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74" r:id="rId3"/>
    <p:sldId id="375" r:id="rId5"/>
    <p:sldId id="376" r:id="rId6"/>
    <p:sldId id="395" r:id="rId7"/>
    <p:sldId id="333" r:id="rId8"/>
    <p:sldId id="396" r:id="rId9"/>
    <p:sldId id="397" r:id="rId10"/>
    <p:sldId id="342" r:id="rId11"/>
    <p:sldId id="270" r:id="rId12"/>
    <p:sldId id="400" r:id="rId13"/>
    <p:sldId id="307" r:id="rId14"/>
    <p:sldId id="398" r:id="rId15"/>
    <p:sldId id="401" r:id="rId16"/>
    <p:sldId id="379" r:id="rId17"/>
    <p:sldId id="465" r:id="rId18"/>
    <p:sldId id="466" r:id="rId19"/>
    <p:sldId id="467" r:id="rId20"/>
    <p:sldId id="269" r:id="rId21"/>
    <p:sldId id="419" r:id="rId22"/>
    <p:sldId id="420" r:id="rId23"/>
    <p:sldId id="525" r:id="rId24"/>
    <p:sldId id="421" r:id="rId25"/>
    <p:sldId id="524" r:id="rId26"/>
    <p:sldId id="415" r:id="rId27"/>
    <p:sldId id="439" r:id="rId28"/>
    <p:sldId id="453" r:id="rId29"/>
    <p:sldId id="447" r:id="rId30"/>
    <p:sldId id="448" r:id="rId31"/>
    <p:sldId id="455" r:id="rId32"/>
    <p:sldId id="456" r:id="rId33"/>
    <p:sldId id="442" r:id="rId34"/>
    <p:sldId id="459" r:id="rId35"/>
    <p:sldId id="461" r:id="rId36"/>
    <p:sldId id="542" r:id="rId37"/>
    <p:sldId id="543" r:id="rId38"/>
    <p:sldId id="544" r:id="rId39"/>
    <p:sldId id="545" r:id="rId40"/>
    <p:sldId id="546" r:id="rId41"/>
    <p:sldId id="547" r:id="rId42"/>
    <p:sldId id="548" r:id="rId43"/>
    <p:sldId id="562" r:id="rId44"/>
    <p:sldId id="552" r:id="rId45"/>
    <p:sldId id="553" r:id="rId46"/>
    <p:sldId id="565" r:id="rId47"/>
    <p:sldId id="554" r:id="rId48"/>
    <p:sldId id="563" r:id="rId49"/>
    <p:sldId id="571" r:id="rId50"/>
    <p:sldId id="572" r:id="rId51"/>
    <p:sldId id="575" r:id="rId52"/>
    <p:sldId id="576" r:id="rId53"/>
    <p:sldId id="579" r:id="rId54"/>
    <p:sldId id="580" r:id="rId55"/>
    <p:sldId id="581" r:id="rId56"/>
    <p:sldId id="583" r:id="rId57"/>
    <p:sldId id="573" r:id="rId58"/>
    <p:sldId id="638" r:id="rId59"/>
    <p:sldId id="585" r:id="rId60"/>
    <p:sldId id="587" r:id="rId61"/>
    <p:sldId id="590" r:id="rId62"/>
    <p:sldId id="596" r:id="rId63"/>
    <p:sldId id="597" r:id="rId64"/>
    <p:sldId id="598" r:id="rId65"/>
    <p:sldId id="593" r:id="rId66"/>
    <p:sldId id="586" r:id="rId67"/>
    <p:sldId id="594" r:id="rId68"/>
    <p:sldId id="613" r:id="rId69"/>
    <p:sldId id="607" r:id="rId70"/>
    <p:sldId id="608" r:id="rId71"/>
    <p:sldId id="609" r:id="rId72"/>
    <p:sldId id="611" r:id="rId73"/>
    <p:sldId id="610" r:id="rId74"/>
    <p:sldId id="612" r:id="rId75"/>
    <p:sldId id="620" r:id="rId76"/>
    <p:sldId id="621" r:id="rId77"/>
    <p:sldId id="623" r:id="rId78"/>
    <p:sldId id="636" r:id="rId79"/>
    <p:sldId id="634" r:id="rId80"/>
    <p:sldId id="637" r:id="rId81"/>
    <p:sldId id="667" r:id="rId82"/>
    <p:sldId id="635" r:id="rId83"/>
    <p:sldId id="633" r:id="rId84"/>
    <p:sldId id="673" r:id="rId85"/>
    <p:sldId id="674" r:id="rId86"/>
    <p:sldId id="680" r:id="rId87"/>
    <p:sldId id="682" r:id="rId88"/>
    <p:sldId id="698" r:id="rId89"/>
    <p:sldId id="685" r:id="rId90"/>
    <p:sldId id="670" r:id="rId91"/>
    <p:sldId id="683" r:id="rId92"/>
    <p:sldId id="686" r:id="rId93"/>
    <p:sldId id="688" r:id="rId94"/>
    <p:sldId id="700" r:id="rId95"/>
    <p:sldId id="701" r:id="rId96"/>
    <p:sldId id="702" r:id="rId97"/>
    <p:sldId id="703" r:id="rId98"/>
    <p:sldId id="704" r:id="rId99"/>
    <p:sldId id="677" r:id="rId100"/>
    <p:sldId id="671" r:id="rId101"/>
    <p:sldId id="705" r:id="rId102"/>
    <p:sldId id="706" r:id="rId103"/>
  </p:sldIdLst>
  <p:sldSz cx="12192000" cy="6858000"/>
  <p:notesSz cx="6858000" cy="9144000"/>
  <p:custDataLst>
    <p:tags r:id="rId10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PTer_Tang" initials="" lastIdx="0" clrIdx="0"/>
  <p:cmAuthor id="7" name="1206988966@qq.com" initials="1" lastIdx="0" clrIdx="2"/>
  <p:cmAuthor id="1" name="пользователь Microsoft Office" initials="п" lastIdx="1" clrIdx="0"/>
  <p:cmAuthor id="8" name="姜伟光" initials="姜" lastIdx="0" clrIdx="0"/>
  <p:cmAuthor id="2" name="作者" initials="A" lastIdx="0" clrIdx="1"/>
  <p:cmAuthor id="9" name="倩文 黄" initials="倩文" lastIdx="0" clrIdx="3"/>
  <p:cmAuthor id="3" name="HUAWEI" initials="H" lastIdx="2" clrIdx="2"/>
  <p:cmAuthor id="10" name="86136" initials="8" lastIdx="0" clrIdx="9"/>
  <p:cmAuthor id="4" name="王习习" initials="王" lastIdx="0" clrIdx="0"/>
  <p:cmAuthor id="11" name="11832" initials="1" lastIdx="0" clrIdx="10"/>
  <p:cmAuthor id="5" name="宋洁然" initials="宋" lastIdx="0" clrIdx="1"/>
  <p:cmAuthor id="6" name="ming qiu" initials="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026" autoAdjust="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8" Type="http://schemas.openxmlformats.org/officeDocument/2006/relationships/tags" Target="tags/tag169.xml"/><Relationship Id="rId107" Type="http://schemas.openxmlformats.org/officeDocument/2006/relationships/commentAuthors" Target="commentAuthors.xml"/><Relationship Id="rId106" Type="http://schemas.openxmlformats.org/officeDocument/2006/relationships/tableStyles" Target="tableStyles.xml"/><Relationship Id="rId105" Type="http://schemas.openxmlformats.org/officeDocument/2006/relationships/viewProps" Target="viewProps.xml"/><Relationship Id="rId104" Type="http://schemas.openxmlformats.org/officeDocument/2006/relationships/presProps" Target="presProps.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7341D-8688-4208-9713-3F0A7B12597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DCDFA0-240B-4C01-A708-81E44D491F9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4031C9-5336-4357-875C-D890F350C8F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B0205AC-9E0E-4BEA-A747-BD956F95CCD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F37086-15D0-443D-AF17-A3F21825C045}"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DCDFA0-240B-4C01-A708-81E44D491F9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DCDFA0-240B-4C01-A708-81E44D491F9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DCDFA0-240B-4C01-A708-81E44D491F9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DCDFA0-240B-4C01-A708-81E44D491F9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image" Target="../media/image1.png"/><Relationship Id="rId4" Type="http://schemas.openxmlformats.org/officeDocument/2006/relationships/tags" Target="../tags/tag7.xml"/><Relationship Id="rId3" Type="http://schemas.openxmlformats.org/officeDocument/2006/relationships/image" Target="../media/image2.jpeg"/><Relationship Id="rId2" Type="http://schemas.openxmlformats.org/officeDocument/2006/relationships/tags" Target="../tags/tag6.xml"/><Relationship Id="rId10" Type="http://schemas.openxmlformats.org/officeDocument/2006/relationships/tags" Target="../tags/tag12.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image" Target="../media/image1.png"/><Relationship Id="rId3" Type="http://schemas.openxmlformats.org/officeDocument/2006/relationships/tags" Target="../tags/tag14.xml"/><Relationship Id="rId2" Type="http://schemas.openxmlformats.org/officeDocument/2006/relationships/tags" Target="../tags/tag13.xml"/><Relationship Id="rId10" Type="http://schemas.openxmlformats.org/officeDocument/2006/relationships/tags" Target="../tags/tag20.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image" Target="../media/image4.png"/><Relationship Id="rId4" Type="http://schemas.openxmlformats.org/officeDocument/2006/relationships/tags" Target="../tags/tag22.xml"/><Relationship Id="rId3" Type="http://schemas.openxmlformats.org/officeDocument/2006/relationships/image" Target="../media/image3.jpeg"/><Relationship Id="rId2" Type="http://schemas.openxmlformats.org/officeDocument/2006/relationships/tags" Target="../tags/tag21.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6E66D03-331C-411D-92EF-3C6DF9D4C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884FB7-2DAF-4A10-B3FC-39BC7086788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6E66D03-331C-411D-92EF-3C6DF9D4C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884FB7-2DAF-4A10-B3FC-39BC7086788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6E66D03-331C-411D-92EF-3C6DF9D4C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884FB7-2DAF-4A10-B3FC-39BC7086788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1219200" rtl="0" eaLnBrk="1" fontAlgn="base" latinLnBrk="0" hangingPunct="1">
              <a:lnSpc>
                <a:spcPct val="100000"/>
              </a:lnSpc>
              <a:spcBef>
                <a:spcPct val="0"/>
              </a:spcBef>
              <a:spcAft>
                <a:spcPct val="0"/>
              </a:spcAft>
              <a:buClrTx/>
              <a:buSzTx/>
              <a:buFontTx/>
              <a:buNone/>
              <a:defRPr/>
            </a:pPr>
            <a:fld id="{7DF04A00-120F-48B4-976D-5BB00B55F649}" type="datetimeFigureOut">
              <a:rPr kumimoji="0" lang="zh-CN" altLang="en-US" sz="1400" b="0" i="0" u="none" strike="noStrike" kern="1200" cap="none" spc="0" normalizeH="0" baseline="0" noProof="0">
                <a:ln>
                  <a:noFill/>
                </a:ln>
                <a:solidFill>
                  <a:srgbClr val="898989"/>
                </a:solidFill>
                <a:effectLst/>
                <a:uLnTx/>
                <a:uFillTx/>
                <a:latin typeface="Calibri" panose="020F0502020204030204" charset="0"/>
                <a:ea typeface="宋体" panose="02010600030101010101" pitchFamily="2" charset="-122"/>
                <a:cs typeface="+mn-cs"/>
              </a:rPr>
            </a:fld>
            <a:endParaRPr kumimoji="0" lang="zh-CN" altLang="en-US" sz="1400" b="0" i="0" u="none" strike="noStrike" kern="1200" cap="none" spc="0" normalizeH="0" baseline="0" noProof="0">
              <a:ln>
                <a:noFill/>
              </a:ln>
              <a:solidFill>
                <a:srgbClr val="898989"/>
              </a:solidFill>
              <a:effectLst/>
              <a:uLnTx/>
              <a:uFillTx/>
              <a:latin typeface="Calibri" panose="020F050202020403020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898989"/>
              </a:solidFill>
              <a:effectLst/>
              <a:uLnTx/>
              <a:uFillTx/>
              <a:latin typeface="Calibri" panose="020F050202020403020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advTm="4111">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通用">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rotWithShape="1">
          <a:blip r:embed="rId3"/>
          <a:srcRect/>
          <a:stretch>
            <a:fillRect/>
          </a:stretch>
        </p:blipFill>
        <p:spPr>
          <a:xfrm>
            <a:off x="10925155" y="0"/>
            <a:ext cx="1266845" cy="1093304"/>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title"/>
            <p:custDataLst>
              <p:tags r:id="rId7"/>
            </p:custDataLst>
          </p:nvPr>
        </p:nvSpPr>
        <p:spPr>
          <a:xfrm>
            <a:off x="669882" y="443230"/>
            <a:ext cx="10852237" cy="441964"/>
          </a:xfrm>
        </p:spPr>
        <p:txBody>
          <a:bodyPr>
            <a:normAutofit/>
          </a:bodyPr>
          <a:lstStyle>
            <a:lvl1pPr>
              <a:defRPr baseline="0"/>
            </a:lvl1pPr>
          </a:lstStyle>
          <a:p>
            <a:r>
              <a:rPr lang="zh-CN" altLang="en-US"/>
              <a:t>单击此处编辑母版标题样式</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相框">
    <p:spTree>
      <p:nvGrpSpPr>
        <p:cNvPr id="1" name=""/>
        <p:cNvGrpSpPr/>
        <p:nvPr/>
      </p:nvGrpSpPr>
      <p:grpSpPr>
        <a:xfrm>
          <a:off x="0" y="0"/>
          <a:ext cx="0" cy="0"/>
          <a:chOff x="0" y="0"/>
          <a:chExt cx="0" cy="0"/>
        </a:xfrm>
      </p:grpSpPr>
      <p:sp>
        <p:nvSpPr>
          <p:cNvPr id="6" name="矩形 5"/>
          <p:cNvSpPr/>
          <p:nvPr>
            <p:custDataLst>
              <p:tags r:id="rId2"/>
            </p:custDataLst>
          </p:nvPr>
        </p:nvSpPr>
        <p:spPr>
          <a:xfrm>
            <a:off x="288290" y="273050"/>
            <a:ext cx="11616055" cy="6311900"/>
          </a:xfrm>
          <a:prstGeom prst="rect">
            <a:avLst/>
          </a:prstGeom>
          <a:blipFill>
            <a:blip r:embed="rId3"/>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8" name="图片 7"/>
          <p:cNvPicPr>
            <a:picLocks noChangeAspect="1"/>
          </p:cNvPicPr>
          <p:nvPr>
            <p:custDataLst>
              <p:tags r:id="rId4"/>
            </p:custDataLst>
          </p:nvPr>
        </p:nvPicPr>
        <p:blipFill rotWithShape="1">
          <a:blip r:embed="rId5"/>
          <a:srcRect/>
          <a:stretch>
            <a:fillRect/>
          </a:stretch>
        </p:blipFill>
        <p:spPr>
          <a:xfrm>
            <a:off x="10925175" y="0"/>
            <a:ext cx="1266825" cy="1093470"/>
          </a:xfrm>
          <a:prstGeom prst="rect">
            <a:avLst/>
          </a:prstGeom>
        </p:spPr>
      </p:pic>
      <p:sp>
        <p:nvSpPr>
          <p:cNvPr id="2" name="标题 1"/>
          <p:cNvSpPr>
            <a:spLocks noGrp="1"/>
          </p:cNvSpPr>
          <p:nvPr>
            <p:ph type="title" hasCustomPrompt="1"/>
            <p:custDataLst>
              <p:tags r:id="rId6"/>
            </p:custDataLst>
          </p:nvPr>
        </p:nvSpPr>
        <p:spPr>
          <a:xfrm>
            <a:off x="1281600" y="1249200"/>
            <a:ext cx="9626400" cy="723600"/>
          </a:xfrm>
        </p:spPr>
        <p:txBody>
          <a:bodyPr anchor="ctr">
            <a:normAutofit/>
          </a:bodyPr>
          <a:lstStyle>
            <a:lvl1pPr>
              <a:defRPr sz="3200" baseline="0">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1281113" y="2163600"/>
            <a:ext cx="9626600" cy="3445200"/>
          </a:xfrm>
        </p:spPr>
        <p:txBody>
          <a:bodyPr>
            <a:normAutofit/>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1" name="图片 10"/>
          <p:cNvPicPr>
            <a:picLocks noChangeAspect="1"/>
          </p:cNvPicPr>
          <p:nvPr>
            <p:custDataLst>
              <p:tags r:id="rId3"/>
            </p:custDataLst>
          </p:nvPr>
        </p:nvPicPr>
        <p:blipFill rotWithShape="1">
          <a:blip r:embed="rId4"/>
          <a:srcRect/>
          <a:stretch>
            <a:fillRect/>
          </a:stretch>
        </p:blipFill>
        <p:spPr>
          <a:xfrm>
            <a:off x="10925155" y="0"/>
            <a:ext cx="1266845" cy="1093304"/>
          </a:xfrm>
          <a:prstGeom prst="rect">
            <a:avLst/>
          </a:prstGeom>
        </p:spPr>
      </p:pic>
      <p:sp>
        <p:nvSpPr>
          <p:cNvPr id="2" name="标题 1"/>
          <p:cNvSpPr>
            <a:spLocks noGrp="1"/>
          </p:cNvSpPr>
          <p:nvPr>
            <p:ph type="title"/>
            <p:custDataLst>
              <p:tags r:id="rId5"/>
            </p:custDataLst>
          </p:nvPr>
        </p:nvSpPr>
        <p:spPr>
          <a:xfrm>
            <a:off x="612000" y="781200"/>
            <a:ext cx="10976400" cy="626400"/>
          </a:xfrm>
        </p:spPr>
        <p:txBody>
          <a:bodyPr anchor="ctr">
            <a:normAutofit/>
          </a:bodyPr>
          <a:lstStyle>
            <a:lvl1pPr algn="ctr">
              <a:defRPr sz="3200" baseline="0">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normAutofit/>
          </a:bodyPr>
          <a:lstStyle>
            <a:lvl1pPr algn="ct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normAutofit/>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blipFill>
            <a:blip r:embed="rId3"/>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6" name="图片 5" descr="22adfa2d2ca781161e31761df776dee1"/>
          <p:cNvPicPr>
            <a:picLocks noChangeAspect="1"/>
          </p:cNvPicPr>
          <p:nvPr>
            <p:custDataLst>
              <p:tags r:id="rId4"/>
            </p:custDataLst>
          </p:nvPr>
        </p:nvPicPr>
        <p:blipFill>
          <a:blip r:embed="rId5"/>
          <a:srcRect/>
          <a:stretch>
            <a:fillRect/>
          </a:stretch>
        </p:blipFill>
        <p:spPr>
          <a:xfrm>
            <a:off x="0" y="1650365"/>
            <a:ext cx="1367790" cy="3557905"/>
          </a:xfrm>
          <a:prstGeom prst="rect">
            <a:avLst/>
          </a:prstGeom>
        </p:spPr>
      </p:pic>
      <p:pic>
        <p:nvPicPr>
          <p:cNvPr id="11" name="图片 10" descr="22adfa2d2ca781161e31761df776dee1"/>
          <p:cNvPicPr>
            <a:picLocks noChangeAspect="1"/>
          </p:cNvPicPr>
          <p:nvPr>
            <p:custDataLst>
              <p:tags r:id="rId6"/>
            </p:custDataLst>
          </p:nvPr>
        </p:nvPicPr>
        <p:blipFill>
          <a:blip r:embed="rId5"/>
          <a:srcRect/>
          <a:stretch>
            <a:fillRect/>
          </a:stretch>
        </p:blipFill>
        <p:spPr>
          <a:xfrm flipH="1">
            <a:off x="10824210" y="1650365"/>
            <a:ext cx="1367790" cy="3557905"/>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normAutofit/>
          </a:bodyPr>
          <a:lstStyle>
            <a:lvl1pPr algn="ctr">
              <a:defRPr sz="6000" baseline="0">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normAutofit/>
          </a:bodyPr>
          <a:lstStyle>
            <a:lvl1pPr algn="ct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6E66D03-331C-411D-92EF-3C6DF9D4C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884FB7-2DAF-4A10-B3FC-39BC7086788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6E66D03-331C-411D-92EF-3C6DF9D4C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884FB7-2DAF-4A10-B3FC-39BC7086788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6E66D03-331C-411D-92EF-3C6DF9D4C1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884FB7-2DAF-4A10-B3FC-39BC7086788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6E66D03-331C-411D-92EF-3C6DF9D4C1C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2884FB7-2DAF-4A10-B3FC-39BC7086788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6E66D03-331C-411D-92EF-3C6DF9D4C1C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2884FB7-2DAF-4A10-B3FC-39BC7086788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6E66D03-331C-411D-92EF-3C6DF9D4C1C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2884FB7-2DAF-4A10-B3FC-39BC7086788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6E66D03-331C-411D-92EF-3C6DF9D4C1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884FB7-2DAF-4A10-B3FC-39BC7086788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6E66D03-331C-411D-92EF-3C6DF9D4C1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884FB7-2DAF-4A10-B3FC-39BC7086788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5.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66D03-331C-411D-92EF-3C6DF9D4C1C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84FB7-2DAF-4A10-B3FC-39BC7086788D}" type="slidenum">
              <a:rPr lang="zh-CN" altLang="en-US" smtClean="0"/>
            </a:fld>
            <a:endParaRPr lang="zh-CN" altLang="en-US"/>
          </a:p>
        </p:txBody>
      </p:sp>
      <p:pic>
        <p:nvPicPr>
          <p:cNvPr id="7" name="图片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967107" y="0"/>
            <a:ext cx="3224893" cy="50518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8.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tags" Target="../tags/tag32.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svg"/><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20.png"/><Relationship Id="rId1" Type="http://schemas.openxmlformats.org/officeDocument/2006/relationships/tags" Target="../tags/tag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16.xml"/><Relationship Id="rId6" Type="http://schemas.openxmlformats.org/officeDocument/2006/relationships/tags" Target="../tags/tag38.xml"/><Relationship Id="rId5" Type="http://schemas.openxmlformats.org/officeDocument/2006/relationships/image" Target="../media/image22.jpeg"/><Relationship Id="rId4" Type="http://schemas.openxmlformats.org/officeDocument/2006/relationships/tags" Target="../tags/tag37.xml"/><Relationship Id="rId3" Type="http://schemas.openxmlformats.org/officeDocument/2006/relationships/image" Target="../media/image21.jpeg"/><Relationship Id="rId2" Type="http://schemas.openxmlformats.org/officeDocument/2006/relationships/tags" Target="../tags/tag36.xml"/><Relationship Id="rId1" Type="http://schemas.openxmlformats.org/officeDocument/2006/relationships/tags" Target="../tags/tag3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5.xml"/><Relationship Id="rId2" Type="http://schemas.openxmlformats.org/officeDocument/2006/relationships/tags" Target="../tags/tag41.xml"/><Relationship Id="rId1" Type="http://schemas.openxmlformats.org/officeDocument/2006/relationships/tags" Target="../tags/tag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3" Type="http://schemas.openxmlformats.org/officeDocument/2006/relationships/notesSlide" Target="../notesSlides/notesSlide10.xml"/><Relationship Id="rId32" Type="http://schemas.openxmlformats.org/officeDocument/2006/relationships/slideLayout" Target="../slideLayouts/slideLayout7.xml"/><Relationship Id="rId31" Type="http://schemas.openxmlformats.org/officeDocument/2006/relationships/tags" Target="../tags/tag70.xml"/><Relationship Id="rId30" Type="http://schemas.openxmlformats.org/officeDocument/2006/relationships/tags" Target="../tags/tag69.xml"/><Relationship Id="rId3" Type="http://schemas.openxmlformats.org/officeDocument/2006/relationships/image" Target="../media/image23.jpeg"/><Relationship Id="rId29" Type="http://schemas.openxmlformats.org/officeDocument/2006/relationships/tags" Target="../tags/tag68.xml"/><Relationship Id="rId28" Type="http://schemas.openxmlformats.org/officeDocument/2006/relationships/tags" Target="../tags/tag67.xml"/><Relationship Id="rId27" Type="http://schemas.openxmlformats.org/officeDocument/2006/relationships/tags" Target="../tags/tag66.xml"/><Relationship Id="rId26" Type="http://schemas.openxmlformats.org/officeDocument/2006/relationships/tags" Target="../tags/tag65.xml"/><Relationship Id="rId25" Type="http://schemas.openxmlformats.org/officeDocument/2006/relationships/tags" Target="../tags/tag64.xml"/><Relationship Id="rId24" Type="http://schemas.openxmlformats.org/officeDocument/2006/relationships/image" Target="../media/image26.jpeg"/><Relationship Id="rId23" Type="http://schemas.openxmlformats.org/officeDocument/2006/relationships/tags" Target="../tags/tag63.xml"/><Relationship Id="rId22" Type="http://schemas.openxmlformats.org/officeDocument/2006/relationships/tags" Target="../tags/tag62.xml"/><Relationship Id="rId21" Type="http://schemas.openxmlformats.org/officeDocument/2006/relationships/tags" Target="../tags/tag61.xml"/><Relationship Id="rId20" Type="http://schemas.openxmlformats.org/officeDocument/2006/relationships/tags" Target="../tags/tag60.xml"/><Relationship Id="rId2" Type="http://schemas.openxmlformats.org/officeDocument/2006/relationships/tags" Target="../tags/tag45.xml"/><Relationship Id="rId19" Type="http://schemas.openxmlformats.org/officeDocument/2006/relationships/tags" Target="../tags/tag59.xml"/><Relationship Id="rId18" Type="http://schemas.openxmlformats.org/officeDocument/2006/relationships/tags" Target="../tags/tag58.xml"/><Relationship Id="rId17" Type="http://schemas.openxmlformats.org/officeDocument/2006/relationships/image" Target="../media/image25.jpeg"/><Relationship Id="rId16" Type="http://schemas.openxmlformats.org/officeDocument/2006/relationships/tags" Target="../tags/tag57.xml"/><Relationship Id="rId15" Type="http://schemas.openxmlformats.org/officeDocument/2006/relationships/tags" Target="../tags/tag56.xml"/><Relationship Id="rId14" Type="http://schemas.openxmlformats.org/officeDocument/2006/relationships/tags" Target="../tags/tag55.xml"/><Relationship Id="rId13" Type="http://schemas.openxmlformats.org/officeDocument/2006/relationships/tags" Target="../tags/tag54.xml"/><Relationship Id="rId12" Type="http://schemas.openxmlformats.org/officeDocument/2006/relationships/tags" Target="../tags/tag53.xml"/><Relationship Id="rId11" Type="http://schemas.openxmlformats.org/officeDocument/2006/relationships/image" Target="../media/image24.jpeg"/><Relationship Id="rId10" Type="http://schemas.openxmlformats.org/officeDocument/2006/relationships/tags" Target="../tags/tag52.xml"/><Relationship Id="rId1" Type="http://schemas.openxmlformats.org/officeDocument/2006/relationships/tags" Target="../tags/tag4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jpeg"/><Relationship Id="rId1" Type="http://schemas.openxmlformats.org/officeDocument/2006/relationships/tags" Target="../tags/tag7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tags" Target="../tags/tag73.xml"/><Relationship Id="rId1"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4.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35.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1" Type="http://schemas.openxmlformats.org/officeDocument/2006/relationships/notesSlide" Target="../notesSlides/notesSlide12.xml"/><Relationship Id="rId20" Type="http://schemas.openxmlformats.org/officeDocument/2006/relationships/slideLayout" Target="../slideLayouts/slideLayout7.xml"/><Relationship Id="rId2" Type="http://schemas.openxmlformats.org/officeDocument/2006/relationships/tags" Target="../tags/tag78.xml"/><Relationship Id="rId19" Type="http://schemas.openxmlformats.org/officeDocument/2006/relationships/tags" Target="../tags/tag95.xml"/><Relationship Id="rId18" Type="http://schemas.openxmlformats.org/officeDocument/2006/relationships/tags" Target="../tags/tag94.xml"/><Relationship Id="rId17" Type="http://schemas.openxmlformats.org/officeDocument/2006/relationships/tags" Target="../tags/tag93.xml"/><Relationship Id="rId16" Type="http://schemas.openxmlformats.org/officeDocument/2006/relationships/tags" Target="../tags/tag92.xml"/><Relationship Id="rId15" Type="http://schemas.openxmlformats.org/officeDocument/2006/relationships/tags" Target="../tags/tag91.xml"/><Relationship Id="rId14" Type="http://schemas.openxmlformats.org/officeDocument/2006/relationships/tags" Target="../tags/tag90.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tags" Target="../tags/tag77.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image" Target="../media/image3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08.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10.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11.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image" Target="../media/image32.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image" Target="../media/image33.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6.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7.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9.xml"/><Relationship Id="rId1" Type="http://schemas.openxmlformats.org/officeDocument/2006/relationships/tags" Target="../tags/tag118.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0.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1.xml"/></Relationships>
</file>

<file path=ppt/slides/_rels/slide5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24.xml"/><Relationship Id="rId4" Type="http://schemas.openxmlformats.org/officeDocument/2006/relationships/image" Target="../media/image35.jpeg"/><Relationship Id="rId3" Type="http://schemas.openxmlformats.org/officeDocument/2006/relationships/tags" Target="../tags/tag123.xml"/><Relationship Id="rId2" Type="http://schemas.openxmlformats.org/officeDocument/2006/relationships/image" Target="../media/image34.jpeg"/><Relationship Id="rId1" Type="http://schemas.openxmlformats.org/officeDocument/2006/relationships/tags" Target="../tags/tag122.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9.xml"/><Relationship Id="rId1" Type="http://schemas.openxmlformats.org/officeDocument/2006/relationships/tags" Target="../tags/tag1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image" Target="../media/image36.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3.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4.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7.xml"/><Relationship Id="rId1" Type="http://schemas.openxmlformats.org/officeDocument/2006/relationships/tags" Target="../tags/tag136.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38.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9.xml"/></Relationships>
</file>

<file path=ppt/slides/_rels/slide7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41.xml"/><Relationship Id="rId2" Type="http://schemas.openxmlformats.org/officeDocument/2006/relationships/image" Target="../media/image38.png"/><Relationship Id="rId1" Type="http://schemas.openxmlformats.org/officeDocument/2006/relationships/tags" Target="../tags/tag140.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2.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3.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4.xml"/><Relationship Id="rId1" Type="http://schemas.openxmlformats.org/officeDocument/2006/relationships/image" Target="../media/image39.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5.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6.xml"/><Relationship Id="rId2" Type="http://schemas.openxmlformats.org/officeDocument/2006/relationships/tags" Target="../tags/tag148.xml"/><Relationship Id="rId1" Type="http://schemas.openxmlformats.org/officeDocument/2006/relationships/tags" Target="../tags/tag147.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9.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0.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52.xml"/><Relationship Id="rId1" Type="http://schemas.openxmlformats.org/officeDocument/2006/relationships/tags" Target="../tags/tag151.xml"/></Relationships>
</file>

<file path=ppt/slides/_rels/slide87.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153.xml"/><Relationship Id="rId2" Type="http://schemas.openxmlformats.org/officeDocument/2006/relationships/image" Target="../media/image41.png"/><Relationship Id="rId1" Type="http://schemas.openxmlformats.org/officeDocument/2006/relationships/image" Target="../media/image40.jpeg"/></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54.xml"/><Relationship Id="rId1" Type="http://schemas.openxmlformats.org/officeDocument/2006/relationships/image" Target="../media/image42.png"/></Relationships>
</file>

<file path=ppt/slides/_rels/slide89.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155.xml"/><Relationship Id="rId2" Type="http://schemas.openxmlformats.org/officeDocument/2006/relationships/image" Target="../media/image43.jpeg"/><Relationship Id="rId1" Type="http://schemas.openxmlformats.org/officeDocument/2006/relationships/image" Target="../media/image40.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31.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6.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58.xml"/><Relationship Id="rId1" Type="http://schemas.openxmlformats.org/officeDocument/2006/relationships/tags" Target="../tags/tag157.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9.xml"/></Relationships>
</file>

<file path=ppt/slides/_rels/slide93.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161.xml"/><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tags" Target="../tags/tag160.xm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2.xml"/><Relationship Id="rId1" Type="http://schemas.openxmlformats.org/officeDocument/2006/relationships/image" Target="../media/image40.jpeg"/></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3.xml"/></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4.xml"/><Relationship Id="rId1" Type="http://schemas.openxmlformats.org/officeDocument/2006/relationships/image" Target="../media/image44.jpeg"/></Relationships>
</file>

<file path=ppt/slides/_rels/slide97.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165.xml"/><Relationship Id="rId3" Type="http://schemas.openxmlformats.org/officeDocument/2006/relationships/image" Target="../media/image41.png"/><Relationship Id="rId2" Type="http://schemas.openxmlformats.org/officeDocument/2006/relationships/image" Target="../media/image46.jpeg"/><Relationship Id="rId1" Type="http://schemas.openxmlformats.org/officeDocument/2006/relationships/image" Target="../media/image45.jpeg"/></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6.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文本框 99"/>
          <p:cNvSpPr txBox="1"/>
          <p:nvPr/>
        </p:nvSpPr>
        <p:spPr>
          <a:xfrm>
            <a:off x="318135" y="706120"/>
            <a:ext cx="11555730" cy="5077460"/>
          </a:xfrm>
          <a:prstGeom prst="rect">
            <a:avLst/>
          </a:prstGeom>
          <a:noFill/>
          <a:ln w="9525">
            <a:noFill/>
          </a:ln>
        </p:spPr>
        <p:txBody>
          <a:bodyPr wrap="square">
            <a:spAutoFit/>
          </a:bodyPr>
          <a:lstStyle/>
          <a:p>
            <a:pPr indent="0" algn="l"/>
            <a:r>
              <a:rPr lang="en-US" altLang="zh-CN" sz="3600" b="1">
                <a:latin typeface="微软雅黑" panose="020B0503020204020204" charset="-122"/>
                <a:ea typeface="微软雅黑" panose="020B0503020204020204" charset="-122"/>
                <a:cs typeface="微软雅黑" panose="020B0503020204020204" charset="-122"/>
              </a:rPr>
              <a:t>                                </a:t>
            </a:r>
            <a:r>
              <a:rPr lang="zh-CN" sz="3600" b="1">
                <a:latin typeface="微软雅黑" panose="020B0503020204020204" charset="-122"/>
                <a:ea typeface="微软雅黑" panose="020B0503020204020204" charset="-122"/>
                <a:cs typeface="微软雅黑" panose="020B0503020204020204" charset="-122"/>
              </a:rPr>
              <a:t>世界史分期</a:t>
            </a:r>
            <a:endParaRPr lang="zh-CN" sz="2400" b="1">
              <a:latin typeface="微软雅黑" panose="020B0503020204020204" charset="-122"/>
              <a:ea typeface="微软雅黑" panose="020B0503020204020204" charset="-122"/>
              <a:cs typeface="微软雅黑" panose="020B0503020204020204" charset="-122"/>
            </a:endParaRPr>
          </a:p>
          <a:p>
            <a:pPr indent="0" algn="l"/>
            <a:r>
              <a:rPr lang="zh-CN" sz="2400" b="1">
                <a:latin typeface="微软雅黑" panose="020B0503020204020204" charset="-122"/>
                <a:ea typeface="微软雅黑" panose="020B0503020204020204" charset="-122"/>
                <a:cs typeface="微软雅黑" panose="020B0503020204020204" charset="-122"/>
              </a:rPr>
              <a:t>上古史（奴隶制时代）：远古有人类开始－－公元5世纪。</a:t>
            </a:r>
            <a:endParaRPr lang="zh-CN" sz="2400" b="1">
              <a:latin typeface="微软雅黑" panose="020B0503020204020204" charset="-122"/>
              <a:ea typeface="微软雅黑" panose="020B0503020204020204" charset="-122"/>
              <a:cs typeface="微软雅黑" panose="020B0503020204020204" charset="-122"/>
            </a:endParaRPr>
          </a:p>
          <a:p>
            <a:pPr indent="0" algn="l"/>
            <a:r>
              <a:rPr lang="en-US" altLang="zh-CN" sz="2400" b="0">
                <a:latin typeface="微软雅黑" panose="020B0503020204020204" charset="-122"/>
                <a:ea typeface="微软雅黑" panose="020B0503020204020204" charset="-122"/>
                <a:cs typeface="微软雅黑" panose="020B0503020204020204" charset="-122"/>
              </a:rPr>
              <a:t>         </a:t>
            </a:r>
            <a:r>
              <a:rPr lang="zh-CN" sz="2400" b="0">
                <a:latin typeface="微软雅黑" panose="020B0503020204020204" charset="-122"/>
                <a:ea typeface="微软雅黑" panose="020B0503020204020204" charset="-122"/>
                <a:cs typeface="微软雅黑" panose="020B0503020204020204" charset="-122"/>
              </a:rPr>
              <a:t>这一时期形成了世界五大文明摇篮，并以此为中心向四周辐射。</a:t>
            </a:r>
            <a:endParaRPr lang="zh-CN" sz="2400" b="1">
              <a:latin typeface="微软雅黑" panose="020B0503020204020204" charset="-122"/>
              <a:ea typeface="微软雅黑" panose="020B0503020204020204" charset="-122"/>
              <a:cs typeface="微软雅黑" panose="020B0503020204020204" charset="-122"/>
            </a:endParaRPr>
          </a:p>
          <a:p>
            <a:pPr indent="0" algn="l"/>
            <a:r>
              <a:rPr lang="zh-CN" sz="2400" b="1">
                <a:latin typeface="微软雅黑" panose="020B0503020204020204" charset="-122"/>
                <a:ea typeface="微软雅黑" panose="020B0503020204020204" charset="-122"/>
                <a:cs typeface="微软雅黑" panose="020B0503020204020204" charset="-122"/>
              </a:rPr>
              <a:t>中古史（封建时代）：5世纪－－15世纪。</a:t>
            </a:r>
            <a:endParaRPr lang="zh-CN" sz="2400" b="1">
              <a:latin typeface="微软雅黑" panose="020B0503020204020204" charset="-122"/>
              <a:ea typeface="微软雅黑" panose="020B0503020204020204" charset="-122"/>
              <a:cs typeface="微软雅黑" panose="020B0503020204020204" charset="-122"/>
            </a:endParaRPr>
          </a:p>
          <a:p>
            <a:pPr indent="0" algn="l"/>
            <a:r>
              <a:rPr lang="zh-CN" sz="2400" b="1">
                <a:latin typeface="微软雅黑" panose="020B0503020204020204" charset="-122"/>
                <a:ea typeface="微软雅黑" panose="020B0503020204020204" charset="-122"/>
                <a:cs typeface="微软雅黑" panose="020B0503020204020204" charset="-122"/>
              </a:rPr>
              <a:t> </a:t>
            </a:r>
            <a:r>
              <a:rPr lang="en-US" altLang="zh-CN" sz="2400" b="1">
                <a:latin typeface="微软雅黑" panose="020B0503020204020204" charset="-122"/>
                <a:ea typeface="微软雅黑" panose="020B0503020204020204" charset="-122"/>
                <a:cs typeface="微软雅黑" panose="020B0503020204020204" charset="-122"/>
              </a:rPr>
              <a:t>        </a:t>
            </a:r>
            <a:r>
              <a:rPr lang="zh-CN" sz="2400" b="0">
                <a:latin typeface="微软雅黑" panose="020B0503020204020204" charset="-122"/>
                <a:ea typeface="微软雅黑" panose="020B0503020204020204" charset="-122"/>
                <a:cs typeface="微软雅黑" panose="020B0503020204020204" charset="-122"/>
              </a:rPr>
              <a:t>散居的部落通过迁徙、战争，逐渐相对聚集靠拢，形成大大小小的邦国、王国和帝国。</a:t>
            </a:r>
            <a:endParaRPr lang="zh-CN" sz="2400" b="1">
              <a:latin typeface="微软雅黑" panose="020B0503020204020204" charset="-122"/>
              <a:ea typeface="微软雅黑" panose="020B0503020204020204" charset="-122"/>
              <a:cs typeface="微软雅黑" panose="020B0503020204020204" charset="-122"/>
            </a:endParaRPr>
          </a:p>
          <a:p>
            <a:pPr indent="0" algn="l"/>
            <a:r>
              <a:rPr lang="zh-CN" sz="2400" b="1">
                <a:latin typeface="微软雅黑" panose="020B0503020204020204" charset="-122"/>
                <a:ea typeface="微软雅黑" panose="020B0503020204020204" charset="-122"/>
                <a:cs typeface="微软雅黑" panose="020B0503020204020204" charset="-122"/>
              </a:rPr>
              <a:t>近代史（资本主义时代）：1500年左右地理大发现－－20世纪初。</a:t>
            </a:r>
            <a:endParaRPr lang="zh-CN" sz="2400" b="1">
              <a:latin typeface="微软雅黑" panose="020B0503020204020204" charset="-122"/>
              <a:ea typeface="微软雅黑" panose="020B0503020204020204" charset="-122"/>
              <a:cs typeface="微软雅黑" panose="020B0503020204020204" charset="-122"/>
            </a:endParaRPr>
          </a:p>
          <a:p>
            <a:pPr indent="0" algn="l"/>
            <a:r>
              <a:rPr lang="zh-CN" sz="2400" b="1">
                <a:latin typeface="微软雅黑" panose="020B0503020204020204" charset="-122"/>
                <a:ea typeface="微软雅黑" panose="020B0503020204020204" charset="-122"/>
                <a:cs typeface="微软雅黑" panose="020B0503020204020204" charset="-122"/>
              </a:rPr>
              <a:t> </a:t>
            </a:r>
            <a:r>
              <a:rPr lang="en-US" altLang="zh-CN" sz="2400" b="1">
                <a:latin typeface="微软雅黑" panose="020B0503020204020204" charset="-122"/>
                <a:ea typeface="微软雅黑" panose="020B0503020204020204" charset="-122"/>
                <a:cs typeface="微软雅黑" panose="020B0503020204020204" charset="-122"/>
              </a:rPr>
              <a:t>        </a:t>
            </a:r>
            <a:r>
              <a:rPr lang="zh-CN" sz="2400" b="0">
                <a:latin typeface="微软雅黑" panose="020B0503020204020204" charset="-122"/>
                <a:ea typeface="微软雅黑" panose="020B0503020204020204" charset="-122"/>
                <a:cs typeface="微软雅黑" panose="020B0503020204020204" charset="-122"/>
              </a:rPr>
              <a:t>人类由分散走向整体，资本主义强国纷纷崛起，他们通过海洋进行殖民扩张，瓜分世界市场，争夺势力范围，最终</a:t>
            </a:r>
            <a:r>
              <a:rPr lang="zh-CN" altLang="en-US" sz="2400" dirty="0">
                <a:solidFill>
                  <a:srgbClr val="00206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资本主义世界体系形成</a:t>
            </a:r>
            <a:r>
              <a:rPr lang="zh-CN" sz="2400" b="0">
                <a:latin typeface="微软雅黑" panose="020B0503020204020204" charset="-122"/>
                <a:ea typeface="微软雅黑" panose="020B0503020204020204" charset="-122"/>
                <a:cs typeface="微软雅黑" panose="020B0503020204020204" charset="-122"/>
              </a:rPr>
              <a:t>。</a:t>
            </a:r>
            <a:endParaRPr lang="zh-CN" sz="2400" b="1">
              <a:latin typeface="微软雅黑" panose="020B0503020204020204" charset="-122"/>
              <a:ea typeface="微软雅黑" panose="020B0503020204020204" charset="-122"/>
              <a:cs typeface="微软雅黑" panose="020B0503020204020204" charset="-122"/>
            </a:endParaRPr>
          </a:p>
          <a:p>
            <a:pPr indent="0" algn="l"/>
            <a:r>
              <a:rPr lang="zh-CN" sz="2400" b="1">
                <a:latin typeface="微软雅黑" panose="020B0503020204020204" charset="-122"/>
                <a:ea typeface="微软雅黑" panose="020B0503020204020204" charset="-122"/>
                <a:cs typeface="微软雅黑" panose="020B0503020204020204" charset="-122"/>
              </a:rPr>
              <a:t>现代史（</a:t>
            </a:r>
            <a:r>
              <a:rPr lang="zh-CN" altLang="en-US" sz="2400" dirty="0">
                <a:solidFill>
                  <a:srgbClr val="00206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社会主义、资本主义和第三世界</a:t>
            </a:r>
            <a:r>
              <a:rPr lang="zh-CN" sz="2400" b="1">
                <a:latin typeface="微软雅黑" panose="020B0503020204020204" charset="-122"/>
                <a:ea typeface="微软雅黑" panose="020B0503020204020204" charset="-122"/>
                <a:cs typeface="微软雅黑" panose="020B0503020204020204" charset="-122"/>
              </a:rPr>
              <a:t>）：20世纪初－－至今。</a:t>
            </a:r>
            <a:endParaRPr lang="zh-CN" sz="2400" b="1">
              <a:latin typeface="微软雅黑" panose="020B0503020204020204" charset="-122"/>
              <a:ea typeface="微软雅黑" panose="020B0503020204020204" charset="-122"/>
              <a:cs typeface="微软雅黑" panose="020B0503020204020204" charset="-122"/>
            </a:endParaRPr>
          </a:p>
          <a:p>
            <a:pPr indent="0" algn="l"/>
            <a:r>
              <a:rPr lang="zh-CN" sz="2400" b="1">
                <a:latin typeface="微软雅黑" panose="020B0503020204020204" charset="-122"/>
                <a:ea typeface="微软雅黑" panose="020B0503020204020204" charset="-122"/>
                <a:cs typeface="微软雅黑" panose="020B0503020204020204" charset="-122"/>
              </a:rPr>
              <a:t> </a:t>
            </a:r>
            <a:r>
              <a:rPr lang="en-US" altLang="zh-CN" sz="2400" b="1">
                <a:latin typeface="微软雅黑" panose="020B0503020204020204" charset="-122"/>
                <a:ea typeface="微软雅黑" panose="020B0503020204020204" charset="-122"/>
                <a:cs typeface="微软雅黑" panose="020B0503020204020204" charset="-122"/>
              </a:rPr>
              <a:t>        </a:t>
            </a:r>
            <a:r>
              <a:rPr lang="zh-CN" sz="2400" b="0">
                <a:latin typeface="微软雅黑" panose="020B0503020204020204" charset="-122"/>
                <a:ea typeface="微软雅黑" panose="020B0503020204020204" charset="-122"/>
                <a:cs typeface="微软雅黑" panose="020B0503020204020204" charset="-122"/>
              </a:rPr>
              <a:t>资本主义发展遭遇一系列重大挫折，并相应进行一系列重大调整，至今仍影响世界。社会主义诞生，并与资本主义在对抗中并存、发展。人类命运共同体在经历一系列严重灾难后日益显现。</a:t>
            </a:r>
            <a:endParaRPr lang="zh-CN" altLang="en-US" sz="2400" b="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0">
                <a:latin typeface="汉仪尚巍手书简" panose="00020600040101010101" charset="-122"/>
                <a:ea typeface="汉仪尚巍手书简" panose="00020600040101010101" charset="-122"/>
              </a:rPr>
              <a:t>小试牛刀</a:t>
            </a:r>
            <a:endParaRPr lang="zh-CN" altLang="en-US" sz="3600" b="0">
              <a:latin typeface="汉仪尚巍手书简" panose="00020600040101010101" charset="-122"/>
              <a:ea typeface="汉仪尚巍手书简" panose="00020600040101010101" charset="-122"/>
            </a:endParaRPr>
          </a:p>
        </p:txBody>
      </p:sp>
      <p:sp>
        <p:nvSpPr>
          <p:cNvPr id="3" name="内容占位符 2"/>
          <p:cNvSpPr>
            <a:spLocks noGrp="1"/>
          </p:cNvSpPr>
          <p:nvPr>
            <p:ph idx="1"/>
          </p:nvPr>
        </p:nvSpPr>
        <p:spPr>
          <a:xfrm>
            <a:off x="669925" y="1534160"/>
            <a:ext cx="10852150" cy="3789680"/>
          </a:xfrm>
        </p:spPr>
        <p:txBody>
          <a:bodyPr/>
          <a:lstStyle/>
          <a:p>
            <a:pPr marL="0" indent="0">
              <a:buNone/>
            </a:pPr>
            <a:r>
              <a:rPr lang="zh-CN" altLang="en-US" sz="2800">
                <a:latin typeface="微软雅黑" panose="020B0503020204020204" charset="-122"/>
                <a:ea typeface="微软雅黑" panose="020B0503020204020204" charset="-122"/>
                <a:cs typeface="微软雅黑" panose="020B0503020204020204" charset="-122"/>
              </a:rPr>
              <a:t>波斯帝国实行行省制，由君主指定军队指挥官,在地方上实行军政分治，派监察官监督地方，建立驿道以便传递消息。这些措施的根本目的是（    ）</a:t>
            </a:r>
            <a:endParaRPr lang="zh-CN" altLang="en-US" sz="2800">
              <a:latin typeface="微软雅黑" panose="020B0503020204020204" charset="-122"/>
              <a:ea typeface="微软雅黑" panose="020B0503020204020204" charset="-122"/>
              <a:cs typeface="微软雅黑" panose="020B0503020204020204" charset="-122"/>
            </a:endParaRPr>
          </a:p>
          <a:p>
            <a:pPr marL="0" indent="0">
              <a:buNone/>
            </a:pPr>
            <a:endParaRPr lang="zh-CN" altLang="en-US" sz="2800">
              <a:latin typeface="微软雅黑" panose="020B0503020204020204" charset="-122"/>
              <a:ea typeface="微软雅黑" panose="020B0503020204020204" charset="-122"/>
              <a:cs typeface="微软雅黑" panose="020B0503020204020204" charset="-122"/>
            </a:endParaRPr>
          </a:p>
          <a:p>
            <a:pPr marL="0" indent="0" algn="ctr">
              <a:buNone/>
            </a:pPr>
            <a:r>
              <a:rPr lang="zh-CN" altLang="en-US" sz="2800">
                <a:latin typeface="微软雅黑" panose="020B0503020204020204" charset="-122"/>
                <a:ea typeface="微软雅黑" panose="020B0503020204020204" charset="-122"/>
                <a:cs typeface="微软雅黑" panose="020B0503020204020204" charset="-122"/>
              </a:rPr>
              <a:t>A.活跃国内经济        B.维护君主专制</a:t>
            </a:r>
            <a:endParaRPr lang="zh-CN" altLang="en-US" sz="2800">
              <a:latin typeface="微软雅黑" panose="020B0503020204020204" charset="-122"/>
              <a:ea typeface="微软雅黑" panose="020B0503020204020204" charset="-122"/>
              <a:cs typeface="微软雅黑" panose="020B0503020204020204" charset="-122"/>
            </a:endParaRPr>
          </a:p>
          <a:p>
            <a:pPr marL="0" indent="0" algn="ctr">
              <a:buNone/>
            </a:pPr>
            <a:r>
              <a:rPr lang="zh-CN" altLang="en-US" sz="2800">
                <a:latin typeface="微软雅黑" panose="020B0503020204020204" charset="-122"/>
                <a:ea typeface="微软雅黑" panose="020B0503020204020204" charset="-122"/>
                <a:cs typeface="微软雅黑" panose="020B0503020204020204" charset="-122"/>
              </a:rPr>
              <a:t>C.发展对外交往         D.监察地方施政</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2644140" y="2296160"/>
            <a:ext cx="1234440" cy="1568450"/>
          </a:xfrm>
          <a:prstGeom prst="rect">
            <a:avLst/>
          </a:prstGeom>
          <a:noFill/>
        </p:spPr>
        <p:txBody>
          <a:bodyPr wrap="square" rtlCol="0">
            <a:spAutoFit/>
            <a:scene3d>
              <a:camera prst="orthographicFront"/>
              <a:lightRig rig="threePt" dir="t"/>
            </a:scene3d>
          </a:bodyPr>
          <a:lstStyle/>
          <a:p>
            <a:r>
              <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rPr>
              <a:t>B</a:t>
            </a:r>
            <a:endPar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30505" y="1704975"/>
            <a:ext cx="9169400" cy="2676525"/>
          </a:xfrm>
          <a:prstGeom prst="rect">
            <a:avLst/>
          </a:prstGeom>
          <a:noFill/>
          <a:ln w="9525">
            <a:noFill/>
          </a:ln>
        </p:spPr>
        <p:txBody>
          <a:bodyPr wrap="square">
            <a:spAutoFit/>
          </a:bodyPr>
          <a:p>
            <a:pPr marL="266700" indent="-266700"/>
            <a:r>
              <a:rPr lang="en-US" altLang="zh-CN" sz="2400" b="1">
                <a:latin typeface="微软雅黑" panose="020B0503020204020204" charset="-122"/>
                <a:ea typeface="微软雅黑" panose="020B0503020204020204" charset="-122"/>
                <a:cs typeface="微软雅黑" panose="020B0503020204020204" charset="-122"/>
              </a:rPr>
              <a:t>14</a:t>
            </a:r>
            <a:r>
              <a:rPr lang="zh-CN" sz="2400" b="1">
                <a:latin typeface="微软雅黑" panose="020B0503020204020204" charset="-122"/>
                <a:ea typeface="微软雅黑" panose="020B0503020204020204" charset="-122"/>
                <a:cs typeface="微软雅黑" panose="020B0503020204020204" charset="-122"/>
              </a:rPr>
              <a:t>．2021年7月浙江省普通高中学业水平考试</a:t>
            </a:r>
            <a:r>
              <a:rPr 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世界潮流，浩浩荡荡，顺之则昌，逆之则亡。要跟上时代前进步伐，就不能身体已进入二十一世纪，而脑袋还停留在过去，停留在殖民扩张的旧时代里，停留在冷战思维、零和博弈的老框框内。</a:t>
            </a:r>
            <a:r>
              <a:rPr 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面对世界百年未有之大变局，中国在全球层面倡导</a:t>
            </a:r>
            <a:r>
              <a:rPr lang="en-US" sz="2400" b="1">
                <a:latin typeface="微软雅黑" panose="020B0503020204020204" charset="-122"/>
                <a:ea typeface="微软雅黑" panose="020B0503020204020204" charset="-122"/>
                <a:cs typeface="微软雅黑" panose="020B0503020204020204" charset="-122"/>
              </a:rPr>
              <a:t>A</a:t>
            </a:r>
            <a:r>
              <a:rPr lang="zh-CN" sz="2400" b="1">
                <a:latin typeface="微软雅黑" panose="020B0503020204020204" charset="-122"/>
                <a:ea typeface="微软雅黑" panose="020B0503020204020204" charset="-122"/>
                <a:cs typeface="微软雅黑" panose="020B0503020204020204" charset="-122"/>
              </a:rPr>
              <a:t>．构建人类命运共同体</a:t>
            </a:r>
            <a:r>
              <a:rPr lang="en-US" sz="2400" b="1">
                <a:latin typeface="微软雅黑" panose="020B0503020204020204" charset="-122"/>
                <a:ea typeface="微软雅黑" panose="020B0503020204020204" charset="-122"/>
                <a:cs typeface="微软雅黑" panose="020B0503020204020204" charset="-122"/>
              </a:rPr>
              <a:t>	     B</a:t>
            </a:r>
            <a:r>
              <a:rPr lang="zh-CN" sz="2400" b="1">
                <a:latin typeface="微软雅黑" panose="020B0503020204020204" charset="-122"/>
                <a:ea typeface="微软雅黑" panose="020B0503020204020204" charset="-122"/>
                <a:cs typeface="微软雅黑" panose="020B0503020204020204" charset="-122"/>
              </a:rPr>
              <a:t>．建立金砖国家领导人会晤机制C．成立上海合作组织</a:t>
            </a:r>
            <a:r>
              <a:rPr lang="en-US" sz="2400" b="1">
                <a:latin typeface="微软雅黑" panose="020B0503020204020204" charset="-122"/>
                <a:ea typeface="微软雅黑" panose="020B0503020204020204" charset="-122"/>
                <a:cs typeface="微软雅黑" panose="020B0503020204020204" charset="-122"/>
              </a:rPr>
              <a:t>	     D</a:t>
            </a:r>
            <a:r>
              <a:rPr lang="zh-CN" sz="2400" b="1">
                <a:latin typeface="微软雅黑" panose="020B0503020204020204" charset="-122"/>
                <a:ea typeface="微软雅黑" panose="020B0503020204020204" charset="-122"/>
                <a:cs typeface="微软雅黑" panose="020B0503020204020204" charset="-122"/>
              </a:rPr>
              <a:t>．设立亚洲基础设施投资银行</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9" name="文本框 8"/>
          <p:cNvSpPr txBox="1"/>
          <p:nvPr/>
        </p:nvSpPr>
        <p:spPr>
          <a:xfrm>
            <a:off x="166370" y="869633"/>
            <a:ext cx="5080000" cy="521970"/>
          </a:xfrm>
          <a:prstGeom prst="rect">
            <a:avLst/>
          </a:prstGeom>
          <a:noFill/>
          <a:ln w="9525">
            <a:noFill/>
          </a:ln>
        </p:spPr>
        <p:txBody>
          <a:bodyPr>
            <a:spAutoFit/>
          </a:bodyPr>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9845675" y="217932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A</a:t>
            </a:r>
            <a:endParaRPr lang="en-US" altLang="zh-CN" sz="9600" dirty="0">
              <a:solidFill>
                <a:schemeClr val="accent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本框 7"/>
          <p:cNvSpPr txBox="1"/>
          <p:nvPr/>
        </p:nvSpPr>
        <p:spPr>
          <a:xfrm>
            <a:off x="319859" y="698074"/>
            <a:ext cx="10282555" cy="521970"/>
          </a:xfrm>
          <a:prstGeom prst="rect">
            <a:avLst/>
          </a:prstGeom>
          <a:noFill/>
        </p:spPr>
        <p:txBody>
          <a:bodyPr wrap="square" rtlCol="0">
            <a:spAutoFit/>
          </a:bodyPr>
          <a:lstStyle/>
          <a:p>
            <a:r>
              <a:rPr lang="zh-CN" sz="2800" b="1" dirty="0">
                <a:solidFill>
                  <a:schemeClr val="accent5"/>
                </a:solidFill>
                <a:latin typeface="华文新魏" panose="02010800040101010101" pitchFamily="2" charset="-122"/>
                <a:ea typeface="华文新魏" panose="02010800040101010101" pitchFamily="2" charset="-122"/>
              </a:rPr>
              <a:t>古代文明的多领域传播</a:t>
            </a:r>
            <a:endParaRPr lang="zh-CN" sz="2800" b="1" dirty="0">
              <a:solidFill>
                <a:schemeClr val="accent5"/>
              </a:solidFill>
              <a:latin typeface="华文新魏" panose="02010800040101010101" pitchFamily="2" charset="-122"/>
              <a:ea typeface="华文新魏" panose="02010800040101010101" pitchFamily="2" charset="-122"/>
            </a:endParaRPr>
          </a:p>
        </p:txBody>
      </p:sp>
      <p:graphicFrame>
        <p:nvGraphicFramePr>
          <p:cNvPr id="10" name="表格 9"/>
          <p:cNvGraphicFramePr/>
          <p:nvPr>
            <p:custDataLst>
              <p:tags r:id="rId1"/>
            </p:custDataLst>
          </p:nvPr>
        </p:nvGraphicFramePr>
        <p:xfrm>
          <a:off x="319859" y="1425149"/>
          <a:ext cx="11458575" cy="5145405"/>
        </p:xfrm>
        <a:graphic>
          <a:graphicData uri="http://schemas.openxmlformats.org/drawingml/2006/table">
            <a:tbl>
              <a:tblPr firstRow="1" bandRow="1">
                <a:effectLst/>
                <a:tableStyleId>{5940675A-B579-460E-94D1-54222C63F5DA}</a:tableStyleId>
              </a:tblPr>
              <a:tblGrid>
                <a:gridCol w="1536700"/>
                <a:gridCol w="9921875"/>
              </a:tblGrid>
              <a:tr h="548640">
                <a:tc>
                  <a:txBody>
                    <a:bodyPr/>
                    <a:lstStyle/>
                    <a:p>
                      <a:pPr algn="ctr" fontAlgn="auto">
                        <a:lnSpc>
                          <a:spcPct val="125000"/>
                        </a:lnSpc>
                        <a:buNone/>
                      </a:pPr>
                      <a:r>
                        <a:rPr lang="zh-CN" altLang="en-US" sz="2400" b="1" dirty="0">
                          <a:solidFill>
                            <a:srgbClr val="FF0000"/>
                          </a:solidFill>
                          <a:latin typeface="黑体" panose="02010609060101010101" pitchFamily="49" charset="-122"/>
                          <a:ea typeface="黑体" panose="02010609060101010101" pitchFamily="49" charset="-122"/>
                        </a:rPr>
                        <a:t>领    域</a:t>
                      </a:r>
                      <a:endParaRPr lang="zh-CN" altLang="en-US" sz="2400" b="1" dirty="0">
                        <a:solidFill>
                          <a:srgbClr val="FF0000"/>
                        </a:solidFill>
                        <a:latin typeface="黑体" panose="02010609060101010101" pitchFamily="49" charset="-122"/>
                        <a:ea typeface="黑体" panose="02010609060101010101" pitchFamily="49" charset="-122"/>
                      </a:endParaRPr>
                    </a:p>
                  </a:txBody>
                  <a:tcPr anchor="ctr">
                    <a:lnL w="12700" cmpd="sng">
                      <a:solidFill>
                        <a:srgbClr val="DD3B44"/>
                      </a:solidFill>
                    </a:lnL>
                    <a:lnR w="12700" cmpd="sng">
                      <a:solidFill>
                        <a:srgbClr val="DD3B44"/>
                      </a:solidFill>
                    </a:lnR>
                    <a:lnT w="12700" cmpd="sng">
                      <a:solidFill>
                        <a:srgbClr val="DD3B44"/>
                      </a:solidFill>
                    </a:lnT>
                    <a:lnB w="38100" cmpd="sng">
                      <a:solidFill>
                        <a:srgbClr val="DD3B44"/>
                      </a:solidFill>
                    </a:lnB>
                    <a:noFill/>
                  </a:tcPr>
                </a:tc>
                <a:tc>
                  <a:txBody>
                    <a:bodyPr/>
                    <a:lstStyle/>
                    <a:p>
                      <a:pPr algn="ctr" fontAlgn="auto">
                        <a:lnSpc>
                          <a:spcPct val="125000"/>
                        </a:lnSpc>
                        <a:buNone/>
                      </a:pPr>
                      <a:r>
                        <a:rPr lang="zh-CN" altLang="en-US" sz="2400" b="1" dirty="0">
                          <a:solidFill>
                            <a:srgbClr val="FF0000"/>
                          </a:solidFill>
                          <a:latin typeface="黑体" panose="02010609060101010101" pitchFamily="49" charset="-122"/>
                          <a:ea typeface="黑体" panose="02010609060101010101" pitchFamily="49" charset="-122"/>
                        </a:rPr>
                        <a:t>传 播 途 径</a:t>
                      </a:r>
                      <a:endParaRPr lang="zh-CN" altLang="en-US" sz="2400" b="1" dirty="0">
                        <a:solidFill>
                          <a:srgbClr val="FF0000"/>
                        </a:solidFill>
                        <a:latin typeface="黑体" panose="02010609060101010101" pitchFamily="49" charset="-122"/>
                        <a:ea typeface="黑体" panose="02010609060101010101" pitchFamily="49" charset="-122"/>
                      </a:endParaRPr>
                    </a:p>
                  </a:txBody>
                  <a:tcPr anchor="ctr">
                    <a:lnL w="12700" cmpd="sng">
                      <a:solidFill>
                        <a:srgbClr val="DD3B44"/>
                      </a:solidFill>
                    </a:lnL>
                    <a:lnR w="12700" cmpd="sng">
                      <a:solidFill>
                        <a:srgbClr val="DD3B44"/>
                      </a:solidFill>
                    </a:lnR>
                    <a:lnT w="12700" cmpd="sng">
                      <a:solidFill>
                        <a:srgbClr val="DD3B44"/>
                      </a:solidFill>
                    </a:lnT>
                    <a:lnB w="38100" cmpd="sng">
                      <a:solidFill>
                        <a:srgbClr val="DD3B44"/>
                      </a:solidFill>
                    </a:lnB>
                    <a:noFill/>
                  </a:tcPr>
                </a:tc>
              </a:tr>
              <a:tr h="1005840">
                <a:tc>
                  <a:txBody>
                    <a:bodyPr/>
                    <a:lstStyle/>
                    <a:p>
                      <a:pPr algn="ctr" fontAlgn="auto">
                        <a:lnSpc>
                          <a:spcPct val="125000"/>
                        </a:lnSpc>
                        <a:buNone/>
                      </a:pPr>
                      <a:r>
                        <a:rPr lang="zh-CN" altLang="en-US" sz="2400">
                          <a:solidFill>
                            <a:srgbClr val="000000"/>
                          </a:solidFill>
                          <a:latin typeface="黑体" panose="02010609060101010101" pitchFamily="49" charset="-122"/>
                          <a:ea typeface="黑体" panose="02010609060101010101" pitchFamily="49" charset="-122"/>
                        </a:rPr>
                        <a:t>农耕技术</a:t>
                      </a:r>
                      <a:endParaRPr lang="zh-CN" altLang="en-US" sz="2400">
                        <a:solidFill>
                          <a:srgbClr val="000000"/>
                        </a:solidFill>
                        <a:latin typeface="黑体" panose="02010609060101010101" pitchFamily="49" charset="-122"/>
                        <a:ea typeface="黑体" panose="02010609060101010101" pitchFamily="49" charset="-122"/>
                      </a:endParaRPr>
                    </a:p>
                  </a:txBody>
                  <a:tcPr anchor="ctr">
                    <a:lnL w="12700" cmpd="sng">
                      <a:solidFill>
                        <a:srgbClr val="DD3B44"/>
                      </a:solidFill>
                    </a:lnL>
                    <a:lnR w="12700" cmpd="sng">
                      <a:solidFill>
                        <a:srgbClr val="DD3B44"/>
                      </a:solidFill>
                    </a:lnR>
                    <a:lnT w="38100" cap="flat" cmpd="sng" algn="ctr">
                      <a:solidFill>
                        <a:srgbClr val="DD3B44"/>
                      </a:solidFill>
                      <a:prstDash val="solid"/>
                      <a:round/>
                      <a:headEnd type="none" w="med" len="med"/>
                      <a:tailEnd type="none" w="med" len="med"/>
                    </a:lnT>
                    <a:lnB w="12700" cmpd="sng">
                      <a:solidFill>
                        <a:srgbClr val="DD3B44"/>
                      </a:solidFill>
                    </a:lnB>
                    <a:noFill/>
                  </a:tcPr>
                </a:tc>
                <a:tc>
                  <a:txBody>
                    <a:bodyPr/>
                    <a:lstStyle/>
                    <a:p>
                      <a:pPr fontAlgn="auto">
                        <a:lnSpc>
                          <a:spcPct val="125000"/>
                        </a:lnSpc>
                        <a:buNone/>
                      </a:pPr>
                      <a:endParaRPr lang="zh-CN" altLang="en-US" sz="2400">
                        <a:solidFill>
                          <a:schemeClr val="tx1"/>
                        </a:solidFill>
                        <a:latin typeface="黑体" panose="02010609060101010101" pitchFamily="49" charset="-122"/>
                        <a:ea typeface="黑体" panose="02010609060101010101" pitchFamily="49" charset="-122"/>
                        <a:sym typeface="微软雅黑 Light" panose="020B0502040204020203" charset="-122"/>
                      </a:endParaRPr>
                    </a:p>
                  </a:txBody>
                  <a:tcPr anchor="ctr">
                    <a:lnL w="12700" cmpd="sng">
                      <a:solidFill>
                        <a:srgbClr val="DD3B44"/>
                      </a:solidFill>
                    </a:lnL>
                    <a:lnR w="12700" cmpd="sng">
                      <a:solidFill>
                        <a:srgbClr val="DD3B44"/>
                      </a:solidFill>
                    </a:lnR>
                    <a:lnT w="38100" cap="flat" cmpd="sng" algn="ctr">
                      <a:solidFill>
                        <a:srgbClr val="DD3B44"/>
                      </a:solidFill>
                      <a:prstDash val="solid"/>
                      <a:round/>
                      <a:headEnd type="none" w="med" len="med"/>
                      <a:tailEnd type="none" w="med" len="med"/>
                    </a:lnT>
                    <a:lnB w="12700" cmpd="sng">
                      <a:solidFill>
                        <a:srgbClr val="DD3B44"/>
                      </a:solidFill>
                    </a:lnB>
                    <a:noFill/>
                  </a:tcPr>
                </a:tc>
              </a:tr>
              <a:tr h="842010">
                <a:tc>
                  <a:txBody>
                    <a:bodyPr/>
                    <a:lstStyle/>
                    <a:p>
                      <a:pPr algn="ctr" fontAlgn="auto">
                        <a:lnSpc>
                          <a:spcPct val="125000"/>
                        </a:lnSpc>
                        <a:buNone/>
                      </a:pPr>
                      <a:r>
                        <a:rPr lang="zh-CN" altLang="en-US" sz="2400">
                          <a:solidFill>
                            <a:srgbClr val="000000"/>
                          </a:solidFill>
                          <a:latin typeface="黑体" panose="02010609060101010101" pitchFamily="49" charset="-122"/>
                          <a:ea typeface="黑体" panose="02010609060101010101" pitchFamily="49" charset="-122"/>
                        </a:rPr>
                        <a:t>冶铁技术</a:t>
                      </a:r>
                      <a:endParaRPr lang="zh-CN" altLang="en-US" sz="2400">
                        <a:solidFill>
                          <a:srgbClr val="000000"/>
                        </a:solidFill>
                        <a:latin typeface="黑体" panose="02010609060101010101" pitchFamily="49" charset="-122"/>
                        <a:ea typeface="黑体" panose="02010609060101010101" pitchFamily="49" charset="-122"/>
                      </a:endParaRPr>
                    </a:p>
                  </a:txBody>
                  <a:tcPr anchor="ctr">
                    <a:lnL w="12700" cmpd="sng">
                      <a:solidFill>
                        <a:srgbClr val="DD3B44"/>
                      </a:solidFill>
                    </a:lnL>
                    <a:lnR w="12700" cmpd="sng">
                      <a:solidFill>
                        <a:srgbClr val="DD3B44"/>
                      </a:solidFill>
                    </a:lnR>
                    <a:lnT w="12700" cmpd="sng">
                      <a:solidFill>
                        <a:srgbClr val="DD3B44"/>
                      </a:solidFill>
                    </a:lnT>
                    <a:lnB w="12700" cmpd="sng">
                      <a:solidFill>
                        <a:srgbClr val="DD3B44"/>
                      </a:solidFill>
                    </a:lnB>
                    <a:noFill/>
                  </a:tcPr>
                </a:tc>
                <a:tc>
                  <a:txBody>
                    <a:bodyPr/>
                    <a:lstStyle/>
                    <a:p>
                      <a:pPr fontAlgn="auto">
                        <a:lnSpc>
                          <a:spcPct val="125000"/>
                        </a:lnSpc>
                        <a:buNone/>
                      </a:pPr>
                      <a:endParaRPr lang="en-US" altLang="zh-CN" sz="2400">
                        <a:solidFill>
                          <a:schemeClr val="tx1"/>
                        </a:solidFill>
                        <a:latin typeface="黑体" panose="02010609060101010101" pitchFamily="49" charset="-122"/>
                        <a:ea typeface="黑体" panose="02010609060101010101" pitchFamily="49" charset="-122"/>
                        <a:sym typeface="微软雅黑 Light" panose="020B0502040204020203" charset="-122"/>
                      </a:endParaRPr>
                    </a:p>
                  </a:txBody>
                  <a:tcPr anchor="ctr">
                    <a:lnL w="12700" cmpd="sng">
                      <a:solidFill>
                        <a:srgbClr val="DD3B44"/>
                      </a:solidFill>
                    </a:lnL>
                    <a:lnR w="12700" cmpd="sng">
                      <a:solidFill>
                        <a:srgbClr val="DD3B44"/>
                      </a:solidFill>
                    </a:lnR>
                    <a:lnT w="12700" cmpd="sng">
                      <a:solidFill>
                        <a:srgbClr val="DD3B44"/>
                      </a:solidFill>
                    </a:lnT>
                    <a:lnB w="12700" cmpd="sng">
                      <a:solidFill>
                        <a:srgbClr val="DD3B44"/>
                      </a:solidFill>
                    </a:lnB>
                    <a:noFill/>
                  </a:tcPr>
                </a:tc>
              </a:tr>
              <a:tr h="548640">
                <a:tc>
                  <a:txBody>
                    <a:bodyPr/>
                    <a:lstStyle/>
                    <a:p>
                      <a:pPr algn="ctr" fontAlgn="auto">
                        <a:lnSpc>
                          <a:spcPct val="125000"/>
                        </a:lnSpc>
                        <a:buNone/>
                      </a:pPr>
                      <a:r>
                        <a:rPr lang="zh-CN" altLang="en-US" sz="2400">
                          <a:solidFill>
                            <a:srgbClr val="000000"/>
                          </a:solidFill>
                          <a:latin typeface="黑体" panose="02010609060101010101" pitchFamily="49" charset="-122"/>
                          <a:ea typeface="黑体" panose="02010609060101010101" pitchFamily="49" charset="-122"/>
                        </a:rPr>
                        <a:t>神话故事</a:t>
                      </a:r>
                      <a:endParaRPr lang="zh-CN" altLang="en-US" sz="2400">
                        <a:solidFill>
                          <a:srgbClr val="000000"/>
                        </a:solidFill>
                        <a:latin typeface="黑体" panose="02010609060101010101" pitchFamily="49" charset="-122"/>
                        <a:ea typeface="黑体" panose="02010609060101010101" pitchFamily="49" charset="-122"/>
                      </a:endParaRPr>
                    </a:p>
                  </a:txBody>
                  <a:tcPr anchor="ctr">
                    <a:lnL w="12700" cmpd="sng">
                      <a:solidFill>
                        <a:srgbClr val="DD3B44"/>
                      </a:solidFill>
                    </a:lnL>
                    <a:lnR w="12700" cmpd="sng">
                      <a:solidFill>
                        <a:srgbClr val="DD3B44"/>
                      </a:solidFill>
                    </a:lnR>
                    <a:lnT w="12700" cmpd="sng">
                      <a:solidFill>
                        <a:srgbClr val="DD3B44"/>
                      </a:solidFill>
                    </a:lnT>
                    <a:lnB w="12700" cmpd="sng">
                      <a:solidFill>
                        <a:srgbClr val="DD3B44"/>
                      </a:solidFill>
                    </a:lnB>
                    <a:noFill/>
                  </a:tcPr>
                </a:tc>
                <a:tc>
                  <a:txBody>
                    <a:bodyPr/>
                    <a:lstStyle/>
                    <a:p>
                      <a:pPr fontAlgn="auto">
                        <a:lnSpc>
                          <a:spcPct val="125000"/>
                        </a:lnSpc>
                        <a:buNone/>
                      </a:pPr>
                      <a:endParaRPr lang="en-US" altLang="zh-CN" sz="2400">
                        <a:solidFill>
                          <a:schemeClr val="tx1"/>
                        </a:solidFill>
                        <a:latin typeface="黑体" panose="02010609060101010101" pitchFamily="49" charset="-122"/>
                        <a:ea typeface="黑体" panose="02010609060101010101" pitchFamily="49" charset="-122"/>
                        <a:sym typeface="微软雅黑 Light" panose="020B0502040204020203" charset="-122"/>
                      </a:endParaRPr>
                    </a:p>
                  </a:txBody>
                  <a:tcPr anchor="ctr">
                    <a:lnL w="12700" cmpd="sng">
                      <a:solidFill>
                        <a:srgbClr val="DD3B44"/>
                      </a:solidFill>
                    </a:lnL>
                    <a:lnR w="12700" cmpd="sng">
                      <a:solidFill>
                        <a:srgbClr val="DD3B44"/>
                      </a:solidFill>
                    </a:lnR>
                    <a:lnT w="12700" cmpd="sng">
                      <a:solidFill>
                        <a:srgbClr val="DD3B44"/>
                      </a:solidFill>
                    </a:lnT>
                    <a:lnB w="12700" cmpd="sng">
                      <a:solidFill>
                        <a:srgbClr val="DD3B44"/>
                      </a:solidFill>
                    </a:lnB>
                    <a:noFill/>
                  </a:tcPr>
                </a:tc>
              </a:tr>
              <a:tr h="548640">
                <a:tc>
                  <a:txBody>
                    <a:bodyPr/>
                    <a:lstStyle/>
                    <a:p>
                      <a:pPr algn="ctr" fontAlgn="auto">
                        <a:lnSpc>
                          <a:spcPct val="125000"/>
                        </a:lnSpc>
                        <a:buNone/>
                      </a:pPr>
                      <a:r>
                        <a:rPr lang="zh-CN" altLang="en-US" sz="2400">
                          <a:solidFill>
                            <a:srgbClr val="000000"/>
                          </a:solidFill>
                          <a:latin typeface="黑体" panose="02010609060101010101" pitchFamily="49" charset="-122"/>
                          <a:ea typeface="黑体" panose="02010609060101010101" pitchFamily="49" charset="-122"/>
                        </a:rPr>
                        <a:t>雕刻艺术</a:t>
                      </a:r>
                      <a:endParaRPr lang="zh-CN" altLang="en-US" sz="2400">
                        <a:solidFill>
                          <a:srgbClr val="000000"/>
                        </a:solidFill>
                        <a:latin typeface="黑体" panose="02010609060101010101" pitchFamily="49" charset="-122"/>
                        <a:ea typeface="黑体" panose="02010609060101010101" pitchFamily="49" charset="-122"/>
                      </a:endParaRPr>
                    </a:p>
                  </a:txBody>
                  <a:tcPr anchor="ctr">
                    <a:lnL w="12700" cmpd="sng">
                      <a:solidFill>
                        <a:srgbClr val="DD3B44"/>
                      </a:solidFill>
                    </a:lnL>
                    <a:lnR w="12700" cmpd="sng">
                      <a:solidFill>
                        <a:srgbClr val="DD3B44"/>
                      </a:solidFill>
                    </a:lnR>
                    <a:lnT w="12700" cmpd="sng">
                      <a:solidFill>
                        <a:srgbClr val="DD3B44"/>
                      </a:solidFill>
                    </a:lnT>
                    <a:lnB w="12700" cmpd="sng">
                      <a:solidFill>
                        <a:srgbClr val="DD3B44"/>
                      </a:solidFill>
                    </a:lnB>
                    <a:noFill/>
                  </a:tcPr>
                </a:tc>
                <a:tc>
                  <a:txBody>
                    <a:bodyPr/>
                    <a:lstStyle/>
                    <a:p>
                      <a:pPr fontAlgn="auto">
                        <a:lnSpc>
                          <a:spcPct val="125000"/>
                        </a:lnSpc>
                        <a:buNone/>
                      </a:pPr>
                      <a:endParaRPr lang="en-US" altLang="zh-CN" sz="2400">
                        <a:solidFill>
                          <a:schemeClr val="tx1"/>
                        </a:solidFill>
                        <a:latin typeface="黑体" panose="02010609060101010101" pitchFamily="49" charset="-122"/>
                        <a:ea typeface="黑体" panose="02010609060101010101" pitchFamily="49" charset="-122"/>
                        <a:sym typeface="微软雅黑 Light" panose="020B0502040204020203" charset="-122"/>
                      </a:endParaRPr>
                    </a:p>
                  </a:txBody>
                  <a:tcPr anchor="ctr">
                    <a:lnL w="12700" cmpd="sng">
                      <a:solidFill>
                        <a:srgbClr val="DD3B44"/>
                      </a:solidFill>
                    </a:lnL>
                    <a:lnR w="12700" cmpd="sng">
                      <a:solidFill>
                        <a:srgbClr val="DD3B44"/>
                      </a:solidFill>
                    </a:lnR>
                    <a:lnT w="12700" cmpd="sng">
                      <a:solidFill>
                        <a:srgbClr val="DD3B44"/>
                      </a:solidFill>
                    </a:lnT>
                    <a:lnB w="12700" cmpd="sng">
                      <a:solidFill>
                        <a:srgbClr val="DD3B44"/>
                      </a:solidFill>
                    </a:lnB>
                    <a:noFill/>
                  </a:tcPr>
                </a:tc>
              </a:tr>
              <a:tr h="548640">
                <a:tc>
                  <a:txBody>
                    <a:bodyPr/>
                    <a:lstStyle/>
                    <a:p>
                      <a:pPr algn="ctr" fontAlgn="auto">
                        <a:lnSpc>
                          <a:spcPct val="125000"/>
                        </a:lnSpc>
                        <a:buNone/>
                      </a:pPr>
                      <a:r>
                        <a:rPr lang="zh-CN" altLang="en-US" sz="2400">
                          <a:solidFill>
                            <a:srgbClr val="000000"/>
                          </a:solidFill>
                          <a:latin typeface="黑体" panose="02010609060101010101" pitchFamily="49" charset="-122"/>
                          <a:ea typeface="黑体" panose="02010609060101010101" pitchFamily="49" charset="-122"/>
                        </a:rPr>
                        <a:t>字母文字</a:t>
                      </a:r>
                      <a:endParaRPr lang="zh-CN" altLang="en-US" sz="2400">
                        <a:solidFill>
                          <a:srgbClr val="000000"/>
                        </a:solidFill>
                        <a:latin typeface="黑体" panose="02010609060101010101" pitchFamily="49" charset="-122"/>
                        <a:ea typeface="黑体" panose="02010609060101010101" pitchFamily="49" charset="-122"/>
                      </a:endParaRPr>
                    </a:p>
                  </a:txBody>
                  <a:tcPr anchor="ctr">
                    <a:lnL w="12700" cmpd="sng">
                      <a:solidFill>
                        <a:srgbClr val="DD3B44"/>
                      </a:solidFill>
                    </a:lnL>
                    <a:lnR w="12700" cmpd="sng">
                      <a:solidFill>
                        <a:srgbClr val="DD3B44"/>
                      </a:solidFill>
                    </a:lnR>
                    <a:lnT w="12700" cmpd="sng">
                      <a:solidFill>
                        <a:srgbClr val="DD3B44"/>
                      </a:solidFill>
                    </a:lnT>
                    <a:lnB w="12700" cmpd="sng">
                      <a:solidFill>
                        <a:srgbClr val="DD3B44"/>
                      </a:solidFill>
                    </a:lnB>
                    <a:noFill/>
                  </a:tcPr>
                </a:tc>
                <a:tc>
                  <a:txBody>
                    <a:bodyPr/>
                    <a:lstStyle/>
                    <a:p>
                      <a:pPr fontAlgn="auto">
                        <a:lnSpc>
                          <a:spcPct val="110000"/>
                        </a:lnSpc>
                        <a:buNone/>
                      </a:pPr>
                      <a:endParaRPr lang="en-US" altLang="zh-CN" sz="2400" dirty="0">
                        <a:solidFill>
                          <a:srgbClr val="000000"/>
                        </a:solidFill>
                        <a:latin typeface="黑体" panose="02010609060101010101" pitchFamily="49" charset="-122"/>
                        <a:ea typeface="黑体" panose="02010609060101010101" pitchFamily="49" charset="-122"/>
                        <a:sym typeface="微软雅黑 Light" panose="020B0502040204020203" charset="-122"/>
                      </a:endParaRPr>
                    </a:p>
                    <a:p>
                      <a:pPr fontAlgn="auto">
                        <a:lnSpc>
                          <a:spcPct val="110000"/>
                        </a:lnSpc>
                        <a:buNone/>
                      </a:pPr>
                      <a:endParaRPr lang="en-US" altLang="zh-CN" sz="2400" dirty="0">
                        <a:solidFill>
                          <a:srgbClr val="000000"/>
                        </a:solidFill>
                        <a:latin typeface="黑体" panose="02010609060101010101" pitchFamily="49" charset="-122"/>
                        <a:ea typeface="黑体" panose="02010609060101010101" pitchFamily="49" charset="-122"/>
                        <a:sym typeface="微软雅黑 Light" panose="020B0502040204020203" charset="-122"/>
                      </a:endParaRPr>
                    </a:p>
                    <a:p>
                      <a:pPr fontAlgn="auto">
                        <a:lnSpc>
                          <a:spcPct val="110000"/>
                        </a:lnSpc>
                        <a:buNone/>
                      </a:pPr>
                      <a:endParaRPr lang="en-US" altLang="zh-CN" sz="2400" dirty="0">
                        <a:solidFill>
                          <a:srgbClr val="000000"/>
                        </a:solidFill>
                        <a:latin typeface="黑体" panose="02010609060101010101" pitchFamily="49" charset="-122"/>
                        <a:ea typeface="黑体" panose="02010609060101010101" pitchFamily="49" charset="-122"/>
                        <a:sym typeface="微软雅黑 Light" panose="020B0502040204020203" charset="-122"/>
                      </a:endParaRPr>
                    </a:p>
                    <a:p>
                      <a:pPr fontAlgn="auto">
                        <a:lnSpc>
                          <a:spcPct val="110000"/>
                        </a:lnSpc>
                        <a:buNone/>
                      </a:pPr>
                      <a:endParaRPr lang="en-US" altLang="zh-CN" sz="2400" dirty="0">
                        <a:solidFill>
                          <a:srgbClr val="000000"/>
                        </a:solidFill>
                        <a:latin typeface="黑体" panose="02010609060101010101" pitchFamily="49" charset="-122"/>
                        <a:ea typeface="黑体" panose="02010609060101010101" pitchFamily="49" charset="-122"/>
                        <a:sym typeface="微软雅黑 Light" panose="020B0502040204020203" charset="-122"/>
                      </a:endParaRPr>
                    </a:p>
                  </a:txBody>
                  <a:tcPr anchor="ctr">
                    <a:lnL w="12700" cmpd="sng">
                      <a:solidFill>
                        <a:srgbClr val="DD3B44"/>
                      </a:solidFill>
                    </a:lnL>
                    <a:lnR w="12700" cmpd="sng">
                      <a:solidFill>
                        <a:srgbClr val="DD3B44"/>
                      </a:solidFill>
                    </a:lnR>
                    <a:lnT w="12700" cmpd="sng">
                      <a:solidFill>
                        <a:srgbClr val="DD3B44"/>
                      </a:solidFill>
                    </a:lnT>
                    <a:lnB w="12700" cmpd="sng">
                      <a:solidFill>
                        <a:srgbClr val="DD3B44"/>
                      </a:solidFill>
                    </a:lnB>
                    <a:noFill/>
                  </a:tcPr>
                </a:tc>
              </a:tr>
            </a:tbl>
          </a:graphicData>
        </a:graphic>
      </p:graphicFrame>
      <p:pic>
        <p:nvPicPr>
          <p:cNvPr id="2" name="图片 1"/>
          <p:cNvPicPr>
            <a:picLocks noChangeAspect="1"/>
          </p:cNvPicPr>
          <p:nvPr/>
        </p:nvPicPr>
        <p:blipFill>
          <a:blip r:embed="rId2"/>
          <a:stretch>
            <a:fillRect/>
          </a:stretch>
        </p:blipFill>
        <p:spPr>
          <a:xfrm>
            <a:off x="1930219" y="4958289"/>
            <a:ext cx="9682480" cy="1642110"/>
          </a:xfrm>
          <a:prstGeom prst="rect">
            <a:avLst/>
          </a:prstGeom>
        </p:spPr>
      </p:pic>
      <p:sp>
        <p:nvSpPr>
          <p:cNvPr id="3" name="文本框 2"/>
          <p:cNvSpPr txBox="1"/>
          <p:nvPr/>
        </p:nvSpPr>
        <p:spPr>
          <a:xfrm>
            <a:off x="1944189" y="2250014"/>
            <a:ext cx="9681845" cy="553085"/>
          </a:xfrm>
          <a:prstGeom prst="rect">
            <a:avLst/>
          </a:prstGeom>
          <a:noFill/>
        </p:spPr>
        <p:txBody>
          <a:bodyPr wrap="square" rtlCol="0" anchor="t">
            <a:spAutoFit/>
          </a:bodyPr>
          <a:lstStyle/>
          <a:p>
            <a:pPr fontAlgn="auto">
              <a:lnSpc>
                <a:spcPct val="125000"/>
              </a:lnSpc>
              <a:buNone/>
            </a:pPr>
            <a:r>
              <a:rPr lang="zh-CN" altLang="en-US" sz="2400">
                <a:solidFill>
                  <a:srgbClr val="FF0000"/>
                </a:solidFill>
                <a:latin typeface="黑体" panose="02010609060101010101" pitchFamily="49" charset="-122"/>
                <a:ea typeface="黑体" panose="02010609060101010101" pitchFamily="49" charset="-122"/>
                <a:sym typeface="微软雅黑 Light" panose="020B0502040204020203" charset="-122"/>
              </a:rPr>
              <a:t>西亚的农耕技术，传到中亚、欧洲、北非</a:t>
            </a:r>
            <a:endParaRPr lang="zh-CN" altLang="en-US" sz="2400">
              <a:solidFill>
                <a:srgbClr val="FF0000"/>
              </a:solidFill>
              <a:latin typeface="黑体" panose="02010609060101010101" pitchFamily="49" charset="-122"/>
              <a:ea typeface="黑体" panose="02010609060101010101" pitchFamily="49" charset="-122"/>
              <a:sym typeface="微软雅黑 Light" panose="020B0502040204020203" charset="-122"/>
            </a:endParaRPr>
          </a:p>
        </p:txBody>
      </p:sp>
      <p:sp>
        <p:nvSpPr>
          <p:cNvPr id="4" name="文本框 3"/>
          <p:cNvSpPr txBox="1"/>
          <p:nvPr/>
        </p:nvSpPr>
        <p:spPr>
          <a:xfrm>
            <a:off x="1930400" y="3152775"/>
            <a:ext cx="9492615" cy="553085"/>
          </a:xfrm>
          <a:prstGeom prst="rect">
            <a:avLst/>
          </a:prstGeom>
          <a:noFill/>
        </p:spPr>
        <p:txBody>
          <a:bodyPr wrap="square" rtlCol="0" anchor="t">
            <a:spAutoFit/>
          </a:bodyPr>
          <a:lstStyle/>
          <a:p>
            <a:pPr fontAlgn="auto">
              <a:lnSpc>
                <a:spcPct val="125000"/>
              </a:lnSpc>
              <a:buNone/>
            </a:pPr>
            <a:r>
              <a:rPr lang="en-US" altLang="zh-CN" sz="2400">
                <a:latin typeface="黑体" panose="02010609060101010101" pitchFamily="49" charset="-122"/>
                <a:ea typeface="黑体" panose="02010609060101010101" pitchFamily="49" charset="-122"/>
                <a:sym typeface="微软雅黑 Light" panose="020B0502040204020203" charset="-122"/>
              </a:rPr>
              <a:t>源于西亚，扩散到埃及和希腊等地，人类从此进入铁器时代</a:t>
            </a:r>
            <a:r>
              <a:rPr lang="zh-CN" altLang="en-US" sz="2400">
                <a:latin typeface="黑体" panose="02010609060101010101" pitchFamily="49" charset="-122"/>
                <a:ea typeface="黑体" panose="02010609060101010101" pitchFamily="49" charset="-122"/>
                <a:sym typeface="微软雅黑 Light" panose="020B0502040204020203" charset="-122"/>
              </a:rPr>
              <a:t>。</a:t>
            </a:r>
            <a:endParaRPr lang="zh-CN" altLang="en-US" sz="2400">
              <a:latin typeface="黑体" panose="02010609060101010101" pitchFamily="49" charset="-122"/>
              <a:ea typeface="黑体" panose="02010609060101010101" pitchFamily="49" charset="-122"/>
              <a:sym typeface="微软雅黑 Light" panose="020B0502040204020203" charset="-122"/>
            </a:endParaRPr>
          </a:p>
        </p:txBody>
      </p:sp>
      <p:sp>
        <p:nvSpPr>
          <p:cNvPr id="5" name="文本框 4"/>
          <p:cNvSpPr txBox="1"/>
          <p:nvPr/>
        </p:nvSpPr>
        <p:spPr>
          <a:xfrm>
            <a:off x="1944189" y="3892759"/>
            <a:ext cx="6888480" cy="460375"/>
          </a:xfrm>
          <a:prstGeom prst="rect">
            <a:avLst/>
          </a:prstGeom>
          <a:noFill/>
        </p:spPr>
        <p:txBody>
          <a:bodyPr wrap="none" rtlCol="0" anchor="t">
            <a:spAutoFit/>
          </a:bodyPr>
          <a:lstStyle/>
          <a:p>
            <a:r>
              <a:rPr lang="en-US" altLang="zh-CN" sz="2400">
                <a:solidFill>
                  <a:srgbClr val="FF0000"/>
                </a:solidFill>
                <a:latin typeface="黑体" panose="02010609060101010101" pitchFamily="49" charset="-122"/>
                <a:ea typeface="黑体" panose="02010609060101010101" pitchFamily="49" charset="-122"/>
                <a:sym typeface="微软雅黑 Light" panose="020B0502040204020203" charset="-122"/>
              </a:rPr>
              <a:t>西亚的神话曾传入希腊，成为希腊神话的重要内容</a:t>
            </a:r>
            <a:endParaRPr lang="en-US" altLang="zh-CN" sz="2400">
              <a:solidFill>
                <a:srgbClr val="FF0000"/>
              </a:solidFill>
              <a:latin typeface="黑体" panose="02010609060101010101" pitchFamily="49" charset="-122"/>
              <a:ea typeface="黑体" panose="02010609060101010101" pitchFamily="49" charset="-122"/>
              <a:sym typeface="微软雅黑 Light" panose="020B0502040204020203" charset="-122"/>
            </a:endParaRPr>
          </a:p>
        </p:txBody>
      </p:sp>
      <p:sp>
        <p:nvSpPr>
          <p:cNvPr id="6" name="文本框 5"/>
          <p:cNvSpPr txBox="1"/>
          <p:nvPr/>
        </p:nvSpPr>
        <p:spPr>
          <a:xfrm>
            <a:off x="1944189" y="4425524"/>
            <a:ext cx="2011680" cy="460375"/>
          </a:xfrm>
          <a:prstGeom prst="rect">
            <a:avLst/>
          </a:prstGeom>
          <a:noFill/>
        </p:spPr>
        <p:txBody>
          <a:bodyPr wrap="none" rtlCol="0" anchor="t">
            <a:spAutoFit/>
          </a:bodyPr>
          <a:lstStyle/>
          <a:p>
            <a:r>
              <a:rPr lang="en-US" altLang="zh-CN" sz="2400">
                <a:latin typeface="黑体" panose="02010609060101010101" pitchFamily="49" charset="-122"/>
                <a:ea typeface="黑体" panose="02010609060101010101" pitchFamily="49" charset="-122"/>
                <a:sym typeface="微软雅黑 Light" panose="020B0502040204020203" charset="-122"/>
              </a:rPr>
              <a:t>埃及</a:t>
            </a:r>
            <a:r>
              <a:rPr lang="zh-CN" altLang="en-US" sz="2400">
                <a:latin typeface="黑体" panose="02010609060101010101" pitchFamily="49" charset="-122"/>
                <a:ea typeface="黑体" panose="02010609060101010101" pitchFamily="49" charset="-122"/>
                <a:sym typeface="微软雅黑 Light" panose="020B0502040204020203" charset="-122"/>
              </a:rPr>
              <a:t>传入希腊</a:t>
            </a:r>
            <a:endParaRPr lang="zh-CN" altLang="en-US" sz="2400">
              <a:latin typeface="黑体" panose="02010609060101010101" pitchFamily="49" charset="-122"/>
              <a:ea typeface="黑体" panose="02010609060101010101" pitchFamily="49" charset="-122"/>
              <a:sym typeface="微软雅黑 Light" panose="020B0502040204020203" charset="-122"/>
            </a:endParaRPr>
          </a:p>
        </p:txBody>
      </p:sp>
      <p:sp>
        <p:nvSpPr>
          <p:cNvPr id="11" name="矩形 10"/>
          <p:cNvSpPr/>
          <p:nvPr/>
        </p:nvSpPr>
        <p:spPr>
          <a:xfrm>
            <a:off x="320040" y="144780"/>
            <a:ext cx="4911725" cy="553085"/>
          </a:xfrm>
          <a:prstGeom prst="rect">
            <a:avLst/>
          </a:prstGeom>
        </p:spPr>
        <p:txBody>
          <a:bodyPr wrap="square">
            <a:spAutoFit/>
          </a:bodyPr>
          <a:lstStyle/>
          <a:p>
            <a:pPr algn="l"/>
            <a:r>
              <a:rPr lang="zh-CN" altLang="en-US" sz="2800" b="1" kern="100" dirty="0">
                <a:latin typeface="微软雅黑" panose="020B0503020204020204" charset="-122"/>
                <a:ea typeface="微软雅黑" panose="020B0503020204020204" charset="-122"/>
                <a:cs typeface="Times New Roman" panose="02020603050405020304" pitchFamily="18" charset="0"/>
              </a:rPr>
              <a:t>四、</a:t>
            </a:r>
            <a:r>
              <a:rPr lang="zh-CN" altLang="en-US" sz="3000" b="1" dirty="0">
                <a:latin typeface="微软雅黑" panose="020B0503020204020204" charset="-122"/>
                <a:ea typeface="微软雅黑" panose="020B0503020204020204" charset="-122"/>
                <a:sym typeface="+mn-ea"/>
              </a:rPr>
              <a:t>文明的交流</a:t>
            </a:r>
            <a:r>
              <a:rPr lang="en-US" altLang="zh-CN" sz="3000" b="1" dirty="0">
                <a:latin typeface="微软雅黑" panose="020B0503020204020204" charset="-122"/>
                <a:ea typeface="微软雅黑" panose="020B0503020204020204" charset="-122"/>
                <a:sym typeface="+mn-ea"/>
              </a:rPr>
              <a:t>P12</a:t>
            </a:r>
            <a:endParaRPr lang="en-US" altLang="zh-CN" sz="3000" b="1" kern="100" dirty="0">
              <a:latin typeface="微软雅黑" panose="020B0503020204020204" charset="-122"/>
              <a:ea typeface="微软雅黑" panose="020B0503020204020204" charset="-122"/>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本框 7"/>
          <p:cNvSpPr txBox="1"/>
          <p:nvPr/>
        </p:nvSpPr>
        <p:spPr>
          <a:xfrm>
            <a:off x="260985" y="737870"/>
            <a:ext cx="11931015" cy="460375"/>
          </a:xfrm>
          <a:prstGeom prst="rect">
            <a:avLst/>
          </a:prstGeom>
          <a:noFill/>
        </p:spPr>
        <p:txBody>
          <a:bodyPr wrap="square" rtlCol="0">
            <a:spAutoFit/>
          </a:bodyPr>
          <a:lstStyle/>
          <a:p>
            <a:r>
              <a:rPr lang="zh-CN" altLang="en-US" sz="2400" b="1">
                <a:solidFill>
                  <a:srgbClr val="000000"/>
                </a:solidFill>
                <a:latin typeface="黑体" panose="02010609060101010101" pitchFamily="49" charset="-122"/>
                <a:ea typeface="黑体" panose="02010609060101010101" pitchFamily="49" charset="-122"/>
              </a:rPr>
              <a:t>古代东西方交流</a:t>
            </a:r>
            <a:r>
              <a:rPr lang="en-US" altLang="zh-CN" sz="2400" b="1">
                <a:solidFill>
                  <a:srgbClr val="000000"/>
                </a:solidFill>
                <a:latin typeface="黑体" panose="02010609060101010101" pitchFamily="49" charset="-122"/>
                <a:ea typeface="黑体" panose="02010609060101010101" pitchFamily="49" charset="-122"/>
              </a:rPr>
              <a:t>——</a:t>
            </a:r>
            <a:r>
              <a:rPr lang="zh-CN" sz="2400" b="1">
                <a:solidFill>
                  <a:srgbClr val="000000"/>
                </a:solidFill>
                <a:latin typeface="黑体" panose="02010609060101010101" pitchFamily="49" charset="-122"/>
                <a:ea typeface="黑体" panose="02010609060101010101" pitchFamily="49" charset="-122"/>
              </a:rPr>
              <a:t>丝绸之路</a:t>
            </a:r>
            <a:endParaRPr lang="zh-CN" altLang="en-US" sz="2400" b="1">
              <a:solidFill>
                <a:srgbClr val="000000"/>
              </a:solidFill>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1"/>
          <a:srcRect t="349"/>
          <a:stretch>
            <a:fillRect/>
          </a:stretch>
        </p:blipFill>
        <p:spPr>
          <a:xfrm>
            <a:off x="260985" y="1198245"/>
            <a:ext cx="11329035" cy="5442585"/>
          </a:xfrm>
          <a:prstGeom prst="rect">
            <a:avLst/>
          </a:prstGeom>
          <a:ln>
            <a:solidFill>
              <a:srgbClr val="000000"/>
            </a:solidFill>
          </a:ln>
        </p:spPr>
      </p:pic>
      <p:pic>
        <p:nvPicPr>
          <p:cNvPr id="3" name="图片 2"/>
          <p:cNvPicPr>
            <a:picLocks noChangeAspect="1"/>
          </p:cNvPicPr>
          <p:nvPr/>
        </p:nvPicPr>
        <p:blipFill>
          <a:blip r:embed="rId2">
            <a:clrChange>
              <a:clrFrom>
                <a:srgbClr val="D8D8D8">
                  <a:alpha val="100000"/>
                </a:srgbClr>
              </a:clrFrom>
              <a:clrTo>
                <a:srgbClr val="D8D8D8">
                  <a:alpha val="100000"/>
                  <a:alpha val="0"/>
                </a:srgbClr>
              </a:clrTo>
            </a:clrChange>
          </a:blip>
          <a:srcRect l="906" t="2650" b="4221"/>
          <a:stretch>
            <a:fillRect/>
          </a:stretch>
        </p:blipFill>
        <p:spPr>
          <a:xfrm>
            <a:off x="6109335" y="1517650"/>
            <a:ext cx="1111250" cy="1405890"/>
          </a:xfrm>
          <a:prstGeom prst="rect">
            <a:avLst/>
          </a:prstGeom>
        </p:spPr>
      </p:pic>
      <p:sp>
        <p:nvSpPr>
          <p:cNvPr id="4" name="文本框 3"/>
          <p:cNvSpPr txBox="1"/>
          <p:nvPr/>
        </p:nvSpPr>
        <p:spPr>
          <a:xfrm>
            <a:off x="7220585" y="1534160"/>
            <a:ext cx="3175000" cy="1322070"/>
          </a:xfrm>
          <a:prstGeom prst="rect">
            <a:avLst/>
          </a:prstGeom>
          <a:solidFill>
            <a:schemeClr val="bg1">
              <a:lumMod val="20000"/>
              <a:lumOff val="80000"/>
            </a:schemeClr>
          </a:solidFill>
        </p:spPr>
        <p:txBody>
          <a:bodyPr wrap="square" rtlCol="0">
            <a:spAutoFit/>
          </a:bodyPr>
          <a:lstStyle/>
          <a:p>
            <a:pPr algn="just"/>
            <a:r>
              <a:rPr lang="en-US" altLang="zh-CN" sz="2000">
                <a:solidFill>
                  <a:schemeClr val="accent6"/>
                </a:solidFill>
                <a:latin typeface="楷体" panose="02010609060101010101" charset="-122"/>
                <a:ea typeface="楷体" panose="02010609060101010101" charset="-122"/>
              </a:rPr>
              <a:t>    </a:t>
            </a:r>
            <a:r>
              <a:rPr lang="zh-CN" altLang="en-US" sz="2000" b="1">
                <a:solidFill>
                  <a:schemeClr val="accent6"/>
                </a:solidFill>
                <a:latin typeface="微软雅黑" panose="020B0503020204020204" charset="-122"/>
                <a:ea typeface="微软雅黑" panose="020B0503020204020204" charset="-122"/>
              </a:rPr>
              <a:t>早在波斯帝国时期，中国的丝绸已到达地中海东岸。东汉的班超为经营西域，曾派甘英出使大秦。</a:t>
            </a:r>
            <a:endParaRPr lang="zh-CN" altLang="en-US" sz="2000" b="1">
              <a:solidFill>
                <a:schemeClr val="accent6"/>
              </a:solidFill>
              <a:latin typeface="微软雅黑" panose="020B0503020204020204" charset="-122"/>
              <a:ea typeface="微软雅黑" panose="020B0503020204020204" charset="-122"/>
            </a:endParaRPr>
          </a:p>
        </p:txBody>
      </p:sp>
      <p:sp>
        <p:nvSpPr>
          <p:cNvPr id="6" name="文本框 5"/>
          <p:cNvSpPr txBox="1"/>
          <p:nvPr/>
        </p:nvSpPr>
        <p:spPr>
          <a:xfrm>
            <a:off x="1910080" y="1599565"/>
            <a:ext cx="3270885" cy="706755"/>
          </a:xfrm>
          <a:prstGeom prst="rect">
            <a:avLst/>
          </a:prstGeom>
          <a:solidFill>
            <a:srgbClr val="FFC000"/>
          </a:solidFill>
        </p:spPr>
        <p:txBody>
          <a:bodyPr wrap="square" rtlCol="0" anchor="t">
            <a:spAutoFit/>
          </a:bodyPr>
          <a:lstStyle/>
          <a:p>
            <a:pPr algn="just"/>
            <a:r>
              <a:rPr lang="en-US" altLang="zh-CN" sz="2000">
                <a:solidFill>
                  <a:schemeClr val="accent6"/>
                </a:solidFill>
                <a:latin typeface="楷体" panose="02010609060101010101" charset="-122"/>
                <a:ea typeface="楷体" panose="02010609060101010101" charset="-122"/>
                <a:cs typeface="楷体" panose="02010609060101010101" charset="-122"/>
              </a:rPr>
              <a:t>    </a:t>
            </a:r>
            <a:r>
              <a:rPr lang="zh-CN" altLang="en-US" sz="2000" b="1">
                <a:solidFill>
                  <a:schemeClr val="accent6"/>
                </a:solidFill>
                <a:latin typeface="微软雅黑" panose="020B0503020204020204" charset="-122"/>
                <a:ea typeface="微软雅黑" panose="020B0503020204020204" charset="-122"/>
                <a:cs typeface="微软雅黑" panose="020B0503020204020204" charset="-122"/>
              </a:rPr>
              <a:t>2世纪，已经有来自罗马的商人到达洛阳。</a:t>
            </a:r>
            <a:endParaRPr lang="zh-CN" altLang="en-US" sz="2000" b="1">
              <a:solidFill>
                <a:schemeClr val="accent6"/>
              </a:solidFill>
              <a:latin typeface="微软雅黑" panose="020B0503020204020204" charset="-122"/>
              <a:ea typeface="微软雅黑" panose="020B0503020204020204" charset="-122"/>
              <a:cs typeface="微软雅黑" panose="020B0503020204020204" charset="-122"/>
            </a:endParaRPr>
          </a:p>
        </p:txBody>
      </p:sp>
      <p:sp>
        <p:nvSpPr>
          <p:cNvPr id="7" name="椭圆 6"/>
          <p:cNvSpPr/>
          <p:nvPr/>
        </p:nvSpPr>
        <p:spPr>
          <a:xfrm>
            <a:off x="9116695" y="3376295"/>
            <a:ext cx="653415" cy="430530"/>
          </a:xfrm>
          <a:prstGeom prst="ellipse">
            <a:avLst/>
          </a:prstGeom>
          <a:noFill/>
          <a:ln w="349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0" name="椭圆 9"/>
          <p:cNvSpPr/>
          <p:nvPr/>
        </p:nvSpPr>
        <p:spPr>
          <a:xfrm>
            <a:off x="1515745" y="2707005"/>
            <a:ext cx="700405" cy="430530"/>
          </a:xfrm>
          <a:prstGeom prst="ellipse">
            <a:avLst/>
          </a:prstGeom>
          <a:noFill/>
          <a:ln w="349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7" name="文本框 16"/>
          <p:cNvSpPr txBox="1"/>
          <p:nvPr/>
        </p:nvSpPr>
        <p:spPr>
          <a:xfrm>
            <a:off x="11590020" y="1162685"/>
            <a:ext cx="437515" cy="5077460"/>
          </a:xfrm>
          <a:prstGeom prst="rect">
            <a:avLst/>
          </a:prstGeom>
          <a:noFill/>
        </p:spPr>
        <p:txBody>
          <a:bodyPr wrap="square" rtlCol="0">
            <a:spAutoFit/>
          </a:bodyPr>
          <a:lstStyle/>
          <a:p>
            <a:r>
              <a:rPr lang="zh-CN" altLang="en-US">
                <a:solidFill>
                  <a:srgbClr val="000000"/>
                </a:solidFill>
                <a:latin typeface="黑体" panose="02010609060101010101" pitchFamily="49" charset="-122"/>
                <a:ea typeface="黑体" panose="02010609060101010101" pitchFamily="49" charset="-122"/>
                <a:cs typeface="黑体" panose="02010609060101010101" pitchFamily="49" charset="-122"/>
              </a:rPr>
              <a:t>◎</a:t>
            </a:r>
            <a:r>
              <a:rPr lang="zh-CN">
                <a:solidFill>
                  <a:srgbClr val="000000"/>
                </a:solidFill>
                <a:latin typeface="黑体" panose="02010609060101010101" pitchFamily="49" charset="-122"/>
                <a:ea typeface="黑体" panose="02010609060101010101" pitchFamily="49" charset="-122"/>
                <a:cs typeface="黑体" panose="02010609060101010101" pitchFamily="49" charset="-122"/>
              </a:rPr>
              <a:t>罗马帝国与汉朝交往的主要路线示意图</a:t>
            </a:r>
            <a:endParaRPr lang="zh-CN">
              <a:solidFill>
                <a:srgbClr val="000000"/>
              </a:solidFill>
              <a:latin typeface="黑体" panose="02010609060101010101" pitchFamily="49" charset="-122"/>
              <a:ea typeface="黑体" panose="02010609060101010101" pitchFamily="49" charset="-122"/>
              <a:cs typeface="黑体" panose="02010609060101010101" pitchFamily="49" charset="-122"/>
            </a:endParaRPr>
          </a:p>
        </p:txBody>
      </p:sp>
      <p:grpSp>
        <p:nvGrpSpPr>
          <p:cNvPr id="20" name="组合 19"/>
          <p:cNvGrpSpPr/>
          <p:nvPr/>
        </p:nvGrpSpPr>
        <p:grpSpPr>
          <a:xfrm>
            <a:off x="624205" y="3155950"/>
            <a:ext cx="3104515" cy="2653030"/>
            <a:chOff x="983" y="4970"/>
            <a:chExt cx="4889" cy="4178"/>
          </a:xfrm>
        </p:grpSpPr>
        <p:sp>
          <p:nvSpPr>
            <p:cNvPr id="5" name="矩形 4"/>
            <p:cNvSpPr/>
            <p:nvPr/>
          </p:nvSpPr>
          <p:spPr>
            <a:xfrm>
              <a:off x="983" y="4970"/>
              <a:ext cx="4889" cy="628"/>
            </a:xfrm>
            <a:prstGeom prst="rect">
              <a:avLst/>
            </a:prstGeom>
            <a:solidFill>
              <a:schemeClr val="bg1">
                <a:lumMod val="20000"/>
                <a:lumOff val="80000"/>
              </a:schemeClr>
            </a:solidFill>
          </p:spPr>
          <p:txBody>
            <a:bodyPr wrap="square">
              <a:spAutoFit/>
            </a:bodyPr>
            <a:lstStyle/>
            <a:p>
              <a:pPr algn="ctr">
                <a:buFontTx/>
                <a:buNone/>
                <a:defRPr/>
              </a:pPr>
              <a:r>
                <a:rPr lang="zh-CN" altLang="en-US" sz="2000" b="1" dirty="0">
                  <a:solidFill>
                    <a:schemeClr val="accent6"/>
                  </a:solidFill>
                  <a:latin typeface="STHeiti Light" charset="-122"/>
                  <a:ea typeface="STHeiti Light" charset="-122"/>
                  <a:cs typeface="STHeiti Light" charset="-122"/>
                </a:rPr>
                <a:t>罗马出土的</a:t>
              </a:r>
              <a:r>
                <a:rPr lang="zh-CN" altLang="en-US" sz="2000" b="1">
                  <a:solidFill>
                    <a:schemeClr val="accent6"/>
                  </a:solidFill>
                  <a:latin typeface="STHeiti Light" charset="-122"/>
                  <a:ea typeface="STHeiti Light" charset="-122"/>
                  <a:cs typeface="STHeiti Light" charset="-122"/>
                </a:rPr>
                <a:t>汉代丝绸</a:t>
              </a:r>
              <a:endParaRPr lang="zh-CN" altLang="en-US" sz="2000" b="1" dirty="0">
                <a:solidFill>
                  <a:schemeClr val="accent6"/>
                </a:solidFill>
                <a:latin typeface="STHeiti Light" charset="-122"/>
                <a:ea typeface="STHeiti Light" charset="-122"/>
                <a:cs typeface="STHeiti Light" charset="-122"/>
              </a:endParaRPr>
            </a:p>
          </p:txBody>
        </p:sp>
        <p:pic>
          <p:nvPicPr>
            <p:cNvPr id="11" name="Picture 5" descr="fig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 y="5595"/>
              <a:ext cx="1409" cy="3551"/>
            </a:xfrm>
            <a:prstGeom prst="rect">
              <a:avLst/>
            </a:prstGeom>
            <a:noFill/>
            <a:ln>
              <a:noFill/>
            </a:ln>
          </p:spPr>
        </p:pic>
        <p:pic>
          <p:nvPicPr>
            <p:cNvPr id="12" name="Picture 6" descr="pulashan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063" b="6671"/>
            <a:stretch>
              <a:fillRect/>
            </a:stretch>
          </p:blipFill>
          <p:spPr bwMode="auto">
            <a:xfrm>
              <a:off x="4144" y="5640"/>
              <a:ext cx="1728" cy="3465"/>
            </a:xfrm>
            <a:prstGeom prst="rect">
              <a:avLst/>
            </a:prstGeom>
            <a:noFill/>
            <a:ln>
              <a:noFill/>
            </a:ln>
          </p:spPr>
        </p:pic>
        <p:pic>
          <p:nvPicPr>
            <p:cNvPr id="13" name="Picture 7" descr="图44 联珠对孔雀“贵”字锦"/>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9" y="5620"/>
              <a:ext cx="1856" cy="3528"/>
            </a:xfrm>
            <a:prstGeom prst="rect">
              <a:avLst/>
            </a:prstGeom>
            <a:noFill/>
            <a:ln>
              <a:noFill/>
            </a:ln>
          </p:spPr>
        </p:pic>
      </p:grpSp>
      <p:grpSp>
        <p:nvGrpSpPr>
          <p:cNvPr id="19" name="组合 18"/>
          <p:cNvGrpSpPr/>
          <p:nvPr/>
        </p:nvGrpSpPr>
        <p:grpSpPr>
          <a:xfrm>
            <a:off x="8379460" y="3824605"/>
            <a:ext cx="3005455" cy="2414905"/>
            <a:chOff x="10877" y="5302"/>
            <a:chExt cx="4733" cy="3803"/>
          </a:xfrm>
          <a:solidFill>
            <a:srgbClr val="FFC000"/>
          </a:solidFill>
        </p:grpSpPr>
        <p:sp>
          <p:nvSpPr>
            <p:cNvPr id="14" name="矩形 13"/>
            <p:cNvSpPr/>
            <p:nvPr/>
          </p:nvSpPr>
          <p:spPr>
            <a:xfrm>
              <a:off x="10878" y="5302"/>
              <a:ext cx="4733" cy="628"/>
            </a:xfrm>
            <a:prstGeom prst="rect">
              <a:avLst/>
            </a:prstGeom>
            <a:grpFill/>
          </p:spPr>
          <p:txBody>
            <a:bodyPr wrap="square">
              <a:spAutoFit/>
            </a:bodyPr>
            <a:lstStyle/>
            <a:p>
              <a:pPr algn="ctr"/>
              <a:r>
                <a:rPr lang="zh-CN" altLang="en-US" sz="2000" b="1" dirty="0">
                  <a:solidFill>
                    <a:schemeClr val="accent6"/>
                  </a:solidFill>
                  <a:latin typeface="STHeiti Light" charset="-122"/>
                  <a:ea typeface="STHeiti Light" charset="-122"/>
                  <a:cs typeface="STHeiti Light" charset="-122"/>
                </a:rPr>
                <a:t>新疆出土的</a:t>
              </a:r>
              <a:r>
                <a:rPr lang="zh-CN" altLang="en-US" sz="2000" b="1">
                  <a:solidFill>
                    <a:schemeClr val="accent6"/>
                  </a:solidFill>
                  <a:latin typeface="STHeiti Light" charset="-122"/>
                  <a:ea typeface="STHeiti Light" charset="-122"/>
                  <a:cs typeface="STHeiti Light" charset="-122"/>
                </a:rPr>
                <a:t>罗马纺织品</a:t>
              </a:r>
              <a:endParaRPr lang="zh-CN" altLang="en-US" sz="2000" b="1" dirty="0">
                <a:solidFill>
                  <a:schemeClr val="accent6"/>
                </a:solidFill>
                <a:latin typeface="STHeiti Light" charset="-122"/>
                <a:ea typeface="STHeiti Light" charset="-122"/>
                <a:cs typeface="STHeiti Light" charset="-122"/>
              </a:endParaRPr>
            </a:p>
          </p:txBody>
        </p:sp>
        <p:pic>
          <p:nvPicPr>
            <p:cNvPr id="15" name="Picture 5" descr="fig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191" t="14930" r="12880" b="19781"/>
            <a:stretch>
              <a:fillRect/>
            </a:stretch>
          </p:blipFill>
          <p:spPr bwMode="auto">
            <a:xfrm>
              <a:off x="10877" y="5941"/>
              <a:ext cx="4733" cy="3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6" name="矩形 15"/>
          <p:cNvSpPr/>
          <p:nvPr/>
        </p:nvSpPr>
        <p:spPr>
          <a:xfrm>
            <a:off x="320040" y="144780"/>
            <a:ext cx="4147185" cy="1014730"/>
          </a:xfrm>
          <a:prstGeom prst="rect">
            <a:avLst/>
          </a:prstGeom>
        </p:spPr>
        <p:txBody>
          <a:bodyPr wrap="square">
            <a:spAutoFit/>
          </a:bodyPr>
          <a:lstStyle/>
          <a:p>
            <a:pPr algn="l"/>
            <a:r>
              <a:rPr lang="zh-CN" altLang="en-US" sz="2800" b="1" kern="100" dirty="0">
                <a:latin typeface="微软雅黑" panose="020B0503020204020204" charset="-122"/>
                <a:ea typeface="微软雅黑" panose="020B0503020204020204" charset="-122"/>
                <a:cs typeface="Times New Roman" panose="02020603050405020304" pitchFamily="18" charset="0"/>
              </a:rPr>
              <a:t>四、</a:t>
            </a:r>
            <a:r>
              <a:rPr lang="zh-CN" altLang="en-US" sz="3000" b="1" dirty="0">
                <a:latin typeface="微软雅黑" panose="020B0503020204020204" charset="-122"/>
                <a:ea typeface="微软雅黑" panose="020B0503020204020204" charset="-122"/>
                <a:sym typeface="+mn-ea"/>
              </a:rPr>
              <a:t>文明的交流</a:t>
            </a:r>
            <a:r>
              <a:rPr lang="en-US" altLang="zh-CN" sz="3000" b="1" dirty="0">
                <a:latin typeface="微软雅黑" panose="020B0503020204020204" charset="-122"/>
                <a:ea typeface="微软雅黑" panose="020B0503020204020204" charset="-122"/>
                <a:sym typeface="+mn-ea"/>
              </a:rPr>
              <a:t>P12</a:t>
            </a:r>
            <a:endParaRPr lang="en-US" altLang="zh-CN" sz="3000" b="1" kern="100" dirty="0">
              <a:latin typeface="微软雅黑" panose="020B0503020204020204" charset="-122"/>
              <a:ea typeface="微软雅黑" panose="020B0503020204020204" charset="-122"/>
              <a:cs typeface="Times New Roman" panose="02020603050405020304" pitchFamily="18" charset="0"/>
              <a:sym typeface="+mn-ea"/>
            </a:endParaRPr>
          </a:p>
          <a:p>
            <a:pPr algn="l"/>
            <a:endParaRPr lang="zh-CN" altLang="zh-CN" sz="3000" b="1" kern="100" dirty="0">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par>
                                <p:cTn id="25" presetID="3" presetClass="entr" presetSubtype="1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p:bldP spid="6" grpId="0" bldLvl="0" animBg="1"/>
      <p:bldP spid="6" grpId="1"/>
      <p:bldP spid="7" grpId="0" bldLvl="0" animBg="1"/>
      <p:bldP spid="7" grpId="1" animBg="1"/>
      <p:bldP spid="10" grpId="0" bldLvl="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0" dirty="0">
                <a:latin typeface="汉仪尚巍手书简" panose="00020600040101010101" charset="-122"/>
                <a:ea typeface="汉仪尚巍手书简" panose="00020600040101010101" charset="-122"/>
              </a:rPr>
              <a:t>小试牛刀</a:t>
            </a:r>
            <a:endParaRPr lang="zh-CN" altLang="en-US" sz="3600" b="0" dirty="0">
              <a:latin typeface="汉仪尚巍手书简" panose="00020600040101010101" charset="-122"/>
              <a:ea typeface="汉仪尚巍手书简" panose="00020600040101010101" charset="-122"/>
            </a:endParaRPr>
          </a:p>
        </p:txBody>
      </p:sp>
      <p:sp>
        <p:nvSpPr>
          <p:cNvPr id="3" name="内容占位符 2"/>
          <p:cNvSpPr>
            <a:spLocks noGrp="1"/>
          </p:cNvSpPr>
          <p:nvPr>
            <p:ph idx="1"/>
          </p:nvPr>
        </p:nvSpPr>
        <p:spPr>
          <a:xfrm>
            <a:off x="669925" y="1534160"/>
            <a:ext cx="11026775" cy="3789680"/>
          </a:xfrm>
        </p:spPr>
        <p:txBody>
          <a:bodyPr/>
          <a:lstStyle/>
          <a:p>
            <a:pPr marL="0" indent="0">
              <a:buNone/>
            </a:pPr>
            <a:r>
              <a:rPr lang="zh-CN" altLang="en-US" sz="2800">
                <a:latin typeface="微软雅黑" panose="020B0503020204020204" charset="-122"/>
                <a:ea typeface="微软雅黑" panose="020B0503020204020204" charset="-122"/>
                <a:cs typeface="微软雅黑" panose="020B0503020204020204" charset="-122"/>
              </a:rPr>
              <a:t>腓尼基人融合了象形文字,并简化了楔形文字,将几种旧写法进行重新组合，从而在接下来的书写过程中极大地缩短了书写时间，发明了非常简便的22个字母。由此可见，腓尼基字母的发明（    ）</a:t>
            </a:r>
            <a:endParaRPr lang="zh-CN" altLang="en-US" sz="2800">
              <a:latin typeface="微软雅黑" panose="020B0503020204020204" charset="-122"/>
              <a:ea typeface="微软雅黑" panose="020B0503020204020204" charset="-122"/>
              <a:cs typeface="微软雅黑" panose="020B0503020204020204" charset="-122"/>
            </a:endParaRPr>
          </a:p>
          <a:p>
            <a:pPr marL="0" indent="0">
              <a:buNone/>
            </a:pPr>
            <a:endParaRPr lang="zh-CN" altLang="en-US" sz="2800">
              <a:latin typeface="微软雅黑" panose="020B0503020204020204" charset="-122"/>
              <a:ea typeface="微软雅黑" panose="020B0503020204020204" charset="-122"/>
              <a:cs typeface="微软雅黑" panose="020B0503020204020204" charset="-122"/>
            </a:endParaRPr>
          </a:p>
          <a:p>
            <a:pPr marL="0" indent="0">
              <a:buNone/>
            </a:pPr>
            <a:r>
              <a:rPr lang="zh-CN" altLang="en-US" sz="2800">
                <a:latin typeface="微软雅黑" panose="020B0503020204020204" charset="-122"/>
                <a:ea typeface="微软雅黑" panose="020B0503020204020204" charset="-122"/>
                <a:cs typeface="微软雅黑" panose="020B0503020204020204" charset="-122"/>
              </a:rPr>
              <a:t>A.表明日常书写用文字诞生        B.是区域文明交融的成就</a:t>
            </a:r>
            <a:endParaRPr lang="zh-CN" altLang="en-US" sz="2800">
              <a:latin typeface="微软雅黑" panose="020B0503020204020204" charset="-122"/>
              <a:ea typeface="微软雅黑" panose="020B0503020204020204" charset="-122"/>
              <a:cs typeface="微软雅黑" panose="020B0503020204020204" charset="-122"/>
            </a:endParaRPr>
          </a:p>
          <a:p>
            <a:pPr marL="0" indent="0">
              <a:buNone/>
            </a:pPr>
            <a:r>
              <a:rPr lang="zh-CN" altLang="en-US" sz="2800">
                <a:latin typeface="微软雅黑" panose="020B0503020204020204" charset="-122"/>
                <a:ea typeface="微软雅黑" panose="020B0503020204020204" charset="-122"/>
                <a:cs typeface="微软雅黑" panose="020B0503020204020204" charset="-122"/>
              </a:rPr>
              <a:t>C.体现了西亚文明独领风骚        D.是商业经济发展的结果</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0287635" y="2391410"/>
            <a:ext cx="1234440" cy="1568450"/>
          </a:xfrm>
          <a:prstGeom prst="rect">
            <a:avLst/>
          </a:prstGeom>
          <a:noFill/>
        </p:spPr>
        <p:txBody>
          <a:bodyPr wrap="square" rtlCol="0">
            <a:spAutoFit/>
            <a:scene3d>
              <a:camera prst="orthographicFront"/>
              <a:lightRig rig="threePt" dir="t"/>
            </a:scene3d>
          </a:bodyPr>
          <a:lstStyle/>
          <a:p>
            <a:r>
              <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rPr>
              <a:t>B</a:t>
            </a:r>
            <a:endPar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2018665" y="3047365"/>
          <a:ext cx="8154035" cy="2567940"/>
        </p:xfrm>
        <a:graphic>
          <a:graphicData uri="http://schemas.openxmlformats.org/drawingml/2006/table">
            <a:tbl>
              <a:tblPr firstRow="1" firstCol="1" lastRow="1" lastCol="1" bandRow="1" bandCol="1">
                <a:tableStyleId>{5C22544A-7EE6-4342-B048-85BDC9FD1C3A}</a:tableStyleId>
              </a:tblPr>
              <a:tblGrid>
                <a:gridCol w="8154035"/>
              </a:tblGrid>
              <a:tr h="2567940">
                <a:tc>
                  <a:txBody>
                    <a:bodyPr/>
                    <a:lstStyle/>
                    <a:p>
                      <a:pPr algn="l">
                        <a:spcAft>
                          <a:spcPts val="0"/>
                        </a:spcAft>
                      </a:pPr>
                      <a:r>
                        <a:rPr lang="zh-CN" sz="2400" b="0" dirty="0">
                          <a:ln w="19050">
                            <a:solidFill>
                              <a:schemeClr val="tx1"/>
                            </a:solid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课程标准：</a:t>
                      </a:r>
                      <a:endParaRPr lang="zh-CN" sz="2400" b="0" dirty="0">
                        <a:ln w="19050">
                          <a:solidFill>
                            <a:schemeClr val="tx1"/>
                          </a:solid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algn="l">
                        <a:spcAft>
                          <a:spcPts val="0"/>
                        </a:spcAft>
                      </a:pPr>
                      <a:r>
                        <a:rPr lang="zh-CN" sz="2400" b="0" dirty="0">
                          <a:ln w="19050">
                            <a:solidFill>
                              <a:schemeClr val="tx1"/>
                            </a:solid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了解中古时期欧亚地区不同国家、地区、民族、宗教和社会的变化以及世界其他地区的社会状况，认识这一时期世界各区域文明的多元面貌</a:t>
                      </a:r>
                      <a:endParaRPr lang="zh-CN" sz="2400" b="0" dirty="0">
                        <a:ln w="19050">
                          <a:solidFill>
                            <a:schemeClr val="tx1"/>
                          </a:solid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文本框 3"/>
          <p:cNvSpPr txBox="1"/>
          <p:nvPr/>
        </p:nvSpPr>
        <p:spPr>
          <a:xfrm>
            <a:off x="2388767" y="1228622"/>
            <a:ext cx="6977380" cy="706755"/>
          </a:xfrm>
          <a:prstGeom prst="rect">
            <a:avLst/>
          </a:prstGeom>
          <a:solidFill>
            <a:srgbClr val="FFFF00"/>
          </a:solidFill>
          <a:ln w="9525" cap="flat" cmpd="sng">
            <a:solidFill>
              <a:schemeClr val="tx1"/>
            </a:solidFill>
            <a:prstDash val="solid"/>
            <a:round/>
            <a:headEnd type="none" w="med" len="med"/>
            <a:tailEnd type="none" w="med" len="med"/>
          </a:ln>
        </p:spPr>
        <p:txBody>
          <a:bodyPr wrap="square" anchor="t" anchorCtr="0">
            <a:spAutoFit/>
          </a:bodyPr>
          <a:lstStyle/>
          <a:p>
            <a:pPr eaLnBrk="0" hangingPunct="0"/>
            <a:r>
              <a:rPr lang="zh-CN" altLang="en-US" sz="4000" b="1" dirty="0">
                <a:solidFill>
                  <a:srgbClr val="FF0000"/>
                </a:solidFill>
                <a:latin typeface="Calibri" panose="020F0502020204030204" charset="0"/>
                <a:ea typeface="微软雅黑" panose="020B0503020204020204" charset="-122"/>
              </a:rPr>
              <a:t>第二单元： </a:t>
            </a:r>
            <a:r>
              <a:rPr lang="zh-CN" altLang="en-US" sz="4000" b="1" dirty="0">
                <a:solidFill>
                  <a:srgbClr val="FF0000"/>
                </a:solidFill>
                <a:latin typeface="微软雅黑" panose="020B0503020204020204" charset="-122"/>
                <a:ea typeface="微软雅黑" panose="020B0503020204020204" charset="-122"/>
                <a:sym typeface="+mn-ea"/>
              </a:rPr>
              <a:t>中古时期的世界</a:t>
            </a:r>
            <a:endParaRPr lang="zh-CN" altLang="en-US" sz="4000" b="1" dirty="0">
              <a:solidFill>
                <a:srgbClr val="FF0000"/>
              </a:solidFill>
              <a:latin typeface="Calibri" panose="020F0502020204030204" charset="0"/>
              <a:ea typeface="微软雅黑" panose="020B0503020204020204"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组合 3"/>
          <p:cNvGrpSpPr/>
          <p:nvPr/>
        </p:nvGrpSpPr>
        <p:grpSpPr>
          <a:xfrm>
            <a:off x="0" y="34335"/>
            <a:ext cx="11861250" cy="6752473"/>
            <a:chOff x="720" y="1506"/>
            <a:chExt cx="17654" cy="7878"/>
          </a:xfrm>
        </p:grpSpPr>
        <p:sp>
          <p:nvSpPr>
            <p:cNvPr id="5" name="TextBox 4"/>
            <p:cNvSpPr txBox="1"/>
            <p:nvPr/>
          </p:nvSpPr>
          <p:spPr>
            <a:xfrm>
              <a:off x="720" y="5506"/>
              <a:ext cx="3137" cy="467"/>
            </a:xfrm>
            <a:prstGeom prst="rect">
              <a:avLst/>
            </a:prstGeom>
            <a:noFill/>
          </p:spPr>
          <p:txBody>
            <a:bodyPr wrap="square" rtlCol="0">
              <a:spAutoFit/>
            </a:bodyPr>
            <a:lstStyle>
              <a:defPPr/>
            </a:lstStyle>
            <a:p>
              <a:r>
                <a:rPr lang="zh-CN" altLang="en-US" sz="2000" b="1" dirty="0">
                  <a:latin typeface="微软雅黑" panose="020B0503020204020204" charset="-122"/>
                  <a:ea typeface="微软雅黑" panose="020B0503020204020204" charset="-122"/>
                </a:rPr>
                <a:t>中古时期的世界</a:t>
              </a:r>
              <a:endParaRPr lang="zh-CN" altLang="en-US" sz="2000" b="1" dirty="0">
                <a:latin typeface="微软雅黑" panose="020B0503020204020204" charset="-122"/>
                <a:ea typeface="微软雅黑" panose="020B0503020204020204" charset="-122"/>
              </a:endParaRPr>
            </a:p>
          </p:txBody>
        </p:sp>
        <p:sp>
          <p:nvSpPr>
            <p:cNvPr id="6" name="左大括号 5"/>
            <p:cNvSpPr/>
            <p:nvPr/>
          </p:nvSpPr>
          <p:spPr>
            <a:xfrm>
              <a:off x="3375" y="2889"/>
              <a:ext cx="328" cy="5788"/>
            </a:xfrm>
            <a:prstGeom prst="leftBrace">
              <a:avLst>
                <a:gd name="adj1" fmla="val 0"/>
                <a:gd name="adj2" fmla="val 50000"/>
              </a:avLst>
            </a:prstGeom>
          </p:spPr>
          <p:style>
            <a:lnRef idx="1">
              <a:schemeClr val="dk1"/>
            </a:lnRef>
            <a:fillRef idx="0">
              <a:schemeClr val="dk1"/>
            </a:fillRef>
            <a:effectRef idx="0">
              <a:schemeClr val="dk1"/>
            </a:effectRef>
            <a:fontRef idx="minor">
              <a:schemeClr val="tx1"/>
            </a:fontRef>
          </p:style>
          <p:txBody>
            <a:bodyPr rtlCol="0" anchor="ctr"/>
            <a:lstStyle>
              <a:defPPr/>
            </a:lstStyle>
            <a:p>
              <a:pPr algn="ctr"/>
              <a:endParaRPr lang="zh-CN" altLang="en-US" b="1">
                <a:latin typeface="微软雅黑" panose="020B0503020204020204" charset="-122"/>
                <a:ea typeface="微软雅黑" panose="020B0503020204020204" charset="-122"/>
              </a:endParaRPr>
            </a:p>
          </p:txBody>
        </p:sp>
        <p:sp>
          <p:nvSpPr>
            <p:cNvPr id="7" name="TextBox 6"/>
            <p:cNvSpPr txBox="1"/>
            <p:nvPr/>
          </p:nvSpPr>
          <p:spPr>
            <a:xfrm>
              <a:off x="864" y="6024"/>
              <a:ext cx="2563" cy="825"/>
            </a:xfrm>
            <a:prstGeom prst="rect">
              <a:avLst/>
            </a:prstGeom>
            <a:noFill/>
          </p:spPr>
          <p:txBody>
            <a:bodyPr wrap="square" rtlCol="0">
              <a:spAutoFit/>
            </a:bodyPr>
            <a:lstStyle>
              <a:defPPr/>
            </a:lstStyle>
            <a:p>
              <a:r>
                <a:rPr lang="en-US" altLang="zh-CN" sz="2000" b="1">
                  <a:solidFill>
                    <a:srgbClr val="FF0000"/>
                  </a:solidFill>
                  <a:latin typeface="微软雅黑" panose="020B0503020204020204" charset="-122"/>
                  <a:ea typeface="微软雅黑" panose="020B0503020204020204" charset="-122"/>
                  <a:cs typeface="楷体" panose="02010609060101010101" charset="-122"/>
                </a:rPr>
                <a:t>  </a:t>
              </a:r>
              <a:r>
                <a:rPr lang="zh-CN" altLang="en-US" sz="2000" b="1">
                  <a:solidFill>
                    <a:srgbClr val="FF0000"/>
                  </a:solidFill>
                  <a:latin typeface="微软雅黑" panose="020B0503020204020204" charset="-122"/>
                  <a:ea typeface="微软雅黑" panose="020B0503020204020204" charset="-122"/>
                  <a:cs typeface="楷体" panose="02010609060101010101" charset="-122"/>
                </a:rPr>
                <a:t>相对平衡的</a:t>
              </a:r>
              <a:endParaRPr lang="zh-CN" altLang="en-US" sz="2000" b="1">
                <a:solidFill>
                  <a:srgbClr val="FF0000"/>
                </a:solidFill>
                <a:latin typeface="微软雅黑" panose="020B0503020204020204" charset="-122"/>
                <a:ea typeface="微软雅黑" panose="020B0503020204020204" charset="-122"/>
                <a:cs typeface="楷体" panose="02010609060101010101" charset="-122"/>
              </a:endParaRPr>
            </a:p>
            <a:p>
              <a:r>
                <a:rPr lang="zh-CN" altLang="en-US" sz="2000" b="1">
                  <a:solidFill>
                    <a:srgbClr val="FF0000"/>
                  </a:solidFill>
                  <a:latin typeface="微软雅黑" panose="020B0503020204020204" charset="-122"/>
                  <a:ea typeface="微软雅黑" panose="020B0503020204020204" charset="-122"/>
                  <a:cs typeface="楷体" panose="02010609060101010101" charset="-122"/>
                </a:rPr>
                <a:t>多元文明格局</a:t>
              </a:r>
              <a:endParaRPr lang="zh-CN" altLang="en-US" sz="2000" b="1">
                <a:solidFill>
                  <a:srgbClr val="FF0000"/>
                </a:solidFill>
                <a:latin typeface="微软雅黑" panose="020B0503020204020204" charset="-122"/>
                <a:ea typeface="微软雅黑" panose="020B0503020204020204" charset="-122"/>
                <a:cs typeface="楷体" panose="02010609060101010101" charset="-122"/>
              </a:endParaRPr>
            </a:p>
          </p:txBody>
        </p:sp>
        <p:sp>
          <p:nvSpPr>
            <p:cNvPr id="8" name="TextBox 7"/>
            <p:cNvSpPr txBox="1"/>
            <p:nvPr/>
          </p:nvSpPr>
          <p:spPr>
            <a:xfrm>
              <a:off x="3428" y="2846"/>
              <a:ext cx="3157" cy="431"/>
            </a:xfrm>
            <a:prstGeom prst="rect">
              <a:avLst/>
            </a:prstGeom>
            <a:noFill/>
          </p:spPr>
          <p:txBody>
            <a:bodyPr wrap="square" rtlCol="0">
              <a:spAutoFit/>
            </a:bodyPr>
            <a:lstStyle>
              <a:defPPr/>
            </a:lstStyle>
            <a:p>
              <a:r>
                <a:rPr lang="zh-CN" altLang="en-US" b="1" dirty="0">
                  <a:solidFill>
                    <a:srgbClr val="FF0000"/>
                  </a:solidFill>
                  <a:latin typeface="微软雅黑" panose="020B0503020204020204" charset="-122"/>
                  <a:ea typeface="微软雅黑" panose="020B0503020204020204" charset="-122"/>
                </a:rPr>
                <a:t>中古时期的欧洲</a:t>
              </a:r>
              <a:endParaRPr lang="zh-CN" altLang="en-US" b="1" dirty="0">
                <a:solidFill>
                  <a:srgbClr val="FF0000"/>
                </a:solidFill>
                <a:latin typeface="微软雅黑" panose="020B0503020204020204" charset="-122"/>
                <a:ea typeface="微软雅黑" panose="020B0503020204020204" charset="-122"/>
              </a:endParaRPr>
            </a:p>
          </p:txBody>
        </p:sp>
        <p:sp>
          <p:nvSpPr>
            <p:cNvPr id="9" name="左大括号 8"/>
            <p:cNvSpPr/>
            <p:nvPr/>
          </p:nvSpPr>
          <p:spPr>
            <a:xfrm>
              <a:off x="5918" y="2424"/>
              <a:ext cx="215" cy="170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defPPr/>
            </a:lstStyle>
            <a:p>
              <a:pPr algn="ctr"/>
              <a:endParaRPr lang="zh-CN" altLang="en-US" b="1">
                <a:latin typeface="微软雅黑" panose="020B0503020204020204" charset="-122"/>
                <a:ea typeface="微软雅黑" panose="020B0503020204020204" charset="-122"/>
              </a:endParaRPr>
            </a:p>
          </p:txBody>
        </p:sp>
        <p:sp>
          <p:nvSpPr>
            <p:cNvPr id="11" name="TextBox 10"/>
            <p:cNvSpPr txBox="1"/>
            <p:nvPr/>
          </p:nvSpPr>
          <p:spPr>
            <a:xfrm>
              <a:off x="6071" y="2302"/>
              <a:ext cx="1625" cy="431"/>
            </a:xfrm>
            <a:prstGeom prst="rect">
              <a:avLst/>
            </a:prstGeom>
            <a:noFill/>
          </p:spPr>
          <p:txBody>
            <a:bodyPr wrap="square" rtlCol="0">
              <a:spAutoFit/>
            </a:bodyPr>
            <a:lstStyle>
              <a:defPPr/>
            </a:lstStyle>
            <a:p>
              <a:r>
                <a:rPr lang="zh-CN" altLang="en-US" b="1" dirty="0">
                  <a:latin typeface="微软雅黑" panose="020B0503020204020204" charset="-122"/>
                  <a:ea typeface="微软雅黑" panose="020B0503020204020204" charset="-122"/>
                </a:rPr>
                <a:t>西欧</a:t>
              </a:r>
              <a:endParaRPr lang="zh-CN" altLang="en-US" b="1" dirty="0">
                <a:latin typeface="微软雅黑" panose="020B0503020204020204" charset="-122"/>
                <a:ea typeface="微软雅黑" panose="020B0503020204020204" charset="-122"/>
              </a:endParaRPr>
            </a:p>
          </p:txBody>
        </p:sp>
        <p:sp>
          <p:nvSpPr>
            <p:cNvPr id="12" name="TextBox 11"/>
            <p:cNvSpPr txBox="1"/>
            <p:nvPr/>
          </p:nvSpPr>
          <p:spPr>
            <a:xfrm>
              <a:off x="6025" y="3722"/>
              <a:ext cx="1625" cy="431"/>
            </a:xfrm>
            <a:prstGeom prst="rect">
              <a:avLst/>
            </a:prstGeom>
            <a:noFill/>
          </p:spPr>
          <p:txBody>
            <a:bodyPr wrap="square" rtlCol="0">
              <a:spAutoFit/>
            </a:bodyPr>
            <a:lstStyle>
              <a:defPPr/>
            </a:lstStyle>
            <a:p>
              <a:r>
                <a:rPr lang="zh-CN" altLang="en-US" b="1" dirty="0">
                  <a:latin typeface="微软雅黑" panose="020B0503020204020204" charset="-122"/>
                  <a:ea typeface="微软雅黑" panose="020B0503020204020204" charset="-122"/>
                </a:rPr>
                <a:t>东欧</a:t>
              </a:r>
              <a:endParaRPr lang="zh-CN" altLang="en-US" b="1" dirty="0">
                <a:latin typeface="微软雅黑" panose="020B0503020204020204" charset="-122"/>
                <a:ea typeface="微软雅黑" panose="020B0503020204020204" charset="-122"/>
              </a:endParaRPr>
            </a:p>
          </p:txBody>
        </p:sp>
        <p:sp>
          <p:nvSpPr>
            <p:cNvPr id="13" name="左大括号 12"/>
            <p:cNvSpPr/>
            <p:nvPr/>
          </p:nvSpPr>
          <p:spPr>
            <a:xfrm>
              <a:off x="6895" y="2038"/>
              <a:ext cx="264" cy="101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defPPr/>
            </a:lstStyle>
            <a:p>
              <a:pPr algn="ctr"/>
              <a:endParaRPr lang="zh-CN" altLang="en-US" b="1">
                <a:latin typeface="微软雅黑" panose="020B0503020204020204" charset="-122"/>
                <a:ea typeface="微软雅黑" panose="020B0503020204020204" charset="-122"/>
              </a:endParaRPr>
            </a:p>
          </p:txBody>
        </p:sp>
        <p:sp>
          <p:nvSpPr>
            <p:cNvPr id="14" name="TextBox 13"/>
            <p:cNvSpPr txBox="1"/>
            <p:nvPr/>
          </p:nvSpPr>
          <p:spPr>
            <a:xfrm>
              <a:off x="7027" y="1864"/>
              <a:ext cx="2497" cy="431"/>
            </a:xfrm>
            <a:prstGeom prst="rect">
              <a:avLst/>
            </a:prstGeom>
            <a:noFill/>
          </p:spPr>
          <p:txBody>
            <a:bodyPr wrap="square" rtlCol="0">
              <a:spAutoFit/>
            </a:bodyPr>
            <a:lstStyle>
              <a:defPPr/>
            </a:lstStyle>
            <a:p>
              <a:r>
                <a:rPr lang="zh-CN" altLang="en-US" b="1" dirty="0">
                  <a:latin typeface="微软雅黑" panose="020B0503020204020204" charset="-122"/>
                  <a:ea typeface="微软雅黑" panose="020B0503020204020204" charset="-122"/>
                </a:rPr>
                <a:t>基本特征</a:t>
              </a:r>
              <a:endParaRPr lang="zh-CN" altLang="en-US" sz="2400" b="1" dirty="0">
                <a:latin typeface="微软雅黑" panose="020B0503020204020204" charset="-122"/>
                <a:ea typeface="微软雅黑" panose="020B0503020204020204" charset="-122"/>
              </a:endParaRPr>
            </a:p>
          </p:txBody>
        </p:sp>
        <p:sp>
          <p:nvSpPr>
            <p:cNvPr id="15" name="TextBox 14"/>
            <p:cNvSpPr txBox="1"/>
            <p:nvPr/>
          </p:nvSpPr>
          <p:spPr>
            <a:xfrm>
              <a:off x="6940" y="2763"/>
              <a:ext cx="2781" cy="431"/>
            </a:xfrm>
            <a:prstGeom prst="rect">
              <a:avLst/>
            </a:prstGeom>
            <a:noFill/>
          </p:spPr>
          <p:txBody>
            <a:bodyPr wrap="square" rtlCol="0">
              <a:spAutoFit/>
            </a:bodyPr>
            <a:lstStyle>
              <a:defPPr/>
            </a:lstStyle>
            <a:p>
              <a:r>
                <a:rPr lang="zh-CN" altLang="en-US" b="1" dirty="0">
                  <a:latin typeface="微软雅黑" panose="020B0503020204020204" charset="-122"/>
                  <a:ea typeface="微软雅黑" panose="020B0503020204020204" charset="-122"/>
                </a:rPr>
                <a:t>中后期变化</a:t>
              </a:r>
              <a:endParaRPr lang="zh-CN" altLang="en-US" b="1" dirty="0">
                <a:latin typeface="微软雅黑" panose="020B0503020204020204" charset="-122"/>
                <a:ea typeface="微软雅黑" panose="020B0503020204020204" charset="-122"/>
              </a:endParaRPr>
            </a:p>
          </p:txBody>
        </p:sp>
        <p:sp>
          <p:nvSpPr>
            <p:cNvPr id="16" name="左大括号 15"/>
            <p:cNvSpPr/>
            <p:nvPr/>
          </p:nvSpPr>
          <p:spPr>
            <a:xfrm>
              <a:off x="8481" y="1700"/>
              <a:ext cx="413" cy="75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defPPr/>
            </a:lstStyle>
            <a:p>
              <a:pPr algn="ctr"/>
              <a:endParaRPr lang="zh-CN" altLang="en-US" b="1" dirty="0">
                <a:latin typeface="微软雅黑" panose="020B0503020204020204" charset="-122"/>
                <a:ea typeface="微软雅黑" panose="020B0503020204020204" charset="-122"/>
              </a:endParaRPr>
            </a:p>
          </p:txBody>
        </p:sp>
        <p:sp>
          <p:nvSpPr>
            <p:cNvPr id="17" name="TextBox 16"/>
            <p:cNvSpPr txBox="1"/>
            <p:nvPr/>
          </p:nvSpPr>
          <p:spPr>
            <a:xfrm>
              <a:off x="8812" y="1506"/>
              <a:ext cx="6137" cy="395"/>
            </a:xfrm>
            <a:prstGeom prst="rect">
              <a:avLst/>
            </a:prstGeom>
            <a:noFill/>
          </p:spPr>
          <p:txBody>
            <a:bodyPr wrap="square" rtlCol="0">
              <a:spAutoFit/>
            </a:bodyPr>
            <a:lstStyle>
              <a:defPPr/>
            </a:lstStyle>
            <a:p>
              <a:r>
                <a:rPr lang="zh-CN" altLang="en-US" sz="1600" b="1" dirty="0">
                  <a:latin typeface="微软雅黑" panose="020B0503020204020204" charset="-122"/>
                  <a:ea typeface="微软雅黑" panose="020B0503020204020204" charset="-122"/>
                </a:rPr>
                <a:t>封君封臣制度（</a:t>
              </a:r>
              <a:r>
                <a:rPr lang="zh-CN" altLang="en-US" sz="1600" b="1" dirty="0">
                  <a:solidFill>
                    <a:srgbClr val="FF0000"/>
                  </a:solidFill>
                  <a:latin typeface="微软雅黑" panose="020B0503020204020204" charset="-122"/>
                  <a:ea typeface="微软雅黑" panose="020B0503020204020204" charset="-122"/>
                </a:rPr>
                <a:t>社会动荡和自然经济的产物</a:t>
              </a:r>
              <a:r>
                <a:rPr lang="zh-CN" altLang="en-US" sz="1600" b="1" dirty="0">
                  <a:latin typeface="微软雅黑" panose="020B0503020204020204" charset="-122"/>
                  <a:ea typeface="微软雅黑" panose="020B0503020204020204" charset="-122"/>
                </a:rPr>
                <a:t>）</a:t>
              </a:r>
              <a:endParaRPr lang="zh-CN" altLang="en-US" sz="1600" b="1" dirty="0">
                <a:latin typeface="微软雅黑" panose="020B0503020204020204" charset="-122"/>
                <a:ea typeface="微软雅黑" panose="020B0503020204020204" charset="-122"/>
              </a:endParaRPr>
            </a:p>
          </p:txBody>
        </p:sp>
        <p:sp>
          <p:nvSpPr>
            <p:cNvPr id="18" name="TextBox 17"/>
            <p:cNvSpPr txBox="1"/>
            <p:nvPr/>
          </p:nvSpPr>
          <p:spPr>
            <a:xfrm>
              <a:off x="8748" y="1873"/>
              <a:ext cx="8187" cy="395"/>
            </a:xfrm>
            <a:prstGeom prst="rect">
              <a:avLst/>
            </a:prstGeom>
            <a:noFill/>
          </p:spPr>
          <p:txBody>
            <a:bodyPr wrap="square" rtlCol="0">
              <a:spAutoFit/>
            </a:bodyPr>
            <a:lstStyle>
              <a:defPPr/>
            </a:lstStyle>
            <a:p>
              <a:r>
                <a:rPr lang="zh-CN" altLang="en-US" sz="1600" b="1" dirty="0">
                  <a:latin typeface="微软雅黑" panose="020B0503020204020204" charset="-122"/>
                  <a:ea typeface="微软雅黑" panose="020B0503020204020204" charset="-122"/>
                </a:rPr>
                <a:t>庄园与农奴制度（</a:t>
              </a:r>
              <a:r>
                <a:rPr lang="zh-CN" altLang="en-US" sz="1600" b="1" dirty="0">
                  <a:solidFill>
                    <a:srgbClr val="FF0000"/>
                  </a:solidFill>
                  <a:latin typeface="微软雅黑" panose="020B0503020204020204" charset="-122"/>
                  <a:ea typeface="微软雅黑" panose="020B0503020204020204" charset="-122"/>
                </a:rPr>
                <a:t>庄园：独立的自给自足的经济和政治单位</a:t>
              </a:r>
              <a:r>
                <a:rPr lang="zh-CN" altLang="en-US" sz="1600" b="1" dirty="0">
                  <a:latin typeface="微软雅黑" panose="020B0503020204020204" charset="-122"/>
                  <a:ea typeface="微软雅黑" panose="020B0503020204020204" charset="-122"/>
                </a:rPr>
                <a:t>）</a:t>
              </a:r>
              <a:endParaRPr lang="zh-CN" altLang="en-US" sz="1600" b="1" dirty="0">
                <a:latin typeface="微软雅黑" panose="020B0503020204020204" charset="-122"/>
                <a:ea typeface="微软雅黑" panose="020B0503020204020204" charset="-122"/>
              </a:endParaRPr>
            </a:p>
          </p:txBody>
        </p:sp>
        <p:sp>
          <p:nvSpPr>
            <p:cNvPr id="19" name="左大括号 18"/>
            <p:cNvSpPr/>
            <p:nvPr/>
          </p:nvSpPr>
          <p:spPr>
            <a:xfrm>
              <a:off x="8732" y="2737"/>
              <a:ext cx="238" cy="68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defPPr/>
            </a:lstStyle>
            <a:p>
              <a:pPr algn="ctr"/>
              <a:endParaRPr lang="zh-CN" altLang="en-US" b="1">
                <a:latin typeface="微软雅黑" panose="020B0503020204020204" charset="-122"/>
                <a:ea typeface="微软雅黑" panose="020B0503020204020204" charset="-122"/>
              </a:endParaRPr>
            </a:p>
          </p:txBody>
        </p:sp>
        <p:sp>
          <p:nvSpPr>
            <p:cNvPr id="20" name="TextBox 19"/>
            <p:cNvSpPr txBox="1"/>
            <p:nvPr/>
          </p:nvSpPr>
          <p:spPr>
            <a:xfrm>
              <a:off x="8822" y="2540"/>
              <a:ext cx="9424" cy="393"/>
            </a:xfrm>
            <a:prstGeom prst="rect">
              <a:avLst/>
            </a:prstGeom>
            <a:noFill/>
          </p:spPr>
          <p:txBody>
            <a:bodyPr wrap="square" rtlCol="0">
              <a:spAutoFit/>
            </a:bodyPr>
            <a:lstStyle>
              <a:defPPr/>
            </a:lstStyle>
            <a:p>
              <a:r>
                <a:rPr lang="zh-CN" altLang="en-US" sz="1600" b="1" dirty="0">
                  <a:solidFill>
                    <a:srgbClr val="FF0000"/>
                  </a:solidFill>
                  <a:latin typeface="微软雅黑" panose="020B0503020204020204" charset="-122"/>
                  <a:ea typeface="微软雅黑" panose="020B0503020204020204" charset="-122"/>
                </a:rPr>
                <a:t>政治：王权加强，民族国家开始形成、早期议会出现</a:t>
              </a:r>
              <a:endParaRPr lang="zh-CN" altLang="en-US" sz="1600" b="1" dirty="0">
                <a:solidFill>
                  <a:srgbClr val="FF0000"/>
                </a:solidFill>
                <a:latin typeface="微软雅黑" panose="020B0503020204020204" charset="-122"/>
                <a:ea typeface="微软雅黑" panose="020B0503020204020204" charset="-122"/>
              </a:endParaRPr>
            </a:p>
          </p:txBody>
        </p:sp>
        <p:sp>
          <p:nvSpPr>
            <p:cNvPr id="21" name="TextBox 20"/>
            <p:cNvSpPr txBox="1"/>
            <p:nvPr/>
          </p:nvSpPr>
          <p:spPr>
            <a:xfrm>
              <a:off x="8832" y="2882"/>
              <a:ext cx="9424" cy="393"/>
            </a:xfrm>
            <a:prstGeom prst="rect">
              <a:avLst/>
            </a:prstGeom>
            <a:noFill/>
          </p:spPr>
          <p:txBody>
            <a:bodyPr wrap="square" rtlCol="0">
              <a:spAutoFit/>
            </a:bodyPr>
            <a:lstStyle>
              <a:defPPr/>
            </a:lstStyle>
            <a:p>
              <a:r>
                <a:rPr lang="zh-CN" altLang="en-US" sz="1600" b="1" dirty="0">
                  <a:solidFill>
                    <a:srgbClr val="FF0000"/>
                  </a:solidFill>
                  <a:latin typeface="微软雅黑" panose="020B0503020204020204" charset="-122"/>
                  <a:ea typeface="微软雅黑" panose="020B0503020204020204" charset="-122"/>
                </a:rPr>
                <a:t>经济：工商业经济发展、市民阶层兴起和城市复兴、自治</a:t>
              </a:r>
              <a:endParaRPr lang="zh-CN" altLang="en-US" sz="1600" b="1" dirty="0">
                <a:solidFill>
                  <a:srgbClr val="FF0000"/>
                </a:solidFill>
                <a:latin typeface="微软雅黑" panose="020B0503020204020204" charset="-122"/>
                <a:ea typeface="微软雅黑" panose="020B0503020204020204" charset="-122"/>
              </a:endParaRPr>
            </a:p>
          </p:txBody>
        </p:sp>
        <p:sp>
          <p:nvSpPr>
            <p:cNvPr id="22" name="TextBox 21"/>
            <p:cNvSpPr txBox="1"/>
            <p:nvPr/>
          </p:nvSpPr>
          <p:spPr>
            <a:xfrm>
              <a:off x="8822" y="3192"/>
              <a:ext cx="5561" cy="393"/>
            </a:xfrm>
            <a:prstGeom prst="rect">
              <a:avLst/>
            </a:prstGeom>
            <a:noFill/>
          </p:spPr>
          <p:txBody>
            <a:bodyPr wrap="square" rtlCol="0">
              <a:spAutoFit/>
            </a:bodyPr>
            <a:lstStyle>
              <a:defPPr/>
            </a:lstStyle>
            <a:p>
              <a:r>
                <a:rPr lang="zh-CN" altLang="en-US" sz="1600" b="1" dirty="0">
                  <a:solidFill>
                    <a:srgbClr val="FF0000"/>
                  </a:solidFill>
                  <a:latin typeface="微软雅黑" panose="020B0503020204020204" charset="-122"/>
                  <a:ea typeface="微软雅黑" panose="020B0503020204020204" charset="-122"/>
                </a:rPr>
                <a:t>文化：大学兴起</a:t>
              </a:r>
              <a:endParaRPr lang="zh-CN" altLang="en-US" sz="1600" b="1" dirty="0">
                <a:solidFill>
                  <a:srgbClr val="FF0000"/>
                </a:solidFill>
                <a:latin typeface="微软雅黑" panose="020B0503020204020204" charset="-122"/>
                <a:ea typeface="微软雅黑" panose="020B0503020204020204" charset="-122"/>
              </a:endParaRPr>
            </a:p>
          </p:txBody>
        </p:sp>
        <p:sp>
          <p:nvSpPr>
            <p:cNvPr id="23" name="左大括号 22"/>
            <p:cNvSpPr/>
            <p:nvPr/>
          </p:nvSpPr>
          <p:spPr>
            <a:xfrm>
              <a:off x="6812" y="3640"/>
              <a:ext cx="264" cy="78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defPPr/>
            </a:lstStyle>
            <a:p>
              <a:pPr algn="ctr"/>
              <a:endParaRPr lang="zh-CN" altLang="en-US" b="1">
                <a:latin typeface="微软雅黑" panose="020B0503020204020204" charset="-122"/>
                <a:ea typeface="微软雅黑" panose="020B0503020204020204" charset="-122"/>
              </a:endParaRPr>
            </a:p>
          </p:txBody>
        </p:sp>
        <p:sp>
          <p:nvSpPr>
            <p:cNvPr id="24" name="TextBox 23"/>
            <p:cNvSpPr txBox="1"/>
            <p:nvPr/>
          </p:nvSpPr>
          <p:spPr>
            <a:xfrm>
              <a:off x="6999" y="3521"/>
              <a:ext cx="3626" cy="395"/>
            </a:xfrm>
            <a:prstGeom prst="rect">
              <a:avLst/>
            </a:prstGeom>
            <a:noFill/>
          </p:spPr>
          <p:txBody>
            <a:bodyPr wrap="square" rtlCol="0">
              <a:spAutoFit/>
            </a:bodyPr>
            <a:lstStyle>
              <a:defPPr/>
            </a:lstStyle>
            <a:p>
              <a:r>
                <a:rPr lang="zh-CN" altLang="en-US" sz="1600" b="1" dirty="0">
                  <a:latin typeface="微软雅黑" panose="020B0503020204020204" charset="-122"/>
                  <a:ea typeface="微软雅黑" panose="020B0503020204020204" charset="-122"/>
                </a:rPr>
                <a:t>拜占庭帝国：</a:t>
              </a:r>
              <a:r>
                <a:rPr lang="zh-CN" altLang="en-US" sz="1600" b="1" dirty="0">
                  <a:solidFill>
                    <a:srgbClr val="FF0000"/>
                  </a:solidFill>
                  <a:latin typeface="微软雅黑" panose="020B0503020204020204" charset="-122"/>
                  <a:ea typeface="微软雅黑" panose="020B0503020204020204" charset="-122"/>
                </a:rPr>
                <a:t>罗马法</a:t>
              </a:r>
              <a:endParaRPr lang="zh-CN" altLang="en-US" sz="1600" b="1" dirty="0">
                <a:solidFill>
                  <a:srgbClr val="FF0000"/>
                </a:solidFill>
                <a:latin typeface="微软雅黑" panose="020B0503020204020204" charset="-122"/>
                <a:ea typeface="微软雅黑" panose="020B0503020204020204" charset="-122"/>
              </a:endParaRPr>
            </a:p>
          </p:txBody>
        </p:sp>
        <p:sp>
          <p:nvSpPr>
            <p:cNvPr id="25" name="TextBox 24"/>
            <p:cNvSpPr txBox="1"/>
            <p:nvPr/>
          </p:nvSpPr>
          <p:spPr>
            <a:xfrm>
              <a:off x="6999" y="3954"/>
              <a:ext cx="8335" cy="393"/>
            </a:xfrm>
            <a:prstGeom prst="rect">
              <a:avLst/>
            </a:prstGeom>
            <a:noFill/>
          </p:spPr>
          <p:txBody>
            <a:bodyPr wrap="square" rtlCol="0">
              <a:spAutoFit/>
            </a:bodyPr>
            <a:lstStyle>
              <a:defPPr/>
            </a:lstStyle>
            <a:p>
              <a:r>
                <a:rPr lang="zh-CN" altLang="en-US" sz="1600" b="1" dirty="0">
                  <a:latin typeface="微软雅黑" panose="020B0503020204020204" charset="-122"/>
                  <a:ea typeface="微软雅黑" panose="020B0503020204020204" charset="-122"/>
                </a:rPr>
                <a:t>俄罗斯：</a:t>
              </a:r>
              <a:r>
                <a:rPr lang="zh-CN" altLang="en-US" sz="1600" b="1" dirty="0">
                  <a:solidFill>
                    <a:srgbClr val="FF0000"/>
                  </a:solidFill>
                  <a:latin typeface="微软雅黑" panose="020B0503020204020204" charset="-122"/>
                  <a:ea typeface="微软雅黑" panose="020B0503020204020204" charset="-122"/>
                </a:rPr>
                <a:t>深受拜占庭的影响，</a:t>
              </a:r>
              <a:r>
                <a:rPr lang="zh-CN" altLang="en-US" sz="1600" b="1" dirty="0">
                  <a:solidFill>
                    <a:schemeClr val="tx1"/>
                  </a:solidFill>
                  <a:latin typeface="微软雅黑" panose="020B0503020204020204" charset="-122"/>
                  <a:ea typeface="微软雅黑" panose="020B0503020204020204" charset="-122"/>
                </a:rPr>
                <a:t>伊凡四世改革</a:t>
              </a:r>
              <a:endParaRPr lang="zh-CN" altLang="en-US" sz="1600" b="1" dirty="0">
                <a:solidFill>
                  <a:schemeClr val="tx1"/>
                </a:solidFill>
                <a:latin typeface="微软雅黑" panose="020B0503020204020204" charset="-122"/>
                <a:ea typeface="微软雅黑" panose="020B0503020204020204" charset="-122"/>
              </a:endParaRPr>
            </a:p>
          </p:txBody>
        </p:sp>
        <p:sp>
          <p:nvSpPr>
            <p:cNvPr id="27" name="TextBox 26"/>
            <p:cNvSpPr txBox="1"/>
            <p:nvPr/>
          </p:nvSpPr>
          <p:spPr>
            <a:xfrm>
              <a:off x="3483" y="5482"/>
              <a:ext cx="3157" cy="431"/>
            </a:xfrm>
            <a:prstGeom prst="rect">
              <a:avLst/>
            </a:prstGeom>
            <a:noFill/>
          </p:spPr>
          <p:txBody>
            <a:bodyPr wrap="square" rtlCol="0">
              <a:spAutoFit/>
            </a:bodyPr>
            <a:lstStyle>
              <a:defPPr/>
            </a:lstStyle>
            <a:p>
              <a:r>
                <a:rPr lang="zh-CN" altLang="en-US" b="1" dirty="0">
                  <a:solidFill>
                    <a:srgbClr val="FF0000"/>
                  </a:solidFill>
                  <a:latin typeface="微软雅黑" panose="020B0503020204020204" charset="-122"/>
                  <a:ea typeface="微软雅黑" panose="020B0503020204020204" charset="-122"/>
                </a:rPr>
                <a:t>中古时期的亚洲</a:t>
              </a:r>
              <a:endParaRPr lang="zh-CN" altLang="en-US" b="1" dirty="0">
                <a:solidFill>
                  <a:srgbClr val="FF0000"/>
                </a:solidFill>
                <a:latin typeface="微软雅黑" panose="020B0503020204020204" charset="-122"/>
                <a:ea typeface="微软雅黑" panose="020B0503020204020204" charset="-122"/>
              </a:endParaRPr>
            </a:p>
          </p:txBody>
        </p:sp>
        <p:sp>
          <p:nvSpPr>
            <p:cNvPr id="28" name="TextBox 27"/>
            <p:cNvSpPr txBox="1"/>
            <p:nvPr/>
          </p:nvSpPr>
          <p:spPr>
            <a:xfrm>
              <a:off x="3428" y="7574"/>
              <a:ext cx="3157" cy="431"/>
            </a:xfrm>
            <a:prstGeom prst="rect">
              <a:avLst/>
            </a:prstGeom>
            <a:noFill/>
          </p:spPr>
          <p:txBody>
            <a:bodyPr wrap="square" rtlCol="0">
              <a:spAutoFit/>
            </a:bodyPr>
            <a:lstStyle>
              <a:defPPr/>
            </a:lstStyle>
            <a:p>
              <a:r>
                <a:rPr lang="zh-CN" altLang="en-US" b="1">
                  <a:solidFill>
                    <a:srgbClr val="FF0000"/>
                  </a:solidFill>
                  <a:latin typeface="微软雅黑" panose="020B0503020204020204" charset="-122"/>
                  <a:ea typeface="微软雅黑" panose="020B0503020204020204" charset="-122"/>
                </a:rPr>
                <a:t>古代非洲和美洲</a:t>
              </a:r>
              <a:endParaRPr lang="zh-CN" altLang="en-US" b="1">
                <a:solidFill>
                  <a:srgbClr val="FF0000"/>
                </a:solidFill>
                <a:latin typeface="微软雅黑" panose="020B0503020204020204" charset="-122"/>
                <a:ea typeface="微软雅黑" panose="020B0503020204020204" charset="-122"/>
              </a:endParaRPr>
            </a:p>
          </p:txBody>
        </p:sp>
        <p:sp>
          <p:nvSpPr>
            <p:cNvPr id="29" name="左大括号 28"/>
            <p:cNvSpPr/>
            <p:nvPr/>
          </p:nvSpPr>
          <p:spPr>
            <a:xfrm>
              <a:off x="5996" y="4819"/>
              <a:ext cx="264" cy="173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defPPr/>
            </a:lstStyle>
            <a:p>
              <a:pPr algn="ctr"/>
              <a:endParaRPr lang="zh-CN" altLang="en-US" b="1">
                <a:latin typeface="微软雅黑" panose="020B0503020204020204" charset="-122"/>
                <a:ea typeface="微软雅黑" panose="020B0503020204020204" charset="-122"/>
              </a:endParaRPr>
            </a:p>
          </p:txBody>
        </p:sp>
        <p:sp>
          <p:nvSpPr>
            <p:cNvPr id="32" name="TextBox 31"/>
            <p:cNvSpPr txBox="1"/>
            <p:nvPr/>
          </p:nvSpPr>
          <p:spPr>
            <a:xfrm>
              <a:off x="6087" y="4731"/>
              <a:ext cx="2731" cy="431"/>
            </a:xfrm>
            <a:prstGeom prst="rect">
              <a:avLst/>
            </a:prstGeom>
            <a:noFill/>
          </p:spPr>
          <p:txBody>
            <a:bodyPr wrap="square" rtlCol="0">
              <a:spAutoFit/>
            </a:bodyPr>
            <a:lstStyle>
              <a:defPPr/>
            </a:lstStyle>
            <a:p>
              <a:r>
                <a:rPr lang="zh-CN" altLang="en-US" b="1" dirty="0">
                  <a:solidFill>
                    <a:srgbClr val="FF0000"/>
                  </a:solidFill>
                  <a:latin typeface="微软雅黑" panose="020B0503020204020204" charset="-122"/>
                  <a:ea typeface="微软雅黑" panose="020B0503020204020204" charset="-122"/>
                </a:rPr>
                <a:t>政教合一</a:t>
              </a:r>
              <a:r>
                <a:rPr lang="zh-CN" altLang="en-US" b="1" dirty="0">
                  <a:latin typeface="微软雅黑" panose="020B0503020204020204" charset="-122"/>
                  <a:ea typeface="微软雅黑" panose="020B0503020204020204" charset="-122"/>
                </a:rPr>
                <a:t>的西亚</a:t>
              </a:r>
              <a:endParaRPr lang="zh-CN" altLang="en-US" b="1" dirty="0">
                <a:latin typeface="微软雅黑" panose="020B0503020204020204" charset="-122"/>
                <a:ea typeface="微软雅黑" panose="020B0503020204020204" charset="-122"/>
              </a:endParaRPr>
            </a:p>
          </p:txBody>
        </p:sp>
        <p:sp>
          <p:nvSpPr>
            <p:cNvPr id="33" name="左大括号 32"/>
            <p:cNvSpPr/>
            <p:nvPr/>
          </p:nvSpPr>
          <p:spPr>
            <a:xfrm>
              <a:off x="8626" y="4526"/>
              <a:ext cx="115" cy="78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defPPr/>
            </a:lstStyle>
            <a:p>
              <a:pPr algn="ctr"/>
              <a:endParaRPr lang="zh-CN" altLang="en-US" b="1">
                <a:latin typeface="微软雅黑" panose="020B0503020204020204" charset="-122"/>
                <a:ea typeface="微软雅黑" panose="020B0503020204020204" charset="-122"/>
              </a:endParaRPr>
            </a:p>
          </p:txBody>
        </p:sp>
        <p:sp>
          <p:nvSpPr>
            <p:cNvPr id="34" name="TextBox 33"/>
            <p:cNvSpPr txBox="1"/>
            <p:nvPr/>
          </p:nvSpPr>
          <p:spPr>
            <a:xfrm>
              <a:off x="8626" y="4406"/>
              <a:ext cx="5965" cy="395"/>
            </a:xfrm>
            <a:prstGeom prst="rect">
              <a:avLst/>
            </a:prstGeom>
            <a:noFill/>
          </p:spPr>
          <p:txBody>
            <a:bodyPr wrap="square" rtlCol="0">
              <a:spAutoFit/>
            </a:bodyPr>
            <a:lstStyle>
              <a:defPPr/>
            </a:lstStyle>
            <a:p>
              <a:r>
                <a:rPr lang="zh-CN" altLang="en-US" sz="1600" b="1" dirty="0">
                  <a:latin typeface="微软雅黑" panose="020B0503020204020204" charset="-122"/>
                  <a:ea typeface="微软雅黑" panose="020B0503020204020204" charset="-122"/>
                </a:rPr>
                <a:t>阿拉伯帝国：</a:t>
              </a:r>
              <a:r>
                <a:rPr lang="zh-CN" altLang="en-US" sz="1600" b="1" dirty="0">
                  <a:solidFill>
                    <a:srgbClr val="FF0000"/>
                  </a:solidFill>
                  <a:latin typeface="微软雅黑" panose="020B0503020204020204" charset="-122"/>
                  <a:ea typeface="微软雅黑" panose="020B0503020204020204" charset="-122"/>
                </a:rPr>
                <a:t>东西方经济文化交流的桥梁</a:t>
              </a:r>
              <a:endParaRPr lang="zh-CN" altLang="en-US" sz="1600" b="1" dirty="0">
                <a:solidFill>
                  <a:srgbClr val="FF0000"/>
                </a:solidFill>
                <a:latin typeface="微软雅黑" panose="020B0503020204020204" charset="-122"/>
                <a:ea typeface="微软雅黑" panose="020B0503020204020204" charset="-122"/>
              </a:endParaRPr>
            </a:p>
          </p:txBody>
        </p:sp>
        <p:sp>
          <p:nvSpPr>
            <p:cNvPr id="35" name="TextBox 34"/>
            <p:cNvSpPr txBox="1"/>
            <p:nvPr/>
          </p:nvSpPr>
          <p:spPr>
            <a:xfrm>
              <a:off x="8655" y="4794"/>
              <a:ext cx="6019" cy="395"/>
            </a:xfrm>
            <a:prstGeom prst="rect">
              <a:avLst/>
            </a:prstGeom>
            <a:noFill/>
          </p:spPr>
          <p:txBody>
            <a:bodyPr wrap="square" rtlCol="0">
              <a:spAutoFit/>
            </a:bodyPr>
            <a:lstStyle>
              <a:defPPr/>
            </a:lstStyle>
            <a:p>
              <a:r>
                <a:rPr lang="zh-CN" altLang="en-US" sz="1600" b="1">
                  <a:latin typeface="微软雅黑" panose="020B0503020204020204" charset="-122"/>
                  <a:ea typeface="微软雅黑" panose="020B0503020204020204" charset="-122"/>
                </a:rPr>
                <a:t>奥斯曼帝国：</a:t>
              </a:r>
              <a:r>
                <a:rPr lang="zh-CN" altLang="en-US" sz="1600" b="1">
                  <a:solidFill>
                    <a:srgbClr val="FF0000"/>
                  </a:solidFill>
                  <a:latin typeface="微软雅黑" panose="020B0503020204020204" charset="-122"/>
                  <a:ea typeface="微软雅黑" panose="020B0503020204020204" charset="-122"/>
                </a:rPr>
                <a:t>控制欧亚商路</a:t>
              </a:r>
              <a:endParaRPr lang="zh-CN" altLang="en-US" sz="1600" b="1">
                <a:solidFill>
                  <a:srgbClr val="FF0000"/>
                </a:solidFill>
                <a:latin typeface="微软雅黑" panose="020B0503020204020204" charset="-122"/>
                <a:ea typeface="微软雅黑" panose="020B0503020204020204" charset="-122"/>
              </a:endParaRPr>
            </a:p>
          </p:txBody>
        </p:sp>
        <p:sp>
          <p:nvSpPr>
            <p:cNvPr id="37" name="TextBox 36"/>
            <p:cNvSpPr txBox="1"/>
            <p:nvPr/>
          </p:nvSpPr>
          <p:spPr>
            <a:xfrm>
              <a:off x="6043" y="5386"/>
              <a:ext cx="4516" cy="431"/>
            </a:xfrm>
            <a:prstGeom prst="rect">
              <a:avLst/>
            </a:prstGeom>
            <a:noFill/>
          </p:spPr>
          <p:txBody>
            <a:bodyPr wrap="square" rtlCol="0">
              <a:spAutoFit/>
            </a:bodyPr>
            <a:lstStyle>
              <a:defPPr/>
            </a:lstStyle>
            <a:p>
              <a:r>
                <a:rPr lang="zh-CN" altLang="en-US" b="1" dirty="0">
                  <a:solidFill>
                    <a:srgbClr val="FF0000"/>
                  </a:solidFill>
                  <a:latin typeface="微软雅黑" panose="020B0503020204020204" charset="-122"/>
                  <a:ea typeface="微软雅黑" panose="020B0503020204020204" charset="-122"/>
                </a:rPr>
                <a:t>多种宗教</a:t>
              </a:r>
              <a:r>
                <a:rPr lang="zh-CN" altLang="en-US" b="1" dirty="0">
                  <a:latin typeface="微软雅黑" panose="020B0503020204020204" charset="-122"/>
                  <a:ea typeface="微软雅黑" panose="020B0503020204020204" charset="-122"/>
                </a:rPr>
                <a:t>的南亚</a:t>
              </a:r>
              <a:endParaRPr lang="zh-CN" altLang="en-US" b="1" dirty="0">
                <a:latin typeface="微软雅黑" panose="020B0503020204020204" charset="-122"/>
                <a:ea typeface="微软雅黑" panose="020B0503020204020204" charset="-122"/>
              </a:endParaRPr>
            </a:p>
          </p:txBody>
        </p:sp>
        <p:sp>
          <p:nvSpPr>
            <p:cNvPr id="38" name="TextBox 37"/>
            <p:cNvSpPr txBox="1"/>
            <p:nvPr/>
          </p:nvSpPr>
          <p:spPr>
            <a:xfrm>
              <a:off x="6043" y="6100"/>
              <a:ext cx="4624" cy="431"/>
            </a:xfrm>
            <a:prstGeom prst="rect">
              <a:avLst/>
            </a:prstGeom>
            <a:noFill/>
          </p:spPr>
          <p:txBody>
            <a:bodyPr wrap="square" rtlCol="0">
              <a:spAutoFit/>
            </a:bodyPr>
            <a:lstStyle>
              <a:defPPr/>
            </a:lstStyle>
            <a:p>
              <a:r>
                <a:rPr lang="zh-CN" altLang="en-US" b="1" dirty="0">
                  <a:solidFill>
                    <a:srgbClr val="FF0000"/>
                  </a:solidFill>
                  <a:latin typeface="微软雅黑" panose="020B0503020204020204" charset="-122"/>
                  <a:ea typeface="微软雅黑" panose="020B0503020204020204" charset="-122"/>
                </a:rPr>
                <a:t>中央集权</a:t>
              </a:r>
              <a:r>
                <a:rPr lang="zh-CN" altLang="en-US" b="1" dirty="0">
                  <a:latin typeface="微软雅黑" panose="020B0503020204020204" charset="-122"/>
                  <a:ea typeface="微软雅黑" panose="020B0503020204020204" charset="-122"/>
                </a:rPr>
                <a:t>的东亚</a:t>
              </a:r>
              <a:endParaRPr lang="zh-CN" altLang="en-US" b="1" dirty="0">
                <a:latin typeface="微软雅黑" panose="020B0503020204020204" charset="-122"/>
                <a:ea typeface="微软雅黑" panose="020B0503020204020204" charset="-122"/>
              </a:endParaRPr>
            </a:p>
          </p:txBody>
        </p:sp>
        <p:sp>
          <p:nvSpPr>
            <p:cNvPr id="40" name="左大括号 39"/>
            <p:cNvSpPr/>
            <p:nvPr/>
          </p:nvSpPr>
          <p:spPr>
            <a:xfrm>
              <a:off x="8576" y="5353"/>
              <a:ext cx="115" cy="55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defPPr/>
            </a:lstStyle>
            <a:p>
              <a:pPr algn="ctr"/>
              <a:endParaRPr lang="zh-CN" altLang="en-US" b="1">
                <a:latin typeface="微软雅黑" panose="020B0503020204020204" charset="-122"/>
                <a:ea typeface="微软雅黑" panose="020B0503020204020204" charset="-122"/>
              </a:endParaRPr>
            </a:p>
          </p:txBody>
        </p:sp>
        <p:sp>
          <p:nvSpPr>
            <p:cNvPr id="41" name="TextBox 40"/>
            <p:cNvSpPr txBox="1"/>
            <p:nvPr/>
          </p:nvSpPr>
          <p:spPr>
            <a:xfrm>
              <a:off x="8694" y="5275"/>
              <a:ext cx="7660" cy="395"/>
            </a:xfrm>
            <a:prstGeom prst="rect">
              <a:avLst/>
            </a:prstGeom>
            <a:noFill/>
          </p:spPr>
          <p:txBody>
            <a:bodyPr wrap="square" rtlCol="0">
              <a:spAutoFit/>
            </a:bodyPr>
            <a:lstStyle>
              <a:defPPr/>
            </a:lstStyle>
            <a:p>
              <a:r>
                <a:rPr lang="zh-CN" altLang="en-US" sz="1600" b="1" dirty="0">
                  <a:latin typeface="微软雅黑" panose="020B0503020204020204" charset="-122"/>
                  <a:ea typeface="微软雅黑" panose="020B0503020204020204" charset="-122"/>
                </a:rPr>
                <a:t>笈多帝国：印度教，</a:t>
              </a:r>
              <a:r>
                <a:rPr lang="zh-CN" altLang="en-US" sz="1600" b="1" dirty="0">
                  <a:solidFill>
                    <a:srgbClr val="FF0000"/>
                  </a:solidFill>
                  <a:latin typeface="微软雅黑" panose="020B0503020204020204" charset="-122"/>
                  <a:ea typeface="微软雅黑" panose="020B0503020204020204" charset="-122"/>
                </a:rPr>
                <a:t>中世纪统一印度的第一个封建王朝</a:t>
              </a:r>
              <a:endParaRPr lang="zh-CN" altLang="en-US" sz="1600" b="1" dirty="0">
                <a:solidFill>
                  <a:srgbClr val="FF0000"/>
                </a:solidFill>
                <a:latin typeface="微软雅黑" panose="020B0503020204020204" charset="-122"/>
                <a:ea typeface="微软雅黑" panose="020B0503020204020204" charset="-122"/>
              </a:endParaRPr>
            </a:p>
          </p:txBody>
        </p:sp>
        <p:sp>
          <p:nvSpPr>
            <p:cNvPr id="42" name="TextBox 41"/>
            <p:cNvSpPr txBox="1"/>
            <p:nvPr/>
          </p:nvSpPr>
          <p:spPr>
            <a:xfrm>
              <a:off x="8732" y="5629"/>
              <a:ext cx="5829" cy="395"/>
            </a:xfrm>
            <a:prstGeom prst="rect">
              <a:avLst/>
            </a:prstGeom>
            <a:noFill/>
          </p:spPr>
          <p:txBody>
            <a:bodyPr wrap="square" rtlCol="0">
              <a:spAutoFit/>
            </a:bodyPr>
            <a:lstStyle>
              <a:defPPr/>
            </a:lstStyle>
            <a:p>
              <a:r>
                <a:rPr lang="zh-CN" altLang="en-US" sz="1600" b="1" dirty="0">
                  <a:latin typeface="微软雅黑" panose="020B0503020204020204" charset="-122"/>
                  <a:ea typeface="微软雅黑" panose="020B0503020204020204" charset="-122"/>
                </a:rPr>
                <a:t>德里苏丹国：</a:t>
              </a:r>
              <a:r>
                <a:rPr lang="zh-CN" altLang="en-US" sz="1600" b="1" dirty="0">
                  <a:solidFill>
                    <a:srgbClr val="FF0000"/>
                  </a:solidFill>
                  <a:latin typeface="微软雅黑" panose="020B0503020204020204" charset="-122"/>
                  <a:ea typeface="微软雅黑" panose="020B0503020204020204" charset="-122"/>
                </a:rPr>
                <a:t>伊斯兰教</a:t>
              </a:r>
              <a:endParaRPr lang="zh-CN" altLang="en-US" sz="1600" b="1" dirty="0">
                <a:solidFill>
                  <a:srgbClr val="FF0000"/>
                </a:solidFill>
                <a:latin typeface="微软雅黑" panose="020B0503020204020204" charset="-122"/>
                <a:ea typeface="微软雅黑" panose="020B0503020204020204" charset="-122"/>
              </a:endParaRPr>
            </a:p>
          </p:txBody>
        </p:sp>
        <p:sp>
          <p:nvSpPr>
            <p:cNvPr id="43" name="左大括号 42"/>
            <p:cNvSpPr/>
            <p:nvPr/>
          </p:nvSpPr>
          <p:spPr>
            <a:xfrm>
              <a:off x="8528" y="6099"/>
              <a:ext cx="199" cy="55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defPPr/>
            </a:lstStyle>
            <a:p>
              <a:pPr algn="ctr"/>
              <a:endParaRPr lang="zh-CN" altLang="en-US" b="1">
                <a:latin typeface="微软雅黑" panose="020B0503020204020204" charset="-122"/>
                <a:ea typeface="微软雅黑" panose="020B0503020204020204" charset="-122"/>
              </a:endParaRPr>
            </a:p>
          </p:txBody>
        </p:sp>
        <p:sp>
          <p:nvSpPr>
            <p:cNvPr id="44" name="TextBox 43"/>
            <p:cNvSpPr txBox="1"/>
            <p:nvPr/>
          </p:nvSpPr>
          <p:spPr>
            <a:xfrm>
              <a:off x="8633" y="5973"/>
              <a:ext cx="5189" cy="395"/>
            </a:xfrm>
            <a:prstGeom prst="rect">
              <a:avLst/>
            </a:prstGeom>
            <a:noFill/>
          </p:spPr>
          <p:txBody>
            <a:bodyPr wrap="square" rtlCol="0">
              <a:spAutoFit/>
            </a:bodyPr>
            <a:lstStyle>
              <a:defPPr/>
            </a:lstStyle>
            <a:p>
              <a:r>
                <a:rPr lang="zh-CN" altLang="en-US" sz="1600" b="1" dirty="0">
                  <a:latin typeface="微软雅黑" panose="020B0503020204020204" charset="-122"/>
                  <a:ea typeface="微软雅黑" panose="020B0503020204020204" charset="-122"/>
                </a:rPr>
                <a:t>日本：大化改新、幕府统治</a:t>
              </a:r>
              <a:endParaRPr lang="zh-CN" altLang="en-US" sz="1600" b="1" dirty="0">
                <a:latin typeface="微软雅黑" panose="020B0503020204020204" charset="-122"/>
                <a:ea typeface="微软雅黑" panose="020B0503020204020204" charset="-122"/>
              </a:endParaRPr>
            </a:p>
          </p:txBody>
        </p:sp>
        <p:sp>
          <p:nvSpPr>
            <p:cNvPr id="45" name="TextBox 44"/>
            <p:cNvSpPr txBox="1"/>
            <p:nvPr/>
          </p:nvSpPr>
          <p:spPr>
            <a:xfrm>
              <a:off x="8659" y="6289"/>
              <a:ext cx="4538" cy="395"/>
            </a:xfrm>
            <a:prstGeom prst="rect">
              <a:avLst/>
            </a:prstGeom>
            <a:noFill/>
          </p:spPr>
          <p:txBody>
            <a:bodyPr wrap="square" rtlCol="0">
              <a:spAutoFit/>
            </a:bodyPr>
            <a:lstStyle>
              <a:defPPr/>
            </a:lstStyle>
            <a:p>
              <a:r>
                <a:rPr lang="zh-CN" altLang="en-US" sz="1600" b="1" dirty="0">
                  <a:latin typeface="微软雅黑" panose="020B0503020204020204" charset="-122"/>
                  <a:ea typeface="微软雅黑" panose="020B0503020204020204" charset="-122"/>
                </a:rPr>
                <a:t>朝鲜：新罗、高丽、朝鲜</a:t>
              </a:r>
              <a:endParaRPr lang="zh-CN" altLang="en-US" sz="1600" b="1" dirty="0">
                <a:latin typeface="微软雅黑" panose="020B0503020204020204" charset="-122"/>
                <a:ea typeface="微软雅黑" panose="020B0503020204020204" charset="-122"/>
              </a:endParaRPr>
            </a:p>
          </p:txBody>
        </p:sp>
        <p:sp>
          <p:nvSpPr>
            <p:cNvPr id="46" name="右大括号 45"/>
            <p:cNvSpPr/>
            <p:nvPr/>
          </p:nvSpPr>
          <p:spPr>
            <a:xfrm>
              <a:off x="12489" y="6131"/>
              <a:ext cx="242" cy="4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defPPr/>
            </a:lstStyle>
            <a:p>
              <a:pPr algn="ctr"/>
              <a:endParaRPr lang="zh-CN" altLang="en-US" b="1">
                <a:latin typeface="微软雅黑" panose="020B0503020204020204" charset="-122"/>
                <a:ea typeface="微软雅黑" panose="020B0503020204020204" charset="-122"/>
              </a:endParaRPr>
            </a:p>
          </p:txBody>
        </p:sp>
        <p:sp>
          <p:nvSpPr>
            <p:cNvPr id="47" name="右箭头 46"/>
            <p:cNvSpPr/>
            <p:nvPr/>
          </p:nvSpPr>
          <p:spPr>
            <a:xfrm>
              <a:off x="12783" y="6226"/>
              <a:ext cx="568" cy="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b="1">
                <a:latin typeface="微软雅黑" panose="020B0503020204020204" charset="-122"/>
                <a:ea typeface="微软雅黑" panose="020B0503020204020204" charset="-122"/>
              </a:endParaRPr>
            </a:p>
          </p:txBody>
        </p:sp>
        <p:sp>
          <p:nvSpPr>
            <p:cNvPr id="48" name="TextBox 47"/>
            <p:cNvSpPr txBox="1"/>
            <p:nvPr/>
          </p:nvSpPr>
          <p:spPr>
            <a:xfrm>
              <a:off x="13312" y="6118"/>
              <a:ext cx="3316" cy="395"/>
            </a:xfrm>
            <a:prstGeom prst="rect">
              <a:avLst/>
            </a:prstGeom>
            <a:noFill/>
          </p:spPr>
          <p:txBody>
            <a:bodyPr wrap="square" rtlCol="0">
              <a:spAutoFit/>
            </a:bodyPr>
            <a:lstStyle>
              <a:defPPr/>
            </a:lstStyle>
            <a:p>
              <a:r>
                <a:rPr lang="zh-CN" altLang="en-US" sz="1600" b="1" dirty="0">
                  <a:solidFill>
                    <a:srgbClr val="FF0000"/>
                  </a:solidFill>
                  <a:latin typeface="微软雅黑" panose="020B0503020204020204" charset="-122"/>
                  <a:ea typeface="微软雅黑" panose="020B0503020204020204" charset="-122"/>
                </a:rPr>
                <a:t>模仿中国，中华文明圈</a:t>
              </a:r>
              <a:endParaRPr lang="zh-CN" altLang="en-US" sz="1600" b="1" dirty="0">
                <a:solidFill>
                  <a:srgbClr val="FF0000"/>
                </a:solidFill>
                <a:latin typeface="微软雅黑" panose="020B0503020204020204" charset="-122"/>
                <a:ea typeface="微软雅黑" panose="020B0503020204020204" charset="-122"/>
              </a:endParaRPr>
            </a:p>
          </p:txBody>
        </p:sp>
        <p:sp>
          <p:nvSpPr>
            <p:cNvPr id="50" name="TextBox 49"/>
            <p:cNvSpPr txBox="1"/>
            <p:nvPr/>
          </p:nvSpPr>
          <p:spPr>
            <a:xfrm>
              <a:off x="4274" y="8068"/>
              <a:ext cx="2272" cy="358"/>
            </a:xfrm>
            <a:prstGeom prst="rect">
              <a:avLst/>
            </a:prstGeom>
            <a:noFill/>
          </p:spPr>
          <p:txBody>
            <a:bodyPr wrap="square" rtlCol="0">
              <a:spAutoFit/>
            </a:bodyPr>
            <a:lstStyle>
              <a:defPPr/>
            </a:lstStyle>
            <a:p>
              <a:r>
                <a:rPr lang="zh-CN" altLang="en-US" sz="1400" b="1">
                  <a:solidFill>
                    <a:srgbClr val="FF0000"/>
                  </a:solidFill>
                  <a:latin typeface="微软雅黑" panose="020B0503020204020204" charset="-122"/>
                  <a:ea typeface="微软雅黑" panose="020B0503020204020204" charset="-122"/>
                </a:rPr>
                <a:t>独立创造</a:t>
              </a:r>
              <a:endParaRPr lang="zh-CN" altLang="en-US" sz="1400" b="1">
                <a:solidFill>
                  <a:srgbClr val="FF0000"/>
                </a:solidFill>
                <a:latin typeface="微软雅黑" panose="020B0503020204020204" charset="-122"/>
                <a:ea typeface="微软雅黑" panose="020B0503020204020204" charset="-122"/>
              </a:endParaRPr>
            </a:p>
          </p:txBody>
        </p:sp>
        <p:sp>
          <p:nvSpPr>
            <p:cNvPr id="51" name="左大括号 50"/>
            <p:cNvSpPr/>
            <p:nvPr/>
          </p:nvSpPr>
          <p:spPr>
            <a:xfrm>
              <a:off x="5937" y="7275"/>
              <a:ext cx="291" cy="151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defPPr/>
            </a:lstStyle>
            <a:p>
              <a:pPr algn="ctr"/>
              <a:endParaRPr lang="zh-CN" altLang="en-US" b="1">
                <a:latin typeface="微软雅黑" panose="020B0503020204020204" charset="-122"/>
                <a:ea typeface="微软雅黑" panose="020B0503020204020204" charset="-122"/>
              </a:endParaRPr>
            </a:p>
          </p:txBody>
        </p:sp>
        <p:sp>
          <p:nvSpPr>
            <p:cNvPr id="52" name="TextBox 51"/>
            <p:cNvSpPr txBox="1"/>
            <p:nvPr/>
          </p:nvSpPr>
          <p:spPr>
            <a:xfrm>
              <a:off x="6139" y="7126"/>
              <a:ext cx="2381" cy="431"/>
            </a:xfrm>
            <a:prstGeom prst="rect">
              <a:avLst/>
            </a:prstGeom>
            <a:noFill/>
          </p:spPr>
          <p:txBody>
            <a:bodyPr wrap="square" rtlCol="0">
              <a:spAutoFit/>
            </a:bodyPr>
            <a:lstStyle>
              <a:defPPr/>
            </a:lstStyle>
            <a:p>
              <a:r>
                <a:rPr lang="zh-CN" altLang="en-US" b="1" dirty="0">
                  <a:solidFill>
                    <a:srgbClr val="FF0000"/>
                  </a:solidFill>
                  <a:latin typeface="微软雅黑" panose="020B0503020204020204" charset="-122"/>
                  <a:ea typeface="微软雅黑" panose="020B0503020204020204" charset="-122"/>
                </a:rPr>
                <a:t>非洲</a:t>
              </a:r>
              <a:endParaRPr lang="zh-CN" altLang="en-US" b="1" dirty="0">
                <a:solidFill>
                  <a:srgbClr val="FF0000"/>
                </a:solidFill>
                <a:latin typeface="微软雅黑" panose="020B0503020204020204" charset="-122"/>
                <a:ea typeface="微软雅黑" panose="020B0503020204020204" charset="-122"/>
              </a:endParaRPr>
            </a:p>
          </p:txBody>
        </p:sp>
        <p:sp>
          <p:nvSpPr>
            <p:cNvPr id="53" name="左大括号 52"/>
            <p:cNvSpPr/>
            <p:nvPr/>
          </p:nvSpPr>
          <p:spPr>
            <a:xfrm>
              <a:off x="6974" y="6884"/>
              <a:ext cx="243" cy="104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defPPr/>
            </a:lstStyle>
            <a:p>
              <a:pPr algn="ctr"/>
              <a:endParaRPr lang="zh-CN" altLang="en-US" b="1">
                <a:latin typeface="微软雅黑" panose="020B0503020204020204" charset="-122"/>
                <a:ea typeface="微软雅黑" panose="020B0503020204020204" charset="-122"/>
              </a:endParaRPr>
            </a:p>
          </p:txBody>
        </p:sp>
        <p:sp>
          <p:nvSpPr>
            <p:cNvPr id="55" name="TextBox 54"/>
            <p:cNvSpPr txBox="1"/>
            <p:nvPr/>
          </p:nvSpPr>
          <p:spPr>
            <a:xfrm>
              <a:off x="7157" y="6799"/>
              <a:ext cx="7432" cy="393"/>
            </a:xfrm>
            <a:prstGeom prst="rect">
              <a:avLst/>
            </a:prstGeom>
            <a:noFill/>
          </p:spPr>
          <p:txBody>
            <a:bodyPr wrap="square" rtlCol="0">
              <a:spAutoFit/>
            </a:bodyPr>
            <a:lstStyle>
              <a:defPPr/>
            </a:lstStyle>
            <a:p>
              <a:r>
                <a:rPr lang="zh-CN" altLang="en-US" sz="1600" b="1" dirty="0">
                  <a:latin typeface="微软雅黑" panose="020B0503020204020204" charset="-122"/>
                  <a:ea typeface="微软雅黑" panose="020B0503020204020204" charset="-122"/>
                </a:rPr>
                <a:t>东非：阿克苏姆，</a:t>
              </a:r>
              <a:r>
                <a:rPr lang="zh-CN" altLang="en-US" sz="1600" b="1" dirty="0">
                  <a:solidFill>
                    <a:srgbClr val="FF0000"/>
                  </a:solidFill>
                  <a:latin typeface="微软雅黑" panose="020B0503020204020204" charset="-122"/>
                  <a:ea typeface="微软雅黑" panose="020B0503020204020204" charset="-122"/>
                </a:rPr>
                <a:t>城市国家，对外贸易繁荣</a:t>
              </a:r>
              <a:endParaRPr lang="zh-CN" altLang="en-US" sz="1600" b="1" dirty="0">
                <a:solidFill>
                  <a:srgbClr val="FF0000"/>
                </a:solidFill>
                <a:latin typeface="微软雅黑" panose="020B0503020204020204" charset="-122"/>
                <a:ea typeface="微软雅黑" panose="020B0503020204020204" charset="-122"/>
              </a:endParaRPr>
            </a:p>
          </p:txBody>
        </p:sp>
        <p:sp>
          <p:nvSpPr>
            <p:cNvPr id="56" name="TextBox 55"/>
            <p:cNvSpPr txBox="1"/>
            <p:nvPr/>
          </p:nvSpPr>
          <p:spPr>
            <a:xfrm>
              <a:off x="7169" y="7207"/>
              <a:ext cx="5907" cy="395"/>
            </a:xfrm>
            <a:prstGeom prst="rect">
              <a:avLst/>
            </a:prstGeom>
            <a:noFill/>
          </p:spPr>
          <p:txBody>
            <a:bodyPr wrap="square" rtlCol="0">
              <a:spAutoFit/>
            </a:bodyPr>
            <a:lstStyle>
              <a:defPPr/>
            </a:lstStyle>
            <a:p>
              <a:r>
                <a:rPr lang="zh-CN" altLang="en-US" sz="1600" b="1" dirty="0">
                  <a:latin typeface="微软雅黑" panose="020B0503020204020204" charset="-122"/>
                  <a:ea typeface="微软雅黑" panose="020B0503020204020204" charset="-122"/>
                </a:rPr>
                <a:t>西非：加纳、马里、桑海，</a:t>
              </a:r>
              <a:r>
                <a:rPr lang="zh-CN" altLang="en-US" sz="1600" b="1" dirty="0">
                  <a:solidFill>
                    <a:srgbClr val="FF0000"/>
                  </a:solidFill>
                  <a:latin typeface="微软雅黑" panose="020B0503020204020204" charset="-122"/>
                  <a:ea typeface="微软雅黑" panose="020B0503020204020204" charset="-122"/>
                </a:rPr>
                <a:t>中央集权国家</a:t>
              </a:r>
              <a:endParaRPr lang="zh-CN" altLang="en-US" sz="1600" b="1" dirty="0">
                <a:solidFill>
                  <a:srgbClr val="FF0000"/>
                </a:solidFill>
                <a:latin typeface="微软雅黑" panose="020B0503020204020204" charset="-122"/>
                <a:ea typeface="微软雅黑" panose="020B0503020204020204" charset="-122"/>
              </a:endParaRPr>
            </a:p>
          </p:txBody>
        </p:sp>
        <p:sp>
          <p:nvSpPr>
            <p:cNvPr id="57" name="TextBox 56"/>
            <p:cNvSpPr txBox="1"/>
            <p:nvPr/>
          </p:nvSpPr>
          <p:spPr>
            <a:xfrm>
              <a:off x="7170" y="7622"/>
              <a:ext cx="7398" cy="395"/>
            </a:xfrm>
            <a:prstGeom prst="rect">
              <a:avLst/>
            </a:prstGeom>
            <a:noFill/>
          </p:spPr>
          <p:txBody>
            <a:bodyPr wrap="square" rtlCol="0">
              <a:spAutoFit/>
            </a:bodyPr>
            <a:lstStyle>
              <a:defPPr/>
            </a:lstStyle>
            <a:p>
              <a:r>
                <a:rPr lang="zh-CN" altLang="en-US" sz="1600" b="1" dirty="0">
                  <a:latin typeface="微软雅黑" panose="020B0503020204020204" charset="-122"/>
                  <a:ea typeface="微软雅黑" panose="020B0503020204020204" charset="-122"/>
                </a:rPr>
                <a:t>南非：大津巴布韦，</a:t>
              </a:r>
              <a:r>
                <a:rPr lang="zh-CN" altLang="en-US" sz="1600" b="1" dirty="0">
                  <a:solidFill>
                    <a:srgbClr val="FF0000"/>
                  </a:solidFill>
                  <a:latin typeface="微软雅黑" panose="020B0503020204020204" charset="-122"/>
                  <a:ea typeface="微软雅黑" panose="020B0503020204020204" charset="-122"/>
                </a:rPr>
                <a:t>巨石建筑群</a:t>
              </a:r>
              <a:endParaRPr lang="zh-CN" altLang="en-US" sz="1600" b="1" dirty="0">
                <a:solidFill>
                  <a:srgbClr val="FF0000"/>
                </a:solidFill>
                <a:latin typeface="微软雅黑" panose="020B0503020204020204" charset="-122"/>
                <a:ea typeface="微软雅黑" panose="020B0503020204020204" charset="-122"/>
              </a:endParaRPr>
            </a:p>
          </p:txBody>
        </p:sp>
        <p:sp>
          <p:nvSpPr>
            <p:cNvPr id="58" name="右大括号 57"/>
            <p:cNvSpPr/>
            <p:nvPr/>
          </p:nvSpPr>
          <p:spPr>
            <a:xfrm>
              <a:off x="13197" y="6844"/>
              <a:ext cx="453" cy="112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defPPr/>
            </a:lstStyle>
            <a:p>
              <a:pPr algn="ctr"/>
              <a:endParaRPr lang="zh-CN" altLang="en-US" b="1">
                <a:latin typeface="微软雅黑" panose="020B0503020204020204" charset="-122"/>
                <a:ea typeface="微软雅黑" panose="020B0503020204020204" charset="-122"/>
              </a:endParaRPr>
            </a:p>
          </p:txBody>
        </p:sp>
        <p:sp>
          <p:nvSpPr>
            <p:cNvPr id="59" name="TextBox 58"/>
            <p:cNvSpPr txBox="1"/>
            <p:nvPr/>
          </p:nvSpPr>
          <p:spPr>
            <a:xfrm>
              <a:off x="13545" y="6883"/>
              <a:ext cx="3112" cy="1005"/>
            </a:xfrm>
            <a:prstGeom prst="rect">
              <a:avLst/>
            </a:prstGeom>
            <a:noFill/>
          </p:spPr>
          <p:txBody>
            <a:bodyPr wrap="square" rtlCol="0">
              <a:spAutoFit/>
            </a:bodyPr>
            <a:lstStyle>
              <a:defPPr/>
            </a:lstStyle>
            <a:p>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rPr>
                <a:t>特点：</a:t>
              </a:r>
              <a:endParaRPr lang="en-US" altLang="zh-CN" sz="1600" b="1" dirty="0">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1600" b="1" dirty="0">
                  <a:solidFill>
                    <a:srgbClr val="FF0000"/>
                  </a:solidFill>
                  <a:latin typeface="微软雅黑" panose="020B0503020204020204" charset="-122"/>
                  <a:ea typeface="微软雅黑" panose="020B0503020204020204" charset="-122"/>
                  <a:cs typeface="微软雅黑" panose="020B0503020204020204" charset="-122"/>
                </a:rPr>
                <a:t>1.</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rPr>
                <a:t>发展缓慢</a:t>
              </a:r>
              <a:endParaRPr lang="en-US" altLang="zh-CN" sz="1600" b="1" dirty="0">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1600" b="1" dirty="0">
                  <a:solidFill>
                    <a:srgbClr val="FF0000"/>
                  </a:solidFill>
                  <a:latin typeface="微软雅黑" panose="020B0503020204020204" charset="-122"/>
                  <a:ea typeface="微软雅黑" panose="020B0503020204020204" charset="-122"/>
                  <a:cs typeface="微软雅黑" panose="020B0503020204020204" charset="-122"/>
                </a:rPr>
                <a:t>2.</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rPr>
                <a:t>独具特色</a:t>
              </a:r>
              <a:endParaRPr lang="zh-CN" altLang="en-US" sz="16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60" name="TextBox 59"/>
            <p:cNvSpPr txBox="1"/>
            <p:nvPr/>
          </p:nvSpPr>
          <p:spPr>
            <a:xfrm>
              <a:off x="6106" y="8522"/>
              <a:ext cx="2126" cy="431"/>
            </a:xfrm>
            <a:prstGeom prst="rect">
              <a:avLst/>
            </a:prstGeom>
            <a:noFill/>
          </p:spPr>
          <p:txBody>
            <a:bodyPr wrap="square" rtlCol="0">
              <a:spAutoFit/>
            </a:bodyPr>
            <a:lstStyle>
              <a:defPPr/>
            </a:lstStyle>
            <a:p>
              <a:r>
                <a:rPr lang="zh-CN" altLang="en-US" b="1" dirty="0">
                  <a:solidFill>
                    <a:srgbClr val="FF0000"/>
                  </a:solidFill>
                  <a:latin typeface="微软雅黑" panose="020B0503020204020204" charset="-122"/>
                  <a:ea typeface="微软雅黑" panose="020B0503020204020204" charset="-122"/>
                </a:rPr>
                <a:t>美洲</a:t>
              </a:r>
              <a:endParaRPr lang="zh-CN" altLang="en-US" b="1" dirty="0">
                <a:solidFill>
                  <a:srgbClr val="FF0000"/>
                </a:solidFill>
                <a:latin typeface="微软雅黑" panose="020B0503020204020204" charset="-122"/>
                <a:ea typeface="微软雅黑" panose="020B0503020204020204" charset="-122"/>
              </a:endParaRPr>
            </a:p>
          </p:txBody>
        </p:sp>
        <p:sp>
          <p:nvSpPr>
            <p:cNvPr id="61" name="左大括号 60"/>
            <p:cNvSpPr/>
            <p:nvPr/>
          </p:nvSpPr>
          <p:spPr>
            <a:xfrm>
              <a:off x="6974" y="8231"/>
              <a:ext cx="243" cy="101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defPPr/>
            </a:lstStyle>
            <a:p>
              <a:pPr algn="ctr"/>
              <a:endParaRPr lang="zh-CN" altLang="en-US" b="1">
                <a:latin typeface="微软雅黑" panose="020B0503020204020204" charset="-122"/>
                <a:ea typeface="微软雅黑" panose="020B0503020204020204" charset="-122"/>
              </a:endParaRPr>
            </a:p>
          </p:txBody>
        </p:sp>
        <p:sp>
          <p:nvSpPr>
            <p:cNvPr id="65" name="TextBox 64"/>
            <p:cNvSpPr txBox="1"/>
            <p:nvPr/>
          </p:nvSpPr>
          <p:spPr>
            <a:xfrm>
              <a:off x="7104" y="8186"/>
              <a:ext cx="6308" cy="393"/>
            </a:xfrm>
            <a:prstGeom prst="rect">
              <a:avLst/>
            </a:prstGeom>
            <a:noFill/>
          </p:spPr>
          <p:txBody>
            <a:bodyPr wrap="square" rtlCol="0">
              <a:spAutoFit/>
            </a:bodyPr>
            <a:lstStyle>
              <a:defPPr/>
            </a:lstStyle>
            <a:p>
              <a:r>
                <a:rPr lang="zh-CN" altLang="en-US" sz="1600" b="1">
                  <a:latin typeface="微软雅黑" panose="020B0503020204020204" charset="-122"/>
                  <a:ea typeface="微软雅黑" panose="020B0503020204020204" charset="-122"/>
                </a:rPr>
                <a:t>玛雅文明：种植玉米</a:t>
              </a:r>
              <a:endParaRPr lang="zh-CN" altLang="en-US" sz="1600" b="1">
                <a:latin typeface="微软雅黑" panose="020B0503020204020204" charset="-122"/>
                <a:ea typeface="微软雅黑" panose="020B0503020204020204" charset="-122"/>
              </a:endParaRPr>
            </a:p>
          </p:txBody>
        </p:sp>
        <p:sp>
          <p:nvSpPr>
            <p:cNvPr id="66" name="TextBox 65"/>
            <p:cNvSpPr txBox="1"/>
            <p:nvPr/>
          </p:nvSpPr>
          <p:spPr>
            <a:xfrm>
              <a:off x="7157" y="8586"/>
              <a:ext cx="5897" cy="393"/>
            </a:xfrm>
            <a:prstGeom prst="rect">
              <a:avLst/>
            </a:prstGeom>
            <a:noFill/>
          </p:spPr>
          <p:txBody>
            <a:bodyPr wrap="square" rtlCol="0">
              <a:spAutoFit/>
            </a:bodyPr>
            <a:lstStyle>
              <a:defPPr/>
            </a:lstStyle>
            <a:p>
              <a:r>
                <a:rPr lang="zh-CN" altLang="en-US" sz="1600" b="1">
                  <a:latin typeface="微软雅黑" panose="020B0503020204020204" charset="-122"/>
                  <a:ea typeface="微软雅黑" panose="020B0503020204020204" charset="-122"/>
                </a:rPr>
                <a:t>阿兹特克文明：浮动园地</a:t>
              </a:r>
              <a:endParaRPr lang="zh-CN" altLang="en-US" sz="1600" b="1">
                <a:latin typeface="微软雅黑" panose="020B0503020204020204" charset="-122"/>
                <a:ea typeface="微软雅黑" panose="020B0503020204020204" charset="-122"/>
              </a:endParaRPr>
            </a:p>
          </p:txBody>
        </p:sp>
        <p:sp>
          <p:nvSpPr>
            <p:cNvPr id="67" name="TextBox 66"/>
            <p:cNvSpPr txBox="1"/>
            <p:nvPr/>
          </p:nvSpPr>
          <p:spPr>
            <a:xfrm>
              <a:off x="7130" y="8974"/>
              <a:ext cx="8479" cy="395"/>
            </a:xfrm>
            <a:prstGeom prst="rect">
              <a:avLst/>
            </a:prstGeom>
            <a:noFill/>
          </p:spPr>
          <p:txBody>
            <a:bodyPr wrap="square" rtlCol="0">
              <a:spAutoFit/>
            </a:bodyPr>
            <a:lstStyle>
              <a:defPPr/>
            </a:lstStyle>
            <a:p>
              <a:r>
                <a:rPr lang="zh-CN" altLang="en-US" sz="1600" b="1" dirty="0">
                  <a:latin typeface="微软雅黑" panose="020B0503020204020204" charset="-122"/>
                  <a:ea typeface="微软雅黑" panose="020B0503020204020204" charset="-122"/>
                </a:rPr>
                <a:t>印加文明：统一帝国，完善道路系统（传递政令、调动军队）</a:t>
              </a:r>
              <a:endParaRPr lang="zh-CN" altLang="en-US" sz="1600" b="1" dirty="0">
                <a:latin typeface="微软雅黑" panose="020B0503020204020204" charset="-122"/>
                <a:ea typeface="微软雅黑" panose="020B0503020204020204" charset="-122"/>
              </a:endParaRPr>
            </a:p>
          </p:txBody>
        </p:sp>
        <p:sp>
          <p:nvSpPr>
            <p:cNvPr id="68" name="右大括号 67"/>
            <p:cNvSpPr/>
            <p:nvPr/>
          </p:nvSpPr>
          <p:spPr>
            <a:xfrm>
              <a:off x="17236" y="1727"/>
              <a:ext cx="473" cy="765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defPPr/>
            </a:lstStyle>
            <a:p>
              <a:pPr algn="ctr"/>
              <a:endParaRPr lang="zh-CN" altLang="en-US" b="1">
                <a:latin typeface="微软雅黑" panose="020B0503020204020204" charset="-122"/>
                <a:ea typeface="微软雅黑" panose="020B0503020204020204" charset="-122"/>
              </a:endParaRPr>
            </a:p>
          </p:txBody>
        </p:sp>
        <p:sp>
          <p:nvSpPr>
            <p:cNvPr id="71" name="TextBox 70"/>
            <p:cNvSpPr txBox="1"/>
            <p:nvPr/>
          </p:nvSpPr>
          <p:spPr>
            <a:xfrm>
              <a:off x="17644" y="2206"/>
              <a:ext cx="730" cy="7163"/>
            </a:xfrm>
            <a:prstGeom prst="rect">
              <a:avLst/>
            </a:prstGeom>
            <a:noFill/>
          </p:spPr>
          <p:txBody>
            <a:bodyPr vert="eaVert" wrap="square" rtlCol="0">
              <a:spAutoFit/>
            </a:bodyPr>
            <a:lstStyle>
              <a:defPPr/>
            </a:lstStyle>
            <a:p>
              <a:r>
                <a:rPr lang="zh-CN" altLang="en-US" sz="2000" b="1" dirty="0">
                  <a:solidFill>
                    <a:srgbClr val="FF0000"/>
                  </a:solidFill>
                  <a:latin typeface="微软雅黑" panose="020B0503020204020204" charset="-122"/>
                  <a:ea typeface="微软雅黑" panose="020B0503020204020204" charset="-122"/>
                </a:rPr>
                <a:t>世界文明多元，对人类历史发展作出了自己的贡献</a:t>
              </a:r>
              <a:endParaRPr lang="zh-CN" altLang="en-US" sz="2000" b="1" dirty="0">
                <a:solidFill>
                  <a:srgbClr val="FF0000"/>
                </a:solidFill>
                <a:latin typeface="微软雅黑" panose="020B0503020204020204" charset="-122"/>
                <a:ea typeface="微软雅黑" panose="020B0503020204020204" charset="-122"/>
              </a:endParaRPr>
            </a:p>
          </p:txBody>
        </p:sp>
      </p:grpSp>
      <p:sp>
        <p:nvSpPr>
          <p:cNvPr id="62" name="TextBox 17"/>
          <p:cNvSpPr txBox="1"/>
          <p:nvPr/>
        </p:nvSpPr>
        <p:spPr>
          <a:xfrm>
            <a:off x="5413954" y="634327"/>
            <a:ext cx="5500627" cy="338566"/>
          </a:xfrm>
          <a:prstGeom prst="rect">
            <a:avLst/>
          </a:prstGeom>
          <a:noFill/>
        </p:spPr>
        <p:txBody>
          <a:bodyPr wrap="square" rtlCol="0">
            <a:spAutoFit/>
          </a:bodyPr>
          <a:lstStyle>
            <a:defPPr/>
          </a:lstStyle>
          <a:p>
            <a:r>
              <a:rPr lang="zh-CN" altLang="en-US" sz="1600" b="1" dirty="0">
                <a:latin typeface="微软雅黑" panose="020B0503020204020204" charset="-122"/>
                <a:ea typeface="微软雅黑" panose="020B0503020204020204" charset="-122"/>
              </a:rPr>
              <a:t>基督教占据主导地位</a:t>
            </a:r>
            <a:endParaRPr lang="zh-CN" altLang="en-US" sz="1600" b="1" dirty="0">
              <a:latin typeface="微软雅黑" panose="020B0503020204020204" charset="-122"/>
              <a:ea typeface="微软雅黑" panose="020B0503020204020204" charset="-122"/>
            </a:endParaRPr>
          </a:p>
        </p:txBody>
      </p:sp>
      <p:sp>
        <p:nvSpPr>
          <p:cNvPr id="64" name="文本框 8"/>
          <p:cNvSpPr txBox="1"/>
          <p:nvPr/>
        </p:nvSpPr>
        <p:spPr>
          <a:xfrm>
            <a:off x="916561" y="268267"/>
            <a:ext cx="2316480" cy="52197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a:latin typeface="微软雅黑" panose="020B0503020204020204" charset="-122"/>
                <a:ea typeface="微软雅黑" panose="020B0503020204020204" charset="-122"/>
              </a:rPr>
              <a:t>单元知识网络</a:t>
            </a:r>
            <a:endParaRPr lang="zh-CN" altLang="en-US" sz="2800" b="1">
              <a:latin typeface="微软雅黑" panose="020B0503020204020204" charset="-122"/>
              <a:ea typeface="微软雅黑" panose="020B0503020204020204" charset="-122"/>
            </a:endParaRPr>
          </a:p>
        </p:txBody>
      </p:sp>
      <p:pic>
        <p:nvPicPr>
          <p:cNvPr id="69" name="图形 9" descr="学位帽"/>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38590" y="214483"/>
            <a:ext cx="575754" cy="575754"/>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275010" y="542769"/>
            <a:ext cx="11474027" cy="1938992"/>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latin typeface="黑体" panose="02010609060101010101" pitchFamily="49" charset="-122"/>
                <a:ea typeface="黑体" panose="02010609060101010101" pitchFamily="49" charset="-122"/>
                <a:cs typeface="黑体" panose="02010609060101010101" pitchFamily="49" charset="-122"/>
              </a:rPr>
              <a:t>   </a:t>
            </a:r>
            <a:r>
              <a:rPr lang="en-US" altLang="zh-CN" sz="2400" b="1" dirty="0">
                <a:latin typeface="黑体" panose="02010609060101010101" pitchFamily="49" charset="-122"/>
                <a:ea typeface="黑体" panose="02010609060101010101" pitchFamily="49" charset="-122"/>
                <a:cs typeface="黑体" panose="02010609060101010101" pitchFamily="49" charset="-122"/>
              </a:rPr>
              <a:t>1</a:t>
            </a:r>
            <a:r>
              <a:rPr lang="zh-CN" altLang="en-US" sz="2400" b="1" dirty="0">
                <a:latin typeface="黑体" panose="02010609060101010101" pitchFamily="49" charset="-122"/>
                <a:ea typeface="黑体" panose="02010609060101010101" pitchFamily="49" charset="-122"/>
                <a:cs typeface="黑体" panose="02010609060101010101" pitchFamily="49" charset="-122"/>
              </a:rPr>
              <a:t>、马渭源在</a:t>
            </a:r>
            <a:r>
              <a:rPr lang="en-US" altLang="zh-CN" sz="2400" b="1" dirty="0">
                <a:latin typeface="黑体" panose="02010609060101010101" pitchFamily="49" charset="-122"/>
                <a:ea typeface="黑体" panose="02010609060101010101" pitchFamily="49" charset="-122"/>
                <a:cs typeface="黑体" panose="02010609060101010101" pitchFamily="49" charset="-122"/>
              </a:rPr>
              <a:t>《</a:t>
            </a:r>
            <a:r>
              <a:rPr lang="zh-CN" altLang="en-US" sz="2400" b="1" dirty="0">
                <a:latin typeface="黑体" panose="02010609060101010101" pitchFamily="49" charset="-122"/>
                <a:ea typeface="黑体" panose="02010609060101010101" pitchFamily="49" charset="-122"/>
                <a:cs typeface="黑体" panose="02010609060101010101" pitchFamily="49" charset="-122"/>
              </a:rPr>
              <a:t>马克斯</a:t>
            </a:r>
            <a:r>
              <a:rPr lang="en-US" altLang="zh-CN" sz="2400" b="1" dirty="0">
                <a:latin typeface="黑体" panose="02010609060101010101" pitchFamily="49" charset="-122"/>
                <a:ea typeface="黑体" panose="02010609060101010101" pitchFamily="49" charset="-122"/>
                <a:cs typeface="黑体" panose="02010609060101010101" pitchFamily="49" charset="-122"/>
              </a:rPr>
              <a:t>·</a:t>
            </a:r>
            <a:r>
              <a:rPr lang="zh-CN" altLang="en-US" sz="2400" b="1" dirty="0">
                <a:latin typeface="黑体" panose="02010609060101010101" pitchFamily="49" charset="-122"/>
                <a:ea typeface="黑体" panose="02010609060101010101" pitchFamily="49" charset="-122"/>
                <a:cs typeface="黑体" panose="02010609060101010101" pitchFamily="49" charset="-122"/>
              </a:rPr>
              <a:t>韦伯与中西传统社会结构对比研究</a:t>
            </a:r>
            <a:r>
              <a:rPr lang="en-US" altLang="zh-CN" sz="2400" b="1" dirty="0">
                <a:latin typeface="黑体" panose="02010609060101010101" pitchFamily="49" charset="-122"/>
                <a:ea typeface="黑体" panose="02010609060101010101" pitchFamily="49" charset="-122"/>
                <a:cs typeface="黑体" panose="02010609060101010101" pitchFamily="49" charset="-122"/>
              </a:rPr>
              <a:t>》</a:t>
            </a:r>
            <a:r>
              <a:rPr lang="zh-CN" altLang="en-US" sz="2400" b="1" dirty="0">
                <a:latin typeface="黑体" panose="02010609060101010101" pitchFamily="49" charset="-122"/>
                <a:ea typeface="黑体" panose="02010609060101010101" pitchFamily="49" charset="-122"/>
                <a:cs typeface="黑体" panose="02010609060101010101" pitchFamily="49" charset="-122"/>
              </a:rPr>
              <a:t>中指出，西欧封建制下封臣的服从具有双重性：封臣的服从除了对领主个人化的服务外，他还必须服从“一种有关责任与荣誉的相当严格的法典”。这表明</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      ）</a:t>
            </a:r>
            <a:endParaRPr lang="en-US" sz="2400" b="1" dirty="0">
              <a:latin typeface="黑体" panose="02010609060101010101" pitchFamily="49" charset="-122"/>
              <a:ea typeface="黑体" panose="02010609060101010101" pitchFamily="49" charset="-122"/>
              <a:cs typeface="黑体" panose="02010609060101010101" pitchFamily="49" charset="-122"/>
            </a:endParaRPr>
          </a:p>
          <a:p>
            <a:r>
              <a:rPr lang="en-US" sz="2400" b="1" dirty="0">
                <a:latin typeface="黑体" panose="02010609060101010101" pitchFamily="49" charset="-122"/>
                <a:ea typeface="黑体" panose="02010609060101010101" pitchFamily="49" charset="-122"/>
                <a:cs typeface="黑体" panose="02010609060101010101" pitchFamily="49" charset="-122"/>
              </a:rPr>
              <a:t>A</a:t>
            </a:r>
            <a:r>
              <a:rPr lang="zh-CN" altLang="en-US" sz="2400" b="1" dirty="0">
                <a:latin typeface="黑体" panose="02010609060101010101" pitchFamily="49" charset="-122"/>
                <a:ea typeface="黑体" panose="02010609060101010101" pitchFamily="49" charset="-122"/>
                <a:cs typeface="黑体" panose="02010609060101010101" pitchFamily="49" charset="-122"/>
              </a:rPr>
              <a:t>．封建制下的权力具有绝对的专制性     </a:t>
            </a:r>
            <a:r>
              <a:rPr lang="en-US" sz="2400" b="1" dirty="0">
                <a:latin typeface="黑体" panose="02010609060101010101" pitchFamily="49" charset="-122"/>
                <a:ea typeface="黑体" panose="02010609060101010101" pitchFamily="49" charset="-122"/>
                <a:cs typeface="黑体" panose="02010609060101010101" pitchFamily="49" charset="-122"/>
              </a:rPr>
              <a:t>B</a:t>
            </a:r>
            <a:r>
              <a:rPr lang="zh-CN" altLang="en-US" sz="2400" b="1" dirty="0">
                <a:latin typeface="黑体" panose="02010609060101010101" pitchFamily="49" charset="-122"/>
                <a:ea typeface="黑体" panose="02010609060101010101" pitchFamily="49" charset="-122"/>
                <a:cs typeface="黑体" panose="02010609060101010101" pitchFamily="49" charset="-122"/>
              </a:rPr>
              <a:t>．封臣享有法律规定的权利与义务</a:t>
            </a:r>
            <a:endParaRPr lang="en-US" sz="2400" b="1" dirty="0">
              <a:latin typeface="黑体" panose="02010609060101010101" pitchFamily="49" charset="-122"/>
              <a:ea typeface="黑体" panose="02010609060101010101" pitchFamily="49" charset="-122"/>
              <a:cs typeface="黑体" panose="02010609060101010101" pitchFamily="49" charset="-122"/>
            </a:endParaRPr>
          </a:p>
          <a:p>
            <a:r>
              <a:rPr lang="en-US" sz="2400" b="1" dirty="0">
                <a:latin typeface="黑体" panose="02010609060101010101" pitchFamily="49" charset="-122"/>
                <a:ea typeface="黑体" panose="02010609060101010101" pitchFamily="49" charset="-122"/>
                <a:cs typeface="黑体" panose="02010609060101010101" pitchFamily="49" charset="-122"/>
              </a:rPr>
              <a:t>C</a:t>
            </a:r>
            <a:r>
              <a:rPr lang="zh-CN" altLang="en-US" sz="2400" b="1" dirty="0">
                <a:latin typeface="黑体" panose="02010609060101010101" pitchFamily="49" charset="-122"/>
                <a:ea typeface="黑体" panose="02010609060101010101" pitchFamily="49" charset="-122"/>
                <a:cs typeface="黑体" panose="02010609060101010101" pitchFamily="49" charset="-122"/>
              </a:rPr>
              <a:t>．封臣与领主之间关系具有契约特征     </a:t>
            </a:r>
            <a:r>
              <a:rPr lang="en-US" sz="2400" b="1" dirty="0">
                <a:latin typeface="黑体" panose="02010609060101010101" pitchFamily="49" charset="-122"/>
                <a:ea typeface="黑体" panose="02010609060101010101" pitchFamily="49" charset="-122"/>
                <a:cs typeface="黑体" panose="02010609060101010101" pitchFamily="49" charset="-122"/>
              </a:rPr>
              <a:t>D</a:t>
            </a:r>
            <a:r>
              <a:rPr lang="zh-CN" altLang="en-US" sz="2400" b="1" dirty="0">
                <a:latin typeface="黑体" panose="02010609060101010101" pitchFamily="49" charset="-122"/>
                <a:ea typeface="黑体" panose="02010609060101010101" pitchFamily="49" charset="-122"/>
                <a:cs typeface="黑体" panose="02010609060101010101" pitchFamily="49" charset="-122"/>
              </a:rPr>
              <a:t>．封建领主对封臣具有绝对控制性</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p:txBody>
      </p:sp>
      <p:graphicFrame>
        <p:nvGraphicFramePr>
          <p:cNvPr id="4" name="表格 3"/>
          <p:cNvGraphicFramePr/>
          <p:nvPr>
            <p:custDataLst>
              <p:tags r:id="rId1"/>
            </p:custDataLst>
          </p:nvPr>
        </p:nvGraphicFramePr>
        <p:xfrm>
          <a:off x="93307" y="2712098"/>
          <a:ext cx="8098972" cy="3850056"/>
        </p:xfrm>
        <a:graphic>
          <a:graphicData uri="http://schemas.openxmlformats.org/drawingml/2006/table">
            <a:tbl>
              <a:tblPr firstRow="1" bandRow="1">
                <a:tableStyleId>{10A1B5D5-9B99-4C35-A422-299274C87663}</a:tableStyleId>
              </a:tblPr>
              <a:tblGrid>
                <a:gridCol w="1241118"/>
                <a:gridCol w="6857854"/>
              </a:tblGrid>
              <a:tr h="365247">
                <a:tc>
                  <a:txBody>
                    <a:bodyPr/>
                    <a:lstStyle/>
                    <a:p>
                      <a:pPr>
                        <a:buNone/>
                      </a:pPr>
                      <a:r>
                        <a:rPr lang="zh-CN" altLang="en-US" sz="2000" b="1">
                          <a:latin typeface="微软雅黑" panose="020B0503020204020204" charset="-122"/>
                          <a:ea typeface="微软雅黑" panose="020B0503020204020204" charset="-122"/>
                        </a:rPr>
                        <a:t>角度</a:t>
                      </a:r>
                      <a:endParaRPr lang="zh-CN" altLang="en-US" sz="2000" b="1">
                        <a:latin typeface="微软雅黑" panose="020B0503020204020204" charset="-122"/>
                        <a:ea typeface="微软雅黑" panose="020B0503020204020204" charset="-122"/>
                      </a:endParaRPr>
                    </a:p>
                  </a:txBody>
                  <a:tcPr/>
                </a:tc>
                <a:tc>
                  <a:txBody>
                    <a:bodyPr/>
                    <a:lstStyle/>
                    <a:p>
                      <a:pPr>
                        <a:buNone/>
                      </a:pPr>
                      <a:r>
                        <a:rPr lang="en-US" altLang="zh-CN" sz="2000" b="1">
                          <a:latin typeface="微软雅黑" panose="020B0503020204020204" charset="-122"/>
                          <a:ea typeface="微软雅黑" panose="020B0503020204020204" charset="-122"/>
                          <a:cs typeface="微软雅黑" panose="020B0503020204020204" charset="-122"/>
                        </a:rPr>
                        <a:t>                    </a:t>
                      </a:r>
                      <a:r>
                        <a:rPr lang="zh-CN" altLang="en-US" sz="2000" b="1">
                          <a:latin typeface="微软雅黑" panose="020B0503020204020204" charset="-122"/>
                          <a:ea typeface="微软雅黑" panose="020B0503020204020204" charset="-122"/>
                          <a:cs typeface="微软雅黑" panose="020B0503020204020204" charset="-122"/>
                        </a:rPr>
                        <a:t>内容叙述</a:t>
                      </a:r>
                      <a:endParaRPr lang="zh-CN" altLang="en-US" sz="2000" b="1">
                        <a:latin typeface="微软雅黑" panose="020B0503020204020204" charset="-122"/>
                        <a:ea typeface="微软雅黑" panose="020B0503020204020204" charset="-122"/>
                        <a:cs typeface="微软雅黑" panose="020B0503020204020204" charset="-122"/>
                      </a:endParaRPr>
                    </a:p>
                  </a:txBody>
                  <a:tcPr/>
                </a:tc>
              </a:tr>
              <a:tr h="647903">
                <a:tc>
                  <a:txBody>
                    <a:bodyPr/>
                    <a:lstStyle/>
                    <a:p>
                      <a:pPr>
                        <a:buNone/>
                      </a:pPr>
                      <a:r>
                        <a:rPr lang="zh-CN" altLang="en-US" sz="2000" b="1" dirty="0">
                          <a:latin typeface="微软雅黑" panose="020B0503020204020204" charset="-122"/>
                          <a:ea typeface="微软雅黑" panose="020B0503020204020204" charset="-122"/>
                        </a:rPr>
                        <a:t>形成条件</a:t>
                      </a:r>
                      <a:endParaRPr lang="zh-CN" altLang="en-US" sz="2000" b="1" dirty="0">
                        <a:latin typeface="微软雅黑" panose="020B0503020204020204" charset="-122"/>
                        <a:ea typeface="微软雅黑" panose="020B0503020204020204" charset="-122"/>
                      </a:endParaRPr>
                    </a:p>
                  </a:txBody>
                  <a:tcPr/>
                </a:tc>
                <a:tc>
                  <a:txBody>
                    <a:bodyPr/>
                    <a:lstStyle/>
                    <a:p>
                      <a:pPr>
                        <a:buNone/>
                      </a:pPr>
                      <a:r>
                        <a:rPr lang="zh-CN" altLang="en-US" sz="2000" b="1" dirty="0">
                          <a:latin typeface="微软雅黑" panose="020B0503020204020204" charset="-122"/>
                          <a:ea typeface="微软雅黑" panose="020B0503020204020204" charset="-122"/>
                          <a:cs typeface="微软雅黑" panose="020B0503020204020204" charset="-122"/>
                        </a:rPr>
                        <a:t>自然经济和社会动荡的产物</a:t>
                      </a:r>
                      <a:endParaRPr lang="zh-CN" altLang="en-US" sz="2000" b="1" dirty="0">
                        <a:latin typeface="微软雅黑" panose="020B0503020204020204" charset="-122"/>
                        <a:ea typeface="微软雅黑" panose="020B0503020204020204" charset="-122"/>
                        <a:cs typeface="微软雅黑" panose="020B0503020204020204" charset="-122"/>
                      </a:endParaRPr>
                    </a:p>
                    <a:p>
                      <a:pPr>
                        <a:buNone/>
                      </a:pPr>
                      <a:r>
                        <a:rPr lang="en-US" altLang="zh-CN" sz="2000" b="1" dirty="0">
                          <a:latin typeface="微软雅黑" panose="020B0503020204020204" charset="-122"/>
                          <a:ea typeface="微软雅黑" panose="020B0503020204020204" charset="-122"/>
                          <a:cs typeface="微软雅黑" panose="020B0503020204020204" charset="-122"/>
                        </a:rPr>
                        <a:t>8</a:t>
                      </a:r>
                      <a:r>
                        <a:rPr lang="zh-CN" altLang="en-US" sz="2000" b="1" dirty="0">
                          <a:latin typeface="微软雅黑" panose="020B0503020204020204" charset="-122"/>
                          <a:ea typeface="微软雅黑" panose="020B0503020204020204" charset="-122"/>
                          <a:cs typeface="微软雅黑" panose="020B0503020204020204" charset="-122"/>
                        </a:rPr>
                        <a:t>世纪逐渐与封土联系在一起</a:t>
                      </a:r>
                      <a:endParaRPr lang="zh-CN" altLang="en-US" sz="2000" b="1" dirty="0">
                        <a:latin typeface="微软雅黑" panose="020B0503020204020204" charset="-122"/>
                        <a:ea typeface="微软雅黑" panose="020B0503020204020204" charset="-122"/>
                        <a:cs typeface="微软雅黑" panose="020B0503020204020204" charset="-122"/>
                      </a:endParaRPr>
                    </a:p>
                  </a:txBody>
                  <a:tcPr/>
                </a:tc>
              </a:tr>
              <a:tr h="646877">
                <a:tc>
                  <a:txBody>
                    <a:bodyPr/>
                    <a:lstStyle/>
                    <a:p>
                      <a:pPr>
                        <a:buNone/>
                      </a:pPr>
                      <a:r>
                        <a:rPr lang="zh-CN" altLang="en-US" sz="2000" b="1" dirty="0">
                          <a:latin typeface="微软雅黑" panose="020B0503020204020204" charset="-122"/>
                          <a:ea typeface="微软雅黑" panose="020B0503020204020204" charset="-122"/>
                        </a:rPr>
                        <a:t>权利义务</a:t>
                      </a:r>
                      <a:endParaRPr lang="zh-CN" altLang="en-US" sz="2000" b="1" dirty="0">
                        <a:latin typeface="微软雅黑" panose="020B0503020204020204" charset="-122"/>
                        <a:ea typeface="微软雅黑" panose="020B0503020204020204" charset="-122"/>
                      </a:endParaRPr>
                    </a:p>
                  </a:txBody>
                  <a:tcPr/>
                </a:tc>
                <a:tc>
                  <a:txBody>
                    <a:bodyPr/>
                    <a:lstStyle/>
                    <a:p>
                      <a:pPr>
                        <a:buNone/>
                      </a:pPr>
                      <a:r>
                        <a:rPr lang="zh-CN" altLang="en-US" sz="2000" b="1" dirty="0">
                          <a:latin typeface="微软雅黑" panose="020B0503020204020204" charset="-122"/>
                          <a:ea typeface="微软雅黑" panose="020B0503020204020204" charset="-122"/>
                        </a:rPr>
                        <a:t>封君提供土地与保护</a:t>
                      </a:r>
                      <a:endParaRPr lang="zh-CN" altLang="en-US" sz="2000" b="1" dirty="0">
                        <a:latin typeface="微软雅黑" panose="020B0503020204020204" charset="-122"/>
                        <a:ea typeface="微软雅黑" panose="020B0503020204020204" charset="-122"/>
                      </a:endParaRPr>
                    </a:p>
                    <a:p>
                      <a:pPr>
                        <a:buNone/>
                      </a:pPr>
                      <a:r>
                        <a:rPr lang="zh-CN" altLang="en-US" sz="2000" b="1" dirty="0">
                          <a:latin typeface="微软雅黑" panose="020B0503020204020204" charset="-122"/>
                          <a:ea typeface="微软雅黑" panose="020B0503020204020204" charset="-122"/>
                        </a:rPr>
                        <a:t>封臣效忠封君（服兵役、提供金钱）</a:t>
                      </a:r>
                      <a:endParaRPr lang="zh-CN" altLang="en-US" sz="2000" b="1" dirty="0">
                        <a:latin typeface="微软雅黑" panose="020B0503020204020204" charset="-122"/>
                        <a:ea typeface="微软雅黑" panose="020B0503020204020204" charset="-122"/>
                      </a:endParaRPr>
                    </a:p>
                  </a:txBody>
                  <a:tcPr/>
                </a:tc>
              </a:tr>
              <a:tr h="646877">
                <a:tc>
                  <a:txBody>
                    <a:bodyPr/>
                    <a:lstStyle/>
                    <a:p>
                      <a:pPr>
                        <a:buNone/>
                      </a:pPr>
                      <a:r>
                        <a:rPr lang="zh-CN" altLang="en-US" sz="2000" b="1" dirty="0">
                          <a:solidFill>
                            <a:srgbClr val="FF0000"/>
                          </a:solidFill>
                          <a:latin typeface="微软雅黑" panose="020B0503020204020204" charset="-122"/>
                          <a:ea typeface="微软雅黑" panose="020B0503020204020204" charset="-122"/>
                        </a:rPr>
                        <a:t>特点</a:t>
                      </a:r>
                      <a:endParaRPr lang="zh-CN" altLang="en-US" sz="2000" b="1" dirty="0">
                        <a:solidFill>
                          <a:srgbClr val="FF0000"/>
                        </a:solidFill>
                        <a:latin typeface="微软雅黑" panose="020B0503020204020204" charset="-122"/>
                        <a:ea typeface="微软雅黑" panose="020B0503020204020204" charset="-122"/>
                      </a:endParaRPr>
                    </a:p>
                  </a:txBody>
                  <a:tcPr/>
                </a:tc>
                <a:tc>
                  <a:txBody>
                    <a:bodyPr/>
                    <a:lstStyle/>
                    <a:p>
                      <a:pPr>
                        <a:buNone/>
                      </a:pPr>
                      <a:r>
                        <a:rPr lang="zh-CN" altLang="en-US" sz="2000" b="1" dirty="0">
                          <a:solidFill>
                            <a:srgbClr val="FF0000"/>
                          </a:solidFill>
                          <a:latin typeface="微软雅黑" panose="020B0503020204020204" charset="-122"/>
                          <a:ea typeface="微软雅黑" panose="020B0503020204020204" charset="-122"/>
                        </a:rPr>
                        <a:t>以封土为纽带；等级森严；</a:t>
                      </a:r>
                      <a:endParaRPr lang="zh-CN" altLang="en-US" sz="2000" b="1" dirty="0">
                        <a:solidFill>
                          <a:srgbClr val="FF0000"/>
                        </a:solidFill>
                        <a:latin typeface="微软雅黑" panose="020B0503020204020204" charset="-122"/>
                        <a:ea typeface="微软雅黑" panose="020B0503020204020204" charset="-122"/>
                      </a:endParaRPr>
                    </a:p>
                    <a:p>
                      <a:pPr>
                        <a:buNone/>
                      </a:pPr>
                      <a:r>
                        <a:rPr lang="zh-CN" altLang="en-US" sz="2000" b="1" dirty="0">
                          <a:solidFill>
                            <a:srgbClr val="FF0000"/>
                          </a:solidFill>
                          <a:latin typeface="微软雅黑" panose="020B0503020204020204" charset="-122"/>
                          <a:ea typeface="微软雅黑" panose="020B0503020204020204" charset="-122"/>
                        </a:rPr>
                        <a:t>契约关系（相互尽义务）</a:t>
                      </a:r>
                      <a:endParaRPr lang="zh-CN" altLang="en-US" sz="2000" b="1" dirty="0">
                        <a:solidFill>
                          <a:srgbClr val="FF0000"/>
                        </a:solidFill>
                        <a:latin typeface="微软雅黑" panose="020B0503020204020204" charset="-122"/>
                        <a:ea typeface="微软雅黑" panose="020B0503020204020204" charset="-122"/>
                      </a:endParaRPr>
                    </a:p>
                  </a:txBody>
                  <a:tcPr/>
                </a:tc>
              </a:tr>
              <a:tr h="1350696">
                <a:tc>
                  <a:txBody>
                    <a:bodyPr/>
                    <a:lstStyle/>
                    <a:p>
                      <a:pPr>
                        <a:buNone/>
                      </a:pPr>
                      <a:r>
                        <a:rPr lang="zh-CN" altLang="en-US" sz="2000" b="1" dirty="0">
                          <a:latin typeface="微软雅黑" panose="020B0503020204020204" charset="-122"/>
                          <a:ea typeface="微软雅黑" panose="020B0503020204020204" charset="-122"/>
                        </a:rPr>
                        <a:t>影响</a:t>
                      </a:r>
                      <a:endParaRPr lang="zh-CN" altLang="en-US" sz="2000" b="1" dirty="0">
                        <a:latin typeface="微软雅黑" panose="020B0503020204020204" charset="-122"/>
                        <a:ea typeface="微软雅黑" panose="020B0503020204020204" charset="-122"/>
                      </a:endParaRPr>
                    </a:p>
                  </a:txBody>
                  <a:tcPr/>
                </a:tc>
                <a:tc>
                  <a:txBody>
                    <a:bodyPr/>
                    <a:lstStyle/>
                    <a:p>
                      <a:pPr>
                        <a:spcBef>
                          <a:spcPct val="50000"/>
                        </a:spcBef>
                      </a:pPr>
                      <a:r>
                        <a:rPr lang="zh-CN" altLang="en-US" sz="2000" b="1" dirty="0">
                          <a:latin typeface="微软雅黑" panose="020B0503020204020204" charset="-122"/>
                          <a:ea typeface="微软雅黑" panose="020B0503020204020204" charset="-122"/>
                        </a:rPr>
                        <a:t>国王或皇帝成为名义上最高统治者</a:t>
                      </a:r>
                      <a:endParaRPr lang="zh-CN" altLang="en-US" sz="2000" b="1" dirty="0">
                        <a:latin typeface="微软雅黑" panose="020B0503020204020204" charset="-122"/>
                        <a:ea typeface="微软雅黑" panose="020B0503020204020204" charset="-122"/>
                      </a:endParaRPr>
                    </a:p>
                    <a:p>
                      <a:pPr>
                        <a:spcBef>
                          <a:spcPct val="50000"/>
                        </a:spcBef>
                      </a:pPr>
                      <a:r>
                        <a:rPr lang="zh-CN" altLang="en-US" sz="2000" b="1" dirty="0">
                          <a:latin typeface="微软雅黑" panose="020B0503020204020204" charset="-122"/>
                          <a:ea typeface="微软雅黑" panose="020B0503020204020204" charset="-122"/>
                        </a:rPr>
                        <a:t>封君和封臣成为西欧社会的统治阶级</a:t>
                      </a:r>
                      <a:endParaRPr lang="zh-CN" altLang="en-US" sz="2000" b="1" dirty="0">
                        <a:latin typeface="微软雅黑" panose="020B0503020204020204" charset="-122"/>
                        <a:ea typeface="微软雅黑" panose="020B0503020204020204" charset="-122"/>
                      </a:endParaRPr>
                    </a:p>
                    <a:p>
                      <a:pPr>
                        <a:spcBef>
                          <a:spcPct val="50000"/>
                        </a:spcBef>
                      </a:pPr>
                      <a:r>
                        <a:rPr lang="zh-CN" altLang="en-US" sz="2000" b="1" dirty="0">
                          <a:latin typeface="微软雅黑" panose="020B0503020204020204" charset="-122"/>
                          <a:ea typeface="微软雅黑" panose="020B0503020204020204" charset="-122"/>
                        </a:rPr>
                        <a:t>领主各自独立行使权力，导致初期西欧政治上分裂割据局面</a:t>
                      </a:r>
                      <a:endParaRPr lang="zh-CN" altLang="en-US" sz="2000" b="1" dirty="0">
                        <a:latin typeface="微软雅黑" panose="020B0503020204020204" charset="-122"/>
                        <a:ea typeface="微软雅黑" panose="020B0503020204020204" charset="-122"/>
                      </a:endParaRPr>
                    </a:p>
                  </a:txBody>
                  <a:tcPr/>
                </a:tc>
              </a:tr>
            </a:tbl>
          </a:graphicData>
        </a:graphic>
      </p:graphicFrame>
      <p:pic>
        <p:nvPicPr>
          <p:cNvPr id="5" name="图片 4"/>
          <p:cNvPicPr>
            <a:picLocks noChangeAspect="1"/>
          </p:cNvPicPr>
          <p:nvPr/>
        </p:nvPicPr>
        <p:blipFill>
          <a:blip r:embed="rId2"/>
          <a:stretch>
            <a:fillRect/>
          </a:stretch>
        </p:blipFill>
        <p:spPr>
          <a:xfrm>
            <a:off x="8294914" y="2712098"/>
            <a:ext cx="3650067" cy="3850056"/>
          </a:xfrm>
          <a:prstGeom prst="rect">
            <a:avLst/>
          </a:prstGeom>
        </p:spPr>
      </p:pic>
      <p:sp>
        <p:nvSpPr>
          <p:cNvPr id="6" name="文本框 5"/>
          <p:cNvSpPr txBox="1"/>
          <p:nvPr/>
        </p:nvSpPr>
        <p:spPr>
          <a:xfrm>
            <a:off x="10957560" y="1143648"/>
            <a:ext cx="123444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rPr>
              <a:t>C</a:t>
            </a:r>
            <a:endParaRPr lang="en-US" altLang="zh-CN" sz="9600" dirty="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endParaRPr>
          </a:p>
        </p:txBody>
      </p:sp>
      <p:sp>
        <p:nvSpPr>
          <p:cNvPr id="8" name="文本框 7"/>
          <p:cNvSpPr txBox="1"/>
          <p:nvPr/>
        </p:nvSpPr>
        <p:spPr>
          <a:xfrm>
            <a:off x="93307" y="50822"/>
            <a:ext cx="6442788" cy="523220"/>
          </a:xfrm>
          <a:prstGeom prst="rect">
            <a:avLst/>
          </a:prstGeom>
          <a:noFill/>
        </p:spPr>
        <p:txBody>
          <a:bodyPr wrap="square">
            <a:spAutoFit/>
          </a:bodyPr>
          <a:lstStyle/>
          <a:p>
            <a:r>
              <a:rPr lang="zh-CN" altLang="en-US" sz="2800" b="0" dirty="0">
                <a:latin typeface="汉仪尚巍手书简" panose="00020600040101010101" charset="-122"/>
                <a:ea typeface="汉仪尚巍手书简" panose="00020600040101010101" charset="-122"/>
              </a:rPr>
              <a:t>小试牛刀</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1"/>
          <p:cNvSpPr txBox="1"/>
          <p:nvPr/>
        </p:nvSpPr>
        <p:spPr>
          <a:xfrm>
            <a:off x="213462" y="1143648"/>
            <a:ext cx="11474027" cy="286131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nSpc>
                <a:spcPct val="150000"/>
              </a:lnSpc>
            </a:pPr>
            <a:r>
              <a:rPr lang="en-US" altLang="zh-CN" sz="2400" b="1" dirty="0">
                <a:latin typeface="微软雅黑" panose="020B0503020204020204" charset="-122"/>
                <a:ea typeface="微软雅黑" panose="020B0503020204020204" charset="-122"/>
                <a:cs typeface="黑体" panose="02010609060101010101" pitchFamily="49" charset="-122"/>
              </a:rPr>
              <a:t>   2</a:t>
            </a:r>
            <a:r>
              <a:rPr lang="zh-CN" altLang="en-US" sz="2400" b="1" dirty="0">
                <a:latin typeface="微软雅黑" panose="020B0503020204020204" charset="-122"/>
                <a:ea typeface="微软雅黑" panose="020B0503020204020204" charset="-122"/>
                <a:cs typeface="黑体" panose="02010609060101010101" pitchFamily="49" charset="-122"/>
              </a:rPr>
              <a:t>、</a:t>
            </a:r>
            <a:r>
              <a:rPr lang="zh-CN" sz="2400" b="1" dirty="0">
                <a:latin typeface="微软雅黑" panose="020B0503020204020204" charset="-122"/>
                <a:ea typeface="微软雅黑" panose="020B0503020204020204" charset="-122"/>
                <a:cs typeface="黑体" panose="02010609060101010101" pitchFamily="49" charset="-122"/>
              </a:rPr>
              <a:t>中世纪早期</a:t>
            </a:r>
            <a:r>
              <a:rPr lang="en-US" sz="2400" b="1" dirty="0">
                <a:latin typeface="微软雅黑" panose="020B0503020204020204" charset="-122"/>
                <a:ea typeface="微软雅黑" panose="020B0503020204020204" charset="-122"/>
                <a:cs typeface="黑体" panose="02010609060101010101" pitchFamily="49" charset="-122"/>
              </a:rPr>
              <a:t>,</a:t>
            </a:r>
            <a:r>
              <a:rPr lang="zh-CN" sz="2400" b="1" dirty="0">
                <a:latin typeface="微软雅黑" panose="020B0503020204020204" charset="-122"/>
                <a:ea typeface="微软雅黑" panose="020B0503020204020204" charset="-122"/>
                <a:cs typeface="黑体" panose="02010609060101010101" pitchFamily="49" charset="-122"/>
              </a:rPr>
              <a:t>学者们的思想灵感来源于《圣经》和教会</a:t>
            </a:r>
            <a:r>
              <a:rPr lang="en-US" sz="2400" b="1" dirty="0">
                <a:latin typeface="微软雅黑" panose="020B0503020204020204" charset="-122"/>
                <a:ea typeface="微软雅黑" panose="020B0503020204020204" charset="-122"/>
                <a:cs typeface="黑体" panose="02010609060101010101" pitchFamily="49" charset="-122"/>
              </a:rPr>
              <a:t>;11</a:t>
            </a:r>
            <a:r>
              <a:rPr lang="zh-CN" sz="2400" b="1" dirty="0">
                <a:latin typeface="微软雅黑" panose="020B0503020204020204" charset="-122"/>
                <a:ea typeface="微软雅黑" panose="020B0503020204020204" charset="-122"/>
                <a:cs typeface="黑体" panose="02010609060101010101" pitchFamily="49" charset="-122"/>
              </a:rPr>
              <a:t>世纪初期</a:t>
            </a:r>
            <a:r>
              <a:rPr lang="en-US" sz="2400" b="1" dirty="0">
                <a:latin typeface="微软雅黑" panose="020B0503020204020204" charset="-122"/>
                <a:ea typeface="微软雅黑" panose="020B0503020204020204" charset="-122"/>
                <a:cs typeface="黑体" panose="02010609060101010101" pitchFamily="49" charset="-122"/>
              </a:rPr>
              <a:t>,</a:t>
            </a:r>
            <a:r>
              <a:rPr lang="zh-CN" sz="2400" b="1" dirty="0">
                <a:latin typeface="微软雅黑" panose="020B0503020204020204" charset="-122"/>
                <a:ea typeface="微软雅黑" panose="020B0503020204020204" charset="-122"/>
                <a:cs typeface="黑体" panose="02010609060101010101" pitchFamily="49" charset="-122"/>
              </a:rPr>
              <a:t>西欧的一些主教们在教区内组建学校</a:t>
            </a:r>
            <a:r>
              <a:rPr lang="en-US" sz="2400" b="1" dirty="0">
                <a:latin typeface="微软雅黑" panose="020B0503020204020204" charset="-122"/>
                <a:ea typeface="微软雅黑" panose="020B0503020204020204" charset="-122"/>
                <a:cs typeface="黑体" panose="02010609060101010101" pitchFamily="49" charset="-122"/>
              </a:rPr>
              <a:t>,</a:t>
            </a:r>
            <a:r>
              <a:rPr lang="zh-CN" sz="2400" b="1" dirty="0">
                <a:latin typeface="微软雅黑" panose="020B0503020204020204" charset="-122"/>
                <a:ea typeface="微软雅黑" panose="020B0503020204020204" charset="-122"/>
                <a:cs typeface="黑体" panose="02010609060101010101" pitchFamily="49" charset="-122"/>
              </a:rPr>
              <a:t>并邀请知名学者担当主讲教师</a:t>
            </a:r>
            <a:r>
              <a:rPr lang="en-US" sz="2400" b="1" dirty="0">
                <a:latin typeface="微软雅黑" panose="020B0503020204020204" charset="-122"/>
                <a:ea typeface="微软雅黑" panose="020B0503020204020204" charset="-122"/>
                <a:cs typeface="黑体" panose="02010609060101010101" pitchFamily="49" charset="-122"/>
              </a:rPr>
              <a:t>;12</a:t>
            </a:r>
            <a:r>
              <a:rPr lang="zh-CN" sz="2400" b="1" dirty="0">
                <a:latin typeface="微软雅黑" panose="020B0503020204020204" charset="-122"/>
                <a:ea typeface="微软雅黑" panose="020B0503020204020204" charset="-122"/>
                <a:cs typeface="黑体" panose="02010609060101010101" pitchFamily="49" charset="-122"/>
              </a:rPr>
              <a:t>世纪</a:t>
            </a:r>
            <a:r>
              <a:rPr lang="en-US" sz="2400" b="1" dirty="0">
                <a:latin typeface="微软雅黑" panose="020B0503020204020204" charset="-122"/>
                <a:ea typeface="微软雅黑" panose="020B0503020204020204" charset="-122"/>
                <a:cs typeface="黑体" panose="02010609060101010101" pitchFamily="49" charset="-122"/>
              </a:rPr>
              <a:t>,</a:t>
            </a:r>
            <a:r>
              <a:rPr lang="zh-CN" sz="2400" b="1" dirty="0">
                <a:latin typeface="微软雅黑" panose="020B0503020204020204" charset="-122"/>
                <a:ea typeface="微软雅黑" panose="020B0503020204020204" charset="-122"/>
                <a:cs typeface="黑体" panose="02010609060101010101" pitchFamily="49" charset="-122"/>
              </a:rPr>
              <a:t>教会学校已开设了法学、医学和神学等正式课程。上述材料反映了中世纪时基督教会（    </a:t>
            </a:r>
            <a:r>
              <a:rPr lang="en-US" altLang="zh-CN" sz="2400" b="1" dirty="0">
                <a:latin typeface="微软雅黑" panose="020B0503020204020204" charset="-122"/>
                <a:ea typeface="微软雅黑" panose="020B0503020204020204" charset="-122"/>
                <a:cs typeface="黑体" panose="02010609060101010101" pitchFamily="49" charset="-122"/>
              </a:rPr>
              <a:t>   </a:t>
            </a:r>
            <a:r>
              <a:rPr lang="zh-CN" sz="2400" b="1" dirty="0">
                <a:latin typeface="微软雅黑" panose="020B0503020204020204" charset="-122"/>
                <a:ea typeface="微软雅黑" panose="020B0503020204020204" charset="-122"/>
                <a:cs typeface="黑体" panose="02010609060101010101" pitchFamily="49" charset="-122"/>
              </a:rPr>
              <a:t>）</a:t>
            </a:r>
            <a:endParaRPr lang="en-US" sz="2400" b="1" dirty="0">
              <a:latin typeface="微软雅黑" panose="020B0503020204020204" charset="-122"/>
              <a:ea typeface="微软雅黑" panose="020B0503020204020204" charset="-122"/>
              <a:cs typeface="黑体" panose="02010609060101010101" pitchFamily="49" charset="-122"/>
            </a:endParaRPr>
          </a:p>
          <a:p>
            <a:pPr indent="0">
              <a:lnSpc>
                <a:spcPct val="150000"/>
              </a:lnSpc>
            </a:pPr>
            <a:r>
              <a:rPr lang="en-US" sz="2400" b="1" dirty="0">
                <a:latin typeface="微软雅黑" panose="020B0503020204020204" charset="-122"/>
                <a:ea typeface="微软雅黑" panose="020B0503020204020204" charset="-122"/>
                <a:cs typeface="黑体" panose="02010609060101010101" pitchFamily="49" charset="-122"/>
              </a:rPr>
              <a:t>A.</a:t>
            </a:r>
            <a:r>
              <a:rPr lang="zh-CN" sz="2400" b="1" dirty="0">
                <a:latin typeface="微软雅黑" panose="020B0503020204020204" charset="-122"/>
                <a:ea typeface="微软雅黑" panose="020B0503020204020204" charset="-122"/>
                <a:cs typeface="黑体" panose="02010609060101010101" pitchFamily="49" charset="-122"/>
              </a:rPr>
              <a:t>宣传耶稣就是</a:t>
            </a:r>
            <a:r>
              <a:rPr lang="en-US" sz="2400" b="1" dirty="0">
                <a:latin typeface="微软雅黑" panose="020B0503020204020204" charset="-122"/>
                <a:ea typeface="微软雅黑" panose="020B0503020204020204" charset="-122"/>
                <a:cs typeface="黑体" panose="02010609060101010101" pitchFamily="49" charset="-122"/>
              </a:rPr>
              <a:t>“</a:t>
            </a:r>
            <a:r>
              <a:rPr lang="zh-CN" sz="2400" b="1" dirty="0">
                <a:latin typeface="微软雅黑" panose="020B0503020204020204" charset="-122"/>
                <a:ea typeface="微软雅黑" panose="020B0503020204020204" charset="-122"/>
                <a:cs typeface="黑体" panose="02010609060101010101" pitchFamily="49" charset="-122"/>
              </a:rPr>
              <a:t>救世主</a:t>
            </a:r>
            <a:r>
              <a:rPr lang="en-US" sz="2400" b="1" dirty="0">
                <a:latin typeface="微软雅黑" panose="020B0503020204020204" charset="-122"/>
                <a:ea typeface="微软雅黑" panose="020B0503020204020204" charset="-122"/>
                <a:cs typeface="黑体" panose="02010609060101010101" pitchFamily="49" charset="-122"/>
              </a:rPr>
              <a:t>”               B.</a:t>
            </a:r>
            <a:r>
              <a:rPr lang="zh-CN" sz="2400" b="1" dirty="0">
                <a:latin typeface="微软雅黑" panose="020B0503020204020204" charset="-122"/>
                <a:ea typeface="微软雅黑" panose="020B0503020204020204" charset="-122"/>
                <a:cs typeface="黑体" panose="02010609060101010101" pitchFamily="49" charset="-122"/>
              </a:rPr>
              <a:t>对西欧政治制度的影响</a:t>
            </a:r>
            <a:endParaRPr lang="en-US" sz="2400" b="1" dirty="0">
              <a:latin typeface="微软雅黑" panose="020B0503020204020204" charset="-122"/>
              <a:ea typeface="微软雅黑" panose="020B0503020204020204" charset="-122"/>
              <a:cs typeface="黑体" panose="02010609060101010101" pitchFamily="49" charset="-122"/>
            </a:endParaRPr>
          </a:p>
          <a:p>
            <a:pPr indent="0">
              <a:lnSpc>
                <a:spcPct val="150000"/>
              </a:lnSpc>
            </a:pPr>
            <a:r>
              <a:rPr lang="en-US" sz="2400" b="1" dirty="0">
                <a:latin typeface="微软雅黑" panose="020B0503020204020204" charset="-122"/>
                <a:ea typeface="微软雅黑" panose="020B0503020204020204" charset="-122"/>
                <a:cs typeface="黑体" panose="02010609060101010101" pitchFamily="49" charset="-122"/>
              </a:rPr>
              <a:t>C.</a:t>
            </a:r>
            <a:r>
              <a:rPr lang="zh-CN" sz="2400" b="1" dirty="0">
                <a:latin typeface="微软雅黑" panose="020B0503020204020204" charset="-122"/>
                <a:ea typeface="微软雅黑" panose="020B0503020204020204" charset="-122"/>
                <a:cs typeface="黑体" panose="02010609060101010101" pitchFamily="49" charset="-122"/>
              </a:rPr>
              <a:t>是西欧社会的宗教权威          </a:t>
            </a:r>
            <a:r>
              <a:rPr lang="en-US" altLang="zh-CN" sz="2400" b="1" dirty="0">
                <a:latin typeface="微软雅黑" panose="020B0503020204020204" charset="-122"/>
                <a:ea typeface="微软雅黑" panose="020B0503020204020204" charset="-122"/>
                <a:cs typeface="黑体" panose="02010609060101010101" pitchFamily="49" charset="-122"/>
              </a:rPr>
              <a:t>         </a:t>
            </a:r>
            <a:r>
              <a:rPr lang="en-US" sz="2400" b="1" dirty="0">
                <a:latin typeface="微软雅黑" panose="020B0503020204020204" charset="-122"/>
                <a:ea typeface="微软雅黑" panose="020B0503020204020204" charset="-122"/>
                <a:cs typeface="黑体" panose="02010609060101010101" pitchFamily="49" charset="-122"/>
              </a:rPr>
              <a:t>D.</a:t>
            </a:r>
            <a:r>
              <a:rPr lang="zh-CN" sz="2400" b="1" dirty="0">
                <a:latin typeface="微软雅黑" panose="020B0503020204020204" charset="-122"/>
                <a:ea typeface="微软雅黑" panose="020B0503020204020204" charset="-122"/>
                <a:cs typeface="黑体" panose="02010609060101010101" pitchFamily="49" charset="-122"/>
              </a:rPr>
              <a:t>促进了文化教育的发展</a:t>
            </a:r>
            <a:endParaRPr lang="zh-CN" altLang="en-US" sz="2400" b="1" dirty="0">
              <a:latin typeface="微软雅黑" panose="020B0503020204020204" charset="-122"/>
              <a:ea typeface="微软雅黑" panose="020B0503020204020204" charset="-122"/>
              <a:cs typeface="黑体" panose="02010609060101010101" pitchFamily="49" charset="-122"/>
            </a:endParaRPr>
          </a:p>
        </p:txBody>
      </p:sp>
      <p:sp>
        <p:nvSpPr>
          <p:cNvPr id="5" name="文本框 4"/>
          <p:cNvSpPr txBox="1"/>
          <p:nvPr/>
        </p:nvSpPr>
        <p:spPr>
          <a:xfrm>
            <a:off x="336556" y="4230841"/>
            <a:ext cx="11350933" cy="2308324"/>
          </a:xfrm>
          <a:prstGeom prst="rect">
            <a:avLst/>
          </a:prstGeom>
          <a:noFill/>
        </p:spPr>
        <p:txBody>
          <a:bodyPr wrap="square">
            <a:spAutoFit/>
          </a:bodyPr>
          <a:lstStyle/>
          <a:p>
            <a:r>
              <a:rPr lang="en-US" altLang="zh-CN" sz="2400" b="1" dirty="0">
                <a:latin typeface="微软雅黑" panose="020B0503020204020204" charset="-122"/>
                <a:ea typeface="微软雅黑" panose="020B0503020204020204" charset="-122"/>
              </a:rPr>
              <a:t>3</a:t>
            </a:r>
            <a:r>
              <a:rPr lang="zh-CN" altLang="en-US" sz="2400" b="1" dirty="0">
                <a:latin typeface="微软雅黑" panose="020B0503020204020204" charset="-122"/>
                <a:ea typeface="微软雅黑" panose="020B0503020204020204" charset="-122"/>
              </a:rPr>
              <a:t>．</a:t>
            </a:r>
            <a:r>
              <a:rPr lang="en-US" altLang="zh-CN" sz="2400" b="1" dirty="0">
                <a:latin typeface="微软雅黑" panose="020B0503020204020204" charset="-122"/>
                <a:ea typeface="微软雅黑" panose="020B0503020204020204" charset="-122"/>
              </a:rPr>
              <a:t>1296</a:t>
            </a:r>
            <a:r>
              <a:rPr lang="zh-CN" altLang="en-US" sz="2400" b="1" dirty="0">
                <a:latin typeface="微软雅黑" panose="020B0503020204020204" charset="-122"/>
                <a:ea typeface="微软雅黑" panose="020B0503020204020204" charset="-122"/>
              </a:rPr>
              <a:t>年，教皇卜尼法斯八世发布救令，宣布没有教皇许可，国王既不得向教士征税，教士也不得向国王交税，违者开除教籍。法国国王腓力四世接到这项救令后立即采取对策，宣布未经国王允许，其臣民不得将金银、货币、武器、马匹输出国外。材料旨在说明中世纪西欧（　　）</a:t>
            </a:r>
            <a:endParaRPr lang="zh-CN" altLang="en-US" sz="2400" b="1" dirty="0">
              <a:latin typeface="微软雅黑" panose="020B0503020204020204" charset="-122"/>
              <a:ea typeface="微软雅黑" panose="020B0503020204020204" charset="-122"/>
            </a:endParaRPr>
          </a:p>
          <a:p>
            <a:r>
              <a:rPr lang="en-US" altLang="zh-CN" sz="2400" b="1" dirty="0">
                <a:latin typeface="微软雅黑" panose="020B0503020204020204" charset="-122"/>
                <a:ea typeface="微软雅黑" panose="020B0503020204020204" charset="-122"/>
              </a:rPr>
              <a:t>A</a:t>
            </a:r>
            <a:r>
              <a:rPr lang="zh-CN" altLang="en-US" sz="2400" b="1" dirty="0">
                <a:latin typeface="微软雅黑" panose="020B0503020204020204" charset="-122"/>
                <a:ea typeface="微软雅黑" panose="020B0503020204020204" charset="-122"/>
              </a:rPr>
              <a:t>．人文主义得到广泛传播	              </a:t>
            </a:r>
            <a:r>
              <a:rPr lang="en-US" altLang="zh-CN" sz="2400" b="1" dirty="0">
                <a:latin typeface="微软雅黑" panose="020B0503020204020204" charset="-122"/>
                <a:ea typeface="微软雅黑" panose="020B0503020204020204" charset="-122"/>
              </a:rPr>
              <a:t>B</a:t>
            </a:r>
            <a:r>
              <a:rPr lang="zh-CN" altLang="en-US" sz="2400" b="1" dirty="0">
                <a:latin typeface="微软雅黑" panose="020B0503020204020204" charset="-122"/>
                <a:ea typeface="微软雅黑" panose="020B0503020204020204" charset="-122"/>
              </a:rPr>
              <a:t>．宗教改革成效显著</a:t>
            </a:r>
            <a:endParaRPr lang="zh-CN" altLang="en-US" sz="2400" b="1" dirty="0">
              <a:latin typeface="微软雅黑" panose="020B0503020204020204" charset="-122"/>
              <a:ea typeface="微软雅黑" panose="020B0503020204020204" charset="-122"/>
            </a:endParaRPr>
          </a:p>
          <a:p>
            <a:r>
              <a:rPr lang="en-US" altLang="zh-CN" sz="2400" b="1" dirty="0">
                <a:latin typeface="微软雅黑" panose="020B0503020204020204" charset="-122"/>
                <a:ea typeface="微软雅黑" panose="020B0503020204020204" charset="-122"/>
              </a:rPr>
              <a:t>C</a:t>
            </a:r>
            <a:r>
              <a:rPr lang="zh-CN" altLang="en-US" sz="2400" b="1" dirty="0">
                <a:latin typeface="微软雅黑" panose="020B0503020204020204" charset="-122"/>
                <a:ea typeface="微软雅黑" panose="020B0503020204020204" charset="-122"/>
              </a:rPr>
              <a:t>．人性受到神学思想束缚	              </a:t>
            </a:r>
            <a:r>
              <a:rPr lang="en-US" altLang="zh-CN" sz="2400" b="1" dirty="0">
                <a:latin typeface="微软雅黑" panose="020B0503020204020204" charset="-122"/>
                <a:ea typeface="微软雅黑" panose="020B0503020204020204" charset="-122"/>
              </a:rPr>
              <a:t>D</a:t>
            </a:r>
            <a:r>
              <a:rPr lang="zh-CN" altLang="en-US" sz="2400" b="1" dirty="0">
                <a:latin typeface="微软雅黑" panose="020B0503020204020204" charset="-122"/>
                <a:ea typeface="微软雅黑" panose="020B0503020204020204" charset="-122"/>
              </a:rPr>
              <a:t>．教会权威受到挑战</a:t>
            </a:r>
            <a:endParaRPr lang="zh-CN" altLang="en-US" sz="2400" b="1" dirty="0">
              <a:latin typeface="微软雅黑" panose="020B0503020204020204" charset="-122"/>
              <a:ea typeface="微软雅黑" panose="020B0503020204020204" charset="-122"/>
            </a:endParaRPr>
          </a:p>
        </p:txBody>
      </p:sp>
      <p:sp>
        <p:nvSpPr>
          <p:cNvPr id="6" name="文本框 5"/>
          <p:cNvSpPr txBox="1"/>
          <p:nvPr/>
        </p:nvSpPr>
        <p:spPr>
          <a:xfrm>
            <a:off x="10556343" y="2067379"/>
            <a:ext cx="123444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rPr>
              <a:t>D</a:t>
            </a:r>
            <a:endParaRPr lang="en-US" altLang="zh-CN" sz="9600" dirty="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endParaRPr>
          </a:p>
        </p:txBody>
      </p:sp>
      <p:sp>
        <p:nvSpPr>
          <p:cNvPr id="7" name="文本框 6"/>
          <p:cNvSpPr txBox="1"/>
          <p:nvPr/>
        </p:nvSpPr>
        <p:spPr>
          <a:xfrm>
            <a:off x="10270205" y="5112268"/>
            <a:ext cx="123444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rPr>
              <a:t>D</a:t>
            </a:r>
            <a:endParaRPr lang="en-US" altLang="zh-CN" sz="9600" dirty="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endParaRPr>
          </a:p>
        </p:txBody>
      </p:sp>
      <p:sp>
        <p:nvSpPr>
          <p:cNvPr id="8" name="文本框 7"/>
          <p:cNvSpPr txBox="1"/>
          <p:nvPr/>
        </p:nvSpPr>
        <p:spPr>
          <a:xfrm>
            <a:off x="83976" y="318835"/>
            <a:ext cx="6442788" cy="523220"/>
          </a:xfrm>
          <a:prstGeom prst="rect">
            <a:avLst/>
          </a:prstGeom>
          <a:noFill/>
        </p:spPr>
        <p:txBody>
          <a:bodyPr wrap="square">
            <a:spAutoFit/>
          </a:bodyPr>
          <a:lstStyle/>
          <a:p>
            <a:r>
              <a:rPr lang="zh-CN" altLang="en-US" sz="2800" b="0" dirty="0">
                <a:latin typeface="汉仪尚巍手书简" panose="00020600040101010101" charset="-122"/>
                <a:ea typeface="汉仪尚巍手书简" panose="00020600040101010101" charset="-122"/>
              </a:rPr>
              <a:t>小试牛刀</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1116330" y="76200"/>
            <a:ext cx="9639300" cy="626110"/>
          </a:xfrm>
        </p:spPr>
        <p:txBody>
          <a:bodyPr/>
          <a:lstStyle/>
          <a:p>
            <a:pPr algn="ctr"/>
            <a:r>
              <a:rPr lang="zh-CN" altLang="zh-CN" b="0">
                <a:latin typeface="+mj-ea"/>
                <a:ea typeface="+mj-ea"/>
              </a:rPr>
              <a:t>基督教会统治（经济、政治、精神）</a:t>
            </a:r>
            <a:endParaRPr lang="zh-CN" altLang="zh-CN" b="0">
              <a:latin typeface="+mj-ea"/>
              <a:ea typeface="+mj-ea"/>
            </a:endParaRPr>
          </a:p>
        </p:txBody>
      </p:sp>
      <p:pic>
        <p:nvPicPr>
          <p:cNvPr id="112643" name="图片 3" descr="t012c88594cb74247b5"/>
          <p:cNvPicPr>
            <a:picLocks noChangeAspect="1"/>
          </p:cNvPicPr>
          <p:nvPr>
            <p:custDataLst>
              <p:tags r:id="rId2"/>
            </p:custDataLst>
          </p:nvPr>
        </p:nvPicPr>
        <p:blipFill>
          <a:blip r:embed="rId3"/>
          <a:stretch>
            <a:fillRect/>
          </a:stretch>
        </p:blipFill>
        <p:spPr>
          <a:xfrm>
            <a:off x="6322695" y="1226820"/>
            <a:ext cx="5356860" cy="3107690"/>
          </a:xfrm>
          <a:prstGeom prst="rect">
            <a:avLst/>
          </a:prstGeom>
          <a:noFill/>
          <a:ln w="9525">
            <a:noFill/>
          </a:ln>
        </p:spPr>
      </p:pic>
      <p:sp>
        <p:nvSpPr>
          <p:cNvPr id="4" name="文本框 3"/>
          <p:cNvSpPr txBox="1"/>
          <p:nvPr/>
        </p:nvSpPr>
        <p:spPr>
          <a:xfrm>
            <a:off x="6323330" y="4324350"/>
            <a:ext cx="5582285" cy="1322070"/>
          </a:xfrm>
          <a:prstGeom prst="rect">
            <a:avLst/>
          </a:prstGeom>
          <a:noFill/>
        </p:spPr>
        <p:txBody>
          <a:bodyPr wrap="square" rtlCol="0" anchor="t">
            <a:spAutoFit/>
          </a:bodyPr>
          <a:lstStyle/>
          <a:p>
            <a:r>
              <a:rPr lang="zh-CN" altLang="en-US" sz="2000" b="1">
                <a:latin typeface="楷体" panose="02010609060101010101" charset="-122"/>
                <a:ea typeface="楷体" panose="02010609060101010101" charset="-122"/>
                <a:cs typeface="楷体" panose="02010609060101010101" charset="-122"/>
              </a:rPr>
              <a:t>1077年1月，德皇亨利四世冒着风雪严寒，前往意大利北部的卡诺莎城堡向教皇"忏悔罪过"，三天三夜后，教皇才给予亨利四世一个额头吻表示原谅，这就是"卡诺莎之辱"。</a:t>
            </a:r>
            <a:endParaRPr lang="zh-CN" altLang="en-US" sz="2000" b="1">
              <a:latin typeface="楷体" panose="02010609060101010101" charset="-122"/>
              <a:ea typeface="楷体" panose="02010609060101010101" charset="-122"/>
              <a:cs typeface="楷体" panose="02010609060101010101" charset="-122"/>
            </a:endParaRPr>
          </a:p>
        </p:txBody>
      </p:sp>
      <p:sp>
        <p:nvSpPr>
          <p:cNvPr id="111620" name="文本框 7"/>
          <p:cNvSpPr txBox="1"/>
          <p:nvPr/>
        </p:nvSpPr>
        <p:spPr>
          <a:xfrm>
            <a:off x="655320" y="4778375"/>
            <a:ext cx="3042285" cy="560705"/>
          </a:xfrm>
          <a:prstGeom prst="rect">
            <a:avLst/>
          </a:prstGeom>
          <a:noFill/>
          <a:ln w="9525">
            <a:noFill/>
          </a:ln>
        </p:spPr>
        <p:txBody>
          <a:bodyPr wrap="square" lIns="68580" tIns="34290" rIns="68580" bIns="34290">
            <a:spAutoFit/>
          </a:bodyPr>
          <a:lstStyle/>
          <a:p>
            <a:pPr algn="ctr">
              <a:lnSpc>
                <a:spcPct val="80000"/>
              </a:lnSpc>
              <a:spcBef>
                <a:spcPct val="50000"/>
              </a:spcBef>
            </a:pPr>
            <a:r>
              <a:rPr lang="en-US" altLang="zh-CN" sz="2000" b="1" dirty="0">
                <a:solidFill>
                  <a:schemeClr val="tx1"/>
                </a:solidFill>
                <a:latin typeface="楷体" panose="02010609060101010101" charset="-122"/>
                <a:ea typeface="楷体" panose="02010609060101010101" charset="-122"/>
                <a:cs typeface="楷体" panose="02010609060101010101" charset="-122"/>
              </a:rPr>
              <a:t>497</a:t>
            </a:r>
            <a:r>
              <a:rPr lang="zh-CN" altLang="en-US" sz="2000" b="1" dirty="0">
                <a:solidFill>
                  <a:schemeClr val="tx1"/>
                </a:solidFill>
                <a:latin typeface="楷体" panose="02010609060101010101" charset="-122"/>
                <a:ea typeface="楷体" panose="02010609060101010101" charset="-122"/>
                <a:cs typeface="楷体" panose="02010609060101010101" charset="-122"/>
              </a:rPr>
              <a:t>年法兰克王国创建者克洛维接受洗礼</a:t>
            </a:r>
            <a:endParaRPr lang="zh-CN" altLang="en-US" sz="2000" b="1" dirty="0">
              <a:solidFill>
                <a:schemeClr val="tx1"/>
              </a:solidFill>
              <a:latin typeface="楷体" panose="02010609060101010101" charset="-122"/>
              <a:ea typeface="楷体" panose="02010609060101010101" charset="-122"/>
              <a:cs typeface="楷体" panose="02010609060101010101" charset="-122"/>
            </a:endParaRPr>
          </a:p>
        </p:txBody>
      </p:sp>
      <p:sp>
        <p:nvSpPr>
          <p:cNvPr id="7" name="文本框 6"/>
          <p:cNvSpPr txBox="1"/>
          <p:nvPr/>
        </p:nvSpPr>
        <p:spPr>
          <a:xfrm>
            <a:off x="9251315" y="1289685"/>
            <a:ext cx="2428240" cy="699135"/>
          </a:xfrm>
          <a:prstGeom prst="rect">
            <a:avLst/>
          </a:prstGeom>
          <a:solidFill>
            <a:schemeClr val="bg1"/>
          </a:solidFill>
          <a:ln>
            <a:solidFill>
              <a:srgbClr val="000000"/>
            </a:solidFill>
          </a:ln>
        </p:spPr>
        <p:txBody>
          <a:bodyPr wrap="square" lIns="68580" tIns="34290" rIns="68580" bIns="34290">
            <a:spAutoFit/>
          </a:bodyPr>
          <a:lstStyle/>
          <a:p>
            <a:pPr marR="0" defTabSz="914400">
              <a:buClrTx/>
              <a:buSzTx/>
              <a:buFontTx/>
              <a:defRPr/>
            </a:pPr>
            <a:r>
              <a:rPr kumimoji="0" lang="zh-CN" altLang="en-US" sz="4100" b="1" kern="1200" cap="none" spc="0" normalizeH="0" baseline="0" noProof="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mn-ea"/>
              </a:rPr>
              <a:t>政教冲突</a:t>
            </a:r>
            <a:endParaRPr kumimoji="0" lang="zh-CN" altLang="en-US" sz="4100" kern="1200" cap="none" spc="0" normalizeH="0" baseline="0" noProof="1">
              <a:latin typeface="Calibri" panose="020F0502020204030204" charset="0"/>
              <a:ea typeface="宋体" panose="02010600030101010101" pitchFamily="2" charset="-122"/>
              <a:cs typeface="+mn-cs"/>
            </a:endParaRPr>
          </a:p>
        </p:txBody>
      </p:sp>
      <p:sp>
        <p:nvSpPr>
          <p:cNvPr id="8" name="文本框 7"/>
          <p:cNvSpPr txBox="1"/>
          <p:nvPr/>
        </p:nvSpPr>
        <p:spPr>
          <a:xfrm>
            <a:off x="570865" y="5737860"/>
            <a:ext cx="11621135" cy="460375"/>
          </a:xfrm>
          <a:prstGeom prst="rect">
            <a:avLst/>
          </a:prstGeom>
          <a:noFill/>
        </p:spPr>
        <p:txBody>
          <a:bodyPr wrap="square" rtlCol="0">
            <a:spAutoFit/>
          </a:bodyPr>
          <a:lstStyle/>
          <a:p>
            <a:r>
              <a:rPr lang="zh-CN" altLang="en-US" sz="2400" b="1">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二元并存的权力体系</a:t>
            </a:r>
            <a:r>
              <a:rPr lang="zh-CN" altLang="en-US" sz="2400" b="1">
                <a:solidFill>
                  <a:srgbClr val="FF0000"/>
                </a:solidFill>
                <a:effectLst/>
                <a:latin typeface="宋体" panose="02010600030101010101" pitchFamily="2" charset="-122"/>
                <a:ea typeface="宋体" panose="02010600030101010101" pitchFamily="2" charset="-122"/>
              </a:rPr>
              <a:t>，共同维护封建统治；有合作有竞争；中古早期教权高于王权</a:t>
            </a:r>
            <a:endParaRPr lang="zh-CN" altLang="en-US" sz="2400" b="1">
              <a:solidFill>
                <a:srgbClr val="FF0000"/>
              </a:solidFill>
              <a:effectLst/>
              <a:latin typeface="宋体" panose="02010600030101010101" pitchFamily="2" charset="-122"/>
              <a:ea typeface="宋体" panose="02010600030101010101" pitchFamily="2" charset="-122"/>
            </a:endParaRPr>
          </a:p>
        </p:txBody>
      </p:sp>
      <p:sp>
        <p:nvSpPr>
          <p:cNvPr id="2" name="文本框 1"/>
          <p:cNvSpPr txBox="1"/>
          <p:nvPr/>
        </p:nvSpPr>
        <p:spPr>
          <a:xfrm>
            <a:off x="4177665" y="1696720"/>
            <a:ext cx="2060575" cy="1938020"/>
          </a:xfrm>
          <a:prstGeom prst="rect">
            <a:avLst/>
          </a:prstGeom>
          <a:solidFill>
            <a:schemeClr val="accent4">
              <a:lumMod val="20000"/>
              <a:lumOff val="80000"/>
            </a:schemeClr>
          </a:solidFill>
        </p:spPr>
        <p:txBody>
          <a:bodyPr wrap="square" rtlCol="0" anchor="t">
            <a:spAutoFit/>
          </a:bodyPr>
          <a:lstStyle/>
          <a:p>
            <a:r>
              <a:rPr lang="en-US" altLang="zh-CN" sz="2000" b="1">
                <a:latin typeface="楷体" panose="02010609060101010101" charset="-122"/>
                <a:ea typeface="楷体" panose="02010609060101010101" charset="-122"/>
                <a:cs typeface="楷体" panose="02010609060101010101" charset="-122"/>
              </a:rPr>
              <a:t>    </a:t>
            </a:r>
            <a:r>
              <a:rPr lang="zh-CN" altLang="en-US" sz="2000" b="1">
                <a:latin typeface="楷体" panose="02010609060101010101" charset="-122"/>
                <a:ea typeface="楷体" panose="02010609060101010101" charset="-122"/>
                <a:cs typeface="楷体" panose="02010609060101010101" charset="-122"/>
              </a:rPr>
              <a:t>中世纪的欧洲,尽管在政治上和经济上是分割的,但宗教却是统一的。</a:t>
            </a:r>
            <a:r>
              <a:rPr lang="en-US" altLang="zh-CN" sz="2000" b="1">
                <a:latin typeface="楷体" panose="02010609060101010101" charset="-122"/>
                <a:ea typeface="楷体" panose="02010609060101010101" charset="-122"/>
                <a:cs typeface="楷体" panose="02010609060101010101" charset="-122"/>
              </a:rPr>
              <a:t>  </a:t>
            </a:r>
            <a:endParaRPr lang="en-US" altLang="zh-CN" sz="2000" b="1">
              <a:latin typeface="楷体" panose="02010609060101010101" charset="-122"/>
              <a:ea typeface="楷体" panose="02010609060101010101" charset="-122"/>
              <a:cs typeface="楷体" panose="02010609060101010101" charset="-122"/>
            </a:endParaRPr>
          </a:p>
          <a:p>
            <a:r>
              <a:rPr lang="en-US" altLang="zh-CN" sz="2000" b="1">
                <a:latin typeface="楷体" panose="02010609060101010101" charset="-122"/>
                <a:ea typeface="楷体" panose="02010609060101010101" charset="-122"/>
                <a:cs typeface="楷体" panose="02010609060101010101" charset="-122"/>
              </a:rPr>
              <a:t>—</a:t>
            </a:r>
            <a:r>
              <a:rPr lang="zh-CN" altLang="en-US" sz="2000" b="1">
                <a:latin typeface="楷体" panose="02010609060101010101" charset="-122"/>
                <a:ea typeface="楷体" panose="02010609060101010101" charset="-122"/>
                <a:cs typeface="楷体" panose="02010609060101010101" charset="-122"/>
              </a:rPr>
              <a:t>《世界经济史》</a:t>
            </a:r>
            <a:endParaRPr lang="zh-CN" altLang="en-US" sz="2000" b="1">
              <a:latin typeface="楷体" panose="02010609060101010101" charset="-122"/>
              <a:ea typeface="楷体" panose="02010609060101010101" charset="-122"/>
              <a:cs typeface="楷体" panose="02010609060101010101" charset="-122"/>
            </a:endParaRPr>
          </a:p>
        </p:txBody>
      </p:sp>
      <p:pic>
        <p:nvPicPr>
          <p:cNvPr id="3" name="图片 6" descr="克洛维受洗礼"/>
          <p:cNvPicPr>
            <a:picLocks noChangeAspect="1"/>
          </p:cNvPicPr>
          <p:nvPr>
            <p:custDataLst>
              <p:tags r:id="rId4"/>
            </p:custDataLst>
          </p:nvPr>
        </p:nvPicPr>
        <p:blipFill>
          <a:blip r:embed="rId5"/>
          <a:stretch>
            <a:fillRect/>
          </a:stretch>
        </p:blipFill>
        <p:spPr>
          <a:xfrm>
            <a:off x="655320" y="1289685"/>
            <a:ext cx="3344545" cy="3383280"/>
          </a:xfrm>
          <a:prstGeom prst="rect">
            <a:avLst/>
          </a:prstGeom>
          <a:noFill/>
          <a:ln w="38100" cap="flat" cmpd="sng">
            <a:solidFill>
              <a:srgbClr val="666699"/>
            </a:solidFill>
            <a:prstDash val="solid"/>
            <a:miter/>
            <a:headEnd type="none" w="med" len="med"/>
            <a:tailEnd type="none" w="med" len="med"/>
          </a:ln>
        </p:spPr>
      </p:pic>
      <p:sp>
        <p:nvSpPr>
          <p:cNvPr id="6" name="文本框 5"/>
          <p:cNvSpPr txBox="1"/>
          <p:nvPr/>
        </p:nvSpPr>
        <p:spPr>
          <a:xfrm>
            <a:off x="655003" y="1289368"/>
            <a:ext cx="2233613" cy="700088"/>
          </a:xfrm>
          <a:prstGeom prst="rect">
            <a:avLst/>
          </a:prstGeom>
          <a:solidFill>
            <a:schemeClr val="bg1"/>
          </a:solidFill>
          <a:ln>
            <a:solidFill>
              <a:srgbClr val="000000"/>
            </a:solidFill>
          </a:ln>
        </p:spPr>
        <p:txBody>
          <a:bodyPr lIns="68580" tIns="34290" rIns="68580" bIns="34290">
            <a:spAutoFit/>
          </a:bodyPr>
          <a:lstStyle/>
          <a:p>
            <a:pPr marR="0" defTabSz="914400">
              <a:buClrTx/>
              <a:buSzTx/>
              <a:buFontTx/>
              <a:defRPr/>
            </a:pPr>
            <a:r>
              <a:rPr kumimoji="0" lang="zh-CN" altLang="en-US" sz="4100" b="1" kern="1200" cap="none" spc="0" normalizeH="0" baseline="0" noProof="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sym typeface="+mn-ea"/>
              </a:rPr>
              <a:t>政教合作</a:t>
            </a:r>
            <a:endParaRPr kumimoji="0" lang="zh-CN" altLang="en-US" sz="4100" b="1" kern="1200" cap="none" spc="0" normalizeH="0" baseline="0" noProof="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sym typeface="+mn-ea"/>
            </a:endParaRPr>
          </a:p>
        </p:txBody>
      </p:sp>
    </p:spTree>
    <p:custDataLst>
      <p:tags r:id="rId6"/>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11620"/>
                                        </p:tgtEl>
                                        <p:attrNameLst>
                                          <p:attrName>style.visibility</p:attrName>
                                        </p:attrNameLst>
                                      </p:cBhvr>
                                      <p:to>
                                        <p:strVal val="visible"/>
                                      </p:to>
                                    </p:set>
                                    <p:animEffect transition="in" filter="strips(downLeft)">
                                      <p:cBhvr>
                                        <p:cTn id="13" dur="500"/>
                                        <p:tgtEl>
                                          <p:spTgt spid="111620"/>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downLeft)">
                                      <p:cBhvr>
                                        <p:cTn id="16" dur="500"/>
                                        <p:tgtEl>
                                          <p:spTgt spid="4"/>
                                        </p:tgtEl>
                                      </p:cBhvr>
                                    </p:animEffect>
                                  </p:childTnLst>
                                </p:cTn>
                              </p:par>
                              <p:par>
                                <p:cTn id="17" presetID="18" presetClass="entr" presetSubtype="12" fill="hold" nodeType="withEffect">
                                  <p:stCondLst>
                                    <p:cond delay="0"/>
                                  </p:stCondLst>
                                  <p:childTnLst>
                                    <p:set>
                                      <p:cBhvr>
                                        <p:cTn id="18" dur="1" fill="hold">
                                          <p:stCondLst>
                                            <p:cond delay="0"/>
                                          </p:stCondLst>
                                        </p:cTn>
                                        <p:tgtEl>
                                          <p:spTgt spid="112643"/>
                                        </p:tgtEl>
                                        <p:attrNameLst>
                                          <p:attrName>style.visibility</p:attrName>
                                        </p:attrNameLst>
                                      </p:cBhvr>
                                      <p:to>
                                        <p:strVal val="visible"/>
                                      </p:to>
                                    </p:set>
                                    <p:animEffect transition="in" filter="strips(downLeft)">
                                      <p:cBhvr>
                                        <p:cTn id="19" dur="500"/>
                                        <p:tgtEl>
                                          <p:spTgt spid="112643"/>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downLef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11620" grpId="0"/>
      <p:bldP spid="111620" grpId="1"/>
      <p:bldP spid="7" grpId="0" bldLvl="0" animBg="1"/>
      <p:bldP spid="7" grpId="1" animBg="1"/>
      <p:bldP spid="8" grpId="0"/>
      <p:bldP spid="8" grpId="1"/>
      <p:bldP spid="6" grpId="0" bldLvl="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13385" y="812166"/>
            <a:ext cx="11205210" cy="5981700"/>
          </a:xfrm>
          <a:prstGeom prst="rect">
            <a:avLst/>
          </a:prstGeom>
          <a:ln>
            <a:solidFill>
              <a:schemeClr val="accent1"/>
            </a:solidFill>
            <a:prstDash val="lgDash"/>
          </a:ln>
        </p:spPr>
        <p:txBody>
          <a:bodyPr vert="horz" wrap="square" lIns="101600" tIns="38100" rIns="76200" bIns="38100" rtlCol="0" anchor="ctr" anchorCtr="0">
            <a:normAutofit/>
          </a:bodyPr>
          <a:lstStyle/>
          <a:p>
            <a:pPr lvl="0" algn="l">
              <a:buClrTx/>
              <a:buSzTx/>
              <a:buFontTx/>
            </a:pPr>
            <a:r>
              <a:rPr lang="en-US"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rPr>
              <a:t>4</a:t>
            </a:r>
            <a:r>
              <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rPr>
              <a:t>.(2020·山东淄博高一月考)由于商业贸易的兴盛，“仅公元1100—1300年，英国新增城市达到140座，德意志则更多”。这些中世纪的“城市”(　　)</a:t>
            </a:r>
            <a:endPar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endParaRPr>
          </a:p>
          <a:p>
            <a:pPr lvl="0" algn="l">
              <a:buClrTx/>
              <a:buSzTx/>
              <a:buFontTx/>
            </a:pPr>
            <a:r>
              <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rPr>
              <a:t>A. 均由教会把持军政大权</a:t>
            </a:r>
            <a:r>
              <a:rPr lang="en-US"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rPr>
              <a:t>       </a:t>
            </a:r>
            <a:r>
              <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rPr>
              <a:t>B. 建立了民主政治体制</a:t>
            </a:r>
            <a:endPar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endParaRPr>
          </a:p>
          <a:p>
            <a:pPr lvl="0" algn="l">
              <a:buClrTx/>
              <a:buSzTx/>
              <a:buFontTx/>
            </a:pPr>
            <a:r>
              <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rPr>
              <a:t>C. 会定期分地给农民耕种</a:t>
            </a:r>
            <a:r>
              <a:rPr lang="en-US"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rPr>
              <a:t>       </a:t>
            </a:r>
            <a:r>
              <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rPr>
              <a:t>D. 孕育着反封建的力量</a:t>
            </a:r>
            <a:endPar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endParaRPr>
          </a:p>
          <a:p>
            <a:pPr lvl="0" algn="l">
              <a:buClrTx/>
              <a:buSzTx/>
              <a:buFontTx/>
            </a:pPr>
            <a:endPar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endParaRPr>
          </a:p>
          <a:p>
            <a:pPr lvl="0" algn="l">
              <a:buClrTx/>
              <a:buSzTx/>
              <a:buFontTx/>
            </a:pPr>
            <a:endPar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endParaRPr>
          </a:p>
          <a:p>
            <a:pPr lvl="0" algn="l">
              <a:buClrTx/>
              <a:buSzTx/>
              <a:buFontTx/>
            </a:pPr>
            <a:r>
              <a:rPr lang="en-US"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rPr>
              <a:t>5</a:t>
            </a:r>
            <a:r>
              <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rPr>
              <a:t>.(2020·北京高一期末)10—11 世纪起，西欧各地兴起了众多城市。以下关于西欧城市兴起的表述，正确的是(　　)</a:t>
            </a:r>
            <a:endPar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endParaRPr>
          </a:p>
          <a:p>
            <a:pPr lvl="0" algn="l">
              <a:buClrTx/>
              <a:buSzTx/>
              <a:buFontTx/>
            </a:pPr>
            <a:r>
              <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rPr>
              <a:t>①主要居民是手工业者和商人②城市完全独立于各地封建主　</a:t>
            </a:r>
            <a:endPar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endParaRPr>
          </a:p>
          <a:p>
            <a:pPr lvl="0" algn="l">
              <a:buClrTx/>
              <a:buSzTx/>
              <a:buFontTx/>
            </a:pPr>
            <a:r>
              <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rPr>
              <a:t>③城市兴起促使西欧大学兴起④城市兴起有利于国王的统一事业</a:t>
            </a:r>
            <a:endPar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endParaRPr>
          </a:p>
          <a:p>
            <a:pPr lvl="0" algn="l">
              <a:buClrTx/>
              <a:buSzTx/>
              <a:buFontTx/>
            </a:pPr>
            <a:r>
              <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rPr>
              <a:t>A.①②③     B.①③④    C.②③④    D.①②④</a:t>
            </a:r>
            <a:endPar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endParaRPr>
          </a:p>
          <a:p>
            <a:pPr lvl="0" algn="l">
              <a:buClrTx/>
              <a:buSzTx/>
              <a:buFontTx/>
            </a:pPr>
            <a:endParaRPr lang="zh-CN" altLang="zh-CN"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endParaRPr>
          </a:p>
        </p:txBody>
      </p:sp>
      <p:sp>
        <p:nvSpPr>
          <p:cNvPr id="4" name="文本框 3"/>
          <p:cNvSpPr txBox="1"/>
          <p:nvPr/>
        </p:nvSpPr>
        <p:spPr>
          <a:xfrm>
            <a:off x="10285095" y="1486535"/>
            <a:ext cx="1234440" cy="1568450"/>
          </a:xfrm>
          <a:prstGeom prst="rect">
            <a:avLst/>
          </a:prstGeom>
          <a:noFill/>
        </p:spPr>
        <p:txBody>
          <a:bodyPr wrap="square" rtlCol="0">
            <a:spAutoFit/>
            <a:scene3d>
              <a:camera prst="orthographicFront"/>
              <a:lightRig rig="threePt" dir="t"/>
            </a:scene3d>
          </a:bodyPr>
          <a:lstStyle/>
          <a:p>
            <a:r>
              <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rPr>
              <a:t>D</a:t>
            </a:r>
            <a:endPar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endParaRPr>
          </a:p>
        </p:txBody>
      </p:sp>
      <p:sp>
        <p:nvSpPr>
          <p:cNvPr id="6" name="文本框 5"/>
          <p:cNvSpPr txBox="1"/>
          <p:nvPr/>
        </p:nvSpPr>
        <p:spPr>
          <a:xfrm>
            <a:off x="10544175" y="4140200"/>
            <a:ext cx="123444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rPr>
              <a:t>B</a:t>
            </a:r>
            <a:endParaRPr lang="en-US" altLang="zh-CN" sz="9600" dirty="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endParaRPr>
          </a:p>
        </p:txBody>
      </p:sp>
      <p:sp>
        <p:nvSpPr>
          <p:cNvPr id="7" name="文本框 6"/>
          <p:cNvSpPr txBox="1"/>
          <p:nvPr/>
        </p:nvSpPr>
        <p:spPr>
          <a:xfrm>
            <a:off x="253365" y="288946"/>
            <a:ext cx="6442788" cy="523220"/>
          </a:xfrm>
          <a:prstGeom prst="rect">
            <a:avLst/>
          </a:prstGeom>
          <a:noFill/>
        </p:spPr>
        <p:txBody>
          <a:bodyPr wrap="square">
            <a:spAutoFit/>
          </a:bodyPr>
          <a:lstStyle/>
          <a:p>
            <a:r>
              <a:rPr lang="zh-CN" altLang="en-US" sz="2800" b="0" dirty="0">
                <a:latin typeface="汉仪尚巍手书简" panose="00020600040101010101" charset="-122"/>
                <a:ea typeface="汉仪尚巍手书简" panose="00020600040101010101" charset="-122"/>
              </a:rPr>
              <a:t>小试牛刀</a:t>
            </a:r>
            <a:endParaRPr lang="zh-CN" altLang="en-US" sz="2800" dirty="0"/>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文本框 99"/>
          <p:cNvSpPr txBox="1"/>
          <p:nvPr/>
        </p:nvSpPr>
        <p:spPr>
          <a:xfrm>
            <a:off x="2895600" y="281940"/>
            <a:ext cx="5983605" cy="521970"/>
          </a:xfrm>
          <a:prstGeom prst="rect">
            <a:avLst/>
          </a:prstGeom>
          <a:noFill/>
          <a:ln w="9525">
            <a:noFill/>
          </a:ln>
        </p:spPr>
        <p:txBody>
          <a:bodyPr wrap="square">
            <a:spAutoFit/>
          </a:bodyPr>
          <a:lstStyle/>
          <a:p>
            <a:pPr indent="0" algn="ctr"/>
            <a:r>
              <a:rPr lang="zh-CN" sz="2800" b="1">
                <a:solidFill>
                  <a:srgbClr val="000000"/>
                </a:solidFill>
                <a:ea typeface="宋体" panose="02010600030101010101" pitchFamily="2" charset="-122"/>
              </a:rPr>
              <a:t>世界上古史</a:t>
            </a:r>
            <a:endParaRPr lang="zh-CN" altLang="en-US" sz="2800" b="1">
              <a:solidFill>
                <a:srgbClr val="000000"/>
              </a:solidFill>
              <a:ea typeface="宋体" panose="02010600030101010101" pitchFamily="2" charset="-122"/>
            </a:endParaRPr>
          </a:p>
        </p:txBody>
      </p:sp>
      <p:graphicFrame>
        <p:nvGraphicFramePr>
          <p:cNvPr id="2" name="表格 1"/>
          <p:cNvGraphicFramePr/>
          <p:nvPr>
            <p:custDataLst>
              <p:tags r:id="rId1"/>
            </p:custDataLst>
          </p:nvPr>
        </p:nvGraphicFramePr>
        <p:xfrm>
          <a:off x="99060" y="942975"/>
          <a:ext cx="11577320" cy="5445760"/>
        </p:xfrm>
        <a:graphic>
          <a:graphicData uri="http://schemas.openxmlformats.org/drawingml/2006/table">
            <a:tbl>
              <a:tblPr firstRow="1" bandRow="1">
                <a:tableStyleId>{5940675A-B579-460E-94D1-54222C63F5DA}</a:tableStyleId>
              </a:tblPr>
              <a:tblGrid>
                <a:gridCol w="416560"/>
                <a:gridCol w="440055"/>
                <a:gridCol w="10720705"/>
              </a:tblGrid>
              <a:tr h="1601470">
                <a:tc rowSpan="3">
                  <a:txBody>
                    <a:bodyPr/>
                    <a:lstStyle/>
                    <a:p>
                      <a:pPr indent="0">
                        <a:buNone/>
                      </a:pPr>
                      <a:r>
                        <a:rPr lang="en-US" sz="2000" b="1">
                          <a:solidFill>
                            <a:srgbClr val="333333"/>
                          </a:solidFill>
                          <a:latin typeface="微软雅黑" panose="020B0503020204020204" charset="-122"/>
                          <a:ea typeface="微软雅黑" panose="020B0503020204020204" charset="-122"/>
                          <a:cs typeface="宋体" panose="02010600030101010101" pitchFamily="2" charset="-122"/>
                        </a:rPr>
                        <a:t>阶段特征</a:t>
                      </a:r>
                      <a:endParaRPr lang="en-US" altLang="en-US" sz="2000" b="1">
                        <a:solidFill>
                          <a:srgbClr val="333333"/>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2000" b="1">
                          <a:solidFill>
                            <a:srgbClr val="333333"/>
                          </a:solidFill>
                          <a:latin typeface="微软雅黑" panose="020B0503020204020204" charset="-122"/>
                          <a:ea typeface="微软雅黑" panose="020B0503020204020204" charset="-122"/>
                          <a:cs typeface="宋体" panose="02010600030101010101" pitchFamily="2" charset="-122"/>
                        </a:rPr>
                        <a:t>政治</a:t>
                      </a:r>
                      <a:endParaRPr lang="en-US" altLang="en-US" sz="2000" b="1">
                        <a:solidFill>
                          <a:srgbClr val="333333"/>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2000" b="1">
                          <a:solidFill>
                            <a:srgbClr val="333333"/>
                          </a:solidFill>
                          <a:latin typeface="微软雅黑" panose="020B0503020204020204" charset="-122"/>
                          <a:ea typeface="微软雅黑" panose="020B0503020204020204" charset="-122"/>
                          <a:cs typeface="宋体" panose="02010600030101010101" pitchFamily="2" charset="-122"/>
                        </a:rPr>
                        <a:t>最初的文明出现于西亚的两河流域、北非的尼罗河流域、南亚的印度河和恒河流域、中国的黄河和长江流域，以及欧洲巴尔干半岛南部和爱琴海地区。由于历史环境的不同，古代文明呈现出</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多元发展</a:t>
                      </a:r>
                      <a:r>
                        <a:rPr lang="en-US" sz="2000" b="1">
                          <a:solidFill>
                            <a:srgbClr val="333333"/>
                          </a:solidFill>
                          <a:latin typeface="微软雅黑" panose="020B0503020204020204" charset="-122"/>
                          <a:ea typeface="微软雅黑" panose="020B0503020204020204" charset="-122"/>
                          <a:cs typeface="宋体" panose="02010600030101010101" pitchFamily="2" charset="-122"/>
                        </a:rPr>
                        <a:t>格局。农耕文明的进一步发展，促使</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地区性帝国的产生</a:t>
                      </a:r>
                      <a:r>
                        <a:rPr lang="en-US" sz="2000" b="1">
                          <a:solidFill>
                            <a:srgbClr val="333333"/>
                          </a:solidFill>
                          <a:latin typeface="微软雅黑" panose="020B0503020204020204" charset="-122"/>
                          <a:ea typeface="微软雅黑" panose="020B0503020204020204" charset="-122"/>
                          <a:cs typeface="宋体" panose="02010600030101010101" pitchFamily="2" charset="-122"/>
                        </a:rPr>
                        <a:t>，波斯帝国、亚历山大帝国和古罗马帝国先后崛起，将欧亚大陆的</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农耕文明区域逐渐连接</a:t>
                      </a:r>
                      <a:r>
                        <a:rPr lang="en-US" sz="2000" b="1">
                          <a:solidFill>
                            <a:srgbClr val="333333"/>
                          </a:solidFill>
                          <a:latin typeface="微软雅黑" panose="020B0503020204020204" charset="-122"/>
                          <a:ea typeface="微软雅黑" panose="020B0503020204020204" charset="-122"/>
                          <a:cs typeface="宋体" panose="02010600030101010101" pitchFamily="2" charset="-122"/>
                        </a:rPr>
                        <a:t>起来。</a:t>
                      </a:r>
                      <a:endParaRPr lang="en-US" altLang="en-US" sz="2000" b="1">
                        <a:solidFill>
                          <a:srgbClr val="333333"/>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128143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sz="2000" b="1">
                          <a:solidFill>
                            <a:srgbClr val="333333"/>
                          </a:solidFill>
                          <a:latin typeface="微软雅黑" panose="020B0503020204020204" charset="-122"/>
                          <a:ea typeface="微软雅黑" panose="020B0503020204020204" charset="-122"/>
                          <a:cs typeface="宋体" panose="02010600030101010101" pitchFamily="2" charset="-122"/>
                        </a:rPr>
                        <a:t>经济</a:t>
                      </a:r>
                      <a:endParaRPr lang="en-US" altLang="en-US" sz="2000" b="1">
                        <a:solidFill>
                          <a:srgbClr val="333333"/>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2000" b="1">
                          <a:solidFill>
                            <a:srgbClr val="333333"/>
                          </a:solidFill>
                          <a:latin typeface="微软雅黑" panose="020B0503020204020204" charset="-122"/>
                          <a:ea typeface="微软雅黑" panose="020B0503020204020204" charset="-122"/>
                          <a:cs typeface="宋体" panose="02010600030101010101" pitchFamily="2" charset="-122"/>
                        </a:rPr>
                        <a:t>伴随着生产力的发展，人类社会经历了从采集渔猎到农业和畜牧业发展的过程。</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农业和畜牧业的产生，是人类文明产生的重要前提。</a:t>
                      </a:r>
                      <a:r>
                        <a:rPr lang="en-US" sz="2000" b="1">
                          <a:solidFill>
                            <a:srgbClr val="333333"/>
                          </a:solidFill>
                          <a:latin typeface="微软雅黑" panose="020B0503020204020204" charset="-122"/>
                          <a:ea typeface="微软雅黑" panose="020B0503020204020204" charset="-122"/>
                          <a:cs typeface="宋体" panose="02010600030101010101" pitchFamily="2" charset="-122"/>
                        </a:rPr>
                        <a:t>社会分工的发展与劳动生产率的提高，使人类逐渐有了剩余产品，这为私有制和剥削制度的产生创造了条件。进入文明时代的古代大河流域以农耕生活为主，古希腊和古罗马则海外贸易发达。</a:t>
                      </a:r>
                      <a:endParaRPr lang="en-US" altLang="en-US" sz="2000" b="1">
                        <a:solidFill>
                          <a:srgbClr val="333333"/>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128143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buNone/>
                      </a:pPr>
                      <a:r>
                        <a:rPr lang="en-US" sz="2000" b="1">
                          <a:solidFill>
                            <a:srgbClr val="333333"/>
                          </a:solidFill>
                          <a:latin typeface="微软雅黑" panose="020B0503020204020204" charset="-122"/>
                          <a:ea typeface="微软雅黑" panose="020B0503020204020204" charset="-122"/>
                          <a:cs typeface="宋体" panose="02010600030101010101" pitchFamily="2" charset="-122"/>
                        </a:rPr>
                        <a:t>文化</a:t>
                      </a:r>
                      <a:endParaRPr lang="en-US" altLang="en-US" sz="2000" b="1">
                        <a:solidFill>
                          <a:srgbClr val="333333"/>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2000" b="1">
                          <a:solidFill>
                            <a:srgbClr val="333333"/>
                          </a:solidFill>
                          <a:latin typeface="微软雅黑" panose="020B0503020204020204" charset="-122"/>
                          <a:ea typeface="微软雅黑" panose="020B0503020204020204" charset="-122"/>
                          <a:cs typeface="宋体" panose="02010600030101010101" pitchFamily="2" charset="-122"/>
                        </a:rPr>
                        <a:t>伴随着人类社会进入文明时代，</a:t>
                      </a:r>
                      <a:r>
                        <a:rPr lang="en-US" sz="2000" b="1">
                          <a:solidFill>
                            <a:schemeClr val="tx1"/>
                          </a:solidFill>
                          <a:latin typeface="微软雅黑" panose="020B0503020204020204" charset="-122"/>
                          <a:ea typeface="微软雅黑" panose="020B0503020204020204" charset="-122"/>
                          <a:cs typeface="宋体" panose="02010600030101010101" pitchFamily="2" charset="-122"/>
                        </a:rPr>
                        <a:t>出于记事和管理的需要，文字产生</a:t>
                      </a:r>
                      <a:r>
                        <a:rPr lang="en-US" sz="2000" b="1">
                          <a:solidFill>
                            <a:srgbClr val="333333"/>
                          </a:solidFill>
                          <a:latin typeface="微软雅黑" panose="020B0503020204020204" charset="-122"/>
                          <a:ea typeface="微软雅黑" panose="020B0503020204020204" charset="-122"/>
                          <a:cs typeface="宋体" panose="02010600030101010101" pitchFamily="2" charset="-122"/>
                        </a:rPr>
                        <a:t>。古代西亚有辉煌的文化成就，古代埃及有丰富多彩的神话和文学故事，古代印度在天文、历法、数学、医学等领域取得重要成就，古希腊的文学与哲学成就突出。</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伴随着古代文明的扩展，不同地区的文化交流和相互影响不断扩大。</a:t>
                      </a:r>
                      <a:endParaRPr lang="en-US" altLang="en-US" sz="2000" b="1">
                        <a:solidFill>
                          <a:srgbClr val="FF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1281430">
                <a:tc gridSpan="2">
                  <a:txBody>
                    <a:bodyPr/>
                    <a:lstStyle/>
                    <a:p>
                      <a:pPr indent="0">
                        <a:buNone/>
                      </a:pPr>
                      <a:r>
                        <a:rPr lang="en-US" sz="2000" b="1">
                          <a:solidFill>
                            <a:srgbClr val="FF0000"/>
                          </a:solidFill>
                          <a:latin typeface="微软雅黑" panose="020B0503020204020204" charset="-122"/>
                          <a:ea typeface="微软雅黑" panose="020B0503020204020204" charset="-122"/>
                          <a:cs typeface="微软雅黑" panose="020B0503020204020204" charset="-122"/>
                        </a:rPr>
                        <a:t>时代趋 势</a:t>
                      </a:r>
                      <a:endParaRPr lang="en-US" altLang="en-US" sz="2000" b="1">
                        <a:solidFill>
                          <a:srgbClr val="FF0000"/>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2000" b="1">
                          <a:solidFill>
                            <a:srgbClr val="FF0000"/>
                          </a:solidFill>
                          <a:latin typeface="微软雅黑" panose="020B0503020204020204" charset="-122"/>
                          <a:ea typeface="微软雅黑" panose="020B0503020204020204" charset="-122"/>
                          <a:cs typeface="宋体" panose="02010600030101010101" pitchFamily="2" charset="-122"/>
                          <a:sym typeface="+mn-ea"/>
                        </a:rPr>
                        <a:t>农业和畜牧业的产生，是人类文明产生的重要前提</a:t>
                      </a:r>
                      <a:r>
                        <a:rPr lang="zh-CN" altLang="en-US" sz="2000" b="1">
                          <a:solidFill>
                            <a:srgbClr val="FF0000"/>
                          </a:solidFill>
                          <a:latin typeface="微软雅黑" panose="020B0503020204020204" charset="-122"/>
                          <a:ea typeface="微软雅黑" panose="020B0503020204020204" charset="-122"/>
                          <a:cs typeface="宋体" panose="02010600030101010101" pitchFamily="2" charset="-122"/>
                          <a:sym typeface="+mn-ea"/>
                        </a:rPr>
                        <a:t>，</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社会分工的发展和劳动生产率的提高，促使阶级、</a:t>
                      </a:r>
                      <a:r>
                        <a:rPr lang="zh-CN" altLang="en-US" sz="2000" b="1">
                          <a:solidFill>
                            <a:srgbClr val="FF0000"/>
                          </a:solidFill>
                          <a:latin typeface="微软雅黑" panose="020B0503020204020204" charset="-122"/>
                          <a:ea typeface="微软雅黑" panose="020B0503020204020204" charset="-122"/>
                          <a:cs typeface="宋体" panose="02010600030101010101" pitchFamily="2" charset="-122"/>
                        </a:rPr>
                        <a:t>城市、</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国家和文字产生，人类迈入文明时代</a:t>
                      </a:r>
                      <a:r>
                        <a:rPr lang="zh-CN" altLang="en-US" sz="2000" b="1">
                          <a:solidFill>
                            <a:srgbClr val="FF0000"/>
                          </a:solidFill>
                          <a:latin typeface="微软雅黑" panose="020B0503020204020204" charset="-122"/>
                          <a:ea typeface="微软雅黑" panose="020B0503020204020204" charset="-122"/>
                          <a:cs typeface="宋体" panose="02010600030101010101" pitchFamily="2" charset="-122"/>
                        </a:rPr>
                        <a:t>。早期古代文明呈现多元孤立格局，</a:t>
                      </a:r>
                      <a:r>
                        <a:rPr lang="en-US" sz="2000" b="1">
                          <a:solidFill>
                            <a:srgbClr val="FF0000"/>
                          </a:solidFill>
                          <a:latin typeface="微软雅黑" panose="020B0503020204020204" charset="-122"/>
                          <a:ea typeface="微软雅黑" panose="020B0503020204020204" charset="-122"/>
                          <a:cs typeface="宋体" panose="02010600030101010101" pitchFamily="2" charset="-122"/>
                          <a:sym typeface="+mn-ea"/>
                        </a:rPr>
                        <a:t>文明的区域性扩张</a:t>
                      </a:r>
                      <a:r>
                        <a:rPr lang="zh-CN" altLang="en-US" sz="2000" b="1">
                          <a:solidFill>
                            <a:srgbClr val="FF0000"/>
                          </a:solidFill>
                          <a:latin typeface="微软雅黑" panose="020B0503020204020204" charset="-122"/>
                          <a:ea typeface="微软雅黑" panose="020B0503020204020204" charset="-122"/>
                          <a:cs typeface="宋体" panose="02010600030101010101" pitchFamily="2" charset="-122"/>
                          <a:sym typeface="+mn-ea"/>
                        </a:rPr>
                        <a:t>促使</a:t>
                      </a:r>
                      <a:r>
                        <a:rPr lang="en-US" sz="2000" b="1">
                          <a:solidFill>
                            <a:srgbClr val="FF0000"/>
                          </a:solidFill>
                          <a:latin typeface="微软雅黑" panose="020B0503020204020204" charset="-122"/>
                          <a:ea typeface="微软雅黑" panose="020B0503020204020204" charset="-122"/>
                          <a:cs typeface="宋体" panose="02010600030101010101" pitchFamily="2" charset="-122"/>
                          <a:sym typeface="+mn-ea"/>
                        </a:rPr>
                        <a:t>地区性帝国的产生</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，它的发展又进一步</a:t>
                      </a:r>
                      <a:r>
                        <a:rPr lang="zh-CN" altLang="en-US" sz="2000" b="1">
                          <a:solidFill>
                            <a:srgbClr val="FF0000"/>
                          </a:solidFill>
                          <a:latin typeface="微软雅黑" panose="020B0503020204020204" charset="-122"/>
                          <a:ea typeface="微软雅黑" panose="020B0503020204020204" charset="-122"/>
                          <a:cs typeface="宋体" panose="02010600030101010101" pitchFamily="2" charset="-122"/>
                        </a:rPr>
                        <a:t>促进了文明之间的交流</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a:t>
                      </a:r>
                      <a:endParaRPr lang="en-US" altLang="en-US" sz="2000" b="1">
                        <a:solidFill>
                          <a:srgbClr val="FF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577215" y="598170"/>
            <a:ext cx="10835005" cy="2812415"/>
          </a:xfrm>
          <a:ln>
            <a:solidFill>
              <a:schemeClr val="accent1"/>
            </a:solidFill>
            <a:prstDash val="lgDash"/>
          </a:ln>
        </p:spPr>
        <p:txBody>
          <a:bodyPr>
            <a:normAutofit/>
          </a:bodyPr>
          <a:lstStyle/>
          <a:p>
            <a:r>
              <a:rPr lang="en-US" altLang="zh-CN" sz="2800" b="1" dirty="0">
                <a:latin typeface="微软雅黑" panose="020B0503020204020204" charset="-122"/>
                <a:ea typeface="微软雅黑" panose="020B0503020204020204" charset="-122"/>
                <a:cs typeface="微软雅黑" panose="020B0503020204020204" charset="-122"/>
              </a:rPr>
              <a:t>6.</a:t>
            </a:r>
            <a:r>
              <a:rPr altLang="zh-CN" sz="2800" b="1" dirty="0">
                <a:latin typeface="微软雅黑" panose="020B0503020204020204" charset="-122"/>
                <a:ea typeface="微软雅黑" panose="020B0503020204020204" charset="-122"/>
                <a:cs typeface="微软雅黑" panose="020B0503020204020204" charset="-122"/>
              </a:rPr>
              <a:t>据《查士丁尼法典》记载:如果</a:t>
            </a:r>
            <a:r>
              <a:rPr lang="zh-CN" sz="2800" b="1" dirty="0">
                <a:latin typeface="微软雅黑" panose="020B0503020204020204" charset="-122"/>
                <a:ea typeface="微软雅黑" panose="020B0503020204020204" charset="-122"/>
                <a:cs typeface="微软雅黑" panose="020B0503020204020204" charset="-122"/>
              </a:rPr>
              <a:t>一</a:t>
            </a:r>
            <a:r>
              <a:rPr altLang="zh-CN" sz="2800" b="1" dirty="0">
                <a:latin typeface="微软雅黑" panose="020B0503020204020204" charset="-122"/>
                <a:ea typeface="微软雅黑" panose="020B0503020204020204" charset="-122"/>
                <a:cs typeface="微软雅黑" panose="020B0503020204020204" charset="-122"/>
              </a:rPr>
              <a:t>匹租来的马被人偷走了,租马的人该负什么样的责任</a:t>
            </a:r>
            <a:r>
              <a:rPr altLang="zh-CN" sz="2800" b="1" dirty="0">
                <a:latin typeface="微软雅黑" panose="020B0503020204020204" charset="-122"/>
                <a:ea typeface="微软雅黑" panose="020B0503020204020204" charset="-122"/>
                <a:cs typeface="微软雅黑" panose="020B0503020204020204" charset="-122"/>
                <a:sym typeface="+mn-ea"/>
              </a:rPr>
              <a:t>?答案是他必须</a:t>
            </a:r>
            <a:r>
              <a:rPr altLang="zh-CN" sz="2800" b="1" dirty="0">
                <a:latin typeface="微软雅黑" panose="020B0503020204020204" charset="-122"/>
                <a:ea typeface="微软雅黑" panose="020B0503020204020204" charset="-122"/>
                <a:cs typeface="微软雅黑" panose="020B0503020204020204" charset="-122"/>
              </a:rPr>
              <a:t>赔偿这匹马的价钱给马的主人,因为他应该好好照顾这匹马。由此可见《查士丁尼法典》</a:t>
            </a:r>
            <a:r>
              <a:rPr lang="en-US" sz="2800" b="1" dirty="0">
                <a:latin typeface="微软雅黑" panose="020B0503020204020204" charset="-122"/>
                <a:ea typeface="微软雅黑" panose="020B0503020204020204" charset="-122"/>
                <a:cs typeface="微软雅黑" panose="020B0503020204020204" charset="-122"/>
              </a:rPr>
              <a:t>(   )</a:t>
            </a:r>
            <a:br>
              <a:rPr altLang="zh-CN" sz="2800" b="1" dirty="0">
                <a:latin typeface="微软雅黑" panose="020B0503020204020204" charset="-122"/>
                <a:ea typeface="微软雅黑" panose="020B0503020204020204" charset="-122"/>
                <a:cs typeface="微软雅黑" panose="020B0503020204020204" charset="-122"/>
              </a:rPr>
            </a:br>
            <a:r>
              <a:rPr altLang="zh-CN" sz="2800" b="1" dirty="0">
                <a:latin typeface="微软雅黑" panose="020B0503020204020204" charset="-122"/>
                <a:ea typeface="微软雅黑" panose="020B0503020204020204" charset="-122"/>
                <a:cs typeface="微软雅黑" panose="020B0503020204020204" charset="-122"/>
              </a:rPr>
              <a:t>A.形成博大缜</a:t>
            </a:r>
            <a:r>
              <a:rPr lang="zh-CN" sz="2800" b="1" dirty="0">
                <a:latin typeface="微软雅黑" panose="020B0503020204020204" charset="-122"/>
                <a:ea typeface="微软雅黑" panose="020B0503020204020204" charset="-122"/>
                <a:cs typeface="微软雅黑" panose="020B0503020204020204" charset="-122"/>
              </a:rPr>
              <a:t>密</a:t>
            </a:r>
            <a:r>
              <a:rPr altLang="zh-CN" sz="2800" b="1" dirty="0">
                <a:latin typeface="微软雅黑" panose="020B0503020204020204" charset="-122"/>
                <a:ea typeface="微软雅黑" panose="020B0503020204020204" charset="-122"/>
                <a:cs typeface="微软雅黑" panose="020B0503020204020204" charset="-122"/>
                <a:sym typeface="+mn-ea"/>
              </a:rPr>
              <a:t>的法律体系</a:t>
            </a:r>
            <a:r>
              <a:rPr lang="en-US" sz="2800" b="1" dirty="0">
                <a:latin typeface="微软雅黑" panose="020B0503020204020204" charset="-122"/>
                <a:ea typeface="微软雅黑" panose="020B0503020204020204" charset="-122"/>
                <a:cs typeface="微软雅黑" panose="020B0503020204020204" charset="-122"/>
                <a:sym typeface="+mn-ea"/>
              </a:rPr>
              <a:t>   </a:t>
            </a:r>
            <a:r>
              <a:rPr lang="en-US" sz="2800" b="1" dirty="0">
                <a:latin typeface="微软雅黑" panose="020B0503020204020204" charset="-122"/>
                <a:ea typeface="微软雅黑" panose="020B0503020204020204" charset="-122"/>
                <a:cs typeface="微软雅黑" panose="020B0503020204020204" charset="-122"/>
              </a:rPr>
              <a:t>B</a:t>
            </a:r>
            <a:r>
              <a:rPr altLang="zh-CN" sz="2800" b="1" dirty="0">
                <a:latin typeface="微软雅黑" panose="020B0503020204020204" charset="-122"/>
                <a:ea typeface="微软雅黑" panose="020B0503020204020204" charset="-122"/>
                <a:cs typeface="微软雅黑" panose="020B0503020204020204" charset="-122"/>
              </a:rPr>
              <a:t>.注重保护奴隶主的权益</a:t>
            </a:r>
            <a:br>
              <a:rPr altLang="zh-CN" sz="2800" b="1" dirty="0">
                <a:latin typeface="微软雅黑" panose="020B0503020204020204" charset="-122"/>
                <a:ea typeface="微软雅黑" panose="020B0503020204020204" charset="-122"/>
                <a:cs typeface="微软雅黑" panose="020B0503020204020204" charset="-122"/>
              </a:rPr>
            </a:br>
            <a:r>
              <a:rPr altLang="zh-CN" sz="2800" b="1" dirty="0">
                <a:latin typeface="微软雅黑" panose="020B0503020204020204" charset="-122"/>
                <a:ea typeface="微软雅黑" panose="020B0503020204020204" charset="-122"/>
                <a:cs typeface="微软雅黑" panose="020B0503020204020204" charset="-122"/>
              </a:rPr>
              <a:t>C.留下重证据</a:t>
            </a:r>
            <a:r>
              <a:rPr altLang="zh-CN" sz="2800" b="1" dirty="0">
                <a:latin typeface="微软雅黑" panose="020B0503020204020204" charset="-122"/>
                <a:ea typeface="微软雅黑" panose="020B0503020204020204" charset="-122"/>
                <a:cs typeface="微软雅黑" panose="020B0503020204020204" charset="-122"/>
                <a:sym typeface="+mn-ea"/>
              </a:rPr>
              <a:t>的法治传统</a:t>
            </a:r>
            <a:r>
              <a:rPr lang="en-US" sz="2800" b="1" dirty="0">
                <a:latin typeface="微软雅黑" panose="020B0503020204020204" charset="-122"/>
                <a:ea typeface="微软雅黑" panose="020B0503020204020204" charset="-122"/>
                <a:cs typeface="微软雅黑" panose="020B0503020204020204" charset="-122"/>
                <a:sym typeface="+mn-ea"/>
              </a:rPr>
              <a:t>      </a:t>
            </a:r>
            <a:r>
              <a:rPr altLang="zh-CN" sz="2800" b="1" dirty="0">
                <a:latin typeface="微软雅黑" panose="020B0503020204020204" charset="-122"/>
                <a:ea typeface="微软雅黑" panose="020B0503020204020204" charset="-122"/>
                <a:cs typeface="微软雅黑" panose="020B0503020204020204" charset="-122"/>
              </a:rPr>
              <a:t>D.初步具有“契约”思想</a:t>
            </a:r>
            <a:endParaRPr altLang="zh-CN" sz="2800" b="1" dirty="0">
              <a:latin typeface="微软雅黑" panose="020B0503020204020204" charset="-122"/>
              <a:ea typeface="微软雅黑" panose="020B0503020204020204" charset="-122"/>
              <a:cs typeface="微软雅黑" panose="020B0503020204020204" charset="-122"/>
            </a:endParaRPr>
          </a:p>
        </p:txBody>
      </p:sp>
      <p:sp>
        <p:nvSpPr>
          <p:cNvPr id="4" name="矩形 3"/>
          <p:cNvSpPr/>
          <p:nvPr/>
        </p:nvSpPr>
        <p:spPr>
          <a:xfrm>
            <a:off x="583565" y="3645535"/>
            <a:ext cx="10883900" cy="2423160"/>
          </a:xfrm>
          <a:prstGeom prst="rect">
            <a:avLst/>
          </a:prstGeom>
          <a:ln>
            <a:solidFill>
              <a:schemeClr val="accent1"/>
            </a:solidFill>
            <a:prstDash val="lgDash"/>
          </a:ln>
        </p:spPr>
        <p:txBody>
          <a:bodyPr vert="horz" wrap="square" lIns="101600" tIns="38100" rIns="76200" bIns="38100" rtlCol="0" anchor="ctr" anchorCtr="0">
            <a:noAutofit/>
          </a:bodyPr>
          <a:lstStyle/>
          <a:p>
            <a:pPr lvl="0" algn="l">
              <a:buClrTx/>
              <a:buSzTx/>
              <a:buFontTx/>
            </a:pPr>
            <a:r>
              <a:rPr lang="en-US" altLang="zh-CN" sz="2800" b="1" spc="200"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rPr>
              <a:t>7.</a:t>
            </a:r>
            <a:r>
              <a:rPr lang="zh-CN" sz="2800" b="1" spc="200"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rPr>
              <a:t>罗马法规定,在婚姻存续期间,丈夫是嫁资名义上的所有人,对嫁资享有管理使用权。在离婚时,妻子享有请求返还嫁资的绝对权利。这表明罗马法</a:t>
            </a:r>
            <a:r>
              <a:rPr lang="en-US" altLang="zh-CN" sz="2800" b="1" spc="200"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rPr>
              <a:t>(   )</a:t>
            </a:r>
            <a:endParaRPr lang="zh-CN" sz="2800" b="1" spc="200"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endParaRPr>
          </a:p>
          <a:p>
            <a:pPr lvl="0" algn="l">
              <a:buClrTx/>
              <a:buSzTx/>
              <a:buFontTx/>
            </a:pPr>
            <a:r>
              <a:rPr lang="zh-CN" sz="2800" b="1" spc="200"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rPr>
              <a:t>A.促使婚姻更稳定</a:t>
            </a:r>
            <a:r>
              <a:rPr lang="en-US" altLang="zh-CN" sz="2800" b="1" spc="200"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rPr>
              <a:t>       </a:t>
            </a:r>
            <a:r>
              <a:rPr lang="zh-CN" sz="2800" b="1" spc="200"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rPr>
              <a:t>B.以习惯法为基础</a:t>
            </a:r>
            <a:endParaRPr lang="zh-CN" sz="2800" b="1" spc="200"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endParaRPr>
          </a:p>
          <a:p>
            <a:pPr lvl="0" algn="l">
              <a:buClrTx/>
              <a:buSzTx/>
              <a:buFontTx/>
            </a:pPr>
            <a:r>
              <a:rPr lang="zh-CN" sz="2800" b="1" spc="200"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rPr>
              <a:t>C.彰显了公平正义   </a:t>
            </a:r>
            <a:r>
              <a:rPr lang="en-US" altLang="zh-CN" sz="2800" b="1" spc="200"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rPr>
              <a:t>    </a:t>
            </a:r>
            <a:r>
              <a:rPr lang="zh-CN" sz="2800" b="1" spc="200"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rPr>
              <a:t>D.实现了男女平等</a:t>
            </a:r>
            <a:endParaRPr lang="zh-CN" sz="2800" b="1" spc="200"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10177780" y="1842135"/>
            <a:ext cx="1234440" cy="1568450"/>
          </a:xfrm>
          <a:prstGeom prst="rect">
            <a:avLst/>
          </a:prstGeom>
          <a:noFill/>
        </p:spPr>
        <p:txBody>
          <a:bodyPr wrap="square" rtlCol="0">
            <a:spAutoFit/>
            <a:scene3d>
              <a:camera prst="orthographicFront"/>
              <a:lightRig rig="threePt" dir="t"/>
            </a:scene3d>
          </a:bodyPr>
          <a:lstStyle/>
          <a:p>
            <a:r>
              <a:rPr lang="en-US" altLang="zh-CN" sz="9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D</a:t>
            </a:r>
            <a:endParaRPr lang="en-US" altLang="zh-CN" sz="9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7" name="文本框 6"/>
          <p:cNvSpPr txBox="1"/>
          <p:nvPr/>
        </p:nvSpPr>
        <p:spPr>
          <a:xfrm>
            <a:off x="9383395" y="4564380"/>
            <a:ext cx="1234440" cy="1568450"/>
          </a:xfrm>
          <a:prstGeom prst="rect">
            <a:avLst/>
          </a:prstGeom>
          <a:noFill/>
        </p:spPr>
        <p:txBody>
          <a:bodyPr wrap="square" rtlCol="0">
            <a:spAutoFit/>
            <a:scene3d>
              <a:camera prst="orthographicFront"/>
              <a:lightRig rig="threePt" dir="t"/>
            </a:scene3d>
          </a:bodyPr>
          <a:lstStyle/>
          <a:p>
            <a:r>
              <a:rPr lang="en-US" altLang="zh-CN" sz="9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C</a:t>
            </a:r>
            <a:endParaRPr lang="en-US" altLang="zh-CN" sz="96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8" name="文本框 7"/>
          <p:cNvSpPr txBox="1"/>
          <p:nvPr/>
        </p:nvSpPr>
        <p:spPr>
          <a:xfrm>
            <a:off x="83976" y="74995"/>
            <a:ext cx="6442788" cy="523220"/>
          </a:xfrm>
          <a:prstGeom prst="rect">
            <a:avLst/>
          </a:prstGeom>
          <a:noFill/>
        </p:spPr>
        <p:txBody>
          <a:bodyPr wrap="square">
            <a:spAutoFit/>
          </a:bodyPr>
          <a:lstStyle/>
          <a:p>
            <a:r>
              <a:rPr lang="zh-CN" altLang="en-US" sz="2800" b="0" dirty="0">
                <a:latin typeface="汉仪尚巍手书简" panose="00020600040101010101" charset="-122"/>
                <a:ea typeface="汉仪尚巍手书简" panose="00020600040101010101" charset="-122"/>
              </a:rPr>
              <a:t>小试牛刀</a:t>
            </a:r>
            <a:endParaRPr lang="zh-CN" altLang="en-US" sz="2800" dirty="0"/>
          </a:p>
        </p:txBody>
      </p:sp>
    </p:spTree>
    <p:custDataLst>
      <p:tags r:id="rId2"/>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395920" y="749313"/>
            <a:ext cx="11400155" cy="2858770"/>
          </a:xfrm>
          <a:prstGeom prst="rect">
            <a:avLst/>
          </a:prstGeom>
        </p:spPr>
        <p:txBody>
          <a:bodyPr vert="horz" lIns="90000" tIns="46800" rIns="90000" bIns="46800" rtlCol="0">
            <a:noAutofit/>
          </a:bodyPr>
          <a:lst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CN" sz="2400" b="1" dirty="0">
                <a:solidFill>
                  <a:srgbClr val="000000"/>
                </a:solidFill>
                <a:latin typeface="微软雅黑" panose="020B0503020204020204" charset="-122"/>
                <a:cs typeface="黑体" panose="02010609060101010101" pitchFamily="49" charset="-122"/>
              </a:rPr>
              <a:t>8</a:t>
            </a:r>
            <a:r>
              <a:rPr lang="zh-CN" altLang="en-US" sz="2400" b="1" dirty="0">
                <a:solidFill>
                  <a:srgbClr val="000000"/>
                </a:solidFill>
                <a:latin typeface="微软雅黑" panose="020B0503020204020204" charset="-122"/>
                <a:cs typeface="黑体" panose="02010609060101010101" pitchFamily="49" charset="-122"/>
              </a:rPr>
              <a:t>、</a:t>
            </a:r>
            <a:r>
              <a:rPr lang="zh-CN" sz="2400" b="1" dirty="0">
                <a:solidFill>
                  <a:srgbClr val="000000"/>
                </a:solidFill>
                <a:latin typeface="微软雅黑" panose="020B0503020204020204" charset="-122"/>
                <a:cs typeface="黑体" panose="02010609060101010101" pitchFamily="49" charset="-122"/>
              </a:rPr>
              <a:t>穆罕默德说：“寻求真理，哪怕远在中国”，这句教诲对阿拉伯人及其文化产生了深刻影响。下列事例中能体现这种影响的是</a:t>
            </a:r>
            <a:endParaRPr lang="zh-CN" sz="2400" b="1" dirty="0">
              <a:solidFill>
                <a:srgbClr val="000000"/>
              </a:solidFill>
              <a:latin typeface="微软雅黑" panose="020B0503020204020204" charset="-122"/>
              <a:cs typeface="黑体" panose="02010609060101010101" pitchFamily="49" charset="-122"/>
            </a:endParaRPr>
          </a:p>
          <a:p>
            <a:pPr marL="0" algn="l" defTabSz="914400" fontAlgn="auto">
              <a:lnSpc>
                <a:spcPct val="100000"/>
              </a:lnSpc>
              <a:buClrTx/>
              <a:buSzTx/>
              <a:buFontTx/>
              <a:buNone/>
            </a:pPr>
            <a:r>
              <a:rPr lang="zh-CN" sz="2400" b="1" dirty="0">
                <a:solidFill>
                  <a:srgbClr val="000000"/>
                </a:solidFill>
                <a:latin typeface="微软雅黑" panose="020B0503020204020204" charset="-122"/>
                <a:cs typeface="黑体" panose="02010609060101010101" pitchFamily="49" charset="-122"/>
              </a:rPr>
              <a:t>A．借鉴印度数字</a:t>
            </a:r>
            <a:r>
              <a:rPr lang="zh-CN" altLang="en-US" sz="2400" b="1" dirty="0">
                <a:solidFill>
                  <a:srgbClr val="000000"/>
                </a:solidFill>
                <a:latin typeface="微软雅黑" panose="020B0503020204020204" charset="-122"/>
                <a:cs typeface="黑体" panose="02010609060101010101" pitchFamily="49" charset="-122"/>
              </a:rPr>
              <a:t>创造</a:t>
            </a:r>
            <a:r>
              <a:rPr lang="zh-CN" sz="2400" b="1" dirty="0">
                <a:solidFill>
                  <a:srgbClr val="000000"/>
                </a:solidFill>
                <a:latin typeface="微软雅黑" panose="020B0503020204020204" charset="-122"/>
                <a:cs typeface="黑体" panose="02010609060101010101" pitchFamily="49" charset="-122"/>
              </a:rPr>
              <a:t>了阿拉伯数字        </a:t>
            </a:r>
            <a:endParaRPr lang="zh-CN" sz="2400" b="1" dirty="0">
              <a:solidFill>
                <a:srgbClr val="000000"/>
              </a:solidFill>
              <a:latin typeface="微软雅黑" panose="020B0503020204020204" charset="-122"/>
              <a:cs typeface="黑体" panose="02010609060101010101" pitchFamily="49" charset="-122"/>
            </a:endParaRPr>
          </a:p>
          <a:p>
            <a:pPr marL="0" algn="l" defTabSz="914400" fontAlgn="auto">
              <a:lnSpc>
                <a:spcPct val="100000"/>
              </a:lnSpc>
              <a:buClrTx/>
              <a:buSzTx/>
              <a:buFontTx/>
              <a:buNone/>
            </a:pPr>
            <a:r>
              <a:rPr lang="zh-CN" sz="2400" b="1" dirty="0">
                <a:solidFill>
                  <a:srgbClr val="000000"/>
                </a:solidFill>
                <a:latin typeface="微软雅黑" panose="020B0503020204020204" charset="-122"/>
                <a:cs typeface="黑体" panose="02010609060101010101" pitchFamily="49" charset="-122"/>
              </a:rPr>
              <a:t>B．全盘接受希腊罗马文化成果</a:t>
            </a:r>
            <a:endParaRPr lang="zh-CN" sz="2400" b="1" dirty="0">
              <a:solidFill>
                <a:srgbClr val="000000"/>
              </a:solidFill>
              <a:latin typeface="微软雅黑" panose="020B0503020204020204" charset="-122"/>
              <a:cs typeface="黑体" panose="02010609060101010101" pitchFamily="49" charset="-122"/>
            </a:endParaRPr>
          </a:p>
          <a:p>
            <a:pPr marL="0" algn="l" defTabSz="914400" fontAlgn="auto">
              <a:lnSpc>
                <a:spcPct val="100000"/>
              </a:lnSpc>
              <a:buClrTx/>
              <a:buSzTx/>
              <a:buFontTx/>
              <a:buNone/>
            </a:pPr>
            <a:r>
              <a:rPr lang="zh-CN" sz="2400" b="1" dirty="0">
                <a:solidFill>
                  <a:srgbClr val="000000"/>
                </a:solidFill>
                <a:latin typeface="微软雅黑" panose="020B0503020204020204" charset="-122"/>
                <a:cs typeface="黑体" panose="02010609060101010101" pitchFamily="49" charset="-122"/>
              </a:rPr>
              <a:t>C．承认基督教在阿拉伯帝国的地位        </a:t>
            </a:r>
            <a:endParaRPr lang="zh-CN" sz="2400" b="1" dirty="0">
              <a:solidFill>
                <a:srgbClr val="000000"/>
              </a:solidFill>
              <a:latin typeface="微软雅黑" panose="020B0503020204020204" charset="-122"/>
              <a:cs typeface="黑体" panose="02010609060101010101" pitchFamily="49" charset="-122"/>
            </a:endParaRPr>
          </a:p>
          <a:p>
            <a:pPr marL="0" algn="l" defTabSz="914400" fontAlgn="auto">
              <a:lnSpc>
                <a:spcPct val="100000"/>
              </a:lnSpc>
              <a:buClrTx/>
              <a:buSzTx/>
              <a:buFontTx/>
              <a:buNone/>
            </a:pPr>
            <a:r>
              <a:rPr lang="zh-CN" sz="2400" b="1" dirty="0">
                <a:solidFill>
                  <a:srgbClr val="000000"/>
                </a:solidFill>
                <a:latin typeface="微软雅黑" panose="020B0503020204020204" charset="-122"/>
                <a:cs typeface="黑体" panose="02010609060101010101" pitchFamily="49" charset="-122"/>
              </a:rPr>
              <a:t>D．伊斯兰教吸收了孔子的思想</a:t>
            </a:r>
            <a:endParaRPr lang="zh-CN" sz="2400" b="1" dirty="0">
              <a:solidFill>
                <a:srgbClr val="000000"/>
              </a:solidFill>
              <a:latin typeface="微软雅黑" panose="020B0503020204020204" charset="-122"/>
              <a:cs typeface="黑体" panose="02010609060101010101" pitchFamily="49" charset="-122"/>
            </a:endParaRPr>
          </a:p>
          <a:p>
            <a:pPr marL="0" algn="l" defTabSz="914400" fontAlgn="auto">
              <a:lnSpc>
                <a:spcPct val="150000"/>
              </a:lnSpc>
              <a:buClrTx/>
              <a:buSzTx/>
              <a:buFontTx/>
              <a:buNone/>
            </a:pPr>
            <a:endParaRPr lang="zh-CN" sz="2400" b="1" dirty="0">
              <a:latin typeface="微软雅黑" panose="020B0503020204020204" charset="-122"/>
              <a:cs typeface="黑体" panose="02010609060101010101" pitchFamily="49" charset="-122"/>
            </a:endParaRPr>
          </a:p>
        </p:txBody>
      </p:sp>
      <p:sp>
        <p:nvSpPr>
          <p:cNvPr id="4" name="矩形 3"/>
          <p:cNvSpPr/>
          <p:nvPr/>
        </p:nvSpPr>
        <p:spPr>
          <a:xfrm>
            <a:off x="682625" y="4070142"/>
            <a:ext cx="10826743" cy="1689052"/>
          </a:xfrm>
          <a:prstGeom prst="rect">
            <a:avLst/>
          </a:prstGeom>
          <a:solidFill>
            <a:srgbClr val="3F607E">
              <a:lumMod val="20000"/>
              <a:lumOff val="80000"/>
            </a:srgbClr>
          </a:solidFill>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b="0" i="0" u="none" strike="noStrike" kern="1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ea"/>
              </a:rPr>
              <a:t>       </a:t>
            </a:r>
            <a:r>
              <a:rPr kumimoji="0" lang="zh-CN" altLang="en-US" sz="2400" b="0" i="0" u="none" strike="noStrike" kern="1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ea"/>
              </a:rPr>
              <a:t> 阿拉伯帝国各族人民，不仅创造了丰富多彩的阿拉伯</a:t>
            </a:r>
            <a:r>
              <a:rPr kumimoji="0" lang="en-US" altLang="zh-CN" sz="2400" b="0" i="0" u="none" strike="noStrike" kern="1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ea"/>
              </a:rPr>
              <a:t>—</a:t>
            </a:r>
            <a:r>
              <a:rPr kumimoji="0" lang="zh-CN" altLang="en-US" sz="2400" b="0" i="0" u="none" strike="noStrike" kern="1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ea"/>
              </a:rPr>
              <a:t>伊斯兰文化，促进了欧洲文化的复兴和发展，并且在东西方文化交流方面，作出了巨大的贡献。</a:t>
            </a:r>
            <a:endParaRPr kumimoji="0" lang="zh-CN" altLang="en-US" sz="2400" b="0" i="0" u="none" strike="noStrike" kern="1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ea"/>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0" i="0" u="none" strike="noStrike" kern="1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ea"/>
              </a:rPr>
              <a:t> </a:t>
            </a:r>
            <a:r>
              <a:rPr kumimoji="0" lang="en-US" altLang="zh-CN" sz="2400" b="0" i="0" u="none" strike="noStrike" kern="1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ea"/>
              </a:rPr>
              <a:t>                                 </a:t>
            </a:r>
            <a:r>
              <a:rPr kumimoji="0" lang="zh-CN" altLang="en-US" sz="2400" b="0" i="0" u="none" strike="noStrike" kern="1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ea"/>
                <a:sym typeface="+mn-ea"/>
              </a:rPr>
              <a:t> ——吴于廑 齐世荣《世界史·古代史（下卷）》</a:t>
            </a:r>
            <a:endParaRPr kumimoji="0" lang="zh-CN" altLang="en-US" sz="2400" b="0" i="0" u="none" strike="noStrike" kern="100" cap="none" spc="0" normalizeH="0" baseline="0" noProof="0" dirty="0">
              <a:ln>
                <a:noFill/>
              </a:ln>
              <a:solidFill>
                <a:srgbClr val="002060"/>
              </a:solidFill>
              <a:effectLst/>
              <a:uLnTx/>
              <a:uFillTx/>
              <a:latin typeface="微软雅黑" panose="020B0503020204020204" charset="-122"/>
              <a:ea typeface="微软雅黑" panose="020B0503020204020204" charset="-122"/>
              <a:cs typeface="+mn-ea"/>
            </a:endParaRPr>
          </a:p>
        </p:txBody>
      </p:sp>
      <p:sp>
        <p:nvSpPr>
          <p:cNvPr id="5" name="文本框 4"/>
          <p:cNvSpPr txBox="1"/>
          <p:nvPr/>
        </p:nvSpPr>
        <p:spPr>
          <a:xfrm>
            <a:off x="10168890" y="1441450"/>
            <a:ext cx="123444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6" name="文本框 5"/>
          <p:cNvSpPr txBox="1"/>
          <p:nvPr/>
        </p:nvSpPr>
        <p:spPr>
          <a:xfrm>
            <a:off x="149290" y="160215"/>
            <a:ext cx="6442788" cy="523220"/>
          </a:xfrm>
          <a:prstGeom prst="rect">
            <a:avLst/>
          </a:prstGeom>
          <a:noFill/>
        </p:spPr>
        <p:txBody>
          <a:bodyPr wrap="square">
            <a:spAutoFit/>
          </a:bodyPr>
          <a:lstStyle/>
          <a:p>
            <a:r>
              <a:rPr lang="zh-CN" altLang="en-US" sz="2800" b="0" dirty="0">
                <a:latin typeface="汉仪尚巍手书简" panose="00020600040101010101" charset="-122"/>
                <a:ea typeface="汉仪尚巍手书简" panose="00020600040101010101" charset="-122"/>
              </a:rPr>
              <a:t>小试牛刀</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标题 2"/>
          <p:cNvSpPr>
            <a:spLocks noGrp="1"/>
          </p:cNvSpPr>
          <p:nvPr>
            <p:custDataLst>
              <p:tags r:id="rId1"/>
            </p:custDataLst>
          </p:nvPr>
        </p:nvSpPr>
        <p:spPr>
          <a:xfrm>
            <a:off x="367030" y="606107"/>
            <a:ext cx="11316335" cy="3239135"/>
          </a:xfrm>
          <a:prstGeom prst="rect">
            <a:avLst/>
          </a:prstGeom>
          <a:ln>
            <a:solidFill>
              <a:schemeClr val="accent1"/>
            </a:solidFill>
            <a:prstDash val="lgDash"/>
          </a:ln>
        </p:spPr>
        <p:txBody>
          <a:bodyPr vert="horz" lIns="101600" tIns="38100" rIns="76200" bIns="38100" rtlCol="0" anchor="ctr" anchorCtr="0">
            <a:normAutofit/>
          </a:bodyPr>
          <a:lstStyle>
            <a:lvl1pPr algn="l" defTabSz="914400" rtl="0" eaLnBrk="1" fontAlgn="auto" latinLnBrk="0" hangingPunct="1">
              <a:lnSpc>
                <a:spcPct val="100000"/>
              </a:lnSpc>
              <a:spcBef>
                <a:spcPct val="0"/>
              </a:spcBef>
              <a:buNone/>
              <a:defRPr sz="32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a:lstStyle>
          <a:p>
            <a:r>
              <a:rPr lang="en-US" altLang="zh-CN" sz="2400" dirty="0">
                <a:latin typeface="微软雅黑" panose="020B0503020204020204" charset="-122"/>
                <a:ea typeface="微软雅黑" panose="020B0503020204020204" charset="-122"/>
                <a:cs typeface="微软雅黑" panose="020B0503020204020204" charset="-122"/>
              </a:rPr>
              <a:t>9</a:t>
            </a:r>
            <a:r>
              <a:rPr lang="zh-CN" altLang="zh-CN" sz="2400" dirty="0">
                <a:latin typeface="微软雅黑" panose="020B0503020204020204" charset="-122"/>
                <a:ea typeface="微软雅黑" panose="020B0503020204020204" charset="-122"/>
                <a:cs typeface="微软雅黑" panose="020B0503020204020204" charset="-122"/>
              </a:rPr>
              <a:t>.</a:t>
            </a:r>
            <a:r>
              <a:rPr sz="2400" dirty="0">
                <a:latin typeface="微软雅黑" panose="020B0503020204020204" charset="-122"/>
                <a:ea typeface="微软雅黑" panose="020B0503020204020204" charset="-122"/>
                <a:cs typeface="微软雅黑" panose="020B0503020204020204" charset="-122"/>
              </a:rPr>
              <a:t>(2020·辽宁协作校高一期中)朝鲜王朝有各种考试时间不确定的科举考试，又称“别试”。具有代表性的别试，朝鲜国王也会亲临考场，其中著名的有以成均馆的儒生为考试对象的“谒圣试”等。材料说明(　　)</a:t>
            </a:r>
            <a:br>
              <a:rPr sz="2400" dirty="0">
                <a:latin typeface="微软雅黑" panose="020B0503020204020204" charset="-122"/>
                <a:ea typeface="微软雅黑" panose="020B0503020204020204" charset="-122"/>
                <a:cs typeface="微软雅黑" panose="020B0503020204020204" charset="-122"/>
              </a:rPr>
            </a:br>
            <a:r>
              <a:rPr sz="2400" dirty="0">
                <a:latin typeface="微软雅黑" panose="020B0503020204020204" charset="-122"/>
                <a:ea typeface="微软雅黑" panose="020B0503020204020204" charset="-122"/>
                <a:cs typeface="微软雅黑" panose="020B0503020204020204" charset="-122"/>
              </a:rPr>
              <a:t>A.儒家思想对高丽王朝影响较大</a:t>
            </a:r>
            <a:br>
              <a:rPr sz="2400" dirty="0">
                <a:latin typeface="微软雅黑" panose="020B0503020204020204" charset="-122"/>
                <a:ea typeface="微软雅黑" panose="020B0503020204020204" charset="-122"/>
                <a:cs typeface="微软雅黑" panose="020B0503020204020204" charset="-122"/>
              </a:rPr>
            </a:br>
            <a:r>
              <a:rPr sz="2400" dirty="0">
                <a:latin typeface="微软雅黑" panose="020B0503020204020204" charset="-122"/>
                <a:ea typeface="微软雅黑" panose="020B0503020204020204" charset="-122"/>
                <a:cs typeface="微软雅黑" panose="020B0503020204020204" charset="-122"/>
              </a:rPr>
              <a:t>B.高丽王朝完全效仿唐科举考试</a:t>
            </a:r>
            <a:br>
              <a:rPr sz="2400" dirty="0">
                <a:latin typeface="微软雅黑" panose="020B0503020204020204" charset="-122"/>
                <a:ea typeface="微软雅黑" panose="020B0503020204020204" charset="-122"/>
                <a:cs typeface="微软雅黑" panose="020B0503020204020204" charset="-122"/>
              </a:rPr>
            </a:br>
            <a:r>
              <a:rPr sz="2400" dirty="0">
                <a:latin typeface="微软雅黑" panose="020B0503020204020204" charset="-122"/>
                <a:ea typeface="微软雅黑" panose="020B0503020204020204" charset="-122"/>
                <a:cs typeface="微软雅黑" panose="020B0503020204020204" charset="-122"/>
              </a:rPr>
              <a:t>C.科举考试推动朝鲜社会的发展</a:t>
            </a:r>
            <a:br>
              <a:rPr sz="2400" dirty="0">
                <a:latin typeface="微软雅黑" panose="020B0503020204020204" charset="-122"/>
                <a:ea typeface="微软雅黑" panose="020B0503020204020204" charset="-122"/>
                <a:cs typeface="微软雅黑" panose="020B0503020204020204" charset="-122"/>
              </a:rPr>
            </a:br>
            <a:r>
              <a:rPr sz="2400" dirty="0">
                <a:latin typeface="微软雅黑" panose="020B0503020204020204" charset="-122"/>
                <a:ea typeface="微软雅黑" panose="020B0503020204020204" charset="-122"/>
                <a:cs typeface="微软雅黑" panose="020B0503020204020204" charset="-122"/>
              </a:rPr>
              <a:t>D.历代统治者都重视官员的选拔</a:t>
            </a:r>
            <a:endParaRPr sz="2400" dirty="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10168890" y="1441450"/>
            <a:ext cx="123444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4" name="矩形 3"/>
          <p:cNvSpPr/>
          <p:nvPr/>
        </p:nvSpPr>
        <p:spPr>
          <a:xfrm>
            <a:off x="367665" y="4078287"/>
            <a:ext cx="11315700" cy="2676525"/>
          </a:xfrm>
          <a:prstGeom prst="rect">
            <a:avLst/>
          </a:prstGeom>
          <a:ln>
            <a:solidFill>
              <a:schemeClr val="accent1"/>
            </a:solidFill>
            <a:prstDash val="lgDash"/>
          </a:ln>
        </p:spPr>
        <p:txBody>
          <a:bodyPr wrap="square">
            <a:spAutoFit/>
          </a:bodyPr>
          <a:lstStyle/>
          <a:p>
            <a:pPr algn="l"/>
            <a:r>
              <a:rPr lang="en-US" altLang="zh-CN" sz="2400" b="1" dirty="0">
                <a:latin typeface="微软雅黑" panose="020B0503020204020204" charset="-122"/>
                <a:ea typeface="微软雅黑" panose="020B0503020204020204" charset="-122"/>
                <a:cs typeface="微软雅黑" panose="020B0503020204020204" charset="-122"/>
              </a:rPr>
              <a:t>10.12</a:t>
            </a:r>
            <a:r>
              <a:rPr lang="zh-CN" altLang="zh-CN" sz="2400" b="1" dirty="0">
                <a:latin typeface="微软雅黑" panose="020B0503020204020204" charset="-122"/>
                <a:ea typeface="微软雅黑" panose="020B0503020204020204" charset="-122"/>
                <a:cs typeface="微软雅黑" panose="020B0503020204020204" charset="-122"/>
              </a:rPr>
              <a:t>世纪的日本，建立了幕府统治，下列有关幕府表述正确的有（</a:t>
            </a:r>
            <a:r>
              <a:rPr lang="en-US" altLang="zh-CN" sz="2400" b="1" dirty="0">
                <a:latin typeface="微软雅黑" panose="020B0503020204020204" charset="-122"/>
                <a:ea typeface="微软雅黑" panose="020B0503020204020204" charset="-122"/>
                <a:cs typeface="微软雅黑" panose="020B0503020204020204" charset="-122"/>
              </a:rPr>
              <a:t>    </a:t>
            </a:r>
            <a:r>
              <a:rPr lang="zh-CN" altLang="zh-CN" sz="2400" b="1" dirty="0">
                <a:latin typeface="微软雅黑" panose="020B0503020204020204" charset="-122"/>
                <a:ea typeface="微软雅黑" panose="020B0503020204020204" charset="-122"/>
                <a:cs typeface="微软雅黑" panose="020B0503020204020204" charset="-122"/>
              </a:rPr>
              <a:t>）</a:t>
            </a:r>
            <a:endParaRPr lang="zh-CN" altLang="zh-CN" sz="2400" b="1" dirty="0">
              <a:latin typeface="微软雅黑" panose="020B0503020204020204" charset="-122"/>
              <a:ea typeface="微软雅黑" panose="020B0503020204020204" charset="-122"/>
              <a:cs typeface="微软雅黑" panose="020B0503020204020204" charset="-122"/>
            </a:endParaRPr>
          </a:p>
          <a:p>
            <a:pPr algn="l"/>
            <a:r>
              <a:rPr lang="zh-CN" altLang="zh-CN" sz="2400" b="1" dirty="0">
                <a:latin typeface="微软雅黑" panose="020B0503020204020204" charset="-122"/>
                <a:ea typeface="微软雅黑" panose="020B0503020204020204" charset="-122"/>
                <a:cs typeface="微软雅黑" panose="020B0503020204020204" charset="-122"/>
              </a:rPr>
              <a:t>①幕府体制下天皇只是国家名义上的象征</a:t>
            </a:r>
            <a:endParaRPr lang="zh-CN" altLang="zh-CN" sz="2400" b="1" dirty="0">
              <a:latin typeface="微软雅黑" panose="020B0503020204020204" charset="-122"/>
              <a:ea typeface="微软雅黑" panose="020B0503020204020204" charset="-122"/>
              <a:cs typeface="微软雅黑" panose="020B0503020204020204" charset="-122"/>
            </a:endParaRPr>
          </a:p>
          <a:p>
            <a:pPr algn="l"/>
            <a:r>
              <a:rPr lang="zh-CN" altLang="zh-CN" sz="2400" b="1" dirty="0">
                <a:latin typeface="微软雅黑" panose="020B0503020204020204" charset="-122"/>
                <a:ea typeface="微软雅黑" panose="020B0503020204020204" charset="-122"/>
                <a:cs typeface="微软雅黑" panose="020B0503020204020204" charset="-122"/>
              </a:rPr>
              <a:t>②武士听命与将军</a:t>
            </a:r>
            <a:endParaRPr lang="zh-CN" altLang="zh-CN" sz="2400" b="1" dirty="0">
              <a:latin typeface="微软雅黑" panose="020B0503020204020204" charset="-122"/>
              <a:ea typeface="微软雅黑" panose="020B0503020204020204" charset="-122"/>
              <a:cs typeface="微软雅黑" panose="020B0503020204020204" charset="-122"/>
            </a:endParaRPr>
          </a:p>
          <a:p>
            <a:pPr algn="l"/>
            <a:r>
              <a:rPr lang="zh-CN" altLang="zh-CN" sz="2400" b="1" dirty="0">
                <a:latin typeface="微软雅黑" panose="020B0503020204020204" charset="-122"/>
                <a:ea typeface="微软雅黑" panose="020B0503020204020204" charset="-122"/>
                <a:cs typeface="微软雅黑" panose="020B0503020204020204" charset="-122"/>
              </a:rPr>
              <a:t>③将军赐予武士官职和俸禄</a:t>
            </a:r>
            <a:endParaRPr lang="zh-CN" altLang="zh-CN" sz="2400" b="1" dirty="0">
              <a:latin typeface="微软雅黑" panose="020B0503020204020204" charset="-122"/>
              <a:ea typeface="微软雅黑" panose="020B0503020204020204" charset="-122"/>
              <a:cs typeface="微软雅黑" panose="020B0503020204020204" charset="-122"/>
            </a:endParaRPr>
          </a:p>
          <a:p>
            <a:pPr algn="l"/>
            <a:r>
              <a:rPr lang="zh-CN" altLang="zh-CN" sz="2400" b="1" dirty="0">
                <a:latin typeface="微软雅黑" panose="020B0503020204020204" charset="-122"/>
                <a:ea typeface="微软雅黑" panose="020B0503020204020204" charset="-122"/>
                <a:cs typeface="微软雅黑" panose="020B0503020204020204" charset="-122"/>
              </a:rPr>
              <a:t>④</a:t>
            </a:r>
            <a:r>
              <a:rPr lang="en-US" altLang="zh-CN" sz="2400" b="1" dirty="0">
                <a:latin typeface="微软雅黑" panose="020B0503020204020204" charset="-122"/>
                <a:ea typeface="微软雅黑" panose="020B0503020204020204" charset="-122"/>
                <a:cs typeface="微软雅黑" panose="020B0503020204020204" charset="-122"/>
              </a:rPr>
              <a:t>17</a:t>
            </a:r>
            <a:r>
              <a:rPr lang="zh-CN" altLang="zh-CN" sz="2400" b="1" dirty="0">
                <a:latin typeface="微软雅黑" panose="020B0503020204020204" charset="-122"/>
                <a:ea typeface="微软雅黑" panose="020B0503020204020204" charset="-122"/>
                <a:cs typeface="微软雅黑" panose="020B0503020204020204" charset="-122"/>
              </a:rPr>
              <a:t>世纪的德川幕府是日本最后一届幕府统治</a:t>
            </a:r>
            <a:endParaRPr lang="zh-CN" altLang="zh-CN" sz="2400" b="1" dirty="0">
              <a:latin typeface="微软雅黑" panose="020B0503020204020204" charset="-122"/>
              <a:ea typeface="微软雅黑" panose="020B0503020204020204" charset="-122"/>
              <a:cs typeface="微软雅黑" panose="020B0503020204020204" charset="-122"/>
            </a:endParaRPr>
          </a:p>
          <a:p>
            <a:pPr algn="l" fontAlgn="ctr"/>
            <a:r>
              <a:rPr lang="en-US" altLang="zh-CN" sz="2400" b="1" dirty="0">
                <a:latin typeface="微软雅黑" panose="020B0503020204020204" charset="-122"/>
                <a:ea typeface="微软雅黑" panose="020B0503020204020204" charset="-122"/>
                <a:cs typeface="微软雅黑" panose="020B0503020204020204" charset="-122"/>
              </a:rPr>
              <a:t>A. </a:t>
            </a:r>
            <a:r>
              <a:rPr lang="zh-CN" altLang="zh-CN" sz="2400" b="1" dirty="0">
                <a:latin typeface="微软雅黑" panose="020B0503020204020204" charset="-122"/>
                <a:ea typeface="微软雅黑" panose="020B0503020204020204" charset="-122"/>
                <a:cs typeface="微软雅黑" panose="020B0503020204020204" charset="-122"/>
              </a:rPr>
              <a:t>①②③</a:t>
            </a:r>
            <a:r>
              <a:rPr lang="en-US" altLang="zh-CN" sz="2400" b="1" dirty="0">
                <a:latin typeface="微软雅黑" panose="020B0503020204020204" charset="-122"/>
                <a:ea typeface="微软雅黑" panose="020B0503020204020204" charset="-122"/>
                <a:cs typeface="微软雅黑" panose="020B0503020204020204" charset="-122"/>
              </a:rPr>
              <a:t>				B. </a:t>
            </a:r>
            <a:r>
              <a:rPr lang="zh-CN" altLang="zh-CN" sz="2400" b="1" dirty="0">
                <a:latin typeface="微软雅黑" panose="020B0503020204020204" charset="-122"/>
                <a:ea typeface="微软雅黑" panose="020B0503020204020204" charset="-122"/>
                <a:cs typeface="微软雅黑" panose="020B0503020204020204" charset="-122"/>
              </a:rPr>
              <a:t>①②④</a:t>
            </a:r>
            <a:endParaRPr lang="zh-CN" altLang="zh-CN" sz="2400" b="1" dirty="0">
              <a:latin typeface="微软雅黑" panose="020B0503020204020204" charset="-122"/>
              <a:ea typeface="微软雅黑" panose="020B0503020204020204" charset="-122"/>
              <a:cs typeface="微软雅黑" panose="020B0503020204020204" charset="-122"/>
            </a:endParaRPr>
          </a:p>
          <a:p>
            <a:pPr algn="l" fontAlgn="ctr"/>
            <a:r>
              <a:rPr lang="en-US" altLang="zh-CN" sz="2400" b="1" dirty="0">
                <a:latin typeface="微软雅黑" panose="020B0503020204020204" charset="-122"/>
                <a:ea typeface="微软雅黑" panose="020B0503020204020204" charset="-122"/>
                <a:cs typeface="微软雅黑" panose="020B0503020204020204" charset="-122"/>
              </a:rPr>
              <a:t>C. </a:t>
            </a:r>
            <a:r>
              <a:rPr lang="zh-CN" altLang="zh-CN" sz="2400" b="1" dirty="0">
                <a:latin typeface="微软雅黑" panose="020B0503020204020204" charset="-122"/>
                <a:ea typeface="微软雅黑" panose="020B0503020204020204" charset="-122"/>
                <a:cs typeface="微软雅黑" panose="020B0503020204020204" charset="-122"/>
              </a:rPr>
              <a:t>②③④</a:t>
            </a:r>
            <a:r>
              <a:rPr lang="en-US" altLang="zh-CN" sz="2400" b="1" dirty="0">
                <a:latin typeface="微软雅黑" panose="020B0503020204020204" charset="-122"/>
                <a:ea typeface="微软雅黑" panose="020B0503020204020204" charset="-122"/>
                <a:cs typeface="微软雅黑" panose="020B0503020204020204" charset="-122"/>
              </a:rPr>
              <a:t>				D. </a:t>
            </a:r>
            <a:r>
              <a:rPr lang="zh-CN" altLang="zh-CN" sz="2400" b="1" dirty="0">
                <a:latin typeface="微软雅黑" panose="020B0503020204020204" charset="-122"/>
                <a:ea typeface="微软雅黑" panose="020B0503020204020204" charset="-122"/>
                <a:cs typeface="微软雅黑" panose="020B0503020204020204" charset="-122"/>
              </a:rPr>
              <a:t>①②③④</a:t>
            </a:r>
            <a:endParaRPr lang="zh-CN" altLang="zh-CN" sz="2400" b="1" dirty="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9566910" y="4199255"/>
            <a:ext cx="123444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D</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7" name="文本框 6"/>
          <p:cNvSpPr txBox="1"/>
          <p:nvPr/>
        </p:nvSpPr>
        <p:spPr>
          <a:xfrm>
            <a:off x="74646" y="111452"/>
            <a:ext cx="6442788" cy="523220"/>
          </a:xfrm>
          <a:prstGeom prst="rect">
            <a:avLst/>
          </a:prstGeom>
          <a:noFill/>
        </p:spPr>
        <p:txBody>
          <a:bodyPr wrap="square">
            <a:spAutoFit/>
          </a:bodyPr>
          <a:lstStyle/>
          <a:p>
            <a:r>
              <a:rPr lang="zh-CN" altLang="en-US" sz="2800" b="0" dirty="0">
                <a:latin typeface="汉仪尚巍手书简" panose="00020600040101010101" charset="-122"/>
                <a:ea typeface="汉仪尚巍手书简" panose="00020600040101010101" charset="-122"/>
              </a:rPr>
              <a:t>小试牛刀</a:t>
            </a:r>
            <a:endParaRPr lang="zh-CN" alt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nvSpPr>
        <p:spPr>
          <a:xfrm>
            <a:off x="409806" y="758918"/>
            <a:ext cx="10992485" cy="3046988"/>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fontAlgn="auto">
              <a:lnSpc>
                <a:spcPct val="100000"/>
              </a:lnSpc>
              <a:buClrTx/>
              <a:buSzTx/>
              <a:buFontTx/>
            </a:pPr>
            <a:r>
              <a:rPr lang="en-US"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rPr>
              <a:t>11</a:t>
            </a:r>
            <a:r>
              <a:rPr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rPr>
              <a:t>.从非洲与其他大洲对比考察,封闭的环境使其文明发展缓慢。从非洲内部考察,地处非洲东北、红海沿岸的阿克苏姆文明发展相对比较快,而其在也地区始终处于原始状态,即使曾经发展到较高水平的南非的大</a:t>
            </a:r>
            <a:r>
              <a:rPr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rPr>
              <a:t>津巴布韦，后来也不知所终</a:t>
            </a:r>
            <a:r>
              <a:rPr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rPr>
              <a:t>。材料的</a:t>
            </a:r>
            <a:r>
              <a:rPr lang="zh-CN" altLang="en-US" sz="2400" b="1" spc="200" dirty="0">
                <a:solidFill>
                  <a:schemeClr val="tx1">
                    <a:lumMod val="85000"/>
                    <a:lumOff val="15000"/>
                  </a:schemeClr>
                </a:solidFill>
                <a:latin typeface="微软雅黑" panose="020B0503020204020204" charset="-122"/>
                <a:ea typeface="微软雅黑" panose="020B0503020204020204" charset="-122"/>
                <a:cs typeface="宋体" panose="02010600030101010101" pitchFamily="2" charset="-122"/>
              </a:rPr>
              <a:t>主旨</a:t>
            </a:r>
            <a:r>
              <a:rPr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rPr>
              <a:t>是(    ）</a:t>
            </a:r>
            <a:endParaRPr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endParaRPr>
          </a:p>
          <a:p>
            <a:pPr algn="l" fontAlgn="auto">
              <a:lnSpc>
                <a:spcPct val="100000"/>
              </a:lnSpc>
              <a:buClrTx/>
              <a:buSzTx/>
              <a:buFontTx/>
            </a:pPr>
            <a:r>
              <a:rPr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rPr>
              <a:t>A.大津巴布韦落后于阿克苏姆文明</a:t>
            </a:r>
            <a:endParaRPr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endParaRPr>
          </a:p>
          <a:p>
            <a:pPr algn="l" fontAlgn="auto">
              <a:lnSpc>
                <a:spcPct val="100000"/>
              </a:lnSpc>
              <a:buClrTx/>
              <a:buSzTx/>
              <a:buFontTx/>
            </a:pPr>
            <a:r>
              <a:rPr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rPr>
              <a:t>B.文化交流对</a:t>
            </a:r>
            <a:r>
              <a:rPr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sym typeface="+mn-ea"/>
              </a:rPr>
              <a:t>文明发展有重要意义</a:t>
            </a:r>
            <a:endParaRPr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endParaRPr>
          </a:p>
          <a:p>
            <a:pPr algn="l" fontAlgn="auto">
              <a:lnSpc>
                <a:spcPct val="100000"/>
              </a:lnSpc>
              <a:buClrTx/>
              <a:buSzTx/>
              <a:buFontTx/>
            </a:pPr>
            <a:r>
              <a:rPr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rPr>
              <a:t>C.非洲大陆一直都落后于其他地区</a:t>
            </a:r>
            <a:endParaRPr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endParaRPr>
          </a:p>
          <a:p>
            <a:pPr algn="l" fontAlgn="auto">
              <a:lnSpc>
                <a:spcPct val="100000"/>
              </a:lnSpc>
              <a:buClrTx/>
              <a:buSzTx/>
              <a:buFontTx/>
            </a:pPr>
            <a:r>
              <a:rPr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rPr>
              <a:t>D.封闭的环境更有利于文明的传承</a:t>
            </a:r>
            <a:endParaRPr sz="2400" b="1" spc="200" dirty="0">
              <a:solidFill>
                <a:schemeClr val="tx1">
                  <a:lumMod val="85000"/>
                  <a:lumOff val="15000"/>
                </a:schemeClr>
              </a:solidFill>
              <a:uFillTx/>
              <a:latin typeface="微软雅黑" panose="020B0503020204020204" charset="-122"/>
              <a:ea typeface="微软雅黑" panose="020B0503020204020204" charset="-122"/>
              <a:cs typeface="宋体" panose="02010600030101010101" pitchFamily="2" charset="-122"/>
            </a:endParaRPr>
          </a:p>
        </p:txBody>
      </p:sp>
      <p:sp>
        <p:nvSpPr>
          <p:cNvPr id="6" name="文本框 5"/>
          <p:cNvSpPr txBox="1"/>
          <p:nvPr/>
        </p:nvSpPr>
        <p:spPr>
          <a:xfrm>
            <a:off x="9231008" y="1735972"/>
            <a:ext cx="123444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B</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7" name="文本框 6"/>
          <p:cNvSpPr txBox="1"/>
          <p:nvPr/>
        </p:nvSpPr>
        <p:spPr>
          <a:xfrm>
            <a:off x="409807" y="3928652"/>
            <a:ext cx="10992484" cy="28623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fontAlgn="ctr">
              <a:lnSpc>
                <a:spcPct val="150000"/>
              </a:lnSpc>
            </a:pPr>
            <a:r>
              <a:rPr lang="en-US" altLang="zh-CN" sz="2400" b="1" kern="100" dirty="0">
                <a:effectLst/>
                <a:latin typeface="微软雅黑" panose="020B0503020204020204" charset="-122"/>
                <a:ea typeface="微软雅黑" panose="020B0503020204020204" charset="-122"/>
                <a:cs typeface="Times New Roman" panose="02020603050405020304" pitchFamily="18" charset="0"/>
              </a:rPr>
              <a:t>12</a:t>
            </a:r>
            <a:r>
              <a:rPr lang="zh-CN" altLang="zh-CN" sz="2400" b="1" kern="100" dirty="0">
                <a:effectLst/>
                <a:latin typeface="微软雅黑" panose="020B0503020204020204" charset="-122"/>
                <a:ea typeface="微软雅黑" panose="020B0503020204020204" charset="-122"/>
                <a:cs typeface="Times New Roman" panose="02020603050405020304" pitchFamily="18" charset="0"/>
              </a:rPr>
              <a:t>．早在西方殖民者入侵前，美洲的印第安人就创造了灿烂辉煌的古代文明。但是，由于美洲文明大多起源于峡谷盆地和高原地区，交通不便，内部之间也交流很少，因此发展相对缓慢。这反映了美洲文明</a:t>
            </a:r>
            <a:endParaRPr lang="zh-CN" altLang="zh-CN" sz="2400" b="1" kern="100" dirty="0">
              <a:effectLst/>
              <a:latin typeface="微软雅黑" panose="020B0503020204020204" charset="-122"/>
              <a:ea typeface="微软雅黑" panose="020B0503020204020204" charset="-122"/>
              <a:cs typeface="Times New Roman" panose="02020603050405020304" pitchFamily="18" charset="0"/>
            </a:endParaRPr>
          </a:p>
          <a:p>
            <a:pPr algn="l" fontAlgn="ctr">
              <a:lnSpc>
                <a:spcPct val="150000"/>
              </a:lnSpc>
              <a:tabLst>
                <a:tab pos="2637155" algn="l"/>
              </a:tabLst>
            </a:pPr>
            <a:r>
              <a:rPr lang="en-US" altLang="zh-CN" sz="2400" b="1" kern="100" dirty="0">
                <a:effectLst/>
                <a:latin typeface="微软雅黑" panose="020B0503020204020204" charset="-122"/>
                <a:ea typeface="微软雅黑" panose="020B0503020204020204" charset="-122"/>
                <a:cs typeface="Times New Roman" panose="02020603050405020304" pitchFamily="18" charset="0"/>
              </a:rPr>
              <a:t>A</a:t>
            </a:r>
            <a:r>
              <a:rPr lang="zh-CN" altLang="zh-CN" sz="2400" b="1" kern="100" dirty="0">
                <a:effectLst/>
                <a:latin typeface="微软雅黑" panose="020B0503020204020204" charset="-122"/>
                <a:ea typeface="微软雅黑" panose="020B0503020204020204" charset="-122"/>
                <a:cs typeface="Times New Roman" panose="02020603050405020304" pitchFamily="18" charset="0"/>
              </a:rPr>
              <a:t>．内部之间没有任何交流</a:t>
            </a:r>
            <a:r>
              <a:rPr lang="en-US" altLang="zh-CN" sz="2400" b="1" kern="100" dirty="0">
                <a:effectLst/>
                <a:latin typeface="微软雅黑" panose="020B0503020204020204" charset="-122"/>
                <a:ea typeface="微软雅黑" panose="020B0503020204020204" charset="-122"/>
                <a:cs typeface="Times New Roman" panose="02020603050405020304" pitchFamily="18" charset="0"/>
              </a:rPr>
              <a:t>	B</a:t>
            </a:r>
            <a:r>
              <a:rPr lang="zh-CN" altLang="zh-CN" sz="2400" b="1" kern="100" dirty="0">
                <a:effectLst/>
                <a:latin typeface="微软雅黑" panose="020B0503020204020204" charset="-122"/>
                <a:ea typeface="微软雅黑" panose="020B0503020204020204" charset="-122"/>
                <a:cs typeface="Times New Roman" panose="02020603050405020304" pitchFamily="18" charset="0"/>
              </a:rPr>
              <a:t>．内部之间的战争频繁</a:t>
            </a:r>
            <a:endParaRPr lang="zh-CN" altLang="zh-CN" sz="2400" b="1" kern="100" dirty="0">
              <a:effectLst/>
              <a:latin typeface="微软雅黑" panose="020B0503020204020204" charset="-122"/>
              <a:ea typeface="微软雅黑" panose="020B0503020204020204" charset="-122"/>
              <a:cs typeface="Times New Roman" panose="02020603050405020304" pitchFamily="18" charset="0"/>
            </a:endParaRPr>
          </a:p>
          <a:p>
            <a:pPr algn="l" fontAlgn="ctr">
              <a:lnSpc>
                <a:spcPct val="150000"/>
              </a:lnSpc>
              <a:tabLst>
                <a:tab pos="2637155" algn="l"/>
              </a:tabLst>
            </a:pPr>
            <a:r>
              <a:rPr lang="en-US" altLang="zh-CN" sz="2400" b="1" kern="100" dirty="0">
                <a:effectLst/>
                <a:latin typeface="微软雅黑" panose="020B0503020204020204" charset="-122"/>
                <a:ea typeface="微软雅黑" panose="020B0503020204020204" charset="-122"/>
                <a:cs typeface="Times New Roman" panose="02020603050405020304" pitchFamily="18" charset="0"/>
              </a:rPr>
              <a:t>C</a:t>
            </a:r>
            <a:r>
              <a:rPr lang="zh-CN" altLang="zh-CN" sz="2400" b="1" kern="100" dirty="0">
                <a:effectLst/>
                <a:latin typeface="微软雅黑" panose="020B0503020204020204" charset="-122"/>
                <a:ea typeface="微软雅黑" panose="020B0503020204020204" charset="-122"/>
                <a:cs typeface="Times New Roman" panose="02020603050405020304" pitchFamily="18" charset="0"/>
              </a:rPr>
              <a:t>．发展受地理环境的影响</a:t>
            </a:r>
            <a:r>
              <a:rPr lang="en-US" altLang="zh-CN" sz="2400" b="1" kern="100" dirty="0">
                <a:effectLst/>
                <a:latin typeface="微软雅黑" panose="020B0503020204020204" charset="-122"/>
                <a:ea typeface="微软雅黑" panose="020B0503020204020204" charset="-122"/>
                <a:cs typeface="Times New Roman" panose="02020603050405020304" pitchFamily="18" charset="0"/>
              </a:rPr>
              <a:t>	D</a:t>
            </a:r>
            <a:r>
              <a:rPr lang="zh-CN" altLang="zh-CN" sz="2400" b="1" kern="100" dirty="0">
                <a:effectLst/>
                <a:latin typeface="微软雅黑" panose="020B0503020204020204" charset="-122"/>
                <a:ea typeface="微软雅黑" panose="020B0503020204020204" charset="-122"/>
                <a:cs typeface="Times New Roman" panose="02020603050405020304" pitchFamily="18" charset="0"/>
              </a:rPr>
              <a:t>．因地理环境导致衰落</a:t>
            </a:r>
            <a:endParaRPr lang="zh-CN" altLang="zh-CN" sz="2400" b="1" kern="100" dirty="0">
              <a:effectLst/>
              <a:latin typeface="微软雅黑" panose="020B0503020204020204" charset="-122"/>
              <a:ea typeface="微软雅黑" panose="020B0503020204020204" charset="-122"/>
              <a:cs typeface="Times New Roman" panose="02020603050405020304" pitchFamily="18" charset="0"/>
            </a:endParaRPr>
          </a:p>
        </p:txBody>
      </p:sp>
      <p:sp>
        <p:nvSpPr>
          <p:cNvPr id="8" name="文本框 7"/>
          <p:cNvSpPr txBox="1"/>
          <p:nvPr/>
        </p:nvSpPr>
        <p:spPr>
          <a:xfrm>
            <a:off x="9579350" y="4939482"/>
            <a:ext cx="123444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C</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9" name="文本框 8"/>
          <p:cNvSpPr txBox="1"/>
          <p:nvPr/>
        </p:nvSpPr>
        <p:spPr>
          <a:xfrm>
            <a:off x="65315" y="235698"/>
            <a:ext cx="6442788" cy="523220"/>
          </a:xfrm>
          <a:prstGeom prst="rect">
            <a:avLst/>
          </a:prstGeom>
          <a:noFill/>
        </p:spPr>
        <p:txBody>
          <a:bodyPr wrap="square">
            <a:spAutoFit/>
          </a:bodyPr>
          <a:lstStyle/>
          <a:p>
            <a:r>
              <a:rPr lang="zh-CN" altLang="en-US" sz="2800" b="0" dirty="0">
                <a:latin typeface="汉仪尚巍手书简" panose="00020600040101010101" charset="-122"/>
                <a:ea typeface="汉仪尚巍手书简" panose="00020600040101010101" charset="-122"/>
              </a:rPr>
              <a:t>小试牛刀</a:t>
            </a:r>
            <a:endParaRPr lang="zh-CN" altLang="en-US" sz="2800" dirty="0"/>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501650" y="173355"/>
            <a:ext cx="11189335" cy="615950"/>
          </a:xfrm>
        </p:spPr>
        <p:txBody>
          <a:bodyPr/>
          <a:lstStyle/>
          <a:p>
            <a:r>
              <a:rPr lang="en-US" altLang="zh-CN" sz="3200" b="1">
                <a:solidFill>
                  <a:schemeClr val="tx1"/>
                </a:solidFill>
                <a:latin typeface="微软雅黑" panose="020B0503020204020204" charset="-122"/>
                <a:ea typeface="微软雅黑" panose="020B0503020204020204" charset="-122"/>
                <a:cs typeface="微软雅黑" panose="020B0503020204020204" charset="-122"/>
              </a:rPr>
              <a:t>     </a:t>
            </a:r>
            <a:r>
              <a:rPr lang="zh-CN" altLang="en-US" sz="3200" b="1">
                <a:solidFill>
                  <a:schemeClr val="tx1"/>
                </a:solidFill>
                <a:latin typeface="微软雅黑" panose="020B0503020204020204" charset="-122"/>
                <a:ea typeface="微软雅黑" panose="020B0503020204020204" charset="-122"/>
                <a:cs typeface="微软雅黑" panose="020B0503020204020204" charset="-122"/>
              </a:rPr>
              <a:t>世界近代史（1500年左右地理大发现－20世纪初</a:t>
            </a:r>
            <a:r>
              <a:rPr lang="en-US" altLang="zh-CN" sz="3200" b="1">
                <a:solidFill>
                  <a:schemeClr val="tx1"/>
                </a:solidFill>
                <a:latin typeface="微软雅黑" panose="020B0503020204020204" charset="-122"/>
                <a:ea typeface="微软雅黑" panose="020B0503020204020204" charset="-122"/>
                <a:cs typeface="微软雅黑" panose="020B0503020204020204" charset="-122"/>
              </a:rPr>
              <a:t>)</a:t>
            </a:r>
            <a:endParaRPr lang="en-US" altLang="zh-CN" sz="32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左大括号 2"/>
          <p:cNvSpPr/>
          <p:nvPr/>
        </p:nvSpPr>
        <p:spPr>
          <a:xfrm>
            <a:off x="964565" y="789305"/>
            <a:ext cx="270510" cy="341439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b="1">
              <a:latin typeface="微软雅黑" panose="020B0503020204020204" charset="-122"/>
              <a:ea typeface="微软雅黑" panose="020B0503020204020204" charset="-122"/>
            </a:endParaRPr>
          </a:p>
        </p:txBody>
      </p:sp>
      <p:sp>
        <p:nvSpPr>
          <p:cNvPr id="4" name="文本框 3"/>
          <p:cNvSpPr txBox="1"/>
          <p:nvPr/>
        </p:nvSpPr>
        <p:spPr>
          <a:xfrm>
            <a:off x="1235710" y="3244850"/>
            <a:ext cx="1670050" cy="460375"/>
          </a:xfrm>
          <a:prstGeom prst="rect">
            <a:avLst/>
          </a:prstGeom>
          <a:solidFill>
            <a:schemeClr val="accent5">
              <a:lumMod val="20000"/>
              <a:lumOff val="80000"/>
            </a:schemeClr>
          </a:solidFill>
        </p:spPr>
        <p:txBody>
          <a:bodyPr wrap="square" rtlCol="0">
            <a:spAutoFit/>
          </a:bodyPr>
          <a:lstStyle/>
          <a:p>
            <a:r>
              <a:rPr lang="zh-CN" altLang="en-US" sz="2400" b="1">
                <a:latin typeface="微软雅黑" panose="020B0503020204020204" charset="-122"/>
                <a:ea typeface="微软雅黑" panose="020B0503020204020204" charset="-122"/>
              </a:rPr>
              <a:t>政治体系：</a:t>
            </a:r>
            <a:endParaRPr lang="zh-CN" altLang="en-US" sz="2400" b="1">
              <a:latin typeface="微软雅黑" panose="020B0503020204020204" charset="-122"/>
              <a:ea typeface="微软雅黑" panose="020B0503020204020204" charset="-122"/>
            </a:endParaRPr>
          </a:p>
        </p:txBody>
      </p:sp>
      <p:sp>
        <p:nvSpPr>
          <p:cNvPr id="5" name="文本框 4"/>
          <p:cNvSpPr txBox="1"/>
          <p:nvPr/>
        </p:nvSpPr>
        <p:spPr>
          <a:xfrm>
            <a:off x="3317240" y="3244850"/>
            <a:ext cx="5311775" cy="460375"/>
          </a:xfrm>
          <a:prstGeom prst="rect">
            <a:avLst/>
          </a:prstGeom>
          <a:solidFill>
            <a:schemeClr val="accent5">
              <a:lumMod val="20000"/>
              <a:lumOff val="80000"/>
            </a:schemeClr>
          </a:solidFill>
        </p:spPr>
        <p:txBody>
          <a:bodyPr wrap="square" rtlCol="0">
            <a:spAutoFit/>
          </a:bodyPr>
          <a:lstStyle/>
          <a:p>
            <a:r>
              <a:rPr lang="zh-CN" altLang="en-US" sz="2400" b="1">
                <a:latin typeface="微软雅黑" panose="020B0503020204020204" charset="-122"/>
                <a:ea typeface="微软雅黑" panose="020B0503020204020204" charset="-122"/>
              </a:rPr>
              <a:t>资本主义民主制度在世界范围的确立</a:t>
            </a:r>
            <a:endParaRPr lang="zh-CN" altLang="en-US" sz="2400" b="1">
              <a:latin typeface="微软雅黑" panose="020B0503020204020204" charset="-122"/>
              <a:ea typeface="微软雅黑" panose="020B0503020204020204" charset="-122"/>
            </a:endParaRPr>
          </a:p>
        </p:txBody>
      </p:sp>
      <p:sp>
        <p:nvSpPr>
          <p:cNvPr id="6" name="文本框 5"/>
          <p:cNvSpPr txBox="1"/>
          <p:nvPr/>
        </p:nvSpPr>
        <p:spPr>
          <a:xfrm>
            <a:off x="1235710" y="789305"/>
            <a:ext cx="1582420" cy="460375"/>
          </a:xfrm>
          <a:prstGeom prst="rect">
            <a:avLst/>
          </a:prstGeom>
          <a:solidFill>
            <a:schemeClr val="accent4">
              <a:lumMod val="40000"/>
              <a:lumOff val="60000"/>
            </a:schemeClr>
          </a:solidFill>
        </p:spPr>
        <p:txBody>
          <a:bodyPr wrap="square" rtlCol="0">
            <a:spAutoFit/>
          </a:bodyPr>
          <a:lstStyle/>
          <a:p>
            <a:r>
              <a:rPr lang="zh-CN" altLang="en-US" sz="2400" b="1">
                <a:latin typeface="微软雅黑" panose="020B0503020204020204" charset="-122"/>
                <a:ea typeface="微软雅黑" panose="020B0503020204020204" charset="-122"/>
              </a:rPr>
              <a:t>经济体系：</a:t>
            </a:r>
            <a:endParaRPr lang="zh-CN" altLang="en-US" sz="2400" b="1">
              <a:latin typeface="微软雅黑" panose="020B0503020204020204" charset="-122"/>
              <a:ea typeface="微软雅黑" panose="020B0503020204020204" charset="-122"/>
            </a:endParaRPr>
          </a:p>
        </p:txBody>
      </p:sp>
      <p:sp>
        <p:nvSpPr>
          <p:cNvPr id="9" name="文本框 8"/>
          <p:cNvSpPr txBox="1"/>
          <p:nvPr/>
        </p:nvSpPr>
        <p:spPr>
          <a:xfrm>
            <a:off x="3338830" y="789305"/>
            <a:ext cx="7189470" cy="460375"/>
          </a:xfrm>
          <a:prstGeom prst="rect">
            <a:avLst/>
          </a:prstGeom>
          <a:solidFill>
            <a:schemeClr val="accent4">
              <a:lumMod val="40000"/>
              <a:lumOff val="60000"/>
            </a:schemeClr>
          </a:solidFill>
        </p:spPr>
        <p:txBody>
          <a:bodyPr wrap="square" rtlCol="0">
            <a:spAutoFit/>
          </a:bodyPr>
          <a:lstStyle/>
          <a:p>
            <a:r>
              <a:rPr lang="zh-CN" altLang="en-US" sz="2400" b="1">
                <a:latin typeface="微软雅黑" panose="020B0503020204020204" charset="-122"/>
                <a:ea typeface="微软雅黑" panose="020B0503020204020204" charset="-122"/>
              </a:rPr>
              <a:t>资本主义世界市场的形成（资本主义生产方式确立）</a:t>
            </a:r>
            <a:endParaRPr lang="zh-CN" altLang="en-US" sz="2400" b="1">
              <a:latin typeface="微软雅黑" panose="020B0503020204020204" charset="-122"/>
              <a:ea typeface="微软雅黑" panose="020B0503020204020204" charset="-122"/>
            </a:endParaRPr>
          </a:p>
        </p:txBody>
      </p:sp>
      <p:sp>
        <p:nvSpPr>
          <p:cNvPr id="11" name="文本框 10"/>
          <p:cNvSpPr txBox="1"/>
          <p:nvPr/>
        </p:nvSpPr>
        <p:spPr>
          <a:xfrm>
            <a:off x="1259840" y="3895090"/>
            <a:ext cx="1590040" cy="460375"/>
          </a:xfrm>
          <a:prstGeom prst="rect">
            <a:avLst/>
          </a:prstGeom>
          <a:solidFill>
            <a:schemeClr val="accent5">
              <a:lumMod val="20000"/>
              <a:lumOff val="80000"/>
            </a:schemeClr>
          </a:solidFill>
        </p:spPr>
        <p:txBody>
          <a:bodyPr wrap="square" rtlCol="0" anchor="t">
            <a:spAutoFit/>
          </a:bodyPr>
          <a:lstStyle/>
          <a:p>
            <a:r>
              <a:rPr lang="zh-CN" altLang="en-US" sz="2400" b="1">
                <a:latin typeface="微软雅黑" panose="020B0503020204020204" charset="-122"/>
                <a:ea typeface="微软雅黑" panose="020B0503020204020204" charset="-122"/>
                <a:sym typeface="+mn-ea"/>
              </a:rPr>
              <a:t>殖民体系：</a:t>
            </a:r>
            <a:endParaRPr lang="zh-CN" altLang="en-US" sz="2400" b="1">
              <a:latin typeface="微软雅黑" panose="020B0503020204020204" charset="-122"/>
              <a:ea typeface="微软雅黑" panose="020B0503020204020204" charset="-122"/>
              <a:sym typeface="+mn-ea"/>
            </a:endParaRPr>
          </a:p>
        </p:txBody>
      </p:sp>
      <p:sp>
        <p:nvSpPr>
          <p:cNvPr id="12" name="文本框 11"/>
          <p:cNvSpPr txBox="1"/>
          <p:nvPr/>
        </p:nvSpPr>
        <p:spPr>
          <a:xfrm>
            <a:off x="3317240" y="3895090"/>
            <a:ext cx="4060825" cy="460375"/>
          </a:xfrm>
          <a:prstGeom prst="rect">
            <a:avLst/>
          </a:prstGeom>
          <a:solidFill>
            <a:schemeClr val="accent5">
              <a:lumMod val="20000"/>
              <a:lumOff val="80000"/>
            </a:schemeClr>
          </a:solidFill>
        </p:spPr>
        <p:txBody>
          <a:bodyPr wrap="square" rtlCol="0" anchor="t">
            <a:spAutoFit/>
          </a:bodyPr>
          <a:lstStyle/>
          <a:p>
            <a:r>
              <a:rPr lang="zh-CN" altLang="en-US" sz="2400" b="1">
                <a:latin typeface="微软雅黑" panose="020B0503020204020204" charset="-122"/>
                <a:ea typeface="微软雅黑" panose="020B0503020204020204" charset="-122"/>
                <a:sym typeface="+mn-ea"/>
              </a:rPr>
              <a:t>资本主义的殖民体系的形成</a:t>
            </a:r>
            <a:endParaRPr lang="zh-CN" altLang="en-US" sz="2400" b="1">
              <a:latin typeface="微软雅黑" panose="020B0503020204020204" charset="-122"/>
              <a:ea typeface="微软雅黑" panose="020B0503020204020204" charset="-122"/>
              <a:sym typeface="+mn-ea"/>
            </a:endParaRPr>
          </a:p>
        </p:txBody>
      </p:sp>
      <p:sp>
        <p:nvSpPr>
          <p:cNvPr id="16" name="矩形: 圆角 4"/>
          <p:cNvSpPr/>
          <p:nvPr/>
        </p:nvSpPr>
        <p:spPr>
          <a:xfrm>
            <a:off x="301625" y="1083310"/>
            <a:ext cx="465455" cy="296037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marL="0" marR="0" lvl="0" indent="0" algn="ctr" defTabSz="457200" rtl="0" eaLnBrk="1" fontAlgn="auto" latinLnBrk="0" hangingPunct="1">
              <a:lnSpc>
                <a:spcPct val="100000"/>
              </a:lnSpc>
              <a:spcBef>
                <a:spcPct val="0"/>
              </a:spcBef>
              <a:spcAft>
                <a:spcPct val="0"/>
              </a:spcAft>
              <a:buClrTx/>
              <a:buSzTx/>
              <a:buFontTx/>
              <a:buNone/>
              <a:defRPr/>
            </a:pPr>
            <a:r>
              <a:rPr lang="zh-CN" altLang="zh-CN" sz="2400" b="1">
                <a:solidFill>
                  <a:schemeClr val="tx1"/>
                </a:solidFill>
                <a:latin typeface="微软雅黑" panose="020B0503020204020204" charset="-122"/>
                <a:ea typeface="微软雅黑" panose="020B0503020204020204" charset="-122"/>
                <a:sym typeface="+mn-ea"/>
              </a:rPr>
              <a:t>资本主义世界体系</a:t>
            </a:r>
            <a:endParaRPr kumimoji="0" lang="zh-CN" altLang="zh-CN" sz="24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sym typeface="+mn-ea"/>
            </a:endParaRPr>
          </a:p>
        </p:txBody>
      </p:sp>
      <p:sp>
        <p:nvSpPr>
          <p:cNvPr id="7" name="文本框 6"/>
          <p:cNvSpPr txBox="1"/>
          <p:nvPr/>
        </p:nvSpPr>
        <p:spPr>
          <a:xfrm>
            <a:off x="3418840" y="1374140"/>
            <a:ext cx="662305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altLang="en-US" sz="2400" b="1" dirty="0">
                <a:solidFill>
                  <a:srgbClr val="FF0000"/>
                </a:solidFill>
                <a:latin typeface="微软雅黑" panose="020B0503020204020204" charset="-122"/>
                <a:ea typeface="微软雅黑" panose="020B0503020204020204" charset="-122"/>
                <a:sym typeface="+mn-ea"/>
              </a:rPr>
              <a:t>新航路（雏形）</a:t>
            </a:r>
            <a:r>
              <a:rPr lang="en-US" altLang="zh-CN" sz="2400" b="1" dirty="0">
                <a:solidFill>
                  <a:srgbClr val="FF0000"/>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一工（初步）</a:t>
            </a:r>
            <a:r>
              <a:rPr lang="en-US" altLang="zh-CN" sz="2400" b="1" dirty="0">
                <a:solidFill>
                  <a:srgbClr val="FF0000"/>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二工（最终）</a:t>
            </a:r>
            <a:endParaRPr lang="zh-CN" altLang="en-US" sz="2400" b="1" dirty="0">
              <a:solidFill>
                <a:srgbClr val="FF0000"/>
              </a:solidFill>
              <a:latin typeface="微软雅黑" panose="020B0503020204020204" charset="-122"/>
              <a:ea typeface="微软雅黑" panose="020B0503020204020204" charset="-122"/>
              <a:sym typeface="+mn-ea"/>
            </a:endParaRPr>
          </a:p>
        </p:txBody>
      </p:sp>
      <p:sp>
        <p:nvSpPr>
          <p:cNvPr id="10" name="文本框 9"/>
          <p:cNvSpPr txBox="1"/>
          <p:nvPr/>
        </p:nvSpPr>
        <p:spPr>
          <a:xfrm>
            <a:off x="3616325" y="2634615"/>
            <a:ext cx="599313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altLang="en-US" sz="2400" b="1" dirty="0">
                <a:solidFill>
                  <a:srgbClr val="FF0000"/>
                </a:solidFill>
                <a:latin typeface="微软雅黑" panose="020B0503020204020204" charset="-122"/>
                <a:ea typeface="微软雅黑" panose="020B0503020204020204" charset="-122"/>
                <a:sym typeface="+mn-ea"/>
              </a:rPr>
              <a:t>文艺复兴</a:t>
            </a:r>
            <a:r>
              <a:rPr lang="en-US" altLang="zh-CN" sz="2400" b="1" dirty="0">
                <a:solidFill>
                  <a:srgbClr val="FF0000"/>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宗教改革</a:t>
            </a:r>
            <a:r>
              <a:rPr lang="en-US" altLang="zh-CN" sz="2400" b="1" dirty="0">
                <a:solidFill>
                  <a:srgbClr val="FF0000"/>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近代科学</a:t>
            </a:r>
            <a:r>
              <a:rPr lang="en-US" altLang="zh-CN" sz="2400" b="1" dirty="0">
                <a:solidFill>
                  <a:srgbClr val="FF0000"/>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启蒙运动</a:t>
            </a:r>
            <a:endParaRPr lang="zh-CN" altLang="en-US" sz="2400" b="1" dirty="0">
              <a:solidFill>
                <a:srgbClr val="FF0000"/>
              </a:solidFill>
              <a:latin typeface="微软雅黑" panose="020B0503020204020204" charset="-122"/>
              <a:ea typeface="微软雅黑" panose="020B0503020204020204" charset="-122"/>
              <a:sym typeface="+mn-ea"/>
            </a:endParaRPr>
          </a:p>
        </p:txBody>
      </p:sp>
      <p:sp>
        <p:nvSpPr>
          <p:cNvPr id="8" name="文本框 7"/>
          <p:cNvSpPr txBox="1"/>
          <p:nvPr/>
        </p:nvSpPr>
        <p:spPr>
          <a:xfrm>
            <a:off x="1223645" y="1974215"/>
            <a:ext cx="1582420" cy="460375"/>
          </a:xfrm>
          <a:prstGeom prst="rect">
            <a:avLst/>
          </a:prstGeom>
          <a:solidFill>
            <a:schemeClr val="accent4">
              <a:lumMod val="40000"/>
              <a:lumOff val="60000"/>
            </a:schemeClr>
          </a:solidFill>
        </p:spPr>
        <p:txBody>
          <a:bodyPr wrap="square" rtlCol="0">
            <a:spAutoFit/>
          </a:bodyPr>
          <a:lstStyle/>
          <a:p>
            <a:r>
              <a:rPr lang="zh-CN" altLang="en-US" sz="2400" b="1">
                <a:latin typeface="微软雅黑" panose="020B0503020204020204" charset="-122"/>
                <a:ea typeface="微软雅黑" panose="020B0503020204020204" charset="-122"/>
              </a:rPr>
              <a:t>思想体系：</a:t>
            </a:r>
            <a:endParaRPr lang="zh-CN" altLang="en-US" sz="2400" b="1">
              <a:latin typeface="微软雅黑" panose="020B0503020204020204" charset="-122"/>
              <a:ea typeface="微软雅黑" panose="020B0503020204020204" charset="-122"/>
            </a:endParaRPr>
          </a:p>
        </p:txBody>
      </p:sp>
      <p:sp>
        <p:nvSpPr>
          <p:cNvPr id="13" name="文本框 12"/>
          <p:cNvSpPr txBox="1"/>
          <p:nvPr/>
        </p:nvSpPr>
        <p:spPr>
          <a:xfrm>
            <a:off x="3338830" y="1974215"/>
            <a:ext cx="6837045" cy="460375"/>
          </a:xfrm>
          <a:prstGeom prst="rect">
            <a:avLst/>
          </a:prstGeom>
          <a:solidFill>
            <a:schemeClr val="accent4">
              <a:lumMod val="40000"/>
              <a:lumOff val="60000"/>
            </a:schemeClr>
          </a:solidFill>
        </p:spPr>
        <p:txBody>
          <a:bodyPr wrap="square" rtlCol="0">
            <a:spAutoFit/>
          </a:bodyPr>
          <a:lstStyle/>
          <a:p>
            <a:r>
              <a:rPr lang="zh-CN" altLang="en-US" sz="2400" b="1">
                <a:latin typeface="微软雅黑" panose="020B0503020204020204" charset="-122"/>
                <a:ea typeface="微软雅黑" panose="020B0503020204020204" charset="-122"/>
              </a:rPr>
              <a:t>资本主义思想体系的形成（人文主义的广泛传播）</a:t>
            </a:r>
            <a:endParaRPr lang="zh-CN" altLang="en-US" sz="2400" b="1">
              <a:latin typeface="微软雅黑" panose="020B0503020204020204" charset="-122"/>
              <a:ea typeface="微软雅黑" panose="020B0503020204020204" charset="-122"/>
            </a:endParaRPr>
          </a:p>
        </p:txBody>
      </p:sp>
      <p:sp>
        <p:nvSpPr>
          <p:cNvPr id="14" name="文本框 13"/>
          <p:cNvSpPr txBox="1">
            <a:spLocks noChangeArrowheads="1"/>
          </p:cNvSpPr>
          <p:nvPr/>
        </p:nvSpPr>
        <p:spPr bwMode="auto">
          <a:xfrm>
            <a:off x="1259840" y="4479925"/>
            <a:ext cx="10142855" cy="2348230"/>
          </a:xfrm>
          <a:prstGeom prst="rect">
            <a:avLst/>
          </a:prstGeom>
          <a:noFill/>
          <a:ln w="9525">
            <a:noFill/>
            <a:miter lim="800000"/>
          </a:ln>
        </p:spPr>
        <p:txBody>
          <a:bodyPr wrap="square">
            <a:spAutoFit/>
          </a:bodyPr>
          <a:p>
            <a:pPr>
              <a:spcBef>
                <a:spcPts val="800"/>
              </a:spcBef>
            </a:pPr>
            <a:r>
              <a:rPr lang="zh-CN" altLang="zh-CN" sz="2400" b="1" dirty="0" smtClean="0">
                <a:solidFill>
                  <a:schemeClr val="tx1"/>
                </a:solidFill>
                <a:latin typeface="微软雅黑" panose="020B0503020204020204" charset="-122"/>
                <a:ea typeface="微软雅黑" panose="020B0503020204020204" charset="-122"/>
                <a:cs typeface="微软雅黑" panose="020B0503020204020204" charset="-122"/>
              </a:rPr>
              <a:t>一</a:t>
            </a:r>
            <a:r>
              <a:rPr lang="zh-CN" altLang="zh-CN" sz="2400" b="1" dirty="0">
                <a:solidFill>
                  <a:schemeClr val="tx1"/>
                </a:solidFill>
                <a:latin typeface="微软雅黑" panose="020B0503020204020204" charset="-122"/>
                <a:ea typeface="微软雅黑" panose="020B0503020204020204" charset="-122"/>
                <a:cs typeface="微软雅黑" panose="020B0503020204020204" charset="-122"/>
              </a:rPr>
              <a:t>、</a:t>
            </a:r>
            <a:r>
              <a:rPr lang="en-US" altLang="zh-CN" sz="2400" b="1" dirty="0">
                <a:solidFill>
                  <a:schemeClr val="tx1"/>
                </a:solidFill>
                <a:latin typeface="微软雅黑" panose="020B0503020204020204" charset="-122"/>
                <a:ea typeface="微软雅黑" panose="020B0503020204020204" charset="-122"/>
                <a:cs typeface="微软雅黑" panose="020B0503020204020204" charset="-122"/>
              </a:rPr>
              <a:t>19</a:t>
            </a:r>
            <a:r>
              <a:rPr lang="zh-CN" altLang="zh-CN" sz="2400" b="1" dirty="0">
                <a:solidFill>
                  <a:schemeClr val="tx1"/>
                </a:solidFill>
                <a:latin typeface="微软雅黑" panose="020B0503020204020204" charset="-122"/>
                <a:ea typeface="微软雅黑" panose="020B0503020204020204" charset="-122"/>
                <a:cs typeface="微软雅黑" panose="020B0503020204020204" charset="-122"/>
              </a:rPr>
              <a:t>世纪初</a:t>
            </a:r>
            <a:r>
              <a:rPr lang="en-US" altLang="zh-CN" sz="2400" b="1" dirty="0">
                <a:solidFill>
                  <a:schemeClr val="tx1"/>
                </a:solidFill>
                <a:latin typeface="微软雅黑" panose="020B0503020204020204" charset="-122"/>
                <a:ea typeface="微软雅黑" panose="020B0503020204020204" charset="-122"/>
                <a:cs typeface="微软雅黑" panose="020B0503020204020204" charset="-122"/>
              </a:rPr>
              <a:t>---1848</a:t>
            </a:r>
            <a:r>
              <a:rPr lang="zh-CN" altLang="zh-CN" sz="2400" b="1" dirty="0">
                <a:solidFill>
                  <a:schemeClr val="tx1"/>
                </a:solidFill>
                <a:latin typeface="微软雅黑" panose="020B0503020204020204" charset="-122"/>
                <a:ea typeface="微软雅黑" panose="020B0503020204020204" charset="-122"/>
                <a:cs typeface="微软雅黑" panose="020B0503020204020204" charset="-122"/>
              </a:rPr>
              <a:t>年：从空想到科学</a:t>
            </a:r>
            <a:endParaRPr lang="zh-CN" altLang="zh-CN" sz="2400" b="1" dirty="0">
              <a:solidFill>
                <a:schemeClr val="tx1"/>
              </a:solidFill>
              <a:latin typeface="微软雅黑" panose="020B0503020204020204" charset="-122"/>
              <a:ea typeface="微软雅黑" panose="020B0503020204020204" charset="-122"/>
              <a:cs typeface="微软雅黑" panose="020B0503020204020204" charset="-122"/>
            </a:endParaRPr>
          </a:p>
          <a:p>
            <a:pPr>
              <a:spcBef>
                <a:spcPts val="800"/>
              </a:spcBef>
            </a:pPr>
            <a:r>
              <a:rPr lang="zh-CN" altLang="zh-CN" sz="2400" b="1" dirty="0">
                <a:solidFill>
                  <a:schemeClr val="tx1"/>
                </a:solidFill>
                <a:latin typeface="微软雅黑" panose="020B0503020204020204" charset="-122"/>
                <a:ea typeface="微软雅黑" panose="020B0503020204020204" charset="-122"/>
                <a:cs typeface="微软雅黑" panose="020B0503020204020204" charset="-122"/>
              </a:rPr>
              <a:t>二、19世纪40年代—19世纪70年代：从理论到实践</a:t>
            </a:r>
            <a:endParaRPr lang="zh-CN" altLang="zh-CN" sz="2400" b="1" dirty="0">
              <a:solidFill>
                <a:schemeClr val="tx1"/>
              </a:solidFill>
              <a:latin typeface="微软雅黑" panose="020B0503020204020204" charset="-122"/>
              <a:ea typeface="微软雅黑" panose="020B0503020204020204" charset="-122"/>
              <a:cs typeface="微软雅黑" panose="020B0503020204020204" charset="-122"/>
            </a:endParaRPr>
          </a:p>
          <a:p>
            <a:pPr>
              <a:spcBef>
                <a:spcPts val="800"/>
              </a:spcBef>
            </a:pPr>
            <a:r>
              <a:rPr lang="zh-CN" altLang="zh-CN" sz="2400" b="1" dirty="0">
                <a:solidFill>
                  <a:schemeClr val="tx1"/>
                </a:solidFill>
                <a:latin typeface="微软雅黑" panose="020B0503020204020204" charset="-122"/>
                <a:ea typeface="微软雅黑" panose="020B0503020204020204" charset="-122"/>
                <a:cs typeface="微软雅黑" panose="020B0503020204020204" charset="-122"/>
              </a:rPr>
              <a:t>三、19世纪70年代---20世纪：从理想到现实</a:t>
            </a:r>
            <a:endParaRPr lang="zh-CN" altLang="zh-CN" sz="2400" b="1" dirty="0">
              <a:solidFill>
                <a:schemeClr val="tx1"/>
              </a:solidFill>
              <a:latin typeface="微软雅黑" panose="020B0503020204020204" charset="-122"/>
              <a:ea typeface="微软雅黑" panose="020B0503020204020204" charset="-122"/>
              <a:cs typeface="微软雅黑" panose="020B0503020204020204" charset="-122"/>
            </a:endParaRPr>
          </a:p>
          <a:p>
            <a:pPr>
              <a:spcBef>
                <a:spcPts val="800"/>
              </a:spcBef>
            </a:pPr>
            <a:r>
              <a:rPr lang="zh-CN" altLang="zh-CN" sz="2400" b="1" dirty="0">
                <a:solidFill>
                  <a:schemeClr val="tx1"/>
                </a:solidFill>
                <a:latin typeface="微软雅黑" panose="020B0503020204020204" charset="-122"/>
                <a:ea typeface="微软雅黑" panose="020B0503020204020204" charset="-122"/>
                <a:cs typeface="微软雅黑" panose="020B0503020204020204" charset="-122"/>
              </a:rPr>
              <a:t>四、20世纪初—20世纪50年代 ：从一国到多国</a:t>
            </a:r>
            <a:endParaRPr lang="zh-CN" altLang="zh-CN" sz="2400" b="1" dirty="0">
              <a:solidFill>
                <a:schemeClr val="tx1"/>
              </a:solidFill>
              <a:latin typeface="微软雅黑" panose="020B0503020204020204" charset="-122"/>
              <a:ea typeface="微软雅黑" panose="020B0503020204020204" charset="-122"/>
              <a:cs typeface="微软雅黑" panose="020B0503020204020204" charset="-122"/>
            </a:endParaRPr>
          </a:p>
          <a:p>
            <a:pPr>
              <a:spcBef>
                <a:spcPts val="800"/>
              </a:spcBef>
            </a:pPr>
            <a:r>
              <a:rPr lang="zh-CN" altLang="zh-CN" sz="2400" b="1" dirty="0">
                <a:solidFill>
                  <a:schemeClr val="tx1"/>
                </a:solidFill>
                <a:latin typeface="微软雅黑" panose="020B0503020204020204" charset="-122"/>
                <a:ea typeface="微软雅黑" panose="020B0503020204020204" charset="-122"/>
                <a:cs typeface="微软雅黑" panose="020B0503020204020204" charset="-122"/>
              </a:rPr>
              <a:t>五、</a:t>
            </a:r>
            <a:r>
              <a:rPr lang="en-US" altLang="zh-CN" sz="2400" b="1" dirty="0">
                <a:solidFill>
                  <a:schemeClr val="tx1"/>
                </a:solidFill>
                <a:latin typeface="微软雅黑" panose="020B0503020204020204" charset="-122"/>
                <a:ea typeface="微软雅黑" panose="020B0503020204020204" charset="-122"/>
                <a:cs typeface="微软雅黑" panose="020B0503020204020204" charset="-122"/>
              </a:rPr>
              <a:t>20</a:t>
            </a:r>
            <a:r>
              <a:rPr lang="zh-CN" altLang="zh-CN" sz="2400" b="1" dirty="0">
                <a:solidFill>
                  <a:schemeClr val="tx1"/>
                </a:solidFill>
                <a:latin typeface="微软雅黑" panose="020B0503020204020204" charset="-122"/>
                <a:ea typeface="微软雅黑" panose="020B0503020204020204" charset="-122"/>
                <a:cs typeface="微软雅黑" panose="020B0503020204020204" charset="-122"/>
              </a:rPr>
              <a:t>世纪</a:t>
            </a:r>
            <a:r>
              <a:rPr lang="en-US" altLang="zh-CN" sz="2400" b="1" dirty="0">
                <a:solidFill>
                  <a:schemeClr val="tx1"/>
                </a:solidFill>
                <a:latin typeface="微软雅黑" panose="020B0503020204020204" charset="-122"/>
                <a:ea typeface="微软雅黑" panose="020B0503020204020204" charset="-122"/>
                <a:cs typeface="微软雅黑" panose="020B0503020204020204" charset="-122"/>
              </a:rPr>
              <a:t>50</a:t>
            </a:r>
            <a:r>
              <a:rPr lang="zh-CN" altLang="zh-CN" sz="2400" b="1" dirty="0">
                <a:solidFill>
                  <a:schemeClr val="tx1"/>
                </a:solidFill>
                <a:latin typeface="微软雅黑" panose="020B0503020204020204" charset="-122"/>
                <a:ea typeface="微软雅黑" panose="020B0503020204020204" charset="-122"/>
                <a:cs typeface="微软雅黑" panose="020B0503020204020204" charset="-122"/>
              </a:rPr>
              <a:t>年代至今：由一种模式到多种模式</a:t>
            </a:r>
            <a:endParaRPr lang="zh-CN" altLang="zh-CN" sz="2400" b="1"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7" name="矩形: 圆角 4"/>
          <p:cNvSpPr/>
          <p:nvPr/>
        </p:nvSpPr>
        <p:spPr>
          <a:xfrm>
            <a:off x="301625" y="4588510"/>
            <a:ext cx="469900" cy="217487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ctr">
              <a:spcBef>
                <a:spcPts val="800"/>
              </a:spcBef>
            </a:pPr>
            <a:r>
              <a:rPr lang="zh-CN" altLang="zh-CN" sz="2400" b="1" dirty="0" smtClean="0">
                <a:solidFill>
                  <a:schemeClr val="tx1"/>
                </a:solidFill>
                <a:latin typeface="微软雅黑" panose="020B0503020204020204" charset="-122"/>
                <a:ea typeface="微软雅黑" panose="020B0503020204020204" charset="-122"/>
                <a:sym typeface="微软雅黑" panose="020B0503020204020204" charset="-122"/>
              </a:rPr>
              <a:t>社会主义</a:t>
            </a:r>
            <a:r>
              <a:rPr lang="zh-CN" altLang="zh-CN" sz="2400" b="1" dirty="0">
                <a:solidFill>
                  <a:schemeClr val="tx1"/>
                </a:solidFill>
                <a:latin typeface="微软雅黑" panose="020B0503020204020204" charset="-122"/>
                <a:ea typeface="微软雅黑" panose="020B0503020204020204" charset="-122"/>
                <a:sym typeface="微软雅黑" panose="020B0503020204020204" charset="-122"/>
              </a:rPr>
              <a:t>理论</a:t>
            </a:r>
            <a:endParaRPr kumimoji="0" lang="zh-CN" altLang="zh-CN" sz="24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8" name="左大括号 17"/>
          <p:cNvSpPr/>
          <p:nvPr/>
        </p:nvSpPr>
        <p:spPr>
          <a:xfrm>
            <a:off x="982345" y="4628515"/>
            <a:ext cx="277495" cy="205168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1600" b="1">
              <a:latin typeface="微软雅黑" panose="020B0503020204020204" charset="-122"/>
              <a:ea typeface="微软雅黑" panose="020B0503020204020204"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矩形 44"/>
          <p:cNvSpPr/>
          <p:nvPr/>
        </p:nvSpPr>
        <p:spPr>
          <a:xfrm>
            <a:off x="153670" y="1818640"/>
            <a:ext cx="11884025" cy="2306955"/>
          </a:xfrm>
          <a:prstGeom prst="rect">
            <a:avLst/>
          </a:prstGeom>
        </p:spPr>
        <p:txBody>
          <a:bodyPr wrap="square">
            <a:spAutoFit/>
          </a:bodyPr>
          <a:lstStyle/>
          <a:p>
            <a:pPr algn="l"/>
            <a:r>
              <a:rPr lang="en-US" altLang="zh-CN" sz="2400" b="1" dirty="0">
                <a:solidFill>
                  <a:schemeClr val="tx1"/>
                </a:solidFill>
                <a:latin typeface="微软雅黑" panose="020B0503020204020204" charset="-122"/>
                <a:ea typeface="微软雅黑" panose="020B0503020204020204" charset="-122"/>
              </a:rPr>
              <a:t>1</a:t>
            </a:r>
            <a:r>
              <a:rPr lang="zh-CN" altLang="en-US" sz="2400" b="1" dirty="0">
                <a:solidFill>
                  <a:schemeClr val="tx1"/>
                </a:solidFill>
                <a:latin typeface="微软雅黑" panose="020B0503020204020204" charset="-122"/>
                <a:ea typeface="微软雅黑" panose="020B0503020204020204" charset="-122"/>
              </a:rPr>
              <a:t>、背景：</a:t>
            </a:r>
            <a:endParaRPr lang="zh-CN" altLang="en-US" sz="2400" b="1" dirty="0">
              <a:solidFill>
                <a:schemeClr val="tx1"/>
              </a:solidFill>
              <a:latin typeface="微软雅黑" panose="020B0503020204020204" charset="-122"/>
              <a:ea typeface="微软雅黑" panose="020B0503020204020204" charset="-122"/>
            </a:endParaRPr>
          </a:p>
          <a:p>
            <a:pPr algn="l"/>
            <a:endPar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r>
              <a:rPr lang="en-US" altLang="zh-CN" sz="2400" b="1" dirty="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mn-ea"/>
              </a:rPr>
              <a:t>、过程：</a:t>
            </a:r>
            <a:endPar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endPar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endPar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endPar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nvSpPr>
        <p:spPr>
          <a:xfrm>
            <a:off x="2506980" y="1043940"/>
            <a:ext cx="1633855" cy="583565"/>
          </a:xfrm>
          <a:prstGeom prst="rect">
            <a:avLst/>
          </a:prstGeom>
          <a:noFill/>
        </p:spPr>
        <p:txBody>
          <a:bodyPr wrap="square" rtlCol="0">
            <a:spAutoFit/>
          </a:bodyPr>
          <a:lstStyle/>
          <a:p>
            <a:r>
              <a:rPr lang="en-US" altLang="zh-CN" sz="3200"/>
              <a:t>P34-P37</a:t>
            </a:r>
            <a:endParaRPr lang="en-US" altLang="zh-CN" sz="3200"/>
          </a:p>
        </p:txBody>
      </p:sp>
      <p:sp>
        <p:nvSpPr>
          <p:cNvPr id="16" name="文本框 15"/>
          <p:cNvSpPr txBox="1"/>
          <p:nvPr/>
        </p:nvSpPr>
        <p:spPr>
          <a:xfrm>
            <a:off x="1463675" y="1627505"/>
            <a:ext cx="10143490" cy="829945"/>
          </a:xfrm>
          <a:prstGeom prst="rect">
            <a:avLst/>
          </a:prstGeom>
          <a:noFill/>
        </p:spPr>
        <p:txBody>
          <a:bodyPr wrap="square" rtlCol="0" anchor="t">
            <a:spAutoFit/>
          </a:bodyPr>
          <a:lstStyle/>
          <a:p>
            <a:pPr algn="l"/>
            <a:r>
              <a:rPr lang="zh-CN" altLang="en-US" sz="2400" b="1" dirty="0">
                <a:latin typeface="微软雅黑" panose="020B0503020204020204" charset="-122"/>
                <a:ea typeface="微软雅黑" panose="020B0503020204020204" charset="-122"/>
                <a:cs typeface="黑体" panose="02010609060101010101" pitchFamily="49" charset="-122"/>
                <a:sym typeface="+mn-lt"/>
              </a:rPr>
              <a:t>动因：</a:t>
            </a:r>
            <a:r>
              <a:rPr lang="zh-CN" altLang="en-US" sz="2400" b="1" dirty="0">
                <a:latin typeface="微软雅黑" panose="020B0503020204020204" charset="-122"/>
                <a:ea typeface="微软雅黑" panose="020B0503020204020204" charset="-122"/>
                <a:sym typeface="+mn-ea"/>
              </a:rPr>
              <a:t>根：资主萌芽；直：商路危机；掠夺黄金；传播宗教；人文主义；</a:t>
            </a:r>
            <a:endParaRPr lang="zh-CN" altLang="en-US" sz="2400" b="1" dirty="0">
              <a:solidFill>
                <a:schemeClr val="tx1"/>
              </a:solidFill>
              <a:latin typeface="微软雅黑" panose="020B0503020204020204" charset="-122"/>
              <a:ea typeface="微软雅黑" panose="020B0503020204020204" charset="-122"/>
              <a:sym typeface="+mn-ea"/>
            </a:endParaRPr>
          </a:p>
          <a:p>
            <a:pPr algn="l"/>
            <a:r>
              <a:rPr lang="zh-CN" altLang="en-US" sz="2400" b="1" dirty="0">
                <a:latin typeface="微软雅黑" panose="020B0503020204020204" charset="-122"/>
                <a:ea typeface="微软雅黑" panose="020B0503020204020204" charset="-122"/>
                <a:cs typeface="黑体" panose="02010609060101010101" pitchFamily="49" charset="-122"/>
                <a:sym typeface="+mn-lt"/>
              </a:rPr>
              <a:t>条件：</a:t>
            </a:r>
            <a:r>
              <a:rPr lang="zh-CN" altLang="en-US" sz="2400" b="1" dirty="0">
                <a:latin typeface="微软雅黑" panose="020B0503020204020204" charset="-122"/>
                <a:ea typeface="微软雅黑" panose="020B0503020204020204" charset="-122"/>
                <a:sym typeface="+mn-ea"/>
              </a:rPr>
              <a:t>王室支持、</a:t>
            </a:r>
            <a:r>
              <a:rPr lang="zh-CN" altLang="en-US" sz="2400" b="1" dirty="0">
                <a:latin typeface="微软雅黑" panose="020B0503020204020204" charset="-122"/>
                <a:ea typeface="微软雅黑" panose="020B0503020204020204" charset="-122"/>
                <a:sym typeface="+mn-lt"/>
              </a:rPr>
              <a:t>经验积累、</a:t>
            </a:r>
            <a:r>
              <a:rPr lang="zh-CN" altLang="en-US" sz="2400" b="1" dirty="0">
                <a:latin typeface="微软雅黑" panose="020B0503020204020204" charset="-122"/>
                <a:ea typeface="微软雅黑" panose="020B0503020204020204" charset="-122"/>
                <a:sym typeface="+mn-ea"/>
              </a:rPr>
              <a:t>地理知识</a:t>
            </a:r>
            <a:r>
              <a:rPr lang="zh-CN" altLang="en-US" sz="2400" b="1" dirty="0">
                <a:latin typeface="微软雅黑" panose="020B0503020204020204" charset="-122"/>
                <a:ea typeface="微软雅黑" panose="020B0503020204020204" charset="-122"/>
                <a:sym typeface="+mn-lt"/>
              </a:rPr>
              <a:t>、</a:t>
            </a:r>
            <a:r>
              <a:rPr lang="zh-CN" altLang="en-US" sz="2400" b="1" dirty="0">
                <a:latin typeface="微软雅黑" panose="020B0503020204020204" charset="-122"/>
                <a:ea typeface="微软雅黑" panose="020B0503020204020204" charset="-122"/>
                <a:sym typeface="+mn-ea"/>
              </a:rPr>
              <a:t>技术提高</a:t>
            </a:r>
            <a:endParaRPr lang="zh-CN" altLang="en-US" sz="2400" b="1" dirty="0">
              <a:latin typeface="微软雅黑" panose="020B0503020204020204" charset="-122"/>
              <a:ea typeface="微软雅黑" panose="020B0503020204020204" charset="-122"/>
              <a:sym typeface="+mn-ea"/>
            </a:endParaRPr>
          </a:p>
        </p:txBody>
      </p:sp>
      <p:sp>
        <p:nvSpPr>
          <p:cNvPr id="17" name="文本框 16"/>
          <p:cNvSpPr txBox="1"/>
          <p:nvPr/>
        </p:nvSpPr>
        <p:spPr>
          <a:xfrm>
            <a:off x="1530985" y="2457450"/>
            <a:ext cx="8208010" cy="1309370"/>
          </a:xfrm>
          <a:prstGeom prst="rect">
            <a:avLst/>
          </a:prstGeom>
          <a:noFill/>
        </p:spPr>
        <p:txBody>
          <a:bodyPr wrap="square" rtlCol="0" anchor="t">
            <a:spAutoFit/>
          </a:bodyPr>
          <a:lstStyle/>
          <a:p>
            <a:pPr algn="l"/>
            <a:r>
              <a:rPr lang="zh-CN" altLang="en-US" sz="2400" b="1" dirty="0">
                <a:latin typeface="微软雅黑" panose="020B0503020204020204" charset="-122"/>
                <a:ea typeface="微软雅黑" panose="020B0503020204020204" charset="-122"/>
                <a:cs typeface="微软雅黑" panose="020B0503020204020204" charset="-122"/>
                <a:sym typeface="+mn-ea"/>
              </a:rPr>
              <a:t>①西线（西班牙）：哥伦布</a:t>
            </a:r>
            <a:r>
              <a:rPr lang="en-US" altLang="zh-CN" sz="2400" b="1" dirty="0">
                <a:latin typeface="微软雅黑" panose="020B0503020204020204" charset="-122"/>
                <a:ea typeface="微软雅黑" panose="020B0503020204020204" charset="-122"/>
                <a:cs typeface="微软雅黑" panose="020B0503020204020204" charset="-122"/>
                <a:sym typeface="+mn-ea"/>
              </a:rPr>
              <a:t>—</a:t>
            </a:r>
            <a:r>
              <a:rPr lang="zh-CN" altLang="en-US" sz="2400" b="1" dirty="0">
                <a:latin typeface="微软雅黑" panose="020B0503020204020204" charset="-122"/>
                <a:ea typeface="微软雅黑" panose="020B0503020204020204" charset="-122"/>
                <a:cs typeface="微软雅黑" panose="020B0503020204020204" charset="-122"/>
                <a:sym typeface="+mn-ea"/>
              </a:rPr>
              <a:t>美洲、麦哲伦</a:t>
            </a:r>
            <a:r>
              <a:rPr lang="en-US" altLang="zh-CN" sz="2400" b="1" dirty="0">
                <a:latin typeface="微软雅黑" panose="020B0503020204020204" charset="-122"/>
                <a:ea typeface="微软雅黑" panose="020B0503020204020204" charset="-122"/>
                <a:cs typeface="微软雅黑" panose="020B0503020204020204" charset="-122"/>
                <a:sym typeface="+mn-ea"/>
              </a:rPr>
              <a:t>—</a:t>
            </a:r>
            <a:r>
              <a:rPr lang="zh-CN" altLang="en-US" sz="2400" b="1" dirty="0">
                <a:latin typeface="微软雅黑" panose="020B0503020204020204" charset="-122"/>
                <a:ea typeface="微软雅黑" panose="020B0503020204020204" charset="-122"/>
                <a:cs typeface="微软雅黑" panose="020B0503020204020204" charset="-122"/>
                <a:sym typeface="+mn-ea"/>
              </a:rPr>
              <a:t>环球</a:t>
            </a:r>
            <a:endPar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lvl="0" indent="0" algn="l">
              <a:lnSpc>
                <a:spcPct val="115000"/>
              </a:lnSpc>
              <a:spcAft>
                <a:spcPct val="0"/>
              </a:spcAft>
              <a:buNone/>
            </a:pPr>
            <a:r>
              <a:rPr lang="zh-CN" altLang="en-US" sz="2400" b="1" dirty="0">
                <a:latin typeface="微软雅黑" panose="020B0503020204020204" charset="-122"/>
                <a:ea typeface="微软雅黑" panose="020B0503020204020204" charset="-122"/>
                <a:cs typeface="微软雅黑" panose="020B0503020204020204" charset="-122"/>
                <a:sym typeface="+mn-lt"/>
              </a:rPr>
              <a:t>②东线（葡萄牙）：</a:t>
            </a:r>
            <a:r>
              <a:rPr lang="zh-CN" altLang="en-US" sz="2400" b="1" dirty="0">
                <a:latin typeface="微软雅黑" panose="020B0503020204020204" charset="-122"/>
                <a:ea typeface="微软雅黑" panose="020B0503020204020204" charset="-122"/>
                <a:cs typeface="微软雅黑" panose="020B0503020204020204" charset="-122"/>
                <a:sym typeface="+mn-ea"/>
              </a:rPr>
              <a:t>迪亚士</a:t>
            </a:r>
            <a:r>
              <a:rPr lang="en-US" altLang="zh-CN" sz="2400" b="1" dirty="0">
                <a:latin typeface="微软雅黑" panose="020B0503020204020204" charset="-122"/>
                <a:ea typeface="微软雅黑" panose="020B0503020204020204" charset="-122"/>
                <a:cs typeface="微软雅黑" panose="020B0503020204020204" charset="-122"/>
                <a:sym typeface="+mn-ea"/>
              </a:rPr>
              <a:t>—</a:t>
            </a:r>
            <a:r>
              <a:rPr lang="zh-CN" altLang="en-US" sz="2400" b="1" dirty="0">
                <a:latin typeface="微软雅黑" panose="020B0503020204020204" charset="-122"/>
                <a:ea typeface="微软雅黑" panose="020B0503020204020204" charset="-122"/>
                <a:cs typeface="微软雅黑" panose="020B0503020204020204" charset="-122"/>
                <a:sym typeface="+mn-ea"/>
              </a:rPr>
              <a:t>好望角、达</a:t>
            </a:r>
            <a:r>
              <a:rPr lang="en-US" altLang="zh-CN" sz="2400" b="1" dirty="0">
                <a:latin typeface="微软雅黑" panose="020B0503020204020204" charset="-122"/>
                <a:ea typeface="微软雅黑" panose="020B0503020204020204" charset="-122"/>
                <a:cs typeface="微软雅黑" panose="020B0503020204020204" charset="-122"/>
                <a:sym typeface="+mn-ea"/>
              </a:rPr>
              <a:t>·</a:t>
            </a:r>
            <a:r>
              <a:rPr lang="zh-CN" altLang="en-US" sz="2400" b="1" dirty="0">
                <a:latin typeface="微软雅黑" panose="020B0503020204020204" charset="-122"/>
                <a:ea typeface="微软雅黑" panose="020B0503020204020204" charset="-122"/>
                <a:cs typeface="微软雅黑" panose="020B0503020204020204" charset="-122"/>
                <a:sym typeface="+mn-ea"/>
              </a:rPr>
              <a:t>伽马</a:t>
            </a:r>
            <a:r>
              <a:rPr lang="en-US" altLang="zh-CN" sz="2400" b="1" dirty="0">
                <a:latin typeface="微软雅黑" panose="020B0503020204020204" charset="-122"/>
                <a:ea typeface="微软雅黑" panose="020B0503020204020204" charset="-122"/>
                <a:cs typeface="微软雅黑" panose="020B0503020204020204" charset="-122"/>
                <a:sym typeface="+mn-ea"/>
              </a:rPr>
              <a:t>—</a:t>
            </a:r>
            <a:r>
              <a:rPr lang="zh-CN" altLang="en-US" sz="2400" b="1" dirty="0">
                <a:latin typeface="微软雅黑" panose="020B0503020204020204" charset="-122"/>
                <a:ea typeface="微软雅黑" panose="020B0503020204020204" charset="-122"/>
                <a:cs typeface="微软雅黑" panose="020B0503020204020204" charset="-122"/>
                <a:sym typeface="+mn-ea"/>
              </a:rPr>
              <a:t>印度</a:t>
            </a:r>
            <a:endParaRPr lang="en-US" altLang="zh-CN" sz="2400" b="1" dirty="0">
              <a:solidFill>
                <a:schemeClr val="tx1"/>
              </a:solidFill>
              <a:latin typeface="微软雅黑" panose="020B0503020204020204" charset="-122"/>
              <a:ea typeface="微软雅黑" panose="020B0503020204020204" charset="-122"/>
              <a:cs typeface="微软雅黑" panose="020B0503020204020204" charset="-122"/>
              <a:sym typeface="+mn-lt"/>
            </a:endParaRPr>
          </a:p>
          <a:p>
            <a:pPr marL="0" lvl="0" indent="0" algn="l">
              <a:lnSpc>
                <a:spcPct val="115000"/>
              </a:lnSpc>
              <a:spcAft>
                <a:spcPct val="0"/>
              </a:spcAft>
              <a:buNone/>
            </a:pPr>
            <a:r>
              <a:rPr lang="zh-CN" altLang="en-US" sz="2400" b="1" dirty="0">
                <a:latin typeface="微软雅黑" panose="020B0503020204020204" charset="-122"/>
                <a:ea typeface="微软雅黑" panose="020B0503020204020204" charset="-122"/>
                <a:cs typeface="微软雅黑" panose="020B0503020204020204" charset="-122"/>
                <a:sym typeface="+mn-lt"/>
              </a:rPr>
              <a:t>③</a:t>
            </a:r>
            <a:r>
              <a:rPr lang="zh-CN" altLang="zh-CN" sz="2400" b="1" dirty="0">
                <a:latin typeface="微软雅黑" panose="020B0503020204020204" charset="-122"/>
                <a:ea typeface="微软雅黑" panose="020B0503020204020204" charset="-122"/>
                <a:cs typeface="微软雅黑" panose="020B0503020204020204" charset="-122"/>
                <a:sym typeface="+mn-lt"/>
              </a:rPr>
              <a:t>对北大西洋高纬度地区</a:t>
            </a:r>
            <a:r>
              <a:rPr lang="zh-CN" altLang="en-US" sz="2400" b="1" dirty="0">
                <a:latin typeface="微软雅黑" panose="020B0503020204020204" charset="-122"/>
                <a:ea typeface="微软雅黑" panose="020B0503020204020204" charset="-122"/>
                <a:cs typeface="微软雅黑" panose="020B0503020204020204" charset="-122"/>
                <a:sym typeface="+mn-lt"/>
              </a:rPr>
              <a:t>和</a:t>
            </a:r>
            <a:r>
              <a:rPr lang="zh-CN" altLang="zh-CN" sz="2400" b="1" dirty="0">
                <a:latin typeface="微软雅黑" panose="020B0503020204020204" charset="-122"/>
                <a:ea typeface="微软雅黑" panose="020B0503020204020204" charset="-122"/>
                <a:cs typeface="微软雅黑" panose="020B0503020204020204" charset="-122"/>
                <a:sym typeface="+mn-lt"/>
              </a:rPr>
              <a:t>南半球的探索</a:t>
            </a:r>
            <a:endParaRPr lang="zh-CN" altLang="zh-CN" sz="2400" b="1" dirty="0">
              <a:latin typeface="微软雅黑" panose="020B0503020204020204" charset="-122"/>
              <a:ea typeface="微软雅黑" panose="020B0503020204020204" charset="-122"/>
              <a:cs typeface="微软雅黑" panose="020B0503020204020204" charset="-122"/>
              <a:sym typeface="+mn-lt"/>
            </a:endParaRPr>
          </a:p>
        </p:txBody>
      </p:sp>
      <p:sp>
        <p:nvSpPr>
          <p:cNvPr id="2" name="文本框 1"/>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一、资本主义经济体系</a:t>
            </a:r>
            <a:endParaRPr lang="zh-CN" altLang="en-US" sz="2800" b="1">
              <a:latin typeface="微软雅黑" panose="020B0503020204020204" charset="-122"/>
              <a:ea typeface="微软雅黑" panose="020B0503020204020204" charset="-122"/>
            </a:endParaRPr>
          </a:p>
        </p:txBody>
      </p:sp>
      <p:sp>
        <p:nvSpPr>
          <p:cNvPr id="4" name="文本框 3"/>
          <p:cNvSpPr txBox="1"/>
          <p:nvPr/>
        </p:nvSpPr>
        <p:spPr>
          <a:xfrm>
            <a:off x="337185" y="937260"/>
            <a:ext cx="1912620" cy="5835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3200" b="1">
                <a:latin typeface="微软雅黑" panose="020B0503020204020204" charset="-122"/>
                <a:ea typeface="微软雅黑" panose="020B0503020204020204" charset="-122"/>
              </a:rPr>
              <a:t>基础过关</a:t>
            </a:r>
            <a:endParaRPr lang="zh-CN" altLang="en-US" sz="3200" b="1">
              <a:latin typeface="微软雅黑" panose="020B0503020204020204" charset="-122"/>
              <a:ea typeface="微软雅黑" panose="020B0503020204020204" charset="-122"/>
            </a:endParaRPr>
          </a:p>
        </p:txBody>
      </p:sp>
      <p:grpSp>
        <p:nvGrpSpPr>
          <p:cNvPr id="6" name="组合 5"/>
          <p:cNvGrpSpPr/>
          <p:nvPr/>
        </p:nvGrpSpPr>
        <p:grpSpPr>
          <a:xfrm>
            <a:off x="523875" y="3832225"/>
            <a:ext cx="2039154" cy="2854846"/>
            <a:chOff x="2288" y="2493"/>
            <a:chExt cx="2658" cy="2967"/>
          </a:xfrm>
        </p:grpSpPr>
        <p:grpSp>
          <p:nvGrpSpPr>
            <p:cNvPr id="16387" name="Group 9"/>
            <p:cNvGrpSpPr/>
            <p:nvPr>
              <p:custDataLst>
                <p:tags r:id="rId1"/>
              </p:custDataLst>
            </p:nvPr>
          </p:nvGrpSpPr>
          <p:grpSpPr>
            <a:xfrm>
              <a:off x="2288" y="2493"/>
              <a:ext cx="2658" cy="2967"/>
              <a:chOff x="0" y="0"/>
              <a:chExt cx="5568" cy="3925"/>
            </a:xfrm>
          </p:grpSpPr>
          <p:pic>
            <p:nvPicPr>
              <p:cNvPr id="32775" name="Picture 10" descr="gelun"/>
              <p:cNvPicPr/>
              <p:nvPr>
                <p:custDataLst>
                  <p:tags r:id="rId2"/>
                </p:custDataLst>
              </p:nvPr>
            </p:nvPicPr>
            <p:blipFill>
              <a:blip r:embed="rId3"/>
              <a:stretch>
                <a:fillRect/>
              </a:stretch>
            </p:blipFill>
            <p:spPr>
              <a:xfrm>
                <a:off x="0" y="0"/>
                <a:ext cx="5415" cy="3925"/>
              </a:xfrm>
              <a:prstGeom prst="rect">
                <a:avLst/>
              </a:prstGeom>
              <a:noFill/>
              <a:ln w="9525">
                <a:noFill/>
              </a:ln>
            </p:spPr>
          </p:pic>
          <p:sp>
            <p:nvSpPr>
              <p:cNvPr id="29704" name="WordArt 11"/>
              <p:cNvSpPr/>
              <p:nvPr>
                <p:custDataLst>
                  <p:tags r:id="rId4"/>
                </p:custDataLst>
              </p:nvPr>
            </p:nvSpPr>
            <p:spPr>
              <a:xfrm>
                <a:off x="1488" y="3534"/>
                <a:ext cx="792" cy="258"/>
              </a:xfrm>
              <a:prstGeom prst="rect">
                <a:avLst/>
              </a:prstGeom>
            </p:spPr>
            <p:txBody>
              <a:bodyPr wrap="none" fromWordArt="1">
                <a:prstTxWarp prst="textPlain">
                  <a:avLst>
                    <a:gd name="adj" fmla="val 50000"/>
                  </a:avLst>
                </a:prstTxWarp>
                <a:normAutofit fontScale="25000" lnSpcReduction="20000"/>
              </a:bodyPr>
              <a:lstStyle/>
              <a:p>
                <a:pPr algn="ctr" fontAlgn="base"/>
                <a:r>
                  <a:rPr lang="zh-CN" altLang="en-US" sz="3200" b="1" strike="noStrike" noProof="1">
                    <a:solidFill>
                      <a:srgbClr val="FF0000"/>
                    </a:solidFill>
                    <a:latin typeface="Arial" panose="020B0604020202020204" pitchFamily="34" charset="0"/>
                    <a:ea typeface="Arial" panose="020B0604020202020204" pitchFamily="34" charset="0"/>
                    <a:cs typeface="+mn-cs"/>
                  </a:rPr>
                  <a:t>南美洲</a:t>
                </a:r>
                <a:endParaRPr lang="zh-CN" altLang="en-US" sz="3200" b="1" strike="noStrike" noProof="1">
                  <a:solidFill>
                    <a:srgbClr val="FF0000"/>
                  </a:solidFill>
                  <a:latin typeface="Arial" panose="020B0604020202020204" pitchFamily="34" charset="0"/>
                  <a:ea typeface="Arial" panose="020B0604020202020204" pitchFamily="34" charset="0"/>
                </a:endParaRPr>
              </a:p>
            </p:txBody>
          </p:sp>
          <p:sp>
            <p:nvSpPr>
              <p:cNvPr id="32777" name="WordArt 12"/>
              <p:cNvSpPr/>
              <p:nvPr>
                <p:custDataLst>
                  <p:tags r:id="rId5"/>
                </p:custDataLst>
              </p:nvPr>
            </p:nvSpPr>
            <p:spPr>
              <a:xfrm>
                <a:off x="5040" y="1902"/>
                <a:ext cx="528" cy="258"/>
              </a:xfrm>
              <a:prstGeom prst="rect">
                <a:avLst/>
              </a:prstGeom>
            </p:spPr>
            <p:txBody>
              <a:bodyPr wrap="none" fromWordArt="1">
                <a:prstTxWarp prst="textPlain">
                  <a:avLst>
                    <a:gd name="adj" fmla="val 50000"/>
                  </a:avLst>
                </a:prstTxWarp>
                <a:normAutofit fontScale="25000" lnSpcReduction="20000"/>
              </a:bodyPr>
              <a:lstStyle/>
              <a:p>
                <a:pPr algn="ctr"/>
                <a:r>
                  <a:rPr lang="zh-CN" altLang="en-US" sz="3200" b="1">
                    <a:solidFill>
                      <a:srgbClr val="FF0000"/>
                    </a:solidFill>
                    <a:latin typeface="Arial" panose="020B0604020202020204" pitchFamily="34" charset="0"/>
                    <a:ea typeface="Arial" panose="020B0604020202020204" pitchFamily="34" charset="0"/>
                  </a:rPr>
                  <a:t>非洲</a:t>
                </a:r>
                <a:endParaRPr lang="zh-CN" altLang="en-US" sz="3200" b="1">
                  <a:solidFill>
                    <a:srgbClr val="FF0000"/>
                  </a:solidFill>
                  <a:latin typeface="Arial" panose="020B0604020202020204" pitchFamily="34" charset="0"/>
                  <a:ea typeface="Arial" panose="020B0604020202020204" pitchFamily="34" charset="0"/>
                </a:endParaRPr>
              </a:p>
            </p:txBody>
          </p:sp>
          <p:sp>
            <p:nvSpPr>
              <p:cNvPr id="29706" name="WordArt 13"/>
              <p:cNvSpPr/>
              <p:nvPr>
                <p:custDataLst>
                  <p:tags r:id="rId6"/>
                </p:custDataLst>
              </p:nvPr>
            </p:nvSpPr>
            <p:spPr>
              <a:xfrm>
                <a:off x="54" y="672"/>
                <a:ext cx="810" cy="258"/>
              </a:xfrm>
              <a:prstGeom prst="rect">
                <a:avLst/>
              </a:prstGeom>
            </p:spPr>
            <p:txBody>
              <a:bodyPr wrap="none" fromWordArt="1">
                <a:prstTxWarp prst="textPlain">
                  <a:avLst>
                    <a:gd name="adj" fmla="val 50000"/>
                  </a:avLst>
                </a:prstTxWarp>
                <a:normAutofit fontScale="25000" lnSpcReduction="20000"/>
              </a:bodyPr>
              <a:lstStyle/>
              <a:p>
                <a:pPr algn="ctr" fontAlgn="base"/>
                <a:r>
                  <a:rPr lang="zh-CN" altLang="en-US" sz="3200" b="1" strike="noStrike" noProof="1">
                    <a:solidFill>
                      <a:srgbClr val="FF0000"/>
                    </a:solidFill>
                    <a:latin typeface="Arial" panose="020B0604020202020204" pitchFamily="34" charset="0"/>
                    <a:ea typeface="Arial" panose="020B0604020202020204" pitchFamily="34" charset="0"/>
                    <a:cs typeface="+mn-cs"/>
                  </a:rPr>
                  <a:t>北美洲</a:t>
                </a:r>
                <a:endParaRPr lang="zh-CN" altLang="en-US" sz="3200" b="1" strike="noStrike" noProof="1">
                  <a:solidFill>
                    <a:srgbClr val="FF0000"/>
                  </a:solidFill>
                  <a:latin typeface="Arial" panose="020B0604020202020204" pitchFamily="34" charset="0"/>
                  <a:ea typeface="Arial" panose="020B0604020202020204" pitchFamily="34" charset="0"/>
                </a:endParaRPr>
              </a:p>
            </p:txBody>
          </p:sp>
        </p:grpSp>
        <p:sp>
          <p:nvSpPr>
            <p:cNvPr id="16388" name="Freeform 14"/>
            <p:cNvSpPr/>
            <p:nvPr>
              <p:custDataLst>
                <p:tags r:id="rId7"/>
              </p:custDataLst>
            </p:nvPr>
          </p:nvSpPr>
          <p:spPr>
            <a:xfrm>
              <a:off x="2663" y="3403"/>
              <a:ext cx="2000" cy="340"/>
            </a:xfrm>
            <a:custGeom>
              <a:avLst/>
              <a:gdLst/>
              <a:ahLst/>
              <a:cxnLst>
                <a:cxn ang="0">
                  <a:pos x="1270000" y="0"/>
                </a:cxn>
                <a:cxn ang="0">
                  <a:pos x="1085154" y="118558"/>
                </a:cxn>
                <a:cxn ang="0">
                  <a:pos x="785051" y="197180"/>
                </a:cxn>
                <a:cxn ang="0">
                  <a:pos x="563236" y="202172"/>
                </a:cxn>
                <a:cxn ang="0">
                  <a:pos x="393613" y="208412"/>
                </a:cxn>
                <a:cxn ang="0">
                  <a:pos x="282705" y="199676"/>
                </a:cxn>
                <a:cxn ang="0">
                  <a:pos x="180497" y="210908"/>
                </a:cxn>
                <a:cxn ang="0">
                  <a:pos x="102209" y="210908"/>
                </a:cxn>
                <a:cxn ang="0">
                  <a:pos x="0" y="180957"/>
                </a:cxn>
              </a:cxnLst>
              <a:rect l="l" t="t" r="r" b="b"/>
              <a:pathLst>
                <a:path w="4672" h="1384">
                  <a:moveTo>
                    <a:pt x="4672" y="0"/>
                  </a:moveTo>
                  <a:cubicBezTo>
                    <a:pt x="4559" y="127"/>
                    <a:pt x="4289" y="549"/>
                    <a:pt x="3992" y="760"/>
                  </a:cubicBezTo>
                  <a:cubicBezTo>
                    <a:pt x="3695" y="971"/>
                    <a:pt x="3208" y="1175"/>
                    <a:pt x="2888" y="1264"/>
                  </a:cubicBezTo>
                  <a:cubicBezTo>
                    <a:pt x="2568" y="1353"/>
                    <a:pt x="2312" y="1284"/>
                    <a:pt x="2072" y="1296"/>
                  </a:cubicBezTo>
                  <a:cubicBezTo>
                    <a:pt x="1832" y="1308"/>
                    <a:pt x="1620" y="1339"/>
                    <a:pt x="1448" y="1336"/>
                  </a:cubicBezTo>
                  <a:cubicBezTo>
                    <a:pt x="1276" y="1333"/>
                    <a:pt x="1171" y="1277"/>
                    <a:pt x="1040" y="1280"/>
                  </a:cubicBezTo>
                  <a:cubicBezTo>
                    <a:pt x="909" y="1283"/>
                    <a:pt x="775" y="1340"/>
                    <a:pt x="664" y="1352"/>
                  </a:cubicBezTo>
                  <a:cubicBezTo>
                    <a:pt x="553" y="1364"/>
                    <a:pt x="487" y="1384"/>
                    <a:pt x="376" y="1352"/>
                  </a:cubicBezTo>
                  <a:cubicBezTo>
                    <a:pt x="265" y="1320"/>
                    <a:pt x="78" y="1200"/>
                    <a:pt x="0" y="1160"/>
                  </a:cubicBezTo>
                </a:path>
              </a:pathLst>
            </a:custGeom>
            <a:noFill/>
            <a:ln w="38100" cap="flat" cmpd="sng">
              <a:solidFill>
                <a:srgbClr val="FF0000"/>
              </a:solidFill>
              <a:prstDash val="solid"/>
              <a:bevel/>
              <a:headEnd type="none" w="med" len="med"/>
              <a:tailEnd type="arrow" w="med" len="med"/>
            </a:ln>
          </p:spPr>
          <p:txBody>
            <a:bodyPr/>
            <a:lstStyle/>
            <a:p>
              <a:endParaRPr lang="zh-CN" altLang="en-US"/>
            </a:p>
          </p:txBody>
        </p:sp>
        <p:sp>
          <p:nvSpPr>
            <p:cNvPr id="16389" name="Freeform 15"/>
            <p:cNvSpPr/>
            <p:nvPr>
              <p:custDataLst>
                <p:tags r:id="rId8"/>
              </p:custDataLst>
            </p:nvPr>
          </p:nvSpPr>
          <p:spPr>
            <a:xfrm>
              <a:off x="2913" y="3288"/>
              <a:ext cx="1625" cy="112"/>
            </a:xfrm>
            <a:custGeom>
              <a:avLst/>
              <a:gdLst/>
              <a:ahLst/>
              <a:cxnLst>
                <a:cxn ang="0">
                  <a:pos x="0" y="0"/>
                </a:cxn>
                <a:cxn ang="0">
                  <a:pos x="162928" y="7793"/>
                </a:cxn>
                <a:cxn ang="0">
                  <a:pos x="380164" y="38966"/>
                </a:cxn>
                <a:cxn ang="0">
                  <a:pos x="325855" y="62345"/>
                </a:cxn>
                <a:cxn ang="0">
                  <a:pos x="706020" y="70138"/>
                </a:cxn>
                <a:cxn ang="0">
                  <a:pos x="706020" y="54552"/>
                </a:cxn>
                <a:cxn ang="0">
                  <a:pos x="1031875" y="38966"/>
                </a:cxn>
              </a:cxnLst>
              <a:rect l="l" t="t" r="r" b="b"/>
              <a:pathLst>
                <a:path w="912" h="440">
                  <a:moveTo>
                    <a:pt x="0" y="0"/>
                  </a:moveTo>
                  <a:cubicBezTo>
                    <a:pt x="44" y="4"/>
                    <a:pt x="88" y="8"/>
                    <a:pt x="144" y="48"/>
                  </a:cubicBezTo>
                  <a:cubicBezTo>
                    <a:pt x="200" y="88"/>
                    <a:pt x="312" y="184"/>
                    <a:pt x="336" y="240"/>
                  </a:cubicBezTo>
                  <a:cubicBezTo>
                    <a:pt x="360" y="296"/>
                    <a:pt x="240" y="352"/>
                    <a:pt x="288" y="384"/>
                  </a:cubicBezTo>
                  <a:cubicBezTo>
                    <a:pt x="336" y="416"/>
                    <a:pt x="568" y="440"/>
                    <a:pt x="624" y="432"/>
                  </a:cubicBezTo>
                  <a:cubicBezTo>
                    <a:pt x="680" y="424"/>
                    <a:pt x="576" y="368"/>
                    <a:pt x="624" y="336"/>
                  </a:cubicBezTo>
                  <a:cubicBezTo>
                    <a:pt x="672" y="304"/>
                    <a:pt x="864" y="256"/>
                    <a:pt x="912" y="240"/>
                  </a:cubicBezTo>
                </a:path>
              </a:pathLst>
            </a:custGeom>
            <a:noFill/>
            <a:ln w="38100" cap="flat" cmpd="sng">
              <a:solidFill>
                <a:srgbClr val="FF0000"/>
              </a:solidFill>
              <a:prstDash val="solid"/>
              <a:bevel/>
              <a:headEnd type="none" w="med" len="med"/>
              <a:tailEnd type="arrow" w="med" len="med"/>
            </a:ln>
          </p:spPr>
          <p:txBody>
            <a:bodyPr/>
            <a:lstStyle/>
            <a:p>
              <a:endParaRPr lang="zh-CN" altLang="en-US"/>
            </a:p>
          </p:txBody>
        </p:sp>
      </p:grpSp>
      <p:grpSp>
        <p:nvGrpSpPr>
          <p:cNvPr id="7" name="组合 6"/>
          <p:cNvGrpSpPr/>
          <p:nvPr/>
        </p:nvGrpSpPr>
        <p:grpSpPr>
          <a:xfrm>
            <a:off x="6282055" y="3830955"/>
            <a:ext cx="2028190" cy="2855595"/>
            <a:chOff x="5788" y="2380"/>
            <a:chExt cx="2750" cy="3132"/>
          </a:xfrm>
        </p:grpSpPr>
        <p:grpSp>
          <p:nvGrpSpPr>
            <p:cNvPr id="16386" name="Group 4"/>
            <p:cNvGrpSpPr/>
            <p:nvPr>
              <p:custDataLst>
                <p:tags r:id="rId9"/>
              </p:custDataLst>
            </p:nvPr>
          </p:nvGrpSpPr>
          <p:grpSpPr>
            <a:xfrm>
              <a:off x="5788" y="2380"/>
              <a:ext cx="2750" cy="3133"/>
              <a:chOff x="0" y="0"/>
              <a:chExt cx="3323" cy="4320"/>
            </a:xfrm>
          </p:grpSpPr>
          <p:pic>
            <p:nvPicPr>
              <p:cNvPr id="32770" name="Picture 5" descr="迪亚士"/>
              <p:cNvPicPr/>
              <p:nvPr>
                <p:custDataLst>
                  <p:tags r:id="rId10"/>
                </p:custDataLst>
              </p:nvPr>
            </p:nvPicPr>
            <p:blipFill>
              <a:blip r:embed="rId11"/>
              <a:stretch>
                <a:fillRect/>
              </a:stretch>
            </p:blipFill>
            <p:spPr>
              <a:xfrm>
                <a:off x="0" y="0"/>
                <a:ext cx="3323" cy="4320"/>
              </a:xfrm>
              <a:prstGeom prst="rect">
                <a:avLst/>
              </a:prstGeom>
              <a:noFill/>
              <a:ln w="9525">
                <a:noFill/>
              </a:ln>
            </p:spPr>
          </p:pic>
          <p:sp>
            <p:nvSpPr>
              <p:cNvPr id="29699" name="WordArt 6"/>
              <p:cNvSpPr/>
              <p:nvPr>
                <p:custDataLst>
                  <p:tags r:id="rId12"/>
                </p:custDataLst>
              </p:nvPr>
            </p:nvSpPr>
            <p:spPr>
              <a:xfrm>
                <a:off x="2555" y="672"/>
                <a:ext cx="528" cy="258"/>
              </a:xfrm>
              <a:prstGeom prst="rect">
                <a:avLst/>
              </a:prstGeom>
            </p:spPr>
            <p:txBody>
              <a:bodyPr wrap="none" fromWordArt="1">
                <a:prstTxWarp prst="textPlain">
                  <a:avLst>
                    <a:gd name="adj" fmla="val 50000"/>
                  </a:avLst>
                </a:prstTxWarp>
                <a:normAutofit fontScale="25000" lnSpcReduction="20000"/>
              </a:bodyPr>
              <a:lstStyle/>
              <a:p>
                <a:pPr algn="ctr" fontAlgn="base"/>
                <a:r>
                  <a:rPr lang="zh-CN" altLang="en-US" sz="3200" b="1" strike="noStrike" noProof="1">
                    <a:solidFill>
                      <a:srgbClr val="FF0000"/>
                    </a:solidFill>
                    <a:latin typeface="Arial" panose="020B0604020202020204" pitchFamily="34" charset="0"/>
                    <a:ea typeface="Arial" panose="020B0604020202020204" pitchFamily="34" charset="0"/>
                    <a:cs typeface="+mn-cs"/>
                  </a:rPr>
                  <a:t>亚洲</a:t>
                </a:r>
                <a:endParaRPr lang="zh-CN" altLang="en-US" sz="3200" b="1" strike="noStrike" noProof="1">
                  <a:solidFill>
                    <a:srgbClr val="FF0000"/>
                  </a:solidFill>
                  <a:latin typeface="Arial" panose="020B0604020202020204" pitchFamily="34" charset="0"/>
                  <a:ea typeface="Arial" panose="020B0604020202020204" pitchFamily="34" charset="0"/>
                </a:endParaRPr>
              </a:p>
            </p:txBody>
          </p:sp>
          <p:sp>
            <p:nvSpPr>
              <p:cNvPr id="29700" name="WordArt 7"/>
              <p:cNvSpPr/>
              <p:nvPr>
                <p:custDataLst>
                  <p:tags r:id="rId13"/>
                </p:custDataLst>
              </p:nvPr>
            </p:nvSpPr>
            <p:spPr>
              <a:xfrm>
                <a:off x="1643" y="1920"/>
                <a:ext cx="528" cy="258"/>
              </a:xfrm>
              <a:prstGeom prst="rect">
                <a:avLst/>
              </a:prstGeom>
            </p:spPr>
            <p:txBody>
              <a:bodyPr wrap="none" fromWordArt="1">
                <a:prstTxWarp prst="textPlain">
                  <a:avLst>
                    <a:gd name="adj" fmla="val 50000"/>
                  </a:avLst>
                </a:prstTxWarp>
                <a:normAutofit fontScale="25000" lnSpcReduction="20000"/>
              </a:bodyPr>
              <a:lstStyle/>
              <a:p>
                <a:pPr algn="ctr" fontAlgn="base"/>
                <a:r>
                  <a:rPr lang="zh-CN" altLang="en-US" sz="3200" b="1" strike="noStrike" noProof="1">
                    <a:solidFill>
                      <a:srgbClr val="FF0000"/>
                    </a:solidFill>
                    <a:latin typeface="Arial" panose="020B0604020202020204" pitchFamily="34" charset="0"/>
                    <a:ea typeface="Arial" panose="020B0604020202020204" pitchFamily="34" charset="0"/>
                    <a:cs typeface="+mn-cs"/>
                  </a:rPr>
                  <a:t>非洲</a:t>
                </a:r>
                <a:endParaRPr lang="zh-CN" altLang="en-US" sz="3200" b="1" strike="noStrike" noProof="1">
                  <a:solidFill>
                    <a:srgbClr val="FF0000"/>
                  </a:solidFill>
                  <a:latin typeface="Arial" panose="020B0604020202020204" pitchFamily="34" charset="0"/>
                  <a:ea typeface="Arial" panose="020B0604020202020204" pitchFamily="34" charset="0"/>
                </a:endParaRPr>
              </a:p>
            </p:txBody>
          </p:sp>
          <p:sp>
            <p:nvSpPr>
              <p:cNvPr id="29701" name="WordArt 8"/>
              <p:cNvSpPr/>
              <p:nvPr>
                <p:custDataLst>
                  <p:tags r:id="rId14"/>
                </p:custDataLst>
              </p:nvPr>
            </p:nvSpPr>
            <p:spPr>
              <a:xfrm>
                <a:off x="1307" y="0"/>
                <a:ext cx="528" cy="258"/>
              </a:xfrm>
              <a:prstGeom prst="rect">
                <a:avLst/>
              </a:prstGeom>
            </p:spPr>
            <p:txBody>
              <a:bodyPr wrap="none" fromWordArt="1">
                <a:prstTxWarp prst="textPlain">
                  <a:avLst>
                    <a:gd name="adj" fmla="val 50000"/>
                  </a:avLst>
                </a:prstTxWarp>
                <a:normAutofit fontScale="25000" lnSpcReduction="20000"/>
              </a:bodyPr>
              <a:lstStyle/>
              <a:p>
                <a:pPr algn="ctr" fontAlgn="base"/>
                <a:r>
                  <a:rPr lang="zh-CN" altLang="en-US" sz="3200" b="1" strike="noStrike" noProof="1">
                    <a:solidFill>
                      <a:srgbClr val="FF0000"/>
                    </a:solidFill>
                    <a:latin typeface="Arial" panose="020B0604020202020204" pitchFamily="34" charset="0"/>
                    <a:ea typeface="Arial" panose="020B0604020202020204" pitchFamily="34" charset="0"/>
                    <a:cs typeface="+mn-cs"/>
                  </a:rPr>
                  <a:t>欧洲</a:t>
                </a:r>
                <a:endParaRPr lang="zh-CN" altLang="en-US" sz="3200" b="1" strike="noStrike" noProof="1">
                  <a:solidFill>
                    <a:srgbClr val="FF0000"/>
                  </a:solidFill>
                  <a:latin typeface="Arial" panose="020B0604020202020204" pitchFamily="34" charset="0"/>
                  <a:ea typeface="Arial" panose="020B0604020202020204" pitchFamily="34" charset="0"/>
                </a:endParaRPr>
              </a:p>
            </p:txBody>
          </p:sp>
        </p:grpSp>
        <p:sp>
          <p:nvSpPr>
            <p:cNvPr id="16398" name="Freeform 31"/>
            <p:cNvSpPr/>
            <p:nvPr>
              <p:custDataLst>
                <p:tags r:id="rId15"/>
              </p:custDataLst>
            </p:nvPr>
          </p:nvSpPr>
          <p:spPr>
            <a:xfrm>
              <a:off x="5913" y="3175"/>
              <a:ext cx="1500" cy="1813"/>
            </a:xfrm>
            <a:custGeom>
              <a:avLst/>
              <a:gdLst/>
              <a:ahLst/>
              <a:cxnLst>
                <a:cxn ang="0">
                  <a:pos x="261073" y="0"/>
                </a:cxn>
                <a:cxn ang="0">
                  <a:pos x="85832" y="186263"/>
                </a:cxn>
                <a:cxn ang="0">
                  <a:pos x="75103" y="508778"/>
                </a:cxn>
                <a:cxn ang="0">
                  <a:pos x="537644" y="830972"/>
                </a:cxn>
                <a:cxn ang="0">
                  <a:pos x="619900" y="1103795"/>
                </a:cxn>
                <a:cxn ang="0">
                  <a:pos x="952500" y="1124313"/>
                </a:cxn>
              </a:cxnLst>
              <a:rect l="l" t="t" r="r" b="b"/>
              <a:pathLst>
                <a:path w="1598" h="3595">
                  <a:moveTo>
                    <a:pt x="438" y="0"/>
                  </a:moveTo>
                  <a:cubicBezTo>
                    <a:pt x="391" y="97"/>
                    <a:pt x="196" y="316"/>
                    <a:pt x="144" y="581"/>
                  </a:cubicBezTo>
                  <a:cubicBezTo>
                    <a:pt x="92" y="846"/>
                    <a:pt x="0" y="1252"/>
                    <a:pt x="126" y="1587"/>
                  </a:cubicBezTo>
                  <a:cubicBezTo>
                    <a:pt x="252" y="1922"/>
                    <a:pt x="750" y="2283"/>
                    <a:pt x="902" y="2592"/>
                  </a:cubicBezTo>
                  <a:cubicBezTo>
                    <a:pt x="1054" y="2901"/>
                    <a:pt x="924" y="3291"/>
                    <a:pt x="1040" y="3443"/>
                  </a:cubicBezTo>
                  <a:cubicBezTo>
                    <a:pt x="1156" y="3595"/>
                    <a:pt x="1482" y="3494"/>
                    <a:pt x="1598" y="3507"/>
                  </a:cubicBezTo>
                </a:path>
              </a:pathLst>
            </a:custGeom>
            <a:noFill/>
            <a:ln w="38100" cap="flat" cmpd="sng">
              <a:solidFill>
                <a:srgbClr val="FF0000"/>
              </a:solidFill>
              <a:prstDash val="solid"/>
              <a:bevel/>
              <a:headEnd type="none" w="med" len="med"/>
              <a:tailEnd type="arrow" w="med" len="med"/>
            </a:ln>
          </p:spPr>
          <p:txBody>
            <a:bodyPr/>
            <a:lstStyle/>
            <a:p>
              <a:endParaRPr lang="zh-CN" altLang="en-US"/>
            </a:p>
          </p:txBody>
        </p:sp>
      </p:grpSp>
      <p:grpSp>
        <p:nvGrpSpPr>
          <p:cNvPr id="8" name="组合 7"/>
          <p:cNvGrpSpPr/>
          <p:nvPr/>
        </p:nvGrpSpPr>
        <p:grpSpPr>
          <a:xfrm>
            <a:off x="2973705" y="3832225"/>
            <a:ext cx="2609850" cy="2854960"/>
            <a:chOff x="9040" y="2265"/>
            <a:chExt cx="3184" cy="3290"/>
          </a:xfrm>
        </p:grpSpPr>
        <p:pic>
          <p:nvPicPr>
            <p:cNvPr id="16390" name="Picture 16" descr="总地图 拷贝"/>
            <p:cNvPicPr/>
            <p:nvPr>
              <p:custDataLst>
                <p:tags r:id="rId16"/>
              </p:custDataLst>
            </p:nvPr>
          </p:nvPicPr>
          <p:blipFill>
            <a:blip r:embed="rId17"/>
            <a:stretch>
              <a:fillRect/>
            </a:stretch>
          </p:blipFill>
          <p:spPr>
            <a:xfrm>
              <a:off x="9040" y="2265"/>
              <a:ext cx="3185" cy="3290"/>
            </a:xfrm>
            <a:prstGeom prst="rect">
              <a:avLst/>
            </a:prstGeom>
            <a:noFill/>
            <a:ln w="9525">
              <a:noFill/>
            </a:ln>
          </p:spPr>
        </p:pic>
        <p:grpSp>
          <p:nvGrpSpPr>
            <p:cNvPr id="11" name="组合 10"/>
            <p:cNvGrpSpPr/>
            <p:nvPr/>
          </p:nvGrpSpPr>
          <p:grpSpPr>
            <a:xfrm>
              <a:off x="9040" y="3373"/>
              <a:ext cx="2748" cy="1842"/>
              <a:chOff x="9040" y="3373"/>
              <a:chExt cx="2748" cy="1842"/>
            </a:xfrm>
          </p:grpSpPr>
          <p:sp>
            <p:nvSpPr>
              <p:cNvPr id="16391" name="Freeform 17"/>
              <p:cNvSpPr/>
              <p:nvPr>
                <p:custDataLst>
                  <p:tags r:id="rId18"/>
                </p:custDataLst>
              </p:nvPr>
            </p:nvSpPr>
            <p:spPr>
              <a:xfrm>
                <a:off x="9790" y="3373"/>
                <a:ext cx="728" cy="1615"/>
              </a:xfrm>
              <a:custGeom>
                <a:avLst/>
                <a:gdLst/>
                <a:ahLst/>
                <a:cxnLst>
                  <a:cxn ang="0">
                    <a:pos x="461963" y="0"/>
                  </a:cxn>
                  <a:cxn ang="0">
                    <a:pos x="331617" y="124156"/>
                  </a:cxn>
                  <a:cxn ang="0">
                    <a:pos x="285612" y="293461"/>
                  </a:cxn>
                  <a:cxn ang="0">
                    <a:pos x="293279" y="586921"/>
                  </a:cxn>
                  <a:cxn ang="0">
                    <a:pos x="189769" y="831472"/>
                  </a:cxn>
                  <a:cxn ang="0">
                    <a:pos x="0" y="1027112"/>
                  </a:cxn>
                </a:cxnLst>
                <a:rect l="l" t="t" r="r" b="b"/>
                <a:pathLst>
                  <a:path w="964" h="2184">
                    <a:moveTo>
                      <a:pt x="964" y="0"/>
                    </a:moveTo>
                    <a:cubicBezTo>
                      <a:pt x="919" y="44"/>
                      <a:pt x="753" y="160"/>
                      <a:pt x="692" y="264"/>
                    </a:cubicBezTo>
                    <a:cubicBezTo>
                      <a:pt x="631" y="368"/>
                      <a:pt x="609" y="460"/>
                      <a:pt x="596" y="624"/>
                    </a:cubicBezTo>
                    <a:cubicBezTo>
                      <a:pt x="583" y="788"/>
                      <a:pt x="645" y="1057"/>
                      <a:pt x="612" y="1248"/>
                    </a:cubicBezTo>
                    <a:cubicBezTo>
                      <a:pt x="579" y="1439"/>
                      <a:pt x="498" y="1612"/>
                      <a:pt x="396" y="1768"/>
                    </a:cubicBezTo>
                    <a:cubicBezTo>
                      <a:pt x="294" y="1924"/>
                      <a:pt x="82" y="2097"/>
                      <a:pt x="0" y="2184"/>
                    </a:cubicBezTo>
                  </a:path>
                </a:pathLst>
              </a:custGeom>
              <a:noFill/>
              <a:ln w="38100" cap="flat" cmpd="sng">
                <a:solidFill>
                  <a:srgbClr val="FF0000"/>
                </a:solidFill>
                <a:prstDash val="solid"/>
                <a:bevel/>
                <a:headEnd type="none" w="med" len="med"/>
                <a:tailEnd type="arrow" w="med" len="med"/>
              </a:ln>
            </p:spPr>
            <p:txBody>
              <a:bodyPr/>
              <a:lstStyle/>
              <a:p>
                <a:endParaRPr lang="zh-CN" altLang="en-US"/>
              </a:p>
            </p:txBody>
          </p:sp>
          <p:sp>
            <p:nvSpPr>
              <p:cNvPr id="16392" name="Freeform 19"/>
              <p:cNvSpPr/>
              <p:nvPr>
                <p:custDataLst>
                  <p:tags r:id="rId19"/>
                </p:custDataLst>
              </p:nvPr>
            </p:nvSpPr>
            <p:spPr>
              <a:xfrm>
                <a:off x="10288" y="3628"/>
                <a:ext cx="1500" cy="905"/>
              </a:xfrm>
              <a:custGeom>
                <a:avLst/>
                <a:gdLst/>
                <a:ahLst/>
                <a:cxnLst>
                  <a:cxn ang="0">
                    <a:pos x="914907" y="15265"/>
                  </a:cxn>
                  <a:cxn ang="0">
                    <a:pos x="891163" y="89683"/>
                  </a:cxn>
                  <a:cxn ang="0">
                    <a:pos x="951313" y="108288"/>
                  </a:cxn>
                  <a:cxn ang="0">
                    <a:pos x="884832" y="254738"/>
                  </a:cxn>
                  <a:cxn ang="0">
                    <a:pos x="813206" y="324863"/>
                  </a:cxn>
                  <a:cxn ang="0">
                    <a:pos x="627613" y="436967"/>
                  </a:cxn>
                  <a:cxn ang="0">
                    <a:pos x="272652" y="513293"/>
                  </a:cxn>
                  <a:cxn ang="0">
                    <a:pos x="206171" y="545255"/>
                  </a:cxn>
                  <a:cxn ang="0">
                    <a:pos x="171743" y="328202"/>
                  </a:cxn>
                  <a:cxn ang="0">
                    <a:pos x="0" y="0"/>
                  </a:cxn>
                </a:cxnLst>
                <a:rect l="l" t="t" r="r" b="b"/>
                <a:pathLst>
                  <a:path w="2407" h="1208">
                    <a:moveTo>
                      <a:pt x="2312" y="32"/>
                    </a:moveTo>
                    <a:cubicBezTo>
                      <a:pt x="2302" y="58"/>
                      <a:pt x="2237" y="156"/>
                      <a:pt x="2252" y="188"/>
                    </a:cubicBezTo>
                    <a:cubicBezTo>
                      <a:pt x="2267" y="220"/>
                      <a:pt x="2407" y="169"/>
                      <a:pt x="2404" y="227"/>
                    </a:cubicBezTo>
                    <a:cubicBezTo>
                      <a:pt x="2401" y="285"/>
                      <a:pt x="2294" y="458"/>
                      <a:pt x="2236" y="534"/>
                    </a:cubicBezTo>
                    <a:cubicBezTo>
                      <a:pt x="2178" y="610"/>
                      <a:pt x="2163" y="617"/>
                      <a:pt x="2055" y="681"/>
                    </a:cubicBezTo>
                    <a:cubicBezTo>
                      <a:pt x="1947" y="745"/>
                      <a:pt x="1814" y="850"/>
                      <a:pt x="1586" y="916"/>
                    </a:cubicBezTo>
                    <a:cubicBezTo>
                      <a:pt x="1358" y="982"/>
                      <a:pt x="866" y="1038"/>
                      <a:pt x="689" y="1076"/>
                    </a:cubicBezTo>
                    <a:cubicBezTo>
                      <a:pt x="512" y="1114"/>
                      <a:pt x="563" y="1208"/>
                      <a:pt x="521" y="1143"/>
                    </a:cubicBezTo>
                    <a:cubicBezTo>
                      <a:pt x="479" y="1078"/>
                      <a:pt x="521" y="878"/>
                      <a:pt x="434" y="688"/>
                    </a:cubicBezTo>
                    <a:cubicBezTo>
                      <a:pt x="347" y="498"/>
                      <a:pt x="90" y="143"/>
                      <a:pt x="0" y="0"/>
                    </a:cubicBezTo>
                  </a:path>
                </a:pathLst>
              </a:custGeom>
              <a:noFill/>
              <a:ln w="38100" cap="flat" cmpd="sng">
                <a:solidFill>
                  <a:srgbClr val="FF0000"/>
                </a:solidFill>
                <a:prstDash val="solid"/>
                <a:bevel/>
                <a:headEnd type="none" w="med" len="med"/>
                <a:tailEnd type="arrow" w="med" len="med"/>
              </a:ln>
            </p:spPr>
            <p:txBody>
              <a:bodyPr/>
              <a:lstStyle/>
              <a:p>
                <a:endParaRPr lang="zh-CN" altLang="en-US"/>
              </a:p>
            </p:txBody>
          </p:sp>
          <p:sp>
            <p:nvSpPr>
              <p:cNvPr id="16393" name="Freeform 20"/>
              <p:cNvSpPr/>
              <p:nvPr>
                <p:custDataLst>
                  <p:tags r:id="rId20"/>
                </p:custDataLst>
              </p:nvPr>
            </p:nvSpPr>
            <p:spPr>
              <a:xfrm flipV="1">
                <a:off x="9040" y="5103"/>
                <a:ext cx="750" cy="112"/>
              </a:xfrm>
              <a:custGeom>
                <a:avLst/>
                <a:gdLst/>
                <a:ahLst/>
                <a:cxnLst>
                  <a:cxn ang="0">
                    <a:pos x="476250" y="69536"/>
                  </a:cxn>
                  <a:cxn ang="0">
                    <a:pos x="445851" y="69896"/>
                  </a:cxn>
                  <a:cxn ang="0">
                    <a:pos x="406445" y="60183"/>
                  </a:cxn>
                  <a:cxn ang="0">
                    <a:pos x="380268" y="40910"/>
                  </a:cxn>
                  <a:cxn ang="0">
                    <a:pos x="0" y="0"/>
                  </a:cxn>
                </a:cxnLst>
                <a:rect l="l" t="t" r="r" b="b"/>
                <a:pathLst>
                  <a:path w="1691" h="1390">
                    <a:moveTo>
                      <a:pt x="1692" y="1353"/>
                    </a:moveTo>
                    <a:cubicBezTo>
                      <a:pt x="1676" y="1354"/>
                      <a:pt x="1625" y="1390"/>
                      <a:pt x="1584" y="1360"/>
                    </a:cubicBezTo>
                    <a:cubicBezTo>
                      <a:pt x="1543" y="1330"/>
                      <a:pt x="1483" y="1266"/>
                      <a:pt x="1444" y="1171"/>
                    </a:cubicBezTo>
                    <a:cubicBezTo>
                      <a:pt x="1405" y="1077"/>
                      <a:pt x="1592" y="992"/>
                      <a:pt x="1351" y="796"/>
                    </a:cubicBezTo>
                    <a:cubicBezTo>
                      <a:pt x="1111" y="601"/>
                      <a:pt x="555" y="301"/>
                      <a:pt x="0" y="0"/>
                    </a:cubicBezTo>
                  </a:path>
                </a:pathLst>
              </a:custGeom>
              <a:noFill/>
              <a:ln w="38100" cap="flat" cmpd="sng">
                <a:solidFill>
                  <a:srgbClr val="FF0000"/>
                </a:solidFill>
                <a:prstDash val="solid"/>
                <a:bevel/>
                <a:headEnd type="none" w="med" len="med"/>
                <a:tailEnd type="arrow" w="med" len="med"/>
              </a:ln>
            </p:spPr>
            <p:txBody>
              <a:bodyPr/>
              <a:lstStyle/>
              <a:p>
                <a:endParaRPr lang="zh-CN" altLang="en-US"/>
              </a:p>
            </p:txBody>
          </p:sp>
        </p:grpSp>
      </p:grpSp>
      <p:grpSp>
        <p:nvGrpSpPr>
          <p:cNvPr id="13" name="组合 12"/>
          <p:cNvGrpSpPr/>
          <p:nvPr/>
        </p:nvGrpSpPr>
        <p:grpSpPr>
          <a:xfrm>
            <a:off x="8870950" y="3832225"/>
            <a:ext cx="2343150" cy="2855595"/>
            <a:chOff x="13163" y="2380"/>
            <a:chExt cx="3374" cy="3242"/>
          </a:xfrm>
        </p:grpSpPr>
        <p:grpSp>
          <p:nvGrpSpPr>
            <p:cNvPr id="16394" name="Group 21"/>
            <p:cNvGrpSpPr/>
            <p:nvPr>
              <p:custDataLst>
                <p:tags r:id="rId21"/>
              </p:custDataLst>
            </p:nvPr>
          </p:nvGrpSpPr>
          <p:grpSpPr>
            <a:xfrm>
              <a:off x="13163" y="2380"/>
              <a:ext cx="3375" cy="3243"/>
              <a:chOff x="0" y="0"/>
              <a:chExt cx="4513" cy="4325"/>
            </a:xfrm>
          </p:grpSpPr>
          <p:grpSp>
            <p:nvGrpSpPr>
              <p:cNvPr id="32786" name="Group 22"/>
              <p:cNvGrpSpPr/>
              <p:nvPr>
                <p:custDataLst>
                  <p:tags r:id="rId22"/>
                </p:custDataLst>
              </p:nvPr>
            </p:nvGrpSpPr>
            <p:grpSpPr>
              <a:xfrm>
                <a:off x="0" y="0"/>
                <a:ext cx="4513" cy="4325"/>
                <a:chOff x="0" y="0"/>
                <a:chExt cx="4513" cy="4325"/>
              </a:xfrm>
            </p:grpSpPr>
            <p:pic>
              <p:nvPicPr>
                <p:cNvPr id="32787" name="Picture 23" descr="达加玛"/>
                <p:cNvPicPr/>
                <p:nvPr>
                  <p:custDataLst>
                    <p:tags r:id="rId23"/>
                  </p:custDataLst>
                </p:nvPr>
              </p:nvPicPr>
              <p:blipFill>
                <a:blip r:embed="rId24"/>
                <a:stretch>
                  <a:fillRect/>
                </a:stretch>
              </p:blipFill>
              <p:spPr>
                <a:xfrm>
                  <a:off x="0" y="0"/>
                  <a:ext cx="4513" cy="4325"/>
                </a:xfrm>
                <a:prstGeom prst="rect">
                  <a:avLst/>
                </a:prstGeom>
                <a:noFill/>
                <a:ln w="9525">
                  <a:noFill/>
                </a:ln>
              </p:spPr>
            </p:pic>
            <p:sp>
              <p:nvSpPr>
                <p:cNvPr id="29716" name="WordArt 24"/>
                <p:cNvSpPr/>
                <p:nvPr>
                  <p:custDataLst>
                    <p:tags r:id="rId25"/>
                  </p:custDataLst>
                </p:nvPr>
              </p:nvSpPr>
              <p:spPr>
                <a:xfrm>
                  <a:off x="3360" y="581"/>
                  <a:ext cx="864" cy="258"/>
                </a:xfrm>
                <a:prstGeom prst="rect">
                  <a:avLst/>
                </a:prstGeom>
              </p:spPr>
              <p:txBody>
                <a:bodyPr wrap="none" fromWordArt="1">
                  <a:prstTxWarp prst="textPlain">
                    <a:avLst>
                      <a:gd name="adj" fmla="val 50000"/>
                    </a:avLst>
                  </a:prstTxWarp>
                  <a:normAutofit fontScale="25000" lnSpcReduction="20000"/>
                </a:bodyPr>
                <a:lstStyle/>
                <a:p>
                  <a:pPr algn="ctr" fontAlgn="base"/>
                  <a:r>
                    <a:rPr lang="zh-CN" altLang="en-US" sz="3200" b="1" strike="noStrike" noProof="1">
                      <a:solidFill>
                        <a:srgbClr val="FF0000"/>
                      </a:solidFill>
                      <a:latin typeface="Arial" panose="020B0604020202020204" pitchFamily="34" charset="0"/>
                      <a:ea typeface="Arial" panose="020B0604020202020204" pitchFamily="34" charset="0"/>
                      <a:cs typeface="+mn-cs"/>
                    </a:rPr>
                    <a:t>亚  洲</a:t>
                  </a:r>
                  <a:endParaRPr lang="zh-CN" altLang="en-US" sz="3200" b="1" strike="noStrike" noProof="1">
                    <a:solidFill>
                      <a:srgbClr val="FF0000"/>
                    </a:solidFill>
                    <a:latin typeface="Arial" panose="020B0604020202020204" pitchFamily="34" charset="0"/>
                    <a:ea typeface="Arial" panose="020B0604020202020204" pitchFamily="34" charset="0"/>
                  </a:endParaRPr>
                </a:p>
              </p:txBody>
            </p:sp>
            <p:sp>
              <p:nvSpPr>
                <p:cNvPr id="29717" name="WordArt 25"/>
                <p:cNvSpPr/>
                <p:nvPr>
                  <p:custDataLst>
                    <p:tags r:id="rId26"/>
                  </p:custDataLst>
                </p:nvPr>
              </p:nvSpPr>
              <p:spPr>
                <a:xfrm>
                  <a:off x="1488" y="1157"/>
                  <a:ext cx="336" cy="912"/>
                </a:xfrm>
                <a:prstGeom prst="rect">
                  <a:avLst/>
                </a:prstGeom>
              </p:spPr>
              <p:txBody>
                <a:bodyPr wrap="none" fromWordArt="1">
                  <a:prstTxWarp prst="textPlain">
                    <a:avLst>
                      <a:gd name="adj" fmla="val 50000"/>
                    </a:avLst>
                  </a:prstTxWarp>
                  <a:normAutofit fontScale="37500" lnSpcReduction="20000"/>
                </a:bodyPr>
                <a:lstStyle/>
                <a:p>
                  <a:pPr algn="ctr" fontAlgn="base"/>
                  <a:r>
                    <a:rPr lang="zh-CN" altLang="en-US" sz="3200" b="1" strike="noStrike" noProof="1">
                      <a:solidFill>
                        <a:srgbClr val="FF0000"/>
                      </a:solidFill>
                      <a:latin typeface="Arial" panose="020B0604020202020204" pitchFamily="34" charset="0"/>
                      <a:ea typeface="Arial" panose="020B0604020202020204" pitchFamily="34" charset="0"/>
                      <a:cs typeface="+mn-cs"/>
                    </a:rPr>
                    <a:t>非</a:t>
                  </a:r>
                  <a:endParaRPr lang="zh-CN" altLang="en-US" sz="3200" b="1" strike="noStrike" noProof="1">
                    <a:solidFill>
                      <a:srgbClr val="FF0000"/>
                    </a:solidFill>
                    <a:latin typeface="Arial" panose="020B0604020202020204" pitchFamily="34" charset="0"/>
                    <a:ea typeface="Arial" panose="020B0604020202020204" pitchFamily="34" charset="0"/>
                  </a:endParaRPr>
                </a:p>
                <a:p>
                  <a:pPr algn="ctr" fontAlgn="base"/>
                  <a:endParaRPr lang="zh-CN" altLang="en-US" sz="3200" b="1" strike="noStrike" noProof="1">
                    <a:solidFill>
                      <a:srgbClr val="FF0000"/>
                    </a:solidFill>
                    <a:latin typeface="Arial" panose="020B0604020202020204" pitchFamily="34" charset="0"/>
                    <a:ea typeface="Arial" panose="020B0604020202020204" pitchFamily="34" charset="0"/>
                  </a:endParaRPr>
                </a:p>
                <a:p>
                  <a:pPr algn="ctr" fontAlgn="base"/>
                  <a:r>
                    <a:rPr lang="zh-CN" altLang="en-US" sz="3200" b="1" strike="noStrike" noProof="1">
                      <a:solidFill>
                        <a:srgbClr val="FF0000"/>
                      </a:solidFill>
                      <a:latin typeface="Arial" panose="020B0604020202020204" pitchFamily="34" charset="0"/>
                      <a:ea typeface="Arial" panose="020B0604020202020204" pitchFamily="34" charset="0"/>
                      <a:cs typeface="+mn-cs"/>
                    </a:rPr>
                    <a:t>洲</a:t>
                  </a:r>
                  <a:endParaRPr lang="zh-CN" altLang="en-US" sz="3200" b="1" strike="noStrike" noProof="1">
                    <a:solidFill>
                      <a:srgbClr val="FF0000"/>
                    </a:solidFill>
                    <a:latin typeface="Arial" panose="020B0604020202020204" pitchFamily="34" charset="0"/>
                    <a:ea typeface="Arial" panose="020B0604020202020204" pitchFamily="34" charset="0"/>
                  </a:endParaRPr>
                </a:p>
              </p:txBody>
            </p:sp>
          </p:grpSp>
          <p:sp>
            <p:nvSpPr>
              <p:cNvPr id="16414" name="WordArt 26"/>
              <p:cNvSpPr/>
              <p:nvPr>
                <p:custDataLst>
                  <p:tags r:id="rId27"/>
                </p:custDataLst>
              </p:nvPr>
            </p:nvSpPr>
            <p:spPr>
              <a:xfrm rot="5400000">
                <a:off x="2184" y="2765"/>
                <a:ext cx="384" cy="144"/>
              </a:xfrm>
              <a:solidFill>
                <a:srgbClr val="000000"/>
              </a:solidFill>
              <a:ln>
                <a:solidFill>
                  <a:prstClr val="black"/>
                </a:solidFill>
                <a:miter lim="800000"/>
              </a:ln>
            </p:spPr>
            <p:txBody>
              <a:bodyPr vert="vert" wrap="none" fromWordArt="1">
                <a:prstTxWarp prst="textPlain">
                  <a:avLst/>
                </a:prstTxWarp>
                <a:noAutofit/>
              </a:bodyPr>
              <a:lstStyle/>
              <a:p>
                <a:pPr marL="0" marR="0" indent="0" algn="ctr" defTabSz="914400" rtl="0" eaLnBrk="0" fontAlgn="base" latinLnBrk="0" hangingPunct="0">
                  <a:lnSpc>
                    <a:spcPct val="150000"/>
                  </a:lnSpc>
                  <a:spcBef>
                    <a:spcPct val="0"/>
                  </a:spcBef>
                  <a:spcAft>
                    <a:spcPct val="0"/>
                  </a:spcAft>
                  <a:buClrTx/>
                  <a:buSzTx/>
                  <a:buFontTx/>
                  <a:buNone/>
                </a:pPr>
                <a:r>
                  <a:rPr kumimoji="0" sz="3600" b="1" i="0" u="none" strike="noStrike" kern="10" cap="none" spc="0" normalizeH="0" baseline="0" noProof="1">
                    <a:ln>
                      <a:solidFill>
                        <a:prstClr val="black"/>
                      </a:solidFill>
                    </a:ln>
                    <a:solidFill>
                      <a:srgbClr val="000000"/>
                    </a:solidFill>
                    <a:latin typeface="+mn-ea"/>
                    <a:ea typeface="宋体" panose="02010600030101010101" pitchFamily="2" charset="-122"/>
                    <a:cs typeface="+mn-ea"/>
                  </a:rPr>
                  <a:t>莫 桑</a:t>
                </a:r>
                <a:endParaRPr kumimoji="0" sz="3600" b="1" i="0" u="none" strike="noStrike" kern="10" cap="none" spc="0" normalizeH="0" baseline="0" noProof="1">
                  <a:ln>
                    <a:solidFill>
                      <a:prstClr val="black"/>
                    </a:solidFill>
                  </a:ln>
                  <a:solidFill>
                    <a:srgbClr val="000000"/>
                  </a:solidFill>
                  <a:latin typeface="+mn-ea"/>
                  <a:ea typeface="宋体" panose="02010600030101010101" pitchFamily="2" charset="-122"/>
                  <a:cs typeface="+mn-ea"/>
                </a:endParaRPr>
              </a:p>
            </p:txBody>
          </p:sp>
          <p:sp>
            <p:nvSpPr>
              <p:cNvPr id="16415" name="WordArt 27"/>
              <p:cNvSpPr/>
              <p:nvPr>
                <p:custDataLst>
                  <p:tags r:id="rId28"/>
                </p:custDataLst>
              </p:nvPr>
            </p:nvSpPr>
            <p:spPr>
              <a:xfrm rot="5400000">
                <a:off x="1992" y="3197"/>
                <a:ext cx="384" cy="144"/>
              </a:xfrm>
              <a:solidFill>
                <a:srgbClr val="000000"/>
              </a:solidFill>
              <a:ln>
                <a:solidFill>
                  <a:prstClr val="black"/>
                </a:solidFill>
                <a:miter lim="800000"/>
              </a:ln>
            </p:spPr>
            <p:txBody>
              <a:bodyPr vert="vert" wrap="none" fromWordArt="1">
                <a:prstTxWarp prst="textPlain">
                  <a:avLst/>
                </a:prstTxWarp>
                <a:noAutofit/>
              </a:bodyPr>
              <a:lstStyle/>
              <a:p>
                <a:pPr marL="0" marR="0" indent="0" algn="ctr" defTabSz="914400" rtl="0" eaLnBrk="0" fontAlgn="base" latinLnBrk="0" hangingPunct="0">
                  <a:lnSpc>
                    <a:spcPct val="150000"/>
                  </a:lnSpc>
                  <a:spcBef>
                    <a:spcPct val="0"/>
                  </a:spcBef>
                  <a:spcAft>
                    <a:spcPct val="0"/>
                  </a:spcAft>
                  <a:buClrTx/>
                  <a:buSzTx/>
                  <a:buFontTx/>
                  <a:buNone/>
                </a:pPr>
                <a:r>
                  <a:rPr kumimoji="0" sz="3600" b="1" i="0" u="none" strike="noStrike" kern="10" cap="none" spc="0" normalizeH="0" baseline="0" noProof="1">
                    <a:ln>
                      <a:solidFill>
                        <a:prstClr val="black"/>
                      </a:solidFill>
                    </a:ln>
                    <a:solidFill>
                      <a:srgbClr val="000000"/>
                    </a:solidFill>
                    <a:latin typeface="+mn-ea"/>
                    <a:ea typeface="宋体" panose="02010600030101010101" pitchFamily="2" charset="-122"/>
                    <a:cs typeface="+mn-ea"/>
                  </a:rPr>
                  <a:t>比 克</a:t>
                </a:r>
                <a:endParaRPr kumimoji="0" sz="3600" b="1" i="0" u="none" strike="noStrike" kern="10" cap="none" spc="0" normalizeH="0" baseline="0" noProof="1">
                  <a:ln>
                    <a:solidFill>
                      <a:prstClr val="black"/>
                    </a:solidFill>
                  </a:ln>
                  <a:solidFill>
                    <a:srgbClr val="000000"/>
                  </a:solidFill>
                  <a:latin typeface="+mn-ea"/>
                  <a:ea typeface="宋体" panose="02010600030101010101" pitchFamily="2" charset="-122"/>
                  <a:cs typeface="+mn-ea"/>
                </a:endParaRPr>
              </a:p>
            </p:txBody>
          </p:sp>
        </p:grpSp>
        <p:sp>
          <p:nvSpPr>
            <p:cNvPr id="16395" name="Freeform 28"/>
            <p:cNvSpPr/>
            <p:nvPr>
              <p:custDataLst>
                <p:tags r:id="rId29"/>
              </p:custDataLst>
            </p:nvPr>
          </p:nvSpPr>
          <p:spPr>
            <a:xfrm>
              <a:off x="13290" y="3515"/>
              <a:ext cx="1498" cy="1813"/>
            </a:xfrm>
            <a:custGeom>
              <a:avLst/>
              <a:gdLst/>
              <a:ahLst/>
              <a:cxnLst>
                <a:cxn ang="0">
                  <a:pos x="260638" y="0"/>
                </a:cxn>
                <a:cxn ang="0">
                  <a:pos x="85689" y="186263"/>
                </a:cxn>
                <a:cxn ang="0">
                  <a:pos x="74978" y="508778"/>
                </a:cxn>
                <a:cxn ang="0">
                  <a:pos x="536748" y="830972"/>
                </a:cxn>
                <a:cxn ang="0">
                  <a:pos x="618867" y="1103795"/>
                </a:cxn>
                <a:cxn ang="0">
                  <a:pos x="950913" y="1124313"/>
                </a:cxn>
              </a:cxnLst>
              <a:rect l="l" t="t" r="r" b="b"/>
              <a:pathLst>
                <a:path w="1598" h="3595">
                  <a:moveTo>
                    <a:pt x="438" y="0"/>
                  </a:moveTo>
                  <a:cubicBezTo>
                    <a:pt x="391" y="97"/>
                    <a:pt x="196" y="316"/>
                    <a:pt x="144" y="581"/>
                  </a:cubicBezTo>
                  <a:cubicBezTo>
                    <a:pt x="92" y="846"/>
                    <a:pt x="0" y="1252"/>
                    <a:pt x="126" y="1587"/>
                  </a:cubicBezTo>
                  <a:cubicBezTo>
                    <a:pt x="252" y="1922"/>
                    <a:pt x="750" y="2283"/>
                    <a:pt x="902" y="2592"/>
                  </a:cubicBezTo>
                  <a:cubicBezTo>
                    <a:pt x="1054" y="2901"/>
                    <a:pt x="924" y="3291"/>
                    <a:pt x="1040" y="3443"/>
                  </a:cubicBezTo>
                  <a:cubicBezTo>
                    <a:pt x="1156" y="3595"/>
                    <a:pt x="1482" y="3494"/>
                    <a:pt x="1598" y="3507"/>
                  </a:cubicBezTo>
                </a:path>
              </a:pathLst>
            </a:custGeom>
            <a:noFill/>
            <a:ln w="38100" cap="flat" cmpd="sng">
              <a:solidFill>
                <a:srgbClr val="FF0000"/>
              </a:solidFill>
              <a:prstDash val="solid"/>
              <a:bevel/>
              <a:headEnd type="none" w="med" len="med"/>
              <a:tailEnd type="arrow" w="med" len="med"/>
            </a:ln>
          </p:spPr>
          <p:txBody>
            <a:bodyPr/>
            <a:lstStyle/>
            <a:p>
              <a:endParaRPr lang="zh-CN" altLang="en-US"/>
            </a:p>
          </p:txBody>
        </p:sp>
        <p:sp>
          <p:nvSpPr>
            <p:cNvPr id="16396" name="Freeform 29"/>
            <p:cNvSpPr/>
            <p:nvPr>
              <p:custDataLst>
                <p:tags r:id="rId30"/>
              </p:custDataLst>
            </p:nvPr>
          </p:nvSpPr>
          <p:spPr>
            <a:xfrm>
              <a:off x="14665" y="4535"/>
              <a:ext cx="498" cy="793"/>
            </a:xfrm>
            <a:custGeom>
              <a:avLst/>
              <a:gdLst/>
              <a:ahLst/>
              <a:cxnLst>
                <a:cxn ang="0">
                  <a:pos x="0" y="503237"/>
                </a:cxn>
                <a:cxn ang="0">
                  <a:pos x="126523" y="481894"/>
                </a:cxn>
                <a:cxn ang="0">
                  <a:pos x="185831" y="399521"/>
                </a:cxn>
                <a:cxn ang="0">
                  <a:pos x="224184" y="265458"/>
                </a:cxn>
                <a:cxn ang="0">
                  <a:pos x="311564" y="157407"/>
                </a:cxn>
                <a:cxn ang="0">
                  <a:pos x="249488" y="0"/>
                </a:cxn>
              </a:cxnLst>
              <a:rect l="l" t="t" r="r" b="b"/>
              <a:pathLst>
                <a:path w="799" h="1509">
                  <a:moveTo>
                    <a:pt x="0" y="1509"/>
                  </a:moveTo>
                  <a:cubicBezTo>
                    <a:pt x="53" y="1498"/>
                    <a:pt x="242" y="1497"/>
                    <a:pt x="320" y="1445"/>
                  </a:cubicBezTo>
                  <a:cubicBezTo>
                    <a:pt x="398" y="1393"/>
                    <a:pt x="429" y="1306"/>
                    <a:pt x="470" y="1198"/>
                  </a:cubicBezTo>
                  <a:cubicBezTo>
                    <a:pt x="511" y="1090"/>
                    <a:pt x="514" y="917"/>
                    <a:pt x="567" y="796"/>
                  </a:cubicBezTo>
                  <a:cubicBezTo>
                    <a:pt x="620" y="675"/>
                    <a:pt x="777" y="605"/>
                    <a:pt x="788" y="472"/>
                  </a:cubicBezTo>
                  <a:cubicBezTo>
                    <a:pt x="799" y="339"/>
                    <a:pt x="664" y="98"/>
                    <a:pt x="631" y="0"/>
                  </a:cubicBezTo>
                </a:path>
              </a:pathLst>
            </a:custGeom>
            <a:noFill/>
            <a:ln w="38100" cap="flat" cmpd="sng">
              <a:solidFill>
                <a:srgbClr val="FF0000"/>
              </a:solidFill>
              <a:prstDash val="solid"/>
              <a:bevel/>
              <a:headEnd type="none" w="med" len="med"/>
              <a:tailEnd type="arrow" w="med" len="med"/>
            </a:ln>
          </p:spPr>
          <p:txBody>
            <a:bodyPr/>
            <a:lstStyle/>
            <a:p>
              <a:endParaRPr lang="zh-CN" altLang="en-US"/>
            </a:p>
          </p:txBody>
        </p:sp>
        <p:sp>
          <p:nvSpPr>
            <p:cNvPr id="16397" name="Freeform 30"/>
            <p:cNvSpPr/>
            <p:nvPr>
              <p:custDataLst>
                <p:tags r:id="rId31"/>
              </p:custDataLst>
            </p:nvPr>
          </p:nvSpPr>
          <p:spPr>
            <a:xfrm>
              <a:off x="15163" y="3580"/>
              <a:ext cx="625" cy="785"/>
            </a:xfrm>
            <a:custGeom>
              <a:avLst/>
              <a:gdLst/>
              <a:ahLst/>
              <a:cxnLst>
                <a:cxn ang="0">
                  <a:pos x="0" y="498475"/>
                </a:cxn>
                <a:cxn ang="0">
                  <a:pos x="85625" y="359587"/>
                </a:cxn>
                <a:cxn ang="0">
                  <a:pos x="262813" y="295534"/>
                </a:cxn>
                <a:cxn ang="0">
                  <a:pos x="396875" y="0"/>
                </a:cxn>
              </a:cxnLst>
              <a:rect l="l" t="t" r="r" b="b"/>
              <a:pathLst>
                <a:path w="1270" h="786">
                  <a:moveTo>
                    <a:pt x="0" y="786"/>
                  </a:moveTo>
                  <a:cubicBezTo>
                    <a:pt x="47" y="750"/>
                    <a:pt x="134" y="620"/>
                    <a:pt x="274" y="567"/>
                  </a:cubicBezTo>
                  <a:cubicBezTo>
                    <a:pt x="414" y="514"/>
                    <a:pt x="675" y="560"/>
                    <a:pt x="841" y="466"/>
                  </a:cubicBezTo>
                  <a:cubicBezTo>
                    <a:pt x="1007" y="372"/>
                    <a:pt x="1181" y="97"/>
                    <a:pt x="1270" y="0"/>
                  </a:cubicBezTo>
                </a:path>
              </a:pathLst>
            </a:custGeom>
            <a:noFill/>
            <a:ln w="38100" cap="flat" cmpd="sng">
              <a:solidFill>
                <a:srgbClr val="FF0000"/>
              </a:solidFill>
              <a:prstDash val="solid"/>
              <a:bevel/>
              <a:headEnd type="none" w="med" len="med"/>
              <a:tailEnd type="arrow" w="med" len="med"/>
            </a:ln>
          </p:spPr>
          <p:txBody>
            <a:bodyPr/>
            <a:lstStyle/>
            <a:p>
              <a:endParaRPr lang="zh-CN" altLang="en-US"/>
            </a:p>
          </p:txBody>
        </p:sp>
      </p:grpSp>
      <p:sp>
        <p:nvSpPr>
          <p:cNvPr id="5" name="文本框 4"/>
          <p:cNvSpPr txBox="1"/>
          <p:nvPr/>
        </p:nvSpPr>
        <p:spPr>
          <a:xfrm>
            <a:off x="5507355" y="184150"/>
            <a:ext cx="40944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第六、七课：</a:t>
            </a:r>
            <a:r>
              <a:rPr lang="zh-CN" altLang="en-US" sz="2800" b="1" dirty="0">
                <a:solidFill>
                  <a:srgbClr val="FF0000"/>
                </a:solidFill>
                <a:latin typeface="微软雅黑" panose="020B0503020204020204" charset="-122"/>
                <a:ea typeface="微软雅黑" panose="020B0503020204020204" charset="-122"/>
                <a:sym typeface="+mn-ea"/>
              </a:rPr>
              <a:t>新航路开辟</a:t>
            </a:r>
            <a:endParaRPr lang="zh-CN" altLang="en-US" sz="2800" b="1" dirty="0">
              <a:solidFill>
                <a:srgbClr val="FF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90830" y="784860"/>
            <a:ext cx="2540000" cy="5262245"/>
          </a:xfrm>
          <a:prstGeom prst="rect">
            <a:avLst/>
          </a:prstGeom>
          <a:noFill/>
        </p:spPr>
        <p:txBody>
          <a:bodyPr wrap="square" rtlCol="0" anchor="t">
            <a:spAutoFit/>
          </a:bodyPr>
          <a:lstStyle/>
          <a:p>
            <a:pPr algn="l"/>
            <a:r>
              <a:rPr lang="en-US" altLang="zh-CN" sz="2400" b="1">
                <a:latin typeface="微软雅黑" panose="020B0503020204020204" charset="-122"/>
                <a:ea typeface="微软雅黑" panose="020B0503020204020204" charset="-122"/>
                <a:cs typeface="微软雅黑" panose="020B0503020204020204" charset="-122"/>
                <a:sym typeface="+mn-ea"/>
              </a:rPr>
              <a:t>3</a:t>
            </a:r>
            <a:r>
              <a:rPr lang="zh-CN" altLang="en-US" sz="2400" b="1">
                <a:latin typeface="微软雅黑" panose="020B0503020204020204" charset="-122"/>
                <a:ea typeface="微软雅黑" panose="020B0503020204020204" charset="-122"/>
                <a:cs typeface="微软雅黑" panose="020B0503020204020204" charset="-122"/>
                <a:sym typeface="+mn-ea"/>
              </a:rPr>
              <a:t>、影响：</a:t>
            </a:r>
            <a:endParaRPr lang="en-US" sz="2400" b="1">
              <a:solidFill>
                <a:schemeClr val="tx1"/>
              </a:solidFill>
              <a:latin typeface="微软雅黑" panose="020B0503020204020204" charset="-122"/>
              <a:ea typeface="微软雅黑" panose="020B0503020204020204" charset="-122"/>
              <a:cs typeface="微软雅黑" panose="020B0503020204020204" charset="-122"/>
            </a:endParaRPr>
          </a:p>
          <a:p>
            <a:pPr indent="0" algn="l"/>
            <a:r>
              <a:rPr lang="zh-CN" sz="2400" b="1">
                <a:latin typeface="微软雅黑" panose="020B0503020204020204" charset="-122"/>
                <a:ea typeface="微软雅黑" panose="020B0503020204020204" charset="-122"/>
                <a:cs typeface="微软雅黑" panose="020B0503020204020204" charset="-122"/>
                <a:sym typeface="+mn-ea"/>
              </a:rPr>
              <a:t>①对世界：</a:t>
            </a:r>
            <a:endParaRPr lang="zh-CN"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l"/>
            <a:endParaRPr lang="zh-CN"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l"/>
            <a:endParaRPr lang="zh-CN"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l"/>
            <a:endParaRPr lang="zh-CN" altLang="en-US" sz="2400" b="1">
              <a:latin typeface="微软雅黑" panose="020B0503020204020204" charset="-122"/>
              <a:ea typeface="微软雅黑" panose="020B0503020204020204" charset="-122"/>
              <a:cs typeface="微软雅黑" panose="020B0503020204020204" charset="-122"/>
              <a:sym typeface="+mn-ea"/>
            </a:endParaRPr>
          </a:p>
          <a:p>
            <a:pPr indent="0" algn="l"/>
            <a:r>
              <a:rPr lang="zh-CN" altLang="en-US" sz="2400" b="1">
                <a:latin typeface="微软雅黑" panose="020B0503020204020204" charset="-122"/>
                <a:ea typeface="微软雅黑" panose="020B0503020204020204" charset="-122"/>
                <a:cs typeface="微软雅黑" panose="020B0503020204020204" charset="-122"/>
                <a:sym typeface="+mn-ea"/>
              </a:rPr>
              <a:t>②</a:t>
            </a:r>
            <a:r>
              <a:rPr lang="en-US" sz="2400" b="1">
                <a:latin typeface="微软雅黑" panose="020B0503020204020204" charset="-122"/>
                <a:ea typeface="微软雅黑" panose="020B0503020204020204" charset="-122"/>
                <a:cs typeface="微软雅黑" panose="020B0503020204020204" charset="-122"/>
                <a:sym typeface="+mn-ea"/>
              </a:rPr>
              <a:t>对欧洲：</a:t>
            </a:r>
            <a:endParaRPr lang="en-US" sz="2400" b="1">
              <a:latin typeface="微软雅黑" panose="020B0503020204020204" charset="-122"/>
              <a:ea typeface="微软雅黑" panose="020B0503020204020204" charset="-122"/>
              <a:cs typeface="微软雅黑" panose="020B0503020204020204" charset="-122"/>
              <a:sym typeface="+mn-ea"/>
            </a:endParaRPr>
          </a:p>
          <a:p>
            <a:pPr indent="0" algn="l"/>
            <a:r>
              <a:rPr lang="zh-CN" altLang="en-US" sz="2400" b="1">
                <a:solidFill>
                  <a:schemeClr val="tx1"/>
                </a:solidFill>
                <a:latin typeface="微软雅黑" panose="020B0503020204020204" charset="-122"/>
                <a:ea typeface="微软雅黑" panose="020B0503020204020204" charset="-122"/>
                <a:cs typeface="微软雅黑" panose="020B0503020204020204" charset="-122"/>
              </a:rPr>
              <a:t>（</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1</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）经：</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a:p>
            <a:pPr indent="0" algn="l"/>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a:p>
            <a:pPr indent="0" algn="l"/>
            <a:r>
              <a:rPr lang="zh-CN" altLang="en-US" sz="2400" b="1">
                <a:solidFill>
                  <a:schemeClr val="tx1"/>
                </a:solidFill>
                <a:latin typeface="微软雅黑" panose="020B0503020204020204" charset="-122"/>
                <a:ea typeface="微软雅黑" panose="020B0503020204020204" charset="-122"/>
                <a:cs typeface="微软雅黑" panose="020B0503020204020204" charset="-122"/>
              </a:rPr>
              <a:t>（</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2</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）政：</a:t>
            </a:r>
            <a:endParaRPr lang="en-US" sz="2400" b="1">
              <a:solidFill>
                <a:schemeClr val="tx1"/>
              </a:solidFill>
              <a:latin typeface="微软雅黑" panose="020B0503020204020204" charset="-122"/>
              <a:ea typeface="微软雅黑" panose="020B0503020204020204" charset="-122"/>
              <a:cs typeface="微软雅黑" panose="020B0503020204020204" charset="-122"/>
            </a:endParaRPr>
          </a:p>
          <a:p>
            <a:pPr indent="0" algn="l"/>
            <a:r>
              <a:rPr lang="zh-CN" sz="24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ea"/>
              </a:rPr>
              <a:t>3</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）外：</a:t>
            </a:r>
            <a:endParaRPr lang="zh-CN"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l"/>
            <a:endParaRPr lang="zh-CN" sz="2400" b="1">
              <a:latin typeface="微软雅黑" panose="020B0503020204020204" charset="-122"/>
              <a:ea typeface="微软雅黑" panose="020B0503020204020204" charset="-122"/>
              <a:cs typeface="微软雅黑" panose="020B0503020204020204" charset="-122"/>
              <a:sym typeface="+mn-ea"/>
            </a:endParaRPr>
          </a:p>
          <a:p>
            <a:pPr indent="0" algn="l"/>
            <a:r>
              <a:rPr lang="zh-CN" sz="2400" b="1">
                <a:latin typeface="微软雅黑" panose="020B0503020204020204" charset="-122"/>
                <a:ea typeface="微软雅黑" panose="020B0503020204020204" charset="-122"/>
                <a:cs typeface="微软雅黑" panose="020B0503020204020204" charset="-122"/>
                <a:sym typeface="+mn-ea"/>
              </a:rPr>
              <a:t>③对殖民地：</a:t>
            </a:r>
            <a:endParaRPr lang="en-US"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l"/>
            <a:endParaRPr lang="zh-CN" sz="2400" b="1">
              <a:latin typeface="微软雅黑" panose="020B0503020204020204" charset="-122"/>
              <a:ea typeface="微软雅黑" panose="020B0503020204020204" charset="-122"/>
              <a:cs typeface="微软雅黑" panose="020B0503020204020204" charset="-122"/>
              <a:sym typeface="+mn-ea"/>
            </a:endParaRPr>
          </a:p>
          <a:p>
            <a:pPr indent="0" algn="l"/>
            <a:r>
              <a:rPr lang="zh-CN" sz="2400" b="1">
                <a:latin typeface="微软雅黑" panose="020B0503020204020204" charset="-122"/>
                <a:ea typeface="微软雅黑" panose="020B0503020204020204" charset="-122"/>
                <a:cs typeface="微软雅黑" panose="020B0503020204020204" charset="-122"/>
                <a:sym typeface="+mn-ea"/>
              </a:rPr>
              <a:t>④对中国：</a:t>
            </a:r>
            <a:endParaRPr lang="zh-CN" altLang="en-US" sz="2400" b="1">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一、资本主义经济体系</a:t>
            </a:r>
            <a:endParaRPr lang="zh-CN" altLang="en-US" sz="2800" b="1">
              <a:latin typeface="微软雅黑" panose="020B0503020204020204" charset="-122"/>
              <a:ea typeface="微软雅黑" panose="020B0503020204020204" charset="-122"/>
            </a:endParaRPr>
          </a:p>
        </p:txBody>
      </p:sp>
      <p:sp>
        <p:nvSpPr>
          <p:cNvPr id="18" name="文本框 17"/>
          <p:cNvSpPr txBox="1"/>
          <p:nvPr/>
        </p:nvSpPr>
        <p:spPr>
          <a:xfrm>
            <a:off x="527685" y="1606550"/>
            <a:ext cx="11038840" cy="829945"/>
          </a:xfrm>
          <a:prstGeom prst="rect">
            <a:avLst/>
          </a:prstGeom>
          <a:noFill/>
        </p:spPr>
        <p:txBody>
          <a:bodyPr wrap="none" rtlCol="0" anchor="t">
            <a:spAutoFit/>
          </a:bodyPr>
          <a:lstStyle/>
          <a:p>
            <a:r>
              <a:rPr lang="zh-CN" sz="2400" b="1">
                <a:latin typeface="微软雅黑" panose="020B0503020204020204" charset="-122"/>
                <a:ea typeface="微软雅黑" panose="020B0503020204020204" charset="-122"/>
                <a:cs typeface="微软雅黑" panose="020B0503020204020204" charset="-122"/>
                <a:sym typeface="+mn-ea"/>
              </a:rPr>
              <a:t>（1）推动人口迁移，族群变化，物种交流和疾病传播，使世界</a:t>
            </a:r>
            <a:r>
              <a:rPr lang="zh-CN" sz="2400" b="1" u="sng">
                <a:latin typeface="微软雅黑" panose="020B0503020204020204" charset="-122"/>
                <a:ea typeface="微软雅黑" panose="020B0503020204020204" charset="-122"/>
                <a:cs typeface="微软雅黑" panose="020B0503020204020204" charset="-122"/>
                <a:sym typeface="+mn-ea"/>
              </a:rPr>
              <a:t>日益连成一个整体</a:t>
            </a:r>
            <a:endParaRPr lang="zh-CN" sz="2400" b="1">
              <a:latin typeface="微软雅黑" panose="020B0503020204020204" charset="-122"/>
              <a:ea typeface="微软雅黑" panose="020B0503020204020204" charset="-122"/>
              <a:cs typeface="微软雅黑" panose="020B0503020204020204" charset="-122"/>
              <a:sym typeface="+mn-ea"/>
            </a:endParaRPr>
          </a:p>
          <a:p>
            <a:r>
              <a:rPr lang="zh-CN" sz="2400" b="1">
                <a:latin typeface="微软雅黑" panose="020B0503020204020204" charset="-122"/>
                <a:ea typeface="微软雅黑" panose="020B0503020204020204" charset="-122"/>
                <a:cs typeface="微软雅黑" panose="020B0503020204020204" charset="-122"/>
                <a:sym typeface="+mn-ea"/>
              </a:rPr>
              <a:t>（2）商品的世界性流动，</a:t>
            </a:r>
            <a:r>
              <a:rPr lang="zh-CN" sz="2400" b="1" u="sng">
                <a:latin typeface="微软雅黑" panose="020B0503020204020204" charset="-122"/>
                <a:ea typeface="微软雅黑" panose="020B0503020204020204" charset="-122"/>
                <a:cs typeface="微软雅黑" panose="020B0503020204020204" charset="-122"/>
                <a:sym typeface="+mn-ea"/>
              </a:rPr>
              <a:t>世界市场雏形出现</a:t>
            </a:r>
            <a:r>
              <a:rPr lang="zh-CN" sz="2400" b="1">
                <a:latin typeface="微软雅黑" panose="020B0503020204020204" charset="-122"/>
                <a:ea typeface="微软雅黑" panose="020B0503020204020204" charset="-122"/>
                <a:cs typeface="微软雅黑" panose="020B0503020204020204" charset="-122"/>
                <a:sym typeface="+mn-ea"/>
              </a:rPr>
              <a:t>，</a:t>
            </a:r>
            <a:r>
              <a:rPr lang="zh-CN" sz="2400" b="1" u="sng">
                <a:latin typeface="微软雅黑" panose="020B0503020204020204" charset="-122"/>
                <a:ea typeface="微软雅黑" panose="020B0503020204020204" charset="-122"/>
                <a:cs typeface="微软雅黑" panose="020B0503020204020204" charset="-122"/>
                <a:sym typeface="+mn-ea"/>
              </a:rPr>
              <a:t>国际分工</a:t>
            </a:r>
            <a:r>
              <a:rPr lang="zh-CN" sz="2400" b="1">
                <a:latin typeface="微软雅黑" panose="020B0503020204020204" charset="-122"/>
                <a:ea typeface="微软雅黑" panose="020B0503020204020204" charset="-122"/>
                <a:cs typeface="微软雅黑" panose="020B0503020204020204" charset="-122"/>
                <a:sym typeface="+mn-ea"/>
              </a:rPr>
              <a:t>初步发展</a:t>
            </a:r>
            <a:endParaRPr lang="zh-CN" altLang="en-US" sz="2400" b="1">
              <a:latin typeface="微软雅黑" panose="020B0503020204020204" charset="-122"/>
              <a:ea typeface="微软雅黑" panose="020B0503020204020204" charset="-122"/>
              <a:cs typeface="微软雅黑" panose="020B0503020204020204" charset="-122"/>
              <a:sym typeface="+mn-ea"/>
            </a:endParaRPr>
          </a:p>
        </p:txBody>
      </p:sp>
      <p:sp>
        <p:nvSpPr>
          <p:cNvPr id="23" name="文本框 22"/>
          <p:cNvSpPr txBox="1"/>
          <p:nvPr/>
        </p:nvSpPr>
        <p:spPr>
          <a:xfrm>
            <a:off x="1597025" y="2967990"/>
            <a:ext cx="10093960" cy="1938020"/>
          </a:xfrm>
          <a:prstGeom prst="rect">
            <a:avLst/>
          </a:prstGeom>
          <a:noFill/>
        </p:spPr>
        <p:txBody>
          <a:bodyPr wrap="square" rtlCol="0" anchor="t">
            <a:spAutoFit/>
          </a:bodyPr>
          <a:lstStyle/>
          <a:p>
            <a:pPr indent="0" algn="l"/>
            <a:r>
              <a:rPr lang="en-US" sz="2400" b="1">
                <a:latin typeface="微软雅黑" panose="020B0503020204020204" charset="-122"/>
                <a:ea typeface="微软雅黑" panose="020B0503020204020204" charset="-122"/>
                <a:cs typeface="微软雅黑" panose="020B0503020204020204" charset="-122"/>
                <a:sym typeface="+mn-ea"/>
              </a:rPr>
              <a:t>引发商业革命</a:t>
            </a:r>
            <a:r>
              <a:rPr lang="zh-CN" altLang="en-US" sz="2400" b="1">
                <a:latin typeface="微软雅黑" panose="020B0503020204020204" charset="-122"/>
                <a:ea typeface="微软雅黑" panose="020B0503020204020204" charset="-122"/>
                <a:cs typeface="微软雅黑" panose="020B0503020204020204" charset="-122"/>
                <a:sym typeface="+mn-ea"/>
              </a:rPr>
              <a:t>（贸易中心由地中海转移到大西洋）</a:t>
            </a:r>
            <a:endParaRPr lang="zh-CN" altLang="en-US" sz="2400" b="1">
              <a:latin typeface="微软雅黑" panose="020B0503020204020204" charset="-122"/>
              <a:ea typeface="微软雅黑" panose="020B0503020204020204" charset="-122"/>
              <a:cs typeface="微软雅黑" panose="020B0503020204020204" charset="-122"/>
              <a:sym typeface="+mn-ea"/>
            </a:endParaRPr>
          </a:p>
          <a:p>
            <a:pPr indent="0" algn="l"/>
            <a:r>
              <a:rPr lang="zh-CN" altLang="en-US" sz="2400" b="1">
                <a:latin typeface="微软雅黑" panose="020B0503020204020204" charset="-122"/>
                <a:ea typeface="微软雅黑" panose="020B0503020204020204" charset="-122"/>
                <a:cs typeface="微软雅黑" panose="020B0503020204020204" charset="-122"/>
                <a:sym typeface="+mn-ea"/>
              </a:rPr>
              <a:t> </a:t>
            </a:r>
            <a:r>
              <a:rPr lang="en-US" altLang="zh-CN" sz="2400" b="1">
                <a:latin typeface="微软雅黑" panose="020B0503020204020204" charset="-122"/>
                <a:ea typeface="微软雅黑" panose="020B0503020204020204" charset="-122"/>
                <a:cs typeface="微软雅黑" panose="020B0503020204020204" charset="-122"/>
                <a:sym typeface="+mn-ea"/>
              </a:rPr>
              <a:t>     </a:t>
            </a:r>
            <a:r>
              <a:rPr lang="en-US" sz="2400" b="1">
                <a:latin typeface="微软雅黑" panose="020B0503020204020204" charset="-122"/>
                <a:ea typeface="微软雅黑" panose="020B0503020204020204" charset="-122"/>
                <a:cs typeface="微软雅黑" panose="020B0503020204020204" charset="-122"/>
                <a:sym typeface="+mn-ea"/>
              </a:rPr>
              <a:t>价格革命</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sz="2400" b="1">
                <a:latin typeface="微软雅黑" panose="020B0503020204020204" charset="-122"/>
                <a:ea typeface="微软雅黑" panose="020B0503020204020204" charset="-122"/>
                <a:cs typeface="微软雅黑" panose="020B0503020204020204" charset="-122"/>
                <a:sym typeface="+mn-ea"/>
              </a:rPr>
              <a:t>货币贬值、物价上涨</a:t>
            </a:r>
            <a:r>
              <a:rPr lang="zh-CN" altLang="en-US" sz="2400" b="1">
                <a:latin typeface="微软雅黑" panose="020B0503020204020204" charset="-122"/>
                <a:ea typeface="微软雅黑" panose="020B0503020204020204" charset="-122"/>
                <a:cs typeface="微软雅黑" panose="020B0503020204020204" charset="-122"/>
                <a:sym typeface="+mn-ea"/>
              </a:rPr>
              <a:t>）</a:t>
            </a:r>
            <a:endParaRPr lang="en-US" sz="2400" b="1">
              <a:solidFill>
                <a:schemeClr val="tx1"/>
              </a:solidFill>
              <a:latin typeface="微软雅黑" panose="020B0503020204020204" charset="-122"/>
              <a:ea typeface="微软雅黑" panose="020B0503020204020204" charset="-122"/>
              <a:cs typeface="微软雅黑" panose="020B0503020204020204" charset="-122"/>
            </a:endParaRPr>
          </a:p>
          <a:p>
            <a:pPr indent="0" algn="l"/>
            <a:r>
              <a:rPr lang="en-US" sz="2400" b="1">
                <a:latin typeface="微软雅黑" panose="020B0503020204020204" charset="-122"/>
                <a:ea typeface="微软雅黑" panose="020B0503020204020204" charset="-122"/>
                <a:cs typeface="微软雅黑" panose="020B0503020204020204" charset="-122"/>
                <a:sym typeface="+mn-ea"/>
              </a:rPr>
              <a:t>推动社会转型</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sz="2400" b="1">
                <a:latin typeface="微软雅黑" panose="020B0503020204020204" charset="-122"/>
                <a:ea typeface="微软雅黑" panose="020B0503020204020204" charset="-122"/>
                <a:cs typeface="微软雅黑" panose="020B0503020204020204" charset="-122"/>
                <a:sym typeface="+mn-ea"/>
              </a:rPr>
              <a:t>加速西欧封建制度</a:t>
            </a:r>
            <a:r>
              <a:rPr lang="zh-CN" altLang="en-US" sz="2400" b="1">
                <a:latin typeface="微软雅黑" panose="020B0503020204020204" charset="-122"/>
                <a:ea typeface="微软雅黑" panose="020B0503020204020204" charset="-122"/>
                <a:cs typeface="微软雅黑" panose="020B0503020204020204" charset="-122"/>
                <a:sym typeface="+mn-ea"/>
              </a:rPr>
              <a:t>转向资本主义制度</a:t>
            </a:r>
            <a:endParaRPr lang="en-US" sz="2400" b="1">
              <a:solidFill>
                <a:schemeClr val="tx1"/>
              </a:solidFill>
              <a:latin typeface="微软雅黑" panose="020B0503020204020204" charset="-122"/>
              <a:ea typeface="微软雅黑" panose="020B0503020204020204" charset="-122"/>
              <a:cs typeface="微软雅黑" panose="020B0503020204020204" charset="-122"/>
            </a:endParaRPr>
          </a:p>
          <a:p>
            <a:pPr indent="0" algn="l"/>
            <a:r>
              <a:rPr lang="en-US" sz="2400" b="1">
                <a:latin typeface="微软雅黑" panose="020B0503020204020204" charset="-122"/>
                <a:ea typeface="微软雅黑" panose="020B0503020204020204" charset="-122"/>
                <a:cs typeface="微软雅黑" panose="020B0503020204020204" charset="-122"/>
                <a:sym typeface="+mn-ea"/>
              </a:rPr>
              <a:t>西欧国家16-18C</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早期</a:t>
            </a:r>
            <a:r>
              <a:rPr lang="en-US" sz="2400" b="1">
                <a:solidFill>
                  <a:srgbClr val="FF0000"/>
                </a:solidFill>
                <a:latin typeface="微软雅黑" panose="020B0503020204020204" charset="-122"/>
                <a:ea typeface="微软雅黑" panose="020B0503020204020204" charset="-122"/>
                <a:cs typeface="微软雅黑" panose="020B0503020204020204" charset="-122"/>
                <a:sym typeface="+mn-ea"/>
              </a:rPr>
              <a:t>殖民扩张</a:t>
            </a:r>
            <a:r>
              <a:rPr lang="zh-CN" altLang="en-US" sz="2400" b="1">
                <a:latin typeface="微软雅黑" panose="020B0503020204020204" charset="-122"/>
                <a:ea typeface="微软雅黑" panose="020B0503020204020204" charset="-122"/>
                <a:cs typeface="微软雅黑" panose="020B0503020204020204" charset="-122"/>
                <a:sym typeface="+mn-ea"/>
              </a:rPr>
              <a:t>【掠夺财富，促进资本原始积累】</a:t>
            </a:r>
            <a:endParaRPr lang="zh-CN" altLang="en-US" sz="2400" b="1">
              <a:latin typeface="微软雅黑" panose="020B0503020204020204" charset="-122"/>
              <a:ea typeface="微软雅黑" panose="020B0503020204020204" charset="-122"/>
              <a:cs typeface="微软雅黑" panose="020B0503020204020204" charset="-122"/>
              <a:sym typeface="+mn-ea"/>
            </a:endParaRPr>
          </a:p>
          <a:p>
            <a:pPr indent="0" algn="l"/>
            <a:r>
              <a:rPr lang="zh-CN" altLang="en-US" sz="2400" b="1">
                <a:latin typeface="微软雅黑" panose="020B0503020204020204" charset="-122"/>
                <a:ea typeface="微软雅黑" panose="020B0503020204020204" charset="-122"/>
                <a:cs typeface="微软雅黑" panose="020B0503020204020204" charset="-122"/>
                <a:sym typeface="+mn-ea"/>
              </a:rPr>
              <a:t>（西、葡、荷、英、法）</a:t>
            </a:r>
            <a:r>
              <a:rPr lang="en-US" altLang="zh-CN" sz="2400" b="1">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世界市场拓展</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24" name="文本框 23"/>
          <p:cNvSpPr txBox="1"/>
          <p:nvPr/>
        </p:nvSpPr>
        <p:spPr>
          <a:xfrm>
            <a:off x="2103755" y="4851400"/>
            <a:ext cx="3535680" cy="460375"/>
          </a:xfrm>
          <a:prstGeom prst="rect">
            <a:avLst/>
          </a:prstGeom>
          <a:noFill/>
        </p:spPr>
        <p:txBody>
          <a:bodyPr wrap="none" rtlCol="0" anchor="t">
            <a:spAutoFit/>
          </a:bodyPr>
          <a:lstStyle/>
          <a:p>
            <a:r>
              <a:rPr lang="zh-CN" sz="2400" b="1">
                <a:latin typeface="微软雅黑" panose="020B0503020204020204" charset="-122"/>
                <a:ea typeface="微软雅黑" panose="020B0503020204020204" charset="-122"/>
                <a:cs typeface="微软雅黑" panose="020B0503020204020204" charset="-122"/>
                <a:sym typeface="+mn-ea"/>
              </a:rPr>
              <a:t>主观灾难性、客观进步性</a:t>
            </a:r>
            <a:endParaRPr lang="zh-CN" altLang="en-US" sz="2400" b="1">
              <a:latin typeface="微软雅黑" panose="020B0503020204020204" charset="-122"/>
              <a:ea typeface="微软雅黑" panose="020B0503020204020204" charset="-122"/>
              <a:cs typeface="微软雅黑" panose="020B0503020204020204" charset="-122"/>
              <a:sym typeface="+mn-ea"/>
            </a:endParaRPr>
          </a:p>
        </p:txBody>
      </p:sp>
      <p:sp>
        <p:nvSpPr>
          <p:cNvPr id="25" name="文本框 24"/>
          <p:cNvSpPr txBox="1"/>
          <p:nvPr/>
        </p:nvSpPr>
        <p:spPr>
          <a:xfrm>
            <a:off x="1597025" y="5311775"/>
            <a:ext cx="10435590" cy="1198880"/>
          </a:xfrm>
          <a:prstGeom prst="rect">
            <a:avLst/>
          </a:prstGeom>
          <a:noFill/>
        </p:spPr>
        <p:txBody>
          <a:bodyPr wrap="square" rtlCol="0" anchor="t">
            <a:spAutoFit/>
          </a:bodyPr>
          <a:lstStyle/>
          <a:p>
            <a:pPr indent="0" algn="l"/>
            <a:r>
              <a:rPr lang="zh-CN"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1</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zh-CN" sz="2400" b="1">
                <a:latin typeface="微软雅黑" panose="020B0503020204020204" charset="-122"/>
                <a:ea typeface="微软雅黑" panose="020B0503020204020204" charset="-122"/>
                <a:cs typeface="微软雅黑" panose="020B0503020204020204" charset="-122"/>
                <a:sym typeface="+mn-ea"/>
              </a:rPr>
              <a:t>白银流入，促进东南沿海商品经济的发展</a:t>
            </a:r>
            <a:endParaRPr lang="zh-CN"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l"/>
            <a:r>
              <a:rPr lang="zh-CN"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2</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zh-CN" sz="2400" b="1">
                <a:latin typeface="微软雅黑" panose="020B0503020204020204" charset="-122"/>
                <a:ea typeface="微软雅黑" panose="020B0503020204020204" charset="-122"/>
                <a:cs typeface="微软雅黑" panose="020B0503020204020204" charset="-122"/>
                <a:sym typeface="+mn-ea"/>
              </a:rPr>
              <a:t>玉米、番薯流入，推动农产品商品化，打破传统粮食结构“餐桌革命”</a:t>
            </a:r>
            <a:endParaRPr lang="zh-CN" sz="2400" b="1">
              <a:solidFill>
                <a:schemeClr val="tx1"/>
              </a:solidFill>
              <a:latin typeface="微软雅黑" panose="020B0503020204020204" charset="-122"/>
              <a:ea typeface="微软雅黑" panose="020B0503020204020204" charset="-122"/>
              <a:cs typeface="微软雅黑" panose="020B0503020204020204" charset="-122"/>
            </a:endParaRPr>
          </a:p>
          <a:p>
            <a:pPr indent="0" algn="l"/>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3</a:t>
            </a:r>
            <a:r>
              <a:rPr lang="zh-CN" altLang="en-US" sz="2400" b="1" dirty="0">
                <a:latin typeface="微软雅黑" panose="020B0503020204020204" charset="-122"/>
                <a:ea typeface="微软雅黑" panose="020B0503020204020204" charset="-122"/>
                <a:sym typeface="+mn-ea"/>
              </a:rPr>
              <a:t>）出现</a:t>
            </a:r>
            <a:r>
              <a:rPr lang="en-US" altLang="zh-CN" sz="2400" b="1" dirty="0">
                <a:latin typeface="微软雅黑" panose="020B0503020204020204" charset="-122"/>
                <a:ea typeface="微软雅黑" panose="020B0503020204020204" charset="-122"/>
                <a:sym typeface="+mn-ea"/>
              </a:rPr>
              <a:t>“</a:t>
            </a:r>
            <a:r>
              <a:rPr lang="zh-CN" altLang="en-US" sz="2400" b="1" dirty="0">
                <a:latin typeface="微软雅黑" panose="020B0503020204020204" charset="-122"/>
                <a:ea typeface="微软雅黑" panose="020B0503020204020204" charset="-122"/>
                <a:sym typeface="+mn-ea"/>
              </a:rPr>
              <a:t>西学东渐</a:t>
            </a:r>
            <a:r>
              <a:rPr lang="en-US" altLang="zh-CN" sz="2400" b="1" dirty="0">
                <a:latin typeface="微软雅黑" panose="020B0503020204020204" charset="-122"/>
                <a:ea typeface="微软雅黑" panose="020B0503020204020204" charset="-122"/>
                <a:sym typeface="+mn-ea"/>
              </a:rPr>
              <a:t>”</a:t>
            </a:r>
            <a:r>
              <a:rPr lang="zh-CN" altLang="en-US" sz="2400" b="1" dirty="0">
                <a:latin typeface="微软雅黑" panose="020B0503020204020204" charset="-122"/>
                <a:ea typeface="微软雅黑" panose="020B0503020204020204" charset="-122"/>
                <a:sym typeface="+mn-ea"/>
              </a:rPr>
              <a:t>现象</a:t>
            </a:r>
            <a:endParaRPr lang="zh-CN" altLang="en-US" sz="2400" b="1" dirty="0">
              <a:latin typeface="微软雅黑" panose="020B0503020204020204" charset="-122"/>
              <a:ea typeface="微软雅黑" panose="020B0503020204020204" charset="-122"/>
              <a:sym typeface="+mn-ea"/>
            </a:endParaRPr>
          </a:p>
        </p:txBody>
      </p:sp>
      <p:sp>
        <p:nvSpPr>
          <p:cNvPr id="12" name="文本框 11"/>
          <p:cNvSpPr txBox="1"/>
          <p:nvPr/>
        </p:nvSpPr>
        <p:spPr>
          <a:xfrm>
            <a:off x="3109595" y="784860"/>
            <a:ext cx="1633855" cy="583565"/>
          </a:xfrm>
          <a:prstGeom prst="rect">
            <a:avLst/>
          </a:prstGeom>
          <a:noFill/>
        </p:spPr>
        <p:txBody>
          <a:bodyPr wrap="square" rtlCol="0">
            <a:spAutoFit/>
          </a:bodyPr>
          <a:lstStyle/>
          <a:p>
            <a:r>
              <a:rPr lang="en-US" altLang="zh-CN" sz="3200"/>
              <a:t>P39-P43</a:t>
            </a:r>
            <a:endParaRPr lang="en-US" altLang="zh-CN" sz="3200"/>
          </a:p>
        </p:txBody>
      </p:sp>
      <p:sp>
        <p:nvSpPr>
          <p:cNvPr id="6" name="文本框 5"/>
          <p:cNvSpPr txBox="1"/>
          <p:nvPr/>
        </p:nvSpPr>
        <p:spPr>
          <a:xfrm>
            <a:off x="5507355" y="184150"/>
            <a:ext cx="40944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第六、七课：</a:t>
            </a:r>
            <a:r>
              <a:rPr lang="zh-CN" altLang="en-US" sz="2800" b="1" dirty="0">
                <a:solidFill>
                  <a:srgbClr val="FF0000"/>
                </a:solidFill>
                <a:latin typeface="微软雅黑" panose="020B0503020204020204" charset="-122"/>
                <a:ea typeface="微软雅黑" panose="020B0503020204020204" charset="-122"/>
                <a:sym typeface="+mn-ea"/>
              </a:rPr>
              <a:t>新航路开辟</a:t>
            </a:r>
            <a:endParaRPr lang="zh-CN" altLang="en-US" sz="2800" b="1" dirty="0">
              <a:solidFill>
                <a:srgbClr val="FF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4"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一、资本主义经济体系</a:t>
            </a:r>
            <a:endParaRPr lang="zh-CN" altLang="en-US" sz="2800" b="1">
              <a:latin typeface="微软雅黑" panose="020B0503020204020204" charset="-122"/>
              <a:ea typeface="微软雅黑" panose="020B0503020204020204" charset="-122"/>
            </a:endParaRPr>
          </a:p>
        </p:txBody>
      </p:sp>
      <p:sp>
        <p:nvSpPr>
          <p:cNvPr id="4" name="矩形 3"/>
          <p:cNvSpPr/>
          <p:nvPr/>
        </p:nvSpPr>
        <p:spPr>
          <a:xfrm>
            <a:off x="444795" y="1049896"/>
            <a:ext cx="11112796" cy="5107940"/>
          </a:xfrm>
          <a:prstGeom prst="rect">
            <a:avLst/>
          </a:prstGeom>
        </p:spPr>
        <p:txBody>
          <a:bodyPr wrap="square">
            <a:spAutoFit/>
          </a:bodyPr>
          <a:lstStyle/>
          <a:p>
            <a:pPr algn="just">
              <a:spcAft>
                <a:spcPts val="0"/>
              </a:spcAft>
            </a:pPr>
            <a:r>
              <a:rPr lang="zh-CN" altLang="zh-CN" sz="2400" b="1" kern="100" dirty="0">
                <a:latin typeface="微软雅黑" panose="020B0503020204020204" charset="-122"/>
                <a:ea typeface="微软雅黑" panose="020B0503020204020204" charset="-122"/>
                <a:cs typeface="微软雅黑" panose="020B0503020204020204" charset="-122"/>
              </a:rPr>
              <a:t>一、选择题</a:t>
            </a:r>
            <a:endParaRPr lang="zh-CN" altLang="zh-CN" sz="2400" b="1" kern="100" dirty="0">
              <a:latin typeface="微软雅黑" panose="020B0503020204020204" charset="-122"/>
              <a:ea typeface="微软雅黑" panose="020B0503020204020204" charset="-122"/>
              <a:cs typeface="微软雅黑" panose="020B0503020204020204" charset="-122"/>
            </a:endParaRPr>
          </a:p>
          <a:p>
            <a:pPr algn="just">
              <a:lnSpc>
                <a:spcPct val="150000"/>
              </a:lnSpc>
              <a:spcAft>
                <a:spcPts val="0"/>
              </a:spcAft>
              <a:tabLst>
                <a:tab pos="2628900" algn="l"/>
              </a:tabLst>
            </a:pPr>
            <a:r>
              <a:rPr lang="en-US" altLang="zh-CN" sz="2200" b="1" kern="100" dirty="0">
                <a:latin typeface="微软雅黑" panose="020B0503020204020204" charset="-122"/>
                <a:ea typeface="微软雅黑" panose="020B0503020204020204" charset="-122"/>
                <a:cs typeface="微软雅黑" panose="020B0503020204020204" charset="-122"/>
              </a:rPr>
              <a:t>1</a:t>
            </a:r>
            <a:r>
              <a:rPr lang="zh-CN" altLang="zh-CN" sz="2200" b="1" kern="100" dirty="0">
                <a:latin typeface="微软雅黑" panose="020B0503020204020204" charset="-122"/>
                <a:ea typeface="微软雅黑" panose="020B0503020204020204" charset="-122"/>
                <a:cs typeface="微软雅黑" panose="020B0503020204020204" charset="-122"/>
              </a:rPr>
              <a:t>．一位美国历史学家总结道：在欧洲的海外扩张中最重要的人物不是哥伦布、达</a:t>
            </a:r>
            <a:r>
              <a:rPr lang="en-US" altLang="zh-CN" sz="2200" b="1" kern="100" dirty="0">
                <a:latin typeface="微软雅黑" panose="020B0503020204020204" charset="-122"/>
                <a:ea typeface="微软雅黑" panose="020B0503020204020204" charset="-122"/>
                <a:cs typeface="微软雅黑" panose="020B0503020204020204" charset="-122"/>
              </a:rPr>
              <a:t>·</a:t>
            </a:r>
            <a:r>
              <a:rPr lang="zh-CN" altLang="zh-CN" sz="2200" b="1" kern="100" dirty="0">
                <a:latin typeface="微软雅黑" panose="020B0503020204020204" charset="-122"/>
                <a:ea typeface="微软雅黑" panose="020B0503020204020204" charset="-122"/>
                <a:cs typeface="微软雅黑" panose="020B0503020204020204" charset="-122"/>
              </a:rPr>
              <a:t>伽马和麦哲伦，而是那些拥有资本的企业家们。该历史学家</a:t>
            </a:r>
            <a:r>
              <a:rPr lang="en-US" altLang="zh-CN" sz="2200" b="1" kern="100" dirty="0">
                <a:latin typeface="微软雅黑" panose="020B0503020204020204" charset="-122"/>
                <a:ea typeface="微软雅黑" panose="020B0503020204020204" charset="-122"/>
                <a:cs typeface="微软雅黑" panose="020B0503020204020204" charset="-122"/>
              </a:rPr>
              <a:t>(</a:t>
            </a:r>
            <a:r>
              <a:rPr lang="zh-CN" altLang="zh-CN" sz="2200" b="1" kern="100" dirty="0">
                <a:latin typeface="微软雅黑" panose="020B0503020204020204" charset="-122"/>
                <a:ea typeface="微软雅黑" panose="020B0503020204020204" charset="-122"/>
                <a:cs typeface="微软雅黑" panose="020B0503020204020204" charset="-122"/>
              </a:rPr>
              <a:t>　　</a:t>
            </a:r>
            <a:r>
              <a:rPr lang="en-US" altLang="zh-CN" sz="2200" b="1" kern="100" dirty="0">
                <a:latin typeface="微软雅黑" panose="020B0503020204020204" charset="-122"/>
                <a:ea typeface="微软雅黑" panose="020B0503020204020204" charset="-122"/>
                <a:cs typeface="微软雅黑" panose="020B0503020204020204" charset="-122"/>
              </a:rPr>
              <a:t>)</a:t>
            </a:r>
            <a:endParaRPr lang="zh-CN" altLang="zh-CN" sz="2200" b="1" kern="100" dirty="0">
              <a:latin typeface="微软雅黑" panose="020B0503020204020204" charset="-122"/>
              <a:ea typeface="微软雅黑" panose="020B0503020204020204" charset="-122"/>
              <a:cs typeface="微软雅黑" panose="020B0503020204020204" charset="-122"/>
            </a:endParaRPr>
          </a:p>
          <a:p>
            <a:pPr algn="just">
              <a:lnSpc>
                <a:spcPct val="150000"/>
              </a:lnSpc>
              <a:spcAft>
                <a:spcPts val="0"/>
              </a:spcAft>
              <a:tabLst>
                <a:tab pos="2628900" algn="l"/>
              </a:tabLst>
            </a:pPr>
            <a:r>
              <a:rPr lang="en-US" altLang="zh-CN" sz="2200" b="1" kern="100" dirty="0">
                <a:latin typeface="微软雅黑" panose="020B0503020204020204" charset="-122"/>
                <a:ea typeface="微软雅黑" panose="020B0503020204020204" charset="-122"/>
                <a:cs typeface="微软雅黑" panose="020B0503020204020204" charset="-122"/>
              </a:rPr>
              <a:t>A</a:t>
            </a:r>
            <a:r>
              <a:rPr lang="zh-CN" altLang="zh-CN" sz="2200" b="1" kern="100" dirty="0">
                <a:latin typeface="微软雅黑" panose="020B0503020204020204" charset="-122"/>
                <a:ea typeface="微软雅黑" panose="020B0503020204020204" charset="-122"/>
                <a:cs typeface="微软雅黑" panose="020B0503020204020204" charset="-122"/>
              </a:rPr>
              <a:t>．否定了航海家的作用 </a:t>
            </a:r>
            <a:r>
              <a:rPr lang="en-US" altLang="zh-CN" sz="2200" b="1" kern="100" dirty="0">
                <a:latin typeface="微软雅黑" panose="020B0503020204020204" charset="-122"/>
                <a:ea typeface="微软雅黑" panose="020B0503020204020204" charset="-122"/>
                <a:cs typeface="微软雅黑" panose="020B0503020204020204" charset="-122"/>
              </a:rPr>
              <a:t>            B</a:t>
            </a:r>
            <a:r>
              <a:rPr lang="zh-CN" altLang="zh-CN" sz="2200" b="1" kern="100" dirty="0">
                <a:latin typeface="微软雅黑" panose="020B0503020204020204" charset="-122"/>
                <a:ea typeface="微软雅黑" panose="020B0503020204020204" charset="-122"/>
                <a:cs typeface="微软雅黑" panose="020B0503020204020204" charset="-122"/>
              </a:rPr>
              <a:t>．关注到殖民扩张的内在动力</a:t>
            </a:r>
            <a:endParaRPr lang="zh-CN" altLang="zh-CN" sz="2200" b="1" kern="100" dirty="0">
              <a:latin typeface="微软雅黑" panose="020B0503020204020204" charset="-122"/>
              <a:ea typeface="微软雅黑" panose="020B0503020204020204" charset="-122"/>
              <a:cs typeface="微软雅黑" panose="020B0503020204020204" charset="-122"/>
            </a:endParaRPr>
          </a:p>
          <a:p>
            <a:pPr algn="just">
              <a:lnSpc>
                <a:spcPct val="150000"/>
              </a:lnSpc>
              <a:spcAft>
                <a:spcPts val="0"/>
              </a:spcAft>
              <a:tabLst>
                <a:tab pos="2628900" algn="l"/>
              </a:tabLst>
            </a:pPr>
            <a:r>
              <a:rPr lang="en-US" altLang="zh-CN" sz="2200" b="1" kern="100" dirty="0">
                <a:latin typeface="微软雅黑" panose="020B0503020204020204" charset="-122"/>
                <a:ea typeface="微软雅黑" panose="020B0503020204020204" charset="-122"/>
                <a:cs typeface="微软雅黑" panose="020B0503020204020204" charset="-122"/>
              </a:rPr>
              <a:t>C</a:t>
            </a:r>
            <a:r>
              <a:rPr lang="zh-CN" altLang="zh-CN" sz="2200" b="1" kern="100" dirty="0">
                <a:latin typeface="微软雅黑" panose="020B0503020204020204" charset="-122"/>
                <a:ea typeface="微软雅黑" panose="020B0503020204020204" charset="-122"/>
                <a:cs typeface="微软雅黑" panose="020B0503020204020204" charset="-122"/>
              </a:rPr>
              <a:t>．意在提高资本家政治地位 </a:t>
            </a:r>
            <a:r>
              <a:rPr lang="en-US" altLang="zh-CN" sz="2200" b="1" kern="100" dirty="0">
                <a:latin typeface="微软雅黑" panose="020B0503020204020204" charset="-122"/>
                <a:ea typeface="微软雅黑" panose="020B0503020204020204" charset="-122"/>
                <a:cs typeface="微软雅黑" panose="020B0503020204020204" charset="-122"/>
              </a:rPr>
              <a:t>     D</a:t>
            </a:r>
            <a:r>
              <a:rPr lang="zh-CN" altLang="zh-CN" sz="2200" b="1" kern="100" dirty="0">
                <a:latin typeface="微软雅黑" panose="020B0503020204020204" charset="-122"/>
                <a:ea typeface="微软雅黑" panose="020B0503020204020204" charset="-122"/>
                <a:cs typeface="微软雅黑" panose="020B0503020204020204" charset="-122"/>
              </a:rPr>
              <a:t>．强调了资本主义制度的侵略性</a:t>
            </a:r>
            <a:endParaRPr lang="zh-CN" altLang="zh-CN" sz="2200" b="1" kern="100" dirty="0">
              <a:latin typeface="微软雅黑" panose="020B0503020204020204" charset="-122"/>
              <a:ea typeface="微软雅黑" panose="020B0503020204020204" charset="-122"/>
              <a:cs typeface="微软雅黑" panose="020B0503020204020204" charset="-122"/>
            </a:endParaRPr>
          </a:p>
          <a:p>
            <a:pPr algn="just">
              <a:lnSpc>
                <a:spcPct val="150000"/>
              </a:lnSpc>
              <a:spcBef>
                <a:spcPts val="600"/>
              </a:spcBef>
              <a:spcAft>
                <a:spcPts val="0"/>
              </a:spcAft>
              <a:tabLst>
                <a:tab pos="2628900" algn="l"/>
              </a:tabLst>
            </a:pPr>
            <a:r>
              <a:rPr lang="en-US" altLang="zh-CN" sz="2200" b="1" kern="100" dirty="0">
                <a:latin typeface="微软雅黑" panose="020B0503020204020204" charset="-122"/>
                <a:ea typeface="微软雅黑" panose="020B0503020204020204" charset="-122"/>
                <a:cs typeface="微软雅黑" panose="020B0503020204020204" charset="-122"/>
              </a:rPr>
              <a:t>2</a:t>
            </a:r>
            <a:r>
              <a:rPr lang="zh-CN" altLang="zh-CN" sz="2200" b="1" kern="100" dirty="0">
                <a:latin typeface="微软雅黑" panose="020B0503020204020204" charset="-122"/>
                <a:ea typeface="微软雅黑" panose="020B0503020204020204" charset="-122"/>
                <a:cs typeface="微软雅黑" panose="020B0503020204020204" charset="-122"/>
              </a:rPr>
              <a:t>．据记载，西班牙国王与麦哲伦签订的远洋探险协定上明确提道：</a:t>
            </a:r>
            <a:r>
              <a:rPr lang="en-US" altLang="zh-CN" sz="2200" b="1" kern="100" dirty="0">
                <a:latin typeface="微软雅黑" panose="020B0503020204020204" charset="-122"/>
                <a:ea typeface="微软雅黑" panose="020B0503020204020204" charset="-122"/>
                <a:cs typeface="微软雅黑" panose="020B0503020204020204" charset="-122"/>
              </a:rPr>
              <a:t>“</a:t>
            </a:r>
            <a:r>
              <a:rPr lang="zh-CN" altLang="zh-CN" sz="2200" b="1" kern="100" dirty="0">
                <a:latin typeface="微软雅黑" panose="020B0503020204020204" charset="-122"/>
                <a:ea typeface="微软雅黑" panose="020B0503020204020204" charset="-122"/>
                <a:cs typeface="微软雅黑" panose="020B0503020204020204" charset="-122"/>
              </a:rPr>
              <a:t>从你们发现的岛屿和大陆获得的一切利润和收入，以及捐税和替朕征收的其他进款中，除去你们负担的开支后给你们留下</a:t>
            </a:r>
            <a:r>
              <a:rPr lang="en-US" altLang="zh-CN" sz="2200" b="1" kern="100" dirty="0">
                <a:latin typeface="微软雅黑" panose="020B0503020204020204" charset="-122"/>
                <a:ea typeface="微软雅黑" panose="020B0503020204020204" charset="-122"/>
                <a:cs typeface="微软雅黑" panose="020B0503020204020204" charset="-122"/>
              </a:rPr>
              <a:t>1/20</a:t>
            </a:r>
            <a:r>
              <a:rPr lang="zh-CN" altLang="zh-CN" sz="2200" b="1" kern="100" dirty="0">
                <a:latin typeface="微软雅黑" panose="020B0503020204020204" charset="-122"/>
                <a:ea typeface="微软雅黑" panose="020B0503020204020204" charset="-122"/>
                <a:cs typeface="微软雅黑" panose="020B0503020204020204" charset="-122"/>
              </a:rPr>
              <a:t>。</a:t>
            </a:r>
            <a:r>
              <a:rPr lang="en-US" altLang="zh-CN" sz="2200" b="1" kern="100" dirty="0">
                <a:latin typeface="微软雅黑" panose="020B0503020204020204" charset="-122"/>
                <a:ea typeface="微软雅黑" panose="020B0503020204020204" charset="-122"/>
                <a:cs typeface="微软雅黑" panose="020B0503020204020204" charset="-122"/>
              </a:rPr>
              <a:t>”</a:t>
            </a:r>
            <a:r>
              <a:rPr lang="zh-CN" altLang="zh-CN" sz="2200" b="1" kern="100" dirty="0">
                <a:latin typeface="微软雅黑" panose="020B0503020204020204" charset="-122"/>
                <a:ea typeface="微软雅黑" panose="020B0503020204020204" charset="-122"/>
                <a:cs typeface="微软雅黑" panose="020B0503020204020204" charset="-122"/>
              </a:rPr>
              <a:t>这一记载说明</a:t>
            </a:r>
            <a:r>
              <a:rPr lang="en-US" altLang="zh-CN" sz="2200" b="1" kern="100" dirty="0">
                <a:latin typeface="微软雅黑" panose="020B0503020204020204" charset="-122"/>
                <a:ea typeface="微软雅黑" panose="020B0503020204020204" charset="-122"/>
                <a:cs typeface="微软雅黑" panose="020B0503020204020204" charset="-122"/>
              </a:rPr>
              <a:t>(</a:t>
            </a:r>
            <a:r>
              <a:rPr lang="zh-CN" altLang="zh-CN" sz="2200" b="1" kern="100" dirty="0">
                <a:latin typeface="微软雅黑" panose="020B0503020204020204" charset="-122"/>
                <a:ea typeface="微软雅黑" panose="020B0503020204020204" charset="-122"/>
                <a:cs typeface="微软雅黑" panose="020B0503020204020204" charset="-122"/>
              </a:rPr>
              <a:t>　　</a:t>
            </a:r>
            <a:r>
              <a:rPr lang="en-US" altLang="zh-CN" sz="2200" b="1" kern="100" dirty="0">
                <a:latin typeface="微软雅黑" panose="020B0503020204020204" charset="-122"/>
                <a:ea typeface="微软雅黑" panose="020B0503020204020204" charset="-122"/>
                <a:cs typeface="微软雅黑" panose="020B0503020204020204" charset="-122"/>
              </a:rPr>
              <a:t>)</a:t>
            </a:r>
            <a:endParaRPr lang="zh-CN" altLang="zh-CN" sz="2200" b="1" kern="100" dirty="0">
              <a:latin typeface="微软雅黑" panose="020B0503020204020204" charset="-122"/>
              <a:ea typeface="微软雅黑" panose="020B0503020204020204" charset="-122"/>
              <a:cs typeface="微软雅黑" panose="020B0503020204020204" charset="-122"/>
            </a:endParaRPr>
          </a:p>
          <a:p>
            <a:pPr algn="just">
              <a:lnSpc>
                <a:spcPct val="150000"/>
              </a:lnSpc>
              <a:spcAft>
                <a:spcPts val="0"/>
              </a:spcAft>
              <a:tabLst>
                <a:tab pos="2628900" algn="l"/>
              </a:tabLst>
            </a:pPr>
            <a:r>
              <a:rPr lang="en-US" altLang="zh-CN" sz="2200" b="1" kern="100" dirty="0">
                <a:latin typeface="微软雅黑" panose="020B0503020204020204" charset="-122"/>
                <a:ea typeface="微软雅黑" panose="020B0503020204020204" charset="-122"/>
                <a:cs typeface="微软雅黑" panose="020B0503020204020204" charset="-122"/>
              </a:rPr>
              <a:t>A</a:t>
            </a:r>
            <a:r>
              <a:rPr lang="zh-CN" altLang="zh-CN" sz="2200" b="1" kern="100" dirty="0">
                <a:latin typeface="微软雅黑" panose="020B0503020204020204" charset="-122"/>
                <a:ea typeface="微软雅黑" panose="020B0503020204020204" charset="-122"/>
                <a:cs typeface="微软雅黑" panose="020B0503020204020204" charset="-122"/>
              </a:rPr>
              <a:t>．西班牙最早开展了航海探险 </a:t>
            </a:r>
            <a:r>
              <a:rPr lang="en-US" altLang="zh-CN" sz="2200" b="1" kern="100" dirty="0">
                <a:latin typeface="微软雅黑" panose="020B0503020204020204" charset="-122"/>
                <a:ea typeface="微软雅黑" panose="020B0503020204020204" charset="-122"/>
                <a:cs typeface="微软雅黑" panose="020B0503020204020204" charset="-122"/>
              </a:rPr>
              <a:t>         B</a:t>
            </a:r>
            <a:r>
              <a:rPr lang="zh-CN" altLang="zh-CN" sz="2200" b="1" kern="100" dirty="0">
                <a:latin typeface="微软雅黑" panose="020B0503020204020204" charset="-122"/>
                <a:ea typeface="微软雅黑" panose="020B0503020204020204" charset="-122"/>
                <a:cs typeface="微软雅黑" panose="020B0503020204020204" charset="-122"/>
              </a:rPr>
              <a:t>．航海人才受到西班牙的重视</a:t>
            </a:r>
            <a:endParaRPr lang="zh-CN" altLang="zh-CN" sz="2200" b="1" kern="100" dirty="0">
              <a:latin typeface="微软雅黑" panose="020B0503020204020204" charset="-122"/>
              <a:ea typeface="微软雅黑" panose="020B0503020204020204" charset="-122"/>
              <a:cs typeface="微软雅黑" panose="020B0503020204020204" charset="-122"/>
            </a:endParaRPr>
          </a:p>
          <a:p>
            <a:pPr algn="just">
              <a:lnSpc>
                <a:spcPct val="150000"/>
              </a:lnSpc>
              <a:spcAft>
                <a:spcPts val="0"/>
              </a:spcAft>
              <a:tabLst>
                <a:tab pos="2628900" algn="l"/>
              </a:tabLst>
            </a:pPr>
            <a:r>
              <a:rPr lang="en-US" altLang="zh-CN" sz="2200" b="1" kern="100" dirty="0">
                <a:latin typeface="微软雅黑" panose="020B0503020204020204" charset="-122"/>
                <a:ea typeface="微软雅黑" panose="020B0503020204020204" charset="-122"/>
                <a:cs typeface="微软雅黑" panose="020B0503020204020204" charset="-122"/>
              </a:rPr>
              <a:t>C</a:t>
            </a:r>
            <a:r>
              <a:rPr lang="zh-CN" altLang="zh-CN" sz="2200" b="1" kern="100" dirty="0">
                <a:latin typeface="微软雅黑" panose="020B0503020204020204" charset="-122"/>
                <a:ea typeface="微软雅黑" panose="020B0503020204020204" charset="-122"/>
                <a:cs typeface="微软雅黑" panose="020B0503020204020204" charset="-122"/>
              </a:rPr>
              <a:t>．契约精神推动了新航路开辟 </a:t>
            </a:r>
            <a:r>
              <a:rPr lang="en-US" altLang="zh-CN" sz="2200" b="1" kern="100" dirty="0">
                <a:latin typeface="微软雅黑" panose="020B0503020204020204" charset="-122"/>
                <a:ea typeface="微软雅黑" panose="020B0503020204020204" charset="-122"/>
                <a:cs typeface="微软雅黑" panose="020B0503020204020204" charset="-122"/>
              </a:rPr>
              <a:t>         D</a:t>
            </a:r>
            <a:r>
              <a:rPr lang="zh-CN" altLang="zh-CN" sz="2200" b="1" kern="100" dirty="0">
                <a:latin typeface="微软雅黑" panose="020B0503020204020204" charset="-122"/>
                <a:ea typeface="微软雅黑" panose="020B0503020204020204" charset="-122"/>
                <a:cs typeface="微软雅黑" panose="020B0503020204020204" charset="-122"/>
              </a:rPr>
              <a:t>．新航路开辟得益于王权支持</a:t>
            </a:r>
            <a:endParaRPr lang="zh-CN" altLang="zh-CN" sz="2200" b="1" kern="100" dirty="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9918065" y="1673860"/>
            <a:ext cx="1234440" cy="1568450"/>
          </a:xfrm>
          <a:prstGeom prst="rect">
            <a:avLst/>
          </a:prstGeom>
          <a:noFill/>
        </p:spPr>
        <p:txBody>
          <a:bodyPr wrap="square" rtlCol="0">
            <a:spAutoFit/>
            <a:scene3d>
              <a:camera prst="orthographicFront"/>
              <a:lightRig rig="threePt" dir="t"/>
            </a:scene3d>
          </a:bodyPr>
          <a:lstStyle/>
          <a:p>
            <a:r>
              <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rPr>
              <a:t>B</a:t>
            </a:r>
            <a:endPar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endParaRPr>
          </a:p>
        </p:txBody>
      </p:sp>
      <p:sp>
        <p:nvSpPr>
          <p:cNvPr id="7" name="文本框 6"/>
          <p:cNvSpPr txBox="1"/>
          <p:nvPr/>
        </p:nvSpPr>
        <p:spPr>
          <a:xfrm>
            <a:off x="9918065" y="4504690"/>
            <a:ext cx="1234440" cy="1568450"/>
          </a:xfrm>
          <a:prstGeom prst="rect">
            <a:avLst/>
          </a:prstGeom>
          <a:noFill/>
        </p:spPr>
        <p:txBody>
          <a:bodyPr wrap="square" rtlCol="0">
            <a:spAutoFit/>
            <a:scene3d>
              <a:camera prst="orthographicFront"/>
              <a:lightRig rig="threePt" dir="t"/>
            </a:scene3d>
          </a:bodyPr>
          <a:lstStyle/>
          <a:p>
            <a:r>
              <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rPr>
              <a:t>C</a:t>
            </a:r>
            <a:endPar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endParaRPr>
          </a:p>
        </p:txBody>
      </p:sp>
      <p:sp>
        <p:nvSpPr>
          <p:cNvPr id="2" name="文本框 1"/>
          <p:cNvSpPr txBox="1"/>
          <p:nvPr/>
        </p:nvSpPr>
        <p:spPr>
          <a:xfrm>
            <a:off x="5507355" y="184150"/>
            <a:ext cx="40944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第六、七课：</a:t>
            </a:r>
            <a:r>
              <a:rPr lang="zh-CN" altLang="en-US" sz="2800" b="1" dirty="0">
                <a:solidFill>
                  <a:srgbClr val="FF0000"/>
                </a:solidFill>
                <a:latin typeface="微软雅黑" panose="020B0503020204020204" charset="-122"/>
                <a:ea typeface="微软雅黑" panose="020B0503020204020204" charset="-122"/>
                <a:sym typeface="+mn-ea"/>
              </a:rPr>
              <a:t>新航路开辟</a:t>
            </a:r>
            <a:endParaRPr lang="zh-CN" altLang="en-US" sz="2800" b="1" dirty="0">
              <a:solidFill>
                <a:srgbClr val="FF0000"/>
              </a:solidFill>
              <a:latin typeface="微软雅黑" panose="020B0503020204020204" charset="-122"/>
              <a:ea typeface="微软雅黑" panose="020B0503020204020204" charset="-122"/>
              <a:sym typeface="+mn-ea"/>
            </a:endParaRPr>
          </a:p>
        </p:txBody>
      </p:sp>
    </p:spTree>
    <p:custDataLst>
      <p:tags r:id="rId1"/>
    </p:custData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377940" y="824511"/>
            <a:ext cx="6434455" cy="398780"/>
          </a:xfrm>
          <a:prstGeom prst="rect">
            <a:avLst/>
          </a:prstGeom>
        </p:spPr>
        <p:txBody>
          <a:bodyPr wrap="none">
            <a:spAutoFit/>
          </a:bodyPr>
          <a:lstStyle/>
          <a:p>
            <a:r>
              <a:rPr lang="en-US" altLang="zh-CN" sz="2000" b="1" dirty="0">
                <a:latin typeface="微软雅黑" panose="020B0503020204020204" charset="-122"/>
                <a:ea typeface="微软雅黑" panose="020B0503020204020204" charset="-122"/>
                <a:cs typeface="微软雅黑" panose="020B0503020204020204" charset="-122"/>
              </a:rPr>
              <a:t>3.</a:t>
            </a:r>
            <a:r>
              <a:rPr lang="zh-CN" altLang="zh-CN" sz="2000" b="1" dirty="0">
                <a:latin typeface="微软雅黑" panose="020B0503020204020204" charset="-122"/>
                <a:ea typeface="微软雅黑" panose="020B0503020204020204" charset="-122"/>
                <a:cs typeface="微软雅黑" panose="020B0503020204020204" charset="-122"/>
              </a:rPr>
              <a:t>世界各大洲和中国的人口占世界总人口的比率变化</a:t>
            </a:r>
            <a:r>
              <a:rPr lang="en-US" altLang="zh-CN" sz="2000" b="1" dirty="0">
                <a:latin typeface="微软雅黑" panose="020B0503020204020204" charset="-122"/>
                <a:ea typeface="微软雅黑" panose="020B0503020204020204" charset="-122"/>
                <a:cs typeface="微软雅黑" panose="020B0503020204020204" charset="-122"/>
              </a:rPr>
              <a:t>(%)</a:t>
            </a:r>
            <a:endParaRPr lang="zh-CN" altLang="en-US" sz="2000" b="1" dirty="0">
              <a:latin typeface="微软雅黑" panose="020B0503020204020204" charset="-122"/>
              <a:ea typeface="微软雅黑" panose="020B0503020204020204" charset="-122"/>
              <a:cs typeface="微软雅黑" panose="020B0503020204020204" charset="-122"/>
            </a:endParaRPr>
          </a:p>
        </p:txBody>
      </p:sp>
      <p:graphicFrame>
        <p:nvGraphicFramePr>
          <p:cNvPr id="6" name="表格 5"/>
          <p:cNvGraphicFramePr>
            <a:graphicFrameLocks noGrp="1"/>
          </p:cNvGraphicFramePr>
          <p:nvPr>
            <p:custDataLst>
              <p:tags r:id="rId1"/>
            </p:custDataLst>
          </p:nvPr>
        </p:nvGraphicFramePr>
        <p:xfrm>
          <a:off x="0" y="1346200"/>
          <a:ext cx="7190740" cy="3141345"/>
        </p:xfrm>
        <a:graphic>
          <a:graphicData uri="http://schemas.openxmlformats.org/drawingml/2006/table">
            <a:tbl>
              <a:tblPr>
                <a:tableStyleId>{5C22544A-7EE6-4342-B048-85BDC9FD1C3A}</a:tableStyleId>
              </a:tblPr>
              <a:tblGrid>
                <a:gridCol w="1181735"/>
                <a:gridCol w="1021715"/>
                <a:gridCol w="1035050"/>
                <a:gridCol w="976630"/>
                <a:gridCol w="1102360"/>
                <a:gridCol w="1873250"/>
              </a:tblGrid>
              <a:tr h="457200">
                <a:tc>
                  <a:txBody>
                    <a:bodyPr/>
                    <a:lstStyle/>
                    <a:p>
                      <a:pPr algn="ctr">
                        <a:lnSpc>
                          <a:spcPct val="150000"/>
                        </a:lnSpc>
                        <a:spcAft>
                          <a:spcPts val="0"/>
                        </a:spcAft>
                        <a:tabLst>
                          <a:tab pos="2628900" algn="l"/>
                        </a:tabLst>
                      </a:pPr>
                      <a:r>
                        <a:rPr lang="zh-CN" sz="2000" b="1" kern="100" dirty="0">
                          <a:effectLst/>
                          <a:latin typeface="微软雅黑" panose="020B0503020204020204" charset="-122"/>
                          <a:ea typeface="微软雅黑" panose="020B0503020204020204" charset="-122"/>
                        </a:rPr>
                        <a:t>年份</a:t>
                      </a:r>
                      <a:endParaRPr lang="zh-CN" sz="2000" b="1"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zh-CN" sz="2000" b="1" kern="100" dirty="0">
                          <a:effectLst/>
                          <a:latin typeface="微软雅黑" panose="020B0503020204020204" charset="-122"/>
                          <a:ea typeface="微软雅黑" panose="020B0503020204020204" charset="-122"/>
                        </a:rPr>
                        <a:t>欧洲</a:t>
                      </a:r>
                      <a:endParaRPr lang="zh-CN" sz="2000" b="1"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zh-CN" sz="2000" b="1" kern="100" dirty="0">
                          <a:effectLst/>
                          <a:latin typeface="微软雅黑" panose="020B0503020204020204" charset="-122"/>
                          <a:ea typeface="微软雅黑" panose="020B0503020204020204" charset="-122"/>
                        </a:rPr>
                        <a:t>非洲</a:t>
                      </a:r>
                      <a:endParaRPr lang="zh-CN" sz="2000" b="1"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zh-CN" sz="2000" b="1" kern="100">
                          <a:effectLst/>
                          <a:latin typeface="微软雅黑" panose="020B0503020204020204" charset="-122"/>
                          <a:ea typeface="微软雅黑" panose="020B0503020204020204" charset="-122"/>
                        </a:rPr>
                        <a:t>美洲</a:t>
                      </a:r>
                      <a:endParaRPr lang="zh-CN" sz="2000" b="1"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zh-CN" sz="2000" b="1" kern="100">
                          <a:effectLst/>
                          <a:latin typeface="微软雅黑" panose="020B0503020204020204" charset="-122"/>
                          <a:ea typeface="微软雅黑" panose="020B0503020204020204" charset="-122"/>
                        </a:rPr>
                        <a:t>中国</a:t>
                      </a:r>
                      <a:endParaRPr lang="zh-CN" sz="2000" b="1"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zh-CN" sz="2000" b="1" kern="100" dirty="0">
                          <a:effectLst/>
                          <a:latin typeface="微软雅黑" panose="020B0503020204020204" charset="-122"/>
                          <a:ea typeface="微软雅黑" panose="020B0503020204020204" charset="-122"/>
                        </a:rPr>
                        <a:t>世界总人口</a:t>
                      </a:r>
                      <a:endParaRPr lang="zh-CN" sz="2000" b="1"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1195">
                <a:tc>
                  <a:txBody>
                    <a:bodyPr/>
                    <a:lstStyle/>
                    <a:p>
                      <a:pPr algn="ctr">
                        <a:lnSpc>
                          <a:spcPct val="150000"/>
                        </a:lnSpc>
                        <a:spcAft>
                          <a:spcPts val="0"/>
                        </a:spcAft>
                        <a:tabLst>
                          <a:tab pos="2628900" algn="l"/>
                        </a:tabLst>
                      </a:pPr>
                      <a:r>
                        <a:rPr lang="en-US" sz="2000" b="1" kern="100">
                          <a:effectLst/>
                          <a:latin typeface="微软雅黑" panose="020B0503020204020204" charset="-122"/>
                          <a:ea typeface="微软雅黑" panose="020B0503020204020204" charset="-122"/>
                          <a:cs typeface="微软雅黑" panose="020B0503020204020204" charset="-122"/>
                        </a:rPr>
                        <a:t>1650</a:t>
                      </a:r>
                      <a:r>
                        <a:rPr lang="zh-CN" sz="2000" b="1" kern="100">
                          <a:effectLst/>
                          <a:latin typeface="微软雅黑" panose="020B0503020204020204" charset="-122"/>
                          <a:ea typeface="微软雅黑" panose="020B0503020204020204" charset="-122"/>
                          <a:cs typeface="微软雅黑" panose="020B0503020204020204" charset="-122"/>
                        </a:rPr>
                        <a:t>年</a:t>
                      </a:r>
                      <a:endParaRPr lang="zh-CN" sz="2000" b="1" kern="100">
                        <a:effectLst/>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dirty="0">
                          <a:effectLst/>
                          <a:latin typeface="微软雅黑" panose="020B0503020204020204" charset="-122"/>
                          <a:ea typeface="微软雅黑" panose="020B0503020204020204" charset="-122"/>
                        </a:rPr>
                        <a:t>18.3</a:t>
                      </a:r>
                      <a:endParaRPr lang="en-US" sz="2000" b="1"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dirty="0">
                          <a:effectLst/>
                          <a:latin typeface="微软雅黑" panose="020B0503020204020204" charset="-122"/>
                          <a:ea typeface="微软雅黑" panose="020B0503020204020204" charset="-122"/>
                        </a:rPr>
                        <a:t>18.3</a:t>
                      </a:r>
                      <a:endParaRPr lang="en-US" sz="2000" b="1"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dirty="0">
                          <a:effectLst/>
                          <a:latin typeface="微软雅黑" panose="020B0503020204020204" charset="-122"/>
                          <a:ea typeface="微软雅黑" panose="020B0503020204020204" charset="-122"/>
                        </a:rPr>
                        <a:t>2.4</a:t>
                      </a:r>
                      <a:endParaRPr lang="en-US" sz="2000" b="1"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dirty="0">
                          <a:effectLst/>
                          <a:latin typeface="微软雅黑" panose="020B0503020204020204" charset="-122"/>
                          <a:ea typeface="微软雅黑" panose="020B0503020204020204" charset="-122"/>
                        </a:rPr>
                        <a:t>22.9</a:t>
                      </a:r>
                      <a:endParaRPr lang="en-US" sz="2000" b="1"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dirty="0">
                          <a:effectLst/>
                          <a:latin typeface="微软雅黑" panose="020B0503020204020204" charset="-122"/>
                          <a:ea typeface="微软雅黑" panose="020B0503020204020204" charset="-122"/>
                          <a:cs typeface="微软雅黑" panose="020B0503020204020204" charset="-122"/>
                        </a:rPr>
                        <a:t>5.45</a:t>
                      </a:r>
                      <a:r>
                        <a:rPr lang="zh-CN" sz="2000" b="1" kern="100" dirty="0">
                          <a:effectLst/>
                          <a:latin typeface="微软雅黑" panose="020B0503020204020204" charset="-122"/>
                          <a:ea typeface="微软雅黑" panose="020B0503020204020204" charset="-122"/>
                          <a:cs typeface="微软雅黑" panose="020B0503020204020204" charset="-122"/>
                        </a:rPr>
                        <a:t>亿</a:t>
                      </a:r>
                      <a:endParaRPr lang="zh-CN" sz="2000" b="1" kern="100" dirty="0">
                        <a:effectLst/>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0560">
                <a:tc>
                  <a:txBody>
                    <a:bodyPr/>
                    <a:lstStyle/>
                    <a:p>
                      <a:pPr algn="ctr">
                        <a:lnSpc>
                          <a:spcPct val="150000"/>
                        </a:lnSpc>
                        <a:spcAft>
                          <a:spcPts val="0"/>
                        </a:spcAft>
                        <a:tabLst>
                          <a:tab pos="2628900" algn="l"/>
                        </a:tabLst>
                      </a:pPr>
                      <a:r>
                        <a:rPr lang="en-US" sz="2000" b="1" kern="100">
                          <a:effectLst/>
                          <a:latin typeface="微软雅黑" panose="020B0503020204020204" charset="-122"/>
                          <a:ea typeface="微软雅黑" panose="020B0503020204020204" charset="-122"/>
                          <a:cs typeface="微软雅黑" panose="020B0503020204020204" charset="-122"/>
                        </a:rPr>
                        <a:t>1750</a:t>
                      </a:r>
                      <a:r>
                        <a:rPr lang="zh-CN" sz="2000" b="1" kern="100">
                          <a:effectLst/>
                          <a:latin typeface="微软雅黑" panose="020B0503020204020204" charset="-122"/>
                          <a:ea typeface="微软雅黑" panose="020B0503020204020204" charset="-122"/>
                          <a:cs typeface="微软雅黑" panose="020B0503020204020204" charset="-122"/>
                        </a:rPr>
                        <a:t>年</a:t>
                      </a:r>
                      <a:endParaRPr lang="zh-CN" sz="2000" b="1" kern="100">
                        <a:effectLst/>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dirty="0">
                          <a:effectLst/>
                          <a:latin typeface="微软雅黑" panose="020B0503020204020204" charset="-122"/>
                          <a:ea typeface="微软雅黑" panose="020B0503020204020204" charset="-122"/>
                        </a:rPr>
                        <a:t>19.2</a:t>
                      </a:r>
                      <a:endParaRPr lang="en-US" sz="2000" b="1"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a:effectLst/>
                          <a:latin typeface="微软雅黑" panose="020B0503020204020204" charset="-122"/>
                          <a:ea typeface="微软雅黑" panose="020B0503020204020204" charset="-122"/>
                        </a:rPr>
                        <a:t>13.1</a:t>
                      </a:r>
                      <a:endParaRPr lang="en-US" sz="2000" b="1"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a:effectLst/>
                          <a:latin typeface="微软雅黑" panose="020B0503020204020204" charset="-122"/>
                          <a:ea typeface="微软雅黑" panose="020B0503020204020204" charset="-122"/>
                        </a:rPr>
                        <a:t>1.6</a:t>
                      </a:r>
                      <a:endParaRPr lang="en-US" sz="2000" b="1"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dirty="0">
                          <a:effectLst/>
                          <a:latin typeface="微软雅黑" panose="020B0503020204020204" charset="-122"/>
                          <a:ea typeface="微软雅黑" panose="020B0503020204020204" charset="-122"/>
                        </a:rPr>
                        <a:t>30.9</a:t>
                      </a:r>
                      <a:endParaRPr lang="en-US" sz="2000" b="1"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dirty="0">
                          <a:effectLst/>
                          <a:latin typeface="微软雅黑" panose="020B0503020204020204" charset="-122"/>
                          <a:ea typeface="微软雅黑" panose="020B0503020204020204" charset="-122"/>
                          <a:cs typeface="微软雅黑" panose="020B0503020204020204" charset="-122"/>
                        </a:rPr>
                        <a:t>7.28</a:t>
                      </a:r>
                      <a:r>
                        <a:rPr lang="zh-CN" sz="2000" b="1" kern="100" dirty="0">
                          <a:effectLst/>
                          <a:latin typeface="微软雅黑" panose="020B0503020204020204" charset="-122"/>
                          <a:ea typeface="微软雅黑" panose="020B0503020204020204" charset="-122"/>
                          <a:cs typeface="微软雅黑" panose="020B0503020204020204" charset="-122"/>
                        </a:rPr>
                        <a:t>亿</a:t>
                      </a:r>
                      <a:endParaRPr lang="zh-CN" sz="2000" b="1" kern="100" dirty="0">
                        <a:effectLst/>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1195">
                <a:tc>
                  <a:txBody>
                    <a:bodyPr/>
                    <a:lstStyle/>
                    <a:p>
                      <a:pPr algn="ctr">
                        <a:lnSpc>
                          <a:spcPct val="150000"/>
                        </a:lnSpc>
                        <a:spcAft>
                          <a:spcPts val="0"/>
                        </a:spcAft>
                        <a:tabLst>
                          <a:tab pos="2628900" algn="l"/>
                        </a:tabLst>
                      </a:pPr>
                      <a:r>
                        <a:rPr lang="en-US" sz="2000" b="1" kern="100">
                          <a:effectLst/>
                          <a:latin typeface="微软雅黑" panose="020B0503020204020204" charset="-122"/>
                          <a:ea typeface="微软雅黑" panose="020B0503020204020204" charset="-122"/>
                          <a:cs typeface="微软雅黑" panose="020B0503020204020204" charset="-122"/>
                        </a:rPr>
                        <a:t>1850</a:t>
                      </a:r>
                      <a:r>
                        <a:rPr lang="zh-CN" sz="2000" b="1" kern="100">
                          <a:effectLst/>
                          <a:latin typeface="微软雅黑" panose="020B0503020204020204" charset="-122"/>
                          <a:ea typeface="微软雅黑" panose="020B0503020204020204" charset="-122"/>
                          <a:cs typeface="微软雅黑" panose="020B0503020204020204" charset="-122"/>
                        </a:rPr>
                        <a:t>年</a:t>
                      </a:r>
                      <a:endParaRPr lang="zh-CN" sz="2000" b="1" kern="100">
                        <a:effectLst/>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a:effectLst/>
                          <a:latin typeface="微软雅黑" panose="020B0503020204020204" charset="-122"/>
                          <a:ea typeface="微软雅黑" panose="020B0503020204020204" charset="-122"/>
                        </a:rPr>
                        <a:t>22.7</a:t>
                      </a:r>
                      <a:endParaRPr lang="en-US" sz="2000" b="1"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a:effectLst/>
                          <a:latin typeface="微软雅黑" panose="020B0503020204020204" charset="-122"/>
                          <a:ea typeface="微软雅黑" panose="020B0503020204020204" charset="-122"/>
                        </a:rPr>
                        <a:t>8.1</a:t>
                      </a:r>
                      <a:endParaRPr lang="en-US" sz="2000" b="1"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a:effectLst/>
                          <a:latin typeface="微软雅黑" panose="020B0503020204020204" charset="-122"/>
                          <a:ea typeface="微软雅黑" panose="020B0503020204020204" charset="-122"/>
                        </a:rPr>
                        <a:t>5.1</a:t>
                      </a:r>
                      <a:endParaRPr lang="en-US" sz="2000" b="1"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a:effectLst/>
                          <a:latin typeface="微软雅黑" panose="020B0503020204020204" charset="-122"/>
                          <a:ea typeface="微软雅黑" panose="020B0503020204020204" charset="-122"/>
                        </a:rPr>
                        <a:t>35.1</a:t>
                      </a:r>
                      <a:endParaRPr lang="en-US" sz="2000" b="1"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dirty="0">
                          <a:effectLst/>
                          <a:latin typeface="微软雅黑" panose="020B0503020204020204" charset="-122"/>
                          <a:ea typeface="微软雅黑" panose="020B0503020204020204" charset="-122"/>
                          <a:cs typeface="微软雅黑" panose="020B0503020204020204" charset="-122"/>
                        </a:rPr>
                        <a:t>11.71</a:t>
                      </a:r>
                      <a:r>
                        <a:rPr lang="zh-CN" sz="2000" b="1" kern="100" dirty="0">
                          <a:effectLst/>
                          <a:latin typeface="微软雅黑" panose="020B0503020204020204" charset="-122"/>
                          <a:ea typeface="微软雅黑" panose="020B0503020204020204" charset="-122"/>
                          <a:cs typeface="微软雅黑" panose="020B0503020204020204" charset="-122"/>
                        </a:rPr>
                        <a:t>亿</a:t>
                      </a:r>
                      <a:endParaRPr lang="zh-CN" sz="2000" b="1" kern="100" dirty="0">
                        <a:effectLst/>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1195">
                <a:tc>
                  <a:txBody>
                    <a:bodyPr/>
                    <a:lstStyle/>
                    <a:p>
                      <a:pPr algn="ctr">
                        <a:lnSpc>
                          <a:spcPct val="150000"/>
                        </a:lnSpc>
                        <a:spcAft>
                          <a:spcPts val="0"/>
                        </a:spcAft>
                        <a:tabLst>
                          <a:tab pos="2628900" algn="l"/>
                        </a:tabLst>
                      </a:pPr>
                      <a:r>
                        <a:rPr lang="en-US" sz="2000" b="1" kern="100" dirty="0">
                          <a:effectLst/>
                          <a:latin typeface="微软雅黑" panose="020B0503020204020204" charset="-122"/>
                          <a:ea typeface="微软雅黑" panose="020B0503020204020204" charset="-122"/>
                          <a:cs typeface="微软雅黑" panose="020B0503020204020204" charset="-122"/>
                        </a:rPr>
                        <a:t>1900</a:t>
                      </a:r>
                      <a:r>
                        <a:rPr lang="zh-CN" sz="2000" b="1" kern="100" dirty="0">
                          <a:effectLst/>
                          <a:latin typeface="微软雅黑" panose="020B0503020204020204" charset="-122"/>
                          <a:ea typeface="微软雅黑" panose="020B0503020204020204" charset="-122"/>
                          <a:cs typeface="微软雅黑" panose="020B0503020204020204" charset="-122"/>
                        </a:rPr>
                        <a:t>年</a:t>
                      </a:r>
                      <a:endParaRPr lang="zh-CN" sz="2000" b="1" kern="100" dirty="0">
                        <a:effectLst/>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dirty="0">
                          <a:effectLst/>
                          <a:latin typeface="微软雅黑" panose="020B0503020204020204" charset="-122"/>
                          <a:ea typeface="微软雅黑" panose="020B0503020204020204" charset="-122"/>
                        </a:rPr>
                        <a:t>24.9</a:t>
                      </a:r>
                      <a:endParaRPr lang="en-US" sz="2000" b="1"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dirty="0">
                          <a:effectLst/>
                          <a:latin typeface="微软雅黑" panose="020B0503020204020204" charset="-122"/>
                          <a:ea typeface="微软雅黑" panose="020B0503020204020204" charset="-122"/>
                        </a:rPr>
                        <a:t>7.4</a:t>
                      </a:r>
                      <a:endParaRPr lang="en-US" sz="2000" b="1"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dirty="0">
                          <a:effectLst/>
                          <a:latin typeface="微软雅黑" panose="020B0503020204020204" charset="-122"/>
                          <a:ea typeface="微软雅黑" panose="020B0503020204020204" charset="-122"/>
                        </a:rPr>
                        <a:t>9.0</a:t>
                      </a:r>
                      <a:endParaRPr lang="en-US" sz="2000" b="1"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dirty="0">
                          <a:effectLst/>
                          <a:latin typeface="微软雅黑" panose="020B0503020204020204" charset="-122"/>
                          <a:ea typeface="微软雅黑" panose="020B0503020204020204" charset="-122"/>
                        </a:rPr>
                        <a:t>24.9</a:t>
                      </a:r>
                      <a:endParaRPr lang="en-US" sz="2000" b="1"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2628900" algn="l"/>
                        </a:tabLst>
                      </a:pPr>
                      <a:r>
                        <a:rPr lang="en-US" sz="2000" b="1" kern="100" dirty="0">
                          <a:effectLst/>
                          <a:latin typeface="微软雅黑" panose="020B0503020204020204" charset="-122"/>
                          <a:ea typeface="微软雅黑" panose="020B0503020204020204" charset="-122"/>
                          <a:cs typeface="微软雅黑" panose="020B0503020204020204" charset="-122"/>
                        </a:rPr>
                        <a:t>16.08</a:t>
                      </a:r>
                      <a:r>
                        <a:rPr lang="zh-CN" sz="2000" b="1" kern="100" dirty="0">
                          <a:effectLst/>
                          <a:latin typeface="微软雅黑" panose="020B0503020204020204" charset="-122"/>
                          <a:ea typeface="微软雅黑" panose="020B0503020204020204" charset="-122"/>
                          <a:cs typeface="微软雅黑" panose="020B0503020204020204" charset="-122"/>
                        </a:rPr>
                        <a:t>亿</a:t>
                      </a:r>
                      <a:endParaRPr lang="zh-CN" sz="2000" b="1" kern="100" dirty="0">
                        <a:effectLst/>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矩形 6"/>
          <p:cNvSpPr/>
          <p:nvPr/>
        </p:nvSpPr>
        <p:spPr>
          <a:xfrm>
            <a:off x="584315" y="4378292"/>
            <a:ext cx="6096000" cy="2399665"/>
          </a:xfrm>
          <a:prstGeom prst="rect">
            <a:avLst/>
          </a:prstGeom>
        </p:spPr>
        <p:txBody>
          <a:bodyPr>
            <a:spAutoFit/>
          </a:bodyPr>
          <a:lstStyle/>
          <a:p>
            <a:pPr>
              <a:lnSpc>
                <a:spcPct val="150000"/>
              </a:lnSpc>
              <a:tabLst>
                <a:tab pos="2628900" algn="l"/>
              </a:tabLst>
            </a:pPr>
            <a:r>
              <a:rPr lang="zh-CN" altLang="zh-CN" sz="2000" b="1" kern="100" dirty="0">
                <a:latin typeface="微软雅黑" panose="020B0503020204020204" charset="-122"/>
                <a:ea typeface="微软雅黑" panose="020B0503020204020204" charset="-122"/>
                <a:cs typeface="微软雅黑" panose="020B0503020204020204" charset="-122"/>
              </a:rPr>
              <a:t>由上表可知：</a:t>
            </a:r>
            <a:endParaRPr lang="zh-CN" altLang="zh-CN" sz="2000" b="1" kern="100" dirty="0">
              <a:latin typeface="微软雅黑" panose="020B0503020204020204" charset="-122"/>
              <a:ea typeface="微软雅黑" panose="020B0503020204020204" charset="-122"/>
              <a:cs typeface="微软雅黑" panose="020B0503020204020204" charset="-122"/>
            </a:endParaRPr>
          </a:p>
          <a:p>
            <a:pPr>
              <a:lnSpc>
                <a:spcPct val="150000"/>
              </a:lnSpc>
              <a:tabLst>
                <a:tab pos="2628900" algn="l"/>
              </a:tabLst>
            </a:pPr>
            <a:r>
              <a:rPr lang="en-US" altLang="zh-CN" sz="2000" b="1" kern="100" dirty="0">
                <a:latin typeface="微软雅黑" panose="020B0503020204020204" charset="-122"/>
                <a:ea typeface="微软雅黑" panose="020B0503020204020204" charset="-122"/>
                <a:cs typeface="微软雅黑" panose="020B0503020204020204" charset="-122"/>
              </a:rPr>
              <a:t>A</a:t>
            </a:r>
            <a:r>
              <a:rPr lang="zh-CN" altLang="zh-CN" sz="2000" b="1" kern="100" dirty="0">
                <a:latin typeface="微软雅黑" panose="020B0503020204020204" charset="-122"/>
                <a:ea typeface="微软雅黑" panose="020B0503020204020204" charset="-122"/>
                <a:cs typeface="微软雅黑" panose="020B0503020204020204" charset="-122"/>
              </a:rPr>
              <a:t>．“三角贸易”直接促进了欧洲人口的增长</a:t>
            </a:r>
            <a:endParaRPr lang="zh-CN" altLang="zh-CN" sz="2000" b="1" kern="100" dirty="0">
              <a:latin typeface="微软雅黑" panose="020B0503020204020204" charset="-122"/>
              <a:ea typeface="微软雅黑" panose="020B0503020204020204" charset="-122"/>
              <a:cs typeface="微软雅黑" panose="020B0503020204020204" charset="-122"/>
            </a:endParaRPr>
          </a:p>
          <a:p>
            <a:pPr>
              <a:lnSpc>
                <a:spcPct val="150000"/>
              </a:lnSpc>
              <a:tabLst>
                <a:tab pos="2628900" algn="l"/>
              </a:tabLst>
            </a:pPr>
            <a:r>
              <a:rPr lang="en-US" altLang="zh-CN" sz="2000" b="1" kern="100" dirty="0">
                <a:latin typeface="微软雅黑" panose="020B0503020204020204" charset="-122"/>
                <a:ea typeface="微软雅黑" panose="020B0503020204020204" charset="-122"/>
                <a:cs typeface="微软雅黑" panose="020B0503020204020204" charset="-122"/>
              </a:rPr>
              <a:t>B</a:t>
            </a:r>
            <a:r>
              <a:rPr lang="zh-CN" altLang="zh-CN" sz="2000" b="1" kern="100" dirty="0">
                <a:latin typeface="微软雅黑" panose="020B0503020204020204" charset="-122"/>
                <a:ea typeface="微软雅黑" panose="020B0503020204020204" charset="-122"/>
                <a:cs typeface="微软雅黑" panose="020B0503020204020204" charset="-122"/>
              </a:rPr>
              <a:t>．早期殖民扩张是美洲人口变化的主要原因</a:t>
            </a:r>
            <a:endParaRPr lang="zh-CN" altLang="zh-CN" sz="2000" b="1" kern="100" dirty="0">
              <a:latin typeface="微软雅黑" panose="020B0503020204020204" charset="-122"/>
              <a:ea typeface="微软雅黑" panose="020B0503020204020204" charset="-122"/>
              <a:cs typeface="微软雅黑" panose="020B0503020204020204" charset="-122"/>
            </a:endParaRPr>
          </a:p>
          <a:p>
            <a:pPr>
              <a:lnSpc>
                <a:spcPct val="150000"/>
              </a:lnSpc>
              <a:tabLst>
                <a:tab pos="2628900" algn="l"/>
              </a:tabLst>
            </a:pPr>
            <a:r>
              <a:rPr lang="en-US" altLang="zh-CN" sz="2000" b="1" kern="100" dirty="0">
                <a:latin typeface="微软雅黑" panose="020B0503020204020204" charset="-122"/>
                <a:ea typeface="微软雅黑" panose="020B0503020204020204" charset="-122"/>
                <a:cs typeface="微软雅黑" panose="020B0503020204020204" charset="-122"/>
              </a:rPr>
              <a:t>C</a:t>
            </a:r>
            <a:r>
              <a:rPr lang="zh-CN" altLang="zh-CN" sz="2000" b="1" kern="100" dirty="0">
                <a:latin typeface="微软雅黑" panose="020B0503020204020204" charset="-122"/>
                <a:ea typeface="微软雅黑" panose="020B0503020204020204" charset="-122"/>
                <a:cs typeface="微软雅黑" panose="020B0503020204020204" charset="-122"/>
              </a:rPr>
              <a:t>．中国人口增长与世界形势变化无关</a:t>
            </a:r>
            <a:endParaRPr lang="zh-CN" altLang="zh-CN" sz="2000" b="1" kern="100" dirty="0">
              <a:latin typeface="微软雅黑" panose="020B0503020204020204" charset="-122"/>
              <a:ea typeface="微软雅黑" panose="020B0503020204020204" charset="-122"/>
              <a:cs typeface="微软雅黑" panose="020B0503020204020204" charset="-122"/>
            </a:endParaRPr>
          </a:p>
          <a:p>
            <a:pPr>
              <a:lnSpc>
                <a:spcPct val="150000"/>
              </a:lnSpc>
              <a:tabLst>
                <a:tab pos="2628900" algn="l"/>
              </a:tabLst>
            </a:pPr>
            <a:r>
              <a:rPr lang="en-US" altLang="zh-CN" sz="2000" b="1" kern="100" dirty="0">
                <a:latin typeface="微软雅黑" panose="020B0503020204020204" charset="-122"/>
                <a:ea typeface="微软雅黑" panose="020B0503020204020204" charset="-122"/>
                <a:cs typeface="微软雅黑" panose="020B0503020204020204" charset="-122"/>
              </a:rPr>
              <a:t>D</a:t>
            </a:r>
            <a:r>
              <a:rPr lang="zh-CN" altLang="zh-CN" sz="2000" b="1" kern="100" dirty="0">
                <a:latin typeface="微软雅黑" panose="020B0503020204020204" charset="-122"/>
                <a:ea typeface="微软雅黑" panose="020B0503020204020204" charset="-122"/>
                <a:cs typeface="微软雅黑" panose="020B0503020204020204" charset="-122"/>
              </a:rPr>
              <a:t>．呈现出向较发达地区迁移的特点</a:t>
            </a:r>
            <a:endParaRPr lang="zh-CN" altLang="zh-CN" sz="2000" b="1" kern="100" dirty="0">
              <a:latin typeface="微软雅黑" panose="020B0503020204020204" charset="-122"/>
              <a:ea typeface="微软雅黑" panose="020B0503020204020204" charset="-122"/>
              <a:cs typeface="微软雅黑" panose="020B0503020204020204" charset="-122"/>
            </a:endParaRPr>
          </a:p>
        </p:txBody>
      </p:sp>
      <p:pic>
        <p:nvPicPr>
          <p:cNvPr id="8" name="图片 7" descr="F:\新航路\view.jpg"/>
          <p:cNvPicPr/>
          <p:nvPr/>
        </p:nvPicPr>
        <p:blipFill>
          <a:blip r:embed="rId2">
            <a:extLst>
              <a:ext uri="{28A0092B-C50C-407E-A947-70E740481C1C}">
                <a14:useLocalDpi xmlns:a14="http://schemas.microsoft.com/office/drawing/2010/main" val="0"/>
              </a:ext>
            </a:extLst>
          </a:blip>
          <a:srcRect t="2650"/>
          <a:stretch>
            <a:fillRect/>
          </a:stretch>
        </p:blipFill>
        <p:spPr>
          <a:xfrm>
            <a:off x="7449210" y="731752"/>
            <a:ext cx="4572000" cy="4369981"/>
          </a:xfrm>
          <a:prstGeom prst="rect">
            <a:avLst/>
          </a:prstGeom>
          <a:noFill/>
          <a:ln>
            <a:noFill/>
          </a:ln>
        </p:spPr>
      </p:pic>
      <p:sp>
        <p:nvSpPr>
          <p:cNvPr id="9" name="矩形 8"/>
          <p:cNvSpPr/>
          <p:nvPr/>
        </p:nvSpPr>
        <p:spPr>
          <a:xfrm>
            <a:off x="7300220" y="5101733"/>
            <a:ext cx="4184910" cy="460375"/>
          </a:xfrm>
          <a:prstGeom prst="rect">
            <a:avLst/>
          </a:prstGeom>
          <a:ln>
            <a:solidFill>
              <a:srgbClr val="FF0000"/>
            </a:solidFill>
          </a:ln>
        </p:spPr>
        <p:txBody>
          <a:bodyPr wrap="square">
            <a:spAutoFit/>
          </a:bodyPr>
          <a:lstStyle/>
          <a:p>
            <a:r>
              <a:rPr lang="zh-CN" altLang="en-US" sz="2400" b="1" dirty="0">
                <a:solidFill>
                  <a:srgbClr val="341BE9"/>
                </a:solidFill>
                <a:latin typeface="微软雅黑" panose="020B0503020204020204" charset="-122"/>
                <a:ea typeface="微软雅黑" panose="020B0503020204020204" charset="-122"/>
                <a:cs typeface="微软雅黑" panose="020B0503020204020204" charset="-122"/>
              </a:rPr>
              <a:t>15至1</a:t>
            </a:r>
            <a:r>
              <a:rPr lang="en-US" altLang="zh-CN" sz="2400" b="1" dirty="0">
                <a:solidFill>
                  <a:srgbClr val="341BE9"/>
                </a:solidFill>
                <a:latin typeface="微软雅黑" panose="020B0503020204020204" charset="-122"/>
                <a:ea typeface="微软雅黑" panose="020B0503020204020204" charset="-122"/>
                <a:cs typeface="微软雅黑" panose="020B0503020204020204" charset="-122"/>
              </a:rPr>
              <a:t>9</a:t>
            </a:r>
            <a:r>
              <a:rPr lang="zh-CN" altLang="en-US" sz="2400" b="1" dirty="0">
                <a:solidFill>
                  <a:srgbClr val="341BE9"/>
                </a:solidFill>
                <a:latin typeface="微软雅黑" panose="020B0503020204020204" charset="-122"/>
                <a:ea typeface="微软雅黑" panose="020B0503020204020204" charset="-122"/>
                <a:cs typeface="微软雅黑" panose="020B0503020204020204" charset="-122"/>
              </a:rPr>
              <a:t>世纪人口迁移的特点：</a:t>
            </a:r>
            <a:endParaRPr lang="zh-CN" altLang="en-US" sz="2400" dirty="0">
              <a:solidFill>
                <a:srgbClr val="341BE9"/>
              </a:solidFill>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7449210" y="5725486"/>
            <a:ext cx="4414244" cy="429895"/>
          </a:xfrm>
          <a:prstGeom prst="rect">
            <a:avLst/>
          </a:prstGeom>
        </p:spPr>
        <p:txBody>
          <a:bodyPr wrap="square">
            <a:spAutoFit/>
          </a:bodyPr>
          <a:lstStyle>
            <a:defPPr>
              <a:defRPr lang="zh-CN"/>
            </a:defPPr>
            <a:lvl1pPr>
              <a:defRPr sz="2200" b="1">
                <a:solidFill>
                  <a:srgbClr val="341BE9"/>
                </a:solidFill>
                <a:latin typeface="楷体" panose="02010609060101010101" charset="-122"/>
                <a:ea typeface="楷体" panose="02010609060101010101" charset="-122"/>
              </a:defRPr>
            </a:lvl1pPr>
          </a:lstStyle>
          <a:p>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宗主国向殖民地和附属国前移；</a:t>
            </a:r>
            <a:endParaRPr lang="en-US" altLang="zh-CN" dirty="0">
              <a:latin typeface="微软雅黑" panose="020B0503020204020204" charset="-122"/>
              <a:ea typeface="微软雅黑" panose="020B0503020204020204" charset="-122"/>
              <a:cs typeface="微软雅黑" panose="020B0503020204020204" charset="-122"/>
            </a:endParaRPr>
          </a:p>
        </p:txBody>
      </p:sp>
      <p:sp>
        <p:nvSpPr>
          <p:cNvPr id="11" name="矩形 10"/>
          <p:cNvSpPr/>
          <p:nvPr/>
        </p:nvSpPr>
        <p:spPr>
          <a:xfrm>
            <a:off x="7449210" y="6318461"/>
            <a:ext cx="4608005" cy="429895"/>
          </a:xfrm>
          <a:prstGeom prst="rect">
            <a:avLst/>
          </a:prstGeom>
        </p:spPr>
        <p:txBody>
          <a:bodyPr wrap="square">
            <a:spAutoFit/>
          </a:bodyPr>
          <a:lstStyle/>
          <a:p>
            <a:r>
              <a:rPr lang="en-US" altLang="zh-CN" sz="2200" b="1" dirty="0">
                <a:solidFill>
                  <a:srgbClr val="341BE9"/>
                </a:solidFill>
                <a:latin typeface="微软雅黑" panose="020B0503020204020204" charset="-122"/>
                <a:ea typeface="微软雅黑" panose="020B0503020204020204" charset="-122"/>
                <a:cs typeface="微软雅黑" panose="020B0503020204020204" charset="-122"/>
              </a:rPr>
              <a:t>2.</a:t>
            </a:r>
            <a:r>
              <a:rPr lang="zh-CN" altLang="en-US" sz="2200" b="1" dirty="0">
                <a:solidFill>
                  <a:srgbClr val="341BE9"/>
                </a:solidFill>
                <a:latin typeface="微软雅黑" panose="020B0503020204020204" charset="-122"/>
                <a:ea typeface="微软雅黑" panose="020B0503020204020204" charset="-122"/>
                <a:cs typeface="微软雅黑" panose="020B0503020204020204" charset="-122"/>
              </a:rPr>
              <a:t>非洲人因黑奴贸易被迫迁往美洲</a:t>
            </a:r>
            <a:endParaRPr lang="zh-CN" altLang="en-US" sz="2200" b="1" dirty="0">
              <a:solidFill>
                <a:srgbClr val="341BE9"/>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5956300" y="4302760"/>
            <a:ext cx="1234440" cy="1568450"/>
          </a:xfrm>
          <a:prstGeom prst="rect">
            <a:avLst/>
          </a:prstGeom>
          <a:noFill/>
        </p:spPr>
        <p:txBody>
          <a:bodyPr wrap="square" rtlCol="0">
            <a:spAutoFit/>
            <a:scene3d>
              <a:camera prst="orthographicFront"/>
              <a:lightRig rig="threePt" dir="t"/>
            </a:scene3d>
          </a:bodyPr>
          <a:lstStyle/>
          <a:p>
            <a:r>
              <a:rPr lang="en-US" altLang="zh-CN" sz="9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B</a:t>
            </a:r>
            <a:endParaRPr lang="en-US" altLang="zh-CN" sz="9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4" name="文本框 3"/>
          <p:cNvSpPr txBox="1"/>
          <p:nvPr/>
        </p:nvSpPr>
        <p:spPr>
          <a:xfrm>
            <a:off x="184785" y="15621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一、资本主义经济体系</a:t>
            </a:r>
            <a:endParaRPr lang="zh-CN" altLang="en-US" sz="2800" b="1">
              <a:latin typeface="微软雅黑" panose="020B0503020204020204" charset="-122"/>
              <a:ea typeface="微软雅黑" panose="020B0503020204020204" charset="-122"/>
            </a:endParaRPr>
          </a:p>
        </p:txBody>
      </p:sp>
      <p:sp>
        <p:nvSpPr>
          <p:cNvPr id="2" name="文本框 1"/>
          <p:cNvSpPr txBox="1"/>
          <p:nvPr/>
        </p:nvSpPr>
        <p:spPr>
          <a:xfrm>
            <a:off x="4696460" y="83820"/>
            <a:ext cx="40944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第六、七课：</a:t>
            </a:r>
            <a:r>
              <a:rPr lang="zh-CN" altLang="en-US" sz="2800" b="1" dirty="0">
                <a:solidFill>
                  <a:srgbClr val="FF0000"/>
                </a:solidFill>
                <a:latin typeface="微软雅黑" panose="020B0503020204020204" charset="-122"/>
                <a:ea typeface="微软雅黑" panose="020B0503020204020204" charset="-122"/>
                <a:sym typeface="+mn-ea"/>
              </a:rPr>
              <a:t>新航路开辟</a:t>
            </a:r>
            <a:endParaRPr lang="zh-CN" altLang="en-US" sz="2800" b="1" dirty="0">
              <a:solidFill>
                <a:srgbClr val="FF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p:bldP spid="11"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星形: 四角 5"/>
          <p:cNvSpPr/>
          <p:nvPr/>
        </p:nvSpPr>
        <p:spPr>
          <a:xfrm>
            <a:off x="587490" y="1467292"/>
            <a:ext cx="457200" cy="380046"/>
          </a:xfrm>
          <a:prstGeom prst="star4">
            <a:avLst>
              <a:gd name="adj" fmla="val 152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71333" y="1357726"/>
            <a:ext cx="5467196" cy="3784600"/>
          </a:xfrm>
          <a:prstGeom prst="rect">
            <a:avLst/>
          </a:prstGeom>
        </p:spPr>
        <p:txBody>
          <a:bodyPr wrap="square">
            <a:spAutoFit/>
          </a:bodyPr>
          <a:lstStyle/>
          <a:p>
            <a:pPr>
              <a:lnSpc>
                <a:spcPct val="150000"/>
              </a:lnSpc>
              <a:tabLst>
                <a:tab pos="2628900" algn="l"/>
              </a:tabLst>
            </a:pPr>
            <a:r>
              <a:rPr lang="en-US" altLang="zh-CN" sz="2000" b="1" kern="100" dirty="0">
                <a:latin typeface="微软雅黑" panose="020B0503020204020204" charset="-122"/>
                <a:ea typeface="微软雅黑" panose="020B0503020204020204" charset="-122"/>
                <a:cs typeface="微软雅黑" panose="020B0503020204020204" charset="-122"/>
              </a:rPr>
              <a:t>4</a:t>
            </a:r>
            <a:r>
              <a:rPr lang="zh-CN" altLang="zh-CN" sz="2000" b="1" kern="100" dirty="0">
                <a:latin typeface="微软雅黑" panose="020B0503020204020204" charset="-122"/>
                <a:ea typeface="微软雅黑" panose="020B0503020204020204" charset="-122"/>
                <a:cs typeface="微软雅黑" panose="020B0503020204020204" charset="-122"/>
              </a:rPr>
              <a:t>．美洲变种小麦是在普通小麦的基础上，培育出来的新品种。</a:t>
            </a:r>
            <a:r>
              <a:rPr lang="en-US" altLang="zh-CN" sz="2000" b="1" kern="100" dirty="0">
                <a:latin typeface="微软雅黑" panose="020B0503020204020204" charset="-122"/>
                <a:ea typeface="微软雅黑" panose="020B0503020204020204" charset="-122"/>
                <a:cs typeface="微软雅黑" panose="020B0503020204020204" charset="-122"/>
              </a:rPr>
              <a:t>1750</a:t>
            </a:r>
            <a:r>
              <a:rPr lang="zh-CN" altLang="zh-CN" sz="2000" b="1" kern="100" dirty="0">
                <a:latin typeface="微软雅黑" panose="020B0503020204020204" charset="-122"/>
                <a:ea typeface="微软雅黑" panose="020B0503020204020204" charset="-122"/>
                <a:cs typeface="微软雅黑" panose="020B0503020204020204" charset="-122"/>
              </a:rPr>
              <a:t>年以后，这种小麦在欧洲开始广泛种植，使白面包不再是欧洲富人地位的象征。这说明</a:t>
            </a:r>
            <a:r>
              <a:rPr lang="en-US" altLang="zh-CN" sz="2000" b="1" kern="100" dirty="0">
                <a:latin typeface="微软雅黑" panose="020B0503020204020204" charset="-122"/>
                <a:ea typeface="微软雅黑" panose="020B0503020204020204" charset="-122"/>
                <a:cs typeface="微软雅黑" panose="020B0503020204020204" charset="-122"/>
              </a:rPr>
              <a:t>(</a:t>
            </a:r>
            <a:r>
              <a:rPr lang="zh-CN" altLang="zh-CN" sz="2000" b="1" kern="100" dirty="0">
                <a:latin typeface="微软雅黑" panose="020B0503020204020204" charset="-122"/>
                <a:ea typeface="微软雅黑" panose="020B0503020204020204" charset="-122"/>
                <a:cs typeface="微软雅黑" panose="020B0503020204020204" charset="-122"/>
              </a:rPr>
              <a:t>　　</a:t>
            </a:r>
            <a:r>
              <a:rPr lang="en-US" altLang="zh-CN" sz="2000" b="1" kern="100" dirty="0">
                <a:latin typeface="微软雅黑" panose="020B0503020204020204" charset="-122"/>
                <a:ea typeface="微软雅黑" panose="020B0503020204020204" charset="-122"/>
                <a:cs typeface="微软雅黑" panose="020B0503020204020204" charset="-122"/>
              </a:rPr>
              <a:t>)</a:t>
            </a:r>
            <a:endParaRPr lang="zh-CN" altLang="zh-CN" sz="2000" b="1" kern="100" dirty="0">
              <a:latin typeface="微软雅黑" panose="020B0503020204020204" charset="-122"/>
              <a:ea typeface="微软雅黑" panose="020B0503020204020204" charset="-122"/>
              <a:cs typeface="微软雅黑" panose="020B0503020204020204" charset="-122"/>
            </a:endParaRPr>
          </a:p>
          <a:p>
            <a:pPr>
              <a:lnSpc>
                <a:spcPct val="150000"/>
              </a:lnSpc>
              <a:tabLst>
                <a:tab pos="2628900" algn="l"/>
              </a:tabLst>
            </a:pPr>
            <a:r>
              <a:rPr lang="en-US" altLang="zh-CN" sz="2000" b="1" kern="100" dirty="0">
                <a:latin typeface="微软雅黑" panose="020B0503020204020204" charset="-122"/>
                <a:ea typeface="微软雅黑" panose="020B0503020204020204" charset="-122"/>
                <a:cs typeface="微软雅黑" panose="020B0503020204020204" charset="-122"/>
              </a:rPr>
              <a:t>A</a:t>
            </a:r>
            <a:r>
              <a:rPr lang="zh-CN" altLang="zh-CN" sz="2000" b="1" kern="100" dirty="0">
                <a:latin typeface="微软雅黑" panose="020B0503020204020204" charset="-122"/>
                <a:ea typeface="微软雅黑" panose="020B0503020204020204" charset="-122"/>
                <a:cs typeface="微软雅黑" panose="020B0503020204020204" charset="-122"/>
              </a:rPr>
              <a:t>．商业革命推动欧洲社会等级趋于平等</a:t>
            </a:r>
            <a:endParaRPr lang="zh-CN" altLang="zh-CN" sz="2000" b="1" kern="100" dirty="0">
              <a:latin typeface="微软雅黑" panose="020B0503020204020204" charset="-122"/>
              <a:ea typeface="微软雅黑" panose="020B0503020204020204" charset="-122"/>
              <a:cs typeface="微软雅黑" panose="020B0503020204020204" charset="-122"/>
            </a:endParaRPr>
          </a:p>
          <a:p>
            <a:pPr>
              <a:lnSpc>
                <a:spcPct val="150000"/>
              </a:lnSpc>
              <a:tabLst>
                <a:tab pos="2628900" algn="l"/>
              </a:tabLst>
            </a:pPr>
            <a:r>
              <a:rPr lang="en-US" altLang="zh-CN" sz="2000" b="1" kern="100" dirty="0">
                <a:latin typeface="微软雅黑" panose="020B0503020204020204" charset="-122"/>
                <a:ea typeface="微软雅黑" panose="020B0503020204020204" charset="-122"/>
                <a:cs typeface="微软雅黑" panose="020B0503020204020204" charset="-122"/>
              </a:rPr>
              <a:t>B</a:t>
            </a:r>
            <a:r>
              <a:rPr lang="zh-CN" altLang="zh-CN" sz="2000" b="1" kern="100" dirty="0">
                <a:latin typeface="微软雅黑" panose="020B0503020204020204" charset="-122"/>
                <a:ea typeface="微软雅黑" panose="020B0503020204020204" charset="-122"/>
                <a:cs typeface="微软雅黑" panose="020B0503020204020204" charset="-122"/>
              </a:rPr>
              <a:t>．欧洲人对食物原料的开发趋于世界化</a:t>
            </a:r>
            <a:endParaRPr lang="zh-CN" altLang="zh-CN" sz="2000" b="1" kern="100" dirty="0">
              <a:latin typeface="微软雅黑" panose="020B0503020204020204" charset="-122"/>
              <a:ea typeface="微软雅黑" panose="020B0503020204020204" charset="-122"/>
              <a:cs typeface="微软雅黑" panose="020B0503020204020204" charset="-122"/>
            </a:endParaRPr>
          </a:p>
          <a:p>
            <a:pPr>
              <a:lnSpc>
                <a:spcPct val="150000"/>
              </a:lnSpc>
              <a:tabLst>
                <a:tab pos="2628900" algn="l"/>
              </a:tabLst>
            </a:pPr>
            <a:r>
              <a:rPr lang="en-US" altLang="zh-CN" sz="2000" b="1" kern="100" dirty="0">
                <a:latin typeface="微软雅黑" panose="020B0503020204020204" charset="-122"/>
                <a:ea typeface="微软雅黑" panose="020B0503020204020204" charset="-122"/>
                <a:cs typeface="微软雅黑" panose="020B0503020204020204" charset="-122"/>
              </a:rPr>
              <a:t>C</a:t>
            </a:r>
            <a:r>
              <a:rPr lang="zh-CN" altLang="zh-CN" sz="2000" b="1" kern="100" dirty="0">
                <a:latin typeface="微软雅黑" panose="020B0503020204020204" charset="-122"/>
                <a:ea typeface="微软雅黑" panose="020B0503020204020204" charset="-122"/>
                <a:cs typeface="微软雅黑" panose="020B0503020204020204" charset="-122"/>
              </a:rPr>
              <a:t>．殖民扩张极大地改变了美洲的经济生活</a:t>
            </a:r>
            <a:endParaRPr lang="zh-CN" altLang="zh-CN" sz="2000" b="1" kern="100" dirty="0">
              <a:latin typeface="微软雅黑" panose="020B0503020204020204" charset="-122"/>
              <a:ea typeface="微软雅黑" panose="020B0503020204020204" charset="-122"/>
              <a:cs typeface="微软雅黑" panose="020B0503020204020204" charset="-122"/>
            </a:endParaRPr>
          </a:p>
          <a:p>
            <a:pPr>
              <a:lnSpc>
                <a:spcPct val="150000"/>
              </a:lnSpc>
              <a:tabLst>
                <a:tab pos="2628900" algn="l"/>
              </a:tabLst>
            </a:pPr>
            <a:r>
              <a:rPr lang="en-US" altLang="zh-CN" sz="2000" b="1" kern="100" dirty="0">
                <a:latin typeface="微软雅黑" panose="020B0503020204020204" charset="-122"/>
                <a:ea typeface="微软雅黑" panose="020B0503020204020204" charset="-122"/>
                <a:cs typeface="微软雅黑" panose="020B0503020204020204" charset="-122"/>
              </a:rPr>
              <a:t>D</a:t>
            </a:r>
            <a:r>
              <a:rPr lang="zh-CN" altLang="zh-CN" sz="2000" b="1" kern="100" dirty="0">
                <a:latin typeface="微软雅黑" panose="020B0503020204020204" charset="-122"/>
                <a:ea typeface="微软雅黑" panose="020B0503020204020204" charset="-122"/>
                <a:cs typeface="微软雅黑" panose="020B0503020204020204" charset="-122"/>
              </a:rPr>
              <a:t>．原产于美洲的作物通过新航路引入欧洲</a:t>
            </a:r>
            <a:endParaRPr lang="zh-CN" altLang="en-US" sz="2000" b="1" kern="100" dirty="0">
              <a:latin typeface="微软雅黑" panose="020B0503020204020204" charset="-122"/>
              <a:ea typeface="微软雅黑" panose="020B0503020204020204" charset="-122"/>
              <a:cs typeface="微软雅黑" panose="020B0503020204020204" charset="-122"/>
            </a:endParaRPr>
          </a:p>
        </p:txBody>
      </p:sp>
      <p:pic>
        <p:nvPicPr>
          <p:cNvPr id="55" name="图片 54"/>
          <p:cNvPicPr>
            <a:picLocks noChangeAspect="1"/>
          </p:cNvPicPr>
          <p:nvPr/>
        </p:nvPicPr>
        <p:blipFill>
          <a:blip r:embed="rId1"/>
          <a:stretch>
            <a:fillRect/>
          </a:stretch>
        </p:blipFill>
        <p:spPr>
          <a:xfrm>
            <a:off x="6010940" y="1336460"/>
            <a:ext cx="5823098" cy="3959369"/>
          </a:xfrm>
          <a:prstGeom prst="rect">
            <a:avLst/>
          </a:prstGeom>
        </p:spPr>
      </p:pic>
      <p:sp>
        <p:nvSpPr>
          <p:cNvPr id="5" name="文本框 4"/>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一、资本主义经济体系</a:t>
            </a:r>
            <a:endParaRPr lang="zh-CN" altLang="en-US" sz="2800" b="1">
              <a:latin typeface="微软雅黑" panose="020B0503020204020204" charset="-122"/>
              <a:ea typeface="微软雅黑" panose="020B0503020204020204" charset="-122"/>
            </a:endParaRPr>
          </a:p>
        </p:txBody>
      </p:sp>
      <p:sp>
        <p:nvSpPr>
          <p:cNvPr id="3" name="文本框 2"/>
          <p:cNvSpPr txBox="1"/>
          <p:nvPr/>
        </p:nvSpPr>
        <p:spPr>
          <a:xfrm>
            <a:off x="5374005" y="2908935"/>
            <a:ext cx="1234440" cy="1568450"/>
          </a:xfrm>
          <a:prstGeom prst="rect">
            <a:avLst/>
          </a:prstGeom>
          <a:noFill/>
        </p:spPr>
        <p:txBody>
          <a:bodyPr wrap="square" rtlCol="0">
            <a:spAutoFit/>
            <a:scene3d>
              <a:camera prst="orthographicFront"/>
              <a:lightRig rig="threePt" dir="t"/>
            </a:scene3d>
          </a:bodyPr>
          <a:lstStyle/>
          <a:p>
            <a:r>
              <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rPr>
              <a:t>B</a:t>
            </a:r>
            <a:endPar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endParaRPr>
          </a:p>
        </p:txBody>
      </p:sp>
      <p:sp>
        <p:nvSpPr>
          <p:cNvPr id="2" name="文本框 1"/>
          <p:cNvSpPr txBox="1"/>
          <p:nvPr/>
        </p:nvSpPr>
        <p:spPr>
          <a:xfrm>
            <a:off x="5853430" y="266065"/>
            <a:ext cx="40944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第六、七课：</a:t>
            </a:r>
            <a:r>
              <a:rPr lang="zh-CN" altLang="en-US" sz="2800" b="1" dirty="0">
                <a:solidFill>
                  <a:srgbClr val="FF0000"/>
                </a:solidFill>
                <a:latin typeface="微软雅黑" panose="020B0503020204020204" charset="-122"/>
                <a:ea typeface="微软雅黑" panose="020B0503020204020204" charset="-122"/>
                <a:sym typeface="+mn-ea"/>
              </a:rPr>
              <a:t>新航路开辟</a:t>
            </a:r>
            <a:endParaRPr lang="zh-CN" altLang="en-US" sz="2800" b="1" dirty="0">
              <a:solidFill>
                <a:srgbClr val="FF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73742849" name="组合 6"/>
          <p:cNvGrpSpPr/>
          <p:nvPr/>
        </p:nvGrpSpPr>
        <p:grpSpPr>
          <a:xfrm>
            <a:off x="0" y="10795"/>
            <a:ext cx="9691370" cy="6776085"/>
            <a:chOff x="1089" y="29442"/>
            <a:chExt cx="11294" cy="4587"/>
          </a:xfrm>
        </p:grpSpPr>
        <p:pic>
          <p:nvPicPr>
            <p:cNvPr id="1073742850" name="图片 1" descr="C:\Users\Administrator\Desktop\图片1.jpg"/>
            <p:cNvPicPr>
              <a:picLocks noChangeAspect="1"/>
            </p:cNvPicPr>
            <p:nvPr/>
          </p:nvPicPr>
          <p:blipFill>
            <a:blip r:embed="rId1"/>
            <a:stretch>
              <a:fillRect/>
            </a:stretch>
          </p:blipFill>
          <p:spPr>
            <a:xfrm>
              <a:off x="1089" y="29442"/>
              <a:ext cx="10032" cy="4587"/>
            </a:xfrm>
            <a:prstGeom prst="rect">
              <a:avLst/>
            </a:prstGeom>
            <a:noFill/>
            <a:ln w="9525">
              <a:noFill/>
            </a:ln>
          </p:spPr>
        </p:pic>
        <p:sp>
          <p:nvSpPr>
            <p:cNvPr id="1073742851" name="右箭头 1073742850"/>
            <p:cNvSpPr/>
            <p:nvPr/>
          </p:nvSpPr>
          <p:spPr>
            <a:xfrm>
              <a:off x="10845" y="31441"/>
              <a:ext cx="1538" cy="329"/>
            </a:xfrm>
            <a:prstGeom prst="rightArrow">
              <a:avLst>
                <a:gd name="adj1" fmla="val 50000"/>
                <a:gd name="adj2" fmla="val 116869"/>
              </a:avLst>
            </a:prstGeom>
            <a:solidFill>
              <a:srgbClr val="000000"/>
            </a:solidFill>
            <a:ln w="9525" cap="flat" cmpd="sng">
              <a:solidFill>
                <a:srgbClr val="000000"/>
              </a:solidFill>
              <a:prstDash val="solid"/>
              <a:miter/>
              <a:headEnd type="none" w="med" len="med"/>
              <a:tailEnd type="none" w="med" len="med"/>
            </a:ln>
          </p:spPr>
          <p:txBody>
            <a:bodyPr/>
            <a:lstStyle/>
            <a:p>
              <a:endParaRPr lang="zh-CN" altLang="en-US"/>
            </a:p>
          </p:txBody>
        </p:sp>
      </p:grpSp>
      <p:sp>
        <p:nvSpPr>
          <p:cNvPr id="100" name="文本框 99"/>
          <p:cNvSpPr txBox="1"/>
          <p:nvPr/>
        </p:nvSpPr>
        <p:spPr>
          <a:xfrm>
            <a:off x="9564370" y="2290445"/>
            <a:ext cx="2529205" cy="3046095"/>
          </a:xfrm>
          <a:prstGeom prst="rect">
            <a:avLst/>
          </a:prstGeom>
          <a:noFill/>
          <a:ln w="9525">
            <a:noFill/>
          </a:ln>
        </p:spPr>
        <p:txBody>
          <a:bodyPr wrap="square">
            <a:spAutoFit/>
          </a:bodyPr>
          <a:lstStyle/>
          <a:p>
            <a:pPr indent="0"/>
            <a:r>
              <a:rPr lang="zh-CN" sz="3200" b="0">
                <a:latin typeface="微软雅黑" panose="020B0503020204020204" charset="-122"/>
                <a:ea typeface="微软雅黑" panose="020B0503020204020204" charset="-122"/>
              </a:rPr>
              <a:t>前提：</a:t>
            </a:r>
            <a:endParaRPr lang="zh-CN" sz="3200" b="0">
              <a:latin typeface="微软雅黑" panose="020B0503020204020204" charset="-122"/>
              <a:ea typeface="微软雅黑" panose="020B0503020204020204" charset="-122"/>
            </a:endParaRPr>
          </a:p>
          <a:p>
            <a:pPr indent="0"/>
            <a:r>
              <a:rPr lang="zh-CN" sz="3200" b="0">
                <a:solidFill>
                  <a:srgbClr val="FF0000"/>
                </a:solidFill>
                <a:latin typeface="微软雅黑" panose="020B0503020204020204" charset="-122"/>
                <a:ea typeface="微软雅黑" panose="020B0503020204020204" charset="-122"/>
              </a:rPr>
              <a:t>农业和畜牧业的产生</a:t>
            </a:r>
            <a:endParaRPr lang="zh-CN" sz="3200" b="0">
              <a:solidFill>
                <a:srgbClr val="FF0000"/>
              </a:solidFill>
              <a:latin typeface="微软雅黑" panose="020B0503020204020204" charset="-122"/>
              <a:ea typeface="微软雅黑" panose="020B0503020204020204" charset="-122"/>
            </a:endParaRPr>
          </a:p>
          <a:p>
            <a:pPr indent="0"/>
            <a:r>
              <a:rPr lang="zh-CN" sz="3200" b="0">
                <a:latin typeface="微软雅黑" panose="020B0503020204020204" charset="-122"/>
                <a:ea typeface="微软雅黑" panose="020B0503020204020204" charset="-122"/>
              </a:rPr>
              <a:t>标志：</a:t>
            </a:r>
            <a:endParaRPr lang="zh-CN" sz="3200" b="0">
              <a:latin typeface="微软雅黑" panose="020B0503020204020204" charset="-122"/>
              <a:ea typeface="微软雅黑" panose="020B0503020204020204" charset="-122"/>
            </a:endParaRPr>
          </a:p>
          <a:p>
            <a:pPr indent="0"/>
            <a:r>
              <a:rPr lang="zh-CN" sz="3200" b="0">
                <a:solidFill>
                  <a:srgbClr val="FF0000"/>
                </a:solidFill>
                <a:latin typeface="微软雅黑" panose="020B0503020204020204" charset="-122"/>
                <a:ea typeface="微软雅黑" panose="020B0503020204020204" charset="-122"/>
              </a:rPr>
              <a:t>城市、阶级、国家、文字</a:t>
            </a:r>
            <a:endParaRPr lang="zh-CN" altLang="en-US" sz="3200" b="0">
              <a:solidFill>
                <a:srgbClr val="FF0000"/>
              </a:solidFill>
              <a:latin typeface="微软雅黑" panose="020B0503020204020204" charset="-122"/>
              <a:ea typeface="微软雅黑" panose="020B0503020204020204" charset="-122"/>
            </a:endParaRPr>
          </a:p>
        </p:txBody>
      </p:sp>
      <p:sp>
        <p:nvSpPr>
          <p:cNvPr id="8" name="文本框 7"/>
          <p:cNvSpPr txBox="1"/>
          <p:nvPr/>
        </p:nvSpPr>
        <p:spPr>
          <a:xfrm>
            <a:off x="2497455" y="746125"/>
            <a:ext cx="846455" cy="4603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400">
                <a:solidFill>
                  <a:srgbClr val="FF0000"/>
                </a:solidFill>
                <a:latin typeface="微软雅黑" panose="020B0503020204020204" charset="-122"/>
                <a:ea typeface="微软雅黑" panose="020B0503020204020204" charset="-122"/>
              </a:rPr>
              <a:t>前提</a:t>
            </a:r>
            <a:endParaRPr lang="zh-CN" altLang="en-US" sz="2400">
              <a:solidFill>
                <a:srgbClr val="FF0000"/>
              </a:solidFill>
              <a:latin typeface="微软雅黑" panose="020B0503020204020204" charset="-122"/>
              <a:ea typeface="微软雅黑" panose="020B0503020204020204" charset="-122"/>
            </a:endParaRPr>
          </a:p>
        </p:txBody>
      </p:sp>
      <p:sp>
        <p:nvSpPr>
          <p:cNvPr id="11" name="矩形 10"/>
          <p:cNvSpPr/>
          <p:nvPr/>
        </p:nvSpPr>
        <p:spPr>
          <a:xfrm>
            <a:off x="8760193" y="253914"/>
            <a:ext cx="2799080" cy="1014730"/>
          </a:xfrm>
          <a:prstGeom prst="rect">
            <a:avLst/>
          </a:prstGeom>
        </p:spPr>
        <p:txBody>
          <a:bodyPr wrap="none">
            <a:spAutoFit/>
          </a:bodyPr>
          <a:lstStyle/>
          <a:p>
            <a:pPr algn="l"/>
            <a:r>
              <a:rPr lang="zh-CN" altLang="en-US" sz="2800" b="1" kern="100" dirty="0">
                <a:latin typeface="微软雅黑" panose="020B0503020204020204" charset="-122"/>
                <a:ea typeface="微软雅黑" panose="020B0503020204020204" charset="-122"/>
                <a:cs typeface="Times New Roman" panose="02020603050405020304" pitchFamily="18" charset="0"/>
              </a:rPr>
              <a:t>一、</a:t>
            </a:r>
            <a:r>
              <a:rPr lang="zh-CN" altLang="en-US" sz="3000" b="1">
                <a:latin typeface="微软雅黑" panose="020B0503020204020204" charset="-122"/>
                <a:ea typeface="微软雅黑" panose="020B0503020204020204" charset="-122"/>
                <a:sym typeface="+mn-ea"/>
              </a:rPr>
              <a:t>文明的产生</a:t>
            </a:r>
            <a:endParaRPr lang="zh-CN" altLang="en-US" sz="3000" b="1">
              <a:latin typeface="微软雅黑" panose="020B0503020204020204" charset="-122"/>
              <a:ea typeface="微软雅黑" panose="020B0503020204020204" charset="-122"/>
              <a:sym typeface="+mn-ea"/>
            </a:endParaRPr>
          </a:p>
          <a:p>
            <a:pPr algn="l"/>
            <a:r>
              <a:rPr lang="en-US" altLang="zh-CN" sz="3000" b="1" kern="100" dirty="0">
                <a:latin typeface="微软雅黑" panose="020B0503020204020204" charset="-122"/>
                <a:ea typeface="微软雅黑" panose="020B0503020204020204" charset="-122"/>
                <a:cs typeface="Times New Roman" panose="02020603050405020304" pitchFamily="18" charset="0"/>
              </a:rPr>
              <a:t>      P2-P3</a:t>
            </a:r>
            <a:endParaRPr lang="en-US" altLang="zh-CN" sz="3000" b="1" kern="100" dirty="0">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星形: 四角 26"/>
          <p:cNvSpPr/>
          <p:nvPr/>
        </p:nvSpPr>
        <p:spPr>
          <a:xfrm>
            <a:off x="706077" y="981334"/>
            <a:ext cx="457200" cy="380046"/>
          </a:xfrm>
          <a:prstGeom prst="star4">
            <a:avLst>
              <a:gd name="adj" fmla="val 152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68143" y="808526"/>
            <a:ext cx="10940173" cy="1938020"/>
          </a:xfrm>
          <a:prstGeom prst="rect">
            <a:avLst/>
          </a:prstGeom>
        </p:spPr>
        <p:txBody>
          <a:bodyPr wrap="square">
            <a:spAutoFit/>
          </a:bodyPr>
          <a:lstStyle/>
          <a:p>
            <a:pPr fontAlgn="ctr">
              <a:lnSpc>
                <a:spcPct val="150000"/>
              </a:lnSpc>
            </a:pPr>
            <a:r>
              <a:rPr lang="en-US" altLang="zh-CN" sz="2000" b="1" kern="100" dirty="0">
                <a:latin typeface="微软雅黑" panose="020B0503020204020204" charset="-122"/>
                <a:ea typeface="微软雅黑" panose="020B0503020204020204" charset="-122"/>
                <a:cs typeface="微软雅黑" panose="020B0503020204020204" charset="-122"/>
              </a:rPr>
              <a:t>5</a:t>
            </a:r>
            <a:r>
              <a:rPr lang="zh-CN" altLang="zh-CN" sz="2000" b="1" kern="100" dirty="0">
                <a:latin typeface="微软雅黑" panose="020B0503020204020204" charset="-122"/>
                <a:ea typeface="微软雅黑" panose="020B0503020204020204" charset="-122"/>
                <a:cs typeface="微软雅黑" panose="020B0503020204020204" charset="-122"/>
              </a:rPr>
              <a:t>．</a:t>
            </a:r>
            <a:r>
              <a:rPr lang="en-US" altLang="zh-CN" sz="2000" b="1" kern="100" dirty="0">
                <a:latin typeface="微软雅黑" panose="020B0503020204020204" charset="-122"/>
                <a:ea typeface="微软雅黑" panose="020B0503020204020204" charset="-122"/>
                <a:cs typeface="微软雅黑" panose="020B0503020204020204" charset="-122"/>
              </a:rPr>
              <a:t>16-17</a:t>
            </a:r>
            <a:r>
              <a:rPr lang="zh-CN" altLang="zh-CN" sz="2000" b="1" kern="100" dirty="0">
                <a:latin typeface="微软雅黑" panose="020B0503020204020204" charset="-122"/>
                <a:ea typeface="微软雅黑" panose="020B0503020204020204" charset="-122"/>
                <a:cs typeface="微软雅黑" panose="020B0503020204020204" charset="-122"/>
              </a:rPr>
              <a:t>世纪的欧洲，随着形势的不断变化，一些封建地主贵族不愿意看到自己因为收取固定地租日益贫困，而工商业者大发横财，他们开始适应新形势而采取一些措施。有些人抛弃了过去轻视甚至鄙视工商业的传统观念，开始从事工商业经营。促成这一变化的主要原因是</a:t>
            </a:r>
            <a:r>
              <a:rPr lang="zh-CN" altLang="en-US" sz="2000" b="1" kern="100" dirty="0">
                <a:latin typeface="微软雅黑" panose="020B0503020204020204" charset="-122"/>
                <a:ea typeface="微软雅黑" panose="020B0503020204020204" charset="-122"/>
                <a:cs typeface="微软雅黑" panose="020B0503020204020204" charset="-122"/>
              </a:rPr>
              <a:t>（      ）</a:t>
            </a:r>
            <a:endParaRPr lang="zh-CN" altLang="zh-CN" sz="2000" b="1" kern="100" dirty="0">
              <a:latin typeface="微软雅黑" panose="020B0503020204020204" charset="-122"/>
              <a:ea typeface="微软雅黑" panose="020B0503020204020204" charset="-122"/>
              <a:cs typeface="微软雅黑" panose="020B0503020204020204" charset="-122"/>
            </a:endParaRPr>
          </a:p>
          <a:p>
            <a:pPr fontAlgn="ctr">
              <a:lnSpc>
                <a:spcPct val="150000"/>
              </a:lnSpc>
            </a:pPr>
            <a:r>
              <a:rPr lang="en-US" altLang="zh-CN" sz="2000" b="1" kern="100" dirty="0">
                <a:latin typeface="微软雅黑" panose="020B0503020204020204" charset="-122"/>
                <a:ea typeface="微软雅黑" panose="020B0503020204020204" charset="-122"/>
                <a:cs typeface="微软雅黑" panose="020B0503020204020204" charset="-122"/>
              </a:rPr>
              <a:t>     A</a:t>
            </a:r>
            <a:r>
              <a:rPr lang="zh-CN" altLang="zh-CN" sz="2000" b="1" kern="100" dirty="0">
                <a:latin typeface="微软雅黑" panose="020B0503020204020204" charset="-122"/>
                <a:ea typeface="微软雅黑" panose="020B0503020204020204" charset="-122"/>
                <a:cs typeface="微软雅黑" panose="020B0503020204020204" charset="-122"/>
              </a:rPr>
              <a:t>．资产阶级革命</a:t>
            </a:r>
            <a:r>
              <a:rPr lang="en-US" altLang="zh-CN" sz="2000" b="1" kern="100" dirty="0">
                <a:latin typeface="微软雅黑" panose="020B0503020204020204" charset="-122"/>
                <a:ea typeface="微软雅黑" panose="020B0503020204020204" charset="-122"/>
                <a:cs typeface="微软雅黑" panose="020B0503020204020204" charset="-122"/>
              </a:rPr>
              <a:t>           B</a:t>
            </a:r>
            <a:r>
              <a:rPr lang="zh-CN" altLang="zh-CN" sz="2000" b="1" kern="100" dirty="0">
                <a:latin typeface="微软雅黑" panose="020B0503020204020204" charset="-122"/>
                <a:ea typeface="微软雅黑" panose="020B0503020204020204" charset="-122"/>
                <a:cs typeface="微软雅黑" panose="020B0503020204020204" charset="-122"/>
              </a:rPr>
              <a:t>．价格革命 </a:t>
            </a:r>
            <a:r>
              <a:rPr lang="en-US" altLang="zh-CN" sz="2000" b="1" kern="100" dirty="0">
                <a:latin typeface="微软雅黑" panose="020B0503020204020204" charset="-122"/>
                <a:ea typeface="微软雅黑" panose="020B0503020204020204" charset="-122"/>
                <a:cs typeface="微软雅黑" panose="020B0503020204020204" charset="-122"/>
              </a:rPr>
              <a:t>                C</a:t>
            </a:r>
            <a:r>
              <a:rPr lang="zh-CN" altLang="zh-CN" sz="2000" b="1" kern="100" dirty="0">
                <a:latin typeface="微软雅黑" panose="020B0503020204020204" charset="-122"/>
                <a:ea typeface="微软雅黑" panose="020B0503020204020204" charset="-122"/>
                <a:cs typeface="微软雅黑" panose="020B0503020204020204" charset="-122"/>
              </a:rPr>
              <a:t>．商业革命</a:t>
            </a:r>
            <a:r>
              <a:rPr lang="en-US" altLang="zh-CN" sz="2000" b="1" kern="100" dirty="0">
                <a:latin typeface="微软雅黑" panose="020B0503020204020204" charset="-122"/>
                <a:ea typeface="微软雅黑" panose="020B0503020204020204" charset="-122"/>
                <a:cs typeface="微软雅黑" panose="020B0503020204020204" charset="-122"/>
              </a:rPr>
              <a:t>             D</a:t>
            </a:r>
            <a:r>
              <a:rPr lang="zh-CN" altLang="zh-CN" sz="2000" b="1" kern="100" dirty="0">
                <a:latin typeface="微软雅黑" panose="020B0503020204020204" charset="-122"/>
                <a:ea typeface="微软雅黑" panose="020B0503020204020204" charset="-122"/>
                <a:cs typeface="微软雅黑" panose="020B0503020204020204" charset="-122"/>
              </a:rPr>
              <a:t>．圈地运动</a:t>
            </a:r>
            <a:endParaRPr lang="zh-CN" altLang="zh-CN" sz="2000" b="1" kern="100" dirty="0">
              <a:latin typeface="微软雅黑" panose="020B0503020204020204" charset="-122"/>
              <a:ea typeface="微软雅黑" panose="020B0503020204020204" charset="-122"/>
              <a:cs typeface="微软雅黑" panose="020B0503020204020204" charset="-122"/>
            </a:endParaRPr>
          </a:p>
        </p:txBody>
      </p:sp>
      <p:grpSp>
        <p:nvGrpSpPr>
          <p:cNvPr id="19" name="组合 18"/>
          <p:cNvGrpSpPr/>
          <p:nvPr/>
        </p:nvGrpSpPr>
        <p:grpSpPr>
          <a:xfrm>
            <a:off x="998855" y="2802255"/>
            <a:ext cx="9503410" cy="3977640"/>
            <a:chOff x="1573" y="4413"/>
            <a:chExt cx="14966" cy="6264"/>
          </a:xfrm>
        </p:grpSpPr>
        <p:sp>
          <p:nvSpPr>
            <p:cNvPr id="4" name="TextBox 3"/>
            <p:cNvSpPr txBox="1">
              <a:spLocks noChangeArrowheads="1"/>
            </p:cNvSpPr>
            <p:nvPr/>
          </p:nvSpPr>
          <p:spPr bwMode="auto">
            <a:xfrm>
              <a:off x="4684" y="4413"/>
              <a:ext cx="4245" cy="75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lvl1pPr>
                <a:spcBef>
                  <a:spcPct val="20000"/>
                </a:spcBef>
                <a:buFont typeface="Arial" panose="020B0604020202020204" pitchFamily="34" charset="0"/>
                <a:buChar char="•"/>
                <a:defRPr sz="36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5pPr>
              <a:lvl6pPr marL="25146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6pPr>
              <a:lvl7pPr marL="29718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7pPr>
              <a:lvl8pPr marL="34290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8pPr>
              <a:lvl9pPr marL="38862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9pPr>
            </a:lstStyle>
            <a:p>
              <a:pPr algn="ctr">
                <a:spcBef>
                  <a:spcPct val="0"/>
                </a:spcBef>
                <a:buFontTx/>
                <a:buNone/>
              </a:pPr>
              <a:r>
                <a:rPr lang="zh-CN" altLang="en-US" sz="2400" b="1" dirty="0">
                  <a:solidFill>
                    <a:srgbClr val="FF0000"/>
                  </a:solidFill>
                </a:rPr>
                <a:t>金银大量流入欧洲</a:t>
              </a:r>
              <a:endParaRPr lang="zh-CN" altLang="en-US" sz="2400" b="1" dirty="0">
                <a:solidFill>
                  <a:srgbClr val="FF0000"/>
                </a:solidFill>
              </a:endParaRPr>
            </a:p>
          </p:txBody>
        </p:sp>
        <p:sp>
          <p:nvSpPr>
            <p:cNvPr id="5" name="TextBox 4"/>
            <p:cNvSpPr txBox="1">
              <a:spLocks noChangeArrowheads="1"/>
            </p:cNvSpPr>
            <p:nvPr/>
          </p:nvSpPr>
          <p:spPr bwMode="auto">
            <a:xfrm>
              <a:off x="1865" y="5893"/>
              <a:ext cx="2824" cy="677"/>
            </a:xfrm>
            <a:prstGeom prst="rect">
              <a:avLst/>
            </a:prstGeom>
            <a:solidFill>
              <a:srgbClr val="00FF00">
                <a:alpha val="3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lvl1pPr>
                <a:spcBef>
                  <a:spcPct val="20000"/>
                </a:spcBef>
                <a:buFont typeface="Arial" panose="020B0604020202020204" pitchFamily="34" charset="0"/>
                <a:buChar char="•"/>
                <a:defRPr sz="36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5pPr>
              <a:lvl6pPr marL="25146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6pPr>
              <a:lvl7pPr marL="29718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7pPr>
              <a:lvl8pPr marL="34290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8pPr>
              <a:lvl9pPr marL="38862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9pPr>
            </a:lstStyle>
            <a:p>
              <a:pPr algn="ctr">
                <a:spcBef>
                  <a:spcPct val="0"/>
                </a:spcBef>
                <a:buFontTx/>
                <a:buNone/>
              </a:pPr>
              <a:r>
                <a:rPr lang="zh-CN" altLang="en-US" sz="2000" b="1" dirty="0">
                  <a:solidFill>
                    <a:srgbClr val="FF0000"/>
                  </a:solidFill>
                </a:rPr>
                <a:t>金银价格下降</a:t>
              </a:r>
              <a:endParaRPr lang="zh-CN" altLang="en-US" sz="2000" b="1" dirty="0">
                <a:solidFill>
                  <a:srgbClr val="FF0000"/>
                </a:solidFill>
              </a:endParaRPr>
            </a:p>
          </p:txBody>
        </p:sp>
        <p:sp>
          <p:nvSpPr>
            <p:cNvPr id="6" name="TextBox 5"/>
            <p:cNvSpPr txBox="1">
              <a:spLocks noChangeArrowheads="1"/>
            </p:cNvSpPr>
            <p:nvPr/>
          </p:nvSpPr>
          <p:spPr bwMode="auto">
            <a:xfrm>
              <a:off x="5081" y="5893"/>
              <a:ext cx="2940" cy="677"/>
            </a:xfrm>
            <a:prstGeom prst="rect">
              <a:avLst/>
            </a:prstGeom>
            <a:solidFill>
              <a:srgbClr val="00FF00">
                <a:alpha val="5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lvl1pPr>
                <a:spcBef>
                  <a:spcPct val="20000"/>
                </a:spcBef>
                <a:buFont typeface="Arial" panose="020B0604020202020204" pitchFamily="34" charset="0"/>
                <a:buChar char="•"/>
                <a:defRPr sz="36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5pPr>
              <a:lvl6pPr marL="25146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6pPr>
              <a:lvl7pPr marL="29718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7pPr>
              <a:lvl8pPr marL="34290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8pPr>
              <a:lvl9pPr marL="38862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9pPr>
            </a:lstStyle>
            <a:p>
              <a:pPr algn="ctr">
                <a:spcBef>
                  <a:spcPct val="0"/>
                </a:spcBef>
                <a:buFontTx/>
                <a:buNone/>
              </a:pPr>
              <a:r>
                <a:rPr lang="zh-CN" altLang="en-US" sz="2000" b="1" dirty="0">
                  <a:solidFill>
                    <a:srgbClr val="FF0000"/>
                  </a:solidFill>
                </a:rPr>
                <a:t>货币贬值</a:t>
              </a:r>
              <a:endParaRPr lang="zh-CN" altLang="en-US" sz="2000" b="1" dirty="0">
                <a:solidFill>
                  <a:srgbClr val="FF0000"/>
                </a:solidFill>
              </a:endParaRPr>
            </a:p>
          </p:txBody>
        </p:sp>
        <p:sp>
          <p:nvSpPr>
            <p:cNvPr id="7" name="TextBox 6"/>
            <p:cNvSpPr txBox="1">
              <a:spLocks noChangeArrowheads="1"/>
            </p:cNvSpPr>
            <p:nvPr/>
          </p:nvSpPr>
          <p:spPr bwMode="auto">
            <a:xfrm>
              <a:off x="8412" y="5926"/>
              <a:ext cx="2824" cy="677"/>
            </a:xfrm>
            <a:prstGeom prst="rect">
              <a:avLst/>
            </a:prstGeom>
            <a:solidFill>
              <a:srgbClr val="00FF00">
                <a:alpha val="5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lvl1pPr>
                <a:spcBef>
                  <a:spcPct val="20000"/>
                </a:spcBef>
                <a:buFont typeface="Arial" panose="020B0604020202020204" pitchFamily="34" charset="0"/>
                <a:buChar char="•"/>
                <a:defRPr sz="36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5pPr>
              <a:lvl6pPr marL="25146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6pPr>
              <a:lvl7pPr marL="29718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7pPr>
              <a:lvl8pPr marL="34290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8pPr>
              <a:lvl9pPr marL="38862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9pPr>
            </a:lstStyle>
            <a:p>
              <a:pPr algn="ctr">
                <a:spcBef>
                  <a:spcPct val="0"/>
                </a:spcBef>
                <a:buFontTx/>
                <a:buNone/>
              </a:pPr>
              <a:r>
                <a:rPr lang="zh-CN" altLang="en-US" sz="2000" b="1">
                  <a:solidFill>
                    <a:srgbClr val="FF0000"/>
                  </a:solidFill>
                </a:rPr>
                <a:t>物价上升</a:t>
              </a:r>
              <a:endParaRPr lang="zh-CN" altLang="en-US" sz="2000" b="1">
                <a:solidFill>
                  <a:srgbClr val="FF0000"/>
                </a:solidFill>
              </a:endParaRPr>
            </a:p>
          </p:txBody>
        </p:sp>
        <p:sp>
          <p:nvSpPr>
            <p:cNvPr id="8" name="下箭头 7"/>
            <p:cNvSpPr/>
            <p:nvPr/>
          </p:nvSpPr>
          <p:spPr>
            <a:xfrm>
              <a:off x="5832" y="5228"/>
              <a:ext cx="1665" cy="59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endParaRPr lang="zh-CN" altLang="en-US" sz="1800">
                <a:solidFill>
                  <a:srgbClr val="FF0000"/>
                </a:solidFill>
              </a:endParaRPr>
            </a:p>
          </p:txBody>
        </p:sp>
        <p:sp>
          <p:nvSpPr>
            <p:cNvPr id="9" name="下箭头 8"/>
            <p:cNvSpPr/>
            <p:nvPr/>
          </p:nvSpPr>
          <p:spPr>
            <a:xfrm>
              <a:off x="3103" y="6730"/>
              <a:ext cx="1210" cy="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endParaRPr lang="zh-CN" altLang="en-US" sz="1800">
                <a:solidFill>
                  <a:srgbClr val="FF0000"/>
                </a:solidFill>
              </a:endParaRPr>
            </a:p>
          </p:txBody>
        </p:sp>
        <p:sp>
          <p:nvSpPr>
            <p:cNvPr id="10" name="下箭头 9"/>
            <p:cNvSpPr/>
            <p:nvPr/>
          </p:nvSpPr>
          <p:spPr>
            <a:xfrm>
              <a:off x="9293" y="6809"/>
              <a:ext cx="1210" cy="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endParaRPr lang="zh-CN" altLang="en-US" sz="1800">
                <a:solidFill>
                  <a:srgbClr val="FF0000"/>
                </a:solidFill>
              </a:endParaRPr>
            </a:p>
          </p:txBody>
        </p:sp>
        <p:sp>
          <p:nvSpPr>
            <p:cNvPr id="11" name="TextBox 10"/>
            <p:cNvSpPr txBox="1">
              <a:spLocks noChangeArrowheads="1"/>
            </p:cNvSpPr>
            <p:nvPr/>
          </p:nvSpPr>
          <p:spPr bwMode="auto">
            <a:xfrm>
              <a:off x="1573" y="7661"/>
              <a:ext cx="4711" cy="65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lvl1pPr>
                <a:spcBef>
                  <a:spcPct val="20000"/>
                </a:spcBef>
                <a:buFont typeface="Arial" panose="020B0604020202020204" pitchFamily="34" charset="0"/>
                <a:buChar char="•"/>
                <a:defRPr sz="36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5pPr>
              <a:lvl6pPr marL="25146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6pPr>
              <a:lvl7pPr marL="29718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7pPr>
              <a:lvl8pPr marL="34290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8pPr>
              <a:lvl9pPr marL="38862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9pPr>
            </a:lstStyle>
            <a:p>
              <a:pPr>
                <a:spcBef>
                  <a:spcPct val="0"/>
                </a:spcBef>
                <a:buFontTx/>
                <a:buNone/>
              </a:pPr>
              <a:r>
                <a:rPr lang="zh-CN" altLang="en-US" sz="2000" b="1" dirty="0">
                  <a:solidFill>
                    <a:srgbClr val="0000CC"/>
                  </a:solidFill>
                  <a:latin typeface="黑体" panose="02010609060101010101" pitchFamily="49" charset="-122"/>
                  <a:ea typeface="黑体" panose="02010609060101010101" pitchFamily="49" charset="-122"/>
                </a:rPr>
                <a:t>封建地主财力地位下降</a:t>
              </a:r>
              <a:endParaRPr lang="zh-CN" altLang="en-US" sz="2000" b="1" dirty="0">
                <a:solidFill>
                  <a:srgbClr val="0000CC"/>
                </a:solidFill>
                <a:latin typeface="黑体" panose="02010609060101010101" pitchFamily="49" charset="-122"/>
                <a:ea typeface="黑体" panose="02010609060101010101" pitchFamily="49" charset="-122"/>
              </a:endParaRPr>
            </a:p>
          </p:txBody>
        </p:sp>
        <p:sp>
          <p:nvSpPr>
            <p:cNvPr id="12" name="TextBox 11"/>
            <p:cNvSpPr txBox="1">
              <a:spLocks noChangeArrowheads="1"/>
            </p:cNvSpPr>
            <p:nvPr/>
          </p:nvSpPr>
          <p:spPr bwMode="auto">
            <a:xfrm>
              <a:off x="7496" y="7685"/>
              <a:ext cx="4442" cy="65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lvl1pPr>
                <a:spcBef>
                  <a:spcPct val="20000"/>
                </a:spcBef>
                <a:buFont typeface="Arial" panose="020B0604020202020204" pitchFamily="34" charset="0"/>
                <a:buChar char="•"/>
                <a:defRPr sz="36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5pPr>
              <a:lvl6pPr marL="25146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6pPr>
              <a:lvl7pPr marL="29718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7pPr>
              <a:lvl8pPr marL="34290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8pPr>
              <a:lvl9pPr marL="38862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9pPr>
            </a:lstStyle>
            <a:p>
              <a:pPr>
                <a:spcBef>
                  <a:spcPct val="0"/>
                </a:spcBef>
                <a:buFontTx/>
                <a:buNone/>
              </a:pPr>
              <a:r>
                <a:rPr lang="zh-CN" altLang="en-US" sz="2000" b="1" dirty="0">
                  <a:solidFill>
                    <a:srgbClr val="0000CC"/>
                  </a:solidFill>
                  <a:latin typeface="黑体" panose="02010609060101010101" pitchFamily="49" charset="-122"/>
                  <a:ea typeface="黑体" panose="02010609060101010101" pitchFamily="49" charset="-122"/>
                </a:rPr>
                <a:t>新兴资产阶级实力增强</a:t>
              </a:r>
              <a:endParaRPr lang="zh-CN" altLang="en-US" sz="2000" b="1" dirty="0">
                <a:solidFill>
                  <a:srgbClr val="0000CC"/>
                </a:solidFill>
                <a:latin typeface="黑体" panose="02010609060101010101" pitchFamily="49" charset="-122"/>
                <a:ea typeface="黑体" panose="02010609060101010101" pitchFamily="49" charset="-122"/>
              </a:endParaRPr>
            </a:p>
          </p:txBody>
        </p:sp>
        <p:sp>
          <p:nvSpPr>
            <p:cNvPr id="13" name="TextBox 12"/>
            <p:cNvSpPr txBox="1">
              <a:spLocks noChangeArrowheads="1"/>
            </p:cNvSpPr>
            <p:nvPr/>
          </p:nvSpPr>
          <p:spPr bwMode="auto">
            <a:xfrm>
              <a:off x="4130" y="8463"/>
              <a:ext cx="5711"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lvl1pPr>
                <a:spcBef>
                  <a:spcPct val="20000"/>
                </a:spcBef>
                <a:buFont typeface="Arial" panose="020B0604020202020204" pitchFamily="34" charset="0"/>
                <a:buChar char="•"/>
                <a:defRPr sz="36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5pPr>
              <a:lvl6pPr marL="25146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6pPr>
              <a:lvl7pPr marL="29718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7pPr>
              <a:lvl8pPr marL="34290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8pPr>
              <a:lvl9pPr marL="38862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9pPr>
            </a:lstStyle>
            <a:p>
              <a:pPr>
                <a:spcBef>
                  <a:spcPct val="0"/>
                </a:spcBef>
                <a:buFontTx/>
                <a:buNone/>
              </a:pPr>
              <a:r>
                <a:rPr lang="zh-CN" altLang="en-US" sz="2000" b="1">
                  <a:solidFill>
                    <a:srgbClr val="FF0000"/>
                  </a:solidFill>
                  <a:latin typeface="微软雅黑" panose="020B0503020204020204" charset="-122"/>
                  <a:ea typeface="微软雅黑" panose="020B0503020204020204" charset="-122"/>
                </a:rPr>
                <a:t>封建制度衰落，资本主义发展</a:t>
              </a:r>
              <a:endParaRPr lang="zh-CN" altLang="en-US" sz="2000" b="1">
                <a:solidFill>
                  <a:srgbClr val="FF0000"/>
                </a:solidFill>
                <a:latin typeface="微软雅黑" panose="020B0503020204020204" charset="-122"/>
                <a:ea typeface="微软雅黑" panose="020B0503020204020204" charset="-122"/>
              </a:endParaRPr>
            </a:p>
          </p:txBody>
        </p:sp>
        <p:sp>
          <p:nvSpPr>
            <p:cNvPr id="14" name="TextBox 14"/>
            <p:cNvSpPr txBox="1">
              <a:spLocks noChangeArrowheads="1"/>
            </p:cNvSpPr>
            <p:nvPr/>
          </p:nvSpPr>
          <p:spPr bwMode="auto">
            <a:xfrm>
              <a:off x="4706" y="9923"/>
              <a:ext cx="4239" cy="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lvl1pPr>
                <a:spcBef>
                  <a:spcPct val="20000"/>
                </a:spcBef>
                <a:buFont typeface="Arial" panose="020B0604020202020204" pitchFamily="34" charset="0"/>
                <a:buChar char="•"/>
                <a:defRPr sz="36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5pPr>
              <a:lvl6pPr marL="25146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6pPr>
              <a:lvl7pPr marL="29718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7pPr>
              <a:lvl8pPr marL="34290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8pPr>
              <a:lvl9pPr marL="3886200" indent="-228600" defTabSz="12192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charset="0"/>
                  <a:ea typeface="宋体" panose="02010600030101010101" pitchFamily="2" charset="-122"/>
                </a:defRPr>
              </a:lvl9pPr>
            </a:lstStyle>
            <a:p>
              <a:pPr>
                <a:spcBef>
                  <a:spcPct val="0"/>
                </a:spcBef>
                <a:buFontTx/>
                <a:buNone/>
              </a:pPr>
              <a:r>
                <a:rPr lang="zh-CN" altLang="en-US" sz="2400" b="1" dirty="0">
                  <a:solidFill>
                    <a:srgbClr val="FF0000"/>
                  </a:solidFill>
                </a:rPr>
                <a:t>推动欧洲社会转型</a:t>
              </a:r>
              <a:endParaRPr lang="zh-CN" altLang="en-US" sz="2400" b="1" dirty="0">
                <a:solidFill>
                  <a:srgbClr val="FF0000"/>
                </a:solidFill>
              </a:endParaRPr>
            </a:p>
          </p:txBody>
        </p:sp>
        <p:sp>
          <p:nvSpPr>
            <p:cNvPr id="15" name="下箭头 16"/>
            <p:cNvSpPr/>
            <p:nvPr/>
          </p:nvSpPr>
          <p:spPr>
            <a:xfrm>
              <a:off x="6418" y="9174"/>
              <a:ext cx="810" cy="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endParaRPr lang="zh-CN" altLang="en-US" sz="1800">
                <a:solidFill>
                  <a:srgbClr val="FF0000"/>
                </a:solidFill>
              </a:endParaRPr>
            </a:p>
          </p:txBody>
        </p:sp>
        <p:sp>
          <p:nvSpPr>
            <p:cNvPr id="21" name="文本框 8"/>
            <p:cNvSpPr txBox="1"/>
            <p:nvPr/>
          </p:nvSpPr>
          <p:spPr>
            <a:xfrm>
              <a:off x="12679" y="7827"/>
              <a:ext cx="3861" cy="727"/>
            </a:xfrm>
            <a:prstGeom prst="rect">
              <a:avLst/>
            </a:prstGeom>
            <a:solidFill>
              <a:schemeClr val="tx1"/>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defPPr>
                <a:defRPr lang="zh-CN"/>
              </a:defPPr>
              <a:lvl1pPr algn="ctr">
                <a:defRPr sz="2800" b="1">
                  <a:solidFill>
                    <a:srgbClr val="008000"/>
                  </a:solidFill>
                  <a:effectLst>
                    <a:innerShdw blurRad="114300">
                      <a:prstClr val="black"/>
                    </a:innerShdw>
                  </a:effectLst>
                  <a:latin typeface="微软雅黑" panose="020B0503020204020204" charset="-122"/>
                  <a:ea typeface="微软雅黑" panose="020B0503020204020204" charset="-122"/>
                </a:defRPr>
              </a:lvl1pPr>
            </a:lstStyle>
            <a:p>
              <a:pPr>
                <a:defRPr/>
              </a:pPr>
              <a:r>
                <a:rPr lang="zh-CN" altLang="en-US" sz="2400" dirty="0"/>
                <a:t>阶级关系变化</a:t>
              </a:r>
              <a:endParaRPr lang="zh-CN" altLang="en-US" sz="2400" dirty="0"/>
            </a:p>
          </p:txBody>
        </p:sp>
        <p:sp>
          <p:nvSpPr>
            <p:cNvPr id="22" name="文本框 8"/>
            <p:cNvSpPr txBox="1"/>
            <p:nvPr/>
          </p:nvSpPr>
          <p:spPr>
            <a:xfrm>
              <a:off x="12570" y="5895"/>
              <a:ext cx="3861" cy="727"/>
            </a:xfrm>
            <a:prstGeom prst="rect">
              <a:avLst/>
            </a:prstGeom>
            <a:solidFill>
              <a:schemeClr val="tx1"/>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defRPr/>
              </a:pPr>
              <a:r>
                <a:rPr lang="zh-CN" altLang="en-US" sz="2400" b="1" dirty="0">
                  <a:solidFill>
                    <a:srgbClr val="008000"/>
                  </a:solidFill>
                  <a:effectLst>
                    <a:innerShdw blurRad="114300">
                      <a:prstClr val="black"/>
                    </a:innerShdw>
                  </a:effectLst>
                  <a:latin typeface="微软雅黑" panose="020B0503020204020204" charset="-122"/>
                  <a:ea typeface="微软雅黑" panose="020B0503020204020204" charset="-122"/>
                </a:rPr>
                <a:t>经济结构变化</a:t>
              </a:r>
              <a:endParaRPr lang="zh-CN" altLang="en-US" sz="2400" b="1" dirty="0">
                <a:solidFill>
                  <a:srgbClr val="008000"/>
                </a:solidFill>
                <a:effectLst>
                  <a:innerShdw blurRad="114300">
                    <a:prstClr val="black"/>
                  </a:innerShdw>
                </a:effectLst>
                <a:latin typeface="微软雅黑" panose="020B0503020204020204" charset="-122"/>
                <a:ea typeface="微软雅黑" panose="020B0503020204020204" charset="-122"/>
              </a:endParaRPr>
            </a:p>
          </p:txBody>
        </p:sp>
        <p:sp>
          <p:nvSpPr>
            <p:cNvPr id="23" name="下箭头 19"/>
            <p:cNvSpPr/>
            <p:nvPr/>
          </p:nvSpPr>
          <p:spPr>
            <a:xfrm>
              <a:off x="14033" y="6799"/>
              <a:ext cx="892" cy="102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endParaRPr lang="zh-CN" altLang="en-US" sz="1800">
                <a:solidFill>
                  <a:srgbClr val="FF0000"/>
                </a:solidFill>
              </a:endParaRPr>
            </a:p>
          </p:txBody>
        </p:sp>
      </p:grpSp>
      <p:sp>
        <p:nvSpPr>
          <p:cNvPr id="28" name="星形: 四角 27"/>
          <p:cNvSpPr/>
          <p:nvPr/>
        </p:nvSpPr>
        <p:spPr>
          <a:xfrm>
            <a:off x="268552" y="981334"/>
            <a:ext cx="380034" cy="380046"/>
          </a:xfrm>
          <a:prstGeom prst="star4">
            <a:avLst>
              <a:gd name="adj" fmla="val 152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一、资本主义经济体系</a:t>
            </a:r>
            <a:endParaRPr lang="zh-CN" altLang="en-US" sz="2800" b="1">
              <a:latin typeface="微软雅黑" panose="020B0503020204020204" charset="-122"/>
              <a:ea typeface="微软雅黑" panose="020B0503020204020204" charset="-122"/>
            </a:endParaRPr>
          </a:p>
        </p:txBody>
      </p:sp>
      <p:sp>
        <p:nvSpPr>
          <p:cNvPr id="18" name="文本框 17"/>
          <p:cNvSpPr txBox="1"/>
          <p:nvPr/>
        </p:nvSpPr>
        <p:spPr>
          <a:xfrm>
            <a:off x="10756900" y="1713230"/>
            <a:ext cx="1234440" cy="1568450"/>
          </a:xfrm>
          <a:prstGeom prst="rect">
            <a:avLst/>
          </a:prstGeom>
          <a:noFill/>
        </p:spPr>
        <p:txBody>
          <a:bodyPr wrap="square" rtlCol="0">
            <a:spAutoFit/>
            <a:scene3d>
              <a:camera prst="orthographicFront"/>
              <a:lightRig rig="threePt" dir="t"/>
            </a:scene3d>
          </a:bodyPr>
          <a:lstStyle/>
          <a:p>
            <a:r>
              <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rPr>
              <a:t>B</a:t>
            </a:r>
            <a:endPar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endParaRPr>
          </a:p>
        </p:txBody>
      </p:sp>
      <p:sp>
        <p:nvSpPr>
          <p:cNvPr id="2" name="文本框 1"/>
          <p:cNvSpPr txBox="1"/>
          <p:nvPr/>
        </p:nvSpPr>
        <p:spPr>
          <a:xfrm>
            <a:off x="6181090" y="230505"/>
            <a:ext cx="40944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第六、七课：</a:t>
            </a:r>
            <a:r>
              <a:rPr lang="zh-CN" altLang="en-US" sz="2800" b="1" dirty="0">
                <a:solidFill>
                  <a:srgbClr val="FF0000"/>
                </a:solidFill>
                <a:latin typeface="微软雅黑" panose="020B0503020204020204" charset="-122"/>
                <a:ea typeface="微软雅黑" panose="020B0503020204020204" charset="-122"/>
                <a:sym typeface="+mn-ea"/>
              </a:rPr>
              <a:t>新航路开辟</a:t>
            </a:r>
            <a:endParaRPr lang="zh-CN" altLang="en-US" sz="2800" b="1" dirty="0">
              <a:solidFill>
                <a:srgbClr val="FF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7974950" y="1750383"/>
            <a:ext cx="3985178" cy="2989248"/>
          </a:xfrm>
          <a:prstGeom prst="rect">
            <a:avLst/>
          </a:prstGeom>
          <a:ln>
            <a:solidFill>
              <a:schemeClr val="tx1"/>
            </a:solidFill>
          </a:ln>
        </p:spPr>
      </p:pic>
      <p:sp>
        <p:nvSpPr>
          <p:cNvPr id="10" name="文本框 9"/>
          <p:cNvSpPr txBox="1"/>
          <p:nvPr/>
        </p:nvSpPr>
        <p:spPr>
          <a:xfrm>
            <a:off x="289133" y="644407"/>
            <a:ext cx="11475938" cy="1168400"/>
          </a:xfrm>
          <a:prstGeom prst="rect">
            <a:avLst/>
          </a:prstGeom>
          <a:noFill/>
        </p:spPr>
        <p:txBody>
          <a:bodyPr wrap="square" rtlCol="0" anchor="t">
            <a:spAutoFit/>
          </a:bodyPr>
          <a:lstStyle/>
          <a:p>
            <a:pPr marL="0" indent="0" algn="just">
              <a:lnSpc>
                <a:spcPct val="125000"/>
              </a:lnSpc>
              <a:spcBef>
                <a:spcPts val="0"/>
              </a:spcBef>
              <a:spcAft>
                <a:spcPts val="0"/>
              </a:spcAft>
              <a:buSzPct val="100000"/>
            </a:pPr>
            <a:r>
              <a:rPr lang="zh-CN" sz="2800" b="1" dirty="0">
                <a:solidFill>
                  <a:schemeClr val="tx1"/>
                </a:solidFill>
                <a:effectLst/>
                <a:uFillTx/>
                <a:latin typeface="黑体" panose="02010609060101010101" pitchFamily="49" charset="-122"/>
                <a:ea typeface="黑体" panose="02010609060101010101" pitchFamily="49" charset="-122"/>
                <a:cs typeface="黑体" panose="02010609060101010101" pitchFamily="49" charset="-122"/>
                <a:sym typeface="+mn-ea"/>
              </a:rPr>
              <a:t>【课堂探究】结合地图和材料，谈一谈新航路为什么首先开始于西班牙和葡萄牙呢？（</a:t>
            </a:r>
            <a:r>
              <a:rPr lang="en-US" altLang="zh-CN" sz="2800" b="1" dirty="0">
                <a:solidFill>
                  <a:schemeClr val="tx1"/>
                </a:solidFill>
                <a:effectLst/>
                <a:uFillTx/>
                <a:latin typeface="黑体" panose="02010609060101010101" pitchFamily="49" charset="-122"/>
                <a:ea typeface="黑体" panose="02010609060101010101" pitchFamily="49" charset="-122"/>
                <a:cs typeface="黑体" panose="02010609060101010101" pitchFamily="49" charset="-122"/>
                <a:sym typeface="+mn-ea"/>
              </a:rPr>
              <a:t>4’)</a:t>
            </a:r>
            <a:endParaRPr lang="en-US" altLang="zh-CN" sz="2800" b="1" dirty="0">
              <a:solidFill>
                <a:schemeClr val="tx1"/>
              </a:solidFill>
              <a:effectLst/>
              <a:uFillTx/>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1" name="文本框 10"/>
          <p:cNvSpPr txBox="1"/>
          <p:nvPr/>
        </p:nvSpPr>
        <p:spPr>
          <a:xfrm>
            <a:off x="91293" y="1824158"/>
            <a:ext cx="7653655" cy="3062605"/>
          </a:xfrm>
          <a:prstGeom prst="rect">
            <a:avLst/>
          </a:prstGeom>
          <a:noFill/>
        </p:spPr>
        <p:txBody>
          <a:bodyPr wrap="square" rtlCol="0" anchor="t">
            <a:spAutoFit/>
          </a:bodyPr>
          <a:lstStyle/>
          <a:p>
            <a:pPr marL="0" indent="0" algn="just">
              <a:lnSpc>
                <a:spcPct val="115000"/>
              </a:lnSpc>
              <a:spcBef>
                <a:spcPts val="0"/>
              </a:spcBef>
              <a:spcAft>
                <a:spcPts val="0"/>
              </a:spcAft>
              <a:buSzPct val="100000"/>
            </a:pPr>
            <a:r>
              <a:rPr lang="en-US" altLang="zh-CN" sz="2400" b="1" dirty="0">
                <a:solidFill>
                  <a:schemeClr val="tx1"/>
                </a:solidFill>
                <a:effectLst/>
                <a:uFillTx/>
                <a:latin typeface="楷体" panose="02010609060101010101" charset="-122"/>
                <a:ea typeface="楷体" panose="02010609060101010101" charset="-122"/>
                <a:cs typeface="楷体" panose="02010609060101010101" charset="-122"/>
                <a:sym typeface="+mn-ea"/>
              </a:rPr>
              <a:t>    </a:t>
            </a:r>
            <a:r>
              <a:rPr lang="zh-CN" sz="2400" b="1" dirty="0">
                <a:solidFill>
                  <a:schemeClr val="tx1"/>
                </a:solidFill>
                <a:effectLst/>
                <a:uFillTx/>
                <a:latin typeface="楷体" panose="02010609060101010101" charset="-122"/>
                <a:ea typeface="楷体" panose="02010609060101010101" charset="-122"/>
                <a:cs typeface="楷体" panose="02010609060101010101" charset="-122"/>
                <a:sym typeface="+mn-ea"/>
              </a:rPr>
              <a:t>在伊比利亚半岛，历时</a:t>
            </a:r>
            <a:r>
              <a:rPr lang="en-US" altLang="zh-CN" sz="2400" b="1" dirty="0">
                <a:solidFill>
                  <a:schemeClr val="tx1"/>
                </a:solidFill>
                <a:effectLst/>
                <a:uFillTx/>
                <a:latin typeface="楷体" panose="02010609060101010101" charset="-122"/>
                <a:ea typeface="楷体" panose="02010609060101010101" charset="-122"/>
                <a:cs typeface="楷体" panose="02010609060101010101" charset="-122"/>
                <a:sym typeface="+mn-ea"/>
              </a:rPr>
              <a:t>8</a:t>
            </a:r>
            <a:r>
              <a:rPr lang="zh-CN" altLang="en-US" sz="2400" b="1" dirty="0">
                <a:solidFill>
                  <a:schemeClr val="tx1"/>
                </a:solidFill>
                <a:effectLst/>
                <a:uFillTx/>
                <a:latin typeface="楷体" panose="02010609060101010101" charset="-122"/>
                <a:ea typeface="楷体" panose="02010609060101010101" charset="-122"/>
                <a:cs typeface="楷体" panose="02010609060101010101" charset="-122"/>
                <a:sym typeface="+mn-ea"/>
              </a:rPr>
              <a:t>个世纪之久的再征服运动到</a:t>
            </a:r>
            <a:r>
              <a:rPr lang="en-US" altLang="zh-CN" sz="2400" b="1" dirty="0">
                <a:solidFill>
                  <a:schemeClr val="tx1"/>
                </a:solidFill>
                <a:effectLst/>
                <a:uFillTx/>
                <a:latin typeface="楷体" panose="02010609060101010101" charset="-122"/>
                <a:ea typeface="楷体" panose="02010609060101010101" charset="-122"/>
                <a:cs typeface="楷体" panose="02010609060101010101" charset="-122"/>
                <a:sym typeface="+mn-ea"/>
              </a:rPr>
              <a:t>15</a:t>
            </a:r>
            <a:r>
              <a:rPr lang="zh-CN" altLang="en-US" sz="2400" b="1" dirty="0">
                <a:solidFill>
                  <a:schemeClr val="tx1"/>
                </a:solidFill>
                <a:effectLst/>
                <a:uFillTx/>
                <a:latin typeface="楷体" panose="02010609060101010101" charset="-122"/>
                <a:ea typeface="楷体" panose="02010609060101010101" charset="-122"/>
                <a:cs typeface="楷体" panose="02010609060101010101" charset="-122"/>
                <a:sym typeface="+mn-ea"/>
              </a:rPr>
              <a:t>世纪逐渐结束。西班牙和葡萄牙先后完成了政治统一进程，建立起中央集权的专制统治，具有相当雄厚的物质力量和必要的组织能力。封建国家为了扩大贸易，增加财源，进而发动海外掠夺，对开辟新航路予以必要的支持，提供了重要条件。</a:t>
            </a:r>
            <a:endParaRPr lang="zh-CN" altLang="en-US" sz="2400" b="1" dirty="0">
              <a:solidFill>
                <a:schemeClr val="tx1"/>
              </a:solidFill>
              <a:effectLst/>
              <a:uFillTx/>
              <a:latin typeface="楷体" panose="02010609060101010101" charset="-122"/>
              <a:ea typeface="楷体" panose="02010609060101010101" charset="-122"/>
              <a:cs typeface="楷体" panose="02010609060101010101" charset="-122"/>
              <a:sym typeface="+mn-ea"/>
            </a:endParaRPr>
          </a:p>
          <a:p>
            <a:pPr marL="0" indent="0" algn="r">
              <a:lnSpc>
                <a:spcPct val="115000"/>
              </a:lnSpc>
              <a:spcBef>
                <a:spcPts val="0"/>
              </a:spcBef>
              <a:spcAft>
                <a:spcPts val="0"/>
              </a:spcAft>
              <a:buSzPct val="100000"/>
            </a:pPr>
            <a:r>
              <a:rPr lang="en-US" altLang="zh-CN" sz="2400" b="1" dirty="0">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朱寰主编《世界上古中古史》（下册）</a:t>
            </a:r>
            <a:endParaRPr lang="zh-CN" altLang="en-US" sz="2400" b="1" dirty="0">
              <a:solidFill>
                <a:schemeClr val="tx1"/>
              </a:solidFill>
              <a:effectLst/>
              <a:uFillTx/>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2" name="文本框 21"/>
          <p:cNvSpPr txBox="1"/>
          <p:nvPr/>
        </p:nvSpPr>
        <p:spPr>
          <a:xfrm>
            <a:off x="8129387" y="4846133"/>
            <a:ext cx="2558415" cy="368300"/>
          </a:xfrm>
          <a:prstGeom prst="rect">
            <a:avLst/>
          </a:prstGeom>
          <a:noFill/>
        </p:spPr>
        <p:txBody>
          <a:bodyPr wrap="square" rtlCol="0">
            <a:spAutoFit/>
          </a:bodyPr>
          <a:lstStyle/>
          <a:p>
            <a:r>
              <a:rPr lang="zh-CN" altLang="en-US" dirty="0">
                <a:solidFill>
                  <a:schemeClr val="tx1"/>
                </a:solidFill>
                <a:latin typeface="宋体" panose="02010600030101010101" pitchFamily="2" charset="-122"/>
                <a:ea typeface="宋体" panose="02010600030101010101" pitchFamily="2" charset="-122"/>
              </a:rPr>
              <a:t>◎西班牙和葡萄牙简图</a:t>
            </a:r>
            <a:endParaRPr lang="zh-CN" altLang="en-US" dirty="0">
              <a:solidFill>
                <a:schemeClr val="tx1"/>
              </a:solidFill>
              <a:latin typeface="宋体" panose="02010600030101010101" pitchFamily="2" charset="-122"/>
              <a:ea typeface="宋体" panose="02010600030101010101" pitchFamily="2" charset="-122"/>
            </a:endParaRPr>
          </a:p>
        </p:txBody>
      </p:sp>
      <p:sp>
        <p:nvSpPr>
          <p:cNvPr id="23" name="文本框 22"/>
          <p:cNvSpPr txBox="1"/>
          <p:nvPr/>
        </p:nvSpPr>
        <p:spPr>
          <a:xfrm>
            <a:off x="1012825" y="4846320"/>
            <a:ext cx="5464810" cy="1899285"/>
          </a:xfrm>
          <a:prstGeom prst="rect">
            <a:avLst/>
          </a:prstGeom>
          <a:noFill/>
        </p:spPr>
        <p:txBody>
          <a:bodyPr wrap="square" rtlCol="0" anchor="t">
            <a:spAutoFit/>
          </a:bodyPr>
          <a:lstStyle/>
          <a:p>
            <a:pPr marL="0" indent="0" algn="just">
              <a:lnSpc>
                <a:spcPct val="105000"/>
              </a:lnSpc>
              <a:spcBef>
                <a:spcPts val="0"/>
              </a:spcBef>
              <a:spcAft>
                <a:spcPts val="0"/>
              </a:spcAft>
              <a:buSzPct val="100000"/>
            </a:pPr>
            <a:r>
              <a:rPr lang="zh-CN" sz="2800" b="1" dirty="0">
                <a:solidFill>
                  <a:srgbClr val="FF0000"/>
                </a:solidFill>
                <a:effectLst/>
                <a:uFillTx/>
                <a:latin typeface="黑体" panose="02010609060101010101" pitchFamily="49" charset="-122"/>
                <a:ea typeface="黑体" panose="02010609060101010101" pitchFamily="49" charset="-122"/>
                <a:cs typeface="黑体" panose="02010609060101010101" pitchFamily="49" charset="-122"/>
                <a:sym typeface="+mn-ea"/>
              </a:rPr>
              <a:t>地理环境为航海提供了便利条件；</a:t>
            </a:r>
            <a:endParaRPr lang="zh-CN" sz="2800" b="1" dirty="0">
              <a:solidFill>
                <a:srgbClr val="FF0000"/>
              </a:solidFill>
              <a:effectLst/>
              <a:uFillTx/>
              <a:latin typeface="黑体" panose="02010609060101010101" pitchFamily="49" charset="-122"/>
              <a:ea typeface="黑体" panose="02010609060101010101" pitchFamily="49" charset="-122"/>
              <a:cs typeface="黑体" panose="02010609060101010101" pitchFamily="49" charset="-122"/>
              <a:sym typeface="+mn-ea"/>
            </a:endParaRPr>
          </a:p>
          <a:p>
            <a:pPr marL="0" indent="0" algn="just">
              <a:lnSpc>
                <a:spcPct val="105000"/>
              </a:lnSpc>
              <a:spcBef>
                <a:spcPts val="0"/>
              </a:spcBef>
              <a:spcAft>
                <a:spcPts val="0"/>
              </a:spcAft>
              <a:buSzPct val="100000"/>
            </a:pPr>
            <a:r>
              <a:rPr lang="zh-CN" sz="2800" b="1" dirty="0">
                <a:solidFill>
                  <a:srgbClr val="FF0000"/>
                </a:solidFill>
                <a:effectLst/>
                <a:uFillTx/>
                <a:latin typeface="黑体" panose="02010609060101010101" pitchFamily="49" charset="-122"/>
                <a:ea typeface="黑体" panose="02010609060101010101" pitchFamily="49" charset="-122"/>
                <a:cs typeface="黑体" panose="02010609060101010101" pitchFamily="49" charset="-122"/>
                <a:sym typeface="+mn-ea"/>
              </a:rPr>
              <a:t>专制的政治制度；</a:t>
            </a:r>
            <a:endParaRPr lang="zh-CN" sz="2800" b="1" dirty="0">
              <a:solidFill>
                <a:srgbClr val="FF0000"/>
              </a:solidFill>
              <a:effectLst/>
              <a:uFillTx/>
              <a:latin typeface="黑体" panose="02010609060101010101" pitchFamily="49" charset="-122"/>
              <a:ea typeface="黑体" panose="02010609060101010101" pitchFamily="49" charset="-122"/>
              <a:cs typeface="黑体" panose="02010609060101010101" pitchFamily="49" charset="-122"/>
              <a:sym typeface="+mn-ea"/>
            </a:endParaRPr>
          </a:p>
          <a:p>
            <a:pPr marL="0" indent="0" algn="just">
              <a:lnSpc>
                <a:spcPct val="105000"/>
              </a:lnSpc>
              <a:spcBef>
                <a:spcPts val="0"/>
              </a:spcBef>
              <a:spcAft>
                <a:spcPts val="0"/>
              </a:spcAft>
              <a:buSzPct val="100000"/>
            </a:pPr>
            <a:r>
              <a:rPr lang="zh-CN" sz="2800" b="1" dirty="0">
                <a:solidFill>
                  <a:srgbClr val="FF0000"/>
                </a:solidFill>
                <a:effectLst/>
                <a:uFillTx/>
                <a:latin typeface="黑体" panose="02010609060101010101" pitchFamily="49" charset="-122"/>
                <a:ea typeface="黑体" panose="02010609060101010101" pitchFamily="49" charset="-122"/>
                <a:cs typeface="黑体" panose="02010609060101010101" pitchFamily="49" charset="-122"/>
                <a:sym typeface="+mn-ea"/>
              </a:rPr>
              <a:t>物质力量雄厚；</a:t>
            </a:r>
            <a:endParaRPr lang="zh-CN" sz="2800" b="1" dirty="0">
              <a:solidFill>
                <a:srgbClr val="FF0000"/>
              </a:solidFill>
              <a:effectLst/>
              <a:uFillTx/>
              <a:latin typeface="黑体" panose="02010609060101010101" pitchFamily="49" charset="-122"/>
              <a:ea typeface="黑体" panose="02010609060101010101" pitchFamily="49" charset="-122"/>
              <a:cs typeface="黑体" panose="02010609060101010101" pitchFamily="49" charset="-122"/>
              <a:sym typeface="+mn-ea"/>
            </a:endParaRPr>
          </a:p>
          <a:p>
            <a:pPr marL="0" indent="0" algn="just">
              <a:lnSpc>
                <a:spcPct val="105000"/>
              </a:lnSpc>
              <a:spcBef>
                <a:spcPts val="0"/>
              </a:spcBef>
              <a:spcAft>
                <a:spcPts val="0"/>
              </a:spcAft>
              <a:buSzPct val="100000"/>
            </a:pPr>
            <a:r>
              <a:rPr lang="zh-CN" sz="2800" b="1" dirty="0">
                <a:solidFill>
                  <a:srgbClr val="FF0000"/>
                </a:solidFill>
                <a:effectLst/>
                <a:uFillTx/>
                <a:latin typeface="黑体" panose="02010609060101010101" pitchFamily="49" charset="-122"/>
                <a:ea typeface="黑体" panose="02010609060101010101" pitchFamily="49" charset="-122"/>
                <a:cs typeface="黑体" panose="02010609060101010101" pitchFamily="49" charset="-122"/>
                <a:sym typeface="+mn-ea"/>
              </a:rPr>
              <a:t>扩大贸易和增加财源的需要。</a:t>
            </a:r>
            <a:endParaRPr lang="zh-CN" sz="2800" b="1" dirty="0">
              <a:solidFill>
                <a:srgbClr val="FF0000"/>
              </a:solidFill>
              <a:effectLst/>
              <a:uFillTx/>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 name="文本框 4"/>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一、资本主义经济体系</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5507355" y="184150"/>
            <a:ext cx="40944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第六、七课：</a:t>
            </a:r>
            <a:r>
              <a:rPr lang="zh-CN" altLang="en-US" sz="2800" b="1" dirty="0">
                <a:solidFill>
                  <a:srgbClr val="FF0000"/>
                </a:solidFill>
                <a:latin typeface="微软雅黑" panose="020B0503020204020204" charset="-122"/>
                <a:ea typeface="微软雅黑" panose="020B0503020204020204" charset="-122"/>
                <a:sym typeface="+mn-ea"/>
              </a:rPr>
              <a:t>新航路开辟</a:t>
            </a:r>
            <a:endParaRPr lang="zh-CN" altLang="en-US" sz="2800" b="1" dirty="0">
              <a:solidFill>
                <a:srgbClr val="FF0000"/>
              </a:solidFill>
              <a:latin typeface="微软雅黑" panose="020B0503020204020204" charset="-122"/>
              <a:ea typeface="微软雅黑" panose="020B0503020204020204"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1"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3" grpId="0"/>
      <p:bldP spid="23"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文本框 3"/>
          <p:cNvSpPr txBox="1"/>
          <p:nvPr/>
        </p:nvSpPr>
        <p:spPr>
          <a:xfrm>
            <a:off x="166370" y="855980"/>
            <a:ext cx="5816600" cy="607695"/>
          </a:xfrm>
          <a:prstGeom prst="rect">
            <a:avLst/>
          </a:prstGeom>
          <a:noFill/>
          <a:ln w="9525">
            <a:noFill/>
          </a:ln>
        </p:spPr>
        <p:txBody>
          <a:bodyPr wrap="square" anchor="t">
            <a:spAutoFit/>
          </a:bodyPr>
          <a:lstStyle/>
          <a:p>
            <a:pPr algn="l" eaLnBrk="0" hangingPunct="0">
              <a:lnSpc>
                <a:spcPct val="120000"/>
              </a:lnSpc>
            </a:pPr>
            <a:r>
              <a:rPr lang="zh-CN" altLang="en-US" sz="2800" b="1" dirty="0">
                <a:latin typeface="黑体" panose="02010609060101010101" pitchFamily="49" charset="-122"/>
                <a:ea typeface="黑体" panose="02010609060101010101" pitchFamily="49" charset="-122"/>
              </a:rPr>
              <a:t>厘清概念：何谓工业革命？</a:t>
            </a:r>
            <a:endParaRPr lang="zh-CN" altLang="en-US" sz="2800" b="1" dirty="0">
              <a:latin typeface="黑体" panose="02010609060101010101" pitchFamily="49" charset="-122"/>
              <a:ea typeface="黑体" panose="02010609060101010101" pitchFamily="49" charset="-122"/>
            </a:endParaRPr>
          </a:p>
        </p:txBody>
      </p:sp>
      <p:sp>
        <p:nvSpPr>
          <p:cNvPr id="10243" name="Text Box 4"/>
          <p:cNvSpPr txBox="1"/>
          <p:nvPr/>
        </p:nvSpPr>
        <p:spPr>
          <a:xfrm>
            <a:off x="205740" y="1746250"/>
            <a:ext cx="11780520" cy="1512570"/>
          </a:xfrm>
          <a:prstGeom prst="rect">
            <a:avLst/>
          </a:prstGeom>
          <a:noFill/>
          <a:ln w="19050" cap="flat" cmpd="sng">
            <a:solidFill>
              <a:schemeClr val="tx1"/>
            </a:solidFill>
            <a:prstDash val="solid"/>
            <a:miter/>
            <a:headEnd type="none" w="med" len="med"/>
            <a:tailEnd type="none" w="med" len="med"/>
          </a:ln>
        </p:spPr>
        <p:txBody>
          <a:bodyPr wrap="square" anchor="t">
            <a:spAutoFit/>
          </a:bodyPr>
          <a:lstStyle/>
          <a:p>
            <a:pPr algn="just" eaLnBrk="0" hangingPunct="0">
              <a:lnSpc>
                <a:spcPct val="110000"/>
              </a:lnSpc>
            </a:pPr>
            <a:r>
              <a:rPr lang="zh-CN" altLang="en-US" sz="2800" b="1" dirty="0">
                <a:solidFill>
                  <a:srgbClr val="FF0000"/>
                </a:solidFill>
                <a:latin typeface="黑体" panose="02010609060101010101" pitchFamily="49" charset="-122"/>
                <a:ea typeface="黑体" panose="02010609060101010101" pitchFamily="49" charset="-122"/>
              </a:rPr>
              <a:t>工业革命</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0D0D0D"/>
                </a:solidFill>
                <a:latin typeface="黑体" panose="02010609060101010101" pitchFamily="49" charset="-122"/>
                <a:ea typeface="黑体" panose="02010609060101010101" pitchFamily="49" charset="-122"/>
              </a:rPr>
              <a:t>又称产业革命，开始于</a:t>
            </a:r>
            <a:r>
              <a:rPr lang="en-US" altLang="zh-CN" sz="2800" b="1" dirty="0">
                <a:solidFill>
                  <a:srgbClr val="0D0D0D"/>
                </a:solidFill>
                <a:latin typeface="黑体" panose="02010609060101010101" pitchFamily="49" charset="-122"/>
                <a:ea typeface="黑体" panose="02010609060101010101" pitchFamily="49" charset="-122"/>
              </a:rPr>
              <a:t>18</a:t>
            </a:r>
            <a:r>
              <a:rPr lang="zh-CN" altLang="en-US" sz="2800" b="1" dirty="0">
                <a:solidFill>
                  <a:srgbClr val="0D0D0D"/>
                </a:solidFill>
                <a:latin typeface="黑体" panose="02010609060101010101" pitchFamily="49" charset="-122"/>
                <a:ea typeface="黑体" panose="02010609060101010101" pitchFamily="49" charset="-122"/>
              </a:rPr>
              <a:t>世纪</a:t>
            </a:r>
            <a:r>
              <a:rPr lang="en-US" altLang="zh-CN" sz="2800" b="1" dirty="0">
                <a:solidFill>
                  <a:srgbClr val="0D0D0D"/>
                </a:solidFill>
                <a:latin typeface="黑体" panose="02010609060101010101" pitchFamily="49" charset="-122"/>
                <a:ea typeface="黑体" panose="02010609060101010101" pitchFamily="49" charset="-122"/>
              </a:rPr>
              <a:t>60</a:t>
            </a:r>
            <a:r>
              <a:rPr lang="zh-CN" altLang="en-US" sz="2800" b="1" dirty="0">
                <a:solidFill>
                  <a:srgbClr val="0D0D0D"/>
                </a:solidFill>
                <a:latin typeface="黑体" panose="02010609060101010101" pitchFamily="49" charset="-122"/>
                <a:ea typeface="黑体" panose="02010609060101010101" pitchFamily="49" charset="-122"/>
              </a:rPr>
              <a:t>年代的英国，是资本主义工业化的早期历程，它是以机器取代人力，以大规模工厂化生产取代个体工场手工生产的一场生产与科技革命。</a:t>
            </a:r>
            <a:endParaRPr lang="zh-CN" altLang="en-US" sz="2800" b="1" dirty="0">
              <a:solidFill>
                <a:srgbClr val="0D0D0D"/>
              </a:solidFill>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1"/>
          <a:stretch>
            <a:fillRect/>
          </a:stretch>
        </p:blipFill>
        <p:spPr>
          <a:xfrm>
            <a:off x="1179195" y="3632200"/>
            <a:ext cx="9347200" cy="2230120"/>
          </a:xfrm>
          <a:prstGeom prst="rect">
            <a:avLst/>
          </a:prstGeom>
        </p:spPr>
      </p:pic>
      <p:sp>
        <p:nvSpPr>
          <p:cNvPr id="3" name="文本框 2"/>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一、资本主义经济体系</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5762625" y="184150"/>
            <a:ext cx="4943475"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第十课：影响世界的工业革命</a:t>
            </a:r>
            <a:endParaRPr lang="zh-CN" sz="2800" b="1" dirty="0">
              <a:solidFill>
                <a:srgbClr val="FF0000"/>
              </a:solidFill>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直接箭头连接符 8"/>
          <p:cNvCxnSpPr/>
          <p:nvPr/>
        </p:nvCxnSpPr>
        <p:spPr>
          <a:xfrm>
            <a:off x="554990" y="3155315"/>
            <a:ext cx="10984230" cy="2984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0"/>
          <p:cNvSpPr txBox="1"/>
          <p:nvPr/>
        </p:nvSpPr>
        <p:spPr>
          <a:xfrm>
            <a:off x="0" y="2573020"/>
            <a:ext cx="2329815" cy="460375"/>
          </a:xfrm>
          <a:prstGeom prst="rect">
            <a:avLst/>
          </a:prstGeom>
          <a:noFill/>
        </p:spPr>
        <p:txBody>
          <a:bodyPr wrap="square" rtlCol="0">
            <a:spAutoFit/>
          </a:bodyPr>
          <a:lstStyle/>
          <a:p>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rPr>
              <a:t>18</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rPr>
              <a:t>世纪</a:t>
            </a:r>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rPr>
              <a:t>60</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rPr>
              <a:t>年代</a:t>
            </a:r>
            <a:endParaRPr lang="zh-CN" altLang="en-US" sz="24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9" name="TextBox 11"/>
          <p:cNvSpPr txBox="1"/>
          <p:nvPr/>
        </p:nvSpPr>
        <p:spPr>
          <a:xfrm>
            <a:off x="4168775" y="2573020"/>
            <a:ext cx="1833880" cy="460375"/>
          </a:xfrm>
          <a:prstGeom prst="rect">
            <a:avLst/>
          </a:prstGeom>
          <a:noFill/>
        </p:spPr>
        <p:txBody>
          <a:bodyPr wrap="square" rtlCol="0">
            <a:spAutoFit/>
          </a:bodyPr>
          <a:lstStyle/>
          <a:p>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rPr>
              <a:t>19</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rPr>
              <a:t>世纪中期</a:t>
            </a:r>
            <a:endParaRPr lang="zh-CN" altLang="en-US" sz="24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20" name="TextBox 12"/>
          <p:cNvSpPr txBox="1"/>
          <p:nvPr/>
        </p:nvSpPr>
        <p:spPr>
          <a:xfrm>
            <a:off x="6907530" y="2573020"/>
            <a:ext cx="2435860" cy="460375"/>
          </a:xfrm>
          <a:prstGeom prst="rect">
            <a:avLst/>
          </a:prstGeom>
          <a:noFill/>
        </p:spPr>
        <p:txBody>
          <a:bodyPr wrap="square" rtlCol="0">
            <a:spAutoFit/>
          </a:bodyPr>
          <a:lstStyle/>
          <a:p>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rPr>
              <a:t>19</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rPr>
              <a:t>世纪</a:t>
            </a:r>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rPr>
              <a:t>70</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rPr>
              <a:t>年代</a:t>
            </a:r>
            <a:endParaRPr lang="zh-CN" altLang="en-US" sz="24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21" name="TextBox 13"/>
          <p:cNvSpPr txBox="1"/>
          <p:nvPr/>
        </p:nvSpPr>
        <p:spPr>
          <a:xfrm>
            <a:off x="10050145" y="2571750"/>
            <a:ext cx="1650365" cy="460375"/>
          </a:xfrm>
          <a:prstGeom prst="rect">
            <a:avLst/>
          </a:prstGeom>
          <a:noFill/>
        </p:spPr>
        <p:txBody>
          <a:bodyPr wrap="square" rtlCol="0">
            <a:spAutoFit/>
          </a:bodyPr>
          <a:lstStyle/>
          <a:p>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rPr>
              <a:t>20</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rPr>
              <a:t>世纪初</a:t>
            </a:r>
            <a:endParaRPr lang="zh-CN" altLang="en-US" sz="24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0" name="左大括号 9"/>
          <p:cNvSpPr/>
          <p:nvPr/>
        </p:nvSpPr>
        <p:spPr>
          <a:xfrm rot="16200000">
            <a:off x="2980055" y="1239520"/>
            <a:ext cx="287020" cy="4178300"/>
          </a:xfrm>
          <a:prstGeom prst="leftBrace">
            <a:avLst>
              <a:gd name="adj1" fmla="val 84152"/>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b="1">
              <a:latin typeface="微软雅黑" panose="020B0503020204020204" charset="-122"/>
              <a:ea typeface="微软雅黑" panose="020B0503020204020204" charset="-122"/>
            </a:endParaRPr>
          </a:p>
        </p:txBody>
      </p:sp>
      <p:sp>
        <p:nvSpPr>
          <p:cNvPr id="16" name="左大括号 15"/>
          <p:cNvSpPr/>
          <p:nvPr/>
        </p:nvSpPr>
        <p:spPr>
          <a:xfrm rot="16200000">
            <a:off x="9154795" y="1682115"/>
            <a:ext cx="177800" cy="3404870"/>
          </a:xfrm>
          <a:prstGeom prst="leftBrace">
            <a:avLst>
              <a:gd name="adj1" fmla="val 84152"/>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b="1">
              <a:latin typeface="微软雅黑" panose="020B0503020204020204" charset="-122"/>
              <a:ea typeface="微软雅黑" panose="020B0503020204020204" charset="-122"/>
            </a:endParaRPr>
          </a:p>
        </p:txBody>
      </p:sp>
      <p:sp>
        <p:nvSpPr>
          <p:cNvPr id="17" name="TextBox 8"/>
          <p:cNvSpPr txBox="1"/>
          <p:nvPr/>
        </p:nvSpPr>
        <p:spPr>
          <a:xfrm>
            <a:off x="1983644" y="3648540"/>
            <a:ext cx="2705290" cy="460375"/>
          </a:xfrm>
          <a:prstGeom prst="rect">
            <a:avLst/>
          </a:prstGeom>
          <a:noFill/>
        </p:spPr>
        <p:txBody>
          <a:bodyPr wrap="square" rtlCol="0">
            <a:spAutoFit/>
          </a:bodyPr>
          <a:lstStyle/>
          <a:p>
            <a:r>
              <a:rPr lang="zh-CN" altLang="en-US" sz="2400" b="1" dirty="0">
                <a:latin typeface="微软雅黑" panose="020B0503020204020204" charset="-122"/>
                <a:ea typeface="微软雅黑" panose="020B0503020204020204" charset="-122"/>
              </a:rPr>
              <a:t>第一次工业革命</a:t>
            </a:r>
            <a:endParaRPr lang="zh-CN" altLang="en-US" sz="2400" b="1" dirty="0">
              <a:latin typeface="微软雅黑" panose="020B0503020204020204" charset="-122"/>
              <a:ea typeface="微软雅黑" panose="020B0503020204020204" charset="-122"/>
            </a:endParaRPr>
          </a:p>
        </p:txBody>
      </p:sp>
      <p:sp>
        <p:nvSpPr>
          <p:cNvPr id="24" name="TextBox 9"/>
          <p:cNvSpPr txBox="1"/>
          <p:nvPr/>
        </p:nvSpPr>
        <p:spPr>
          <a:xfrm>
            <a:off x="7973354" y="3648735"/>
            <a:ext cx="2771395" cy="460375"/>
          </a:xfrm>
          <a:prstGeom prst="rect">
            <a:avLst/>
          </a:prstGeom>
          <a:noFill/>
        </p:spPr>
        <p:txBody>
          <a:bodyPr wrap="square" rtlCol="0">
            <a:spAutoFit/>
          </a:bodyPr>
          <a:lstStyle/>
          <a:p>
            <a:r>
              <a:rPr lang="zh-CN" altLang="en-US" sz="2400" b="1" dirty="0">
                <a:latin typeface="微软雅黑" panose="020B0503020204020204" charset="-122"/>
                <a:ea typeface="微软雅黑" panose="020B0503020204020204" charset="-122"/>
              </a:rPr>
              <a:t>第二次工业革命</a:t>
            </a:r>
            <a:endParaRPr lang="zh-CN" altLang="en-US" sz="2400" b="1" dirty="0">
              <a:latin typeface="微软雅黑" panose="020B0503020204020204" charset="-122"/>
              <a:ea typeface="微软雅黑" panose="020B0503020204020204" charset="-122"/>
            </a:endParaRPr>
          </a:p>
        </p:txBody>
      </p:sp>
      <p:sp>
        <p:nvSpPr>
          <p:cNvPr id="23" name="TextBox 15"/>
          <p:cNvSpPr txBox="1"/>
          <p:nvPr/>
        </p:nvSpPr>
        <p:spPr>
          <a:xfrm>
            <a:off x="6981825" y="1947545"/>
            <a:ext cx="4523740" cy="460375"/>
          </a:xfrm>
          <a:prstGeom prst="rect">
            <a:avLst/>
          </a:prstGeom>
          <a:noFill/>
        </p:spPr>
        <p:txBody>
          <a:bodyPr wrap="square" rtlCol="0">
            <a:spAutoFit/>
          </a:bodyPr>
          <a:lstStyle/>
          <a:p>
            <a:r>
              <a:rPr lang="zh-CN" altLang="en-US" sz="2400" b="1" dirty="0">
                <a:latin typeface="微软雅黑" panose="020B0503020204020204" charset="-122"/>
                <a:ea typeface="微软雅黑" panose="020B0503020204020204" charset="-122"/>
              </a:rPr>
              <a:t>德国、美国、法国、英国、俄国</a:t>
            </a:r>
            <a:endParaRPr lang="zh-CN" altLang="en-US" sz="2400" b="1" dirty="0">
              <a:latin typeface="微软雅黑" panose="020B0503020204020204" charset="-122"/>
              <a:ea typeface="微软雅黑" panose="020B0503020204020204" charset="-122"/>
            </a:endParaRPr>
          </a:p>
        </p:txBody>
      </p:sp>
      <p:grpSp>
        <p:nvGrpSpPr>
          <p:cNvPr id="6" name="组合 5"/>
          <p:cNvGrpSpPr/>
          <p:nvPr/>
        </p:nvGrpSpPr>
        <p:grpSpPr>
          <a:xfrm>
            <a:off x="1468755" y="1947545"/>
            <a:ext cx="3418840" cy="460375"/>
            <a:chOff x="2829" y="3190"/>
            <a:chExt cx="4179" cy="725"/>
          </a:xfrm>
        </p:grpSpPr>
        <p:sp>
          <p:nvSpPr>
            <p:cNvPr id="22" name="TextBox 14"/>
            <p:cNvSpPr txBox="1"/>
            <p:nvPr/>
          </p:nvSpPr>
          <p:spPr>
            <a:xfrm>
              <a:off x="2829" y="3190"/>
              <a:ext cx="4179" cy="725"/>
            </a:xfrm>
            <a:prstGeom prst="rect">
              <a:avLst/>
            </a:prstGeom>
            <a:noFill/>
          </p:spPr>
          <p:txBody>
            <a:bodyPr wrap="square" rtlCol="0">
              <a:spAutoFit/>
            </a:bodyPr>
            <a:lstStyle/>
            <a:p>
              <a:r>
                <a:rPr lang="zh-CN" altLang="en-US" sz="2400" b="1" dirty="0">
                  <a:latin typeface="微软雅黑" panose="020B0503020204020204" charset="-122"/>
                  <a:ea typeface="微软雅黑" panose="020B0503020204020204" charset="-122"/>
                  <a:cs typeface="微软雅黑" panose="020B0503020204020204" charset="-122"/>
                </a:rPr>
                <a:t>英国     法国、美国</a:t>
              </a:r>
              <a:endParaRPr lang="zh-CN" altLang="en-US" sz="2400" b="1" dirty="0">
                <a:latin typeface="微软雅黑" panose="020B0503020204020204" charset="-122"/>
                <a:ea typeface="微软雅黑" panose="020B0503020204020204" charset="-122"/>
                <a:cs typeface="微软雅黑" panose="020B0503020204020204" charset="-122"/>
              </a:endParaRPr>
            </a:p>
          </p:txBody>
        </p:sp>
        <p:cxnSp>
          <p:nvCxnSpPr>
            <p:cNvPr id="5" name="直接箭头连接符 4"/>
            <p:cNvCxnSpPr/>
            <p:nvPr/>
          </p:nvCxnSpPr>
          <p:spPr>
            <a:xfrm>
              <a:off x="3776" y="3486"/>
              <a:ext cx="855" cy="7"/>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2051050" y="4171950"/>
            <a:ext cx="9016365" cy="521970"/>
            <a:chOff x="3230" y="6570"/>
            <a:chExt cx="14199" cy="822"/>
          </a:xfrm>
        </p:grpSpPr>
        <p:sp>
          <p:nvSpPr>
            <p:cNvPr id="8" name="文本框 7"/>
            <p:cNvSpPr txBox="1"/>
            <p:nvPr/>
          </p:nvSpPr>
          <p:spPr>
            <a:xfrm>
              <a:off x="3230" y="6570"/>
              <a:ext cx="4768" cy="822"/>
            </a:xfrm>
            <a:prstGeom prst="rect">
              <a:avLst/>
            </a:prstGeom>
            <a:noFill/>
          </p:spPr>
          <p:txBody>
            <a:bodyPr wrap="none" rtlCol="0">
              <a:spAutoFit/>
            </a:bodyPr>
            <a:lstStyle/>
            <a:p>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蒸汽时代</a:t>
              </a:r>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到来</a:t>
              </a:r>
              <a:endParaRPr lang="zh-CN" altLang="en-US" sz="28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12661" y="6570"/>
              <a:ext cx="4768" cy="822"/>
            </a:xfrm>
            <a:prstGeom prst="rect">
              <a:avLst/>
            </a:prstGeom>
            <a:noFill/>
          </p:spPr>
          <p:txBody>
            <a:bodyPr wrap="none" rtlCol="0">
              <a:spAutoFit/>
            </a:bodyPr>
            <a:lstStyle/>
            <a:p>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电气时代</a:t>
              </a:r>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到来</a:t>
              </a:r>
              <a:endParaRPr lang="zh-CN" altLang="en-US" sz="2800" b="1">
                <a:solidFill>
                  <a:srgbClr val="FF0000"/>
                </a:solidFill>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166370" y="789305"/>
            <a:ext cx="2632710" cy="583565"/>
          </a:xfrm>
          <a:prstGeom prst="rect">
            <a:avLst/>
          </a:prstGeom>
          <a:noFill/>
        </p:spPr>
        <p:txBody>
          <a:bodyPr wrap="none" rtlCol="0">
            <a:spAutoFit/>
          </a:bodyPr>
          <a:lstStyle/>
          <a:p>
            <a:r>
              <a:rPr lang="zh-CN" altLang="en-US" sz="3200" b="1">
                <a:solidFill>
                  <a:srgbClr val="FF0000"/>
                </a:solidFill>
              </a:rPr>
              <a:t>主题时空观念</a:t>
            </a:r>
            <a:endParaRPr lang="zh-CN" altLang="en-US" sz="3200" b="1">
              <a:solidFill>
                <a:srgbClr val="FF0000"/>
              </a:solidFill>
            </a:endParaRPr>
          </a:p>
        </p:txBody>
      </p:sp>
      <p:sp>
        <p:nvSpPr>
          <p:cNvPr id="2" name="文本框 1"/>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一、资本主义经济体系</a:t>
            </a:r>
            <a:endParaRPr lang="zh-CN" altLang="en-US" sz="2800" b="1">
              <a:latin typeface="微软雅黑" panose="020B0503020204020204" charset="-122"/>
              <a:ea typeface="微软雅黑" panose="020B0503020204020204" charset="-122"/>
            </a:endParaRPr>
          </a:p>
        </p:txBody>
      </p:sp>
      <p:sp>
        <p:nvSpPr>
          <p:cNvPr id="3" name="文本框 2"/>
          <p:cNvSpPr txBox="1"/>
          <p:nvPr/>
        </p:nvSpPr>
        <p:spPr>
          <a:xfrm>
            <a:off x="5762625" y="184150"/>
            <a:ext cx="4943475"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第十课：影响世界的工业革命</a:t>
            </a:r>
            <a:endParaRPr lang="zh-CN" sz="2800" b="1" dirty="0">
              <a:solidFill>
                <a:srgbClr val="FF0000"/>
              </a:solidFill>
              <a:latin typeface="微软雅黑" panose="020B0503020204020204" charset="-122"/>
              <a:ea typeface="微软雅黑" panose="020B0503020204020204" charset="-122"/>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10" grpId="0" bldLvl="0" animBg="1"/>
      <p:bldP spid="16" grpId="0" bldLvl="0" animBg="1"/>
      <p:bldP spid="17" grpId="0"/>
      <p:bldP spid="24"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p:nvPr>
            <p:custDataLst>
              <p:tags r:id="rId1"/>
            </p:custDataLst>
          </p:nvPr>
        </p:nvSpPr>
        <p:spPr>
          <a:xfrm>
            <a:off x="166370" y="1294130"/>
            <a:ext cx="11586845" cy="4264025"/>
          </a:xfrm>
          <a:prstGeom prst="rect">
            <a:avLst/>
          </a:prstGeom>
          <a:noFill/>
          <a:ln w="3175">
            <a:noFill/>
            <a:prstDash val="dash"/>
          </a:ln>
        </p:spPr>
        <p:txBody>
          <a:bodyPr wrap="square" lIns="63500" tIns="25400" rIns="63500" bIns="25400" anchor="ctr" anchorCtr="0"/>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charset="0"/>
              </a:defRPr>
            </a:lvl1pPr>
          </a:lstStyle>
          <a:p>
            <a:pPr marL="400050" lvl="0" indent="-400050" algn="l" fontAlgn="ctr">
              <a:lnSpc>
                <a:spcPct val="130000"/>
              </a:lnSpc>
              <a:spcBef>
                <a:spcPts val="1000"/>
              </a:spcBef>
              <a:spcAft>
                <a:spcPct val="0"/>
              </a:spcAft>
              <a:buSzTx/>
              <a:buFont typeface="+mn-ea"/>
              <a:buAutoNum type="ea1JpnChsDbPeriod"/>
            </a:pPr>
            <a:r>
              <a:rPr lang="zh-CN" altLang="en-US" sz="3200" b="1">
                <a:solidFill>
                  <a:srgbClr val="C00000"/>
                </a:solidFill>
                <a:latin typeface="微软雅黑" panose="020B0503020204020204" charset="-122"/>
                <a:ea typeface="微软雅黑" panose="020B0503020204020204" charset="-122"/>
                <a:cs typeface="微软雅黑" panose="020B0503020204020204" charset="-122"/>
                <a:sym typeface="+mn-ea"/>
              </a:rPr>
              <a:t>工业革命首先发生在英国的原因</a:t>
            </a:r>
            <a:r>
              <a:rPr altLang="zh-CN" sz="3200" b="1">
                <a:solidFill>
                  <a:srgbClr val="C00000"/>
                </a:solidFill>
                <a:latin typeface="微软雅黑" panose="020B0503020204020204" charset="-122"/>
                <a:ea typeface="微软雅黑" panose="020B0503020204020204" charset="-122"/>
                <a:cs typeface="微软雅黑" panose="020B0503020204020204" charset="-122"/>
                <a:sym typeface="+mn-ea"/>
              </a:rPr>
              <a:t>P57</a:t>
            </a:r>
            <a:endParaRPr lang="zh-CN" altLang="en-US" sz="3200" b="1">
              <a:solidFill>
                <a:srgbClr val="C00000"/>
              </a:solidFill>
              <a:latin typeface="微软雅黑" panose="020B0503020204020204" charset="-122"/>
              <a:ea typeface="微软雅黑" panose="020B0503020204020204" charset="-122"/>
              <a:cs typeface="微软雅黑" panose="020B0503020204020204" charset="-122"/>
              <a:sym typeface="+mn-ea"/>
            </a:endParaRPr>
          </a:p>
          <a:p>
            <a:pPr lvl="0" indent="0" algn="l" fontAlgn="ctr">
              <a:lnSpc>
                <a:spcPct val="130000"/>
              </a:lnSpc>
              <a:spcBef>
                <a:spcPts val="1000"/>
              </a:spcBef>
              <a:spcAft>
                <a:spcPct val="0"/>
              </a:spcAft>
              <a:buSzTx/>
              <a:buFont typeface="+mn-ea"/>
            </a:pPr>
            <a:r>
              <a:rPr lang="zh-CN" altLang="en-US" sz="2800" b="1">
                <a:latin typeface="微软雅黑" panose="020B0503020204020204" charset="-122"/>
                <a:ea typeface="微软雅黑" panose="020B0503020204020204" charset="-122"/>
                <a:cs typeface="微软雅黑" panose="020B0503020204020204" charset="-122"/>
              </a:rPr>
              <a:t>1.政：政局稳定，政府鼓励</a:t>
            </a:r>
            <a:endParaRPr lang="zh-CN" altLang="en-US" sz="2800" b="1">
              <a:latin typeface="微软雅黑" panose="020B0503020204020204" charset="-122"/>
              <a:ea typeface="微软雅黑" panose="020B0503020204020204" charset="-122"/>
              <a:cs typeface="微软雅黑" panose="020B0503020204020204" charset="-122"/>
            </a:endParaRPr>
          </a:p>
          <a:p>
            <a:pPr lvl="0" indent="0" algn="l" fontAlgn="ctr">
              <a:lnSpc>
                <a:spcPct val="130000"/>
              </a:lnSpc>
              <a:spcBef>
                <a:spcPts val="1000"/>
              </a:spcBef>
              <a:spcAft>
                <a:spcPct val="0"/>
              </a:spcAft>
              <a:buSzTx/>
              <a:buFont typeface="+mn-ea"/>
            </a:pPr>
            <a:r>
              <a:rPr lang="zh-CN" altLang="en-US" sz="2400" b="1">
                <a:solidFill>
                  <a:srgbClr val="C00000"/>
                </a:solidFill>
                <a:latin typeface="微软雅黑" panose="020B0503020204020204" charset="-122"/>
                <a:ea typeface="微软雅黑" panose="020B0503020204020204" charset="-122"/>
                <a:cs typeface="微软雅黑" panose="020B0503020204020204" charset="-122"/>
              </a:rPr>
              <a:t>（对内强化保护私有产权政策，对外推行重商主义，保护关税，鼓励出口）【了解】</a:t>
            </a:r>
            <a:endParaRPr lang="zh-CN" altLang="en-US" sz="2400" b="1">
              <a:solidFill>
                <a:srgbClr val="C00000"/>
              </a:solidFill>
              <a:latin typeface="微软雅黑" panose="020B0503020204020204" charset="-122"/>
              <a:ea typeface="微软雅黑" panose="020B0503020204020204" charset="-122"/>
              <a:cs typeface="微软雅黑" panose="020B0503020204020204" charset="-122"/>
            </a:endParaRPr>
          </a:p>
          <a:p>
            <a:pPr lvl="0" indent="0" algn="l" fontAlgn="ctr">
              <a:lnSpc>
                <a:spcPct val="130000"/>
              </a:lnSpc>
              <a:spcBef>
                <a:spcPts val="1000"/>
              </a:spcBef>
              <a:spcAft>
                <a:spcPct val="0"/>
              </a:spcAft>
              <a:buSzTx/>
              <a:buFont typeface="+mn-ea"/>
            </a:pPr>
            <a:r>
              <a:rPr lang="zh-CN" altLang="en-US" sz="2800" b="1">
                <a:latin typeface="微软雅黑" panose="020B0503020204020204" charset="-122"/>
                <a:ea typeface="微软雅黑" panose="020B0503020204020204" charset="-122"/>
                <a:cs typeface="微软雅黑" panose="020B0503020204020204" charset="-122"/>
              </a:rPr>
              <a:t>2.经：英国</a:t>
            </a:r>
            <a:r>
              <a:rPr altLang="zh-CN" sz="2800" b="1">
                <a:latin typeface="微软雅黑" panose="020B0503020204020204" charset="-122"/>
                <a:ea typeface="微软雅黑" panose="020B0503020204020204" charset="-122"/>
                <a:cs typeface="微软雅黑" panose="020B0503020204020204" charset="-122"/>
              </a:rPr>
              <a:t>“</a:t>
            </a:r>
            <a:r>
              <a:rPr lang="zh-CN" altLang="en-US" sz="2800" b="1">
                <a:latin typeface="微软雅黑" panose="020B0503020204020204" charset="-122"/>
                <a:ea typeface="微软雅黑" panose="020B0503020204020204" charset="-122"/>
                <a:cs typeface="微软雅黑" panose="020B0503020204020204" charset="-122"/>
              </a:rPr>
              <a:t>圈地运动</a:t>
            </a:r>
            <a:r>
              <a:rPr altLang="zh-CN" sz="2800" b="1">
                <a:latin typeface="微软雅黑" panose="020B0503020204020204" charset="-122"/>
                <a:ea typeface="微软雅黑" panose="020B0503020204020204" charset="-122"/>
                <a:cs typeface="微软雅黑" panose="020B0503020204020204" charset="-122"/>
              </a:rPr>
              <a:t>”</a:t>
            </a:r>
            <a:r>
              <a:rPr lang="zh-CN" altLang="en-US" sz="2800" b="1">
                <a:latin typeface="微软雅黑" panose="020B0503020204020204" charset="-122"/>
                <a:ea typeface="微软雅黑" panose="020B0503020204020204" charset="-122"/>
                <a:cs typeface="微软雅黑" panose="020B0503020204020204" charset="-122"/>
              </a:rPr>
              <a:t>（农产品、</a:t>
            </a:r>
            <a:r>
              <a:rPr lang="zh-CN" altLang="en-US" sz="2800" b="1" u="sng">
                <a:solidFill>
                  <a:schemeClr val="tx1"/>
                </a:solidFill>
                <a:latin typeface="微软雅黑" panose="020B0503020204020204" charset="-122"/>
                <a:ea typeface="微软雅黑" panose="020B0503020204020204" charset="-122"/>
                <a:cs typeface="微软雅黑" panose="020B0503020204020204" charset="-122"/>
              </a:rPr>
              <a:t>劳动力国内市场</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lvl="0" indent="0" algn="l" fontAlgn="ctr">
              <a:lnSpc>
                <a:spcPct val="130000"/>
              </a:lnSpc>
              <a:spcBef>
                <a:spcPts val="1000"/>
              </a:spcBef>
              <a:spcAft>
                <a:spcPct val="0"/>
              </a:spcAft>
              <a:buSzTx/>
              <a:buFont typeface="+mn-ea"/>
            </a:pP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 </a:t>
            </a:r>
            <a:r>
              <a:rPr altLang="zh-CN" sz="2800" b="1">
                <a:solidFill>
                  <a:schemeClr val="tx1"/>
                </a:solidFill>
                <a:latin typeface="微软雅黑" panose="020B0503020204020204" charset="-122"/>
                <a:ea typeface="微软雅黑" panose="020B0503020204020204" charset="-122"/>
                <a:cs typeface="微软雅黑" panose="020B0503020204020204" charset="-122"/>
              </a:rPr>
              <a:t>         </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殖民扩张促进</a:t>
            </a:r>
            <a:r>
              <a:rPr lang="zh-CN" altLang="en-US" sz="2800" b="1" u="sng">
                <a:solidFill>
                  <a:schemeClr val="tx1"/>
                </a:solidFill>
                <a:latin typeface="微软雅黑" panose="020B0503020204020204" charset="-122"/>
                <a:ea typeface="微软雅黑" panose="020B0503020204020204" charset="-122"/>
                <a:cs typeface="微软雅黑" panose="020B0503020204020204" charset="-122"/>
              </a:rPr>
              <a:t>资本原始积累</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（原材料、</a:t>
            </a:r>
            <a:r>
              <a:rPr lang="zh-CN" altLang="en-US" sz="2800" b="1" u="sng">
                <a:solidFill>
                  <a:schemeClr val="tx1"/>
                </a:solidFill>
                <a:latin typeface="微软雅黑" panose="020B0503020204020204" charset="-122"/>
                <a:ea typeface="微软雅黑" panose="020B0503020204020204" charset="-122"/>
                <a:cs typeface="微软雅黑" panose="020B0503020204020204" charset="-122"/>
              </a:rPr>
              <a:t>海外市场）</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lvl="0" indent="0" algn="l" fontAlgn="ctr">
              <a:lnSpc>
                <a:spcPct val="130000"/>
              </a:lnSpc>
              <a:spcBef>
                <a:spcPts val="1000"/>
              </a:spcBef>
              <a:spcAft>
                <a:spcPct val="0"/>
              </a:spcAft>
              <a:buSzTx/>
              <a:buFont typeface="+mn-ea"/>
            </a:pP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3.技：手工工场发展，</a:t>
            </a:r>
            <a:r>
              <a:rPr lang="zh-CN" altLang="en-US" sz="2800" b="1" u="sng">
                <a:solidFill>
                  <a:schemeClr val="tx1"/>
                </a:solidFill>
                <a:latin typeface="微软雅黑" panose="020B0503020204020204" charset="-122"/>
                <a:ea typeface="微软雅黑" panose="020B0503020204020204" charset="-122"/>
                <a:cs typeface="微软雅黑" panose="020B0503020204020204" charset="-122"/>
              </a:rPr>
              <a:t>技术革新</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lvl="0" indent="0" algn="l" fontAlgn="ctr">
              <a:lnSpc>
                <a:spcPct val="130000"/>
              </a:lnSpc>
              <a:spcBef>
                <a:spcPts val="1000"/>
              </a:spcBef>
              <a:spcAft>
                <a:spcPct val="0"/>
              </a:spcAft>
              <a:buSzTx/>
              <a:buFont typeface="+mn-ea"/>
            </a:pPr>
            <a:r>
              <a:rPr lang="zh-CN" altLang="en-US" sz="2400" b="1">
                <a:solidFill>
                  <a:srgbClr val="C00000"/>
                </a:solidFill>
                <a:latin typeface="微软雅黑" panose="020B0503020204020204" charset="-122"/>
                <a:ea typeface="微软雅黑" panose="020B0503020204020204" charset="-122"/>
                <a:cs typeface="微软雅黑" panose="020B0503020204020204" charset="-122"/>
              </a:rPr>
              <a:t>（</a:t>
            </a:r>
            <a:r>
              <a:rPr altLang="zh-CN" sz="2400" b="1">
                <a:solidFill>
                  <a:srgbClr val="C00000"/>
                </a:solidFill>
                <a:latin typeface="微软雅黑" panose="020B0503020204020204" charset="-122"/>
                <a:ea typeface="微软雅黑" panose="020B0503020204020204" charset="-122"/>
                <a:cs typeface="微软雅黑" panose="020B0503020204020204" charset="-122"/>
              </a:rPr>
              <a:t>1662</a:t>
            </a:r>
            <a:r>
              <a:rPr lang="zh-CN" altLang="en-US" sz="2400" b="1">
                <a:solidFill>
                  <a:srgbClr val="C00000"/>
                </a:solidFill>
                <a:latin typeface="微软雅黑" panose="020B0503020204020204" charset="-122"/>
                <a:ea typeface="微软雅黑" panose="020B0503020204020204" charset="-122"/>
                <a:cs typeface="微软雅黑" panose="020B0503020204020204" charset="-122"/>
              </a:rPr>
              <a:t>年英国皇家学会成立，英国成为欧洲的科学技术中心之一，科学家牛顿创立的力学理论为机械的发展创造了技术条件）【了解】</a:t>
            </a:r>
            <a:endParaRPr lang="zh-CN" altLang="en-US" sz="2400" b="1">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一、资本主义经济体系</a:t>
            </a:r>
            <a:endParaRPr lang="zh-CN" altLang="en-US" sz="2800" b="1">
              <a:latin typeface="微软雅黑" panose="020B0503020204020204" charset="-122"/>
              <a:ea typeface="微软雅黑" panose="020B0503020204020204" charset="-122"/>
            </a:endParaRPr>
          </a:p>
        </p:txBody>
      </p:sp>
      <p:sp>
        <p:nvSpPr>
          <p:cNvPr id="2" name="文本框 1"/>
          <p:cNvSpPr txBox="1"/>
          <p:nvPr/>
        </p:nvSpPr>
        <p:spPr>
          <a:xfrm>
            <a:off x="5762625" y="184150"/>
            <a:ext cx="4943475"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第十课：影响世界的工业革命</a:t>
            </a:r>
            <a:endParaRPr lang="zh-CN" sz="2800" b="1" dirty="0">
              <a:solidFill>
                <a:srgbClr val="FF0000"/>
              </a:solidFill>
              <a:latin typeface="微软雅黑" panose="020B0503020204020204" charset="-122"/>
              <a:ea typeface="微软雅黑" panose="020B0503020204020204" charset="-122"/>
              <a:sym typeface="+mn-ea"/>
            </a:endParaRPr>
          </a:p>
        </p:txBody>
      </p:sp>
    </p:spTree>
    <p:custDataLst>
      <p:tags r:id="rId2"/>
    </p:custData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
          <p:cNvGraphicFramePr>
            <a:graphicFrameLocks noGrp="1"/>
          </p:cNvGraphicFramePr>
          <p:nvPr>
            <p:custDataLst>
              <p:tags r:id="rId1"/>
            </p:custDataLst>
          </p:nvPr>
        </p:nvGraphicFramePr>
        <p:xfrm>
          <a:off x="610870" y="687705"/>
          <a:ext cx="10969625" cy="5798185"/>
        </p:xfrm>
        <a:graphic>
          <a:graphicData uri="http://schemas.openxmlformats.org/drawingml/2006/table">
            <a:tbl>
              <a:tblPr>
                <a:tableStyleId>{5940675A-B579-460E-94D1-54222C63F5DA}</a:tableStyleId>
              </a:tblPr>
              <a:tblGrid>
                <a:gridCol w="1974215"/>
                <a:gridCol w="3446145"/>
                <a:gridCol w="5549265"/>
              </a:tblGrid>
              <a:tr h="452120">
                <a:tc>
                  <a:txBody>
                    <a:bodyPr/>
                    <a:lstStyle>
                      <a:lvl1pPr marL="0" algn="l" defTabSz="1217295" rtl="0" eaLnBrk="1" latinLnBrk="0" hangingPunct="1">
                        <a:defRPr sz="2400" kern="1200">
                          <a:solidFill>
                            <a:schemeClr val="tx1"/>
                          </a:solidFill>
                          <a:latin typeface="Arial" panose="020B0604020202020204"/>
                          <a:ea typeface="宋体" panose="02010600030101010101" pitchFamily="2" charset="-122"/>
                        </a:defRPr>
                      </a:lvl1pPr>
                      <a:lvl2pPr marL="608965" algn="l" defTabSz="1217295" rtl="0" eaLnBrk="1" latinLnBrk="0" hangingPunct="1">
                        <a:defRPr sz="2400" kern="1200">
                          <a:solidFill>
                            <a:schemeClr val="tx1"/>
                          </a:solidFill>
                          <a:latin typeface="Arial" panose="020B0604020202020204"/>
                          <a:ea typeface="宋体" panose="02010600030101010101" pitchFamily="2" charset="-122"/>
                        </a:defRPr>
                      </a:lvl2pPr>
                      <a:lvl3pPr marL="1217930" algn="l" defTabSz="1217295" rtl="0" eaLnBrk="1" latinLnBrk="0" hangingPunct="1">
                        <a:defRPr sz="2400" kern="1200">
                          <a:solidFill>
                            <a:schemeClr val="tx1"/>
                          </a:solidFill>
                          <a:latin typeface="Arial" panose="020B0604020202020204"/>
                          <a:ea typeface="宋体" panose="02010600030101010101" pitchFamily="2" charset="-122"/>
                        </a:defRPr>
                      </a:lvl3pPr>
                      <a:lvl4pPr marL="1826895" algn="l" defTabSz="1217295" rtl="0" eaLnBrk="1" latinLnBrk="0" hangingPunct="1">
                        <a:defRPr sz="2400" kern="1200">
                          <a:solidFill>
                            <a:schemeClr val="tx1"/>
                          </a:solidFill>
                          <a:latin typeface="Arial" panose="020B0604020202020204"/>
                          <a:ea typeface="宋体" panose="02010600030101010101" pitchFamily="2" charset="-122"/>
                        </a:defRPr>
                      </a:lvl4pPr>
                      <a:lvl5pPr marL="2435860" algn="l" defTabSz="1217295" rtl="0" eaLnBrk="1" latinLnBrk="0" hangingPunct="1">
                        <a:defRPr sz="2400" kern="1200">
                          <a:solidFill>
                            <a:schemeClr val="tx1"/>
                          </a:solidFill>
                          <a:latin typeface="Arial" panose="020B0604020202020204"/>
                          <a:ea typeface="宋体" panose="02010600030101010101" pitchFamily="2" charset="-122"/>
                        </a:defRPr>
                      </a:lvl5pPr>
                      <a:lvl6pPr marL="3044825" algn="l" defTabSz="1217295" rtl="0" eaLnBrk="1" latinLnBrk="0" hangingPunct="1">
                        <a:defRPr sz="2400" kern="1200">
                          <a:solidFill>
                            <a:schemeClr val="tx1"/>
                          </a:solidFill>
                          <a:latin typeface="Arial" panose="020B0604020202020204"/>
                          <a:ea typeface="宋体" panose="02010600030101010101" pitchFamily="2" charset="-122"/>
                        </a:defRPr>
                      </a:lvl6pPr>
                      <a:lvl7pPr marL="3653790" algn="l" defTabSz="1217295" rtl="0" eaLnBrk="1" latinLnBrk="0" hangingPunct="1">
                        <a:defRPr sz="2400" kern="1200">
                          <a:solidFill>
                            <a:schemeClr val="tx1"/>
                          </a:solidFill>
                          <a:latin typeface="Arial" panose="020B0604020202020204"/>
                          <a:ea typeface="宋体" panose="02010600030101010101" pitchFamily="2" charset="-122"/>
                        </a:defRPr>
                      </a:lvl7pPr>
                      <a:lvl8pPr marL="4262755" algn="l" defTabSz="1217295" rtl="0" eaLnBrk="1" latinLnBrk="0" hangingPunct="1">
                        <a:defRPr sz="2400" kern="1200">
                          <a:solidFill>
                            <a:schemeClr val="tx1"/>
                          </a:solidFill>
                          <a:latin typeface="Arial" panose="020B0604020202020204"/>
                          <a:ea typeface="宋体" panose="02010600030101010101" pitchFamily="2" charset="-122"/>
                        </a:defRPr>
                      </a:lvl8pPr>
                      <a:lvl9pPr marL="4871720" algn="l" defTabSz="1217295" rtl="0" eaLnBrk="1" latinLnBrk="0" hangingPunct="1">
                        <a:defRPr sz="2400" kern="1200">
                          <a:solidFill>
                            <a:schemeClr val="tx1"/>
                          </a:solidFill>
                          <a:latin typeface="Arial" panose="020B0604020202020204"/>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sz="2800" b="1" u="none" strike="noStrike" cap="none" normalizeH="0" baseline="0">
                          <a:ln>
                            <a:noFill/>
                          </a:ln>
                          <a:effectLst/>
                          <a:latin typeface="微软雅黑" panose="020B0503020204020204" charset="-122"/>
                          <a:ea typeface="微软雅黑" panose="020B0503020204020204" charset="-122"/>
                          <a:cs typeface="微软雅黑" panose="020B0503020204020204" charset="-122"/>
                        </a:rPr>
                        <a:t>内  容 </a:t>
                      </a:r>
                      <a:endParaRPr kumimoji="0" lang="zh-CN" sz="2800" b="1" u="none" strike="noStrike" cap="none" normalizeH="0" baseline="0">
                        <a:ln>
                          <a:noFill/>
                        </a:ln>
                        <a:effectLst/>
                        <a:latin typeface="微软雅黑" panose="020B0503020204020204" charset="-122"/>
                        <a:ea typeface="微软雅黑" panose="020B0503020204020204" charset="-122"/>
                        <a:cs typeface="微软雅黑" panose="020B0503020204020204" charset="-122"/>
                      </a:endParaRPr>
                    </a:p>
                  </a:txBody>
                  <a:tcPr marL="8455" marR="8455" marT="6341" marB="0" anchor="ctr" horzOverflow="overflow">
                    <a:solidFill>
                      <a:schemeClr val="accent1">
                        <a:lumMod val="20000"/>
                        <a:lumOff val="80000"/>
                      </a:schemeClr>
                    </a:solidFill>
                  </a:tcPr>
                </a:tc>
                <a:tc>
                  <a:txBody>
                    <a:bodyPr/>
                    <a:lstStyle>
                      <a:lvl1pPr marL="0" algn="l" defTabSz="1217295" rtl="0" eaLnBrk="1" latinLnBrk="0" hangingPunct="1">
                        <a:defRPr sz="2400" kern="1200">
                          <a:solidFill>
                            <a:schemeClr val="tx1"/>
                          </a:solidFill>
                          <a:latin typeface="Arial" panose="020B0604020202020204"/>
                          <a:ea typeface="宋体" panose="02010600030101010101" pitchFamily="2" charset="-122"/>
                        </a:defRPr>
                      </a:lvl1pPr>
                      <a:lvl2pPr marL="608965" algn="l" defTabSz="1217295" rtl="0" eaLnBrk="1" latinLnBrk="0" hangingPunct="1">
                        <a:defRPr sz="2400" kern="1200">
                          <a:solidFill>
                            <a:schemeClr val="tx1"/>
                          </a:solidFill>
                          <a:latin typeface="Arial" panose="020B0604020202020204"/>
                          <a:ea typeface="宋体" panose="02010600030101010101" pitchFamily="2" charset="-122"/>
                        </a:defRPr>
                      </a:lvl2pPr>
                      <a:lvl3pPr marL="1217930" algn="l" defTabSz="1217295" rtl="0" eaLnBrk="1" latinLnBrk="0" hangingPunct="1">
                        <a:defRPr sz="2400" kern="1200">
                          <a:solidFill>
                            <a:schemeClr val="tx1"/>
                          </a:solidFill>
                          <a:latin typeface="Arial" panose="020B0604020202020204"/>
                          <a:ea typeface="宋体" panose="02010600030101010101" pitchFamily="2" charset="-122"/>
                        </a:defRPr>
                      </a:lvl3pPr>
                      <a:lvl4pPr marL="1826895" algn="l" defTabSz="1217295" rtl="0" eaLnBrk="1" latinLnBrk="0" hangingPunct="1">
                        <a:defRPr sz="2400" kern="1200">
                          <a:solidFill>
                            <a:schemeClr val="tx1"/>
                          </a:solidFill>
                          <a:latin typeface="Arial" panose="020B0604020202020204"/>
                          <a:ea typeface="宋体" panose="02010600030101010101" pitchFamily="2" charset="-122"/>
                        </a:defRPr>
                      </a:lvl4pPr>
                      <a:lvl5pPr marL="2435860" algn="l" defTabSz="1217295" rtl="0" eaLnBrk="1" latinLnBrk="0" hangingPunct="1">
                        <a:defRPr sz="2400" kern="1200">
                          <a:solidFill>
                            <a:schemeClr val="tx1"/>
                          </a:solidFill>
                          <a:latin typeface="Arial" panose="020B0604020202020204"/>
                          <a:ea typeface="宋体" panose="02010600030101010101" pitchFamily="2" charset="-122"/>
                        </a:defRPr>
                      </a:lvl5pPr>
                      <a:lvl6pPr marL="3044825" algn="l" defTabSz="1217295" rtl="0" eaLnBrk="1" latinLnBrk="0" hangingPunct="1">
                        <a:defRPr sz="2400" kern="1200">
                          <a:solidFill>
                            <a:schemeClr val="tx1"/>
                          </a:solidFill>
                          <a:latin typeface="Arial" panose="020B0604020202020204"/>
                          <a:ea typeface="宋体" panose="02010600030101010101" pitchFamily="2" charset="-122"/>
                        </a:defRPr>
                      </a:lvl6pPr>
                      <a:lvl7pPr marL="3653790" algn="l" defTabSz="1217295" rtl="0" eaLnBrk="1" latinLnBrk="0" hangingPunct="1">
                        <a:defRPr sz="2400" kern="1200">
                          <a:solidFill>
                            <a:schemeClr val="tx1"/>
                          </a:solidFill>
                          <a:latin typeface="Arial" panose="020B0604020202020204"/>
                          <a:ea typeface="宋体" panose="02010600030101010101" pitchFamily="2" charset="-122"/>
                        </a:defRPr>
                      </a:lvl7pPr>
                      <a:lvl8pPr marL="4262755" algn="l" defTabSz="1217295" rtl="0" eaLnBrk="1" latinLnBrk="0" hangingPunct="1">
                        <a:defRPr sz="2400" kern="1200">
                          <a:solidFill>
                            <a:schemeClr val="tx1"/>
                          </a:solidFill>
                          <a:latin typeface="Arial" panose="020B0604020202020204"/>
                          <a:ea typeface="宋体" panose="02010600030101010101" pitchFamily="2" charset="-122"/>
                        </a:defRPr>
                      </a:lvl8pPr>
                      <a:lvl9pPr marL="4871720" algn="l" defTabSz="1217295" rtl="0" eaLnBrk="1" latinLnBrk="0" hangingPunct="1">
                        <a:defRPr sz="2400" kern="1200">
                          <a:solidFill>
                            <a:schemeClr val="tx1"/>
                          </a:solidFill>
                          <a:latin typeface="Arial" panose="020B0604020202020204"/>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800" b="1" u="none" strike="noStrike" cap="none" normalizeH="0" baseline="0">
                          <a:ln>
                            <a:noFill/>
                          </a:ln>
                          <a:effectLst/>
                          <a:latin typeface="微软雅黑" panose="020B0503020204020204" charset="-122"/>
                          <a:ea typeface="微软雅黑" panose="020B0503020204020204" charset="-122"/>
                          <a:cs typeface="微软雅黑" panose="020B0503020204020204" charset="-122"/>
                        </a:rPr>
                        <a:t>  </a:t>
                      </a:r>
                      <a:r>
                        <a:rPr kumimoji="0" lang="zh-CN" sz="2800" b="1" u="none" strike="noStrike" cap="none" normalizeH="0" baseline="0">
                          <a:ln>
                            <a:noFill/>
                          </a:ln>
                          <a:effectLst/>
                          <a:latin typeface="微软雅黑" panose="020B0503020204020204" charset="-122"/>
                          <a:ea typeface="微软雅黑" panose="020B0503020204020204" charset="-122"/>
                          <a:cs typeface="微软雅黑" panose="020B0503020204020204" charset="-122"/>
                        </a:rPr>
                        <a:t>第一次工业革命 </a:t>
                      </a:r>
                      <a:endParaRPr kumimoji="0" lang="zh-CN" sz="2800" b="1" u="none" strike="noStrike" cap="none" normalizeH="0" baseline="0">
                        <a:ln>
                          <a:noFill/>
                        </a:ln>
                        <a:effectLst/>
                        <a:latin typeface="微软雅黑" panose="020B0503020204020204" charset="-122"/>
                        <a:ea typeface="微软雅黑" panose="020B0503020204020204" charset="-122"/>
                        <a:cs typeface="微软雅黑" panose="020B0503020204020204" charset="-122"/>
                      </a:endParaRPr>
                    </a:p>
                  </a:txBody>
                  <a:tcPr marL="8455" marR="8455" marT="6341" marB="0" anchor="ctr" horzOverflow="overflow">
                    <a:solidFill>
                      <a:schemeClr val="accent1">
                        <a:lumMod val="20000"/>
                        <a:lumOff val="80000"/>
                      </a:schemeClr>
                    </a:solidFill>
                  </a:tcPr>
                </a:tc>
                <a:tc>
                  <a:txBody>
                    <a:bodyPr/>
                    <a:lstStyle>
                      <a:lvl1pPr marL="0" algn="l" defTabSz="1217295" rtl="0" eaLnBrk="1" latinLnBrk="0" hangingPunct="1">
                        <a:defRPr sz="2400" kern="1200">
                          <a:solidFill>
                            <a:schemeClr val="tx1"/>
                          </a:solidFill>
                          <a:latin typeface="Arial" panose="020B0604020202020204"/>
                          <a:ea typeface="宋体" panose="02010600030101010101" pitchFamily="2" charset="-122"/>
                        </a:defRPr>
                      </a:lvl1pPr>
                      <a:lvl2pPr marL="608965" algn="l" defTabSz="1217295" rtl="0" eaLnBrk="1" latinLnBrk="0" hangingPunct="1">
                        <a:defRPr sz="2400" kern="1200">
                          <a:solidFill>
                            <a:schemeClr val="tx1"/>
                          </a:solidFill>
                          <a:latin typeface="Arial" panose="020B0604020202020204"/>
                          <a:ea typeface="宋体" panose="02010600030101010101" pitchFamily="2" charset="-122"/>
                        </a:defRPr>
                      </a:lvl2pPr>
                      <a:lvl3pPr marL="1217930" algn="l" defTabSz="1217295" rtl="0" eaLnBrk="1" latinLnBrk="0" hangingPunct="1">
                        <a:defRPr sz="2400" kern="1200">
                          <a:solidFill>
                            <a:schemeClr val="tx1"/>
                          </a:solidFill>
                          <a:latin typeface="Arial" panose="020B0604020202020204"/>
                          <a:ea typeface="宋体" panose="02010600030101010101" pitchFamily="2" charset="-122"/>
                        </a:defRPr>
                      </a:lvl3pPr>
                      <a:lvl4pPr marL="1826895" algn="l" defTabSz="1217295" rtl="0" eaLnBrk="1" latinLnBrk="0" hangingPunct="1">
                        <a:defRPr sz="2400" kern="1200">
                          <a:solidFill>
                            <a:schemeClr val="tx1"/>
                          </a:solidFill>
                          <a:latin typeface="Arial" panose="020B0604020202020204"/>
                          <a:ea typeface="宋体" panose="02010600030101010101" pitchFamily="2" charset="-122"/>
                        </a:defRPr>
                      </a:lvl4pPr>
                      <a:lvl5pPr marL="2435860" algn="l" defTabSz="1217295" rtl="0" eaLnBrk="1" latinLnBrk="0" hangingPunct="1">
                        <a:defRPr sz="2400" kern="1200">
                          <a:solidFill>
                            <a:schemeClr val="tx1"/>
                          </a:solidFill>
                          <a:latin typeface="Arial" panose="020B0604020202020204"/>
                          <a:ea typeface="宋体" panose="02010600030101010101" pitchFamily="2" charset="-122"/>
                        </a:defRPr>
                      </a:lvl5pPr>
                      <a:lvl6pPr marL="3044825" algn="l" defTabSz="1217295" rtl="0" eaLnBrk="1" latinLnBrk="0" hangingPunct="1">
                        <a:defRPr sz="2400" kern="1200">
                          <a:solidFill>
                            <a:schemeClr val="tx1"/>
                          </a:solidFill>
                          <a:latin typeface="Arial" panose="020B0604020202020204"/>
                          <a:ea typeface="宋体" panose="02010600030101010101" pitchFamily="2" charset="-122"/>
                        </a:defRPr>
                      </a:lvl6pPr>
                      <a:lvl7pPr marL="3653790" algn="l" defTabSz="1217295" rtl="0" eaLnBrk="1" latinLnBrk="0" hangingPunct="1">
                        <a:defRPr sz="2400" kern="1200">
                          <a:solidFill>
                            <a:schemeClr val="tx1"/>
                          </a:solidFill>
                          <a:latin typeface="Arial" panose="020B0604020202020204"/>
                          <a:ea typeface="宋体" panose="02010600030101010101" pitchFamily="2" charset="-122"/>
                        </a:defRPr>
                      </a:lvl7pPr>
                      <a:lvl8pPr marL="4262755" algn="l" defTabSz="1217295" rtl="0" eaLnBrk="1" latinLnBrk="0" hangingPunct="1">
                        <a:defRPr sz="2400" kern="1200">
                          <a:solidFill>
                            <a:schemeClr val="tx1"/>
                          </a:solidFill>
                          <a:latin typeface="Arial" panose="020B0604020202020204"/>
                          <a:ea typeface="宋体" panose="02010600030101010101" pitchFamily="2" charset="-122"/>
                        </a:defRPr>
                      </a:lvl8pPr>
                      <a:lvl9pPr marL="4871720" algn="l" defTabSz="1217295" rtl="0" eaLnBrk="1" latinLnBrk="0" hangingPunct="1">
                        <a:defRPr sz="2400" kern="1200">
                          <a:solidFill>
                            <a:schemeClr val="tx1"/>
                          </a:solidFill>
                          <a:latin typeface="Arial" panose="020B0604020202020204"/>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sz="2800" b="1" u="none" strike="noStrike" cap="none" normalizeH="0" baseline="0">
                          <a:ln>
                            <a:noFill/>
                          </a:ln>
                          <a:effectLst/>
                          <a:latin typeface="微软雅黑" panose="020B0503020204020204" charset="-122"/>
                          <a:ea typeface="微软雅黑" panose="020B0503020204020204" charset="-122"/>
                          <a:cs typeface="微软雅黑" panose="020B0503020204020204" charset="-122"/>
                        </a:rPr>
                        <a:t>第二次工业革命 </a:t>
                      </a:r>
                      <a:endParaRPr kumimoji="0" lang="zh-CN" sz="2800" b="1" u="none" strike="noStrike" cap="none" normalizeH="0" baseline="0">
                        <a:ln>
                          <a:noFill/>
                        </a:ln>
                        <a:effectLst/>
                        <a:latin typeface="微软雅黑" panose="020B0503020204020204" charset="-122"/>
                        <a:ea typeface="微软雅黑" panose="020B0503020204020204" charset="-122"/>
                        <a:cs typeface="微软雅黑" panose="020B0503020204020204" charset="-122"/>
                      </a:endParaRPr>
                    </a:p>
                  </a:txBody>
                  <a:tcPr marL="8455" marR="8455" marT="6341" marB="0" anchor="ctr" horzOverflow="overflow">
                    <a:solidFill>
                      <a:schemeClr val="accent1">
                        <a:lumMod val="20000"/>
                        <a:lumOff val="80000"/>
                      </a:schemeClr>
                    </a:solidFill>
                  </a:tcPr>
                </a:tc>
              </a:tr>
              <a:tr h="44069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800" b="1" u="none" strike="noStrike" cap="none" normalizeH="0" baseline="0">
                          <a:ln>
                            <a:noFill/>
                          </a:ln>
                          <a:effectLst/>
                          <a:latin typeface="微软雅黑" panose="020B0503020204020204" charset="-122"/>
                          <a:ea typeface="微软雅黑" panose="020B0503020204020204" charset="-122"/>
                          <a:cs typeface="楷体" panose="02010609060101010101" charset="-122"/>
                        </a:rPr>
                        <a:t>时间</a:t>
                      </a:r>
                      <a:endParaRPr kumimoji="0" lang="zh-CN" altLang="en-US" sz="2800" b="1" u="none" strike="noStrike"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rPr>
                        <a:t>18C60S—19C40S</a:t>
                      </a:r>
                      <a:endParaRPr kumimoji="0" lang="en-US" alt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800" b="1" u="none" strike="noStrike" cap="none" normalizeH="0" baseline="0">
                          <a:ln>
                            <a:noFill/>
                          </a:ln>
                          <a:effectLst/>
                          <a:latin typeface="微软雅黑" panose="020B0503020204020204" charset="-122"/>
                          <a:ea typeface="微软雅黑" panose="020B0503020204020204" charset="-122"/>
                          <a:cs typeface="微软雅黑" panose="020B0503020204020204" charset="-122"/>
                        </a:rPr>
                        <a:t>19C</a:t>
                      </a:r>
                      <a:r>
                        <a:rPr kumimoji="0" lang="zh-CN" altLang="en-US" sz="2800" b="1" u="none" strike="noStrike" cap="none" normalizeH="0" baseline="0">
                          <a:ln>
                            <a:noFill/>
                          </a:ln>
                          <a:effectLst/>
                          <a:latin typeface="微软雅黑" panose="020B0503020204020204" charset="-122"/>
                          <a:ea typeface="微软雅黑" panose="020B0503020204020204" charset="-122"/>
                          <a:cs typeface="微软雅黑" panose="020B0503020204020204" charset="-122"/>
                        </a:rPr>
                        <a:t>中后期到</a:t>
                      </a:r>
                      <a:r>
                        <a:rPr kumimoji="0" lang="en-US" altLang="zh-CN" sz="2800" b="1" u="none" strike="noStrike" cap="none" normalizeH="0" baseline="0">
                          <a:ln>
                            <a:noFill/>
                          </a:ln>
                          <a:effectLst/>
                          <a:latin typeface="微软雅黑" panose="020B0503020204020204" charset="-122"/>
                          <a:ea typeface="微软雅黑" panose="020B0503020204020204" charset="-122"/>
                          <a:cs typeface="微软雅黑" panose="020B0503020204020204" charset="-122"/>
                        </a:rPr>
                        <a:t>20C</a:t>
                      </a:r>
                      <a:r>
                        <a:rPr kumimoji="0" lang="zh-CN" altLang="en-US" sz="2800" b="1" u="none" strike="noStrike" cap="none" normalizeH="0" baseline="0">
                          <a:ln>
                            <a:noFill/>
                          </a:ln>
                          <a:effectLst/>
                          <a:latin typeface="微软雅黑" panose="020B0503020204020204" charset="-122"/>
                          <a:ea typeface="微软雅黑" panose="020B0503020204020204" charset="-122"/>
                          <a:cs typeface="微软雅黑" panose="020B0503020204020204" charset="-122"/>
                        </a:rPr>
                        <a:t>初</a:t>
                      </a:r>
                      <a:endParaRPr kumimoji="0" lang="zh-CN" altLang="en-US" sz="2800" b="1" u="none" strike="noStrike" cap="none" normalizeH="0" baseline="0">
                        <a:ln>
                          <a:noFill/>
                        </a:ln>
                        <a:effectLst/>
                        <a:latin typeface="微软雅黑" panose="020B0503020204020204" charset="-122"/>
                        <a:ea typeface="微软雅黑" panose="020B0503020204020204" charset="-122"/>
                        <a:cs typeface="微软雅黑" panose="020B0503020204020204" charset="-122"/>
                      </a:endParaRPr>
                    </a:p>
                  </a:txBody>
                  <a:tcPr marL="8455" marR="8455" marT="6341" marB="0" anchor="ctr" horzOverflow="overflow"/>
                </a:tc>
              </a:tr>
              <a:tr h="874395">
                <a:tc>
                  <a:txBody>
                    <a:bodyPr/>
                    <a:lstStyle>
                      <a:lvl1pPr marL="0" algn="l" defTabSz="1217295" rtl="0" eaLnBrk="1" latinLnBrk="0" hangingPunct="1">
                        <a:defRPr sz="2400" kern="1200">
                          <a:solidFill>
                            <a:schemeClr val="tx1"/>
                          </a:solidFill>
                          <a:latin typeface="Arial" panose="020B0604020202020204"/>
                          <a:ea typeface="宋体" panose="02010600030101010101" pitchFamily="2" charset="-122"/>
                        </a:defRPr>
                      </a:lvl1pPr>
                      <a:lvl2pPr marL="608965" algn="l" defTabSz="1217295" rtl="0" eaLnBrk="1" latinLnBrk="0" hangingPunct="1">
                        <a:defRPr sz="2400" kern="1200">
                          <a:solidFill>
                            <a:schemeClr val="tx1"/>
                          </a:solidFill>
                          <a:latin typeface="Arial" panose="020B0604020202020204"/>
                          <a:ea typeface="宋体" panose="02010600030101010101" pitchFamily="2" charset="-122"/>
                        </a:defRPr>
                      </a:lvl2pPr>
                      <a:lvl3pPr marL="1217930" algn="l" defTabSz="1217295" rtl="0" eaLnBrk="1" latinLnBrk="0" hangingPunct="1">
                        <a:defRPr sz="2400" kern="1200">
                          <a:solidFill>
                            <a:schemeClr val="tx1"/>
                          </a:solidFill>
                          <a:latin typeface="Arial" panose="020B0604020202020204"/>
                          <a:ea typeface="宋体" panose="02010600030101010101" pitchFamily="2" charset="-122"/>
                        </a:defRPr>
                      </a:lvl3pPr>
                      <a:lvl4pPr marL="1826895" algn="l" defTabSz="1217295" rtl="0" eaLnBrk="1" latinLnBrk="0" hangingPunct="1">
                        <a:defRPr sz="2400" kern="1200">
                          <a:solidFill>
                            <a:schemeClr val="tx1"/>
                          </a:solidFill>
                          <a:latin typeface="Arial" panose="020B0604020202020204"/>
                          <a:ea typeface="宋体" panose="02010600030101010101" pitchFamily="2" charset="-122"/>
                        </a:defRPr>
                      </a:lvl4pPr>
                      <a:lvl5pPr marL="2435860" algn="l" defTabSz="1217295" rtl="0" eaLnBrk="1" latinLnBrk="0" hangingPunct="1">
                        <a:defRPr sz="2400" kern="1200">
                          <a:solidFill>
                            <a:schemeClr val="tx1"/>
                          </a:solidFill>
                          <a:latin typeface="Arial" panose="020B0604020202020204"/>
                          <a:ea typeface="宋体" panose="02010600030101010101" pitchFamily="2" charset="-122"/>
                        </a:defRPr>
                      </a:lvl5pPr>
                      <a:lvl6pPr marL="3044825" algn="l" defTabSz="1217295" rtl="0" eaLnBrk="1" latinLnBrk="0" hangingPunct="1">
                        <a:defRPr sz="2400" kern="1200">
                          <a:solidFill>
                            <a:schemeClr val="tx1"/>
                          </a:solidFill>
                          <a:latin typeface="Arial" panose="020B0604020202020204"/>
                          <a:ea typeface="宋体" panose="02010600030101010101" pitchFamily="2" charset="-122"/>
                        </a:defRPr>
                      </a:lvl6pPr>
                      <a:lvl7pPr marL="3653790" algn="l" defTabSz="1217295" rtl="0" eaLnBrk="1" latinLnBrk="0" hangingPunct="1">
                        <a:defRPr sz="2400" kern="1200">
                          <a:solidFill>
                            <a:schemeClr val="tx1"/>
                          </a:solidFill>
                          <a:latin typeface="Arial" panose="020B0604020202020204"/>
                          <a:ea typeface="宋体" panose="02010600030101010101" pitchFamily="2" charset="-122"/>
                        </a:defRPr>
                      </a:lvl7pPr>
                      <a:lvl8pPr marL="4262755" algn="l" defTabSz="1217295" rtl="0" eaLnBrk="1" latinLnBrk="0" hangingPunct="1">
                        <a:defRPr sz="2400" kern="1200">
                          <a:solidFill>
                            <a:schemeClr val="tx1"/>
                          </a:solidFill>
                          <a:latin typeface="Arial" panose="020B0604020202020204"/>
                          <a:ea typeface="宋体" panose="02010600030101010101" pitchFamily="2" charset="-122"/>
                        </a:defRPr>
                      </a:lvl8pPr>
                      <a:lvl9pPr marL="4871720" algn="l" defTabSz="1217295" rtl="0" eaLnBrk="1" latinLnBrk="0" hangingPunct="1">
                        <a:defRPr sz="2400" kern="1200">
                          <a:solidFill>
                            <a:schemeClr val="tx1"/>
                          </a:solidFill>
                          <a:latin typeface="Arial" panose="020B0604020202020204"/>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rPr>
                        <a:t>发生范围</a:t>
                      </a:r>
                      <a:endParaRPr kumimoji="0" 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c>
                  <a:txBody>
                    <a:bodyPr/>
                    <a:lstStyle>
                      <a:lvl1pPr marL="0" algn="l" defTabSz="1217295" rtl="0" eaLnBrk="1" latinLnBrk="0" hangingPunct="1">
                        <a:defRPr sz="2400" kern="1200">
                          <a:solidFill>
                            <a:schemeClr val="tx1"/>
                          </a:solidFill>
                          <a:latin typeface="Arial" panose="020B0604020202020204"/>
                          <a:ea typeface="宋体" panose="02010600030101010101" pitchFamily="2" charset="-122"/>
                        </a:defRPr>
                      </a:lvl1pPr>
                      <a:lvl2pPr marL="608965" algn="l" defTabSz="1217295" rtl="0" eaLnBrk="1" latinLnBrk="0" hangingPunct="1">
                        <a:defRPr sz="2400" kern="1200">
                          <a:solidFill>
                            <a:schemeClr val="tx1"/>
                          </a:solidFill>
                          <a:latin typeface="Arial" panose="020B0604020202020204"/>
                          <a:ea typeface="宋体" panose="02010600030101010101" pitchFamily="2" charset="-122"/>
                        </a:defRPr>
                      </a:lvl2pPr>
                      <a:lvl3pPr marL="1217930" algn="l" defTabSz="1217295" rtl="0" eaLnBrk="1" latinLnBrk="0" hangingPunct="1">
                        <a:defRPr sz="2400" kern="1200">
                          <a:solidFill>
                            <a:schemeClr val="tx1"/>
                          </a:solidFill>
                          <a:latin typeface="Arial" panose="020B0604020202020204"/>
                          <a:ea typeface="宋体" panose="02010600030101010101" pitchFamily="2" charset="-122"/>
                        </a:defRPr>
                      </a:lvl3pPr>
                      <a:lvl4pPr marL="1826895" algn="l" defTabSz="1217295" rtl="0" eaLnBrk="1" latinLnBrk="0" hangingPunct="1">
                        <a:defRPr sz="2400" kern="1200">
                          <a:solidFill>
                            <a:schemeClr val="tx1"/>
                          </a:solidFill>
                          <a:latin typeface="Arial" panose="020B0604020202020204"/>
                          <a:ea typeface="宋体" panose="02010600030101010101" pitchFamily="2" charset="-122"/>
                        </a:defRPr>
                      </a:lvl4pPr>
                      <a:lvl5pPr marL="2435860" algn="l" defTabSz="1217295" rtl="0" eaLnBrk="1" latinLnBrk="0" hangingPunct="1">
                        <a:defRPr sz="2400" kern="1200">
                          <a:solidFill>
                            <a:schemeClr val="tx1"/>
                          </a:solidFill>
                          <a:latin typeface="Arial" panose="020B0604020202020204"/>
                          <a:ea typeface="宋体" panose="02010600030101010101" pitchFamily="2" charset="-122"/>
                        </a:defRPr>
                      </a:lvl5pPr>
                      <a:lvl6pPr marL="3044825" algn="l" defTabSz="1217295" rtl="0" eaLnBrk="1" latinLnBrk="0" hangingPunct="1">
                        <a:defRPr sz="2400" kern="1200">
                          <a:solidFill>
                            <a:schemeClr val="tx1"/>
                          </a:solidFill>
                          <a:latin typeface="Arial" panose="020B0604020202020204"/>
                          <a:ea typeface="宋体" panose="02010600030101010101" pitchFamily="2" charset="-122"/>
                        </a:defRPr>
                      </a:lvl6pPr>
                      <a:lvl7pPr marL="3653790" algn="l" defTabSz="1217295" rtl="0" eaLnBrk="1" latinLnBrk="0" hangingPunct="1">
                        <a:defRPr sz="2400" kern="1200">
                          <a:solidFill>
                            <a:schemeClr val="tx1"/>
                          </a:solidFill>
                          <a:latin typeface="Arial" panose="020B0604020202020204"/>
                          <a:ea typeface="宋体" panose="02010600030101010101" pitchFamily="2" charset="-122"/>
                        </a:defRPr>
                      </a:lvl7pPr>
                      <a:lvl8pPr marL="4262755" algn="l" defTabSz="1217295" rtl="0" eaLnBrk="1" latinLnBrk="0" hangingPunct="1">
                        <a:defRPr sz="2400" kern="1200">
                          <a:solidFill>
                            <a:schemeClr val="tx1"/>
                          </a:solidFill>
                          <a:latin typeface="Arial" panose="020B0604020202020204"/>
                          <a:ea typeface="宋体" panose="02010600030101010101" pitchFamily="2" charset="-122"/>
                        </a:defRPr>
                      </a:lvl8pPr>
                      <a:lvl9pPr marL="4871720" algn="l" defTabSz="1217295" rtl="0" eaLnBrk="1" latinLnBrk="0" hangingPunct="1">
                        <a:defRPr sz="2400" kern="1200">
                          <a:solidFill>
                            <a:schemeClr val="tx1"/>
                          </a:solidFill>
                          <a:latin typeface="Arial" panose="020B0604020202020204"/>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rPr>
                        <a:t> </a:t>
                      </a:r>
                      <a:endParaRPr kumimoji="0" lang="zh-CN" alt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c>
                  <a:txBody>
                    <a:bodyPr/>
                    <a:lstStyle>
                      <a:lvl1pPr marL="0" algn="l" defTabSz="1217295" rtl="0" eaLnBrk="1" latinLnBrk="0" hangingPunct="1">
                        <a:defRPr sz="2400" kern="1200">
                          <a:solidFill>
                            <a:schemeClr val="tx1"/>
                          </a:solidFill>
                          <a:latin typeface="Arial" panose="020B0604020202020204"/>
                          <a:ea typeface="宋体" panose="02010600030101010101" pitchFamily="2" charset="-122"/>
                        </a:defRPr>
                      </a:lvl1pPr>
                      <a:lvl2pPr marL="608965" algn="l" defTabSz="1217295" rtl="0" eaLnBrk="1" latinLnBrk="0" hangingPunct="1">
                        <a:defRPr sz="2400" kern="1200">
                          <a:solidFill>
                            <a:schemeClr val="tx1"/>
                          </a:solidFill>
                          <a:latin typeface="Arial" panose="020B0604020202020204"/>
                          <a:ea typeface="宋体" panose="02010600030101010101" pitchFamily="2" charset="-122"/>
                        </a:defRPr>
                      </a:lvl2pPr>
                      <a:lvl3pPr marL="1217930" algn="l" defTabSz="1217295" rtl="0" eaLnBrk="1" latinLnBrk="0" hangingPunct="1">
                        <a:defRPr sz="2400" kern="1200">
                          <a:solidFill>
                            <a:schemeClr val="tx1"/>
                          </a:solidFill>
                          <a:latin typeface="Arial" panose="020B0604020202020204"/>
                          <a:ea typeface="宋体" panose="02010600030101010101" pitchFamily="2" charset="-122"/>
                        </a:defRPr>
                      </a:lvl3pPr>
                      <a:lvl4pPr marL="1826895" algn="l" defTabSz="1217295" rtl="0" eaLnBrk="1" latinLnBrk="0" hangingPunct="1">
                        <a:defRPr sz="2400" kern="1200">
                          <a:solidFill>
                            <a:schemeClr val="tx1"/>
                          </a:solidFill>
                          <a:latin typeface="Arial" panose="020B0604020202020204"/>
                          <a:ea typeface="宋体" panose="02010600030101010101" pitchFamily="2" charset="-122"/>
                        </a:defRPr>
                      </a:lvl4pPr>
                      <a:lvl5pPr marL="2435860" algn="l" defTabSz="1217295" rtl="0" eaLnBrk="1" latinLnBrk="0" hangingPunct="1">
                        <a:defRPr sz="2400" kern="1200">
                          <a:solidFill>
                            <a:schemeClr val="tx1"/>
                          </a:solidFill>
                          <a:latin typeface="Arial" panose="020B0604020202020204"/>
                          <a:ea typeface="宋体" panose="02010600030101010101" pitchFamily="2" charset="-122"/>
                        </a:defRPr>
                      </a:lvl5pPr>
                      <a:lvl6pPr marL="3044825" algn="l" defTabSz="1217295" rtl="0" eaLnBrk="1" latinLnBrk="0" hangingPunct="1">
                        <a:defRPr sz="2400" kern="1200">
                          <a:solidFill>
                            <a:schemeClr val="tx1"/>
                          </a:solidFill>
                          <a:latin typeface="Arial" panose="020B0604020202020204"/>
                          <a:ea typeface="宋体" panose="02010600030101010101" pitchFamily="2" charset="-122"/>
                        </a:defRPr>
                      </a:lvl6pPr>
                      <a:lvl7pPr marL="3653790" algn="l" defTabSz="1217295" rtl="0" eaLnBrk="1" latinLnBrk="0" hangingPunct="1">
                        <a:defRPr sz="2400" kern="1200">
                          <a:solidFill>
                            <a:schemeClr val="tx1"/>
                          </a:solidFill>
                          <a:latin typeface="Arial" panose="020B0604020202020204"/>
                          <a:ea typeface="宋体" panose="02010600030101010101" pitchFamily="2" charset="-122"/>
                        </a:defRPr>
                      </a:lvl7pPr>
                      <a:lvl8pPr marL="4262755" algn="l" defTabSz="1217295" rtl="0" eaLnBrk="1" latinLnBrk="0" hangingPunct="1">
                        <a:defRPr sz="2400" kern="1200">
                          <a:solidFill>
                            <a:schemeClr val="tx1"/>
                          </a:solidFill>
                          <a:latin typeface="Arial" panose="020B0604020202020204"/>
                          <a:ea typeface="宋体" panose="02010600030101010101" pitchFamily="2" charset="-122"/>
                        </a:defRPr>
                      </a:lvl8pPr>
                      <a:lvl9pPr marL="4871720" algn="l" defTabSz="1217295" rtl="0" eaLnBrk="1" latinLnBrk="0" hangingPunct="1">
                        <a:defRPr sz="2400" kern="1200">
                          <a:solidFill>
                            <a:schemeClr val="tx1"/>
                          </a:solidFill>
                          <a:latin typeface="Arial" panose="020B0604020202020204"/>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rPr>
                        <a:t> </a:t>
                      </a:r>
                      <a:endParaRPr kumimoji="0" lang="zh-CN" alt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r>
              <a:tr h="882015">
                <a:tc>
                  <a:txBody>
                    <a:bodyPr/>
                    <a:lstStyle>
                      <a:lvl1pPr marL="0" algn="l" defTabSz="1217295" rtl="0" eaLnBrk="1" latinLnBrk="0" hangingPunct="1">
                        <a:defRPr sz="2400" kern="1200">
                          <a:solidFill>
                            <a:schemeClr val="tx1"/>
                          </a:solidFill>
                          <a:latin typeface="Arial" panose="020B0604020202020204"/>
                          <a:ea typeface="宋体" panose="02010600030101010101" pitchFamily="2" charset="-122"/>
                        </a:defRPr>
                      </a:lvl1pPr>
                      <a:lvl2pPr marL="608965" algn="l" defTabSz="1217295" rtl="0" eaLnBrk="1" latinLnBrk="0" hangingPunct="1">
                        <a:defRPr sz="2400" kern="1200">
                          <a:solidFill>
                            <a:schemeClr val="tx1"/>
                          </a:solidFill>
                          <a:latin typeface="Arial" panose="020B0604020202020204"/>
                          <a:ea typeface="宋体" panose="02010600030101010101" pitchFamily="2" charset="-122"/>
                        </a:defRPr>
                      </a:lvl2pPr>
                      <a:lvl3pPr marL="1217930" algn="l" defTabSz="1217295" rtl="0" eaLnBrk="1" latinLnBrk="0" hangingPunct="1">
                        <a:defRPr sz="2400" kern="1200">
                          <a:solidFill>
                            <a:schemeClr val="tx1"/>
                          </a:solidFill>
                          <a:latin typeface="Arial" panose="020B0604020202020204"/>
                          <a:ea typeface="宋体" panose="02010600030101010101" pitchFamily="2" charset="-122"/>
                        </a:defRPr>
                      </a:lvl3pPr>
                      <a:lvl4pPr marL="1826895" algn="l" defTabSz="1217295" rtl="0" eaLnBrk="1" latinLnBrk="0" hangingPunct="1">
                        <a:defRPr sz="2400" kern="1200">
                          <a:solidFill>
                            <a:schemeClr val="tx1"/>
                          </a:solidFill>
                          <a:latin typeface="Arial" panose="020B0604020202020204"/>
                          <a:ea typeface="宋体" panose="02010600030101010101" pitchFamily="2" charset="-122"/>
                        </a:defRPr>
                      </a:lvl4pPr>
                      <a:lvl5pPr marL="2435860" algn="l" defTabSz="1217295" rtl="0" eaLnBrk="1" latinLnBrk="0" hangingPunct="1">
                        <a:defRPr sz="2400" kern="1200">
                          <a:solidFill>
                            <a:schemeClr val="tx1"/>
                          </a:solidFill>
                          <a:latin typeface="Arial" panose="020B0604020202020204"/>
                          <a:ea typeface="宋体" panose="02010600030101010101" pitchFamily="2" charset="-122"/>
                        </a:defRPr>
                      </a:lvl5pPr>
                      <a:lvl6pPr marL="3044825" algn="l" defTabSz="1217295" rtl="0" eaLnBrk="1" latinLnBrk="0" hangingPunct="1">
                        <a:defRPr sz="2400" kern="1200">
                          <a:solidFill>
                            <a:schemeClr val="tx1"/>
                          </a:solidFill>
                          <a:latin typeface="Arial" panose="020B0604020202020204"/>
                          <a:ea typeface="宋体" panose="02010600030101010101" pitchFamily="2" charset="-122"/>
                        </a:defRPr>
                      </a:lvl6pPr>
                      <a:lvl7pPr marL="3653790" algn="l" defTabSz="1217295" rtl="0" eaLnBrk="1" latinLnBrk="0" hangingPunct="1">
                        <a:defRPr sz="2400" kern="1200">
                          <a:solidFill>
                            <a:schemeClr val="tx1"/>
                          </a:solidFill>
                          <a:latin typeface="Arial" panose="020B0604020202020204"/>
                          <a:ea typeface="宋体" panose="02010600030101010101" pitchFamily="2" charset="-122"/>
                        </a:defRPr>
                      </a:lvl7pPr>
                      <a:lvl8pPr marL="4262755" algn="l" defTabSz="1217295" rtl="0" eaLnBrk="1" latinLnBrk="0" hangingPunct="1">
                        <a:defRPr sz="2400" kern="1200">
                          <a:solidFill>
                            <a:schemeClr val="tx1"/>
                          </a:solidFill>
                          <a:latin typeface="Arial" panose="020B0604020202020204"/>
                          <a:ea typeface="宋体" panose="02010600030101010101" pitchFamily="2" charset="-122"/>
                        </a:defRPr>
                      </a:lvl8pPr>
                      <a:lvl9pPr marL="4871720" algn="l" defTabSz="1217295" rtl="0" eaLnBrk="1" latinLnBrk="0" hangingPunct="1">
                        <a:defRPr sz="2400" kern="1200">
                          <a:solidFill>
                            <a:schemeClr val="tx1"/>
                          </a:solidFill>
                          <a:latin typeface="Arial" panose="020B0604020202020204"/>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lang="zh-CN" sz="2800" b="1">
                          <a:ln>
                            <a:noFill/>
                          </a:ln>
                          <a:effectLst/>
                          <a:latin typeface="微软雅黑" panose="020B0503020204020204" charset="-122"/>
                          <a:ea typeface="微软雅黑" panose="020B0503020204020204" charset="-122"/>
                          <a:sym typeface="+mn-ea"/>
                        </a:rPr>
                        <a:t>发明基础</a:t>
                      </a:r>
                      <a:endParaRPr kumimoji="0" 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sym typeface="+mn-ea"/>
                      </a:endParaRPr>
                    </a:p>
                  </a:txBody>
                  <a:tcPr marL="8455" marR="8455" marT="6341" marB="0" anchor="ctr" horzOverflow="overflow"/>
                </a:tc>
                <a:tc>
                  <a:txBody>
                    <a:bodyPr/>
                    <a:lstStyle>
                      <a:lvl1pPr marL="0" algn="l" defTabSz="1217295" rtl="0" eaLnBrk="1" latinLnBrk="0" hangingPunct="1">
                        <a:defRPr sz="2400" kern="1200">
                          <a:solidFill>
                            <a:schemeClr val="tx1"/>
                          </a:solidFill>
                          <a:latin typeface="Arial" panose="020B0604020202020204"/>
                          <a:ea typeface="宋体" panose="02010600030101010101" pitchFamily="2" charset="-122"/>
                        </a:defRPr>
                      </a:lvl1pPr>
                      <a:lvl2pPr marL="608965" algn="l" defTabSz="1217295" rtl="0" eaLnBrk="1" latinLnBrk="0" hangingPunct="1">
                        <a:defRPr sz="2400" kern="1200">
                          <a:solidFill>
                            <a:schemeClr val="tx1"/>
                          </a:solidFill>
                          <a:latin typeface="Arial" panose="020B0604020202020204"/>
                          <a:ea typeface="宋体" panose="02010600030101010101" pitchFamily="2" charset="-122"/>
                        </a:defRPr>
                      </a:lvl2pPr>
                      <a:lvl3pPr marL="1217930" algn="l" defTabSz="1217295" rtl="0" eaLnBrk="1" latinLnBrk="0" hangingPunct="1">
                        <a:defRPr sz="2400" kern="1200">
                          <a:solidFill>
                            <a:schemeClr val="tx1"/>
                          </a:solidFill>
                          <a:latin typeface="Arial" panose="020B0604020202020204"/>
                          <a:ea typeface="宋体" panose="02010600030101010101" pitchFamily="2" charset="-122"/>
                        </a:defRPr>
                      </a:lvl3pPr>
                      <a:lvl4pPr marL="1826895" algn="l" defTabSz="1217295" rtl="0" eaLnBrk="1" latinLnBrk="0" hangingPunct="1">
                        <a:defRPr sz="2400" kern="1200">
                          <a:solidFill>
                            <a:schemeClr val="tx1"/>
                          </a:solidFill>
                          <a:latin typeface="Arial" panose="020B0604020202020204"/>
                          <a:ea typeface="宋体" panose="02010600030101010101" pitchFamily="2" charset="-122"/>
                        </a:defRPr>
                      </a:lvl4pPr>
                      <a:lvl5pPr marL="2435860" algn="l" defTabSz="1217295" rtl="0" eaLnBrk="1" latinLnBrk="0" hangingPunct="1">
                        <a:defRPr sz="2400" kern="1200">
                          <a:solidFill>
                            <a:schemeClr val="tx1"/>
                          </a:solidFill>
                          <a:latin typeface="Arial" panose="020B0604020202020204"/>
                          <a:ea typeface="宋体" panose="02010600030101010101" pitchFamily="2" charset="-122"/>
                        </a:defRPr>
                      </a:lvl5pPr>
                      <a:lvl6pPr marL="3044825" algn="l" defTabSz="1217295" rtl="0" eaLnBrk="1" latinLnBrk="0" hangingPunct="1">
                        <a:defRPr sz="2400" kern="1200">
                          <a:solidFill>
                            <a:schemeClr val="tx1"/>
                          </a:solidFill>
                          <a:latin typeface="Arial" panose="020B0604020202020204"/>
                          <a:ea typeface="宋体" panose="02010600030101010101" pitchFamily="2" charset="-122"/>
                        </a:defRPr>
                      </a:lvl6pPr>
                      <a:lvl7pPr marL="3653790" algn="l" defTabSz="1217295" rtl="0" eaLnBrk="1" latinLnBrk="0" hangingPunct="1">
                        <a:defRPr sz="2400" kern="1200">
                          <a:solidFill>
                            <a:schemeClr val="tx1"/>
                          </a:solidFill>
                          <a:latin typeface="Arial" panose="020B0604020202020204"/>
                          <a:ea typeface="宋体" panose="02010600030101010101" pitchFamily="2" charset="-122"/>
                        </a:defRPr>
                      </a:lvl7pPr>
                      <a:lvl8pPr marL="4262755" algn="l" defTabSz="1217295" rtl="0" eaLnBrk="1" latinLnBrk="0" hangingPunct="1">
                        <a:defRPr sz="2400" kern="1200">
                          <a:solidFill>
                            <a:schemeClr val="tx1"/>
                          </a:solidFill>
                          <a:latin typeface="Arial" panose="020B0604020202020204"/>
                          <a:ea typeface="宋体" panose="02010600030101010101" pitchFamily="2" charset="-122"/>
                        </a:defRPr>
                      </a:lvl8pPr>
                      <a:lvl9pPr marL="4871720" algn="l" defTabSz="1217295" rtl="0" eaLnBrk="1" latinLnBrk="0" hangingPunct="1">
                        <a:defRPr sz="2400" kern="1200">
                          <a:solidFill>
                            <a:schemeClr val="tx1"/>
                          </a:solidFill>
                          <a:latin typeface="Arial" panose="020B0604020202020204"/>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2800" b="1" u="none" strike="noStrike" kern="1200" cap="none" normalizeH="0" baseline="0">
                        <a:ln>
                          <a:noFill/>
                        </a:ln>
                        <a:effectLst/>
                        <a:latin typeface="微软雅黑" panose="020B0503020204020204" charset="-122"/>
                        <a:ea typeface="微软雅黑" panose="020B0503020204020204" charset="-122"/>
                        <a:cs typeface="楷体" panose="02010609060101010101" charset="-122"/>
                        <a:sym typeface="+mn-ea"/>
                      </a:endParaRPr>
                    </a:p>
                  </a:txBody>
                  <a:tcPr marL="8455" marR="8455" marT="6341" marB="0" anchor="ctr" horzOverflow="overflow"/>
                </a:tc>
                <a:tc>
                  <a:txBody>
                    <a:bodyPr/>
                    <a:lstStyle>
                      <a:lvl1pPr marL="0" algn="l" defTabSz="1217295" rtl="0" eaLnBrk="1" latinLnBrk="0" hangingPunct="1">
                        <a:defRPr sz="2400" kern="1200">
                          <a:solidFill>
                            <a:schemeClr val="tx1"/>
                          </a:solidFill>
                          <a:latin typeface="Arial" panose="020B0604020202020204"/>
                          <a:ea typeface="宋体" panose="02010600030101010101" pitchFamily="2" charset="-122"/>
                        </a:defRPr>
                      </a:lvl1pPr>
                      <a:lvl2pPr marL="608965" algn="l" defTabSz="1217295" rtl="0" eaLnBrk="1" latinLnBrk="0" hangingPunct="1">
                        <a:defRPr sz="2400" kern="1200">
                          <a:solidFill>
                            <a:schemeClr val="tx1"/>
                          </a:solidFill>
                          <a:latin typeface="Arial" panose="020B0604020202020204"/>
                          <a:ea typeface="宋体" panose="02010600030101010101" pitchFamily="2" charset="-122"/>
                        </a:defRPr>
                      </a:lvl2pPr>
                      <a:lvl3pPr marL="1217930" algn="l" defTabSz="1217295" rtl="0" eaLnBrk="1" latinLnBrk="0" hangingPunct="1">
                        <a:defRPr sz="2400" kern="1200">
                          <a:solidFill>
                            <a:schemeClr val="tx1"/>
                          </a:solidFill>
                          <a:latin typeface="Arial" panose="020B0604020202020204"/>
                          <a:ea typeface="宋体" panose="02010600030101010101" pitchFamily="2" charset="-122"/>
                        </a:defRPr>
                      </a:lvl3pPr>
                      <a:lvl4pPr marL="1826895" algn="l" defTabSz="1217295" rtl="0" eaLnBrk="1" latinLnBrk="0" hangingPunct="1">
                        <a:defRPr sz="2400" kern="1200">
                          <a:solidFill>
                            <a:schemeClr val="tx1"/>
                          </a:solidFill>
                          <a:latin typeface="Arial" panose="020B0604020202020204"/>
                          <a:ea typeface="宋体" panose="02010600030101010101" pitchFamily="2" charset="-122"/>
                        </a:defRPr>
                      </a:lvl4pPr>
                      <a:lvl5pPr marL="2435860" algn="l" defTabSz="1217295" rtl="0" eaLnBrk="1" latinLnBrk="0" hangingPunct="1">
                        <a:defRPr sz="2400" kern="1200">
                          <a:solidFill>
                            <a:schemeClr val="tx1"/>
                          </a:solidFill>
                          <a:latin typeface="Arial" panose="020B0604020202020204"/>
                          <a:ea typeface="宋体" panose="02010600030101010101" pitchFamily="2" charset="-122"/>
                        </a:defRPr>
                      </a:lvl5pPr>
                      <a:lvl6pPr marL="3044825" algn="l" defTabSz="1217295" rtl="0" eaLnBrk="1" latinLnBrk="0" hangingPunct="1">
                        <a:defRPr sz="2400" kern="1200">
                          <a:solidFill>
                            <a:schemeClr val="tx1"/>
                          </a:solidFill>
                          <a:latin typeface="Arial" panose="020B0604020202020204"/>
                          <a:ea typeface="宋体" panose="02010600030101010101" pitchFamily="2" charset="-122"/>
                        </a:defRPr>
                      </a:lvl6pPr>
                      <a:lvl7pPr marL="3653790" algn="l" defTabSz="1217295" rtl="0" eaLnBrk="1" latinLnBrk="0" hangingPunct="1">
                        <a:defRPr sz="2400" kern="1200">
                          <a:solidFill>
                            <a:schemeClr val="tx1"/>
                          </a:solidFill>
                          <a:latin typeface="Arial" panose="020B0604020202020204"/>
                          <a:ea typeface="宋体" panose="02010600030101010101" pitchFamily="2" charset="-122"/>
                        </a:defRPr>
                      </a:lvl7pPr>
                      <a:lvl8pPr marL="4262755" algn="l" defTabSz="1217295" rtl="0" eaLnBrk="1" latinLnBrk="0" hangingPunct="1">
                        <a:defRPr sz="2400" kern="1200">
                          <a:solidFill>
                            <a:schemeClr val="tx1"/>
                          </a:solidFill>
                          <a:latin typeface="Arial" panose="020B0604020202020204"/>
                          <a:ea typeface="宋体" panose="02010600030101010101" pitchFamily="2" charset="-122"/>
                        </a:defRPr>
                      </a:lvl8pPr>
                      <a:lvl9pPr marL="4871720" algn="l" defTabSz="1217295" rtl="0" eaLnBrk="1" latinLnBrk="0" hangingPunct="1">
                        <a:defRPr sz="2400" kern="1200">
                          <a:solidFill>
                            <a:schemeClr val="tx1"/>
                          </a:solidFill>
                          <a:latin typeface="Arial" panose="020B0604020202020204"/>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2800" b="1" u="none" strike="noStrike"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r>
              <a:tr h="764540">
                <a:tc>
                  <a:txBody>
                    <a:bodyPr/>
                    <a:lstStyle>
                      <a:lvl1pPr marL="0" algn="l" defTabSz="1217295" rtl="0" eaLnBrk="1" latinLnBrk="0" hangingPunct="1">
                        <a:defRPr sz="2400" kern="1200">
                          <a:solidFill>
                            <a:schemeClr val="tx1"/>
                          </a:solidFill>
                          <a:latin typeface="Arial" panose="020B0604020202020204"/>
                          <a:ea typeface="宋体" panose="02010600030101010101" pitchFamily="2" charset="-122"/>
                        </a:defRPr>
                      </a:lvl1pPr>
                      <a:lvl2pPr marL="608965" algn="l" defTabSz="1217295" rtl="0" eaLnBrk="1" latinLnBrk="0" hangingPunct="1">
                        <a:defRPr sz="2400" kern="1200">
                          <a:solidFill>
                            <a:schemeClr val="tx1"/>
                          </a:solidFill>
                          <a:latin typeface="Arial" panose="020B0604020202020204"/>
                          <a:ea typeface="宋体" panose="02010600030101010101" pitchFamily="2" charset="-122"/>
                        </a:defRPr>
                      </a:lvl2pPr>
                      <a:lvl3pPr marL="1217930" algn="l" defTabSz="1217295" rtl="0" eaLnBrk="1" latinLnBrk="0" hangingPunct="1">
                        <a:defRPr sz="2400" kern="1200">
                          <a:solidFill>
                            <a:schemeClr val="tx1"/>
                          </a:solidFill>
                          <a:latin typeface="Arial" panose="020B0604020202020204"/>
                          <a:ea typeface="宋体" panose="02010600030101010101" pitchFamily="2" charset="-122"/>
                        </a:defRPr>
                      </a:lvl3pPr>
                      <a:lvl4pPr marL="1826895" algn="l" defTabSz="1217295" rtl="0" eaLnBrk="1" latinLnBrk="0" hangingPunct="1">
                        <a:defRPr sz="2400" kern="1200">
                          <a:solidFill>
                            <a:schemeClr val="tx1"/>
                          </a:solidFill>
                          <a:latin typeface="Arial" panose="020B0604020202020204"/>
                          <a:ea typeface="宋体" panose="02010600030101010101" pitchFamily="2" charset="-122"/>
                        </a:defRPr>
                      </a:lvl4pPr>
                      <a:lvl5pPr marL="2435860" algn="l" defTabSz="1217295" rtl="0" eaLnBrk="1" latinLnBrk="0" hangingPunct="1">
                        <a:defRPr sz="2400" kern="1200">
                          <a:solidFill>
                            <a:schemeClr val="tx1"/>
                          </a:solidFill>
                          <a:latin typeface="Arial" panose="020B0604020202020204"/>
                          <a:ea typeface="宋体" panose="02010600030101010101" pitchFamily="2" charset="-122"/>
                        </a:defRPr>
                      </a:lvl5pPr>
                      <a:lvl6pPr marL="3044825" algn="l" defTabSz="1217295" rtl="0" eaLnBrk="1" latinLnBrk="0" hangingPunct="1">
                        <a:defRPr sz="2400" kern="1200">
                          <a:solidFill>
                            <a:schemeClr val="tx1"/>
                          </a:solidFill>
                          <a:latin typeface="Arial" panose="020B0604020202020204"/>
                          <a:ea typeface="宋体" panose="02010600030101010101" pitchFamily="2" charset="-122"/>
                        </a:defRPr>
                      </a:lvl6pPr>
                      <a:lvl7pPr marL="3653790" algn="l" defTabSz="1217295" rtl="0" eaLnBrk="1" latinLnBrk="0" hangingPunct="1">
                        <a:defRPr sz="2400" kern="1200">
                          <a:solidFill>
                            <a:schemeClr val="tx1"/>
                          </a:solidFill>
                          <a:latin typeface="Arial" panose="020B0604020202020204"/>
                          <a:ea typeface="宋体" panose="02010600030101010101" pitchFamily="2" charset="-122"/>
                        </a:defRPr>
                      </a:lvl7pPr>
                      <a:lvl8pPr marL="4262755" algn="l" defTabSz="1217295" rtl="0" eaLnBrk="1" latinLnBrk="0" hangingPunct="1">
                        <a:defRPr sz="2400" kern="1200">
                          <a:solidFill>
                            <a:schemeClr val="tx1"/>
                          </a:solidFill>
                          <a:latin typeface="Arial" panose="020B0604020202020204"/>
                          <a:ea typeface="宋体" panose="02010600030101010101" pitchFamily="2" charset="-122"/>
                        </a:defRPr>
                      </a:lvl8pPr>
                      <a:lvl9pPr marL="4871720" algn="l" defTabSz="1217295" rtl="0" eaLnBrk="1" latinLnBrk="0" hangingPunct="1">
                        <a:defRPr sz="2400" kern="1200">
                          <a:solidFill>
                            <a:schemeClr val="tx1"/>
                          </a:solidFill>
                          <a:latin typeface="Arial" panose="020B0604020202020204"/>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lang="zh-CN" sz="2800" b="1">
                          <a:ln>
                            <a:noFill/>
                          </a:ln>
                          <a:effectLst/>
                          <a:latin typeface="微软雅黑" panose="020B0503020204020204" charset="-122"/>
                          <a:ea typeface="微软雅黑" panose="020B0503020204020204" charset="-122"/>
                          <a:cs typeface="微软雅黑" panose="020B0503020204020204" charset="-122"/>
                          <a:sym typeface="+mn-ea"/>
                        </a:rPr>
                        <a:t>主要部门 </a:t>
                      </a:r>
                      <a:endParaRPr kumimoji="0" lang="zh-CN" sz="2800" b="1" u="none" strike="noStrike" cap="none" normalizeH="0" baseline="0">
                        <a:ln>
                          <a:noFill/>
                        </a:ln>
                        <a:effectLst/>
                        <a:latin typeface="微软雅黑" panose="020B0503020204020204" charset="-122"/>
                        <a:ea typeface="微软雅黑" panose="020B0503020204020204" charset="-122"/>
                        <a:cs typeface="微软雅黑" panose="020B0503020204020204" charset="-122"/>
                        <a:sym typeface="+mn-ea"/>
                      </a:endParaRPr>
                    </a:p>
                  </a:txBody>
                  <a:tcPr marL="8455" marR="8455" marT="6341" marB="0" anchor="ctr" horzOverflow="overflow"/>
                </a:tc>
                <a:tc>
                  <a:txBody>
                    <a:bodyPr/>
                    <a:lstStyle>
                      <a:lvl1pPr marL="0" algn="l" defTabSz="1217295" rtl="0" eaLnBrk="1" latinLnBrk="0" hangingPunct="1">
                        <a:defRPr sz="2400" kern="1200">
                          <a:solidFill>
                            <a:schemeClr val="tx1"/>
                          </a:solidFill>
                          <a:latin typeface="Arial" panose="020B0604020202020204"/>
                          <a:ea typeface="宋体" panose="02010600030101010101" pitchFamily="2" charset="-122"/>
                        </a:defRPr>
                      </a:lvl1pPr>
                      <a:lvl2pPr marL="608965" algn="l" defTabSz="1217295" rtl="0" eaLnBrk="1" latinLnBrk="0" hangingPunct="1">
                        <a:defRPr sz="2400" kern="1200">
                          <a:solidFill>
                            <a:schemeClr val="tx1"/>
                          </a:solidFill>
                          <a:latin typeface="Arial" panose="020B0604020202020204"/>
                          <a:ea typeface="宋体" panose="02010600030101010101" pitchFamily="2" charset="-122"/>
                        </a:defRPr>
                      </a:lvl2pPr>
                      <a:lvl3pPr marL="1217930" algn="l" defTabSz="1217295" rtl="0" eaLnBrk="1" latinLnBrk="0" hangingPunct="1">
                        <a:defRPr sz="2400" kern="1200">
                          <a:solidFill>
                            <a:schemeClr val="tx1"/>
                          </a:solidFill>
                          <a:latin typeface="Arial" panose="020B0604020202020204"/>
                          <a:ea typeface="宋体" panose="02010600030101010101" pitchFamily="2" charset="-122"/>
                        </a:defRPr>
                      </a:lvl3pPr>
                      <a:lvl4pPr marL="1826895" algn="l" defTabSz="1217295" rtl="0" eaLnBrk="1" latinLnBrk="0" hangingPunct="1">
                        <a:defRPr sz="2400" kern="1200">
                          <a:solidFill>
                            <a:schemeClr val="tx1"/>
                          </a:solidFill>
                          <a:latin typeface="Arial" panose="020B0604020202020204"/>
                          <a:ea typeface="宋体" panose="02010600030101010101" pitchFamily="2" charset="-122"/>
                        </a:defRPr>
                      </a:lvl4pPr>
                      <a:lvl5pPr marL="2435860" algn="l" defTabSz="1217295" rtl="0" eaLnBrk="1" latinLnBrk="0" hangingPunct="1">
                        <a:defRPr sz="2400" kern="1200">
                          <a:solidFill>
                            <a:schemeClr val="tx1"/>
                          </a:solidFill>
                          <a:latin typeface="Arial" panose="020B0604020202020204"/>
                          <a:ea typeface="宋体" panose="02010600030101010101" pitchFamily="2" charset="-122"/>
                        </a:defRPr>
                      </a:lvl5pPr>
                      <a:lvl6pPr marL="3044825" algn="l" defTabSz="1217295" rtl="0" eaLnBrk="1" latinLnBrk="0" hangingPunct="1">
                        <a:defRPr sz="2400" kern="1200">
                          <a:solidFill>
                            <a:schemeClr val="tx1"/>
                          </a:solidFill>
                          <a:latin typeface="Arial" panose="020B0604020202020204"/>
                          <a:ea typeface="宋体" panose="02010600030101010101" pitchFamily="2" charset="-122"/>
                        </a:defRPr>
                      </a:lvl6pPr>
                      <a:lvl7pPr marL="3653790" algn="l" defTabSz="1217295" rtl="0" eaLnBrk="1" latinLnBrk="0" hangingPunct="1">
                        <a:defRPr sz="2400" kern="1200">
                          <a:solidFill>
                            <a:schemeClr val="tx1"/>
                          </a:solidFill>
                          <a:latin typeface="Arial" panose="020B0604020202020204"/>
                          <a:ea typeface="宋体" panose="02010600030101010101" pitchFamily="2" charset="-122"/>
                        </a:defRPr>
                      </a:lvl7pPr>
                      <a:lvl8pPr marL="4262755" algn="l" defTabSz="1217295" rtl="0" eaLnBrk="1" latinLnBrk="0" hangingPunct="1">
                        <a:defRPr sz="2400" kern="1200">
                          <a:solidFill>
                            <a:schemeClr val="tx1"/>
                          </a:solidFill>
                          <a:latin typeface="Arial" panose="020B0604020202020204"/>
                          <a:ea typeface="宋体" panose="02010600030101010101" pitchFamily="2" charset="-122"/>
                        </a:defRPr>
                      </a:lvl8pPr>
                      <a:lvl9pPr marL="4871720" algn="l" defTabSz="1217295" rtl="0" eaLnBrk="1" latinLnBrk="0" hangingPunct="1">
                        <a:defRPr sz="2400" kern="1200">
                          <a:solidFill>
                            <a:schemeClr val="tx1"/>
                          </a:solidFill>
                          <a:latin typeface="Arial" panose="020B0604020202020204"/>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800" b="1" u="none" strike="noStrike" cap="none" normalizeH="0" baseline="0">
                          <a:ln>
                            <a:noFill/>
                          </a:ln>
                          <a:effectLst/>
                          <a:latin typeface="微软雅黑" panose="020B0503020204020204" charset="-122"/>
                          <a:ea typeface="微软雅黑" panose="020B0503020204020204" charset="-122"/>
                          <a:cs typeface="楷体" panose="02010609060101010101" charset="-122"/>
                        </a:rPr>
                        <a:t> </a:t>
                      </a:r>
                      <a:endParaRPr kumimoji="0" lang="zh-CN" altLang="en-US" sz="2800" b="1" u="none" strike="noStrike"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c>
                  <a:txBody>
                    <a:bodyPr/>
                    <a:lstStyle>
                      <a:lvl1pPr marL="0" algn="l" defTabSz="1217295" rtl="0" eaLnBrk="1" latinLnBrk="0" hangingPunct="1">
                        <a:defRPr sz="2400" kern="1200">
                          <a:solidFill>
                            <a:schemeClr val="tx1"/>
                          </a:solidFill>
                          <a:latin typeface="Arial" panose="020B0604020202020204"/>
                          <a:ea typeface="宋体" panose="02010600030101010101" pitchFamily="2" charset="-122"/>
                        </a:defRPr>
                      </a:lvl1pPr>
                      <a:lvl2pPr marL="608965" algn="l" defTabSz="1217295" rtl="0" eaLnBrk="1" latinLnBrk="0" hangingPunct="1">
                        <a:defRPr sz="2400" kern="1200">
                          <a:solidFill>
                            <a:schemeClr val="tx1"/>
                          </a:solidFill>
                          <a:latin typeface="Arial" panose="020B0604020202020204"/>
                          <a:ea typeface="宋体" panose="02010600030101010101" pitchFamily="2" charset="-122"/>
                        </a:defRPr>
                      </a:lvl2pPr>
                      <a:lvl3pPr marL="1217930" algn="l" defTabSz="1217295" rtl="0" eaLnBrk="1" latinLnBrk="0" hangingPunct="1">
                        <a:defRPr sz="2400" kern="1200">
                          <a:solidFill>
                            <a:schemeClr val="tx1"/>
                          </a:solidFill>
                          <a:latin typeface="Arial" panose="020B0604020202020204"/>
                          <a:ea typeface="宋体" panose="02010600030101010101" pitchFamily="2" charset="-122"/>
                        </a:defRPr>
                      </a:lvl3pPr>
                      <a:lvl4pPr marL="1826895" algn="l" defTabSz="1217295" rtl="0" eaLnBrk="1" latinLnBrk="0" hangingPunct="1">
                        <a:defRPr sz="2400" kern="1200">
                          <a:solidFill>
                            <a:schemeClr val="tx1"/>
                          </a:solidFill>
                          <a:latin typeface="Arial" panose="020B0604020202020204"/>
                          <a:ea typeface="宋体" panose="02010600030101010101" pitchFamily="2" charset="-122"/>
                        </a:defRPr>
                      </a:lvl4pPr>
                      <a:lvl5pPr marL="2435860" algn="l" defTabSz="1217295" rtl="0" eaLnBrk="1" latinLnBrk="0" hangingPunct="1">
                        <a:defRPr sz="2400" kern="1200">
                          <a:solidFill>
                            <a:schemeClr val="tx1"/>
                          </a:solidFill>
                          <a:latin typeface="Arial" panose="020B0604020202020204"/>
                          <a:ea typeface="宋体" panose="02010600030101010101" pitchFamily="2" charset="-122"/>
                        </a:defRPr>
                      </a:lvl5pPr>
                      <a:lvl6pPr marL="3044825" algn="l" defTabSz="1217295" rtl="0" eaLnBrk="1" latinLnBrk="0" hangingPunct="1">
                        <a:defRPr sz="2400" kern="1200">
                          <a:solidFill>
                            <a:schemeClr val="tx1"/>
                          </a:solidFill>
                          <a:latin typeface="Arial" panose="020B0604020202020204"/>
                          <a:ea typeface="宋体" panose="02010600030101010101" pitchFamily="2" charset="-122"/>
                        </a:defRPr>
                      </a:lvl6pPr>
                      <a:lvl7pPr marL="3653790" algn="l" defTabSz="1217295" rtl="0" eaLnBrk="1" latinLnBrk="0" hangingPunct="1">
                        <a:defRPr sz="2400" kern="1200">
                          <a:solidFill>
                            <a:schemeClr val="tx1"/>
                          </a:solidFill>
                          <a:latin typeface="Arial" panose="020B0604020202020204"/>
                          <a:ea typeface="宋体" panose="02010600030101010101" pitchFamily="2" charset="-122"/>
                        </a:defRPr>
                      </a:lvl7pPr>
                      <a:lvl8pPr marL="4262755" algn="l" defTabSz="1217295" rtl="0" eaLnBrk="1" latinLnBrk="0" hangingPunct="1">
                        <a:defRPr sz="2400" kern="1200">
                          <a:solidFill>
                            <a:schemeClr val="tx1"/>
                          </a:solidFill>
                          <a:latin typeface="Arial" panose="020B0604020202020204"/>
                          <a:ea typeface="宋体" panose="02010600030101010101" pitchFamily="2" charset="-122"/>
                        </a:defRPr>
                      </a:lvl8pPr>
                      <a:lvl9pPr marL="4871720" algn="l" defTabSz="1217295" rtl="0" eaLnBrk="1" latinLnBrk="0" hangingPunct="1">
                        <a:defRPr sz="2400" kern="1200">
                          <a:solidFill>
                            <a:schemeClr val="tx1"/>
                          </a:solidFill>
                          <a:latin typeface="Arial" panose="020B0604020202020204"/>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rPr>
                        <a:t> </a:t>
                      </a:r>
                      <a:endParaRPr kumimoji="0" lang="zh-CN" alt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r>
              <a:tr h="549910">
                <a:tc>
                  <a:txBody>
                    <a:bodyPr/>
                    <a:lstStyle>
                      <a:lvl1pPr marL="0" algn="l" defTabSz="1217295" rtl="0" eaLnBrk="1" latinLnBrk="0" hangingPunct="1">
                        <a:defRPr sz="2400" kern="1200">
                          <a:solidFill>
                            <a:schemeClr val="tx1"/>
                          </a:solidFill>
                          <a:latin typeface="Arial" panose="020B0604020202020204"/>
                          <a:ea typeface="宋体" panose="02010600030101010101" pitchFamily="2" charset="-122"/>
                        </a:defRPr>
                      </a:lvl1pPr>
                      <a:lvl2pPr marL="608965" algn="l" defTabSz="1217295" rtl="0" eaLnBrk="1" latinLnBrk="0" hangingPunct="1">
                        <a:defRPr sz="2400" kern="1200">
                          <a:solidFill>
                            <a:schemeClr val="tx1"/>
                          </a:solidFill>
                          <a:latin typeface="Arial" panose="020B0604020202020204"/>
                          <a:ea typeface="宋体" panose="02010600030101010101" pitchFamily="2" charset="-122"/>
                        </a:defRPr>
                      </a:lvl2pPr>
                      <a:lvl3pPr marL="1217930" algn="l" defTabSz="1217295" rtl="0" eaLnBrk="1" latinLnBrk="0" hangingPunct="1">
                        <a:defRPr sz="2400" kern="1200">
                          <a:solidFill>
                            <a:schemeClr val="tx1"/>
                          </a:solidFill>
                          <a:latin typeface="Arial" panose="020B0604020202020204"/>
                          <a:ea typeface="宋体" panose="02010600030101010101" pitchFamily="2" charset="-122"/>
                        </a:defRPr>
                      </a:lvl3pPr>
                      <a:lvl4pPr marL="1826895" algn="l" defTabSz="1217295" rtl="0" eaLnBrk="1" latinLnBrk="0" hangingPunct="1">
                        <a:defRPr sz="2400" kern="1200">
                          <a:solidFill>
                            <a:schemeClr val="tx1"/>
                          </a:solidFill>
                          <a:latin typeface="Arial" panose="020B0604020202020204"/>
                          <a:ea typeface="宋体" panose="02010600030101010101" pitchFamily="2" charset="-122"/>
                        </a:defRPr>
                      </a:lvl4pPr>
                      <a:lvl5pPr marL="2435860" algn="l" defTabSz="1217295" rtl="0" eaLnBrk="1" latinLnBrk="0" hangingPunct="1">
                        <a:defRPr sz="2400" kern="1200">
                          <a:solidFill>
                            <a:schemeClr val="tx1"/>
                          </a:solidFill>
                          <a:latin typeface="Arial" panose="020B0604020202020204"/>
                          <a:ea typeface="宋体" panose="02010600030101010101" pitchFamily="2" charset="-122"/>
                        </a:defRPr>
                      </a:lvl5pPr>
                      <a:lvl6pPr marL="3044825" algn="l" defTabSz="1217295" rtl="0" eaLnBrk="1" latinLnBrk="0" hangingPunct="1">
                        <a:defRPr sz="2400" kern="1200">
                          <a:solidFill>
                            <a:schemeClr val="tx1"/>
                          </a:solidFill>
                          <a:latin typeface="Arial" panose="020B0604020202020204"/>
                          <a:ea typeface="宋体" panose="02010600030101010101" pitchFamily="2" charset="-122"/>
                        </a:defRPr>
                      </a:lvl6pPr>
                      <a:lvl7pPr marL="3653790" algn="l" defTabSz="1217295" rtl="0" eaLnBrk="1" latinLnBrk="0" hangingPunct="1">
                        <a:defRPr sz="2400" kern="1200">
                          <a:solidFill>
                            <a:schemeClr val="tx1"/>
                          </a:solidFill>
                          <a:latin typeface="Arial" panose="020B0604020202020204"/>
                          <a:ea typeface="宋体" panose="02010600030101010101" pitchFamily="2" charset="-122"/>
                        </a:defRPr>
                      </a:lvl7pPr>
                      <a:lvl8pPr marL="4262755" algn="l" defTabSz="1217295" rtl="0" eaLnBrk="1" latinLnBrk="0" hangingPunct="1">
                        <a:defRPr sz="2400" kern="1200">
                          <a:solidFill>
                            <a:schemeClr val="tx1"/>
                          </a:solidFill>
                          <a:latin typeface="Arial" panose="020B0604020202020204"/>
                          <a:ea typeface="宋体" panose="02010600030101010101" pitchFamily="2" charset="-122"/>
                        </a:defRPr>
                      </a:lvl8pPr>
                      <a:lvl9pPr marL="4871720" algn="l" defTabSz="1217295" rtl="0" eaLnBrk="1" latinLnBrk="0" hangingPunct="1">
                        <a:defRPr sz="2400" kern="1200">
                          <a:solidFill>
                            <a:schemeClr val="tx1"/>
                          </a:solidFill>
                          <a:latin typeface="Arial" panose="020B0604020202020204"/>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sz="2800" b="1" u="none" strike="noStrike" cap="none" normalizeH="0" baseline="0">
                          <a:ln>
                            <a:noFill/>
                          </a:ln>
                          <a:effectLst/>
                          <a:latin typeface="微软雅黑" panose="020B0503020204020204" charset="-122"/>
                          <a:ea typeface="微软雅黑" panose="020B0503020204020204" charset="-122"/>
                          <a:cs typeface="微软雅黑" panose="020B0503020204020204" charset="-122"/>
                        </a:rPr>
                        <a:t>重要标志 </a:t>
                      </a:r>
                      <a:endParaRPr kumimoji="0" lang="zh-CN" sz="2800" b="1" u="none" strike="noStrike" cap="none" normalizeH="0" baseline="0">
                        <a:ln>
                          <a:noFill/>
                        </a:ln>
                        <a:effectLst/>
                        <a:latin typeface="微软雅黑" panose="020B0503020204020204" charset="-122"/>
                        <a:ea typeface="微软雅黑" panose="020B0503020204020204" charset="-122"/>
                        <a:cs typeface="微软雅黑" panose="020B0503020204020204" charset="-122"/>
                      </a:endParaRPr>
                    </a:p>
                  </a:txBody>
                  <a:tcPr marL="8455" marR="8455" marT="6341" marB="0" anchor="ctr" horzOverflow="overflow"/>
                </a:tc>
                <a:tc>
                  <a:txBody>
                    <a:bodyPr/>
                    <a:lstStyle>
                      <a:lvl1pPr marL="0" algn="l" defTabSz="1217295" rtl="0" eaLnBrk="1" latinLnBrk="0" hangingPunct="1">
                        <a:defRPr sz="2400" kern="1200">
                          <a:solidFill>
                            <a:schemeClr val="tx1"/>
                          </a:solidFill>
                          <a:latin typeface="Arial" panose="020B0604020202020204"/>
                          <a:ea typeface="宋体" panose="02010600030101010101" pitchFamily="2" charset="-122"/>
                        </a:defRPr>
                      </a:lvl1pPr>
                      <a:lvl2pPr marL="608965" algn="l" defTabSz="1217295" rtl="0" eaLnBrk="1" latinLnBrk="0" hangingPunct="1">
                        <a:defRPr sz="2400" kern="1200">
                          <a:solidFill>
                            <a:schemeClr val="tx1"/>
                          </a:solidFill>
                          <a:latin typeface="Arial" panose="020B0604020202020204"/>
                          <a:ea typeface="宋体" panose="02010600030101010101" pitchFamily="2" charset="-122"/>
                        </a:defRPr>
                      </a:lvl2pPr>
                      <a:lvl3pPr marL="1217930" algn="l" defTabSz="1217295" rtl="0" eaLnBrk="1" latinLnBrk="0" hangingPunct="1">
                        <a:defRPr sz="2400" kern="1200">
                          <a:solidFill>
                            <a:schemeClr val="tx1"/>
                          </a:solidFill>
                          <a:latin typeface="Arial" panose="020B0604020202020204"/>
                          <a:ea typeface="宋体" panose="02010600030101010101" pitchFamily="2" charset="-122"/>
                        </a:defRPr>
                      </a:lvl3pPr>
                      <a:lvl4pPr marL="1826895" algn="l" defTabSz="1217295" rtl="0" eaLnBrk="1" latinLnBrk="0" hangingPunct="1">
                        <a:defRPr sz="2400" kern="1200">
                          <a:solidFill>
                            <a:schemeClr val="tx1"/>
                          </a:solidFill>
                          <a:latin typeface="Arial" panose="020B0604020202020204"/>
                          <a:ea typeface="宋体" panose="02010600030101010101" pitchFamily="2" charset="-122"/>
                        </a:defRPr>
                      </a:lvl4pPr>
                      <a:lvl5pPr marL="2435860" algn="l" defTabSz="1217295" rtl="0" eaLnBrk="1" latinLnBrk="0" hangingPunct="1">
                        <a:defRPr sz="2400" kern="1200">
                          <a:solidFill>
                            <a:schemeClr val="tx1"/>
                          </a:solidFill>
                          <a:latin typeface="Arial" panose="020B0604020202020204"/>
                          <a:ea typeface="宋体" panose="02010600030101010101" pitchFamily="2" charset="-122"/>
                        </a:defRPr>
                      </a:lvl5pPr>
                      <a:lvl6pPr marL="3044825" algn="l" defTabSz="1217295" rtl="0" eaLnBrk="1" latinLnBrk="0" hangingPunct="1">
                        <a:defRPr sz="2400" kern="1200">
                          <a:solidFill>
                            <a:schemeClr val="tx1"/>
                          </a:solidFill>
                          <a:latin typeface="Arial" panose="020B0604020202020204"/>
                          <a:ea typeface="宋体" panose="02010600030101010101" pitchFamily="2" charset="-122"/>
                        </a:defRPr>
                      </a:lvl6pPr>
                      <a:lvl7pPr marL="3653790" algn="l" defTabSz="1217295" rtl="0" eaLnBrk="1" latinLnBrk="0" hangingPunct="1">
                        <a:defRPr sz="2400" kern="1200">
                          <a:solidFill>
                            <a:schemeClr val="tx1"/>
                          </a:solidFill>
                          <a:latin typeface="Arial" panose="020B0604020202020204"/>
                          <a:ea typeface="宋体" panose="02010600030101010101" pitchFamily="2" charset="-122"/>
                        </a:defRPr>
                      </a:lvl7pPr>
                      <a:lvl8pPr marL="4262755" algn="l" defTabSz="1217295" rtl="0" eaLnBrk="1" latinLnBrk="0" hangingPunct="1">
                        <a:defRPr sz="2400" kern="1200">
                          <a:solidFill>
                            <a:schemeClr val="tx1"/>
                          </a:solidFill>
                          <a:latin typeface="Arial" panose="020B0604020202020204"/>
                          <a:ea typeface="宋体" panose="02010600030101010101" pitchFamily="2" charset="-122"/>
                        </a:defRPr>
                      </a:lvl8pPr>
                      <a:lvl9pPr marL="4871720" algn="l" defTabSz="1217295" rtl="0" eaLnBrk="1" latinLnBrk="0" hangingPunct="1">
                        <a:defRPr sz="2400" kern="1200">
                          <a:solidFill>
                            <a:schemeClr val="tx1"/>
                          </a:solidFill>
                          <a:latin typeface="Arial" panose="020B0604020202020204"/>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800" b="1" u="none" strike="noStrike" cap="none" normalizeH="0" baseline="0">
                          <a:ln>
                            <a:noFill/>
                          </a:ln>
                          <a:effectLst/>
                          <a:latin typeface="微软雅黑" panose="020B0503020204020204" charset="-122"/>
                          <a:ea typeface="微软雅黑" panose="020B0503020204020204" charset="-122"/>
                          <a:cs typeface="楷体" panose="02010609060101010101" charset="-122"/>
                        </a:rPr>
                        <a:t> </a:t>
                      </a:r>
                      <a:endParaRPr kumimoji="0" lang="zh-CN" altLang="en-US" sz="2800" b="1" u="none" strike="noStrike" kern="1200"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c>
                  <a:txBody>
                    <a:bodyPr/>
                    <a:lstStyle>
                      <a:lvl1pPr marL="0" algn="l" defTabSz="1217295" rtl="0" eaLnBrk="1" latinLnBrk="0" hangingPunct="1">
                        <a:defRPr sz="2400" kern="1200">
                          <a:solidFill>
                            <a:schemeClr val="tx1"/>
                          </a:solidFill>
                          <a:latin typeface="Arial" panose="020B0604020202020204"/>
                          <a:ea typeface="宋体" panose="02010600030101010101" pitchFamily="2" charset="-122"/>
                        </a:defRPr>
                      </a:lvl1pPr>
                      <a:lvl2pPr marL="608965" algn="l" defTabSz="1217295" rtl="0" eaLnBrk="1" latinLnBrk="0" hangingPunct="1">
                        <a:defRPr sz="2400" kern="1200">
                          <a:solidFill>
                            <a:schemeClr val="tx1"/>
                          </a:solidFill>
                          <a:latin typeface="Arial" panose="020B0604020202020204"/>
                          <a:ea typeface="宋体" panose="02010600030101010101" pitchFamily="2" charset="-122"/>
                        </a:defRPr>
                      </a:lvl2pPr>
                      <a:lvl3pPr marL="1217930" algn="l" defTabSz="1217295" rtl="0" eaLnBrk="1" latinLnBrk="0" hangingPunct="1">
                        <a:defRPr sz="2400" kern="1200">
                          <a:solidFill>
                            <a:schemeClr val="tx1"/>
                          </a:solidFill>
                          <a:latin typeface="Arial" panose="020B0604020202020204"/>
                          <a:ea typeface="宋体" panose="02010600030101010101" pitchFamily="2" charset="-122"/>
                        </a:defRPr>
                      </a:lvl3pPr>
                      <a:lvl4pPr marL="1826895" algn="l" defTabSz="1217295" rtl="0" eaLnBrk="1" latinLnBrk="0" hangingPunct="1">
                        <a:defRPr sz="2400" kern="1200">
                          <a:solidFill>
                            <a:schemeClr val="tx1"/>
                          </a:solidFill>
                          <a:latin typeface="Arial" panose="020B0604020202020204"/>
                          <a:ea typeface="宋体" panose="02010600030101010101" pitchFamily="2" charset="-122"/>
                        </a:defRPr>
                      </a:lvl4pPr>
                      <a:lvl5pPr marL="2435860" algn="l" defTabSz="1217295" rtl="0" eaLnBrk="1" latinLnBrk="0" hangingPunct="1">
                        <a:defRPr sz="2400" kern="1200">
                          <a:solidFill>
                            <a:schemeClr val="tx1"/>
                          </a:solidFill>
                          <a:latin typeface="Arial" panose="020B0604020202020204"/>
                          <a:ea typeface="宋体" panose="02010600030101010101" pitchFamily="2" charset="-122"/>
                        </a:defRPr>
                      </a:lvl5pPr>
                      <a:lvl6pPr marL="3044825" algn="l" defTabSz="1217295" rtl="0" eaLnBrk="1" latinLnBrk="0" hangingPunct="1">
                        <a:defRPr sz="2400" kern="1200">
                          <a:solidFill>
                            <a:schemeClr val="tx1"/>
                          </a:solidFill>
                          <a:latin typeface="Arial" panose="020B0604020202020204"/>
                          <a:ea typeface="宋体" panose="02010600030101010101" pitchFamily="2" charset="-122"/>
                        </a:defRPr>
                      </a:lvl6pPr>
                      <a:lvl7pPr marL="3653790" algn="l" defTabSz="1217295" rtl="0" eaLnBrk="1" latinLnBrk="0" hangingPunct="1">
                        <a:defRPr sz="2400" kern="1200">
                          <a:solidFill>
                            <a:schemeClr val="tx1"/>
                          </a:solidFill>
                          <a:latin typeface="Arial" panose="020B0604020202020204"/>
                          <a:ea typeface="宋体" panose="02010600030101010101" pitchFamily="2" charset="-122"/>
                        </a:defRPr>
                      </a:lvl7pPr>
                      <a:lvl8pPr marL="4262755" algn="l" defTabSz="1217295" rtl="0" eaLnBrk="1" latinLnBrk="0" hangingPunct="1">
                        <a:defRPr sz="2400" kern="1200">
                          <a:solidFill>
                            <a:schemeClr val="tx1"/>
                          </a:solidFill>
                          <a:latin typeface="Arial" panose="020B0604020202020204"/>
                          <a:ea typeface="宋体" panose="02010600030101010101" pitchFamily="2" charset="-122"/>
                        </a:defRPr>
                      </a:lvl8pPr>
                      <a:lvl9pPr marL="4871720" algn="l" defTabSz="1217295" rtl="0" eaLnBrk="1" latinLnBrk="0" hangingPunct="1">
                        <a:defRPr sz="2400" kern="1200">
                          <a:solidFill>
                            <a:schemeClr val="tx1"/>
                          </a:solidFill>
                          <a:latin typeface="Arial" panose="020B0604020202020204"/>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800" b="1" u="none" strike="noStrike" cap="none" normalizeH="0" baseline="0">
                          <a:ln>
                            <a:noFill/>
                          </a:ln>
                          <a:effectLst/>
                          <a:latin typeface="微软雅黑" panose="020B0503020204020204" charset="-122"/>
                          <a:ea typeface="微软雅黑" panose="020B0503020204020204" charset="-122"/>
                          <a:cs typeface="楷体" panose="02010609060101010101" charset="-122"/>
                        </a:rPr>
                        <a:t> </a:t>
                      </a:r>
                      <a:r>
                        <a:rPr kumimoji="0" lang="zh-CN" altLang="en-US" sz="2800" b="1" u="none" strike="noStrike" kern="1200" cap="none" normalizeH="0" baseline="0">
                          <a:ln>
                            <a:noFill/>
                          </a:ln>
                          <a:effectLst/>
                          <a:latin typeface="微软雅黑" panose="020B0503020204020204" charset="-122"/>
                          <a:ea typeface="微软雅黑" panose="020B0503020204020204" charset="-122"/>
                          <a:cs typeface="楷体" panose="02010609060101010101" charset="-122"/>
                        </a:rPr>
                        <a:t> </a:t>
                      </a:r>
                      <a:endParaRPr kumimoji="0" lang="zh-CN" altLang="en-US" sz="2800" b="1" u="none" strike="noStrike" kern="1200"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r>
              <a:tr h="45656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rPr>
                        <a:t>能源动力</a:t>
                      </a:r>
                      <a:endParaRPr kumimoji="0" lang="zh-CN" alt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2400" b="1" u="none" strike="noStrike" kern="1200" cap="none" normalizeH="0" baseline="0">
                        <a:latin typeface="微软雅黑" panose="020B0503020204020204" charset="-122"/>
                        <a:ea typeface="微软雅黑" panose="020B0503020204020204" charset="-122"/>
                      </a:endParaRPr>
                    </a:p>
                  </a:txBody>
                  <a:tcPr marL="8455" marR="8455" marT="6341" marB="0" anchor="ctr" horzOverflow="overflow"/>
                </a:tc>
                <a:tc>
                  <a:txBody>
                    <a:bodyPr/>
                    <a:lstStyle/>
                    <a:p>
                      <a:pPr marL="0" marR="0" lvl="0" algn="ctr" defTabSz="914400" rtl="0" eaLnBrk="1" fontAlgn="ctr" latinLnBrk="0" hangingPunct="1">
                        <a:lnSpc>
                          <a:spcPct val="100000"/>
                        </a:lnSpc>
                        <a:buClrTx/>
                        <a:buSzTx/>
                        <a:buFontTx/>
                        <a:buNone/>
                      </a:pPr>
                      <a:endParaRPr kumimoji="0" lang="zh-CN" altLang="en-US" sz="2400" b="1" u="none" strike="noStrike" kern="1200" cap="none" normalizeH="0" baseline="0">
                        <a:latin typeface="微软雅黑" panose="020B0503020204020204" charset="-122"/>
                        <a:ea typeface="微软雅黑" panose="020B0503020204020204" charset="-122"/>
                      </a:endParaRPr>
                    </a:p>
                  </a:txBody>
                  <a:tcPr marL="8455" marR="8455" marT="6341" marB="0" anchor="ctr" horzOverflow="overflow"/>
                </a:tc>
              </a:tr>
              <a:tr h="42418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rPr>
                        <a:t>交通工具</a:t>
                      </a:r>
                      <a:endParaRPr kumimoji="0" lang="zh-CN" alt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2400" b="1" u="none" strike="noStrike" kern="1200" cap="none" normalizeH="0" baseline="0">
                        <a:latin typeface="微软雅黑" panose="020B0503020204020204" charset="-122"/>
                        <a:ea typeface="微软雅黑" panose="020B0503020204020204" charset="-122"/>
                      </a:endParaRPr>
                    </a:p>
                  </a:txBody>
                  <a:tcPr marL="8455" marR="8455" marT="6341" marB="0" anchor="ctr" horzOverflow="overflow"/>
                </a:tc>
                <a:tc>
                  <a:txBody>
                    <a:bodyPr/>
                    <a:lstStyle/>
                    <a:p>
                      <a:pPr marL="0" marR="0" lvl="0" algn="ctr" defTabSz="914400" rtl="0" eaLnBrk="1" fontAlgn="ctr" latinLnBrk="0" hangingPunct="1">
                        <a:lnSpc>
                          <a:spcPct val="100000"/>
                        </a:lnSpc>
                        <a:buClrTx/>
                        <a:buSzTx/>
                        <a:buFontTx/>
                        <a:buNone/>
                      </a:pPr>
                      <a:endParaRPr kumimoji="0" lang="zh-CN" altLang="en-US" sz="2400" b="1" u="none" strike="noStrike" kern="1200" cap="none" normalizeH="0" baseline="0">
                        <a:latin typeface="微软雅黑" panose="020B0503020204020204" charset="-122"/>
                        <a:ea typeface="微软雅黑" panose="020B0503020204020204" charset="-122"/>
                      </a:endParaRPr>
                    </a:p>
                  </a:txBody>
                  <a:tcPr marL="8455" marR="8455" marT="6341" marB="0" anchor="ctr" horzOverflow="overflow"/>
                </a:tc>
              </a:tr>
              <a:tr h="47244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rPr>
                        <a:t>生产组织</a:t>
                      </a:r>
                      <a:endParaRPr kumimoji="0" lang="zh-CN" alt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2800" b="1" u="none" strike="noStrike" kern="1200"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2800" b="1" u="none" strike="noStrike" kern="1200"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r>
              <a:tr h="47244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rPr>
                        <a:t>世界市场</a:t>
                      </a:r>
                      <a:endParaRPr kumimoji="0" lang="zh-CN" altLang="zh-CN" sz="2800" b="1" u="none" strike="noStrike"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2800" b="1" u="none" strike="noStrike" kern="1200"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2800" b="1" u="none" strike="noStrike" kern="1200" cap="none" normalizeH="0" baseline="0">
                        <a:ln>
                          <a:noFill/>
                        </a:ln>
                        <a:effectLst/>
                        <a:latin typeface="微软雅黑" panose="020B0503020204020204" charset="-122"/>
                        <a:ea typeface="微软雅黑" panose="020B0503020204020204" charset="-122"/>
                        <a:cs typeface="楷体" panose="02010609060101010101" charset="-122"/>
                      </a:endParaRPr>
                    </a:p>
                  </a:txBody>
                  <a:tcPr marL="8455" marR="8455" marT="6341" marB="0" anchor="ctr" horzOverflow="overflow"/>
                </a:tc>
              </a:tr>
            </a:tbl>
          </a:graphicData>
        </a:graphic>
      </p:graphicFrame>
      <p:sp>
        <p:nvSpPr>
          <p:cNvPr id="4" name="文本框 3"/>
          <p:cNvSpPr txBox="1"/>
          <p:nvPr>
            <p:custDataLst>
              <p:tags r:id="rId2"/>
            </p:custDataLst>
          </p:nvPr>
        </p:nvSpPr>
        <p:spPr>
          <a:xfrm>
            <a:off x="1923415" y="1566545"/>
            <a:ext cx="4486275" cy="829945"/>
          </a:xfrm>
          <a:prstGeom prst="rect">
            <a:avLst/>
          </a:prstGeom>
          <a:noFill/>
        </p:spPr>
        <p:txBody>
          <a:bodyPr wrap="square" rtlCol="0" anchor="t">
            <a:spAutoFit/>
          </a:bodyPr>
          <a:lstStyle/>
          <a:p>
            <a:pPr algn="ctr"/>
            <a:r>
              <a:rPr lang="zh-CN" altLang="en-US" sz="2400" b="1">
                <a:latin typeface="微软雅黑" panose="020B0503020204020204" charset="-122"/>
                <a:ea typeface="微软雅黑" panose="020B0503020204020204" charset="-122"/>
              </a:rPr>
              <a:t>英国首发，</a:t>
            </a:r>
            <a:endParaRPr lang="zh-CN" altLang="en-US" sz="2400" b="1">
              <a:latin typeface="微软雅黑" panose="020B0503020204020204" charset="-122"/>
              <a:ea typeface="微软雅黑" panose="020B0503020204020204" charset="-122"/>
            </a:endParaRPr>
          </a:p>
          <a:p>
            <a:pPr algn="ctr"/>
            <a:r>
              <a:rPr lang="zh-CN" altLang="en-US" sz="2400" b="1">
                <a:latin typeface="微软雅黑" panose="020B0503020204020204" charset="-122"/>
                <a:ea typeface="微软雅黑" panose="020B0503020204020204" charset="-122"/>
              </a:rPr>
              <a:t>后波及欧美他国</a:t>
            </a:r>
            <a:endParaRPr lang="zh-CN" altLang="en-US" sz="2400" b="1">
              <a:latin typeface="微软雅黑" panose="020B0503020204020204" charset="-122"/>
              <a:ea typeface="微软雅黑" panose="020B0503020204020204" charset="-122"/>
            </a:endParaRPr>
          </a:p>
        </p:txBody>
      </p:sp>
      <p:sp>
        <p:nvSpPr>
          <p:cNvPr id="5" name="文本框 4"/>
          <p:cNvSpPr txBox="1"/>
          <p:nvPr>
            <p:custDataLst>
              <p:tags r:id="rId3"/>
            </p:custDataLst>
          </p:nvPr>
        </p:nvSpPr>
        <p:spPr>
          <a:xfrm>
            <a:off x="7355840" y="1504950"/>
            <a:ext cx="2761615" cy="891540"/>
          </a:xfrm>
          <a:prstGeom prst="rect">
            <a:avLst/>
          </a:prstGeom>
          <a:noFill/>
        </p:spPr>
        <p:txBody>
          <a:bodyPr wrap="square" rtlCol="0" anchor="t">
            <a:spAutoFit/>
          </a:bodyPr>
          <a:lstStyle/>
          <a:p>
            <a:pPr fontAlgn="auto"/>
            <a:r>
              <a:rPr lang="en-US" altLang="zh-CN" sz="28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多国同时发生</a:t>
            </a:r>
            <a:endParaRPr lang="zh-CN" altLang="en-US" sz="2400" b="1">
              <a:latin typeface="微软雅黑" panose="020B0503020204020204" charset="-122"/>
              <a:ea typeface="微软雅黑" panose="020B0503020204020204" charset="-122"/>
              <a:cs typeface="微软雅黑" panose="020B0503020204020204" charset="-122"/>
            </a:endParaRPr>
          </a:p>
          <a:p>
            <a:pPr fontAlgn="auto"/>
            <a:r>
              <a:rPr lang="zh-CN" altLang="en-US" sz="2400" b="1">
                <a:latin typeface="微软雅黑" panose="020B0503020204020204" charset="-122"/>
                <a:ea typeface="微软雅黑" panose="020B0503020204020204" charset="-122"/>
                <a:cs typeface="微软雅黑" panose="020B0503020204020204" charset="-122"/>
              </a:rPr>
              <a:t> </a:t>
            </a:r>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美、德突出</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4"/>
            </p:custDataLst>
          </p:nvPr>
        </p:nvSpPr>
        <p:spPr>
          <a:xfrm>
            <a:off x="2717165" y="2468880"/>
            <a:ext cx="3103245" cy="829945"/>
          </a:xfrm>
          <a:prstGeom prst="rect">
            <a:avLst/>
          </a:prstGeom>
          <a:noFill/>
        </p:spPr>
        <p:txBody>
          <a:bodyPr wrap="square" rtlCol="0" anchor="t">
            <a:spAutoFit/>
          </a:bodyPr>
          <a:lstStyle/>
          <a:p>
            <a:pPr algn="ctr"/>
            <a:r>
              <a:rPr lang="zh-CN" altLang="en-US" sz="2400" b="1">
                <a:solidFill>
                  <a:schemeClr val="tx1"/>
                </a:solidFill>
                <a:latin typeface="微软雅黑" panose="020B0503020204020204" charset="-122"/>
                <a:ea typeface="微软雅黑" panose="020B0503020204020204" charset="-122"/>
              </a:rPr>
              <a:t>科学技术与生产尚未紧密结合</a:t>
            </a:r>
            <a:endParaRPr lang="zh-CN" altLang="en-US" sz="2400" b="1">
              <a:solidFill>
                <a:schemeClr val="tx1"/>
              </a:solidFill>
              <a:latin typeface="微软雅黑" panose="020B0503020204020204" charset="-122"/>
              <a:ea typeface="微软雅黑" panose="020B0503020204020204" charset="-122"/>
            </a:endParaRPr>
          </a:p>
        </p:txBody>
      </p:sp>
      <p:sp>
        <p:nvSpPr>
          <p:cNvPr id="11" name="文本框 10"/>
          <p:cNvSpPr txBox="1"/>
          <p:nvPr>
            <p:custDataLst>
              <p:tags r:id="rId5"/>
            </p:custDataLst>
          </p:nvPr>
        </p:nvSpPr>
        <p:spPr>
          <a:xfrm>
            <a:off x="6013450" y="2572385"/>
            <a:ext cx="5567045" cy="460375"/>
          </a:xfrm>
          <a:prstGeom prst="rect">
            <a:avLst/>
          </a:prstGeom>
          <a:noFill/>
        </p:spPr>
        <p:txBody>
          <a:bodyPr wrap="square" rtlCol="0" anchor="t">
            <a:spAutoFit/>
          </a:bodyPr>
          <a:lstStyle/>
          <a:p>
            <a:pPr algn="ctr">
              <a:buClrTx/>
              <a:buSzTx/>
              <a:buFontTx/>
            </a:pPr>
            <a:r>
              <a:rPr lang="zh-CN" altLang="en-US" sz="2400" b="1">
                <a:latin typeface="微软雅黑" panose="020B0503020204020204" charset="-122"/>
                <a:ea typeface="微软雅黑" panose="020B0503020204020204" charset="-122"/>
              </a:rPr>
              <a:t>科学技术与生产紧密结合</a:t>
            </a:r>
            <a:endParaRPr lang="zh-CN" altLang="en-US" sz="2400" b="1">
              <a:solidFill>
                <a:srgbClr val="FF0000"/>
              </a:solidFill>
              <a:latin typeface="微软雅黑" panose="020B0503020204020204" charset="-122"/>
              <a:ea typeface="微软雅黑" panose="020B0503020204020204" charset="-122"/>
            </a:endParaRPr>
          </a:p>
        </p:txBody>
      </p:sp>
      <p:sp>
        <p:nvSpPr>
          <p:cNvPr id="12" name="文本框 11"/>
          <p:cNvSpPr txBox="1"/>
          <p:nvPr>
            <p:custDataLst>
              <p:tags r:id="rId6"/>
            </p:custDataLst>
          </p:nvPr>
        </p:nvSpPr>
        <p:spPr>
          <a:xfrm>
            <a:off x="2439035" y="3483610"/>
            <a:ext cx="3658235" cy="460375"/>
          </a:xfrm>
          <a:prstGeom prst="rect">
            <a:avLst/>
          </a:prstGeom>
          <a:noFill/>
        </p:spPr>
        <p:txBody>
          <a:bodyPr wrap="square" rtlCol="0" anchor="t">
            <a:spAutoFit/>
          </a:bodyPr>
          <a:lstStyle/>
          <a:p>
            <a:pPr algn="ctr"/>
            <a:r>
              <a:rPr lang="zh-CN" altLang="en-US" sz="2400" b="1">
                <a:latin typeface="微软雅黑" panose="020B0503020204020204" charset="-122"/>
                <a:ea typeface="微软雅黑" panose="020B0503020204020204" charset="-122"/>
              </a:rPr>
              <a:t>以轻工业为主</a:t>
            </a:r>
            <a:endParaRPr lang="zh-CN" altLang="en-US" sz="2400" b="1">
              <a:latin typeface="微软雅黑" panose="020B0503020204020204" charset="-122"/>
              <a:ea typeface="微软雅黑" panose="020B0503020204020204" charset="-122"/>
            </a:endParaRPr>
          </a:p>
        </p:txBody>
      </p:sp>
      <p:sp>
        <p:nvSpPr>
          <p:cNvPr id="13" name="文本框 12"/>
          <p:cNvSpPr txBox="1"/>
          <p:nvPr>
            <p:custDataLst>
              <p:tags r:id="rId7"/>
            </p:custDataLst>
          </p:nvPr>
        </p:nvSpPr>
        <p:spPr>
          <a:xfrm>
            <a:off x="6013450" y="3483610"/>
            <a:ext cx="5566410" cy="460375"/>
          </a:xfrm>
          <a:prstGeom prst="rect">
            <a:avLst/>
          </a:prstGeom>
          <a:noFill/>
        </p:spPr>
        <p:txBody>
          <a:bodyPr wrap="square" rtlCol="0" anchor="t">
            <a:spAutoFit/>
          </a:bodyPr>
          <a:lstStyle/>
          <a:p>
            <a:pPr algn="ctr"/>
            <a:r>
              <a:rPr lang="zh-CN" altLang="en-US" sz="2400" b="1">
                <a:latin typeface="微软雅黑" panose="020B0503020204020204" charset="-122"/>
                <a:ea typeface="微软雅黑" panose="020B0503020204020204" charset="-122"/>
              </a:rPr>
              <a:t>以重工业为主</a:t>
            </a:r>
            <a:endParaRPr lang="zh-CN" altLang="en-US" sz="2400" b="1">
              <a:latin typeface="微软雅黑" panose="020B0503020204020204" charset="-122"/>
              <a:ea typeface="微软雅黑" panose="020B0503020204020204" charset="-122"/>
            </a:endParaRPr>
          </a:p>
        </p:txBody>
      </p:sp>
      <p:sp>
        <p:nvSpPr>
          <p:cNvPr id="14" name="文本框 13"/>
          <p:cNvSpPr txBox="1"/>
          <p:nvPr>
            <p:custDataLst>
              <p:tags r:id="rId8"/>
            </p:custDataLst>
          </p:nvPr>
        </p:nvSpPr>
        <p:spPr>
          <a:xfrm>
            <a:off x="2131060" y="4096385"/>
            <a:ext cx="4486275" cy="460375"/>
          </a:xfrm>
          <a:prstGeom prst="rect">
            <a:avLst/>
          </a:prstGeom>
          <a:noFill/>
        </p:spPr>
        <p:txBody>
          <a:bodyPr wrap="square" rtlCol="0" anchor="t">
            <a:spAutoFit/>
          </a:bodyPr>
          <a:lstStyle/>
          <a:p>
            <a:pPr algn="ctr"/>
            <a:r>
              <a:rPr lang="zh-CN" altLang="en-US" sz="2400" b="1">
                <a:latin typeface="微软雅黑" panose="020B0503020204020204" charset="-122"/>
                <a:ea typeface="微软雅黑" panose="020B0503020204020204" charset="-122"/>
              </a:rPr>
              <a:t>改良蒸汽机－蒸汽时代</a:t>
            </a:r>
            <a:endParaRPr lang="zh-CN" altLang="en-US" sz="2400" b="1">
              <a:latin typeface="微软雅黑" panose="020B0503020204020204" charset="-122"/>
              <a:ea typeface="微软雅黑" panose="020B0503020204020204" charset="-122"/>
            </a:endParaRPr>
          </a:p>
        </p:txBody>
      </p:sp>
      <p:sp>
        <p:nvSpPr>
          <p:cNvPr id="15" name="文本框 14"/>
          <p:cNvSpPr txBox="1"/>
          <p:nvPr>
            <p:custDataLst>
              <p:tags r:id="rId9"/>
            </p:custDataLst>
          </p:nvPr>
        </p:nvSpPr>
        <p:spPr>
          <a:xfrm>
            <a:off x="6097905" y="4046855"/>
            <a:ext cx="5567045" cy="460375"/>
          </a:xfrm>
          <a:prstGeom prst="rect">
            <a:avLst/>
          </a:prstGeom>
          <a:noFill/>
        </p:spPr>
        <p:txBody>
          <a:bodyPr wrap="square" rtlCol="0" anchor="t">
            <a:spAutoFit/>
          </a:bodyPr>
          <a:lstStyle/>
          <a:p>
            <a:pPr algn="ctr"/>
            <a:r>
              <a:rPr lang="zh-CN" altLang="en-US" sz="2400" b="1">
                <a:latin typeface="微软雅黑" panose="020B0503020204020204" charset="-122"/>
                <a:ea typeface="微软雅黑" panose="020B0503020204020204" charset="-122"/>
              </a:rPr>
              <a:t>电力广泛应用－电气时代</a:t>
            </a:r>
            <a:endParaRPr lang="zh-CN" altLang="en-US" sz="2400" b="1">
              <a:latin typeface="微软雅黑" panose="020B0503020204020204" charset="-122"/>
              <a:ea typeface="微软雅黑" panose="020B0503020204020204" charset="-122"/>
            </a:endParaRPr>
          </a:p>
        </p:txBody>
      </p:sp>
      <p:sp>
        <p:nvSpPr>
          <p:cNvPr id="16" name="文本框 15"/>
          <p:cNvSpPr txBox="1"/>
          <p:nvPr>
            <p:custDataLst>
              <p:tags r:id="rId10"/>
            </p:custDataLst>
          </p:nvPr>
        </p:nvSpPr>
        <p:spPr>
          <a:xfrm>
            <a:off x="3082291" y="5537200"/>
            <a:ext cx="2632710" cy="460375"/>
          </a:xfrm>
          <a:prstGeom prst="rect">
            <a:avLst/>
          </a:prstGeom>
          <a:noFill/>
        </p:spPr>
        <p:txBody>
          <a:bodyPr wrap="none" rtlCol="0" anchor="t">
            <a:spAutoFit/>
          </a:bodyPr>
          <a:lstStyle/>
          <a:p>
            <a:pPr marL="0" marR="0" lvl="0" indent="0" algn="ctr" defTabSz="914400" rtl="0" eaLnBrk="1" fontAlgn="ctr" latinLnBrk="0" hangingPunct="1">
              <a:lnSpc>
                <a:spcPct val="100000"/>
              </a:lnSpc>
              <a:spcBef>
                <a:spcPct val="0"/>
              </a:spcBef>
              <a:spcAft>
                <a:spcPct val="0"/>
              </a:spcAft>
              <a:buClrTx/>
              <a:buSzTx/>
              <a:buFontTx/>
              <a:buNone/>
            </a:pPr>
            <a:r>
              <a:rPr lang="zh-CN" altLang="en-US" sz="2400" b="1">
                <a:latin typeface="微软雅黑" panose="020B0503020204020204" charset="-122"/>
                <a:ea typeface="微软雅黑" panose="020B0503020204020204" charset="-122"/>
                <a:cs typeface="微软雅黑" panose="020B0503020204020204" charset="-122"/>
                <a:sym typeface="+mn-ea"/>
              </a:rPr>
              <a:t>工厂(组织规模小)</a:t>
            </a:r>
            <a:endParaRPr lang="zh-CN" altLang="en-US" sz="2400" b="1">
              <a:latin typeface="微软雅黑" panose="020B0503020204020204" charset="-122"/>
              <a:ea typeface="微软雅黑" panose="020B0503020204020204" charset="-122"/>
              <a:cs typeface="微软雅黑" panose="020B0503020204020204" charset="-122"/>
              <a:sym typeface="+mn-ea"/>
            </a:endParaRPr>
          </a:p>
        </p:txBody>
      </p:sp>
      <p:sp>
        <p:nvSpPr>
          <p:cNvPr id="17" name="文本框 16"/>
          <p:cNvSpPr txBox="1"/>
          <p:nvPr>
            <p:custDataLst>
              <p:tags r:id="rId11"/>
            </p:custDataLst>
          </p:nvPr>
        </p:nvSpPr>
        <p:spPr>
          <a:xfrm>
            <a:off x="6494781" y="5521325"/>
            <a:ext cx="4773930" cy="460375"/>
          </a:xfrm>
          <a:prstGeom prst="rect">
            <a:avLst/>
          </a:prstGeom>
          <a:noFill/>
        </p:spPr>
        <p:txBody>
          <a:bodyPr wrap="none" rtlCol="0" anchor="t">
            <a:spAutoFit/>
          </a:bodyPr>
          <a:lstStyle/>
          <a:p>
            <a:pPr marL="0" marR="0" lvl="0" indent="0" algn="ctr" defTabSz="914400" rtl="0" eaLnBrk="1" fontAlgn="ctr" latinLnBrk="0" hangingPunct="1">
              <a:lnSpc>
                <a:spcPct val="100000"/>
              </a:lnSpc>
              <a:spcBef>
                <a:spcPct val="0"/>
              </a:spcBef>
              <a:spcAft>
                <a:spcPct val="0"/>
              </a:spcAft>
              <a:buClrTx/>
              <a:buSzTx/>
              <a:buFontTx/>
              <a:buNone/>
            </a:pPr>
            <a:r>
              <a:rPr lang="zh-CN" altLang="en-US" sz="2400" b="1">
                <a:latin typeface="微软雅黑" panose="020B0503020204020204" charset="-122"/>
                <a:ea typeface="微软雅黑" panose="020B0503020204020204" charset="-122"/>
                <a:sym typeface="+mn-ea"/>
              </a:rPr>
              <a:t>垄断组织（生产与资本高度集中）</a:t>
            </a:r>
            <a:endParaRPr lang="zh-CN" altLang="en-US" sz="2400" b="1">
              <a:latin typeface="微软雅黑" panose="020B0503020204020204" charset="-122"/>
              <a:ea typeface="微软雅黑" panose="020B0503020204020204" charset="-122"/>
              <a:sym typeface="+mn-ea"/>
            </a:endParaRPr>
          </a:p>
        </p:txBody>
      </p:sp>
      <p:sp>
        <p:nvSpPr>
          <p:cNvPr id="22" name="Title 6"/>
          <p:cNvSpPr txBox="1"/>
          <p:nvPr>
            <p:custDataLst>
              <p:tags r:id="rId12"/>
            </p:custDataLst>
          </p:nvPr>
        </p:nvSpPr>
        <p:spPr>
          <a:xfrm>
            <a:off x="1222375" y="233680"/>
            <a:ext cx="7575550" cy="552450"/>
          </a:xfrm>
          <a:prstGeom prst="rect">
            <a:avLst/>
          </a:prstGeom>
          <a:noFill/>
          <a:ln w="3175">
            <a:noFill/>
            <a:prstDash val="dash"/>
          </a:ln>
        </p:spPr>
        <p:txBody>
          <a:bodyPr wrap="square" lIns="63500" tIns="25400" rIns="63500" bIns="25400" anchor="ctr" anchorCtr="0">
            <a:normAutofit fontScale="90000" lnSpcReduction="20000"/>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charset="0"/>
              </a:defRPr>
            </a:lvl1pPr>
          </a:lstStyle>
          <a:p>
            <a:pPr lvl="0" indent="0" algn="l" fontAlgn="ctr">
              <a:lnSpc>
                <a:spcPct val="130000"/>
              </a:lnSpc>
              <a:spcBef>
                <a:spcPts val="1000"/>
              </a:spcBef>
              <a:spcAft>
                <a:spcPct val="0"/>
              </a:spcAft>
              <a:buClrTx/>
              <a:buSzTx/>
              <a:buFont typeface="+mn-ea"/>
            </a:pPr>
            <a:r>
              <a:rPr lang="zh-CN" altLang="en-US" sz="3110" b="1">
                <a:solidFill>
                  <a:srgbClr val="FF0000"/>
                </a:solidFill>
                <a:latin typeface="微软雅黑" panose="020B0503020204020204" charset="-122"/>
                <a:ea typeface="微软雅黑" panose="020B0503020204020204" charset="-122"/>
              </a:rPr>
              <a:t>二、工业革命的进程（列表比较）</a:t>
            </a:r>
            <a:r>
              <a:rPr altLang="zh-CN" sz="3110" b="1">
                <a:solidFill>
                  <a:srgbClr val="FF0000"/>
                </a:solidFill>
                <a:latin typeface="微软雅黑" panose="020B0503020204020204" charset="-122"/>
                <a:ea typeface="微软雅黑" panose="020B0503020204020204" charset="-122"/>
              </a:rPr>
              <a:t>P58-59</a:t>
            </a:r>
            <a:endParaRPr lang="zh-CN" altLang="en-US" sz="3110" b="1">
              <a:solidFill>
                <a:srgbClr val="FF0000"/>
              </a:solidFill>
              <a:latin typeface="微软雅黑" panose="020B0503020204020204" charset="-122"/>
              <a:ea typeface="微软雅黑" panose="020B0503020204020204" charset="-122"/>
            </a:endParaRPr>
          </a:p>
          <a:p>
            <a:pPr lvl="0" indent="0" algn="l" fontAlgn="ctr">
              <a:lnSpc>
                <a:spcPct val="130000"/>
              </a:lnSpc>
              <a:spcBef>
                <a:spcPts val="1000"/>
              </a:spcBef>
              <a:spcAft>
                <a:spcPct val="0"/>
              </a:spcAft>
              <a:buSzTx/>
              <a:buFont typeface="+mn-ea"/>
            </a:pPr>
            <a:endParaRPr lang="zh-CN" altLang="en-US" sz="3110" b="1">
              <a:solidFill>
                <a:srgbClr val="FF0000"/>
              </a:solidFill>
              <a:latin typeface="微软雅黑" panose="020B0503020204020204" charset="-122"/>
              <a:ea typeface="微软雅黑" panose="020B0503020204020204" charset="-122"/>
            </a:endParaRPr>
          </a:p>
        </p:txBody>
      </p:sp>
      <p:sp>
        <p:nvSpPr>
          <p:cNvPr id="23" name="文本框 22"/>
          <p:cNvSpPr txBox="1"/>
          <p:nvPr>
            <p:custDataLst>
              <p:tags r:id="rId13"/>
            </p:custDataLst>
          </p:nvPr>
        </p:nvSpPr>
        <p:spPr>
          <a:xfrm>
            <a:off x="3181985" y="4617085"/>
            <a:ext cx="2172970" cy="460375"/>
          </a:xfrm>
          <a:prstGeom prst="rect">
            <a:avLst/>
          </a:prstGeom>
          <a:noFill/>
        </p:spPr>
        <p:txBody>
          <a:bodyPr wrap="none" rtlCol="0" anchor="t">
            <a:spAutoFit/>
          </a:bodyPr>
          <a:lstStyle/>
          <a:p>
            <a:pPr marL="0" marR="0" lvl="0" indent="0" algn="ctr" defTabSz="914400" rtl="0" eaLnBrk="1" fontAlgn="ctr" latinLnBrk="0" hangingPunct="1">
              <a:lnSpc>
                <a:spcPct val="100000"/>
              </a:lnSpc>
              <a:spcBef>
                <a:spcPct val="0"/>
              </a:spcBef>
              <a:spcAft>
                <a:spcPct val="0"/>
              </a:spcAft>
              <a:buClrTx/>
              <a:buSzTx/>
              <a:buFontTx/>
              <a:buNone/>
            </a:pPr>
            <a:r>
              <a:rPr lang="zh-CN" altLang="en-US" sz="2400" b="1">
                <a:latin typeface="微软雅黑" panose="020B0503020204020204" charset="-122"/>
                <a:ea typeface="微软雅黑" panose="020B0503020204020204" charset="-122"/>
                <a:cs typeface="微软雅黑" panose="020B0503020204020204" charset="-122"/>
                <a:sym typeface="+mn-ea"/>
              </a:rPr>
              <a:t>煤炭； 蒸汽机</a:t>
            </a:r>
            <a:endParaRPr lang="zh-CN" altLang="en-US" sz="2400" b="1">
              <a:latin typeface="微软雅黑" panose="020B0503020204020204" charset="-122"/>
              <a:ea typeface="微软雅黑" panose="020B0503020204020204" charset="-122"/>
              <a:cs typeface="微软雅黑" panose="020B0503020204020204" charset="-122"/>
              <a:sym typeface="+mn-ea"/>
            </a:endParaRPr>
          </a:p>
        </p:txBody>
      </p:sp>
      <p:sp>
        <p:nvSpPr>
          <p:cNvPr id="24" name="文本框 23"/>
          <p:cNvSpPr txBox="1"/>
          <p:nvPr>
            <p:custDataLst>
              <p:tags r:id="rId14"/>
            </p:custDataLst>
          </p:nvPr>
        </p:nvSpPr>
        <p:spPr>
          <a:xfrm>
            <a:off x="7727315" y="4610100"/>
            <a:ext cx="2019300" cy="460375"/>
          </a:xfrm>
          <a:prstGeom prst="rect">
            <a:avLst/>
          </a:prstGeom>
          <a:noFill/>
        </p:spPr>
        <p:txBody>
          <a:bodyPr wrap="none" rtlCol="0" anchor="t">
            <a:spAutoFit/>
          </a:bodyPr>
          <a:lstStyle/>
          <a:p>
            <a:pPr marL="0" marR="0" lvl="0" algn="ctr" defTabSz="914400" rtl="0" eaLnBrk="1" fontAlgn="ctr" latinLnBrk="0" hangingPunct="1">
              <a:lnSpc>
                <a:spcPct val="100000"/>
              </a:lnSpc>
              <a:buClrTx/>
              <a:buSzTx/>
              <a:buFontTx/>
              <a:buNone/>
            </a:pPr>
            <a:r>
              <a:rPr lang="zh-CN" altLang="en-US" sz="2400" b="1">
                <a:latin typeface="微软雅黑" panose="020B0503020204020204" charset="-122"/>
                <a:ea typeface="微软雅黑" panose="020B0503020204020204" charset="-122"/>
                <a:sym typeface="+mn-ea"/>
              </a:rPr>
              <a:t>电力与内燃机</a:t>
            </a:r>
            <a:endParaRPr lang="zh-CN" altLang="en-US" sz="2400" b="1">
              <a:latin typeface="微软雅黑" panose="020B0503020204020204" charset="-122"/>
              <a:ea typeface="微软雅黑" panose="020B0503020204020204" charset="-122"/>
              <a:sym typeface="+mn-ea"/>
            </a:endParaRPr>
          </a:p>
        </p:txBody>
      </p:sp>
      <p:sp>
        <p:nvSpPr>
          <p:cNvPr id="25" name="文本框 24"/>
          <p:cNvSpPr txBox="1"/>
          <p:nvPr>
            <p:custDataLst>
              <p:tags r:id="rId15"/>
            </p:custDataLst>
          </p:nvPr>
        </p:nvSpPr>
        <p:spPr>
          <a:xfrm>
            <a:off x="3322320" y="5071745"/>
            <a:ext cx="1713230" cy="460375"/>
          </a:xfrm>
          <a:prstGeom prst="rect">
            <a:avLst/>
          </a:prstGeom>
          <a:noFill/>
        </p:spPr>
        <p:txBody>
          <a:bodyPr wrap="none" rtlCol="0" anchor="t">
            <a:spAutoFit/>
          </a:bodyPr>
          <a:lstStyle/>
          <a:p>
            <a:pPr marL="0" marR="0" lvl="0" indent="0" algn="ctr" defTabSz="914400" rtl="0" eaLnBrk="1" fontAlgn="ctr" latinLnBrk="0" hangingPunct="1">
              <a:lnSpc>
                <a:spcPct val="100000"/>
              </a:lnSpc>
              <a:spcBef>
                <a:spcPct val="0"/>
              </a:spcBef>
              <a:spcAft>
                <a:spcPct val="0"/>
              </a:spcAft>
              <a:buClrTx/>
              <a:buSzTx/>
              <a:buFontTx/>
              <a:buNone/>
            </a:pPr>
            <a:r>
              <a:rPr lang="zh-CN" altLang="en-US" sz="2400" b="1">
                <a:latin typeface="微软雅黑" panose="020B0503020204020204" charset="-122"/>
                <a:ea typeface="微软雅黑" panose="020B0503020204020204" charset="-122"/>
                <a:sym typeface="+mn-ea"/>
              </a:rPr>
              <a:t>轮船与火车</a:t>
            </a:r>
            <a:endParaRPr lang="zh-CN" altLang="en-US" sz="2400" b="1">
              <a:latin typeface="微软雅黑" panose="020B0503020204020204" charset="-122"/>
              <a:ea typeface="微软雅黑" panose="020B0503020204020204" charset="-122"/>
              <a:sym typeface="+mn-ea"/>
            </a:endParaRPr>
          </a:p>
        </p:txBody>
      </p:sp>
      <p:sp>
        <p:nvSpPr>
          <p:cNvPr id="26" name="文本框 25"/>
          <p:cNvSpPr txBox="1"/>
          <p:nvPr>
            <p:custDataLst>
              <p:tags r:id="rId16"/>
            </p:custDataLst>
          </p:nvPr>
        </p:nvSpPr>
        <p:spPr>
          <a:xfrm>
            <a:off x="7971155" y="5063490"/>
            <a:ext cx="1713230" cy="460375"/>
          </a:xfrm>
          <a:prstGeom prst="rect">
            <a:avLst/>
          </a:prstGeom>
          <a:noFill/>
        </p:spPr>
        <p:txBody>
          <a:bodyPr wrap="none" rtlCol="0" anchor="t">
            <a:spAutoFit/>
          </a:bodyPr>
          <a:lstStyle/>
          <a:p>
            <a:r>
              <a:rPr lang="zh-CN" altLang="en-US" sz="2400" b="1">
                <a:latin typeface="微软雅黑" panose="020B0503020204020204" charset="-122"/>
                <a:ea typeface="微软雅黑" panose="020B0503020204020204" charset="-122"/>
                <a:sym typeface="+mn-ea"/>
              </a:rPr>
              <a:t>飞机与汽车</a:t>
            </a:r>
            <a:endParaRPr lang="zh-CN" altLang="en-US" sz="2400" b="1">
              <a:latin typeface="微软雅黑" panose="020B0503020204020204" charset="-122"/>
              <a:ea typeface="微软雅黑" panose="020B0503020204020204" charset="-122"/>
              <a:sym typeface="+mn-ea"/>
            </a:endParaRPr>
          </a:p>
        </p:txBody>
      </p:sp>
      <p:sp>
        <p:nvSpPr>
          <p:cNvPr id="2" name="文本框 1"/>
          <p:cNvSpPr txBox="1"/>
          <p:nvPr>
            <p:custDataLst>
              <p:tags r:id="rId17"/>
            </p:custDataLst>
          </p:nvPr>
        </p:nvSpPr>
        <p:spPr>
          <a:xfrm>
            <a:off x="2652395" y="6002655"/>
            <a:ext cx="3230880" cy="460375"/>
          </a:xfrm>
          <a:prstGeom prst="rect">
            <a:avLst/>
          </a:prstGeom>
          <a:noFill/>
        </p:spPr>
        <p:txBody>
          <a:bodyPr wrap="none" rtlCol="0" anchor="t">
            <a:spAutoFit/>
          </a:bodyPr>
          <a:lstStyle/>
          <a:p>
            <a:pPr marL="0" marR="0" lvl="0" indent="0" algn="ctr" defTabSz="914400" rtl="0" eaLnBrk="1" fontAlgn="ctr" latinLnBrk="0" hangingPunct="1">
              <a:lnSpc>
                <a:spcPct val="100000"/>
              </a:lnSpc>
              <a:spcBef>
                <a:spcPct val="0"/>
              </a:spcBef>
              <a:spcAft>
                <a:spcPct val="0"/>
              </a:spcAft>
              <a:buClrTx/>
              <a:buSzTx/>
              <a:buFontTx/>
              <a:buNone/>
            </a:pPr>
            <a:r>
              <a:rPr lang="zh-CN" altLang="en-US" sz="2400" b="1">
                <a:latin typeface="微软雅黑" panose="020B0503020204020204" charset="-122"/>
                <a:ea typeface="微软雅黑" panose="020B0503020204020204" charset="-122"/>
                <a:sym typeface="+mn-ea"/>
              </a:rPr>
              <a:t>初步形成（商品输出）</a:t>
            </a:r>
            <a:endParaRPr lang="zh-CN" altLang="en-US" sz="2400" b="1">
              <a:latin typeface="微软雅黑" panose="020B0503020204020204" charset="-122"/>
              <a:ea typeface="微软雅黑" panose="020B0503020204020204" charset="-122"/>
              <a:sym typeface="+mn-ea"/>
            </a:endParaRPr>
          </a:p>
        </p:txBody>
      </p:sp>
      <p:sp>
        <p:nvSpPr>
          <p:cNvPr id="8" name="文本框 7"/>
          <p:cNvSpPr txBox="1"/>
          <p:nvPr>
            <p:custDataLst>
              <p:tags r:id="rId18"/>
            </p:custDataLst>
          </p:nvPr>
        </p:nvSpPr>
        <p:spPr>
          <a:xfrm>
            <a:off x="7266305" y="5981065"/>
            <a:ext cx="3230880" cy="460375"/>
          </a:xfrm>
          <a:prstGeom prst="rect">
            <a:avLst/>
          </a:prstGeom>
          <a:noFill/>
        </p:spPr>
        <p:txBody>
          <a:bodyPr wrap="none" rtlCol="0" anchor="t">
            <a:spAutoFit/>
          </a:bodyPr>
          <a:lstStyle/>
          <a:p>
            <a:r>
              <a:rPr lang="zh-CN" altLang="en-US" sz="2400" b="1">
                <a:latin typeface="微软雅黑" panose="020B0503020204020204" charset="-122"/>
                <a:ea typeface="微软雅黑" panose="020B0503020204020204" charset="-122"/>
                <a:sym typeface="+mn-ea"/>
              </a:rPr>
              <a:t>最终形成（资本输出）</a:t>
            </a:r>
            <a:endParaRPr lang="zh-CN" altLang="en-US" sz="2400" b="1">
              <a:latin typeface="微软雅黑" panose="020B0503020204020204" charset="-122"/>
              <a:ea typeface="微软雅黑" panose="020B0503020204020204" charset="-122"/>
              <a:sym typeface="+mn-ea"/>
            </a:endParaRPr>
          </a:p>
        </p:txBody>
      </p:sp>
    </p:spTree>
    <p:custDataLst>
      <p:tags r:id="rId1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ox(in)">
                                      <p:cBhvr>
                                        <p:cTn id="47" dur="20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ox(in)">
                                      <p:cBhvr>
                                        <p:cTn id="52" dur="20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checkerboard(across)">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ox(in)">
                                      <p:cBhvr>
                                        <p:cTn id="62" dur="20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ox(in)">
                                      <p:cBhvr>
                                        <p:cTn id="67" dur="20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ppt_x"/>
                                          </p:val>
                                        </p:tav>
                                        <p:tav tm="100000">
                                          <p:val>
                                            <p:strVal val="#ppt_x"/>
                                          </p:val>
                                        </p:tav>
                                      </p:tavLst>
                                    </p:anim>
                                    <p:anim calcmode="lin" valueType="num">
                                      <p:cBhvr additive="base">
                                        <p:cTn id="7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 presetClass="entr" presetSubtype="16" fill="hold" grpId="0" nodeType="click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box(in)">
                                      <p:cBhvr>
                                        <p:cTn id="78" dur="2000"/>
                                        <p:tgtEl>
                                          <p:spTgt spid="2"/>
                                        </p:tgtEl>
                                      </p:cBhvr>
                                    </p:animEffect>
                                  </p:childTnLst>
                                </p:cTn>
                              </p:par>
                            </p:childTnLst>
                          </p:cTn>
                        </p:par>
                      </p:childTnLst>
                    </p:cTn>
                  </p:par>
                  <p:par>
                    <p:cTn id="79" fill="hold">
                      <p:stCondLst>
                        <p:cond delay="indefinite"/>
                      </p:stCondLst>
                      <p:childTnLst>
                        <p:par>
                          <p:cTn id="80" fill="hold">
                            <p:stCondLst>
                              <p:cond delay="0"/>
                            </p:stCondLst>
                            <p:childTnLst>
                              <p:par>
                                <p:cTn id="81" presetID="4" presetClass="entr" presetSubtype="16"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box(in)">
                                      <p:cBhvr>
                                        <p:cTn id="8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1" grpId="0"/>
      <p:bldP spid="12" grpId="0"/>
      <p:bldP spid="13" grpId="0"/>
      <p:bldP spid="14" grpId="0"/>
      <p:bldP spid="15" grpId="0"/>
      <p:bldP spid="16" grpId="0"/>
      <p:bldP spid="17" grpId="0"/>
      <p:bldP spid="23" grpId="0"/>
      <p:bldP spid="24" grpId="0"/>
      <p:bldP spid="25" grpId="0"/>
      <p:bldP spid="26" grpId="0"/>
      <p:bldP spid="2"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custDataLst>
              <p:tags r:id="rId1"/>
            </p:custDataLst>
          </p:nvPr>
        </p:nvCxnSpPr>
        <p:spPr>
          <a:xfrm>
            <a:off x="11168723" y="6004933"/>
            <a:ext cx="467323" cy="467323"/>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2"/>
            </p:custDataLst>
          </p:nvPr>
        </p:nvCxnSpPr>
        <p:spPr>
          <a:xfrm>
            <a:off x="10997632" y="6085518"/>
            <a:ext cx="467323" cy="467323"/>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itle 6"/>
          <p:cNvSpPr txBox="1"/>
          <p:nvPr>
            <p:custDataLst>
              <p:tags r:id="rId3"/>
            </p:custDataLst>
          </p:nvPr>
        </p:nvSpPr>
        <p:spPr>
          <a:xfrm>
            <a:off x="328930" y="956945"/>
            <a:ext cx="10840085" cy="504825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charset="0"/>
              </a:defRPr>
            </a:lvl1pPr>
          </a:lstStyle>
          <a:p>
            <a:pPr marL="0" lvl="0" indent="0" algn="l" fontAlgn="auto">
              <a:lnSpc>
                <a:spcPct val="120000"/>
              </a:lnSpc>
              <a:spcBef>
                <a:spcPct val="0"/>
              </a:spcBef>
              <a:spcAft>
                <a:spcPts val="800"/>
              </a:spcAft>
              <a:buSzTx/>
              <a:buNone/>
            </a:pPr>
            <a:r>
              <a:rPr lang="zh-CN" altLang="en-US" sz="2800" b="1">
                <a:solidFill>
                  <a:srgbClr val="C00000"/>
                </a:solidFill>
                <a:latin typeface="微软雅黑" panose="020B0503020204020204" charset="-122"/>
                <a:ea typeface="微软雅黑" panose="020B0503020204020204" charset="-122"/>
                <a:cs typeface="微软雅黑" panose="020B0503020204020204" charset="-122"/>
              </a:rPr>
              <a:t>三、工业革命的影响</a:t>
            </a:r>
            <a:r>
              <a:rPr altLang="zh-CN" sz="2800" b="1">
                <a:solidFill>
                  <a:srgbClr val="C00000"/>
                </a:solidFill>
                <a:latin typeface="微软雅黑" panose="020B0503020204020204" charset="-122"/>
                <a:ea typeface="微软雅黑" panose="020B0503020204020204" charset="-122"/>
                <a:cs typeface="微软雅黑" panose="020B0503020204020204" charset="-122"/>
              </a:rPr>
              <a:t>P69-61</a:t>
            </a:r>
            <a:endParaRPr lang="zh-CN" altLang="en-US" sz="2800" b="1">
              <a:solidFill>
                <a:srgbClr val="C00000"/>
              </a:solidFill>
              <a:latin typeface="微软雅黑" panose="020B0503020204020204" charset="-122"/>
              <a:ea typeface="微软雅黑" panose="020B0503020204020204" charset="-122"/>
              <a:cs typeface="微软雅黑" panose="020B0503020204020204" charset="-122"/>
            </a:endParaRPr>
          </a:p>
          <a:p>
            <a:pPr marL="0" lvl="0" indent="0" algn="l" fontAlgn="auto">
              <a:lnSpc>
                <a:spcPct val="120000"/>
              </a:lnSpc>
              <a:spcBef>
                <a:spcPct val="0"/>
              </a:spcBef>
              <a:spcAft>
                <a:spcPts val="800"/>
              </a:spcAft>
              <a:buSzTx/>
              <a:buNone/>
            </a:pPr>
            <a:r>
              <a:rPr lang="zh-CN" altLang="en-US" sz="2400" b="1">
                <a:latin typeface="微软雅黑" panose="020B0503020204020204" charset="-122"/>
                <a:ea typeface="微软雅黑" panose="020B0503020204020204" charset="-122"/>
                <a:cs typeface="微软雅黑" panose="020B0503020204020204" charset="-122"/>
              </a:rPr>
              <a:t>1.推动生产力发展，进入</a:t>
            </a:r>
            <a:r>
              <a:rPr altLang="zh-CN" sz="2400" b="1">
                <a:latin typeface="微软雅黑" panose="020B0503020204020204" charset="-122"/>
                <a:ea typeface="微软雅黑" panose="020B0503020204020204" charset="-122"/>
                <a:cs typeface="微软雅黑" panose="020B0503020204020204" charset="-122"/>
              </a:rPr>
              <a:t>“</a:t>
            </a:r>
            <a:r>
              <a:rPr lang="zh-CN" altLang="en-US" sz="2400" b="1">
                <a:latin typeface="微软雅黑" panose="020B0503020204020204" charset="-122"/>
                <a:ea typeface="微软雅黑" panose="020B0503020204020204" charset="-122"/>
                <a:cs typeface="微软雅黑" panose="020B0503020204020204" charset="-122"/>
              </a:rPr>
              <a:t>蒸汽时代</a:t>
            </a:r>
            <a:r>
              <a:rPr altLang="zh-CN" sz="2400" b="1">
                <a:latin typeface="微软雅黑" panose="020B0503020204020204" charset="-122"/>
                <a:ea typeface="微软雅黑" panose="020B0503020204020204" charset="-122"/>
                <a:cs typeface="微软雅黑" panose="020B0503020204020204" charset="-122"/>
              </a:rPr>
              <a:t>”“</a:t>
            </a:r>
            <a:r>
              <a:rPr lang="zh-CN" altLang="en-US" sz="2400" b="1">
                <a:latin typeface="微软雅黑" panose="020B0503020204020204" charset="-122"/>
                <a:ea typeface="微软雅黑" panose="020B0503020204020204" charset="-122"/>
                <a:cs typeface="微软雅黑" panose="020B0503020204020204" charset="-122"/>
              </a:rPr>
              <a:t>电气时代</a:t>
            </a:r>
            <a:r>
              <a:rPr altLang="zh-CN" sz="2400" b="1">
                <a:latin typeface="微软雅黑" panose="020B0503020204020204" charset="-122"/>
                <a:ea typeface="微软雅黑" panose="020B0503020204020204" charset="-122"/>
                <a:cs typeface="微软雅黑" panose="020B0503020204020204" charset="-122"/>
              </a:rPr>
              <a:t>”</a:t>
            </a:r>
            <a:r>
              <a:rPr lang="zh-CN" altLang="en-US" sz="2400" b="1">
                <a:latin typeface="微软雅黑" panose="020B0503020204020204" charset="-122"/>
                <a:ea typeface="微软雅黑" panose="020B0503020204020204" charset="-122"/>
                <a:cs typeface="微软雅黑" panose="020B0503020204020204" charset="-122"/>
              </a:rPr>
              <a:t>；</a:t>
            </a:r>
            <a:endParaRPr lang="zh-CN" altLang="en-US" sz="2400" b="1">
              <a:latin typeface="微软雅黑" panose="020B0503020204020204" charset="-122"/>
              <a:ea typeface="微软雅黑" panose="020B0503020204020204" charset="-122"/>
              <a:cs typeface="微软雅黑" panose="020B0503020204020204" charset="-122"/>
            </a:endParaRPr>
          </a:p>
          <a:p>
            <a:pPr marL="0" lvl="0" indent="0" algn="l" fontAlgn="auto">
              <a:lnSpc>
                <a:spcPct val="120000"/>
              </a:lnSpc>
              <a:spcBef>
                <a:spcPct val="0"/>
              </a:spcBef>
              <a:spcAft>
                <a:spcPts val="800"/>
              </a:spcAft>
              <a:buSzTx/>
              <a:buNone/>
            </a:pPr>
            <a:r>
              <a:rPr altLang="zh-CN" sz="2400" b="1">
                <a:latin typeface="微软雅黑" panose="020B0503020204020204" charset="-122"/>
                <a:ea typeface="微软雅黑" panose="020B0503020204020204" charset="-122"/>
                <a:cs typeface="微软雅黑" panose="020B0503020204020204" charset="-122"/>
              </a:rPr>
              <a:t>2</a:t>
            </a:r>
            <a:r>
              <a:rPr lang="zh-CN" altLang="en-US" sz="2400" b="1">
                <a:latin typeface="微软雅黑" panose="020B0503020204020204" charset="-122"/>
                <a:ea typeface="微软雅黑" panose="020B0503020204020204" charset="-122"/>
                <a:cs typeface="微软雅黑" panose="020B0503020204020204" charset="-122"/>
              </a:rPr>
              <a:t>.工业资产阶级和工业无产阶级逐渐成为社会两大阶级；</a:t>
            </a:r>
            <a:endParaRPr lang="zh-CN" altLang="en-US" sz="2400" b="1">
              <a:latin typeface="微软雅黑" panose="020B0503020204020204" charset="-122"/>
              <a:ea typeface="微软雅黑" panose="020B0503020204020204" charset="-122"/>
              <a:cs typeface="微软雅黑" panose="020B0503020204020204" charset="-122"/>
            </a:endParaRPr>
          </a:p>
          <a:p>
            <a:pPr marL="0" lvl="0" indent="0" algn="l" fontAlgn="auto">
              <a:lnSpc>
                <a:spcPct val="120000"/>
              </a:lnSpc>
              <a:spcBef>
                <a:spcPct val="0"/>
              </a:spcBef>
              <a:spcAft>
                <a:spcPts val="800"/>
              </a:spcAft>
              <a:buSzTx/>
              <a:buNone/>
            </a:pPr>
            <a:r>
              <a:rPr lang="zh-CN" altLang="en-US" sz="2400" b="1">
                <a:latin typeface="微软雅黑" panose="020B0503020204020204" charset="-122"/>
                <a:ea typeface="微软雅黑" panose="020B0503020204020204" charset="-122"/>
                <a:cs typeface="微软雅黑" panose="020B0503020204020204" charset="-122"/>
              </a:rPr>
              <a:t>（</a:t>
            </a:r>
            <a:r>
              <a:rPr lang="zh-CN" altLang="en-US" sz="2400" b="1">
                <a:solidFill>
                  <a:srgbClr val="C00000"/>
                </a:solidFill>
                <a:latin typeface="微软雅黑" panose="020B0503020204020204" charset="-122"/>
                <a:ea typeface="微软雅黑" panose="020B0503020204020204" charset="-122"/>
                <a:cs typeface="微软雅黑" panose="020B0503020204020204" charset="-122"/>
              </a:rPr>
              <a:t>英国</a:t>
            </a:r>
            <a:r>
              <a:rPr altLang="zh-CN" sz="2400" b="1">
                <a:solidFill>
                  <a:srgbClr val="C00000"/>
                </a:solidFill>
                <a:latin typeface="微软雅黑" panose="020B0503020204020204" charset="-122"/>
                <a:ea typeface="微软雅黑" panose="020B0503020204020204" charset="-122"/>
                <a:cs typeface="微软雅黑" panose="020B0503020204020204" charset="-122"/>
              </a:rPr>
              <a:t>1832</a:t>
            </a:r>
            <a:r>
              <a:rPr lang="zh-CN" altLang="en-US" sz="2400" b="1">
                <a:solidFill>
                  <a:srgbClr val="C00000"/>
                </a:solidFill>
                <a:latin typeface="微软雅黑" panose="020B0503020204020204" charset="-122"/>
                <a:ea typeface="微软雅黑" panose="020B0503020204020204" charset="-122"/>
                <a:cs typeface="微软雅黑" panose="020B0503020204020204" charset="-122"/>
              </a:rPr>
              <a:t>年改革；工人运动的兴起；马克思主义的诞生</a:t>
            </a:r>
            <a:r>
              <a:rPr lang="zh-CN" altLang="en-US" sz="2400" b="1">
                <a:latin typeface="微软雅黑" panose="020B0503020204020204" charset="-122"/>
                <a:ea typeface="微软雅黑" panose="020B0503020204020204" charset="-122"/>
                <a:cs typeface="微软雅黑" panose="020B0503020204020204" charset="-122"/>
              </a:rPr>
              <a:t>）</a:t>
            </a:r>
            <a:endParaRPr lang="zh-CN" altLang="en-US" sz="2400" b="1">
              <a:latin typeface="微软雅黑" panose="020B0503020204020204" charset="-122"/>
              <a:ea typeface="微软雅黑" panose="020B0503020204020204" charset="-122"/>
              <a:cs typeface="微软雅黑" panose="020B0503020204020204" charset="-122"/>
            </a:endParaRPr>
          </a:p>
          <a:p>
            <a:pPr marL="0" lvl="0" indent="0" algn="l" fontAlgn="auto">
              <a:lnSpc>
                <a:spcPct val="120000"/>
              </a:lnSpc>
              <a:spcBef>
                <a:spcPct val="0"/>
              </a:spcBef>
              <a:spcAft>
                <a:spcPts val="800"/>
              </a:spcAft>
              <a:buSzTx/>
              <a:buNone/>
            </a:pPr>
            <a:r>
              <a:rPr altLang="zh-CN" sz="2400" b="1">
                <a:latin typeface="微软雅黑" panose="020B0503020204020204" charset="-122"/>
                <a:ea typeface="微软雅黑" panose="020B0503020204020204" charset="-122"/>
                <a:cs typeface="微软雅黑" panose="020B0503020204020204" charset="-122"/>
              </a:rPr>
              <a:t>3</a:t>
            </a:r>
            <a:r>
              <a:rPr lang="zh-CN" altLang="en-US" sz="2400" b="1">
                <a:latin typeface="微软雅黑" panose="020B0503020204020204" charset="-122"/>
                <a:ea typeface="微软雅黑" panose="020B0503020204020204" charset="-122"/>
                <a:cs typeface="微软雅黑" panose="020B0503020204020204" charset="-122"/>
              </a:rPr>
              <a:t>.推动社会生活的巨大变化</a:t>
            </a:r>
            <a:endParaRPr lang="zh-CN" altLang="en-US" sz="2400" b="1">
              <a:latin typeface="微软雅黑" panose="020B0503020204020204" charset="-122"/>
              <a:ea typeface="微软雅黑" panose="020B0503020204020204" charset="-122"/>
              <a:cs typeface="微软雅黑" panose="020B0503020204020204" charset="-122"/>
            </a:endParaRPr>
          </a:p>
          <a:p>
            <a:pPr marL="0" lvl="0" indent="0" algn="l" fontAlgn="auto">
              <a:lnSpc>
                <a:spcPct val="120000"/>
              </a:lnSpc>
              <a:spcBef>
                <a:spcPct val="0"/>
              </a:spcBef>
              <a:spcAft>
                <a:spcPts val="800"/>
              </a:spcAft>
              <a:buSzTx/>
              <a:buNone/>
            </a:pPr>
            <a:r>
              <a:rPr lang="zh-CN" altLang="en-US" sz="2400" b="1">
                <a:latin typeface="微软雅黑" panose="020B0503020204020204" charset="-122"/>
                <a:ea typeface="微软雅黑" panose="020B0503020204020204" charset="-122"/>
                <a:cs typeface="微软雅黑" panose="020B0503020204020204" charset="-122"/>
              </a:rPr>
              <a:t>（</a:t>
            </a:r>
            <a:r>
              <a:rPr lang="zh-CN" altLang="en-US" sz="2400" b="1">
                <a:solidFill>
                  <a:srgbClr val="C00000"/>
                </a:solidFill>
                <a:latin typeface="微软雅黑" panose="020B0503020204020204" charset="-122"/>
                <a:ea typeface="微软雅黑" panose="020B0503020204020204" charset="-122"/>
                <a:cs typeface="微软雅黑" panose="020B0503020204020204" charset="-122"/>
              </a:rPr>
              <a:t>城市化；生活有所改善；文化素养提高，女性社会地位提高等</a:t>
            </a:r>
            <a:r>
              <a:rPr lang="zh-CN" altLang="en-US" sz="2400" b="1">
                <a:latin typeface="微软雅黑" panose="020B0503020204020204" charset="-122"/>
                <a:ea typeface="微软雅黑" panose="020B0503020204020204" charset="-122"/>
                <a:cs typeface="微软雅黑" panose="020B0503020204020204" charset="-122"/>
              </a:rPr>
              <a:t>）</a:t>
            </a:r>
            <a:endParaRPr lang="zh-CN" altLang="en-US" sz="2400" b="1">
              <a:latin typeface="微软雅黑" panose="020B0503020204020204" charset="-122"/>
              <a:ea typeface="微软雅黑" panose="020B0503020204020204" charset="-122"/>
              <a:cs typeface="微软雅黑" panose="020B0503020204020204" charset="-122"/>
            </a:endParaRPr>
          </a:p>
          <a:p>
            <a:pPr marL="0" lvl="0" indent="0" algn="l" fontAlgn="auto">
              <a:lnSpc>
                <a:spcPct val="120000"/>
              </a:lnSpc>
              <a:spcBef>
                <a:spcPct val="0"/>
              </a:spcBef>
              <a:spcAft>
                <a:spcPts val="800"/>
              </a:spcAft>
              <a:buSzTx/>
              <a:buNone/>
            </a:pPr>
            <a:r>
              <a:rPr altLang="zh-CN" sz="2400" b="1">
                <a:latin typeface="微软雅黑" panose="020B0503020204020204" charset="-122"/>
                <a:ea typeface="微软雅黑" panose="020B0503020204020204" charset="-122"/>
                <a:cs typeface="微软雅黑" panose="020B0503020204020204" charset="-122"/>
              </a:rPr>
              <a:t>4</a:t>
            </a:r>
            <a:r>
              <a:rPr lang="zh-CN" altLang="en-US" sz="2400" b="1">
                <a:latin typeface="微软雅黑" panose="020B0503020204020204" charset="-122"/>
                <a:ea typeface="微软雅黑" panose="020B0503020204020204" charset="-122"/>
                <a:cs typeface="微软雅黑" panose="020B0503020204020204" charset="-122"/>
              </a:rPr>
              <a:t>.导致一系列社会问题的出现</a:t>
            </a:r>
            <a:endParaRPr lang="zh-CN" altLang="en-US" sz="2400" b="1">
              <a:latin typeface="微软雅黑" panose="020B0503020204020204" charset="-122"/>
              <a:ea typeface="微软雅黑" panose="020B0503020204020204" charset="-122"/>
              <a:cs typeface="微软雅黑" panose="020B0503020204020204" charset="-122"/>
            </a:endParaRPr>
          </a:p>
          <a:p>
            <a:pPr marL="0" lvl="0" indent="0" algn="l" fontAlgn="auto">
              <a:lnSpc>
                <a:spcPct val="120000"/>
              </a:lnSpc>
              <a:spcBef>
                <a:spcPct val="0"/>
              </a:spcBef>
              <a:spcAft>
                <a:spcPts val="800"/>
              </a:spcAft>
              <a:buSzTx/>
              <a:buNone/>
            </a:pPr>
            <a:r>
              <a:rPr lang="zh-CN" altLang="en-US" sz="2400" b="1">
                <a:latin typeface="微软雅黑" panose="020B0503020204020204" charset="-122"/>
                <a:ea typeface="微软雅黑" panose="020B0503020204020204" charset="-122"/>
                <a:cs typeface="微软雅黑" panose="020B0503020204020204" charset="-122"/>
              </a:rPr>
              <a:t>（</a:t>
            </a:r>
            <a:r>
              <a:rPr lang="zh-CN" altLang="en-US" sz="2400" b="1">
                <a:solidFill>
                  <a:srgbClr val="C00000"/>
                </a:solidFill>
                <a:latin typeface="微软雅黑" panose="020B0503020204020204" charset="-122"/>
                <a:ea typeface="微软雅黑" panose="020B0503020204020204" charset="-122"/>
                <a:cs typeface="微软雅黑" panose="020B0503020204020204" charset="-122"/>
              </a:rPr>
              <a:t>贫富分化；环境污染；推动欧美各国立法</a:t>
            </a:r>
            <a:r>
              <a:rPr lang="zh-CN" altLang="en-US" sz="2400" b="1">
                <a:latin typeface="微软雅黑" panose="020B0503020204020204" charset="-122"/>
                <a:ea typeface="微软雅黑" panose="020B0503020204020204" charset="-122"/>
                <a:cs typeface="微软雅黑" panose="020B0503020204020204" charset="-122"/>
              </a:rPr>
              <a:t>）</a:t>
            </a:r>
            <a:endParaRPr lang="zh-CN" altLang="en-US" sz="2400" b="1">
              <a:latin typeface="微软雅黑" panose="020B0503020204020204" charset="-122"/>
              <a:ea typeface="微软雅黑" panose="020B0503020204020204" charset="-122"/>
              <a:cs typeface="微软雅黑" panose="020B0503020204020204" charset="-122"/>
            </a:endParaRPr>
          </a:p>
          <a:p>
            <a:pPr marL="0" lvl="0" indent="0" algn="l" fontAlgn="auto">
              <a:lnSpc>
                <a:spcPct val="120000"/>
              </a:lnSpc>
              <a:spcBef>
                <a:spcPct val="0"/>
              </a:spcBef>
              <a:spcAft>
                <a:spcPts val="800"/>
              </a:spcAft>
              <a:buSzTx/>
              <a:buNone/>
            </a:pPr>
            <a:r>
              <a:rPr altLang="zh-CN" sz="2400" b="1">
                <a:latin typeface="微软雅黑" panose="020B0503020204020204" charset="-122"/>
                <a:ea typeface="微软雅黑" panose="020B0503020204020204" charset="-122"/>
                <a:cs typeface="微软雅黑" panose="020B0503020204020204" charset="-122"/>
              </a:rPr>
              <a:t>5.</a:t>
            </a:r>
            <a:r>
              <a:rPr lang="zh-CN" altLang="en-US" sz="2400" b="1">
                <a:latin typeface="微软雅黑" panose="020B0503020204020204" charset="-122"/>
                <a:ea typeface="微软雅黑" panose="020B0503020204020204" charset="-122"/>
                <a:cs typeface="微软雅黑" panose="020B0503020204020204" charset="-122"/>
              </a:rPr>
              <a:t>促进世界市场形成</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一、资本主义经济体系</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5762625" y="184150"/>
            <a:ext cx="4943475"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第十课：影响世界的工业革命</a:t>
            </a:r>
            <a:endParaRPr lang="zh-CN" sz="2800" b="1" dirty="0">
              <a:solidFill>
                <a:srgbClr val="FF0000"/>
              </a:solidFill>
              <a:latin typeface="微软雅黑" panose="020B0503020204020204" charset="-122"/>
              <a:ea typeface="微软雅黑" panose="020B0503020204020204" charset="-122"/>
              <a:sym typeface="+mn-ea"/>
            </a:endParaRPr>
          </a:p>
        </p:txBody>
      </p:sp>
    </p:spTree>
    <p:custDataLst>
      <p:tags r:id="rId4"/>
    </p:custData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9055" y="1642110"/>
            <a:ext cx="12073255" cy="2553335"/>
          </a:xfrm>
          <a:prstGeom prst="rect">
            <a:avLst/>
          </a:prstGeom>
          <a:noFill/>
          <a:ln w="9525">
            <a:noFill/>
          </a:ln>
        </p:spPr>
        <p:txBody>
          <a:bodyPr wrap="square">
            <a:spAutoFit/>
          </a:bodyPr>
          <a:lstStyle/>
          <a:p>
            <a:pPr indent="0"/>
            <a:r>
              <a:rPr lang="en-US" altLang="zh-CN" sz="3200" b="1">
                <a:solidFill>
                  <a:srgbClr val="000000"/>
                </a:solidFill>
                <a:latin typeface="微软雅黑" panose="020B0503020204020204" charset="-122"/>
                <a:ea typeface="微软雅黑" panose="020B0503020204020204" charset="-122"/>
                <a:cs typeface="微软雅黑" panose="020B0503020204020204" charset="-122"/>
              </a:rPr>
              <a:t>1.</a:t>
            </a:r>
            <a:r>
              <a:rPr lang="zh-CN" sz="3200" b="1">
                <a:solidFill>
                  <a:srgbClr val="000000"/>
                </a:solidFill>
                <a:latin typeface="微软雅黑" panose="020B0503020204020204" charset="-122"/>
                <a:ea typeface="微软雅黑" panose="020B0503020204020204" charset="-122"/>
                <a:cs typeface="微软雅黑" panose="020B0503020204020204" charset="-122"/>
              </a:rPr>
              <a:t>18世纪后半期，韦奇伍德的陶瓷不仅迅速占据了英国市场，而且不到20年就将中国瓷器逐渐挤出欧洲，其出口率达到总销量的80%。出现上述现象的主要原因是（　　）</a:t>
            </a:r>
            <a:endParaRPr lang="zh-CN" sz="32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zh-CN" sz="3200" b="1">
                <a:solidFill>
                  <a:srgbClr val="000000"/>
                </a:solidFill>
                <a:latin typeface="微软雅黑" panose="020B0503020204020204" charset="-122"/>
                <a:ea typeface="微软雅黑" panose="020B0503020204020204" charset="-122"/>
                <a:cs typeface="微软雅黑" panose="020B0503020204020204" charset="-122"/>
              </a:rPr>
              <a:t>A．通用部件标准化生产                B．资产阶级代议制的确立</a:t>
            </a:r>
            <a:endParaRPr lang="zh-CN" sz="32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zh-CN" sz="3200" b="1">
                <a:solidFill>
                  <a:srgbClr val="000000"/>
                </a:solidFill>
                <a:latin typeface="微软雅黑" panose="020B0503020204020204" charset="-122"/>
                <a:ea typeface="微软雅黑" panose="020B0503020204020204" charset="-122"/>
                <a:cs typeface="微软雅黑" panose="020B0503020204020204" charset="-122"/>
              </a:rPr>
              <a:t>C．制陶业工厂制的建立                D．自由贸易成为英国国策</a:t>
            </a:r>
            <a:endParaRPr lang="zh-CN" altLang="en-US" sz="32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66370" y="1036003"/>
            <a:ext cx="5080000" cy="521970"/>
          </a:xfrm>
          <a:prstGeom prst="rect">
            <a:avLst/>
          </a:prstGeom>
          <a:noFill/>
          <a:ln w="9525">
            <a:noFill/>
          </a:ln>
        </p:spPr>
        <p:txBody>
          <a:bodyPr>
            <a:spAutoFit/>
          </a:bodyPr>
          <a:lstStyle/>
          <a:p>
            <a:pPr indent="0"/>
            <a:r>
              <a:rPr lang="zh-CN" sz="2800" b="1">
                <a:ea typeface="宋体" panose="02010600030101010101" pitchFamily="2" charset="-122"/>
              </a:rPr>
              <a:t>【典例】</a:t>
            </a:r>
            <a:endParaRPr lang="zh-CN" altLang="en-US" sz="2800" b="1">
              <a:ea typeface="宋体" panose="02010600030101010101" pitchFamily="2" charset="-122"/>
            </a:endParaRPr>
          </a:p>
        </p:txBody>
      </p:sp>
      <p:sp>
        <p:nvSpPr>
          <p:cNvPr id="5" name="文本框 4"/>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一、资本主义经济体系</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10825493" y="2710697"/>
            <a:ext cx="123444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C</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9" name="文本框 8"/>
          <p:cNvSpPr txBox="1"/>
          <p:nvPr/>
        </p:nvSpPr>
        <p:spPr>
          <a:xfrm>
            <a:off x="59055" y="4350385"/>
            <a:ext cx="11873865" cy="1814830"/>
          </a:xfrm>
          <a:prstGeom prst="rect">
            <a:avLst/>
          </a:prstGeom>
          <a:noFill/>
          <a:ln w="9525">
            <a:noFill/>
          </a:ln>
        </p:spPr>
        <p:txBody>
          <a:bodyPr wrap="square">
            <a:spAutoFit/>
          </a:bodyPr>
          <a:lstStyle/>
          <a:p>
            <a:pPr indent="0"/>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2.</a:t>
            </a:r>
            <a:r>
              <a:rPr lang="zh-CN" sz="2800" b="1">
                <a:solidFill>
                  <a:srgbClr val="000000"/>
                </a:solidFill>
                <a:latin typeface="微软雅黑" panose="020B0503020204020204" charset="-122"/>
                <a:ea typeface="微软雅黑" panose="020B0503020204020204" charset="-122"/>
                <a:cs typeface="微软雅黑" panose="020B0503020204020204" charset="-122"/>
              </a:rPr>
              <a:t>某自由主义经济思想家在其代表作中系统阐述了自由主义经济理论，主张让市场这只“看不见的手”发挥调节资源的作用。其代表作是（　　）</a:t>
            </a:r>
            <a:endParaRPr lang="zh-CN" sz="28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zh-CN" sz="2800" b="1">
                <a:solidFill>
                  <a:srgbClr val="000000"/>
                </a:solidFill>
                <a:latin typeface="微软雅黑" panose="020B0503020204020204" charset="-122"/>
                <a:ea typeface="微软雅黑" panose="020B0503020204020204" charset="-122"/>
                <a:cs typeface="微软雅黑" panose="020B0503020204020204" charset="-122"/>
              </a:rPr>
              <a:t>A．《国富论》                           B．《英国产业革命史论》</a:t>
            </a:r>
            <a:endParaRPr lang="zh-CN" sz="28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zh-CN" sz="2800" b="1">
                <a:solidFill>
                  <a:srgbClr val="000000"/>
                </a:solidFill>
                <a:latin typeface="微软雅黑" panose="020B0503020204020204" charset="-122"/>
                <a:ea typeface="微软雅黑" panose="020B0503020204020204" charset="-122"/>
                <a:cs typeface="微软雅黑" panose="020B0503020204020204" charset="-122"/>
              </a:rPr>
              <a:t>C．《社会契约论》                </a:t>
            </a: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 </a:t>
            </a:r>
            <a:r>
              <a:rPr lang="zh-CN" sz="2800" b="1">
                <a:solidFill>
                  <a:srgbClr val="000000"/>
                </a:solidFill>
                <a:latin typeface="微软雅黑" panose="020B0503020204020204" charset="-122"/>
                <a:ea typeface="微软雅黑" panose="020B0503020204020204" charset="-122"/>
                <a:cs typeface="微软雅黑" panose="020B0503020204020204" charset="-122"/>
              </a:rPr>
              <a:t> D．《就业、利息和货币通论》</a:t>
            </a:r>
            <a:endParaRPr lang="zh-CN" altLang="en-US" sz="28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10698493" y="5131317"/>
            <a:ext cx="123444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2" name="文本框 1"/>
          <p:cNvSpPr txBox="1"/>
          <p:nvPr/>
        </p:nvSpPr>
        <p:spPr>
          <a:xfrm>
            <a:off x="5762625" y="184150"/>
            <a:ext cx="4943475"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第十课：影响世界的工业革命</a:t>
            </a:r>
            <a:endParaRPr lang="zh-CN" sz="2800" b="1" dirty="0">
              <a:solidFill>
                <a:srgbClr val="FF0000"/>
              </a:solidFill>
              <a:latin typeface="微软雅黑" panose="020B0503020204020204" charset="-122"/>
              <a:ea typeface="微软雅黑" panose="020B0503020204020204"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66370" y="1621790"/>
            <a:ext cx="11765280" cy="953135"/>
          </a:xfrm>
          <a:prstGeom prst="rect">
            <a:avLst/>
          </a:prstGeom>
          <a:noFill/>
          <a:ln w="9525">
            <a:noFill/>
          </a:ln>
        </p:spPr>
        <p:txBody>
          <a:bodyPr wrap="square">
            <a:spAutoFit/>
          </a:bodyPr>
          <a:lstStyle/>
          <a:p>
            <a:pPr indent="0"/>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3</a:t>
            </a:r>
            <a:r>
              <a:rPr lang="zh-CN" sz="2800" b="1">
                <a:solidFill>
                  <a:srgbClr val="000000"/>
                </a:solidFill>
                <a:latin typeface="微软雅黑" panose="020B0503020204020204" charset="-122"/>
                <a:ea typeface="微软雅黑" panose="020B0503020204020204" charset="-122"/>
                <a:cs typeface="微软雅黑" panose="020B0503020204020204" charset="-122"/>
              </a:rPr>
              <a:t>.下表为美国工业发展情况简表。结合所学与此表可知，这一时期的美国（　　）</a:t>
            </a:r>
            <a:endParaRPr lang="zh-CN" altLang="en-US" sz="2800" b="1">
              <a:solidFill>
                <a:srgbClr val="000000"/>
              </a:solidFill>
              <a:latin typeface="微软雅黑" panose="020B0503020204020204" charset="-122"/>
              <a:ea typeface="微软雅黑" panose="020B0503020204020204" charset="-122"/>
              <a:cs typeface="微软雅黑" panose="020B0503020204020204" charset="-122"/>
            </a:endParaRPr>
          </a:p>
        </p:txBody>
      </p:sp>
      <p:graphicFrame>
        <p:nvGraphicFramePr>
          <p:cNvPr id="4" name="表格 3"/>
          <p:cNvGraphicFramePr/>
          <p:nvPr>
            <p:custDataLst>
              <p:tags r:id="rId1"/>
            </p:custDataLst>
          </p:nvPr>
        </p:nvGraphicFramePr>
        <p:xfrm>
          <a:off x="166370" y="2715895"/>
          <a:ext cx="11932285" cy="1453515"/>
        </p:xfrm>
        <a:graphic>
          <a:graphicData uri="http://schemas.openxmlformats.org/drawingml/2006/table">
            <a:tbl>
              <a:tblPr firstRow="1" bandRow="1">
                <a:tableStyleId>{5940675A-B579-460E-94D1-54222C63F5DA}</a:tableStyleId>
              </a:tblPr>
              <a:tblGrid>
                <a:gridCol w="1633855"/>
                <a:gridCol w="1948815"/>
                <a:gridCol w="1946275"/>
                <a:gridCol w="1948815"/>
                <a:gridCol w="1946910"/>
                <a:gridCol w="2507615"/>
              </a:tblGrid>
              <a:tr h="560070">
                <a:tc>
                  <a:txBody>
                    <a:bodyPr/>
                    <a:lstStyle/>
                    <a:p>
                      <a:pPr indent="0">
                        <a:buNone/>
                      </a:pPr>
                      <a:r>
                        <a:rPr lang="en-US" sz="2800" b="1">
                          <a:solidFill>
                            <a:srgbClr val="000000"/>
                          </a:solidFill>
                          <a:latin typeface="微软雅黑" panose="020B0503020204020204" charset="-122"/>
                          <a:ea typeface="微软雅黑" panose="020B0503020204020204" charset="-122"/>
                          <a:cs typeface="宋体" panose="02010600030101010101" pitchFamily="2" charset="-122"/>
                        </a:rPr>
                        <a:t>时间</a:t>
                      </a:r>
                      <a:endParaRPr lang="en-US" altLang="en-US" sz="28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solidFill>
                            <a:srgbClr val="000000"/>
                          </a:solidFill>
                          <a:latin typeface="微软雅黑" panose="020B0503020204020204" charset="-122"/>
                          <a:ea typeface="微软雅黑" panose="020B0503020204020204" charset="-122"/>
                          <a:cs typeface="宋体" panose="02010600030101010101" pitchFamily="2" charset="-122"/>
                        </a:rPr>
                        <a:t>生铁</a:t>
                      </a:r>
                      <a:endParaRPr lang="en-US" altLang="en-US" sz="28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solidFill>
                            <a:srgbClr val="000000"/>
                          </a:solidFill>
                          <a:latin typeface="微软雅黑" panose="020B0503020204020204" charset="-122"/>
                          <a:ea typeface="微软雅黑" panose="020B0503020204020204" charset="-122"/>
                          <a:cs typeface="宋体" panose="02010600030101010101" pitchFamily="2" charset="-122"/>
                        </a:rPr>
                        <a:t>钢</a:t>
                      </a:r>
                      <a:endParaRPr lang="en-US" altLang="en-US" sz="28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solidFill>
                            <a:srgbClr val="000000"/>
                          </a:solidFill>
                          <a:latin typeface="微软雅黑" panose="020B0503020204020204" charset="-122"/>
                          <a:ea typeface="微软雅黑" panose="020B0503020204020204" charset="-122"/>
                          <a:cs typeface="宋体" panose="02010600030101010101" pitchFamily="2" charset="-122"/>
                        </a:rPr>
                        <a:t>煤</a:t>
                      </a:r>
                      <a:endParaRPr lang="en-US" altLang="en-US" sz="28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solidFill>
                            <a:srgbClr val="000000"/>
                          </a:solidFill>
                          <a:latin typeface="微软雅黑" panose="020B0503020204020204" charset="-122"/>
                          <a:ea typeface="微软雅黑" panose="020B0503020204020204" charset="-122"/>
                          <a:cs typeface="宋体" panose="02010600030101010101" pitchFamily="2" charset="-122"/>
                        </a:rPr>
                        <a:t>石油</a:t>
                      </a:r>
                      <a:endParaRPr lang="en-US" altLang="en-US" sz="28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solidFill>
                            <a:srgbClr val="000000"/>
                          </a:solidFill>
                          <a:latin typeface="微软雅黑" panose="020B0503020204020204" charset="-122"/>
                          <a:ea typeface="微软雅黑" panose="020B0503020204020204" charset="-122"/>
                          <a:cs typeface="宋体" panose="02010600030101010101" pitchFamily="2" charset="-122"/>
                        </a:rPr>
                        <a:t>轻重工业比重</a:t>
                      </a:r>
                      <a:endParaRPr lang="en-US" altLang="en-US" sz="28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6405">
                <a:tc>
                  <a:txBody>
                    <a:bodyPr/>
                    <a:lstStyle/>
                    <a:p>
                      <a:pPr indent="0">
                        <a:buNone/>
                      </a:pPr>
                      <a:r>
                        <a:rPr lang="en-US" sz="2800" b="1">
                          <a:solidFill>
                            <a:srgbClr val="000000"/>
                          </a:solidFill>
                          <a:latin typeface="微软雅黑" panose="020B0503020204020204" charset="-122"/>
                          <a:ea typeface="微软雅黑" panose="020B0503020204020204" charset="-122"/>
                          <a:cs typeface="微软雅黑" panose="020B0503020204020204" charset="-122"/>
                        </a:rPr>
                        <a:t>1860年</a:t>
                      </a:r>
                      <a:endParaRPr lang="en-US" altLang="en-US" sz="28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solidFill>
                            <a:srgbClr val="000000"/>
                          </a:solidFill>
                          <a:latin typeface="微软雅黑" panose="020B0503020204020204" charset="-122"/>
                          <a:ea typeface="微软雅黑" panose="020B0503020204020204" charset="-122"/>
                          <a:cs typeface="微软雅黑" panose="020B0503020204020204" charset="-122"/>
                        </a:rPr>
                        <a:t>84万吨</a:t>
                      </a:r>
                      <a:endParaRPr lang="en-US" altLang="en-US" sz="28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solidFill>
                            <a:srgbClr val="000000"/>
                          </a:solidFill>
                          <a:latin typeface="微软雅黑" panose="020B0503020204020204" charset="-122"/>
                          <a:ea typeface="微软雅黑" panose="020B0503020204020204" charset="-122"/>
                          <a:cs typeface="微软雅黑" panose="020B0503020204020204" charset="-122"/>
                        </a:rPr>
                        <a:t>1．2万吨</a:t>
                      </a:r>
                      <a:endParaRPr lang="en-US" altLang="en-US" sz="28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solidFill>
                            <a:srgbClr val="000000"/>
                          </a:solidFill>
                          <a:latin typeface="微软雅黑" panose="020B0503020204020204" charset="-122"/>
                          <a:ea typeface="微软雅黑" panose="020B0503020204020204" charset="-122"/>
                          <a:cs typeface="微软雅黑" panose="020B0503020204020204" charset="-122"/>
                        </a:rPr>
                        <a:t>1820万吨</a:t>
                      </a:r>
                      <a:endParaRPr lang="en-US" altLang="en-US" sz="28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solidFill>
                            <a:srgbClr val="000000"/>
                          </a:solidFill>
                          <a:latin typeface="微软雅黑" panose="020B0503020204020204" charset="-122"/>
                          <a:ea typeface="微软雅黑" panose="020B0503020204020204" charset="-122"/>
                          <a:cs typeface="微软雅黑" panose="020B0503020204020204" charset="-122"/>
                        </a:rPr>
                        <a:t>50万桶</a:t>
                      </a:r>
                      <a:endParaRPr lang="en-US" altLang="en-US" sz="28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solidFill>
                            <a:srgbClr val="000000"/>
                          </a:solidFill>
                          <a:latin typeface="微软雅黑" panose="020B0503020204020204" charset="-122"/>
                          <a:ea typeface="微软雅黑" panose="020B0503020204020204" charset="-122"/>
                          <a:cs typeface="微软雅黑" panose="020B0503020204020204" charset="-122"/>
                        </a:rPr>
                        <a:t>2．4︰1</a:t>
                      </a:r>
                      <a:endParaRPr lang="en-US" altLang="en-US" sz="28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7040">
                <a:tc>
                  <a:txBody>
                    <a:bodyPr/>
                    <a:lstStyle/>
                    <a:p>
                      <a:pPr indent="0">
                        <a:buNone/>
                      </a:pPr>
                      <a:r>
                        <a:rPr lang="en-US" sz="2800" b="1">
                          <a:solidFill>
                            <a:srgbClr val="000000"/>
                          </a:solidFill>
                          <a:latin typeface="微软雅黑" panose="020B0503020204020204" charset="-122"/>
                          <a:ea typeface="微软雅黑" panose="020B0503020204020204" charset="-122"/>
                          <a:cs typeface="微软雅黑" panose="020B0503020204020204" charset="-122"/>
                        </a:rPr>
                        <a:t>1900年</a:t>
                      </a:r>
                      <a:endParaRPr lang="en-US" altLang="en-US" sz="28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solidFill>
                            <a:srgbClr val="000000"/>
                          </a:solidFill>
                          <a:latin typeface="微软雅黑" panose="020B0503020204020204" charset="-122"/>
                          <a:ea typeface="微软雅黑" panose="020B0503020204020204" charset="-122"/>
                          <a:cs typeface="微软雅黑" panose="020B0503020204020204" charset="-122"/>
                        </a:rPr>
                        <a:t>1401万吨</a:t>
                      </a:r>
                      <a:endParaRPr lang="en-US" altLang="en-US" sz="28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solidFill>
                            <a:srgbClr val="000000"/>
                          </a:solidFill>
                          <a:latin typeface="微软雅黑" panose="020B0503020204020204" charset="-122"/>
                          <a:ea typeface="微软雅黑" panose="020B0503020204020204" charset="-122"/>
                          <a:cs typeface="微软雅黑" panose="020B0503020204020204" charset="-122"/>
                        </a:rPr>
                        <a:t>1035万吨</a:t>
                      </a:r>
                      <a:endParaRPr lang="en-US" altLang="en-US" sz="28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solidFill>
                            <a:srgbClr val="000000"/>
                          </a:solidFill>
                          <a:latin typeface="微软雅黑" panose="020B0503020204020204" charset="-122"/>
                          <a:ea typeface="微软雅黑" panose="020B0503020204020204" charset="-122"/>
                          <a:cs typeface="微软雅黑" panose="020B0503020204020204" charset="-122"/>
                        </a:rPr>
                        <a:t>2．4亿吨</a:t>
                      </a:r>
                      <a:endParaRPr lang="en-US" altLang="en-US" sz="28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solidFill>
                            <a:srgbClr val="000000"/>
                          </a:solidFill>
                          <a:latin typeface="微软雅黑" panose="020B0503020204020204" charset="-122"/>
                          <a:ea typeface="微软雅黑" panose="020B0503020204020204" charset="-122"/>
                          <a:cs typeface="微软雅黑" panose="020B0503020204020204" charset="-122"/>
                        </a:rPr>
                        <a:t>6362万桶</a:t>
                      </a:r>
                      <a:endParaRPr lang="en-US" altLang="en-US" sz="28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solidFill>
                            <a:srgbClr val="000000"/>
                          </a:solidFill>
                          <a:latin typeface="微软雅黑" panose="020B0503020204020204" charset="-122"/>
                          <a:ea typeface="微软雅黑" panose="020B0503020204020204" charset="-122"/>
                          <a:cs typeface="微软雅黑" panose="020B0503020204020204" charset="-122"/>
                        </a:rPr>
                        <a:t>1．2︰1</a:t>
                      </a:r>
                      <a:endParaRPr lang="en-US" altLang="en-US" sz="28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85725" y="4279900"/>
            <a:ext cx="12106275" cy="1383665"/>
          </a:xfrm>
          <a:prstGeom prst="rect">
            <a:avLst/>
          </a:prstGeom>
          <a:noFill/>
          <a:ln w="9525">
            <a:noFill/>
          </a:ln>
        </p:spPr>
        <p:txBody>
          <a:bodyPr wrap="square">
            <a:spAutoFit/>
          </a:bodyPr>
          <a:lstStyle/>
          <a:p>
            <a:pPr indent="0"/>
            <a:r>
              <a:rPr lang="zh-CN" sz="2800" b="1">
                <a:solidFill>
                  <a:srgbClr val="000000"/>
                </a:solidFill>
                <a:latin typeface="微软雅黑" panose="020B0503020204020204" charset="-122"/>
                <a:ea typeface="微软雅黑" panose="020B0503020204020204" charset="-122"/>
                <a:cs typeface="微软雅黑" panose="020B0503020204020204" charset="-122"/>
              </a:rPr>
              <a:t>①生产效率大大提高                   ②重工业在工业中的比重不断上升</a:t>
            </a:r>
            <a:endParaRPr lang="zh-CN" sz="28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zh-CN" sz="2800" b="1">
                <a:solidFill>
                  <a:srgbClr val="000000"/>
                </a:solidFill>
                <a:latin typeface="微软雅黑" panose="020B0503020204020204" charset="-122"/>
                <a:ea typeface="微软雅黑" panose="020B0503020204020204" charset="-122"/>
                <a:cs typeface="微软雅黑" panose="020B0503020204020204" charset="-122"/>
              </a:rPr>
              <a:t>③形成了发达的国家垄断资本主义       ④《全国工业复兴法》实施效果显著</a:t>
            </a:r>
            <a:endParaRPr lang="zh-CN" sz="28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zh-CN" sz="2800" b="1">
                <a:solidFill>
                  <a:srgbClr val="000000"/>
                </a:solidFill>
                <a:latin typeface="微软雅黑" panose="020B0503020204020204" charset="-122"/>
                <a:ea typeface="微软雅黑" panose="020B0503020204020204" charset="-122"/>
                <a:cs typeface="微软雅黑" panose="020B0503020204020204" charset="-122"/>
              </a:rPr>
              <a:t>A．①②           B．③④           C．①②③           D．①③④</a:t>
            </a:r>
            <a:endParaRPr lang="zh-CN" altLang="en-US" sz="28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166370" y="1036003"/>
            <a:ext cx="5080000" cy="521970"/>
          </a:xfrm>
          <a:prstGeom prst="rect">
            <a:avLst/>
          </a:prstGeom>
          <a:noFill/>
          <a:ln w="9525">
            <a:noFill/>
          </a:ln>
        </p:spPr>
        <p:txBody>
          <a:bodyPr>
            <a:spAutoFit/>
          </a:bodyPr>
          <a:lstStyle/>
          <a:p>
            <a:pPr indent="0"/>
            <a:r>
              <a:rPr lang="zh-CN" sz="2800" b="1">
                <a:ea typeface="宋体" panose="02010600030101010101" pitchFamily="2" charset="-122"/>
              </a:rPr>
              <a:t>【典例】</a:t>
            </a:r>
            <a:endParaRPr lang="zh-CN" altLang="en-US" sz="2800" b="1">
              <a:ea typeface="宋体" panose="02010600030101010101" pitchFamily="2" charset="-122"/>
            </a:endParaRPr>
          </a:p>
        </p:txBody>
      </p:sp>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一、资本主义经济体系</a:t>
            </a:r>
            <a:endParaRPr lang="zh-CN" altLang="en-US" sz="2800" b="1">
              <a:latin typeface="微软雅黑" panose="020B0503020204020204" charset="-122"/>
              <a:ea typeface="微软雅黑" panose="020B0503020204020204" charset="-122"/>
            </a:endParaRPr>
          </a:p>
        </p:txBody>
      </p:sp>
      <p:sp>
        <p:nvSpPr>
          <p:cNvPr id="9" name="文本框 8"/>
          <p:cNvSpPr txBox="1"/>
          <p:nvPr/>
        </p:nvSpPr>
        <p:spPr>
          <a:xfrm>
            <a:off x="10351783" y="5015112"/>
            <a:ext cx="123444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2" name="文本框 1"/>
          <p:cNvSpPr txBox="1"/>
          <p:nvPr/>
        </p:nvSpPr>
        <p:spPr>
          <a:xfrm>
            <a:off x="5762625" y="184150"/>
            <a:ext cx="4943475"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第十课：影响世界的工业革命</a:t>
            </a:r>
            <a:endParaRPr lang="zh-CN" sz="2800" b="1" dirty="0">
              <a:solidFill>
                <a:srgbClr val="FF0000"/>
              </a:solidFill>
              <a:latin typeface="微软雅黑" panose="020B0503020204020204" charset="-122"/>
              <a:ea typeface="微软雅黑" panose="020B0503020204020204"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66370" y="1036003"/>
            <a:ext cx="5080000" cy="521970"/>
          </a:xfrm>
          <a:prstGeom prst="rect">
            <a:avLst/>
          </a:prstGeom>
          <a:noFill/>
          <a:ln w="9525">
            <a:noFill/>
          </a:ln>
        </p:spPr>
        <p:txBody>
          <a:bodyPr>
            <a:spAutoFit/>
          </a:bodyPr>
          <a:lstStyle/>
          <a:p>
            <a:pPr indent="0"/>
            <a:r>
              <a:rPr lang="zh-CN" sz="2800" b="1">
                <a:ea typeface="宋体" panose="02010600030101010101" pitchFamily="2" charset="-122"/>
              </a:rPr>
              <a:t>【典例】</a:t>
            </a:r>
            <a:endParaRPr lang="zh-CN" altLang="en-US" sz="2800" b="1">
              <a:ea typeface="宋体" panose="02010600030101010101" pitchFamily="2" charset="-122"/>
            </a:endParaRPr>
          </a:p>
        </p:txBody>
      </p:sp>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一、资本主义经济体系</a:t>
            </a:r>
            <a:endParaRPr lang="zh-CN" altLang="en-US" sz="2800" b="1">
              <a:latin typeface="微软雅黑" panose="020B0503020204020204" charset="-122"/>
              <a:ea typeface="微软雅黑" panose="020B0503020204020204" charset="-122"/>
            </a:endParaRPr>
          </a:p>
        </p:txBody>
      </p:sp>
      <p:sp>
        <p:nvSpPr>
          <p:cNvPr id="100" name="文本框 99"/>
          <p:cNvSpPr txBox="1"/>
          <p:nvPr/>
        </p:nvSpPr>
        <p:spPr>
          <a:xfrm>
            <a:off x="277495" y="1691005"/>
            <a:ext cx="11346180" cy="953135"/>
          </a:xfrm>
          <a:prstGeom prst="rect">
            <a:avLst/>
          </a:prstGeom>
          <a:noFill/>
          <a:ln w="9525">
            <a:noFill/>
          </a:ln>
        </p:spPr>
        <p:txBody>
          <a:bodyPr wrap="square">
            <a:spAutoFit/>
          </a:bodyPr>
          <a:lstStyle/>
          <a:p>
            <a:pPr indent="0"/>
            <a:r>
              <a:rPr lang="en-US" altLang="zh-CN" sz="2800" b="1">
                <a:latin typeface="微软雅黑" panose="020B0503020204020204" charset="-122"/>
                <a:ea typeface="微软雅黑" panose="020B0503020204020204" charset="-122"/>
                <a:cs typeface="微软雅黑" panose="020B0503020204020204" charset="-122"/>
              </a:rPr>
              <a:t>4</a:t>
            </a:r>
            <a:r>
              <a:rPr lang="zh-CN" sz="2800" b="1">
                <a:latin typeface="微软雅黑" panose="020B0503020204020204" charset="-122"/>
                <a:ea typeface="微软雅黑" panose="020B0503020204020204" charset="-122"/>
                <a:cs typeface="微软雅黑" panose="020B0503020204020204" charset="-122"/>
              </a:rPr>
              <a:t>．下图所示为《英国工业革命时期的纺织车间》，当时，大量妇女被雇佣。该图反映了（　　）</a:t>
            </a:r>
            <a:endParaRPr lang="zh-CN" altLang="en-US" sz="2800" b="1">
              <a:latin typeface="微软雅黑" panose="020B0503020204020204" charset="-122"/>
              <a:ea typeface="微软雅黑" panose="020B0503020204020204" charset="-122"/>
              <a:cs typeface="微软雅黑" panose="020B0503020204020204" charset="-122"/>
            </a:endParaRPr>
          </a:p>
        </p:txBody>
      </p:sp>
      <p:pic>
        <p:nvPicPr>
          <p:cNvPr id="4" name="图片 3"/>
          <p:cNvPicPr/>
          <p:nvPr/>
        </p:nvPicPr>
        <p:blipFill>
          <a:blip r:embed="rId1"/>
          <a:stretch>
            <a:fillRect/>
          </a:stretch>
        </p:blipFill>
        <p:spPr>
          <a:xfrm>
            <a:off x="377190" y="2776855"/>
            <a:ext cx="5458460" cy="3572510"/>
          </a:xfrm>
          <a:prstGeom prst="rect">
            <a:avLst/>
          </a:prstGeom>
          <a:noFill/>
          <a:ln w="9525">
            <a:noFill/>
          </a:ln>
        </p:spPr>
      </p:pic>
      <p:sp>
        <p:nvSpPr>
          <p:cNvPr id="101" name="文本框 100"/>
          <p:cNvSpPr txBox="1"/>
          <p:nvPr/>
        </p:nvSpPr>
        <p:spPr>
          <a:xfrm>
            <a:off x="6078220" y="2903220"/>
            <a:ext cx="5253990" cy="1814830"/>
          </a:xfrm>
          <a:prstGeom prst="rect">
            <a:avLst/>
          </a:prstGeom>
          <a:noFill/>
          <a:ln w="9525">
            <a:noFill/>
          </a:ln>
        </p:spPr>
        <p:txBody>
          <a:bodyPr wrap="square">
            <a:spAutoFit/>
          </a:bodyPr>
          <a:lstStyle/>
          <a:p>
            <a:pPr indent="0"/>
            <a:r>
              <a:rPr lang="en-US" sz="2800" b="1">
                <a:latin typeface="微软雅黑" panose="020B0503020204020204" charset="-122"/>
                <a:ea typeface="微软雅黑" panose="020B0503020204020204" charset="-122"/>
                <a:cs typeface="微软雅黑" panose="020B0503020204020204" charset="-122"/>
              </a:rPr>
              <a:t>A</a:t>
            </a:r>
            <a:r>
              <a:rPr lang="zh-CN" sz="2800" b="1">
                <a:latin typeface="微软雅黑" panose="020B0503020204020204" charset="-122"/>
                <a:ea typeface="微软雅黑" panose="020B0503020204020204" charset="-122"/>
                <a:cs typeface="微软雅黑" panose="020B0503020204020204" charset="-122"/>
              </a:rPr>
              <a:t>．女性成为工业化的重要力量         </a:t>
            </a:r>
            <a:r>
              <a:rPr lang="en-US" sz="2800" b="1">
                <a:latin typeface="微软雅黑" panose="020B0503020204020204" charset="-122"/>
                <a:ea typeface="微软雅黑" panose="020B0503020204020204" charset="-122"/>
                <a:cs typeface="微软雅黑" panose="020B0503020204020204" charset="-122"/>
              </a:rPr>
              <a:t>B</a:t>
            </a:r>
            <a:r>
              <a:rPr lang="zh-CN" sz="2800" b="1">
                <a:latin typeface="微软雅黑" panose="020B0503020204020204" charset="-122"/>
                <a:ea typeface="微软雅黑" panose="020B0503020204020204" charset="-122"/>
                <a:cs typeface="微软雅黑" panose="020B0503020204020204" charset="-122"/>
              </a:rPr>
              <a:t>．工业革命导致阶级分化</a:t>
            </a:r>
            <a:endParaRPr lang="en-US" sz="2800" b="1">
              <a:latin typeface="微软雅黑" panose="020B0503020204020204" charset="-122"/>
              <a:ea typeface="微软雅黑" panose="020B0503020204020204" charset="-122"/>
              <a:cs typeface="微软雅黑" panose="020B0503020204020204" charset="-122"/>
            </a:endParaRPr>
          </a:p>
          <a:p>
            <a:pPr indent="0"/>
            <a:r>
              <a:rPr lang="en-US" sz="2800" b="1">
                <a:latin typeface="微软雅黑" panose="020B0503020204020204" charset="-122"/>
                <a:ea typeface="微软雅黑" panose="020B0503020204020204" charset="-122"/>
                <a:cs typeface="微软雅黑" panose="020B0503020204020204" charset="-122"/>
              </a:rPr>
              <a:t>C</a:t>
            </a:r>
            <a:r>
              <a:rPr lang="zh-CN" sz="2800" b="1">
                <a:latin typeface="微软雅黑" panose="020B0503020204020204" charset="-122"/>
                <a:ea typeface="微软雅黑" panose="020B0503020204020204" charset="-122"/>
                <a:cs typeface="微软雅黑" panose="020B0503020204020204" charset="-122"/>
              </a:rPr>
              <a:t>．妇女社会地位得到明显提升         </a:t>
            </a:r>
            <a:r>
              <a:rPr lang="en-US" sz="2800" b="1">
                <a:latin typeface="微软雅黑" panose="020B0503020204020204" charset="-122"/>
                <a:ea typeface="微软雅黑" panose="020B0503020204020204" charset="-122"/>
                <a:cs typeface="微软雅黑" panose="020B0503020204020204" charset="-122"/>
              </a:rPr>
              <a:t>D</a:t>
            </a:r>
            <a:r>
              <a:rPr lang="zh-CN" sz="2800" b="1">
                <a:latin typeface="微软雅黑" panose="020B0503020204020204" charset="-122"/>
                <a:ea typeface="微软雅黑" panose="020B0503020204020204" charset="-122"/>
                <a:cs typeface="微软雅黑" panose="020B0503020204020204" charset="-122"/>
              </a:rPr>
              <a:t>．男尊女卑观念逐渐淡化</a:t>
            </a:r>
            <a:endParaRPr lang="zh-CN" altLang="en-US" sz="2800" b="1">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0160648" y="4780797"/>
            <a:ext cx="123444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2" name="文本框 1"/>
          <p:cNvSpPr txBox="1"/>
          <p:nvPr/>
        </p:nvSpPr>
        <p:spPr>
          <a:xfrm>
            <a:off x="5762625" y="184150"/>
            <a:ext cx="4943475"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第十课：影响世界的工业革命</a:t>
            </a:r>
            <a:endParaRPr lang="zh-CN" sz="2800" b="1" dirty="0">
              <a:solidFill>
                <a:srgbClr val="FF0000"/>
              </a:solidFill>
              <a:latin typeface="微软雅黑" panose="020B0503020204020204" charset="-122"/>
              <a:ea typeface="微软雅黑" panose="020B0503020204020204"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0">
                <a:latin typeface="汉仪尚巍手书简" panose="00020600040101010101" charset="-122"/>
                <a:ea typeface="汉仪尚巍手书简" panose="00020600040101010101" charset="-122"/>
              </a:rPr>
              <a:t>小试牛刀</a:t>
            </a:r>
            <a:endParaRPr lang="zh-CN" altLang="en-US" sz="3600" b="0">
              <a:latin typeface="汉仪尚巍手书简" panose="00020600040101010101" charset="-122"/>
              <a:ea typeface="汉仪尚巍手书简" panose="00020600040101010101" charset="-122"/>
            </a:endParaRPr>
          </a:p>
        </p:txBody>
      </p:sp>
      <p:sp>
        <p:nvSpPr>
          <p:cNvPr id="3" name="内容占位符 2"/>
          <p:cNvSpPr>
            <a:spLocks noGrp="1"/>
          </p:cNvSpPr>
          <p:nvPr>
            <p:ph idx="1"/>
          </p:nvPr>
        </p:nvSpPr>
        <p:spPr>
          <a:xfrm>
            <a:off x="669925" y="1811020"/>
            <a:ext cx="10852150" cy="3235325"/>
          </a:xfrm>
        </p:spPr>
        <p:txBody>
          <a:bodyPr/>
          <a:lstStyle/>
          <a:p>
            <a:pPr marL="0" indent="0">
              <a:buNone/>
            </a:pPr>
            <a:r>
              <a:rPr lang="zh-CN" altLang="en-US" sz="2800">
                <a:latin typeface="微软雅黑" panose="020B0503020204020204" charset="-122"/>
                <a:ea typeface="微软雅黑" panose="020B0503020204020204" charset="-122"/>
                <a:cs typeface="微软雅黑" panose="020B0503020204020204" charset="-122"/>
              </a:rPr>
              <a:t>在人类文明早期，一部分人能够脱离社会生产活动而从事专门的管理和文化创造工作。这主要得益于（    ）</a:t>
            </a:r>
            <a:endParaRPr lang="zh-CN" altLang="en-US" sz="2800">
              <a:latin typeface="微软雅黑" panose="020B0503020204020204" charset="-122"/>
              <a:ea typeface="微软雅黑" panose="020B0503020204020204" charset="-122"/>
              <a:cs typeface="微软雅黑" panose="020B0503020204020204" charset="-122"/>
            </a:endParaRPr>
          </a:p>
          <a:p>
            <a:pPr marL="0" indent="0">
              <a:buNone/>
            </a:pPr>
            <a:endParaRPr lang="zh-CN" altLang="en-US" sz="2800">
              <a:latin typeface="微软雅黑" panose="020B0503020204020204" charset="-122"/>
              <a:ea typeface="微软雅黑" panose="020B0503020204020204" charset="-122"/>
              <a:cs typeface="微软雅黑" panose="020B0503020204020204" charset="-122"/>
            </a:endParaRPr>
          </a:p>
          <a:p>
            <a:pPr marL="0" indent="0" algn="ctr">
              <a:buNone/>
            </a:pPr>
            <a:r>
              <a:rPr lang="zh-CN" altLang="en-US" sz="2800">
                <a:latin typeface="微软雅黑" panose="020B0503020204020204" charset="-122"/>
                <a:ea typeface="微软雅黑" panose="020B0503020204020204" charset="-122"/>
                <a:cs typeface="微软雅黑" panose="020B0503020204020204" charset="-122"/>
              </a:rPr>
              <a:t>     A.农业和畜牧业产生          B.社会出现严重阶级分化</a:t>
            </a:r>
            <a:endParaRPr lang="zh-CN" altLang="en-US" sz="2800">
              <a:latin typeface="微软雅黑" panose="020B0503020204020204" charset="-122"/>
              <a:ea typeface="微软雅黑" panose="020B0503020204020204" charset="-122"/>
              <a:cs typeface="微软雅黑" panose="020B0503020204020204" charset="-122"/>
            </a:endParaRPr>
          </a:p>
          <a:p>
            <a:pPr marL="0" indent="0" algn="ctr">
              <a:buNone/>
            </a:pPr>
            <a:r>
              <a:rPr lang="zh-CN" altLang="en-US" sz="2800">
                <a:latin typeface="微软雅黑" panose="020B0503020204020204" charset="-122"/>
                <a:ea typeface="微软雅黑" panose="020B0503020204020204" charset="-122"/>
                <a:cs typeface="微软雅黑" panose="020B0503020204020204" charset="-122"/>
              </a:rPr>
              <a:t>     C.国家和文字的产生          </a:t>
            </a:r>
            <a:r>
              <a:rPr lang="en-US" altLang="zh-CN" sz="2800">
                <a:latin typeface="微软雅黑" panose="020B0503020204020204" charset="-122"/>
                <a:ea typeface="微软雅黑" panose="020B0503020204020204" charset="-122"/>
                <a:cs typeface="微软雅黑" panose="020B0503020204020204" charset="-122"/>
              </a:rPr>
              <a:t>D</a:t>
            </a:r>
            <a:r>
              <a:rPr lang="zh-CN" altLang="en-US" sz="2800">
                <a:latin typeface="微软雅黑" panose="020B0503020204020204" charset="-122"/>
                <a:ea typeface="微软雅黑" panose="020B0503020204020204" charset="-122"/>
                <a:cs typeface="微软雅黑" panose="020B0503020204020204" charset="-122"/>
              </a:rPr>
              <a:t>.社会生产与分工的发展</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6824345" y="2042160"/>
            <a:ext cx="2295525" cy="1568450"/>
          </a:xfrm>
          <a:prstGeom prst="rect">
            <a:avLst/>
          </a:prstGeom>
          <a:noFill/>
        </p:spPr>
        <p:txBody>
          <a:bodyPr wrap="square" rtlCol="0">
            <a:spAutoFit/>
            <a:scene3d>
              <a:camera prst="orthographicFront"/>
              <a:lightRig rig="threePt" dir="t"/>
            </a:scene3d>
          </a:bodyPr>
          <a:lstStyle/>
          <a:p>
            <a:r>
              <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rPr>
              <a:t>D</a:t>
            </a:r>
            <a:endPar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66370" y="1036003"/>
            <a:ext cx="5080000" cy="521970"/>
          </a:xfrm>
          <a:prstGeom prst="rect">
            <a:avLst/>
          </a:prstGeom>
          <a:noFill/>
          <a:ln w="9525">
            <a:noFill/>
          </a:ln>
        </p:spPr>
        <p:txBody>
          <a:bodyPr>
            <a:spAutoFit/>
          </a:bodyPr>
          <a:lstStyle/>
          <a:p>
            <a:pPr indent="0"/>
            <a:r>
              <a:rPr lang="zh-CN" sz="2800" b="1">
                <a:ea typeface="宋体" panose="02010600030101010101" pitchFamily="2" charset="-122"/>
              </a:rPr>
              <a:t>【典例】</a:t>
            </a:r>
            <a:endParaRPr lang="zh-CN" altLang="en-US" sz="2800" b="1">
              <a:ea typeface="宋体" panose="02010600030101010101" pitchFamily="2" charset="-122"/>
            </a:endParaRPr>
          </a:p>
        </p:txBody>
      </p:sp>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一、资本主义经济体系</a:t>
            </a:r>
            <a:endParaRPr lang="zh-CN" altLang="en-US" sz="2800" b="1">
              <a:latin typeface="微软雅黑" panose="020B0503020204020204" charset="-122"/>
              <a:ea typeface="微软雅黑" panose="020B0503020204020204" charset="-122"/>
            </a:endParaRPr>
          </a:p>
        </p:txBody>
      </p:sp>
      <p:graphicFrame>
        <p:nvGraphicFramePr>
          <p:cNvPr id="9" name="表格 8"/>
          <p:cNvGraphicFramePr/>
          <p:nvPr>
            <p:custDataLst>
              <p:tags r:id="rId1"/>
            </p:custDataLst>
          </p:nvPr>
        </p:nvGraphicFramePr>
        <p:xfrm>
          <a:off x="1432560" y="2148840"/>
          <a:ext cx="9326880" cy="3036570"/>
        </p:xfrm>
        <a:graphic>
          <a:graphicData uri="http://schemas.openxmlformats.org/drawingml/2006/table">
            <a:tbl>
              <a:tblPr firstRow="1" bandRow="1">
                <a:tableStyleId>{5940675A-B579-460E-94D1-54222C63F5DA}</a:tableStyleId>
              </a:tblPr>
              <a:tblGrid>
                <a:gridCol w="1511935"/>
                <a:gridCol w="7814945"/>
              </a:tblGrid>
              <a:tr h="521970">
                <a:tc>
                  <a:txBody>
                    <a:bodyPr/>
                    <a:lstStyle/>
                    <a:p>
                      <a:pPr indent="0">
                        <a:buNone/>
                      </a:pPr>
                      <a:r>
                        <a:rPr lang="en-US" sz="2800" b="1">
                          <a:latin typeface="微软雅黑" panose="020B0503020204020204" charset="-122"/>
                          <a:ea typeface="微软雅黑" panose="020B0503020204020204" charset="-122"/>
                          <a:cs typeface="宋体" panose="02010600030101010101" pitchFamily="2" charset="-122"/>
                        </a:rPr>
                        <a:t>国家</a:t>
                      </a:r>
                      <a:endParaRPr lang="en-US" altLang="en-US" sz="2800" b="1">
                        <a:latin typeface="微软雅黑" panose="020B0503020204020204" charset="-122"/>
                        <a:ea typeface="微软雅黑" panose="020B0503020204020204" charset="-122"/>
                        <a:cs typeface="宋体" panose="02010600030101010101" pitchFamily="2" charset="-122"/>
                      </a:endParaRPr>
                    </a:p>
                  </a:txBody>
                  <a:tcPr marL="75564" marR="75564" marT="47625" marB="47625">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latin typeface="微软雅黑" panose="020B0503020204020204" charset="-122"/>
                          <a:ea typeface="微软雅黑" panose="020B0503020204020204" charset="-122"/>
                          <a:cs typeface="宋体" panose="02010600030101010101" pitchFamily="2" charset="-122"/>
                        </a:rPr>
                        <a:t>重大措施</a:t>
                      </a:r>
                      <a:endParaRPr lang="en-US" altLang="en-US" sz="2800" b="1">
                        <a:latin typeface="微软雅黑" panose="020B0503020204020204" charset="-122"/>
                        <a:ea typeface="微软雅黑" panose="020B0503020204020204" charset="-122"/>
                        <a:cs typeface="宋体" panose="02010600030101010101" pitchFamily="2" charset="-122"/>
                      </a:endParaRPr>
                    </a:p>
                  </a:txBody>
                  <a:tcPr marL="75564" marR="75564" marT="47625" marB="47625">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sz="2800" b="1">
                          <a:latin typeface="微软雅黑" panose="020B0503020204020204" charset="-122"/>
                          <a:ea typeface="微软雅黑" panose="020B0503020204020204" charset="-122"/>
                          <a:cs typeface="宋体" panose="02010600030101010101" pitchFamily="2" charset="-122"/>
                        </a:rPr>
                        <a:t>美国</a:t>
                      </a:r>
                      <a:endParaRPr lang="en-US" altLang="en-US" sz="2800" b="1">
                        <a:latin typeface="微软雅黑" panose="020B0503020204020204" charset="-122"/>
                        <a:ea typeface="微软雅黑" panose="020B0503020204020204" charset="-122"/>
                        <a:cs typeface="宋体" panose="02010600030101010101" pitchFamily="2" charset="-122"/>
                      </a:endParaRPr>
                    </a:p>
                  </a:txBody>
                  <a:tcPr marL="75564" marR="75564" marT="47625" marB="47625">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latin typeface="微软雅黑" panose="020B0503020204020204" charset="-122"/>
                          <a:ea typeface="微软雅黑" panose="020B0503020204020204" charset="-122"/>
                          <a:cs typeface="宋体" panose="02010600030101010101" pitchFamily="2" charset="-122"/>
                        </a:rPr>
                        <a:t>林肯总统颁布（解放黑人奴隶宣言》</a:t>
                      </a:r>
                      <a:endParaRPr lang="en-US" altLang="en-US" sz="2800" b="1">
                        <a:latin typeface="微软雅黑" panose="020B0503020204020204" charset="-122"/>
                        <a:ea typeface="微软雅黑" panose="020B0503020204020204" charset="-122"/>
                        <a:cs typeface="宋体" panose="02010600030101010101" pitchFamily="2" charset="-122"/>
                      </a:endParaRPr>
                    </a:p>
                  </a:txBody>
                  <a:tcPr marL="75564" marR="75564" marT="47625" marB="47625">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sz="2800" b="1">
                          <a:latin typeface="微软雅黑" panose="020B0503020204020204" charset="-122"/>
                          <a:ea typeface="微软雅黑" panose="020B0503020204020204" charset="-122"/>
                          <a:cs typeface="宋体" panose="02010600030101010101" pitchFamily="2" charset="-122"/>
                        </a:rPr>
                        <a:t>俄国</a:t>
                      </a:r>
                      <a:endParaRPr lang="en-US" altLang="en-US" sz="2800" b="1">
                        <a:latin typeface="微软雅黑" panose="020B0503020204020204" charset="-122"/>
                        <a:ea typeface="微软雅黑" panose="020B0503020204020204" charset="-122"/>
                        <a:cs typeface="宋体" panose="02010600030101010101" pitchFamily="2" charset="-122"/>
                      </a:endParaRPr>
                    </a:p>
                  </a:txBody>
                  <a:tcPr marL="75564" marR="75564" marT="47625" marB="47625">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latin typeface="微软雅黑" panose="020B0503020204020204" charset="-122"/>
                          <a:ea typeface="微软雅黑" panose="020B0503020204020204" charset="-122"/>
                          <a:cs typeface="宋体" panose="02010600030101010101" pitchFamily="2" charset="-122"/>
                        </a:rPr>
                        <a:t>沙皇亚历山大二世废除农奴制法令</a:t>
                      </a:r>
                      <a:endParaRPr lang="en-US" altLang="en-US" sz="2800" b="1">
                        <a:latin typeface="微软雅黑" panose="020B0503020204020204" charset="-122"/>
                        <a:ea typeface="微软雅黑" panose="020B0503020204020204" charset="-122"/>
                        <a:cs typeface="宋体" panose="02010600030101010101" pitchFamily="2" charset="-122"/>
                      </a:endParaRPr>
                    </a:p>
                  </a:txBody>
                  <a:tcPr marL="75564" marR="75564" marT="47625" marB="47625">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sz="2800" b="1">
                          <a:latin typeface="微软雅黑" panose="020B0503020204020204" charset="-122"/>
                          <a:ea typeface="微软雅黑" panose="020B0503020204020204" charset="-122"/>
                          <a:cs typeface="宋体" panose="02010600030101010101" pitchFamily="2" charset="-122"/>
                        </a:rPr>
                        <a:t>普鲁士</a:t>
                      </a:r>
                      <a:endParaRPr lang="en-US" altLang="en-US" sz="2800" b="1">
                        <a:latin typeface="微软雅黑" panose="020B0503020204020204" charset="-122"/>
                        <a:ea typeface="微软雅黑" panose="020B0503020204020204" charset="-122"/>
                        <a:cs typeface="宋体" panose="02010600030101010101" pitchFamily="2" charset="-122"/>
                      </a:endParaRPr>
                    </a:p>
                  </a:txBody>
                  <a:tcPr marL="75564" marR="75564" marT="47625" marB="47625">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latin typeface="微软雅黑" panose="020B0503020204020204" charset="-122"/>
                          <a:ea typeface="微软雅黑" panose="020B0503020204020204" charset="-122"/>
                          <a:cs typeface="宋体" panose="02010600030101010101" pitchFamily="2" charset="-122"/>
                        </a:rPr>
                        <a:t>宰相俾斯麦促成南德诸邦与北德意志联邦实现合并</a:t>
                      </a:r>
                      <a:endParaRPr lang="en-US" altLang="en-US" sz="2800" b="1">
                        <a:latin typeface="微软雅黑" panose="020B0503020204020204" charset="-122"/>
                        <a:ea typeface="微软雅黑" panose="020B0503020204020204" charset="-122"/>
                        <a:cs typeface="宋体" panose="02010600030101010101" pitchFamily="2" charset="-122"/>
                      </a:endParaRPr>
                    </a:p>
                  </a:txBody>
                  <a:tcPr marL="75564" marR="75564" marT="47625" marB="47625">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sz="2800" b="1">
                          <a:latin typeface="微软雅黑" panose="020B0503020204020204" charset="-122"/>
                          <a:ea typeface="微软雅黑" panose="020B0503020204020204" charset="-122"/>
                          <a:cs typeface="宋体" panose="02010600030101010101" pitchFamily="2" charset="-122"/>
                        </a:rPr>
                        <a:t>日本</a:t>
                      </a:r>
                      <a:endParaRPr lang="en-US" altLang="en-US" sz="2800" b="1">
                        <a:latin typeface="微软雅黑" panose="020B0503020204020204" charset="-122"/>
                        <a:ea typeface="微软雅黑" panose="020B0503020204020204" charset="-122"/>
                        <a:cs typeface="宋体" panose="02010600030101010101" pitchFamily="2" charset="-122"/>
                      </a:endParaRPr>
                    </a:p>
                  </a:txBody>
                  <a:tcPr marL="75564" marR="75564" marT="47625" marB="47625">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latin typeface="微软雅黑" panose="020B0503020204020204" charset="-122"/>
                          <a:ea typeface="微软雅黑" panose="020B0503020204020204" charset="-122"/>
                          <a:cs typeface="微软雅黑" panose="020B0503020204020204" charset="-122"/>
                        </a:rPr>
                        <a:t>明治天皇颁布“废藩置县"、“四民平等”等法令</a:t>
                      </a:r>
                      <a:endParaRPr lang="en-US" altLang="en-US" sz="2800" b="1">
                        <a:latin typeface="微软雅黑" panose="020B0503020204020204" charset="-122"/>
                        <a:ea typeface="微软雅黑" panose="020B0503020204020204" charset="-122"/>
                        <a:cs typeface="微软雅黑" panose="020B0503020204020204" charset="-122"/>
                      </a:endParaRPr>
                    </a:p>
                  </a:txBody>
                  <a:tcPr marL="75564" marR="75564" marT="47625" marB="47625">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 name="文本框 9"/>
          <p:cNvSpPr txBox="1"/>
          <p:nvPr/>
        </p:nvSpPr>
        <p:spPr>
          <a:xfrm>
            <a:off x="231775" y="1626870"/>
            <a:ext cx="11673205" cy="521970"/>
          </a:xfrm>
          <a:prstGeom prst="rect">
            <a:avLst/>
          </a:prstGeom>
          <a:noFill/>
          <a:ln w="9525">
            <a:noFill/>
          </a:ln>
        </p:spPr>
        <p:txBody>
          <a:bodyPr wrap="square">
            <a:spAutoFit/>
          </a:bodyPr>
          <a:lstStyle/>
          <a:p>
            <a:pPr indent="0"/>
            <a:r>
              <a:rPr lang="en-US" altLang="zh-CN" sz="2800" b="1">
                <a:latin typeface="微软雅黑" panose="020B0503020204020204" charset="-122"/>
                <a:ea typeface="微软雅黑" panose="020B0503020204020204" charset="-122"/>
                <a:cs typeface="微软雅黑" panose="020B0503020204020204" charset="-122"/>
              </a:rPr>
              <a:t>5</a:t>
            </a:r>
            <a:r>
              <a:rPr lang="zh-CN" sz="2800" b="1">
                <a:latin typeface="微软雅黑" panose="020B0503020204020204" charset="-122"/>
                <a:ea typeface="微软雅黑" panose="020B0503020204020204" charset="-122"/>
                <a:cs typeface="微软雅黑" panose="020B0503020204020204" charset="-122"/>
              </a:rPr>
              <a:t>．下表是</a:t>
            </a:r>
            <a:r>
              <a:rPr lang="en-US" sz="2800" b="1">
                <a:latin typeface="微软雅黑" panose="020B0503020204020204" charset="-122"/>
                <a:ea typeface="微软雅黑" panose="020B0503020204020204" charset="-122"/>
                <a:cs typeface="微软雅黑" panose="020B0503020204020204" charset="-122"/>
              </a:rPr>
              <a:t>19</a:t>
            </a:r>
            <a:r>
              <a:rPr lang="zh-CN" sz="2800" b="1">
                <a:latin typeface="微软雅黑" panose="020B0503020204020204" charset="-122"/>
                <a:ea typeface="微软雅黑" panose="020B0503020204020204" charset="-122"/>
                <a:cs typeface="微软雅黑" panose="020B0503020204020204" charset="-122"/>
              </a:rPr>
              <a:t>世纪六七年代美俄等国的相关史事。据此可知（　　）</a:t>
            </a:r>
            <a:endParaRPr lang="zh-CN" altLang="en-US" sz="2800" b="1">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587375" y="5353050"/>
            <a:ext cx="10398760" cy="953135"/>
          </a:xfrm>
          <a:prstGeom prst="rect">
            <a:avLst/>
          </a:prstGeom>
          <a:noFill/>
          <a:ln w="9525">
            <a:noFill/>
          </a:ln>
        </p:spPr>
        <p:txBody>
          <a:bodyPr wrap="square">
            <a:spAutoFit/>
          </a:bodyPr>
          <a:lstStyle/>
          <a:p>
            <a:pPr indent="0"/>
            <a:r>
              <a:rPr lang="en-US" sz="2800" b="1">
                <a:latin typeface="微软雅黑" panose="020B0503020204020204" charset="-122"/>
                <a:ea typeface="微软雅黑" panose="020B0503020204020204" charset="-122"/>
                <a:cs typeface="微软雅黑" panose="020B0503020204020204" charset="-122"/>
              </a:rPr>
              <a:t>A</a:t>
            </a:r>
            <a:r>
              <a:rPr lang="zh-CN" sz="2800" b="1">
                <a:latin typeface="微软雅黑" panose="020B0503020204020204" charset="-122"/>
                <a:ea typeface="微软雅黑" panose="020B0503020204020204" charset="-122"/>
                <a:cs typeface="微软雅黑" panose="020B0503020204020204" charset="-122"/>
              </a:rPr>
              <a:t>．资本主义政体模式趋同             </a:t>
            </a:r>
            <a:r>
              <a:rPr lang="en-US" sz="2800" b="1">
                <a:latin typeface="微软雅黑" panose="020B0503020204020204" charset="-122"/>
                <a:ea typeface="微软雅黑" panose="020B0503020204020204" charset="-122"/>
                <a:cs typeface="微软雅黑" panose="020B0503020204020204" charset="-122"/>
              </a:rPr>
              <a:t>B</a:t>
            </a:r>
            <a:r>
              <a:rPr lang="zh-CN" sz="2800" b="1">
                <a:latin typeface="微软雅黑" panose="020B0503020204020204" charset="-122"/>
                <a:ea typeface="微软雅黑" panose="020B0503020204020204" charset="-122"/>
                <a:cs typeface="微软雅黑" panose="020B0503020204020204" charset="-122"/>
              </a:rPr>
              <a:t>．各国完成向帝国主义过渡</a:t>
            </a:r>
            <a:endParaRPr lang="en-US" sz="2800" b="1">
              <a:latin typeface="微软雅黑" panose="020B0503020204020204" charset="-122"/>
              <a:ea typeface="微软雅黑" panose="020B0503020204020204" charset="-122"/>
              <a:cs typeface="微软雅黑" panose="020B0503020204020204" charset="-122"/>
            </a:endParaRPr>
          </a:p>
          <a:p>
            <a:pPr indent="0"/>
            <a:r>
              <a:rPr lang="en-US" sz="2800" b="1">
                <a:latin typeface="微软雅黑" panose="020B0503020204020204" charset="-122"/>
                <a:ea typeface="微软雅黑" panose="020B0503020204020204" charset="-122"/>
                <a:cs typeface="微软雅黑" panose="020B0503020204020204" charset="-122"/>
              </a:rPr>
              <a:t>C</a:t>
            </a:r>
            <a:r>
              <a:rPr lang="zh-CN" sz="2800" b="1">
                <a:latin typeface="微软雅黑" panose="020B0503020204020204" charset="-122"/>
                <a:ea typeface="微软雅黑" panose="020B0503020204020204" charset="-122"/>
                <a:cs typeface="微软雅黑" panose="020B0503020204020204" charset="-122"/>
              </a:rPr>
              <a:t>．国家元首享有立法大权             </a:t>
            </a:r>
            <a:r>
              <a:rPr lang="en-US" sz="2800" b="1">
                <a:latin typeface="微软雅黑" panose="020B0503020204020204" charset="-122"/>
                <a:ea typeface="微软雅黑" panose="020B0503020204020204" charset="-122"/>
                <a:cs typeface="微软雅黑" panose="020B0503020204020204" charset="-122"/>
              </a:rPr>
              <a:t>D</a:t>
            </a:r>
            <a:r>
              <a:rPr lang="zh-CN" sz="2800" b="1">
                <a:latin typeface="微软雅黑" panose="020B0503020204020204" charset="-122"/>
                <a:ea typeface="微软雅黑" panose="020B0503020204020204" charset="-122"/>
                <a:cs typeface="微软雅黑" panose="020B0503020204020204" charset="-122"/>
              </a:rPr>
              <a:t>．深化工业革命条件成熟</a:t>
            </a:r>
            <a:endParaRPr lang="zh-CN" altLang="en-US" sz="2800" b="1">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10759453" y="1946792"/>
            <a:ext cx="123444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D</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2" name="文本框 1"/>
          <p:cNvSpPr txBox="1"/>
          <p:nvPr/>
        </p:nvSpPr>
        <p:spPr>
          <a:xfrm>
            <a:off x="5762625" y="184150"/>
            <a:ext cx="4943475"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第十课：影响世界的工业革命</a:t>
            </a:r>
            <a:endParaRPr lang="zh-CN" sz="2800" b="1" dirty="0">
              <a:solidFill>
                <a:srgbClr val="FF0000"/>
              </a:solidFill>
              <a:latin typeface="微软雅黑" panose="020B0503020204020204" charset="-122"/>
              <a:ea typeface="微软雅黑" panose="020B0503020204020204"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左大括号 3"/>
          <p:cNvSpPr/>
          <p:nvPr/>
        </p:nvSpPr>
        <p:spPr>
          <a:xfrm>
            <a:off x="936625" y="311150"/>
            <a:ext cx="92710" cy="639191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微软雅黑" panose="020B0503020204020204" charset="-122"/>
              <a:ea typeface="微软雅黑" panose="020B0503020204020204" charset="-122"/>
            </a:endParaRPr>
          </a:p>
        </p:txBody>
      </p:sp>
      <p:sp>
        <p:nvSpPr>
          <p:cNvPr id="5" name="文本框 4"/>
          <p:cNvSpPr txBox="1"/>
          <p:nvPr/>
        </p:nvSpPr>
        <p:spPr>
          <a:xfrm>
            <a:off x="1065529" y="5607997"/>
            <a:ext cx="1931093" cy="521970"/>
          </a:xfrm>
          <a:prstGeom prst="rect">
            <a:avLst/>
          </a:prstGeom>
          <a:solidFill>
            <a:schemeClr val="accent5">
              <a:lumMod val="20000"/>
              <a:lumOff val="80000"/>
            </a:schemeClr>
          </a:solidFill>
        </p:spPr>
        <p:txBody>
          <a:bodyPr wrap="square" rtlCol="0">
            <a:spAutoFit/>
          </a:bodyPr>
          <a:lstStyle/>
          <a:p>
            <a:r>
              <a:rPr lang="zh-CN" altLang="en-US" sz="2800" b="1">
                <a:latin typeface="微软雅黑" panose="020B0503020204020204" charset="-122"/>
                <a:ea typeface="微软雅黑" panose="020B0503020204020204" charset="-122"/>
              </a:rPr>
              <a:t>政治体系：</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3147175" y="5607998"/>
            <a:ext cx="6144722" cy="521970"/>
          </a:xfrm>
          <a:prstGeom prst="rect">
            <a:avLst/>
          </a:prstGeom>
          <a:solidFill>
            <a:schemeClr val="accent5">
              <a:lumMod val="20000"/>
              <a:lumOff val="80000"/>
            </a:schemeClr>
          </a:solidFill>
        </p:spPr>
        <p:txBody>
          <a:bodyPr wrap="square" rtlCol="0">
            <a:spAutoFit/>
          </a:bodyPr>
          <a:lstStyle/>
          <a:p>
            <a:r>
              <a:rPr lang="zh-CN" altLang="en-US" sz="2800" b="1">
                <a:latin typeface="微软雅黑" panose="020B0503020204020204" charset="-122"/>
                <a:ea typeface="微软雅黑" panose="020B0503020204020204" charset="-122"/>
              </a:rPr>
              <a:t>资本主义民主制度在世界范围的确立</a:t>
            </a:r>
            <a:endParaRPr lang="zh-CN" altLang="en-US" sz="2800" b="1">
              <a:latin typeface="微软雅黑" panose="020B0503020204020204" charset="-122"/>
              <a:ea typeface="微软雅黑" panose="020B0503020204020204" charset="-122"/>
            </a:endParaRPr>
          </a:p>
        </p:txBody>
      </p:sp>
      <p:sp>
        <p:nvSpPr>
          <p:cNvPr id="7" name="文本框 6"/>
          <p:cNvSpPr txBox="1"/>
          <p:nvPr/>
        </p:nvSpPr>
        <p:spPr>
          <a:xfrm>
            <a:off x="1089775" y="310720"/>
            <a:ext cx="1830359"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经济体系：</a:t>
            </a:r>
            <a:endParaRPr lang="zh-CN" altLang="en-US" sz="2800" b="1">
              <a:latin typeface="微软雅黑" panose="020B0503020204020204" charset="-122"/>
              <a:ea typeface="微软雅黑" panose="020B0503020204020204" charset="-122"/>
            </a:endParaRPr>
          </a:p>
        </p:txBody>
      </p:sp>
      <p:sp>
        <p:nvSpPr>
          <p:cNvPr id="9" name="文本框 8"/>
          <p:cNvSpPr txBox="1"/>
          <p:nvPr/>
        </p:nvSpPr>
        <p:spPr>
          <a:xfrm>
            <a:off x="3193010" y="310284"/>
            <a:ext cx="8317808"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资本主义世界市场的形成（资本主义生产方式确立）</a:t>
            </a:r>
            <a:endParaRPr lang="zh-CN" altLang="en-US" sz="2800" b="1">
              <a:latin typeface="微软雅黑" panose="020B0503020204020204" charset="-122"/>
              <a:ea typeface="微软雅黑" panose="020B0503020204020204" charset="-122"/>
            </a:endParaRPr>
          </a:p>
        </p:txBody>
      </p:sp>
      <p:sp>
        <p:nvSpPr>
          <p:cNvPr id="11" name="文本框 10"/>
          <p:cNvSpPr txBox="1"/>
          <p:nvPr/>
        </p:nvSpPr>
        <p:spPr>
          <a:xfrm>
            <a:off x="1089660" y="6257978"/>
            <a:ext cx="1838729" cy="521970"/>
          </a:xfrm>
          <a:prstGeom prst="rect">
            <a:avLst/>
          </a:prstGeom>
          <a:solidFill>
            <a:schemeClr val="accent5">
              <a:lumMod val="20000"/>
              <a:lumOff val="80000"/>
            </a:schemeClr>
          </a:solidFill>
        </p:spPr>
        <p:txBody>
          <a:bodyPr wrap="square" rtlCol="0" anchor="t">
            <a:spAutoFit/>
          </a:bodyPr>
          <a:lstStyle/>
          <a:p>
            <a:r>
              <a:rPr lang="zh-CN" altLang="en-US" sz="2800" b="1">
                <a:latin typeface="微软雅黑" panose="020B0503020204020204" charset="-122"/>
                <a:ea typeface="微软雅黑" panose="020B0503020204020204" charset="-122"/>
                <a:sym typeface="+mn-ea"/>
              </a:rPr>
              <a:t>殖民体系：</a:t>
            </a:r>
            <a:endParaRPr lang="zh-CN" altLang="en-US" sz="2800" b="1">
              <a:latin typeface="微软雅黑" panose="020B0503020204020204" charset="-122"/>
              <a:ea typeface="微软雅黑" panose="020B0503020204020204" charset="-122"/>
              <a:sym typeface="+mn-ea"/>
            </a:endParaRPr>
          </a:p>
        </p:txBody>
      </p:sp>
      <p:sp>
        <p:nvSpPr>
          <p:cNvPr id="12" name="文本框 11"/>
          <p:cNvSpPr txBox="1"/>
          <p:nvPr/>
        </p:nvSpPr>
        <p:spPr>
          <a:xfrm>
            <a:off x="3146829" y="6257670"/>
            <a:ext cx="4565304" cy="521970"/>
          </a:xfrm>
          <a:prstGeom prst="rect">
            <a:avLst/>
          </a:prstGeom>
          <a:solidFill>
            <a:schemeClr val="accent5">
              <a:lumMod val="20000"/>
              <a:lumOff val="80000"/>
            </a:schemeClr>
          </a:solidFill>
        </p:spPr>
        <p:txBody>
          <a:bodyPr wrap="square" rtlCol="0" anchor="t">
            <a:spAutoFit/>
          </a:bodyPr>
          <a:lstStyle/>
          <a:p>
            <a:r>
              <a:rPr lang="zh-CN" altLang="en-US" sz="2800" b="1">
                <a:latin typeface="微软雅黑" panose="020B0503020204020204" charset="-122"/>
                <a:ea typeface="微软雅黑" panose="020B0503020204020204" charset="-122"/>
                <a:sym typeface="+mn-ea"/>
              </a:rPr>
              <a:t>资本主义的殖民体系的形成</a:t>
            </a:r>
            <a:endParaRPr lang="zh-CN" altLang="en-US" sz="2800" b="1">
              <a:latin typeface="微软雅黑" panose="020B0503020204020204" charset="-122"/>
              <a:ea typeface="微软雅黑" panose="020B0503020204020204" charset="-122"/>
              <a:sym typeface="+mn-ea"/>
            </a:endParaRPr>
          </a:p>
        </p:txBody>
      </p:sp>
      <p:sp>
        <p:nvSpPr>
          <p:cNvPr id="16" name="矩形: 圆角 4"/>
          <p:cNvSpPr/>
          <p:nvPr/>
        </p:nvSpPr>
        <p:spPr>
          <a:xfrm>
            <a:off x="234950" y="1873885"/>
            <a:ext cx="558165" cy="326580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marL="0" marR="0" lvl="0" indent="0" algn="ctr" defTabSz="457200" rtl="0" eaLnBrk="1" fontAlgn="auto" latinLnBrk="0" hangingPunct="1">
              <a:lnSpc>
                <a:spcPct val="100000"/>
              </a:lnSpc>
              <a:spcBef>
                <a:spcPct val="0"/>
              </a:spcBef>
              <a:spcAft>
                <a:spcPct val="0"/>
              </a:spcAft>
              <a:buClrTx/>
              <a:buSzTx/>
              <a:buFontTx/>
              <a:buNone/>
              <a:defRPr/>
            </a:pPr>
            <a:r>
              <a:rPr lang="zh-CN" altLang="zh-CN" sz="2800" b="1">
                <a:solidFill>
                  <a:schemeClr val="tx1"/>
                </a:solidFill>
                <a:latin typeface="微软雅黑" panose="020B0503020204020204" charset="-122"/>
                <a:ea typeface="微软雅黑" panose="020B0503020204020204" charset="-122"/>
                <a:sym typeface="+mn-ea"/>
              </a:rPr>
              <a:t>资本主义世界体系</a:t>
            </a:r>
            <a:endParaRPr kumimoji="0" lang="zh-CN" altLang="zh-CN" sz="28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sym typeface="+mn-ea"/>
            </a:endParaRPr>
          </a:p>
        </p:txBody>
      </p:sp>
      <p:sp>
        <p:nvSpPr>
          <p:cNvPr id="8" name="文本框 7"/>
          <p:cNvSpPr txBox="1"/>
          <p:nvPr/>
        </p:nvSpPr>
        <p:spPr>
          <a:xfrm>
            <a:off x="3272790" y="895350"/>
            <a:ext cx="7663180"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altLang="en-US" sz="2800" b="1" dirty="0">
                <a:solidFill>
                  <a:srgbClr val="FF0000"/>
                </a:solidFill>
                <a:latin typeface="微软雅黑" panose="020B0503020204020204" charset="-122"/>
                <a:ea typeface="微软雅黑" panose="020B0503020204020204" charset="-122"/>
                <a:sym typeface="+mn-ea"/>
              </a:rPr>
              <a:t>新航路（雏形）</a:t>
            </a:r>
            <a:r>
              <a:rPr lang="en-US" altLang="zh-CN" sz="2800" b="1" dirty="0">
                <a:solidFill>
                  <a:srgbClr val="FF0000"/>
                </a:solidFill>
                <a:latin typeface="微软雅黑" panose="020B0503020204020204" charset="-122"/>
                <a:ea typeface="微软雅黑" panose="020B0503020204020204" charset="-122"/>
                <a:sym typeface="+mn-ea"/>
              </a:rPr>
              <a:t>→</a:t>
            </a:r>
            <a:r>
              <a:rPr lang="zh-CN" altLang="en-US" sz="2800" b="1" dirty="0">
                <a:solidFill>
                  <a:srgbClr val="FF0000"/>
                </a:solidFill>
                <a:latin typeface="微软雅黑" panose="020B0503020204020204" charset="-122"/>
                <a:ea typeface="微软雅黑" panose="020B0503020204020204" charset="-122"/>
                <a:sym typeface="+mn-ea"/>
              </a:rPr>
              <a:t>一工（初步）</a:t>
            </a:r>
            <a:r>
              <a:rPr lang="en-US" altLang="zh-CN" sz="2800" b="1" dirty="0">
                <a:solidFill>
                  <a:srgbClr val="FF0000"/>
                </a:solidFill>
                <a:latin typeface="微软雅黑" panose="020B0503020204020204" charset="-122"/>
                <a:ea typeface="微软雅黑" panose="020B0503020204020204" charset="-122"/>
                <a:sym typeface="+mn-ea"/>
              </a:rPr>
              <a:t>→</a:t>
            </a:r>
            <a:r>
              <a:rPr lang="zh-CN" altLang="en-US" sz="2800" b="1" dirty="0">
                <a:solidFill>
                  <a:srgbClr val="FF0000"/>
                </a:solidFill>
                <a:latin typeface="微软雅黑" panose="020B0503020204020204" charset="-122"/>
                <a:ea typeface="微软雅黑" panose="020B0503020204020204" charset="-122"/>
                <a:sym typeface="+mn-ea"/>
              </a:rPr>
              <a:t>二工（最终）</a:t>
            </a:r>
            <a:endParaRPr lang="en-US" altLang="zh-CN" sz="2800" b="1" dirty="0">
              <a:solidFill>
                <a:srgbClr val="FF0000"/>
              </a:solidFill>
              <a:latin typeface="微软雅黑" panose="020B0503020204020204" charset="-122"/>
              <a:ea typeface="微软雅黑" panose="020B0503020204020204" charset="-122"/>
              <a:sym typeface="+mn-ea"/>
            </a:endParaRPr>
          </a:p>
        </p:txBody>
      </p:sp>
      <p:sp>
        <p:nvSpPr>
          <p:cNvPr id="10" name="文本框 9"/>
          <p:cNvSpPr txBox="1"/>
          <p:nvPr/>
        </p:nvSpPr>
        <p:spPr>
          <a:xfrm>
            <a:off x="3192780" y="2353310"/>
            <a:ext cx="8381365" cy="230695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①文艺复兴：</a:t>
            </a:r>
            <a:r>
              <a:rPr lang="zh-CN" altLang="en-US" sz="2400" b="1" dirty="0">
                <a:latin typeface="微软雅黑" panose="020B0503020204020204" charset="-122"/>
                <a:ea typeface="微软雅黑" panose="020B0503020204020204" charset="-122"/>
                <a:cs typeface="微软雅黑" panose="020B0503020204020204" charset="-122"/>
                <a:sym typeface="+mn-ea"/>
              </a:rPr>
              <a:t>以复兴古希腊罗马文化为名，反宗教神学</a:t>
            </a:r>
            <a:endPar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l"/>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②宗教改革：</a:t>
            </a:r>
            <a:r>
              <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mn-ea"/>
              </a:rPr>
              <a:t>早期资产阶级在宗教外衣下反对罗马教权</a:t>
            </a:r>
            <a:endPar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l"/>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sym typeface="+mn-ea"/>
              </a:rPr>
              <a:t>     ↓</a:t>
            </a:r>
            <a:endPar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l"/>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③近代科学：</a:t>
            </a:r>
            <a:r>
              <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mn-ea"/>
              </a:rPr>
              <a:t>形成重视经验和事实的理性化思维方式</a:t>
            </a:r>
            <a:endPar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sym typeface="+mn-ea"/>
              </a:rPr>
              <a:t>      ↓</a:t>
            </a:r>
            <a:endPar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l"/>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④启蒙运动：</a:t>
            </a:r>
            <a:r>
              <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mn-ea"/>
              </a:rPr>
              <a:t>矛头直指封建专制制度和基督教会</a:t>
            </a:r>
            <a:endPar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p:nvSpPr>
        <p:spPr>
          <a:xfrm>
            <a:off x="1077710" y="1495630"/>
            <a:ext cx="1830359"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思想体系：</a:t>
            </a:r>
            <a:endParaRPr lang="zh-CN" altLang="en-US" sz="2800" b="1">
              <a:latin typeface="微软雅黑" panose="020B0503020204020204" charset="-122"/>
              <a:ea typeface="微软雅黑" panose="020B0503020204020204" charset="-122"/>
            </a:endParaRPr>
          </a:p>
        </p:txBody>
      </p:sp>
      <p:sp>
        <p:nvSpPr>
          <p:cNvPr id="14" name="文本框 13"/>
          <p:cNvSpPr txBox="1"/>
          <p:nvPr/>
        </p:nvSpPr>
        <p:spPr>
          <a:xfrm>
            <a:off x="3192780" y="1495425"/>
            <a:ext cx="7909560"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资本主义思想体系的形成（人文主义的广泛传播）</a:t>
            </a:r>
            <a:endParaRPr lang="zh-CN" altLang="en-US" sz="2800" b="1">
              <a:latin typeface="微软雅黑" panose="020B0503020204020204" charset="-122"/>
              <a:ea typeface="微软雅黑" panose="020B0503020204020204" charset="-122"/>
            </a:endParaRPr>
          </a:p>
        </p:txBody>
      </p:sp>
      <p:sp>
        <p:nvSpPr>
          <p:cNvPr id="21" name="内容占位符 2"/>
          <p:cNvSpPr>
            <a:spLocks noGrp="1"/>
          </p:cNvSpPr>
          <p:nvPr/>
        </p:nvSpPr>
        <p:spPr>
          <a:xfrm>
            <a:off x="3057525" y="4782185"/>
            <a:ext cx="8179435" cy="56451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2800" b="1" dirty="0">
                <a:solidFill>
                  <a:srgbClr val="FF0000"/>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资本主义经济发展程度不同，资产阶级力量不同</a:t>
            </a:r>
            <a:endParaRPr sz="2800" b="1" dirty="0">
              <a:solidFill>
                <a:srgbClr val="FF0000"/>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2" name="矩形 1"/>
          <p:cNvSpPr/>
          <p:nvPr/>
        </p:nvSpPr>
        <p:spPr>
          <a:xfrm>
            <a:off x="1142365" y="2410460"/>
            <a:ext cx="2019300" cy="645160"/>
          </a:xfrm>
          <a:prstGeom prst="rect">
            <a:avLst/>
          </a:prstGeom>
          <a:noFill/>
          <a:ln>
            <a:noFill/>
          </a:ln>
        </p:spPr>
        <p:txBody>
          <a:bodyPr wrap="none" rtlCol="0" anchor="t">
            <a:spAutoFit/>
          </a:bodyPr>
          <a:lstStyle/>
          <a:p>
            <a:pPr algn="ctr"/>
            <a:r>
              <a:rPr lang="zh-CN" altLang="en-US" sz="3600" b="1">
                <a:ln w="22225">
                  <a:solidFill>
                    <a:schemeClr val="accent2"/>
                  </a:solidFill>
                  <a:prstDash val="solid"/>
                </a:ln>
                <a:solidFill>
                  <a:schemeClr val="accent2">
                    <a:lumMod val="40000"/>
                    <a:lumOff val="60000"/>
                  </a:schemeClr>
                </a:solidFill>
                <a:effectLst/>
              </a:rPr>
              <a:t>人文主义</a:t>
            </a:r>
            <a:endParaRPr lang="zh-CN" altLang="en-US" sz="3600" b="1">
              <a:ln w="22225">
                <a:solidFill>
                  <a:schemeClr val="accent2"/>
                </a:solidFill>
                <a:prstDash val="solid"/>
              </a:ln>
              <a:solidFill>
                <a:schemeClr val="accent2">
                  <a:lumMod val="40000"/>
                  <a:lumOff val="60000"/>
                </a:schemeClr>
              </a:solidFill>
              <a:effectLst/>
            </a:endParaRPr>
          </a:p>
        </p:txBody>
      </p:sp>
      <p:sp>
        <p:nvSpPr>
          <p:cNvPr id="3" name="矩形 2"/>
          <p:cNvSpPr/>
          <p:nvPr/>
        </p:nvSpPr>
        <p:spPr>
          <a:xfrm>
            <a:off x="1150620" y="4076700"/>
            <a:ext cx="2019300" cy="645160"/>
          </a:xfrm>
          <a:prstGeom prst="rect">
            <a:avLst/>
          </a:prstGeom>
          <a:noFill/>
          <a:ln>
            <a:noFill/>
          </a:ln>
        </p:spPr>
        <p:txBody>
          <a:bodyPr wrap="none" rtlCol="0" anchor="t">
            <a:spAutoFit/>
          </a:bodyPr>
          <a:lstStyle/>
          <a:p>
            <a:pPr algn="ctr"/>
            <a:r>
              <a:rPr lang="zh-CN" altLang="en-US" sz="3600" b="1">
                <a:ln w="22225">
                  <a:solidFill>
                    <a:schemeClr val="accent2"/>
                  </a:solidFill>
                  <a:prstDash val="solid"/>
                </a:ln>
                <a:solidFill>
                  <a:schemeClr val="accent2">
                    <a:lumMod val="40000"/>
                    <a:lumOff val="60000"/>
                  </a:schemeClr>
                </a:solidFill>
                <a:effectLst/>
              </a:rPr>
              <a:t>理性主义</a:t>
            </a:r>
            <a:endParaRPr lang="zh-CN" altLang="en-US" sz="3600" b="1">
              <a:ln w="22225">
                <a:solidFill>
                  <a:schemeClr val="accent2"/>
                </a:solidFill>
                <a:prstDash val="solid"/>
              </a:ln>
              <a:solidFill>
                <a:schemeClr val="accent2">
                  <a:lumMod val="40000"/>
                  <a:lumOff val="60000"/>
                </a:schemeClr>
              </a:solidFill>
              <a:effectLst/>
            </a:endParaRPr>
          </a:p>
        </p:txBody>
      </p:sp>
      <p:sp>
        <p:nvSpPr>
          <p:cNvPr id="15" name="下箭头 14"/>
          <p:cNvSpPr/>
          <p:nvPr/>
        </p:nvSpPr>
        <p:spPr>
          <a:xfrm>
            <a:off x="1914525" y="3074670"/>
            <a:ext cx="492125" cy="100203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二、资本主义思想体系</a:t>
            </a:r>
            <a:endParaRPr lang="zh-CN" altLang="en-US" sz="2800" b="1">
              <a:latin typeface="微软雅黑" panose="020B0503020204020204" charset="-122"/>
              <a:ea typeface="微软雅黑" panose="020B0503020204020204" charset="-122"/>
            </a:endParaRPr>
          </a:p>
        </p:txBody>
      </p:sp>
      <p:sp>
        <p:nvSpPr>
          <p:cNvPr id="8" name="文本框 7"/>
          <p:cNvSpPr txBox="1"/>
          <p:nvPr/>
        </p:nvSpPr>
        <p:spPr>
          <a:xfrm>
            <a:off x="5507355" y="184150"/>
            <a:ext cx="48056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第八课：欧洲的思想解放运动</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00" name="文本框 99"/>
          <p:cNvSpPr txBox="1"/>
          <p:nvPr/>
        </p:nvSpPr>
        <p:spPr>
          <a:xfrm>
            <a:off x="262255" y="1367155"/>
            <a:ext cx="11666855" cy="4892675"/>
          </a:xfrm>
          <a:prstGeom prst="rect">
            <a:avLst/>
          </a:prstGeom>
          <a:noFill/>
          <a:ln w="9525">
            <a:noFill/>
          </a:ln>
        </p:spPr>
        <p:txBody>
          <a:bodyPr wrap="square">
            <a:spAutoFit/>
          </a:bodyPr>
          <a:lstStyle/>
          <a:p>
            <a:pPr indent="0"/>
            <a:r>
              <a:rPr lang="zh-CN" sz="2400" b="1">
                <a:latin typeface="微软雅黑" panose="020B0503020204020204" charset="-122"/>
                <a:ea typeface="微软雅黑" panose="020B0503020204020204" charset="-122"/>
                <a:cs typeface="微软雅黑" panose="020B0503020204020204" charset="-122"/>
              </a:rPr>
              <a:t>（一）文艺复兴（</a:t>
            </a:r>
            <a:r>
              <a:rPr lang="zh-CN" sz="2400" b="1">
                <a:solidFill>
                  <a:srgbClr val="FF0000"/>
                </a:solidFill>
                <a:latin typeface="微软雅黑" panose="020B0503020204020204" charset="-122"/>
                <a:ea typeface="微软雅黑" panose="020B0503020204020204" charset="-122"/>
                <a:cs typeface="微软雅黑" panose="020B0503020204020204" charset="-122"/>
              </a:rPr>
              <a:t>14-17C</a:t>
            </a:r>
            <a:r>
              <a:rPr lang="zh-CN" sz="2400" b="1">
                <a:latin typeface="微软雅黑" panose="020B0503020204020204" charset="-122"/>
                <a:ea typeface="微软雅黑" panose="020B0503020204020204" charset="-122"/>
                <a:cs typeface="微软雅黑" panose="020B0503020204020204" charset="-122"/>
              </a:rPr>
              <a:t>，</a:t>
            </a:r>
            <a:r>
              <a:rPr lang="zh-CN" sz="2400" b="1">
                <a:solidFill>
                  <a:srgbClr val="FF0000"/>
                </a:solidFill>
                <a:latin typeface="微软雅黑" panose="020B0503020204020204" charset="-122"/>
                <a:ea typeface="微软雅黑" panose="020B0503020204020204" charset="-122"/>
                <a:cs typeface="微软雅黑" panose="020B0503020204020204" charset="-122"/>
              </a:rPr>
              <a:t>意大利佛罗伦萨</a:t>
            </a:r>
            <a:r>
              <a:rPr lang="zh-CN" sz="2400" b="1">
                <a:latin typeface="微软雅黑" panose="020B0503020204020204" charset="-122"/>
                <a:ea typeface="微软雅黑" panose="020B0503020204020204" charset="-122"/>
                <a:cs typeface="微软雅黑" panose="020B0503020204020204" charset="-122"/>
              </a:rPr>
              <a:t>，反禁欲思想）</a:t>
            </a:r>
            <a:r>
              <a:rPr lang="en-US" altLang="zh-CN" sz="2400" b="1">
                <a:latin typeface="微软雅黑" panose="020B0503020204020204" charset="-122"/>
                <a:ea typeface="微软雅黑" panose="020B0503020204020204" charset="-122"/>
                <a:cs typeface="微软雅黑" panose="020B0503020204020204" charset="-122"/>
              </a:rPr>
              <a:t>P45-46</a:t>
            </a:r>
            <a:endParaRPr lang="zh-CN" sz="2400" b="1">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1.背景：(1)经：意出现</a:t>
            </a:r>
            <a:r>
              <a:rPr lang="zh-CN" sz="2400" b="1" u="sng">
                <a:latin typeface="微软雅黑" panose="020B0503020204020204" charset="-122"/>
                <a:ea typeface="微软雅黑" panose="020B0503020204020204" charset="-122"/>
                <a:cs typeface="微软雅黑" panose="020B0503020204020204" charset="-122"/>
              </a:rPr>
              <a:t>资本主义萌芽</a:t>
            </a:r>
            <a:endParaRPr lang="en-US" sz="2400" b="1">
              <a:latin typeface="微软雅黑" panose="020B0503020204020204" charset="-122"/>
              <a:ea typeface="微软雅黑" panose="020B0503020204020204" charset="-122"/>
              <a:cs typeface="微软雅黑" panose="020B0503020204020204" charset="-122"/>
            </a:endParaRPr>
          </a:p>
          <a:p>
            <a:pPr indent="0"/>
            <a:r>
              <a:rPr lang="en-US" sz="2400" b="1">
                <a:latin typeface="微软雅黑" panose="020B0503020204020204" charset="-122"/>
                <a:ea typeface="微软雅黑" panose="020B0503020204020204" charset="-122"/>
                <a:cs typeface="微软雅黑" panose="020B0503020204020204" charset="-122"/>
              </a:rPr>
              <a:t>             (2)</a:t>
            </a:r>
            <a:r>
              <a:rPr lang="zh-CN" sz="2400" b="1">
                <a:latin typeface="微软雅黑" panose="020B0503020204020204" charset="-122"/>
                <a:ea typeface="微软雅黑" panose="020B0503020204020204" charset="-122"/>
                <a:cs typeface="微软雅黑" panose="020B0503020204020204" charset="-122"/>
              </a:rPr>
              <a:t>文：意拥有丰厚</a:t>
            </a:r>
            <a:r>
              <a:rPr lang="zh-CN" sz="2400" b="1" u="sng">
                <a:latin typeface="微软雅黑" panose="020B0503020204020204" charset="-122"/>
                <a:ea typeface="微软雅黑" panose="020B0503020204020204" charset="-122"/>
                <a:cs typeface="微软雅黑" panose="020B0503020204020204" charset="-122"/>
              </a:rPr>
              <a:t>古希腊罗马底蕴</a:t>
            </a:r>
            <a:endParaRPr lang="en-US" sz="2400" b="1">
              <a:latin typeface="微软雅黑" panose="020B0503020204020204" charset="-122"/>
              <a:ea typeface="微软雅黑" panose="020B0503020204020204" charset="-122"/>
              <a:cs typeface="微软雅黑" panose="020B0503020204020204" charset="-122"/>
            </a:endParaRPr>
          </a:p>
          <a:p>
            <a:pPr indent="0"/>
            <a:r>
              <a:rPr lang="en-US" sz="2400" b="1">
                <a:solidFill>
                  <a:srgbClr val="FF0000"/>
                </a:solidFill>
                <a:latin typeface="微软雅黑" panose="020B0503020204020204" charset="-122"/>
                <a:ea typeface="微软雅黑" panose="020B0503020204020204" charset="-122"/>
                <a:cs typeface="微软雅黑" panose="020B0503020204020204" charset="-122"/>
              </a:rPr>
              <a:t>2</a:t>
            </a:r>
            <a:r>
              <a:rPr lang="zh-CN" sz="2400" b="1">
                <a:solidFill>
                  <a:srgbClr val="FF0000"/>
                </a:solidFill>
                <a:latin typeface="微软雅黑" panose="020B0503020204020204" charset="-122"/>
                <a:ea typeface="微软雅黑" panose="020B0503020204020204" charset="-122"/>
                <a:cs typeface="微软雅黑" panose="020B0503020204020204" charset="-122"/>
              </a:rPr>
              <a:t>、核心：</a:t>
            </a:r>
            <a:r>
              <a:rPr lang="en-US" sz="2400" b="1">
                <a:solidFill>
                  <a:srgbClr val="FF0000"/>
                </a:solidFill>
                <a:latin typeface="微软雅黑" panose="020B0503020204020204" charset="-122"/>
                <a:ea typeface="微软雅黑" panose="020B0503020204020204" charset="-122"/>
                <a:cs typeface="微软雅黑" panose="020B0503020204020204" charset="-122"/>
              </a:rPr>
              <a:t> </a:t>
            </a:r>
            <a:r>
              <a:rPr lang="zh-CN" sz="2400" b="1" u="sng">
                <a:solidFill>
                  <a:srgbClr val="FF0000"/>
                </a:solidFill>
                <a:latin typeface="微软雅黑" panose="020B0503020204020204" charset="-122"/>
                <a:ea typeface="微软雅黑" panose="020B0503020204020204" charset="-122"/>
                <a:cs typeface="微软雅黑" panose="020B0503020204020204" charset="-122"/>
              </a:rPr>
              <a:t>人文主义</a:t>
            </a:r>
            <a:endParaRPr lang="zh-CN" sz="2400" b="1">
              <a:solidFill>
                <a:srgbClr val="FF0000"/>
              </a:solidFill>
              <a:latin typeface="微软雅黑" panose="020B0503020204020204" charset="-122"/>
              <a:ea typeface="微软雅黑" panose="020B0503020204020204" charset="-122"/>
              <a:cs typeface="微软雅黑" panose="020B0503020204020204" charset="-122"/>
            </a:endParaRPr>
          </a:p>
          <a:p>
            <a:pPr indent="0"/>
            <a:r>
              <a:rPr lang="en-US" sz="2400" b="1">
                <a:solidFill>
                  <a:srgbClr val="FF0000"/>
                </a:solidFill>
                <a:latin typeface="微软雅黑" panose="020B0503020204020204" charset="-122"/>
                <a:ea typeface="微软雅黑" panose="020B0503020204020204" charset="-122"/>
                <a:cs typeface="微软雅黑" panose="020B0503020204020204" charset="-122"/>
              </a:rPr>
              <a:t>3</a:t>
            </a:r>
            <a:r>
              <a:rPr lang="zh-CN" sz="2400" b="1">
                <a:solidFill>
                  <a:srgbClr val="FF0000"/>
                </a:solidFill>
                <a:latin typeface="微软雅黑" panose="020B0503020204020204" charset="-122"/>
                <a:ea typeface="微软雅黑" panose="020B0503020204020204" charset="-122"/>
                <a:cs typeface="微软雅黑" panose="020B0503020204020204" charset="-122"/>
              </a:rPr>
              <a:t>、实质：</a:t>
            </a:r>
            <a:r>
              <a:rPr lang="zh-CN" sz="2400" b="1" u="wavy">
                <a:solidFill>
                  <a:srgbClr val="FF0000"/>
                </a:solidFill>
                <a:latin typeface="微软雅黑" panose="020B0503020204020204" charset="-122"/>
                <a:ea typeface="微软雅黑" panose="020B0503020204020204" charset="-122"/>
                <a:cs typeface="微软雅黑" panose="020B0503020204020204" charset="-122"/>
              </a:rPr>
              <a:t>以复兴希腊罗马古典文化为号召</a:t>
            </a:r>
            <a:r>
              <a:rPr lang="zh-CN" sz="2400" b="1">
                <a:solidFill>
                  <a:srgbClr val="FF0000"/>
                </a:solidFill>
                <a:latin typeface="微软雅黑" panose="020B0503020204020204" charset="-122"/>
                <a:ea typeface="微软雅黑" panose="020B0503020204020204" charset="-122"/>
                <a:cs typeface="微软雅黑" panose="020B0503020204020204" charset="-122"/>
              </a:rPr>
              <a:t>，宣传</a:t>
            </a:r>
            <a:r>
              <a:rPr lang="zh-CN" sz="2400" b="1" u="sng">
                <a:solidFill>
                  <a:srgbClr val="FF0000"/>
                </a:solidFill>
                <a:latin typeface="微软雅黑" panose="020B0503020204020204" charset="-122"/>
                <a:ea typeface="微软雅黑" panose="020B0503020204020204" charset="-122"/>
                <a:cs typeface="微软雅黑" panose="020B0503020204020204" charset="-122"/>
              </a:rPr>
              <a:t>新兴资产阶级思想</a:t>
            </a:r>
            <a:endParaRPr lang="en-US" sz="2400" b="1">
              <a:latin typeface="微软雅黑" panose="020B0503020204020204" charset="-122"/>
              <a:ea typeface="微软雅黑" panose="020B0503020204020204" charset="-122"/>
              <a:cs typeface="微软雅黑" panose="020B0503020204020204" charset="-122"/>
            </a:endParaRPr>
          </a:p>
          <a:p>
            <a:pPr indent="0"/>
            <a:r>
              <a:rPr lang="en-US" sz="2400" b="1">
                <a:latin typeface="微软雅黑" panose="020B0503020204020204" charset="-122"/>
                <a:ea typeface="微软雅黑" panose="020B0503020204020204" charset="-122"/>
                <a:cs typeface="微软雅黑" panose="020B0503020204020204" charset="-122"/>
              </a:rPr>
              <a:t>4</a:t>
            </a:r>
            <a:r>
              <a:rPr lang="zh-CN" sz="2400" b="1">
                <a:latin typeface="微软雅黑" panose="020B0503020204020204" charset="-122"/>
                <a:ea typeface="微软雅黑" panose="020B0503020204020204" charset="-122"/>
                <a:cs typeface="微软雅黑" panose="020B0503020204020204" charset="-122"/>
              </a:rPr>
              <a:t>、成就：文学三杰：但丁、彼特拉克、薄伽丘</a:t>
            </a:r>
            <a:endParaRPr lang="zh-CN" sz="2400" b="1">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 </a:t>
            </a:r>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美术三杰：达芬奇、拉斐尔、米开朗琪罗</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zh-CN" altLang="en-US" sz="2400" b="1">
                <a:latin typeface="微软雅黑" panose="020B0503020204020204" charset="-122"/>
                <a:ea typeface="微软雅黑" panose="020B0503020204020204" charset="-122"/>
                <a:cs typeface="微软雅黑" panose="020B0503020204020204" charset="-122"/>
              </a:rPr>
              <a:t> </a:t>
            </a:r>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莎士比亚</a:t>
            </a:r>
            <a:endParaRPr lang="zh-CN" sz="2400" b="1">
              <a:latin typeface="微软雅黑" panose="020B0503020204020204" charset="-122"/>
              <a:ea typeface="微软雅黑" panose="020B0503020204020204" charset="-122"/>
              <a:cs typeface="微软雅黑" panose="020B0503020204020204" charset="-122"/>
            </a:endParaRPr>
          </a:p>
          <a:p>
            <a:pPr indent="0"/>
            <a:r>
              <a:rPr lang="en-US" sz="2400" b="1">
                <a:latin typeface="微软雅黑" panose="020B0503020204020204" charset="-122"/>
                <a:ea typeface="微软雅黑" panose="020B0503020204020204" charset="-122"/>
                <a:cs typeface="微软雅黑" panose="020B0503020204020204" charset="-122"/>
                <a:sym typeface="+mn-ea"/>
              </a:rPr>
              <a:t>5</a:t>
            </a:r>
            <a:r>
              <a:rPr lang="zh-CN" sz="2400" b="1">
                <a:latin typeface="微软雅黑" panose="020B0503020204020204" charset="-122"/>
                <a:ea typeface="微软雅黑" panose="020B0503020204020204" charset="-122"/>
                <a:cs typeface="微软雅黑" panose="020B0503020204020204" charset="-122"/>
                <a:sym typeface="+mn-ea"/>
              </a:rPr>
              <a:t>、影响：</a:t>
            </a:r>
            <a:endParaRPr lang="zh-CN" sz="2400" b="1">
              <a:latin typeface="微软雅黑" panose="020B0503020204020204" charset="-122"/>
              <a:ea typeface="微软雅黑" panose="020B0503020204020204" charset="-122"/>
              <a:cs typeface="微软雅黑" panose="020B0503020204020204" charset="-122"/>
              <a:sym typeface="+mn-ea"/>
            </a:endParaRPr>
          </a:p>
          <a:p>
            <a:pPr indent="0"/>
            <a:r>
              <a:rPr lang="zh-CN" sz="2400" b="1">
                <a:latin typeface="微软雅黑" panose="020B0503020204020204" charset="-122"/>
                <a:ea typeface="微软雅黑" panose="020B0503020204020204" charset="-122"/>
                <a:cs typeface="微软雅黑" panose="020B0503020204020204" charset="-122"/>
                <a:sym typeface="+mn-ea"/>
              </a:rPr>
              <a:t>（</a:t>
            </a:r>
            <a:r>
              <a:rPr lang="en-US" sz="2400" b="1">
                <a:latin typeface="微软雅黑" panose="020B0503020204020204" charset="-122"/>
                <a:ea typeface="微软雅黑" panose="020B0503020204020204" charset="-122"/>
                <a:cs typeface="微软雅黑" panose="020B0503020204020204" charset="-122"/>
                <a:sym typeface="+mn-ea"/>
              </a:rPr>
              <a:t>1</a:t>
            </a:r>
            <a:r>
              <a:rPr lang="zh-CN" sz="2400" b="1">
                <a:latin typeface="微软雅黑" panose="020B0503020204020204" charset="-122"/>
                <a:ea typeface="微软雅黑" panose="020B0503020204020204" charset="-122"/>
                <a:cs typeface="微软雅黑" panose="020B0503020204020204" charset="-122"/>
                <a:sym typeface="+mn-ea"/>
              </a:rPr>
              <a:t>）思想解放，传播人文主义</a:t>
            </a:r>
            <a:endParaRPr lang="zh-CN" sz="2400" b="1">
              <a:latin typeface="微软雅黑" panose="020B0503020204020204" charset="-122"/>
              <a:ea typeface="微软雅黑" panose="020B0503020204020204" charset="-122"/>
              <a:cs typeface="微软雅黑" panose="020B0503020204020204" charset="-122"/>
              <a:sym typeface="+mn-ea"/>
            </a:endParaRPr>
          </a:p>
          <a:p>
            <a:pPr indent="0"/>
            <a:r>
              <a:rPr lang="zh-CN" sz="24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sz="2400" b="1">
                <a:solidFill>
                  <a:schemeClr val="tx1"/>
                </a:solidFill>
                <a:latin typeface="微软雅黑" panose="020B0503020204020204" charset="-122"/>
                <a:ea typeface="微软雅黑" panose="020B0503020204020204" charset="-122"/>
                <a:cs typeface="微软雅黑" panose="020B0503020204020204" charset="-122"/>
                <a:sym typeface="+mn-ea"/>
              </a:rPr>
              <a:t>）促进</a:t>
            </a:r>
            <a:r>
              <a:rPr lang="zh-CN" sz="2400" b="1">
                <a:solidFill>
                  <a:srgbClr val="FF0000"/>
                </a:solidFill>
                <a:latin typeface="微软雅黑" panose="020B0503020204020204" charset="-122"/>
                <a:ea typeface="微软雅黑" panose="020B0503020204020204" charset="-122"/>
                <a:cs typeface="微软雅黑" panose="020B0503020204020204" charset="-122"/>
                <a:sym typeface="+mn-ea"/>
              </a:rPr>
              <a:t>近代科学</a:t>
            </a:r>
            <a:r>
              <a:rPr lang="zh-CN" sz="2400" b="1">
                <a:solidFill>
                  <a:schemeClr val="tx1"/>
                </a:solidFill>
                <a:latin typeface="微软雅黑" panose="020B0503020204020204" charset="-122"/>
                <a:ea typeface="微软雅黑" panose="020B0503020204020204" charset="-122"/>
                <a:cs typeface="微软雅黑" panose="020B0503020204020204" charset="-122"/>
                <a:sym typeface="+mn-ea"/>
              </a:rPr>
              <a:t>的兴起：</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16C-17C</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，哥白尼、牛顿</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 </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en-US" sz="2400" b="1" dirty="0">
                <a:latin typeface="微软雅黑" panose="020B0503020204020204" charset="-122"/>
                <a:ea typeface="微软雅黑" panose="020B0503020204020204" charset="-122"/>
                <a:cs typeface="微软雅黑" panose="020B0503020204020204" charset="-122"/>
                <a:sym typeface="+mn-ea"/>
              </a:rPr>
              <a:t>重视</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经验和事实</a:t>
            </a:r>
            <a:r>
              <a:rPr lang="zh-CN" altLang="en-US" sz="2400" b="1" dirty="0">
                <a:latin typeface="微软雅黑" panose="020B0503020204020204" charset="-122"/>
                <a:ea typeface="微软雅黑" panose="020B0503020204020204" charset="-122"/>
                <a:cs typeface="微软雅黑" panose="020B0503020204020204" charset="-122"/>
                <a:sym typeface="+mn-ea"/>
              </a:rPr>
              <a:t>的</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理性化</a:t>
            </a:r>
            <a:r>
              <a:rPr lang="zh-CN" altLang="en-US" sz="2400" b="1" dirty="0">
                <a:latin typeface="微软雅黑" panose="020B0503020204020204" charset="-122"/>
                <a:ea typeface="微软雅黑" panose="020B0503020204020204" charset="-122"/>
                <a:cs typeface="微软雅黑" panose="020B0503020204020204" charset="-122"/>
                <a:sym typeface="+mn-ea"/>
              </a:rPr>
              <a:t>思维</a:t>
            </a:r>
            <a:endParaRPr lang="zh-CN" altLang="en-US" sz="2400" b="1">
              <a:latin typeface="微软雅黑" panose="020B0503020204020204" charset="-122"/>
              <a:ea typeface="微软雅黑" panose="020B0503020204020204" charset="-122"/>
              <a:cs typeface="微软雅黑" panose="020B0503020204020204" charset="-122"/>
            </a:endParaRPr>
          </a:p>
          <a:p>
            <a:pPr indent="0"/>
            <a:endParaRPr lang="zh-CN" altLang="en-US" sz="2400" b="1">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4455" y="1591310"/>
            <a:ext cx="11910060" cy="3415030"/>
          </a:xfrm>
          <a:prstGeom prst="rect">
            <a:avLst/>
          </a:prstGeom>
          <a:noFill/>
          <a:ln w="9525">
            <a:noFill/>
          </a:ln>
        </p:spPr>
        <p:txBody>
          <a:bodyPr wrap="square">
            <a:spAutoFit/>
          </a:bodyPr>
          <a:lstStyle/>
          <a:p>
            <a:pPr indent="0"/>
            <a:r>
              <a:rPr lang="zh-CN" sz="2400" b="1">
                <a:latin typeface="微软雅黑" panose="020B0503020204020204" charset="-122"/>
                <a:ea typeface="微软雅黑" panose="020B0503020204020204" charset="-122"/>
                <a:cs typeface="微软雅黑" panose="020B0503020204020204" charset="-122"/>
              </a:rPr>
              <a:t>（二）宗教改革（</a:t>
            </a:r>
            <a:r>
              <a:rPr lang="zh-CN" sz="2400" b="1">
                <a:solidFill>
                  <a:srgbClr val="FF0000"/>
                </a:solidFill>
                <a:latin typeface="微软雅黑" panose="020B0503020204020204" charset="-122"/>
                <a:ea typeface="微软雅黑" panose="020B0503020204020204" charset="-122"/>
                <a:cs typeface="微软雅黑" panose="020B0503020204020204" charset="-122"/>
              </a:rPr>
              <a:t>16-17C</a:t>
            </a:r>
            <a:r>
              <a:rPr lang="zh-CN" sz="2400" b="1">
                <a:latin typeface="微软雅黑" panose="020B0503020204020204" charset="-122"/>
                <a:ea typeface="微软雅黑" panose="020B0503020204020204" charset="-122"/>
                <a:cs typeface="微软雅黑" panose="020B0503020204020204" charset="-122"/>
              </a:rPr>
              <a:t>，</a:t>
            </a:r>
            <a:r>
              <a:rPr lang="zh-CN" sz="2400" b="1">
                <a:solidFill>
                  <a:srgbClr val="FF0000"/>
                </a:solidFill>
                <a:latin typeface="微软雅黑" panose="020B0503020204020204" charset="-122"/>
                <a:ea typeface="微软雅黑" panose="020B0503020204020204" charset="-122"/>
                <a:cs typeface="微软雅黑" panose="020B0503020204020204" charset="-122"/>
              </a:rPr>
              <a:t>德意志</a:t>
            </a:r>
            <a:r>
              <a:rPr lang="zh-CN" sz="2400" b="1">
                <a:latin typeface="微软雅黑" panose="020B0503020204020204" charset="-122"/>
                <a:ea typeface="微软雅黑" panose="020B0503020204020204" charset="-122"/>
                <a:cs typeface="微软雅黑" panose="020B0503020204020204" charset="-122"/>
              </a:rPr>
              <a:t>，反教会统治）</a:t>
            </a:r>
            <a:r>
              <a:rPr lang="en-US" altLang="zh-CN" sz="2400" b="1">
                <a:latin typeface="微软雅黑" panose="020B0503020204020204" charset="-122"/>
                <a:ea typeface="微软雅黑" panose="020B0503020204020204" charset="-122"/>
                <a:cs typeface="微软雅黑" panose="020B0503020204020204" charset="-122"/>
              </a:rPr>
              <a:t>P46-P47</a:t>
            </a:r>
            <a:endParaRPr lang="zh-CN" sz="2400" b="1">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1、背景：</a:t>
            </a:r>
            <a:r>
              <a:rPr lang="zh-CN" sz="2400" b="1">
                <a:solidFill>
                  <a:srgbClr val="000000"/>
                </a:solidFill>
                <a:latin typeface="微软雅黑" panose="020B0503020204020204" charset="-122"/>
                <a:ea typeface="微软雅黑" panose="020B0503020204020204" charset="-122"/>
                <a:cs typeface="微软雅黑" panose="020B0503020204020204" charset="-122"/>
              </a:rPr>
              <a:t>①根：资本主义发展</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      </a:t>
            </a:r>
            <a:endParaRPr lang="en-US" altLang="zh-CN"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②直</a:t>
            </a:r>
            <a:r>
              <a:rPr lang="zh-CN" sz="2400" b="1">
                <a:latin typeface="微软雅黑" panose="020B0503020204020204" charset="-122"/>
                <a:ea typeface="微软雅黑" panose="020B0503020204020204" charset="-122"/>
                <a:cs typeface="微软雅黑" panose="020B0503020204020204" charset="-122"/>
              </a:rPr>
              <a:t>：教皇出售赎罪券</a:t>
            </a:r>
            <a:endParaRPr lang="en-US" sz="2400" b="1">
              <a:latin typeface="微软雅黑" panose="020B0503020204020204" charset="-122"/>
              <a:ea typeface="微软雅黑" panose="020B0503020204020204" charset="-122"/>
              <a:cs typeface="微软雅黑" panose="020B0503020204020204" charset="-122"/>
            </a:endParaRPr>
          </a:p>
          <a:p>
            <a:pPr indent="0"/>
            <a:r>
              <a:rPr lang="en-US" sz="2400" b="1">
                <a:latin typeface="微软雅黑" panose="020B0503020204020204" charset="-122"/>
                <a:ea typeface="微软雅黑" panose="020B0503020204020204" charset="-122"/>
                <a:cs typeface="微软雅黑" panose="020B0503020204020204" charset="-122"/>
              </a:rPr>
              <a:t>2</a:t>
            </a:r>
            <a:r>
              <a:rPr lang="zh-CN" sz="2400" b="1">
                <a:latin typeface="微软雅黑" panose="020B0503020204020204" charset="-122"/>
                <a:ea typeface="微软雅黑" panose="020B0503020204020204" charset="-122"/>
                <a:cs typeface="微软雅黑" panose="020B0503020204020204" charset="-122"/>
              </a:rPr>
              <a:t>、序幕：1517年，</a:t>
            </a:r>
            <a:r>
              <a:rPr lang="zh-CN" sz="2400" b="1" u="sng">
                <a:latin typeface="微软雅黑" panose="020B0503020204020204" charset="-122"/>
                <a:ea typeface="微软雅黑" panose="020B0503020204020204" charset="-122"/>
                <a:cs typeface="微软雅黑" panose="020B0503020204020204" charset="-122"/>
              </a:rPr>
              <a:t>马丁·路德</a:t>
            </a:r>
            <a:r>
              <a:rPr lang="zh-CN" sz="2400" b="1">
                <a:latin typeface="微软雅黑" panose="020B0503020204020204" charset="-122"/>
                <a:ea typeface="微软雅黑" panose="020B0503020204020204" charset="-122"/>
                <a:cs typeface="微软雅黑" panose="020B0503020204020204" charset="-122"/>
              </a:rPr>
              <a:t>《</a:t>
            </a:r>
            <a:r>
              <a:rPr lang="zh-CN" sz="2400" b="1" u="sng">
                <a:latin typeface="微软雅黑" panose="020B0503020204020204" charset="-122"/>
                <a:ea typeface="微软雅黑" panose="020B0503020204020204" charset="-122"/>
                <a:cs typeface="微软雅黑" panose="020B0503020204020204" charset="-122"/>
              </a:rPr>
              <a:t>九十五条论纲</a:t>
            </a:r>
            <a:r>
              <a:rPr lang="zh-CN" sz="2400" b="1">
                <a:latin typeface="微软雅黑" panose="020B0503020204020204" charset="-122"/>
                <a:ea typeface="微软雅黑" panose="020B0503020204020204" charset="-122"/>
                <a:cs typeface="微软雅黑" panose="020B0503020204020204" charset="-122"/>
              </a:rPr>
              <a:t>》　</a:t>
            </a:r>
            <a:r>
              <a:rPr lang="en-US" sz="2400" b="1">
                <a:latin typeface="微软雅黑" panose="020B0503020204020204" charset="-122"/>
                <a:ea typeface="微软雅黑" panose="020B0503020204020204" charset="-122"/>
                <a:cs typeface="微软雅黑" panose="020B0503020204020204" charset="-122"/>
              </a:rPr>
              <a:t> </a:t>
            </a:r>
            <a:endParaRPr lang="zh-CN" sz="2400" b="1">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3、内容：①</a:t>
            </a:r>
            <a:r>
              <a:rPr lang="zh-CN" sz="2400" b="1">
                <a:solidFill>
                  <a:srgbClr val="FF0000"/>
                </a:solidFill>
                <a:latin typeface="微软雅黑" panose="020B0503020204020204" charset="-122"/>
                <a:ea typeface="微软雅黑" panose="020B0503020204020204" charset="-122"/>
                <a:cs typeface="微软雅黑" panose="020B0503020204020204" charset="-122"/>
              </a:rPr>
              <a:t>因信称义</a:t>
            </a:r>
            <a:r>
              <a:rPr lang="zh-CN" sz="2400" b="1">
                <a:latin typeface="微软雅黑" panose="020B0503020204020204" charset="-122"/>
                <a:ea typeface="微软雅黑" panose="020B0503020204020204" charset="-122"/>
                <a:cs typeface="微软雅黑" panose="020B0503020204020204" charset="-122"/>
              </a:rPr>
              <a:t>：灵魂获救</a:t>
            </a:r>
            <a:r>
              <a:rPr lang="zh-CN" sz="2400" b="1" u="sng">
                <a:latin typeface="微软雅黑" panose="020B0503020204020204" charset="-122"/>
                <a:ea typeface="微软雅黑" panose="020B0503020204020204" charset="-122"/>
                <a:cs typeface="微软雅黑" panose="020B0503020204020204" charset="-122"/>
              </a:rPr>
              <a:t>靠自己的信仰</a:t>
            </a:r>
            <a:endParaRPr lang="zh-CN" sz="2400" b="1" u="sng">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 </a:t>
            </a:r>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②</a:t>
            </a:r>
            <a:r>
              <a:rPr lang="zh-CN" sz="2400" b="1">
                <a:latin typeface="微软雅黑" panose="020B0503020204020204" charset="-122"/>
                <a:ea typeface="微软雅黑" panose="020B0503020204020204" charset="-122"/>
                <a:cs typeface="微软雅黑" panose="020B0503020204020204" charset="-122"/>
              </a:rPr>
              <a:t>改革教会：建</a:t>
            </a:r>
            <a:r>
              <a:rPr lang="zh-CN" sz="2400" b="1" u="sng">
                <a:latin typeface="微软雅黑" panose="020B0503020204020204" charset="-122"/>
                <a:ea typeface="微软雅黑" panose="020B0503020204020204" charset="-122"/>
                <a:cs typeface="微软雅黑" panose="020B0503020204020204" charset="-122"/>
              </a:rPr>
              <a:t>民族教会</a:t>
            </a:r>
            <a:r>
              <a:rPr lang="zh-CN" sz="2400" b="1">
                <a:latin typeface="微软雅黑" panose="020B0503020204020204" charset="-122"/>
                <a:ea typeface="微软雅黑" panose="020B0503020204020204" charset="-122"/>
                <a:cs typeface="微软雅黑" panose="020B0503020204020204" charset="-122"/>
              </a:rPr>
              <a:t>，用民族语言进行宗教活动，</a:t>
            </a:r>
            <a:r>
              <a:rPr lang="zh-CN" sz="2400" b="1">
                <a:solidFill>
                  <a:srgbClr val="FF0000"/>
                </a:solidFill>
                <a:latin typeface="微软雅黑" panose="020B0503020204020204" charset="-122"/>
                <a:ea typeface="微软雅黑" panose="020B0503020204020204" charset="-122"/>
                <a:cs typeface="微软雅黑" panose="020B0503020204020204" charset="-122"/>
              </a:rPr>
              <a:t>王权高于教权</a:t>
            </a:r>
            <a:r>
              <a:rPr lang="zh-CN" sz="2400" b="1">
                <a:latin typeface="微软雅黑" panose="020B0503020204020204" charset="-122"/>
                <a:ea typeface="微软雅黑" panose="020B0503020204020204" charset="-122"/>
                <a:cs typeface="微软雅黑" panose="020B0503020204020204" charset="-122"/>
              </a:rPr>
              <a:t>　　　　　　　　　　　</a:t>
            </a:r>
            <a:endParaRPr lang="zh-CN"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4</a:t>
            </a:r>
            <a:r>
              <a:rPr lang="zh-CN" alt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结果：形成了</a:t>
            </a:r>
            <a:r>
              <a:rPr lang="zh-CN" sz="2400" b="1" u="sng">
                <a:latin typeface="微软雅黑" panose="020B0503020204020204" charset="-122"/>
                <a:ea typeface="微软雅黑" panose="020B0503020204020204" charset="-122"/>
                <a:cs typeface="微软雅黑" panose="020B0503020204020204" charset="-122"/>
              </a:rPr>
              <a:t>新教（不受罗马教会控制）</a:t>
            </a:r>
            <a:r>
              <a:rPr lang="zh-CN" sz="2400" b="1">
                <a:latin typeface="微软雅黑" panose="020B0503020204020204" charset="-122"/>
                <a:ea typeface="微软雅黑" panose="020B0503020204020204" charset="-122"/>
                <a:cs typeface="微软雅黑" panose="020B0503020204020204" charset="-122"/>
              </a:rPr>
              <a:t>，其中加尔文派和英国国教影响最大</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5</a:t>
            </a:r>
            <a:r>
              <a:rPr lang="zh-CN" sz="2400" b="1">
                <a:solidFill>
                  <a:srgbClr val="000000"/>
                </a:solidFill>
                <a:latin typeface="微软雅黑" panose="020B0503020204020204" charset="-122"/>
                <a:ea typeface="微软雅黑" panose="020B0503020204020204" charset="-122"/>
                <a:cs typeface="微软雅黑" panose="020B0503020204020204" charset="-122"/>
              </a:rPr>
              <a:t>、意义：①思想解放，发展人文主义</a:t>
            </a:r>
            <a:r>
              <a:rPr lang="en-US" sz="2400" b="1">
                <a:solidFill>
                  <a:srgbClr val="000000"/>
                </a:solidFill>
                <a:latin typeface="微软雅黑" panose="020B0503020204020204" charset="-122"/>
                <a:ea typeface="微软雅黑" panose="020B0503020204020204" charset="-122"/>
                <a:cs typeface="微软雅黑" panose="020B0503020204020204" charset="-122"/>
              </a:rPr>
              <a:t>         </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                </a:t>
            </a:r>
            <a:r>
              <a:rPr lang="zh-CN" sz="2400" b="1">
                <a:solidFill>
                  <a:srgbClr val="000000"/>
                </a:solidFill>
                <a:latin typeface="微软雅黑" panose="020B0503020204020204" charset="-122"/>
                <a:ea typeface="微软雅黑" panose="020B0503020204020204" charset="-122"/>
                <a:cs typeface="微软雅黑" panose="020B0503020204020204" charset="-122"/>
              </a:rPr>
              <a:t>②</a:t>
            </a:r>
            <a:r>
              <a:rPr lang="zh-CN" sz="2400" b="1">
                <a:solidFill>
                  <a:srgbClr val="FF0000"/>
                </a:solidFill>
                <a:latin typeface="微软雅黑" panose="020B0503020204020204" charset="-122"/>
                <a:ea typeface="微软雅黑" panose="020B0503020204020204" charset="-122"/>
                <a:cs typeface="微软雅黑" panose="020B0503020204020204" charset="-122"/>
              </a:rPr>
              <a:t>促进新兴的民族国家</a:t>
            </a:r>
            <a:r>
              <a:rPr lang="zh-CN" sz="2400" b="1">
                <a:solidFill>
                  <a:srgbClr val="000000"/>
                </a:solidFill>
                <a:latin typeface="微软雅黑" panose="020B0503020204020204" charset="-122"/>
                <a:ea typeface="微软雅黑" panose="020B0503020204020204" charset="-122"/>
                <a:cs typeface="微软雅黑" panose="020B0503020204020204" charset="-122"/>
              </a:rPr>
              <a:t>和文化教育事业的发展</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二、资本主义思想体系</a:t>
            </a:r>
            <a:endParaRPr lang="zh-CN" altLang="en-US" sz="2800" b="1">
              <a:latin typeface="微软雅黑" panose="020B0503020204020204" charset="-122"/>
              <a:ea typeface="微软雅黑" panose="020B0503020204020204" charset="-122"/>
            </a:endParaRPr>
          </a:p>
        </p:txBody>
      </p:sp>
      <p:sp>
        <p:nvSpPr>
          <p:cNvPr id="2" name="文本框 1"/>
          <p:cNvSpPr txBox="1"/>
          <p:nvPr/>
        </p:nvSpPr>
        <p:spPr>
          <a:xfrm>
            <a:off x="5507355" y="184150"/>
            <a:ext cx="48056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第八课：欧洲的思想解放运动</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二、资本主义思想体系</a:t>
            </a:r>
            <a:endParaRPr lang="zh-CN" altLang="en-US" sz="2800" b="1">
              <a:latin typeface="微软雅黑" panose="020B0503020204020204" charset="-122"/>
              <a:ea typeface="微软雅黑" panose="020B0503020204020204" charset="-122"/>
            </a:endParaRPr>
          </a:p>
        </p:txBody>
      </p:sp>
      <p:sp>
        <p:nvSpPr>
          <p:cNvPr id="2" name="文本框 1"/>
          <p:cNvSpPr txBox="1"/>
          <p:nvPr/>
        </p:nvSpPr>
        <p:spPr>
          <a:xfrm>
            <a:off x="3912870" y="758190"/>
            <a:ext cx="48056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altLang="en-US" sz="2800" b="1" dirty="0">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宗教改革利于民族国家的形成</a:t>
            </a:r>
            <a:endParaRPr lang="zh-CN" altLang="en-US" sz="2800" b="1" dirty="0">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231140" y="1478280"/>
            <a:ext cx="11729085" cy="230695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r>
              <a:rPr lang="en-US" altLang="zh-CN" sz="2400" b="1">
                <a:latin typeface="微软雅黑" panose="020B0503020204020204" charset="-122"/>
                <a:ea typeface="微软雅黑" panose="020B0503020204020204" charset="-122"/>
                <a:sym typeface="+mn-ea"/>
              </a:rPr>
              <a:t>       </a:t>
            </a:r>
            <a:r>
              <a:rPr lang="zh-CN" altLang="en-US" sz="2400" b="1">
                <a:latin typeface="微软雅黑" panose="020B0503020204020204" charset="-122"/>
                <a:ea typeface="微软雅黑" panose="020B0503020204020204" charset="-122"/>
              </a:rPr>
              <a:t>宗教改革前，人们只知道有教皇教会，有宗教概念，但是没有国家概念。宗教改革后，各国纷纷出现民族教会，取代罗马教廷的控制，各国君主世俗权力增大，</a:t>
            </a:r>
            <a:r>
              <a:rPr lang="zh-CN" altLang="en-US" sz="2400" b="1">
                <a:latin typeface="微软雅黑" panose="020B0503020204020204" charset="-122"/>
                <a:ea typeface="微软雅黑" panose="020B0503020204020204" charset="-122"/>
                <a:sym typeface="+mn-ea"/>
              </a:rPr>
              <a:t>王权高于教权，区分了本国、外国、个人、主教等身份，使得各国民族</a:t>
            </a:r>
            <a:r>
              <a:rPr lang="zh-CN" altLang="en-US" sz="2400" b="1">
                <a:latin typeface="微软雅黑" panose="020B0503020204020204" charset="-122"/>
                <a:ea typeface="微软雅黑" panose="020B0503020204020204" charset="-122"/>
              </a:rPr>
              <a:t>意识凸显。</a:t>
            </a:r>
            <a:endParaRPr lang="zh-CN" altLang="en-US" sz="2400" b="1">
              <a:latin typeface="微软雅黑" panose="020B0503020204020204" charset="-122"/>
              <a:ea typeface="微软雅黑" panose="020B0503020204020204" charset="-122"/>
            </a:endParaRPr>
          </a:p>
          <a:p>
            <a:r>
              <a:rPr lang="zh-CN" altLang="en-US" sz="2400" b="1">
                <a:latin typeface="微软雅黑" panose="020B0503020204020204" charset="-122"/>
                <a:ea typeface="微软雅黑" panose="020B0503020204020204" charset="-122"/>
              </a:rPr>
              <a:t> </a:t>
            </a:r>
            <a:r>
              <a:rPr lang="en-US" altLang="zh-CN" sz="2400" b="1">
                <a:latin typeface="微软雅黑" panose="020B0503020204020204" charset="-122"/>
                <a:ea typeface="微软雅黑" panose="020B0503020204020204" charset="-122"/>
              </a:rPr>
              <a:t>      </a:t>
            </a:r>
            <a:r>
              <a:rPr lang="zh-CN" altLang="en-US" sz="2400" b="1">
                <a:latin typeface="微软雅黑" panose="020B0503020204020204" charset="-122"/>
                <a:ea typeface="微软雅黑" panose="020B0503020204020204" charset="-122"/>
              </a:rPr>
              <a:t>宗教改革中民族教会</a:t>
            </a:r>
            <a:r>
              <a:rPr lang="zh-CN" sz="2400" b="1">
                <a:latin typeface="微软雅黑" panose="020B0503020204020204" charset="-122"/>
                <a:ea typeface="微软雅黑" panose="020B0503020204020204" charset="-122"/>
                <a:cs typeface="微软雅黑" panose="020B0503020204020204" charset="-122"/>
                <a:sym typeface="+mn-ea"/>
              </a:rPr>
              <a:t>力主用民族语言进行宗教活动，</a:t>
            </a:r>
            <a:r>
              <a:rPr lang="zh-CN" altLang="en-US" sz="2400" b="1">
                <a:latin typeface="微软雅黑" panose="020B0503020204020204" charset="-122"/>
                <a:ea typeface="微软雅黑" panose="020B0503020204020204" charset="-122"/>
              </a:rPr>
              <a:t>圣经被翻译成各民族文字，全国范围内使用本国语言有利于营造共有的文化氛围，增强民族凝聚力，使得欧洲的民族意识增强，推动民族国家形成。</a:t>
            </a:r>
            <a:endParaRPr lang="zh-CN" altLang="en-US" sz="2400" b="1">
              <a:latin typeface="微软雅黑" panose="020B0503020204020204" charset="-122"/>
              <a:ea typeface="微软雅黑" panose="020B0503020204020204" charset="-122"/>
            </a:endParaRPr>
          </a:p>
        </p:txBody>
      </p:sp>
      <p:sp>
        <p:nvSpPr>
          <p:cNvPr id="100" name="文本框 99"/>
          <p:cNvSpPr txBox="1"/>
          <p:nvPr/>
        </p:nvSpPr>
        <p:spPr>
          <a:xfrm>
            <a:off x="921385" y="3891915"/>
            <a:ext cx="9596755" cy="26765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zh-CN" sz="2400" b="1">
                <a:solidFill>
                  <a:srgbClr val="000000"/>
                </a:solidFill>
                <a:latin typeface="微软雅黑" panose="020B0503020204020204" charset="-122"/>
                <a:ea typeface="微软雅黑" panose="020B0503020204020204" charset="-122"/>
                <a:cs typeface="微软雅黑" panose="020B0503020204020204" charset="-122"/>
              </a:rPr>
              <a:t>【例题】在宗教改革时期，英国宗教改革家威克里夫把《圣经》译成英语，并主张《圣经》是信仰唯一的根据。同样，马丁·路德也于1534年译出德文版的《圣经》。这些做法在当时</a:t>
            </a:r>
            <a:r>
              <a:rPr lang="en-US" sz="2400" b="1">
                <a:solidFill>
                  <a:srgbClr val="000000"/>
                </a:solidFill>
                <a:latin typeface="微软雅黑" panose="020B0503020204020204" charset="-122"/>
                <a:ea typeface="微软雅黑" panose="020B0503020204020204" charset="-122"/>
                <a:cs typeface="微软雅黑" panose="020B0503020204020204" charset="-122"/>
              </a:rPr>
              <a:t>  </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A </a:t>
            </a:r>
            <a:r>
              <a:rPr lang="zh-CN" sz="2400" b="1">
                <a:solidFill>
                  <a:srgbClr val="000000"/>
                </a:solidFill>
                <a:latin typeface="微软雅黑" panose="020B0503020204020204" charset="-122"/>
                <a:ea typeface="微软雅黑" panose="020B0503020204020204" charset="-122"/>
                <a:cs typeface="微软雅黑" panose="020B0503020204020204" charset="-122"/>
              </a:rPr>
              <a:t>.宗教神学思想开始受到冲击</a:t>
            </a:r>
            <a:r>
              <a:rPr lang="en-US" sz="2400" b="1">
                <a:solidFill>
                  <a:srgbClr val="000000"/>
                </a:solidFill>
                <a:latin typeface="微软雅黑" panose="020B0503020204020204" charset="-122"/>
                <a:ea typeface="微软雅黑" panose="020B0503020204020204" charset="-122"/>
                <a:cs typeface="微软雅黑" panose="020B0503020204020204" charset="-122"/>
              </a:rPr>
              <a:t>                </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zh-CN" sz="2400" b="1">
                <a:solidFill>
                  <a:srgbClr val="000000"/>
                </a:solidFill>
                <a:latin typeface="微软雅黑" panose="020B0503020204020204" charset="-122"/>
                <a:ea typeface="微软雅黑" panose="020B0503020204020204" charset="-122"/>
                <a:cs typeface="微软雅黑" panose="020B0503020204020204" charset="-122"/>
              </a:rPr>
              <a:t>B.彻底摧毁了罗马教皇的政治权威</a:t>
            </a:r>
            <a:r>
              <a:rPr lang="en-US" sz="2400" b="1">
                <a:solidFill>
                  <a:srgbClr val="000000"/>
                </a:solidFill>
                <a:latin typeface="微软雅黑" panose="020B0503020204020204" charset="-122"/>
                <a:ea typeface="微软雅黑" panose="020B0503020204020204" charset="-122"/>
                <a:cs typeface="微软雅黑" panose="020B0503020204020204" charset="-122"/>
              </a:rPr>
              <a:t>  </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zh-CN" sz="2400" b="1">
                <a:solidFill>
                  <a:srgbClr val="000000"/>
                </a:solidFill>
                <a:latin typeface="微软雅黑" panose="020B0503020204020204" charset="-122"/>
                <a:ea typeface="微软雅黑" panose="020B0503020204020204" charset="-122"/>
                <a:cs typeface="微软雅黑" panose="020B0503020204020204" charset="-122"/>
              </a:rPr>
              <a:t>C.欧洲民主政治制度开始建立</a:t>
            </a:r>
            <a:r>
              <a:rPr lang="en-US" sz="2400" b="1">
                <a:solidFill>
                  <a:srgbClr val="000000"/>
                </a:solidFill>
                <a:latin typeface="微软雅黑" panose="020B0503020204020204" charset="-122"/>
                <a:ea typeface="微软雅黑" panose="020B0503020204020204" charset="-122"/>
                <a:cs typeface="微软雅黑" panose="020B0503020204020204" charset="-122"/>
              </a:rPr>
              <a:t>                 </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zh-CN" sz="2400" b="1">
                <a:solidFill>
                  <a:srgbClr val="000000"/>
                </a:solidFill>
                <a:latin typeface="微软雅黑" panose="020B0503020204020204" charset="-122"/>
                <a:ea typeface="微软雅黑" panose="020B0503020204020204" charset="-122"/>
                <a:cs typeface="微软雅黑" panose="020B0503020204020204" charset="-122"/>
              </a:rPr>
              <a:t>D.有助于欧洲近代民族国家的形成</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9200515" y="4832985"/>
            <a:ext cx="103378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D</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8" name="文本框 7"/>
          <p:cNvSpPr txBox="1"/>
          <p:nvPr/>
        </p:nvSpPr>
        <p:spPr>
          <a:xfrm>
            <a:off x="5507355" y="184150"/>
            <a:ext cx="48056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第八课：欧洲的思想解放运动</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二、资本主义思想体系</a:t>
            </a:r>
            <a:endParaRPr lang="zh-CN" altLang="en-US" sz="2800" b="1">
              <a:latin typeface="微软雅黑" panose="020B0503020204020204" charset="-122"/>
              <a:ea typeface="微软雅黑" panose="020B0503020204020204" charset="-122"/>
            </a:endParaRPr>
          </a:p>
        </p:txBody>
      </p:sp>
      <p:sp>
        <p:nvSpPr>
          <p:cNvPr id="8" name="文本框 7"/>
          <p:cNvSpPr txBox="1"/>
          <p:nvPr/>
        </p:nvSpPr>
        <p:spPr>
          <a:xfrm>
            <a:off x="5507355" y="184150"/>
            <a:ext cx="245491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en-US" altLang="zh-CN" sz="2800" b="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三）启蒙运动</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00" name="文本框 99"/>
          <p:cNvSpPr txBox="1"/>
          <p:nvPr/>
        </p:nvSpPr>
        <p:spPr>
          <a:xfrm>
            <a:off x="166370" y="1432560"/>
            <a:ext cx="11427460" cy="3784600"/>
          </a:xfrm>
          <a:prstGeom prst="rect">
            <a:avLst/>
          </a:prstGeom>
          <a:noFill/>
          <a:ln w="9525">
            <a:noFill/>
          </a:ln>
        </p:spPr>
        <p:txBody>
          <a:bodyPr wrap="square">
            <a:spAutoFit/>
          </a:bodyPr>
          <a:lstStyle/>
          <a:p>
            <a:pPr indent="0"/>
            <a:r>
              <a:rPr lang="zh-CN" sz="2400" b="1">
                <a:latin typeface="微软雅黑" panose="020B0503020204020204" charset="-122"/>
                <a:ea typeface="微软雅黑" panose="020B0503020204020204" charset="-122"/>
                <a:cs typeface="微软雅黑" panose="020B0503020204020204" charset="-122"/>
              </a:rPr>
              <a:t>（三）启蒙运动（</a:t>
            </a:r>
            <a:r>
              <a:rPr lang="en-US" sz="2400" b="1">
                <a:solidFill>
                  <a:srgbClr val="FF0000"/>
                </a:solidFill>
                <a:latin typeface="微软雅黑" panose="020B0503020204020204" charset="-122"/>
                <a:ea typeface="微软雅黑" panose="020B0503020204020204" charset="-122"/>
                <a:cs typeface="微软雅黑" panose="020B0503020204020204" charset="-122"/>
              </a:rPr>
              <a:t>17-18</a:t>
            </a:r>
            <a:r>
              <a:rPr lang="zh-CN" sz="2400" b="1">
                <a:solidFill>
                  <a:srgbClr val="FF0000"/>
                </a:solidFill>
                <a:latin typeface="微软雅黑" panose="020B0503020204020204" charset="-122"/>
                <a:ea typeface="微软雅黑" panose="020B0503020204020204" charset="-122"/>
                <a:cs typeface="微软雅黑" panose="020B0503020204020204" charset="-122"/>
              </a:rPr>
              <a:t>C，法国</a:t>
            </a:r>
            <a:r>
              <a:rPr lang="zh-CN" sz="2400" b="1">
                <a:latin typeface="微软雅黑" panose="020B0503020204020204" charset="-122"/>
                <a:ea typeface="微软雅黑" panose="020B0503020204020204" charset="-122"/>
                <a:cs typeface="微软雅黑" panose="020B0503020204020204" charset="-122"/>
              </a:rPr>
              <a:t>，政治领域，反君主专制）</a:t>
            </a:r>
            <a:r>
              <a:rPr lang="en-US" altLang="zh-CN" sz="2400" b="1">
                <a:latin typeface="微软雅黑" panose="020B0503020204020204" charset="-122"/>
                <a:ea typeface="微软雅黑" panose="020B0503020204020204" charset="-122"/>
                <a:cs typeface="微软雅黑" panose="020B0503020204020204" charset="-122"/>
              </a:rPr>
              <a:t>P48</a:t>
            </a:r>
            <a:endParaRPr lang="zh-CN"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zh-CN" sz="2400" b="1">
                <a:solidFill>
                  <a:srgbClr val="000000"/>
                </a:solidFill>
                <a:latin typeface="微软雅黑" panose="020B0503020204020204" charset="-122"/>
                <a:ea typeface="微软雅黑" panose="020B0503020204020204" charset="-122"/>
                <a:cs typeface="微软雅黑" panose="020B0503020204020204" charset="-122"/>
              </a:rPr>
              <a:t>1、核心：</a:t>
            </a:r>
            <a:r>
              <a:rPr lang="zh-CN" sz="2400" b="1">
                <a:solidFill>
                  <a:srgbClr val="FF0000"/>
                </a:solidFill>
                <a:latin typeface="微软雅黑" panose="020B0503020204020204" charset="-122"/>
                <a:ea typeface="微软雅黑" panose="020B0503020204020204" charset="-122"/>
                <a:cs typeface="微软雅黑" panose="020B0503020204020204" charset="-122"/>
              </a:rPr>
              <a:t>理性</a:t>
            </a:r>
            <a:r>
              <a:rPr lang="en-US" sz="2400" b="1">
                <a:solidFill>
                  <a:srgbClr val="FF0000"/>
                </a:solidFill>
                <a:latin typeface="微软雅黑" panose="020B0503020204020204" charset="-122"/>
                <a:ea typeface="微软雅黑" panose="020B0503020204020204" charset="-122"/>
                <a:cs typeface="微软雅黑" panose="020B0503020204020204" charset="-122"/>
              </a:rPr>
              <a:t> </a:t>
            </a:r>
            <a:endParaRPr lang="zh-CN"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2</a:t>
            </a:r>
            <a:r>
              <a:rPr lang="zh-CN" sz="2400" b="1">
                <a:solidFill>
                  <a:srgbClr val="000000"/>
                </a:solidFill>
                <a:latin typeface="微软雅黑" panose="020B0503020204020204" charset="-122"/>
                <a:ea typeface="微软雅黑" panose="020B0503020204020204" charset="-122"/>
                <a:cs typeface="微软雅黑" panose="020B0503020204020204" charset="-122"/>
              </a:rPr>
              <a:t>、主张：</a:t>
            </a:r>
            <a:endParaRPr lang="zh-CN"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（1）共性：天赋人权、民主、平等、自由、法制、权力制衡</a:t>
            </a:r>
            <a:endParaRPr lang="zh-CN"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zh-CN" sz="2400" b="1">
                <a:solidFill>
                  <a:srgbClr val="000000"/>
                </a:solidFill>
                <a:latin typeface="微软雅黑" panose="020B0503020204020204" charset="-122"/>
                <a:ea typeface="微软雅黑" panose="020B0503020204020204" charset="-122"/>
                <a:cs typeface="微软雅黑" panose="020B0503020204020204" charset="-122"/>
              </a:rPr>
              <a:t>（2）</a:t>
            </a:r>
            <a:r>
              <a:rPr lang="zh-CN" sz="2400" b="1">
                <a:solidFill>
                  <a:srgbClr val="FF0000"/>
                </a:solidFill>
                <a:latin typeface="微软雅黑" panose="020B0503020204020204" charset="-122"/>
                <a:ea typeface="微软雅黑" panose="020B0503020204020204" charset="-122"/>
                <a:cs typeface="微软雅黑" panose="020B0503020204020204" charset="-122"/>
              </a:rPr>
              <a:t>个性：</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     ①</a:t>
            </a:r>
            <a:r>
              <a:rPr lang="zh-CN" sz="2400" b="1">
                <a:solidFill>
                  <a:srgbClr val="000000"/>
                </a:solidFill>
                <a:latin typeface="微软雅黑" panose="020B0503020204020204" charset="-122"/>
                <a:ea typeface="微软雅黑" panose="020B0503020204020204" charset="-122"/>
                <a:cs typeface="微软雅黑" panose="020B0503020204020204" charset="-122"/>
              </a:rPr>
              <a:t>孟德斯鸠：《论法的精神》，提出三权分立（行政、立法、司法），君主立宪</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     ②</a:t>
            </a:r>
            <a:r>
              <a:rPr lang="zh-CN" sz="2400" b="1">
                <a:solidFill>
                  <a:srgbClr val="000000"/>
                </a:solidFill>
                <a:latin typeface="微软雅黑" panose="020B0503020204020204" charset="-122"/>
                <a:ea typeface="微软雅黑" panose="020B0503020204020204" charset="-122"/>
                <a:cs typeface="微软雅黑" panose="020B0503020204020204" charset="-122"/>
              </a:rPr>
              <a:t>伏尔泰：“开明”君主改革，君主立宪</a:t>
            </a:r>
            <a:endParaRPr lang="zh-CN"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     ③</a:t>
            </a:r>
            <a:r>
              <a:rPr lang="zh-CN" sz="2400" b="1">
                <a:solidFill>
                  <a:srgbClr val="000000"/>
                </a:solidFill>
                <a:latin typeface="微软雅黑" panose="020B0503020204020204" charset="-122"/>
                <a:ea typeface="微软雅黑" panose="020B0503020204020204" charset="-122"/>
                <a:cs typeface="微软雅黑" panose="020B0503020204020204" charset="-122"/>
              </a:rPr>
              <a:t>卢梭：《社会契约论》，主权在民，直接民主，民主共和</a:t>
            </a:r>
            <a:endParaRPr lang="en-US"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④</a:t>
            </a:r>
            <a:r>
              <a:rPr lang="zh-CN" sz="2400" b="1">
                <a:latin typeface="微软雅黑" panose="020B0503020204020204" charset="-122"/>
                <a:ea typeface="微软雅黑" panose="020B0503020204020204" charset="-122"/>
                <a:cs typeface="微软雅黑" panose="020B0503020204020204" charset="-122"/>
              </a:rPr>
              <a:t>亚当·斯密：《国富论》主张自由竞争</a:t>
            </a:r>
            <a:endParaRPr lang="en-US"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⑤康德：人应该独立思考，理性判断，人非工具</a:t>
            </a:r>
            <a:endParaRPr lang="zh-CN" altLang="en-US" sz="2400" b="1" u="wavy">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5507355" y="184150"/>
            <a:ext cx="48056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第八课：欧洲的思想解放运动</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6370" y="3154045"/>
            <a:ext cx="11309350" cy="1630045"/>
          </a:xfrm>
          <a:prstGeom prst="rect">
            <a:avLst/>
          </a:prstGeom>
          <a:noFill/>
          <a:ln w="9525">
            <a:noFill/>
          </a:ln>
        </p:spPr>
        <p:txBody>
          <a:bodyPr wrap="square">
            <a:spAutoFit/>
          </a:bodyPr>
          <a:lstStyle/>
          <a:p>
            <a:pPr indent="0"/>
            <a:r>
              <a:rPr lang="en-US" sz="2000" b="1">
                <a:latin typeface="微软雅黑" panose="020B0503020204020204" charset="-122"/>
                <a:ea typeface="微软雅黑" panose="020B0503020204020204" charset="-122"/>
                <a:cs typeface="微软雅黑" panose="020B0503020204020204" charset="-122"/>
              </a:rPr>
              <a:t>7</a:t>
            </a:r>
            <a:r>
              <a:rPr lang="zh-CN" sz="2000" b="1">
                <a:latin typeface="微软雅黑" panose="020B0503020204020204" charset="-122"/>
                <a:ea typeface="微软雅黑" panose="020B0503020204020204" charset="-122"/>
                <a:cs typeface="微软雅黑" panose="020B0503020204020204" charset="-122"/>
              </a:rPr>
              <a:t>． （</a:t>
            </a:r>
            <a:r>
              <a:rPr lang="en-US" sz="2000" b="1">
                <a:latin typeface="微软雅黑" panose="020B0503020204020204" charset="-122"/>
                <a:ea typeface="微软雅黑" panose="020B0503020204020204" charset="-122"/>
                <a:cs typeface="微软雅黑" panose="020B0503020204020204" charset="-122"/>
              </a:rPr>
              <a:t>2021•</a:t>
            </a:r>
            <a:r>
              <a:rPr lang="zh-CN" sz="2000" b="1">
                <a:latin typeface="微软雅黑" panose="020B0503020204020204" charset="-122"/>
                <a:ea typeface="微软雅黑" panose="020B0503020204020204" charset="-122"/>
                <a:cs typeface="微软雅黑" panose="020B0503020204020204" charset="-122"/>
              </a:rPr>
              <a:t>江西赣州市</a:t>
            </a:r>
            <a:r>
              <a:rPr lang="en-US" sz="2000" b="1">
                <a:latin typeface="微软雅黑" panose="020B0503020204020204" charset="-122"/>
                <a:ea typeface="微软雅黑" panose="020B0503020204020204" charset="-122"/>
                <a:cs typeface="微软雅黑" panose="020B0503020204020204" charset="-122"/>
              </a:rPr>
              <a:t>•</a:t>
            </a:r>
            <a:r>
              <a:rPr lang="zh-CN" sz="2000" b="1">
                <a:latin typeface="微软雅黑" panose="020B0503020204020204" charset="-122"/>
                <a:ea typeface="微软雅黑" panose="020B0503020204020204" charset="-122"/>
                <a:cs typeface="微软雅黑" panose="020B0503020204020204" charset="-122"/>
              </a:rPr>
              <a:t>高二期末）在莎士比亚早期的抒情诗和喜剧中，在肯定人现实欲望的合理性以及人自身力量与价值的同时，又仰望上帝的恩典，把耶稣式仁慈宽厚的秉性赋予了人间的帝王。这一时期的</a:t>
            </a:r>
            <a:r>
              <a:rPr lang="en-US" sz="2000" b="1">
                <a:latin typeface="微软雅黑" panose="020B0503020204020204" charset="-122"/>
                <a:ea typeface="微软雅黑" panose="020B0503020204020204" charset="-122"/>
                <a:cs typeface="微软雅黑" panose="020B0503020204020204" charset="-122"/>
              </a:rPr>
              <a:t>“</a:t>
            </a:r>
            <a:r>
              <a:rPr lang="zh-CN" sz="2000" b="1">
                <a:latin typeface="微软雅黑" panose="020B0503020204020204" charset="-122"/>
                <a:ea typeface="微软雅黑" panose="020B0503020204020204" charset="-122"/>
                <a:cs typeface="微软雅黑" panose="020B0503020204020204" charset="-122"/>
              </a:rPr>
              <a:t>人文主义</a:t>
            </a:r>
            <a:r>
              <a:rPr lang="en-US" sz="2000" b="1">
                <a:latin typeface="微软雅黑" panose="020B0503020204020204" charset="-122"/>
                <a:ea typeface="微软雅黑" panose="020B0503020204020204" charset="-122"/>
                <a:cs typeface="微软雅黑" panose="020B0503020204020204" charset="-122"/>
              </a:rPr>
              <a:t>”</a:t>
            </a:r>
            <a:endParaRPr lang="en-US" sz="2000" b="1">
              <a:latin typeface="微软雅黑" panose="020B0503020204020204" charset="-122"/>
              <a:ea typeface="微软雅黑" panose="020B0503020204020204" charset="-122"/>
              <a:cs typeface="微软雅黑" panose="020B0503020204020204" charset="-122"/>
            </a:endParaRPr>
          </a:p>
          <a:p>
            <a:pPr indent="0"/>
            <a:r>
              <a:rPr lang="en-US" sz="2000" b="1">
                <a:latin typeface="微软雅黑" panose="020B0503020204020204" charset="-122"/>
                <a:ea typeface="微软雅黑" panose="020B0503020204020204" charset="-122"/>
                <a:cs typeface="微软雅黑" panose="020B0503020204020204" charset="-122"/>
              </a:rPr>
              <a:t>A</a:t>
            </a:r>
            <a:r>
              <a:rPr lang="zh-CN" sz="2000" b="1">
                <a:latin typeface="微软雅黑" panose="020B0503020204020204" charset="-122"/>
                <a:ea typeface="微软雅黑" panose="020B0503020204020204" charset="-122"/>
                <a:cs typeface="微软雅黑" panose="020B0503020204020204" charset="-122"/>
              </a:rPr>
              <a:t>．体现新旧交融，彰显人性价值</a:t>
            </a:r>
            <a:r>
              <a:rPr lang="en-US" sz="2000" b="1">
                <a:latin typeface="微软雅黑" panose="020B0503020204020204" charset="-122"/>
                <a:ea typeface="微软雅黑" panose="020B0503020204020204" charset="-122"/>
                <a:cs typeface="微软雅黑" panose="020B0503020204020204" charset="-122"/>
              </a:rPr>
              <a:t>	                          B</a:t>
            </a:r>
            <a:r>
              <a:rPr lang="zh-CN" sz="2000" b="1">
                <a:latin typeface="微软雅黑" panose="020B0503020204020204" charset="-122"/>
                <a:ea typeface="微软雅黑" panose="020B0503020204020204" charset="-122"/>
                <a:cs typeface="微软雅黑" panose="020B0503020204020204" charset="-122"/>
              </a:rPr>
              <a:t>．追求民主法治，反对禁欲苦行</a:t>
            </a:r>
            <a:endParaRPr lang="en-US" sz="2000" b="1">
              <a:latin typeface="微软雅黑" panose="020B0503020204020204" charset="-122"/>
              <a:ea typeface="微软雅黑" panose="020B0503020204020204" charset="-122"/>
              <a:cs typeface="微软雅黑" panose="020B0503020204020204" charset="-122"/>
            </a:endParaRPr>
          </a:p>
          <a:p>
            <a:pPr indent="0"/>
            <a:r>
              <a:rPr lang="en-US" sz="2000" b="1">
                <a:latin typeface="微软雅黑" panose="020B0503020204020204" charset="-122"/>
                <a:ea typeface="微软雅黑" panose="020B0503020204020204" charset="-122"/>
                <a:cs typeface="微软雅黑" panose="020B0503020204020204" charset="-122"/>
              </a:rPr>
              <a:t>C</a:t>
            </a:r>
            <a:r>
              <a:rPr lang="zh-CN" sz="2000" b="1">
                <a:latin typeface="微软雅黑" panose="020B0503020204020204" charset="-122"/>
                <a:ea typeface="微软雅黑" panose="020B0503020204020204" charset="-122"/>
                <a:cs typeface="微软雅黑" panose="020B0503020204020204" charset="-122"/>
              </a:rPr>
              <a:t>．主张信仰得救，倡导王权至上</a:t>
            </a:r>
            <a:r>
              <a:rPr lang="en-US" sz="2000" b="1">
                <a:latin typeface="微软雅黑" panose="020B0503020204020204" charset="-122"/>
                <a:ea typeface="微软雅黑" panose="020B0503020204020204" charset="-122"/>
                <a:cs typeface="微软雅黑" panose="020B0503020204020204" charset="-122"/>
              </a:rPr>
              <a:t>	                          D</a:t>
            </a:r>
            <a:r>
              <a:rPr lang="zh-CN" sz="2000" b="1">
                <a:latin typeface="微软雅黑" panose="020B0503020204020204" charset="-122"/>
                <a:ea typeface="微软雅黑" panose="020B0503020204020204" charset="-122"/>
                <a:cs typeface="微软雅黑" panose="020B0503020204020204" charset="-122"/>
              </a:rPr>
              <a:t>．抨击君主专制，提倡信仰自由</a:t>
            </a:r>
            <a:endParaRPr lang="zh-CN" altLang="en-US" sz="2000" b="1">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二、资本主义思想体系</a:t>
            </a:r>
            <a:endParaRPr lang="zh-CN" altLang="en-US" sz="2800" b="1">
              <a:latin typeface="微软雅黑" panose="020B0503020204020204" charset="-122"/>
              <a:ea typeface="微软雅黑" panose="020B0503020204020204" charset="-122"/>
            </a:endParaRPr>
          </a:p>
        </p:txBody>
      </p:sp>
      <p:sp>
        <p:nvSpPr>
          <p:cNvPr id="2" name="文本框 1"/>
          <p:cNvSpPr txBox="1"/>
          <p:nvPr/>
        </p:nvSpPr>
        <p:spPr>
          <a:xfrm>
            <a:off x="5507355" y="184150"/>
            <a:ext cx="33832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欧洲的思想解放运动</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166370" y="940753"/>
            <a:ext cx="5080000" cy="521970"/>
          </a:xfrm>
          <a:prstGeom prst="rect">
            <a:avLst/>
          </a:prstGeom>
          <a:noFill/>
          <a:ln w="9525">
            <a:noFill/>
          </a:ln>
        </p:spPr>
        <p:txBody>
          <a:bodyPr>
            <a:spAutoFit/>
          </a:bodyPr>
          <a:lstStyle/>
          <a:p>
            <a:pPr indent="0"/>
            <a:r>
              <a:rPr lang="zh-CN" sz="2800" b="1">
                <a:ea typeface="宋体" panose="02010600030101010101" pitchFamily="2" charset="-122"/>
              </a:rPr>
              <a:t>【典例】</a:t>
            </a:r>
            <a:endParaRPr lang="zh-CN" altLang="en-US" sz="2800" b="1">
              <a:ea typeface="宋体" panose="02010600030101010101" pitchFamily="2" charset="-122"/>
            </a:endParaRPr>
          </a:p>
        </p:txBody>
      </p:sp>
      <p:sp>
        <p:nvSpPr>
          <p:cNvPr id="100" name="文本框 99"/>
          <p:cNvSpPr txBox="1"/>
          <p:nvPr/>
        </p:nvSpPr>
        <p:spPr>
          <a:xfrm>
            <a:off x="166370" y="1463040"/>
            <a:ext cx="11309350" cy="1630045"/>
          </a:xfrm>
          <a:prstGeom prst="rect">
            <a:avLst/>
          </a:prstGeom>
          <a:noFill/>
          <a:ln w="9525">
            <a:noFill/>
          </a:ln>
        </p:spPr>
        <p:txBody>
          <a:bodyPr wrap="square">
            <a:spAutoFit/>
          </a:bodyPr>
          <a:lstStyle/>
          <a:p>
            <a:pPr indent="0"/>
            <a:r>
              <a:rPr lang="en-US" altLang="zh-CN" sz="2000" b="1">
                <a:latin typeface="微软雅黑" panose="020B0503020204020204" charset="-122"/>
                <a:ea typeface="微软雅黑" panose="020B0503020204020204" charset="-122"/>
                <a:cs typeface="微软雅黑" panose="020B0503020204020204" charset="-122"/>
              </a:rPr>
              <a:t>1</a:t>
            </a:r>
            <a:r>
              <a:rPr lang="zh-CN" altLang="en-US" sz="2000" b="1">
                <a:latin typeface="微软雅黑" panose="020B0503020204020204" charset="-122"/>
                <a:ea typeface="微软雅黑" panose="020B0503020204020204" charset="-122"/>
                <a:cs typeface="微软雅黑" panose="020B0503020204020204" charset="-122"/>
              </a:rPr>
              <a:t>、</a:t>
            </a:r>
            <a:r>
              <a:rPr lang="zh-CN" sz="2000" b="1">
                <a:latin typeface="微软雅黑" panose="020B0503020204020204" charset="-122"/>
                <a:ea typeface="微软雅黑" panose="020B0503020204020204" charset="-122"/>
                <a:cs typeface="微软雅黑" panose="020B0503020204020204" charset="-122"/>
              </a:rPr>
              <a:t>（</a:t>
            </a:r>
            <a:r>
              <a:rPr lang="en-US" sz="2000" b="1">
                <a:latin typeface="微软雅黑" panose="020B0503020204020204" charset="-122"/>
                <a:ea typeface="微软雅黑" panose="020B0503020204020204" charset="-122"/>
                <a:cs typeface="微软雅黑" panose="020B0503020204020204" charset="-122"/>
              </a:rPr>
              <a:t>2021•</a:t>
            </a:r>
            <a:r>
              <a:rPr lang="zh-CN" sz="2000" b="1">
                <a:latin typeface="微软雅黑" panose="020B0503020204020204" charset="-122"/>
                <a:ea typeface="微软雅黑" panose="020B0503020204020204" charset="-122"/>
                <a:cs typeface="微软雅黑" panose="020B0503020204020204" charset="-122"/>
              </a:rPr>
              <a:t>江苏高三）</a:t>
            </a:r>
            <a:r>
              <a:rPr lang="en-US" sz="2000" b="1">
                <a:latin typeface="微软雅黑" panose="020B0503020204020204" charset="-122"/>
                <a:ea typeface="微软雅黑" panose="020B0503020204020204" charset="-122"/>
                <a:cs typeface="微软雅黑" panose="020B0503020204020204" charset="-122"/>
              </a:rPr>
              <a:t>14</a:t>
            </a:r>
            <a:r>
              <a:rPr lang="zh-CN" sz="2000" b="1">
                <a:latin typeface="微软雅黑" panose="020B0503020204020204" charset="-122"/>
                <a:ea typeface="微软雅黑" panose="020B0503020204020204" charset="-122"/>
                <a:cs typeface="微软雅黑" panose="020B0503020204020204" charset="-122"/>
              </a:rPr>
              <a:t>世纪后期，佛罗伦萨共和国的执政官萨卢塔蒂提倡，人应有亲情和家庭责任，要爱护自己的家庭、孩子、亲戚和朋友，同时也要热爱祖国，关心城市和社会。这一主张（</a:t>
            </a:r>
            <a:r>
              <a:rPr lang="en-US" altLang="zh-CN" sz="2000" b="1">
                <a:latin typeface="微软雅黑" panose="020B0503020204020204" charset="-122"/>
                <a:ea typeface="微软雅黑" panose="020B0503020204020204" charset="-122"/>
                <a:cs typeface="微软雅黑" panose="020B0503020204020204" charset="-122"/>
              </a:rPr>
              <a:t>        </a:t>
            </a:r>
            <a:r>
              <a:rPr lang="zh-CN" sz="2000" b="1">
                <a:latin typeface="微软雅黑" panose="020B0503020204020204" charset="-122"/>
                <a:ea typeface="微软雅黑" panose="020B0503020204020204" charset="-122"/>
                <a:cs typeface="微软雅黑" panose="020B0503020204020204" charset="-122"/>
              </a:rPr>
              <a:t>）</a:t>
            </a:r>
            <a:endParaRPr lang="en-US" sz="2000" b="1">
              <a:latin typeface="微软雅黑" panose="020B0503020204020204" charset="-122"/>
              <a:ea typeface="微软雅黑" panose="020B0503020204020204" charset="-122"/>
              <a:cs typeface="微软雅黑" panose="020B0503020204020204" charset="-122"/>
            </a:endParaRPr>
          </a:p>
          <a:p>
            <a:pPr indent="0"/>
            <a:r>
              <a:rPr lang="en-US" sz="2000" b="1">
                <a:latin typeface="微软雅黑" panose="020B0503020204020204" charset="-122"/>
                <a:ea typeface="微软雅黑" panose="020B0503020204020204" charset="-122"/>
                <a:cs typeface="微软雅黑" panose="020B0503020204020204" charset="-122"/>
              </a:rPr>
              <a:t>A</a:t>
            </a:r>
            <a:r>
              <a:rPr lang="zh-CN" sz="2000" b="1">
                <a:latin typeface="微软雅黑" panose="020B0503020204020204" charset="-122"/>
                <a:ea typeface="微软雅黑" panose="020B0503020204020204" charset="-122"/>
                <a:cs typeface="微软雅黑" panose="020B0503020204020204" charset="-122"/>
              </a:rPr>
              <a:t>．摆脱了宗教观念的长期束缚</a:t>
            </a:r>
            <a:r>
              <a:rPr lang="en-US" sz="2000" b="1">
                <a:latin typeface="微软雅黑" panose="020B0503020204020204" charset="-122"/>
                <a:ea typeface="微软雅黑" panose="020B0503020204020204" charset="-122"/>
                <a:cs typeface="微软雅黑" panose="020B0503020204020204" charset="-122"/>
              </a:rPr>
              <a:t>	        B</a:t>
            </a:r>
            <a:r>
              <a:rPr lang="zh-CN" sz="2000" b="1">
                <a:latin typeface="微软雅黑" panose="020B0503020204020204" charset="-122"/>
                <a:ea typeface="微软雅黑" panose="020B0503020204020204" charset="-122"/>
                <a:cs typeface="微软雅黑" panose="020B0503020204020204" charset="-122"/>
              </a:rPr>
              <a:t>．体现了现世主义和积极人生</a:t>
            </a:r>
            <a:endParaRPr lang="en-US" sz="2000" b="1">
              <a:latin typeface="微软雅黑" panose="020B0503020204020204" charset="-122"/>
              <a:ea typeface="微软雅黑" panose="020B0503020204020204" charset="-122"/>
              <a:cs typeface="微软雅黑" panose="020B0503020204020204" charset="-122"/>
            </a:endParaRPr>
          </a:p>
          <a:p>
            <a:pPr indent="0"/>
            <a:r>
              <a:rPr lang="en-US" sz="2000" b="1">
                <a:latin typeface="微软雅黑" panose="020B0503020204020204" charset="-122"/>
                <a:ea typeface="微软雅黑" panose="020B0503020204020204" charset="-122"/>
                <a:cs typeface="微软雅黑" panose="020B0503020204020204" charset="-122"/>
              </a:rPr>
              <a:t>C</a:t>
            </a:r>
            <a:r>
              <a:rPr lang="zh-CN" sz="2000" b="1">
                <a:latin typeface="微软雅黑" panose="020B0503020204020204" charset="-122"/>
                <a:ea typeface="微软雅黑" panose="020B0503020204020204" charset="-122"/>
                <a:cs typeface="微软雅黑" panose="020B0503020204020204" charset="-122"/>
              </a:rPr>
              <a:t>．传播了自由平等的启蒙思想</a:t>
            </a:r>
            <a:r>
              <a:rPr lang="en-US" sz="2000" b="1">
                <a:latin typeface="微软雅黑" panose="020B0503020204020204" charset="-122"/>
                <a:ea typeface="微软雅黑" panose="020B0503020204020204" charset="-122"/>
                <a:cs typeface="微软雅黑" panose="020B0503020204020204" charset="-122"/>
              </a:rPr>
              <a:t>	        D</a:t>
            </a:r>
            <a:r>
              <a:rPr lang="zh-CN" sz="2000" b="1">
                <a:latin typeface="微软雅黑" panose="020B0503020204020204" charset="-122"/>
                <a:ea typeface="微软雅黑" panose="020B0503020204020204" charset="-122"/>
                <a:cs typeface="微软雅黑" panose="020B0503020204020204" charset="-122"/>
              </a:rPr>
              <a:t>．冲击了封建王权的专制统治</a:t>
            </a:r>
            <a:endParaRPr lang="zh-CN" altLang="en-US" sz="2000" b="1">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11158220" y="1656715"/>
            <a:ext cx="103378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B</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8" name="文本框 7"/>
          <p:cNvSpPr txBox="1"/>
          <p:nvPr/>
        </p:nvSpPr>
        <p:spPr>
          <a:xfrm>
            <a:off x="11158220" y="3379470"/>
            <a:ext cx="103378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9" name="文本框 8"/>
          <p:cNvSpPr txBox="1"/>
          <p:nvPr/>
        </p:nvSpPr>
        <p:spPr>
          <a:xfrm>
            <a:off x="166370" y="4875530"/>
            <a:ext cx="11309350" cy="1630045"/>
          </a:xfrm>
          <a:prstGeom prst="rect">
            <a:avLst/>
          </a:prstGeom>
          <a:noFill/>
          <a:ln w="9525">
            <a:noFill/>
          </a:ln>
        </p:spPr>
        <p:txBody>
          <a:bodyPr wrap="square">
            <a:spAutoFit/>
          </a:bodyPr>
          <a:lstStyle/>
          <a:p>
            <a:pPr indent="0"/>
            <a:r>
              <a:rPr lang="en-US" altLang="zh-CN" sz="2000" b="1">
                <a:latin typeface="微软雅黑" panose="020B0503020204020204" charset="-122"/>
                <a:ea typeface="微软雅黑" panose="020B0503020204020204" charset="-122"/>
                <a:cs typeface="微软雅黑" panose="020B0503020204020204" charset="-122"/>
              </a:rPr>
              <a:t>3</a:t>
            </a:r>
            <a:r>
              <a:rPr lang="zh-CN" sz="2000" b="1">
                <a:latin typeface="微软雅黑" panose="020B0503020204020204" charset="-122"/>
                <a:ea typeface="微软雅黑" panose="020B0503020204020204" charset="-122"/>
                <a:cs typeface="微软雅黑" panose="020B0503020204020204" charset="-122"/>
              </a:rPr>
              <a:t>． （</a:t>
            </a:r>
            <a:r>
              <a:rPr lang="en-US" sz="2000" b="1">
                <a:latin typeface="微软雅黑" panose="020B0503020204020204" charset="-122"/>
                <a:ea typeface="微软雅黑" panose="020B0503020204020204" charset="-122"/>
                <a:cs typeface="微软雅黑" panose="020B0503020204020204" charset="-122"/>
              </a:rPr>
              <a:t>2021•</a:t>
            </a:r>
            <a:r>
              <a:rPr lang="zh-CN" sz="2000" b="1">
                <a:latin typeface="微软雅黑" panose="020B0503020204020204" charset="-122"/>
                <a:ea typeface="微软雅黑" panose="020B0503020204020204" charset="-122"/>
                <a:cs typeface="微软雅黑" panose="020B0503020204020204" charset="-122"/>
              </a:rPr>
              <a:t>四川成都市</a:t>
            </a:r>
            <a:r>
              <a:rPr lang="en-US" sz="2000" b="1">
                <a:latin typeface="微软雅黑" panose="020B0503020204020204" charset="-122"/>
                <a:ea typeface="微软雅黑" panose="020B0503020204020204" charset="-122"/>
                <a:cs typeface="微软雅黑" panose="020B0503020204020204" charset="-122"/>
              </a:rPr>
              <a:t>•</a:t>
            </a:r>
            <a:r>
              <a:rPr lang="zh-CN" sz="2000" b="1">
                <a:latin typeface="微软雅黑" panose="020B0503020204020204" charset="-122"/>
                <a:ea typeface="微软雅黑" panose="020B0503020204020204" charset="-122"/>
                <a:cs typeface="微软雅黑" panose="020B0503020204020204" charset="-122"/>
              </a:rPr>
              <a:t>高二开学考试）</a:t>
            </a:r>
            <a:r>
              <a:rPr lang="en-US" sz="2000" b="1">
                <a:latin typeface="微软雅黑" panose="020B0503020204020204" charset="-122"/>
                <a:ea typeface="微软雅黑" panose="020B0503020204020204" charset="-122"/>
                <a:cs typeface="微软雅黑" panose="020B0503020204020204" charset="-122"/>
              </a:rPr>
              <a:t>“</a:t>
            </a:r>
            <a:r>
              <a:rPr lang="zh-CN" sz="2000" b="1">
                <a:latin typeface="微软雅黑" panose="020B0503020204020204" charset="-122"/>
                <a:ea typeface="微软雅黑" panose="020B0503020204020204" charset="-122"/>
                <a:cs typeface="微软雅黑" panose="020B0503020204020204" charset="-122"/>
              </a:rPr>
              <a:t>如果我们将中世纪比作一个星光灿烂的夜晚，那么我们必须将这新的觉醒时代，这个从佛罗伦萨开始的时代，看成明亮而清澈的黎明。</a:t>
            </a:r>
            <a:r>
              <a:rPr lang="en-US" sz="2000" b="1">
                <a:latin typeface="微软雅黑" panose="020B0503020204020204" charset="-122"/>
                <a:ea typeface="微软雅黑" panose="020B0503020204020204" charset="-122"/>
                <a:cs typeface="微软雅黑" panose="020B0503020204020204" charset="-122"/>
              </a:rPr>
              <a:t>”“</a:t>
            </a:r>
            <a:r>
              <a:rPr lang="zh-CN" sz="2000" b="1">
                <a:latin typeface="微软雅黑" panose="020B0503020204020204" charset="-122"/>
                <a:ea typeface="微软雅黑" panose="020B0503020204020204" charset="-122"/>
                <a:cs typeface="微软雅黑" panose="020B0503020204020204" charset="-122"/>
              </a:rPr>
              <a:t>这新的觉醒时代</a:t>
            </a:r>
            <a:r>
              <a:rPr lang="en-US" sz="2000" b="1">
                <a:latin typeface="微软雅黑" panose="020B0503020204020204" charset="-122"/>
                <a:ea typeface="微软雅黑" panose="020B0503020204020204" charset="-122"/>
                <a:cs typeface="微软雅黑" panose="020B0503020204020204" charset="-122"/>
              </a:rPr>
              <a:t>”</a:t>
            </a:r>
            <a:endParaRPr lang="en-US" sz="2000" b="1">
              <a:latin typeface="微软雅黑" panose="020B0503020204020204" charset="-122"/>
              <a:ea typeface="微软雅黑" panose="020B0503020204020204" charset="-122"/>
              <a:cs typeface="微软雅黑" panose="020B0503020204020204" charset="-122"/>
            </a:endParaRPr>
          </a:p>
          <a:p>
            <a:pPr indent="0"/>
            <a:r>
              <a:rPr lang="en-US" sz="2000" b="1">
                <a:latin typeface="微软雅黑" panose="020B0503020204020204" charset="-122"/>
                <a:ea typeface="微软雅黑" panose="020B0503020204020204" charset="-122"/>
                <a:cs typeface="微软雅黑" panose="020B0503020204020204" charset="-122"/>
              </a:rPr>
              <a:t>A</a:t>
            </a:r>
            <a:r>
              <a:rPr lang="zh-CN" sz="2000" b="1">
                <a:latin typeface="微软雅黑" panose="020B0503020204020204" charset="-122"/>
                <a:ea typeface="微软雅黑" panose="020B0503020204020204" charset="-122"/>
                <a:cs typeface="微软雅黑" panose="020B0503020204020204" charset="-122"/>
              </a:rPr>
              <a:t>．促使希腊罗马文化的复苏</a:t>
            </a:r>
            <a:r>
              <a:rPr lang="en-US" sz="2000" b="1">
                <a:latin typeface="微软雅黑" panose="020B0503020204020204" charset="-122"/>
                <a:ea typeface="微软雅黑" panose="020B0503020204020204" charset="-122"/>
                <a:cs typeface="微软雅黑" panose="020B0503020204020204" charset="-122"/>
              </a:rPr>
              <a:t>	               B</a:t>
            </a:r>
            <a:r>
              <a:rPr lang="zh-CN" sz="2000" b="1">
                <a:latin typeface="微软雅黑" panose="020B0503020204020204" charset="-122"/>
                <a:ea typeface="微软雅黑" panose="020B0503020204020204" charset="-122"/>
                <a:cs typeface="微软雅黑" panose="020B0503020204020204" charset="-122"/>
              </a:rPr>
              <a:t>．高扬理性主义的旗帜</a:t>
            </a:r>
            <a:endParaRPr lang="en-US" sz="2000" b="1">
              <a:latin typeface="微软雅黑" panose="020B0503020204020204" charset="-122"/>
              <a:ea typeface="微软雅黑" panose="020B0503020204020204" charset="-122"/>
              <a:cs typeface="微软雅黑" panose="020B0503020204020204" charset="-122"/>
            </a:endParaRPr>
          </a:p>
          <a:p>
            <a:pPr indent="0"/>
            <a:r>
              <a:rPr lang="en-US" sz="2000" b="1">
                <a:latin typeface="微软雅黑" panose="020B0503020204020204" charset="-122"/>
                <a:ea typeface="微软雅黑" panose="020B0503020204020204" charset="-122"/>
                <a:cs typeface="微软雅黑" panose="020B0503020204020204" charset="-122"/>
              </a:rPr>
              <a:t>C</a:t>
            </a:r>
            <a:r>
              <a:rPr lang="zh-CN" sz="2000" b="1">
                <a:latin typeface="微软雅黑" panose="020B0503020204020204" charset="-122"/>
                <a:ea typeface="微软雅黑" panose="020B0503020204020204" charset="-122"/>
                <a:cs typeface="微软雅黑" panose="020B0503020204020204" charset="-122"/>
              </a:rPr>
              <a:t>．弘扬资产阶级的思想文化</a:t>
            </a:r>
            <a:r>
              <a:rPr lang="en-US" sz="2000" b="1">
                <a:latin typeface="微软雅黑" panose="020B0503020204020204" charset="-122"/>
                <a:ea typeface="微软雅黑" panose="020B0503020204020204" charset="-122"/>
                <a:cs typeface="微软雅黑" panose="020B0503020204020204" charset="-122"/>
              </a:rPr>
              <a:t>	               D</a:t>
            </a:r>
            <a:r>
              <a:rPr lang="zh-CN" sz="2000" b="1">
                <a:latin typeface="微软雅黑" panose="020B0503020204020204" charset="-122"/>
                <a:ea typeface="微软雅黑" panose="020B0503020204020204" charset="-122"/>
                <a:cs typeface="微软雅黑" panose="020B0503020204020204" charset="-122"/>
              </a:rPr>
              <a:t>．破除罗马教廷的束缚</a:t>
            </a:r>
            <a:endParaRPr lang="zh-CN" altLang="en-US" sz="2000" b="1">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11100435" y="5102225"/>
            <a:ext cx="103378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C</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3" name="文本框 2"/>
          <p:cNvSpPr txBox="1"/>
          <p:nvPr/>
        </p:nvSpPr>
        <p:spPr>
          <a:xfrm>
            <a:off x="5507355" y="184150"/>
            <a:ext cx="48056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第八课：欧洲的思想解放运动</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左大括号 3"/>
          <p:cNvSpPr/>
          <p:nvPr/>
        </p:nvSpPr>
        <p:spPr>
          <a:xfrm>
            <a:off x="936625" y="311150"/>
            <a:ext cx="92710" cy="639191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微软雅黑" panose="020B0503020204020204" charset="-122"/>
              <a:ea typeface="微软雅黑" panose="020B0503020204020204" charset="-122"/>
            </a:endParaRPr>
          </a:p>
        </p:txBody>
      </p:sp>
      <p:sp>
        <p:nvSpPr>
          <p:cNvPr id="5" name="文本框 4"/>
          <p:cNvSpPr txBox="1"/>
          <p:nvPr/>
        </p:nvSpPr>
        <p:spPr>
          <a:xfrm>
            <a:off x="1089659" y="2650802"/>
            <a:ext cx="1931093" cy="521970"/>
          </a:xfrm>
          <a:prstGeom prst="rect">
            <a:avLst/>
          </a:prstGeom>
          <a:solidFill>
            <a:schemeClr val="accent5">
              <a:lumMod val="20000"/>
              <a:lumOff val="80000"/>
            </a:schemeClr>
          </a:solidFill>
        </p:spPr>
        <p:txBody>
          <a:bodyPr wrap="square" rtlCol="0">
            <a:spAutoFit/>
          </a:bodyPr>
          <a:lstStyle/>
          <a:p>
            <a:r>
              <a:rPr lang="zh-CN" altLang="en-US" sz="2800" b="1">
                <a:latin typeface="微软雅黑" panose="020B0503020204020204" charset="-122"/>
                <a:ea typeface="微软雅黑" panose="020B0503020204020204" charset="-122"/>
              </a:rPr>
              <a:t>政治体系：</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3192895" y="2650803"/>
            <a:ext cx="6144722" cy="521970"/>
          </a:xfrm>
          <a:prstGeom prst="rect">
            <a:avLst/>
          </a:prstGeom>
          <a:solidFill>
            <a:schemeClr val="accent5">
              <a:lumMod val="20000"/>
              <a:lumOff val="80000"/>
            </a:schemeClr>
          </a:solidFill>
        </p:spPr>
        <p:txBody>
          <a:bodyPr wrap="square" rtlCol="0">
            <a:spAutoFit/>
          </a:bodyPr>
          <a:lstStyle/>
          <a:p>
            <a:r>
              <a:rPr lang="zh-CN" altLang="en-US" sz="2800" b="1">
                <a:latin typeface="微软雅黑" panose="020B0503020204020204" charset="-122"/>
                <a:ea typeface="微软雅黑" panose="020B0503020204020204" charset="-122"/>
              </a:rPr>
              <a:t>资本主义民主制度在世界范围的确立</a:t>
            </a:r>
            <a:endParaRPr lang="zh-CN" altLang="en-US" sz="2800" b="1">
              <a:latin typeface="微软雅黑" panose="020B0503020204020204" charset="-122"/>
              <a:ea typeface="微软雅黑" panose="020B0503020204020204" charset="-122"/>
            </a:endParaRPr>
          </a:p>
        </p:txBody>
      </p:sp>
      <p:sp>
        <p:nvSpPr>
          <p:cNvPr id="7" name="文本框 6"/>
          <p:cNvSpPr txBox="1"/>
          <p:nvPr/>
        </p:nvSpPr>
        <p:spPr>
          <a:xfrm>
            <a:off x="1089775" y="310720"/>
            <a:ext cx="1830359"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经济体系：</a:t>
            </a:r>
            <a:endParaRPr lang="zh-CN" altLang="en-US" sz="2800" b="1">
              <a:latin typeface="微软雅黑" panose="020B0503020204020204" charset="-122"/>
              <a:ea typeface="微软雅黑" panose="020B0503020204020204" charset="-122"/>
            </a:endParaRPr>
          </a:p>
        </p:txBody>
      </p:sp>
      <p:sp>
        <p:nvSpPr>
          <p:cNvPr id="9" name="文本框 8"/>
          <p:cNvSpPr txBox="1"/>
          <p:nvPr/>
        </p:nvSpPr>
        <p:spPr>
          <a:xfrm>
            <a:off x="3193010" y="310284"/>
            <a:ext cx="8317808"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资本主义世界市场的形成（资本主义生产方式确立）</a:t>
            </a:r>
            <a:endParaRPr lang="zh-CN" altLang="en-US" sz="2800" b="1">
              <a:latin typeface="微软雅黑" panose="020B0503020204020204" charset="-122"/>
              <a:ea typeface="微软雅黑" panose="020B0503020204020204" charset="-122"/>
            </a:endParaRPr>
          </a:p>
        </p:txBody>
      </p:sp>
      <p:sp>
        <p:nvSpPr>
          <p:cNvPr id="11" name="文本框 10"/>
          <p:cNvSpPr txBox="1"/>
          <p:nvPr/>
        </p:nvSpPr>
        <p:spPr>
          <a:xfrm>
            <a:off x="1089660" y="6257978"/>
            <a:ext cx="1838729" cy="521970"/>
          </a:xfrm>
          <a:prstGeom prst="rect">
            <a:avLst/>
          </a:prstGeom>
          <a:solidFill>
            <a:schemeClr val="accent5">
              <a:lumMod val="20000"/>
              <a:lumOff val="80000"/>
            </a:schemeClr>
          </a:solidFill>
        </p:spPr>
        <p:txBody>
          <a:bodyPr wrap="square" rtlCol="0" anchor="t">
            <a:spAutoFit/>
          </a:bodyPr>
          <a:lstStyle/>
          <a:p>
            <a:r>
              <a:rPr lang="zh-CN" altLang="en-US" sz="2800" b="1">
                <a:latin typeface="微软雅黑" panose="020B0503020204020204" charset="-122"/>
                <a:ea typeface="微软雅黑" panose="020B0503020204020204" charset="-122"/>
                <a:sym typeface="+mn-ea"/>
              </a:rPr>
              <a:t>殖民体系：</a:t>
            </a:r>
            <a:endParaRPr lang="zh-CN" altLang="en-US" sz="2800" b="1">
              <a:latin typeface="微软雅黑" panose="020B0503020204020204" charset="-122"/>
              <a:ea typeface="微软雅黑" panose="020B0503020204020204" charset="-122"/>
              <a:sym typeface="+mn-ea"/>
            </a:endParaRPr>
          </a:p>
        </p:txBody>
      </p:sp>
      <p:sp>
        <p:nvSpPr>
          <p:cNvPr id="12" name="文本框 11"/>
          <p:cNvSpPr txBox="1"/>
          <p:nvPr/>
        </p:nvSpPr>
        <p:spPr>
          <a:xfrm>
            <a:off x="3134764" y="6257670"/>
            <a:ext cx="4565304" cy="521970"/>
          </a:xfrm>
          <a:prstGeom prst="rect">
            <a:avLst/>
          </a:prstGeom>
          <a:solidFill>
            <a:schemeClr val="accent5">
              <a:lumMod val="20000"/>
              <a:lumOff val="80000"/>
            </a:schemeClr>
          </a:solidFill>
        </p:spPr>
        <p:txBody>
          <a:bodyPr wrap="square" rtlCol="0" anchor="t">
            <a:spAutoFit/>
          </a:bodyPr>
          <a:lstStyle/>
          <a:p>
            <a:r>
              <a:rPr lang="zh-CN" altLang="en-US" sz="2800" b="1">
                <a:latin typeface="微软雅黑" panose="020B0503020204020204" charset="-122"/>
                <a:ea typeface="微软雅黑" panose="020B0503020204020204" charset="-122"/>
                <a:sym typeface="+mn-ea"/>
              </a:rPr>
              <a:t>资本主义的殖民体系的形成</a:t>
            </a:r>
            <a:endParaRPr lang="zh-CN" altLang="en-US" sz="2800" b="1">
              <a:latin typeface="微软雅黑" panose="020B0503020204020204" charset="-122"/>
              <a:ea typeface="微软雅黑" panose="020B0503020204020204" charset="-122"/>
              <a:sym typeface="+mn-ea"/>
            </a:endParaRPr>
          </a:p>
        </p:txBody>
      </p:sp>
      <p:sp>
        <p:nvSpPr>
          <p:cNvPr id="16" name="矩形: 圆角 4"/>
          <p:cNvSpPr/>
          <p:nvPr/>
        </p:nvSpPr>
        <p:spPr>
          <a:xfrm>
            <a:off x="234950" y="1873885"/>
            <a:ext cx="558165" cy="326580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marL="0" marR="0" lvl="0" indent="0" algn="ctr" defTabSz="457200" rtl="0" eaLnBrk="1" fontAlgn="auto" latinLnBrk="0" hangingPunct="1">
              <a:lnSpc>
                <a:spcPct val="100000"/>
              </a:lnSpc>
              <a:spcBef>
                <a:spcPct val="0"/>
              </a:spcBef>
              <a:spcAft>
                <a:spcPct val="0"/>
              </a:spcAft>
              <a:buClrTx/>
              <a:buSzTx/>
              <a:buFontTx/>
              <a:buNone/>
              <a:defRPr/>
            </a:pPr>
            <a:r>
              <a:rPr lang="zh-CN" altLang="zh-CN" sz="2800" b="1">
                <a:solidFill>
                  <a:schemeClr val="tx1"/>
                </a:solidFill>
                <a:latin typeface="微软雅黑" panose="020B0503020204020204" charset="-122"/>
                <a:ea typeface="微软雅黑" panose="020B0503020204020204" charset="-122"/>
                <a:sym typeface="+mn-ea"/>
              </a:rPr>
              <a:t>资本主义世界体系</a:t>
            </a:r>
            <a:endParaRPr kumimoji="0" lang="zh-CN" altLang="zh-CN" sz="28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sym typeface="+mn-ea"/>
            </a:endParaRPr>
          </a:p>
        </p:txBody>
      </p:sp>
      <p:sp>
        <p:nvSpPr>
          <p:cNvPr id="8" name="文本框 7"/>
          <p:cNvSpPr txBox="1"/>
          <p:nvPr/>
        </p:nvSpPr>
        <p:spPr>
          <a:xfrm>
            <a:off x="3272790" y="895350"/>
            <a:ext cx="7663180"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altLang="en-US" sz="2800" b="1" dirty="0">
                <a:solidFill>
                  <a:srgbClr val="FF0000"/>
                </a:solidFill>
                <a:latin typeface="微软雅黑" panose="020B0503020204020204" charset="-122"/>
                <a:ea typeface="微软雅黑" panose="020B0503020204020204" charset="-122"/>
                <a:sym typeface="+mn-ea"/>
              </a:rPr>
              <a:t>新航路（雏形）</a:t>
            </a:r>
            <a:r>
              <a:rPr lang="en-US" altLang="zh-CN" sz="2800" b="1" dirty="0">
                <a:solidFill>
                  <a:srgbClr val="FF0000"/>
                </a:solidFill>
                <a:latin typeface="微软雅黑" panose="020B0503020204020204" charset="-122"/>
                <a:ea typeface="微软雅黑" panose="020B0503020204020204" charset="-122"/>
                <a:sym typeface="+mn-ea"/>
              </a:rPr>
              <a:t>→</a:t>
            </a:r>
            <a:r>
              <a:rPr lang="zh-CN" altLang="en-US" sz="2800" b="1" dirty="0">
                <a:solidFill>
                  <a:srgbClr val="FF0000"/>
                </a:solidFill>
                <a:latin typeface="微软雅黑" panose="020B0503020204020204" charset="-122"/>
                <a:ea typeface="微软雅黑" panose="020B0503020204020204" charset="-122"/>
                <a:sym typeface="+mn-ea"/>
              </a:rPr>
              <a:t>一工（初步）</a:t>
            </a:r>
            <a:r>
              <a:rPr lang="en-US" altLang="zh-CN" sz="2800" b="1" dirty="0">
                <a:solidFill>
                  <a:srgbClr val="FF0000"/>
                </a:solidFill>
                <a:latin typeface="微软雅黑" panose="020B0503020204020204" charset="-122"/>
                <a:ea typeface="微软雅黑" panose="020B0503020204020204" charset="-122"/>
                <a:sym typeface="+mn-ea"/>
              </a:rPr>
              <a:t>→</a:t>
            </a:r>
            <a:r>
              <a:rPr lang="zh-CN" altLang="en-US" sz="2800" b="1" dirty="0">
                <a:solidFill>
                  <a:srgbClr val="FF0000"/>
                </a:solidFill>
                <a:latin typeface="微软雅黑" panose="020B0503020204020204" charset="-122"/>
                <a:ea typeface="微软雅黑" panose="020B0503020204020204" charset="-122"/>
                <a:sym typeface="+mn-ea"/>
              </a:rPr>
              <a:t>二工（最终）</a:t>
            </a:r>
            <a:endParaRPr lang="en-US" altLang="zh-CN" sz="2800" b="1" dirty="0">
              <a:solidFill>
                <a:srgbClr val="FF0000"/>
              </a:solidFill>
              <a:latin typeface="微软雅黑" panose="020B0503020204020204" charset="-122"/>
              <a:ea typeface="微软雅黑" panose="020B0503020204020204" charset="-122"/>
              <a:sym typeface="+mn-ea"/>
            </a:endParaRPr>
          </a:p>
        </p:txBody>
      </p:sp>
      <p:sp>
        <p:nvSpPr>
          <p:cNvPr id="13" name="文本框 12"/>
          <p:cNvSpPr txBox="1"/>
          <p:nvPr/>
        </p:nvSpPr>
        <p:spPr>
          <a:xfrm>
            <a:off x="1077710" y="1495630"/>
            <a:ext cx="1830359"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思想体系：</a:t>
            </a:r>
            <a:endParaRPr lang="zh-CN" altLang="en-US" sz="2800" b="1">
              <a:latin typeface="微软雅黑" panose="020B0503020204020204" charset="-122"/>
              <a:ea typeface="微软雅黑" panose="020B0503020204020204" charset="-122"/>
            </a:endParaRPr>
          </a:p>
        </p:txBody>
      </p:sp>
      <p:sp>
        <p:nvSpPr>
          <p:cNvPr id="14" name="文本框 13"/>
          <p:cNvSpPr txBox="1"/>
          <p:nvPr/>
        </p:nvSpPr>
        <p:spPr>
          <a:xfrm>
            <a:off x="3192780" y="1495425"/>
            <a:ext cx="7909560"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资本主义思想体系的形成（人文主义的广泛传播）</a:t>
            </a:r>
            <a:endParaRPr lang="zh-CN" altLang="en-US" sz="2800" b="1">
              <a:latin typeface="微软雅黑" panose="020B0503020204020204" charset="-122"/>
              <a:ea typeface="微软雅黑" panose="020B0503020204020204" charset="-122"/>
            </a:endParaRPr>
          </a:p>
        </p:txBody>
      </p:sp>
      <p:sp>
        <p:nvSpPr>
          <p:cNvPr id="2" name="文本框 1"/>
          <p:cNvSpPr txBox="1"/>
          <p:nvPr/>
        </p:nvSpPr>
        <p:spPr>
          <a:xfrm>
            <a:off x="4480560" y="2072640"/>
            <a:ext cx="5334000"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文艺复兴</a:t>
            </a:r>
            <a:r>
              <a:rPr lang="en-US" altLang="zh-CN" sz="2800" b="1" dirty="0">
                <a:solidFill>
                  <a:srgbClr val="FF0000"/>
                </a:solidFill>
                <a:latin typeface="微软雅黑" panose="020B0503020204020204" charset="-122"/>
                <a:ea typeface="微软雅黑" panose="020B0503020204020204" charset="-122"/>
                <a:sym typeface="+mn-ea"/>
              </a:rPr>
              <a:t>→</a:t>
            </a:r>
            <a:r>
              <a:rPr lang="zh-CN" altLang="en-US" sz="2800" b="1" dirty="0">
                <a:solidFill>
                  <a:srgbClr val="FF0000"/>
                </a:solidFill>
                <a:latin typeface="微软雅黑" panose="020B0503020204020204" charset="-122"/>
                <a:ea typeface="微软雅黑" panose="020B0503020204020204" charset="-122"/>
                <a:sym typeface="+mn-ea"/>
              </a:rPr>
              <a:t>宗教改革</a:t>
            </a:r>
            <a:r>
              <a:rPr lang="en-US" altLang="zh-CN" sz="2800" b="1" dirty="0">
                <a:solidFill>
                  <a:srgbClr val="FF0000"/>
                </a:solidFill>
                <a:latin typeface="微软雅黑" panose="020B0503020204020204" charset="-122"/>
                <a:ea typeface="微软雅黑" panose="020B0503020204020204" charset="-122"/>
                <a:sym typeface="+mn-ea"/>
              </a:rPr>
              <a:t>→</a:t>
            </a:r>
            <a:r>
              <a:rPr lang="zh-CN" altLang="en-US" sz="2800" b="1" dirty="0">
                <a:solidFill>
                  <a:srgbClr val="FF0000"/>
                </a:solidFill>
                <a:latin typeface="微软雅黑" panose="020B0503020204020204" charset="-122"/>
                <a:ea typeface="微软雅黑" panose="020B0503020204020204" charset="-122"/>
                <a:sym typeface="+mn-ea"/>
              </a:rPr>
              <a:t>启蒙运动</a:t>
            </a:r>
            <a:endParaRPr lang="zh-CN" altLang="en-US" sz="2800" b="1" dirty="0">
              <a:solidFill>
                <a:srgbClr val="FF0000"/>
              </a:solidFill>
              <a:latin typeface="微软雅黑" panose="020B0503020204020204" charset="-122"/>
              <a:ea typeface="微软雅黑" panose="020B0503020204020204" charset="-122"/>
              <a:sym typeface="+mn-ea"/>
            </a:endParaRPr>
          </a:p>
        </p:txBody>
      </p:sp>
      <p:sp>
        <p:nvSpPr>
          <p:cNvPr id="3" name="左大括号 2"/>
          <p:cNvSpPr/>
          <p:nvPr/>
        </p:nvSpPr>
        <p:spPr>
          <a:xfrm>
            <a:off x="6079320" y="3401584"/>
            <a:ext cx="278753" cy="725838"/>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b="1">
              <a:latin typeface="微软雅黑" panose="020B0503020204020204" charset="-122"/>
              <a:ea typeface="微软雅黑" panose="020B0503020204020204" charset="-122"/>
            </a:endParaRPr>
          </a:p>
        </p:txBody>
      </p:sp>
      <p:sp>
        <p:nvSpPr>
          <p:cNvPr id="17" name="流程图: 终止 16"/>
          <p:cNvSpPr/>
          <p:nvPr/>
        </p:nvSpPr>
        <p:spPr>
          <a:xfrm>
            <a:off x="3193047" y="3522324"/>
            <a:ext cx="2761696" cy="457904"/>
          </a:xfrm>
          <a:prstGeom prst="flowChartTerminator">
            <a:avLst/>
          </a:prstGeom>
        </p:spPr>
        <p:style>
          <a:lnRef idx="2">
            <a:schemeClr val="accent5"/>
          </a:lnRef>
          <a:fillRef idx="1">
            <a:schemeClr val="lt1"/>
          </a:fillRef>
          <a:effectRef idx="0">
            <a:schemeClr val="accent5"/>
          </a:effectRef>
          <a:fontRef idx="minor">
            <a:schemeClr val="dk1"/>
          </a:fontRef>
        </p:style>
        <p:txBody>
          <a:bodyPr vert="horz" rtlCol="0" anchor="ctr"/>
          <a:lstStyle/>
          <a:p>
            <a:pPr algn="ctr"/>
            <a:r>
              <a:rPr lang="zh-CN" altLang="en-US" sz="2000" b="1" dirty="0">
                <a:solidFill>
                  <a:schemeClr val="dk1"/>
                </a:solidFill>
                <a:latin typeface="微软雅黑" panose="020B0503020204020204" charset="-122"/>
                <a:ea typeface="微软雅黑" panose="020B0503020204020204" charset="-122"/>
              </a:rPr>
              <a:t>资本主义制度的确立</a:t>
            </a:r>
            <a:endParaRPr lang="zh-CN" altLang="en-US" sz="2000" b="1" dirty="0">
              <a:solidFill>
                <a:schemeClr val="dk1"/>
              </a:solidFill>
              <a:latin typeface="微软雅黑" panose="020B0503020204020204" charset="-122"/>
              <a:ea typeface="微软雅黑" panose="020B0503020204020204" charset="-122"/>
            </a:endParaRPr>
          </a:p>
        </p:txBody>
      </p:sp>
      <p:sp>
        <p:nvSpPr>
          <p:cNvPr id="18" name="流程图: 终止 17"/>
          <p:cNvSpPr/>
          <p:nvPr/>
        </p:nvSpPr>
        <p:spPr>
          <a:xfrm>
            <a:off x="3193040" y="5088655"/>
            <a:ext cx="2761696" cy="390655"/>
          </a:xfrm>
          <a:prstGeom prst="flowChartTerminator">
            <a:avLst/>
          </a:prstGeom>
        </p:spPr>
        <p:style>
          <a:lnRef idx="2">
            <a:schemeClr val="accent5"/>
          </a:lnRef>
          <a:fillRef idx="1">
            <a:schemeClr val="lt1"/>
          </a:fillRef>
          <a:effectRef idx="0">
            <a:schemeClr val="accent5"/>
          </a:effectRef>
          <a:fontRef idx="minor">
            <a:schemeClr val="dk1"/>
          </a:fontRef>
        </p:style>
        <p:txBody>
          <a:bodyPr vert="horz" rtlCol="0" anchor="ctr"/>
          <a:lstStyle/>
          <a:p>
            <a:pPr algn="ctr"/>
            <a:r>
              <a:rPr lang="zh-CN" altLang="en-US" sz="2000" b="1" dirty="0">
                <a:solidFill>
                  <a:schemeClr val="dk1"/>
                </a:solidFill>
                <a:latin typeface="微软雅黑" panose="020B0503020204020204" charset="-122"/>
                <a:ea typeface="微软雅黑" panose="020B0503020204020204" charset="-122"/>
              </a:rPr>
              <a:t>资本主义的扩展</a:t>
            </a:r>
            <a:endParaRPr lang="zh-CN" altLang="en-US" sz="2000" b="1" dirty="0">
              <a:solidFill>
                <a:schemeClr val="dk1"/>
              </a:solidFill>
              <a:latin typeface="微软雅黑" panose="020B0503020204020204" charset="-122"/>
              <a:ea typeface="微软雅黑" panose="020B0503020204020204" charset="-122"/>
            </a:endParaRPr>
          </a:p>
        </p:txBody>
      </p:sp>
      <p:sp>
        <p:nvSpPr>
          <p:cNvPr id="19" name="左大括号 18"/>
          <p:cNvSpPr/>
          <p:nvPr/>
        </p:nvSpPr>
        <p:spPr>
          <a:xfrm>
            <a:off x="6076315" y="4608830"/>
            <a:ext cx="266700" cy="1350645"/>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latin typeface="幼圆" panose="02010509060101010101" pitchFamily="49" charset="-122"/>
              <a:ea typeface="幼圆" panose="02010509060101010101" pitchFamily="49" charset="-122"/>
            </a:endParaRPr>
          </a:p>
        </p:txBody>
      </p:sp>
      <p:sp>
        <p:nvSpPr>
          <p:cNvPr id="25" name="文本框 20"/>
          <p:cNvSpPr txBox="1"/>
          <p:nvPr/>
        </p:nvSpPr>
        <p:spPr>
          <a:xfrm>
            <a:off x="6358510" y="3318248"/>
            <a:ext cx="3525520" cy="860425"/>
          </a:xfrm>
          <a:prstGeom prst="rect">
            <a:avLst/>
          </a:prstGeom>
          <a:noFill/>
        </p:spPr>
        <p:txBody>
          <a:bodyPr wrap="none" rtlCol="0">
            <a:spAutoFit/>
          </a:bodyPr>
          <a:lstStyle/>
          <a:p>
            <a:pPr>
              <a:lnSpc>
                <a:spcPct val="125000"/>
              </a:lnSpc>
            </a:pPr>
            <a:r>
              <a:rPr lang="zh-CN" altLang="en-US" sz="2000" b="1" dirty="0">
                <a:latin typeface="微软雅黑" panose="020B0503020204020204" charset="-122"/>
                <a:ea typeface="微软雅黑" panose="020B0503020204020204" charset="-122"/>
                <a:cs typeface="微软雅黑" panose="020B0503020204020204" charset="-122"/>
              </a:rPr>
              <a:t>君主立宪制：代表</a:t>
            </a:r>
            <a:r>
              <a:rPr lang="en-US" altLang="zh-CN" sz="2000" b="1" dirty="0">
                <a:latin typeface="微软雅黑" panose="020B0503020204020204" charset="-122"/>
                <a:ea typeface="微软雅黑" panose="020B0503020204020204" charset="-122"/>
                <a:cs typeface="微软雅黑" panose="020B0503020204020204" charset="-122"/>
              </a:rPr>
              <a:t>——</a:t>
            </a:r>
            <a:r>
              <a:rPr lang="zh-CN" altLang="en-US" sz="2000" b="1" dirty="0">
                <a:latin typeface="微软雅黑" panose="020B0503020204020204" charset="-122"/>
                <a:ea typeface="微软雅黑" panose="020B0503020204020204" charset="-122"/>
                <a:cs typeface="微软雅黑" panose="020B0503020204020204" charset="-122"/>
              </a:rPr>
              <a:t>英国</a:t>
            </a:r>
            <a:endParaRPr lang="en-US" altLang="zh-CN" sz="2000" b="1" dirty="0">
              <a:latin typeface="微软雅黑" panose="020B0503020204020204" charset="-122"/>
              <a:ea typeface="微软雅黑" panose="020B0503020204020204" charset="-122"/>
              <a:cs typeface="微软雅黑" panose="020B0503020204020204" charset="-122"/>
            </a:endParaRPr>
          </a:p>
          <a:p>
            <a:pPr>
              <a:lnSpc>
                <a:spcPct val="125000"/>
              </a:lnSpc>
            </a:pPr>
            <a:r>
              <a:rPr lang="zh-CN" altLang="en-US" sz="2000" b="1" dirty="0">
                <a:latin typeface="微软雅黑" panose="020B0503020204020204" charset="-122"/>
                <a:ea typeface="微软雅黑" panose="020B0503020204020204" charset="-122"/>
                <a:cs typeface="微软雅黑" panose="020B0503020204020204" charset="-122"/>
              </a:rPr>
              <a:t>共和制：代表</a:t>
            </a:r>
            <a:r>
              <a:rPr lang="en-US" altLang="zh-CN" sz="2000" b="1" dirty="0">
                <a:latin typeface="微软雅黑" panose="020B0503020204020204" charset="-122"/>
                <a:ea typeface="微软雅黑" panose="020B0503020204020204" charset="-122"/>
                <a:cs typeface="微软雅黑" panose="020B0503020204020204" charset="-122"/>
              </a:rPr>
              <a:t>——</a:t>
            </a:r>
            <a:r>
              <a:rPr lang="zh-CN" altLang="en-US" sz="2000" b="1" dirty="0">
                <a:latin typeface="微软雅黑" panose="020B0503020204020204" charset="-122"/>
                <a:ea typeface="微软雅黑" panose="020B0503020204020204" charset="-122"/>
                <a:cs typeface="微软雅黑" panose="020B0503020204020204" charset="-122"/>
              </a:rPr>
              <a:t>美国、法国</a:t>
            </a:r>
            <a:endParaRPr lang="en-US" altLang="zh-CN" sz="2000" b="1" dirty="0">
              <a:latin typeface="微软雅黑" panose="020B0503020204020204" charset="-122"/>
              <a:ea typeface="微软雅黑" panose="020B0503020204020204" charset="-122"/>
              <a:cs typeface="微软雅黑" panose="020B0503020204020204" charset="-122"/>
            </a:endParaRPr>
          </a:p>
        </p:txBody>
      </p:sp>
      <p:sp>
        <p:nvSpPr>
          <p:cNvPr id="27" name="文本框 20"/>
          <p:cNvSpPr txBox="1"/>
          <p:nvPr/>
        </p:nvSpPr>
        <p:spPr>
          <a:xfrm>
            <a:off x="6343200" y="4637644"/>
            <a:ext cx="3858260" cy="1322070"/>
          </a:xfrm>
          <a:prstGeom prst="rect">
            <a:avLst/>
          </a:prstGeom>
          <a:noFill/>
        </p:spPr>
        <p:txBody>
          <a:bodyPr wrap="none" rtlCol="0">
            <a:spAutoFit/>
          </a:bodyPr>
          <a:lstStyle/>
          <a:p>
            <a:r>
              <a:rPr lang="en-US" altLang="zh-CN" sz="2000" b="1" dirty="0">
                <a:latin typeface="微软雅黑" panose="020B0503020204020204" charset="-122"/>
                <a:ea typeface="微软雅黑" panose="020B0503020204020204" charset="-122"/>
                <a:cs typeface="微软雅黑" panose="020B0503020204020204" charset="-122"/>
              </a:rPr>
              <a:t>1861</a:t>
            </a:r>
            <a:r>
              <a:rPr lang="zh-CN" altLang="en-US" sz="2000" b="1" dirty="0">
                <a:latin typeface="微软雅黑" panose="020B0503020204020204" charset="-122"/>
                <a:ea typeface="微软雅黑" panose="020B0503020204020204" charset="-122"/>
                <a:cs typeface="微软雅黑" panose="020B0503020204020204" charset="-122"/>
              </a:rPr>
              <a:t>年俄国农奴制改革</a:t>
            </a:r>
            <a:endParaRPr lang="en-US" altLang="zh-CN" sz="2000" b="1" dirty="0">
              <a:latin typeface="微软雅黑" panose="020B0503020204020204" charset="-122"/>
              <a:ea typeface="微软雅黑" panose="020B0503020204020204" charset="-122"/>
              <a:cs typeface="微软雅黑" panose="020B0503020204020204" charset="-122"/>
            </a:endParaRPr>
          </a:p>
          <a:p>
            <a:r>
              <a:rPr lang="en-US" altLang="zh-CN" sz="2000" b="1" dirty="0">
                <a:latin typeface="微软雅黑" panose="020B0503020204020204" charset="-122"/>
                <a:ea typeface="微软雅黑" panose="020B0503020204020204" charset="-122"/>
                <a:cs typeface="微软雅黑" panose="020B0503020204020204" charset="-122"/>
              </a:rPr>
              <a:t>1861</a:t>
            </a:r>
            <a:r>
              <a:rPr lang="zh-CN" altLang="en-US" sz="2000" b="1" dirty="0">
                <a:latin typeface="微软雅黑" panose="020B0503020204020204" charset="-122"/>
                <a:ea typeface="微软雅黑" panose="020B0503020204020204" charset="-122"/>
                <a:cs typeface="微软雅黑" panose="020B0503020204020204" charset="-122"/>
              </a:rPr>
              <a:t>意大利王国，</a:t>
            </a:r>
            <a:r>
              <a:rPr lang="zh-CN" sz="2000" b="1" dirty="0">
                <a:latin typeface="微软雅黑" panose="020B0503020204020204" charset="-122"/>
                <a:ea typeface="微软雅黑" panose="020B0503020204020204" charset="-122"/>
                <a:cs typeface="微软雅黑" panose="020B0503020204020204" charset="-122"/>
              </a:rPr>
              <a:t>君主立宪制</a:t>
            </a:r>
            <a:endParaRPr lang="en-US" altLang="zh-CN" sz="2000" b="1" dirty="0">
              <a:latin typeface="微软雅黑" panose="020B0503020204020204" charset="-122"/>
              <a:ea typeface="微软雅黑" panose="020B0503020204020204" charset="-122"/>
              <a:cs typeface="微软雅黑" panose="020B0503020204020204" charset="-122"/>
            </a:endParaRPr>
          </a:p>
          <a:p>
            <a:r>
              <a:rPr lang="en-US" altLang="zh-CN" sz="2000" b="1" dirty="0">
                <a:latin typeface="微软雅黑" panose="020B0503020204020204" charset="-122"/>
                <a:ea typeface="微软雅黑" panose="020B0503020204020204" charset="-122"/>
                <a:cs typeface="微软雅黑" panose="020B0503020204020204" charset="-122"/>
              </a:rPr>
              <a:t>1871</a:t>
            </a:r>
            <a:r>
              <a:rPr lang="zh-CN" altLang="en-US" sz="2000" b="1" dirty="0">
                <a:latin typeface="微软雅黑" panose="020B0503020204020204" charset="-122"/>
                <a:ea typeface="微软雅黑" panose="020B0503020204020204" charset="-122"/>
                <a:cs typeface="微软雅黑" panose="020B0503020204020204" charset="-122"/>
              </a:rPr>
              <a:t>德国统一，君主立宪制</a:t>
            </a:r>
            <a:endParaRPr lang="en-US" altLang="zh-CN" sz="2000" b="1" dirty="0">
              <a:latin typeface="微软雅黑" panose="020B0503020204020204" charset="-122"/>
              <a:ea typeface="微软雅黑" panose="020B0503020204020204" charset="-122"/>
              <a:cs typeface="微软雅黑" panose="020B0503020204020204" charset="-122"/>
            </a:endParaRPr>
          </a:p>
          <a:p>
            <a:r>
              <a:rPr lang="en-US" altLang="zh-CN" sz="2000" b="1" dirty="0">
                <a:latin typeface="微软雅黑" panose="020B0503020204020204" charset="-122"/>
                <a:ea typeface="微软雅黑" panose="020B0503020204020204" charset="-122"/>
                <a:cs typeface="微软雅黑" panose="020B0503020204020204" charset="-122"/>
              </a:rPr>
              <a:t>1868</a:t>
            </a:r>
            <a:r>
              <a:rPr lang="zh-CN" altLang="en-US" sz="2000" b="1" dirty="0">
                <a:latin typeface="微软雅黑" panose="020B0503020204020204" charset="-122"/>
                <a:ea typeface="微软雅黑" panose="020B0503020204020204" charset="-122"/>
                <a:cs typeface="微软雅黑" panose="020B0503020204020204" charset="-122"/>
              </a:rPr>
              <a:t>日本明治维新，君主立宪制</a:t>
            </a:r>
            <a:endParaRPr lang="en-US" altLang="zh-CN" sz="2000" b="1" dirty="0">
              <a:latin typeface="微软雅黑" panose="020B0503020204020204" charset="-122"/>
              <a:ea typeface="微软雅黑" panose="020B0503020204020204" charset="-122"/>
              <a:cs typeface="微软雅黑" panose="020B0503020204020204" charset="-122"/>
            </a:endParaRPr>
          </a:p>
        </p:txBody>
      </p:sp>
      <p:sp>
        <p:nvSpPr>
          <p:cNvPr id="20" name="左大括号 19"/>
          <p:cNvSpPr/>
          <p:nvPr/>
        </p:nvSpPr>
        <p:spPr>
          <a:xfrm flipH="1">
            <a:off x="10267315" y="4637405"/>
            <a:ext cx="170815" cy="1337945"/>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latin typeface="幼圆" panose="02010509060101010101" pitchFamily="49" charset="-122"/>
              <a:ea typeface="幼圆" panose="02010509060101010101" pitchFamily="49" charset="-122"/>
            </a:endParaRPr>
          </a:p>
        </p:txBody>
      </p:sp>
      <p:sp>
        <p:nvSpPr>
          <p:cNvPr id="26" name="文本框 20"/>
          <p:cNvSpPr txBox="1"/>
          <p:nvPr/>
        </p:nvSpPr>
        <p:spPr>
          <a:xfrm>
            <a:off x="10589260" y="4953000"/>
            <a:ext cx="1283335" cy="706755"/>
          </a:xfrm>
          <a:prstGeom prst="rect">
            <a:avLst/>
          </a:prstGeom>
          <a:noFill/>
        </p:spPr>
        <p:txBody>
          <a:bodyPr wrap="square" rtlCol="0">
            <a:spAutoFit/>
          </a:bodyPr>
          <a:lstStyle/>
          <a:p>
            <a:r>
              <a:rPr lang="zh-CN" altLang="en-US" sz="2000" b="1" dirty="0">
                <a:latin typeface="微软雅黑" panose="020B0503020204020204" charset="-122"/>
                <a:ea typeface="微软雅黑" panose="020B0503020204020204" charset="-122"/>
                <a:cs typeface="微软雅黑" panose="020B0503020204020204" charset="-122"/>
              </a:rPr>
              <a:t>保留大量封建残余</a:t>
            </a:r>
            <a:endParaRPr lang="zh-CN" altLang="en-US" sz="2000" b="1" dirty="0">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三、资本主义政治体系</a:t>
            </a:r>
            <a:endParaRPr lang="zh-CN" altLang="en-US" sz="2800" b="1">
              <a:latin typeface="微软雅黑" panose="020B0503020204020204" charset="-122"/>
              <a:ea typeface="微软雅黑" panose="020B0503020204020204" charset="-122"/>
            </a:endParaRPr>
          </a:p>
        </p:txBody>
      </p:sp>
      <p:sp>
        <p:nvSpPr>
          <p:cNvPr id="4" name="文本框 3"/>
          <p:cNvSpPr txBox="1"/>
          <p:nvPr/>
        </p:nvSpPr>
        <p:spPr>
          <a:xfrm>
            <a:off x="4612640" y="184150"/>
            <a:ext cx="72948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第九课：资产阶级革命与资本主义制度的确立</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00" name="文本框 99"/>
          <p:cNvSpPr txBox="1"/>
          <p:nvPr/>
        </p:nvSpPr>
        <p:spPr>
          <a:xfrm>
            <a:off x="102870" y="859155"/>
            <a:ext cx="6838950" cy="5631180"/>
          </a:xfrm>
          <a:prstGeom prst="rect">
            <a:avLst/>
          </a:prstGeom>
          <a:noFill/>
          <a:ln w="9525">
            <a:noFill/>
          </a:ln>
        </p:spPr>
        <p:txBody>
          <a:bodyPr wrap="square">
            <a:spAutoFit/>
          </a:bodyPr>
          <a:lstStyle/>
          <a:p>
            <a:pPr indent="0"/>
            <a:r>
              <a:rPr lang="zh-CN" sz="2400" b="1">
                <a:latin typeface="微软雅黑" panose="020B0503020204020204" charset="-122"/>
                <a:ea typeface="微软雅黑" panose="020B0503020204020204" charset="-122"/>
                <a:cs typeface="微软雅黑" panose="020B0503020204020204" charset="-122"/>
              </a:rPr>
              <a:t>（一）君主立宪制——英国</a:t>
            </a:r>
            <a:r>
              <a:rPr lang="en-US" altLang="zh-CN" sz="2400" b="1">
                <a:latin typeface="微软雅黑" panose="020B0503020204020204" charset="-122"/>
                <a:ea typeface="微软雅黑" panose="020B0503020204020204" charset="-122"/>
                <a:cs typeface="微软雅黑" panose="020B0503020204020204" charset="-122"/>
              </a:rPr>
              <a:t>P50-52</a:t>
            </a:r>
            <a:endParaRPr lang="zh-CN"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1</a:t>
            </a:r>
            <a:r>
              <a:rPr lang="zh-CN" altLang="en-US" sz="2400" b="1">
                <a:latin typeface="微软雅黑" panose="020B0503020204020204" charset="-122"/>
                <a:ea typeface="微软雅黑" panose="020B0503020204020204" charset="-122"/>
                <a:cs typeface="微软雅黑" panose="020B0503020204020204" charset="-122"/>
              </a:rPr>
              <a:t>、</a:t>
            </a:r>
            <a:r>
              <a:rPr lang="zh-CN" sz="2400" b="1">
                <a:solidFill>
                  <a:srgbClr val="FF0000"/>
                </a:solidFill>
                <a:latin typeface="微软雅黑" panose="020B0503020204020204" charset="-122"/>
                <a:ea typeface="微软雅黑" panose="020B0503020204020204" charset="-122"/>
                <a:cs typeface="微软雅黑" panose="020B0503020204020204" charset="-122"/>
              </a:rPr>
              <a:t>前提：</a:t>
            </a:r>
            <a:r>
              <a:rPr lang="en-US" sz="2400" b="1">
                <a:solidFill>
                  <a:srgbClr val="FF0000"/>
                </a:solidFill>
                <a:latin typeface="微软雅黑" panose="020B0503020204020204" charset="-122"/>
                <a:ea typeface="微软雅黑" panose="020B0503020204020204" charset="-122"/>
                <a:cs typeface="微软雅黑" panose="020B0503020204020204" charset="-122"/>
              </a:rPr>
              <a:t>1688</a:t>
            </a:r>
            <a:r>
              <a:rPr lang="zh-CN" sz="2400" b="1">
                <a:solidFill>
                  <a:srgbClr val="FF0000"/>
                </a:solidFill>
                <a:latin typeface="微软雅黑" panose="020B0503020204020204" charset="-122"/>
                <a:ea typeface="微软雅黑" panose="020B0503020204020204" charset="-122"/>
                <a:cs typeface="微软雅黑" panose="020B0503020204020204" charset="-122"/>
              </a:rPr>
              <a:t>“光荣革命”</a:t>
            </a:r>
            <a:endParaRPr lang="zh-CN" sz="2400" b="1">
              <a:solidFill>
                <a:srgbClr val="FF0000"/>
              </a:solidFill>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2</a:t>
            </a:r>
            <a:r>
              <a:rPr lang="zh-CN" altLang="en-US" sz="2400" b="1">
                <a:latin typeface="微软雅黑" panose="020B0503020204020204" charset="-122"/>
                <a:ea typeface="微软雅黑" panose="020B0503020204020204" charset="-122"/>
                <a:cs typeface="微软雅黑" panose="020B0503020204020204" charset="-122"/>
              </a:rPr>
              <a:t>、</a:t>
            </a:r>
            <a:r>
              <a:rPr lang="zh-CN" sz="2400" b="1">
                <a:solidFill>
                  <a:srgbClr val="FF0000"/>
                </a:solidFill>
                <a:latin typeface="微软雅黑" panose="020B0503020204020204" charset="-122"/>
                <a:ea typeface="微软雅黑" panose="020B0503020204020204" charset="-122"/>
                <a:cs typeface="微软雅黑" panose="020B0503020204020204" charset="-122"/>
              </a:rPr>
              <a:t>确立：</a:t>
            </a:r>
            <a:r>
              <a:rPr lang="en-US" sz="2400" b="1">
                <a:solidFill>
                  <a:srgbClr val="FF0000"/>
                </a:solidFill>
                <a:latin typeface="微软雅黑" panose="020B0503020204020204" charset="-122"/>
                <a:ea typeface="微软雅黑" panose="020B0503020204020204" charset="-122"/>
                <a:cs typeface="微软雅黑" panose="020B0503020204020204" charset="-122"/>
              </a:rPr>
              <a:t>1689</a:t>
            </a:r>
            <a:r>
              <a:rPr lang="zh-CN" sz="2400" b="1">
                <a:solidFill>
                  <a:srgbClr val="FF0000"/>
                </a:solidFill>
                <a:latin typeface="微软雅黑" panose="020B0503020204020204" charset="-122"/>
                <a:ea typeface="微软雅黑" panose="020B0503020204020204" charset="-122"/>
                <a:cs typeface="微软雅黑" panose="020B0503020204020204" charset="-122"/>
              </a:rPr>
              <a:t>《权利法案》</a:t>
            </a:r>
            <a:r>
              <a:rPr lang="en-US" sz="2400" b="1">
                <a:latin typeface="微软雅黑" panose="020B0503020204020204" charset="-122"/>
                <a:ea typeface="微软雅黑" panose="020B0503020204020204" charset="-122"/>
                <a:cs typeface="微软雅黑" panose="020B0503020204020204" charset="-122"/>
              </a:rPr>
              <a:t>     </a:t>
            </a:r>
            <a:endParaRPr lang="en-US" sz="2400" b="1">
              <a:latin typeface="微软雅黑" panose="020B0503020204020204" charset="-122"/>
              <a:ea typeface="微软雅黑" panose="020B0503020204020204" charset="-122"/>
              <a:cs typeface="微软雅黑" panose="020B0503020204020204" charset="-122"/>
            </a:endParaRPr>
          </a:p>
          <a:p>
            <a:pPr indent="0"/>
            <a:r>
              <a:rPr lang="en-US"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sym typeface="+mn-ea"/>
              </a:rPr>
              <a:t>议会掌</a:t>
            </a:r>
            <a:r>
              <a:rPr lang="zh-CN" sz="2400" b="1">
                <a:latin typeface="微软雅黑" panose="020B0503020204020204" charset="-122"/>
                <a:ea typeface="微软雅黑" panose="020B0503020204020204" charset="-122"/>
                <a:cs typeface="微软雅黑" panose="020B0503020204020204" charset="-122"/>
              </a:rPr>
              <a:t>立法权，国王掌行政权</a:t>
            </a:r>
            <a:endParaRPr lang="zh-CN"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3</a:t>
            </a:r>
            <a:r>
              <a:rPr lang="zh-CN" altLang="en-US" sz="2400" b="1">
                <a:latin typeface="微软雅黑" panose="020B0503020204020204" charset="-122"/>
                <a:ea typeface="微软雅黑" panose="020B0503020204020204" charset="-122"/>
                <a:cs typeface="微软雅黑" panose="020B0503020204020204" charset="-122"/>
              </a:rPr>
              <a:t>、</a:t>
            </a:r>
            <a:r>
              <a:rPr lang="zh-CN" sz="2400" b="1">
                <a:solidFill>
                  <a:srgbClr val="FF0000"/>
                </a:solidFill>
                <a:latin typeface="微软雅黑" panose="020B0503020204020204" charset="-122"/>
                <a:ea typeface="微软雅黑" panose="020B0503020204020204" charset="-122"/>
                <a:cs typeface="微软雅黑" panose="020B0503020204020204" charset="-122"/>
              </a:rPr>
              <a:t>发展：</a:t>
            </a:r>
            <a:r>
              <a:rPr lang="en-US" sz="2400" b="1">
                <a:solidFill>
                  <a:srgbClr val="FF0000"/>
                </a:solidFill>
                <a:latin typeface="微软雅黑" panose="020B0503020204020204" charset="-122"/>
                <a:ea typeface="微软雅黑" panose="020B0503020204020204" charset="-122"/>
                <a:cs typeface="微软雅黑" panose="020B0503020204020204" charset="-122"/>
              </a:rPr>
              <a:t>1721</a:t>
            </a:r>
            <a:r>
              <a:rPr lang="zh-CN" sz="2400" b="1">
                <a:solidFill>
                  <a:srgbClr val="FF0000"/>
                </a:solidFill>
                <a:latin typeface="微软雅黑" panose="020B0503020204020204" charset="-122"/>
                <a:ea typeface="微软雅黑" panose="020B0503020204020204" charset="-122"/>
                <a:cs typeface="微软雅黑" panose="020B0503020204020204" charset="-122"/>
              </a:rPr>
              <a:t>责任内阁制</a:t>
            </a:r>
            <a:endParaRPr lang="zh-CN" sz="2400" b="1">
              <a:solidFill>
                <a:srgbClr val="FF0000"/>
              </a:solidFill>
              <a:latin typeface="微软雅黑" panose="020B0503020204020204" charset="-122"/>
              <a:ea typeface="微软雅黑" panose="020B0503020204020204" charset="-122"/>
              <a:cs typeface="微软雅黑" panose="020B0503020204020204" charset="-122"/>
            </a:endParaRPr>
          </a:p>
          <a:p>
            <a:pPr indent="0"/>
            <a:r>
              <a:rPr lang="zh-CN" sz="2400" b="1">
                <a:solidFill>
                  <a:srgbClr val="FF0000"/>
                </a:solidFill>
                <a:latin typeface="微软雅黑" panose="020B0503020204020204" charset="-122"/>
                <a:ea typeface="微软雅黑" panose="020B0503020204020204" charset="-122"/>
                <a:cs typeface="微软雅黑" panose="020B0503020204020204" charset="-122"/>
              </a:rPr>
              <a:t> </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内阁掌</a:t>
            </a:r>
            <a:r>
              <a:rPr lang="zh-CN" sz="2400" b="1">
                <a:latin typeface="微软雅黑" panose="020B0503020204020204" charset="-122"/>
                <a:ea typeface="微软雅黑" panose="020B0503020204020204" charset="-122"/>
                <a:cs typeface="微软雅黑" panose="020B0503020204020204" charset="-122"/>
                <a:sym typeface="+mn-ea"/>
              </a:rPr>
              <a:t>行政权，国王正式统而不治</a:t>
            </a:r>
            <a:endParaRPr lang="zh-CN"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内阁对议会负责，受议会监督</a:t>
            </a:r>
            <a:r>
              <a:rPr lang="zh-CN" sz="2400" b="1">
                <a:latin typeface="微软雅黑" panose="020B0503020204020204" charset="-122"/>
                <a:ea typeface="微软雅黑" panose="020B0503020204020204" charset="-122"/>
                <a:cs typeface="微软雅黑" panose="020B0503020204020204" charset="-122"/>
                <a:sym typeface="+mn-ea"/>
              </a:rPr>
              <a:t>【不信任案】</a:t>
            </a:r>
            <a:endParaRPr lang="zh-CN" sz="2400" b="1">
              <a:latin typeface="微软雅黑" panose="020B0503020204020204" charset="-122"/>
              <a:ea typeface="微软雅黑" panose="020B0503020204020204" charset="-122"/>
              <a:cs typeface="微软雅黑" panose="020B0503020204020204" charset="-122"/>
              <a:sym typeface="+mn-ea"/>
            </a:endParaRPr>
          </a:p>
          <a:p>
            <a:pPr indent="0"/>
            <a:r>
              <a:rPr lang="zh-CN" sz="2400" b="1">
                <a:latin typeface="微软雅黑" panose="020B0503020204020204" charset="-122"/>
                <a:ea typeface="微软雅黑" panose="020B0503020204020204" charset="-122"/>
                <a:cs typeface="微软雅黑" panose="020B0503020204020204" charset="-122"/>
                <a:sym typeface="+mn-ea"/>
              </a:rPr>
              <a:t> </a:t>
            </a:r>
            <a:r>
              <a:rPr lang="en-US" altLang="zh-CN" sz="2400" b="1">
                <a:latin typeface="微软雅黑" panose="020B0503020204020204" charset="-122"/>
                <a:ea typeface="微软雅黑" panose="020B0503020204020204" charset="-122"/>
                <a:cs typeface="微软雅黑" panose="020B0503020204020204" charset="-122"/>
                <a:sym typeface="+mn-ea"/>
              </a:rPr>
              <a:t>       </a:t>
            </a:r>
            <a:r>
              <a:rPr lang="zh-CN" sz="2400" b="1">
                <a:latin typeface="微软雅黑" panose="020B0503020204020204" charset="-122"/>
                <a:ea typeface="微软雅黑" panose="020B0503020204020204" charset="-122"/>
                <a:cs typeface="微软雅黑" panose="020B0503020204020204" charset="-122"/>
              </a:rPr>
              <a:t>内阁成员与首相共进退</a:t>
            </a:r>
            <a:endParaRPr lang="zh-CN"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4</a:t>
            </a:r>
            <a:r>
              <a:rPr lang="zh-CN" altLang="en-US" sz="2400" b="1">
                <a:latin typeface="微软雅黑" panose="020B0503020204020204" charset="-122"/>
                <a:ea typeface="微软雅黑" panose="020B0503020204020204" charset="-122"/>
                <a:cs typeface="微软雅黑" panose="020B0503020204020204" charset="-122"/>
              </a:rPr>
              <a:t>、</a:t>
            </a:r>
            <a:r>
              <a:rPr lang="zh-CN" sz="2400" b="1">
                <a:solidFill>
                  <a:srgbClr val="FF0000"/>
                </a:solidFill>
                <a:latin typeface="微软雅黑" panose="020B0503020204020204" charset="-122"/>
                <a:ea typeface="微软雅黑" panose="020B0503020204020204" charset="-122"/>
                <a:cs typeface="微软雅黑" panose="020B0503020204020204" charset="-122"/>
              </a:rPr>
              <a:t>完善：</a:t>
            </a:r>
            <a:r>
              <a:rPr lang="en-US" sz="2400" b="1">
                <a:solidFill>
                  <a:srgbClr val="FF0000"/>
                </a:solidFill>
                <a:latin typeface="微软雅黑" panose="020B0503020204020204" charset="-122"/>
                <a:ea typeface="微软雅黑" panose="020B0503020204020204" charset="-122"/>
                <a:cs typeface="微软雅黑" panose="020B0503020204020204" charset="-122"/>
              </a:rPr>
              <a:t>1832</a:t>
            </a:r>
            <a:r>
              <a:rPr lang="zh-CN" sz="2400" b="1">
                <a:solidFill>
                  <a:srgbClr val="FF0000"/>
                </a:solidFill>
                <a:latin typeface="微软雅黑" panose="020B0503020204020204" charset="-122"/>
                <a:ea typeface="微软雅黑" panose="020B0503020204020204" charset="-122"/>
                <a:cs typeface="微软雅黑" panose="020B0503020204020204" charset="-122"/>
              </a:rPr>
              <a:t>年议会改革</a:t>
            </a:r>
            <a:r>
              <a:rPr lang="en-US" altLang="zh-CN" sz="2400" b="1">
                <a:latin typeface="微软雅黑" panose="020B0503020204020204" charset="-122"/>
                <a:ea typeface="微软雅黑" panose="020B0503020204020204" charset="-122"/>
                <a:cs typeface="微软雅黑" panose="020B0503020204020204" charset="-122"/>
              </a:rPr>
              <a:t>     </a:t>
            </a:r>
            <a:endParaRPr lang="en-US" altLang="zh-CN"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工业革命后，</a:t>
            </a:r>
            <a:r>
              <a:rPr lang="zh-CN" sz="2400" b="1">
                <a:solidFill>
                  <a:srgbClr val="FF0000"/>
                </a:solidFill>
                <a:latin typeface="微软雅黑" panose="020B0503020204020204" charset="-122"/>
                <a:ea typeface="微软雅黑" panose="020B0503020204020204" charset="-122"/>
                <a:cs typeface="微软雅黑" panose="020B0503020204020204" charset="-122"/>
              </a:rPr>
              <a:t>工业资产阶级</a:t>
            </a:r>
            <a:r>
              <a:rPr lang="zh-CN" sz="2400" b="1">
                <a:latin typeface="微软雅黑" panose="020B0503020204020204" charset="-122"/>
                <a:ea typeface="微软雅黑" panose="020B0503020204020204" charset="-122"/>
                <a:cs typeface="微软雅黑" panose="020B0503020204020204" charset="-122"/>
              </a:rPr>
              <a:t>要求更多议会席位</a:t>
            </a:r>
            <a:endParaRPr lang="zh-CN"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5</a:t>
            </a:r>
            <a:r>
              <a:rPr lang="zh-CN" alt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特点：</a:t>
            </a:r>
            <a:endParaRPr lang="zh-CN" sz="2400" b="1">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 </a:t>
            </a:r>
            <a:r>
              <a:rPr lang="en-US" altLang="zh-CN"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①国王“统而不治”</a:t>
            </a:r>
            <a:endParaRPr lang="zh-CN" sz="2400" b="1">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 </a:t>
            </a:r>
            <a:r>
              <a:rPr lang="en-US" altLang="zh-CN"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议会是国家权力中心</a:t>
            </a:r>
            <a:endParaRPr lang="zh-CN" sz="2400" b="1">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 </a:t>
            </a:r>
            <a:r>
              <a:rPr lang="en-US" altLang="zh-CN"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首相是政府行政首脑</a:t>
            </a:r>
            <a:endParaRPr lang="en-US" sz="2400" b="1">
              <a:latin typeface="微软雅黑" panose="020B0503020204020204" charset="-122"/>
              <a:ea typeface="微软雅黑" panose="020B0503020204020204" charset="-122"/>
              <a:cs typeface="微软雅黑" panose="020B0503020204020204" charset="-122"/>
            </a:endParaRPr>
          </a:p>
          <a:p>
            <a:pPr indent="0"/>
            <a:r>
              <a:rPr lang="en-US"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②具有</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和平性、渐进性</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3" name="图片 4" descr="微信图片_20210405132515"/>
          <p:cNvPicPr>
            <a:picLocks noChangeAspect="1"/>
          </p:cNvPicPr>
          <p:nvPr/>
        </p:nvPicPr>
        <p:blipFill>
          <a:blip r:embed="rId1"/>
          <a:stretch>
            <a:fillRect/>
          </a:stretch>
        </p:blipFill>
        <p:spPr>
          <a:xfrm>
            <a:off x="6558915" y="2049780"/>
            <a:ext cx="5578475" cy="3435350"/>
          </a:xfrm>
          <a:prstGeom prst="rect">
            <a:avLst/>
          </a:prstGeom>
        </p:spPr>
      </p:pic>
    </p:spTree>
    <p:custDataLst>
      <p:tags r:id="rId2"/>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三、资本主义政治体系</a:t>
            </a:r>
            <a:endParaRPr lang="zh-CN" altLang="en-US" sz="2800" b="1">
              <a:latin typeface="微软雅黑" panose="020B0503020204020204" charset="-122"/>
              <a:ea typeface="微软雅黑" panose="020B0503020204020204" charset="-122"/>
            </a:endParaRPr>
          </a:p>
        </p:txBody>
      </p:sp>
      <p:sp>
        <p:nvSpPr>
          <p:cNvPr id="101" name="文本框 100"/>
          <p:cNvSpPr txBox="1"/>
          <p:nvPr/>
        </p:nvSpPr>
        <p:spPr>
          <a:xfrm>
            <a:off x="166370" y="1231900"/>
            <a:ext cx="11400155" cy="5262245"/>
          </a:xfrm>
          <a:prstGeom prst="rect">
            <a:avLst/>
          </a:prstGeom>
          <a:noFill/>
          <a:ln w="9525">
            <a:noFill/>
          </a:ln>
        </p:spPr>
        <p:txBody>
          <a:bodyPr wrap="square">
            <a:spAutoFit/>
          </a:bodyPr>
          <a:lstStyle/>
          <a:p>
            <a:pPr indent="0"/>
            <a:r>
              <a:rPr lang="zh-CN" sz="2400" b="1">
                <a:latin typeface="微软雅黑" panose="020B0503020204020204" charset="-122"/>
                <a:ea typeface="微软雅黑" panose="020B0503020204020204" charset="-122"/>
                <a:cs typeface="微软雅黑" panose="020B0503020204020204" charset="-122"/>
              </a:rPr>
              <a:t>（二）联邦制共和制——美国</a:t>
            </a:r>
            <a:r>
              <a:rPr lang="en-US" altLang="zh-CN" sz="2400" b="1">
                <a:latin typeface="微软雅黑" panose="020B0503020204020204" charset="-122"/>
                <a:ea typeface="微软雅黑" panose="020B0503020204020204" charset="-122"/>
                <a:cs typeface="微软雅黑" panose="020B0503020204020204" charset="-122"/>
              </a:rPr>
              <a:t>P50-52</a:t>
            </a:r>
            <a:endParaRPr lang="zh-CN" sz="2400" b="1">
              <a:latin typeface="微软雅黑" panose="020B0503020204020204" charset="-122"/>
              <a:ea typeface="微软雅黑" panose="020B0503020204020204" charset="-122"/>
              <a:cs typeface="微软雅黑" panose="020B0503020204020204" charset="-122"/>
            </a:endParaRPr>
          </a:p>
          <a:p>
            <a:pPr indent="0"/>
            <a:r>
              <a:rPr lang="en-US" sz="2400" b="1">
                <a:solidFill>
                  <a:srgbClr val="FF0000"/>
                </a:solidFill>
                <a:latin typeface="微软雅黑" panose="020B0503020204020204" charset="-122"/>
                <a:ea typeface="微软雅黑" panose="020B0503020204020204" charset="-122"/>
                <a:cs typeface="微软雅黑" panose="020B0503020204020204" charset="-122"/>
              </a:rPr>
              <a:t>1787</a:t>
            </a:r>
            <a:r>
              <a:rPr lang="zh-CN" sz="2400" b="1">
                <a:solidFill>
                  <a:srgbClr val="FF0000"/>
                </a:solidFill>
                <a:latin typeface="微软雅黑" panose="020B0503020204020204" charset="-122"/>
                <a:ea typeface="微软雅黑" panose="020B0503020204020204" charset="-122"/>
                <a:cs typeface="微软雅黑" panose="020B0503020204020204" charset="-122"/>
              </a:rPr>
              <a:t>年宪法</a:t>
            </a:r>
            <a:r>
              <a:rPr lang="en-US" altLang="zh-CN"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世界上第一部资产阶级成文宪法</a:t>
            </a:r>
            <a:endParaRPr lang="zh-CN" altLang="en-US" sz="2400" b="1">
              <a:latin typeface="微软雅黑" panose="020B0503020204020204" charset="-122"/>
              <a:ea typeface="微软雅黑" panose="020B0503020204020204" charset="-122"/>
              <a:cs typeface="微软雅黑" panose="020B0503020204020204" charset="-122"/>
              <a:sym typeface="+mn-ea"/>
            </a:endParaRPr>
          </a:p>
          <a:p>
            <a:pPr indent="0"/>
            <a:r>
              <a:rPr lang="en-US" altLang="zh-CN" sz="2400" b="1">
                <a:latin typeface="微软雅黑" panose="020B0503020204020204" charset="-122"/>
                <a:ea typeface="微软雅黑" panose="020B0503020204020204" charset="-122"/>
                <a:cs typeface="微软雅黑" panose="020B0503020204020204" charset="-122"/>
              </a:rPr>
              <a:t>1</a:t>
            </a:r>
            <a:r>
              <a:rPr lang="zh-CN" alt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联邦制：</a:t>
            </a:r>
            <a:endParaRPr lang="zh-CN" sz="2400" b="1">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1</a:t>
            </a:r>
            <a:r>
              <a:rPr lang="zh-CN" sz="2400" b="1">
                <a:latin typeface="微软雅黑" panose="020B0503020204020204" charset="-122"/>
                <a:ea typeface="微软雅黑" panose="020B0503020204020204" charset="-122"/>
                <a:cs typeface="微软雅黑" panose="020B0503020204020204" charset="-122"/>
              </a:rPr>
              <a:t>）职权：联邦政府拥有各项大权，各州在不违背宪法的前提下有一定自治权</a:t>
            </a:r>
            <a:endParaRPr lang="zh-CN" sz="2400" b="1">
              <a:latin typeface="微软雅黑" panose="020B0503020204020204" charset="-122"/>
              <a:ea typeface="微软雅黑" panose="020B0503020204020204" charset="-122"/>
              <a:cs typeface="微软雅黑" panose="020B0503020204020204" charset="-122"/>
            </a:endParaRPr>
          </a:p>
          <a:p>
            <a:pPr indent="0"/>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2</a:t>
            </a:r>
            <a:r>
              <a:rPr lang="zh-CN" alt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特点：</a:t>
            </a:r>
            <a:r>
              <a:rPr lang="zh-CN" sz="2400" b="1">
                <a:solidFill>
                  <a:srgbClr val="FF0000"/>
                </a:solidFill>
                <a:latin typeface="微软雅黑" panose="020B0503020204020204" charset="-122"/>
                <a:ea typeface="微软雅黑" panose="020B0503020204020204" charset="-122"/>
                <a:cs typeface="微软雅黑" panose="020B0503020204020204" charset="-122"/>
              </a:rPr>
              <a:t>中央集权与地方分权相结合</a:t>
            </a:r>
            <a:endParaRPr lang="zh-CN"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2</a:t>
            </a:r>
            <a:r>
              <a:rPr lang="zh-CN" altLang="en-US" sz="2400" b="1">
                <a:latin typeface="微软雅黑" panose="020B0503020204020204" charset="-122"/>
                <a:ea typeface="微软雅黑" panose="020B0503020204020204" charset="-122"/>
                <a:cs typeface="微软雅黑" panose="020B0503020204020204" charset="-122"/>
              </a:rPr>
              <a:t>、共和制</a:t>
            </a:r>
            <a:r>
              <a:rPr lang="en-US" altLang="zh-CN" sz="2400" b="1">
                <a:latin typeface="微软雅黑" panose="020B0503020204020204" charset="-122"/>
                <a:ea typeface="微软雅黑" panose="020B0503020204020204" charset="-122"/>
                <a:cs typeface="微软雅黑" panose="020B0503020204020204" charset="-122"/>
              </a:rPr>
              <a:t>:</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1</a:t>
            </a:r>
            <a:r>
              <a:rPr lang="zh-CN" altLang="en-US" sz="2400" b="1">
                <a:latin typeface="微软雅黑" panose="020B0503020204020204" charset="-122"/>
                <a:ea typeface="微软雅黑" panose="020B0503020204020204" charset="-122"/>
                <a:cs typeface="微软雅黑" panose="020B0503020204020204" charset="-122"/>
              </a:rPr>
              <a:t>）职责：国会—立法权（由参议院和众议院组成）</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总统—行政权（国家元首，间接选举产生，对宪法负责）</a:t>
            </a:r>
            <a:r>
              <a:rPr lang="en-US" altLang="zh-CN" sz="2400" b="1">
                <a:latin typeface="微软雅黑" panose="020B0503020204020204" charset="-122"/>
                <a:ea typeface="微软雅黑" panose="020B0503020204020204" charset="-122"/>
                <a:cs typeface="微软雅黑" panose="020B0503020204020204" charset="-122"/>
              </a:rPr>
              <a:t> </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法院—司法权（最高法官由总统提名，终身制，最高司法解释权）</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2</a:t>
            </a:r>
            <a:r>
              <a:rPr lang="zh-CN" altLang="en-US" sz="2400" b="1">
                <a:latin typeface="微软雅黑" panose="020B0503020204020204" charset="-122"/>
                <a:ea typeface="微软雅黑" panose="020B0503020204020204" charset="-122"/>
                <a:cs typeface="微软雅黑" panose="020B0503020204020204" charset="-122"/>
              </a:rPr>
              <a:t>）特点：</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三权分立互相制约</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sym typeface="+mn-ea"/>
              </a:rPr>
              <a:t>    </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3</a:t>
            </a:r>
            <a:r>
              <a:rPr lang="zh-CN" altLang="en-US" sz="2400" b="1">
                <a:latin typeface="微软雅黑" panose="020B0503020204020204" charset="-122"/>
                <a:ea typeface="微软雅黑" panose="020B0503020204020204" charset="-122"/>
                <a:cs typeface="微软雅黑" panose="020B0503020204020204" charset="-122"/>
                <a:sym typeface="+mn-ea"/>
              </a:rPr>
              <a:t>）发展：两党制形成</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3</a:t>
            </a:r>
            <a:r>
              <a:rPr lang="zh-CN" altLang="en-US" sz="2400" b="1">
                <a:latin typeface="微软雅黑" panose="020B0503020204020204" charset="-122"/>
                <a:ea typeface="微软雅黑" panose="020B0503020204020204" charset="-122"/>
                <a:cs typeface="微软雅黑" panose="020B0503020204020204" charset="-122"/>
              </a:rPr>
              <a:t>、原则：</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1</a:t>
            </a:r>
            <a:r>
              <a:rPr lang="zh-CN" altLang="en-US" sz="2400" b="1">
                <a:latin typeface="微软雅黑" panose="020B0503020204020204" charset="-122"/>
                <a:ea typeface="微软雅黑" panose="020B0503020204020204" charset="-122"/>
                <a:cs typeface="微软雅黑" panose="020B0503020204020204" charset="-122"/>
              </a:rPr>
              <a:t>）联邦制原则</a:t>
            </a:r>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2</a:t>
            </a:r>
            <a:r>
              <a:rPr lang="zh-CN" altLang="en-US" sz="2400" b="1">
                <a:latin typeface="微软雅黑" panose="020B0503020204020204" charset="-122"/>
                <a:ea typeface="微软雅黑" panose="020B0503020204020204" charset="-122"/>
                <a:cs typeface="微软雅黑" panose="020B0503020204020204" charset="-122"/>
              </a:rPr>
              <a:t>）中央集权原则</a:t>
            </a:r>
            <a:r>
              <a:rPr lang="en-US" altLang="zh-CN" sz="2400" b="1">
                <a:latin typeface="微软雅黑" panose="020B0503020204020204" charset="-122"/>
                <a:ea typeface="微软雅黑" panose="020B0503020204020204" charset="-122"/>
                <a:cs typeface="微软雅黑" panose="020B0503020204020204" charset="-122"/>
              </a:rPr>
              <a:t>        </a:t>
            </a:r>
            <a:endParaRPr lang="en-US" altLang="zh-CN"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3</a:t>
            </a:r>
            <a:r>
              <a:rPr lang="zh-CN" altLang="en-US" sz="2400" b="1">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分权制衡</a:t>
            </a:r>
            <a:r>
              <a:rPr lang="zh-CN" altLang="en-US" sz="2400" b="1">
                <a:latin typeface="微软雅黑" panose="020B0503020204020204" charset="-122"/>
                <a:ea typeface="微软雅黑" panose="020B0503020204020204" charset="-122"/>
                <a:cs typeface="微软雅黑" panose="020B0503020204020204" charset="-122"/>
              </a:rPr>
              <a:t>原则</a:t>
            </a:r>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4</a:t>
            </a:r>
            <a:r>
              <a:rPr lang="zh-CN" altLang="en-US" sz="2400" b="1">
                <a:latin typeface="微软雅黑" panose="020B0503020204020204" charset="-122"/>
                <a:ea typeface="微软雅黑" panose="020B0503020204020204" charset="-122"/>
                <a:cs typeface="微软雅黑" panose="020B0503020204020204" charset="-122"/>
              </a:rPr>
              <a:t>）民主原则</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4612640" y="184150"/>
            <a:ext cx="72948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第九课：资产阶级革命与资本主义制度的确立</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309880" y="1677670"/>
          <a:ext cx="11189335" cy="4982210"/>
        </p:xfrm>
        <a:graphic>
          <a:graphicData uri="http://schemas.openxmlformats.org/drawingml/2006/table">
            <a:tbl>
              <a:tblPr firstRow="1" bandRow="1">
                <a:tableStyleId>{5940675A-B579-460E-94D1-54222C63F5DA}</a:tableStyleId>
              </a:tblPr>
              <a:tblGrid>
                <a:gridCol w="2723515"/>
                <a:gridCol w="8465820"/>
              </a:tblGrid>
              <a:tr h="1156335">
                <a:tc>
                  <a:txBody>
                    <a:bodyPr/>
                    <a:lstStyle/>
                    <a:p>
                      <a:pPr indent="0" algn="ctr">
                        <a:buNone/>
                      </a:pPr>
                      <a:r>
                        <a:rPr lang="en-US" sz="2000" b="1">
                          <a:solidFill>
                            <a:srgbClr val="000000"/>
                          </a:solidFill>
                          <a:latin typeface="微软雅黑" panose="020B0503020204020204" charset="-122"/>
                          <a:ea typeface="微软雅黑" panose="020B0503020204020204" charset="-122"/>
                          <a:cs typeface="宋体" panose="02010600030101010101" pitchFamily="2" charset="-122"/>
                        </a:rPr>
                        <a:t>古代文明的诞生</a:t>
                      </a:r>
                      <a:endParaRPr lang="en-US" altLang="en-US" sz="20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solidFill>
                            <a:srgbClr val="000000"/>
                          </a:solidFill>
                          <a:latin typeface="微软雅黑" panose="020B0503020204020204" charset="-122"/>
                          <a:ea typeface="微软雅黑" panose="020B0503020204020204" charset="-122"/>
                          <a:cs typeface="宋体" panose="02010600030101010101" pitchFamily="2" charset="-122"/>
                        </a:rPr>
                        <a:t>文明的早期发展（成就）</a:t>
                      </a:r>
                      <a:endParaRPr lang="en-US" altLang="en-US" sz="20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40435">
                <a:tc>
                  <a:txBody>
                    <a:bodyPr/>
                    <a:lstStyle/>
                    <a:p>
                      <a:pPr indent="0" algn="ctr">
                        <a:buNone/>
                      </a:pPr>
                      <a:r>
                        <a:rPr lang="en-US" sz="2000" b="1">
                          <a:solidFill>
                            <a:srgbClr val="000000"/>
                          </a:solidFill>
                          <a:latin typeface="微软雅黑" panose="020B0503020204020204" charset="-122"/>
                          <a:ea typeface="微软雅黑" panose="020B0503020204020204" charset="-122"/>
                          <a:cs typeface="宋体" panose="02010600030101010101" pitchFamily="2" charset="-122"/>
                        </a:rPr>
                        <a:t>西亚巴比伦文明</a:t>
                      </a:r>
                      <a:endParaRPr lang="en-US" altLang="en-US" sz="20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solidFill>
                            <a:srgbClr val="000000"/>
                          </a:solidFill>
                          <a:latin typeface="微软雅黑" panose="020B0503020204020204" charset="-122"/>
                          <a:ea typeface="微软雅黑" panose="020B0503020204020204" charset="-122"/>
                          <a:cs typeface="宋体" panose="02010600030101010101" pitchFamily="2" charset="-122"/>
                        </a:rPr>
                        <a:t>实行君主专制（君权神授）</a:t>
                      </a:r>
                      <a:r>
                        <a:rPr lang="zh-CN" altLang="en-US" sz="2000" b="1">
                          <a:solidFill>
                            <a:srgbClr val="000000"/>
                          </a:solidFill>
                          <a:latin typeface="微软雅黑" panose="020B0503020204020204" charset="-122"/>
                          <a:ea typeface="微软雅黑" panose="020B0503020204020204" charset="-122"/>
                          <a:cs typeface="宋体" panose="02010600030101010101" pitchFamily="2" charset="-122"/>
                        </a:rPr>
                        <a:t>，《</a:t>
                      </a:r>
                      <a:r>
                        <a:rPr lang="en-US" sz="2000" b="1">
                          <a:solidFill>
                            <a:srgbClr val="000000"/>
                          </a:solidFill>
                          <a:latin typeface="微软雅黑" panose="020B0503020204020204" charset="-122"/>
                          <a:ea typeface="微软雅黑" panose="020B0503020204020204" charset="-122"/>
                          <a:cs typeface="宋体" panose="02010600030101010101" pitchFamily="2" charset="-122"/>
                        </a:rPr>
                        <a:t>汉谟拉比法典》</a:t>
                      </a:r>
                      <a:endParaRPr lang="en-US" sz="2000" b="1">
                        <a:solidFill>
                          <a:srgbClr val="000000"/>
                        </a:solidFill>
                        <a:latin typeface="微软雅黑" panose="020B0503020204020204" charset="-122"/>
                        <a:ea typeface="微软雅黑" panose="020B0503020204020204" charset="-122"/>
                        <a:cs typeface="宋体" panose="02010600030101010101" pitchFamily="2" charset="-122"/>
                      </a:endParaRPr>
                    </a:p>
                    <a:p>
                      <a:pPr indent="0">
                        <a:buNone/>
                      </a:pPr>
                      <a:r>
                        <a:rPr lang="en-US" altLang="zh-CN" sz="2000" b="1">
                          <a:solidFill>
                            <a:srgbClr val="000000"/>
                          </a:solidFill>
                          <a:latin typeface="微软雅黑" panose="020B0503020204020204" charset="-122"/>
                          <a:ea typeface="微软雅黑" panose="020B0503020204020204" charset="-122"/>
                        </a:rPr>
                        <a:t>世界最古老文字</a:t>
                      </a:r>
                      <a:r>
                        <a:rPr lang="zh-CN" altLang="en-US" sz="2000" b="1">
                          <a:solidFill>
                            <a:srgbClr val="000000"/>
                          </a:solidFill>
                          <a:latin typeface="微软雅黑" panose="020B0503020204020204" charset="-122"/>
                          <a:ea typeface="微软雅黑" panose="020B0503020204020204" charset="-122"/>
                        </a:rPr>
                        <a:t>：</a:t>
                      </a:r>
                      <a:r>
                        <a:rPr lang="en-US" altLang="zh-CN" sz="2000" b="1">
                          <a:solidFill>
                            <a:srgbClr val="000000"/>
                          </a:solidFill>
                          <a:latin typeface="微软雅黑" panose="020B0503020204020204" charset="-122"/>
                          <a:ea typeface="微软雅黑" panose="020B0503020204020204" charset="-122"/>
                        </a:rPr>
                        <a:t>楔形文字</a:t>
                      </a:r>
                      <a:r>
                        <a:rPr lang="zh-CN" altLang="en-US" sz="2000" b="1">
                          <a:solidFill>
                            <a:srgbClr val="000000"/>
                          </a:solidFill>
                          <a:latin typeface="微软雅黑" panose="020B0503020204020204" charset="-122"/>
                          <a:ea typeface="微软雅黑" panose="020B0503020204020204" charset="-122"/>
                        </a:rPr>
                        <a:t>，</a:t>
                      </a:r>
                      <a:r>
                        <a:rPr lang="en-US" altLang="zh-CN" sz="2000" b="1">
                          <a:solidFill>
                            <a:srgbClr val="000000"/>
                          </a:solidFill>
                          <a:latin typeface="微软雅黑" panose="020B0503020204020204" charset="-122"/>
                          <a:ea typeface="微软雅黑" panose="020B0503020204020204" charset="-122"/>
                        </a:rPr>
                        <a:t>史诗《吉尔伽美什》</a:t>
                      </a:r>
                      <a:r>
                        <a:rPr lang="zh-CN" altLang="en-US" sz="2000" b="1">
                          <a:solidFill>
                            <a:srgbClr val="000000"/>
                          </a:solidFill>
                          <a:latin typeface="微软雅黑" panose="020B0503020204020204" charset="-122"/>
                          <a:ea typeface="微软雅黑" panose="020B0503020204020204" charset="-122"/>
                        </a:rPr>
                        <a:t>，</a:t>
                      </a:r>
                      <a:r>
                        <a:rPr lang="en-US" altLang="zh-CN" sz="2000" b="1">
                          <a:solidFill>
                            <a:srgbClr val="000000"/>
                          </a:solidFill>
                          <a:latin typeface="微软雅黑" panose="020B0503020204020204" charset="-122"/>
                          <a:ea typeface="微软雅黑" panose="020B0503020204020204" charset="-122"/>
                        </a:rPr>
                        <a:t>60进制</a:t>
                      </a:r>
                      <a:endParaRPr lang="en-US" sz="2000" b="1">
                        <a:solidFill>
                          <a:srgbClr val="000000"/>
                        </a:solidFill>
                        <a:latin typeface="微软雅黑" panose="020B0503020204020204" charset="-122"/>
                        <a:ea typeface="微软雅黑" panose="020B0503020204020204" charset="-122"/>
                        <a:cs typeface="微软雅黑" panose="020B0503020204020204"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39800">
                <a:tc>
                  <a:txBody>
                    <a:bodyPr/>
                    <a:lstStyle/>
                    <a:p>
                      <a:pPr indent="0" algn="ctr">
                        <a:buNone/>
                      </a:pPr>
                      <a:r>
                        <a:rPr lang="en-US" sz="2000" b="1">
                          <a:solidFill>
                            <a:srgbClr val="000000"/>
                          </a:solidFill>
                          <a:latin typeface="微软雅黑" panose="020B0503020204020204" charset="-122"/>
                          <a:ea typeface="微软雅黑" panose="020B0503020204020204" charset="-122"/>
                          <a:cs typeface="宋体" panose="02010600030101010101" pitchFamily="2" charset="-122"/>
                        </a:rPr>
                        <a:t>东北非埃及文明</a:t>
                      </a:r>
                      <a:endParaRPr lang="en-US" altLang="en-US" sz="20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solidFill>
                            <a:srgbClr val="000000"/>
                          </a:solidFill>
                          <a:latin typeface="微软雅黑" panose="020B0503020204020204" charset="-122"/>
                          <a:ea typeface="微软雅黑" panose="020B0503020204020204" charset="-122"/>
                          <a:cs typeface="宋体" panose="02010600030101010101" pitchFamily="2" charset="-122"/>
                        </a:rPr>
                        <a:t>法老至上</a:t>
                      </a:r>
                      <a:r>
                        <a:rPr lang="zh-CN" altLang="en-US" sz="2000" b="1">
                          <a:solidFill>
                            <a:srgbClr val="000000"/>
                          </a:solidFill>
                          <a:latin typeface="微软雅黑" panose="020B0503020204020204" charset="-122"/>
                          <a:ea typeface="微软雅黑" panose="020B0503020204020204" charset="-122"/>
                          <a:cs typeface="宋体" panose="02010600030101010101" pitchFamily="2" charset="-122"/>
                        </a:rPr>
                        <a:t>，</a:t>
                      </a:r>
                      <a:r>
                        <a:rPr lang="en-US" altLang="zh-CN" sz="2000" b="1">
                          <a:solidFill>
                            <a:srgbClr val="000000"/>
                          </a:solidFill>
                          <a:latin typeface="微软雅黑" panose="020B0503020204020204" charset="-122"/>
                          <a:ea typeface="微软雅黑" panose="020B0503020204020204" charset="-122"/>
                        </a:rPr>
                        <a:t>象形文字，金字塔</a:t>
                      </a:r>
                      <a:r>
                        <a:rPr lang="zh-CN" altLang="en-US" sz="2000" b="1">
                          <a:solidFill>
                            <a:srgbClr val="000000"/>
                          </a:solidFill>
                          <a:latin typeface="微软雅黑" panose="020B0503020204020204" charset="-122"/>
                          <a:ea typeface="微软雅黑" panose="020B0503020204020204" charset="-122"/>
                        </a:rPr>
                        <a:t>，</a:t>
                      </a:r>
                      <a:r>
                        <a:rPr lang="en-US" altLang="zh-CN" sz="2000" b="1">
                          <a:solidFill>
                            <a:srgbClr val="000000"/>
                          </a:solidFill>
                          <a:latin typeface="微软雅黑" panose="020B0503020204020204" charset="-122"/>
                          <a:ea typeface="微软雅黑" panose="020B0503020204020204" charset="-122"/>
                        </a:rPr>
                        <a:t>太阳历，莎草纸</a:t>
                      </a:r>
                      <a:endParaRPr lang="en-US" sz="20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39800">
                <a:tc>
                  <a:txBody>
                    <a:bodyPr/>
                    <a:lstStyle/>
                    <a:p>
                      <a:pPr indent="0" algn="ctr">
                        <a:buNone/>
                      </a:pPr>
                      <a:r>
                        <a:rPr lang="en-US" sz="2000" b="1">
                          <a:solidFill>
                            <a:srgbClr val="000000"/>
                          </a:solidFill>
                          <a:latin typeface="微软雅黑" panose="020B0503020204020204" charset="-122"/>
                          <a:ea typeface="微软雅黑" panose="020B0503020204020204" charset="-122"/>
                          <a:cs typeface="宋体" panose="02010600030101010101" pitchFamily="2" charset="-122"/>
                        </a:rPr>
                        <a:t>南亚印度文明</a:t>
                      </a:r>
                      <a:endParaRPr lang="en-US" altLang="en-US" sz="20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solidFill>
                            <a:srgbClr val="000000"/>
                          </a:solidFill>
                          <a:latin typeface="微软雅黑" panose="020B0503020204020204" charset="-122"/>
                          <a:ea typeface="微软雅黑" panose="020B0503020204020204" charset="-122"/>
                          <a:cs typeface="宋体" panose="02010600030101010101" pitchFamily="2" charset="-122"/>
                        </a:rPr>
                        <a:t>形成种姓制度</a:t>
                      </a:r>
                      <a:r>
                        <a:rPr lang="zh-CN" altLang="en-US" sz="2000" b="1">
                          <a:solidFill>
                            <a:srgbClr val="000000"/>
                          </a:solidFill>
                          <a:latin typeface="微软雅黑" panose="020B0503020204020204" charset="-122"/>
                          <a:ea typeface="微软雅黑" panose="020B0503020204020204" charset="-122"/>
                          <a:cs typeface="宋体" panose="02010600030101010101" pitchFamily="2" charset="-122"/>
                        </a:rPr>
                        <a:t>，</a:t>
                      </a:r>
                      <a:r>
                        <a:rPr lang="en-US" altLang="zh-CN" sz="2000" b="1">
                          <a:solidFill>
                            <a:srgbClr val="000000"/>
                          </a:solidFill>
                          <a:latin typeface="微软雅黑" panose="020B0503020204020204" charset="-122"/>
                          <a:ea typeface="微软雅黑" panose="020B0503020204020204" charset="-122"/>
                        </a:rPr>
                        <a:t>佛教形成（宣扬平等）</a:t>
                      </a:r>
                      <a:r>
                        <a:rPr lang="zh-CN" altLang="en-US" sz="2000" b="1">
                          <a:solidFill>
                            <a:srgbClr val="000000"/>
                          </a:solidFill>
                          <a:latin typeface="微软雅黑" panose="020B0503020204020204" charset="-122"/>
                          <a:ea typeface="微软雅黑" panose="020B0503020204020204" charset="-122"/>
                        </a:rPr>
                        <a:t>，</a:t>
                      </a:r>
                      <a:r>
                        <a:rPr lang="en-US" altLang="zh-CN" sz="2000" b="1">
                          <a:solidFill>
                            <a:srgbClr val="000000"/>
                          </a:solidFill>
                          <a:latin typeface="微软雅黑" panose="020B0503020204020204" charset="-122"/>
                          <a:ea typeface="微软雅黑" panose="020B0503020204020204" charset="-122"/>
                        </a:rPr>
                        <a:t>史诗《摩诃婆罗多》《罗摩衍那》</a:t>
                      </a:r>
                      <a:endParaRPr lang="en-US" altLang="zh-CN" sz="2000" b="1">
                        <a:solidFill>
                          <a:srgbClr val="000000"/>
                        </a:solidFill>
                        <a:latin typeface="微软雅黑" panose="020B0503020204020204" charset="-122"/>
                        <a:ea typeface="微软雅黑" panose="020B0503020204020204" charset="-122"/>
                      </a:endParaRPr>
                    </a:p>
                    <a:p>
                      <a:pPr indent="0">
                        <a:buNone/>
                      </a:pPr>
                      <a:r>
                        <a:rPr lang="en-US" altLang="zh-CN" sz="2000" b="1">
                          <a:solidFill>
                            <a:srgbClr val="000000"/>
                          </a:solidFill>
                          <a:latin typeface="微软雅黑" panose="020B0503020204020204" charset="-122"/>
                          <a:ea typeface="微软雅黑" panose="020B0503020204020204" charset="-122"/>
                        </a:rPr>
                        <a:t>创造数字0-9</a:t>
                      </a:r>
                      <a:endParaRPr lang="en-US" sz="2000" b="1">
                        <a:solidFill>
                          <a:srgbClr val="000000"/>
                        </a:solidFill>
                        <a:latin typeface="微软雅黑" panose="020B0503020204020204" charset="-122"/>
                        <a:ea typeface="微软雅黑" panose="020B0503020204020204" charset="-122"/>
                        <a:cs typeface="微软雅黑" panose="020B0503020204020204"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05840">
                <a:tc>
                  <a:txBody>
                    <a:bodyPr/>
                    <a:lstStyle/>
                    <a:p>
                      <a:pPr indent="0" algn="ctr">
                        <a:buNone/>
                      </a:pPr>
                      <a:r>
                        <a:rPr lang="en-US" sz="2000" b="1">
                          <a:solidFill>
                            <a:srgbClr val="000000"/>
                          </a:solidFill>
                          <a:latin typeface="微软雅黑" panose="020B0503020204020204" charset="-122"/>
                          <a:ea typeface="微软雅黑" panose="020B0503020204020204" charset="-122"/>
                          <a:cs typeface="宋体" panose="02010600030101010101" pitchFamily="2" charset="-122"/>
                        </a:rPr>
                        <a:t>南欧希腊文明</a:t>
                      </a:r>
                      <a:endParaRPr lang="en-US" altLang="en-US" sz="20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solidFill>
                            <a:srgbClr val="000000"/>
                          </a:solidFill>
                          <a:latin typeface="微软雅黑" panose="020B0503020204020204" charset="-122"/>
                          <a:ea typeface="微软雅黑" panose="020B0503020204020204" charset="-122"/>
                          <a:cs typeface="宋体" panose="02010600030101010101" pitchFamily="2" charset="-122"/>
                        </a:rPr>
                        <a:t>城邦制</a:t>
                      </a:r>
                      <a:r>
                        <a:rPr lang="zh-CN" altLang="en-US" sz="2000" b="1">
                          <a:solidFill>
                            <a:srgbClr val="000000"/>
                          </a:solidFill>
                          <a:latin typeface="微软雅黑" panose="020B0503020204020204" charset="-122"/>
                          <a:ea typeface="微软雅黑" panose="020B0503020204020204" charset="-122"/>
                          <a:cs typeface="宋体" panose="02010600030101010101" pitchFamily="2" charset="-122"/>
                        </a:rPr>
                        <a:t>（小国寡民）</a:t>
                      </a:r>
                      <a:r>
                        <a:rPr lang="en-US" sz="2000" b="1">
                          <a:solidFill>
                            <a:srgbClr val="000000"/>
                          </a:solidFill>
                          <a:latin typeface="微软雅黑" panose="020B0503020204020204" charset="-122"/>
                          <a:ea typeface="微软雅黑" panose="020B0503020204020204" charset="-122"/>
                          <a:cs typeface="宋体" panose="02010600030101010101" pitchFamily="2" charset="-122"/>
                        </a:rPr>
                        <a:t>，寡头政治（斯巴达），民主政治（雅典）</a:t>
                      </a:r>
                      <a:r>
                        <a:rPr lang="zh-CN" altLang="en-US" sz="2000" b="1">
                          <a:solidFill>
                            <a:srgbClr val="000000"/>
                          </a:solidFill>
                          <a:latin typeface="微软雅黑" panose="020B0503020204020204" charset="-122"/>
                          <a:ea typeface="微软雅黑" panose="020B0503020204020204" charset="-122"/>
                          <a:cs typeface="宋体" panose="02010600030101010101" pitchFamily="2" charset="-122"/>
                        </a:rPr>
                        <a:t>，人文主义（</a:t>
                      </a:r>
                      <a:r>
                        <a:rPr lang="en-US" altLang="zh-CN" sz="2000" b="1">
                          <a:solidFill>
                            <a:srgbClr val="000000"/>
                          </a:solidFill>
                          <a:latin typeface="微软雅黑" panose="020B0503020204020204" charset="-122"/>
                          <a:ea typeface="微软雅黑" panose="020B0503020204020204" charset="-122"/>
                          <a:cs typeface="宋体" panose="02010600030101010101" pitchFamily="2" charset="-122"/>
                        </a:rPr>
                        <a:t>BC5</a:t>
                      </a:r>
                      <a:r>
                        <a:rPr lang="zh-CN" altLang="en-US" sz="2000" b="1">
                          <a:solidFill>
                            <a:srgbClr val="000000"/>
                          </a:solidFill>
                          <a:latin typeface="微软雅黑" panose="020B0503020204020204" charset="-122"/>
                          <a:ea typeface="微软雅黑" panose="020B0503020204020204" charset="-122"/>
                          <a:cs typeface="宋体" panose="02010600030101010101" pitchFamily="2" charset="-122"/>
                        </a:rPr>
                        <a:t>智者学派的普罗泰戈拉</a:t>
                      </a:r>
                      <a:r>
                        <a:rPr lang="en-US" altLang="zh-CN" sz="2000" b="1">
                          <a:solidFill>
                            <a:srgbClr val="000000"/>
                          </a:solidFill>
                          <a:latin typeface="微软雅黑" panose="020B0503020204020204" charset="-122"/>
                          <a:ea typeface="微软雅黑" panose="020B0503020204020204" charset="-122"/>
                          <a:cs typeface="宋体" panose="02010600030101010101" pitchFamily="2" charset="-122"/>
                        </a:rPr>
                        <a:t>“</a:t>
                      </a:r>
                      <a:r>
                        <a:rPr lang="zh-CN" altLang="en-US" sz="2000" b="1">
                          <a:solidFill>
                            <a:srgbClr val="000000"/>
                          </a:solidFill>
                          <a:latin typeface="微软雅黑" panose="020B0503020204020204" charset="-122"/>
                          <a:ea typeface="微软雅黑" panose="020B0503020204020204" charset="-122"/>
                          <a:cs typeface="宋体" panose="02010600030101010101" pitchFamily="2" charset="-122"/>
                        </a:rPr>
                        <a:t>人是万物的尺度</a:t>
                      </a:r>
                      <a:r>
                        <a:rPr lang="en-US" altLang="zh-CN" sz="2000" b="1">
                          <a:solidFill>
                            <a:srgbClr val="000000"/>
                          </a:solidFill>
                          <a:latin typeface="微软雅黑" panose="020B0503020204020204" charset="-122"/>
                          <a:ea typeface="微软雅黑" panose="020B0503020204020204" charset="-122"/>
                          <a:cs typeface="宋体" panose="02010600030101010101" pitchFamily="2" charset="-122"/>
                        </a:rPr>
                        <a:t>”</a:t>
                      </a:r>
                      <a:r>
                        <a:rPr lang="zh-CN" altLang="en-US" sz="2000" b="1">
                          <a:solidFill>
                            <a:srgbClr val="000000"/>
                          </a:solidFill>
                          <a:latin typeface="微软雅黑" panose="020B0503020204020204" charset="-122"/>
                          <a:ea typeface="微软雅黑" panose="020B0503020204020204" charset="-122"/>
                          <a:cs typeface="宋体" panose="02010600030101010101" pitchFamily="2" charset="-122"/>
                        </a:rPr>
                        <a:t>）</a:t>
                      </a:r>
                      <a:endParaRPr lang="zh-CN" altLang="en-US" sz="2000" b="1">
                        <a:solidFill>
                          <a:srgbClr val="000000"/>
                        </a:solidFill>
                        <a:latin typeface="微软雅黑" panose="020B0503020204020204" charset="-122"/>
                        <a:ea typeface="微软雅黑" panose="020B0503020204020204" charset="-122"/>
                        <a:cs typeface="宋体" panose="02010600030101010101" pitchFamily="2" charset="-122"/>
                      </a:endParaRPr>
                    </a:p>
                  </a:txBody>
                  <a:tcPr marL="91439" marR="91439" marT="45719" marB="45719"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8" name="文本框 7"/>
          <p:cNvSpPr txBox="1"/>
          <p:nvPr/>
        </p:nvSpPr>
        <p:spPr>
          <a:xfrm>
            <a:off x="95250" y="964565"/>
            <a:ext cx="12002135" cy="521970"/>
          </a:xfrm>
          <a:prstGeom prst="rect">
            <a:avLst/>
          </a:prstGeom>
          <a:solidFill>
            <a:schemeClr val="bg1"/>
          </a:solidFill>
        </p:spPr>
        <p:txBody>
          <a:bodyPr wrap="square" rtlCol="0" anchor="t">
            <a:spAutoFit/>
          </a:bodyPr>
          <a:lstStyle/>
          <a:p>
            <a:pPr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defRPr/>
            </a:pPr>
            <a:r>
              <a:rPr lang="zh-CN" altLang="en-US" sz="2800" b="1" noProof="0" dirty="0">
                <a:ln>
                  <a:noFill/>
                </a:ln>
                <a:effectLst/>
                <a:uLnTx/>
                <a:uFillTx/>
                <a:latin typeface="微软雅黑" panose="020B0503020204020204" charset="-122"/>
                <a:ea typeface="微软雅黑" panose="020B0503020204020204" charset="-122"/>
                <a:sym typeface="+mn-ea"/>
              </a:rPr>
              <a:t>特点：</a:t>
            </a:r>
            <a:r>
              <a:rPr lang="zh-CN" altLang="en-US" sz="2800" b="1" noProof="0" dirty="0">
                <a:ln>
                  <a:noFill/>
                </a:ln>
                <a:effectLst/>
                <a:highlight>
                  <a:srgbClr val="FFFF00"/>
                </a:highlight>
                <a:uLnTx/>
                <a:uFillTx/>
                <a:latin typeface="微软雅黑" panose="020B0503020204020204" charset="-122"/>
                <a:ea typeface="微软雅黑" panose="020B0503020204020204" charset="-122"/>
                <a:sym typeface="+mn-ea"/>
              </a:rPr>
              <a:t>由于历史环境的不同</a:t>
            </a:r>
            <a:r>
              <a:rPr lang="zh-CN" altLang="en-US" sz="2800" b="1" noProof="0" dirty="0">
                <a:ln>
                  <a:noFill/>
                </a:ln>
                <a:effectLst/>
                <a:uLnTx/>
                <a:uFillTx/>
                <a:latin typeface="微软雅黑" panose="020B0503020204020204" charset="-122"/>
                <a:ea typeface="微软雅黑" panose="020B0503020204020204" charset="-122"/>
                <a:sym typeface="+mn-ea"/>
              </a:rPr>
              <a:t>，古代文明呈现出</a:t>
            </a:r>
            <a:r>
              <a:rPr lang="zh-CN" altLang="en-US" sz="2800" b="1" noProof="0" dirty="0">
                <a:ln>
                  <a:noFill/>
                </a:ln>
                <a:solidFill>
                  <a:srgbClr val="FF0000"/>
                </a:solidFill>
                <a:effectLst/>
                <a:uLnTx/>
                <a:uFillTx/>
                <a:latin typeface="微软雅黑" panose="020B0503020204020204" charset="-122"/>
                <a:ea typeface="微软雅黑" panose="020B0503020204020204" charset="-122"/>
                <a:sym typeface="+mn-ea"/>
              </a:rPr>
              <a:t>孤立存在、多元发展格局</a:t>
            </a:r>
            <a:r>
              <a:rPr lang="zh-CN" altLang="en-US" sz="2800" b="1" noProof="0" dirty="0">
                <a:ln>
                  <a:noFill/>
                </a:ln>
                <a:effectLst/>
                <a:uLnTx/>
                <a:uFillTx/>
                <a:latin typeface="微软雅黑" panose="020B0503020204020204" charset="-122"/>
                <a:ea typeface="微软雅黑" panose="020B0503020204020204" charset="-122"/>
                <a:sym typeface="+mn-ea"/>
              </a:rPr>
              <a:t>。</a:t>
            </a:r>
            <a:endParaRPr lang="zh-CN" altLang="en-US" sz="2800" b="1" noProof="0" dirty="0">
              <a:ln>
                <a:noFill/>
              </a:ln>
              <a:effectLst/>
              <a:uLnTx/>
              <a:uFillTx/>
              <a:latin typeface="微软雅黑" panose="020B0503020204020204" charset="-122"/>
              <a:ea typeface="微软雅黑" panose="020B0503020204020204" charset="-122"/>
              <a:sym typeface="+mn-ea"/>
            </a:endParaRPr>
          </a:p>
        </p:txBody>
      </p:sp>
      <p:sp>
        <p:nvSpPr>
          <p:cNvPr id="11" name="矩形 10"/>
          <p:cNvSpPr/>
          <p:nvPr/>
        </p:nvSpPr>
        <p:spPr>
          <a:xfrm>
            <a:off x="309613" y="193589"/>
            <a:ext cx="5154930" cy="521970"/>
          </a:xfrm>
          <a:prstGeom prst="rect">
            <a:avLst/>
          </a:prstGeom>
        </p:spPr>
        <p:txBody>
          <a:bodyPr wrap="none">
            <a:spAutoFit/>
          </a:bodyPr>
          <a:lstStyle/>
          <a:p>
            <a:pPr algn="l"/>
            <a:r>
              <a:rPr lang="zh-CN" altLang="en-US" sz="2800" b="1" kern="100" dirty="0">
                <a:latin typeface="微软雅黑" panose="020B0503020204020204" charset="-122"/>
                <a:ea typeface="微软雅黑" panose="020B0503020204020204" charset="-122"/>
                <a:cs typeface="Times New Roman" panose="02020603050405020304" pitchFamily="18" charset="0"/>
              </a:rPr>
              <a:t>二、世界古代文明的出现</a:t>
            </a:r>
            <a:r>
              <a:rPr lang="en-US" altLang="zh-CN" sz="2800" b="1" kern="100" dirty="0">
                <a:latin typeface="微软雅黑" panose="020B0503020204020204" charset="-122"/>
                <a:ea typeface="微软雅黑" panose="020B0503020204020204" charset="-122"/>
                <a:cs typeface="Times New Roman" panose="02020603050405020304" pitchFamily="18" charset="0"/>
              </a:rPr>
              <a:t>P3-P6</a:t>
            </a:r>
            <a:endParaRPr lang="en-US" altLang="zh-CN" sz="2800" b="1" kern="100" dirty="0">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三、资本主义政治体系</a:t>
            </a:r>
            <a:endParaRPr lang="zh-CN" altLang="en-US" sz="2800" b="1">
              <a:latin typeface="微软雅黑" panose="020B0503020204020204" charset="-122"/>
              <a:ea typeface="微软雅黑" panose="020B0503020204020204" charset="-122"/>
            </a:endParaRPr>
          </a:p>
        </p:txBody>
      </p:sp>
      <p:pic>
        <p:nvPicPr>
          <p:cNvPr id="5" name="图片 5" descr="微信图片_20210405144651"/>
          <p:cNvPicPr>
            <a:picLocks noChangeAspect="1"/>
          </p:cNvPicPr>
          <p:nvPr/>
        </p:nvPicPr>
        <p:blipFill>
          <a:blip r:embed="rId1"/>
          <a:stretch>
            <a:fillRect/>
          </a:stretch>
        </p:blipFill>
        <p:spPr>
          <a:xfrm>
            <a:off x="4237355" y="1835785"/>
            <a:ext cx="7822565" cy="3786505"/>
          </a:xfrm>
          <a:prstGeom prst="rect">
            <a:avLst/>
          </a:prstGeom>
        </p:spPr>
      </p:pic>
      <p:sp>
        <p:nvSpPr>
          <p:cNvPr id="100" name="文本框 99"/>
          <p:cNvSpPr txBox="1"/>
          <p:nvPr/>
        </p:nvSpPr>
        <p:spPr>
          <a:xfrm>
            <a:off x="66675" y="1196975"/>
            <a:ext cx="5207000" cy="3784600"/>
          </a:xfrm>
          <a:prstGeom prst="rect">
            <a:avLst/>
          </a:prstGeom>
          <a:noFill/>
          <a:ln w="9525">
            <a:noFill/>
          </a:ln>
        </p:spPr>
        <p:txBody>
          <a:bodyPr wrap="square">
            <a:spAutoFit/>
          </a:bodyPr>
          <a:lstStyle/>
          <a:p>
            <a:pPr indent="0"/>
            <a:r>
              <a:rPr lang="zh-CN" sz="2400" b="1">
                <a:latin typeface="微软雅黑" panose="020B0503020204020204" charset="-122"/>
                <a:ea typeface="微软雅黑" panose="020B0503020204020204" charset="-122"/>
                <a:cs typeface="微软雅黑" panose="020B0503020204020204" charset="-122"/>
                <a:sym typeface="+mn-ea"/>
              </a:rPr>
              <a:t>（三）民主共和制——法国</a:t>
            </a:r>
            <a:r>
              <a:rPr lang="en-US" altLang="zh-CN" sz="2400" b="1">
                <a:latin typeface="微软雅黑" panose="020B0503020204020204" charset="-122"/>
                <a:ea typeface="微软雅黑" panose="020B0503020204020204" charset="-122"/>
                <a:cs typeface="微软雅黑" panose="020B0503020204020204" charset="-122"/>
                <a:sym typeface="+mn-ea"/>
              </a:rPr>
              <a:t>P51-53</a:t>
            </a:r>
            <a:endParaRPr lang="en-US" sz="2400" b="1">
              <a:latin typeface="微软雅黑" panose="020B0503020204020204" charset="-122"/>
              <a:ea typeface="微软雅黑" panose="020B0503020204020204" charset="-122"/>
              <a:cs typeface="微软雅黑" panose="020B0503020204020204" charset="-122"/>
            </a:endParaRPr>
          </a:p>
          <a:p>
            <a:pPr indent="0"/>
            <a:r>
              <a:rPr lang="en-US" sz="2400" b="1">
                <a:latin typeface="微软雅黑" panose="020B0503020204020204" charset="-122"/>
                <a:ea typeface="微软雅黑" panose="020B0503020204020204" charset="-122"/>
                <a:cs typeface="微软雅黑" panose="020B0503020204020204" charset="-122"/>
              </a:rPr>
              <a:t>1</a:t>
            </a:r>
            <a:r>
              <a:rPr lang="zh-CN" sz="2400" b="1">
                <a:latin typeface="微软雅黑" panose="020B0503020204020204" charset="-122"/>
                <a:ea typeface="微软雅黑" panose="020B0503020204020204" charset="-122"/>
                <a:cs typeface="微软雅黑" panose="020B0503020204020204" charset="-122"/>
              </a:rPr>
              <a:t>、法国大革命（</a:t>
            </a:r>
            <a:r>
              <a:rPr lang="en-US" sz="2400" b="1">
                <a:latin typeface="微软雅黑" panose="020B0503020204020204" charset="-122"/>
                <a:ea typeface="微软雅黑" panose="020B0503020204020204" charset="-122"/>
                <a:cs typeface="微软雅黑" panose="020B0503020204020204" charset="-122"/>
              </a:rPr>
              <a:t>1789</a:t>
            </a:r>
            <a:r>
              <a:rPr lang="zh-CN" sz="2400" b="1">
                <a:latin typeface="微软雅黑" panose="020B0503020204020204" charset="-122"/>
                <a:ea typeface="微软雅黑" panose="020B0503020204020204" charset="-122"/>
                <a:cs typeface="微软雅黑" panose="020B0503020204020204" charset="-122"/>
              </a:rPr>
              <a:t>年）过程：</a:t>
            </a:r>
            <a:endParaRPr lang="zh-CN" sz="2400" b="1">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1</a:t>
            </a:r>
            <a:r>
              <a:rPr lang="zh-CN" sz="2400" b="1">
                <a:latin typeface="微软雅黑" panose="020B0503020204020204" charset="-122"/>
                <a:ea typeface="微软雅黑" panose="020B0503020204020204" charset="-122"/>
                <a:cs typeface="微软雅黑" panose="020B0503020204020204" charset="-122"/>
              </a:rPr>
              <a:t>）《人权宣言》</a:t>
            </a:r>
            <a:endParaRPr lang="zh-CN" sz="2400" b="1">
              <a:latin typeface="微软雅黑" panose="020B0503020204020204" charset="-122"/>
              <a:ea typeface="微软雅黑" panose="020B0503020204020204" charset="-122"/>
              <a:cs typeface="微软雅黑" panose="020B0503020204020204" charset="-122"/>
            </a:endParaRPr>
          </a:p>
          <a:p>
            <a:pPr indent="0"/>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2</a:t>
            </a:r>
            <a:r>
              <a:rPr lang="zh-CN" alt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《法国民法典》</a:t>
            </a:r>
            <a:endParaRPr lang="zh-CN" sz="2400" b="1">
              <a:latin typeface="微软雅黑" panose="020B0503020204020204" charset="-122"/>
              <a:ea typeface="微软雅黑" panose="020B0503020204020204" charset="-122"/>
              <a:cs typeface="微软雅黑" panose="020B0503020204020204" charset="-122"/>
            </a:endParaRPr>
          </a:p>
          <a:p>
            <a:pPr indent="0"/>
            <a:r>
              <a:rPr lang="en-US" sz="2400" b="1">
                <a:latin typeface="微软雅黑" panose="020B0503020204020204" charset="-122"/>
                <a:ea typeface="微软雅黑" panose="020B0503020204020204" charset="-122"/>
                <a:cs typeface="微软雅黑" panose="020B0503020204020204" charset="-122"/>
              </a:rPr>
              <a:t>2</a:t>
            </a:r>
            <a:r>
              <a:rPr lang="zh-CN" alt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共和制的确立</a:t>
            </a:r>
            <a:endParaRPr lang="zh-CN" sz="2400" b="1">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 </a:t>
            </a:r>
            <a:r>
              <a:rPr lang="en-US" altLang="zh-CN" sz="2400" b="1">
                <a:latin typeface="微软雅黑" panose="020B0503020204020204" charset="-122"/>
                <a:ea typeface="微软雅黑" panose="020B0503020204020204" charset="-122"/>
                <a:cs typeface="微软雅黑" panose="020B0503020204020204" charset="-122"/>
              </a:rPr>
              <a:t>               </a:t>
            </a:r>
            <a:r>
              <a:rPr lang="en-US" sz="2400" b="1">
                <a:latin typeface="微软雅黑" panose="020B0503020204020204" charset="-122"/>
                <a:ea typeface="微软雅黑" panose="020B0503020204020204" charset="-122"/>
                <a:cs typeface="微软雅黑" panose="020B0503020204020204" charset="-122"/>
              </a:rPr>
              <a:t>——</a:t>
            </a:r>
            <a:r>
              <a:rPr lang="en-US" sz="2400" b="1">
                <a:solidFill>
                  <a:srgbClr val="FF0000"/>
                </a:solidFill>
                <a:latin typeface="微软雅黑" panose="020B0503020204020204" charset="-122"/>
                <a:ea typeface="微软雅黑" panose="020B0503020204020204" charset="-122"/>
                <a:cs typeface="微软雅黑" panose="020B0503020204020204" charset="-122"/>
              </a:rPr>
              <a:t>1875</a:t>
            </a:r>
            <a:r>
              <a:rPr lang="zh-CN" sz="2400" b="1">
                <a:solidFill>
                  <a:srgbClr val="FF0000"/>
                </a:solidFill>
                <a:latin typeface="微软雅黑" panose="020B0503020204020204" charset="-122"/>
                <a:ea typeface="微软雅黑" panose="020B0503020204020204" charset="-122"/>
                <a:cs typeface="微软雅黑" panose="020B0503020204020204" charset="-122"/>
              </a:rPr>
              <a:t>年宪法</a:t>
            </a:r>
            <a:endParaRPr lang="en-US" sz="2400" b="1">
              <a:latin typeface="微软雅黑" panose="020B0503020204020204" charset="-122"/>
              <a:ea typeface="微软雅黑" panose="020B0503020204020204" charset="-122"/>
              <a:cs typeface="微软雅黑" panose="020B0503020204020204" charset="-122"/>
            </a:endParaRPr>
          </a:p>
          <a:p>
            <a:pPr indent="0"/>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1</a:t>
            </a:r>
            <a:r>
              <a:rPr lang="zh-CN" altLang="en-US" sz="2400" b="1">
                <a:latin typeface="微软雅黑" panose="020B0503020204020204" charset="-122"/>
                <a:ea typeface="微软雅黑" panose="020B0503020204020204" charset="-122"/>
                <a:cs typeface="微软雅黑" panose="020B0503020204020204" charset="-122"/>
              </a:rPr>
              <a:t>）过程：</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zh-CN" altLang="en-US" sz="2400" b="1">
                <a:latin typeface="微软雅黑" panose="020B0503020204020204" charset="-122"/>
                <a:ea typeface="微软雅黑" panose="020B0503020204020204" charset="-122"/>
                <a:cs typeface="微软雅黑" panose="020B0503020204020204" charset="-122"/>
              </a:rPr>
              <a:t> </a:t>
            </a:r>
            <a:r>
              <a:rPr lang="en-US" altLang="zh-CN"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多次反复，最终确立共和制</a:t>
            </a:r>
            <a:endParaRPr lang="zh-CN" sz="2400" b="1">
              <a:latin typeface="微软雅黑" panose="020B0503020204020204" charset="-122"/>
              <a:ea typeface="微软雅黑" panose="020B0503020204020204" charset="-122"/>
              <a:cs typeface="微软雅黑" panose="020B0503020204020204" charset="-122"/>
            </a:endParaRPr>
          </a:p>
          <a:p>
            <a:pPr indent="0"/>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2</a:t>
            </a:r>
            <a:r>
              <a:rPr lang="zh-CN" altLang="en-US" sz="2400" b="1">
                <a:latin typeface="微软雅黑" panose="020B0503020204020204" charset="-122"/>
                <a:ea typeface="微软雅黑" panose="020B0503020204020204" charset="-122"/>
                <a:cs typeface="微软雅黑" panose="020B0503020204020204" charset="-122"/>
              </a:rPr>
              <a:t>）特点：</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具有</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艰难性、曲折性</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4612640" y="184150"/>
            <a:ext cx="72948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第九课：资产阶级革命与资本主义制度的确立</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2"/>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三、资本主义政治体系</a:t>
            </a:r>
            <a:endParaRPr lang="zh-CN" altLang="en-US" sz="2800" b="1">
              <a:latin typeface="微软雅黑" panose="020B0503020204020204" charset="-122"/>
              <a:ea typeface="微软雅黑" panose="020B0503020204020204" charset="-122"/>
            </a:endParaRPr>
          </a:p>
        </p:txBody>
      </p:sp>
      <p:sp>
        <p:nvSpPr>
          <p:cNvPr id="100" name="文本框 99"/>
          <p:cNvSpPr txBox="1"/>
          <p:nvPr/>
        </p:nvSpPr>
        <p:spPr>
          <a:xfrm>
            <a:off x="161290" y="768985"/>
            <a:ext cx="11746230" cy="5631180"/>
          </a:xfrm>
          <a:prstGeom prst="rect">
            <a:avLst/>
          </a:prstGeom>
          <a:noFill/>
          <a:ln w="9525">
            <a:noFill/>
          </a:ln>
        </p:spPr>
        <p:txBody>
          <a:bodyPr wrap="square">
            <a:spAutoFit/>
          </a:bodyPr>
          <a:lstStyle/>
          <a:p>
            <a:pPr indent="0"/>
            <a:r>
              <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mn-ea"/>
              </a:rPr>
              <a:t>（四）资本主义的扩展</a:t>
            </a:r>
            <a:r>
              <a:rPr lang="en-US" altLang="zh-CN" sz="2400" b="1" dirty="0">
                <a:solidFill>
                  <a:schemeClr val="tx1"/>
                </a:solidFill>
                <a:latin typeface="微软雅黑" panose="020B0503020204020204" charset="-122"/>
                <a:ea typeface="微软雅黑" panose="020B0503020204020204" charset="-122"/>
                <a:cs typeface="微软雅黑" panose="020B0503020204020204" charset="-122"/>
                <a:sym typeface="+mn-ea"/>
              </a:rPr>
              <a:t>P53-55</a:t>
            </a:r>
            <a:endParaRPr lang="en-US" sz="2400" b="1">
              <a:solidFill>
                <a:schemeClr val="tx1"/>
              </a:solidFill>
              <a:latin typeface="微软雅黑" panose="020B0503020204020204" charset="-122"/>
              <a:ea typeface="微软雅黑" panose="020B0503020204020204" charset="-122"/>
              <a:cs typeface="微软雅黑" panose="020B0503020204020204" charset="-122"/>
            </a:endParaRPr>
          </a:p>
          <a:p>
            <a:pPr indent="0"/>
            <a:r>
              <a:rPr lang="en-US" sz="2400" b="1">
                <a:latin typeface="微软雅黑" panose="020B0503020204020204" charset="-122"/>
                <a:ea typeface="微软雅黑" panose="020B0503020204020204" charset="-122"/>
                <a:cs typeface="微软雅黑" panose="020B0503020204020204" charset="-122"/>
              </a:rPr>
              <a:t>1</a:t>
            </a:r>
            <a:r>
              <a:rPr lang="zh-CN" sz="2400" b="1">
                <a:latin typeface="微软雅黑" panose="020B0503020204020204" charset="-122"/>
                <a:ea typeface="微软雅黑" panose="020B0503020204020204" charset="-122"/>
                <a:cs typeface="微软雅黑" panose="020B0503020204020204" charset="-122"/>
              </a:rPr>
              <a:t>、</a:t>
            </a:r>
            <a:r>
              <a:rPr lang="zh-CN" sz="2400" b="1">
                <a:solidFill>
                  <a:srgbClr val="FF0000"/>
                </a:solidFill>
                <a:latin typeface="微软雅黑" panose="020B0503020204020204" charset="-122"/>
                <a:ea typeface="微软雅黑" panose="020B0503020204020204" charset="-122"/>
                <a:cs typeface="微软雅黑" panose="020B0503020204020204" charset="-122"/>
              </a:rPr>
              <a:t>俄国农奴制改革</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  1861</a:t>
            </a:r>
            <a:endParaRPr lang="zh-CN" sz="2400" b="1">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a:t>
            </a:r>
            <a:r>
              <a:rPr lang="en-US" sz="2400" b="1">
                <a:latin typeface="微软雅黑" panose="020B0503020204020204" charset="-122"/>
                <a:ea typeface="微软雅黑" panose="020B0503020204020204" charset="-122"/>
                <a:cs typeface="微软雅黑" panose="020B0503020204020204" charset="-122"/>
              </a:rPr>
              <a:t>1</a:t>
            </a:r>
            <a:r>
              <a:rPr lang="zh-CN" sz="2400" b="1">
                <a:latin typeface="微软雅黑" panose="020B0503020204020204" charset="-122"/>
                <a:ea typeface="微软雅黑" panose="020B0503020204020204" charset="-122"/>
                <a:cs typeface="微软雅黑" panose="020B0503020204020204" charset="-122"/>
              </a:rPr>
              <a:t>）内容：废除农奴制</a:t>
            </a:r>
            <a:endParaRPr lang="zh-CN" sz="2400" b="1">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2</a:t>
            </a:r>
            <a:r>
              <a:rPr lang="zh-CN" sz="2400" b="1">
                <a:latin typeface="微软雅黑" panose="020B0503020204020204" charset="-122"/>
                <a:ea typeface="微软雅黑" panose="020B0503020204020204" charset="-122"/>
                <a:cs typeface="微软雅黑" panose="020B0503020204020204" charset="-122"/>
              </a:rPr>
              <a:t>）影响：①　促进了俄国资本主义的发展（劳动力、资金）</a:t>
            </a:r>
            <a:endParaRPr lang="zh-CN"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②　</a:t>
            </a:r>
            <a:r>
              <a:rPr lang="zh-CN" sz="2400" b="1">
                <a:solidFill>
                  <a:srgbClr val="FF0000"/>
                </a:solidFill>
                <a:latin typeface="微软雅黑" panose="020B0503020204020204" charset="-122"/>
                <a:ea typeface="微软雅黑" panose="020B0503020204020204" charset="-122"/>
                <a:cs typeface="微软雅黑" panose="020B0503020204020204" charset="-122"/>
              </a:rPr>
              <a:t>未触及沙皇专制，保留大量农奴制残余</a:t>
            </a:r>
            <a:endParaRPr lang="en-US" sz="2400" b="1">
              <a:solidFill>
                <a:srgbClr val="FF0000"/>
              </a:solidFill>
              <a:latin typeface="微软雅黑" panose="020B0503020204020204" charset="-122"/>
              <a:ea typeface="微软雅黑" panose="020B0503020204020204" charset="-122"/>
              <a:cs typeface="微软雅黑" panose="020B0503020204020204" charset="-122"/>
            </a:endParaRPr>
          </a:p>
          <a:p>
            <a:pPr indent="0"/>
            <a:r>
              <a:rPr lang="en-US" sz="2400" b="1">
                <a:latin typeface="微软雅黑" panose="020B0503020204020204" charset="-122"/>
                <a:ea typeface="微软雅黑" panose="020B0503020204020204" charset="-122"/>
                <a:cs typeface="微软雅黑" panose="020B0503020204020204" charset="-122"/>
              </a:rPr>
              <a:t>2</a:t>
            </a:r>
            <a:r>
              <a:rPr lang="zh-CN" sz="2400" b="1">
                <a:latin typeface="微软雅黑" panose="020B0503020204020204" charset="-122"/>
                <a:ea typeface="微软雅黑" panose="020B0503020204020204" charset="-122"/>
                <a:cs typeface="微软雅黑" panose="020B0503020204020204" charset="-122"/>
              </a:rPr>
              <a:t>、意大利统一</a:t>
            </a:r>
            <a:r>
              <a:rPr lang="en-US" altLang="zh-CN" sz="2400" b="1">
                <a:latin typeface="微软雅黑" panose="020B0503020204020204" charset="-122"/>
                <a:ea typeface="微软雅黑" panose="020B0503020204020204" charset="-122"/>
                <a:cs typeface="微软雅黑" panose="020B0503020204020204" charset="-122"/>
              </a:rPr>
              <a:t> </a:t>
            </a:r>
            <a:endParaRPr lang="zh-CN" sz="2400" b="1">
              <a:latin typeface="微软雅黑" panose="020B0503020204020204" charset="-122"/>
              <a:ea typeface="微软雅黑" panose="020B0503020204020204" charset="-122"/>
              <a:cs typeface="微软雅黑" panose="020B0503020204020204" charset="-122"/>
            </a:endParaRPr>
          </a:p>
          <a:p>
            <a:pPr indent="0"/>
            <a:r>
              <a:rPr lang="en-US" sz="2400" b="1">
                <a:latin typeface="微软雅黑" panose="020B0503020204020204" charset="-122"/>
                <a:ea typeface="微软雅黑" panose="020B0503020204020204" charset="-122"/>
                <a:cs typeface="微软雅黑" panose="020B0503020204020204" charset="-122"/>
              </a:rPr>
              <a:t>   1861</a:t>
            </a:r>
            <a:r>
              <a:rPr lang="zh-CN" sz="2400" b="1">
                <a:latin typeface="微软雅黑" panose="020B0503020204020204" charset="-122"/>
                <a:ea typeface="微软雅黑" panose="020B0503020204020204" charset="-122"/>
                <a:cs typeface="微软雅黑" panose="020B0503020204020204" charset="-122"/>
              </a:rPr>
              <a:t>年，实行君主立宪制，</a:t>
            </a:r>
            <a:r>
              <a:rPr lang="en-US" sz="2400" b="1">
                <a:latin typeface="微软雅黑" panose="020B0503020204020204" charset="-122"/>
                <a:ea typeface="微软雅黑" panose="020B0503020204020204" charset="-122"/>
                <a:cs typeface="微软雅黑" panose="020B0503020204020204" charset="-122"/>
              </a:rPr>
              <a:t>1870</a:t>
            </a:r>
            <a:r>
              <a:rPr lang="zh-CN" sz="2400" b="1">
                <a:latin typeface="微软雅黑" panose="020B0503020204020204" charset="-122"/>
                <a:ea typeface="微软雅黑" panose="020B0503020204020204" charset="-122"/>
                <a:cs typeface="微软雅黑" panose="020B0503020204020204" charset="-122"/>
              </a:rPr>
              <a:t>年，实现统一</a:t>
            </a:r>
            <a:endParaRPr lang="zh-CN" sz="2400" b="1">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3、</a:t>
            </a:r>
            <a:r>
              <a:rPr lang="zh-CN" sz="2400" b="1">
                <a:solidFill>
                  <a:srgbClr val="FF0000"/>
                </a:solidFill>
                <a:latin typeface="微软雅黑" panose="020B0503020204020204" charset="-122"/>
                <a:ea typeface="微软雅黑" panose="020B0503020204020204" charset="-122"/>
                <a:cs typeface="微软雅黑" panose="020B0503020204020204" charset="-122"/>
              </a:rPr>
              <a:t>德国统一</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 1871</a:t>
            </a:r>
            <a:endParaRPr lang="zh-CN" sz="2400" b="1">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a:t>
            </a:r>
            <a:r>
              <a:rPr lang="en-US" sz="2400" b="1">
                <a:latin typeface="微软雅黑" panose="020B0503020204020204" charset="-122"/>
                <a:ea typeface="微软雅黑" panose="020B0503020204020204" charset="-122"/>
                <a:cs typeface="微软雅黑" panose="020B0503020204020204" charset="-122"/>
              </a:rPr>
              <a:t>1</a:t>
            </a:r>
            <a:r>
              <a:rPr lang="zh-CN" sz="2400" b="1">
                <a:latin typeface="微软雅黑" panose="020B0503020204020204" charset="-122"/>
                <a:ea typeface="微软雅黑" panose="020B0503020204020204" charset="-122"/>
                <a:cs typeface="微软雅黑" panose="020B0503020204020204" charset="-122"/>
              </a:rPr>
              <a:t>）过程：王朝战争后，</a:t>
            </a:r>
            <a:r>
              <a:rPr lang="en-US" altLang="zh-CN" sz="2400" b="1">
                <a:latin typeface="微软雅黑" panose="020B0503020204020204" charset="-122"/>
                <a:ea typeface="微软雅黑" panose="020B0503020204020204" charset="-122"/>
                <a:cs typeface="微软雅黑" panose="020B0503020204020204" charset="-122"/>
              </a:rPr>
              <a:t>1</a:t>
            </a:r>
            <a:r>
              <a:rPr lang="en-US" sz="2400" b="1">
                <a:latin typeface="微软雅黑" panose="020B0503020204020204" charset="-122"/>
                <a:ea typeface="微软雅黑" panose="020B0503020204020204" charset="-122"/>
                <a:cs typeface="微软雅黑" panose="020B0503020204020204" charset="-122"/>
              </a:rPr>
              <a:t>871</a:t>
            </a:r>
            <a:r>
              <a:rPr lang="zh-CN" sz="2400" b="1">
                <a:latin typeface="微软雅黑" panose="020B0503020204020204" charset="-122"/>
                <a:ea typeface="微软雅黑" panose="020B0503020204020204" charset="-122"/>
                <a:cs typeface="微软雅黑" panose="020B0503020204020204" charset="-122"/>
              </a:rPr>
              <a:t>年德国统一，实行</a:t>
            </a:r>
            <a:r>
              <a:rPr lang="zh-CN" sz="2400" b="1">
                <a:solidFill>
                  <a:srgbClr val="FF0000"/>
                </a:solidFill>
                <a:latin typeface="微软雅黑" panose="020B0503020204020204" charset="-122"/>
                <a:ea typeface="微软雅黑" panose="020B0503020204020204" charset="-122"/>
                <a:cs typeface="微软雅黑" panose="020B0503020204020204" charset="-122"/>
              </a:rPr>
              <a:t>君主立宪制</a:t>
            </a:r>
            <a:r>
              <a:rPr lang="zh-CN" sz="2400" b="1">
                <a:latin typeface="微软雅黑" panose="020B0503020204020204" charset="-122"/>
                <a:ea typeface="微软雅黑" panose="020B0503020204020204" charset="-122"/>
                <a:cs typeface="微软雅黑" panose="020B0503020204020204" charset="-122"/>
              </a:rPr>
              <a:t>。</a:t>
            </a:r>
            <a:endParaRPr lang="zh-CN" sz="2400" b="1">
              <a:latin typeface="微软雅黑" panose="020B0503020204020204" charset="-122"/>
              <a:ea typeface="微软雅黑" panose="020B0503020204020204" charset="-122"/>
              <a:cs typeface="微软雅黑" panose="020B0503020204020204" charset="-122"/>
            </a:endParaRPr>
          </a:p>
          <a:p>
            <a:pPr indent="0"/>
            <a:r>
              <a:rPr lang="zh-CN"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2</a:t>
            </a:r>
            <a:r>
              <a:rPr lang="zh-CN" sz="2400" b="1">
                <a:latin typeface="微软雅黑" panose="020B0503020204020204" charset="-122"/>
                <a:ea typeface="微软雅黑" panose="020B0503020204020204" charset="-122"/>
                <a:cs typeface="微软雅黑" panose="020B0503020204020204" charset="-122"/>
              </a:rPr>
              <a:t>）特点：皇帝掌权，</a:t>
            </a:r>
            <a:r>
              <a:rPr lang="zh-CN" sz="2400" b="1" u="sng">
                <a:solidFill>
                  <a:srgbClr val="FF0000"/>
                </a:solidFill>
                <a:latin typeface="微软雅黑" panose="020B0503020204020204" charset="-122"/>
                <a:ea typeface="微软雅黑" panose="020B0503020204020204" charset="-122"/>
                <a:cs typeface="微软雅黑" panose="020B0503020204020204" charset="-122"/>
              </a:rPr>
              <a:t>实质带有浓厚专制主义色彩</a:t>
            </a:r>
            <a:endParaRPr lang="zh-CN" sz="2400" b="1" u="sng">
              <a:latin typeface="微软雅黑" panose="020B0503020204020204" charset="-122"/>
              <a:ea typeface="微软雅黑" panose="020B0503020204020204" charset="-122"/>
              <a:cs typeface="微软雅黑" panose="020B0503020204020204" charset="-122"/>
            </a:endParaRPr>
          </a:p>
          <a:p>
            <a:pPr indent="0"/>
            <a:r>
              <a:rPr lang="zh-CN" altLang="en-US" sz="2400" b="1">
                <a:latin typeface="微软雅黑" panose="020B0503020204020204" charset="-122"/>
                <a:ea typeface="微软雅黑" panose="020B0503020204020204" charset="-122"/>
                <a:cs typeface="微软雅黑" panose="020B0503020204020204" charset="-122"/>
              </a:rPr>
              <a:t>4、</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日本明治维新</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    1868</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zh-CN" altLang="en-US" sz="2400" b="1">
                <a:latin typeface="微软雅黑" panose="020B0503020204020204" charset="-122"/>
                <a:ea typeface="微软雅黑" panose="020B0503020204020204" charset="-122"/>
                <a:cs typeface="微软雅黑" panose="020B0503020204020204" charset="-122"/>
              </a:rPr>
              <a:t>（1）措施：①加强中央集权，废除封建等级制度，“废藩置县”；</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②富国强兵、殖产兴业；</a:t>
            </a:r>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③文明开化；</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2</a:t>
            </a:r>
            <a:r>
              <a:rPr lang="zh-CN" altLang="en-US" sz="2400" b="1">
                <a:latin typeface="微软雅黑" panose="020B0503020204020204" charset="-122"/>
                <a:ea typeface="微软雅黑" panose="020B0503020204020204" charset="-122"/>
                <a:cs typeface="微软雅黑" panose="020B0503020204020204" charset="-122"/>
              </a:rPr>
              <a:t>）特点：①使日本走上资本主义道路</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②</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保留大量封建势力和军国主义，</a:t>
            </a:r>
            <a:r>
              <a:rPr lang="zh-CN" altLang="en-US" sz="2400" b="1">
                <a:latin typeface="微软雅黑" panose="020B0503020204020204" charset="-122"/>
                <a:ea typeface="微软雅黑" panose="020B0503020204020204" charset="-122"/>
                <a:cs typeface="微软雅黑" panose="020B0503020204020204" charset="-122"/>
              </a:rPr>
              <a:t>走上对外扩张道路</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4612640" y="184150"/>
            <a:ext cx="72948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第九课：资产阶级革命与资本主义制度的确立</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04800" y="3416935"/>
            <a:ext cx="10216515" cy="2676525"/>
          </a:xfrm>
          <a:prstGeom prst="rect">
            <a:avLst/>
          </a:prstGeom>
          <a:noFill/>
          <a:ln w="9525">
            <a:noFill/>
          </a:ln>
        </p:spPr>
        <p:txBody>
          <a:bodyPr wrap="square">
            <a:spAutoFit/>
          </a:bodyPr>
          <a:lstStyle/>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2.(2022</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江苏学考</a:t>
            </a:r>
            <a:r>
              <a:rPr lang="en-US" sz="2400" b="1">
                <a:solidFill>
                  <a:srgbClr val="000000"/>
                </a:solidFill>
                <a:latin typeface="微软雅黑" panose="020B0503020204020204" charset="-122"/>
                <a:ea typeface="微软雅黑" panose="020B0503020204020204" charset="-122"/>
                <a:cs typeface="微软雅黑" panose="020B0503020204020204" charset="-122"/>
              </a:rPr>
              <a:t>) </a:t>
            </a:r>
            <a:r>
              <a:rPr lang="zh-CN" sz="2400" b="1">
                <a:solidFill>
                  <a:srgbClr val="000000"/>
                </a:solidFill>
                <a:latin typeface="微软雅黑" panose="020B0503020204020204" charset="-122"/>
                <a:ea typeface="微软雅黑" panose="020B0503020204020204" charset="-122"/>
                <a:cs typeface="微软雅黑" panose="020B0503020204020204" charset="-122"/>
              </a:rPr>
              <a:t>美国1787年宪法规定美国为联邦制国家，联邦政府拥有最高权力，各州政府拥有一定自主权。当联邦政府行使宪法未授予的权力时，各州有权拒绝。这表明该宪法</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A. </a:t>
            </a:r>
            <a:r>
              <a:rPr lang="zh-CN" sz="2400" b="1">
                <a:solidFill>
                  <a:srgbClr val="000000"/>
                </a:solidFill>
                <a:latin typeface="微软雅黑" panose="020B0503020204020204" charset="-122"/>
                <a:ea typeface="微软雅黑" panose="020B0503020204020204" charset="-122"/>
                <a:cs typeface="微软雅黑" panose="020B0503020204020204" charset="-122"/>
              </a:rPr>
              <a:t>确立了资产阶级统治</a:t>
            </a:r>
            <a:r>
              <a:rPr lang="en-US" sz="2400" b="1">
                <a:solidFill>
                  <a:srgbClr val="000000"/>
                </a:solidFill>
                <a:latin typeface="微软雅黑" panose="020B0503020204020204" charset="-122"/>
                <a:ea typeface="微软雅黑" panose="020B0503020204020204" charset="-122"/>
                <a:cs typeface="微软雅黑" panose="020B0503020204020204" charset="-122"/>
              </a:rPr>
              <a:t>	</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B. </a:t>
            </a:r>
            <a:r>
              <a:rPr lang="zh-CN" sz="2400" b="1">
                <a:solidFill>
                  <a:srgbClr val="000000"/>
                </a:solidFill>
                <a:latin typeface="微软雅黑" panose="020B0503020204020204" charset="-122"/>
                <a:ea typeface="微软雅黑" panose="020B0503020204020204" charset="-122"/>
                <a:cs typeface="微软雅黑" panose="020B0503020204020204" charset="-122"/>
              </a:rPr>
              <a:t>促成了各州独立平等</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C. </a:t>
            </a:r>
            <a:r>
              <a:rPr lang="zh-CN" sz="2400" b="1">
                <a:solidFill>
                  <a:srgbClr val="000000"/>
                </a:solidFill>
                <a:latin typeface="微软雅黑" panose="020B0503020204020204" charset="-122"/>
                <a:ea typeface="微软雅黑" panose="020B0503020204020204" charset="-122"/>
                <a:cs typeface="微软雅黑" panose="020B0503020204020204" charset="-122"/>
              </a:rPr>
              <a:t>体现了分权制衡原则</a:t>
            </a:r>
            <a:r>
              <a:rPr lang="en-US" sz="2400" b="1">
                <a:solidFill>
                  <a:srgbClr val="000000"/>
                </a:solidFill>
                <a:latin typeface="微软雅黑" panose="020B0503020204020204" charset="-122"/>
                <a:ea typeface="微软雅黑" panose="020B0503020204020204" charset="-122"/>
                <a:cs typeface="微软雅黑" panose="020B0503020204020204" charset="-122"/>
              </a:rPr>
              <a:t>	</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D. </a:t>
            </a:r>
            <a:r>
              <a:rPr lang="zh-CN" sz="2400" b="1">
                <a:solidFill>
                  <a:srgbClr val="000000"/>
                </a:solidFill>
                <a:latin typeface="微软雅黑" panose="020B0503020204020204" charset="-122"/>
                <a:ea typeface="微软雅黑" panose="020B0503020204020204" charset="-122"/>
                <a:cs typeface="微软雅黑" panose="020B0503020204020204" charset="-122"/>
              </a:rPr>
              <a:t>扩大了地方政府权力</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304800" y="1713230"/>
            <a:ext cx="10216515" cy="1568450"/>
          </a:xfrm>
          <a:prstGeom prst="rect">
            <a:avLst/>
          </a:prstGeom>
          <a:noFill/>
          <a:ln w="9525">
            <a:noFill/>
          </a:ln>
        </p:spPr>
        <p:txBody>
          <a:bodyPr wrap="square">
            <a:spAutoFit/>
          </a:bodyPr>
          <a:lstStyle/>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1.(2021</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辽宁学考</a:t>
            </a:r>
            <a:r>
              <a:rPr lang="en-US" sz="2400" b="1">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美国《</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1787</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年宪法》中规定，联邦政府拥有一系列主权权力，联邦法律是全国的最高法律。这体现了（</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A.</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三权分立</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                          B.</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人民主权</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              </a:t>
            </a:r>
            <a:endParaRPr lang="en-US" altLang="zh-CN"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C.</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责任内阁制</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	                       D.</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联邦制</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三、资本主义政治体系</a:t>
            </a:r>
            <a:endParaRPr lang="zh-CN" altLang="en-US" sz="2800" b="1">
              <a:latin typeface="微软雅黑" panose="020B0503020204020204" charset="-122"/>
              <a:ea typeface="微软雅黑" panose="020B0503020204020204" charset="-122"/>
            </a:endParaRPr>
          </a:p>
        </p:txBody>
      </p:sp>
      <p:sp>
        <p:nvSpPr>
          <p:cNvPr id="9" name="文本框 8"/>
          <p:cNvSpPr txBox="1"/>
          <p:nvPr/>
        </p:nvSpPr>
        <p:spPr>
          <a:xfrm>
            <a:off x="166370" y="940753"/>
            <a:ext cx="5080000" cy="521970"/>
          </a:xfrm>
          <a:prstGeom prst="rect">
            <a:avLst/>
          </a:prstGeom>
          <a:noFill/>
          <a:ln w="9525">
            <a:noFill/>
          </a:ln>
        </p:spPr>
        <p:txBody>
          <a:bodyPr>
            <a:spAutoFit/>
          </a:bodyPr>
          <a:lstStyle/>
          <a:p>
            <a:pPr indent="0"/>
            <a:r>
              <a:rPr lang="zh-CN" sz="2800" b="1">
                <a:ea typeface="宋体" panose="02010600030101010101" pitchFamily="2" charset="-122"/>
              </a:rPr>
              <a:t>【典例】</a:t>
            </a:r>
            <a:endParaRPr lang="zh-CN" altLang="en-US" sz="2800" b="1">
              <a:ea typeface="宋体" panose="02010600030101010101" pitchFamily="2" charset="-122"/>
            </a:endParaRPr>
          </a:p>
        </p:txBody>
      </p:sp>
      <p:sp>
        <p:nvSpPr>
          <p:cNvPr id="10" name="文本框 9"/>
          <p:cNvSpPr txBox="1"/>
          <p:nvPr/>
        </p:nvSpPr>
        <p:spPr>
          <a:xfrm>
            <a:off x="10490835" y="1345565"/>
            <a:ext cx="103378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D</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11" name="文本框 10"/>
          <p:cNvSpPr txBox="1"/>
          <p:nvPr/>
        </p:nvSpPr>
        <p:spPr>
          <a:xfrm>
            <a:off x="10490835" y="3755390"/>
            <a:ext cx="103378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C</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2" name="文本框 1"/>
          <p:cNvSpPr txBox="1"/>
          <p:nvPr/>
        </p:nvSpPr>
        <p:spPr>
          <a:xfrm>
            <a:off x="4612640" y="184150"/>
            <a:ext cx="72948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第九课：资产阶级革命与资本主义制度的确立</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三、资本主义政治体系</a:t>
            </a:r>
            <a:endParaRPr lang="zh-CN" altLang="en-US" sz="2800" b="1">
              <a:latin typeface="微软雅黑" panose="020B0503020204020204" charset="-122"/>
              <a:ea typeface="微软雅黑" panose="020B0503020204020204" charset="-122"/>
            </a:endParaRPr>
          </a:p>
        </p:txBody>
      </p:sp>
      <p:sp>
        <p:nvSpPr>
          <p:cNvPr id="9" name="文本框 8"/>
          <p:cNvSpPr txBox="1"/>
          <p:nvPr/>
        </p:nvSpPr>
        <p:spPr>
          <a:xfrm>
            <a:off x="166370" y="940753"/>
            <a:ext cx="5080000" cy="521970"/>
          </a:xfrm>
          <a:prstGeom prst="rect">
            <a:avLst/>
          </a:prstGeom>
          <a:noFill/>
          <a:ln w="9525">
            <a:noFill/>
          </a:ln>
        </p:spPr>
        <p:txBody>
          <a:bodyPr>
            <a:spAutoFit/>
          </a:bodyPr>
          <a:lstStyle/>
          <a:p>
            <a:pPr indent="0"/>
            <a:r>
              <a:rPr lang="zh-CN" sz="2800" b="1">
                <a:ea typeface="宋体" panose="02010600030101010101" pitchFamily="2" charset="-122"/>
              </a:rPr>
              <a:t>【典例】</a:t>
            </a:r>
            <a:endParaRPr lang="zh-CN" altLang="en-US" sz="2800" b="1">
              <a:ea typeface="宋体" panose="02010600030101010101" pitchFamily="2" charset="-122"/>
            </a:endParaRPr>
          </a:p>
        </p:txBody>
      </p:sp>
      <p:sp>
        <p:nvSpPr>
          <p:cNvPr id="100" name="文本框 99"/>
          <p:cNvSpPr txBox="1"/>
          <p:nvPr/>
        </p:nvSpPr>
        <p:spPr>
          <a:xfrm>
            <a:off x="604520" y="1463040"/>
            <a:ext cx="8498205" cy="460375"/>
          </a:xfrm>
          <a:prstGeom prst="rect">
            <a:avLst/>
          </a:prstGeom>
          <a:noFill/>
          <a:ln w="9525">
            <a:noFill/>
          </a:ln>
        </p:spPr>
        <p:txBody>
          <a:bodyPr wrap="square">
            <a:spAutoFit/>
          </a:bodyPr>
          <a:lstStyle/>
          <a:p>
            <a:pPr marL="266700" indent="-266700"/>
            <a:r>
              <a:rPr lang="en-US" altLang="zh-CN" sz="2400" b="1">
                <a:latin typeface="微软雅黑" panose="020B0503020204020204" charset="-122"/>
                <a:ea typeface="微软雅黑" panose="020B0503020204020204" charset="-122"/>
                <a:cs typeface="微软雅黑" panose="020B0503020204020204" charset="-122"/>
              </a:rPr>
              <a:t>3</a:t>
            </a:r>
            <a:r>
              <a:rPr lang="zh-CN"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2021</a:t>
            </a:r>
            <a:r>
              <a:rPr lang="zh-CN" altLang="en-US" sz="2400" b="1">
                <a:latin typeface="微软雅黑" panose="020B0503020204020204" charset="-122"/>
                <a:ea typeface="微软雅黑" panose="020B0503020204020204" charset="-122"/>
                <a:cs typeface="微软雅黑" panose="020B0503020204020204" charset="-122"/>
              </a:rPr>
              <a:t>北京学考</a:t>
            </a:r>
            <a:r>
              <a:rPr lang="zh-CN" sz="2400" b="1">
                <a:latin typeface="微软雅黑" panose="020B0503020204020204" charset="-122"/>
                <a:ea typeface="微软雅黑" panose="020B0503020204020204" charset="-122"/>
                <a:cs typeface="微软雅黑" panose="020B0503020204020204" charset="-122"/>
              </a:rPr>
              <a:t>）下列事件反映的时代主题是（</a:t>
            </a:r>
            <a:r>
              <a:rPr lang="en-US" altLang="zh-CN"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a:t>
            </a:r>
            <a:endParaRPr lang="zh-CN" altLang="en-US" sz="2400" b="1">
              <a:latin typeface="微软雅黑" panose="020B0503020204020204" charset="-122"/>
              <a:ea typeface="微软雅黑" panose="020B0503020204020204" charset="-122"/>
              <a:cs typeface="微软雅黑" panose="020B0503020204020204" charset="-122"/>
            </a:endParaRPr>
          </a:p>
        </p:txBody>
      </p:sp>
      <p:graphicFrame>
        <p:nvGraphicFramePr>
          <p:cNvPr id="4" name="表格 3"/>
          <p:cNvGraphicFramePr/>
          <p:nvPr>
            <p:custDataLst>
              <p:tags r:id="rId1"/>
            </p:custDataLst>
          </p:nvPr>
        </p:nvGraphicFramePr>
        <p:xfrm>
          <a:off x="1792605" y="1923415"/>
          <a:ext cx="6122670" cy="1463040"/>
        </p:xfrm>
        <a:graphic>
          <a:graphicData uri="http://schemas.openxmlformats.org/drawingml/2006/table">
            <a:tbl>
              <a:tblPr firstRow="1" bandRow="1">
                <a:tableStyleId>{5940675A-B579-460E-94D1-54222C63F5DA}</a:tableStyleId>
              </a:tblPr>
              <a:tblGrid>
                <a:gridCol w="6122670"/>
              </a:tblGrid>
              <a:tr h="1463040">
                <a:tc>
                  <a:txBody>
                    <a:bodyPr/>
                    <a:lstStyle/>
                    <a:p>
                      <a:pPr indent="0">
                        <a:buNone/>
                      </a:pPr>
                      <a:r>
                        <a:rPr lang="en-US" sz="2400" b="1">
                          <a:latin typeface="微软雅黑" panose="020B0503020204020204" charset="-122"/>
                          <a:ea typeface="微软雅黑" panose="020B0503020204020204" charset="-122"/>
                          <a:cs typeface="微软雅黑" panose="020B0503020204020204" charset="-122"/>
                        </a:rPr>
                        <a:t>1861年俄国农奴制改革</a:t>
                      </a:r>
                      <a:endParaRPr lang="en-US" sz="2400" b="1">
                        <a:latin typeface="微软雅黑" panose="020B0503020204020204" charset="-122"/>
                        <a:ea typeface="微软雅黑" panose="020B0503020204020204" charset="-122"/>
                        <a:cs typeface="微软雅黑" panose="020B0503020204020204" charset="-122"/>
                      </a:endParaRPr>
                    </a:p>
                    <a:p>
                      <a:pPr indent="0">
                        <a:buNone/>
                      </a:pPr>
                      <a:r>
                        <a:rPr lang="en-US" sz="2400" b="1">
                          <a:latin typeface="微软雅黑" panose="020B0503020204020204" charset="-122"/>
                          <a:ea typeface="微软雅黑" panose="020B0503020204020204" charset="-122"/>
                          <a:cs typeface="微软雅黑" panose="020B0503020204020204" charset="-122"/>
                        </a:rPr>
                        <a:t>1861年美国内战爆发</a:t>
                      </a:r>
                      <a:endParaRPr lang="en-US" sz="2400" b="1">
                        <a:latin typeface="微软雅黑" panose="020B0503020204020204" charset="-122"/>
                        <a:ea typeface="微软雅黑" panose="020B0503020204020204" charset="-122"/>
                        <a:cs typeface="微软雅黑" panose="020B0503020204020204" charset="-122"/>
                      </a:endParaRPr>
                    </a:p>
                    <a:p>
                      <a:pPr indent="0">
                        <a:buNone/>
                      </a:pPr>
                      <a:r>
                        <a:rPr lang="en-US" sz="2400" b="1">
                          <a:latin typeface="微软雅黑" panose="020B0503020204020204" charset="-122"/>
                          <a:ea typeface="微软雅黑" panose="020B0503020204020204" charset="-122"/>
                          <a:cs typeface="微软雅黑" panose="020B0503020204020204" charset="-122"/>
                        </a:rPr>
                        <a:t>1868年日本明治新开始</a:t>
                      </a:r>
                      <a:endParaRPr lang="en-US" sz="2400" b="1">
                        <a:latin typeface="微软雅黑" panose="020B0503020204020204" charset="-122"/>
                        <a:ea typeface="微软雅黑" panose="020B0503020204020204" charset="-122"/>
                        <a:cs typeface="微软雅黑" panose="020B0503020204020204" charset="-122"/>
                      </a:endParaRPr>
                    </a:p>
                    <a:p>
                      <a:pPr indent="0">
                        <a:buNone/>
                      </a:pPr>
                      <a:r>
                        <a:rPr lang="en-US" sz="2400" b="1">
                          <a:latin typeface="微软雅黑" panose="020B0503020204020204" charset="-122"/>
                          <a:ea typeface="微软雅黑" panose="020B0503020204020204" charset="-122"/>
                          <a:cs typeface="微软雅黑" panose="020B0503020204020204" charset="-122"/>
                        </a:rPr>
                        <a:t>1871年德意志帝国成立</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604520" y="3394710"/>
            <a:ext cx="8850630" cy="829945"/>
          </a:xfrm>
          <a:prstGeom prst="rect">
            <a:avLst/>
          </a:prstGeom>
          <a:noFill/>
          <a:ln w="9525">
            <a:noFill/>
          </a:ln>
        </p:spPr>
        <p:txBody>
          <a:bodyPr wrap="square">
            <a:spAutoFit/>
          </a:bodyPr>
          <a:lstStyle/>
          <a:p>
            <a:pPr indent="266700"/>
            <a:r>
              <a:rPr lang="en-US" sz="2400" b="1" dirty="0">
                <a:latin typeface="微软雅黑" panose="020B0503020204020204" charset="-122"/>
                <a:ea typeface="微软雅黑" panose="020B0503020204020204" charset="-122"/>
                <a:cs typeface="微软雅黑" panose="020B0503020204020204" charset="-122"/>
              </a:rPr>
              <a:t>A</a:t>
            </a:r>
            <a:r>
              <a:rPr lang="zh-CN" sz="2400" b="1" dirty="0">
                <a:latin typeface="微软雅黑" panose="020B0503020204020204" charset="-122"/>
                <a:ea typeface="微软雅黑" panose="020B0503020204020204" charset="-122"/>
                <a:cs typeface="微软雅黑" panose="020B0503020204020204" charset="-122"/>
              </a:rPr>
              <a:t>．资本主义的诞生</a:t>
            </a:r>
            <a:r>
              <a:rPr lang="en-US" sz="2400" b="1" dirty="0">
                <a:latin typeface="微软雅黑" panose="020B0503020204020204" charset="-122"/>
                <a:ea typeface="微软雅黑" panose="020B0503020204020204" charset="-122"/>
                <a:cs typeface="微软雅黑" panose="020B0503020204020204" charset="-122"/>
              </a:rPr>
              <a:t>	                    B</a:t>
            </a:r>
            <a:r>
              <a:rPr lang="zh-CN" sz="2400" b="1" dirty="0">
                <a:latin typeface="微软雅黑" panose="020B0503020204020204" charset="-122"/>
                <a:ea typeface="微软雅黑" panose="020B0503020204020204" charset="-122"/>
                <a:cs typeface="微软雅黑" panose="020B0503020204020204" charset="-122"/>
              </a:rPr>
              <a:t>．资本主义的扩展</a:t>
            </a:r>
            <a:endParaRPr lang="en-US" sz="2400" b="1" dirty="0">
              <a:latin typeface="微软雅黑" panose="020B0503020204020204" charset="-122"/>
              <a:ea typeface="微软雅黑" panose="020B0503020204020204" charset="-122"/>
              <a:cs typeface="微软雅黑" panose="020B0503020204020204" charset="-122"/>
            </a:endParaRPr>
          </a:p>
          <a:p>
            <a:pPr indent="266700"/>
            <a:r>
              <a:rPr lang="en-US" sz="2400" b="1" dirty="0">
                <a:latin typeface="微软雅黑" panose="020B0503020204020204" charset="-122"/>
                <a:ea typeface="微软雅黑" panose="020B0503020204020204" charset="-122"/>
                <a:cs typeface="微软雅黑" panose="020B0503020204020204" charset="-122"/>
              </a:rPr>
              <a:t>C</a:t>
            </a:r>
            <a:r>
              <a:rPr lang="zh-CN" sz="2400" b="1" dirty="0">
                <a:latin typeface="微软雅黑" panose="020B0503020204020204" charset="-122"/>
                <a:ea typeface="微软雅黑" panose="020B0503020204020204" charset="-122"/>
                <a:cs typeface="微软雅黑" panose="020B0503020204020204" charset="-122"/>
              </a:rPr>
              <a:t>．资本主义的危机</a:t>
            </a:r>
            <a:r>
              <a:rPr lang="en-US" sz="2400" b="1" dirty="0">
                <a:latin typeface="微软雅黑" panose="020B0503020204020204" charset="-122"/>
                <a:ea typeface="微软雅黑" panose="020B0503020204020204" charset="-122"/>
                <a:cs typeface="微软雅黑" panose="020B0503020204020204" charset="-122"/>
              </a:rPr>
              <a:t>	                    D</a:t>
            </a:r>
            <a:r>
              <a:rPr lang="zh-CN" sz="2400" b="1" dirty="0">
                <a:latin typeface="微软雅黑" panose="020B0503020204020204" charset="-122"/>
                <a:ea typeface="微软雅黑" panose="020B0503020204020204" charset="-122"/>
                <a:cs typeface="微软雅黑" panose="020B0503020204020204" charset="-122"/>
              </a:rPr>
              <a:t>．资本主义的终结</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8234045" y="1663065"/>
            <a:ext cx="1151255" cy="1861185"/>
          </a:xfrm>
          <a:prstGeom prst="rect">
            <a:avLst/>
          </a:prstGeom>
          <a:noFill/>
        </p:spPr>
        <p:txBody>
          <a:bodyPr wrap="square" rtlCol="0">
            <a:spAutoFit/>
            <a:scene3d>
              <a:camera prst="orthographicFront"/>
              <a:lightRig rig="threePt" dir="t"/>
            </a:scene3d>
          </a:bodyPr>
          <a:lstStyle/>
          <a:p>
            <a:r>
              <a:rPr lang="en-US" altLang="zh-CN" sz="115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B</a:t>
            </a:r>
            <a:endParaRPr lang="en-US" altLang="zh-CN" sz="115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6" name="文本框 5"/>
          <p:cNvSpPr txBox="1"/>
          <p:nvPr/>
        </p:nvSpPr>
        <p:spPr>
          <a:xfrm>
            <a:off x="604520" y="4295140"/>
            <a:ext cx="10151110" cy="1568450"/>
          </a:xfrm>
          <a:prstGeom prst="rect">
            <a:avLst/>
          </a:prstGeom>
          <a:noFill/>
          <a:ln w="9525">
            <a:noFill/>
          </a:ln>
        </p:spPr>
        <p:txBody>
          <a:bodyPr wrap="square">
            <a:spAutoFit/>
          </a:bodyPr>
          <a:lstStyle/>
          <a:p>
            <a:pPr marL="266700" indent="-266700"/>
            <a:r>
              <a:rPr lang="en-US" sz="2400" b="1">
                <a:latin typeface="微软雅黑" panose="020B0503020204020204" charset="-122"/>
                <a:ea typeface="微软雅黑" panose="020B0503020204020204" charset="-122"/>
                <a:cs typeface="微软雅黑" panose="020B0503020204020204" charset="-122"/>
              </a:rPr>
              <a:t>4</a:t>
            </a:r>
            <a:r>
              <a:rPr lang="zh-CN"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(2021</a:t>
            </a:r>
            <a:r>
              <a:rPr lang="zh-CN" altLang="en-US" sz="2400" b="1">
                <a:latin typeface="微软雅黑" panose="020B0503020204020204" charset="-122"/>
                <a:ea typeface="微软雅黑" panose="020B0503020204020204" charset="-122"/>
                <a:cs typeface="微软雅黑" panose="020B0503020204020204" charset="-122"/>
              </a:rPr>
              <a:t>湖南学考</a:t>
            </a:r>
            <a:r>
              <a:rPr lang="en-US" altLang="zh-CN"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美国</a:t>
            </a:r>
            <a:r>
              <a:rPr lang="en-US" sz="2400" b="1">
                <a:latin typeface="微软雅黑" panose="020B0503020204020204" charset="-122"/>
                <a:ea typeface="微软雅黑" panose="020B0503020204020204" charset="-122"/>
                <a:cs typeface="微软雅黑" panose="020B0503020204020204" charset="-122"/>
              </a:rPr>
              <a:t>1787</a:t>
            </a:r>
            <a:r>
              <a:rPr lang="zh-CN" sz="2400" b="1">
                <a:latin typeface="微软雅黑" panose="020B0503020204020204" charset="-122"/>
                <a:ea typeface="微软雅黑" panose="020B0503020204020204" charset="-122"/>
                <a:cs typeface="微软雅黑" panose="020B0503020204020204" charset="-122"/>
              </a:rPr>
              <a:t>年宪法确立了“三权分立”原则。按此原则，美国联邦政府设立的掌握立法权、行政权、司法权的机构是</a:t>
            </a:r>
            <a:endParaRPr lang="zh-CN" sz="2400" b="1">
              <a:latin typeface="微软雅黑" panose="020B0503020204020204" charset="-122"/>
              <a:ea typeface="微软雅黑" panose="020B0503020204020204" charset="-122"/>
              <a:cs typeface="微软雅黑" panose="020B0503020204020204" charset="-122"/>
            </a:endParaRPr>
          </a:p>
          <a:p>
            <a:pPr marL="266700" indent="-266700"/>
            <a:r>
              <a:rPr lang="zh-CN" sz="2400" b="1">
                <a:latin typeface="微软雅黑" panose="020B0503020204020204" charset="-122"/>
                <a:ea typeface="微软雅黑" panose="020B0503020204020204" charset="-122"/>
                <a:cs typeface="微软雅黑" panose="020B0503020204020204" charset="-122"/>
              </a:rPr>
              <a:t>①总统</a:t>
            </a:r>
            <a:r>
              <a:rPr lang="en-US"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②国会</a:t>
            </a:r>
            <a:r>
              <a:rPr lang="en-US"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③国王</a:t>
            </a:r>
            <a:r>
              <a:rPr lang="en-US"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④最高法院</a:t>
            </a:r>
            <a:endParaRPr lang="en-US" sz="2400" b="1">
              <a:latin typeface="微软雅黑" panose="020B0503020204020204" charset="-122"/>
              <a:ea typeface="微软雅黑" panose="020B0503020204020204" charset="-122"/>
              <a:cs typeface="微软雅黑" panose="020B0503020204020204" charset="-122"/>
            </a:endParaRPr>
          </a:p>
          <a:p>
            <a:pPr marL="266700" indent="-266700"/>
            <a:r>
              <a:rPr lang="en-US" sz="2400" b="1">
                <a:latin typeface="微软雅黑" panose="020B0503020204020204" charset="-122"/>
                <a:ea typeface="微软雅黑" panose="020B0503020204020204" charset="-122"/>
                <a:cs typeface="微软雅黑" panose="020B0503020204020204" charset="-122"/>
              </a:rPr>
              <a:t>A</a:t>
            </a:r>
            <a:r>
              <a:rPr lang="zh-CN" sz="2400" b="1">
                <a:latin typeface="微软雅黑" panose="020B0503020204020204" charset="-122"/>
                <a:ea typeface="微软雅黑" panose="020B0503020204020204" charset="-122"/>
                <a:cs typeface="微软雅黑" panose="020B0503020204020204" charset="-122"/>
              </a:rPr>
              <a:t>．①②③</a:t>
            </a:r>
            <a:r>
              <a:rPr lang="en-US" sz="2400" b="1">
                <a:latin typeface="微软雅黑" panose="020B0503020204020204" charset="-122"/>
                <a:ea typeface="微软雅黑" panose="020B0503020204020204" charset="-122"/>
                <a:cs typeface="微软雅黑" panose="020B0503020204020204" charset="-122"/>
              </a:rPr>
              <a:t>	B</a:t>
            </a:r>
            <a:r>
              <a:rPr lang="zh-CN"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sym typeface="+mn-ea"/>
              </a:rPr>
              <a:t>②</a:t>
            </a:r>
            <a:r>
              <a:rPr lang="zh-CN" sz="2400" b="1">
                <a:latin typeface="微软雅黑" panose="020B0503020204020204" charset="-122"/>
                <a:ea typeface="微软雅黑" panose="020B0503020204020204" charset="-122"/>
                <a:cs typeface="微软雅黑" panose="020B0503020204020204" charset="-122"/>
              </a:rPr>
              <a:t>①④</a:t>
            </a:r>
            <a:r>
              <a:rPr lang="en-US" sz="2400" b="1">
                <a:latin typeface="微软雅黑" panose="020B0503020204020204" charset="-122"/>
                <a:ea typeface="微软雅黑" panose="020B0503020204020204" charset="-122"/>
                <a:cs typeface="微软雅黑" panose="020B0503020204020204" charset="-122"/>
              </a:rPr>
              <a:t>	C</a:t>
            </a:r>
            <a:r>
              <a:rPr lang="zh-CN" sz="2400" b="1">
                <a:latin typeface="微软雅黑" panose="020B0503020204020204" charset="-122"/>
                <a:ea typeface="微软雅黑" panose="020B0503020204020204" charset="-122"/>
                <a:cs typeface="微软雅黑" panose="020B0503020204020204" charset="-122"/>
              </a:rPr>
              <a:t>．①③④</a:t>
            </a:r>
            <a:r>
              <a:rPr lang="en-US" sz="2400" b="1">
                <a:latin typeface="微软雅黑" panose="020B0503020204020204" charset="-122"/>
                <a:ea typeface="微软雅黑" panose="020B0503020204020204" charset="-122"/>
                <a:cs typeface="微软雅黑" panose="020B0503020204020204" charset="-122"/>
              </a:rPr>
              <a:t>	D</a:t>
            </a:r>
            <a:r>
              <a:rPr lang="zh-CN" sz="2400" b="1">
                <a:latin typeface="微软雅黑" panose="020B0503020204020204" charset="-122"/>
                <a:ea typeface="微软雅黑" panose="020B0503020204020204" charset="-122"/>
                <a:cs typeface="微软雅黑" panose="020B0503020204020204" charset="-122"/>
              </a:rPr>
              <a:t>．②③④</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10638155" y="4224655"/>
            <a:ext cx="1151255" cy="1861185"/>
          </a:xfrm>
          <a:prstGeom prst="rect">
            <a:avLst/>
          </a:prstGeom>
          <a:noFill/>
        </p:spPr>
        <p:txBody>
          <a:bodyPr wrap="square" rtlCol="0">
            <a:spAutoFit/>
            <a:scene3d>
              <a:camera prst="orthographicFront"/>
              <a:lightRig rig="threePt" dir="t"/>
            </a:scene3d>
          </a:bodyPr>
          <a:lstStyle/>
          <a:p>
            <a:r>
              <a:rPr lang="en-US" altLang="zh-CN" sz="115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B</a:t>
            </a:r>
            <a:endParaRPr lang="en-US" altLang="zh-CN" sz="115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3" name="文本框 2"/>
          <p:cNvSpPr txBox="1"/>
          <p:nvPr/>
        </p:nvSpPr>
        <p:spPr>
          <a:xfrm>
            <a:off x="4612640" y="184150"/>
            <a:ext cx="72948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第九课：资产阶级革命与资本主义制度的确立</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三、资本主义政治体系</a:t>
            </a:r>
            <a:endParaRPr lang="zh-CN" altLang="en-US" sz="2800" b="1">
              <a:latin typeface="微软雅黑" panose="020B0503020204020204" charset="-122"/>
              <a:ea typeface="微软雅黑" panose="020B0503020204020204" charset="-122"/>
            </a:endParaRPr>
          </a:p>
        </p:txBody>
      </p:sp>
      <p:sp>
        <p:nvSpPr>
          <p:cNvPr id="4" name="文本框 3"/>
          <p:cNvSpPr txBox="1"/>
          <p:nvPr/>
        </p:nvSpPr>
        <p:spPr>
          <a:xfrm>
            <a:off x="4612640" y="184150"/>
            <a:ext cx="72948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第九课：资产阶级革命与资本主义制度的确立</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00" name="文本框 99"/>
          <p:cNvSpPr txBox="1"/>
          <p:nvPr/>
        </p:nvSpPr>
        <p:spPr>
          <a:xfrm>
            <a:off x="268605" y="1640205"/>
            <a:ext cx="10016490" cy="1568450"/>
          </a:xfrm>
          <a:prstGeom prst="rect">
            <a:avLst/>
          </a:prstGeom>
          <a:noFill/>
          <a:ln w="9525">
            <a:noFill/>
          </a:ln>
        </p:spPr>
        <p:txBody>
          <a:bodyPr wrap="square">
            <a:spAutoFit/>
          </a:bodyPr>
          <a:lstStyle/>
          <a:p>
            <a:pPr marL="266700" indent="-266700"/>
            <a:r>
              <a:rPr lang="en-US" altLang="zh-CN" sz="2400" b="1" dirty="0">
                <a:latin typeface="微软雅黑" panose="020B0503020204020204" charset="-122"/>
                <a:ea typeface="微软雅黑" panose="020B0503020204020204" charset="-122"/>
                <a:cs typeface="微软雅黑" panose="020B0503020204020204" charset="-122"/>
              </a:rPr>
              <a:t>5</a:t>
            </a:r>
            <a:r>
              <a:rPr lang="zh-CN" sz="2400" b="1" dirty="0">
                <a:latin typeface="微软雅黑" panose="020B0503020204020204" charset="-122"/>
                <a:ea typeface="微软雅黑" panose="020B0503020204020204" charset="-122"/>
                <a:cs typeface="微软雅黑" panose="020B0503020204020204" charset="-122"/>
              </a:rPr>
              <a:t>．（</a:t>
            </a:r>
            <a:r>
              <a:rPr lang="en-US" altLang="zh-CN" sz="2400" b="1" dirty="0">
                <a:latin typeface="微软雅黑" panose="020B0503020204020204" charset="-122"/>
                <a:ea typeface="微软雅黑" panose="020B0503020204020204" charset="-122"/>
                <a:cs typeface="微软雅黑" panose="020B0503020204020204" charset="-122"/>
              </a:rPr>
              <a:t>2022</a:t>
            </a:r>
            <a:r>
              <a:rPr lang="zh-CN" altLang="en-US" sz="2400" b="1" dirty="0">
                <a:latin typeface="微软雅黑" panose="020B0503020204020204" charset="-122"/>
                <a:ea typeface="微软雅黑" panose="020B0503020204020204" charset="-122"/>
                <a:cs typeface="微软雅黑" panose="020B0503020204020204" charset="-122"/>
              </a:rPr>
              <a:t>北京学考</a:t>
            </a:r>
            <a:r>
              <a:rPr lang="zh-CN" sz="2400" b="1" dirty="0">
                <a:latin typeface="微软雅黑" panose="020B0503020204020204" charset="-122"/>
                <a:ea typeface="微软雅黑" panose="020B0503020204020204" charset="-122"/>
                <a:cs typeface="微软雅黑" panose="020B0503020204020204" charset="-122"/>
              </a:rPr>
              <a:t>）</a:t>
            </a:r>
            <a:r>
              <a:rPr lang="en-US" sz="2400" b="1" dirty="0">
                <a:latin typeface="微软雅黑" panose="020B0503020204020204" charset="-122"/>
                <a:ea typeface="微软雅黑" panose="020B0503020204020204" charset="-122"/>
                <a:cs typeface="微软雅黑" panose="020B0503020204020204" charset="-122"/>
              </a:rPr>
              <a:t>1689</a:t>
            </a:r>
            <a:r>
              <a:rPr lang="zh-CN" sz="2400" b="1" dirty="0">
                <a:latin typeface="微软雅黑" panose="020B0503020204020204" charset="-122"/>
                <a:ea typeface="微软雅黑" panose="020B0503020204020204" charset="-122"/>
                <a:cs typeface="微软雅黑" panose="020B0503020204020204" charset="-122"/>
              </a:rPr>
              <a:t>年，英国议会通过了一部法律文献，扩大议会权力，限制丘权，这部法律文献是</a:t>
            </a:r>
            <a:endParaRPr lang="en-US" sz="2400" b="1" dirty="0">
              <a:latin typeface="微软雅黑" panose="020B0503020204020204" charset="-122"/>
              <a:ea typeface="微软雅黑" panose="020B0503020204020204" charset="-122"/>
              <a:cs typeface="微软雅黑" panose="020B0503020204020204" charset="-122"/>
            </a:endParaRPr>
          </a:p>
          <a:p>
            <a:pPr marL="266700" indent="-266700"/>
            <a:r>
              <a:rPr lang="en-US" sz="2400" b="1" dirty="0">
                <a:latin typeface="微软雅黑" panose="020B0503020204020204" charset="-122"/>
                <a:ea typeface="微软雅黑" panose="020B0503020204020204" charset="-122"/>
                <a:cs typeface="微软雅黑" panose="020B0503020204020204" charset="-122"/>
              </a:rPr>
              <a:t>A</a:t>
            </a:r>
            <a:r>
              <a:rPr lang="zh-CN" sz="2400" b="1" dirty="0">
                <a:latin typeface="微软雅黑" panose="020B0503020204020204" charset="-122"/>
                <a:ea typeface="微软雅黑" panose="020B0503020204020204" charset="-122"/>
                <a:cs typeface="微软雅黑" panose="020B0503020204020204" charset="-122"/>
              </a:rPr>
              <a:t>．《权利法案》</a:t>
            </a:r>
            <a:r>
              <a:rPr lang="en-US" sz="2400" b="1" dirty="0">
                <a:latin typeface="微软雅黑" panose="020B0503020204020204" charset="-122"/>
                <a:ea typeface="微软雅黑" panose="020B0503020204020204" charset="-122"/>
                <a:cs typeface="微软雅黑" panose="020B0503020204020204" charset="-122"/>
              </a:rPr>
              <a:t>            	B</a:t>
            </a:r>
            <a:r>
              <a:rPr lang="zh-CN" sz="2400" b="1" dirty="0">
                <a:latin typeface="微软雅黑" panose="020B0503020204020204" charset="-122"/>
                <a:ea typeface="微软雅黑" panose="020B0503020204020204" charset="-122"/>
                <a:cs typeface="微软雅黑" panose="020B0503020204020204" charset="-122"/>
              </a:rPr>
              <a:t>．《独立宣言》</a:t>
            </a:r>
            <a:r>
              <a:rPr lang="en-US" sz="2400" b="1" dirty="0">
                <a:latin typeface="微软雅黑" panose="020B0503020204020204" charset="-122"/>
                <a:ea typeface="微软雅黑" panose="020B0503020204020204" charset="-122"/>
                <a:cs typeface="微软雅黑" panose="020B0503020204020204" charset="-122"/>
              </a:rPr>
              <a:t> </a:t>
            </a:r>
            <a:endParaRPr lang="en-US" sz="2400" b="1" dirty="0">
              <a:latin typeface="微软雅黑" panose="020B0503020204020204" charset="-122"/>
              <a:ea typeface="微软雅黑" panose="020B0503020204020204" charset="-122"/>
              <a:cs typeface="微软雅黑" panose="020B0503020204020204" charset="-122"/>
            </a:endParaRPr>
          </a:p>
          <a:p>
            <a:pPr marL="266700" indent="-266700"/>
            <a:r>
              <a:rPr lang="en-US" sz="2400" b="1" dirty="0">
                <a:latin typeface="微软雅黑" panose="020B0503020204020204" charset="-122"/>
                <a:ea typeface="微软雅黑" panose="020B0503020204020204" charset="-122"/>
                <a:cs typeface="微软雅黑" panose="020B0503020204020204" charset="-122"/>
              </a:rPr>
              <a:t>C</a:t>
            </a:r>
            <a:r>
              <a:rPr lang="zh-CN" sz="2400" b="1" dirty="0">
                <a:latin typeface="微软雅黑" panose="020B0503020204020204" charset="-122"/>
                <a:ea typeface="微软雅黑" panose="020B0503020204020204" charset="-122"/>
                <a:cs typeface="微软雅黑" panose="020B0503020204020204" charset="-122"/>
              </a:rPr>
              <a:t>．《人权宣言》</a:t>
            </a:r>
            <a:r>
              <a:rPr lang="en-US" sz="2400" b="1" dirty="0">
                <a:latin typeface="微软雅黑" panose="020B0503020204020204" charset="-122"/>
                <a:ea typeface="微软雅黑" panose="020B0503020204020204" charset="-122"/>
                <a:cs typeface="微软雅黑" panose="020B0503020204020204" charset="-122"/>
              </a:rPr>
              <a:t>               D</a:t>
            </a:r>
            <a:r>
              <a:rPr lang="zh-CN" sz="2400" b="1" dirty="0">
                <a:latin typeface="微软雅黑" panose="020B0503020204020204" charset="-122"/>
                <a:ea typeface="微软雅黑" panose="020B0503020204020204" charset="-122"/>
                <a:cs typeface="微软雅黑" panose="020B0503020204020204" charset="-122"/>
              </a:rPr>
              <a:t>．《解放黑人奴隶宣言》</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66370" y="940753"/>
            <a:ext cx="5080000" cy="521970"/>
          </a:xfrm>
          <a:prstGeom prst="rect">
            <a:avLst/>
          </a:prstGeom>
          <a:noFill/>
          <a:ln w="9525">
            <a:noFill/>
          </a:ln>
        </p:spPr>
        <p:txBody>
          <a:bodyPr>
            <a:spAutoFit/>
          </a:bodyPr>
          <a:lstStyle/>
          <a:p>
            <a:pPr indent="0"/>
            <a:r>
              <a:rPr lang="zh-CN" sz="2800" b="1">
                <a:ea typeface="宋体" panose="02010600030101010101" pitchFamily="2" charset="-122"/>
              </a:rPr>
              <a:t>【典例】</a:t>
            </a:r>
            <a:endParaRPr lang="zh-CN" altLang="en-US" sz="2800" b="1">
              <a:ea typeface="宋体" panose="02010600030101010101" pitchFamily="2" charset="-122"/>
            </a:endParaRPr>
          </a:p>
        </p:txBody>
      </p:sp>
      <p:sp>
        <p:nvSpPr>
          <p:cNvPr id="10" name="文本框 9"/>
          <p:cNvSpPr txBox="1"/>
          <p:nvPr/>
        </p:nvSpPr>
        <p:spPr>
          <a:xfrm>
            <a:off x="10528935" y="1284605"/>
            <a:ext cx="1033780" cy="1568450"/>
          </a:xfrm>
          <a:prstGeom prst="rect">
            <a:avLst/>
          </a:prstGeom>
          <a:noFill/>
        </p:spPr>
        <p:txBody>
          <a:bodyPr wrap="square" rtlCol="0">
            <a:spAutoFit/>
            <a:scene3d>
              <a:camera prst="orthographicFront"/>
              <a:lightRig rig="threePt" dir="t"/>
            </a:scene3d>
          </a:bodyPr>
          <a:lstStyle/>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5" name="文本框 4"/>
          <p:cNvSpPr txBox="1"/>
          <p:nvPr/>
        </p:nvSpPr>
        <p:spPr>
          <a:xfrm>
            <a:off x="268605" y="3552825"/>
            <a:ext cx="10259695" cy="2676525"/>
          </a:xfrm>
          <a:prstGeom prst="rect">
            <a:avLst/>
          </a:prstGeom>
          <a:noFill/>
          <a:ln w="9525">
            <a:noFill/>
          </a:ln>
        </p:spPr>
        <p:txBody>
          <a:bodyPr wrap="square">
            <a:spAutoFit/>
          </a:bodyPr>
          <a:lstStyle/>
          <a:p>
            <a:pPr marL="266700" indent="-266700"/>
            <a:r>
              <a:rPr lang="en-US" altLang="zh-CN" sz="2400" b="1" dirty="0">
                <a:latin typeface="微软雅黑" panose="020B0503020204020204" charset="-122"/>
                <a:ea typeface="微软雅黑" panose="020B0503020204020204" charset="-122"/>
                <a:cs typeface="微软雅黑" panose="020B0503020204020204" charset="-122"/>
              </a:rPr>
              <a:t>6</a:t>
            </a:r>
            <a:r>
              <a:rPr lang="zh-CN" sz="2400" b="1" dirty="0">
                <a:latin typeface="微软雅黑" panose="020B0503020204020204" charset="-122"/>
                <a:ea typeface="微软雅黑" panose="020B0503020204020204" charset="-122"/>
                <a:cs typeface="微软雅黑" panose="020B0503020204020204" charset="-122"/>
              </a:rPr>
              <a:t>．</a:t>
            </a:r>
            <a:r>
              <a:rPr lang="en-US" altLang="zh-CN" sz="2400" b="1" dirty="0">
                <a:latin typeface="微软雅黑" panose="020B0503020204020204" charset="-122"/>
                <a:ea typeface="微软雅黑" panose="020B0503020204020204" charset="-122"/>
                <a:cs typeface="微软雅黑" panose="020B0503020204020204" charset="-122"/>
              </a:rPr>
              <a:t>(2021</a:t>
            </a:r>
            <a:r>
              <a:rPr lang="zh-CN" altLang="en-US" sz="2400" b="1" dirty="0">
                <a:latin typeface="微软雅黑" panose="020B0503020204020204" charset="-122"/>
                <a:ea typeface="微软雅黑" panose="020B0503020204020204" charset="-122"/>
                <a:cs typeface="微软雅黑" panose="020B0503020204020204" charset="-122"/>
              </a:rPr>
              <a:t>海南学考</a:t>
            </a:r>
            <a:r>
              <a:rPr lang="en-US" altLang="zh-CN" sz="2400" b="1" dirty="0">
                <a:latin typeface="微软雅黑" panose="020B0503020204020204" charset="-122"/>
                <a:ea typeface="微软雅黑" panose="020B0503020204020204" charset="-122"/>
                <a:cs typeface="微软雅黑" panose="020B0503020204020204" charset="-122"/>
              </a:rPr>
              <a:t>)</a:t>
            </a:r>
            <a:r>
              <a:rPr lang="en-US" sz="2400" b="1" dirty="0">
                <a:latin typeface="微软雅黑" panose="020B0503020204020204" charset="-122"/>
                <a:ea typeface="微软雅黑" panose="020B0503020204020204" charset="-122"/>
                <a:cs typeface="微软雅黑" panose="020B0503020204020204" charset="-122"/>
              </a:rPr>
              <a:t>17—19</a:t>
            </a:r>
            <a:r>
              <a:rPr lang="zh-CN" sz="2400" b="1" dirty="0">
                <a:latin typeface="微软雅黑" panose="020B0503020204020204" charset="-122"/>
                <a:ea typeface="微软雅黑" panose="020B0503020204020204" charset="-122"/>
                <a:cs typeface="微软雅黑" panose="020B0503020204020204" charset="-122"/>
              </a:rPr>
              <a:t>世纪，资产阶级在一些国家相继进行了不同规模、不同形式的革命或改革，确立了资本主义政治制度。按其最终确立时间先后排序的是</a:t>
            </a:r>
            <a:endParaRPr lang="en-US" sz="2400" b="1" dirty="0">
              <a:latin typeface="微软雅黑" panose="020B0503020204020204" charset="-122"/>
              <a:ea typeface="微软雅黑" panose="020B0503020204020204" charset="-122"/>
              <a:cs typeface="微软雅黑" panose="020B0503020204020204" charset="-122"/>
            </a:endParaRPr>
          </a:p>
          <a:p>
            <a:pPr marL="266700" indent="-266700"/>
            <a:r>
              <a:rPr lang="en-US" sz="2400" b="1" dirty="0">
                <a:latin typeface="微软雅黑" panose="020B0503020204020204" charset="-122"/>
                <a:ea typeface="微软雅黑" panose="020B0503020204020204" charset="-122"/>
                <a:cs typeface="微软雅黑" panose="020B0503020204020204" charset="-122"/>
              </a:rPr>
              <a:t>    A</a:t>
            </a:r>
            <a:r>
              <a:rPr lang="zh-CN" sz="2400" b="1" dirty="0">
                <a:latin typeface="微软雅黑" panose="020B0503020204020204" charset="-122"/>
                <a:ea typeface="微软雅黑" panose="020B0503020204020204" charset="-122"/>
                <a:cs typeface="微软雅黑" panose="020B0503020204020204" charset="-122"/>
              </a:rPr>
              <a:t>．美一德一英一法</a:t>
            </a:r>
            <a:r>
              <a:rPr lang="en-US" sz="2400" b="1" dirty="0">
                <a:latin typeface="微软雅黑" panose="020B0503020204020204" charset="-122"/>
                <a:ea typeface="微软雅黑" panose="020B0503020204020204" charset="-122"/>
                <a:cs typeface="微软雅黑" panose="020B0503020204020204" charset="-122"/>
              </a:rPr>
              <a:t>	</a:t>
            </a:r>
            <a:endParaRPr lang="en-US" sz="2400" b="1" dirty="0">
              <a:latin typeface="微软雅黑" panose="020B0503020204020204" charset="-122"/>
              <a:ea typeface="微软雅黑" panose="020B0503020204020204" charset="-122"/>
              <a:cs typeface="微软雅黑" panose="020B0503020204020204" charset="-122"/>
            </a:endParaRPr>
          </a:p>
          <a:p>
            <a:pPr marL="266700" indent="-266700"/>
            <a:r>
              <a:rPr lang="en-US" sz="2400" b="1" dirty="0">
                <a:latin typeface="微软雅黑" panose="020B0503020204020204" charset="-122"/>
                <a:ea typeface="微软雅黑" panose="020B0503020204020204" charset="-122"/>
                <a:cs typeface="微软雅黑" panose="020B0503020204020204" charset="-122"/>
              </a:rPr>
              <a:t>    B</a:t>
            </a:r>
            <a:r>
              <a:rPr lang="zh-CN" sz="2400" b="1" dirty="0">
                <a:latin typeface="微软雅黑" panose="020B0503020204020204" charset="-122"/>
                <a:ea typeface="微软雅黑" panose="020B0503020204020204" charset="-122"/>
                <a:cs typeface="微软雅黑" panose="020B0503020204020204" charset="-122"/>
              </a:rPr>
              <a:t>．英一法一美一德</a:t>
            </a:r>
            <a:endParaRPr lang="en-US" sz="2400" b="1" dirty="0">
              <a:latin typeface="微软雅黑" panose="020B0503020204020204" charset="-122"/>
              <a:ea typeface="微软雅黑" panose="020B0503020204020204" charset="-122"/>
              <a:cs typeface="微软雅黑" panose="020B0503020204020204" charset="-122"/>
            </a:endParaRPr>
          </a:p>
          <a:p>
            <a:pPr marL="266700" indent="-266700"/>
            <a:r>
              <a:rPr lang="en-US" sz="2400" b="1" dirty="0">
                <a:latin typeface="微软雅黑" panose="020B0503020204020204" charset="-122"/>
                <a:ea typeface="微软雅黑" panose="020B0503020204020204" charset="-122"/>
                <a:cs typeface="微软雅黑" panose="020B0503020204020204" charset="-122"/>
              </a:rPr>
              <a:t>    C</a:t>
            </a:r>
            <a:r>
              <a:rPr lang="zh-CN" sz="2400" b="1" dirty="0">
                <a:latin typeface="微软雅黑" panose="020B0503020204020204" charset="-122"/>
                <a:ea typeface="微软雅黑" panose="020B0503020204020204" charset="-122"/>
                <a:cs typeface="微软雅黑" panose="020B0503020204020204" charset="-122"/>
              </a:rPr>
              <a:t>．美一英一法一德</a:t>
            </a:r>
            <a:r>
              <a:rPr lang="en-US" sz="2400" b="1" dirty="0">
                <a:latin typeface="微软雅黑" panose="020B0503020204020204" charset="-122"/>
                <a:ea typeface="微软雅黑" panose="020B0503020204020204" charset="-122"/>
                <a:cs typeface="微软雅黑" panose="020B0503020204020204" charset="-122"/>
              </a:rPr>
              <a:t>	</a:t>
            </a:r>
            <a:endParaRPr lang="en-US" sz="2400" b="1" dirty="0">
              <a:latin typeface="微软雅黑" panose="020B0503020204020204" charset="-122"/>
              <a:ea typeface="微软雅黑" panose="020B0503020204020204" charset="-122"/>
              <a:cs typeface="微软雅黑" panose="020B0503020204020204" charset="-122"/>
            </a:endParaRPr>
          </a:p>
          <a:p>
            <a:pPr marL="266700" indent="-266700"/>
            <a:r>
              <a:rPr lang="en-US" sz="2400" b="1" dirty="0">
                <a:latin typeface="微软雅黑" panose="020B0503020204020204" charset="-122"/>
                <a:ea typeface="微软雅黑" panose="020B0503020204020204" charset="-122"/>
                <a:cs typeface="微软雅黑" panose="020B0503020204020204" charset="-122"/>
              </a:rPr>
              <a:t>    D</a:t>
            </a:r>
            <a:r>
              <a:rPr lang="zh-CN" sz="2400" b="1" dirty="0">
                <a:latin typeface="微软雅黑" panose="020B0503020204020204" charset="-122"/>
                <a:ea typeface="微软雅黑" panose="020B0503020204020204" charset="-122"/>
                <a:cs typeface="微软雅黑" panose="020B0503020204020204" charset="-122"/>
              </a:rPr>
              <a:t>．英一美一德一法</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10528300" y="3552825"/>
            <a:ext cx="1033780" cy="1568450"/>
          </a:xfrm>
          <a:prstGeom prst="rect">
            <a:avLst/>
          </a:prstGeom>
          <a:noFill/>
        </p:spPr>
        <p:txBody>
          <a:bodyPr wrap="square" rtlCol="0">
            <a:spAutoFit/>
            <a:scene3d>
              <a:camera prst="orthographicFront"/>
              <a:lightRig rig="threePt" dir="t"/>
            </a:scene3d>
          </a:bodyPr>
          <a:lstStyle/>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D</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三、资本主义政治体系</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166370" y="940753"/>
            <a:ext cx="5080000" cy="521970"/>
          </a:xfrm>
          <a:prstGeom prst="rect">
            <a:avLst/>
          </a:prstGeom>
          <a:noFill/>
          <a:ln w="9525">
            <a:noFill/>
          </a:ln>
        </p:spPr>
        <p:txBody>
          <a:bodyPr>
            <a:spAutoFit/>
          </a:bodyPr>
          <a:lstStyle/>
          <a:p>
            <a:pPr indent="0"/>
            <a:r>
              <a:rPr lang="zh-CN" sz="2800" b="1">
                <a:ea typeface="宋体" panose="02010600030101010101" pitchFamily="2" charset="-122"/>
              </a:rPr>
              <a:t>【典例】</a:t>
            </a:r>
            <a:endParaRPr lang="zh-CN" altLang="en-US" sz="2800" b="1">
              <a:ea typeface="宋体" panose="02010600030101010101" pitchFamily="2" charset="-122"/>
            </a:endParaRPr>
          </a:p>
        </p:txBody>
      </p:sp>
      <p:sp>
        <p:nvSpPr>
          <p:cNvPr id="10" name="文本框 9"/>
          <p:cNvSpPr txBox="1"/>
          <p:nvPr/>
        </p:nvSpPr>
        <p:spPr>
          <a:xfrm>
            <a:off x="10470515" y="4396105"/>
            <a:ext cx="103378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C</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100" name="文本框 99"/>
          <p:cNvSpPr txBox="1"/>
          <p:nvPr/>
        </p:nvSpPr>
        <p:spPr>
          <a:xfrm>
            <a:off x="166370" y="3566795"/>
            <a:ext cx="10304145" cy="3046095"/>
          </a:xfrm>
          <a:prstGeom prst="rect">
            <a:avLst/>
          </a:prstGeom>
          <a:noFill/>
          <a:ln w="9525">
            <a:noFill/>
          </a:ln>
        </p:spPr>
        <p:txBody>
          <a:bodyPr wrap="square">
            <a:spAutoFit/>
          </a:bodyPr>
          <a:lstStyle/>
          <a:p>
            <a:pPr indent="266700"/>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8</a:t>
            </a:r>
            <a:r>
              <a:rPr lang="zh-CN" sz="2400" b="1">
                <a:solidFill>
                  <a:srgbClr val="000000"/>
                </a:solidFill>
                <a:latin typeface="微软雅黑" panose="020B0503020204020204" charset="-122"/>
                <a:ea typeface="微软雅黑" panose="020B0503020204020204" charset="-122"/>
                <a:cs typeface="微软雅黑" panose="020B0503020204020204" charset="-122"/>
              </a:rPr>
              <a:t>．（</a:t>
            </a:r>
            <a:r>
              <a:rPr lang="en-US" sz="2400" b="1">
                <a:solidFill>
                  <a:srgbClr val="000000"/>
                </a:solidFill>
                <a:latin typeface="微软雅黑" panose="020B0503020204020204" charset="-122"/>
                <a:ea typeface="微软雅黑" panose="020B0503020204020204" charset="-122"/>
                <a:cs typeface="微软雅黑" panose="020B0503020204020204" charset="-122"/>
              </a:rPr>
              <a:t>2017</a:t>
            </a:r>
            <a:r>
              <a:rPr lang="zh-CN" sz="2400" b="1">
                <a:solidFill>
                  <a:srgbClr val="000000"/>
                </a:solidFill>
                <a:latin typeface="微软雅黑" panose="020B0503020204020204" charset="-122"/>
                <a:ea typeface="微软雅黑" panose="020B0503020204020204" charset="-122"/>
                <a:cs typeface="微软雅黑" panose="020B0503020204020204" charset="-122"/>
              </a:rPr>
              <a:t>年江苏卷）</a:t>
            </a:r>
            <a:r>
              <a:rPr lang="en-US" sz="2400" b="1">
                <a:solidFill>
                  <a:srgbClr val="000000"/>
                </a:solidFill>
                <a:latin typeface="微软雅黑" panose="020B0503020204020204" charset="-122"/>
                <a:ea typeface="微软雅黑" panose="020B0503020204020204" charset="-122"/>
                <a:cs typeface="微软雅黑" panose="020B0503020204020204" charset="-122"/>
              </a:rPr>
              <a:t>1832</a:t>
            </a:r>
            <a:r>
              <a:rPr lang="zh-CN" sz="2400" b="1">
                <a:solidFill>
                  <a:srgbClr val="000000"/>
                </a:solidFill>
                <a:latin typeface="微软雅黑" panose="020B0503020204020204" charset="-122"/>
                <a:ea typeface="微软雅黑" panose="020B0503020204020204" charset="-122"/>
                <a:cs typeface="微软雅黑" panose="020B0503020204020204" charset="-122"/>
              </a:rPr>
              <a:t>年，在两次否决改革法案后，英国议会上院第三次表决时，国王以增加上院贵族人数相威胁，加上强大的民意压力，反对派议员接受国王的劝告，采用缺席的方式回避了投票，使法案得以通过。改革法案的通过表明</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266700"/>
            <a:r>
              <a:rPr lang="en-US" sz="2400" b="1">
                <a:solidFill>
                  <a:srgbClr val="000000"/>
                </a:solidFill>
                <a:latin typeface="微软雅黑" panose="020B0503020204020204" charset="-122"/>
                <a:ea typeface="微软雅黑" panose="020B0503020204020204" charset="-122"/>
                <a:cs typeface="微软雅黑" panose="020B0503020204020204" charset="-122"/>
              </a:rPr>
              <a:t>A</a:t>
            </a:r>
            <a:r>
              <a:rPr lang="zh-CN" sz="2400" b="1">
                <a:solidFill>
                  <a:srgbClr val="000000"/>
                </a:solidFill>
                <a:latin typeface="微软雅黑" panose="020B0503020204020204" charset="-122"/>
                <a:ea typeface="微软雅黑" panose="020B0503020204020204" charset="-122"/>
                <a:cs typeface="微软雅黑" panose="020B0503020204020204" charset="-122"/>
              </a:rPr>
              <a:t>．国王仍拥有重要的政治权力</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266700"/>
            <a:r>
              <a:rPr lang="en-US" sz="2400" b="1">
                <a:solidFill>
                  <a:srgbClr val="000000"/>
                </a:solidFill>
                <a:latin typeface="微软雅黑" panose="020B0503020204020204" charset="-122"/>
                <a:ea typeface="微软雅黑" panose="020B0503020204020204" charset="-122"/>
                <a:cs typeface="微软雅黑" panose="020B0503020204020204" charset="-122"/>
              </a:rPr>
              <a:t>B</a:t>
            </a:r>
            <a:r>
              <a:rPr lang="zh-CN" sz="2400" b="1">
                <a:solidFill>
                  <a:srgbClr val="000000"/>
                </a:solidFill>
                <a:latin typeface="微软雅黑" panose="020B0503020204020204" charset="-122"/>
                <a:ea typeface="微软雅黑" panose="020B0503020204020204" charset="-122"/>
                <a:cs typeface="微软雅黑" panose="020B0503020204020204" charset="-122"/>
              </a:rPr>
              <a:t>．上院在议会中有决定性作用</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266700"/>
            <a:r>
              <a:rPr lang="en-US" sz="2400" b="1">
                <a:solidFill>
                  <a:srgbClr val="000000"/>
                </a:solidFill>
                <a:latin typeface="微软雅黑" panose="020B0503020204020204" charset="-122"/>
                <a:ea typeface="微软雅黑" panose="020B0503020204020204" charset="-122"/>
                <a:cs typeface="微软雅黑" panose="020B0503020204020204" charset="-122"/>
              </a:rPr>
              <a:t>C</a:t>
            </a:r>
            <a:r>
              <a:rPr lang="zh-CN" sz="2400" b="1">
                <a:solidFill>
                  <a:srgbClr val="000000"/>
                </a:solidFill>
                <a:latin typeface="微软雅黑" panose="020B0503020204020204" charset="-122"/>
                <a:ea typeface="微软雅黑" panose="020B0503020204020204" charset="-122"/>
                <a:cs typeface="微软雅黑" panose="020B0503020204020204" charset="-122"/>
              </a:rPr>
              <a:t>．保守势力最后时刻做出让步</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266700"/>
            <a:r>
              <a:rPr lang="en-US" sz="2400" b="1">
                <a:solidFill>
                  <a:srgbClr val="000000"/>
                </a:solidFill>
                <a:latin typeface="微软雅黑" panose="020B0503020204020204" charset="-122"/>
                <a:ea typeface="微软雅黑" panose="020B0503020204020204" charset="-122"/>
                <a:cs typeface="微软雅黑" panose="020B0503020204020204" charset="-122"/>
              </a:rPr>
              <a:t>D</a:t>
            </a:r>
            <a:r>
              <a:rPr lang="zh-CN" sz="2400" b="1">
                <a:solidFill>
                  <a:srgbClr val="000000"/>
                </a:solidFill>
                <a:latin typeface="微软雅黑" panose="020B0503020204020204" charset="-122"/>
                <a:ea typeface="微软雅黑" panose="020B0503020204020204" charset="-122"/>
                <a:cs typeface="微软雅黑" panose="020B0503020204020204" charset="-122"/>
              </a:rPr>
              <a:t>．君主立宪制在英国开始形成</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4612640" y="184150"/>
            <a:ext cx="72948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第九课：资产阶级革命与资本主义制度的确立</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3" name="内容占位符 2"/>
          <p:cNvSpPr>
            <a:spLocks noGrp="1"/>
          </p:cNvSpPr>
          <p:nvPr>
            <p:ph idx="1"/>
          </p:nvPr>
        </p:nvSpPr>
        <p:spPr>
          <a:xfrm>
            <a:off x="365760" y="1574800"/>
            <a:ext cx="10252075" cy="2184400"/>
          </a:xfrm>
        </p:spPr>
        <p:txBody>
          <a:bodyPr/>
          <a:p>
            <a:pPr marL="0" indent="0">
              <a:buNone/>
            </a:pPr>
            <a:r>
              <a:rPr lang="en-US" altLang="zh-CN" sz="2400" b="1">
                <a:latin typeface="微软雅黑" panose="020B0503020204020204" charset="-122"/>
                <a:ea typeface="微软雅黑" panose="020B0503020204020204" charset="-122"/>
                <a:cs typeface="微软雅黑" panose="020B0503020204020204" charset="-122"/>
              </a:rPr>
              <a:t>7</a:t>
            </a:r>
            <a:r>
              <a:rPr lang="zh-CN" alt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sym typeface="+mn-ea"/>
              </a:rPr>
              <a:t>（2021</a:t>
            </a:r>
            <a:r>
              <a:rPr lang="en-US" altLang="zh-CN" sz="2400" b="1">
                <a:latin typeface="微软雅黑" panose="020B0503020204020204" charset="-122"/>
                <a:ea typeface="微软雅黑" panose="020B0503020204020204" charset="-122"/>
                <a:cs typeface="微软雅黑" panose="020B0503020204020204" charset="-122"/>
                <a:sym typeface="+mn-ea"/>
              </a:rPr>
              <a:t>·</a:t>
            </a:r>
            <a:r>
              <a:rPr lang="zh-CN" sz="2400" b="1">
                <a:latin typeface="微软雅黑" panose="020B0503020204020204" charset="-122"/>
                <a:ea typeface="微软雅黑" panose="020B0503020204020204" charset="-122"/>
                <a:cs typeface="微软雅黑" panose="020B0503020204020204" charset="-122"/>
                <a:sym typeface="+mn-ea"/>
              </a:rPr>
              <a:t>北京</a:t>
            </a:r>
            <a:r>
              <a:rPr lang="en-US" altLang="zh-CN" sz="2400" b="1">
                <a:latin typeface="微软雅黑" panose="020B0503020204020204" charset="-122"/>
                <a:ea typeface="微软雅黑" panose="020B0503020204020204" charset="-122"/>
                <a:cs typeface="微软雅黑" panose="020B0503020204020204" charset="-122"/>
                <a:sym typeface="+mn-ea"/>
              </a:rPr>
              <a:t>·</a:t>
            </a:r>
            <a:r>
              <a:rPr lang="zh-CN" sz="2400" b="1">
                <a:latin typeface="微软雅黑" panose="020B0503020204020204" charset="-122"/>
                <a:ea typeface="微软雅黑" panose="020B0503020204020204" charset="-122"/>
                <a:cs typeface="微软雅黑" panose="020B0503020204020204" charset="-122"/>
                <a:sym typeface="+mn-ea"/>
              </a:rPr>
              <a:t>学业水平合格性考试）</a:t>
            </a:r>
            <a:r>
              <a:rPr lang="zh-CN" altLang="en-US" sz="2400" b="1">
                <a:latin typeface="微软雅黑" panose="020B0503020204020204" charset="-122"/>
                <a:ea typeface="微软雅黑" panose="020B0503020204020204" charset="-122"/>
                <a:cs typeface="微软雅黑" panose="020B0503020204020204" charset="-122"/>
              </a:rPr>
              <a:t>某同学在学习过程中，摘录了“倒幕运动”“殖产兴业”“文明开化”“脱亚入欧”等关键词。他学习的历史事件是</a:t>
            </a:r>
            <a:endParaRPr lang="zh-CN" altLang="en-US" sz="2400" b="1">
              <a:latin typeface="微软雅黑" panose="020B0503020204020204" charset="-122"/>
              <a:ea typeface="微软雅黑" panose="020B0503020204020204" charset="-122"/>
              <a:cs typeface="微软雅黑" panose="020B0503020204020204" charset="-122"/>
            </a:endParaRPr>
          </a:p>
          <a:p>
            <a:pPr marL="0" indent="0">
              <a:buNone/>
            </a:pPr>
            <a:r>
              <a:rPr lang="zh-CN" altLang="en-US" sz="2400" b="1">
                <a:latin typeface="微软雅黑" panose="020B0503020204020204" charset="-122"/>
                <a:ea typeface="微软雅黑" panose="020B0503020204020204" charset="-122"/>
                <a:cs typeface="微软雅黑" panose="020B0503020204020204" charset="-122"/>
              </a:rPr>
              <a:t>A．美国内战 	B．俄国农奴制改革 	</a:t>
            </a:r>
            <a:endParaRPr lang="zh-CN" altLang="en-US" sz="2400" b="1">
              <a:latin typeface="微软雅黑" panose="020B0503020204020204" charset="-122"/>
              <a:ea typeface="微软雅黑" panose="020B0503020204020204" charset="-122"/>
              <a:cs typeface="微软雅黑" panose="020B0503020204020204" charset="-122"/>
            </a:endParaRPr>
          </a:p>
          <a:p>
            <a:pPr marL="0" indent="0">
              <a:buNone/>
            </a:pPr>
            <a:r>
              <a:rPr lang="zh-CN" altLang="en-US" sz="2400" b="1">
                <a:latin typeface="微软雅黑" panose="020B0503020204020204" charset="-122"/>
                <a:ea typeface="微软雅黑" panose="020B0503020204020204" charset="-122"/>
                <a:cs typeface="微软雅黑" panose="020B0503020204020204" charset="-122"/>
              </a:rPr>
              <a:t>C．日本明治维新 	D．德意志统一</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0617835" y="1882775"/>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C</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4" descr="360截图20210308135923918"/>
          <p:cNvPicPr>
            <a:picLocks noChangeAspect="1"/>
          </p:cNvPicPr>
          <p:nvPr>
            <p:custDataLst>
              <p:tags r:id="rId1"/>
            </p:custDataLst>
          </p:nvPr>
        </p:nvPicPr>
        <p:blipFill>
          <a:blip r:embed="rId2"/>
          <a:srcRect r="124" b="25051"/>
          <a:stretch>
            <a:fillRect/>
          </a:stretch>
        </p:blipFill>
        <p:spPr>
          <a:xfrm>
            <a:off x="166370" y="4634230"/>
            <a:ext cx="10041255" cy="1875790"/>
          </a:xfrm>
          <a:prstGeom prst="rect">
            <a:avLst/>
          </a:prstGeom>
          <a:noFill/>
          <a:ln w="9525">
            <a:noFill/>
          </a:ln>
        </p:spPr>
      </p:pic>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三、资本主义政治体系</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166370" y="940753"/>
            <a:ext cx="5080000" cy="521970"/>
          </a:xfrm>
          <a:prstGeom prst="rect">
            <a:avLst/>
          </a:prstGeom>
          <a:noFill/>
          <a:ln w="9525">
            <a:noFill/>
          </a:ln>
        </p:spPr>
        <p:txBody>
          <a:bodyPr>
            <a:spAutoFit/>
          </a:bodyPr>
          <a:p>
            <a:pPr indent="0"/>
            <a:r>
              <a:rPr lang="zh-CN" sz="2800" b="1">
                <a:ea typeface="宋体" panose="02010600030101010101" pitchFamily="2" charset="-122"/>
              </a:rPr>
              <a:t>【典例】</a:t>
            </a:r>
            <a:endParaRPr lang="zh-CN" altLang="en-US" sz="2800" b="1">
              <a:ea typeface="宋体" panose="02010600030101010101" pitchFamily="2" charset="-122"/>
            </a:endParaRPr>
          </a:p>
        </p:txBody>
      </p:sp>
      <p:sp>
        <p:nvSpPr>
          <p:cNvPr id="4" name="文本框 3"/>
          <p:cNvSpPr txBox="1"/>
          <p:nvPr/>
        </p:nvSpPr>
        <p:spPr>
          <a:xfrm>
            <a:off x="4612640" y="184150"/>
            <a:ext cx="72948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第九课：资产阶级革命与资本主义制度的确立</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10662920" y="4878705"/>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D</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pic>
        <p:nvPicPr>
          <p:cNvPr id="3" name="图片 20" descr="360截图20210308135909102"/>
          <p:cNvPicPr>
            <a:picLocks noChangeAspect="1"/>
          </p:cNvPicPr>
          <p:nvPr>
            <p:custDataLst>
              <p:tags r:id="rId3"/>
            </p:custDataLst>
          </p:nvPr>
        </p:nvPicPr>
        <p:blipFill>
          <a:blip r:embed="rId4"/>
          <a:srcRect t="49872" r="-56"/>
          <a:stretch>
            <a:fillRect/>
          </a:stretch>
        </p:blipFill>
        <p:spPr>
          <a:xfrm>
            <a:off x="407670" y="1463040"/>
            <a:ext cx="9928225" cy="2986405"/>
          </a:xfrm>
          <a:prstGeom prst="rect">
            <a:avLst/>
          </a:prstGeom>
          <a:noFill/>
          <a:ln w="9525">
            <a:noFill/>
          </a:ln>
        </p:spPr>
      </p:pic>
      <p:sp>
        <p:nvSpPr>
          <p:cNvPr id="8" name="文本框 7"/>
          <p:cNvSpPr txBox="1"/>
          <p:nvPr/>
        </p:nvSpPr>
        <p:spPr>
          <a:xfrm>
            <a:off x="9316720" y="297434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D</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9" name="文本框 8"/>
          <p:cNvSpPr txBox="1"/>
          <p:nvPr/>
        </p:nvSpPr>
        <p:spPr>
          <a:xfrm>
            <a:off x="6764655" y="146304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C</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左大括号 3"/>
          <p:cNvSpPr/>
          <p:nvPr/>
        </p:nvSpPr>
        <p:spPr>
          <a:xfrm>
            <a:off x="936625" y="311150"/>
            <a:ext cx="92710" cy="639191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微软雅黑" panose="020B0503020204020204" charset="-122"/>
              <a:ea typeface="微软雅黑" panose="020B0503020204020204" charset="-122"/>
            </a:endParaRPr>
          </a:p>
        </p:txBody>
      </p:sp>
      <p:sp>
        <p:nvSpPr>
          <p:cNvPr id="5" name="文本框 4"/>
          <p:cNvSpPr txBox="1"/>
          <p:nvPr/>
        </p:nvSpPr>
        <p:spPr>
          <a:xfrm>
            <a:off x="1089659" y="2650802"/>
            <a:ext cx="1931093" cy="521970"/>
          </a:xfrm>
          <a:prstGeom prst="rect">
            <a:avLst/>
          </a:prstGeom>
          <a:solidFill>
            <a:schemeClr val="accent5">
              <a:lumMod val="20000"/>
              <a:lumOff val="80000"/>
            </a:schemeClr>
          </a:solidFill>
        </p:spPr>
        <p:txBody>
          <a:bodyPr wrap="square" rtlCol="0">
            <a:spAutoFit/>
          </a:bodyPr>
          <a:lstStyle/>
          <a:p>
            <a:r>
              <a:rPr lang="zh-CN" altLang="en-US" sz="2800" b="1">
                <a:latin typeface="微软雅黑" panose="020B0503020204020204" charset="-122"/>
                <a:ea typeface="微软雅黑" panose="020B0503020204020204" charset="-122"/>
              </a:rPr>
              <a:t>政治体系：</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3192895" y="2650803"/>
            <a:ext cx="6144722" cy="521970"/>
          </a:xfrm>
          <a:prstGeom prst="rect">
            <a:avLst/>
          </a:prstGeom>
          <a:solidFill>
            <a:schemeClr val="accent5">
              <a:lumMod val="20000"/>
              <a:lumOff val="80000"/>
            </a:schemeClr>
          </a:solidFill>
        </p:spPr>
        <p:txBody>
          <a:bodyPr wrap="square" rtlCol="0">
            <a:spAutoFit/>
          </a:bodyPr>
          <a:lstStyle/>
          <a:p>
            <a:r>
              <a:rPr lang="zh-CN" altLang="en-US" sz="2800" b="1">
                <a:latin typeface="微软雅黑" panose="020B0503020204020204" charset="-122"/>
                <a:ea typeface="微软雅黑" panose="020B0503020204020204" charset="-122"/>
              </a:rPr>
              <a:t>资本主义民主制度在世界范围的确立</a:t>
            </a:r>
            <a:endParaRPr lang="zh-CN" altLang="en-US" sz="2800" b="1">
              <a:latin typeface="微软雅黑" panose="020B0503020204020204" charset="-122"/>
              <a:ea typeface="微软雅黑" panose="020B0503020204020204" charset="-122"/>
            </a:endParaRPr>
          </a:p>
        </p:txBody>
      </p:sp>
      <p:sp>
        <p:nvSpPr>
          <p:cNvPr id="7" name="文本框 6"/>
          <p:cNvSpPr txBox="1"/>
          <p:nvPr/>
        </p:nvSpPr>
        <p:spPr>
          <a:xfrm>
            <a:off x="1089775" y="310720"/>
            <a:ext cx="1830359"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经济体系：</a:t>
            </a:r>
            <a:endParaRPr lang="zh-CN" altLang="en-US" sz="2800" b="1">
              <a:latin typeface="微软雅黑" panose="020B0503020204020204" charset="-122"/>
              <a:ea typeface="微软雅黑" panose="020B0503020204020204" charset="-122"/>
            </a:endParaRPr>
          </a:p>
        </p:txBody>
      </p:sp>
      <p:sp>
        <p:nvSpPr>
          <p:cNvPr id="9" name="文本框 8"/>
          <p:cNvSpPr txBox="1"/>
          <p:nvPr/>
        </p:nvSpPr>
        <p:spPr>
          <a:xfrm>
            <a:off x="3193010" y="310284"/>
            <a:ext cx="8317808"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资本主义世界市场的形成（资本主义生产方式确立）</a:t>
            </a:r>
            <a:endParaRPr lang="zh-CN" altLang="en-US" sz="2800" b="1">
              <a:latin typeface="微软雅黑" panose="020B0503020204020204" charset="-122"/>
              <a:ea typeface="微软雅黑" panose="020B0503020204020204" charset="-122"/>
            </a:endParaRPr>
          </a:p>
        </p:txBody>
      </p:sp>
      <p:sp>
        <p:nvSpPr>
          <p:cNvPr id="11" name="文本框 10"/>
          <p:cNvSpPr txBox="1"/>
          <p:nvPr/>
        </p:nvSpPr>
        <p:spPr>
          <a:xfrm>
            <a:off x="1172845" y="3398573"/>
            <a:ext cx="1838729" cy="521970"/>
          </a:xfrm>
          <a:prstGeom prst="rect">
            <a:avLst/>
          </a:prstGeom>
          <a:solidFill>
            <a:schemeClr val="accent5">
              <a:lumMod val="20000"/>
              <a:lumOff val="80000"/>
            </a:schemeClr>
          </a:solidFill>
        </p:spPr>
        <p:txBody>
          <a:bodyPr wrap="square" rtlCol="0" anchor="t">
            <a:spAutoFit/>
          </a:bodyPr>
          <a:lstStyle/>
          <a:p>
            <a:r>
              <a:rPr lang="zh-CN" altLang="en-US" sz="2800" b="1">
                <a:latin typeface="微软雅黑" panose="020B0503020204020204" charset="-122"/>
                <a:ea typeface="微软雅黑" panose="020B0503020204020204" charset="-122"/>
                <a:sym typeface="+mn-ea"/>
              </a:rPr>
              <a:t>殖民体系：</a:t>
            </a:r>
            <a:endParaRPr lang="zh-CN" altLang="en-US" sz="2800" b="1">
              <a:latin typeface="微软雅黑" panose="020B0503020204020204" charset="-122"/>
              <a:ea typeface="微软雅黑" panose="020B0503020204020204" charset="-122"/>
              <a:sym typeface="+mn-ea"/>
            </a:endParaRPr>
          </a:p>
        </p:txBody>
      </p:sp>
      <p:sp>
        <p:nvSpPr>
          <p:cNvPr id="12" name="文本框 11"/>
          <p:cNvSpPr txBox="1"/>
          <p:nvPr/>
        </p:nvSpPr>
        <p:spPr>
          <a:xfrm>
            <a:off x="3217949" y="3398265"/>
            <a:ext cx="4565304" cy="521970"/>
          </a:xfrm>
          <a:prstGeom prst="rect">
            <a:avLst/>
          </a:prstGeom>
          <a:solidFill>
            <a:schemeClr val="accent5">
              <a:lumMod val="20000"/>
              <a:lumOff val="80000"/>
            </a:schemeClr>
          </a:solidFill>
        </p:spPr>
        <p:txBody>
          <a:bodyPr wrap="square" rtlCol="0" anchor="t">
            <a:spAutoFit/>
          </a:bodyPr>
          <a:lstStyle/>
          <a:p>
            <a:r>
              <a:rPr lang="zh-CN" altLang="en-US" sz="2800" b="1">
                <a:latin typeface="微软雅黑" panose="020B0503020204020204" charset="-122"/>
                <a:ea typeface="微软雅黑" panose="020B0503020204020204" charset="-122"/>
                <a:sym typeface="+mn-ea"/>
              </a:rPr>
              <a:t>资本主义的殖民体系的形成</a:t>
            </a:r>
            <a:endParaRPr lang="zh-CN" altLang="en-US" sz="2800" b="1">
              <a:latin typeface="微软雅黑" panose="020B0503020204020204" charset="-122"/>
              <a:ea typeface="微软雅黑" panose="020B0503020204020204" charset="-122"/>
              <a:sym typeface="+mn-ea"/>
            </a:endParaRPr>
          </a:p>
        </p:txBody>
      </p:sp>
      <p:sp>
        <p:nvSpPr>
          <p:cNvPr id="16" name="矩形: 圆角 4"/>
          <p:cNvSpPr/>
          <p:nvPr/>
        </p:nvSpPr>
        <p:spPr>
          <a:xfrm>
            <a:off x="234950" y="1873885"/>
            <a:ext cx="558165" cy="326580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marL="0" marR="0" lvl="0" indent="0" algn="ctr" defTabSz="457200" rtl="0" eaLnBrk="1" fontAlgn="auto" latinLnBrk="0" hangingPunct="1">
              <a:lnSpc>
                <a:spcPct val="100000"/>
              </a:lnSpc>
              <a:spcBef>
                <a:spcPct val="0"/>
              </a:spcBef>
              <a:spcAft>
                <a:spcPct val="0"/>
              </a:spcAft>
              <a:buClrTx/>
              <a:buSzTx/>
              <a:buFontTx/>
              <a:buNone/>
              <a:defRPr/>
            </a:pPr>
            <a:r>
              <a:rPr lang="zh-CN" altLang="zh-CN" sz="2800" b="1">
                <a:solidFill>
                  <a:schemeClr val="tx1"/>
                </a:solidFill>
                <a:latin typeface="微软雅黑" panose="020B0503020204020204" charset="-122"/>
                <a:ea typeface="微软雅黑" panose="020B0503020204020204" charset="-122"/>
                <a:sym typeface="+mn-ea"/>
              </a:rPr>
              <a:t>资本主义世界体系</a:t>
            </a:r>
            <a:endParaRPr kumimoji="0" lang="zh-CN" altLang="zh-CN" sz="28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sym typeface="+mn-ea"/>
            </a:endParaRPr>
          </a:p>
        </p:txBody>
      </p:sp>
      <p:sp>
        <p:nvSpPr>
          <p:cNvPr id="8" name="文本框 7"/>
          <p:cNvSpPr txBox="1"/>
          <p:nvPr/>
        </p:nvSpPr>
        <p:spPr>
          <a:xfrm>
            <a:off x="3272790" y="895350"/>
            <a:ext cx="7663180"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altLang="en-US" sz="2800" b="1" dirty="0">
                <a:solidFill>
                  <a:srgbClr val="FF0000"/>
                </a:solidFill>
                <a:latin typeface="微软雅黑" panose="020B0503020204020204" charset="-122"/>
                <a:ea typeface="微软雅黑" panose="020B0503020204020204" charset="-122"/>
                <a:sym typeface="+mn-ea"/>
              </a:rPr>
              <a:t>新航路（雏形）</a:t>
            </a:r>
            <a:r>
              <a:rPr lang="en-US" altLang="zh-CN" sz="2800" b="1" dirty="0">
                <a:solidFill>
                  <a:srgbClr val="FF0000"/>
                </a:solidFill>
                <a:latin typeface="微软雅黑" panose="020B0503020204020204" charset="-122"/>
                <a:ea typeface="微软雅黑" panose="020B0503020204020204" charset="-122"/>
                <a:sym typeface="+mn-ea"/>
              </a:rPr>
              <a:t>→</a:t>
            </a:r>
            <a:r>
              <a:rPr lang="zh-CN" altLang="en-US" sz="2800" b="1" dirty="0">
                <a:solidFill>
                  <a:srgbClr val="FF0000"/>
                </a:solidFill>
                <a:latin typeface="微软雅黑" panose="020B0503020204020204" charset="-122"/>
                <a:ea typeface="微软雅黑" panose="020B0503020204020204" charset="-122"/>
                <a:sym typeface="+mn-ea"/>
              </a:rPr>
              <a:t>一工（初步）</a:t>
            </a:r>
            <a:r>
              <a:rPr lang="en-US" altLang="zh-CN" sz="2800" b="1" dirty="0">
                <a:solidFill>
                  <a:srgbClr val="FF0000"/>
                </a:solidFill>
                <a:latin typeface="微软雅黑" panose="020B0503020204020204" charset="-122"/>
                <a:ea typeface="微软雅黑" panose="020B0503020204020204" charset="-122"/>
                <a:sym typeface="+mn-ea"/>
              </a:rPr>
              <a:t>→</a:t>
            </a:r>
            <a:r>
              <a:rPr lang="zh-CN" altLang="en-US" sz="2800" b="1" dirty="0">
                <a:solidFill>
                  <a:srgbClr val="FF0000"/>
                </a:solidFill>
                <a:latin typeface="微软雅黑" panose="020B0503020204020204" charset="-122"/>
                <a:ea typeface="微软雅黑" panose="020B0503020204020204" charset="-122"/>
                <a:sym typeface="+mn-ea"/>
              </a:rPr>
              <a:t>二工（最终）</a:t>
            </a:r>
            <a:endParaRPr lang="en-US" altLang="zh-CN" sz="2800" b="1" dirty="0">
              <a:solidFill>
                <a:srgbClr val="FF0000"/>
              </a:solidFill>
              <a:latin typeface="微软雅黑" panose="020B0503020204020204" charset="-122"/>
              <a:ea typeface="微软雅黑" panose="020B0503020204020204" charset="-122"/>
              <a:sym typeface="+mn-ea"/>
            </a:endParaRPr>
          </a:p>
        </p:txBody>
      </p:sp>
      <p:sp>
        <p:nvSpPr>
          <p:cNvPr id="13" name="文本框 12"/>
          <p:cNvSpPr txBox="1"/>
          <p:nvPr/>
        </p:nvSpPr>
        <p:spPr>
          <a:xfrm>
            <a:off x="1077710" y="1495630"/>
            <a:ext cx="1830359"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思想体系：</a:t>
            </a:r>
            <a:endParaRPr lang="zh-CN" altLang="en-US" sz="2800" b="1">
              <a:latin typeface="微软雅黑" panose="020B0503020204020204" charset="-122"/>
              <a:ea typeface="微软雅黑" panose="020B0503020204020204" charset="-122"/>
            </a:endParaRPr>
          </a:p>
        </p:txBody>
      </p:sp>
      <p:sp>
        <p:nvSpPr>
          <p:cNvPr id="14" name="文本框 13"/>
          <p:cNvSpPr txBox="1"/>
          <p:nvPr/>
        </p:nvSpPr>
        <p:spPr>
          <a:xfrm>
            <a:off x="3192780" y="1495425"/>
            <a:ext cx="7909560"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资本主义思想体系的形成（人文主义的广泛传播）</a:t>
            </a:r>
            <a:endParaRPr lang="zh-CN" altLang="en-US" sz="2800" b="1">
              <a:latin typeface="微软雅黑" panose="020B0503020204020204" charset="-122"/>
              <a:ea typeface="微软雅黑" panose="020B0503020204020204" charset="-122"/>
            </a:endParaRPr>
          </a:p>
        </p:txBody>
      </p:sp>
      <p:sp>
        <p:nvSpPr>
          <p:cNvPr id="2" name="文本框 1"/>
          <p:cNvSpPr txBox="1"/>
          <p:nvPr/>
        </p:nvSpPr>
        <p:spPr>
          <a:xfrm>
            <a:off x="4480560" y="2072640"/>
            <a:ext cx="5334000"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sz="2800" b="1" dirty="0">
                <a:solidFill>
                  <a:srgbClr val="FF0000"/>
                </a:solidFill>
                <a:latin typeface="微软雅黑" panose="020B0503020204020204" charset="-122"/>
                <a:ea typeface="微软雅黑" panose="020B0503020204020204" charset="-122"/>
                <a:sym typeface="+mn-ea"/>
              </a:rPr>
              <a:t>文艺复兴</a:t>
            </a:r>
            <a:r>
              <a:rPr lang="en-US" altLang="zh-CN" sz="2800" b="1" dirty="0">
                <a:solidFill>
                  <a:srgbClr val="FF0000"/>
                </a:solidFill>
                <a:latin typeface="微软雅黑" panose="020B0503020204020204" charset="-122"/>
                <a:ea typeface="微软雅黑" panose="020B0503020204020204" charset="-122"/>
                <a:sym typeface="+mn-ea"/>
              </a:rPr>
              <a:t>→</a:t>
            </a:r>
            <a:r>
              <a:rPr lang="zh-CN" altLang="en-US" sz="2800" b="1" dirty="0">
                <a:solidFill>
                  <a:srgbClr val="FF0000"/>
                </a:solidFill>
                <a:latin typeface="微软雅黑" panose="020B0503020204020204" charset="-122"/>
                <a:ea typeface="微软雅黑" panose="020B0503020204020204" charset="-122"/>
                <a:sym typeface="+mn-ea"/>
              </a:rPr>
              <a:t>宗教改革</a:t>
            </a:r>
            <a:r>
              <a:rPr lang="en-US" altLang="zh-CN" sz="2800" b="1" dirty="0">
                <a:solidFill>
                  <a:srgbClr val="FF0000"/>
                </a:solidFill>
                <a:latin typeface="微软雅黑" panose="020B0503020204020204" charset="-122"/>
                <a:ea typeface="微软雅黑" panose="020B0503020204020204" charset="-122"/>
                <a:sym typeface="+mn-ea"/>
              </a:rPr>
              <a:t>→</a:t>
            </a:r>
            <a:r>
              <a:rPr lang="zh-CN" altLang="en-US" sz="2800" b="1" dirty="0">
                <a:solidFill>
                  <a:srgbClr val="FF0000"/>
                </a:solidFill>
                <a:latin typeface="微软雅黑" panose="020B0503020204020204" charset="-122"/>
                <a:ea typeface="微软雅黑" panose="020B0503020204020204" charset="-122"/>
                <a:sym typeface="+mn-ea"/>
              </a:rPr>
              <a:t>启蒙运动</a:t>
            </a:r>
            <a:endParaRPr lang="zh-CN" altLang="en-US" sz="2800" b="1" dirty="0">
              <a:solidFill>
                <a:srgbClr val="FF0000"/>
              </a:solidFill>
              <a:latin typeface="微软雅黑" panose="020B0503020204020204" charset="-122"/>
              <a:ea typeface="微软雅黑" panose="020B0503020204020204" charset="-122"/>
              <a:sym typeface="+mn-ea"/>
            </a:endParaRPr>
          </a:p>
        </p:txBody>
      </p:sp>
      <p:sp>
        <p:nvSpPr>
          <p:cNvPr id="10" name="文本框 9"/>
          <p:cNvSpPr txBox="1"/>
          <p:nvPr>
            <p:custDataLst>
              <p:tags r:id="rId1"/>
            </p:custDataLst>
          </p:nvPr>
        </p:nvSpPr>
        <p:spPr>
          <a:xfrm>
            <a:off x="2820670" y="5194300"/>
            <a:ext cx="7820660" cy="1198880"/>
          </a:xfrm>
          <a:prstGeom prst="rect">
            <a:avLst/>
          </a:prstGeom>
          <a:solidFill>
            <a:schemeClr val="accent6">
              <a:lumMod val="20000"/>
              <a:lumOff val="80000"/>
            </a:schemeClr>
          </a:solidFill>
        </p:spPr>
        <p:txBody>
          <a:bodyPr wrap="square" rtlCol="0">
            <a:spAutoFit/>
          </a:bodyPr>
          <a:lstStyle/>
          <a:p>
            <a:r>
              <a:rPr lang="en-US" altLang="zh-CN" sz="2400" b="1">
                <a:latin typeface="微软雅黑" panose="020B0503020204020204" charset="-122"/>
                <a:ea typeface="微软雅黑" panose="020B0503020204020204" charset="-122"/>
                <a:cs typeface="微软雅黑" panose="020B0503020204020204" charset="-122"/>
              </a:rPr>
              <a:t>19</a:t>
            </a:r>
            <a:r>
              <a:rPr lang="zh-CN" altLang="en-US" sz="2400" b="1">
                <a:latin typeface="微软雅黑" panose="020B0503020204020204" charset="-122"/>
                <a:ea typeface="微软雅黑" panose="020B0503020204020204" charset="-122"/>
                <a:cs typeface="微软雅黑" panose="020B0503020204020204" charset="-122"/>
              </a:rPr>
              <a:t>世纪末</a:t>
            </a:r>
            <a:r>
              <a:rPr lang="en-US" altLang="zh-CN" sz="2400" b="1">
                <a:latin typeface="微软雅黑" panose="020B0503020204020204" charset="-122"/>
                <a:ea typeface="微软雅黑" panose="020B0503020204020204" charset="-122"/>
                <a:cs typeface="微软雅黑" panose="020B0503020204020204" charset="-122"/>
              </a:rPr>
              <a:t>20</a:t>
            </a:r>
            <a:r>
              <a:rPr lang="zh-CN" altLang="en-US" sz="2400" b="1">
                <a:latin typeface="微软雅黑" panose="020B0503020204020204" charset="-122"/>
                <a:ea typeface="微软雅黑" panose="020B0503020204020204" charset="-122"/>
                <a:cs typeface="微软雅黑" panose="020B0503020204020204" charset="-122"/>
              </a:rPr>
              <a:t>世纪初，资本主义世界殖民体系形成。</a:t>
            </a:r>
            <a:endParaRPr lang="zh-CN" altLang="en-US" sz="2400" b="1">
              <a:latin typeface="微软雅黑" panose="020B0503020204020204" charset="-122"/>
              <a:ea typeface="微软雅黑" panose="020B0503020204020204" charset="-122"/>
              <a:cs typeface="微软雅黑" panose="020B0503020204020204" charset="-122"/>
            </a:endParaRPr>
          </a:p>
          <a:p>
            <a:r>
              <a:rPr lang="zh-CN" altLang="en-US" sz="2400" b="1">
                <a:latin typeface="微软雅黑" panose="020B0503020204020204" charset="-122"/>
                <a:ea typeface="微软雅黑" panose="020B0503020204020204" charset="-122"/>
                <a:cs typeface="微软雅黑" panose="020B0503020204020204" charset="-122"/>
              </a:rPr>
              <a:t>资本主义列强与殖民地半殖民地的矛盾激化，民族民主意识的增强，亚非拉地区掀起民族民主运动。</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46" name="矩形 45"/>
          <p:cNvSpPr/>
          <p:nvPr>
            <p:custDataLst>
              <p:tags r:id="rId2"/>
            </p:custDataLst>
          </p:nvPr>
        </p:nvSpPr>
        <p:spPr>
          <a:xfrm>
            <a:off x="3341370" y="4022725"/>
            <a:ext cx="5847715" cy="1014730"/>
          </a:xfrm>
          <a:prstGeom prst="rect">
            <a:avLst/>
          </a:prstGeom>
          <a:solidFill>
            <a:schemeClr val="accent4">
              <a:lumMod val="20000"/>
              <a:lumOff val="80000"/>
            </a:schemeClr>
          </a:solidFill>
        </p:spPr>
        <p:txBody>
          <a:bodyPr wrap="square">
            <a:spAutoFit/>
          </a:bodyPr>
          <a:lstStyle/>
          <a:p>
            <a:pPr algn="ctr">
              <a:lnSpc>
                <a:spcPct val="125000"/>
              </a:lnSpc>
            </a:pPr>
            <a:r>
              <a:rPr lang="zh-CN" altLang="en-US" sz="2400" b="1">
                <a:solidFill>
                  <a:schemeClr val="tx1"/>
                </a:solidFill>
                <a:latin typeface="微软雅黑" panose="020B0503020204020204" charset="-122"/>
                <a:ea typeface="微软雅黑" panose="020B0503020204020204" charset="-122"/>
              </a:rPr>
              <a:t>殖民体系的</a:t>
            </a:r>
            <a:r>
              <a:rPr lang="zh-CN" altLang="en-US" sz="2400" b="1">
                <a:solidFill>
                  <a:srgbClr val="FF0000"/>
                </a:solidFill>
                <a:latin typeface="微软雅黑" panose="020B0503020204020204" charset="-122"/>
                <a:ea typeface="微软雅黑" panose="020B0503020204020204" charset="-122"/>
              </a:rPr>
              <a:t>形成与瓦解</a:t>
            </a:r>
            <a:endParaRPr lang="zh-CN" altLang="en-US" sz="2400" b="1">
              <a:solidFill>
                <a:schemeClr val="tx1"/>
              </a:solidFill>
              <a:latin typeface="微软雅黑" panose="020B0503020204020204" charset="-122"/>
              <a:ea typeface="微软雅黑" panose="020B0503020204020204" charset="-122"/>
            </a:endParaRPr>
          </a:p>
          <a:p>
            <a:pPr algn="ctr">
              <a:lnSpc>
                <a:spcPct val="125000"/>
              </a:lnSpc>
            </a:pPr>
            <a:r>
              <a:rPr lang="zh-CN" altLang="en-US" sz="2400" b="1">
                <a:solidFill>
                  <a:schemeClr val="tx1"/>
                </a:solidFill>
                <a:latin typeface="微软雅黑" panose="020B0503020204020204" charset="-122"/>
                <a:ea typeface="微软雅黑" panose="020B0503020204020204" charset="-122"/>
              </a:rPr>
              <a:t>亚非拉民族民主运动的</a:t>
            </a:r>
            <a:r>
              <a:rPr lang="zh-CN" altLang="en-US" sz="2400" b="1">
                <a:solidFill>
                  <a:srgbClr val="FF0000"/>
                </a:solidFill>
                <a:latin typeface="微软雅黑" panose="020B0503020204020204" charset="-122"/>
                <a:ea typeface="微软雅黑" panose="020B0503020204020204" charset="-122"/>
              </a:rPr>
              <a:t>兴起、高涨、发展</a:t>
            </a:r>
            <a:endParaRPr lang="zh-CN" altLang="en-US" sz="2400" b="1">
              <a:solidFill>
                <a:srgbClr val="FF0000"/>
              </a:solidFill>
              <a:latin typeface="微软雅黑" panose="020B0503020204020204" charset="-122"/>
              <a:ea typeface="微软雅黑" panose="020B0503020204020204" charset="-122"/>
            </a:endParaRPr>
          </a:p>
        </p:txBody>
      </p:sp>
    </p:spTree>
    <p:custDataLst>
      <p:tags r:id="rId3"/>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四、资本主义殖民体系</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4612640" y="184150"/>
            <a:ext cx="6583680" cy="521970"/>
          </a:xfrm>
          <a:prstGeom prst="rect">
            <a:avLst/>
          </a:prstGeom>
        </p:spPr>
        <p:style>
          <a:lnRef idx="2">
            <a:schemeClr val="dk1"/>
          </a:lnRef>
          <a:fillRef idx="1">
            <a:schemeClr val="lt1"/>
          </a:fillRef>
          <a:effectRef idx="0">
            <a:schemeClr val="dk1"/>
          </a:effectRef>
          <a:fontRef idx="minor">
            <a:schemeClr val="dk1"/>
          </a:fontRef>
        </p:style>
        <p:txBody>
          <a:bodyPr wrap="none" rtlCol="0" anchor="t">
            <a:spAutoFit/>
          </a:bodyPr>
          <a:lstStyle/>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第十二课：资本主义世界殖民体系的形成</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0241" name="文本框 8193"/>
          <p:cNvSpPr txBox="1"/>
          <p:nvPr/>
        </p:nvSpPr>
        <p:spPr>
          <a:xfrm>
            <a:off x="1148080" y="1018540"/>
            <a:ext cx="9143365" cy="1259205"/>
          </a:xfrm>
          <a:prstGeom prst="rect">
            <a:avLst/>
          </a:prstGeom>
          <a:noFill/>
          <a:ln w="9525">
            <a:solidFill>
              <a:srgbClr val="C00000"/>
            </a:solidFill>
          </a:ln>
        </p:spPr>
        <p:txBody>
          <a:bodyPr wrap="square" anchor="t">
            <a:spAutoFit/>
          </a:bodyPr>
          <a:lstStyle/>
          <a:p>
            <a:pPr>
              <a:lnSpc>
                <a:spcPct val="90000"/>
              </a:lnSpc>
              <a:spcBef>
                <a:spcPts val="50"/>
              </a:spcBef>
              <a:spcAft>
                <a:spcPct val="0"/>
              </a:spcAft>
            </a:pPr>
            <a:r>
              <a:rPr lang="en-US" altLang="zh-CN" sz="2800">
                <a:solidFill>
                  <a:srgbClr val="CC3300"/>
                </a:solidFill>
                <a:latin typeface="微软雅黑" panose="020B0503020204020204" charset="-122"/>
                <a:ea typeface="微软雅黑" panose="020B0503020204020204" charset="-122"/>
                <a:cs typeface="微软雅黑" panose="020B0503020204020204" charset="-122"/>
              </a:rPr>
              <a:t>         </a:t>
            </a:r>
            <a:r>
              <a:rPr lang="zh-CN" altLang="en-US" sz="2800" b="1">
                <a:solidFill>
                  <a:srgbClr val="0000FF"/>
                </a:solidFill>
                <a:latin typeface="微软雅黑" panose="020B0503020204020204" charset="-122"/>
                <a:ea typeface="微软雅黑" panose="020B0503020204020204" charset="-122"/>
                <a:cs typeface="微软雅黑" panose="020B0503020204020204" charset="-122"/>
                <a:sym typeface="+mn-ea"/>
              </a:rPr>
              <a:t>世界殖民体系即资本主义世界殖民体系</a:t>
            </a:r>
            <a:endParaRPr lang="zh-CN" altLang="en-US" sz="2800" b="1">
              <a:solidFill>
                <a:srgbClr val="0000FF"/>
              </a:solidFill>
              <a:latin typeface="微软雅黑" panose="020B0503020204020204" charset="-122"/>
              <a:ea typeface="微软雅黑" panose="020B0503020204020204" charset="-122"/>
              <a:cs typeface="微软雅黑" panose="020B0503020204020204" charset="-122"/>
              <a:sym typeface="+mn-ea"/>
            </a:endParaRPr>
          </a:p>
          <a:p>
            <a:pPr>
              <a:lnSpc>
                <a:spcPct val="90000"/>
              </a:lnSpc>
              <a:spcBef>
                <a:spcPts val="50"/>
              </a:spcBef>
              <a:spcAft>
                <a:spcPct val="0"/>
              </a:spcAft>
            </a:pPr>
            <a:r>
              <a:rPr lang="zh-CN" altLang="zh-CN" sz="2800" b="1">
                <a:solidFill>
                  <a:srgbClr val="223601"/>
                </a:solidFill>
                <a:latin typeface="微软雅黑" panose="020B0503020204020204" charset="-122"/>
                <a:ea typeface="微软雅黑" panose="020B0503020204020204" charset="-122"/>
                <a:cs typeface="微软雅黑" panose="020B0503020204020204" charset="-122"/>
              </a:rPr>
              <a:t>是指欧美资本主义列强压迫、奴役</a:t>
            </a:r>
            <a:r>
              <a:rPr lang="zh-CN" altLang="en-US" sz="2800" b="1">
                <a:solidFill>
                  <a:srgbClr val="223601"/>
                </a:solidFill>
                <a:latin typeface="微软雅黑" panose="020B0503020204020204" charset="-122"/>
                <a:ea typeface="微软雅黑" panose="020B0503020204020204" charset="-122"/>
                <a:cs typeface="微软雅黑" panose="020B0503020204020204" charset="-122"/>
              </a:rPr>
              <a:t>亚洲、非洲、拉丁美洲，变其为</a:t>
            </a:r>
            <a:r>
              <a:rPr lang="zh-CN" altLang="zh-CN" sz="2800" b="1">
                <a:solidFill>
                  <a:srgbClr val="223601"/>
                </a:solidFill>
                <a:latin typeface="微软雅黑" panose="020B0503020204020204" charset="-122"/>
                <a:ea typeface="微软雅黑" panose="020B0503020204020204" charset="-122"/>
                <a:cs typeface="微软雅黑" panose="020B0503020204020204" charset="-122"/>
              </a:rPr>
              <a:t>殖民地、半殖民地和附庸国</a:t>
            </a:r>
            <a:r>
              <a:rPr lang="zh-CN" altLang="en-US" sz="2800" b="1">
                <a:solidFill>
                  <a:srgbClr val="223601"/>
                </a:solidFill>
                <a:latin typeface="微软雅黑" panose="020B0503020204020204" charset="-122"/>
                <a:ea typeface="微软雅黑" panose="020B0503020204020204" charset="-122"/>
                <a:cs typeface="微软雅黑" panose="020B0503020204020204" charset="-122"/>
              </a:rPr>
              <a:t>所形成的体系</a:t>
            </a:r>
            <a:r>
              <a:rPr lang="zh-CN" altLang="zh-CN" sz="2800" b="1">
                <a:solidFill>
                  <a:srgbClr val="223601"/>
                </a:solidFill>
                <a:latin typeface="微软雅黑" panose="020B0503020204020204" charset="-122"/>
                <a:ea typeface="微软雅黑" panose="020B0503020204020204" charset="-122"/>
                <a:cs typeface="微软雅黑" panose="020B0503020204020204" charset="-122"/>
              </a:rPr>
              <a:t>。  </a:t>
            </a:r>
            <a:r>
              <a:rPr lang="zh-CN" altLang="zh-CN" sz="1200" b="1">
                <a:solidFill>
                  <a:srgbClr val="223601"/>
                </a:solidFill>
                <a:latin typeface="微软雅黑" panose="020B0503020204020204" charset="-122"/>
                <a:ea typeface="微软雅黑" panose="020B0503020204020204" charset="-122"/>
                <a:cs typeface="微软雅黑" panose="020B0503020204020204" charset="-122"/>
              </a:rPr>
              <a:t>  </a:t>
            </a:r>
            <a:r>
              <a:rPr lang="zh-CN" altLang="en-US" sz="1200" b="1">
                <a:solidFill>
                  <a:srgbClr val="223601"/>
                </a:solidFill>
                <a:latin typeface="微软雅黑" panose="020B0503020204020204" charset="-122"/>
                <a:ea typeface="微软雅黑" panose="020B0503020204020204" charset="-122"/>
                <a:cs typeface="微软雅黑" panose="020B0503020204020204" charset="-122"/>
              </a:rPr>
              <a:t>   </a:t>
            </a:r>
            <a:endParaRPr lang="zh-CN" altLang="zh-CN" sz="1200" b="1">
              <a:solidFill>
                <a:srgbClr val="223601"/>
              </a:solidFill>
              <a:latin typeface="微软雅黑" panose="020B0503020204020204" charset="-122"/>
              <a:ea typeface="微软雅黑" panose="020B0503020204020204" charset="-122"/>
              <a:cs typeface="微软雅黑" panose="020B0503020204020204" charset="-122"/>
            </a:endParaRPr>
          </a:p>
        </p:txBody>
      </p:sp>
      <p:graphicFrame>
        <p:nvGraphicFramePr>
          <p:cNvPr id="14" name="表格 13"/>
          <p:cNvGraphicFramePr>
            <a:graphicFrameLocks noGrp="1"/>
          </p:cNvGraphicFramePr>
          <p:nvPr>
            <p:custDataLst>
              <p:tags r:id="rId1"/>
            </p:custDataLst>
          </p:nvPr>
        </p:nvGraphicFramePr>
        <p:xfrm>
          <a:off x="1148080" y="2595750"/>
          <a:ext cx="5940425" cy="3816985"/>
        </p:xfrm>
        <a:graphic>
          <a:graphicData uri="http://schemas.openxmlformats.org/drawingml/2006/table">
            <a:tbl>
              <a:tblPr firstRow="1" firstCol="1" bandRow="1">
                <a:tableStyleId>{5C22544A-7EE6-4342-B048-85BDC9FD1C3A}</a:tableStyleId>
              </a:tblPr>
              <a:tblGrid>
                <a:gridCol w="2089150"/>
                <a:gridCol w="1704975"/>
                <a:gridCol w="2146300"/>
              </a:tblGrid>
              <a:tr h="354919">
                <a:tc gridSpan="3">
                  <a:txBody>
                    <a:bodyPr/>
                    <a:lstStyle/>
                    <a:p>
                      <a:pPr algn="ctr">
                        <a:spcAft>
                          <a:spcPts val="1000"/>
                        </a:spcAft>
                        <a:buNone/>
                      </a:pPr>
                      <a:r>
                        <a:rPr lang="zh-CN" altLang="zh-CN" sz="2400">
                          <a:solidFill>
                            <a:srgbClr val="FF0000"/>
                          </a:solidFill>
                          <a:latin typeface="微软雅黑" panose="020B0503020204020204" charset="-122"/>
                          <a:ea typeface="微软雅黑" panose="020B0503020204020204" charset="-122"/>
                          <a:sym typeface="+mn-ea"/>
                        </a:rPr>
                        <a:t>世界殖民体系的形成过程</a:t>
                      </a:r>
                      <a:endParaRPr lang="zh-CN" altLang="zh-CN" sz="2400" b="1">
                        <a:solidFill>
                          <a:srgbClr val="FF0000"/>
                        </a:solidFill>
                        <a:effectLst/>
                        <a:latin typeface="微软雅黑" panose="020B0503020204020204" charset="-122"/>
                        <a:ea typeface="微软雅黑" panose="020B0503020204020204" charset="-122"/>
                        <a:cs typeface="Times New Roman" panose="02020603050405020304" pitchFamily="18" charset="0"/>
                        <a:sym typeface="+mn-ea"/>
                      </a:endParaRPr>
                    </a:p>
                  </a:txBody>
                  <a:tcPr marL="51435" marR="51435"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c hMerge="1">
                  <a:tcPr marL="51435" marR="51435" marT="0" marB="0">
                    <a:lnL w="12700" cap="flat" cmpd="sng" algn="ctr">
                      <a:solidFill>
                        <a:schemeClr val="tx1"/>
                      </a:solidFill>
                      <a:prstDash val="solid"/>
                      <a:round/>
                      <a:headEnd type="none" w="med" len="med"/>
                      <a:tailEnd type="none" w="med" len="med"/>
                    </a:lnL>
                    <a:lnR w="12700">
                      <a:solidFill>
                        <a:schemeClr val="tx1"/>
                      </a:solidFill>
                      <a:prstDash val="solid"/>
                    </a:lnR>
                    <a:lnT w="12700">
                      <a:solidFill>
                        <a:schemeClr val="tx1"/>
                      </a:solidFill>
                      <a:prstDash val="soli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cPr marL="51435" marR="51435"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3">
                        <a:lumMod val="20000"/>
                        <a:lumOff val="80000"/>
                      </a:schemeClr>
                    </a:solidFill>
                  </a:tcPr>
                </a:tc>
              </a:tr>
              <a:tr h="365760">
                <a:tc>
                  <a:txBody>
                    <a:bodyPr/>
                    <a:lstStyle/>
                    <a:p>
                      <a:pPr algn="ctr">
                        <a:spcAft>
                          <a:spcPts val="1000"/>
                        </a:spcAft>
                      </a:pPr>
                      <a:r>
                        <a:rPr lang="zh-CN" sz="2400" b="1">
                          <a:solidFill>
                            <a:schemeClr val="tx1"/>
                          </a:solidFill>
                          <a:effectLst/>
                          <a:latin typeface="微软雅黑" panose="020B0503020204020204" charset="-122"/>
                          <a:ea typeface="微软雅黑" panose="020B0503020204020204" charset="-122"/>
                        </a:rPr>
                        <a:t>时间</a:t>
                      </a:r>
                      <a:endParaRPr lang="zh-CN" sz="2400" b="1">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1435" marR="51435"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c>
                  <a:txBody>
                    <a:bodyPr/>
                    <a:lstStyle/>
                    <a:p>
                      <a:pPr algn="ctr">
                        <a:spcAft>
                          <a:spcPts val="1000"/>
                        </a:spcAft>
                      </a:pPr>
                      <a:r>
                        <a:rPr lang="zh-CN" sz="2400" b="1">
                          <a:solidFill>
                            <a:schemeClr val="tx1"/>
                          </a:solidFill>
                          <a:effectLst/>
                          <a:latin typeface="微软雅黑" panose="020B0503020204020204" charset="-122"/>
                          <a:ea typeface="微软雅黑" panose="020B0503020204020204" charset="-122"/>
                        </a:rPr>
                        <a:t>手段</a:t>
                      </a:r>
                      <a:endParaRPr lang="zh-CN" sz="2400" b="1">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spcAft>
                          <a:spcPts val="1000"/>
                        </a:spcAft>
                      </a:pPr>
                      <a:r>
                        <a:rPr lang="zh-CN" sz="2400" b="1">
                          <a:solidFill>
                            <a:schemeClr val="tx1"/>
                          </a:solidFill>
                          <a:effectLst/>
                          <a:latin typeface="微软雅黑" panose="020B0503020204020204" charset="-122"/>
                          <a:ea typeface="微软雅黑" panose="020B0503020204020204" charset="-122"/>
                        </a:rPr>
                        <a:t>结果</a:t>
                      </a:r>
                      <a:endParaRPr lang="zh-CN" sz="2400" b="1">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1435" marR="51435"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3">
                        <a:lumMod val="20000"/>
                        <a:lumOff val="80000"/>
                      </a:schemeClr>
                    </a:solidFill>
                  </a:tcPr>
                </a:tc>
              </a:tr>
              <a:tr h="1164590">
                <a:tc>
                  <a:txBody>
                    <a:bodyPr/>
                    <a:lstStyle/>
                    <a:p>
                      <a:pPr algn="ctr">
                        <a:spcAft>
                          <a:spcPts val="1000"/>
                        </a:spcAft>
                      </a:pPr>
                      <a:r>
                        <a:rPr lang="zh-CN" sz="2400" b="1">
                          <a:solidFill>
                            <a:schemeClr val="tx1"/>
                          </a:solidFill>
                          <a:effectLst/>
                          <a:latin typeface="微软雅黑" panose="020B0503020204020204" charset="-122"/>
                          <a:ea typeface="微软雅黑" panose="020B0503020204020204" charset="-122"/>
                        </a:rPr>
                        <a:t>早期殖民扩张</a:t>
                      </a:r>
                      <a:endParaRPr lang="zh-CN" sz="2400" b="1">
                        <a:solidFill>
                          <a:schemeClr val="tx1"/>
                        </a:solidFill>
                        <a:effectLst/>
                        <a:latin typeface="微软雅黑" panose="020B0503020204020204" charset="-122"/>
                        <a:ea typeface="微软雅黑" panose="020B0503020204020204" charset="-122"/>
                      </a:endParaRPr>
                    </a:p>
                  </a:txBody>
                  <a:tcPr marL="51435" marR="51435"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c>
                  <a:txBody>
                    <a:bodyPr/>
                    <a:lstStyle/>
                    <a:p>
                      <a:pPr algn="ctr" fontAlgn="ctr">
                        <a:lnSpc>
                          <a:spcPct val="100000"/>
                        </a:lnSpc>
                        <a:spcAft>
                          <a:spcPts val="1000"/>
                        </a:spcAft>
                      </a:pPr>
                      <a:r>
                        <a:rPr lang="zh-CN" sz="2400" b="1">
                          <a:solidFill>
                            <a:schemeClr val="tx1"/>
                          </a:solidFill>
                          <a:effectLst/>
                          <a:latin typeface="微软雅黑" panose="020B0503020204020204" charset="-122"/>
                          <a:ea typeface="微软雅黑" panose="020B0503020204020204" charset="-122"/>
                        </a:rPr>
                        <a:t>暴力掠夺</a:t>
                      </a:r>
                      <a:endParaRPr lang="zh-CN" sz="2400" b="1">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lnSpc>
                          <a:spcPct val="100000"/>
                        </a:lnSpc>
                        <a:spcAft>
                          <a:spcPts val="1000"/>
                        </a:spcAft>
                      </a:pPr>
                      <a:r>
                        <a:rPr lang="zh-CN" sz="2400" b="1">
                          <a:solidFill>
                            <a:schemeClr val="tx1"/>
                          </a:solidFill>
                          <a:effectLst/>
                          <a:latin typeface="微软雅黑" panose="020B0503020204020204" charset="-122"/>
                          <a:ea typeface="微软雅黑" panose="020B0503020204020204" charset="-122"/>
                        </a:rPr>
                        <a:t>开始形成</a:t>
                      </a:r>
                      <a:endParaRPr lang="zh-CN" sz="2400" b="1">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1435" marR="51435"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r>
              <a:tr h="696595">
                <a:tc>
                  <a:txBody>
                    <a:bodyPr/>
                    <a:lstStyle/>
                    <a:p>
                      <a:pPr algn="ctr">
                        <a:spcAft>
                          <a:spcPts val="1000"/>
                        </a:spcAft>
                      </a:pPr>
                      <a:r>
                        <a:rPr lang="zh-CN" sz="2400" b="1">
                          <a:solidFill>
                            <a:schemeClr val="tx1"/>
                          </a:solidFill>
                          <a:effectLst/>
                          <a:latin typeface="微软雅黑" panose="020B0503020204020204" charset="-122"/>
                          <a:ea typeface="微软雅黑" panose="020B0503020204020204" charset="-122"/>
                        </a:rPr>
                        <a:t>一工后</a:t>
                      </a:r>
                      <a:endParaRPr lang="zh-CN" sz="2400" b="1">
                        <a:solidFill>
                          <a:schemeClr val="tx1"/>
                        </a:solidFill>
                        <a:effectLst/>
                        <a:latin typeface="微软雅黑" panose="020B0503020204020204" charset="-122"/>
                        <a:ea typeface="微软雅黑" panose="020B0503020204020204" charset="-122"/>
                      </a:endParaRPr>
                    </a:p>
                  </a:txBody>
                  <a:tcPr marL="51435" marR="51435"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c>
                  <a:txBody>
                    <a:bodyPr/>
                    <a:lstStyle/>
                    <a:p>
                      <a:pPr algn="ctr" fontAlgn="ctr">
                        <a:lnSpc>
                          <a:spcPct val="100000"/>
                        </a:lnSpc>
                        <a:spcAft>
                          <a:spcPts val="1000"/>
                        </a:spcAft>
                      </a:pPr>
                      <a:r>
                        <a:rPr lang="zh-CN" sz="2400" b="1">
                          <a:solidFill>
                            <a:schemeClr val="tx1"/>
                          </a:solidFill>
                          <a:effectLst/>
                          <a:latin typeface="微软雅黑" panose="020B0503020204020204" charset="-122"/>
                          <a:ea typeface="微软雅黑" panose="020B0503020204020204" charset="-122"/>
                        </a:rPr>
                        <a:t>商品输出</a:t>
                      </a:r>
                      <a:endParaRPr lang="zh-CN" sz="2400" b="1">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lnSpc>
                          <a:spcPct val="100000"/>
                        </a:lnSpc>
                        <a:spcAft>
                          <a:spcPts val="1000"/>
                        </a:spcAft>
                      </a:pPr>
                      <a:r>
                        <a:rPr lang="zh-CN" sz="2400" b="1" dirty="0">
                          <a:solidFill>
                            <a:schemeClr val="tx1"/>
                          </a:solidFill>
                          <a:effectLst/>
                          <a:latin typeface="微软雅黑" panose="020B0503020204020204" charset="-122"/>
                          <a:ea typeface="微软雅黑" panose="020B0503020204020204" charset="-122"/>
                        </a:rPr>
                        <a:t>基本形成</a:t>
                      </a:r>
                      <a:endParaRPr lang="zh-CN" sz="2400" b="1"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1435" marR="51435"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r>
              <a:tr h="1224280">
                <a:tc>
                  <a:txBody>
                    <a:bodyPr/>
                    <a:lstStyle/>
                    <a:p>
                      <a:pPr algn="ctr">
                        <a:spcAft>
                          <a:spcPts val="1000"/>
                        </a:spcAft>
                      </a:pPr>
                      <a:r>
                        <a:rPr lang="zh-CN" sz="2400" b="1">
                          <a:solidFill>
                            <a:srgbClr val="FF0000"/>
                          </a:solidFill>
                          <a:effectLst/>
                          <a:latin typeface="微软雅黑" panose="020B0503020204020204" charset="-122"/>
                          <a:ea typeface="微软雅黑" panose="020B0503020204020204" charset="-122"/>
                        </a:rPr>
                        <a:t>二工后</a:t>
                      </a:r>
                      <a:endParaRPr lang="zh-CN" sz="2400" b="1">
                        <a:solidFill>
                          <a:srgbClr val="FF0000"/>
                        </a:solidFill>
                        <a:effectLst/>
                        <a:latin typeface="微软雅黑" panose="020B0503020204020204" charset="-122"/>
                        <a:ea typeface="微软雅黑" panose="020B0503020204020204" charset="-122"/>
                      </a:endParaRPr>
                    </a:p>
                    <a:p>
                      <a:pPr algn="ctr">
                        <a:spcAft>
                          <a:spcPts val="1000"/>
                        </a:spcAft>
                      </a:pPr>
                      <a:r>
                        <a:rPr lang="en-US" altLang="zh-CN" sz="2400" b="1">
                          <a:solidFill>
                            <a:srgbClr val="FF0000"/>
                          </a:solidFill>
                          <a:effectLst/>
                          <a:latin typeface="微软雅黑" panose="020B0503020204020204" charset="-122"/>
                          <a:ea typeface="微软雅黑" panose="020B0503020204020204" charset="-122"/>
                        </a:rPr>
                        <a:t>19C</a:t>
                      </a:r>
                      <a:r>
                        <a:rPr lang="zh-CN" sz="2400" b="1">
                          <a:solidFill>
                            <a:srgbClr val="FF0000"/>
                          </a:solidFill>
                          <a:effectLst/>
                          <a:latin typeface="微软雅黑" panose="020B0503020204020204" charset="-122"/>
                          <a:ea typeface="微软雅黑" panose="020B0503020204020204" charset="-122"/>
                        </a:rPr>
                        <a:t>末</a:t>
                      </a:r>
                      <a:r>
                        <a:rPr lang="en-US" altLang="zh-CN" sz="2400" b="1">
                          <a:solidFill>
                            <a:srgbClr val="FF0000"/>
                          </a:solidFill>
                          <a:effectLst/>
                          <a:latin typeface="微软雅黑" panose="020B0503020204020204" charset="-122"/>
                          <a:ea typeface="微软雅黑" panose="020B0503020204020204" charset="-122"/>
                        </a:rPr>
                        <a:t>20C</a:t>
                      </a:r>
                      <a:r>
                        <a:rPr lang="zh-CN" sz="2400" b="1">
                          <a:solidFill>
                            <a:srgbClr val="FF0000"/>
                          </a:solidFill>
                          <a:effectLst/>
                          <a:latin typeface="微软雅黑" panose="020B0503020204020204" charset="-122"/>
                          <a:ea typeface="微软雅黑" panose="020B0503020204020204" charset="-122"/>
                        </a:rPr>
                        <a:t>初</a:t>
                      </a:r>
                      <a:endParaRPr lang="zh-CN" sz="2400" b="1">
                        <a:solidFill>
                          <a:srgbClr val="FF0000"/>
                        </a:solidFill>
                        <a:effectLst/>
                        <a:latin typeface="微软雅黑" panose="020B0503020204020204" charset="-122"/>
                        <a:ea typeface="微软雅黑" panose="020B0503020204020204" charset="-122"/>
                      </a:endParaRPr>
                    </a:p>
                  </a:txBody>
                  <a:tcPr marL="51435" marR="51435"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c>
                  <a:txBody>
                    <a:bodyPr/>
                    <a:lstStyle/>
                    <a:p>
                      <a:pPr algn="ctr" fontAlgn="ctr">
                        <a:lnSpc>
                          <a:spcPct val="100000"/>
                        </a:lnSpc>
                        <a:spcAft>
                          <a:spcPts val="1000"/>
                        </a:spcAft>
                      </a:pPr>
                      <a:r>
                        <a:rPr lang="zh-CN" sz="2400" b="1" dirty="0">
                          <a:solidFill>
                            <a:srgbClr val="FF0000"/>
                          </a:solidFill>
                          <a:effectLst/>
                          <a:latin typeface="微软雅黑" panose="020B0503020204020204" charset="-122"/>
                          <a:ea typeface="微软雅黑" panose="020B0503020204020204" charset="-122"/>
                        </a:rPr>
                        <a:t>资本输出</a:t>
                      </a:r>
                      <a:endParaRPr lang="zh-CN" sz="2400" b="1" dirty="0">
                        <a:solidFill>
                          <a:srgbClr val="FF0000"/>
                        </a:solidFill>
                        <a:effectLst/>
                        <a:latin typeface="微软雅黑" panose="020B0503020204020204" charset="-122"/>
                        <a:ea typeface="微软雅黑" panose="020B0503020204020204" charset="-122"/>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solidFill>
                      <a:schemeClr val="accent3">
                        <a:lumMod val="20000"/>
                        <a:lumOff val="80000"/>
                      </a:schemeClr>
                    </a:solidFill>
                  </a:tcPr>
                </a:tc>
                <a:tc>
                  <a:txBody>
                    <a:bodyPr/>
                    <a:lstStyle/>
                    <a:p>
                      <a:pPr algn="ctr" fontAlgn="ctr">
                        <a:lnSpc>
                          <a:spcPct val="100000"/>
                        </a:lnSpc>
                        <a:spcAft>
                          <a:spcPts val="1000"/>
                        </a:spcAft>
                      </a:pPr>
                      <a:r>
                        <a:rPr lang="zh-CN" sz="2400" b="1" dirty="0">
                          <a:solidFill>
                            <a:srgbClr val="FF0000"/>
                          </a:solidFill>
                          <a:effectLst/>
                          <a:latin typeface="微软雅黑" panose="020B0503020204020204" charset="-122"/>
                          <a:ea typeface="微软雅黑" panose="020B0503020204020204" charset="-122"/>
                        </a:rPr>
                        <a:t>最终形成</a:t>
                      </a:r>
                      <a:endParaRPr lang="zh-CN" sz="2400" b="1" dirty="0">
                        <a:solidFill>
                          <a:srgbClr val="FF0000"/>
                        </a:solidFill>
                        <a:effectLst/>
                        <a:latin typeface="微软雅黑" panose="020B0503020204020204" charset="-122"/>
                        <a:ea typeface="微软雅黑" panose="020B0503020204020204" charset="-122"/>
                      </a:endParaRPr>
                    </a:p>
                    <a:p>
                      <a:pPr algn="ctr" fontAlgn="ctr">
                        <a:lnSpc>
                          <a:spcPct val="100000"/>
                        </a:lnSpc>
                        <a:spcAft>
                          <a:spcPts val="1000"/>
                        </a:spcAft>
                      </a:pPr>
                      <a:r>
                        <a:rPr lang="zh-CN" altLang="en-US" sz="2400" b="1" dirty="0">
                          <a:latin typeface="微软雅黑" panose="020B0503020204020204" charset="-122"/>
                          <a:ea typeface="微软雅黑" panose="020B0503020204020204" charset="-122"/>
                          <a:sym typeface="+mn-ea"/>
                        </a:rPr>
                        <a:t>（殖民地瓜分完毕）</a:t>
                      </a:r>
                      <a:endParaRPr lang="zh-CN" altLang="en-US" sz="2400" b="1" dirty="0">
                        <a:solidFill>
                          <a:srgbClr val="FF0000"/>
                        </a:solidFill>
                        <a:effectLst/>
                        <a:latin typeface="微软雅黑" panose="020B0503020204020204" charset="-122"/>
                        <a:ea typeface="微软雅黑" panose="020B0503020204020204" charset="-122"/>
                        <a:cs typeface="Times New Roman" panose="02020603050405020304" pitchFamily="18" charset="0"/>
                        <a:sym typeface="+mn-ea"/>
                      </a:endParaRPr>
                    </a:p>
                  </a:txBody>
                  <a:tcPr marL="51435" marR="51435"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r>
            </a:tbl>
          </a:graphicData>
        </a:graphic>
      </p:graphicFrame>
      <p:sp>
        <p:nvSpPr>
          <p:cNvPr id="2" name="线形标注 1 1"/>
          <p:cNvSpPr/>
          <p:nvPr/>
        </p:nvSpPr>
        <p:spPr>
          <a:xfrm>
            <a:off x="7580889" y="4281805"/>
            <a:ext cx="3178175" cy="1557655"/>
          </a:xfrm>
          <a:prstGeom prst="borderCallout1">
            <a:avLst>
              <a:gd name="adj1" fmla="val 69956"/>
              <a:gd name="adj2" fmla="val -194"/>
              <a:gd name="adj3" fmla="val 88333"/>
              <a:gd name="adj4" fmla="val -37050"/>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b="1">
                <a:latin typeface="微软雅黑" panose="020B0503020204020204" charset="-122"/>
                <a:ea typeface="微软雅黑" panose="020B0503020204020204" charset="-122"/>
                <a:cs typeface="微软雅黑" panose="020B0503020204020204" charset="-122"/>
              </a:rPr>
              <a:t>瓜分非洲：</a:t>
            </a:r>
            <a:endParaRPr lang="zh-CN" altLang="en-US" sz="2400" b="1">
              <a:latin typeface="微软雅黑" panose="020B0503020204020204" charset="-122"/>
              <a:ea typeface="微软雅黑" panose="020B0503020204020204" charset="-122"/>
              <a:cs typeface="微软雅黑" panose="020B0503020204020204" charset="-122"/>
            </a:endParaRPr>
          </a:p>
          <a:p>
            <a:pPr algn="ctr"/>
            <a:r>
              <a:rPr lang="zh-CN" altLang="en-US" sz="2400" b="1">
                <a:latin typeface="微软雅黑" panose="020B0503020204020204" charset="-122"/>
                <a:ea typeface="微软雅黑" panose="020B0503020204020204" charset="-122"/>
                <a:cs typeface="微软雅黑" panose="020B0503020204020204" charset="-122"/>
              </a:rPr>
              <a:t>柏林会议</a:t>
            </a:r>
            <a:r>
              <a:rPr lang="en-US" altLang="zh-CN" sz="2400" b="1">
                <a:latin typeface="微软雅黑" panose="020B0503020204020204" charset="-122"/>
                <a:ea typeface="微软雅黑" panose="020B0503020204020204" charset="-122"/>
                <a:cs typeface="微软雅黑" panose="020B0503020204020204" charset="-122"/>
              </a:rPr>
              <a:t>1884</a:t>
            </a:r>
            <a:r>
              <a:rPr lang="zh-CN" altLang="en-US" sz="2400" b="1">
                <a:latin typeface="微软雅黑" panose="020B0503020204020204" charset="-122"/>
                <a:ea typeface="微软雅黑" panose="020B0503020204020204" charset="-122"/>
                <a:cs typeface="微软雅黑" panose="020B0503020204020204" charset="-122"/>
              </a:rPr>
              <a:t>年</a:t>
            </a:r>
            <a:endParaRPr lang="zh-CN" altLang="en-US" sz="2400" b="1">
              <a:latin typeface="微软雅黑" panose="020B0503020204020204" charset="-122"/>
              <a:ea typeface="微软雅黑" panose="020B0503020204020204" charset="-122"/>
              <a:cs typeface="微软雅黑" panose="020B0503020204020204" charset="-122"/>
            </a:endParaRPr>
          </a:p>
          <a:p>
            <a:pPr algn="ctr"/>
            <a:r>
              <a:rPr lang="en-US" altLang="zh-CN" sz="2400" b="1">
                <a:latin typeface="微软雅黑" panose="020B0503020204020204" charset="-122"/>
                <a:ea typeface="微软雅黑" panose="020B0503020204020204" charset="-122"/>
                <a:cs typeface="微软雅黑" panose="020B0503020204020204" charset="-122"/>
              </a:rPr>
              <a:t>“</a:t>
            </a:r>
            <a:r>
              <a:rPr lang="zh-CN" altLang="en-US" sz="2400" b="1">
                <a:latin typeface="微软雅黑" panose="020B0503020204020204" charset="-122"/>
                <a:ea typeface="微软雅黑" panose="020B0503020204020204" charset="-122"/>
                <a:cs typeface="微软雅黑" panose="020B0503020204020204" charset="-122"/>
              </a:rPr>
              <a:t>有效占领</a:t>
            </a:r>
            <a:r>
              <a:rPr lang="en-US" altLang="zh-CN" sz="2400" b="1">
                <a:latin typeface="微软雅黑" panose="020B0503020204020204" charset="-122"/>
                <a:ea typeface="微软雅黑" panose="020B0503020204020204" charset="-122"/>
                <a:cs typeface="微软雅黑" panose="020B0503020204020204" charset="-122"/>
              </a:rPr>
              <a:t>”</a:t>
            </a:r>
            <a:endParaRPr lang="en-US" altLang="zh-CN" sz="2400" b="1">
              <a:latin typeface="微软雅黑" panose="020B0503020204020204" charset="-122"/>
              <a:ea typeface="微软雅黑" panose="020B0503020204020204" charset="-122"/>
              <a:cs typeface="微软雅黑" panose="020B0503020204020204" charset="-122"/>
            </a:endParaRPr>
          </a:p>
          <a:p>
            <a:pPr algn="ctr"/>
            <a:r>
              <a:rPr lang="en-US" altLang="zh-CN" sz="2400" b="1">
                <a:latin typeface="微软雅黑" panose="020B0503020204020204" charset="-122"/>
                <a:ea typeface="微软雅黑" panose="020B0503020204020204" charset="-122"/>
                <a:cs typeface="微软雅黑" panose="020B0503020204020204" charset="-122"/>
              </a:rPr>
              <a:t>“</a:t>
            </a:r>
            <a:r>
              <a:rPr lang="zh-CN" altLang="en-US" sz="2400" b="1">
                <a:latin typeface="微软雅黑" panose="020B0503020204020204" charset="-122"/>
                <a:ea typeface="微软雅黑" panose="020B0503020204020204" charset="-122"/>
                <a:cs typeface="微软雅黑" panose="020B0503020204020204" charset="-122"/>
              </a:rPr>
              <a:t>地图上作业</a:t>
            </a:r>
            <a:r>
              <a:rPr lang="en-US" altLang="zh-CN" sz="2400" b="1">
                <a:latin typeface="微软雅黑" panose="020B0503020204020204" charset="-122"/>
                <a:ea typeface="微软雅黑" panose="020B0503020204020204" charset="-122"/>
                <a:cs typeface="微软雅黑" panose="020B0503020204020204" charset="-122"/>
              </a:rPr>
              <a:t>”</a:t>
            </a:r>
            <a:endParaRPr lang="en-US" altLang="zh-CN" sz="2400" b="1">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7904480" y="2494945"/>
            <a:ext cx="1588220" cy="523220"/>
          </a:xfrm>
          <a:prstGeom prst="rect">
            <a:avLst/>
          </a:prstGeom>
          <a:noFill/>
        </p:spPr>
        <p:txBody>
          <a:bodyPr wrap="square" rtlCol="0">
            <a:spAutoFit/>
          </a:bodyPr>
          <a:lstStyle/>
          <a:p>
            <a:r>
              <a:rPr lang="en-US" altLang="zh-CN" sz="2800" b="1" dirty="0">
                <a:latin typeface="微软雅黑" panose="020B0503020204020204" charset="-122"/>
                <a:ea typeface="微软雅黑" panose="020B0503020204020204" charset="-122"/>
              </a:rPr>
              <a:t>P69-72</a:t>
            </a:r>
            <a:endParaRPr lang="zh-CN" altLang="en-US" sz="2800" b="1" dirty="0">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内容占位符 2"/>
          <p:cNvSpPr>
            <a:spLocks noGrp="1"/>
          </p:cNvSpPr>
          <p:nvPr/>
        </p:nvSpPr>
        <p:spPr>
          <a:xfrm>
            <a:off x="1736090" y="786765"/>
            <a:ext cx="8762365" cy="2364105"/>
          </a:xfrm>
          <a:ln w="12700">
            <a:solidFill>
              <a:srgbClr val="AAF9F4"/>
            </a:solidFill>
          </a:ln>
        </p:spPr>
        <p:txBody>
          <a:bodyPr anchor="t">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2700" b="1">
                <a:latin typeface="黑体" panose="02010609060101010101" pitchFamily="49" charset="-122"/>
                <a:ea typeface="黑体" panose="02010609060101010101" pitchFamily="49" charset="-122"/>
                <a:cs typeface="黑体" panose="02010609060101010101" pitchFamily="49" charset="-122"/>
              </a:rPr>
              <a:t>    </a:t>
            </a:r>
            <a:endParaRPr lang="zh-CN" altLang="en-US" sz="2700" b="1">
              <a:latin typeface="仿宋" panose="02010609060101010101" pitchFamily="49" charset="-122"/>
              <a:ea typeface="仿宋" panose="02010609060101010101" pitchFamily="49" charset="-122"/>
              <a:cs typeface="仿宋" panose="02010609060101010101" pitchFamily="49" charset="-122"/>
            </a:endParaRPr>
          </a:p>
        </p:txBody>
      </p:sp>
      <p:sp>
        <p:nvSpPr>
          <p:cNvPr id="3" name="文本框 2"/>
          <p:cNvSpPr txBox="1"/>
          <p:nvPr/>
        </p:nvSpPr>
        <p:spPr>
          <a:xfrm>
            <a:off x="4651193" y="2731069"/>
            <a:ext cx="2324100" cy="491490"/>
          </a:xfrm>
          <a:prstGeom prst="rect">
            <a:avLst/>
          </a:prstGeom>
          <a:solidFill>
            <a:srgbClr val="FFFF00"/>
          </a:solidFill>
          <a:ln>
            <a:solidFill>
              <a:srgbClr val="FF3300"/>
            </a:solidFill>
          </a:ln>
        </p:spPr>
        <p:txBody>
          <a:bodyPr wrap="square" rtlCol="0" anchor="t">
            <a:spAutoFit/>
          </a:bodyPr>
          <a:lstStyle/>
          <a:p>
            <a:pPr algn="ctr"/>
            <a:r>
              <a:rPr lang="zh-CN" altLang="en-US" sz="2600" b="1">
                <a:solidFill>
                  <a:srgbClr val="FF0000"/>
                </a:solidFill>
                <a:uFillTx/>
                <a:latin typeface="黑体" panose="02010609060101010101" pitchFamily="49" charset="-122"/>
                <a:ea typeface="黑体" panose="02010609060101010101" pitchFamily="49" charset="-122"/>
              </a:rPr>
              <a:t>高涨</a:t>
            </a:r>
            <a:endParaRPr lang="zh-CN" altLang="en-US" sz="2600" b="1">
              <a:solidFill>
                <a:srgbClr val="FF0000"/>
              </a:solidFill>
              <a:uFillTx/>
              <a:latin typeface="黑体" panose="02010609060101010101" pitchFamily="49" charset="-122"/>
              <a:ea typeface="黑体" panose="02010609060101010101" pitchFamily="49" charset="-122"/>
            </a:endParaRPr>
          </a:p>
        </p:txBody>
      </p:sp>
      <p:cxnSp>
        <p:nvCxnSpPr>
          <p:cNvPr id="2" name="直接箭头连接符 1"/>
          <p:cNvCxnSpPr/>
          <p:nvPr/>
        </p:nvCxnSpPr>
        <p:spPr>
          <a:xfrm flipV="1">
            <a:off x="1850843" y="3428776"/>
            <a:ext cx="8505825" cy="5715"/>
          </a:xfrm>
          <a:prstGeom prst="straightConnector1">
            <a:avLst/>
          </a:prstGeom>
          <a:noFill/>
          <a:ln w="57150" cap="flat" cmpd="sng" algn="ctr">
            <a:solidFill>
              <a:srgbClr val="FF00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4384017" y="2917759"/>
            <a:ext cx="10954" cy="1022033"/>
          </a:xfrm>
          <a:prstGeom prst="line">
            <a:avLst/>
          </a:prstGeom>
          <a:noFill/>
          <a:ln w="38100" cap="flat" cmpd="sng" algn="ctr">
            <a:solidFill>
              <a:sysClr val="windowText" lastClr="000000"/>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7140076" y="2918236"/>
            <a:ext cx="10954" cy="1022033"/>
          </a:xfrm>
          <a:prstGeom prst="line">
            <a:avLst/>
          </a:prstGeom>
          <a:noFill/>
          <a:ln w="38100" cap="flat" cmpd="sng" algn="ctr">
            <a:solidFill>
              <a:sysClr val="windowText" lastClr="000000"/>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3270068" y="2918236"/>
            <a:ext cx="10954" cy="1022033"/>
          </a:xfrm>
          <a:prstGeom prst="line">
            <a:avLst/>
          </a:prstGeom>
          <a:noFill/>
          <a:ln w="38100" cap="flat" cmpd="sng" algn="ctr">
            <a:solidFill>
              <a:sysClr val="windowText" lastClr="000000"/>
            </a:solidFill>
            <a:prstDash val="solid"/>
          </a:ln>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850843" y="3940613"/>
            <a:ext cx="7040716" cy="414020"/>
          </a:xfrm>
          <a:prstGeom prst="rect">
            <a:avLst/>
          </a:prstGeom>
          <a:noFill/>
          <a:extLst>
            <a:ext uri="{909E8E84-426E-40DD-AFC4-6F175D3DCCD1}">
              <a14:hiddenFill xmlns:a14="http://schemas.microsoft.com/office/drawing/2010/main">
                <a:solidFill>
                  <a:srgbClr val="FFFF00"/>
                </a:solidFill>
              </a14:hiddenFill>
            </a:ext>
          </a:extLst>
        </p:spPr>
        <p:txBody>
          <a:bodyPr wrap="square" rtlCol="0" anchor="t">
            <a:spAutoFit/>
          </a:bodyPr>
          <a:lstStyle/>
          <a:p>
            <a:pPr algn="l"/>
            <a:r>
              <a:rPr lang="en-US" altLang="zh-CN" sz="2100" b="1">
                <a:solidFill>
                  <a:schemeClr val="tx1"/>
                </a:solidFill>
                <a:latin typeface="楷体" panose="02010609060101010101" charset="-122"/>
                <a:ea typeface="楷体" panose="02010609060101010101" charset="-122"/>
              </a:rPr>
              <a:t>        1914     1918                1939    1945</a:t>
            </a:r>
            <a:endParaRPr lang="en-US" altLang="zh-CN" sz="2100" b="1">
              <a:solidFill>
                <a:schemeClr val="tx1"/>
              </a:solidFill>
              <a:latin typeface="楷体" panose="02010609060101010101" charset="-122"/>
              <a:ea typeface="楷体" panose="02010609060101010101" charset="-122"/>
            </a:endParaRPr>
          </a:p>
        </p:txBody>
      </p:sp>
      <p:sp>
        <p:nvSpPr>
          <p:cNvPr id="9" name="文本框 8"/>
          <p:cNvSpPr txBox="1"/>
          <p:nvPr/>
        </p:nvSpPr>
        <p:spPr>
          <a:xfrm>
            <a:off x="2097541" y="2731069"/>
            <a:ext cx="950119" cy="491490"/>
          </a:xfrm>
          <a:prstGeom prst="rect">
            <a:avLst/>
          </a:prstGeom>
          <a:solidFill>
            <a:srgbClr val="FFFF00"/>
          </a:solidFill>
          <a:ln>
            <a:solidFill>
              <a:srgbClr val="FF3300"/>
            </a:solidFill>
          </a:ln>
        </p:spPr>
        <p:txBody>
          <a:bodyPr wrap="square" rtlCol="0" anchor="t">
            <a:spAutoFit/>
          </a:bodyPr>
          <a:lstStyle/>
          <a:p>
            <a:pPr algn="ctr"/>
            <a:r>
              <a:rPr lang="zh-CN" altLang="en-US" sz="2600" b="1">
                <a:solidFill>
                  <a:srgbClr val="FF0000"/>
                </a:solidFill>
                <a:uFillTx/>
                <a:latin typeface="黑体" panose="02010609060101010101" pitchFamily="49" charset="-122"/>
                <a:ea typeface="黑体" panose="02010609060101010101" pitchFamily="49" charset="-122"/>
              </a:rPr>
              <a:t>觉醒</a:t>
            </a:r>
            <a:endParaRPr lang="zh-CN" altLang="en-US" sz="2600" b="1">
              <a:solidFill>
                <a:srgbClr val="FF0000"/>
              </a:solidFill>
              <a:uFillTx/>
              <a:latin typeface="黑体" panose="02010609060101010101" pitchFamily="49" charset="-122"/>
              <a:ea typeface="黑体" panose="02010609060101010101" pitchFamily="49" charset="-122"/>
            </a:endParaRPr>
          </a:p>
        </p:txBody>
      </p:sp>
      <p:cxnSp>
        <p:nvCxnSpPr>
          <p:cNvPr id="10" name="直接连接符 9"/>
          <p:cNvCxnSpPr/>
          <p:nvPr/>
        </p:nvCxnSpPr>
        <p:spPr>
          <a:xfrm flipH="1">
            <a:off x="8173538" y="2917759"/>
            <a:ext cx="10954" cy="1022033"/>
          </a:xfrm>
          <a:prstGeom prst="line">
            <a:avLst/>
          </a:prstGeom>
          <a:noFill/>
          <a:ln w="38100" cap="flat" cmpd="sng" algn="ctr">
            <a:solidFill>
              <a:sysClr val="windowText" lastClr="000000"/>
            </a:solidFill>
            <a:prstDash val="solid"/>
          </a:ln>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8332606" y="2731069"/>
            <a:ext cx="1772126" cy="491490"/>
          </a:xfrm>
          <a:prstGeom prst="rect">
            <a:avLst/>
          </a:prstGeom>
          <a:solidFill>
            <a:srgbClr val="FFFF00"/>
          </a:solidFill>
          <a:ln>
            <a:solidFill>
              <a:schemeClr val="accent1"/>
            </a:solidFill>
          </a:ln>
        </p:spPr>
        <p:txBody>
          <a:bodyPr wrap="square" rtlCol="0" anchor="t">
            <a:spAutoFit/>
          </a:bodyPr>
          <a:lstStyle/>
          <a:p>
            <a:pPr algn="ctr"/>
            <a:r>
              <a:rPr lang="zh-CN" altLang="en-US" sz="2600" b="1">
                <a:solidFill>
                  <a:srgbClr val="FF0000"/>
                </a:solidFill>
                <a:uFillTx/>
                <a:latin typeface="黑体" panose="02010609060101010101" pitchFamily="49" charset="-122"/>
                <a:ea typeface="黑体" panose="02010609060101010101" pitchFamily="49" charset="-122"/>
              </a:rPr>
              <a:t>新高潮</a:t>
            </a:r>
            <a:endParaRPr lang="zh-CN" altLang="en-US" sz="2600" b="1">
              <a:solidFill>
                <a:srgbClr val="FF0000"/>
              </a:solidFill>
              <a:uFillTx/>
              <a:latin typeface="黑体" panose="02010609060101010101" pitchFamily="49" charset="-122"/>
              <a:ea typeface="黑体" panose="02010609060101010101" pitchFamily="49" charset="-122"/>
            </a:endParaRPr>
          </a:p>
        </p:txBody>
      </p:sp>
      <p:sp>
        <p:nvSpPr>
          <p:cNvPr id="14" name="文本框 13"/>
          <p:cNvSpPr txBox="1"/>
          <p:nvPr/>
        </p:nvSpPr>
        <p:spPr>
          <a:xfrm>
            <a:off x="1955800" y="4271645"/>
            <a:ext cx="1524000" cy="491490"/>
          </a:xfrm>
          <a:prstGeom prst="rect">
            <a:avLst/>
          </a:prstGeom>
          <a:solidFill>
            <a:srgbClr val="FFFF00"/>
          </a:solidFill>
          <a:ln>
            <a:solidFill>
              <a:srgbClr val="FF3300"/>
            </a:solidFill>
          </a:ln>
        </p:spPr>
        <p:txBody>
          <a:bodyPr wrap="square" rtlCol="0" anchor="t">
            <a:spAutoFit/>
          </a:bodyPr>
          <a:lstStyle/>
          <a:p>
            <a:pPr algn="ctr"/>
            <a:r>
              <a:rPr lang="zh-CN" altLang="en-US" sz="2600" b="1">
                <a:solidFill>
                  <a:srgbClr val="FF0000"/>
                </a:solidFill>
                <a:uFillTx/>
                <a:latin typeface="黑体" panose="02010609060101010101" pitchFamily="49" charset="-122"/>
                <a:ea typeface="黑体" panose="02010609060101010101" pitchFamily="49" charset="-122"/>
                <a:cs typeface="黑体" panose="02010609060101010101" pitchFamily="49" charset="-122"/>
              </a:rPr>
              <a:t>第</a:t>
            </a:r>
            <a:r>
              <a:rPr lang="en-US" altLang="zh-CN" sz="2600" b="1">
                <a:solidFill>
                  <a:srgbClr val="FF0000"/>
                </a:solidFill>
                <a:uFillTx/>
                <a:latin typeface="黑体" panose="02010609060101010101" pitchFamily="49" charset="-122"/>
                <a:ea typeface="黑体" panose="02010609060101010101" pitchFamily="49" charset="-122"/>
                <a:cs typeface="黑体" panose="02010609060101010101" pitchFamily="49" charset="-122"/>
              </a:rPr>
              <a:t>13</a:t>
            </a:r>
            <a:r>
              <a:rPr lang="zh-CN" altLang="en-US" sz="2600" b="1">
                <a:solidFill>
                  <a:srgbClr val="FF0000"/>
                </a:solidFill>
                <a:uFillTx/>
                <a:latin typeface="黑体" panose="02010609060101010101" pitchFamily="49" charset="-122"/>
                <a:ea typeface="黑体" panose="02010609060101010101" pitchFamily="49" charset="-122"/>
                <a:cs typeface="黑体" panose="02010609060101010101" pitchFamily="49" charset="-122"/>
              </a:rPr>
              <a:t>课</a:t>
            </a:r>
            <a:endParaRPr lang="zh-CN" altLang="en-US" sz="2600" b="1">
              <a:solidFill>
                <a:srgbClr val="FF0000"/>
              </a:solidFill>
              <a:uFillTx/>
              <a:latin typeface="黑体" panose="02010609060101010101" pitchFamily="49" charset="-122"/>
              <a:ea typeface="黑体" panose="02010609060101010101" pitchFamily="49" charset="-122"/>
              <a:cs typeface="黑体" panose="02010609060101010101" pitchFamily="49" charset="-122"/>
            </a:endParaRPr>
          </a:p>
        </p:txBody>
      </p:sp>
      <p:sp>
        <p:nvSpPr>
          <p:cNvPr id="15" name="文本框 14"/>
          <p:cNvSpPr txBox="1"/>
          <p:nvPr/>
        </p:nvSpPr>
        <p:spPr>
          <a:xfrm>
            <a:off x="4651193" y="4308475"/>
            <a:ext cx="2324100" cy="491490"/>
          </a:xfrm>
          <a:prstGeom prst="rect">
            <a:avLst/>
          </a:prstGeom>
          <a:solidFill>
            <a:srgbClr val="FFFF00"/>
          </a:solidFill>
          <a:ln>
            <a:solidFill>
              <a:srgbClr val="FF0000"/>
            </a:solidFill>
          </a:ln>
        </p:spPr>
        <p:txBody>
          <a:bodyPr wrap="square" rtlCol="0" anchor="t">
            <a:spAutoFit/>
          </a:bodyPr>
          <a:lstStyle/>
          <a:p>
            <a:pPr algn="ctr"/>
            <a:r>
              <a:rPr lang="zh-CN" altLang="en-US" sz="2600" b="1">
                <a:solidFill>
                  <a:srgbClr val="FF0000"/>
                </a:solidFill>
                <a:uFillTx/>
                <a:latin typeface="黑体" panose="02010609060101010101" pitchFamily="49" charset="-122"/>
                <a:ea typeface="黑体" panose="02010609060101010101" pitchFamily="49" charset="-122"/>
                <a:cs typeface="+mn-ea"/>
              </a:rPr>
              <a:t>第</a:t>
            </a:r>
            <a:r>
              <a:rPr lang="en-US" altLang="zh-CN" sz="2600" b="1">
                <a:solidFill>
                  <a:srgbClr val="FF0000"/>
                </a:solidFill>
                <a:uFillTx/>
                <a:latin typeface="黑体" panose="02010609060101010101" pitchFamily="49" charset="-122"/>
                <a:ea typeface="黑体" panose="02010609060101010101" pitchFamily="49" charset="-122"/>
                <a:cs typeface="+mn-ea"/>
              </a:rPr>
              <a:t>16</a:t>
            </a:r>
            <a:r>
              <a:rPr lang="zh-CN" altLang="en-US" sz="2600" b="1">
                <a:solidFill>
                  <a:srgbClr val="FF0000"/>
                </a:solidFill>
                <a:uFillTx/>
                <a:latin typeface="黑体" panose="02010609060101010101" pitchFamily="49" charset="-122"/>
                <a:ea typeface="黑体" panose="02010609060101010101" pitchFamily="49" charset="-122"/>
                <a:cs typeface="+mn-ea"/>
              </a:rPr>
              <a:t>课</a:t>
            </a:r>
            <a:endParaRPr lang="zh-CN" altLang="en-US" sz="2600" b="1">
              <a:solidFill>
                <a:srgbClr val="FF0000"/>
              </a:solidFill>
              <a:uFillTx/>
              <a:latin typeface="黑体" panose="02010609060101010101" pitchFamily="49" charset="-122"/>
              <a:ea typeface="黑体" panose="02010609060101010101" pitchFamily="49" charset="-122"/>
              <a:cs typeface="+mn-ea"/>
            </a:endParaRPr>
          </a:p>
        </p:txBody>
      </p:sp>
      <p:sp>
        <p:nvSpPr>
          <p:cNvPr id="16" name="文本框 15"/>
          <p:cNvSpPr txBox="1"/>
          <p:nvPr/>
        </p:nvSpPr>
        <p:spPr>
          <a:xfrm>
            <a:off x="8332606" y="4271951"/>
            <a:ext cx="1908563" cy="491490"/>
          </a:xfrm>
          <a:prstGeom prst="rect">
            <a:avLst/>
          </a:prstGeom>
          <a:solidFill>
            <a:srgbClr val="FFFF00"/>
          </a:solidFill>
          <a:ln>
            <a:solidFill>
              <a:srgbClr val="FF3300"/>
            </a:solidFill>
          </a:ln>
        </p:spPr>
        <p:txBody>
          <a:bodyPr wrap="square" rtlCol="0" anchor="t">
            <a:spAutoFit/>
          </a:bodyPr>
          <a:lstStyle/>
          <a:p>
            <a:pPr algn="ctr"/>
            <a:r>
              <a:rPr lang="zh-CN" altLang="en-US" sz="2600" b="1">
                <a:solidFill>
                  <a:srgbClr val="FF0000"/>
                </a:solidFill>
                <a:uFillTx/>
                <a:latin typeface="黑体" panose="02010609060101010101" pitchFamily="49" charset="-122"/>
                <a:ea typeface="黑体" panose="02010609060101010101" pitchFamily="49" charset="-122"/>
                <a:cs typeface="+mn-ea"/>
              </a:rPr>
              <a:t>第</a:t>
            </a:r>
            <a:r>
              <a:rPr lang="en-US" altLang="zh-CN" sz="2600" b="1">
                <a:solidFill>
                  <a:srgbClr val="FF0000"/>
                </a:solidFill>
                <a:uFillTx/>
                <a:latin typeface="黑体" panose="02010609060101010101" pitchFamily="49" charset="-122"/>
                <a:ea typeface="黑体" panose="02010609060101010101" pitchFamily="49" charset="-122"/>
                <a:cs typeface="+mn-ea"/>
              </a:rPr>
              <a:t>21</a:t>
            </a:r>
            <a:r>
              <a:rPr lang="zh-CN" altLang="en-US" sz="2600" b="1">
                <a:solidFill>
                  <a:srgbClr val="FF0000"/>
                </a:solidFill>
                <a:uFillTx/>
                <a:latin typeface="黑体" panose="02010609060101010101" pitchFamily="49" charset="-122"/>
                <a:ea typeface="黑体" panose="02010609060101010101" pitchFamily="49" charset="-122"/>
                <a:cs typeface="+mn-ea"/>
              </a:rPr>
              <a:t>课</a:t>
            </a:r>
            <a:endParaRPr lang="zh-CN" altLang="en-US" sz="2600" b="1">
              <a:solidFill>
                <a:srgbClr val="FF0000"/>
              </a:solidFill>
              <a:uFillTx/>
              <a:latin typeface="黑体" panose="02010609060101010101" pitchFamily="49" charset="-122"/>
              <a:ea typeface="黑体" panose="02010609060101010101" pitchFamily="49" charset="-122"/>
              <a:cs typeface="+mn-ea"/>
            </a:endParaRPr>
          </a:p>
        </p:txBody>
      </p:sp>
      <p:sp>
        <p:nvSpPr>
          <p:cNvPr id="12" name="文本框 11"/>
          <p:cNvSpPr txBox="1"/>
          <p:nvPr/>
        </p:nvSpPr>
        <p:spPr>
          <a:xfrm>
            <a:off x="1736090" y="4815840"/>
            <a:ext cx="1743075" cy="1568450"/>
          </a:xfrm>
          <a:prstGeom prst="rect">
            <a:avLst/>
          </a:prstGeom>
          <a:noFill/>
          <a:ln w="41275">
            <a:solidFill>
              <a:srgbClr val="FF0000"/>
            </a:solidFill>
          </a:ln>
        </p:spPr>
        <p:txBody>
          <a:bodyPr wrap="square" rtlCol="0" anchor="t">
            <a:spAutoFit/>
          </a:bodyPr>
          <a:lstStyle/>
          <a:p>
            <a:r>
              <a:rPr lang="zh-CN" altLang="en-US" sz="2400" b="1">
                <a:effectLst>
                  <a:outerShdw blurRad="38100" dist="19050" dir="2700000" algn="tl" rotWithShape="0">
                    <a:srgbClr val="000000">
                      <a:alpha val="40000"/>
                    </a:srgbClr>
                  </a:outerShdw>
                </a:effectLst>
                <a:latin typeface="+mn-lt"/>
                <a:ea typeface="+mn-ea"/>
                <a:sym typeface="+mn-ea"/>
              </a:rPr>
              <a:t>亚非拉民族</a:t>
            </a:r>
            <a:endParaRPr lang="zh-CN" altLang="en-US" sz="2400" b="1">
              <a:effectLst>
                <a:outerShdw blurRad="38100" dist="19050" dir="2700000" algn="tl" rotWithShape="0">
                  <a:srgbClr val="000000">
                    <a:alpha val="40000"/>
                  </a:srgbClr>
                </a:outerShdw>
              </a:effectLst>
              <a:latin typeface="+mn-lt"/>
              <a:ea typeface="+mn-ea"/>
              <a:sym typeface="+mn-ea"/>
            </a:endParaRPr>
          </a:p>
          <a:p>
            <a:pPr algn="ctr"/>
            <a:r>
              <a:rPr lang="zh-CN" altLang="en-US" sz="2400" b="1">
                <a:effectLst>
                  <a:outerShdw blurRad="38100" dist="19050" dir="2700000" algn="tl" rotWithShape="0">
                    <a:srgbClr val="000000">
                      <a:alpha val="40000"/>
                    </a:srgbClr>
                  </a:outerShdw>
                </a:effectLst>
                <a:latin typeface="+mn-lt"/>
                <a:ea typeface="+mn-ea"/>
                <a:sym typeface="+mn-ea"/>
              </a:rPr>
              <a:t>独立运动</a:t>
            </a:r>
            <a:endParaRPr lang="zh-CN" altLang="en-US" sz="2400" b="1">
              <a:effectLst>
                <a:outerShdw blurRad="38100" dist="19050" dir="2700000" algn="tl" rotWithShape="0">
                  <a:srgbClr val="000000">
                    <a:alpha val="40000"/>
                  </a:srgbClr>
                </a:outerShdw>
              </a:effectLst>
              <a:latin typeface="+mn-lt"/>
              <a:ea typeface="+mn-ea"/>
              <a:sym typeface="+mn-ea"/>
            </a:endParaRPr>
          </a:p>
          <a:p>
            <a:pPr algn="l"/>
            <a:r>
              <a:rPr lang="en-US" altLang="zh-CN" sz="2400" b="1">
                <a:solidFill>
                  <a:srgbClr val="0B0BD5"/>
                </a:solidFill>
                <a:effectLst>
                  <a:outerShdw blurRad="38100" dist="19050" dir="2700000" algn="tl" rotWithShape="0">
                    <a:srgbClr val="000000">
                      <a:alpha val="40000"/>
                    </a:srgbClr>
                  </a:outerShdw>
                </a:effectLst>
                <a:latin typeface="+mn-lt"/>
                <a:ea typeface="+mn-ea"/>
                <a:sym typeface="+mn-ea"/>
              </a:rPr>
              <a:t>   19</a:t>
            </a:r>
            <a:r>
              <a:rPr lang="zh-CN" altLang="en-US" sz="2400" b="1">
                <a:solidFill>
                  <a:srgbClr val="0B0BD5"/>
                </a:solidFill>
                <a:effectLst>
                  <a:outerShdw blurRad="38100" dist="19050" dir="2700000" algn="tl" rotWithShape="0">
                    <a:srgbClr val="000000">
                      <a:alpha val="40000"/>
                    </a:srgbClr>
                  </a:outerShdw>
                </a:effectLst>
                <a:latin typeface="+mn-lt"/>
                <a:ea typeface="+mn-ea"/>
                <a:sym typeface="+mn-ea"/>
              </a:rPr>
              <a:t>世纪末</a:t>
            </a:r>
            <a:r>
              <a:rPr lang="en-US" altLang="zh-CN" sz="2400" b="1">
                <a:solidFill>
                  <a:srgbClr val="0B0BD5"/>
                </a:solidFill>
                <a:effectLst>
                  <a:outerShdw blurRad="38100" dist="19050" dir="2700000" algn="tl" rotWithShape="0">
                    <a:srgbClr val="000000">
                      <a:alpha val="40000"/>
                    </a:srgbClr>
                  </a:outerShdw>
                </a:effectLst>
                <a:latin typeface="+mn-lt"/>
                <a:ea typeface="+mn-ea"/>
                <a:sym typeface="+mn-ea"/>
              </a:rPr>
              <a:t> </a:t>
            </a:r>
            <a:endParaRPr lang="zh-CN" altLang="en-US" sz="2400" b="1">
              <a:solidFill>
                <a:srgbClr val="0B0BD5"/>
              </a:solidFill>
              <a:effectLst>
                <a:outerShdw blurRad="38100" dist="19050" dir="2700000" algn="tl" rotWithShape="0">
                  <a:srgbClr val="000000">
                    <a:alpha val="40000"/>
                  </a:srgbClr>
                </a:outerShdw>
              </a:effectLst>
              <a:latin typeface="+mn-lt"/>
              <a:ea typeface="+mn-ea"/>
              <a:sym typeface="+mn-ea"/>
            </a:endParaRPr>
          </a:p>
          <a:p>
            <a:pPr algn="l"/>
            <a:r>
              <a:rPr lang="en-US" altLang="zh-CN" sz="2400" b="1">
                <a:solidFill>
                  <a:srgbClr val="0B0BD5"/>
                </a:solidFill>
                <a:effectLst>
                  <a:outerShdw blurRad="38100" dist="19050" dir="2700000" algn="tl" rotWithShape="0">
                    <a:srgbClr val="000000">
                      <a:alpha val="40000"/>
                    </a:srgbClr>
                  </a:outerShdw>
                </a:effectLst>
                <a:latin typeface="+mn-lt"/>
                <a:ea typeface="+mn-ea"/>
                <a:sym typeface="+mn-ea"/>
              </a:rPr>
              <a:t>   20</a:t>
            </a:r>
            <a:r>
              <a:rPr lang="zh-CN" altLang="en-US" sz="2400" b="1">
                <a:solidFill>
                  <a:srgbClr val="0B0BD5"/>
                </a:solidFill>
                <a:effectLst>
                  <a:outerShdw blurRad="38100" dist="19050" dir="2700000" algn="tl" rotWithShape="0">
                    <a:srgbClr val="000000">
                      <a:alpha val="40000"/>
                    </a:srgbClr>
                  </a:outerShdw>
                </a:effectLst>
                <a:latin typeface="+mn-lt"/>
                <a:ea typeface="+mn-ea"/>
                <a:sym typeface="+mn-ea"/>
              </a:rPr>
              <a:t>世纪初</a:t>
            </a:r>
            <a:endParaRPr lang="zh-CN" altLang="en-US" sz="2400" b="1">
              <a:solidFill>
                <a:srgbClr val="0B0BD5"/>
              </a:solidFill>
              <a:effectLst>
                <a:outerShdw blurRad="38100" dist="19050" dir="2700000" algn="tl" rotWithShape="0">
                  <a:srgbClr val="000000">
                    <a:alpha val="40000"/>
                  </a:srgbClr>
                </a:outerShdw>
              </a:effectLst>
              <a:latin typeface="+mn-lt"/>
              <a:ea typeface="+mn-ea"/>
              <a:sym typeface="+mn-ea"/>
            </a:endParaRPr>
          </a:p>
        </p:txBody>
      </p:sp>
      <p:sp>
        <p:nvSpPr>
          <p:cNvPr id="13" name="文本框 12"/>
          <p:cNvSpPr txBox="1"/>
          <p:nvPr/>
        </p:nvSpPr>
        <p:spPr>
          <a:xfrm>
            <a:off x="4702810" y="4815840"/>
            <a:ext cx="2447925" cy="1198880"/>
          </a:xfrm>
          <a:prstGeom prst="rect">
            <a:avLst/>
          </a:prstGeom>
          <a:noFill/>
          <a:ln w="19050">
            <a:solidFill>
              <a:srgbClr val="FF0000"/>
            </a:solidFill>
          </a:ln>
        </p:spPr>
        <p:txBody>
          <a:bodyPr wrap="square" rtlCol="0" anchor="t">
            <a:spAutoFit/>
          </a:bodyPr>
          <a:lstStyle/>
          <a:p>
            <a:pPr lvl="0" algn="l">
              <a:buClrTx/>
              <a:buSzTx/>
              <a:buFontTx/>
            </a:pPr>
            <a:r>
              <a:rPr lang="en-US" altLang="zh-CN" sz="2000" b="1">
                <a:effectLst>
                  <a:outerShdw blurRad="38100" dist="19050" dir="2700000" algn="tl" rotWithShape="0">
                    <a:srgbClr val="000000">
                      <a:alpha val="40000"/>
                    </a:srgbClr>
                  </a:outerShdw>
                </a:effectLst>
                <a:latin typeface="+mn-lt"/>
                <a:ea typeface="+mn-ea"/>
                <a:sym typeface="+mn-ea"/>
              </a:rPr>
              <a:t> </a:t>
            </a:r>
            <a:r>
              <a:rPr lang="zh-CN" altLang="en-US" sz="2400" b="1">
                <a:effectLst>
                  <a:outerShdw blurRad="38100" dist="19050" dir="2700000" algn="tl" rotWithShape="0">
                    <a:srgbClr val="000000">
                      <a:alpha val="40000"/>
                    </a:srgbClr>
                  </a:outerShdw>
                </a:effectLst>
                <a:latin typeface="+mn-lt"/>
                <a:ea typeface="+mn-ea"/>
                <a:sym typeface="+mn-ea"/>
              </a:rPr>
              <a:t>亚非拉民族民主</a:t>
            </a:r>
            <a:endParaRPr lang="zh-CN" altLang="en-US" sz="2400" b="1">
              <a:effectLst>
                <a:outerShdw blurRad="38100" dist="19050" dir="2700000" algn="tl" rotWithShape="0">
                  <a:srgbClr val="000000">
                    <a:alpha val="40000"/>
                  </a:srgbClr>
                </a:outerShdw>
              </a:effectLst>
              <a:latin typeface="+mn-lt"/>
              <a:ea typeface="+mn-ea"/>
              <a:sym typeface="+mn-ea"/>
            </a:endParaRPr>
          </a:p>
          <a:p>
            <a:pPr lvl="0" algn="ctr">
              <a:buClrTx/>
              <a:buSzTx/>
              <a:buFontTx/>
            </a:pPr>
            <a:r>
              <a:rPr lang="zh-CN" altLang="en-US" sz="2400" b="1">
                <a:effectLst>
                  <a:outerShdw blurRad="38100" dist="19050" dir="2700000" algn="tl" rotWithShape="0">
                    <a:srgbClr val="000000">
                      <a:alpha val="40000"/>
                    </a:srgbClr>
                  </a:outerShdw>
                </a:effectLst>
                <a:latin typeface="+mn-lt"/>
                <a:ea typeface="+mn-ea"/>
                <a:sym typeface="+mn-ea"/>
              </a:rPr>
              <a:t>运动的高涨</a:t>
            </a:r>
            <a:endParaRPr lang="zh-CN" altLang="en-US" sz="2400" b="1">
              <a:effectLst>
                <a:outerShdw blurRad="38100" dist="19050" dir="2700000" algn="tl" rotWithShape="0">
                  <a:srgbClr val="000000">
                    <a:alpha val="40000"/>
                  </a:srgbClr>
                </a:outerShdw>
              </a:effectLst>
              <a:latin typeface="+mn-lt"/>
              <a:ea typeface="+mn-ea"/>
              <a:sym typeface="+mn-ea"/>
            </a:endParaRPr>
          </a:p>
          <a:p>
            <a:pPr lvl="0" algn="l">
              <a:buClrTx/>
              <a:buSzTx/>
              <a:buFontTx/>
            </a:pPr>
            <a:r>
              <a:rPr lang="zh-CN" altLang="en-US" sz="2400" b="1">
                <a:solidFill>
                  <a:srgbClr val="0B0BD5"/>
                </a:solidFill>
                <a:effectLst>
                  <a:outerShdw blurRad="38100" dist="19050" dir="2700000" algn="tl" rotWithShape="0">
                    <a:srgbClr val="000000">
                      <a:alpha val="40000"/>
                    </a:srgbClr>
                  </a:outerShdw>
                </a:effectLst>
                <a:latin typeface="+mn-lt"/>
                <a:ea typeface="+mn-ea"/>
                <a:sym typeface="+mn-ea"/>
              </a:rPr>
              <a:t>一战后到二战前</a:t>
            </a:r>
            <a:endParaRPr lang="zh-CN" altLang="en-US" sz="2400" b="1">
              <a:solidFill>
                <a:srgbClr val="0B0BD5"/>
              </a:solidFill>
              <a:effectLst>
                <a:outerShdw blurRad="38100" dist="19050" dir="2700000" algn="tl" rotWithShape="0">
                  <a:srgbClr val="000000">
                    <a:alpha val="40000"/>
                  </a:srgbClr>
                </a:outerShdw>
              </a:effectLst>
              <a:latin typeface="+mn-lt"/>
              <a:ea typeface="+mn-ea"/>
              <a:sym typeface="+mn-ea"/>
            </a:endParaRPr>
          </a:p>
        </p:txBody>
      </p:sp>
      <p:sp>
        <p:nvSpPr>
          <p:cNvPr id="17" name="文本框 16"/>
          <p:cNvSpPr txBox="1"/>
          <p:nvPr/>
        </p:nvSpPr>
        <p:spPr>
          <a:xfrm>
            <a:off x="7590155" y="4815840"/>
            <a:ext cx="3077845" cy="1198880"/>
          </a:xfrm>
          <a:prstGeom prst="rect">
            <a:avLst/>
          </a:prstGeom>
          <a:noFill/>
          <a:ln w="19050">
            <a:solidFill>
              <a:srgbClr val="FF0000"/>
            </a:solidFill>
          </a:ln>
        </p:spPr>
        <p:txBody>
          <a:bodyPr wrap="square" rtlCol="0" anchor="t">
            <a:spAutoFit/>
          </a:bodyPr>
          <a:lstStyle/>
          <a:p>
            <a:pPr lvl="0" algn="ctr">
              <a:buClrTx/>
              <a:buSzTx/>
              <a:buFontTx/>
            </a:pPr>
            <a:r>
              <a:rPr lang="en-US" altLang="zh-CN" sz="2400" b="1" dirty="0" err="1">
                <a:effectLst>
                  <a:outerShdw blurRad="38100" dist="19050" dir="2700000" algn="tl" rotWithShape="0">
                    <a:srgbClr val="000000">
                      <a:alpha val="40000"/>
                    </a:srgbClr>
                  </a:outerShdw>
                </a:effectLst>
                <a:latin typeface="+mn-lt"/>
                <a:ea typeface="+mn-ea"/>
                <a:sym typeface="+mn-ea"/>
              </a:rPr>
              <a:t>世界殖民体系的瓦解</a:t>
            </a:r>
            <a:endParaRPr lang="en-US" altLang="zh-CN" sz="2400" b="1" dirty="0">
              <a:effectLst>
                <a:outerShdw blurRad="38100" dist="19050" dir="2700000" algn="tl" rotWithShape="0">
                  <a:srgbClr val="000000">
                    <a:alpha val="40000"/>
                  </a:srgbClr>
                </a:outerShdw>
              </a:effectLst>
              <a:latin typeface="+mn-lt"/>
              <a:ea typeface="+mn-ea"/>
              <a:sym typeface="+mn-ea"/>
            </a:endParaRPr>
          </a:p>
          <a:p>
            <a:pPr lvl="0" algn="ctr">
              <a:buClrTx/>
              <a:buSzTx/>
              <a:buFontTx/>
            </a:pPr>
            <a:r>
              <a:rPr lang="en-US" altLang="zh-CN" sz="2400" b="1" dirty="0" err="1">
                <a:effectLst>
                  <a:outerShdw blurRad="38100" dist="19050" dir="2700000" algn="tl" rotWithShape="0">
                    <a:srgbClr val="000000">
                      <a:alpha val="40000"/>
                    </a:srgbClr>
                  </a:outerShdw>
                </a:effectLst>
                <a:latin typeface="+mn-lt"/>
                <a:ea typeface="+mn-ea"/>
                <a:sym typeface="+mn-ea"/>
              </a:rPr>
              <a:t>与新兴国家的发展</a:t>
            </a:r>
            <a:endParaRPr lang="en-US" altLang="zh-CN" sz="2400" b="1" dirty="0">
              <a:effectLst>
                <a:outerShdw blurRad="38100" dist="19050" dir="2700000" algn="tl" rotWithShape="0">
                  <a:srgbClr val="000000">
                    <a:alpha val="40000"/>
                  </a:srgbClr>
                </a:outerShdw>
              </a:effectLst>
              <a:latin typeface="+mn-lt"/>
              <a:ea typeface="+mn-ea"/>
              <a:sym typeface="+mn-ea"/>
            </a:endParaRPr>
          </a:p>
          <a:p>
            <a:pPr lvl="0" algn="ctr">
              <a:buClrTx/>
              <a:buSzTx/>
              <a:buFontTx/>
            </a:pPr>
            <a:r>
              <a:rPr lang="zh-CN" altLang="en-US" sz="2400" b="1" dirty="0">
                <a:solidFill>
                  <a:srgbClr val="0B0BD5"/>
                </a:solidFill>
                <a:effectLst>
                  <a:outerShdw blurRad="38100" dist="19050" dir="2700000" algn="tl" rotWithShape="0">
                    <a:srgbClr val="000000">
                      <a:alpha val="40000"/>
                    </a:srgbClr>
                  </a:outerShdw>
                </a:effectLst>
                <a:latin typeface="+mn-lt"/>
                <a:ea typeface="+mn-ea"/>
                <a:sym typeface="+mn-ea"/>
              </a:rPr>
              <a:t>二战后</a:t>
            </a:r>
            <a:endParaRPr lang="zh-CN" altLang="en-US" sz="2400" b="1" dirty="0">
              <a:solidFill>
                <a:srgbClr val="0B0BD5"/>
              </a:solidFill>
              <a:effectLst>
                <a:outerShdw blurRad="38100" dist="19050" dir="2700000" algn="tl" rotWithShape="0">
                  <a:srgbClr val="000000">
                    <a:alpha val="40000"/>
                  </a:srgbClr>
                </a:outerShdw>
              </a:effectLst>
              <a:latin typeface="+mn-lt"/>
              <a:ea typeface="+mn-ea"/>
              <a:sym typeface="+mn-ea"/>
            </a:endParaRPr>
          </a:p>
        </p:txBody>
      </p:sp>
      <p:sp>
        <p:nvSpPr>
          <p:cNvPr id="18" name="文本框 17"/>
          <p:cNvSpPr txBox="1"/>
          <p:nvPr/>
        </p:nvSpPr>
        <p:spPr>
          <a:xfrm>
            <a:off x="480695" y="808355"/>
            <a:ext cx="11001375" cy="1783715"/>
          </a:xfrm>
          <a:prstGeom prst="rect">
            <a:avLst/>
          </a:prstGeom>
          <a:noFill/>
          <a:ln>
            <a:solidFill>
              <a:srgbClr val="FF0000"/>
            </a:solidFill>
          </a:ln>
        </p:spPr>
        <p:txBody>
          <a:bodyPr wrap="square" rtlCol="0">
            <a:spAutoFit/>
          </a:bodyPr>
          <a:lstStyle/>
          <a:p>
            <a:pPr marL="0" indent="0">
              <a:buNone/>
            </a:pPr>
            <a:r>
              <a:rPr lang="en-US" altLang="zh-CN" sz="2800" b="1">
                <a:latin typeface="微软雅黑" panose="020B0503020204020204" charset="-122"/>
                <a:ea typeface="微软雅黑" panose="020B0503020204020204" charset="-122"/>
                <a:cs typeface="微软雅黑" panose="020B0503020204020204" charset="-122"/>
                <a:sym typeface="+mn-ea"/>
              </a:rPr>
              <a:t>   </a:t>
            </a:r>
            <a:r>
              <a:rPr lang="en-US" altLang="zh-CN" sz="2700" b="1">
                <a:latin typeface="微软雅黑" panose="020B0503020204020204" charset="-122"/>
                <a:ea typeface="微软雅黑" panose="020B0503020204020204" charset="-122"/>
                <a:cs typeface="微软雅黑" panose="020B0503020204020204" charset="-122"/>
                <a:sym typeface="+mn-ea"/>
              </a:rPr>
              <a:t> </a:t>
            </a:r>
            <a:r>
              <a:rPr lang="zh-CN" altLang="en-US" sz="2700" b="1">
                <a:latin typeface="微软雅黑" panose="020B0503020204020204" charset="-122"/>
                <a:ea typeface="微软雅黑" panose="020B0503020204020204" charset="-122"/>
                <a:cs typeface="微软雅黑" panose="020B0503020204020204" charset="-122"/>
                <a:sym typeface="+mn-ea"/>
              </a:rPr>
              <a:t>殖民体系</a:t>
            </a:r>
            <a:r>
              <a:rPr lang="zh-CN" altLang="en-US" sz="2700" b="1">
                <a:solidFill>
                  <a:srgbClr val="0B0BD5"/>
                </a:solidFill>
                <a:latin typeface="微软雅黑" panose="020B0503020204020204" charset="-122"/>
                <a:ea typeface="微软雅黑" panose="020B0503020204020204" charset="-122"/>
                <a:cs typeface="微软雅黑" panose="020B0503020204020204" charset="-122"/>
                <a:sym typeface="+mn-ea"/>
              </a:rPr>
              <a:t>开始瓦解</a:t>
            </a:r>
            <a:r>
              <a:rPr lang="zh-CN" altLang="en-US" sz="2700" b="1">
                <a:latin typeface="微软雅黑" panose="020B0503020204020204" charset="-122"/>
                <a:ea typeface="微软雅黑" panose="020B0503020204020204" charset="-122"/>
                <a:cs typeface="微软雅黑" panose="020B0503020204020204" charset="-122"/>
                <a:sym typeface="+mn-ea"/>
              </a:rPr>
              <a:t>的历史潮流20世纪初就开始了。但是只有到了第二次世界大战之后才形成势不可挡的洪流。它首先在</a:t>
            </a:r>
            <a:r>
              <a:rPr lang="zh-CN" altLang="en-US" sz="2700" b="1">
                <a:solidFill>
                  <a:srgbClr val="FF0000"/>
                </a:solidFill>
                <a:latin typeface="微软雅黑" panose="020B0503020204020204" charset="-122"/>
                <a:ea typeface="微软雅黑" panose="020B0503020204020204" charset="-122"/>
                <a:cs typeface="微软雅黑" panose="020B0503020204020204" charset="-122"/>
                <a:sym typeface="+mn-ea"/>
              </a:rPr>
              <a:t>亚洲</a:t>
            </a:r>
            <a:r>
              <a:rPr lang="zh-CN" altLang="en-US" sz="2700" b="1">
                <a:latin typeface="微软雅黑" panose="020B0503020204020204" charset="-122"/>
                <a:ea typeface="微软雅黑" panose="020B0503020204020204" charset="-122"/>
                <a:cs typeface="微软雅黑" panose="020B0503020204020204" charset="-122"/>
                <a:sym typeface="+mn-ea"/>
              </a:rPr>
              <a:t>出现高潮。接着转向</a:t>
            </a:r>
            <a:r>
              <a:rPr lang="zh-CN" altLang="en-US" sz="2700" b="1">
                <a:solidFill>
                  <a:srgbClr val="FF0000"/>
                </a:solidFill>
                <a:latin typeface="微软雅黑" panose="020B0503020204020204" charset="-122"/>
                <a:ea typeface="微软雅黑" panose="020B0503020204020204" charset="-122"/>
                <a:cs typeface="微软雅黑" panose="020B0503020204020204" charset="-122"/>
                <a:sym typeface="+mn-ea"/>
              </a:rPr>
              <a:t>非洲</a:t>
            </a:r>
            <a:r>
              <a:rPr lang="zh-CN" altLang="en-US" sz="2700" b="1">
                <a:latin typeface="微软雅黑" panose="020B0503020204020204" charset="-122"/>
                <a:ea typeface="微软雅黑" panose="020B0503020204020204" charset="-122"/>
                <a:cs typeface="微软雅黑" panose="020B0503020204020204" charset="-122"/>
                <a:sym typeface="+mn-ea"/>
              </a:rPr>
              <a:t>和</a:t>
            </a:r>
            <a:r>
              <a:rPr lang="zh-CN" altLang="en-US" sz="2700" b="1">
                <a:solidFill>
                  <a:srgbClr val="FF0000"/>
                </a:solidFill>
                <a:latin typeface="微软雅黑" panose="020B0503020204020204" charset="-122"/>
                <a:ea typeface="微软雅黑" panose="020B0503020204020204" charset="-122"/>
                <a:cs typeface="微软雅黑" panose="020B0503020204020204" charset="-122"/>
                <a:sym typeface="+mn-ea"/>
              </a:rPr>
              <a:t>拉丁美洲</a:t>
            </a:r>
            <a:r>
              <a:rPr lang="zh-CN" altLang="en-US" sz="2700" b="1">
                <a:latin typeface="微软雅黑" panose="020B0503020204020204" charset="-122"/>
                <a:ea typeface="微软雅黑" panose="020B0503020204020204" charset="-122"/>
                <a:cs typeface="微软雅黑" panose="020B0503020204020204" charset="-122"/>
                <a:sym typeface="+mn-ea"/>
              </a:rPr>
              <a:t>，一浪高过一浪，殖民体系的堤坝一块块塌落。</a:t>
            </a:r>
            <a:endParaRPr lang="zh-CN" altLang="en-US" sz="2700" b="1">
              <a:latin typeface="微软雅黑" panose="020B0503020204020204" charset="-122"/>
              <a:ea typeface="微软雅黑" panose="020B0503020204020204" charset="-122"/>
              <a:cs typeface="微软雅黑" panose="020B0503020204020204" charset="-122"/>
            </a:endParaRPr>
          </a:p>
          <a:p>
            <a:pPr marL="0" indent="0">
              <a:buNone/>
            </a:pPr>
            <a:r>
              <a:rPr lang="zh-CN" altLang="en-US" sz="2800" b="1">
                <a:latin typeface="微软雅黑" panose="020B0503020204020204" charset="-122"/>
                <a:ea typeface="微软雅黑" panose="020B0503020204020204" charset="-122"/>
                <a:cs typeface="微软雅黑" panose="020B0503020204020204" charset="-122"/>
                <a:sym typeface="+mn-ea"/>
              </a:rPr>
              <a:t>       </a:t>
            </a:r>
            <a:r>
              <a:rPr lang="en-US" altLang="zh-CN" sz="2400" b="1">
                <a:latin typeface="微软雅黑" panose="020B0503020204020204" charset="-122"/>
                <a:ea typeface="微软雅黑" panose="020B0503020204020204" charset="-122"/>
                <a:cs typeface="微软雅黑" panose="020B0503020204020204" charset="-122"/>
                <a:sym typeface="+mn-ea"/>
              </a:rPr>
              <a:t>—— </a:t>
            </a:r>
            <a:r>
              <a:rPr lang="zh-CN" altLang="en-US" sz="2400" b="1">
                <a:latin typeface="微软雅黑" panose="020B0503020204020204" charset="-122"/>
                <a:ea typeface="微软雅黑" panose="020B0503020204020204" charset="-122"/>
                <a:cs typeface="微软雅黑" panose="020B0503020204020204" charset="-122"/>
                <a:sym typeface="+mn-ea"/>
              </a:rPr>
              <a:t>吴于廑 齐世荣《世界史</a:t>
            </a:r>
            <a:r>
              <a:rPr lang="en-US" altLang="zh-CN" sz="2400" b="1">
                <a:latin typeface="微软雅黑" panose="020B0503020204020204" charset="-122"/>
                <a:ea typeface="微软雅黑" panose="020B0503020204020204" charset="-122"/>
                <a:cs typeface="微软雅黑" panose="020B0503020204020204" charset="-122"/>
                <a:sym typeface="+mn-ea"/>
              </a:rPr>
              <a:t>·</a:t>
            </a:r>
            <a:r>
              <a:rPr lang="zh-CN" altLang="en-US" sz="2400" b="1">
                <a:latin typeface="微软雅黑" panose="020B0503020204020204" charset="-122"/>
                <a:ea typeface="微软雅黑" panose="020B0503020204020204" charset="-122"/>
                <a:cs typeface="微软雅黑" panose="020B0503020204020204" charset="-122"/>
                <a:sym typeface="+mn-ea"/>
              </a:rPr>
              <a:t>现代史编》下卷</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四、资本主义殖民体系</a:t>
            </a:r>
            <a:endParaRPr lang="zh-CN" altLang="en-US" sz="2800" b="1">
              <a:latin typeface="微软雅黑" panose="020B0503020204020204" charset="-122"/>
              <a:ea typeface="微软雅黑" panose="020B0503020204020204" charset="-122"/>
            </a:endParaRPr>
          </a:p>
        </p:txBody>
      </p:sp>
      <p:sp>
        <p:nvSpPr>
          <p:cNvPr id="19" name="文本框 18"/>
          <p:cNvSpPr txBox="1"/>
          <p:nvPr/>
        </p:nvSpPr>
        <p:spPr>
          <a:xfrm>
            <a:off x="5496560" y="172720"/>
            <a:ext cx="4608195"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资本主义殖民体系逐渐瓦解</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8" grpId="0"/>
      <p:bldP spid="9" grpId="0" bldLvl="0" animBg="1"/>
      <p:bldP spid="11" grpId="0" bldLvl="0" animBg="1"/>
      <p:bldP spid="14" grpId="0" bldLvl="0" animBg="1"/>
      <p:bldP spid="15" grpId="0" bldLvl="0" animBg="1"/>
      <p:bldP spid="16" grpId="0" bldLvl="0" animBg="1"/>
      <p:bldP spid="12" grpId="0" bldLvl="0" animBg="1"/>
      <p:bldP spid="13" grpId="0" bldLvl="0" animBg="1"/>
      <p:bldP spid="1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0">
                <a:latin typeface="汉仪尚巍手书简" panose="00020600040101010101" charset="-122"/>
                <a:ea typeface="汉仪尚巍手书简" panose="00020600040101010101" charset="-122"/>
              </a:rPr>
              <a:t>小试牛刀</a:t>
            </a:r>
            <a:endParaRPr lang="zh-CN" altLang="en-US" sz="3600" b="0">
              <a:latin typeface="汉仪尚巍手书简" panose="00020600040101010101" charset="-122"/>
              <a:ea typeface="汉仪尚巍手书简" panose="00020600040101010101" charset="-122"/>
            </a:endParaRPr>
          </a:p>
        </p:txBody>
      </p:sp>
      <p:sp>
        <p:nvSpPr>
          <p:cNvPr id="3" name="内容占位符 2"/>
          <p:cNvSpPr>
            <a:spLocks noGrp="1"/>
          </p:cNvSpPr>
          <p:nvPr>
            <p:ph idx="1"/>
          </p:nvPr>
        </p:nvSpPr>
        <p:spPr>
          <a:xfrm>
            <a:off x="669925" y="1534160"/>
            <a:ext cx="10852150" cy="3789680"/>
          </a:xfrm>
        </p:spPr>
        <p:txBody>
          <a:bodyPr/>
          <a:lstStyle/>
          <a:p>
            <a:pPr marL="0" indent="0">
              <a:buNone/>
            </a:pPr>
            <a:r>
              <a:rPr lang="zh-CN" altLang="en-US" sz="2800">
                <a:latin typeface="微软雅黑" panose="020B0503020204020204" charset="-122"/>
                <a:ea typeface="微软雅黑" panose="020B0503020204020204" charset="-122"/>
                <a:cs typeface="微软雅黑" panose="020B0503020204020204" charset="-122"/>
              </a:rPr>
              <a:t>两河流域的古巴比伦商业繁荣，城邦神庙、私人都积极参与商业活动，与商务有关的条文几乎占《汉谟拉比法典》总条数的一半。由此可知（    ）</a:t>
            </a:r>
            <a:endParaRPr lang="zh-CN" altLang="en-US" sz="2800">
              <a:latin typeface="微软雅黑" panose="020B0503020204020204" charset="-122"/>
              <a:ea typeface="微软雅黑" panose="020B0503020204020204" charset="-122"/>
              <a:cs typeface="微软雅黑" panose="020B0503020204020204" charset="-122"/>
            </a:endParaRPr>
          </a:p>
          <a:p>
            <a:pPr marL="0" indent="0">
              <a:buNone/>
            </a:pPr>
            <a:endParaRPr lang="zh-CN" altLang="en-US" sz="2800">
              <a:latin typeface="微软雅黑" panose="020B0503020204020204" charset="-122"/>
              <a:ea typeface="微软雅黑" panose="020B0503020204020204" charset="-122"/>
              <a:cs typeface="微软雅黑" panose="020B0503020204020204" charset="-122"/>
            </a:endParaRPr>
          </a:p>
          <a:p>
            <a:pPr marL="0" indent="0">
              <a:buNone/>
            </a:pPr>
            <a:r>
              <a:rPr lang="zh-CN" altLang="en-US" sz="2800">
                <a:latin typeface="微软雅黑" panose="020B0503020204020204" charset="-122"/>
                <a:ea typeface="微软雅黑" panose="020B0503020204020204" charset="-122"/>
                <a:cs typeface="微软雅黑" panose="020B0503020204020204" charset="-122"/>
              </a:rPr>
              <a:t>A.商业繁荣推动法律条文制定    B.法典有效解决了商业活动争端</a:t>
            </a:r>
            <a:endParaRPr lang="zh-CN" altLang="en-US" sz="2800">
              <a:latin typeface="微软雅黑" panose="020B0503020204020204" charset="-122"/>
              <a:ea typeface="微软雅黑" panose="020B0503020204020204" charset="-122"/>
              <a:cs typeface="微软雅黑" panose="020B0503020204020204" charset="-122"/>
            </a:endParaRPr>
          </a:p>
          <a:p>
            <a:pPr marL="0" indent="0">
              <a:buNone/>
            </a:pPr>
            <a:r>
              <a:rPr lang="zh-CN" altLang="en-US" sz="2800">
                <a:latin typeface="微软雅黑" panose="020B0503020204020204" charset="-122"/>
                <a:ea typeface="微软雅黑" panose="020B0503020204020204" charset="-122"/>
                <a:cs typeface="微软雅黑" panose="020B0503020204020204" charset="-122"/>
              </a:rPr>
              <a:t>C.法典制定得益于国王的命令    D.各阶层直按参与法律条文制定</a:t>
            </a:r>
            <a:endParaRPr lang="zh-CN" altLang="en-US" sz="2800">
              <a:latin typeface="微软雅黑" panose="020B0503020204020204" charset="-122"/>
              <a:ea typeface="微软雅黑" panose="020B0503020204020204" charset="-122"/>
              <a:cs typeface="微软雅黑" panose="020B0503020204020204" charset="-122"/>
            </a:endParaRPr>
          </a:p>
          <a:p>
            <a:pPr marL="0" indent="0">
              <a:buNone/>
            </a:pPr>
            <a:endParaRPr lang="zh-CN" altLang="en-US" sz="2800">
              <a:latin typeface="微软雅黑" panose="020B0503020204020204" charset="-122"/>
              <a:ea typeface="微软雅黑" panose="020B0503020204020204" charset="-122"/>
              <a:cs typeface="微软雅黑" panose="020B0503020204020204" charset="-122"/>
            </a:endParaRPr>
          </a:p>
          <a:p>
            <a:pPr marL="0" indent="0">
              <a:buNone/>
            </a:pP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2418080" y="2188845"/>
            <a:ext cx="1234440" cy="1568450"/>
          </a:xfrm>
          <a:prstGeom prst="rect">
            <a:avLst/>
          </a:prstGeom>
          <a:noFill/>
        </p:spPr>
        <p:txBody>
          <a:bodyPr wrap="square" rtlCol="0">
            <a:spAutoFit/>
            <a:scene3d>
              <a:camera prst="orthographicFront"/>
              <a:lightRig rig="threePt" dir="t"/>
            </a:scene3d>
          </a:bodyPr>
          <a:lstStyle/>
          <a:p>
            <a:r>
              <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rPr>
              <a:t>A</a:t>
            </a:r>
            <a:endPar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1925" y="977900"/>
            <a:ext cx="11445875" cy="4892675"/>
          </a:xfrm>
          <a:prstGeom prst="rect">
            <a:avLst/>
          </a:prstGeom>
          <a:noFill/>
        </p:spPr>
        <p:txBody>
          <a:bodyPr wrap="square" rtlCol="0" anchor="t">
            <a:spAutoFit/>
          </a:bodyPr>
          <a:lstStyle/>
          <a:p>
            <a:pPr>
              <a:buNone/>
            </a:pPr>
            <a:r>
              <a:rPr lang="zh-CN" altLang="en-US" sz="2400" b="1" dirty="0">
                <a:latin typeface="微软雅黑" panose="020B0503020204020204" charset="-122"/>
                <a:ea typeface="微软雅黑" panose="020B0503020204020204" charset="-122"/>
                <a:sym typeface="+mn-ea"/>
              </a:rPr>
              <a:t>（一）民族独立运动兴起（</a:t>
            </a:r>
            <a:r>
              <a:rPr lang="en-US" altLang="zh-CN" sz="2400" b="1" dirty="0">
                <a:latin typeface="微软雅黑" panose="020B0503020204020204" charset="-122"/>
                <a:ea typeface="微软雅黑" panose="020B0503020204020204" charset="-122"/>
                <a:cs typeface="微软雅黑" panose="020B0503020204020204" charset="-122"/>
                <a:sym typeface="+mn-ea"/>
              </a:rPr>
              <a:t>18C</a:t>
            </a:r>
            <a:r>
              <a:rPr lang="zh-CN" altLang="en-US" sz="2400" b="1" dirty="0">
                <a:latin typeface="微软雅黑" panose="020B0503020204020204" charset="-122"/>
                <a:ea typeface="微软雅黑" panose="020B0503020204020204" charset="-122"/>
                <a:cs typeface="微软雅黑" panose="020B0503020204020204" charset="-122"/>
                <a:sym typeface="+mn-ea"/>
              </a:rPr>
              <a:t>末</a:t>
            </a:r>
            <a:r>
              <a:rPr lang="en-US" altLang="zh-CN" sz="2400" b="1" dirty="0">
                <a:latin typeface="微软雅黑" panose="020B0503020204020204" charset="-122"/>
                <a:ea typeface="微软雅黑" panose="020B0503020204020204" charset="-122"/>
                <a:cs typeface="微软雅黑" panose="020B0503020204020204" charset="-122"/>
                <a:sym typeface="+mn-ea"/>
              </a:rPr>
              <a:t>---20C</a:t>
            </a:r>
            <a:r>
              <a:rPr lang="zh-CN" altLang="en-US" sz="2400" b="1" dirty="0">
                <a:latin typeface="微软雅黑" panose="020B0503020204020204" charset="-122"/>
                <a:ea typeface="微软雅黑" panose="020B0503020204020204" charset="-122"/>
                <a:cs typeface="微软雅黑" panose="020B0503020204020204" charset="-122"/>
                <a:sym typeface="+mn-ea"/>
              </a:rPr>
              <a:t>初）</a:t>
            </a:r>
            <a:r>
              <a:rPr lang="en-US" altLang="zh-CN" sz="2400" b="1" dirty="0">
                <a:latin typeface="微软雅黑" panose="020B0503020204020204" charset="-122"/>
                <a:ea typeface="微软雅黑" panose="020B0503020204020204" charset="-122"/>
                <a:cs typeface="微软雅黑" panose="020B0503020204020204" charset="-122"/>
                <a:sym typeface="+mn-ea"/>
              </a:rPr>
              <a:t>P76-79</a:t>
            </a:r>
            <a:endParaRPr lang="zh-CN" altLang="en-US" sz="2400" b="1" dirty="0">
              <a:latin typeface="微软雅黑" panose="020B0503020204020204" charset="-122"/>
              <a:ea typeface="微软雅黑" panose="020B0503020204020204" charset="-122"/>
              <a:sym typeface="+mn-ea"/>
            </a:endParaRPr>
          </a:p>
          <a:p>
            <a:pPr>
              <a:buNone/>
            </a:pPr>
            <a:r>
              <a:rPr lang="en-US" altLang="zh-CN" sz="2400" b="1" dirty="0">
                <a:latin typeface="微软雅黑" panose="020B0503020204020204" charset="-122"/>
                <a:ea typeface="微软雅黑" panose="020B0503020204020204" charset="-122"/>
                <a:sym typeface="+mn-ea"/>
              </a:rPr>
              <a:t>1</a:t>
            </a:r>
            <a:r>
              <a:rPr lang="zh-CN" altLang="en-US" sz="2400" b="1" dirty="0">
                <a:latin typeface="微软雅黑" panose="020B0503020204020204" charset="-122"/>
                <a:ea typeface="微软雅黑" panose="020B0503020204020204" charset="-122"/>
                <a:sym typeface="+mn-ea"/>
              </a:rPr>
              <a:t>、拉美独立：</a:t>
            </a:r>
            <a:endParaRPr lang="zh-CN" altLang="en-US"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1</a:t>
            </a:r>
            <a:r>
              <a:rPr lang="zh-CN" altLang="en-US" sz="2400" b="1" dirty="0">
                <a:latin typeface="微软雅黑" panose="020B0503020204020204" charset="-122"/>
                <a:ea typeface="微软雅黑" panose="020B0503020204020204" charset="-122"/>
                <a:sym typeface="+mn-ea"/>
              </a:rPr>
              <a:t>）法属</a:t>
            </a:r>
            <a:r>
              <a:rPr lang="zh-CN" altLang="en-US" sz="2400" b="1" dirty="0">
                <a:solidFill>
                  <a:srgbClr val="FF0000"/>
                </a:solidFill>
                <a:latin typeface="微软雅黑" panose="020B0503020204020204" charset="-122"/>
                <a:ea typeface="微软雅黑" panose="020B0503020204020204" charset="-122"/>
                <a:sym typeface="+mn-ea"/>
              </a:rPr>
              <a:t>海地</a:t>
            </a:r>
            <a:r>
              <a:rPr lang="zh-CN" altLang="en-US" sz="2400" b="1" dirty="0">
                <a:latin typeface="微软雅黑" panose="020B0503020204020204" charset="-122"/>
                <a:ea typeface="微软雅黑" panose="020B0503020204020204" charset="-122"/>
                <a:sym typeface="+mn-ea"/>
              </a:rPr>
              <a:t>：第一个独立，拉开</a:t>
            </a:r>
            <a:r>
              <a:rPr lang="zh-CN" altLang="en-US" sz="2400" b="1" dirty="0">
                <a:solidFill>
                  <a:srgbClr val="FF0000"/>
                </a:solidFill>
                <a:latin typeface="微软雅黑" panose="020B0503020204020204" charset="-122"/>
                <a:ea typeface="微软雅黑" panose="020B0503020204020204" charset="-122"/>
                <a:sym typeface="+mn-ea"/>
              </a:rPr>
              <a:t>序幕</a:t>
            </a:r>
            <a:endParaRPr lang="zh-CN" altLang="en-US"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2</a:t>
            </a:r>
            <a:r>
              <a:rPr lang="zh-CN" altLang="en-US" sz="2400" b="1" dirty="0">
                <a:latin typeface="微软雅黑" panose="020B0503020204020204" charset="-122"/>
                <a:ea typeface="微软雅黑" panose="020B0503020204020204" charset="-122"/>
                <a:sym typeface="+mn-ea"/>
              </a:rPr>
              <a:t>）西属拉美：</a:t>
            </a:r>
            <a:r>
              <a:rPr lang="zh-CN" altLang="en-US" sz="2400" b="1" dirty="0">
                <a:solidFill>
                  <a:srgbClr val="FF0000"/>
                </a:solidFill>
                <a:latin typeface="微软雅黑" panose="020B0503020204020204" charset="-122"/>
                <a:ea typeface="微软雅黑" panose="020B0503020204020204" charset="-122"/>
                <a:sym typeface="+mn-ea"/>
              </a:rPr>
              <a:t>玻利瓦尔、圣马丁</a:t>
            </a:r>
            <a:endParaRPr lang="zh-CN" altLang="en-US"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3</a:t>
            </a:r>
            <a:r>
              <a:rPr lang="zh-CN" altLang="en-US" sz="2400" b="1" dirty="0">
                <a:latin typeface="微软雅黑" panose="020B0503020204020204" charset="-122"/>
                <a:ea typeface="微软雅黑" panose="020B0503020204020204" charset="-122"/>
                <a:sym typeface="+mn-ea"/>
              </a:rPr>
              <a:t>）美国对拉美的控制：门罗宣言、大棒政策、金元外交</a:t>
            </a:r>
            <a:endParaRPr lang="zh-CN" altLang="en-US" sz="2400" b="1" dirty="0">
              <a:latin typeface="微软雅黑" panose="020B0503020204020204" charset="-122"/>
              <a:ea typeface="微软雅黑" panose="020B0503020204020204" charset="-122"/>
            </a:endParaRPr>
          </a:p>
          <a:p>
            <a:pPr>
              <a:buNone/>
            </a:pPr>
            <a:r>
              <a:rPr lang="en-US" altLang="zh-CN" sz="2400" b="1" dirty="0">
                <a:latin typeface="微软雅黑" panose="020B0503020204020204" charset="-122"/>
                <a:ea typeface="微软雅黑" panose="020B0503020204020204" charset="-122"/>
                <a:sym typeface="+mn-ea"/>
              </a:rPr>
              <a:t>2</a:t>
            </a:r>
            <a:r>
              <a:rPr lang="zh-CN" altLang="en-US" sz="2400" b="1" dirty="0">
                <a:latin typeface="微软雅黑" panose="020B0503020204020204" charset="-122"/>
                <a:ea typeface="微软雅黑" panose="020B0503020204020204" charset="-122"/>
                <a:sym typeface="+mn-ea"/>
              </a:rPr>
              <a:t>、亚洲觉醒：资产阶级领导</a:t>
            </a:r>
            <a:endParaRPr lang="zh-CN" altLang="en-US" sz="2400" b="1" dirty="0">
              <a:latin typeface="微软雅黑" panose="020B0503020204020204" charset="-122"/>
              <a:ea typeface="微软雅黑" panose="020B0503020204020204" charset="-122"/>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1</a:t>
            </a:r>
            <a:r>
              <a:rPr lang="zh-CN" altLang="en-US" sz="2400" b="1" dirty="0">
                <a:latin typeface="微软雅黑" panose="020B0503020204020204" charset="-122"/>
                <a:ea typeface="微软雅黑" panose="020B0503020204020204" charset="-122"/>
                <a:sym typeface="+mn-ea"/>
              </a:rPr>
              <a:t>）印度抗英：国大党，</a:t>
            </a:r>
            <a:r>
              <a:rPr lang="zh-CN" altLang="en-US" sz="2400" b="1" dirty="0">
                <a:solidFill>
                  <a:srgbClr val="FF0000"/>
                </a:solidFill>
                <a:latin typeface="微软雅黑" panose="020B0503020204020204" charset="-122"/>
                <a:ea typeface="微软雅黑" panose="020B0503020204020204" charset="-122"/>
                <a:sym typeface="+mn-ea"/>
              </a:rPr>
              <a:t>提拉克</a:t>
            </a:r>
            <a:r>
              <a:rPr lang="zh-CN" altLang="en-US" sz="2400" b="1" dirty="0">
                <a:latin typeface="微软雅黑" panose="020B0503020204020204" charset="-122"/>
                <a:ea typeface="微软雅黑" panose="020B0503020204020204" charset="-122"/>
                <a:sym typeface="+mn-ea"/>
              </a:rPr>
              <a:t>，孟买工人总罢工</a:t>
            </a:r>
            <a:r>
              <a:rPr lang="en-US" altLang="zh-CN" sz="2400" b="1" dirty="0">
                <a:latin typeface="微软雅黑" panose="020B0503020204020204" charset="-122"/>
                <a:ea typeface="微软雅黑" panose="020B0503020204020204" charset="-122"/>
                <a:sym typeface="+mn-ea"/>
              </a:rPr>
              <a:t>→</a:t>
            </a:r>
            <a:r>
              <a:rPr lang="zh-CN" altLang="en-US" sz="2400" b="1" dirty="0">
                <a:latin typeface="微软雅黑" panose="020B0503020204020204" charset="-122"/>
                <a:ea typeface="微软雅黑" panose="020B0503020204020204" charset="-122"/>
                <a:sym typeface="+mn-ea"/>
              </a:rPr>
              <a:t>印度无产阶级登上政治舞台</a:t>
            </a:r>
            <a:endParaRPr lang="zh-CN" altLang="en-US" sz="2400" b="1" dirty="0">
              <a:latin typeface="微软雅黑" panose="020B0503020204020204" charset="-122"/>
              <a:ea typeface="微软雅黑" panose="020B0503020204020204" charset="-122"/>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2</a:t>
            </a:r>
            <a:r>
              <a:rPr lang="zh-CN" altLang="en-US" sz="2400" b="1" dirty="0">
                <a:latin typeface="微软雅黑" panose="020B0503020204020204" charset="-122"/>
                <a:ea typeface="微软雅黑" panose="020B0503020204020204" charset="-122"/>
                <a:sym typeface="+mn-ea"/>
              </a:rPr>
              <a:t>）伊朗：立宪革命</a:t>
            </a:r>
            <a:endParaRPr lang="zh-CN" altLang="en-US" sz="2400" b="1" dirty="0">
              <a:latin typeface="微软雅黑" panose="020B0503020204020204" charset="-122"/>
              <a:ea typeface="微软雅黑" panose="020B0503020204020204" charset="-122"/>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3</a:t>
            </a:r>
            <a:r>
              <a:rPr lang="zh-CN" altLang="en-US" sz="2400" b="1" dirty="0">
                <a:latin typeface="微软雅黑" panose="020B0503020204020204" charset="-122"/>
                <a:ea typeface="微软雅黑" panose="020B0503020204020204" charset="-122"/>
                <a:sym typeface="+mn-ea"/>
              </a:rPr>
              <a:t>）中国：辛亥革命，</a:t>
            </a:r>
            <a:r>
              <a:rPr lang="zh-CN" altLang="en-US" sz="2400" b="1" dirty="0">
                <a:solidFill>
                  <a:srgbClr val="FF0000"/>
                </a:solidFill>
                <a:latin typeface="微软雅黑" panose="020B0503020204020204" charset="-122"/>
                <a:ea typeface="微软雅黑" panose="020B0503020204020204" charset="-122"/>
                <a:sym typeface="+mn-ea"/>
              </a:rPr>
              <a:t>孙中山</a:t>
            </a:r>
            <a:endParaRPr lang="zh-CN" altLang="en-US" sz="2400" b="1" dirty="0">
              <a:latin typeface="微软雅黑" panose="020B0503020204020204" charset="-122"/>
              <a:ea typeface="微软雅黑" panose="020B0503020204020204" charset="-122"/>
            </a:endParaRPr>
          </a:p>
          <a:p>
            <a:pPr>
              <a:buNone/>
            </a:pPr>
            <a:r>
              <a:rPr lang="en-US" altLang="zh-CN" sz="2400" b="1" dirty="0">
                <a:latin typeface="微软雅黑" panose="020B0503020204020204" charset="-122"/>
                <a:ea typeface="微软雅黑" panose="020B0503020204020204" charset="-122"/>
                <a:sym typeface="+mn-ea"/>
              </a:rPr>
              <a:t>3</a:t>
            </a:r>
            <a:r>
              <a:rPr lang="zh-CN" altLang="en-US" sz="2400" b="1" dirty="0">
                <a:latin typeface="微软雅黑" panose="020B0503020204020204" charset="-122"/>
                <a:ea typeface="微软雅黑" panose="020B0503020204020204" charset="-122"/>
                <a:sym typeface="+mn-ea"/>
              </a:rPr>
              <a:t>、非洲抗争：</a:t>
            </a:r>
            <a:endParaRPr lang="zh-CN" altLang="en-US" sz="2400" b="1" dirty="0">
              <a:latin typeface="微软雅黑" panose="020B0503020204020204" charset="-122"/>
              <a:ea typeface="微软雅黑" panose="020B0503020204020204" charset="-122"/>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1</a:t>
            </a:r>
            <a:r>
              <a:rPr lang="zh-CN" altLang="en-US" sz="2400" b="1" dirty="0">
                <a:latin typeface="微软雅黑" panose="020B0503020204020204" charset="-122"/>
                <a:ea typeface="微软雅黑" panose="020B0503020204020204" charset="-122"/>
                <a:sym typeface="+mn-ea"/>
              </a:rPr>
              <a:t>）埃及抗英：祖国党，</a:t>
            </a:r>
            <a:r>
              <a:rPr lang="zh-CN" altLang="en-US" sz="2400" b="1" dirty="0">
                <a:solidFill>
                  <a:srgbClr val="FF0000"/>
                </a:solidFill>
                <a:latin typeface="微软雅黑" panose="020B0503020204020204" charset="-122"/>
                <a:ea typeface="微软雅黑" panose="020B0503020204020204" charset="-122"/>
                <a:sym typeface="+mn-ea"/>
              </a:rPr>
              <a:t>阿拉比</a:t>
            </a:r>
            <a:r>
              <a:rPr lang="zh-CN" altLang="en-US" sz="2400" b="1" dirty="0">
                <a:latin typeface="微软雅黑" panose="020B0503020204020204" charset="-122"/>
                <a:ea typeface="微软雅黑" panose="020B0503020204020204" charset="-122"/>
                <a:sym typeface="+mn-ea"/>
              </a:rPr>
              <a:t>（败）</a:t>
            </a:r>
            <a:endParaRPr lang="zh-CN" altLang="en-US" sz="2400" b="1" dirty="0">
              <a:latin typeface="微软雅黑" panose="020B0503020204020204" charset="-122"/>
              <a:ea typeface="微软雅黑" panose="020B0503020204020204" charset="-122"/>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2</a:t>
            </a:r>
            <a:r>
              <a:rPr lang="zh-CN" altLang="en-US" sz="2400" b="1" dirty="0">
                <a:latin typeface="微软雅黑" panose="020B0503020204020204" charset="-122"/>
                <a:ea typeface="微软雅黑" panose="020B0503020204020204" charset="-122"/>
                <a:sym typeface="+mn-ea"/>
              </a:rPr>
              <a:t>）苏丹抗英：宗教组织，</a:t>
            </a:r>
            <a:r>
              <a:rPr lang="zh-CN" altLang="en-US" sz="2400" b="1" dirty="0">
                <a:solidFill>
                  <a:srgbClr val="FF0000"/>
                </a:solidFill>
                <a:effectLst/>
                <a:latin typeface="微软雅黑" panose="020B0503020204020204" charset="-122"/>
                <a:ea typeface="微软雅黑" panose="020B0503020204020204" charset="-122"/>
                <a:sym typeface="+mn-ea"/>
              </a:rPr>
              <a:t>马赫迪</a:t>
            </a:r>
            <a:r>
              <a:rPr lang="zh-CN" altLang="en-US" sz="2400" b="1" dirty="0">
                <a:latin typeface="微软雅黑" panose="020B0503020204020204" charset="-122"/>
                <a:ea typeface="微软雅黑" panose="020B0503020204020204" charset="-122"/>
                <a:sym typeface="+mn-ea"/>
              </a:rPr>
              <a:t>（败）</a:t>
            </a:r>
            <a:endParaRPr lang="zh-CN" altLang="en-US" sz="2400" b="1" dirty="0">
              <a:latin typeface="微软雅黑" panose="020B0503020204020204" charset="-122"/>
              <a:ea typeface="微软雅黑" panose="020B0503020204020204" charset="-122"/>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3</a:t>
            </a:r>
            <a:r>
              <a:rPr lang="zh-CN" altLang="en-US" sz="2400" b="1" dirty="0">
                <a:latin typeface="微软雅黑" panose="020B0503020204020204" charset="-122"/>
                <a:ea typeface="微软雅黑" panose="020B0503020204020204" charset="-122"/>
                <a:sym typeface="+mn-ea"/>
              </a:rPr>
              <a:t>）埃塞俄比亚抗意：皇帝领导，</a:t>
            </a:r>
            <a:r>
              <a:rPr lang="zh-CN" altLang="en-US" sz="2400" b="1" dirty="0">
                <a:solidFill>
                  <a:srgbClr val="FF0000"/>
                </a:solidFill>
                <a:latin typeface="微软雅黑" panose="020B0503020204020204" charset="-122"/>
                <a:ea typeface="微软雅黑" panose="020B0503020204020204" charset="-122"/>
                <a:sym typeface="+mn-ea"/>
              </a:rPr>
              <a:t>孟尼利克二世</a:t>
            </a:r>
            <a:r>
              <a:rPr lang="zh-CN" altLang="en-US" sz="2400" b="1" dirty="0">
                <a:latin typeface="微软雅黑" panose="020B0503020204020204" charset="-122"/>
                <a:ea typeface="微软雅黑" panose="020B0503020204020204" charset="-122"/>
                <a:sym typeface="+mn-ea"/>
              </a:rPr>
              <a:t>，阿杜瓦战役（胜）</a:t>
            </a:r>
            <a:endParaRPr lang="zh-CN" altLang="en-US" sz="2400" b="1" dirty="0">
              <a:latin typeface="微软雅黑" panose="020B0503020204020204" charset="-122"/>
              <a:ea typeface="微软雅黑" panose="020B0503020204020204" charset="-122"/>
              <a:sym typeface="+mn-ea"/>
            </a:endParaRPr>
          </a:p>
        </p:txBody>
      </p:sp>
      <p:sp>
        <p:nvSpPr>
          <p:cNvPr id="5" name="文本框 4"/>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四、资本主义殖民体系</a:t>
            </a:r>
            <a:endParaRPr lang="zh-CN" altLang="en-US" sz="2800" b="1">
              <a:latin typeface="微软雅黑" panose="020B0503020204020204" charset="-122"/>
              <a:ea typeface="微软雅黑" panose="020B0503020204020204" charset="-122"/>
            </a:endParaRPr>
          </a:p>
        </p:txBody>
      </p:sp>
      <p:sp>
        <p:nvSpPr>
          <p:cNvPr id="19" name="文本框 18"/>
          <p:cNvSpPr txBox="1"/>
          <p:nvPr/>
        </p:nvSpPr>
        <p:spPr>
          <a:xfrm>
            <a:off x="4958080" y="184150"/>
            <a:ext cx="5234305"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altLang="en-US" sz="28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第十三课：</a:t>
            </a:r>
            <a:r>
              <a:rPr lang="zh-CN" altLang="en-US" sz="2800" b="1">
                <a:solidFill>
                  <a:srgbClr val="FF0000"/>
                </a:solidFill>
                <a:effectLst/>
                <a:latin typeface="微软雅黑" panose="020B0503020204020204" charset="-122"/>
                <a:ea typeface="微软雅黑" panose="020B0503020204020204" charset="-122"/>
                <a:sym typeface="+mn-ea"/>
              </a:rPr>
              <a:t>亚非拉民族独立运动</a:t>
            </a:r>
            <a:endParaRPr lang="zh-CN" altLang="en-US" sz="28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dirty="0">
                <a:latin typeface="微软雅黑" panose="020B0503020204020204" charset="-122"/>
                <a:ea typeface="微软雅黑" panose="020B0503020204020204" charset="-122"/>
              </a:rPr>
              <a:t>四、资本主义殖民体系</a:t>
            </a:r>
            <a:endParaRPr lang="zh-CN" altLang="en-US" sz="2800" b="1" dirty="0">
              <a:latin typeface="微软雅黑" panose="020B0503020204020204" charset="-122"/>
              <a:ea typeface="微软雅黑" panose="020B0503020204020204" charset="-122"/>
            </a:endParaRPr>
          </a:p>
        </p:txBody>
      </p:sp>
      <p:sp>
        <p:nvSpPr>
          <p:cNvPr id="19" name="文本框 18"/>
          <p:cNvSpPr txBox="1"/>
          <p:nvPr/>
        </p:nvSpPr>
        <p:spPr>
          <a:xfrm>
            <a:off x="4958080" y="184150"/>
            <a:ext cx="6325870"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lvl="0" algn="l">
              <a:buClrTx/>
              <a:buSzTx/>
              <a:buFontTx/>
            </a:pPr>
            <a:r>
              <a:rPr lang="zh-CN" altLang="en-US" sz="28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第十六课：</a:t>
            </a:r>
            <a:r>
              <a:rPr lang="zh-CN" altLang="en-US" sz="2800" b="1" dirty="0">
                <a:solidFill>
                  <a:srgbClr val="FF0000"/>
                </a:solidFill>
                <a:effectLst/>
                <a:latin typeface="微软雅黑" panose="020B0503020204020204" charset="-122"/>
                <a:ea typeface="微软雅黑" panose="020B0503020204020204" charset="-122"/>
                <a:sym typeface="+mn-ea"/>
              </a:rPr>
              <a:t>亚非拉民族民主运动的高涨</a:t>
            </a:r>
            <a:endParaRPr lang="zh-CN" altLang="en-US" sz="28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166370" y="1078230"/>
            <a:ext cx="11445875" cy="4893647"/>
          </a:xfrm>
          <a:prstGeom prst="rect">
            <a:avLst/>
          </a:prstGeom>
          <a:noFill/>
        </p:spPr>
        <p:txBody>
          <a:bodyPr wrap="square" rtlCol="0" anchor="t">
            <a:spAutoFit/>
          </a:bodyPr>
          <a:lstStyle/>
          <a:p>
            <a:pPr>
              <a:buNone/>
            </a:pPr>
            <a:r>
              <a:rPr lang="zh-CN" altLang="en-US" sz="2400" b="1" dirty="0">
                <a:latin typeface="微软雅黑" panose="020B0503020204020204" charset="-122"/>
                <a:ea typeface="微软雅黑" panose="020B0503020204020204" charset="-122"/>
                <a:sym typeface="+mn-ea"/>
              </a:rPr>
              <a:t>（二）</a:t>
            </a:r>
            <a:r>
              <a:rPr lang="zh-CN" altLang="en-US" sz="2400" b="1" dirty="0">
                <a:latin typeface="微软雅黑" panose="020B0503020204020204" charset="-122"/>
                <a:ea typeface="微软雅黑" panose="020B0503020204020204" charset="-122"/>
                <a:cs typeface="微软雅黑" panose="020B0503020204020204" charset="-122"/>
                <a:sym typeface="+mn-ea"/>
              </a:rPr>
              <a:t>民族民主运动的高涨（</a:t>
            </a:r>
            <a:r>
              <a:rPr lang="zh-CN" altLang="en-US" sz="2400" b="1" dirty="0">
                <a:latin typeface="微软雅黑" panose="020B0503020204020204" charset="-122"/>
                <a:ea typeface="微软雅黑" panose="020B0503020204020204" charset="-122"/>
                <a:sym typeface="+mn-ea"/>
              </a:rPr>
              <a:t>两次大战之间）</a:t>
            </a:r>
            <a:r>
              <a:rPr lang="en-US" altLang="zh-CN" sz="2400" b="1" dirty="0">
                <a:latin typeface="微软雅黑" panose="020B0503020204020204" charset="-122"/>
                <a:ea typeface="微软雅黑" panose="020B0503020204020204" charset="-122"/>
                <a:sym typeface="+mn-ea"/>
              </a:rPr>
              <a:t>P95-99</a:t>
            </a:r>
            <a:endParaRPr lang="zh-CN" altLang="en-US" sz="2400" b="1" dirty="0">
              <a:latin typeface="微软雅黑" panose="020B0503020204020204" charset="-122"/>
              <a:ea typeface="微软雅黑" panose="020B0503020204020204" charset="-122"/>
              <a:sym typeface="+mn-ea"/>
            </a:endParaRPr>
          </a:p>
          <a:p>
            <a:pPr>
              <a:buNone/>
            </a:pPr>
            <a:r>
              <a:rPr lang="en-US" altLang="zh-CN" sz="2400" b="1" dirty="0">
                <a:latin typeface="微软雅黑" panose="020B0503020204020204" charset="-122"/>
                <a:ea typeface="微软雅黑" panose="020B0503020204020204" charset="-122"/>
                <a:sym typeface="+mn-ea"/>
              </a:rPr>
              <a:t>1</a:t>
            </a:r>
            <a:r>
              <a:rPr lang="zh-CN" altLang="en-US" sz="2400" b="1" dirty="0">
                <a:latin typeface="微软雅黑" panose="020B0503020204020204" charset="-122"/>
                <a:ea typeface="微软雅黑" panose="020B0503020204020204" charset="-122"/>
                <a:sym typeface="+mn-ea"/>
              </a:rPr>
              <a:t>、亚洲</a:t>
            </a:r>
            <a:endParaRPr lang="zh-CN" altLang="en-US"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1</a:t>
            </a:r>
            <a:r>
              <a:rPr lang="zh-CN" altLang="en-US" sz="2400" b="1" dirty="0">
                <a:latin typeface="微软雅黑" panose="020B0503020204020204" charset="-122"/>
                <a:ea typeface="微软雅黑" panose="020B0503020204020204" charset="-122"/>
                <a:sym typeface="+mn-ea"/>
              </a:rPr>
              <a:t>）印尼反荷：</a:t>
            </a:r>
            <a:r>
              <a:rPr lang="en-US" altLang="zh-CN" sz="2400" b="1" dirty="0">
                <a:latin typeface="微软雅黑" panose="020B0503020204020204" charset="-122"/>
                <a:ea typeface="微软雅黑" panose="020B0503020204020204" charset="-122"/>
                <a:sym typeface="+mn-ea"/>
              </a:rPr>
              <a:t>1920</a:t>
            </a:r>
            <a:r>
              <a:rPr lang="zh-CN" altLang="en-US" sz="2400" b="1" dirty="0">
                <a:latin typeface="微软雅黑" panose="020B0503020204020204" charset="-122"/>
                <a:ea typeface="微软雅黑" panose="020B0503020204020204" charset="-122"/>
                <a:sym typeface="+mn-ea"/>
              </a:rPr>
              <a:t>印尼共产党；</a:t>
            </a:r>
            <a:r>
              <a:rPr lang="en-US" altLang="zh-CN" sz="2400" b="1" dirty="0">
                <a:latin typeface="微软雅黑" panose="020B0503020204020204" charset="-122"/>
                <a:ea typeface="微软雅黑" panose="020B0503020204020204" charset="-122"/>
                <a:sym typeface="+mn-ea"/>
              </a:rPr>
              <a:t>1927</a:t>
            </a:r>
            <a:r>
              <a:rPr lang="zh-CN" altLang="en-US" sz="2400" b="1" dirty="0">
                <a:solidFill>
                  <a:srgbClr val="FF0000"/>
                </a:solidFill>
                <a:latin typeface="微软雅黑" panose="020B0503020204020204" charset="-122"/>
                <a:ea typeface="微软雅黑" panose="020B0503020204020204" charset="-122"/>
                <a:sym typeface="+mn-ea"/>
              </a:rPr>
              <a:t>苏加诺</a:t>
            </a:r>
            <a:r>
              <a:rPr lang="zh-CN" altLang="en-US" sz="2400" b="1" dirty="0">
                <a:latin typeface="微软雅黑" panose="020B0503020204020204" charset="-122"/>
                <a:ea typeface="微软雅黑" panose="020B0503020204020204" charset="-122"/>
                <a:sym typeface="+mn-ea"/>
              </a:rPr>
              <a:t>成立印尼民族党</a:t>
            </a:r>
            <a:endParaRPr lang="zh-CN" altLang="en-US"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2</a:t>
            </a:r>
            <a:r>
              <a:rPr lang="zh-CN" altLang="en-US" sz="2400" b="1" dirty="0">
                <a:latin typeface="微软雅黑" panose="020B0503020204020204" charset="-122"/>
                <a:ea typeface="微软雅黑" panose="020B0503020204020204" charset="-122"/>
                <a:sym typeface="+mn-ea"/>
              </a:rPr>
              <a:t>）印度抗英：甘地领导</a:t>
            </a:r>
            <a:r>
              <a:rPr lang="zh-CN" altLang="en-US" sz="2400" b="1" dirty="0">
                <a:solidFill>
                  <a:srgbClr val="FF0000"/>
                </a:solidFill>
                <a:latin typeface="微软雅黑" panose="020B0503020204020204" charset="-122"/>
                <a:ea typeface="微软雅黑" panose="020B0503020204020204" charset="-122"/>
                <a:sym typeface="+mn-ea"/>
              </a:rPr>
              <a:t>非暴力不合作运动</a:t>
            </a:r>
            <a:endParaRPr lang="zh-CN" altLang="en-US" sz="2400" b="1" dirty="0">
              <a:solidFill>
                <a:srgbClr val="FF0000"/>
              </a:solidFill>
              <a:latin typeface="微软雅黑" panose="020B0503020204020204" charset="-122"/>
              <a:ea typeface="微软雅黑" panose="020B0503020204020204" charset="-122"/>
              <a:sym typeface="+mn-ea"/>
            </a:endParaRPr>
          </a:p>
          <a:p>
            <a:pPr>
              <a:buNone/>
            </a:pPr>
            <a:r>
              <a:rPr lang="en-US" altLang="zh-CN" sz="2400" b="1" dirty="0">
                <a:latin typeface="微软雅黑" panose="020B0503020204020204" charset="-122"/>
                <a:ea typeface="微软雅黑" panose="020B0503020204020204" charset="-122"/>
              </a:rPr>
              <a:t>                          </a:t>
            </a:r>
            <a:r>
              <a:rPr lang="zh-CN" altLang="en-US" sz="2400" b="1" dirty="0">
                <a:latin typeface="微软雅黑" panose="020B0503020204020204" charset="-122"/>
                <a:ea typeface="微软雅黑" panose="020B0503020204020204" charset="-122"/>
              </a:rPr>
              <a:t>①背景：阿姆利则惨案</a:t>
            </a:r>
            <a:endParaRPr lang="zh-CN" altLang="en-US" sz="2400" b="1" dirty="0">
              <a:latin typeface="微软雅黑" panose="020B0503020204020204" charset="-122"/>
              <a:ea typeface="微软雅黑" panose="020B0503020204020204" charset="-122"/>
            </a:endParaRPr>
          </a:p>
          <a:p>
            <a:pPr>
              <a:buNone/>
            </a:pPr>
            <a:r>
              <a:rPr lang="zh-CN" altLang="en-US" sz="2400" b="1" dirty="0">
                <a:latin typeface="微软雅黑" panose="020B0503020204020204" charset="-122"/>
                <a:ea typeface="微软雅黑" panose="020B0503020204020204" charset="-122"/>
              </a:rPr>
              <a:t> </a:t>
            </a:r>
            <a:r>
              <a:rPr lang="en-US" altLang="zh-CN" sz="2400" b="1" dirty="0">
                <a:latin typeface="微软雅黑" panose="020B0503020204020204" charset="-122"/>
                <a:ea typeface="微软雅黑" panose="020B0503020204020204" charset="-122"/>
              </a:rPr>
              <a:t>                         </a:t>
            </a:r>
            <a:r>
              <a:rPr lang="zh-CN" altLang="en-US" sz="2400" b="1" dirty="0">
                <a:latin typeface="微软雅黑" panose="020B0503020204020204" charset="-122"/>
                <a:ea typeface="微软雅黑" panose="020B0503020204020204" charset="-122"/>
              </a:rPr>
              <a:t>②主张：以</a:t>
            </a:r>
            <a:r>
              <a:rPr lang="zh-CN" sz="2400" b="1" dirty="0">
                <a:latin typeface="微软雅黑" panose="020B0503020204020204" charset="-122"/>
                <a:ea typeface="微软雅黑" panose="020B0503020204020204" charset="-122"/>
                <a:sym typeface="+mn-ea"/>
              </a:rPr>
              <a:t>爱、真理和非暴力争取印度自治和独立</a:t>
            </a:r>
            <a:endParaRPr lang="zh-CN" altLang="en-US" sz="2400" b="1" dirty="0">
              <a:latin typeface="微软雅黑" panose="020B0503020204020204" charset="-122"/>
              <a:ea typeface="微软雅黑" panose="020B0503020204020204" charset="-122"/>
            </a:endParaRPr>
          </a:p>
          <a:p>
            <a:pPr>
              <a:buNone/>
            </a:pPr>
            <a:r>
              <a:rPr lang="en-US" altLang="zh-CN" sz="2400" b="1" dirty="0">
                <a:latin typeface="微软雅黑" panose="020B0503020204020204" charset="-122"/>
                <a:ea typeface="微软雅黑" panose="020B0503020204020204" charset="-122"/>
                <a:sym typeface="+mn-ea"/>
              </a:rPr>
              <a:t>2</a:t>
            </a:r>
            <a:r>
              <a:rPr lang="zh-CN" altLang="en-US" sz="2400" b="1" dirty="0">
                <a:latin typeface="微软雅黑" panose="020B0503020204020204" charset="-122"/>
                <a:ea typeface="微软雅黑" panose="020B0503020204020204" charset="-122"/>
                <a:sym typeface="+mn-ea"/>
              </a:rPr>
              <a:t>、非洲</a:t>
            </a:r>
            <a:endParaRPr lang="zh-CN" altLang="en-US"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1</a:t>
            </a:r>
            <a:r>
              <a:rPr lang="zh-CN" altLang="en-US" sz="2400" b="1" dirty="0">
                <a:latin typeface="微软雅黑" panose="020B0503020204020204" charset="-122"/>
                <a:ea typeface="微软雅黑" panose="020B0503020204020204" charset="-122"/>
                <a:sym typeface="+mn-ea"/>
              </a:rPr>
              <a:t>）埃及抗英：</a:t>
            </a:r>
            <a:r>
              <a:rPr lang="zh-CN" altLang="en-US" sz="2400" b="1" dirty="0">
                <a:solidFill>
                  <a:srgbClr val="FF0000"/>
                </a:solidFill>
                <a:latin typeface="微软雅黑" panose="020B0503020204020204" charset="-122"/>
                <a:ea typeface="微软雅黑" panose="020B0503020204020204" charset="-122"/>
                <a:sym typeface="+mn-ea"/>
              </a:rPr>
              <a:t>华夫脱党，扎格鲁尔</a:t>
            </a:r>
            <a:endParaRPr lang="zh-CN" altLang="en-US" sz="2400" b="1" dirty="0">
              <a:solidFill>
                <a:srgbClr val="FF0000"/>
              </a:solidFill>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2</a:t>
            </a:r>
            <a:r>
              <a:rPr lang="zh-CN" altLang="en-US" sz="2400" b="1" dirty="0">
                <a:latin typeface="微软雅黑" panose="020B0503020204020204" charset="-122"/>
                <a:ea typeface="微软雅黑" panose="020B0503020204020204" charset="-122"/>
                <a:sym typeface="+mn-ea"/>
              </a:rPr>
              <a:t>）摩洛哥里夫抗英抗法：酋长</a:t>
            </a:r>
            <a:r>
              <a:rPr lang="zh-CN" altLang="en-US" sz="2400" b="1" dirty="0">
                <a:solidFill>
                  <a:srgbClr val="FF0000"/>
                </a:solidFill>
                <a:latin typeface="微软雅黑" panose="020B0503020204020204" charset="-122"/>
                <a:ea typeface="微软雅黑" panose="020B0503020204020204" charset="-122"/>
                <a:sym typeface="+mn-ea"/>
              </a:rPr>
              <a:t>克里姆</a:t>
            </a:r>
            <a:endParaRPr lang="zh-CN" altLang="en-US" sz="2400" b="1" dirty="0">
              <a:solidFill>
                <a:srgbClr val="FF0000"/>
              </a:solidFill>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3</a:t>
            </a:r>
            <a:r>
              <a:rPr lang="zh-CN" altLang="en-US" sz="2400" b="1" dirty="0">
                <a:latin typeface="微软雅黑" panose="020B0503020204020204" charset="-122"/>
                <a:ea typeface="微软雅黑" panose="020B0503020204020204" charset="-122"/>
                <a:sym typeface="+mn-ea"/>
              </a:rPr>
              <a:t>）埃塞俄比亚抗意：皇帝</a:t>
            </a:r>
            <a:r>
              <a:rPr lang="zh-CN" altLang="en-US" sz="2400" b="1" dirty="0">
                <a:solidFill>
                  <a:srgbClr val="FF0000"/>
                </a:solidFill>
                <a:latin typeface="微软雅黑" panose="020B0503020204020204" charset="-122"/>
                <a:ea typeface="微软雅黑" panose="020B0503020204020204" charset="-122"/>
                <a:sym typeface="+mn-ea"/>
              </a:rPr>
              <a:t>塞拉西一世</a:t>
            </a:r>
            <a:r>
              <a:rPr lang="zh-CN" altLang="en-US" sz="2400" b="1" dirty="0">
                <a:latin typeface="微软雅黑" panose="020B0503020204020204" charset="-122"/>
                <a:ea typeface="微软雅黑" panose="020B0503020204020204" charset="-122"/>
                <a:sym typeface="+mn-ea"/>
              </a:rPr>
              <a:t>，局部反法西斯斗争</a:t>
            </a:r>
            <a:endParaRPr lang="zh-CN" altLang="en-US" sz="2400" b="1" dirty="0">
              <a:solidFill>
                <a:srgbClr val="FF0000"/>
              </a:solidFill>
              <a:latin typeface="微软雅黑" panose="020B0503020204020204" charset="-122"/>
              <a:ea typeface="微软雅黑" panose="020B0503020204020204" charset="-122"/>
            </a:endParaRPr>
          </a:p>
          <a:p>
            <a:pPr>
              <a:buNone/>
            </a:pPr>
            <a:r>
              <a:rPr lang="en-US" altLang="zh-CN" sz="2400" b="1" dirty="0">
                <a:latin typeface="微软雅黑" panose="020B0503020204020204" charset="-122"/>
                <a:ea typeface="微软雅黑" panose="020B0503020204020204" charset="-122"/>
                <a:sym typeface="+mn-ea"/>
              </a:rPr>
              <a:t>3</a:t>
            </a:r>
            <a:r>
              <a:rPr lang="zh-CN" altLang="en-US" sz="2400" b="1" dirty="0">
                <a:latin typeface="微软雅黑" panose="020B0503020204020204" charset="-122"/>
                <a:ea typeface="微软雅黑" panose="020B0503020204020204" charset="-122"/>
                <a:sym typeface="+mn-ea"/>
              </a:rPr>
              <a:t>、拉美</a:t>
            </a:r>
            <a:endParaRPr lang="zh-CN" altLang="en-US"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1</a:t>
            </a:r>
            <a:r>
              <a:rPr lang="zh-CN" altLang="en-US" sz="2400" b="1" dirty="0">
                <a:latin typeface="微软雅黑" panose="020B0503020204020204" charset="-122"/>
                <a:ea typeface="微软雅黑" panose="020B0503020204020204" charset="-122"/>
                <a:sym typeface="+mn-ea"/>
              </a:rPr>
              <a:t>）尼加拉瓜</a:t>
            </a:r>
            <a:r>
              <a:rPr lang="zh-CN" altLang="en-US" sz="2400" b="1" dirty="0">
                <a:solidFill>
                  <a:srgbClr val="FF0000"/>
                </a:solidFill>
                <a:latin typeface="微软雅黑" panose="020B0503020204020204" charset="-122"/>
                <a:ea typeface="微软雅黑" panose="020B0503020204020204" charset="-122"/>
                <a:sym typeface="+mn-ea"/>
              </a:rPr>
              <a:t>桑地诺</a:t>
            </a:r>
            <a:r>
              <a:rPr lang="zh-CN" altLang="en-US" sz="2400" b="1" dirty="0">
                <a:latin typeface="微软雅黑" panose="020B0503020204020204" charset="-122"/>
                <a:ea typeface="微软雅黑" panose="020B0503020204020204" charset="-122"/>
                <a:sym typeface="+mn-ea"/>
              </a:rPr>
              <a:t>抗美斗争</a:t>
            </a:r>
            <a:endParaRPr lang="en-US" altLang="zh-CN"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2</a:t>
            </a:r>
            <a:r>
              <a:rPr lang="zh-CN" altLang="en-US" sz="2400" b="1" dirty="0">
                <a:latin typeface="微软雅黑" panose="020B0503020204020204" charset="-122"/>
                <a:ea typeface="微软雅黑" panose="020B0503020204020204" charset="-122"/>
                <a:sym typeface="+mn-ea"/>
              </a:rPr>
              <a:t>）墨西哥</a:t>
            </a:r>
            <a:r>
              <a:rPr lang="zh-CN" altLang="en-US" sz="2400" b="1" dirty="0">
                <a:solidFill>
                  <a:srgbClr val="FF0000"/>
                </a:solidFill>
                <a:latin typeface="微软雅黑" panose="020B0503020204020204" charset="-122"/>
                <a:ea typeface="微软雅黑" panose="020B0503020204020204" charset="-122"/>
                <a:sym typeface="+mn-ea"/>
              </a:rPr>
              <a:t>卡德纳斯</a:t>
            </a:r>
            <a:r>
              <a:rPr lang="zh-CN" altLang="en-US" sz="2400" b="1" dirty="0">
                <a:latin typeface="微软雅黑" panose="020B0503020204020204" charset="-122"/>
                <a:ea typeface="微软雅黑" panose="020B0503020204020204" charset="-122"/>
                <a:sym typeface="+mn-ea"/>
              </a:rPr>
              <a:t>改革：走向现代化</a:t>
            </a:r>
            <a:endParaRPr lang="zh-CN" altLang="en-US" sz="2400" b="1" dirty="0">
              <a:latin typeface="微软雅黑" panose="020B0503020204020204" charset="-122"/>
              <a:ea typeface="微软雅黑" panose="020B0503020204020204" charset="-122"/>
              <a:sym typeface="+mn-ea"/>
            </a:endParaRPr>
          </a:p>
        </p:txBody>
      </p:sp>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dirty="0">
                <a:latin typeface="微软雅黑" panose="020B0503020204020204" charset="-122"/>
                <a:ea typeface="微软雅黑" panose="020B0503020204020204" charset="-122"/>
              </a:rPr>
              <a:t>四、资本主义殖民体系</a:t>
            </a:r>
            <a:endParaRPr lang="zh-CN" altLang="en-US" sz="2800" b="1" dirty="0">
              <a:latin typeface="微软雅黑" panose="020B0503020204020204" charset="-122"/>
              <a:ea typeface="微软雅黑" panose="020B0503020204020204" charset="-122"/>
            </a:endParaRPr>
          </a:p>
        </p:txBody>
      </p:sp>
      <p:sp>
        <p:nvSpPr>
          <p:cNvPr id="5" name="文本框 4"/>
          <p:cNvSpPr txBox="1"/>
          <p:nvPr/>
        </p:nvSpPr>
        <p:spPr>
          <a:xfrm>
            <a:off x="4637314" y="241448"/>
            <a:ext cx="7259217" cy="46166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lvl="0" algn="ctr">
              <a:buClrTx/>
              <a:buSzTx/>
              <a:buFontTx/>
            </a:pPr>
            <a:r>
              <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第二十一课：</a:t>
            </a:r>
            <a:r>
              <a:rPr lang="en-US" altLang="zh-CN" sz="2400" b="1" dirty="0" err="1">
                <a:solidFill>
                  <a:srgbClr val="FF0000"/>
                </a:solidFill>
                <a:latin typeface="微软雅黑" panose="020B0503020204020204" charset="-122"/>
                <a:ea typeface="微软雅黑" panose="020B0503020204020204" charset="-122"/>
                <a:sym typeface="+mn-ea"/>
              </a:rPr>
              <a:t>世界殖民体系的瓦解与新兴国家的发展</a:t>
            </a:r>
            <a:endParaRPr lang="en-US" altLang="zh-CN" sz="2400" b="1" dirty="0">
              <a:solidFill>
                <a:srgbClr val="FF0000"/>
              </a:solidFill>
              <a:latin typeface="微软雅黑" panose="020B0503020204020204" charset="-122"/>
              <a:ea typeface="微软雅黑" panose="020B0503020204020204" charset="-122"/>
              <a:sym typeface="+mn-ea"/>
            </a:endParaRPr>
          </a:p>
        </p:txBody>
      </p:sp>
      <p:sp>
        <p:nvSpPr>
          <p:cNvPr id="6" name="文本框 5"/>
          <p:cNvSpPr txBox="1"/>
          <p:nvPr/>
        </p:nvSpPr>
        <p:spPr>
          <a:xfrm>
            <a:off x="166370" y="1078230"/>
            <a:ext cx="11445875" cy="4154170"/>
          </a:xfrm>
          <a:prstGeom prst="rect">
            <a:avLst/>
          </a:prstGeom>
          <a:noFill/>
        </p:spPr>
        <p:txBody>
          <a:bodyPr wrap="square" rtlCol="0" anchor="t">
            <a:spAutoFit/>
          </a:bodyPr>
          <a:lstStyle/>
          <a:p>
            <a:r>
              <a:rPr lang="zh-CN" altLang="en-US" sz="2400" b="1" dirty="0">
                <a:latin typeface="微软雅黑" panose="020B0503020204020204" charset="-122"/>
                <a:ea typeface="微软雅黑" panose="020B0503020204020204" charset="-122"/>
                <a:sym typeface="+mn-ea"/>
              </a:rPr>
              <a:t>（三）</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rPr>
              <a:t>殖民体系崩溃</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rPr>
              <a:t>二战后</a:t>
            </a:r>
            <a:r>
              <a:rPr lang="zh-CN" altLang="en-US" sz="2400" b="1" dirty="0">
                <a:solidFill>
                  <a:srgbClr val="FF0000"/>
                </a:solidFill>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P126-128</a:t>
            </a:r>
            <a:endParaRPr lang="en-US" altLang="zh-CN" sz="2400" b="1" dirty="0">
              <a:latin typeface="微软雅黑" panose="020B0503020204020204" charset="-122"/>
              <a:ea typeface="微软雅黑" panose="020B0503020204020204" charset="-122"/>
              <a:sym typeface="+mn-ea"/>
            </a:endParaRPr>
          </a:p>
          <a:p>
            <a:pPr>
              <a:buNone/>
            </a:pPr>
            <a:r>
              <a:rPr lang="zh-CN" altLang="zh-CN" sz="2400" b="1" kern="100" dirty="0">
                <a:solidFill>
                  <a:srgbClr val="FF0000"/>
                </a:solidFill>
                <a:effectLst/>
                <a:latin typeface="微软雅黑" panose="020B0503020204020204" charset="-122"/>
                <a:ea typeface="微软雅黑" panose="020B0503020204020204" charset="-122"/>
                <a:cs typeface="Times New Roman" panose="02020603050405020304" pitchFamily="18" charset="0"/>
                <a:sym typeface="+mn-ea"/>
              </a:rPr>
              <a:t>独立后的民族国家称为发展中国家，或“第三世界”</a:t>
            </a:r>
            <a:endParaRPr lang="zh-CN" altLang="zh-CN" sz="2400" b="1" kern="100" dirty="0">
              <a:solidFill>
                <a:srgbClr val="FF0000"/>
              </a:solidFill>
              <a:effectLst/>
              <a:latin typeface="微软雅黑" panose="020B0503020204020204" charset="-122"/>
              <a:ea typeface="微软雅黑" panose="020B0503020204020204" charset="-122"/>
              <a:cs typeface="Times New Roman" panose="02020603050405020304" pitchFamily="18" charset="0"/>
              <a:sym typeface="+mn-ea"/>
            </a:endParaRPr>
          </a:p>
          <a:p>
            <a:pPr>
              <a:buNone/>
            </a:pPr>
            <a:r>
              <a:rPr lang="en-US" altLang="zh-CN" sz="2400" b="1" dirty="0">
                <a:latin typeface="微软雅黑" panose="020B0503020204020204" charset="-122"/>
                <a:ea typeface="微软雅黑" panose="020B0503020204020204" charset="-122"/>
                <a:sym typeface="+mn-ea"/>
              </a:rPr>
              <a:t>1</a:t>
            </a:r>
            <a:r>
              <a:rPr lang="zh-CN" altLang="en-US" sz="2400" b="1" dirty="0">
                <a:latin typeface="微软雅黑" panose="020B0503020204020204" charset="-122"/>
                <a:ea typeface="微软雅黑" panose="020B0503020204020204" charset="-122"/>
                <a:sym typeface="+mn-ea"/>
              </a:rPr>
              <a:t> 、亚洲</a:t>
            </a:r>
            <a:endParaRPr lang="en-US" altLang="zh-CN"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     印度：</a:t>
            </a:r>
            <a:r>
              <a:rPr lang="en-US" altLang="zh-CN" sz="2400" b="1" dirty="0">
                <a:latin typeface="微软雅黑" panose="020B0503020204020204" charset="-122"/>
                <a:ea typeface="微软雅黑" panose="020B0503020204020204" charset="-122"/>
                <a:sym typeface="+mn-ea"/>
              </a:rPr>
              <a:t>1947</a:t>
            </a:r>
            <a:r>
              <a:rPr lang="zh-CN" altLang="en-US" sz="2400" b="1" dirty="0">
                <a:latin typeface="微软雅黑" panose="020B0503020204020204" charset="-122"/>
                <a:ea typeface="微软雅黑" panose="020B0503020204020204" charset="-122"/>
                <a:sym typeface="+mn-ea"/>
              </a:rPr>
              <a:t>成为独立自治领，</a:t>
            </a:r>
            <a:r>
              <a:rPr lang="en-US" altLang="zh-CN" sz="2400" b="1" dirty="0">
                <a:latin typeface="微软雅黑" panose="020B0503020204020204" charset="-122"/>
                <a:ea typeface="微软雅黑" panose="020B0503020204020204" charset="-122"/>
                <a:sym typeface="+mn-ea"/>
              </a:rPr>
              <a:t>20C50S</a:t>
            </a:r>
            <a:r>
              <a:rPr lang="zh-CN" altLang="en-US" sz="2400" b="1" dirty="0">
                <a:latin typeface="微软雅黑" panose="020B0503020204020204" charset="-122"/>
                <a:ea typeface="微软雅黑" panose="020B0503020204020204" charset="-122"/>
                <a:sym typeface="+mn-ea"/>
              </a:rPr>
              <a:t>成为共和国</a:t>
            </a:r>
            <a:endParaRPr lang="zh-CN" altLang="en-US" sz="2400" b="1" dirty="0">
              <a:latin typeface="微软雅黑" panose="020B0503020204020204" charset="-122"/>
              <a:ea typeface="微软雅黑" panose="020B0503020204020204" charset="-122"/>
              <a:sym typeface="+mn-ea"/>
            </a:endParaRPr>
          </a:p>
          <a:p>
            <a:pPr>
              <a:buNone/>
            </a:pPr>
            <a:r>
              <a:rPr lang="en-US" altLang="zh-CN" sz="2400" b="1" dirty="0">
                <a:latin typeface="微软雅黑" panose="020B0503020204020204" charset="-122"/>
                <a:ea typeface="微软雅黑" panose="020B0503020204020204" charset="-122"/>
                <a:sym typeface="+mn-ea"/>
              </a:rPr>
              <a:t>2</a:t>
            </a:r>
            <a:r>
              <a:rPr lang="zh-CN" altLang="en-US" sz="2400" b="1" dirty="0">
                <a:latin typeface="微软雅黑" panose="020B0503020204020204" charset="-122"/>
                <a:ea typeface="微软雅黑" panose="020B0503020204020204" charset="-122"/>
                <a:sym typeface="+mn-ea"/>
              </a:rPr>
              <a:t>、非洲</a:t>
            </a:r>
            <a:endParaRPr lang="en-US" altLang="zh-CN"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1</a:t>
            </a:r>
            <a:r>
              <a:rPr lang="zh-CN" altLang="en-US" sz="2400" b="1" dirty="0">
                <a:latin typeface="微软雅黑" panose="020B0503020204020204" charset="-122"/>
                <a:ea typeface="微软雅黑" panose="020B0503020204020204" charset="-122"/>
                <a:sym typeface="+mn-ea"/>
              </a:rPr>
              <a:t>）埃及抗英：</a:t>
            </a:r>
            <a:r>
              <a:rPr lang="en-US" altLang="zh-CN" sz="2400" b="1" dirty="0">
                <a:latin typeface="微软雅黑" panose="020B0503020204020204" charset="-122"/>
                <a:ea typeface="微软雅黑" panose="020B0503020204020204" charset="-122"/>
                <a:sym typeface="+mn-ea"/>
              </a:rPr>
              <a:t>1953</a:t>
            </a:r>
            <a:r>
              <a:rPr lang="zh-CN" altLang="en-US" sz="2400" b="1" dirty="0">
                <a:latin typeface="微软雅黑" panose="020B0503020204020204" charset="-122"/>
                <a:ea typeface="微软雅黑" panose="020B0503020204020204" charset="-122"/>
                <a:sym typeface="+mn-ea"/>
              </a:rPr>
              <a:t>独立，</a:t>
            </a:r>
            <a:r>
              <a:rPr lang="en-US" altLang="zh-CN" sz="2400" b="1" dirty="0">
                <a:latin typeface="微软雅黑" panose="020B0503020204020204" charset="-122"/>
                <a:ea typeface="微软雅黑" panose="020B0503020204020204" charset="-122"/>
                <a:sym typeface="+mn-ea"/>
              </a:rPr>
              <a:t>1956</a:t>
            </a:r>
            <a:r>
              <a:rPr lang="zh-CN" altLang="en-US" sz="2400" b="1" dirty="0">
                <a:latin typeface="微软雅黑" panose="020B0503020204020204" charset="-122"/>
                <a:ea typeface="微软雅黑" panose="020B0503020204020204" charset="-122"/>
                <a:sym typeface="+mn-ea"/>
              </a:rPr>
              <a:t>收回苏伊士运河主权</a:t>
            </a:r>
            <a:endParaRPr lang="en-US" altLang="zh-CN"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2</a:t>
            </a:r>
            <a:r>
              <a:rPr lang="zh-CN" altLang="en-US" sz="2400" b="1" dirty="0">
                <a:latin typeface="微软雅黑" panose="020B0503020204020204" charset="-122"/>
                <a:ea typeface="微软雅黑" panose="020B0503020204020204" charset="-122"/>
                <a:sym typeface="+mn-ea"/>
              </a:rPr>
              <a:t>）阿尔及利亚抗法：</a:t>
            </a:r>
            <a:r>
              <a:rPr lang="en-US" altLang="zh-CN" sz="2400" b="1" dirty="0">
                <a:latin typeface="微软雅黑" panose="020B0503020204020204" charset="-122"/>
                <a:ea typeface="微软雅黑" panose="020B0503020204020204" charset="-122"/>
                <a:sym typeface="+mn-ea"/>
              </a:rPr>
              <a:t>1962</a:t>
            </a:r>
            <a:r>
              <a:rPr lang="zh-CN" altLang="en-US" sz="2400" b="1" dirty="0">
                <a:latin typeface="微软雅黑" panose="020B0503020204020204" charset="-122"/>
                <a:ea typeface="微软雅黑" panose="020B0503020204020204" charset="-122"/>
                <a:sym typeface="+mn-ea"/>
              </a:rPr>
              <a:t>独立</a:t>
            </a:r>
            <a:endParaRPr lang="en-US" altLang="zh-CN" sz="2400" b="1" dirty="0">
              <a:latin typeface="微软雅黑" panose="020B0503020204020204" charset="-122"/>
              <a:ea typeface="微软雅黑" panose="020B0503020204020204" charset="-122"/>
              <a:sym typeface="+mn-ea"/>
            </a:endParaRPr>
          </a:p>
          <a:p>
            <a:pPr>
              <a:buNone/>
            </a:pPr>
            <a:r>
              <a:rPr lang="en-US" altLang="zh-CN" sz="2400" b="1" dirty="0">
                <a:latin typeface="微软雅黑" panose="020B0503020204020204" charset="-122"/>
                <a:ea typeface="微软雅黑" panose="020B0503020204020204" charset="-122"/>
                <a:sym typeface="+mn-ea"/>
              </a:rPr>
              <a:t>  (3)</a:t>
            </a:r>
            <a:r>
              <a:rPr lang="zh-CN" altLang="en-US" sz="2400" b="1" dirty="0">
                <a:latin typeface="微软雅黑" panose="020B0503020204020204" charset="-122"/>
                <a:ea typeface="微软雅黑" panose="020B0503020204020204" charset="-122"/>
                <a:sym typeface="+mn-ea"/>
              </a:rPr>
              <a:t>非洲年：</a:t>
            </a:r>
            <a:r>
              <a:rPr lang="en-US" altLang="zh-CN" sz="2400" b="1" dirty="0">
                <a:latin typeface="微软雅黑" panose="020B0503020204020204" charset="-122"/>
                <a:ea typeface="微软雅黑" panose="020B0503020204020204" charset="-122"/>
                <a:sym typeface="+mn-ea"/>
              </a:rPr>
              <a:t>1960</a:t>
            </a:r>
            <a:r>
              <a:rPr lang="zh-CN" altLang="en-US" sz="2400" b="1" dirty="0">
                <a:latin typeface="微软雅黑" panose="020B0503020204020204" charset="-122"/>
                <a:ea typeface="微软雅黑" panose="020B0503020204020204" charset="-122"/>
                <a:sym typeface="+mn-ea"/>
              </a:rPr>
              <a:t>年，</a:t>
            </a:r>
            <a:r>
              <a:rPr lang="en-US" altLang="zh-CN" sz="2400" b="1" dirty="0">
                <a:latin typeface="微软雅黑" panose="020B0503020204020204" charset="-122"/>
                <a:ea typeface="微软雅黑" panose="020B0503020204020204" charset="-122"/>
                <a:sym typeface="+mn-ea"/>
              </a:rPr>
              <a:t>17</a:t>
            </a:r>
            <a:r>
              <a:rPr lang="zh-CN" altLang="en-US" sz="2400" b="1" dirty="0">
                <a:latin typeface="微软雅黑" panose="020B0503020204020204" charset="-122"/>
                <a:ea typeface="微软雅黑" panose="020B0503020204020204" charset="-122"/>
                <a:sym typeface="+mn-ea"/>
              </a:rPr>
              <a:t>个非洲国家独立</a:t>
            </a:r>
            <a:endParaRPr lang="zh-CN" altLang="en-US" sz="2400" b="1" dirty="0">
              <a:latin typeface="微软雅黑" panose="020B0503020204020204" charset="-122"/>
              <a:ea typeface="微软雅黑" panose="020B0503020204020204" charset="-122"/>
            </a:endParaRPr>
          </a:p>
          <a:p>
            <a:pPr>
              <a:buNone/>
            </a:pPr>
            <a:r>
              <a:rPr lang="en-US" altLang="zh-CN" sz="2400" b="1" dirty="0">
                <a:latin typeface="微软雅黑" panose="020B0503020204020204" charset="-122"/>
                <a:ea typeface="微软雅黑" panose="020B0503020204020204" charset="-122"/>
                <a:sym typeface="+mn-ea"/>
              </a:rPr>
              <a:t>3</a:t>
            </a:r>
            <a:r>
              <a:rPr lang="zh-CN" altLang="en-US" sz="2400" b="1" dirty="0">
                <a:latin typeface="微软雅黑" panose="020B0503020204020204" charset="-122"/>
                <a:ea typeface="微软雅黑" panose="020B0503020204020204" charset="-122"/>
                <a:sym typeface="+mn-ea"/>
              </a:rPr>
              <a:t>、拉美</a:t>
            </a:r>
            <a:endParaRPr lang="en-US" altLang="zh-CN"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1</a:t>
            </a:r>
            <a:r>
              <a:rPr lang="zh-CN" altLang="en-US" sz="2400" b="1" dirty="0">
                <a:latin typeface="微软雅黑" panose="020B0503020204020204" charset="-122"/>
                <a:ea typeface="微软雅黑" panose="020B0503020204020204" charset="-122"/>
                <a:sym typeface="+mn-ea"/>
              </a:rPr>
              <a:t>）古巴：</a:t>
            </a:r>
            <a:r>
              <a:rPr lang="en-US" altLang="zh-CN" sz="2400" b="1" dirty="0">
                <a:latin typeface="微软雅黑" panose="020B0503020204020204" charset="-122"/>
                <a:ea typeface="微软雅黑" panose="020B0503020204020204" charset="-122"/>
                <a:sym typeface="+mn-ea"/>
              </a:rPr>
              <a:t>1961 </a:t>
            </a:r>
            <a:r>
              <a:rPr lang="zh-CN" altLang="en-US" sz="2400" b="1" dirty="0">
                <a:latin typeface="微软雅黑" panose="020B0503020204020204" charset="-122"/>
                <a:ea typeface="微软雅黑" panose="020B0503020204020204" charset="-122"/>
                <a:sym typeface="+mn-ea"/>
              </a:rPr>
              <a:t>卡斯特罗宣布成为社会主义国家</a:t>
            </a:r>
            <a:endParaRPr lang="en-US" altLang="zh-CN"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2</a:t>
            </a:r>
            <a:r>
              <a:rPr lang="zh-CN" altLang="en-US" sz="2400" b="1" dirty="0">
                <a:latin typeface="微软雅黑" panose="020B0503020204020204" charset="-122"/>
                <a:ea typeface="微软雅黑" panose="020B0503020204020204" charset="-122"/>
                <a:sym typeface="+mn-ea"/>
              </a:rPr>
              <a:t>）巴拿马：</a:t>
            </a:r>
            <a:r>
              <a:rPr lang="en-US" altLang="zh-CN" sz="2400" b="1" dirty="0">
                <a:latin typeface="微软雅黑" panose="020B0503020204020204" charset="-122"/>
                <a:ea typeface="微软雅黑" panose="020B0503020204020204" charset="-122"/>
                <a:sym typeface="+mn-ea"/>
              </a:rPr>
              <a:t>1999</a:t>
            </a:r>
            <a:r>
              <a:rPr lang="zh-CN" altLang="en-US" sz="2400" b="1" dirty="0">
                <a:latin typeface="微软雅黑" panose="020B0503020204020204" charset="-122"/>
                <a:ea typeface="微软雅黑" panose="020B0503020204020204" charset="-122"/>
                <a:sym typeface="+mn-ea"/>
              </a:rPr>
              <a:t>收回运河区全部主权</a:t>
            </a:r>
            <a:endParaRPr lang="zh-CN" altLang="en-US" sz="2400" b="1" dirty="0">
              <a:latin typeface="微软雅黑" panose="020B0503020204020204" charset="-122"/>
              <a:ea typeface="微软雅黑" panose="020B0503020204020204" charset="-122"/>
              <a:sym typeface="+mn-e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68605" y="1463040"/>
            <a:ext cx="10544175" cy="1322070"/>
          </a:xfrm>
          <a:prstGeom prst="rect">
            <a:avLst/>
          </a:prstGeom>
          <a:noFill/>
          <a:ln w="9525">
            <a:noFill/>
          </a:ln>
        </p:spPr>
        <p:txBody>
          <a:bodyPr wrap="square">
            <a:spAutoFit/>
          </a:bodyPr>
          <a:lstStyle/>
          <a:p>
            <a:pPr marL="266700" indent="-266700"/>
            <a:r>
              <a:rPr lang="en-US" altLang="zh-CN" sz="2000" b="1" dirty="0">
                <a:latin typeface="微软雅黑" panose="020B0503020204020204" charset="-122"/>
                <a:ea typeface="微软雅黑" panose="020B0503020204020204" charset="-122"/>
                <a:cs typeface="微软雅黑" panose="020B0503020204020204" charset="-122"/>
              </a:rPr>
              <a:t>1</a:t>
            </a:r>
            <a:r>
              <a:rPr lang="zh-CN" sz="2000" b="1" dirty="0">
                <a:latin typeface="微软雅黑" panose="020B0503020204020204" charset="-122"/>
                <a:ea typeface="微软雅黑" panose="020B0503020204020204" charset="-122"/>
                <a:cs typeface="微软雅黑" panose="020B0503020204020204" charset="-122"/>
              </a:rPr>
              <a:t>．（</a:t>
            </a:r>
            <a:r>
              <a:rPr lang="en-US" altLang="zh-CN" sz="2000" b="1" dirty="0">
                <a:latin typeface="微软雅黑" panose="020B0503020204020204" charset="-122"/>
                <a:ea typeface="微软雅黑" panose="020B0503020204020204" charset="-122"/>
                <a:cs typeface="微软雅黑" panose="020B0503020204020204" charset="-122"/>
              </a:rPr>
              <a:t>2022·</a:t>
            </a:r>
            <a:r>
              <a:rPr lang="zh-CN" altLang="en-US" sz="2000" b="1" dirty="0">
                <a:latin typeface="微软雅黑" panose="020B0503020204020204" charset="-122"/>
                <a:ea typeface="微软雅黑" panose="020B0503020204020204" charset="-122"/>
                <a:cs typeface="微软雅黑" panose="020B0503020204020204" charset="-122"/>
              </a:rPr>
              <a:t>北京</a:t>
            </a:r>
            <a:r>
              <a:rPr lang="en-US" altLang="zh-CN" sz="2000" b="1" dirty="0">
                <a:latin typeface="微软雅黑" panose="020B0503020204020204" charset="-122"/>
                <a:ea typeface="微软雅黑" panose="020B0503020204020204" charset="-122"/>
                <a:cs typeface="微软雅黑" panose="020B0503020204020204" charset="-122"/>
              </a:rPr>
              <a:t>·</a:t>
            </a:r>
            <a:r>
              <a:rPr lang="zh-CN" altLang="en-US" sz="2000" b="1" dirty="0">
                <a:latin typeface="微软雅黑" panose="020B0503020204020204" charset="-122"/>
                <a:ea typeface="微软雅黑" panose="020B0503020204020204" charset="-122"/>
                <a:cs typeface="微软雅黑" panose="020B0503020204020204" charset="-122"/>
              </a:rPr>
              <a:t>学考</a:t>
            </a:r>
            <a:r>
              <a:rPr lang="zh-CN" sz="2000" b="1" dirty="0">
                <a:latin typeface="微软雅黑" panose="020B0503020204020204" charset="-122"/>
                <a:ea typeface="微软雅黑" panose="020B0503020204020204" charset="-122"/>
                <a:cs typeface="微软雅黑" panose="020B0503020204020204" charset="-122"/>
              </a:rPr>
              <a:t>）</a:t>
            </a:r>
            <a:r>
              <a:rPr lang="en-US" sz="2000" b="1" dirty="0">
                <a:latin typeface="微软雅黑" panose="020B0503020204020204" charset="-122"/>
                <a:ea typeface="微软雅黑" panose="020B0503020204020204" charset="-122"/>
                <a:cs typeface="微软雅黑" panose="020B0503020204020204" charset="-122"/>
              </a:rPr>
              <a:t>1905</a:t>
            </a:r>
            <a:r>
              <a:rPr lang="zh-CN" sz="2000" b="1" dirty="0">
                <a:latin typeface="微软雅黑" panose="020B0503020204020204" charset="-122"/>
                <a:ea typeface="微软雅黑" panose="020B0503020204020204" charset="-122"/>
                <a:cs typeface="微软雅黑" panose="020B0503020204020204" charset="-122"/>
              </a:rPr>
              <a:t>年印度人民反英斗争出现新高潮，</a:t>
            </a:r>
            <a:r>
              <a:rPr lang="en-US" sz="2000" b="1" dirty="0">
                <a:latin typeface="微软雅黑" panose="020B0503020204020204" charset="-122"/>
                <a:ea typeface="微软雅黑" panose="020B0503020204020204" charset="-122"/>
                <a:cs typeface="微软雅黑" panose="020B0503020204020204" charset="-122"/>
              </a:rPr>
              <a:t>1905—1911</a:t>
            </a:r>
            <a:r>
              <a:rPr lang="zh-CN" sz="2000" b="1" dirty="0">
                <a:latin typeface="微软雅黑" panose="020B0503020204020204" charset="-122"/>
                <a:ea typeface="微软雅黑" panose="020B0503020204020204" charset="-122"/>
                <a:cs typeface="微软雅黑" panose="020B0503020204020204" charset="-122"/>
              </a:rPr>
              <a:t>年伊朗发生了立宪革命，</a:t>
            </a:r>
            <a:r>
              <a:rPr lang="en-US" sz="2000" b="1" dirty="0">
                <a:latin typeface="微软雅黑" panose="020B0503020204020204" charset="-122"/>
                <a:ea typeface="微软雅黑" panose="020B0503020204020204" charset="-122"/>
                <a:cs typeface="微软雅黑" panose="020B0503020204020204" charset="-122"/>
              </a:rPr>
              <a:t>1911</a:t>
            </a:r>
            <a:r>
              <a:rPr lang="zh-CN" sz="2000" b="1" dirty="0">
                <a:latin typeface="微软雅黑" panose="020B0503020204020204" charset="-122"/>
                <a:ea typeface="微软雅黑" panose="020B0503020204020204" charset="-122"/>
                <a:cs typeface="微软雅黑" panose="020B0503020204020204" charset="-122"/>
              </a:rPr>
              <a:t>年中国爆发了辛亥革命。这些事件可以用来说明（</a:t>
            </a:r>
            <a:r>
              <a:rPr lang="en-US" altLang="zh-CN" sz="2000" b="1" dirty="0">
                <a:latin typeface="微软雅黑" panose="020B0503020204020204" charset="-122"/>
                <a:ea typeface="微软雅黑" panose="020B0503020204020204" charset="-122"/>
                <a:cs typeface="微软雅黑" panose="020B0503020204020204" charset="-122"/>
              </a:rPr>
              <a:t>        </a:t>
            </a:r>
            <a:r>
              <a:rPr lang="zh-CN" sz="2000" b="1" dirty="0">
                <a:latin typeface="微软雅黑" panose="020B0503020204020204" charset="-122"/>
                <a:ea typeface="微软雅黑" panose="020B0503020204020204" charset="-122"/>
                <a:cs typeface="微软雅黑" panose="020B0503020204020204" charset="-122"/>
              </a:rPr>
              <a:t>）</a:t>
            </a:r>
            <a:endParaRPr lang="en-US" sz="2000" b="1" dirty="0">
              <a:latin typeface="微软雅黑" panose="020B0503020204020204" charset="-122"/>
              <a:ea typeface="微软雅黑" panose="020B0503020204020204" charset="-122"/>
              <a:cs typeface="微软雅黑" panose="020B0503020204020204" charset="-122"/>
            </a:endParaRPr>
          </a:p>
          <a:p>
            <a:pPr marL="266700" indent="-266700"/>
            <a:r>
              <a:rPr lang="en-US" sz="2000" b="1" dirty="0">
                <a:latin typeface="微软雅黑" panose="020B0503020204020204" charset="-122"/>
                <a:ea typeface="微软雅黑" panose="020B0503020204020204" charset="-122"/>
                <a:cs typeface="微软雅黑" panose="020B0503020204020204" charset="-122"/>
              </a:rPr>
              <a:t>A</a:t>
            </a:r>
            <a:r>
              <a:rPr lang="zh-CN" sz="2000" b="1" dirty="0">
                <a:latin typeface="微软雅黑" panose="020B0503020204020204" charset="-122"/>
                <a:ea typeface="微软雅黑" panose="020B0503020204020204" charset="-122"/>
                <a:cs typeface="微软雅黑" panose="020B0503020204020204" charset="-122"/>
              </a:rPr>
              <a:t>．各国民族革命取得胜利</a:t>
            </a:r>
            <a:r>
              <a:rPr lang="en-US" sz="2000" b="1" dirty="0">
                <a:latin typeface="微软雅黑" panose="020B0503020204020204" charset="-122"/>
                <a:ea typeface="微软雅黑" panose="020B0503020204020204" charset="-122"/>
                <a:cs typeface="微软雅黑" panose="020B0503020204020204" charset="-122"/>
              </a:rPr>
              <a:t>  	B</a:t>
            </a:r>
            <a:r>
              <a:rPr lang="zh-CN" sz="2000" b="1" dirty="0">
                <a:latin typeface="微软雅黑" panose="020B0503020204020204" charset="-122"/>
                <a:ea typeface="微软雅黑" panose="020B0503020204020204" charset="-122"/>
                <a:cs typeface="微软雅黑" panose="020B0503020204020204" charset="-122"/>
              </a:rPr>
              <a:t>．无产阶级登上政治舞台</a:t>
            </a:r>
            <a:endParaRPr lang="en-US" sz="2000" b="1" dirty="0">
              <a:latin typeface="微软雅黑" panose="020B0503020204020204" charset="-122"/>
              <a:ea typeface="微软雅黑" panose="020B0503020204020204" charset="-122"/>
              <a:cs typeface="微软雅黑" panose="020B0503020204020204" charset="-122"/>
            </a:endParaRPr>
          </a:p>
          <a:p>
            <a:pPr marL="266700" indent="-266700"/>
            <a:r>
              <a:rPr lang="en-US" sz="2000" b="1" dirty="0">
                <a:latin typeface="微软雅黑" panose="020B0503020204020204" charset="-122"/>
                <a:ea typeface="微软雅黑" panose="020B0503020204020204" charset="-122"/>
                <a:cs typeface="微软雅黑" panose="020B0503020204020204" charset="-122"/>
              </a:rPr>
              <a:t>C</a:t>
            </a:r>
            <a:r>
              <a:rPr lang="zh-CN" sz="2000" b="1" dirty="0">
                <a:latin typeface="微软雅黑" panose="020B0503020204020204" charset="-122"/>
                <a:ea typeface="微软雅黑" panose="020B0503020204020204" charset="-122"/>
                <a:cs typeface="微软雅黑" panose="020B0503020204020204" charset="-122"/>
              </a:rPr>
              <a:t>．古老的亚洲开始觉醒</a:t>
            </a:r>
            <a:r>
              <a:rPr lang="en-US" sz="2000" b="1" dirty="0">
                <a:latin typeface="微软雅黑" panose="020B0503020204020204" charset="-122"/>
                <a:ea typeface="微软雅黑" panose="020B0503020204020204" charset="-122"/>
                <a:cs typeface="微软雅黑" panose="020B0503020204020204" charset="-122"/>
              </a:rPr>
              <a:t>    	D</a:t>
            </a:r>
            <a:r>
              <a:rPr lang="zh-CN" sz="2000" b="1" dirty="0">
                <a:latin typeface="微软雅黑" panose="020B0503020204020204" charset="-122"/>
                <a:ea typeface="微软雅黑" panose="020B0503020204020204" charset="-122"/>
                <a:cs typeface="微软雅黑" panose="020B0503020204020204" charset="-122"/>
              </a:rPr>
              <a:t>．第三世界国家走向联合</a:t>
            </a:r>
            <a:endParaRPr lang="zh-CN" altLang="en-US" sz="2000" b="1" dirty="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四、资本主义殖民体系</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166370" y="940753"/>
            <a:ext cx="5080000" cy="521970"/>
          </a:xfrm>
          <a:prstGeom prst="rect">
            <a:avLst/>
          </a:prstGeom>
          <a:noFill/>
          <a:ln w="9525">
            <a:noFill/>
          </a:ln>
        </p:spPr>
        <p:txBody>
          <a:bodyPr>
            <a:spAutoFit/>
          </a:bodyPr>
          <a:lstStyle/>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5" name="文本框 4"/>
          <p:cNvSpPr txBox="1"/>
          <p:nvPr/>
        </p:nvSpPr>
        <p:spPr>
          <a:xfrm>
            <a:off x="268605" y="3046730"/>
            <a:ext cx="5647055" cy="706755"/>
          </a:xfrm>
          <a:prstGeom prst="rect">
            <a:avLst/>
          </a:prstGeom>
          <a:noFill/>
          <a:ln w="9525">
            <a:noFill/>
          </a:ln>
        </p:spPr>
        <p:txBody>
          <a:bodyPr wrap="square">
            <a:spAutoFit/>
          </a:bodyPr>
          <a:lstStyle/>
          <a:p>
            <a:pPr marL="266700" indent="-266700"/>
            <a:r>
              <a:rPr lang="en-US" altLang="zh-CN" sz="2000" b="1" dirty="0">
                <a:latin typeface="微软雅黑" panose="020B0503020204020204" charset="-122"/>
                <a:ea typeface="微软雅黑" panose="020B0503020204020204" charset="-122"/>
                <a:cs typeface="微软雅黑" panose="020B0503020204020204" charset="-122"/>
              </a:rPr>
              <a:t>2</a:t>
            </a:r>
            <a:r>
              <a:rPr lang="zh-CN" sz="2000" b="1" dirty="0">
                <a:latin typeface="微软雅黑" panose="020B0503020204020204" charset="-122"/>
                <a:ea typeface="微软雅黑" panose="020B0503020204020204" charset="-122"/>
                <a:cs typeface="微软雅黑" panose="020B0503020204020204" charset="-122"/>
              </a:rPr>
              <a:t>．（</a:t>
            </a:r>
            <a:r>
              <a:rPr lang="en-US" altLang="zh-CN" sz="2000" b="1" dirty="0">
                <a:latin typeface="微软雅黑" panose="020B0503020204020204" charset="-122"/>
                <a:ea typeface="微软雅黑" panose="020B0503020204020204" charset="-122"/>
                <a:cs typeface="微软雅黑" panose="020B0503020204020204" charset="-122"/>
              </a:rPr>
              <a:t>2021·</a:t>
            </a:r>
            <a:r>
              <a:rPr lang="zh-CN" altLang="en-US" sz="2000" b="1" dirty="0">
                <a:latin typeface="微软雅黑" panose="020B0503020204020204" charset="-122"/>
                <a:ea typeface="微软雅黑" panose="020B0503020204020204" charset="-122"/>
                <a:cs typeface="微软雅黑" panose="020B0503020204020204" charset="-122"/>
              </a:rPr>
              <a:t>海南</a:t>
            </a:r>
            <a:r>
              <a:rPr lang="en-US" altLang="zh-CN" sz="2000" b="1" dirty="0">
                <a:latin typeface="微软雅黑" panose="020B0503020204020204" charset="-122"/>
                <a:ea typeface="微软雅黑" panose="020B0503020204020204" charset="-122"/>
                <a:cs typeface="微软雅黑" panose="020B0503020204020204" charset="-122"/>
              </a:rPr>
              <a:t>·</a:t>
            </a:r>
            <a:r>
              <a:rPr lang="zh-CN" altLang="en-US" sz="2000" b="1" dirty="0">
                <a:latin typeface="微软雅黑" panose="020B0503020204020204" charset="-122"/>
                <a:ea typeface="微软雅黑" panose="020B0503020204020204" charset="-122"/>
                <a:cs typeface="微软雅黑" panose="020B0503020204020204" charset="-122"/>
              </a:rPr>
              <a:t>学考</a:t>
            </a:r>
            <a:r>
              <a:rPr lang="zh-CN" sz="2000" b="1" dirty="0">
                <a:latin typeface="微软雅黑" panose="020B0503020204020204" charset="-122"/>
                <a:ea typeface="微软雅黑" panose="020B0503020204020204" charset="-122"/>
                <a:cs typeface="微软雅黑" panose="020B0503020204020204" charset="-122"/>
              </a:rPr>
              <a:t>）图</a:t>
            </a:r>
            <a:r>
              <a:rPr lang="en-US" sz="2000" b="1" dirty="0">
                <a:latin typeface="微软雅黑" panose="020B0503020204020204" charset="-122"/>
                <a:ea typeface="微软雅黑" panose="020B0503020204020204" charset="-122"/>
                <a:cs typeface="微软雅黑" panose="020B0503020204020204" charset="-122"/>
              </a:rPr>
              <a:t>5</a:t>
            </a:r>
            <a:r>
              <a:rPr lang="zh-CN" sz="2000" b="1" dirty="0">
                <a:latin typeface="微软雅黑" panose="020B0503020204020204" charset="-122"/>
                <a:ea typeface="微软雅黑" panose="020B0503020204020204" charset="-122"/>
                <a:cs typeface="微软雅黑" panose="020B0503020204020204" charset="-122"/>
              </a:rPr>
              <a:t>描绘的场景表明，拉美人民（</a:t>
            </a:r>
            <a:r>
              <a:rPr lang="en-US" altLang="zh-CN" sz="2000" b="1" dirty="0">
                <a:latin typeface="微软雅黑" panose="020B0503020204020204" charset="-122"/>
                <a:ea typeface="微软雅黑" panose="020B0503020204020204" charset="-122"/>
                <a:cs typeface="微软雅黑" panose="020B0503020204020204" charset="-122"/>
              </a:rPr>
              <a:t>        </a:t>
            </a:r>
            <a:r>
              <a:rPr lang="zh-CN" sz="2000" b="1" dirty="0">
                <a:latin typeface="微软雅黑" panose="020B0503020204020204" charset="-122"/>
                <a:ea typeface="微软雅黑" panose="020B0503020204020204" charset="-122"/>
                <a:cs typeface="微软雅黑" panose="020B0503020204020204" charset="-122"/>
              </a:rPr>
              <a:t>）</a:t>
            </a:r>
            <a:endParaRPr lang="zh-CN" altLang="en-US" sz="2000" b="1" dirty="0">
              <a:latin typeface="微软雅黑" panose="020B0503020204020204" charset="-122"/>
              <a:ea typeface="微软雅黑" panose="020B0503020204020204" charset="-122"/>
              <a:cs typeface="微软雅黑" panose="020B0503020204020204" charset="-122"/>
            </a:endParaRPr>
          </a:p>
        </p:txBody>
      </p:sp>
      <p:pic>
        <p:nvPicPr>
          <p:cNvPr id="8" name="图片 7"/>
          <p:cNvPicPr/>
          <p:nvPr/>
        </p:nvPicPr>
        <p:blipFill>
          <a:blip r:embed="rId1"/>
          <a:stretch>
            <a:fillRect/>
          </a:stretch>
        </p:blipFill>
        <p:spPr>
          <a:xfrm>
            <a:off x="5915660" y="3046730"/>
            <a:ext cx="5530850" cy="2689860"/>
          </a:xfrm>
          <a:prstGeom prst="rect">
            <a:avLst/>
          </a:prstGeom>
          <a:noFill/>
          <a:ln w="9525">
            <a:noFill/>
          </a:ln>
        </p:spPr>
      </p:pic>
      <p:sp>
        <p:nvSpPr>
          <p:cNvPr id="101" name="文本框 100"/>
          <p:cNvSpPr txBox="1"/>
          <p:nvPr/>
        </p:nvSpPr>
        <p:spPr>
          <a:xfrm>
            <a:off x="605155" y="3869690"/>
            <a:ext cx="5180330" cy="1322070"/>
          </a:xfrm>
          <a:prstGeom prst="rect">
            <a:avLst/>
          </a:prstGeom>
          <a:noFill/>
          <a:ln w="9525">
            <a:noFill/>
          </a:ln>
        </p:spPr>
        <p:txBody>
          <a:bodyPr wrap="square">
            <a:spAutoFit/>
          </a:bodyPr>
          <a:lstStyle/>
          <a:p>
            <a:pPr marL="266700" indent="-266700" algn="l"/>
            <a:r>
              <a:rPr lang="en-US" sz="2000" b="1">
                <a:latin typeface="微软雅黑" panose="020B0503020204020204" charset="-122"/>
                <a:ea typeface="微软雅黑" panose="020B0503020204020204" charset="-122"/>
                <a:cs typeface="微软雅黑" panose="020B0503020204020204" charset="-122"/>
              </a:rPr>
              <a:t>A</a:t>
            </a:r>
            <a:r>
              <a:rPr lang="zh-CN" sz="2000" b="1">
                <a:latin typeface="微软雅黑" panose="020B0503020204020204" charset="-122"/>
                <a:ea typeface="微软雅黑" panose="020B0503020204020204" charset="-122"/>
                <a:cs typeface="微软雅黑" panose="020B0503020204020204" charset="-122"/>
              </a:rPr>
              <a:t>．开展反抗英国殖民者的武装斗争</a:t>
            </a:r>
            <a:r>
              <a:rPr lang="en-US" sz="2000" b="1">
                <a:latin typeface="微软雅黑" panose="020B0503020204020204" charset="-122"/>
                <a:ea typeface="微软雅黑" panose="020B0503020204020204" charset="-122"/>
                <a:cs typeface="微软雅黑" panose="020B0503020204020204" charset="-122"/>
              </a:rPr>
              <a:t>	</a:t>
            </a:r>
            <a:endParaRPr lang="en-US" sz="2000" b="1">
              <a:latin typeface="微软雅黑" panose="020B0503020204020204" charset="-122"/>
              <a:ea typeface="微软雅黑" panose="020B0503020204020204" charset="-122"/>
              <a:cs typeface="微软雅黑" panose="020B0503020204020204" charset="-122"/>
            </a:endParaRPr>
          </a:p>
          <a:p>
            <a:pPr marL="266700" indent="-266700" algn="l"/>
            <a:r>
              <a:rPr lang="en-US" sz="2000" b="1">
                <a:latin typeface="微软雅黑" panose="020B0503020204020204" charset="-122"/>
                <a:ea typeface="微软雅黑" panose="020B0503020204020204" charset="-122"/>
                <a:cs typeface="微软雅黑" panose="020B0503020204020204" charset="-122"/>
              </a:rPr>
              <a:t>B</a:t>
            </a:r>
            <a:r>
              <a:rPr lang="zh-CN" sz="2000" b="1">
                <a:latin typeface="微软雅黑" panose="020B0503020204020204" charset="-122"/>
                <a:ea typeface="微软雅黑" panose="020B0503020204020204" charset="-122"/>
                <a:cs typeface="微软雅黑" panose="020B0503020204020204" charset="-122"/>
              </a:rPr>
              <a:t>．完全冲破了世界殖民体系的藩篱</a:t>
            </a:r>
            <a:endParaRPr lang="zh-CN" sz="2000" b="1">
              <a:latin typeface="微软雅黑" panose="020B0503020204020204" charset="-122"/>
              <a:ea typeface="微软雅黑" panose="020B0503020204020204" charset="-122"/>
              <a:cs typeface="微软雅黑" panose="020B0503020204020204" charset="-122"/>
            </a:endParaRPr>
          </a:p>
          <a:p>
            <a:pPr marL="266700" indent="-266700" algn="l"/>
            <a:r>
              <a:rPr lang="en-US" sz="2000" b="1">
                <a:latin typeface="微软雅黑" panose="020B0503020204020204" charset="-122"/>
                <a:ea typeface="微软雅黑" panose="020B0503020204020204" charset="-122"/>
                <a:cs typeface="微软雅黑" panose="020B0503020204020204" charset="-122"/>
              </a:rPr>
              <a:t>C</a:t>
            </a:r>
            <a:r>
              <a:rPr lang="zh-CN" sz="2000" b="1">
                <a:latin typeface="微软雅黑" panose="020B0503020204020204" charset="-122"/>
                <a:ea typeface="微软雅黑" panose="020B0503020204020204" charset="-122"/>
                <a:cs typeface="微软雅黑" panose="020B0503020204020204" charset="-122"/>
              </a:rPr>
              <a:t>．共同构建了国际政治经济新秩序</a:t>
            </a:r>
            <a:r>
              <a:rPr lang="en-US" sz="2000" b="1">
                <a:latin typeface="微软雅黑" panose="020B0503020204020204" charset="-122"/>
                <a:ea typeface="微软雅黑" panose="020B0503020204020204" charset="-122"/>
                <a:cs typeface="微软雅黑" panose="020B0503020204020204" charset="-122"/>
              </a:rPr>
              <a:t>	</a:t>
            </a:r>
            <a:endParaRPr lang="en-US" sz="2000" b="1">
              <a:latin typeface="微软雅黑" panose="020B0503020204020204" charset="-122"/>
              <a:ea typeface="微软雅黑" panose="020B0503020204020204" charset="-122"/>
              <a:cs typeface="微软雅黑" panose="020B0503020204020204" charset="-122"/>
            </a:endParaRPr>
          </a:p>
          <a:p>
            <a:pPr marL="266700" indent="-266700" algn="l"/>
            <a:r>
              <a:rPr lang="en-US" sz="2000" b="1">
                <a:latin typeface="微软雅黑" panose="020B0503020204020204" charset="-122"/>
                <a:ea typeface="微软雅黑" panose="020B0503020204020204" charset="-122"/>
                <a:cs typeface="微软雅黑" panose="020B0503020204020204" charset="-122"/>
              </a:rPr>
              <a:t>D</a:t>
            </a:r>
            <a:r>
              <a:rPr lang="zh-CN" sz="2000" b="1">
                <a:latin typeface="微软雅黑" panose="020B0503020204020204" charset="-122"/>
                <a:ea typeface="微软雅黑" panose="020B0503020204020204" charset="-122"/>
                <a:cs typeface="微软雅黑" panose="020B0503020204020204" charset="-122"/>
              </a:rPr>
              <a:t>．面临着民族民主革命的艰巨任务</a:t>
            </a:r>
            <a:endParaRPr lang="zh-CN" altLang="en-US" sz="2000" b="1">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0664488" y="1216660"/>
            <a:ext cx="103378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C</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10" name="文本框 9"/>
          <p:cNvSpPr txBox="1"/>
          <p:nvPr/>
        </p:nvSpPr>
        <p:spPr>
          <a:xfrm>
            <a:off x="4751705" y="3515632"/>
            <a:ext cx="1033780" cy="1568450"/>
          </a:xfrm>
          <a:prstGeom prst="rect">
            <a:avLst/>
          </a:prstGeom>
          <a:noFill/>
        </p:spPr>
        <p:txBody>
          <a:bodyPr wrap="square" rtlCol="0">
            <a:spAutoFit/>
            <a:scene3d>
              <a:camera prst="orthographicFront"/>
              <a:lightRig rig="threePt" dir="t"/>
            </a:scene3d>
          </a:bodyPr>
          <a:lstStyle/>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D</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四、资本主义殖民体系</a:t>
            </a:r>
            <a:endParaRPr lang="zh-CN" altLang="en-US" sz="2800" b="1">
              <a:latin typeface="微软雅黑" panose="020B0503020204020204" charset="-122"/>
              <a:ea typeface="微软雅黑" panose="020B0503020204020204" charset="-122"/>
            </a:endParaRPr>
          </a:p>
        </p:txBody>
      </p:sp>
      <p:sp>
        <p:nvSpPr>
          <p:cNvPr id="100" name="文本框 99"/>
          <p:cNvSpPr txBox="1"/>
          <p:nvPr/>
        </p:nvSpPr>
        <p:spPr>
          <a:xfrm>
            <a:off x="322580" y="1578443"/>
            <a:ext cx="10248900" cy="1014730"/>
          </a:xfrm>
          <a:prstGeom prst="rect">
            <a:avLst/>
          </a:prstGeom>
          <a:noFill/>
          <a:ln w="9525">
            <a:noFill/>
          </a:ln>
        </p:spPr>
        <p:txBody>
          <a:bodyPr wrap="square">
            <a:spAutoFit/>
          </a:bodyPr>
          <a:lstStyle/>
          <a:p>
            <a:pPr marL="266700" indent="-266700"/>
            <a:r>
              <a:rPr lang="en-US" altLang="zh-CN" sz="2000" b="1" dirty="0">
                <a:latin typeface="微软雅黑" panose="020B0503020204020204" charset="-122"/>
                <a:ea typeface="微软雅黑" panose="020B0503020204020204" charset="-122"/>
              </a:rPr>
              <a:t>3</a:t>
            </a:r>
            <a:r>
              <a:rPr lang="zh-CN" sz="2000" b="1" dirty="0">
                <a:latin typeface="微软雅黑" panose="020B0503020204020204" charset="-122"/>
                <a:ea typeface="微软雅黑" panose="020B0503020204020204" charset="-122"/>
              </a:rPr>
              <a:t>．（</a:t>
            </a:r>
            <a:r>
              <a:rPr lang="en-US" altLang="zh-CN" sz="2000" b="1" dirty="0">
                <a:latin typeface="微软雅黑" panose="020B0503020204020204" charset="-122"/>
                <a:ea typeface="微软雅黑" panose="020B0503020204020204" charset="-122"/>
              </a:rPr>
              <a:t>2021·</a:t>
            </a:r>
            <a:r>
              <a:rPr lang="zh-CN" altLang="en-US" sz="2000" b="1" dirty="0">
                <a:latin typeface="微软雅黑" panose="020B0503020204020204" charset="-122"/>
                <a:ea typeface="微软雅黑" panose="020B0503020204020204" charset="-122"/>
              </a:rPr>
              <a:t>黑龙江</a:t>
            </a:r>
            <a:r>
              <a:rPr lang="en-US" altLang="zh-CN" sz="2000" b="1" dirty="0">
                <a:latin typeface="微软雅黑" panose="020B0503020204020204" charset="-122"/>
                <a:ea typeface="微软雅黑" panose="020B0503020204020204" charset="-122"/>
              </a:rPr>
              <a:t>·</a:t>
            </a:r>
            <a:r>
              <a:rPr lang="zh-CN" altLang="en-US" sz="2000" b="1" dirty="0">
                <a:latin typeface="微软雅黑" panose="020B0503020204020204" charset="-122"/>
                <a:ea typeface="微软雅黑" panose="020B0503020204020204" charset="-122"/>
              </a:rPr>
              <a:t>学考</a:t>
            </a:r>
            <a:r>
              <a:rPr lang="zh-CN" sz="2000" b="1" dirty="0">
                <a:latin typeface="微软雅黑" panose="020B0503020204020204" charset="-122"/>
                <a:ea typeface="微软雅黑" panose="020B0503020204020204" charset="-122"/>
              </a:rPr>
              <a:t>）提出以爱、真理和非暴力争取印度自治和独立的思想，被泰戈尔称为“圣雄”的是</a:t>
            </a:r>
            <a:endParaRPr lang="en-US" sz="2000" b="1" dirty="0">
              <a:latin typeface="微软雅黑" panose="020B0503020204020204" charset="-122"/>
              <a:ea typeface="微软雅黑" panose="020B0503020204020204" charset="-122"/>
            </a:endParaRPr>
          </a:p>
          <a:p>
            <a:pPr marL="266700" indent="-266700"/>
            <a:r>
              <a:rPr lang="en-US" sz="2000" b="1" dirty="0">
                <a:latin typeface="微软雅黑" panose="020B0503020204020204" charset="-122"/>
                <a:ea typeface="微软雅黑" panose="020B0503020204020204" charset="-122"/>
              </a:rPr>
              <a:t>A</a:t>
            </a:r>
            <a:r>
              <a:rPr lang="zh-CN" sz="2000" b="1" dirty="0">
                <a:latin typeface="微软雅黑" panose="020B0503020204020204" charset="-122"/>
                <a:ea typeface="微软雅黑" panose="020B0503020204020204" charset="-122"/>
              </a:rPr>
              <a:t>．苏加诺   </a:t>
            </a:r>
            <a:r>
              <a:rPr lang="en-US" sz="2000" b="1" dirty="0">
                <a:latin typeface="微软雅黑" panose="020B0503020204020204" charset="-122"/>
                <a:ea typeface="微软雅黑" panose="020B0503020204020204" charset="-122"/>
                <a:cs typeface="Times New Roman" panose="02020603050405020304" pitchFamily="18" charset="0"/>
              </a:rPr>
              <a:t>	</a:t>
            </a:r>
            <a:r>
              <a:rPr lang="en-US" sz="2000" b="1" dirty="0">
                <a:latin typeface="微软雅黑" panose="020B0503020204020204" charset="-122"/>
                <a:ea typeface="微软雅黑" panose="020B0503020204020204" charset="-122"/>
              </a:rPr>
              <a:t>B</a:t>
            </a:r>
            <a:r>
              <a:rPr lang="zh-CN" sz="2000" b="1" dirty="0">
                <a:latin typeface="微软雅黑" panose="020B0503020204020204" charset="-122"/>
                <a:ea typeface="微软雅黑" panose="020B0503020204020204" charset="-122"/>
              </a:rPr>
              <a:t>．甘地      </a:t>
            </a:r>
            <a:r>
              <a:rPr lang="en-US" sz="2000" b="1" dirty="0">
                <a:latin typeface="微软雅黑" panose="020B0503020204020204" charset="-122"/>
                <a:ea typeface="微软雅黑" panose="020B0503020204020204" charset="-122"/>
                <a:cs typeface="Times New Roman" panose="02020603050405020304" pitchFamily="18" charset="0"/>
              </a:rPr>
              <a:t>	</a:t>
            </a:r>
            <a:r>
              <a:rPr lang="en-US" sz="2000" b="1" dirty="0">
                <a:latin typeface="微软雅黑" panose="020B0503020204020204" charset="-122"/>
                <a:ea typeface="微软雅黑" panose="020B0503020204020204" charset="-122"/>
              </a:rPr>
              <a:t>C</a:t>
            </a:r>
            <a:r>
              <a:rPr lang="zh-CN" sz="2000" b="1" dirty="0">
                <a:latin typeface="微软雅黑" panose="020B0503020204020204" charset="-122"/>
                <a:ea typeface="微软雅黑" panose="020B0503020204020204" charset="-122"/>
              </a:rPr>
              <a:t>．扎格鲁尔  </a:t>
            </a:r>
            <a:r>
              <a:rPr lang="en-US" sz="2000" b="1" dirty="0">
                <a:latin typeface="微软雅黑" panose="020B0503020204020204" charset="-122"/>
                <a:ea typeface="微软雅黑" panose="020B0503020204020204" charset="-122"/>
                <a:cs typeface="Times New Roman" panose="02020603050405020304" pitchFamily="18" charset="0"/>
              </a:rPr>
              <a:t>	</a:t>
            </a:r>
            <a:r>
              <a:rPr lang="en-US" sz="2000" b="1" dirty="0">
                <a:latin typeface="微软雅黑" panose="020B0503020204020204" charset="-122"/>
                <a:ea typeface="微软雅黑" panose="020B0503020204020204" charset="-122"/>
              </a:rPr>
              <a:t>D</a:t>
            </a:r>
            <a:r>
              <a:rPr lang="zh-CN" sz="2000" b="1" dirty="0">
                <a:latin typeface="微软雅黑" panose="020B0503020204020204" charset="-122"/>
                <a:ea typeface="微软雅黑" panose="020B0503020204020204" charset="-122"/>
              </a:rPr>
              <a:t>．桑地诺</a:t>
            </a:r>
            <a:endParaRPr lang="zh-CN" altLang="en-US" sz="2000" b="1" dirty="0">
              <a:latin typeface="微软雅黑" panose="020B0503020204020204" charset="-122"/>
              <a:ea typeface="微软雅黑" panose="020B0503020204020204" charset="-122"/>
            </a:endParaRPr>
          </a:p>
        </p:txBody>
      </p:sp>
      <p:sp>
        <p:nvSpPr>
          <p:cNvPr id="3" name="文本框 2"/>
          <p:cNvSpPr txBox="1"/>
          <p:nvPr/>
        </p:nvSpPr>
        <p:spPr>
          <a:xfrm>
            <a:off x="322580" y="3112318"/>
            <a:ext cx="10732770" cy="1014730"/>
          </a:xfrm>
          <a:prstGeom prst="rect">
            <a:avLst/>
          </a:prstGeom>
          <a:noFill/>
          <a:ln w="9525">
            <a:noFill/>
          </a:ln>
        </p:spPr>
        <p:txBody>
          <a:bodyPr wrap="square">
            <a:spAutoFit/>
          </a:bodyPr>
          <a:lstStyle/>
          <a:p>
            <a:pPr marL="266700" indent="-266700"/>
            <a:r>
              <a:rPr lang="en-US" altLang="zh-CN" sz="2000" b="1" dirty="0">
                <a:latin typeface="微软雅黑" panose="020B0503020204020204" charset="-122"/>
                <a:ea typeface="微软雅黑" panose="020B0503020204020204" charset="-122"/>
              </a:rPr>
              <a:t>4</a:t>
            </a:r>
            <a:r>
              <a:rPr lang="zh-CN" sz="2000" b="1" dirty="0">
                <a:latin typeface="微软雅黑" panose="020B0503020204020204" charset="-122"/>
                <a:ea typeface="微软雅黑" panose="020B0503020204020204" charset="-122"/>
              </a:rPr>
              <a:t>．（</a:t>
            </a:r>
            <a:r>
              <a:rPr lang="en-US" altLang="zh-CN" sz="2000" b="1" dirty="0">
                <a:latin typeface="微软雅黑" panose="020B0503020204020204" charset="-122"/>
                <a:ea typeface="微软雅黑" panose="020B0503020204020204" charset="-122"/>
              </a:rPr>
              <a:t>2021·</a:t>
            </a:r>
            <a:r>
              <a:rPr lang="zh-CN" altLang="en-US" sz="2000" b="1" dirty="0">
                <a:latin typeface="微软雅黑" panose="020B0503020204020204" charset="-122"/>
                <a:ea typeface="微软雅黑" panose="020B0503020204020204" charset="-122"/>
              </a:rPr>
              <a:t>北京</a:t>
            </a:r>
            <a:r>
              <a:rPr lang="en-US" altLang="zh-CN" sz="2000" b="1" dirty="0">
                <a:latin typeface="微软雅黑" panose="020B0503020204020204" charset="-122"/>
                <a:ea typeface="微软雅黑" panose="020B0503020204020204" charset="-122"/>
              </a:rPr>
              <a:t>·</a:t>
            </a:r>
            <a:r>
              <a:rPr lang="zh-CN" altLang="en-US" sz="2000" b="1" dirty="0">
                <a:latin typeface="微软雅黑" panose="020B0503020204020204" charset="-122"/>
                <a:ea typeface="微软雅黑" panose="020B0503020204020204" charset="-122"/>
              </a:rPr>
              <a:t>学考</a:t>
            </a:r>
            <a:r>
              <a:rPr lang="zh-CN" sz="2000" b="1" dirty="0">
                <a:latin typeface="微软雅黑" panose="020B0503020204020204" charset="-122"/>
                <a:ea typeface="微软雅黑" panose="020B0503020204020204" charset="-122"/>
              </a:rPr>
              <a:t>）</a:t>
            </a:r>
            <a:r>
              <a:rPr lang="en-US" sz="2000" b="1" dirty="0">
                <a:latin typeface="微软雅黑" panose="020B0503020204020204" charset="-122"/>
                <a:ea typeface="微软雅黑" panose="020B0503020204020204" charset="-122"/>
              </a:rPr>
              <a:t>1804</a:t>
            </a:r>
            <a:r>
              <a:rPr lang="zh-CN" sz="2000" b="1" dirty="0">
                <a:latin typeface="微软雅黑" panose="020B0503020204020204" charset="-122"/>
                <a:ea typeface="微软雅黑" panose="020B0503020204020204" charset="-122"/>
              </a:rPr>
              <a:t>年拉丁美洲建立了第一个独立国家，拉开了拉丁美洲民族独立运动的序幕，这个国家是</a:t>
            </a:r>
            <a:endParaRPr lang="en-US" sz="2000" b="1" dirty="0">
              <a:latin typeface="微软雅黑" panose="020B0503020204020204" charset="-122"/>
              <a:ea typeface="微软雅黑" panose="020B0503020204020204" charset="-122"/>
            </a:endParaRPr>
          </a:p>
          <a:p>
            <a:pPr marL="266700" indent="-266700"/>
            <a:r>
              <a:rPr lang="en-US" sz="2000" b="1" dirty="0">
                <a:latin typeface="微软雅黑" panose="020B0503020204020204" charset="-122"/>
                <a:ea typeface="微软雅黑" panose="020B0503020204020204" charset="-122"/>
              </a:rPr>
              <a:t>A</a:t>
            </a:r>
            <a:r>
              <a:rPr lang="zh-CN" sz="2000" b="1" dirty="0">
                <a:latin typeface="微软雅黑" panose="020B0503020204020204" charset="-122"/>
                <a:ea typeface="微软雅黑" panose="020B0503020204020204" charset="-122"/>
              </a:rPr>
              <a:t>．美国</a:t>
            </a:r>
            <a:r>
              <a:rPr lang="en-US" sz="2000" b="1" dirty="0">
                <a:latin typeface="微软雅黑" panose="020B0503020204020204" charset="-122"/>
                <a:ea typeface="微软雅黑" panose="020B0503020204020204" charset="-122"/>
                <a:cs typeface="Times New Roman" panose="02020603050405020304" pitchFamily="18" charset="0"/>
              </a:rPr>
              <a:t>	</a:t>
            </a:r>
            <a:r>
              <a:rPr lang="en-US" sz="2000" b="1" dirty="0">
                <a:latin typeface="微软雅黑" panose="020B0503020204020204" charset="-122"/>
                <a:ea typeface="微软雅黑" panose="020B0503020204020204" charset="-122"/>
              </a:rPr>
              <a:t>B</a:t>
            </a:r>
            <a:r>
              <a:rPr lang="zh-CN" sz="2000" b="1" dirty="0">
                <a:latin typeface="微软雅黑" panose="020B0503020204020204" charset="-122"/>
                <a:ea typeface="微软雅黑" panose="020B0503020204020204" charset="-122"/>
              </a:rPr>
              <a:t>．海地</a:t>
            </a:r>
            <a:r>
              <a:rPr lang="en-US" sz="2000" b="1" dirty="0">
                <a:latin typeface="微软雅黑" panose="020B0503020204020204" charset="-122"/>
                <a:ea typeface="微软雅黑" panose="020B0503020204020204" charset="-122"/>
                <a:cs typeface="Times New Roman" panose="02020603050405020304" pitchFamily="18" charset="0"/>
              </a:rPr>
              <a:t>	</a:t>
            </a:r>
            <a:r>
              <a:rPr lang="en-US" sz="2000" b="1" dirty="0">
                <a:latin typeface="微软雅黑" panose="020B0503020204020204" charset="-122"/>
                <a:ea typeface="微软雅黑" panose="020B0503020204020204" charset="-122"/>
              </a:rPr>
              <a:t>C</a:t>
            </a:r>
            <a:r>
              <a:rPr lang="zh-CN" sz="2000" b="1" dirty="0">
                <a:latin typeface="微软雅黑" panose="020B0503020204020204" charset="-122"/>
                <a:ea typeface="微软雅黑" panose="020B0503020204020204" charset="-122"/>
              </a:rPr>
              <a:t>．巴西</a:t>
            </a:r>
            <a:r>
              <a:rPr lang="en-US" sz="2000" b="1" dirty="0">
                <a:latin typeface="微软雅黑" panose="020B0503020204020204" charset="-122"/>
                <a:ea typeface="微软雅黑" panose="020B0503020204020204" charset="-122"/>
              </a:rPr>
              <a:t>			D</a:t>
            </a:r>
            <a:r>
              <a:rPr lang="zh-CN" sz="2000" b="1" dirty="0">
                <a:latin typeface="微软雅黑" panose="020B0503020204020204" charset="-122"/>
                <a:ea typeface="微软雅黑" panose="020B0503020204020204" charset="-122"/>
              </a:rPr>
              <a:t>．墨西哥</a:t>
            </a:r>
            <a:endParaRPr lang="zh-CN" altLang="en-US" sz="2000" b="1" dirty="0">
              <a:latin typeface="微软雅黑" panose="020B0503020204020204" charset="-122"/>
              <a:ea typeface="微软雅黑" panose="020B0503020204020204" charset="-122"/>
            </a:endParaRPr>
          </a:p>
        </p:txBody>
      </p:sp>
      <p:sp>
        <p:nvSpPr>
          <p:cNvPr id="6" name="文本框 5"/>
          <p:cNvSpPr txBox="1"/>
          <p:nvPr/>
        </p:nvSpPr>
        <p:spPr>
          <a:xfrm>
            <a:off x="166370" y="869633"/>
            <a:ext cx="5080000" cy="521970"/>
          </a:xfrm>
          <a:prstGeom prst="rect">
            <a:avLst/>
          </a:prstGeom>
          <a:noFill/>
          <a:ln w="9525">
            <a:noFill/>
          </a:ln>
        </p:spPr>
        <p:txBody>
          <a:bodyPr>
            <a:spAutoFit/>
          </a:bodyPr>
          <a:lstStyle/>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8" name="文本框 7"/>
          <p:cNvSpPr txBox="1"/>
          <p:nvPr/>
        </p:nvSpPr>
        <p:spPr>
          <a:xfrm>
            <a:off x="10680065" y="1301583"/>
            <a:ext cx="1033780" cy="1568450"/>
          </a:xfrm>
          <a:prstGeom prst="rect">
            <a:avLst/>
          </a:prstGeom>
          <a:noFill/>
        </p:spPr>
        <p:txBody>
          <a:bodyPr wrap="square" rtlCol="0">
            <a:spAutoFit/>
            <a:scene3d>
              <a:camera prst="orthographicFront"/>
              <a:lightRig rig="threePt" dir="t"/>
            </a:scene3d>
          </a:bodyPr>
          <a:lstStyle/>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B</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9" name="文本框 8"/>
          <p:cNvSpPr txBox="1"/>
          <p:nvPr/>
        </p:nvSpPr>
        <p:spPr>
          <a:xfrm>
            <a:off x="10835640" y="2901258"/>
            <a:ext cx="1033780" cy="1568450"/>
          </a:xfrm>
          <a:prstGeom prst="rect">
            <a:avLst/>
          </a:prstGeom>
          <a:noFill/>
        </p:spPr>
        <p:txBody>
          <a:bodyPr wrap="square" rtlCol="0">
            <a:spAutoFit/>
            <a:scene3d>
              <a:camera prst="orthographicFront"/>
              <a:lightRig rig="threePt" dir="t"/>
            </a:scene3d>
          </a:bodyPr>
          <a:lstStyle/>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B</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10" name="文本框 9"/>
          <p:cNvSpPr txBox="1"/>
          <p:nvPr/>
        </p:nvSpPr>
        <p:spPr>
          <a:xfrm>
            <a:off x="10318750" y="4613536"/>
            <a:ext cx="1033780" cy="1568450"/>
          </a:xfrm>
          <a:prstGeom prst="rect">
            <a:avLst/>
          </a:prstGeom>
          <a:noFill/>
        </p:spPr>
        <p:txBody>
          <a:bodyPr wrap="square" rtlCol="0">
            <a:spAutoFit/>
            <a:scene3d>
              <a:camera prst="orthographicFront"/>
              <a:lightRig rig="threePt" dir="t"/>
            </a:scene3d>
          </a:bodyPr>
          <a:lstStyle/>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B</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110" name="文本框 109"/>
          <p:cNvSpPr txBox="1"/>
          <p:nvPr/>
        </p:nvSpPr>
        <p:spPr>
          <a:xfrm>
            <a:off x="322580" y="4368800"/>
            <a:ext cx="10060940" cy="1938020"/>
          </a:xfrm>
          <a:prstGeom prst="rect">
            <a:avLst/>
          </a:prstGeom>
          <a:noFill/>
          <a:ln w="9525">
            <a:noFill/>
          </a:ln>
        </p:spPr>
        <p:txBody>
          <a:bodyPr wrap="square">
            <a:spAutoFit/>
          </a:bodyPr>
          <a:p>
            <a:pPr marL="266700" indent="-266700"/>
            <a:r>
              <a:rPr lang="en-US" altLang="zh-CN" sz="2400" b="1">
                <a:latin typeface="微软雅黑" panose="020B0503020204020204" charset="-122"/>
                <a:ea typeface="微软雅黑" panose="020B0503020204020204" charset="-122"/>
                <a:cs typeface="微软雅黑" panose="020B0503020204020204" charset="-122"/>
              </a:rPr>
              <a:t>5</a:t>
            </a:r>
            <a:r>
              <a:rPr lang="zh-CN" sz="2400" b="1">
                <a:latin typeface="微软雅黑" panose="020B0503020204020204" charset="-122"/>
                <a:ea typeface="微软雅黑" panose="020B0503020204020204" charset="-122"/>
                <a:cs typeface="微软雅黑" panose="020B0503020204020204" charset="-122"/>
              </a:rPr>
              <a:t>．</a:t>
            </a:r>
            <a:r>
              <a:rPr lang="en-US" sz="2400" b="1">
                <a:latin typeface="微软雅黑" panose="020B0503020204020204" charset="-122"/>
                <a:ea typeface="微软雅黑" panose="020B0503020204020204" charset="-122"/>
                <a:cs typeface="微软雅黑" panose="020B0503020204020204" charset="-122"/>
              </a:rPr>
              <a:t>1960</a:t>
            </a:r>
            <a:r>
              <a:rPr lang="zh-CN" sz="2400" b="1">
                <a:latin typeface="微软雅黑" panose="020B0503020204020204" charset="-122"/>
                <a:ea typeface="微软雅黑" panose="020B0503020204020204" charset="-122"/>
                <a:cs typeface="微软雅黑" panose="020B0503020204020204" charset="-122"/>
              </a:rPr>
              <a:t>年有</a:t>
            </a:r>
            <a:r>
              <a:rPr lang="en-US" sz="2400" b="1">
                <a:latin typeface="微软雅黑" panose="020B0503020204020204" charset="-122"/>
                <a:ea typeface="微软雅黑" panose="020B0503020204020204" charset="-122"/>
                <a:cs typeface="微软雅黑" panose="020B0503020204020204" charset="-122"/>
              </a:rPr>
              <a:t>17</a:t>
            </a:r>
            <a:r>
              <a:rPr lang="zh-CN" sz="2400" b="1">
                <a:latin typeface="微软雅黑" panose="020B0503020204020204" charset="-122"/>
                <a:ea typeface="微软雅黑" panose="020B0503020204020204" charset="-122"/>
                <a:cs typeface="微软雅黑" panose="020B0503020204020204" charset="-122"/>
              </a:rPr>
              <a:t>个非洲国家脱殖民统治获得独立，这一年被称为</a:t>
            </a:r>
            <a:r>
              <a:rPr 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非洲年</a:t>
            </a:r>
            <a:r>
              <a:rPr 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。到</a:t>
            </a:r>
            <a:r>
              <a:rPr lang="en-US" sz="2400" b="1">
                <a:latin typeface="微软雅黑" panose="020B0503020204020204" charset="-122"/>
                <a:ea typeface="微软雅黑" panose="020B0503020204020204" charset="-122"/>
                <a:cs typeface="微软雅黑" panose="020B0503020204020204" charset="-122"/>
              </a:rPr>
              <a:t>20</a:t>
            </a:r>
            <a:r>
              <a:rPr lang="zh-CN" sz="2400" b="1">
                <a:latin typeface="微软雅黑" panose="020B0503020204020204" charset="-122"/>
                <a:ea typeface="微软雅黑" panose="020B0503020204020204" charset="-122"/>
                <a:cs typeface="微软雅黑" panose="020B0503020204020204" charset="-122"/>
              </a:rPr>
              <a:t>世纪</a:t>
            </a:r>
            <a:r>
              <a:rPr lang="en-US" sz="2400" b="1">
                <a:latin typeface="微软雅黑" panose="020B0503020204020204" charset="-122"/>
                <a:ea typeface="微软雅黑" panose="020B0503020204020204" charset="-122"/>
                <a:cs typeface="微软雅黑" panose="020B0503020204020204" charset="-122"/>
              </a:rPr>
              <a:t>60</a:t>
            </a:r>
            <a:r>
              <a:rPr lang="zh-CN" sz="2400" b="1">
                <a:latin typeface="微软雅黑" panose="020B0503020204020204" charset="-122"/>
                <a:ea typeface="微软雅黑" panose="020B0503020204020204" charset="-122"/>
                <a:cs typeface="微软雅黑" panose="020B0503020204020204" charset="-122"/>
              </a:rPr>
              <a:t>年代末，非洲的独立国家已达</a:t>
            </a:r>
            <a:r>
              <a:rPr lang="en-US" sz="2400" b="1">
                <a:latin typeface="微软雅黑" panose="020B0503020204020204" charset="-122"/>
                <a:ea typeface="微软雅黑" panose="020B0503020204020204" charset="-122"/>
                <a:cs typeface="微软雅黑" panose="020B0503020204020204" charset="-122"/>
              </a:rPr>
              <a:t>41</a:t>
            </a:r>
            <a:r>
              <a:rPr lang="zh-CN" sz="2400" b="1">
                <a:latin typeface="微软雅黑" panose="020B0503020204020204" charset="-122"/>
                <a:ea typeface="微软雅黑" panose="020B0503020204020204" charset="-122"/>
                <a:cs typeface="微软雅黑" panose="020B0503020204020204" charset="-122"/>
              </a:rPr>
              <a:t>个，约占非洲总面积的</a:t>
            </a:r>
            <a:r>
              <a:rPr lang="en-US" sz="2400" b="1">
                <a:latin typeface="微软雅黑" panose="020B0503020204020204" charset="-122"/>
                <a:ea typeface="微软雅黑" panose="020B0503020204020204" charset="-122"/>
                <a:cs typeface="微软雅黑" panose="020B0503020204020204" charset="-122"/>
              </a:rPr>
              <a:t>84%</a:t>
            </a:r>
            <a:r>
              <a:rPr lang="zh-CN" sz="2400" b="1">
                <a:latin typeface="微软雅黑" panose="020B0503020204020204" charset="-122"/>
                <a:ea typeface="微软雅黑" panose="020B0503020204020204" charset="-122"/>
                <a:cs typeface="微软雅黑" panose="020B0503020204020204" charset="-122"/>
              </a:rPr>
              <a:t>，总人口的</a:t>
            </a:r>
            <a:r>
              <a:rPr lang="en-US" sz="2400" b="1">
                <a:latin typeface="微软雅黑" panose="020B0503020204020204" charset="-122"/>
                <a:ea typeface="微软雅黑" panose="020B0503020204020204" charset="-122"/>
                <a:cs typeface="微软雅黑" panose="020B0503020204020204" charset="-122"/>
              </a:rPr>
              <a:t>88%</a:t>
            </a:r>
            <a:r>
              <a:rPr lang="zh-CN" sz="2400" b="1">
                <a:latin typeface="微软雅黑" panose="020B0503020204020204" charset="-122"/>
                <a:ea typeface="微软雅黑" panose="020B0503020204020204" charset="-122"/>
                <a:cs typeface="微软雅黑" panose="020B0503020204020204" charset="-122"/>
              </a:rPr>
              <a:t>。这一独立浪潮的发生</a:t>
            </a:r>
            <a:r>
              <a:rPr lang="en-US" sz="2400" b="1">
                <a:latin typeface="微软雅黑" panose="020B0503020204020204" charset="-122"/>
                <a:ea typeface="微软雅黑" panose="020B0503020204020204" charset="-122"/>
                <a:cs typeface="微软雅黑" panose="020B0503020204020204" charset="-122"/>
              </a:rPr>
              <a:t>A</a:t>
            </a:r>
            <a:r>
              <a:rPr lang="zh-CN" sz="2400" b="1">
                <a:latin typeface="微软雅黑" panose="020B0503020204020204" charset="-122"/>
                <a:ea typeface="微软雅黑" panose="020B0503020204020204" charset="-122"/>
                <a:cs typeface="微软雅黑" panose="020B0503020204020204" charset="-122"/>
              </a:rPr>
              <a:t>．促成国际工人协会的成立</a:t>
            </a:r>
            <a:r>
              <a:rPr lang="en-US" sz="2400" b="1">
                <a:latin typeface="微软雅黑" panose="020B0503020204020204" charset="-122"/>
                <a:ea typeface="微软雅黑" panose="020B0503020204020204" charset="-122"/>
                <a:cs typeface="微软雅黑" panose="020B0503020204020204" charset="-122"/>
              </a:rPr>
              <a:t>	B</a:t>
            </a:r>
            <a:r>
              <a:rPr lang="zh-CN" sz="2400" b="1">
                <a:latin typeface="微软雅黑" panose="020B0503020204020204" charset="-122"/>
                <a:ea typeface="微软雅黑" panose="020B0503020204020204" charset="-122"/>
                <a:cs typeface="微软雅黑" panose="020B0503020204020204" charset="-122"/>
              </a:rPr>
              <a:t>．加速世界殖民体系的崩溃</a:t>
            </a:r>
            <a:r>
              <a:rPr lang="en-US" sz="2400" b="1">
                <a:latin typeface="微软雅黑" panose="020B0503020204020204" charset="-122"/>
                <a:ea typeface="微软雅黑" panose="020B0503020204020204" charset="-122"/>
                <a:cs typeface="微软雅黑" panose="020B0503020204020204" charset="-122"/>
              </a:rPr>
              <a:t>C</a:t>
            </a:r>
            <a:r>
              <a:rPr lang="zh-CN" sz="2400" b="1">
                <a:latin typeface="微软雅黑" panose="020B0503020204020204" charset="-122"/>
                <a:ea typeface="微软雅黑" panose="020B0503020204020204" charset="-122"/>
                <a:cs typeface="微软雅黑" panose="020B0503020204020204" charset="-122"/>
              </a:rPr>
              <a:t>．宣告非洲全境的民族独立</a:t>
            </a:r>
            <a:r>
              <a:rPr lang="en-US" sz="2400" b="1">
                <a:latin typeface="微软雅黑" panose="020B0503020204020204" charset="-122"/>
                <a:ea typeface="微软雅黑" panose="020B0503020204020204" charset="-122"/>
                <a:cs typeface="微软雅黑" panose="020B0503020204020204" charset="-122"/>
              </a:rPr>
              <a:t>	D</a:t>
            </a:r>
            <a:r>
              <a:rPr lang="zh-CN" sz="2400" b="1">
                <a:latin typeface="微软雅黑" panose="020B0503020204020204" charset="-122"/>
                <a:ea typeface="微软雅黑" panose="020B0503020204020204" charset="-122"/>
                <a:cs typeface="微软雅黑" panose="020B0503020204020204" charset="-122"/>
              </a:rPr>
              <a:t>．导致美苏两极格局的瓦解</a:t>
            </a:r>
            <a:endParaRPr lang="zh-CN" altLang="en-US" sz="2400" b="1">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nvSpPr>
        <p:spPr>
          <a:xfrm>
            <a:off x="304800" y="1400810"/>
            <a:ext cx="9979660" cy="2676525"/>
          </a:xfrm>
          <a:prstGeom prst="rect">
            <a:avLst/>
          </a:prstGeom>
          <a:noFill/>
          <a:ln w="9525">
            <a:noFill/>
          </a:ln>
        </p:spPr>
        <p:txBody>
          <a:bodyPr wrap="square">
            <a:spAutoFit/>
          </a:bodyPr>
          <a:lstStyle/>
          <a:p>
            <a:pPr indent="0"/>
            <a:r>
              <a:rPr lang="en-US" sz="2400" b="1" dirty="0">
                <a:solidFill>
                  <a:srgbClr val="000000"/>
                </a:solidFill>
                <a:latin typeface="微软雅黑" panose="020B0503020204020204" charset="-122"/>
                <a:ea typeface="微软雅黑" panose="020B0503020204020204" charset="-122"/>
                <a:cs typeface="宋体" panose="02010600030101010101" pitchFamily="2" charset="-122"/>
              </a:rPr>
              <a:t>6. </a:t>
            </a:r>
            <a:r>
              <a:rPr lang="zh-CN" altLang="en-US" sz="2400" b="1" dirty="0">
                <a:solidFill>
                  <a:srgbClr val="000000"/>
                </a:solidFill>
                <a:latin typeface="微软雅黑" panose="020B0503020204020204" charset="-122"/>
                <a:ea typeface="微软雅黑" panose="020B0503020204020204" charset="-122"/>
                <a:cs typeface="宋体" panose="02010600030101010101" pitchFamily="2" charset="-122"/>
              </a:rPr>
              <a:t>（</a:t>
            </a:r>
            <a:r>
              <a:rPr lang="en-US" altLang="zh-CN" sz="2400" b="1" dirty="0">
                <a:solidFill>
                  <a:srgbClr val="000000"/>
                </a:solidFill>
                <a:latin typeface="微软雅黑" panose="020B0503020204020204" charset="-122"/>
                <a:ea typeface="微软雅黑" panose="020B0503020204020204" charset="-122"/>
                <a:cs typeface="宋体" panose="02010600030101010101" pitchFamily="2" charset="-122"/>
              </a:rPr>
              <a:t>2021·</a:t>
            </a:r>
            <a:r>
              <a:rPr lang="zh-CN" altLang="en-US" sz="2400" b="1" dirty="0">
                <a:solidFill>
                  <a:srgbClr val="000000"/>
                </a:solidFill>
                <a:latin typeface="微软雅黑" panose="020B0503020204020204" charset="-122"/>
                <a:ea typeface="微软雅黑" panose="020B0503020204020204" charset="-122"/>
                <a:cs typeface="宋体" panose="02010600030101010101" pitchFamily="2" charset="-122"/>
              </a:rPr>
              <a:t>云南</a:t>
            </a:r>
            <a:r>
              <a:rPr lang="en-US" altLang="zh-CN" sz="2400" b="1" dirty="0">
                <a:solidFill>
                  <a:srgbClr val="000000"/>
                </a:solidFill>
                <a:latin typeface="微软雅黑" panose="020B0503020204020204" charset="-122"/>
                <a:ea typeface="微软雅黑" panose="020B0503020204020204" charset="-122"/>
                <a:cs typeface="宋体" panose="02010600030101010101" pitchFamily="2" charset="-122"/>
              </a:rPr>
              <a:t>·</a:t>
            </a:r>
            <a:r>
              <a:rPr lang="zh-CN" altLang="en-US" sz="2400" b="1" dirty="0">
                <a:solidFill>
                  <a:srgbClr val="000000"/>
                </a:solidFill>
                <a:latin typeface="微软雅黑" panose="020B0503020204020204" charset="-122"/>
                <a:ea typeface="微软雅黑" panose="020B0503020204020204" charset="-122"/>
                <a:cs typeface="宋体" panose="02010600030101010101" pitchFamily="2" charset="-122"/>
              </a:rPr>
              <a:t>学考）</a:t>
            </a:r>
            <a:r>
              <a:rPr lang="zh-CN" sz="2400" b="1" dirty="0">
                <a:solidFill>
                  <a:srgbClr val="000000"/>
                </a:solidFill>
                <a:latin typeface="微软雅黑" panose="020B0503020204020204" charset="-122"/>
                <a:ea typeface="微软雅黑" panose="020B0503020204020204" charset="-122"/>
              </a:rPr>
              <a:t>某同学撰写的历史小论文关键词有“海地独立”“墨西哥资产阶级宪法”“伊朗立宪革命”“中国辛亥革命”“埃塞俄比亚独立”。据此推断，他研究的主题是</a:t>
            </a:r>
            <a:r>
              <a:rPr lang="en-US" altLang="zh-CN" sz="2400" b="1" dirty="0">
                <a:solidFill>
                  <a:srgbClr val="000000"/>
                </a:solidFill>
                <a:latin typeface="微软雅黑" panose="020B0503020204020204" charset="-122"/>
                <a:ea typeface="微软雅黑" panose="020B0503020204020204" charset="-122"/>
              </a:rPr>
              <a:t>(        )</a:t>
            </a:r>
            <a:endParaRPr lang="en-US" sz="2400" b="1" dirty="0">
              <a:solidFill>
                <a:srgbClr val="000000"/>
              </a:solidFill>
              <a:latin typeface="微软雅黑" panose="020B0503020204020204" charset="-122"/>
              <a:ea typeface="微软雅黑" panose="020B0503020204020204" charset="-122"/>
              <a:cs typeface="宋体" panose="02010600030101010101" pitchFamily="2" charset="-122"/>
            </a:endParaRPr>
          </a:p>
          <a:p>
            <a:pPr indent="0"/>
            <a:r>
              <a:rPr lang="en-US" sz="2400" b="1" dirty="0">
                <a:solidFill>
                  <a:srgbClr val="000000"/>
                </a:solidFill>
                <a:latin typeface="微软雅黑" panose="020B0503020204020204" charset="-122"/>
                <a:ea typeface="微软雅黑" panose="020B0503020204020204" charset="-122"/>
                <a:cs typeface="宋体" panose="02010600030101010101" pitchFamily="2" charset="-122"/>
              </a:rPr>
              <a:t>A. </a:t>
            </a:r>
            <a:r>
              <a:rPr lang="zh-CN" sz="2400" b="1" dirty="0">
                <a:solidFill>
                  <a:srgbClr val="000000"/>
                </a:solidFill>
                <a:latin typeface="微软雅黑" panose="020B0503020204020204" charset="-122"/>
                <a:ea typeface="微软雅黑" panose="020B0503020204020204" charset="-122"/>
              </a:rPr>
              <a:t>亚非拉民族独立运动</a:t>
            </a:r>
            <a:r>
              <a:rPr lang="en-US" sz="2400" b="1" dirty="0">
                <a:solidFill>
                  <a:srgbClr val="000000"/>
                </a:solidFill>
                <a:latin typeface="微软雅黑" panose="020B0503020204020204" charset="-122"/>
                <a:ea typeface="微软雅黑" panose="020B0503020204020204" charset="-122"/>
                <a:cs typeface="宋体" panose="02010600030101010101" pitchFamily="2" charset="-122"/>
              </a:rPr>
              <a:t>	</a:t>
            </a:r>
            <a:endParaRPr lang="en-US" sz="2400" b="1" dirty="0">
              <a:solidFill>
                <a:srgbClr val="000000"/>
              </a:solidFill>
              <a:latin typeface="微软雅黑" panose="020B0503020204020204" charset="-122"/>
              <a:ea typeface="微软雅黑" panose="020B0503020204020204" charset="-122"/>
              <a:cs typeface="宋体" panose="02010600030101010101" pitchFamily="2" charset="-122"/>
            </a:endParaRPr>
          </a:p>
          <a:p>
            <a:pPr indent="0"/>
            <a:r>
              <a:rPr lang="en-US" sz="2400" b="1" dirty="0">
                <a:solidFill>
                  <a:srgbClr val="000000"/>
                </a:solidFill>
                <a:latin typeface="微软雅黑" panose="020B0503020204020204" charset="-122"/>
                <a:ea typeface="微软雅黑" panose="020B0503020204020204" charset="-122"/>
                <a:cs typeface="宋体" panose="02010600030101010101" pitchFamily="2" charset="-122"/>
              </a:rPr>
              <a:t>B. </a:t>
            </a:r>
            <a:r>
              <a:rPr lang="zh-CN" sz="2400" b="1" dirty="0">
                <a:solidFill>
                  <a:srgbClr val="000000"/>
                </a:solidFill>
                <a:latin typeface="微软雅黑" panose="020B0503020204020204" charset="-122"/>
                <a:ea typeface="微软雅黑" panose="020B0503020204020204" charset="-122"/>
              </a:rPr>
              <a:t>拉美资产阶级的民主革命</a:t>
            </a:r>
            <a:endParaRPr lang="en-US" sz="2400" b="1" dirty="0">
              <a:solidFill>
                <a:srgbClr val="000000"/>
              </a:solidFill>
              <a:latin typeface="微软雅黑" panose="020B0503020204020204" charset="-122"/>
              <a:ea typeface="微软雅黑" panose="020B0503020204020204" charset="-122"/>
              <a:cs typeface="宋体" panose="02010600030101010101" pitchFamily="2" charset="-122"/>
            </a:endParaRPr>
          </a:p>
          <a:p>
            <a:pPr indent="0"/>
            <a:r>
              <a:rPr lang="en-US" sz="2400" b="1" dirty="0">
                <a:solidFill>
                  <a:srgbClr val="000000"/>
                </a:solidFill>
                <a:latin typeface="微软雅黑" panose="020B0503020204020204" charset="-122"/>
                <a:ea typeface="微软雅黑" panose="020B0503020204020204" charset="-122"/>
                <a:cs typeface="宋体" panose="02010600030101010101" pitchFamily="2" charset="-122"/>
              </a:rPr>
              <a:t>C. </a:t>
            </a:r>
            <a:r>
              <a:rPr lang="zh-CN" sz="2400" b="1" dirty="0">
                <a:solidFill>
                  <a:srgbClr val="000000"/>
                </a:solidFill>
                <a:latin typeface="微软雅黑" panose="020B0503020204020204" charset="-122"/>
                <a:ea typeface="微软雅黑" panose="020B0503020204020204" charset="-122"/>
              </a:rPr>
              <a:t>动荡不安的国际局势</a:t>
            </a:r>
            <a:r>
              <a:rPr lang="en-US" sz="2400" b="1" dirty="0">
                <a:solidFill>
                  <a:srgbClr val="000000"/>
                </a:solidFill>
                <a:latin typeface="微软雅黑" panose="020B0503020204020204" charset="-122"/>
                <a:ea typeface="微软雅黑" panose="020B0503020204020204" charset="-122"/>
                <a:cs typeface="宋体" panose="02010600030101010101" pitchFamily="2" charset="-122"/>
              </a:rPr>
              <a:t>	</a:t>
            </a:r>
            <a:endParaRPr lang="en-US" sz="2400" b="1" dirty="0">
              <a:solidFill>
                <a:srgbClr val="000000"/>
              </a:solidFill>
              <a:latin typeface="微软雅黑" panose="020B0503020204020204" charset="-122"/>
              <a:ea typeface="微软雅黑" panose="020B0503020204020204" charset="-122"/>
              <a:cs typeface="宋体" panose="02010600030101010101" pitchFamily="2" charset="-122"/>
            </a:endParaRPr>
          </a:p>
          <a:p>
            <a:pPr indent="0"/>
            <a:r>
              <a:rPr lang="en-US" sz="2400" b="1" dirty="0">
                <a:solidFill>
                  <a:srgbClr val="000000"/>
                </a:solidFill>
                <a:latin typeface="微软雅黑" panose="020B0503020204020204" charset="-122"/>
                <a:ea typeface="微软雅黑" panose="020B0503020204020204" charset="-122"/>
                <a:cs typeface="宋体" panose="02010600030101010101" pitchFamily="2" charset="-122"/>
              </a:rPr>
              <a:t>D. </a:t>
            </a:r>
            <a:r>
              <a:rPr lang="zh-CN" sz="2400" b="1" dirty="0">
                <a:solidFill>
                  <a:srgbClr val="000000"/>
                </a:solidFill>
                <a:latin typeface="微软雅黑" panose="020B0503020204020204" charset="-122"/>
                <a:ea typeface="微软雅黑" panose="020B0503020204020204" charset="-122"/>
              </a:rPr>
              <a:t>列强加快瓜分非洲的进程</a:t>
            </a:r>
            <a:endParaRPr lang="zh-CN" altLang="en-US" sz="2400" b="1" dirty="0">
              <a:solidFill>
                <a:srgbClr val="000000"/>
              </a:solidFill>
              <a:latin typeface="微软雅黑" panose="020B0503020204020204" charset="-122"/>
              <a:ea typeface="微软雅黑" panose="020B0503020204020204" charset="-122"/>
            </a:endParaRPr>
          </a:p>
        </p:txBody>
      </p:sp>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lstStyle/>
          <a:p>
            <a:r>
              <a:rPr lang="zh-CN" altLang="en-US" sz="2800" b="1">
                <a:latin typeface="微软雅黑" panose="020B0503020204020204" charset="-122"/>
                <a:ea typeface="微软雅黑" panose="020B0503020204020204" charset="-122"/>
              </a:rPr>
              <a:t>四、资本主义殖民体系</a:t>
            </a:r>
            <a:endParaRPr lang="zh-CN" altLang="en-US" sz="2800" b="1">
              <a:latin typeface="微软雅黑" panose="020B0503020204020204" charset="-122"/>
              <a:ea typeface="微软雅黑" panose="020B0503020204020204" charset="-122"/>
            </a:endParaRPr>
          </a:p>
        </p:txBody>
      </p:sp>
      <p:sp>
        <p:nvSpPr>
          <p:cNvPr id="5" name="文本框 4"/>
          <p:cNvSpPr txBox="1"/>
          <p:nvPr/>
        </p:nvSpPr>
        <p:spPr>
          <a:xfrm>
            <a:off x="10767060" y="1613649"/>
            <a:ext cx="1033780" cy="1568450"/>
          </a:xfrm>
          <a:prstGeom prst="rect">
            <a:avLst/>
          </a:prstGeom>
          <a:noFill/>
        </p:spPr>
        <p:txBody>
          <a:bodyPr wrap="square" rtlCol="0">
            <a:spAutoFit/>
            <a:scene3d>
              <a:camera prst="orthographicFront"/>
              <a:lightRig rig="threePt" dir="t"/>
            </a:scene3d>
          </a:bodyPr>
          <a:lstStyle/>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6" name="文本框 5"/>
          <p:cNvSpPr txBox="1"/>
          <p:nvPr/>
        </p:nvSpPr>
        <p:spPr>
          <a:xfrm>
            <a:off x="9068954" y="4271412"/>
            <a:ext cx="1033780" cy="1568450"/>
          </a:xfrm>
          <a:prstGeom prst="rect">
            <a:avLst/>
          </a:prstGeom>
          <a:noFill/>
        </p:spPr>
        <p:txBody>
          <a:bodyPr wrap="square" rtlCol="0">
            <a:spAutoFit/>
            <a:scene3d>
              <a:camera prst="orthographicFront"/>
              <a:lightRig rig="threePt" dir="t"/>
            </a:scene3d>
          </a:bodyPr>
          <a:lstStyle/>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2" name="文本框 1"/>
          <p:cNvSpPr txBox="1"/>
          <p:nvPr/>
        </p:nvSpPr>
        <p:spPr>
          <a:xfrm>
            <a:off x="166370" y="869633"/>
            <a:ext cx="5080000" cy="521970"/>
          </a:xfrm>
          <a:prstGeom prst="rect">
            <a:avLst/>
          </a:prstGeom>
          <a:noFill/>
          <a:ln w="9525">
            <a:noFill/>
          </a:ln>
        </p:spPr>
        <p:txBody>
          <a:bodyPr>
            <a:spAutoFit/>
          </a:bodyPr>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106" name="文本框 105"/>
          <p:cNvSpPr txBox="1"/>
          <p:nvPr/>
        </p:nvSpPr>
        <p:spPr>
          <a:xfrm>
            <a:off x="304800" y="4086860"/>
            <a:ext cx="8913495" cy="1938020"/>
          </a:xfrm>
          <a:prstGeom prst="rect">
            <a:avLst/>
          </a:prstGeom>
          <a:noFill/>
          <a:ln w="9525">
            <a:noFill/>
          </a:ln>
        </p:spPr>
        <p:txBody>
          <a:bodyPr wrap="square">
            <a:spAutoFit/>
          </a:bodyPr>
          <a:p>
            <a:pPr indent="0"/>
            <a:r>
              <a:rPr lang="en-US" altLang="zh-CN" sz="2400" b="1">
                <a:latin typeface="微软雅黑" panose="020B0503020204020204" charset="-122"/>
                <a:ea typeface="微软雅黑" panose="020B0503020204020204" charset="-122"/>
                <a:cs typeface="微软雅黑" panose="020B0503020204020204" charset="-122"/>
              </a:rPr>
              <a:t>7.</a:t>
            </a:r>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2021·云南·学业水平考试</a:t>
            </a:r>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 </a:t>
            </a:r>
            <a:r>
              <a:rPr lang="zh-CN" sz="2400" b="1">
                <a:solidFill>
                  <a:srgbClr val="000000"/>
                </a:solidFill>
                <a:latin typeface="微软雅黑" panose="020B0503020204020204" charset="-122"/>
                <a:ea typeface="微软雅黑" panose="020B0503020204020204" charset="-122"/>
                <a:cs typeface="微软雅黑" panose="020B0503020204020204" charset="-122"/>
              </a:rPr>
              <a:t>二战后，亚非拉民族解放浪潮空前高涨，1945—1991年，全世界有90多个国家摆脱了殖民统治获得独立。这反映了</a:t>
            </a:r>
            <a:endParaRPr lang="zh-CN"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sym typeface="+mn-ea"/>
              </a:rPr>
              <a:t>A. </a:t>
            </a:r>
            <a:r>
              <a:rPr lang="zh-CN" sz="2400" b="1">
                <a:solidFill>
                  <a:srgbClr val="000000"/>
                </a:solidFill>
                <a:latin typeface="微软雅黑" panose="020B0503020204020204" charset="-122"/>
                <a:ea typeface="微软雅黑" panose="020B0503020204020204" charset="-122"/>
                <a:cs typeface="微软雅黑" panose="020B0503020204020204" charset="-122"/>
                <a:sym typeface="+mn-ea"/>
              </a:rPr>
              <a:t>世界殖民体系的崩溃</a:t>
            </a:r>
            <a:r>
              <a:rPr lang="zh-CN" altLang="en-US" sz="2400" b="1">
                <a:latin typeface="微软雅黑" panose="020B0503020204020204" charset="-122"/>
                <a:ea typeface="微软雅黑" panose="020B0503020204020204" charset="-122"/>
                <a:cs typeface="微软雅黑" panose="020B0503020204020204" charset="-122"/>
                <a:sym typeface="+mn-ea"/>
              </a:rPr>
              <a:t>	</a:t>
            </a:r>
            <a:r>
              <a:rPr lang="en-US" altLang="zh-CN" sz="2400" b="1">
                <a:latin typeface="微软雅黑" panose="020B0503020204020204" charset="-122"/>
                <a:ea typeface="微软雅黑" panose="020B0503020204020204" charset="-122"/>
                <a:cs typeface="微软雅黑" panose="020B0503020204020204" charset="-122"/>
                <a:sym typeface="+mn-ea"/>
              </a:rPr>
              <a:t>B. </a:t>
            </a:r>
            <a:r>
              <a:rPr lang="zh-CN" sz="2400" b="1">
                <a:solidFill>
                  <a:srgbClr val="000000"/>
                </a:solidFill>
                <a:latin typeface="微软雅黑" panose="020B0503020204020204" charset="-122"/>
                <a:ea typeface="微软雅黑" panose="020B0503020204020204" charset="-122"/>
                <a:cs typeface="微软雅黑" panose="020B0503020204020204" charset="-122"/>
                <a:sym typeface="+mn-ea"/>
              </a:rPr>
              <a:t>资本主义国家的衰落</a:t>
            </a:r>
            <a:endParaRPr lang="zh-CN" sz="2400" b="1">
              <a:solidFill>
                <a:srgbClr val="000000"/>
              </a:solidFill>
              <a:latin typeface="微软雅黑" panose="020B0503020204020204" charset="-122"/>
              <a:ea typeface="微软雅黑" panose="020B0503020204020204" charset="-122"/>
              <a:cs typeface="微软雅黑" panose="020B0503020204020204" charset="-122"/>
              <a:sym typeface="+mn-ea"/>
            </a:endParaRPr>
          </a:p>
          <a:p>
            <a:pPr indent="0"/>
            <a:r>
              <a:rPr lang="en-US" altLang="zh-CN" sz="2400" b="1">
                <a:latin typeface="微软雅黑" panose="020B0503020204020204" charset="-122"/>
                <a:ea typeface="微软雅黑" panose="020B0503020204020204" charset="-122"/>
                <a:cs typeface="微软雅黑" panose="020B0503020204020204" charset="-122"/>
                <a:sym typeface="+mn-ea"/>
              </a:rPr>
              <a:t>C. </a:t>
            </a:r>
            <a:r>
              <a:rPr lang="zh-CN" sz="2400" b="1">
                <a:solidFill>
                  <a:srgbClr val="000000"/>
                </a:solidFill>
                <a:latin typeface="微软雅黑" panose="020B0503020204020204" charset="-122"/>
                <a:ea typeface="微软雅黑" panose="020B0503020204020204" charset="-122"/>
                <a:cs typeface="微软雅黑" panose="020B0503020204020204" charset="-122"/>
                <a:sym typeface="+mn-ea"/>
              </a:rPr>
              <a:t>美苏两极格局的瓦解</a:t>
            </a:r>
            <a:r>
              <a:rPr lang="zh-CN" altLang="en-US" sz="2400" b="1">
                <a:latin typeface="微软雅黑" panose="020B0503020204020204" charset="-122"/>
                <a:ea typeface="微软雅黑" panose="020B0503020204020204" charset="-122"/>
                <a:cs typeface="微软雅黑" panose="020B0503020204020204" charset="-122"/>
                <a:sym typeface="+mn-ea"/>
              </a:rPr>
              <a:t>	</a:t>
            </a:r>
            <a:r>
              <a:rPr lang="en-US" altLang="zh-CN" sz="2400" b="1">
                <a:latin typeface="微软雅黑" panose="020B0503020204020204" charset="-122"/>
                <a:ea typeface="微软雅黑" panose="020B0503020204020204" charset="-122"/>
                <a:cs typeface="微软雅黑" panose="020B0503020204020204" charset="-122"/>
                <a:sym typeface="+mn-ea"/>
              </a:rPr>
              <a:t>D. </a:t>
            </a:r>
            <a:r>
              <a:rPr lang="zh-CN" sz="2400" b="1">
                <a:solidFill>
                  <a:srgbClr val="000000"/>
                </a:solidFill>
                <a:latin typeface="微软雅黑" panose="020B0503020204020204" charset="-122"/>
                <a:ea typeface="微软雅黑" panose="020B0503020204020204" charset="-122"/>
                <a:cs typeface="微软雅黑" panose="020B0503020204020204" charset="-122"/>
                <a:sym typeface="+mn-ea"/>
              </a:rPr>
              <a:t>世界多极格局的形成</a:t>
            </a:r>
            <a:endParaRPr lang="zh-CN" altLang="en-US" sz="2400" b="1">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222250" y="1555750"/>
            <a:ext cx="9933940" cy="1568450"/>
          </a:xfrm>
          <a:prstGeom prst="rect">
            <a:avLst/>
          </a:prstGeom>
          <a:noFill/>
          <a:ln w="9525">
            <a:noFill/>
          </a:ln>
        </p:spPr>
        <p:txBody>
          <a:bodyPr wrap="square">
            <a:spAutoFit/>
          </a:bodyPr>
          <a:p>
            <a:pPr marL="266700" indent="-266700"/>
            <a:r>
              <a:rPr lang="en-US" altLang="zh-CN" sz="2400" b="1">
                <a:latin typeface="微软雅黑" panose="020B0503020204020204" charset="-122"/>
                <a:ea typeface="微软雅黑" panose="020B0503020204020204" charset="-122"/>
                <a:cs typeface="微软雅黑" panose="020B0503020204020204" charset="-122"/>
              </a:rPr>
              <a:t>8</a:t>
            </a:r>
            <a:r>
              <a:rPr lang="zh-CN"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sym typeface="+mn-ea"/>
              </a:rPr>
              <a:t>（2021</a:t>
            </a:r>
            <a:r>
              <a:rPr lang="en-US" altLang="zh-CN" sz="2400" b="1">
                <a:latin typeface="微软雅黑" panose="020B0503020204020204" charset="-122"/>
                <a:ea typeface="微软雅黑" panose="020B0503020204020204" charset="-122"/>
                <a:cs typeface="微软雅黑" panose="020B0503020204020204" charset="-122"/>
                <a:sym typeface="+mn-ea"/>
              </a:rPr>
              <a:t>·</a:t>
            </a:r>
            <a:r>
              <a:rPr lang="zh-CN" sz="2400" b="1">
                <a:latin typeface="微软雅黑" panose="020B0503020204020204" charset="-122"/>
                <a:ea typeface="微软雅黑" panose="020B0503020204020204" charset="-122"/>
                <a:cs typeface="微软雅黑" panose="020B0503020204020204" charset="-122"/>
                <a:sym typeface="+mn-ea"/>
              </a:rPr>
              <a:t>北京</a:t>
            </a:r>
            <a:r>
              <a:rPr lang="en-US" altLang="zh-CN" sz="2400" b="1">
                <a:latin typeface="微软雅黑" panose="020B0503020204020204" charset="-122"/>
                <a:ea typeface="微软雅黑" panose="020B0503020204020204" charset="-122"/>
                <a:cs typeface="微软雅黑" panose="020B0503020204020204" charset="-122"/>
                <a:sym typeface="+mn-ea"/>
              </a:rPr>
              <a:t>·</a:t>
            </a:r>
            <a:r>
              <a:rPr lang="zh-CN" sz="2400" b="1">
                <a:latin typeface="微软雅黑" panose="020B0503020204020204" charset="-122"/>
                <a:ea typeface="微软雅黑" panose="020B0503020204020204" charset="-122"/>
                <a:cs typeface="微软雅黑" panose="020B0503020204020204" charset="-122"/>
                <a:sym typeface="+mn-ea"/>
              </a:rPr>
              <a:t>学业水平合格性考试）</a:t>
            </a:r>
            <a:r>
              <a:rPr 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我尽力向我的同胞表明：暴力不合作只能增加邪恶，既然邪恶只能靠暴力来维持，那么对邪恶不予支持，就需要完全戒除暴力</a:t>
            </a:r>
            <a:r>
              <a:rPr 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，持有此观念的政治家是</a:t>
            </a:r>
            <a:r>
              <a:rPr lang="en-US" sz="2400" b="1">
                <a:latin typeface="微软雅黑" panose="020B0503020204020204" charset="-122"/>
                <a:ea typeface="微软雅黑" panose="020B0503020204020204" charset="-122"/>
                <a:cs typeface="微软雅黑" panose="020B0503020204020204" charset="-122"/>
              </a:rPr>
              <a:t>A</a:t>
            </a:r>
            <a:r>
              <a:rPr lang="zh-CN" sz="2400" b="1">
                <a:latin typeface="微软雅黑" panose="020B0503020204020204" charset="-122"/>
                <a:ea typeface="微软雅黑" panose="020B0503020204020204" charset="-122"/>
                <a:cs typeface="微软雅黑" panose="020B0503020204020204" charset="-122"/>
              </a:rPr>
              <a:t>．甘地</a:t>
            </a:r>
            <a:r>
              <a:rPr lang="en-US" sz="2400" b="1">
                <a:latin typeface="微软雅黑" panose="020B0503020204020204" charset="-122"/>
                <a:ea typeface="微软雅黑" panose="020B0503020204020204" charset="-122"/>
                <a:cs typeface="微软雅黑" panose="020B0503020204020204" charset="-122"/>
              </a:rPr>
              <a:t>	B</a:t>
            </a:r>
            <a:r>
              <a:rPr lang="zh-CN" sz="2400" b="1">
                <a:latin typeface="微软雅黑" panose="020B0503020204020204" charset="-122"/>
                <a:ea typeface="微软雅黑" panose="020B0503020204020204" charset="-122"/>
                <a:cs typeface="微软雅黑" panose="020B0503020204020204" charset="-122"/>
              </a:rPr>
              <a:t>．苏加诺</a:t>
            </a:r>
            <a:r>
              <a:rPr lang="en-US" sz="2400" b="1">
                <a:latin typeface="微软雅黑" panose="020B0503020204020204" charset="-122"/>
                <a:ea typeface="微软雅黑" panose="020B0503020204020204" charset="-122"/>
                <a:cs typeface="微软雅黑" panose="020B0503020204020204" charset="-122"/>
              </a:rPr>
              <a:t>	C</a:t>
            </a:r>
            <a:r>
              <a:rPr lang="zh-CN" sz="2400" b="1">
                <a:latin typeface="微软雅黑" panose="020B0503020204020204" charset="-122"/>
                <a:ea typeface="微软雅黑" panose="020B0503020204020204" charset="-122"/>
                <a:cs typeface="微软雅黑" panose="020B0503020204020204" charset="-122"/>
              </a:rPr>
              <a:t>．扎格鲁尔</a:t>
            </a:r>
            <a:r>
              <a:rPr lang="en-US" sz="2400" b="1">
                <a:latin typeface="微软雅黑" panose="020B0503020204020204" charset="-122"/>
                <a:ea typeface="微软雅黑" panose="020B0503020204020204" charset="-122"/>
                <a:cs typeface="微软雅黑" panose="020B0503020204020204" charset="-122"/>
              </a:rPr>
              <a:t>	D</a:t>
            </a:r>
            <a:r>
              <a:rPr lang="zh-CN" sz="2400" b="1">
                <a:latin typeface="微软雅黑" panose="020B0503020204020204" charset="-122"/>
                <a:ea typeface="微软雅黑" panose="020B0503020204020204" charset="-122"/>
                <a:cs typeface="微软雅黑" panose="020B0503020204020204" charset="-122"/>
              </a:rPr>
              <a:t>．桑地诺</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66370" y="184150"/>
            <a:ext cx="407098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四、资本主义殖民体系</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166370" y="869633"/>
            <a:ext cx="5080000" cy="521970"/>
          </a:xfrm>
          <a:prstGeom prst="rect">
            <a:avLst/>
          </a:prstGeom>
          <a:noFill/>
          <a:ln w="9525">
            <a:noFill/>
          </a:ln>
        </p:spPr>
        <p:txBody>
          <a:bodyPr>
            <a:spAutoFit/>
          </a:bodyPr>
          <a:lstStyle/>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4" name="文本框 3"/>
          <p:cNvSpPr txBox="1"/>
          <p:nvPr/>
        </p:nvSpPr>
        <p:spPr>
          <a:xfrm>
            <a:off x="10471034" y="1555517"/>
            <a:ext cx="1033780" cy="1568450"/>
          </a:xfrm>
          <a:prstGeom prst="rect">
            <a:avLst/>
          </a:prstGeom>
          <a:noFill/>
        </p:spPr>
        <p:txBody>
          <a:bodyPr wrap="square" rtlCol="0">
            <a:spAutoFit/>
            <a:scene3d>
              <a:camera prst="orthographicFront"/>
              <a:lightRig rig="threePt" dir="t"/>
            </a:scene3d>
          </a:bodyPr>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100" name="文本框 99"/>
          <p:cNvSpPr txBox="1"/>
          <p:nvPr/>
        </p:nvSpPr>
        <p:spPr>
          <a:xfrm>
            <a:off x="222250" y="3634740"/>
            <a:ext cx="9933940" cy="1568450"/>
          </a:xfrm>
          <a:prstGeom prst="rect">
            <a:avLst/>
          </a:prstGeom>
          <a:noFill/>
          <a:ln w="9525">
            <a:noFill/>
          </a:ln>
        </p:spPr>
        <p:txBody>
          <a:bodyPr wrap="square">
            <a:spAutoFit/>
          </a:bodyPr>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9. </a:t>
            </a:r>
            <a:r>
              <a:rPr lang="zh-CN" sz="2400" b="1">
                <a:solidFill>
                  <a:srgbClr val="000000"/>
                </a:solidFill>
                <a:latin typeface="微软雅黑" panose="020B0503020204020204" charset="-122"/>
                <a:ea typeface="微软雅黑" panose="020B0503020204020204" charset="-122"/>
                <a:cs typeface="微软雅黑" panose="020B0503020204020204" charset="-122"/>
              </a:rPr>
              <a:t>“爱只有施舍，而无所求。爱只有宽恕，而从不怨恨和报复。”“用爱的方式而非暴力的方式去感化和唤醒人的内在善性，从而使恶人改恶从善，使犯错误者改邪归正。”持有此观念的政治家应是</a:t>
            </a:r>
            <a:r>
              <a:rPr lang="en-US" sz="2400" b="1">
                <a:solidFill>
                  <a:srgbClr val="000000"/>
                </a:solidFill>
                <a:latin typeface="微软雅黑" panose="020B0503020204020204" charset="-122"/>
                <a:ea typeface="微软雅黑" panose="020B0503020204020204" charset="-122"/>
                <a:cs typeface="微软雅黑" panose="020B0503020204020204" charset="-122"/>
              </a:rPr>
              <a:t>A. </a:t>
            </a:r>
            <a:r>
              <a:rPr lang="zh-CN" sz="2400" b="1">
                <a:solidFill>
                  <a:srgbClr val="000000"/>
                </a:solidFill>
                <a:latin typeface="微软雅黑" panose="020B0503020204020204" charset="-122"/>
                <a:ea typeface="微软雅黑" panose="020B0503020204020204" charset="-122"/>
                <a:cs typeface="微软雅黑" panose="020B0503020204020204" charset="-122"/>
              </a:rPr>
              <a:t>苏加诺</a:t>
            </a:r>
            <a:r>
              <a:rPr lang="en-US" sz="2400" b="1">
                <a:solidFill>
                  <a:srgbClr val="000000"/>
                </a:solidFill>
                <a:latin typeface="微软雅黑" panose="020B0503020204020204" charset="-122"/>
                <a:ea typeface="微软雅黑" panose="020B0503020204020204" charset="-122"/>
                <a:cs typeface="微软雅黑" panose="020B0503020204020204" charset="-122"/>
              </a:rPr>
              <a:t>	B. </a:t>
            </a:r>
            <a:r>
              <a:rPr lang="zh-CN" sz="2400" b="1">
                <a:solidFill>
                  <a:srgbClr val="000000"/>
                </a:solidFill>
                <a:latin typeface="微软雅黑" panose="020B0503020204020204" charset="-122"/>
                <a:ea typeface="微软雅黑" panose="020B0503020204020204" charset="-122"/>
                <a:cs typeface="微软雅黑" panose="020B0503020204020204" charset="-122"/>
              </a:rPr>
              <a:t>桑迪诺</a:t>
            </a:r>
            <a:r>
              <a:rPr lang="en-US" sz="2400" b="1">
                <a:solidFill>
                  <a:srgbClr val="000000"/>
                </a:solidFill>
                <a:latin typeface="微软雅黑" panose="020B0503020204020204" charset="-122"/>
                <a:ea typeface="微软雅黑" panose="020B0503020204020204" charset="-122"/>
                <a:cs typeface="微软雅黑" panose="020B0503020204020204" charset="-122"/>
              </a:rPr>
              <a:t>	C. </a:t>
            </a:r>
            <a:r>
              <a:rPr lang="zh-CN" sz="2400" b="1">
                <a:solidFill>
                  <a:srgbClr val="000000"/>
                </a:solidFill>
                <a:latin typeface="微软雅黑" panose="020B0503020204020204" charset="-122"/>
                <a:ea typeface="微软雅黑" panose="020B0503020204020204" charset="-122"/>
                <a:cs typeface="微软雅黑" panose="020B0503020204020204" charset="-122"/>
              </a:rPr>
              <a:t>扎格鲁尔</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              </a:t>
            </a:r>
            <a:r>
              <a:rPr lang="en-US" sz="2400" b="1">
                <a:solidFill>
                  <a:srgbClr val="000000"/>
                </a:solidFill>
                <a:latin typeface="微软雅黑" panose="020B0503020204020204" charset="-122"/>
                <a:ea typeface="微软雅黑" panose="020B0503020204020204" charset="-122"/>
                <a:cs typeface="微软雅黑" panose="020B0503020204020204" charset="-122"/>
              </a:rPr>
              <a:t>	D. </a:t>
            </a:r>
            <a:r>
              <a:rPr lang="zh-CN" sz="2400" b="1">
                <a:solidFill>
                  <a:srgbClr val="000000"/>
                </a:solidFill>
                <a:latin typeface="微软雅黑" panose="020B0503020204020204" charset="-122"/>
                <a:ea typeface="微软雅黑" panose="020B0503020204020204" charset="-122"/>
                <a:cs typeface="微软雅黑" panose="020B0503020204020204" charset="-122"/>
              </a:rPr>
              <a:t>甘地</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0543424" y="3634507"/>
            <a:ext cx="1033780" cy="1568450"/>
          </a:xfrm>
          <a:prstGeom prst="rect">
            <a:avLst/>
          </a:prstGeom>
          <a:noFill/>
        </p:spPr>
        <p:txBody>
          <a:bodyPr wrap="square" rtlCol="0">
            <a:spAutoFit/>
            <a:scene3d>
              <a:camera prst="orthographicFront"/>
              <a:lightRig rig="threePt" dir="t"/>
            </a:scene3d>
          </a:bodyPr>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D</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a:spLocks noChangeArrowheads="1"/>
          </p:cNvSpPr>
          <p:nvPr/>
        </p:nvSpPr>
        <p:spPr bwMode="auto">
          <a:xfrm>
            <a:off x="0" y="15101"/>
            <a:ext cx="12192000" cy="6472555"/>
          </a:xfrm>
          <a:prstGeom prst="rect">
            <a:avLst/>
          </a:prstGeom>
          <a:noFill/>
          <a:ln w="9525">
            <a:noFill/>
            <a:miter lim="800000"/>
          </a:ln>
        </p:spPr>
        <p:txBody>
          <a:bodyPr wrap="square">
            <a:spAutoFit/>
          </a:bodyPr>
          <a:lstStyle/>
          <a:p>
            <a:pPr algn="ctr">
              <a:spcBef>
                <a:spcPts val="800"/>
              </a:spcBef>
            </a:pPr>
            <a:r>
              <a:rPr lang="zh-CN" altLang="zh-CN" sz="3600" b="1" dirty="0" smtClean="0">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社会主义</a:t>
            </a:r>
            <a:r>
              <a:rPr lang="zh-CN" altLang="zh-CN" sz="3600" b="1" dirty="0">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理论的发展</a:t>
            </a:r>
            <a:r>
              <a:rPr lang="zh-CN" altLang="zh-CN" sz="3600" b="1" dirty="0" smtClean="0">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脉络</a:t>
            </a:r>
            <a:endParaRPr lang="en-US" altLang="zh-CN" sz="3600" b="1" dirty="0">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spcBef>
                <a:spcPts val="800"/>
              </a:spcBef>
            </a:pPr>
            <a:r>
              <a:rPr lang="zh-CN" altLang="zh-CN" sz="2400" b="1" dirty="0" smtClean="0">
                <a:latin typeface="微软雅黑" panose="020B0503020204020204" charset="-122"/>
                <a:ea typeface="微软雅黑" panose="020B0503020204020204" charset="-122"/>
                <a:cs typeface="微软雅黑" panose="020B0503020204020204" charset="-122"/>
              </a:rPr>
              <a:t>一</a:t>
            </a:r>
            <a:r>
              <a:rPr lang="zh-CN" altLang="zh-CN" sz="2400" b="1" dirty="0">
                <a:latin typeface="微软雅黑" panose="020B0503020204020204" charset="-122"/>
                <a:ea typeface="微软雅黑" panose="020B0503020204020204" charset="-122"/>
                <a:cs typeface="微软雅黑" panose="020B0503020204020204" charset="-122"/>
              </a:rPr>
              <a:t>、</a:t>
            </a:r>
            <a:r>
              <a:rPr lang="en-US" altLang="zh-CN" sz="2400" b="1" dirty="0">
                <a:latin typeface="微软雅黑" panose="020B0503020204020204" charset="-122"/>
                <a:ea typeface="微软雅黑" panose="020B0503020204020204" charset="-122"/>
                <a:cs typeface="微软雅黑" panose="020B0503020204020204" charset="-122"/>
              </a:rPr>
              <a:t>19</a:t>
            </a:r>
            <a:r>
              <a:rPr lang="zh-CN" altLang="zh-CN" sz="2400" b="1" dirty="0">
                <a:latin typeface="微软雅黑" panose="020B0503020204020204" charset="-122"/>
                <a:ea typeface="微软雅黑" panose="020B0503020204020204" charset="-122"/>
                <a:cs typeface="微软雅黑" panose="020B0503020204020204" charset="-122"/>
              </a:rPr>
              <a:t>世纪初</a:t>
            </a:r>
            <a:r>
              <a:rPr lang="en-US" altLang="zh-CN" sz="2400" b="1" dirty="0">
                <a:latin typeface="微软雅黑" panose="020B0503020204020204" charset="-122"/>
                <a:ea typeface="微软雅黑" panose="020B0503020204020204" charset="-122"/>
                <a:cs typeface="微软雅黑" panose="020B0503020204020204" charset="-122"/>
              </a:rPr>
              <a:t>---1848</a:t>
            </a:r>
            <a:r>
              <a:rPr lang="zh-CN" altLang="zh-CN" sz="2400" b="1" dirty="0">
                <a:latin typeface="微软雅黑" panose="020B0503020204020204" charset="-122"/>
                <a:ea typeface="微软雅黑" panose="020B0503020204020204" charset="-122"/>
                <a:cs typeface="微软雅黑" panose="020B0503020204020204" charset="-122"/>
              </a:rPr>
              <a:t>年：从空想到科学</a:t>
            </a:r>
            <a:endParaRPr lang="zh-CN" altLang="zh-CN" sz="2400" b="1" dirty="0">
              <a:latin typeface="微软雅黑" panose="020B0503020204020204" charset="-122"/>
              <a:ea typeface="微软雅黑" panose="020B0503020204020204" charset="-122"/>
              <a:cs typeface="微软雅黑" panose="020B0503020204020204" charset="-122"/>
            </a:endParaRPr>
          </a:p>
          <a:p>
            <a:pPr>
              <a:spcBef>
                <a:spcPts val="800"/>
              </a:spcBef>
            </a:pPr>
            <a:r>
              <a:rPr lang="zh-CN" altLang="zh-CN" sz="2400" b="1" dirty="0">
                <a:solidFill>
                  <a:srgbClr val="0053A3"/>
                </a:solidFill>
                <a:latin typeface="微软雅黑" panose="020B0503020204020204" charset="-122"/>
                <a:ea typeface="微软雅黑" panose="020B0503020204020204" charset="-122"/>
                <a:cs typeface="微软雅黑" panose="020B0503020204020204" charset="-122"/>
              </a:rPr>
              <a:t>以圣西门、傅里叶、欧文为代表的空想社会主义者抨击资本主义的弊端，提出了空想社会主义思想。</a:t>
            </a:r>
            <a:r>
              <a:rPr lang="en-US" altLang="zh-CN" sz="2400" b="1" dirty="0">
                <a:solidFill>
                  <a:srgbClr val="0053A3"/>
                </a:solidFill>
                <a:latin typeface="微软雅黑" panose="020B0503020204020204" charset="-122"/>
                <a:ea typeface="微软雅黑" panose="020B0503020204020204" charset="-122"/>
                <a:cs typeface="微软雅黑" panose="020B0503020204020204" charset="-122"/>
              </a:rPr>
              <a:t>1848</a:t>
            </a:r>
            <a:r>
              <a:rPr lang="zh-CN" altLang="zh-CN" sz="2400" b="1" dirty="0">
                <a:solidFill>
                  <a:srgbClr val="0053A3"/>
                </a:solidFill>
                <a:latin typeface="微软雅黑" panose="020B0503020204020204" charset="-122"/>
                <a:ea typeface="微软雅黑" panose="020B0503020204020204" charset="-122"/>
                <a:cs typeface="微软雅黑" panose="020B0503020204020204" charset="-122"/>
              </a:rPr>
              <a:t>年《共产党宣言》的发表，标志着马克思主义的诞生，社会主义由空想到科学。</a:t>
            </a:r>
            <a:endParaRPr lang="zh-CN" altLang="zh-CN" sz="2400" b="1" dirty="0">
              <a:solidFill>
                <a:srgbClr val="0053A3"/>
              </a:solidFill>
              <a:latin typeface="微软雅黑" panose="020B0503020204020204" charset="-122"/>
              <a:ea typeface="微软雅黑" panose="020B0503020204020204" charset="-122"/>
              <a:cs typeface="微软雅黑" panose="020B0503020204020204" charset="-122"/>
            </a:endParaRPr>
          </a:p>
          <a:p>
            <a:pPr>
              <a:spcBef>
                <a:spcPts val="800"/>
              </a:spcBef>
            </a:pPr>
            <a:r>
              <a:rPr lang="zh-CN" altLang="zh-CN" sz="2400" b="1" dirty="0">
                <a:latin typeface="微软雅黑" panose="020B0503020204020204" charset="-122"/>
                <a:ea typeface="微软雅黑" panose="020B0503020204020204" charset="-122"/>
                <a:cs typeface="微软雅黑" panose="020B0503020204020204" charset="-122"/>
              </a:rPr>
              <a:t>二、19世纪40年代—19世纪70年代：从理论到实践</a:t>
            </a:r>
            <a:endParaRPr lang="zh-CN" altLang="zh-CN" sz="2400" b="1" dirty="0">
              <a:latin typeface="微软雅黑" panose="020B0503020204020204" charset="-122"/>
              <a:ea typeface="微软雅黑" panose="020B0503020204020204" charset="-122"/>
              <a:cs typeface="微软雅黑" panose="020B0503020204020204" charset="-122"/>
            </a:endParaRPr>
          </a:p>
          <a:p>
            <a:pPr>
              <a:spcBef>
                <a:spcPts val="800"/>
              </a:spcBef>
            </a:pPr>
            <a:r>
              <a:rPr lang="zh-CN" altLang="zh-CN" sz="2400" b="1" dirty="0">
                <a:solidFill>
                  <a:srgbClr val="0053A3"/>
                </a:solidFill>
                <a:latin typeface="微软雅黑" panose="020B0503020204020204" charset="-122"/>
                <a:ea typeface="微软雅黑" panose="020B0503020204020204" charset="-122"/>
                <a:cs typeface="微软雅黑" panose="020B0503020204020204" charset="-122"/>
              </a:rPr>
              <a:t>1871年，巴黎公社建立第一个无产阶级性质的政权，社会主义由理论到实践。</a:t>
            </a:r>
            <a:endParaRPr lang="zh-CN" altLang="zh-CN" sz="2400" b="1" dirty="0">
              <a:solidFill>
                <a:srgbClr val="0053A3"/>
              </a:solidFill>
              <a:latin typeface="微软雅黑" panose="020B0503020204020204" charset="-122"/>
              <a:ea typeface="微软雅黑" panose="020B0503020204020204" charset="-122"/>
              <a:cs typeface="微软雅黑" panose="020B0503020204020204" charset="-122"/>
            </a:endParaRPr>
          </a:p>
          <a:p>
            <a:pPr>
              <a:spcBef>
                <a:spcPts val="800"/>
              </a:spcBef>
            </a:pPr>
            <a:r>
              <a:rPr lang="zh-CN" altLang="zh-CN" sz="2400" b="1" dirty="0">
                <a:latin typeface="微软雅黑" panose="020B0503020204020204" charset="-122"/>
                <a:ea typeface="微软雅黑" panose="020B0503020204020204" charset="-122"/>
                <a:cs typeface="微软雅黑" panose="020B0503020204020204" charset="-122"/>
              </a:rPr>
              <a:t>三、19世纪70年代---20世纪：从理想到现实</a:t>
            </a:r>
            <a:endParaRPr lang="zh-CN" altLang="zh-CN" sz="2400" b="1" dirty="0">
              <a:latin typeface="微软雅黑" panose="020B0503020204020204" charset="-122"/>
              <a:ea typeface="微软雅黑" panose="020B0503020204020204" charset="-122"/>
              <a:cs typeface="微软雅黑" panose="020B0503020204020204" charset="-122"/>
            </a:endParaRPr>
          </a:p>
          <a:p>
            <a:pPr>
              <a:spcBef>
                <a:spcPts val="800"/>
              </a:spcBef>
            </a:pPr>
            <a:r>
              <a:rPr lang="zh-CN" altLang="zh-CN" sz="2400" b="1" dirty="0">
                <a:solidFill>
                  <a:srgbClr val="0053A3"/>
                </a:solidFill>
                <a:latin typeface="微软雅黑" panose="020B0503020204020204" charset="-122"/>
                <a:ea typeface="微软雅黑" panose="020B0503020204020204" charset="-122"/>
                <a:cs typeface="微软雅黑" panose="020B0503020204020204" charset="-122"/>
              </a:rPr>
              <a:t>1917年十月革命的胜利，建立了人类历史上第一个无产阶级专政的社会主义国家，社会主义由理想变成了现实。</a:t>
            </a:r>
            <a:endParaRPr lang="zh-CN" altLang="zh-CN" sz="2400" b="1" dirty="0">
              <a:solidFill>
                <a:srgbClr val="0053A3"/>
              </a:solidFill>
              <a:latin typeface="微软雅黑" panose="020B0503020204020204" charset="-122"/>
              <a:ea typeface="微软雅黑" panose="020B0503020204020204" charset="-122"/>
              <a:cs typeface="微软雅黑" panose="020B0503020204020204" charset="-122"/>
            </a:endParaRPr>
          </a:p>
          <a:p>
            <a:pPr>
              <a:spcBef>
                <a:spcPts val="800"/>
              </a:spcBef>
            </a:pPr>
            <a:r>
              <a:rPr lang="zh-CN" altLang="zh-CN" sz="2400" b="1" dirty="0">
                <a:latin typeface="微软雅黑" panose="020B0503020204020204" charset="-122"/>
                <a:ea typeface="微软雅黑" panose="020B0503020204020204" charset="-122"/>
                <a:cs typeface="微软雅黑" panose="020B0503020204020204" charset="-122"/>
              </a:rPr>
              <a:t>四、20世纪初—20世纪50年代 ：从一国到多国</a:t>
            </a:r>
            <a:endParaRPr lang="zh-CN" altLang="zh-CN" sz="2400" b="1" dirty="0">
              <a:latin typeface="微软雅黑" panose="020B0503020204020204" charset="-122"/>
              <a:ea typeface="微软雅黑" panose="020B0503020204020204" charset="-122"/>
              <a:cs typeface="微软雅黑" panose="020B0503020204020204" charset="-122"/>
            </a:endParaRPr>
          </a:p>
          <a:p>
            <a:pPr>
              <a:spcBef>
                <a:spcPts val="800"/>
              </a:spcBef>
            </a:pPr>
            <a:r>
              <a:rPr lang="zh-CN" altLang="zh-CN" sz="2400" b="1" dirty="0">
                <a:solidFill>
                  <a:srgbClr val="0053A3"/>
                </a:solidFill>
                <a:latin typeface="微软雅黑" panose="020B0503020204020204" charset="-122"/>
                <a:ea typeface="微软雅黑" panose="020B0503020204020204" charset="-122"/>
                <a:cs typeface="微软雅黑" panose="020B0503020204020204" charset="-122"/>
              </a:rPr>
              <a:t>第二次世界大战后，形成了世界性社会主义阵营，社会主义由一国到多国。</a:t>
            </a:r>
            <a:endParaRPr lang="zh-CN" altLang="zh-CN" sz="2400" b="1" dirty="0">
              <a:solidFill>
                <a:srgbClr val="0053A3"/>
              </a:solidFill>
              <a:latin typeface="微软雅黑" panose="020B0503020204020204" charset="-122"/>
              <a:ea typeface="微软雅黑" panose="020B0503020204020204" charset="-122"/>
              <a:cs typeface="微软雅黑" panose="020B0503020204020204" charset="-122"/>
            </a:endParaRPr>
          </a:p>
          <a:p>
            <a:pPr>
              <a:spcBef>
                <a:spcPts val="800"/>
              </a:spcBef>
            </a:pPr>
            <a:r>
              <a:rPr lang="zh-CN" altLang="zh-CN" sz="2400" b="1" dirty="0">
                <a:latin typeface="微软雅黑" panose="020B0503020204020204" charset="-122"/>
                <a:ea typeface="微软雅黑" panose="020B0503020204020204" charset="-122"/>
                <a:cs typeface="微软雅黑" panose="020B0503020204020204" charset="-122"/>
              </a:rPr>
              <a:t>五、</a:t>
            </a:r>
            <a:r>
              <a:rPr lang="en-US" altLang="zh-CN" sz="2400" b="1" dirty="0">
                <a:latin typeface="微软雅黑" panose="020B0503020204020204" charset="-122"/>
                <a:ea typeface="微软雅黑" panose="020B0503020204020204" charset="-122"/>
                <a:cs typeface="微软雅黑" panose="020B0503020204020204" charset="-122"/>
              </a:rPr>
              <a:t>20</a:t>
            </a:r>
            <a:r>
              <a:rPr lang="zh-CN" altLang="zh-CN" sz="2400" b="1" dirty="0">
                <a:latin typeface="微软雅黑" panose="020B0503020204020204" charset="-122"/>
                <a:ea typeface="微软雅黑" panose="020B0503020204020204" charset="-122"/>
                <a:cs typeface="微软雅黑" panose="020B0503020204020204" charset="-122"/>
              </a:rPr>
              <a:t>世纪</a:t>
            </a:r>
            <a:r>
              <a:rPr lang="en-US" altLang="zh-CN" sz="2400" b="1" dirty="0">
                <a:latin typeface="微软雅黑" panose="020B0503020204020204" charset="-122"/>
                <a:ea typeface="微软雅黑" panose="020B0503020204020204" charset="-122"/>
                <a:cs typeface="微软雅黑" panose="020B0503020204020204" charset="-122"/>
              </a:rPr>
              <a:t>50</a:t>
            </a:r>
            <a:r>
              <a:rPr lang="zh-CN" altLang="zh-CN" sz="2400" b="1" dirty="0">
                <a:latin typeface="微软雅黑" panose="020B0503020204020204" charset="-122"/>
                <a:ea typeface="微软雅黑" panose="020B0503020204020204" charset="-122"/>
                <a:cs typeface="微软雅黑" panose="020B0503020204020204" charset="-122"/>
              </a:rPr>
              <a:t>年代至今：由一种模式到多种模式</a:t>
            </a:r>
            <a:endParaRPr lang="zh-CN" altLang="zh-CN" sz="2400" b="1" dirty="0">
              <a:latin typeface="微软雅黑" panose="020B0503020204020204" charset="-122"/>
              <a:ea typeface="微软雅黑" panose="020B0503020204020204" charset="-122"/>
              <a:cs typeface="微软雅黑" panose="020B0503020204020204" charset="-122"/>
            </a:endParaRPr>
          </a:p>
          <a:p>
            <a:pPr>
              <a:spcBef>
                <a:spcPts val="800"/>
              </a:spcBef>
            </a:pPr>
            <a:r>
              <a:rPr lang="zh-CN" altLang="zh-CN" sz="2400" b="1" dirty="0">
                <a:solidFill>
                  <a:srgbClr val="0053A3"/>
                </a:solidFill>
                <a:latin typeface="微软雅黑" panose="020B0503020204020204" charset="-122"/>
                <a:ea typeface="微软雅黑" panose="020B0503020204020204" charset="-122"/>
                <a:cs typeface="微软雅黑" panose="020B0503020204020204" charset="-122"/>
              </a:rPr>
              <a:t>由苏联模式到南斯拉夫模式和中国模式。</a:t>
            </a:r>
            <a:endParaRPr lang="zh-CN" altLang="en-US" sz="2400" b="1"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66370" y="1167130"/>
            <a:ext cx="11755120" cy="4523105"/>
          </a:xfrm>
          <a:prstGeom prst="rect">
            <a:avLst/>
          </a:prstGeom>
          <a:noFill/>
        </p:spPr>
        <p:txBody>
          <a:bodyPr wrap="square" rtlCol="0" anchor="t">
            <a:spAutoFit/>
          </a:bodyPr>
          <a:p>
            <a:pPr>
              <a:buNone/>
            </a:pPr>
            <a:r>
              <a:rPr lang="zh-CN" altLang="en-US" sz="2400" b="1" dirty="0">
                <a:latin typeface="微软雅黑" panose="020B0503020204020204" charset="-122"/>
                <a:ea typeface="微软雅黑" panose="020B0503020204020204" charset="-122"/>
                <a:sym typeface="+mn-ea"/>
              </a:rPr>
              <a:t>（一）马克思主义的诞生与传播</a:t>
            </a:r>
            <a:r>
              <a:rPr lang="en-US" altLang="zh-CN" sz="2400" b="1" dirty="0">
                <a:latin typeface="微软雅黑" panose="020B0503020204020204" charset="-122"/>
                <a:ea typeface="微软雅黑" panose="020B0503020204020204" charset="-122"/>
                <a:sym typeface="+mn-ea"/>
              </a:rPr>
              <a:t>P62-66</a:t>
            </a:r>
            <a:endParaRPr lang="zh-CN" altLang="en-US" sz="2400" b="1" dirty="0">
              <a:latin typeface="微软雅黑" panose="020B0503020204020204" charset="-122"/>
              <a:ea typeface="微软雅黑" panose="020B0503020204020204" charset="-122"/>
              <a:sym typeface="+mn-ea"/>
            </a:endParaRPr>
          </a:p>
          <a:p>
            <a:pPr>
              <a:buNone/>
            </a:pPr>
            <a:r>
              <a:rPr lang="en-US" altLang="zh-CN" sz="2400" b="1" dirty="0">
                <a:latin typeface="微软雅黑" panose="020B0503020204020204" charset="-122"/>
                <a:ea typeface="微软雅黑" panose="020B0503020204020204" charset="-122"/>
                <a:sym typeface="+mn-ea"/>
              </a:rPr>
              <a:t>1</a:t>
            </a:r>
            <a:r>
              <a:rPr lang="zh-CN" altLang="en-US" sz="2400" b="1" dirty="0">
                <a:latin typeface="微软雅黑" panose="020B0503020204020204" charset="-122"/>
                <a:ea typeface="微软雅黑" panose="020B0503020204020204" charset="-122"/>
                <a:sym typeface="+mn-ea"/>
              </a:rPr>
              <a:t>、背景：</a:t>
            </a:r>
            <a:endParaRPr lang="zh-CN" altLang="en-US"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1</a:t>
            </a:r>
            <a:r>
              <a:rPr lang="zh-CN" altLang="en-US" sz="2400" b="1" dirty="0">
                <a:latin typeface="微软雅黑" panose="020B0503020204020204" charset="-122"/>
                <a:ea typeface="微软雅黑" panose="020B0503020204020204" charset="-122"/>
                <a:sym typeface="+mn-ea"/>
              </a:rPr>
              <a:t>）经：资本主义发展弊端显露</a:t>
            </a:r>
            <a:endParaRPr lang="zh-CN" altLang="en-US"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2</a:t>
            </a:r>
            <a:r>
              <a:rPr lang="zh-CN" altLang="en-US" sz="2400" b="1" dirty="0">
                <a:latin typeface="微软雅黑" panose="020B0503020204020204" charset="-122"/>
                <a:ea typeface="微软雅黑" panose="020B0503020204020204" charset="-122"/>
                <a:sym typeface="+mn-ea"/>
              </a:rPr>
              <a:t>）政：欧洲三大工人运动（</a:t>
            </a:r>
            <a:r>
              <a:rPr lang="en-US" altLang="zh-CN" sz="2400" b="1" dirty="0">
                <a:latin typeface="微软雅黑" panose="020B0503020204020204" charset="-122"/>
                <a:ea typeface="微软雅黑" panose="020B0503020204020204" charset="-122"/>
                <a:sym typeface="+mn-ea"/>
              </a:rPr>
              <a:t>19C3</a:t>
            </a: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40S</a:t>
            </a: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a:t>
            </a:r>
            <a:r>
              <a:rPr lang="zh-CN" altLang="en-US" sz="2400" b="1" dirty="0">
                <a:latin typeface="微软雅黑" panose="020B0503020204020204" charset="-122"/>
                <a:ea typeface="微软雅黑" panose="020B0503020204020204" charset="-122"/>
                <a:sym typeface="+mn-ea"/>
              </a:rPr>
              <a:t>世界无产阶级登上政治舞台</a:t>
            </a:r>
            <a:endParaRPr lang="zh-CN" altLang="en-US"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3</a:t>
            </a:r>
            <a:r>
              <a:rPr lang="zh-CN" altLang="en-US" sz="2400" b="1" dirty="0">
                <a:latin typeface="微软雅黑" panose="020B0503020204020204" charset="-122"/>
                <a:ea typeface="微软雅黑" panose="020B0503020204020204" charset="-122"/>
                <a:sym typeface="+mn-ea"/>
              </a:rPr>
              <a:t>）思：空想社会主义（圣西门、傅立叶、欧文）</a:t>
            </a:r>
            <a:r>
              <a:rPr lang="en-US" altLang="zh-CN" sz="2400" b="1" dirty="0">
                <a:latin typeface="微软雅黑" panose="020B0503020204020204" charset="-122"/>
                <a:ea typeface="微软雅黑" panose="020B0503020204020204" charset="-122"/>
                <a:sym typeface="+mn-ea"/>
              </a:rPr>
              <a:t>—</a:t>
            </a:r>
            <a:r>
              <a:rPr lang="zh-CN" altLang="en-US" sz="2400" b="1" dirty="0">
                <a:latin typeface="微软雅黑" panose="020B0503020204020204" charset="-122"/>
                <a:ea typeface="微软雅黑" panose="020B0503020204020204" charset="-122"/>
                <a:sym typeface="+mn-ea"/>
              </a:rPr>
              <a:t>脱离社会现实</a:t>
            </a:r>
            <a:endParaRPr lang="zh-CN" altLang="en-US" sz="2400" b="1" dirty="0">
              <a:latin typeface="微软雅黑" panose="020B0503020204020204" charset="-122"/>
              <a:ea typeface="微软雅黑" panose="020B0503020204020204" charset="-122"/>
              <a:sym typeface="+mn-ea"/>
            </a:endParaRPr>
          </a:p>
          <a:p>
            <a:pPr>
              <a:buNone/>
            </a:pPr>
            <a:r>
              <a:rPr lang="en-US" altLang="zh-CN" sz="2400" b="1" dirty="0">
                <a:latin typeface="微软雅黑" panose="020B0503020204020204" charset="-122"/>
                <a:ea typeface="微软雅黑" panose="020B0503020204020204" charset="-122"/>
                <a:sym typeface="+mn-ea"/>
              </a:rPr>
              <a:t>2</a:t>
            </a:r>
            <a:r>
              <a:rPr lang="zh-CN" altLang="en-US" sz="2400" b="1" dirty="0">
                <a:latin typeface="微软雅黑" panose="020B0503020204020204" charset="-122"/>
                <a:ea typeface="微软雅黑" panose="020B0503020204020204" charset="-122"/>
                <a:sym typeface="+mn-ea"/>
              </a:rPr>
              <a:t>、内容</a:t>
            </a:r>
            <a:endParaRPr lang="zh-CN" altLang="en-US"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1</a:t>
            </a:r>
            <a:r>
              <a:rPr lang="zh-CN" altLang="en-US" sz="2400" b="1" dirty="0">
                <a:latin typeface="微软雅黑" panose="020B0503020204020204" charset="-122"/>
                <a:ea typeface="微软雅黑" panose="020B0503020204020204" charset="-122"/>
                <a:sym typeface="+mn-ea"/>
              </a:rPr>
              <a:t>）</a:t>
            </a:r>
            <a:r>
              <a:rPr lang="en-US" altLang="zh-CN" sz="2400" b="1" dirty="0">
                <a:solidFill>
                  <a:srgbClr val="FF0000"/>
                </a:solidFill>
                <a:latin typeface="微软雅黑" panose="020B0503020204020204" charset="-122"/>
                <a:ea typeface="微软雅黑" panose="020B0503020204020204" charset="-122"/>
                <a:sym typeface="+mn-ea"/>
              </a:rPr>
              <a:t>1848</a:t>
            </a:r>
            <a:r>
              <a:rPr lang="zh-CN" altLang="en-US" sz="2400" b="1" dirty="0">
                <a:solidFill>
                  <a:srgbClr val="FF0000"/>
                </a:solidFill>
                <a:latin typeface="微软雅黑" panose="020B0503020204020204" charset="-122"/>
                <a:ea typeface="微软雅黑" panose="020B0503020204020204" charset="-122"/>
                <a:sym typeface="+mn-ea"/>
              </a:rPr>
              <a:t>《共产党宣言》：马克思主义诞生，科学社会主义【从空想到科学】</a:t>
            </a:r>
            <a:r>
              <a:rPr lang="en-US" altLang="zh-CN" sz="2400" b="1" dirty="0">
                <a:solidFill>
                  <a:srgbClr val="FF0000"/>
                </a:solidFill>
                <a:latin typeface="微软雅黑" panose="020B0503020204020204" charset="-122"/>
                <a:ea typeface="微软雅黑" panose="020B0503020204020204" charset="-122"/>
                <a:sym typeface="+mn-ea"/>
              </a:rPr>
              <a:t>※</a:t>
            </a:r>
            <a:endParaRPr lang="zh-CN" altLang="en-US" sz="2400" b="1" dirty="0">
              <a:solidFill>
                <a:srgbClr val="FF0000"/>
              </a:solidFill>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2</a:t>
            </a:r>
            <a:r>
              <a:rPr lang="zh-CN" altLang="en-US" sz="2400" b="1" dirty="0">
                <a:latin typeface="微软雅黑" panose="020B0503020204020204" charset="-122"/>
                <a:ea typeface="微软雅黑" panose="020B0503020204020204" charset="-122"/>
                <a:sym typeface="+mn-ea"/>
              </a:rPr>
              <a:t>）《资本论》：剩余价值，对资本主义制度的深刻剖析</a:t>
            </a:r>
            <a:endParaRPr lang="zh-CN" altLang="en-US"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3</a:t>
            </a:r>
            <a:r>
              <a:rPr lang="zh-CN" altLang="en-US" sz="2400" b="1" dirty="0">
                <a:latin typeface="微软雅黑" panose="020B0503020204020204" charset="-122"/>
                <a:ea typeface="微软雅黑" panose="020B0503020204020204" charset="-122"/>
                <a:sym typeface="+mn-ea"/>
              </a:rPr>
              <a:t>）《德意志意识形态》：唯物史观</a:t>
            </a:r>
            <a:endParaRPr lang="zh-CN" altLang="en-US" sz="2400" b="1" dirty="0">
              <a:latin typeface="微软雅黑" panose="020B0503020204020204" charset="-122"/>
              <a:ea typeface="微软雅黑" panose="020B0503020204020204" charset="-122"/>
              <a:sym typeface="+mn-ea"/>
            </a:endParaRPr>
          </a:p>
          <a:p>
            <a:pPr>
              <a:buNone/>
            </a:pPr>
            <a:r>
              <a:rPr lang="en-US" altLang="zh-CN" sz="2400" b="1" dirty="0">
                <a:latin typeface="微软雅黑" panose="020B0503020204020204" charset="-122"/>
                <a:ea typeface="微软雅黑" panose="020B0503020204020204" charset="-122"/>
                <a:sym typeface="+mn-ea"/>
              </a:rPr>
              <a:t>3</a:t>
            </a:r>
            <a:r>
              <a:rPr lang="zh-CN" altLang="en-US" sz="2400" b="1" dirty="0">
                <a:latin typeface="微软雅黑" panose="020B0503020204020204" charset="-122"/>
                <a:ea typeface="微软雅黑" panose="020B0503020204020204" charset="-122"/>
                <a:sym typeface="+mn-ea"/>
              </a:rPr>
              <a:t>、发展</a:t>
            </a:r>
            <a:endParaRPr lang="zh-CN" altLang="en-US"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1</a:t>
            </a: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1864</a:t>
            </a:r>
            <a:r>
              <a:rPr lang="zh-CN" altLang="en-US" sz="2400" b="1" dirty="0">
                <a:latin typeface="微软雅黑" panose="020B0503020204020204" charset="-122"/>
                <a:ea typeface="微软雅黑" panose="020B0503020204020204" charset="-122"/>
                <a:sym typeface="+mn-ea"/>
              </a:rPr>
              <a:t>第一国际</a:t>
            </a:r>
            <a:endParaRPr lang="zh-CN" altLang="en-US" sz="2400" b="1" dirty="0">
              <a:latin typeface="微软雅黑" panose="020B0503020204020204" charset="-122"/>
              <a:ea typeface="微软雅黑" panose="020B0503020204020204" charset="-122"/>
              <a:sym typeface="+mn-ea"/>
            </a:endParaRPr>
          </a:p>
          <a:p>
            <a:pPr>
              <a:buNone/>
            </a:pPr>
            <a:r>
              <a:rPr lang="zh-CN" altLang="en-US" sz="2400" b="1" dirty="0">
                <a:latin typeface="微软雅黑" panose="020B0503020204020204" charset="-122"/>
                <a:ea typeface="微软雅黑" panose="020B0503020204020204" charset="-122"/>
                <a:sym typeface="+mn-ea"/>
              </a:rPr>
              <a:t>（</a:t>
            </a:r>
            <a:r>
              <a:rPr lang="en-US" altLang="zh-CN" sz="2400" b="1" dirty="0">
                <a:latin typeface="微软雅黑" panose="020B0503020204020204" charset="-122"/>
                <a:ea typeface="微软雅黑" panose="020B0503020204020204" charset="-122"/>
                <a:sym typeface="+mn-ea"/>
              </a:rPr>
              <a:t>2</a:t>
            </a:r>
            <a:r>
              <a:rPr lang="zh-CN" altLang="en-US" sz="2400" b="1" dirty="0">
                <a:latin typeface="微软雅黑" panose="020B0503020204020204" charset="-122"/>
                <a:ea typeface="微软雅黑" panose="020B0503020204020204" charset="-122"/>
                <a:sym typeface="+mn-ea"/>
              </a:rPr>
              <a:t>）</a:t>
            </a:r>
            <a:r>
              <a:rPr lang="en-US" altLang="zh-CN" sz="2400" b="1" dirty="0">
                <a:solidFill>
                  <a:srgbClr val="FF0000"/>
                </a:solidFill>
                <a:latin typeface="微软雅黑" panose="020B0503020204020204" charset="-122"/>
                <a:ea typeface="微软雅黑" panose="020B0503020204020204" charset="-122"/>
                <a:sym typeface="+mn-ea"/>
              </a:rPr>
              <a:t>1871</a:t>
            </a:r>
            <a:r>
              <a:rPr lang="zh-CN" altLang="en-US" sz="2400" b="1" dirty="0">
                <a:solidFill>
                  <a:srgbClr val="FF0000"/>
                </a:solidFill>
                <a:latin typeface="微软雅黑" panose="020B0503020204020204" charset="-122"/>
                <a:ea typeface="微软雅黑" panose="020B0503020204020204" charset="-122"/>
                <a:sym typeface="+mn-ea"/>
              </a:rPr>
              <a:t>巴黎公社：无产阶级建立政权第一次伟大尝试【从理论到实践】</a:t>
            </a:r>
            <a:endParaRPr lang="zh-CN" altLang="en-US" sz="3200" b="1" dirty="0">
              <a:solidFill>
                <a:srgbClr val="FF0000"/>
              </a:solidFill>
              <a:latin typeface="微软雅黑" panose="020B0503020204020204" charset="-122"/>
              <a:ea typeface="微软雅黑" panose="020B0503020204020204" charset="-122"/>
              <a:sym typeface="+mn-ea"/>
            </a:endParaRPr>
          </a:p>
        </p:txBody>
      </p:sp>
      <p:sp>
        <p:nvSpPr>
          <p:cNvPr id="2" name="文本框 1"/>
          <p:cNvSpPr txBox="1"/>
          <p:nvPr/>
        </p:nvSpPr>
        <p:spPr>
          <a:xfrm>
            <a:off x="166370" y="184150"/>
            <a:ext cx="461708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社会主义运动的理论与实践</a:t>
            </a:r>
            <a:endParaRPr lang="zh-CN" altLang="en-US" sz="2800" b="1">
              <a:latin typeface="微软雅黑" panose="020B0503020204020204" charset="-122"/>
              <a:ea typeface="微软雅黑" panose="020B0503020204020204" charset="-122"/>
            </a:endParaRPr>
          </a:p>
        </p:txBody>
      </p:sp>
      <p:sp>
        <p:nvSpPr>
          <p:cNvPr id="3" name="文本框 2"/>
          <p:cNvSpPr txBox="1"/>
          <p:nvPr/>
        </p:nvSpPr>
        <p:spPr>
          <a:xfrm>
            <a:off x="5638800" y="245745"/>
            <a:ext cx="5893435" cy="52197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lvl="0" algn="ctr">
              <a:buClrTx/>
              <a:buSzTx/>
              <a:buFontTx/>
            </a:pPr>
            <a:r>
              <a:rPr lang="zh-CN" altLang="en-US" sz="28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第十一课：马克思主义的诞生与传播</a:t>
            </a:r>
            <a:endParaRPr lang="zh-CN" altLang="en-US" sz="28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81915" y="706120"/>
            <a:ext cx="11445875" cy="6000750"/>
          </a:xfrm>
          <a:prstGeom prst="rect">
            <a:avLst/>
          </a:prstGeom>
          <a:noFill/>
        </p:spPr>
        <p:txBody>
          <a:bodyPr wrap="square" rtlCol="0" anchor="t">
            <a:spAutoFit/>
          </a:bodyPr>
          <a:p>
            <a:pPr>
              <a:buNone/>
            </a:pPr>
            <a:r>
              <a:rPr lang="zh-CN" altLang="en-US" sz="2400" b="1" dirty="0">
                <a:solidFill>
                  <a:schemeClr val="tx1"/>
                </a:solidFill>
                <a:latin typeface="微软雅黑" panose="020B0503020204020204" charset="-122"/>
                <a:ea typeface="微软雅黑" panose="020B0503020204020204" charset="-122"/>
                <a:sym typeface="+mn-ea"/>
              </a:rPr>
              <a:t>（二）十月革命与苏联建设社会主义的实践</a:t>
            </a:r>
            <a:r>
              <a:rPr lang="en-US" altLang="zh-CN" sz="2400" b="1" dirty="0">
                <a:solidFill>
                  <a:schemeClr val="tx1"/>
                </a:solidFill>
                <a:latin typeface="微软雅黑" panose="020B0503020204020204" charset="-122"/>
                <a:ea typeface="微软雅黑" panose="020B0503020204020204" charset="-122"/>
                <a:sym typeface="+mn-ea"/>
              </a:rPr>
              <a:t>P89-93</a:t>
            </a:r>
            <a:endParaRPr lang="zh-CN" altLang="en-US" sz="2400" b="1" dirty="0">
              <a:solidFill>
                <a:schemeClr val="tx1"/>
              </a:solidFill>
              <a:latin typeface="微软雅黑" panose="020B0503020204020204" charset="-122"/>
              <a:ea typeface="微软雅黑" panose="020B0503020204020204" charset="-122"/>
              <a:sym typeface="+mn-ea"/>
            </a:endParaRPr>
          </a:p>
          <a:p>
            <a:pPr>
              <a:buNone/>
            </a:pPr>
            <a:r>
              <a:rPr lang="en-US" altLang="zh-CN" sz="2400" b="1" dirty="0">
                <a:solidFill>
                  <a:schemeClr val="tx1"/>
                </a:solidFill>
                <a:latin typeface="微软雅黑" panose="020B0503020204020204" charset="-122"/>
                <a:ea typeface="微软雅黑" panose="020B0503020204020204" charset="-122"/>
                <a:sym typeface="+mn-ea"/>
              </a:rPr>
              <a:t>1</a:t>
            </a:r>
            <a:r>
              <a:rPr lang="zh-CN" altLang="en-US" sz="2400" b="1" dirty="0">
                <a:solidFill>
                  <a:schemeClr val="tx1"/>
                </a:solidFill>
                <a:latin typeface="微软雅黑" panose="020B0503020204020204" charset="-122"/>
                <a:ea typeface="微软雅黑" panose="020B0503020204020204" charset="-122"/>
                <a:sym typeface="+mn-ea"/>
              </a:rPr>
              <a:t>、列宁主义</a:t>
            </a:r>
            <a:r>
              <a:rPr lang="en-US" altLang="zh-CN" sz="2400" b="1" dirty="0">
                <a:solidFill>
                  <a:schemeClr val="tx1"/>
                </a:solidFill>
                <a:latin typeface="微软雅黑" panose="020B0503020204020204" charset="-122"/>
                <a:ea typeface="微软雅黑" panose="020B0503020204020204" charset="-122"/>
                <a:sym typeface="+mn-ea"/>
              </a:rPr>
              <a:t> </a:t>
            </a:r>
            <a:r>
              <a:rPr lang="en-US" altLang="zh-CN" sz="2400" b="1" dirty="0">
                <a:solidFill>
                  <a:srgbClr val="FF0000"/>
                </a:solidFill>
                <a:latin typeface="微软雅黑" panose="020B0503020204020204" charset="-122"/>
                <a:ea typeface="微软雅黑" panose="020B0503020204020204" charset="-122"/>
                <a:sym typeface="+mn-ea"/>
              </a:rPr>
              <a:t>1903</a:t>
            </a:r>
            <a:endParaRPr lang="en-US" altLang="zh-CN" sz="2400" b="1" dirty="0">
              <a:solidFill>
                <a:schemeClr val="tx1"/>
              </a:solidFill>
              <a:latin typeface="微软雅黑" panose="020B0503020204020204" charset="-122"/>
              <a:ea typeface="微软雅黑" panose="020B0503020204020204" charset="-122"/>
              <a:sym typeface="+mn-ea"/>
            </a:endParaRPr>
          </a:p>
          <a:p>
            <a:pPr>
              <a:buNone/>
            </a:pPr>
            <a:r>
              <a:rPr lang="en-US" altLang="zh-CN" sz="2400" b="1" dirty="0">
                <a:solidFill>
                  <a:schemeClr val="tx1"/>
                </a:solidFill>
                <a:latin typeface="微软雅黑" panose="020B0503020204020204" charset="-122"/>
                <a:ea typeface="微软雅黑" panose="020B0503020204020204" charset="-122"/>
                <a:sym typeface="+mn-ea"/>
              </a:rPr>
              <a:t>2</a:t>
            </a:r>
            <a:r>
              <a:rPr lang="zh-CN" altLang="en-US" sz="2400" b="1" dirty="0">
                <a:solidFill>
                  <a:schemeClr val="tx1"/>
                </a:solidFill>
                <a:latin typeface="微软雅黑" panose="020B0503020204020204" charset="-122"/>
                <a:ea typeface="微软雅黑" panose="020B0503020204020204" charset="-122"/>
                <a:sym typeface="+mn-ea"/>
              </a:rPr>
              <a:t>、十月革命</a:t>
            </a:r>
            <a:r>
              <a:rPr lang="en-US" altLang="zh-CN" sz="2400" b="1" dirty="0">
                <a:solidFill>
                  <a:schemeClr val="tx1"/>
                </a:solidFill>
                <a:latin typeface="微软雅黑" panose="020B0503020204020204" charset="-122"/>
                <a:ea typeface="微软雅黑" panose="020B0503020204020204" charset="-122"/>
                <a:sym typeface="+mn-ea"/>
              </a:rPr>
              <a:t> </a:t>
            </a:r>
            <a:r>
              <a:rPr lang="en-US" altLang="zh-CN" sz="2400" b="1" dirty="0">
                <a:solidFill>
                  <a:srgbClr val="FF0000"/>
                </a:solidFill>
                <a:latin typeface="微软雅黑" panose="020B0503020204020204" charset="-122"/>
                <a:ea typeface="微软雅黑" panose="020B0503020204020204" charset="-122"/>
                <a:sym typeface="+mn-ea"/>
              </a:rPr>
              <a:t>1917</a:t>
            </a:r>
            <a:endParaRPr lang="zh-CN" altLang="en-US" sz="2400" b="1" dirty="0">
              <a:solidFill>
                <a:srgbClr val="FF0000"/>
              </a:solidFill>
              <a:latin typeface="微软雅黑" panose="020B0503020204020204" charset="-122"/>
              <a:ea typeface="微软雅黑" panose="020B0503020204020204" charset="-122"/>
              <a:sym typeface="+mn-ea"/>
            </a:endParaRPr>
          </a:p>
          <a:p>
            <a:pPr>
              <a:buNone/>
            </a:pPr>
            <a:r>
              <a:rPr lang="en-US" altLang="zh-CN" sz="2400" b="1" dirty="0">
                <a:solidFill>
                  <a:schemeClr val="tx1"/>
                </a:solidFill>
                <a:latin typeface="微软雅黑" panose="020B0503020204020204" charset="-122"/>
                <a:ea typeface="微软雅黑" panose="020B0503020204020204" charset="-122"/>
                <a:sym typeface="+mn-ea"/>
              </a:rPr>
              <a:t> </a:t>
            </a:r>
            <a:r>
              <a:rPr lang="zh-CN" altLang="en-US" sz="2400" b="1" dirty="0">
                <a:solidFill>
                  <a:schemeClr val="tx1"/>
                </a:solidFill>
                <a:latin typeface="微软雅黑" panose="020B0503020204020204" charset="-122"/>
                <a:ea typeface="微软雅黑" panose="020B0503020204020204" charset="-122"/>
                <a:sym typeface="+mn-ea"/>
              </a:rPr>
              <a:t>（</a:t>
            </a:r>
            <a:r>
              <a:rPr lang="en-US" altLang="zh-CN" sz="2400" b="1" dirty="0">
                <a:solidFill>
                  <a:schemeClr val="tx1"/>
                </a:solidFill>
                <a:latin typeface="微软雅黑" panose="020B0503020204020204" charset="-122"/>
                <a:ea typeface="微软雅黑" panose="020B0503020204020204" charset="-122"/>
                <a:sym typeface="+mn-ea"/>
              </a:rPr>
              <a:t>1</a:t>
            </a:r>
            <a:r>
              <a:rPr lang="zh-CN" altLang="en-US" sz="2400" b="1" dirty="0">
                <a:solidFill>
                  <a:schemeClr val="tx1"/>
                </a:solidFill>
                <a:latin typeface="微软雅黑" panose="020B0503020204020204" charset="-122"/>
                <a:ea typeface="微软雅黑" panose="020B0503020204020204" charset="-122"/>
                <a:sym typeface="+mn-ea"/>
              </a:rPr>
              <a:t>）过程：</a:t>
            </a:r>
            <a:r>
              <a:rPr lang="zh-CN" altLang="en-US" sz="2400" b="1" dirty="0">
                <a:solidFill>
                  <a:srgbClr val="FF0000"/>
                </a:solidFill>
                <a:latin typeface="微软雅黑" panose="020B0503020204020204" charset="-122"/>
                <a:ea typeface="微软雅黑" panose="020B0503020204020204" charset="-122"/>
                <a:sym typeface="+mn-ea"/>
              </a:rPr>
              <a:t>二月革命倒沙皇，四月提纲指方向（和平）</a:t>
            </a:r>
            <a:endParaRPr lang="zh-CN" altLang="en-US" sz="2400" b="1" dirty="0">
              <a:solidFill>
                <a:srgbClr val="FF0000"/>
              </a:solidFill>
              <a:latin typeface="微软雅黑" panose="020B0503020204020204" charset="-122"/>
              <a:ea typeface="微软雅黑" panose="020B0503020204020204" charset="-122"/>
              <a:sym typeface="+mn-ea"/>
            </a:endParaRPr>
          </a:p>
          <a:p>
            <a:pPr>
              <a:buNone/>
            </a:pPr>
            <a:r>
              <a:rPr lang="zh-CN" altLang="en-US" sz="2400" b="1" dirty="0">
                <a:solidFill>
                  <a:srgbClr val="FF0000"/>
                </a:solidFill>
                <a:latin typeface="微软雅黑" panose="020B0503020204020204" charset="-122"/>
                <a:ea typeface="微软雅黑" panose="020B0503020204020204" charset="-122"/>
                <a:sym typeface="+mn-ea"/>
              </a:rPr>
              <a:t> </a:t>
            </a:r>
            <a:r>
              <a:rPr lang="en-US" altLang="zh-CN" sz="2400" b="1" dirty="0">
                <a:solidFill>
                  <a:srgbClr val="FF0000"/>
                </a:solidFill>
                <a:latin typeface="微软雅黑" panose="020B0503020204020204" charset="-122"/>
                <a:ea typeface="微软雅黑" panose="020B0503020204020204" charset="-122"/>
                <a:sym typeface="+mn-ea"/>
              </a:rPr>
              <a:t>                   </a:t>
            </a:r>
            <a:r>
              <a:rPr lang="zh-CN" altLang="en-US" sz="2400" b="1" dirty="0">
                <a:solidFill>
                  <a:srgbClr val="FF0000"/>
                </a:solidFill>
                <a:latin typeface="微软雅黑" panose="020B0503020204020204" charset="-122"/>
                <a:ea typeface="微软雅黑" panose="020B0503020204020204" charset="-122"/>
                <a:sym typeface="+mn-ea"/>
              </a:rPr>
              <a:t>七月流血抛幻想（暴力），十月革命现曙光（建社会主义国家）</a:t>
            </a:r>
            <a:endParaRPr lang="zh-CN" altLang="en-US" sz="2400" b="1" dirty="0">
              <a:solidFill>
                <a:srgbClr val="FF0000"/>
              </a:solidFill>
              <a:latin typeface="微软雅黑" panose="020B0503020204020204" charset="-122"/>
              <a:ea typeface="微软雅黑" panose="020B0503020204020204" charset="-122"/>
              <a:sym typeface="+mn-ea"/>
            </a:endParaRPr>
          </a:p>
          <a:p>
            <a:pPr>
              <a:buNone/>
            </a:pPr>
            <a:r>
              <a:rPr lang="en-US" altLang="zh-CN" sz="2400" b="1" dirty="0">
                <a:solidFill>
                  <a:schemeClr val="tx1"/>
                </a:solidFill>
                <a:latin typeface="微软雅黑" panose="020B0503020204020204" charset="-122"/>
                <a:ea typeface="微软雅黑" panose="020B0503020204020204" charset="-122"/>
                <a:sym typeface="+mn-ea"/>
              </a:rPr>
              <a:t> </a:t>
            </a:r>
            <a:r>
              <a:rPr lang="zh-CN" altLang="en-US" sz="2400" b="1" dirty="0">
                <a:solidFill>
                  <a:schemeClr val="tx1"/>
                </a:solidFill>
                <a:latin typeface="微软雅黑" panose="020B0503020204020204" charset="-122"/>
                <a:ea typeface="微软雅黑" panose="020B0503020204020204" charset="-122"/>
                <a:sym typeface="+mn-ea"/>
              </a:rPr>
              <a:t>（</a:t>
            </a:r>
            <a:r>
              <a:rPr lang="en-US" altLang="zh-CN" sz="2400" b="1" dirty="0">
                <a:solidFill>
                  <a:schemeClr val="tx1"/>
                </a:solidFill>
                <a:latin typeface="微软雅黑" panose="020B0503020204020204" charset="-122"/>
                <a:ea typeface="微软雅黑" panose="020B0503020204020204" charset="-122"/>
                <a:sym typeface="+mn-ea"/>
              </a:rPr>
              <a:t>2</a:t>
            </a:r>
            <a:r>
              <a:rPr lang="zh-CN" altLang="en-US" sz="2400" b="1" dirty="0">
                <a:solidFill>
                  <a:schemeClr val="tx1"/>
                </a:solidFill>
                <a:latin typeface="微软雅黑" panose="020B0503020204020204" charset="-122"/>
                <a:ea typeface="微软雅黑" panose="020B0503020204020204" charset="-122"/>
                <a:sym typeface="+mn-ea"/>
              </a:rPr>
              <a:t>）意义：①建立世界上第一个无产阶级专政国家</a:t>
            </a:r>
            <a:endParaRPr lang="zh-CN" altLang="en-US" sz="2400" b="1" dirty="0">
              <a:solidFill>
                <a:schemeClr val="tx1"/>
              </a:solidFill>
              <a:latin typeface="微软雅黑" panose="020B0503020204020204" charset="-122"/>
              <a:ea typeface="微软雅黑" panose="020B0503020204020204" charset="-122"/>
              <a:sym typeface="+mn-ea"/>
            </a:endParaRPr>
          </a:p>
          <a:p>
            <a:pPr>
              <a:buNone/>
            </a:pPr>
            <a:r>
              <a:rPr lang="en-US" altLang="zh-CN" sz="2400" b="1" dirty="0">
                <a:solidFill>
                  <a:schemeClr val="tx1"/>
                </a:solidFill>
                <a:latin typeface="微软雅黑" panose="020B0503020204020204" charset="-122"/>
                <a:ea typeface="微软雅黑" panose="020B0503020204020204" charset="-122"/>
                <a:sym typeface="+mn-ea"/>
              </a:rPr>
              <a:t>                    </a:t>
            </a:r>
            <a:r>
              <a:rPr lang="zh-CN" altLang="en-US" sz="2400" b="1" dirty="0">
                <a:solidFill>
                  <a:schemeClr val="tx1"/>
                </a:solidFill>
                <a:latin typeface="微软雅黑" panose="020B0503020204020204" charset="-122"/>
                <a:ea typeface="微软雅黑" panose="020B0503020204020204" charset="-122"/>
                <a:sym typeface="+mn-ea"/>
              </a:rPr>
              <a:t>②打破资本主义一统天下的世界格局，社会主义从理想到现实</a:t>
            </a:r>
            <a:endParaRPr lang="zh-CN" altLang="en-US" sz="2400" b="1" dirty="0">
              <a:solidFill>
                <a:schemeClr val="tx1"/>
              </a:solidFill>
              <a:latin typeface="微软雅黑" panose="020B0503020204020204" charset="-122"/>
              <a:ea typeface="微软雅黑" panose="020B0503020204020204" charset="-122"/>
              <a:sym typeface="+mn-ea"/>
            </a:endParaRPr>
          </a:p>
          <a:p>
            <a:pPr>
              <a:buNone/>
            </a:pPr>
            <a:r>
              <a:rPr lang="en-US" altLang="zh-CN" sz="2400" b="1" dirty="0">
                <a:solidFill>
                  <a:schemeClr val="tx1"/>
                </a:solidFill>
                <a:latin typeface="微软雅黑" panose="020B0503020204020204" charset="-122"/>
                <a:ea typeface="微软雅黑" panose="020B0503020204020204" charset="-122"/>
                <a:sym typeface="+mn-ea"/>
              </a:rPr>
              <a:t>                    </a:t>
            </a:r>
            <a:r>
              <a:rPr lang="zh-CN" altLang="en-US" sz="2400" b="1" dirty="0">
                <a:solidFill>
                  <a:schemeClr val="tx1"/>
                </a:solidFill>
                <a:latin typeface="微软雅黑" panose="020B0503020204020204" charset="-122"/>
                <a:ea typeface="微软雅黑" panose="020B0503020204020204" charset="-122"/>
                <a:sym typeface="+mn-ea"/>
              </a:rPr>
              <a:t>③打击帝国主义统治，鼓舞殖民地半殖民地解放斗争</a:t>
            </a:r>
            <a:endParaRPr lang="zh-CN" altLang="en-US" sz="2400" b="1" dirty="0">
              <a:solidFill>
                <a:schemeClr val="tx1"/>
              </a:solidFill>
              <a:latin typeface="微软雅黑" panose="020B0503020204020204" charset="-122"/>
              <a:ea typeface="微软雅黑" panose="020B0503020204020204" charset="-122"/>
              <a:sym typeface="+mn-ea"/>
            </a:endParaRPr>
          </a:p>
          <a:p>
            <a:pPr>
              <a:buNone/>
            </a:pPr>
            <a:r>
              <a:rPr lang="en-US" altLang="zh-CN" sz="2400" b="1" dirty="0">
                <a:solidFill>
                  <a:schemeClr val="tx1"/>
                </a:solidFill>
                <a:latin typeface="微软雅黑" panose="020B0503020204020204" charset="-122"/>
                <a:ea typeface="微软雅黑" panose="020B0503020204020204" charset="-122"/>
                <a:sym typeface="+mn-ea"/>
              </a:rPr>
              <a:t>3</a:t>
            </a:r>
            <a:r>
              <a:rPr lang="zh-CN" altLang="en-US" sz="2400" b="1" dirty="0">
                <a:solidFill>
                  <a:schemeClr val="tx1"/>
                </a:solidFill>
                <a:latin typeface="微软雅黑" panose="020B0503020204020204" charset="-122"/>
                <a:ea typeface="微软雅黑" panose="020B0503020204020204" charset="-122"/>
                <a:sym typeface="+mn-ea"/>
              </a:rPr>
              <a:t>、苏联建设社会主义的实践</a:t>
            </a:r>
            <a:endParaRPr lang="zh-CN" altLang="en-US" sz="2400" b="1" dirty="0">
              <a:solidFill>
                <a:schemeClr val="tx1"/>
              </a:solidFill>
              <a:latin typeface="微软雅黑" panose="020B0503020204020204" charset="-122"/>
              <a:ea typeface="微软雅黑" panose="020B0503020204020204" charset="-122"/>
              <a:sym typeface="+mn-ea"/>
            </a:endParaRPr>
          </a:p>
          <a:p>
            <a:pPr>
              <a:buNone/>
            </a:pPr>
            <a:r>
              <a:rPr lang="zh-CN" altLang="en-US" sz="2400" b="1" dirty="0">
                <a:solidFill>
                  <a:schemeClr val="tx1"/>
                </a:solidFill>
                <a:latin typeface="微软雅黑" panose="020B0503020204020204" charset="-122"/>
                <a:ea typeface="微软雅黑" panose="020B0503020204020204" charset="-122"/>
                <a:sym typeface="+mn-ea"/>
              </a:rPr>
              <a:t>（</a:t>
            </a:r>
            <a:r>
              <a:rPr lang="en-US" altLang="zh-CN" sz="2400" b="1" dirty="0">
                <a:solidFill>
                  <a:schemeClr val="tx1"/>
                </a:solidFill>
                <a:latin typeface="微软雅黑" panose="020B0503020204020204" charset="-122"/>
                <a:ea typeface="微软雅黑" panose="020B0503020204020204" charset="-122"/>
                <a:sym typeface="+mn-ea"/>
              </a:rPr>
              <a:t>1</a:t>
            </a:r>
            <a:r>
              <a:rPr lang="zh-CN" altLang="en-US" sz="2400" b="1" dirty="0">
                <a:solidFill>
                  <a:schemeClr val="tx1"/>
                </a:solidFill>
                <a:latin typeface="微软雅黑" panose="020B0503020204020204" charset="-122"/>
                <a:ea typeface="微软雅黑" panose="020B0503020204020204" charset="-122"/>
                <a:sym typeface="+mn-ea"/>
              </a:rPr>
              <a:t>）战时共产主义政策（1918-1921）：余粮收集制</a:t>
            </a:r>
            <a:endParaRPr lang="zh-CN" altLang="en-US" sz="2400" b="1" dirty="0">
              <a:solidFill>
                <a:schemeClr val="tx1"/>
              </a:solidFill>
              <a:latin typeface="微软雅黑" panose="020B0503020204020204" charset="-122"/>
              <a:ea typeface="微软雅黑" panose="020B0503020204020204" charset="-122"/>
              <a:sym typeface="+mn-ea"/>
            </a:endParaRPr>
          </a:p>
          <a:p>
            <a:pPr>
              <a:buNone/>
            </a:pPr>
            <a:r>
              <a:rPr lang="zh-CN" altLang="en-US" sz="2400" b="1" dirty="0">
                <a:solidFill>
                  <a:schemeClr val="tx1"/>
                </a:solidFill>
                <a:latin typeface="微软雅黑" panose="020B0503020204020204" charset="-122"/>
                <a:ea typeface="微软雅黑" panose="020B0503020204020204" charset="-122"/>
                <a:sym typeface="+mn-ea"/>
              </a:rPr>
              <a:t>（</a:t>
            </a:r>
            <a:r>
              <a:rPr lang="en-US" altLang="zh-CN" sz="2400" b="1" dirty="0">
                <a:solidFill>
                  <a:schemeClr val="tx1"/>
                </a:solidFill>
                <a:latin typeface="微软雅黑" panose="020B0503020204020204" charset="-122"/>
                <a:ea typeface="微软雅黑" panose="020B0503020204020204" charset="-122"/>
                <a:sym typeface="+mn-ea"/>
              </a:rPr>
              <a:t>2</a:t>
            </a:r>
            <a:r>
              <a:rPr lang="zh-CN" altLang="en-US" sz="2400" b="1" dirty="0">
                <a:solidFill>
                  <a:schemeClr val="tx1"/>
                </a:solidFill>
                <a:latin typeface="微软雅黑" panose="020B0503020204020204" charset="-122"/>
                <a:ea typeface="微软雅黑" panose="020B0503020204020204" charset="-122"/>
                <a:sym typeface="+mn-ea"/>
              </a:rPr>
              <a:t>）</a:t>
            </a:r>
            <a:r>
              <a:rPr lang="en-US" altLang="zh-CN" sz="2400" b="1" dirty="0">
                <a:solidFill>
                  <a:srgbClr val="FF0000"/>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新经济政策（1921-1928逐步取消）</a:t>
            </a:r>
            <a:r>
              <a:rPr lang="zh-CN" altLang="en-US" sz="2400" b="1" dirty="0">
                <a:solidFill>
                  <a:schemeClr val="tx1"/>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粮食税</a:t>
            </a:r>
            <a:r>
              <a:rPr lang="zh-CN" altLang="en-US" sz="2400" b="1" dirty="0">
                <a:solidFill>
                  <a:schemeClr val="tx1"/>
                </a:solidFill>
                <a:latin typeface="微软雅黑" panose="020B0503020204020204" charset="-122"/>
                <a:ea typeface="微软雅黑" panose="020B0503020204020204" charset="-122"/>
                <a:sym typeface="+mn-ea"/>
              </a:rPr>
              <a:t>，允许私营，引入外资</a:t>
            </a:r>
            <a:endParaRPr lang="zh-CN" altLang="en-US" sz="2400" b="1" dirty="0">
              <a:solidFill>
                <a:schemeClr val="tx1"/>
              </a:solidFill>
              <a:latin typeface="微软雅黑" panose="020B0503020204020204" charset="-122"/>
              <a:ea typeface="微软雅黑" panose="020B0503020204020204" charset="-122"/>
              <a:sym typeface="+mn-ea"/>
            </a:endParaRPr>
          </a:p>
          <a:p>
            <a:pPr>
              <a:buNone/>
            </a:pPr>
            <a:r>
              <a:rPr lang="en-US" altLang="zh-CN" sz="2400" b="1" dirty="0">
                <a:solidFill>
                  <a:schemeClr val="tx1"/>
                </a:solidFill>
                <a:latin typeface="微软雅黑" panose="020B0503020204020204" charset="-122"/>
                <a:ea typeface="微软雅黑" panose="020B0503020204020204" charset="-122"/>
                <a:sym typeface="+mn-ea"/>
              </a:rPr>
              <a:t>                     </a:t>
            </a:r>
            <a:r>
              <a:rPr lang="zh-CN" altLang="en-US" sz="2400" b="1" dirty="0">
                <a:solidFill>
                  <a:schemeClr val="tx1"/>
                </a:solidFill>
                <a:latin typeface="微软雅黑" panose="020B0503020204020204" charset="-122"/>
                <a:ea typeface="微软雅黑" panose="020B0503020204020204" charset="-122"/>
                <a:sym typeface="+mn-ea"/>
              </a:rPr>
              <a:t>实质：利用市场和商品货币关系，间接过渡到社会主义</a:t>
            </a:r>
            <a:endParaRPr lang="zh-CN" altLang="en-US" sz="2400" b="1" dirty="0">
              <a:solidFill>
                <a:schemeClr val="tx1"/>
              </a:solidFill>
              <a:latin typeface="微软雅黑" panose="020B0503020204020204" charset="-122"/>
              <a:ea typeface="微软雅黑" panose="020B0503020204020204" charset="-122"/>
              <a:sym typeface="+mn-ea"/>
            </a:endParaRPr>
          </a:p>
          <a:p>
            <a:pPr>
              <a:buNone/>
            </a:pPr>
            <a:r>
              <a:rPr lang="zh-CN" altLang="en-US" sz="2400" b="1" dirty="0">
                <a:solidFill>
                  <a:schemeClr val="tx1"/>
                </a:solidFill>
                <a:latin typeface="微软雅黑" panose="020B0503020204020204" charset="-122"/>
                <a:ea typeface="微软雅黑" panose="020B0503020204020204" charset="-122"/>
                <a:sym typeface="+mn-ea"/>
              </a:rPr>
              <a:t>（</a:t>
            </a:r>
            <a:r>
              <a:rPr lang="en-US" altLang="zh-CN" sz="2400" b="1" dirty="0">
                <a:solidFill>
                  <a:schemeClr val="tx1"/>
                </a:solidFill>
                <a:latin typeface="微软雅黑" panose="020B0503020204020204" charset="-122"/>
                <a:ea typeface="微软雅黑" panose="020B0503020204020204" charset="-122"/>
                <a:sym typeface="+mn-ea"/>
              </a:rPr>
              <a:t>3</a:t>
            </a:r>
            <a:r>
              <a:rPr lang="zh-CN" altLang="en-US" sz="2400" b="1" dirty="0">
                <a:solidFill>
                  <a:schemeClr val="tx1"/>
                </a:solidFill>
                <a:latin typeface="微软雅黑" panose="020B0503020204020204" charset="-122"/>
                <a:ea typeface="微软雅黑" panose="020B0503020204020204" charset="-122"/>
                <a:sym typeface="+mn-ea"/>
              </a:rPr>
              <a:t>）斯大林模式（苏联模式）</a:t>
            </a:r>
            <a:r>
              <a:rPr lang="zh-CN" altLang="en-US" sz="2400" b="1" dirty="0">
                <a:solidFill>
                  <a:schemeClr val="tx1"/>
                </a:solidFill>
                <a:effectLst/>
                <a:latin typeface="微软雅黑" panose="020B0503020204020204" charset="-122"/>
                <a:ea typeface="微软雅黑" panose="020B0503020204020204" charset="-122"/>
                <a:sym typeface="+mn-ea"/>
              </a:rPr>
              <a:t>（1928——19</a:t>
            </a:r>
            <a:r>
              <a:rPr lang="en-US" altLang="zh-CN" sz="2400" b="1" dirty="0">
                <a:solidFill>
                  <a:schemeClr val="tx1"/>
                </a:solidFill>
                <a:effectLst/>
                <a:latin typeface="微软雅黑" panose="020B0503020204020204" charset="-122"/>
                <a:ea typeface="微软雅黑" panose="020B0503020204020204" charset="-122"/>
                <a:sym typeface="+mn-ea"/>
              </a:rPr>
              <a:t>91</a:t>
            </a:r>
            <a:r>
              <a:rPr lang="zh-CN" altLang="en-US" sz="2400" b="1" dirty="0">
                <a:solidFill>
                  <a:schemeClr val="tx1"/>
                </a:solidFill>
                <a:effectLst/>
                <a:latin typeface="微软雅黑" panose="020B0503020204020204" charset="-122"/>
                <a:ea typeface="微软雅黑" panose="020B0503020204020204" charset="-122"/>
                <a:sym typeface="+mn-ea"/>
              </a:rPr>
              <a:t>）</a:t>
            </a:r>
            <a:endParaRPr lang="zh-CN" altLang="en-US" sz="2400" b="1" dirty="0">
              <a:solidFill>
                <a:schemeClr val="tx1"/>
              </a:solidFill>
              <a:latin typeface="微软雅黑" panose="020B0503020204020204" charset="-122"/>
              <a:ea typeface="微软雅黑" panose="020B0503020204020204" charset="-122"/>
              <a:sym typeface="+mn-ea"/>
            </a:endParaRPr>
          </a:p>
          <a:p>
            <a:pPr>
              <a:buNone/>
            </a:pPr>
            <a:r>
              <a:rPr lang="en-US" altLang="zh-CN" sz="2400" b="1" dirty="0">
                <a:solidFill>
                  <a:schemeClr val="tx1"/>
                </a:solidFill>
                <a:latin typeface="微软雅黑" panose="020B0503020204020204" charset="-122"/>
                <a:ea typeface="微软雅黑" panose="020B0503020204020204" charset="-122"/>
                <a:sym typeface="+mn-ea"/>
              </a:rPr>
              <a:t>         </a:t>
            </a:r>
            <a:r>
              <a:rPr lang="zh-CN" altLang="en-US" sz="2400" b="1" dirty="0">
                <a:solidFill>
                  <a:schemeClr val="tx1"/>
                </a:solidFill>
                <a:latin typeface="微软雅黑" panose="020B0503020204020204" charset="-122"/>
                <a:ea typeface="微软雅黑" panose="020B0503020204020204" charset="-122"/>
                <a:sym typeface="+mn-ea"/>
              </a:rPr>
              <a:t>①内容：</a:t>
            </a:r>
            <a:r>
              <a:rPr lang="zh-CN" altLang="en-US" sz="2400" b="1" dirty="0">
                <a:solidFill>
                  <a:srgbClr val="FF0000"/>
                </a:solidFill>
                <a:latin typeface="微软雅黑" panose="020B0503020204020204" charset="-122"/>
                <a:ea typeface="微软雅黑" panose="020B0503020204020204" charset="-122"/>
                <a:sym typeface="+mn-ea"/>
              </a:rPr>
              <a:t>优先发展重工业</a:t>
            </a:r>
            <a:r>
              <a:rPr lang="en-US" altLang="zh-CN" sz="2400" b="1" dirty="0">
                <a:solidFill>
                  <a:srgbClr val="FF0000"/>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农业集体化</a:t>
            </a:r>
            <a:r>
              <a:rPr lang="en-US" altLang="zh-CN" sz="2400" b="1" dirty="0">
                <a:solidFill>
                  <a:srgbClr val="FF0000"/>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计划经济</a:t>
            </a:r>
            <a:r>
              <a:rPr lang="en-US" altLang="zh-CN" sz="2400" b="1" dirty="0">
                <a:solidFill>
                  <a:srgbClr val="FF0000"/>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单一公有制</a:t>
            </a:r>
            <a:endParaRPr lang="zh-CN" altLang="en-US" sz="2400" b="1" dirty="0">
              <a:solidFill>
                <a:schemeClr val="tx1"/>
              </a:solidFill>
              <a:latin typeface="微软雅黑" panose="020B0503020204020204" charset="-122"/>
              <a:ea typeface="微软雅黑" panose="020B0503020204020204" charset="-122"/>
              <a:sym typeface="+mn-ea"/>
            </a:endParaRPr>
          </a:p>
          <a:p>
            <a:pPr>
              <a:buNone/>
            </a:pPr>
            <a:r>
              <a:rPr lang="en-US" altLang="zh-CN" sz="2400" b="1" dirty="0">
                <a:solidFill>
                  <a:schemeClr val="tx1"/>
                </a:solidFill>
                <a:latin typeface="微软雅黑" panose="020B0503020204020204" charset="-122"/>
                <a:ea typeface="微软雅黑" panose="020B0503020204020204" charset="-122"/>
                <a:sym typeface="+mn-ea"/>
              </a:rPr>
              <a:t>         </a:t>
            </a:r>
            <a:r>
              <a:rPr lang="zh-CN" altLang="en-US" sz="2400" b="1" dirty="0">
                <a:solidFill>
                  <a:schemeClr val="tx1"/>
                </a:solidFill>
                <a:latin typeface="微软雅黑" panose="020B0503020204020204" charset="-122"/>
                <a:ea typeface="微软雅黑" panose="020B0503020204020204" charset="-122"/>
                <a:sym typeface="+mn-ea"/>
              </a:rPr>
              <a:t>②影响：积：</a:t>
            </a:r>
            <a:r>
              <a:rPr lang="en-US" altLang="zh-CN" sz="2400" b="1" dirty="0">
                <a:solidFill>
                  <a:schemeClr val="tx1"/>
                </a:solidFill>
                <a:latin typeface="微软雅黑" panose="020B0503020204020204" charset="-122"/>
                <a:ea typeface="微软雅黑" panose="020B0503020204020204" charset="-122"/>
                <a:sym typeface="+mn-ea"/>
              </a:rPr>
              <a:t>1937</a:t>
            </a:r>
            <a:r>
              <a:rPr lang="zh-CN" altLang="en-US" sz="2400" b="1" dirty="0">
                <a:solidFill>
                  <a:schemeClr val="tx1"/>
                </a:solidFill>
                <a:latin typeface="微软雅黑" panose="020B0503020204020204" charset="-122"/>
                <a:ea typeface="微软雅黑" panose="020B0503020204020204" charset="-122"/>
                <a:sym typeface="+mn-ea"/>
              </a:rPr>
              <a:t>实现了工业化，奠定强国基础【前期制度优越性】</a:t>
            </a:r>
            <a:endParaRPr lang="zh-CN" altLang="en-US" sz="2400" b="1" dirty="0">
              <a:solidFill>
                <a:schemeClr val="tx1"/>
              </a:solidFill>
              <a:latin typeface="微软雅黑" panose="020B0503020204020204" charset="-122"/>
              <a:ea typeface="微软雅黑" panose="020B0503020204020204" charset="-122"/>
              <a:sym typeface="+mn-ea"/>
            </a:endParaRPr>
          </a:p>
          <a:p>
            <a:pPr>
              <a:buNone/>
            </a:pPr>
            <a:r>
              <a:rPr lang="zh-CN" altLang="en-US" sz="2400" b="1" dirty="0">
                <a:solidFill>
                  <a:schemeClr val="tx1"/>
                </a:solidFill>
                <a:latin typeface="微软雅黑" panose="020B0503020204020204" charset="-122"/>
                <a:ea typeface="微软雅黑" panose="020B0503020204020204" charset="-122"/>
                <a:sym typeface="+mn-ea"/>
              </a:rPr>
              <a:t> </a:t>
            </a:r>
            <a:r>
              <a:rPr lang="en-US" altLang="zh-CN" sz="2400" b="1" dirty="0">
                <a:solidFill>
                  <a:schemeClr val="tx1"/>
                </a:solidFill>
                <a:latin typeface="微软雅黑" panose="020B0503020204020204" charset="-122"/>
                <a:ea typeface="微软雅黑" panose="020B0503020204020204" charset="-122"/>
                <a:sym typeface="+mn-ea"/>
              </a:rPr>
              <a:t>                     </a:t>
            </a:r>
            <a:r>
              <a:rPr lang="zh-CN" altLang="en-US" sz="2400" b="1" dirty="0">
                <a:solidFill>
                  <a:schemeClr val="tx1"/>
                </a:solidFill>
                <a:latin typeface="微软雅黑" panose="020B0503020204020204" charset="-122"/>
                <a:ea typeface="微软雅黑" panose="020B0503020204020204" charset="-122"/>
                <a:sym typeface="+mn-ea"/>
              </a:rPr>
              <a:t>消：</a:t>
            </a:r>
            <a:r>
              <a:rPr lang="zh-CN" altLang="en-US" sz="2400" b="1" dirty="0">
                <a:solidFill>
                  <a:srgbClr val="FF0000"/>
                </a:solidFill>
                <a:latin typeface="微软雅黑" panose="020B0503020204020204" charset="-122"/>
                <a:ea typeface="微软雅黑" panose="020B0503020204020204" charset="-122"/>
                <a:sym typeface="+mn-ea"/>
              </a:rPr>
              <a:t>国民经济（农轻重）比例失调</a:t>
            </a:r>
            <a:r>
              <a:rPr lang="zh-CN" altLang="en-US" sz="2400" b="1" dirty="0">
                <a:solidFill>
                  <a:schemeClr val="tx1"/>
                </a:solidFill>
                <a:latin typeface="微软雅黑" panose="020B0503020204020204" charset="-122"/>
                <a:ea typeface="微软雅黑" panose="020B0503020204020204" charset="-122"/>
                <a:sym typeface="+mn-ea"/>
              </a:rPr>
              <a:t>【后期暴露弊端】</a:t>
            </a:r>
            <a:endParaRPr lang="zh-CN" altLang="en-US" sz="2400" b="1" dirty="0">
              <a:solidFill>
                <a:schemeClr val="tx1"/>
              </a:solidFill>
              <a:latin typeface="微软雅黑" panose="020B0503020204020204" charset="-122"/>
              <a:ea typeface="微软雅黑" panose="020B0503020204020204" charset="-122"/>
              <a:sym typeface="+mn-ea"/>
            </a:endParaRPr>
          </a:p>
        </p:txBody>
      </p:sp>
      <p:sp>
        <p:nvSpPr>
          <p:cNvPr id="2" name="文本框 1"/>
          <p:cNvSpPr txBox="1"/>
          <p:nvPr/>
        </p:nvSpPr>
        <p:spPr>
          <a:xfrm>
            <a:off x="166370" y="184150"/>
            <a:ext cx="461708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社会主义运动的理论与实践</a:t>
            </a:r>
            <a:endParaRPr lang="zh-CN" altLang="en-US" sz="2800" b="1">
              <a:latin typeface="微软雅黑" panose="020B0503020204020204" charset="-122"/>
              <a:ea typeface="微软雅黑" panose="020B0503020204020204" charset="-122"/>
            </a:endParaRPr>
          </a:p>
        </p:txBody>
      </p:sp>
      <p:sp>
        <p:nvSpPr>
          <p:cNvPr id="3" name="文本框 2"/>
          <p:cNvSpPr txBox="1"/>
          <p:nvPr/>
        </p:nvSpPr>
        <p:spPr>
          <a:xfrm>
            <a:off x="5115560" y="215265"/>
            <a:ext cx="658495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lvl="0" algn="ctr">
              <a:buClrTx/>
              <a:buSzTx/>
              <a:buFontTx/>
            </a:pPr>
            <a:r>
              <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第十五课：</a:t>
            </a:r>
            <a:r>
              <a:rPr lang="zh-CN" altLang="en-US" sz="2400" b="1" dirty="0">
                <a:solidFill>
                  <a:srgbClr val="FF0000"/>
                </a:solidFill>
                <a:latin typeface="微软雅黑" panose="020B0503020204020204" charset="-122"/>
                <a:ea typeface="微软雅黑" panose="020B0503020204020204" charset="-122"/>
                <a:sym typeface="+mn-ea"/>
              </a:rPr>
              <a:t>十月革命与苏联建设社会主义的实践</a:t>
            </a:r>
            <a:endPar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0">
                <a:latin typeface="汉仪尚巍手书简" panose="00020600040101010101" charset="-122"/>
                <a:ea typeface="汉仪尚巍手书简" panose="00020600040101010101" charset="-122"/>
              </a:rPr>
              <a:t>小试牛刀</a:t>
            </a:r>
            <a:endParaRPr lang="zh-CN" altLang="en-US" sz="3600" b="0">
              <a:latin typeface="汉仪尚巍手书简" panose="00020600040101010101" charset="-122"/>
              <a:ea typeface="汉仪尚巍手书简" panose="00020600040101010101" charset="-122"/>
            </a:endParaRPr>
          </a:p>
        </p:txBody>
      </p:sp>
      <p:sp>
        <p:nvSpPr>
          <p:cNvPr id="3" name="内容占位符 2"/>
          <p:cNvSpPr>
            <a:spLocks noGrp="1"/>
          </p:cNvSpPr>
          <p:nvPr>
            <p:ph idx="1"/>
          </p:nvPr>
        </p:nvSpPr>
        <p:spPr>
          <a:xfrm>
            <a:off x="669925" y="1534160"/>
            <a:ext cx="10852150" cy="3789680"/>
          </a:xfrm>
        </p:spPr>
        <p:txBody>
          <a:bodyPr/>
          <a:lstStyle/>
          <a:p>
            <a:pPr marL="0" indent="0">
              <a:buNone/>
            </a:pPr>
            <a:r>
              <a:rPr lang="zh-CN" altLang="en-US" sz="2800">
                <a:latin typeface="微软雅黑" panose="020B0503020204020204" charset="-122"/>
                <a:ea typeface="微软雅黑" panose="020B0503020204020204" charset="-122"/>
                <a:cs typeface="微软雅黑" panose="020B0503020204020204" charset="-122"/>
              </a:rPr>
              <a:t>古印度的《摩奴法典》规定,同样作为借贷一方，对婆罗门收取的月息是2% ,而首陀罗的月息则高达5%。这说明（    ）</a:t>
            </a:r>
            <a:endParaRPr lang="zh-CN" altLang="en-US" sz="2800">
              <a:latin typeface="微软雅黑" panose="020B0503020204020204" charset="-122"/>
              <a:ea typeface="微软雅黑" panose="020B0503020204020204" charset="-122"/>
              <a:cs typeface="微软雅黑" panose="020B0503020204020204" charset="-122"/>
            </a:endParaRPr>
          </a:p>
          <a:p>
            <a:pPr marL="0" indent="0">
              <a:buNone/>
            </a:pPr>
            <a:endParaRPr lang="zh-CN" altLang="en-US" sz="2800">
              <a:latin typeface="微软雅黑" panose="020B0503020204020204" charset="-122"/>
              <a:ea typeface="微软雅黑" panose="020B0503020204020204" charset="-122"/>
              <a:cs typeface="微软雅黑" panose="020B0503020204020204" charset="-122"/>
            </a:endParaRPr>
          </a:p>
          <a:p>
            <a:pPr marL="0" indent="0">
              <a:buNone/>
            </a:pPr>
            <a:r>
              <a:rPr lang="zh-CN" altLang="en-US" sz="2800">
                <a:latin typeface="微软雅黑" panose="020B0503020204020204" charset="-122"/>
                <a:ea typeface="微软雅黑" panose="020B0503020204020204" charset="-122"/>
                <a:cs typeface="微软雅黑" panose="020B0503020204020204" charset="-122"/>
              </a:rPr>
              <a:t>A.首陀罗把持古印度经济大权     B.财产多寡成为划分种姓依据</a:t>
            </a:r>
            <a:endParaRPr lang="zh-CN" altLang="en-US" sz="2800">
              <a:latin typeface="微软雅黑" panose="020B0503020204020204" charset="-122"/>
              <a:ea typeface="微软雅黑" panose="020B0503020204020204" charset="-122"/>
              <a:cs typeface="微软雅黑" panose="020B0503020204020204" charset="-122"/>
            </a:endParaRPr>
          </a:p>
          <a:p>
            <a:pPr marL="0" indent="0">
              <a:buNone/>
            </a:pPr>
            <a:r>
              <a:rPr lang="zh-CN" altLang="en-US" sz="2800">
                <a:latin typeface="微软雅黑" panose="020B0503020204020204" charset="-122"/>
                <a:ea typeface="微软雅黑" panose="020B0503020204020204" charset="-122"/>
                <a:cs typeface="微软雅黑" panose="020B0503020204020204" charset="-122"/>
              </a:rPr>
              <a:t>C.古印度的商人阶层唯利是图     D.高等种姓具有经济上的特权</a:t>
            </a:r>
            <a:endParaRPr lang="zh-CN" altLang="en-US" sz="2800">
              <a:latin typeface="微软雅黑" panose="020B0503020204020204" charset="-122"/>
              <a:ea typeface="微软雅黑" panose="020B0503020204020204" charset="-122"/>
              <a:cs typeface="微软雅黑" panose="020B0503020204020204" charset="-122"/>
            </a:endParaRPr>
          </a:p>
          <a:p>
            <a:pPr marL="0" indent="0">
              <a:buNone/>
            </a:pP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8582025" y="1868805"/>
            <a:ext cx="1234440" cy="1568450"/>
          </a:xfrm>
          <a:prstGeom prst="rect">
            <a:avLst/>
          </a:prstGeom>
          <a:noFill/>
        </p:spPr>
        <p:txBody>
          <a:bodyPr wrap="square" rtlCol="0">
            <a:spAutoFit/>
            <a:scene3d>
              <a:camera prst="orthographicFront"/>
              <a:lightRig rig="threePt" dir="t"/>
            </a:scene3d>
          </a:bodyPr>
          <a:lstStyle/>
          <a:p>
            <a:r>
              <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rPr>
              <a:t>D</a:t>
            </a:r>
            <a:endParaRPr lang="en-US" altLang="zh-CN" sz="9600">
              <a:solidFill>
                <a:schemeClr val="accent1"/>
              </a:solidFill>
              <a:effectLst>
                <a:outerShdw blurRad="38100" dist="25400" dir="5400000" algn="ctr" rotWithShape="0">
                  <a:srgbClr val="6E747A">
                    <a:alpha val="43000"/>
                  </a:srgbClr>
                </a:outerShdw>
              </a:effectLst>
              <a:latin typeface="汉仪尚巍手书简" panose="00020600040101010101" charset="-122"/>
              <a:ea typeface="汉仪尚巍手书简" panose="000206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22885" y="1391920"/>
            <a:ext cx="8485505" cy="1198880"/>
          </a:xfrm>
          <a:prstGeom prst="rect">
            <a:avLst/>
          </a:prstGeom>
          <a:noFill/>
          <a:ln w="9525">
            <a:noFill/>
          </a:ln>
        </p:spPr>
        <p:txBody>
          <a:bodyPr wrap="square">
            <a:spAutoFit/>
          </a:bodyPr>
          <a:p>
            <a:pPr marL="266700" indent="-266700"/>
            <a:r>
              <a:rPr lang="en-US" altLang="zh-CN" sz="2400" b="1">
                <a:latin typeface="微软雅黑" panose="020B0503020204020204" charset="-122"/>
                <a:ea typeface="微软雅黑" panose="020B0503020204020204" charset="-122"/>
                <a:cs typeface="微软雅黑" panose="020B0503020204020204" charset="-122"/>
              </a:rPr>
              <a:t>3.(2021·黑龙江·学业水平考试)</a:t>
            </a:r>
            <a:r>
              <a:rPr lang="zh-CN" sz="2400" b="1">
                <a:latin typeface="微软雅黑" panose="020B0503020204020204" charset="-122"/>
                <a:ea typeface="微软雅黑" panose="020B0503020204020204" charset="-122"/>
                <a:cs typeface="微软雅黑" panose="020B0503020204020204" charset="-122"/>
              </a:rPr>
              <a:t>马克思主义诞生的标志是</a:t>
            </a:r>
            <a:r>
              <a:rPr lang="en-US" sz="2400" b="1">
                <a:latin typeface="微软雅黑" panose="020B0503020204020204" charset="-122"/>
                <a:ea typeface="微软雅黑" panose="020B0503020204020204" charset="-122"/>
                <a:cs typeface="微软雅黑" panose="020B0503020204020204" charset="-122"/>
              </a:rPr>
              <a:t>A</a:t>
            </a:r>
            <a:r>
              <a:rPr lang="zh-CN" sz="2400" b="1">
                <a:latin typeface="微软雅黑" panose="020B0503020204020204" charset="-122"/>
                <a:ea typeface="微软雅黑" panose="020B0503020204020204" charset="-122"/>
                <a:cs typeface="微软雅黑" panose="020B0503020204020204" charset="-122"/>
              </a:rPr>
              <a:t>．《共产党宣言》的发表</a:t>
            </a:r>
            <a:r>
              <a:rPr lang="en-US" sz="2400" b="1">
                <a:latin typeface="微软雅黑" panose="020B0503020204020204" charset="-122"/>
                <a:ea typeface="微软雅黑" panose="020B0503020204020204" charset="-122"/>
                <a:cs typeface="微软雅黑" panose="020B0503020204020204" charset="-122"/>
              </a:rPr>
              <a:t>  	B</a:t>
            </a:r>
            <a:r>
              <a:rPr lang="zh-CN" sz="2400" b="1">
                <a:latin typeface="微软雅黑" panose="020B0503020204020204" charset="-122"/>
                <a:ea typeface="微软雅黑" panose="020B0503020204020204" charset="-122"/>
                <a:cs typeface="微软雅黑" panose="020B0503020204020204" charset="-122"/>
              </a:rPr>
              <a:t>．巴黎公社的成立</a:t>
            </a:r>
            <a:r>
              <a:rPr lang="en-US" sz="2400" b="1">
                <a:latin typeface="微软雅黑" panose="020B0503020204020204" charset="-122"/>
                <a:ea typeface="微软雅黑" panose="020B0503020204020204" charset="-122"/>
                <a:cs typeface="微软雅黑" panose="020B0503020204020204" charset="-122"/>
              </a:rPr>
              <a:t>C</a:t>
            </a:r>
            <a:r>
              <a:rPr lang="zh-CN" sz="2400" b="1">
                <a:latin typeface="微软雅黑" panose="020B0503020204020204" charset="-122"/>
                <a:ea typeface="微软雅黑" panose="020B0503020204020204" charset="-122"/>
                <a:cs typeface="微软雅黑" panose="020B0503020204020204" charset="-122"/>
              </a:rPr>
              <a:t>．《资本论》的发表      </a:t>
            </a:r>
            <a:r>
              <a:rPr lang="en-US" sz="2400" b="1">
                <a:latin typeface="微软雅黑" panose="020B0503020204020204" charset="-122"/>
                <a:ea typeface="微软雅黑" panose="020B0503020204020204" charset="-122"/>
                <a:cs typeface="微软雅黑" panose="020B0503020204020204" charset="-122"/>
              </a:rPr>
              <a:t>	D</a:t>
            </a:r>
            <a:r>
              <a:rPr lang="zh-CN" sz="2400" b="1">
                <a:latin typeface="微软雅黑" panose="020B0503020204020204" charset="-122"/>
                <a:ea typeface="微软雅黑" panose="020B0503020204020204" charset="-122"/>
                <a:cs typeface="微软雅黑" panose="020B0503020204020204" charset="-122"/>
              </a:rPr>
              <a:t>．十月革命的成功</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66370" y="184150"/>
            <a:ext cx="461708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社会主义运动的理论与实践</a:t>
            </a:r>
            <a:endParaRPr lang="zh-CN" altLang="en-US" sz="2800" b="1">
              <a:latin typeface="微软雅黑" panose="020B0503020204020204" charset="-122"/>
              <a:ea typeface="微软雅黑" panose="020B0503020204020204" charset="-122"/>
            </a:endParaRPr>
          </a:p>
        </p:txBody>
      </p:sp>
      <p:sp>
        <p:nvSpPr>
          <p:cNvPr id="11" name="文本框 10"/>
          <p:cNvSpPr txBox="1"/>
          <p:nvPr/>
        </p:nvSpPr>
        <p:spPr>
          <a:xfrm>
            <a:off x="8315960" y="1207135"/>
            <a:ext cx="678815" cy="1568450"/>
          </a:xfrm>
          <a:prstGeom prst="rect">
            <a:avLst/>
          </a:prstGeom>
          <a:noFill/>
        </p:spPr>
        <p:txBody>
          <a:bodyPr wrap="square" rtlCol="0">
            <a:spAutoFit/>
            <a:scene3d>
              <a:camera prst="orthographicFront"/>
              <a:lightRig rig="threePt" dir="t"/>
            </a:scene3d>
          </a:bodyPr>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5" name="文本框 4"/>
          <p:cNvSpPr txBox="1"/>
          <p:nvPr/>
        </p:nvSpPr>
        <p:spPr>
          <a:xfrm>
            <a:off x="166370" y="2620645"/>
            <a:ext cx="10288270" cy="829945"/>
          </a:xfrm>
          <a:prstGeom prst="rect">
            <a:avLst/>
          </a:prstGeom>
          <a:noFill/>
          <a:ln w="9525">
            <a:noFill/>
          </a:ln>
        </p:spPr>
        <p:txBody>
          <a:bodyPr wrap="square">
            <a:spAutoFit/>
          </a:bodyPr>
          <a:p>
            <a:pPr marL="266700" indent="-266700"/>
            <a:r>
              <a:rPr lang="en-US" altLang="zh-CN" sz="2400" b="1">
                <a:latin typeface="微软雅黑" panose="020B0503020204020204" charset="-122"/>
                <a:ea typeface="微软雅黑" panose="020B0503020204020204" charset="-122"/>
                <a:cs typeface="微软雅黑" panose="020B0503020204020204" charset="-122"/>
              </a:rPr>
              <a:t>4</a:t>
            </a:r>
            <a:r>
              <a:rPr lang="zh-CN" sz="2400" b="1">
                <a:latin typeface="微软雅黑" panose="020B0503020204020204" charset="-122"/>
                <a:ea typeface="微软雅黑" panose="020B0503020204020204" charset="-122"/>
                <a:cs typeface="微软雅黑" panose="020B0503020204020204" charset="-122"/>
              </a:rPr>
              <a:t>．（2021</a:t>
            </a:r>
            <a:r>
              <a:rPr lang="en-US" altLang="zh-CN"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北京</a:t>
            </a:r>
            <a:r>
              <a:rPr lang="en-US" altLang="zh-CN"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学业水平合格性考试）下图是社会主义运动的理论与实践的示意图。空白处应为</a:t>
            </a:r>
            <a:endParaRPr lang="zh-CN" altLang="en-US" sz="2400" b="1">
              <a:latin typeface="微软雅黑" panose="020B0503020204020204" charset="-122"/>
              <a:ea typeface="微软雅黑" panose="020B0503020204020204" charset="-122"/>
              <a:cs typeface="微软雅黑" panose="020B0503020204020204" charset="-122"/>
            </a:endParaRPr>
          </a:p>
        </p:txBody>
      </p:sp>
      <p:pic>
        <p:nvPicPr>
          <p:cNvPr id="6" name="图片 5"/>
          <p:cNvPicPr/>
          <p:nvPr/>
        </p:nvPicPr>
        <p:blipFill>
          <a:blip r:embed="rId1"/>
          <a:stretch>
            <a:fillRect/>
          </a:stretch>
        </p:blipFill>
        <p:spPr>
          <a:xfrm>
            <a:off x="368300" y="3613785"/>
            <a:ext cx="8686165" cy="1513205"/>
          </a:xfrm>
          <a:prstGeom prst="rect">
            <a:avLst/>
          </a:prstGeom>
          <a:noFill/>
          <a:ln w="9525">
            <a:noFill/>
          </a:ln>
        </p:spPr>
      </p:pic>
      <p:sp>
        <p:nvSpPr>
          <p:cNvPr id="101" name="文本框 100"/>
          <p:cNvSpPr txBox="1"/>
          <p:nvPr/>
        </p:nvSpPr>
        <p:spPr>
          <a:xfrm>
            <a:off x="314325" y="4747895"/>
            <a:ext cx="8740140" cy="1568450"/>
          </a:xfrm>
          <a:prstGeom prst="rect">
            <a:avLst/>
          </a:prstGeom>
          <a:noFill/>
          <a:ln w="9525">
            <a:noFill/>
          </a:ln>
        </p:spPr>
        <p:txBody>
          <a:bodyPr wrap="square">
            <a:spAutoFit/>
          </a:bodyPr>
          <a:p>
            <a:pPr marL="266700" indent="-266700" algn="l"/>
            <a:r>
              <a:rPr lang="en-US" sz="2400" b="1">
                <a:latin typeface="微软雅黑" panose="020B0503020204020204" charset="-122"/>
                <a:ea typeface="微软雅黑" panose="020B0503020204020204" charset="-122"/>
                <a:cs typeface="微软雅黑" panose="020B0503020204020204" charset="-122"/>
              </a:rPr>
              <a:t> A</a:t>
            </a:r>
            <a:r>
              <a:rPr lang="zh-CN" sz="2400" b="1">
                <a:latin typeface="微软雅黑" panose="020B0503020204020204" charset="-122"/>
                <a:ea typeface="微软雅黑" panose="020B0503020204020204" charset="-122"/>
                <a:cs typeface="微软雅黑" panose="020B0503020204020204" charset="-122"/>
              </a:rPr>
              <a:t>．法国大革命爆发</a:t>
            </a:r>
            <a:r>
              <a:rPr lang="en-US" sz="2400" b="1">
                <a:latin typeface="微软雅黑" panose="020B0503020204020204" charset="-122"/>
                <a:ea typeface="微软雅黑" panose="020B0503020204020204" charset="-122"/>
                <a:cs typeface="微软雅黑" panose="020B0503020204020204" charset="-122"/>
              </a:rPr>
              <a:t>	B</a:t>
            </a:r>
            <a:r>
              <a:rPr lang="zh-CN" sz="2400" b="1">
                <a:latin typeface="微软雅黑" panose="020B0503020204020204" charset="-122"/>
                <a:ea typeface="微软雅黑" panose="020B0503020204020204" charset="-122"/>
                <a:cs typeface="微软雅黑" panose="020B0503020204020204" charset="-122"/>
              </a:rPr>
              <a:t>．《共产党宣言》的发表</a:t>
            </a:r>
            <a:r>
              <a:rPr lang="en-US" sz="2400" b="1">
                <a:latin typeface="微软雅黑" panose="020B0503020204020204" charset="-122"/>
                <a:ea typeface="微软雅黑" panose="020B0503020204020204" charset="-122"/>
                <a:cs typeface="微软雅黑" panose="020B0503020204020204" charset="-122"/>
              </a:rPr>
              <a:t>C</a:t>
            </a:r>
            <a:r>
              <a:rPr lang="zh-CN" sz="2400" b="1">
                <a:latin typeface="微软雅黑" panose="020B0503020204020204" charset="-122"/>
                <a:ea typeface="微软雅黑" panose="020B0503020204020204" charset="-122"/>
                <a:cs typeface="微软雅黑" panose="020B0503020204020204" charset="-122"/>
              </a:rPr>
              <a:t>．第一国际成立</a:t>
            </a:r>
            <a:r>
              <a:rPr lang="en-US" sz="2400" b="1">
                <a:latin typeface="微软雅黑" panose="020B0503020204020204" charset="-122"/>
                <a:ea typeface="微软雅黑" panose="020B0503020204020204" charset="-122"/>
                <a:cs typeface="微软雅黑" panose="020B0503020204020204" charset="-122"/>
              </a:rPr>
              <a:t>		D</a:t>
            </a:r>
            <a:r>
              <a:rPr lang="zh-CN" sz="2400" b="1">
                <a:latin typeface="微软雅黑" panose="020B0503020204020204" charset="-122"/>
                <a:ea typeface="微软雅黑" panose="020B0503020204020204" charset="-122"/>
                <a:cs typeface="微软雅黑" panose="020B0503020204020204" charset="-122"/>
              </a:rPr>
              <a:t>．俄国十月革命的胜利</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10027920" y="3254375"/>
            <a:ext cx="1033780" cy="1568450"/>
          </a:xfrm>
          <a:prstGeom prst="rect">
            <a:avLst/>
          </a:prstGeom>
          <a:noFill/>
        </p:spPr>
        <p:txBody>
          <a:bodyPr wrap="square" rtlCol="0">
            <a:spAutoFit/>
            <a:scene3d>
              <a:camera prst="orthographicFront"/>
              <a:lightRig rig="threePt" dir="t"/>
            </a:scene3d>
          </a:bodyPr>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B</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9" name="文本框 8"/>
          <p:cNvSpPr txBox="1"/>
          <p:nvPr/>
        </p:nvSpPr>
        <p:spPr>
          <a:xfrm>
            <a:off x="166370" y="869633"/>
            <a:ext cx="5080000" cy="521970"/>
          </a:xfrm>
          <a:prstGeom prst="rect">
            <a:avLst/>
          </a:prstGeom>
          <a:noFill/>
          <a:ln w="9525">
            <a:noFill/>
          </a:ln>
        </p:spPr>
        <p:txBody>
          <a:bodyPr>
            <a:spAutoFit/>
          </a:bodyPr>
          <a:lstStyle/>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02870" y="1480820"/>
            <a:ext cx="10943590" cy="3046095"/>
          </a:xfrm>
          <a:prstGeom prst="rect">
            <a:avLst/>
          </a:prstGeom>
          <a:noFill/>
          <a:ln w="9525">
            <a:noFill/>
          </a:ln>
        </p:spPr>
        <p:txBody>
          <a:bodyPr wrap="square">
            <a:spAutoFit/>
          </a:bodyPr>
          <a:p>
            <a:pPr marL="266700" indent="-266700"/>
            <a:r>
              <a:rPr lang="en-US" altLang="zh-CN" sz="2400" b="1">
                <a:latin typeface="微软雅黑" panose="020B0503020204020204" charset="-122"/>
                <a:ea typeface="微软雅黑" panose="020B0503020204020204" charset="-122"/>
                <a:cs typeface="微软雅黑" panose="020B0503020204020204" charset="-122"/>
              </a:rPr>
              <a:t>1</a:t>
            </a:r>
            <a:r>
              <a:rPr lang="zh-CN" sz="2400" b="1">
                <a:latin typeface="微软雅黑" panose="020B0503020204020204" charset="-122"/>
                <a:ea typeface="微软雅黑" panose="020B0503020204020204" charset="-122"/>
                <a:cs typeface="微软雅黑" panose="020B0503020204020204" charset="-122"/>
              </a:rPr>
              <a:t>．（2021</a:t>
            </a:r>
            <a:r>
              <a:rPr lang="en-US" altLang="zh-CN"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浙江</a:t>
            </a:r>
            <a:r>
              <a:rPr lang="en-US" altLang="zh-CN"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学业水平考试）1918年，列宁曾这样感慨十月革命：“历史走的是奇怪的道路：一个落后的国家竟有幸走在伟大的世界运动的前列。全世界资产阶级都看到了这个运动，而且了解这个运动。这场火范围很大，德国、比利时、瑞士、荷兰都着起来了。</a:t>
            </a:r>
            <a:r>
              <a:rPr 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在此，列宁意在强调十月革命</a:t>
            </a:r>
            <a:r>
              <a:rPr lang="en-US" sz="2400" b="1">
                <a:latin typeface="微软雅黑" panose="020B0503020204020204" charset="-122"/>
                <a:ea typeface="微软雅黑" panose="020B0503020204020204" charset="-122"/>
                <a:cs typeface="微软雅黑" panose="020B0503020204020204" charset="-122"/>
              </a:rPr>
              <a:t>A</a:t>
            </a:r>
            <a:r>
              <a:rPr lang="zh-CN" sz="2400" b="1">
                <a:latin typeface="微软雅黑" panose="020B0503020204020204" charset="-122"/>
                <a:ea typeface="微软雅黑" panose="020B0503020204020204" charset="-122"/>
                <a:cs typeface="微软雅黑" panose="020B0503020204020204" charset="-122"/>
              </a:rPr>
              <a:t>．是建立无产阶级专政的第一次伟大尝试</a:t>
            </a:r>
            <a:r>
              <a:rPr lang="en-US" sz="2400" b="1">
                <a:latin typeface="微软雅黑" panose="020B0503020204020204" charset="-122"/>
                <a:ea typeface="微软雅黑" panose="020B0503020204020204" charset="-122"/>
                <a:cs typeface="微软雅黑" panose="020B0503020204020204" charset="-122"/>
              </a:rPr>
              <a:t>B</a:t>
            </a:r>
            <a:r>
              <a:rPr lang="zh-CN" sz="2400" b="1">
                <a:latin typeface="微软雅黑" panose="020B0503020204020204" charset="-122"/>
                <a:ea typeface="微软雅黑" panose="020B0503020204020204" charset="-122"/>
                <a:cs typeface="微软雅黑" panose="020B0503020204020204" charset="-122"/>
              </a:rPr>
              <a:t>．开启了俄国社会主义现代化建设新时代</a:t>
            </a:r>
            <a:r>
              <a:rPr lang="en-US"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C．极大地推动了国际社会主义运动的开展</a:t>
            </a:r>
            <a:r>
              <a:rPr lang="en-US" sz="2400" b="1">
                <a:latin typeface="微软雅黑" panose="020B0503020204020204" charset="-122"/>
                <a:ea typeface="微软雅黑" panose="020B0503020204020204" charset="-122"/>
                <a:cs typeface="微软雅黑" panose="020B0503020204020204" charset="-122"/>
              </a:rPr>
              <a:t>D</a:t>
            </a:r>
            <a:r>
              <a:rPr lang="zh-CN" sz="2400" b="1">
                <a:latin typeface="微软雅黑" panose="020B0503020204020204" charset="-122"/>
                <a:ea typeface="微软雅黑" panose="020B0503020204020204" charset="-122"/>
                <a:cs typeface="微软雅黑" panose="020B0503020204020204" charset="-122"/>
              </a:rPr>
              <a:t>．致使俄国陷入深刻的政治经济危机当中</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10975340" y="1480820"/>
            <a:ext cx="1033780" cy="1568450"/>
          </a:xfrm>
          <a:prstGeom prst="rect">
            <a:avLst/>
          </a:prstGeom>
          <a:noFill/>
        </p:spPr>
        <p:txBody>
          <a:bodyPr wrap="square" rtlCol="0">
            <a:spAutoFit/>
            <a:scene3d>
              <a:camera prst="orthographicFront"/>
              <a:lightRig rig="threePt" dir="t"/>
            </a:scene3d>
          </a:bodyPr>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C</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6" name="文本框 5"/>
          <p:cNvSpPr txBox="1"/>
          <p:nvPr/>
        </p:nvSpPr>
        <p:spPr>
          <a:xfrm>
            <a:off x="166370" y="184150"/>
            <a:ext cx="461708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社会主义运动的理论与实践</a:t>
            </a:r>
            <a:endParaRPr lang="zh-CN" altLang="en-US" sz="2800" b="1">
              <a:latin typeface="微软雅黑" panose="020B0503020204020204" charset="-122"/>
              <a:ea typeface="微软雅黑" panose="020B0503020204020204" charset="-122"/>
            </a:endParaRPr>
          </a:p>
        </p:txBody>
      </p:sp>
      <p:sp>
        <p:nvSpPr>
          <p:cNvPr id="8" name="文本框 7"/>
          <p:cNvSpPr txBox="1"/>
          <p:nvPr/>
        </p:nvSpPr>
        <p:spPr>
          <a:xfrm>
            <a:off x="166370" y="869633"/>
            <a:ext cx="5080000" cy="521970"/>
          </a:xfrm>
          <a:prstGeom prst="rect">
            <a:avLst/>
          </a:prstGeom>
          <a:noFill/>
          <a:ln w="9525">
            <a:noFill/>
          </a:ln>
        </p:spPr>
        <p:txBody>
          <a:bodyPr>
            <a:spAutoFit/>
          </a:bodyPr>
          <a:lstStyle/>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2" name="文本框 1"/>
          <p:cNvSpPr txBox="1"/>
          <p:nvPr/>
        </p:nvSpPr>
        <p:spPr>
          <a:xfrm>
            <a:off x="102870" y="4615815"/>
            <a:ext cx="9724390" cy="1568450"/>
          </a:xfrm>
          <a:prstGeom prst="rect">
            <a:avLst/>
          </a:prstGeom>
          <a:noFill/>
          <a:ln w="9525">
            <a:noFill/>
          </a:ln>
        </p:spPr>
        <p:txBody>
          <a:bodyPr wrap="square">
            <a:spAutoFit/>
          </a:bodyPr>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2. </a:t>
            </a:r>
            <a:r>
              <a:rPr lang="zh-CN" sz="2400" b="1">
                <a:solidFill>
                  <a:srgbClr val="000000"/>
                </a:solidFill>
                <a:latin typeface="微软雅黑" panose="020B0503020204020204" charset="-122"/>
                <a:ea typeface="微软雅黑" panose="020B0503020204020204" charset="-122"/>
                <a:cs typeface="微软雅黑" panose="020B0503020204020204" charset="-122"/>
              </a:rPr>
              <a:t>马克思说;“工人的巴黎及其公社将永远作为新社会的光辉先驱而为人们称颂”，主要是因为巴黎公社</a:t>
            </a:r>
            <a:r>
              <a:rPr lang="en-US" sz="2400" b="1">
                <a:solidFill>
                  <a:srgbClr val="000000"/>
                </a:solidFill>
                <a:latin typeface="微软雅黑" panose="020B0503020204020204" charset="-122"/>
                <a:ea typeface="微软雅黑" panose="020B0503020204020204" charset="-122"/>
                <a:cs typeface="微软雅黑" panose="020B0503020204020204" charset="-122"/>
              </a:rPr>
              <a:t>A. </a:t>
            </a:r>
            <a:r>
              <a:rPr lang="zh-CN" sz="2400" b="1">
                <a:solidFill>
                  <a:srgbClr val="000000"/>
                </a:solidFill>
                <a:latin typeface="微软雅黑" panose="020B0503020204020204" charset="-122"/>
                <a:ea typeface="微软雅黑" panose="020B0503020204020204" charset="-122"/>
                <a:cs typeface="微软雅黑" panose="020B0503020204020204" charset="-122"/>
              </a:rPr>
              <a:t>改善了工人生活条件</a:t>
            </a:r>
            <a:r>
              <a:rPr lang="en-US" sz="2400" b="1">
                <a:solidFill>
                  <a:srgbClr val="000000"/>
                </a:solidFill>
                <a:latin typeface="微软雅黑" panose="020B0503020204020204" charset="-122"/>
                <a:ea typeface="微软雅黑" panose="020B0503020204020204" charset="-122"/>
                <a:cs typeface="微软雅黑" panose="020B0503020204020204" charset="-122"/>
              </a:rPr>
              <a:t>	B. </a:t>
            </a:r>
            <a:r>
              <a:rPr lang="zh-CN" sz="2400" b="1">
                <a:solidFill>
                  <a:srgbClr val="000000"/>
                </a:solidFill>
                <a:latin typeface="微软雅黑" panose="020B0503020204020204" charset="-122"/>
                <a:ea typeface="微软雅黑" panose="020B0503020204020204" charset="-122"/>
                <a:cs typeface="微软雅黑" panose="020B0503020204020204" charset="-122"/>
              </a:rPr>
              <a:t>是无产阶级建立政权的第一次伟大尝试</a:t>
            </a:r>
            <a:r>
              <a:rPr lang="en-US" sz="2400" b="1">
                <a:solidFill>
                  <a:srgbClr val="000000"/>
                </a:solidFill>
                <a:latin typeface="微软雅黑" panose="020B0503020204020204" charset="-122"/>
                <a:ea typeface="微软雅黑" panose="020B0503020204020204" charset="-122"/>
                <a:cs typeface="微软雅黑" panose="020B0503020204020204" charset="-122"/>
              </a:rPr>
              <a:t>C. </a:t>
            </a:r>
            <a:r>
              <a:rPr lang="zh-CN" sz="2400" b="1">
                <a:solidFill>
                  <a:srgbClr val="000000"/>
                </a:solidFill>
                <a:latin typeface="微软雅黑" panose="020B0503020204020204" charset="-122"/>
                <a:ea typeface="微软雅黑" panose="020B0503020204020204" charset="-122"/>
                <a:cs typeface="微软雅黑" panose="020B0503020204020204" charset="-122"/>
              </a:rPr>
              <a:t>打碎了旧的国家机器</a:t>
            </a:r>
            <a:r>
              <a:rPr lang="en-US" sz="2400" b="1">
                <a:solidFill>
                  <a:srgbClr val="000000"/>
                </a:solidFill>
                <a:latin typeface="微软雅黑" panose="020B0503020204020204" charset="-122"/>
                <a:ea typeface="微软雅黑" panose="020B0503020204020204" charset="-122"/>
                <a:cs typeface="微软雅黑" panose="020B0503020204020204" charset="-122"/>
              </a:rPr>
              <a:t>	D. </a:t>
            </a:r>
            <a:r>
              <a:rPr lang="zh-CN" sz="2400" b="1">
                <a:solidFill>
                  <a:srgbClr val="000000"/>
                </a:solidFill>
                <a:latin typeface="微软雅黑" panose="020B0503020204020204" charset="-122"/>
                <a:ea typeface="微软雅黑" panose="020B0503020204020204" charset="-122"/>
                <a:cs typeface="微软雅黑" panose="020B0503020204020204" charset="-122"/>
              </a:rPr>
              <a:t>建立了人类历史上第一个社会主义国家</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9890760" y="4511675"/>
            <a:ext cx="1798320" cy="1568450"/>
          </a:xfrm>
          <a:prstGeom prst="rect">
            <a:avLst/>
          </a:prstGeom>
          <a:noFill/>
        </p:spPr>
        <p:txBody>
          <a:bodyPr wrap="square" rtlCol="0">
            <a:spAutoFit/>
            <a:scene3d>
              <a:camera prst="orthographicFront"/>
              <a:lightRig rig="threePt" dir="t"/>
            </a:scene3d>
          </a:bodyPr>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B</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231775" y="1116330"/>
            <a:ext cx="10215880" cy="1938020"/>
          </a:xfrm>
          <a:prstGeom prst="rect">
            <a:avLst/>
          </a:prstGeom>
          <a:noFill/>
          <a:ln w="9525">
            <a:noFill/>
          </a:ln>
        </p:spPr>
        <p:txBody>
          <a:bodyPr wrap="square">
            <a:spAutoFit/>
          </a:bodyPr>
          <a:p>
            <a:pPr marL="266700" indent="-266700"/>
            <a:r>
              <a:rPr lang="en-US" altLang="zh-CN" sz="2400" b="1">
                <a:latin typeface="微软雅黑" panose="020B0503020204020204" charset="-122"/>
                <a:ea typeface="微软雅黑" panose="020B0503020204020204" charset="-122"/>
                <a:cs typeface="微软雅黑" panose="020B0503020204020204" charset="-122"/>
              </a:rPr>
              <a:t>5</a:t>
            </a:r>
            <a:r>
              <a:rPr lang="zh-CN"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sym typeface="+mn-ea"/>
              </a:rPr>
              <a:t>（2021</a:t>
            </a:r>
            <a:r>
              <a:rPr lang="en-US" altLang="zh-CN" sz="2400" b="1">
                <a:latin typeface="微软雅黑" panose="020B0503020204020204" charset="-122"/>
                <a:ea typeface="微软雅黑" panose="020B0503020204020204" charset="-122"/>
                <a:cs typeface="微软雅黑" panose="020B0503020204020204" charset="-122"/>
                <a:sym typeface="+mn-ea"/>
              </a:rPr>
              <a:t>·</a:t>
            </a:r>
            <a:r>
              <a:rPr lang="zh-CN" sz="2400" b="1">
                <a:latin typeface="微软雅黑" panose="020B0503020204020204" charset="-122"/>
                <a:ea typeface="微软雅黑" panose="020B0503020204020204" charset="-122"/>
                <a:cs typeface="微软雅黑" panose="020B0503020204020204" charset="-122"/>
                <a:sym typeface="+mn-ea"/>
              </a:rPr>
              <a:t>北京</a:t>
            </a:r>
            <a:r>
              <a:rPr lang="en-US" altLang="zh-CN" sz="2400" b="1">
                <a:latin typeface="微软雅黑" panose="020B0503020204020204" charset="-122"/>
                <a:ea typeface="微软雅黑" panose="020B0503020204020204" charset="-122"/>
                <a:cs typeface="微软雅黑" panose="020B0503020204020204" charset="-122"/>
                <a:sym typeface="+mn-ea"/>
              </a:rPr>
              <a:t>·</a:t>
            </a:r>
            <a:r>
              <a:rPr lang="zh-CN" sz="2400" b="1">
                <a:latin typeface="微软雅黑" panose="020B0503020204020204" charset="-122"/>
                <a:ea typeface="微软雅黑" panose="020B0503020204020204" charset="-122"/>
                <a:cs typeface="微软雅黑" panose="020B0503020204020204" charset="-122"/>
                <a:sym typeface="+mn-ea"/>
              </a:rPr>
              <a:t>学业水平合格性考试）</a:t>
            </a:r>
            <a:r>
              <a:rPr lang="en-US" sz="2400" b="1">
                <a:latin typeface="微软雅黑" panose="020B0503020204020204" charset="-122"/>
                <a:ea typeface="微软雅黑" panose="020B0503020204020204" charset="-122"/>
                <a:cs typeface="微软雅黑" panose="020B0503020204020204" charset="-122"/>
              </a:rPr>
              <a:t>1921</a:t>
            </a:r>
            <a:r>
              <a:rPr lang="zh-CN" sz="2400" b="1">
                <a:latin typeface="微软雅黑" panose="020B0503020204020204" charset="-122"/>
                <a:ea typeface="微软雅黑" panose="020B0503020204020204" charset="-122"/>
                <a:cs typeface="微软雅黑" panose="020B0503020204020204" charset="-122"/>
              </a:rPr>
              <a:t>年，列宁指出：</a:t>
            </a:r>
            <a:r>
              <a:rPr 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我们计划用无产阶级国家直接下命令的办法在一个小农国家里按共产主义原则来调整国家的产品生产和分配。现实生活说明我们错了。</a:t>
            </a:r>
            <a:r>
              <a:rPr 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为此，苏俄实施了</a:t>
            </a:r>
            <a:r>
              <a:rPr lang="en-US" sz="2400" b="1">
                <a:latin typeface="微软雅黑" panose="020B0503020204020204" charset="-122"/>
                <a:ea typeface="微软雅黑" panose="020B0503020204020204" charset="-122"/>
                <a:cs typeface="微软雅黑" panose="020B0503020204020204" charset="-122"/>
              </a:rPr>
              <a:t>A</a:t>
            </a:r>
            <a:r>
              <a:rPr lang="zh-CN" sz="2400" b="1">
                <a:latin typeface="微软雅黑" panose="020B0503020204020204" charset="-122"/>
                <a:ea typeface="微软雅黑" panose="020B0503020204020204" charset="-122"/>
                <a:cs typeface="微软雅黑" panose="020B0503020204020204" charset="-122"/>
              </a:rPr>
              <a:t>．战时共产主义政策</a:t>
            </a:r>
            <a:r>
              <a:rPr lang="en-US" sz="2400" b="1">
                <a:latin typeface="微软雅黑" panose="020B0503020204020204" charset="-122"/>
                <a:ea typeface="微软雅黑" panose="020B0503020204020204" charset="-122"/>
                <a:cs typeface="微软雅黑" panose="020B0503020204020204" charset="-122"/>
              </a:rPr>
              <a:t>	B</a:t>
            </a:r>
            <a:r>
              <a:rPr lang="zh-CN" sz="2400" b="1">
                <a:latin typeface="微软雅黑" panose="020B0503020204020204" charset="-122"/>
                <a:ea typeface="微软雅黑" panose="020B0503020204020204" charset="-122"/>
                <a:cs typeface="微软雅黑" panose="020B0503020204020204" charset="-122"/>
              </a:rPr>
              <a:t>．新经济政策</a:t>
            </a:r>
            <a:r>
              <a:rPr lang="en-US" sz="2400" b="1">
                <a:latin typeface="微软雅黑" panose="020B0503020204020204" charset="-122"/>
                <a:ea typeface="微软雅黑" panose="020B0503020204020204" charset="-122"/>
                <a:cs typeface="微软雅黑" panose="020B0503020204020204" charset="-122"/>
              </a:rPr>
              <a:t>C</a:t>
            </a:r>
            <a:r>
              <a:rPr lang="zh-CN" sz="2400" b="1">
                <a:latin typeface="微软雅黑" panose="020B0503020204020204" charset="-122"/>
                <a:ea typeface="微软雅黑" panose="020B0503020204020204" charset="-122"/>
                <a:cs typeface="微软雅黑" panose="020B0503020204020204" charset="-122"/>
              </a:rPr>
              <a:t>．</a:t>
            </a:r>
            <a:r>
              <a:rPr 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社会主义工业化</a:t>
            </a:r>
            <a:r>
              <a:rPr lang="en-US" sz="2400" b="1">
                <a:latin typeface="微软雅黑" panose="020B0503020204020204" charset="-122"/>
                <a:ea typeface="微软雅黑" panose="020B0503020204020204" charset="-122"/>
                <a:cs typeface="微软雅黑" panose="020B0503020204020204" charset="-122"/>
              </a:rPr>
              <a:t>”	D</a:t>
            </a:r>
            <a:r>
              <a:rPr lang="zh-CN" sz="2400" b="1">
                <a:latin typeface="微软雅黑" panose="020B0503020204020204" charset="-122"/>
                <a:ea typeface="微软雅黑" panose="020B0503020204020204" charset="-122"/>
                <a:cs typeface="微软雅黑" panose="020B0503020204020204" charset="-122"/>
              </a:rPr>
              <a:t>．</a:t>
            </a:r>
            <a:r>
              <a:rPr 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农业集体化</a:t>
            </a:r>
            <a:r>
              <a:rPr lang="en-US" sz="2400" b="1">
                <a:latin typeface="微软雅黑" panose="020B0503020204020204" charset="-122"/>
                <a:ea typeface="微软雅黑" panose="020B0503020204020204" charset="-122"/>
                <a:cs typeface="微软雅黑" panose="020B0503020204020204" charset="-122"/>
              </a:rPr>
              <a:t>”</a:t>
            </a:r>
            <a:endParaRPr lang="en-US" altLang="en-US" sz="2400" b="1">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10447655" y="1116330"/>
            <a:ext cx="1033780" cy="1568450"/>
          </a:xfrm>
          <a:prstGeom prst="rect">
            <a:avLst/>
          </a:prstGeom>
          <a:noFill/>
        </p:spPr>
        <p:txBody>
          <a:bodyPr wrap="square" rtlCol="0">
            <a:spAutoFit/>
            <a:scene3d>
              <a:camera prst="orthographicFront"/>
              <a:lightRig rig="threePt" dir="t"/>
            </a:scene3d>
          </a:bodyPr>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B</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4" name="文本框 3"/>
          <p:cNvSpPr txBox="1"/>
          <p:nvPr/>
        </p:nvSpPr>
        <p:spPr>
          <a:xfrm>
            <a:off x="231775" y="3054350"/>
            <a:ext cx="10563225" cy="1568450"/>
          </a:xfrm>
          <a:prstGeom prst="rect">
            <a:avLst/>
          </a:prstGeom>
          <a:noFill/>
          <a:ln w="9525">
            <a:noFill/>
          </a:ln>
        </p:spPr>
        <p:txBody>
          <a:bodyPr wrap="square">
            <a:spAutoFit/>
          </a:bodyPr>
          <a:p>
            <a:pPr marL="266700" indent="-266700"/>
            <a:r>
              <a:rPr lang="en-US" altLang="zh-CN" sz="2400" b="1">
                <a:latin typeface="微软雅黑" panose="020B0503020204020204" charset="-122"/>
                <a:ea typeface="微软雅黑" panose="020B0503020204020204" charset="-122"/>
                <a:cs typeface="微软雅黑" panose="020B0503020204020204" charset="-122"/>
              </a:rPr>
              <a:t>6</a:t>
            </a:r>
            <a:r>
              <a:rPr lang="zh-CN"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sym typeface="+mn-ea"/>
              </a:rPr>
              <a:t>2021·黑龙江·学业水平考试</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zh-CN" sz="2400" b="1">
                <a:latin typeface="微软雅黑" panose="020B0503020204020204" charset="-122"/>
                <a:ea typeface="微软雅黑" panose="020B0503020204020204" charset="-122"/>
                <a:cs typeface="微软雅黑" panose="020B0503020204020204" charset="-122"/>
              </a:rPr>
              <a:t>为了解决国内战争后的经济和政治危机，</a:t>
            </a:r>
            <a:r>
              <a:rPr lang="en-US" sz="2400" b="1">
                <a:latin typeface="微软雅黑" panose="020B0503020204020204" charset="-122"/>
                <a:ea typeface="微软雅黑" panose="020B0503020204020204" charset="-122"/>
                <a:cs typeface="微软雅黑" panose="020B0503020204020204" charset="-122"/>
              </a:rPr>
              <a:t>1921</a:t>
            </a:r>
            <a:r>
              <a:rPr lang="zh-CN" sz="2400" b="1">
                <a:latin typeface="微软雅黑" panose="020B0503020204020204" charset="-122"/>
                <a:ea typeface="微软雅黑" panose="020B0503020204020204" charset="-122"/>
                <a:cs typeface="微软雅黑" panose="020B0503020204020204" charset="-122"/>
              </a:rPr>
              <a:t>年</a:t>
            </a:r>
            <a:r>
              <a:rPr lang="en-US" sz="2400" b="1">
                <a:latin typeface="微软雅黑" panose="020B0503020204020204" charset="-122"/>
                <a:ea typeface="微软雅黑" panose="020B0503020204020204" charset="-122"/>
                <a:cs typeface="微软雅黑" panose="020B0503020204020204" charset="-122"/>
              </a:rPr>
              <a:t>3</a:t>
            </a:r>
            <a:r>
              <a:rPr lang="zh-CN" sz="2400" b="1">
                <a:latin typeface="微软雅黑" panose="020B0503020204020204" charset="-122"/>
                <a:ea typeface="微软雅黑" panose="020B0503020204020204" charset="-122"/>
                <a:cs typeface="微软雅黑" panose="020B0503020204020204" charset="-122"/>
              </a:rPr>
              <a:t>月苏俄政府决定实行</a:t>
            </a:r>
            <a:r>
              <a:rPr lang="en-US" sz="2400" b="1">
                <a:latin typeface="微软雅黑" panose="020B0503020204020204" charset="-122"/>
                <a:ea typeface="微软雅黑" panose="020B0503020204020204" charset="-122"/>
                <a:cs typeface="微软雅黑" panose="020B0503020204020204" charset="-122"/>
              </a:rPr>
              <a:t>A</a:t>
            </a:r>
            <a:r>
              <a:rPr lang="zh-CN" sz="2400" b="1">
                <a:latin typeface="微软雅黑" panose="020B0503020204020204" charset="-122"/>
                <a:ea typeface="微软雅黑" panose="020B0503020204020204" charset="-122"/>
                <a:cs typeface="微软雅黑" panose="020B0503020204020204" charset="-122"/>
              </a:rPr>
              <a:t>．战时共产主义政策</a:t>
            </a:r>
            <a:r>
              <a:rPr lang="en-US" sz="2400" b="1">
                <a:latin typeface="微软雅黑" panose="020B0503020204020204" charset="-122"/>
                <a:ea typeface="微软雅黑" panose="020B0503020204020204" charset="-122"/>
                <a:cs typeface="微软雅黑" panose="020B0503020204020204" charset="-122"/>
              </a:rPr>
              <a:t>     	B</a:t>
            </a:r>
            <a:r>
              <a:rPr lang="zh-CN" sz="2400" b="1">
                <a:latin typeface="微软雅黑" panose="020B0503020204020204" charset="-122"/>
                <a:ea typeface="微软雅黑" panose="020B0503020204020204" charset="-122"/>
                <a:cs typeface="微软雅黑" panose="020B0503020204020204" charset="-122"/>
              </a:rPr>
              <a:t>．新经济政策</a:t>
            </a:r>
            <a:r>
              <a:rPr lang="en-US" sz="2400" b="1">
                <a:latin typeface="微软雅黑" panose="020B0503020204020204" charset="-122"/>
                <a:ea typeface="微软雅黑" panose="020B0503020204020204" charset="-122"/>
                <a:cs typeface="微软雅黑" panose="020B0503020204020204" charset="-122"/>
              </a:rPr>
              <a:t>C</a:t>
            </a:r>
            <a:r>
              <a:rPr lang="zh-CN" sz="2400" b="1">
                <a:latin typeface="微软雅黑" panose="020B0503020204020204" charset="-122"/>
                <a:ea typeface="微软雅黑" panose="020B0503020204020204" charset="-122"/>
                <a:cs typeface="微软雅黑" panose="020B0503020204020204" charset="-122"/>
              </a:rPr>
              <a:t>．“社会主义工业化</a:t>
            </a:r>
            <a:r>
              <a:rPr lang="en-US" sz="2400" b="1">
                <a:latin typeface="微软雅黑" panose="020B0503020204020204" charset="-122"/>
                <a:ea typeface="微软雅黑" panose="020B0503020204020204" charset="-122"/>
                <a:cs typeface="微软雅黑" panose="020B0503020204020204" charset="-122"/>
              </a:rPr>
              <a:t>”   	D</a:t>
            </a:r>
            <a:r>
              <a:rPr lang="zh-CN" sz="2400" b="1">
                <a:latin typeface="微软雅黑" panose="020B0503020204020204" charset="-122"/>
                <a:ea typeface="微软雅黑" panose="020B0503020204020204" charset="-122"/>
                <a:cs typeface="微软雅黑" panose="020B0503020204020204" charset="-122"/>
              </a:rPr>
              <a:t>．“农业集体化”</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0447655" y="3054350"/>
            <a:ext cx="1033780" cy="1568450"/>
          </a:xfrm>
          <a:prstGeom prst="rect">
            <a:avLst/>
          </a:prstGeom>
          <a:noFill/>
        </p:spPr>
        <p:txBody>
          <a:bodyPr wrap="square" rtlCol="0">
            <a:spAutoFit/>
            <a:scene3d>
              <a:camera prst="orthographicFront"/>
              <a:lightRig rig="threePt" dir="t"/>
            </a:scene3d>
          </a:bodyPr>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B</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6" name="文本框 5"/>
          <p:cNvSpPr txBox="1"/>
          <p:nvPr/>
        </p:nvSpPr>
        <p:spPr>
          <a:xfrm>
            <a:off x="166370" y="696278"/>
            <a:ext cx="5080000" cy="521970"/>
          </a:xfrm>
          <a:prstGeom prst="rect">
            <a:avLst/>
          </a:prstGeom>
          <a:noFill/>
          <a:ln w="9525">
            <a:noFill/>
          </a:ln>
        </p:spPr>
        <p:txBody>
          <a:bodyPr>
            <a:spAutoFit/>
          </a:bodyPr>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7" name="文本框 6"/>
          <p:cNvSpPr txBox="1"/>
          <p:nvPr/>
        </p:nvSpPr>
        <p:spPr>
          <a:xfrm>
            <a:off x="166370" y="184150"/>
            <a:ext cx="461708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社会主义运动的理论与实践</a:t>
            </a:r>
            <a:endParaRPr lang="zh-CN" altLang="en-US" sz="2800" b="1">
              <a:latin typeface="微软雅黑" panose="020B0503020204020204" charset="-122"/>
              <a:ea typeface="微软雅黑" panose="020B0503020204020204" charset="-122"/>
            </a:endParaRPr>
          </a:p>
        </p:txBody>
      </p:sp>
      <p:sp>
        <p:nvSpPr>
          <p:cNvPr id="2" name="文本框 1"/>
          <p:cNvSpPr txBox="1"/>
          <p:nvPr/>
        </p:nvSpPr>
        <p:spPr>
          <a:xfrm>
            <a:off x="330835" y="4622800"/>
            <a:ext cx="9570085" cy="1938020"/>
          </a:xfrm>
          <a:prstGeom prst="rect">
            <a:avLst/>
          </a:prstGeom>
          <a:noFill/>
          <a:ln w="9525">
            <a:noFill/>
          </a:ln>
        </p:spPr>
        <p:txBody>
          <a:bodyPr wrap="square">
            <a:spAutoFit/>
          </a:bodyPr>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7. </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2022·</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江苏</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学考）</a:t>
            </a:r>
            <a:r>
              <a:rPr lang="zh-CN" sz="2400" b="1">
                <a:solidFill>
                  <a:srgbClr val="000000"/>
                </a:solidFill>
                <a:latin typeface="微软雅黑" panose="020B0503020204020204" charset="-122"/>
                <a:ea typeface="微软雅黑" panose="020B0503020204020204" charset="-122"/>
                <a:cs typeface="微软雅黑" panose="020B0503020204020204" charset="-122"/>
              </a:rPr>
              <a:t>1926年，苏联的农业总产值为第一次世界大战前1913年的1.2倍，其中种植业增加了8.4%，养殖业增加了18.7%，人民的生活水平相比战前有了显著提高。这主要得益于</a:t>
            </a:r>
            <a:r>
              <a:rPr lang="en-US" sz="2400" b="1">
                <a:solidFill>
                  <a:srgbClr val="000000"/>
                </a:solidFill>
                <a:latin typeface="微软雅黑" panose="020B0503020204020204" charset="-122"/>
                <a:ea typeface="微软雅黑" panose="020B0503020204020204" charset="-122"/>
                <a:cs typeface="微软雅黑" panose="020B0503020204020204" charset="-122"/>
              </a:rPr>
              <a:t>A. </a:t>
            </a:r>
            <a:r>
              <a:rPr lang="zh-CN" sz="2400" b="1">
                <a:solidFill>
                  <a:srgbClr val="000000"/>
                </a:solidFill>
                <a:latin typeface="微软雅黑" panose="020B0503020204020204" charset="-122"/>
                <a:ea typeface="微软雅黑" panose="020B0503020204020204" charset="-122"/>
                <a:cs typeface="微软雅黑" panose="020B0503020204020204" charset="-122"/>
              </a:rPr>
              <a:t>战时共产主义政策</a:t>
            </a:r>
            <a:r>
              <a:rPr lang="en-US" sz="2400" b="1">
                <a:solidFill>
                  <a:srgbClr val="000000"/>
                </a:solidFill>
                <a:latin typeface="微软雅黑" panose="020B0503020204020204" charset="-122"/>
                <a:ea typeface="微软雅黑" panose="020B0503020204020204" charset="-122"/>
                <a:cs typeface="微软雅黑" panose="020B0503020204020204" charset="-122"/>
              </a:rPr>
              <a:t>	  B. </a:t>
            </a:r>
            <a:r>
              <a:rPr lang="zh-CN" sz="2400" b="1">
                <a:solidFill>
                  <a:srgbClr val="000000"/>
                </a:solidFill>
                <a:latin typeface="微软雅黑" panose="020B0503020204020204" charset="-122"/>
                <a:ea typeface="微软雅黑" panose="020B0503020204020204" charset="-122"/>
                <a:cs typeface="微软雅黑" panose="020B0503020204020204" charset="-122"/>
              </a:rPr>
              <a:t>新经济政策</a:t>
            </a:r>
            <a:r>
              <a:rPr lang="en-US" sz="2400" b="1">
                <a:solidFill>
                  <a:srgbClr val="000000"/>
                </a:solidFill>
                <a:latin typeface="微软雅黑" panose="020B0503020204020204" charset="-122"/>
                <a:ea typeface="微软雅黑" panose="020B0503020204020204" charset="-122"/>
                <a:cs typeface="微软雅黑" panose="020B0503020204020204" charset="-122"/>
              </a:rPr>
              <a:t>	</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C. </a:t>
            </a:r>
            <a:r>
              <a:rPr lang="zh-CN" sz="2400" b="1">
                <a:solidFill>
                  <a:srgbClr val="000000"/>
                </a:solidFill>
                <a:latin typeface="微软雅黑" panose="020B0503020204020204" charset="-122"/>
                <a:ea typeface="微软雅黑" panose="020B0503020204020204" charset="-122"/>
                <a:cs typeface="微软雅黑" panose="020B0503020204020204" charset="-122"/>
              </a:rPr>
              <a:t>斯大林模式</a:t>
            </a:r>
            <a:r>
              <a:rPr lang="en-US" sz="2400" b="1">
                <a:solidFill>
                  <a:srgbClr val="000000"/>
                </a:solidFill>
                <a:latin typeface="微软雅黑" panose="020B0503020204020204" charset="-122"/>
                <a:ea typeface="微软雅黑" panose="020B0503020204020204" charset="-122"/>
                <a:cs typeface="微软雅黑" panose="020B0503020204020204" charset="-122"/>
              </a:rPr>
              <a:t>	            D. </a:t>
            </a:r>
            <a:r>
              <a:rPr lang="zh-CN" sz="2400" b="1">
                <a:solidFill>
                  <a:srgbClr val="000000"/>
                </a:solidFill>
                <a:latin typeface="微软雅黑" panose="020B0503020204020204" charset="-122"/>
                <a:ea typeface="微软雅黑" panose="020B0503020204020204" charset="-122"/>
                <a:cs typeface="微软雅黑" panose="020B0503020204020204" charset="-122"/>
              </a:rPr>
              <a:t>社会主义改革</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0373995" y="4807585"/>
            <a:ext cx="1033780" cy="1568450"/>
          </a:xfrm>
          <a:prstGeom prst="rect">
            <a:avLst/>
          </a:prstGeom>
          <a:noFill/>
        </p:spPr>
        <p:txBody>
          <a:bodyPr wrap="square" rtlCol="0">
            <a:spAutoFit/>
            <a:scene3d>
              <a:camera prst="orthographicFront"/>
              <a:lightRig rig="threePt" dir="t"/>
            </a:scene3d>
          </a:bodyPr>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B</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925830" y="1048385"/>
            <a:ext cx="9799320" cy="1199515"/>
          </a:xfrm>
        </p:spPr>
        <p:txBody>
          <a:bodyPr/>
          <a:p>
            <a:r>
              <a:rPr lang="en-US" altLang="zh-CN"/>
              <a:t>20C</a:t>
            </a:r>
            <a:r>
              <a:rPr lang="zh-CN" altLang="zh-CN"/>
              <a:t>危机</a:t>
            </a:r>
            <a:r>
              <a:rPr lang="en-US" altLang="zh-CN"/>
              <a:t>   </a:t>
            </a:r>
            <a:r>
              <a:rPr lang="zh-CN" altLang="en-US"/>
              <a:t>两次世界大战</a:t>
            </a:r>
            <a:endParaRPr lang="zh-CN" altLang="en-US"/>
          </a:p>
        </p:txBody>
      </p:sp>
      <p:sp>
        <p:nvSpPr>
          <p:cNvPr id="13" name="TextBox 12"/>
          <p:cNvSpPr txBox="1"/>
          <p:nvPr/>
        </p:nvSpPr>
        <p:spPr>
          <a:xfrm>
            <a:off x="1470025" y="2952115"/>
            <a:ext cx="9707245" cy="1568450"/>
          </a:xfrm>
          <a:prstGeom prst="rect">
            <a:avLst/>
          </a:prstGeom>
          <a:noFill/>
          <a:ln w="12700" cmpd="sng">
            <a:noFill/>
            <a:prstDash val="sysDot"/>
          </a:ln>
        </p:spPr>
        <p:txBody>
          <a:bodyPr wrap="square" rtlCol="0">
            <a:spAutoFit/>
          </a:bodyPr>
          <a:p>
            <a:pPr>
              <a:lnSpc>
                <a:spcPct val="150000"/>
              </a:lnSpc>
            </a:pPr>
            <a:r>
              <a:rPr lang="zh-CN" altLang="en-US" sz="3200" b="1" dirty="0" smtClean="0">
                <a:solidFill>
                  <a:srgbClr val="FF0000"/>
                </a:solidFill>
                <a:latin typeface="黑体" panose="02010609060101010101" pitchFamily="49" charset="-122"/>
                <a:ea typeface="黑体" panose="02010609060101010101" pitchFamily="49" charset="-122"/>
                <a:sym typeface="+mn-ea"/>
              </a:rPr>
              <a:t>课程标准：</a:t>
            </a:r>
            <a:endParaRPr lang="zh-CN" altLang="en-US" sz="3200" b="1" dirty="0">
              <a:solidFill>
                <a:srgbClr val="FF0000"/>
              </a:solidFill>
              <a:latin typeface="黑体" panose="02010609060101010101" pitchFamily="49" charset="-122"/>
              <a:ea typeface="黑体" panose="02010609060101010101" pitchFamily="49" charset="-122"/>
            </a:endParaRPr>
          </a:p>
          <a:p>
            <a:pPr>
              <a:lnSpc>
                <a:spcPct val="150000"/>
              </a:lnSpc>
            </a:pPr>
            <a:r>
              <a:rPr lang="zh-CN" altLang="en-US" sz="3200" b="1" dirty="0" smtClean="0">
                <a:solidFill>
                  <a:schemeClr val="tx1"/>
                </a:solidFill>
                <a:latin typeface="黑体" panose="02010609060101010101" pitchFamily="49" charset="-122"/>
                <a:ea typeface="黑体" panose="02010609060101010101" pitchFamily="49" charset="-122"/>
              </a:rPr>
              <a:t>了解两次世界大战引起的国际秩序的重要变化。</a:t>
            </a:r>
            <a:endParaRPr lang="zh-CN" altLang="en-US" sz="3200" b="1" dirty="0" smtClean="0">
              <a:solidFill>
                <a:schemeClr val="tx1"/>
              </a:solidFill>
              <a:latin typeface="黑体" panose="02010609060101010101" pitchFamily="49" charset="-122"/>
              <a:ea typeface="黑体" panose="02010609060101010101" pitchFamily="49" charset="-122"/>
            </a:endParaRPr>
          </a:p>
        </p:txBody>
      </p:sp>
    </p:spTree>
    <p:custDataLst>
      <p:tags r:id="rId2"/>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86995" y="1180465"/>
            <a:ext cx="11729720" cy="5262245"/>
          </a:xfrm>
          <a:prstGeom prst="rect">
            <a:avLst/>
          </a:prstGeom>
          <a:noFill/>
        </p:spPr>
        <p:txBody>
          <a:bodyPr wrap="square" rtlCol="0">
            <a:spAutoFit/>
            <a:scene3d>
              <a:camera prst="orthographicFront"/>
              <a:lightRig rig="threePt" dir="t"/>
            </a:scene3d>
          </a:bodyPr>
          <a:p>
            <a:pPr algn="l"/>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（一）第一次世界大战</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 </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1914-1918</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P82-87</a:t>
            </a:r>
            <a:endPar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endParaRPr>
          </a:p>
          <a:p>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1</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、背景：</a:t>
            </a:r>
            <a:endPar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endParaRPr>
          </a:p>
          <a:p>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1</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rPr>
              <a:t>根：二工后，帝国主义发展不平衡，为重新瓜分殖民地，争夺世界霸权</a:t>
            </a:r>
            <a:endPar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endParaRPr>
          </a:p>
          <a:p>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2</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）结成军事同盟备战【同盟国：德意奥；协约国：英法俄】</a:t>
            </a:r>
            <a:endPar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endParaRPr>
          </a:p>
          <a:p>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3</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rPr>
              <a:t>直：</a:t>
            </a:r>
            <a:r>
              <a:rPr lang="en-US" altLang="zh-CN" sz="2400" b="1">
                <a:solidFill>
                  <a:srgbClr val="FF0000"/>
                </a:solidFill>
                <a:effectLst/>
                <a:latin typeface="微软雅黑" panose="020B0503020204020204" charset="-122"/>
                <a:ea typeface="微软雅黑" panose="020B0503020204020204" charset="-122"/>
                <a:cs typeface="微软雅黑" panose="020B0503020204020204" charset="-122"/>
              </a:rPr>
              <a:t>1914</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rPr>
              <a:t>萨拉热窝事件</a:t>
            </a:r>
            <a:endPar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endParaRPr>
          </a:p>
          <a:p>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2</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、过程：西线</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决定性战场</a:t>
            </a:r>
            <a:endPar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endParaRPr>
          </a:p>
          <a:p>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1</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）马恩河战役（德国</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速决战</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破产）</a:t>
            </a:r>
            <a:endPar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endParaRPr>
          </a:p>
          <a:p>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2</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）凡尔登战役（绞肉机）</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rPr>
              <a:t>【转折点】</a:t>
            </a:r>
            <a:endPar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endParaRPr>
          </a:p>
          <a:p>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3</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）索姆河战役（地狱，首现坦克）</a:t>
            </a:r>
            <a:endPar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endParaRPr>
          </a:p>
          <a:p>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4</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）日德兰海战（德未能突破英海上封锁）</a:t>
            </a:r>
            <a:endPar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endParaRPr>
          </a:p>
          <a:p>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3</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、结果：美、中参战（华工），俄国退出（十月革命后），同盟国战败</a:t>
            </a:r>
            <a:endPar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endParaRPr>
          </a:p>
          <a:p>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4</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en-US" sz="2400" b="1">
                <a:latin typeface="微软雅黑" panose="020B0503020204020204" charset="-122"/>
                <a:ea typeface="微软雅黑" panose="020B0503020204020204" charset="-122"/>
                <a:cs typeface="微软雅黑" panose="020B0503020204020204" charset="-122"/>
                <a:sym typeface="+mn-ea"/>
              </a:rPr>
              <a:t>一战后国际新秩序</a:t>
            </a:r>
            <a:endParaRPr lang="zh-CN" altLang="en-US" sz="2400" b="1">
              <a:latin typeface="微软雅黑" panose="020B0503020204020204" charset="-122"/>
              <a:ea typeface="微软雅黑" panose="020B0503020204020204" charset="-122"/>
              <a:cs typeface="微软雅黑" panose="020B0503020204020204" charset="-122"/>
            </a:endParaRPr>
          </a:p>
          <a:p>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1</a:t>
            </a:r>
            <a:r>
              <a:rPr lang="zh-CN" altLang="en-US" sz="2400" b="1">
                <a:latin typeface="微软雅黑" panose="020B0503020204020204" charset="-122"/>
                <a:ea typeface="微软雅黑" panose="020B0503020204020204" charset="-122"/>
                <a:cs typeface="微软雅黑" panose="020B0503020204020204" charset="-122"/>
                <a:sym typeface="+mn-ea"/>
              </a:rPr>
              <a:t>）帝国主义的国际新秩序：</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凡尔赛</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华盛顿体系</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a:p>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2</a:t>
            </a:r>
            <a:r>
              <a:rPr lang="zh-CN" altLang="en-US" sz="2400" b="1">
                <a:latin typeface="微软雅黑" panose="020B0503020204020204" charset="-122"/>
                <a:ea typeface="微软雅黑" panose="020B0503020204020204" charset="-122"/>
                <a:cs typeface="微软雅黑" panose="020B0503020204020204" charset="-122"/>
                <a:sym typeface="+mn-ea"/>
              </a:rPr>
              <a:t>）国际联盟：</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全体一致</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原则</a:t>
            </a:r>
            <a:r>
              <a:rPr lang="zh-CN" altLang="en-US" sz="2400" b="1">
                <a:latin typeface="微软雅黑" panose="020B0503020204020204" charset="-122"/>
                <a:ea typeface="微软雅黑" panose="020B0503020204020204" charset="-122"/>
                <a:cs typeface="微软雅黑" panose="020B0503020204020204" charset="-122"/>
                <a:sym typeface="+mn-ea"/>
              </a:rPr>
              <a:t>，英法操控，无法有效制止战争</a:t>
            </a:r>
            <a:endPar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86995" y="184150"/>
            <a:ext cx="5281930"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两次世界大战与国际秩序的演变</a:t>
            </a:r>
            <a:endParaRPr lang="zh-CN" altLang="en-US" sz="2800" b="1">
              <a:latin typeface="微软雅黑" panose="020B0503020204020204" charset="-122"/>
              <a:ea typeface="微软雅黑" panose="020B0503020204020204" charset="-122"/>
            </a:endParaRPr>
          </a:p>
        </p:txBody>
      </p:sp>
      <p:sp>
        <p:nvSpPr>
          <p:cNvPr id="3" name="文本框 2"/>
          <p:cNvSpPr txBox="1"/>
          <p:nvPr/>
        </p:nvSpPr>
        <p:spPr>
          <a:xfrm>
            <a:off x="5777865" y="245745"/>
            <a:ext cx="603885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lvl="0" algn="ctr">
              <a:buClrTx/>
              <a:buSzTx/>
              <a:buFontTx/>
            </a:pPr>
            <a:r>
              <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第十四课：第一次世界大战与战后国际秩序</a:t>
            </a:r>
            <a:endParaRPr lang="en-US" altLang="zh-CN"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70815" y="706120"/>
            <a:ext cx="11850370" cy="6000750"/>
          </a:xfrm>
          <a:prstGeom prst="rect">
            <a:avLst/>
          </a:prstGeom>
          <a:noFill/>
        </p:spPr>
        <p:txBody>
          <a:bodyPr wrap="square" rtlCol="0">
            <a:spAutoFit/>
          </a:bodyPr>
          <a:p>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sym typeface="+mn-ea"/>
              </a:rPr>
              <a:t>二、第二次世界大战（</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sym typeface="+mn-ea"/>
              </a:rPr>
              <a:t>1931-1945</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sym typeface="+mn-ea"/>
              </a:rPr>
              <a:t>）</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sym typeface="+mn-ea"/>
              </a:rPr>
              <a:t>P100-106</a:t>
            </a:r>
            <a:endPar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endParaRPr>
          </a:p>
          <a:p>
            <a:r>
              <a:rPr lang="en-US" altLang="zh-CN" sz="2400" b="1">
                <a:effectLst/>
                <a:latin typeface="微软雅黑" panose="020B0503020204020204" charset="-122"/>
                <a:ea typeface="微软雅黑" panose="020B0503020204020204" charset="-122"/>
                <a:cs typeface="微软雅黑" panose="020B0503020204020204" charset="-122"/>
              </a:rPr>
              <a:t>1</a:t>
            </a:r>
            <a:r>
              <a:rPr lang="zh-CN" altLang="en-US" sz="2400" b="1">
                <a:effectLst/>
                <a:latin typeface="微软雅黑" panose="020B0503020204020204" charset="-122"/>
                <a:ea typeface="微软雅黑" panose="020B0503020204020204" charset="-122"/>
                <a:cs typeface="微软雅黑" panose="020B0503020204020204" charset="-122"/>
              </a:rPr>
              <a:t>、背景：</a:t>
            </a:r>
            <a:endParaRPr lang="zh-CN" altLang="en-US" sz="2400" b="1">
              <a:effectLst/>
              <a:latin typeface="微软雅黑" panose="020B0503020204020204" charset="-122"/>
              <a:ea typeface="微软雅黑" panose="020B0503020204020204" charset="-122"/>
              <a:cs typeface="微软雅黑" panose="020B0503020204020204" charset="-122"/>
            </a:endParaRPr>
          </a:p>
          <a:p>
            <a:r>
              <a:rPr lang="zh-CN" altLang="en-US" sz="2400" b="1">
                <a:effectLst/>
                <a:latin typeface="微软雅黑" panose="020B0503020204020204" charset="-122"/>
                <a:ea typeface="微软雅黑" panose="020B0503020204020204" charset="-122"/>
                <a:cs typeface="微软雅黑" panose="020B0503020204020204" charset="-122"/>
                <a:sym typeface="+mn-ea"/>
              </a:rPr>
              <a:t>（</a:t>
            </a:r>
            <a:r>
              <a:rPr lang="en-US" altLang="zh-CN" sz="2400" b="1">
                <a:effectLst/>
                <a:latin typeface="微软雅黑" panose="020B0503020204020204" charset="-122"/>
                <a:ea typeface="微软雅黑" panose="020B0503020204020204" charset="-122"/>
                <a:cs typeface="微软雅黑" panose="020B0503020204020204" charset="-122"/>
                <a:sym typeface="+mn-ea"/>
              </a:rPr>
              <a:t>1</a:t>
            </a:r>
            <a:r>
              <a:rPr lang="zh-CN" altLang="en-US" sz="2400" b="1">
                <a:effectLst/>
                <a:latin typeface="微软雅黑" panose="020B0503020204020204" charset="-122"/>
                <a:ea typeface="微软雅黑" panose="020B0503020204020204" charset="-122"/>
                <a:cs typeface="微软雅黑" panose="020B0503020204020204" charset="-122"/>
                <a:sym typeface="+mn-ea"/>
              </a:rPr>
              <a:t>）法西斯主义兴起</a:t>
            </a:r>
            <a:r>
              <a:rPr lang="en-US" altLang="zh-CN" sz="2400" b="1">
                <a:effectLst/>
                <a:latin typeface="微软雅黑" panose="020B0503020204020204" charset="-122"/>
                <a:ea typeface="微软雅黑" panose="020B0503020204020204" charset="-122"/>
                <a:cs typeface="微软雅黑" panose="020B0503020204020204" charset="-122"/>
                <a:sym typeface="+mn-ea"/>
              </a:rPr>
              <a:t>   </a:t>
            </a:r>
            <a:r>
              <a:rPr lang="zh-CN" altLang="en-US" sz="2400" b="1">
                <a:effectLst/>
                <a:latin typeface="微软雅黑" panose="020B0503020204020204" charset="-122"/>
                <a:ea typeface="微软雅黑" panose="020B0503020204020204" charset="-122"/>
                <a:cs typeface="微软雅黑" panose="020B0503020204020204" charset="-122"/>
                <a:sym typeface="+mn-ea"/>
              </a:rPr>
              <a:t>（</a:t>
            </a:r>
            <a:r>
              <a:rPr lang="en-US" altLang="zh-CN" sz="2400" b="1">
                <a:effectLst/>
                <a:latin typeface="微软雅黑" panose="020B0503020204020204" charset="-122"/>
                <a:ea typeface="微软雅黑" panose="020B0503020204020204" charset="-122"/>
                <a:cs typeface="微软雅黑" panose="020B0503020204020204" charset="-122"/>
                <a:sym typeface="+mn-ea"/>
              </a:rPr>
              <a:t>2</a:t>
            </a:r>
            <a:r>
              <a:rPr lang="zh-CN" altLang="en-US" sz="2400" b="1">
                <a:effectLst/>
                <a:latin typeface="微软雅黑" panose="020B0503020204020204" charset="-122"/>
                <a:ea typeface="微软雅黑" panose="020B0503020204020204" charset="-122"/>
                <a:cs typeface="微软雅黑" panose="020B0503020204020204" charset="-122"/>
                <a:sym typeface="+mn-ea"/>
              </a:rPr>
              <a:t>）</a:t>
            </a:r>
            <a:r>
              <a:rPr lang="en-US" altLang="zh-CN" sz="2400" b="1">
                <a:effectLst/>
                <a:latin typeface="微软雅黑" panose="020B0503020204020204" charset="-122"/>
                <a:ea typeface="微软雅黑" panose="020B0503020204020204" charset="-122"/>
                <a:cs typeface="微软雅黑" panose="020B0503020204020204" charset="-122"/>
                <a:sym typeface="+mn-ea"/>
              </a:rPr>
              <a:t>1929</a:t>
            </a:r>
            <a:r>
              <a:rPr lang="zh-CN" altLang="en-US" sz="2400" b="1">
                <a:effectLst/>
                <a:latin typeface="微软雅黑" panose="020B0503020204020204" charset="-122"/>
                <a:ea typeface="微软雅黑" panose="020B0503020204020204" charset="-122"/>
                <a:cs typeface="微软雅黑" panose="020B0503020204020204" charset="-122"/>
                <a:sym typeface="+mn-ea"/>
              </a:rPr>
              <a:t>经济危机</a:t>
            </a:r>
            <a:r>
              <a:rPr lang="en-US" altLang="zh-CN" sz="2400" b="1">
                <a:effectLst/>
                <a:latin typeface="微软雅黑" panose="020B0503020204020204" charset="-122"/>
                <a:ea typeface="微软雅黑" panose="020B0503020204020204" charset="-122"/>
                <a:cs typeface="微软雅黑" panose="020B0503020204020204" charset="-122"/>
                <a:sym typeface="+mn-ea"/>
              </a:rPr>
              <a:t>  </a:t>
            </a:r>
            <a:r>
              <a:rPr lang="zh-CN" altLang="en-US" sz="2400" b="1">
                <a:effectLst/>
                <a:latin typeface="微软雅黑" panose="020B0503020204020204" charset="-122"/>
                <a:ea typeface="微软雅黑" panose="020B0503020204020204" charset="-122"/>
                <a:cs typeface="微软雅黑" panose="020B0503020204020204" charset="-122"/>
                <a:sym typeface="+mn-ea"/>
              </a:rPr>
              <a:t>（</a:t>
            </a:r>
            <a:r>
              <a:rPr lang="en-US" altLang="zh-CN" sz="2400" b="1">
                <a:effectLst/>
                <a:latin typeface="微软雅黑" panose="020B0503020204020204" charset="-122"/>
                <a:ea typeface="微软雅黑" panose="020B0503020204020204" charset="-122"/>
                <a:cs typeface="微软雅黑" panose="020B0503020204020204" charset="-122"/>
                <a:sym typeface="+mn-ea"/>
              </a:rPr>
              <a:t>3</a:t>
            </a:r>
            <a:r>
              <a:rPr lang="zh-CN" altLang="en-US" sz="2400" b="1">
                <a:effectLst/>
                <a:latin typeface="微软雅黑" panose="020B0503020204020204" charset="-122"/>
                <a:ea typeface="微软雅黑" panose="020B0503020204020204" charset="-122"/>
                <a:cs typeface="微软雅黑" panose="020B0503020204020204" charset="-122"/>
                <a:sym typeface="+mn-ea"/>
              </a:rPr>
              <a:t>）德意日对凡尔赛</a:t>
            </a:r>
            <a:r>
              <a:rPr lang="en-US" altLang="zh-CN" sz="2400" b="1">
                <a:effectLst/>
                <a:latin typeface="微软雅黑" panose="020B0503020204020204" charset="-122"/>
                <a:ea typeface="微软雅黑" panose="020B0503020204020204" charset="-122"/>
                <a:cs typeface="微软雅黑" panose="020B0503020204020204" charset="-122"/>
                <a:sym typeface="+mn-ea"/>
              </a:rPr>
              <a:t>-</a:t>
            </a:r>
            <a:r>
              <a:rPr lang="zh-CN" altLang="en-US" sz="2400" b="1">
                <a:effectLst/>
                <a:latin typeface="微软雅黑" panose="020B0503020204020204" charset="-122"/>
                <a:ea typeface="微软雅黑" panose="020B0503020204020204" charset="-122"/>
                <a:cs typeface="微软雅黑" panose="020B0503020204020204" charset="-122"/>
                <a:sym typeface="+mn-ea"/>
              </a:rPr>
              <a:t>华盛顿体系不满</a:t>
            </a:r>
            <a:endParaRPr lang="zh-CN" altLang="en-US" sz="2400" b="1">
              <a:effectLst/>
              <a:latin typeface="微软雅黑" panose="020B0503020204020204" charset="-122"/>
              <a:ea typeface="微软雅黑" panose="020B0503020204020204" charset="-122"/>
              <a:cs typeface="微软雅黑" panose="020B0503020204020204" charset="-122"/>
              <a:sym typeface="+mn-ea"/>
            </a:endParaRPr>
          </a:p>
          <a:p>
            <a:r>
              <a:rPr lang="zh-CN" altLang="en-US" sz="2400" b="1">
                <a:effectLst/>
                <a:latin typeface="微软雅黑" panose="020B0503020204020204" charset="-122"/>
                <a:ea typeface="微软雅黑" panose="020B0503020204020204" charset="-122"/>
                <a:cs typeface="微软雅黑" panose="020B0503020204020204" charset="-122"/>
                <a:sym typeface="+mn-ea"/>
              </a:rPr>
              <a:t>（</a:t>
            </a:r>
            <a:r>
              <a:rPr lang="en-US" altLang="zh-CN" sz="2400" b="1">
                <a:effectLst/>
                <a:latin typeface="微软雅黑" panose="020B0503020204020204" charset="-122"/>
                <a:ea typeface="微软雅黑" panose="020B0503020204020204" charset="-122"/>
                <a:cs typeface="微软雅黑" panose="020B0503020204020204" charset="-122"/>
                <a:sym typeface="+mn-ea"/>
              </a:rPr>
              <a:t>4</a:t>
            </a:r>
            <a:r>
              <a:rPr lang="zh-CN" altLang="en-US" sz="2400" b="1">
                <a:effectLst/>
                <a:latin typeface="微软雅黑" panose="020B0503020204020204" charset="-122"/>
                <a:ea typeface="微软雅黑" panose="020B0503020204020204" charset="-122"/>
                <a:cs typeface="微软雅黑" panose="020B0503020204020204" charset="-122"/>
                <a:sym typeface="+mn-ea"/>
              </a:rPr>
              <a:t>）亚欧战争策源地的形成</a:t>
            </a:r>
            <a:r>
              <a:rPr lang="en-US" altLang="zh-CN" sz="2400" b="1">
                <a:effectLst/>
                <a:latin typeface="微软雅黑" panose="020B0503020204020204" charset="-122"/>
                <a:ea typeface="微软雅黑" panose="020B0503020204020204" charset="-122"/>
                <a:cs typeface="微软雅黑" panose="020B0503020204020204" charset="-122"/>
                <a:sym typeface="+mn-ea"/>
              </a:rPr>
              <a:t>           </a:t>
            </a:r>
            <a:r>
              <a:rPr lang="zh-CN" altLang="en-US" sz="2400" b="1">
                <a:effectLst/>
                <a:latin typeface="微软雅黑" panose="020B0503020204020204" charset="-122"/>
                <a:ea typeface="微软雅黑" panose="020B0503020204020204" charset="-122"/>
                <a:cs typeface="微软雅黑" panose="020B0503020204020204" charset="-122"/>
                <a:sym typeface="+mn-ea"/>
              </a:rPr>
              <a:t>（</a:t>
            </a:r>
            <a:r>
              <a:rPr lang="en-US" altLang="zh-CN" sz="2400" b="1">
                <a:effectLst/>
                <a:latin typeface="微软雅黑" panose="020B0503020204020204" charset="-122"/>
                <a:ea typeface="微软雅黑" panose="020B0503020204020204" charset="-122"/>
                <a:cs typeface="微软雅黑" panose="020B0503020204020204" charset="-122"/>
                <a:sym typeface="+mn-ea"/>
              </a:rPr>
              <a:t>5</a:t>
            </a:r>
            <a:r>
              <a:rPr lang="zh-CN" altLang="en-US" sz="2400" b="1">
                <a:effectLst/>
                <a:latin typeface="微软雅黑" panose="020B0503020204020204" charset="-122"/>
                <a:ea typeface="微软雅黑" panose="020B0503020204020204" charset="-122"/>
                <a:cs typeface="微软雅黑" panose="020B0503020204020204" charset="-122"/>
                <a:sym typeface="+mn-ea"/>
              </a:rPr>
              <a:t>）帝国主义发展不平衡【根本】</a:t>
            </a:r>
            <a:endParaRPr lang="en-US" altLang="zh-CN" sz="2400" b="1">
              <a:effectLst/>
              <a:latin typeface="微软雅黑" panose="020B0503020204020204" charset="-122"/>
              <a:ea typeface="微软雅黑" panose="020B0503020204020204" charset="-122"/>
              <a:cs typeface="微软雅黑" panose="020B0503020204020204" charset="-122"/>
              <a:sym typeface="+mn-ea"/>
            </a:endParaRPr>
          </a:p>
          <a:p>
            <a:r>
              <a:rPr lang="zh-CN" altLang="en-US" sz="2400" b="1">
                <a:effectLst/>
                <a:latin typeface="微软雅黑" panose="020B0503020204020204" charset="-122"/>
                <a:ea typeface="微软雅黑" panose="020B0503020204020204" charset="-122"/>
                <a:cs typeface="微软雅黑" panose="020B0503020204020204" charset="-122"/>
                <a:sym typeface="+mn-ea"/>
              </a:rPr>
              <a:t>（</a:t>
            </a:r>
            <a:r>
              <a:rPr lang="en-US" altLang="zh-CN" sz="2400" b="1">
                <a:effectLst/>
                <a:latin typeface="微软雅黑" panose="020B0503020204020204" charset="-122"/>
                <a:ea typeface="微软雅黑" panose="020B0503020204020204" charset="-122"/>
                <a:cs typeface="微软雅黑" panose="020B0503020204020204" charset="-122"/>
                <a:sym typeface="+mn-ea"/>
              </a:rPr>
              <a:t>6</a:t>
            </a:r>
            <a:r>
              <a:rPr lang="zh-CN" altLang="en-US" sz="2400" b="1">
                <a:effectLst/>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sym typeface="+mn-ea"/>
              </a:rPr>
              <a:t>绥靖政策（英法）</a:t>
            </a:r>
            <a:r>
              <a:rPr lang="zh-CN" altLang="en-US" sz="2400" b="1">
                <a:effectLst/>
                <a:latin typeface="微软雅黑" panose="020B0503020204020204" charset="-122"/>
                <a:ea typeface="微软雅黑" panose="020B0503020204020204" charset="-122"/>
                <a:cs typeface="微软雅黑" panose="020B0503020204020204" charset="-122"/>
                <a:sym typeface="+mn-ea"/>
              </a:rPr>
              <a:t>助长法西斯野心</a:t>
            </a:r>
            <a:endParaRPr lang="zh-CN" altLang="en-US" sz="2400" b="1">
              <a:effectLst/>
              <a:latin typeface="微软雅黑" panose="020B0503020204020204" charset="-122"/>
              <a:ea typeface="微软雅黑" panose="020B0503020204020204" charset="-122"/>
              <a:cs typeface="微软雅黑" panose="020B0503020204020204" charset="-122"/>
              <a:sym typeface="+mn-ea"/>
            </a:endParaRPr>
          </a:p>
          <a:p>
            <a:r>
              <a:rPr lang="en-US" altLang="zh-CN" sz="2400" b="1">
                <a:solidFill>
                  <a:srgbClr val="FF0000"/>
                </a:solidFill>
                <a:effectLst/>
                <a:latin typeface="微软雅黑" panose="020B0503020204020204" charset="-122"/>
                <a:ea typeface="微软雅黑" panose="020B0503020204020204" charset="-122"/>
                <a:cs typeface="微软雅黑" panose="020B0503020204020204" charset="-122"/>
                <a:sym typeface="+mn-ea"/>
              </a:rPr>
              <a:t>       </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sym typeface="+mn-ea"/>
              </a:rPr>
              <a:t>《慕尼黑协定》（捷克斯洛伐克苏台德地区割让给德国）绥靖政策到达顶峰</a:t>
            </a:r>
            <a:endParaRPr lang="zh-CN" altLang="en-US" sz="2400" b="1">
              <a:effectLst/>
              <a:latin typeface="微软雅黑" panose="020B0503020204020204" charset="-122"/>
              <a:ea typeface="微软雅黑" panose="020B0503020204020204" charset="-122"/>
              <a:cs typeface="微软雅黑" panose="020B0503020204020204" charset="-122"/>
              <a:sym typeface="+mn-ea"/>
            </a:endParaRPr>
          </a:p>
          <a:p>
            <a:r>
              <a:rPr lang="en-US" altLang="zh-CN" sz="2400" b="1">
                <a:effectLst/>
                <a:latin typeface="微软雅黑" panose="020B0503020204020204" charset="-122"/>
                <a:ea typeface="微软雅黑" panose="020B0503020204020204" charset="-122"/>
                <a:cs typeface="微软雅黑" panose="020B0503020204020204" charset="-122"/>
                <a:sym typeface="+mn-ea"/>
              </a:rPr>
              <a:t>2</a:t>
            </a:r>
            <a:r>
              <a:rPr lang="zh-CN" altLang="en-US" sz="2400" b="1">
                <a:effectLst/>
                <a:latin typeface="微软雅黑" panose="020B0503020204020204" charset="-122"/>
                <a:ea typeface="微软雅黑" panose="020B0503020204020204" charset="-122"/>
                <a:cs typeface="微软雅黑" panose="020B0503020204020204" charset="-122"/>
                <a:sym typeface="+mn-ea"/>
              </a:rPr>
              <a:t>、过程：（</a:t>
            </a:r>
            <a:r>
              <a:rPr lang="en-US" altLang="zh-CN" sz="2400" b="1">
                <a:effectLst/>
                <a:latin typeface="微软雅黑" panose="020B0503020204020204" charset="-122"/>
                <a:ea typeface="微软雅黑" panose="020B0503020204020204" charset="-122"/>
                <a:cs typeface="微软雅黑" panose="020B0503020204020204" charset="-122"/>
                <a:sym typeface="+mn-ea"/>
              </a:rPr>
              <a:t>1</a:t>
            </a:r>
            <a:r>
              <a:rPr lang="zh-CN" altLang="en-US" sz="2400" b="1">
                <a:effectLst/>
                <a:latin typeface="微软雅黑" panose="020B0503020204020204" charset="-122"/>
                <a:ea typeface="微软雅黑" panose="020B0503020204020204" charset="-122"/>
                <a:cs typeface="微软雅黑" panose="020B0503020204020204" charset="-122"/>
                <a:sym typeface="+mn-ea"/>
              </a:rPr>
              <a:t>）局部：（亚洲）九一八事变、七七事变</a:t>
            </a:r>
            <a:endParaRPr lang="zh-CN" altLang="en-US" sz="2400" b="1">
              <a:effectLst/>
              <a:latin typeface="微软雅黑" panose="020B0503020204020204" charset="-122"/>
              <a:ea typeface="微软雅黑" panose="020B0503020204020204" charset="-122"/>
              <a:cs typeface="微软雅黑" panose="020B0503020204020204" charset="-122"/>
              <a:sym typeface="+mn-ea"/>
            </a:endParaRPr>
          </a:p>
          <a:p>
            <a:r>
              <a:rPr lang="en-US" altLang="zh-CN" sz="2400" b="1">
                <a:effectLst/>
                <a:latin typeface="微软雅黑" panose="020B0503020204020204" charset="-122"/>
                <a:ea typeface="微软雅黑" panose="020B0503020204020204" charset="-122"/>
                <a:cs typeface="微软雅黑" panose="020B0503020204020204" charset="-122"/>
                <a:sym typeface="+mn-ea"/>
              </a:rPr>
              <a:t>                </a:t>
            </a:r>
            <a:r>
              <a:rPr lang="zh-CN" altLang="en-US" sz="2400" b="1">
                <a:effectLst/>
                <a:latin typeface="微软雅黑" panose="020B0503020204020204" charset="-122"/>
                <a:ea typeface="微软雅黑" panose="020B0503020204020204" charset="-122"/>
                <a:cs typeface="微软雅黑" panose="020B0503020204020204" charset="-122"/>
                <a:sym typeface="+mn-ea"/>
              </a:rPr>
              <a:t>（</a:t>
            </a:r>
            <a:r>
              <a:rPr lang="en-US" altLang="zh-CN" sz="2400" b="1">
                <a:effectLst/>
                <a:latin typeface="微软雅黑" panose="020B0503020204020204" charset="-122"/>
                <a:ea typeface="微软雅黑" panose="020B0503020204020204" charset="-122"/>
                <a:cs typeface="微软雅黑" panose="020B0503020204020204" charset="-122"/>
                <a:sym typeface="+mn-ea"/>
              </a:rPr>
              <a:t>2</a:t>
            </a:r>
            <a:r>
              <a:rPr lang="zh-CN" altLang="en-US" sz="2400" b="1">
                <a:effectLst/>
                <a:latin typeface="微软雅黑" panose="020B0503020204020204" charset="-122"/>
                <a:ea typeface="微软雅黑" panose="020B0503020204020204" charset="-122"/>
                <a:cs typeface="微软雅黑" panose="020B0503020204020204" charset="-122"/>
                <a:sym typeface="+mn-ea"/>
              </a:rPr>
              <a:t>）全面：</a:t>
            </a:r>
            <a:r>
              <a:rPr lang="en-US" altLang="zh-CN" sz="2400" b="1">
                <a:effectLst/>
                <a:latin typeface="微软雅黑" panose="020B0503020204020204" charset="-122"/>
                <a:ea typeface="微软雅黑" panose="020B0503020204020204" charset="-122"/>
                <a:cs typeface="微软雅黑" panose="020B0503020204020204" charset="-122"/>
                <a:sym typeface="+mn-ea"/>
              </a:rPr>
              <a:t>1939</a:t>
            </a:r>
            <a:r>
              <a:rPr lang="zh-CN" altLang="en-US" sz="2400" b="1">
                <a:effectLst/>
                <a:latin typeface="微软雅黑" panose="020B0503020204020204" charset="-122"/>
                <a:ea typeface="微软雅黑" panose="020B0503020204020204" charset="-122"/>
                <a:cs typeface="微软雅黑" panose="020B0503020204020204" charset="-122"/>
                <a:sym typeface="+mn-ea"/>
              </a:rPr>
              <a:t>德国</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sym typeface="+mn-ea"/>
              </a:rPr>
              <a:t>闪击战</a:t>
            </a:r>
            <a:r>
              <a:rPr lang="en-US" altLang="zh-CN" sz="2400" b="1">
                <a:solidFill>
                  <a:srgbClr val="FF0000"/>
                </a:solidFill>
                <a:effectLst/>
                <a:latin typeface="微软雅黑" panose="020B0503020204020204" charset="-122"/>
                <a:ea typeface="微软雅黑" panose="020B0503020204020204" charset="-122"/>
                <a:cs typeface="微软雅黑" panose="020B0503020204020204" charset="-122"/>
                <a:sym typeface="+mn-ea"/>
              </a:rPr>
              <a:t>”</a:t>
            </a:r>
            <a:r>
              <a:rPr lang="zh-CN" sz="2400" b="1">
                <a:solidFill>
                  <a:srgbClr val="FF0000"/>
                </a:solidFill>
                <a:effectLst/>
                <a:latin typeface="微软雅黑" panose="020B0503020204020204" charset="-122"/>
                <a:ea typeface="微软雅黑" panose="020B0503020204020204" charset="-122"/>
                <a:cs typeface="微软雅黑" panose="020B0503020204020204" charset="-122"/>
                <a:sym typeface="+mn-ea"/>
              </a:rPr>
              <a:t>突袭波兰，全面爆发</a:t>
            </a:r>
            <a:r>
              <a:rPr lang="zh-CN" sz="2400" b="1">
                <a:solidFill>
                  <a:schemeClr val="tx1"/>
                </a:solidFill>
                <a:effectLst/>
                <a:latin typeface="微软雅黑" panose="020B0503020204020204" charset="-122"/>
                <a:ea typeface="微软雅黑" panose="020B0503020204020204" charset="-122"/>
                <a:cs typeface="微软雅黑" panose="020B0503020204020204" charset="-122"/>
                <a:sym typeface="+mn-ea"/>
              </a:rPr>
              <a:t>；</a:t>
            </a:r>
            <a:endParaRPr lang="zh-CN" sz="2400" b="1">
              <a:solidFill>
                <a:schemeClr val="tx1"/>
              </a:solidFill>
              <a:effectLst/>
              <a:latin typeface="微软雅黑" panose="020B0503020204020204" charset="-122"/>
              <a:ea typeface="微软雅黑" panose="020B0503020204020204" charset="-122"/>
              <a:cs typeface="微软雅黑" panose="020B0503020204020204" charset="-122"/>
              <a:sym typeface="+mn-ea"/>
            </a:endParaRPr>
          </a:p>
          <a:p>
            <a:r>
              <a:rPr lang="zh-CN" sz="2400" b="1">
                <a:solidFill>
                  <a:schemeClr val="tx1"/>
                </a:solidFill>
                <a:effectLst/>
                <a:latin typeface="微软雅黑" panose="020B0503020204020204" charset="-122"/>
                <a:ea typeface="微软雅黑" panose="020B0503020204020204" charset="-122"/>
                <a:cs typeface="微软雅黑" panose="020B0503020204020204" charset="-122"/>
                <a:sym typeface="+mn-ea"/>
              </a:rPr>
              <a:t> </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sym typeface="+mn-ea"/>
              </a:rPr>
              <a:t>                                  1941</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sym typeface="+mn-ea"/>
              </a:rPr>
              <a:t>德国入侵苏联（</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sym typeface="+mn-ea"/>
              </a:rPr>
              <a:t>苏联战场</a:t>
            </a:r>
            <a:r>
              <a:rPr lang="en-US" altLang="zh-CN" sz="2400" b="1">
                <a:solidFill>
                  <a:srgbClr val="FF0000"/>
                </a:solidFill>
                <a:effectLst/>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sym typeface="+mn-ea"/>
              </a:rPr>
              <a:t>抵抗纳粹主战场</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sym typeface="+mn-ea"/>
              </a:rPr>
              <a:t>）</a:t>
            </a:r>
            <a:endPar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sym typeface="+mn-ea"/>
            </a:endParaRPr>
          </a:p>
          <a:p>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sym typeface="+mn-ea"/>
              </a:rPr>
              <a:t>                </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sym typeface="+mn-ea"/>
              </a:rPr>
              <a:t>（</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sym typeface="+mn-ea"/>
              </a:rPr>
              <a:t>3</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sym typeface="+mn-ea"/>
              </a:rPr>
              <a:t>）全球：</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sym typeface="+mn-ea"/>
              </a:rPr>
              <a:t>1941</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sym typeface="+mn-ea"/>
              </a:rPr>
              <a:t>太平洋战争（日本偷袭珍珠港）</a:t>
            </a:r>
            <a:endPar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sym typeface="+mn-ea"/>
            </a:endParaRPr>
          </a:p>
          <a:p>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sym typeface="+mn-ea"/>
              </a:rPr>
              <a:t>                </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sym typeface="+mn-ea"/>
              </a:rPr>
              <a:t>（</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sym typeface="+mn-ea"/>
              </a:rPr>
              <a:t>4</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sym typeface="+mn-ea"/>
              </a:rPr>
              <a:t>）反法西斯同盟：</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sym typeface="+mn-ea"/>
              </a:rPr>
              <a:t>1942.1</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sym typeface="+mn-ea"/>
              </a:rPr>
              <a:t>美英苏中</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sym typeface="+mn-ea"/>
              </a:rPr>
              <a:t>《联合国家宣言》</a:t>
            </a:r>
            <a:endPar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sym typeface="+mn-ea"/>
            </a:endParaRPr>
          </a:p>
          <a:p>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                </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a:t>
            </a:r>
            <a:r>
              <a:rPr lang="en-US" altLang="zh-CN" sz="2400" b="1">
                <a:solidFill>
                  <a:schemeClr val="tx1"/>
                </a:solidFill>
                <a:effectLst/>
                <a:latin typeface="微软雅黑" panose="020B0503020204020204" charset="-122"/>
                <a:ea typeface="微软雅黑" panose="020B0503020204020204" charset="-122"/>
                <a:cs typeface="微软雅黑" panose="020B0503020204020204" charset="-122"/>
              </a:rPr>
              <a:t>5</a:t>
            </a:r>
            <a:r>
              <a:rPr lang="zh-CN" altLang="en-US" sz="2400" b="1">
                <a:solidFill>
                  <a:schemeClr val="tx1"/>
                </a:solidFill>
                <a:effectLst/>
                <a:latin typeface="微软雅黑" panose="020B0503020204020204" charset="-122"/>
                <a:ea typeface="微软雅黑" panose="020B0503020204020204" charset="-122"/>
                <a:cs typeface="微软雅黑" panose="020B0503020204020204" charset="-122"/>
              </a:rPr>
              <a:t>）转折：</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rPr>
              <a:t>斯大林格勒战役</a:t>
            </a:r>
            <a:r>
              <a:rPr lang="en-US" altLang="zh-CN" sz="2400" b="1">
                <a:solidFill>
                  <a:srgbClr val="FF0000"/>
                </a:solidFill>
                <a:effectLst/>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rPr>
              <a:t>二战（欧洲）转折</a:t>
            </a:r>
            <a:endParaRPr lang="zh-CN" altLang="en-US" sz="2400" b="1">
              <a:solidFill>
                <a:srgbClr val="FF0000"/>
              </a:solidFill>
              <a:effectLst/>
              <a:latin typeface="微软雅黑" panose="020B0503020204020204" charset="-122"/>
              <a:ea typeface="微软雅黑" panose="020B0503020204020204" charset="-122"/>
              <a:cs typeface="微软雅黑" panose="020B0503020204020204" charset="-122"/>
            </a:endParaRPr>
          </a:p>
          <a:p>
            <a:r>
              <a:rPr lang="en-US" altLang="zh-CN" sz="2400" b="1">
                <a:effectLst/>
                <a:latin typeface="微软雅黑" panose="020B0503020204020204" charset="-122"/>
                <a:ea typeface="微软雅黑" panose="020B0503020204020204" charset="-122"/>
                <a:cs typeface="微软雅黑" panose="020B0503020204020204" charset="-122"/>
                <a:sym typeface="+mn-ea"/>
              </a:rPr>
              <a:t>3</a:t>
            </a:r>
            <a:r>
              <a:rPr lang="zh-CN" altLang="en-US" sz="2400" b="1">
                <a:effectLst/>
                <a:latin typeface="微软雅黑" panose="020B0503020204020204" charset="-122"/>
                <a:ea typeface="微软雅黑" panose="020B0503020204020204" charset="-122"/>
                <a:cs typeface="微软雅黑" panose="020B0503020204020204" charset="-122"/>
                <a:sym typeface="+mn-ea"/>
              </a:rPr>
              <a:t>、二战后国际新秩序</a:t>
            </a:r>
            <a:r>
              <a:rPr lang="en-US" altLang="zh-CN" sz="2400" b="1">
                <a:effectLst/>
                <a:latin typeface="微软雅黑" panose="020B0503020204020204" charset="-122"/>
                <a:ea typeface="微软雅黑" panose="020B0503020204020204" charset="-122"/>
                <a:cs typeface="微软雅黑" panose="020B0503020204020204" charset="-122"/>
                <a:sym typeface="+mn-ea"/>
              </a:rPr>
              <a:t>——</a:t>
            </a:r>
            <a:r>
              <a:rPr lang="zh-CN" altLang="en-US" sz="2400" b="1">
                <a:latin typeface="微软雅黑" panose="020B0503020204020204" charset="-122"/>
                <a:ea typeface="微软雅黑" panose="020B0503020204020204" charset="-122"/>
                <a:cs typeface="微软雅黑" panose="020B0503020204020204" charset="-122"/>
                <a:sym typeface="+mn-ea"/>
              </a:rPr>
              <a:t>雅尔塔体系（</a:t>
            </a:r>
            <a:r>
              <a:rPr lang="en-US" altLang="zh-CN" sz="2400" b="1">
                <a:latin typeface="微软雅黑" panose="020B0503020204020204" charset="-122"/>
                <a:ea typeface="微软雅黑" panose="020B0503020204020204" charset="-122"/>
                <a:cs typeface="微软雅黑" panose="020B0503020204020204" charset="-122"/>
                <a:sym typeface="+mn-ea"/>
              </a:rPr>
              <a:t>1945-1991</a:t>
            </a:r>
            <a:r>
              <a:rPr lang="zh-CN" altLang="en-US" sz="2400" b="1">
                <a:latin typeface="微软雅黑" panose="020B0503020204020204" charset="-122"/>
                <a:ea typeface="微软雅黑" panose="020B0503020204020204" charset="-122"/>
                <a:cs typeface="微软雅黑" panose="020B0503020204020204" charset="-122"/>
                <a:sym typeface="+mn-ea"/>
              </a:rPr>
              <a:t>）</a:t>
            </a:r>
            <a:endParaRPr lang="zh-CN" altLang="en-US" sz="2400" b="1">
              <a:latin typeface="微软雅黑" panose="020B0503020204020204" charset="-122"/>
              <a:ea typeface="微软雅黑" panose="020B0503020204020204" charset="-122"/>
              <a:cs typeface="微软雅黑" panose="020B0503020204020204" charset="-122"/>
            </a:endParaRPr>
          </a:p>
          <a:p>
            <a:r>
              <a:rPr lang="zh-CN" altLang="en-US" sz="2400" b="1" smtClean="0">
                <a:latin typeface="微软雅黑" panose="020B0503020204020204" charset="-122"/>
                <a:ea typeface="微软雅黑" panose="020B0503020204020204" charset="-122"/>
                <a:cs typeface="微软雅黑" panose="020B0503020204020204" charset="-122"/>
                <a:sym typeface="+mn-ea"/>
              </a:rPr>
              <a:t>（</a:t>
            </a:r>
            <a:r>
              <a:rPr lang="en-US" altLang="zh-CN" sz="2400" b="1" smtClean="0">
                <a:latin typeface="微软雅黑" panose="020B0503020204020204" charset="-122"/>
                <a:ea typeface="微软雅黑" panose="020B0503020204020204" charset="-122"/>
                <a:cs typeface="微软雅黑" panose="020B0503020204020204" charset="-122"/>
                <a:sym typeface="+mn-ea"/>
              </a:rPr>
              <a:t>1</a:t>
            </a:r>
            <a:r>
              <a:rPr lang="zh-CN" altLang="en-US" sz="2400" b="1" smtClean="0">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《开罗宣言》公开承认台湾是属于中国领土</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endParaRPr>
          </a:p>
          <a:p>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2</a:t>
            </a:r>
            <a:r>
              <a:rPr lang="zh-CN" altLang="en-US" sz="2400" b="1">
                <a:latin typeface="微软雅黑" panose="020B0503020204020204" charset="-122"/>
                <a:ea typeface="微软雅黑" panose="020B0503020204020204" charset="-122"/>
                <a:cs typeface="微软雅黑" panose="020B0503020204020204" charset="-122"/>
                <a:sym typeface="+mn-ea"/>
              </a:rPr>
              <a:t>）联合国（</a:t>
            </a:r>
            <a:r>
              <a:rPr lang="en-US" altLang="zh-CN" sz="2400" b="1">
                <a:latin typeface="微软雅黑" panose="020B0503020204020204" charset="-122"/>
                <a:ea typeface="微软雅黑" panose="020B0503020204020204" charset="-122"/>
                <a:cs typeface="微软雅黑" panose="020B0503020204020204" charset="-122"/>
                <a:sym typeface="+mn-ea"/>
              </a:rPr>
              <a:t>1945</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大国一致</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原则，</a:t>
            </a:r>
            <a:r>
              <a:rPr lang="zh-CN" altLang="en-US" sz="2400" b="1">
                <a:latin typeface="微软雅黑" panose="020B0503020204020204" charset="-122"/>
                <a:ea typeface="微软雅黑" panose="020B0503020204020204" charset="-122"/>
                <a:cs typeface="微软雅黑" panose="020B0503020204020204" charset="-122"/>
                <a:sym typeface="+mn-ea"/>
              </a:rPr>
              <a:t>和平解决国际问题</a:t>
            </a:r>
            <a:endParaRPr lang="zh-CN" altLang="en-US" sz="2400" b="1">
              <a:latin typeface="微软雅黑" panose="020B0503020204020204" charset="-122"/>
              <a:ea typeface="微软雅黑" panose="020B0503020204020204" charset="-122"/>
              <a:cs typeface="微软雅黑" panose="020B0503020204020204" charset="-122"/>
            </a:endParaRPr>
          </a:p>
          <a:p>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3</a:t>
            </a:r>
            <a:r>
              <a:rPr lang="zh-CN" altLang="en-US" sz="2400" b="1">
                <a:latin typeface="微软雅黑" panose="020B0503020204020204" charset="-122"/>
                <a:ea typeface="微软雅黑" panose="020B0503020204020204" charset="-122"/>
                <a:cs typeface="微软雅黑" panose="020B0503020204020204" charset="-122"/>
                <a:sym typeface="+mn-ea"/>
              </a:rPr>
              <a:t>）国际格局：</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欧洲为中心</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美苏两极格局</a:t>
            </a:r>
            <a:endParaRPr lang="zh-CN" altLang="en-US" sz="2400" b="1">
              <a:effectLst/>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86995" y="184150"/>
            <a:ext cx="5281930"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两次世界大战与国际秩序的演变</a:t>
            </a:r>
            <a:endParaRPr lang="zh-CN" altLang="en-US" sz="2800" b="1">
              <a:latin typeface="微软雅黑" panose="020B0503020204020204" charset="-122"/>
              <a:ea typeface="微软雅黑" panose="020B0503020204020204" charset="-122"/>
            </a:endParaRPr>
          </a:p>
        </p:txBody>
      </p:sp>
      <p:sp>
        <p:nvSpPr>
          <p:cNvPr id="3" name="文本框 2"/>
          <p:cNvSpPr txBox="1"/>
          <p:nvPr/>
        </p:nvSpPr>
        <p:spPr>
          <a:xfrm>
            <a:off x="7407910" y="118110"/>
            <a:ext cx="3582035" cy="82994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lvl="0" algn="l">
              <a:buClrTx/>
              <a:buSzTx/>
              <a:buFontTx/>
            </a:pPr>
            <a:r>
              <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第十七课：第二次世界大战与战后国际秩序的形成</a:t>
            </a:r>
            <a:endParaRPr lang="en-US" altLang="zh-CN"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00660" y="1576705"/>
            <a:ext cx="11190605" cy="460375"/>
          </a:xfrm>
          <a:prstGeom prst="rect">
            <a:avLst/>
          </a:prstGeom>
          <a:noFill/>
          <a:ln w="9525">
            <a:noFill/>
          </a:ln>
        </p:spPr>
        <p:txBody>
          <a:bodyPr wrap="square">
            <a:spAutoFit/>
          </a:bodyPr>
          <a:p>
            <a:pPr marL="266700" indent="-266700"/>
            <a:r>
              <a:rPr lang="en-US" altLang="zh-CN" sz="2400" b="1">
                <a:latin typeface="微软雅黑" panose="020B0503020204020204" charset="-122"/>
                <a:ea typeface="微软雅黑" panose="020B0503020204020204" charset="-122"/>
                <a:cs typeface="微软雅黑" panose="020B0503020204020204" charset="-122"/>
                <a:sym typeface="+mn-ea"/>
              </a:rPr>
              <a:t>1.(2022</a:t>
            </a:r>
            <a:r>
              <a:rPr lang="en-US" altLang="zh-CN" sz="2400" b="1" dirty="0">
                <a:latin typeface="微软雅黑" panose="020B0503020204020204" charset="-122"/>
                <a:ea typeface="微软雅黑" panose="020B0503020204020204" charset="-122"/>
                <a:cs typeface="微软雅黑" panose="020B0503020204020204" charset="-122"/>
                <a:sym typeface="+mn-ea"/>
              </a:rPr>
              <a:t>·</a:t>
            </a:r>
            <a:r>
              <a:rPr lang="zh-CN" altLang="en-US" sz="2400" b="1" dirty="0">
                <a:latin typeface="微软雅黑" panose="020B0503020204020204" charset="-122"/>
                <a:ea typeface="微软雅黑" panose="020B0503020204020204" charset="-122"/>
                <a:cs typeface="微软雅黑" panose="020B0503020204020204" charset="-122"/>
                <a:sym typeface="+mn-ea"/>
              </a:rPr>
              <a:t>北京</a:t>
            </a:r>
            <a:r>
              <a:rPr lang="en-US" altLang="zh-CN" sz="2400" b="1" dirty="0">
                <a:latin typeface="微软雅黑" panose="020B0503020204020204" charset="-122"/>
                <a:ea typeface="微软雅黑" panose="020B0503020204020204" charset="-122"/>
                <a:cs typeface="微软雅黑" panose="020B0503020204020204" charset="-122"/>
                <a:sym typeface="+mn-ea"/>
              </a:rPr>
              <a:t>·</a:t>
            </a:r>
            <a:r>
              <a:rPr lang="zh-CN" altLang="en-US" sz="2400" b="1">
                <a:latin typeface="微软雅黑" panose="020B0503020204020204" charset="-122"/>
                <a:ea typeface="微软雅黑" panose="020B0503020204020204" charset="-122"/>
                <a:cs typeface="微软雅黑" panose="020B0503020204020204" charset="-122"/>
                <a:sym typeface="+mn-ea"/>
              </a:rPr>
              <a:t>学考）</a:t>
            </a:r>
            <a:r>
              <a:rPr lang="zh-CN" sz="2400" b="1">
                <a:latin typeface="微软雅黑" panose="020B0503020204020204" charset="-122"/>
                <a:ea typeface="微软雅黑" panose="020B0503020204020204" charset="-122"/>
                <a:cs typeface="微软雅黑" panose="020B0503020204020204" charset="-122"/>
              </a:rPr>
              <a:t>绘制历史示意图有助于认识历史。下列示意图呈现的是</a:t>
            </a:r>
            <a:endParaRPr lang="zh-CN" altLang="en-US" sz="2400" b="1">
              <a:latin typeface="微软雅黑" panose="020B0503020204020204" charset="-122"/>
              <a:ea typeface="微软雅黑" panose="020B0503020204020204" charset="-122"/>
              <a:cs typeface="微软雅黑" panose="020B0503020204020204" charset="-122"/>
            </a:endParaRPr>
          </a:p>
        </p:txBody>
      </p:sp>
      <p:pic>
        <p:nvPicPr>
          <p:cNvPr id="2" name="图片 1"/>
          <p:cNvPicPr/>
          <p:nvPr>
            <p:custDataLst>
              <p:tags r:id="rId1"/>
            </p:custDataLst>
          </p:nvPr>
        </p:nvPicPr>
        <p:blipFill>
          <a:blip r:embed="rId2"/>
          <a:stretch>
            <a:fillRect/>
          </a:stretch>
        </p:blipFill>
        <p:spPr>
          <a:xfrm>
            <a:off x="580390" y="2037080"/>
            <a:ext cx="9465945" cy="3502025"/>
          </a:xfrm>
          <a:prstGeom prst="rect">
            <a:avLst/>
          </a:prstGeom>
          <a:noFill/>
          <a:ln w="9525">
            <a:noFill/>
          </a:ln>
        </p:spPr>
      </p:pic>
      <p:sp>
        <p:nvSpPr>
          <p:cNvPr id="101" name="文本框 100"/>
          <p:cNvSpPr txBox="1"/>
          <p:nvPr/>
        </p:nvSpPr>
        <p:spPr>
          <a:xfrm>
            <a:off x="318770" y="5600065"/>
            <a:ext cx="11190605" cy="829945"/>
          </a:xfrm>
          <a:prstGeom prst="rect">
            <a:avLst/>
          </a:prstGeom>
          <a:noFill/>
          <a:ln w="9525">
            <a:noFill/>
          </a:ln>
        </p:spPr>
        <p:txBody>
          <a:bodyPr wrap="square">
            <a:spAutoFit/>
          </a:bodyPr>
          <a:p>
            <a:pPr marL="266700" indent="-266700" algn="l"/>
            <a:r>
              <a:rPr lang="en-US" sz="2400" b="1">
                <a:latin typeface="微软雅黑" panose="020B0503020204020204" charset="-122"/>
                <a:ea typeface="微软雅黑" panose="020B0503020204020204" charset="-122"/>
                <a:cs typeface="微软雅黑" panose="020B0503020204020204" charset="-122"/>
              </a:rPr>
              <a:t>A</a:t>
            </a:r>
            <a:r>
              <a:rPr lang="zh-CN" sz="2400" b="1">
                <a:latin typeface="微软雅黑" panose="020B0503020204020204" charset="-122"/>
                <a:ea typeface="微软雅黑" panose="020B0503020204020204" charset="-122"/>
                <a:cs typeface="微软雅黑" panose="020B0503020204020204" charset="-122"/>
              </a:rPr>
              <a:t>．第一次世界大战的背景</a:t>
            </a:r>
            <a:r>
              <a:rPr lang="en-US" sz="2400" b="1">
                <a:latin typeface="微软雅黑" panose="020B0503020204020204" charset="-122"/>
                <a:ea typeface="微软雅黑" panose="020B0503020204020204" charset="-122"/>
                <a:cs typeface="微软雅黑" panose="020B0503020204020204" charset="-122"/>
              </a:rPr>
              <a:t> 	B</a:t>
            </a:r>
            <a:r>
              <a:rPr lang="zh-CN" sz="2400" b="1">
                <a:latin typeface="微软雅黑" panose="020B0503020204020204" charset="-122"/>
                <a:ea typeface="微软雅黑" panose="020B0503020204020204" charset="-122"/>
                <a:cs typeface="微软雅黑" panose="020B0503020204020204" charset="-122"/>
              </a:rPr>
              <a:t>．国际联盟内部隐藏的矛盾</a:t>
            </a:r>
            <a:endParaRPr lang="zh-CN" sz="2400" b="1">
              <a:latin typeface="微软雅黑" panose="020B0503020204020204" charset="-122"/>
              <a:ea typeface="微软雅黑" panose="020B0503020204020204" charset="-122"/>
              <a:cs typeface="微软雅黑" panose="020B0503020204020204" charset="-122"/>
            </a:endParaRPr>
          </a:p>
          <a:p>
            <a:pPr marL="266700" indent="-266700" algn="l"/>
            <a:r>
              <a:rPr lang="en-US" sz="2400" b="1">
                <a:latin typeface="微软雅黑" panose="020B0503020204020204" charset="-122"/>
                <a:ea typeface="微软雅黑" panose="020B0503020204020204" charset="-122"/>
                <a:cs typeface="微软雅黑" panose="020B0503020204020204" charset="-122"/>
              </a:rPr>
              <a:t>C</a:t>
            </a:r>
            <a:r>
              <a:rPr lang="zh-CN" sz="2400" b="1">
                <a:latin typeface="微软雅黑" panose="020B0503020204020204" charset="-122"/>
                <a:ea typeface="微软雅黑" panose="020B0503020204020204" charset="-122"/>
                <a:cs typeface="微软雅黑" panose="020B0503020204020204" charset="-122"/>
              </a:rPr>
              <a:t>．第二次世界大战的经过</a:t>
            </a:r>
            <a:r>
              <a:rPr lang="en-US" altLang="zh-CN" sz="2400" b="1">
                <a:latin typeface="微软雅黑" panose="020B0503020204020204" charset="-122"/>
                <a:ea typeface="微软雅黑" panose="020B0503020204020204" charset="-122"/>
                <a:cs typeface="微软雅黑" panose="020B0503020204020204" charset="-122"/>
              </a:rPr>
              <a:t>  </a:t>
            </a:r>
            <a:r>
              <a:rPr lang="en-US" sz="2400" b="1">
                <a:latin typeface="微软雅黑" panose="020B0503020204020204" charset="-122"/>
                <a:ea typeface="微软雅黑" panose="020B0503020204020204" charset="-122"/>
                <a:cs typeface="微软雅黑" panose="020B0503020204020204" charset="-122"/>
              </a:rPr>
              <a:t> 	D</a:t>
            </a:r>
            <a:r>
              <a:rPr lang="zh-CN" sz="2400" b="1">
                <a:latin typeface="微软雅黑" panose="020B0503020204020204" charset="-122"/>
                <a:ea typeface="微软雅黑" panose="020B0503020204020204" charset="-122"/>
                <a:cs typeface="微软雅黑" panose="020B0503020204020204" charset="-122"/>
              </a:rPr>
              <a:t>．冷战形势下的对抗和冲突</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0357485" y="2190376"/>
            <a:ext cx="1033780" cy="1568450"/>
          </a:xfrm>
          <a:prstGeom prst="rect">
            <a:avLst/>
          </a:prstGeom>
          <a:noFill/>
        </p:spPr>
        <p:txBody>
          <a:bodyPr wrap="square" rtlCol="0">
            <a:spAutoFit/>
            <a:scene3d>
              <a:camera prst="orthographicFront"/>
              <a:lightRig rig="threePt" dir="t"/>
            </a:scene3d>
          </a:bodyPr>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7" name="文本框 6"/>
          <p:cNvSpPr txBox="1"/>
          <p:nvPr/>
        </p:nvSpPr>
        <p:spPr>
          <a:xfrm>
            <a:off x="86995" y="184150"/>
            <a:ext cx="5281930"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两次世界大战与国际秩序的演变</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166370" y="869633"/>
            <a:ext cx="5080000" cy="521970"/>
          </a:xfrm>
          <a:prstGeom prst="rect">
            <a:avLst/>
          </a:prstGeom>
          <a:noFill/>
          <a:ln w="9525">
            <a:noFill/>
          </a:ln>
        </p:spPr>
        <p:txBody>
          <a:bodyPr>
            <a:spAutoFit/>
          </a:bodyPr>
          <a:lstStyle/>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62560" y="4360545"/>
            <a:ext cx="9627235" cy="1938020"/>
          </a:xfrm>
          <a:prstGeom prst="rect">
            <a:avLst/>
          </a:prstGeom>
          <a:noFill/>
          <a:ln w="9525">
            <a:noFill/>
          </a:ln>
        </p:spPr>
        <p:txBody>
          <a:bodyPr wrap="square">
            <a:spAutoFit/>
          </a:bodyPr>
          <a:p>
            <a:pPr marL="266700" indent="-266700"/>
            <a:r>
              <a:rPr lang="en-US" altLang="zh-CN" sz="2400" b="1">
                <a:latin typeface="微软雅黑" panose="020B0503020204020204" charset="-122"/>
                <a:ea typeface="微软雅黑" panose="020B0503020204020204" charset="-122"/>
                <a:cs typeface="微软雅黑" panose="020B0503020204020204" charset="-122"/>
                <a:sym typeface="+mn-ea"/>
              </a:rPr>
              <a:t>3.(2021</a:t>
            </a:r>
            <a:r>
              <a:rPr lang="en-US" altLang="zh-CN" sz="2400" b="1"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altLang="en-US" sz="2400" b="1" dirty="0">
                <a:solidFill>
                  <a:srgbClr val="000000"/>
                </a:solidFill>
                <a:latin typeface="微软雅黑" panose="020B0503020204020204" charset="-122"/>
                <a:ea typeface="微软雅黑" panose="020B0503020204020204" charset="-122"/>
                <a:cs typeface="宋体" panose="02010600030101010101" pitchFamily="2" charset="-122"/>
                <a:sym typeface="+mn-ea"/>
              </a:rPr>
              <a:t>云南</a:t>
            </a:r>
            <a:r>
              <a:rPr lang="en-US" altLang="zh-CN" sz="2400" b="1"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altLang="en-US" sz="2400" b="1">
                <a:latin typeface="微软雅黑" panose="020B0503020204020204" charset="-122"/>
                <a:ea typeface="微软雅黑" panose="020B0503020204020204" charset="-122"/>
                <a:cs typeface="微软雅黑" panose="020B0503020204020204" charset="-122"/>
                <a:sym typeface="+mn-ea"/>
              </a:rPr>
              <a:t>学考） 20世纪初期，欧洲形成了同盟国和协约国两大军事集团，它们竞相扩军备战，制定战争计划，使得国际局势日益紧张。由此可知，它们当时</a:t>
            </a:r>
            <a:endParaRPr lang="zh-CN" altLang="en-US" sz="2400" b="1">
              <a:latin typeface="微软雅黑" panose="020B0503020204020204" charset="-122"/>
              <a:ea typeface="微软雅黑" panose="020B0503020204020204" charset="-122"/>
              <a:cs typeface="微软雅黑" panose="020B0503020204020204" charset="-122"/>
              <a:sym typeface="+mn-ea"/>
            </a:endParaRPr>
          </a:p>
          <a:p>
            <a:pPr marL="266700" indent="-266700"/>
            <a:r>
              <a:rPr lang="zh-CN" altLang="en-US" sz="2400" b="1">
                <a:latin typeface="微软雅黑" panose="020B0503020204020204" charset="-122"/>
                <a:ea typeface="微软雅黑" panose="020B0503020204020204" charset="-122"/>
                <a:cs typeface="微软雅黑" panose="020B0503020204020204" charset="-122"/>
              </a:rPr>
              <a:t>A. 防范政治危机的发生	</a:t>
            </a:r>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B. 极力地维护世界和平</a:t>
            </a:r>
            <a:endParaRPr lang="zh-CN" altLang="en-US" sz="2400" b="1">
              <a:latin typeface="微软雅黑" panose="020B0503020204020204" charset="-122"/>
              <a:ea typeface="微软雅黑" panose="020B0503020204020204" charset="-122"/>
              <a:cs typeface="微软雅黑" panose="020B0503020204020204" charset="-122"/>
            </a:endParaRPr>
          </a:p>
          <a:p>
            <a:pPr marL="266700" indent="-266700"/>
            <a:r>
              <a:rPr lang="zh-CN" altLang="en-US" sz="2400" b="1">
                <a:latin typeface="微软雅黑" panose="020B0503020204020204" charset="-122"/>
                <a:ea typeface="微软雅黑" panose="020B0503020204020204" charset="-122"/>
                <a:cs typeface="微软雅黑" panose="020B0503020204020204" charset="-122"/>
              </a:rPr>
              <a:t>C. 欲打击社会主义运动	</a:t>
            </a:r>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D. 寻求重新瓜分殖民地</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9790093" y="443357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D</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100" name="文本框 99"/>
          <p:cNvSpPr txBox="1"/>
          <p:nvPr/>
        </p:nvSpPr>
        <p:spPr>
          <a:xfrm>
            <a:off x="166370" y="1391920"/>
            <a:ext cx="9461500" cy="2676525"/>
          </a:xfrm>
          <a:prstGeom prst="rect">
            <a:avLst/>
          </a:prstGeom>
          <a:noFill/>
          <a:ln w="9525">
            <a:noFill/>
          </a:ln>
        </p:spPr>
        <p:txBody>
          <a:bodyPr wrap="square">
            <a:spAutoFit/>
          </a:bodyPr>
          <a:p>
            <a:pPr indent="0" fontAlgn="auto"/>
            <a:r>
              <a:rPr lang="en-US" altLang="zh-CN" sz="2400" b="1">
                <a:latin typeface="微软雅黑" panose="020B0503020204020204" charset="-122"/>
                <a:ea typeface="微软雅黑" panose="020B0503020204020204" charset="-122"/>
                <a:cs typeface="微软雅黑" panose="020B0503020204020204" charset="-122"/>
              </a:rPr>
              <a:t>2.(2021.7</a:t>
            </a:r>
            <a:r>
              <a:rPr lang="en-US" altLang="zh-CN" sz="2400" b="1"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altLang="en-US" sz="2400" b="1">
                <a:latin typeface="微软雅黑" panose="020B0503020204020204" charset="-122"/>
                <a:ea typeface="微软雅黑" panose="020B0503020204020204" charset="-122"/>
                <a:cs typeface="微软雅黑" panose="020B0503020204020204" charset="-122"/>
              </a:rPr>
              <a:t>浙江</a:t>
            </a:r>
            <a:r>
              <a:rPr lang="en-US" altLang="zh-CN" sz="2400" b="1"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altLang="en-US" sz="2400" b="1">
                <a:latin typeface="微软雅黑" panose="020B0503020204020204" charset="-122"/>
                <a:ea typeface="微软雅黑" panose="020B0503020204020204" charset="-122"/>
                <a:cs typeface="微软雅黑" panose="020B0503020204020204" charset="-122"/>
              </a:rPr>
              <a:t>学考）</a:t>
            </a:r>
            <a:r>
              <a:rPr lang="zh-CN" sz="2400" b="1">
                <a:latin typeface="微软雅黑" panose="020B0503020204020204" charset="-122"/>
                <a:ea typeface="微软雅黑" panose="020B0503020204020204" charset="-122"/>
                <a:cs typeface="微软雅黑" panose="020B0503020204020204" charset="-122"/>
              </a:rPr>
              <a:t>为了对付三国同盟，重新瓜分殖民地，1892年法俄签署协约，这意味着双方已经放弃了意识形态的分歧——法国代表激进，而俄国代表反动和独裁。之后</a:t>
            </a:r>
            <a:r>
              <a:rPr 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法国资本源源不断地输进俄国，而沙皇则伸出头去倾听《马赛曲》</a:t>
            </a:r>
            <a:r>
              <a:rPr 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。从根本上说，法俄签署协约的目的是</a:t>
            </a:r>
            <a:r>
              <a:rPr lang="en-US" sz="2400" b="1">
                <a:latin typeface="微软雅黑" panose="020B0503020204020204" charset="-122"/>
                <a:ea typeface="微软雅黑" panose="020B0503020204020204" charset="-122"/>
                <a:cs typeface="微软雅黑" panose="020B0503020204020204" charset="-122"/>
              </a:rPr>
              <a:t>A</a:t>
            </a:r>
            <a:r>
              <a:rPr lang="zh-CN" sz="2400" b="1">
                <a:latin typeface="微软雅黑" panose="020B0503020204020204" charset="-122"/>
                <a:ea typeface="微软雅黑" panose="020B0503020204020204" charset="-122"/>
                <a:cs typeface="微软雅黑" panose="020B0503020204020204" charset="-122"/>
              </a:rPr>
              <a:t>．维持欧洲现状</a:t>
            </a:r>
            <a:r>
              <a:rPr lang="en-US" sz="2400" b="1">
                <a:latin typeface="微软雅黑" panose="020B0503020204020204" charset="-122"/>
                <a:ea typeface="微软雅黑" panose="020B0503020204020204" charset="-122"/>
                <a:cs typeface="微软雅黑" panose="020B0503020204020204" charset="-122"/>
              </a:rPr>
              <a:t>	         B</a:t>
            </a:r>
            <a:r>
              <a:rPr lang="zh-CN" sz="2400" b="1">
                <a:latin typeface="微软雅黑" panose="020B0503020204020204" charset="-122"/>
                <a:ea typeface="微软雅黑" panose="020B0503020204020204" charset="-122"/>
                <a:cs typeface="微软雅黑" panose="020B0503020204020204" charset="-122"/>
              </a:rPr>
              <a:t>．争夺世界霸权C．制造局部冲突</a:t>
            </a:r>
            <a:r>
              <a:rPr lang="en-US" sz="2400" b="1">
                <a:latin typeface="微软雅黑" panose="020B0503020204020204" charset="-122"/>
                <a:ea typeface="微软雅黑" panose="020B0503020204020204" charset="-122"/>
                <a:cs typeface="微软雅黑" panose="020B0503020204020204" charset="-122"/>
              </a:rPr>
              <a:t>	         D</a:t>
            </a:r>
            <a:r>
              <a:rPr lang="zh-CN" sz="2400" b="1">
                <a:latin typeface="微软雅黑" panose="020B0503020204020204" charset="-122"/>
                <a:ea typeface="微软雅黑" panose="020B0503020204020204" charset="-122"/>
                <a:cs typeface="微软雅黑" panose="020B0503020204020204" charset="-122"/>
              </a:rPr>
              <a:t>．维护世界和平</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9718040" y="1644650"/>
            <a:ext cx="1033780" cy="1568450"/>
          </a:xfrm>
          <a:prstGeom prst="rect">
            <a:avLst/>
          </a:prstGeom>
          <a:noFill/>
        </p:spPr>
        <p:txBody>
          <a:bodyPr wrap="square" rtlCol="0">
            <a:spAutoFit/>
            <a:scene3d>
              <a:camera prst="orthographicFront"/>
              <a:lightRig rig="threePt" dir="t"/>
            </a:scene3d>
          </a:bodyPr>
          <a:p>
            <a:r>
              <a:rPr lang="en-US" altLang="zh-CN" sz="9600" b="1" dirty="0">
                <a:solidFill>
                  <a:schemeClr val="accent1"/>
                </a:solidFill>
                <a:effectLst/>
                <a:latin typeface="微软雅黑" panose="020B0503020204020204" charset="-122"/>
                <a:ea typeface="微软雅黑" panose="020B0503020204020204" charset="-122"/>
              </a:rPr>
              <a:t>B</a:t>
            </a:r>
            <a:endParaRPr lang="en-US" altLang="zh-CN" sz="9600" b="1" dirty="0">
              <a:solidFill>
                <a:schemeClr val="accent1"/>
              </a:solidFill>
              <a:effectLst/>
              <a:latin typeface="微软雅黑" panose="020B0503020204020204" charset="-122"/>
              <a:ea typeface="微软雅黑" panose="020B0503020204020204" charset="-122"/>
            </a:endParaRPr>
          </a:p>
        </p:txBody>
      </p:sp>
      <p:sp>
        <p:nvSpPr>
          <p:cNvPr id="7" name="文本框 6"/>
          <p:cNvSpPr txBox="1"/>
          <p:nvPr/>
        </p:nvSpPr>
        <p:spPr>
          <a:xfrm>
            <a:off x="86995" y="193040"/>
            <a:ext cx="5281930"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两次世界大战与国际秩序的演变</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166370" y="869633"/>
            <a:ext cx="5080000" cy="521970"/>
          </a:xfrm>
          <a:prstGeom prst="rect">
            <a:avLst/>
          </a:prstGeom>
          <a:noFill/>
          <a:ln w="9525">
            <a:noFill/>
          </a:ln>
        </p:spPr>
        <p:txBody>
          <a:bodyPr>
            <a:spAutoFit/>
          </a:bodyPr>
          <a:lstStyle/>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nvSpPr>
        <p:spPr>
          <a:xfrm>
            <a:off x="211455" y="1704340"/>
            <a:ext cx="10940415" cy="326009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pPr>
            <a:r>
              <a:rPr lang="en-US" altLang="zh-CN" b="1">
                <a:solidFill>
                  <a:schemeClr val="tx1"/>
                </a:solidFill>
                <a:latin typeface="微软雅黑" panose="020B0503020204020204" charset="-122"/>
                <a:ea typeface="微软雅黑" panose="020B0503020204020204" charset="-122"/>
                <a:cs typeface="微软雅黑" panose="020B0503020204020204" charset="-122"/>
              </a:rPr>
              <a:t>4.</a:t>
            </a:r>
            <a:r>
              <a:rPr lang="zh-CN" altLang="en-US" b="1">
                <a:solidFill>
                  <a:schemeClr val="tx1"/>
                </a:solidFill>
                <a:latin typeface="微软雅黑" panose="020B0503020204020204" charset="-122"/>
                <a:ea typeface="微软雅黑" panose="020B0503020204020204" charset="-122"/>
                <a:cs typeface="微软雅黑" panose="020B0503020204020204" charset="-122"/>
              </a:rPr>
              <a:t>（2021·浙江浙北G2高一第二学期期中·32）斯蒂芬·茨威格在《昨日的世界》中写道：“当我们今天平心静气地问自己，1914年欧洲为什么要进行大战，我找不出任何一个合情合理的理由，也找不出任何缘故。”以下关于1914年欧洲进行大战理由的表述，正确的是</a:t>
            </a:r>
            <a:endParaRPr lang="zh-CN" altLang="en-US" b="1">
              <a:solidFill>
                <a:schemeClr val="tx1"/>
              </a:solidFill>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b="1">
                <a:solidFill>
                  <a:schemeClr val="tx1"/>
                </a:solidFill>
                <a:latin typeface="微软雅黑" panose="020B0503020204020204" charset="-122"/>
                <a:ea typeface="微软雅黑" panose="020B0503020204020204" charset="-122"/>
                <a:cs typeface="微软雅黑" panose="020B0503020204020204" charset="-122"/>
              </a:rPr>
              <a:t>①主要资本主义国家进入帝国主义阶段   ②帝国主义国家经济政治发展不平衡</a:t>
            </a:r>
            <a:r>
              <a:rPr lang="en-US" altLang="zh-CN" b="1">
                <a:solidFill>
                  <a:schemeClr val="tx1"/>
                </a:solidFill>
                <a:latin typeface="微软雅黑" panose="020B0503020204020204" charset="-122"/>
                <a:ea typeface="微软雅黑" panose="020B0503020204020204" charset="-122"/>
                <a:cs typeface="微软雅黑" panose="020B0503020204020204" charset="-122"/>
              </a:rPr>
              <a:t>  </a:t>
            </a:r>
            <a:endParaRPr lang="en-US" altLang="zh-CN" b="1">
              <a:solidFill>
                <a:schemeClr val="tx1"/>
              </a:solidFill>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b="1">
                <a:solidFill>
                  <a:schemeClr val="tx1"/>
                </a:solidFill>
                <a:latin typeface="微软雅黑" panose="020B0503020204020204" charset="-122"/>
                <a:ea typeface="微软雅黑" panose="020B0503020204020204" charset="-122"/>
                <a:cs typeface="微软雅黑" panose="020B0503020204020204" charset="-122"/>
              </a:rPr>
              <a:t>③帝国主义重新瓜分殖民地 </a:t>
            </a:r>
            <a:r>
              <a:rPr lang="en-US" altLang="zh-CN" b="1">
                <a:solidFill>
                  <a:schemeClr val="tx1"/>
                </a:solidFill>
                <a:latin typeface="微软雅黑" panose="020B0503020204020204" charset="-122"/>
                <a:ea typeface="微软雅黑" panose="020B0503020204020204" charset="-122"/>
                <a:cs typeface="微软雅黑" panose="020B0503020204020204" charset="-122"/>
              </a:rPr>
              <a:t>                 </a:t>
            </a:r>
            <a:r>
              <a:rPr lang="zh-CN" altLang="en-US" b="1">
                <a:solidFill>
                  <a:schemeClr val="tx1"/>
                </a:solidFill>
                <a:latin typeface="微软雅黑" panose="020B0503020204020204" charset="-122"/>
                <a:ea typeface="微软雅黑" panose="020B0503020204020204" charset="-122"/>
                <a:cs typeface="微软雅黑" panose="020B0503020204020204" charset="-122"/>
              </a:rPr>
              <a:t>  ④欧洲形成两大敌对军事集团</a:t>
            </a:r>
            <a:endParaRPr lang="zh-CN" altLang="en-US" b="1">
              <a:solidFill>
                <a:schemeClr val="tx1"/>
              </a:solidFill>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b="1">
                <a:solidFill>
                  <a:schemeClr val="tx1"/>
                </a:solidFill>
                <a:latin typeface="微软雅黑" panose="020B0503020204020204" charset="-122"/>
                <a:ea typeface="微软雅黑" panose="020B0503020204020204" charset="-122"/>
                <a:cs typeface="微软雅黑" panose="020B0503020204020204" charset="-122"/>
              </a:rPr>
              <a:t>A．①②③        B．①③④         C．②③④        D．①②③④</a:t>
            </a:r>
            <a:endParaRPr lang="zh-CN" altLang="en-US"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0899438" y="2418715"/>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D</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7" name="文本框 6"/>
          <p:cNvSpPr txBox="1"/>
          <p:nvPr/>
        </p:nvSpPr>
        <p:spPr>
          <a:xfrm>
            <a:off x="86995" y="184150"/>
            <a:ext cx="5281930"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两次世界大战与国际秩序的演变</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166370" y="869633"/>
            <a:ext cx="5080000" cy="521970"/>
          </a:xfrm>
          <a:prstGeom prst="rect">
            <a:avLst/>
          </a:prstGeom>
          <a:noFill/>
          <a:ln w="9525">
            <a:noFill/>
          </a:ln>
        </p:spPr>
        <p:txBody>
          <a:bodyPr>
            <a:spAutoFit/>
          </a:bodyPr>
          <a:lstStyle/>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32765" y="1415415"/>
            <a:ext cx="9561195" cy="829945"/>
          </a:xfrm>
          <a:prstGeom prst="rect">
            <a:avLst/>
          </a:prstGeom>
          <a:noFill/>
          <a:ln w="9525">
            <a:noFill/>
          </a:ln>
        </p:spPr>
        <p:txBody>
          <a:bodyPr wrap="square">
            <a:spAutoFit/>
          </a:bodyPr>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5.</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2400" b="1">
                <a:solidFill>
                  <a:srgbClr val="000000"/>
                </a:solidFill>
                <a:latin typeface="微软雅黑" panose="020B0503020204020204" charset="-122"/>
                <a:ea typeface="微软雅黑" panose="020B0503020204020204" charset="-122"/>
                <a:cs typeface="微软雅黑" panose="020B0503020204020204" charset="-122"/>
                <a:sym typeface="+mn-ea"/>
              </a:rPr>
              <a:t>2022·</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江苏</a:t>
            </a:r>
            <a:r>
              <a:rPr lang="en-US" altLang="zh-CN" sz="2400" b="1">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学考）</a:t>
            </a:r>
            <a:r>
              <a:rPr lang="zh-CN" sz="2400" b="1">
                <a:solidFill>
                  <a:srgbClr val="000000"/>
                </a:solidFill>
                <a:latin typeface="微软雅黑" panose="020B0503020204020204" charset="-122"/>
                <a:ea typeface="微软雅黑" panose="020B0503020204020204" charset="-122"/>
                <a:cs typeface="微软雅黑" panose="020B0503020204020204" charset="-122"/>
              </a:rPr>
              <a:t>漫画是时代印记的鲜明镜像。下图为英国画家于1912年10月创作的政治漫画，此漫画反映的时代状况是</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pic>
        <p:nvPicPr>
          <p:cNvPr id="2" name="图片 1"/>
          <p:cNvPicPr/>
          <p:nvPr/>
        </p:nvPicPr>
        <p:blipFill>
          <a:blip r:embed="rId1"/>
          <a:stretch>
            <a:fillRect/>
          </a:stretch>
        </p:blipFill>
        <p:spPr>
          <a:xfrm>
            <a:off x="1417320" y="2245360"/>
            <a:ext cx="6280785" cy="2903855"/>
          </a:xfrm>
          <a:prstGeom prst="rect">
            <a:avLst/>
          </a:prstGeom>
          <a:noFill/>
          <a:ln w="9525">
            <a:noFill/>
          </a:ln>
        </p:spPr>
      </p:pic>
      <p:sp>
        <p:nvSpPr>
          <p:cNvPr id="101" name="文本框 100"/>
          <p:cNvSpPr txBox="1"/>
          <p:nvPr/>
        </p:nvSpPr>
        <p:spPr>
          <a:xfrm>
            <a:off x="532765" y="5260975"/>
            <a:ext cx="9561195" cy="829945"/>
          </a:xfrm>
          <a:prstGeom prst="rect">
            <a:avLst/>
          </a:prstGeom>
          <a:noFill/>
          <a:ln w="9525">
            <a:noFill/>
          </a:ln>
        </p:spPr>
        <p:txBody>
          <a:bodyPr wrap="square">
            <a:spAutoFit/>
          </a:bodyPr>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A. </a:t>
            </a:r>
            <a:r>
              <a:rPr lang="zh-CN" sz="2400" b="1">
                <a:solidFill>
                  <a:srgbClr val="000000"/>
                </a:solidFill>
                <a:latin typeface="微软雅黑" panose="020B0503020204020204" charset="-122"/>
                <a:ea typeface="微软雅黑" panose="020B0503020204020204" charset="-122"/>
                <a:cs typeface="微软雅黑" panose="020B0503020204020204" charset="-122"/>
              </a:rPr>
              <a:t>工业革命激化了列强矛盾</a:t>
            </a:r>
            <a:r>
              <a:rPr lang="en-US" sz="2400" b="1">
                <a:solidFill>
                  <a:srgbClr val="000000"/>
                </a:solidFill>
                <a:latin typeface="微软雅黑" panose="020B0503020204020204" charset="-122"/>
                <a:ea typeface="微软雅黑" panose="020B0503020204020204" charset="-122"/>
                <a:cs typeface="微软雅黑" panose="020B0503020204020204" charset="-122"/>
              </a:rPr>
              <a:t>	B. </a:t>
            </a:r>
            <a:r>
              <a:rPr lang="zh-CN" sz="2400" b="1">
                <a:solidFill>
                  <a:srgbClr val="000000"/>
                </a:solidFill>
                <a:latin typeface="微软雅黑" panose="020B0503020204020204" charset="-122"/>
                <a:ea typeface="微软雅黑" panose="020B0503020204020204" charset="-122"/>
                <a:cs typeface="微软雅黑" panose="020B0503020204020204" charset="-122"/>
              </a:rPr>
              <a:t>新的世界性战争不可避免</a:t>
            </a:r>
            <a:r>
              <a:rPr lang="en-US" sz="2400" b="1">
                <a:solidFill>
                  <a:srgbClr val="000000"/>
                </a:solidFill>
                <a:latin typeface="微软雅黑" panose="020B0503020204020204" charset="-122"/>
                <a:ea typeface="微软雅黑" panose="020B0503020204020204" charset="-122"/>
                <a:cs typeface="微软雅黑" panose="020B0503020204020204" charset="-122"/>
              </a:rPr>
              <a:t>C. </a:t>
            </a:r>
            <a:r>
              <a:rPr lang="zh-CN" sz="2400" b="1">
                <a:solidFill>
                  <a:srgbClr val="000000"/>
                </a:solidFill>
                <a:latin typeface="微软雅黑" panose="020B0503020204020204" charset="-122"/>
                <a:ea typeface="微软雅黑" panose="020B0503020204020204" charset="-122"/>
                <a:cs typeface="微软雅黑" panose="020B0503020204020204" charset="-122"/>
              </a:rPr>
              <a:t>巴尔干半岛自然资源丰富</a:t>
            </a:r>
            <a:r>
              <a:rPr lang="en-US" sz="2400" b="1">
                <a:solidFill>
                  <a:srgbClr val="000000"/>
                </a:solidFill>
                <a:latin typeface="微软雅黑" panose="020B0503020204020204" charset="-122"/>
                <a:ea typeface="微软雅黑" panose="020B0503020204020204" charset="-122"/>
                <a:cs typeface="微软雅黑" panose="020B0503020204020204" charset="-122"/>
              </a:rPr>
              <a:t>	D. </a:t>
            </a:r>
            <a:r>
              <a:rPr lang="zh-CN" sz="2400" b="1">
                <a:solidFill>
                  <a:srgbClr val="000000"/>
                </a:solidFill>
                <a:latin typeface="微软雅黑" panose="020B0503020204020204" charset="-122"/>
                <a:ea typeface="微软雅黑" panose="020B0503020204020204" charset="-122"/>
                <a:cs typeface="微软雅黑" panose="020B0503020204020204" charset="-122"/>
              </a:rPr>
              <a:t>英国主导的世界秩序崩溃</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9883775" y="3001271"/>
            <a:ext cx="1033780" cy="1568450"/>
          </a:xfrm>
          <a:prstGeom prst="rect">
            <a:avLst/>
          </a:prstGeom>
          <a:noFill/>
        </p:spPr>
        <p:txBody>
          <a:bodyPr wrap="square" rtlCol="0">
            <a:spAutoFit/>
            <a:scene3d>
              <a:camera prst="orthographicFront"/>
              <a:lightRig rig="threePt" dir="t"/>
            </a:scene3d>
          </a:bodyPr>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B</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7" name="文本框 6"/>
          <p:cNvSpPr txBox="1"/>
          <p:nvPr/>
        </p:nvSpPr>
        <p:spPr>
          <a:xfrm>
            <a:off x="86995" y="184150"/>
            <a:ext cx="5281930"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两次世界大战与国际秩序的演变</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166370" y="869633"/>
            <a:ext cx="5080000" cy="521970"/>
          </a:xfrm>
          <a:prstGeom prst="rect">
            <a:avLst/>
          </a:prstGeom>
          <a:noFill/>
          <a:ln w="9525">
            <a:noFill/>
          </a:ln>
        </p:spPr>
        <p:txBody>
          <a:bodyPr>
            <a:spAutoFit/>
          </a:bodyPr>
          <a:lstStyle/>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7762875" y="184785"/>
            <a:ext cx="4243705" cy="4478655"/>
          </a:xfrm>
          <a:prstGeom prst="rect">
            <a:avLst/>
          </a:prstGeom>
        </p:spPr>
      </p:pic>
      <p:pic>
        <p:nvPicPr>
          <p:cNvPr id="5" name="图片 4"/>
          <p:cNvPicPr>
            <a:picLocks noChangeAspect="1"/>
          </p:cNvPicPr>
          <p:nvPr/>
        </p:nvPicPr>
        <p:blipFill>
          <a:blip r:embed="rId2"/>
          <a:stretch>
            <a:fillRect/>
          </a:stretch>
        </p:blipFill>
        <p:spPr>
          <a:xfrm>
            <a:off x="7762875" y="3919855"/>
            <a:ext cx="4241165" cy="2938145"/>
          </a:xfrm>
          <a:prstGeom prst="rect">
            <a:avLst/>
          </a:prstGeom>
        </p:spPr>
      </p:pic>
      <p:sp>
        <p:nvSpPr>
          <p:cNvPr id="2" name="文本框 1"/>
          <p:cNvSpPr txBox="1"/>
          <p:nvPr/>
        </p:nvSpPr>
        <p:spPr>
          <a:xfrm>
            <a:off x="323215" y="4663440"/>
            <a:ext cx="6747510" cy="1814830"/>
          </a:xfrm>
          <a:prstGeom prst="rect">
            <a:avLst/>
          </a:prstGeom>
          <a:solidFill>
            <a:schemeClr val="bg1"/>
          </a:solidFill>
        </p:spPr>
        <p:txBody>
          <a:bodyPr wrap="square" rtlCol="0" anchor="t">
            <a:spAutoFit/>
          </a:bodyPr>
          <a:lstStyle/>
          <a:p>
            <a:r>
              <a:rPr lang="en-US" altLang="zh-CN" sz="2800" b="1" noProof="0" dirty="0">
                <a:ln>
                  <a:noFill/>
                </a:ln>
                <a:effectLst/>
                <a:uLnTx/>
                <a:uFillTx/>
                <a:latin typeface="微软雅黑" panose="020B0503020204020204" charset="-122"/>
                <a:ea typeface="微软雅黑" panose="020B0503020204020204" charset="-122"/>
                <a:sym typeface="+mn-ea"/>
              </a:rPr>
              <a:t>3.</a:t>
            </a:r>
            <a:r>
              <a:rPr lang="zh-CN" altLang="en-US" sz="2800" b="1" noProof="0" dirty="0">
                <a:ln>
                  <a:noFill/>
                </a:ln>
                <a:effectLst/>
                <a:uLnTx/>
                <a:uFillTx/>
                <a:latin typeface="微软雅黑" panose="020B0503020204020204" charset="-122"/>
                <a:ea typeface="微软雅黑" panose="020B0503020204020204" charset="-122"/>
                <a:sym typeface="+mn-ea"/>
              </a:rPr>
              <a:t>影响：帝国形成、文明交流</a:t>
            </a:r>
            <a:endParaRPr lang="zh-CN" altLang="en-US" sz="2800" b="1" noProof="0" dirty="0">
              <a:ln>
                <a:noFill/>
              </a:ln>
              <a:effectLst/>
              <a:uLnTx/>
              <a:uFillTx/>
              <a:latin typeface="微软雅黑" panose="020B0503020204020204" charset="-122"/>
              <a:ea typeface="微软雅黑" panose="020B0503020204020204" charset="-122"/>
              <a:sym typeface="+mn-ea"/>
            </a:endParaRPr>
          </a:p>
          <a:p>
            <a:r>
              <a:rPr lang="en-US" altLang="zh-CN" sz="2800" b="1" noProof="0" dirty="0">
                <a:ln>
                  <a:noFill/>
                </a:ln>
                <a:effectLst/>
                <a:uLnTx/>
                <a:uFillTx/>
                <a:latin typeface="微软雅黑" panose="020B0503020204020204" charset="-122"/>
                <a:ea typeface="微软雅黑" panose="020B0503020204020204" charset="-122"/>
                <a:sym typeface="+mn-ea"/>
              </a:rPr>
              <a:t>   </a:t>
            </a:r>
            <a:r>
              <a:rPr lang="zh-CN" altLang="en-US" sz="2800" b="1" noProof="0" dirty="0">
                <a:ln>
                  <a:noFill/>
                </a:ln>
                <a:effectLst/>
                <a:uLnTx/>
                <a:uFillTx/>
                <a:latin typeface="微软雅黑" panose="020B0503020204020204" charset="-122"/>
                <a:ea typeface="微软雅黑" panose="020B0503020204020204" charset="-122"/>
                <a:sym typeface="+mn-ea"/>
              </a:rPr>
              <a:t>促使</a:t>
            </a:r>
            <a:r>
              <a:rPr lang="zh-CN" altLang="en-US" sz="2800" b="1" noProof="0" dirty="0">
                <a:ln>
                  <a:noFill/>
                </a:ln>
                <a:solidFill>
                  <a:srgbClr val="FF0000"/>
                </a:solidFill>
                <a:effectLst/>
                <a:uLnTx/>
                <a:uFillTx/>
                <a:latin typeface="微软雅黑" panose="020B0503020204020204" charset="-122"/>
                <a:ea typeface="微软雅黑" panose="020B0503020204020204" charset="-122"/>
                <a:sym typeface="+mn-ea"/>
              </a:rPr>
              <a:t>波斯帝国、亚历山大帝国和罗马帝国</a:t>
            </a:r>
            <a:r>
              <a:rPr lang="zh-CN" altLang="en-US" sz="2800" b="1" noProof="0" dirty="0">
                <a:ln>
                  <a:noFill/>
                </a:ln>
                <a:effectLst/>
                <a:uLnTx/>
                <a:uFillTx/>
                <a:latin typeface="微软雅黑" panose="020B0503020204020204" charset="-122"/>
                <a:ea typeface="微软雅黑" panose="020B0503020204020204" charset="-122"/>
                <a:sym typeface="+mn-ea"/>
              </a:rPr>
              <a:t>先后崛起</a:t>
            </a:r>
            <a:endParaRPr lang="zh-CN" altLang="en-US" sz="2800" b="1" noProof="0" dirty="0">
              <a:ln>
                <a:noFill/>
              </a:ln>
              <a:effectLst/>
              <a:uLnTx/>
              <a:uFillTx/>
              <a:latin typeface="微软雅黑" panose="020B0503020204020204" charset="-122"/>
              <a:ea typeface="微软雅黑" panose="020B0503020204020204" charset="-122"/>
              <a:sym typeface="+mn-ea"/>
            </a:endParaRPr>
          </a:p>
          <a:p>
            <a:r>
              <a:rPr lang="zh-CN" altLang="en-US" sz="2800" b="1" noProof="0" dirty="0">
                <a:ln>
                  <a:noFill/>
                </a:ln>
                <a:effectLst/>
                <a:uLnTx/>
                <a:uFillTx/>
                <a:latin typeface="微软雅黑" panose="020B0503020204020204" charset="-122"/>
                <a:ea typeface="微软雅黑" panose="020B0503020204020204" charset="-122"/>
                <a:sym typeface="+mn-ea"/>
              </a:rPr>
              <a:t> </a:t>
            </a:r>
            <a:r>
              <a:rPr lang="en-US" altLang="zh-CN" sz="2800" b="1" noProof="0" dirty="0">
                <a:ln>
                  <a:noFill/>
                </a:ln>
                <a:effectLst/>
                <a:uLnTx/>
                <a:uFillTx/>
                <a:latin typeface="微软雅黑" panose="020B0503020204020204" charset="-122"/>
                <a:ea typeface="微软雅黑" panose="020B0503020204020204" charset="-122"/>
                <a:sym typeface="+mn-ea"/>
              </a:rPr>
              <a:t>  </a:t>
            </a:r>
            <a:r>
              <a:rPr lang="zh-CN" altLang="en-US" sz="2800" b="1" noProof="0" dirty="0">
                <a:ln>
                  <a:noFill/>
                </a:ln>
                <a:effectLst/>
                <a:uLnTx/>
                <a:uFillTx/>
                <a:latin typeface="微软雅黑" panose="020B0503020204020204" charset="-122"/>
                <a:ea typeface="微软雅黑" panose="020B0503020204020204" charset="-122"/>
                <a:sym typeface="+mn-ea"/>
              </a:rPr>
              <a:t>欧亚大陆的农耕文明区域逐渐连接起来</a:t>
            </a:r>
            <a:endParaRPr lang="zh-CN" altLang="en-US" sz="2800" b="1" noProof="0" dirty="0">
              <a:ln>
                <a:noFill/>
              </a:ln>
              <a:effectLst/>
              <a:uLnTx/>
              <a:uFillTx/>
              <a:latin typeface="微软雅黑" panose="020B0503020204020204" charset="-122"/>
              <a:ea typeface="微软雅黑" panose="020B0503020204020204" charset="-122"/>
              <a:sym typeface="+mn-ea"/>
            </a:endParaRPr>
          </a:p>
        </p:txBody>
      </p:sp>
      <p:sp>
        <p:nvSpPr>
          <p:cNvPr id="11" name="矩形 10"/>
          <p:cNvSpPr/>
          <p:nvPr/>
        </p:nvSpPr>
        <p:spPr>
          <a:xfrm>
            <a:off x="322948" y="253914"/>
            <a:ext cx="3732530" cy="521970"/>
          </a:xfrm>
          <a:prstGeom prst="rect">
            <a:avLst/>
          </a:prstGeom>
        </p:spPr>
        <p:txBody>
          <a:bodyPr wrap="none">
            <a:spAutoFit/>
          </a:bodyPr>
          <a:lstStyle/>
          <a:p>
            <a:pPr algn="l"/>
            <a:r>
              <a:rPr lang="zh-CN" altLang="en-US" sz="2800" b="1" kern="100" dirty="0">
                <a:latin typeface="微软雅黑" panose="020B0503020204020204" charset="-122"/>
                <a:ea typeface="微软雅黑" panose="020B0503020204020204" charset="-122"/>
                <a:cs typeface="Times New Roman" panose="02020603050405020304" pitchFamily="18" charset="0"/>
              </a:rPr>
              <a:t>三、文明的扩展</a:t>
            </a:r>
            <a:r>
              <a:rPr lang="en-US" altLang="zh-CN" sz="2800" b="1" kern="100" dirty="0">
                <a:latin typeface="微软雅黑" panose="020B0503020204020204" charset="-122"/>
                <a:ea typeface="微软雅黑" panose="020B0503020204020204" charset="-122"/>
                <a:cs typeface="Times New Roman" panose="02020603050405020304" pitchFamily="18" charset="0"/>
              </a:rPr>
              <a:t>P8-P9</a:t>
            </a:r>
            <a:endParaRPr lang="en-US" altLang="zh-CN" sz="2800" b="1" kern="100" dirty="0">
              <a:latin typeface="微软雅黑" panose="020B0503020204020204" charset="-122"/>
              <a:ea typeface="微软雅黑" panose="020B0503020204020204" charset="-122"/>
              <a:cs typeface="Times New Roman" panose="02020603050405020304" pitchFamily="18" charset="0"/>
            </a:endParaRPr>
          </a:p>
        </p:txBody>
      </p:sp>
      <p:sp>
        <p:nvSpPr>
          <p:cNvPr id="8" name="文本框 7"/>
          <p:cNvSpPr txBox="1"/>
          <p:nvPr/>
        </p:nvSpPr>
        <p:spPr>
          <a:xfrm>
            <a:off x="323215" y="2458720"/>
            <a:ext cx="6747510" cy="1814830"/>
          </a:xfrm>
          <a:prstGeom prst="rect">
            <a:avLst/>
          </a:prstGeom>
          <a:solidFill>
            <a:schemeClr val="bg1"/>
          </a:solidFill>
        </p:spPr>
        <p:txBody>
          <a:bodyPr wrap="square" rtlCol="0" anchor="t">
            <a:spAutoFit/>
          </a:bodyPr>
          <a:lstStyle/>
          <a:p>
            <a:r>
              <a:rPr lang="en-US" altLang="zh-CN" sz="2800" b="1" noProof="0" dirty="0">
                <a:ln>
                  <a:noFill/>
                </a:ln>
                <a:effectLst/>
                <a:uLnTx/>
                <a:uFillTx/>
                <a:latin typeface="微软雅黑" panose="020B0503020204020204" charset="-122"/>
                <a:ea typeface="微软雅黑" panose="020B0503020204020204" charset="-122"/>
                <a:sym typeface="+mn-ea"/>
              </a:rPr>
              <a:t>2.</a:t>
            </a:r>
            <a:r>
              <a:rPr lang="zh-CN" altLang="en-US" sz="2800" b="1" noProof="0" dirty="0">
                <a:ln>
                  <a:noFill/>
                </a:ln>
                <a:effectLst/>
                <a:uLnTx/>
                <a:uFillTx/>
                <a:latin typeface="微软雅黑" panose="020B0503020204020204" charset="-122"/>
                <a:ea typeface="微软雅黑" panose="020B0503020204020204" charset="-122"/>
                <a:sym typeface="+mn-ea"/>
              </a:rPr>
              <a:t>方式：</a:t>
            </a:r>
            <a:endParaRPr lang="zh-CN" altLang="en-US" sz="2800" b="1" noProof="0" dirty="0">
              <a:ln>
                <a:noFill/>
              </a:ln>
              <a:effectLst/>
              <a:uLnTx/>
              <a:uFillTx/>
              <a:latin typeface="微软雅黑" panose="020B0503020204020204" charset="-122"/>
              <a:ea typeface="微软雅黑" panose="020B0503020204020204" charset="-122"/>
              <a:sym typeface="+mn-ea"/>
            </a:endParaRPr>
          </a:p>
          <a:p>
            <a:r>
              <a:rPr lang="zh-CN" altLang="en-US" sz="2800" b="1" noProof="0" dirty="0">
                <a:ln>
                  <a:noFill/>
                </a:ln>
                <a:effectLst/>
                <a:uLnTx/>
                <a:uFillTx/>
                <a:latin typeface="微软雅黑" panose="020B0503020204020204" charset="-122"/>
                <a:ea typeface="微软雅黑" panose="020B0503020204020204" charset="-122"/>
                <a:sym typeface="+mn-ea"/>
              </a:rPr>
              <a:t>①大河文明：武力扩张</a:t>
            </a:r>
            <a:endParaRPr lang="zh-CN" altLang="en-US" sz="2800" b="1" noProof="0" dirty="0">
              <a:ln>
                <a:noFill/>
              </a:ln>
              <a:effectLst/>
              <a:uLnTx/>
              <a:uFillTx/>
              <a:latin typeface="微软雅黑" panose="020B0503020204020204" charset="-122"/>
              <a:ea typeface="微软雅黑" panose="020B0503020204020204" charset="-122"/>
              <a:sym typeface="+mn-ea"/>
            </a:endParaRPr>
          </a:p>
          <a:p>
            <a:r>
              <a:rPr lang="zh-CN" altLang="en-US" sz="2800" b="1" noProof="0" dirty="0">
                <a:ln>
                  <a:noFill/>
                </a:ln>
                <a:effectLst/>
                <a:uLnTx/>
                <a:uFillTx/>
                <a:latin typeface="微软雅黑" panose="020B0503020204020204" charset="-122"/>
                <a:ea typeface="微软雅黑" panose="020B0503020204020204" charset="-122"/>
                <a:sym typeface="+mn-ea"/>
              </a:rPr>
              <a:t>②海洋文明：海外殖民</a:t>
            </a:r>
            <a:endParaRPr lang="zh-CN" altLang="en-US" sz="2800" b="1" noProof="0" dirty="0">
              <a:ln>
                <a:noFill/>
              </a:ln>
              <a:effectLst/>
              <a:uLnTx/>
              <a:uFillTx/>
              <a:latin typeface="微软雅黑" panose="020B0503020204020204" charset="-122"/>
              <a:ea typeface="微软雅黑" panose="020B0503020204020204" charset="-122"/>
              <a:sym typeface="+mn-ea"/>
            </a:endParaRPr>
          </a:p>
          <a:p>
            <a:r>
              <a:rPr lang="zh-CN" altLang="en-US" sz="2800" b="1" noProof="0" dirty="0">
                <a:ln>
                  <a:noFill/>
                </a:ln>
                <a:effectLst/>
                <a:uLnTx/>
                <a:uFillTx/>
                <a:latin typeface="微软雅黑" panose="020B0503020204020204" charset="-122"/>
                <a:ea typeface="微软雅黑" panose="020B0503020204020204" charset="-122"/>
                <a:sym typeface="+mn-ea"/>
              </a:rPr>
              <a:t>不同原因：</a:t>
            </a:r>
            <a:r>
              <a:rPr lang="zh-CN" altLang="en-US" sz="2800" b="1" noProof="0" dirty="0">
                <a:ln>
                  <a:noFill/>
                </a:ln>
                <a:solidFill>
                  <a:srgbClr val="FF0000"/>
                </a:solidFill>
                <a:effectLst/>
                <a:uLnTx/>
                <a:uFillTx/>
                <a:latin typeface="微软雅黑" panose="020B0503020204020204" charset="-122"/>
                <a:ea typeface="微软雅黑" panose="020B0503020204020204" charset="-122"/>
                <a:sym typeface="+mn-ea"/>
              </a:rPr>
              <a:t>经济文明形态不同</a:t>
            </a:r>
            <a:endParaRPr lang="zh-CN" altLang="en-US" sz="2800" b="1" noProof="0" dirty="0">
              <a:ln>
                <a:noFill/>
              </a:ln>
              <a:solidFill>
                <a:srgbClr val="FF0000"/>
              </a:solidFill>
              <a:effectLst/>
              <a:uLnTx/>
              <a:uFillTx/>
              <a:latin typeface="微软雅黑" panose="020B0503020204020204" charset="-122"/>
              <a:ea typeface="微软雅黑" panose="020B0503020204020204" charset="-122"/>
              <a:sym typeface="+mn-ea"/>
            </a:endParaRPr>
          </a:p>
        </p:txBody>
      </p:sp>
      <p:sp>
        <p:nvSpPr>
          <p:cNvPr id="9" name="文本框 8"/>
          <p:cNvSpPr txBox="1"/>
          <p:nvPr/>
        </p:nvSpPr>
        <p:spPr>
          <a:xfrm>
            <a:off x="323215" y="989965"/>
            <a:ext cx="6747510" cy="953135"/>
          </a:xfrm>
          <a:prstGeom prst="rect">
            <a:avLst/>
          </a:prstGeom>
          <a:solidFill>
            <a:schemeClr val="bg1"/>
          </a:solidFill>
        </p:spPr>
        <p:txBody>
          <a:bodyPr wrap="square" rtlCol="0" anchor="t">
            <a:spAutoFit/>
          </a:bodyPr>
          <a:lstStyle/>
          <a:p>
            <a:r>
              <a:rPr lang="en-US" sz="2800" b="1" noProof="0" dirty="0">
                <a:ln>
                  <a:noFill/>
                </a:ln>
                <a:effectLst/>
                <a:uLnTx/>
                <a:uFillTx/>
                <a:latin typeface="微软雅黑" panose="020B0503020204020204" charset="-122"/>
                <a:ea typeface="微软雅黑" panose="020B0503020204020204" charset="-122"/>
                <a:sym typeface="+mn-ea"/>
              </a:rPr>
              <a:t>1.</a:t>
            </a:r>
            <a:r>
              <a:rPr lang="zh-CN" altLang="en-US" sz="2800" b="1" noProof="0" dirty="0">
                <a:ln>
                  <a:noFill/>
                </a:ln>
                <a:effectLst/>
                <a:uLnTx/>
                <a:uFillTx/>
                <a:latin typeface="微软雅黑" panose="020B0503020204020204" charset="-122"/>
                <a:ea typeface="微软雅黑" panose="020B0503020204020204" charset="-122"/>
                <a:sym typeface="+mn-ea"/>
              </a:rPr>
              <a:t>原因：</a:t>
            </a:r>
            <a:endParaRPr lang="zh-CN" altLang="en-US" sz="2800" b="1" noProof="0" dirty="0">
              <a:ln>
                <a:noFill/>
              </a:ln>
              <a:effectLst/>
              <a:uLnTx/>
              <a:uFillTx/>
              <a:latin typeface="微软雅黑" panose="020B0503020204020204" charset="-122"/>
              <a:ea typeface="微软雅黑" panose="020B0503020204020204" charset="-122"/>
              <a:sym typeface="+mn-ea"/>
            </a:endParaRPr>
          </a:p>
          <a:p>
            <a:r>
              <a:rPr lang="zh-CN" altLang="en-US" sz="2800" b="1" noProof="0" dirty="0">
                <a:ln>
                  <a:noFill/>
                </a:ln>
                <a:effectLst/>
                <a:uLnTx/>
                <a:uFillTx/>
                <a:latin typeface="微软雅黑" panose="020B0503020204020204" charset="-122"/>
                <a:ea typeface="微软雅黑" panose="020B0503020204020204" charset="-122"/>
                <a:sym typeface="+mn-ea"/>
              </a:rPr>
              <a:t>农耕文明的优势使其具备扩张潜能</a:t>
            </a:r>
            <a:endParaRPr lang="zh-CN" altLang="en-US" sz="2800" b="1" noProof="0" dirty="0">
              <a:ln>
                <a:noFill/>
              </a:ln>
              <a:effectLst/>
              <a:uLnTx/>
              <a:uFillTx/>
              <a:latin typeface="微软雅黑" panose="020B0503020204020204" charset="-122"/>
              <a:ea typeface="微软雅黑" panose="020B0503020204020204" charset="-122"/>
              <a:sym typeface="+mn-ea"/>
            </a:endParaRP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66370" y="1755140"/>
            <a:ext cx="9382125" cy="4154170"/>
          </a:xfrm>
          <a:prstGeom prst="rect">
            <a:avLst/>
          </a:prstGeom>
          <a:noFill/>
          <a:ln w="9525">
            <a:noFill/>
          </a:ln>
        </p:spPr>
        <p:txBody>
          <a:bodyPr wrap="square">
            <a:spAutoFit/>
          </a:bodyPr>
          <a:p>
            <a:pPr marL="266700" indent="-266700"/>
            <a:r>
              <a:rPr lang="en-US" altLang="zh-CN" sz="2400" b="1">
                <a:solidFill>
                  <a:schemeClr val="tx1"/>
                </a:solidFill>
                <a:latin typeface="微软雅黑" panose="020B0503020204020204" charset="-122"/>
                <a:ea typeface="微软雅黑" panose="020B0503020204020204" charset="-122"/>
                <a:cs typeface="微软雅黑" panose="020B0503020204020204" charset="-122"/>
              </a:rPr>
              <a:t> 6.</a:t>
            </a:r>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ea"/>
              </a:rPr>
              <a:t>(2021</a:t>
            </a:r>
            <a:r>
              <a:rPr lang="en-US" altLang="zh-CN" sz="2400" b="1"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mn-ea"/>
              </a:rPr>
              <a:t>北京</a:t>
            </a:r>
            <a:r>
              <a:rPr lang="en-US" altLang="zh-CN" sz="2400" b="1"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学考）</a:t>
            </a:r>
            <a:r>
              <a:rPr lang="zh-CN" sz="2400" b="1">
                <a:solidFill>
                  <a:schemeClr val="tx1"/>
                </a:solidFill>
                <a:latin typeface="微软雅黑" panose="020B0503020204020204" charset="-122"/>
                <a:ea typeface="微软雅黑" panose="020B0503020204020204" charset="-122"/>
                <a:cs typeface="微软雅黑" panose="020B0503020204020204" charset="-122"/>
              </a:rPr>
              <a:t>第一次世界大战结束后，战胜国缔结了以《凡尔赛条约》和《九国公约》为代表的一系列国际条约，为新的国际冲突埋下祸根。这一体系被称为</a:t>
            </a:r>
            <a:r>
              <a:rPr lang="en-US" sz="2400" b="1">
                <a:solidFill>
                  <a:schemeClr val="tx1"/>
                </a:solidFill>
                <a:latin typeface="微软雅黑" panose="020B0503020204020204" charset="-122"/>
                <a:ea typeface="微软雅黑" panose="020B0503020204020204" charset="-122"/>
                <a:cs typeface="微软雅黑" panose="020B0503020204020204" charset="-122"/>
              </a:rPr>
              <a:t>A</a:t>
            </a:r>
            <a:r>
              <a:rPr lang="zh-CN" sz="2400" b="1">
                <a:solidFill>
                  <a:schemeClr val="tx1"/>
                </a:solidFill>
                <a:latin typeface="微软雅黑" panose="020B0503020204020204" charset="-122"/>
                <a:ea typeface="微软雅黑" panose="020B0503020204020204" charset="-122"/>
                <a:cs typeface="微软雅黑" panose="020B0503020204020204" charset="-122"/>
              </a:rPr>
              <a:t>．凡尔赛</a:t>
            </a:r>
            <a:r>
              <a:rPr lang="en-US" sz="2400" b="1">
                <a:solidFill>
                  <a:schemeClr val="tx1"/>
                </a:solidFill>
                <a:latin typeface="微软雅黑" panose="020B0503020204020204" charset="-122"/>
                <a:ea typeface="微软雅黑" panose="020B0503020204020204" charset="-122"/>
                <a:cs typeface="微软雅黑" panose="020B0503020204020204" charset="-122"/>
              </a:rPr>
              <a:t>——</a:t>
            </a:r>
            <a:r>
              <a:rPr lang="zh-CN" sz="2400" b="1">
                <a:solidFill>
                  <a:schemeClr val="tx1"/>
                </a:solidFill>
                <a:latin typeface="微软雅黑" panose="020B0503020204020204" charset="-122"/>
                <a:ea typeface="微软雅黑" panose="020B0503020204020204" charset="-122"/>
                <a:cs typeface="微软雅黑" panose="020B0503020204020204" charset="-122"/>
              </a:rPr>
              <a:t>华盛顿体系</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  </a:t>
            </a:r>
            <a:r>
              <a:rPr lang="en-US" sz="2400" b="1">
                <a:solidFill>
                  <a:schemeClr val="tx1"/>
                </a:solidFill>
                <a:latin typeface="微软雅黑" panose="020B0503020204020204" charset="-122"/>
                <a:ea typeface="微软雅黑" panose="020B0503020204020204" charset="-122"/>
                <a:cs typeface="微软雅黑" panose="020B0503020204020204" charset="-122"/>
              </a:rPr>
              <a:t>	   B</a:t>
            </a:r>
            <a:r>
              <a:rPr lang="zh-CN" sz="2400" b="1">
                <a:solidFill>
                  <a:schemeClr val="tx1"/>
                </a:solidFill>
                <a:latin typeface="微软雅黑" panose="020B0503020204020204" charset="-122"/>
                <a:ea typeface="微软雅黑" panose="020B0503020204020204" charset="-122"/>
                <a:cs typeface="微软雅黑" panose="020B0503020204020204" charset="-122"/>
              </a:rPr>
              <a:t>．德意日轴心国集团</a:t>
            </a:r>
            <a:r>
              <a:rPr lang="en-US" sz="2400" b="1">
                <a:solidFill>
                  <a:schemeClr val="tx1"/>
                </a:solidFill>
                <a:latin typeface="微软雅黑" panose="020B0503020204020204" charset="-122"/>
                <a:ea typeface="微软雅黑" panose="020B0503020204020204" charset="-122"/>
                <a:cs typeface="微软雅黑" panose="020B0503020204020204" charset="-122"/>
              </a:rPr>
              <a:t>C</a:t>
            </a:r>
            <a:r>
              <a:rPr lang="zh-CN" sz="2400" b="1">
                <a:solidFill>
                  <a:schemeClr val="tx1"/>
                </a:solidFill>
                <a:latin typeface="微软雅黑" panose="020B0503020204020204" charset="-122"/>
                <a:ea typeface="微软雅黑" panose="020B0503020204020204" charset="-122"/>
                <a:cs typeface="微软雅黑" panose="020B0503020204020204" charset="-122"/>
              </a:rPr>
              <a:t>．雅尔塔体系</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    </a:t>
            </a:r>
            <a:r>
              <a:rPr lang="en-US" sz="2400" b="1">
                <a:solidFill>
                  <a:schemeClr val="tx1"/>
                </a:solidFill>
                <a:latin typeface="微软雅黑" panose="020B0503020204020204" charset="-122"/>
                <a:ea typeface="微软雅黑" panose="020B0503020204020204" charset="-122"/>
                <a:cs typeface="微软雅黑" panose="020B0503020204020204" charset="-122"/>
              </a:rPr>
              <a:t>	                       D</a:t>
            </a:r>
            <a:r>
              <a:rPr lang="zh-CN" sz="2400" b="1">
                <a:solidFill>
                  <a:schemeClr val="tx1"/>
                </a:solidFill>
                <a:latin typeface="微软雅黑" panose="020B0503020204020204" charset="-122"/>
                <a:ea typeface="微软雅黑" panose="020B0503020204020204" charset="-122"/>
                <a:cs typeface="微软雅黑" panose="020B0503020204020204" charset="-122"/>
              </a:rPr>
              <a:t>．北大西洋公约组织</a:t>
            </a:r>
            <a:endParaRPr lang="zh-CN" sz="2400" b="1">
              <a:solidFill>
                <a:schemeClr val="tx1"/>
              </a:solidFill>
              <a:latin typeface="微软雅黑" panose="020B0503020204020204" charset="-122"/>
              <a:ea typeface="微软雅黑" panose="020B0503020204020204" charset="-122"/>
              <a:cs typeface="微软雅黑" panose="020B0503020204020204" charset="-122"/>
            </a:endParaRPr>
          </a:p>
          <a:p>
            <a:pPr marL="266700" indent="-266700"/>
            <a:endPar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pPr marL="266700" indent="-266700"/>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ea"/>
              </a:rPr>
              <a:t>7.(2021</a:t>
            </a:r>
            <a:r>
              <a:rPr lang="en-US" altLang="zh-CN" sz="2400" b="1"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mn-ea"/>
              </a:rPr>
              <a:t>北京</a:t>
            </a:r>
            <a:r>
              <a:rPr lang="en-US" altLang="zh-CN" sz="2400" b="1"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学考）</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（多省考试）</a:t>
            </a:r>
            <a:r>
              <a:rPr lang="en-US" sz="2400" b="1">
                <a:solidFill>
                  <a:schemeClr val="tx1"/>
                </a:solidFill>
                <a:latin typeface="微软雅黑" panose="020B0503020204020204" charset="-122"/>
                <a:ea typeface="微软雅黑" panose="020B0503020204020204" charset="-122"/>
                <a:cs typeface="微软雅黑" panose="020B0503020204020204" charset="-122"/>
              </a:rPr>
              <a:t>1942</a:t>
            </a:r>
            <a:r>
              <a:rPr lang="zh-CN" sz="2400" b="1">
                <a:solidFill>
                  <a:schemeClr val="tx1"/>
                </a:solidFill>
                <a:latin typeface="微软雅黑" panose="020B0503020204020204" charset="-122"/>
                <a:ea typeface="微软雅黑" panose="020B0503020204020204" charset="-122"/>
                <a:cs typeface="微软雅黑" panose="020B0503020204020204" charset="-122"/>
              </a:rPr>
              <a:t>年</a:t>
            </a:r>
            <a:r>
              <a:rPr lang="en-US" sz="2400" b="1">
                <a:solidFill>
                  <a:schemeClr val="tx1"/>
                </a:solidFill>
                <a:latin typeface="微软雅黑" panose="020B0503020204020204" charset="-122"/>
                <a:ea typeface="微软雅黑" panose="020B0503020204020204" charset="-122"/>
                <a:cs typeface="微软雅黑" panose="020B0503020204020204" charset="-122"/>
              </a:rPr>
              <a:t>1</a:t>
            </a:r>
            <a:r>
              <a:rPr lang="zh-CN" sz="2400" b="1">
                <a:solidFill>
                  <a:schemeClr val="tx1"/>
                </a:solidFill>
                <a:latin typeface="微软雅黑" panose="020B0503020204020204" charset="-122"/>
                <a:ea typeface="微软雅黑" panose="020B0503020204020204" charset="-122"/>
                <a:cs typeface="微软雅黑" panose="020B0503020204020204" charset="-122"/>
              </a:rPr>
              <a:t>月，以美、英、苏、中为首的</a:t>
            </a:r>
            <a:r>
              <a:rPr lang="en-US" sz="2400" b="1">
                <a:solidFill>
                  <a:schemeClr val="tx1"/>
                </a:solidFill>
                <a:latin typeface="微软雅黑" panose="020B0503020204020204" charset="-122"/>
                <a:ea typeface="微软雅黑" panose="020B0503020204020204" charset="-122"/>
                <a:cs typeface="微软雅黑" panose="020B0503020204020204" charset="-122"/>
              </a:rPr>
              <a:t>26个国家签署</a:t>
            </a:r>
            <a:r>
              <a:rPr lang="en-US" sz="2400" b="1">
                <a:solidFill>
                  <a:srgbClr val="FF0000"/>
                </a:solidFill>
                <a:latin typeface="微软雅黑" panose="020B0503020204020204" charset="-122"/>
                <a:ea typeface="微软雅黑" panose="020B0503020204020204" charset="-122"/>
                <a:cs typeface="微软雅黑" panose="020B0503020204020204" charset="-122"/>
              </a:rPr>
              <a:t>《联合国家宣言》</a:t>
            </a:r>
            <a:r>
              <a:rPr lang="zh-CN" sz="2400" b="1">
                <a:solidFill>
                  <a:schemeClr val="tx1"/>
                </a:solidFill>
                <a:latin typeface="微软雅黑" panose="020B0503020204020204" charset="-122"/>
                <a:ea typeface="微软雅黑" panose="020B0503020204020204" charset="-122"/>
                <a:cs typeface="微软雅黑" panose="020B0503020204020204" charset="-122"/>
              </a:rPr>
              <a:t>，标志着</a:t>
            </a:r>
            <a:r>
              <a:rPr lang="en-US" sz="2400" b="1">
                <a:solidFill>
                  <a:schemeClr val="tx1"/>
                </a:solidFill>
                <a:latin typeface="微软雅黑" panose="020B0503020204020204" charset="-122"/>
                <a:ea typeface="微软雅黑" panose="020B0503020204020204" charset="-122"/>
                <a:cs typeface="微软雅黑" panose="020B0503020204020204" charset="-122"/>
              </a:rPr>
              <a:t>A</a:t>
            </a:r>
            <a:r>
              <a:rPr lang="zh-CN" sz="2400" b="1">
                <a:solidFill>
                  <a:schemeClr val="tx1"/>
                </a:solidFill>
                <a:latin typeface="微软雅黑" panose="020B0503020204020204" charset="-122"/>
                <a:ea typeface="微软雅黑" panose="020B0503020204020204" charset="-122"/>
                <a:cs typeface="微软雅黑" panose="020B0503020204020204" charset="-122"/>
              </a:rPr>
              <a:t>．协约国集团的形成</a:t>
            </a:r>
            <a:r>
              <a:rPr lang="en-US" sz="2400" b="1">
                <a:solidFill>
                  <a:schemeClr val="tx1"/>
                </a:solidFill>
                <a:latin typeface="微软雅黑" panose="020B0503020204020204" charset="-122"/>
                <a:ea typeface="微软雅黑" panose="020B0503020204020204" charset="-122"/>
                <a:cs typeface="微软雅黑" panose="020B0503020204020204" charset="-122"/>
              </a:rPr>
              <a:t>	          B</a:t>
            </a:r>
            <a:r>
              <a:rPr lang="zh-CN" sz="2400" b="1">
                <a:solidFill>
                  <a:schemeClr val="tx1"/>
                </a:solidFill>
                <a:latin typeface="微软雅黑" panose="020B0503020204020204" charset="-122"/>
                <a:ea typeface="微软雅黑" panose="020B0503020204020204" charset="-122"/>
                <a:cs typeface="微软雅黑" panose="020B0503020204020204" charset="-122"/>
              </a:rPr>
              <a:t>．国际联盟的正式成立</a:t>
            </a:r>
            <a:r>
              <a:rPr lang="en-US" sz="2400" b="1">
                <a:solidFill>
                  <a:schemeClr val="tx1"/>
                </a:solidFill>
                <a:latin typeface="微软雅黑" panose="020B0503020204020204" charset="-122"/>
                <a:ea typeface="微软雅黑" panose="020B0503020204020204" charset="-122"/>
                <a:cs typeface="微软雅黑" panose="020B0503020204020204" charset="-122"/>
              </a:rPr>
              <a:t>C</a:t>
            </a:r>
            <a:r>
              <a:rPr lang="zh-CN" sz="2400" b="1">
                <a:solidFill>
                  <a:schemeClr val="tx1"/>
                </a:solidFill>
                <a:latin typeface="微软雅黑" panose="020B0503020204020204" charset="-122"/>
                <a:ea typeface="微软雅黑" panose="020B0503020204020204" charset="-122"/>
                <a:cs typeface="微软雅黑" panose="020B0503020204020204" charset="-122"/>
              </a:rPr>
              <a:t>．世界反法西斯同盟的建立</a:t>
            </a:r>
            <a:r>
              <a:rPr lang="en-US" sz="2400" b="1">
                <a:solidFill>
                  <a:schemeClr val="tx1"/>
                </a:solidFill>
                <a:latin typeface="微软雅黑" panose="020B0503020204020204" charset="-122"/>
                <a:ea typeface="微软雅黑" panose="020B0503020204020204" charset="-122"/>
                <a:cs typeface="微软雅黑" panose="020B0503020204020204" charset="-122"/>
              </a:rPr>
              <a:t>	D</a:t>
            </a:r>
            <a:r>
              <a:rPr lang="zh-CN" sz="2400" b="1">
                <a:solidFill>
                  <a:schemeClr val="tx1"/>
                </a:solidFill>
                <a:latin typeface="微软雅黑" panose="020B0503020204020204" charset="-122"/>
                <a:ea typeface="微软雅黑" panose="020B0503020204020204" charset="-122"/>
                <a:cs typeface="微软雅黑" panose="020B0503020204020204" charset="-122"/>
              </a:rPr>
              <a:t>．国际货币基金组织的成立</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a:p>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9610388" y="3884295"/>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C</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10" name="文本框 9"/>
          <p:cNvSpPr txBox="1"/>
          <p:nvPr/>
        </p:nvSpPr>
        <p:spPr>
          <a:xfrm>
            <a:off x="9610090" y="1999241"/>
            <a:ext cx="1033780" cy="1568450"/>
          </a:xfrm>
          <a:prstGeom prst="rect">
            <a:avLst/>
          </a:prstGeom>
          <a:noFill/>
        </p:spPr>
        <p:txBody>
          <a:bodyPr wrap="square" rtlCol="0">
            <a:spAutoFit/>
            <a:scene3d>
              <a:camera prst="orthographicFront"/>
              <a:lightRig rig="threePt" dir="t"/>
            </a:scene3d>
          </a:bodyPr>
          <a:p>
            <a:r>
              <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a:t>
            </a:r>
            <a:endParaRPr lang="en-US" altLang="zh-CN" sz="96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7" name="文本框 6"/>
          <p:cNvSpPr txBox="1"/>
          <p:nvPr/>
        </p:nvSpPr>
        <p:spPr>
          <a:xfrm>
            <a:off x="86995" y="184150"/>
            <a:ext cx="5281930"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两次世界大战与国际秩序的演变</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166370" y="869633"/>
            <a:ext cx="5080000" cy="521970"/>
          </a:xfrm>
          <a:prstGeom prst="rect">
            <a:avLst/>
          </a:prstGeom>
          <a:noFill/>
          <a:ln w="9525">
            <a:noFill/>
          </a:ln>
        </p:spPr>
        <p:txBody>
          <a:bodyPr>
            <a:spAutoFit/>
          </a:bodyPr>
          <a:lstStyle/>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68605" y="3020060"/>
            <a:ext cx="10585450" cy="1198880"/>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cs typeface="微软雅黑" panose="020B0503020204020204" charset="-122"/>
                <a:sym typeface="+mn-ea"/>
              </a:rPr>
              <a:t>9.(2020</a:t>
            </a:r>
            <a:r>
              <a:rPr lang="en-US" altLang="zh-CN" sz="24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sym typeface="+mn-ea"/>
              </a:rPr>
              <a:t>山东</a:t>
            </a:r>
            <a:r>
              <a:rPr lang="en-US" altLang="zh-CN" sz="24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400" b="1">
                <a:latin typeface="微软雅黑" panose="020B0503020204020204" charset="-122"/>
                <a:ea typeface="微软雅黑" panose="020B0503020204020204" charset="-122"/>
                <a:cs typeface="微软雅黑" panose="020B0503020204020204" charset="-122"/>
                <a:sym typeface="+mn-ea"/>
              </a:rPr>
              <a:t>学考）第二次世界大战全面爆发的标志是</a:t>
            </a:r>
            <a:endParaRPr lang="zh-CN" altLang="en-US" sz="2400" b="1">
              <a:latin typeface="微软雅黑" panose="020B0503020204020204" charset="-122"/>
              <a:ea typeface="微软雅黑" panose="020B0503020204020204" charset="-122"/>
              <a:cs typeface="微软雅黑" panose="020B0503020204020204" charset="-122"/>
              <a:sym typeface="+mn-ea"/>
            </a:endParaRPr>
          </a:p>
          <a:p>
            <a:r>
              <a:rPr lang="zh-CN" altLang="en-US" sz="2400" b="1">
                <a:latin typeface="微软雅黑" panose="020B0503020204020204" charset="-122"/>
                <a:ea typeface="微软雅黑" panose="020B0503020204020204" charset="-122"/>
                <a:cs typeface="微软雅黑" panose="020B0503020204020204" charset="-122"/>
              </a:rPr>
              <a:t>A. 德军占领莱茵非军事区</a:t>
            </a:r>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	B. 德国吞并奥地利</a:t>
            </a:r>
            <a:endParaRPr lang="zh-CN" altLang="en-US" sz="2400" b="1">
              <a:latin typeface="微软雅黑" panose="020B0503020204020204" charset="-122"/>
              <a:ea typeface="微软雅黑" panose="020B0503020204020204" charset="-122"/>
              <a:cs typeface="微软雅黑" panose="020B0503020204020204" charset="-122"/>
            </a:endParaRPr>
          </a:p>
          <a:p>
            <a:r>
              <a:rPr lang="zh-CN" altLang="en-US" sz="2400" b="1">
                <a:latin typeface="微软雅黑" panose="020B0503020204020204" charset="-122"/>
                <a:ea typeface="微软雅黑" panose="020B0503020204020204" charset="-122"/>
                <a:cs typeface="微软雅黑" panose="020B0503020204020204" charset="-122"/>
              </a:rPr>
              <a:t>C. 德国突袭波兰	</a:t>
            </a:r>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D. 德国入侵苏联</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9729470" y="291973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C</a:t>
            </a:r>
            <a:endParaRPr lang="en-US" altLang="zh-CN" sz="9600" dirty="0">
              <a:solidFill>
                <a:schemeClr val="accent1"/>
              </a:solidFill>
              <a:latin typeface="微软雅黑" panose="020B0503020204020204" charset="-122"/>
              <a:ea typeface="微软雅黑" panose="020B0503020204020204" charset="-122"/>
            </a:endParaRPr>
          </a:p>
        </p:txBody>
      </p:sp>
      <p:sp>
        <p:nvSpPr>
          <p:cNvPr id="3" name="文本框 2"/>
          <p:cNvSpPr txBox="1"/>
          <p:nvPr/>
        </p:nvSpPr>
        <p:spPr>
          <a:xfrm>
            <a:off x="268605" y="1576705"/>
            <a:ext cx="9493885" cy="1198880"/>
          </a:xfrm>
          <a:prstGeom prst="rect">
            <a:avLst/>
          </a:prstGeom>
          <a:noFill/>
        </p:spPr>
        <p:txBody>
          <a:bodyPr wrap="square" rtlCol="0">
            <a:spAutoFit/>
          </a:bodyPr>
          <a:p>
            <a:r>
              <a:rPr lang="en-US" altLang="zh-CN" sz="2400" b="1">
                <a:latin typeface="微软雅黑" panose="020B0503020204020204" charset="-122"/>
                <a:ea typeface="微软雅黑" panose="020B0503020204020204" charset="-122"/>
                <a:cs typeface="微软雅黑" panose="020B0503020204020204" charset="-122"/>
                <a:sym typeface="+mn-ea"/>
              </a:rPr>
              <a:t>8.(2021</a:t>
            </a:r>
            <a:r>
              <a:rPr lang="en-US" altLang="zh-CN" sz="24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sym typeface="+mn-ea"/>
              </a:rPr>
              <a:t>云南</a:t>
            </a:r>
            <a:r>
              <a:rPr lang="en-US" altLang="zh-CN" sz="24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400" b="1">
                <a:latin typeface="微软雅黑" panose="020B0503020204020204" charset="-122"/>
                <a:ea typeface="微软雅黑" panose="020B0503020204020204" charset="-122"/>
                <a:cs typeface="微软雅黑" panose="020B0503020204020204" charset="-122"/>
                <a:sym typeface="+mn-ea"/>
              </a:rPr>
              <a:t>学考）</a:t>
            </a:r>
            <a:r>
              <a:rPr lang="zh-CN" altLang="en-US" sz="2400" b="1">
                <a:latin typeface="微软雅黑" panose="020B0503020204020204" charset="-122"/>
                <a:ea typeface="微软雅黑" panose="020B0503020204020204" charset="-122"/>
                <a:cs typeface="微软雅黑" panose="020B0503020204020204" charset="-122"/>
              </a:rPr>
              <a:t>二战后国际秩序体现了人类呼唤世界和平与要求共同发展的时代特征。1945年为维护这一秩序而建立的国际组织是</a:t>
            </a:r>
            <a:endParaRPr lang="zh-CN" altLang="en-US" sz="2400" b="1">
              <a:latin typeface="微软雅黑" panose="020B0503020204020204" charset="-122"/>
              <a:ea typeface="微软雅黑" panose="020B0503020204020204" charset="-122"/>
              <a:cs typeface="微软雅黑" panose="020B0503020204020204" charset="-122"/>
            </a:endParaRPr>
          </a:p>
          <a:p>
            <a:r>
              <a:rPr lang="zh-CN" altLang="en-US" sz="2400" b="1">
                <a:latin typeface="微软雅黑" panose="020B0503020204020204" charset="-122"/>
                <a:ea typeface="微软雅黑" panose="020B0503020204020204" charset="-122"/>
                <a:cs typeface="微软雅黑" panose="020B0503020204020204" charset="-122"/>
              </a:rPr>
              <a:t>A. 国际联盟	B. 联合国	C. 欧盟	D. 国际货币基金组织</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9762490" y="139192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B</a:t>
            </a:r>
            <a:endParaRPr lang="en-US" altLang="zh-CN" sz="9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101" name="文本框 100"/>
          <p:cNvSpPr txBox="1"/>
          <p:nvPr/>
        </p:nvSpPr>
        <p:spPr>
          <a:xfrm>
            <a:off x="268605" y="4726940"/>
            <a:ext cx="9461500" cy="1568450"/>
          </a:xfrm>
          <a:prstGeom prst="rect">
            <a:avLst/>
          </a:prstGeom>
          <a:noFill/>
          <a:ln w="9525">
            <a:noFill/>
          </a:ln>
        </p:spPr>
        <p:txBody>
          <a:bodyPr wrap="square">
            <a:spAutoFit/>
          </a:bodyPr>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10. </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2400" b="1">
                <a:solidFill>
                  <a:srgbClr val="000000"/>
                </a:solidFill>
                <a:latin typeface="微软雅黑" panose="020B0503020204020204" charset="-122"/>
                <a:ea typeface="微软雅黑" panose="020B0503020204020204" charset="-122"/>
                <a:cs typeface="微软雅黑" panose="020B0503020204020204" charset="-122"/>
                <a:sym typeface="+mn-ea"/>
              </a:rPr>
              <a:t>2022·</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江苏</a:t>
            </a:r>
            <a:r>
              <a:rPr lang="en-US" altLang="zh-CN" sz="2400" b="1">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学考）</a:t>
            </a:r>
            <a:r>
              <a:rPr lang="zh-CN" sz="2400" b="1">
                <a:solidFill>
                  <a:srgbClr val="000000"/>
                </a:solidFill>
                <a:latin typeface="微软雅黑" panose="020B0503020204020204" charset="-122"/>
                <a:ea typeface="微软雅黑" panose="020B0503020204020204" charset="-122"/>
                <a:cs typeface="微软雅黑" panose="020B0503020204020204" charset="-122"/>
              </a:rPr>
              <a:t>1942年，以美、英、苏、中为首的26个国家签署《联合国家宣言》，建立世界反法西斯同盟。该同盟</a:t>
            </a:r>
            <a:r>
              <a:rPr lang="en-US" sz="2400" b="1">
                <a:solidFill>
                  <a:srgbClr val="000000"/>
                </a:solidFill>
                <a:latin typeface="微软雅黑" panose="020B0503020204020204" charset="-122"/>
                <a:ea typeface="微软雅黑" panose="020B0503020204020204" charset="-122"/>
                <a:cs typeface="微软雅黑" panose="020B0503020204020204" charset="-122"/>
              </a:rPr>
              <a:t>A. </a:t>
            </a:r>
            <a:r>
              <a:rPr lang="zh-CN" sz="2400" b="1">
                <a:solidFill>
                  <a:srgbClr val="000000"/>
                </a:solidFill>
                <a:latin typeface="微软雅黑" panose="020B0503020204020204" charset="-122"/>
                <a:ea typeface="微软雅黑" panose="020B0503020204020204" charset="-122"/>
                <a:cs typeface="微软雅黑" panose="020B0503020204020204" charset="-122"/>
              </a:rPr>
              <a:t>旨在缓解世界性经济危机</a:t>
            </a:r>
            <a:r>
              <a:rPr lang="en-US" sz="2400" b="1">
                <a:solidFill>
                  <a:srgbClr val="000000"/>
                </a:solidFill>
                <a:latin typeface="微软雅黑" panose="020B0503020204020204" charset="-122"/>
                <a:ea typeface="微软雅黑" panose="020B0503020204020204" charset="-122"/>
                <a:cs typeface="微软雅黑" panose="020B0503020204020204" charset="-122"/>
              </a:rPr>
              <a:t>	B. </a:t>
            </a:r>
            <a:r>
              <a:rPr lang="zh-CN" sz="2400" b="1">
                <a:solidFill>
                  <a:srgbClr val="000000"/>
                </a:solidFill>
                <a:latin typeface="微软雅黑" panose="020B0503020204020204" charset="-122"/>
                <a:ea typeface="微软雅黑" panose="020B0503020204020204" charset="-122"/>
                <a:cs typeface="微软雅黑" panose="020B0503020204020204" charset="-122"/>
              </a:rPr>
              <a:t>源于各国意识形态的一致</a:t>
            </a:r>
            <a:r>
              <a:rPr lang="en-US" sz="2400" b="1">
                <a:solidFill>
                  <a:srgbClr val="000000"/>
                </a:solidFill>
                <a:latin typeface="微软雅黑" panose="020B0503020204020204" charset="-122"/>
                <a:ea typeface="微软雅黑" panose="020B0503020204020204" charset="-122"/>
                <a:cs typeface="微软雅黑" panose="020B0503020204020204" charset="-122"/>
              </a:rPr>
              <a:t>C. </a:t>
            </a:r>
            <a:r>
              <a:rPr lang="zh-CN" sz="2400" b="1">
                <a:solidFill>
                  <a:srgbClr val="000000"/>
                </a:solidFill>
                <a:latin typeface="微软雅黑" panose="020B0503020204020204" charset="-122"/>
                <a:ea typeface="微软雅黑" panose="020B0503020204020204" charset="-122"/>
                <a:cs typeface="微软雅黑" panose="020B0503020204020204" charset="-122"/>
              </a:rPr>
              <a:t>致力于战胜法西斯的侵略</a:t>
            </a:r>
            <a:r>
              <a:rPr lang="en-US" sz="2400" b="1">
                <a:solidFill>
                  <a:srgbClr val="000000"/>
                </a:solidFill>
                <a:latin typeface="微软雅黑" panose="020B0503020204020204" charset="-122"/>
                <a:ea typeface="微软雅黑" panose="020B0503020204020204" charset="-122"/>
                <a:cs typeface="微软雅黑" panose="020B0503020204020204" charset="-122"/>
              </a:rPr>
              <a:t>	D. </a:t>
            </a:r>
            <a:r>
              <a:rPr lang="zh-CN" sz="2400" b="1">
                <a:solidFill>
                  <a:srgbClr val="000000"/>
                </a:solidFill>
                <a:latin typeface="微软雅黑" panose="020B0503020204020204" charset="-122"/>
                <a:ea typeface="微软雅黑" panose="020B0503020204020204" charset="-122"/>
                <a:cs typeface="微软雅黑" panose="020B0503020204020204" charset="-122"/>
              </a:rPr>
              <a:t>解决了突出的世界性矛盾</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9762490" y="472694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C</a:t>
            </a:r>
            <a:endParaRPr lang="en-US" altLang="zh-CN" sz="9600" dirty="0">
              <a:solidFill>
                <a:schemeClr val="accent1"/>
              </a:solidFill>
              <a:latin typeface="微软雅黑" panose="020B0503020204020204" charset="-122"/>
              <a:ea typeface="微软雅黑" panose="020B0503020204020204" charset="-122"/>
            </a:endParaRPr>
          </a:p>
        </p:txBody>
      </p:sp>
      <p:sp>
        <p:nvSpPr>
          <p:cNvPr id="7" name="文本框 6"/>
          <p:cNvSpPr txBox="1"/>
          <p:nvPr/>
        </p:nvSpPr>
        <p:spPr>
          <a:xfrm>
            <a:off x="86995" y="184150"/>
            <a:ext cx="5281930"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两次世界大战与国际秩序的演变</a:t>
            </a:r>
            <a:endParaRPr lang="zh-CN" altLang="en-US" sz="2800" b="1">
              <a:latin typeface="微软雅黑" panose="020B0503020204020204" charset="-122"/>
              <a:ea typeface="微软雅黑" panose="020B0503020204020204" charset="-122"/>
            </a:endParaRPr>
          </a:p>
        </p:txBody>
      </p:sp>
      <p:sp>
        <p:nvSpPr>
          <p:cNvPr id="8" name="文本框 7"/>
          <p:cNvSpPr txBox="1"/>
          <p:nvPr/>
        </p:nvSpPr>
        <p:spPr>
          <a:xfrm>
            <a:off x="166370" y="869633"/>
            <a:ext cx="5080000" cy="521970"/>
          </a:xfrm>
          <a:prstGeom prst="rect">
            <a:avLst/>
          </a:prstGeom>
          <a:noFill/>
          <a:ln w="9525">
            <a:noFill/>
          </a:ln>
        </p:spPr>
        <p:txBody>
          <a:bodyPr>
            <a:spAutoFit/>
          </a:bodyPr>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7950" y="1308372"/>
            <a:ext cx="11556272" cy="3969385"/>
          </a:xfrm>
          <a:prstGeom prst="rect">
            <a:avLst/>
          </a:prstGeom>
        </p:spPr>
        <p:txBody>
          <a:bodyPr wrap="square">
            <a:spAutoFit/>
          </a:bodyPr>
          <a:lstStyle/>
          <a:p>
            <a:pPr algn="just">
              <a:lnSpc>
                <a:spcPct val="150000"/>
              </a:lnSpc>
              <a:spcAft>
                <a:spcPct val="0"/>
              </a:spcAft>
            </a:pPr>
            <a:r>
              <a:rPr lang="zh-CN" altLang="zh-CN" sz="2800" kern="10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整体国际局势：</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以美苏为首的两大阵营对峙冷战，局部热战。</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zh-CN" altLang="zh-CN" sz="2800" kern="10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资本主义国家：</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灵活调整经济政策，促进发展；</a:t>
            </a:r>
            <a:endPar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ct val="0"/>
              </a:spcAf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建设</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福利国家</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，缓和矛盾。</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zh-CN" altLang="zh-CN" sz="2800" kern="10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社会主义国家：</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苏联及东欧国家多次改革，调整高度集中的苏联模式，但以失败告终；中国走出中国特色社会主义道路。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zh-CN" altLang="zh-CN" sz="2800" kern="10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第三世界国家：</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亚非拉殖民地半殖民地国家纷纷独立，同时面临挑战。</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文本框 2"/>
          <p:cNvSpPr txBox="1"/>
          <p:nvPr/>
        </p:nvSpPr>
        <p:spPr>
          <a:xfrm>
            <a:off x="4185920" y="667385"/>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4" name="文本框 3"/>
          <p:cNvSpPr txBox="1"/>
          <p:nvPr/>
        </p:nvSpPr>
        <p:spPr>
          <a:xfrm>
            <a:off x="6278880" y="245745"/>
            <a:ext cx="501015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lvl="0" algn="ctr">
              <a:buClrTx/>
              <a:buSzTx/>
              <a:buFontTx/>
            </a:pPr>
            <a:r>
              <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第十八课：冷战与国际格局的演变</a:t>
            </a:r>
            <a:endParaRPr lang="en-US" altLang="zh-CN"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203835" y="701040"/>
            <a:ext cx="11850370" cy="3046095"/>
          </a:xfrm>
          <a:prstGeom prst="rect">
            <a:avLst/>
          </a:prstGeom>
          <a:noFill/>
        </p:spPr>
        <p:txBody>
          <a:bodyPr wrap="square" rtlCol="0">
            <a:spAutoFit/>
          </a:bodyPr>
          <a:p>
            <a:r>
              <a:rPr lang="zh-CN" sz="2400" b="1">
                <a:latin typeface="微软雅黑" panose="020B0503020204020204" charset="-122"/>
                <a:ea typeface="微软雅黑" panose="020B0503020204020204" charset="-122"/>
                <a:cs typeface="微软雅黑" panose="020B0503020204020204" charset="-122"/>
                <a:sym typeface="+mn-ea"/>
              </a:rPr>
              <a:t>一、冷战与国际格局的演变</a:t>
            </a:r>
            <a:r>
              <a:rPr lang="en-US" altLang="zh-CN" sz="2400" b="1">
                <a:latin typeface="微软雅黑" panose="020B0503020204020204" charset="-122"/>
                <a:ea typeface="微软雅黑" panose="020B0503020204020204" charset="-122"/>
                <a:cs typeface="微软雅黑" panose="020B0503020204020204" charset="-122"/>
                <a:sym typeface="+mn-ea"/>
              </a:rPr>
              <a:t>P108-113</a:t>
            </a:r>
            <a:endParaRPr lang="zh-CN" sz="2400" b="1">
              <a:latin typeface="微软雅黑" panose="020B0503020204020204" charset="-122"/>
              <a:ea typeface="微软雅黑" panose="020B0503020204020204" charset="-122"/>
              <a:cs typeface="微软雅黑" panose="020B0503020204020204" charset="-122"/>
              <a:sym typeface="+mn-ea"/>
            </a:endParaRPr>
          </a:p>
          <a:p>
            <a:r>
              <a:rPr lang="en-US" altLang="zh-CN" sz="2400" b="1">
                <a:latin typeface="微软雅黑" panose="020B0503020204020204" charset="-122"/>
                <a:ea typeface="微软雅黑" panose="020B0503020204020204" charset="-122"/>
                <a:cs typeface="微软雅黑" panose="020B0503020204020204" charset="-122"/>
              </a:rPr>
              <a:t>1</a:t>
            </a:r>
            <a:r>
              <a:rPr lang="zh-CN" altLang="en-US" sz="2400" b="1">
                <a:latin typeface="微软雅黑" panose="020B0503020204020204" charset="-122"/>
                <a:ea typeface="微软雅黑" panose="020B0503020204020204" charset="-122"/>
                <a:cs typeface="微软雅黑" panose="020B0503020204020204" charset="-122"/>
              </a:rPr>
              <a:t>、冷战与两极格局形成：</a:t>
            </a:r>
            <a:endParaRPr lang="zh-CN" altLang="en-US" sz="2400" b="1">
              <a:latin typeface="微软雅黑" panose="020B0503020204020204" charset="-122"/>
              <a:ea typeface="微软雅黑" panose="020B0503020204020204" charset="-122"/>
              <a:cs typeface="微软雅黑" panose="020B0503020204020204" charset="-122"/>
            </a:endParaRPr>
          </a:p>
          <a:p>
            <a:endParaRPr lang="zh-CN" altLang="en-US" sz="2400" b="1">
              <a:latin typeface="微软雅黑" panose="020B0503020204020204" charset="-122"/>
              <a:ea typeface="微软雅黑" panose="020B0503020204020204" charset="-122"/>
              <a:cs typeface="微软雅黑" panose="020B0503020204020204" charset="-122"/>
            </a:endParaRPr>
          </a:p>
          <a:p>
            <a:endParaRPr lang="zh-CN" altLang="en-US" sz="2400" b="1">
              <a:latin typeface="微软雅黑" panose="020B0503020204020204" charset="-122"/>
              <a:ea typeface="微软雅黑" panose="020B0503020204020204" charset="-122"/>
              <a:cs typeface="微软雅黑" panose="020B0503020204020204" charset="-122"/>
            </a:endParaRPr>
          </a:p>
          <a:p>
            <a:endParaRPr lang="zh-CN" altLang="en-US" sz="2400" b="1">
              <a:latin typeface="微软雅黑" panose="020B0503020204020204" charset="-122"/>
              <a:ea typeface="微软雅黑" panose="020B0503020204020204" charset="-122"/>
              <a:cs typeface="微软雅黑" panose="020B0503020204020204" charset="-122"/>
            </a:endParaRPr>
          </a:p>
          <a:p>
            <a:endParaRPr lang="zh-CN" altLang="en-US" sz="2400" b="1">
              <a:latin typeface="微软雅黑" panose="020B0503020204020204" charset="-122"/>
              <a:ea typeface="微软雅黑" panose="020B0503020204020204" charset="-122"/>
              <a:cs typeface="微软雅黑" panose="020B0503020204020204" charset="-122"/>
            </a:endParaRPr>
          </a:p>
          <a:p>
            <a:endParaRPr lang="zh-CN" altLang="en-US" sz="2400" b="1">
              <a:latin typeface="微软雅黑" panose="020B0503020204020204" charset="-122"/>
              <a:ea typeface="微软雅黑" panose="020B0503020204020204" charset="-122"/>
              <a:cs typeface="微软雅黑" panose="020B0503020204020204" charset="-122"/>
            </a:endParaRPr>
          </a:p>
          <a:p>
            <a:r>
              <a:rPr lang="en-US" altLang="zh-CN" sz="2400" b="1">
                <a:latin typeface="微软雅黑" panose="020B0503020204020204" charset="-122"/>
                <a:ea typeface="微软雅黑" panose="020B0503020204020204" charset="-122"/>
                <a:cs typeface="微软雅黑" panose="020B0503020204020204" charset="-122"/>
              </a:rPr>
              <a:t>      </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 </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两极格局形成：</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1955“</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华约</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a:t>
            </a:r>
            <a:endParaRPr lang="en-US" altLang="zh-CN" sz="2400" b="1">
              <a:solidFill>
                <a:srgbClr val="FF0000"/>
              </a:solidFill>
              <a:latin typeface="微软雅黑" panose="020B0503020204020204" charset="-122"/>
              <a:ea typeface="微软雅黑" panose="020B0503020204020204" charset="-122"/>
              <a:cs typeface="微软雅黑" panose="020B0503020204020204" charset="-122"/>
            </a:endParaRPr>
          </a:p>
        </p:txBody>
      </p:sp>
      <p:graphicFrame>
        <p:nvGraphicFramePr>
          <p:cNvPr id="2" name="表格 1"/>
          <p:cNvGraphicFramePr/>
          <p:nvPr>
            <p:custDataLst>
              <p:tags r:id="rId1"/>
            </p:custDataLst>
          </p:nvPr>
        </p:nvGraphicFramePr>
        <p:xfrm>
          <a:off x="203835" y="1530985"/>
          <a:ext cx="11512550" cy="1706245"/>
        </p:xfrm>
        <a:graphic>
          <a:graphicData uri="http://schemas.openxmlformats.org/drawingml/2006/table">
            <a:tbl>
              <a:tblPr firstRow="1" bandRow="1">
                <a:tableStyleId>{5940675A-B579-460E-94D1-54222C63F5DA}</a:tableStyleId>
              </a:tblPr>
              <a:tblGrid>
                <a:gridCol w="2244090"/>
                <a:gridCol w="9268460"/>
              </a:tblGrid>
              <a:tr h="365760">
                <a:tc>
                  <a:txBody>
                    <a:bodyPr/>
                    <a:p>
                      <a:pPr indent="0" algn="ctr">
                        <a:buNone/>
                      </a:pPr>
                      <a:r>
                        <a:rPr lang="en-US" sz="2400" b="1">
                          <a:solidFill>
                            <a:srgbClr val="000000"/>
                          </a:solidFill>
                          <a:latin typeface="微软雅黑" panose="020B0503020204020204" charset="-122"/>
                          <a:ea typeface="微软雅黑" panose="020B0503020204020204" charset="-122"/>
                          <a:cs typeface="宋体" panose="02010600030101010101" pitchFamily="2" charset="-122"/>
                        </a:rPr>
                        <a:t>领域</a:t>
                      </a:r>
                      <a:endParaRPr lang="en-US" altLang="en-US" sz="2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905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1">
                          <a:solidFill>
                            <a:srgbClr val="000000"/>
                          </a:solidFill>
                          <a:latin typeface="微软雅黑" panose="020B0503020204020204" charset="-122"/>
                          <a:ea typeface="微软雅黑" panose="020B0503020204020204" charset="-122"/>
                          <a:cs typeface="宋体" panose="02010600030101010101" pitchFamily="2" charset="-122"/>
                        </a:rPr>
                        <a:t>美国</a:t>
                      </a:r>
                      <a:endParaRPr lang="en-US" altLang="en-US" sz="2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28575" marR="285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67360">
                <a:tc>
                  <a:txBody>
                    <a:bodyPr/>
                    <a:p>
                      <a:pPr indent="0" algn="ctr">
                        <a:buNone/>
                      </a:pPr>
                      <a:r>
                        <a:rPr lang="en-US" sz="2400" b="1">
                          <a:solidFill>
                            <a:srgbClr val="000000"/>
                          </a:solidFill>
                          <a:latin typeface="微软雅黑" panose="020B0503020204020204" charset="-122"/>
                          <a:ea typeface="微软雅黑" panose="020B0503020204020204" charset="-122"/>
                          <a:cs typeface="宋体" panose="02010600030101010101" pitchFamily="2" charset="-122"/>
                        </a:rPr>
                        <a:t>政治</a:t>
                      </a:r>
                      <a:endParaRPr lang="en-US" altLang="en-US" sz="2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905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1">
                          <a:solidFill>
                            <a:srgbClr val="FF0000"/>
                          </a:solidFill>
                          <a:latin typeface="微软雅黑" panose="020B0503020204020204" charset="-122"/>
                          <a:ea typeface="微软雅黑" panose="020B0503020204020204" charset="-122"/>
                          <a:cs typeface="微软雅黑" panose="020B0503020204020204" charset="-122"/>
                        </a:rPr>
                        <a:t>1947杜鲁门主义</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a:t>
                      </a:r>
                      <a:r>
                        <a:rPr lang="en-US" sz="2400" b="1">
                          <a:solidFill>
                            <a:srgbClr val="FF0000"/>
                          </a:solidFill>
                          <a:latin typeface="微软雅黑" panose="020B0503020204020204" charset="-122"/>
                          <a:ea typeface="微软雅黑" panose="020B0503020204020204" charset="-122"/>
                          <a:cs typeface="微软雅黑" panose="020B0503020204020204" charset="-122"/>
                        </a:rPr>
                        <a:t>冷战开始</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a:txBody>
                  <a:tcPr marL="28575" marR="285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07365">
                <a:tc>
                  <a:txBody>
                    <a:bodyPr/>
                    <a:p>
                      <a:pPr indent="0" algn="ctr">
                        <a:buNone/>
                      </a:pPr>
                      <a:r>
                        <a:rPr lang="en-US" sz="2400" b="1">
                          <a:solidFill>
                            <a:srgbClr val="000000"/>
                          </a:solidFill>
                          <a:latin typeface="微软雅黑" panose="020B0503020204020204" charset="-122"/>
                          <a:ea typeface="微软雅黑" panose="020B0503020204020204" charset="-122"/>
                          <a:cs typeface="宋体" panose="02010600030101010101" pitchFamily="2" charset="-122"/>
                        </a:rPr>
                        <a:t>经济</a:t>
                      </a:r>
                      <a:endParaRPr lang="en-US" altLang="en-US" sz="2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905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1"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1948马歇尔计划</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a:t>
                      </a:r>
                      <a:r>
                        <a:rPr lang="en-US" sz="2400" b="1">
                          <a:solidFill>
                            <a:srgbClr val="FF0000"/>
                          </a:solidFill>
                          <a:latin typeface="微软雅黑" panose="020B0503020204020204" charset="-122"/>
                          <a:ea typeface="微软雅黑" panose="020B0503020204020204" charset="-122"/>
                          <a:cs typeface="微软雅黑" panose="020B0503020204020204" charset="-122"/>
                        </a:rPr>
                        <a:t>复兴西欧，遏制苏联、控制西欧）</a:t>
                      </a:r>
                      <a:endParaRPr lang="en-US" altLang="en-US" sz="2400" b="1">
                        <a:solidFill>
                          <a:srgbClr val="FF0000"/>
                        </a:solidFill>
                        <a:latin typeface="微软雅黑" panose="020B0503020204020204" charset="-122"/>
                        <a:ea typeface="微软雅黑" panose="020B0503020204020204" charset="-122"/>
                        <a:cs typeface="微软雅黑" panose="020B0503020204020204" charset="-122"/>
                      </a:endParaRPr>
                    </a:p>
                  </a:txBody>
                  <a:tcPr marL="28575" marR="285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760">
                <a:tc>
                  <a:txBody>
                    <a:bodyPr/>
                    <a:p>
                      <a:pPr indent="0" algn="ctr">
                        <a:buNone/>
                      </a:pPr>
                      <a:r>
                        <a:rPr lang="en-US" sz="2400" b="1">
                          <a:solidFill>
                            <a:srgbClr val="000000"/>
                          </a:solidFill>
                          <a:latin typeface="微软雅黑" panose="020B0503020204020204" charset="-122"/>
                          <a:ea typeface="微软雅黑" panose="020B0503020204020204" charset="-122"/>
                          <a:cs typeface="宋体" panose="02010600030101010101" pitchFamily="2" charset="-122"/>
                        </a:rPr>
                        <a:t>军事</a:t>
                      </a:r>
                      <a:endParaRPr lang="en-US" altLang="en-US" sz="2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905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1">
                          <a:solidFill>
                            <a:srgbClr val="FF0000"/>
                          </a:solidFill>
                          <a:latin typeface="微软雅黑" panose="020B0503020204020204" charset="-122"/>
                          <a:ea typeface="微软雅黑" panose="020B0503020204020204" charset="-122"/>
                          <a:cs typeface="微软雅黑" panose="020B0503020204020204" charset="-122"/>
                        </a:rPr>
                        <a:t>1949“北约”</a:t>
                      </a:r>
                      <a:endParaRPr lang="en-US" altLang="en-US" sz="2400" b="1">
                        <a:solidFill>
                          <a:srgbClr val="FF0000"/>
                        </a:solidFill>
                        <a:latin typeface="微软雅黑" panose="020B0503020204020204" charset="-122"/>
                        <a:ea typeface="微软雅黑" panose="020B0503020204020204" charset="-122"/>
                        <a:cs typeface="微软雅黑" panose="020B0503020204020204" charset="-122"/>
                      </a:endParaRPr>
                    </a:p>
                  </a:txBody>
                  <a:tcPr marL="28575" marR="28575"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8" name="文本框 7"/>
          <p:cNvSpPr txBox="1"/>
          <p:nvPr/>
        </p:nvSpPr>
        <p:spPr>
          <a:xfrm>
            <a:off x="86995" y="3747135"/>
            <a:ext cx="12105640" cy="2676525"/>
          </a:xfrm>
          <a:prstGeom prst="rect">
            <a:avLst/>
          </a:prstGeom>
          <a:noFill/>
        </p:spPr>
        <p:txBody>
          <a:bodyPr wrap="square" rtlCol="0" anchor="t">
            <a:spAutoFit/>
          </a:bodyPr>
          <a:p>
            <a:pPr indent="0" algn="l">
              <a:buNone/>
            </a:pPr>
            <a:r>
              <a:rPr lang="en-US" altLang="zh-CN" sz="2400" b="1">
                <a:latin typeface="微软雅黑" panose="020B0503020204020204" charset="-122"/>
                <a:ea typeface="微软雅黑" panose="020B0503020204020204" charset="-122"/>
                <a:cs typeface="微软雅黑" panose="020B0503020204020204" charset="-122"/>
                <a:sym typeface="+mn-ea"/>
              </a:rPr>
              <a:t>2</a:t>
            </a:r>
            <a:r>
              <a:rPr lang="zh-CN" altLang="en-US" sz="2400" b="1">
                <a:latin typeface="微软雅黑" panose="020B0503020204020204" charset="-122"/>
                <a:ea typeface="微软雅黑" panose="020B0503020204020204" charset="-122"/>
                <a:cs typeface="微软雅黑" panose="020B0503020204020204" charset="-122"/>
                <a:sym typeface="+mn-ea"/>
              </a:rPr>
              <a:t>、冷战对抗：</a:t>
            </a:r>
            <a:r>
              <a:rPr lang="en-US" altLang="zh-CN" sz="2400" b="1">
                <a:solidFill>
                  <a:srgbClr val="FF0000"/>
                </a:solidFill>
                <a:latin typeface="微软雅黑" panose="020B0503020204020204" charset="-122"/>
                <a:ea typeface="微软雅黑" panose="020B0503020204020204" charset="-122"/>
                <a:sym typeface="+mn-ea"/>
              </a:rPr>
              <a:t>1958第二次柏林危机</a:t>
            </a:r>
            <a:r>
              <a:rPr lang="zh-CN" altLang="en-US" sz="2400" b="1">
                <a:solidFill>
                  <a:srgbClr val="FF0000"/>
                </a:solidFill>
                <a:latin typeface="微软雅黑" panose="020B0503020204020204" charset="-122"/>
                <a:ea typeface="微软雅黑" panose="020B0503020204020204" charset="-122"/>
                <a:sym typeface="+mn-ea"/>
              </a:rPr>
              <a:t>（</a:t>
            </a:r>
            <a:r>
              <a:rPr lang="en-US" altLang="zh-CN" sz="2400" b="1">
                <a:solidFill>
                  <a:srgbClr val="FF0000"/>
                </a:solidFill>
                <a:latin typeface="微软雅黑" panose="020B0503020204020204" charset="-122"/>
                <a:ea typeface="微软雅黑" panose="020B0503020204020204" charset="-122"/>
                <a:sym typeface="+mn-ea"/>
              </a:rPr>
              <a:t>1961</a:t>
            </a:r>
            <a:r>
              <a:rPr lang="zh-CN" altLang="en-US" sz="2400" b="1">
                <a:solidFill>
                  <a:srgbClr val="FF0000"/>
                </a:solidFill>
                <a:latin typeface="微软雅黑" panose="020B0503020204020204" charset="-122"/>
                <a:ea typeface="微软雅黑" panose="020B0503020204020204" charset="-122"/>
                <a:sym typeface="+mn-ea"/>
              </a:rPr>
              <a:t>柏林墙）</a:t>
            </a:r>
            <a:endParaRPr lang="zh-CN" altLang="en-US" sz="2400" b="1">
              <a:solidFill>
                <a:srgbClr val="FF0000"/>
              </a:solidFill>
              <a:latin typeface="微软雅黑" panose="020B0503020204020204" charset="-122"/>
              <a:ea typeface="微软雅黑" panose="020B0503020204020204" charset="-122"/>
            </a:endParaRPr>
          </a:p>
          <a:p>
            <a:pPr indent="0" algn="l">
              <a:buNone/>
            </a:pPr>
            <a:r>
              <a:rPr lang="en-US" altLang="zh-CN" sz="2400" b="1">
                <a:solidFill>
                  <a:srgbClr val="FF0000"/>
                </a:solidFill>
                <a:latin typeface="微软雅黑" panose="020B0503020204020204" charset="-122"/>
                <a:ea typeface="微软雅黑" panose="020B0503020204020204" charset="-122"/>
                <a:sym typeface="+mn-ea"/>
              </a:rPr>
              <a:t>                       1962古巴导弹危机</a:t>
            </a:r>
            <a:r>
              <a:rPr lang="zh-CN" altLang="en-US" sz="2400" b="1">
                <a:solidFill>
                  <a:srgbClr val="FF0000"/>
                </a:solidFill>
                <a:latin typeface="微软雅黑" panose="020B0503020204020204" charset="-122"/>
                <a:ea typeface="微软雅黑" panose="020B0503020204020204" charset="-122"/>
                <a:sym typeface="+mn-ea"/>
              </a:rPr>
              <a:t>（体现双方克制）</a:t>
            </a:r>
            <a:endParaRPr lang="zh-CN" altLang="en-US" sz="2400" b="1">
              <a:solidFill>
                <a:srgbClr val="FF0000"/>
              </a:solidFill>
              <a:latin typeface="微软雅黑" panose="020B0503020204020204" charset="-122"/>
              <a:ea typeface="微软雅黑" panose="020B0503020204020204" charset="-122"/>
              <a:sym typeface="+mn-ea"/>
            </a:endParaRPr>
          </a:p>
          <a:p>
            <a:pPr indent="0" algn="l">
              <a:buNone/>
            </a:pPr>
            <a:r>
              <a:rPr lang="en-US" altLang="zh-CN" sz="2400" b="1">
                <a:latin typeface="微软雅黑" panose="020B0503020204020204" charset="-122"/>
                <a:ea typeface="微软雅黑" panose="020B0503020204020204" charset="-122"/>
                <a:cs typeface="微软雅黑" panose="020B0503020204020204" charset="-122"/>
                <a:sym typeface="+mn-ea"/>
              </a:rPr>
              <a:t>3</a:t>
            </a:r>
            <a:r>
              <a:rPr lang="zh-CN" altLang="en-US" sz="2400" b="1">
                <a:latin typeface="微软雅黑" panose="020B0503020204020204" charset="-122"/>
                <a:ea typeface="微软雅黑" panose="020B0503020204020204" charset="-122"/>
                <a:cs typeface="微软雅黑" panose="020B0503020204020204" charset="-122"/>
                <a:sym typeface="+mn-ea"/>
              </a:rPr>
              <a:t>、多极化趋势出现（</a:t>
            </a:r>
            <a:r>
              <a:rPr lang="en-US" altLang="zh-CN" sz="2400" b="1">
                <a:latin typeface="微软雅黑" panose="020B0503020204020204" charset="-122"/>
                <a:ea typeface="微软雅黑" panose="020B0503020204020204" charset="-122"/>
                <a:cs typeface="微软雅黑" panose="020B0503020204020204" charset="-122"/>
                <a:sym typeface="+mn-ea"/>
              </a:rPr>
              <a:t>20C6</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70S</a:t>
            </a:r>
            <a:r>
              <a:rPr lang="zh-CN" altLang="en-US" sz="2400" b="1">
                <a:latin typeface="微软雅黑" panose="020B0503020204020204" charset="-122"/>
                <a:ea typeface="微软雅黑" panose="020B0503020204020204" charset="-122"/>
                <a:cs typeface="微软雅黑" panose="020B0503020204020204" charset="-122"/>
                <a:sym typeface="+mn-ea"/>
              </a:rPr>
              <a:t>）冲击两极格局</a:t>
            </a:r>
            <a:endParaRPr lang="zh-CN" altLang="en-US" sz="2400" b="1">
              <a:latin typeface="微软雅黑" panose="020B0503020204020204" charset="-122"/>
              <a:ea typeface="微软雅黑" panose="020B0503020204020204" charset="-122"/>
              <a:cs typeface="微软雅黑" panose="020B0503020204020204" charset="-122"/>
            </a:endParaRPr>
          </a:p>
          <a:p>
            <a:pPr indent="0" algn="l">
              <a:buNone/>
            </a:pPr>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1</a:t>
            </a:r>
            <a:r>
              <a:rPr lang="zh-CN" altLang="en-US" sz="2400" b="1">
                <a:latin typeface="微软雅黑" panose="020B0503020204020204" charset="-122"/>
                <a:ea typeface="微软雅黑" panose="020B0503020204020204" charset="-122"/>
                <a:cs typeface="微软雅黑" panose="020B0503020204020204" charset="-122"/>
                <a:sym typeface="+mn-ea"/>
              </a:rPr>
              <a:t>）西欧联合：</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欧共体（</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1967</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2</a:t>
            </a:r>
            <a:r>
              <a:rPr lang="zh-CN" altLang="en-US" sz="2400" b="1">
                <a:latin typeface="微软雅黑" panose="020B0503020204020204" charset="-122"/>
                <a:ea typeface="微软雅黑" panose="020B0503020204020204" charset="-122"/>
                <a:cs typeface="微软雅黑" panose="020B0503020204020204" charset="-122"/>
                <a:sym typeface="+mn-ea"/>
              </a:rPr>
              <a:t>）日本腾飞</a:t>
            </a:r>
            <a:r>
              <a:rPr lang="en-US" altLang="zh-CN" sz="2400" b="1">
                <a:latin typeface="微软雅黑" panose="020B0503020204020204" charset="-122"/>
                <a:ea typeface="微软雅黑" panose="020B0503020204020204" charset="-122"/>
                <a:cs typeface="微软雅黑" panose="020B0503020204020204" charset="-122"/>
                <a:sym typeface="+mn-ea"/>
              </a:rPr>
              <a:t>           </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3</a:t>
            </a:r>
            <a:r>
              <a:rPr lang="zh-CN" altLang="en-US" sz="2400" b="1">
                <a:latin typeface="微软雅黑" panose="020B0503020204020204" charset="-122"/>
                <a:ea typeface="微软雅黑" panose="020B0503020204020204" charset="-122"/>
                <a:cs typeface="微软雅黑" panose="020B0503020204020204" charset="-122"/>
                <a:sym typeface="+mn-ea"/>
              </a:rPr>
              <a:t>）中国发展</a:t>
            </a:r>
            <a:r>
              <a:rPr lang="en-US" altLang="zh-CN" sz="2400" b="1">
                <a:latin typeface="微软雅黑" panose="020B0503020204020204" charset="-122"/>
                <a:ea typeface="微软雅黑" panose="020B0503020204020204" charset="-122"/>
                <a:cs typeface="微软雅黑" panose="020B0503020204020204" charset="-122"/>
                <a:sym typeface="+mn-ea"/>
              </a:rPr>
              <a:t>             </a:t>
            </a:r>
            <a:endParaRPr lang="en-US" altLang="zh-CN" sz="2400" b="1">
              <a:latin typeface="微软雅黑" panose="020B0503020204020204" charset="-122"/>
              <a:ea typeface="微软雅黑" panose="020B0503020204020204" charset="-122"/>
              <a:cs typeface="微软雅黑" panose="020B0503020204020204" charset="-122"/>
            </a:endParaRPr>
          </a:p>
          <a:p>
            <a:pPr indent="0" algn="l">
              <a:buNone/>
            </a:pPr>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4</a:t>
            </a:r>
            <a:r>
              <a:rPr lang="zh-CN" altLang="en-US" sz="2400" b="1">
                <a:latin typeface="微软雅黑" panose="020B0503020204020204" charset="-122"/>
                <a:ea typeface="微软雅黑" panose="020B0503020204020204" charset="-122"/>
                <a:cs typeface="微软雅黑" panose="020B0503020204020204" charset="-122"/>
                <a:sym typeface="+mn-ea"/>
              </a:rPr>
              <a:t>）第三世界：</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不结盟运动（</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1961</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发展中国家</a:t>
            </a:r>
            <a:r>
              <a:rPr lang="zh-CN" altLang="en-US" sz="2400" b="1">
                <a:latin typeface="微软雅黑" panose="020B0503020204020204" charset="-122"/>
                <a:ea typeface="微软雅黑" panose="020B0503020204020204" charset="-122"/>
                <a:cs typeface="微软雅黑" panose="020B0503020204020204" charset="-122"/>
                <a:sym typeface="+mn-ea"/>
              </a:rPr>
              <a:t>登上</a:t>
            </a:r>
            <a:r>
              <a:rPr lang="en-US" altLang="zh-CN" sz="2400" b="1">
                <a:latin typeface="微软雅黑" panose="020B0503020204020204" charset="-122"/>
                <a:ea typeface="微软雅黑" panose="020B0503020204020204" charset="-122"/>
                <a:cs typeface="微软雅黑" panose="020B0503020204020204" charset="-122"/>
                <a:sym typeface="+mn-ea"/>
              </a:rPr>
              <a:t>政治舞台</a:t>
            </a:r>
            <a:endParaRPr lang="en-US" altLang="zh-CN" sz="2400" b="1">
              <a:latin typeface="微软雅黑" panose="020B0503020204020204" charset="-122"/>
              <a:ea typeface="微软雅黑" panose="020B0503020204020204" charset="-122"/>
              <a:cs typeface="微软雅黑" panose="020B0503020204020204" charset="-122"/>
            </a:endParaRPr>
          </a:p>
          <a:p>
            <a:pPr indent="0" algn="l">
              <a:buNone/>
            </a:pPr>
            <a:r>
              <a:rPr lang="en-US" altLang="zh-CN" sz="2400" b="1">
                <a:latin typeface="微软雅黑" panose="020B0503020204020204" charset="-122"/>
                <a:ea typeface="微软雅黑" panose="020B0503020204020204" charset="-122"/>
                <a:cs typeface="微软雅黑" panose="020B0503020204020204" charset="-122"/>
                <a:sym typeface="+mn-ea"/>
              </a:rPr>
              <a:t>4</a:t>
            </a:r>
            <a:r>
              <a:rPr lang="zh-CN" altLang="en-US" sz="2400" b="1">
                <a:latin typeface="微软雅黑" panose="020B0503020204020204" charset="-122"/>
                <a:ea typeface="微软雅黑" panose="020B0503020204020204" charset="-122"/>
                <a:cs typeface="微软雅黑" panose="020B0503020204020204" charset="-122"/>
                <a:sym typeface="+mn-ea"/>
              </a:rPr>
              <a:t>.两极格局瓦解过程：（</a:t>
            </a:r>
            <a:r>
              <a:rPr lang="en-US" altLang="zh-CN" sz="2400" b="1">
                <a:latin typeface="微软雅黑" panose="020B0503020204020204" charset="-122"/>
                <a:ea typeface="微软雅黑" panose="020B0503020204020204" charset="-122"/>
                <a:cs typeface="微软雅黑" panose="020B0503020204020204" charset="-122"/>
                <a:sym typeface="+mn-ea"/>
              </a:rPr>
              <a:t>1</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1989</a:t>
            </a:r>
            <a:r>
              <a:rPr lang="zh-CN" altLang="en-US" sz="2400" b="1">
                <a:latin typeface="微软雅黑" panose="020B0503020204020204" charset="-122"/>
                <a:ea typeface="微软雅黑" panose="020B0503020204020204" charset="-122"/>
                <a:cs typeface="微软雅黑" panose="020B0503020204020204" charset="-122"/>
                <a:sym typeface="+mn-ea"/>
              </a:rPr>
              <a:t>东欧剧变</a:t>
            </a:r>
            <a:r>
              <a:rPr lang="en-US" altLang="zh-CN" sz="2400" b="1">
                <a:latin typeface="微软雅黑" panose="020B0503020204020204" charset="-122"/>
                <a:ea typeface="微软雅黑" panose="020B0503020204020204" charset="-122"/>
                <a:cs typeface="微软雅黑" panose="020B0503020204020204" charset="-122"/>
                <a:sym typeface="+mn-ea"/>
              </a:rPr>
              <a:t>          </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2</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1990</a:t>
            </a:r>
            <a:r>
              <a:rPr lang="zh-CN" altLang="en-US" sz="2400" b="1">
                <a:latin typeface="微软雅黑" panose="020B0503020204020204" charset="-122"/>
                <a:ea typeface="微软雅黑" panose="020B0503020204020204" charset="-122"/>
                <a:cs typeface="微软雅黑" panose="020B0503020204020204" charset="-122"/>
                <a:sym typeface="+mn-ea"/>
              </a:rPr>
              <a:t>两德统一</a:t>
            </a:r>
            <a:r>
              <a:rPr lang="en-US" altLang="zh-CN" sz="2400" b="1">
                <a:latin typeface="微软雅黑" panose="020B0503020204020204" charset="-122"/>
                <a:ea typeface="微软雅黑" panose="020B0503020204020204" charset="-122"/>
                <a:cs typeface="微软雅黑" panose="020B0503020204020204" charset="-122"/>
                <a:sym typeface="+mn-ea"/>
              </a:rPr>
              <a:t>   </a:t>
            </a:r>
            <a:endParaRPr lang="en-US" altLang="zh-CN" sz="2400" b="1">
              <a:latin typeface="微软雅黑" panose="020B0503020204020204" charset="-122"/>
              <a:ea typeface="微软雅黑" panose="020B0503020204020204" charset="-122"/>
              <a:cs typeface="微软雅黑" panose="020B0503020204020204" charset="-122"/>
              <a:sym typeface="+mn-ea"/>
            </a:endParaRPr>
          </a:p>
          <a:p>
            <a:pPr indent="0" algn="l">
              <a:buNone/>
            </a:pPr>
            <a:r>
              <a:rPr lang="en-US" altLang="zh-CN" sz="2400" b="1">
                <a:latin typeface="微软雅黑" panose="020B0503020204020204" charset="-122"/>
                <a:ea typeface="微软雅黑" panose="020B0503020204020204" charset="-122"/>
                <a:cs typeface="微软雅黑" panose="020B0503020204020204" charset="-122"/>
                <a:sym typeface="+mn-ea"/>
              </a:rPr>
              <a:t>                                 </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3</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1991苏联解体：两级格局瓦解，冷战结束，多极化趋势加强</a:t>
            </a:r>
            <a:endParaRPr lang="zh-CN" altLang="en-US" sz="2400" b="1">
              <a:latin typeface="微软雅黑" panose="020B0503020204020204" charset="-122"/>
              <a:ea typeface="微软雅黑" panose="020B0503020204020204" charset="-122"/>
              <a:cs typeface="微软雅黑" panose="020B0503020204020204" charset="-122"/>
              <a:sym typeface="+mn-ea"/>
            </a:endParaRPr>
          </a:p>
        </p:txBody>
      </p:sp>
    </p:spTree>
    <p:custDataLst>
      <p:tags r:id="rId2"/>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86995" y="1545590"/>
            <a:ext cx="10434320" cy="1938020"/>
          </a:xfrm>
          <a:prstGeom prst="rect">
            <a:avLst/>
          </a:prstGeom>
          <a:noFill/>
          <a:ln w="9525">
            <a:noFill/>
          </a:ln>
        </p:spPr>
        <p:txBody>
          <a:bodyPr wrap="square">
            <a:spAutoFit/>
          </a:bodyPr>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1. </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a:t>
            </a:r>
            <a:r>
              <a:rPr lang="en-US" sz="2400" b="1">
                <a:solidFill>
                  <a:srgbClr val="000000"/>
                </a:solidFill>
                <a:latin typeface="微软雅黑" panose="020B0503020204020204" charset="-122"/>
                <a:ea typeface="微软雅黑" panose="020B0503020204020204" charset="-122"/>
                <a:cs typeface="微软雅黑" panose="020B0503020204020204" charset="-122"/>
              </a:rPr>
              <a:t>2021·云南·学业水平考试 </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a:t>
            </a:r>
            <a:r>
              <a:rPr lang="en-US" sz="2400" b="1">
                <a:solidFill>
                  <a:srgbClr val="000000"/>
                </a:solidFill>
                <a:latin typeface="微软雅黑" panose="020B0503020204020204" charset="-122"/>
                <a:ea typeface="微软雅黑" panose="020B0503020204020204" charset="-122"/>
                <a:cs typeface="微软雅黑" panose="020B0503020204020204" charset="-122"/>
              </a:rPr>
              <a:t>1946</a:t>
            </a:r>
            <a:r>
              <a:rPr lang="zh-CN" sz="2400" b="1">
                <a:solidFill>
                  <a:srgbClr val="000000"/>
                </a:solidFill>
                <a:latin typeface="微软雅黑" panose="020B0503020204020204" charset="-122"/>
                <a:ea typeface="微软雅黑" panose="020B0503020204020204" charset="-122"/>
                <a:cs typeface="微软雅黑" panose="020B0503020204020204" charset="-122"/>
              </a:rPr>
              <a:t>年丘吉尔提出“行动建议”，号召英、美结合成特殊的“兄弟联盟”，在联合国机构之外联合起来对付俄国。“行动建议”在军事方面的措施是</a:t>
            </a:r>
            <a:r>
              <a:rPr lang="en-US" sz="2400" b="1">
                <a:solidFill>
                  <a:srgbClr val="000000"/>
                </a:solidFill>
                <a:latin typeface="微软雅黑" panose="020B0503020204020204" charset="-122"/>
                <a:ea typeface="微软雅黑" panose="020B0503020204020204" charset="-122"/>
                <a:cs typeface="微软雅黑" panose="020B0503020204020204" charset="-122"/>
              </a:rPr>
              <a:t>A. </a:t>
            </a:r>
            <a:r>
              <a:rPr lang="zh-CN" sz="2400" b="1">
                <a:solidFill>
                  <a:srgbClr val="000000"/>
                </a:solidFill>
                <a:latin typeface="微软雅黑" panose="020B0503020204020204" charset="-122"/>
                <a:ea typeface="微软雅黑" panose="020B0503020204020204" charset="-122"/>
                <a:cs typeface="微软雅黑" panose="020B0503020204020204" charset="-122"/>
              </a:rPr>
              <a:t>建立“华约”</a:t>
            </a:r>
            <a:r>
              <a:rPr lang="en-US" sz="2400" b="1">
                <a:solidFill>
                  <a:srgbClr val="000000"/>
                </a:solidFill>
                <a:latin typeface="微软雅黑" panose="020B0503020204020204" charset="-122"/>
                <a:ea typeface="微软雅黑" panose="020B0503020204020204" charset="-122"/>
                <a:cs typeface="微软雅黑" panose="020B0503020204020204" charset="-122"/>
              </a:rPr>
              <a:t>	B. </a:t>
            </a:r>
            <a:r>
              <a:rPr lang="zh-CN" sz="2400" b="1">
                <a:solidFill>
                  <a:srgbClr val="000000"/>
                </a:solidFill>
                <a:latin typeface="微软雅黑" panose="020B0503020204020204" charset="-122"/>
                <a:ea typeface="微软雅黑" panose="020B0503020204020204" charset="-122"/>
                <a:cs typeface="微软雅黑" panose="020B0503020204020204" charset="-122"/>
              </a:rPr>
              <a:t>实施马歇尔援助计划</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sz="2400" b="1">
                <a:solidFill>
                  <a:schemeClr val="tx1"/>
                </a:solidFill>
                <a:latin typeface="微软雅黑" panose="020B0503020204020204" charset="-122"/>
                <a:ea typeface="微软雅黑" panose="020B0503020204020204" charset="-122"/>
                <a:cs typeface="微软雅黑" panose="020B0503020204020204" charset="-122"/>
              </a:rPr>
              <a:t>C. </a:t>
            </a:r>
            <a:r>
              <a:rPr lang="zh-CN" sz="2400" b="1">
                <a:solidFill>
                  <a:schemeClr val="tx1"/>
                </a:solidFill>
                <a:latin typeface="微软雅黑" panose="020B0503020204020204" charset="-122"/>
                <a:ea typeface="微软雅黑" panose="020B0503020204020204" charset="-122"/>
                <a:cs typeface="微软雅黑" panose="020B0503020204020204" charset="-122"/>
              </a:rPr>
              <a:t>建立“北约”</a:t>
            </a:r>
            <a:r>
              <a:rPr lang="en-US" sz="2400" b="1">
                <a:solidFill>
                  <a:srgbClr val="000000"/>
                </a:solidFill>
                <a:latin typeface="微软雅黑" panose="020B0503020204020204" charset="-122"/>
                <a:ea typeface="微软雅黑" panose="020B0503020204020204" charset="-122"/>
                <a:cs typeface="微软雅黑" panose="020B0503020204020204" charset="-122"/>
              </a:rPr>
              <a:t>	D. </a:t>
            </a:r>
            <a:r>
              <a:rPr lang="zh-CN" sz="2400" b="1">
                <a:solidFill>
                  <a:srgbClr val="000000"/>
                </a:solidFill>
                <a:latin typeface="微软雅黑" panose="020B0503020204020204" charset="-122"/>
                <a:ea typeface="微软雅黑" panose="020B0503020204020204" charset="-122"/>
                <a:cs typeface="微软雅黑" panose="020B0503020204020204" charset="-122"/>
              </a:rPr>
              <a:t>成立经济互助委员会</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5" name="文本框 4"/>
          <p:cNvSpPr txBox="1"/>
          <p:nvPr/>
        </p:nvSpPr>
        <p:spPr>
          <a:xfrm>
            <a:off x="6278880" y="245745"/>
            <a:ext cx="501015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lvl="0" algn="ctr">
              <a:buClrTx/>
              <a:buSzTx/>
              <a:buFontTx/>
            </a:pPr>
            <a:r>
              <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第十八课：冷战与国际格局的演变</a:t>
            </a:r>
            <a:endParaRPr lang="en-US" altLang="zh-CN"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166370" y="869633"/>
            <a:ext cx="5080000" cy="521970"/>
          </a:xfrm>
          <a:prstGeom prst="rect">
            <a:avLst/>
          </a:prstGeom>
          <a:noFill/>
          <a:ln w="9525">
            <a:noFill/>
          </a:ln>
        </p:spPr>
        <p:txBody>
          <a:bodyPr>
            <a:spAutoFit/>
          </a:bodyPr>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10727690" y="1730375"/>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C</a:t>
            </a:r>
            <a:endParaRPr lang="en-US" altLang="zh-CN" sz="9600" dirty="0">
              <a:solidFill>
                <a:schemeClr val="accent1"/>
              </a:solidFill>
              <a:latin typeface="微软雅黑" panose="020B0503020204020204" charset="-122"/>
              <a:ea typeface="微软雅黑" panose="020B0503020204020204" charset="-122"/>
            </a:endParaRPr>
          </a:p>
        </p:txBody>
      </p:sp>
      <p:sp>
        <p:nvSpPr>
          <p:cNvPr id="7" name="文本框 6"/>
          <p:cNvSpPr txBox="1"/>
          <p:nvPr/>
        </p:nvSpPr>
        <p:spPr>
          <a:xfrm>
            <a:off x="166370" y="3843655"/>
            <a:ext cx="10354945" cy="1938020"/>
          </a:xfrm>
          <a:prstGeom prst="rect">
            <a:avLst/>
          </a:prstGeom>
          <a:noFill/>
          <a:ln w="9525">
            <a:noFill/>
          </a:ln>
        </p:spPr>
        <p:txBody>
          <a:bodyPr wrap="square">
            <a:spAutoFit/>
          </a:bodyPr>
          <a:p>
            <a:pPr marL="266700" indent="-266700"/>
            <a:r>
              <a:rPr lang="en-US" altLang="zh-CN" sz="2400" b="1">
                <a:solidFill>
                  <a:schemeClr val="tx1"/>
                </a:solidFill>
                <a:latin typeface="微软雅黑" panose="020B0503020204020204" charset="-122"/>
                <a:ea typeface="微软雅黑" panose="020B0503020204020204" charset="-122"/>
                <a:cs typeface="微软雅黑" panose="020B0503020204020204" charset="-122"/>
              </a:rPr>
              <a:t>2.</a:t>
            </a:r>
            <a:r>
              <a:rPr lang="zh-CN" sz="2400" b="1">
                <a:solidFill>
                  <a:schemeClr val="tx1"/>
                </a:solidFill>
                <a:latin typeface="微软雅黑" panose="020B0503020204020204" charset="-122"/>
                <a:ea typeface="微软雅黑" panose="020B0503020204020204" charset="-122"/>
                <a:cs typeface="微软雅黑" panose="020B0503020204020204" charset="-122"/>
              </a:rPr>
              <a:t>（2022</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a:t>
            </a:r>
            <a:r>
              <a:rPr lang="zh-CN" sz="2400" b="1">
                <a:solidFill>
                  <a:schemeClr val="tx1"/>
                </a:solidFill>
                <a:latin typeface="微软雅黑" panose="020B0503020204020204" charset="-122"/>
                <a:ea typeface="微软雅黑" panose="020B0503020204020204" charset="-122"/>
                <a:cs typeface="微软雅黑" panose="020B0503020204020204" charset="-122"/>
              </a:rPr>
              <a:t>北京</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a:t>
            </a:r>
            <a:r>
              <a:rPr lang="zh-CN" sz="2400" b="1">
                <a:solidFill>
                  <a:schemeClr val="tx1"/>
                </a:solidFill>
                <a:latin typeface="微软雅黑" panose="020B0503020204020204" charset="-122"/>
                <a:ea typeface="微软雅黑" panose="020B0503020204020204" charset="-122"/>
                <a:cs typeface="微软雅黑" panose="020B0503020204020204" charset="-122"/>
              </a:rPr>
              <a:t>学业水平合格性考试）</a:t>
            </a:r>
            <a:r>
              <a:rPr lang="en-US" sz="2400" b="1">
                <a:solidFill>
                  <a:schemeClr val="tx1"/>
                </a:solidFill>
                <a:latin typeface="微软雅黑" panose="020B0503020204020204" charset="-122"/>
                <a:ea typeface="微软雅黑" panose="020B0503020204020204" charset="-122"/>
                <a:cs typeface="微软雅黑" panose="020B0503020204020204" charset="-122"/>
              </a:rPr>
              <a:t>20</a:t>
            </a:r>
            <a:r>
              <a:rPr lang="zh-CN" sz="2400" b="1">
                <a:solidFill>
                  <a:schemeClr val="tx1"/>
                </a:solidFill>
                <a:latin typeface="微软雅黑" panose="020B0503020204020204" charset="-122"/>
                <a:ea typeface="微软雅黑" panose="020B0503020204020204" charset="-122"/>
                <a:cs typeface="微软雅黑" panose="020B0503020204020204" charset="-122"/>
              </a:rPr>
              <a:t>世纪</a:t>
            </a:r>
            <a:r>
              <a:rPr lang="en-US" sz="2400" b="1">
                <a:solidFill>
                  <a:schemeClr val="tx1"/>
                </a:solidFill>
                <a:latin typeface="微软雅黑" panose="020B0503020204020204" charset="-122"/>
                <a:ea typeface="微软雅黑" panose="020B0503020204020204" charset="-122"/>
                <a:cs typeface="微软雅黑" panose="020B0503020204020204" charset="-122"/>
              </a:rPr>
              <a:t>40</a:t>
            </a:r>
            <a:r>
              <a:rPr lang="zh-CN" sz="2400" b="1">
                <a:solidFill>
                  <a:schemeClr val="tx1"/>
                </a:solidFill>
                <a:latin typeface="微软雅黑" panose="020B0503020204020204" charset="-122"/>
                <a:ea typeface="微软雅黑" panose="020B0503020204020204" charset="-122"/>
                <a:cs typeface="微软雅黑" panose="020B0503020204020204" charset="-122"/>
              </a:rPr>
              <a:t>年代中后期至</a:t>
            </a:r>
            <a:r>
              <a:rPr lang="en-US" sz="2400" b="1">
                <a:solidFill>
                  <a:schemeClr val="tx1"/>
                </a:solidFill>
                <a:latin typeface="微软雅黑" panose="020B0503020204020204" charset="-122"/>
                <a:ea typeface="微软雅黑" panose="020B0503020204020204" charset="-122"/>
                <a:cs typeface="微软雅黑" panose="020B0503020204020204" charset="-122"/>
              </a:rPr>
              <a:t>80</a:t>
            </a:r>
            <a:r>
              <a:rPr lang="zh-CN" sz="2400" b="1">
                <a:solidFill>
                  <a:schemeClr val="tx1"/>
                </a:solidFill>
                <a:latin typeface="微软雅黑" panose="020B0503020204020204" charset="-122"/>
                <a:ea typeface="微软雅黑" panose="020B0503020204020204" charset="-122"/>
                <a:cs typeface="微软雅黑" panose="020B0503020204020204" charset="-122"/>
              </a:rPr>
              <a:t>年代末</a:t>
            </a:r>
            <a:r>
              <a:rPr lang="en-US" sz="2400" b="1">
                <a:solidFill>
                  <a:schemeClr val="tx1"/>
                </a:solidFill>
                <a:latin typeface="微软雅黑" panose="020B0503020204020204" charset="-122"/>
                <a:ea typeface="微软雅黑" panose="020B0503020204020204" charset="-122"/>
                <a:cs typeface="微软雅黑" panose="020B0503020204020204" charset="-122"/>
              </a:rPr>
              <a:t>90</a:t>
            </a:r>
            <a:r>
              <a:rPr lang="zh-CN" sz="2400" b="1">
                <a:solidFill>
                  <a:schemeClr val="tx1"/>
                </a:solidFill>
                <a:latin typeface="微软雅黑" panose="020B0503020204020204" charset="-122"/>
                <a:ea typeface="微软雅黑" panose="020B0503020204020204" charset="-122"/>
                <a:cs typeface="微软雅黑" panose="020B0503020204020204" charset="-122"/>
              </a:rPr>
              <a:t>年代初，世界出现了两大集团之间既非战争又非和平的长期对峙与竞争状态。这两大集团的主导者是</a:t>
            </a:r>
            <a:r>
              <a:rPr lang="en-US" sz="2400" b="1">
                <a:solidFill>
                  <a:schemeClr val="tx1"/>
                </a:solidFill>
                <a:latin typeface="微软雅黑" panose="020B0503020204020204" charset="-122"/>
                <a:ea typeface="微软雅黑" panose="020B0503020204020204" charset="-122"/>
                <a:cs typeface="微软雅黑" panose="020B0503020204020204" charset="-122"/>
              </a:rPr>
              <a:t>A</a:t>
            </a:r>
            <a:r>
              <a:rPr lang="zh-CN" sz="2400" b="1">
                <a:solidFill>
                  <a:schemeClr val="tx1"/>
                </a:solidFill>
                <a:latin typeface="微软雅黑" panose="020B0503020204020204" charset="-122"/>
                <a:ea typeface="微软雅黑" panose="020B0503020204020204" charset="-122"/>
                <a:cs typeface="微软雅黑" panose="020B0503020204020204" charset="-122"/>
              </a:rPr>
              <a:t>．英国与德国</a:t>
            </a:r>
            <a:r>
              <a:rPr lang="en-US" sz="2400" b="1">
                <a:solidFill>
                  <a:schemeClr val="tx1"/>
                </a:solidFill>
                <a:latin typeface="微软雅黑" panose="020B0503020204020204" charset="-122"/>
                <a:ea typeface="微软雅黑" panose="020B0503020204020204" charset="-122"/>
                <a:cs typeface="微软雅黑" panose="020B0503020204020204" charset="-122"/>
              </a:rPr>
              <a:t> 	                          B</a:t>
            </a:r>
            <a:r>
              <a:rPr lang="zh-CN" sz="2400" b="1">
                <a:solidFill>
                  <a:schemeClr val="tx1"/>
                </a:solidFill>
                <a:latin typeface="微软雅黑" panose="020B0503020204020204" charset="-122"/>
                <a:ea typeface="微软雅黑" panose="020B0503020204020204" charset="-122"/>
                <a:cs typeface="微软雅黑" panose="020B0503020204020204" charset="-122"/>
              </a:rPr>
              <a:t>．英国与法国</a:t>
            </a:r>
            <a:r>
              <a:rPr lang="en-US" sz="2400" b="1">
                <a:solidFill>
                  <a:schemeClr val="tx1"/>
                </a:solidFill>
                <a:latin typeface="微软雅黑" panose="020B0503020204020204" charset="-122"/>
                <a:ea typeface="微软雅黑" panose="020B0503020204020204" charset="-122"/>
                <a:cs typeface="微软雅黑" panose="020B0503020204020204" charset="-122"/>
              </a:rPr>
              <a:t> 	</a:t>
            </a:r>
            <a:endParaRPr lang="en-US" sz="2400" b="1">
              <a:solidFill>
                <a:schemeClr val="tx1"/>
              </a:solidFill>
              <a:latin typeface="微软雅黑" panose="020B0503020204020204" charset="-122"/>
              <a:ea typeface="微软雅黑" panose="020B0503020204020204" charset="-122"/>
              <a:cs typeface="微软雅黑" panose="020B0503020204020204" charset="-122"/>
            </a:endParaRPr>
          </a:p>
          <a:p>
            <a:pPr marL="266700" indent="-266700"/>
            <a:r>
              <a:rPr lang="en-US" sz="2400" b="1">
                <a:solidFill>
                  <a:schemeClr val="tx1"/>
                </a:solidFill>
                <a:latin typeface="微软雅黑" panose="020B0503020204020204" charset="-122"/>
                <a:ea typeface="微软雅黑" panose="020B0503020204020204" charset="-122"/>
                <a:cs typeface="微软雅黑" panose="020B0503020204020204" charset="-122"/>
              </a:rPr>
              <a:t>   C</a:t>
            </a:r>
            <a:r>
              <a:rPr lang="zh-CN" sz="2400" b="1">
                <a:solidFill>
                  <a:schemeClr val="tx1"/>
                </a:solidFill>
                <a:latin typeface="微软雅黑" panose="020B0503020204020204" charset="-122"/>
                <a:ea typeface="微软雅黑" panose="020B0503020204020204" charset="-122"/>
                <a:cs typeface="微软雅黑" panose="020B0503020204020204" charset="-122"/>
              </a:rPr>
              <a:t>．美国与日本</a:t>
            </a:r>
            <a:r>
              <a:rPr lang="en-US" sz="2400" b="1">
                <a:solidFill>
                  <a:schemeClr val="tx1"/>
                </a:solidFill>
                <a:latin typeface="微软雅黑" panose="020B0503020204020204" charset="-122"/>
                <a:ea typeface="微软雅黑" panose="020B0503020204020204" charset="-122"/>
                <a:cs typeface="微软雅黑" panose="020B0503020204020204" charset="-122"/>
              </a:rPr>
              <a:t> 	                          D</a:t>
            </a:r>
            <a:r>
              <a:rPr lang="zh-CN" sz="2400" b="1">
                <a:solidFill>
                  <a:schemeClr val="tx1"/>
                </a:solidFill>
                <a:latin typeface="微软雅黑" panose="020B0503020204020204" charset="-122"/>
                <a:ea typeface="微软雅黑" panose="020B0503020204020204" charset="-122"/>
                <a:cs typeface="微软雅黑" panose="020B0503020204020204" charset="-122"/>
              </a:rPr>
              <a:t>．美国与苏联</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0727690" y="402844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D</a:t>
            </a:r>
            <a:endParaRPr lang="en-US" altLang="zh-CN" sz="9600" dirty="0">
              <a:solidFill>
                <a:schemeClr val="accent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 name="文本框 109"/>
          <p:cNvSpPr txBox="1"/>
          <p:nvPr/>
        </p:nvSpPr>
        <p:spPr>
          <a:xfrm>
            <a:off x="231775" y="1551305"/>
            <a:ext cx="9971405" cy="2676525"/>
          </a:xfrm>
          <a:prstGeom prst="rect">
            <a:avLst/>
          </a:prstGeom>
          <a:noFill/>
          <a:ln w="9525">
            <a:noFill/>
          </a:ln>
        </p:spPr>
        <p:txBody>
          <a:bodyPr wrap="square">
            <a:spAutoFit/>
          </a:bodyPr>
          <a:p>
            <a:pPr marL="266700" indent="-266700"/>
            <a:r>
              <a:rPr lang="en-US" altLang="zh-CN" sz="2400" b="1">
                <a:latin typeface="微软雅黑" panose="020B0503020204020204" charset="-122"/>
                <a:ea typeface="微软雅黑" panose="020B0503020204020204" charset="-122"/>
                <a:cs typeface="微软雅黑" panose="020B0503020204020204" charset="-122"/>
              </a:rPr>
              <a:t>3</a:t>
            </a:r>
            <a:r>
              <a:rPr lang="zh-CN" sz="2400" b="1">
                <a:latin typeface="微软雅黑" panose="020B0503020204020204" charset="-122"/>
                <a:ea typeface="微软雅黑" panose="020B0503020204020204" charset="-122"/>
                <a:cs typeface="微软雅黑" panose="020B0503020204020204" charset="-122"/>
              </a:rPr>
              <a:t>．（2021</a:t>
            </a:r>
            <a:r>
              <a:rPr lang="en-US" altLang="zh-CN"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浙江省</a:t>
            </a:r>
            <a:r>
              <a:rPr lang="en-US" altLang="zh-CN"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学业水平考试）二战结束后，美国和苏联在国家战略、国家利益、社会制度和意识形态上的对立和冲突，使它们从战时盟友变成冷战对手，逐渐形成两极格局。下列与两极格局相关的事件，按时间先后顺序排列，正确的是①杜鲁门主义出台</a:t>
            </a:r>
            <a:r>
              <a:rPr lang="en-US"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②北约建立</a:t>
            </a:r>
            <a:r>
              <a:rPr lang="en-US"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③古巴导弹危机爆发</a:t>
            </a:r>
            <a:r>
              <a:rPr lang="en-US"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④两德统一</a:t>
            </a:r>
            <a:r>
              <a:rPr lang="en-US" sz="2400" b="1">
                <a:latin typeface="微软雅黑" panose="020B0503020204020204" charset="-122"/>
                <a:ea typeface="微软雅黑" panose="020B0503020204020204" charset="-122"/>
                <a:cs typeface="微软雅黑" panose="020B0503020204020204" charset="-122"/>
              </a:rPr>
              <a:t>A</a:t>
            </a:r>
            <a:r>
              <a:rPr lang="zh-CN" sz="2400" b="1">
                <a:latin typeface="微软雅黑" panose="020B0503020204020204" charset="-122"/>
                <a:ea typeface="微软雅黑" panose="020B0503020204020204" charset="-122"/>
                <a:cs typeface="微软雅黑" panose="020B0503020204020204" charset="-122"/>
              </a:rPr>
              <a:t>．</a:t>
            </a:r>
            <a:r>
              <a:rPr lang="en-US" sz="2400" b="1">
                <a:latin typeface="微软雅黑" panose="020B0503020204020204" charset="-122"/>
                <a:ea typeface="微软雅黑" panose="020B0503020204020204" charset="-122"/>
                <a:cs typeface="微软雅黑" panose="020B0503020204020204" charset="-122"/>
              </a:rPr>
              <a:t>①②③④	B</a:t>
            </a:r>
            <a:r>
              <a:rPr lang="zh-CN" sz="2400" b="1">
                <a:latin typeface="微软雅黑" panose="020B0503020204020204" charset="-122"/>
                <a:ea typeface="微软雅黑" panose="020B0503020204020204" charset="-122"/>
                <a:cs typeface="微软雅黑" panose="020B0503020204020204" charset="-122"/>
              </a:rPr>
              <a:t>．</a:t>
            </a:r>
            <a:r>
              <a:rPr lang="en-US" sz="2400" b="1">
                <a:latin typeface="微软雅黑" panose="020B0503020204020204" charset="-122"/>
                <a:ea typeface="微软雅黑" panose="020B0503020204020204" charset="-122"/>
                <a:cs typeface="微软雅黑" panose="020B0503020204020204" charset="-122"/>
              </a:rPr>
              <a:t>①②④③	</a:t>
            </a:r>
            <a:r>
              <a:rPr lang="zh-CN" sz="2400" b="1">
                <a:latin typeface="微软雅黑" panose="020B0503020204020204" charset="-122"/>
                <a:ea typeface="微软雅黑" panose="020B0503020204020204" charset="-122"/>
                <a:cs typeface="微软雅黑" panose="020B0503020204020204" charset="-122"/>
              </a:rPr>
              <a:t>C．</a:t>
            </a:r>
            <a:r>
              <a:rPr lang="en-US" sz="2400" b="1">
                <a:latin typeface="微软雅黑" panose="020B0503020204020204" charset="-122"/>
                <a:ea typeface="微软雅黑" panose="020B0503020204020204" charset="-122"/>
                <a:cs typeface="微软雅黑" panose="020B0503020204020204" charset="-122"/>
              </a:rPr>
              <a:t>③①②④	D</a:t>
            </a:r>
            <a:r>
              <a:rPr lang="zh-CN" sz="2400" b="1">
                <a:latin typeface="微软雅黑" panose="020B0503020204020204" charset="-122"/>
                <a:ea typeface="微软雅黑" panose="020B0503020204020204" charset="-122"/>
                <a:cs typeface="微软雅黑" panose="020B0503020204020204" charset="-122"/>
              </a:rPr>
              <a:t>．</a:t>
            </a:r>
            <a:r>
              <a:rPr lang="en-US" sz="2400" b="1">
                <a:latin typeface="微软雅黑" panose="020B0503020204020204" charset="-122"/>
                <a:ea typeface="微软雅黑" panose="020B0503020204020204" charset="-122"/>
                <a:cs typeface="微软雅黑" panose="020B0503020204020204" charset="-122"/>
              </a:rPr>
              <a:t>③②④①</a:t>
            </a:r>
            <a:endParaRPr lang="en-US" altLang="en-US" sz="2400" b="1">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4" name="文本框 3"/>
          <p:cNvSpPr txBox="1"/>
          <p:nvPr/>
        </p:nvSpPr>
        <p:spPr>
          <a:xfrm>
            <a:off x="6278880" y="245745"/>
            <a:ext cx="501015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lvl="0" algn="ctr">
              <a:buClrTx/>
              <a:buSzTx/>
              <a:buFontTx/>
            </a:pPr>
            <a:r>
              <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第十八课：冷战与国际格局的演变</a:t>
            </a:r>
            <a:endParaRPr lang="en-US" altLang="zh-CN"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10509250" y="1920875"/>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A</a:t>
            </a:r>
            <a:endParaRPr lang="en-US" altLang="zh-CN" sz="9600" dirty="0">
              <a:solidFill>
                <a:schemeClr val="accent1"/>
              </a:solidFill>
              <a:latin typeface="微软雅黑" panose="020B0503020204020204" charset="-122"/>
              <a:ea typeface="微软雅黑" panose="020B0503020204020204" charset="-122"/>
            </a:endParaRPr>
          </a:p>
        </p:txBody>
      </p:sp>
      <p:sp>
        <p:nvSpPr>
          <p:cNvPr id="8" name="文本框 7"/>
          <p:cNvSpPr txBox="1"/>
          <p:nvPr/>
        </p:nvSpPr>
        <p:spPr>
          <a:xfrm>
            <a:off x="166370" y="869633"/>
            <a:ext cx="5080000" cy="521970"/>
          </a:xfrm>
          <a:prstGeom prst="rect">
            <a:avLst/>
          </a:prstGeom>
          <a:noFill/>
          <a:ln w="9525">
            <a:noFill/>
          </a:ln>
        </p:spPr>
        <p:txBody>
          <a:bodyPr>
            <a:spAutoFit/>
          </a:bodyPr>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5" name="文本框 4"/>
          <p:cNvSpPr txBox="1"/>
          <p:nvPr/>
        </p:nvSpPr>
        <p:spPr>
          <a:xfrm>
            <a:off x="231775" y="4387215"/>
            <a:ext cx="10276840" cy="1568450"/>
          </a:xfrm>
          <a:prstGeom prst="rect">
            <a:avLst/>
          </a:prstGeom>
          <a:noFill/>
          <a:ln w="9525">
            <a:noFill/>
          </a:ln>
        </p:spPr>
        <p:txBody>
          <a:bodyPr wrap="square">
            <a:spAutoFit/>
          </a:bodyPr>
          <a:p>
            <a:pPr indent="0"/>
            <a:r>
              <a:rPr lang="en-US" sz="2400" b="1">
                <a:solidFill>
                  <a:schemeClr val="tx1"/>
                </a:solidFill>
                <a:latin typeface="微软雅黑" panose="020B0503020204020204" charset="-122"/>
                <a:ea typeface="微软雅黑" panose="020B0503020204020204" charset="-122"/>
                <a:cs typeface="微软雅黑" panose="020B0503020204020204" charset="-122"/>
              </a:rPr>
              <a:t>4. </a:t>
            </a:r>
            <a:r>
              <a:rPr lang="zh-CN" sz="2400" b="1">
                <a:solidFill>
                  <a:schemeClr val="tx1"/>
                </a:solidFill>
                <a:latin typeface="微软雅黑" panose="020B0503020204020204" charset="-122"/>
                <a:ea typeface="微软雅黑" panose="020B0503020204020204" charset="-122"/>
                <a:cs typeface="微软雅黑" panose="020B0503020204020204" charset="-122"/>
              </a:rPr>
              <a:t>1955年，西德加入北约后，欧洲社会主义阵营国家签署了《华沙公约》，东欧社会主义国家除南斯拉夫以外，全部加入。这标志着</a:t>
            </a:r>
            <a:r>
              <a:rPr lang="en-US" sz="2400" b="1">
                <a:solidFill>
                  <a:schemeClr val="tx1"/>
                </a:solidFill>
                <a:latin typeface="微软雅黑" panose="020B0503020204020204" charset="-122"/>
                <a:ea typeface="微软雅黑" panose="020B0503020204020204" charset="-122"/>
                <a:cs typeface="微软雅黑" panose="020B0503020204020204" charset="-122"/>
              </a:rPr>
              <a:t>A. </a:t>
            </a:r>
            <a:r>
              <a:rPr lang="zh-CN" sz="2400" b="1">
                <a:solidFill>
                  <a:schemeClr val="tx1"/>
                </a:solidFill>
                <a:latin typeface="微软雅黑" panose="020B0503020204020204" charset="-122"/>
                <a:ea typeface="微软雅黑" panose="020B0503020204020204" charset="-122"/>
                <a:cs typeface="微软雅黑" panose="020B0503020204020204" charset="-122"/>
              </a:rPr>
              <a:t>美苏冷战开始</a:t>
            </a:r>
            <a:r>
              <a:rPr lang="en-US" sz="2400" b="1">
                <a:solidFill>
                  <a:schemeClr val="tx1"/>
                </a:solidFill>
                <a:latin typeface="微软雅黑" panose="020B0503020204020204" charset="-122"/>
                <a:ea typeface="微软雅黑" panose="020B0503020204020204" charset="-122"/>
                <a:cs typeface="微软雅黑" panose="020B0503020204020204" charset="-122"/>
              </a:rPr>
              <a:t>	                   B. </a:t>
            </a:r>
            <a:r>
              <a:rPr lang="zh-CN" sz="2400" b="1">
                <a:solidFill>
                  <a:schemeClr val="tx1"/>
                </a:solidFill>
                <a:latin typeface="微软雅黑" panose="020B0503020204020204" charset="-122"/>
                <a:ea typeface="微软雅黑" panose="020B0503020204020204" charset="-122"/>
                <a:cs typeface="微软雅黑" panose="020B0503020204020204" charset="-122"/>
              </a:rPr>
              <a:t>两极格局正式形成</a:t>
            </a:r>
            <a:r>
              <a:rPr lang="en-US" sz="2400" b="1">
                <a:solidFill>
                  <a:schemeClr val="tx1"/>
                </a:solidFill>
                <a:latin typeface="微软雅黑" panose="020B0503020204020204" charset="-122"/>
                <a:ea typeface="微软雅黑" panose="020B0503020204020204" charset="-122"/>
                <a:cs typeface="微软雅黑" panose="020B0503020204020204" charset="-122"/>
              </a:rPr>
              <a:t>	</a:t>
            </a:r>
            <a:endParaRPr lang="en-US" sz="2400" b="1">
              <a:solidFill>
                <a:schemeClr val="tx1"/>
              </a:solidFill>
              <a:latin typeface="微软雅黑" panose="020B0503020204020204" charset="-122"/>
              <a:ea typeface="微软雅黑" panose="020B0503020204020204" charset="-122"/>
              <a:cs typeface="微软雅黑" panose="020B0503020204020204" charset="-122"/>
            </a:endParaRPr>
          </a:p>
          <a:p>
            <a:pPr indent="0"/>
            <a:r>
              <a:rPr lang="en-US" sz="2400" b="1">
                <a:solidFill>
                  <a:schemeClr val="tx1"/>
                </a:solidFill>
                <a:latin typeface="微软雅黑" panose="020B0503020204020204" charset="-122"/>
                <a:ea typeface="微软雅黑" panose="020B0503020204020204" charset="-122"/>
                <a:cs typeface="微软雅黑" panose="020B0503020204020204" charset="-122"/>
              </a:rPr>
              <a:t>C. </a:t>
            </a:r>
            <a:r>
              <a:rPr lang="zh-CN" sz="2400" b="1">
                <a:solidFill>
                  <a:schemeClr val="tx1"/>
                </a:solidFill>
                <a:latin typeface="微软雅黑" panose="020B0503020204020204" charset="-122"/>
                <a:ea typeface="微软雅黑" panose="020B0503020204020204" charset="-122"/>
                <a:cs typeface="微软雅黑" panose="020B0503020204020204" charset="-122"/>
              </a:rPr>
              <a:t>第三世界兴起</a:t>
            </a:r>
            <a:r>
              <a:rPr lang="en-US" sz="2400" b="1">
                <a:solidFill>
                  <a:schemeClr val="tx1"/>
                </a:solidFill>
                <a:latin typeface="微软雅黑" panose="020B0503020204020204" charset="-122"/>
                <a:ea typeface="微软雅黑" panose="020B0503020204020204" charset="-122"/>
                <a:cs typeface="微软雅黑" panose="020B0503020204020204" charset="-122"/>
              </a:rPr>
              <a:t>	                   D. </a:t>
            </a:r>
            <a:r>
              <a:rPr lang="zh-CN" sz="2400" b="1">
                <a:solidFill>
                  <a:schemeClr val="tx1"/>
                </a:solidFill>
                <a:latin typeface="微软雅黑" panose="020B0503020204020204" charset="-122"/>
                <a:ea typeface="微软雅黑" panose="020B0503020204020204" charset="-122"/>
                <a:cs typeface="微软雅黑" panose="020B0503020204020204" charset="-122"/>
              </a:rPr>
              <a:t>社会主义阵营瓦解</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0508615" y="445262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B</a:t>
            </a:r>
            <a:endParaRPr lang="en-US" altLang="zh-CN" sz="9600" dirty="0">
              <a:solidFill>
                <a:schemeClr val="accent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 name="文本框 108"/>
          <p:cNvSpPr txBox="1"/>
          <p:nvPr/>
        </p:nvSpPr>
        <p:spPr>
          <a:xfrm>
            <a:off x="166370" y="1472565"/>
            <a:ext cx="11349990" cy="829945"/>
          </a:xfrm>
          <a:prstGeom prst="rect">
            <a:avLst/>
          </a:prstGeom>
          <a:noFill/>
          <a:ln w="9525">
            <a:noFill/>
          </a:ln>
        </p:spPr>
        <p:txBody>
          <a:bodyPr wrap="square">
            <a:spAutoFit/>
          </a:bodyPr>
          <a:p>
            <a:pPr marL="266700" indent="-266700"/>
            <a:r>
              <a:rPr lang="en-US" sz="2400" b="1">
                <a:latin typeface="微软雅黑" panose="020B0503020204020204" charset="-122"/>
                <a:ea typeface="微软雅黑" panose="020B0503020204020204" charset="-122"/>
                <a:cs typeface="微软雅黑" panose="020B0503020204020204" charset="-122"/>
              </a:rPr>
              <a:t>5</a:t>
            </a:r>
            <a:r>
              <a:rPr lang="zh-CN" sz="2400" b="1">
                <a:latin typeface="微软雅黑" panose="020B0503020204020204" charset="-122"/>
                <a:ea typeface="微软雅黑" panose="020B0503020204020204" charset="-122"/>
                <a:cs typeface="微软雅黑" panose="020B0503020204020204" charset="-122"/>
              </a:rPr>
              <a:t>．海南省2021年普通高中学业水平合格性考试）影响表</a:t>
            </a:r>
            <a:r>
              <a:rPr lang="en-US" sz="2400" b="1">
                <a:latin typeface="微软雅黑" panose="020B0503020204020204" charset="-122"/>
                <a:ea typeface="微软雅黑" panose="020B0503020204020204" charset="-122"/>
                <a:cs typeface="微软雅黑" panose="020B0503020204020204" charset="-122"/>
              </a:rPr>
              <a:t>1</a:t>
            </a:r>
            <a:r>
              <a:rPr lang="zh-CN" sz="2400" b="1">
                <a:latin typeface="微软雅黑" panose="020B0503020204020204" charset="-122"/>
                <a:ea typeface="微软雅黑" panose="020B0503020204020204" charset="-122"/>
                <a:cs typeface="微软雅黑" panose="020B0503020204020204" charset="-122"/>
              </a:rPr>
              <a:t>数据变化的国际因素是表</a:t>
            </a:r>
            <a:r>
              <a:rPr lang="en-US" sz="2400" b="1">
                <a:latin typeface="微软雅黑" panose="020B0503020204020204" charset="-122"/>
                <a:ea typeface="微软雅黑" panose="020B0503020204020204" charset="-122"/>
                <a:cs typeface="微软雅黑" panose="020B0503020204020204" charset="-122"/>
              </a:rPr>
              <a:t>1    1951—1980</a:t>
            </a:r>
            <a:r>
              <a:rPr lang="zh-CN" sz="2400" b="1">
                <a:latin typeface="微软雅黑" panose="020B0503020204020204" charset="-122"/>
                <a:ea typeface="微软雅黑" panose="020B0503020204020204" charset="-122"/>
                <a:cs typeface="微软雅黑" panose="020B0503020204020204" charset="-122"/>
              </a:rPr>
              <a:t>年苏联国民收入年均增长率</a:t>
            </a:r>
            <a:endParaRPr lang="zh-CN" altLang="en-US" sz="2400" b="1">
              <a:latin typeface="微软雅黑" panose="020B0503020204020204" charset="-122"/>
              <a:ea typeface="微软雅黑" panose="020B0503020204020204" charset="-122"/>
              <a:cs typeface="微软雅黑" panose="020B0503020204020204" charset="-122"/>
            </a:endParaRPr>
          </a:p>
        </p:txBody>
      </p:sp>
      <p:graphicFrame>
        <p:nvGraphicFramePr>
          <p:cNvPr id="3" name="表格 2"/>
          <p:cNvGraphicFramePr/>
          <p:nvPr>
            <p:custDataLst>
              <p:tags r:id="rId1"/>
            </p:custDataLst>
          </p:nvPr>
        </p:nvGraphicFramePr>
        <p:xfrm>
          <a:off x="548640" y="2439035"/>
          <a:ext cx="7682865" cy="1296035"/>
        </p:xfrm>
        <a:graphic>
          <a:graphicData uri="http://schemas.openxmlformats.org/drawingml/2006/table">
            <a:tbl>
              <a:tblPr firstRow="1" bandRow="1">
                <a:tableStyleId>{5940675A-B579-460E-94D1-54222C63F5DA}</a:tableStyleId>
              </a:tblPr>
              <a:tblGrid>
                <a:gridCol w="2560955"/>
                <a:gridCol w="2560955"/>
                <a:gridCol w="2560955"/>
              </a:tblGrid>
              <a:tr h="584200">
                <a:tc>
                  <a:txBody>
                    <a:bodyPr/>
                    <a:p>
                      <a:pPr indent="0">
                        <a:buNone/>
                      </a:pPr>
                      <a:r>
                        <a:rPr lang="en-US" sz="2400" b="1">
                          <a:latin typeface="微软雅黑" panose="020B0503020204020204" charset="-122"/>
                          <a:ea typeface="微软雅黑" panose="020B0503020204020204" charset="-122"/>
                          <a:cs typeface="微软雅黑" panose="020B0503020204020204" charset="-122"/>
                        </a:rPr>
                        <a:t>1951—1960年</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微软雅黑" panose="020B0503020204020204" charset="-122"/>
                          <a:ea typeface="微软雅黑" panose="020B0503020204020204" charset="-122"/>
                          <a:cs typeface="微软雅黑" panose="020B0503020204020204" charset="-122"/>
                        </a:rPr>
                        <a:t>1961—1970年</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微软雅黑" panose="020B0503020204020204" charset="-122"/>
                          <a:ea typeface="微软雅黑" panose="020B0503020204020204" charset="-122"/>
                          <a:cs typeface="微软雅黑" panose="020B0503020204020204" charset="-122"/>
                        </a:rPr>
                        <a:t>1971—1980年</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11835">
                <a:tc>
                  <a:txBody>
                    <a:bodyPr/>
                    <a:p>
                      <a:pPr indent="0">
                        <a:buNone/>
                      </a:pPr>
                      <a:r>
                        <a:rPr lang="en-US" sz="2400" b="1">
                          <a:latin typeface="微软雅黑" panose="020B0503020204020204" charset="-122"/>
                          <a:ea typeface="微软雅黑" panose="020B0503020204020204" charset="-122"/>
                          <a:cs typeface="微软雅黑" panose="020B0503020204020204" charset="-122"/>
                        </a:rPr>
                        <a:t>10．25%</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微软雅黑" panose="020B0503020204020204" charset="-122"/>
                          <a:ea typeface="微软雅黑" panose="020B0503020204020204" charset="-122"/>
                          <a:cs typeface="微软雅黑" panose="020B0503020204020204" charset="-122"/>
                        </a:rPr>
                        <a:t>6．45%</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微软雅黑" panose="020B0503020204020204" charset="-122"/>
                          <a:ea typeface="微软雅黑" panose="020B0503020204020204" charset="-122"/>
                          <a:cs typeface="微软雅黑" panose="020B0503020204020204" charset="-122"/>
                        </a:rPr>
                        <a:t>4．95%</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nvSpPr>
        <p:spPr>
          <a:xfrm>
            <a:off x="166370" y="3735070"/>
            <a:ext cx="9250680" cy="829945"/>
          </a:xfrm>
          <a:prstGeom prst="rect">
            <a:avLst/>
          </a:prstGeom>
          <a:noFill/>
          <a:ln w="9525">
            <a:noFill/>
          </a:ln>
        </p:spPr>
        <p:txBody>
          <a:bodyPr wrap="square">
            <a:spAutoFit/>
          </a:bodyPr>
          <a:p>
            <a:pPr indent="266700"/>
            <a:r>
              <a:rPr lang="en-US" sz="2400" b="1">
                <a:latin typeface="微软雅黑" panose="020B0503020204020204" charset="-122"/>
                <a:ea typeface="微软雅黑" panose="020B0503020204020204" charset="-122"/>
                <a:cs typeface="微软雅黑" panose="020B0503020204020204" charset="-122"/>
              </a:rPr>
              <a:t>A</a:t>
            </a:r>
            <a:r>
              <a:rPr lang="zh-CN" sz="2400" b="1">
                <a:latin typeface="微软雅黑" panose="020B0503020204020204" charset="-122"/>
                <a:ea typeface="微软雅黑" panose="020B0503020204020204" charset="-122"/>
                <a:cs typeface="微软雅黑" panose="020B0503020204020204" charset="-122"/>
              </a:rPr>
              <a:t>．工业革命开展</a:t>
            </a:r>
            <a:r>
              <a:rPr lang="en-US" sz="2400" b="1">
                <a:latin typeface="微软雅黑" panose="020B0503020204020204" charset="-122"/>
                <a:ea typeface="微软雅黑" panose="020B0503020204020204" charset="-122"/>
                <a:cs typeface="微软雅黑" panose="020B0503020204020204" charset="-122"/>
              </a:rPr>
              <a:t>	             B</a:t>
            </a:r>
            <a:r>
              <a:rPr lang="zh-CN" sz="2400" b="1">
                <a:latin typeface="微软雅黑" panose="020B0503020204020204" charset="-122"/>
                <a:ea typeface="微软雅黑" panose="020B0503020204020204" charset="-122"/>
                <a:cs typeface="微软雅黑" panose="020B0503020204020204" charset="-122"/>
              </a:rPr>
              <a:t>．不结盟运动的兴起</a:t>
            </a:r>
            <a:endParaRPr lang="zh-CN" sz="2400" b="1">
              <a:latin typeface="微软雅黑" panose="020B0503020204020204" charset="-122"/>
              <a:ea typeface="微软雅黑" panose="020B0503020204020204" charset="-122"/>
              <a:cs typeface="微软雅黑" panose="020B0503020204020204" charset="-122"/>
            </a:endParaRPr>
          </a:p>
          <a:p>
            <a:pPr indent="266700"/>
            <a:r>
              <a:rPr lang="en-US" sz="2400" b="1">
                <a:solidFill>
                  <a:schemeClr val="tx1"/>
                </a:solidFill>
                <a:latin typeface="微软雅黑" panose="020B0503020204020204" charset="-122"/>
                <a:ea typeface="微软雅黑" panose="020B0503020204020204" charset="-122"/>
                <a:cs typeface="微软雅黑" panose="020B0503020204020204" charset="-122"/>
              </a:rPr>
              <a:t>C</a:t>
            </a:r>
            <a:r>
              <a:rPr lang="zh-CN" sz="2400" b="1">
                <a:solidFill>
                  <a:schemeClr val="tx1"/>
                </a:solidFill>
                <a:latin typeface="微软雅黑" panose="020B0503020204020204" charset="-122"/>
                <a:ea typeface="微软雅黑" panose="020B0503020204020204" charset="-122"/>
                <a:cs typeface="微软雅黑" panose="020B0503020204020204" charset="-122"/>
              </a:rPr>
              <a:t>．美苏两极对峙</a:t>
            </a:r>
            <a:r>
              <a:rPr lang="en-US" sz="2400" b="1">
                <a:solidFill>
                  <a:schemeClr val="tx1"/>
                </a:solidFill>
                <a:latin typeface="微软雅黑" panose="020B0503020204020204" charset="-122"/>
                <a:ea typeface="微软雅黑" panose="020B0503020204020204" charset="-122"/>
                <a:cs typeface="微软雅黑" panose="020B0503020204020204" charset="-122"/>
              </a:rPr>
              <a:t>	   </a:t>
            </a:r>
            <a:r>
              <a:rPr lang="en-US" sz="2400" b="1">
                <a:latin typeface="微软雅黑" panose="020B0503020204020204" charset="-122"/>
                <a:ea typeface="微软雅黑" panose="020B0503020204020204" charset="-122"/>
                <a:cs typeface="微软雅黑" panose="020B0503020204020204" charset="-122"/>
              </a:rPr>
              <a:t>          D</a:t>
            </a:r>
            <a:r>
              <a:rPr lang="zh-CN" sz="2400" b="1">
                <a:latin typeface="微软雅黑" panose="020B0503020204020204" charset="-122"/>
                <a:ea typeface="微软雅黑" panose="020B0503020204020204" charset="-122"/>
                <a:cs typeface="微软雅黑" panose="020B0503020204020204" charset="-122"/>
              </a:rPr>
              <a:t>．欧洲一体化形成</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5" name="文本框 4"/>
          <p:cNvSpPr txBox="1"/>
          <p:nvPr/>
        </p:nvSpPr>
        <p:spPr>
          <a:xfrm>
            <a:off x="6278880" y="245745"/>
            <a:ext cx="501015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lvl="0" algn="ctr">
              <a:buClrTx/>
              <a:buSzTx/>
              <a:buFontTx/>
            </a:pPr>
            <a:r>
              <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第十八课：冷战与国际格局的演变</a:t>
            </a:r>
            <a:endParaRPr lang="en-US" altLang="zh-CN"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166370" y="869633"/>
            <a:ext cx="5080000" cy="521970"/>
          </a:xfrm>
          <a:prstGeom prst="rect">
            <a:avLst/>
          </a:prstGeom>
          <a:noFill/>
          <a:ln w="9525">
            <a:noFill/>
          </a:ln>
        </p:spPr>
        <p:txBody>
          <a:bodyPr>
            <a:spAutoFit/>
          </a:bodyPr>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7" name="文本框 6"/>
          <p:cNvSpPr txBox="1"/>
          <p:nvPr/>
        </p:nvSpPr>
        <p:spPr>
          <a:xfrm>
            <a:off x="10053955" y="216662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C</a:t>
            </a:r>
            <a:endParaRPr lang="en-US" altLang="zh-CN" sz="9600" dirty="0">
              <a:solidFill>
                <a:schemeClr val="accent1"/>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4" name="文本框 3"/>
          <p:cNvSpPr txBox="1"/>
          <p:nvPr/>
        </p:nvSpPr>
        <p:spPr>
          <a:xfrm>
            <a:off x="6278880" y="245745"/>
            <a:ext cx="501015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lvl="0" algn="ctr">
              <a:buClrTx/>
              <a:buSzTx/>
              <a:buFontTx/>
            </a:pPr>
            <a:r>
              <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第十九课：资本主义国家的新变化</a:t>
            </a:r>
            <a:endParaRPr lang="en-US" altLang="zh-CN"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86995" y="982345"/>
            <a:ext cx="11850370" cy="4892675"/>
          </a:xfrm>
          <a:prstGeom prst="rect">
            <a:avLst/>
          </a:prstGeom>
          <a:noFill/>
        </p:spPr>
        <p:txBody>
          <a:bodyPr wrap="square" rtlCol="0">
            <a:spAutoFit/>
          </a:bodyPr>
          <a:p>
            <a:r>
              <a:rPr lang="zh-CN" sz="2400" b="1">
                <a:latin typeface="微软雅黑" panose="020B0503020204020204" charset="-122"/>
                <a:ea typeface="微软雅黑" panose="020B0503020204020204" charset="-122"/>
                <a:cs typeface="微软雅黑" panose="020B0503020204020204" charset="-122"/>
                <a:sym typeface="+mn-ea"/>
              </a:rPr>
              <a:t>二、资本主义国家的新变化</a:t>
            </a:r>
            <a:r>
              <a:rPr lang="en-US" altLang="zh-CN" sz="2400" b="1">
                <a:latin typeface="微软雅黑" panose="020B0503020204020204" charset="-122"/>
                <a:ea typeface="微软雅黑" panose="020B0503020204020204" charset="-122"/>
                <a:cs typeface="微软雅黑" panose="020B0503020204020204" charset="-122"/>
                <a:sym typeface="+mn-ea"/>
              </a:rPr>
              <a:t>P114-118</a:t>
            </a:r>
            <a:endParaRPr lang="zh-CN" sz="2400" b="1">
              <a:latin typeface="微软雅黑" panose="020B0503020204020204" charset="-122"/>
              <a:ea typeface="微软雅黑" panose="020B0503020204020204" charset="-122"/>
              <a:cs typeface="微软雅黑" panose="020B0503020204020204" charset="-122"/>
              <a:sym typeface="+mn-ea"/>
            </a:endParaRPr>
          </a:p>
          <a:p>
            <a:r>
              <a:rPr lang="en-US" altLang="zh-CN" sz="2400" b="1">
                <a:latin typeface="微软雅黑" panose="020B0503020204020204" charset="-122"/>
                <a:ea typeface="微软雅黑" panose="020B0503020204020204" charset="-122"/>
                <a:cs typeface="微软雅黑" panose="020B0503020204020204" charset="-122"/>
              </a:rPr>
              <a:t>1</a:t>
            </a:r>
            <a:r>
              <a:rPr lang="zh-CN" altLang="en-US" sz="2400" b="1">
                <a:latin typeface="微软雅黑" panose="020B0503020204020204" charset="-122"/>
                <a:ea typeface="微软雅黑" panose="020B0503020204020204" charset="-122"/>
                <a:cs typeface="微软雅黑" panose="020B0503020204020204" charset="-122"/>
              </a:rPr>
              <a:t>、经济：</a:t>
            </a:r>
            <a:endParaRPr lang="zh-CN" altLang="en-US" sz="2400" b="1">
              <a:latin typeface="微软雅黑" panose="020B0503020204020204" charset="-122"/>
              <a:ea typeface="微软雅黑" panose="020B0503020204020204" charset="-122"/>
              <a:cs typeface="微软雅黑" panose="020B0503020204020204" charset="-122"/>
            </a:endParaRPr>
          </a:p>
          <a:p>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1</a:t>
            </a:r>
            <a:r>
              <a:rPr lang="zh-CN" altLang="en-US" sz="2400" b="1">
                <a:latin typeface="微软雅黑" panose="020B0503020204020204" charset="-122"/>
                <a:ea typeface="微软雅黑" panose="020B0503020204020204" charset="-122"/>
                <a:cs typeface="微软雅黑" panose="020B0503020204020204" charset="-122"/>
              </a:rPr>
              <a:t>）国内：</a:t>
            </a:r>
            <a:r>
              <a:rPr lang="zh-CN" altLang="en-US" sz="2400" b="1">
                <a:latin typeface="微软雅黑" panose="020B0503020204020204" charset="-122"/>
                <a:ea typeface="微软雅黑" panose="020B0503020204020204" charset="-122"/>
                <a:cs typeface="微软雅黑" panose="020B0503020204020204" charset="-122"/>
                <a:sym typeface="+mn-ea"/>
              </a:rPr>
              <a:t>国家宏观调控，</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建立社会保障</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体系</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→“福利国家”</a:t>
            </a:r>
            <a:endPar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endParaRPr>
          </a:p>
          <a:p>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en-US" sz="2400" b="1">
                <a:latin typeface="微软雅黑" panose="020B0503020204020204" charset="-122"/>
                <a:ea typeface="微软雅黑" panose="020B0503020204020204" charset="-122"/>
                <a:cs typeface="微软雅黑" panose="020B0503020204020204" charset="-122"/>
              </a:rPr>
              <a:t>①二战结束—20</a:t>
            </a:r>
            <a:r>
              <a:rPr lang="en-US" altLang="zh-CN" sz="2400" b="1">
                <a:latin typeface="微软雅黑" panose="020B0503020204020204" charset="-122"/>
                <a:ea typeface="微软雅黑" panose="020B0503020204020204" charset="-122"/>
                <a:cs typeface="微软雅黑" panose="020B0503020204020204" charset="-122"/>
              </a:rPr>
              <a:t>C</a:t>
            </a:r>
            <a:r>
              <a:rPr lang="zh-CN" altLang="en-US" sz="2400" b="1">
                <a:latin typeface="微软雅黑" panose="020B0503020204020204" charset="-122"/>
                <a:ea typeface="微软雅黑" panose="020B0503020204020204" charset="-122"/>
                <a:cs typeface="微软雅黑" panose="020B0503020204020204" charset="-122"/>
              </a:rPr>
              <a:t>70</a:t>
            </a:r>
            <a:r>
              <a:rPr lang="en-US" altLang="zh-CN" sz="2400" b="1">
                <a:latin typeface="微软雅黑" panose="020B0503020204020204" charset="-122"/>
                <a:ea typeface="微软雅黑" panose="020B0503020204020204" charset="-122"/>
                <a:cs typeface="微软雅黑" panose="020B0503020204020204" charset="-122"/>
              </a:rPr>
              <a:t>S</a:t>
            </a:r>
            <a:r>
              <a:rPr lang="zh-CN" altLang="en-US" sz="2400" b="1">
                <a:latin typeface="微软雅黑" panose="020B0503020204020204" charset="-122"/>
                <a:ea typeface="微软雅黑" panose="020B0503020204020204" charset="-122"/>
                <a:cs typeface="微软雅黑" panose="020B0503020204020204" charset="-122"/>
              </a:rPr>
              <a:t>初：国家加强干预和福利【凯恩斯主义】，黄金时期</a:t>
            </a:r>
            <a:endParaRPr lang="zh-CN" altLang="en-US" sz="2400" b="1">
              <a:latin typeface="微软雅黑" panose="020B0503020204020204" charset="-122"/>
              <a:ea typeface="微软雅黑" panose="020B0503020204020204" charset="-122"/>
              <a:cs typeface="微软雅黑" panose="020B0503020204020204" charset="-122"/>
            </a:endParaRPr>
          </a:p>
          <a:p>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②</a:t>
            </a:r>
            <a:r>
              <a:rPr lang="en-US" altLang="zh-CN" sz="2400" b="1">
                <a:latin typeface="微软雅黑" panose="020B0503020204020204" charset="-122"/>
                <a:ea typeface="微软雅黑" panose="020B0503020204020204" charset="-122"/>
                <a:cs typeface="微软雅黑" panose="020B0503020204020204" charset="-122"/>
              </a:rPr>
              <a:t>20C70S</a:t>
            </a:r>
            <a:r>
              <a:rPr lang="zh-CN" altLang="en-US" sz="2400" b="1">
                <a:latin typeface="微软雅黑" panose="020B0503020204020204" charset="-122"/>
                <a:ea typeface="微软雅黑" panose="020B0503020204020204" charset="-122"/>
                <a:cs typeface="微软雅黑" panose="020B0503020204020204" charset="-122"/>
              </a:rPr>
              <a:t>后：</a:t>
            </a:r>
            <a:r>
              <a:rPr lang="en-US" altLang="zh-CN" sz="2400" b="1">
                <a:latin typeface="微软雅黑" panose="020B0503020204020204" charset="-122"/>
                <a:ea typeface="微软雅黑" panose="020B0503020204020204" charset="-122"/>
                <a:cs typeface="微软雅黑" panose="020B0503020204020204" charset="-122"/>
              </a:rPr>
              <a:t>“</a:t>
            </a:r>
            <a:r>
              <a:rPr lang="zh-CN" altLang="en-US" sz="2400" b="1">
                <a:latin typeface="微软雅黑" panose="020B0503020204020204" charset="-122"/>
                <a:ea typeface="微软雅黑" panose="020B0503020204020204" charset="-122"/>
                <a:cs typeface="微软雅黑" panose="020B0503020204020204" charset="-122"/>
              </a:rPr>
              <a:t>滞胀</a:t>
            </a:r>
            <a:r>
              <a:rPr lang="en-US" altLang="zh-CN" sz="2400" b="1">
                <a:latin typeface="微软雅黑" panose="020B0503020204020204" charset="-122"/>
                <a:ea typeface="微软雅黑" panose="020B0503020204020204" charset="-122"/>
                <a:cs typeface="微软雅黑" panose="020B0503020204020204" charset="-122"/>
              </a:rPr>
              <a:t>”</a:t>
            </a:r>
            <a:r>
              <a:rPr lang="zh-CN" altLang="en-US" sz="2400" b="1">
                <a:latin typeface="微软雅黑" panose="020B0503020204020204" charset="-122"/>
                <a:ea typeface="微软雅黑" panose="020B0503020204020204" charset="-122"/>
                <a:cs typeface="微软雅黑" panose="020B0503020204020204" charset="-122"/>
              </a:rPr>
              <a:t>，国家适当减少干预和福利</a:t>
            </a:r>
            <a:endParaRPr lang="zh-CN" altLang="en-US" sz="2400" b="1">
              <a:latin typeface="微软雅黑" panose="020B0503020204020204" charset="-122"/>
              <a:ea typeface="微软雅黑" panose="020B0503020204020204" charset="-122"/>
              <a:cs typeface="微软雅黑" panose="020B0503020204020204" charset="-122"/>
            </a:endParaRPr>
          </a:p>
          <a:p>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2</a:t>
            </a:r>
            <a:r>
              <a:rPr lang="zh-CN" altLang="en-US" sz="2400" b="1">
                <a:latin typeface="微软雅黑" panose="020B0503020204020204" charset="-122"/>
                <a:ea typeface="微软雅黑" panose="020B0503020204020204" charset="-122"/>
                <a:cs typeface="微软雅黑" panose="020B0503020204020204" charset="-122"/>
              </a:rPr>
              <a:t>）国际：建立国际经济组织</a:t>
            </a:r>
            <a:r>
              <a:rPr lang="en-US" altLang="zh-CN" sz="2400" b="1">
                <a:latin typeface="微软雅黑" panose="020B0503020204020204" charset="-122"/>
                <a:ea typeface="微软雅黑" panose="020B0503020204020204" charset="-122"/>
                <a:cs typeface="微软雅黑" panose="020B0503020204020204" charset="-122"/>
              </a:rPr>
              <a:t>P115         </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1945国际货币基金组织</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：短期贷款（救急）</a:t>
            </a:r>
            <a:endParaRPr lang="en-US" altLang="zh-CN" sz="2400" b="1">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                                                               1945世界银行</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：长期贷款（就贫）</a:t>
            </a:r>
            <a:endParaRPr lang="en-US" altLang="zh-CN" sz="2400" b="1">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                                                               1948关税与贸易总协定</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（贸易自由化）</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2400" b="1">
                <a:solidFill>
                  <a:schemeClr val="tx1"/>
                </a:solidFill>
                <a:latin typeface="微软雅黑" panose="020B0503020204020204" charset="-122"/>
                <a:ea typeface="微软雅黑" panose="020B0503020204020204" charset="-122"/>
                <a:cs typeface="微软雅黑" panose="020B0503020204020204" charset="-122"/>
              </a:rPr>
              <a:t>2</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、生产力：第三次科技革命（</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20C40S</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中期）</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    “</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信息时代</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a:p>
            <a:r>
              <a:rPr lang="en-US" altLang="zh-CN" sz="2400" b="1">
                <a:solidFill>
                  <a:schemeClr val="tx1"/>
                </a:solidFill>
                <a:latin typeface="微软雅黑" panose="020B0503020204020204" charset="-122"/>
                <a:ea typeface="微软雅黑" panose="020B0503020204020204" charset="-122"/>
                <a:cs typeface="微软雅黑" panose="020B0503020204020204" charset="-122"/>
              </a:rPr>
              <a:t>3</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、社会：（</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1</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）生产关系：服务业人口比重增加（第三产业兴起）</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b="1">
                <a:solidFill>
                  <a:schemeClr val="tx1"/>
                </a:solidFill>
                <a:latin typeface="微软雅黑" panose="020B0503020204020204" charset="-122"/>
                <a:ea typeface="微软雅黑" panose="020B0503020204020204" charset="-122"/>
                <a:cs typeface="微软雅黑" panose="020B0503020204020204" charset="-122"/>
              </a:rPr>
              <a:t> </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              </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2</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）社会结构：“中间阶层”人数增加</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a:p>
            <a:r>
              <a:rPr lang="en-US" altLang="zh-CN" sz="2400" b="1">
                <a:solidFill>
                  <a:schemeClr val="tx1"/>
                </a:solidFill>
                <a:latin typeface="微软雅黑" panose="020B0503020204020204" charset="-122"/>
                <a:ea typeface="微软雅黑" panose="020B0503020204020204" charset="-122"/>
                <a:cs typeface="微软雅黑" panose="020B0503020204020204" charset="-122"/>
              </a:rPr>
              <a:t>4</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实质：生产关系的局部调整，制度的自我</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完善</a:t>
            </a:r>
            <a:endParaRPr lang="en-US" altLang="zh-CN" sz="2400" b="1">
              <a:solidFill>
                <a:schemeClr val="tx1"/>
              </a:solidFill>
              <a:latin typeface="微软雅黑" panose="020B0503020204020204" charset="-122"/>
              <a:ea typeface="微软雅黑" panose="020B0503020204020204" charset="-122"/>
              <a:cs typeface="微软雅黑" panose="020B0503020204020204" charset="-122"/>
            </a:endParaRPr>
          </a:p>
          <a:p>
            <a:r>
              <a:rPr lang="en-US" altLang="zh-CN" sz="2400" b="1">
                <a:solidFill>
                  <a:schemeClr val="tx1"/>
                </a:solidFill>
                <a:latin typeface="微软雅黑" panose="020B0503020204020204" charset="-122"/>
                <a:ea typeface="微软雅黑" panose="020B0503020204020204" charset="-122"/>
                <a:cs typeface="微软雅黑" panose="020B0503020204020204" charset="-122"/>
              </a:rPr>
              <a:t>     局限：变—手段</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方法       不变—基本矛盾</a:t>
            </a:r>
            <a:endParaRPr lang="en-US" altLang="zh-CN" sz="2400" b="1">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4" descr="360截图20210308140145852"/>
          <p:cNvPicPr>
            <a:picLocks noChangeAspect="1"/>
          </p:cNvPicPr>
          <p:nvPr/>
        </p:nvPicPr>
        <p:blipFill>
          <a:blip r:embed="rId1"/>
          <a:srcRect l="4622" t="5598" r="77807" b="66126"/>
          <a:stretch>
            <a:fillRect/>
          </a:stretch>
        </p:blipFill>
        <p:spPr>
          <a:xfrm>
            <a:off x="8939530" y="4052570"/>
            <a:ext cx="1602740" cy="1648460"/>
          </a:xfrm>
          <a:prstGeom prst="rect">
            <a:avLst/>
          </a:prstGeom>
          <a:noFill/>
          <a:ln w="9525">
            <a:noFill/>
          </a:ln>
        </p:spPr>
      </p:pic>
      <p:pic>
        <p:nvPicPr>
          <p:cNvPr id="5" name="图片 14" descr="360截图20210308140145852"/>
          <p:cNvPicPr>
            <a:picLocks noChangeAspect="1"/>
          </p:cNvPicPr>
          <p:nvPr/>
        </p:nvPicPr>
        <p:blipFill>
          <a:blip r:embed="rId1"/>
          <a:srcRect l="44560" t="6219" r="38169" b="66126"/>
          <a:stretch>
            <a:fillRect/>
          </a:stretch>
        </p:blipFill>
        <p:spPr>
          <a:xfrm>
            <a:off x="10616565" y="4052570"/>
            <a:ext cx="1575435" cy="1612265"/>
          </a:xfrm>
          <a:prstGeom prst="rect">
            <a:avLst/>
          </a:prstGeom>
          <a:noFill/>
          <a:ln w="9525">
            <a:noFill/>
          </a:ln>
        </p:spPr>
      </p:pic>
      <p:pic>
        <p:nvPicPr>
          <p:cNvPr id="7" name="图片 6"/>
          <p:cNvPicPr/>
          <p:nvPr/>
        </p:nvPicPr>
        <p:blipFill>
          <a:blip r:embed="rId2"/>
          <a:srcRect l="25462" t="813" r="50656" b="12136"/>
          <a:stretch>
            <a:fillRect/>
          </a:stretch>
        </p:blipFill>
        <p:spPr>
          <a:xfrm>
            <a:off x="6934835" y="5142865"/>
            <a:ext cx="1794510" cy="1593850"/>
          </a:xfrm>
          <a:prstGeom prst="rect">
            <a:avLst/>
          </a:prstGeom>
          <a:noFill/>
          <a:ln w="9525">
            <a:noFill/>
          </a:ln>
        </p:spPr>
      </p:pic>
    </p:spTree>
    <p:custDataLst>
      <p:tags r:id="rId3"/>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图片 1"/>
          <p:cNvPicPr>
            <a:picLocks noChangeAspect="1"/>
          </p:cNvPicPr>
          <p:nvPr/>
        </p:nvPicPr>
        <p:blipFill>
          <a:blip r:embed="rId1"/>
          <a:stretch>
            <a:fillRect/>
          </a:stretch>
        </p:blipFill>
        <p:spPr>
          <a:xfrm>
            <a:off x="538480" y="321945"/>
            <a:ext cx="11115675" cy="6387465"/>
          </a:xfrm>
          <a:prstGeom prst="rect">
            <a:avLst/>
          </a:prstGeom>
          <a:noFill/>
          <a:ln>
            <a:noFill/>
          </a:ln>
        </p:spPr>
      </p:pic>
    </p:spTree>
    <p:custDataLst>
      <p:tags r:id="rId2"/>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4" descr="360截图20210308140145852"/>
          <p:cNvPicPr>
            <a:picLocks noChangeAspect="1"/>
          </p:cNvPicPr>
          <p:nvPr/>
        </p:nvPicPr>
        <p:blipFill>
          <a:blip r:embed="rId1"/>
          <a:srcRect r="320" b="60582"/>
          <a:stretch>
            <a:fillRect/>
          </a:stretch>
        </p:blipFill>
        <p:spPr>
          <a:xfrm>
            <a:off x="421005" y="1922780"/>
            <a:ext cx="9092565" cy="2298065"/>
          </a:xfrm>
          <a:prstGeom prst="rect">
            <a:avLst/>
          </a:prstGeom>
          <a:noFill/>
          <a:ln w="9525">
            <a:noFill/>
          </a:ln>
        </p:spPr>
      </p:pic>
      <p:pic>
        <p:nvPicPr>
          <p:cNvPr id="3" name="图片 13" descr="360截图20210308140129140"/>
          <p:cNvPicPr>
            <a:picLocks noChangeAspect="1"/>
          </p:cNvPicPr>
          <p:nvPr/>
        </p:nvPicPr>
        <p:blipFill>
          <a:blip r:embed="rId2"/>
          <a:srcRect t="86068" r="-4573"/>
          <a:stretch>
            <a:fillRect/>
          </a:stretch>
        </p:blipFill>
        <p:spPr>
          <a:xfrm>
            <a:off x="206375" y="1475105"/>
            <a:ext cx="9724390" cy="666115"/>
          </a:xfrm>
          <a:prstGeom prst="rect">
            <a:avLst/>
          </a:prstGeom>
          <a:noFill/>
          <a:ln w="9525">
            <a:noFill/>
          </a:ln>
        </p:spPr>
      </p:pic>
      <p:sp>
        <p:nvSpPr>
          <p:cNvPr id="4" name="文本框 3"/>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5" name="文本框 4"/>
          <p:cNvSpPr txBox="1"/>
          <p:nvPr/>
        </p:nvSpPr>
        <p:spPr>
          <a:xfrm>
            <a:off x="6278880" y="245745"/>
            <a:ext cx="501015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lvl="0" algn="ctr">
              <a:buClrTx/>
              <a:buSzTx/>
              <a:buFontTx/>
            </a:pPr>
            <a:r>
              <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第十九课：资本主义国家的新变化</a:t>
            </a:r>
            <a:endParaRPr lang="en-US" altLang="zh-CN"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166370" y="869633"/>
            <a:ext cx="5080000" cy="521970"/>
          </a:xfrm>
          <a:prstGeom prst="rect">
            <a:avLst/>
          </a:prstGeom>
          <a:noFill/>
          <a:ln w="9525">
            <a:noFill/>
          </a:ln>
        </p:spPr>
        <p:txBody>
          <a:bodyPr>
            <a:spAutoFit/>
          </a:bodyPr>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9624060" y="1669415"/>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A</a:t>
            </a:r>
            <a:endParaRPr lang="en-US" altLang="zh-CN" sz="9600" dirty="0">
              <a:solidFill>
                <a:schemeClr val="accent1"/>
              </a:solidFill>
              <a:latin typeface="微软雅黑" panose="020B0503020204020204" charset="-122"/>
              <a:ea typeface="微软雅黑" panose="020B0503020204020204" charset="-122"/>
            </a:endParaRPr>
          </a:p>
        </p:txBody>
      </p:sp>
      <p:sp>
        <p:nvSpPr>
          <p:cNvPr id="7" name="文本框 6"/>
          <p:cNvSpPr txBox="1"/>
          <p:nvPr/>
        </p:nvSpPr>
        <p:spPr>
          <a:xfrm>
            <a:off x="206375" y="4291330"/>
            <a:ext cx="9307195" cy="1938020"/>
          </a:xfrm>
          <a:prstGeom prst="rect">
            <a:avLst/>
          </a:prstGeom>
          <a:noFill/>
          <a:ln w="9525">
            <a:noFill/>
          </a:ln>
        </p:spPr>
        <p:txBody>
          <a:bodyPr wrap="square">
            <a:spAutoFit/>
          </a:bodyPr>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2.(2021·云南·学业水平考试)</a:t>
            </a:r>
            <a:r>
              <a:rPr lang="zh-CN" sz="2400" b="1">
                <a:solidFill>
                  <a:srgbClr val="000000"/>
                </a:solidFill>
                <a:latin typeface="微软雅黑" panose="020B0503020204020204" charset="-122"/>
                <a:ea typeface="微软雅黑" panose="020B0503020204020204" charset="-122"/>
                <a:cs typeface="微软雅黑" panose="020B0503020204020204" charset="-122"/>
              </a:rPr>
              <a:t>第二次世界大战以来，经过人民的长期斗争，资本主义国家扩大公民民主权利，构建社会保障体系，保证公民享受福利。这表明战后资本主义国家致力于</a:t>
            </a:r>
            <a:r>
              <a:rPr lang="en-US" sz="2400" b="1">
                <a:solidFill>
                  <a:srgbClr val="000000"/>
                </a:solidFill>
                <a:latin typeface="微软雅黑" panose="020B0503020204020204" charset="-122"/>
                <a:ea typeface="微软雅黑" panose="020B0503020204020204" charset="-122"/>
                <a:cs typeface="微软雅黑" panose="020B0503020204020204" charset="-122"/>
              </a:rPr>
              <a:t>A. </a:t>
            </a:r>
            <a:r>
              <a:rPr lang="zh-CN" sz="2400" b="1">
                <a:solidFill>
                  <a:srgbClr val="000000"/>
                </a:solidFill>
                <a:latin typeface="微软雅黑" panose="020B0503020204020204" charset="-122"/>
                <a:ea typeface="微软雅黑" panose="020B0503020204020204" charset="-122"/>
                <a:cs typeface="微软雅黑" panose="020B0503020204020204" charset="-122"/>
              </a:rPr>
              <a:t>发展第三产业</a:t>
            </a:r>
            <a:r>
              <a:rPr lang="en-US" sz="2400" b="1">
                <a:solidFill>
                  <a:srgbClr val="000000"/>
                </a:solidFill>
                <a:latin typeface="微软雅黑" panose="020B0503020204020204" charset="-122"/>
                <a:ea typeface="微软雅黑" panose="020B0503020204020204" charset="-122"/>
                <a:cs typeface="微软雅黑" panose="020B0503020204020204" charset="-122"/>
              </a:rPr>
              <a:t>	</a:t>
            </a:r>
            <a:r>
              <a:rPr lang="en-US" sz="2400" b="1">
                <a:solidFill>
                  <a:schemeClr val="tx1"/>
                </a:solidFill>
                <a:latin typeface="微软雅黑" panose="020B0503020204020204" charset="-122"/>
                <a:ea typeface="微软雅黑" panose="020B0503020204020204" charset="-122"/>
                <a:cs typeface="微软雅黑" panose="020B0503020204020204" charset="-122"/>
              </a:rPr>
              <a:t>B. </a:t>
            </a:r>
            <a:r>
              <a:rPr lang="zh-CN" sz="2400" b="1">
                <a:solidFill>
                  <a:schemeClr val="tx1"/>
                </a:solidFill>
                <a:latin typeface="微软雅黑" panose="020B0503020204020204" charset="-122"/>
                <a:ea typeface="微软雅黑" panose="020B0503020204020204" charset="-122"/>
                <a:cs typeface="微软雅黑" panose="020B0503020204020204" charset="-122"/>
              </a:rPr>
              <a:t>建立“福利国家”</a:t>
            </a:r>
            <a:r>
              <a:rPr lang="en-US" sz="2400" b="1">
                <a:solidFill>
                  <a:srgbClr val="000000"/>
                </a:solidFill>
                <a:latin typeface="微软雅黑" panose="020B0503020204020204" charset="-122"/>
                <a:ea typeface="微软雅黑" panose="020B0503020204020204" charset="-122"/>
                <a:cs typeface="微软雅黑" panose="020B0503020204020204" charset="-122"/>
              </a:rPr>
              <a:t>C. </a:t>
            </a:r>
            <a:r>
              <a:rPr lang="zh-CN" sz="2400" b="1">
                <a:solidFill>
                  <a:srgbClr val="000000"/>
                </a:solidFill>
                <a:latin typeface="微软雅黑" panose="020B0503020204020204" charset="-122"/>
                <a:ea typeface="微软雅黑" panose="020B0503020204020204" charset="-122"/>
                <a:cs typeface="微软雅黑" panose="020B0503020204020204" charset="-122"/>
              </a:rPr>
              <a:t>扩大中间阶层</a:t>
            </a:r>
            <a:r>
              <a:rPr lang="en-US" sz="2400" b="1">
                <a:solidFill>
                  <a:srgbClr val="000000"/>
                </a:solidFill>
                <a:latin typeface="微软雅黑" panose="020B0503020204020204" charset="-122"/>
                <a:ea typeface="微软雅黑" panose="020B0503020204020204" charset="-122"/>
                <a:cs typeface="微软雅黑" panose="020B0503020204020204" charset="-122"/>
              </a:rPr>
              <a:t>	D. </a:t>
            </a:r>
            <a:r>
              <a:rPr lang="zh-CN" sz="2400" b="1">
                <a:solidFill>
                  <a:srgbClr val="000000"/>
                </a:solidFill>
                <a:latin typeface="微软雅黑" panose="020B0503020204020204" charset="-122"/>
                <a:ea typeface="微软雅黑" panose="020B0503020204020204" charset="-122"/>
                <a:cs typeface="微软雅黑" panose="020B0503020204020204" charset="-122"/>
              </a:rPr>
              <a:t>推动黑人民权运动</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9815830" y="4476115"/>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B</a:t>
            </a:r>
            <a:endParaRPr lang="en-US" altLang="zh-CN" sz="9600" dirty="0">
              <a:solidFill>
                <a:schemeClr val="accent1"/>
              </a:solidFill>
              <a:latin typeface="微软雅黑" panose="020B0503020204020204" charset="-122"/>
              <a:ea typeface="微软雅黑" panose="020B0503020204020204"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5781709" y="22179"/>
            <a:ext cx="4462442" cy="3266783"/>
          </a:xfrm>
        </p:spPr>
      </p:pic>
      <p:pic>
        <p:nvPicPr>
          <p:cNvPr id="6" name="内容占位符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81709" cy="4208206"/>
          </a:xfrm>
          <a:prstGeom prst="rect">
            <a:avLst/>
          </a:prstGeom>
        </p:spPr>
      </p:pic>
      <p:pic>
        <p:nvPicPr>
          <p:cNvPr id="8" name="内容占位符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7509" y="2815071"/>
            <a:ext cx="5474491" cy="4042929"/>
          </a:xfrm>
          <a:prstGeom prst="rect">
            <a:avLst/>
          </a:prstGeom>
        </p:spPr>
      </p:pic>
      <p:sp>
        <p:nvSpPr>
          <p:cNvPr id="9" name="文本框 8"/>
          <p:cNvSpPr txBox="1"/>
          <p:nvPr/>
        </p:nvSpPr>
        <p:spPr>
          <a:xfrm>
            <a:off x="6729301" y="2741329"/>
            <a:ext cx="1199535" cy="523220"/>
          </a:xfrm>
          <a:prstGeom prst="rect">
            <a:avLst/>
          </a:prstGeom>
          <a:solidFill>
            <a:schemeClr val="bg1"/>
          </a:solidFill>
        </p:spPr>
        <p:txBody>
          <a:bodyPr wrap="square" rtlCol="0">
            <a:spAutoFit/>
          </a:bodyPr>
          <a:lstStyle/>
          <a:p>
            <a:pPr algn="ctr"/>
            <a:r>
              <a:rPr lang="zh-CN" altLang="en-US" sz="2800" b="1" dirty="0">
                <a:latin typeface="Calibri" panose="020F0502020204030204" charset="0"/>
                <a:ea typeface="黑体" panose="02010609060101010101" pitchFamily="49" charset="-122"/>
              </a:rPr>
              <a:t>❸</a:t>
            </a:r>
            <a:endParaRPr lang="zh-CN" altLang="en-US" sz="2800" b="1" dirty="0">
              <a:latin typeface="黑体" panose="02010609060101010101" pitchFamily="49" charset="-122"/>
              <a:ea typeface="黑体" panose="02010609060101010101" pitchFamily="49" charset="-122"/>
            </a:endParaRPr>
          </a:p>
        </p:txBody>
      </p:sp>
      <p:sp>
        <p:nvSpPr>
          <p:cNvPr id="5" name="文本框 4"/>
          <p:cNvSpPr txBox="1"/>
          <p:nvPr/>
        </p:nvSpPr>
        <p:spPr>
          <a:xfrm>
            <a:off x="5781510" y="22225"/>
            <a:ext cx="2266523" cy="523220"/>
          </a:xfrm>
          <a:prstGeom prst="rect">
            <a:avLst/>
          </a:prstGeom>
          <a:solidFill>
            <a:schemeClr val="bg1"/>
          </a:solidFill>
        </p:spPr>
        <p:txBody>
          <a:bodyPr wrap="square" rtlCol="0">
            <a:spAutoFit/>
          </a:bodyPr>
          <a:lstStyle/>
          <a:p>
            <a:pPr algn="ctr"/>
            <a:r>
              <a:rPr lang="zh-CN" altLang="en-US" sz="2800" b="1" dirty="0">
                <a:latin typeface="Calibri" panose="020F0502020204030204" charset="0"/>
                <a:ea typeface="黑体" panose="02010609060101010101" pitchFamily="49" charset="-122"/>
              </a:rPr>
              <a:t>❶</a:t>
            </a:r>
            <a:endParaRPr lang="zh-CN" altLang="en-US" sz="2800" b="1" dirty="0">
              <a:latin typeface="黑体" panose="02010609060101010101" pitchFamily="49" charset="-122"/>
              <a:ea typeface="黑体" panose="02010609060101010101" pitchFamily="49" charset="-122"/>
            </a:endParaRPr>
          </a:p>
        </p:txBody>
      </p:sp>
      <p:sp>
        <p:nvSpPr>
          <p:cNvPr id="7" name="文本框 6"/>
          <p:cNvSpPr txBox="1"/>
          <p:nvPr/>
        </p:nvSpPr>
        <p:spPr>
          <a:xfrm>
            <a:off x="3605530" y="22225"/>
            <a:ext cx="2175510" cy="521970"/>
          </a:xfrm>
          <a:prstGeom prst="rect">
            <a:avLst/>
          </a:prstGeom>
          <a:solidFill>
            <a:schemeClr val="bg1"/>
          </a:solidFill>
        </p:spPr>
        <p:txBody>
          <a:bodyPr wrap="square" rtlCol="0">
            <a:spAutoFit/>
          </a:bodyPr>
          <a:lstStyle/>
          <a:p>
            <a:pPr algn="ctr"/>
            <a:r>
              <a:rPr lang="zh-CN" altLang="en-US" sz="2800" b="1" dirty="0">
                <a:latin typeface="Calibri" panose="020F0502020204030204" charset="0"/>
                <a:ea typeface="黑体" panose="02010609060101010101" pitchFamily="49" charset="-122"/>
              </a:rPr>
              <a:t>❷</a:t>
            </a:r>
            <a:endParaRPr lang="zh-CN" altLang="en-US" sz="2800" b="1" dirty="0">
              <a:latin typeface="黑体" panose="02010609060101010101" pitchFamily="49" charset="-122"/>
              <a:ea typeface="黑体" panose="02010609060101010101" pitchFamily="49" charset="-122"/>
            </a:endParaRPr>
          </a:p>
        </p:txBody>
      </p:sp>
      <p:graphicFrame>
        <p:nvGraphicFramePr>
          <p:cNvPr id="11" name="表格 10"/>
          <p:cNvGraphicFramePr>
            <a:graphicFrameLocks noGrp="1"/>
          </p:cNvGraphicFramePr>
          <p:nvPr>
            <p:custDataLst>
              <p:tags r:id="rId4"/>
            </p:custDataLst>
          </p:nvPr>
        </p:nvGraphicFramePr>
        <p:xfrm>
          <a:off x="673100" y="22225"/>
          <a:ext cx="8858250" cy="4277995"/>
        </p:xfrm>
        <a:graphic>
          <a:graphicData uri="http://schemas.openxmlformats.org/drawingml/2006/table">
            <a:tbl>
              <a:tblPr firstRow="1" bandRow="1">
                <a:tableStyleId>{5C22544A-7EE6-4342-B048-85BDC9FD1C3A}</a:tableStyleId>
              </a:tblPr>
              <a:tblGrid>
                <a:gridCol w="2536825"/>
                <a:gridCol w="6321425"/>
              </a:tblGrid>
              <a:tr h="711835">
                <a:tc>
                  <a:txBody>
                    <a:bodyPr/>
                    <a:lstStyle/>
                    <a:p>
                      <a:pPr algn="ctr">
                        <a:spcAft>
                          <a:spcPts val="0"/>
                        </a:spcAft>
                      </a:pPr>
                      <a:r>
                        <a:rPr lang="zh-CN" sz="2400" kern="1200" dirty="0">
                          <a:effectLst/>
                          <a:latin typeface="黑体" panose="02010609060101010101" pitchFamily="49" charset="-122"/>
                          <a:ea typeface="黑体" panose="02010609060101010101" pitchFamily="49" charset="-122"/>
                        </a:rPr>
                        <a:t>帝国</a:t>
                      </a:r>
                      <a:endParaRPr lang="zh-CN" sz="2400" kern="100" dirty="0">
                        <a:effectLst/>
                        <a:latin typeface="黑体" panose="02010609060101010101" pitchFamily="49" charset="-122"/>
                        <a:ea typeface="黑体" panose="02010609060101010101" pitchFamily="49" charset="-122"/>
                      </a:endParaRPr>
                    </a:p>
                  </a:txBody>
                  <a:tcPr marL="0" marR="0" marT="0" marB="0" anchor="ctr"/>
                </a:tc>
                <a:tc>
                  <a:txBody>
                    <a:bodyPr/>
                    <a:lstStyle/>
                    <a:p>
                      <a:pPr algn="ctr">
                        <a:spcAft>
                          <a:spcPts val="0"/>
                        </a:spcAft>
                      </a:pPr>
                      <a:r>
                        <a:rPr lang="zh-CN" sz="2400" kern="1200" dirty="0">
                          <a:effectLst/>
                          <a:latin typeface="黑体" panose="02010609060101010101" pitchFamily="49" charset="-122"/>
                          <a:ea typeface="黑体" panose="02010609060101010101" pitchFamily="49" charset="-122"/>
                        </a:rPr>
                        <a:t>统治情况</a:t>
                      </a:r>
                      <a:endParaRPr lang="zh-CN" sz="2400" kern="100" dirty="0">
                        <a:effectLst/>
                        <a:latin typeface="黑体" panose="02010609060101010101" pitchFamily="49" charset="-122"/>
                        <a:ea typeface="黑体" panose="02010609060101010101" pitchFamily="49" charset="-122"/>
                      </a:endParaRPr>
                    </a:p>
                  </a:txBody>
                  <a:tcPr anchor="ctr"/>
                </a:tc>
              </a:tr>
              <a:tr h="1554480">
                <a:tc>
                  <a:txBody>
                    <a:bodyPr/>
                    <a:lstStyle/>
                    <a:p>
                      <a:pPr algn="ctr">
                        <a:spcAft>
                          <a:spcPts val="0"/>
                        </a:spcAft>
                      </a:pPr>
                      <a:r>
                        <a:rPr lang="zh-CN" sz="2400" b="0" kern="1200" dirty="0">
                          <a:effectLst/>
                          <a:latin typeface="黑体" panose="02010609060101010101" pitchFamily="49" charset="-122"/>
                          <a:ea typeface="黑体" panose="02010609060101010101" pitchFamily="49" charset="-122"/>
                        </a:rPr>
                        <a:t>波斯帝国</a:t>
                      </a:r>
                      <a:endParaRPr lang="zh-CN" sz="2400" b="0" kern="100" dirty="0">
                        <a:effectLst/>
                        <a:latin typeface="黑体" panose="02010609060101010101" pitchFamily="49" charset="-122"/>
                        <a:ea typeface="黑体" panose="02010609060101010101" pitchFamily="49" charset="-122"/>
                      </a:endParaRPr>
                    </a:p>
                  </a:txBody>
                  <a:tcPr marL="0" marR="0" marT="0" marB="0" anchor="ctr"/>
                </a:tc>
                <a:tc>
                  <a:txBody>
                    <a:bodyPr/>
                    <a:lstStyle/>
                    <a:p>
                      <a:pPr algn="ctr">
                        <a:spcAft>
                          <a:spcPts val="0"/>
                        </a:spcAft>
                      </a:pPr>
                      <a:r>
                        <a:rPr lang="zh-CN" sz="2400" kern="1200" dirty="0">
                          <a:effectLst/>
                          <a:latin typeface="宋体" panose="02010600030101010101" pitchFamily="2" charset="-122"/>
                          <a:ea typeface="宋体" panose="02010600030101010101" pitchFamily="2" charset="-122"/>
                        </a:rPr>
                        <a:t>继承西亚</a:t>
                      </a:r>
                      <a:endParaRPr lang="zh-CN" sz="2400" kern="1200" dirty="0">
                        <a:effectLst/>
                        <a:latin typeface="宋体" panose="02010600030101010101" pitchFamily="2" charset="-122"/>
                        <a:ea typeface="宋体" panose="02010600030101010101" pitchFamily="2" charset="-122"/>
                      </a:endParaRPr>
                    </a:p>
                    <a:p>
                      <a:pPr algn="ctr">
                        <a:spcAft>
                          <a:spcPts val="0"/>
                        </a:spcAft>
                      </a:pPr>
                      <a:r>
                        <a:rPr lang="zh-CN" sz="2400" kern="1200" dirty="0">
                          <a:effectLst/>
                          <a:latin typeface="宋体" panose="02010600030101010101" pitchFamily="2" charset="-122"/>
                          <a:ea typeface="宋体" panose="02010600030101010101" pitchFamily="2" charset="-122"/>
                        </a:rPr>
                        <a:t>君主专制，君权神授，行省制</a:t>
                      </a:r>
                      <a:endParaRPr lang="zh-CN" sz="2400" kern="100" dirty="0">
                        <a:effectLst/>
                        <a:latin typeface="宋体" panose="02010600030101010101" pitchFamily="2" charset="-122"/>
                        <a:ea typeface="宋体" panose="02010600030101010101" pitchFamily="2" charset="-122"/>
                      </a:endParaRPr>
                    </a:p>
                    <a:p>
                      <a:pPr algn="ctr">
                        <a:spcAft>
                          <a:spcPts val="0"/>
                        </a:spcAft>
                      </a:pPr>
                      <a:r>
                        <a:rPr lang="zh-CN" sz="2400" kern="1200" dirty="0">
                          <a:effectLst/>
                          <a:latin typeface="宋体" panose="02010600030101010101" pitchFamily="2" charset="-122"/>
                          <a:ea typeface="宋体" panose="02010600030101010101" pitchFamily="2" charset="-122"/>
                        </a:rPr>
                        <a:t>完善的官僚体系和税收系统</a:t>
                      </a:r>
                      <a:endParaRPr lang="zh-CN" sz="2400" kern="100" dirty="0">
                        <a:effectLst/>
                        <a:latin typeface="宋体" panose="02010600030101010101" pitchFamily="2" charset="-122"/>
                        <a:ea typeface="宋体" panose="02010600030101010101" pitchFamily="2" charset="-122"/>
                      </a:endParaRPr>
                    </a:p>
                  </a:txBody>
                  <a:tcPr anchor="ctr"/>
                </a:tc>
              </a:tr>
              <a:tr h="822960">
                <a:tc>
                  <a:txBody>
                    <a:bodyPr/>
                    <a:lstStyle/>
                    <a:p>
                      <a:pPr algn="ctr">
                        <a:spcAft>
                          <a:spcPts val="0"/>
                        </a:spcAft>
                      </a:pPr>
                      <a:r>
                        <a:rPr lang="zh-CN" sz="2400" b="0" kern="1200" dirty="0">
                          <a:effectLst/>
                          <a:latin typeface="黑体" panose="02010609060101010101" pitchFamily="49" charset="-122"/>
                          <a:ea typeface="黑体" panose="02010609060101010101" pitchFamily="49" charset="-122"/>
                        </a:rPr>
                        <a:t>亚历山大帝国</a:t>
                      </a:r>
                      <a:endParaRPr lang="zh-CN" sz="2400" b="0" kern="1200" dirty="0">
                        <a:effectLst/>
                        <a:latin typeface="黑体" panose="02010609060101010101" pitchFamily="49" charset="-122"/>
                        <a:ea typeface="黑体" panose="02010609060101010101" pitchFamily="49" charset="-122"/>
                      </a:endParaRPr>
                    </a:p>
                    <a:p>
                      <a:pPr algn="ctr">
                        <a:spcAft>
                          <a:spcPts val="0"/>
                        </a:spcAft>
                      </a:pPr>
                      <a:r>
                        <a:rPr lang="zh-CN" sz="2400" b="0" kern="100" dirty="0">
                          <a:effectLst/>
                          <a:latin typeface="黑体" panose="02010609060101010101" pitchFamily="49" charset="-122"/>
                          <a:ea typeface="黑体" panose="02010609060101010101" pitchFamily="49" charset="-122"/>
                        </a:rPr>
                        <a:t>（马其顿帝国）</a:t>
                      </a:r>
                      <a:endParaRPr lang="zh-CN" sz="2400" b="0" kern="100" dirty="0">
                        <a:effectLst/>
                        <a:latin typeface="黑体" panose="02010609060101010101" pitchFamily="49" charset="-122"/>
                        <a:ea typeface="黑体" panose="02010609060101010101" pitchFamily="49" charset="-122"/>
                      </a:endParaRPr>
                    </a:p>
                  </a:txBody>
                  <a:tcPr marL="0" marR="0" marT="0" marB="0" anchor="ctr"/>
                </a:tc>
                <a:tc>
                  <a:txBody>
                    <a:bodyPr/>
                    <a:lstStyle/>
                    <a:p>
                      <a:pPr algn="ctr">
                        <a:spcAft>
                          <a:spcPts val="0"/>
                        </a:spcAft>
                      </a:pPr>
                      <a:r>
                        <a:rPr lang="zh-CN" sz="2400" kern="1200" dirty="0">
                          <a:effectLst/>
                          <a:latin typeface="宋体" panose="02010600030101010101" pitchFamily="2" charset="-122"/>
                          <a:ea typeface="宋体" panose="02010600030101010101" pitchFamily="2" charset="-122"/>
                        </a:rPr>
                        <a:t>继承波斯制度</a:t>
                      </a:r>
                      <a:endParaRPr lang="zh-CN" sz="2400" kern="100" dirty="0">
                        <a:effectLst/>
                        <a:latin typeface="宋体" panose="02010600030101010101" pitchFamily="2" charset="-122"/>
                        <a:ea typeface="宋体" panose="02010600030101010101" pitchFamily="2" charset="-122"/>
                      </a:endParaRPr>
                    </a:p>
                    <a:p>
                      <a:pPr algn="ctr">
                        <a:spcAft>
                          <a:spcPts val="0"/>
                        </a:spcAft>
                      </a:pPr>
                      <a:r>
                        <a:rPr lang="zh-CN" altLang="en-US" sz="2400" kern="1200" dirty="0">
                          <a:effectLst/>
                          <a:latin typeface="宋体" panose="02010600030101010101" pitchFamily="2" charset="-122"/>
                          <a:ea typeface="宋体" panose="02010600030101010101" pitchFamily="2" charset="-122"/>
                        </a:rPr>
                        <a:t>推广希腊文化</a:t>
                      </a:r>
                      <a:endParaRPr lang="en-US" altLang="zh-CN" sz="2400" kern="1200" dirty="0">
                        <a:effectLst/>
                        <a:latin typeface="宋体" panose="02010600030101010101" pitchFamily="2" charset="-122"/>
                        <a:ea typeface="宋体" panose="02010600030101010101" pitchFamily="2" charset="-122"/>
                      </a:endParaRPr>
                    </a:p>
                  </a:txBody>
                  <a:tcPr anchor="ctr"/>
                </a:tc>
              </a:tr>
              <a:tr h="1188720">
                <a:tc>
                  <a:txBody>
                    <a:bodyPr/>
                    <a:lstStyle/>
                    <a:p>
                      <a:pPr algn="ctr">
                        <a:spcAft>
                          <a:spcPts val="0"/>
                        </a:spcAft>
                      </a:pPr>
                      <a:r>
                        <a:rPr lang="zh-CN" sz="2400" b="0" kern="1200" dirty="0">
                          <a:effectLst/>
                          <a:latin typeface="黑体" panose="02010609060101010101" pitchFamily="49" charset="-122"/>
                          <a:ea typeface="黑体" panose="02010609060101010101" pitchFamily="49" charset="-122"/>
                        </a:rPr>
                        <a:t>罗马帝国</a:t>
                      </a:r>
                      <a:endParaRPr lang="zh-CN" sz="2400" b="0" kern="100" dirty="0">
                        <a:effectLst/>
                        <a:latin typeface="黑体" panose="02010609060101010101" pitchFamily="49" charset="-122"/>
                        <a:ea typeface="黑体" panose="02010609060101010101" pitchFamily="49" charset="-122"/>
                      </a:endParaRPr>
                    </a:p>
                  </a:txBody>
                  <a:tcPr marL="0" marR="0" marT="0" marB="0" anchor="ctr"/>
                </a:tc>
                <a:tc>
                  <a:txBody>
                    <a:bodyPr/>
                    <a:lstStyle/>
                    <a:p>
                      <a:pPr algn="ctr">
                        <a:spcAft>
                          <a:spcPts val="0"/>
                        </a:spcAft>
                      </a:pPr>
                      <a:r>
                        <a:rPr lang="zh-CN" sz="2400" kern="1200" dirty="0">
                          <a:effectLst/>
                          <a:latin typeface="宋体" panose="02010600030101010101" pitchFamily="2" charset="-122"/>
                          <a:ea typeface="宋体" panose="02010600030101010101" pitchFamily="2" charset="-122"/>
                        </a:rPr>
                        <a:t>君主专制</a:t>
                      </a:r>
                      <a:endParaRPr lang="zh-CN" sz="2400" kern="1200" dirty="0">
                        <a:effectLst/>
                        <a:latin typeface="宋体" panose="02010600030101010101" pitchFamily="2" charset="-122"/>
                        <a:ea typeface="宋体" panose="02010600030101010101" pitchFamily="2" charset="-122"/>
                      </a:endParaRPr>
                    </a:p>
                    <a:p>
                      <a:pPr algn="ctr">
                        <a:spcAft>
                          <a:spcPts val="0"/>
                        </a:spcAft>
                      </a:pPr>
                      <a:r>
                        <a:rPr lang="zh-CN" altLang="en-US" sz="2400" kern="100" dirty="0">
                          <a:effectLst/>
                          <a:latin typeface="宋体" panose="02010600030101010101" pitchFamily="2" charset="-122"/>
                          <a:ea typeface="宋体" panose="02010600030101010101" pitchFamily="2" charset="-122"/>
                        </a:rPr>
                        <a:t>地中海成为罗马内海</a:t>
                      </a:r>
                      <a:endParaRPr lang="en-US" altLang="zh-CN" sz="2400" kern="100" dirty="0">
                        <a:effectLst/>
                        <a:latin typeface="宋体" panose="02010600030101010101" pitchFamily="2" charset="-122"/>
                        <a:ea typeface="宋体" panose="02010600030101010101" pitchFamily="2" charset="-122"/>
                      </a:endParaRPr>
                    </a:p>
                    <a:p>
                      <a:pPr algn="ctr">
                        <a:spcAft>
                          <a:spcPts val="0"/>
                        </a:spcAft>
                      </a:pPr>
                      <a:r>
                        <a:rPr lang="zh-CN" sz="2400" kern="1200" dirty="0">
                          <a:effectLst/>
                          <a:latin typeface="宋体" panose="02010600030101010101" pitchFamily="2" charset="-122"/>
                          <a:ea typeface="宋体" panose="02010600030101010101" pitchFamily="2" charset="-122"/>
                        </a:rPr>
                        <a:t>基督教成为国教</a:t>
                      </a:r>
                      <a:endParaRPr lang="zh-CN" sz="2400" kern="100" dirty="0">
                        <a:effectLst/>
                        <a:latin typeface="宋体" panose="02010600030101010101" pitchFamily="2" charset="-122"/>
                        <a:ea typeface="宋体" panose="02010600030101010101" pitchFamily="2" charset="-122"/>
                      </a:endParaRPr>
                    </a:p>
                  </a:txBody>
                  <a:tcPr anchor="ctr"/>
                </a:tc>
              </a:tr>
            </a:tbl>
          </a:graphicData>
        </a:graphic>
      </p:graphicFrame>
      <p:sp>
        <p:nvSpPr>
          <p:cNvPr id="12" name="文本框 11"/>
          <p:cNvSpPr txBox="1"/>
          <p:nvPr/>
        </p:nvSpPr>
        <p:spPr>
          <a:xfrm>
            <a:off x="591322" y="4326401"/>
            <a:ext cx="11376453" cy="2245360"/>
          </a:xfrm>
          <a:prstGeom prst="rect">
            <a:avLst/>
          </a:prstGeom>
          <a:noFill/>
        </p:spPr>
        <p:txBody>
          <a:bodyPr wrap="square" rtlCol="0">
            <a:spAutoFit/>
          </a:bodyPr>
          <a:lstStyle/>
          <a:p>
            <a:r>
              <a:rPr lang="zh-CN" altLang="en-US" sz="2800" b="1" dirty="0">
                <a:latin typeface="黑体" panose="02010609060101010101" pitchFamily="49" charset="-122"/>
                <a:ea typeface="黑体" panose="02010609060101010101" pitchFamily="49" charset="-122"/>
              </a:rPr>
              <a:t>共同特征：</a:t>
            </a:r>
            <a:endParaRPr lang="en-US" altLang="zh-CN" sz="2800" b="1" dirty="0">
              <a:latin typeface="黑体" panose="02010609060101010101" pitchFamily="49" charset="-122"/>
              <a:ea typeface="黑体" panose="02010609060101010101" pitchFamily="49" charset="-122"/>
            </a:endParaRPr>
          </a:p>
          <a:p>
            <a:r>
              <a:rPr lang="zh-CN" altLang="en-US" sz="2800" b="1" dirty="0">
                <a:solidFill>
                  <a:schemeClr val="accent5"/>
                </a:solidFill>
                <a:latin typeface="华文新魏" panose="02010800040101010101" pitchFamily="2" charset="-122"/>
                <a:ea typeface="华文新魏" panose="02010800040101010101" pitchFamily="2" charset="-122"/>
              </a:rPr>
              <a:t>1.性质：奴隶制帝国</a:t>
            </a:r>
            <a:endParaRPr lang="zh-CN" altLang="en-US" sz="2800" b="1" dirty="0">
              <a:solidFill>
                <a:schemeClr val="accent5"/>
              </a:solidFill>
              <a:latin typeface="华文新魏" panose="02010800040101010101" pitchFamily="2" charset="-122"/>
              <a:ea typeface="华文新魏" panose="02010800040101010101" pitchFamily="2" charset="-122"/>
            </a:endParaRPr>
          </a:p>
          <a:p>
            <a:r>
              <a:rPr lang="zh-CN" altLang="en-US" sz="2800" b="1" dirty="0">
                <a:solidFill>
                  <a:schemeClr val="accent5"/>
                </a:solidFill>
                <a:latin typeface="华文新魏" panose="02010800040101010101" pitchFamily="2" charset="-122"/>
                <a:ea typeface="华文新魏" panose="02010800040101010101" pitchFamily="2" charset="-122"/>
              </a:rPr>
              <a:t>2.体制：专制集权体制，宣扬君权神授</a:t>
            </a:r>
            <a:endParaRPr lang="zh-CN" altLang="en-US" sz="2800" b="1" dirty="0">
              <a:solidFill>
                <a:schemeClr val="accent5"/>
              </a:solidFill>
              <a:latin typeface="华文新魏" panose="02010800040101010101" pitchFamily="2" charset="-122"/>
              <a:ea typeface="华文新魏" panose="02010800040101010101" pitchFamily="2" charset="-122"/>
            </a:endParaRPr>
          </a:p>
          <a:p>
            <a:r>
              <a:rPr lang="zh-CN" altLang="en-US" sz="2800" b="1" dirty="0">
                <a:solidFill>
                  <a:schemeClr val="accent5"/>
                </a:solidFill>
                <a:latin typeface="华文新魏" panose="02010800040101010101" pitchFamily="2" charset="-122"/>
                <a:ea typeface="华文新魏" panose="02010800040101010101" pitchFamily="2" charset="-122"/>
              </a:rPr>
              <a:t>3.管理：建立完善的管理体制，地方大都实行行省制</a:t>
            </a:r>
            <a:endParaRPr lang="zh-CN" altLang="en-US" sz="2800" b="1" dirty="0">
              <a:solidFill>
                <a:schemeClr val="accent5"/>
              </a:solidFill>
              <a:latin typeface="华文新魏" panose="02010800040101010101" pitchFamily="2" charset="-122"/>
              <a:ea typeface="华文新魏" panose="02010800040101010101" pitchFamily="2" charset="-122"/>
            </a:endParaRPr>
          </a:p>
          <a:p>
            <a:r>
              <a:rPr lang="zh-CN" altLang="en-US" sz="2800" b="1" dirty="0">
                <a:solidFill>
                  <a:schemeClr val="accent5"/>
                </a:solidFill>
                <a:latin typeface="华文新魏" panose="02010800040101010101" pitchFamily="2" charset="-122"/>
                <a:ea typeface="华文新魏" panose="02010800040101010101" pitchFamily="2" charset="-122"/>
              </a:rPr>
              <a:t>4.贡献：都在经济发展、文化交流做出突出贡献</a:t>
            </a:r>
            <a:endParaRPr lang="zh-CN" altLang="en-US" sz="2800" b="1" dirty="0">
              <a:solidFill>
                <a:schemeClr val="accent5"/>
              </a:solidFill>
              <a:latin typeface="华文新魏" panose="02010800040101010101" pitchFamily="2" charset="-122"/>
              <a:ea typeface="华文新魏" panose="02010800040101010101" pitchFamily="2" charset="-122"/>
            </a:endParaRPr>
          </a:p>
        </p:txBody>
      </p:sp>
      <p:sp>
        <p:nvSpPr>
          <p:cNvPr id="2" name="矩形 1"/>
          <p:cNvSpPr/>
          <p:nvPr/>
        </p:nvSpPr>
        <p:spPr>
          <a:xfrm>
            <a:off x="10322928" y="107864"/>
            <a:ext cx="1462405" cy="521970"/>
          </a:xfrm>
          <a:prstGeom prst="rect">
            <a:avLst/>
          </a:prstGeom>
        </p:spPr>
        <p:txBody>
          <a:bodyPr wrap="none">
            <a:spAutoFit/>
          </a:bodyPr>
          <a:lstStyle/>
          <a:p>
            <a:pPr algn="l"/>
            <a:r>
              <a:rPr lang="en-US" altLang="zh-CN" sz="2800" b="1" kern="100" dirty="0">
                <a:latin typeface="微软雅黑" panose="020B0503020204020204" charset="-122"/>
                <a:ea typeface="微软雅黑" panose="020B0503020204020204" charset="-122"/>
                <a:cs typeface="Times New Roman" panose="02020603050405020304" pitchFamily="18" charset="0"/>
              </a:rPr>
              <a:t>P9-P11</a:t>
            </a:r>
            <a:endParaRPr lang="en-US" altLang="zh-CN" sz="2800" b="1" kern="100" dirty="0">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249"/>
                                          </p:stCondLst>
                                        </p:cTn>
                                        <p:tgtEl>
                                          <p:spTgt spid="12">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249"/>
                                          </p:stCondLst>
                                        </p:cTn>
                                        <p:tgtEl>
                                          <p:spTgt spid="12">
                                            <p:txEl>
                                              <p:pRg st="1" end="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249"/>
                                          </p:stCondLst>
                                        </p:cTn>
                                        <p:tgtEl>
                                          <p:spTgt spid="12">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249"/>
                                          </p:stCondLst>
                                        </p:cTn>
                                        <p:tgtEl>
                                          <p:spTgt spid="12">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249"/>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82575" y="1391920"/>
            <a:ext cx="9397365" cy="1568450"/>
          </a:xfrm>
          <a:prstGeom prst="rect">
            <a:avLst/>
          </a:prstGeom>
          <a:noFill/>
        </p:spPr>
        <p:txBody>
          <a:bodyPr wrap="square" rtlCol="0" anchor="t">
            <a:spAutoFit/>
          </a:bodyPr>
          <a:p>
            <a:pPr marL="266700" indent="-266700"/>
            <a:r>
              <a:rPr lang="en-US" sz="2400" b="1">
                <a:latin typeface="微软雅黑" panose="020B0503020204020204" charset="-122"/>
                <a:ea typeface="微软雅黑" panose="020B0503020204020204" charset="-122"/>
                <a:cs typeface="微软雅黑" panose="020B0503020204020204" charset="-122"/>
                <a:sym typeface="+mn-ea"/>
              </a:rPr>
              <a:t>3</a:t>
            </a:r>
            <a:r>
              <a:rPr lang="zh-CN"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a:t>
            </a:r>
            <a:r>
              <a:rPr lang="zh-CN" sz="2400" b="1">
                <a:latin typeface="微软雅黑" panose="020B0503020204020204" charset="-122"/>
                <a:ea typeface="微软雅黑" panose="020B0503020204020204" charset="-122"/>
                <a:cs typeface="微软雅黑" panose="020B0503020204020204" charset="-122"/>
                <a:sym typeface="+mn-ea"/>
              </a:rPr>
              <a:t>2021</a:t>
            </a:r>
            <a:r>
              <a:rPr lang="en-US" altLang="zh-CN" sz="2400" b="1">
                <a:latin typeface="微软雅黑" panose="020B0503020204020204" charset="-122"/>
                <a:ea typeface="微软雅黑" panose="020B0503020204020204" charset="-122"/>
                <a:cs typeface="微软雅黑" panose="020B0503020204020204" charset="-122"/>
                <a:sym typeface="+mn-ea"/>
              </a:rPr>
              <a:t>·</a:t>
            </a:r>
            <a:r>
              <a:rPr lang="zh-CN" sz="2400" b="1">
                <a:latin typeface="微软雅黑" panose="020B0503020204020204" charset="-122"/>
                <a:ea typeface="微软雅黑" panose="020B0503020204020204" charset="-122"/>
                <a:cs typeface="微软雅黑" panose="020B0503020204020204" charset="-122"/>
                <a:sym typeface="+mn-ea"/>
              </a:rPr>
              <a:t>黑龙江</a:t>
            </a:r>
            <a:r>
              <a:rPr lang="en-US" altLang="zh-CN" sz="2400" b="1">
                <a:latin typeface="微软雅黑" panose="020B0503020204020204" charset="-122"/>
                <a:ea typeface="微软雅黑" panose="020B0503020204020204" charset="-122"/>
                <a:cs typeface="微软雅黑" panose="020B0503020204020204" charset="-122"/>
                <a:sym typeface="+mn-ea"/>
              </a:rPr>
              <a:t>·</a:t>
            </a:r>
            <a:r>
              <a:rPr lang="zh-CN" sz="2400" b="1">
                <a:latin typeface="微软雅黑" panose="020B0503020204020204" charset="-122"/>
                <a:ea typeface="微软雅黑" panose="020B0503020204020204" charset="-122"/>
                <a:cs typeface="微软雅黑" panose="020B0503020204020204" charset="-122"/>
                <a:sym typeface="+mn-ea"/>
              </a:rPr>
              <a:t>学业水平考试</a:t>
            </a:r>
            <a:r>
              <a:rPr lang="en-US" altLang="zh-CN" sz="2400" b="1">
                <a:latin typeface="微软雅黑" panose="020B0503020204020204" charset="-122"/>
                <a:ea typeface="微软雅黑" panose="020B0503020204020204" charset="-122"/>
                <a:cs typeface="微软雅黑" panose="020B0503020204020204" charset="-122"/>
                <a:sym typeface="+mn-ea"/>
              </a:rPr>
              <a:t>)</a:t>
            </a:r>
            <a:r>
              <a:rPr lang="en-US" sz="2400" b="1">
                <a:latin typeface="微软雅黑" panose="020B0503020204020204" charset="-122"/>
                <a:ea typeface="微软雅黑" panose="020B0503020204020204" charset="-122"/>
                <a:cs typeface="微软雅黑" panose="020B0503020204020204" charset="-122"/>
                <a:sym typeface="+mn-ea"/>
              </a:rPr>
              <a:t>20</a:t>
            </a:r>
            <a:r>
              <a:rPr lang="zh-CN" sz="2400" b="1">
                <a:latin typeface="微软雅黑" panose="020B0503020204020204" charset="-122"/>
                <a:ea typeface="微软雅黑" panose="020B0503020204020204" charset="-122"/>
                <a:cs typeface="微软雅黑" panose="020B0503020204020204" charset="-122"/>
                <a:sym typeface="+mn-ea"/>
              </a:rPr>
              <a:t>世纪</a:t>
            </a:r>
            <a:r>
              <a:rPr lang="en-US" sz="2400" b="1">
                <a:latin typeface="微软雅黑" panose="020B0503020204020204" charset="-122"/>
                <a:ea typeface="微软雅黑" panose="020B0503020204020204" charset="-122"/>
                <a:cs typeface="微软雅黑" panose="020B0503020204020204" charset="-122"/>
                <a:sym typeface="+mn-ea"/>
              </a:rPr>
              <a:t>70</a:t>
            </a:r>
            <a:r>
              <a:rPr lang="zh-CN" sz="2400" b="1">
                <a:latin typeface="微软雅黑" panose="020B0503020204020204" charset="-122"/>
                <a:ea typeface="微软雅黑" panose="020B0503020204020204" charset="-122"/>
                <a:cs typeface="微软雅黑" panose="020B0503020204020204" charset="-122"/>
                <a:sym typeface="+mn-ea"/>
              </a:rPr>
              <a:t>年代，主要资本主义国家出现不同程度的“滞胀”现象，各国应对“滞胀”采取的措施是</a:t>
            </a:r>
            <a:r>
              <a:rPr lang="en-US" sz="2400" b="1">
                <a:latin typeface="微软雅黑" panose="020B0503020204020204" charset="-122"/>
                <a:ea typeface="微软雅黑" panose="020B0503020204020204" charset="-122"/>
                <a:cs typeface="微软雅黑" panose="020B0503020204020204" charset="-122"/>
                <a:sym typeface="+mn-ea"/>
              </a:rPr>
              <a:t>A</a:t>
            </a:r>
            <a:r>
              <a:rPr lang="zh-CN" sz="2400" b="1">
                <a:latin typeface="微软雅黑" panose="020B0503020204020204" charset="-122"/>
                <a:ea typeface="微软雅黑" panose="020B0503020204020204" charset="-122"/>
                <a:cs typeface="微软雅黑" panose="020B0503020204020204" charset="-122"/>
                <a:sym typeface="+mn-ea"/>
              </a:rPr>
              <a:t>．加强政府对经济的干预</a:t>
            </a:r>
            <a:r>
              <a:rPr lang="en-US" sz="2400" b="1">
                <a:latin typeface="微软雅黑" panose="020B0503020204020204" charset="-122"/>
                <a:ea typeface="微软雅黑" panose="020B0503020204020204" charset="-122"/>
                <a:cs typeface="微软雅黑" panose="020B0503020204020204" charset="-122"/>
                <a:sym typeface="+mn-ea"/>
              </a:rPr>
              <a:t>  	            B</a:t>
            </a:r>
            <a:r>
              <a:rPr lang="zh-CN" sz="2400" b="1">
                <a:latin typeface="微软雅黑" panose="020B0503020204020204" charset="-122"/>
                <a:ea typeface="微软雅黑" panose="020B0503020204020204" charset="-122"/>
                <a:cs typeface="微软雅黑" panose="020B0503020204020204" charset="-122"/>
                <a:sym typeface="+mn-ea"/>
              </a:rPr>
              <a:t>．建立“福利国家”</a:t>
            </a:r>
            <a:r>
              <a:rPr lang="en-US" sz="2400" b="1">
                <a:latin typeface="微软雅黑" panose="020B0503020204020204" charset="-122"/>
                <a:ea typeface="微软雅黑" panose="020B0503020204020204" charset="-122"/>
                <a:cs typeface="微软雅黑" panose="020B0503020204020204" charset="-122"/>
                <a:sym typeface="+mn-ea"/>
              </a:rPr>
              <a:t>C</a:t>
            </a:r>
            <a:r>
              <a:rPr lang="zh-CN" sz="2400" b="1">
                <a:latin typeface="微软雅黑" panose="020B0503020204020204" charset="-122"/>
                <a:ea typeface="微软雅黑" panose="020B0503020204020204" charset="-122"/>
                <a:cs typeface="微软雅黑" panose="020B0503020204020204" charset="-122"/>
                <a:sym typeface="+mn-ea"/>
              </a:rPr>
              <a:t>．适当减少政府对经济的干预</a:t>
            </a:r>
            <a:r>
              <a:rPr lang="en-US" sz="2400" b="1">
                <a:latin typeface="微软雅黑" panose="020B0503020204020204" charset="-122"/>
                <a:ea typeface="微软雅黑" panose="020B0503020204020204" charset="-122"/>
                <a:cs typeface="微软雅黑" panose="020B0503020204020204" charset="-122"/>
                <a:sym typeface="+mn-ea"/>
              </a:rPr>
              <a:t>      	  D</a:t>
            </a:r>
            <a:r>
              <a:rPr lang="zh-CN" sz="2400" b="1">
                <a:latin typeface="微软雅黑" panose="020B0503020204020204" charset="-122"/>
                <a:ea typeface="微软雅黑" panose="020B0503020204020204" charset="-122"/>
                <a:cs typeface="微软雅黑" panose="020B0503020204020204" charset="-122"/>
                <a:sym typeface="+mn-ea"/>
              </a:rPr>
              <a:t>．调整社会结构</a:t>
            </a:r>
            <a:endParaRPr lang="zh-CN" altLang="en-US" sz="2400" b="1">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5" name="文本框 4"/>
          <p:cNvSpPr txBox="1"/>
          <p:nvPr/>
        </p:nvSpPr>
        <p:spPr>
          <a:xfrm>
            <a:off x="6278880" y="245745"/>
            <a:ext cx="501015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lvl="0" algn="ctr">
              <a:buClrTx/>
              <a:buSzTx/>
              <a:buFontTx/>
            </a:pPr>
            <a:r>
              <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第十九课：资本主义国家的新变化</a:t>
            </a:r>
            <a:endParaRPr lang="en-US" altLang="zh-CN"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166370" y="869633"/>
            <a:ext cx="5080000" cy="521970"/>
          </a:xfrm>
          <a:prstGeom prst="rect">
            <a:avLst/>
          </a:prstGeom>
          <a:noFill/>
          <a:ln w="9525">
            <a:noFill/>
          </a:ln>
        </p:spPr>
        <p:txBody>
          <a:bodyPr>
            <a:spAutoFit/>
          </a:bodyPr>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10043160" y="139192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C</a:t>
            </a:r>
            <a:endParaRPr lang="en-US" altLang="zh-CN" sz="9600" dirty="0">
              <a:solidFill>
                <a:schemeClr val="accent1"/>
              </a:solidFill>
              <a:latin typeface="微软雅黑" panose="020B0503020204020204" charset="-122"/>
              <a:ea typeface="微软雅黑" panose="020B0503020204020204" charset="-122"/>
            </a:endParaRPr>
          </a:p>
        </p:txBody>
      </p:sp>
      <p:sp>
        <p:nvSpPr>
          <p:cNvPr id="109" name="文本框 108"/>
          <p:cNvSpPr txBox="1"/>
          <p:nvPr/>
        </p:nvSpPr>
        <p:spPr>
          <a:xfrm>
            <a:off x="281940" y="2960370"/>
            <a:ext cx="9398000" cy="1938020"/>
          </a:xfrm>
          <a:prstGeom prst="rect">
            <a:avLst/>
          </a:prstGeom>
          <a:noFill/>
          <a:ln w="9525">
            <a:noFill/>
          </a:ln>
        </p:spPr>
        <p:txBody>
          <a:bodyPr wrap="square">
            <a:spAutoFit/>
          </a:bodyPr>
          <a:p>
            <a:pPr marL="266700" indent="-266700"/>
            <a:r>
              <a:rPr lang="en-US" altLang="zh-CN" sz="2400" b="1">
                <a:latin typeface="微软雅黑" panose="020B0503020204020204" charset="-122"/>
                <a:ea typeface="微软雅黑" panose="020B0503020204020204" charset="-122"/>
                <a:cs typeface="微软雅黑" panose="020B0503020204020204" charset="-122"/>
              </a:rPr>
              <a:t>4</a:t>
            </a:r>
            <a:r>
              <a:rPr lang="zh-CN" sz="2400" b="1">
                <a:latin typeface="微软雅黑" panose="020B0503020204020204" charset="-122"/>
                <a:ea typeface="微软雅黑" panose="020B0503020204020204" charset="-122"/>
                <a:cs typeface="微软雅黑" panose="020B0503020204020204" charset="-122"/>
              </a:rPr>
              <a:t>．2022年北京市第一次普通高中学业水平合格性考试）二战后，资本主义国家出现了一系列新的变化，具体表现有①国家的宏观调控加强</a:t>
            </a:r>
            <a:r>
              <a:rPr lang="en-US"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②从事服务业的人口所占比重增加③“福利国家”的建立</a:t>
            </a:r>
            <a:r>
              <a:rPr lang="en-US"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④资本主义社会基本矛盾彻底消除</a:t>
            </a:r>
            <a:endParaRPr lang="en-US" sz="2400" b="1">
              <a:latin typeface="微软雅黑" panose="020B0503020204020204" charset="-122"/>
              <a:ea typeface="微软雅黑" panose="020B0503020204020204" charset="-122"/>
              <a:cs typeface="微软雅黑" panose="020B0503020204020204" charset="-122"/>
            </a:endParaRPr>
          </a:p>
          <a:p>
            <a:pPr marL="266700" indent="-266700"/>
            <a:r>
              <a:rPr lang="en-US" sz="2400" b="1">
                <a:solidFill>
                  <a:schemeClr val="tx1"/>
                </a:solidFill>
                <a:latin typeface="微软雅黑" panose="020B0503020204020204" charset="-122"/>
                <a:ea typeface="微软雅黑" panose="020B0503020204020204" charset="-122"/>
                <a:cs typeface="微软雅黑" panose="020B0503020204020204" charset="-122"/>
              </a:rPr>
              <a:t>A</a:t>
            </a:r>
            <a:r>
              <a:rPr lang="zh-CN" sz="2400" b="1">
                <a:solidFill>
                  <a:schemeClr val="tx1"/>
                </a:solidFill>
                <a:latin typeface="微软雅黑" panose="020B0503020204020204" charset="-122"/>
                <a:ea typeface="微软雅黑" panose="020B0503020204020204" charset="-122"/>
                <a:cs typeface="微软雅黑" panose="020B0503020204020204" charset="-122"/>
              </a:rPr>
              <a:t>．</a:t>
            </a:r>
            <a:r>
              <a:rPr lang="en-US" sz="2400" b="1">
                <a:solidFill>
                  <a:schemeClr val="tx1"/>
                </a:solidFill>
                <a:latin typeface="微软雅黑" panose="020B0503020204020204" charset="-122"/>
                <a:ea typeface="微软雅黑" panose="020B0503020204020204" charset="-122"/>
                <a:cs typeface="微软雅黑" panose="020B0503020204020204" charset="-122"/>
              </a:rPr>
              <a:t>①②③ </a:t>
            </a:r>
            <a:r>
              <a:rPr lang="en-US" sz="2400" b="1">
                <a:latin typeface="微软雅黑" panose="020B0503020204020204" charset="-122"/>
                <a:ea typeface="微软雅黑" panose="020B0503020204020204" charset="-122"/>
                <a:cs typeface="微软雅黑" panose="020B0503020204020204" charset="-122"/>
              </a:rPr>
              <a:t>	B</a:t>
            </a:r>
            <a:r>
              <a:rPr lang="zh-CN" sz="2400" b="1">
                <a:latin typeface="微软雅黑" panose="020B0503020204020204" charset="-122"/>
                <a:ea typeface="微软雅黑" panose="020B0503020204020204" charset="-122"/>
                <a:cs typeface="微软雅黑" panose="020B0503020204020204" charset="-122"/>
              </a:rPr>
              <a:t>．</a:t>
            </a:r>
            <a:r>
              <a:rPr lang="en-US" sz="2400" b="1">
                <a:latin typeface="微软雅黑" panose="020B0503020204020204" charset="-122"/>
                <a:ea typeface="微软雅黑" panose="020B0503020204020204" charset="-122"/>
                <a:cs typeface="微软雅黑" panose="020B0503020204020204" charset="-122"/>
              </a:rPr>
              <a:t>①②④ 	C</a:t>
            </a:r>
            <a:r>
              <a:rPr lang="zh-CN" sz="2400" b="1">
                <a:latin typeface="微软雅黑" panose="020B0503020204020204" charset="-122"/>
                <a:ea typeface="微软雅黑" panose="020B0503020204020204" charset="-122"/>
                <a:cs typeface="微软雅黑" panose="020B0503020204020204" charset="-122"/>
              </a:rPr>
              <a:t>．</a:t>
            </a:r>
            <a:r>
              <a:rPr lang="en-US" sz="2400" b="1">
                <a:latin typeface="微软雅黑" panose="020B0503020204020204" charset="-122"/>
                <a:ea typeface="微软雅黑" panose="020B0503020204020204" charset="-122"/>
                <a:cs typeface="微软雅黑" panose="020B0503020204020204" charset="-122"/>
              </a:rPr>
              <a:t>①③④ 	D</a:t>
            </a:r>
            <a:r>
              <a:rPr lang="zh-CN" sz="2400" b="1">
                <a:latin typeface="微软雅黑" panose="020B0503020204020204" charset="-122"/>
                <a:ea typeface="微软雅黑" panose="020B0503020204020204" charset="-122"/>
                <a:cs typeface="微软雅黑" panose="020B0503020204020204" charset="-122"/>
              </a:rPr>
              <a:t>．</a:t>
            </a:r>
            <a:r>
              <a:rPr lang="en-US" sz="2400" b="1">
                <a:latin typeface="微软雅黑" panose="020B0503020204020204" charset="-122"/>
                <a:ea typeface="微软雅黑" panose="020B0503020204020204" charset="-122"/>
                <a:cs typeface="微软雅黑" panose="020B0503020204020204" charset="-122"/>
              </a:rPr>
              <a:t>②③④</a:t>
            </a:r>
            <a:endParaRPr lang="en-US" altLang="en-US" sz="2400" b="1">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0042525" y="296037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A</a:t>
            </a:r>
            <a:endParaRPr lang="en-US" altLang="zh-CN" sz="9600" dirty="0">
              <a:solidFill>
                <a:schemeClr val="accent1"/>
              </a:solidFill>
              <a:latin typeface="微软雅黑" panose="020B0503020204020204" charset="-122"/>
              <a:ea typeface="微软雅黑" panose="020B0503020204020204" charset="-122"/>
            </a:endParaRPr>
          </a:p>
        </p:txBody>
      </p:sp>
      <p:sp>
        <p:nvSpPr>
          <p:cNvPr id="9" name="文本框 8"/>
          <p:cNvSpPr txBox="1"/>
          <p:nvPr/>
        </p:nvSpPr>
        <p:spPr>
          <a:xfrm>
            <a:off x="166370" y="4837430"/>
            <a:ext cx="9877425" cy="1938020"/>
          </a:xfrm>
          <a:prstGeom prst="rect">
            <a:avLst/>
          </a:prstGeom>
          <a:noFill/>
          <a:ln w="9525">
            <a:noFill/>
          </a:ln>
        </p:spPr>
        <p:txBody>
          <a:bodyPr wrap="square">
            <a:spAutoFit/>
          </a:bodyPr>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5. </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a:t>
            </a:r>
            <a:r>
              <a:rPr lang="en-US" sz="2400" b="1">
                <a:solidFill>
                  <a:srgbClr val="000000"/>
                </a:solidFill>
                <a:latin typeface="微软雅黑" panose="020B0503020204020204" charset="-122"/>
                <a:ea typeface="微软雅黑" panose="020B0503020204020204" charset="-122"/>
                <a:cs typeface="微软雅黑" panose="020B0503020204020204" charset="-122"/>
              </a:rPr>
              <a:t>2022·</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江苏</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a:t>
            </a:r>
            <a:r>
              <a:rPr lang="en-US" sz="2400" b="1">
                <a:solidFill>
                  <a:srgbClr val="000000"/>
                </a:solidFill>
                <a:latin typeface="微软雅黑" panose="020B0503020204020204" charset="-122"/>
                <a:ea typeface="微软雅黑" panose="020B0503020204020204" charset="-122"/>
                <a:cs typeface="微软雅黑" panose="020B0503020204020204" charset="-122"/>
              </a:rPr>
              <a:t>学业水平考试</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a:t>
            </a:r>
            <a:r>
              <a:rPr lang="zh-CN" sz="2400" b="1">
                <a:solidFill>
                  <a:srgbClr val="000000"/>
                </a:solidFill>
                <a:latin typeface="微软雅黑" panose="020B0503020204020204" charset="-122"/>
                <a:ea typeface="微软雅黑" panose="020B0503020204020204" charset="-122"/>
                <a:cs typeface="微软雅黑" panose="020B0503020204020204" charset="-122"/>
              </a:rPr>
              <a:t>第二次世界大战后，西欧各国加强了对社会财富的再分配，增加了在医疗、养老、住房、就业、教育等方面的投入，以保障家庭及社会的稳定。这表明当时西欧国家致力于</a:t>
            </a:r>
            <a:r>
              <a:rPr lang="en-US" sz="2400" b="1">
                <a:solidFill>
                  <a:srgbClr val="000000"/>
                </a:solidFill>
                <a:latin typeface="微软雅黑" panose="020B0503020204020204" charset="-122"/>
                <a:ea typeface="微软雅黑" panose="020B0503020204020204" charset="-122"/>
                <a:cs typeface="微软雅黑" panose="020B0503020204020204" charset="-122"/>
              </a:rPr>
              <a:t>A. </a:t>
            </a:r>
            <a:r>
              <a:rPr lang="zh-CN" sz="2400" b="1">
                <a:solidFill>
                  <a:srgbClr val="000000"/>
                </a:solidFill>
                <a:latin typeface="微软雅黑" panose="020B0503020204020204" charset="-122"/>
                <a:ea typeface="微软雅黑" panose="020B0503020204020204" charset="-122"/>
                <a:cs typeface="微软雅黑" panose="020B0503020204020204" charset="-122"/>
              </a:rPr>
              <a:t>提高国民收入</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         </a:t>
            </a:r>
            <a:r>
              <a:rPr lang="en-US" sz="2400" b="1">
                <a:solidFill>
                  <a:srgbClr val="000000"/>
                </a:solidFill>
                <a:latin typeface="微软雅黑" panose="020B0503020204020204" charset="-122"/>
                <a:ea typeface="微软雅黑" panose="020B0503020204020204" charset="-122"/>
                <a:cs typeface="微软雅黑" panose="020B0503020204020204" charset="-122"/>
              </a:rPr>
              <a:t>	B. </a:t>
            </a:r>
            <a:r>
              <a:rPr lang="zh-CN" sz="2400" b="1">
                <a:solidFill>
                  <a:srgbClr val="000000"/>
                </a:solidFill>
                <a:latin typeface="微软雅黑" panose="020B0503020204020204" charset="-122"/>
                <a:ea typeface="微软雅黑" panose="020B0503020204020204" charset="-122"/>
                <a:cs typeface="微软雅黑" panose="020B0503020204020204" charset="-122"/>
              </a:rPr>
              <a:t>发展“新经济”</a:t>
            </a:r>
            <a:r>
              <a:rPr lang="en-US" sz="2400" b="1">
                <a:solidFill>
                  <a:srgbClr val="000000"/>
                </a:solidFill>
                <a:latin typeface="微软雅黑" panose="020B0503020204020204" charset="-122"/>
                <a:ea typeface="微软雅黑" panose="020B0503020204020204" charset="-122"/>
                <a:cs typeface="微软雅黑" panose="020B0503020204020204" charset="-122"/>
              </a:rPr>
              <a:t>C. </a:t>
            </a:r>
            <a:r>
              <a:rPr lang="zh-CN" sz="2400" b="1">
                <a:solidFill>
                  <a:srgbClr val="000000"/>
                </a:solidFill>
                <a:latin typeface="微软雅黑" panose="020B0503020204020204" charset="-122"/>
                <a:ea typeface="微软雅黑" panose="020B0503020204020204" charset="-122"/>
                <a:cs typeface="微软雅黑" panose="020B0503020204020204" charset="-122"/>
              </a:rPr>
              <a:t>建立“福利国家”</a:t>
            </a:r>
            <a:r>
              <a:rPr lang="en-US" sz="2400" b="1">
                <a:solidFill>
                  <a:srgbClr val="000000"/>
                </a:solidFill>
                <a:latin typeface="微软雅黑" panose="020B0503020204020204" charset="-122"/>
                <a:ea typeface="微软雅黑" panose="020B0503020204020204" charset="-122"/>
                <a:cs typeface="微软雅黑" panose="020B0503020204020204" charset="-122"/>
              </a:rPr>
              <a:t>	D. </a:t>
            </a:r>
            <a:r>
              <a:rPr lang="zh-CN" sz="2400" b="1">
                <a:solidFill>
                  <a:srgbClr val="000000"/>
                </a:solidFill>
                <a:latin typeface="微软雅黑" panose="020B0503020204020204" charset="-122"/>
                <a:ea typeface="微软雅黑" panose="020B0503020204020204" charset="-122"/>
                <a:cs typeface="微软雅黑" panose="020B0503020204020204" charset="-122"/>
              </a:rPr>
              <a:t>对抗社会主义</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10043160" y="476123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C</a:t>
            </a:r>
            <a:endParaRPr lang="en-US" altLang="zh-CN" sz="9600" dirty="0">
              <a:solidFill>
                <a:schemeClr val="accent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4" name="文本框 3"/>
          <p:cNvSpPr txBox="1"/>
          <p:nvPr/>
        </p:nvSpPr>
        <p:spPr>
          <a:xfrm>
            <a:off x="5559425" y="245745"/>
            <a:ext cx="5729605"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lvl="0" algn="ctr">
              <a:buClrTx/>
              <a:buSzTx/>
              <a:buFontTx/>
            </a:pPr>
            <a:r>
              <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第二十课：社会主义国家的发展与变化</a:t>
            </a:r>
            <a:endParaRPr lang="en-US" altLang="zh-CN"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86995" y="854075"/>
            <a:ext cx="6774815" cy="3784600"/>
          </a:xfrm>
          <a:prstGeom prst="rect">
            <a:avLst/>
          </a:prstGeom>
          <a:noFill/>
        </p:spPr>
        <p:txBody>
          <a:bodyPr wrap="square" rtlCol="0">
            <a:spAutoFit/>
          </a:bodyPr>
          <a:p>
            <a:r>
              <a:rPr lang="zh-CN" sz="2400" b="1">
                <a:solidFill>
                  <a:schemeClr val="tx1"/>
                </a:solidFill>
                <a:latin typeface="微软雅黑" panose="020B0503020204020204" charset="-122"/>
                <a:ea typeface="微软雅黑" panose="020B0503020204020204" charset="-122"/>
                <a:cs typeface="微软雅黑" panose="020B0503020204020204" charset="-122"/>
                <a:sym typeface="+mn-ea"/>
              </a:rPr>
              <a:t>三、</a:t>
            </a:r>
            <a:r>
              <a:rPr lang="zh-CN" altLang="en-US" sz="2400" b="1" dirty="0">
                <a:solidFill>
                  <a:schemeClr val="tx1"/>
                </a:solidFill>
                <a:effectLst/>
                <a:latin typeface="微软雅黑" panose="020B0503020204020204" charset="-122"/>
                <a:ea typeface="微软雅黑" panose="020B0503020204020204" charset="-122"/>
                <a:cs typeface="微软雅黑" panose="020B0503020204020204" charset="-122"/>
                <a:sym typeface="+mn-ea"/>
              </a:rPr>
              <a:t>社会主义国家的发展与变化</a:t>
            </a:r>
            <a:r>
              <a:rPr lang="en-US" altLang="zh-CN" sz="2400" b="1" dirty="0">
                <a:solidFill>
                  <a:schemeClr val="tx1"/>
                </a:solidFill>
                <a:effectLst/>
                <a:latin typeface="微软雅黑" panose="020B0503020204020204" charset="-122"/>
                <a:ea typeface="微软雅黑" panose="020B0503020204020204" charset="-122"/>
                <a:cs typeface="微软雅黑" panose="020B0503020204020204" charset="-122"/>
                <a:sym typeface="+mn-ea"/>
              </a:rPr>
              <a:t>P120-125</a:t>
            </a:r>
            <a:endParaRPr lang="zh-CN" altLang="en-US" sz="2400" b="1" dirty="0">
              <a:solidFill>
                <a:schemeClr val="tx1"/>
              </a:solidFill>
              <a:effectLst/>
              <a:latin typeface="微软雅黑" panose="020B0503020204020204" charset="-122"/>
              <a:ea typeface="微软雅黑" panose="020B0503020204020204" charset="-122"/>
              <a:cs typeface="微软雅黑" panose="020B0503020204020204" charset="-122"/>
              <a:sym typeface="+mn-ea"/>
            </a:endParaRPr>
          </a:p>
          <a:p>
            <a:r>
              <a:rPr lang="zh-CN" sz="2400" b="1">
                <a:solidFill>
                  <a:schemeClr val="tx1"/>
                </a:solidFill>
                <a:latin typeface="微软雅黑" panose="020B0503020204020204" charset="-122"/>
                <a:ea typeface="微软雅黑" panose="020B0503020204020204" charset="-122"/>
                <a:cs typeface="微软雅黑" panose="020B0503020204020204" charset="-122"/>
                <a:sym typeface="+mn-ea"/>
              </a:rPr>
              <a:t>1、苏联：</a:t>
            </a:r>
            <a:endParaRPr lang="zh-CN"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endParaRPr lang="zh-CN"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endParaRPr lang="zh-CN"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endParaRPr lang="zh-CN"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endParaRPr lang="zh-CN"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endParaRPr lang="zh-CN"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endParaRPr lang="zh-CN"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r>
              <a:rPr lang="zh-CN" sz="2400" b="1">
                <a:solidFill>
                  <a:schemeClr val="tx1"/>
                </a:solidFill>
                <a:latin typeface="微软雅黑" panose="020B0503020204020204" charset="-122"/>
                <a:ea typeface="微软雅黑" panose="020B0503020204020204" charset="-122"/>
                <a:cs typeface="微软雅黑" panose="020B0503020204020204" charset="-122"/>
                <a:sym typeface="+mn-ea"/>
              </a:rPr>
              <a:t>2、东欧：南斯拉夫：社会主义自治制度</a:t>
            </a:r>
            <a:r>
              <a:rPr lang="en-US" sz="24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sz="2400" b="1">
                <a:solidFill>
                  <a:schemeClr val="tx1"/>
                </a:solidFill>
                <a:latin typeface="微软雅黑" panose="020B0503020204020204" charset="-122"/>
                <a:ea typeface="微软雅黑" panose="020B0503020204020204" charset="-122"/>
                <a:cs typeface="微软雅黑" panose="020B0503020204020204" charset="-122"/>
                <a:sym typeface="+mn-ea"/>
              </a:rPr>
              <a:t>解体</a:t>
            </a:r>
            <a:r>
              <a:rPr lang="en-US" sz="2400" b="1">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sz="2400" b="1">
                <a:solidFill>
                  <a:schemeClr val="tx1"/>
                </a:solidFill>
                <a:latin typeface="微软雅黑" panose="020B0503020204020204" charset="-122"/>
                <a:ea typeface="微软雅黑" panose="020B0503020204020204" charset="-122"/>
                <a:cs typeface="微软雅黑" panose="020B0503020204020204" charset="-122"/>
                <a:sym typeface="+mn-ea"/>
              </a:rPr>
              <a:t>捷克斯洛伐克：布拉格之春</a:t>
            </a:r>
            <a:r>
              <a:rPr lang="en-US" sz="24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sz="2400" b="1">
                <a:solidFill>
                  <a:schemeClr val="tx1"/>
                </a:solidFill>
                <a:latin typeface="微软雅黑" panose="020B0503020204020204" charset="-122"/>
                <a:ea typeface="微软雅黑" panose="020B0503020204020204" charset="-122"/>
                <a:cs typeface="微软雅黑" panose="020B0503020204020204" charset="-122"/>
                <a:sym typeface="+mn-ea"/>
              </a:rPr>
              <a:t>分裂</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6861810" y="4709795"/>
            <a:ext cx="461899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lvl="0" algn="ctr">
              <a:buClrTx/>
              <a:buSzTx/>
              <a:buFontTx/>
            </a:pPr>
            <a:r>
              <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第二十一课：新兴国家的发展</a:t>
            </a:r>
            <a:endParaRPr lang="en-US" altLang="zh-CN"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86995" y="4889500"/>
            <a:ext cx="11294745" cy="1938020"/>
          </a:xfrm>
          <a:prstGeom prst="rect">
            <a:avLst/>
          </a:prstGeom>
          <a:noFill/>
        </p:spPr>
        <p:txBody>
          <a:bodyPr wrap="square" rtlCol="0">
            <a:spAutoFit/>
          </a:bodyPr>
          <a:p>
            <a:r>
              <a:rPr lang="zh-CN" sz="2400" b="1">
                <a:solidFill>
                  <a:schemeClr val="tx1"/>
                </a:solidFill>
                <a:latin typeface="微软雅黑" panose="020B0503020204020204" charset="-122"/>
                <a:ea typeface="微软雅黑" panose="020B0503020204020204" charset="-122"/>
                <a:cs typeface="微软雅黑" panose="020B0503020204020204" charset="-122"/>
                <a:sym typeface="+mn-ea"/>
              </a:rPr>
              <a:t>四、发展中国家的</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挑战</a:t>
            </a:r>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ea"/>
              </a:rPr>
              <a:t>P129</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、总体：</a:t>
            </a:r>
            <a:r>
              <a:rPr lang="zh-CN" sz="2400" b="1">
                <a:solidFill>
                  <a:srgbClr val="000000"/>
                </a:solidFill>
                <a:latin typeface="微软雅黑" panose="020B0503020204020204" charset="-122"/>
                <a:ea typeface="微软雅黑" panose="020B0503020204020204" charset="-122"/>
                <a:cs typeface="微软雅黑" panose="020B0503020204020204" charset="-122"/>
                <a:sym typeface="+mn-ea"/>
              </a:rPr>
              <a:t>发达国家操纵国际市场，国家政策失误、人口增长过快、社会两极分化</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、亚洲：过分依赖国际资本、市场，承受风险能力较差</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ea"/>
              </a:rPr>
              <a:t>3</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、拉美：过于依赖出口贸易和外资，欠巨额外债</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endParaRPr>
          </a:p>
          <a:p>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ea"/>
              </a:rPr>
              <a:t>4</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、非洲：发展最不平衡，近一半非洲人口在贫困线以下</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7" name="右大括号 6"/>
          <p:cNvSpPr/>
          <p:nvPr/>
        </p:nvSpPr>
        <p:spPr>
          <a:xfrm>
            <a:off x="6607175" y="3855720"/>
            <a:ext cx="254635" cy="719455"/>
          </a:xfrm>
          <a:prstGeom prst="rightBrace">
            <a:avLst>
              <a:gd name="adj1" fmla="val 51122"/>
              <a:gd name="adj2" fmla="val 50000"/>
            </a:avLst>
          </a:prstGeom>
          <a:ln w="38100"/>
        </p:spPr>
        <p:style>
          <a:lnRef idx="1">
            <a:schemeClr val="dk1"/>
          </a:lnRef>
          <a:fillRef idx="0">
            <a:schemeClr val="dk1"/>
          </a:fillRef>
          <a:effectRef idx="0">
            <a:schemeClr val="dk1"/>
          </a:effectRef>
          <a:fontRef idx="minor">
            <a:schemeClr val="tx1"/>
          </a:fontRef>
        </p:style>
        <p:txBody>
          <a:bodyPr rtlCol="0" anchor="ctr"/>
          <a:p>
            <a:pPr algn="ctr"/>
            <a:endParaRPr lang="zh-CN" altLang="en-US"/>
          </a:p>
        </p:txBody>
      </p:sp>
      <p:sp>
        <p:nvSpPr>
          <p:cNvPr id="8" name="文本框 7"/>
          <p:cNvSpPr txBox="1"/>
          <p:nvPr/>
        </p:nvSpPr>
        <p:spPr>
          <a:xfrm>
            <a:off x="7108190" y="3985260"/>
            <a:ext cx="2959735" cy="460375"/>
          </a:xfrm>
          <a:prstGeom prst="rect">
            <a:avLst/>
          </a:prstGeom>
          <a:noFill/>
        </p:spPr>
        <p:txBody>
          <a:bodyPr wrap="square" rtlCol="0">
            <a:spAutoFit/>
          </a:bodyPr>
          <a:p>
            <a:r>
              <a:rPr lang="zh-CN" altLang="en-US" sz="2400" b="1">
                <a:latin typeface="微软雅黑" panose="020B0503020204020204" charset="-122"/>
                <a:ea typeface="微软雅黑" panose="020B0503020204020204" charset="-122"/>
              </a:rPr>
              <a:t>未突破苏联模式束缚</a:t>
            </a:r>
            <a:endParaRPr lang="zh-CN" altLang="en-US" sz="2400" b="1">
              <a:latin typeface="微软雅黑" panose="020B0503020204020204" charset="-122"/>
              <a:ea typeface="微软雅黑" panose="020B0503020204020204" charset="-122"/>
            </a:endParaRPr>
          </a:p>
        </p:txBody>
      </p:sp>
      <p:graphicFrame>
        <p:nvGraphicFramePr>
          <p:cNvPr id="10" name="表格 9"/>
          <p:cNvGraphicFramePr/>
          <p:nvPr>
            <p:custDataLst>
              <p:tags r:id="rId1"/>
            </p:custDataLst>
          </p:nvPr>
        </p:nvGraphicFramePr>
        <p:xfrm>
          <a:off x="530860" y="1635760"/>
          <a:ext cx="10850880" cy="2219960"/>
        </p:xfrm>
        <a:graphic>
          <a:graphicData uri="http://schemas.openxmlformats.org/drawingml/2006/table">
            <a:tbl>
              <a:tblPr firstRow="1" bandRow="1">
                <a:tableStyleId>{5940675A-B579-460E-94D1-54222C63F5DA}</a:tableStyleId>
              </a:tblPr>
              <a:tblGrid>
                <a:gridCol w="1289050"/>
                <a:gridCol w="2726690"/>
                <a:gridCol w="3201670"/>
                <a:gridCol w="3633470"/>
              </a:tblGrid>
              <a:tr h="731520">
                <a:tc>
                  <a:txBody>
                    <a:bodyPr/>
                    <a:p>
                      <a:pPr indent="0" algn="ctr">
                        <a:buNone/>
                      </a:pPr>
                      <a:r>
                        <a:rPr lang="en-US" sz="2400" b="1">
                          <a:latin typeface="微软雅黑" panose="020B0503020204020204" charset="-122"/>
                          <a:ea typeface="微软雅黑" panose="020B0503020204020204" charset="-122"/>
                          <a:cs typeface="宋体" panose="02010600030101010101" pitchFamily="2" charset="-122"/>
                        </a:rPr>
                        <a:t> </a:t>
                      </a:r>
                      <a:endParaRPr lang="en-US" altLang="en-US" sz="2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微软雅黑" panose="020B0503020204020204" charset="-122"/>
                          <a:ea typeface="微软雅黑" panose="020B0503020204020204" charset="-122"/>
                          <a:cs typeface="微软雅黑" panose="020B0503020204020204" charset="-122"/>
                        </a:rPr>
                        <a:t>赫鲁晓夫改革</a:t>
                      </a:r>
                      <a:endParaRPr lang="en-US" sz="2400" b="1">
                        <a:latin typeface="微软雅黑" panose="020B0503020204020204" charset="-122"/>
                        <a:ea typeface="微软雅黑" panose="020B0503020204020204" charset="-122"/>
                        <a:cs typeface="微软雅黑" panose="020B0503020204020204" charset="-122"/>
                      </a:endParaRPr>
                    </a:p>
                    <a:p>
                      <a:pPr indent="0" algn="ctr">
                        <a:buNone/>
                      </a:pPr>
                      <a:r>
                        <a:rPr lang="en-US" altLang="zh-CN" sz="2400" b="1">
                          <a:latin typeface="微软雅黑" panose="020B0503020204020204" charset="-122"/>
                          <a:ea typeface="微软雅黑" panose="020B0503020204020204" charset="-122"/>
                          <a:cs typeface="微软雅黑" panose="020B0503020204020204" charset="-122"/>
                          <a:sym typeface="+mn-ea"/>
                        </a:rPr>
                        <a:t> (1953-1964)</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微软雅黑" panose="020B0503020204020204" charset="-122"/>
                          <a:ea typeface="微软雅黑" panose="020B0503020204020204" charset="-122"/>
                          <a:cs typeface="微软雅黑" panose="020B0503020204020204" charset="-122"/>
                        </a:rPr>
                        <a:t>勃列日涅夫改革</a:t>
                      </a:r>
                      <a:endParaRPr lang="en-US" sz="2400" b="1">
                        <a:latin typeface="微软雅黑" panose="020B0503020204020204" charset="-122"/>
                        <a:ea typeface="微软雅黑" panose="020B0503020204020204" charset="-122"/>
                        <a:cs typeface="微软雅黑" panose="020B0503020204020204" charset="-122"/>
                      </a:endParaRPr>
                    </a:p>
                    <a:p>
                      <a:pPr indent="0" algn="ctr">
                        <a:buNone/>
                      </a:pPr>
                      <a:r>
                        <a:rPr lang="en-US" sz="2400" b="1">
                          <a:latin typeface="微软雅黑" panose="020B0503020204020204" charset="-122"/>
                          <a:ea typeface="微软雅黑" panose="020B0503020204020204" charset="-122"/>
                          <a:cs typeface="微软雅黑" panose="020B0503020204020204" charset="-122"/>
                          <a:sym typeface="+mn-ea"/>
                        </a:rPr>
                        <a:t>(1965-1975)</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微软雅黑" panose="020B0503020204020204" charset="-122"/>
                          <a:ea typeface="微软雅黑" panose="020B0503020204020204" charset="-122"/>
                          <a:cs typeface="微软雅黑" panose="020B0503020204020204" charset="-122"/>
                        </a:rPr>
                        <a:t>戈尔巴乔夫改革</a:t>
                      </a:r>
                      <a:endParaRPr lang="en-US" sz="2400" b="1">
                        <a:latin typeface="微软雅黑" panose="020B0503020204020204" charset="-122"/>
                        <a:ea typeface="微软雅黑" panose="020B0503020204020204" charset="-122"/>
                        <a:cs typeface="微软雅黑" panose="020B0503020204020204" charset="-122"/>
                      </a:endParaRPr>
                    </a:p>
                    <a:p>
                      <a:pPr indent="0" algn="ctr">
                        <a:buNone/>
                      </a:pPr>
                      <a:r>
                        <a:rPr lang="en-US" sz="2400" b="1">
                          <a:latin typeface="微软雅黑" panose="020B0503020204020204" charset="-122"/>
                          <a:ea typeface="微软雅黑" panose="020B0503020204020204" charset="-122"/>
                          <a:cs typeface="微软雅黑" panose="020B0503020204020204" charset="-122"/>
                          <a:sym typeface="+mn-ea"/>
                        </a:rPr>
                        <a:t>(1985-1991)</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a:txBody>
                    <a:bodyPr/>
                    <a:p>
                      <a:pPr indent="0" algn="ctr">
                        <a:buNone/>
                      </a:pPr>
                      <a:r>
                        <a:rPr lang="en-US" sz="2400" b="1">
                          <a:latin typeface="微软雅黑" panose="020B0503020204020204" charset="-122"/>
                          <a:ea typeface="微软雅黑" panose="020B0503020204020204" charset="-122"/>
                          <a:cs typeface="宋体" panose="02010600030101010101" pitchFamily="2" charset="-122"/>
                        </a:rPr>
                        <a:t>侧重点</a:t>
                      </a:r>
                      <a:endParaRPr lang="en-US" altLang="en-US" sz="2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solidFill>
                            <a:srgbClr val="FF0000"/>
                          </a:solidFill>
                          <a:latin typeface="微软雅黑" panose="020B0503020204020204" charset="-122"/>
                          <a:ea typeface="微软雅黑" panose="020B0503020204020204" charset="-122"/>
                          <a:cs typeface="宋体" panose="02010600030101010101" pitchFamily="2" charset="-122"/>
                        </a:rPr>
                        <a:t>农业</a:t>
                      </a:r>
                      <a:endParaRPr lang="en-US" sz="2400" b="1">
                        <a:solidFill>
                          <a:srgbClr val="FF0000"/>
                        </a:solidFill>
                        <a:latin typeface="微软雅黑" panose="020B0503020204020204" charset="-122"/>
                        <a:ea typeface="微软雅黑" panose="020B0503020204020204" charset="-122"/>
                        <a:cs typeface="宋体" panose="02010600030101010101" pitchFamily="2" charset="-122"/>
                      </a:endParaRPr>
                    </a:p>
                    <a:p>
                      <a:pPr indent="0" algn="ctr">
                        <a:buNone/>
                      </a:pPr>
                      <a:r>
                        <a:rPr lang="zh-CN" sz="2400" b="1">
                          <a:solidFill>
                            <a:srgbClr val="FF0000"/>
                          </a:solidFill>
                          <a:latin typeface="微软雅黑" panose="020B0503020204020204" charset="-122"/>
                          <a:ea typeface="微软雅黑" panose="020B0503020204020204" charset="-122"/>
                          <a:cs typeface="微软雅黑" panose="020B0503020204020204" charset="-122"/>
                          <a:sym typeface="+mn-ea"/>
                        </a:rPr>
                        <a:t>（种玉米、收购制）</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solidFill>
                            <a:srgbClr val="FF0000"/>
                          </a:solidFill>
                          <a:latin typeface="微软雅黑" panose="020B0503020204020204" charset="-122"/>
                          <a:ea typeface="微软雅黑" panose="020B0503020204020204" charset="-122"/>
                          <a:cs typeface="宋体" panose="02010600030101010101" pitchFamily="2" charset="-122"/>
                        </a:rPr>
                        <a:t>工业</a:t>
                      </a:r>
                      <a:endParaRPr lang="en-US" sz="2400" b="1">
                        <a:solidFill>
                          <a:srgbClr val="FF0000"/>
                        </a:solidFill>
                        <a:latin typeface="微软雅黑" panose="020B0503020204020204" charset="-122"/>
                        <a:ea typeface="微软雅黑" panose="020B0503020204020204" charset="-122"/>
                        <a:cs typeface="宋体" panose="02010600030101010101" pitchFamily="2" charset="-122"/>
                      </a:endParaRPr>
                    </a:p>
                    <a:p>
                      <a:pPr indent="0" algn="ctr">
                        <a:buNone/>
                      </a:pPr>
                      <a:r>
                        <a:rPr lang="zh-CN" sz="2400" b="1">
                          <a:solidFill>
                            <a:srgbClr val="FF0000"/>
                          </a:solidFill>
                          <a:latin typeface="微软雅黑" panose="020B0503020204020204" charset="-122"/>
                          <a:ea typeface="微软雅黑" panose="020B0503020204020204" charset="-122"/>
                          <a:cs typeface="微软雅黑" panose="020B0503020204020204" charset="-122"/>
                          <a:sym typeface="+mn-ea"/>
                        </a:rPr>
                        <a:t>（军备竞赛）</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solidFill>
                            <a:srgbClr val="FF0000"/>
                          </a:solidFill>
                          <a:latin typeface="微软雅黑" panose="020B0503020204020204" charset="-122"/>
                          <a:ea typeface="微软雅黑" panose="020B0503020204020204" charset="-122"/>
                          <a:cs typeface="微软雅黑" panose="020B0503020204020204" charset="-122"/>
                        </a:rPr>
                        <a:t>经济→政治</a:t>
                      </a:r>
                      <a:endParaRPr lang="en-US" sz="2400" b="1">
                        <a:solidFill>
                          <a:srgbClr val="FF0000"/>
                        </a:solidFill>
                        <a:latin typeface="微软雅黑" panose="020B0503020204020204" charset="-122"/>
                        <a:ea typeface="微软雅黑" panose="020B0503020204020204" charset="-122"/>
                        <a:cs typeface="微软雅黑" panose="020B0503020204020204" charset="-122"/>
                      </a:endParaRPr>
                    </a:p>
                    <a:p>
                      <a:pPr indent="0" algn="ctr">
                        <a:buNone/>
                      </a:pPr>
                      <a:r>
                        <a:rPr lang="zh-CN" sz="2400" b="1">
                          <a:solidFill>
                            <a:srgbClr val="FF0000"/>
                          </a:solidFill>
                          <a:latin typeface="微软雅黑" panose="020B0503020204020204" charset="-122"/>
                          <a:ea typeface="微软雅黑" panose="020B0503020204020204" charset="-122"/>
                          <a:cs typeface="微软雅黑" panose="020B0503020204020204" charset="-122"/>
                          <a:sym typeface="+mn-ea"/>
                        </a:rPr>
                        <a:t>（放弃苏共领导地位）</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760">
                <a:tc>
                  <a:txBody>
                    <a:bodyPr/>
                    <a:p>
                      <a:pPr indent="0" algn="ctr">
                        <a:buNone/>
                      </a:pPr>
                      <a:r>
                        <a:rPr lang="en-US" sz="2400" b="1">
                          <a:latin typeface="微软雅黑" panose="020B0503020204020204" charset="-122"/>
                          <a:ea typeface="微软雅黑" panose="020B0503020204020204" charset="-122"/>
                          <a:cs typeface="宋体" panose="02010600030101010101" pitchFamily="2" charset="-122"/>
                        </a:rPr>
                        <a:t>结果</a:t>
                      </a:r>
                      <a:endParaRPr lang="en-US" altLang="en-US" sz="2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ctr">
                        <a:buNone/>
                      </a:pPr>
                      <a:r>
                        <a:rPr lang="en-US" sz="2400" b="1">
                          <a:latin typeface="微软雅黑" panose="020B0503020204020204" charset="-122"/>
                          <a:ea typeface="微软雅黑" panose="020B0503020204020204" charset="-122"/>
                          <a:cs typeface="微软雅黑" panose="020B0503020204020204" charset="-122"/>
                        </a:rPr>
                        <a:t>取得一定的成就,最后失败</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2400" b="1">
                          <a:latin typeface="微软雅黑" panose="020B0503020204020204" charset="-122"/>
                          <a:ea typeface="微软雅黑" panose="020B0503020204020204" charset="-122"/>
                          <a:cs typeface="宋体" panose="02010600030101010101" pitchFamily="2" charset="-122"/>
                        </a:rPr>
                        <a:t>失败</a:t>
                      </a:r>
                      <a:endParaRPr lang="en-US" altLang="en-US" sz="2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1160">
                <a:tc>
                  <a:txBody>
                    <a:bodyPr/>
                    <a:p>
                      <a:pPr indent="0" algn="ctr">
                        <a:buNone/>
                      </a:pPr>
                      <a:r>
                        <a:rPr lang="en-US" sz="2400" b="1">
                          <a:latin typeface="微软雅黑" panose="020B0503020204020204" charset="-122"/>
                          <a:ea typeface="微软雅黑" panose="020B0503020204020204" charset="-122"/>
                          <a:cs typeface="宋体" panose="02010600030101010101" pitchFamily="2" charset="-122"/>
                        </a:rPr>
                        <a:t>败因</a:t>
                      </a:r>
                      <a:endParaRPr lang="en-US" altLang="en-US" sz="2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ctr">
                        <a:buNone/>
                      </a:pPr>
                      <a:r>
                        <a:rPr lang="en-US" sz="2400" b="1">
                          <a:latin typeface="微软雅黑" panose="020B0503020204020204" charset="-122"/>
                          <a:ea typeface="微软雅黑" panose="020B0503020204020204" charset="-122"/>
                          <a:cs typeface="微软雅黑" panose="020B0503020204020204" charset="-122"/>
                        </a:rPr>
                        <a:t>未突破原有体制</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2400" b="1">
                          <a:latin typeface="微软雅黑" panose="020B0503020204020204" charset="-122"/>
                          <a:ea typeface="微软雅黑" panose="020B0503020204020204" charset="-122"/>
                          <a:cs typeface="宋体" panose="02010600030101010101" pitchFamily="2" charset="-122"/>
                        </a:rPr>
                        <a:t>背离社会主义方向</a:t>
                      </a:r>
                      <a:endParaRPr lang="en-US" altLang="en-US" sz="2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2"/>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8" name="文本框 7"/>
          <p:cNvSpPr txBox="1"/>
          <p:nvPr/>
        </p:nvSpPr>
        <p:spPr>
          <a:xfrm>
            <a:off x="166370" y="869633"/>
            <a:ext cx="5080000" cy="521970"/>
          </a:xfrm>
          <a:prstGeom prst="rect">
            <a:avLst/>
          </a:prstGeom>
          <a:noFill/>
          <a:ln w="9525">
            <a:noFill/>
          </a:ln>
        </p:spPr>
        <p:txBody>
          <a:bodyPr>
            <a:spAutoFit/>
          </a:bodyPr>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104" name="文本框 103"/>
          <p:cNvSpPr txBox="1"/>
          <p:nvPr/>
        </p:nvSpPr>
        <p:spPr>
          <a:xfrm>
            <a:off x="240665" y="1458595"/>
            <a:ext cx="10043795" cy="1938020"/>
          </a:xfrm>
          <a:prstGeom prst="rect">
            <a:avLst/>
          </a:prstGeom>
          <a:noFill/>
          <a:ln w="9525">
            <a:noFill/>
          </a:ln>
        </p:spPr>
        <p:txBody>
          <a:bodyPr wrap="square">
            <a:spAutoFit/>
          </a:bodyPr>
          <a:p>
            <a:pPr indent="0"/>
            <a:r>
              <a:rPr lang="en-US" altLang="zh-CN" sz="2400" b="1">
                <a:latin typeface="微软雅黑" panose="020B0503020204020204" charset="-122"/>
                <a:ea typeface="微软雅黑" panose="020B0503020204020204" charset="-122"/>
                <a:cs typeface="微软雅黑" panose="020B0503020204020204" charset="-122"/>
              </a:rPr>
              <a:t>1. (2021·云南省·学业水平考试） </a:t>
            </a:r>
            <a:r>
              <a:rPr lang="zh-CN" sz="2400" b="1">
                <a:solidFill>
                  <a:srgbClr val="000000"/>
                </a:solidFill>
                <a:latin typeface="微软雅黑" panose="020B0503020204020204" charset="-122"/>
                <a:ea typeface="微软雅黑" panose="020B0503020204020204" charset="-122"/>
                <a:cs typeface="微软雅黑" panose="020B0503020204020204" charset="-122"/>
              </a:rPr>
              <a:t>20世纪80年代末90年代初，苏联领导人在改革中取消苏共领导地位，放弃社会主义制度，实行多党制，最终导致苏联解体。据此可知，该领导人是</a:t>
            </a:r>
            <a:endParaRPr lang="zh-CN"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sym typeface="+mn-ea"/>
              </a:rPr>
              <a:t>A. </a:t>
            </a:r>
            <a:r>
              <a:rPr lang="zh-CN" sz="2400" b="1">
                <a:solidFill>
                  <a:srgbClr val="000000"/>
                </a:solidFill>
                <a:latin typeface="微软雅黑" panose="020B0503020204020204" charset="-122"/>
                <a:ea typeface="微软雅黑" panose="020B0503020204020204" charset="-122"/>
                <a:cs typeface="微软雅黑" panose="020B0503020204020204" charset="-122"/>
                <a:sym typeface="+mn-ea"/>
              </a:rPr>
              <a:t>斯大林</a:t>
            </a:r>
            <a:r>
              <a:rPr lang="zh-CN" altLang="en-US" sz="2400" b="1">
                <a:latin typeface="微软雅黑" panose="020B0503020204020204" charset="-122"/>
                <a:ea typeface="微软雅黑" panose="020B0503020204020204" charset="-122"/>
                <a:cs typeface="微软雅黑" panose="020B0503020204020204" charset="-122"/>
                <a:sym typeface="+mn-ea"/>
              </a:rPr>
              <a:t>	</a:t>
            </a:r>
            <a:r>
              <a:rPr lang="en-US" altLang="zh-CN" sz="2400" b="1">
                <a:latin typeface="微软雅黑" panose="020B0503020204020204" charset="-122"/>
                <a:ea typeface="微软雅黑" panose="020B0503020204020204" charset="-122"/>
                <a:cs typeface="微软雅黑" panose="020B0503020204020204" charset="-122"/>
                <a:sym typeface="+mn-ea"/>
              </a:rPr>
              <a:t>B. </a:t>
            </a:r>
            <a:r>
              <a:rPr lang="zh-CN" sz="2400" b="1">
                <a:solidFill>
                  <a:srgbClr val="000000"/>
                </a:solidFill>
                <a:latin typeface="微软雅黑" panose="020B0503020204020204" charset="-122"/>
                <a:ea typeface="微软雅黑" panose="020B0503020204020204" charset="-122"/>
                <a:cs typeface="微软雅黑" panose="020B0503020204020204" charset="-122"/>
                <a:sym typeface="+mn-ea"/>
              </a:rPr>
              <a:t>赫鲁晓夫</a:t>
            </a:r>
            <a:r>
              <a:rPr lang="en-US" altLang="zh-CN" sz="2400" b="1">
                <a:solidFill>
                  <a:srgbClr val="000000"/>
                </a:solidFill>
                <a:latin typeface="微软雅黑" panose="020B0503020204020204" charset="-122"/>
                <a:ea typeface="微软雅黑" panose="020B0503020204020204" charset="-122"/>
                <a:cs typeface="微软雅黑" panose="020B0503020204020204" charset="-122"/>
                <a:sym typeface="+mn-ea"/>
              </a:rPr>
              <a:t>    </a:t>
            </a:r>
            <a:r>
              <a:rPr lang="zh-CN" altLang="en-US" sz="2400" b="1">
                <a:latin typeface="微软雅黑" panose="020B0503020204020204" charset="-122"/>
                <a:ea typeface="微软雅黑" panose="020B0503020204020204" charset="-122"/>
                <a:cs typeface="微软雅黑" panose="020B0503020204020204" charset="-122"/>
                <a:sym typeface="+mn-ea"/>
              </a:rPr>
              <a:t>	</a:t>
            </a:r>
            <a:r>
              <a:rPr lang="en-US" altLang="zh-CN" sz="2400" b="1">
                <a:latin typeface="微软雅黑" panose="020B0503020204020204" charset="-122"/>
                <a:ea typeface="微软雅黑" panose="020B0503020204020204" charset="-122"/>
                <a:cs typeface="微软雅黑" panose="020B0503020204020204" charset="-122"/>
                <a:sym typeface="+mn-ea"/>
              </a:rPr>
              <a:t>C. </a:t>
            </a:r>
            <a:r>
              <a:rPr lang="zh-CN" sz="2400" b="1">
                <a:solidFill>
                  <a:srgbClr val="000000"/>
                </a:solidFill>
                <a:latin typeface="微软雅黑" panose="020B0503020204020204" charset="-122"/>
                <a:ea typeface="微软雅黑" panose="020B0503020204020204" charset="-122"/>
                <a:cs typeface="微软雅黑" panose="020B0503020204020204" charset="-122"/>
                <a:sym typeface="+mn-ea"/>
              </a:rPr>
              <a:t>勃列日涅夫</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	</a:t>
            </a:r>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ea"/>
              </a:rPr>
              <a:t>D. </a:t>
            </a:r>
            <a:r>
              <a:rPr lang="zh-CN" sz="2400" b="1">
                <a:solidFill>
                  <a:schemeClr val="tx1"/>
                </a:solidFill>
                <a:latin typeface="微软雅黑" panose="020B0503020204020204" charset="-122"/>
                <a:ea typeface="微软雅黑" panose="020B0503020204020204" charset="-122"/>
                <a:cs typeface="微软雅黑" panose="020B0503020204020204" charset="-122"/>
                <a:sym typeface="+mn-ea"/>
              </a:rPr>
              <a:t>戈尔巴乔夫</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a:p>
            <a:pPr indent="0"/>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10043160" y="139192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D</a:t>
            </a:r>
            <a:endParaRPr lang="en-US" altLang="zh-CN" sz="9600" dirty="0">
              <a:solidFill>
                <a:schemeClr val="accent1"/>
              </a:solidFill>
              <a:latin typeface="微软雅黑" panose="020B0503020204020204" charset="-122"/>
              <a:ea typeface="微软雅黑" panose="020B0503020204020204" charset="-122"/>
            </a:endParaRPr>
          </a:p>
        </p:txBody>
      </p:sp>
      <p:sp>
        <p:nvSpPr>
          <p:cNvPr id="5" name="文本框 4"/>
          <p:cNvSpPr txBox="1"/>
          <p:nvPr/>
        </p:nvSpPr>
        <p:spPr>
          <a:xfrm>
            <a:off x="166370" y="3396615"/>
            <a:ext cx="9876155" cy="2676525"/>
          </a:xfrm>
          <a:prstGeom prst="rect">
            <a:avLst/>
          </a:prstGeom>
          <a:noFill/>
          <a:ln w="9525">
            <a:noFill/>
          </a:ln>
        </p:spPr>
        <p:txBody>
          <a:bodyPr wrap="square">
            <a:spAutoFit/>
          </a:bodyPr>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2. 江苏省2022年普通高中学业水平合格性考试调研历史试卷</a:t>
            </a:r>
            <a:r>
              <a:rPr lang="zh-CN" sz="2400" b="1">
                <a:solidFill>
                  <a:srgbClr val="000000"/>
                </a:solidFill>
                <a:latin typeface="微软雅黑" panose="020B0503020204020204" charset="-122"/>
                <a:ea typeface="微软雅黑" panose="020B0503020204020204" charset="-122"/>
                <a:cs typeface="微软雅黑" panose="020B0503020204020204" charset="-122"/>
              </a:rPr>
              <a:t>第二次世界大战后，广大发展中国家在政治独立后，现代化建设取得了显著的成就，但也面临着多种发展问题。其中亚洲国家面临的主要问题是</a:t>
            </a:r>
            <a:r>
              <a:rPr lang="en-US" sz="2400" b="1">
                <a:solidFill>
                  <a:srgbClr val="000000"/>
                </a:solidFill>
                <a:latin typeface="微软雅黑" panose="020B0503020204020204" charset="-122"/>
                <a:ea typeface="微软雅黑" panose="020B0503020204020204" charset="-122"/>
                <a:cs typeface="微软雅黑" panose="020B0503020204020204" charset="-122"/>
              </a:rPr>
              <a:t>A. </a:t>
            </a:r>
            <a:r>
              <a:rPr lang="zh-CN" sz="2400" b="1">
                <a:solidFill>
                  <a:srgbClr val="000000"/>
                </a:solidFill>
                <a:latin typeface="微软雅黑" panose="020B0503020204020204" charset="-122"/>
                <a:ea typeface="微软雅黑" panose="020B0503020204020204" charset="-122"/>
                <a:cs typeface="微软雅黑" panose="020B0503020204020204" charset="-122"/>
              </a:rPr>
              <a:t>过分依赖国际资本和市场，承受风险的能力较差</a:t>
            </a:r>
            <a:r>
              <a:rPr lang="en-US" sz="2400" b="1">
                <a:solidFill>
                  <a:srgbClr val="000000"/>
                </a:solidFill>
                <a:latin typeface="微软雅黑" panose="020B0503020204020204" charset="-122"/>
                <a:ea typeface="微软雅黑" panose="020B0503020204020204" charset="-122"/>
                <a:cs typeface="微软雅黑" panose="020B0503020204020204" charset="-122"/>
              </a:rPr>
              <a:t>B. </a:t>
            </a:r>
            <a:r>
              <a:rPr lang="zh-CN" sz="2400" b="1">
                <a:solidFill>
                  <a:srgbClr val="000000"/>
                </a:solidFill>
                <a:latin typeface="微软雅黑" panose="020B0503020204020204" charset="-122"/>
                <a:ea typeface="微软雅黑" panose="020B0503020204020204" charset="-122"/>
                <a:cs typeface="微软雅黑" panose="020B0503020204020204" charset="-122"/>
              </a:rPr>
              <a:t>过于依赖出口贸易和外资，欠下巨额外债</a:t>
            </a:r>
            <a:r>
              <a:rPr lang="en-US" sz="2400" b="1">
                <a:solidFill>
                  <a:srgbClr val="000000"/>
                </a:solidFill>
                <a:latin typeface="微软雅黑" panose="020B0503020204020204" charset="-122"/>
                <a:ea typeface="微软雅黑" panose="020B0503020204020204" charset="-122"/>
                <a:cs typeface="微软雅黑" panose="020B0503020204020204" charset="-122"/>
              </a:rPr>
              <a:t>C. </a:t>
            </a:r>
            <a:r>
              <a:rPr lang="zh-CN" sz="2400" b="1">
                <a:solidFill>
                  <a:srgbClr val="000000"/>
                </a:solidFill>
                <a:latin typeface="微软雅黑" panose="020B0503020204020204" charset="-122"/>
                <a:ea typeface="微软雅黑" panose="020B0503020204020204" charset="-122"/>
                <a:cs typeface="微软雅黑" panose="020B0503020204020204" charset="-122"/>
              </a:rPr>
              <a:t>发达国家操纵国际市场，压低农产品和原料价格</a:t>
            </a:r>
            <a:r>
              <a:rPr lang="en-US" sz="2400" b="1">
                <a:solidFill>
                  <a:srgbClr val="000000"/>
                </a:solidFill>
                <a:latin typeface="微软雅黑" panose="020B0503020204020204" charset="-122"/>
                <a:ea typeface="微软雅黑" panose="020B0503020204020204" charset="-122"/>
                <a:cs typeface="微软雅黑" panose="020B0503020204020204" charset="-122"/>
              </a:rPr>
              <a:t>D. </a:t>
            </a:r>
            <a:r>
              <a:rPr lang="zh-CN" sz="2400" b="1">
                <a:solidFill>
                  <a:srgbClr val="000000"/>
                </a:solidFill>
                <a:latin typeface="微软雅黑" panose="020B0503020204020204" charset="-122"/>
                <a:ea typeface="微软雅黑" panose="020B0503020204020204" charset="-122"/>
                <a:cs typeface="微软雅黑" panose="020B0503020204020204" charset="-122"/>
              </a:rPr>
              <a:t>国家政策失误、人口增长过快、社会两极分化</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0043160" y="3950335"/>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A</a:t>
            </a:r>
            <a:endParaRPr lang="en-US" altLang="zh-CN" sz="9600" dirty="0">
              <a:solidFill>
                <a:schemeClr val="accent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5" name="文本框 4"/>
          <p:cNvSpPr txBox="1"/>
          <p:nvPr/>
        </p:nvSpPr>
        <p:spPr>
          <a:xfrm>
            <a:off x="86995" y="840740"/>
            <a:ext cx="11818620" cy="5631180"/>
          </a:xfrm>
          <a:prstGeom prst="rect">
            <a:avLst/>
          </a:prstGeom>
          <a:noFill/>
          <a:ln w="9525">
            <a:noFill/>
          </a:ln>
        </p:spPr>
        <p:txBody>
          <a:bodyPr wrap="square">
            <a:spAutoFit/>
          </a:bodyPr>
          <a:p>
            <a:pPr indent="0"/>
            <a:r>
              <a:rPr lang="zh-CN" sz="2400" b="1">
                <a:latin typeface="微软雅黑" panose="020B0503020204020204" charset="-122"/>
                <a:ea typeface="微软雅黑" panose="020B0503020204020204" charset="-122"/>
                <a:cs typeface="微软雅黑" panose="020B0503020204020204" charset="-122"/>
              </a:rPr>
              <a:t>五、</a:t>
            </a:r>
            <a:r>
              <a:rPr lang="zh-CN" sz="2400" b="1">
                <a:latin typeface="微软雅黑" panose="020B0503020204020204" charset="-122"/>
                <a:ea typeface="微软雅黑" panose="020B0503020204020204" charset="-122"/>
                <a:cs typeface="微软雅黑" panose="020B0503020204020204" charset="-122"/>
                <a:sym typeface="+mn-ea"/>
              </a:rPr>
              <a:t>当今世界发展特点</a:t>
            </a:r>
            <a:r>
              <a:rPr lang="en-US" altLang="zh-CN" sz="2400" b="1">
                <a:latin typeface="微软雅黑" panose="020B0503020204020204" charset="-122"/>
                <a:ea typeface="微软雅黑" panose="020B0503020204020204" charset="-122"/>
                <a:cs typeface="微软雅黑" panose="020B0503020204020204" charset="-122"/>
                <a:sym typeface="+mn-ea"/>
              </a:rPr>
              <a:t>P133-136</a:t>
            </a:r>
            <a:endParaRPr lang="zh-CN"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1</a:t>
            </a:r>
            <a:r>
              <a:rPr lang="zh-CN" altLang="en-US" sz="2400" b="1">
                <a:latin typeface="微软雅黑" panose="020B0503020204020204" charset="-122"/>
                <a:ea typeface="微软雅黑" panose="020B0503020204020204" charset="-122"/>
                <a:cs typeface="微软雅黑" panose="020B0503020204020204" charset="-122"/>
              </a:rPr>
              <a:t>、</a:t>
            </a:r>
            <a:r>
              <a:rPr lang="zh-CN" sz="2400" b="1">
                <a:solidFill>
                  <a:srgbClr val="FF0000"/>
                </a:solidFill>
                <a:latin typeface="微软雅黑" panose="020B0503020204020204" charset="-122"/>
                <a:ea typeface="微软雅黑" panose="020B0503020204020204" charset="-122"/>
                <a:cs typeface="微软雅黑" panose="020B0503020204020204" charset="-122"/>
              </a:rPr>
              <a:t>世界多极化</a:t>
            </a:r>
            <a:endParaRPr lang="zh-CN"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2</a:t>
            </a:r>
            <a:r>
              <a:rPr lang="zh-CN" altLang="en-US" sz="2400" b="1">
                <a:latin typeface="微软雅黑" panose="020B0503020204020204" charset="-122"/>
                <a:ea typeface="微软雅黑" panose="020B0503020204020204" charset="-122"/>
                <a:cs typeface="微软雅黑" panose="020B0503020204020204" charset="-122"/>
              </a:rPr>
              <a:t>、</a:t>
            </a:r>
            <a:endParaRPr lang="zh-CN" altLang="en-US" sz="2400" b="1">
              <a:latin typeface="微软雅黑" panose="020B0503020204020204" charset="-122"/>
              <a:ea typeface="微软雅黑" panose="020B0503020204020204" charset="-122"/>
              <a:cs typeface="微软雅黑" panose="020B0503020204020204" charset="-122"/>
            </a:endParaRPr>
          </a:p>
          <a:p>
            <a:pPr indent="0"/>
            <a:endParaRPr lang="zh-CN" altLang="en-US" sz="2400" b="1">
              <a:latin typeface="微软雅黑" panose="020B0503020204020204" charset="-122"/>
              <a:ea typeface="微软雅黑" panose="020B0503020204020204" charset="-122"/>
              <a:cs typeface="微软雅黑" panose="020B0503020204020204" charset="-122"/>
            </a:endParaRPr>
          </a:p>
          <a:p>
            <a:pPr indent="0"/>
            <a:endParaRPr lang="en-US" altLang="zh-CN" sz="2400" b="1">
              <a:latin typeface="微软雅黑" panose="020B0503020204020204" charset="-122"/>
              <a:ea typeface="微软雅黑" panose="020B0503020204020204" charset="-122"/>
              <a:cs typeface="微软雅黑" panose="020B0503020204020204" charset="-122"/>
            </a:endParaRPr>
          </a:p>
          <a:p>
            <a:pPr indent="0"/>
            <a:endParaRPr lang="en-US" altLang="zh-CN" sz="2400" b="1">
              <a:latin typeface="微软雅黑" panose="020B0503020204020204" charset="-122"/>
              <a:ea typeface="微软雅黑" panose="020B0503020204020204" charset="-122"/>
              <a:cs typeface="微软雅黑" panose="020B0503020204020204" charset="-122"/>
            </a:endParaRPr>
          </a:p>
          <a:p>
            <a:pPr indent="0"/>
            <a:endParaRPr lang="en-US" altLang="zh-CN"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3</a:t>
            </a:r>
            <a:r>
              <a:rPr lang="zh-CN" altLang="en-US" sz="2400" b="1">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社会信息化</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4</a:t>
            </a:r>
            <a:r>
              <a:rPr lang="zh-CN" altLang="en-US" sz="2400" b="1">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文化多样性</a:t>
            </a:r>
            <a:r>
              <a:rPr lang="zh-CN" altLang="en-US" sz="2400" b="1">
                <a:latin typeface="微软雅黑" panose="020B0503020204020204" charset="-122"/>
                <a:ea typeface="微软雅黑" panose="020B0503020204020204" charset="-122"/>
                <a:cs typeface="微软雅黑" panose="020B0503020204020204" charset="-122"/>
              </a:rPr>
              <a:t>：和而不同、兼收并蓄</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zh-CN" altLang="en-US" sz="2400" b="1">
                <a:latin typeface="微软雅黑" panose="020B0503020204020204" charset="-122"/>
                <a:ea typeface="微软雅黑" panose="020B0503020204020204" charset="-122"/>
                <a:cs typeface="微软雅黑" panose="020B0503020204020204" charset="-122"/>
              </a:rPr>
              <a:t>六、当今世界主要趋势</a:t>
            </a:r>
            <a:r>
              <a:rPr lang="en-US" altLang="zh-CN" sz="2400" b="1">
                <a:latin typeface="微软雅黑" panose="020B0503020204020204" charset="-122"/>
                <a:ea typeface="微软雅黑" panose="020B0503020204020204" charset="-122"/>
                <a:cs typeface="微软雅黑" panose="020B0503020204020204" charset="-122"/>
              </a:rPr>
              <a:t>P138-142</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1</a:t>
            </a:r>
            <a:r>
              <a:rPr lang="zh-CN" altLang="en-US" sz="2400" b="1">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时代主题：和平与发展</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2</a:t>
            </a:r>
            <a:r>
              <a:rPr lang="zh-CN" altLang="en-US" sz="2400" b="1">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时代潮流：合作共赢，改革全球治理机制</a:t>
            </a:r>
            <a:r>
              <a:rPr lang="en-US" altLang="zh-CN" sz="2400" b="1">
                <a:latin typeface="微软雅黑" panose="020B0503020204020204" charset="-122"/>
                <a:ea typeface="微软雅黑" panose="020B0503020204020204" charset="-122"/>
                <a:cs typeface="微软雅黑" panose="020B0503020204020204" charset="-122"/>
              </a:rPr>
              <a:t>    </a:t>
            </a:r>
            <a:endParaRPr lang="en-US" altLang="zh-CN"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①全球：</a:t>
            </a:r>
            <a:r>
              <a:rPr lang="en-US" altLang="zh-CN" sz="2400" b="1">
                <a:latin typeface="微软雅黑" panose="020B0503020204020204" charset="-122"/>
                <a:ea typeface="微软雅黑" panose="020B0503020204020204" charset="-122"/>
                <a:cs typeface="微软雅黑" panose="020B0503020204020204" charset="-122"/>
              </a:rPr>
              <a:t>1999</a:t>
            </a:r>
            <a:r>
              <a:rPr lang="zh-CN" altLang="en-US" sz="2400" b="1">
                <a:latin typeface="微软雅黑" panose="020B0503020204020204" charset="-122"/>
                <a:ea typeface="微软雅黑" panose="020B0503020204020204" charset="-122"/>
                <a:cs typeface="微软雅黑" panose="020B0503020204020204" charset="-122"/>
              </a:rPr>
              <a:t>二十国集团（</a:t>
            </a:r>
            <a:r>
              <a:rPr lang="en-US" altLang="zh-CN" sz="2400" b="1">
                <a:latin typeface="微软雅黑" panose="020B0503020204020204" charset="-122"/>
                <a:ea typeface="微软雅黑" panose="020B0503020204020204" charset="-122"/>
                <a:cs typeface="微软雅黑" panose="020B0503020204020204" charset="-122"/>
              </a:rPr>
              <a:t>G20</a:t>
            </a:r>
            <a:r>
              <a:rPr lang="zh-CN" altLang="en-US" sz="2400" b="1">
                <a:latin typeface="微软雅黑" panose="020B0503020204020204" charset="-122"/>
                <a:ea typeface="微软雅黑" panose="020B0503020204020204" charset="-122"/>
                <a:cs typeface="微软雅黑" panose="020B0503020204020204" charset="-122"/>
              </a:rPr>
              <a:t>）</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②地区：</a:t>
            </a:r>
            <a:r>
              <a:rPr lang="en-US" altLang="zh-CN" sz="2400" b="1">
                <a:latin typeface="微软雅黑" panose="020B0503020204020204" charset="-122"/>
                <a:ea typeface="微软雅黑" panose="020B0503020204020204" charset="-122"/>
                <a:cs typeface="微软雅黑" panose="020B0503020204020204" charset="-122"/>
              </a:rPr>
              <a:t>2001</a:t>
            </a:r>
            <a:r>
              <a:rPr lang="zh-CN" altLang="en-US" sz="2400" b="1">
                <a:latin typeface="微软雅黑" panose="020B0503020204020204" charset="-122"/>
                <a:ea typeface="微软雅黑" panose="020B0503020204020204" charset="-122"/>
                <a:cs typeface="微软雅黑" panose="020B0503020204020204" charset="-122"/>
              </a:rPr>
              <a:t>上海合作组织、金砖国家（BRICS）及新开发银行；</a:t>
            </a:r>
            <a:endParaRPr lang="zh-CN" altLang="en-US" sz="2400" b="1">
              <a:latin typeface="微软雅黑" panose="020B0503020204020204" charset="-122"/>
              <a:ea typeface="微软雅黑" panose="020B0503020204020204" charset="-122"/>
              <a:cs typeface="微软雅黑" panose="020B0503020204020204" charset="-122"/>
            </a:endParaRPr>
          </a:p>
          <a:p>
            <a:pPr indent="0"/>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③</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中国方案：构建人类命运共同体、</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一带一路</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、建立亚投行</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p:txBody>
      </p:sp>
      <p:graphicFrame>
        <p:nvGraphicFramePr>
          <p:cNvPr id="7" name="表格 6"/>
          <p:cNvGraphicFramePr/>
          <p:nvPr>
            <p:custDataLst>
              <p:tags r:id="rId1"/>
            </p:custDataLst>
          </p:nvPr>
        </p:nvGraphicFramePr>
        <p:xfrm>
          <a:off x="497205" y="1689735"/>
          <a:ext cx="11577320" cy="1690370"/>
        </p:xfrm>
        <a:graphic>
          <a:graphicData uri="http://schemas.openxmlformats.org/drawingml/2006/table">
            <a:tbl>
              <a:tblPr firstRow="1" bandRow="1">
                <a:tableStyleId>{5940675A-B579-460E-94D1-54222C63F5DA}</a:tableStyleId>
              </a:tblPr>
              <a:tblGrid>
                <a:gridCol w="2082800"/>
                <a:gridCol w="3784600"/>
                <a:gridCol w="1361440"/>
                <a:gridCol w="4348480"/>
              </a:tblGrid>
              <a:tr h="365760">
                <a:tc>
                  <a:txBody>
                    <a:bodyPr/>
                    <a:p>
                      <a:pPr indent="0" algn="ctr">
                        <a:buNone/>
                      </a:pPr>
                      <a:r>
                        <a:rPr lang="zh-CN" altLang="en-US" sz="2400" b="1">
                          <a:solidFill>
                            <a:srgbClr val="FF0000"/>
                          </a:solidFill>
                          <a:latin typeface="微软雅黑" panose="020B0503020204020204" charset="-122"/>
                          <a:ea typeface="微软雅黑" panose="020B0503020204020204" charset="-122"/>
                          <a:cs typeface="宋体" panose="02010600030101010101" pitchFamily="2" charset="-122"/>
                        </a:rPr>
                        <a:t>经济全球化</a:t>
                      </a:r>
                      <a:endParaRPr lang="zh-CN" altLang="en-US" sz="2400" b="1">
                        <a:solidFill>
                          <a:srgbClr val="FF000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buNone/>
                      </a:pPr>
                      <a:r>
                        <a:rPr lang="en-US" altLang="zh-CN" sz="2400" b="1">
                          <a:latin typeface="微软雅黑" panose="020B0503020204020204" charset="-122"/>
                          <a:ea typeface="微软雅黑" panose="020B0503020204020204" charset="-122"/>
                          <a:cs typeface="宋体" panose="02010600030101010101" pitchFamily="2" charset="-122"/>
                        </a:rPr>
                        <a:t>1995</a:t>
                      </a:r>
                      <a:r>
                        <a:rPr lang="zh-CN" altLang="en-US" sz="2400" b="1">
                          <a:latin typeface="微软雅黑" panose="020B0503020204020204" charset="-122"/>
                          <a:ea typeface="微软雅黑" panose="020B0503020204020204" charset="-122"/>
                          <a:cs typeface="宋体" panose="02010600030101010101" pitchFamily="2" charset="-122"/>
                        </a:rPr>
                        <a:t>世界贸易组织（</a:t>
                      </a:r>
                      <a:r>
                        <a:rPr lang="en-US" altLang="zh-CN" sz="2400" b="1">
                          <a:latin typeface="微软雅黑" panose="020B0503020204020204" charset="-122"/>
                          <a:ea typeface="微软雅黑" panose="020B0503020204020204" charset="-122"/>
                          <a:cs typeface="宋体" panose="02010600030101010101" pitchFamily="2" charset="-122"/>
                        </a:rPr>
                        <a:t>WTO</a:t>
                      </a:r>
                      <a:r>
                        <a:rPr lang="zh-CN" altLang="en-US" sz="2400" b="1">
                          <a:latin typeface="微软雅黑" panose="020B0503020204020204" charset="-122"/>
                          <a:ea typeface="微软雅黑" panose="020B0503020204020204" charset="-122"/>
                          <a:cs typeface="宋体" panose="02010600030101010101" pitchFamily="2" charset="-122"/>
                        </a:rPr>
                        <a:t>）成立</a:t>
                      </a:r>
                      <a:r>
                        <a:rPr lang="en-US" altLang="zh-CN" sz="2400" b="1">
                          <a:latin typeface="微软雅黑" panose="020B0503020204020204" charset="-122"/>
                          <a:ea typeface="微软雅黑" panose="020B0503020204020204" charset="-122"/>
                          <a:cs typeface="宋体" panose="02010600030101010101" pitchFamily="2" charset="-122"/>
                        </a:rPr>
                        <a:t>2001</a:t>
                      </a:r>
                      <a:r>
                        <a:rPr lang="zh-CN" altLang="en-US" sz="2400" b="1">
                          <a:latin typeface="微软雅黑" panose="020B0503020204020204" charset="-122"/>
                          <a:ea typeface="微软雅黑" panose="020B0503020204020204" charset="-122"/>
                          <a:cs typeface="宋体" panose="02010600030101010101" pitchFamily="2" charset="-122"/>
                        </a:rPr>
                        <a:t>中国加入</a:t>
                      </a:r>
                      <a:endParaRPr lang="zh-CN" altLang="en-US" sz="2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1960">
                <a:tc rowSpan="3">
                  <a:txBody>
                    <a:bodyPr/>
                    <a:p>
                      <a:pPr indent="0" algn="ctr">
                        <a:buNone/>
                      </a:pP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区域集团化</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solidFill>
                            <a:srgbClr val="FF0000"/>
                          </a:solidFill>
                          <a:latin typeface="微软雅黑" panose="020B0503020204020204" charset="-122"/>
                          <a:ea typeface="微软雅黑" panose="020B0503020204020204" charset="-122"/>
                          <a:cs typeface="微软雅黑" panose="020B0503020204020204" charset="-122"/>
                        </a:rPr>
                        <a:t>欧盟（EU）</a:t>
                      </a:r>
                      <a:endParaRPr lang="en-US" altLang="en-US" sz="2400" b="1">
                        <a:solidFill>
                          <a:srgbClr val="FF0000"/>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微软雅黑" panose="020B0503020204020204" charset="-122"/>
                          <a:ea typeface="微软雅黑" panose="020B0503020204020204" charset="-122"/>
                          <a:cs typeface="微软雅黑" panose="020B0503020204020204" charset="-122"/>
                        </a:rPr>
                        <a:t>1993年</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微软雅黑" panose="020B0503020204020204" charset="-122"/>
                          <a:ea typeface="微软雅黑" panose="020B0503020204020204" charset="-122"/>
                          <a:cs typeface="Calibri" panose="020F0502020204030204" charset="0"/>
                        </a:rPr>
                        <a:t>经济一体化程度最高</a:t>
                      </a:r>
                      <a:endParaRPr lang="en-US" altLang="en-US" sz="2400" b="1">
                        <a:latin typeface="微软雅黑" panose="020B0503020204020204" charset="-122"/>
                        <a:ea typeface="微软雅黑" panose="020B0503020204020204" charset="-122"/>
                        <a:cs typeface="Calibri" panose="020F05020202040302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0690">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微软雅黑" panose="020B0503020204020204" charset="-122"/>
                          <a:ea typeface="微软雅黑" panose="020B0503020204020204" charset="-122"/>
                          <a:cs typeface="宋体" panose="02010600030101010101" pitchFamily="2" charset="-122"/>
                        </a:rPr>
                        <a:t>北美自由贸易区</a:t>
                      </a:r>
                      <a:endParaRPr lang="en-US" altLang="en-US" sz="2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微软雅黑" panose="020B0503020204020204" charset="-122"/>
                          <a:ea typeface="微软雅黑" panose="020B0503020204020204" charset="-122"/>
                          <a:cs typeface="微软雅黑" panose="020B0503020204020204" charset="-122"/>
                        </a:rPr>
                        <a:t>1994年</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微软雅黑" panose="020B0503020204020204" charset="-122"/>
                          <a:ea typeface="微软雅黑" panose="020B0503020204020204" charset="-122"/>
                          <a:cs typeface="Calibri" panose="020F0502020204030204" charset="0"/>
                        </a:rPr>
                        <a:t>发达国家和发展中国家组成</a:t>
                      </a:r>
                      <a:endParaRPr lang="en-US" altLang="en-US" sz="2400" b="1">
                        <a:latin typeface="微软雅黑" panose="020B0503020204020204" charset="-122"/>
                        <a:ea typeface="微软雅黑" panose="020B0503020204020204" charset="-122"/>
                        <a:cs typeface="Calibri" panose="020F05020202040302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1960">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solidFill>
                            <a:srgbClr val="FF0000"/>
                          </a:solidFill>
                          <a:latin typeface="微软雅黑" panose="020B0503020204020204" charset="-122"/>
                          <a:ea typeface="微软雅黑" panose="020B0503020204020204" charset="-122"/>
                          <a:cs typeface="微软雅黑" panose="020B0503020204020204" charset="-122"/>
                        </a:rPr>
                        <a:t>亚太经合（APEC）</a:t>
                      </a:r>
                      <a:endParaRPr lang="en-US" altLang="en-US" sz="2400" b="1">
                        <a:solidFill>
                          <a:srgbClr val="FF0000"/>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微软雅黑" panose="020B0503020204020204" charset="-122"/>
                          <a:ea typeface="微软雅黑" panose="020B0503020204020204" charset="-122"/>
                          <a:cs typeface="微软雅黑" panose="020B0503020204020204" charset="-122"/>
                        </a:rPr>
                        <a:t>1989年</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微软雅黑" panose="020B0503020204020204" charset="-122"/>
                          <a:ea typeface="微软雅黑" panose="020B0503020204020204" charset="-122"/>
                          <a:cs typeface="微软雅黑" panose="020B0503020204020204" charset="-122"/>
                        </a:rPr>
                        <a:t>亚太地区</a:t>
                      </a:r>
                      <a:r>
                        <a:rPr lang="zh-CN" altLang="en-US" sz="2400" b="1">
                          <a:latin typeface="微软雅黑" panose="020B0503020204020204" charset="-122"/>
                          <a:ea typeface="微软雅黑" panose="020B0503020204020204" charset="-122"/>
                          <a:cs typeface="微软雅黑" panose="020B0503020204020204" charset="-122"/>
                        </a:rPr>
                        <a:t>，</a:t>
                      </a:r>
                      <a:r>
                        <a:rPr lang="en-US" sz="2400" b="1">
                          <a:latin typeface="微软雅黑" panose="020B0503020204020204" charset="-122"/>
                          <a:ea typeface="微软雅黑" panose="020B0503020204020204" charset="-122"/>
                          <a:cs typeface="微软雅黑" panose="020B0503020204020204" charset="-122"/>
                        </a:rPr>
                        <a:t>1991中国加入</a:t>
                      </a:r>
                      <a:endParaRPr lang="en-US" altLang="en-US" sz="2400" b="1">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8" name="图片 14" descr="360截图20210308140145852"/>
          <p:cNvPicPr>
            <a:picLocks noChangeAspect="1"/>
          </p:cNvPicPr>
          <p:nvPr/>
        </p:nvPicPr>
        <p:blipFill>
          <a:blip r:embed="rId2"/>
          <a:srcRect l="61636" t="5947" r="16401" b="67498"/>
          <a:stretch>
            <a:fillRect/>
          </a:stretch>
        </p:blipFill>
        <p:spPr>
          <a:xfrm>
            <a:off x="6560185" y="3484880"/>
            <a:ext cx="2113280" cy="1457325"/>
          </a:xfrm>
          <a:prstGeom prst="rect">
            <a:avLst/>
          </a:prstGeom>
          <a:noFill/>
          <a:ln w="9525">
            <a:noFill/>
          </a:ln>
        </p:spPr>
      </p:pic>
      <p:pic>
        <p:nvPicPr>
          <p:cNvPr id="11" name="图片 14" descr="360截图20210308140145852"/>
          <p:cNvPicPr>
            <a:picLocks noChangeAspect="1"/>
          </p:cNvPicPr>
          <p:nvPr/>
        </p:nvPicPr>
        <p:blipFill>
          <a:blip r:embed="rId2"/>
          <a:srcRect l="21796" t="5893" r="56147" b="65211"/>
          <a:stretch>
            <a:fillRect/>
          </a:stretch>
        </p:blipFill>
        <p:spPr>
          <a:xfrm>
            <a:off x="9629775" y="3401060"/>
            <a:ext cx="1940560" cy="1624965"/>
          </a:xfrm>
          <a:prstGeom prst="rect">
            <a:avLst/>
          </a:prstGeom>
          <a:noFill/>
          <a:ln w="9525">
            <a:noFill/>
          </a:ln>
        </p:spPr>
      </p:pic>
      <p:pic>
        <p:nvPicPr>
          <p:cNvPr id="12" name="图片 11"/>
          <p:cNvPicPr/>
          <p:nvPr/>
        </p:nvPicPr>
        <p:blipFill>
          <a:blip r:embed="rId3"/>
          <a:srcRect l="74742" b="13951"/>
          <a:stretch>
            <a:fillRect/>
          </a:stretch>
        </p:blipFill>
        <p:spPr>
          <a:xfrm>
            <a:off x="5396230" y="127635"/>
            <a:ext cx="1982470" cy="1457325"/>
          </a:xfrm>
          <a:prstGeom prst="rect">
            <a:avLst/>
          </a:prstGeom>
          <a:noFill/>
          <a:ln w="9525">
            <a:noFill/>
          </a:ln>
        </p:spPr>
      </p:pic>
      <p:sp>
        <p:nvSpPr>
          <p:cNvPr id="4" name="文本框 3"/>
          <p:cNvSpPr txBox="1"/>
          <p:nvPr/>
        </p:nvSpPr>
        <p:spPr>
          <a:xfrm>
            <a:off x="7727315" y="245745"/>
            <a:ext cx="3561715" cy="82994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lvl="0" algn="ctr">
              <a:buClrTx/>
              <a:buSzTx/>
              <a:buFontTx/>
            </a:pPr>
            <a:r>
              <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第九单元：当代世界发展的特点与主要趋势</a:t>
            </a:r>
            <a:endParaRPr lang="en-US" altLang="zh-CN"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8" name="文本框 7"/>
          <p:cNvSpPr txBox="1"/>
          <p:nvPr/>
        </p:nvSpPr>
        <p:spPr>
          <a:xfrm>
            <a:off x="166370" y="869633"/>
            <a:ext cx="5080000" cy="521970"/>
          </a:xfrm>
          <a:prstGeom prst="rect">
            <a:avLst/>
          </a:prstGeom>
          <a:noFill/>
          <a:ln w="9525">
            <a:noFill/>
          </a:ln>
        </p:spPr>
        <p:txBody>
          <a:bodyPr>
            <a:spAutoFit/>
          </a:bodyPr>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pic>
        <p:nvPicPr>
          <p:cNvPr id="11" name="图片 14" descr="360截图20210308140145852"/>
          <p:cNvPicPr>
            <a:picLocks noChangeAspect="1"/>
          </p:cNvPicPr>
          <p:nvPr/>
        </p:nvPicPr>
        <p:blipFill>
          <a:blip r:embed="rId1"/>
          <a:srcRect t="39440" r="4142" b="29790"/>
          <a:stretch>
            <a:fillRect/>
          </a:stretch>
        </p:blipFill>
        <p:spPr>
          <a:xfrm>
            <a:off x="86995" y="1466215"/>
            <a:ext cx="11138535" cy="2285365"/>
          </a:xfrm>
          <a:prstGeom prst="rect">
            <a:avLst/>
          </a:prstGeom>
          <a:noFill/>
          <a:ln w="9525">
            <a:noFill/>
          </a:ln>
        </p:spPr>
      </p:pic>
      <p:sp>
        <p:nvSpPr>
          <p:cNvPr id="7" name="文本框 6"/>
          <p:cNvSpPr txBox="1"/>
          <p:nvPr/>
        </p:nvSpPr>
        <p:spPr>
          <a:xfrm>
            <a:off x="9979025" y="1566545"/>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C</a:t>
            </a:r>
            <a:endParaRPr lang="en-US" altLang="zh-CN" sz="9600" dirty="0">
              <a:solidFill>
                <a:schemeClr val="accent1"/>
              </a:solidFill>
              <a:latin typeface="微软雅黑" panose="020B0503020204020204" charset="-122"/>
              <a:ea typeface="微软雅黑" panose="020B0503020204020204" charset="-122"/>
            </a:endParaRPr>
          </a:p>
        </p:txBody>
      </p:sp>
      <p:pic>
        <p:nvPicPr>
          <p:cNvPr id="10" name="图片 14" descr="360截图20210308140145852"/>
          <p:cNvPicPr>
            <a:picLocks noChangeAspect="1"/>
          </p:cNvPicPr>
          <p:nvPr/>
        </p:nvPicPr>
        <p:blipFill>
          <a:blip r:embed="rId1"/>
          <a:srcRect t="69862" r="8047"/>
          <a:stretch>
            <a:fillRect/>
          </a:stretch>
        </p:blipFill>
        <p:spPr>
          <a:xfrm>
            <a:off x="86995" y="3906520"/>
            <a:ext cx="10761980" cy="2254250"/>
          </a:xfrm>
          <a:prstGeom prst="rect">
            <a:avLst/>
          </a:prstGeom>
          <a:noFill/>
          <a:ln w="9525">
            <a:noFill/>
          </a:ln>
        </p:spPr>
      </p:pic>
      <p:sp>
        <p:nvSpPr>
          <p:cNvPr id="9" name="文本框 8"/>
          <p:cNvSpPr txBox="1"/>
          <p:nvPr/>
        </p:nvSpPr>
        <p:spPr>
          <a:xfrm>
            <a:off x="10106025" y="4154805"/>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D</a:t>
            </a:r>
            <a:endParaRPr lang="en-US" altLang="zh-CN" sz="9600" dirty="0">
              <a:solidFill>
                <a:schemeClr val="accent1"/>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8" name="文本框 7"/>
          <p:cNvSpPr txBox="1"/>
          <p:nvPr/>
        </p:nvSpPr>
        <p:spPr>
          <a:xfrm>
            <a:off x="166370" y="869633"/>
            <a:ext cx="5080000" cy="521970"/>
          </a:xfrm>
          <a:prstGeom prst="rect">
            <a:avLst/>
          </a:prstGeom>
          <a:noFill/>
          <a:ln w="9525">
            <a:noFill/>
          </a:ln>
        </p:spPr>
        <p:txBody>
          <a:bodyPr>
            <a:spAutoFit/>
          </a:bodyPr>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100" name="文本框 99"/>
          <p:cNvSpPr txBox="1"/>
          <p:nvPr/>
        </p:nvSpPr>
        <p:spPr>
          <a:xfrm>
            <a:off x="368935" y="1391920"/>
            <a:ext cx="9241155" cy="1568450"/>
          </a:xfrm>
          <a:prstGeom prst="rect">
            <a:avLst/>
          </a:prstGeom>
          <a:noFill/>
          <a:ln w="9525">
            <a:noFill/>
          </a:ln>
        </p:spPr>
        <p:txBody>
          <a:bodyPr wrap="square">
            <a:spAutoFit/>
          </a:bodyPr>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3. </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2021·</a:t>
            </a:r>
            <a:r>
              <a:rPr lang="en-US" sz="2400" b="1">
                <a:solidFill>
                  <a:srgbClr val="000000"/>
                </a:solidFill>
                <a:latin typeface="微软雅黑" panose="020B0503020204020204" charset="-122"/>
                <a:ea typeface="微软雅黑" panose="020B0503020204020204" charset="-122"/>
                <a:cs typeface="微软雅黑" panose="020B0503020204020204" charset="-122"/>
              </a:rPr>
              <a:t>云南·学业水平考试</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a:t>
            </a:r>
            <a:r>
              <a:rPr lang="en-US" sz="2400" b="1">
                <a:solidFill>
                  <a:srgbClr val="000000"/>
                </a:solidFill>
                <a:latin typeface="微软雅黑" panose="020B0503020204020204" charset="-122"/>
                <a:ea typeface="微软雅黑" panose="020B0503020204020204" charset="-122"/>
                <a:cs typeface="微软雅黑" panose="020B0503020204020204" charset="-122"/>
              </a:rPr>
              <a:t>2018</a:t>
            </a:r>
            <a:r>
              <a:rPr lang="zh-CN" sz="2400" b="1">
                <a:solidFill>
                  <a:srgbClr val="000000"/>
                </a:solidFill>
                <a:latin typeface="微软雅黑" panose="020B0503020204020204" charset="-122"/>
                <a:ea typeface="微软雅黑" panose="020B0503020204020204" charset="-122"/>
                <a:cs typeface="微软雅黑" panose="020B0503020204020204" charset="-122"/>
              </a:rPr>
              <a:t>年在上海举办的首届中国国际进口博览会吸引了五大洲</a:t>
            </a:r>
            <a:r>
              <a:rPr lang="en-US" sz="2400" b="1">
                <a:solidFill>
                  <a:srgbClr val="000000"/>
                </a:solidFill>
                <a:latin typeface="微软雅黑" panose="020B0503020204020204" charset="-122"/>
                <a:ea typeface="微软雅黑" panose="020B0503020204020204" charset="-122"/>
                <a:cs typeface="微软雅黑" panose="020B0503020204020204" charset="-122"/>
              </a:rPr>
              <a:t>3600</a:t>
            </a:r>
            <a:r>
              <a:rPr lang="zh-CN" sz="2400" b="1">
                <a:solidFill>
                  <a:srgbClr val="000000"/>
                </a:solidFill>
                <a:latin typeface="微软雅黑" panose="020B0503020204020204" charset="-122"/>
                <a:ea typeface="微软雅黑" panose="020B0503020204020204" charset="-122"/>
                <a:cs typeface="微软雅黑" panose="020B0503020204020204" charset="-122"/>
              </a:rPr>
              <a:t>多家企业参展，</a:t>
            </a:r>
            <a:r>
              <a:rPr lang="en-US" sz="2400" b="1">
                <a:solidFill>
                  <a:srgbClr val="000000"/>
                </a:solidFill>
                <a:latin typeface="微软雅黑" panose="020B0503020204020204" charset="-122"/>
                <a:ea typeface="微软雅黑" panose="020B0503020204020204" charset="-122"/>
                <a:cs typeface="微软雅黑" panose="020B0503020204020204" charset="-122"/>
              </a:rPr>
              <a:t>6</a:t>
            </a:r>
            <a:r>
              <a:rPr lang="zh-CN" sz="2400" b="1">
                <a:solidFill>
                  <a:srgbClr val="000000"/>
                </a:solidFill>
                <a:latin typeface="微软雅黑" panose="020B0503020204020204" charset="-122"/>
                <a:ea typeface="微软雅黑" panose="020B0503020204020204" charset="-122"/>
                <a:cs typeface="微软雅黑" panose="020B0503020204020204" charset="-122"/>
              </a:rPr>
              <a:t>天时间里累计意向成交额达数百亿美元，这说明当今世界经济发展的趋势是</a:t>
            </a:r>
            <a:endParaRPr lang="en-US" sz="24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sz="2400" b="1">
                <a:solidFill>
                  <a:schemeClr val="tx1"/>
                </a:solidFill>
                <a:latin typeface="微软雅黑" panose="020B0503020204020204" charset="-122"/>
                <a:ea typeface="微软雅黑" panose="020B0503020204020204" charset="-122"/>
                <a:cs typeface="微软雅黑" panose="020B0503020204020204" charset="-122"/>
              </a:rPr>
              <a:t>A. </a:t>
            </a:r>
            <a:r>
              <a:rPr lang="zh-CN" sz="2400" b="1">
                <a:solidFill>
                  <a:schemeClr val="tx1"/>
                </a:solidFill>
                <a:latin typeface="微软雅黑" panose="020B0503020204020204" charset="-122"/>
                <a:ea typeface="微软雅黑" panose="020B0503020204020204" charset="-122"/>
                <a:cs typeface="微软雅黑" panose="020B0503020204020204" charset="-122"/>
              </a:rPr>
              <a:t>全球化</a:t>
            </a:r>
            <a:r>
              <a:rPr lang="en-US" sz="2400" b="1">
                <a:solidFill>
                  <a:srgbClr val="000000"/>
                </a:solidFill>
                <a:latin typeface="微软雅黑" panose="020B0503020204020204" charset="-122"/>
                <a:ea typeface="微软雅黑" panose="020B0503020204020204" charset="-122"/>
                <a:cs typeface="微软雅黑" panose="020B0503020204020204" charset="-122"/>
              </a:rPr>
              <a:t>	B. </a:t>
            </a:r>
            <a:r>
              <a:rPr lang="zh-CN" sz="2400" b="1">
                <a:solidFill>
                  <a:srgbClr val="000000"/>
                </a:solidFill>
                <a:latin typeface="微软雅黑" panose="020B0503020204020204" charset="-122"/>
                <a:ea typeface="微软雅黑" panose="020B0503020204020204" charset="-122"/>
                <a:cs typeface="微软雅黑" panose="020B0503020204020204" charset="-122"/>
              </a:rPr>
              <a:t>制度化</a:t>
            </a:r>
            <a:r>
              <a:rPr lang="en-US" sz="2400" b="1">
                <a:solidFill>
                  <a:srgbClr val="000000"/>
                </a:solidFill>
                <a:latin typeface="微软雅黑" panose="020B0503020204020204" charset="-122"/>
                <a:ea typeface="微软雅黑" panose="020B0503020204020204" charset="-122"/>
                <a:cs typeface="微软雅黑" panose="020B0503020204020204" charset="-122"/>
              </a:rPr>
              <a:t>	C. </a:t>
            </a:r>
            <a:r>
              <a:rPr lang="zh-CN" sz="2400" b="1">
                <a:solidFill>
                  <a:srgbClr val="000000"/>
                </a:solidFill>
                <a:latin typeface="微软雅黑" panose="020B0503020204020204" charset="-122"/>
                <a:ea typeface="微软雅黑" panose="020B0503020204020204" charset="-122"/>
                <a:cs typeface="微软雅黑" panose="020B0503020204020204" charset="-122"/>
              </a:rPr>
              <a:t>多极化</a:t>
            </a:r>
            <a:r>
              <a:rPr lang="en-US" sz="2400" b="1">
                <a:solidFill>
                  <a:srgbClr val="000000"/>
                </a:solidFill>
                <a:latin typeface="微软雅黑" panose="020B0503020204020204" charset="-122"/>
                <a:ea typeface="微软雅黑" panose="020B0503020204020204" charset="-122"/>
                <a:cs typeface="微软雅黑" panose="020B0503020204020204" charset="-122"/>
              </a:rPr>
              <a:t>	D. </a:t>
            </a:r>
            <a:r>
              <a:rPr lang="zh-CN" sz="2400" b="1">
                <a:solidFill>
                  <a:srgbClr val="000000"/>
                </a:solidFill>
                <a:latin typeface="微软雅黑" panose="020B0503020204020204" charset="-122"/>
                <a:ea typeface="微软雅黑" panose="020B0503020204020204" charset="-122"/>
                <a:cs typeface="微软雅黑" panose="020B0503020204020204" charset="-122"/>
              </a:rPr>
              <a:t>体系化</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9887585" y="126619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A</a:t>
            </a:r>
            <a:endParaRPr lang="en-US" altLang="zh-CN" sz="9600" dirty="0">
              <a:solidFill>
                <a:schemeClr val="accent1"/>
              </a:solidFill>
              <a:latin typeface="微软雅黑" panose="020B0503020204020204" charset="-122"/>
              <a:ea typeface="微软雅黑" panose="020B0503020204020204" charset="-122"/>
            </a:endParaRPr>
          </a:p>
        </p:txBody>
      </p:sp>
      <p:sp>
        <p:nvSpPr>
          <p:cNvPr id="4" name="文本框 3"/>
          <p:cNvSpPr txBox="1"/>
          <p:nvPr/>
        </p:nvSpPr>
        <p:spPr>
          <a:xfrm>
            <a:off x="323215" y="3145790"/>
            <a:ext cx="9332595" cy="3046095"/>
          </a:xfrm>
          <a:prstGeom prst="rect">
            <a:avLst/>
          </a:prstGeom>
          <a:noFill/>
          <a:ln w="9525">
            <a:noFill/>
          </a:ln>
        </p:spPr>
        <p:txBody>
          <a:bodyPr wrap="square">
            <a:spAutoFit/>
          </a:bodyPr>
          <a:p>
            <a:pPr marL="266700" indent="-266700"/>
            <a:r>
              <a:rPr lang="en-US" sz="2400" b="1">
                <a:solidFill>
                  <a:schemeClr val="tx1"/>
                </a:solidFill>
                <a:latin typeface="微软雅黑" panose="020B0503020204020204" charset="-122"/>
                <a:ea typeface="微软雅黑" panose="020B0503020204020204" charset="-122"/>
                <a:cs typeface="微软雅黑" panose="020B0503020204020204" charset="-122"/>
              </a:rPr>
              <a:t>4</a:t>
            </a:r>
            <a:r>
              <a:rPr lang="zh-CN" sz="2400" b="1">
                <a:solidFill>
                  <a:schemeClr val="tx1"/>
                </a:solidFill>
                <a:latin typeface="微软雅黑" panose="020B0503020204020204" charset="-122"/>
                <a:ea typeface="微软雅黑" panose="020B0503020204020204" charset="-122"/>
                <a:cs typeface="微软雅黑" panose="020B0503020204020204" charset="-122"/>
              </a:rPr>
              <a:t>．（2022</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a:t>
            </a:r>
            <a:r>
              <a:rPr lang="zh-CN" sz="2400" b="1">
                <a:solidFill>
                  <a:schemeClr val="tx1"/>
                </a:solidFill>
                <a:latin typeface="微软雅黑" panose="020B0503020204020204" charset="-122"/>
                <a:ea typeface="微软雅黑" panose="020B0503020204020204" charset="-122"/>
                <a:cs typeface="微软雅黑" panose="020B0503020204020204" charset="-122"/>
              </a:rPr>
              <a:t>北京</a:t>
            </a:r>
            <a:r>
              <a:rPr lang="en-US" altLang="zh-CN" sz="2400" b="1">
                <a:solidFill>
                  <a:schemeClr val="tx1"/>
                </a:solidFill>
                <a:latin typeface="微软雅黑" panose="020B0503020204020204" charset="-122"/>
                <a:ea typeface="微软雅黑" panose="020B0503020204020204" charset="-122"/>
                <a:cs typeface="微软雅黑" panose="020B0503020204020204" charset="-122"/>
              </a:rPr>
              <a:t>·</a:t>
            </a:r>
            <a:r>
              <a:rPr lang="zh-CN" sz="2400" b="1">
                <a:solidFill>
                  <a:schemeClr val="tx1"/>
                </a:solidFill>
                <a:latin typeface="微软雅黑" panose="020B0503020204020204" charset="-122"/>
                <a:ea typeface="微软雅黑" panose="020B0503020204020204" charset="-122"/>
                <a:cs typeface="微软雅黑" panose="020B0503020204020204" charset="-122"/>
              </a:rPr>
              <a:t>学业水平考试）进入</a:t>
            </a:r>
            <a:r>
              <a:rPr lang="en-US" sz="2400" b="1">
                <a:solidFill>
                  <a:schemeClr val="tx1"/>
                </a:solidFill>
                <a:latin typeface="微软雅黑" panose="020B0503020204020204" charset="-122"/>
                <a:ea typeface="微软雅黑" panose="020B0503020204020204" charset="-122"/>
                <a:cs typeface="微软雅黑" panose="020B0503020204020204" charset="-122"/>
              </a:rPr>
              <a:t>21</a:t>
            </a:r>
            <a:r>
              <a:rPr lang="zh-CN" sz="2400" b="1">
                <a:solidFill>
                  <a:schemeClr val="tx1"/>
                </a:solidFill>
                <a:latin typeface="微软雅黑" panose="020B0503020204020204" charset="-122"/>
                <a:ea typeface="微软雅黑" panose="020B0503020204020204" charset="-122"/>
                <a:cs typeface="微软雅黑" panose="020B0503020204020204" charset="-122"/>
              </a:rPr>
              <a:t>世纪后，在新的机遇与挑战面前，中国作为世界和平的建设者、全球发展的贡献者和国际秩序的维护者，正为世界做着更大的贡献。具体表现有①构建人类命运共同体，努力实现共赢共享</a:t>
            </a:r>
            <a:r>
              <a:rPr lang="en-US" sz="2400" b="1">
                <a:solidFill>
                  <a:schemeClr val="tx1"/>
                </a:solidFill>
                <a:latin typeface="微软雅黑" panose="020B0503020204020204" charset="-122"/>
                <a:ea typeface="微软雅黑" panose="020B0503020204020204" charset="-122"/>
                <a:cs typeface="微软雅黑" panose="020B0503020204020204" charset="-122"/>
              </a:rPr>
              <a:t>      </a:t>
            </a:r>
            <a:r>
              <a:rPr lang="zh-CN" sz="2400" b="1">
                <a:solidFill>
                  <a:schemeClr val="tx1"/>
                </a:solidFill>
                <a:latin typeface="微软雅黑" panose="020B0503020204020204" charset="-122"/>
                <a:ea typeface="微软雅黑" panose="020B0503020204020204" charset="-122"/>
                <a:cs typeface="微软雅黑" panose="020B0503020204020204" charset="-122"/>
              </a:rPr>
              <a:t>②积极促进全球治理体系的改革与完善③参加万隆会议，反对帝国主义和霸权主义</a:t>
            </a:r>
            <a:r>
              <a:rPr lang="en-US" sz="2400" b="1">
                <a:solidFill>
                  <a:schemeClr val="tx1"/>
                </a:solidFill>
                <a:latin typeface="微软雅黑" panose="020B0503020204020204" charset="-122"/>
                <a:ea typeface="微软雅黑" panose="020B0503020204020204" charset="-122"/>
                <a:cs typeface="微软雅黑" panose="020B0503020204020204" charset="-122"/>
              </a:rPr>
              <a:t>      </a:t>
            </a:r>
            <a:r>
              <a:rPr lang="zh-CN" sz="2400" b="1">
                <a:solidFill>
                  <a:schemeClr val="tx1"/>
                </a:solidFill>
                <a:latin typeface="微软雅黑" panose="020B0503020204020204" charset="-122"/>
                <a:ea typeface="微软雅黑" panose="020B0503020204020204" charset="-122"/>
                <a:cs typeface="微软雅黑" panose="020B0503020204020204" charset="-122"/>
              </a:rPr>
              <a:t>④提出“一带一路”倡议，促进世界经济发展</a:t>
            </a:r>
            <a:r>
              <a:rPr lang="en-US" sz="2400" b="1">
                <a:solidFill>
                  <a:schemeClr val="tx1"/>
                </a:solidFill>
                <a:latin typeface="微软雅黑" panose="020B0503020204020204" charset="-122"/>
                <a:ea typeface="微软雅黑" panose="020B0503020204020204" charset="-122"/>
                <a:cs typeface="微软雅黑" panose="020B0503020204020204" charset="-122"/>
              </a:rPr>
              <a:t>A</a:t>
            </a:r>
            <a:r>
              <a:rPr lang="zh-CN" sz="2400" b="1">
                <a:solidFill>
                  <a:schemeClr val="tx1"/>
                </a:solidFill>
                <a:latin typeface="微软雅黑" panose="020B0503020204020204" charset="-122"/>
                <a:ea typeface="微软雅黑" panose="020B0503020204020204" charset="-122"/>
                <a:cs typeface="微软雅黑" panose="020B0503020204020204" charset="-122"/>
              </a:rPr>
              <a:t>．</a:t>
            </a:r>
            <a:r>
              <a:rPr lang="en-US" sz="2400" b="1">
                <a:solidFill>
                  <a:schemeClr val="tx1"/>
                </a:solidFill>
                <a:latin typeface="微软雅黑" panose="020B0503020204020204" charset="-122"/>
                <a:ea typeface="微软雅黑" panose="020B0503020204020204" charset="-122"/>
                <a:cs typeface="微软雅黑" panose="020B0503020204020204" charset="-122"/>
              </a:rPr>
              <a:t>①②③  	B</a:t>
            </a:r>
            <a:r>
              <a:rPr lang="zh-CN" sz="2400" b="1">
                <a:solidFill>
                  <a:schemeClr val="tx1"/>
                </a:solidFill>
                <a:latin typeface="微软雅黑" panose="020B0503020204020204" charset="-122"/>
                <a:ea typeface="微软雅黑" panose="020B0503020204020204" charset="-122"/>
                <a:cs typeface="微软雅黑" panose="020B0503020204020204" charset="-122"/>
              </a:rPr>
              <a:t>．</a:t>
            </a:r>
            <a:r>
              <a:rPr lang="en-US" sz="2400" b="1">
                <a:solidFill>
                  <a:schemeClr val="tx1"/>
                </a:solidFill>
                <a:latin typeface="微软雅黑" panose="020B0503020204020204" charset="-122"/>
                <a:ea typeface="微软雅黑" panose="020B0503020204020204" charset="-122"/>
                <a:cs typeface="微软雅黑" panose="020B0503020204020204" charset="-122"/>
              </a:rPr>
              <a:t>①②④     	C</a:t>
            </a:r>
            <a:r>
              <a:rPr lang="zh-CN" sz="2400" b="1">
                <a:solidFill>
                  <a:schemeClr val="tx1"/>
                </a:solidFill>
                <a:latin typeface="微软雅黑" panose="020B0503020204020204" charset="-122"/>
                <a:ea typeface="微软雅黑" panose="020B0503020204020204" charset="-122"/>
                <a:cs typeface="微软雅黑" panose="020B0503020204020204" charset="-122"/>
              </a:rPr>
              <a:t>．</a:t>
            </a:r>
            <a:r>
              <a:rPr lang="en-US" sz="2400" b="1">
                <a:solidFill>
                  <a:schemeClr val="tx1"/>
                </a:solidFill>
                <a:latin typeface="微软雅黑" panose="020B0503020204020204" charset="-122"/>
                <a:ea typeface="微软雅黑" panose="020B0503020204020204" charset="-122"/>
                <a:cs typeface="微软雅黑" panose="020B0503020204020204" charset="-122"/>
              </a:rPr>
              <a:t>①③④ 	    D</a:t>
            </a:r>
            <a:r>
              <a:rPr lang="zh-CN" sz="2400" b="1">
                <a:solidFill>
                  <a:schemeClr val="tx1"/>
                </a:solidFill>
                <a:latin typeface="微软雅黑" panose="020B0503020204020204" charset="-122"/>
                <a:ea typeface="微软雅黑" panose="020B0503020204020204" charset="-122"/>
                <a:cs typeface="微软雅黑" panose="020B0503020204020204" charset="-122"/>
              </a:rPr>
              <a:t>．</a:t>
            </a:r>
            <a:r>
              <a:rPr lang="en-US" sz="2400" b="1">
                <a:solidFill>
                  <a:schemeClr val="tx1"/>
                </a:solidFill>
                <a:latin typeface="微软雅黑" panose="020B0503020204020204" charset="-122"/>
                <a:ea typeface="微软雅黑" panose="020B0503020204020204" charset="-122"/>
                <a:cs typeface="微软雅黑" panose="020B0503020204020204" charset="-122"/>
              </a:rPr>
              <a:t>②③④</a:t>
            </a:r>
            <a:endParaRPr lang="en-US" altLang="en-US" sz="24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9887585" y="361569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B</a:t>
            </a:r>
            <a:endParaRPr lang="en-US" altLang="zh-CN" sz="9600" dirty="0">
              <a:solidFill>
                <a:schemeClr val="accent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8" name="文本框 7"/>
          <p:cNvSpPr txBox="1"/>
          <p:nvPr/>
        </p:nvSpPr>
        <p:spPr>
          <a:xfrm>
            <a:off x="166370" y="869633"/>
            <a:ext cx="5080000" cy="521970"/>
          </a:xfrm>
          <a:prstGeom prst="rect">
            <a:avLst/>
          </a:prstGeom>
          <a:noFill/>
          <a:ln w="9525">
            <a:noFill/>
          </a:ln>
        </p:spPr>
        <p:txBody>
          <a:bodyPr>
            <a:spAutoFit/>
          </a:bodyPr>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109" name="文本框 108"/>
          <p:cNvSpPr txBox="1"/>
          <p:nvPr/>
        </p:nvSpPr>
        <p:spPr>
          <a:xfrm>
            <a:off x="166370" y="1555750"/>
            <a:ext cx="10189210" cy="2676525"/>
          </a:xfrm>
          <a:prstGeom prst="rect">
            <a:avLst/>
          </a:prstGeom>
          <a:noFill/>
          <a:ln w="9525">
            <a:noFill/>
          </a:ln>
        </p:spPr>
        <p:txBody>
          <a:bodyPr wrap="square">
            <a:spAutoFit/>
          </a:bodyPr>
          <a:p>
            <a:pPr marL="266700" indent="-266700"/>
            <a:r>
              <a:rPr lang="en-US" altLang="zh-CN" sz="2400" b="1">
                <a:latin typeface="微软雅黑" panose="020B0503020204020204" charset="-122"/>
                <a:ea typeface="微软雅黑" panose="020B0503020204020204" charset="-122"/>
                <a:cs typeface="微软雅黑" panose="020B0503020204020204" charset="-122"/>
              </a:rPr>
              <a:t>5</a:t>
            </a:r>
            <a:r>
              <a:rPr lang="zh-CN" sz="2400" b="1">
                <a:latin typeface="微软雅黑" panose="020B0503020204020204" charset="-122"/>
                <a:ea typeface="微软雅黑" panose="020B0503020204020204" charset="-122"/>
                <a:cs typeface="微软雅黑" panose="020B0503020204020204" charset="-122"/>
              </a:rPr>
              <a:t>．海南省2021年普通高中学业水平合格性考试）迎五洲客，计天下利。海南在</a:t>
            </a:r>
            <a:r>
              <a:rPr lang="en-US" sz="2400" b="1">
                <a:latin typeface="微软雅黑" panose="020B0503020204020204" charset="-122"/>
                <a:ea typeface="微软雅黑" panose="020B0503020204020204" charset="-122"/>
                <a:cs typeface="微软雅黑" panose="020B0503020204020204" charset="-122"/>
              </a:rPr>
              <a:t>2021</a:t>
            </a:r>
            <a:r>
              <a:rPr lang="zh-CN" sz="2400" b="1">
                <a:latin typeface="微软雅黑" panose="020B0503020204020204" charset="-122"/>
                <a:ea typeface="微软雅黑" panose="020B0503020204020204" charset="-122"/>
                <a:cs typeface="微软雅黑" panose="020B0503020204020204" charset="-122"/>
              </a:rPr>
              <a:t>年迎来了首届中国国际消费品博览会。国际展区由来自</a:t>
            </a:r>
            <a:r>
              <a:rPr lang="en-US" sz="2400" b="1">
                <a:latin typeface="微软雅黑" panose="020B0503020204020204" charset="-122"/>
                <a:ea typeface="微软雅黑" panose="020B0503020204020204" charset="-122"/>
                <a:cs typeface="微软雅黑" panose="020B0503020204020204" charset="-122"/>
              </a:rPr>
              <a:t>69</a:t>
            </a:r>
            <a:r>
              <a:rPr lang="zh-CN" sz="2400" b="1">
                <a:latin typeface="微软雅黑" panose="020B0503020204020204" charset="-122"/>
                <a:ea typeface="微软雅黑" panose="020B0503020204020204" charset="-122"/>
                <a:cs typeface="微软雅黑" panose="020B0503020204020204" charset="-122"/>
              </a:rPr>
              <a:t>个国家和地区约</a:t>
            </a:r>
            <a:r>
              <a:rPr lang="en-US" sz="2400" b="1">
                <a:latin typeface="微软雅黑" panose="020B0503020204020204" charset="-122"/>
                <a:ea typeface="微软雅黑" panose="020B0503020204020204" charset="-122"/>
                <a:cs typeface="微软雅黑" panose="020B0503020204020204" charset="-122"/>
              </a:rPr>
              <a:t>650</a:t>
            </a:r>
            <a:r>
              <a:rPr lang="zh-CN" sz="2400" b="1">
                <a:latin typeface="微软雅黑" panose="020B0503020204020204" charset="-122"/>
                <a:ea typeface="微软雅黑" panose="020B0503020204020204" charset="-122"/>
                <a:cs typeface="微软雅黑" panose="020B0503020204020204" charset="-122"/>
              </a:rPr>
              <a:t>家企业参展，参展品牌超</a:t>
            </a:r>
            <a:r>
              <a:rPr lang="en-US" sz="2400" b="1">
                <a:latin typeface="微软雅黑" panose="020B0503020204020204" charset="-122"/>
                <a:ea typeface="微软雅黑" panose="020B0503020204020204" charset="-122"/>
                <a:cs typeface="微软雅黑" panose="020B0503020204020204" charset="-122"/>
              </a:rPr>
              <a:t>1300</a:t>
            </a:r>
            <a:r>
              <a:rPr lang="zh-CN" sz="2400" b="1">
                <a:latin typeface="微软雅黑" panose="020B0503020204020204" charset="-122"/>
                <a:ea typeface="微软雅黑" panose="020B0503020204020204" charset="-122"/>
                <a:cs typeface="微软雅黑" panose="020B0503020204020204" charset="-122"/>
              </a:rPr>
              <a:t>个。作为亚太地区规模最大的展会，联通了国内国际两大市场，为构建新发展格局提供了强大动力。这体现的时代潮流是</a:t>
            </a:r>
            <a:r>
              <a:rPr lang="en-US" sz="2400" b="1">
                <a:latin typeface="微软雅黑" panose="020B0503020204020204" charset="-122"/>
                <a:ea typeface="微软雅黑" panose="020B0503020204020204" charset="-122"/>
                <a:cs typeface="微软雅黑" panose="020B0503020204020204" charset="-122"/>
              </a:rPr>
              <a:t>A</a:t>
            </a:r>
            <a:r>
              <a:rPr lang="zh-CN" sz="2400" b="1">
                <a:latin typeface="微软雅黑" panose="020B0503020204020204" charset="-122"/>
                <a:ea typeface="微软雅黑" panose="020B0503020204020204" charset="-122"/>
                <a:cs typeface="微软雅黑" panose="020B0503020204020204" charset="-122"/>
              </a:rPr>
              <a:t>．公平正义相互尊重</a:t>
            </a:r>
            <a:r>
              <a:rPr lang="en-US" sz="2400" b="1">
                <a:latin typeface="微软雅黑" panose="020B0503020204020204" charset="-122"/>
                <a:ea typeface="微软雅黑" panose="020B0503020204020204" charset="-122"/>
                <a:cs typeface="微软雅黑" panose="020B0503020204020204" charset="-122"/>
              </a:rPr>
              <a:t>	B</a:t>
            </a:r>
            <a:r>
              <a:rPr lang="zh-CN" sz="2400" b="1">
                <a:latin typeface="微软雅黑" panose="020B0503020204020204" charset="-122"/>
                <a:ea typeface="微软雅黑" panose="020B0503020204020204" charset="-122"/>
                <a:cs typeface="微软雅黑" panose="020B0503020204020204" charset="-122"/>
              </a:rPr>
              <a:t>．全球治理共同繁荣</a:t>
            </a:r>
            <a:r>
              <a:rPr lang="en-US" sz="2400" b="1">
                <a:latin typeface="微软雅黑" panose="020B0503020204020204" charset="-122"/>
                <a:ea typeface="微软雅黑" panose="020B0503020204020204" charset="-122"/>
                <a:cs typeface="微软雅黑" panose="020B0503020204020204" charset="-122"/>
              </a:rPr>
              <a:t>C</a:t>
            </a:r>
            <a:r>
              <a:rPr lang="zh-CN" sz="2400" b="1">
                <a:latin typeface="微软雅黑" panose="020B0503020204020204" charset="-122"/>
                <a:ea typeface="微软雅黑" panose="020B0503020204020204" charset="-122"/>
                <a:cs typeface="微软雅黑" panose="020B0503020204020204" charset="-122"/>
              </a:rPr>
              <a:t>．文明对话平等协商</a:t>
            </a:r>
            <a:r>
              <a:rPr lang="en-US" sz="2400" b="1">
                <a:solidFill>
                  <a:schemeClr val="tx1"/>
                </a:solidFill>
                <a:latin typeface="微软雅黑" panose="020B0503020204020204" charset="-122"/>
                <a:ea typeface="微软雅黑" panose="020B0503020204020204" charset="-122"/>
                <a:cs typeface="微软雅黑" panose="020B0503020204020204" charset="-122"/>
              </a:rPr>
              <a:t>	D</a:t>
            </a:r>
            <a:r>
              <a:rPr lang="zh-CN" sz="2400" b="1">
                <a:solidFill>
                  <a:schemeClr val="tx1"/>
                </a:solidFill>
                <a:latin typeface="微软雅黑" panose="020B0503020204020204" charset="-122"/>
                <a:ea typeface="微软雅黑" panose="020B0503020204020204" charset="-122"/>
                <a:cs typeface="微软雅黑" panose="020B0503020204020204" charset="-122"/>
              </a:rPr>
              <a:t>．和平发展、合作共赢</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0224770" y="1894205"/>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D</a:t>
            </a:r>
            <a:endParaRPr lang="en-US" altLang="zh-CN" sz="9600" dirty="0">
              <a:solidFill>
                <a:schemeClr val="accent1"/>
              </a:solidFill>
              <a:latin typeface="微软雅黑" panose="020B0503020204020204" charset="-122"/>
              <a:ea typeface="微软雅黑" panose="020B0503020204020204" charset="-122"/>
            </a:endParaRPr>
          </a:p>
        </p:txBody>
      </p:sp>
      <p:pic>
        <p:nvPicPr>
          <p:cNvPr id="4" name="图片 15" descr="360截图20210308140202250"/>
          <p:cNvPicPr>
            <a:picLocks noChangeAspect="1"/>
          </p:cNvPicPr>
          <p:nvPr/>
        </p:nvPicPr>
        <p:blipFill>
          <a:blip r:embed="rId1"/>
          <a:srcRect r="357" b="61325"/>
          <a:stretch>
            <a:fillRect/>
          </a:stretch>
        </p:blipFill>
        <p:spPr>
          <a:xfrm>
            <a:off x="149225" y="4542155"/>
            <a:ext cx="10075545" cy="1480185"/>
          </a:xfrm>
          <a:prstGeom prst="rect">
            <a:avLst/>
          </a:prstGeom>
          <a:noFill/>
          <a:ln w="9525">
            <a:noFill/>
          </a:ln>
        </p:spPr>
      </p:pic>
      <p:sp>
        <p:nvSpPr>
          <p:cNvPr id="6" name="文本框 5"/>
          <p:cNvSpPr txBox="1"/>
          <p:nvPr/>
        </p:nvSpPr>
        <p:spPr>
          <a:xfrm>
            <a:off x="10224770" y="445389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B</a:t>
            </a:r>
            <a:endParaRPr lang="en-US" altLang="zh-CN" sz="9600" dirty="0">
              <a:solidFill>
                <a:schemeClr val="accent1"/>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21310" y="1492250"/>
            <a:ext cx="8985885" cy="829945"/>
          </a:xfrm>
          <a:prstGeom prst="rect">
            <a:avLst/>
          </a:prstGeom>
          <a:noFill/>
          <a:ln w="9525">
            <a:noFill/>
          </a:ln>
        </p:spPr>
        <p:txBody>
          <a:bodyPr wrap="square">
            <a:spAutoFit/>
          </a:bodyPr>
          <a:p>
            <a:pPr indent="0"/>
            <a:r>
              <a:rPr lang="en-US" altLang="zh-CN" sz="2400" b="1">
                <a:latin typeface="微软雅黑" panose="020B0503020204020204" charset="-122"/>
                <a:ea typeface="微软雅黑" panose="020B0503020204020204" charset="-122"/>
                <a:cs typeface="微软雅黑" panose="020B0503020204020204" charset="-122"/>
              </a:rPr>
              <a:t>7. </a:t>
            </a:r>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2021·</a:t>
            </a:r>
            <a:r>
              <a:rPr lang="zh-CN" altLang="en-US" sz="2400" b="1">
                <a:latin typeface="微软雅黑" panose="020B0503020204020204" charset="-122"/>
                <a:ea typeface="微软雅黑" panose="020B0503020204020204" charset="-122"/>
                <a:cs typeface="微软雅黑" panose="020B0503020204020204" charset="-122"/>
              </a:rPr>
              <a:t>云南</a:t>
            </a:r>
            <a:r>
              <a:rPr lang="en-US" altLang="zh-CN" sz="2400" b="1">
                <a:latin typeface="微软雅黑" panose="020B0503020204020204" charset="-122"/>
                <a:ea typeface="微软雅黑" panose="020B0503020204020204" charset="-122"/>
                <a:cs typeface="微软雅黑" panose="020B0503020204020204" charset="-122"/>
              </a:rPr>
              <a:t>·学业水平考试</a:t>
            </a:r>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 </a:t>
            </a:r>
            <a:r>
              <a:rPr lang="zh-CN" sz="2400" b="1">
                <a:solidFill>
                  <a:srgbClr val="000000"/>
                </a:solidFill>
                <a:latin typeface="微软雅黑" panose="020B0503020204020204" charset="-122"/>
                <a:ea typeface="微软雅黑" panose="020B0503020204020204" charset="-122"/>
                <a:cs typeface="微软雅黑" panose="020B0503020204020204" charset="-122"/>
              </a:rPr>
              <a:t>如图是2011年商务部发布的中国加入某国际组织10周年纪念标识，由此可知，中国加入的是</a:t>
            </a:r>
            <a:endParaRPr lang="zh-CN" altLang="en-US" sz="2400" b="1">
              <a:latin typeface="微软雅黑" panose="020B0503020204020204" charset="-122"/>
              <a:ea typeface="微软雅黑" panose="020B0503020204020204" charset="-122"/>
              <a:cs typeface="微软雅黑" panose="020B0503020204020204" charset="-122"/>
            </a:endParaRPr>
          </a:p>
        </p:txBody>
      </p:sp>
      <p:pic>
        <p:nvPicPr>
          <p:cNvPr id="3" name="图片 2"/>
          <p:cNvPicPr/>
          <p:nvPr/>
        </p:nvPicPr>
        <p:blipFill>
          <a:blip r:embed="rId1"/>
          <a:stretch>
            <a:fillRect/>
          </a:stretch>
        </p:blipFill>
        <p:spPr>
          <a:xfrm>
            <a:off x="321310" y="2021840"/>
            <a:ext cx="76200" cy="76200"/>
          </a:xfrm>
          <a:prstGeom prst="rect">
            <a:avLst/>
          </a:prstGeom>
          <a:noFill/>
          <a:ln w="9525">
            <a:noFill/>
          </a:ln>
        </p:spPr>
      </p:pic>
      <p:pic>
        <p:nvPicPr>
          <p:cNvPr id="101" name="图片 100"/>
          <p:cNvPicPr/>
          <p:nvPr/>
        </p:nvPicPr>
        <p:blipFill>
          <a:blip r:embed="rId2"/>
          <a:stretch>
            <a:fillRect/>
          </a:stretch>
        </p:blipFill>
        <p:spPr>
          <a:xfrm>
            <a:off x="9089390" y="1610360"/>
            <a:ext cx="2974975" cy="2436495"/>
          </a:xfrm>
          <a:prstGeom prst="rect">
            <a:avLst/>
          </a:prstGeom>
          <a:noFill/>
          <a:ln w="9525">
            <a:noFill/>
          </a:ln>
        </p:spPr>
      </p:pic>
      <p:pic>
        <p:nvPicPr>
          <p:cNvPr id="102" name="图片 101"/>
          <p:cNvPicPr/>
          <p:nvPr/>
        </p:nvPicPr>
        <p:blipFill>
          <a:blip r:embed="rId1"/>
          <a:stretch>
            <a:fillRect/>
          </a:stretch>
        </p:blipFill>
        <p:spPr>
          <a:xfrm>
            <a:off x="321310" y="3263900"/>
            <a:ext cx="76200" cy="76200"/>
          </a:xfrm>
          <a:prstGeom prst="rect">
            <a:avLst/>
          </a:prstGeom>
          <a:noFill/>
          <a:ln w="9525">
            <a:noFill/>
          </a:ln>
        </p:spPr>
      </p:pic>
      <p:sp>
        <p:nvSpPr>
          <p:cNvPr id="103" name="文本框 102"/>
          <p:cNvSpPr txBox="1"/>
          <p:nvPr/>
        </p:nvSpPr>
        <p:spPr>
          <a:xfrm>
            <a:off x="397510" y="2361565"/>
            <a:ext cx="3627755" cy="1568450"/>
          </a:xfrm>
          <a:prstGeom prst="rect">
            <a:avLst/>
          </a:prstGeom>
          <a:noFill/>
          <a:ln w="9525">
            <a:noFill/>
          </a:ln>
        </p:spPr>
        <p:txBody>
          <a:bodyPr wrap="square">
            <a:spAutoFit/>
          </a:bodyPr>
          <a:p>
            <a:pPr indent="0"/>
            <a:r>
              <a:rPr lang="en-US" altLang="zh-CN" sz="2400" b="1">
                <a:solidFill>
                  <a:schemeClr val="tx1"/>
                </a:solidFill>
                <a:latin typeface="微软雅黑" panose="020B0503020204020204" charset="-122"/>
                <a:ea typeface="微软雅黑" panose="020B0503020204020204" charset="-122"/>
                <a:cs typeface="微软雅黑" panose="020B0503020204020204" charset="-122"/>
              </a:rPr>
              <a:t>A. </a:t>
            </a:r>
            <a:r>
              <a:rPr lang="zh-CN" sz="2400" b="1">
                <a:solidFill>
                  <a:schemeClr val="tx1"/>
                </a:solidFill>
                <a:latin typeface="微软雅黑" panose="020B0503020204020204" charset="-122"/>
                <a:ea typeface="微软雅黑" panose="020B0503020204020204" charset="-122"/>
                <a:cs typeface="微软雅黑" panose="020B0503020204020204" charset="-122"/>
              </a:rPr>
              <a:t>世界银行</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	</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a:p>
            <a:pPr indent="0"/>
            <a:r>
              <a:rPr lang="en-US" altLang="zh-CN" sz="2400" b="1">
                <a:solidFill>
                  <a:schemeClr val="tx1"/>
                </a:solidFill>
                <a:latin typeface="微软雅黑" panose="020B0503020204020204" charset="-122"/>
                <a:ea typeface="微软雅黑" panose="020B0503020204020204" charset="-122"/>
                <a:cs typeface="微软雅黑" panose="020B0503020204020204" charset="-122"/>
              </a:rPr>
              <a:t>B. </a:t>
            </a:r>
            <a:r>
              <a:rPr lang="zh-CN" sz="2400" b="1">
                <a:solidFill>
                  <a:schemeClr val="tx1"/>
                </a:solidFill>
                <a:latin typeface="微软雅黑" panose="020B0503020204020204" charset="-122"/>
                <a:ea typeface="微软雅黑" panose="020B0503020204020204" charset="-122"/>
                <a:cs typeface="微软雅黑" panose="020B0503020204020204" charset="-122"/>
              </a:rPr>
              <a:t>关贸总协定</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	</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a:p>
            <a:pPr indent="0"/>
            <a:r>
              <a:rPr lang="en-US" altLang="zh-CN" sz="2400" b="1">
                <a:solidFill>
                  <a:schemeClr val="tx1"/>
                </a:solidFill>
                <a:latin typeface="微软雅黑" panose="020B0503020204020204" charset="-122"/>
                <a:ea typeface="微软雅黑" panose="020B0503020204020204" charset="-122"/>
                <a:cs typeface="微软雅黑" panose="020B0503020204020204" charset="-122"/>
              </a:rPr>
              <a:t>C. </a:t>
            </a:r>
            <a:r>
              <a:rPr lang="zh-CN" sz="2400" b="1">
                <a:solidFill>
                  <a:schemeClr val="tx1"/>
                </a:solidFill>
                <a:latin typeface="微软雅黑" panose="020B0503020204020204" charset="-122"/>
                <a:ea typeface="微软雅黑" panose="020B0503020204020204" charset="-122"/>
                <a:cs typeface="微软雅黑" panose="020B0503020204020204" charset="-122"/>
              </a:rPr>
              <a:t>亚太经合组织</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	</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a:p>
            <a:pPr indent="0"/>
            <a:r>
              <a:rPr lang="en-US" altLang="zh-CN" sz="2400" b="1">
                <a:solidFill>
                  <a:schemeClr val="tx1"/>
                </a:solidFill>
                <a:latin typeface="微软雅黑" panose="020B0503020204020204" charset="-122"/>
                <a:ea typeface="微软雅黑" panose="020B0503020204020204" charset="-122"/>
                <a:cs typeface="微软雅黑" panose="020B0503020204020204" charset="-122"/>
              </a:rPr>
              <a:t>D. </a:t>
            </a:r>
            <a:r>
              <a:rPr lang="zh-CN" sz="2400" b="1">
                <a:solidFill>
                  <a:schemeClr val="tx1"/>
                </a:solidFill>
                <a:latin typeface="微软雅黑" panose="020B0503020204020204" charset="-122"/>
                <a:ea typeface="微软雅黑" panose="020B0503020204020204" charset="-122"/>
                <a:cs typeface="微软雅黑" panose="020B0503020204020204" charset="-122"/>
              </a:rPr>
              <a:t>世界贸易组织</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4" name="图片 3"/>
          <p:cNvPicPr/>
          <p:nvPr/>
        </p:nvPicPr>
        <p:blipFill>
          <a:blip r:embed="rId1"/>
          <a:stretch>
            <a:fillRect/>
          </a:stretch>
        </p:blipFill>
        <p:spPr>
          <a:xfrm>
            <a:off x="321310" y="4193540"/>
            <a:ext cx="76200" cy="76200"/>
          </a:xfrm>
          <a:prstGeom prst="rect">
            <a:avLst/>
          </a:prstGeom>
          <a:noFill/>
          <a:ln w="9525">
            <a:noFill/>
          </a:ln>
        </p:spPr>
      </p:pic>
      <p:pic>
        <p:nvPicPr>
          <p:cNvPr id="5" name="图片 4"/>
          <p:cNvPicPr/>
          <p:nvPr/>
        </p:nvPicPr>
        <p:blipFill>
          <a:blip r:embed="rId1"/>
          <a:stretch>
            <a:fillRect/>
          </a:stretch>
        </p:blipFill>
        <p:spPr>
          <a:xfrm>
            <a:off x="313690" y="1232535"/>
            <a:ext cx="7620" cy="7620"/>
          </a:xfrm>
          <a:prstGeom prst="rect">
            <a:avLst/>
          </a:prstGeom>
          <a:noFill/>
          <a:ln w="9525">
            <a:noFill/>
          </a:ln>
        </p:spPr>
      </p:pic>
      <p:pic>
        <p:nvPicPr>
          <p:cNvPr id="6" name="图片 5"/>
          <p:cNvPicPr/>
          <p:nvPr/>
        </p:nvPicPr>
        <p:blipFill>
          <a:blip r:embed="rId1"/>
          <a:stretch>
            <a:fillRect/>
          </a:stretch>
        </p:blipFill>
        <p:spPr>
          <a:xfrm>
            <a:off x="313690" y="1885315"/>
            <a:ext cx="7620" cy="7620"/>
          </a:xfrm>
          <a:prstGeom prst="rect">
            <a:avLst/>
          </a:prstGeom>
          <a:noFill/>
          <a:ln w="9525">
            <a:noFill/>
          </a:ln>
        </p:spPr>
      </p:pic>
      <p:sp>
        <p:nvSpPr>
          <p:cNvPr id="7" name="文本框 6"/>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9" name="文本框 8"/>
          <p:cNvSpPr txBox="1"/>
          <p:nvPr/>
        </p:nvSpPr>
        <p:spPr>
          <a:xfrm>
            <a:off x="166370" y="869633"/>
            <a:ext cx="5080000" cy="521970"/>
          </a:xfrm>
          <a:prstGeom prst="rect">
            <a:avLst/>
          </a:prstGeom>
          <a:noFill/>
          <a:ln w="9525">
            <a:noFill/>
          </a:ln>
        </p:spPr>
        <p:txBody>
          <a:bodyPr>
            <a:spAutoFit/>
          </a:bodyPr>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10" name="文本框 9"/>
          <p:cNvSpPr txBox="1"/>
          <p:nvPr/>
        </p:nvSpPr>
        <p:spPr>
          <a:xfrm>
            <a:off x="6235700" y="2361565"/>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D</a:t>
            </a:r>
            <a:endParaRPr lang="en-US" altLang="zh-CN" sz="9600" dirty="0">
              <a:solidFill>
                <a:schemeClr val="accent1"/>
              </a:solidFill>
              <a:latin typeface="微软雅黑" panose="020B0503020204020204" charset="-122"/>
              <a:ea typeface="微软雅黑" panose="020B0503020204020204" charset="-122"/>
            </a:endParaRPr>
          </a:p>
        </p:txBody>
      </p:sp>
      <p:sp>
        <p:nvSpPr>
          <p:cNvPr id="11" name="文本框 10"/>
          <p:cNvSpPr txBox="1"/>
          <p:nvPr/>
        </p:nvSpPr>
        <p:spPr>
          <a:xfrm>
            <a:off x="398780" y="4138930"/>
            <a:ext cx="9158605" cy="460375"/>
          </a:xfrm>
          <a:prstGeom prst="rect">
            <a:avLst/>
          </a:prstGeom>
          <a:noFill/>
          <a:ln w="9525">
            <a:noFill/>
          </a:ln>
        </p:spPr>
        <p:txBody>
          <a:bodyPr wrap="square">
            <a:spAutoFit/>
          </a:bodyPr>
          <a:p>
            <a:pPr marL="266700" indent="-266700"/>
            <a:r>
              <a:rPr lang="en-US" sz="2400" b="1">
                <a:latin typeface="微软雅黑" panose="020B0503020204020204" charset="-122"/>
                <a:ea typeface="微软雅黑" panose="020B0503020204020204" charset="-122"/>
                <a:cs typeface="微软雅黑" panose="020B0503020204020204" charset="-122"/>
              </a:rPr>
              <a:t>8</a:t>
            </a:r>
            <a:r>
              <a:rPr lang="zh-CN" sz="2400" b="1">
                <a:latin typeface="微软雅黑" panose="020B0503020204020204" charset="-122"/>
                <a:ea typeface="微软雅黑" panose="020B0503020204020204" charset="-122"/>
                <a:cs typeface="微软雅黑" panose="020B0503020204020204" charset="-122"/>
              </a:rPr>
              <a:t>．（2021</a:t>
            </a:r>
            <a:r>
              <a:rPr lang="en-US" altLang="zh-CN"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湖南</a:t>
            </a:r>
            <a:r>
              <a:rPr lang="en-US" altLang="zh-CN"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学考）下列图片中，属于世界贸易组织徽标的是</a:t>
            </a:r>
            <a:endParaRPr lang="zh-CN" altLang="en-US" sz="2400" b="1">
              <a:latin typeface="微软雅黑" panose="020B0503020204020204" charset="-122"/>
              <a:ea typeface="微软雅黑" panose="020B0503020204020204" charset="-122"/>
              <a:cs typeface="微软雅黑" panose="020B0503020204020204" charset="-122"/>
            </a:endParaRPr>
          </a:p>
        </p:txBody>
      </p:sp>
      <p:pic>
        <p:nvPicPr>
          <p:cNvPr id="12" name="图片 11"/>
          <p:cNvPicPr/>
          <p:nvPr/>
        </p:nvPicPr>
        <p:blipFill>
          <a:blip r:embed="rId3"/>
          <a:stretch>
            <a:fillRect/>
          </a:stretch>
        </p:blipFill>
        <p:spPr>
          <a:xfrm>
            <a:off x="398780" y="4691380"/>
            <a:ext cx="9000490" cy="2030095"/>
          </a:xfrm>
          <a:prstGeom prst="rect">
            <a:avLst/>
          </a:prstGeom>
          <a:noFill/>
          <a:ln w="9525">
            <a:noFill/>
          </a:ln>
        </p:spPr>
      </p:pic>
      <p:sp>
        <p:nvSpPr>
          <p:cNvPr id="13" name="文本框 12"/>
          <p:cNvSpPr txBox="1"/>
          <p:nvPr/>
        </p:nvSpPr>
        <p:spPr>
          <a:xfrm>
            <a:off x="9942195" y="4599305"/>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D</a:t>
            </a:r>
            <a:endParaRPr lang="en-US" altLang="zh-CN" sz="9600" dirty="0">
              <a:solidFill>
                <a:schemeClr val="accent1"/>
              </a:solidFill>
              <a:latin typeface="微软雅黑" panose="020B0503020204020204" charset="-122"/>
              <a:ea typeface="微软雅黑" panose="020B0503020204020204"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2" name="文本框 1"/>
          <p:cNvSpPr txBox="1"/>
          <p:nvPr/>
        </p:nvSpPr>
        <p:spPr>
          <a:xfrm>
            <a:off x="166370" y="1467485"/>
            <a:ext cx="10088880" cy="1938020"/>
          </a:xfrm>
          <a:prstGeom prst="rect">
            <a:avLst/>
          </a:prstGeom>
          <a:noFill/>
          <a:ln w="9525">
            <a:noFill/>
          </a:ln>
        </p:spPr>
        <p:txBody>
          <a:bodyPr wrap="square">
            <a:spAutoFit/>
          </a:bodyPr>
          <a:p>
            <a:pPr marL="266700" indent="-266700"/>
            <a:r>
              <a:rPr lang="en-US" altLang="zh-CN" sz="2400" b="1">
                <a:latin typeface="微软雅黑" panose="020B0503020204020204" charset="-122"/>
                <a:ea typeface="微软雅黑" panose="020B0503020204020204" charset="-122"/>
                <a:cs typeface="微软雅黑" panose="020B0503020204020204" charset="-122"/>
              </a:rPr>
              <a:t>9</a:t>
            </a:r>
            <a:r>
              <a:rPr lang="zh-CN" sz="2400" b="1">
                <a:latin typeface="微软雅黑" panose="020B0503020204020204" charset="-122"/>
                <a:ea typeface="微软雅黑" panose="020B0503020204020204" charset="-122"/>
                <a:cs typeface="微软雅黑" panose="020B0503020204020204" charset="-122"/>
              </a:rPr>
              <a:t>．2021年湖南省普通高中学业水平合格性测试冷战结束后，世界多极化趋势继续发展的表现有①欧盟成为一支不可轻视的力量</a:t>
            </a:r>
            <a:r>
              <a:rPr lang="en-US"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②俄罗斯在国际事务中仍然举足轻重</a:t>
            </a:r>
            <a:endParaRPr lang="zh-CN" sz="2400" b="1">
              <a:latin typeface="微软雅黑" panose="020B0503020204020204" charset="-122"/>
              <a:ea typeface="微软雅黑" panose="020B0503020204020204" charset="-122"/>
              <a:cs typeface="微软雅黑" panose="020B0503020204020204" charset="-122"/>
            </a:endParaRPr>
          </a:p>
          <a:p>
            <a:pPr marL="266700" indent="-266700"/>
            <a:r>
              <a:rPr lang="zh-CN" sz="2400" b="1">
                <a:solidFill>
                  <a:schemeClr val="tx1"/>
                </a:solidFill>
                <a:latin typeface="微软雅黑" panose="020B0503020204020204" charset="-122"/>
                <a:ea typeface="微软雅黑" panose="020B0503020204020204" charset="-122"/>
                <a:cs typeface="微软雅黑" panose="020B0503020204020204" charset="-122"/>
              </a:rPr>
              <a:t>③中国继续发挥负责任大国作用</a:t>
            </a:r>
            <a:r>
              <a:rPr lang="en-US" sz="2400" b="1">
                <a:solidFill>
                  <a:schemeClr val="tx1"/>
                </a:solidFill>
                <a:latin typeface="微软雅黑" panose="020B0503020204020204" charset="-122"/>
                <a:ea typeface="微软雅黑" panose="020B0503020204020204" charset="-122"/>
                <a:cs typeface="微软雅黑" panose="020B0503020204020204" charset="-122"/>
              </a:rPr>
              <a:t>	</a:t>
            </a:r>
            <a:r>
              <a:rPr lang="zh-CN" sz="2400" b="1">
                <a:solidFill>
                  <a:schemeClr val="tx1"/>
                </a:solidFill>
                <a:latin typeface="微软雅黑" panose="020B0503020204020204" charset="-122"/>
                <a:ea typeface="微软雅黑" panose="020B0503020204020204" charset="-122"/>
                <a:cs typeface="微软雅黑" panose="020B0503020204020204" charset="-122"/>
              </a:rPr>
              <a:t>④美国希望建立由其主导的单极世界</a:t>
            </a:r>
            <a:endParaRPr lang="en-US" sz="2400" b="1">
              <a:solidFill>
                <a:schemeClr val="tx1"/>
              </a:solidFill>
              <a:latin typeface="微软雅黑" panose="020B0503020204020204" charset="-122"/>
              <a:ea typeface="微软雅黑" panose="020B0503020204020204" charset="-122"/>
              <a:cs typeface="微软雅黑" panose="020B0503020204020204" charset="-122"/>
            </a:endParaRPr>
          </a:p>
          <a:p>
            <a:pPr marL="266700" indent="-266700"/>
            <a:r>
              <a:rPr lang="en-US" sz="2400" b="1">
                <a:solidFill>
                  <a:schemeClr val="tx1"/>
                </a:solidFill>
                <a:latin typeface="微软雅黑" panose="020B0503020204020204" charset="-122"/>
                <a:ea typeface="微软雅黑" panose="020B0503020204020204" charset="-122"/>
                <a:cs typeface="微软雅黑" panose="020B0503020204020204" charset="-122"/>
              </a:rPr>
              <a:t>A</a:t>
            </a:r>
            <a:r>
              <a:rPr lang="zh-CN" sz="2400" b="1">
                <a:solidFill>
                  <a:schemeClr val="tx1"/>
                </a:solidFill>
                <a:latin typeface="微软雅黑" panose="020B0503020204020204" charset="-122"/>
                <a:ea typeface="微软雅黑" panose="020B0503020204020204" charset="-122"/>
                <a:cs typeface="微软雅黑" panose="020B0503020204020204" charset="-122"/>
              </a:rPr>
              <a:t>．①②③</a:t>
            </a:r>
            <a:r>
              <a:rPr lang="en-US" sz="2400" b="1">
                <a:solidFill>
                  <a:schemeClr val="tx1"/>
                </a:solidFill>
                <a:latin typeface="微软雅黑" panose="020B0503020204020204" charset="-122"/>
                <a:ea typeface="微软雅黑" panose="020B0503020204020204" charset="-122"/>
                <a:cs typeface="微软雅黑" panose="020B0503020204020204" charset="-122"/>
              </a:rPr>
              <a:t>	</a:t>
            </a:r>
            <a:r>
              <a:rPr lang="en-US" sz="2400" b="1">
                <a:latin typeface="微软雅黑" panose="020B0503020204020204" charset="-122"/>
                <a:ea typeface="微软雅黑" panose="020B0503020204020204" charset="-122"/>
                <a:cs typeface="微软雅黑" panose="020B0503020204020204" charset="-122"/>
              </a:rPr>
              <a:t>B</a:t>
            </a:r>
            <a:r>
              <a:rPr lang="zh-CN" sz="2400" b="1">
                <a:latin typeface="微软雅黑" panose="020B0503020204020204" charset="-122"/>
                <a:ea typeface="微软雅黑" panose="020B0503020204020204" charset="-122"/>
                <a:cs typeface="微软雅黑" panose="020B0503020204020204" charset="-122"/>
              </a:rPr>
              <a:t>．①②④</a:t>
            </a:r>
            <a:r>
              <a:rPr lang="en-US" sz="2400" b="1">
                <a:latin typeface="微软雅黑" panose="020B0503020204020204" charset="-122"/>
                <a:ea typeface="微软雅黑" panose="020B0503020204020204" charset="-122"/>
                <a:cs typeface="微软雅黑" panose="020B0503020204020204" charset="-122"/>
              </a:rPr>
              <a:t>	C</a:t>
            </a:r>
            <a:r>
              <a:rPr lang="zh-CN" sz="2400" b="1">
                <a:latin typeface="微软雅黑" panose="020B0503020204020204" charset="-122"/>
                <a:ea typeface="微软雅黑" panose="020B0503020204020204" charset="-122"/>
                <a:cs typeface="微软雅黑" panose="020B0503020204020204" charset="-122"/>
              </a:rPr>
              <a:t>．①③④</a:t>
            </a:r>
            <a:r>
              <a:rPr lang="en-US" sz="2400" b="1">
                <a:latin typeface="微软雅黑" panose="020B0503020204020204" charset="-122"/>
                <a:ea typeface="微软雅黑" panose="020B0503020204020204" charset="-122"/>
                <a:cs typeface="微软雅黑" panose="020B0503020204020204" charset="-122"/>
              </a:rPr>
              <a:t>	D</a:t>
            </a:r>
            <a:r>
              <a:rPr lang="zh-CN" sz="2400" b="1">
                <a:latin typeface="微软雅黑" panose="020B0503020204020204" charset="-122"/>
                <a:ea typeface="微软雅黑" panose="020B0503020204020204" charset="-122"/>
                <a:cs typeface="微软雅黑" panose="020B0503020204020204" charset="-122"/>
              </a:rPr>
              <a:t>．②③④</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110" name="文本框 109"/>
          <p:cNvSpPr txBox="1"/>
          <p:nvPr/>
        </p:nvSpPr>
        <p:spPr>
          <a:xfrm>
            <a:off x="577850" y="5957570"/>
            <a:ext cx="5080000" cy="414020"/>
          </a:xfrm>
          <a:prstGeom prst="rect">
            <a:avLst/>
          </a:prstGeom>
          <a:noFill/>
          <a:ln w="9525">
            <a:noFill/>
          </a:ln>
        </p:spPr>
        <p:txBody>
          <a:bodyPr>
            <a:spAutoFit/>
          </a:bodyPr>
          <a:p>
            <a:pPr marL="266700" indent="-266700" algn="ctr"/>
            <a:r>
              <a:rPr lang="en-US" sz="1050" b="0">
                <a:latin typeface="Times New Roman" panose="02020603050405020304" pitchFamily="18" charset="0"/>
                <a:ea typeface="宋体" panose="02010600030101010101" pitchFamily="2" charset="-122"/>
                <a:cs typeface="Times New Roman" panose="02020603050405020304" pitchFamily="18" charset="0"/>
              </a:rPr>
              <a:t> </a:t>
            </a:r>
            <a:endParaRPr lang="zh-CN" altLang="en-US"/>
          </a:p>
        </p:txBody>
      </p:sp>
      <p:sp>
        <p:nvSpPr>
          <p:cNvPr id="8" name="文本框 7"/>
          <p:cNvSpPr txBox="1"/>
          <p:nvPr/>
        </p:nvSpPr>
        <p:spPr>
          <a:xfrm>
            <a:off x="166370" y="3998595"/>
            <a:ext cx="10088880" cy="1938020"/>
          </a:xfrm>
          <a:prstGeom prst="rect">
            <a:avLst/>
          </a:prstGeom>
          <a:noFill/>
          <a:ln w="9525">
            <a:noFill/>
          </a:ln>
        </p:spPr>
        <p:txBody>
          <a:bodyPr wrap="square">
            <a:spAutoFit/>
          </a:bodyPr>
          <a:p>
            <a:pPr marL="266700" indent="-266700"/>
            <a:r>
              <a:rPr lang="en-US" sz="2400" b="1">
                <a:solidFill>
                  <a:schemeClr val="tx1"/>
                </a:solidFill>
                <a:latin typeface="微软雅黑" panose="020B0503020204020204" charset="-122"/>
                <a:ea typeface="微软雅黑" panose="020B0503020204020204" charset="-122"/>
                <a:cs typeface="微软雅黑" panose="020B0503020204020204" charset="-122"/>
              </a:rPr>
              <a:t>10</a:t>
            </a:r>
            <a:r>
              <a:rPr lang="zh-CN" sz="2400" b="1">
                <a:solidFill>
                  <a:schemeClr val="tx1"/>
                </a:solidFill>
                <a:latin typeface="微软雅黑" panose="020B0503020204020204" charset="-122"/>
                <a:ea typeface="微软雅黑" panose="020B0503020204020204" charset="-122"/>
                <a:cs typeface="微软雅黑" panose="020B0503020204020204" charset="-122"/>
              </a:rPr>
              <a:t>．</a:t>
            </a:r>
            <a:r>
              <a:rPr lang="en-US" sz="2400" b="1">
                <a:solidFill>
                  <a:schemeClr val="tx1"/>
                </a:solidFill>
                <a:latin typeface="微软雅黑" panose="020B0503020204020204" charset="-122"/>
                <a:ea typeface="微软雅黑" panose="020B0503020204020204" charset="-122"/>
                <a:cs typeface="微软雅黑" panose="020B0503020204020204" charset="-122"/>
              </a:rPr>
              <a:t>“</a:t>
            </a:r>
            <a:r>
              <a:rPr lang="zh-CN" sz="2400" b="1">
                <a:solidFill>
                  <a:schemeClr val="tx1"/>
                </a:solidFill>
                <a:latin typeface="微软雅黑" panose="020B0503020204020204" charset="-122"/>
                <a:ea typeface="微软雅黑" panose="020B0503020204020204" charset="-122"/>
                <a:cs typeface="微软雅黑" panose="020B0503020204020204" charset="-122"/>
              </a:rPr>
              <a:t>一部手机走天下</a:t>
            </a:r>
            <a:r>
              <a:rPr lang="en-US" sz="2400" b="1">
                <a:solidFill>
                  <a:schemeClr val="tx1"/>
                </a:solidFill>
                <a:latin typeface="微软雅黑" panose="020B0503020204020204" charset="-122"/>
                <a:ea typeface="微软雅黑" panose="020B0503020204020204" charset="-122"/>
                <a:cs typeface="微软雅黑" panose="020B0503020204020204" charset="-122"/>
              </a:rPr>
              <a:t>”</a:t>
            </a:r>
            <a:r>
              <a:rPr lang="zh-CN" sz="2400" b="1">
                <a:solidFill>
                  <a:schemeClr val="tx1"/>
                </a:solidFill>
                <a:latin typeface="微软雅黑" panose="020B0503020204020204" charset="-122"/>
                <a:ea typeface="微软雅黑" panose="020B0503020204020204" charset="-122"/>
                <a:cs typeface="微软雅黑" panose="020B0503020204020204" charset="-122"/>
              </a:rPr>
              <a:t>已经成为越来越多的人出行时选择的方式。电子商务、移动支付、共享经济等，一部手机即可全部解决。这反映当今世界发展的特点是</a:t>
            </a:r>
            <a:r>
              <a:rPr lang="en-US" sz="2400" b="1">
                <a:solidFill>
                  <a:schemeClr val="tx1"/>
                </a:solidFill>
                <a:latin typeface="微软雅黑" panose="020B0503020204020204" charset="-122"/>
                <a:ea typeface="微软雅黑" panose="020B0503020204020204" charset="-122"/>
                <a:cs typeface="微软雅黑" panose="020B0503020204020204" charset="-122"/>
              </a:rPr>
              <a:t>A</a:t>
            </a:r>
            <a:r>
              <a:rPr lang="zh-CN" sz="2400" b="1">
                <a:solidFill>
                  <a:schemeClr val="tx1"/>
                </a:solidFill>
                <a:latin typeface="微软雅黑" panose="020B0503020204020204" charset="-122"/>
                <a:ea typeface="微软雅黑" panose="020B0503020204020204" charset="-122"/>
                <a:cs typeface="微软雅黑" panose="020B0503020204020204" charset="-122"/>
              </a:rPr>
              <a:t>．世界多极化</a:t>
            </a:r>
            <a:r>
              <a:rPr lang="en-US" sz="2400" b="1">
                <a:solidFill>
                  <a:schemeClr val="tx1"/>
                </a:solidFill>
                <a:latin typeface="微软雅黑" panose="020B0503020204020204" charset="-122"/>
                <a:ea typeface="微软雅黑" panose="020B0503020204020204" charset="-122"/>
                <a:cs typeface="微软雅黑" panose="020B0503020204020204" charset="-122"/>
              </a:rPr>
              <a:t>	                                B</a:t>
            </a:r>
            <a:r>
              <a:rPr lang="zh-CN" sz="2400" b="1">
                <a:solidFill>
                  <a:schemeClr val="tx1"/>
                </a:solidFill>
                <a:latin typeface="微软雅黑" panose="020B0503020204020204" charset="-122"/>
                <a:ea typeface="微软雅黑" panose="020B0503020204020204" charset="-122"/>
                <a:cs typeface="微软雅黑" panose="020B0503020204020204" charset="-122"/>
              </a:rPr>
              <a:t>．经济全球化</a:t>
            </a:r>
            <a:r>
              <a:rPr lang="en-US" sz="2400" b="1">
                <a:solidFill>
                  <a:schemeClr val="tx1"/>
                </a:solidFill>
                <a:latin typeface="微软雅黑" panose="020B0503020204020204" charset="-122"/>
                <a:ea typeface="微软雅黑" panose="020B0503020204020204" charset="-122"/>
                <a:cs typeface="微软雅黑" panose="020B0503020204020204" charset="-122"/>
              </a:rPr>
              <a:t>	</a:t>
            </a:r>
            <a:endParaRPr lang="en-US" sz="2400" b="1">
              <a:solidFill>
                <a:schemeClr val="tx1"/>
              </a:solidFill>
              <a:latin typeface="微软雅黑" panose="020B0503020204020204" charset="-122"/>
              <a:ea typeface="微软雅黑" panose="020B0503020204020204" charset="-122"/>
              <a:cs typeface="微软雅黑" panose="020B0503020204020204" charset="-122"/>
            </a:endParaRPr>
          </a:p>
          <a:p>
            <a:pPr marL="266700" indent="-266700"/>
            <a:r>
              <a:rPr lang="en-US" sz="2400" b="1">
                <a:solidFill>
                  <a:schemeClr val="tx1"/>
                </a:solidFill>
                <a:latin typeface="微软雅黑" panose="020B0503020204020204" charset="-122"/>
                <a:ea typeface="微软雅黑" panose="020B0503020204020204" charset="-122"/>
                <a:cs typeface="微软雅黑" panose="020B0503020204020204" charset="-122"/>
              </a:rPr>
              <a:t>    C</a:t>
            </a:r>
            <a:r>
              <a:rPr lang="zh-CN" sz="2400" b="1">
                <a:solidFill>
                  <a:schemeClr val="tx1"/>
                </a:solidFill>
                <a:latin typeface="微软雅黑" panose="020B0503020204020204" charset="-122"/>
                <a:ea typeface="微软雅黑" panose="020B0503020204020204" charset="-122"/>
                <a:cs typeface="微软雅黑" panose="020B0503020204020204" charset="-122"/>
              </a:rPr>
              <a:t>．社会信息化</a:t>
            </a:r>
            <a:r>
              <a:rPr lang="en-US" sz="2400" b="1">
                <a:solidFill>
                  <a:schemeClr val="tx1"/>
                </a:solidFill>
                <a:latin typeface="微软雅黑" panose="020B0503020204020204" charset="-122"/>
                <a:ea typeface="微软雅黑" panose="020B0503020204020204" charset="-122"/>
                <a:cs typeface="微软雅黑" panose="020B0503020204020204" charset="-122"/>
              </a:rPr>
              <a:t>	                                D</a:t>
            </a:r>
            <a:r>
              <a:rPr lang="zh-CN" sz="2400" b="1">
                <a:solidFill>
                  <a:schemeClr val="tx1"/>
                </a:solidFill>
                <a:latin typeface="微软雅黑" panose="020B0503020204020204" charset="-122"/>
                <a:ea typeface="微软雅黑" panose="020B0503020204020204" charset="-122"/>
                <a:cs typeface="微软雅黑" panose="020B0503020204020204" charset="-122"/>
              </a:rPr>
              <a:t>．文化多样性</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66370" y="869633"/>
            <a:ext cx="5080000" cy="521970"/>
          </a:xfrm>
          <a:prstGeom prst="rect">
            <a:avLst/>
          </a:prstGeom>
          <a:noFill/>
          <a:ln w="9525">
            <a:noFill/>
          </a:ln>
        </p:spPr>
        <p:txBody>
          <a:bodyPr>
            <a:spAutoFit/>
          </a:bodyPr>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10" name="文本框 9"/>
          <p:cNvSpPr txBox="1"/>
          <p:nvPr/>
        </p:nvSpPr>
        <p:spPr>
          <a:xfrm>
            <a:off x="10452735" y="139192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A</a:t>
            </a:r>
            <a:endParaRPr lang="en-US" altLang="zh-CN" sz="9600" dirty="0">
              <a:solidFill>
                <a:schemeClr val="accent1"/>
              </a:solidFill>
              <a:latin typeface="微软雅黑" panose="020B0503020204020204" charset="-122"/>
              <a:ea typeface="微软雅黑" panose="020B0503020204020204" charset="-122"/>
            </a:endParaRPr>
          </a:p>
        </p:txBody>
      </p:sp>
      <p:sp>
        <p:nvSpPr>
          <p:cNvPr id="5" name="文本框 4"/>
          <p:cNvSpPr txBox="1"/>
          <p:nvPr/>
        </p:nvSpPr>
        <p:spPr>
          <a:xfrm>
            <a:off x="10452735" y="406019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C</a:t>
            </a:r>
            <a:endParaRPr lang="en-US" altLang="zh-CN" sz="9600" dirty="0">
              <a:solidFill>
                <a:schemeClr val="accent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86995" y="184150"/>
            <a:ext cx="3195955" cy="521970"/>
          </a:xfrm>
          <a:prstGeom prst="rect">
            <a:avLst/>
          </a:prstGeom>
          <a:solidFill>
            <a:schemeClr val="accent4">
              <a:lumMod val="40000"/>
              <a:lumOff val="60000"/>
            </a:schemeClr>
          </a:solidFill>
        </p:spPr>
        <p:txBody>
          <a:bodyPr wrap="square" rtlCol="0">
            <a:spAutoFit/>
          </a:bodyPr>
          <a:p>
            <a:r>
              <a:rPr lang="zh-CN" altLang="en-US" sz="2800" b="1">
                <a:latin typeface="微软雅黑" panose="020B0503020204020204" charset="-122"/>
                <a:ea typeface="微软雅黑" panose="020B0503020204020204" charset="-122"/>
              </a:rPr>
              <a:t>二战后世界新变化</a:t>
            </a:r>
            <a:endParaRPr lang="zh-CN" altLang="en-US" sz="2800" b="1">
              <a:latin typeface="微软雅黑" panose="020B0503020204020204" charset="-122"/>
              <a:ea typeface="微软雅黑" panose="020B0503020204020204" charset="-122"/>
            </a:endParaRPr>
          </a:p>
        </p:txBody>
      </p:sp>
      <p:sp>
        <p:nvSpPr>
          <p:cNvPr id="9" name="文本框 8"/>
          <p:cNvSpPr txBox="1"/>
          <p:nvPr/>
        </p:nvSpPr>
        <p:spPr>
          <a:xfrm>
            <a:off x="166370" y="869633"/>
            <a:ext cx="5080000" cy="521970"/>
          </a:xfrm>
          <a:prstGeom prst="rect">
            <a:avLst/>
          </a:prstGeom>
          <a:noFill/>
          <a:ln w="9525">
            <a:noFill/>
          </a:ln>
        </p:spPr>
        <p:txBody>
          <a:bodyPr>
            <a:spAutoFit/>
          </a:bodyPr>
          <a:p>
            <a:pPr indent="0"/>
            <a:r>
              <a:rPr lang="zh-CN" sz="2800" b="1">
                <a:latin typeface="微软雅黑" panose="020B0503020204020204" charset="-122"/>
                <a:ea typeface="微软雅黑" panose="020B0503020204020204" charset="-122"/>
              </a:rPr>
              <a:t>【典例】</a:t>
            </a:r>
            <a:endParaRPr lang="zh-CN" altLang="en-US" sz="2800" b="1">
              <a:latin typeface="微软雅黑" panose="020B0503020204020204" charset="-122"/>
              <a:ea typeface="微软雅黑" panose="020B0503020204020204" charset="-122"/>
            </a:endParaRPr>
          </a:p>
        </p:txBody>
      </p:sp>
      <p:sp>
        <p:nvSpPr>
          <p:cNvPr id="4" name="文本框 3"/>
          <p:cNvSpPr txBox="1"/>
          <p:nvPr/>
        </p:nvSpPr>
        <p:spPr>
          <a:xfrm>
            <a:off x="231775" y="1555750"/>
            <a:ext cx="10661650" cy="2306955"/>
          </a:xfrm>
          <a:prstGeom prst="rect">
            <a:avLst/>
          </a:prstGeom>
          <a:noFill/>
          <a:ln w="9525">
            <a:noFill/>
          </a:ln>
        </p:spPr>
        <p:txBody>
          <a:bodyPr wrap="square">
            <a:spAutoFit/>
          </a:bodyPr>
          <a:p>
            <a:pPr indent="0"/>
            <a:r>
              <a:rPr lang="en-US" sz="2400" b="1">
                <a:solidFill>
                  <a:srgbClr val="000000"/>
                </a:solidFill>
                <a:latin typeface="微软雅黑" panose="020B0503020204020204" charset="-122"/>
                <a:ea typeface="微软雅黑" panose="020B0503020204020204" charset="-122"/>
                <a:cs typeface="微软雅黑" panose="020B0503020204020204" charset="-122"/>
              </a:rPr>
              <a:t>11.</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2022·</a:t>
            </a:r>
            <a:r>
              <a:rPr lang="en-US" sz="2400" b="1">
                <a:solidFill>
                  <a:srgbClr val="000000"/>
                </a:solidFill>
                <a:latin typeface="微软雅黑" panose="020B0503020204020204" charset="-122"/>
                <a:ea typeface="微软雅黑" panose="020B0503020204020204" charset="-122"/>
                <a:cs typeface="微软雅黑" panose="020B0503020204020204" charset="-122"/>
              </a:rPr>
              <a:t>江苏·学业水平考试</a:t>
            </a:r>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a:t>
            </a:r>
            <a:r>
              <a:rPr lang="zh-CN" sz="2400" b="1">
                <a:solidFill>
                  <a:srgbClr val="000000"/>
                </a:solidFill>
                <a:latin typeface="微软雅黑" panose="020B0503020204020204" charset="-122"/>
                <a:ea typeface="微软雅黑" panose="020B0503020204020204" charset="-122"/>
                <a:cs typeface="微软雅黑" panose="020B0503020204020204" charset="-122"/>
              </a:rPr>
              <a:t>2020年11月15日，由东盟发起，中国、日本、韩国、澳大利亚、新西兰等15国共同签署的《区域全面经济伙伴关系协定》（RCEP）正式生效，这标志着当前世界上人口最多、经贸规模最大、最具发展潜力的自由贸易区正式启航。该自贸区的成立</a:t>
            </a:r>
            <a:r>
              <a:rPr lang="en-US" sz="2400" b="1">
                <a:solidFill>
                  <a:srgbClr val="000000"/>
                </a:solidFill>
                <a:latin typeface="微软雅黑" panose="020B0503020204020204" charset="-122"/>
                <a:ea typeface="微软雅黑" panose="020B0503020204020204" charset="-122"/>
                <a:cs typeface="微软雅黑" panose="020B0503020204020204" charset="-122"/>
              </a:rPr>
              <a:t>A. </a:t>
            </a:r>
            <a:r>
              <a:rPr lang="zh-CN" sz="2400" b="1">
                <a:solidFill>
                  <a:srgbClr val="000000"/>
                </a:solidFill>
                <a:latin typeface="微软雅黑" panose="020B0503020204020204" charset="-122"/>
                <a:ea typeface="微软雅黑" panose="020B0503020204020204" charset="-122"/>
                <a:cs typeface="微软雅黑" panose="020B0503020204020204" charset="-122"/>
              </a:rPr>
              <a:t>建立了新的国际政治经济新秩序</a:t>
            </a:r>
            <a:r>
              <a:rPr lang="en-US" sz="2400" b="1">
                <a:solidFill>
                  <a:srgbClr val="000000"/>
                </a:solidFill>
                <a:latin typeface="微软雅黑" panose="020B0503020204020204" charset="-122"/>
                <a:ea typeface="微软雅黑" panose="020B0503020204020204" charset="-122"/>
                <a:cs typeface="微软雅黑" panose="020B0503020204020204" charset="-122"/>
              </a:rPr>
              <a:t>	B. </a:t>
            </a:r>
            <a:r>
              <a:rPr lang="zh-CN" sz="2400" b="1">
                <a:solidFill>
                  <a:srgbClr val="000000"/>
                </a:solidFill>
                <a:latin typeface="微软雅黑" panose="020B0503020204020204" charset="-122"/>
                <a:ea typeface="微软雅黑" panose="020B0503020204020204" charset="-122"/>
                <a:cs typeface="微软雅黑" panose="020B0503020204020204" charset="-122"/>
              </a:rPr>
              <a:t>完成了世界贸易中心向亚洲转移</a:t>
            </a:r>
            <a:r>
              <a:rPr lang="en-US" sz="2400" b="1">
                <a:solidFill>
                  <a:srgbClr val="000000"/>
                </a:solidFill>
                <a:latin typeface="微软雅黑" panose="020B0503020204020204" charset="-122"/>
                <a:ea typeface="微软雅黑" panose="020B0503020204020204" charset="-122"/>
                <a:cs typeface="微软雅黑" panose="020B0503020204020204" charset="-122"/>
              </a:rPr>
              <a:t>C. </a:t>
            </a:r>
            <a:r>
              <a:rPr lang="zh-CN" sz="2400" b="1">
                <a:solidFill>
                  <a:srgbClr val="000000"/>
                </a:solidFill>
                <a:latin typeface="微软雅黑" panose="020B0503020204020204" charset="-122"/>
                <a:ea typeface="微软雅黑" panose="020B0503020204020204" charset="-122"/>
                <a:cs typeface="微软雅黑" panose="020B0503020204020204" charset="-122"/>
              </a:rPr>
              <a:t>增强了区域实力阻碍全球化进程</a:t>
            </a:r>
            <a:r>
              <a:rPr lang="en-US" sz="2400" b="1">
                <a:solidFill>
                  <a:srgbClr val="000000"/>
                </a:solidFill>
                <a:latin typeface="微软雅黑" panose="020B0503020204020204" charset="-122"/>
                <a:ea typeface="微软雅黑" panose="020B0503020204020204" charset="-122"/>
                <a:cs typeface="微软雅黑" panose="020B0503020204020204" charset="-122"/>
              </a:rPr>
              <a:t>	D. </a:t>
            </a:r>
            <a:r>
              <a:rPr lang="zh-CN" sz="2400" b="1">
                <a:solidFill>
                  <a:srgbClr val="000000"/>
                </a:solidFill>
                <a:latin typeface="微软雅黑" panose="020B0503020204020204" charset="-122"/>
                <a:ea typeface="微软雅黑" panose="020B0503020204020204" charset="-122"/>
                <a:cs typeface="微软雅黑" panose="020B0503020204020204" charset="-122"/>
              </a:rPr>
              <a:t>有利于多边贸易体系的快速发展</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10953750" y="180594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D</a:t>
            </a:r>
            <a:endParaRPr lang="en-US" altLang="zh-CN" sz="9600" dirty="0">
              <a:solidFill>
                <a:schemeClr val="accent1"/>
              </a:solidFill>
              <a:latin typeface="微软雅黑" panose="020B0503020204020204" charset="-122"/>
              <a:ea typeface="微软雅黑" panose="020B0503020204020204" charset="-122"/>
            </a:endParaRPr>
          </a:p>
        </p:txBody>
      </p:sp>
      <p:sp>
        <p:nvSpPr>
          <p:cNvPr id="110" name="文本框 109"/>
          <p:cNvSpPr txBox="1"/>
          <p:nvPr/>
        </p:nvSpPr>
        <p:spPr>
          <a:xfrm>
            <a:off x="166370" y="3968750"/>
            <a:ext cx="10662285" cy="2306955"/>
          </a:xfrm>
          <a:prstGeom prst="rect">
            <a:avLst/>
          </a:prstGeom>
          <a:noFill/>
          <a:ln w="9525">
            <a:noFill/>
          </a:ln>
        </p:spPr>
        <p:txBody>
          <a:bodyPr wrap="square">
            <a:spAutoFit/>
          </a:bodyPr>
          <a:p>
            <a:pPr marL="266700" indent="-266700"/>
            <a:r>
              <a:rPr lang="zh-CN" sz="2400" b="1">
                <a:latin typeface="微软雅黑" panose="020B0503020204020204" charset="-122"/>
                <a:ea typeface="微软雅黑" panose="020B0503020204020204" charset="-122"/>
                <a:cs typeface="微软雅黑" panose="020B0503020204020204" charset="-122"/>
              </a:rPr>
              <a:t>（2021</a:t>
            </a:r>
            <a:r>
              <a:rPr lang="en-US" altLang="zh-CN"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黑龙江</a:t>
            </a:r>
            <a:r>
              <a:rPr lang="en-US" altLang="zh-CN"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学业水平考试）</a:t>
            </a:r>
            <a:endParaRPr lang="zh-CN" sz="2400" b="1">
              <a:latin typeface="微软雅黑" panose="020B0503020204020204" charset="-122"/>
              <a:ea typeface="微软雅黑" panose="020B0503020204020204" charset="-122"/>
              <a:cs typeface="微软雅黑" panose="020B0503020204020204" charset="-122"/>
            </a:endParaRPr>
          </a:p>
          <a:p>
            <a:pPr marL="266700" indent="-266700"/>
            <a:r>
              <a:rPr lang="en-US" altLang="zh-CN" sz="2400" b="1">
                <a:latin typeface="微软雅黑" panose="020B0503020204020204" charset="-122"/>
                <a:ea typeface="微软雅黑" panose="020B0503020204020204" charset="-122"/>
                <a:cs typeface="微软雅黑" panose="020B0503020204020204" charset="-122"/>
              </a:rPr>
              <a:t>12.</a:t>
            </a:r>
            <a:r>
              <a:rPr lang="zh-CN" sz="2400" b="1">
                <a:latin typeface="微软雅黑" panose="020B0503020204020204" charset="-122"/>
                <a:ea typeface="微软雅黑" panose="020B0503020204020204" charset="-122"/>
                <a:cs typeface="微软雅黑" panose="020B0503020204020204" charset="-122"/>
              </a:rPr>
              <a:t>目前亚太地区层级最高、领域最广、最具影响力的经济合作机制是</a:t>
            </a:r>
            <a:r>
              <a:rPr lang="en-US" sz="2400" b="1">
                <a:latin typeface="微软雅黑" panose="020B0503020204020204" charset="-122"/>
                <a:ea typeface="微软雅黑" panose="020B0503020204020204" charset="-122"/>
                <a:cs typeface="微软雅黑" panose="020B0503020204020204" charset="-122"/>
              </a:rPr>
              <a:t>A</a:t>
            </a:r>
            <a:r>
              <a:rPr lang="zh-CN" sz="2400" b="1">
                <a:latin typeface="微软雅黑" panose="020B0503020204020204" charset="-122"/>
                <a:ea typeface="微软雅黑" panose="020B0503020204020204" charset="-122"/>
                <a:cs typeface="微软雅黑" panose="020B0503020204020204" charset="-122"/>
              </a:rPr>
              <a:t>．东南亚国家联盟</a:t>
            </a:r>
            <a:r>
              <a:rPr lang="en-US" sz="2400" b="1">
                <a:latin typeface="微软雅黑" panose="020B0503020204020204" charset="-122"/>
                <a:ea typeface="微软雅黑" panose="020B0503020204020204" charset="-122"/>
                <a:cs typeface="微软雅黑" panose="020B0503020204020204" charset="-122"/>
              </a:rPr>
              <a:t>	B</a:t>
            </a:r>
            <a:r>
              <a:rPr lang="zh-CN" sz="2400" b="1">
                <a:latin typeface="微软雅黑" panose="020B0503020204020204" charset="-122"/>
                <a:ea typeface="微软雅黑" panose="020B0503020204020204" charset="-122"/>
                <a:cs typeface="微软雅黑" panose="020B0503020204020204" charset="-122"/>
              </a:rPr>
              <a:t>．上海合作组织      </a:t>
            </a:r>
            <a:r>
              <a:rPr lang="en-US" sz="2400" b="1">
                <a:latin typeface="微软雅黑" panose="020B0503020204020204" charset="-122"/>
                <a:ea typeface="微软雅黑" panose="020B0503020204020204" charset="-122"/>
                <a:cs typeface="微软雅黑" panose="020B0503020204020204" charset="-122"/>
              </a:rPr>
              <a:t>C</a:t>
            </a:r>
            <a:r>
              <a:rPr lang="zh-CN" sz="2400" b="1">
                <a:latin typeface="微软雅黑" panose="020B0503020204020204" charset="-122"/>
                <a:ea typeface="微软雅黑" panose="020B0503020204020204" charset="-122"/>
                <a:cs typeface="微软雅黑" panose="020B0503020204020204" charset="-122"/>
              </a:rPr>
              <a:t>．世界贸易组织</a:t>
            </a:r>
            <a:r>
              <a:rPr lang="en-US" sz="2400" b="1">
                <a:latin typeface="微软雅黑" panose="020B0503020204020204" charset="-122"/>
                <a:ea typeface="微软雅黑" panose="020B0503020204020204" charset="-122"/>
                <a:cs typeface="微软雅黑" panose="020B0503020204020204" charset="-122"/>
              </a:rPr>
              <a:t>  	D</a:t>
            </a:r>
            <a:r>
              <a:rPr lang="zh-CN" sz="2400" b="1">
                <a:latin typeface="微软雅黑" panose="020B0503020204020204" charset="-122"/>
                <a:ea typeface="微软雅黑" panose="020B0503020204020204" charset="-122"/>
                <a:cs typeface="微软雅黑" panose="020B0503020204020204" charset="-122"/>
              </a:rPr>
              <a:t>．亚太经合组织</a:t>
            </a:r>
            <a:endParaRPr lang="zh-CN" sz="2400" b="1">
              <a:latin typeface="微软雅黑" panose="020B0503020204020204" charset="-122"/>
              <a:ea typeface="微软雅黑" panose="020B0503020204020204" charset="-122"/>
              <a:cs typeface="微软雅黑" panose="020B0503020204020204" charset="-122"/>
            </a:endParaRPr>
          </a:p>
          <a:p>
            <a:pPr marL="266700" indent="-266700"/>
            <a:r>
              <a:rPr lang="en-US" altLang="zh-CN" sz="2400" b="1">
                <a:latin typeface="微软雅黑" panose="020B0503020204020204" charset="-122"/>
                <a:ea typeface="微软雅黑" panose="020B0503020204020204" charset="-122"/>
                <a:cs typeface="微软雅黑" panose="020B0503020204020204" charset="-122"/>
              </a:rPr>
              <a:t>13.</a:t>
            </a:r>
            <a:r>
              <a:rPr lang="zh-CN" sz="2400" b="1">
                <a:latin typeface="微软雅黑" panose="020B0503020204020204" charset="-122"/>
                <a:ea typeface="微软雅黑" panose="020B0503020204020204" charset="-122"/>
                <a:cs typeface="微软雅黑" panose="020B0503020204020204" charset="-122"/>
              </a:rPr>
              <a:t>进入</a:t>
            </a:r>
            <a:r>
              <a:rPr lang="en-US" sz="2400" b="1">
                <a:latin typeface="微软雅黑" panose="020B0503020204020204" charset="-122"/>
                <a:ea typeface="微软雅黑" panose="020B0503020204020204" charset="-122"/>
                <a:cs typeface="微软雅黑" panose="020B0503020204020204" charset="-122"/>
              </a:rPr>
              <a:t>21</a:t>
            </a:r>
            <a:r>
              <a:rPr lang="zh-CN" sz="2400" b="1">
                <a:latin typeface="微软雅黑" panose="020B0503020204020204" charset="-122"/>
                <a:ea typeface="微软雅黑" panose="020B0503020204020204" charset="-122"/>
                <a:cs typeface="微软雅黑" panose="020B0503020204020204" charset="-122"/>
              </a:rPr>
              <a:t>世纪，国际局势总体趋于缓和，当今时代的主题是</a:t>
            </a:r>
            <a:r>
              <a:rPr lang="en-US" sz="2400" b="1">
                <a:latin typeface="微软雅黑" panose="020B0503020204020204" charset="-122"/>
                <a:ea typeface="微软雅黑" panose="020B0503020204020204" charset="-122"/>
                <a:cs typeface="微软雅黑" panose="020B0503020204020204" charset="-122"/>
              </a:rPr>
              <a:t>A</a:t>
            </a:r>
            <a:r>
              <a:rPr lang="zh-CN" sz="2400" b="1">
                <a:latin typeface="微软雅黑" panose="020B0503020204020204" charset="-122"/>
                <a:ea typeface="微软雅黑" panose="020B0503020204020204" charset="-122"/>
                <a:cs typeface="微软雅黑" panose="020B0503020204020204" charset="-122"/>
              </a:rPr>
              <a:t>．和平与发展</a:t>
            </a:r>
            <a:r>
              <a:rPr lang="en-US" sz="2400" b="1">
                <a:latin typeface="微软雅黑" panose="020B0503020204020204" charset="-122"/>
                <a:ea typeface="微软雅黑" panose="020B0503020204020204" charset="-122"/>
                <a:cs typeface="微软雅黑" panose="020B0503020204020204" charset="-122"/>
              </a:rPr>
              <a:t>	B</a:t>
            </a:r>
            <a:r>
              <a:rPr lang="zh-CN" sz="2400" b="1">
                <a:latin typeface="微软雅黑" panose="020B0503020204020204" charset="-122"/>
                <a:ea typeface="微软雅黑" panose="020B0503020204020204" charset="-122"/>
                <a:cs typeface="微软雅黑" panose="020B0503020204020204" charset="-122"/>
              </a:rPr>
              <a:t>．战争与和平</a:t>
            </a:r>
            <a:r>
              <a:rPr lang="en-US" sz="2400" b="1">
                <a:latin typeface="微软雅黑" panose="020B0503020204020204" charset="-122"/>
                <a:ea typeface="微软雅黑" panose="020B0503020204020204" charset="-122"/>
                <a:cs typeface="微软雅黑" panose="020B0503020204020204" charset="-122"/>
              </a:rPr>
              <a:t>	C</a:t>
            </a:r>
            <a:r>
              <a:rPr lang="zh-CN" sz="2400" b="1">
                <a:latin typeface="微软雅黑" panose="020B0503020204020204" charset="-122"/>
                <a:ea typeface="微软雅黑" panose="020B0503020204020204" charset="-122"/>
                <a:cs typeface="微软雅黑" panose="020B0503020204020204" charset="-122"/>
              </a:rPr>
              <a:t>．竞争与发展   </a:t>
            </a:r>
            <a:r>
              <a:rPr lang="en-US" sz="2400" b="1">
                <a:latin typeface="微软雅黑" panose="020B0503020204020204" charset="-122"/>
                <a:ea typeface="微软雅黑" panose="020B0503020204020204" charset="-122"/>
                <a:cs typeface="微软雅黑" panose="020B0503020204020204" charset="-122"/>
              </a:rPr>
              <a:t>	D</a:t>
            </a:r>
            <a:r>
              <a:rPr lang="zh-CN" sz="2400" b="1">
                <a:latin typeface="微软雅黑" panose="020B0503020204020204" charset="-122"/>
                <a:ea typeface="微软雅黑" panose="020B0503020204020204" charset="-122"/>
                <a:cs typeface="微软雅黑" panose="020B0503020204020204" charset="-122"/>
              </a:rPr>
              <a:t>．合作与竞争</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9569450" y="4026535"/>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D</a:t>
            </a:r>
            <a:endParaRPr lang="en-US" altLang="zh-CN" sz="9600" dirty="0">
              <a:solidFill>
                <a:schemeClr val="accent1"/>
              </a:solidFill>
              <a:latin typeface="微软雅黑" panose="020B0503020204020204" charset="-122"/>
              <a:ea typeface="微软雅黑" panose="020B0503020204020204" charset="-122"/>
            </a:endParaRPr>
          </a:p>
        </p:txBody>
      </p:sp>
      <p:sp>
        <p:nvSpPr>
          <p:cNvPr id="6" name="文本框 5"/>
          <p:cNvSpPr txBox="1"/>
          <p:nvPr/>
        </p:nvSpPr>
        <p:spPr>
          <a:xfrm>
            <a:off x="10893425" y="5102860"/>
            <a:ext cx="1033780" cy="1568450"/>
          </a:xfrm>
          <a:prstGeom prst="rect">
            <a:avLst/>
          </a:prstGeom>
          <a:noFill/>
        </p:spPr>
        <p:txBody>
          <a:bodyPr wrap="square" rtlCol="0">
            <a:spAutoFit/>
            <a:scene3d>
              <a:camera prst="orthographicFront"/>
              <a:lightRig rig="threePt" dir="t"/>
            </a:scene3d>
          </a:bodyPr>
          <a:p>
            <a:r>
              <a:rPr lang="en-US" altLang="zh-CN" sz="9600" dirty="0">
                <a:solidFill>
                  <a:schemeClr val="accent1"/>
                </a:solidFill>
                <a:latin typeface="微软雅黑" panose="020B0503020204020204" charset="-122"/>
                <a:ea typeface="微软雅黑" panose="020B0503020204020204" charset="-122"/>
              </a:rPr>
              <a:t>A</a:t>
            </a:r>
            <a:endParaRPr lang="en-US" altLang="zh-CN" sz="9600" dirty="0">
              <a:solidFill>
                <a:schemeClr val="accent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6"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0.xml><?xml version="1.0" encoding="utf-8"?>
<p:tagLst xmlns:p="http://schemas.openxmlformats.org/presentationml/2006/main">
  <p:tag name="KSO_WM_BEAUTIFY_FLAG" val="#wm#"/>
  <p:tag name="KSO_WM_TEMPLATE_CATEGORY" val="diagram"/>
  <p:tag name="KSO_WM_TEMPLATE_INDEX" val="20220262"/>
</p:tagLst>
</file>

<file path=ppt/tags/tag101.xml><?xml version="1.0" encoding="utf-8"?>
<p:tagLst xmlns:p="http://schemas.openxmlformats.org/presentationml/2006/main">
  <p:tag name="KSO_WM_UNIT_TABLE_BEAUTIFY" val="smartTable{60449822-49a6-42af-8ea9-d65dce0ac991}"/>
  <p:tag name="TABLE_ENDDRAG_ORIGIN_RECT" val="939*114"/>
  <p:tag name="TABLE_ENDDRAG_RECT" val="0*212*939*114"/>
</p:tagLst>
</file>

<file path=ppt/tags/tag102.xml><?xml version="1.0" encoding="utf-8"?>
<p:tagLst xmlns:p="http://schemas.openxmlformats.org/presentationml/2006/main">
  <p:tag name="KSO_WM_BEAUTIFY_FLAG" val="#wm#"/>
  <p:tag name="KSO_WM_TEMPLATE_CATEGORY" val="diagram"/>
  <p:tag name="KSO_WM_TEMPLATE_INDEX" val="20220262"/>
</p:tagLst>
</file>

<file path=ppt/tags/tag103.xml><?xml version="1.0" encoding="utf-8"?>
<p:tagLst xmlns:p="http://schemas.openxmlformats.org/presentationml/2006/main">
  <p:tag name="KSO_WM_BEAUTIFY_FLAG" val="#wm#"/>
  <p:tag name="KSO_WM_TEMPLATE_CATEGORY" val="diagram"/>
  <p:tag name="KSO_WM_TEMPLATE_INDEX" val="20220262"/>
</p:tagLst>
</file>

<file path=ppt/tags/tag104.xml><?xml version="1.0" encoding="utf-8"?>
<p:tagLst xmlns:p="http://schemas.openxmlformats.org/presentationml/2006/main">
  <p:tag name="KSO_WM_UNIT_TABLE_BEAUTIFY" val="smartTable{b15a6379-3bd8-43e8-97f8-8dd621b376bb}"/>
  <p:tag name="TABLE_ENDDRAG_ORIGIN_RECT" val="734*620"/>
  <p:tag name="TABLE_ENDDRAG_RECT" val="165*164*734*620"/>
</p:tagLst>
</file>

<file path=ppt/tags/tag105.xml><?xml version="1.0" encoding="utf-8"?>
<p:tagLst xmlns:p="http://schemas.openxmlformats.org/presentationml/2006/main">
  <p:tag name="KSO_WM_BEAUTIFY_FLAG" val="#wm#"/>
  <p:tag name="KSO_WM_TEMPLATE_CATEGORY" val="diagram"/>
  <p:tag name="KSO_WM_TEMPLATE_INDEX" val="20220262"/>
</p:tagLst>
</file>

<file path=ppt/tags/tag106.xml><?xml version="1.0" encoding="utf-8"?>
<p:tagLst xmlns:p="http://schemas.openxmlformats.org/presentationml/2006/main">
  <p:tag name="KSO_WM_BEAUTIFY_FLAG" val="#wm#"/>
  <p:tag name="KSO_WM_TEMPLATE_CATEGORY" val="diagram"/>
  <p:tag name="KSO_WM_TEMPLATE_INDEX" val="20220262"/>
</p:tagLst>
</file>

<file path=ppt/tags/tag107.xml><?xml version="1.0" encoding="utf-8"?>
<p:tagLst xmlns:p="http://schemas.openxmlformats.org/presentationml/2006/main">
  <p:tag name="KSO_WM_BEAUTIFY_FLAG" val="#wm#"/>
  <p:tag name="KSO_WM_TEMPLATE_CATEGORY" val="diagram"/>
  <p:tag name="KSO_WM_TEMPLATE_INDEX" val="20220262"/>
</p:tagLst>
</file>

<file path=ppt/tags/tag108.xml><?xml version="1.0" encoding="utf-8"?>
<p:tagLst xmlns:p="http://schemas.openxmlformats.org/presentationml/2006/main">
  <p:tag name="KSO_WM_BEAUTIFY_FLAG" val="#wm#"/>
  <p:tag name="KSO_WM_TEMPLATE_CATEGORY" val="diagram"/>
  <p:tag name="KSO_WM_TEMPLATE_INDEX" val="20220262"/>
</p:tagLst>
</file>

<file path=ppt/tags/tag109.xml><?xml version="1.0" encoding="utf-8"?>
<p:tagLst xmlns:p="http://schemas.openxmlformats.org/presentationml/2006/main">
  <p:tag name="KSO_WM_BEAUTIFY_FLAG" val="#wm#"/>
  <p:tag name="KSO_WM_TEMPLATE_CATEGORY" val="diagram"/>
  <p:tag name="KSO_WM_TEMPLATE_INDEX" val="2022026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0.xml><?xml version="1.0" encoding="utf-8"?>
<p:tagLst xmlns:p="http://schemas.openxmlformats.org/presentationml/2006/main">
  <p:tag name="KSO_WM_BEAUTIFY_FLAG" val="#wm#"/>
  <p:tag name="KSO_WM_TEMPLATE_CATEGORY" val="diagram"/>
  <p:tag name="KSO_WM_TEMPLATE_INDEX" val="20220262"/>
</p:tagLst>
</file>

<file path=ppt/tags/tag111.xml><?xml version="1.0" encoding="utf-8"?>
<p:tagLst xmlns:p="http://schemas.openxmlformats.org/presentationml/2006/main">
  <p:tag name="KSO_WM_BEAUTIFY_FLAG" val="#wm#"/>
  <p:tag name="KSO_WM_TEMPLATE_CATEGORY" val="diagram"/>
  <p:tag name="KSO_WM_TEMPLATE_INDEX" val="20220262"/>
</p:tagLst>
</file>

<file path=ppt/tags/tag112.xml><?xml version="1.0" encoding="utf-8"?>
<p:tagLst xmlns:p="http://schemas.openxmlformats.org/presentationml/2006/main">
  <p:tag name="KSO_WM_BEAUTIFY_FLAG" val="#wm#"/>
  <p:tag name="KSO_WM_TEMPLATE_CATEGORY" val="diagram"/>
  <p:tag name="KSO_WM_TEMPLATE_INDEX" val="20220262"/>
</p:tagLst>
</file>

<file path=ppt/tags/tag113.xml><?xml version="1.0" encoding="utf-8"?>
<p:tagLst xmlns:p="http://schemas.openxmlformats.org/presentationml/2006/main">
  <p:tag name="KSO_WM_BEAUTIFY_FLAG" val="#wm#"/>
  <p:tag name="KSO_WM_TEMPLATE_CATEGORY" val="diagram"/>
  <p:tag name="KSO_WM_TEMPLATE_INDEX" val="20220262"/>
</p:tagLst>
</file>

<file path=ppt/tags/tag114.xml><?xml version="1.0" encoding="utf-8"?>
<p:tagLst xmlns:p="http://schemas.openxmlformats.org/presentationml/2006/main">
  <p:tag name="KSO_WM_BEAUTIFY_FLAG" val="#wm#"/>
  <p:tag name="KSO_WM_TEMPLATE_CATEGORY" val="diagram"/>
  <p:tag name="KSO_WM_TEMPLATE_INDEX" val="20220262"/>
</p:tagLst>
</file>

<file path=ppt/tags/tag115.xml><?xml version="1.0" encoding="utf-8"?>
<p:tagLst xmlns:p="http://schemas.openxmlformats.org/presentationml/2006/main">
  <p:tag name="KSO_WM_BEAUTIFY_FLAG" val="#wm#"/>
  <p:tag name="KSO_WM_TEMPLATE_CATEGORY" val="diagram"/>
  <p:tag name="KSO_WM_TEMPLATE_INDEX" val="20220262"/>
</p:tagLst>
</file>

<file path=ppt/tags/tag116.xml><?xml version="1.0" encoding="utf-8"?>
<p:tagLst xmlns:p="http://schemas.openxmlformats.org/presentationml/2006/main">
  <p:tag name="KSO_WM_BEAUTIFY_FLAG" val="#wm#"/>
  <p:tag name="KSO_WM_TEMPLATE_CATEGORY" val="diagram"/>
  <p:tag name="KSO_WM_TEMPLATE_INDEX" val="20220262"/>
</p:tagLst>
</file>

<file path=ppt/tags/tag117.xml><?xml version="1.0" encoding="utf-8"?>
<p:tagLst xmlns:p="http://schemas.openxmlformats.org/presentationml/2006/main">
  <p:tag name="KSO_WM_BEAUTIFY_FLAG" val="#wm#"/>
  <p:tag name="KSO_WM_TEMPLATE_CATEGORY" val="diagram"/>
  <p:tag name="KSO_WM_TEMPLATE_INDEX" val="20220262"/>
</p:tagLst>
</file>

<file path=ppt/tags/tag118.xml><?xml version="1.0" encoding="utf-8"?>
<p:tagLst xmlns:p="http://schemas.openxmlformats.org/presentationml/2006/main">
  <p:tag name="TABLE_ENDDRAG_ORIGIN_RECT" val="482*107"/>
  <p:tag name="TABLE_ENDDRAG_RECT" val="141*146*482*107"/>
</p:tagLst>
</file>

<file path=ppt/tags/tag119.xml><?xml version="1.0" encoding="utf-8"?>
<p:tagLst xmlns:p="http://schemas.openxmlformats.org/presentationml/2006/main">
  <p:tag name="KSO_WM_BEAUTIFY_FLAG" val="#wm#"/>
  <p:tag name="KSO_WM_TEMPLATE_CATEGORY" val="diagram"/>
  <p:tag name="KSO_WM_TEMPLATE_INDEX" val="2022026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0.xml><?xml version="1.0" encoding="utf-8"?>
<p:tagLst xmlns:p="http://schemas.openxmlformats.org/presentationml/2006/main">
  <p:tag name="KSO_WM_BEAUTIFY_FLAG" val="#wm#"/>
  <p:tag name="KSO_WM_TEMPLATE_CATEGORY" val="diagram"/>
  <p:tag name="KSO_WM_TEMPLATE_INDEX" val="20220262"/>
</p:tagLst>
</file>

<file path=ppt/tags/tag121.xml><?xml version="1.0" encoding="utf-8"?>
<p:tagLst xmlns:p="http://schemas.openxmlformats.org/presentationml/2006/main">
  <p:tag name="KSO_WM_BEAUTIFY_FLAG" val="#wm#"/>
  <p:tag name="KSO_WM_TEMPLATE_CATEGORY" val="diagram"/>
  <p:tag name="KSO_WM_TEMPLATE_INDEX" val="20220262"/>
</p:tagLst>
</file>

<file path=ppt/tags/tag122.xml><?xml version="1.0" encoding="utf-8"?>
<p:tagLst xmlns:p="http://schemas.openxmlformats.org/presentationml/2006/main">
  <p:tag name="KSO_WM_UNIT_PLACING_PICTURE_USER_VIEWPORT" val="{&quot;height&quot;:2954,&quot;width&quot;:15813}"/>
</p:tagLst>
</file>

<file path=ppt/tags/tag123.xml><?xml version="1.0" encoding="utf-8"?>
<p:tagLst xmlns:p="http://schemas.openxmlformats.org/presentationml/2006/main">
  <p:tag name="KSO_WM_UNIT_PLACING_PICTURE_USER_VIEWPORT" val="{&quot;height&quot;:5867,&quot;width&quot;:8970}"/>
</p:tagLst>
</file>

<file path=ppt/tags/tag124.xml><?xml version="1.0" encoding="utf-8"?>
<p:tagLst xmlns:p="http://schemas.openxmlformats.org/presentationml/2006/main">
  <p:tag name="KSO_WM_BEAUTIFY_FLAG" val="#wm#"/>
  <p:tag name="KSO_WM_TEMPLATE_CATEGORY" val="diagram"/>
  <p:tag name="KSO_WM_TEMPLATE_INDEX" val="20220262"/>
</p:tagLst>
</file>

<file path=ppt/tags/tag125.xml><?xml version="1.0" encoding="utf-8"?>
<p:tagLst xmlns:p="http://schemas.openxmlformats.org/presentationml/2006/main">
  <p:tag name="AS_UNIQUEID" val="205"/>
</p:tagLst>
</file>

<file path=ppt/tags/tag126.xml><?xml version="1.0" encoding="utf-8"?>
<p:tagLst xmlns:p="http://schemas.openxmlformats.org/presentationml/2006/main">
  <p:tag name="AS_UNIQUEID" val="189"/>
</p:tagLst>
</file>

<file path=ppt/tags/tag127.xml><?xml version="1.0" encoding="utf-8"?>
<p:tagLst xmlns:p="http://schemas.openxmlformats.org/presentationml/2006/main">
  <p:tag name="KSO_WM_BEAUTIFY_FLAG" val="#wm#"/>
  <p:tag name="KSO_WM_TEMPLATE_CATEGORY" val="diagram"/>
  <p:tag name="KSO_WM_TEMPLATE_INDEX" val="20220262"/>
</p:tagLst>
</file>

<file path=ppt/tags/tag128.xml><?xml version="1.0" encoding="utf-8"?>
<p:tagLst xmlns:p="http://schemas.openxmlformats.org/presentationml/2006/main">
  <p:tag name="KSO_WM_UNIT_TABLE_BEAUTIFY" val="smartTable{22d3a988-4bdd-475d-85a5-485e35a7ce84}"/>
  <p:tag name="TABLE_ENDDRAG_ORIGIN_RECT" val="680*313"/>
  <p:tag name="TABLE_ENDDRAG_RECT" val="13*195*680*313"/>
</p:tagLst>
</file>

<file path=ppt/tags/tag129.xml><?xml version="1.0" encoding="utf-8"?>
<p:tagLst xmlns:p="http://schemas.openxmlformats.org/presentationml/2006/main">
  <p:tag name="KSO_WM_BEAUTIFY_FLAG" val="#wm#"/>
  <p:tag name="KSO_WM_TEMPLATE_CATEGORY" val="diagram"/>
  <p:tag name="KSO_WM_TEMPLATE_INDEX" val="2022026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130.xml><?xml version="1.0" encoding="utf-8"?>
<p:tagLst xmlns:p="http://schemas.openxmlformats.org/presentationml/2006/main">
  <p:tag name="KSO_WM_BEAUTIFY_FLAG" val="#wm#"/>
  <p:tag name="KSO_WM_TEMPLATE_CATEGORY" val="diagram"/>
  <p:tag name="KSO_WM_TEMPLATE_INDEX" val="20220262"/>
</p:tagLst>
</file>

<file path=ppt/tags/tag131.xml><?xml version="1.0" encoding="utf-8"?>
<p:tagLst xmlns:p="http://schemas.openxmlformats.org/presentationml/2006/main">
  <p:tag name="KSO_WM_BEAUTIFY_FLAG" val="#wm#"/>
  <p:tag name="KSO_WM_TEMPLATE_CATEGORY" val="diagram"/>
  <p:tag name="KSO_WM_TEMPLATE_INDEX" val="20220262"/>
</p:tagLst>
</file>

<file path=ppt/tags/tag132.xml><?xml version="1.0" encoding="utf-8"?>
<p:tagLst xmlns:p="http://schemas.openxmlformats.org/presentationml/2006/main">
  <p:tag name="KSO_WM_BEAUTIFY_FLAG" val="#wm#"/>
  <p:tag name="KSO_WM_TEMPLATE_CATEGORY" val="diagram"/>
  <p:tag name="KSO_WM_TEMPLATE_INDEX" val="20220262"/>
</p:tagLst>
</file>

<file path=ppt/tags/tag133.xml><?xml version="1.0" encoding="utf-8"?>
<p:tagLst xmlns:p="http://schemas.openxmlformats.org/presentationml/2006/main">
  <p:tag name="KSO_WM_BEAUTIFY_FLAG" val="#wm#"/>
  <p:tag name="KSO_WM_TEMPLATE_CATEGORY" val="diagram"/>
  <p:tag name="KSO_WM_TEMPLATE_INDEX" val="20220262"/>
</p:tagLst>
</file>

<file path=ppt/tags/tag134.xml><?xml version="1.0" encoding="utf-8"?>
<p:tagLst xmlns:p="http://schemas.openxmlformats.org/presentationml/2006/main">
  <p:tag name="KSO_WM_BEAUTIFY_FLAG" val="#wm#"/>
  <p:tag name="KSO_WM_TEMPLATE_CATEGORY" val="diagram"/>
  <p:tag name="KSO_WM_TEMPLATE_INDEX" val="20220262"/>
</p:tagLst>
</file>

<file path=ppt/tags/tag135.xml><?xml version="1.0" encoding="utf-8"?>
<p:tagLst xmlns:p="http://schemas.openxmlformats.org/presentationml/2006/main">
  <p:tag name="KSO_WM_BEAUTIFY_FLAG" val="#wm#"/>
  <p:tag name="KSO_WM_TEMPLATE_CATEGORY" val="diagram"/>
  <p:tag name="KSO_WM_TEMPLATE_INDEX" val="20220262"/>
</p:tagLst>
</file>

<file path=ppt/tags/tag136.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13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0.xml><?xml version="1.0" encoding="utf-8"?>
<p:tagLst xmlns:p="http://schemas.openxmlformats.org/presentationml/2006/main">
  <p:tag name="KSO_WM_UNIT_PLACING_PICTURE_USER_VIEWPORT" val="{&quot;height&quot;:3315,&quot;width&quot;:8040}"/>
</p:tagLst>
</file>

<file path=ppt/tags/tag141.xml><?xml version="1.0" encoding="utf-8"?>
<p:tagLst xmlns:p="http://schemas.openxmlformats.org/presentationml/2006/main">
  <p:tag name="KSO_WM_BEAUTIFY_FLAG" val="#wm#"/>
  <p:tag name="KSO_WM_TEMPLATE_CATEGORY" val="custom"/>
  <p:tag name="KSO_WM_TEMPLATE_INDEX" val="20205081"/>
</p:tagLst>
</file>

<file path=ppt/tags/tag142.xml><?xml version="1.0" encoding="utf-8"?>
<p:tagLst xmlns:p="http://schemas.openxmlformats.org/presentationml/2006/main">
  <p:tag name="KSO_WM_BEAUTIFY_FLAG" val="#wm#"/>
  <p:tag name="KSO_WM_TEMPLATE_CATEGORY" val="custom"/>
  <p:tag name="KSO_WM_TEMPLATE_INDEX" val="20205081"/>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wm#"/>
  <p:tag name="KSO_WM_TEMPLATE_CATEGORY" val="custom"/>
  <p:tag name="KSO_WM_TEMPLATE_INDEX" val="20205081"/>
</p:tagLst>
</file>

<file path=ppt/tags/tag145.xml><?xml version="1.0" encoding="utf-8"?>
<p:tagLst xmlns:p="http://schemas.openxmlformats.org/presentationml/2006/main">
  <p:tag name="KSO_WM_BEAUTIFY_FLAG" val="#wm#"/>
  <p:tag name="KSO_WM_TEMPLATE_CATEGORY" val="custom"/>
  <p:tag name="KSO_WM_TEMPLATE_INDEX" val="20205081"/>
</p:tagLst>
</file>

<file path=ppt/tags/tag146.xml><?xml version="1.0" encoding="utf-8"?>
<p:tagLst xmlns:p="http://schemas.openxmlformats.org/presentationml/2006/main">
  <p:tag name="KSO_WM_BEAUTIFY_FLAG" val="#wm#"/>
  <p:tag name="KSO_WM_TEMPLATE_CATEGORY" val="custom"/>
  <p:tag name="KSO_WM_TEMPLATE_INDEX" val="20205081"/>
</p:tagLst>
</file>

<file path=ppt/tags/tag147.xml><?xml version="1.0" encoding="utf-8"?>
<p:tagLst xmlns:p="http://schemas.openxmlformats.org/presentationml/2006/main">
  <p:tag name="KSO_WM_UNIT_TABLE_BEAUTIFY" val="smartTable{33968b42-2d4f-4a01-b80e-d7973e00beca}"/>
  <p:tag name="TABLE_ENDDRAG_ORIGIN_RECT" val="906*134"/>
  <p:tag name="TABLE_ENDDRAG_RECT" val="16*120*906*134"/>
</p:tagLst>
</file>

<file path=ppt/tags/tag148.xml><?xml version="1.0" encoding="utf-8"?>
<p:tagLst xmlns:p="http://schemas.openxmlformats.org/presentationml/2006/main">
  <p:tag name="KSO_WM_BEAUTIFY_FLAG" val="#wm#"/>
  <p:tag name="KSO_WM_TEMPLATE_CATEGORY" val="custom"/>
  <p:tag name="KSO_WM_TEMPLATE_INDEX" val="20205081"/>
</p:tagLst>
</file>

<file path=ppt/tags/tag149.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0.xml><?xml version="1.0" encoding="utf-8"?>
<p:tagLst xmlns:p="http://schemas.openxmlformats.org/presentationml/2006/main">
  <p:tag name="KSO_WM_BEAUTIFY_FLAG" val="#wm#"/>
  <p:tag name="KSO_WM_TEMPLATE_CATEGORY" val="custom"/>
  <p:tag name="KSO_WM_TEMPLATE_INDEX" val="20205081"/>
</p:tagLst>
</file>

<file path=ppt/tags/tag151.xml><?xml version="1.0" encoding="utf-8"?>
<p:tagLst xmlns:p="http://schemas.openxmlformats.org/presentationml/2006/main">
  <p:tag name="KSO_WM_UNIT_TABLE_BEAUTIFY" val="smartTable{a2c9faaa-603a-4fbb-9206-b5b8df804cdb}"/>
  <p:tag name="TABLE_ENDDRAG_ORIGIN_RECT" val="604*81"/>
  <p:tag name="TABLE_ENDDRAG_RECT" val="43*192*604*81"/>
</p:tagLst>
</file>

<file path=ppt/tags/tag152.xml><?xml version="1.0" encoding="utf-8"?>
<p:tagLst xmlns:p="http://schemas.openxmlformats.org/presentationml/2006/main">
  <p:tag name="KSO_WM_BEAUTIFY_FLAG" val="#wm#"/>
  <p:tag name="KSO_WM_TEMPLATE_CATEGORY" val="custom"/>
  <p:tag name="KSO_WM_TEMPLATE_INDEX" val="20205081"/>
</p:tagLst>
</file>

<file path=ppt/tags/tag153.xml><?xml version="1.0" encoding="utf-8"?>
<p:tagLst xmlns:p="http://schemas.openxmlformats.org/presentationml/2006/main">
  <p:tag name="KSO_WM_BEAUTIFY_FLAG" val="#wm#"/>
  <p:tag name="KSO_WM_TEMPLATE_CATEGORY" val="custom"/>
  <p:tag name="KSO_WM_TEMPLATE_INDEX" val="20205081"/>
</p:tagLst>
</file>

<file path=ppt/tags/tag154.xml><?xml version="1.0" encoding="utf-8"?>
<p:tagLst xmlns:p="http://schemas.openxmlformats.org/presentationml/2006/main">
  <p:tag name="KSO_WM_BEAUTIFY_FLAG" val="#wm#"/>
  <p:tag name="KSO_WM_TEMPLATE_CATEGORY" val="custom"/>
  <p:tag name="KSO_WM_TEMPLATE_INDEX" val="20205081"/>
</p:tagLst>
</file>

<file path=ppt/tags/tag155.xml><?xml version="1.0" encoding="utf-8"?>
<p:tagLst xmlns:p="http://schemas.openxmlformats.org/presentationml/2006/main">
  <p:tag name="KSO_WM_BEAUTIFY_FLAG" val="#wm#"/>
  <p:tag name="KSO_WM_TEMPLATE_CATEGORY" val="custom"/>
  <p:tag name="KSO_WM_TEMPLATE_INDEX" val="20205081"/>
</p:tagLst>
</file>

<file path=ppt/tags/tag156.xml><?xml version="1.0" encoding="utf-8"?>
<p:tagLst xmlns:p="http://schemas.openxmlformats.org/presentationml/2006/main">
  <p:tag name="KSO_WM_BEAUTIFY_FLAG" val="#wm#"/>
  <p:tag name="KSO_WM_TEMPLATE_CATEGORY" val="custom"/>
  <p:tag name="KSO_WM_TEMPLATE_INDEX" val="20205081"/>
</p:tagLst>
</file>

<file path=ppt/tags/tag157.xml><?xml version="1.0" encoding="utf-8"?>
<p:tagLst xmlns:p="http://schemas.openxmlformats.org/presentationml/2006/main">
  <p:tag name="KSO_WM_UNIT_TABLE_BEAUTIFY" val="smartTable{c18f11c5-8bb0-42de-842a-9a070263e8d9}"/>
  <p:tag name="TABLE_ENDDRAG_ORIGIN_RECT" val="854*143"/>
  <p:tag name="TABLE_ENDDRAG_RECT" val="41*128*854*143"/>
</p:tagLst>
</file>

<file path=ppt/tags/tag158.xml><?xml version="1.0" encoding="utf-8"?>
<p:tagLst xmlns:p="http://schemas.openxmlformats.org/presentationml/2006/main">
  <p:tag name="KSO_WM_BEAUTIFY_FLAG" val="#wm#"/>
  <p:tag name="KSO_WM_TEMPLATE_CATEGORY" val="custom"/>
  <p:tag name="KSO_WM_TEMPLATE_INDEX" val="20205081"/>
</p:tagLst>
</file>

<file path=ppt/tags/tag159.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0.xml><?xml version="1.0" encoding="utf-8"?>
<p:tagLst xmlns:p="http://schemas.openxmlformats.org/presentationml/2006/main">
  <p:tag name="KSO_WM_UNIT_TABLE_BEAUTIFY" val="smartTable{459d8188-64f2-47a8-8a71-c6ff40f042b0}"/>
  <p:tag name="TABLE_ENDDRAG_ORIGIN_RECT" val="911*132"/>
  <p:tag name="TABLE_ENDDRAG_RECT" val="39*128*911*132"/>
</p:tagLst>
</file>

<file path=ppt/tags/tag161.xml><?xml version="1.0" encoding="utf-8"?>
<p:tagLst xmlns:p="http://schemas.openxmlformats.org/presentationml/2006/main">
  <p:tag name="KSO_WM_BEAUTIFY_FLAG" val="#wm#"/>
  <p:tag name="KSO_WM_TEMPLATE_CATEGORY" val="custom"/>
  <p:tag name="KSO_WM_TEMPLATE_INDEX" val="20205081"/>
</p:tagLst>
</file>

<file path=ppt/tags/tag162.xml><?xml version="1.0" encoding="utf-8"?>
<p:tagLst xmlns:p="http://schemas.openxmlformats.org/presentationml/2006/main">
  <p:tag name="KSO_WM_BEAUTIFY_FLAG" val="#wm#"/>
  <p:tag name="KSO_WM_TEMPLATE_CATEGORY" val="custom"/>
  <p:tag name="KSO_WM_TEMPLATE_INDEX" val="20205081"/>
</p:tagLst>
</file>

<file path=ppt/tags/tag163.xml><?xml version="1.0" encoding="utf-8"?>
<p:tagLst xmlns:p="http://schemas.openxmlformats.org/presentationml/2006/main">
  <p:tag name="KSO_WM_BEAUTIFY_FLAG" val="#wm#"/>
  <p:tag name="KSO_WM_TEMPLATE_CATEGORY" val="custom"/>
  <p:tag name="KSO_WM_TEMPLATE_INDEX" val="20205081"/>
</p:tagLst>
</file>

<file path=ppt/tags/tag164.xml><?xml version="1.0" encoding="utf-8"?>
<p:tagLst xmlns:p="http://schemas.openxmlformats.org/presentationml/2006/main">
  <p:tag name="KSO_WM_BEAUTIFY_FLAG" val="#wm#"/>
  <p:tag name="KSO_WM_TEMPLATE_CATEGORY" val="custom"/>
  <p:tag name="KSO_WM_TEMPLATE_INDEX" val="20205081"/>
</p:tagLst>
</file>

<file path=ppt/tags/tag165.xml><?xml version="1.0" encoding="utf-8"?>
<p:tagLst xmlns:p="http://schemas.openxmlformats.org/presentationml/2006/main">
  <p:tag name="KSO_WM_BEAUTIFY_FLAG" val="#wm#"/>
  <p:tag name="KSO_WM_TEMPLATE_CATEGORY" val="custom"/>
  <p:tag name="KSO_WM_TEMPLATE_INDEX" val="20205081"/>
</p:tagLst>
</file>

<file path=ppt/tags/tag166.xml><?xml version="1.0" encoding="utf-8"?>
<p:tagLst xmlns:p="http://schemas.openxmlformats.org/presentationml/2006/main">
  <p:tag name="KSO_WM_BEAUTIFY_FLAG" val="#wm#"/>
  <p:tag name="KSO_WM_TEMPLATE_CATEGORY" val="custom"/>
  <p:tag name="KSO_WM_TEMPLATE_INDEX" val="20205081"/>
</p:tagLst>
</file>

<file path=ppt/tags/tag167.xml><?xml version="1.0" encoding="utf-8"?>
<p:tagLst xmlns:p="http://schemas.openxmlformats.org/presentationml/2006/main">
  <p:tag name="KSO_WM_BEAUTIFY_FLAG" val="#wm#"/>
  <p:tag name="KSO_WM_TEMPLATE_CATEGORY" val="custom"/>
  <p:tag name="KSO_WM_TEMPLATE_INDEX" val="20205081"/>
</p:tagLst>
</file>

<file path=ppt/tags/tag168.xml><?xml version="1.0" encoding="utf-8"?>
<p:tagLst xmlns:p="http://schemas.openxmlformats.org/presentationml/2006/main">
  <p:tag name="KSO_WM_BEAUTIFY_FLAG" val="#wm#"/>
  <p:tag name="KSO_WM_TEMPLATE_CATEGORY" val="custom"/>
  <p:tag name="KSO_WM_TEMPLATE_INDEX" val="20205081"/>
</p:tagLst>
</file>

<file path=ppt/tags/tag169.xml><?xml version="1.0" encoding="utf-8"?>
<p:tagLst xmlns:p="http://schemas.openxmlformats.org/presentationml/2006/main">
  <p:tag name="COMMONDATA" val="eyJoZGlkIjoiYjdiNzlmMWMwZWZlNzhiYmQxM2VlOGZmMTZjZDE5ZTcifQ=="/>
  <p:tag name="KSO_WM_SCREEN_THEME_FLAG" val="Dlrq25wU2PGuGg5bbmjbDN/QgzreuT897bho4QwVPfp/jmFtthWPnCIyY/Y76toqImy3nGC+8T7FjydMHlQp1Q0Pgn6OvZkY5XxLHB9noFc="/>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2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xml><?xml version="1.0" encoding="utf-8"?>
<p:tagLst xmlns:p="http://schemas.openxmlformats.org/presentationml/2006/main">
  <p:tag name="KSO_WM_UNIT_TABLE_BEAUTIFY" val="smartTable{97d9b0c9-b369-4182-88b3-af31de9da81f}"/>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0.xml><?xml version="1.0" encoding="utf-8"?>
<p:tagLst xmlns:p="http://schemas.openxmlformats.org/presentationml/2006/main">
  <p:tag name="KSO_WM_UNIT_TABLE_BEAUTIFY" val="smartTable{8529c172-eecf-4523-aa90-59e173e99acd}"/>
  <p:tag name="TABLE_ENDDRAG_ORIGIN_RECT" val="881*389"/>
  <p:tag name="TABLE_ENDDRAG_RECT" val="24*134*881*389"/>
</p:tagLst>
</file>

<file path=ppt/tags/tag31.xml><?xml version="1.0" encoding="utf-8"?>
<p:tagLst xmlns:p="http://schemas.openxmlformats.org/presentationml/2006/main">
  <p:tag name="KSO_WM_UNIT_TABLE_BEAUTIFY" val="smartTable{ab75a929-e68e-4731-9e60-e5bfbd321537}"/>
  <p:tag name="TABLE_ENDDRAG_ORIGIN_RECT" val="697*324"/>
  <p:tag name="TABLE_ENDDRAG_RECT" val="53*1*697*324"/>
</p:tagLst>
</file>

<file path=ppt/tags/tag32.xml><?xml version="1.0" encoding="utf-8"?>
<p:tagLst xmlns:p="http://schemas.openxmlformats.org/presentationml/2006/main">
  <p:tag name="KSO_WM_UNIT_TABLE_BEAUTIFY" val="smartTable{5f08d3aa-b978-4572-bd59-76e409426e38}"/>
</p:tagLst>
</file>

<file path=ppt/tags/tag33.xml><?xml version="1.0" encoding="utf-8"?>
<p:tagLst xmlns:p="http://schemas.openxmlformats.org/presentationml/2006/main">
  <p:tag name="KSO_WM_UNIT_TABLE_BEAUTIFY" val="smartTable{b6297678-eae6-46a2-ba5c-515b0e5be42a}"/>
  <p:tag name="TABLE_ENDDRAG_ORIGIN_RECT" val="642*202"/>
  <p:tag name="TABLE_ENDDRAG_RECT" val="141*303*642*202"/>
</p:tagLst>
</file>

<file path=ppt/tags/tag34.xml><?xml version="1.0" encoding="utf-8"?>
<p:tagLst xmlns:p="http://schemas.openxmlformats.org/presentationml/2006/main">
  <p:tag name="KSO_WM_UNIT_TABLE_BEAUTIFY" val="smartTable{0d90fddb-1a01-4039-941f-39b610bf567a}"/>
  <p:tag name="TABLE_ENDDRAG_ORIGIN_RECT" val="456*356"/>
  <p:tag name="TABLE_ENDDRAG_RECT" val="402*99*456*356"/>
</p:tagLst>
</file>

<file path=ppt/tags/tag35.xml><?xml version="1.0" encoding="utf-8"?>
<p:tagLst xmlns:p="http://schemas.openxmlformats.org/presentationml/2006/main">
  <p:tag name="KSO_WM_UNIT_ISCONTENTSTITLE" val="0"/>
  <p:tag name="KSO_WM_UNIT_PRESET_TEXT" val="单击此处添加标题"/>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810_10*a*1"/>
  <p:tag name="KSO_WM_TEMPLATE_CATEGORY" val="custom"/>
  <p:tag name="KSO_WM_TEMPLATE_INDEX" val="20202810"/>
  <p:tag name="KSO_WM_UNIT_LAYERLEVEL" val="1"/>
  <p:tag name="KSO_WM_TAG_VERSION" val="1.0"/>
  <p:tag name="KSO_WM_BEAUTIFY_FLAG" val="#wm#"/>
</p:tagLst>
</file>

<file path=ppt/tags/tag36.xml><?xml version="1.0" encoding="utf-8"?>
<p:tagLst xmlns:p="http://schemas.openxmlformats.org/presentationml/2006/main">
  <p:tag name="KSO_WM_UNIT_PLACING_PICTURE_USER_VIEWPORT" val="{&quot;height&quot;:5226,&quot;width&quot;:11489}"/>
</p:tagLst>
</file>

<file path=ppt/tags/tag37.xml><?xml version="1.0" encoding="utf-8"?>
<p:tagLst xmlns:p="http://schemas.openxmlformats.org/presentationml/2006/main">
  <p:tag name="KSO_WM_UNIT_PLACING_PICTURE_USER_VIEWPORT" val="{&quot;height&quot;:5453,&quot;width&quot;:4954}"/>
</p:tagLst>
</file>

<file path=ppt/tags/tag38.xml><?xml version="1.0" encoding="utf-8"?>
<p:tagLst xmlns:p="http://schemas.openxmlformats.org/presentationml/2006/main">
  <p:tag name="KSO_WM_SLIDE_ID" val="custom20202810_10"/>
  <p:tag name="KSO_WM_TEMPLATE_SUBCATEGORY" val="0"/>
  <p:tag name="KSO_WM_SLIDE_TYPE" val="text"/>
  <p:tag name="KSO_WM_SLIDE_SUBTYPE" val="picTxt"/>
  <p:tag name="KSO_WM_SLIDE_ITEM_CNT" val="0"/>
  <p:tag name="KSO_WM_SLIDE_INDEX" val="10"/>
  <p:tag name="KSO_WM_SLIDE_SIZE" val="864*430"/>
  <p:tag name="KSO_WM_SLIDE_POSITION" val="48*61"/>
  <p:tag name="KSO_WM_TAG_VERSION" val="1.0"/>
  <p:tag name="KSO_WM_BEAUTIFY_FLAG" val="#wm#"/>
  <p:tag name="KSO_WM_TEMPLATE_CATEGORY" val="custom"/>
  <p:tag name="KSO_WM_TEMPLATE_INDEX" val="20202810"/>
  <p:tag name="KSO_WM_SLIDE_LAYOUT" val="a_d_f"/>
  <p:tag name="KSO_WM_SLIDE_LAYOUT_CNT" val="1_1_1"/>
  <p:tag name="KSO_WM_TEMPLATE_MASTER_TYPE" val="1"/>
  <p:tag name="KSO_WM_TEMPLATE_COLOR_TYPE" val="1"/>
</p:tagLst>
</file>

<file path=ppt/tags/tag39.xml><?xml version="1.0" encoding="utf-8"?>
<p:tagLst xmlns:p="http://schemas.openxmlformats.org/presentationml/2006/main">
  <p:tag name="KSO_WM_SLIDE_ID" val="custom20202810_7"/>
  <p:tag name="KSO_WM_TEMPLATE_SUBCATEGORY" val="0"/>
  <p:tag name="KSO_WM_TEMPLATE_MASTER_TYPE" val="1"/>
  <p:tag name="KSO_WM_TEMPLATE_COLOR_TYPE" val="1"/>
  <p:tag name="KSO_WM_SLIDE_TYPE" val="text"/>
  <p:tag name="KSO_WM_SLIDE_SUBTYPE" val="picTxt"/>
  <p:tag name="KSO_WM_SLIDE_ITEM_CNT" val="0"/>
  <p:tag name="KSO_WM_SLIDE_INDEX" val="7"/>
  <p:tag name="KSO_WM_SLIDE_SIZE" val="864*458"/>
  <p:tag name="KSO_WM_SLIDE_POSITION" val="47*33"/>
  <p:tag name="KSO_WM_TAG_VERSION" val="1.0"/>
  <p:tag name="KSO_WM_BEAUTIFY_FLAG" val="#wm#"/>
  <p:tag name="KSO_WM_TEMPLATE_CATEGORY" val="custom"/>
  <p:tag name="KSO_WM_TEMPLATE_INDEX" val="20202810"/>
  <p:tag name="KSO_WM_SLIDE_LAYOUT" val="a_d_f"/>
  <p:tag name="KSO_WM_SLIDE_LAYOUT_CNT" val="1_1_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0.xml><?xml version="1.0" encoding="utf-8"?>
<p:tagLst xmlns:p="http://schemas.openxmlformats.org/presentationml/2006/main">
  <p:tag name="KSO_WM_UNIT_ISCONTENTSTITLE" val="0"/>
  <p:tag name="KSO_WM_UNIT_PRESET_TEXT" val="单击此处添加标题"/>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2810_8*a*1"/>
  <p:tag name="KSO_WM_TEMPLATE_CATEGORY" val="custom"/>
  <p:tag name="KSO_WM_TEMPLATE_INDEX" val="20202810"/>
  <p:tag name="KSO_WM_UNIT_LAYERLEVEL" val="1"/>
  <p:tag name="KSO_WM_TAG_VERSION" val="1.0"/>
  <p:tag name="KSO_WM_BEAUTIFY_FLAG" val="#wm#"/>
</p:tagLst>
</file>

<file path=ppt/tags/tag41.xml><?xml version="1.0" encoding="utf-8"?>
<p:tagLst xmlns:p="http://schemas.openxmlformats.org/presentationml/2006/main">
  <p:tag name="KSO_WM_SLIDE_ID" val="custom20202810_8"/>
  <p:tag name="KSO_WM_TEMPLATE_SUBCATEGORY" val="0"/>
  <p:tag name="KSO_WM_SLIDE_TYPE" val="text"/>
  <p:tag name="KSO_WM_SLIDE_SUBTYPE" val="pureTxt"/>
  <p:tag name="KSO_WM_SLIDE_ITEM_CNT" val="0"/>
  <p:tag name="KSO_WM_SLIDE_INDEX" val="8"/>
  <p:tag name="KSO_WM_SLIDE_SIZE" val="758*343"/>
  <p:tag name="KSO_WM_SLIDE_POSITION" val="100*98"/>
  <p:tag name="KSO_WM_TAG_VERSION" val="1.0"/>
  <p:tag name="KSO_WM_BEAUTIFY_FLAG" val="#wm#"/>
  <p:tag name="KSO_WM_TEMPLATE_CATEGORY" val="custom"/>
  <p:tag name="KSO_WM_TEMPLATE_INDEX" val="20202810"/>
  <p:tag name="KSO_WM_SLIDE_LAYOUT" val="a_f"/>
  <p:tag name="KSO_WM_SLIDE_LAYOUT_CNT" val="1_1"/>
  <p:tag name="KSO_WM_TEMPLATE_MASTER_TYPE" val="1"/>
  <p:tag name="KSO_WM_TEMPLATE_COLOR_TYPE" val="1"/>
</p:tagLst>
</file>

<file path=ppt/tags/tag42.xml><?xml version="1.0" encoding="utf-8"?>
<p:tagLst xmlns:p="http://schemas.openxmlformats.org/presentationml/2006/main">
  <p:tag name="KSO_WM_UNIT_ISCONTENTSTITLE" val="0"/>
  <p:tag name="KSO_WM_UNIT_PRESET_TEXT" val="单击此处添加标题"/>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2810_8*a*1"/>
  <p:tag name="KSO_WM_TEMPLATE_CATEGORY" val="custom"/>
  <p:tag name="KSO_WM_TEMPLATE_INDEX" val="20202810"/>
  <p:tag name="KSO_WM_UNIT_LAYERLEVEL" val="1"/>
  <p:tag name="KSO_WM_TAG_VERSION" val="1.0"/>
  <p:tag name="KSO_WM_BEAUTIFY_FLAG" val="#wm#"/>
</p:tagLst>
</file>

<file path=ppt/tags/tag43.xml><?xml version="1.0" encoding="utf-8"?>
<p:tagLst xmlns:p="http://schemas.openxmlformats.org/presentationml/2006/main">
  <p:tag name="KSO_WM_SLIDE_ID" val="custom20202810_10"/>
  <p:tag name="KSO_WM_TEMPLATE_SUBCATEGORY" val="0"/>
  <p:tag name="KSO_WM_SLIDE_TYPE" val="text"/>
  <p:tag name="KSO_WM_SLIDE_SUBTYPE" val="picTxt"/>
  <p:tag name="KSO_WM_SLIDE_ITEM_CNT" val="0"/>
  <p:tag name="KSO_WM_SLIDE_INDEX" val="10"/>
  <p:tag name="KSO_WM_SLIDE_SIZE" val="864*430"/>
  <p:tag name="KSO_WM_SLIDE_POSITION" val="48*61"/>
  <p:tag name="KSO_WM_TAG_VERSION" val="1.0"/>
  <p:tag name="KSO_WM_BEAUTIFY_FLAG" val="#wm#"/>
  <p:tag name="KSO_WM_TEMPLATE_CATEGORY" val="custom"/>
  <p:tag name="KSO_WM_TEMPLATE_INDEX" val="20202810"/>
  <p:tag name="KSO_WM_SLIDE_LAYOUT" val="a_d_f"/>
  <p:tag name="KSO_WM_SLIDE_LAYOUT_CNT" val="1_1_1"/>
  <p:tag name="KSO_WM_TEMPLATE_MASTER_TYPE" val="1"/>
  <p:tag name="KSO_WM_TEMPLATE_COLOR_TYPE" val="1"/>
</p:tagLst>
</file>

<file path=ppt/tags/tag44.xml><?xml version="1.0" encoding="utf-8"?>
<p:tagLst xmlns:p="http://schemas.openxmlformats.org/presentationml/2006/main">
  <p:tag name="AS_UNIQUEID" val="986"/>
</p:tagLst>
</file>

<file path=ppt/tags/tag45.xml><?xml version="1.0" encoding="utf-8"?>
<p:tagLst xmlns:p="http://schemas.openxmlformats.org/presentationml/2006/main">
  <p:tag name="AS_UNIQUEID" val="987"/>
</p:tagLst>
</file>

<file path=ppt/tags/tag46.xml><?xml version="1.0" encoding="utf-8"?>
<p:tagLst xmlns:p="http://schemas.openxmlformats.org/presentationml/2006/main">
  <p:tag name="AS_UNIQUEID" val="988"/>
</p:tagLst>
</file>

<file path=ppt/tags/tag47.xml><?xml version="1.0" encoding="utf-8"?>
<p:tagLst xmlns:p="http://schemas.openxmlformats.org/presentationml/2006/main">
  <p:tag name="AS_UNIQUEID" val="989"/>
</p:tagLst>
</file>

<file path=ppt/tags/tag48.xml><?xml version="1.0" encoding="utf-8"?>
<p:tagLst xmlns:p="http://schemas.openxmlformats.org/presentationml/2006/main">
  <p:tag name="AS_UNIQUEID" val="990"/>
</p:tagLst>
</file>

<file path=ppt/tags/tag49.xml><?xml version="1.0" encoding="utf-8"?>
<p:tagLst xmlns:p="http://schemas.openxmlformats.org/presentationml/2006/main">
  <p:tag name="AS_UNIQUEID" val="99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0.xml><?xml version="1.0" encoding="utf-8"?>
<p:tagLst xmlns:p="http://schemas.openxmlformats.org/presentationml/2006/main">
  <p:tag name="AS_UNIQUEID" val="992"/>
</p:tagLst>
</file>

<file path=ppt/tags/tag51.xml><?xml version="1.0" encoding="utf-8"?>
<p:tagLst xmlns:p="http://schemas.openxmlformats.org/presentationml/2006/main">
  <p:tag name="AS_UNIQUEID" val="981"/>
</p:tagLst>
</file>

<file path=ppt/tags/tag52.xml><?xml version="1.0" encoding="utf-8"?>
<p:tagLst xmlns:p="http://schemas.openxmlformats.org/presentationml/2006/main">
  <p:tag name="AS_UNIQUEID" val="982"/>
</p:tagLst>
</file>

<file path=ppt/tags/tag53.xml><?xml version="1.0" encoding="utf-8"?>
<p:tagLst xmlns:p="http://schemas.openxmlformats.org/presentationml/2006/main">
  <p:tag name="AS_UNIQUEID" val="983"/>
</p:tagLst>
</file>

<file path=ppt/tags/tag54.xml><?xml version="1.0" encoding="utf-8"?>
<p:tagLst xmlns:p="http://schemas.openxmlformats.org/presentationml/2006/main">
  <p:tag name="AS_UNIQUEID" val="984"/>
</p:tagLst>
</file>

<file path=ppt/tags/tag55.xml><?xml version="1.0" encoding="utf-8"?>
<p:tagLst xmlns:p="http://schemas.openxmlformats.org/presentationml/2006/main">
  <p:tag name="AS_UNIQUEID" val="985"/>
</p:tagLst>
</file>

<file path=ppt/tags/tag56.xml><?xml version="1.0" encoding="utf-8"?>
<p:tagLst xmlns:p="http://schemas.openxmlformats.org/presentationml/2006/main">
  <p:tag name="AS_UNIQUEID" val="1007"/>
</p:tagLst>
</file>

<file path=ppt/tags/tag57.xml><?xml version="1.0" encoding="utf-8"?>
<p:tagLst xmlns:p="http://schemas.openxmlformats.org/presentationml/2006/main">
  <p:tag name="AS_UNIQUEID" val="993"/>
</p:tagLst>
</file>

<file path=ppt/tags/tag58.xml><?xml version="1.0" encoding="utf-8"?>
<p:tagLst xmlns:p="http://schemas.openxmlformats.org/presentationml/2006/main">
  <p:tag name="AS_UNIQUEID" val="994"/>
</p:tagLst>
</file>

<file path=ppt/tags/tag59.xml><?xml version="1.0" encoding="utf-8"?>
<p:tagLst xmlns:p="http://schemas.openxmlformats.org/presentationml/2006/main">
  <p:tag name="AS_UNIQUEID" val="995"/>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60.xml><?xml version="1.0" encoding="utf-8"?>
<p:tagLst xmlns:p="http://schemas.openxmlformats.org/presentationml/2006/main">
  <p:tag name="AS_UNIQUEID" val="996"/>
</p:tagLst>
</file>

<file path=ppt/tags/tag61.xml><?xml version="1.0" encoding="utf-8"?>
<p:tagLst xmlns:p="http://schemas.openxmlformats.org/presentationml/2006/main">
  <p:tag name="AS_UNIQUEID" val="997"/>
</p:tagLst>
</file>

<file path=ppt/tags/tag62.xml><?xml version="1.0" encoding="utf-8"?>
<p:tagLst xmlns:p="http://schemas.openxmlformats.org/presentationml/2006/main">
  <p:tag name="AS_UNIQUEID" val="998"/>
</p:tagLst>
</file>

<file path=ppt/tags/tag63.xml><?xml version="1.0" encoding="utf-8"?>
<p:tagLst xmlns:p="http://schemas.openxmlformats.org/presentationml/2006/main">
  <p:tag name="AS_UNIQUEID" val="999"/>
</p:tagLst>
</file>

<file path=ppt/tags/tag64.xml><?xml version="1.0" encoding="utf-8"?>
<p:tagLst xmlns:p="http://schemas.openxmlformats.org/presentationml/2006/main">
  <p:tag name="AS_UNIQUEID" val="1000"/>
</p:tagLst>
</file>

<file path=ppt/tags/tag65.xml><?xml version="1.0" encoding="utf-8"?>
<p:tagLst xmlns:p="http://schemas.openxmlformats.org/presentationml/2006/main">
  <p:tag name="AS_UNIQUEID" val="1001"/>
</p:tagLst>
</file>

<file path=ppt/tags/tag66.xml><?xml version="1.0" encoding="utf-8"?>
<p:tagLst xmlns:p="http://schemas.openxmlformats.org/presentationml/2006/main">
  <p:tag name="AS_UNIQUEID" val="1002"/>
</p:tagLst>
</file>

<file path=ppt/tags/tag67.xml><?xml version="1.0" encoding="utf-8"?>
<p:tagLst xmlns:p="http://schemas.openxmlformats.org/presentationml/2006/main">
  <p:tag name="AS_UNIQUEID" val="1003"/>
</p:tagLst>
</file>

<file path=ppt/tags/tag68.xml><?xml version="1.0" encoding="utf-8"?>
<p:tagLst xmlns:p="http://schemas.openxmlformats.org/presentationml/2006/main">
  <p:tag name="AS_UNIQUEID" val="1004"/>
</p:tagLst>
</file>

<file path=ppt/tags/tag69.xml><?xml version="1.0" encoding="utf-8"?>
<p:tagLst xmlns:p="http://schemas.openxmlformats.org/presentationml/2006/main">
  <p:tag name="AS_UNIQUEID" val="1005"/>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0.xml><?xml version="1.0" encoding="utf-8"?>
<p:tagLst xmlns:p="http://schemas.openxmlformats.org/presentationml/2006/main">
  <p:tag name="AS_UNIQUEID" val="1006"/>
</p:tagLst>
</file>

<file path=ppt/tags/tag71.xml><?xml version="1.0" encoding="utf-8"?>
<p:tagLst xmlns:p="http://schemas.openxmlformats.org/presentationml/2006/main">
  <p:tag name="KSO_WM_BEAUTIFY_FLAG" val="#wm#"/>
  <p:tag name="KSO_WM_TEMPLATE_CATEGORY" val="diagram"/>
  <p:tag name="KSO_WM_TEMPLATE_INDEX" val="20186489"/>
</p:tagLst>
</file>

<file path=ppt/tags/tag72.xml><?xml version="1.0" encoding="utf-8"?>
<p:tagLst xmlns:p="http://schemas.openxmlformats.org/presentationml/2006/main">
  <p:tag name="KSO_WM_UNIT_TABLE_BEAUTIFY" val="smartTable{3e369570-5c85-4446-bb42-5f1d6639fa1b}"/>
  <p:tag name="TABLE_ENDDRAG_ORIGIN_RECT" val="566*244"/>
  <p:tag name="TABLE_ENDDRAG_RECT" val="0*106*566*244"/>
</p:tagLst>
</file>

<file path=ppt/tags/tag73.xml><?xml version="1.0" encoding="utf-8"?>
<p:tagLst xmlns:p="http://schemas.openxmlformats.org/presentationml/2006/main">
  <p:tag name="KSO_WM_TEMPLATE_CATEGORY" val="diagram"/>
  <p:tag name="KSO_WM_TEMPLATE_INDEX" val="20186489"/>
  <p:tag name="KSO_WM_TAG_VERSION" val="1.0"/>
  <p:tag name="KSO_WM_SLIDE_ID" val="diagram20186489_2"/>
  <p:tag name="KSO_WM_SLIDE_INDEX" val="2"/>
  <p:tag name="KSO_WM_SLIDE_ITEM_CNT" val="4"/>
  <p:tag name="KSO_WM_SLIDE_LAYOUT" val="a_f_l"/>
  <p:tag name="KSO_WM_SLIDE_LAYOUT_CNT" val="1_1_1"/>
  <p:tag name="KSO_WM_SLIDE_TYPE" val="text"/>
  <p:tag name="KSO_WM_SLIDE_SUBTYPE" val="diag"/>
  <p:tag name="KSO_WM_BEAUTIFY_FLAG" val="#wm#"/>
  <p:tag name="KSO_WM_SLIDE_POSITION" val="38*32"/>
  <p:tag name="KSO_WM_SLIDE_SIZE" val="868*480"/>
  <p:tag name="KSO_WM_DIAGRAM_GROUP_CODE" val="l1-1"/>
</p:tagLst>
</file>

<file path=ppt/tags/tag74.xml><?xml version="1.0" encoding="utf-8"?>
<p:tagLst xmlns:p="http://schemas.openxmlformats.org/presentationml/2006/main">
  <p:tag name="KSO_WM_SLIDE_MODEL_TYPE" val="timeline"/>
</p:tagLst>
</file>

<file path=ppt/tags/tag75.xml><?xml version="1.0" encoding="utf-8"?>
<p:tagLst xmlns:p="http://schemas.openxmlformats.org/presentationml/2006/main">
  <p:tag name="AS_UNIQUEID" val="3243"/>
  <p:tag name="KSO_WM_ASSEMBLE_CHIP_INDEX" val="ff7d2160ef064691979e787d147d2e44"/>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08604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588"/>
</p:tagLst>
</file>

<file path=ppt/tags/tag76.xml><?xml version="1.0" encoding="utf-8"?>
<p:tagLst xmlns:p="http://schemas.openxmlformats.org/presentationml/2006/main">
  <p:tag name="KSO_WM_BEAUTIFY_FLAG" val="#wm#"/>
  <p:tag name="KSO_WM_SLIDE_BACKGROUND" val="[&quot;leftRight&quot;]"/>
  <p:tag name="KSO_WM_SLIDE_ID" val="diagram20220262_1"/>
  <p:tag name="KSO_WM_SLIDE_INDEX" val="1"/>
  <p:tag name="KSO_WM_SLIDE_ITEM_CNT" val="0"/>
  <p:tag name="KSO_WM_SLIDE_LAYOUT" val="a_d_i"/>
  <p:tag name="KSO_WM_SLIDE_LAYOUT_CNT" val="1_1_1"/>
  <p:tag name="KSO_WM_SLIDE_LAYOUT_INFO" val="{&quot;direction&quot;:1,&quot;id&quot;:&quot;2022-04-23T10:42:52&quot;,&quot;maxSize&quot;:{&quot;size1&quot;:28.7},&quot;minSize&quot;:{&quot;size1&quot;:28.7},&quot;normalSize&quot;:{&quot;size1&quot;:28.7},&quot;subLayout&quot;:[{&quot;backgroundInfo&quot;:[{&quot;bottom&quot;:0,&quot;bottomAbs&quot;:false,&quot;left&quot;:0,&quot;leftAbs&quot;:false,&quot;right&quot;:0,&quot;rightAbs&quot;:false,&quot;top&quot;:0,&quot;topAbs&quot;:false,&quot;type&quot;:&quot;leftRight&quot;}],&quot;id&quot;:&quot;2022-04-23T10:42:52&quot;,&quot;margin&quot;:{&quot;bottom&quot;:0.847000002861023,&quot;left&quot;:0.847000002861023,&quot;right&quot;:0.847000002861023,&quot;top&quot;:0.847000002861023},&quot;type&quot;:0},{&quot;id&quot;:&quot;2022-04-23T10:42:52&quot;,&quot;margin&quot;:{&quot;bottom&quot;:0.847000002861023,&quot;left&quot;:0.8140000104904175,&quot;right&quot;:0.847000002861023,&quot;top&quot;:0.847000002861023},&quot;type&quot;:0}],&quot;type&quot;:0}"/>
  <p:tag name="KSO_WM_SLIDE_LAYOUTTYPE" val="leftright"/>
  <p:tag name="KSO_WM_SLIDE_POSITION" val="0*0"/>
  <p:tag name="KSO_WM_SLIDE_RATIO" val="1.777778"/>
  <p:tag name="KSO_WM_SLIDE_SIZE" val="935*540"/>
  <p:tag name="KSO_WM_SLIDE_SUBTYPE" val="picTxt"/>
  <p:tag name="KSO_WM_SLIDE_TYPE" val="text"/>
  <p:tag name="KSO_WM_TAG_VERSION" val="1.0"/>
  <p:tag name="KSO_WM_TEMPLATE_CATEGORY" val="diagram"/>
  <p:tag name="KSO_WM_TEMPLATE_COLOR_TYPE" val="0"/>
  <p:tag name="KSO_WM_TEMPLATE_INDEX" val="20220262"/>
  <p:tag name="KSO_WM_TEMPLATE_MASTER_TYPE" val="0"/>
  <p:tag name="KSO_WM_TEMPLATE_SUBCATEGORY" val="25"/>
</p:tagLst>
</file>

<file path=ppt/tags/tag77.xml><?xml version="1.0" encoding="utf-8"?>
<p:tagLst xmlns:p="http://schemas.openxmlformats.org/presentationml/2006/main">
  <p:tag name="AS_UNIQUEID" val="3122"/>
  <p:tag name="KSO_WM_UNIT_TABLE_BEAUTIFY" val="smartTable{42560841-10eb-4fa6-8fea-18db87a129a9}"/>
  <p:tag name="TABLE_ENDDRAG_ORIGIN_RECT" val="959*399"/>
  <p:tag name="TABLE_ENDDRAG_RECT" val="0*100*959*399"/>
</p:tagLst>
</file>

<file path=ppt/tags/tag78.xml><?xml version="1.0" encoding="utf-8"?>
<p:tagLst xmlns:p="http://schemas.openxmlformats.org/presentationml/2006/main">
  <p:tag name="AS_UNIQUEID" val="3246"/>
</p:tagLst>
</file>

<file path=ppt/tags/tag79.xml><?xml version="1.0" encoding="utf-8"?>
<p:tagLst xmlns:p="http://schemas.openxmlformats.org/presentationml/2006/main">
  <p:tag name="AS_UNIQUEID" val="3247"/>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0.xml><?xml version="1.0" encoding="utf-8"?>
<p:tagLst xmlns:p="http://schemas.openxmlformats.org/presentationml/2006/main">
  <p:tag name="AS_UNIQUEID" val="3249"/>
</p:tagLst>
</file>

<file path=ppt/tags/tag81.xml><?xml version="1.0" encoding="utf-8"?>
<p:tagLst xmlns:p="http://schemas.openxmlformats.org/presentationml/2006/main">
  <p:tag name="AS_UNIQUEID" val="3251"/>
</p:tagLst>
</file>

<file path=ppt/tags/tag82.xml><?xml version="1.0" encoding="utf-8"?>
<p:tagLst xmlns:p="http://schemas.openxmlformats.org/presentationml/2006/main">
  <p:tag name="AS_UNIQUEID" val="3252"/>
</p:tagLst>
</file>

<file path=ppt/tags/tag83.xml><?xml version="1.0" encoding="utf-8"?>
<p:tagLst xmlns:p="http://schemas.openxmlformats.org/presentationml/2006/main">
  <p:tag name="AS_UNIQUEID" val="3253"/>
</p:tagLst>
</file>

<file path=ppt/tags/tag84.xml><?xml version="1.0" encoding="utf-8"?>
<p:tagLst xmlns:p="http://schemas.openxmlformats.org/presentationml/2006/main">
  <p:tag name="AS_UNIQUEID" val="3254"/>
</p:tagLst>
</file>

<file path=ppt/tags/tag85.xml><?xml version="1.0" encoding="utf-8"?>
<p:tagLst xmlns:p="http://schemas.openxmlformats.org/presentationml/2006/main">
  <p:tag name="AS_UNIQUEID" val="3255"/>
</p:tagLst>
</file>

<file path=ppt/tags/tag86.xml><?xml version="1.0" encoding="utf-8"?>
<p:tagLst xmlns:p="http://schemas.openxmlformats.org/presentationml/2006/main">
  <p:tag name="AS_UNIQUEID" val="3256"/>
</p:tagLst>
</file>

<file path=ppt/tags/tag87.xml><?xml version="1.0" encoding="utf-8"?>
<p:tagLst xmlns:p="http://schemas.openxmlformats.org/presentationml/2006/main">
  <p:tag name="AS_UNIQUEID" val="3257"/>
</p:tagLst>
</file>

<file path=ppt/tags/tag88.xml><?xml version="1.0" encoding="utf-8"?>
<p:tagLst xmlns:p="http://schemas.openxmlformats.org/presentationml/2006/main">
  <p:tag name="AS_UNIQUEID" val="3259"/>
  <p:tag name="KSO_WM_ASSEMBLE_CHIP_INDEX" val="ff7d2160ef064691979e787d147d2e44"/>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08604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588"/>
</p:tagLst>
</file>

<file path=ppt/tags/tag89.xml><?xml version="1.0" encoding="utf-8"?>
<p:tagLst xmlns:p="http://schemas.openxmlformats.org/presentationml/2006/main">
  <p:tag name="AS_UNIQUEID" val="3260"/>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0.xml><?xml version="1.0" encoding="utf-8"?>
<p:tagLst xmlns:p="http://schemas.openxmlformats.org/presentationml/2006/main">
  <p:tag name="AS_UNIQUEID" val="3261"/>
</p:tagLst>
</file>

<file path=ppt/tags/tag91.xml><?xml version="1.0" encoding="utf-8"?>
<p:tagLst xmlns:p="http://schemas.openxmlformats.org/presentationml/2006/main">
  <p:tag name="AS_UNIQUEID" val="3262"/>
</p:tagLst>
</file>

<file path=ppt/tags/tag92.xml><?xml version="1.0" encoding="utf-8"?>
<p:tagLst xmlns:p="http://schemas.openxmlformats.org/presentationml/2006/main">
  <p:tag name="AS_UNIQUEID" val="3263"/>
</p:tagLst>
</file>

<file path=ppt/tags/tag93.xml><?xml version="1.0" encoding="utf-8"?>
<p:tagLst xmlns:p="http://schemas.openxmlformats.org/presentationml/2006/main">
  <p:tag name="AS_UNIQUEID" val="3264"/>
</p:tagLst>
</file>

<file path=ppt/tags/tag94.xml><?xml version="1.0" encoding="utf-8"?>
<p:tagLst xmlns:p="http://schemas.openxmlformats.org/presentationml/2006/main">
  <p:tag name="AS_UNIQUEID" val="3265"/>
</p:tagLst>
</file>

<file path=ppt/tags/tag95.xml><?xml version="1.0" encoding="utf-8"?>
<p:tagLst xmlns:p="http://schemas.openxmlformats.org/presentationml/2006/main">
  <p:tag name="KSO_WM_BEAUTIFY_FLAG" val="#wm#"/>
  <p:tag name="KSO_WM_SPECIAL_SOURCE" val="bdnull"/>
  <p:tag name="KSO_WM_TEMPLATE_CATEGORY" val="custom"/>
  <p:tag name="KSO_WM_TEMPLATE_INDEX" val="20202594"/>
</p:tagLst>
</file>

<file path=ppt/tags/tag96.xml><?xml version="1.0" encoding="utf-8"?>
<p:tagLst xmlns:p="http://schemas.openxmlformats.org/presentationml/2006/main">
  <p:tag name="AS_UNIQUEID" val="3270"/>
  <p:tag name="KSO_WM_BEAUTIFY_FLAG" val="#wm#"/>
  <p:tag name="KSO_WM_CHIP_GROUPID" val="5ef20c07a491bb0086638b14"/>
  <p:tag name="KSO_WM_CHIP_XID" val="5ef20c07a491bb0086638b15"/>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08604_1*i*4"/>
  <p:tag name="KSO_WM_UNIT_INDEX" val="4"/>
  <p:tag name="KSO_WM_UNIT_LAYERLEVEL" val="1"/>
  <p:tag name="KSO_WM_UNIT_LINE_FILL_TYPE" val="2"/>
  <p:tag name="KSO_WM_UNIT_LINE_FORE_SCHEMECOLOR_INDEX" val="10"/>
  <p:tag name="KSO_WM_UNIT_LINE_FORE_SCHEMECOLOR_INDEX_BRIGHTNESS" val="0"/>
  <p:tag name="KSO_WM_UNIT_SM_LIMIT_TYPE" val="1"/>
  <p:tag name="KSO_WM_UNIT_TYPE" val="i"/>
</p:tagLst>
</file>

<file path=ppt/tags/tag97.xml><?xml version="1.0" encoding="utf-8"?>
<p:tagLst xmlns:p="http://schemas.openxmlformats.org/presentationml/2006/main">
  <p:tag name="AS_UNIQUEID" val="3271"/>
  <p:tag name="KSO_WM_BEAUTIFY_FLAG" val="#wm#"/>
  <p:tag name="KSO_WM_CHIP_GROUPID" val="5ef20c07a491bb0086638b14"/>
  <p:tag name="KSO_WM_CHIP_XID" val="5ef20c07a491bb0086638b15"/>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08604_1*i*5"/>
  <p:tag name="KSO_WM_UNIT_INDEX" val="5"/>
  <p:tag name="KSO_WM_UNIT_LAYERLEVEL" val="1"/>
  <p:tag name="KSO_WM_UNIT_LINE_FILL_TYPE" val="2"/>
  <p:tag name="KSO_WM_UNIT_LINE_FORE_SCHEMECOLOR_INDEX" val="10"/>
  <p:tag name="KSO_WM_UNIT_LINE_FORE_SCHEMECOLOR_INDEX_BRIGHTNESS" val="0"/>
  <p:tag name="KSO_WM_UNIT_SM_LIMIT_TYPE" val="1"/>
  <p:tag name="KSO_WM_UNIT_TYPE" val="i"/>
</p:tagLst>
</file>

<file path=ppt/tags/tag98.xml><?xml version="1.0" encoding="utf-8"?>
<p:tagLst xmlns:p="http://schemas.openxmlformats.org/presentationml/2006/main">
  <p:tag name="AS_UNIQUEID" val="3272"/>
  <p:tag name="KSO_WM_ASSEMBLE_CHIP_INDEX" val="ff7d2160ef064691979e787d147d2e44"/>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08604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588"/>
</p:tagLst>
</file>

<file path=ppt/tags/tag99.xml><?xml version="1.0" encoding="utf-8"?>
<p:tagLst xmlns:p="http://schemas.openxmlformats.org/presentationml/2006/main">
  <p:tag name="KSO_WM_BEAUTIFY_FLAG" val="#wm#"/>
  <p:tag name="KSO_WM_SLIDE_ID" val="diagram20220262_3"/>
  <p:tag name="KSO_WM_SLIDE_INDEX" val="3"/>
  <p:tag name="KSO_WM_SLIDE_ITEM_CNT" val="0"/>
  <p:tag name="KSO_WM_SLIDE_LAYOUT" val="d"/>
  <p:tag name="KSO_WM_SLIDE_LAYOUT_CNT" val="1"/>
  <p:tag name="KSO_WM_SLIDE_LAYOUT_INFO" val="{&quot;id&quot;:&quot;2022-04-23T10:42:53&quot;,&quot;margin&quot;:{&quot;bottom&quot;:0.847000002861023,&quot;left&quot;:2.117000102996826,&quot;right&quot;:0.4230000078678131,&quot;top&quot;:0.847000002861023},&quot;type&quot;:0}"/>
  <p:tag name="KSO_WM_SLIDE_LAYOUTTYPE" val="leftright"/>
  <p:tag name="KSO_WM_SLIDE_POSITION" val="0*0"/>
  <p:tag name="KSO_WM_SLIDE_RATIO" val="1.777778"/>
  <p:tag name="KSO_WM_SLIDE_SIZE" val="948*540"/>
  <p:tag name="KSO_WM_SLIDE_SUBTYPE" val="picTxt"/>
  <p:tag name="KSO_WM_SLIDE_TYPE" val="text"/>
  <p:tag name="KSO_WM_TAG_VERSION" val="1.0"/>
  <p:tag name="KSO_WM_TEMPLATE_CATEGORY" val="diagram"/>
  <p:tag name="KSO_WM_TEMPLATE_COLOR_TYPE" val="0"/>
  <p:tag name="KSO_WM_TEMPLATE_INDEX" val="20220262"/>
  <p:tag name="KSO_WM_TEMPLATE_MASTER_TYPE" val="0"/>
  <p:tag name="KSO_WM_TEMPLATE_SUBCATEGORY" val="2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27042</Words>
  <PresentationFormat>宽屏</PresentationFormat>
  <Paragraphs>2161</Paragraphs>
  <Slides>100</Slides>
  <Notes>18</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100</vt:i4>
      </vt:variant>
    </vt:vector>
  </HeadingPairs>
  <TitlesOfParts>
    <vt:vector size="127" baseType="lpstr">
      <vt:lpstr>Arial</vt:lpstr>
      <vt:lpstr>宋体</vt:lpstr>
      <vt:lpstr>Wingdings</vt:lpstr>
      <vt:lpstr>Calibri</vt:lpstr>
      <vt:lpstr>隶书</vt:lpstr>
      <vt:lpstr>微软雅黑</vt:lpstr>
      <vt:lpstr>汉仪尚巍手书W</vt:lpstr>
      <vt:lpstr>Times New Roman</vt:lpstr>
      <vt:lpstr>汉仪尚巍手书简</vt:lpstr>
      <vt:lpstr>黑体</vt:lpstr>
      <vt:lpstr>华文新魏</vt:lpstr>
      <vt:lpstr>Arial Unicode MS</vt:lpstr>
      <vt:lpstr>微软雅黑 Light</vt:lpstr>
      <vt:lpstr>楷体</vt:lpstr>
      <vt:lpstr>STHeiti Light</vt:lpstr>
      <vt:lpstr>Arial</vt:lpstr>
      <vt:lpstr>Calibri</vt:lpstr>
      <vt:lpstr>Segoe UI</vt:lpstr>
      <vt:lpstr>Wingdings</vt:lpstr>
      <vt:lpstr>仿宋</vt:lpstr>
      <vt:lpstr>楷体_GB2312</vt:lpstr>
      <vt:lpstr>新宋体</vt:lpstr>
      <vt:lpstr>幼圆</vt:lpstr>
      <vt:lpstr>方正中等线简体</vt:lpstr>
      <vt:lpstr>Courier New</vt:lpstr>
      <vt:lpstr>Calibri Light</vt:lpstr>
      <vt:lpstr>Office 主题</vt:lpstr>
      <vt:lpstr>PowerPoint 演示文稿</vt:lpstr>
      <vt:lpstr>PowerPoint 演示文稿</vt:lpstr>
      <vt:lpstr>PowerPoint 演示文稿</vt:lpstr>
      <vt:lpstr>小试牛刀</vt:lpstr>
      <vt:lpstr>PowerPoint 演示文稿</vt:lpstr>
      <vt:lpstr>小试牛刀</vt:lpstr>
      <vt:lpstr>小试牛刀</vt:lpstr>
      <vt:lpstr>PowerPoint 演示文稿</vt:lpstr>
      <vt:lpstr>PowerPoint 演示文稿</vt:lpstr>
      <vt:lpstr>小试牛刀</vt:lpstr>
      <vt:lpstr>PowerPoint 演示文稿</vt:lpstr>
      <vt:lpstr>PowerPoint 演示文稿</vt:lpstr>
      <vt:lpstr>小试牛刀</vt:lpstr>
      <vt:lpstr>PowerPoint 演示文稿</vt:lpstr>
      <vt:lpstr>PowerPoint 演示文稿</vt:lpstr>
      <vt:lpstr>PowerPoint 演示文稿</vt:lpstr>
      <vt:lpstr>PowerPoint 演示文稿</vt:lpstr>
      <vt:lpstr>基督教会统治（经济、政治、精神）</vt:lpstr>
      <vt:lpstr>PowerPoint 演示文稿</vt:lpstr>
      <vt:lpstr>6.据《查士丁尼法典》记载:如果一匹租来的马被人偷走了,租马的人该负什么样的责任?答案是他必须赔偿这匹马的价钱给马的主人,因为他应该好好照顾这匹马。由此可见《查士丁尼法典》(   ) A.形成博大缜密的法律体系   B.注重保护奴隶主的权益 C.留下重证据的法治传统      D.初步具有“契约”思想</vt:lpstr>
      <vt:lpstr>PowerPoint 演示文稿</vt:lpstr>
      <vt:lpstr>PowerPoint 演示文稿</vt:lpstr>
      <vt:lpstr>PowerPoint 演示文稿</vt:lpstr>
      <vt:lpstr>     世界近代史（1500年左右地理大发现－20世纪初)</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20C危机   两次世界大战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2021-12-08T08:24:00Z</dcterms:created>
  <dcterms:modified xsi:type="dcterms:W3CDTF">2022-05-24T23:58:11Z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B422D9CE70004926B9CEC6C3AD3ED324</vt:lpwstr>
  </property>
  <property fmtid="{D5CDD505-2E9C-101B-9397-08002B2CF9AE}" pid="3" name="KSOProductBuildVer">
    <vt:lpwstr>2052-11.1.0.11744</vt:lpwstr>
  </property>
</Properties>
</file>