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  <p:sldMasterId id="2147483665" r:id="rId4"/>
    <p:sldMasterId id="2147483666" r:id="rId5"/>
  </p:sldMasterIdLst>
  <p:notesMasterIdLst>
    <p:notesMasterId r:id="rId8"/>
  </p:notesMasterIdLst>
  <p:sldIdLst>
    <p:sldId id="701" r:id="rId6"/>
    <p:sldId id="715" r:id="rId7"/>
    <p:sldId id="709" r:id="rId9"/>
    <p:sldId id="710" r:id="rId10"/>
    <p:sldId id="256" r:id="rId11"/>
    <p:sldId id="716" r:id="rId12"/>
    <p:sldId id="259" r:id="rId13"/>
    <p:sldId id="334" r:id="rId14"/>
    <p:sldId id="717" r:id="rId15"/>
    <p:sldId id="650" r:id="rId16"/>
    <p:sldId id="718" r:id="rId17"/>
    <p:sldId id="719" r:id="rId18"/>
    <p:sldId id="260" r:id="rId19"/>
    <p:sldId id="577" r:id="rId20"/>
    <p:sldId id="720" r:id="rId21"/>
    <p:sldId id="677" r:id="rId22"/>
    <p:sldId id="678" r:id="rId23"/>
    <p:sldId id="261" r:id="rId24"/>
    <p:sldId id="721" r:id="rId25"/>
    <p:sldId id="722" r:id="rId26"/>
    <p:sldId id="728" r:id="rId27"/>
    <p:sldId id="729" r:id="rId28"/>
    <p:sldId id="730" r:id="rId29"/>
    <p:sldId id="609" r:id="rId30"/>
    <p:sldId id="732" r:id="rId31"/>
    <p:sldId id="734" r:id="rId32"/>
    <p:sldId id="735" r:id="rId33"/>
    <p:sldId id="737" r:id="rId34"/>
    <p:sldId id="293" r:id="rId35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a Vida Villanueva" initials="MVV" lastIdx="0" clrIdx="0"/>
  <p:cmAuthor id="7" name="1206988966@qq.com" initials="1" lastIdx="0" clrIdx="2"/>
  <p:cmAuthor id="1" name="微软用户" initials="微软用户" lastIdx="0" clrIdx="0"/>
  <p:cmAuthor id="8" name="姜伟光" initials="姜" lastIdx="0" clrIdx="0"/>
  <p:cmAuthor id="2" name="Administrator" initials="A" lastIdx="0" clrIdx="1"/>
  <p:cmAuthor id="3" name="lenovo" initials="l" lastIdx="0" clrIdx="2"/>
  <p:cmAuthor id="5" name="宋洁然" initials="宋" lastIdx="0" clrIdx="1"/>
  <p:cmAuthor id="6" name="ming qiu" initials="m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78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63" autoAdjust="0"/>
    <p:restoredTop sz="94438" autoAdjust="0"/>
  </p:normalViewPr>
  <p:slideViewPr>
    <p:cSldViewPr snapToGrid="0">
      <p:cViewPr varScale="1">
        <p:scale>
          <a:sx n="110" d="100"/>
          <a:sy n="110" d="100"/>
        </p:scale>
        <p:origin x="-936" y="-96"/>
      </p:cViewPr>
      <p:guideLst>
        <p:guide orient="horz" pos="219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0" Type="http://schemas.openxmlformats.org/officeDocument/2006/relationships/tags" Target="tags/tag71.xml"/><Relationship Id="rId4" Type="http://schemas.openxmlformats.org/officeDocument/2006/relationships/slideMaster" Target="slideMasters/slideMaster3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4C4558-0AC2-4297-B71F-39B554ED37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C7C178-B7D6-43B4-AD89-C7C39949ED4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无论如何，开学了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86855-8D0F-4FB8-8AB6-33D9A113F6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86855-8D0F-4FB8-8AB6-33D9A113F6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  <a:p>
            <a:r>
              <a:rPr lang="zh-CN" altLang="en-US"/>
              <a:t>高中历史的学习，对你们来说是一个挑战，对我来说，也是一个挑战，面对困难，请大家像我一样，坚强一点。</a:t>
            </a:r>
            <a:endParaRPr lang="zh-CN" altLang="en-US"/>
          </a:p>
          <a:p>
            <a:r>
              <a:rPr lang="zh-CN" altLang="en-US"/>
              <a:t>讲授初中与高中在知识容量、难度、学习时间、培养标准等方面的不同，高中有一个质的攀升，让学生转变观念，难度提升要做好心理准备。</a:t>
            </a:r>
            <a:r>
              <a:rPr lang="zh-CN" altLang="en-US">
                <a:sym typeface="+mn-ea"/>
              </a:rPr>
              <a:t>当然，不要害怕，老师会带着你们慢慢提升的。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86855-8D0F-4FB8-8AB6-33D9A113F6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86855-8D0F-4FB8-8AB6-33D9A113F6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86855-8D0F-4FB8-8AB6-33D9A113F6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86855-8D0F-4FB8-8AB6-33D9A113F6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86855-8D0F-4FB8-8AB6-33D9A113F6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86855-8D0F-4FB8-8AB6-33D9A113F6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无论如何，开学了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不要害怕，历史是很有意思的；历史老师还是很温柔的。</a:t>
            </a:r>
            <a:r>
              <a:rPr lang="zh-CN" altLang="en-US">
                <a:sym typeface="+mn-ea"/>
              </a:rPr>
              <a:t>都是优中择优的秀儿，既然来了学习还是要静下心来学习。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 smtClean="0"/>
              <a:t>亮亮图文旗舰店</a:t>
            </a:r>
            <a:r>
              <a:rPr lang="en-US" altLang="zh-CN" dirty="0" smtClean="0"/>
              <a:t>https://liangliangtuwen.tmall.com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86855-8D0F-4FB8-8AB6-33D9A113F6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86855-8D0F-4FB8-8AB6-33D9A113F6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86855-8D0F-4FB8-8AB6-33D9A113F6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86855-8D0F-4FB8-8AB6-33D9A113F6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86855-8D0F-4FB8-8AB6-33D9A113F6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5" Type="http://schemas.microsoft.com/office/2007/relationships/hdphoto" Target="../media/image8.wdp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97499" cy="6858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6"/>
          <p:cNvSpPr>
            <a:spLocks noGrp="1"/>
          </p:cNvSpPr>
          <p:nvPr>
            <p:ph type="pic" sz="quarter" idx="11"/>
          </p:nvPr>
        </p:nvSpPr>
        <p:spPr>
          <a:xfrm>
            <a:off x="3097499" y="0"/>
            <a:ext cx="3001963" cy="6858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6"/>
          <p:cNvSpPr>
            <a:spLocks noGrp="1"/>
          </p:cNvSpPr>
          <p:nvPr>
            <p:ph type="pic" sz="quarter" idx="12"/>
          </p:nvPr>
        </p:nvSpPr>
        <p:spPr>
          <a:xfrm>
            <a:off x="6099462" y="0"/>
            <a:ext cx="3117871" cy="6858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6"/>
          <p:cNvSpPr>
            <a:spLocks noGrp="1"/>
          </p:cNvSpPr>
          <p:nvPr>
            <p:ph type="pic" sz="quarter" idx="13"/>
          </p:nvPr>
        </p:nvSpPr>
        <p:spPr>
          <a:xfrm>
            <a:off x="9217333" y="0"/>
            <a:ext cx="2974667" cy="685800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木先生iPPT04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4CCED3F-793D-428A-A97D-9FEBDC8AAF99}" type="datetimeFigureOut">
              <a:rPr lang="en-US" altLang="en-US" smtClean="0"/>
            </a:fld>
            <a:endParaRPr lang="en-US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953678-DBB5-413B-AE09-240C1919F7A8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10E82-74C4-4E06-B658-0EE1A2F304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F2F7-F334-42DC-9391-4AF3E1BB87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10E82-74C4-4E06-B658-0EE1A2F304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F2F7-F334-42DC-9391-4AF3E1BB87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10E82-74C4-4E06-B658-0EE1A2F304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F2F7-F334-42DC-9391-4AF3E1BB87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10E82-74C4-4E06-B658-0EE1A2F304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F2F7-F334-42DC-9391-4AF3E1BB87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10E82-74C4-4E06-B658-0EE1A2F304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F2F7-F334-42DC-9391-4AF3E1BB87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10E82-74C4-4E06-B658-0EE1A2F304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F2F7-F334-42DC-9391-4AF3E1BB87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806"/>
            <a:ext cx="12192000" cy="48251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5620"/>
            <a:ext cx="12192000" cy="48251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72" y="61748"/>
            <a:ext cx="1292771" cy="12927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860" b="17758"/>
          <a:stretch>
            <a:fillRect/>
          </a:stretch>
        </p:blipFill>
        <p:spPr>
          <a:xfrm>
            <a:off x="9802981" y="262152"/>
            <a:ext cx="2091447" cy="8919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5620"/>
            <a:ext cx="12192000" cy="48251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72" y="61748"/>
            <a:ext cx="1292771" cy="12927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3840" y="212725"/>
            <a:ext cx="10515600" cy="503555"/>
          </a:xfrm>
        </p:spPr>
        <p:txBody>
          <a:bodyPr>
            <a:normAutofit/>
          </a:bodyPr>
          <a:lstStyle>
            <a:lvl1pPr>
              <a:defRPr sz="2800" b="1">
                <a:gradFill flip="none" rotWithShape="1">
                  <a:gsLst>
                    <a:gs pos="0">
                      <a:srgbClr val="3C7895">
                        <a:shade val="30000"/>
                        <a:satMod val="115000"/>
                      </a:srgbClr>
                    </a:gs>
                    <a:gs pos="50000">
                      <a:srgbClr val="3C7895">
                        <a:shade val="67500"/>
                        <a:satMod val="115000"/>
                      </a:srgbClr>
                    </a:gs>
                    <a:gs pos="100000">
                      <a:srgbClr val="3C7895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 cstate="print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image" Target="../media/image3.jpeg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1" Type="http://schemas.openxmlformats.org/officeDocument/2006/relationships/theme" Target="../theme/theme4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xStyles>
    <p:titleStyle>
      <a:lvl1pPr algn="l" defTabSz="866775" rtl="0" eaLnBrk="1" latinLnBrk="0" hangingPunct="1">
        <a:lnSpc>
          <a:spcPct val="90000"/>
        </a:lnSpc>
        <a:spcBef>
          <a:spcPct val="0"/>
        </a:spcBef>
        <a:buNone/>
        <a:defRPr sz="41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535" indent="-216535" algn="l" defTabSz="866775" rtl="0" eaLnBrk="1" latinLnBrk="0" hangingPunct="1">
        <a:lnSpc>
          <a:spcPct val="90000"/>
        </a:lnSpc>
        <a:spcBef>
          <a:spcPts val="950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4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701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95072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866775" rtl="0" eaLnBrk="1" latinLnBrk="0" hangingPunct="1">
        <a:lnSpc>
          <a:spcPct val="90000"/>
        </a:lnSpc>
        <a:spcBef>
          <a:spcPct val="0"/>
        </a:spcBef>
        <a:buNone/>
        <a:defRPr sz="41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535" indent="-216535" algn="l" defTabSz="866775" rtl="0" eaLnBrk="1" latinLnBrk="0" hangingPunct="1">
        <a:lnSpc>
          <a:spcPct val="90000"/>
        </a:lnSpc>
        <a:spcBef>
          <a:spcPts val="950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4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701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95072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10E82-74C4-4E06-B658-0EE1A2F304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5F2F7-F334-42DC-9391-4AF3E1BB87D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5.xml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28.xml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tags" Target="../tags/tag27.xml"/><Relationship Id="rId1" Type="http://schemas.openxmlformats.org/officeDocument/2006/relationships/tags" Target="../tags/tag26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31.xml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3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21.png"/><Relationship Id="rId2" Type="http://schemas.openxmlformats.org/officeDocument/2006/relationships/tags" Target="../tags/tag33.xml"/><Relationship Id="rId1" Type="http://schemas.openxmlformats.org/officeDocument/2006/relationships/tags" Target="../tags/tag3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37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Relationship Id="rId3" Type="http://schemas.openxmlformats.org/officeDocument/2006/relationships/image" Target="../media/image21.png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49.xml"/><Relationship Id="rId4" Type="http://schemas.openxmlformats.org/officeDocument/2006/relationships/image" Target="../media/image47.png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6.xml"/><Relationship Id="rId7" Type="http://schemas.openxmlformats.org/officeDocument/2006/relationships/tags" Target="../tags/tag5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jpeg"/><Relationship Id="rId2" Type="http://schemas.openxmlformats.org/officeDocument/2006/relationships/tags" Target="../tags/tag53.xml"/><Relationship Id="rId1" Type="http://schemas.openxmlformats.org/officeDocument/2006/relationships/tags" Target="../tags/tag52.xml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58.xml"/><Relationship Id="rId4" Type="http://schemas.openxmlformats.org/officeDocument/2006/relationships/image" Target="../media/image53.png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6.xml"/><Relationship Id="rId7" Type="http://schemas.openxmlformats.org/officeDocument/2006/relationships/tags" Target="../tags/tag6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5.png"/><Relationship Id="rId8" Type="http://schemas.openxmlformats.org/officeDocument/2006/relationships/image" Target="../media/image64.png"/><Relationship Id="rId7" Type="http://schemas.openxmlformats.org/officeDocument/2006/relationships/image" Target="../media/image63.png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1" Type="http://schemas.openxmlformats.org/officeDocument/2006/relationships/notesSlide" Target="../notesSlides/notesSlide16.xml"/><Relationship Id="rId20" Type="http://schemas.openxmlformats.org/officeDocument/2006/relationships/slideLayout" Target="../slideLayouts/slideLayout6.xml"/><Relationship Id="rId2" Type="http://schemas.openxmlformats.org/officeDocument/2006/relationships/image" Target="../media/image58.png"/><Relationship Id="rId19" Type="http://schemas.openxmlformats.org/officeDocument/2006/relationships/tags" Target="../tags/tag63.xml"/><Relationship Id="rId18" Type="http://schemas.openxmlformats.org/officeDocument/2006/relationships/image" Target="../media/image74.jpeg"/><Relationship Id="rId17" Type="http://schemas.openxmlformats.org/officeDocument/2006/relationships/image" Target="../media/image73.png"/><Relationship Id="rId16" Type="http://schemas.openxmlformats.org/officeDocument/2006/relationships/image" Target="../media/image72.png"/><Relationship Id="rId15" Type="http://schemas.openxmlformats.org/officeDocument/2006/relationships/image" Target="../media/image71.png"/><Relationship Id="rId14" Type="http://schemas.openxmlformats.org/officeDocument/2006/relationships/image" Target="../media/image70.png"/><Relationship Id="rId13" Type="http://schemas.openxmlformats.org/officeDocument/2006/relationships/image" Target="../media/image69.png"/><Relationship Id="rId12" Type="http://schemas.openxmlformats.org/officeDocument/2006/relationships/image" Target="../media/image68.png"/><Relationship Id="rId11" Type="http://schemas.openxmlformats.org/officeDocument/2006/relationships/image" Target="../media/image67.png"/><Relationship Id="rId10" Type="http://schemas.openxmlformats.org/officeDocument/2006/relationships/image" Target="../media/image66.png"/><Relationship Id="rId1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79.png"/><Relationship Id="rId8" Type="http://schemas.openxmlformats.org/officeDocument/2006/relationships/image" Target="../media/image78.png"/><Relationship Id="rId7" Type="http://schemas.openxmlformats.org/officeDocument/2006/relationships/tags" Target="../tags/tag67.xml"/><Relationship Id="rId6" Type="http://schemas.openxmlformats.org/officeDocument/2006/relationships/image" Target="../media/image77.png"/><Relationship Id="rId5" Type="http://schemas.openxmlformats.org/officeDocument/2006/relationships/tags" Target="../tags/tag66.xml"/><Relationship Id="rId4" Type="http://schemas.openxmlformats.org/officeDocument/2006/relationships/image" Target="../media/image76.png"/><Relationship Id="rId3" Type="http://schemas.openxmlformats.org/officeDocument/2006/relationships/tags" Target="../tags/tag65.xml"/><Relationship Id="rId2" Type="http://schemas.openxmlformats.org/officeDocument/2006/relationships/image" Target="../media/image75.png"/><Relationship Id="rId12" Type="http://schemas.openxmlformats.org/officeDocument/2006/relationships/notesSlide" Target="../notesSlides/notesSlide17.xml"/><Relationship Id="rId11" Type="http://schemas.openxmlformats.org/officeDocument/2006/relationships/slideLayout" Target="../slideLayouts/slideLayout6.xml"/><Relationship Id="rId10" Type="http://schemas.openxmlformats.org/officeDocument/2006/relationships/tags" Target="../tags/tag68.xml"/><Relationship Id="rId1" Type="http://schemas.openxmlformats.org/officeDocument/2006/relationships/tags" Target="../tags/tag64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69.xml"/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image" Target="../media/image21.png"/><Relationship Id="rId18" Type="http://schemas.openxmlformats.org/officeDocument/2006/relationships/slideLayout" Target="../slideLayouts/slideLayout7.xml"/><Relationship Id="rId17" Type="http://schemas.openxmlformats.org/officeDocument/2006/relationships/tags" Target="../tags/tag14.xml"/><Relationship Id="rId16" Type="http://schemas.openxmlformats.org/officeDocument/2006/relationships/image" Target="../media/image22.png"/><Relationship Id="rId15" Type="http://schemas.openxmlformats.org/officeDocument/2006/relationships/tags" Target="../tags/tag13.xml"/><Relationship Id="rId14" Type="http://schemas.microsoft.com/office/2007/relationships/media" Target="../media/media1.mp4"/><Relationship Id="rId13" Type="http://schemas.openxmlformats.org/officeDocument/2006/relationships/video" Target="../media/media1.mp4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6.xml"/><Relationship Id="rId7" Type="http://schemas.openxmlformats.org/officeDocument/2006/relationships/tags" Target="../tags/tag18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296535" y="407035"/>
            <a:ext cx="6761480" cy="279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8800" b="1" dirty="0">
                <a:solidFill>
                  <a:schemeClr val="bg1"/>
                </a:solidFill>
                <a:latin typeface="书体坊赵九江钢笔行书" panose="03000509000000000000" pitchFamily="65" charset="-122"/>
                <a:ea typeface="书体坊赵九江钢笔行书" panose="03000509000000000000" pitchFamily="65" charset="-122"/>
              </a:rPr>
              <a:t>暑假的那些事儿</a:t>
            </a:r>
            <a:endParaRPr lang="zh-CN" altLang="en-US" sz="8800" b="1" dirty="0">
              <a:solidFill>
                <a:schemeClr val="bg1"/>
              </a:solidFill>
              <a:latin typeface="书体坊赵九江钢笔行书" panose="03000509000000000000" pitchFamily="65" charset="-122"/>
              <a:ea typeface="书体坊赵九江钢笔行书" panose="03000509000000000000" pitchFamily="65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234499" y="3803886"/>
            <a:ext cx="4886582" cy="305411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5801360" cy="3921125"/>
          </a:xfrm>
          <a:prstGeom prst="rect">
            <a:avLst/>
          </a:prstGeom>
        </p:spPr>
      </p:pic>
      <p:pic>
        <p:nvPicPr>
          <p:cNvPr id="6" name="图片 5" descr="a9d2998bd6a30f3e99772f3a99b5f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4121150"/>
            <a:ext cx="5801995" cy="2736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47928" y="2933038"/>
            <a:ext cx="6624748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3200" dirty="0"/>
              <a:t>历史题材的影视作品和文学作品对传播历史知识有重要作用，但可能存在错误，所以不能当作历史本身。</a:t>
            </a:r>
            <a:endParaRPr lang="zh-CN" altLang="en-US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97336"/>
            <a:ext cx="1728192" cy="204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7"/>
          <a:stretch>
            <a:fillRect/>
          </a:stretch>
        </p:blipFill>
        <p:spPr bwMode="auto">
          <a:xfrm>
            <a:off x="6528048" y="180749"/>
            <a:ext cx="5580790" cy="257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921" y="164724"/>
            <a:ext cx="3960440" cy="191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5184352"/>
            <a:ext cx="7005343" cy="16401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6210" y="2211307"/>
            <a:ext cx="2457690" cy="292465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1" r="13460"/>
          <a:stretch>
            <a:fillRect/>
          </a:stretch>
        </p:blipFill>
        <p:spPr bwMode="auto">
          <a:xfrm>
            <a:off x="263352" y="2250426"/>
            <a:ext cx="2222807" cy="282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4725144"/>
            <a:ext cx="4644686" cy="2106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mmexport1567129851633"/>
          <p:cNvPicPr/>
          <p:nvPr/>
        </p:nvPicPr>
        <p:blipFill>
          <a:blip r:embed="rId1"/>
          <a:stretch>
            <a:fillRect/>
          </a:stretch>
        </p:blipFill>
        <p:spPr>
          <a:xfrm>
            <a:off x="4096385" y="1663700"/>
            <a:ext cx="3599815" cy="299339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mmexport1567129860476"/>
          <p:cNvPicPr/>
          <p:nvPr/>
        </p:nvPicPr>
        <p:blipFill>
          <a:blip r:embed="rId2"/>
          <a:stretch>
            <a:fillRect/>
          </a:stretch>
        </p:blipFill>
        <p:spPr>
          <a:xfrm>
            <a:off x="272415" y="1663700"/>
            <a:ext cx="3599815" cy="298005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mmexport1567129805258"/>
          <p:cNvPicPr/>
          <p:nvPr/>
        </p:nvPicPr>
        <p:blipFill>
          <a:blip r:embed="rId3"/>
          <a:stretch>
            <a:fillRect/>
          </a:stretch>
        </p:blipFill>
        <p:spPr>
          <a:xfrm>
            <a:off x="7920355" y="1664335"/>
            <a:ext cx="3599815" cy="297942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328930" y="4923790"/>
            <a:ext cx="35433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</a:rPr>
              <a:t>抗战过程中就知道了抗战总共八年</a:t>
            </a:r>
            <a:endParaRPr lang="zh-CN" altLang="en-US" sz="2800">
              <a:solidFill>
                <a:schemeClr val="dk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5"/>
            </p:custDataLst>
          </p:nvPr>
        </p:nvSpPr>
        <p:spPr>
          <a:xfrm>
            <a:off x="4127500" y="4961890"/>
            <a:ext cx="35433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</a:rPr>
              <a:t>孝庄为谥号，驾崩后皇帝、大臣议封</a:t>
            </a:r>
            <a:endParaRPr lang="zh-CN" altLang="en-US" sz="2800">
              <a:solidFill>
                <a:schemeClr val="dk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7964170" y="4987290"/>
            <a:ext cx="35433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</a:rPr>
              <a:t>以毛泽东诗词制作古代屏风</a:t>
            </a:r>
            <a:endParaRPr lang="zh-CN" altLang="en-US" sz="2800">
              <a:solidFill>
                <a:schemeClr val="dk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188335" y="431800"/>
            <a:ext cx="58146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400" b="1">
                <a:solidFill>
                  <a:srgbClr val="0C2C5D"/>
                </a:solidFill>
                <a:latin typeface="隶书" panose="02010509060101010101" charset="-122"/>
                <a:ea typeface="隶书" panose="02010509060101010101" charset="-122"/>
                <a:cs typeface="微软雅黑" panose="020B0503020204020204" pitchFamily="34" charset="-122"/>
              </a:rPr>
              <a:t>初级难度</a:t>
            </a:r>
            <a:endParaRPr lang="zh-CN" altLang="en-US" sz="4400" b="1">
              <a:solidFill>
                <a:srgbClr val="0C2C5D"/>
              </a:solidFill>
              <a:latin typeface="隶书" panose="02010509060101010101" charset="-122"/>
              <a:ea typeface="隶书" panose="02010509060101010101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3188335" y="431800"/>
            <a:ext cx="58146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400" b="1">
                <a:solidFill>
                  <a:srgbClr val="0C2C5D"/>
                </a:solidFill>
                <a:latin typeface="隶书" panose="02010509060101010101" charset="-122"/>
                <a:ea typeface="隶书" panose="02010509060101010101" charset="-122"/>
                <a:cs typeface="微软雅黑" panose="020B0503020204020204" pitchFamily="34" charset="-122"/>
              </a:rPr>
              <a:t>高级难度</a:t>
            </a:r>
            <a:endParaRPr lang="zh-CN" altLang="en-US" sz="4400" b="1">
              <a:solidFill>
                <a:srgbClr val="0C2C5D"/>
              </a:solidFill>
              <a:latin typeface="隶书" panose="02010509060101010101" charset="-122"/>
              <a:ea typeface="隶书" panose="02010509060101010101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 descr="mmexport1567129814694"/>
          <p:cNvPicPr/>
          <p:nvPr/>
        </p:nvPicPr>
        <p:blipFill>
          <a:blip r:embed="rId1"/>
          <a:stretch>
            <a:fillRect/>
          </a:stretch>
        </p:blipFill>
        <p:spPr>
          <a:xfrm>
            <a:off x="1121410" y="1584960"/>
            <a:ext cx="4554220" cy="333883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mmexport15671298312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355" y="1605280"/>
            <a:ext cx="4380230" cy="329755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909445" y="5308600"/>
            <a:ext cx="76009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</a:rPr>
              <a:t>明朝嘉靖年间玉米、花生由美洲传入中国</a:t>
            </a:r>
            <a:endParaRPr lang="zh-CN" altLang="en-US" sz="2800">
              <a:solidFill>
                <a:schemeClr val="dk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01"/>
          <p:cNvSpPr/>
          <p:nvPr/>
        </p:nvSpPr>
        <p:spPr>
          <a:xfrm>
            <a:off x="1957396" y="1280160"/>
            <a:ext cx="3023036" cy="3023036"/>
          </a:xfrm>
          <a:prstGeom prst="ellipse">
            <a:avLst/>
          </a:prstGeom>
          <a:solidFill>
            <a:srgbClr val="3C7895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01"/>
          <p:cNvSpPr/>
          <p:nvPr/>
        </p:nvSpPr>
        <p:spPr>
          <a:xfrm>
            <a:off x="4868103" y="777241"/>
            <a:ext cx="706386" cy="706384"/>
          </a:xfrm>
          <a:prstGeom prst="ellipse">
            <a:avLst/>
          </a:prstGeom>
          <a:solidFill>
            <a:srgbClr val="3C78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01"/>
          <p:cNvSpPr txBox="1"/>
          <p:nvPr/>
        </p:nvSpPr>
        <p:spPr>
          <a:xfrm>
            <a:off x="2029219" y="1580783"/>
            <a:ext cx="2879387" cy="24217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5735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02</a:t>
            </a:r>
            <a:endParaRPr lang="zh-CN" altLang="en-US" sz="15735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01"/>
          <p:cNvSpPr txBox="1"/>
          <p:nvPr/>
        </p:nvSpPr>
        <p:spPr>
          <a:xfrm>
            <a:off x="5248275" y="1676400"/>
            <a:ext cx="3886835" cy="90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latinLnBrk="1">
              <a:lnSpc>
                <a:spcPct val="120000"/>
              </a:lnSpc>
              <a:defRPr/>
            </a:pPr>
            <a:r>
              <a:rPr kumimoji="1" lang="zh-CN" altLang="en-US" sz="4400" b="1" dirty="0" smtClean="0">
                <a:solidFill>
                  <a:srgbClr val="3C789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为什么学</a:t>
            </a:r>
            <a:r>
              <a:rPr kumimoji="1" lang="zh-CN" altLang="en-US" sz="4400" b="1" dirty="0" smtClean="0">
                <a:solidFill>
                  <a:srgbClr val="3C789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历史</a:t>
            </a:r>
            <a:endParaRPr kumimoji="1" lang="zh-CN" altLang="en-US" sz="4400" b="1" dirty="0" smtClean="0">
              <a:solidFill>
                <a:srgbClr val="3C7895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文本框 48"/>
          <p:cNvSpPr txBox="1"/>
          <p:nvPr>
            <p:custDataLst>
              <p:tags r:id="rId1"/>
            </p:custDataLst>
          </p:nvPr>
        </p:nvSpPr>
        <p:spPr>
          <a:xfrm>
            <a:off x="266700" y="772795"/>
            <a:ext cx="6372225" cy="480695"/>
          </a:xfrm>
          <a:prstGeom prst="rect">
            <a:avLst/>
          </a:prstGeom>
          <a:noFill/>
        </p:spPr>
        <p:txBody>
          <a:bodyPr wrap="square" lIns="101600" tIns="0" rIns="82550" bIns="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defRPr sz="1600" spc="150">
                <a:uFillTx/>
              </a:defRPr>
            </a:lvl1pPr>
          </a:lstStyle>
          <a:p>
            <a:pPr marL="0" indent="0"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1、以史为鉴</a:t>
            </a:r>
            <a:endParaRPr sz="2800" b="1" spc="0">
              <a:solidFill>
                <a:schemeClr val="tx1"/>
              </a:solidFill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4" name="标题 5"/>
          <p:cNvSpPr txBox="1"/>
          <p:nvPr>
            <p:custDataLst>
              <p:tags r:id="rId2"/>
            </p:custDataLst>
          </p:nvPr>
        </p:nvSpPr>
        <p:spPr>
          <a:xfrm>
            <a:off x="318" y="0"/>
            <a:ext cx="12192000" cy="6595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zh-CN" sz="3735" b="1" kern="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二</a:t>
            </a:r>
            <a:r>
              <a:rPr lang="zh-CN" altLang="zh-CN" sz="3735" b="1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、为什么学历史</a:t>
            </a:r>
            <a:endParaRPr lang="zh-CN" altLang="zh-CN" sz="3735" b="1" kern="1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36245" y="1366520"/>
            <a:ext cx="7073265" cy="3107690"/>
          </a:xfrm>
          <a:prstGeom prst="rect">
            <a:avLst/>
          </a:prstGeom>
        </p:spPr>
        <p:txBody>
          <a:bodyPr wrap="square">
            <a:spAutoFit/>
          </a:bodyPr>
          <a:p>
            <a:pPr algn="just" fontAlgn="auto">
              <a:lnSpc>
                <a:spcPct val="100000"/>
              </a:lnSpc>
              <a:spcAft>
                <a:spcPts val="0"/>
              </a:spcAft>
            </a:pPr>
            <a:r>
              <a:rPr lang="en-US" sz="2800" b="1" kern="100" dirty="0">
                <a:latin typeface="黑体" panose="02010609060101010101" charset="-122"/>
                <a:ea typeface="黑体" panose="02010609060101010101" charset="-122"/>
                <a:cs typeface="微软雅黑" panose="020B0503020204020204" pitchFamily="34" charset="-122"/>
                <a:sym typeface="+mn-ea"/>
              </a:rPr>
              <a:t>    </a:t>
            </a:r>
            <a:r>
              <a:rPr sz="2800" b="1" kern="100" dirty="0">
                <a:latin typeface="黑体" panose="02010609060101010101" charset="-122"/>
                <a:ea typeface="黑体" panose="02010609060101010101" charset="-122"/>
                <a:cs typeface="微软雅黑" panose="020B0503020204020204" pitchFamily="34" charset="-122"/>
                <a:sym typeface="+mn-ea"/>
              </a:rPr>
              <a:t>历史是一面镜子，从历史中，我们能够更好看清世界、参透生活、认识自己；历史也是一位智者，同历史对话，我们能够更好认识过去、把握当下、面向未来。</a:t>
            </a:r>
            <a:endParaRPr sz="2800" b="1" kern="100" dirty="0">
              <a:latin typeface="黑体" panose="02010609060101010101" charset="-122"/>
              <a:ea typeface="黑体" panose="02010609060101010101" charset="-122"/>
              <a:cs typeface="微软雅黑" panose="020B0503020204020204" pitchFamily="34" charset="-122"/>
              <a:sym typeface="+mn-ea"/>
            </a:endParaRPr>
          </a:p>
          <a:p>
            <a:pPr algn="just" fontAlgn="auto">
              <a:lnSpc>
                <a:spcPct val="100000"/>
              </a:lnSpc>
              <a:spcAft>
                <a:spcPts val="0"/>
              </a:spcAft>
            </a:pPr>
            <a:r>
              <a:rPr lang="en-US" sz="2800" b="1" kern="100" dirty="0">
                <a:latin typeface="黑体" panose="02010609060101010101" charset="-122"/>
                <a:ea typeface="黑体" panose="02010609060101010101" charset="-122"/>
                <a:cs typeface="微软雅黑" panose="020B0503020204020204" pitchFamily="34" charset="-122"/>
                <a:sym typeface="+mn-ea"/>
              </a:rPr>
              <a:t>                 </a:t>
            </a:r>
            <a:r>
              <a:rPr sz="2800" b="1" kern="100" dirty="0">
                <a:latin typeface="黑体" panose="02010609060101010101" charset="-122"/>
                <a:ea typeface="黑体" panose="02010609060101010101" charset="-122"/>
                <a:cs typeface="微软雅黑" panose="020B0503020204020204" pitchFamily="34" charset="-122"/>
                <a:sym typeface="+mn-ea"/>
              </a:rPr>
              <a:t>——2016.11.30，习总书记在中国文联十大、中国作协九大开幕式上的讲话</a:t>
            </a:r>
            <a:endParaRPr sz="2800" b="1" kern="100" dirty="0">
              <a:latin typeface="黑体" panose="02010609060101010101" charset="-122"/>
              <a:ea typeface="黑体" panose="02010609060101010101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545" y="1356995"/>
            <a:ext cx="3677285" cy="23679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/>
          <a:srcRect r="29707"/>
          <a:stretch>
            <a:fillRect/>
          </a:stretch>
        </p:blipFill>
        <p:spPr>
          <a:xfrm>
            <a:off x="8043545" y="3894455"/>
            <a:ext cx="3676650" cy="268351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文本框 48"/>
          <p:cNvSpPr txBox="1"/>
          <p:nvPr>
            <p:custDataLst>
              <p:tags r:id="rId1"/>
            </p:custDataLst>
          </p:nvPr>
        </p:nvSpPr>
        <p:spPr>
          <a:xfrm>
            <a:off x="266700" y="772795"/>
            <a:ext cx="6372225" cy="480695"/>
          </a:xfrm>
          <a:prstGeom prst="rect">
            <a:avLst/>
          </a:prstGeom>
          <a:noFill/>
        </p:spPr>
        <p:txBody>
          <a:bodyPr wrap="square" lIns="101600" tIns="0" rIns="82550" bIns="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defRPr sz="1600" spc="150">
                <a:uFillTx/>
              </a:defRPr>
            </a:lvl1pPr>
          </a:lstStyle>
          <a:p>
            <a:pPr marL="0" indent="0"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en-US"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</a:t>
            </a:r>
            <a:r>
              <a:rPr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、以史正风</a:t>
            </a:r>
            <a:endParaRPr sz="2800" b="1" spc="0">
              <a:solidFill>
                <a:schemeClr val="tx1"/>
              </a:solidFill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4" name="标题 5"/>
          <p:cNvSpPr txBox="1"/>
          <p:nvPr>
            <p:custDataLst>
              <p:tags r:id="rId2"/>
            </p:custDataLst>
          </p:nvPr>
        </p:nvSpPr>
        <p:spPr>
          <a:xfrm>
            <a:off x="318" y="0"/>
            <a:ext cx="12192000" cy="6595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zh-CN" sz="3735" b="1" kern="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二</a:t>
            </a:r>
            <a:r>
              <a:rPr lang="zh-CN" altLang="zh-CN" sz="3735" b="1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、为什么学历史</a:t>
            </a:r>
            <a:endParaRPr lang="zh-CN" altLang="zh-CN" sz="3735" b="1" kern="1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63913" y="1606662"/>
            <a:ext cx="10262390" cy="12840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要消灭一个民族，首先要瓦解她的文化。</a:t>
            </a: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</a:rPr>
              <a:t>——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希特勒</a:t>
            </a:r>
            <a:endParaRPr lang="en-US" altLang="zh-CN" sz="2800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欲知大道，必先为史；欲灭其国，先毁其史。</a:t>
            </a: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</a:rPr>
              <a:t>——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龚自珍</a:t>
            </a: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</a:rPr>
              <a:t>   </a:t>
            </a:r>
            <a:endParaRPr lang="en-US" altLang="zh-CN" sz="2800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/>
          <a:srcRect t="32056" b="9135"/>
          <a:stretch>
            <a:fillRect/>
          </a:stretch>
        </p:blipFill>
        <p:spPr>
          <a:xfrm>
            <a:off x="763905" y="3040380"/>
            <a:ext cx="4497705" cy="363537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8935" y="3040380"/>
            <a:ext cx="5577205" cy="36353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>
            <p:custDataLst>
              <p:tags r:id="rId1"/>
            </p:custDataLst>
          </p:nvPr>
        </p:nvSpPr>
        <p:spPr>
          <a:xfrm flipV="1">
            <a:off x="-49" y="6516966"/>
            <a:ext cx="12192098" cy="355547"/>
          </a:xfrm>
          <a:prstGeom prst="rect">
            <a:avLst/>
          </a:prstGeom>
          <a:solidFill>
            <a:srgbClr val="214E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隶书" panose="02010509060101010101" charset="-122"/>
              <a:ea typeface="隶书" panose="02010509060101010101" charset="-122"/>
              <a:cs typeface="Viner Hand ITC" panose="03070502030502020203" charset="0"/>
            </a:endParaRPr>
          </a:p>
        </p:txBody>
      </p:sp>
      <p:pic>
        <p:nvPicPr>
          <p:cNvPr id="10" name="图片 9" descr="图片2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2777890">
            <a:off x="10764517" y="-517808"/>
            <a:ext cx="1279242" cy="2525926"/>
          </a:xfrm>
          <a:prstGeom prst="rect">
            <a:avLst/>
          </a:prstGeom>
        </p:spPr>
      </p:pic>
      <p:pic>
        <p:nvPicPr>
          <p:cNvPr id="4" name="内容占位符 3"/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642089" y="88278"/>
            <a:ext cx="4875436" cy="64286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9218" y="219256"/>
            <a:ext cx="6392403" cy="3995252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 idx="4294967295"/>
          </p:nvPr>
        </p:nvSpPr>
        <p:spPr>
          <a:xfrm>
            <a:off x="5800725" y="4522470"/>
            <a:ext cx="6150610" cy="16865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b" anchorCtr="0">
            <a:normAutofit fontScale="90000"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lvl="0" algn="ctr">
              <a:buClrTx/>
              <a:buSzTx/>
              <a:buFontTx/>
            </a:pPr>
            <a:r>
              <a:rPr lang="zh-CN" altLang="en-US" sz="5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仪尚巍手书W" panose="00020600040101010101" pitchFamily="18" charset="-122"/>
                <a:ea typeface="黑体" panose="02010609060101010101" charset="-122"/>
                <a:cs typeface="汉仪尚巍手书W" panose="00020600040101010101" pitchFamily="18" charset="-122"/>
                <a:sym typeface="+mn-ea"/>
              </a:rPr>
              <a:t>不忘屈辱</a:t>
            </a:r>
            <a:br>
              <a:rPr lang="zh-CN" altLang="en-US" sz="5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仪尚巍手书W" panose="00020600040101010101" pitchFamily="18" charset="-122"/>
                <a:ea typeface="黑体" panose="02010609060101010101" charset="-122"/>
                <a:cs typeface="汉仪尚巍手书W" panose="00020600040101010101" pitchFamily="18" charset="-122"/>
                <a:sym typeface="+mn-ea"/>
              </a:rPr>
            </a:br>
            <a:r>
              <a:rPr lang="zh-CN" altLang="en-US" sz="5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仪尚巍手书W" panose="00020600040101010101" pitchFamily="18" charset="-122"/>
                <a:ea typeface="黑体" panose="02010609060101010101" charset="-122"/>
                <a:cs typeface="汉仪尚巍手书W" panose="00020600040101010101" pitchFamily="18" charset="-122"/>
                <a:sym typeface="+mn-ea"/>
              </a:rPr>
              <a:t>树立坚定的制度自信</a:t>
            </a:r>
            <a:endParaRPr lang="zh-CN" altLang="en-US" sz="5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汉仪尚巍手书W" panose="00020600040101010101" pitchFamily="18" charset="-122"/>
              <a:ea typeface="黑体" panose="02010609060101010101" charset="-122"/>
              <a:cs typeface="汉仪尚巍手书W" panose="00020600040101010101" pitchFamily="18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 flipV="1">
            <a:off x="-49" y="6516966"/>
            <a:ext cx="12192098" cy="355547"/>
          </a:xfrm>
          <a:prstGeom prst="rect">
            <a:avLst/>
          </a:prstGeom>
          <a:solidFill>
            <a:srgbClr val="214E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隶书" panose="02010509060101010101" charset="-122"/>
              <a:ea typeface="隶书" panose="02010509060101010101" charset="-122"/>
              <a:cs typeface="Viner Hand ITC" panose="03070502030502020203" charset="0"/>
            </a:endParaRPr>
          </a:p>
        </p:txBody>
      </p:sp>
      <p:pic>
        <p:nvPicPr>
          <p:cNvPr id="2" name="图片 1" descr="图片2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2777890">
            <a:off x="10764517" y="-517808"/>
            <a:ext cx="1279242" cy="2525926"/>
          </a:xfrm>
          <a:prstGeom prst="rect">
            <a:avLst/>
          </a:prstGeom>
        </p:spPr>
      </p:pic>
      <p:pic>
        <p:nvPicPr>
          <p:cNvPr id="3" name="图片 2" descr="一些文字和图片的手机截图&#10;&#10;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95"/>
            <a:ext cx="4144645" cy="65068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4645" y="-10795"/>
            <a:ext cx="4152265" cy="6517640"/>
          </a:xfrm>
          <a:prstGeom prst="rect">
            <a:avLst/>
          </a:prstGeom>
        </p:spPr>
      </p:pic>
      <p:pic>
        <p:nvPicPr>
          <p:cNvPr id="17" name="图片 16" descr="文本&#10;&#10;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910" y="0"/>
            <a:ext cx="3857625" cy="651700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01"/>
          <p:cNvSpPr/>
          <p:nvPr/>
        </p:nvSpPr>
        <p:spPr>
          <a:xfrm>
            <a:off x="1957396" y="1280160"/>
            <a:ext cx="3023036" cy="3023036"/>
          </a:xfrm>
          <a:prstGeom prst="ellipse">
            <a:avLst/>
          </a:prstGeom>
          <a:solidFill>
            <a:srgbClr val="3C7895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01"/>
          <p:cNvSpPr/>
          <p:nvPr/>
        </p:nvSpPr>
        <p:spPr>
          <a:xfrm>
            <a:off x="4868103" y="777241"/>
            <a:ext cx="706386" cy="706384"/>
          </a:xfrm>
          <a:prstGeom prst="ellipse">
            <a:avLst/>
          </a:prstGeom>
          <a:solidFill>
            <a:srgbClr val="3C78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01"/>
          <p:cNvSpPr txBox="1"/>
          <p:nvPr/>
        </p:nvSpPr>
        <p:spPr>
          <a:xfrm>
            <a:off x="2029219" y="1580783"/>
            <a:ext cx="2879387" cy="24217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5735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03</a:t>
            </a:r>
            <a:endParaRPr lang="zh-CN" altLang="en-US" sz="15735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01"/>
          <p:cNvSpPr txBox="1"/>
          <p:nvPr/>
        </p:nvSpPr>
        <p:spPr>
          <a:xfrm>
            <a:off x="5276215" y="1676400"/>
            <a:ext cx="3538220" cy="90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latinLnBrk="1">
              <a:lnSpc>
                <a:spcPct val="120000"/>
              </a:lnSpc>
              <a:defRPr/>
            </a:pPr>
            <a:r>
              <a:rPr kumimoji="1" lang="zh-CN" altLang="en-US" sz="4400" b="1" dirty="0" smtClean="0">
                <a:solidFill>
                  <a:srgbClr val="3C789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怎么学</a:t>
            </a:r>
            <a:r>
              <a:rPr kumimoji="1" lang="zh-CN" altLang="en-US" sz="4400" b="1" dirty="0" smtClean="0">
                <a:solidFill>
                  <a:srgbClr val="3C789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历史</a:t>
            </a:r>
            <a:endParaRPr kumimoji="1" lang="zh-CN" altLang="en-US" sz="4400" b="1" dirty="0" smtClean="0">
              <a:solidFill>
                <a:srgbClr val="3C7895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文本框 48"/>
          <p:cNvSpPr txBox="1"/>
          <p:nvPr>
            <p:custDataLst>
              <p:tags r:id="rId1"/>
            </p:custDataLst>
          </p:nvPr>
        </p:nvSpPr>
        <p:spPr>
          <a:xfrm>
            <a:off x="266700" y="772795"/>
            <a:ext cx="9787890" cy="480695"/>
          </a:xfrm>
          <a:prstGeom prst="rect">
            <a:avLst/>
          </a:prstGeom>
          <a:noFill/>
        </p:spPr>
        <p:txBody>
          <a:bodyPr wrap="square" lIns="101600" tIns="0" rIns="82550" bIns="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defRPr sz="1600" spc="150">
                <a:uFillTx/>
              </a:defRPr>
            </a:lvl1pPr>
          </a:lstStyle>
          <a:p>
            <a:pPr marL="0" indent="0"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en-US" altLang="zh-CN"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1、</a:t>
            </a:r>
            <a:r>
              <a:rPr lang="zh-CN" altLang="en-US"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初中历史</a:t>
            </a:r>
            <a:r>
              <a:rPr lang="en-US" altLang="zh-CN"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VS</a:t>
            </a:r>
            <a:r>
              <a:rPr lang="zh-CN" altLang="en-US"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高中</a:t>
            </a:r>
            <a:r>
              <a:rPr lang="zh-CN" altLang="en-US"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历史</a:t>
            </a:r>
            <a:endParaRPr lang="zh-CN" altLang="en-US" sz="2800" b="1" spc="0">
              <a:solidFill>
                <a:schemeClr val="tx1"/>
              </a:solidFill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4" name="标题 5"/>
          <p:cNvSpPr txBox="1"/>
          <p:nvPr>
            <p:custDataLst>
              <p:tags r:id="rId2"/>
            </p:custDataLst>
          </p:nvPr>
        </p:nvSpPr>
        <p:spPr>
          <a:xfrm>
            <a:off x="318" y="0"/>
            <a:ext cx="12192000" cy="6595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zh-CN" sz="3735" b="1" kern="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三</a:t>
            </a:r>
            <a:r>
              <a:rPr lang="zh-CN" altLang="zh-CN" sz="3735" b="1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、怎么学历史</a:t>
            </a:r>
            <a:endParaRPr lang="zh-CN" altLang="zh-CN" sz="3735" b="1" kern="1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737235" y="1635125"/>
          <a:ext cx="10717530" cy="429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2510"/>
                <a:gridCol w="3572510"/>
                <a:gridCol w="3572510"/>
              </a:tblGrid>
              <a:tr h="51816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chemeClr val="accent6">
                            <a:lumMod val="75000"/>
                          </a:schemeClr>
                        </a:solidFill>
                        <a:latin typeface="隶书" panose="02010509060101010101" charset="-122"/>
                        <a:ea typeface="隶书" panose="02010509060101010101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rgbClr val="60B483"/>
                      </a:solidFill>
                      <a:prstDash val="solid"/>
                    </a:lnT>
                    <a:lnB w="19050">
                      <a:solidFill>
                        <a:srgbClr val="60B483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</a:rPr>
                        <a:t>初中历史</a:t>
                      </a:r>
                      <a:endParaRPr lang="zh-CN" altLang="en-US" sz="2800">
                        <a:solidFill>
                          <a:schemeClr val="accent6">
                            <a:lumMod val="75000"/>
                          </a:schemeClr>
                        </a:solidFill>
                        <a:latin typeface="隶书" panose="02010509060101010101" charset="-122"/>
                        <a:ea typeface="隶书" panose="02010509060101010101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rgbClr val="60B483"/>
                      </a:solidFill>
                      <a:prstDash val="solid"/>
                    </a:lnT>
                    <a:lnB w="19050">
                      <a:solidFill>
                        <a:srgbClr val="60B483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</a:rPr>
                        <a:t>高中历史</a:t>
                      </a:r>
                      <a:endParaRPr lang="zh-CN" altLang="en-US" sz="2800">
                        <a:solidFill>
                          <a:schemeClr val="accent6">
                            <a:lumMod val="75000"/>
                          </a:schemeClr>
                        </a:solidFill>
                        <a:latin typeface="隶书" panose="02010509060101010101" charset="-122"/>
                        <a:ea typeface="隶书" panose="02010509060101010101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rgbClr val="60B483"/>
                      </a:solidFill>
                      <a:prstDash val="solid"/>
                    </a:lnT>
                    <a:lnB w="19050">
                      <a:solidFill>
                        <a:srgbClr val="60B483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125793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</a:rPr>
                        <a:t>能力要求</a:t>
                      </a:r>
                      <a:endParaRPr lang="zh-CN" altLang="en-US" sz="2800">
                        <a:solidFill>
                          <a:schemeClr val="accent6">
                            <a:lumMod val="75000"/>
                          </a:schemeClr>
                        </a:solidFill>
                        <a:latin typeface="隶书" panose="02010509060101010101" charset="-122"/>
                        <a:ea typeface="隶书" panose="02010509060101010101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rgbClr val="60B483"/>
                      </a:solidFill>
                      <a:prstDash val="soli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cs typeface="隶书" panose="02010509060101010101" charset="-122"/>
                        </a:rPr>
                        <a:t>“</a:t>
                      </a:r>
                      <a:r>
                        <a:rPr lang="zh-CN" altLang="en-US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cs typeface="隶书" panose="02010509060101010101" charset="-122"/>
                        </a:rPr>
                        <a:t>识记</a:t>
                      </a:r>
                      <a:r>
                        <a:rPr lang="en-US" altLang="zh-CN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cs typeface="隶书" panose="02010509060101010101" charset="-122"/>
                        </a:rPr>
                        <a:t>”“</a:t>
                      </a:r>
                      <a:r>
                        <a:rPr lang="zh-CN" altLang="en-US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cs typeface="隶书" panose="02010509060101010101" charset="-122"/>
                        </a:rPr>
                        <a:t>理解</a:t>
                      </a:r>
                      <a:r>
                        <a:rPr lang="en-US" altLang="zh-CN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cs typeface="隶书" panose="02010509060101010101" charset="-122"/>
                        </a:rPr>
                        <a:t>”</a:t>
                      </a:r>
                      <a:endParaRPr lang="en-US" altLang="zh-CN" sz="2800">
                        <a:solidFill>
                          <a:schemeClr val="accent6">
                            <a:lumMod val="75000"/>
                          </a:schemeClr>
                        </a:solidFill>
                        <a:latin typeface="隶书" panose="02010509060101010101" charset="-122"/>
                        <a:ea typeface="隶书" panose="02010509060101010101" charset="-122"/>
                        <a:cs typeface="隶书" panose="02010509060101010101" charset="-122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cs typeface="隶书" panose="02010509060101010101" charset="-122"/>
                        </a:rPr>
                        <a:t>（记忆式历史）</a:t>
                      </a:r>
                      <a:endParaRPr lang="zh-CN" altLang="en-US" sz="2800">
                        <a:solidFill>
                          <a:schemeClr val="accent6">
                            <a:lumMod val="75000"/>
                          </a:schemeClr>
                        </a:solidFill>
                        <a:latin typeface="隶书" panose="02010509060101010101" charset="-122"/>
                        <a:ea typeface="隶书" panose="02010509060101010101" charset="-122"/>
                        <a:cs typeface="隶书" panose="02010509060101010101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rgbClr val="60B483"/>
                      </a:solidFill>
                      <a:prstDash val="soli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cs typeface="隶书" panose="02010509060101010101" charset="-122"/>
                        </a:rPr>
                        <a:t>“</a:t>
                      </a:r>
                      <a:r>
                        <a:rPr lang="zh-CN" altLang="en-US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cs typeface="隶书" panose="02010509060101010101" charset="-122"/>
                        </a:rPr>
                        <a:t>认识</a:t>
                      </a:r>
                      <a:r>
                        <a:rPr lang="en-US" altLang="zh-CN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cs typeface="隶书" panose="02010509060101010101" charset="-122"/>
                        </a:rPr>
                        <a:t>”“</a:t>
                      </a:r>
                      <a:r>
                        <a:rPr lang="zh-CN" altLang="en-US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cs typeface="隶书" panose="02010509060101010101" charset="-122"/>
                        </a:rPr>
                        <a:t>探讨</a:t>
                      </a:r>
                      <a:r>
                        <a:rPr lang="en-US" altLang="zh-CN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cs typeface="隶书" panose="02010509060101010101" charset="-122"/>
                        </a:rPr>
                        <a:t>”</a:t>
                      </a:r>
                      <a:endParaRPr lang="en-US" altLang="zh-CN" sz="2800">
                        <a:solidFill>
                          <a:schemeClr val="accent6">
                            <a:lumMod val="75000"/>
                          </a:schemeClr>
                        </a:solidFill>
                        <a:latin typeface="隶书" panose="02010509060101010101" charset="-122"/>
                        <a:ea typeface="隶书" panose="02010509060101010101" charset="-122"/>
                        <a:cs typeface="隶书" panose="02010509060101010101" charset="-122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cs typeface="隶书" panose="02010509060101010101" charset="-122"/>
                        </a:rPr>
                        <a:t>（分析式历史）</a:t>
                      </a:r>
                      <a:endParaRPr lang="zh-CN" altLang="en-US" sz="2800">
                        <a:solidFill>
                          <a:schemeClr val="accent6">
                            <a:lumMod val="75000"/>
                          </a:schemeClr>
                        </a:solidFill>
                        <a:latin typeface="隶书" panose="02010509060101010101" charset="-122"/>
                        <a:ea typeface="隶书" panose="02010509060101010101" charset="-122"/>
                        <a:cs typeface="隶书" panose="02010509060101010101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rgbClr val="60B483"/>
                      </a:solidFill>
                      <a:prstDash val="soli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2585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sym typeface="+mn-ea"/>
                        </a:rPr>
                        <a:t>学科地位</a:t>
                      </a:r>
                      <a:endParaRPr lang="zh-CN" altLang="en-US" sz="2800">
                        <a:solidFill>
                          <a:schemeClr val="accent6">
                            <a:lumMod val="75000"/>
                          </a:schemeClr>
                        </a:solidFill>
                        <a:latin typeface="隶书" panose="02010509060101010101" charset="-122"/>
                        <a:ea typeface="隶书" panose="02010509060101010101" charset="-122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F0E6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cs typeface="隶书" panose="02010509060101010101" charset="-122"/>
                          <a:sym typeface="+mn-ea"/>
                        </a:rPr>
                        <a:t>折合</a:t>
                      </a:r>
                      <a:r>
                        <a:rPr lang="en-US" altLang="zh-CN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cs typeface="隶书" panose="02010509060101010101" charset="-122"/>
                          <a:sym typeface="+mn-ea"/>
                        </a:rPr>
                        <a:t>70</a:t>
                      </a:r>
                      <a:r>
                        <a:rPr lang="zh-CN" altLang="en-US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cs typeface="隶书" panose="02010509060101010101" charset="-122"/>
                          <a:sym typeface="+mn-ea"/>
                        </a:rPr>
                        <a:t>分</a:t>
                      </a:r>
                      <a:endParaRPr lang="zh-CN" altLang="en-US" sz="2800">
                        <a:solidFill>
                          <a:schemeClr val="accent6">
                            <a:lumMod val="75000"/>
                          </a:schemeClr>
                        </a:solidFill>
                        <a:latin typeface="隶书" panose="02010509060101010101" charset="-122"/>
                        <a:ea typeface="隶书" panose="02010509060101010101" charset="-122"/>
                        <a:cs typeface="隶书" panose="02010509060101010101" charset="-122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F0E6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cs typeface="隶书" panose="02010509060101010101" charset="-122"/>
                          <a:sym typeface="+mn-ea"/>
                        </a:rPr>
                        <a:t>“3+1+2”</a:t>
                      </a:r>
                      <a:r>
                        <a:rPr lang="zh-CN" altLang="en-US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cs typeface="隶书" panose="02010509060101010101" charset="-122"/>
                          <a:sym typeface="+mn-ea"/>
                        </a:rPr>
                        <a:t>中的</a:t>
                      </a:r>
                      <a:r>
                        <a:rPr lang="en-US" altLang="zh-CN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cs typeface="隶书" panose="02010509060101010101" charset="-122"/>
                          <a:sym typeface="+mn-ea"/>
                        </a:rPr>
                        <a:t>“1”</a:t>
                      </a:r>
                      <a:endParaRPr lang="en-US" altLang="zh-CN" sz="2800">
                        <a:solidFill>
                          <a:schemeClr val="accent6">
                            <a:lumMod val="75000"/>
                          </a:schemeClr>
                        </a:solidFill>
                        <a:latin typeface="隶书" panose="02010509060101010101" charset="-122"/>
                        <a:ea typeface="隶书" panose="02010509060101010101" charset="-122"/>
                        <a:cs typeface="隶书" panose="02010509060101010101" charset="-122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F0E6"/>
                    </a:solidFill>
                  </a:tcPr>
                </a:tc>
              </a:tr>
              <a:tr h="125793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sym typeface="+mn-ea"/>
                        </a:rPr>
                        <a:t>学习内容</a:t>
                      </a:r>
                      <a:endParaRPr lang="zh-CN" altLang="en-US" sz="2800">
                        <a:solidFill>
                          <a:schemeClr val="accent6">
                            <a:lumMod val="75000"/>
                          </a:schemeClr>
                        </a:solidFill>
                        <a:latin typeface="隶书" panose="02010509060101010101" charset="-122"/>
                        <a:ea typeface="隶书" panose="02010509060101010101" charset="-122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>
                      <a:solidFill>
                        <a:srgbClr val="60B483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sym typeface="+mn-ea"/>
                        </a:rPr>
                        <a:t>通史</a:t>
                      </a:r>
                      <a:endParaRPr lang="zh-CN" altLang="en-US" sz="2800">
                        <a:solidFill>
                          <a:schemeClr val="accent6">
                            <a:lumMod val="75000"/>
                          </a:schemeClr>
                        </a:solidFill>
                        <a:latin typeface="隶书" panose="02010509060101010101" charset="-122"/>
                        <a:ea typeface="隶书" panose="02010509060101010101" charset="-122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>
                      <a:solidFill>
                        <a:srgbClr val="60B483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cs typeface="隶书" panose="02010509060101010101" charset="-122"/>
                          <a:sym typeface="+mn-ea"/>
                        </a:rPr>
                        <a:t>通史</a:t>
                      </a:r>
                      <a:r>
                        <a:rPr lang="en-US" altLang="zh-CN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cs typeface="隶书" panose="02010509060101010101" charset="-122"/>
                          <a:sym typeface="+mn-ea"/>
                        </a:rPr>
                        <a:t>+</a:t>
                      </a:r>
                      <a:r>
                        <a:rPr lang="zh-CN" altLang="en-US" sz="28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隶书" panose="02010509060101010101" charset="-122"/>
                          <a:ea typeface="隶书" panose="02010509060101010101" charset="-122"/>
                          <a:cs typeface="隶书" panose="02010509060101010101" charset="-122"/>
                          <a:sym typeface="+mn-ea"/>
                        </a:rPr>
                        <a:t>专题史</a:t>
                      </a:r>
                      <a:endParaRPr lang="zh-CN" altLang="en-US" sz="2800">
                        <a:solidFill>
                          <a:schemeClr val="accent6">
                            <a:lumMod val="75000"/>
                          </a:schemeClr>
                        </a:solidFill>
                        <a:latin typeface="隶书" panose="02010509060101010101" charset="-122"/>
                        <a:ea typeface="隶书" panose="02010509060101010101" charset="-122"/>
                        <a:cs typeface="隶书" panose="02010509060101010101" charset="-122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>
                      <a:solidFill>
                        <a:srgbClr val="60B483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custDataLst>
      <p:tags r:id="rId4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2" t="8401"/>
          <a:stretch>
            <a:fillRect/>
          </a:stretch>
        </p:blipFill>
        <p:spPr>
          <a:xfrm>
            <a:off x="5643880" y="235585"/>
            <a:ext cx="5523230" cy="3288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0" y="3796665"/>
            <a:ext cx="4628515" cy="28321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0" y="235585"/>
            <a:ext cx="4628515" cy="3288665"/>
          </a:xfrm>
          <a:prstGeom prst="rect">
            <a:avLst/>
          </a:prstGeom>
        </p:spPr>
      </p:pic>
      <p:pic>
        <p:nvPicPr>
          <p:cNvPr id="2" name="图片 1" descr="8c4c645e9837f17c08a48b5f6a05f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880" y="3796665"/>
            <a:ext cx="5523230" cy="2832100"/>
          </a:xfrm>
          <a:prstGeom prst="rect">
            <a:avLst/>
          </a:prstGeom>
        </p:spPr>
      </p:pic>
    </p:spTree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文本框 48"/>
          <p:cNvSpPr txBox="1"/>
          <p:nvPr>
            <p:custDataLst>
              <p:tags r:id="rId1"/>
            </p:custDataLst>
          </p:nvPr>
        </p:nvSpPr>
        <p:spPr>
          <a:xfrm>
            <a:off x="266700" y="772795"/>
            <a:ext cx="9787890" cy="480695"/>
          </a:xfrm>
          <a:prstGeom prst="rect">
            <a:avLst/>
          </a:prstGeom>
          <a:noFill/>
        </p:spPr>
        <p:txBody>
          <a:bodyPr wrap="square" lIns="101600" tIns="0" rIns="82550" bIns="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defRPr sz="1600" spc="150">
                <a:uFillTx/>
              </a:defRPr>
            </a:lvl1pPr>
          </a:lstStyle>
          <a:p>
            <a:pPr marL="0" indent="0"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1、初中历史VS高中历史</a:t>
            </a:r>
            <a:endParaRPr sz="2800" b="1" spc="0">
              <a:solidFill>
                <a:schemeClr val="tx1"/>
              </a:solidFill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4" name="标题 5"/>
          <p:cNvSpPr txBox="1"/>
          <p:nvPr>
            <p:custDataLst>
              <p:tags r:id="rId2"/>
            </p:custDataLst>
          </p:nvPr>
        </p:nvSpPr>
        <p:spPr>
          <a:xfrm>
            <a:off x="318" y="0"/>
            <a:ext cx="12192000" cy="6595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zh-CN" sz="3735" b="1" kern="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三</a:t>
            </a:r>
            <a:r>
              <a:rPr lang="zh-CN" altLang="zh-CN" sz="3735" b="1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、怎么学历史</a:t>
            </a:r>
            <a:endParaRPr lang="zh-CN" altLang="zh-CN" sz="3735" b="1" kern="1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417" name="矩形 22"/>
          <p:cNvSpPr/>
          <p:nvPr>
            <p:custDataLst>
              <p:tags r:id="rId3"/>
            </p:custDataLst>
          </p:nvPr>
        </p:nvSpPr>
        <p:spPr>
          <a:xfrm>
            <a:off x="578485" y="1366520"/>
            <a:ext cx="11013440" cy="5876290"/>
          </a:xfrm>
          <a:prstGeom prst="rect">
            <a:avLst/>
          </a:prstGeom>
          <a:noFill/>
          <a:ln w="9525">
            <a:noFill/>
          </a:ln>
        </p:spPr>
        <p:txBody>
          <a:bodyPr wrap="square" anchor="t"/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初中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>
                <a:latin typeface="黑体" panose="02010609060101010101" charset="-122"/>
                <a:ea typeface="黑体" panose="02010609060101010101" charset="-122"/>
              </a:rPr>
              <a:t>（2019，云南初一期末）“周幽王烽火戏诸侯”、“孔子周游列国”，与“诸侯”“列国”的产生相关的制度是（  ）</a:t>
            </a:r>
            <a:endParaRPr lang="zh-CN" altLang="en-US" sz="260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>
                <a:latin typeface="黑体" panose="02010609060101010101" charset="-122"/>
                <a:ea typeface="黑体" panose="02010609060101010101" charset="-122"/>
              </a:rPr>
              <a:t>A．禅让制	B．世袭制	C．分封制	D．宗法制</a:t>
            </a:r>
            <a:endParaRPr lang="zh-CN" altLang="en-US" sz="260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高中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>
                <a:latin typeface="黑体" panose="02010609060101010101" charset="-122"/>
                <a:ea typeface="黑体" panose="02010609060101010101" charset="-122"/>
              </a:rPr>
              <a:t>（2020，全国卷Ⅰ）据《史记》记载，春秋时期，楚国国君熊通要求提升爵位等级，遭到周桓王拒绝。熊通怒称现在周边地区都归附了楚国，“而王不加位，我自尊耳”，“乃自立，为（楚）武王”。这表明当时周朝（ ）</a:t>
            </a:r>
            <a:endParaRPr lang="zh-CN" altLang="en-US" sz="260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>
                <a:latin typeface="黑体" panose="02010609060101010101" charset="-122"/>
                <a:ea typeface="黑体" panose="02010609060101010101" charset="-122"/>
              </a:rPr>
              <a:t>A．礼乐制度不复存在	    B．王位世袭制度消亡</a:t>
            </a:r>
            <a:endParaRPr lang="zh-CN" altLang="en-US" sz="260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>
                <a:latin typeface="黑体" panose="02010609060101010101" charset="-122"/>
                <a:ea typeface="黑体" panose="02010609060101010101" charset="-122"/>
              </a:rPr>
              <a:t>C．宗法制度开始解体	    D．分封制度受到挑战</a:t>
            </a:r>
            <a:endParaRPr lang="zh-CN" altLang="en-US" sz="2600"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2600"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文本框 48"/>
          <p:cNvSpPr txBox="1"/>
          <p:nvPr>
            <p:custDataLst>
              <p:tags r:id="rId1"/>
            </p:custDataLst>
          </p:nvPr>
        </p:nvSpPr>
        <p:spPr>
          <a:xfrm>
            <a:off x="266700" y="772795"/>
            <a:ext cx="9787890" cy="480695"/>
          </a:xfrm>
          <a:prstGeom prst="rect">
            <a:avLst/>
          </a:prstGeom>
          <a:noFill/>
        </p:spPr>
        <p:txBody>
          <a:bodyPr wrap="square" lIns="101600" tIns="0" rIns="82550" bIns="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defRPr sz="1600" spc="150">
                <a:uFillTx/>
              </a:defRPr>
            </a:lvl1pPr>
          </a:lstStyle>
          <a:p>
            <a:pPr marL="0" indent="0"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1、初中历史VS高中历史</a:t>
            </a:r>
            <a:endParaRPr sz="2800" b="1" spc="0">
              <a:solidFill>
                <a:schemeClr val="tx1"/>
              </a:solidFill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4" name="标题 5"/>
          <p:cNvSpPr txBox="1"/>
          <p:nvPr>
            <p:custDataLst>
              <p:tags r:id="rId2"/>
            </p:custDataLst>
          </p:nvPr>
        </p:nvSpPr>
        <p:spPr>
          <a:xfrm>
            <a:off x="318" y="0"/>
            <a:ext cx="12192000" cy="6595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zh-CN" sz="3735" b="1" kern="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三</a:t>
            </a:r>
            <a:r>
              <a:rPr lang="zh-CN" altLang="zh-CN" sz="3735" b="1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、怎么学历史</a:t>
            </a:r>
            <a:endParaRPr lang="zh-CN" altLang="zh-CN" sz="3735" b="1" kern="1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417" name="矩形 22"/>
          <p:cNvSpPr/>
          <p:nvPr>
            <p:custDataLst>
              <p:tags r:id="rId3"/>
            </p:custDataLst>
          </p:nvPr>
        </p:nvSpPr>
        <p:spPr>
          <a:xfrm>
            <a:off x="578485" y="1366520"/>
            <a:ext cx="11013440" cy="5876290"/>
          </a:xfrm>
          <a:prstGeom prst="rect">
            <a:avLst/>
          </a:prstGeom>
          <a:noFill/>
          <a:ln w="9525">
            <a:noFill/>
          </a:ln>
        </p:spPr>
        <p:txBody>
          <a:bodyPr wrap="square" anchor="t"/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初中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>
                <a:latin typeface="黑体" panose="02010609060101010101" charset="-122"/>
                <a:ea typeface="黑体" panose="02010609060101010101" charset="-122"/>
              </a:rPr>
              <a:t>观察漫画，它反映的历史信息是什么（ ）。</a:t>
            </a:r>
            <a:endParaRPr lang="zh-CN" altLang="en-US" sz="260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>
                <a:latin typeface="黑体" panose="02010609060101010101" charset="-122"/>
                <a:ea typeface="黑体" panose="02010609060101010101" charset="-122"/>
              </a:rPr>
              <a:t>A首创县制，派员管理   B学术繁荣，百家争鸣</a:t>
            </a:r>
            <a:endParaRPr lang="zh-CN" altLang="en-US" sz="260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>
                <a:latin typeface="黑体" panose="02010609060101010101" charset="-122"/>
                <a:ea typeface="黑体" panose="02010609060101010101" charset="-122"/>
              </a:rPr>
              <a:t>C实现统一，创新制度   D名为推恩，实夺其权</a:t>
            </a:r>
            <a:endParaRPr lang="zh-CN" altLang="en-US" sz="260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高中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>
                <a:latin typeface="黑体" panose="02010609060101010101" charset="-122"/>
                <a:ea typeface="黑体" panose="02010609060101010101" charset="-122"/>
              </a:rPr>
              <a:t>秦朝的“三公九卿”中，奉常掌宗庙祭祀，郎中令掌宫廷警卫，少府管皇帝的生活供应，宗正管皇帝家族和亲戚等。这突出反映了秦朝官制设置（ ）。</a:t>
            </a:r>
            <a:endParaRPr lang="zh-CN" altLang="en-US" sz="260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>
                <a:latin typeface="黑体" panose="02010609060101010101" charset="-122"/>
                <a:ea typeface="黑体" panose="02010609060101010101" charset="-122"/>
              </a:rPr>
              <a:t>A职分细化，各负其责    B 选贤举能，唯才是举</a:t>
            </a:r>
            <a:endParaRPr lang="zh-CN" altLang="en-US" sz="260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>
                <a:latin typeface="黑体" panose="02010609060101010101" charset="-122"/>
                <a:ea typeface="黑体" panose="02010609060101010101" charset="-122"/>
              </a:rPr>
              <a:t>C化国为家，君权至上    D 官员众多，政务繁杂</a:t>
            </a:r>
            <a:endParaRPr lang="zh-CN" altLang="en-US" sz="260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 descr="QQ图片20210823210728"/>
          <p:cNvPicPr>
            <a:picLocks noChangeAspect="1"/>
          </p:cNvPicPr>
          <p:nvPr/>
        </p:nvPicPr>
        <p:blipFill>
          <a:blip r:embed="rId4"/>
          <a:srcRect l="5792" t="7684" r="8582" b="7684"/>
          <a:stretch>
            <a:fillRect/>
          </a:stretch>
        </p:blipFill>
        <p:spPr>
          <a:xfrm>
            <a:off x="7827645" y="772795"/>
            <a:ext cx="3348355" cy="224409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52665" y="1939290"/>
            <a:ext cx="3371850" cy="291782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704850" y="2056765"/>
            <a:ext cx="6362065" cy="2940685"/>
            <a:chOff x="2700" y="4767"/>
            <a:chExt cx="10019" cy="4631"/>
          </a:xfrm>
        </p:grpSpPr>
        <p:sp>
          <p:nvSpPr>
            <p:cNvPr id="2" name="文本框 1"/>
            <p:cNvSpPr txBox="1"/>
            <p:nvPr/>
          </p:nvSpPr>
          <p:spPr>
            <a:xfrm>
              <a:off x="2700" y="4767"/>
              <a:ext cx="2732" cy="4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8800" b="1">
                  <a:solidFill>
                    <a:schemeClr val="tx2"/>
                  </a:solidFill>
                  <a:latin typeface="方正舒体" panose="02010601030101010101" pitchFamily="2" charset="-122"/>
                  <a:ea typeface="方正舒体" panose="02010601030101010101" pitchFamily="2" charset="-122"/>
                </a:rPr>
                <a:t>初中</a:t>
              </a:r>
              <a:endParaRPr lang="zh-CN" altLang="en-US" sz="8800" b="1">
                <a:solidFill>
                  <a:schemeClr val="tx2"/>
                </a:solidFill>
                <a:latin typeface="方正舒体" panose="02010601030101010101" pitchFamily="2" charset="-122"/>
                <a:ea typeface="方正舒体" panose="02010601030101010101" pitchFamily="2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9987" y="4990"/>
              <a:ext cx="2732" cy="4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8800" b="1">
                  <a:solidFill>
                    <a:schemeClr val="tx2"/>
                  </a:solidFill>
                  <a:latin typeface="方正舒体" panose="02010601030101010101" pitchFamily="2" charset="-122"/>
                  <a:ea typeface="方正舒体" panose="02010601030101010101" pitchFamily="2" charset="-122"/>
                </a:rPr>
                <a:t>高中</a:t>
              </a:r>
              <a:endParaRPr lang="zh-CN" altLang="en-US" sz="8800" b="1">
                <a:solidFill>
                  <a:schemeClr val="tx2"/>
                </a:solidFill>
                <a:latin typeface="方正舒体" panose="02010601030101010101" pitchFamily="2" charset="-122"/>
                <a:ea typeface="方正舒体" panose="02010601030101010101" pitchFamily="2" charset="-122"/>
              </a:endParaRPr>
            </a:p>
          </p:txBody>
        </p:sp>
        <p:sp>
          <p:nvSpPr>
            <p:cNvPr id="7" name="右箭头 6"/>
            <p:cNvSpPr/>
            <p:nvPr/>
          </p:nvSpPr>
          <p:spPr>
            <a:xfrm>
              <a:off x="5302" y="6513"/>
              <a:ext cx="4234" cy="916"/>
            </a:xfrm>
            <a:prstGeom prst="right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49" name="文本框 48"/>
          <p:cNvSpPr txBox="1"/>
          <p:nvPr>
            <p:custDataLst>
              <p:tags r:id="rId2"/>
            </p:custDataLst>
          </p:nvPr>
        </p:nvSpPr>
        <p:spPr>
          <a:xfrm>
            <a:off x="266700" y="772795"/>
            <a:ext cx="9787890" cy="480695"/>
          </a:xfrm>
          <a:prstGeom prst="rect">
            <a:avLst/>
          </a:prstGeom>
          <a:noFill/>
        </p:spPr>
        <p:txBody>
          <a:bodyPr wrap="square" lIns="101600" tIns="0" rIns="82550" bIns="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defRPr sz="1600" spc="150">
                <a:uFillTx/>
              </a:defRPr>
            </a:lvl1pPr>
          </a:lstStyle>
          <a:p>
            <a:pPr marL="0" indent="0"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1、初中历史VS高中历史</a:t>
            </a:r>
            <a:endParaRPr sz="2800" b="1" spc="0">
              <a:solidFill>
                <a:schemeClr val="tx1"/>
              </a:solidFill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12" name="标题 5"/>
          <p:cNvSpPr txBox="1"/>
          <p:nvPr>
            <p:custDataLst>
              <p:tags r:id="rId3"/>
            </p:custDataLst>
          </p:nvPr>
        </p:nvSpPr>
        <p:spPr>
          <a:xfrm>
            <a:off x="318" y="0"/>
            <a:ext cx="12192000" cy="6595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zh-CN" sz="3735" b="1" kern="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三</a:t>
            </a:r>
            <a:r>
              <a:rPr lang="zh-CN" altLang="zh-CN" sz="3735" b="1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、怎么学历史</a:t>
            </a:r>
            <a:endParaRPr lang="zh-CN" altLang="zh-CN" sz="3735" b="1" kern="1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文本框 48"/>
          <p:cNvSpPr txBox="1"/>
          <p:nvPr>
            <p:custDataLst>
              <p:tags r:id="rId1"/>
            </p:custDataLst>
          </p:nvPr>
        </p:nvSpPr>
        <p:spPr>
          <a:xfrm>
            <a:off x="266700" y="772795"/>
            <a:ext cx="9787890" cy="480695"/>
          </a:xfrm>
          <a:prstGeom prst="rect">
            <a:avLst/>
          </a:prstGeom>
          <a:noFill/>
        </p:spPr>
        <p:txBody>
          <a:bodyPr wrap="square" lIns="101600" tIns="0" rIns="82550" bIns="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defRPr sz="1600" spc="150">
                <a:uFillTx/>
              </a:defRPr>
            </a:lvl1pPr>
          </a:lstStyle>
          <a:p>
            <a:pPr marL="0" indent="0"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en-US" altLang="zh-CN"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</a:t>
            </a:r>
            <a:r>
              <a:rPr lang="zh-CN" altLang="en-US"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、高中</a:t>
            </a:r>
            <a:r>
              <a:rPr lang="zh-CN" altLang="en-US"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历史</a:t>
            </a:r>
            <a:endParaRPr lang="zh-CN" altLang="en-US" sz="2800" b="1" spc="0">
              <a:solidFill>
                <a:schemeClr val="tx1"/>
              </a:solidFill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4" name="标题 5"/>
          <p:cNvSpPr txBox="1"/>
          <p:nvPr>
            <p:custDataLst>
              <p:tags r:id="rId2"/>
            </p:custDataLst>
          </p:nvPr>
        </p:nvSpPr>
        <p:spPr>
          <a:xfrm>
            <a:off x="318" y="0"/>
            <a:ext cx="12192000" cy="6595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zh-CN" sz="3735" b="1" kern="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三</a:t>
            </a:r>
            <a:r>
              <a:rPr lang="zh-CN" altLang="zh-CN" sz="3735" b="1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、怎么学历史</a:t>
            </a:r>
            <a:endParaRPr lang="zh-CN" altLang="zh-CN" sz="3735" b="1" kern="1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 descr="IMG_9396(20200825-155440)"/>
          <p:cNvPicPr>
            <a:picLocks noChangeAspect="1"/>
          </p:cNvPicPr>
          <p:nvPr/>
        </p:nvPicPr>
        <p:blipFill>
          <a:blip r:embed="rId3">
            <a:clrChange>
              <a:clrFrom>
                <a:srgbClr val="FFFEFA">
                  <a:alpha val="100000"/>
                </a:srgbClr>
              </a:clrFrom>
              <a:clrTo>
                <a:srgbClr val="FFFEFA">
                  <a:alpha val="100000"/>
                  <a:alpha val="0"/>
                </a:srgbClr>
              </a:clrTo>
            </a:clrChange>
          </a:blip>
          <a:srcRect t="8108" b="16442"/>
          <a:stretch>
            <a:fillRect/>
          </a:stretch>
        </p:blipFill>
        <p:spPr>
          <a:xfrm>
            <a:off x="384266" y="1509596"/>
            <a:ext cx="4113621" cy="3104021"/>
          </a:xfrm>
          <a:prstGeom prst="rect">
            <a:avLst/>
          </a:prstGeom>
        </p:spPr>
      </p:pic>
      <p:pic>
        <p:nvPicPr>
          <p:cNvPr id="6" name="图片 5" descr="IMG_939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3455" y="1602740"/>
            <a:ext cx="2147570" cy="2765425"/>
          </a:xfrm>
          <a:prstGeom prst="rect">
            <a:avLst/>
          </a:prstGeom>
        </p:spPr>
      </p:pic>
      <p:pic>
        <p:nvPicPr>
          <p:cNvPr id="7" name="图片 6" descr="IMG_939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1105" y="1602740"/>
            <a:ext cx="2156460" cy="2773045"/>
          </a:xfrm>
          <a:prstGeom prst="rect">
            <a:avLst/>
          </a:prstGeom>
        </p:spPr>
      </p:pic>
      <p:pic>
        <p:nvPicPr>
          <p:cNvPr id="5" name="图片 4" descr="IMG_939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6375" y="1602740"/>
            <a:ext cx="2148840" cy="277368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286194" y="4597742"/>
            <a:ext cx="6212698" cy="2091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600" b="1" kern="0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</a:rPr>
              <a:t>专题</a:t>
            </a:r>
            <a:r>
              <a:rPr lang="zh-CN" altLang="en-US" sz="2600" b="1" kern="0" dirty="0" smtClean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</a:rPr>
              <a:t>史（选择历史科目的同学）</a:t>
            </a:r>
            <a:endParaRPr lang="zh-CN" altLang="en-US" sz="2600" b="1" kern="0" dirty="0" smtClean="0">
              <a:solidFill>
                <a:sysClr val="windowText" lastClr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2600" kern="0" dirty="0" smtClean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lang="zh-CN" altLang="en-US" sz="2600" kern="0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</a:rPr>
              <a:t>国家制度与社会治理</a:t>
            </a:r>
            <a:r>
              <a:rPr lang="en-US" altLang="zh-CN" sz="2600" kern="0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</a:rPr>
              <a:t>》</a:t>
            </a:r>
            <a:endParaRPr lang="en-US" altLang="zh-CN" sz="2600" kern="0" dirty="0">
              <a:solidFill>
                <a:sysClr val="windowText" lastClr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2600" kern="0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lang="zh-CN" altLang="en-US" sz="2600" kern="0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</a:rPr>
              <a:t>经济与社会生活</a:t>
            </a:r>
            <a:r>
              <a:rPr lang="en-US" altLang="zh-CN" sz="2600" kern="0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</a:rPr>
              <a:t>》</a:t>
            </a:r>
            <a:endParaRPr lang="en-US" altLang="zh-CN" sz="2600" kern="0" dirty="0">
              <a:solidFill>
                <a:sysClr val="windowText" lastClr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2600" kern="0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lang="zh-CN" altLang="en-US" sz="2600" kern="0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</a:rPr>
              <a:t>文化交流与传播</a:t>
            </a:r>
            <a:r>
              <a:rPr lang="en-US" altLang="zh-CN" sz="2600" kern="0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</a:rPr>
              <a:t>》</a:t>
            </a:r>
            <a:endParaRPr lang="en-US" altLang="zh-CN" sz="2600" kern="0" dirty="0">
              <a:solidFill>
                <a:sysClr val="windowText" lastClr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600" kern="0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</a:rPr>
              <a:t>拓展课程，多角度认识历史的发展与变迁</a:t>
            </a:r>
            <a:r>
              <a:rPr lang="zh-CN" altLang="en-US" sz="2600" kern="0" dirty="0" smtClean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2600" kern="0" dirty="0">
              <a:solidFill>
                <a:sysClr val="windowText" lastClr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4"/>
          <p:cNvSpPr txBox="1"/>
          <p:nvPr/>
        </p:nvSpPr>
        <p:spPr>
          <a:xfrm>
            <a:off x="226695" y="4797796"/>
            <a:ext cx="4708706" cy="1691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</a:rPr>
              <a:t>通史</a:t>
            </a:r>
            <a:r>
              <a:rPr kumimoji="0" lang="zh-CN" alt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</a:rPr>
              <a:t>：（合格性考试）</a:t>
            </a:r>
            <a:endParaRPr kumimoji="0" lang="en-US" altLang="zh-CN" sz="2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kumimoji="0" lang="zh-CN" altLang="en-US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</a:rPr>
              <a:t>中外历史纲要</a:t>
            </a:r>
            <a:r>
              <a:rPr kumimoji="0" lang="en-US" altLang="zh-CN" sz="2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</a:rPr>
              <a:t>》</a:t>
            </a:r>
            <a:r>
              <a:rPr kumimoji="0" lang="zh-CN" alt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</a:rPr>
              <a:t>（上、下）</a:t>
            </a:r>
            <a:r>
              <a:rPr kumimoji="0" lang="zh-CN" alt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</a:rPr>
              <a:t>基础</a:t>
            </a:r>
            <a:r>
              <a:rPr kumimoji="0" lang="zh-CN" altLang="en-US" sz="26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</a:rPr>
              <a:t>课程</a:t>
            </a:r>
            <a:r>
              <a:rPr kumimoji="0" lang="zh-CN" altLang="en-US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kumimoji="0" lang="zh-CN" alt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</a:rPr>
              <a:t>对中外</a:t>
            </a:r>
            <a:r>
              <a:rPr kumimoji="0" lang="zh-CN" altLang="en-US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</a:rPr>
              <a:t>历史的整体认识</a:t>
            </a:r>
            <a:r>
              <a:rPr kumimoji="0" lang="zh-CN" alt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</a:rPr>
              <a:t>。</a:t>
            </a:r>
            <a:endParaRPr kumimoji="0" lang="en-US" altLang="zh-CN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文本框 48"/>
          <p:cNvSpPr txBox="1"/>
          <p:nvPr>
            <p:custDataLst>
              <p:tags r:id="rId1"/>
            </p:custDataLst>
          </p:nvPr>
        </p:nvSpPr>
        <p:spPr>
          <a:xfrm>
            <a:off x="266700" y="772795"/>
            <a:ext cx="9787890" cy="480695"/>
          </a:xfrm>
          <a:prstGeom prst="rect">
            <a:avLst/>
          </a:prstGeom>
          <a:noFill/>
        </p:spPr>
        <p:txBody>
          <a:bodyPr wrap="square" lIns="101600" tIns="0" rIns="82550" bIns="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defRPr sz="1600" spc="150">
                <a:uFillTx/>
              </a:defRPr>
            </a:lvl1pPr>
          </a:lstStyle>
          <a:p>
            <a:pPr marL="0" indent="0"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en-US" altLang="zh-CN"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3</a:t>
            </a:r>
            <a:r>
              <a:rPr lang="zh-CN" altLang="en-US"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、</a:t>
            </a:r>
            <a:r>
              <a:rPr lang="zh-CN" altLang="en-US"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高中历史学习</a:t>
            </a:r>
            <a:endParaRPr lang="zh-CN" altLang="en-US" sz="2800" b="1" spc="0">
              <a:solidFill>
                <a:schemeClr val="tx1"/>
              </a:solidFill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4" name="标题 5"/>
          <p:cNvSpPr txBox="1"/>
          <p:nvPr>
            <p:custDataLst>
              <p:tags r:id="rId2"/>
            </p:custDataLst>
          </p:nvPr>
        </p:nvSpPr>
        <p:spPr>
          <a:xfrm>
            <a:off x="318" y="0"/>
            <a:ext cx="12192000" cy="6595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zh-CN" sz="3735" b="1" kern="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三</a:t>
            </a:r>
            <a:r>
              <a:rPr lang="zh-CN" altLang="zh-CN" sz="3735" b="1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、怎么学历史</a:t>
            </a:r>
            <a:endParaRPr lang="zh-CN" altLang="zh-CN" sz="3735" b="1" kern="1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417" name="矩形 22"/>
          <p:cNvSpPr/>
          <p:nvPr>
            <p:custDataLst>
              <p:tags r:id="rId3"/>
            </p:custDataLst>
          </p:nvPr>
        </p:nvSpPr>
        <p:spPr>
          <a:xfrm>
            <a:off x="578485" y="1366520"/>
            <a:ext cx="9998075" cy="4734560"/>
          </a:xfrm>
          <a:prstGeom prst="rect">
            <a:avLst/>
          </a:prstGeom>
          <a:noFill/>
          <a:ln w="9525">
            <a:noFill/>
          </a:ln>
        </p:spPr>
        <p:txBody>
          <a:bodyPr wrap="square" anchor="t"/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（1）</a:t>
            </a:r>
            <a:r>
              <a:rPr lang="zh-CN" altLang="en-US" sz="4000" b="1">
                <a:solidFill>
                  <a:schemeClr val="tx2"/>
                </a:solidFill>
                <a:latin typeface="黑体" panose="02010609060101010101" charset="-122"/>
                <a:ea typeface="黑体" panose="02010609060101010101" charset="-122"/>
              </a:rPr>
              <a:t>记忆</a:t>
            </a:r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记忆是一切学习的基础。记忆是学习知识的基础。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基本知识、核心概念、发展线索、阶段特征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（2）</a:t>
            </a:r>
            <a:r>
              <a:rPr lang="zh-CN" altLang="en-US" sz="4000" b="1">
                <a:solidFill>
                  <a:schemeClr val="tx2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练习。</a:t>
            </a:r>
            <a:endParaRPr lang="zh-CN" altLang="en-US" sz="4000" b="1">
              <a:solidFill>
                <a:schemeClr val="tx2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选择题和非选择题两大部分，每一部分又有不同的题型，在练习考试中积累一些基本解题思路和常见错误方式。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sz="2600" b="1">
                <a:latin typeface="黑体" panose="02010609060101010101" charset="-122"/>
                <a:ea typeface="黑体" panose="02010609060101010101" charset="-122"/>
              </a:rPr>
              <a:t>3</a:t>
            </a:r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）</a:t>
            </a:r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课堂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做好课前预习：认真阅读</a:t>
            </a:r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课本、梳理知识线索、理解基本概念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保证课堂质量：紧跟教师思路、积极参与课堂活动、</a:t>
            </a:r>
            <a:r>
              <a:rPr lang="zh-CN" altLang="en-US" sz="2600" b="1">
                <a:solidFill>
                  <a:schemeClr val="tx2"/>
                </a:solidFill>
                <a:latin typeface="黑体" panose="02010609060101010101" charset="-122"/>
                <a:ea typeface="黑体" panose="02010609060101010101" charset="-122"/>
              </a:rPr>
              <a:t>做好笔记记录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重视课后总结：补齐笔记、落实记忆、巩固练习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0" name="内容占位符 9"/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7926705" y="243840"/>
            <a:ext cx="3557905" cy="297942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文本框 48"/>
          <p:cNvSpPr txBox="1"/>
          <p:nvPr>
            <p:custDataLst>
              <p:tags r:id="rId1"/>
            </p:custDataLst>
          </p:nvPr>
        </p:nvSpPr>
        <p:spPr>
          <a:xfrm>
            <a:off x="266700" y="772795"/>
            <a:ext cx="9787890" cy="480695"/>
          </a:xfrm>
          <a:prstGeom prst="rect">
            <a:avLst/>
          </a:prstGeom>
          <a:noFill/>
        </p:spPr>
        <p:txBody>
          <a:bodyPr wrap="square" lIns="101600" tIns="0" rIns="82550" bIns="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defRPr sz="1600" spc="150">
                <a:uFillTx/>
              </a:defRPr>
            </a:lvl1pPr>
          </a:lstStyle>
          <a:p>
            <a:pPr marL="0" indent="0"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en-US" altLang="zh-CN"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4</a:t>
            </a:r>
            <a:r>
              <a:rPr lang="zh-CN" altLang="en-US"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、课堂</a:t>
            </a:r>
            <a:r>
              <a:rPr lang="zh-CN" altLang="en-US"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要求</a:t>
            </a:r>
            <a:endParaRPr lang="zh-CN" altLang="en-US" sz="2800" b="1" spc="0">
              <a:solidFill>
                <a:schemeClr val="tx1"/>
              </a:solidFill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4" name="标题 5"/>
          <p:cNvSpPr txBox="1"/>
          <p:nvPr>
            <p:custDataLst>
              <p:tags r:id="rId2"/>
            </p:custDataLst>
          </p:nvPr>
        </p:nvSpPr>
        <p:spPr>
          <a:xfrm>
            <a:off x="318" y="0"/>
            <a:ext cx="12192000" cy="6595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zh-CN" sz="3735" b="1" kern="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三</a:t>
            </a:r>
            <a:r>
              <a:rPr lang="zh-CN" altLang="zh-CN" sz="3735" b="1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、怎么学历史</a:t>
            </a:r>
            <a:endParaRPr lang="zh-CN" altLang="zh-CN" sz="3735" b="1" kern="1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417" name="矩形 22"/>
          <p:cNvSpPr/>
          <p:nvPr>
            <p:custDataLst>
              <p:tags r:id="rId3"/>
            </p:custDataLst>
          </p:nvPr>
        </p:nvSpPr>
        <p:spPr>
          <a:xfrm>
            <a:off x="606425" y="1366520"/>
            <a:ext cx="5779770" cy="4734560"/>
          </a:xfrm>
          <a:prstGeom prst="rect">
            <a:avLst/>
          </a:prstGeom>
          <a:noFill/>
          <a:ln w="9525">
            <a:noFill/>
          </a:ln>
        </p:spPr>
        <p:txBody>
          <a:bodyPr wrap="square" anchor="t"/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（1）学习要求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①准备笔记本，认真</a:t>
            </a:r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记录课堂笔记；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②文件袋1个,</a:t>
            </a:r>
            <a:r>
              <a:rPr lang="zh-CN" altLang="en-US" sz="2600" b="1">
                <a:latin typeface="黑体" panose="02010609060101010101" charset="-122"/>
                <a:ea typeface="黑体" panose="02010609060101010101" charset="-122"/>
                <a:sym typeface="+mn-ea"/>
              </a:rPr>
              <a:t>整理</a:t>
            </a:r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资料；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③准备荧光笔一支，</a:t>
            </a:r>
            <a:r>
              <a:rPr lang="zh-CN" altLang="en-US" sz="2600" b="1">
                <a:latin typeface="黑体" panose="02010609060101010101" charset="-122"/>
                <a:ea typeface="黑体" panose="02010609060101010101" charset="-122"/>
                <a:sym typeface="+mn-ea"/>
              </a:rPr>
              <a:t>标记</a:t>
            </a:r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重点</a:t>
            </a:r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部分；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 b="1">
                <a:solidFill>
                  <a:schemeClr val="tx2"/>
                </a:solidFill>
                <a:latin typeface="黑体" panose="02010609060101010101" charset="-122"/>
                <a:ea typeface="黑体" panose="02010609060101010101" charset="-122"/>
              </a:rPr>
              <a:t>④随机抽查背</a:t>
            </a:r>
            <a:r>
              <a:rPr lang="zh-CN" altLang="en-US" sz="2600" b="1">
                <a:solidFill>
                  <a:schemeClr val="tx2"/>
                </a:solidFill>
                <a:latin typeface="黑体" panose="02010609060101010101" charset="-122"/>
                <a:ea typeface="黑体" panose="02010609060101010101" charset="-122"/>
              </a:rPr>
              <a:t>诵和笔记情况</a:t>
            </a:r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sz="2600" b="1"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）纪律要求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①上课不允许玩手机；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②上课不允许吃东西；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③课堂上不能伏台睡觉；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④除课堂讨论时间外不能交头接耳；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⑤不无故迟到缺席。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⑥不得</a:t>
            </a:r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进行与本节课无关的</a:t>
            </a:r>
            <a:r>
              <a:rPr lang="zh-CN" altLang="en-US" sz="2600" b="1">
                <a:latin typeface="黑体" panose="02010609060101010101" charset="-122"/>
                <a:ea typeface="黑体" panose="02010609060101010101" charset="-122"/>
              </a:rPr>
              <a:t>内容</a:t>
            </a:r>
            <a:endParaRPr lang="zh-CN" altLang="en-US" sz="2600" b="1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 descr="1460c2baa209a3b453135f2d971bd6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175" y="2646680"/>
            <a:ext cx="4869815" cy="1932305"/>
          </a:xfrm>
          <a:prstGeom prst="rect">
            <a:avLst/>
          </a:prstGeom>
        </p:spPr>
      </p:pic>
      <p:pic>
        <p:nvPicPr>
          <p:cNvPr id="3" name="图片 2" descr="a97cf673d1cf5e3e62e61fef766bef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7175" y="183515"/>
            <a:ext cx="4869815" cy="2266950"/>
          </a:xfrm>
          <a:prstGeom prst="rect">
            <a:avLst/>
          </a:prstGeom>
        </p:spPr>
      </p:pic>
      <p:pic>
        <p:nvPicPr>
          <p:cNvPr id="6" name="图片 5" descr="591824fae8d68d0e8609e6ce3fb04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7175" y="4775200"/>
            <a:ext cx="4869815" cy="201041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0210" y="713105"/>
            <a:ext cx="1564640" cy="21913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850" y="1923415"/>
            <a:ext cx="981075" cy="98107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325755" y="2903855"/>
            <a:ext cx="2746375" cy="461010"/>
            <a:chOff x="9795" y="6386"/>
            <a:chExt cx="4325" cy="726"/>
          </a:xfrm>
        </p:grpSpPr>
        <p:pic>
          <p:nvPicPr>
            <p:cNvPr id="22" name="图片 21" descr="箭头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9795" y="6386"/>
              <a:ext cx="523" cy="523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9974" y="6387"/>
              <a:ext cx="414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rgbClr val="195F89"/>
                  </a:solidFill>
                  <a:latin typeface="隶书" panose="02010509060101010101" charset="-122"/>
                  <a:ea typeface="隶书" panose="02010509060101010101" charset="-122"/>
                </a:rPr>
                <a:t>《如果国宝会说话》</a:t>
              </a:r>
              <a:endParaRPr lang="zh-CN" altLang="en-US" sz="2400">
                <a:solidFill>
                  <a:srgbClr val="195F89"/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10" y="3568700"/>
            <a:ext cx="1643380" cy="21920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3590" y="4798695"/>
            <a:ext cx="942975" cy="9620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410210" y="5760720"/>
            <a:ext cx="2401570" cy="521970"/>
            <a:chOff x="9928" y="6387"/>
            <a:chExt cx="3782" cy="822"/>
          </a:xfrm>
        </p:grpSpPr>
        <p:pic>
          <p:nvPicPr>
            <p:cNvPr id="13" name="图片 12" descr="箭头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9928" y="6387"/>
              <a:ext cx="523" cy="523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10306" y="6387"/>
              <a:ext cx="340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tx2"/>
                  </a:solidFill>
                  <a:latin typeface="隶书" panose="02010509060101010101" charset="-122"/>
                  <a:ea typeface="隶书" panose="02010509060101010101" charset="-122"/>
                </a:rPr>
                <a:t>《河西走廊》</a:t>
              </a:r>
              <a:endParaRPr lang="zh-CN" altLang="en-US" sz="2800">
                <a:solidFill>
                  <a:schemeClr val="tx2"/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462655" y="2904490"/>
            <a:ext cx="2401570" cy="460375"/>
            <a:chOff x="9928" y="6387"/>
            <a:chExt cx="3782" cy="725"/>
          </a:xfrm>
        </p:grpSpPr>
        <p:pic>
          <p:nvPicPr>
            <p:cNvPr id="21" name="图片 20" descr="箭头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9928" y="6387"/>
              <a:ext cx="523" cy="523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10306" y="6387"/>
              <a:ext cx="340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rgbClr val="195F89"/>
                  </a:solidFill>
                  <a:latin typeface="隶书" panose="02010509060101010101" charset="-122"/>
                  <a:ea typeface="隶书" panose="02010509060101010101" charset="-122"/>
                </a:rPr>
                <a:t>《先生》</a:t>
              </a:r>
              <a:endParaRPr lang="zh-CN" altLang="en-US" sz="2400">
                <a:solidFill>
                  <a:srgbClr val="195F89"/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8685" y="713105"/>
            <a:ext cx="1572260" cy="2190750"/>
          </a:xfrm>
          <a:prstGeom prst="rect">
            <a:avLst/>
          </a:prstGeom>
          <a:ln>
            <a:solidFill>
              <a:srgbClr val="1F74BD"/>
            </a:solidFill>
          </a:ln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2655" y="3569970"/>
            <a:ext cx="1571625" cy="219075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3645" y="4798695"/>
            <a:ext cx="971550" cy="97155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3448685" y="5770245"/>
            <a:ext cx="2401570" cy="521970"/>
            <a:chOff x="9928" y="6387"/>
            <a:chExt cx="3782" cy="822"/>
          </a:xfrm>
        </p:grpSpPr>
        <p:pic>
          <p:nvPicPr>
            <p:cNvPr id="28" name="图片 27" descr="箭头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9928" y="6387"/>
              <a:ext cx="523" cy="523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10306" y="6387"/>
              <a:ext cx="340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tx2"/>
                  </a:solidFill>
                  <a:latin typeface="隶书" panose="02010509060101010101" charset="-122"/>
                  <a:ea typeface="隶书" panose="02010509060101010101" charset="-122"/>
                </a:rPr>
                <a:t>《中国通史》</a:t>
              </a:r>
              <a:endParaRPr lang="zh-CN" altLang="en-US" sz="2800">
                <a:solidFill>
                  <a:schemeClr val="tx2"/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2230" y="713740"/>
            <a:ext cx="1572895" cy="219075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85125" y="1951990"/>
            <a:ext cx="952500" cy="9525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6396355" y="2904490"/>
            <a:ext cx="2401570" cy="460375"/>
            <a:chOff x="9928" y="6387"/>
            <a:chExt cx="3782" cy="725"/>
          </a:xfrm>
        </p:grpSpPr>
        <p:pic>
          <p:nvPicPr>
            <p:cNvPr id="33" name="图片 32" descr="箭头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9928" y="6387"/>
              <a:ext cx="523" cy="523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/>
          </p:nvSpPr>
          <p:spPr>
            <a:xfrm>
              <a:off x="10306" y="6387"/>
              <a:ext cx="340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rgbClr val="195F89"/>
                  </a:solidFill>
                  <a:latin typeface="隶书" panose="02010509060101010101" charset="-122"/>
                  <a:ea typeface="隶书" panose="02010509060101010101" charset="-122"/>
                </a:rPr>
                <a:t>《世界历史》</a:t>
              </a:r>
              <a:endParaRPr lang="zh-CN" altLang="en-US" sz="2400">
                <a:solidFill>
                  <a:srgbClr val="195F89"/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pic>
        <p:nvPicPr>
          <p:cNvPr id="35" name="图片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4290" y="3579495"/>
            <a:ext cx="1600835" cy="21907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94650" y="4808220"/>
            <a:ext cx="942975" cy="962025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6396355" y="5770245"/>
            <a:ext cx="2401570" cy="521970"/>
            <a:chOff x="9928" y="6387"/>
            <a:chExt cx="3782" cy="822"/>
          </a:xfrm>
        </p:grpSpPr>
        <p:pic>
          <p:nvPicPr>
            <p:cNvPr id="39" name="图片 38" descr="箭头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9928" y="6387"/>
              <a:ext cx="523" cy="523"/>
            </a:xfrm>
            <a:prstGeom prst="rect">
              <a:avLst/>
            </a:prstGeom>
          </p:spPr>
        </p:pic>
        <p:sp>
          <p:nvSpPr>
            <p:cNvPr id="40" name="文本框 39"/>
            <p:cNvSpPr txBox="1"/>
            <p:nvPr/>
          </p:nvSpPr>
          <p:spPr>
            <a:xfrm>
              <a:off x="10306" y="6387"/>
              <a:ext cx="340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tx2"/>
                  </a:solidFill>
                  <a:latin typeface="隶书" panose="02010509060101010101" charset="-122"/>
                  <a:ea typeface="隶书" panose="02010509060101010101" charset="-122"/>
                </a:rPr>
                <a:t>《文明》</a:t>
              </a:r>
              <a:endParaRPr lang="zh-CN" altLang="en-US" sz="2800">
                <a:solidFill>
                  <a:schemeClr val="tx2"/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pic>
        <p:nvPicPr>
          <p:cNvPr id="41" name="图片 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61805" y="713740"/>
            <a:ext cx="1573530" cy="21907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49305" y="1938020"/>
            <a:ext cx="952500" cy="971550"/>
          </a:xfrm>
          <a:prstGeom prst="rect">
            <a:avLst/>
          </a:prstGeom>
        </p:spPr>
      </p:pic>
      <p:grpSp>
        <p:nvGrpSpPr>
          <p:cNvPr id="43" name="组合 42"/>
          <p:cNvGrpSpPr/>
          <p:nvPr/>
        </p:nvGrpSpPr>
        <p:grpSpPr>
          <a:xfrm>
            <a:off x="9361805" y="2904490"/>
            <a:ext cx="2401570" cy="460375"/>
            <a:chOff x="9928" y="6387"/>
            <a:chExt cx="3782" cy="725"/>
          </a:xfrm>
        </p:grpSpPr>
        <p:pic>
          <p:nvPicPr>
            <p:cNvPr id="44" name="图片 43" descr="箭头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9928" y="6387"/>
              <a:ext cx="523" cy="523"/>
            </a:xfrm>
            <a:prstGeom prst="rect">
              <a:avLst/>
            </a:prstGeom>
          </p:spPr>
        </p:pic>
        <p:sp>
          <p:nvSpPr>
            <p:cNvPr id="45" name="文本框 44"/>
            <p:cNvSpPr txBox="1"/>
            <p:nvPr/>
          </p:nvSpPr>
          <p:spPr>
            <a:xfrm>
              <a:off x="10306" y="6387"/>
              <a:ext cx="340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rgbClr val="195F89"/>
                  </a:solidFill>
                  <a:latin typeface="隶书" panose="02010509060101010101" charset="-122"/>
                  <a:ea typeface="隶书" panose="02010509060101010101" charset="-122"/>
                </a:rPr>
                <a:t>《敦煌》</a:t>
              </a:r>
              <a:endParaRPr lang="zh-CN" altLang="en-US" sz="2400">
                <a:solidFill>
                  <a:srgbClr val="195F89"/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pic>
        <p:nvPicPr>
          <p:cNvPr id="46" name="图片 4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66885" y="3580130"/>
            <a:ext cx="1568450" cy="2190115"/>
          </a:xfrm>
          <a:prstGeom prst="rect">
            <a:avLst/>
          </a:prstGeom>
        </p:spPr>
      </p:pic>
      <p:grpSp>
        <p:nvGrpSpPr>
          <p:cNvPr id="48" name="组合 47"/>
          <p:cNvGrpSpPr/>
          <p:nvPr/>
        </p:nvGrpSpPr>
        <p:grpSpPr>
          <a:xfrm>
            <a:off x="9335135" y="5742305"/>
            <a:ext cx="2401570" cy="521970"/>
            <a:chOff x="9928" y="6387"/>
            <a:chExt cx="3782" cy="822"/>
          </a:xfrm>
        </p:grpSpPr>
        <p:pic>
          <p:nvPicPr>
            <p:cNvPr id="2" name="图片 1" descr="箭头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9928" y="6387"/>
              <a:ext cx="523" cy="523"/>
            </a:xfrm>
            <a:prstGeom prst="rect">
              <a:avLst/>
            </a:prstGeom>
          </p:spPr>
        </p:pic>
        <p:sp>
          <p:nvSpPr>
            <p:cNvPr id="50" name="文本框 49"/>
            <p:cNvSpPr txBox="1"/>
            <p:nvPr/>
          </p:nvSpPr>
          <p:spPr>
            <a:xfrm>
              <a:off x="10306" y="6387"/>
              <a:ext cx="340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tx2"/>
                  </a:solidFill>
                  <a:latin typeface="隶书" panose="02010509060101010101" charset="-122"/>
                  <a:ea typeface="隶书" panose="02010509060101010101" charset="-122"/>
                  <a:cs typeface="隶书" panose="02010509060101010101" charset="-122"/>
                </a:rPr>
                <a:t>《故宫</a:t>
              </a:r>
              <a:r>
                <a:rPr lang="en-US" altLang="zh-CN" sz="2800">
                  <a:solidFill>
                    <a:schemeClr val="tx2"/>
                  </a:solidFill>
                  <a:latin typeface="隶书" panose="02010509060101010101" charset="-122"/>
                  <a:ea typeface="隶书" panose="02010509060101010101" charset="-122"/>
                  <a:cs typeface="隶书" panose="02010509060101010101" charset="-122"/>
                </a:rPr>
                <a:t>100</a:t>
              </a:r>
              <a:r>
                <a:rPr lang="zh-CN" altLang="en-US" sz="2800">
                  <a:solidFill>
                    <a:schemeClr val="tx2"/>
                  </a:solidFill>
                  <a:latin typeface="隶书" panose="02010509060101010101" charset="-122"/>
                  <a:ea typeface="隶书" panose="02010509060101010101" charset="-122"/>
                  <a:cs typeface="隶书" panose="02010509060101010101" charset="-122"/>
                </a:rPr>
                <a:t>》</a:t>
              </a:r>
              <a:endParaRPr lang="zh-CN" altLang="en-US" sz="2800">
                <a:solidFill>
                  <a:schemeClr val="tx2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endParaRPr>
            </a:p>
          </p:txBody>
        </p:sp>
      </p:grpSp>
      <p:pic>
        <p:nvPicPr>
          <p:cNvPr id="51" name="图片 5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16285" y="4770120"/>
            <a:ext cx="990600" cy="990600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38090" y="1951990"/>
            <a:ext cx="981075" cy="971550"/>
          </a:xfrm>
          <a:prstGeom prst="rect">
            <a:avLst/>
          </a:prstGeom>
        </p:spPr>
      </p:pic>
      <p:pic>
        <p:nvPicPr>
          <p:cNvPr id="53" name="图片 52" descr="b1ac40fa078cda0fa5a80c960e1dec05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20945" y="895350"/>
            <a:ext cx="1028065" cy="1028065"/>
          </a:xfrm>
          <a:prstGeom prst="rect">
            <a:avLst/>
          </a:prstGeom>
        </p:spPr>
      </p:pic>
    </p:spTree>
    <p:custDataLst>
      <p:tags r:id="rId19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10350" r="1672"/>
          <a:stretch>
            <a:fillRect/>
          </a:stretch>
        </p:blipFill>
        <p:spPr>
          <a:xfrm>
            <a:off x="4170680" y="394335"/>
            <a:ext cx="3751580" cy="34188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60985" y="394335"/>
            <a:ext cx="3801745" cy="34194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030210" y="394335"/>
            <a:ext cx="3719830" cy="3418205"/>
          </a:xfrm>
          <a:prstGeom prst="rect">
            <a:avLst/>
          </a:prstGeom>
        </p:spPr>
      </p:pic>
      <p:sp>
        <p:nvSpPr>
          <p:cNvPr id="173" name="Freeform 8"/>
          <p:cNvSpPr/>
          <p:nvPr>
            <p:custDataLst>
              <p:tags r:id="rId7"/>
            </p:custDataLst>
          </p:nvPr>
        </p:nvSpPr>
        <p:spPr>
          <a:xfrm>
            <a:off x="4527586" y="2045508"/>
            <a:ext cx="223203" cy="222886"/>
          </a:xfrm>
          <a:custGeom>
            <a:avLst/>
            <a:gdLst>
              <a:gd name="connsiteX0" fmla="*/ 1 w 223203"/>
              <a:gd name="connsiteY0" fmla="*/ 0 h 222886"/>
              <a:gd name="connsiteX1" fmla="*/ 45721 w 223203"/>
              <a:gd name="connsiteY1" fmla="*/ 2 h 222886"/>
              <a:gd name="connsiteX2" fmla="*/ 45722 w 223203"/>
              <a:gd name="connsiteY2" fmla="*/ 318 h 222886"/>
              <a:gd name="connsiteX3" fmla="*/ 223203 w 223203"/>
              <a:gd name="connsiteY3" fmla="*/ 318 h 222886"/>
              <a:gd name="connsiteX4" fmla="*/ 223203 w 223203"/>
              <a:gd name="connsiteY4" fmla="*/ 46040 h 222886"/>
              <a:gd name="connsiteX5" fmla="*/ 45718 w 223203"/>
              <a:gd name="connsiteY5" fmla="*/ 46037 h 222886"/>
              <a:gd name="connsiteX6" fmla="*/ 45722 w 223203"/>
              <a:gd name="connsiteY6" fmla="*/ 222886 h 222886"/>
              <a:gd name="connsiteX7" fmla="*/ 0 w 223203"/>
              <a:gd name="connsiteY7" fmla="*/ 222886 h 222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3203" h="222886">
                <a:moveTo>
                  <a:pt x="1" y="0"/>
                </a:moveTo>
                <a:lnTo>
                  <a:pt x="45721" y="2"/>
                </a:lnTo>
                <a:lnTo>
                  <a:pt x="45722" y="318"/>
                </a:lnTo>
                <a:lnTo>
                  <a:pt x="223203" y="318"/>
                </a:lnTo>
                <a:lnTo>
                  <a:pt x="223203" y="46040"/>
                </a:lnTo>
                <a:lnTo>
                  <a:pt x="45718" y="46037"/>
                </a:lnTo>
                <a:lnTo>
                  <a:pt x="45722" y="222886"/>
                </a:lnTo>
                <a:lnTo>
                  <a:pt x="0" y="222886"/>
                </a:lnTo>
                <a:close/>
              </a:path>
            </a:pathLst>
          </a:custGeom>
          <a:solidFill>
            <a:schemeClr val="dk1">
              <a:lumMod val="75000"/>
              <a:lumOff val="25000"/>
            </a:schemeClr>
          </a:solidFill>
          <a:ln>
            <a:solidFill>
              <a:schemeClr val="dk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 fontScale="40000"/>
          </a:bodyPr>
          <a:p>
            <a:pPr algn="r"/>
            <a:endParaRPr lang="zh-CN" altLang="en-US">
              <a:solidFill>
                <a:schemeClr val="lt1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pic>
        <p:nvPicPr>
          <p:cNvPr id="15" name="图片占位符 14"/>
          <p:cNvPicPr>
            <a:picLocks noChangeAspect="1"/>
          </p:cNvPicPr>
          <p:nvPr>
            <p:ph type="pic" idx="4294967295"/>
          </p:nvPr>
        </p:nvPicPr>
        <p:blipFill>
          <a:blip r:embed="rId8"/>
          <a:stretch>
            <a:fillRect/>
          </a:stretch>
        </p:blipFill>
        <p:spPr>
          <a:xfrm>
            <a:off x="260985" y="3910965"/>
            <a:ext cx="5335905" cy="283400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23255" y="3911600"/>
            <a:ext cx="6026150" cy="283400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31509" y="155105"/>
            <a:ext cx="4306707" cy="6547790"/>
          </a:xfrm>
          <a:prstGeom prst="rect">
            <a:avLst/>
          </a:prstGeom>
        </p:spPr>
      </p:pic>
      <p:pic>
        <p:nvPicPr>
          <p:cNvPr id="3" name="内容占位符 3"/>
          <p:cNvPicPr>
            <a:picLocks noGrp="1" noChangeAspect="1"/>
          </p:cNvPicPr>
          <p:nvPr/>
        </p:nvPicPr>
        <p:blipFill>
          <a:blip r:embed="rId2"/>
          <a:srcRect t="49995"/>
          <a:stretch>
            <a:fillRect/>
          </a:stretch>
        </p:blipFill>
        <p:spPr>
          <a:xfrm>
            <a:off x="740410" y="3429000"/>
            <a:ext cx="5510530" cy="3274060"/>
          </a:xfrm>
          <a:prstGeom prst="rect">
            <a:avLst/>
          </a:prstGeom>
        </p:spPr>
      </p:pic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rcRect b="49782"/>
          <a:stretch>
            <a:fillRect/>
          </a:stretch>
        </p:blipFill>
        <p:spPr>
          <a:xfrm>
            <a:off x="740410" y="71120"/>
            <a:ext cx="5510530" cy="32880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_01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40718" y="1170607"/>
            <a:ext cx="7056565" cy="259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zh-CN" altLang="en-US" sz="6255" kern="2000" dirty="0" smtClean="0">
                <a:solidFill>
                  <a:srgbClr val="3C7895"/>
                </a:solidFill>
                <a:latin typeface="方正正准黑简体" panose="02000000000000000000" pitchFamily="2" charset="-122"/>
                <a:ea typeface="方正正准黑简体" panose="02000000000000000000" pitchFamily="2" charset="-122"/>
                <a:cs typeface="+mn-ea"/>
                <a:sym typeface="Arial" panose="020B0604020202020204" pitchFamily="34" charset="0"/>
              </a:rPr>
              <a:t>欢迎步入高中历史殿堂！</a:t>
            </a:r>
            <a:endParaRPr lang="zh-CN" altLang="en-US" sz="6255" kern="2000" dirty="0" smtClean="0">
              <a:solidFill>
                <a:srgbClr val="3C7895"/>
              </a:solidFill>
              <a:latin typeface="方正正准黑简体" panose="02000000000000000000" pitchFamily="2" charset="-122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2" name="组合 11"/>
          <p:cNvGrpSpPr/>
          <p:nvPr/>
        </p:nvGrpSpPr>
        <p:grpSpPr>
          <a:xfrm>
            <a:off x="6267450" y="-200025"/>
            <a:ext cx="5286375" cy="3535045"/>
            <a:chOff x="11315" y="4891"/>
            <a:chExt cx="7326" cy="5567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/>
            <a:srcRect b="20129"/>
            <a:stretch>
              <a:fillRect/>
            </a:stretch>
          </p:blipFill>
          <p:spPr>
            <a:xfrm>
              <a:off x="11315" y="4891"/>
              <a:ext cx="7326" cy="4551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1519" y="9442"/>
              <a:ext cx="6113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600">
                  <a:latin typeface="华文新魏" panose="02010800040101010101" pitchFamily="2" charset="-122"/>
                  <a:ea typeface="华文新魏" panose="02010800040101010101" pitchFamily="2" charset="-122"/>
                </a:rPr>
                <a:t>听说你不想好好学</a:t>
              </a:r>
              <a:endParaRPr lang="zh-CN" altLang="en-US" sz="36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59" name="图片 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0715" y="-200025"/>
            <a:ext cx="5511165" cy="3353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15" y="3447415"/>
            <a:ext cx="5171440" cy="3127375"/>
          </a:xfrm>
          <a:prstGeom prst="rect">
            <a:avLst/>
          </a:prstGeom>
        </p:spPr>
      </p:pic>
      <p:pic>
        <p:nvPicPr>
          <p:cNvPr id="13" name="图片 12" descr="bee956b6c051f4ea10885377476d62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450" y="3446780"/>
            <a:ext cx="4704715" cy="3128010"/>
          </a:xfrm>
          <a:prstGeom prst="rect">
            <a:avLst/>
          </a:prstGeom>
        </p:spPr>
      </p:pic>
    </p:spTree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8" b="17368"/>
          <a:stretch>
            <a:fillRect/>
          </a:stretch>
        </p:blipFill>
        <p:spPr>
          <a:xfrm>
            <a:off x="6057265" y="2876550"/>
            <a:ext cx="5083810" cy="287718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701040" y="812800"/>
            <a:ext cx="5086350" cy="3054350"/>
            <a:chOff x="532" y="408"/>
            <a:chExt cx="8010" cy="4810"/>
          </a:xfrm>
        </p:grpSpPr>
        <p:grpSp>
          <p:nvGrpSpPr>
            <p:cNvPr id="5" name="组合 4"/>
            <p:cNvGrpSpPr/>
            <p:nvPr/>
          </p:nvGrpSpPr>
          <p:grpSpPr>
            <a:xfrm>
              <a:off x="532" y="408"/>
              <a:ext cx="4348" cy="4810"/>
              <a:chOff x="1318" y="4797"/>
              <a:chExt cx="4348" cy="4810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294"/>
              <a:stretch>
                <a:fillRect/>
              </a:stretch>
            </p:blipFill>
            <p:spPr>
              <a:xfrm flipH="1">
                <a:off x="1318" y="4797"/>
                <a:ext cx="4348" cy="3988"/>
              </a:xfrm>
              <a:prstGeom prst="rect">
                <a:avLst/>
              </a:prstGeom>
            </p:spPr>
          </p:pic>
          <p:sp>
            <p:nvSpPr>
              <p:cNvPr id="4" name="文本框 3"/>
              <p:cNvSpPr txBox="1"/>
              <p:nvPr/>
            </p:nvSpPr>
            <p:spPr>
              <a:xfrm>
                <a:off x="2745" y="8785"/>
                <a:ext cx="171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800">
                    <a:latin typeface="楷体" panose="02010609060101010101" charset="-122"/>
                    <a:ea typeface="楷体" panose="02010609060101010101" charset="-122"/>
                  </a:rPr>
                  <a:t>老师</a:t>
                </a:r>
                <a:endParaRPr lang="zh-CN" altLang="en-US" sz="2800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2" name="文本框 1"/>
            <p:cNvSpPr txBox="1"/>
            <p:nvPr/>
          </p:nvSpPr>
          <p:spPr>
            <a:xfrm>
              <a:off x="4880" y="1361"/>
              <a:ext cx="3662" cy="2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5400" b="1">
                  <a:latin typeface="方正舒体" panose="02010601030101010101" pitchFamily="2" charset="-122"/>
                  <a:ea typeface="方正舒体" panose="02010601030101010101" pitchFamily="2" charset="-122"/>
                </a:rPr>
                <a:t>既来之则安之</a:t>
              </a:r>
              <a:endParaRPr lang="zh-CN" altLang="en-US" sz="5400" b="1">
                <a:latin typeface="方正舒体" panose="02010601030101010101" pitchFamily="2" charset="-122"/>
                <a:ea typeface="方正舒体" panose="02010601030101010101" pitchFamily="2" charset="-122"/>
              </a:endParaRPr>
            </a:p>
          </p:txBody>
        </p:sp>
      </p:grpSp>
    </p:spTree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_01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67718" y="1213152"/>
            <a:ext cx="7056565" cy="259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sz="6255" kern="2000" dirty="0">
                <a:solidFill>
                  <a:srgbClr val="3C7895"/>
                </a:solidFill>
                <a:latin typeface="方正正准黑简体" panose="02000000000000000000" pitchFamily="2" charset="-122"/>
                <a:ea typeface="方正正准黑简体" panose="02000000000000000000" pitchFamily="2" charset="-122"/>
                <a:cs typeface="+mn-ea"/>
                <a:sym typeface="Arial" panose="020B0604020202020204" pitchFamily="34" charset="0"/>
              </a:rPr>
              <a:t>开学第一课</a:t>
            </a:r>
            <a:endParaRPr sz="6255" kern="2000" dirty="0">
              <a:solidFill>
                <a:srgbClr val="3C7895"/>
              </a:solidFill>
              <a:latin typeface="方正正准黑简体" panose="02000000000000000000" pitchFamily="2" charset="-122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  <a:p>
            <a:pPr algn="ctr" eaLnBrk="1" hangingPunct="1">
              <a:lnSpc>
                <a:spcPct val="130000"/>
              </a:lnSpc>
            </a:pPr>
            <a:r>
              <a:rPr sz="6255" kern="2000" dirty="0">
                <a:solidFill>
                  <a:srgbClr val="3C7895"/>
                </a:solidFill>
                <a:latin typeface="方正正准黑简体" panose="02000000000000000000" pitchFamily="2" charset="-122"/>
                <a:ea typeface="方正正准黑简体" panose="02000000000000000000" pitchFamily="2" charset="-122"/>
                <a:cs typeface="+mn-ea"/>
                <a:sym typeface="Arial" panose="020B0604020202020204" pitchFamily="34" charset="0"/>
              </a:rPr>
              <a:t>走进高中历史</a:t>
            </a:r>
            <a:endParaRPr sz="6255" kern="2000" dirty="0">
              <a:solidFill>
                <a:srgbClr val="3C7895"/>
              </a:solidFill>
              <a:latin typeface="方正正准黑简体" panose="02000000000000000000" pitchFamily="2" charset="-122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图片 16" descr="图片2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/>
          <a:srcRect/>
          <a:stretch>
            <a:fillRect/>
          </a:stretch>
        </p:blipFill>
        <p:spPr>
          <a:xfrm rot="12777890">
            <a:off x="10764517" y="-517808"/>
            <a:ext cx="1279242" cy="252592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188335" y="227965"/>
            <a:ext cx="58146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400" b="1">
                <a:solidFill>
                  <a:schemeClr val="accent1">
                    <a:lumMod val="50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我们也</a:t>
            </a:r>
            <a:r>
              <a:rPr lang="zh-CN" altLang="en-US" sz="4400" b="1">
                <a:solidFill>
                  <a:schemeClr val="accent1">
                    <a:lumMod val="50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曾见证历史</a:t>
            </a:r>
            <a:endParaRPr lang="zh-CN" altLang="en-US" sz="4400" b="1">
              <a:solidFill>
                <a:schemeClr val="accent1">
                  <a:lumMod val="50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775970" y="1423670"/>
            <a:ext cx="6219825" cy="755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</a:pPr>
            <a:r>
              <a:rPr lang="zh-CN" sz="3600">
                <a:solidFill>
                  <a:schemeClr val="accent1">
                    <a:lumMod val="60000"/>
                    <a:lumOff val="40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方正清刻本悦宋简体" panose="02000000000000000000" charset="-122"/>
                <a:sym typeface="+mn-ea"/>
              </a:rPr>
              <a:t>苏炳添打破亚洲百米纪录</a:t>
            </a:r>
            <a:endParaRPr lang="zh-CN" sz="3600">
              <a:solidFill>
                <a:schemeClr val="accent1">
                  <a:lumMod val="60000"/>
                  <a:lumOff val="40000"/>
                </a:schemeClr>
              </a:solidFill>
              <a:latin typeface="隶书" panose="02010509060101010101" charset="-122"/>
              <a:ea typeface="隶书" panose="02010509060101010101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374775" y="2778125"/>
            <a:ext cx="10060305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48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隶书" panose="02010509060101010101" charset="-122"/>
                <a:ea typeface="隶书" panose="02010509060101010101" charset="-122"/>
                <a:cs typeface="方正清刻本悦宋简体" panose="02000000000000000000" charset="-122"/>
              </a:rPr>
              <a:t>神州十二号航天员聂海胜进入空间站</a:t>
            </a:r>
            <a:endParaRPr lang="zh-CN" altLang="en-US" sz="480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隶书" panose="02010509060101010101" charset="-122"/>
              <a:ea typeface="隶书" panose="02010509060101010101" charset="-122"/>
              <a:cs typeface="方正清刻本悦宋简体" panose="02000000000000000000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7386955" y="1505585"/>
            <a:ext cx="4567555" cy="1272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3200">
                <a:solidFill>
                  <a:schemeClr val="lt1"/>
                </a:solidFill>
                <a:latin typeface="隶书" panose="02010509060101010101" charset="-122"/>
                <a:ea typeface="隶书" panose="02010509060101010101" charset="-122"/>
                <a:cs typeface="方正清刻本悦宋简体" panose="02000000000000000000" charset="-122"/>
              </a:rPr>
              <a:t>大熊猫、藏羚羊降级为近危、易危动物</a:t>
            </a:r>
            <a:endParaRPr lang="zh-CN" altLang="en-US" sz="3200">
              <a:solidFill>
                <a:schemeClr val="lt1"/>
              </a:solidFill>
              <a:latin typeface="隶书" panose="02010509060101010101" charset="-122"/>
              <a:ea typeface="隶书" panose="02010509060101010101" charset="-122"/>
              <a:cs typeface="方正清刻本悦宋简体" panose="02000000000000000000" charset="-122"/>
            </a:endParaRPr>
          </a:p>
        </p:txBody>
      </p:sp>
      <p:sp>
        <p:nvSpPr>
          <p:cNvPr id="32" name="文本框 31"/>
          <p:cNvSpPr txBox="1"/>
          <p:nvPr>
            <p:custDataLst>
              <p:tags r:id="rId5"/>
            </p:custDataLst>
          </p:nvPr>
        </p:nvSpPr>
        <p:spPr>
          <a:xfrm>
            <a:off x="1466215" y="2331085"/>
            <a:ext cx="3542665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2400">
                <a:solidFill>
                  <a:schemeClr val="accent4">
                    <a:lumMod val="40000"/>
                    <a:lumOff val="60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方正清刻本悦宋简体" panose="02000000000000000000" charset="-122"/>
              </a:rPr>
              <a:t>中国召回驻立陶宛大使</a:t>
            </a:r>
            <a:endParaRPr lang="zh-CN" altLang="en-US" sz="2400">
              <a:solidFill>
                <a:schemeClr val="accent4">
                  <a:lumMod val="40000"/>
                  <a:lumOff val="60000"/>
                </a:schemeClr>
              </a:solidFill>
              <a:latin typeface="隶书" panose="02010509060101010101" charset="-122"/>
              <a:ea typeface="隶书" panose="02010509060101010101" charset="-122"/>
              <a:cs typeface="方正清刻本悦宋简体" panose="020000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7788910" y="3950970"/>
            <a:ext cx="2506345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buClrTx/>
              <a:buSzTx/>
              <a:buFontTx/>
            </a:pPr>
            <a:r>
              <a:rPr lang="zh-CN" altLang="en-US" sz="2400">
                <a:solidFill>
                  <a:schemeClr val="accent4">
                    <a:lumMod val="20000"/>
                    <a:lumOff val="80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吴亦凡涉嫌强奸罪被捕</a:t>
            </a:r>
            <a:endParaRPr lang="zh-CN" altLang="en-US" sz="2400">
              <a:solidFill>
                <a:schemeClr val="accent4">
                  <a:lumMod val="20000"/>
                  <a:lumOff val="80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4805680" y="3950970"/>
            <a:ext cx="2581275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  <a:buClrTx/>
              <a:buSzTx/>
              <a:buFontTx/>
            </a:pPr>
            <a:r>
              <a:rPr lang="zh-CN" altLang="en-US" sz="2400">
                <a:solidFill>
                  <a:schemeClr val="accent4">
                    <a:lumMod val="7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张哲瀚被爆参拜靖国神社被封杀</a:t>
            </a:r>
            <a:endParaRPr lang="zh-CN" altLang="en-US" sz="2400">
              <a:solidFill>
                <a:schemeClr val="accent4">
                  <a:lumMod val="7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1822450" y="4065905"/>
            <a:ext cx="2581275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2400">
                <a:solidFill>
                  <a:schemeClr val="accent4">
                    <a:lumMod val="40000"/>
                    <a:lumOff val="60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小</a:t>
            </a:r>
            <a:r>
              <a:rPr lang="en-US" altLang="zh-CN" sz="2400">
                <a:solidFill>
                  <a:schemeClr val="accent4">
                    <a:lumMod val="40000"/>
                    <a:lumOff val="60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S</a:t>
            </a:r>
            <a:r>
              <a:rPr lang="zh-CN" altLang="en-US" sz="2400">
                <a:solidFill>
                  <a:schemeClr val="accent4">
                    <a:lumMod val="40000"/>
                    <a:lumOff val="60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失言被封杀</a:t>
            </a:r>
            <a:endParaRPr lang="zh-CN" altLang="en-US" sz="2400">
              <a:solidFill>
                <a:schemeClr val="accent4">
                  <a:lumMod val="40000"/>
                  <a:lumOff val="60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964690" y="4910455"/>
            <a:ext cx="2650490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2400">
                <a:gradFill>
                  <a:gsLst>
                    <a:gs pos="50000">
                      <a:srgbClr val="685B51"/>
                    </a:gs>
                    <a:gs pos="0">
                      <a:srgbClr val="9A928B"/>
                    </a:gs>
                    <a:gs pos="100000">
                      <a:srgbClr val="352416"/>
                    </a:gs>
                  </a:gsLst>
                  <a:lin scaled="1"/>
                </a:gradFill>
                <a:latin typeface="隶书" panose="02010509060101010101" charset="-122"/>
                <a:ea typeface="隶书" panose="02010509060101010101" charset="-122"/>
                <a:cs typeface="方正清刻本悦宋简体" panose="02000000000000000000" charset="-122"/>
              </a:rPr>
              <a:t>塔利班宣布建立阿富汗伊斯兰酋长国</a:t>
            </a:r>
            <a:endParaRPr lang="zh-CN" altLang="en-US" sz="2400">
              <a:gradFill>
                <a:gsLst>
                  <a:gs pos="50000">
                    <a:srgbClr val="685B51"/>
                  </a:gs>
                  <a:gs pos="0">
                    <a:srgbClr val="9A928B"/>
                  </a:gs>
                  <a:gs pos="100000">
                    <a:srgbClr val="352416"/>
                  </a:gs>
                </a:gsLst>
                <a:lin scaled="1"/>
              </a:gradFill>
              <a:latin typeface="隶书" panose="02010509060101010101" charset="-122"/>
              <a:ea typeface="隶书" panose="02010509060101010101" charset="-122"/>
              <a:cs typeface="方正清刻本悦宋简体" panose="02000000000000000000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9"/>
            </p:custDataLst>
          </p:nvPr>
        </p:nvSpPr>
        <p:spPr>
          <a:xfrm>
            <a:off x="4805680" y="5123815"/>
            <a:ext cx="265049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240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  <a:cs typeface="方正清刻本悦宋简体" panose="02000000000000000000" charset="-122"/>
              </a:rPr>
              <a:t>河南洪涝</a:t>
            </a:r>
            <a:endParaRPr lang="zh-CN" altLang="en-US" sz="2400">
              <a:solidFill>
                <a:schemeClr val="dk1"/>
              </a:solidFill>
              <a:latin typeface="隶书" panose="02010509060101010101" charset="-122"/>
              <a:ea typeface="隶书" panose="02010509060101010101" charset="-122"/>
              <a:cs typeface="方正清刻本悦宋简体" panose="02000000000000000000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10"/>
            </p:custDataLst>
          </p:nvPr>
        </p:nvSpPr>
        <p:spPr>
          <a:xfrm>
            <a:off x="7646670" y="5123815"/>
            <a:ext cx="1920875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240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  <a:cs typeface="方正清刻本悦宋简体" panose="02000000000000000000" charset="-122"/>
              </a:rPr>
              <a:t>新冠肺炎变异为德尔塔</a:t>
            </a:r>
            <a:endParaRPr lang="zh-CN" altLang="en-US" sz="2400">
              <a:solidFill>
                <a:schemeClr val="dk1"/>
              </a:solidFill>
              <a:latin typeface="隶书" panose="02010509060101010101" charset="-122"/>
              <a:ea typeface="隶书" panose="02010509060101010101" charset="-122"/>
              <a:cs typeface="方正清刻本悦宋简体" panose="02000000000000000000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11"/>
            </p:custDataLst>
          </p:nvPr>
        </p:nvSpPr>
        <p:spPr>
          <a:xfrm>
            <a:off x="9954895" y="4680585"/>
            <a:ext cx="1920875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240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  <a:cs typeface="方正清刻本悦宋简体" panose="02000000000000000000" charset="-122"/>
              </a:rPr>
              <a:t>演员于月仙因车祸逝世</a:t>
            </a:r>
            <a:endParaRPr lang="zh-CN" altLang="en-US" sz="2400">
              <a:solidFill>
                <a:schemeClr val="dk1"/>
              </a:solidFill>
              <a:latin typeface="隶书" panose="02010509060101010101" charset="-122"/>
              <a:ea typeface="隶书" panose="02010509060101010101" charset="-122"/>
              <a:cs typeface="方正清刻本悦宋简体" panose="02000000000000000000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12"/>
            </p:custDataLst>
          </p:nvPr>
        </p:nvSpPr>
        <p:spPr>
          <a:xfrm>
            <a:off x="5008245" y="2344420"/>
            <a:ext cx="3024505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2400">
                <a:solidFill>
                  <a:schemeClr val="dk1"/>
                </a:solidFill>
                <a:latin typeface="隶书" panose="02010509060101010101" charset="-122"/>
                <a:ea typeface="隶书" panose="02010509060101010101" charset="-122"/>
                <a:cs typeface="方正清刻本悦宋简体" panose="02000000000000000000" charset="-122"/>
              </a:rPr>
              <a:t>水稻之父袁隆平逝世</a:t>
            </a:r>
            <a:endParaRPr lang="zh-CN" altLang="en-US" sz="2400">
              <a:solidFill>
                <a:schemeClr val="dk1"/>
              </a:solidFill>
              <a:latin typeface="隶书" panose="02010509060101010101" charset="-122"/>
              <a:ea typeface="隶书" panose="02010509060101010101" charset="-122"/>
              <a:cs typeface="方正清刻本悦宋简体" panose="02000000000000000000" charset="-122"/>
            </a:endParaRPr>
          </a:p>
        </p:txBody>
      </p:sp>
      <p:pic>
        <p:nvPicPr>
          <p:cNvPr id="2" name="那天我做了一个梦-百年奥运">
            <a:hlinkClick r:id="" action="ppaction://media"/>
          </p:cNvPr>
          <p:cNvPicPr/>
          <p:nvPr>
            <a:vide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32435" y="996315"/>
            <a:ext cx="11522075" cy="5245100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9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01"/>
          <p:cNvSpPr/>
          <p:nvPr/>
        </p:nvSpPr>
        <p:spPr>
          <a:xfrm>
            <a:off x="1957396" y="1280160"/>
            <a:ext cx="3023036" cy="3023036"/>
          </a:xfrm>
          <a:prstGeom prst="ellipse">
            <a:avLst/>
          </a:prstGeom>
          <a:solidFill>
            <a:srgbClr val="3C7895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01"/>
          <p:cNvSpPr/>
          <p:nvPr/>
        </p:nvSpPr>
        <p:spPr>
          <a:xfrm>
            <a:off x="4868103" y="777241"/>
            <a:ext cx="706386" cy="706384"/>
          </a:xfrm>
          <a:prstGeom prst="ellipse">
            <a:avLst/>
          </a:prstGeom>
          <a:solidFill>
            <a:srgbClr val="3C78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01"/>
          <p:cNvSpPr txBox="1"/>
          <p:nvPr/>
        </p:nvSpPr>
        <p:spPr>
          <a:xfrm>
            <a:off x="2029219" y="1580783"/>
            <a:ext cx="2879387" cy="24217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5735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01</a:t>
            </a:r>
            <a:endParaRPr lang="zh-CN" altLang="en-US" sz="15735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01"/>
          <p:cNvSpPr txBox="1"/>
          <p:nvPr/>
        </p:nvSpPr>
        <p:spPr>
          <a:xfrm>
            <a:off x="5248275" y="1580515"/>
            <a:ext cx="4446905" cy="90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latinLnBrk="1">
              <a:lnSpc>
                <a:spcPct val="120000"/>
              </a:lnSpc>
              <a:defRPr/>
            </a:pPr>
            <a:r>
              <a:rPr kumimoji="1" lang="zh-CN" altLang="en-US" sz="4400" b="1" dirty="0" smtClean="0">
                <a:solidFill>
                  <a:srgbClr val="3C789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历史是</a:t>
            </a:r>
            <a:r>
              <a:rPr kumimoji="1" lang="zh-CN" altLang="en-US" sz="4400" b="1" dirty="0" smtClean="0">
                <a:solidFill>
                  <a:srgbClr val="3C789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什么</a:t>
            </a:r>
            <a:endParaRPr kumimoji="1" lang="zh-CN" altLang="en-US" sz="4400" b="1" dirty="0" smtClean="0">
              <a:solidFill>
                <a:srgbClr val="3C7895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文本框 48"/>
          <p:cNvSpPr txBox="1"/>
          <p:nvPr>
            <p:custDataLst>
              <p:tags r:id="rId1"/>
            </p:custDataLst>
          </p:nvPr>
        </p:nvSpPr>
        <p:spPr>
          <a:xfrm>
            <a:off x="266700" y="772795"/>
            <a:ext cx="10958830" cy="480695"/>
          </a:xfrm>
          <a:prstGeom prst="rect">
            <a:avLst/>
          </a:prstGeom>
          <a:noFill/>
        </p:spPr>
        <p:txBody>
          <a:bodyPr wrap="square" lIns="101600" tIns="0" rIns="82550" bIns="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defRPr sz="1600" spc="150">
                <a:uFillTx/>
              </a:defRPr>
            </a:lvl1pPr>
          </a:lstStyle>
          <a:p>
            <a:pPr marL="0" indent="0"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en-US" altLang="zh-CN"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</a:t>
            </a:r>
            <a:r>
              <a:rPr lang="zh-CN" altLang="en-US"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、</a:t>
            </a:r>
            <a:r>
              <a:rPr lang="en-US" altLang="zh-CN"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历史的含义</a:t>
            </a:r>
            <a:endParaRPr lang="en-US" altLang="zh-CN" sz="2800" b="1" spc="0">
              <a:solidFill>
                <a:schemeClr val="tx1"/>
              </a:solidFill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marL="0" indent="0"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Tx/>
            </a:pPr>
            <a:endParaRPr lang="en-US" altLang="zh-CN" sz="2800" b="1" spc="0">
              <a:solidFill>
                <a:schemeClr val="tx1"/>
              </a:solidFill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4" name="标题 5"/>
          <p:cNvSpPr txBox="1"/>
          <p:nvPr>
            <p:custDataLst>
              <p:tags r:id="rId2"/>
            </p:custDataLst>
          </p:nvPr>
        </p:nvSpPr>
        <p:spPr>
          <a:xfrm>
            <a:off x="318" y="0"/>
            <a:ext cx="12192000" cy="6595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zh-CN" sz="3735" b="1" kern="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</a:t>
            </a:r>
            <a:r>
              <a:rPr lang="zh-CN" altLang="zh-CN" sz="3735" b="1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、历史是</a:t>
            </a:r>
            <a:r>
              <a:rPr lang="zh-CN" altLang="zh-CN" sz="3735" b="1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什么</a:t>
            </a:r>
            <a:endParaRPr lang="zh-CN" altLang="zh-CN" sz="3735" b="1" kern="1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0215" y="1366520"/>
            <a:ext cx="10468610" cy="1291590"/>
          </a:xfrm>
          <a:prstGeom prst="rect">
            <a:avLst/>
          </a:prstGeom>
        </p:spPr>
        <p:txBody>
          <a:bodyPr wrap="square">
            <a:spAutoFit/>
          </a:bodyPr>
          <a:p>
            <a:pPr algn="just" fontAlgn="auto">
              <a:lnSpc>
                <a:spcPct val="100000"/>
              </a:lnSpc>
              <a:spcAft>
                <a:spcPts val="0"/>
              </a:spcAft>
            </a:pPr>
            <a:r>
              <a:rPr sz="2600" b="1" kern="100" dirty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过去的事实：人类社会过去发生的一切事件与历程。</a:t>
            </a:r>
            <a:endParaRPr sz="2600" b="1" kern="100" dirty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 fontAlgn="auto">
              <a:lnSpc>
                <a:spcPct val="100000"/>
              </a:lnSpc>
              <a:spcAft>
                <a:spcPts val="0"/>
              </a:spcAft>
            </a:pPr>
            <a:r>
              <a:rPr sz="2600" b="1" kern="100" dirty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历史的事实：有选择地被记录下来的重大历史事件。</a:t>
            </a:r>
            <a:endParaRPr sz="2600" b="1" kern="100" dirty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 fontAlgn="auto">
              <a:lnSpc>
                <a:spcPct val="100000"/>
              </a:lnSpc>
              <a:spcAft>
                <a:spcPts val="0"/>
              </a:spcAft>
            </a:pPr>
            <a:r>
              <a:rPr sz="2600" b="1" kern="100" dirty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历史的认识：史学家对史料、历史遗存进行分析、加工而形成的解释。</a:t>
            </a:r>
            <a:endParaRPr lang="en-US" altLang="en-US" sz="2600" b="1" kern="100" dirty="0">
              <a:solidFill>
                <a:schemeClr val="tx2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473" name="文本框 1472"/>
          <p:cNvSpPr txBox="1"/>
          <p:nvPr/>
        </p:nvSpPr>
        <p:spPr>
          <a:xfrm>
            <a:off x="450215" y="2771140"/>
            <a:ext cx="6592570" cy="645160"/>
          </a:xfrm>
          <a:prstGeom prst="rect">
            <a:avLst/>
          </a:prstGeom>
          <a:solidFill>
            <a:srgbClr val="C8785A"/>
          </a:solidFill>
        </p:spPr>
        <p:txBody>
          <a:bodyPr wrap="none" rtlCol="0" anchor="t">
            <a:spAutoFit/>
          </a:bodyPr>
          <a:p>
            <a:r>
              <a:rPr kumimoji="1" lang="zh-CN" altLang="en-US" sz="3600" b="1" noProof="0">
                <a:solidFill>
                  <a:schemeClr val="bg1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历史是客观的，历史学是主观的</a:t>
            </a:r>
            <a:endParaRPr kumimoji="1" lang="zh-CN" altLang="en-US" sz="3600" b="1" noProof="0">
              <a:solidFill>
                <a:schemeClr val="bg1"/>
              </a:solidFill>
              <a:effectLst/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pic>
        <p:nvPicPr>
          <p:cNvPr id="2" name="图片 1" descr="青铜鼎_meitu_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50215" y="3528695"/>
            <a:ext cx="3812540" cy="3115310"/>
          </a:xfrm>
          <a:prstGeom prst="rect">
            <a:avLst/>
          </a:prstGeom>
        </p:spPr>
      </p:pic>
      <p:pic>
        <p:nvPicPr>
          <p:cNvPr id="3" name="图片 2" descr="53db7999gy1ggrgenucc2j215o0rs4qp_meitu_1"/>
          <p:cNvPicPr>
            <a:picLocks noChangeAspect="1"/>
          </p:cNvPicPr>
          <p:nvPr/>
        </p:nvPicPr>
        <p:blipFill>
          <a:blip r:embed="rId5">
            <a:lum bright="6000" contrast="6000"/>
          </a:blip>
          <a:srcRect l="18834" r="11074"/>
          <a:stretch>
            <a:fillRect/>
          </a:stretch>
        </p:blipFill>
        <p:spPr>
          <a:xfrm>
            <a:off x="7433310" y="3529965"/>
            <a:ext cx="3491865" cy="31140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130" y="3529965"/>
            <a:ext cx="3011805" cy="311467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3" grpId="0" bldLvl="0" animBg="1"/>
      <p:bldP spid="147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文本框 48"/>
          <p:cNvSpPr txBox="1"/>
          <p:nvPr>
            <p:custDataLst>
              <p:tags r:id="rId1"/>
            </p:custDataLst>
          </p:nvPr>
        </p:nvSpPr>
        <p:spPr>
          <a:xfrm>
            <a:off x="266700" y="772795"/>
            <a:ext cx="10958830" cy="480695"/>
          </a:xfrm>
          <a:prstGeom prst="rect">
            <a:avLst/>
          </a:prstGeom>
          <a:noFill/>
        </p:spPr>
        <p:txBody>
          <a:bodyPr wrap="square" lIns="101600" tIns="0" rIns="82550" bIns="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defRPr sz="1600" spc="150">
                <a:uFillTx/>
              </a:defRPr>
            </a:lvl1pPr>
          </a:lstStyle>
          <a:p>
            <a:pPr marL="0" indent="0"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en-US" altLang="zh-CN"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</a:t>
            </a:r>
            <a:r>
              <a:rPr lang="zh-CN" altLang="en-US"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、</a:t>
            </a:r>
            <a:r>
              <a:rPr lang="en-US" altLang="zh-CN" sz="2800" b="1" spc="0">
                <a:solidFill>
                  <a:schemeClr val="tx1"/>
                </a:solidFill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历史的基本：史料</a:t>
            </a:r>
            <a:endParaRPr lang="en-US" altLang="zh-CN" sz="2800" b="1" spc="0">
              <a:solidFill>
                <a:schemeClr val="tx1"/>
              </a:solidFill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4" name="标题 5"/>
          <p:cNvSpPr txBox="1"/>
          <p:nvPr>
            <p:custDataLst>
              <p:tags r:id="rId2"/>
            </p:custDataLst>
          </p:nvPr>
        </p:nvSpPr>
        <p:spPr>
          <a:xfrm>
            <a:off x="318" y="0"/>
            <a:ext cx="12192000" cy="6595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zh-CN" sz="3735" b="1" kern="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</a:t>
            </a:r>
            <a:r>
              <a:rPr lang="zh-CN" altLang="zh-CN" sz="3735" b="1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、历史是</a:t>
            </a:r>
            <a:r>
              <a:rPr lang="zh-CN" altLang="zh-CN" sz="3735" b="1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什么</a:t>
            </a:r>
            <a:endParaRPr lang="zh-CN" altLang="zh-CN" sz="3735" b="1" kern="1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0215" y="1366520"/>
            <a:ext cx="10468610" cy="4892675"/>
          </a:xfrm>
          <a:prstGeom prst="rect">
            <a:avLst/>
          </a:prstGeom>
        </p:spPr>
        <p:txBody>
          <a:bodyPr wrap="square">
            <a:spAutoFit/>
          </a:bodyPr>
          <a:p>
            <a:pPr algn="just" fontAlgn="auto">
              <a:lnSpc>
                <a:spcPct val="100000"/>
              </a:lnSpc>
              <a:spcAft>
                <a:spcPts val="0"/>
              </a:spcAft>
            </a:pPr>
            <a:r>
              <a:rPr sz="2600" b="1" kern="100" dirty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（1）</a:t>
            </a:r>
            <a:r>
              <a:rPr lang="zh-CN" sz="2600" b="1" kern="100" dirty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按史料的类型</a:t>
            </a:r>
            <a:endParaRPr sz="2600" b="1" kern="100" dirty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 fontAlgn="auto">
              <a:lnSpc>
                <a:spcPct val="100000"/>
              </a:lnSpc>
              <a:spcAft>
                <a:spcPts val="0"/>
              </a:spcAft>
            </a:pPr>
            <a:r>
              <a:rPr lang="zh-CN" sz="2600" b="1" kern="100" dirty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①</a:t>
            </a:r>
            <a:r>
              <a:rPr sz="2600" b="1" kern="100" dirty="0">
                <a:solidFill>
                  <a:schemeClr val="tx2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实物史料</a:t>
            </a:r>
            <a:endParaRPr sz="2600" b="1" kern="100" dirty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 fontAlgn="auto">
              <a:lnSpc>
                <a:spcPct val="100000"/>
              </a:lnSpc>
              <a:spcAft>
                <a:spcPts val="0"/>
              </a:spcAft>
            </a:pPr>
            <a:r>
              <a:rPr sz="2600" b="1" kern="100" dirty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遗迹、遗址、遗物等：古代建筑、家具、衣物、钱币、老照片……</a:t>
            </a:r>
            <a:endParaRPr sz="2600" b="1" kern="100" dirty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 fontAlgn="auto">
              <a:lnSpc>
                <a:spcPct val="100000"/>
              </a:lnSpc>
              <a:spcAft>
                <a:spcPts val="0"/>
              </a:spcAft>
            </a:pPr>
            <a:r>
              <a:rPr lang="zh-CN" sz="2600" b="1" kern="100" dirty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②</a:t>
            </a:r>
            <a:r>
              <a:rPr sz="2600" b="1" kern="100" dirty="0">
                <a:solidFill>
                  <a:schemeClr val="tx2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文献史料</a:t>
            </a:r>
            <a:endParaRPr sz="2600" b="1" kern="100" dirty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 fontAlgn="auto">
              <a:lnSpc>
                <a:spcPct val="100000"/>
              </a:lnSpc>
              <a:spcAft>
                <a:spcPts val="0"/>
              </a:spcAft>
            </a:pPr>
            <a:r>
              <a:rPr sz="2600" b="1" kern="100" dirty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公私文书、档案、文集日记、报刊杂志、书信……</a:t>
            </a:r>
            <a:endParaRPr sz="2600" b="1" kern="100" dirty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 fontAlgn="auto">
              <a:lnSpc>
                <a:spcPct val="100000"/>
              </a:lnSpc>
              <a:spcAft>
                <a:spcPts val="0"/>
              </a:spcAft>
            </a:pPr>
            <a:r>
              <a:rPr lang="zh-CN" sz="2600" b="1" kern="100" dirty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③</a:t>
            </a:r>
            <a:r>
              <a:rPr sz="2600" b="1" kern="100" dirty="0">
                <a:solidFill>
                  <a:schemeClr val="tx2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口述史料</a:t>
            </a:r>
            <a:endParaRPr sz="2600" b="1" kern="100" dirty="0">
              <a:solidFill>
                <a:schemeClr val="tx2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 fontAlgn="auto">
              <a:lnSpc>
                <a:spcPct val="100000"/>
              </a:lnSpc>
              <a:spcAft>
                <a:spcPts val="0"/>
              </a:spcAft>
            </a:pPr>
            <a:r>
              <a:rPr sz="2600" b="1" kern="100" dirty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神话、传说、故事、回忆录、对话录、访谈录……</a:t>
            </a:r>
            <a:endParaRPr sz="2600" b="1" kern="100" dirty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 fontAlgn="auto">
              <a:lnSpc>
                <a:spcPct val="100000"/>
              </a:lnSpc>
              <a:spcAft>
                <a:spcPts val="0"/>
              </a:spcAft>
            </a:pPr>
            <a:r>
              <a:rPr lang="zh-CN" sz="2600" b="1" kern="100" dirty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</a:t>
            </a:r>
            <a:r>
              <a:rPr lang="en-US" altLang="zh-CN" sz="2600" b="1" kern="100" dirty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sz="2600" b="1" kern="100" dirty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）按实用</a:t>
            </a:r>
            <a:r>
              <a:rPr lang="zh-CN" sz="2600" b="1" kern="100" dirty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价值</a:t>
            </a:r>
            <a:endParaRPr lang="zh-CN" sz="2600" b="1" kern="100" dirty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 fontAlgn="auto">
              <a:lnSpc>
                <a:spcPct val="100000"/>
              </a:lnSpc>
              <a:spcAft>
                <a:spcPts val="0"/>
              </a:spcAft>
            </a:pPr>
            <a:r>
              <a:rPr lang="zh-CN" sz="2600" b="1" kern="100" dirty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①一手史料（原始文献）：接近或直接在历史发生当时所产生,能反映历史真实的材料。</a:t>
            </a:r>
            <a:endParaRPr lang="zh-CN" sz="2600" b="1" kern="100" dirty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 fontAlgn="auto">
              <a:lnSpc>
                <a:spcPct val="100000"/>
              </a:lnSpc>
              <a:spcAft>
                <a:spcPts val="0"/>
              </a:spcAft>
            </a:pPr>
            <a:r>
              <a:rPr lang="zh-CN" sz="2600" b="1" kern="100" dirty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②二手史料：后人运用第一手史料所作的研究及诠释,一般带有作者的主观意见</a:t>
            </a:r>
            <a:endParaRPr lang="zh-CN" sz="2600" b="1" kern="100" dirty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>
        <p15:prstTrans prst="origami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tags/tag1.xml><?xml version="1.0" encoding="utf-8"?>
<p:tagLst xmlns:p="http://schemas.openxmlformats.org/presentationml/2006/main">
  <p:tag name="PA" val="v3.0.1"/>
</p:tagLst>
</file>

<file path=ppt/tags/tag1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8515*3573*1113*1113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4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15.xml><?xml version="1.0" encoding="utf-8"?>
<p:tagLst xmlns:p="http://schemas.openxmlformats.org/presentationml/2006/main">
  <p:tag name="AS_UNIQUEID" val="916"/>
  <p:tag name="KSO_WM_BEAUTIFY_FLAG" val="#wm#"/>
  <p:tag name="KSO_WM_TAG_VERSION" val="1.0"/>
  <p:tag name="KSO_WM_TEMPLATE_CATEGORY" val="diagram"/>
  <p:tag name="KSO_WM_TEMPLATE_INDEX" val="20193798"/>
  <p:tag name="KSO_WM_UNIT_ADJUSTLAYOUT_ID" val="49"/>
  <p:tag name="KSO_WM_UNIT_COLOR_SCHEME_PARENT_PAGE" val="0_1"/>
  <p:tag name="KSO_WM_UNIT_COLOR_SCHEME_SHAPE_ID" val="49"/>
  <p:tag name="KSO_WM_UNIT_COMPATIBLE" val="0"/>
  <p:tag name="KSO_WM_UNIT_DIAGRAM_ISNUMVISUAL" val="0"/>
  <p:tag name="KSO_WM_UNIT_DIAGRAM_ISREFERUNIT" val="0"/>
  <p:tag name="KSO_WM_UNIT_HIGHLIGHT" val="0"/>
  <p:tag name="KSO_WM_UNIT_ID" val="diagram20193798_1*f*1"/>
  <p:tag name="KSO_WM_UNIT_INDEX" val="1"/>
  <p:tag name="KSO_WM_UNIT_LAYERLEVEL" val="1"/>
  <p:tag name="KSO_WM_UNIT_PRESET_TEXT" val="点击此处添加正文，请言简意赅的阐述观点。"/>
  <p:tag name="KSO_WM_UNIT_TEXT_PART_ID" val="2-a"/>
  <p:tag name="KSO_WM_UNIT_TEXT_PART_ID_V2" val="d-2-1"/>
  <p:tag name="KSO_WM_UNIT_TEXT_PART_SIZE" val="24.96*434.5"/>
  <p:tag name="KSO_WM_UNIT_TYPE" val="f"/>
  <p:tag name="KSO_WM_UNIT_VALUE" val="26"/>
</p:tagLst>
</file>

<file path=ppt/tags/tag16.xml><?xml version="1.0" encoding="utf-8"?>
<p:tagLst xmlns:p="http://schemas.openxmlformats.org/presentationml/2006/main">
  <p:tag name="AS_UNIQUEID" val="1671"/>
</p:tagLst>
</file>

<file path=ppt/tags/tag17.xml><?xml version="1.0" encoding="utf-8"?>
<p:tagLst xmlns:p="http://schemas.openxmlformats.org/presentationml/2006/main">
  <p:tag name="KSO_WM_UNIT_PLACING_PICTURE_USER_VIEWPORT" val="{&quot;height&quot;:10866,&quot;width&quot;:7242}"/>
</p:tagLst>
</file>

<file path=ppt/tags/tag18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19.xml><?xml version="1.0" encoding="utf-8"?>
<p:tagLst xmlns:p="http://schemas.openxmlformats.org/presentationml/2006/main">
  <p:tag name="AS_UNIQUEID" val="916"/>
  <p:tag name="KSO_WM_TAG_VERSION" val="1.0"/>
  <p:tag name="KSO_WM_TEMPLATE_CATEGORY" val="diagram"/>
  <p:tag name="KSO_WM_TEMPLATE_INDEX" val="20193798"/>
  <p:tag name="KSO_WM_UNIT_ADJUSTLAYOUT_ID" val="49"/>
  <p:tag name="KSO_WM_UNIT_COLOR_SCHEME_PARENT_PAGE" val="0_1"/>
  <p:tag name="KSO_WM_UNIT_COLOR_SCHEME_SHAPE_ID" val="49"/>
  <p:tag name="KSO_WM_UNIT_COMPATIBLE" val="0"/>
  <p:tag name="KSO_WM_UNIT_DIAGRAM_ISNUMVISUAL" val="0"/>
  <p:tag name="KSO_WM_UNIT_DIAGRAM_ISREFERUNIT" val="0"/>
  <p:tag name="KSO_WM_UNIT_HIGHLIGHT" val="0"/>
  <p:tag name="KSO_WM_UNIT_ID" val="diagram20193798_1*f*1"/>
  <p:tag name="KSO_WM_UNIT_LAYERLEVEL" val="1"/>
  <p:tag name="KSO_WM_UNIT_PRESET_TEXT" val="点击此处添加正文，请言简意赅的阐述观点。"/>
  <p:tag name="KSO_WM_UNIT_TEXT_PART_ID" val="2-a"/>
  <p:tag name="KSO_WM_UNIT_TEXT_PART_ID_V2" val="d-2-1"/>
  <p:tag name="KSO_WM_UNIT_TEXT_PART_SIZE" val="24.96*434.5"/>
  <p:tag name="KSO_WM_UNIT_VALUE" val="26"/>
</p:tagLst>
</file>

<file path=ppt/tags/tag2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38dc33d0-3727-4631-89f5-1a49aea3ab58}"/>
  <p:tag name="KSO_WM_UNIT_TYPE" val="i"/>
</p:tagLst>
</file>

<file path=ppt/tags/tag20.xml><?xml version="1.0" encoding="utf-8"?>
<p:tagLst xmlns:p="http://schemas.openxmlformats.org/presentationml/2006/main">
  <p:tag name="AS_UNIQUEID" val="1671"/>
</p:tagLst>
</file>

<file path=ppt/tags/tag21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2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6.xml><?xml version="1.0" encoding="utf-8"?>
<p:tagLst xmlns:p="http://schemas.openxmlformats.org/presentationml/2006/main">
  <p:tag name="AS_UNIQUEID" val="916"/>
  <p:tag name="KSO_WM_BEAUTIFY_FLAG" val="#wm#"/>
  <p:tag name="KSO_WM_TAG_VERSION" val="1.0"/>
  <p:tag name="KSO_WM_TEMPLATE_CATEGORY" val="diagram"/>
  <p:tag name="KSO_WM_TEMPLATE_INDEX" val="20193798"/>
  <p:tag name="KSO_WM_UNIT_ADJUSTLAYOUT_ID" val="49"/>
  <p:tag name="KSO_WM_UNIT_COLOR_SCHEME_PARENT_PAGE" val="0_1"/>
  <p:tag name="KSO_WM_UNIT_COLOR_SCHEME_SHAPE_ID" val="49"/>
  <p:tag name="KSO_WM_UNIT_COMPATIBLE" val="0"/>
  <p:tag name="KSO_WM_UNIT_DIAGRAM_ISNUMVISUAL" val="0"/>
  <p:tag name="KSO_WM_UNIT_DIAGRAM_ISREFERUNIT" val="0"/>
  <p:tag name="KSO_WM_UNIT_HIGHLIGHT" val="0"/>
  <p:tag name="KSO_WM_UNIT_ID" val="diagram20193798_1*f*1"/>
  <p:tag name="KSO_WM_UNIT_INDEX" val="1"/>
  <p:tag name="KSO_WM_UNIT_LAYERLEVEL" val="1"/>
  <p:tag name="KSO_WM_UNIT_PRESET_TEXT" val="点击此处添加正文，请言简意赅的阐述观点。"/>
  <p:tag name="KSO_WM_UNIT_TEXT_PART_ID" val="2-a"/>
  <p:tag name="KSO_WM_UNIT_TEXT_PART_ID_V2" val="d-2-1"/>
  <p:tag name="KSO_WM_UNIT_TEXT_PART_SIZE" val="24.96*434.5"/>
  <p:tag name="KSO_WM_UNIT_TYPE" val="f"/>
  <p:tag name="KSO_WM_UNIT_VALUE" val="26"/>
</p:tagLst>
</file>

<file path=ppt/tags/tag27.xml><?xml version="1.0" encoding="utf-8"?>
<p:tagLst xmlns:p="http://schemas.openxmlformats.org/presentationml/2006/main">
  <p:tag name="AS_UNIQUEID" val="1671"/>
</p:tagLst>
</file>

<file path=ppt/tags/tag28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29.xml><?xml version="1.0" encoding="utf-8"?>
<p:tagLst xmlns:p="http://schemas.openxmlformats.org/presentationml/2006/main">
  <p:tag name="AS_UNIQUEID" val="916"/>
  <p:tag name="KSO_WM_BEAUTIFY_FLAG" val="#wm#"/>
  <p:tag name="KSO_WM_TAG_VERSION" val="1.0"/>
  <p:tag name="KSO_WM_TEMPLATE_CATEGORY" val="diagram"/>
  <p:tag name="KSO_WM_TEMPLATE_INDEX" val="20193798"/>
  <p:tag name="KSO_WM_UNIT_ADJUSTLAYOUT_ID" val="49"/>
  <p:tag name="KSO_WM_UNIT_COLOR_SCHEME_PARENT_PAGE" val="0_1"/>
  <p:tag name="KSO_WM_UNIT_COLOR_SCHEME_SHAPE_ID" val="49"/>
  <p:tag name="KSO_WM_UNIT_COMPATIBLE" val="0"/>
  <p:tag name="KSO_WM_UNIT_DIAGRAM_ISNUMVISUAL" val="0"/>
  <p:tag name="KSO_WM_UNIT_DIAGRAM_ISREFERUNIT" val="0"/>
  <p:tag name="KSO_WM_UNIT_HIGHLIGHT" val="0"/>
  <p:tag name="KSO_WM_UNIT_ID" val="diagram20193798_1*f*1"/>
  <p:tag name="KSO_WM_UNIT_INDEX" val="1"/>
  <p:tag name="KSO_WM_UNIT_LAYERLEVEL" val="1"/>
  <p:tag name="KSO_WM_UNIT_PRESET_TEXT" val="点击此处添加正文，请言简意赅的阐述观点。"/>
  <p:tag name="KSO_WM_UNIT_TEXT_PART_ID" val="2-a"/>
  <p:tag name="KSO_WM_UNIT_TEXT_PART_ID_V2" val="d-2-1"/>
  <p:tag name="KSO_WM_UNIT_TEXT_PART_SIZE" val="24.96*434.5"/>
  <p:tag name="KSO_WM_UNIT_TYPE" val="f"/>
  <p:tag name="KSO_WM_UNIT_VALUE" val="26"/>
</p:tagLst>
</file>

<file path=ppt/tags/tag3.xml><?xml version="1.0" encoding="utf-8"?>
<p:tagLst xmlns:p="http://schemas.openxmlformats.org/presentationml/2006/main">
  <p:tag name="KSO_WM_UNIT_TEXT_FILL_FORE_SCHEMECOLOR_INDEX_BRIGHTNESS" val="-0.25"/>
  <p:tag name="KSO_WM_UNIT_TEXT_FILL_FORE_SCHEMECOLOR_INDEX" val="5"/>
  <p:tag name="KSO_WM_UNIT_TEXT_FILL_TYPE" val="1"/>
</p:tagLst>
</file>

<file path=ppt/tags/tag30.xml><?xml version="1.0" encoding="utf-8"?>
<p:tagLst xmlns:p="http://schemas.openxmlformats.org/presentationml/2006/main">
  <p:tag name="AS_UNIQUEID" val="1671"/>
</p:tagLst>
</file>

<file path=ppt/tags/tag31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32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2*i*2"/>
  <p:tag name="KSO_WM_UNIT_LAYERLEVEL" val="1"/>
  <p:tag name="KSO_WM_TAG_VERSION" val="1.0"/>
  <p:tag name="KSO_WM_BEAUTIFY_FLAG" val="#wm#"/>
  <p:tag name="WM_BEAUTIFY_SHAPE_IDENTITY" val="{9f9a4ee6-7a02-442d-8c09-4d19b860deec}"/>
  <p:tag name="KSO_WM_UNIT_TEXT_FILL_FORE_SCHEMECOLOR_INDEX_BRIGHTNESS" val="0"/>
  <p:tag name="KSO_WM_UNIT_TEXT_FILL_FORE_SCHEMECOLOR_INDEX" val="2"/>
  <p:tag name="KSO_WM_UNIT_TEXT_FILL_TYPE" val="1"/>
</p:tagLst>
</file>

<file path=ppt/tags/tag33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164534df-22e0-4aab-a7ce-15eaf297fcd7}"/>
  <p:tag name="KSO_WM_UNIT_TYPE" val="i"/>
</p:tagLst>
</file>

<file path=ppt/tags/tag34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3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2*i*2"/>
  <p:tag name="KSO_WM_UNIT_LAYERLEVEL" val="1"/>
  <p:tag name="KSO_WM_TAG_VERSION" val="1.0"/>
  <p:tag name="KSO_WM_BEAUTIFY_FLAG" val="#wm#"/>
  <p:tag name="WM_BEAUTIFY_SHAPE_IDENTITY" val="{ebd6318f-8ad3-490a-9e45-0f10934381db}"/>
  <p:tag name="KSO_WM_UNIT_TEXT_FILL_FORE_SCHEMECOLOR_INDEX_BRIGHTNESS" val="0"/>
  <p:tag name="KSO_WM_UNIT_TEXT_FILL_FORE_SCHEMECOLOR_INDEX" val="2"/>
  <p:tag name="KSO_WM_UNIT_TEXT_FILL_TYPE" val="1"/>
</p:tagLst>
</file>

<file path=ppt/tags/tag36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329c4036-5eb4-42b6-a72e-a9a63c0cf1b1}"/>
  <p:tag name="KSO_WM_UNIT_TYPE" val="i"/>
</p:tagLst>
</file>

<file path=ppt/tags/tag37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38.xml><?xml version="1.0" encoding="utf-8"?>
<p:tagLst xmlns:p="http://schemas.openxmlformats.org/presentationml/2006/main">
  <p:tag name="AS_UNIQUEID" val="916"/>
  <p:tag name="KSO_WM_BEAUTIFY_FLAG" val="#wm#"/>
  <p:tag name="KSO_WM_TAG_VERSION" val="1.0"/>
  <p:tag name="KSO_WM_TEMPLATE_CATEGORY" val="diagram"/>
  <p:tag name="KSO_WM_TEMPLATE_INDEX" val="20193798"/>
  <p:tag name="KSO_WM_UNIT_ADJUSTLAYOUT_ID" val="49"/>
  <p:tag name="KSO_WM_UNIT_COLOR_SCHEME_PARENT_PAGE" val="0_1"/>
  <p:tag name="KSO_WM_UNIT_COLOR_SCHEME_SHAPE_ID" val="49"/>
  <p:tag name="KSO_WM_UNIT_COMPATIBLE" val="0"/>
  <p:tag name="KSO_WM_UNIT_DIAGRAM_ISNUMVISUAL" val="0"/>
  <p:tag name="KSO_WM_UNIT_DIAGRAM_ISREFERUNIT" val="0"/>
  <p:tag name="KSO_WM_UNIT_HIGHLIGHT" val="0"/>
  <p:tag name="KSO_WM_UNIT_ID" val="diagram20193798_1*f*1"/>
  <p:tag name="KSO_WM_UNIT_INDEX" val="1"/>
  <p:tag name="KSO_WM_UNIT_LAYERLEVEL" val="1"/>
  <p:tag name="KSO_WM_UNIT_PRESET_TEXT" val="点击此处添加正文，请言简意赅的阐述观点。"/>
  <p:tag name="KSO_WM_UNIT_TEXT_PART_ID" val="2-a"/>
  <p:tag name="KSO_WM_UNIT_TEXT_PART_ID_V2" val="d-2-1"/>
  <p:tag name="KSO_WM_UNIT_TEXT_PART_SIZE" val="24.96*434.5"/>
  <p:tag name="KSO_WM_UNIT_TYPE" val="f"/>
  <p:tag name="KSO_WM_UNIT_VALUE" val="26"/>
</p:tagLst>
</file>

<file path=ppt/tags/tag39.xml><?xml version="1.0" encoding="utf-8"?>
<p:tagLst xmlns:p="http://schemas.openxmlformats.org/presentationml/2006/main">
  <p:tag name="AS_UNIQUEID" val="1671"/>
</p:tagLst>
</file>

<file path=ppt/tags/tag4.xml><?xml version="1.0" encoding="utf-8"?>
<p:tagLst xmlns:p="http://schemas.openxmlformats.org/presentationml/2006/main">
  <p:tag name="KSO_WM_UNIT_TEXT_FILL_FORE_SCHEMECOLOR_INDEX_BRIGHTNESS" val="-0.5"/>
  <p:tag name="KSO_WM_UNIT_TEXT_FILL_FORE_SCHEMECOLOR_INDEX" val="16"/>
  <p:tag name="KSO_WM_UNIT_TEXT_FILL_TYPE" val="1"/>
</p:tagLst>
</file>

<file path=ppt/tags/tag40.xml><?xml version="1.0" encoding="utf-8"?>
<p:tagLst xmlns:p="http://schemas.openxmlformats.org/presentationml/2006/main">
  <p:tag name="KSO_WM_UNIT_TABLE_BEAUTIFY" val="smartTable{da5967e5-73b6-435d-9c50-5bd6750e816d}"/>
  <p:tag name="TABLE_COLOR_RGB" val="0x000000*0xFFFFFF*0x212121*0xFFFFFF*0x1784C7*0x1BA8C9*0x22C29C*0x91CE24*0xF4B720*0xDA542A"/>
  <p:tag name="TABLE_COLORIDX" val="d"/>
  <p:tag name="TABLE_EMPHASIZE_COLOR" val="1541319"/>
  <p:tag name="TABLE_SKINIDX" val="4"/>
</p:tagLst>
</file>

<file path=ppt/tags/tag41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42.xml><?xml version="1.0" encoding="utf-8"?>
<p:tagLst xmlns:p="http://schemas.openxmlformats.org/presentationml/2006/main">
  <p:tag name="AS_UNIQUEID" val="916"/>
  <p:tag name="KSO_WM_BEAUTIFY_FLAG" val="#wm#"/>
  <p:tag name="KSO_WM_TAG_VERSION" val="1.0"/>
  <p:tag name="KSO_WM_TEMPLATE_CATEGORY" val="diagram"/>
  <p:tag name="KSO_WM_TEMPLATE_INDEX" val="20193798"/>
  <p:tag name="KSO_WM_UNIT_ADJUSTLAYOUT_ID" val="49"/>
  <p:tag name="KSO_WM_UNIT_COLOR_SCHEME_PARENT_PAGE" val="0_1"/>
  <p:tag name="KSO_WM_UNIT_COLOR_SCHEME_SHAPE_ID" val="49"/>
  <p:tag name="KSO_WM_UNIT_COMPATIBLE" val="0"/>
  <p:tag name="KSO_WM_UNIT_DIAGRAM_ISNUMVISUAL" val="0"/>
  <p:tag name="KSO_WM_UNIT_DIAGRAM_ISREFERUNIT" val="0"/>
  <p:tag name="KSO_WM_UNIT_HIGHLIGHT" val="0"/>
  <p:tag name="KSO_WM_UNIT_ID" val="diagram20193798_1*f*1"/>
  <p:tag name="KSO_WM_UNIT_INDEX" val="1"/>
  <p:tag name="KSO_WM_UNIT_LAYERLEVEL" val="1"/>
  <p:tag name="KSO_WM_UNIT_PRESET_TEXT" val="点击此处添加正文，请言简意赅的阐述观点。"/>
  <p:tag name="KSO_WM_UNIT_TEXT_PART_ID" val="2-a"/>
  <p:tag name="KSO_WM_UNIT_TEXT_PART_ID_V2" val="d-2-1"/>
  <p:tag name="KSO_WM_UNIT_TEXT_PART_SIZE" val="24.96*434.5"/>
  <p:tag name="KSO_WM_UNIT_TYPE" val="f"/>
  <p:tag name="KSO_WM_UNIT_VALUE" val="26"/>
</p:tagLst>
</file>

<file path=ppt/tags/tag43.xml><?xml version="1.0" encoding="utf-8"?>
<p:tagLst xmlns:p="http://schemas.openxmlformats.org/presentationml/2006/main">
  <p:tag name="AS_UNIQUEID" val="1671"/>
</p:tagLst>
</file>

<file path=ppt/tags/tag44.xml><?xml version="1.0" encoding="utf-8"?>
<p:tagLst xmlns:p="http://schemas.openxmlformats.org/presentationml/2006/main">
  <p:tag name="AS_UNIQUEID" val="208"/>
</p:tagLst>
</file>

<file path=ppt/tags/tag45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46.xml><?xml version="1.0" encoding="utf-8"?>
<p:tagLst xmlns:p="http://schemas.openxmlformats.org/presentationml/2006/main">
  <p:tag name="AS_UNIQUEID" val="916"/>
  <p:tag name="KSO_WM_BEAUTIFY_FLAG" val="#wm#"/>
  <p:tag name="KSO_WM_TAG_VERSION" val="1.0"/>
  <p:tag name="KSO_WM_TEMPLATE_CATEGORY" val="diagram"/>
  <p:tag name="KSO_WM_TEMPLATE_INDEX" val="20193798"/>
  <p:tag name="KSO_WM_UNIT_ADJUSTLAYOUT_ID" val="49"/>
  <p:tag name="KSO_WM_UNIT_COLOR_SCHEME_PARENT_PAGE" val="0_1"/>
  <p:tag name="KSO_WM_UNIT_COLOR_SCHEME_SHAPE_ID" val="49"/>
  <p:tag name="KSO_WM_UNIT_COMPATIBLE" val="0"/>
  <p:tag name="KSO_WM_UNIT_DIAGRAM_ISNUMVISUAL" val="0"/>
  <p:tag name="KSO_WM_UNIT_DIAGRAM_ISREFERUNIT" val="0"/>
  <p:tag name="KSO_WM_UNIT_HIGHLIGHT" val="0"/>
  <p:tag name="KSO_WM_UNIT_ID" val="diagram20193798_1*f*1"/>
  <p:tag name="KSO_WM_UNIT_INDEX" val="1"/>
  <p:tag name="KSO_WM_UNIT_LAYERLEVEL" val="1"/>
  <p:tag name="KSO_WM_UNIT_PRESET_TEXT" val="点击此处添加正文，请言简意赅的阐述观点。"/>
  <p:tag name="KSO_WM_UNIT_TEXT_PART_ID" val="2-a"/>
  <p:tag name="KSO_WM_UNIT_TEXT_PART_ID_V2" val="d-2-1"/>
  <p:tag name="KSO_WM_UNIT_TEXT_PART_SIZE" val="24.96*434.5"/>
  <p:tag name="KSO_WM_UNIT_TYPE" val="f"/>
  <p:tag name="KSO_WM_UNIT_VALUE" val="26"/>
</p:tagLst>
</file>

<file path=ppt/tags/tag47.xml><?xml version="1.0" encoding="utf-8"?>
<p:tagLst xmlns:p="http://schemas.openxmlformats.org/presentationml/2006/main">
  <p:tag name="AS_UNIQUEID" val="1671"/>
</p:tagLst>
</file>

<file path=ppt/tags/tag48.xml><?xml version="1.0" encoding="utf-8"?>
<p:tagLst xmlns:p="http://schemas.openxmlformats.org/presentationml/2006/main">
  <p:tag name="AS_UNIQUEID" val="208"/>
</p:tagLst>
</file>

<file path=ppt/tags/tag49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5.xml><?xml version="1.0" encoding="utf-8"?>
<p:tagLst xmlns:p="http://schemas.openxmlformats.org/presentationml/2006/main">
  <p:tag name="KSO_WM_UNIT_TEXT_FILL_FORE_SCHEMECOLOR_INDEX_BRIGHTNESS" val="-0.5"/>
  <p:tag name="KSO_WM_UNIT_TEXT_FILL_FORE_SCHEMECOLOR_INDEX" val="8"/>
  <p:tag name="KSO_WM_UNIT_TEXT_FILL_TYPE" val="1"/>
</p:tagLst>
</file>

<file path=ppt/tags/tag50.xml><?xml version="1.0" encoding="utf-8"?>
<p:tagLst xmlns:p="http://schemas.openxmlformats.org/presentationml/2006/main">
  <p:tag name="AS_UNIQUEID" val="916"/>
  <p:tag name="KSO_WM_BEAUTIFY_FLAG" val="#wm#"/>
  <p:tag name="KSO_WM_TAG_VERSION" val="1.0"/>
  <p:tag name="KSO_WM_TEMPLATE_CATEGORY" val="diagram"/>
  <p:tag name="KSO_WM_TEMPLATE_INDEX" val="20193798"/>
  <p:tag name="KSO_WM_UNIT_ADJUSTLAYOUT_ID" val="49"/>
  <p:tag name="KSO_WM_UNIT_COLOR_SCHEME_PARENT_PAGE" val="0_1"/>
  <p:tag name="KSO_WM_UNIT_COLOR_SCHEME_SHAPE_ID" val="49"/>
  <p:tag name="KSO_WM_UNIT_COMPATIBLE" val="0"/>
  <p:tag name="KSO_WM_UNIT_DIAGRAM_ISNUMVISUAL" val="0"/>
  <p:tag name="KSO_WM_UNIT_DIAGRAM_ISREFERUNIT" val="0"/>
  <p:tag name="KSO_WM_UNIT_HIGHLIGHT" val="0"/>
  <p:tag name="KSO_WM_UNIT_ID" val="diagram20193798_1*f*1"/>
  <p:tag name="KSO_WM_UNIT_INDEX" val="1"/>
  <p:tag name="KSO_WM_UNIT_LAYERLEVEL" val="1"/>
  <p:tag name="KSO_WM_UNIT_PRESET_TEXT" val="点击此处添加正文，请言简意赅的阐述观点。"/>
  <p:tag name="KSO_WM_UNIT_TEXT_PART_ID" val="2-a"/>
  <p:tag name="KSO_WM_UNIT_TEXT_PART_ID_V2" val="d-2-1"/>
  <p:tag name="KSO_WM_UNIT_TEXT_PART_SIZE" val="24.96*434.5"/>
  <p:tag name="KSO_WM_UNIT_TYPE" val="f"/>
  <p:tag name="KSO_WM_UNIT_VALUE" val="26"/>
</p:tagLst>
</file>

<file path=ppt/tags/tag51.xml><?xml version="1.0" encoding="utf-8"?>
<p:tagLst xmlns:p="http://schemas.openxmlformats.org/presentationml/2006/main">
  <p:tag name="AS_UNIQUEID" val="1671"/>
</p:tagLst>
</file>

<file path=ppt/tags/tag52.xml><?xml version="1.0" encoding="utf-8"?>
<p:tagLst xmlns:p="http://schemas.openxmlformats.org/presentationml/2006/main">
  <p:tag name="AS_UNIQUEID" val="916"/>
  <p:tag name="KSO_WM_BEAUTIFY_FLAG" val="#wm#"/>
  <p:tag name="KSO_WM_TAG_VERSION" val="1.0"/>
  <p:tag name="KSO_WM_TEMPLATE_CATEGORY" val="diagram"/>
  <p:tag name="KSO_WM_TEMPLATE_INDEX" val="20193798"/>
  <p:tag name="KSO_WM_UNIT_ADJUSTLAYOUT_ID" val="49"/>
  <p:tag name="KSO_WM_UNIT_COLOR_SCHEME_PARENT_PAGE" val="0_1"/>
  <p:tag name="KSO_WM_UNIT_COLOR_SCHEME_SHAPE_ID" val="49"/>
  <p:tag name="KSO_WM_UNIT_COMPATIBLE" val="0"/>
  <p:tag name="KSO_WM_UNIT_DIAGRAM_ISNUMVISUAL" val="0"/>
  <p:tag name="KSO_WM_UNIT_DIAGRAM_ISREFERUNIT" val="0"/>
  <p:tag name="KSO_WM_UNIT_HIGHLIGHT" val="0"/>
  <p:tag name="KSO_WM_UNIT_ID" val="diagram20193798_1*f*1"/>
  <p:tag name="KSO_WM_UNIT_INDEX" val="1"/>
  <p:tag name="KSO_WM_UNIT_LAYERLEVEL" val="1"/>
  <p:tag name="KSO_WM_UNIT_PRESET_TEXT" val="点击此处添加正文，请言简意赅的阐述观点。"/>
  <p:tag name="KSO_WM_UNIT_TEXT_PART_ID" val="2-a"/>
  <p:tag name="KSO_WM_UNIT_TEXT_PART_ID_V2" val="d-2-1"/>
  <p:tag name="KSO_WM_UNIT_TEXT_PART_SIZE" val="24.96*434.5"/>
  <p:tag name="KSO_WM_UNIT_TYPE" val="f"/>
  <p:tag name="KSO_WM_UNIT_VALUE" val="26"/>
</p:tagLst>
</file>

<file path=ppt/tags/tag53.xml><?xml version="1.0" encoding="utf-8"?>
<p:tagLst xmlns:p="http://schemas.openxmlformats.org/presentationml/2006/main">
  <p:tag name="AS_UNIQUEID" val="1671"/>
</p:tagLst>
</file>

<file path=ppt/tags/tag54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55.xml><?xml version="1.0" encoding="utf-8"?>
<p:tagLst xmlns:p="http://schemas.openxmlformats.org/presentationml/2006/main">
  <p:tag name="AS_UNIQUEID" val="916"/>
  <p:tag name="KSO_WM_BEAUTIFY_FLAG" val="#wm#"/>
  <p:tag name="KSO_WM_TAG_VERSION" val="1.0"/>
  <p:tag name="KSO_WM_TEMPLATE_CATEGORY" val="diagram"/>
  <p:tag name="KSO_WM_TEMPLATE_INDEX" val="20193798"/>
  <p:tag name="KSO_WM_UNIT_ADJUSTLAYOUT_ID" val="49"/>
  <p:tag name="KSO_WM_UNIT_COLOR_SCHEME_PARENT_PAGE" val="0_1"/>
  <p:tag name="KSO_WM_UNIT_COLOR_SCHEME_SHAPE_ID" val="49"/>
  <p:tag name="KSO_WM_UNIT_COMPATIBLE" val="0"/>
  <p:tag name="KSO_WM_UNIT_DIAGRAM_ISNUMVISUAL" val="0"/>
  <p:tag name="KSO_WM_UNIT_DIAGRAM_ISREFERUNIT" val="0"/>
  <p:tag name="KSO_WM_UNIT_HIGHLIGHT" val="0"/>
  <p:tag name="KSO_WM_UNIT_ID" val="diagram20193798_1*f*1"/>
  <p:tag name="KSO_WM_UNIT_INDEX" val="1"/>
  <p:tag name="KSO_WM_UNIT_LAYERLEVEL" val="1"/>
  <p:tag name="KSO_WM_UNIT_PRESET_TEXT" val="点击此处添加正文，请言简意赅的阐述观点。"/>
  <p:tag name="KSO_WM_UNIT_TEXT_PART_ID" val="2-a"/>
  <p:tag name="KSO_WM_UNIT_TEXT_PART_ID_V2" val="d-2-1"/>
  <p:tag name="KSO_WM_UNIT_TEXT_PART_SIZE" val="24.96*434.5"/>
  <p:tag name="KSO_WM_UNIT_TYPE" val="f"/>
  <p:tag name="KSO_WM_UNIT_VALUE" val="26"/>
</p:tagLst>
</file>

<file path=ppt/tags/tag56.xml><?xml version="1.0" encoding="utf-8"?>
<p:tagLst xmlns:p="http://schemas.openxmlformats.org/presentationml/2006/main">
  <p:tag name="AS_UNIQUEID" val="1671"/>
</p:tagLst>
</file>

<file path=ppt/tags/tag57.xml><?xml version="1.0" encoding="utf-8"?>
<p:tagLst xmlns:p="http://schemas.openxmlformats.org/presentationml/2006/main">
  <p:tag name="AS_UNIQUEID" val="208"/>
</p:tagLst>
</file>

<file path=ppt/tags/tag58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59.xml><?xml version="1.0" encoding="utf-8"?>
<p:tagLst xmlns:p="http://schemas.openxmlformats.org/presentationml/2006/main">
  <p:tag name="AS_UNIQUEID" val="916"/>
  <p:tag name="KSO_WM_BEAUTIFY_FLAG" val="#wm#"/>
  <p:tag name="KSO_WM_TAG_VERSION" val="1.0"/>
  <p:tag name="KSO_WM_TEMPLATE_CATEGORY" val="diagram"/>
  <p:tag name="KSO_WM_TEMPLATE_INDEX" val="20193798"/>
  <p:tag name="KSO_WM_UNIT_ADJUSTLAYOUT_ID" val="49"/>
  <p:tag name="KSO_WM_UNIT_COLOR_SCHEME_PARENT_PAGE" val="0_1"/>
  <p:tag name="KSO_WM_UNIT_COLOR_SCHEME_SHAPE_ID" val="49"/>
  <p:tag name="KSO_WM_UNIT_COMPATIBLE" val="0"/>
  <p:tag name="KSO_WM_UNIT_DIAGRAM_ISNUMVISUAL" val="0"/>
  <p:tag name="KSO_WM_UNIT_DIAGRAM_ISREFERUNIT" val="0"/>
  <p:tag name="KSO_WM_UNIT_HIGHLIGHT" val="0"/>
  <p:tag name="KSO_WM_UNIT_ID" val="diagram20193798_1*f*1"/>
  <p:tag name="KSO_WM_UNIT_INDEX" val="1"/>
  <p:tag name="KSO_WM_UNIT_LAYERLEVEL" val="1"/>
  <p:tag name="KSO_WM_UNIT_PRESET_TEXT" val="点击此处添加正文，请言简意赅的阐述观点。"/>
  <p:tag name="KSO_WM_UNIT_TEXT_PART_ID" val="2-a"/>
  <p:tag name="KSO_WM_UNIT_TEXT_PART_ID_V2" val="d-2-1"/>
  <p:tag name="KSO_WM_UNIT_TEXT_PART_SIZE" val="24.96*434.5"/>
  <p:tag name="KSO_WM_UNIT_TYPE" val="f"/>
  <p:tag name="KSO_WM_UNIT_VALUE" val="26"/>
</p:tagLst>
</file>

<file path=ppt/tags/tag6.xml><?xml version="1.0" encoding="utf-8"?>
<p:tagLst xmlns:p="http://schemas.openxmlformats.org/presentationml/2006/main">
  <p:tag name="KSO_WM_UNIT_TEXT_FILL_FORE_SCHEMECOLOR_INDEX_BRIGHTNESS" val="-0.25"/>
  <p:tag name="KSO_WM_UNIT_TEXT_FILL_FORE_SCHEMECOLOR_INDEX" val="8"/>
  <p:tag name="KSO_WM_UNIT_TEXT_FILL_TYPE" val="1"/>
</p:tagLst>
</file>

<file path=ppt/tags/tag60.xml><?xml version="1.0" encoding="utf-8"?>
<p:tagLst xmlns:p="http://schemas.openxmlformats.org/presentationml/2006/main">
  <p:tag name="AS_UNIQUEID" val="1671"/>
</p:tagLst>
</file>

<file path=ppt/tags/tag61.xml><?xml version="1.0" encoding="utf-8"?>
<p:tagLst xmlns:p="http://schemas.openxmlformats.org/presentationml/2006/main">
  <p:tag name="AS_UNIQUEID" val="208"/>
</p:tagLst>
</file>

<file path=ppt/tags/tag62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63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64.xml><?xml version="1.0" encoding="utf-8"?>
<p:tagLst xmlns:p="http://schemas.openxmlformats.org/presentationml/2006/main">
  <p:tag name="KSO_WM_UNIT_PLACING_PICTURE_USER_VIEWPORT" val="{&quot;height&quot;:8050,&quot;width&quot;:4442}"/>
</p:tagLst>
</file>

<file path=ppt/tags/tag65.xml><?xml version="1.0" encoding="utf-8"?>
<p:tagLst xmlns:p="http://schemas.openxmlformats.org/presentationml/2006/main">
  <p:tag name="KSO_WM_UNIT_PLACING_PICTURE_USER_VIEWPORT" val="{&quot;height&quot;:8051,&quot;width&quot;:4328}"/>
</p:tagLst>
</file>

<file path=ppt/tags/tag66.xml><?xml version="1.0" encoding="utf-8"?>
<p:tagLst xmlns:p="http://schemas.openxmlformats.org/presentationml/2006/main">
  <p:tag name="KSO_WM_UNIT_PLACING_PICTURE_USER_VIEWPORT" val="{&quot;height&quot;:8050,&quot;width&quot;:4525}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4739_7*i*2"/>
  <p:tag name="KSO_WM_TEMPLATE_CATEGORY" val="custom"/>
  <p:tag name="KSO_WM_TEMPLATE_INDEX" val="20204739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ba6f2631507469ab7819b0222d13341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2},&quot;ReferentInfo&quot;:{&quot;Id&quot;:&quot;e01e4ff9c2344633b23ca378f536b199&quot;,&quot;X&quot;:{&quot;Pos&quot;:0},&quot;Y&quot;:{&quot;Pos&quot;:0}},&quot;whChangeMode&quot;:0}"/>
  <p:tag name="KSO_WM_CHIP_GROUPID" val="5f2a4d1d1f3c142e57c6bacd"/>
  <p:tag name="KSO_WM_CHIP_XID" val="5f2a4d1d1f3c142e57c6bace"/>
  <p:tag name="KSO_WM_CHIP_FILLAREA_FILL_RULE" val="{&quot;fill_align&quot;:&quot;cm&quot;,&quot;fill_mode&quot;:&quot;adaptive&quot;,&quot;sacle_strategy&quot;:&quot;smart&quot;}"/>
  <p:tag name="KSO_WM_ASSEMBLE_CHIP_INDEX" val="eac4eba885514d228d64827da1d43972"/>
  <p:tag name="KSO_WM_UNIT_FILL_FORE_SCHEMECOLOR_INDEX_BRIGHTNESS" val="0.25"/>
  <p:tag name="KSO_WM_UNIT_FILL_FORE_SCHEMECOLOR_INDEX" val="13"/>
  <p:tag name="KSO_WM_UNIT_FILL_TYPE" val="1"/>
  <p:tag name="KSO_WM_UNIT_LINE_FORE_SCHEMECOLOR_INDEX_BRIGHTNESS" val="0.25"/>
  <p:tag name="KSO_WM_UNIT_LINE_FORE_SCHEMECOLOR_INDEX" val="13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4"/>
</p:tagLst>
</file>

<file path=ppt/tags/tag68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69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7.xml><?xml version="1.0" encoding="utf-8"?>
<p:tagLst xmlns:p="http://schemas.openxmlformats.org/presentationml/2006/main">
  <p:tag name="KSO_WM_UNIT_TEXT_FILL_FORE_SCHEMECOLOR_INDEX_BRIGHTNESS" val="-0.25"/>
  <p:tag name="KSO_WM_UNIT_TEXT_FILL_FORE_SCHEMECOLOR_INDEX" val="8"/>
  <p:tag name="KSO_WM_UNIT_TEXT_FILL_TYPE" val="1"/>
</p:tagLst>
</file>

<file path=ppt/tags/tag70.xml><?xml version="1.0" encoding="utf-8"?>
<p:tagLst xmlns:p="http://schemas.openxmlformats.org/presentationml/2006/main">
  <p:tag name="PA" val="v3.0.1"/>
</p:tagLst>
</file>

<file path=ppt/tags/tag71.xml><?xml version="1.0" encoding="utf-8"?>
<p:tagLst xmlns:p="http://schemas.openxmlformats.org/presentationml/2006/main">
  <p:tag name="COMMONDATA" val="eyJoZGlkIjoiOWUyZjlkYmNjMzhiNjZlYzJiMjRmN2RlODExOTYyYjIifQ=="/>
  <p:tag name="KSO_WM_SCREEN_THEME_FLAG" val="Dlrq25wU2PGuGg5bbmjbDOiOmu7SftBq4m5GHNVpC6ZmlN3PbyUMggQaiwqvftJ43n3QQ64EXsJGjyu+3j+z3IWpijLY6Pdqmfe3lEcz/Os="/>
</p:tagLst>
</file>

<file path=ppt/tags/tag8.xml><?xml version="1.0" encoding="utf-8"?>
<p:tagLst xmlns:p="http://schemas.openxmlformats.org/presentationml/2006/main">
  <p:tag name="KSO_WM_UNIT_TEXT_FILL_FORE_SCHEMECOLOR_INDEX_BRIGHTNESS" val="-0.25"/>
  <p:tag name="KSO_WM_UNIT_TEXT_FILL_FORE_SCHEMECOLOR_INDEX" val="8"/>
  <p:tag name="KSO_WM_UNIT_TEXT_FILL_TYPE" val="1"/>
</p:tagLst>
</file>

<file path=ppt/tags/tag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heme/theme1.xml><?xml version="1.0" encoding="utf-8"?>
<a:theme xmlns:a="http://schemas.openxmlformats.org/drawingml/2006/main" name="Office 主题">
  <a:themeElements>
    <a:clrScheme name="自定义 498">
      <a:dk1>
        <a:sysClr val="windowText" lastClr="000000"/>
      </a:dk1>
      <a:lt1>
        <a:sysClr val="window" lastClr="FFFFFF"/>
      </a:lt1>
      <a:dk2>
        <a:srgbClr val="3C7895"/>
      </a:dk2>
      <a:lt2>
        <a:srgbClr val="E7E6E6"/>
      </a:lt2>
      <a:accent1>
        <a:srgbClr val="3C7895"/>
      </a:accent1>
      <a:accent2>
        <a:srgbClr val="3C7895"/>
      </a:accent2>
      <a:accent3>
        <a:srgbClr val="3C7895"/>
      </a:accent3>
      <a:accent4>
        <a:srgbClr val="3C7895"/>
      </a:accent4>
      <a:accent5>
        <a:srgbClr val="3C7895"/>
      </a:accent5>
      <a:accent6>
        <a:srgbClr val="3C7895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自定义 18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FFC000"/>
      </a:accent2>
      <a:accent3>
        <a:srgbClr val="92D14F"/>
      </a:accent3>
      <a:accent4>
        <a:srgbClr val="0070C0"/>
      </a:accent4>
      <a:accent5>
        <a:srgbClr val="FFC000"/>
      </a:accent5>
      <a:accent6>
        <a:srgbClr val="92D14F"/>
      </a:accent6>
      <a:hlink>
        <a:srgbClr val="0070C0"/>
      </a:hlink>
      <a:folHlink>
        <a:srgbClr val="FFC000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自定义 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2D605"/>
      </a:accent1>
      <a:accent2>
        <a:srgbClr val="4C7121"/>
      </a:accent2>
      <a:accent3>
        <a:srgbClr val="A2D605"/>
      </a:accent3>
      <a:accent4>
        <a:srgbClr val="4C7121"/>
      </a:accent4>
      <a:accent5>
        <a:srgbClr val="A2D605"/>
      </a:accent5>
      <a:accent6>
        <a:srgbClr val="4C7121"/>
      </a:accent6>
      <a:hlink>
        <a:srgbClr val="A2D605"/>
      </a:hlink>
      <a:folHlink>
        <a:srgbClr val="4C712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1944</Words>
  <PresentationFormat>自定义</PresentationFormat>
  <Paragraphs>231</Paragraphs>
  <Slides>29</Slides>
  <Notes>29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29</vt:i4>
      </vt:variant>
    </vt:vector>
  </HeadingPairs>
  <TitlesOfParts>
    <vt:vector size="52" baseType="lpstr">
      <vt:lpstr>Arial</vt:lpstr>
      <vt:lpstr>宋体</vt:lpstr>
      <vt:lpstr>Wingdings</vt:lpstr>
      <vt:lpstr>书体坊赵九江钢笔行书</vt:lpstr>
      <vt:lpstr>华文新魏</vt:lpstr>
      <vt:lpstr>楷体</vt:lpstr>
      <vt:lpstr>方正舒体</vt:lpstr>
      <vt:lpstr>Calibri</vt:lpstr>
      <vt:lpstr>方正正准黑简体</vt:lpstr>
      <vt:lpstr>黑体</vt:lpstr>
      <vt:lpstr>隶书</vt:lpstr>
      <vt:lpstr>方正清刻本悦宋简体</vt:lpstr>
      <vt:lpstr>微软雅黑</vt:lpstr>
      <vt:lpstr>仿宋</vt:lpstr>
      <vt:lpstr>华文楷体</vt:lpstr>
      <vt:lpstr>Arial Unicode MS</vt:lpstr>
      <vt:lpstr>Arial Black</vt:lpstr>
      <vt:lpstr>Viner Hand ITC</vt:lpstr>
      <vt:lpstr>汉仪尚巍手书W</vt:lpstr>
      <vt:lpstr>Office 主题</vt:lpstr>
      <vt:lpstr>1_自定义设计方案</vt:lpstr>
      <vt:lpstr>2_自定义设计方案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不忘屈辱 树立坚定的制度自信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2015-05-05T08:02:00Z</dcterms:created>
  <dcterms:modified xsi:type="dcterms:W3CDTF">2022-08-28T12:47:43Z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2052-11.1.0.11744</vt:lpwstr>
  </property>
  <property fmtid="{D5CDD505-2E9C-101B-9397-08002B2CF9AE}" pid="3" name="ICV">
    <vt:lpwstr>C9266DC159264B64904E6CFC30283110</vt:lpwstr>
  </property>
</Properties>
</file>