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sldIdLst>
    <p:sldId id="256" r:id="rId2"/>
    <p:sldId id="258"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91"/>
    <p:restoredTop sz="94635"/>
  </p:normalViewPr>
  <p:slideViewPr>
    <p:cSldViewPr snapToGrid="0">
      <p:cViewPr varScale="1">
        <p:scale>
          <a:sx n="106" d="100"/>
          <a:sy n="106" d="100"/>
        </p:scale>
        <p:origin x="192" y="256"/>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8" /><Relationship Type="http://schemas.openxmlformats.org/officeDocument/2006/relationships/slide" Target="slides/slide12.xml" Id="rId13" /><Relationship Type="http://schemas.openxmlformats.org/officeDocument/2006/relationships/slide" Target="slides/slide17.xml" Id="rId18" /><Relationship Type="http://schemas.openxmlformats.org/officeDocument/2006/relationships/presProps" Target="presProps.xml" Id="rId26" /><Relationship Type="http://schemas.openxmlformats.org/officeDocument/2006/relationships/slide" Target="slides/slide2.xml" Id="rId3" /><Relationship Type="http://schemas.openxmlformats.org/officeDocument/2006/relationships/slide" Target="slides/slide20.xml" Id="rId21" /><Relationship Type="http://schemas.openxmlformats.org/officeDocument/2006/relationships/slide" Target="slides/slide6.xml" Id="rId7" /><Relationship Type="http://schemas.openxmlformats.org/officeDocument/2006/relationships/slide" Target="slides/slide11.xml" Id="rId12" /><Relationship Type="http://schemas.openxmlformats.org/officeDocument/2006/relationships/slide" Target="slides/slide16.xml" Id="rId17" /><Relationship Type="http://schemas.openxmlformats.org/officeDocument/2006/relationships/slide" Target="slides/slide24.xml" Id="rId25" /><Relationship Type="http://schemas.openxmlformats.org/officeDocument/2006/relationships/slide" Target="slides/slide1.xml" Id="rId2" /><Relationship Type="http://schemas.openxmlformats.org/officeDocument/2006/relationships/slide" Target="slides/slide15.xml" Id="rId16" /><Relationship Type="http://schemas.openxmlformats.org/officeDocument/2006/relationships/slide" Target="slides/slide19.xml" Id="rId20" /><Relationship Type="http://schemas.openxmlformats.org/officeDocument/2006/relationships/tableStyles" Target="tableStyles.xml" Id="rId29" /><Relationship Type="http://schemas.openxmlformats.org/officeDocument/2006/relationships/slideMaster" Target="slideMasters/slideMaster1.xml" Id="rId1" /><Relationship Type="http://schemas.openxmlformats.org/officeDocument/2006/relationships/slide" Target="slides/slide5.xml" Id="rId6" /><Relationship Type="http://schemas.openxmlformats.org/officeDocument/2006/relationships/slide" Target="slides/slide10.xml" Id="rId11" /><Relationship Type="http://schemas.openxmlformats.org/officeDocument/2006/relationships/slide" Target="slides/slide23.xml" Id="rId24" /><Relationship Type="http://schemas.openxmlformats.org/officeDocument/2006/relationships/slide" Target="slides/slide4.xml" Id="rId5" /><Relationship Type="http://schemas.openxmlformats.org/officeDocument/2006/relationships/slide" Target="slides/slide14.xml" Id="rId15" /><Relationship Type="http://schemas.openxmlformats.org/officeDocument/2006/relationships/slide" Target="slides/slide22.xml" Id="rId23" /><Relationship Type="http://schemas.openxmlformats.org/officeDocument/2006/relationships/theme" Target="theme/theme1.xml" Id="rId28" /><Relationship Type="http://schemas.openxmlformats.org/officeDocument/2006/relationships/slide" Target="slides/slide9.xml" Id="rId10" /><Relationship Type="http://schemas.openxmlformats.org/officeDocument/2006/relationships/slide" Target="slides/slide18.xml" Id="rId19" /><Relationship Type="http://schemas.openxmlformats.org/officeDocument/2006/relationships/slide" Target="slides/slide3.xml" Id="rId4" /><Relationship Type="http://schemas.openxmlformats.org/officeDocument/2006/relationships/slide" Target="slides/slide8.xml" Id="rId9" /><Relationship Type="http://schemas.openxmlformats.org/officeDocument/2006/relationships/slide" Target="slides/slide13.xml" Id="rId14" /><Relationship Type="http://schemas.openxmlformats.org/officeDocument/2006/relationships/slide" Target="slides/slide21.xml" Id="rId22" /><Relationship Type="http://schemas.openxmlformats.org/officeDocument/2006/relationships/viewProps" Target="viewProps.xml" Id="rId27" /><Relationship Type="http://schemas.openxmlformats.org/officeDocument/2006/relationships/tags" Target="/ppt/tags/tag1.xml" Id="R1cdcbf41cfd2445a" /></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zh-CN" altLang="en-US"/>
              <a:t>单击此处编辑母版标题样式</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160EA64-D806-43AC-9DF2-F8C432F32B4C}" type="datetimeFigureOut">
              <a:rPr lang="en-US" smtClean="0"/>
              <a:t>5/21/25</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64454738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smtClean="0"/>
              <a:t>5/21/25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1715412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smtClean="0"/>
              <a:t>5/21/25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1179161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smtClean="0"/>
              <a:t>5/21/25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821155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160EA64-D806-43AC-9DF2-F8C432F32B4C}" type="datetimeFigureOut">
              <a:rPr lang="en-US" smtClean="0"/>
              <a:t>5/21/25</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248022342"/>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AB134690-1557-4C89-A502-4959FE7FAD70}" type="datetimeFigureOut">
              <a:rPr lang="en-US" smtClean="0"/>
              <a:t>5/21/25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573808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smtClean="0"/>
              <a:t>5/21/25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99162663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smtClean="0"/>
              <a:t>5/21/25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21969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smtClean="0"/>
              <a:t>5/21/25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343347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zh-CN" altLang="en-US"/>
              <a:t>单击此处编辑母版标题样式</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8" name="Date Placeholder 7"/>
          <p:cNvSpPr>
            <a:spLocks noGrp="1"/>
          </p:cNvSpPr>
          <p:nvPr>
            <p:ph type="dt" sz="half" idx="10"/>
          </p:nvPr>
        </p:nvSpPr>
        <p:spPr/>
        <p:txBody>
          <a:bodyPr/>
          <a:lstStyle/>
          <a:p>
            <a:fld id="{D1BE4249-C0D0-4B06-8692-E8BB871AF643}" type="datetimeFigureOut">
              <a:rPr lang="en-US" smtClean="0"/>
              <a:t>5/21/25</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8A7A6979-0714-4377-B894-6BE4C2D6E202}" type="slidenum">
              <a:rPr lang="en-US" smtClean="0"/>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287611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042B0DB6-F5C7-45FB-8CF3-31B45F9C2DAC}" type="datetimeFigureOut">
              <a:rPr lang="en-US" smtClean="0"/>
              <a:t>5/21/25</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8A7A6979-0714-4377-B894-6BE4C2D6E202}" type="slidenum">
              <a:rPr lang="en-US" smtClean="0"/>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92764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160EA64-D806-43AC-9DF2-F8C432F32B4C}" type="datetimeFigureOut">
              <a:rPr lang="en-US" smtClean="0"/>
              <a:t>5/21/25</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409813354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AC00F4-B084-FB97-F9E6-1F17DA65FFE5}"/>
              </a:ext>
            </a:extLst>
          </p:cNvPr>
          <p:cNvSpPr>
            <a:spLocks noGrp="1"/>
          </p:cNvSpPr>
          <p:nvPr>
            <p:ph type="ctrTitle"/>
          </p:nvPr>
        </p:nvSpPr>
        <p:spPr/>
        <p:txBody>
          <a:bodyPr/>
          <a:lstStyle/>
          <a:p>
            <a:r>
              <a:rPr lang="en-US" altLang="zh-CN" sz="6600" b="1" dirty="0"/>
              <a:t>2025</a:t>
            </a:r>
            <a:r>
              <a:rPr lang="zh-CN" altLang="en-US" sz="6600" b="1" dirty="0"/>
              <a:t>高考历史周年热点</a:t>
            </a:r>
            <a:endParaRPr kumimoji="1" lang="zh-CN" altLang="en-US" sz="6600" b="1" dirty="0"/>
          </a:p>
        </p:txBody>
      </p:sp>
      <p:sp>
        <p:nvSpPr>
          <p:cNvPr id="3" name="副标题 2">
            <a:extLst>
              <a:ext uri="{FF2B5EF4-FFF2-40B4-BE49-F238E27FC236}">
                <a16:creationId xmlns:a16="http://schemas.microsoft.com/office/drawing/2014/main" id="{1B8133E1-12E8-1E6C-EA40-A08096E0980E}"/>
              </a:ext>
            </a:extLst>
          </p:cNvPr>
          <p:cNvSpPr>
            <a:spLocks noGrp="1"/>
          </p:cNvSpPr>
          <p:nvPr>
            <p:ph type="subTitle" idx="1"/>
          </p:nvPr>
        </p:nvSpPr>
        <p:spPr/>
        <p:txBody>
          <a:bodyPr/>
          <a:lstStyle/>
          <a:p>
            <a:endParaRPr kumimoji="1" lang="zh-CN" altLang="en-US"/>
          </a:p>
        </p:txBody>
      </p:sp>
    </p:spTree>
    <p:extLst>
      <p:ext uri="{BB962C8B-B14F-4D97-AF65-F5344CB8AC3E}">
        <p14:creationId xmlns:p14="http://schemas.microsoft.com/office/powerpoint/2010/main" val="350880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B942E4C-6C4B-291D-F42D-E1E2CB0A12CE}"/>
              </a:ext>
            </a:extLst>
          </p:cNvPr>
          <p:cNvSpPr>
            <a:spLocks noGrp="1"/>
          </p:cNvSpPr>
          <p:nvPr>
            <p:ph idx="1"/>
          </p:nvPr>
        </p:nvSpPr>
        <p:spPr>
          <a:xfrm>
            <a:off x="332509" y="322118"/>
            <a:ext cx="11668991" cy="6286500"/>
          </a:xfrm>
        </p:spPr>
        <p:txBody>
          <a:bodyPr>
            <a:normAutofit lnSpcReduction="10000"/>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a:t>
            </a:r>
            <a:r>
              <a:rPr lang="en-US" altLang="zh-CN" sz="2400" b="1" i="0" dirty="0">
                <a:effectLst/>
                <a:highlight>
                  <a:srgbClr val="FFFF00"/>
                </a:highlight>
                <a:latin typeface="宋体" panose="02010600030101010101" pitchFamily="2" charset="-122"/>
                <a:ea typeface="宋体" panose="02010600030101010101" pitchFamily="2" charset="-122"/>
              </a:rPr>
              <a:t>2</a:t>
            </a:r>
            <a:r>
              <a:rPr lang="zh-CN" altLang="en-US" sz="2400" b="1" i="0" dirty="0">
                <a:effectLst/>
                <a:highlight>
                  <a:srgbClr val="FFFF00"/>
                </a:highlight>
                <a:latin typeface="宋体" panose="02010600030101010101" pitchFamily="2" charset="-122"/>
                <a:ea typeface="宋体" panose="02010600030101010101" pitchFamily="2" charset="-122"/>
              </a:rPr>
              <a:t>）抗日战争胜利（</a:t>
            </a:r>
            <a:r>
              <a:rPr lang="en-US" altLang="zh-CN" sz="2400" b="1" i="0" dirty="0">
                <a:effectLst/>
                <a:highlight>
                  <a:srgbClr val="FFFF00"/>
                </a:highlight>
                <a:latin typeface="宋体" panose="02010600030101010101" pitchFamily="2" charset="-122"/>
                <a:ea typeface="宋体" panose="02010600030101010101" pitchFamily="2" charset="-122"/>
              </a:rPr>
              <a:t>1945</a:t>
            </a:r>
            <a:r>
              <a:rPr lang="zh-CN" altLang="en-US" sz="2400" b="1" i="0" dirty="0">
                <a:effectLst/>
                <a:highlight>
                  <a:srgbClr val="FFFF00"/>
                </a:highlight>
                <a:latin typeface="宋体" panose="02010600030101010101" pitchFamily="2" charset="-122"/>
                <a:ea typeface="宋体" panose="02010600030101010101" pitchFamily="2" charset="-122"/>
              </a:rPr>
              <a:t>年</a:t>
            </a:r>
            <a:r>
              <a:rPr lang="en-US" altLang="zh-CN" sz="2400" b="1" i="0" dirty="0">
                <a:effectLst/>
                <a:highlight>
                  <a:srgbClr val="FFFF00"/>
                </a:highlight>
                <a:latin typeface="宋体" panose="02010600030101010101" pitchFamily="2" charset="-122"/>
                <a:ea typeface="宋体" panose="02010600030101010101" pitchFamily="2" charset="-122"/>
              </a:rPr>
              <a:t>8</a:t>
            </a:r>
            <a:r>
              <a:rPr lang="zh-CN" altLang="en-US" sz="2400" b="1" i="0" dirty="0">
                <a:effectLst/>
                <a:highlight>
                  <a:srgbClr val="FFFF00"/>
                </a:highlight>
                <a:latin typeface="宋体" panose="02010600030101010101" pitchFamily="2" charset="-122"/>
                <a:ea typeface="宋体" panose="02010600030101010101" pitchFamily="2" charset="-122"/>
              </a:rPr>
              <a:t>月）</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考点梳理</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）抗日战争胜利进程：</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5</a:t>
            </a:r>
            <a:r>
              <a:rPr lang="zh-CN" altLang="en-US" sz="2400" b="1" i="0" dirty="0">
                <a:effectLst/>
                <a:latin typeface="宋体" panose="02010600030101010101" pitchFamily="2" charset="-122"/>
                <a:ea typeface="宋体" panose="02010600030101010101" pitchFamily="2" charset="-122"/>
              </a:rPr>
              <a:t>月，德国无条件投降。</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6</a:t>
            </a:r>
            <a:r>
              <a:rPr lang="zh-CN" altLang="en-US" sz="2400" b="1" i="0" dirty="0">
                <a:effectLst/>
                <a:latin typeface="宋体" panose="02010600030101010101" pitchFamily="2" charset="-122"/>
                <a:ea typeface="宋体" panose="02010600030101010101" pitchFamily="2" charset="-122"/>
              </a:rPr>
              <a:t>日和</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日，美国先后在日本广岛、长崎投下两枚原子弹。</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日，苏联对日宣战。</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日，苏军进入中国东北，与中国军民一道，迅速消灭日本关东军。同日，毛泽东发表</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对日寇的最后一战</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的声明，解放区战场展开全面反攻。</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15</a:t>
            </a:r>
            <a:r>
              <a:rPr lang="zh-CN" altLang="en-US" sz="2400" b="1" i="0" dirty="0">
                <a:effectLst/>
                <a:latin typeface="宋体" panose="02010600030101010101" pitchFamily="2" charset="-122"/>
                <a:ea typeface="宋体" panose="02010600030101010101" pitchFamily="2" charset="-122"/>
              </a:rPr>
              <a:t>日，日本天皇发布无条件投降诏书。</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日，在东京湾的美国军舰“密苏里”号上举行日本投降签字仪式。中国抗日战争和世界反法西斯战争胜利结束。</a:t>
            </a:r>
            <a:r>
              <a:rPr lang="en-US" altLang="zh-CN" sz="2400" b="1" i="0" dirty="0">
                <a:effectLst/>
                <a:latin typeface="宋体" panose="02010600030101010101" pitchFamily="2" charset="-122"/>
                <a:ea typeface="宋体" panose="02010600030101010101" pitchFamily="2" charset="-122"/>
              </a:rPr>
              <a:t>10</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25</a:t>
            </a:r>
            <a:r>
              <a:rPr lang="zh-CN" altLang="en-US" sz="2400" b="1" i="0" dirty="0">
                <a:effectLst/>
                <a:latin typeface="宋体" panose="02010600030101010101" pitchFamily="2" charset="-122"/>
                <a:ea typeface="宋体" panose="02010600030101010101" pitchFamily="2" charset="-122"/>
              </a:rPr>
              <a:t>日，陈仪在台北代表中国政府庄严宣布台湾光复。从此，台湾作为中国的一个省，回到祖国怀抱。</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抗战胜利意义：抗日战争的胜利，是近代以来中国抗击外敌入侵所取得的第一次完全胜利，对维护世界和平的伟大事业产生了重要影响，重新确立了中国在世界上的大国地位，使中国人民赢得了世界爱好和平人民的尊敬。这一伟大胜利，开辟了中华民族伟大复兴的光明前景，开启了古老中国凤凰涅槃、浴火重生的新征程。</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3</a:t>
            </a:r>
            <a:r>
              <a:rPr lang="zh-CN" altLang="en-US" sz="2400" b="1" i="0" dirty="0">
                <a:effectLst/>
                <a:latin typeface="宋体" panose="02010600030101010101" pitchFamily="2" charset="-122"/>
                <a:ea typeface="宋体" panose="02010600030101010101" pitchFamily="2" charset="-122"/>
              </a:rPr>
              <a:t>）抗战胜利原因：全民族团结抗战，中国共产党发挥中流砥柱作用，正面战场与敌后战场相互配合，抗日民族统一战线，国际社会的支持以及日本自身战争资源匮乏、陷入战争泥潭等因素。</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348130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F72BE6B4-1E3A-2CCA-817E-C86A6E0EA447}"/>
              </a:ext>
            </a:extLst>
          </p:cNvPr>
          <p:cNvSpPr>
            <a:spLocks noGrp="1"/>
          </p:cNvSpPr>
          <p:nvPr>
            <p:ph idx="1"/>
          </p:nvPr>
        </p:nvSpPr>
        <p:spPr>
          <a:xfrm>
            <a:off x="311727" y="311727"/>
            <a:ext cx="11606646" cy="6307282"/>
          </a:xfrm>
        </p:spPr>
        <p:txBody>
          <a:bodyPr>
            <a:normAutofit/>
          </a:bodyPr>
          <a:lstStyle/>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4</a:t>
            </a:r>
            <a:r>
              <a:rPr lang="zh-CN" altLang="en-US" sz="1800" b="1" i="0" dirty="0">
                <a:effectLst/>
                <a:latin typeface="宋体" panose="02010600030101010101" pitchFamily="2" charset="-122"/>
                <a:ea typeface="宋体" panose="02010600030101010101" pitchFamily="2" charset="-122"/>
              </a:rPr>
              <a:t>）中国共产党在抗日战争中起中流砥柱作用，体现在：最早高举抗日旗帜，积极促成抗日民族统一战线；提出全面抗战路线和持久战方针；开辟敌后战场，建立抗日根据地；坚持抗战，维护统一战线团结；加强党的建设，党员发挥先锋模范作用。</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5</a:t>
            </a:r>
            <a:r>
              <a:rPr lang="zh-CN" altLang="en-US" sz="1800" b="1" i="0" dirty="0">
                <a:effectLst/>
                <a:latin typeface="宋体" panose="02010600030101010101" pitchFamily="2" charset="-122"/>
                <a:ea typeface="宋体" panose="02010600030101010101" pitchFamily="2" charset="-122"/>
              </a:rPr>
              <a:t>）抗日战争从多维度积累现代化因素：</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①</a:t>
            </a:r>
            <a:r>
              <a:rPr lang="zh-CN" altLang="en-US" sz="1800" b="1" i="0" dirty="0">
                <a:effectLst/>
                <a:latin typeface="宋体" panose="02010600030101010101" pitchFamily="2" charset="-122"/>
                <a:ea typeface="宋体" panose="02010600030101010101" pitchFamily="2" charset="-122"/>
              </a:rPr>
              <a:t>政治民主化：根据地 “三三制” 政权实践民主，各阶层参与政治，推动民主化；</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②</a:t>
            </a:r>
            <a:r>
              <a:rPr lang="zh-CN" altLang="en-US" sz="1800" b="1" i="0" dirty="0">
                <a:effectLst/>
                <a:latin typeface="宋体" panose="02010600030101010101" pitchFamily="2" charset="-122"/>
                <a:ea typeface="宋体" panose="02010600030101010101" pitchFamily="2" charset="-122"/>
              </a:rPr>
              <a:t>国家统一：抗日民族统一战线凝聚全民族力量，增强国家统一意识。</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③</a:t>
            </a:r>
            <a:r>
              <a:rPr lang="zh-CN" altLang="en-US" sz="1800" b="1" i="0" dirty="0">
                <a:effectLst/>
                <a:latin typeface="宋体" panose="02010600030101010101" pitchFamily="2" charset="-122"/>
                <a:ea typeface="宋体" panose="02010600030101010101" pitchFamily="2" charset="-122"/>
              </a:rPr>
              <a:t>经济上：沿海工业内迁优化布局；战时经济体制提升国家调控能力；中共减租减息，巩固抗日个根据地。</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④</a:t>
            </a:r>
            <a:r>
              <a:rPr lang="zh-CN" altLang="en-US" sz="1800" b="1" i="0" dirty="0">
                <a:effectLst/>
                <a:latin typeface="宋体" panose="02010600030101010101" pitchFamily="2" charset="-122"/>
                <a:ea typeface="宋体" panose="02010600030101010101" pitchFamily="2" charset="-122"/>
              </a:rPr>
              <a:t>民族精神：促进全体中国人民的觉醒，全民族抗战激发爱国热情与民族凝聚力。</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⑤</a:t>
            </a:r>
            <a:r>
              <a:rPr lang="zh-CN" altLang="en-US" sz="1800" b="1" i="0" dirty="0">
                <a:effectLst/>
                <a:latin typeface="宋体" panose="02010600030101010101" pitchFamily="2" charset="-122"/>
                <a:ea typeface="宋体" panose="02010600030101010101" pitchFamily="2" charset="-122"/>
              </a:rPr>
              <a:t>国家主权：为中国赢得国际地位和大国声望，收回台湾主权。废除部分不平等条约，国际地位提高。</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⑥</a:t>
            </a:r>
            <a:r>
              <a:rPr lang="zh-CN" altLang="en-US" sz="1800" b="1" i="0" dirty="0">
                <a:effectLst/>
                <a:latin typeface="宋体" panose="02010600030101010101" pitchFamily="2" charset="-122"/>
                <a:ea typeface="宋体" panose="02010600030101010101" pitchFamily="2" charset="-122"/>
              </a:rPr>
              <a:t>社会领域：人口迁移使社会结构变动，工人阶级壮大，妇女地位因广泛参与抗战而提高，高校内迁保存教育力量，抗日文化运动传播进步思想，培养了人才。</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中共在抗战中的中流砥柱作用、世界反法西斯战争东方主战场、战后国际秩序（如</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开罗宣言</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）；考查局部到全面抗战进程，如九一八事变到七七事变；聚焦全民族抗战，剖析抗日民族统一战线形成；探究中共中流砥柱作用；</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从国际视角审视中国战场对世界反法西斯战争的贡献；或从经济、文化等方面多元考查抗日战争对近代中国的影响。</a:t>
            </a:r>
            <a:endParaRPr lang="zh-CN" altLang="en-US"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24068005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anim calcmode="lin" valueType="num">
                                      <p:cBhvr additive="base">
                                        <p:cTn id="7" dur="500"/>
                                        <p:tgtEl>
                                          <p:spTgt spid="3">
                                            <p:txEl>
                                              <p:pRg st="8" end="8"/>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8" end="8"/>
                                            </p:txEl>
                                          </p:spTgt>
                                        </p:tgtEl>
                                      </p:cBhvr>
                                    </p:animEffect>
                                  </p:childTnLst>
                                </p:cTn>
                              </p:par>
                              <p:par>
                                <p:cTn id="9" presetID="12" presetClass="entr" presetSubtype="4"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anim calcmode="lin" valueType="num">
                                      <p:cBhvr additive="base">
                                        <p:cTn id="11" dur="500"/>
                                        <p:tgtEl>
                                          <p:spTgt spid="3">
                                            <p:txEl>
                                              <p:pRg st="9" end="9"/>
                                            </p:txEl>
                                          </p:spTgt>
                                        </p:tgtEl>
                                        <p:attrNameLst>
                                          <p:attrName>ppt_y</p:attrName>
                                        </p:attrNameLst>
                                      </p:cBhvr>
                                      <p:tavLst>
                                        <p:tav tm="0">
                                          <p:val>
                                            <p:strVal val="#ppt_y+#ppt_h*1.125000"/>
                                          </p:val>
                                        </p:tav>
                                        <p:tav tm="100000">
                                          <p:val>
                                            <p:strVal val="#ppt_y"/>
                                          </p:val>
                                        </p:tav>
                                      </p:tavLst>
                                    </p:anim>
                                    <p:animEffect transition="in" filter="wipe(up)">
                                      <p:cBhvr>
                                        <p:cTn id="12" dur="500"/>
                                        <p:tgtEl>
                                          <p:spTgt spid="3">
                                            <p:txEl>
                                              <p:pRg st="9" end="9"/>
                                            </p:txEl>
                                          </p:spTgt>
                                        </p:tgtEl>
                                      </p:cBhvr>
                                    </p:animEffect>
                                  </p:childTnLst>
                                </p:cTn>
                              </p:par>
                              <p:par>
                                <p:cTn id="13" presetID="12" presetClass="entr" presetSubtype="4" fill="hold"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anim calcmode="lin" valueType="num">
                                      <p:cBhvr additive="base">
                                        <p:cTn id="15" dur="500"/>
                                        <p:tgtEl>
                                          <p:spTgt spid="3">
                                            <p:txEl>
                                              <p:pRg st="10" end="10"/>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5E7ABDE-0BD4-BB12-2F11-29C874F233AD}"/>
              </a:ext>
            </a:extLst>
          </p:cNvPr>
          <p:cNvSpPr>
            <a:spLocks noGrp="1"/>
          </p:cNvSpPr>
          <p:nvPr>
            <p:ph idx="1"/>
          </p:nvPr>
        </p:nvSpPr>
        <p:spPr>
          <a:xfrm>
            <a:off x="301336" y="290945"/>
            <a:ext cx="11461173" cy="6431973"/>
          </a:xfrm>
        </p:spPr>
        <p:txBody>
          <a:bodyPr>
            <a:normAutofit/>
          </a:bodyPr>
          <a:lstStyle/>
          <a:p>
            <a:pPr marL="0" indent="0" algn="just">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8 </a:t>
            </a:r>
            <a:r>
              <a:rPr lang="zh-CN" altLang="en-US" sz="2800" b="1" i="0" dirty="0">
                <a:effectLst/>
                <a:highlight>
                  <a:srgbClr val="FFFF00"/>
                </a:highlight>
                <a:latin typeface="宋体" panose="02010600030101010101" pitchFamily="2" charset="-122"/>
                <a:ea typeface="宋体" panose="02010600030101010101" pitchFamily="2" charset="-122"/>
              </a:rPr>
              <a:t>台湾光复（</a:t>
            </a:r>
            <a:r>
              <a:rPr lang="en-US" altLang="zh-CN" sz="2800" b="1" i="0" dirty="0">
                <a:effectLst/>
                <a:highlight>
                  <a:srgbClr val="FFFF00"/>
                </a:highlight>
                <a:latin typeface="宋体" panose="02010600030101010101" pitchFamily="2" charset="-122"/>
                <a:ea typeface="宋体" panose="02010600030101010101" pitchFamily="2" charset="-122"/>
              </a:rPr>
              <a:t>1945</a:t>
            </a:r>
            <a:r>
              <a:rPr lang="zh-CN" altLang="en-US" sz="2800" b="1" i="0" dirty="0">
                <a:effectLst/>
                <a:highlight>
                  <a:srgbClr val="FFFF00"/>
                </a:highlight>
                <a:latin typeface="宋体" panose="02010600030101010101" pitchFamily="2" charset="-122"/>
                <a:ea typeface="宋体" panose="02010600030101010101" pitchFamily="2" charset="-122"/>
              </a:rPr>
              <a:t>年</a:t>
            </a:r>
            <a:r>
              <a:rPr lang="en-US" altLang="zh-CN" sz="2800" b="1" i="0" dirty="0">
                <a:effectLst/>
                <a:highlight>
                  <a:srgbClr val="FFFF00"/>
                </a:highlight>
                <a:latin typeface="宋体" panose="02010600030101010101" pitchFamily="2" charset="-122"/>
                <a:ea typeface="宋体" panose="02010600030101010101" pitchFamily="2" charset="-122"/>
              </a:rPr>
              <a:t>10</a:t>
            </a:r>
            <a:r>
              <a:rPr lang="zh-CN" altLang="en-US" sz="2800" b="1" i="0" dirty="0">
                <a:effectLst/>
                <a:highlight>
                  <a:srgbClr val="FFFF00"/>
                </a:highlight>
                <a:latin typeface="宋体" panose="02010600030101010101" pitchFamily="2" charset="-122"/>
                <a:ea typeface="宋体" panose="02010600030101010101" pitchFamily="2" charset="-122"/>
              </a:rPr>
              <a:t>月</a:t>
            </a:r>
            <a:r>
              <a:rPr lang="en-US" altLang="zh-CN" sz="2800" b="1" i="0" dirty="0">
                <a:effectLst/>
                <a:highlight>
                  <a:srgbClr val="FFFF00"/>
                </a:highlight>
                <a:latin typeface="宋体" panose="02010600030101010101" pitchFamily="2" charset="-122"/>
                <a:ea typeface="宋体" panose="02010600030101010101" pitchFamily="2" charset="-122"/>
              </a:rPr>
              <a:t>25</a:t>
            </a:r>
            <a:r>
              <a:rPr lang="zh-CN" altLang="en-US" sz="2800" b="1" i="0" dirty="0">
                <a:effectLst/>
                <a:highlight>
                  <a:srgbClr val="FFFF00"/>
                </a:highlight>
                <a:latin typeface="宋体" panose="02010600030101010101" pitchFamily="2" charset="-122"/>
                <a:ea typeface="宋体" panose="02010600030101010101" pitchFamily="2" charset="-122"/>
              </a:rPr>
              <a:t>日）</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）历代管理台湾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①</a:t>
            </a:r>
            <a:r>
              <a:rPr lang="zh-CN" altLang="en-US" sz="1800" b="1" i="0" dirty="0">
                <a:effectLst/>
                <a:latin typeface="宋体" panose="02010600030101010101" pitchFamily="2" charset="-122"/>
                <a:ea typeface="宋体" panose="02010600030101010101" pitchFamily="2" charset="-122"/>
              </a:rPr>
              <a:t>三国时期：孙权派卫温率船队到达夷洲，这是大陆与台湾联系的最早记录。◦</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②</a:t>
            </a:r>
            <a:r>
              <a:rPr lang="zh-CN" altLang="en-US" sz="1800" b="1" i="0" dirty="0">
                <a:effectLst/>
                <a:latin typeface="宋体" panose="02010600030101010101" pitchFamily="2" charset="-122"/>
                <a:ea typeface="宋体" panose="02010600030101010101" pitchFamily="2" charset="-122"/>
              </a:rPr>
              <a:t>元朝：设置澎湖巡检司，负责管辖澎湖和琉球（今台湾），这是中央政府首次在台湾地区正式建立的行政机构。◦</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③</a:t>
            </a:r>
            <a:r>
              <a:rPr lang="zh-CN" altLang="en-US" sz="1800" b="1" i="0" dirty="0">
                <a:effectLst/>
                <a:latin typeface="宋体" panose="02010600030101010101" pitchFamily="2" charset="-122"/>
                <a:ea typeface="宋体" panose="02010600030101010101" pitchFamily="2" charset="-122"/>
              </a:rPr>
              <a:t>明朝：郑成功收复台湾，赶走荷兰殖民者。◦</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④</a:t>
            </a:r>
            <a:r>
              <a:rPr lang="zh-CN" altLang="en-US" sz="1800" b="1" i="0" dirty="0">
                <a:effectLst/>
                <a:latin typeface="宋体" panose="02010600030101010101" pitchFamily="2" charset="-122"/>
                <a:ea typeface="宋体" panose="02010600030101010101" pitchFamily="2" charset="-122"/>
              </a:rPr>
              <a:t>清朝：</a:t>
            </a:r>
            <a:r>
              <a:rPr lang="en-US" altLang="zh-CN" sz="1800" b="1" i="0" dirty="0">
                <a:effectLst/>
                <a:latin typeface="宋体" panose="02010600030101010101" pitchFamily="2" charset="-122"/>
                <a:ea typeface="宋体" panose="02010600030101010101" pitchFamily="2" charset="-122"/>
              </a:rPr>
              <a:t>1684</a:t>
            </a:r>
            <a:r>
              <a:rPr lang="zh-CN" altLang="en-US" sz="1800" b="1" i="0" dirty="0">
                <a:effectLst/>
                <a:latin typeface="宋体" panose="02010600030101010101" pitchFamily="2" charset="-122"/>
                <a:ea typeface="宋体" panose="02010600030101010101" pitchFamily="2" charset="-122"/>
              </a:rPr>
              <a:t>年，设置台湾府，隶属福建省，加强了中央对台湾的管辖；</a:t>
            </a:r>
            <a:r>
              <a:rPr lang="en-US" altLang="zh-CN" sz="1800" b="1" i="0" dirty="0">
                <a:effectLst/>
                <a:latin typeface="宋体" panose="02010600030101010101" pitchFamily="2" charset="-122"/>
                <a:ea typeface="宋体" panose="02010600030101010101" pitchFamily="2" charset="-122"/>
              </a:rPr>
              <a:t>1885 </a:t>
            </a:r>
            <a:r>
              <a:rPr lang="zh-CN" altLang="en-US" sz="1800" b="1" i="0" dirty="0">
                <a:effectLst/>
                <a:latin typeface="宋体" panose="02010600030101010101" pitchFamily="2" charset="-122"/>
                <a:ea typeface="宋体" panose="02010600030101010101" pitchFamily="2" charset="-122"/>
              </a:rPr>
              <a:t>年，台湾正式建省，成为中国的一个行省。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2</a:t>
            </a:r>
            <a:r>
              <a:rPr lang="zh-CN" altLang="en-US" sz="1800" b="1" i="0" dirty="0">
                <a:effectLst/>
                <a:latin typeface="宋体" panose="02010600030101010101" pitchFamily="2" charset="-122"/>
                <a:ea typeface="宋体" panose="02010600030101010101" pitchFamily="2" charset="-122"/>
              </a:rPr>
              <a:t>）日本殖民：</a:t>
            </a:r>
            <a:r>
              <a:rPr lang="en-US" altLang="zh-CN" sz="1800" b="1" i="0" dirty="0">
                <a:effectLst/>
                <a:latin typeface="宋体" panose="02010600030101010101" pitchFamily="2" charset="-122"/>
                <a:ea typeface="宋体" panose="02010600030101010101" pitchFamily="2" charset="-122"/>
              </a:rPr>
              <a:t>1895</a:t>
            </a:r>
            <a:r>
              <a:rPr lang="zh-CN" altLang="en-US" sz="1800" b="1" i="0" dirty="0">
                <a:effectLst/>
                <a:latin typeface="宋体" panose="02010600030101010101" pitchFamily="2" charset="-122"/>
                <a:ea typeface="宋体" panose="02010600030101010101" pitchFamily="2" charset="-122"/>
              </a:rPr>
              <a:t>年，甲午中日战争中国战败签订</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马关条约</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，割让台湾及其附属岛屿给日本。日本对台湾实行殖民统治，进行经济掠夺、文化压迫等，台湾人民不断进行反抗斗争。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）台湾光复：</a:t>
            </a:r>
            <a:r>
              <a:rPr lang="en-US" altLang="zh-CN" sz="1800" b="1" i="0" dirty="0">
                <a:effectLst/>
                <a:latin typeface="宋体" panose="02010600030101010101" pitchFamily="2" charset="-122"/>
                <a:ea typeface="宋体" panose="02010600030101010101" pitchFamily="2" charset="-122"/>
              </a:rPr>
              <a:t>1945</a:t>
            </a:r>
            <a:r>
              <a:rPr lang="zh-CN" altLang="en-US" sz="1800" b="1" i="0" dirty="0">
                <a:effectLst/>
                <a:latin typeface="宋体" panose="02010600030101010101" pitchFamily="2" charset="-122"/>
                <a:ea typeface="宋体" panose="02010600030101010101" pitchFamily="2" charset="-122"/>
              </a:rPr>
              <a:t>年，日本在二战中战败投降，根据</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开罗宣言</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和</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波茨坦公告</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等国际文件，台湾回归中国，结束了日本长达</a:t>
            </a:r>
            <a:r>
              <a:rPr lang="en-US" altLang="zh-CN" sz="1800" b="1" i="0" dirty="0">
                <a:effectLst/>
                <a:latin typeface="宋体" panose="02010600030101010101" pitchFamily="2" charset="-122"/>
                <a:ea typeface="宋体" panose="02010600030101010101" pitchFamily="2" charset="-122"/>
              </a:rPr>
              <a:t>50</a:t>
            </a:r>
            <a:r>
              <a:rPr lang="zh-CN" altLang="en-US" sz="1800" b="1" i="0" dirty="0">
                <a:effectLst/>
                <a:latin typeface="宋体" panose="02010600030101010101" pitchFamily="2" charset="-122"/>
                <a:ea typeface="宋体" panose="02010600030101010101" pitchFamily="2" charset="-122"/>
              </a:rPr>
              <a:t>年的殖民统治。</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聚焦历代台湾管理的制度演变，考查中央政府主权管辖的历史依据；以日本殖民史实为切入点，考查侵略本质与台湾人民反抗；</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围绕台湾光复，结合国际文件，考查其回归的正义性与历史意义。</a:t>
            </a:r>
            <a:endParaRPr lang="zh-CN" altLang="en-US"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4166694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3" dur="500"/>
                                        <p:tgtEl>
                                          <p:spTgt spid="3">
                                            <p:txEl>
                                              <p:pRg st="1" end="1"/>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6" dur="500"/>
                                        <p:tgtEl>
                                          <p:spTgt spid="3">
                                            <p:txEl>
                                              <p:pRg st="2" end="2"/>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9" dur="500"/>
                                        <p:tgtEl>
                                          <p:spTgt spid="3">
                                            <p:txEl>
                                              <p:pRg st="3" end="3"/>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2" dur="500"/>
                                        <p:tgtEl>
                                          <p:spTgt spid="3">
                                            <p:txEl>
                                              <p:pRg st="4" end="4"/>
                                            </p:txEl>
                                          </p:spTgt>
                                        </p:tgtEl>
                                      </p:cBhvr>
                                    </p:animEffect>
                                  </p:childTnLst>
                                </p:cTn>
                              </p:par>
                              <p:par>
                                <p:cTn id="23" presetID="14" presetClass="entr" presetSubtype="10" fill="hold"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5" dur="500"/>
                                        <p:tgtEl>
                                          <p:spTgt spid="3">
                                            <p:txEl>
                                              <p:pRg st="5" end="5"/>
                                            </p:txEl>
                                          </p:spTgt>
                                        </p:tgtEl>
                                      </p:cBhvr>
                                    </p:animEffect>
                                  </p:childTnLst>
                                </p:cTn>
                              </p:par>
                              <p:par>
                                <p:cTn id="26" presetID="14" presetClass="entr" presetSubtype="10"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8" dur="500"/>
                                        <p:tgtEl>
                                          <p:spTgt spid="3">
                                            <p:txEl>
                                              <p:pRg st="6" end="6"/>
                                            </p:txEl>
                                          </p:spTgt>
                                        </p:tgtEl>
                                      </p:cBhvr>
                                    </p:animEffect>
                                  </p:childTnLst>
                                </p:cTn>
                              </p:par>
                              <p:par>
                                <p:cTn id="29" presetID="14" presetClass="entr" presetSubtype="10" fill="hold" nodeType="with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1" dur="500"/>
                                        <p:tgtEl>
                                          <p:spTgt spid="3">
                                            <p:txEl>
                                              <p:pRg st="7" end="7"/>
                                            </p:txEl>
                                          </p:spTgt>
                                        </p:tgtEl>
                                      </p:cBhvr>
                                    </p:animEffect>
                                  </p:childTnLst>
                                </p:cTn>
                              </p:par>
                              <p:par>
                                <p:cTn id="32" presetID="14" presetClass="entr" presetSubtype="10" fill="hold" nodeType="withEffect">
                                  <p:stCondLst>
                                    <p:cond delay="0"/>
                                  </p:stCondLst>
                                  <p:childTnLst>
                                    <p:set>
                                      <p:cBhvr>
                                        <p:cTn id="33"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4" dur="500"/>
                                        <p:tgtEl>
                                          <p:spTgt spid="3">
                                            <p:txEl>
                                              <p:pRg st="8" end="8"/>
                                            </p:txEl>
                                          </p:spTgt>
                                        </p:tgtEl>
                                      </p:cBhvr>
                                    </p:animEffect>
                                  </p:childTnLst>
                                </p:cTn>
                              </p:par>
                              <p:par>
                                <p:cTn id="35" presetID="14" presetClass="entr" presetSubtype="1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7" dur="500"/>
                                        <p:tgtEl>
                                          <p:spTgt spid="3">
                                            <p:txEl>
                                              <p:pRg st="9" end="9"/>
                                            </p:txEl>
                                          </p:spTgt>
                                        </p:tgtEl>
                                      </p:cBhvr>
                                    </p:animEffect>
                                  </p:childTnLst>
                                </p:cTn>
                              </p:par>
                              <p:par>
                                <p:cTn id="38" presetID="14" presetClass="entr" presetSubtype="10" fill="hold" nodeType="withEffect">
                                  <p:stCondLst>
                                    <p:cond delay="0"/>
                                  </p:stCondLst>
                                  <p:childTnLst>
                                    <p:set>
                                      <p:cBhvr>
                                        <p:cTn id="39" dur="1" fill="hold">
                                          <p:stCondLst>
                                            <p:cond delay="0"/>
                                          </p:stCondLst>
                                        </p:cTn>
                                        <p:tgtEl>
                                          <p:spTgt spid="3">
                                            <p:txEl>
                                              <p:pRg st="10" end="10"/>
                                            </p:txEl>
                                          </p:spTgt>
                                        </p:tgtEl>
                                        <p:attrNameLst>
                                          <p:attrName>style.visibility</p:attrName>
                                        </p:attrNameLst>
                                      </p:cBhvr>
                                      <p:to>
                                        <p:strVal val="visible"/>
                                      </p:to>
                                    </p:set>
                                    <p:animEffect transition="in" filter="randombar(horizontal)">
                                      <p:cBhvr>
                                        <p:cTn id="40" dur="500"/>
                                        <p:tgtEl>
                                          <p:spTgt spid="3">
                                            <p:txEl>
                                              <p:pRg st="10" end="10"/>
                                            </p:txEl>
                                          </p:spTgt>
                                        </p:tgtEl>
                                      </p:cBhvr>
                                    </p:animEffect>
                                  </p:childTnLst>
                                </p:cTn>
                              </p:par>
                              <p:par>
                                <p:cTn id="41" presetID="14" presetClass="entr" presetSubtype="10" fill="hold" nodeType="withEffect">
                                  <p:stCondLst>
                                    <p:cond delay="0"/>
                                  </p:stCondLst>
                                  <p:childTnLst>
                                    <p:set>
                                      <p:cBhvr>
                                        <p:cTn id="42" dur="1" fill="hold">
                                          <p:stCondLst>
                                            <p:cond delay="0"/>
                                          </p:stCondLst>
                                        </p:cTn>
                                        <p:tgtEl>
                                          <p:spTgt spid="3">
                                            <p:txEl>
                                              <p:pRg st="11" end="11"/>
                                            </p:txEl>
                                          </p:spTgt>
                                        </p:tgtEl>
                                        <p:attrNameLst>
                                          <p:attrName>style.visibility</p:attrName>
                                        </p:attrNameLst>
                                      </p:cBhvr>
                                      <p:to>
                                        <p:strVal val="visible"/>
                                      </p:to>
                                    </p:set>
                                    <p:animEffect transition="in" filter="randombar(horizontal)">
                                      <p:cBhvr>
                                        <p:cTn id="43"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A55ED02-646B-71AA-395D-47B0C5364CF3}"/>
              </a:ext>
            </a:extLst>
          </p:cNvPr>
          <p:cNvSpPr>
            <a:spLocks noGrp="1"/>
          </p:cNvSpPr>
          <p:nvPr>
            <p:ph idx="1"/>
          </p:nvPr>
        </p:nvSpPr>
        <p:spPr>
          <a:xfrm>
            <a:off x="280555" y="259773"/>
            <a:ext cx="11700163" cy="6380018"/>
          </a:xfrm>
        </p:spPr>
        <p:txBody>
          <a:bodyPr>
            <a:normAutofit lnSpcReduction="10000"/>
          </a:bodyPr>
          <a:lstStyle/>
          <a:p>
            <a:pPr marL="0" indent="0" algn="just">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9 </a:t>
            </a:r>
            <a:r>
              <a:rPr lang="zh-CN" altLang="en-US" sz="2800" b="1" i="0" dirty="0">
                <a:effectLst/>
                <a:highlight>
                  <a:srgbClr val="FFFF00"/>
                </a:highlight>
                <a:latin typeface="宋体" panose="02010600030101010101" pitchFamily="2" charset="-122"/>
                <a:ea typeface="宋体" panose="02010600030101010101" pitchFamily="2" charset="-122"/>
              </a:rPr>
              <a:t>重庆谈判（</a:t>
            </a:r>
            <a:r>
              <a:rPr lang="en-US" altLang="zh-CN" sz="2800" b="1" i="0" dirty="0">
                <a:effectLst/>
                <a:highlight>
                  <a:srgbClr val="FFFF00"/>
                </a:highlight>
                <a:latin typeface="宋体" panose="02010600030101010101" pitchFamily="2" charset="-122"/>
                <a:ea typeface="宋体" panose="02010600030101010101" pitchFamily="2" charset="-122"/>
              </a:rPr>
              <a:t>1945</a:t>
            </a:r>
            <a:r>
              <a:rPr lang="zh-CN" altLang="en-US" sz="2800" b="1" i="0" dirty="0">
                <a:effectLst/>
                <a:highlight>
                  <a:srgbClr val="FFFF00"/>
                </a:highlight>
                <a:latin typeface="宋体" panose="02010600030101010101" pitchFamily="2" charset="-122"/>
                <a:ea typeface="宋体" panose="02010600030101010101" pitchFamily="2" charset="-122"/>
              </a:rPr>
              <a:t>年</a:t>
            </a:r>
            <a:r>
              <a:rPr lang="en-US" altLang="zh-CN" sz="2800" b="1" i="0" dirty="0">
                <a:effectLst/>
                <a:highlight>
                  <a:srgbClr val="FFFF00"/>
                </a:highlight>
                <a:latin typeface="宋体" panose="02010600030101010101" pitchFamily="2" charset="-122"/>
                <a:ea typeface="宋体" panose="02010600030101010101" pitchFamily="2" charset="-122"/>
              </a:rPr>
              <a:t>10</a:t>
            </a:r>
            <a:r>
              <a:rPr lang="zh-CN" altLang="en-US" sz="2800" b="1" i="0" dirty="0">
                <a:effectLst/>
                <a:highlight>
                  <a:srgbClr val="FFFF00"/>
                </a:highlight>
                <a:latin typeface="宋体" panose="02010600030101010101" pitchFamily="2" charset="-122"/>
                <a:ea typeface="宋体" panose="02010600030101010101" pitchFamily="2" charset="-122"/>
              </a:rPr>
              <a:t>月）</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考点梳理</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1</a:t>
            </a:r>
            <a:r>
              <a:rPr lang="zh-CN" altLang="en-US" sz="2000" b="1" i="0" dirty="0">
                <a:effectLst/>
                <a:latin typeface="宋体" panose="02010600030101010101" pitchFamily="2" charset="-122"/>
                <a:ea typeface="宋体" panose="02010600030101010101" pitchFamily="2" charset="-122"/>
              </a:rPr>
              <a:t>）背景：抗战胜利后，国民党在美国支持下，企图把中国建成大地主大资产阶级专政的国家；中国共产党则主张建立独立、民主、统一、富强的新民主主义国家。</a:t>
            </a:r>
            <a:r>
              <a:rPr lang="en-US" altLang="zh-CN" sz="2000" b="1" i="0" dirty="0">
                <a:effectLst/>
                <a:latin typeface="宋体" panose="02010600030101010101" pitchFamily="2" charset="-122"/>
                <a:ea typeface="宋体" panose="02010600030101010101" pitchFamily="2" charset="-122"/>
              </a:rPr>
              <a:t>1945</a:t>
            </a:r>
            <a:r>
              <a:rPr lang="zh-CN" altLang="en-US" sz="2000" b="1" i="0" dirty="0">
                <a:effectLst/>
                <a:latin typeface="宋体" panose="02010600030101010101" pitchFamily="2" charset="-122"/>
                <a:ea typeface="宋体" panose="02010600030101010101" pitchFamily="2" charset="-122"/>
              </a:rPr>
              <a:t>年</a:t>
            </a:r>
            <a:r>
              <a:rPr lang="en-US" altLang="zh-CN" sz="2000" b="1" i="0" dirty="0">
                <a:effectLst/>
                <a:latin typeface="宋体" panose="02010600030101010101" pitchFamily="2" charset="-122"/>
                <a:ea typeface="宋体" panose="02010600030101010101" pitchFamily="2" charset="-122"/>
              </a:rPr>
              <a:t>8</a:t>
            </a:r>
            <a:r>
              <a:rPr lang="zh-CN" altLang="en-US" sz="2000" b="1" i="0" dirty="0">
                <a:effectLst/>
                <a:latin typeface="宋体" panose="02010600030101010101" pitchFamily="2" charset="-122"/>
                <a:ea typeface="宋体" panose="02010600030101010101" pitchFamily="2" charset="-122"/>
              </a:rPr>
              <a:t>月，蒋介石接连三次电邀毛泽东到重庆举行和平谈判。一方面若毛泽东拒绝，可给共产党安上拒绝谈判、蓄意内战的罪名；另一方面利用谈判争取时间调兵遣将部署内战。中共中央决定接受邀请，争取 和平民主新局面。</a:t>
            </a:r>
            <a:r>
              <a:rPr lang="en-US" altLang="zh-CN" sz="2000" b="1" i="0" dirty="0">
                <a:effectLst/>
                <a:latin typeface="宋体" panose="02010600030101010101" pitchFamily="2" charset="-122"/>
                <a:ea typeface="宋体" panose="02010600030101010101" pitchFamily="2" charset="-122"/>
              </a:rPr>
              <a:t>8</a:t>
            </a:r>
            <a:r>
              <a:rPr lang="zh-CN" altLang="en-US" sz="2000" b="1" i="0" dirty="0">
                <a:effectLst/>
                <a:latin typeface="宋体" panose="02010600030101010101" pitchFamily="2" charset="-122"/>
                <a:ea typeface="宋体" panose="02010600030101010101" pitchFamily="2" charset="-122"/>
              </a:rPr>
              <a:t>月底，毛泽东、周恩来、王若飞等乘专机抵达重庆。 </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2</a:t>
            </a:r>
            <a:r>
              <a:rPr lang="zh-CN" altLang="en-US" sz="2000" b="1" i="0" dirty="0">
                <a:effectLst/>
                <a:latin typeface="宋体" panose="02010600030101010101" pitchFamily="2" charset="-122"/>
                <a:ea typeface="宋体" panose="02010600030101010101" pitchFamily="2" charset="-122"/>
              </a:rPr>
              <a:t>）内容：</a:t>
            </a:r>
            <a:r>
              <a:rPr lang="en-US" altLang="zh-CN" sz="2000" b="1" i="0" dirty="0">
                <a:effectLst/>
                <a:latin typeface="宋体" panose="02010600030101010101" pitchFamily="2" charset="-122"/>
                <a:ea typeface="宋体" panose="02010600030101010101" pitchFamily="2" charset="-122"/>
              </a:rPr>
              <a:t>1945</a:t>
            </a:r>
            <a:r>
              <a:rPr lang="zh-CN" altLang="en-US" sz="2000" b="1" i="0" dirty="0">
                <a:effectLst/>
                <a:latin typeface="宋体" panose="02010600030101010101" pitchFamily="2" charset="-122"/>
                <a:ea typeface="宋体" panose="02010600030101010101" pitchFamily="2" charset="-122"/>
              </a:rPr>
              <a:t>年</a:t>
            </a:r>
            <a:r>
              <a:rPr lang="en-US" altLang="zh-CN" sz="2000" b="1" i="0" dirty="0">
                <a:effectLst/>
                <a:latin typeface="宋体" panose="02010600030101010101" pitchFamily="2" charset="-122"/>
                <a:ea typeface="宋体" panose="02010600030101010101" pitchFamily="2" charset="-122"/>
              </a:rPr>
              <a:t>10</a:t>
            </a:r>
            <a:r>
              <a:rPr lang="zh-CN" altLang="en-US" sz="2000" b="1" i="0" dirty="0">
                <a:effectLst/>
                <a:latin typeface="宋体" panose="02010600030101010101" pitchFamily="2" charset="-122"/>
                <a:ea typeface="宋体" panose="02010600030101010101" pitchFamily="2" charset="-122"/>
              </a:rPr>
              <a:t>月</a:t>
            </a:r>
            <a:r>
              <a:rPr lang="en-US" altLang="zh-CN" sz="2000" b="1" i="0" dirty="0">
                <a:effectLst/>
                <a:latin typeface="宋体" panose="02010600030101010101" pitchFamily="2" charset="-122"/>
                <a:ea typeface="宋体" panose="02010600030101010101" pitchFamily="2" charset="-122"/>
              </a:rPr>
              <a:t>10</a:t>
            </a:r>
            <a:r>
              <a:rPr lang="zh-CN" altLang="en-US" sz="2000" b="1" i="0" dirty="0">
                <a:effectLst/>
                <a:latin typeface="宋体" panose="02010600030101010101" pitchFamily="2" charset="-122"/>
                <a:ea typeface="宋体" panose="02010600030101010101" pitchFamily="2" charset="-122"/>
              </a:rPr>
              <a:t>日，国共双方代表签署了</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政府与中共代表会谈纪要</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即“双十协定”。国民党政府接受中共提出的和平建国基本方针；确定召开各党派代表及无党派人士参加的政治协商会议，共商和平建国大计。不过，军队和解放区政权问题是谈判中双方争执的焦点，未能达成协议，留待继续商谈。</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3</a:t>
            </a:r>
            <a:r>
              <a:rPr lang="zh-CN" altLang="en-US" sz="2000" b="1" i="0" dirty="0">
                <a:effectLst/>
                <a:latin typeface="宋体" panose="02010600030101010101" pitchFamily="2" charset="-122"/>
                <a:ea typeface="宋体" panose="02010600030101010101" pitchFamily="2" charset="-122"/>
              </a:rPr>
              <a:t>）意义：重庆谈判的举行和双十协定的签订，表明国民党方面承认了中共的地位，承认了各党派的会议，使中国共产党关于和平建设新中国的政治主张被全国人民所了解，从而推动了全国和平民主运动的发展。</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考点方向</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01</a:t>
            </a:r>
            <a:r>
              <a:rPr lang="zh-CN" altLang="en-US" sz="2000" b="1" i="0" dirty="0">
                <a:effectLst/>
                <a:latin typeface="宋体" panose="02010600030101010101" pitchFamily="2" charset="-122"/>
                <a:ea typeface="宋体" panose="02010600030101010101" pitchFamily="2" charset="-122"/>
              </a:rPr>
              <a:t>重庆谈判、解放战争、近代国共关系演变；从背景出发，结合抗战后国际国内形势，分析蒋介石“假和平” 邀谈与中共赴渝的战略考量；</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02</a:t>
            </a:r>
            <a:r>
              <a:rPr lang="zh-CN" altLang="en-US" sz="2000" b="1" i="0" dirty="0">
                <a:effectLst/>
                <a:latin typeface="宋体" panose="02010600030101010101" pitchFamily="2" charset="-122"/>
                <a:ea typeface="宋体" panose="02010600030101010101" pitchFamily="2" charset="-122"/>
              </a:rPr>
              <a:t>从意义切入，探讨</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双十协定</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对民主进程的推动及中共展现的政治智慧；</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03</a:t>
            </a:r>
            <a:r>
              <a:rPr lang="zh-CN" altLang="en-US" sz="2000" b="1" i="0" dirty="0">
                <a:effectLst/>
                <a:latin typeface="宋体" panose="02010600030101010101" pitchFamily="2" charset="-122"/>
                <a:ea typeface="宋体" panose="02010600030101010101" pitchFamily="2" charset="-122"/>
              </a:rPr>
              <a:t>从现实延伸，思考其对当代矛盾处理的借鉴意义。‌</a:t>
            </a:r>
            <a:endParaRPr lang="zh-CN" altLang="en-US" sz="2000"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3498973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par>
                                <p:cTn id="31" presetID="14"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F2BD61F-BAC7-E93B-4C84-50A591FA6DB8}"/>
              </a:ext>
            </a:extLst>
          </p:cNvPr>
          <p:cNvSpPr>
            <a:spLocks noGrp="1"/>
          </p:cNvSpPr>
          <p:nvPr>
            <p:ph idx="1"/>
          </p:nvPr>
        </p:nvSpPr>
        <p:spPr>
          <a:xfrm>
            <a:off x="259773" y="270163"/>
            <a:ext cx="11710554" cy="6411191"/>
          </a:xfrm>
        </p:spPr>
        <p:txBody>
          <a:bodyPr>
            <a:normAutofit/>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10 </a:t>
            </a:r>
            <a:r>
              <a:rPr lang="zh-CN" altLang="en-US" sz="2400" b="1" i="0" dirty="0">
                <a:effectLst/>
                <a:highlight>
                  <a:srgbClr val="FFFF00"/>
                </a:highlight>
                <a:latin typeface="宋体" panose="02010600030101010101" pitchFamily="2" charset="-122"/>
                <a:ea typeface="宋体" panose="02010600030101010101" pitchFamily="2" charset="-122"/>
              </a:rPr>
              <a:t>朝鲜战争爆发</a:t>
            </a:r>
            <a:r>
              <a:rPr lang="en-US" altLang="zh-CN" sz="2400" b="1" i="0" dirty="0">
                <a:effectLst/>
                <a:highlight>
                  <a:srgbClr val="FFFF00"/>
                </a:highlight>
                <a:latin typeface="宋体" panose="02010600030101010101" pitchFamily="2" charset="-122"/>
                <a:ea typeface="宋体" panose="02010600030101010101" pitchFamily="2" charset="-122"/>
              </a:rPr>
              <a:t>75</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1950-2025</a:t>
            </a:r>
            <a:r>
              <a:rPr lang="zh-CN" altLang="en-US" sz="2400" b="1" i="0" dirty="0">
                <a:effectLst/>
                <a:highlight>
                  <a:srgbClr val="FFFF00"/>
                </a:highlight>
                <a:latin typeface="宋体" panose="02010600030101010101" pitchFamily="2" charset="-122"/>
                <a:ea typeface="宋体" panose="02010600030101010101" pitchFamily="2" charset="-122"/>
              </a:rPr>
              <a:t>） </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）背景：</a:t>
            </a:r>
            <a:r>
              <a:rPr lang="en-US" altLang="zh-CN" sz="1800" b="1" i="0" dirty="0">
                <a:effectLst/>
                <a:latin typeface="宋体" panose="02010600030101010101" pitchFamily="2" charset="-122"/>
                <a:ea typeface="宋体" panose="02010600030101010101" pitchFamily="2" charset="-122"/>
              </a:rPr>
              <a:t>1950</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6</a:t>
            </a:r>
            <a:r>
              <a:rPr lang="zh-CN" altLang="en-US" sz="1800" b="1" i="0" dirty="0">
                <a:effectLst/>
                <a:latin typeface="宋体" panose="02010600030101010101" pitchFamily="2" charset="-122"/>
                <a:ea typeface="宋体" panose="02010600030101010101" pitchFamily="2" charset="-122"/>
              </a:rPr>
              <a:t>月</a:t>
            </a:r>
            <a:r>
              <a:rPr lang="en-US" altLang="zh-CN" sz="1800" b="1" i="0" dirty="0">
                <a:effectLst/>
                <a:latin typeface="宋体" panose="02010600030101010101" pitchFamily="2" charset="-122"/>
                <a:ea typeface="宋体" panose="02010600030101010101" pitchFamily="2" charset="-122"/>
              </a:rPr>
              <a:t>25</a:t>
            </a:r>
            <a:r>
              <a:rPr lang="zh-CN" altLang="en-US" sz="1800" b="1" i="0" dirty="0">
                <a:effectLst/>
                <a:latin typeface="宋体" panose="02010600030101010101" pitchFamily="2" charset="-122"/>
                <a:ea typeface="宋体" panose="02010600030101010101" pitchFamily="2" charset="-122"/>
              </a:rPr>
              <a:t>日，朝鲜内战爆发。美国政府从其全球战略和和冷战思维出发，作出武装干涉朝鲜内战的决定，并派遣第七舰队侵入台湾海峡，阻挠中国的统一大业。美国还操纵联合国安理会通过决议，组成以美国为首的“联合国军”，越过“三八线”，直逼中朝边境的鸭绿江和图们江，扩大侵朝战争，严重威胁中国国家安全。</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2</a:t>
            </a:r>
            <a:r>
              <a:rPr lang="zh-CN" altLang="en-US" sz="1800" b="1" i="0" dirty="0">
                <a:effectLst/>
                <a:latin typeface="宋体" panose="02010600030101010101" pitchFamily="2" charset="-122"/>
                <a:ea typeface="宋体" panose="02010600030101010101" pitchFamily="2" charset="-122"/>
              </a:rPr>
              <a:t>）经过：</a:t>
            </a:r>
            <a:r>
              <a:rPr lang="en-US" altLang="zh-CN" sz="1800" b="1" i="0" dirty="0">
                <a:effectLst/>
                <a:latin typeface="宋体" panose="02010600030101010101" pitchFamily="2" charset="-122"/>
                <a:ea typeface="宋体" panose="02010600030101010101" pitchFamily="2" charset="-122"/>
              </a:rPr>
              <a:t>1950</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6</a:t>
            </a:r>
            <a:r>
              <a:rPr lang="zh-CN" altLang="en-US" sz="1800" b="1" i="0" dirty="0">
                <a:effectLst/>
                <a:latin typeface="宋体" panose="02010600030101010101" pitchFamily="2" charset="-122"/>
                <a:ea typeface="宋体" panose="02010600030101010101" pitchFamily="2" charset="-122"/>
              </a:rPr>
              <a:t>月</a:t>
            </a:r>
            <a:r>
              <a:rPr lang="en-US" altLang="zh-CN" sz="1800" b="1" i="0" dirty="0">
                <a:effectLst/>
                <a:latin typeface="宋体" panose="02010600030101010101" pitchFamily="2" charset="-122"/>
                <a:ea typeface="宋体" panose="02010600030101010101" pitchFamily="2" charset="-122"/>
              </a:rPr>
              <a:t>25</a:t>
            </a:r>
            <a:r>
              <a:rPr lang="zh-CN" altLang="en-US" sz="1800" b="1" i="0" dirty="0">
                <a:effectLst/>
                <a:latin typeface="宋体" panose="02010600030101010101" pitchFamily="2" charset="-122"/>
                <a:ea typeface="宋体" panose="02010600030101010101" pitchFamily="2" charset="-122"/>
              </a:rPr>
              <a:t>日朝鲜内战爆发，朝鲜人民军迅速南进。美国立即武装干涉，组成 “联合国军” 仁川登陆，将战火烧至中朝边境。</a:t>
            </a:r>
            <a:r>
              <a:rPr lang="en-US" altLang="zh-CN" sz="1800" b="1" i="0" dirty="0">
                <a:effectLst/>
                <a:latin typeface="宋体" panose="02010600030101010101" pitchFamily="2" charset="-122"/>
                <a:ea typeface="宋体" panose="02010600030101010101" pitchFamily="2" charset="-122"/>
              </a:rPr>
              <a:t>10 </a:t>
            </a:r>
            <a:r>
              <a:rPr lang="zh-CN" altLang="en-US" sz="1800" b="1" i="0" dirty="0">
                <a:effectLst/>
                <a:latin typeface="宋体" panose="02010600030101010101" pitchFamily="2" charset="-122"/>
                <a:ea typeface="宋体" panose="02010600030101010101" pitchFamily="2" charset="-122"/>
              </a:rPr>
              <a:t>月，中国人民志愿军赴朝作战，经五次大规模战役稳定战线在三八线附近，之后进入边打边谈阶段，</a:t>
            </a:r>
            <a:r>
              <a:rPr lang="en-US" altLang="zh-CN" sz="1800" b="1" i="0" dirty="0">
                <a:effectLst/>
                <a:latin typeface="宋体" panose="02010600030101010101" pitchFamily="2" charset="-122"/>
                <a:ea typeface="宋体" panose="02010600030101010101" pitchFamily="2" charset="-122"/>
              </a:rPr>
              <a:t>1953</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7</a:t>
            </a:r>
            <a:r>
              <a:rPr lang="zh-CN" altLang="en-US" sz="1800" b="1" i="0" dirty="0">
                <a:effectLst/>
                <a:latin typeface="宋体" panose="02010600030101010101" pitchFamily="2" charset="-122"/>
                <a:ea typeface="宋体" panose="02010600030101010101" pitchFamily="2" charset="-122"/>
              </a:rPr>
              <a:t>月</a:t>
            </a:r>
            <a:r>
              <a:rPr lang="en-US" altLang="zh-CN" sz="1800" b="1" i="0" dirty="0">
                <a:effectLst/>
                <a:latin typeface="宋体" panose="02010600030101010101" pitchFamily="2" charset="-122"/>
                <a:ea typeface="宋体" panose="02010600030101010101" pitchFamily="2" charset="-122"/>
              </a:rPr>
              <a:t>27</a:t>
            </a:r>
            <a:r>
              <a:rPr lang="zh-CN" altLang="en-US" sz="1800" b="1" i="0" dirty="0">
                <a:effectLst/>
                <a:latin typeface="宋体" panose="02010600030101010101" pitchFamily="2" charset="-122"/>
                <a:ea typeface="宋体" panose="02010600030101010101" pitchFamily="2" charset="-122"/>
              </a:rPr>
              <a:t>日，各方签署</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朝鲜停战协定</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，战争结束。</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意义：抗美援朝战争打出了国威和军威，提高了新中国的国际地位。志愿军英雄事迹汇成强大的民族凝聚力，锻造了伟大抗美援朝精神，极大地鼓舞着全国人民为保卫和建设祖国而团结奋斗。抗美援朝战争伟大胜利，是中国人民站起来后屹立于世界东方的宣言书，是中华民族走向伟大复兴的重要里程碑；朝鲜战争维护了亚洲和世界和平，稳定了亚洲局势，为中国国内建设赢得和平环境；促进了中国国防和军队现代化建设。</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朝鲜战争、冷战、新中国初期巩固政权措施、中美关系、战后国际关系；考查朝鲜战争背景，涉及美苏分区占领与冷战对峙；战争经过，像志愿军入朝作战关键战役等及意义；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如对东北亚局势、中国国际地位及国防建设的影响，多与国际关系、民族精</a:t>
            </a:r>
            <a:r>
              <a:rPr lang="zh-CN" altLang="en-US" b="1" dirty="0"/>
              <a:t>神等考点关联 。</a:t>
            </a:r>
            <a:endParaRPr kumimoji="1" lang="zh-CN" altLang="en-US" b="1" dirty="0"/>
          </a:p>
        </p:txBody>
      </p:sp>
    </p:spTree>
    <p:extLst>
      <p:ext uri="{BB962C8B-B14F-4D97-AF65-F5344CB8AC3E}">
        <p14:creationId xmlns:p14="http://schemas.microsoft.com/office/powerpoint/2010/main" val="3719388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5A40913D-060E-CD1E-0425-C132A0860E50}"/>
              </a:ext>
            </a:extLst>
          </p:cNvPr>
          <p:cNvSpPr>
            <a:spLocks noGrp="1"/>
          </p:cNvSpPr>
          <p:nvPr>
            <p:ph idx="1"/>
          </p:nvPr>
        </p:nvSpPr>
        <p:spPr>
          <a:xfrm>
            <a:off x="290945" y="238991"/>
            <a:ext cx="11544300" cy="6452754"/>
          </a:xfrm>
        </p:spPr>
        <p:txBody>
          <a:bodyPr>
            <a:normAutofit lnSpcReduction="10000"/>
          </a:bodyPr>
          <a:lstStyle/>
          <a:p>
            <a:pPr marL="0" indent="0" algn="just">
              <a:lnSpc>
                <a:spcPct val="120000"/>
              </a:lnSpc>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11 </a:t>
            </a:r>
            <a:r>
              <a:rPr lang="zh-CN" altLang="en-US" sz="2400" b="1" i="0" dirty="0">
                <a:effectLst/>
                <a:highlight>
                  <a:srgbClr val="FFFF00"/>
                </a:highlight>
                <a:latin typeface="宋体" panose="02010600030101010101" pitchFamily="2" charset="-122"/>
                <a:ea typeface="宋体" panose="02010600030101010101" pitchFamily="2" charset="-122"/>
              </a:rPr>
              <a:t>万隆会议</a:t>
            </a:r>
            <a:r>
              <a:rPr lang="en-US" altLang="zh-CN" sz="2400" b="1" i="0" dirty="0">
                <a:effectLst/>
                <a:highlight>
                  <a:srgbClr val="FFFF00"/>
                </a:highlight>
                <a:latin typeface="宋体" panose="02010600030101010101" pitchFamily="2" charset="-122"/>
                <a:ea typeface="宋体" panose="02010600030101010101" pitchFamily="2" charset="-122"/>
              </a:rPr>
              <a:t>70</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1955-2025</a:t>
            </a:r>
            <a:r>
              <a:rPr lang="zh-CN" altLang="en-US" sz="2400" b="1" i="0" dirty="0">
                <a:effectLst/>
                <a:highlight>
                  <a:srgbClr val="FFFF00"/>
                </a:highlight>
                <a:latin typeface="宋体" panose="02010600030101010101" pitchFamily="2" charset="-122"/>
                <a:ea typeface="宋体" panose="02010600030101010101" pitchFamily="2" charset="-122"/>
              </a:rPr>
              <a:t>）</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lnSpc>
                <a:spcPct val="120000"/>
              </a:lnSpc>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）背景：二战后，亚非民族解放运动蓬勃发展，众多国家相继独立。</a:t>
            </a:r>
            <a:r>
              <a:rPr lang="en-US" altLang="zh-CN" sz="1800" b="1" i="0" dirty="0">
                <a:effectLst/>
                <a:latin typeface="宋体" panose="02010600030101010101" pitchFamily="2" charset="-122"/>
                <a:ea typeface="宋体" panose="02010600030101010101" pitchFamily="2" charset="-122"/>
              </a:rPr>
              <a:t>1955</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4</a:t>
            </a:r>
            <a:r>
              <a:rPr lang="zh-CN" altLang="en-US" sz="1800" b="1" i="0" dirty="0">
                <a:effectLst/>
                <a:latin typeface="宋体" panose="02010600030101010101" pitchFamily="2" charset="-122"/>
                <a:ea typeface="宋体" panose="02010600030101010101" pitchFamily="2" charset="-122"/>
              </a:rPr>
              <a:t>月，亚非会议在印度尼西亚万隆举行。这是战后第一次没有西方殖民国家参加的国际会议。</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2</a:t>
            </a:r>
            <a:r>
              <a:rPr lang="zh-CN" altLang="en-US" sz="1800" b="1" i="0" dirty="0">
                <a:effectLst/>
                <a:latin typeface="宋体" panose="02010600030101010101" pitchFamily="2" charset="-122"/>
                <a:ea typeface="宋体" panose="02010600030101010101" pitchFamily="2" charset="-122"/>
              </a:rPr>
              <a:t>）内容：</a:t>
            </a:r>
            <a:r>
              <a:rPr lang="en-US" altLang="zh-CN" sz="1800" b="1" i="0" dirty="0">
                <a:effectLst/>
                <a:latin typeface="宋体" panose="02010600030101010101" pitchFamily="2" charset="-122"/>
                <a:ea typeface="宋体" panose="02010600030101010101" pitchFamily="2" charset="-122"/>
              </a:rPr>
              <a:t>1955</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29</a:t>
            </a:r>
            <a:r>
              <a:rPr lang="zh-CN" altLang="en-US" sz="1800" b="1" i="0" dirty="0">
                <a:effectLst/>
                <a:latin typeface="宋体" panose="02010600030101010101" pitchFamily="2" charset="-122"/>
                <a:ea typeface="宋体" panose="02010600030101010101" pitchFamily="2" charset="-122"/>
              </a:rPr>
              <a:t>个亚非国家在印尼万隆召开会议。会上，各国代表讨论了保卫和平、争取民族独立、发展民族经济等问题。针对会议中出现的分歧与矛盾，周恩来提出 “求同存异” 方针，强调亚非国家虽社会制度和意识形态不同，但有着共同的历史遭遇和现实要求，推动会议圆满成功。会议通过了</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亚非会议最后公报</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，确定了指导国际关系的十项原则。亚非会议后，中国独立自主的和平外交取得了新进展。从</a:t>
            </a:r>
            <a:r>
              <a:rPr lang="en-US" altLang="zh-CN" sz="1800" b="1" i="0" dirty="0">
                <a:effectLst/>
                <a:latin typeface="宋体" panose="02010600030101010101" pitchFamily="2" charset="-122"/>
                <a:ea typeface="宋体" panose="02010600030101010101" pitchFamily="2" charset="-122"/>
              </a:rPr>
              <a:t>1954</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9</a:t>
            </a:r>
            <a:r>
              <a:rPr lang="zh-CN" altLang="en-US" sz="1800" b="1" i="0" dirty="0">
                <a:effectLst/>
                <a:latin typeface="宋体" panose="02010600030101010101" pitchFamily="2" charset="-122"/>
                <a:ea typeface="宋体" panose="02010600030101010101" pitchFamily="2" charset="-122"/>
              </a:rPr>
              <a:t>月至</a:t>
            </a:r>
            <a:r>
              <a:rPr lang="en-US" altLang="zh-CN" sz="1800" b="1" i="0" dirty="0">
                <a:effectLst/>
                <a:latin typeface="宋体" panose="02010600030101010101" pitchFamily="2" charset="-122"/>
                <a:ea typeface="宋体" panose="02010600030101010101" pitchFamily="2" charset="-122"/>
              </a:rPr>
              <a:t>1956</a:t>
            </a:r>
            <a:r>
              <a:rPr lang="zh-CN" altLang="en-US" sz="1800" b="1" i="0" dirty="0">
                <a:effectLst/>
                <a:latin typeface="宋体" panose="02010600030101010101" pitchFamily="2" charset="-122"/>
                <a:ea typeface="宋体" panose="02010600030101010101" pitchFamily="2" charset="-122"/>
              </a:rPr>
              <a:t>年，中国与挪威、南斯拉夫、阿富汗、尼泊尔、埃及、叙利亚、也门等国建交，同英国、荷兰建立了代办级外交关系。</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意义：它标志着亚非国家作为一支新兴独立的政治力量登上国际舞台；会议所体现的亚非国家团结合作、友好相处，共同反对帝国主义和殖民主义，争取和维护民族独立，保卫世界和平的精神，被称为“万隆精神”，促进了亚非国家之间的团结与合作，对国际关系的发展产生了深远影响。</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求同存异”方针提出的背景与意义、亚非国家共同诉求的时代内涵，以及会议对新兴民族国家崛起、国际格局演变的影响，多与外交史、民族解放运动结合命题、发展中国家团结合作、中国参与全球南南合作；</a:t>
            </a:r>
            <a:endParaRPr lang="zh-CN" altLang="en-US" b="1" i="0" dirty="0">
              <a:effectLst/>
              <a:latin typeface="PingFang SC" panose="020B0400000000000000" pitchFamily="34" charset="-122"/>
              <a:ea typeface="PingFang SC" panose="020B0400000000000000" pitchFamily="34" charset="-122"/>
            </a:endParaRPr>
          </a:p>
          <a:p>
            <a:pPr marL="0" indent="0" algn="just" fontAlgn="ctr">
              <a:lnSpc>
                <a:spcPct val="120000"/>
              </a:lnSpc>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求同存异”原则与不结盟运动的兴起，体现发展中国家争取国际话语权；“一带一路”倡议与亚非拉国家合作；各个时期中国外交延伸。</a:t>
            </a:r>
            <a:endParaRPr lang="zh-CN" altLang="en-US" b="1" i="0" dirty="0">
              <a:effectLst/>
              <a:latin typeface="PingFang SC" panose="020B0400000000000000" pitchFamily="34" charset="-122"/>
              <a:ea typeface="PingFang SC" panose="020B0400000000000000" pitchFamily="34" charset="-122"/>
            </a:endParaRPr>
          </a:p>
          <a:p>
            <a:pPr marL="0" indent="0">
              <a:lnSpc>
                <a:spcPct val="120000"/>
              </a:lnSpc>
              <a:buNone/>
            </a:pPr>
            <a:endParaRPr kumimoji="1" lang="zh-CN" altLang="en-US" b="1" dirty="0"/>
          </a:p>
        </p:txBody>
      </p:sp>
    </p:spTree>
    <p:extLst>
      <p:ext uri="{BB962C8B-B14F-4D97-AF65-F5344CB8AC3E}">
        <p14:creationId xmlns:p14="http://schemas.microsoft.com/office/powerpoint/2010/main" val="636480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14216621-37EA-1A9C-B0D5-858BA3DB7405}"/>
              </a:ext>
            </a:extLst>
          </p:cNvPr>
          <p:cNvSpPr>
            <a:spLocks noGrp="1"/>
          </p:cNvSpPr>
          <p:nvPr>
            <p:ph idx="1"/>
          </p:nvPr>
        </p:nvSpPr>
        <p:spPr>
          <a:xfrm>
            <a:off x="228600" y="259773"/>
            <a:ext cx="11752118" cy="6411191"/>
          </a:xfrm>
        </p:spPr>
        <p:txBody>
          <a:bodyPr>
            <a:normAutofit/>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12</a:t>
            </a:r>
            <a:r>
              <a:rPr lang="zh-CN" altLang="en-US" sz="2400" b="1" i="0" dirty="0">
                <a:effectLst/>
                <a:highlight>
                  <a:srgbClr val="FFFF00"/>
                </a:highlight>
                <a:latin typeface="宋体" panose="02010600030101010101" pitchFamily="2" charset="-122"/>
                <a:ea typeface="宋体" panose="02010600030101010101" pitchFamily="2" charset="-122"/>
              </a:rPr>
              <a:t> 经济特区设立</a:t>
            </a:r>
            <a:r>
              <a:rPr lang="en-US" altLang="zh-CN" sz="2400" b="1" i="0" dirty="0">
                <a:effectLst/>
                <a:highlight>
                  <a:srgbClr val="FFFF00"/>
                </a:highlight>
                <a:latin typeface="宋体" panose="02010600030101010101" pitchFamily="2" charset="-122"/>
                <a:ea typeface="宋体" panose="02010600030101010101" pitchFamily="2" charset="-122"/>
              </a:rPr>
              <a:t>45</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1980-2025</a:t>
            </a:r>
            <a:r>
              <a:rPr lang="zh-CN" altLang="en-US" sz="2400" b="1" i="0" dirty="0">
                <a:effectLst/>
                <a:highlight>
                  <a:srgbClr val="FFFF00"/>
                </a:highlight>
                <a:latin typeface="宋体" panose="02010600030101010101" pitchFamily="2" charset="-122"/>
                <a:ea typeface="宋体" panose="02010600030101010101" pitchFamily="2" charset="-122"/>
              </a:rPr>
              <a:t>）</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）背景：</a:t>
            </a:r>
            <a:r>
              <a:rPr lang="en-US" altLang="zh-CN" sz="1800" b="1" i="0" dirty="0">
                <a:effectLst/>
                <a:latin typeface="宋体" panose="02010600030101010101" pitchFamily="2" charset="-122"/>
                <a:ea typeface="宋体" panose="02010600030101010101" pitchFamily="2" charset="-122"/>
              </a:rPr>
              <a:t>20</a:t>
            </a:r>
            <a:r>
              <a:rPr lang="zh-CN" altLang="en-US" sz="1800" b="1" i="0" dirty="0">
                <a:effectLst/>
                <a:latin typeface="宋体" panose="02010600030101010101" pitchFamily="2" charset="-122"/>
                <a:ea typeface="宋体" panose="02010600030101010101" pitchFamily="2" charset="-122"/>
              </a:rPr>
              <a:t>世纪</a:t>
            </a:r>
            <a:r>
              <a:rPr lang="en-US" altLang="zh-CN" sz="1800" b="1" i="0" dirty="0">
                <a:effectLst/>
                <a:latin typeface="宋体" panose="02010600030101010101" pitchFamily="2" charset="-122"/>
                <a:ea typeface="宋体" panose="02010600030101010101" pitchFamily="2" charset="-122"/>
              </a:rPr>
              <a:t>70</a:t>
            </a:r>
            <a:r>
              <a:rPr lang="zh-CN" altLang="en-US" sz="1800" b="1" i="0" dirty="0">
                <a:effectLst/>
                <a:latin typeface="宋体" panose="02010600030101010101" pitchFamily="2" charset="-122"/>
                <a:ea typeface="宋体" panose="02010600030101010101" pitchFamily="2" charset="-122"/>
              </a:rPr>
              <a:t>年代末，国际形势走向缓和，和平与发展成为时代主题，为我国对外开放提供外部环境。国内经历 “文革”，经济发展面临困境，急需通过改革打破僵局，借鉴国际经验发展经济；党中央总结历史经验，认识到闭关自守不利于国家发展，决定实行对外开放政策，经济特区应运而生。</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2</a:t>
            </a:r>
            <a:r>
              <a:rPr lang="zh-CN" altLang="en-US" sz="1800" b="1" i="0" dirty="0">
                <a:effectLst/>
                <a:latin typeface="宋体" panose="02010600030101010101" pitchFamily="2" charset="-122"/>
                <a:ea typeface="宋体" panose="02010600030101010101" pitchFamily="2" charset="-122"/>
              </a:rPr>
              <a:t>）进程：</a:t>
            </a:r>
            <a:r>
              <a:rPr lang="en-US" altLang="zh-CN" sz="1800" b="1" i="0" dirty="0">
                <a:effectLst/>
                <a:latin typeface="宋体" panose="02010600030101010101" pitchFamily="2" charset="-122"/>
                <a:ea typeface="宋体" panose="02010600030101010101" pitchFamily="2" charset="-122"/>
              </a:rPr>
              <a:t>1979</a:t>
            </a:r>
            <a:r>
              <a:rPr lang="zh-CN" altLang="en-US" sz="1800" b="1" i="0" dirty="0">
                <a:effectLst/>
                <a:latin typeface="宋体" panose="02010600030101010101" pitchFamily="2" charset="-122"/>
                <a:ea typeface="宋体" panose="02010600030101010101" pitchFamily="2" charset="-122"/>
              </a:rPr>
              <a:t>年，中央决定在广东、福建两省试办出口特区；</a:t>
            </a:r>
            <a:r>
              <a:rPr lang="en-US" altLang="zh-CN" sz="1800" b="1" i="0" dirty="0">
                <a:effectLst/>
                <a:latin typeface="宋体" panose="02010600030101010101" pitchFamily="2" charset="-122"/>
                <a:ea typeface="宋体" panose="02010600030101010101" pitchFamily="2" charset="-122"/>
              </a:rPr>
              <a:t>1980</a:t>
            </a:r>
            <a:r>
              <a:rPr lang="zh-CN" altLang="en-US" sz="1800" b="1" i="0" dirty="0">
                <a:effectLst/>
                <a:latin typeface="宋体" panose="02010600030101010101" pitchFamily="2" charset="-122"/>
                <a:ea typeface="宋体" panose="02010600030101010101" pitchFamily="2" charset="-122"/>
              </a:rPr>
              <a:t>年，深圳、珠海、汕头、厦门四个经济特区正式设立。特区实行特殊的经济政策和经济管理体制，以吸引外资、引进技术和管理经验。</a:t>
            </a:r>
            <a:r>
              <a:rPr lang="en-US" altLang="zh-CN" sz="1800" b="1" i="0" dirty="0">
                <a:effectLst/>
                <a:latin typeface="宋体" panose="02010600030101010101" pitchFamily="2" charset="-122"/>
                <a:ea typeface="宋体" panose="02010600030101010101" pitchFamily="2" charset="-122"/>
              </a:rPr>
              <a:t>1988</a:t>
            </a:r>
            <a:r>
              <a:rPr lang="zh-CN" altLang="en-US" sz="1800" b="1" i="0" dirty="0">
                <a:effectLst/>
                <a:latin typeface="宋体" panose="02010600030101010101" pitchFamily="2" charset="-122"/>
                <a:ea typeface="宋体" panose="02010600030101010101" pitchFamily="2" charset="-122"/>
              </a:rPr>
              <a:t>年，海南岛被划为经济特区，是当时中国面积最大的经济特区。此后，经济特区不断发展，在经济建设、制度创新等方面持续探索，发挥引领示范作用。</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意义：经济特区是我国对外开放的窗口和试验田，对中国经济发展产生深远影响。它推动了对外贸易和投资增长，促进了产业结构优化升级；为全国改革开放积累了宝贵经验，如在市场经济体制建设、政府职能转变等方面提供借鉴；促进了思想解放，打破传统观念束缚，推动人们对社会主义建设规律的认识；提升了中国的国际影响力，展示了中国改革开放的决心和成就。</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经济特区设立的时代背景与政策创新，如特殊经济管理体制的实践；</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结合改革开放进程，考查其作为试验田对市场经济体制探索、对外开放格局构建的意义；</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03</a:t>
            </a:r>
            <a:r>
              <a:rPr lang="zh-CN" altLang="en-US" sz="1800" b="1" i="0" dirty="0">
                <a:effectLst/>
                <a:latin typeface="宋体" panose="02010600030101010101" pitchFamily="2" charset="-122"/>
                <a:ea typeface="宋体" panose="02010600030101010101" pitchFamily="2" charset="-122"/>
              </a:rPr>
              <a:t>关联国际经济形势分析其战略价值；改革开放历程；唯物史观分析中国在经济全球化中的角色和贡献；经济特区和加入</a:t>
            </a:r>
            <a:r>
              <a:rPr lang="en" altLang="zh-CN" sz="1800" b="1" i="0" dirty="0">
                <a:effectLst/>
                <a:latin typeface="宋体" panose="02010600030101010101" pitchFamily="2" charset="-122"/>
                <a:ea typeface="宋体" panose="02010600030101010101" pitchFamily="2" charset="-122"/>
              </a:rPr>
              <a:t>WTO</a:t>
            </a:r>
            <a:r>
              <a:rPr lang="zh-CN" altLang="en" sz="1800" b="1" i="0" dirty="0">
                <a:effectLst/>
                <a:latin typeface="宋体" panose="02010600030101010101" pitchFamily="2" charset="-122"/>
                <a:ea typeface="宋体" panose="02010600030101010101" pitchFamily="2" charset="-122"/>
              </a:rPr>
              <a:t>。</a:t>
            </a:r>
            <a:endParaRPr lang="en" altLang="zh-CN"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3157533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par>
                                <p:cTn id="31" presetID="14"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788143B8-8E53-617C-E84C-3679778ACBBC}"/>
              </a:ext>
            </a:extLst>
          </p:cNvPr>
          <p:cNvSpPr>
            <a:spLocks noGrp="1"/>
          </p:cNvSpPr>
          <p:nvPr>
            <p:ph idx="1"/>
          </p:nvPr>
        </p:nvSpPr>
        <p:spPr>
          <a:xfrm>
            <a:off x="290945" y="311727"/>
            <a:ext cx="11617037" cy="6296891"/>
          </a:xfrm>
        </p:spPr>
        <p:txBody>
          <a:bodyPr>
            <a:normAutofit lnSpcReduction="10000"/>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13 </a:t>
            </a:r>
            <a:r>
              <a:rPr lang="zh-CN" altLang="en-US" sz="2400" b="1" i="0" dirty="0">
                <a:effectLst/>
                <a:highlight>
                  <a:srgbClr val="FFFF00"/>
                </a:highlight>
                <a:latin typeface="宋体" panose="02010600030101010101" pitchFamily="2" charset="-122"/>
                <a:ea typeface="宋体" panose="02010600030101010101" pitchFamily="2" charset="-122"/>
              </a:rPr>
              <a:t>科教兴国</a:t>
            </a:r>
            <a:r>
              <a:rPr lang="en-US" altLang="zh-CN" sz="2400" b="1" i="0" dirty="0">
                <a:effectLst/>
                <a:highlight>
                  <a:srgbClr val="FFFF00"/>
                </a:highlight>
                <a:latin typeface="宋体" panose="02010600030101010101" pitchFamily="2" charset="-122"/>
                <a:ea typeface="宋体" panose="02010600030101010101" pitchFamily="2" charset="-122"/>
              </a:rPr>
              <a:t>30</a:t>
            </a:r>
            <a:r>
              <a:rPr lang="zh-CN" altLang="en-US" sz="2400" b="1" i="0" dirty="0">
                <a:effectLst/>
                <a:highlight>
                  <a:srgbClr val="FFFF00"/>
                </a:highlight>
                <a:latin typeface="宋体" panose="02010600030101010101" pitchFamily="2" charset="-122"/>
                <a:ea typeface="宋体" panose="02010600030101010101" pitchFamily="2" charset="-122"/>
              </a:rPr>
              <a:t>周年与现代化建设（</a:t>
            </a:r>
            <a:r>
              <a:rPr lang="en-US" altLang="zh-CN" sz="2400" b="1" i="0" dirty="0">
                <a:effectLst/>
                <a:highlight>
                  <a:srgbClr val="FFFF00"/>
                </a:highlight>
                <a:latin typeface="宋体" panose="02010600030101010101" pitchFamily="2" charset="-122"/>
                <a:ea typeface="宋体" panose="02010600030101010101" pitchFamily="2" charset="-122"/>
              </a:rPr>
              <a:t>1995-2025</a:t>
            </a:r>
            <a:r>
              <a:rPr lang="zh-CN" altLang="en-US" sz="2400" b="1" i="0" dirty="0">
                <a:effectLst/>
                <a:highlight>
                  <a:srgbClr val="FFFF00"/>
                </a:highlight>
                <a:latin typeface="宋体" panose="02010600030101010101" pitchFamily="2" charset="-122"/>
                <a:ea typeface="宋体" panose="02010600030101010101" pitchFamily="2" charset="-122"/>
              </a:rPr>
              <a:t>）</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考点梳理</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）背景：</a:t>
            </a:r>
            <a:r>
              <a:rPr lang="en-US" altLang="zh-CN" sz="2400" b="1" i="0" dirty="0">
                <a:effectLst/>
                <a:latin typeface="宋体" panose="02010600030101010101" pitchFamily="2" charset="-122"/>
                <a:ea typeface="宋体" panose="02010600030101010101" pitchFamily="2" charset="-122"/>
              </a:rPr>
              <a:t>20</a:t>
            </a:r>
            <a:r>
              <a:rPr lang="zh-CN" altLang="en-US" sz="2400" b="1" i="0" dirty="0">
                <a:effectLst/>
                <a:latin typeface="宋体" panose="02010600030101010101" pitchFamily="2" charset="-122"/>
                <a:ea typeface="宋体" panose="02010600030101010101" pitchFamily="2" charset="-122"/>
              </a:rPr>
              <a:t>世纪</a:t>
            </a:r>
            <a:r>
              <a:rPr lang="en-US" altLang="zh-CN" sz="2400" b="1" i="0" dirty="0">
                <a:effectLst/>
                <a:latin typeface="宋体" panose="02010600030101010101" pitchFamily="2" charset="-122"/>
                <a:ea typeface="宋体" panose="02010600030101010101" pitchFamily="2" charset="-122"/>
              </a:rPr>
              <a:t>90</a:t>
            </a:r>
            <a:r>
              <a:rPr lang="zh-CN" altLang="en-US" sz="2400" b="1" i="0" dirty="0">
                <a:effectLst/>
                <a:latin typeface="宋体" panose="02010600030101010101" pitchFamily="2" charset="-122"/>
                <a:ea typeface="宋体" panose="02010600030101010101" pitchFamily="2" charset="-122"/>
              </a:rPr>
              <a:t>年代，新科技革命兴起，国际竞争聚焦科教领域。国内改革开放后经济发展，但存在产业升级慢、创新不足等问题，教育质量与发展需求有差距，亟需协同发展科技与教育。</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）进程：科教兴国战略落实“科学技术是第一生产力”，以教育为本。教育上深化改革、推进素质教育、育创新人才；科技上加大投入、鼓励创新、促成果转化，推动经济建设依靠科技与劳动者素质提升。</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3</a:t>
            </a:r>
            <a:r>
              <a:rPr lang="zh-CN" altLang="en-US" sz="2400" b="1" i="0" dirty="0">
                <a:effectLst/>
                <a:latin typeface="宋体" panose="02010600030101010101" pitchFamily="2" charset="-122"/>
                <a:ea typeface="宋体" panose="02010600030101010101" pitchFamily="2" charset="-122"/>
              </a:rPr>
              <a:t>）意义：推动教育体制创新，助力教育现代化，实现高等教育跨越发展，培育大量人才。宏观上提升国家创新力，优化产业结构，增强综合国力，为民族复兴提供智力与人才支撑。</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考点方向</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01</a:t>
            </a:r>
            <a:r>
              <a:rPr lang="zh-CN" altLang="en-US" sz="2400" b="1" i="0" dirty="0">
                <a:effectLst/>
                <a:latin typeface="宋体" panose="02010600030101010101" pitchFamily="2" charset="-122"/>
                <a:ea typeface="宋体" panose="02010600030101010101" pitchFamily="2" charset="-122"/>
              </a:rPr>
              <a:t>围绕科教兴国战略提出时国内外科技、教育与经济发展的矛盾背景设题；</a:t>
            </a:r>
            <a:endParaRPr lang="zh-CN" altLang="en-US" sz="2400" b="1" i="0" dirty="0">
              <a:effectLst/>
              <a:latin typeface="PingFang SC" panose="020B0400000000000000" pitchFamily="34" charset="-122"/>
              <a:ea typeface="PingFang SC" panose="020B0400000000000000" pitchFamily="34" charset="-122"/>
            </a:endParaRPr>
          </a:p>
          <a:p>
            <a:pPr marL="0" indent="0" algn="just">
              <a:buNone/>
            </a:pPr>
            <a:r>
              <a:rPr lang="en-US" altLang="zh-CN" sz="2400" b="1" i="0" dirty="0">
                <a:effectLst/>
                <a:latin typeface="宋体" panose="02010600030101010101" pitchFamily="2" charset="-122"/>
                <a:ea typeface="宋体" panose="02010600030101010101" pitchFamily="2" charset="-122"/>
              </a:rPr>
              <a:t>02</a:t>
            </a:r>
            <a:r>
              <a:rPr lang="zh-CN" altLang="en-US" sz="2400" b="1" i="0" dirty="0">
                <a:effectLst/>
                <a:latin typeface="宋体" panose="02010600030101010101" pitchFamily="2" charset="-122"/>
                <a:ea typeface="宋体" panose="02010600030101010101" pitchFamily="2" charset="-122"/>
              </a:rPr>
              <a:t>聚焦战略中教育改革与科技创新的联动内容；考查其对中国教育转型、科技突破及综合国力提升的深远意义。</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sz="2400" b="1" dirty="0"/>
          </a:p>
        </p:txBody>
      </p:sp>
    </p:spTree>
    <p:extLst>
      <p:ext uri="{BB962C8B-B14F-4D97-AF65-F5344CB8AC3E}">
        <p14:creationId xmlns:p14="http://schemas.microsoft.com/office/powerpoint/2010/main" val="3416142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D98AF71-F63E-A768-68BD-C7C635EA5A24}"/>
              </a:ext>
            </a:extLst>
          </p:cNvPr>
          <p:cNvSpPr>
            <a:spLocks noGrp="1"/>
          </p:cNvSpPr>
          <p:nvPr>
            <p:ph idx="1"/>
          </p:nvPr>
        </p:nvSpPr>
        <p:spPr>
          <a:xfrm>
            <a:off x="301336" y="270164"/>
            <a:ext cx="11606646" cy="6317672"/>
          </a:xfrm>
        </p:spPr>
        <p:txBody>
          <a:bodyPr>
            <a:normAutofit fontScale="92500" lnSpcReduction="10000"/>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14 </a:t>
            </a:r>
            <a:r>
              <a:rPr lang="zh-CN" altLang="en-US" sz="2400" b="1" i="0" dirty="0">
                <a:effectLst/>
                <a:highlight>
                  <a:srgbClr val="FFFF00"/>
                </a:highlight>
                <a:latin typeface="宋体" panose="02010600030101010101" pitchFamily="2" charset="-122"/>
                <a:ea typeface="宋体" panose="02010600030101010101" pitchFamily="2" charset="-122"/>
              </a:rPr>
              <a:t>世界反法西斯战争胜利</a:t>
            </a:r>
            <a:r>
              <a:rPr lang="en-US" altLang="zh-CN" sz="2400" b="1" i="0" dirty="0">
                <a:effectLst/>
                <a:highlight>
                  <a:srgbClr val="FFFF00"/>
                </a:highlight>
                <a:latin typeface="宋体" panose="02010600030101010101" pitchFamily="2" charset="-122"/>
                <a:ea typeface="宋体" panose="02010600030101010101" pitchFamily="2" charset="-122"/>
              </a:rPr>
              <a:t>80</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1945-2025</a:t>
            </a:r>
            <a:r>
              <a:rPr lang="zh-CN" altLang="en-US" sz="2400" b="1" i="0" dirty="0">
                <a:effectLst/>
                <a:highlight>
                  <a:srgbClr val="FFFF00"/>
                </a:highlight>
                <a:latin typeface="宋体" panose="02010600030101010101" pitchFamily="2" charset="-122"/>
                <a:ea typeface="宋体" panose="02010600030101010101" pitchFamily="2" charset="-122"/>
              </a:rPr>
              <a:t>）（时政热点）</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考点梳理</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）二战背景：为摆脱经济危机危机，德、意、日等国走上了法西斯道路，企图通过对外侵略扩张转嫁国内矛盾；德国纳粹党利用民众对</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凡尔赛和约</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的不满，煽动民族复仇情绪，希特勒上台后建立了法西斯独裁统治。意大利墨索里尼建立了法西斯政权，日本军国主义势力也不断膨胀，形成了欧亚两个战争策源地；英法等国为了维护自身利益，对德意日的侵略行为采取绥靖政策。</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）二战经过：</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①</a:t>
            </a:r>
            <a:r>
              <a:rPr lang="zh-CN" altLang="en-US" sz="2400" b="1" i="0" dirty="0">
                <a:effectLst/>
                <a:latin typeface="宋体" panose="02010600030101010101" pitchFamily="2" charset="-122"/>
                <a:ea typeface="宋体" panose="02010600030101010101" pitchFamily="2" charset="-122"/>
              </a:rPr>
              <a:t>局部战争爆发：</a:t>
            </a:r>
            <a:r>
              <a:rPr lang="en-US" altLang="zh-CN" sz="2400" b="1" i="0" dirty="0">
                <a:effectLst/>
                <a:latin typeface="宋体" panose="02010600030101010101" pitchFamily="2" charset="-122"/>
                <a:ea typeface="宋体" panose="02010600030101010101" pitchFamily="2" charset="-122"/>
              </a:rPr>
              <a:t>1931</a:t>
            </a:r>
            <a:r>
              <a:rPr lang="zh-CN" altLang="en-US" sz="2400" b="1" i="0" dirty="0">
                <a:effectLst/>
                <a:latin typeface="宋体" panose="02010600030101010101" pitchFamily="2" charset="-122"/>
                <a:ea typeface="宋体" panose="02010600030101010101" pitchFamily="2" charset="-122"/>
              </a:rPr>
              <a:t>年，日本发动九一八事变，开始侵华战争，中国人民奋起抵抗，揭开了世界反法西斯战争的序幕。</a:t>
            </a:r>
            <a:r>
              <a:rPr lang="en-US" altLang="zh-CN" sz="2400" b="1" i="0" dirty="0">
                <a:effectLst/>
                <a:latin typeface="宋体" panose="02010600030101010101" pitchFamily="2" charset="-122"/>
                <a:ea typeface="宋体" panose="02010600030101010101" pitchFamily="2" charset="-122"/>
              </a:rPr>
              <a:t>1935</a:t>
            </a:r>
            <a:r>
              <a:rPr lang="zh-CN" altLang="en-US" sz="2400" b="1" i="0" dirty="0">
                <a:effectLst/>
                <a:latin typeface="宋体" panose="02010600030101010101" pitchFamily="2" charset="-122"/>
                <a:ea typeface="宋体" panose="02010600030101010101" pitchFamily="2" charset="-122"/>
              </a:rPr>
              <a:t>年，意大利入侵埃塞俄比亚。</a:t>
            </a:r>
            <a:r>
              <a:rPr lang="en-US" altLang="zh-CN" sz="2400" b="1" i="0" dirty="0">
                <a:effectLst/>
                <a:latin typeface="宋体" panose="02010600030101010101" pitchFamily="2" charset="-122"/>
                <a:ea typeface="宋体" panose="02010600030101010101" pitchFamily="2" charset="-122"/>
              </a:rPr>
              <a:t>1936</a:t>
            </a:r>
            <a:r>
              <a:rPr lang="zh-CN" altLang="en-US" sz="2400" b="1" i="0" dirty="0">
                <a:effectLst/>
                <a:latin typeface="宋体" panose="02010600030101010101" pitchFamily="2" charset="-122"/>
                <a:ea typeface="宋体" panose="02010600030101010101" pitchFamily="2" charset="-122"/>
              </a:rPr>
              <a:t>年，德意武装干涉西班牙内战。这些局部战争逐渐演变为全面战争的前奏。</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②</a:t>
            </a:r>
            <a:r>
              <a:rPr lang="zh-CN" altLang="en-US" sz="2400" b="1" i="0" dirty="0">
                <a:effectLst/>
                <a:latin typeface="宋体" panose="02010600030101010101" pitchFamily="2" charset="-122"/>
                <a:ea typeface="宋体" panose="02010600030101010101" pitchFamily="2" charset="-122"/>
              </a:rPr>
              <a:t>全面战争爆发：</a:t>
            </a:r>
            <a:r>
              <a:rPr lang="en-US" altLang="zh-CN" sz="2400" b="1" i="0" dirty="0">
                <a:effectLst/>
                <a:latin typeface="宋体" panose="02010600030101010101" pitchFamily="2" charset="-122"/>
                <a:ea typeface="宋体" panose="02010600030101010101" pitchFamily="2" charset="-122"/>
              </a:rPr>
              <a:t>1939</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月，德国入侵波兰，英法对德宣战，第二次世界大战全面爆发。德国迅速占领了欧洲大部分地区，法国投降，英国则坚持抵抗。</a:t>
            </a:r>
            <a:r>
              <a:rPr lang="en-US" altLang="zh-CN" sz="2400" b="1" i="0" dirty="0">
                <a:effectLst/>
                <a:latin typeface="宋体" panose="02010600030101010101" pitchFamily="2" charset="-122"/>
                <a:ea typeface="宋体" panose="02010600030101010101" pitchFamily="2" charset="-122"/>
              </a:rPr>
              <a:t>1941</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6</a:t>
            </a:r>
            <a:r>
              <a:rPr lang="zh-CN" altLang="en-US" sz="2400" b="1" i="0" dirty="0">
                <a:effectLst/>
                <a:latin typeface="宋体" panose="02010600030101010101" pitchFamily="2" charset="-122"/>
                <a:ea typeface="宋体" panose="02010600030101010101" pitchFamily="2" charset="-122"/>
              </a:rPr>
              <a:t>月，德国入侵苏联，苏德战争爆发，战争规模进一步扩大。同年</a:t>
            </a:r>
            <a:r>
              <a:rPr lang="en-US" altLang="zh-CN" sz="2400" b="1" i="0" dirty="0">
                <a:effectLst/>
                <a:latin typeface="宋体" panose="02010600030101010101" pitchFamily="2" charset="-122"/>
                <a:ea typeface="宋体" panose="02010600030101010101" pitchFamily="2" charset="-122"/>
              </a:rPr>
              <a:t>12</a:t>
            </a:r>
            <a:r>
              <a:rPr lang="zh-CN" altLang="en-US" sz="2400" b="1" i="0" dirty="0">
                <a:effectLst/>
                <a:latin typeface="宋体" panose="02010600030101010101" pitchFamily="2" charset="-122"/>
                <a:ea typeface="宋体" panose="02010600030101010101" pitchFamily="2" charset="-122"/>
              </a:rPr>
              <a:t>月，日本偷袭珍珠港，太平洋战争爆发，美国正式卷入战争，第二次世界大战达到最大规模。</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③</a:t>
            </a:r>
            <a:r>
              <a:rPr lang="zh-CN" altLang="en-US" sz="2400" b="1" i="0" dirty="0">
                <a:effectLst/>
                <a:latin typeface="宋体" panose="02010600030101010101" pitchFamily="2" charset="-122"/>
                <a:ea typeface="宋体" panose="02010600030101010101" pitchFamily="2" charset="-122"/>
              </a:rPr>
              <a:t>反法西斯联盟形成：</a:t>
            </a:r>
            <a:r>
              <a:rPr lang="en-US" altLang="zh-CN" sz="2400" b="1" i="0" dirty="0">
                <a:effectLst/>
                <a:latin typeface="宋体" panose="02010600030101010101" pitchFamily="2" charset="-122"/>
                <a:ea typeface="宋体" panose="02010600030101010101" pitchFamily="2" charset="-122"/>
              </a:rPr>
              <a:t>1942</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月，美、英、苏、中等 </a:t>
            </a:r>
            <a:r>
              <a:rPr lang="en-US" altLang="zh-CN" sz="2400" b="1" i="0" dirty="0">
                <a:effectLst/>
                <a:latin typeface="宋体" panose="02010600030101010101" pitchFamily="2" charset="-122"/>
                <a:ea typeface="宋体" panose="02010600030101010101" pitchFamily="2" charset="-122"/>
              </a:rPr>
              <a:t>26 </a:t>
            </a:r>
            <a:r>
              <a:rPr lang="zh-CN" altLang="en-US" sz="2400" b="1" i="0" dirty="0">
                <a:effectLst/>
                <a:latin typeface="宋体" panose="02010600030101010101" pitchFamily="2" charset="-122"/>
                <a:ea typeface="宋体" panose="02010600030101010101" pitchFamily="2" charset="-122"/>
              </a:rPr>
              <a:t>个国家签署了</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联合国家宣言</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，标志着世界反法西斯联盟的正式形成。从此，反法西斯国家在政治、军事和经济上相互合作，共同对抗法西斯势力。</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sz="2400" b="1" dirty="0"/>
          </a:p>
        </p:txBody>
      </p:sp>
    </p:spTree>
    <p:extLst>
      <p:ext uri="{BB962C8B-B14F-4D97-AF65-F5344CB8AC3E}">
        <p14:creationId xmlns:p14="http://schemas.microsoft.com/office/powerpoint/2010/main" val="15941777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F38434A-CE9C-A673-25FE-F22CB53F64CE}"/>
              </a:ext>
            </a:extLst>
          </p:cNvPr>
          <p:cNvSpPr>
            <a:spLocks noGrp="1"/>
          </p:cNvSpPr>
          <p:nvPr>
            <p:ph idx="1"/>
          </p:nvPr>
        </p:nvSpPr>
        <p:spPr>
          <a:xfrm>
            <a:off x="259773" y="384464"/>
            <a:ext cx="11533909" cy="6224154"/>
          </a:xfrm>
        </p:spPr>
        <p:txBody>
          <a:bodyPr>
            <a:normAutofit/>
          </a:bodyPr>
          <a:lstStyle/>
          <a:p>
            <a:pPr marL="0" indent="0" algn="just" fontAlgn="ctr">
              <a:buNone/>
            </a:pPr>
            <a:r>
              <a:rPr lang="en-US" altLang="zh-CN" sz="2400" b="1" i="0" dirty="0">
                <a:effectLst/>
                <a:latin typeface="宋体" panose="02010600030101010101" pitchFamily="2" charset="-122"/>
                <a:ea typeface="宋体" panose="02010600030101010101" pitchFamily="2" charset="-122"/>
              </a:rPr>
              <a:t>④</a:t>
            </a:r>
            <a:r>
              <a:rPr lang="zh-CN" altLang="en-US" sz="2400" b="1" i="0" dirty="0">
                <a:effectLst/>
                <a:latin typeface="宋体" panose="02010600030101010101" pitchFamily="2" charset="-122"/>
                <a:ea typeface="宋体" panose="02010600030101010101" pitchFamily="2" charset="-122"/>
              </a:rPr>
              <a:t>战争转折与反攻：</a:t>
            </a:r>
            <a:r>
              <a:rPr lang="en-US" altLang="zh-CN" sz="2400" b="1" i="0" dirty="0">
                <a:effectLst/>
                <a:latin typeface="宋体" panose="02010600030101010101" pitchFamily="2" charset="-122"/>
                <a:ea typeface="宋体" panose="02010600030101010101" pitchFamily="2" charset="-122"/>
              </a:rPr>
              <a:t>1942 </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—1943 </a:t>
            </a:r>
            <a:r>
              <a:rPr lang="zh-CN" altLang="en-US" sz="2400" b="1" i="0" dirty="0">
                <a:effectLst/>
                <a:latin typeface="宋体" panose="02010600030101010101" pitchFamily="2" charset="-122"/>
                <a:ea typeface="宋体" panose="02010600030101010101" pitchFamily="2" charset="-122"/>
              </a:rPr>
              <a:t>年，斯大林格勒保卫战的胜利是第二次世界大战的转折点，此后，苏军开始转入反攻。在太平洋战场上，中途岛海战使日本海军遭受重创，美军也开始由防御转为进攻。</a:t>
            </a:r>
            <a:r>
              <a:rPr lang="en-US" altLang="zh-CN" sz="2400" b="1" i="0" dirty="0">
                <a:effectLst/>
                <a:latin typeface="宋体" panose="02010600030101010101" pitchFamily="2" charset="-122"/>
                <a:ea typeface="宋体" panose="02010600030101010101" pitchFamily="2" charset="-122"/>
              </a:rPr>
              <a:t>1944 </a:t>
            </a:r>
            <a:r>
              <a:rPr lang="zh-CN" altLang="en-US" sz="2400" b="1" i="0" dirty="0">
                <a:effectLst/>
                <a:latin typeface="宋体" panose="02010600030101010101" pitchFamily="2" charset="-122"/>
                <a:ea typeface="宋体" panose="02010600030101010101" pitchFamily="2" charset="-122"/>
              </a:rPr>
              <a:t>年，盟军在诺曼底登陆，开辟了欧洲第二战场，加速了德国法西斯的灭亡。</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⑤</a:t>
            </a:r>
            <a:r>
              <a:rPr lang="zh-CN" altLang="en-US" sz="2400" b="1" i="0" dirty="0">
                <a:effectLst/>
                <a:latin typeface="宋体" panose="02010600030101010101" pitchFamily="2" charset="-122"/>
                <a:ea typeface="宋体" panose="02010600030101010101" pitchFamily="2" charset="-122"/>
              </a:rPr>
              <a:t>战争尾声：</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5</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日，德国正式签署无条件投降书，欧洲战场的战事结束。</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月，美国向日本广岛和长崎投掷原子弹，苏联出兵中国东北，中国军队也发起全面反攻。</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15</a:t>
            </a:r>
            <a:r>
              <a:rPr lang="zh-CN" altLang="en-US" sz="2400" b="1" i="0" dirty="0">
                <a:effectLst/>
                <a:latin typeface="宋体" panose="02010600030101010101" pitchFamily="2" charset="-122"/>
                <a:ea typeface="宋体" panose="02010600030101010101" pitchFamily="2" charset="-122"/>
              </a:rPr>
              <a:t>日，日本天皇发布诏书，宣布无条件投降。</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日，日本正式签署投降书，标志着世界反法西斯战争的最终胜利。</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3</a:t>
            </a:r>
            <a:r>
              <a:rPr lang="zh-CN" altLang="en-US" sz="2400" b="1" i="0" dirty="0">
                <a:effectLst/>
                <a:latin typeface="宋体" panose="02010600030101010101" pitchFamily="2" charset="-122"/>
                <a:ea typeface="宋体" panose="02010600030101010101" pitchFamily="2" charset="-122"/>
              </a:rPr>
              <a:t>）二战结果：</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5</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8</a:t>
            </a:r>
            <a:r>
              <a:rPr lang="zh-CN" altLang="en-US" sz="2400" b="1" i="0" dirty="0">
                <a:effectLst/>
                <a:latin typeface="宋体" panose="02010600030101010101" pitchFamily="2" charset="-122"/>
                <a:ea typeface="宋体" panose="02010600030101010101" pitchFamily="2" charset="-122"/>
              </a:rPr>
              <a:t>日，德国投降，</a:t>
            </a:r>
            <a:r>
              <a:rPr lang="en-US" altLang="zh-CN" sz="2400" b="1" i="0" dirty="0">
                <a:effectLst/>
                <a:latin typeface="宋体" panose="02010600030101010101" pitchFamily="2" charset="-122"/>
                <a:ea typeface="宋体" panose="02010600030101010101" pitchFamily="2" charset="-122"/>
              </a:rPr>
              <a:t>9</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日，日本签署无条件投降书，第二次世界大战结束。中国抗战为赢得世界反法西斯战争的胜利作出了重大贡献。雅尔塔体系形成两极格局；联合国成立与集体安全机制尝试。</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sz="2400" b="1" dirty="0"/>
          </a:p>
        </p:txBody>
      </p:sp>
    </p:spTree>
    <p:extLst>
      <p:ext uri="{BB962C8B-B14F-4D97-AF65-F5344CB8AC3E}">
        <p14:creationId xmlns:p14="http://schemas.microsoft.com/office/powerpoint/2010/main" val="3484652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B1D1F5C1-1020-998B-3CFF-0F437BE1F100}"/>
              </a:ext>
            </a:extLst>
          </p:cNvPr>
          <p:cNvSpPr>
            <a:spLocks noGrp="1"/>
          </p:cNvSpPr>
          <p:nvPr>
            <p:ph idx="1"/>
          </p:nvPr>
        </p:nvSpPr>
        <p:spPr>
          <a:xfrm>
            <a:off x="270165" y="218209"/>
            <a:ext cx="11679380" cy="6535882"/>
          </a:xfrm>
        </p:spPr>
        <p:txBody>
          <a:bodyPr>
            <a:normAutofit fontScale="92500"/>
          </a:bodyPr>
          <a:lstStyle/>
          <a:p>
            <a:pPr marL="0" indent="0" algn="just">
              <a:lnSpc>
                <a:spcPct val="110000"/>
              </a:lnSpc>
              <a:buNone/>
            </a:pPr>
            <a:r>
              <a:rPr lang="zh-CN" altLang="en-US" sz="2600" b="1" i="0" dirty="0">
                <a:effectLst/>
                <a:highlight>
                  <a:srgbClr val="FFFF00"/>
                </a:highlight>
                <a:latin typeface="宋体" panose="02010600030101010101" pitchFamily="2" charset="-122"/>
                <a:ea typeface="宋体" panose="02010600030101010101" pitchFamily="2" charset="-122"/>
              </a:rPr>
              <a:t>热点</a:t>
            </a:r>
            <a:r>
              <a:rPr lang="en-US" altLang="zh-CN" sz="2600" b="1" i="0" dirty="0">
                <a:effectLst/>
                <a:highlight>
                  <a:srgbClr val="FFFF00"/>
                </a:highlight>
                <a:latin typeface="宋体" panose="02010600030101010101" pitchFamily="2" charset="-122"/>
                <a:ea typeface="宋体" panose="02010600030101010101" pitchFamily="2" charset="-122"/>
              </a:rPr>
              <a:t>1 </a:t>
            </a:r>
            <a:r>
              <a:rPr lang="zh-CN" altLang="en-US" sz="2600" b="1" i="0" dirty="0">
                <a:effectLst/>
                <a:highlight>
                  <a:srgbClr val="FFFF00"/>
                </a:highlight>
                <a:latin typeface="宋体" panose="02010600030101010101" pitchFamily="2" charset="-122"/>
                <a:ea typeface="宋体" panose="02010600030101010101" pitchFamily="2" charset="-122"/>
              </a:rPr>
              <a:t>郑和下西洋</a:t>
            </a:r>
            <a:r>
              <a:rPr lang="en-US" altLang="zh-CN" sz="2600" b="1" i="0" dirty="0">
                <a:effectLst/>
                <a:highlight>
                  <a:srgbClr val="FFFF00"/>
                </a:highlight>
                <a:latin typeface="宋体" panose="02010600030101010101" pitchFamily="2" charset="-122"/>
                <a:ea typeface="宋体" panose="02010600030101010101" pitchFamily="2" charset="-122"/>
              </a:rPr>
              <a:t>620</a:t>
            </a:r>
            <a:r>
              <a:rPr lang="zh-CN" altLang="en-US" sz="2600" b="1" i="0" dirty="0">
                <a:effectLst/>
                <a:highlight>
                  <a:srgbClr val="FFFF00"/>
                </a:highlight>
                <a:latin typeface="宋体" panose="02010600030101010101" pitchFamily="2" charset="-122"/>
                <a:ea typeface="宋体" panose="02010600030101010101" pitchFamily="2" charset="-122"/>
              </a:rPr>
              <a:t>周年（</a:t>
            </a:r>
            <a:r>
              <a:rPr lang="en-US" altLang="zh-CN" sz="2600" b="1" i="0" dirty="0">
                <a:effectLst/>
                <a:highlight>
                  <a:srgbClr val="FFFF00"/>
                </a:highlight>
                <a:latin typeface="宋体" panose="02010600030101010101" pitchFamily="2" charset="-122"/>
                <a:ea typeface="宋体" panose="02010600030101010101" pitchFamily="2" charset="-122"/>
              </a:rPr>
              <a:t>1405—2025</a:t>
            </a:r>
            <a:r>
              <a:rPr lang="zh-CN" altLang="en-US" sz="2600" b="1" i="0" dirty="0">
                <a:effectLst/>
                <a:highlight>
                  <a:srgbClr val="FFFF00"/>
                </a:highlight>
                <a:latin typeface="宋体" panose="02010600030101010101" pitchFamily="2" charset="-122"/>
                <a:ea typeface="宋体" panose="02010600030101010101" pitchFamily="2" charset="-122"/>
              </a:rPr>
              <a:t>）</a:t>
            </a:r>
            <a:endParaRPr lang="zh-CN" altLang="en-US" sz="26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lnSpc>
                <a:spcPct val="110000"/>
              </a:lnSpc>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考点梳理</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）表现：</a:t>
            </a:r>
            <a:r>
              <a:rPr lang="en-US" altLang="zh-CN" sz="2400" b="1" i="0" dirty="0">
                <a:effectLst/>
                <a:latin typeface="宋体" panose="02010600030101010101" pitchFamily="2" charset="-122"/>
                <a:ea typeface="宋体" panose="02010600030101010101" pitchFamily="2" charset="-122"/>
              </a:rPr>
              <a:t>1405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—1433</a:t>
            </a:r>
            <a:r>
              <a:rPr lang="zh-CN" altLang="en-US" sz="2400" b="1" i="0" dirty="0">
                <a:effectLst/>
                <a:latin typeface="宋体" panose="02010600030101010101" pitchFamily="2" charset="-122"/>
                <a:ea typeface="宋体" panose="02010600030101010101" pitchFamily="2" charset="-122"/>
              </a:rPr>
              <a:t>年，郑和七次 “下西洋”。</a:t>
            </a:r>
            <a:r>
              <a:rPr lang="en-US" altLang="zh-CN" sz="2400" b="1" i="0" dirty="0">
                <a:effectLst/>
                <a:latin typeface="宋体" panose="02010600030101010101" pitchFamily="2" charset="-122"/>
                <a:ea typeface="宋体" panose="02010600030101010101" pitchFamily="2" charset="-122"/>
              </a:rPr>
              <a:t>15</a:t>
            </a:r>
            <a:r>
              <a:rPr lang="zh-CN" altLang="en-US" sz="2400" b="1" i="0" dirty="0">
                <a:effectLst/>
                <a:latin typeface="宋体" panose="02010600030101010101" pitchFamily="2" charset="-122"/>
                <a:ea typeface="宋体" panose="02010600030101010101" pitchFamily="2" charset="-122"/>
              </a:rPr>
              <a:t>世纪前期，明成祖派遣宦官郑和远航海外。郑和先后七次率领船队出海，访问了亚非</a:t>
            </a:r>
            <a:r>
              <a:rPr lang="en-US" altLang="zh-CN" sz="2400" b="1" i="0" dirty="0">
                <a:effectLst/>
                <a:latin typeface="宋体" panose="02010600030101010101" pitchFamily="2" charset="-122"/>
                <a:ea typeface="宋体" panose="02010600030101010101" pitchFamily="2" charset="-122"/>
              </a:rPr>
              <a:t>30</a:t>
            </a:r>
            <a:r>
              <a:rPr lang="zh-CN" altLang="en-US" sz="2400" b="1" i="0" dirty="0">
                <a:effectLst/>
                <a:latin typeface="宋体" panose="02010600030101010101" pitchFamily="2" charset="-122"/>
                <a:ea typeface="宋体" panose="02010600030101010101" pitchFamily="2" charset="-122"/>
              </a:rPr>
              <a:t>多个国家和地区，最远到达非洲东海岸和红海沿岸，史称“郑和下西洋”。</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评价：郑和下西洋是世界历史上规模空前的远洋航行，在资金、装备、技术等方面大大领先于半个多世纪之后欧洲远洋航海家的航行。但是，其目的主要是，此次航海以宣扬国威、厚往薄来的朝贡贸易为主“耀兵异域，示中国富强”，不计经济利益，随着明朝国力衰退，庞大的开支难以为继，最终未能持续。这一活动既展现了明朝初期的强盛，也反映出传统朝贡贸易体系的局限性，为后世研究古代中外交流与国家发展战略提供重要范例。</a:t>
            </a:r>
            <a:endParaRPr lang="zh-CN" altLang="en-US" sz="2400"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考点方向</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2400" b="1" i="0" dirty="0">
                <a:effectLst/>
                <a:latin typeface="宋体" panose="02010600030101010101" pitchFamily="2" charset="-122"/>
                <a:ea typeface="宋体" panose="02010600030101010101" pitchFamily="2" charset="-122"/>
              </a:rPr>
              <a:t>01</a:t>
            </a:r>
            <a:r>
              <a:rPr lang="zh-CN" altLang="en-US" sz="2400" b="1" i="0" dirty="0">
                <a:effectLst/>
                <a:latin typeface="宋体" panose="02010600030101010101" pitchFamily="2" charset="-122"/>
                <a:ea typeface="宋体" panose="02010600030101010101" pitchFamily="2" charset="-122"/>
              </a:rPr>
              <a:t>将郑和下西洋与西方大航海时代对比，从航海技术、目的、影响等方面，考查学生对不同航海活动背后政治、经济、文化差异的理解，呼应全球史观与文明交流互鉴；</a:t>
            </a:r>
            <a:endParaRPr lang="zh-CN" altLang="en-US" sz="2400"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2400" b="1" i="0" dirty="0">
                <a:effectLst/>
                <a:latin typeface="宋体" panose="02010600030101010101" pitchFamily="2" charset="-122"/>
                <a:ea typeface="宋体" panose="02010600030101010101" pitchFamily="2" charset="-122"/>
              </a:rPr>
              <a:t>02</a:t>
            </a:r>
            <a:r>
              <a:rPr lang="zh-CN" altLang="en-US" sz="2400" b="1" i="0" dirty="0">
                <a:effectLst/>
                <a:latin typeface="宋体" panose="02010600030101010101" pitchFamily="2" charset="-122"/>
                <a:ea typeface="宋体" panose="02010600030101010101" pitchFamily="2" charset="-122"/>
              </a:rPr>
              <a:t>结合当下 “一带一路” 倡议，探讨郑和下西洋时期中国与沿线国家友好往来、贸易互通对当代构建人类命运共同体、促进国际合作的历史启示 。</a:t>
            </a:r>
            <a:endParaRPr lang="zh-CN" altLang="en-US" sz="2400" b="1" i="0" dirty="0">
              <a:effectLst/>
              <a:latin typeface="PingFang SC" panose="020B0400000000000000" pitchFamily="34" charset="-122"/>
              <a:ea typeface="PingFang SC" panose="020B0400000000000000" pitchFamily="34" charset="-122"/>
            </a:endParaRPr>
          </a:p>
        </p:txBody>
      </p:sp>
    </p:spTree>
    <p:extLst>
      <p:ext uri="{BB962C8B-B14F-4D97-AF65-F5344CB8AC3E}">
        <p14:creationId xmlns:p14="http://schemas.microsoft.com/office/powerpoint/2010/main" val="2058658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402DAFA-7690-4A4B-0C0B-ABC6463837E3}"/>
              </a:ext>
            </a:extLst>
          </p:cNvPr>
          <p:cNvSpPr>
            <a:spLocks noGrp="1"/>
          </p:cNvSpPr>
          <p:nvPr>
            <p:ph idx="1"/>
          </p:nvPr>
        </p:nvSpPr>
        <p:spPr>
          <a:xfrm>
            <a:off x="280555" y="1257301"/>
            <a:ext cx="11606645" cy="4738254"/>
          </a:xfrm>
        </p:spPr>
        <p:txBody>
          <a:bodyPr>
            <a:normAutofit/>
          </a:bodyPr>
          <a:lstStyle/>
          <a:p>
            <a:pPr marL="0" indent="0" algn="just" fontAlgn="ctr">
              <a:lnSpc>
                <a:spcPct val="150000"/>
              </a:lnSpc>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考点方向</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lnSpc>
                <a:spcPct val="150000"/>
              </a:lnSpc>
              <a:buNone/>
            </a:pPr>
            <a:r>
              <a:rPr lang="en-US" altLang="zh-CN" sz="2400" b="1" i="0" dirty="0">
                <a:effectLst/>
                <a:latin typeface="宋体" panose="02010600030101010101" pitchFamily="2" charset="-122"/>
                <a:ea typeface="宋体" panose="02010600030101010101" pitchFamily="2" charset="-122"/>
              </a:rPr>
              <a:t>01</a:t>
            </a:r>
            <a:r>
              <a:rPr lang="zh-CN" altLang="en-US" sz="2400" b="1" i="0" dirty="0">
                <a:effectLst/>
                <a:latin typeface="宋体" panose="02010600030101010101" pitchFamily="2" charset="-122"/>
                <a:ea typeface="宋体" panose="02010600030101010101" pitchFamily="2" charset="-122"/>
              </a:rPr>
              <a:t> 对比凡尔赛</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华盛顿体系与雅尔塔体系的稳定性；二战对殖民体系瓦解的推动；</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lnSpc>
                <a:spcPct val="150000"/>
              </a:lnSpc>
              <a:buNone/>
            </a:pPr>
            <a:r>
              <a:rPr lang="en-US" altLang="zh-CN" sz="2400" b="1" i="0" dirty="0">
                <a:effectLst/>
                <a:latin typeface="宋体" panose="02010600030101010101" pitchFamily="2" charset="-122"/>
                <a:ea typeface="宋体" panose="02010600030101010101" pitchFamily="2" charset="-122"/>
              </a:rPr>
              <a:t>02 2025 </a:t>
            </a:r>
            <a:r>
              <a:rPr lang="zh-CN" altLang="en-US" sz="2400" b="1" i="0" dirty="0">
                <a:effectLst/>
                <a:latin typeface="宋体" panose="02010600030101010101" pitchFamily="2" charset="-122"/>
                <a:ea typeface="宋体" panose="02010600030101010101" pitchFamily="2" charset="-122"/>
              </a:rPr>
              <a:t>年高考可能会从二战胜利原因、影响等角度命题。如考查反法西斯联盟合作细节，或是借战后国际秩序变动，考查对国际格局演变的理解；</a:t>
            </a:r>
            <a:r>
              <a:rPr lang="en-US" altLang="zh-CN" sz="2400" b="1" i="0" dirty="0">
                <a:effectLst/>
                <a:latin typeface="宋体" panose="02010600030101010101" pitchFamily="2" charset="-122"/>
                <a:ea typeface="宋体" panose="02010600030101010101" pitchFamily="2" charset="-122"/>
              </a:rPr>
              <a:t>2025</a:t>
            </a:r>
            <a:r>
              <a:rPr lang="zh-CN" altLang="en-US" sz="2400" b="1" i="0" dirty="0">
                <a:effectLst/>
                <a:latin typeface="宋体" panose="02010600030101010101" pitchFamily="2" charset="-122"/>
                <a:ea typeface="宋体" panose="02010600030101010101" pitchFamily="2" charset="-122"/>
              </a:rPr>
              <a:t>年是中国抗战胜利</a:t>
            </a:r>
            <a:r>
              <a:rPr lang="en-US" altLang="zh-CN" sz="2400" b="1" i="0" dirty="0">
                <a:effectLst/>
                <a:latin typeface="宋体" panose="02010600030101010101" pitchFamily="2" charset="-122"/>
                <a:ea typeface="宋体" panose="02010600030101010101" pitchFamily="2" charset="-122"/>
              </a:rPr>
              <a:t>80</a:t>
            </a:r>
            <a:r>
              <a:rPr lang="zh-CN" altLang="en-US" sz="2400" b="1" i="0" dirty="0">
                <a:effectLst/>
                <a:latin typeface="宋体" panose="02010600030101010101" pitchFamily="2" charset="-122"/>
                <a:ea typeface="宋体" panose="02010600030101010101" pitchFamily="2" charset="-122"/>
              </a:rPr>
              <a:t>周年。高考或聚焦中国战场贡献，如考中国牵制日军兵力对战局影响；结合当下国际合作，考查构建人类命运共同体与抗战时国际协作的关联，以史为鉴，洞察未来走向。（时政热点）</a:t>
            </a:r>
            <a:endParaRPr lang="zh-CN" altLang="en-US" sz="2400" b="1" i="0" dirty="0">
              <a:effectLst/>
              <a:latin typeface="PingFang SC" panose="020B0400000000000000" pitchFamily="34" charset="-122"/>
              <a:ea typeface="PingFang SC" panose="020B0400000000000000" pitchFamily="34" charset="-122"/>
            </a:endParaRPr>
          </a:p>
          <a:p>
            <a:pPr marL="0" indent="0">
              <a:lnSpc>
                <a:spcPct val="150000"/>
              </a:lnSpc>
              <a:buNone/>
            </a:pPr>
            <a:endParaRPr kumimoji="1" lang="zh-CN" altLang="en-US" sz="2400" b="1" dirty="0"/>
          </a:p>
        </p:txBody>
      </p:sp>
    </p:spTree>
    <p:extLst>
      <p:ext uri="{BB962C8B-B14F-4D97-AF65-F5344CB8AC3E}">
        <p14:creationId xmlns:p14="http://schemas.microsoft.com/office/powerpoint/2010/main" val="2205856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1C5DDA5B-4F47-7887-B72A-8EE29D025FE3}"/>
              </a:ext>
            </a:extLst>
          </p:cNvPr>
          <p:cNvSpPr>
            <a:spLocks noGrp="1"/>
          </p:cNvSpPr>
          <p:nvPr>
            <p:ph idx="1"/>
          </p:nvPr>
        </p:nvSpPr>
        <p:spPr>
          <a:xfrm>
            <a:off x="270163" y="322117"/>
            <a:ext cx="11668991" cy="6276109"/>
          </a:xfrm>
        </p:spPr>
        <p:txBody>
          <a:bodyPr>
            <a:normAutofit lnSpcReduction="10000"/>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15 </a:t>
            </a:r>
            <a:r>
              <a:rPr lang="zh-CN" altLang="en-US" sz="2400" b="1" i="0" dirty="0">
                <a:effectLst/>
                <a:highlight>
                  <a:srgbClr val="FFFF00"/>
                </a:highlight>
                <a:latin typeface="宋体" panose="02010600030101010101" pitchFamily="2" charset="-122"/>
                <a:ea typeface="宋体" panose="02010600030101010101" pitchFamily="2" charset="-122"/>
              </a:rPr>
              <a:t>联合国成立与国际法的完善</a:t>
            </a:r>
            <a:r>
              <a:rPr lang="en-US" altLang="zh-CN" sz="2400" b="1" i="0" dirty="0">
                <a:effectLst/>
                <a:highlight>
                  <a:srgbClr val="FFFF00"/>
                </a:highlight>
                <a:latin typeface="宋体" panose="02010600030101010101" pitchFamily="2" charset="-122"/>
                <a:ea typeface="宋体" panose="02010600030101010101" pitchFamily="2" charset="-122"/>
              </a:rPr>
              <a:t>80</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1945-2025</a:t>
            </a:r>
            <a:r>
              <a:rPr lang="zh-CN" altLang="en-US" sz="2400" b="1" i="0" dirty="0">
                <a:effectLst/>
                <a:highlight>
                  <a:srgbClr val="FFFF00"/>
                </a:highlight>
                <a:latin typeface="宋体" panose="02010600030101010101" pitchFamily="2" charset="-122"/>
                <a:ea typeface="宋体" panose="02010600030101010101" pitchFamily="2" charset="-122"/>
              </a:rPr>
              <a:t>）（时政热点）</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考点梳理</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1</a:t>
            </a:r>
            <a:r>
              <a:rPr lang="zh-CN" altLang="en-US" sz="2400" b="1" i="0" dirty="0">
                <a:effectLst/>
                <a:latin typeface="宋体" panose="02010600030101010101" pitchFamily="2" charset="-122"/>
                <a:ea typeface="宋体" panose="02010600030101010101" pitchFamily="2" charset="-122"/>
              </a:rPr>
              <a:t>）背景：第二次世界大战给人类带来了巨大灾难，国际社会意识到需要建立一个更有效的国际组织来维护世界和平与安全，避免战争的再次发生；二战后，原有的国际秩序瓦解，需要新的规则和机制来规范国家行为，处理国际关系，国际法的发展也迫切需要一个强有力的国际机构来推动和保障。</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400" b="1" i="0" dirty="0">
                <a:effectLst/>
                <a:latin typeface="宋体" panose="02010600030101010101" pitchFamily="2" charset="-122"/>
                <a:ea typeface="宋体" panose="02010600030101010101" pitchFamily="2" charset="-122"/>
              </a:rPr>
              <a:t>（</a:t>
            </a:r>
            <a:r>
              <a:rPr lang="en-US" altLang="zh-CN" sz="2400" b="1" i="0" dirty="0">
                <a:effectLst/>
                <a:latin typeface="宋体" panose="02010600030101010101" pitchFamily="2" charset="-122"/>
                <a:ea typeface="宋体" panose="02010600030101010101" pitchFamily="2" charset="-122"/>
              </a:rPr>
              <a:t>2</a:t>
            </a:r>
            <a:r>
              <a:rPr lang="zh-CN" altLang="en-US" sz="2400" b="1" i="0" dirty="0">
                <a:effectLst/>
                <a:latin typeface="宋体" panose="02010600030101010101" pitchFamily="2" charset="-122"/>
                <a:ea typeface="宋体" panose="02010600030101010101" pitchFamily="2" charset="-122"/>
              </a:rPr>
              <a:t>）内容：</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①</a:t>
            </a:r>
            <a:r>
              <a:rPr lang="zh-CN" altLang="en-US" sz="2400" b="1" i="0" dirty="0">
                <a:effectLst/>
                <a:latin typeface="宋体" panose="02010600030101010101" pitchFamily="2" charset="-122"/>
                <a:ea typeface="宋体" panose="02010600030101010101" pitchFamily="2" charset="-122"/>
              </a:rPr>
              <a:t>建立：</a:t>
            </a:r>
            <a:r>
              <a:rPr lang="en-US" altLang="zh-CN" sz="2400" b="1" i="0" dirty="0">
                <a:effectLst/>
                <a:latin typeface="宋体" panose="02010600030101010101" pitchFamily="2" charset="-122"/>
                <a:ea typeface="宋体" panose="02010600030101010101" pitchFamily="2" charset="-122"/>
              </a:rPr>
              <a:t>1942</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26 </a:t>
            </a:r>
            <a:r>
              <a:rPr lang="zh-CN" altLang="en-US" sz="2400" b="1" i="0" dirty="0">
                <a:effectLst/>
                <a:latin typeface="宋体" panose="02010600030101010101" pitchFamily="2" charset="-122"/>
                <a:ea typeface="宋体" panose="02010600030101010101" pitchFamily="2" charset="-122"/>
              </a:rPr>
              <a:t>个国家签署</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联合国家宣言</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，标志着“联合国家”的概念形成。</a:t>
            </a:r>
            <a:r>
              <a:rPr lang="en-US" altLang="zh-CN" sz="2400" b="1" i="0" dirty="0">
                <a:effectLst/>
                <a:latin typeface="宋体" panose="02010600030101010101" pitchFamily="2" charset="-122"/>
                <a:ea typeface="宋体" panose="02010600030101010101" pitchFamily="2" charset="-122"/>
              </a:rPr>
              <a:t>1944</a:t>
            </a:r>
            <a:r>
              <a:rPr lang="zh-CN" altLang="en-US" sz="2400" b="1" i="0" dirty="0">
                <a:effectLst/>
                <a:latin typeface="宋体" panose="02010600030101010101" pitchFamily="2" charset="-122"/>
                <a:ea typeface="宋体" panose="02010600030101010101" pitchFamily="2" charset="-122"/>
              </a:rPr>
              <a:t>年，敦巴顿橡树园会议初步规划了联合国的组织架构和职能。</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4</a:t>
            </a:r>
            <a:r>
              <a:rPr lang="zh-CN" altLang="en-US" sz="2400" b="1" i="0" dirty="0">
                <a:effectLst/>
                <a:latin typeface="宋体" panose="02010600030101010101" pitchFamily="2" charset="-122"/>
                <a:ea typeface="宋体" panose="02010600030101010101" pitchFamily="2" charset="-122"/>
              </a:rPr>
              <a:t>月至 </a:t>
            </a:r>
            <a:r>
              <a:rPr lang="en-US" altLang="zh-CN" sz="2400" b="1" i="0" dirty="0">
                <a:effectLst/>
                <a:latin typeface="宋体" panose="02010600030101010101" pitchFamily="2" charset="-122"/>
                <a:ea typeface="宋体" panose="02010600030101010101" pitchFamily="2" charset="-122"/>
              </a:rPr>
              <a:t>6</a:t>
            </a:r>
            <a:r>
              <a:rPr lang="zh-CN" altLang="en-US" sz="2400" b="1" i="0" dirty="0">
                <a:effectLst/>
                <a:latin typeface="宋体" panose="02010600030101010101" pitchFamily="2" charset="-122"/>
                <a:ea typeface="宋体" panose="02010600030101010101" pitchFamily="2" charset="-122"/>
              </a:rPr>
              <a:t>月，在旧金山召开的联合国成立大会上，通过</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联合国宪章</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，宪章规定了联合国的宗旨、原则、组织架构及各机构的职责等，为联合国的运作和国际法的发展奠定了基础。</a:t>
            </a:r>
            <a:r>
              <a:rPr lang="en-US" altLang="zh-CN" sz="2400" b="1" i="0" dirty="0">
                <a:effectLst/>
                <a:latin typeface="宋体" panose="02010600030101010101" pitchFamily="2" charset="-122"/>
                <a:ea typeface="宋体" panose="02010600030101010101" pitchFamily="2" charset="-122"/>
              </a:rPr>
              <a:t>1945</a:t>
            </a:r>
            <a:r>
              <a:rPr lang="zh-CN" altLang="en-US" sz="2400" b="1" i="0" dirty="0">
                <a:effectLst/>
                <a:latin typeface="宋体" panose="02010600030101010101" pitchFamily="2" charset="-122"/>
                <a:ea typeface="宋体" panose="02010600030101010101" pitchFamily="2" charset="-122"/>
              </a:rPr>
              <a:t>年</a:t>
            </a:r>
            <a:r>
              <a:rPr lang="en-US" altLang="zh-CN" sz="2400" b="1" i="0" dirty="0">
                <a:effectLst/>
                <a:latin typeface="宋体" panose="02010600030101010101" pitchFamily="2" charset="-122"/>
                <a:ea typeface="宋体" panose="02010600030101010101" pitchFamily="2" charset="-122"/>
              </a:rPr>
              <a:t>10</a:t>
            </a:r>
            <a:r>
              <a:rPr lang="zh-CN" altLang="en-US" sz="2400" b="1" i="0" dirty="0">
                <a:effectLst/>
                <a:latin typeface="宋体" panose="02010600030101010101" pitchFamily="2" charset="-122"/>
                <a:ea typeface="宋体" panose="02010600030101010101" pitchFamily="2" charset="-122"/>
              </a:rPr>
              <a:t>月</a:t>
            </a:r>
            <a:r>
              <a:rPr lang="en-US" altLang="zh-CN" sz="2400" b="1" i="0" dirty="0">
                <a:effectLst/>
                <a:latin typeface="宋体" panose="02010600030101010101" pitchFamily="2" charset="-122"/>
                <a:ea typeface="宋体" panose="02010600030101010101" pitchFamily="2" charset="-122"/>
              </a:rPr>
              <a:t>24 </a:t>
            </a:r>
            <a:r>
              <a:rPr lang="zh-CN" altLang="en-US" sz="2400" b="1" i="0" dirty="0">
                <a:effectLst/>
                <a:latin typeface="宋体" panose="02010600030101010101" pitchFamily="2" charset="-122"/>
                <a:ea typeface="宋体" panose="02010600030101010101" pitchFamily="2" charset="-122"/>
              </a:rPr>
              <a:t>日</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联合国宪章</a:t>
            </a: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生效，联合国正式成立。</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②</a:t>
            </a:r>
            <a:r>
              <a:rPr lang="zh-CN" altLang="en-US" sz="2400" b="1" i="0" dirty="0">
                <a:effectLst/>
                <a:latin typeface="宋体" panose="02010600030101010101" pitchFamily="2" charset="-122"/>
                <a:ea typeface="宋体" panose="02010600030101010101" pitchFamily="2" charset="-122"/>
              </a:rPr>
              <a:t>职能：作为由主权国家组成的国际组织，体现了第二次世界大战后的国际政治秩序，其宗旨是维护国际和平与安全，加强国际合作，促进全球经济社会发展。联合国吸取国联的教训，将制裁侵略的权力集中于安理会，实行形成实质性事项的决议需要五个任理事国一致同意的“大国一致”原则，使和平解决争端和制裁侵略具有更强的可操作性。</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4222610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F446D98F-3A34-B55D-CA8A-095F032067FB}"/>
              </a:ext>
            </a:extLst>
          </p:cNvPr>
          <p:cNvSpPr>
            <a:spLocks noGrp="1"/>
          </p:cNvSpPr>
          <p:nvPr>
            <p:ph idx="1"/>
          </p:nvPr>
        </p:nvSpPr>
        <p:spPr>
          <a:xfrm>
            <a:off x="384463" y="322118"/>
            <a:ext cx="11471563" cy="6234546"/>
          </a:xfrm>
        </p:spPr>
        <p:txBody>
          <a:bodyPr>
            <a:normAutofit/>
          </a:bodyPr>
          <a:lstStyle/>
          <a:p>
            <a:pPr marL="0" indent="0" algn="just" fontAlgn="ctr">
              <a:buNone/>
            </a:pPr>
            <a:r>
              <a:rPr lang="en-US" altLang="zh-CN" sz="2400" b="1" i="0" dirty="0">
                <a:effectLst/>
                <a:latin typeface="宋体" panose="02010600030101010101" pitchFamily="2" charset="-122"/>
                <a:ea typeface="宋体" panose="02010600030101010101" pitchFamily="2" charset="-122"/>
              </a:rPr>
              <a:t>③</a:t>
            </a:r>
            <a:r>
              <a:rPr lang="zh-CN" altLang="en-US" sz="2400" b="1" i="0" dirty="0">
                <a:effectLst/>
                <a:latin typeface="宋体" panose="02010600030101010101" pitchFamily="2" charset="-122"/>
                <a:ea typeface="宋体" panose="02010600030101010101" pitchFamily="2" charset="-122"/>
              </a:rPr>
              <a:t>推动国际法：联合国成立后，通过一系列国际公约和决议推动国际法的发展。例如，纽伦堡审判和东京审判，丰富了国际法中关于战争法和国际刑法的内容；主持制定了许多关于人权、国际贸易、海洋法等领域的公约，进一步完善了国际法体系。在联合国的推动下，国际法在二战后得到了快速发展和完善，其调整范围不断扩大，涵盖了国际关系的各个领域，成为规范国家行为、解决国际争端、维护国际秩序的重要准则。同时，联合国的司法机构国际法院也为国际法的解释和适用提供了权威的平台，确保国际法的有效实施。</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④</a:t>
            </a:r>
            <a:r>
              <a:rPr lang="zh-CN" altLang="en-US" sz="2400" b="1" i="0" dirty="0">
                <a:effectLst/>
                <a:latin typeface="宋体" panose="02010600030101010101" pitchFamily="2" charset="-122"/>
                <a:ea typeface="宋体" panose="02010600030101010101" pitchFamily="2" charset="-122"/>
              </a:rPr>
              <a:t>作用：它是集体安全核心，有利于维护世界和平安全；为国际合作提供平台，推动多领域发展；促进国际法发展实施，保障人权；推动非殖民化进程；推动解决难民问题等。</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a:t>
            </a:r>
            <a:r>
              <a:rPr lang="zh-CN" altLang="en-US" sz="2400" b="1" i="0" dirty="0">
                <a:effectLst/>
                <a:latin typeface="宋体" panose="02010600030101010101" pitchFamily="2" charset="-122"/>
                <a:ea typeface="宋体" panose="02010600030101010101" pitchFamily="2" charset="-122"/>
              </a:rPr>
              <a:t>考点方向</a:t>
            </a:r>
            <a:r>
              <a:rPr lang="en-US" altLang="zh-CN" sz="2400" b="1" i="0" dirty="0">
                <a:effectLst/>
                <a:latin typeface="宋体" panose="02010600030101010101" pitchFamily="2" charset="-122"/>
                <a:ea typeface="宋体" panose="02010600030101010101" pitchFamily="2" charset="-122"/>
              </a:rPr>
              <a:t>】</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01</a:t>
            </a:r>
            <a:r>
              <a:rPr lang="zh-CN" altLang="en-US" sz="2400" b="1" i="0" dirty="0">
                <a:effectLst/>
                <a:latin typeface="宋体" panose="02010600030101010101" pitchFamily="2" charset="-122"/>
                <a:ea typeface="宋体" panose="02010600030101010101" pitchFamily="2" charset="-122"/>
              </a:rPr>
              <a:t>战后国际组织的作用、中国与联合国关系（如恢复合法席位</a:t>
            </a:r>
            <a:r>
              <a:rPr lang="en-US" altLang="zh-CN" sz="2400" b="1" i="0" dirty="0">
                <a:effectLst/>
                <a:latin typeface="宋体" panose="02010600030101010101" pitchFamily="2" charset="-122"/>
                <a:ea typeface="宋体" panose="02010600030101010101" pitchFamily="2" charset="-122"/>
              </a:rPr>
              <a:t>50</a:t>
            </a:r>
            <a:r>
              <a:rPr lang="zh-CN" altLang="en-US" sz="2400" b="1" i="0" dirty="0">
                <a:effectLst/>
                <a:latin typeface="宋体" panose="02010600030101010101" pitchFamily="2" charset="-122"/>
                <a:ea typeface="宋体" panose="02010600030101010101" pitchFamily="2" charset="-122"/>
              </a:rPr>
              <a:t>周年为</a:t>
            </a:r>
            <a:r>
              <a:rPr lang="en-US" altLang="zh-CN" sz="2400" b="1" i="0" dirty="0">
                <a:effectLst/>
                <a:latin typeface="宋体" panose="02010600030101010101" pitchFamily="2" charset="-122"/>
                <a:ea typeface="宋体" panose="02010600030101010101" pitchFamily="2" charset="-122"/>
              </a:rPr>
              <a:t>1971</a:t>
            </a:r>
            <a:r>
              <a:rPr lang="zh-CN" altLang="en-US" sz="2400" b="1" i="0" dirty="0">
                <a:effectLst/>
                <a:latin typeface="宋体" panose="02010600030101010101" pitchFamily="2" charset="-122"/>
                <a:ea typeface="宋体" panose="02010600030101010101" pitchFamily="2" charset="-122"/>
              </a:rPr>
              <a:t>年）；</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02</a:t>
            </a:r>
            <a:r>
              <a:rPr lang="zh-CN" altLang="en-US" sz="2400" b="1" i="0" dirty="0">
                <a:effectLst/>
                <a:latin typeface="宋体" panose="02010600030101010101" pitchFamily="2" charset="-122"/>
                <a:ea typeface="宋体" panose="02010600030101010101" pitchFamily="2" charset="-122"/>
              </a:rPr>
              <a:t>结合安理会涉乌决议气候变化等全球性问题，考查国际冲突解决机制；</a:t>
            </a:r>
            <a:endParaRPr lang="zh-CN" altLang="en-US" sz="24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400" b="1" i="0" dirty="0">
                <a:effectLst/>
                <a:latin typeface="宋体" panose="02010600030101010101" pitchFamily="2" charset="-122"/>
                <a:ea typeface="宋体" panose="02010600030101010101" pitchFamily="2" charset="-122"/>
              </a:rPr>
              <a:t>03</a:t>
            </a:r>
            <a:r>
              <a:rPr lang="zh-CN" altLang="en-US" sz="2400" b="1" i="0" dirty="0">
                <a:effectLst/>
                <a:latin typeface="宋体" panose="02010600030101010101" pitchFamily="2" charset="-122"/>
                <a:ea typeface="宋体" panose="02010600030101010101" pitchFamily="2" charset="-122"/>
              </a:rPr>
              <a:t>借中国召集联合国会议反制美国单边主义，考联合国在维护多边贸易秩序、提升发展中国家话语权方面的作用 。</a:t>
            </a:r>
            <a:endParaRPr lang="zh-CN" altLang="en-US" sz="2400" b="1" i="0" dirty="0">
              <a:effectLst/>
              <a:latin typeface="PingFang SC" panose="020B0400000000000000" pitchFamily="34" charset="-122"/>
              <a:ea typeface="PingFang SC" panose="020B0400000000000000" pitchFamily="34" charset="-122"/>
            </a:endParaRPr>
          </a:p>
          <a:p>
            <a:pPr marL="0" indent="0">
              <a:buNone/>
            </a:pPr>
            <a:endParaRPr kumimoji="1" lang="zh-CN" altLang="en-US" sz="2400" b="1" dirty="0"/>
          </a:p>
        </p:txBody>
      </p:sp>
    </p:spTree>
    <p:extLst>
      <p:ext uri="{BB962C8B-B14F-4D97-AF65-F5344CB8AC3E}">
        <p14:creationId xmlns:p14="http://schemas.microsoft.com/office/powerpoint/2010/main" val="1549785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9" dur="500"/>
                                        <p:tgtEl>
                                          <p:spTgt spid="3">
                                            <p:txEl>
                                              <p:pRg st="4" end="4"/>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2BB86FD4-8ED2-2F1F-89AB-B9B420FBECB7}"/>
              </a:ext>
            </a:extLst>
          </p:cNvPr>
          <p:cNvSpPr>
            <a:spLocks noGrp="1"/>
          </p:cNvSpPr>
          <p:nvPr>
            <p:ph idx="1"/>
          </p:nvPr>
        </p:nvSpPr>
        <p:spPr>
          <a:xfrm>
            <a:off x="353291" y="290945"/>
            <a:ext cx="11430000" cy="6369628"/>
          </a:xfrm>
        </p:spPr>
        <p:txBody>
          <a:bodyPr>
            <a:normAutofit/>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16 “</a:t>
            </a:r>
            <a:r>
              <a:rPr lang="zh-CN" altLang="en-US" sz="2400" b="1" i="0" dirty="0">
                <a:effectLst/>
                <a:highlight>
                  <a:srgbClr val="FFFF00"/>
                </a:highlight>
                <a:latin typeface="宋体" panose="02010600030101010101" pitchFamily="2" charset="-122"/>
                <a:ea typeface="宋体" panose="02010600030101010101" pitchFamily="2" charset="-122"/>
              </a:rPr>
              <a:t>非洲独立年”</a:t>
            </a:r>
            <a:r>
              <a:rPr lang="en-US" altLang="zh-CN" sz="2400" b="1" i="0" dirty="0">
                <a:effectLst/>
                <a:highlight>
                  <a:srgbClr val="FFFF00"/>
                </a:highlight>
                <a:latin typeface="宋体" panose="02010600030101010101" pitchFamily="2" charset="-122"/>
                <a:ea typeface="宋体" panose="02010600030101010101" pitchFamily="2" charset="-122"/>
              </a:rPr>
              <a:t>65</a:t>
            </a:r>
            <a:r>
              <a:rPr lang="zh-CN" altLang="en-US" sz="2400" b="1" i="0" dirty="0">
                <a:effectLst/>
                <a:highlight>
                  <a:srgbClr val="FFFF00"/>
                </a:highlight>
                <a:latin typeface="宋体" panose="02010600030101010101" pitchFamily="2" charset="-122"/>
                <a:ea typeface="宋体" panose="02010600030101010101" pitchFamily="2" charset="-122"/>
              </a:rPr>
              <a:t>周年与世界殖民体系瓦解 （</a:t>
            </a:r>
            <a:r>
              <a:rPr lang="en-US" altLang="zh-CN" sz="2400" b="1" i="0" dirty="0">
                <a:effectLst/>
                <a:highlight>
                  <a:srgbClr val="FFFF00"/>
                </a:highlight>
                <a:latin typeface="宋体" panose="02010600030101010101" pitchFamily="2" charset="-122"/>
                <a:ea typeface="宋体" panose="02010600030101010101" pitchFamily="2" charset="-122"/>
              </a:rPr>
              <a:t>1960-2025</a:t>
            </a:r>
            <a:r>
              <a:rPr lang="zh-CN" altLang="en-US" sz="2400" b="1" i="0" dirty="0">
                <a:effectLst/>
                <a:highlight>
                  <a:srgbClr val="FFFF00"/>
                </a:highlight>
                <a:latin typeface="宋体" panose="02010600030101010101" pitchFamily="2" charset="-122"/>
                <a:ea typeface="宋体" panose="02010600030101010101" pitchFamily="2" charset="-122"/>
              </a:rPr>
              <a:t>）</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考点梳理</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1</a:t>
            </a:r>
            <a:r>
              <a:rPr lang="zh-CN" altLang="en-US" sz="2000" b="1" i="0" dirty="0">
                <a:effectLst/>
                <a:latin typeface="宋体" panose="02010600030101010101" pitchFamily="2" charset="-122"/>
                <a:ea typeface="宋体" panose="02010600030101010101" pitchFamily="2" charset="-122"/>
              </a:rPr>
              <a:t>）时间：“非洲独立年” 指 </a:t>
            </a:r>
            <a:r>
              <a:rPr lang="en-US" altLang="zh-CN" sz="2000" b="1" i="0" dirty="0">
                <a:effectLst/>
                <a:latin typeface="宋体" panose="02010600030101010101" pitchFamily="2" charset="-122"/>
                <a:ea typeface="宋体" panose="02010600030101010101" pitchFamily="2" charset="-122"/>
              </a:rPr>
              <a:t>1960 </a:t>
            </a:r>
            <a:r>
              <a:rPr lang="zh-CN" altLang="en-US" sz="2000" b="1" i="0" dirty="0">
                <a:effectLst/>
                <a:latin typeface="宋体" panose="02010600030101010101" pitchFamily="2" charset="-122"/>
                <a:ea typeface="宋体" panose="02010600030101010101" pitchFamily="2" charset="-122"/>
              </a:rPr>
              <a:t>年，这一年有 </a:t>
            </a:r>
            <a:r>
              <a:rPr lang="en-US" altLang="zh-CN" sz="2000" b="1" i="0" dirty="0">
                <a:effectLst/>
                <a:latin typeface="宋体" panose="02010600030101010101" pitchFamily="2" charset="-122"/>
                <a:ea typeface="宋体" panose="02010600030101010101" pitchFamily="2" charset="-122"/>
              </a:rPr>
              <a:t>17 </a:t>
            </a:r>
            <a:r>
              <a:rPr lang="zh-CN" altLang="en-US" sz="2000" b="1" i="0" dirty="0">
                <a:effectLst/>
                <a:latin typeface="宋体" panose="02010600030101010101" pitchFamily="2" charset="-122"/>
                <a:ea typeface="宋体" panose="02010600030101010101" pitchFamily="2" charset="-122"/>
              </a:rPr>
              <a:t>个非洲国家获得独立。</a:t>
            </a:r>
            <a:r>
              <a:rPr lang="en-US" altLang="zh-CN" sz="2000" b="1" i="0" dirty="0">
                <a:effectLst/>
                <a:latin typeface="宋体" panose="02010600030101010101" pitchFamily="2" charset="-122"/>
                <a:ea typeface="宋体" panose="02010600030101010101" pitchFamily="2" charset="-122"/>
              </a:rPr>
              <a:t>1990 </a:t>
            </a:r>
            <a:r>
              <a:rPr lang="zh-CN" altLang="en-US" sz="2000" b="1" i="0" dirty="0">
                <a:effectLst/>
                <a:latin typeface="宋体" panose="02010600030101010101" pitchFamily="2" charset="-122"/>
                <a:ea typeface="宋体" panose="02010600030101010101" pitchFamily="2" charset="-122"/>
              </a:rPr>
              <a:t>年 </a:t>
            </a:r>
            <a:r>
              <a:rPr lang="en-US" altLang="zh-CN" sz="2000" b="1" i="0" dirty="0">
                <a:effectLst/>
                <a:latin typeface="宋体" panose="02010600030101010101" pitchFamily="2" charset="-122"/>
                <a:ea typeface="宋体" panose="02010600030101010101" pitchFamily="2" charset="-122"/>
              </a:rPr>
              <a:t>3 </a:t>
            </a:r>
            <a:r>
              <a:rPr lang="zh-CN" altLang="en-US" sz="2000" b="1" i="0" dirty="0">
                <a:effectLst/>
                <a:latin typeface="宋体" panose="02010600030101010101" pitchFamily="2" charset="-122"/>
                <a:ea typeface="宋体" panose="02010600030101010101" pitchFamily="2" charset="-122"/>
              </a:rPr>
              <a:t>月，纳米比亚独立，标志着世界殖民体系最终瓦解。</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2</a:t>
            </a:r>
            <a:r>
              <a:rPr lang="zh-CN" altLang="en-US" sz="2000" b="1" i="0" dirty="0">
                <a:effectLst/>
                <a:latin typeface="宋体" panose="02010600030101010101" pitchFamily="2" charset="-122"/>
                <a:ea typeface="宋体" panose="02010600030101010101" pitchFamily="2" charset="-122"/>
              </a:rPr>
              <a:t>）内容：二战后，非洲独立浪潮兴起，首先在北非展开，</a:t>
            </a:r>
            <a:r>
              <a:rPr lang="en-US" altLang="zh-CN" sz="2000" b="1" i="0" dirty="0">
                <a:effectLst/>
                <a:latin typeface="宋体" panose="02010600030101010101" pitchFamily="2" charset="-122"/>
                <a:ea typeface="宋体" panose="02010600030101010101" pitchFamily="2" charset="-122"/>
              </a:rPr>
              <a:t>1952 </a:t>
            </a:r>
            <a:r>
              <a:rPr lang="zh-CN" altLang="en-US" sz="2000" b="1" i="0" dirty="0">
                <a:effectLst/>
                <a:latin typeface="宋体" panose="02010600030101010101" pitchFamily="2" charset="-122"/>
                <a:ea typeface="宋体" panose="02010600030101010101" pitchFamily="2" charset="-122"/>
              </a:rPr>
              <a:t>年埃及独立，</a:t>
            </a:r>
            <a:r>
              <a:rPr lang="en-US" altLang="zh-CN" sz="2000" b="1" i="0" dirty="0">
                <a:effectLst/>
                <a:latin typeface="宋体" panose="02010600030101010101" pitchFamily="2" charset="-122"/>
                <a:ea typeface="宋体" panose="02010600030101010101" pitchFamily="2" charset="-122"/>
              </a:rPr>
              <a:t>1956 </a:t>
            </a:r>
            <a:r>
              <a:rPr lang="zh-CN" altLang="en-US" sz="2000" b="1" i="0" dirty="0">
                <a:effectLst/>
                <a:latin typeface="宋体" panose="02010600030101010101" pitchFamily="2" charset="-122"/>
                <a:ea typeface="宋体" panose="02010600030101010101" pitchFamily="2" charset="-122"/>
              </a:rPr>
              <a:t>年收回苏伊士运河主权，</a:t>
            </a:r>
            <a:r>
              <a:rPr lang="en-US" altLang="zh-CN" sz="2000" b="1" i="0" dirty="0">
                <a:effectLst/>
                <a:latin typeface="宋体" panose="02010600030101010101" pitchFamily="2" charset="-122"/>
                <a:ea typeface="宋体" panose="02010600030101010101" pitchFamily="2" charset="-122"/>
              </a:rPr>
              <a:t>1962 </a:t>
            </a:r>
            <a:r>
              <a:rPr lang="zh-CN" altLang="en-US" sz="2000" b="1" i="0" dirty="0">
                <a:effectLst/>
                <a:latin typeface="宋体" panose="02010600030101010101" pitchFamily="2" charset="-122"/>
                <a:ea typeface="宋体" panose="02010600030101010101" pitchFamily="2" charset="-122"/>
              </a:rPr>
              <a:t>年阿尔及利亚独立。在其影响下，撒哈拉沙漠以南非洲独立运动高涨，</a:t>
            </a:r>
            <a:r>
              <a:rPr lang="en-US" altLang="zh-CN" sz="2000" b="1" i="0" dirty="0">
                <a:effectLst/>
                <a:latin typeface="宋体" panose="02010600030101010101" pitchFamily="2" charset="-122"/>
                <a:ea typeface="宋体" panose="02010600030101010101" pitchFamily="2" charset="-122"/>
              </a:rPr>
              <a:t>1960 </a:t>
            </a:r>
            <a:r>
              <a:rPr lang="zh-CN" altLang="en-US" sz="2000" b="1" i="0" dirty="0">
                <a:effectLst/>
                <a:latin typeface="宋体" panose="02010600030101010101" pitchFamily="2" charset="-122"/>
                <a:ea typeface="宋体" panose="02010600030101010101" pitchFamily="2" charset="-122"/>
              </a:rPr>
              <a:t>年 “非洲独立年” 出现。此后非洲独立国家不断增加，到 </a:t>
            </a:r>
            <a:r>
              <a:rPr lang="en-US" altLang="zh-CN" sz="2000" b="1" i="0" dirty="0">
                <a:effectLst/>
                <a:latin typeface="宋体" panose="02010600030101010101" pitchFamily="2" charset="-122"/>
                <a:ea typeface="宋体" panose="02010600030101010101" pitchFamily="2" charset="-122"/>
              </a:rPr>
              <a:t>20 </a:t>
            </a:r>
            <a:r>
              <a:rPr lang="zh-CN" altLang="en-US" sz="2000" b="1" i="0" dirty="0">
                <a:effectLst/>
                <a:latin typeface="宋体" panose="02010600030101010101" pitchFamily="2" charset="-122"/>
                <a:ea typeface="宋体" panose="02010600030101010101" pitchFamily="2" charset="-122"/>
              </a:rPr>
              <a:t>世纪 </a:t>
            </a:r>
            <a:r>
              <a:rPr lang="en-US" altLang="zh-CN" sz="2000" b="1" i="0" dirty="0">
                <a:effectLst/>
                <a:latin typeface="宋体" panose="02010600030101010101" pitchFamily="2" charset="-122"/>
                <a:ea typeface="宋体" panose="02010600030101010101" pitchFamily="2" charset="-122"/>
              </a:rPr>
              <a:t>60 </a:t>
            </a:r>
            <a:r>
              <a:rPr lang="zh-CN" altLang="en-US" sz="2000" b="1" i="0" dirty="0">
                <a:effectLst/>
                <a:latin typeface="宋体" panose="02010600030101010101" pitchFamily="2" charset="-122"/>
                <a:ea typeface="宋体" panose="02010600030101010101" pitchFamily="2" charset="-122"/>
              </a:rPr>
              <a:t>年代末，英、法、比、葡等在非洲的殖民帝国彻底崩溃。</a:t>
            </a:r>
            <a:r>
              <a:rPr lang="en-US" altLang="zh-CN" sz="2000" b="1" i="0" dirty="0">
                <a:effectLst/>
                <a:latin typeface="宋体" panose="02010600030101010101" pitchFamily="2" charset="-122"/>
                <a:ea typeface="宋体" panose="02010600030101010101" pitchFamily="2" charset="-122"/>
              </a:rPr>
              <a:t>1990 </a:t>
            </a:r>
            <a:r>
              <a:rPr lang="zh-CN" altLang="en-US" sz="2000" b="1" i="0" dirty="0">
                <a:effectLst/>
                <a:latin typeface="宋体" panose="02010600030101010101" pitchFamily="2" charset="-122"/>
                <a:ea typeface="宋体" panose="02010600030101010101" pitchFamily="2" charset="-122"/>
              </a:rPr>
              <a:t>年纳米比亚独立，终结了欧洲殖民者入侵和奴役非洲的历史。</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3</a:t>
            </a:r>
            <a:r>
              <a:rPr lang="zh-CN" altLang="en-US" sz="2000" b="1" i="0" dirty="0">
                <a:effectLst/>
                <a:latin typeface="宋体" panose="02010600030101010101" pitchFamily="2" charset="-122"/>
                <a:ea typeface="宋体" panose="02010600030101010101" pitchFamily="2" charset="-122"/>
              </a:rPr>
              <a:t>）意义：对于非洲而言，实现了民族解放和国家独立，为非洲国家的发展进步奠定了基础。对世界来说，冲击了两极格局，推动了世界多极化趋势发展，有利于建立公正、合理的国际政治经济新秩序，促进了世界的和平与发展。</a:t>
            </a:r>
            <a:endParaRPr lang="zh-CN" altLang="en-US" sz="2000" b="1" i="0" dirty="0">
              <a:effectLst/>
              <a:latin typeface="PingFang SC" panose="020B0400000000000000" pitchFamily="34" charset="-122"/>
              <a:ea typeface="PingFang SC" panose="020B0400000000000000" pitchFamily="34" charset="-122"/>
            </a:endParaRPr>
          </a:p>
          <a:p>
            <a:pPr marL="0" indent="0" algn="just">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考点方向</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a:buNone/>
            </a:pPr>
            <a:r>
              <a:rPr lang="en-US" altLang="zh-CN" sz="2000" b="1" i="0" dirty="0">
                <a:effectLst/>
                <a:latin typeface="宋体" panose="02010600030101010101" pitchFamily="2" charset="-122"/>
                <a:ea typeface="宋体" panose="02010600030101010101" pitchFamily="2" charset="-122"/>
              </a:rPr>
              <a:t>01</a:t>
            </a:r>
            <a:r>
              <a:rPr lang="zh-CN" altLang="en-US" sz="2000" b="1" i="0" dirty="0">
                <a:effectLst/>
                <a:latin typeface="宋体" panose="02010600030101010101" pitchFamily="2" charset="-122"/>
                <a:ea typeface="宋体" panose="02010600030101010101" pitchFamily="2" charset="-122"/>
              </a:rPr>
              <a:t>非洲独立年、纳米比亚独立、世界殖民体系瓦解、非洲独立浪潮、民族解放、两极格局、世界多极化；亚非拉国家发展的机遇与挑战；</a:t>
            </a:r>
            <a:endParaRPr lang="zh-CN" altLang="en-US" sz="2000" b="1" i="0" dirty="0">
              <a:effectLst/>
              <a:latin typeface="PingFang SC" panose="020B0400000000000000" pitchFamily="34" charset="-122"/>
              <a:ea typeface="PingFang SC" panose="020B0400000000000000" pitchFamily="34" charset="-122"/>
            </a:endParaRPr>
          </a:p>
          <a:p>
            <a:pPr marL="0" indent="0" algn="just">
              <a:buNone/>
            </a:pPr>
            <a:r>
              <a:rPr lang="en-US" altLang="zh-CN" sz="2000" b="1" i="0" dirty="0">
                <a:effectLst/>
                <a:latin typeface="宋体" panose="02010600030101010101" pitchFamily="2" charset="-122"/>
                <a:ea typeface="宋体" panose="02010600030101010101" pitchFamily="2" charset="-122"/>
              </a:rPr>
              <a:t>02</a:t>
            </a:r>
            <a:r>
              <a:rPr lang="zh-CN" altLang="en-US" sz="2000" b="1" i="0" dirty="0">
                <a:effectLst/>
                <a:latin typeface="宋体" panose="02010600030101010101" pitchFamily="2" charset="-122"/>
                <a:ea typeface="宋体" panose="02010600030101010101" pitchFamily="2" charset="-122"/>
              </a:rPr>
              <a:t>非洲国家抵制西方干涉，考“非洲独立年”推动世界殖民体系瓦解的意义；</a:t>
            </a:r>
            <a:endParaRPr lang="zh-CN" altLang="en-US" sz="2000" b="1" i="0" dirty="0">
              <a:effectLst/>
              <a:latin typeface="PingFang SC" panose="020B0400000000000000" pitchFamily="34" charset="-122"/>
              <a:ea typeface="PingFang SC" panose="020B0400000000000000" pitchFamily="34" charset="-122"/>
            </a:endParaRPr>
          </a:p>
          <a:p>
            <a:pPr marL="0" indent="0" algn="just">
              <a:buNone/>
            </a:pPr>
            <a:r>
              <a:rPr lang="en-US" altLang="zh-CN" sz="2000" b="1" i="0" dirty="0">
                <a:effectLst/>
                <a:latin typeface="宋体" panose="02010600030101010101" pitchFamily="2" charset="-122"/>
                <a:ea typeface="宋体" panose="02010600030101010101" pitchFamily="2" charset="-122"/>
              </a:rPr>
              <a:t>03</a:t>
            </a:r>
            <a:r>
              <a:rPr lang="zh-CN" altLang="en-US" sz="2000" b="1" i="0" dirty="0">
                <a:effectLst/>
                <a:latin typeface="宋体" panose="02010600030101010101" pitchFamily="2" charset="-122"/>
                <a:ea typeface="宋体" panose="02010600030101010101" pitchFamily="2" charset="-122"/>
              </a:rPr>
              <a:t>结合全球南方崛起，考查其对当今国际格局重塑的影响 。</a:t>
            </a:r>
            <a:endParaRPr lang="zh-CN" altLang="en-US" sz="2000" b="1" i="0" dirty="0">
              <a:effectLst/>
              <a:latin typeface="PingFang SC" panose="020B0400000000000000" pitchFamily="34" charset="-122"/>
              <a:ea typeface="PingFang SC" panose="020B0400000000000000" pitchFamily="34" charset="-122"/>
            </a:endParaRPr>
          </a:p>
          <a:p>
            <a:pPr marL="0" indent="0">
              <a:buNone/>
            </a:pPr>
            <a:endParaRPr kumimoji="1" lang="zh-CN" altLang="en-US" sz="2000" b="1" dirty="0"/>
          </a:p>
        </p:txBody>
      </p:sp>
    </p:spTree>
    <p:extLst>
      <p:ext uri="{BB962C8B-B14F-4D97-AF65-F5344CB8AC3E}">
        <p14:creationId xmlns:p14="http://schemas.microsoft.com/office/powerpoint/2010/main" val="2726626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par>
                                <p:cTn id="31" presetID="14"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26C54C5-EAA1-DF22-EAFA-F6819B4800A5}"/>
              </a:ext>
            </a:extLst>
          </p:cNvPr>
          <p:cNvSpPr>
            <a:spLocks noGrp="1"/>
          </p:cNvSpPr>
          <p:nvPr>
            <p:ph type="title"/>
          </p:nvPr>
        </p:nvSpPr>
        <p:spPr/>
        <p:txBody>
          <a:bodyPr/>
          <a:lstStyle/>
          <a:p>
            <a:endParaRPr kumimoji="1" lang="zh-CN" altLang="en-US"/>
          </a:p>
        </p:txBody>
      </p:sp>
      <p:sp>
        <p:nvSpPr>
          <p:cNvPr id="3" name="内容占位符 2">
            <a:extLst>
              <a:ext uri="{FF2B5EF4-FFF2-40B4-BE49-F238E27FC236}">
                <a16:creationId xmlns:a16="http://schemas.microsoft.com/office/drawing/2014/main" id="{7AA63FF9-DE84-6D3B-1F50-568A3D46D648}"/>
              </a:ext>
            </a:extLst>
          </p:cNvPr>
          <p:cNvSpPr>
            <a:spLocks noGrp="1"/>
          </p:cNvSpPr>
          <p:nvPr>
            <p:ph idx="1"/>
          </p:nvPr>
        </p:nvSpPr>
        <p:spPr/>
        <p:txBody>
          <a:bodyPr/>
          <a:lstStyle/>
          <a:p>
            <a:endParaRPr kumimoji="1" lang="zh-CN" altLang="en-US"/>
          </a:p>
        </p:txBody>
      </p:sp>
    </p:spTree>
    <p:extLst>
      <p:ext uri="{BB962C8B-B14F-4D97-AF65-F5344CB8AC3E}">
        <p14:creationId xmlns:p14="http://schemas.microsoft.com/office/powerpoint/2010/main" val="13323499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EE931DD0-F99F-DF3C-A38F-EE2059D03F2D}"/>
              </a:ext>
            </a:extLst>
          </p:cNvPr>
          <p:cNvSpPr>
            <a:spLocks noGrp="1"/>
          </p:cNvSpPr>
          <p:nvPr>
            <p:ph idx="1"/>
          </p:nvPr>
        </p:nvSpPr>
        <p:spPr>
          <a:xfrm>
            <a:off x="280555" y="249382"/>
            <a:ext cx="11731336" cy="6380018"/>
          </a:xfrm>
        </p:spPr>
        <p:txBody>
          <a:bodyPr>
            <a:normAutofit/>
          </a:bodyPr>
          <a:lstStyle/>
          <a:p>
            <a:pPr marL="0" indent="0" algn="just">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2 </a:t>
            </a:r>
            <a:r>
              <a:rPr lang="zh-CN" altLang="en-US" sz="2800" b="1" i="0" dirty="0">
                <a:effectLst/>
                <a:highlight>
                  <a:srgbClr val="FFFF00"/>
                </a:highlight>
                <a:latin typeface="宋体" panose="02010600030101010101" pitchFamily="2" charset="-122"/>
                <a:ea typeface="宋体" panose="02010600030101010101" pitchFamily="2" charset="-122"/>
              </a:rPr>
              <a:t>左宗棠收复新疆（新疆治理）</a:t>
            </a:r>
            <a:r>
              <a:rPr lang="en-US" altLang="zh-CN" sz="2800" b="1" i="0" dirty="0">
                <a:effectLst/>
                <a:highlight>
                  <a:srgbClr val="FFFF00"/>
                </a:highlight>
                <a:latin typeface="宋体" panose="02010600030101010101" pitchFamily="2" charset="-122"/>
                <a:ea typeface="宋体" panose="02010600030101010101" pitchFamily="2" charset="-122"/>
              </a:rPr>
              <a:t>150</a:t>
            </a:r>
            <a:r>
              <a:rPr lang="zh-CN" altLang="en-US" sz="2800" b="1" i="0" dirty="0">
                <a:effectLst/>
                <a:highlight>
                  <a:srgbClr val="FFFF00"/>
                </a:highlight>
                <a:latin typeface="宋体" panose="02010600030101010101" pitchFamily="2" charset="-122"/>
                <a:ea typeface="宋体" panose="02010600030101010101" pitchFamily="2" charset="-122"/>
              </a:rPr>
              <a:t>周年（</a:t>
            </a:r>
            <a:r>
              <a:rPr lang="en-US" altLang="zh-CN" sz="2800" b="1" i="0" dirty="0">
                <a:effectLst/>
                <a:highlight>
                  <a:srgbClr val="FFFF00"/>
                </a:highlight>
                <a:latin typeface="宋体" panose="02010600030101010101" pitchFamily="2" charset="-122"/>
                <a:ea typeface="宋体" panose="02010600030101010101" pitchFamily="2" charset="-122"/>
              </a:rPr>
              <a:t>1875—2025</a:t>
            </a:r>
            <a:r>
              <a:rPr lang="zh-CN" altLang="en-US" sz="2800" b="1" i="0" dirty="0">
                <a:effectLst/>
                <a:highlight>
                  <a:srgbClr val="FFFF00"/>
                </a:highlight>
                <a:latin typeface="宋体" panose="02010600030101010101" pitchFamily="2" charset="-122"/>
                <a:ea typeface="宋体" panose="02010600030101010101" pitchFamily="2" charset="-122"/>
              </a:rPr>
              <a:t>）</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考点梳理</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1</a:t>
            </a:r>
            <a:r>
              <a:rPr lang="zh-CN" altLang="en-US" sz="2000" b="1" i="0" dirty="0">
                <a:effectLst/>
                <a:latin typeface="宋体" panose="02010600030101010101" pitchFamily="2" charset="-122"/>
                <a:ea typeface="宋体" panose="02010600030101010101" pitchFamily="2" charset="-122"/>
              </a:rPr>
              <a:t>）西汉：张骞出使西域后，西域与内地联系加强。公元前</a:t>
            </a:r>
            <a:r>
              <a:rPr lang="en-US" altLang="zh-CN" sz="2000" b="1" i="0" dirty="0">
                <a:effectLst/>
                <a:latin typeface="宋体" panose="02010600030101010101" pitchFamily="2" charset="-122"/>
                <a:ea typeface="宋体" panose="02010600030101010101" pitchFamily="2" charset="-122"/>
              </a:rPr>
              <a:t>60 </a:t>
            </a:r>
            <a:r>
              <a:rPr lang="zh-CN" altLang="en-US" sz="2000" b="1" i="0" dirty="0">
                <a:effectLst/>
                <a:latin typeface="宋体" panose="02010600030101010101" pitchFamily="2" charset="-122"/>
                <a:ea typeface="宋体" panose="02010600030101010101" pitchFamily="2" charset="-122"/>
              </a:rPr>
              <a:t>年，设西域都护府，标志着西域正式归属中央政府管辖。 </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2</a:t>
            </a:r>
            <a:r>
              <a:rPr lang="zh-CN" altLang="en-US" sz="2000" b="1" i="0" dirty="0">
                <a:effectLst/>
                <a:latin typeface="宋体" panose="02010600030101010101" pitchFamily="2" charset="-122"/>
                <a:ea typeface="宋体" panose="02010600030101010101" pitchFamily="2" charset="-122"/>
              </a:rPr>
              <a:t>）东汉：</a:t>
            </a:r>
            <a:r>
              <a:rPr lang="en-US" altLang="zh-CN" sz="2000" b="1" i="0" dirty="0">
                <a:effectLst/>
                <a:latin typeface="宋体" panose="02010600030101010101" pitchFamily="2" charset="-122"/>
                <a:ea typeface="宋体" panose="02010600030101010101" pitchFamily="2" charset="-122"/>
              </a:rPr>
              <a:t>74 </a:t>
            </a:r>
            <a:r>
              <a:rPr lang="zh-CN" altLang="en-US" sz="2000" b="1" i="0" dirty="0">
                <a:effectLst/>
                <a:latin typeface="宋体" panose="02010600030101010101" pitchFamily="2" charset="-122"/>
                <a:ea typeface="宋体" panose="02010600030101010101" pitchFamily="2" charset="-122"/>
              </a:rPr>
              <a:t>年重设西域都护，后又设西域长史府，班超、甘英、班勇等经营西域。 </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3</a:t>
            </a:r>
            <a:r>
              <a:rPr lang="zh-CN" altLang="en-US" sz="2000" b="1" i="0" dirty="0">
                <a:effectLst/>
                <a:latin typeface="宋体" panose="02010600030101010101" pitchFamily="2" charset="-122"/>
                <a:ea typeface="宋体" panose="02010600030101010101" pitchFamily="2" charset="-122"/>
              </a:rPr>
              <a:t>）唐朝：唐太宗灭东突厥汗国，打败西突厥汗国。先后设安西都护府、北庭都护府进行有效管辖。</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4</a:t>
            </a:r>
            <a:r>
              <a:rPr lang="zh-CN" altLang="en-US" sz="2000" b="1" i="0" dirty="0">
                <a:effectLst/>
                <a:latin typeface="宋体" panose="02010600030101010101" pitchFamily="2" charset="-122"/>
                <a:ea typeface="宋体" panose="02010600030101010101" pitchFamily="2" charset="-122"/>
              </a:rPr>
              <a:t>）清朝：康熙时期平定准噶尔叛乱，乾隆时期平定新疆大、小和卓叛乱。</a:t>
            </a:r>
            <a:r>
              <a:rPr lang="en-US" altLang="zh-CN" sz="2000" b="1" i="0" dirty="0">
                <a:effectLst/>
                <a:latin typeface="宋体" panose="02010600030101010101" pitchFamily="2" charset="-122"/>
                <a:ea typeface="宋体" panose="02010600030101010101" pitchFamily="2" charset="-122"/>
              </a:rPr>
              <a:t>1762 </a:t>
            </a:r>
            <a:r>
              <a:rPr lang="zh-CN" altLang="en-US" sz="2000" b="1" i="0" dirty="0">
                <a:effectLst/>
                <a:latin typeface="宋体" panose="02010600030101010101" pitchFamily="2" charset="-122"/>
                <a:ea typeface="宋体" panose="02010600030101010101" pitchFamily="2" charset="-122"/>
              </a:rPr>
              <a:t>年设伊犁将军，加强对西北地区的管辖。</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5</a:t>
            </a:r>
            <a:r>
              <a:rPr lang="zh-CN" altLang="en-US" sz="2000" b="1" i="0" dirty="0">
                <a:effectLst/>
                <a:latin typeface="宋体" panose="02010600030101010101" pitchFamily="2" charset="-122"/>
                <a:ea typeface="宋体" panose="02010600030101010101" pitchFamily="2" charset="-122"/>
              </a:rPr>
              <a:t>）晚清：</a:t>
            </a:r>
            <a:r>
              <a:rPr lang="en-US" altLang="zh-CN" sz="2000" b="1" i="0" dirty="0">
                <a:effectLst/>
                <a:latin typeface="宋体" panose="02010600030101010101" pitchFamily="2" charset="-122"/>
                <a:ea typeface="宋体" panose="02010600030101010101" pitchFamily="2" charset="-122"/>
              </a:rPr>
              <a:t>1875</a:t>
            </a:r>
            <a:r>
              <a:rPr lang="zh-CN" altLang="en-US" sz="2000" b="1" i="0" dirty="0">
                <a:effectLst/>
                <a:latin typeface="宋体" panose="02010600030101010101" pitchFamily="2" charset="-122"/>
                <a:ea typeface="宋体" panose="02010600030101010101" pitchFamily="2" charset="-122"/>
              </a:rPr>
              <a:t>年，左宗棠任钦差大臣，采取“先北后南，缓进急战”策略，</a:t>
            </a:r>
            <a:r>
              <a:rPr lang="en-US" altLang="zh-CN" sz="2000" b="1" i="0" dirty="0">
                <a:effectLst/>
                <a:latin typeface="宋体" panose="02010600030101010101" pitchFamily="2" charset="-122"/>
                <a:ea typeface="宋体" panose="02010600030101010101" pitchFamily="2" charset="-122"/>
              </a:rPr>
              <a:t>1878 </a:t>
            </a:r>
            <a:r>
              <a:rPr lang="zh-CN" altLang="en-US" sz="2000" b="1" i="0" dirty="0">
                <a:effectLst/>
                <a:latin typeface="宋体" panose="02010600030101010101" pitchFamily="2" charset="-122"/>
                <a:ea typeface="宋体" panose="02010600030101010101" pitchFamily="2" charset="-122"/>
              </a:rPr>
              <a:t>年收复除伊犁外的新疆地区。</a:t>
            </a:r>
            <a:r>
              <a:rPr lang="en-US" altLang="zh-CN" sz="2000" b="1" i="0" dirty="0">
                <a:effectLst/>
                <a:latin typeface="宋体" panose="02010600030101010101" pitchFamily="2" charset="-122"/>
                <a:ea typeface="宋体" panose="02010600030101010101" pitchFamily="2" charset="-122"/>
              </a:rPr>
              <a:t>1881</a:t>
            </a:r>
            <a:r>
              <a:rPr lang="zh-CN" altLang="en-US" sz="2000" b="1" i="0" dirty="0">
                <a:effectLst/>
                <a:latin typeface="宋体" panose="02010600030101010101" pitchFamily="2" charset="-122"/>
                <a:ea typeface="宋体" panose="02010600030101010101" pitchFamily="2" charset="-122"/>
              </a:rPr>
              <a:t>年，中俄签订</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伊犁条约</a:t>
            </a: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，伊犁回归。</a:t>
            </a:r>
            <a:r>
              <a:rPr lang="en-US" altLang="zh-CN" sz="2000" b="1" i="0" dirty="0">
                <a:effectLst/>
                <a:latin typeface="宋体" panose="02010600030101010101" pitchFamily="2" charset="-122"/>
                <a:ea typeface="宋体" panose="02010600030101010101" pitchFamily="2" charset="-122"/>
              </a:rPr>
              <a:t>1884</a:t>
            </a:r>
            <a:r>
              <a:rPr lang="zh-CN" altLang="en-US" sz="2000" b="1" i="0" dirty="0">
                <a:effectLst/>
                <a:latin typeface="宋体" panose="02010600030101010101" pitchFamily="2" charset="-122"/>
                <a:ea typeface="宋体" panose="02010600030101010101" pitchFamily="2" charset="-122"/>
              </a:rPr>
              <a:t>年，清政府在新疆建省，刘锦棠为首任巡抚。左宗棠收复新疆意义重大，维护了国家统一和边疆安全稳定，巩固了西北边疆 。同时，新疆建省加强了中央对新疆的管理，推动了新疆经济社会发展，促进了各民族交流交融。</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考点方向</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01</a:t>
            </a:r>
            <a:r>
              <a:rPr lang="zh-CN" altLang="en-US" sz="2000" b="1" i="0" dirty="0">
                <a:effectLst/>
                <a:latin typeface="宋体" panose="02010600030101010101" pitchFamily="2" charset="-122"/>
                <a:ea typeface="宋体" panose="02010600030101010101" pitchFamily="2" charset="-122"/>
              </a:rPr>
              <a:t>近代中国边疆危机；第二次鸦片战争；新疆置省；边疆治理；</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2000" b="1" i="0" dirty="0">
                <a:effectLst/>
                <a:latin typeface="宋体" panose="02010600030101010101" pitchFamily="2" charset="-122"/>
                <a:ea typeface="宋体" panose="02010600030101010101" pitchFamily="2" charset="-122"/>
              </a:rPr>
              <a:t>02 </a:t>
            </a:r>
            <a:r>
              <a:rPr lang="zh-CN" altLang="en-US" sz="2000" b="1" i="0" dirty="0">
                <a:effectLst/>
                <a:latin typeface="宋体" panose="02010600030101010101" pitchFamily="2" charset="-122"/>
                <a:ea typeface="宋体" panose="02010600030101010101" pitchFamily="2" charset="-122"/>
              </a:rPr>
              <a:t>结合当下民族团结、边疆治理热点，考查近代边疆危机下左宗棠收复新疆决策过程；借收复策略探究其军事智慧；以战后治理措施，分析对新疆稳定、开发及国家统一的深远意义。</a:t>
            </a:r>
            <a:endParaRPr lang="zh-CN" altLang="en-US" sz="2000" b="1" i="0" dirty="0">
              <a:effectLst/>
              <a:latin typeface="PingFang SC" panose="020B0400000000000000" pitchFamily="34" charset="-122"/>
              <a:ea typeface="PingFang SC" panose="020B0400000000000000" pitchFamily="34" charset="-122"/>
            </a:endParaRPr>
          </a:p>
          <a:p>
            <a:pPr marL="0" indent="0">
              <a:buNone/>
            </a:pPr>
            <a:endParaRPr kumimoji="1" lang="zh-CN" altLang="en-US" sz="2000" b="1" dirty="0"/>
          </a:p>
        </p:txBody>
      </p:sp>
    </p:spTree>
    <p:extLst>
      <p:ext uri="{BB962C8B-B14F-4D97-AF65-F5344CB8AC3E}">
        <p14:creationId xmlns:p14="http://schemas.microsoft.com/office/powerpoint/2010/main" val="1404263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childTnLst>
                                </p:cTn>
                              </p:par>
                              <p:par>
                                <p:cTn id="12" presetID="1" presetClass="entr" presetSubtype="0"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par>
                                <p:cTn id="14" presetID="1" presetClass="entr" presetSubtype="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childTnLst>
                                </p:cTn>
                              </p:par>
                              <p:par>
                                <p:cTn id="18" presetID="1" presetClass="entr" presetSubtype="0"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childTnLst>
                                </p:cTn>
                              </p:par>
                              <p:par>
                                <p:cTn id="20" presetID="1" presetClass="entr" presetSubtype="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3">
                                            <p:txEl>
                                              <p:pRg st="8" end="8"/>
                                            </p:txEl>
                                          </p:spTgt>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F6706E0F-958D-FEE9-3D41-DDFE23D3815D}"/>
              </a:ext>
            </a:extLst>
          </p:cNvPr>
          <p:cNvSpPr>
            <a:spLocks noGrp="1"/>
          </p:cNvSpPr>
          <p:nvPr>
            <p:ph idx="1"/>
          </p:nvPr>
        </p:nvSpPr>
        <p:spPr>
          <a:xfrm>
            <a:off x="301335" y="353291"/>
            <a:ext cx="11554691" cy="6286500"/>
          </a:xfrm>
        </p:spPr>
        <p:txBody>
          <a:bodyPr>
            <a:normAutofit fontScale="92500" lnSpcReduction="10000"/>
          </a:bodyPr>
          <a:lstStyle/>
          <a:p>
            <a:pPr marL="0" indent="0" algn="just">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3 </a:t>
            </a:r>
            <a:r>
              <a:rPr lang="zh-CN" altLang="en-US" sz="2800" b="1" i="0" dirty="0">
                <a:effectLst/>
                <a:highlight>
                  <a:srgbClr val="FFFF00"/>
                </a:highlight>
                <a:latin typeface="宋体" panose="02010600030101010101" pitchFamily="2" charset="-122"/>
                <a:ea typeface="宋体" panose="02010600030101010101" pitchFamily="2" charset="-122"/>
              </a:rPr>
              <a:t>科举制废除</a:t>
            </a:r>
            <a:r>
              <a:rPr lang="en-US" altLang="zh-CN" sz="2800" b="1" i="0" dirty="0">
                <a:effectLst/>
                <a:highlight>
                  <a:srgbClr val="FFFF00"/>
                </a:highlight>
                <a:latin typeface="宋体" panose="02010600030101010101" pitchFamily="2" charset="-122"/>
                <a:ea typeface="宋体" panose="02010600030101010101" pitchFamily="2" charset="-122"/>
              </a:rPr>
              <a:t>120</a:t>
            </a:r>
            <a:r>
              <a:rPr lang="zh-CN" altLang="en-US" sz="2800" b="1" i="0" dirty="0">
                <a:effectLst/>
                <a:highlight>
                  <a:srgbClr val="FFFF00"/>
                </a:highlight>
                <a:latin typeface="宋体" panose="02010600030101010101" pitchFamily="2" charset="-122"/>
                <a:ea typeface="宋体" panose="02010600030101010101" pitchFamily="2" charset="-122"/>
              </a:rPr>
              <a:t>周年与社会转型</a:t>
            </a:r>
            <a:r>
              <a:rPr lang="en-US" altLang="zh-CN" sz="2800" b="1" i="0" dirty="0">
                <a:effectLst/>
                <a:highlight>
                  <a:srgbClr val="FFFF00"/>
                </a:highlight>
                <a:latin typeface="宋体" panose="02010600030101010101" pitchFamily="2" charset="-122"/>
                <a:ea typeface="宋体" panose="02010600030101010101" pitchFamily="2" charset="-122"/>
              </a:rPr>
              <a:t>|</a:t>
            </a:r>
            <a:r>
              <a:rPr lang="zh-CN" altLang="en-US" sz="2800" b="1" i="0" dirty="0">
                <a:effectLst/>
                <a:highlight>
                  <a:srgbClr val="FFFF00"/>
                </a:highlight>
                <a:latin typeface="宋体" panose="02010600030101010101" pitchFamily="2" charset="-122"/>
                <a:ea typeface="宋体" panose="02010600030101010101" pitchFamily="2" charset="-122"/>
              </a:rPr>
              <a:t>近代选官制度（</a:t>
            </a:r>
            <a:r>
              <a:rPr lang="en-US" altLang="zh-CN" sz="2800" b="1" i="0" dirty="0">
                <a:effectLst/>
                <a:highlight>
                  <a:srgbClr val="FFFF00"/>
                </a:highlight>
                <a:latin typeface="宋体" panose="02010600030101010101" pitchFamily="2" charset="-122"/>
                <a:ea typeface="宋体" panose="02010600030101010101" pitchFamily="2" charset="-122"/>
              </a:rPr>
              <a:t>1905-2025</a:t>
            </a:r>
            <a:r>
              <a:rPr lang="zh-CN" altLang="en-US" sz="2800" b="1" i="0" dirty="0">
                <a:effectLst/>
                <a:highlight>
                  <a:srgbClr val="FFFF00"/>
                </a:highlight>
                <a:latin typeface="宋体" panose="02010600030101010101" pitchFamily="2" charset="-122"/>
                <a:ea typeface="宋体" panose="02010600030101010101" pitchFamily="2" charset="-122"/>
              </a:rPr>
              <a:t>）</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考点梳理</a:t>
            </a:r>
            <a:r>
              <a:rPr lang="en-US" altLang="zh-CN" sz="2800" b="1" i="0" dirty="0">
                <a:effectLst/>
                <a:latin typeface="宋体" panose="02010600030101010101" pitchFamily="2" charset="-122"/>
                <a:ea typeface="宋体" panose="02010600030101010101" pitchFamily="2" charset="-122"/>
              </a:rPr>
              <a:t>】</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zh-CN" altLang="en-US" sz="2800" b="1" i="0" dirty="0">
                <a:effectLst/>
                <a:latin typeface="宋体" panose="02010600030101010101" pitchFamily="2" charset="-122"/>
                <a:ea typeface="宋体" panose="02010600030101010101" pitchFamily="2" charset="-122"/>
              </a:rPr>
              <a:t>（</a:t>
            </a:r>
            <a:r>
              <a:rPr lang="en-US" altLang="zh-CN" sz="2800" b="1" i="0" dirty="0">
                <a:effectLst/>
                <a:latin typeface="宋体" panose="02010600030101010101" pitchFamily="2" charset="-122"/>
                <a:ea typeface="宋体" panose="02010600030101010101" pitchFamily="2" charset="-122"/>
              </a:rPr>
              <a:t>1</a:t>
            </a:r>
            <a:r>
              <a:rPr lang="zh-CN" altLang="en-US" sz="2800" b="1" i="0" dirty="0">
                <a:effectLst/>
                <a:latin typeface="宋体" panose="02010600030101010101" pitchFamily="2" charset="-122"/>
                <a:ea typeface="宋体" panose="02010600030101010101" pitchFamily="2" charset="-122"/>
              </a:rPr>
              <a:t>）背景：西学冲击下科举人才难适近代需求，民族危机凸显其选拔机制弊端，新式学堂兴起分流人才，加之八股取士僵化，科举制难以为继。</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zh-CN" altLang="en-US" sz="2800" b="1" i="0" dirty="0">
                <a:effectLst/>
                <a:latin typeface="宋体" panose="02010600030101010101" pitchFamily="2" charset="-122"/>
                <a:ea typeface="宋体" panose="02010600030101010101" pitchFamily="2" charset="-122"/>
              </a:rPr>
              <a:t>（</a:t>
            </a:r>
            <a:r>
              <a:rPr lang="en-US" altLang="zh-CN" sz="2800" b="1" i="0" dirty="0">
                <a:effectLst/>
                <a:latin typeface="宋体" panose="02010600030101010101" pitchFamily="2" charset="-122"/>
                <a:ea typeface="宋体" panose="02010600030101010101" pitchFamily="2" charset="-122"/>
              </a:rPr>
              <a:t>2</a:t>
            </a:r>
            <a:r>
              <a:rPr lang="zh-CN" altLang="en-US" sz="2800" b="1" i="0" dirty="0">
                <a:effectLst/>
                <a:latin typeface="宋体" panose="02010600030101010101" pitchFamily="2" charset="-122"/>
                <a:ea typeface="宋体" panose="02010600030101010101" pitchFamily="2" charset="-122"/>
              </a:rPr>
              <a:t>）内容：</a:t>
            </a:r>
            <a:r>
              <a:rPr lang="en-US" altLang="zh-CN" sz="2800" b="1" i="0" dirty="0">
                <a:effectLst/>
                <a:latin typeface="宋体" panose="02010600030101010101" pitchFamily="2" charset="-122"/>
                <a:ea typeface="宋体" panose="02010600030101010101" pitchFamily="2" charset="-122"/>
              </a:rPr>
              <a:t>1905 </a:t>
            </a:r>
            <a:r>
              <a:rPr lang="zh-CN" altLang="en-US" sz="2800" b="1" i="0" dirty="0">
                <a:effectLst/>
                <a:latin typeface="宋体" panose="02010600030101010101" pitchFamily="2" charset="-122"/>
                <a:ea typeface="宋体" panose="02010600030101010101" pitchFamily="2" charset="-122"/>
              </a:rPr>
              <a:t>年清政府废除科举，停办乡会试与岁科考试；推行</a:t>
            </a: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奏定学堂章程</a:t>
            </a: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，构建涵盖小学到大学的新式教育体系，以学堂考试、留学毕业生考核等作为新选官途径。</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zh-CN" altLang="en-US" sz="2800" b="1" i="0" dirty="0">
                <a:effectLst/>
                <a:latin typeface="宋体" panose="02010600030101010101" pitchFamily="2" charset="-122"/>
                <a:ea typeface="宋体" panose="02010600030101010101" pitchFamily="2" charset="-122"/>
              </a:rPr>
              <a:t>（</a:t>
            </a:r>
            <a:r>
              <a:rPr lang="en-US" altLang="zh-CN" sz="2800" b="1" i="0" dirty="0">
                <a:effectLst/>
                <a:latin typeface="宋体" panose="02010600030101010101" pitchFamily="2" charset="-122"/>
                <a:ea typeface="宋体" panose="02010600030101010101" pitchFamily="2" charset="-122"/>
              </a:rPr>
              <a:t>3</a:t>
            </a:r>
            <a:r>
              <a:rPr lang="zh-CN" altLang="en-US" sz="2800" b="1" i="0" dirty="0">
                <a:effectLst/>
                <a:latin typeface="宋体" panose="02010600030101010101" pitchFamily="2" charset="-122"/>
                <a:ea typeface="宋体" panose="02010600030101010101" pitchFamily="2" charset="-122"/>
              </a:rPr>
              <a:t>）影响：加速教育与思想近代化，促进社会阶层流动，推动政治制度向近代文官体系转型；引发传统文化传承断裂、士人群体心理动荡，短期内加大社会转型的阵痛与适应难度。</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考点方向</a:t>
            </a:r>
            <a:r>
              <a:rPr lang="en-US" altLang="zh-CN" sz="2800" b="1" i="0" dirty="0">
                <a:effectLst/>
                <a:latin typeface="宋体" panose="02010600030101010101" pitchFamily="2" charset="-122"/>
                <a:ea typeface="宋体" panose="02010600030101010101" pitchFamily="2" charset="-122"/>
              </a:rPr>
              <a:t>】</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en-US" altLang="zh-CN" sz="2800" b="1" i="0" dirty="0">
                <a:effectLst/>
                <a:latin typeface="宋体" panose="02010600030101010101" pitchFamily="2" charset="-122"/>
                <a:ea typeface="宋体" panose="02010600030101010101" pitchFamily="2" charset="-122"/>
              </a:rPr>
              <a:t>01 </a:t>
            </a:r>
            <a:r>
              <a:rPr lang="zh-CN" altLang="en-US" sz="2800" b="1" i="0" dirty="0">
                <a:effectLst/>
                <a:latin typeface="宋体" panose="02010600030101010101" pitchFamily="2" charset="-122"/>
                <a:ea typeface="宋体" panose="02010600030101010101" pitchFamily="2" charset="-122"/>
              </a:rPr>
              <a:t>选择题考查废除背景，如西学冲击、自身弊端等；</a:t>
            </a:r>
            <a:endParaRPr lang="zh-CN" altLang="en-US" sz="2800" b="1" i="0" dirty="0">
              <a:effectLst/>
              <a:latin typeface="PingFang SC" panose="020B0400000000000000" pitchFamily="34" charset="-122"/>
              <a:ea typeface="PingFang SC" panose="020B0400000000000000" pitchFamily="34" charset="-122"/>
            </a:endParaRPr>
          </a:p>
          <a:p>
            <a:pPr marL="0" indent="0" algn="just">
              <a:buNone/>
            </a:pPr>
            <a:r>
              <a:rPr lang="en-US" altLang="zh-CN" sz="2800" b="1" i="0" dirty="0">
                <a:effectLst/>
                <a:latin typeface="宋体" panose="02010600030101010101" pitchFamily="2" charset="-122"/>
                <a:ea typeface="宋体" panose="02010600030101010101" pitchFamily="2" charset="-122"/>
              </a:rPr>
              <a:t>02</a:t>
            </a:r>
            <a:r>
              <a:rPr lang="zh-CN" altLang="en-US" sz="2800" b="1" i="0" dirty="0">
                <a:effectLst/>
                <a:latin typeface="宋体" panose="02010600030101010101" pitchFamily="2" charset="-122"/>
                <a:ea typeface="宋体" panose="02010600030101010101" pitchFamily="2" charset="-122"/>
              </a:rPr>
              <a:t>材料题要求结合</a:t>
            </a: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奏定学堂章程</a:t>
            </a:r>
            <a:r>
              <a:rPr lang="en-US" altLang="zh-CN" sz="2800" b="1" i="0" dirty="0">
                <a:effectLst/>
                <a:latin typeface="宋体" panose="02010600030101010101" pitchFamily="2" charset="-122"/>
                <a:ea typeface="宋体" panose="02010600030101010101" pitchFamily="2" charset="-122"/>
              </a:rPr>
              <a:t>》</a:t>
            </a:r>
            <a:r>
              <a:rPr lang="zh-CN" altLang="en-US" sz="2800" b="1" i="0" dirty="0">
                <a:effectLst/>
                <a:latin typeface="宋体" panose="02010600030101010101" pitchFamily="2" charset="-122"/>
                <a:ea typeface="宋体" panose="02010600030101010101" pitchFamily="2" charset="-122"/>
              </a:rPr>
              <a:t>，分析其对近代选官、教育及社会转型的影响，像推动新式教育发展、促进社会阶层流动等 。</a:t>
            </a:r>
            <a:endParaRPr lang="zh-CN" altLang="en-US" sz="2800" b="1" i="0" dirty="0">
              <a:effectLst/>
              <a:latin typeface="PingFang SC" panose="020B0400000000000000" pitchFamily="34" charset="-122"/>
              <a:ea typeface="PingFang SC" panose="020B0400000000000000" pitchFamily="34" charset="-122"/>
            </a:endParaRPr>
          </a:p>
        </p:txBody>
      </p:sp>
    </p:spTree>
    <p:extLst>
      <p:ext uri="{BB962C8B-B14F-4D97-AF65-F5344CB8AC3E}">
        <p14:creationId xmlns:p14="http://schemas.microsoft.com/office/powerpoint/2010/main" val="2212875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52299FF3-4778-640F-745B-3955D92372C8}"/>
              </a:ext>
            </a:extLst>
          </p:cNvPr>
          <p:cNvSpPr>
            <a:spLocks noGrp="1"/>
          </p:cNvSpPr>
          <p:nvPr>
            <p:ph idx="1"/>
          </p:nvPr>
        </p:nvSpPr>
        <p:spPr>
          <a:xfrm>
            <a:off x="290945" y="280555"/>
            <a:ext cx="11658600" cy="6307281"/>
          </a:xfrm>
        </p:spPr>
        <p:txBody>
          <a:bodyPr>
            <a:normAutofit/>
          </a:bodyPr>
          <a:lstStyle/>
          <a:p>
            <a:pPr marL="0" indent="0" algn="just">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4 </a:t>
            </a:r>
            <a:r>
              <a:rPr lang="zh-CN" altLang="en-US" sz="2800" b="1" i="0" dirty="0">
                <a:effectLst/>
                <a:highlight>
                  <a:srgbClr val="FFFF00"/>
                </a:highlight>
                <a:latin typeface="宋体" panose="02010600030101010101" pitchFamily="2" charset="-122"/>
                <a:ea typeface="宋体" panose="02010600030101010101" pitchFamily="2" charset="-122"/>
              </a:rPr>
              <a:t>新文化运动</a:t>
            </a:r>
            <a:r>
              <a:rPr lang="en-US" altLang="zh-CN" sz="2800" b="1" i="0" dirty="0">
                <a:effectLst/>
                <a:highlight>
                  <a:srgbClr val="FFFF00"/>
                </a:highlight>
                <a:latin typeface="宋体" panose="02010600030101010101" pitchFamily="2" charset="-122"/>
                <a:ea typeface="宋体" panose="02010600030101010101" pitchFamily="2" charset="-122"/>
              </a:rPr>
              <a:t>110</a:t>
            </a:r>
            <a:r>
              <a:rPr lang="zh-CN" altLang="en-US" sz="2800" b="1" i="0" dirty="0">
                <a:effectLst/>
                <a:highlight>
                  <a:srgbClr val="FFFF00"/>
                </a:highlight>
                <a:latin typeface="宋体" panose="02010600030101010101" pitchFamily="2" charset="-122"/>
                <a:ea typeface="宋体" panose="02010600030101010101" pitchFamily="2" charset="-122"/>
              </a:rPr>
              <a:t>周年（</a:t>
            </a:r>
            <a:r>
              <a:rPr lang="en-US" altLang="zh-CN" sz="2800" b="1" i="0" dirty="0">
                <a:effectLst/>
                <a:highlight>
                  <a:srgbClr val="FFFF00"/>
                </a:highlight>
                <a:latin typeface="宋体" panose="02010600030101010101" pitchFamily="2" charset="-122"/>
                <a:ea typeface="宋体" panose="02010600030101010101" pitchFamily="2" charset="-122"/>
              </a:rPr>
              <a:t>1915-2025</a:t>
            </a:r>
            <a:r>
              <a:rPr lang="zh-CN" altLang="en-US" sz="2800" b="1" i="0" dirty="0">
                <a:effectLst/>
                <a:highlight>
                  <a:srgbClr val="FFFF00"/>
                </a:highlight>
                <a:latin typeface="宋体" panose="02010600030101010101" pitchFamily="2" charset="-122"/>
                <a:ea typeface="宋体" panose="02010600030101010101" pitchFamily="2" charset="-122"/>
              </a:rPr>
              <a:t>）</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背景：政治，北洋军阀统治黑暗，袁世凯尊孔复古为复辟帝制造势；经济，一战期间民族资本主义发展，民族资产阶级渴望民主政治；思想文化，西方启蒙思想传播与封建礼教冲突加剧，先进知识分子意识到需从思想层面革新救亡。</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内容：提倡民主，反对独裁专制：倡导资产阶级的民主制度和民主思想，反对封建君主专制和军阀独裁统治；提倡科学，反对迷信盲从；提倡新道德，反对旧道德：猛烈抨击以孔子提倡新文学，反对旧文学，白话文。</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）影响：</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进步性：</a:t>
            </a:r>
            <a:r>
              <a:rPr lang="en-US" altLang="zh-CN" sz="1800" b="1" i="0" dirty="0">
                <a:effectLst/>
                <a:latin typeface="宋体" panose="02010600030101010101" pitchFamily="2" charset="-122"/>
                <a:ea typeface="宋体" panose="02010600030101010101" pitchFamily="2" charset="-122"/>
              </a:rPr>
              <a:t>①</a:t>
            </a:r>
            <a:r>
              <a:rPr lang="zh-CN" altLang="en-US" sz="1800" b="1" i="0" dirty="0">
                <a:effectLst/>
                <a:latin typeface="宋体" panose="02010600030101010101" pitchFamily="2" charset="-122"/>
                <a:ea typeface="宋体" panose="02010600030101010101" pitchFamily="2" charset="-122"/>
              </a:rPr>
              <a:t>思想解放：是一次伟大思想解放运动，动摇封建道德礼教的统治地位，使中国人民接受了一次民主与科学的洗礼，为马克思主义传播创造有利条件，为五四运动起了思想宣传和铺垫的作用。</a:t>
            </a:r>
            <a:r>
              <a:rPr lang="en-US" altLang="zh-CN" sz="1800" b="1" i="0" dirty="0">
                <a:effectLst/>
                <a:latin typeface="宋体" panose="02010600030101010101" pitchFamily="2" charset="-122"/>
                <a:ea typeface="宋体" panose="02010600030101010101" pitchFamily="2" charset="-122"/>
              </a:rPr>
              <a:t>②</a:t>
            </a:r>
            <a:r>
              <a:rPr lang="zh-CN" altLang="en-US" sz="1800" b="1" i="0" dirty="0">
                <a:effectLst/>
                <a:latin typeface="宋体" panose="02010600030101010101" pitchFamily="2" charset="-122"/>
                <a:ea typeface="宋体" panose="02010600030101010101" pitchFamily="2" charset="-122"/>
              </a:rPr>
              <a:t>文化革新：推动了中国现代文化的发展，白话文逐渐普及，新文学蓬勃兴起。</a:t>
            </a:r>
            <a:r>
              <a:rPr lang="en-US" altLang="zh-CN" sz="1800" b="1" i="0" dirty="0">
                <a:effectLst/>
                <a:latin typeface="宋体" panose="02010600030101010101" pitchFamily="2" charset="-122"/>
                <a:ea typeface="宋体" panose="02010600030101010101" pitchFamily="2" charset="-122"/>
              </a:rPr>
              <a:t>③</a:t>
            </a:r>
            <a:r>
              <a:rPr lang="zh-CN" altLang="en-US" sz="1800" b="1" i="0" dirty="0">
                <a:effectLst/>
                <a:latin typeface="宋体" panose="02010600030101010101" pitchFamily="2" charset="-122"/>
                <a:ea typeface="宋体" panose="02010600030101010101" pitchFamily="2" charset="-122"/>
              </a:rPr>
              <a:t>社会变革：冲击了封建传统的家族制度、婚姻观念、性别角色等，提高了女性地位，促进了社会风俗的变革，对传统的封建礼教形成了有力冲击。</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局限性：新文化运动对于中国传统文化的看法带有一定的片面性，存在全盘否定传统文化的倾向。同时，对西方文化的吸收也存在一定程度的盲目性，有全盘肯定西方文化的趋势。</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考查运动背景，如民族资本主义发展与思想冲突；借白话文运动等内容，考文化转型与社会变革；</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从马克思主义传播角度，探究其对中国革命道路选择及近代化进程的影响 。</a:t>
            </a:r>
            <a:endParaRPr lang="zh-CN" altLang="en-US" b="1" i="0" dirty="0">
              <a:effectLst/>
              <a:latin typeface="PingFang SC" panose="020B0400000000000000" pitchFamily="34" charset="-122"/>
              <a:ea typeface="PingFang SC" panose="020B0400000000000000" pitchFamily="34" charset="-122"/>
            </a:endParaRPr>
          </a:p>
          <a:p>
            <a:pPr marL="0" indent="0">
              <a:buNone/>
            </a:pPr>
            <a:endParaRPr kumimoji="1" lang="zh-CN" altLang="en-US" b="1" dirty="0"/>
          </a:p>
        </p:txBody>
      </p:sp>
    </p:spTree>
    <p:extLst>
      <p:ext uri="{BB962C8B-B14F-4D97-AF65-F5344CB8AC3E}">
        <p14:creationId xmlns:p14="http://schemas.microsoft.com/office/powerpoint/2010/main" val="4310632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par>
                                <p:cTn id="31" presetID="14"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randombar(horizontal)">
                                      <p:cBhvr>
                                        <p:cTn id="33" dur="500"/>
                                        <p:tgtEl>
                                          <p:spTgt spid="3">
                                            <p:txEl>
                                              <p:pRg st="8" end="8"/>
                                            </p:txEl>
                                          </p:spTgt>
                                        </p:tgtEl>
                                      </p:cBhvr>
                                    </p:animEffect>
                                  </p:childTnLst>
                                </p:cTn>
                              </p:par>
                              <p:par>
                                <p:cTn id="34" presetID="14" presetClass="entr" presetSubtype="10" fill="hold"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randombar(horizontal)">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C3505B23-5DC6-7B41-65F2-DDA0F8C63562}"/>
              </a:ext>
            </a:extLst>
          </p:cNvPr>
          <p:cNvSpPr>
            <a:spLocks noGrp="1"/>
          </p:cNvSpPr>
          <p:nvPr>
            <p:ph idx="1"/>
          </p:nvPr>
        </p:nvSpPr>
        <p:spPr>
          <a:xfrm>
            <a:off x="280555" y="311727"/>
            <a:ext cx="11648209" cy="6380018"/>
          </a:xfrm>
        </p:spPr>
        <p:txBody>
          <a:bodyPr>
            <a:normAutofit/>
          </a:bodyPr>
          <a:lstStyle/>
          <a:p>
            <a:pPr marL="0" indent="0" algn="just">
              <a:lnSpc>
                <a:spcPct val="120000"/>
              </a:lnSpc>
              <a:buNone/>
            </a:pPr>
            <a:r>
              <a:rPr lang="zh-CN" altLang="en-US" sz="2800" b="1" i="0" dirty="0">
                <a:effectLst/>
                <a:highlight>
                  <a:srgbClr val="FFFF00"/>
                </a:highlight>
                <a:latin typeface="宋体" panose="02010600030101010101" pitchFamily="2" charset="-122"/>
                <a:ea typeface="宋体" panose="02010600030101010101" pitchFamily="2" charset="-122"/>
              </a:rPr>
              <a:t>热点</a:t>
            </a:r>
            <a:r>
              <a:rPr lang="en-US" altLang="zh-CN" sz="2800" b="1" i="0" dirty="0">
                <a:effectLst/>
                <a:highlight>
                  <a:srgbClr val="FFFF00"/>
                </a:highlight>
                <a:latin typeface="宋体" panose="02010600030101010101" pitchFamily="2" charset="-122"/>
                <a:ea typeface="宋体" panose="02010600030101010101" pitchFamily="2" charset="-122"/>
              </a:rPr>
              <a:t>5 </a:t>
            </a:r>
            <a:r>
              <a:rPr lang="zh-CN" altLang="en-US" sz="2800" b="1" i="0" dirty="0">
                <a:effectLst/>
                <a:highlight>
                  <a:srgbClr val="FFFF00"/>
                </a:highlight>
                <a:latin typeface="宋体" panose="02010600030101010101" pitchFamily="2" charset="-122"/>
                <a:ea typeface="宋体" panose="02010600030101010101" pitchFamily="2" charset="-122"/>
              </a:rPr>
              <a:t>孙中山逝世</a:t>
            </a:r>
            <a:r>
              <a:rPr lang="en-US" altLang="zh-CN" sz="2800" b="1" i="0" dirty="0">
                <a:effectLst/>
                <a:highlight>
                  <a:srgbClr val="FFFF00"/>
                </a:highlight>
                <a:latin typeface="宋体" panose="02010600030101010101" pitchFamily="2" charset="-122"/>
                <a:ea typeface="宋体" panose="02010600030101010101" pitchFamily="2" charset="-122"/>
              </a:rPr>
              <a:t>100</a:t>
            </a:r>
            <a:r>
              <a:rPr lang="zh-CN" altLang="en-US" sz="2800" b="1" i="0" dirty="0">
                <a:effectLst/>
                <a:highlight>
                  <a:srgbClr val="FFFF00"/>
                </a:highlight>
                <a:latin typeface="宋体" panose="02010600030101010101" pitchFamily="2" charset="-122"/>
                <a:ea typeface="宋体" panose="02010600030101010101" pitchFamily="2" charset="-122"/>
              </a:rPr>
              <a:t>周年（</a:t>
            </a:r>
            <a:r>
              <a:rPr lang="en-US" altLang="zh-CN" sz="2800" b="1" i="0" dirty="0">
                <a:effectLst/>
                <a:highlight>
                  <a:srgbClr val="FFFF00"/>
                </a:highlight>
                <a:latin typeface="宋体" panose="02010600030101010101" pitchFamily="2" charset="-122"/>
                <a:ea typeface="宋体" panose="02010600030101010101" pitchFamily="2" charset="-122"/>
              </a:rPr>
              <a:t>1925-2025</a:t>
            </a:r>
            <a:r>
              <a:rPr lang="zh-CN" altLang="en-US" sz="2800" b="1" i="0" dirty="0">
                <a:effectLst/>
                <a:highlight>
                  <a:srgbClr val="FFFF00"/>
                </a:highlight>
                <a:latin typeface="宋体" panose="02010600030101010101" pitchFamily="2" charset="-122"/>
                <a:ea typeface="宋体" panose="02010600030101010101" pitchFamily="2" charset="-122"/>
              </a:rPr>
              <a:t>）‌</a:t>
            </a:r>
            <a:endParaRPr lang="zh-CN" altLang="en-US" sz="28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lnSpc>
                <a:spcPct val="120000"/>
              </a:lnSpc>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考点梳理</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1</a:t>
            </a:r>
            <a:r>
              <a:rPr lang="zh-CN" altLang="en-US" sz="2000" b="1" i="0" dirty="0">
                <a:effectLst/>
                <a:latin typeface="宋体" panose="02010600030101010101" pitchFamily="2" charset="-122"/>
                <a:ea typeface="宋体" panose="02010600030101010101" pitchFamily="2" charset="-122"/>
              </a:rPr>
              <a:t>）早期经历与思想形成：孙中山出生于广东香山，早年接受西方教育，目睹民族危机和社会动荡，逐渐形成反清革命思想。  </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2</a:t>
            </a:r>
            <a:r>
              <a:rPr lang="zh-CN" altLang="en-US" sz="2000" b="1" i="0" dirty="0">
                <a:effectLst/>
                <a:latin typeface="宋体" panose="02010600030101010101" pitchFamily="2" charset="-122"/>
                <a:ea typeface="宋体" panose="02010600030101010101" pitchFamily="2" charset="-122"/>
              </a:rPr>
              <a:t>）主要革命活动：</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en-US" altLang="zh-CN" sz="2000" b="1" i="0" dirty="0">
                <a:effectLst/>
                <a:latin typeface="宋体" panose="02010600030101010101" pitchFamily="2" charset="-122"/>
                <a:ea typeface="宋体" panose="02010600030101010101" pitchFamily="2" charset="-122"/>
              </a:rPr>
              <a:t>①</a:t>
            </a:r>
            <a:r>
              <a:rPr lang="zh-CN" altLang="en-US" sz="2000" b="1" i="0" dirty="0">
                <a:effectLst/>
                <a:latin typeface="宋体" panose="02010600030101010101" pitchFamily="2" charset="-122"/>
                <a:ea typeface="宋体" panose="02010600030101010101" pitchFamily="2" charset="-122"/>
              </a:rPr>
              <a:t>创立革命团体与政党：</a:t>
            </a:r>
            <a:r>
              <a:rPr lang="en-US" altLang="zh-CN" sz="2000" b="1" i="0" dirty="0">
                <a:effectLst/>
                <a:latin typeface="宋体" panose="02010600030101010101" pitchFamily="2" charset="-122"/>
                <a:ea typeface="宋体" panose="02010600030101010101" pitchFamily="2" charset="-122"/>
              </a:rPr>
              <a:t>1894 </a:t>
            </a:r>
            <a:r>
              <a:rPr lang="zh-CN" altLang="en-US" sz="2000" b="1" i="0" dirty="0">
                <a:effectLst/>
                <a:latin typeface="宋体" panose="02010600030101010101" pitchFamily="2" charset="-122"/>
                <a:ea typeface="宋体" panose="02010600030101010101" pitchFamily="2" charset="-122"/>
              </a:rPr>
              <a:t>年创立兴中会，提出 “振兴中华” 的口号；</a:t>
            </a:r>
            <a:r>
              <a:rPr lang="en-US" altLang="zh-CN" sz="2000" b="1" i="0" dirty="0">
                <a:effectLst/>
                <a:latin typeface="宋体" panose="02010600030101010101" pitchFamily="2" charset="-122"/>
                <a:ea typeface="宋体" panose="02010600030101010101" pitchFamily="2" charset="-122"/>
              </a:rPr>
              <a:t>1905 </a:t>
            </a:r>
            <a:r>
              <a:rPr lang="zh-CN" altLang="en-US" sz="2000" b="1" i="0" dirty="0">
                <a:effectLst/>
                <a:latin typeface="宋体" panose="02010600030101010101" pitchFamily="2" charset="-122"/>
                <a:ea typeface="宋体" panose="02010600030101010101" pitchFamily="2" charset="-122"/>
              </a:rPr>
              <a:t>年在日本东京成立中国同盟会，以 “驱除鞑虏，恢复中华，创立民国，平均地权” 为政治纲领，后将其阐发为三民主义，成为辛亥革命的指导思想。 </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en-US" altLang="zh-CN" sz="2000" b="1" i="0" dirty="0">
                <a:effectLst/>
                <a:latin typeface="宋体" panose="02010600030101010101" pitchFamily="2" charset="-122"/>
                <a:ea typeface="宋体" panose="02010600030101010101" pitchFamily="2" charset="-122"/>
              </a:rPr>
              <a:t>②</a:t>
            </a:r>
            <a:r>
              <a:rPr lang="zh-CN" altLang="en-US" sz="2000" b="1" i="0" dirty="0">
                <a:effectLst/>
                <a:latin typeface="宋体" panose="02010600030101010101" pitchFamily="2" charset="-122"/>
                <a:ea typeface="宋体" panose="02010600030101010101" pitchFamily="2" charset="-122"/>
              </a:rPr>
              <a:t>领导武装起义：多次组织反清武装起义，如黄花岗起义等，虽起义大多失败，但极大地鼓舞了革命士气，为辛亥革命的爆发奠定了基础。</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en-US" altLang="zh-CN" sz="2000" b="1" i="0" dirty="0">
                <a:effectLst/>
                <a:latin typeface="宋体" panose="02010600030101010101" pitchFamily="2" charset="-122"/>
                <a:ea typeface="宋体" panose="02010600030101010101" pitchFamily="2" charset="-122"/>
              </a:rPr>
              <a:t>③</a:t>
            </a:r>
            <a:r>
              <a:rPr lang="zh-CN" altLang="en-US" sz="2000" b="1" i="0" dirty="0">
                <a:effectLst/>
                <a:latin typeface="宋体" panose="02010600030101010101" pitchFamily="2" charset="-122"/>
                <a:ea typeface="宋体" panose="02010600030101010101" pitchFamily="2" charset="-122"/>
              </a:rPr>
              <a:t>推翻封建帝制：</a:t>
            </a:r>
            <a:r>
              <a:rPr lang="en-US" altLang="zh-CN" sz="2000" b="1" i="0" dirty="0">
                <a:effectLst/>
                <a:latin typeface="宋体" panose="02010600030101010101" pitchFamily="2" charset="-122"/>
                <a:ea typeface="宋体" panose="02010600030101010101" pitchFamily="2" charset="-122"/>
              </a:rPr>
              <a:t>1911 </a:t>
            </a:r>
            <a:r>
              <a:rPr lang="zh-CN" altLang="en-US" sz="2000" b="1" i="0" dirty="0">
                <a:effectLst/>
                <a:latin typeface="宋体" panose="02010600030101010101" pitchFamily="2" charset="-122"/>
                <a:ea typeface="宋体" panose="02010600030101010101" pitchFamily="2" charset="-122"/>
              </a:rPr>
              <a:t>年辛亥革命爆发，</a:t>
            </a:r>
            <a:r>
              <a:rPr lang="en-US" altLang="zh-CN" sz="2000" b="1" i="0" dirty="0">
                <a:effectLst/>
                <a:latin typeface="宋体" panose="02010600030101010101" pitchFamily="2" charset="-122"/>
                <a:ea typeface="宋体" panose="02010600030101010101" pitchFamily="2" charset="-122"/>
              </a:rPr>
              <a:t>1912 </a:t>
            </a:r>
            <a:r>
              <a:rPr lang="zh-CN" altLang="en-US" sz="2000" b="1" i="0" dirty="0">
                <a:effectLst/>
                <a:latin typeface="宋体" panose="02010600030101010101" pitchFamily="2" charset="-122"/>
                <a:ea typeface="宋体" panose="02010600030101010101" pitchFamily="2" charset="-122"/>
              </a:rPr>
              <a:t>年 </a:t>
            </a:r>
            <a:r>
              <a:rPr lang="en-US" altLang="zh-CN" sz="2000" b="1" i="0" dirty="0">
                <a:effectLst/>
                <a:latin typeface="宋体" panose="02010600030101010101" pitchFamily="2" charset="-122"/>
                <a:ea typeface="宋体" panose="02010600030101010101" pitchFamily="2" charset="-122"/>
              </a:rPr>
              <a:t>1 </a:t>
            </a:r>
            <a:r>
              <a:rPr lang="zh-CN" altLang="en-US" sz="2000" b="1" i="0" dirty="0">
                <a:effectLst/>
                <a:latin typeface="宋体" panose="02010600030101010101" pitchFamily="2" charset="-122"/>
                <a:ea typeface="宋体" panose="02010600030101010101" pitchFamily="2" charset="-122"/>
              </a:rPr>
              <a:t>月 </a:t>
            </a:r>
            <a:r>
              <a:rPr lang="en-US" altLang="zh-CN" sz="2000" b="1" i="0" dirty="0">
                <a:effectLst/>
                <a:latin typeface="宋体" panose="02010600030101010101" pitchFamily="2" charset="-122"/>
                <a:ea typeface="宋体" panose="02010600030101010101" pitchFamily="2" charset="-122"/>
              </a:rPr>
              <a:t>1 </a:t>
            </a:r>
            <a:r>
              <a:rPr lang="zh-CN" altLang="en-US" sz="2000" b="1" i="0" dirty="0">
                <a:effectLst/>
                <a:latin typeface="宋体" panose="02010600030101010101" pitchFamily="2" charset="-122"/>
                <a:ea typeface="宋体" panose="02010600030101010101" pitchFamily="2" charset="-122"/>
              </a:rPr>
              <a:t>日，中华民国成立，孙中山当选为临时大总统。同年 </a:t>
            </a:r>
            <a:r>
              <a:rPr lang="en-US" altLang="zh-CN" sz="2000" b="1" i="0" dirty="0">
                <a:effectLst/>
                <a:latin typeface="宋体" panose="02010600030101010101" pitchFamily="2" charset="-122"/>
                <a:ea typeface="宋体" panose="02010600030101010101" pitchFamily="2" charset="-122"/>
              </a:rPr>
              <a:t>2 </a:t>
            </a:r>
            <a:r>
              <a:rPr lang="zh-CN" altLang="en-US" sz="2000" b="1" i="0" dirty="0">
                <a:effectLst/>
                <a:latin typeface="宋体" panose="02010600030101010101" pitchFamily="2" charset="-122"/>
                <a:ea typeface="宋体" panose="02010600030101010101" pitchFamily="2" charset="-122"/>
              </a:rPr>
              <a:t>月 </a:t>
            </a:r>
            <a:r>
              <a:rPr lang="en-US" altLang="zh-CN" sz="2000" b="1" i="0" dirty="0">
                <a:effectLst/>
                <a:latin typeface="宋体" panose="02010600030101010101" pitchFamily="2" charset="-122"/>
                <a:ea typeface="宋体" panose="02010600030101010101" pitchFamily="2" charset="-122"/>
              </a:rPr>
              <a:t>12 </a:t>
            </a:r>
            <a:r>
              <a:rPr lang="zh-CN" altLang="en-US" sz="2000" b="1" i="0" dirty="0">
                <a:effectLst/>
                <a:latin typeface="宋体" panose="02010600030101010101" pitchFamily="2" charset="-122"/>
                <a:ea typeface="宋体" panose="02010600030101010101" pitchFamily="2" charset="-122"/>
              </a:rPr>
              <a:t>日，清帝退位，结束了中国两千多年的封建君主专制制度。 </a:t>
            </a:r>
            <a:endParaRPr lang="zh-CN" altLang="en-US" sz="2000" b="1" i="0" dirty="0">
              <a:effectLst/>
              <a:latin typeface="PingFang SC" panose="020B0400000000000000" pitchFamily="34" charset="-122"/>
              <a:ea typeface="PingFang SC" panose="020B0400000000000000" pitchFamily="34" charset="-122"/>
            </a:endParaRPr>
          </a:p>
          <a:p>
            <a:pPr marL="0" indent="0" algn="just">
              <a:lnSpc>
                <a:spcPct val="120000"/>
              </a:lnSpc>
              <a:buNone/>
            </a:pPr>
            <a:r>
              <a:rPr lang="en-US" altLang="zh-CN" sz="2000" b="1" i="0" dirty="0">
                <a:effectLst/>
                <a:latin typeface="宋体" panose="02010600030101010101" pitchFamily="2" charset="-122"/>
                <a:ea typeface="宋体" panose="02010600030101010101" pitchFamily="2" charset="-122"/>
              </a:rPr>
              <a:t>④</a:t>
            </a:r>
            <a:r>
              <a:rPr lang="zh-CN" altLang="en-US" sz="2000" b="1" i="0" dirty="0">
                <a:effectLst/>
                <a:latin typeface="宋体" panose="02010600030101010101" pitchFamily="2" charset="-122"/>
                <a:ea typeface="宋体" panose="02010600030101010101" pitchFamily="2" charset="-122"/>
              </a:rPr>
              <a:t>维护民主共和：袁世凯就任临时大总统后，孙中山为维护民主共和，领导了二次革命、护国运动、护法运动等，但这些斗争在当时的历史条件下未能完全实现革命目标。  </a:t>
            </a:r>
            <a:endParaRPr lang="zh-CN" altLang="en-US" sz="2000" b="1" i="0" dirty="0">
              <a:effectLst/>
              <a:latin typeface="PingFang SC" panose="020B0400000000000000" pitchFamily="34" charset="-122"/>
              <a:ea typeface="PingFang SC" panose="020B0400000000000000" pitchFamily="34" charset="-122"/>
            </a:endParaRPr>
          </a:p>
          <a:p>
            <a:pPr marL="0" indent="0">
              <a:lnSpc>
                <a:spcPct val="120000"/>
              </a:lnSpc>
              <a:buNone/>
            </a:pPr>
            <a:endParaRPr kumimoji="1" lang="zh-CN" altLang="en-US" sz="1600" b="1" dirty="0"/>
          </a:p>
        </p:txBody>
      </p:sp>
    </p:spTree>
    <p:extLst>
      <p:ext uri="{BB962C8B-B14F-4D97-AF65-F5344CB8AC3E}">
        <p14:creationId xmlns:p14="http://schemas.microsoft.com/office/powerpoint/2010/main" val="2503817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par>
                                <p:cTn id="13" presetID="14"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5" dur="500"/>
                                        <p:tgtEl>
                                          <p:spTgt spid="3">
                                            <p:txEl>
                                              <p:pRg st="2" end="2"/>
                                            </p:txEl>
                                          </p:spTgt>
                                        </p:tgtEl>
                                      </p:cBhvr>
                                    </p:animEffect>
                                  </p:childTnLst>
                                </p:cTn>
                              </p:par>
                              <p:par>
                                <p:cTn id="16" presetID="14"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8" dur="500"/>
                                        <p:tgtEl>
                                          <p:spTgt spid="3">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4" dur="500"/>
                                        <p:tgtEl>
                                          <p:spTgt spid="3">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27" dur="500"/>
                                        <p:tgtEl>
                                          <p:spTgt spid="3">
                                            <p:txEl>
                                              <p:pRg st="6" end="6"/>
                                            </p:txEl>
                                          </p:spTgt>
                                        </p:tgtEl>
                                      </p:cBhvr>
                                    </p:animEffect>
                                  </p:childTnLst>
                                </p:cTn>
                              </p:par>
                              <p:par>
                                <p:cTn id="28" presetID="14"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randombar(horizontal)">
                                      <p:cBhvr>
                                        <p:cTn id="3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A782D6FB-4658-B433-55A8-F846EEC03403}"/>
              </a:ext>
            </a:extLst>
          </p:cNvPr>
          <p:cNvSpPr>
            <a:spLocks noGrp="1"/>
          </p:cNvSpPr>
          <p:nvPr>
            <p:ph idx="1"/>
          </p:nvPr>
        </p:nvSpPr>
        <p:spPr>
          <a:xfrm>
            <a:off x="904009" y="623455"/>
            <a:ext cx="10221191" cy="5411585"/>
          </a:xfrm>
        </p:spPr>
        <p:txBody>
          <a:bodyPr>
            <a:normAutofit fontScale="92500" lnSpcReduction="10000"/>
          </a:bodyPr>
          <a:lstStyle/>
          <a:p>
            <a:pPr marL="0" indent="0" algn="just">
              <a:lnSpc>
                <a:spcPct val="110000"/>
              </a:lnSpc>
              <a:buNone/>
            </a:pPr>
            <a:endParaRPr lang="en-US" altLang="zh-CN" sz="1800" b="1" i="0" dirty="0">
              <a:effectLst/>
              <a:latin typeface="宋体" panose="02010600030101010101" pitchFamily="2" charset="-122"/>
              <a:ea typeface="宋体" panose="02010600030101010101" pitchFamily="2" charset="-122"/>
            </a:endParaRPr>
          </a:p>
          <a:p>
            <a:pPr marL="0" indent="0" algn="just">
              <a:lnSpc>
                <a:spcPct val="110000"/>
              </a:lnSpc>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历史贡献：孙中山领导的辛亥革命，是近代中国一次比较完全意义上的资产阶级民主革命。它推翻了清王朝的统治，结束了封建君主专制制度，建立了资产阶级共和国，使民主共和的观念深入人心；为民族资本主义的发展扫除了一些障碍，推动了中国近代化的进程，包括政治、经济、文化等多个方面。  </a:t>
            </a:r>
            <a:endParaRPr lang="zh-CN" altLang="en-US" sz="1800"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4</a:t>
            </a:r>
            <a:r>
              <a:rPr lang="zh-CN" altLang="en-US" sz="1800" b="1" i="0" dirty="0">
                <a:effectLst/>
                <a:latin typeface="宋体" panose="02010600030101010101" pitchFamily="2" charset="-122"/>
                <a:ea typeface="宋体" panose="02010600030101010101" pitchFamily="2" charset="-122"/>
              </a:rPr>
              <a:t>）晚年转变：孙中山在多次革命斗争失败后，认识到依靠军阀无法实现革命理想。在共产国际和中国共产党的帮助下，他决定改组国民党，实行联俄、联共、扶助农工三大政策，重新解释三民主义，将旧三民主义发展为新三民主义，推动了第一次国共合作的形成和国民大革命的兴起。孙中山先生为中华民族建立的历史功绩彪炳千秋，他的革命精神和崇高品德，永远值得中国人民纪念和学习。</a:t>
            </a:r>
            <a:endParaRPr lang="zh-CN" altLang="en-US" sz="1800" b="1" i="0" dirty="0">
              <a:effectLst/>
              <a:latin typeface="PingFang SC" panose="020B0400000000000000" pitchFamily="34" charset="-122"/>
              <a:ea typeface="PingFang SC" panose="020B0400000000000000" pitchFamily="34" charset="-122"/>
            </a:endParaRPr>
          </a:p>
          <a:p>
            <a:pPr marL="0" indent="0" algn="just">
              <a:lnSpc>
                <a:spcPct val="110000"/>
              </a:lnSpc>
              <a:buNone/>
            </a:pPr>
            <a:endParaRPr lang="en-US" altLang="zh-CN" sz="1800" b="1" i="0" dirty="0">
              <a:effectLst/>
              <a:latin typeface="宋体" panose="02010600030101010101" pitchFamily="2" charset="-122"/>
              <a:ea typeface="宋体" panose="02010600030101010101" pitchFamily="2" charset="-122"/>
            </a:endParaRPr>
          </a:p>
          <a:p>
            <a:pPr marL="0" indent="0" algn="just">
              <a:lnSpc>
                <a:spcPct val="110000"/>
              </a:lnSpc>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辛亥革命；三民主义；国共合作基础（新三民主义）、国民革命运动、孙中山的历史地位；聚焦孙中山思想演变，如从改良到革命的转变及时代背景；</a:t>
            </a:r>
            <a:endParaRPr lang="zh-CN" altLang="en-US"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借其领导的辛亥革命，考查对中国政治、经济、社会变革的推动；</a:t>
            </a:r>
            <a:endParaRPr lang="zh-CN" altLang="en-US" b="1" i="0" dirty="0">
              <a:effectLst/>
              <a:latin typeface="PingFang SC" panose="020B0400000000000000" pitchFamily="34" charset="-122"/>
              <a:ea typeface="PingFang SC" panose="020B0400000000000000" pitchFamily="34" charset="-122"/>
            </a:endParaRPr>
          </a:p>
          <a:p>
            <a:pPr marL="0" indent="0" algn="just">
              <a:lnSpc>
                <a:spcPct val="110000"/>
              </a:lnSpc>
              <a:buNone/>
            </a:pPr>
            <a:r>
              <a:rPr lang="en-US" altLang="zh-CN" sz="1800" b="1" i="0" dirty="0">
                <a:effectLst/>
                <a:latin typeface="宋体" panose="02010600030101010101" pitchFamily="2" charset="-122"/>
                <a:ea typeface="宋体" panose="02010600030101010101" pitchFamily="2" charset="-122"/>
              </a:rPr>
              <a:t>03</a:t>
            </a:r>
            <a:r>
              <a:rPr lang="zh-CN" altLang="en-US" sz="1800" b="1" i="0" dirty="0">
                <a:effectLst/>
                <a:latin typeface="宋体" panose="02010600030101010101" pitchFamily="2" charset="-122"/>
                <a:ea typeface="宋体" panose="02010600030101010101" pitchFamily="2" charset="-122"/>
              </a:rPr>
              <a:t>结合当下两岸关系，探讨其国家统一理念的现实意义，从多维度考查考生对历史人物与时代关联的理解。</a:t>
            </a:r>
            <a:endParaRPr lang="zh-CN" altLang="en-US" b="1" i="0" dirty="0">
              <a:effectLst/>
              <a:latin typeface="PingFang SC" panose="020B0400000000000000" pitchFamily="34" charset="-122"/>
              <a:ea typeface="PingFang SC" panose="020B0400000000000000" pitchFamily="34" charset="-122"/>
            </a:endParaRPr>
          </a:p>
          <a:p>
            <a:pPr>
              <a:lnSpc>
                <a:spcPct val="110000"/>
              </a:lnSpc>
            </a:pPr>
            <a:endParaRPr kumimoji="1" lang="zh-CN" altLang="en-US" b="1" dirty="0"/>
          </a:p>
        </p:txBody>
      </p:sp>
    </p:spTree>
    <p:extLst>
      <p:ext uri="{BB962C8B-B14F-4D97-AF65-F5344CB8AC3E}">
        <p14:creationId xmlns:p14="http://schemas.microsoft.com/office/powerpoint/2010/main" val="12899426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0" dur="500"/>
                                        <p:tgtEl>
                                          <p:spTgt spid="3">
                                            <p:txEl>
                                              <p:pRg st="2" end="2"/>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6" dur="500"/>
                                        <p:tgtEl>
                                          <p:spTgt spid="3">
                                            <p:txEl>
                                              <p:pRg st="5" end="5"/>
                                            </p:txEl>
                                          </p:spTgt>
                                        </p:tgtEl>
                                      </p:cBhvr>
                                    </p:animEffect>
                                  </p:childTnLst>
                                </p:cTn>
                              </p:par>
                              <p:par>
                                <p:cTn id="17" presetID="14" presetClass="entr" presetSubtype="1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randombar(horizontal)">
                                      <p:cBhvr>
                                        <p:cTn id="19" dur="500"/>
                                        <p:tgtEl>
                                          <p:spTgt spid="3">
                                            <p:txEl>
                                              <p:pRg st="6" end="6"/>
                                            </p:txEl>
                                          </p:spTgt>
                                        </p:tgtEl>
                                      </p:cBhvr>
                                    </p:animEffect>
                                  </p:childTnLst>
                                </p:cTn>
                              </p:par>
                              <p:par>
                                <p:cTn id="20" presetID="14" presetClass="entr" presetSubtype="1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2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D1A9763F-28B7-9198-0474-1BC862C36015}"/>
              </a:ext>
            </a:extLst>
          </p:cNvPr>
          <p:cNvSpPr>
            <a:spLocks noGrp="1"/>
          </p:cNvSpPr>
          <p:nvPr>
            <p:ph idx="1"/>
          </p:nvPr>
        </p:nvSpPr>
        <p:spPr>
          <a:xfrm>
            <a:off x="270164" y="290945"/>
            <a:ext cx="11731336" cy="6276110"/>
          </a:xfrm>
        </p:spPr>
        <p:txBody>
          <a:bodyPr>
            <a:normAutofit fontScale="92500" lnSpcReduction="20000"/>
          </a:bodyPr>
          <a:lstStyle/>
          <a:p>
            <a:pPr marL="0" indent="0" algn="just">
              <a:lnSpc>
                <a:spcPct val="110000"/>
              </a:lnSpc>
              <a:buNone/>
            </a:pPr>
            <a:r>
              <a:rPr lang="zh-CN" altLang="en-US" sz="3000" b="1" i="0" dirty="0">
                <a:effectLst/>
                <a:highlight>
                  <a:srgbClr val="FFFF00"/>
                </a:highlight>
                <a:latin typeface="宋体" panose="02010600030101010101" pitchFamily="2" charset="-122"/>
                <a:ea typeface="宋体" panose="02010600030101010101" pitchFamily="2" charset="-122"/>
              </a:rPr>
              <a:t>热点</a:t>
            </a:r>
            <a:r>
              <a:rPr lang="en-US" altLang="zh-CN" sz="3000" b="1" i="0" dirty="0">
                <a:effectLst/>
                <a:highlight>
                  <a:srgbClr val="FFFF00"/>
                </a:highlight>
                <a:latin typeface="宋体" panose="02010600030101010101" pitchFamily="2" charset="-122"/>
                <a:ea typeface="宋体" panose="02010600030101010101" pitchFamily="2" charset="-122"/>
              </a:rPr>
              <a:t>6 </a:t>
            </a:r>
            <a:r>
              <a:rPr lang="zh-CN" altLang="en-US" sz="3000" b="1" i="0" dirty="0">
                <a:effectLst/>
                <a:highlight>
                  <a:srgbClr val="FFFF00"/>
                </a:highlight>
                <a:latin typeface="宋体" panose="02010600030101010101" pitchFamily="2" charset="-122"/>
                <a:ea typeface="宋体" panose="02010600030101010101" pitchFamily="2" charset="-122"/>
              </a:rPr>
              <a:t>遵义会议</a:t>
            </a:r>
            <a:r>
              <a:rPr lang="en-US" altLang="zh-CN" sz="3000" b="1" i="0" dirty="0">
                <a:effectLst/>
                <a:highlight>
                  <a:srgbClr val="FFFF00"/>
                </a:highlight>
                <a:latin typeface="宋体" panose="02010600030101010101" pitchFamily="2" charset="-122"/>
                <a:ea typeface="宋体" panose="02010600030101010101" pitchFamily="2" charset="-122"/>
              </a:rPr>
              <a:t>90</a:t>
            </a:r>
            <a:r>
              <a:rPr lang="zh-CN" altLang="en-US" sz="3000" b="1" i="0" dirty="0">
                <a:effectLst/>
                <a:highlight>
                  <a:srgbClr val="FFFF00"/>
                </a:highlight>
                <a:latin typeface="宋体" panose="02010600030101010101" pitchFamily="2" charset="-122"/>
                <a:ea typeface="宋体" panose="02010600030101010101" pitchFamily="2" charset="-122"/>
              </a:rPr>
              <a:t>周年（</a:t>
            </a:r>
            <a:r>
              <a:rPr lang="en-US" altLang="zh-CN" sz="3000" b="1" i="0" dirty="0">
                <a:effectLst/>
                <a:highlight>
                  <a:srgbClr val="FFFF00"/>
                </a:highlight>
                <a:latin typeface="宋体" panose="02010600030101010101" pitchFamily="2" charset="-122"/>
                <a:ea typeface="宋体" panose="02010600030101010101" pitchFamily="2" charset="-122"/>
              </a:rPr>
              <a:t>1935-2025</a:t>
            </a:r>
            <a:r>
              <a:rPr lang="zh-CN" altLang="en-US" sz="3000" b="1" i="0" dirty="0">
                <a:effectLst/>
                <a:highlight>
                  <a:srgbClr val="FFFF00"/>
                </a:highlight>
                <a:latin typeface="宋体" panose="02010600030101010101" pitchFamily="2" charset="-122"/>
                <a:ea typeface="宋体" panose="02010600030101010101" pitchFamily="2" charset="-122"/>
              </a:rPr>
              <a:t>）与长征精神（中共党史</a:t>
            </a:r>
            <a:r>
              <a:rPr lang="en-US" altLang="zh-CN" sz="3000" b="1" i="0" dirty="0">
                <a:effectLst/>
                <a:highlight>
                  <a:srgbClr val="FFFF00"/>
                </a:highlight>
                <a:latin typeface="宋体" panose="02010600030101010101" pitchFamily="2" charset="-122"/>
                <a:ea typeface="宋体" panose="02010600030101010101" pitchFamily="2" charset="-122"/>
              </a:rPr>
              <a:t>+</a:t>
            </a:r>
            <a:r>
              <a:rPr lang="zh-CN" altLang="en-US" sz="3000" b="1" i="0" dirty="0">
                <a:effectLst/>
                <a:highlight>
                  <a:srgbClr val="FFFF00"/>
                </a:highlight>
                <a:latin typeface="宋体" panose="02010600030101010101" pitchFamily="2" charset="-122"/>
                <a:ea typeface="宋体" panose="02010600030101010101" pitchFamily="2" charset="-122"/>
              </a:rPr>
              <a:t>时政热点）</a:t>
            </a:r>
            <a:endParaRPr lang="zh-CN" altLang="en-US" sz="3000"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lnSpc>
                <a:spcPct val="110000"/>
              </a:lnSpc>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考点梳理</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1</a:t>
            </a:r>
            <a:r>
              <a:rPr lang="zh-CN" altLang="en-US" sz="2000" b="1" i="0" dirty="0">
                <a:effectLst/>
                <a:latin typeface="宋体" panose="02010600030101010101" pitchFamily="2" charset="-122"/>
                <a:ea typeface="宋体" panose="02010600030101010101" pitchFamily="2" charset="-122"/>
              </a:rPr>
              <a:t>）背景：红军第五次反“围剿” 失败，被迫长征。长征初期，红军损失惨重，中国革命处于危急关头。</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2</a:t>
            </a:r>
            <a:r>
              <a:rPr lang="zh-CN" altLang="en-US" sz="2000" b="1" i="0" dirty="0">
                <a:effectLst/>
                <a:latin typeface="宋体" panose="02010600030101010101" pitchFamily="2" charset="-122"/>
                <a:ea typeface="宋体" panose="02010600030101010101" pitchFamily="2" charset="-122"/>
              </a:rPr>
              <a:t>）时间地点：</a:t>
            </a:r>
            <a:r>
              <a:rPr lang="en-US" altLang="zh-CN" sz="2000" b="1" i="0" dirty="0">
                <a:effectLst/>
                <a:latin typeface="宋体" panose="02010600030101010101" pitchFamily="2" charset="-122"/>
                <a:ea typeface="宋体" panose="02010600030101010101" pitchFamily="2" charset="-122"/>
              </a:rPr>
              <a:t>1935 </a:t>
            </a:r>
            <a:r>
              <a:rPr lang="zh-CN" altLang="en-US" sz="2000" b="1" i="0" dirty="0">
                <a:effectLst/>
                <a:latin typeface="宋体" panose="02010600030101010101" pitchFamily="2" charset="-122"/>
                <a:ea typeface="宋体" panose="02010600030101010101" pitchFamily="2" charset="-122"/>
              </a:rPr>
              <a:t>年 </a:t>
            </a:r>
            <a:r>
              <a:rPr lang="en-US" altLang="zh-CN" sz="2000" b="1" i="0" dirty="0">
                <a:effectLst/>
                <a:latin typeface="宋体" panose="02010600030101010101" pitchFamily="2" charset="-122"/>
                <a:ea typeface="宋体" panose="02010600030101010101" pitchFamily="2" charset="-122"/>
              </a:rPr>
              <a:t>1 </a:t>
            </a:r>
            <a:r>
              <a:rPr lang="zh-CN" altLang="en-US" sz="2000" b="1" i="0" dirty="0">
                <a:effectLst/>
                <a:latin typeface="宋体" panose="02010600030101010101" pitchFamily="2" charset="-122"/>
                <a:ea typeface="宋体" panose="02010600030101010101" pitchFamily="2" charset="-122"/>
              </a:rPr>
              <a:t>月，在贵州遵义召开。</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3</a:t>
            </a:r>
            <a:r>
              <a:rPr lang="zh-CN" altLang="en-US" sz="2000" b="1" i="0" dirty="0">
                <a:effectLst/>
                <a:latin typeface="宋体" panose="02010600030101010101" pitchFamily="2" charset="-122"/>
                <a:ea typeface="宋体" panose="02010600030101010101" pitchFamily="2" charset="-122"/>
              </a:rPr>
              <a:t>）内容：纠正了博古等人在军事上和组织上“左” 的错误，肯定了毛泽东的正确军事主张，选举毛泽东为中央政治局常委，取消了博古、李德的军事最高指挥权。</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4</a:t>
            </a:r>
            <a:r>
              <a:rPr lang="zh-CN" altLang="en-US" sz="2000" b="1" i="0" dirty="0">
                <a:effectLst/>
                <a:latin typeface="宋体" panose="02010600030101010101" pitchFamily="2" charset="-122"/>
                <a:ea typeface="宋体" panose="02010600030101010101" pitchFamily="2" charset="-122"/>
              </a:rPr>
              <a:t>）意义：遵义会议确立了以毛泽东为核心的党中央的正确领导，在极端危急的历史关头，挽救了党，挽救了红军，挽救了中国革命，是中国共产党历史上一个生死攸关的转折点，标志着中国共产党从幼年走向成熟。</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zh-CN" altLang="en-US" sz="2000" b="1" i="0" dirty="0">
                <a:effectLst/>
                <a:latin typeface="宋体" panose="02010600030101010101" pitchFamily="2" charset="-122"/>
                <a:ea typeface="宋体" panose="02010600030101010101" pitchFamily="2" charset="-122"/>
              </a:rPr>
              <a:t>（</a:t>
            </a:r>
            <a:r>
              <a:rPr lang="en-US" altLang="zh-CN" sz="2000" b="1" i="0" dirty="0">
                <a:effectLst/>
                <a:latin typeface="宋体" panose="02010600030101010101" pitchFamily="2" charset="-122"/>
                <a:ea typeface="宋体" panose="02010600030101010101" pitchFamily="2" charset="-122"/>
              </a:rPr>
              <a:t>5</a:t>
            </a:r>
            <a:r>
              <a:rPr lang="zh-CN" altLang="en-US" sz="2000" b="1" i="0" dirty="0">
                <a:effectLst/>
                <a:latin typeface="宋体" panose="02010600030101010101" pitchFamily="2" charset="-122"/>
                <a:ea typeface="宋体" panose="02010600030101010101" pitchFamily="2" charset="-122"/>
              </a:rPr>
              <a:t>）长征精神：长征从</a:t>
            </a:r>
            <a:r>
              <a:rPr lang="en-US" altLang="zh-CN" sz="2000" b="1" i="0" dirty="0">
                <a:effectLst/>
                <a:latin typeface="宋体" panose="02010600030101010101" pitchFamily="2" charset="-122"/>
                <a:ea typeface="宋体" panose="02010600030101010101" pitchFamily="2" charset="-122"/>
              </a:rPr>
              <a:t>1934</a:t>
            </a:r>
            <a:r>
              <a:rPr lang="zh-CN" altLang="en-US" sz="2000" b="1" i="0" dirty="0">
                <a:effectLst/>
                <a:latin typeface="宋体" panose="02010600030101010101" pitchFamily="2" charset="-122"/>
                <a:ea typeface="宋体" panose="02010600030101010101" pitchFamily="2" charset="-122"/>
              </a:rPr>
              <a:t>年</a:t>
            </a:r>
            <a:r>
              <a:rPr lang="en-US" altLang="zh-CN" sz="2000" b="1" i="0" dirty="0">
                <a:effectLst/>
                <a:latin typeface="宋体" panose="02010600030101010101" pitchFamily="2" charset="-122"/>
                <a:ea typeface="宋体" panose="02010600030101010101" pitchFamily="2" charset="-122"/>
              </a:rPr>
              <a:t>10</a:t>
            </a:r>
            <a:r>
              <a:rPr lang="zh-CN" altLang="en-US" sz="2000" b="1" i="0" dirty="0">
                <a:effectLst/>
                <a:latin typeface="宋体" panose="02010600030101010101" pitchFamily="2" charset="-122"/>
                <a:ea typeface="宋体" panose="02010600030101010101" pitchFamily="2" charset="-122"/>
              </a:rPr>
              <a:t>月至</a:t>
            </a:r>
            <a:r>
              <a:rPr lang="en-US" altLang="zh-CN" sz="2000" b="1" i="0" dirty="0">
                <a:effectLst/>
                <a:latin typeface="宋体" panose="02010600030101010101" pitchFamily="2" charset="-122"/>
                <a:ea typeface="宋体" panose="02010600030101010101" pitchFamily="2" charset="-122"/>
              </a:rPr>
              <a:t>1936</a:t>
            </a:r>
            <a:r>
              <a:rPr lang="zh-CN" altLang="en-US" sz="2000" b="1" i="0" dirty="0">
                <a:effectLst/>
                <a:latin typeface="宋体" panose="02010600030101010101" pitchFamily="2" charset="-122"/>
                <a:ea typeface="宋体" panose="02010600030101010101" pitchFamily="2" charset="-122"/>
              </a:rPr>
              <a:t>年</a:t>
            </a:r>
            <a:r>
              <a:rPr lang="en-US" altLang="zh-CN" sz="2000" b="1" i="0" dirty="0">
                <a:effectLst/>
                <a:latin typeface="宋体" panose="02010600030101010101" pitchFamily="2" charset="-122"/>
                <a:ea typeface="宋体" panose="02010600030101010101" pitchFamily="2" charset="-122"/>
              </a:rPr>
              <a:t>10</a:t>
            </a:r>
            <a:r>
              <a:rPr lang="zh-CN" altLang="en-US" sz="2000" b="1" i="0" dirty="0">
                <a:effectLst/>
                <a:latin typeface="宋体" panose="02010600030101010101" pitchFamily="2" charset="-122"/>
                <a:ea typeface="宋体" panose="02010600030101010101" pitchFamily="2" charset="-122"/>
              </a:rPr>
              <a:t>月。长征精神内涵丰富，包括坚定的革命理想信念、不怕艰难险阻的顽强意志、顾全大局的团结精神以及紧密依靠人民的优良作风等。</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en-US" altLang="zh-CN" sz="2000" b="1" i="0" dirty="0">
                <a:effectLst/>
                <a:latin typeface="宋体" panose="02010600030101010101" pitchFamily="2" charset="-122"/>
                <a:ea typeface="宋体" panose="02010600030101010101" pitchFamily="2" charset="-122"/>
              </a:rPr>
              <a:t>【</a:t>
            </a:r>
            <a:r>
              <a:rPr lang="zh-CN" altLang="en-US" sz="2000" b="1" i="0" dirty="0">
                <a:effectLst/>
                <a:latin typeface="宋体" panose="02010600030101010101" pitchFamily="2" charset="-122"/>
                <a:ea typeface="宋体" panose="02010600030101010101" pitchFamily="2" charset="-122"/>
              </a:rPr>
              <a:t>考点方向</a:t>
            </a:r>
            <a:r>
              <a:rPr lang="en-US" altLang="zh-CN" sz="2000" b="1" i="0" dirty="0">
                <a:effectLst/>
                <a:latin typeface="宋体" panose="02010600030101010101" pitchFamily="2" charset="-122"/>
                <a:ea typeface="宋体" panose="02010600030101010101" pitchFamily="2" charset="-122"/>
              </a:rPr>
              <a:t>】</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en-US" altLang="zh-CN" sz="2000" b="1" i="0" dirty="0">
                <a:effectLst/>
                <a:latin typeface="宋体" panose="02010600030101010101" pitchFamily="2" charset="-122"/>
                <a:ea typeface="宋体" panose="02010600030101010101" pitchFamily="2" charset="-122"/>
              </a:rPr>
              <a:t>01</a:t>
            </a:r>
            <a:r>
              <a:rPr lang="zh-CN" altLang="en-US" sz="2000" b="1" i="0" dirty="0">
                <a:effectLst/>
                <a:latin typeface="宋体" panose="02010600030101010101" pitchFamily="2" charset="-122"/>
                <a:ea typeface="宋体" panose="02010600030101010101" pitchFamily="2" charset="-122"/>
              </a:rPr>
              <a:t>中共党史上的转折点（确立毛泽东领导地位）、马克思主义中国化、党的建设经验。延伸角度：对比“古田会议”“延安整风”等党史关键事件；</a:t>
            </a:r>
            <a:endParaRPr lang="zh-CN" altLang="en-US" sz="2000" b="1" i="0" dirty="0">
              <a:effectLst/>
              <a:latin typeface="PingFang SC" panose="020B0400000000000000" pitchFamily="34" charset="-122"/>
              <a:ea typeface="PingFang SC" panose="020B0400000000000000" pitchFamily="34" charset="-122"/>
            </a:endParaRPr>
          </a:p>
          <a:p>
            <a:pPr marL="0" indent="0" algn="just" fontAlgn="ctr">
              <a:lnSpc>
                <a:spcPct val="110000"/>
              </a:lnSpc>
              <a:buNone/>
            </a:pPr>
            <a:r>
              <a:rPr lang="en-US" altLang="zh-CN" sz="2000" b="1" i="0" dirty="0">
                <a:effectLst/>
                <a:latin typeface="宋体" panose="02010600030101010101" pitchFamily="2" charset="-122"/>
                <a:ea typeface="宋体" panose="02010600030101010101" pitchFamily="2" charset="-122"/>
              </a:rPr>
              <a:t>02</a:t>
            </a:r>
            <a:r>
              <a:rPr lang="zh-CN" altLang="en-US" sz="2000" b="1" i="0" dirty="0">
                <a:effectLst/>
                <a:latin typeface="宋体" panose="02010600030101010101" pitchFamily="2" charset="-122"/>
                <a:ea typeface="宋体" panose="02010600030101010101" pitchFamily="2" charset="-122"/>
              </a:rPr>
              <a:t>围绕历史逻辑与现实意义展开：从唯物史观视角，考查“左”倾错误危害与会议必然性；以史料实证为核心，剖析会议对军事指挥权、组织架构的调整；从时空观念切入，探究会议如何扭转革命危局，推动长征战略转折；结合家国情怀，强调其作为党独立自主解决问题、实现从幼年走向成熟的关键节点的历史价值；分析长征精神对中共革命道路和中华民族伟大复兴的影响。</a:t>
            </a:r>
            <a:endParaRPr lang="zh-CN" altLang="en-US" sz="2000" b="1" i="0" dirty="0">
              <a:effectLst/>
              <a:latin typeface="PingFang SC" panose="020B0400000000000000" pitchFamily="34" charset="-122"/>
              <a:ea typeface="PingFang SC" panose="020B0400000000000000" pitchFamily="34" charset="-122"/>
            </a:endParaRPr>
          </a:p>
        </p:txBody>
      </p:sp>
    </p:spTree>
    <p:extLst>
      <p:ext uri="{BB962C8B-B14F-4D97-AF65-F5344CB8AC3E}">
        <p14:creationId xmlns:p14="http://schemas.microsoft.com/office/powerpoint/2010/main" val="4240820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linds(horizontal)">
                                      <p:cBhvr>
                                        <p:cTn id="30" dur="500"/>
                                        <p:tgtEl>
                                          <p:spTgt spid="3">
                                            <p:txEl>
                                              <p:pRg st="7" end="7"/>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blinds(horizontal)">
                                      <p:cBhvr>
                                        <p:cTn id="33" dur="500"/>
                                        <p:tgtEl>
                                          <p:spTgt spid="3">
                                            <p:txEl>
                                              <p:pRg st="8" end="8"/>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blinds(horizontal)">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a:extLst>
              <a:ext uri="{FF2B5EF4-FFF2-40B4-BE49-F238E27FC236}">
                <a16:creationId xmlns:a16="http://schemas.microsoft.com/office/drawing/2014/main" id="{8542E78D-7020-859C-0F87-F94A69E958D4}"/>
              </a:ext>
            </a:extLst>
          </p:cNvPr>
          <p:cNvSpPr>
            <a:spLocks noGrp="1"/>
          </p:cNvSpPr>
          <p:nvPr>
            <p:ph idx="1"/>
          </p:nvPr>
        </p:nvSpPr>
        <p:spPr>
          <a:xfrm>
            <a:off x="238990" y="290944"/>
            <a:ext cx="11720945" cy="6338455"/>
          </a:xfrm>
        </p:spPr>
        <p:txBody>
          <a:bodyPr>
            <a:normAutofit/>
          </a:bodyPr>
          <a:lstStyle/>
          <a:p>
            <a:pPr marL="0" indent="0" algn="just">
              <a:buNone/>
            </a:pPr>
            <a:r>
              <a:rPr lang="zh-CN" altLang="en-US" sz="2400" b="1" i="0" dirty="0">
                <a:effectLst/>
                <a:highlight>
                  <a:srgbClr val="FFFF00"/>
                </a:highlight>
                <a:latin typeface="宋体" panose="02010600030101010101" pitchFamily="2" charset="-122"/>
                <a:ea typeface="宋体" panose="02010600030101010101" pitchFamily="2" charset="-122"/>
              </a:rPr>
              <a:t>热点</a:t>
            </a:r>
            <a:r>
              <a:rPr lang="en-US" altLang="zh-CN" sz="2400" b="1" i="0" dirty="0">
                <a:effectLst/>
                <a:highlight>
                  <a:srgbClr val="FFFF00"/>
                </a:highlight>
                <a:latin typeface="宋体" panose="02010600030101010101" pitchFamily="2" charset="-122"/>
                <a:ea typeface="宋体" panose="02010600030101010101" pitchFamily="2" charset="-122"/>
              </a:rPr>
              <a:t>7 </a:t>
            </a:r>
            <a:r>
              <a:rPr lang="zh-CN" altLang="en-US" sz="2400" b="1" i="0" dirty="0">
                <a:effectLst/>
                <a:highlight>
                  <a:srgbClr val="FFFF00"/>
                </a:highlight>
                <a:latin typeface="宋体" panose="02010600030101010101" pitchFamily="2" charset="-122"/>
                <a:ea typeface="宋体" panose="02010600030101010101" pitchFamily="2" charset="-122"/>
              </a:rPr>
              <a:t>抗日战争暨世界反法西斯战争胜利</a:t>
            </a:r>
            <a:r>
              <a:rPr lang="en-US" altLang="zh-CN" sz="2400" b="1" i="0" dirty="0">
                <a:effectLst/>
                <a:highlight>
                  <a:srgbClr val="FFFF00"/>
                </a:highlight>
                <a:latin typeface="宋体" panose="02010600030101010101" pitchFamily="2" charset="-122"/>
                <a:ea typeface="宋体" panose="02010600030101010101" pitchFamily="2" charset="-122"/>
              </a:rPr>
              <a:t>80</a:t>
            </a:r>
            <a:r>
              <a:rPr lang="zh-CN" altLang="en-US" sz="2400" b="1" i="0" dirty="0">
                <a:effectLst/>
                <a:highlight>
                  <a:srgbClr val="FFFF00"/>
                </a:highlight>
                <a:latin typeface="宋体" panose="02010600030101010101" pitchFamily="2" charset="-122"/>
                <a:ea typeface="宋体" panose="02010600030101010101" pitchFamily="2" charset="-122"/>
              </a:rPr>
              <a:t>周年（</a:t>
            </a:r>
            <a:r>
              <a:rPr lang="en-US" altLang="zh-CN" sz="2400" b="1" i="0" dirty="0">
                <a:effectLst/>
                <a:highlight>
                  <a:srgbClr val="FFFF00"/>
                </a:highlight>
                <a:latin typeface="宋体" panose="02010600030101010101" pitchFamily="2" charset="-122"/>
                <a:ea typeface="宋体" panose="02010600030101010101" pitchFamily="2" charset="-122"/>
              </a:rPr>
              <a:t>1945-2025</a:t>
            </a:r>
            <a:r>
              <a:rPr lang="zh-CN" altLang="en-US" sz="2400" b="1" i="0" dirty="0">
                <a:effectLst/>
                <a:highlight>
                  <a:srgbClr val="FFFF00"/>
                </a:highlight>
                <a:latin typeface="宋体" panose="02010600030101010101" pitchFamily="2" charset="-122"/>
                <a:ea typeface="宋体" panose="02010600030101010101" pitchFamily="2" charset="-122"/>
              </a:rPr>
              <a:t>）</a:t>
            </a:r>
            <a:endParaRPr lang="zh-CN" altLang="en-US" sz="2400" b="1" i="0" dirty="0">
              <a:effectLst/>
              <a:highlight>
                <a:srgbClr val="FFFF00"/>
              </a:highlight>
              <a:latin typeface="PingFang SC" panose="020B0400000000000000" pitchFamily="34" charset="-122"/>
              <a:ea typeface="PingFang SC" panose="020B0400000000000000" pitchFamily="34" charset="-122"/>
            </a:endParaRPr>
          </a:p>
          <a:p>
            <a:pPr marL="0" indent="0" algn="just">
              <a:buNone/>
            </a:pPr>
            <a:r>
              <a:rPr lang="zh-CN" altLang="en-US" sz="1800" b="1" i="0" dirty="0">
                <a:effectLst/>
                <a:highlight>
                  <a:srgbClr val="FFFF00"/>
                </a:highlight>
                <a:latin typeface="宋体" panose="02010600030101010101" pitchFamily="2" charset="-122"/>
                <a:ea typeface="宋体" panose="02010600030101010101" pitchFamily="2" charset="-122"/>
              </a:rPr>
              <a:t>（</a:t>
            </a:r>
            <a:r>
              <a:rPr lang="en-US" altLang="zh-CN" sz="1800" b="1" i="0" dirty="0">
                <a:effectLst/>
                <a:highlight>
                  <a:srgbClr val="FFFF00"/>
                </a:highlight>
                <a:latin typeface="宋体" panose="02010600030101010101" pitchFamily="2" charset="-122"/>
                <a:ea typeface="宋体" panose="02010600030101010101" pitchFamily="2" charset="-122"/>
              </a:rPr>
              <a:t>1</a:t>
            </a:r>
            <a:r>
              <a:rPr lang="zh-CN" altLang="en-US" sz="1800" b="1" i="0" dirty="0">
                <a:effectLst/>
                <a:highlight>
                  <a:srgbClr val="FFFF00"/>
                </a:highlight>
                <a:latin typeface="宋体" panose="02010600030101010101" pitchFamily="2" charset="-122"/>
                <a:ea typeface="宋体" panose="02010600030101010101" pitchFamily="2" charset="-122"/>
              </a:rPr>
              <a:t>）中共七大（</a:t>
            </a:r>
            <a:r>
              <a:rPr lang="en-US" altLang="zh-CN" sz="1800" b="1" i="0" dirty="0">
                <a:effectLst/>
                <a:highlight>
                  <a:srgbClr val="FFFF00"/>
                </a:highlight>
                <a:latin typeface="宋体" panose="02010600030101010101" pitchFamily="2" charset="-122"/>
                <a:ea typeface="宋体" panose="02010600030101010101" pitchFamily="2" charset="-122"/>
              </a:rPr>
              <a:t>1945</a:t>
            </a:r>
            <a:r>
              <a:rPr lang="zh-CN" altLang="en-US" sz="1800" b="1" i="0" dirty="0">
                <a:effectLst/>
                <a:highlight>
                  <a:srgbClr val="FFFF00"/>
                </a:highlight>
                <a:latin typeface="宋体" panose="02010600030101010101" pitchFamily="2" charset="-122"/>
                <a:ea typeface="宋体" panose="02010600030101010101" pitchFamily="2" charset="-122"/>
              </a:rPr>
              <a:t>年春）</a:t>
            </a:r>
            <a:endParaRPr lang="zh-CN" altLang="en-US" b="1" i="0" dirty="0">
              <a:effectLst/>
              <a:highlight>
                <a:srgbClr val="FFFF00"/>
              </a:highligh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考点梳理</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1</a:t>
            </a:r>
            <a:r>
              <a:rPr lang="zh-CN" altLang="en-US" sz="1800" b="1" i="0" dirty="0">
                <a:effectLst/>
                <a:latin typeface="宋体" panose="02010600030101010101" pitchFamily="2" charset="-122"/>
                <a:ea typeface="宋体" panose="02010600030101010101" pitchFamily="2" charset="-122"/>
              </a:rPr>
              <a:t>）背景：在抗日战争胜利的前夜，为了系统地总结中国革命的基本经验，为彻底打败日本侵略者、建设新中国作准备，</a:t>
            </a:r>
            <a:r>
              <a:rPr lang="en-US" altLang="zh-CN" sz="1800" b="1" i="0" dirty="0">
                <a:effectLst/>
                <a:latin typeface="宋体" panose="02010600030101010101" pitchFamily="2" charset="-122"/>
                <a:ea typeface="宋体" panose="02010600030101010101" pitchFamily="2" charset="-122"/>
              </a:rPr>
              <a:t>1945</a:t>
            </a:r>
            <a:r>
              <a:rPr lang="zh-CN" altLang="en-US" sz="1800" b="1" i="0" dirty="0">
                <a:effectLst/>
                <a:latin typeface="宋体" panose="02010600030101010101" pitchFamily="2" charset="-122"/>
                <a:ea typeface="宋体" panose="02010600030101010101" pitchFamily="2" charset="-122"/>
              </a:rPr>
              <a:t>年</a:t>
            </a:r>
            <a:r>
              <a:rPr lang="en-US" altLang="zh-CN" sz="1800" b="1" i="0" dirty="0">
                <a:effectLst/>
                <a:latin typeface="宋体" panose="02010600030101010101" pitchFamily="2" charset="-122"/>
                <a:ea typeface="宋体" panose="02010600030101010101" pitchFamily="2" charset="-122"/>
              </a:rPr>
              <a:t>4 </a:t>
            </a:r>
            <a:r>
              <a:rPr lang="zh-CN" altLang="en-US" sz="1800" b="1" i="0" dirty="0">
                <a:effectLst/>
                <a:latin typeface="宋体" panose="02010600030101010101" pitchFamily="2" charset="-122"/>
                <a:ea typeface="宋体" panose="02010600030101010101" pitchFamily="2" charset="-122"/>
              </a:rPr>
              <a:t>至 </a:t>
            </a:r>
            <a:r>
              <a:rPr lang="en-US" altLang="zh-CN" sz="1800" b="1" i="0" dirty="0">
                <a:effectLst/>
                <a:latin typeface="宋体" panose="02010600030101010101" pitchFamily="2" charset="-122"/>
                <a:ea typeface="宋体" panose="02010600030101010101" pitchFamily="2" charset="-122"/>
              </a:rPr>
              <a:t>6</a:t>
            </a:r>
            <a:r>
              <a:rPr lang="zh-CN" altLang="en-US" sz="1800" b="1" i="0" dirty="0">
                <a:effectLst/>
                <a:latin typeface="宋体" panose="02010600030101010101" pitchFamily="2" charset="-122"/>
                <a:ea typeface="宋体" panose="02010600030101010101" pitchFamily="2" charset="-122"/>
              </a:rPr>
              <a:t>月，中国共产党第七次全国代表大会在延安隆重举行。毛泽东在会上作</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论联合政府</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的政治报告。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2</a:t>
            </a:r>
            <a:r>
              <a:rPr lang="zh-CN" altLang="en-US" sz="1800" b="1" i="0" dirty="0">
                <a:effectLst/>
                <a:latin typeface="宋体" panose="02010600030101010101" pitchFamily="2" charset="-122"/>
                <a:ea typeface="宋体" panose="02010600030101010101" pitchFamily="2" charset="-122"/>
              </a:rPr>
              <a:t>）内容：中共七大提出了党的政治路线：放手发动群众，壮大人民力量，在中国共产党的领导下，打败日本侵略者，解放全国人民，建立一个新民主主义的中国。中共七大确立毛泽东思想为党的指导思想，选举产生新的中央委员会，选举毛泽东为中央委员会主席。大会通过的新党章规定，以马克思列宁主义的理论与中国革命的实践之统一的思想</a:t>
            </a: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毛泽东思想，作为党的一切工作的指针。  </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zh-CN" altLang="en-US" sz="1800" b="1" i="0" dirty="0">
                <a:effectLst/>
                <a:latin typeface="宋体" panose="02010600030101010101" pitchFamily="2" charset="-122"/>
                <a:ea typeface="宋体" panose="02010600030101010101" pitchFamily="2" charset="-122"/>
              </a:rPr>
              <a:t>（</a:t>
            </a:r>
            <a:r>
              <a:rPr lang="en-US" altLang="zh-CN" sz="1800" b="1" i="0" dirty="0">
                <a:effectLst/>
                <a:latin typeface="宋体" panose="02010600030101010101" pitchFamily="2" charset="-122"/>
                <a:ea typeface="宋体" panose="02010600030101010101" pitchFamily="2" charset="-122"/>
              </a:rPr>
              <a:t>3</a:t>
            </a:r>
            <a:r>
              <a:rPr lang="zh-CN" altLang="en-US" sz="1800" b="1" i="0" dirty="0">
                <a:effectLst/>
                <a:latin typeface="宋体" panose="02010600030101010101" pitchFamily="2" charset="-122"/>
                <a:ea typeface="宋体" panose="02010600030101010101" pitchFamily="2" charset="-122"/>
              </a:rPr>
              <a:t>）意义：中共七大为中国共产党和中国人民指明了抗战胜利后的奋斗方向，使全党在思想上、政治上、组织上达到空前的统一和团结。它为中国共产党领导人民争取抗日战争的胜利和新民主主义革命在全国的胜利奠定了坚实的基础。</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a:t>
            </a:r>
            <a:r>
              <a:rPr lang="zh-CN" altLang="en-US" sz="1800" b="1" i="0" dirty="0">
                <a:effectLst/>
                <a:latin typeface="宋体" panose="02010600030101010101" pitchFamily="2" charset="-122"/>
                <a:ea typeface="宋体" panose="02010600030101010101" pitchFamily="2" charset="-122"/>
              </a:rPr>
              <a:t>考点方向</a:t>
            </a:r>
            <a:r>
              <a:rPr lang="en-US" altLang="zh-CN" sz="1800" b="1" i="0" dirty="0">
                <a:effectLst/>
                <a:latin typeface="宋体" panose="02010600030101010101" pitchFamily="2" charset="-122"/>
                <a:ea typeface="宋体" panose="02010600030101010101" pitchFamily="2" charset="-122"/>
              </a:rPr>
              <a:t>】</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01</a:t>
            </a:r>
            <a:r>
              <a:rPr lang="zh-CN" altLang="en-US" sz="1800" b="1" i="0" dirty="0">
                <a:effectLst/>
                <a:latin typeface="宋体" panose="02010600030101010101" pitchFamily="2" charset="-122"/>
                <a:ea typeface="宋体" panose="02010600030101010101" pitchFamily="2" charset="-122"/>
              </a:rPr>
              <a:t>从抗战胜利前夕的国内外局势切入，考查会议召开的必要性；</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02</a:t>
            </a:r>
            <a:r>
              <a:rPr lang="zh-CN" altLang="en-US" sz="1800" b="1" i="0" dirty="0">
                <a:effectLst/>
                <a:latin typeface="宋体" panose="02010600030101010101" pitchFamily="2" charset="-122"/>
                <a:ea typeface="宋体" panose="02010600030101010101" pitchFamily="2" charset="-122"/>
              </a:rPr>
              <a:t>聚焦毛泽东思想确立、党的政治路线制定等核心内容；</a:t>
            </a:r>
            <a:endParaRPr lang="zh-CN" altLang="en-US" b="1" i="0" dirty="0">
              <a:effectLst/>
              <a:latin typeface="PingFang SC" panose="020B0400000000000000" pitchFamily="34" charset="-122"/>
              <a:ea typeface="PingFang SC" panose="020B0400000000000000" pitchFamily="34" charset="-122"/>
            </a:endParaRPr>
          </a:p>
          <a:p>
            <a:pPr marL="0" indent="0" algn="just" fontAlgn="ctr">
              <a:buNone/>
            </a:pPr>
            <a:r>
              <a:rPr lang="en-US" altLang="zh-CN" sz="1800" b="1" i="0" dirty="0">
                <a:effectLst/>
                <a:latin typeface="宋体" panose="02010600030101010101" pitchFamily="2" charset="-122"/>
                <a:ea typeface="宋体" panose="02010600030101010101" pitchFamily="2" charset="-122"/>
              </a:rPr>
              <a:t>03</a:t>
            </a:r>
            <a:r>
              <a:rPr lang="zh-CN" altLang="en-US" sz="1800" b="1" i="0" dirty="0">
                <a:effectLst/>
                <a:latin typeface="宋体" panose="02010600030101010101" pitchFamily="2" charset="-122"/>
                <a:ea typeface="宋体" panose="02010600030101010101" pitchFamily="2" charset="-122"/>
              </a:rPr>
              <a:t>从历史意义出发，探究其对凝聚全党力量、指引新民主主义革命胜利及理论</a:t>
            </a:r>
            <a:r>
              <a:rPr lang="zh-CN" altLang="en-US" b="1" dirty="0"/>
              <a:t>建设的深远价值。</a:t>
            </a:r>
            <a:endParaRPr kumimoji="1" lang="zh-CN" altLang="en-US" b="1" dirty="0"/>
          </a:p>
        </p:txBody>
      </p:sp>
    </p:spTree>
    <p:extLst>
      <p:ext uri="{BB962C8B-B14F-4D97-AF65-F5344CB8AC3E}">
        <p14:creationId xmlns:p14="http://schemas.microsoft.com/office/powerpoint/2010/main" val="601987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blinds(horizontal)">
                                      <p:cBhvr>
                                        <p:cTn id="15" dur="500"/>
                                        <p:tgtEl>
                                          <p:spTgt spid="3">
                                            <p:txEl>
                                              <p:pRg st="2" end="2"/>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linds(horizontal)">
                                      <p:cBhvr>
                                        <p:cTn id="21" dur="500"/>
                                        <p:tgtEl>
                                          <p:spTgt spid="3">
                                            <p:txEl>
                                              <p:pRg st="4" end="4"/>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blinds(horizontal)">
                                      <p:cBhvr>
                                        <p:cTn id="24" dur="500"/>
                                        <p:tgtEl>
                                          <p:spTgt spid="3">
                                            <p:txEl>
                                              <p:pRg st="5" end="5"/>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blinds(horizontal)">
                                      <p:cBhvr>
                                        <p:cTn id="27" dur="500"/>
                                        <p:tgtEl>
                                          <p:spTgt spid="3">
                                            <p:txEl>
                                              <p:pRg st="6" end="6"/>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blinds(horizontal)">
                                      <p:cBhvr>
                                        <p:cTn id="30" dur="500"/>
                                        <p:tgtEl>
                                          <p:spTgt spid="3">
                                            <p:txEl>
                                              <p:pRg st="7" end="7"/>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animEffect transition="in" filter="blinds(horizontal)">
                                      <p:cBhvr>
                                        <p:cTn id="33" dur="500"/>
                                        <p:tgtEl>
                                          <p:spTgt spid="3">
                                            <p:txEl>
                                              <p:pRg st="8" end="8"/>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3">
                                            <p:txEl>
                                              <p:pRg st="9" end="9"/>
                                            </p:txEl>
                                          </p:spTgt>
                                        </p:tgtEl>
                                        <p:attrNameLst>
                                          <p:attrName>style.visibility</p:attrName>
                                        </p:attrNameLst>
                                      </p:cBhvr>
                                      <p:to>
                                        <p:strVal val="visible"/>
                                      </p:to>
                                    </p:set>
                                    <p:animEffect transition="in" filter="blinds(horizontal)">
                                      <p:cBhvr>
                                        <p:cTn id="3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MRmpDcexXPtQtknb+2ab5UaEUhwU/iAbvS2Yy1tDBACt/9fA7OrbkCpFwdzw2A2NFGkod26EF8Gnt2vy2XcN/I="/>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肥皂">
  <a:themeElements>
    <a:clrScheme name="肥皂">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肥皂">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肥皂">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30</TotalTime>
  <Words>6585</Words>
  <PresentationFormat>宽屏</PresentationFormat>
  <Paragraphs>176</Paragraphs>
  <Slides>24</Slides>
  <Notes>0</Notes>
  <HiddenSlides>0</HiddenSlides>
  <MMClips>0</MMClips>
  <ScaleCrop>false</ScaleCrop>
  <HeadingPairs>
    <vt:vector size="6" baseType="variant">
      <vt:variant>
        <vt:lpstr>已用的字体</vt:lpstr>
      </vt:variant>
      <vt:variant>
        <vt:i4>4</vt:i4>
      </vt:variant>
      <vt:variant>
        <vt:lpstr>主题</vt:lpstr>
      </vt:variant>
      <vt:variant>
        <vt:i4>1</vt:i4>
      </vt:variant>
      <vt:variant>
        <vt:lpstr>幻灯片标题</vt:lpstr>
      </vt:variant>
      <vt:variant>
        <vt:i4>24</vt:i4>
      </vt:variant>
    </vt:vector>
  </HeadingPairs>
  <TitlesOfParts>
    <vt:vector size="29" baseType="lpstr">
      <vt:lpstr>宋体</vt:lpstr>
      <vt:lpstr>PingFang SC</vt:lpstr>
      <vt:lpstr>Century Gothic</vt:lpstr>
      <vt:lpstr>Garamond</vt:lpstr>
      <vt:lpstr>肥皂</vt:lpstr>
      <vt:lpstr>2025高考历史周年热点</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2025-05-21T02:13:17Z</dcterms:created>
  <dcterms:modified xsi:type="dcterms:W3CDTF">2025-05-21T02:43:39Z</dcterms:modified>
</cp:coreProperties>
</file>