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1"/>
  </p:handoutMasterIdLst>
  <p:sldIdLst>
    <p:sldId id="317" r:id="rId3"/>
    <p:sldId id="264" r:id="rId5"/>
    <p:sldId id="309" r:id="rId6"/>
    <p:sldId id="347" r:id="rId7"/>
    <p:sldId id="348" r:id="rId8"/>
    <p:sldId id="349" r:id="rId9"/>
    <p:sldId id="350" r:id="rId10"/>
    <p:sldId id="351" r:id="rId11"/>
    <p:sldId id="353" r:id="rId12"/>
    <p:sldId id="352" r:id="rId13"/>
    <p:sldId id="356" r:id="rId14"/>
    <p:sldId id="357" r:id="rId15"/>
    <p:sldId id="355" r:id="rId16"/>
    <p:sldId id="310" r:id="rId17"/>
    <p:sldId id="359" r:id="rId18"/>
    <p:sldId id="360" r:id="rId19"/>
    <p:sldId id="361" r:id="rId20"/>
  </p:sldIdLst>
  <p:sldSz cx="9144000" cy="5143500" type="screen16x9"/>
  <p:notesSz cx="6858000" cy="9144000"/>
  <p:custDataLst>
    <p:tags r:id="rId2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DA2"/>
    <a:srgbClr val="404040"/>
    <a:srgbClr val="584B3F"/>
    <a:srgbClr val="76675D"/>
    <a:srgbClr val="9C7F7B"/>
    <a:srgbClr val="DCDAE3"/>
    <a:srgbClr val="AB8C62"/>
    <a:srgbClr val="343430"/>
    <a:srgbClr val="21211F"/>
    <a:srgbClr val="9A7E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935" autoAdjust="0"/>
    <p:restoredTop sz="94660" autoAdjust="0"/>
  </p:normalViewPr>
  <p:slideViewPr>
    <p:cSldViewPr>
      <p:cViewPr varScale="1">
        <p:scale>
          <a:sx n="168" d="100"/>
          <a:sy n="168" d="100"/>
        </p:scale>
        <p:origin x="180" y="132"/>
      </p:cViewPr>
      <p:guideLst>
        <p:guide orient="horz" pos="1601"/>
        <p:guide pos="3007"/>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6" d="100"/>
          <a:sy n="86" d="100"/>
        </p:scale>
        <p:origin x="-3810" y="-90"/>
      </p:cViewPr>
      <p:guideLst>
        <p:guide orient="horz" pos="2846"/>
        <p:guide pos="216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5" Type="http://schemas.openxmlformats.org/officeDocument/2006/relationships/tags" Target="tags/tag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handoutMaster" Target="handoutMasters/handoutMaster1.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353A075-29DF-4CAE-8BA7-CDA0ED456C88}"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E3924EE-29F1-4E68-A53A-86CBCBDF827A}"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2B73EA-EE91-4E33-A9C1-8BF5DD7139A2}"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92B679-AE23-4750-8FB0-6513430B8953}"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占位符 1"/>
          <p:cNvSpPr>
            <a:spLocks noGrp="1"/>
          </p:cNvSpPr>
          <p:nvPr>
            <p:ph type="body" idx="1"/>
          </p:nvPr>
        </p:nvSpPr>
        <p:spPr/>
        <p:txBody>
          <a:bodyPr/>
          <a:lstStyle/>
          <a:p>
            <a:endParaRPr 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占位符 1"/>
          <p:cNvSpPr>
            <a:spLocks noGrp="1"/>
          </p:cNvSpPr>
          <p:nvPr>
            <p:ph type="body" idx="1"/>
          </p:nvPr>
        </p:nvSpPr>
        <p:spPr/>
        <p:txBody>
          <a:bodyPr/>
          <a:lstStyle/>
          <a:p>
            <a:endParaRPr lang="zh-C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_空白">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pic>
        <p:nvPicPr>
          <p:cNvPr id="17" name="图片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2866"/>
            <a:ext cx="9144001" cy="5146366"/>
          </a:xfrm>
          <a:prstGeom prst="rect">
            <a:avLst/>
          </a:prstGeom>
        </p:spPr>
      </p:pic>
      <p:cxnSp>
        <p:nvCxnSpPr>
          <p:cNvPr id="7" name="直接连接符 6"/>
          <p:cNvCxnSpPr/>
          <p:nvPr userDrawn="1"/>
        </p:nvCxnSpPr>
        <p:spPr>
          <a:xfrm>
            <a:off x="755576" y="625398"/>
            <a:ext cx="7848872"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12" name="Group 7"/>
          <p:cNvGrpSpPr/>
          <p:nvPr userDrawn="1"/>
        </p:nvGrpSpPr>
        <p:grpSpPr bwMode="auto">
          <a:xfrm>
            <a:off x="323528" y="292895"/>
            <a:ext cx="390372" cy="205979"/>
            <a:chOff x="0" y="0"/>
            <a:chExt cx="1041399" cy="549275"/>
          </a:xfrm>
        </p:grpSpPr>
        <p:sp>
          <p:nvSpPr>
            <p:cNvPr id="13" name="Freeform 16"/>
            <p:cNvSpPr/>
            <p:nvPr/>
          </p:nvSpPr>
          <p:spPr bwMode="auto">
            <a:xfrm>
              <a:off x="0" y="0"/>
              <a:ext cx="361950" cy="549275"/>
            </a:xfrm>
            <a:custGeom>
              <a:avLst/>
              <a:gdLst>
                <a:gd name="T0" fmla="*/ 4 w 400"/>
                <a:gd name="T1" fmla="*/ 92 h 608"/>
                <a:gd name="T2" fmla="*/ 96 w 400"/>
                <a:gd name="T3" fmla="*/ 0 h 608"/>
                <a:gd name="T4" fmla="*/ 400 w 400"/>
                <a:gd name="T5" fmla="*/ 304 h 608"/>
                <a:gd name="T6" fmla="*/ 96 w 400"/>
                <a:gd name="T7" fmla="*/ 608 h 608"/>
                <a:gd name="T8" fmla="*/ 0 w 400"/>
                <a:gd name="T9" fmla="*/ 512 h 608"/>
                <a:gd name="T10" fmla="*/ 212 w 400"/>
                <a:gd name="T11" fmla="*/ 300 h 608"/>
                <a:gd name="T12" fmla="*/ 4 w 400"/>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400" h="608">
                  <a:moveTo>
                    <a:pt x="4" y="92"/>
                  </a:moveTo>
                  <a:lnTo>
                    <a:pt x="96" y="0"/>
                  </a:lnTo>
                  <a:lnTo>
                    <a:pt x="400" y="304"/>
                  </a:lnTo>
                  <a:lnTo>
                    <a:pt x="96" y="608"/>
                  </a:lnTo>
                  <a:lnTo>
                    <a:pt x="0" y="512"/>
                  </a:lnTo>
                  <a:lnTo>
                    <a:pt x="212" y="300"/>
                  </a:lnTo>
                  <a:lnTo>
                    <a:pt x="4" y="92"/>
                  </a:lnTo>
                  <a:close/>
                </a:path>
              </a:pathLst>
            </a:custGeom>
            <a:solidFill>
              <a:srgbClr val="005DA2"/>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4" name="Freeform 17"/>
            <p:cNvSpPr/>
            <p:nvPr/>
          </p:nvSpPr>
          <p:spPr bwMode="auto">
            <a:xfrm>
              <a:off x="338137" y="0"/>
              <a:ext cx="360362" cy="549275"/>
            </a:xfrm>
            <a:custGeom>
              <a:avLst/>
              <a:gdLst>
                <a:gd name="T0" fmla="*/ 4 w 399"/>
                <a:gd name="T1" fmla="*/ 92 h 608"/>
                <a:gd name="T2" fmla="*/ 96 w 399"/>
                <a:gd name="T3" fmla="*/ 0 h 608"/>
                <a:gd name="T4" fmla="*/ 399 w 399"/>
                <a:gd name="T5" fmla="*/ 304 h 608"/>
                <a:gd name="T6" fmla="*/ 96 w 399"/>
                <a:gd name="T7" fmla="*/ 608 h 608"/>
                <a:gd name="T8" fmla="*/ 0 w 399"/>
                <a:gd name="T9" fmla="*/ 512 h 608"/>
                <a:gd name="T10" fmla="*/ 212 w 399"/>
                <a:gd name="T11" fmla="*/ 300 h 608"/>
                <a:gd name="T12" fmla="*/ 4 w 399"/>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399" h="608">
                  <a:moveTo>
                    <a:pt x="4" y="92"/>
                  </a:moveTo>
                  <a:lnTo>
                    <a:pt x="96" y="0"/>
                  </a:lnTo>
                  <a:lnTo>
                    <a:pt x="399" y="304"/>
                  </a:lnTo>
                  <a:lnTo>
                    <a:pt x="96" y="608"/>
                  </a:lnTo>
                  <a:lnTo>
                    <a:pt x="0" y="512"/>
                  </a:lnTo>
                  <a:lnTo>
                    <a:pt x="212" y="300"/>
                  </a:lnTo>
                  <a:lnTo>
                    <a:pt x="4" y="92"/>
                  </a:lnTo>
                  <a:close/>
                </a:path>
              </a:pathLst>
            </a:custGeom>
            <a:solidFill>
              <a:srgbClr val="3992DB"/>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 name="Freeform 18"/>
            <p:cNvSpPr/>
            <p:nvPr/>
          </p:nvSpPr>
          <p:spPr bwMode="auto">
            <a:xfrm>
              <a:off x="681037" y="0"/>
              <a:ext cx="360362" cy="549275"/>
            </a:xfrm>
            <a:custGeom>
              <a:avLst/>
              <a:gdLst>
                <a:gd name="T0" fmla="*/ 4 w 399"/>
                <a:gd name="T1" fmla="*/ 92 h 608"/>
                <a:gd name="T2" fmla="*/ 95 w 399"/>
                <a:gd name="T3" fmla="*/ 0 h 608"/>
                <a:gd name="T4" fmla="*/ 399 w 399"/>
                <a:gd name="T5" fmla="*/ 304 h 608"/>
                <a:gd name="T6" fmla="*/ 95 w 399"/>
                <a:gd name="T7" fmla="*/ 608 h 608"/>
                <a:gd name="T8" fmla="*/ 0 w 399"/>
                <a:gd name="T9" fmla="*/ 512 h 608"/>
                <a:gd name="T10" fmla="*/ 212 w 399"/>
                <a:gd name="T11" fmla="*/ 300 h 608"/>
                <a:gd name="T12" fmla="*/ 4 w 399"/>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399" h="608">
                  <a:moveTo>
                    <a:pt x="4" y="92"/>
                  </a:moveTo>
                  <a:lnTo>
                    <a:pt x="95" y="0"/>
                  </a:lnTo>
                  <a:lnTo>
                    <a:pt x="399" y="304"/>
                  </a:lnTo>
                  <a:lnTo>
                    <a:pt x="95" y="608"/>
                  </a:lnTo>
                  <a:lnTo>
                    <a:pt x="0" y="512"/>
                  </a:lnTo>
                  <a:lnTo>
                    <a:pt x="212" y="300"/>
                  </a:lnTo>
                  <a:lnTo>
                    <a:pt x="4" y="92"/>
                  </a:lnTo>
                  <a:close/>
                </a:path>
              </a:pathLst>
            </a:custGeom>
            <a:solidFill>
              <a:srgbClr val="F7960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grpSp>
      <p:sp>
        <p:nvSpPr>
          <p:cNvPr id="18" name="TextBox 15"/>
          <p:cNvSpPr txBox="1"/>
          <p:nvPr userDrawn="1"/>
        </p:nvSpPr>
        <p:spPr>
          <a:xfrm>
            <a:off x="8100392" y="241995"/>
            <a:ext cx="671347" cy="369332"/>
          </a:xfrm>
          <a:prstGeom prst="rect">
            <a:avLst/>
          </a:prstGeom>
          <a:noFill/>
        </p:spPr>
        <p:txBody>
          <a:bodyPr wrap="square" rtlCol="0">
            <a:spAutoFit/>
          </a:bodyPr>
          <a:lstStyle/>
          <a:p>
            <a:pPr algn="ctr"/>
            <a:fld id="{2EEF1883-7A0E-4F66-9932-E581691AD397}" type="slidenum">
              <a:rPr lang="zh-CN" altLang="en-US" sz="1800" b="0" smtClean="0">
                <a:solidFill>
                  <a:schemeClr val="accent1"/>
                </a:solidFill>
                <a:latin typeface="微软雅黑 Light" panose="020B0502040204020203" pitchFamily="34" charset="-122"/>
                <a:ea typeface="微软雅黑 Light" panose="020B0502040204020203" pitchFamily="34" charset="-122"/>
              </a:rPr>
            </a:fld>
            <a:r>
              <a:rPr lang="zh-CN" altLang="en-US" sz="1800" b="0" dirty="0">
                <a:solidFill>
                  <a:schemeClr val="accent1"/>
                </a:solidFill>
                <a:latin typeface="微软雅黑 Light" panose="020B0502040204020203" pitchFamily="34" charset="-122"/>
                <a:ea typeface="微软雅黑 Light" panose="020B0502040204020203" pitchFamily="34" charset="-122"/>
              </a:rPr>
              <a:t> </a:t>
            </a:r>
            <a:endParaRPr lang="zh-CN" altLang="en-US" sz="1800" b="0" dirty="0">
              <a:solidFill>
                <a:schemeClr val="accent1"/>
              </a:solidFill>
              <a:latin typeface="微软雅黑 Light" panose="020B0502040204020203" pitchFamily="34" charset="-122"/>
              <a:ea typeface="微软雅黑 Light" panose="020B0502040204020203"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标题和内容">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2866"/>
            <a:ext cx="9144001" cy="5146366"/>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标题和内容">
    <p:spTree>
      <p:nvGrpSpPr>
        <p:cNvPr id="1" name=""/>
        <p:cNvGrpSpPr/>
        <p:nvPr/>
      </p:nvGrpSpPr>
      <p:grpSpPr>
        <a:xfrm>
          <a:off x="0" y="0"/>
          <a:ext cx="0" cy="0"/>
          <a:chOff x="0" y="0"/>
          <a:chExt cx="0" cy="0"/>
        </a:xfrm>
      </p:grpSpPr>
      <p:pic>
        <p:nvPicPr>
          <p:cNvPr id="5" name="图片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2866"/>
            <a:ext cx="9144001" cy="5146366"/>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9.xml"/><Relationship Id="rId2" Type="http://schemas.openxmlformats.org/officeDocument/2006/relationships/image" Target="../media/image3.jpeg"/><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image" Target="../media/image2.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image" Target="../media/image2.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4" Type="http://schemas.openxmlformats.org/officeDocument/2006/relationships/notesSlide" Target="../notesSlides/notesSlide8.xml"/><Relationship Id="rId3" Type="http://schemas.openxmlformats.org/officeDocument/2006/relationships/slideLayout" Target="../slideLayouts/slideLayout9.xml"/><Relationship Id="rId2" Type="http://schemas.openxmlformats.org/officeDocument/2006/relationships/image" Target="../media/image3.jpeg"/><Relationship Id="rId1"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image" Target="../media/image5.png"/><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48" name="矩形 47"/>
          <p:cNvSpPr/>
          <p:nvPr/>
        </p:nvSpPr>
        <p:spPr>
          <a:xfrm>
            <a:off x="6403078" y="203887"/>
            <a:ext cx="2391410" cy="1174750"/>
          </a:xfrm>
          <a:prstGeom prst="rect">
            <a:avLst/>
          </a:prstGeom>
        </p:spPr>
        <p:txBody>
          <a:bodyPr wrap="none" lIns="68571" tIns="34285" rIns="68571" bIns="34285">
            <a:spAutoFit/>
          </a:bodyPr>
          <a:lstStyle/>
          <a:p>
            <a:pPr algn="r"/>
            <a:r>
              <a:rPr lang="en-US" altLang="zh-CN" sz="7200" b="1" dirty="0">
                <a:solidFill>
                  <a:srgbClr val="005DA2"/>
                </a:solidFill>
                <a:latin typeface="微软雅黑" panose="020B0503020204020204" pitchFamily="34" charset="-122"/>
                <a:ea typeface="微软雅黑" panose="020B0503020204020204" pitchFamily="34" charset="-122"/>
              </a:rPr>
              <a:t>2022</a:t>
            </a:r>
            <a:endParaRPr lang="en-US" altLang="zh-CN" sz="7200" b="1" dirty="0">
              <a:solidFill>
                <a:srgbClr val="005DA2"/>
              </a:solidFill>
              <a:latin typeface="微软雅黑" panose="020B0503020204020204" pitchFamily="34" charset="-122"/>
              <a:ea typeface="微软雅黑" panose="020B0503020204020204" pitchFamily="34" charset="-122"/>
            </a:endParaRPr>
          </a:p>
        </p:txBody>
      </p:sp>
      <p:sp>
        <p:nvSpPr>
          <p:cNvPr id="15" name="矩形 14"/>
          <p:cNvSpPr/>
          <p:nvPr/>
        </p:nvSpPr>
        <p:spPr>
          <a:xfrm>
            <a:off x="2411730" y="1285875"/>
            <a:ext cx="6732270" cy="2098675"/>
          </a:xfrm>
          <a:prstGeom prst="rect">
            <a:avLst/>
          </a:prstGeom>
          <a:solidFill>
            <a:srgbClr val="005DA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43" name="Rectangle 3"/>
          <p:cNvSpPr txBox="1">
            <a:spLocks noChangeArrowheads="1"/>
          </p:cNvSpPr>
          <p:nvPr/>
        </p:nvSpPr>
        <p:spPr>
          <a:xfrm>
            <a:off x="3123769" y="2078452"/>
            <a:ext cx="5671494" cy="50244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zh-CN" altLang="en-US" sz="6600" b="1" dirty="0">
                <a:solidFill>
                  <a:schemeClr val="bg1"/>
                </a:solidFill>
                <a:latin typeface="微软雅黑" panose="020B0503020204020204" pitchFamily="34" charset="-122"/>
                <a:ea typeface="微软雅黑" panose="020B0503020204020204" pitchFamily="34" charset="-122"/>
              </a:rPr>
              <a:t>高考热点探析</a:t>
            </a:r>
            <a:endParaRPr lang="zh-CN" altLang="en-US" sz="6600" b="1" dirty="0">
              <a:solidFill>
                <a:schemeClr val="bg1"/>
              </a:solidFill>
              <a:latin typeface="微软雅黑" panose="020B0503020204020204" pitchFamily="34" charset="-122"/>
              <a:ea typeface="微软雅黑" panose="020B0503020204020204" pitchFamily="34" charset="-122"/>
            </a:endParaRPr>
          </a:p>
        </p:txBody>
      </p:sp>
      <p:sp>
        <p:nvSpPr>
          <p:cNvPr id="76" name="文本框 75"/>
          <p:cNvSpPr txBox="1"/>
          <p:nvPr/>
        </p:nvSpPr>
        <p:spPr>
          <a:xfrm>
            <a:off x="5427345" y="3867785"/>
            <a:ext cx="3059430" cy="245745"/>
          </a:xfrm>
          <a:prstGeom prst="rect">
            <a:avLst/>
          </a:prstGeom>
          <a:noFill/>
        </p:spPr>
        <p:txBody>
          <a:bodyPr wrap="square" lIns="0" tIns="0" rIns="0" bIns="0" rtlCol="0">
            <a:spAutoFit/>
          </a:bodyPr>
          <a:lstStyle/>
          <a:p>
            <a:r>
              <a:rPr lang="zh-CN" altLang="en-US" sz="1600" b="1" dirty="0">
                <a:solidFill>
                  <a:srgbClr val="005DA2"/>
                </a:solidFill>
                <a:latin typeface="微软雅黑" panose="020B0503020204020204" pitchFamily="34" charset="-122"/>
                <a:ea typeface="微软雅黑" panose="020B0503020204020204" pitchFamily="34" charset="-122"/>
              </a:rPr>
              <a:t>陕西省韩城</a:t>
            </a:r>
            <a:r>
              <a:rPr lang="zh-CN" altLang="en-US" sz="1600" b="1" dirty="0">
                <a:solidFill>
                  <a:srgbClr val="005DA2"/>
                </a:solidFill>
                <a:latin typeface="微软雅黑" panose="020B0503020204020204" pitchFamily="34" charset="-122"/>
                <a:ea typeface="微软雅黑" panose="020B0503020204020204" pitchFamily="34" charset="-122"/>
              </a:rPr>
              <a:t>市象山中学</a:t>
            </a:r>
            <a:r>
              <a:rPr lang="zh-CN" altLang="en-US" sz="1600" b="1" dirty="0">
                <a:solidFill>
                  <a:srgbClr val="005DA2"/>
                </a:solidFill>
                <a:latin typeface="微软雅黑" panose="020B0503020204020204" pitchFamily="34" charset="-122"/>
                <a:ea typeface="微软雅黑" panose="020B0503020204020204" pitchFamily="34" charset="-122"/>
              </a:rPr>
              <a:t>历史组杨博</a:t>
            </a:r>
            <a:endParaRPr lang="zh-CN" altLang="en-US" sz="1600" b="1" dirty="0">
              <a:solidFill>
                <a:srgbClr val="005DA2"/>
              </a:solidFill>
              <a:latin typeface="微软雅黑" panose="020B0503020204020204" pitchFamily="34" charset="-122"/>
              <a:ea typeface="微软雅黑" panose="020B0503020204020204" pitchFamily="34" charset="-122"/>
            </a:endParaRPr>
          </a:p>
        </p:txBody>
      </p:sp>
      <p:pic>
        <p:nvPicPr>
          <p:cNvPr id="2" name="图片 1" descr="1"/>
          <p:cNvPicPr>
            <a:picLocks noChangeAspect="1"/>
          </p:cNvPicPr>
          <p:nvPr/>
        </p:nvPicPr>
        <p:blipFill>
          <a:blip r:embed="rId2"/>
          <a:stretch>
            <a:fillRect/>
          </a:stretch>
        </p:blipFill>
        <p:spPr>
          <a:xfrm>
            <a:off x="0" y="1275080"/>
            <a:ext cx="3385820" cy="210883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advClick="0" advTm="0">
        <p:fade/>
      </p:transition>
    </mc:Choice>
    <mc:Fallback>
      <p:transition spd="med"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left)">
                                      <p:cBhvr>
                                        <p:cTn id="7" dur="500"/>
                                        <p:tgtEl>
                                          <p:spTgt spid="15"/>
                                        </p:tgtEl>
                                      </p:cBhvr>
                                    </p:animEffect>
                                  </p:childTnLst>
                                </p:cTn>
                              </p:par>
                            </p:childTnLst>
                          </p:cTn>
                        </p:par>
                        <p:par>
                          <p:cTn id="8" fill="hold">
                            <p:stCondLst>
                              <p:cond delay="500"/>
                            </p:stCondLst>
                            <p:childTnLst>
                              <p:par>
                                <p:cTn id="9" presetID="42" presetClass="entr" presetSubtype="0" fill="hold" grpId="0" nodeType="afterEffect">
                                  <p:stCondLst>
                                    <p:cond delay="0"/>
                                  </p:stCondLst>
                                  <p:childTnLst>
                                    <p:set>
                                      <p:cBhvr>
                                        <p:cTn id="10" dur="1" fill="hold">
                                          <p:stCondLst>
                                            <p:cond delay="0"/>
                                          </p:stCondLst>
                                        </p:cTn>
                                        <p:tgtEl>
                                          <p:spTgt spid="48"/>
                                        </p:tgtEl>
                                        <p:attrNameLst>
                                          <p:attrName>style.visibility</p:attrName>
                                        </p:attrNameLst>
                                      </p:cBhvr>
                                      <p:to>
                                        <p:strVal val="visible"/>
                                      </p:to>
                                    </p:set>
                                    <p:animEffect transition="in" filter="fade">
                                      <p:cBhvr>
                                        <p:cTn id="11" dur="1000"/>
                                        <p:tgtEl>
                                          <p:spTgt spid="48"/>
                                        </p:tgtEl>
                                      </p:cBhvr>
                                    </p:animEffect>
                                    <p:anim calcmode="lin" valueType="num">
                                      <p:cBhvr>
                                        <p:cTn id="12" dur="1000" fill="hold"/>
                                        <p:tgtEl>
                                          <p:spTgt spid="48"/>
                                        </p:tgtEl>
                                        <p:attrNameLst>
                                          <p:attrName>ppt_x</p:attrName>
                                        </p:attrNameLst>
                                      </p:cBhvr>
                                      <p:tavLst>
                                        <p:tav tm="0">
                                          <p:val>
                                            <p:strVal val="#ppt_x"/>
                                          </p:val>
                                        </p:tav>
                                        <p:tav tm="100000">
                                          <p:val>
                                            <p:strVal val="#ppt_x"/>
                                          </p:val>
                                        </p:tav>
                                      </p:tavLst>
                                    </p:anim>
                                    <p:anim calcmode="lin" valueType="num">
                                      <p:cBhvr>
                                        <p:cTn id="13" dur="1000" fill="hold"/>
                                        <p:tgtEl>
                                          <p:spTgt spid="48"/>
                                        </p:tgtEl>
                                        <p:attrNameLst>
                                          <p:attrName>ppt_y</p:attrName>
                                        </p:attrNameLst>
                                      </p:cBhvr>
                                      <p:tavLst>
                                        <p:tav tm="0">
                                          <p:val>
                                            <p:strVal val="#ppt_y+.1"/>
                                          </p:val>
                                        </p:tav>
                                        <p:tav tm="100000">
                                          <p:val>
                                            <p:strVal val="#ppt_y"/>
                                          </p:val>
                                        </p:tav>
                                      </p:tavLst>
                                    </p:anim>
                                  </p:childTnLst>
                                </p:cTn>
                              </p:par>
                            </p:childTnLst>
                          </p:cTn>
                        </p:par>
                        <p:par>
                          <p:cTn id="14" fill="hold">
                            <p:stCondLst>
                              <p:cond delay="1500"/>
                            </p:stCondLst>
                            <p:childTnLst>
                              <p:par>
                                <p:cTn id="15" presetID="41" presetClass="entr" presetSubtype="0" fill="hold" grpId="0" nodeType="afterEffect">
                                  <p:stCondLst>
                                    <p:cond delay="0"/>
                                  </p:stCondLst>
                                  <p:iterate type="lt">
                                    <p:tmPct val="10000"/>
                                  </p:iterate>
                                  <p:childTnLst>
                                    <p:set>
                                      <p:cBhvr>
                                        <p:cTn id="16" dur="1" fill="hold">
                                          <p:stCondLst>
                                            <p:cond delay="0"/>
                                          </p:stCondLst>
                                        </p:cTn>
                                        <p:tgtEl>
                                          <p:spTgt spid="43"/>
                                        </p:tgtEl>
                                        <p:attrNameLst>
                                          <p:attrName>style.visibility</p:attrName>
                                        </p:attrNameLst>
                                      </p:cBhvr>
                                      <p:to>
                                        <p:strVal val="visible"/>
                                      </p:to>
                                    </p:set>
                                    <p:anim calcmode="lin" valueType="num">
                                      <p:cBhvr>
                                        <p:cTn id="17" dur="500" fill="hold"/>
                                        <p:tgtEl>
                                          <p:spTgt spid="43"/>
                                        </p:tgtEl>
                                        <p:attrNameLst>
                                          <p:attrName>ppt_x</p:attrName>
                                        </p:attrNameLst>
                                      </p:cBhvr>
                                      <p:tavLst>
                                        <p:tav tm="0">
                                          <p:val>
                                            <p:strVal val="#ppt_x"/>
                                          </p:val>
                                        </p:tav>
                                        <p:tav tm="50000">
                                          <p:val>
                                            <p:strVal val="#ppt_x+.1"/>
                                          </p:val>
                                        </p:tav>
                                        <p:tav tm="100000">
                                          <p:val>
                                            <p:strVal val="#ppt_x"/>
                                          </p:val>
                                        </p:tav>
                                      </p:tavLst>
                                    </p:anim>
                                    <p:anim calcmode="lin" valueType="num">
                                      <p:cBhvr>
                                        <p:cTn id="18" dur="500" fill="hold"/>
                                        <p:tgtEl>
                                          <p:spTgt spid="43"/>
                                        </p:tgtEl>
                                        <p:attrNameLst>
                                          <p:attrName>ppt_y</p:attrName>
                                        </p:attrNameLst>
                                      </p:cBhvr>
                                      <p:tavLst>
                                        <p:tav tm="0">
                                          <p:val>
                                            <p:strVal val="#ppt_y"/>
                                          </p:val>
                                        </p:tav>
                                        <p:tav tm="100000">
                                          <p:val>
                                            <p:strVal val="#ppt_y"/>
                                          </p:val>
                                        </p:tav>
                                      </p:tavLst>
                                    </p:anim>
                                    <p:anim calcmode="lin" valueType="num">
                                      <p:cBhvr>
                                        <p:cTn id="19" dur="500" fill="hold"/>
                                        <p:tgtEl>
                                          <p:spTgt spid="43"/>
                                        </p:tgtEl>
                                        <p:attrNameLst>
                                          <p:attrName>ppt_h</p:attrName>
                                        </p:attrNameLst>
                                      </p:cBhvr>
                                      <p:tavLst>
                                        <p:tav tm="0">
                                          <p:val>
                                            <p:strVal val="#ppt_h/10"/>
                                          </p:val>
                                        </p:tav>
                                        <p:tav tm="50000">
                                          <p:val>
                                            <p:strVal val="#ppt_h+.01"/>
                                          </p:val>
                                        </p:tav>
                                        <p:tav tm="100000">
                                          <p:val>
                                            <p:strVal val="#ppt_h"/>
                                          </p:val>
                                        </p:tav>
                                      </p:tavLst>
                                    </p:anim>
                                    <p:anim calcmode="lin" valueType="num">
                                      <p:cBhvr>
                                        <p:cTn id="20" dur="500" fill="hold"/>
                                        <p:tgtEl>
                                          <p:spTgt spid="43"/>
                                        </p:tgtEl>
                                        <p:attrNameLst>
                                          <p:attrName>ppt_w</p:attrName>
                                        </p:attrNameLst>
                                      </p:cBhvr>
                                      <p:tavLst>
                                        <p:tav tm="0">
                                          <p:val>
                                            <p:strVal val="#ppt_w/10"/>
                                          </p:val>
                                        </p:tav>
                                        <p:tav tm="50000">
                                          <p:val>
                                            <p:strVal val="#ppt_w+.01"/>
                                          </p:val>
                                        </p:tav>
                                        <p:tav tm="100000">
                                          <p:val>
                                            <p:strVal val="#ppt_w"/>
                                          </p:val>
                                        </p:tav>
                                      </p:tavLst>
                                    </p:anim>
                                    <p:animEffect transition="in" filter="fade">
                                      <p:cBhvr>
                                        <p:cTn id="21" dur="500" tmFilter="0,0; .5, 1; 1, 1"/>
                                        <p:tgtEl>
                                          <p:spTgt spid="43"/>
                                        </p:tgtEl>
                                      </p:cBhvr>
                                    </p:animEffect>
                                  </p:childTnLst>
                                </p:cTn>
                              </p:par>
                            </p:childTnLst>
                          </p:cTn>
                        </p:par>
                        <p:par>
                          <p:cTn id="22" fill="hold">
                            <p:stCondLst>
                              <p:cond delay="2250"/>
                            </p:stCondLst>
                            <p:childTnLst>
                              <p:par>
                                <p:cTn id="23" presetID="42" presetClass="entr" presetSubtype="0" fill="hold" grpId="0" nodeType="afterEffect">
                                  <p:stCondLst>
                                    <p:cond delay="0"/>
                                  </p:stCondLst>
                                  <p:childTnLst>
                                    <p:set>
                                      <p:cBhvr>
                                        <p:cTn id="24" dur="1" fill="hold">
                                          <p:stCondLst>
                                            <p:cond delay="0"/>
                                          </p:stCondLst>
                                        </p:cTn>
                                        <p:tgtEl>
                                          <p:spTgt spid="76"/>
                                        </p:tgtEl>
                                        <p:attrNameLst>
                                          <p:attrName>style.visibility</p:attrName>
                                        </p:attrNameLst>
                                      </p:cBhvr>
                                      <p:to>
                                        <p:strVal val="visible"/>
                                      </p:to>
                                    </p:set>
                                    <p:animEffect transition="in" filter="fade">
                                      <p:cBhvr>
                                        <p:cTn id="25" dur="500"/>
                                        <p:tgtEl>
                                          <p:spTgt spid="76"/>
                                        </p:tgtEl>
                                      </p:cBhvr>
                                    </p:animEffect>
                                    <p:anim calcmode="lin" valueType="num">
                                      <p:cBhvr>
                                        <p:cTn id="26" dur="500" fill="hold"/>
                                        <p:tgtEl>
                                          <p:spTgt spid="76"/>
                                        </p:tgtEl>
                                        <p:attrNameLst>
                                          <p:attrName>ppt_x</p:attrName>
                                        </p:attrNameLst>
                                      </p:cBhvr>
                                      <p:tavLst>
                                        <p:tav tm="0">
                                          <p:val>
                                            <p:strVal val="#ppt_x"/>
                                          </p:val>
                                        </p:tav>
                                        <p:tav tm="100000">
                                          <p:val>
                                            <p:strVal val="#ppt_x"/>
                                          </p:val>
                                        </p:tav>
                                      </p:tavLst>
                                    </p:anim>
                                    <p:anim calcmode="lin" valueType="num">
                                      <p:cBhvr>
                                        <p:cTn id="27" dur="500" fill="hold"/>
                                        <p:tgtEl>
                                          <p:spTgt spid="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p:bldP spid="15" grpId="0" bldLvl="0" animBg="1"/>
      <p:bldP spid="43" grpId="0" autoUpdateAnimBg="0"/>
      <p:bldP spid="76"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4" name="文本框 3"/>
          <p:cNvSpPr txBox="1"/>
          <p:nvPr/>
        </p:nvSpPr>
        <p:spPr>
          <a:xfrm>
            <a:off x="144145" y="315595"/>
            <a:ext cx="8778875" cy="2122805"/>
          </a:xfrm>
          <a:prstGeom prst="rect">
            <a:avLst/>
          </a:prstGeom>
          <a:solidFill>
            <a:schemeClr val="tx2">
              <a:lumMod val="20000"/>
              <a:lumOff val="80000"/>
            </a:schemeClr>
          </a:solidFill>
        </p:spPr>
        <p:txBody>
          <a:bodyPr wrap="square" anchor="t">
            <a:spAutoFit/>
          </a:bodyPr>
          <a:p>
            <a:pPr fontAlgn="auto">
              <a:lnSpc>
                <a:spcPct val="100000"/>
              </a:lnSpc>
            </a:pPr>
            <a:r>
              <a:rPr lang="en-US" sz="2400" b="1">
                <a:solidFill>
                  <a:srgbClr val="1F2DA8"/>
                </a:solidFill>
              </a:rPr>
              <a:t>     </a:t>
            </a:r>
            <a:r>
              <a:rPr lang="en-US" sz="2400" b="1">
                <a:solidFill>
                  <a:schemeClr val="tx1"/>
                </a:solidFill>
                <a:effectLst>
                  <a:outerShdw blurRad="38100" dist="19050" dir="2700000" algn="tl" rotWithShape="0">
                    <a:schemeClr val="dk1">
                      <a:alpha val="40000"/>
                    </a:schemeClr>
                  </a:outerShdw>
                </a:effectLst>
              </a:rPr>
              <a:t>3. </a:t>
            </a:r>
            <a:r>
              <a:rPr lang="zh-CN" sz="2400" b="1">
                <a:solidFill>
                  <a:schemeClr val="tx1"/>
                </a:solidFill>
                <a:effectLst>
                  <a:outerShdw blurRad="38100" dist="19050" dir="2700000" algn="tl" rotWithShape="0">
                    <a:schemeClr val="dk1">
                      <a:alpha val="40000"/>
                    </a:schemeClr>
                  </a:outerShdw>
                </a:effectLst>
              </a:rPr>
              <a:t>关键能力</a:t>
            </a:r>
            <a:endParaRPr lang="zh-CN" sz="2400" b="1">
              <a:solidFill>
                <a:schemeClr val="tx1"/>
              </a:solidFill>
              <a:effectLst>
                <a:outerShdw blurRad="38100" dist="19050" dir="2700000" algn="tl" rotWithShape="0">
                  <a:schemeClr val="dk1">
                    <a:alpha val="40000"/>
                  </a:schemeClr>
                </a:outerShdw>
              </a:effectLst>
            </a:endParaRPr>
          </a:p>
          <a:p>
            <a:pPr fontAlgn="auto">
              <a:lnSpc>
                <a:spcPct val="100000"/>
              </a:lnSpc>
            </a:pPr>
            <a:r>
              <a:rPr lang="zh-CN" b="1"/>
              <a:t>        历史科考试内容改革提出获取和解读历史信息的能力、分析历史问题的能力和历史探究能力3项关键能力。</a:t>
            </a:r>
            <a:endParaRPr lang="zh-CN" b="1"/>
          </a:p>
          <a:p>
            <a:pPr fontAlgn="auto">
              <a:lnSpc>
                <a:spcPct val="100000"/>
              </a:lnSpc>
            </a:pPr>
            <a:r>
              <a:rPr lang="zh-CN" b="1"/>
              <a:t>   </a:t>
            </a:r>
            <a:r>
              <a:rPr lang="zh-CN" b="1">
                <a:solidFill>
                  <a:srgbClr val="1F2DA8"/>
                </a:solidFill>
              </a:rPr>
              <a:t>（</a:t>
            </a:r>
            <a:r>
              <a:rPr lang="en-US" b="1">
                <a:solidFill>
                  <a:srgbClr val="1F2DA8"/>
                </a:solidFill>
              </a:rPr>
              <a:t>1</a:t>
            </a:r>
            <a:r>
              <a:rPr lang="zh-CN" b="1">
                <a:solidFill>
                  <a:srgbClr val="1F2DA8"/>
                </a:solidFill>
              </a:rPr>
              <a:t>）</a:t>
            </a:r>
            <a:r>
              <a:rPr lang="zh-CN" b="1">
                <a:solidFill>
                  <a:srgbClr val="210DB0"/>
                </a:solidFill>
              </a:rPr>
              <a:t>获取和解读历史信息的能力。</a:t>
            </a:r>
            <a:endParaRPr lang="zh-CN" b="1">
              <a:solidFill>
                <a:srgbClr val="210DB0"/>
              </a:solidFill>
            </a:endParaRPr>
          </a:p>
          <a:p>
            <a:pPr fontAlgn="auto">
              <a:lnSpc>
                <a:spcPct val="100000"/>
              </a:lnSpc>
            </a:pPr>
            <a:r>
              <a:rPr lang="zh-CN" b="1">
                <a:solidFill>
                  <a:srgbClr val="1F2DA8"/>
                </a:solidFill>
                <a:sym typeface="+mn-ea"/>
              </a:rPr>
              <a:t>   （</a:t>
            </a:r>
            <a:r>
              <a:rPr lang="en-US" b="1">
                <a:solidFill>
                  <a:srgbClr val="1F2DA8"/>
                </a:solidFill>
                <a:sym typeface="+mn-ea"/>
              </a:rPr>
              <a:t>2</a:t>
            </a:r>
            <a:r>
              <a:rPr lang="zh-CN" b="1">
                <a:solidFill>
                  <a:srgbClr val="1F2DA8"/>
                </a:solidFill>
                <a:sym typeface="+mn-ea"/>
              </a:rPr>
              <a:t>）</a:t>
            </a:r>
            <a:r>
              <a:rPr lang="zh-CN" b="1">
                <a:solidFill>
                  <a:srgbClr val="210DB0"/>
                </a:solidFill>
                <a:sym typeface="+mn-ea"/>
              </a:rPr>
              <a:t>分析历史问题的能力。</a:t>
            </a:r>
            <a:endParaRPr lang="zh-CN" b="1">
              <a:solidFill>
                <a:srgbClr val="210DB0"/>
              </a:solidFill>
              <a:sym typeface="+mn-ea"/>
            </a:endParaRPr>
          </a:p>
          <a:p>
            <a:pPr fontAlgn="auto">
              <a:lnSpc>
                <a:spcPct val="100000"/>
              </a:lnSpc>
            </a:pPr>
            <a:r>
              <a:rPr lang="zh-CN" b="1">
                <a:solidFill>
                  <a:srgbClr val="1F2DA8"/>
                </a:solidFill>
                <a:sym typeface="+mn-ea"/>
              </a:rPr>
              <a:t>  （</a:t>
            </a:r>
            <a:r>
              <a:rPr lang="en-US" b="1">
                <a:solidFill>
                  <a:srgbClr val="1F2DA8"/>
                </a:solidFill>
                <a:sym typeface="+mn-ea"/>
              </a:rPr>
              <a:t>3</a:t>
            </a:r>
            <a:r>
              <a:rPr lang="zh-CN" b="1">
                <a:solidFill>
                  <a:srgbClr val="1F2DA8"/>
                </a:solidFill>
                <a:sym typeface="+mn-ea"/>
              </a:rPr>
              <a:t>）</a:t>
            </a:r>
            <a:r>
              <a:rPr lang="zh-CN" b="1">
                <a:solidFill>
                  <a:srgbClr val="210DB0"/>
                </a:solidFill>
                <a:sym typeface="+mn-ea"/>
              </a:rPr>
              <a:t>历史探究能力：</a:t>
            </a:r>
            <a:r>
              <a:rPr lang="zh-CN" b="1">
                <a:sym typeface="+mn-ea"/>
              </a:rPr>
              <a:t>要求学生能够发现和提出问题、论证问题，最终得出历史结论。</a:t>
            </a:r>
            <a:endParaRPr lang="zh-CN" b="1"/>
          </a:p>
          <a:p>
            <a:pPr fontAlgn="auto">
              <a:lnSpc>
                <a:spcPct val="100000"/>
              </a:lnSpc>
            </a:pPr>
            <a:endParaRPr lang="zh-CN" b="1"/>
          </a:p>
        </p:txBody>
      </p:sp>
      <p:sp>
        <p:nvSpPr>
          <p:cNvPr id="101" name="文本框 100"/>
          <p:cNvSpPr txBox="1"/>
          <p:nvPr/>
        </p:nvSpPr>
        <p:spPr>
          <a:xfrm>
            <a:off x="144145" y="2667635"/>
            <a:ext cx="8778875" cy="1845310"/>
          </a:xfrm>
          <a:prstGeom prst="rect">
            <a:avLst/>
          </a:prstGeom>
          <a:solidFill>
            <a:schemeClr val="bg1">
              <a:lumMod val="95000"/>
            </a:schemeClr>
          </a:solidFill>
          <a:ln>
            <a:noFill/>
          </a:ln>
        </p:spPr>
        <p:txBody>
          <a:bodyPr wrap="square">
            <a:spAutoFit/>
          </a:bodyPr>
          <a:p>
            <a:pPr indent="0" fontAlgn="auto">
              <a:lnSpc>
                <a:spcPct val="100000"/>
              </a:lnSpc>
            </a:pPr>
            <a:r>
              <a:rPr lang="en-US" sz="2400" b="1">
                <a:latin typeface="黑体" panose="02010609060101010101" charset="-122"/>
                <a:ea typeface="黑体" panose="02010609060101010101" charset="-122"/>
              </a:rPr>
              <a:t>   4.</a:t>
            </a:r>
            <a:r>
              <a:rPr lang="zh-CN" sz="2400" b="1">
                <a:latin typeface="黑体" panose="02010609060101010101" charset="-122"/>
                <a:ea typeface="黑体" panose="02010609060101010101" charset="-122"/>
              </a:rPr>
              <a:t>必备知识
</a:t>
            </a:r>
            <a:r>
              <a:rPr lang="zh-CN" b="1">
                <a:latin typeface="黑体" panose="02010609060101010101" charset="-122"/>
                <a:ea typeface="黑体" panose="02010609060101010101" charset="-122"/>
              </a:rPr>
              <a:t> </a:t>
            </a:r>
            <a:r>
              <a:rPr lang="zh-CN" b="1">
                <a:solidFill>
                  <a:srgbClr val="FF0000"/>
                </a:solidFill>
                <a:latin typeface="黑体" panose="02010609060101010101" charset="-122"/>
                <a:ea typeface="黑体" panose="02010609060101010101" charset="-122"/>
              </a:rPr>
              <a:t>   必备知识</a:t>
            </a:r>
            <a:r>
              <a:rPr lang="zh-CN" b="1">
                <a:latin typeface="黑体" panose="02010609060101010101" charset="-122"/>
                <a:ea typeface="黑体" panose="02010609060101010101" charset="-122"/>
              </a:rPr>
              <a:t>是指即将进入高等学校的学习者在面对与学科相关的生活实践或学习探索问题情境时，有效地认识问题、分析问题、解决问题所必须具备的知识。
    高考涉及的必备知识主要有三方面：一是学生进入高校学习所必备的基础知识；二是国家课程标准中列出的内容要求；三是历年高考试题考查过的内容（</a:t>
            </a:r>
            <a:r>
              <a:rPr lang="zh-CN" b="1">
                <a:solidFill>
                  <a:srgbClr val="000000"/>
                </a:solidFill>
                <a:latin typeface="黑体" panose="02010609060101010101" charset="-122"/>
                <a:ea typeface="黑体" panose="02010609060101010101" charset="-122"/>
              </a:rPr>
              <a:t>高生应具有的常识性知识）</a:t>
            </a:r>
            <a:r>
              <a:rPr lang="zh-CN" b="1">
                <a:latin typeface="黑体" panose="02010609060101010101" charset="-122"/>
                <a:ea typeface="黑体" panose="02010609060101010101" charset="-122"/>
              </a:rPr>
              <a:t>。</a:t>
            </a:r>
            <a:endParaRPr lang="zh-CN" b="1">
              <a:latin typeface="黑体" panose="02010609060101010101" charset="-122"/>
              <a:ea typeface="黑体" panose="02010609060101010101"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矩形 2"/>
          <p:cNvSpPr/>
          <p:nvPr/>
        </p:nvSpPr>
        <p:spPr>
          <a:xfrm>
            <a:off x="18415" y="503555"/>
            <a:ext cx="9108440" cy="75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矩形 1"/>
          <p:cNvSpPr/>
          <p:nvPr/>
        </p:nvSpPr>
        <p:spPr>
          <a:xfrm>
            <a:off x="18415" y="41910"/>
            <a:ext cx="6681470" cy="461645"/>
          </a:xfrm>
          <a:prstGeom prst="rect">
            <a:avLst/>
          </a:prstGeom>
          <a:noFill/>
          <a:ln>
            <a:noFill/>
          </a:ln>
        </p:spPr>
        <p:txBody>
          <a:bodyPr wrap="square" anchor="t">
            <a:spAutoFit/>
          </a:bodyPr>
          <a:p>
            <a:pPr algn="ctr"/>
            <a:r>
              <a:rPr lang="zh-CN" sz="2405" b="1">
                <a:solidFill>
                  <a:schemeClr val="tx1"/>
                </a:solidFill>
                <a:effectLst>
                  <a:outerShdw blurRad="38100" dist="19050" dir="2700000" algn="tl" rotWithShape="0">
                    <a:schemeClr val="dk1">
                      <a:alpha val="40000"/>
                    </a:schemeClr>
                  </a:outerShdw>
                </a:effectLst>
              </a:rPr>
              <a:t>（三）四翼：基础性、综合性、应用性、创新性</a:t>
            </a:r>
            <a:endParaRPr lang="zh-CN" sz="2405" b="1">
              <a:solidFill>
                <a:schemeClr val="tx1"/>
              </a:solidFill>
              <a:effectLst>
                <a:outerShdw blurRad="38100" dist="19050" dir="2700000" algn="tl" rotWithShape="0">
                  <a:schemeClr val="dk1">
                    <a:alpha val="40000"/>
                  </a:schemeClr>
                </a:outerShdw>
              </a:effectLst>
            </a:endParaRPr>
          </a:p>
        </p:txBody>
      </p:sp>
      <p:sp>
        <p:nvSpPr>
          <p:cNvPr id="5" name="文本框 4"/>
          <p:cNvSpPr txBox="1"/>
          <p:nvPr/>
        </p:nvSpPr>
        <p:spPr>
          <a:xfrm>
            <a:off x="76200" y="636270"/>
            <a:ext cx="8992235" cy="1476375"/>
          </a:xfrm>
          <a:prstGeom prst="rect">
            <a:avLst/>
          </a:prstGeom>
          <a:solidFill>
            <a:schemeClr val="bg1">
              <a:lumMod val="95000"/>
            </a:schemeClr>
          </a:solidFill>
        </p:spPr>
        <p:style>
          <a:lnRef idx="2">
            <a:schemeClr val="accent2"/>
          </a:lnRef>
          <a:fillRef idx="1">
            <a:schemeClr val="lt1"/>
          </a:fillRef>
          <a:effectRef idx="0">
            <a:schemeClr val="accent2"/>
          </a:effectRef>
          <a:fontRef idx="minor">
            <a:schemeClr val="dk1"/>
          </a:fontRef>
        </p:style>
        <p:txBody>
          <a:bodyPr wrap="square" anchor="t">
            <a:spAutoFit/>
          </a:bodyPr>
          <a:p>
            <a:pPr fontAlgn="auto">
              <a:lnSpc>
                <a:spcPct val="100000"/>
              </a:lnSpc>
            </a:pPr>
            <a:r>
              <a:rPr lang="en-US" b="1">
                <a:solidFill>
                  <a:srgbClr val="210DB0"/>
                </a:solidFill>
                <a:latin typeface="黑体" panose="02010609060101010101" charset="-122"/>
                <a:ea typeface="黑体" panose="02010609060101010101" charset="-122"/>
              </a:rPr>
              <a:t>1.</a:t>
            </a:r>
            <a:r>
              <a:rPr lang="zh-CN" b="1">
                <a:solidFill>
                  <a:srgbClr val="210DB0"/>
                </a:solidFill>
                <a:latin typeface="黑体" panose="02010609060101010101" charset="-122"/>
                <a:ea typeface="黑体" panose="02010609060101010101" charset="-122"/>
              </a:rPr>
              <a:t>基础性</a:t>
            </a:r>
            <a:endParaRPr lang="zh-CN" b="1">
              <a:solidFill>
                <a:srgbClr val="210DB0"/>
              </a:solidFill>
              <a:latin typeface="黑体" panose="02010609060101010101" charset="-122"/>
              <a:ea typeface="黑体" panose="02010609060101010101" charset="-122"/>
            </a:endParaRPr>
          </a:p>
          <a:p>
            <a:pPr fontAlgn="auto">
              <a:lnSpc>
                <a:spcPct val="100000"/>
              </a:lnSpc>
            </a:pPr>
            <a:r>
              <a:rPr lang="zh-CN" b="1">
                <a:latin typeface="黑体" panose="02010609060101010101" charset="-122"/>
                <a:ea typeface="黑体" panose="02010609060101010101" charset="-122"/>
              </a:rPr>
              <a:t>    考查学生对主干知识和基本理论的掌握程度，关注今后生活、学习和工作所必须具备、不可或缺的知识、能力和素养。</a:t>
            </a:r>
            <a:endParaRPr lang="zh-CN" b="1">
              <a:latin typeface="黑体" panose="02010609060101010101" charset="-122"/>
              <a:ea typeface="黑体" panose="02010609060101010101" charset="-122"/>
            </a:endParaRPr>
          </a:p>
          <a:p>
            <a:pPr fontAlgn="auto">
              <a:lnSpc>
                <a:spcPct val="100000"/>
              </a:lnSpc>
            </a:pPr>
            <a:r>
              <a:rPr lang="zh-CN" b="1">
                <a:latin typeface="黑体" panose="02010609060101010101" charset="-122"/>
                <a:ea typeface="黑体" panose="02010609060101010101" charset="-122"/>
              </a:rPr>
              <a:t>    历史试题注重考查中外历史上的重大历史事件、历史现象、文明成果、重要历史人物和历史发展线索，考查基础的学科方法、能力、素养。</a:t>
            </a:r>
            <a:endParaRPr lang="zh-CN" b="1">
              <a:latin typeface="黑体" panose="02010609060101010101" charset="-122"/>
              <a:ea typeface="黑体" panose="02010609060101010101" charset="-122"/>
            </a:endParaRPr>
          </a:p>
        </p:txBody>
      </p:sp>
      <p:sp>
        <p:nvSpPr>
          <p:cNvPr id="4" name="文本框 3"/>
          <p:cNvSpPr txBox="1"/>
          <p:nvPr/>
        </p:nvSpPr>
        <p:spPr>
          <a:xfrm>
            <a:off x="76835" y="2112645"/>
            <a:ext cx="8991600" cy="1753235"/>
          </a:xfrm>
          <a:prstGeom prst="rect">
            <a:avLst/>
          </a:prstGeom>
          <a:solidFill>
            <a:schemeClr val="tx2">
              <a:lumMod val="20000"/>
              <a:lumOff val="80000"/>
            </a:schemeClr>
          </a:solidFill>
        </p:spPr>
        <p:txBody>
          <a:bodyPr wrap="square" anchor="t">
            <a:spAutoFit/>
          </a:bodyPr>
          <a:p>
            <a:pPr fontAlgn="auto">
              <a:lnSpc>
                <a:spcPct val="100000"/>
              </a:lnSpc>
            </a:pPr>
            <a:r>
              <a:rPr lang="en-US" b="1">
                <a:solidFill>
                  <a:srgbClr val="210DB0"/>
                </a:solidFill>
                <a:latin typeface="黑体" panose="02010609060101010101" charset="-122"/>
                <a:ea typeface="黑体" panose="02010609060101010101" charset="-122"/>
              </a:rPr>
              <a:t>2.</a:t>
            </a:r>
            <a:r>
              <a:rPr lang="zh-CN" b="1">
                <a:solidFill>
                  <a:srgbClr val="210DB0"/>
                </a:solidFill>
                <a:latin typeface="黑体" panose="02010609060101010101" charset="-122"/>
                <a:ea typeface="黑体" panose="02010609060101010101" charset="-122"/>
              </a:rPr>
              <a:t>综合性</a:t>
            </a:r>
            <a:endParaRPr lang="zh-CN" b="1">
              <a:solidFill>
                <a:srgbClr val="210DB0"/>
              </a:solidFill>
              <a:latin typeface="黑体" panose="02010609060101010101" charset="-122"/>
              <a:ea typeface="黑体" panose="02010609060101010101" charset="-122"/>
            </a:endParaRPr>
          </a:p>
          <a:p>
            <a:pPr fontAlgn="auto">
              <a:lnSpc>
                <a:spcPct val="100000"/>
              </a:lnSpc>
            </a:pPr>
            <a:r>
              <a:rPr lang="zh-CN" b="1">
                <a:latin typeface="黑体" panose="02010609060101010101" charset="-122"/>
                <a:ea typeface="黑体" panose="02010609060101010101" charset="-122"/>
              </a:rPr>
              <a:t>    历史高考的综合性体现在历史价值观与社会主义核心价值观的有机结合、历史知识体系的内部联系，强调历史各分支内容的相互交叉与渗透，要求学生能够触类旁通、举一反三；能够综合运用历史学科的知识、理论和方法，从多角度、多层次观察、思考历史事物，发现问题、分析问题和解决问题。</a:t>
            </a:r>
            <a:endParaRPr lang="zh-CN" b="1">
              <a:latin typeface="黑体" panose="02010609060101010101" charset="-122"/>
              <a:ea typeface="黑体" panose="02010609060101010101" charset="-122"/>
            </a:endParaRPr>
          </a:p>
          <a:p>
            <a:pPr fontAlgn="auto">
              <a:lnSpc>
                <a:spcPct val="100000"/>
              </a:lnSpc>
            </a:pPr>
            <a:r>
              <a:rPr lang="zh-CN" b="1">
                <a:latin typeface="黑体" panose="02010609060101010101" charset="-122"/>
                <a:ea typeface="黑体" panose="02010609060101010101" charset="-122"/>
              </a:rPr>
              <a:t>    试题之间、考点之间、学科之间相互关联，交织成网，对学生素质进行全面考查。</a:t>
            </a:r>
            <a:endParaRPr lang="zh-CN" b="1">
              <a:latin typeface="黑体" panose="02010609060101010101" charset="-122"/>
              <a:ea typeface="黑体" panose="02010609060101010101" charset="-122"/>
            </a:endParaRPr>
          </a:p>
        </p:txBody>
      </p:sp>
      <p:sp>
        <p:nvSpPr>
          <p:cNvPr id="6" name="文本框 5"/>
          <p:cNvSpPr txBox="1"/>
          <p:nvPr/>
        </p:nvSpPr>
        <p:spPr>
          <a:xfrm>
            <a:off x="130810" y="3865880"/>
            <a:ext cx="8936990" cy="1198880"/>
          </a:xfrm>
          <a:prstGeom prst="rect">
            <a:avLst/>
          </a:prstGeom>
          <a:solidFill>
            <a:schemeClr val="bg1">
              <a:lumMod val="95000"/>
            </a:schemeClr>
          </a:solidFill>
        </p:spPr>
        <p:txBody>
          <a:bodyPr wrap="square" anchor="t">
            <a:spAutoFit/>
          </a:bodyPr>
          <a:p>
            <a:pPr fontAlgn="auto">
              <a:lnSpc>
                <a:spcPct val="100000"/>
              </a:lnSpc>
            </a:pPr>
            <a:r>
              <a:rPr lang="en-US" b="1">
                <a:solidFill>
                  <a:srgbClr val="210DB0"/>
                </a:solidFill>
                <a:latin typeface="黑体" panose="02010609060101010101" charset="-122"/>
                <a:ea typeface="黑体" panose="02010609060101010101" charset="-122"/>
              </a:rPr>
              <a:t>3.</a:t>
            </a:r>
            <a:r>
              <a:rPr lang="zh-CN" b="1">
                <a:solidFill>
                  <a:srgbClr val="210DB0"/>
                </a:solidFill>
                <a:latin typeface="黑体" panose="02010609060101010101" charset="-122"/>
                <a:ea typeface="黑体" panose="02010609060101010101" charset="-122"/>
              </a:rPr>
              <a:t>应用性</a:t>
            </a:r>
            <a:endParaRPr lang="zh-CN" b="1">
              <a:solidFill>
                <a:srgbClr val="210DB0"/>
              </a:solidFill>
              <a:latin typeface="黑体" panose="02010609060101010101" charset="-122"/>
              <a:ea typeface="黑体" panose="02010609060101010101" charset="-122"/>
            </a:endParaRPr>
          </a:p>
          <a:p>
            <a:pPr fontAlgn="auto">
              <a:lnSpc>
                <a:spcPct val="100000"/>
              </a:lnSpc>
            </a:pPr>
            <a:r>
              <a:rPr lang="zh-CN" b="1">
                <a:latin typeface="黑体" panose="02010609060101010101" charset="-122"/>
                <a:ea typeface="黑体" panose="02010609060101010101" charset="-122"/>
              </a:rPr>
              <a:t>    体现在运用历史学科的知识和能力发现问题、分析问题、解决问题；运用正确的价值观和方法论，总结历史经验教训，为现实提供有意义、有价值的借鉴；从现实出发，回溯历史，探究历史，形成对现实问题的正确认识，提高改造现实世界的能力。</a:t>
            </a:r>
            <a:endParaRPr lang="zh-CN" b="1">
              <a:latin typeface="黑体" panose="02010609060101010101" charset="-122"/>
              <a:ea typeface="黑体" panose="02010609060101010101"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图片 2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grpSp>
        <p:nvGrpSpPr>
          <p:cNvPr id="42" name="组合 41"/>
          <p:cNvGrpSpPr/>
          <p:nvPr/>
        </p:nvGrpSpPr>
        <p:grpSpPr>
          <a:xfrm>
            <a:off x="-1" y="1651830"/>
            <a:ext cx="9144000" cy="1814777"/>
            <a:chOff x="170694" y="177982"/>
            <a:chExt cx="3936003" cy="781165"/>
          </a:xfrm>
        </p:grpSpPr>
        <p:sp>
          <p:nvSpPr>
            <p:cNvPr id="44" name="等腰三角形 43"/>
            <p:cNvSpPr/>
            <p:nvPr/>
          </p:nvSpPr>
          <p:spPr>
            <a:xfrm>
              <a:off x="1233863" y="177982"/>
              <a:ext cx="355284" cy="356514"/>
            </a:xfrm>
            <a:prstGeom prst="triangl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45" name="等腰三角形 44"/>
            <p:cNvSpPr/>
            <p:nvPr/>
          </p:nvSpPr>
          <p:spPr>
            <a:xfrm flipV="1">
              <a:off x="200258" y="602633"/>
              <a:ext cx="355284" cy="356514"/>
            </a:xfrm>
            <a:prstGeom prst="triangl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46" name="矩形 45"/>
            <p:cNvSpPr/>
            <p:nvPr/>
          </p:nvSpPr>
          <p:spPr>
            <a:xfrm>
              <a:off x="170694" y="261768"/>
              <a:ext cx="3936003" cy="61198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47" name="平行四边形 46"/>
            <p:cNvSpPr/>
            <p:nvPr/>
          </p:nvSpPr>
          <p:spPr>
            <a:xfrm>
              <a:off x="376965" y="178257"/>
              <a:ext cx="1036076" cy="779005"/>
            </a:xfrm>
            <a:prstGeom prst="parallelogram">
              <a:avLst>
                <a:gd name="adj" fmla="val 4820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48" name="文本框 6"/>
            <p:cNvSpPr txBox="1"/>
            <p:nvPr/>
          </p:nvSpPr>
          <p:spPr>
            <a:xfrm>
              <a:off x="650907" y="284178"/>
              <a:ext cx="569115" cy="559734"/>
            </a:xfrm>
            <a:prstGeom prst="rect">
              <a:avLst/>
            </a:prstGeom>
            <a:noFill/>
          </p:spPr>
          <p:txBody>
            <a:bodyPr wrap="square" lIns="68580" tIns="34290" rIns="68580" bIns="34290" rtlCol="0">
              <a:spAutoFit/>
            </a:bodyPr>
            <a:lstStyle/>
            <a:p>
              <a:r>
                <a:rPr lang="en-US" altLang="zh-CN" sz="8000" dirty="0">
                  <a:solidFill>
                    <a:schemeClr val="bg1">
                      <a:lumMod val="95000"/>
                    </a:schemeClr>
                  </a:solidFill>
                  <a:latin typeface="Impact" panose="020B0806030902050204" pitchFamily="34" charset="0"/>
                </a:rPr>
                <a:t>02</a:t>
              </a:r>
              <a:endParaRPr lang="zh-CN" altLang="en-US" sz="8000" dirty="0">
                <a:solidFill>
                  <a:schemeClr val="bg1">
                    <a:lumMod val="95000"/>
                  </a:schemeClr>
                </a:solidFill>
                <a:latin typeface="Impact" panose="020B0806030902050204" pitchFamily="34" charset="0"/>
              </a:endParaRPr>
            </a:p>
          </p:txBody>
        </p:sp>
      </p:grpSp>
      <p:sp>
        <p:nvSpPr>
          <p:cNvPr id="49" name="TextBox 48"/>
          <p:cNvSpPr txBox="1"/>
          <p:nvPr/>
        </p:nvSpPr>
        <p:spPr>
          <a:xfrm>
            <a:off x="2978150" y="2237105"/>
            <a:ext cx="5406390" cy="622300"/>
          </a:xfrm>
          <a:prstGeom prst="rect">
            <a:avLst/>
          </a:prstGeom>
          <a:noFill/>
        </p:spPr>
        <p:txBody>
          <a:bodyPr wrap="square" lIns="68584" tIns="34291" rIns="68584" bIns="34291" rtlCol="0">
            <a:spAutoFit/>
          </a:bodyPr>
          <a:lstStyle/>
          <a:p>
            <a:r>
              <a:rPr lang="zh-CN" altLang="en-US" sz="3600" b="1" dirty="0">
                <a:solidFill>
                  <a:schemeClr val="bg1"/>
                </a:solidFill>
                <a:latin typeface="微软雅黑" panose="020B0503020204020204" pitchFamily="34" charset="-122"/>
                <a:ea typeface="微软雅黑" panose="020B0503020204020204" pitchFamily="34" charset="-122"/>
              </a:rPr>
              <a:t>学术热点、社会热点解读</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200" advClick="0" advTm="0">
        <p14:prism/>
      </p:transition>
    </mc:Choice>
    <mc:Fallback>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800" fill="hold"/>
                                        <p:tgtEl>
                                          <p:spTgt spid="42"/>
                                        </p:tgtEl>
                                        <p:attrNameLst>
                                          <p:attrName>ppt_x</p:attrName>
                                        </p:attrNameLst>
                                      </p:cBhvr>
                                      <p:tavLst>
                                        <p:tav tm="0">
                                          <p:val>
                                            <p:strVal val="0-#ppt_w/2"/>
                                          </p:val>
                                        </p:tav>
                                        <p:tav tm="100000">
                                          <p:val>
                                            <p:strVal val="#ppt_x"/>
                                          </p:val>
                                        </p:tav>
                                      </p:tavLst>
                                    </p:anim>
                                    <p:anim calcmode="lin" valueType="num">
                                      <p:cBhvr additive="base">
                                        <p:cTn id="8" dur="800" fill="hold"/>
                                        <p:tgtEl>
                                          <p:spTgt spid="42"/>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2" presetClass="entr" presetSubtype="8" fill="hold" grpId="0" nodeType="afterEffect">
                                  <p:stCondLst>
                                    <p:cond delay="0"/>
                                  </p:stCondLst>
                                  <p:iterate type="lt">
                                    <p:tmPct val="30000"/>
                                  </p:iterate>
                                  <p:childTnLst>
                                    <p:set>
                                      <p:cBhvr>
                                        <p:cTn id="11" dur="1" fill="hold">
                                          <p:stCondLst>
                                            <p:cond delay="0"/>
                                          </p:stCondLst>
                                        </p:cTn>
                                        <p:tgtEl>
                                          <p:spTgt spid="49"/>
                                        </p:tgtEl>
                                        <p:attrNameLst>
                                          <p:attrName>style.visibility</p:attrName>
                                        </p:attrNameLst>
                                      </p:cBhvr>
                                      <p:to>
                                        <p:strVal val="visible"/>
                                      </p:to>
                                    </p:set>
                                    <p:animEffect transition="in" filter="wipe(left)">
                                      <p:cBhvr>
                                        <p:cTn id="12" dur="200"/>
                                        <p:tgtEl>
                                          <p:spTgt spid="49"/>
                                        </p:tgtEl>
                                      </p:cBhvr>
                                    </p:animEffect>
                                  </p:childTnLst>
                                </p:cTn>
                              </p:par>
                              <p:par>
                                <p:cTn id="13" presetID="36" presetClass="emph" presetSubtype="0" fill="hold" grpId="1" nodeType="withEffect">
                                  <p:stCondLst>
                                    <p:cond delay="0"/>
                                  </p:stCondLst>
                                  <p:iterate type="lt">
                                    <p:tmPct val="30000"/>
                                  </p:iterate>
                                  <p:childTnLst>
                                    <p:animScale>
                                      <p:cBhvr>
                                        <p:cTn id="14" dur="50" autoRev="1" fill="hold">
                                          <p:stCondLst>
                                            <p:cond delay="0"/>
                                          </p:stCondLst>
                                        </p:cTn>
                                        <p:tgtEl>
                                          <p:spTgt spid="49"/>
                                        </p:tgtEl>
                                      </p:cBhvr>
                                      <p:to x="80000" y="100000"/>
                                    </p:animScale>
                                    <p:anim by="(#ppt_w*0.10)" calcmode="lin" valueType="num">
                                      <p:cBhvr>
                                        <p:cTn id="15" dur="50" autoRev="1" fill="hold">
                                          <p:stCondLst>
                                            <p:cond delay="0"/>
                                          </p:stCondLst>
                                        </p:cTn>
                                        <p:tgtEl>
                                          <p:spTgt spid="49"/>
                                        </p:tgtEl>
                                        <p:attrNameLst>
                                          <p:attrName>ppt_x</p:attrName>
                                        </p:attrNameLst>
                                      </p:cBhvr>
                                    </p:anim>
                                    <p:anim by="(-#ppt_w*0.10)" calcmode="lin" valueType="num">
                                      <p:cBhvr>
                                        <p:cTn id="16" dur="50" autoRev="1" fill="hold">
                                          <p:stCondLst>
                                            <p:cond delay="0"/>
                                          </p:stCondLst>
                                        </p:cTn>
                                        <p:tgtEl>
                                          <p:spTgt spid="49"/>
                                        </p:tgtEl>
                                        <p:attrNameLst>
                                          <p:attrName>ppt_y</p:attrName>
                                        </p:attrNameLst>
                                      </p:cBhvr>
                                    </p:anim>
                                    <p:animRot by="-480000">
                                      <p:cBhvr>
                                        <p:cTn id="17" dur="50" autoRev="1" fill="hold">
                                          <p:stCondLst>
                                            <p:cond delay="0"/>
                                          </p:stCondLst>
                                        </p:cTn>
                                        <p:tgtEl>
                                          <p:spTgt spid="4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49"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1" name="文本框 100"/>
          <p:cNvSpPr txBox="1"/>
          <p:nvPr/>
        </p:nvSpPr>
        <p:spPr>
          <a:xfrm>
            <a:off x="111760" y="1092835"/>
            <a:ext cx="4560570" cy="3481705"/>
          </a:xfrm>
          <a:prstGeom prst="rect">
            <a:avLst/>
          </a:prstGeom>
          <a:solidFill>
            <a:schemeClr val="accent2">
              <a:lumMod val="20000"/>
              <a:lumOff val="80000"/>
            </a:schemeClr>
          </a:solidFill>
          <a:ln>
            <a:noFill/>
          </a:ln>
        </p:spPr>
        <p:txBody>
          <a:bodyPr wrap="square">
            <a:spAutoFit/>
          </a:bodyPr>
          <a:lstStyle/>
          <a:p>
            <a:pPr indent="0" algn="l" fontAlgn="auto">
              <a:lnSpc>
                <a:spcPct val="100000"/>
              </a:lnSpc>
            </a:pPr>
            <a:r>
              <a:rPr lang="zh-CN" sz="2015" b="1">
                <a:latin typeface="黑体" panose="02010609060101010101" charset="-122"/>
                <a:ea typeface="黑体" panose="02010609060101010101" charset="-122"/>
              </a:rPr>
              <a:t>  </a:t>
            </a:r>
            <a:endParaRPr lang="zh-CN" sz="2015" b="1">
              <a:latin typeface="黑体" panose="02010609060101010101" charset="-122"/>
              <a:ea typeface="黑体" panose="02010609060101010101" charset="-122"/>
            </a:endParaRPr>
          </a:p>
          <a:p>
            <a:pPr indent="0" algn="l" fontAlgn="auto">
              <a:lnSpc>
                <a:spcPct val="100000"/>
              </a:lnSpc>
            </a:pPr>
            <a:r>
              <a:rPr lang="zh-CN" sz="2015" b="1">
                <a:latin typeface="黑体" panose="02010609060101010101" charset="-122"/>
                <a:ea typeface="黑体" panose="02010609060101010101" charset="-122"/>
              </a:rPr>
              <a:t>   </a:t>
            </a:r>
            <a:r>
              <a:rPr lang="zh-CN" sz="2000" b="1">
                <a:latin typeface="黑体" panose="02010609060101010101" charset="-122"/>
                <a:ea typeface="黑体" panose="02010609060101010101" charset="-122"/>
              </a:rPr>
              <a:t>（1）生态问题和环境保护；
   （2）社会保障和公共安全（</a:t>
            </a:r>
            <a:r>
              <a:rPr lang="zh-CN" sz="2000" b="1">
                <a:solidFill>
                  <a:srgbClr val="FF0000"/>
                </a:solidFill>
                <a:latin typeface="黑体" panose="02010609060101010101" charset="-122"/>
                <a:ea typeface="黑体" panose="02010609060101010101" charset="-122"/>
              </a:rPr>
              <a:t>防疫</a:t>
            </a:r>
            <a:r>
              <a:rPr lang="zh-CN" sz="2000" b="1">
                <a:latin typeface="黑体" panose="02010609060101010101" charset="-122"/>
                <a:ea typeface="黑体" panose="02010609060101010101" charset="-122"/>
              </a:rPr>
              <a:t>）；
   （3）国家制度和社会治理（国家力量、法治与教化、地方管理、意识形态、经济）；
   （4）扶贫攻坚与小康社会；
   （5）</a:t>
            </a:r>
            <a:r>
              <a:rPr lang="zh-CN" sz="2000" b="1">
                <a:solidFill>
                  <a:srgbClr val="FF0000"/>
                </a:solidFill>
                <a:latin typeface="黑体" panose="02010609060101010101" charset="-122"/>
                <a:ea typeface="黑体" panose="02010609060101010101" charset="-122"/>
              </a:rPr>
              <a:t>重大灾难应对（国家力量）</a:t>
            </a:r>
            <a:r>
              <a:rPr lang="zh-CN" sz="2000" b="1">
                <a:latin typeface="黑体" panose="02010609060101010101" charset="-122"/>
                <a:ea typeface="黑体" panose="02010609060101010101" charset="-122"/>
              </a:rPr>
              <a:t>；
   （6）“四个自信”和国家认同；
   （7）经济发展与政策调整；</a:t>
            </a:r>
            <a:endParaRPr lang="zh-CN" sz="2000" b="1">
              <a:latin typeface="黑体" panose="02010609060101010101" charset="-122"/>
              <a:ea typeface="黑体" panose="02010609060101010101" charset="-122"/>
            </a:endParaRPr>
          </a:p>
          <a:p>
            <a:pPr indent="0" algn="l" fontAlgn="auto">
              <a:lnSpc>
                <a:spcPct val="100000"/>
              </a:lnSpc>
            </a:pPr>
            <a:endParaRPr lang="zh-CN" sz="2000" b="1">
              <a:latin typeface="黑体" panose="02010609060101010101" charset="-122"/>
              <a:ea typeface="黑体" panose="02010609060101010101" charset="-122"/>
            </a:endParaRPr>
          </a:p>
        </p:txBody>
      </p:sp>
      <p:sp>
        <p:nvSpPr>
          <p:cNvPr id="3" name="文本框 2"/>
          <p:cNvSpPr txBox="1"/>
          <p:nvPr/>
        </p:nvSpPr>
        <p:spPr>
          <a:xfrm>
            <a:off x="111760" y="165735"/>
            <a:ext cx="5998210" cy="460375"/>
          </a:xfrm>
          <a:prstGeom prst="rect">
            <a:avLst/>
          </a:prstGeom>
          <a:noFill/>
        </p:spPr>
        <p:txBody>
          <a:bodyPr wrap="none" rtlCol="0" anchor="t">
            <a:spAutoFit/>
          </a:bodyPr>
          <a:p>
            <a:r>
              <a:rPr lang="zh-CN" sz="2400"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当前与历史学科相关的学术热点和社会热点</a:t>
            </a:r>
            <a:endParaRPr lang="zh-CN" altLang="en-US" sz="2400" b="1" dirty="0" smtClean="0">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endParaRPr>
          </a:p>
        </p:txBody>
      </p:sp>
      <p:sp>
        <p:nvSpPr>
          <p:cNvPr id="4" name="矩形 3"/>
          <p:cNvSpPr/>
          <p:nvPr/>
        </p:nvSpPr>
        <p:spPr>
          <a:xfrm>
            <a:off x="-5715" y="716915"/>
            <a:ext cx="9139555" cy="91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文本框 4"/>
          <p:cNvSpPr txBox="1"/>
          <p:nvPr/>
        </p:nvSpPr>
        <p:spPr>
          <a:xfrm>
            <a:off x="4820285" y="1097915"/>
            <a:ext cx="4202430" cy="3476625"/>
          </a:xfrm>
          <a:prstGeom prst="rect">
            <a:avLst/>
          </a:prstGeom>
          <a:solidFill>
            <a:schemeClr val="tx2">
              <a:lumMod val="20000"/>
              <a:lumOff val="80000"/>
            </a:schemeClr>
          </a:solidFill>
          <a:ln>
            <a:noFill/>
          </a:ln>
        </p:spPr>
        <p:txBody>
          <a:bodyPr wrap="square">
            <a:spAutoFit/>
          </a:bodyPr>
          <a:p>
            <a:pPr indent="0" fontAlgn="auto">
              <a:lnSpc>
                <a:spcPct val="100000"/>
              </a:lnSpc>
            </a:pPr>
            <a:r>
              <a:rPr lang="zh-CN" sz="2000" b="1">
                <a:latin typeface="黑体" panose="02010609060101010101" charset="-122"/>
                <a:ea typeface="黑体" panose="02010609060101010101" charset="-122"/>
              </a:rPr>
              <a:t>（</a:t>
            </a:r>
            <a:r>
              <a:rPr lang="en-US" sz="2000" b="1">
                <a:latin typeface="黑体" panose="02010609060101010101" charset="-122"/>
                <a:ea typeface="黑体" panose="02010609060101010101" charset="-122"/>
              </a:rPr>
              <a:t>8</a:t>
            </a:r>
            <a:r>
              <a:rPr lang="zh-CN" sz="2000" b="1">
                <a:latin typeface="黑体" panose="02010609060101010101" charset="-122"/>
                <a:ea typeface="黑体" panose="02010609060101010101" charset="-122"/>
              </a:rPr>
              <a:t>）医疗与公共卫生；
（</a:t>
            </a:r>
            <a:r>
              <a:rPr lang="en-US" sz="2000" b="1">
                <a:latin typeface="黑体" panose="02010609060101010101" charset="-122"/>
                <a:ea typeface="黑体" panose="02010609060101010101" charset="-122"/>
              </a:rPr>
              <a:t>9</a:t>
            </a:r>
            <a:r>
              <a:rPr lang="zh-CN" sz="2000" b="1">
                <a:latin typeface="黑体" panose="02010609060101010101" charset="-122"/>
                <a:ea typeface="黑体" panose="02010609060101010101" charset="-122"/>
              </a:rPr>
              <a:t>）经济交流与文化传播；
（</a:t>
            </a:r>
            <a:r>
              <a:rPr lang="en-US" sz="2000" b="1">
                <a:latin typeface="黑体" panose="02010609060101010101" charset="-122"/>
                <a:ea typeface="黑体" panose="02010609060101010101" charset="-122"/>
              </a:rPr>
              <a:t>10</a:t>
            </a:r>
            <a:r>
              <a:rPr lang="zh-CN" sz="2000" b="1">
                <a:latin typeface="黑体" panose="02010609060101010101" charset="-122"/>
                <a:ea typeface="黑体" panose="02010609060101010101" charset="-122"/>
              </a:rPr>
              <a:t>）</a:t>
            </a:r>
            <a:r>
              <a:rPr lang="zh-CN" sz="2000" b="1">
                <a:solidFill>
                  <a:srgbClr val="FF0000"/>
                </a:solidFill>
                <a:latin typeface="黑体" panose="02010609060101010101" charset="-122"/>
                <a:ea typeface="黑体" panose="02010609060101010101" charset="-122"/>
              </a:rPr>
              <a:t>全球性问题和人类命运共同体；
</a:t>
            </a:r>
            <a:r>
              <a:rPr lang="zh-CN" sz="2000" b="1">
                <a:latin typeface="黑体" panose="02010609060101010101" charset="-122"/>
                <a:ea typeface="黑体" panose="02010609060101010101" charset="-122"/>
              </a:rPr>
              <a:t>（</a:t>
            </a:r>
            <a:r>
              <a:rPr lang="en-US" sz="2000" b="1">
                <a:latin typeface="黑体" panose="02010609060101010101" charset="-122"/>
                <a:ea typeface="黑体" panose="02010609060101010101" charset="-122"/>
              </a:rPr>
              <a:t>11</a:t>
            </a:r>
            <a:r>
              <a:rPr lang="zh-CN" sz="2000" b="1">
                <a:latin typeface="黑体" panose="02010609060101010101" charset="-122"/>
                <a:ea typeface="黑体" panose="02010609060101010101" charset="-122"/>
              </a:rPr>
              <a:t>）王夫之与明清实学；
（</a:t>
            </a:r>
            <a:r>
              <a:rPr lang="en-US" sz="2000" b="1">
                <a:latin typeface="黑体" panose="02010609060101010101" charset="-122"/>
                <a:ea typeface="黑体" panose="02010609060101010101" charset="-122"/>
              </a:rPr>
              <a:t>12</a:t>
            </a:r>
            <a:r>
              <a:rPr lang="zh-CN" sz="2000" b="1">
                <a:latin typeface="黑体" panose="02010609060101010101" charset="-122"/>
                <a:ea typeface="黑体" panose="02010609060101010101" charset="-122"/>
              </a:rPr>
              <a:t>）优秀传统文化；
（</a:t>
            </a:r>
            <a:r>
              <a:rPr lang="en-US" sz="2000" b="1">
                <a:latin typeface="黑体" panose="02010609060101010101" charset="-122"/>
                <a:ea typeface="黑体" panose="02010609060101010101" charset="-122"/>
              </a:rPr>
              <a:t>13</a:t>
            </a:r>
            <a:r>
              <a:rPr lang="zh-CN" sz="2000" b="1">
                <a:latin typeface="黑体" panose="02010609060101010101" charset="-122"/>
                <a:ea typeface="黑体" panose="02010609060101010101" charset="-122"/>
              </a:rPr>
              <a:t>）民族共同体意识；
（</a:t>
            </a:r>
            <a:r>
              <a:rPr lang="en-US" sz="2000" b="1">
                <a:latin typeface="黑体" panose="02010609060101010101" charset="-122"/>
                <a:ea typeface="黑体" panose="02010609060101010101" charset="-122"/>
              </a:rPr>
              <a:t>14</a:t>
            </a:r>
            <a:r>
              <a:rPr lang="zh-CN" sz="2000" b="1">
                <a:latin typeface="黑体" panose="02010609060101010101" charset="-122"/>
                <a:ea typeface="黑体" panose="02010609060101010101" charset="-122"/>
              </a:rPr>
              <a:t>）空间布局优化与区域协调发展；</a:t>
            </a:r>
            <a:r>
              <a:rPr lang="zh-CN" sz="2000" b="1">
                <a:solidFill>
                  <a:srgbClr val="000000"/>
                </a:solidFill>
                <a:latin typeface="黑体" panose="02010609060101010101" charset="-122"/>
                <a:ea typeface="黑体" panose="02010609060101010101" charset="-122"/>
              </a:rPr>
              <a:t>
（</a:t>
            </a:r>
            <a:r>
              <a:rPr lang="en-US" sz="2000" b="1">
                <a:solidFill>
                  <a:srgbClr val="000000"/>
                </a:solidFill>
                <a:latin typeface="黑体" panose="02010609060101010101" charset="-122"/>
                <a:ea typeface="黑体" panose="02010609060101010101" charset="-122"/>
              </a:rPr>
              <a:t>15</a:t>
            </a:r>
            <a:r>
              <a:rPr lang="zh-CN" sz="2000" b="1">
                <a:solidFill>
                  <a:srgbClr val="000000"/>
                </a:solidFill>
                <a:latin typeface="黑体" panose="02010609060101010101" charset="-122"/>
                <a:ea typeface="黑体" panose="02010609060101010101" charset="-122"/>
              </a:rPr>
              <a:t>）周年纪念的重大历史事件。</a:t>
            </a:r>
            <a:endParaRPr lang="zh-CN" sz="2000" b="1">
              <a:solidFill>
                <a:srgbClr val="000000"/>
              </a:solidFill>
              <a:latin typeface="黑体" panose="02010609060101010101" charset="-122"/>
              <a:ea typeface="黑体" panose="02010609060101010101" charset="-122"/>
            </a:endParaRPr>
          </a:p>
          <a:p>
            <a:pPr indent="0" fontAlgn="auto">
              <a:lnSpc>
                <a:spcPct val="100000"/>
              </a:lnSpc>
            </a:pPr>
            <a:r>
              <a:rPr lang="en-US" altLang="zh-CN" sz="2000" b="1">
                <a:latin typeface="黑体" panose="02010609060101010101" charset="-122"/>
                <a:ea typeface="黑体" panose="02010609060101010101" charset="-122"/>
              </a:rPr>
              <a:t> (16)</a:t>
            </a:r>
            <a:r>
              <a:rPr lang="zh-CN" altLang="en-US" sz="2000" b="1">
                <a:solidFill>
                  <a:srgbClr val="FF0000"/>
                </a:solidFill>
                <a:latin typeface="黑体" panose="02010609060101010101" charset="-122"/>
                <a:ea typeface="黑体" panose="02010609060101010101" charset="-122"/>
              </a:rPr>
              <a:t>现代考古学诞辰</a:t>
            </a:r>
            <a:r>
              <a:rPr lang="en-US" altLang="zh-CN" sz="2000" b="1">
                <a:solidFill>
                  <a:srgbClr val="FF0000"/>
                </a:solidFill>
                <a:latin typeface="黑体" panose="02010609060101010101" charset="-122"/>
                <a:ea typeface="黑体" panose="02010609060101010101" charset="-122"/>
              </a:rPr>
              <a:t>100</a:t>
            </a:r>
            <a:r>
              <a:rPr lang="zh-CN" altLang="en-US" sz="2000" b="1">
                <a:solidFill>
                  <a:srgbClr val="FF0000"/>
                </a:solidFill>
                <a:latin typeface="黑体" panose="02010609060101010101" charset="-122"/>
                <a:ea typeface="黑体" panose="02010609060101010101" charset="-122"/>
              </a:rPr>
              <a:t>周年</a:t>
            </a:r>
            <a:endParaRPr lang="zh-CN" altLang="en-US" sz="2000" b="1">
              <a:solidFill>
                <a:srgbClr val="FF0000"/>
              </a:solidFill>
              <a:latin typeface="黑体" panose="02010609060101010101" charset="-122"/>
              <a:ea typeface="黑体" panose="02010609060101010101"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图片 2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grpSp>
        <p:nvGrpSpPr>
          <p:cNvPr id="42" name="组合 41"/>
          <p:cNvGrpSpPr/>
          <p:nvPr/>
        </p:nvGrpSpPr>
        <p:grpSpPr>
          <a:xfrm>
            <a:off x="-1" y="1651830"/>
            <a:ext cx="9144000" cy="1814777"/>
            <a:chOff x="170694" y="177982"/>
            <a:chExt cx="3936003" cy="781165"/>
          </a:xfrm>
        </p:grpSpPr>
        <p:sp>
          <p:nvSpPr>
            <p:cNvPr id="44" name="等腰三角形 43"/>
            <p:cNvSpPr/>
            <p:nvPr/>
          </p:nvSpPr>
          <p:spPr>
            <a:xfrm>
              <a:off x="1233863" y="177982"/>
              <a:ext cx="355284" cy="356514"/>
            </a:xfrm>
            <a:prstGeom prst="triangl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45" name="等腰三角形 44"/>
            <p:cNvSpPr/>
            <p:nvPr/>
          </p:nvSpPr>
          <p:spPr>
            <a:xfrm flipV="1">
              <a:off x="200258" y="602633"/>
              <a:ext cx="355284" cy="356514"/>
            </a:xfrm>
            <a:prstGeom prst="triangl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46" name="矩形 45"/>
            <p:cNvSpPr/>
            <p:nvPr/>
          </p:nvSpPr>
          <p:spPr>
            <a:xfrm>
              <a:off x="170694" y="261768"/>
              <a:ext cx="3936003" cy="61198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47" name="平行四边形 46"/>
            <p:cNvSpPr/>
            <p:nvPr/>
          </p:nvSpPr>
          <p:spPr>
            <a:xfrm>
              <a:off x="376965" y="178257"/>
              <a:ext cx="1036076" cy="779005"/>
            </a:xfrm>
            <a:prstGeom prst="parallelogram">
              <a:avLst>
                <a:gd name="adj" fmla="val 4820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48" name="文本框 6"/>
            <p:cNvSpPr txBox="1"/>
            <p:nvPr/>
          </p:nvSpPr>
          <p:spPr>
            <a:xfrm>
              <a:off x="650907" y="284178"/>
              <a:ext cx="569115" cy="559241"/>
            </a:xfrm>
            <a:prstGeom prst="rect">
              <a:avLst/>
            </a:prstGeom>
            <a:noFill/>
          </p:spPr>
          <p:txBody>
            <a:bodyPr wrap="square" lIns="68580" tIns="34290" rIns="68580" bIns="34290" rtlCol="0">
              <a:spAutoFit/>
            </a:bodyPr>
            <a:lstStyle/>
            <a:p>
              <a:r>
                <a:rPr lang="en-US" altLang="zh-CN" sz="8000" dirty="0">
                  <a:solidFill>
                    <a:schemeClr val="bg1">
                      <a:lumMod val="95000"/>
                    </a:schemeClr>
                  </a:solidFill>
                  <a:latin typeface="Impact" panose="020B0806030902050204" pitchFamily="34" charset="0"/>
                </a:rPr>
                <a:t>03</a:t>
              </a:r>
              <a:endParaRPr lang="zh-CN" altLang="en-US" sz="8000" dirty="0">
                <a:solidFill>
                  <a:schemeClr val="bg1">
                    <a:lumMod val="95000"/>
                  </a:schemeClr>
                </a:solidFill>
                <a:latin typeface="Impact" panose="020B0806030902050204" pitchFamily="34" charset="0"/>
              </a:endParaRPr>
            </a:p>
          </p:txBody>
        </p:sp>
      </p:grpSp>
      <p:sp>
        <p:nvSpPr>
          <p:cNvPr id="49" name="TextBox 48"/>
          <p:cNvSpPr txBox="1"/>
          <p:nvPr/>
        </p:nvSpPr>
        <p:spPr>
          <a:xfrm>
            <a:off x="2983691" y="2218220"/>
            <a:ext cx="5050408" cy="1176020"/>
          </a:xfrm>
          <a:prstGeom prst="rect">
            <a:avLst/>
          </a:prstGeom>
          <a:noFill/>
        </p:spPr>
        <p:txBody>
          <a:bodyPr wrap="square" lIns="68584" tIns="34291" rIns="68584" bIns="34291" rtlCol="0">
            <a:spAutoFit/>
          </a:bodyPr>
          <a:lstStyle/>
          <a:p>
            <a:r>
              <a:rPr lang="zh-CN" altLang="en-US" sz="3600" b="1" dirty="0">
                <a:solidFill>
                  <a:schemeClr val="bg1"/>
                </a:solidFill>
                <a:latin typeface="微软雅黑" panose="020B0503020204020204" pitchFamily="34" charset="-122"/>
                <a:ea typeface="微软雅黑" panose="020B0503020204020204" pitchFamily="34" charset="-122"/>
                <a:sym typeface="+mn-ea"/>
              </a:rPr>
              <a:t>202</a:t>
            </a:r>
            <a:r>
              <a:rPr lang="en-US" altLang="zh-CN" sz="3600" b="1" dirty="0">
                <a:solidFill>
                  <a:schemeClr val="bg1"/>
                </a:solidFill>
                <a:latin typeface="微软雅黑" panose="020B0503020204020204" pitchFamily="34" charset="-122"/>
                <a:ea typeface="微软雅黑" panose="020B0503020204020204" pitchFamily="34" charset="-122"/>
                <a:sym typeface="+mn-ea"/>
              </a:rPr>
              <a:t>2</a:t>
            </a:r>
            <a:r>
              <a:rPr lang="zh-CN" altLang="en-US" sz="3600" b="1" dirty="0">
                <a:solidFill>
                  <a:schemeClr val="bg1"/>
                </a:solidFill>
                <a:latin typeface="微软雅黑" panose="020B0503020204020204" pitchFamily="34" charset="-122"/>
                <a:ea typeface="微软雅黑" panose="020B0503020204020204" pitchFamily="34" charset="-122"/>
                <a:sym typeface="+mn-ea"/>
              </a:rPr>
              <a:t>年高考命题方向</a:t>
            </a:r>
            <a:endParaRPr lang="zh-CN" altLang="en-US" sz="3600" b="1" dirty="0">
              <a:solidFill>
                <a:schemeClr val="bg1"/>
              </a:solidFill>
              <a:latin typeface="微软雅黑" panose="020B0503020204020204" pitchFamily="34" charset="-122"/>
              <a:ea typeface="微软雅黑" panose="020B0503020204020204" pitchFamily="34" charset="-122"/>
            </a:endParaRPr>
          </a:p>
          <a:p>
            <a:endParaRPr lang="zh-CN" altLang="en-US" sz="3600" b="1" dirty="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200" advClick="0" advTm="0">
        <p14:prism/>
      </p:transition>
    </mc:Choice>
    <mc:Fallback>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800" fill="hold"/>
                                        <p:tgtEl>
                                          <p:spTgt spid="42"/>
                                        </p:tgtEl>
                                        <p:attrNameLst>
                                          <p:attrName>ppt_x</p:attrName>
                                        </p:attrNameLst>
                                      </p:cBhvr>
                                      <p:tavLst>
                                        <p:tav tm="0">
                                          <p:val>
                                            <p:strVal val="0-#ppt_w/2"/>
                                          </p:val>
                                        </p:tav>
                                        <p:tav tm="100000">
                                          <p:val>
                                            <p:strVal val="#ppt_x"/>
                                          </p:val>
                                        </p:tav>
                                      </p:tavLst>
                                    </p:anim>
                                    <p:anim calcmode="lin" valueType="num">
                                      <p:cBhvr additive="base">
                                        <p:cTn id="8" dur="800" fill="hold"/>
                                        <p:tgtEl>
                                          <p:spTgt spid="42"/>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2" presetClass="entr" presetSubtype="8" fill="hold" grpId="0" nodeType="afterEffect">
                                  <p:stCondLst>
                                    <p:cond delay="0"/>
                                  </p:stCondLst>
                                  <p:iterate type="lt">
                                    <p:tmPct val="30000"/>
                                  </p:iterate>
                                  <p:childTnLst>
                                    <p:set>
                                      <p:cBhvr>
                                        <p:cTn id="11" dur="1" fill="hold">
                                          <p:stCondLst>
                                            <p:cond delay="0"/>
                                          </p:stCondLst>
                                        </p:cTn>
                                        <p:tgtEl>
                                          <p:spTgt spid="49"/>
                                        </p:tgtEl>
                                        <p:attrNameLst>
                                          <p:attrName>style.visibility</p:attrName>
                                        </p:attrNameLst>
                                      </p:cBhvr>
                                      <p:to>
                                        <p:strVal val="visible"/>
                                      </p:to>
                                    </p:set>
                                    <p:animEffect transition="in" filter="wipe(left)">
                                      <p:cBhvr>
                                        <p:cTn id="12" dur="200"/>
                                        <p:tgtEl>
                                          <p:spTgt spid="49"/>
                                        </p:tgtEl>
                                      </p:cBhvr>
                                    </p:animEffect>
                                  </p:childTnLst>
                                </p:cTn>
                              </p:par>
                              <p:par>
                                <p:cTn id="13" presetID="36" presetClass="emph" presetSubtype="0" fill="hold" grpId="1" nodeType="withEffect">
                                  <p:stCondLst>
                                    <p:cond delay="0"/>
                                  </p:stCondLst>
                                  <p:iterate type="lt">
                                    <p:tmPct val="30000"/>
                                  </p:iterate>
                                  <p:childTnLst>
                                    <p:animScale>
                                      <p:cBhvr>
                                        <p:cTn id="14" dur="50" autoRev="1" fill="hold">
                                          <p:stCondLst>
                                            <p:cond delay="0"/>
                                          </p:stCondLst>
                                        </p:cTn>
                                        <p:tgtEl>
                                          <p:spTgt spid="49"/>
                                        </p:tgtEl>
                                      </p:cBhvr>
                                      <p:to x="80000" y="100000"/>
                                    </p:animScale>
                                    <p:anim by="(#ppt_w*0.10)" calcmode="lin" valueType="num">
                                      <p:cBhvr>
                                        <p:cTn id="15" dur="50" autoRev="1" fill="hold">
                                          <p:stCondLst>
                                            <p:cond delay="0"/>
                                          </p:stCondLst>
                                        </p:cTn>
                                        <p:tgtEl>
                                          <p:spTgt spid="49"/>
                                        </p:tgtEl>
                                        <p:attrNameLst>
                                          <p:attrName>ppt_x</p:attrName>
                                        </p:attrNameLst>
                                      </p:cBhvr>
                                    </p:anim>
                                    <p:anim by="(-#ppt_w*0.10)" calcmode="lin" valueType="num">
                                      <p:cBhvr>
                                        <p:cTn id="16" dur="50" autoRev="1" fill="hold">
                                          <p:stCondLst>
                                            <p:cond delay="0"/>
                                          </p:stCondLst>
                                        </p:cTn>
                                        <p:tgtEl>
                                          <p:spTgt spid="49"/>
                                        </p:tgtEl>
                                        <p:attrNameLst>
                                          <p:attrName>ppt_y</p:attrName>
                                        </p:attrNameLst>
                                      </p:cBhvr>
                                    </p:anim>
                                    <p:animRot by="-480000">
                                      <p:cBhvr>
                                        <p:cTn id="17" dur="50" autoRev="1" fill="hold">
                                          <p:stCondLst>
                                            <p:cond delay="0"/>
                                          </p:stCondLst>
                                        </p:cTn>
                                        <p:tgtEl>
                                          <p:spTgt spid="4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49"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75105" name="Group 40"/>
          <p:cNvGrpSpPr/>
          <p:nvPr/>
        </p:nvGrpSpPr>
        <p:grpSpPr>
          <a:xfrm>
            <a:off x="807720" y="289560"/>
            <a:ext cx="7527925" cy="4563745"/>
            <a:chOff x="-1" y="0"/>
            <a:chExt cx="2925" cy="2283"/>
          </a:xfrm>
        </p:grpSpPr>
        <p:sp>
          <p:nvSpPr>
            <p:cNvPr id="62466" name="AutoShape 41"/>
            <p:cNvSpPr/>
            <p:nvPr/>
          </p:nvSpPr>
          <p:spPr>
            <a:xfrm rot="-5400000">
              <a:off x="453" y="63"/>
              <a:ext cx="1952" cy="2107"/>
            </a:xfrm>
            <a:prstGeom prst="hexagon">
              <a:avLst>
                <a:gd name="adj" fmla="val 22532"/>
                <a:gd name="vf" fmla="val 115470"/>
              </a:avLst>
            </a:prstGeom>
            <a:solidFill>
              <a:srgbClr val="DEDEDE"/>
            </a:solidFill>
            <a:ln w="12700" cap="flat" cmpd="sng">
              <a:solidFill>
                <a:schemeClr val="bg2"/>
              </a:solidFill>
              <a:prstDash val="solid"/>
              <a:miter/>
              <a:headEnd type="none" w="med" len="med"/>
              <a:tailEnd type="none" w="med" len="med"/>
            </a:ln>
          </p:spPr>
          <p:txBody>
            <a:bodyPr wrap="none" anchor="ctr"/>
            <a:lstStyle/>
            <a:p>
              <a:pPr algn="ctr"/>
              <a:endParaRPr lang="zh-CN" sz="960" strike="noStrike">
                <a:solidFill>
                  <a:srgbClr val="000000"/>
                </a:solidFill>
                <a:latin typeface="Arial" panose="020B0604020202020204"/>
                <a:ea typeface="仿宋_GB2312"/>
              </a:endParaRPr>
            </a:p>
          </p:txBody>
        </p:sp>
        <p:grpSp>
          <p:nvGrpSpPr>
            <p:cNvPr id="175107" name="Group 42"/>
            <p:cNvGrpSpPr/>
            <p:nvPr/>
          </p:nvGrpSpPr>
          <p:grpSpPr>
            <a:xfrm>
              <a:off x="1110" y="0"/>
              <a:ext cx="715" cy="516"/>
              <a:chOff x="-9" y="0"/>
              <a:chExt cx="603" cy="436"/>
            </a:xfrm>
          </p:grpSpPr>
          <p:sp>
            <p:nvSpPr>
              <p:cNvPr id="62468" name="AutoShape 43"/>
              <p:cNvSpPr/>
              <p:nvPr/>
            </p:nvSpPr>
            <p:spPr>
              <a:xfrm>
                <a:off x="0" y="0"/>
                <a:ext cx="594" cy="436"/>
              </a:xfrm>
              <a:prstGeom prst="hexagon">
                <a:avLst>
                  <a:gd name="adj" fmla="val 34059"/>
                  <a:gd name="vf" fmla="val 115470"/>
                </a:avLst>
              </a:prstGeom>
              <a:solidFill>
                <a:srgbClr val="B5DBE3"/>
              </a:solidFill>
              <a:ln w="12700" cap="flat" cmpd="sng">
                <a:solidFill>
                  <a:schemeClr val="tx1"/>
                </a:solidFill>
                <a:prstDash val="solid"/>
                <a:miter/>
                <a:headEnd type="none" w="med" len="med"/>
                <a:tailEnd type="none" w="med" len="med"/>
              </a:ln>
            </p:spPr>
            <p:txBody>
              <a:bodyPr wrap="none" anchor="ctr"/>
              <a:lstStyle/>
              <a:p>
                <a:pPr algn="ctr"/>
                <a:endParaRPr lang="zh-CN" sz="640" strike="noStrike">
                  <a:solidFill>
                    <a:srgbClr val="000000"/>
                  </a:solidFill>
                  <a:latin typeface="Arial" panose="020B0604020202020204"/>
                  <a:ea typeface="DotumChe" panose="020B0609000101010101" charset="-127"/>
                </a:endParaRPr>
              </a:p>
            </p:txBody>
          </p:sp>
          <p:sp>
            <p:nvSpPr>
              <p:cNvPr id="62469" name="Rectangle 44"/>
              <p:cNvSpPr/>
              <p:nvPr/>
            </p:nvSpPr>
            <p:spPr>
              <a:xfrm>
                <a:off x="-9" y="81"/>
                <a:ext cx="560" cy="273"/>
              </a:xfrm>
              <a:prstGeom prst="rect">
                <a:avLst/>
              </a:prstGeom>
              <a:noFill/>
              <a:ln>
                <a:noFill/>
              </a:ln>
            </p:spPr>
            <p:txBody>
              <a:bodyPr anchor="ctr">
                <a:spAutoFit/>
              </a:bodyPr>
              <a:lstStyle/>
              <a:p>
                <a:pPr algn="ctr"/>
                <a:r>
                  <a:rPr lang="zh-CN" b="1" strike="noStrike">
                    <a:solidFill>
                      <a:schemeClr val="tx1"/>
                    </a:solidFill>
                    <a:latin typeface="黑体" panose="02010609060101010101" charset="-122"/>
                    <a:ea typeface="黑体" panose="02010609060101010101" charset="-122"/>
                  </a:rPr>
                  <a:t>稳中有变</a:t>
                </a:r>
                <a:endParaRPr lang="en-US" b="1" strike="noStrike">
                  <a:solidFill>
                    <a:schemeClr val="tx1"/>
                  </a:solidFill>
                  <a:latin typeface="黑体" panose="02010609060101010101" charset="-122"/>
                  <a:ea typeface="黑体" panose="02010609060101010101" charset="-122"/>
                </a:endParaRPr>
              </a:p>
              <a:p>
                <a:pPr algn="ctr"/>
                <a:r>
                  <a:rPr lang="zh-CN" b="1" strike="noStrike">
                    <a:solidFill>
                      <a:schemeClr val="tx1"/>
                    </a:solidFill>
                    <a:latin typeface="黑体" panose="02010609060101010101" charset="-122"/>
                    <a:ea typeface="黑体" panose="02010609060101010101" charset="-122"/>
                  </a:rPr>
                  <a:t>不断出新</a:t>
                </a:r>
                <a:endParaRPr lang="en-US" b="1" strike="noStrike">
                  <a:solidFill>
                    <a:srgbClr val="000000"/>
                  </a:solidFill>
                  <a:latin typeface="黑体" panose="02010609060101010101" charset="-122"/>
                  <a:ea typeface="黑体" panose="02010609060101010101" charset="-122"/>
                </a:endParaRPr>
              </a:p>
            </p:txBody>
          </p:sp>
        </p:grpSp>
        <p:grpSp>
          <p:nvGrpSpPr>
            <p:cNvPr id="175110" name="Group 45"/>
            <p:cNvGrpSpPr/>
            <p:nvPr/>
          </p:nvGrpSpPr>
          <p:grpSpPr>
            <a:xfrm>
              <a:off x="-1" y="1546"/>
              <a:ext cx="1815" cy="737"/>
              <a:chOff x="-937" y="-187"/>
              <a:chExt cx="1531" cy="623"/>
            </a:xfrm>
          </p:grpSpPr>
          <p:sp>
            <p:nvSpPr>
              <p:cNvPr id="62471" name="AutoShape 46"/>
              <p:cNvSpPr/>
              <p:nvPr/>
            </p:nvSpPr>
            <p:spPr>
              <a:xfrm>
                <a:off x="0" y="0"/>
                <a:ext cx="594" cy="436"/>
              </a:xfrm>
              <a:prstGeom prst="hexagon">
                <a:avLst>
                  <a:gd name="adj" fmla="val 34059"/>
                  <a:gd name="vf" fmla="val 115470"/>
                </a:avLst>
              </a:prstGeom>
              <a:solidFill>
                <a:srgbClr val="B5DBE3"/>
              </a:solidFill>
              <a:ln w="12700" cap="flat" cmpd="sng">
                <a:solidFill>
                  <a:schemeClr val="tx1"/>
                </a:solidFill>
                <a:prstDash val="solid"/>
                <a:miter/>
                <a:headEnd type="none" w="med" len="med"/>
                <a:tailEnd type="none" w="med" len="med"/>
              </a:ln>
            </p:spPr>
            <p:txBody>
              <a:bodyPr wrap="none" anchor="ctr"/>
              <a:lstStyle/>
              <a:p>
                <a:pPr algn="ctr"/>
                <a:endParaRPr lang="zh-CN" sz="640" strike="noStrike">
                  <a:solidFill>
                    <a:srgbClr val="000000"/>
                  </a:solidFill>
                  <a:latin typeface="Arial" panose="020B0604020202020204"/>
                  <a:ea typeface="DotumChe" panose="020B0609000101010101" charset="-127"/>
                </a:endParaRPr>
              </a:p>
            </p:txBody>
          </p:sp>
          <p:sp>
            <p:nvSpPr>
              <p:cNvPr id="62472" name="Rectangle 47"/>
              <p:cNvSpPr/>
              <p:nvPr/>
            </p:nvSpPr>
            <p:spPr>
              <a:xfrm>
                <a:off x="-937" y="-187"/>
                <a:ext cx="561" cy="232"/>
              </a:xfrm>
              <a:prstGeom prst="rect">
                <a:avLst/>
              </a:prstGeom>
              <a:noFill/>
              <a:ln>
                <a:noFill/>
              </a:ln>
            </p:spPr>
            <p:txBody>
              <a:bodyPr anchor="ctr">
                <a:spAutoFit/>
              </a:bodyPr>
              <a:lstStyle/>
              <a:p>
                <a:pPr algn="ctr"/>
                <a:r>
                  <a:rPr lang="zh-CN" sz="1490" strike="noStrike">
                    <a:solidFill>
                      <a:srgbClr val="000000"/>
                    </a:solidFill>
                    <a:latin typeface="黑体" panose="02010609060101010101" charset="-122"/>
                    <a:ea typeface="黑体" panose="02010609060101010101" charset="-122"/>
                  </a:rPr>
                  <a:t>重视学科</a:t>
                </a:r>
                <a:endParaRPr lang="en-US" sz="1490" strike="noStrike">
                  <a:solidFill>
                    <a:srgbClr val="000000"/>
                  </a:solidFill>
                  <a:latin typeface="黑体" panose="02010609060101010101" charset="-122"/>
                  <a:ea typeface="黑体" panose="02010609060101010101" charset="-122"/>
                </a:endParaRPr>
              </a:p>
              <a:p>
                <a:pPr algn="ctr"/>
                <a:r>
                  <a:rPr lang="zh-CN" sz="1490" strike="noStrike">
                    <a:solidFill>
                      <a:srgbClr val="000000"/>
                    </a:solidFill>
                    <a:latin typeface="黑体" panose="02010609060101010101" charset="-122"/>
                    <a:ea typeface="黑体" panose="02010609060101010101" charset="-122"/>
                  </a:rPr>
                  <a:t>思想方法</a:t>
                </a:r>
                <a:endParaRPr lang="en-US" sz="1490" strike="noStrike">
                  <a:solidFill>
                    <a:srgbClr val="000000"/>
                  </a:solidFill>
                  <a:latin typeface="黑体" panose="02010609060101010101" charset="-122"/>
                  <a:ea typeface="黑体" panose="02010609060101010101" charset="-122"/>
                </a:endParaRPr>
              </a:p>
            </p:txBody>
          </p:sp>
        </p:grpSp>
        <p:sp>
          <p:nvSpPr>
            <p:cNvPr id="62473" name="AutoShape 48"/>
            <p:cNvSpPr/>
            <p:nvPr/>
          </p:nvSpPr>
          <p:spPr>
            <a:xfrm>
              <a:off x="52" y="354"/>
              <a:ext cx="705" cy="517"/>
            </a:xfrm>
            <a:prstGeom prst="hexagon">
              <a:avLst>
                <a:gd name="adj" fmla="val 34103"/>
                <a:gd name="vf" fmla="val 115470"/>
              </a:avLst>
            </a:prstGeom>
            <a:solidFill>
              <a:srgbClr val="B5DBE3"/>
            </a:solidFill>
            <a:ln w="12700" cap="flat" cmpd="sng">
              <a:solidFill>
                <a:schemeClr val="tx1"/>
              </a:solidFill>
              <a:prstDash val="solid"/>
              <a:miter/>
              <a:headEnd type="none" w="med" len="med"/>
              <a:tailEnd type="none" w="med" len="med"/>
            </a:ln>
          </p:spPr>
          <p:txBody>
            <a:bodyPr wrap="none" anchor="ctr"/>
            <a:lstStyle/>
            <a:p>
              <a:pPr algn="ctr"/>
              <a:r>
                <a:rPr lang="zh-CN" b="1">
                  <a:latin typeface="黑体" panose="02010609060101010101" charset="-122"/>
                  <a:ea typeface="黑体" panose="02010609060101010101" charset="-122"/>
                </a:rPr>
                <a:t>强化思维</a:t>
              </a:r>
              <a:endParaRPr lang="zh-CN" b="1">
                <a:latin typeface="黑体" panose="02010609060101010101" charset="-122"/>
                <a:ea typeface="黑体" panose="02010609060101010101" charset="-122"/>
              </a:endParaRPr>
            </a:p>
            <a:p>
              <a:pPr algn="ctr"/>
              <a:r>
                <a:rPr lang="zh-CN" b="1">
                  <a:latin typeface="黑体" panose="02010609060101010101" charset="-122"/>
                  <a:ea typeface="黑体" panose="02010609060101010101" charset="-122"/>
                </a:rPr>
                <a:t>能力考查</a:t>
              </a:r>
              <a:endParaRPr lang="zh-CN" b="1" strike="noStrike">
                <a:solidFill>
                  <a:srgbClr val="000000"/>
                </a:solidFill>
                <a:latin typeface="黑体" panose="02010609060101010101" charset="-122"/>
                <a:ea typeface="黑体" panose="02010609060101010101" charset="-122"/>
              </a:endParaRPr>
            </a:p>
          </p:txBody>
        </p:sp>
        <p:grpSp>
          <p:nvGrpSpPr>
            <p:cNvPr id="175114" name="Group 50"/>
            <p:cNvGrpSpPr/>
            <p:nvPr/>
          </p:nvGrpSpPr>
          <p:grpSpPr>
            <a:xfrm>
              <a:off x="52" y="1412"/>
              <a:ext cx="1824" cy="690"/>
              <a:chOff x="52" y="0"/>
              <a:chExt cx="1824" cy="690"/>
            </a:xfrm>
          </p:grpSpPr>
          <p:sp>
            <p:nvSpPr>
              <p:cNvPr id="62475" name="AutoShape 51"/>
              <p:cNvSpPr/>
              <p:nvPr/>
            </p:nvSpPr>
            <p:spPr>
              <a:xfrm>
                <a:off x="52" y="0"/>
                <a:ext cx="703" cy="515"/>
              </a:xfrm>
              <a:prstGeom prst="hexagon">
                <a:avLst>
                  <a:gd name="adj" fmla="val 34107"/>
                  <a:gd name="vf" fmla="val 115470"/>
                </a:avLst>
              </a:prstGeom>
              <a:solidFill>
                <a:srgbClr val="B5DBE3"/>
              </a:solidFill>
              <a:ln w="12700" cap="flat" cmpd="sng">
                <a:solidFill>
                  <a:schemeClr val="tx1"/>
                </a:solidFill>
                <a:prstDash val="solid"/>
                <a:miter/>
                <a:headEnd type="none" w="med" len="med"/>
                <a:tailEnd type="none" w="med" len="med"/>
              </a:ln>
            </p:spPr>
            <p:txBody>
              <a:bodyPr wrap="none" anchor="ctr"/>
              <a:lstStyle/>
              <a:p>
                <a:pPr algn="ctr"/>
                <a:r>
                  <a:rPr lang="zh-CN" b="1">
                    <a:latin typeface="黑体" panose="02010609060101010101" charset="-122"/>
                    <a:ea typeface="黑体" panose="02010609060101010101" charset="-122"/>
                  </a:rPr>
                  <a:t>注重时空观念</a:t>
                </a:r>
                <a:endParaRPr lang="en-US" b="1" strike="noStrike">
                  <a:solidFill>
                    <a:schemeClr val="tx1"/>
                  </a:solidFill>
                  <a:latin typeface="黑体" panose="02010609060101010101" charset="-122"/>
                  <a:ea typeface="黑体" panose="02010609060101010101" charset="-122"/>
                </a:endParaRPr>
              </a:p>
              <a:p>
                <a:pPr algn="ctr"/>
                <a:r>
                  <a:rPr lang="zh-CN" b="1">
                    <a:latin typeface="黑体" panose="02010609060101010101" charset="-122"/>
                    <a:ea typeface="黑体" panose="02010609060101010101" charset="-122"/>
                  </a:rPr>
                  <a:t>和阶段特征</a:t>
                </a:r>
                <a:endParaRPr lang="zh-CN" b="1" strike="noStrike">
                  <a:solidFill>
                    <a:srgbClr val="000000"/>
                  </a:solidFill>
                  <a:latin typeface="Arial" panose="020B0604020202020204"/>
                  <a:ea typeface="DotumChe" panose="020B0609000101010101" charset="-127"/>
                </a:endParaRPr>
              </a:p>
            </p:txBody>
          </p:sp>
          <p:sp>
            <p:nvSpPr>
              <p:cNvPr id="62476" name="Rectangle 52"/>
              <p:cNvSpPr/>
              <p:nvPr/>
            </p:nvSpPr>
            <p:spPr>
              <a:xfrm>
                <a:off x="1070" y="506"/>
                <a:ext cx="806" cy="184"/>
              </a:xfrm>
              <a:prstGeom prst="rect">
                <a:avLst/>
              </a:prstGeom>
              <a:noFill/>
              <a:ln>
                <a:noFill/>
              </a:ln>
            </p:spPr>
            <p:txBody>
              <a:bodyPr anchor="ctr">
                <a:spAutoFit/>
              </a:bodyPr>
              <a:lstStyle/>
              <a:p>
                <a:pPr algn="ctr"/>
                <a:r>
                  <a:rPr lang="zh-CN" b="1" strike="noStrike">
                    <a:solidFill>
                      <a:schemeClr val="tx1"/>
                    </a:solidFill>
                    <a:latin typeface="黑体" panose="02010609060101010101" charset="-122"/>
                    <a:ea typeface="黑体" panose="02010609060101010101" charset="-122"/>
                  </a:rPr>
                  <a:t>突出主干知识</a:t>
                </a:r>
                <a:endParaRPr lang="en-US" b="1" strike="noStrike">
                  <a:solidFill>
                    <a:srgbClr val="000000"/>
                  </a:solidFill>
                  <a:latin typeface="黑体" panose="02010609060101010101" charset="-122"/>
                  <a:ea typeface="黑体" panose="02010609060101010101" charset="-122"/>
                </a:endParaRPr>
              </a:p>
            </p:txBody>
          </p:sp>
        </p:grpSp>
        <p:grpSp>
          <p:nvGrpSpPr>
            <p:cNvPr id="175117" name="Group 53"/>
            <p:cNvGrpSpPr/>
            <p:nvPr/>
          </p:nvGrpSpPr>
          <p:grpSpPr>
            <a:xfrm>
              <a:off x="2175" y="354"/>
              <a:ext cx="717" cy="517"/>
              <a:chOff x="0" y="1"/>
              <a:chExt cx="605" cy="437"/>
            </a:xfrm>
          </p:grpSpPr>
          <p:sp>
            <p:nvSpPr>
              <p:cNvPr id="62478" name="AutoShape 54"/>
              <p:cNvSpPr/>
              <p:nvPr/>
            </p:nvSpPr>
            <p:spPr>
              <a:xfrm>
                <a:off x="0" y="1"/>
                <a:ext cx="594" cy="437"/>
              </a:xfrm>
              <a:prstGeom prst="hexagon">
                <a:avLst>
                  <a:gd name="adj" fmla="val 34057"/>
                  <a:gd name="vf" fmla="val 115470"/>
                </a:avLst>
              </a:prstGeom>
              <a:solidFill>
                <a:srgbClr val="B5DBE3"/>
              </a:solidFill>
              <a:ln w="12700" cap="flat" cmpd="sng">
                <a:solidFill>
                  <a:schemeClr val="tx1"/>
                </a:solidFill>
                <a:prstDash val="solid"/>
                <a:miter/>
                <a:headEnd type="none" w="med" len="med"/>
                <a:tailEnd type="none" w="med" len="med"/>
              </a:ln>
            </p:spPr>
            <p:txBody>
              <a:bodyPr wrap="none" anchor="ctr"/>
              <a:lstStyle/>
              <a:p>
                <a:pPr algn="ctr"/>
                <a:endParaRPr lang="zh-CN" sz="640" strike="noStrike">
                  <a:solidFill>
                    <a:srgbClr val="000000"/>
                  </a:solidFill>
                  <a:latin typeface="Arial" panose="020B0604020202020204"/>
                  <a:ea typeface="DotumChe" panose="020B0609000101010101" charset="-127"/>
                </a:endParaRPr>
              </a:p>
            </p:txBody>
          </p:sp>
          <p:sp>
            <p:nvSpPr>
              <p:cNvPr id="62479" name="Rectangle 55"/>
              <p:cNvSpPr/>
              <p:nvPr/>
            </p:nvSpPr>
            <p:spPr>
              <a:xfrm>
                <a:off x="0" y="83"/>
                <a:ext cx="605" cy="273"/>
              </a:xfrm>
              <a:prstGeom prst="rect">
                <a:avLst/>
              </a:prstGeom>
              <a:noFill/>
              <a:ln>
                <a:noFill/>
              </a:ln>
            </p:spPr>
            <p:txBody>
              <a:bodyPr anchor="ctr">
                <a:spAutoFit/>
              </a:bodyPr>
              <a:lstStyle/>
              <a:p>
                <a:pPr algn="ctr"/>
                <a:r>
                  <a:rPr lang="zh-CN" b="1" strike="noStrike">
                    <a:solidFill>
                      <a:schemeClr val="tx1"/>
                    </a:solidFill>
                    <a:latin typeface="黑体" panose="02010609060101010101" charset="-122"/>
                    <a:ea typeface="黑体" panose="02010609060101010101" charset="-122"/>
                  </a:rPr>
                  <a:t>创设新的情境</a:t>
                </a:r>
                <a:endParaRPr lang="en-US" b="1" strike="noStrike">
                  <a:solidFill>
                    <a:srgbClr val="000000"/>
                  </a:solidFill>
                  <a:latin typeface="黑体" panose="02010609060101010101" charset="-122"/>
                  <a:ea typeface="黑体" panose="02010609060101010101" charset="-122"/>
                </a:endParaRPr>
              </a:p>
              <a:p>
                <a:pPr algn="ctr"/>
                <a:r>
                  <a:rPr lang="zh-CN" b="1" strike="noStrike">
                    <a:solidFill>
                      <a:schemeClr val="tx1"/>
                    </a:solidFill>
                    <a:latin typeface="黑体" panose="02010609060101010101" charset="-122"/>
                    <a:ea typeface="黑体" panose="02010609060101010101" charset="-122"/>
                  </a:rPr>
                  <a:t>贴近社会生活</a:t>
                </a:r>
                <a:endParaRPr lang="en-US" b="1" strike="noStrike">
                  <a:solidFill>
                    <a:schemeClr val="tx1"/>
                  </a:solidFill>
                  <a:latin typeface="黑体" panose="02010609060101010101" charset="-122"/>
                  <a:ea typeface="黑体" panose="02010609060101010101" charset="-122"/>
                </a:endParaRPr>
              </a:p>
            </p:txBody>
          </p:sp>
        </p:grpSp>
        <p:grpSp>
          <p:nvGrpSpPr>
            <p:cNvPr id="175120" name="Group 56"/>
            <p:cNvGrpSpPr/>
            <p:nvPr/>
          </p:nvGrpSpPr>
          <p:grpSpPr>
            <a:xfrm>
              <a:off x="2152" y="1408"/>
              <a:ext cx="772" cy="515"/>
              <a:chOff x="-19" y="0"/>
              <a:chExt cx="651" cy="436"/>
            </a:xfrm>
          </p:grpSpPr>
          <p:sp>
            <p:nvSpPr>
              <p:cNvPr id="62481" name="AutoShape 57"/>
              <p:cNvSpPr/>
              <p:nvPr/>
            </p:nvSpPr>
            <p:spPr>
              <a:xfrm>
                <a:off x="0" y="0"/>
                <a:ext cx="594" cy="436"/>
              </a:xfrm>
              <a:prstGeom prst="hexagon">
                <a:avLst>
                  <a:gd name="adj" fmla="val 34059"/>
                  <a:gd name="vf" fmla="val 115470"/>
                </a:avLst>
              </a:prstGeom>
              <a:solidFill>
                <a:srgbClr val="B5DBE3"/>
              </a:solidFill>
              <a:ln w="12700" cap="flat" cmpd="sng">
                <a:solidFill>
                  <a:schemeClr val="tx1"/>
                </a:solidFill>
                <a:prstDash val="solid"/>
                <a:miter/>
                <a:headEnd type="none" w="med" len="med"/>
                <a:tailEnd type="none" w="med" len="med"/>
              </a:ln>
            </p:spPr>
            <p:txBody>
              <a:bodyPr wrap="none" anchor="ctr"/>
              <a:lstStyle/>
              <a:p>
                <a:pPr algn="ctr"/>
                <a:endParaRPr lang="zh-CN" sz="640" strike="noStrike">
                  <a:solidFill>
                    <a:srgbClr val="000000"/>
                  </a:solidFill>
                  <a:latin typeface="Arial" panose="020B0604020202020204"/>
                  <a:ea typeface="DotumChe" panose="020B0609000101010101" charset="-127"/>
                </a:endParaRPr>
              </a:p>
            </p:txBody>
          </p:sp>
          <p:sp>
            <p:nvSpPr>
              <p:cNvPr id="62482" name="Rectangle 58"/>
              <p:cNvSpPr/>
              <p:nvPr/>
            </p:nvSpPr>
            <p:spPr>
              <a:xfrm>
                <a:off x="-19" y="71"/>
                <a:ext cx="651" cy="273"/>
              </a:xfrm>
              <a:prstGeom prst="rect">
                <a:avLst/>
              </a:prstGeom>
              <a:noFill/>
              <a:ln>
                <a:noFill/>
              </a:ln>
            </p:spPr>
            <p:txBody>
              <a:bodyPr anchor="ctr">
                <a:spAutoFit/>
              </a:bodyPr>
              <a:lstStyle/>
              <a:p>
                <a:pPr algn="ctr"/>
                <a:r>
                  <a:rPr lang="zh-CN" b="1" strike="noStrike">
                    <a:solidFill>
                      <a:schemeClr val="tx1"/>
                    </a:solidFill>
                    <a:latin typeface="黑体" panose="02010609060101010101" charset="-122"/>
                    <a:ea typeface="黑体" panose="02010609060101010101" charset="-122"/>
                  </a:rPr>
                  <a:t>难度稳中有降</a:t>
                </a:r>
                <a:endParaRPr lang="en-US" b="1" strike="noStrike">
                  <a:solidFill>
                    <a:schemeClr val="tx1"/>
                  </a:solidFill>
                  <a:latin typeface="黑体" panose="02010609060101010101" charset="-122"/>
                  <a:ea typeface="黑体" panose="02010609060101010101" charset="-122"/>
                </a:endParaRPr>
              </a:p>
              <a:p>
                <a:pPr algn="ctr"/>
                <a:r>
                  <a:rPr lang="zh-CN" b="1" strike="noStrike">
                    <a:solidFill>
                      <a:schemeClr val="tx1"/>
                    </a:solidFill>
                    <a:latin typeface="黑体" panose="02010609060101010101" charset="-122"/>
                    <a:ea typeface="黑体" panose="02010609060101010101" charset="-122"/>
                  </a:rPr>
                  <a:t>阅读障碍较少</a:t>
                </a:r>
                <a:endParaRPr lang="en-US" b="1" strike="noStrike">
                  <a:solidFill>
                    <a:srgbClr val="000000"/>
                  </a:solidFill>
                  <a:latin typeface="黑体" panose="02010609060101010101" charset="-122"/>
                  <a:ea typeface="黑体" panose="02010609060101010101" charset="-122"/>
                </a:endParaRPr>
              </a:p>
            </p:txBody>
          </p:sp>
        </p:grpSp>
        <p:sp>
          <p:nvSpPr>
            <p:cNvPr id="175123" name="Line 59"/>
            <p:cNvSpPr/>
            <p:nvPr/>
          </p:nvSpPr>
          <p:spPr>
            <a:xfrm flipV="1">
              <a:off x="1872" y="749"/>
              <a:ext cx="368" cy="174"/>
            </a:xfrm>
            <a:prstGeom prst="line">
              <a:avLst/>
            </a:prstGeom>
            <a:ln w="12700" cap="flat" cmpd="sng">
              <a:solidFill>
                <a:schemeClr val="tx1"/>
              </a:solidFill>
              <a:prstDash val="solid"/>
              <a:round/>
              <a:headEnd type="none" w="med" len="med"/>
              <a:tailEnd type="none" w="med" len="med"/>
            </a:ln>
          </p:spPr>
        </p:sp>
        <p:sp>
          <p:nvSpPr>
            <p:cNvPr id="175124" name="Line 60"/>
            <p:cNvSpPr/>
            <p:nvPr/>
          </p:nvSpPr>
          <p:spPr>
            <a:xfrm>
              <a:off x="1932" y="1343"/>
              <a:ext cx="308" cy="184"/>
            </a:xfrm>
            <a:prstGeom prst="line">
              <a:avLst/>
            </a:prstGeom>
            <a:ln w="12700" cap="flat" cmpd="sng">
              <a:solidFill>
                <a:schemeClr val="tx1"/>
              </a:solidFill>
              <a:prstDash val="solid"/>
              <a:round/>
              <a:headEnd type="none" w="med" len="med"/>
              <a:tailEnd type="none" w="med" len="med"/>
            </a:ln>
          </p:spPr>
        </p:sp>
        <p:sp>
          <p:nvSpPr>
            <p:cNvPr id="175125" name="Line 61"/>
            <p:cNvSpPr/>
            <p:nvPr/>
          </p:nvSpPr>
          <p:spPr>
            <a:xfrm>
              <a:off x="1479" y="1506"/>
              <a:ext cx="1" cy="262"/>
            </a:xfrm>
            <a:prstGeom prst="line">
              <a:avLst/>
            </a:prstGeom>
            <a:ln w="12700" cap="flat" cmpd="sng">
              <a:solidFill>
                <a:schemeClr val="tx1"/>
              </a:solidFill>
              <a:prstDash val="solid"/>
              <a:round/>
              <a:headEnd type="none" w="med" len="med"/>
              <a:tailEnd type="none" w="med" len="med"/>
            </a:ln>
          </p:spPr>
        </p:sp>
        <p:sp>
          <p:nvSpPr>
            <p:cNvPr id="175126" name="Line 62"/>
            <p:cNvSpPr/>
            <p:nvPr/>
          </p:nvSpPr>
          <p:spPr>
            <a:xfrm flipH="1">
              <a:off x="695" y="1331"/>
              <a:ext cx="304" cy="196"/>
            </a:xfrm>
            <a:prstGeom prst="line">
              <a:avLst/>
            </a:prstGeom>
            <a:ln w="12700" cap="flat" cmpd="sng">
              <a:solidFill>
                <a:schemeClr val="tx1"/>
              </a:solidFill>
              <a:prstDash val="solid"/>
              <a:round/>
              <a:headEnd type="none" w="med" len="med"/>
              <a:tailEnd type="none" w="med" len="med"/>
            </a:ln>
          </p:spPr>
        </p:sp>
        <p:sp>
          <p:nvSpPr>
            <p:cNvPr id="175127" name="Line 63"/>
            <p:cNvSpPr/>
            <p:nvPr/>
          </p:nvSpPr>
          <p:spPr>
            <a:xfrm flipH="1" flipV="1">
              <a:off x="677" y="781"/>
              <a:ext cx="298" cy="208"/>
            </a:xfrm>
            <a:prstGeom prst="line">
              <a:avLst/>
            </a:prstGeom>
            <a:ln w="12700" cap="flat" cmpd="sng">
              <a:solidFill>
                <a:schemeClr val="tx1"/>
              </a:solidFill>
              <a:prstDash val="solid"/>
              <a:round/>
              <a:headEnd type="none" w="med" len="med"/>
              <a:tailEnd type="none" w="med" len="med"/>
            </a:ln>
          </p:spPr>
        </p:sp>
        <p:sp>
          <p:nvSpPr>
            <p:cNvPr id="175128" name="Line 64"/>
            <p:cNvSpPr/>
            <p:nvPr/>
          </p:nvSpPr>
          <p:spPr>
            <a:xfrm>
              <a:off x="1479" y="519"/>
              <a:ext cx="1" cy="295"/>
            </a:xfrm>
            <a:prstGeom prst="line">
              <a:avLst/>
            </a:prstGeom>
            <a:ln w="12700" cap="flat" cmpd="sng">
              <a:solidFill>
                <a:schemeClr val="tx1"/>
              </a:solidFill>
              <a:prstDash val="solid"/>
              <a:round/>
              <a:headEnd type="none" w="med" len="med"/>
              <a:tailEnd type="none" w="med" len="med"/>
            </a:ln>
          </p:spPr>
        </p:sp>
        <p:sp>
          <p:nvSpPr>
            <p:cNvPr id="62489" name="Oval 65"/>
            <p:cNvSpPr/>
            <p:nvPr/>
          </p:nvSpPr>
          <p:spPr>
            <a:xfrm>
              <a:off x="900" y="780"/>
              <a:ext cx="1139" cy="755"/>
            </a:xfrm>
            <a:prstGeom prst="ellipse">
              <a:avLst/>
            </a:prstGeom>
            <a:solidFill>
              <a:schemeClr val="accent1"/>
            </a:solidFill>
            <a:ln w="12700" cap="flat" cmpd="sng">
              <a:solidFill>
                <a:schemeClr val="tx1"/>
              </a:solidFill>
              <a:prstDash val="solid"/>
              <a:round/>
              <a:headEnd type="none" w="med" len="med"/>
              <a:tailEnd type="none" w="med" len="med"/>
            </a:ln>
          </p:spPr>
          <p:txBody>
            <a:bodyPr anchor="ctr"/>
            <a:lstStyle/>
            <a:p>
              <a:pPr algn="ctr">
                <a:lnSpc>
                  <a:spcPct val="120000"/>
                </a:lnSpc>
              </a:pPr>
              <a:r>
                <a:rPr lang="zh-CN" sz="1920" strike="noStrike">
                  <a:solidFill>
                    <a:srgbClr val="FF0000"/>
                  </a:solidFill>
                  <a:latin typeface="黑体" panose="02010609060101010101" charset="-122"/>
                  <a:ea typeface="黑体" panose="02010609060101010101" charset="-122"/>
                </a:rPr>
                <a:t>高考命题特点与趋势</a:t>
              </a:r>
              <a:endParaRPr lang="en-US" sz="1920" strike="noStrike">
                <a:solidFill>
                  <a:srgbClr val="FF0000"/>
                </a:solidFill>
                <a:latin typeface="黑体" panose="02010609060101010101" charset="-122"/>
                <a:ea typeface="黑体" panose="02010609060101010101" charset="-122"/>
              </a:endParaRPr>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 name="矩形 2"/>
          <p:cNvSpPr/>
          <p:nvPr/>
        </p:nvSpPr>
        <p:spPr>
          <a:xfrm>
            <a:off x="17780" y="626110"/>
            <a:ext cx="9108440" cy="75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文本框 1"/>
          <p:cNvSpPr txBox="1"/>
          <p:nvPr/>
        </p:nvSpPr>
        <p:spPr>
          <a:xfrm>
            <a:off x="111760" y="165735"/>
            <a:ext cx="4775200" cy="460375"/>
          </a:xfrm>
          <a:prstGeom prst="rect">
            <a:avLst/>
          </a:prstGeom>
          <a:noFill/>
        </p:spPr>
        <p:txBody>
          <a:bodyPr wrap="none" rtlCol="0" anchor="t">
            <a:spAutoFit/>
          </a:bodyPr>
          <a:p>
            <a:r>
              <a:rPr lang="zh-CN" altLang="en-US" sz="2400" b="1" dirty="0" smtClean="0">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选择题</a:t>
            </a:r>
            <a:r>
              <a:rPr lang="en-US" altLang="zh-CN" sz="2400" b="1" dirty="0" smtClean="0">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a:t>
            </a:r>
            <a:r>
              <a:rPr lang="zh-CN" altLang="en-US" sz="2400" b="1" dirty="0" smtClean="0">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阶段特征（</a:t>
            </a:r>
            <a:r>
              <a:rPr lang="en-US" altLang="zh-CN" sz="2400" b="1" dirty="0" smtClean="0">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12</a:t>
            </a:r>
            <a:r>
              <a:rPr lang="zh-CN" altLang="en-US" sz="2400" b="1" dirty="0" smtClean="0">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个考点</a:t>
            </a:r>
            <a:r>
              <a:rPr lang="zh-CN" altLang="en-US" sz="2400" b="1" dirty="0" smtClean="0">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a:t>
            </a:r>
            <a:endParaRPr lang="zh-CN" altLang="en-US" sz="2400" b="1" dirty="0" smtClean="0">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endParaRPr>
          </a:p>
        </p:txBody>
      </p:sp>
      <p:sp>
        <p:nvSpPr>
          <p:cNvPr id="101" name="文本框 100"/>
          <p:cNvSpPr txBox="1"/>
          <p:nvPr/>
        </p:nvSpPr>
        <p:spPr>
          <a:xfrm>
            <a:off x="111760" y="774065"/>
            <a:ext cx="8757285" cy="4404995"/>
          </a:xfrm>
          <a:prstGeom prst="rect">
            <a:avLst/>
          </a:prstGeom>
          <a:solidFill>
            <a:schemeClr val="accent2">
              <a:lumMod val="20000"/>
              <a:lumOff val="80000"/>
            </a:schemeClr>
          </a:solidFill>
          <a:ln>
            <a:noFill/>
          </a:ln>
        </p:spPr>
        <p:txBody>
          <a:bodyPr wrap="square">
            <a:spAutoFit/>
          </a:bodyPr>
          <a:p>
            <a:pPr indent="0" algn="l" fontAlgn="auto">
              <a:lnSpc>
                <a:spcPct val="100000"/>
              </a:lnSpc>
            </a:pPr>
            <a:endParaRPr lang="zh-CN" sz="2015" b="1">
              <a:latin typeface="黑体" panose="02010609060101010101" charset="-122"/>
              <a:ea typeface="黑体" panose="02010609060101010101" charset="-122"/>
            </a:endParaRPr>
          </a:p>
          <a:p>
            <a:pPr indent="0" algn="l" fontAlgn="auto">
              <a:lnSpc>
                <a:spcPct val="100000"/>
              </a:lnSpc>
            </a:pPr>
            <a:r>
              <a:rPr lang="zh-CN" sz="2015" b="1">
                <a:latin typeface="黑体" panose="02010609060101010101" charset="-122"/>
                <a:ea typeface="黑体" panose="02010609060101010101" charset="-122"/>
              </a:rPr>
              <a:t>   </a:t>
            </a:r>
            <a:r>
              <a:rPr lang="zh-CN" b="1">
                <a:latin typeface="黑体" panose="02010609060101010101" charset="-122"/>
                <a:ea typeface="黑体" panose="02010609060101010101" charset="-122"/>
              </a:rPr>
              <a:t>（</a:t>
            </a:r>
            <a:r>
              <a:rPr lang="zh-CN" sz="2000" b="1">
                <a:latin typeface="黑体" panose="02010609060101010101" charset="-122"/>
                <a:ea typeface="黑体" panose="02010609060101010101" charset="-122"/>
              </a:rPr>
              <a:t>1）先秦</a:t>
            </a:r>
            <a:r>
              <a:rPr lang="zh-CN" sz="2000" b="1">
                <a:solidFill>
                  <a:srgbClr val="FF0000"/>
                </a:solidFill>
                <a:latin typeface="黑体" panose="02010609060101010101" charset="-122"/>
                <a:ea typeface="黑体" panose="02010609060101010101" charset="-122"/>
              </a:rPr>
              <a:t>（社会转型）</a:t>
            </a:r>
            <a:r>
              <a:rPr lang="zh-CN" sz="2000" b="1">
                <a:latin typeface="黑体" panose="02010609060101010101" charset="-122"/>
                <a:ea typeface="黑体" panose="02010609060101010101" charset="-122"/>
              </a:rPr>
              <a:t>及秦汉时期；
   （2）魏晋南北朝、隋唐宋元时期；
   （3）明朝及清朝前期（</a:t>
            </a:r>
            <a:r>
              <a:rPr lang="en-US" altLang="zh-CN" sz="2000" b="1">
                <a:latin typeface="黑体" panose="02010609060101010101" charset="-122"/>
                <a:ea typeface="黑体" panose="02010609060101010101" charset="-122"/>
              </a:rPr>
              <a:t>1840</a:t>
            </a:r>
            <a:r>
              <a:rPr lang="zh-CN" altLang="en-US" sz="2000" b="1">
                <a:latin typeface="黑体" panose="02010609060101010101" charset="-122"/>
                <a:ea typeface="黑体" panose="02010609060101010101" charset="-122"/>
              </a:rPr>
              <a:t>年前</a:t>
            </a:r>
            <a:r>
              <a:rPr lang="zh-CN" sz="2000" b="1">
                <a:latin typeface="黑体" panose="02010609060101010101" charset="-122"/>
                <a:ea typeface="黑体" panose="02010609060101010101" charset="-122"/>
              </a:rPr>
              <a:t>）；   </a:t>
            </a:r>
            <a:endParaRPr lang="zh-CN" sz="2000" b="1">
              <a:latin typeface="黑体" panose="02010609060101010101" charset="-122"/>
              <a:ea typeface="黑体" panose="02010609060101010101" charset="-122"/>
            </a:endParaRPr>
          </a:p>
          <a:p>
            <a:pPr indent="0" algn="l" fontAlgn="auto">
              <a:lnSpc>
                <a:spcPct val="100000"/>
              </a:lnSpc>
            </a:pPr>
            <a:r>
              <a:rPr lang="zh-CN" sz="2000" b="1">
                <a:latin typeface="黑体" panose="02010609060101010101" charset="-122"/>
                <a:ea typeface="黑体" panose="02010609060101010101" charset="-122"/>
              </a:rPr>
              <a:t>   （4）晚晴时期（</a:t>
            </a:r>
            <a:r>
              <a:rPr lang="en-US" altLang="zh-CN" sz="2000" b="1">
                <a:latin typeface="黑体" panose="02010609060101010101" charset="-122"/>
                <a:ea typeface="黑体" panose="02010609060101010101" charset="-122"/>
              </a:rPr>
              <a:t>1840~1912</a:t>
            </a:r>
            <a:r>
              <a:rPr lang="zh-CN" altLang="en-US" sz="2000" b="1">
                <a:latin typeface="黑体" panose="02010609060101010101" charset="-122"/>
                <a:ea typeface="黑体" panose="02010609060101010101" charset="-122"/>
              </a:rPr>
              <a:t>年）；</a:t>
            </a:r>
            <a:r>
              <a:rPr lang="zh-CN" sz="2000" b="1">
                <a:solidFill>
                  <a:srgbClr val="FF0000"/>
                </a:solidFill>
                <a:latin typeface="黑体" panose="02010609060101010101" charset="-122"/>
                <a:ea typeface="黑体" panose="02010609060101010101" charset="-122"/>
                <a:sym typeface="+mn-ea"/>
              </a:rPr>
              <a:t>（社会转型）</a:t>
            </a:r>
            <a:endParaRPr lang="zh-CN" sz="2000" b="1">
              <a:solidFill>
                <a:srgbClr val="FF0000"/>
              </a:solidFill>
              <a:latin typeface="黑体" panose="02010609060101010101" charset="-122"/>
              <a:ea typeface="黑体" panose="02010609060101010101" charset="-122"/>
              <a:sym typeface="+mn-ea"/>
            </a:endParaRPr>
          </a:p>
          <a:p>
            <a:pPr indent="0" algn="l" fontAlgn="auto">
              <a:lnSpc>
                <a:spcPct val="100000"/>
              </a:lnSpc>
            </a:pPr>
            <a:r>
              <a:rPr lang="zh-CN" sz="2000" b="1">
                <a:latin typeface="黑体" panose="02010609060101010101" charset="-122"/>
                <a:ea typeface="黑体" panose="02010609060101010101" charset="-122"/>
              </a:rPr>
              <a:t>   （5）北洋政府统治时期（</a:t>
            </a:r>
            <a:r>
              <a:rPr lang="en-US" altLang="zh-CN" sz="2000" b="1">
                <a:latin typeface="黑体" panose="02010609060101010101" charset="-122"/>
                <a:ea typeface="黑体" panose="02010609060101010101" charset="-122"/>
              </a:rPr>
              <a:t>1912~1928</a:t>
            </a:r>
            <a:r>
              <a:rPr lang="zh-CN" altLang="en-US" sz="2000" b="1">
                <a:latin typeface="黑体" panose="02010609060101010101" charset="-122"/>
                <a:ea typeface="黑体" panose="02010609060101010101" charset="-122"/>
              </a:rPr>
              <a:t>年</a:t>
            </a:r>
            <a:r>
              <a:rPr lang="zh-CN" sz="2000" b="1">
                <a:latin typeface="黑体" panose="02010609060101010101" charset="-122"/>
                <a:ea typeface="黑体" panose="02010609060101010101" charset="-122"/>
              </a:rPr>
              <a:t>）；</a:t>
            </a:r>
            <a:r>
              <a:rPr lang="zh-CN" sz="2000" b="1">
                <a:solidFill>
                  <a:srgbClr val="FF0000"/>
                </a:solidFill>
                <a:latin typeface="黑体" panose="02010609060101010101" charset="-122"/>
                <a:ea typeface="黑体" panose="02010609060101010101" charset="-122"/>
                <a:sym typeface="+mn-ea"/>
              </a:rPr>
              <a:t>（社会转型）</a:t>
            </a:r>
            <a:endParaRPr lang="zh-CN" sz="2000" b="1">
              <a:solidFill>
                <a:srgbClr val="FF0000"/>
              </a:solidFill>
              <a:latin typeface="黑体" panose="02010609060101010101" charset="-122"/>
              <a:ea typeface="黑体" panose="02010609060101010101" charset="-122"/>
              <a:sym typeface="+mn-ea"/>
            </a:endParaRPr>
          </a:p>
          <a:p>
            <a:pPr indent="0" algn="l" fontAlgn="auto">
              <a:lnSpc>
                <a:spcPct val="100000"/>
              </a:lnSpc>
            </a:pPr>
            <a:r>
              <a:rPr lang="zh-CN" sz="2000" b="1">
                <a:latin typeface="黑体" panose="02010609060101010101" charset="-122"/>
                <a:ea typeface="黑体" panose="02010609060101010101" charset="-122"/>
              </a:rPr>
              <a:t>   （6）国民政府统治时期（</a:t>
            </a:r>
            <a:r>
              <a:rPr lang="en-US" altLang="zh-CN" sz="2000" b="1">
                <a:latin typeface="黑体" panose="02010609060101010101" charset="-122"/>
                <a:ea typeface="黑体" panose="02010609060101010101" charset="-122"/>
              </a:rPr>
              <a:t>1928~1949</a:t>
            </a:r>
            <a:r>
              <a:rPr lang="zh-CN" altLang="en-US" sz="2000" b="1">
                <a:latin typeface="黑体" panose="02010609060101010101" charset="-122"/>
                <a:ea typeface="黑体" panose="02010609060101010101" charset="-122"/>
              </a:rPr>
              <a:t>年</a:t>
            </a:r>
            <a:r>
              <a:rPr lang="zh-CN" sz="2000" b="1">
                <a:latin typeface="黑体" panose="02010609060101010101" charset="-122"/>
                <a:ea typeface="黑体" panose="02010609060101010101" charset="-122"/>
              </a:rPr>
              <a:t>）</a:t>
            </a:r>
            <a:r>
              <a:rPr lang="zh-CN" sz="2000" b="1">
                <a:solidFill>
                  <a:srgbClr val="FF0000"/>
                </a:solidFill>
                <a:latin typeface="黑体" panose="02010609060101010101" charset="-122"/>
                <a:ea typeface="黑体" panose="02010609060101010101" charset="-122"/>
                <a:sym typeface="+mn-ea"/>
              </a:rPr>
              <a:t>（社会转型）</a:t>
            </a:r>
            <a:endParaRPr lang="zh-CN" sz="2000" b="1">
              <a:solidFill>
                <a:srgbClr val="FF0000"/>
              </a:solidFill>
              <a:latin typeface="黑体" panose="02010609060101010101" charset="-122"/>
              <a:ea typeface="黑体" panose="02010609060101010101" charset="-122"/>
              <a:sym typeface="+mn-ea"/>
            </a:endParaRPr>
          </a:p>
          <a:p>
            <a:pPr indent="0" algn="l" fontAlgn="auto">
              <a:lnSpc>
                <a:spcPct val="100000"/>
              </a:lnSpc>
            </a:pPr>
            <a:r>
              <a:rPr lang="zh-CN" sz="2000" b="1">
                <a:latin typeface="黑体" panose="02010609060101010101" charset="-122"/>
                <a:ea typeface="黑体" panose="02010609060101010101" charset="-122"/>
                <a:sym typeface="+mn-ea"/>
              </a:rPr>
              <a:t>   （7）</a:t>
            </a:r>
            <a:r>
              <a:rPr lang="zh-CN" sz="2000" b="1">
                <a:latin typeface="黑体" panose="02010609060101010101" charset="-122"/>
                <a:ea typeface="黑体" panose="02010609060101010101" charset="-122"/>
              </a:rPr>
              <a:t>中华人民共和国成立后的时期（</a:t>
            </a:r>
            <a:r>
              <a:rPr lang="en-US" altLang="zh-CN" sz="2000" b="1">
                <a:latin typeface="黑体" panose="02010609060101010101" charset="-122"/>
                <a:ea typeface="黑体" panose="02010609060101010101" charset="-122"/>
              </a:rPr>
              <a:t>1949</a:t>
            </a:r>
            <a:r>
              <a:rPr lang="zh-CN" altLang="en-US" sz="2000" b="1">
                <a:latin typeface="黑体" panose="02010609060101010101" charset="-122"/>
                <a:ea typeface="黑体" panose="02010609060101010101" charset="-122"/>
              </a:rPr>
              <a:t>年至今</a:t>
            </a:r>
            <a:r>
              <a:rPr lang="zh-CN" sz="2000" b="1">
                <a:latin typeface="黑体" panose="02010609060101010101" charset="-122"/>
                <a:ea typeface="黑体" panose="02010609060101010101" charset="-122"/>
              </a:rPr>
              <a:t>）  </a:t>
            </a:r>
            <a:endParaRPr lang="zh-CN" sz="2000" b="1">
              <a:latin typeface="黑体" panose="02010609060101010101" charset="-122"/>
              <a:ea typeface="黑体" panose="02010609060101010101" charset="-122"/>
            </a:endParaRPr>
          </a:p>
          <a:p>
            <a:pPr indent="0" algn="l" fontAlgn="auto">
              <a:lnSpc>
                <a:spcPct val="100000"/>
              </a:lnSpc>
            </a:pPr>
            <a:r>
              <a:rPr lang="zh-CN" sz="2000" b="1">
                <a:latin typeface="黑体" panose="02010609060101010101" charset="-122"/>
                <a:ea typeface="黑体" panose="02010609060101010101" charset="-122"/>
              </a:rPr>
              <a:t>   </a:t>
            </a:r>
            <a:r>
              <a:rPr lang="zh-CN" sz="2000" b="1">
                <a:latin typeface="黑体" panose="02010609060101010101" charset="-122"/>
                <a:ea typeface="黑体" panose="02010609060101010101" charset="-122"/>
                <a:sym typeface="+mn-ea"/>
              </a:rPr>
              <a:t>（</a:t>
            </a:r>
            <a:r>
              <a:rPr lang="en-US" altLang="zh-CN" sz="2000" b="1">
                <a:latin typeface="黑体" panose="02010609060101010101" charset="-122"/>
                <a:ea typeface="黑体" panose="02010609060101010101" charset="-122"/>
                <a:sym typeface="+mn-ea"/>
              </a:rPr>
              <a:t>8</a:t>
            </a:r>
            <a:r>
              <a:rPr lang="zh-CN" sz="2000" b="1">
                <a:latin typeface="黑体" panose="02010609060101010101" charset="-122"/>
                <a:ea typeface="黑体" panose="02010609060101010101" charset="-122"/>
                <a:sym typeface="+mn-ea"/>
              </a:rPr>
              <a:t>）古代希腊和罗马</a:t>
            </a:r>
            <a:endParaRPr lang="zh-CN" sz="2000" b="1">
              <a:latin typeface="黑体" panose="02010609060101010101" charset="-122"/>
              <a:ea typeface="黑体" panose="02010609060101010101" charset="-122"/>
              <a:sym typeface="+mn-ea"/>
            </a:endParaRPr>
          </a:p>
          <a:p>
            <a:pPr indent="0" algn="l" fontAlgn="auto">
              <a:lnSpc>
                <a:spcPct val="100000"/>
              </a:lnSpc>
            </a:pPr>
            <a:r>
              <a:rPr lang="zh-CN" sz="2000" b="1">
                <a:latin typeface="黑体" panose="02010609060101010101" charset="-122"/>
                <a:ea typeface="黑体" panose="02010609060101010101" charset="-122"/>
                <a:sym typeface="+mn-ea"/>
              </a:rPr>
              <a:t>   （</a:t>
            </a:r>
            <a:r>
              <a:rPr lang="en-US" altLang="zh-CN" sz="2000" b="1">
                <a:latin typeface="黑体" panose="02010609060101010101" charset="-122"/>
                <a:ea typeface="黑体" panose="02010609060101010101" charset="-122"/>
                <a:sym typeface="+mn-ea"/>
              </a:rPr>
              <a:t>9</a:t>
            </a:r>
            <a:r>
              <a:rPr lang="zh-CN" sz="2000" b="1">
                <a:latin typeface="黑体" panose="02010609060101010101" charset="-122"/>
                <a:ea typeface="黑体" panose="02010609060101010101" charset="-122"/>
                <a:sym typeface="+mn-ea"/>
              </a:rPr>
              <a:t>）</a:t>
            </a:r>
            <a:r>
              <a:rPr lang="en-US" altLang="zh-CN" sz="2000" b="1">
                <a:latin typeface="黑体" panose="02010609060101010101" charset="-122"/>
                <a:ea typeface="黑体" panose="02010609060101010101" charset="-122"/>
                <a:sym typeface="+mn-ea"/>
              </a:rPr>
              <a:t>15-18</a:t>
            </a:r>
            <a:r>
              <a:rPr lang="zh-CN" altLang="en-US" sz="2000" b="1">
                <a:latin typeface="黑体" panose="02010609060101010101" charset="-122"/>
                <a:ea typeface="黑体" panose="02010609060101010101" charset="-122"/>
                <a:sym typeface="+mn-ea"/>
              </a:rPr>
              <a:t>世纪的西方文明</a:t>
            </a:r>
            <a:r>
              <a:rPr lang="zh-CN" sz="2000" b="1">
                <a:solidFill>
                  <a:srgbClr val="FF0000"/>
                </a:solidFill>
                <a:latin typeface="黑体" panose="02010609060101010101" charset="-122"/>
                <a:ea typeface="黑体" panose="02010609060101010101" charset="-122"/>
                <a:sym typeface="+mn-ea"/>
              </a:rPr>
              <a:t>（社会转型）</a:t>
            </a:r>
            <a:endParaRPr lang="zh-CN" sz="2000" b="1">
              <a:solidFill>
                <a:srgbClr val="FF0000"/>
              </a:solidFill>
              <a:latin typeface="黑体" panose="02010609060101010101" charset="-122"/>
              <a:ea typeface="黑体" panose="02010609060101010101" charset="-122"/>
              <a:sym typeface="+mn-ea"/>
            </a:endParaRPr>
          </a:p>
          <a:p>
            <a:pPr indent="0" algn="l" fontAlgn="auto">
              <a:lnSpc>
                <a:spcPct val="100000"/>
              </a:lnSpc>
            </a:pPr>
            <a:r>
              <a:rPr lang="zh-CN" sz="2000" b="1">
                <a:solidFill>
                  <a:srgbClr val="FF0000"/>
                </a:solidFill>
                <a:latin typeface="黑体" panose="02010609060101010101" charset="-122"/>
                <a:ea typeface="黑体" panose="02010609060101010101" charset="-122"/>
                <a:sym typeface="+mn-ea"/>
              </a:rPr>
              <a:t>  </a:t>
            </a:r>
            <a:r>
              <a:rPr lang="zh-CN" sz="2000" b="1">
                <a:solidFill>
                  <a:schemeClr val="tx1"/>
                </a:solidFill>
                <a:latin typeface="黑体" panose="02010609060101010101" charset="-122"/>
                <a:ea typeface="黑体" panose="02010609060101010101" charset="-122"/>
                <a:sym typeface="+mn-ea"/>
              </a:rPr>
              <a:t>  </a:t>
            </a:r>
            <a:r>
              <a:rPr lang="en-US" altLang="zh-CN" sz="2000" b="1">
                <a:solidFill>
                  <a:schemeClr val="tx1"/>
                </a:solidFill>
                <a:latin typeface="黑体" panose="02010609060101010101" charset="-122"/>
                <a:ea typeface="黑体" panose="02010609060101010101" charset="-122"/>
                <a:sym typeface="+mn-ea"/>
              </a:rPr>
              <a:t>(10) 18</a:t>
            </a:r>
            <a:r>
              <a:rPr lang="zh-CN" altLang="en-US" sz="2000" b="1">
                <a:solidFill>
                  <a:schemeClr val="tx1"/>
                </a:solidFill>
                <a:latin typeface="黑体" panose="02010609060101010101" charset="-122"/>
                <a:ea typeface="黑体" panose="02010609060101010101" charset="-122"/>
                <a:sym typeface="+mn-ea"/>
              </a:rPr>
              <a:t>世纪末</a:t>
            </a:r>
            <a:r>
              <a:rPr lang="en-US" altLang="zh-CN" sz="2000" b="1">
                <a:solidFill>
                  <a:schemeClr val="tx1"/>
                </a:solidFill>
                <a:latin typeface="黑体" panose="02010609060101010101" charset="-122"/>
                <a:ea typeface="黑体" panose="02010609060101010101" charset="-122"/>
                <a:sym typeface="+mn-ea"/>
              </a:rPr>
              <a:t>-19</a:t>
            </a:r>
            <a:r>
              <a:rPr lang="zh-CN" altLang="en-US" sz="2000" b="1">
                <a:solidFill>
                  <a:schemeClr val="tx1"/>
                </a:solidFill>
                <a:latin typeface="黑体" panose="02010609060101010101" charset="-122"/>
                <a:ea typeface="黑体" panose="02010609060101010101" charset="-122"/>
                <a:sym typeface="+mn-ea"/>
              </a:rPr>
              <a:t>世纪的西方文明</a:t>
            </a:r>
            <a:r>
              <a:rPr lang="zh-CN" altLang="en-US" sz="2000" b="1">
                <a:solidFill>
                  <a:srgbClr val="FF0000"/>
                </a:solidFill>
                <a:latin typeface="黑体" panose="02010609060101010101" charset="-122"/>
                <a:ea typeface="黑体" panose="02010609060101010101" charset="-122"/>
                <a:sym typeface="+mn-ea"/>
              </a:rPr>
              <a:t>（两次工业革命）</a:t>
            </a:r>
            <a:endParaRPr lang="zh-CN" altLang="en-US" sz="2000" b="1">
              <a:solidFill>
                <a:srgbClr val="FF0000"/>
              </a:solidFill>
              <a:latin typeface="黑体" panose="02010609060101010101" charset="-122"/>
              <a:ea typeface="黑体" panose="02010609060101010101" charset="-122"/>
              <a:sym typeface="+mn-ea"/>
            </a:endParaRPr>
          </a:p>
          <a:p>
            <a:pPr indent="0" algn="l" fontAlgn="auto">
              <a:lnSpc>
                <a:spcPct val="100000"/>
              </a:lnSpc>
            </a:pPr>
            <a:r>
              <a:rPr lang="zh-CN" altLang="en-US" sz="2000" b="1">
                <a:solidFill>
                  <a:srgbClr val="FF0000"/>
                </a:solidFill>
                <a:latin typeface="黑体" panose="02010609060101010101" charset="-122"/>
                <a:ea typeface="黑体" panose="02010609060101010101" charset="-122"/>
                <a:sym typeface="+mn-ea"/>
              </a:rPr>
              <a:t>   </a:t>
            </a:r>
            <a:r>
              <a:rPr lang="zh-CN" altLang="en-US" sz="2000" b="1">
                <a:solidFill>
                  <a:schemeClr val="tx1"/>
                </a:solidFill>
                <a:latin typeface="黑体" panose="02010609060101010101" charset="-122"/>
                <a:ea typeface="黑体" panose="02010609060101010101" charset="-122"/>
                <a:sym typeface="+mn-ea"/>
              </a:rPr>
              <a:t>（</a:t>
            </a:r>
            <a:r>
              <a:rPr lang="en-US" altLang="zh-CN" sz="2000" b="1">
                <a:solidFill>
                  <a:schemeClr val="tx1"/>
                </a:solidFill>
                <a:latin typeface="黑体" panose="02010609060101010101" charset="-122"/>
                <a:ea typeface="黑体" panose="02010609060101010101" charset="-122"/>
                <a:sym typeface="+mn-ea"/>
              </a:rPr>
              <a:t>11</a:t>
            </a:r>
            <a:r>
              <a:rPr lang="zh-CN" altLang="en-US" sz="2000" b="1">
                <a:solidFill>
                  <a:schemeClr val="tx1"/>
                </a:solidFill>
                <a:latin typeface="黑体" panose="02010609060101010101" charset="-122"/>
                <a:ea typeface="黑体" panose="02010609060101010101" charset="-122"/>
                <a:sym typeface="+mn-ea"/>
              </a:rPr>
              <a:t>）</a:t>
            </a:r>
            <a:r>
              <a:rPr lang="en-US" altLang="zh-CN" sz="2000" b="1">
                <a:solidFill>
                  <a:schemeClr val="tx1"/>
                </a:solidFill>
                <a:latin typeface="黑体" panose="02010609060101010101" charset="-122"/>
                <a:ea typeface="黑体" panose="02010609060101010101" charset="-122"/>
                <a:sym typeface="+mn-ea"/>
              </a:rPr>
              <a:t>20</a:t>
            </a:r>
            <a:r>
              <a:rPr lang="zh-CN" altLang="en-US" sz="2000" b="1">
                <a:solidFill>
                  <a:schemeClr val="tx1"/>
                </a:solidFill>
                <a:latin typeface="黑体" panose="02010609060101010101" charset="-122"/>
                <a:ea typeface="黑体" panose="02010609060101010101" charset="-122"/>
                <a:sym typeface="+mn-ea"/>
              </a:rPr>
              <a:t>世纪上半期现代化发展模式的探索</a:t>
            </a:r>
            <a:r>
              <a:rPr lang="zh-CN" altLang="en-US" sz="2000" b="1">
                <a:solidFill>
                  <a:srgbClr val="FF0000"/>
                </a:solidFill>
                <a:latin typeface="黑体" panose="02010609060101010101" charset="-122"/>
                <a:ea typeface="黑体" panose="02010609060101010101" charset="-122"/>
                <a:sym typeface="+mn-ea"/>
              </a:rPr>
              <a:t>（美苏对比）</a:t>
            </a:r>
            <a:endParaRPr lang="zh-CN" altLang="en-US" sz="2000" b="1">
              <a:solidFill>
                <a:srgbClr val="FF0000"/>
              </a:solidFill>
              <a:latin typeface="黑体" panose="02010609060101010101" charset="-122"/>
              <a:ea typeface="黑体" panose="02010609060101010101" charset="-122"/>
              <a:sym typeface="+mn-ea"/>
            </a:endParaRPr>
          </a:p>
          <a:p>
            <a:pPr indent="0" algn="l" fontAlgn="auto">
              <a:lnSpc>
                <a:spcPct val="100000"/>
              </a:lnSpc>
            </a:pPr>
            <a:r>
              <a:rPr lang="zh-CN" altLang="en-US" sz="2000" b="1">
                <a:solidFill>
                  <a:srgbClr val="FF0000"/>
                </a:solidFill>
                <a:latin typeface="黑体" panose="02010609060101010101" charset="-122"/>
                <a:ea typeface="黑体" panose="02010609060101010101" charset="-122"/>
                <a:sym typeface="+mn-ea"/>
              </a:rPr>
              <a:t>   </a:t>
            </a:r>
            <a:r>
              <a:rPr lang="zh-CN" altLang="en-US" sz="2000" b="1">
                <a:solidFill>
                  <a:schemeClr val="tx1"/>
                </a:solidFill>
                <a:latin typeface="黑体" panose="02010609060101010101" charset="-122"/>
                <a:ea typeface="黑体" panose="02010609060101010101" charset="-122"/>
                <a:sym typeface="+mn-ea"/>
              </a:rPr>
              <a:t>（</a:t>
            </a:r>
            <a:r>
              <a:rPr lang="en-US" altLang="zh-CN" sz="2000" b="1">
                <a:solidFill>
                  <a:schemeClr val="tx1"/>
                </a:solidFill>
                <a:latin typeface="黑体" panose="02010609060101010101" charset="-122"/>
                <a:ea typeface="黑体" panose="02010609060101010101" charset="-122"/>
                <a:sym typeface="+mn-ea"/>
              </a:rPr>
              <a:t>12</a:t>
            </a:r>
            <a:r>
              <a:rPr lang="zh-CN" altLang="en-US" sz="2000" b="1">
                <a:solidFill>
                  <a:schemeClr val="tx1"/>
                </a:solidFill>
                <a:latin typeface="黑体" panose="02010609060101010101" charset="-122"/>
                <a:ea typeface="黑体" panose="02010609060101010101" charset="-122"/>
                <a:sym typeface="+mn-ea"/>
              </a:rPr>
              <a:t>）</a:t>
            </a:r>
            <a:r>
              <a:rPr lang="en-US" altLang="zh-CN" sz="2000" b="1">
                <a:solidFill>
                  <a:schemeClr val="tx1"/>
                </a:solidFill>
                <a:latin typeface="黑体" panose="02010609060101010101" charset="-122"/>
                <a:ea typeface="黑体" panose="02010609060101010101" charset="-122"/>
                <a:sym typeface="+mn-ea"/>
              </a:rPr>
              <a:t>20</a:t>
            </a:r>
            <a:r>
              <a:rPr lang="zh-CN" altLang="en-US" sz="2000" b="1">
                <a:solidFill>
                  <a:schemeClr val="tx1"/>
                </a:solidFill>
                <a:latin typeface="黑体" panose="02010609060101010101" charset="-122"/>
                <a:ea typeface="黑体" panose="02010609060101010101" charset="-122"/>
                <a:sym typeface="+mn-ea"/>
              </a:rPr>
              <a:t>世纪中期以来的世界</a:t>
            </a:r>
            <a:r>
              <a:rPr lang="zh-CN" altLang="en-US" sz="2000" b="1">
                <a:solidFill>
                  <a:srgbClr val="FF0000"/>
                </a:solidFill>
                <a:latin typeface="黑体" panose="02010609060101010101" charset="-122"/>
                <a:ea typeface="黑体" panose="02010609060101010101" charset="-122"/>
                <a:sym typeface="+mn-ea"/>
              </a:rPr>
              <a:t>（国际格局、国际关系的变迁）（</a:t>
            </a:r>
            <a:r>
              <a:rPr lang="zh-CN" altLang="en-US" sz="2000" b="1">
                <a:solidFill>
                  <a:srgbClr val="FF0000"/>
                </a:solidFill>
                <a:latin typeface="黑体" panose="02010609060101010101" charset="-122"/>
                <a:ea typeface="黑体" panose="02010609060101010101" charset="-122"/>
                <a:sym typeface="+mn-ea"/>
              </a:rPr>
              <a:t>以俄乌冲突</a:t>
            </a:r>
            <a:r>
              <a:rPr lang="zh-CN" altLang="en-US" sz="2000" b="1">
                <a:solidFill>
                  <a:srgbClr val="FF0000"/>
                </a:solidFill>
                <a:latin typeface="黑体" panose="02010609060101010101" charset="-122"/>
                <a:ea typeface="黑体" panose="02010609060101010101" charset="-122"/>
                <a:sym typeface="+mn-ea"/>
              </a:rPr>
              <a:t>探国际格局</a:t>
            </a:r>
            <a:r>
              <a:rPr lang="zh-CN" altLang="en-US" sz="2000" b="1">
                <a:solidFill>
                  <a:srgbClr val="FF0000"/>
                </a:solidFill>
                <a:latin typeface="黑体" panose="02010609060101010101" charset="-122"/>
                <a:ea typeface="黑体" panose="02010609060101010101" charset="-122"/>
                <a:sym typeface="+mn-ea"/>
              </a:rPr>
              <a:t>变迁）</a:t>
            </a:r>
            <a:r>
              <a:rPr lang="zh-CN" sz="2000" b="1">
                <a:solidFill>
                  <a:srgbClr val="FF0000"/>
                </a:solidFill>
                <a:latin typeface="黑体" panose="02010609060101010101" charset="-122"/>
                <a:ea typeface="黑体" panose="02010609060101010101" charset="-122"/>
                <a:sym typeface="+mn-ea"/>
              </a:rPr>
              <a:t> </a:t>
            </a:r>
            <a:endParaRPr lang="zh-CN" sz="2000" b="1">
              <a:solidFill>
                <a:srgbClr val="FF0000"/>
              </a:solidFill>
              <a:latin typeface="黑体" panose="02010609060101010101" charset="-122"/>
              <a:ea typeface="黑体" panose="02010609060101010101" charset="-122"/>
              <a:sym typeface="+mn-e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48" name="矩形 47"/>
          <p:cNvSpPr/>
          <p:nvPr/>
        </p:nvSpPr>
        <p:spPr>
          <a:xfrm>
            <a:off x="6403078" y="203887"/>
            <a:ext cx="2391410" cy="1174750"/>
          </a:xfrm>
          <a:prstGeom prst="rect">
            <a:avLst/>
          </a:prstGeom>
        </p:spPr>
        <p:txBody>
          <a:bodyPr wrap="none" lIns="68571" tIns="34285" rIns="68571" bIns="34285">
            <a:spAutoFit/>
          </a:bodyPr>
          <a:lstStyle/>
          <a:p>
            <a:pPr algn="r"/>
            <a:r>
              <a:rPr lang="en-US" altLang="zh-CN" sz="7200" b="1" dirty="0">
                <a:solidFill>
                  <a:srgbClr val="005DA2"/>
                </a:solidFill>
                <a:latin typeface="微软雅黑" panose="020B0503020204020204" pitchFamily="34" charset="-122"/>
                <a:ea typeface="微软雅黑" panose="020B0503020204020204" pitchFamily="34" charset="-122"/>
              </a:rPr>
              <a:t>2022</a:t>
            </a:r>
            <a:endParaRPr lang="en-US" altLang="zh-CN" sz="7200" b="1" dirty="0">
              <a:solidFill>
                <a:srgbClr val="005DA2"/>
              </a:solidFill>
              <a:latin typeface="微软雅黑" panose="020B0503020204020204" pitchFamily="34" charset="-122"/>
              <a:ea typeface="微软雅黑" panose="020B0503020204020204" pitchFamily="34" charset="-122"/>
            </a:endParaRPr>
          </a:p>
        </p:txBody>
      </p:sp>
      <p:sp>
        <p:nvSpPr>
          <p:cNvPr id="15" name="矩形 14"/>
          <p:cNvSpPr/>
          <p:nvPr/>
        </p:nvSpPr>
        <p:spPr>
          <a:xfrm>
            <a:off x="2411730" y="1285875"/>
            <a:ext cx="6732270" cy="2098675"/>
          </a:xfrm>
          <a:prstGeom prst="rect">
            <a:avLst/>
          </a:prstGeom>
          <a:solidFill>
            <a:srgbClr val="005DA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76" name="文本框 75"/>
          <p:cNvSpPr txBox="1"/>
          <p:nvPr/>
        </p:nvSpPr>
        <p:spPr>
          <a:xfrm>
            <a:off x="5489575" y="3795395"/>
            <a:ext cx="3069590" cy="245745"/>
          </a:xfrm>
          <a:prstGeom prst="rect">
            <a:avLst/>
          </a:prstGeom>
          <a:noFill/>
        </p:spPr>
        <p:txBody>
          <a:bodyPr wrap="square" lIns="0" tIns="0" rIns="0" bIns="0" rtlCol="0">
            <a:spAutoFit/>
          </a:bodyPr>
          <a:lstStyle/>
          <a:p>
            <a:r>
              <a:rPr lang="zh-CN" altLang="en-US" sz="1600" b="1" dirty="0">
                <a:solidFill>
                  <a:srgbClr val="005DA2"/>
                </a:solidFill>
                <a:latin typeface="微软雅黑" panose="020B0503020204020204" pitchFamily="34" charset="-122"/>
                <a:ea typeface="微软雅黑" panose="020B0503020204020204" pitchFamily="34" charset="-122"/>
              </a:rPr>
              <a:t>陕西省</a:t>
            </a:r>
            <a:r>
              <a:rPr lang="zh-CN" altLang="en-US" sz="1600" b="1" dirty="0">
                <a:solidFill>
                  <a:srgbClr val="005DA2"/>
                </a:solidFill>
                <a:latin typeface="微软雅黑" panose="020B0503020204020204" pitchFamily="34" charset="-122"/>
                <a:ea typeface="微软雅黑" panose="020B0503020204020204" pitchFamily="34" charset="-122"/>
              </a:rPr>
              <a:t>韩城市象山中学杨博</a:t>
            </a:r>
            <a:r>
              <a:rPr lang="zh-CN" altLang="en-US" sz="1600" b="1" dirty="0">
                <a:solidFill>
                  <a:srgbClr val="005DA2"/>
                </a:solidFill>
                <a:latin typeface="微软雅黑" panose="020B0503020204020204" pitchFamily="34" charset="-122"/>
                <a:ea typeface="微软雅黑" panose="020B0503020204020204" pitchFamily="34" charset="-122"/>
              </a:rPr>
              <a:t>历史组</a:t>
            </a:r>
            <a:endParaRPr lang="zh-CN" altLang="en-US" sz="1600" b="1" dirty="0">
              <a:solidFill>
                <a:srgbClr val="005DA2"/>
              </a:solidFill>
              <a:latin typeface="微软雅黑" panose="020B0503020204020204" pitchFamily="34" charset="-122"/>
              <a:ea typeface="微软雅黑" panose="020B0503020204020204" pitchFamily="34" charset="-122"/>
            </a:endParaRPr>
          </a:p>
        </p:txBody>
      </p:sp>
      <p:pic>
        <p:nvPicPr>
          <p:cNvPr id="2" name="图片 1" descr="1"/>
          <p:cNvPicPr>
            <a:picLocks noChangeAspect="1"/>
          </p:cNvPicPr>
          <p:nvPr/>
        </p:nvPicPr>
        <p:blipFill>
          <a:blip r:embed="rId2"/>
          <a:stretch>
            <a:fillRect/>
          </a:stretch>
        </p:blipFill>
        <p:spPr>
          <a:xfrm>
            <a:off x="0" y="1275080"/>
            <a:ext cx="3385820" cy="2108835"/>
          </a:xfrm>
          <a:prstGeom prst="rect">
            <a:avLst/>
          </a:prstGeom>
        </p:spPr>
      </p:pic>
      <p:sp>
        <p:nvSpPr>
          <p:cNvPr id="3" name="Rectangle 3"/>
          <p:cNvSpPr txBox="1">
            <a:spLocks noChangeArrowheads="1"/>
          </p:cNvSpPr>
          <p:nvPr/>
        </p:nvSpPr>
        <p:spPr>
          <a:xfrm>
            <a:off x="3337488" y="2001617"/>
            <a:ext cx="5671494" cy="50244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zh-CN" altLang="en-US" sz="4800" b="1" dirty="0">
                <a:solidFill>
                  <a:schemeClr val="bg1"/>
                </a:solidFill>
                <a:latin typeface="微软雅黑" panose="020B0503020204020204" pitchFamily="34" charset="-122"/>
                <a:ea typeface="微软雅黑" panose="020B0503020204020204" pitchFamily="34" charset="-122"/>
              </a:rPr>
              <a:t>谢谢您的聆听与观看</a:t>
            </a:r>
            <a:endParaRPr lang="zh-CN" altLang="en-US" sz="4800" b="1" dirty="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med" p14:dur="700" advClick="0" advTm="0">
        <p:fade/>
      </p:transition>
    </mc:Choice>
    <mc:Fallback>
      <p:transition spd="med"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left)">
                                      <p:cBhvr>
                                        <p:cTn id="7" dur="500"/>
                                        <p:tgtEl>
                                          <p:spTgt spid="15"/>
                                        </p:tgtEl>
                                      </p:cBhvr>
                                    </p:animEffect>
                                  </p:childTnLst>
                                </p:cTn>
                              </p:par>
                            </p:childTnLst>
                          </p:cTn>
                        </p:par>
                        <p:par>
                          <p:cTn id="8" fill="hold">
                            <p:stCondLst>
                              <p:cond delay="500"/>
                            </p:stCondLst>
                            <p:childTnLst>
                              <p:par>
                                <p:cTn id="9" presetID="42" presetClass="entr" presetSubtype="0" fill="hold" grpId="0" nodeType="afterEffect">
                                  <p:stCondLst>
                                    <p:cond delay="0"/>
                                  </p:stCondLst>
                                  <p:childTnLst>
                                    <p:set>
                                      <p:cBhvr>
                                        <p:cTn id="10" dur="1" fill="hold">
                                          <p:stCondLst>
                                            <p:cond delay="0"/>
                                          </p:stCondLst>
                                        </p:cTn>
                                        <p:tgtEl>
                                          <p:spTgt spid="48"/>
                                        </p:tgtEl>
                                        <p:attrNameLst>
                                          <p:attrName>style.visibility</p:attrName>
                                        </p:attrNameLst>
                                      </p:cBhvr>
                                      <p:to>
                                        <p:strVal val="visible"/>
                                      </p:to>
                                    </p:set>
                                    <p:animEffect transition="in" filter="fade">
                                      <p:cBhvr>
                                        <p:cTn id="11" dur="1000"/>
                                        <p:tgtEl>
                                          <p:spTgt spid="48"/>
                                        </p:tgtEl>
                                      </p:cBhvr>
                                    </p:animEffect>
                                    <p:anim calcmode="lin" valueType="num">
                                      <p:cBhvr>
                                        <p:cTn id="12" dur="1000" fill="hold"/>
                                        <p:tgtEl>
                                          <p:spTgt spid="48"/>
                                        </p:tgtEl>
                                        <p:attrNameLst>
                                          <p:attrName>ppt_x</p:attrName>
                                        </p:attrNameLst>
                                      </p:cBhvr>
                                      <p:tavLst>
                                        <p:tav tm="0">
                                          <p:val>
                                            <p:strVal val="#ppt_x"/>
                                          </p:val>
                                        </p:tav>
                                        <p:tav tm="100000">
                                          <p:val>
                                            <p:strVal val="#ppt_x"/>
                                          </p:val>
                                        </p:tav>
                                      </p:tavLst>
                                    </p:anim>
                                    <p:anim calcmode="lin" valueType="num">
                                      <p:cBhvr>
                                        <p:cTn id="13" dur="1000" fill="hold"/>
                                        <p:tgtEl>
                                          <p:spTgt spid="48"/>
                                        </p:tgtEl>
                                        <p:attrNameLst>
                                          <p:attrName>ppt_y</p:attrName>
                                        </p:attrNameLst>
                                      </p:cBhvr>
                                      <p:tavLst>
                                        <p:tav tm="0">
                                          <p:val>
                                            <p:strVal val="#ppt_y+.1"/>
                                          </p:val>
                                        </p:tav>
                                        <p:tav tm="100000">
                                          <p:val>
                                            <p:strVal val="#ppt_y"/>
                                          </p:val>
                                        </p:tav>
                                      </p:tavLst>
                                    </p:anim>
                                  </p:childTnLst>
                                </p:cTn>
                              </p:par>
                            </p:childTnLst>
                          </p:cTn>
                        </p:par>
                        <p:par>
                          <p:cTn id="14" fill="hold">
                            <p:stCondLst>
                              <p:cond delay="1500"/>
                            </p:stCondLst>
                            <p:childTnLst>
                              <p:par>
                                <p:cTn id="15" presetID="42" presetClass="entr" presetSubtype="0" fill="hold" grpId="0" nodeType="afterEffect">
                                  <p:stCondLst>
                                    <p:cond delay="0"/>
                                  </p:stCondLst>
                                  <p:childTnLst>
                                    <p:set>
                                      <p:cBhvr>
                                        <p:cTn id="16" dur="1" fill="hold">
                                          <p:stCondLst>
                                            <p:cond delay="0"/>
                                          </p:stCondLst>
                                        </p:cTn>
                                        <p:tgtEl>
                                          <p:spTgt spid="76"/>
                                        </p:tgtEl>
                                        <p:attrNameLst>
                                          <p:attrName>style.visibility</p:attrName>
                                        </p:attrNameLst>
                                      </p:cBhvr>
                                      <p:to>
                                        <p:strVal val="visible"/>
                                      </p:to>
                                    </p:set>
                                    <p:animEffect transition="in" filter="fade">
                                      <p:cBhvr>
                                        <p:cTn id="17" dur="500"/>
                                        <p:tgtEl>
                                          <p:spTgt spid="76"/>
                                        </p:tgtEl>
                                      </p:cBhvr>
                                    </p:animEffect>
                                    <p:anim calcmode="lin" valueType="num">
                                      <p:cBhvr>
                                        <p:cTn id="18" dur="500" fill="hold"/>
                                        <p:tgtEl>
                                          <p:spTgt spid="76"/>
                                        </p:tgtEl>
                                        <p:attrNameLst>
                                          <p:attrName>ppt_x</p:attrName>
                                        </p:attrNameLst>
                                      </p:cBhvr>
                                      <p:tavLst>
                                        <p:tav tm="0">
                                          <p:val>
                                            <p:strVal val="#ppt_x"/>
                                          </p:val>
                                        </p:tav>
                                        <p:tav tm="100000">
                                          <p:val>
                                            <p:strVal val="#ppt_x"/>
                                          </p:val>
                                        </p:tav>
                                      </p:tavLst>
                                    </p:anim>
                                    <p:anim calcmode="lin" valueType="num">
                                      <p:cBhvr>
                                        <p:cTn id="19" dur="500" fill="hold"/>
                                        <p:tgtEl>
                                          <p:spTgt spid="76"/>
                                        </p:tgtEl>
                                        <p:attrNameLst>
                                          <p:attrName>ppt_y</p:attrName>
                                        </p:attrNameLst>
                                      </p:cBhvr>
                                      <p:tavLst>
                                        <p:tav tm="0">
                                          <p:val>
                                            <p:strVal val="#ppt_y+.1"/>
                                          </p:val>
                                        </p:tav>
                                        <p:tav tm="100000">
                                          <p:val>
                                            <p:strVal val="#ppt_y"/>
                                          </p:val>
                                        </p:tav>
                                      </p:tavLst>
                                    </p:anim>
                                  </p:childTnLst>
                                </p:cTn>
                              </p:par>
                            </p:childTnLst>
                          </p:cTn>
                        </p:par>
                        <p:par>
                          <p:cTn id="20" fill="hold">
                            <p:stCondLst>
                              <p:cond delay="2000"/>
                            </p:stCondLst>
                            <p:childTnLst>
                              <p:par>
                                <p:cTn id="21" presetID="41" presetClass="entr" presetSubtype="0" fill="hold" grpId="0" nodeType="afterEffect">
                                  <p:stCondLst>
                                    <p:cond delay="0"/>
                                  </p:stCondLst>
                                  <p:iterate type="lt">
                                    <p:tmPct val="10000"/>
                                  </p:iterate>
                                  <p:childTnLst>
                                    <p:set>
                                      <p:cBhvr>
                                        <p:cTn id="22" dur="1" fill="hold">
                                          <p:stCondLst>
                                            <p:cond delay="0"/>
                                          </p:stCondLst>
                                        </p:cTn>
                                        <p:tgtEl>
                                          <p:spTgt spid="3"/>
                                        </p:tgtEl>
                                        <p:attrNameLst>
                                          <p:attrName>style.visibility</p:attrName>
                                        </p:attrNameLst>
                                      </p:cBhvr>
                                      <p:to>
                                        <p:strVal val="visible"/>
                                      </p:to>
                                    </p:set>
                                    <p:anim calcmode="lin" valueType="num">
                                      <p:cBhvr>
                                        <p:cTn id="23"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24" dur="500" fill="hold"/>
                                        <p:tgtEl>
                                          <p:spTgt spid="3"/>
                                        </p:tgtEl>
                                        <p:attrNameLst>
                                          <p:attrName>ppt_y</p:attrName>
                                        </p:attrNameLst>
                                      </p:cBhvr>
                                      <p:tavLst>
                                        <p:tav tm="0">
                                          <p:val>
                                            <p:strVal val="#ppt_y"/>
                                          </p:val>
                                        </p:tav>
                                        <p:tav tm="100000">
                                          <p:val>
                                            <p:strVal val="#ppt_y"/>
                                          </p:val>
                                        </p:tav>
                                      </p:tavLst>
                                    </p:anim>
                                    <p:anim calcmode="lin" valueType="num">
                                      <p:cBhvr>
                                        <p:cTn id="25"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26"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27" dur="500" tmFilter="0,0; .5, 1; 1, 1"/>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p:bldP spid="15" grpId="0" bldLvl="0" animBg="1"/>
      <p:bldP spid="76" grpId="0"/>
      <p:bldP spid="3"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 name="图片 79"/>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79375"/>
            <a:ext cx="9144000" cy="5143500"/>
          </a:xfrm>
          <a:prstGeom prst="rect">
            <a:avLst/>
          </a:prstGeom>
        </p:spPr>
      </p:pic>
      <p:sp>
        <p:nvSpPr>
          <p:cNvPr id="64" name="矩形 63"/>
          <p:cNvSpPr/>
          <p:nvPr/>
        </p:nvSpPr>
        <p:spPr>
          <a:xfrm>
            <a:off x="5468620" y="2162175"/>
            <a:ext cx="2985770" cy="375920"/>
          </a:xfrm>
          <a:prstGeom prst="rect">
            <a:avLst/>
          </a:prstGeom>
          <a:ln w="15875">
            <a:noFill/>
          </a:ln>
        </p:spPr>
        <p:txBody>
          <a:bodyPr wrap="square" lIns="68580" tIns="34290" rIns="68580" bIns="34290">
            <a:spAutoFit/>
            <a:scene3d>
              <a:camera prst="orthographicFront"/>
              <a:lightRig rig="threePt" dir="t"/>
            </a:scene3d>
          </a:bodyPr>
          <a:lstStyle/>
          <a:p>
            <a:r>
              <a:rPr lang="zh-CN" altLang="en-GB" sz="2000" b="1" dirty="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学科热点与社会热点解读</a:t>
            </a:r>
            <a:endParaRPr lang="zh-CN" altLang="en-GB" sz="2000" b="1" dirty="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endParaRPr>
          </a:p>
        </p:txBody>
      </p:sp>
      <p:sp>
        <p:nvSpPr>
          <p:cNvPr id="67" name="矩形 66"/>
          <p:cNvSpPr/>
          <p:nvPr/>
        </p:nvSpPr>
        <p:spPr>
          <a:xfrm>
            <a:off x="5231515" y="3092673"/>
            <a:ext cx="2827146" cy="375920"/>
          </a:xfrm>
          <a:prstGeom prst="rect">
            <a:avLst/>
          </a:prstGeom>
          <a:ln w="15875">
            <a:noFill/>
          </a:ln>
        </p:spPr>
        <p:txBody>
          <a:bodyPr wrap="square" lIns="68580" tIns="34290" rIns="68580" bIns="34290">
            <a:spAutoFit/>
          </a:bodyPr>
          <a:lstStyle/>
          <a:p>
            <a:r>
              <a:rPr lang="en-US" sz="2000" b="1" dirty="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2022</a:t>
            </a:r>
            <a:r>
              <a:rPr lang="zh-CN" altLang="en-US" sz="2000" b="1" dirty="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年高考命题方向</a:t>
            </a:r>
            <a:endParaRPr lang="zh-CN" altLang="en-US" sz="2000" b="1" dirty="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endParaRPr>
          </a:p>
        </p:txBody>
      </p:sp>
      <p:grpSp>
        <p:nvGrpSpPr>
          <p:cNvPr id="2" name="组合 1"/>
          <p:cNvGrpSpPr/>
          <p:nvPr/>
        </p:nvGrpSpPr>
        <p:grpSpPr>
          <a:xfrm>
            <a:off x="482290" y="1748301"/>
            <a:ext cx="3221132" cy="1692605"/>
            <a:chOff x="599173" y="1327698"/>
            <a:chExt cx="3221132" cy="1692605"/>
          </a:xfrm>
        </p:grpSpPr>
        <p:sp>
          <p:nvSpPr>
            <p:cNvPr id="52" name="平行四边形 51"/>
            <p:cNvSpPr/>
            <p:nvPr/>
          </p:nvSpPr>
          <p:spPr>
            <a:xfrm>
              <a:off x="599173" y="1327698"/>
              <a:ext cx="3221132" cy="1692605"/>
            </a:xfrm>
            <a:prstGeom prst="parallelogram">
              <a:avLst>
                <a:gd name="adj" fmla="val 4820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a:latin typeface="Impact" panose="020B0806030902050204" pitchFamily="34" charset="0"/>
              </a:endParaRPr>
            </a:p>
          </p:txBody>
        </p:sp>
        <p:sp>
          <p:nvSpPr>
            <p:cNvPr id="15" name="Text Placeholder 4"/>
            <p:cNvSpPr txBox="1"/>
            <p:nvPr/>
          </p:nvSpPr>
          <p:spPr>
            <a:xfrm>
              <a:off x="1113211" y="1873516"/>
              <a:ext cx="2256285" cy="496784"/>
            </a:xfrm>
            <a:prstGeom prst="rect">
              <a:avLst/>
            </a:prstGeom>
          </p:spPr>
          <p:txBody>
            <a:bodyPr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zh-CN" altLang="en-US" sz="7200" b="1" dirty="0">
                  <a:solidFill>
                    <a:schemeClr val="bg1"/>
                  </a:solidFill>
                  <a:latin typeface="微软雅黑" panose="020B0503020204020204" pitchFamily="34" charset="-122"/>
                  <a:ea typeface="微软雅黑" panose="020B0503020204020204" pitchFamily="34" charset="-122"/>
                </a:rPr>
                <a:t>目录</a:t>
              </a:r>
              <a:endParaRPr lang="en-US" altLang="zh-CN" sz="6000" b="1" dirty="0">
                <a:solidFill>
                  <a:schemeClr val="bg1"/>
                </a:solidFill>
                <a:latin typeface="微软雅黑" panose="020B0503020204020204" pitchFamily="34" charset="-122"/>
                <a:ea typeface="微软雅黑" panose="020B0503020204020204" pitchFamily="34" charset="-122"/>
              </a:endParaRPr>
            </a:p>
            <a:p>
              <a:pPr marL="0" indent="0" algn="ctr">
                <a:buNone/>
              </a:pPr>
              <a:r>
                <a:rPr lang="en-US" altLang="zh-CN" sz="2800" b="1" dirty="0">
                  <a:solidFill>
                    <a:schemeClr val="bg1"/>
                  </a:solidFill>
                  <a:latin typeface="微软雅黑" panose="020B0503020204020204" pitchFamily="34" charset="-122"/>
                  <a:ea typeface="微软雅黑" panose="020B0503020204020204" pitchFamily="34" charset="-122"/>
                </a:rPr>
                <a:t>Contents</a:t>
              </a:r>
              <a:endParaRPr lang="en-GB" sz="2800" b="1" dirty="0">
                <a:solidFill>
                  <a:schemeClr val="bg1"/>
                </a:solidFill>
                <a:latin typeface="微软雅黑" panose="020B0503020204020204" pitchFamily="34" charset="-122"/>
                <a:ea typeface="微软雅黑" panose="020B0503020204020204" pitchFamily="34" charset="-122"/>
              </a:endParaRPr>
            </a:p>
          </p:txBody>
        </p:sp>
      </p:grpSp>
      <p:grpSp>
        <p:nvGrpSpPr>
          <p:cNvPr id="81" name="组合 80"/>
          <p:cNvGrpSpPr/>
          <p:nvPr/>
        </p:nvGrpSpPr>
        <p:grpSpPr>
          <a:xfrm>
            <a:off x="4415135" y="2081828"/>
            <a:ext cx="526267" cy="526267"/>
            <a:chOff x="3995936" y="1495374"/>
            <a:chExt cx="720080" cy="720080"/>
          </a:xfrm>
        </p:grpSpPr>
        <p:sp>
          <p:nvSpPr>
            <p:cNvPr id="82" name="椭圆 81"/>
            <p:cNvSpPr/>
            <p:nvPr/>
          </p:nvSpPr>
          <p:spPr>
            <a:xfrm>
              <a:off x="3995936" y="1495374"/>
              <a:ext cx="720080" cy="720080"/>
            </a:xfrm>
            <a:prstGeom prst="ellipse">
              <a:avLst/>
            </a:prstGeom>
            <a:solidFill>
              <a:srgbClr val="005D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3" name="TextBox 15"/>
            <p:cNvSpPr txBox="1"/>
            <p:nvPr/>
          </p:nvSpPr>
          <p:spPr>
            <a:xfrm>
              <a:off x="4023348" y="1567957"/>
              <a:ext cx="665025" cy="547462"/>
            </a:xfrm>
            <a:prstGeom prst="rect">
              <a:avLst/>
            </a:prstGeom>
            <a:noFill/>
          </p:spPr>
          <p:txBody>
            <a:bodyPr wrap="none" rtlCol="0">
              <a:spAutoFit/>
            </a:bodyPr>
            <a:lstStyle/>
            <a:p>
              <a:r>
                <a:rPr lang="en-US" altLang="zh-CN" sz="2000" dirty="0">
                  <a:solidFill>
                    <a:schemeClr val="bg1"/>
                  </a:solidFill>
                  <a:latin typeface="微软雅黑" panose="020B0503020204020204" pitchFamily="34" charset="-122"/>
                  <a:ea typeface="微软雅黑" panose="020B0503020204020204" pitchFamily="34" charset="-122"/>
                </a:rPr>
                <a:t>02</a:t>
              </a:r>
              <a:endParaRPr lang="zh-CN" altLang="en-US" sz="2000" dirty="0">
                <a:solidFill>
                  <a:schemeClr val="bg1"/>
                </a:solidFill>
                <a:latin typeface="微软雅黑" panose="020B0503020204020204" pitchFamily="34" charset="-122"/>
                <a:ea typeface="微软雅黑" panose="020B0503020204020204" pitchFamily="34" charset="-122"/>
              </a:endParaRPr>
            </a:p>
          </p:txBody>
        </p:sp>
      </p:grpSp>
      <p:grpSp>
        <p:nvGrpSpPr>
          <p:cNvPr id="84" name="组合 83"/>
          <p:cNvGrpSpPr/>
          <p:nvPr/>
        </p:nvGrpSpPr>
        <p:grpSpPr>
          <a:xfrm>
            <a:off x="4187781" y="3039201"/>
            <a:ext cx="526267" cy="526267"/>
            <a:chOff x="3995936" y="1495374"/>
            <a:chExt cx="720080" cy="720080"/>
          </a:xfrm>
        </p:grpSpPr>
        <p:sp>
          <p:nvSpPr>
            <p:cNvPr id="85" name="椭圆 84"/>
            <p:cNvSpPr/>
            <p:nvPr/>
          </p:nvSpPr>
          <p:spPr>
            <a:xfrm>
              <a:off x="3995936" y="1495374"/>
              <a:ext cx="720080" cy="720080"/>
            </a:xfrm>
            <a:prstGeom prst="ellipse">
              <a:avLst/>
            </a:prstGeom>
            <a:solidFill>
              <a:srgbClr val="005D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6" name="TextBox 15"/>
            <p:cNvSpPr txBox="1"/>
            <p:nvPr/>
          </p:nvSpPr>
          <p:spPr>
            <a:xfrm>
              <a:off x="4023348" y="1567957"/>
              <a:ext cx="665025" cy="547462"/>
            </a:xfrm>
            <a:prstGeom prst="rect">
              <a:avLst/>
            </a:prstGeom>
            <a:noFill/>
          </p:spPr>
          <p:txBody>
            <a:bodyPr wrap="none" rtlCol="0">
              <a:spAutoFit/>
            </a:bodyPr>
            <a:lstStyle/>
            <a:p>
              <a:r>
                <a:rPr lang="en-US" altLang="zh-CN" sz="2000" dirty="0">
                  <a:solidFill>
                    <a:schemeClr val="bg1"/>
                  </a:solidFill>
                  <a:latin typeface="微软雅黑" panose="020B0503020204020204" pitchFamily="34" charset="-122"/>
                  <a:ea typeface="微软雅黑" panose="020B0503020204020204" pitchFamily="34" charset="-122"/>
                </a:rPr>
                <a:t>03</a:t>
              </a:r>
              <a:endParaRPr lang="zh-CN" altLang="en-US" sz="2000" dirty="0">
                <a:solidFill>
                  <a:schemeClr val="bg1"/>
                </a:solidFill>
                <a:latin typeface="微软雅黑" panose="020B0503020204020204" pitchFamily="34" charset="-122"/>
                <a:ea typeface="微软雅黑" panose="020B0503020204020204" pitchFamily="34" charset="-122"/>
              </a:endParaRPr>
            </a:p>
          </p:txBody>
        </p:sp>
      </p:grpSp>
      <p:grpSp>
        <p:nvGrpSpPr>
          <p:cNvPr id="22" name="组合 21"/>
          <p:cNvGrpSpPr/>
          <p:nvPr/>
        </p:nvGrpSpPr>
        <p:grpSpPr>
          <a:xfrm>
            <a:off x="4714196" y="1221943"/>
            <a:ext cx="526267" cy="526267"/>
            <a:chOff x="3995936" y="1495374"/>
            <a:chExt cx="720080" cy="720080"/>
          </a:xfrm>
        </p:grpSpPr>
        <p:sp>
          <p:nvSpPr>
            <p:cNvPr id="23" name="椭圆 22"/>
            <p:cNvSpPr/>
            <p:nvPr/>
          </p:nvSpPr>
          <p:spPr>
            <a:xfrm>
              <a:off x="3995936" y="1495374"/>
              <a:ext cx="720080" cy="720080"/>
            </a:xfrm>
            <a:prstGeom prst="ellipse">
              <a:avLst/>
            </a:prstGeom>
            <a:solidFill>
              <a:srgbClr val="005D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TextBox 15"/>
            <p:cNvSpPr txBox="1"/>
            <p:nvPr/>
          </p:nvSpPr>
          <p:spPr>
            <a:xfrm>
              <a:off x="4023348" y="1567957"/>
              <a:ext cx="599832" cy="493794"/>
            </a:xfrm>
            <a:prstGeom prst="rect">
              <a:avLst/>
            </a:prstGeom>
            <a:noFill/>
          </p:spPr>
          <p:txBody>
            <a:bodyPr wrap="none" rtlCol="0">
              <a:spAutoFit/>
            </a:bodyPr>
            <a:lstStyle/>
            <a:p>
              <a:r>
                <a:rPr lang="en-US" altLang="zh-CN" sz="2000" dirty="0">
                  <a:solidFill>
                    <a:schemeClr val="bg1"/>
                  </a:solidFill>
                  <a:latin typeface="微软雅黑" panose="020B0503020204020204" pitchFamily="34" charset="-122"/>
                  <a:ea typeface="微软雅黑" panose="020B0503020204020204" pitchFamily="34" charset="-122"/>
                </a:rPr>
                <a:t>01</a:t>
              </a:r>
              <a:endParaRPr lang="zh-CN" altLang="en-US" sz="2000" dirty="0">
                <a:solidFill>
                  <a:schemeClr val="bg1"/>
                </a:solidFill>
                <a:latin typeface="微软雅黑" panose="020B0503020204020204" pitchFamily="34" charset="-122"/>
                <a:ea typeface="微软雅黑" panose="020B0503020204020204" pitchFamily="34" charset="-122"/>
              </a:endParaRPr>
            </a:p>
          </p:txBody>
        </p:sp>
      </p:grpSp>
      <p:sp>
        <p:nvSpPr>
          <p:cNvPr id="25" name="TextBox 48"/>
          <p:cNvSpPr txBox="1"/>
          <p:nvPr/>
        </p:nvSpPr>
        <p:spPr>
          <a:xfrm>
            <a:off x="5643245" y="1297305"/>
            <a:ext cx="3216910" cy="375920"/>
          </a:xfrm>
          <a:prstGeom prst="rect">
            <a:avLst/>
          </a:prstGeom>
          <a:noFill/>
        </p:spPr>
        <p:txBody>
          <a:bodyPr wrap="square" lIns="68584" tIns="34291" rIns="68584" bIns="34291" rtlCol="0">
            <a:spAutoFit/>
          </a:bodyPr>
          <a:lstStyle/>
          <a:p>
            <a:r>
              <a:rPr lang="zh-CN" altLang="en-US" sz="2000" b="1" dirty="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rPr>
              <a:t>高考评价体系历史学科解读</a:t>
            </a:r>
            <a:endParaRPr lang="zh-CN" altLang="en-US" sz="2000" b="1" dirty="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200" advClick="0" advTm="0">
        <p14:flip dir="r"/>
      </p:transition>
    </mc:Choice>
    <mc:Fallback>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22" presetClass="entr" presetSubtype="8" fill="hold" nodeType="after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wipe(left)">
                                      <p:cBhvr>
                                        <p:cTn id="13" dur="500"/>
                                        <p:tgtEl>
                                          <p:spTgt spid="22"/>
                                        </p:tgtEl>
                                      </p:cBhvr>
                                    </p:animEffect>
                                  </p:childTnLst>
                                </p:cTn>
                              </p:par>
                            </p:childTnLst>
                          </p:cTn>
                        </p:par>
                        <p:par>
                          <p:cTn id="14" fill="hold">
                            <p:stCondLst>
                              <p:cond delay="1000"/>
                            </p:stCondLst>
                            <p:childTnLst>
                              <p:par>
                                <p:cTn id="15" presetID="22" presetClass="entr" presetSubtype="8" fill="hold" grpId="0" nodeType="after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wipe(left)">
                                      <p:cBhvr>
                                        <p:cTn id="17" dur="500"/>
                                        <p:tgtEl>
                                          <p:spTgt spid="25"/>
                                        </p:tgtEl>
                                      </p:cBhvr>
                                    </p:animEffect>
                                  </p:childTnLst>
                                </p:cTn>
                              </p:par>
                            </p:childTnLst>
                          </p:cTn>
                        </p:par>
                        <p:par>
                          <p:cTn id="18" fill="hold">
                            <p:stCondLst>
                              <p:cond delay="1500"/>
                            </p:stCondLst>
                            <p:childTnLst>
                              <p:par>
                                <p:cTn id="19" presetID="22" presetClass="entr" presetSubtype="8" fill="hold" nodeType="afterEffect">
                                  <p:stCondLst>
                                    <p:cond delay="0"/>
                                  </p:stCondLst>
                                  <p:childTnLst>
                                    <p:set>
                                      <p:cBhvr>
                                        <p:cTn id="20" dur="1" fill="hold">
                                          <p:stCondLst>
                                            <p:cond delay="0"/>
                                          </p:stCondLst>
                                        </p:cTn>
                                        <p:tgtEl>
                                          <p:spTgt spid="81"/>
                                        </p:tgtEl>
                                        <p:attrNameLst>
                                          <p:attrName>style.visibility</p:attrName>
                                        </p:attrNameLst>
                                      </p:cBhvr>
                                      <p:to>
                                        <p:strVal val="visible"/>
                                      </p:to>
                                    </p:set>
                                    <p:animEffect transition="in" filter="wipe(left)">
                                      <p:cBhvr>
                                        <p:cTn id="21" dur="500"/>
                                        <p:tgtEl>
                                          <p:spTgt spid="81"/>
                                        </p:tgtEl>
                                      </p:cBhvr>
                                    </p:animEffect>
                                  </p:childTnLst>
                                </p:cTn>
                              </p:par>
                            </p:childTnLst>
                          </p:cTn>
                        </p:par>
                        <p:par>
                          <p:cTn id="22" fill="hold">
                            <p:stCondLst>
                              <p:cond delay="2000"/>
                            </p:stCondLst>
                            <p:childTnLst>
                              <p:par>
                                <p:cTn id="23" presetID="22" presetClass="entr" presetSubtype="8" fill="hold" grpId="0" nodeType="afterEffect">
                                  <p:stCondLst>
                                    <p:cond delay="0"/>
                                  </p:stCondLst>
                                  <p:childTnLst>
                                    <p:set>
                                      <p:cBhvr>
                                        <p:cTn id="24" dur="1" fill="hold">
                                          <p:stCondLst>
                                            <p:cond delay="0"/>
                                          </p:stCondLst>
                                        </p:cTn>
                                        <p:tgtEl>
                                          <p:spTgt spid="64"/>
                                        </p:tgtEl>
                                        <p:attrNameLst>
                                          <p:attrName>style.visibility</p:attrName>
                                        </p:attrNameLst>
                                      </p:cBhvr>
                                      <p:to>
                                        <p:strVal val="visible"/>
                                      </p:to>
                                    </p:set>
                                    <p:animEffect transition="in" filter="wipe(left)">
                                      <p:cBhvr>
                                        <p:cTn id="25" dur="500"/>
                                        <p:tgtEl>
                                          <p:spTgt spid="64"/>
                                        </p:tgtEl>
                                      </p:cBhvr>
                                    </p:animEffect>
                                  </p:childTnLst>
                                </p:cTn>
                              </p:par>
                            </p:childTnLst>
                          </p:cTn>
                        </p:par>
                        <p:par>
                          <p:cTn id="26" fill="hold">
                            <p:stCondLst>
                              <p:cond delay="2500"/>
                            </p:stCondLst>
                            <p:childTnLst>
                              <p:par>
                                <p:cTn id="27" presetID="22" presetClass="entr" presetSubtype="8" fill="hold" nodeType="afterEffect">
                                  <p:stCondLst>
                                    <p:cond delay="0"/>
                                  </p:stCondLst>
                                  <p:childTnLst>
                                    <p:set>
                                      <p:cBhvr>
                                        <p:cTn id="28" dur="1" fill="hold">
                                          <p:stCondLst>
                                            <p:cond delay="0"/>
                                          </p:stCondLst>
                                        </p:cTn>
                                        <p:tgtEl>
                                          <p:spTgt spid="84"/>
                                        </p:tgtEl>
                                        <p:attrNameLst>
                                          <p:attrName>style.visibility</p:attrName>
                                        </p:attrNameLst>
                                      </p:cBhvr>
                                      <p:to>
                                        <p:strVal val="visible"/>
                                      </p:to>
                                    </p:set>
                                    <p:animEffect transition="in" filter="wipe(left)">
                                      <p:cBhvr>
                                        <p:cTn id="29" dur="500"/>
                                        <p:tgtEl>
                                          <p:spTgt spid="84"/>
                                        </p:tgtEl>
                                      </p:cBhvr>
                                    </p:animEffect>
                                  </p:childTnLst>
                                </p:cTn>
                              </p:par>
                            </p:childTnLst>
                          </p:cTn>
                        </p:par>
                        <p:par>
                          <p:cTn id="30" fill="hold">
                            <p:stCondLst>
                              <p:cond delay="3000"/>
                            </p:stCondLst>
                            <p:childTnLst>
                              <p:par>
                                <p:cTn id="31" presetID="22" presetClass="entr" presetSubtype="8" fill="hold" grpId="0" nodeType="afterEffect">
                                  <p:stCondLst>
                                    <p:cond delay="0"/>
                                  </p:stCondLst>
                                  <p:childTnLst>
                                    <p:set>
                                      <p:cBhvr>
                                        <p:cTn id="32" dur="1" fill="hold">
                                          <p:stCondLst>
                                            <p:cond delay="0"/>
                                          </p:stCondLst>
                                        </p:cTn>
                                        <p:tgtEl>
                                          <p:spTgt spid="67"/>
                                        </p:tgtEl>
                                        <p:attrNameLst>
                                          <p:attrName>style.visibility</p:attrName>
                                        </p:attrNameLst>
                                      </p:cBhvr>
                                      <p:to>
                                        <p:strVal val="visible"/>
                                      </p:to>
                                    </p:set>
                                    <p:animEffect transition="in" filter="wipe(left)">
                                      <p:cBhvr>
                                        <p:cTn id="33"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P spid="67" grpId="0"/>
      <p:bldP spid="2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图片 25"/>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grpSp>
        <p:nvGrpSpPr>
          <p:cNvPr id="42" name="组合 41"/>
          <p:cNvGrpSpPr/>
          <p:nvPr/>
        </p:nvGrpSpPr>
        <p:grpSpPr>
          <a:xfrm>
            <a:off x="0" y="1651830"/>
            <a:ext cx="9144000" cy="1814777"/>
            <a:chOff x="170694" y="177982"/>
            <a:chExt cx="3936004" cy="781165"/>
          </a:xfrm>
        </p:grpSpPr>
        <p:sp>
          <p:nvSpPr>
            <p:cNvPr id="44" name="等腰三角形 43"/>
            <p:cNvSpPr/>
            <p:nvPr/>
          </p:nvSpPr>
          <p:spPr>
            <a:xfrm>
              <a:off x="1233863" y="177982"/>
              <a:ext cx="355284" cy="356514"/>
            </a:xfrm>
            <a:prstGeom prst="triangl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45" name="等腰三角形 44"/>
            <p:cNvSpPr/>
            <p:nvPr/>
          </p:nvSpPr>
          <p:spPr>
            <a:xfrm flipV="1">
              <a:off x="200258" y="602633"/>
              <a:ext cx="355284" cy="356514"/>
            </a:xfrm>
            <a:prstGeom prst="triangl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46" name="矩形 45"/>
            <p:cNvSpPr/>
            <p:nvPr/>
          </p:nvSpPr>
          <p:spPr>
            <a:xfrm>
              <a:off x="170694" y="261768"/>
              <a:ext cx="3936004" cy="61198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dirty="0"/>
            </a:p>
          </p:txBody>
        </p:sp>
        <p:sp>
          <p:nvSpPr>
            <p:cNvPr id="47" name="平行四边形 46"/>
            <p:cNvSpPr/>
            <p:nvPr/>
          </p:nvSpPr>
          <p:spPr>
            <a:xfrm>
              <a:off x="376965" y="178257"/>
              <a:ext cx="1036076" cy="779005"/>
            </a:xfrm>
            <a:prstGeom prst="parallelogram">
              <a:avLst>
                <a:gd name="adj" fmla="val 4820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48" name="文本框 6"/>
            <p:cNvSpPr txBox="1"/>
            <p:nvPr/>
          </p:nvSpPr>
          <p:spPr>
            <a:xfrm>
              <a:off x="650907" y="284178"/>
              <a:ext cx="569115" cy="559734"/>
            </a:xfrm>
            <a:prstGeom prst="rect">
              <a:avLst/>
            </a:prstGeom>
            <a:noFill/>
          </p:spPr>
          <p:txBody>
            <a:bodyPr wrap="square" lIns="68580" tIns="34290" rIns="68580" bIns="34290" rtlCol="0">
              <a:spAutoFit/>
            </a:bodyPr>
            <a:lstStyle/>
            <a:p>
              <a:r>
                <a:rPr lang="en-US" altLang="zh-CN" sz="8000" dirty="0">
                  <a:solidFill>
                    <a:schemeClr val="bg1">
                      <a:lumMod val="95000"/>
                    </a:schemeClr>
                  </a:solidFill>
                  <a:latin typeface="Impact" panose="020B0806030902050204" pitchFamily="34" charset="0"/>
                </a:rPr>
                <a:t>01</a:t>
              </a:r>
              <a:endParaRPr lang="zh-CN" altLang="en-US" sz="8000" dirty="0">
                <a:solidFill>
                  <a:schemeClr val="bg1">
                    <a:lumMod val="95000"/>
                  </a:schemeClr>
                </a:solidFill>
                <a:latin typeface="Impact" panose="020B0806030902050204" pitchFamily="34" charset="0"/>
              </a:endParaRPr>
            </a:p>
          </p:txBody>
        </p:sp>
      </p:grpSp>
      <p:sp>
        <p:nvSpPr>
          <p:cNvPr id="49" name="TextBox 48"/>
          <p:cNvSpPr txBox="1"/>
          <p:nvPr/>
        </p:nvSpPr>
        <p:spPr>
          <a:xfrm>
            <a:off x="3041650" y="2165350"/>
            <a:ext cx="5541010" cy="622300"/>
          </a:xfrm>
          <a:prstGeom prst="rect">
            <a:avLst/>
          </a:prstGeom>
          <a:noFill/>
        </p:spPr>
        <p:txBody>
          <a:bodyPr wrap="square" lIns="68584" tIns="34291" rIns="68584" bIns="34291" rtlCol="0">
            <a:spAutoFit/>
          </a:bodyPr>
          <a:lstStyle/>
          <a:p>
            <a:r>
              <a:rPr lang="zh-CN" altLang="en-US" sz="3600" b="1" dirty="0">
                <a:solidFill>
                  <a:schemeClr val="bg1"/>
                </a:solidFill>
                <a:latin typeface="微软雅黑" panose="020B0503020204020204" pitchFamily="34" charset="-122"/>
                <a:ea typeface="微软雅黑" panose="020B0503020204020204" pitchFamily="34" charset="-122"/>
                <a:sym typeface="+mn-ea"/>
              </a:rPr>
              <a:t>高考评价体系历史科解读</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200" advClick="0" advTm="0">
        <p14:prism/>
      </p:transition>
    </mc:Choice>
    <mc:Fallback>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800" fill="hold"/>
                                        <p:tgtEl>
                                          <p:spTgt spid="42"/>
                                        </p:tgtEl>
                                        <p:attrNameLst>
                                          <p:attrName>ppt_x</p:attrName>
                                        </p:attrNameLst>
                                      </p:cBhvr>
                                      <p:tavLst>
                                        <p:tav tm="0">
                                          <p:val>
                                            <p:strVal val="0-#ppt_w/2"/>
                                          </p:val>
                                        </p:tav>
                                        <p:tav tm="100000">
                                          <p:val>
                                            <p:strVal val="#ppt_x"/>
                                          </p:val>
                                        </p:tav>
                                      </p:tavLst>
                                    </p:anim>
                                    <p:anim calcmode="lin" valueType="num">
                                      <p:cBhvr additive="base">
                                        <p:cTn id="8" dur="800" fill="hold"/>
                                        <p:tgtEl>
                                          <p:spTgt spid="42"/>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2" presetClass="entr" presetSubtype="8" fill="hold" grpId="0" nodeType="afterEffect">
                                  <p:stCondLst>
                                    <p:cond delay="0"/>
                                  </p:stCondLst>
                                  <p:iterate type="lt">
                                    <p:tmPct val="30000"/>
                                  </p:iterate>
                                  <p:childTnLst>
                                    <p:set>
                                      <p:cBhvr>
                                        <p:cTn id="11" dur="1" fill="hold">
                                          <p:stCondLst>
                                            <p:cond delay="0"/>
                                          </p:stCondLst>
                                        </p:cTn>
                                        <p:tgtEl>
                                          <p:spTgt spid="49"/>
                                        </p:tgtEl>
                                        <p:attrNameLst>
                                          <p:attrName>style.visibility</p:attrName>
                                        </p:attrNameLst>
                                      </p:cBhvr>
                                      <p:to>
                                        <p:strVal val="visible"/>
                                      </p:to>
                                    </p:set>
                                    <p:animEffect transition="in" filter="wipe(left)">
                                      <p:cBhvr>
                                        <p:cTn id="12" dur="200"/>
                                        <p:tgtEl>
                                          <p:spTgt spid="49"/>
                                        </p:tgtEl>
                                      </p:cBhvr>
                                    </p:animEffect>
                                  </p:childTnLst>
                                </p:cTn>
                              </p:par>
                              <p:par>
                                <p:cTn id="13" presetID="36" presetClass="emph" presetSubtype="0" fill="hold" grpId="1" nodeType="withEffect">
                                  <p:stCondLst>
                                    <p:cond delay="0"/>
                                  </p:stCondLst>
                                  <p:iterate type="lt">
                                    <p:tmPct val="30000"/>
                                  </p:iterate>
                                  <p:childTnLst>
                                    <p:animScale>
                                      <p:cBhvr>
                                        <p:cTn id="14" dur="50" autoRev="1" fill="hold">
                                          <p:stCondLst>
                                            <p:cond delay="0"/>
                                          </p:stCondLst>
                                        </p:cTn>
                                        <p:tgtEl>
                                          <p:spTgt spid="49"/>
                                        </p:tgtEl>
                                      </p:cBhvr>
                                      <p:to x="80000" y="100000"/>
                                    </p:animScale>
                                    <p:anim by="(#ppt_w*0.10)" calcmode="lin" valueType="num">
                                      <p:cBhvr>
                                        <p:cTn id="15" dur="50" autoRev="1" fill="hold">
                                          <p:stCondLst>
                                            <p:cond delay="0"/>
                                          </p:stCondLst>
                                        </p:cTn>
                                        <p:tgtEl>
                                          <p:spTgt spid="49"/>
                                        </p:tgtEl>
                                        <p:attrNameLst>
                                          <p:attrName>ppt_x</p:attrName>
                                        </p:attrNameLst>
                                      </p:cBhvr>
                                    </p:anim>
                                    <p:anim by="(-#ppt_w*0.10)" calcmode="lin" valueType="num">
                                      <p:cBhvr>
                                        <p:cTn id="16" dur="50" autoRev="1" fill="hold">
                                          <p:stCondLst>
                                            <p:cond delay="0"/>
                                          </p:stCondLst>
                                        </p:cTn>
                                        <p:tgtEl>
                                          <p:spTgt spid="49"/>
                                        </p:tgtEl>
                                        <p:attrNameLst>
                                          <p:attrName>ppt_y</p:attrName>
                                        </p:attrNameLst>
                                      </p:cBhvr>
                                    </p:anim>
                                    <p:animRot by="-480000">
                                      <p:cBhvr>
                                        <p:cTn id="17" dur="50" autoRev="1" fill="hold">
                                          <p:stCondLst>
                                            <p:cond delay="0"/>
                                          </p:stCondLst>
                                        </p:cTn>
                                        <p:tgtEl>
                                          <p:spTgt spid="4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49" grpId="1"/>
    </p:bldLst>
  </p:timing>
</p:sld>
</file>

<file path=ppt/slides/slide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10241" name="文本框 2"/>
          <p:cNvSpPr txBox="1"/>
          <p:nvPr/>
        </p:nvSpPr>
        <p:spPr>
          <a:xfrm>
            <a:off x="3189685" y="958454"/>
            <a:ext cx="2269331" cy="478155"/>
          </a:xfrm>
          <a:prstGeom prst="rect">
            <a:avLst/>
          </a:prstGeom>
          <a:noFill/>
          <a:ln>
            <a:noFill/>
          </a:ln>
        </p:spPr>
        <p:txBody>
          <a:bodyPr wrap="square" anchor="t">
            <a:spAutoFit/>
          </a:bodyPr>
          <a:lstStyle/>
          <a:p>
            <a:pPr>
              <a:lnSpc>
                <a:spcPct val="120000"/>
              </a:lnSpc>
            </a:pPr>
            <a:r>
              <a:rPr lang="en-US" sz="2100">
                <a:latin typeface="黑体" panose="02010609060101010101" charset="-122"/>
                <a:ea typeface="黑体" panose="02010609060101010101" charset="-122"/>
              </a:rPr>
              <a:t>   </a:t>
            </a:r>
            <a:endParaRPr lang="zh-CN" sz="2400">
              <a:latin typeface="Arial" panose="020B0604020202020204"/>
              <a:ea typeface="宋体" panose="02010600030101010101" pitchFamily="2" charset="-122"/>
            </a:endParaRPr>
          </a:p>
        </p:txBody>
      </p:sp>
      <p:sp>
        <p:nvSpPr>
          <p:cNvPr id="10242" name="文本框 9"/>
          <p:cNvSpPr/>
          <p:nvPr/>
        </p:nvSpPr>
        <p:spPr>
          <a:xfrm>
            <a:off x="881321" y="1686577"/>
            <a:ext cx="551815" cy="2236676"/>
          </a:xfrm>
          <a:prstGeom prst="rect">
            <a:avLst/>
          </a:prstGeom>
          <a:gradFill>
            <a:gsLst>
              <a:gs pos="10000">
                <a:srgbClr val="FD96A5"/>
              </a:gs>
              <a:gs pos="100000">
                <a:srgbClr val="FE6479"/>
              </a:gs>
            </a:gsLst>
            <a:lin scaled="1"/>
          </a:gradFill>
          <a:ln>
            <a:noFill/>
          </a:ln>
        </p:spPr>
        <p:txBody>
          <a:bodyPr vert="eaVert" wrap="square" anchor="ctr" anchorCtr="0">
            <a:spAutoFit/>
          </a:bodyPr>
          <a:lstStyle/>
          <a:p>
            <a:r>
              <a:rPr lang="en-US" sz="2400">
                <a:latin typeface="黑体" panose="02010609060101010101" charset="-122"/>
                <a:ea typeface="黑体" panose="02010609060101010101" charset="-122"/>
              </a:rPr>
              <a:t> </a:t>
            </a:r>
            <a:r>
              <a:rPr lang="zh-CN" sz="2400">
                <a:latin typeface="黑体" panose="02010609060101010101" charset="-122"/>
                <a:ea typeface="黑体" panose="02010609060101010101" charset="-122"/>
              </a:rPr>
              <a:t>高考评价体系</a:t>
            </a:r>
            <a:endParaRPr lang="zh-CN" sz="2400">
              <a:latin typeface="黑体" panose="02010609060101010101" charset="-122"/>
              <a:ea typeface="黑体" panose="02010609060101010101" charset="-122"/>
            </a:endParaRPr>
          </a:p>
        </p:txBody>
      </p:sp>
      <p:grpSp>
        <p:nvGrpSpPr>
          <p:cNvPr id="10243" name="组 3"/>
          <p:cNvGrpSpPr/>
          <p:nvPr/>
        </p:nvGrpSpPr>
        <p:grpSpPr>
          <a:xfrm>
            <a:off x="2001619" y="1624502"/>
            <a:ext cx="972740" cy="485775"/>
            <a:chOff x="971850" y="1412915"/>
            <a:chExt cx="1296054" cy="648027"/>
          </a:xfrm>
        </p:grpSpPr>
        <p:sp>
          <p:nvSpPr>
            <p:cNvPr id="4" name="椭圆 3"/>
            <p:cNvSpPr/>
            <p:nvPr/>
          </p:nvSpPr>
          <p:spPr>
            <a:xfrm>
              <a:off x="971850" y="1412915"/>
              <a:ext cx="1296054" cy="648027"/>
            </a:xfrm>
            <a:prstGeom prst="ellipse">
              <a:avLst/>
            </a:prstGeom>
            <a:solidFill>
              <a:srgbClr val="CCFFCC"/>
            </a:solidFill>
            <a:ln w="38100">
              <a:solidFill>
                <a:srgbClr val="008000"/>
              </a:solidFill>
              <a:round/>
            </a:ln>
          </p:spPr>
          <p:txBody>
            <a:bodyPr anchor="ctr"/>
            <a:lstStyle/>
            <a:p>
              <a:pPr marL="0" lvl="0" indent="0" algn="ctr" defTabSz="914400">
                <a:lnSpc>
                  <a:spcPct val="100000"/>
                </a:lnSpc>
                <a:spcBef>
                  <a:spcPts val="0"/>
                </a:spcBef>
                <a:spcAft>
                  <a:spcPts val="0"/>
                </a:spcAft>
                <a:buNone/>
              </a:pPr>
              <a:endParaRPr lang="zh-CN" sz="1350" b="0" i="0" u="none" strike="noStrike" kern="1200" spc="0" baseline="0">
                <a:solidFill>
                  <a:srgbClr val="000000"/>
                </a:solidFill>
                <a:latin typeface="黑体" panose="02010609060101010101" charset="-122"/>
                <a:ea typeface="黑体" panose="02010609060101010101" charset="-122"/>
              </a:endParaRPr>
            </a:p>
          </p:txBody>
        </p:sp>
        <p:sp>
          <p:nvSpPr>
            <p:cNvPr id="10245" name="文本框 1"/>
            <p:cNvSpPr txBox="1"/>
            <p:nvPr/>
          </p:nvSpPr>
          <p:spPr>
            <a:xfrm>
              <a:off x="971850" y="1484919"/>
              <a:ext cx="1296054" cy="552306"/>
            </a:xfrm>
            <a:prstGeom prst="rect">
              <a:avLst/>
            </a:prstGeom>
            <a:noFill/>
            <a:ln>
              <a:noFill/>
            </a:ln>
          </p:spPr>
          <p:txBody>
            <a:bodyPr anchor="t">
              <a:spAutoFit/>
            </a:bodyPr>
            <a:lstStyle/>
            <a:p>
              <a:pPr algn="ctr"/>
              <a:r>
                <a:rPr lang="zh-CN" sz="2100">
                  <a:solidFill>
                    <a:srgbClr val="000000"/>
                  </a:solidFill>
                  <a:latin typeface="黑体" panose="02010609060101010101" charset="-122"/>
                  <a:ea typeface="黑体" panose="02010609060101010101" charset="-122"/>
                </a:rPr>
                <a:t>一核</a:t>
              </a:r>
              <a:endParaRPr lang="zh-CN" sz="2100">
                <a:solidFill>
                  <a:srgbClr val="000000"/>
                </a:solidFill>
                <a:latin typeface="黑体" panose="02010609060101010101" charset="-122"/>
                <a:ea typeface="黑体" panose="02010609060101010101" charset="-122"/>
              </a:endParaRPr>
            </a:p>
          </p:txBody>
        </p:sp>
      </p:grpSp>
      <p:sp>
        <p:nvSpPr>
          <p:cNvPr id="10246" name="文本框 23"/>
          <p:cNvSpPr txBox="1"/>
          <p:nvPr/>
        </p:nvSpPr>
        <p:spPr>
          <a:xfrm>
            <a:off x="2824480" y="1410335"/>
            <a:ext cx="1028700" cy="321945"/>
          </a:xfrm>
          <a:prstGeom prst="rect">
            <a:avLst/>
          </a:prstGeom>
          <a:noFill/>
          <a:ln>
            <a:noFill/>
          </a:ln>
        </p:spPr>
        <p:txBody>
          <a:bodyPr wrap="square" anchor="t">
            <a:spAutoFit/>
          </a:bodyPr>
          <a:lstStyle/>
          <a:p>
            <a:pPr algn="ctr"/>
            <a:r>
              <a:rPr lang="zh-CN" sz="1500">
                <a:latin typeface="黑体" panose="02010609060101010101" charset="-122"/>
                <a:ea typeface="黑体" panose="02010609060101010101" charset="-122"/>
              </a:rPr>
              <a:t>评价体系</a:t>
            </a:r>
            <a:endParaRPr lang="zh-CN" sz="1500">
              <a:latin typeface="黑体" panose="02010609060101010101" charset="-122"/>
              <a:ea typeface="黑体" panose="02010609060101010101" charset="-122"/>
            </a:endParaRPr>
          </a:p>
        </p:txBody>
      </p:sp>
      <p:sp>
        <p:nvSpPr>
          <p:cNvPr id="23" name="右箭头 22"/>
          <p:cNvSpPr/>
          <p:nvPr/>
        </p:nvSpPr>
        <p:spPr>
          <a:xfrm>
            <a:off x="2975061" y="1721258"/>
            <a:ext cx="849424" cy="270514"/>
          </a:xfrm>
          <a:prstGeom prst="rightArrow">
            <a:avLst>
              <a:gd name="adj1" fmla="val 50000"/>
              <a:gd name="adj2" fmla="val 50003"/>
            </a:avLst>
          </a:prstGeom>
          <a:noFill/>
          <a:ln w="38100">
            <a:solidFill>
              <a:srgbClr val="008000"/>
            </a:solidFill>
            <a:miter/>
          </a:ln>
        </p:spPr>
        <p:txBody>
          <a:bodyPr anchor="ctr"/>
          <a:lstStyle/>
          <a:p>
            <a:pPr marL="0" lvl="0" indent="0" algn="ctr" defTabSz="914400">
              <a:lnSpc>
                <a:spcPct val="100000"/>
              </a:lnSpc>
              <a:spcBef>
                <a:spcPts val="0"/>
              </a:spcBef>
              <a:spcAft>
                <a:spcPts val="0"/>
              </a:spcAft>
              <a:buNone/>
            </a:pPr>
            <a:endParaRPr lang="zh-CN" sz="1350" b="0" i="0" u="none" strike="noStrike" kern="1200" spc="0" baseline="0">
              <a:solidFill>
                <a:schemeClr val="lt1"/>
              </a:solidFill>
              <a:latin typeface="Calibri" panose="020F0502020204030204"/>
              <a:ea typeface="宋体" panose="02010600030101010101" pitchFamily="2" charset="-122"/>
            </a:endParaRPr>
          </a:p>
        </p:txBody>
      </p:sp>
      <p:grpSp>
        <p:nvGrpSpPr>
          <p:cNvPr id="10248" name="组 4"/>
          <p:cNvGrpSpPr/>
          <p:nvPr/>
        </p:nvGrpSpPr>
        <p:grpSpPr>
          <a:xfrm>
            <a:off x="2001619" y="2548388"/>
            <a:ext cx="971550" cy="485775"/>
            <a:chOff x="971850" y="1412915"/>
            <a:chExt cx="1296054" cy="648027"/>
          </a:xfrm>
        </p:grpSpPr>
        <p:sp>
          <p:nvSpPr>
            <p:cNvPr id="6" name="椭圆 5"/>
            <p:cNvSpPr/>
            <p:nvPr/>
          </p:nvSpPr>
          <p:spPr>
            <a:xfrm>
              <a:off x="971850" y="1412915"/>
              <a:ext cx="1296054" cy="648027"/>
            </a:xfrm>
            <a:prstGeom prst="ellipse">
              <a:avLst/>
            </a:prstGeom>
            <a:solidFill>
              <a:srgbClr val="CCFFCC"/>
            </a:solidFill>
            <a:ln w="38100">
              <a:solidFill>
                <a:srgbClr val="008000"/>
              </a:solidFill>
              <a:round/>
            </a:ln>
          </p:spPr>
          <p:txBody>
            <a:bodyPr anchor="ctr"/>
            <a:lstStyle/>
            <a:p>
              <a:pPr marL="0" lvl="0" indent="0" algn="ctr" defTabSz="914400">
                <a:lnSpc>
                  <a:spcPct val="100000"/>
                </a:lnSpc>
                <a:spcBef>
                  <a:spcPts val="0"/>
                </a:spcBef>
                <a:spcAft>
                  <a:spcPts val="0"/>
                </a:spcAft>
                <a:buNone/>
              </a:pPr>
              <a:endParaRPr lang="zh-CN" sz="1350" b="0" i="0" u="none" strike="noStrike" kern="1200" spc="0" baseline="0">
                <a:solidFill>
                  <a:srgbClr val="000000"/>
                </a:solidFill>
                <a:latin typeface="黑体" panose="02010609060101010101" charset="-122"/>
                <a:ea typeface="黑体" panose="02010609060101010101" charset="-122"/>
              </a:endParaRPr>
            </a:p>
          </p:txBody>
        </p:sp>
        <p:sp>
          <p:nvSpPr>
            <p:cNvPr id="10250" name="文本框 6"/>
            <p:cNvSpPr txBox="1"/>
            <p:nvPr/>
          </p:nvSpPr>
          <p:spPr>
            <a:xfrm>
              <a:off x="971850" y="1484918"/>
              <a:ext cx="1296054" cy="552306"/>
            </a:xfrm>
            <a:prstGeom prst="rect">
              <a:avLst/>
            </a:prstGeom>
            <a:noFill/>
            <a:ln>
              <a:noFill/>
            </a:ln>
          </p:spPr>
          <p:txBody>
            <a:bodyPr anchor="t">
              <a:spAutoFit/>
            </a:bodyPr>
            <a:lstStyle/>
            <a:p>
              <a:pPr algn="ctr"/>
              <a:r>
                <a:rPr lang="zh-CN" sz="2100">
                  <a:solidFill>
                    <a:srgbClr val="000000"/>
                  </a:solidFill>
                  <a:latin typeface="黑体" panose="02010609060101010101" charset="-122"/>
                  <a:ea typeface="黑体" panose="02010609060101010101" charset="-122"/>
                </a:rPr>
                <a:t>四层</a:t>
              </a:r>
              <a:endParaRPr lang="zh-CN" sz="2100">
                <a:solidFill>
                  <a:srgbClr val="000000"/>
                </a:solidFill>
                <a:latin typeface="黑体" panose="02010609060101010101" charset="-122"/>
                <a:ea typeface="黑体" panose="02010609060101010101" charset="-122"/>
              </a:endParaRPr>
            </a:p>
          </p:txBody>
        </p:sp>
      </p:grpSp>
      <p:grpSp>
        <p:nvGrpSpPr>
          <p:cNvPr id="10251" name="组 7"/>
          <p:cNvGrpSpPr/>
          <p:nvPr/>
        </p:nvGrpSpPr>
        <p:grpSpPr>
          <a:xfrm>
            <a:off x="2003753" y="3545252"/>
            <a:ext cx="971550" cy="485775"/>
            <a:chOff x="971850" y="1412915"/>
            <a:chExt cx="1296054" cy="648027"/>
          </a:xfrm>
        </p:grpSpPr>
        <p:sp>
          <p:nvSpPr>
            <p:cNvPr id="9" name="椭圆 8"/>
            <p:cNvSpPr/>
            <p:nvPr/>
          </p:nvSpPr>
          <p:spPr>
            <a:xfrm>
              <a:off x="971850" y="1412915"/>
              <a:ext cx="1296054" cy="648027"/>
            </a:xfrm>
            <a:prstGeom prst="ellipse">
              <a:avLst/>
            </a:prstGeom>
            <a:solidFill>
              <a:srgbClr val="CCFFCC"/>
            </a:solidFill>
            <a:ln w="38100">
              <a:solidFill>
                <a:srgbClr val="008000"/>
              </a:solidFill>
              <a:round/>
            </a:ln>
          </p:spPr>
          <p:txBody>
            <a:bodyPr anchor="ctr"/>
            <a:lstStyle/>
            <a:p>
              <a:pPr marL="0" lvl="0" indent="0" algn="ctr" defTabSz="914400">
                <a:lnSpc>
                  <a:spcPct val="100000"/>
                </a:lnSpc>
                <a:spcBef>
                  <a:spcPts val="0"/>
                </a:spcBef>
                <a:spcAft>
                  <a:spcPts val="0"/>
                </a:spcAft>
                <a:buNone/>
              </a:pPr>
              <a:endParaRPr lang="zh-CN" sz="1350" b="0" i="0" u="none" strike="noStrike" kern="1200" spc="0" baseline="0">
                <a:solidFill>
                  <a:srgbClr val="000000"/>
                </a:solidFill>
                <a:latin typeface="黑体" panose="02010609060101010101" charset="-122"/>
                <a:ea typeface="黑体" panose="02010609060101010101" charset="-122"/>
              </a:endParaRPr>
            </a:p>
          </p:txBody>
        </p:sp>
        <p:sp>
          <p:nvSpPr>
            <p:cNvPr id="10253" name="文本框 9"/>
            <p:cNvSpPr txBox="1"/>
            <p:nvPr/>
          </p:nvSpPr>
          <p:spPr>
            <a:xfrm>
              <a:off x="971850" y="1484918"/>
              <a:ext cx="1296054" cy="552306"/>
            </a:xfrm>
            <a:prstGeom prst="rect">
              <a:avLst/>
            </a:prstGeom>
            <a:noFill/>
            <a:ln>
              <a:noFill/>
            </a:ln>
          </p:spPr>
          <p:txBody>
            <a:bodyPr anchor="t">
              <a:spAutoFit/>
            </a:bodyPr>
            <a:lstStyle/>
            <a:p>
              <a:pPr algn="ctr"/>
              <a:r>
                <a:rPr lang="zh-CN" sz="2100">
                  <a:solidFill>
                    <a:srgbClr val="000000"/>
                  </a:solidFill>
                  <a:latin typeface="黑体" panose="02010609060101010101" charset="-122"/>
                  <a:ea typeface="黑体" panose="02010609060101010101" charset="-122"/>
                </a:rPr>
                <a:t>四翼</a:t>
              </a:r>
              <a:endParaRPr lang="zh-CN" sz="2100">
                <a:solidFill>
                  <a:srgbClr val="000000"/>
                </a:solidFill>
                <a:latin typeface="黑体" panose="02010609060101010101" charset="-122"/>
                <a:ea typeface="黑体" panose="02010609060101010101" charset="-122"/>
              </a:endParaRPr>
            </a:p>
          </p:txBody>
        </p:sp>
      </p:grpSp>
      <p:sp>
        <p:nvSpPr>
          <p:cNvPr id="5" name="右箭头 4"/>
          <p:cNvSpPr/>
          <p:nvPr/>
        </p:nvSpPr>
        <p:spPr>
          <a:xfrm>
            <a:off x="2974527" y="2656052"/>
            <a:ext cx="822747" cy="270514"/>
          </a:xfrm>
          <a:prstGeom prst="rightArrow">
            <a:avLst>
              <a:gd name="adj1" fmla="val 50000"/>
              <a:gd name="adj2" fmla="val 50003"/>
            </a:avLst>
          </a:prstGeom>
          <a:noFill/>
          <a:ln w="38100">
            <a:solidFill>
              <a:srgbClr val="008000"/>
            </a:solidFill>
            <a:miter/>
          </a:ln>
        </p:spPr>
        <p:txBody>
          <a:bodyPr anchor="ctr"/>
          <a:lstStyle/>
          <a:p>
            <a:pPr marL="0" lvl="0" indent="0" algn="ctr" defTabSz="914400">
              <a:lnSpc>
                <a:spcPct val="100000"/>
              </a:lnSpc>
              <a:spcBef>
                <a:spcPts val="0"/>
              </a:spcBef>
              <a:spcAft>
                <a:spcPts val="0"/>
              </a:spcAft>
              <a:buNone/>
            </a:pPr>
            <a:endParaRPr lang="zh-CN" sz="1350" b="0" i="0" u="none" strike="noStrike" kern="1200" spc="0" baseline="0">
              <a:solidFill>
                <a:schemeClr val="lt1"/>
              </a:solidFill>
              <a:latin typeface="Calibri" panose="020F0502020204030204"/>
              <a:ea typeface="宋体" panose="02010600030101010101" pitchFamily="2" charset="-122"/>
            </a:endParaRPr>
          </a:p>
        </p:txBody>
      </p:sp>
      <p:sp>
        <p:nvSpPr>
          <p:cNvPr id="7" name="右箭头 6"/>
          <p:cNvSpPr/>
          <p:nvPr/>
        </p:nvSpPr>
        <p:spPr>
          <a:xfrm>
            <a:off x="2975594" y="3652739"/>
            <a:ext cx="821679" cy="270514"/>
          </a:xfrm>
          <a:prstGeom prst="rightArrow">
            <a:avLst>
              <a:gd name="adj1" fmla="val 50000"/>
              <a:gd name="adj2" fmla="val 50003"/>
            </a:avLst>
          </a:prstGeom>
          <a:noFill/>
          <a:ln w="38100">
            <a:solidFill>
              <a:srgbClr val="008000"/>
            </a:solidFill>
            <a:miter/>
          </a:ln>
        </p:spPr>
        <p:txBody>
          <a:bodyPr anchor="ctr"/>
          <a:lstStyle/>
          <a:p>
            <a:pPr marL="0" lvl="0" indent="0" algn="ctr" defTabSz="914400">
              <a:lnSpc>
                <a:spcPct val="100000"/>
              </a:lnSpc>
              <a:spcBef>
                <a:spcPts val="0"/>
              </a:spcBef>
              <a:spcAft>
                <a:spcPts val="0"/>
              </a:spcAft>
              <a:buNone/>
            </a:pPr>
            <a:endParaRPr lang="zh-CN" sz="1350" b="0" i="0" u="none" strike="noStrike" kern="1200" spc="0" baseline="0">
              <a:solidFill>
                <a:schemeClr val="lt1"/>
              </a:solidFill>
              <a:latin typeface="Calibri" panose="020F0502020204030204"/>
              <a:ea typeface="宋体" panose="02010600030101010101" pitchFamily="2" charset="-122"/>
            </a:endParaRPr>
          </a:p>
        </p:txBody>
      </p:sp>
      <p:sp>
        <p:nvSpPr>
          <p:cNvPr id="10256" name="文本框 25"/>
          <p:cNvSpPr txBox="1"/>
          <p:nvPr/>
        </p:nvSpPr>
        <p:spPr>
          <a:xfrm>
            <a:off x="2879725" y="2348230"/>
            <a:ext cx="973455" cy="321945"/>
          </a:xfrm>
          <a:prstGeom prst="rect">
            <a:avLst/>
          </a:prstGeom>
          <a:noFill/>
          <a:ln>
            <a:noFill/>
          </a:ln>
        </p:spPr>
        <p:txBody>
          <a:bodyPr wrap="square" anchor="t">
            <a:spAutoFit/>
          </a:bodyPr>
          <a:lstStyle/>
          <a:p>
            <a:pPr algn="ctr"/>
            <a:r>
              <a:rPr lang="zh-CN" sz="1500">
                <a:latin typeface="黑体" panose="02010609060101010101" charset="-122"/>
                <a:ea typeface="黑体" panose="02010609060101010101" charset="-122"/>
              </a:rPr>
              <a:t>考查目标</a:t>
            </a:r>
            <a:endParaRPr lang="zh-CN" sz="1500">
              <a:latin typeface="黑体" panose="02010609060101010101" charset="-122"/>
              <a:ea typeface="黑体" panose="02010609060101010101" charset="-122"/>
            </a:endParaRPr>
          </a:p>
        </p:txBody>
      </p:sp>
      <p:sp>
        <p:nvSpPr>
          <p:cNvPr id="10257" name="文本框 27"/>
          <p:cNvSpPr txBox="1"/>
          <p:nvPr/>
        </p:nvSpPr>
        <p:spPr>
          <a:xfrm>
            <a:off x="2851150" y="3331210"/>
            <a:ext cx="973455" cy="321945"/>
          </a:xfrm>
          <a:prstGeom prst="rect">
            <a:avLst/>
          </a:prstGeom>
          <a:noFill/>
          <a:ln>
            <a:noFill/>
          </a:ln>
        </p:spPr>
        <p:txBody>
          <a:bodyPr wrap="square" anchor="t">
            <a:spAutoFit/>
          </a:bodyPr>
          <a:lstStyle/>
          <a:p>
            <a:pPr algn="ctr"/>
            <a:r>
              <a:rPr lang="zh-CN" sz="1500">
                <a:latin typeface="黑体" panose="02010609060101010101" charset="-122"/>
                <a:ea typeface="黑体" panose="02010609060101010101" charset="-122"/>
              </a:rPr>
              <a:t>考查要求</a:t>
            </a:r>
            <a:endParaRPr lang="zh-CN" sz="1500">
              <a:latin typeface="黑体" panose="02010609060101010101" charset="-122"/>
              <a:ea typeface="黑体" panose="02010609060101010101" charset="-122"/>
            </a:endParaRPr>
          </a:p>
        </p:txBody>
      </p:sp>
      <p:sp>
        <p:nvSpPr>
          <p:cNvPr id="17" name="圆角矩形 16"/>
          <p:cNvSpPr/>
          <p:nvPr/>
        </p:nvSpPr>
        <p:spPr>
          <a:xfrm>
            <a:off x="3842997" y="1510325"/>
            <a:ext cx="2541985" cy="713185"/>
          </a:xfrm>
          <a:prstGeom prst="roundRect">
            <a:avLst>
              <a:gd name="adj" fmla="val 16667"/>
            </a:avLst>
          </a:prstGeom>
          <a:noFill/>
          <a:ln w="38100">
            <a:solidFill>
              <a:schemeClr val="tx1"/>
            </a:solidFill>
            <a:round/>
          </a:ln>
        </p:spPr>
        <p:txBody>
          <a:bodyPr anchor="ctr"/>
          <a:lstStyle>
            <a:lvl1pPr lvl="0">
              <a:defRPr sz="2400">
                <a:solidFill>
                  <a:schemeClr val="tx1"/>
                </a:solidFill>
                <a:latin typeface="Arial" panose="020B0604020202020204"/>
                <a:ea typeface="宋体" panose="02010600030101010101" pitchFamily="2" charset="-122"/>
              </a:defRPr>
            </a:lvl1pPr>
            <a:lvl2pPr marL="742950" lvl="1" indent="-285750">
              <a:defRPr sz="2400">
                <a:solidFill>
                  <a:schemeClr val="tx1"/>
                </a:solidFill>
                <a:latin typeface="Arial" panose="020B0604020202020204"/>
                <a:ea typeface="宋体" panose="02010600030101010101" pitchFamily="2" charset="-122"/>
              </a:defRPr>
            </a:lvl2pPr>
            <a:lvl3pPr marL="1143000" lvl="2" indent="-228600">
              <a:defRPr sz="2400">
                <a:solidFill>
                  <a:schemeClr val="tx1"/>
                </a:solidFill>
                <a:latin typeface="Arial" panose="020B0604020202020204"/>
                <a:ea typeface="宋体" panose="02010600030101010101" pitchFamily="2" charset="-122"/>
              </a:defRPr>
            </a:lvl3pPr>
            <a:lvl4pPr marL="1600200" lvl="3" indent="-228600">
              <a:defRPr sz="2400">
                <a:solidFill>
                  <a:schemeClr val="tx1"/>
                </a:solidFill>
                <a:latin typeface="Arial" panose="020B0604020202020204"/>
                <a:ea typeface="宋体" panose="02010600030101010101" pitchFamily="2" charset="-122"/>
              </a:defRPr>
            </a:lvl4pPr>
            <a:lvl5pPr marL="2057400" lvl="4" indent="-228600">
              <a:defRPr sz="2400">
                <a:solidFill>
                  <a:schemeClr val="tx1"/>
                </a:solidFill>
                <a:latin typeface="Arial" panose="020B0604020202020204"/>
                <a:ea typeface="宋体" panose="02010600030101010101" pitchFamily="2" charset="-122"/>
              </a:defRPr>
            </a:lvl5pPr>
            <a:lvl6pPr marL="2514600" lvl="5" indent="-228600">
              <a:spcBef>
                <a:spcPct val="0"/>
              </a:spcBef>
              <a:spcAft>
                <a:spcPct val="0"/>
              </a:spcAft>
              <a:defRPr sz="2400">
                <a:solidFill>
                  <a:schemeClr val="tx1"/>
                </a:solidFill>
                <a:latin typeface="Arial" panose="020B0604020202020204"/>
                <a:ea typeface="宋体" panose="02010600030101010101" pitchFamily="2" charset="-122"/>
              </a:defRPr>
            </a:lvl6pPr>
            <a:lvl7pPr marL="2971800" lvl="6" indent="-228600">
              <a:spcBef>
                <a:spcPct val="0"/>
              </a:spcBef>
              <a:spcAft>
                <a:spcPct val="0"/>
              </a:spcAft>
              <a:defRPr sz="2400">
                <a:solidFill>
                  <a:schemeClr val="tx1"/>
                </a:solidFill>
                <a:latin typeface="Arial" panose="020B0604020202020204"/>
                <a:ea typeface="宋体" panose="02010600030101010101" pitchFamily="2" charset="-122"/>
              </a:defRPr>
            </a:lvl7pPr>
            <a:lvl8pPr marL="3429000" lvl="7" indent="-228600">
              <a:spcBef>
                <a:spcPct val="0"/>
              </a:spcBef>
              <a:spcAft>
                <a:spcPct val="0"/>
              </a:spcAft>
              <a:defRPr sz="2400">
                <a:solidFill>
                  <a:schemeClr val="tx1"/>
                </a:solidFill>
                <a:latin typeface="Arial" panose="020B0604020202020204"/>
                <a:ea typeface="宋体" panose="02010600030101010101" pitchFamily="2" charset="-122"/>
              </a:defRPr>
            </a:lvl8pPr>
            <a:lvl9pPr marL="3886200" lvl="8" indent="-228600">
              <a:spcBef>
                <a:spcPct val="0"/>
              </a:spcBef>
              <a:spcAft>
                <a:spcPct val="0"/>
              </a:spcAft>
              <a:defRPr sz="2400">
                <a:solidFill>
                  <a:schemeClr val="tx1"/>
                </a:solidFill>
                <a:latin typeface="Arial" panose="020B0604020202020204"/>
                <a:ea typeface="宋体" panose="02010600030101010101" pitchFamily="2" charset="-122"/>
              </a:defRPr>
            </a:lvl9pPr>
          </a:lstStyle>
          <a:p>
            <a:pPr marL="0" lvl="0" indent="0" algn="ctr" defTabSz="914400">
              <a:lnSpc>
                <a:spcPct val="100000"/>
              </a:lnSpc>
              <a:spcBef>
                <a:spcPts val="0"/>
              </a:spcBef>
              <a:spcAft>
                <a:spcPts val="0"/>
              </a:spcAft>
              <a:buNone/>
            </a:pPr>
            <a:r>
              <a:rPr lang="zh-CN" sz="2100" b="1" i="0" u="none" strike="noStrike" kern="1200" spc="0" baseline="0">
                <a:solidFill>
                  <a:srgbClr val="FF0000"/>
                </a:solidFill>
                <a:latin typeface="黑体" panose="02010609060101010101" charset="-122"/>
                <a:ea typeface="黑体" panose="02010609060101010101" charset="-122"/>
              </a:rPr>
              <a:t>立德树人</a:t>
            </a:r>
            <a:endParaRPr lang="en-US" sz="2100" b="1" i="0" u="none" strike="noStrike" kern="1200" spc="0" baseline="0">
              <a:solidFill>
                <a:srgbClr val="FF0000"/>
              </a:solidFill>
              <a:latin typeface="黑体" panose="02010609060101010101" charset="-122"/>
              <a:ea typeface="黑体" panose="02010609060101010101" charset="-122"/>
            </a:endParaRPr>
          </a:p>
          <a:p>
            <a:pPr marL="0" lvl="0" indent="0" algn="ctr" defTabSz="914400">
              <a:lnSpc>
                <a:spcPct val="100000"/>
              </a:lnSpc>
              <a:spcBef>
                <a:spcPts val="0"/>
              </a:spcBef>
              <a:spcAft>
                <a:spcPts val="0"/>
              </a:spcAft>
              <a:buNone/>
            </a:pPr>
            <a:r>
              <a:rPr lang="zh-CN" sz="1800" b="1" i="0" u="none" strike="noStrike" kern="1200" spc="0" baseline="0">
                <a:solidFill>
                  <a:schemeClr val="tx1"/>
                </a:solidFill>
                <a:latin typeface="黑体" panose="02010609060101010101" charset="-122"/>
                <a:ea typeface="黑体" panose="02010609060101010101" charset="-122"/>
              </a:rPr>
              <a:t>服务选才  引导教学</a:t>
            </a:r>
            <a:r>
              <a:rPr lang="en-US" sz="1800" b="1" i="0" u="none" strike="noStrike" kern="1200" spc="0" baseline="0">
                <a:solidFill>
                  <a:schemeClr val="tx1"/>
                </a:solidFill>
                <a:latin typeface="黑体" panose="02010609060101010101" charset="-122"/>
                <a:ea typeface="黑体" panose="02010609060101010101" charset="-122"/>
              </a:rPr>
              <a:t> </a:t>
            </a:r>
            <a:endParaRPr lang="zh-CN" sz="1800" b="1" i="0" u="none" strike="noStrike" kern="1200" spc="0" baseline="0">
              <a:solidFill>
                <a:schemeClr val="tx1"/>
              </a:solidFill>
              <a:latin typeface="黑体" panose="02010609060101010101" charset="-122"/>
              <a:ea typeface="黑体" panose="02010609060101010101" charset="-122"/>
            </a:endParaRPr>
          </a:p>
        </p:txBody>
      </p:sp>
      <p:sp>
        <p:nvSpPr>
          <p:cNvPr id="18" name="圆角矩形 17"/>
          <p:cNvSpPr/>
          <p:nvPr/>
        </p:nvSpPr>
        <p:spPr>
          <a:xfrm>
            <a:off x="3842962" y="2446734"/>
            <a:ext cx="2524125" cy="810816"/>
          </a:xfrm>
          <a:prstGeom prst="roundRect">
            <a:avLst>
              <a:gd name="adj" fmla="val 16667"/>
            </a:avLst>
          </a:prstGeom>
          <a:noFill/>
          <a:ln w="38100">
            <a:solidFill>
              <a:schemeClr val="tx1"/>
            </a:solidFill>
            <a:round/>
          </a:ln>
        </p:spPr>
        <p:txBody>
          <a:bodyPr anchor="ctr"/>
          <a:lstStyle>
            <a:lvl1pPr lvl="0">
              <a:defRPr sz="2400">
                <a:solidFill>
                  <a:schemeClr val="tx1"/>
                </a:solidFill>
                <a:latin typeface="Arial" panose="020B0604020202020204"/>
                <a:ea typeface="宋体" panose="02010600030101010101" pitchFamily="2" charset="-122"/>
              </a:defRPr>
            </a:lvl1pPr>
            <a:lvl2pPr marL="742950" lvl="1" indent="-285750">
              <a:defRPr sz="2400">
                <a:solidFill>
                  <a:schemeClr val="tx1"/>
                </a:solidFill>
                <a:latin typeface="Arial" panose="020B0604020202020204"/>
                <a:ea typeface="宋体" panose="02010600030101010101" pitchFamily="2" charset="-122"/>
              </a:defRPr>
            </a:lvl2pPr>
            <a:lvl3pPr marL="1143000" lvl="2" indent="-228600">
              <a:defRPr sz="2400">
                <a:solidFill>
                  <a:schemeClr val="tx1"/>
                </a:solidFill>
                <a:latin typeface="Arial" panose="020B0604020202020204"/>
                <a:ea typeface="宋体" panose="02010600030101010101" pitchFamily="2" charset="-122"/>
              </a:defRPr>
            </a:lvl3pPr>
            <a:lvl4pPr marL="1600200" lvl="3" indent="-228600">
              <a:defRPr sz="2400">
                <a:solidFill>
                  <a:schemeClr val="tx1"/>
                </a:solidFill>
                <a:latin typeface="Arial" panose="020B0604020202020204"/>
                <a:ea typeface="宋体" panose="02010600030101010101" pitchFamily="2" charset="-122"/>
              </a:defRPr>
            </a:lvl4pPr>
            <a:lvl5pPr marL="2057400" lvl="4" indent="-228600">
              <a:defRPr sz="2400">
                <a:solidFill>
                  <a:schemeClr val="tx1"/>
                </a:solidFill>
                <a:latin typeface="Arial" panose="020B0604020202020204"/>
                <a:ea typeface="宋体" panose="02010600030101010101" pitchFamily="2" charset="-122"/>
              </a:defRPr>
            </a:lvl5pPr>
            <a:lvl6pPr marL="2514600" lvl="5" indent="-228600">
              <a:spcBef>
                <a:spcPct val="0"/>
              </a:spcBef>
              <a:spcAft>
                <a:spcPct val="0"/>
              </a:spcAft>
              <a:defRPr sz="2400">
                <a:solidFill>
                  <a:schemeClr val="tx1"/>
                </a:solidFill>
                <a:latin typeface="Arial" panose="020B0604020202020204"/>
                <a:ea typeface="宋体" panose="02010600030101010101" pitchFamily="2" charset="-122"/>
              </a:defRPr>
            </a:lvl6pPr>
            <a:lvl7pPr marL="2971800" lvl="6" indent="-228600">
              <a:spcBef>
                <a:spcPct val="0"/>
              </a:spcBef>
              <a:spcAft>
                <a:spcPct val="0"/>
              </a:spcAft>
              <a:defRPr sz="2400">
                <a:solidFill>
                  <a:schemeClr val="tx1"/>
                </a:solidFill>
                <a:latin typeface="Arial" panose="020B0604020202020204"/>
                <a:ea typeface="宋体" panose="02010600030101010101" pitchFamily="2" charset="-122"/>
              </a:defRPr>
            </a:lvl7pPr>
            <a:lvl8pPr marL="3429000" lvl="7" indent="-228600">
              <a:spcBef>
                <a:spcPct val="0"/>
              </a:spcBef>
              <a:spcAft>
                <a:spcPct val="0"/>
              </a:spcAft>
              <a:defRPr sz="2400">
                <a:solidFill>
                  <a:schemeClr val="tx1"/>
                </a:solidFill>
                <a:latin typeface="Arial" panose="020B0604020202020204"/>
                <a:ea typeface="宋体" panose="02010600030101010101" pitchFamily="2" charset="-122"/>
              </a:defRPr>
            </a:lvl8pPr>
            <a:lvl9pPr marL="3886200" lvl="8" indent="-228600">
              <a:spcBef>
                <a:spcPct val="0"/>
              </a:spcBef>
              <a:spcAft>
                <a:spcPct val="0"/>
              </a:spcAft>
              <a:defRPr sz="2400">
                <a:solidFill>
                  <a:schemeClr val="tx1"/>
                </a:solidFill>
                <a:latin typeface="Arial" panose="020B0604020202020204"/>
                <a:ea typeface="宋体" panose="02010600030101010101" pitchFamily="2" charset="-122"/>
              </a:defRPr>
            </a:lvl9pPr>
          </a:lstStyle>
          <a:p>
            <a:pPr marL="0" lvl="0" indent="0" algn="l" defTabSz="914400">
              <a:lnSpc>
                <a:spcPct val="100000"/>
              </a:lnSpc>
              <a:spcBef>
                <a:spcPts val="0"/>
              </a:spcBef>
              <a:spcAft>
                <a:spcPts val="0"/>
              </a:spcAft>
              <a:buNone/>
            </a:pPr>
            <a:r>
              <a:rPr lang="en-US" sz="1800" b="1" i="0" u="none" strike="noStrike" kern="1200" spc="0" baseline="0">
                <a:solidFill>
                  <a:schemeClr val="tx1"/>
                </a:solidFill>
                <a:latin typeface="黑体" panose="02010609060101010101" charset="-122"/>
                <a:ea typeface="黑体" panose="02010609060101010101" charset="-122"/>
              </a:rPr>
              <a:t> </a:t>
            </a:r>
            <a:r>
              <a:rPr lang="zh-CN" sz="1795" b="1">
                <a:latin typeface="黑体" panose="02010609060101010101" charset="-122"/>
                <a:ea typeface="黑体" panose="02010609060101010101" charset="-122"/>
              </a:rPr>
              <a:t>核心价值  学科素养</a:t>
            </a:r>
            <a:endParaRPr lang="zh-CN" sz="1795" b="1" i="0" u="none" strike="noStrike" kern="1200" spc="0" baseline="0">
              <a:solidFill>
                <a:schemeClr val="tx1"/>
              </a:solidFill>
              <a:latin typeface="黑体" panose="02010609060101010101" charset="-122"/>
              <a:ea typeface="黑体" panose="02010609060101010101" charset="-122"/>
            </a:endParaRPr>
          </a:p>
          <a:p>
            <a:pPr marL="0" lvl="0" indent="0" algn="l" defTabSz="914400">
              <a:lnSpc>
                <a:spcPct val="100000"/>
              </a:lnSpc>
              <a:spcBef>
                <a:spcPts val="0"/>
              </a:spcBef>
              <a:spcAft>
                <a:spcPts val="0"/>
              </a:spcAft>
              <a:buNone/>
            </a:pPr>
            <a:r>
              <a:rPr lang="zh-CN" sz="1795" b="1">
                <a:latin typeface="黑体" panose="02010609060101010101" charset="-122"/>
                <a:ea typeface="黑体" panose="02010609060101010101" charset="-122"/>
              </a:rPr>
              <a:t> 关键能力  </a:t>
            </a:r>
            <a:r>
              <a:rPr lang="zh-CN" sz="1800" b="1" i="0" u="none" strike="noStrike" kern="1200" spc="0" baseline="0">
                <a:solidFill>
                  <a:schemeClr val="tx1"/>
                </a:solidFill>
                <a:latin typeface="黑体" panose="02010609060101010101" charset="-122"/>
                <a:ea typeface="黑体" panose="02010609060101010101" charset="-122"/>
              </a:rPr>
              <a:t>必备知识 </a:t>
            </a:r>
            <a:endParaRPr lang="zh-CN" sz="1800" b="1" i="0" u="none" strike="noStrike" kern="1200" spc="0" baseline="0">
              <a:solidFill>
                <a:schemeClr val="tx1"/>
              </a:solidFill>
              <a:latin typeface="黑体" panose="02010609060101010101" charset="-122"/>
              <a:ea typeface="黑体" panose="02010609060101010101" charset="-122"/>
            </a:endParaRPr>
          </a:p>
        </p:txBody>
      </p:sp>
      <p:sp>
        <p:nvSpPr>
          <p:cNvPr id="19" name="圆角矩形 18"/>
          <p:cNvSpPr/>
          <p:nvPr/>
        </p:nvSpPr>
        <p:spPr>
          <a:xfrm>
            <a:off x="3824446" y="3484959"/>
            <a:ext cx="2543175" cy="735806"/>
          </a:xfrm>
          <a:prstGeom prst="roundRect">
            <a:avLst>
              <a:gd name="adj" fmla="val 16667"/>
            </a:avLst>
          </a:prstGeom>
          <a:noFill/>
          <a:ln w="38100">
            <a:solidFill>
              <a:schemeClr val="tx1"/>
            </a:solidFill>
            <a:round/>
          </a:ln>
        </p:spPr>
        <p:txBody>
          <a:bodyPr anchor="ctr"/>
          <a:lstStyle/>
          <a:p>
            <a:pPr marL="0" lvl="0" indent="0" algn="ctr" defTabSz="914400">
              <a:lnSpc>
                <a:spcPct val="100000"/>
              </a:lnSpc>
              <a:spcBef>
                <a:spcPts val="0"/>
              </a:spcBef>
              <a:spcAft>
                <a:spcPts val="0"/>
              </a:spcAft>
              <a:buNone/>
            </a:pPr>
            <a:r>
              <a:rPr lang="zh-CN" b="1" i="0" u="none" strike="noStrike" kern="1200" spc="0" baseline="0">
                <a:solidFill>
                  <a:schemeClr val="tx1"/>
                </a:solidFill>
                <a:latin typeface="黑体" panose="02010609060101010101" charset="-122"/>
                <a:ea typeface="黑体" panose="02010609060101010101" charset="-122"/>
              </a:rPr>
              <a:t>基础性  综合性</a:t>
            </a:r>
            <a:endParaRPr lang="en-US" b="1" i="0" u="none" strike="noStrike" kern="1200" spc="0" baseline="0">
              <a:solidFill>
                <a:schemeClr val="tx1"/>
              </a:solidFill>
              <a:latin typeface="黑体" panose="02010609060101010101" charset="-122"/>
              <a:ea typeface="黑体" panose="02010609060101010101" charset="-122"/>
            </a:endParaRPr>
          </a:p>
          <a:p>
            <a:pPr marL="0" lvl="0" indent="0" algn="ctr" defTabSz="914400">
              <a:lnSpc>
                <a:spcPct val="100000"/>
              </a:lnSpc>
              <a:spcBef>
                <a:spcPts val="0"/>
              </a:spcBef>
              <a:spcAft>
                <a:spcPts val="0"/>
              </a:spcAft>
              <a:buNone/>
            </a:pPr>
            <a:r>
              <a:rPr lang="zh-CN" b="1" i="0" u="none" strike="noStrike" kern="1200" spc="0" baseline="0">
                <a:solidFill>
                  <a:schemeClr val="tx1"/>
                </a:solidFill>
                <a:latin typeface="黑体" panose="02010609060101010101" charset="-122"/>
                <a:ea typeface="黑体" panose="02010609060101010101" charset="-122"/>
              </a:rPr>
              <a:t>应用性  创新性</a:t>
            </a:r>
            <a:endParaRPr lang="zh-CN" b="1" i="0" u="none" strike="noStrike" kern="1200" spc="0" baseline="0">
              <a:solidFill>
                <a:schemeClr val="tx1"/>
              </a:solidFill>
              <a:latin typeface="黑体" panose="02010609060101010101" charset="-122"/>
              <a:ea typeface="黑体" panose="02010609060101010101" charset="-122"/>
            </a:endParaRPr>
          </a:p>
        </p:txBody>
      </p:sp>
      <p:sp>
        <p:nvSpPr>
          <p:cNvPr id="29" name="虚尾箭头 28"/>
          <p:cNvSpPr/>
          <p:nvPr/>
        </p:nvSpPr>
        <p:spPr>
          <a:xfrm>
            <a:off x="6385257" y="1731989"/>
            <a:ext cx="539353" cy="270272"/>
          </a:xfrm>
          <a:custGeom>
            <a:avLst/>
            <a:gdLst/>
            <a:ahLst/>
            <a:cxnLst/>
            <a:rect l="l" t="t" r="r" b="b"/>
            <a:pathLst>
              <a:path w="641897" h="321657">
                <a:moveTo>
                  <a:pt x="0" y="69068"/>
                </a:moveTo>
                <a:lnTo>
                  <a:pt x="10051" y="69068"/>
                </a:lnTo>
                <a:lnTo>
                  <a:pt x="10051" y="252589"/>
                </a:lnTo>
                <a:lnTo>
                  <a:pt x="0" y="252589"/>
                </a:lnTo>
                <a:lnTo>
                  <a:pt x="0" y="69068"/>
                </a:lnTo>
                <a:close/>
                <a:moveTo>
                  <a:pt x="20104" y="69068"/>
                </a:moveTo>
                <a:lnTo>
                  <a:pt x="40207" y="69068"/>
                </a:lnTo>
                <a:lnTo>
                  <a:pt x="40207" y="252589"/>
                </a:lnTo>
                <a:lnTo>
                  <a:pt x="20104" y="252589"/>
                </a:lnTo>
                <a:lnTo>
                  <a:pt x="20104" y="69068"/>
                </a:lnTo>
                <a:close/>
                <a:moveTo>
                  <a:pt x="50259" y="69068"/>
                </a:moveTo>
                <a:lnTo>
                  <a:pt x="481069" y="69068"/>
                </a:lnTo>
                <a:lnTo>
                  <a:pt x="481069" y="0"/>
                </a:lnTo>
                <a:lnTo>
                  <a:pt x="641897" y="160829"/>
                </a:lnTo>
                <a:lnTo>
                  <a:pt x="481069" y="321657"/>
                </a:lnTo>
                <a:lnTo>
                  <a:pt x="481069" y="252589"/>
                </a:lnTo>
                <a:lnTo>
                  <a:pt x="50259" y="252589"/>
                </a:lnTo>
                <a:lnTo>
                  <a:pt x="50259" y="69068"/>
                </a:lnTo>
                <a:close/>
              </a:path>
            </a:pathLst>
          </a:custGeom>
          <a:solidFill>
            <a:srgbClr val="FFFF00"/>
          </a:solidFill>
          <a:ln w="12700">
            <a:solidFill>
              <a:srgbClr val="3366FF"/>
            </a:solidFill>
            <a:miter/>
          </a:ln>
        </p:spPr>
        <p:txBody>
          <a:bodyPr anchor="ctr"/>
          <a:lstStyle/>
          <a:p>
            <a:pPr marL="0" lvl="0" indent="0" algn="l" defTabSz="914400">
              <a:lnSpc>
                <a:spcPct val="100000"/>
              </a:lnSpc>
              <a:spcBef>
                <a:spcPts val="0"/>
              </a:spcBef>
              <a:spcAft>
                <a:spcPts val="0"/>
              </a:spcAft>
              <a:buNone/>
            </a:pPr>
            <a:endParaRPr lang="zh-CN" sz="1350" b="0" i="0" u="none" strike="noStrike" kern="1200" spc="0" baseline="0">
              <a:solidFill>
                <a:schemeClr val="tx1"/>
              </a:solidFill>
              <a:latin typeface="Calibri" panose="020F0502020204030204"/>
              <a:ea typeface="宋体" panose="02010600030101010101" pitchFamily="2" charset="-122"/>
            </a:endParaRPr>
          </a:p>
        </p:txBody>
      </p:sp>
      <p:sp>
        <p:nvSpPr>
          <p:cNvPr id="10" name="虚尾箭头 28"/>
          <p:cNvSpPr/>
          <p:nvPr/>
        </p:nvSpPr>
        <p:spPr>
          <a:xfrm>
            <a:off x="6385257" y="3717665"/>
            <a:ext cx="539353" cy="270272"/>
          </a:xfrm>
          <a:custGeom>
            <a:avLst/>
            <a:gdLst/>
            <a:ahLst/>
            <a:cxnLst/>
            <a:rect l="l" t="t" r="r" b="b"/>
            <a:pathLst>
              <a:path w="641897" h="321657">
                <a:moveTo>
                  <a:pt x="0" y="69068"/>
                </a:moveTo>
                <a:lnTo>
                  <a:pt x="10051" y="69068"/>
                </a:lnTo>
                <a:lnTo>
                  <a:pt x="10051" y="252589"/>
                </a:lnTo>
                <a:lnTo>
                  <a:pt x="0" y="252589"/>
                </a:lnTo>
                <a:lnTo>
                  <a:pt x="0" y="69068"/>
                </a:lnTo>
                <a:close/>
                <a:moveTo>
                  <a:pt x="20104" y="69068"/>
                </a:moveTo>
                <a:lnTo>
                  <a:pt x="40207" y="69068"/>
                </a:lnTo>
                <a:lnTo>
                  <a:pt x="40207" y="252589"/>
                </a:lnTo>
                <a:lnTo>
                  <a:pt x="20104" y="252589"/>
                </a:lnTo>
                <a:lnTo>
                  <a:pt x="20104" y="69068"/>
                </a:lnTo>
                <a:close/>
                <a:moveTo>
                  <a:pt x="50259" y="69068"/>
                </a:moveTo>
                <a:lnTo>
                  <a:pt x="481069" y="69068"/>
                </a:lnTo>
                <a:lnTo>
                  <a:pt x="481069" y="0"/>
                </a:lnTo>
                <a:lnTo>
                  <a:pt x="641897" y="160829"/>
                </a:lnTo>
                <a:lnTo>
                  <a:pt x="481069" y="321657"/>
                </a:lnTo>
                <a:lnTo>
                  <a:pt x="481069" y="252589"/>
                </a:lnTo>
                <a:lnTo>
                  <a:pt x="50259" y="252589"/>
                </a:lnTo>
                <a:lnTo>
                  <a:pt x="50259" y="69068"/>
                </a:lnTo>
                <a:close/>
              </a:path>
            </a:pathLst>
          </a:custGeom>
          <a:solidFill>
            <a:srgbClr val="FFFF00"/>
          </a:solidFill>
          <a:ln w="12700">
            <a:solidFill>
              <a:srgbClr val="3366FF"/>
            </a:solidFill>
            <a:miter/>
          </a:ln>
        </p:spPr>
        <p:txBody>
          <a:bodyPr anchor="ctr"/>
          <a:lstStyle/>
          <a:p>
            <a:pPr marL="0" lvl="0" indent="0" algn="l" defTabSz="914400">
              <a:lnSpc>
                <a:spcPct val="100000"/>
              </a:lnSpc>
              <a:spcBef>
                <a:spcPts val="0"/>
              </a:spcBef>
              <a:spcAft>
                <a:spcPts val="0"/>
              </a:spcAft>
              <a:buNone/>
            </a:pPr>
            <a:endParaRPr lang="zh-CN" sz="1350" b="0" i="0" u="none" strike="noStrike" kern="1200" spc="0" baseline="0">
              <a:solidFill>
                <a:schemeClr val="tx1"/>
              </a:solidFill>
              <a:latin typeface="Calibri" panose="020F0502020204030204"/>
              <a:ea typeface="宋体" panose="02010600030101010101" pitchFamily="2" charset="-122"/>
            </a:endParaRPr>
          </a:p>
        </p:txBody>
      </p:sp>
      <p:sp>
        <p:nvSpPr>
          <p:cNvPr id="11" name="虚尾箭头 28"/>
          <p:cNvSpPr/>
          <p:nvPr/>
        </p:nvSpPr>
        <p:spPr>
          <a:xfrm>
            <a:off x="6385257" y="2717006"/>
            <a:ext cx="539353" cy="270272"/>
          </a:xfrm>
          <a:custGeom>
            <a:avLst/>
            <a:gdLst/>
            <a:ahLst/>
            <a:cxnLst/>
            <a:rect l="l" t="t" r="r" b="b"/>
            <a:pathLst>
              <a:path w="641897" h="321657">
                <a:moveTo>
                  <a:pt x="0" y="69068"/>
                </a:moveTo>
                <a:lnTo>
                  <a:pt x="10051" y="69068"/>
                </a:lnTo>
                <a:lnTo>
                  <a:pt x="10051" y="252589"/>
                </a:lnTo>
                <a:lnTo>
                  <a:pt x="0" y="252589"/>
                </a:lnTo>
                <a:lnTo>
                  <a:pt x="0" y="69068"/>
                </a:lnTo>
                <a:close/>
                <a:moveTo>
                  <a:pt x="20104" y="69068"/>
                </a:moveTo>
                <a:lnTo>
                  <a:pt x="40207" y="69068"/>
                </a:lnTo>
                <a:lnTo>
                  <a:pt x="40207" y="252589"/>
                </a:lnTo>
                <a:lnTo>
                  <a:pt x="20104" y="252589"/>
                </a:lnTo>
                <a:lnTo>
                  <a:pt x="20104" y="69068"/>
                </a:lnTo>
                <a:close/>
                <a:moveTo>
                  <a:pt x="50259" y="69068"/>
                </a:moveTo>
                <a:lnTo>
                  <a:pt x="481069" y="69068"/>
                </a:lnTo>
                <a:lnTo>
                  <a:pt x="481069" y="0"/>
                </a:lnTo>
                <a:lnTo>
                  <a:pt x="641897" y="160829"/>
                </a:lnTo>
                <a:lnTo>
                  <a:pt x="481069" y="321657"/>
                </a:lnTo>
                <a:lnTo>
                  <a:pt x="481069" y="252589"/>
                </a:lnTo>
                <a:lnTo>
                  <a:pt x="50259" y="252589"/>
                </a:lnTo>
                <a:lnTo>
                  <a:pt x="50259" y="69068"/>
                </a:lnTo>
                <a:close/>
              </a:path>
            </a:pathLst>
          </a:custGeom>
          <a:solidFill>
            <a:srgbClr val="FFFF00"/>
          </a:solidFill>
          <a:ln w="12700">
            <a:solidFill>
              <a:srgbClr val="3366FF"/>
            </a:solidFill>
            <a:miter/>
          </a:ln>
        </p:spPr>
        <p:txBody>
          <a:bodyPr anchor="ctr"/>
          <a:lstStyle/>
          <a:p>
            <a:pPr marL="0" lvl="0" indent="0" algn="l" defTabSz="914400">
              <a:lnSpc>
                <a:spcPct val="100000"/>
              </a:lnSpc>
              <a:spcBef>
                <a:spcPts val="0"/>
              </a:spcBef>
              <a:spcAft>
                <a:spcPts val="0"/>
              </a:spcAft>
              <a:buNone/>
            </a:pPr>
            <a:endParaRPr lang="zh-CN" sz="1350" b="0" i="0" u="none" strike="noStrike" kern="1200" spc="0" baseline="0">
              <a:solidFill>
                <a:schemeClr val="tx1"/>
              </a:solidFill>
              <a:latin typeface="Calibri" panose="020F0502020204030204"/>
              <a:ea typeface="宋体" panose="02010600030101010101" pitchFamily="2" charset="-122"/>
            </a:endParaRPr>
          </a:p>
        </p:txBody>
      </p:sp>
      <p:sp>
        <p:nvSpPr>
          <p:cNvPr id="10264" name="文本框 10"/>
          <p:cNvSpPr txBox="1"/>
          <p:nvPr/>
        </p:nvSpPr>
        <p:spPr>
          <a:xfrm>
            <a:off x="6924675" y="1656715"/>
            <a:ext cx="1352550" cy="414020"/>
          </a:xfrm>
          <a:prstGeom prst="rect">
            <a:avLst/>
          </a:prstGeom>
          <a:gradFill rotWithShape="1">
            <a:gsLst>
              <a:gs pos="0">
                <a:srgbClr val="9EE256"/>
              </a:gs>
              <a:gs pos="100000">
                <a:srgbClr val="52762D"/>
              </a:gs>
            </a:gsLst>
            <a:lin ang="5400000"/>
          </a:gradFill>
          <a:ln w="9525" cap="flat" cmpd="sng">
            <a:solidFill>
              <a:srgbClr val="153FF3"/>
            </a:solidFill>
            <a:prstDash val="solid"/>
            <a:miter/>
            <a:headEnd type="none" w="med" len="med"/>
            <a:tailEnd type="none" w="med" len="med"/>
          </a:ln>
        </p:spPr>
        <p:txBody>
          <a:bodyPr wrap="square" anchor="t">
            <a:spAutoFit/>
          </a:bodyPr>
          <a:lstStyle/>
          <a:p>
            <a:pPr algn="ctr"/>
            <a:r>
              <a:rPr lang="zh-CN" sz="2100">
                <a:solidFill>
                  <a:srgbClr val="000000"/>
                </a:solidFill>
                <a:latin typeface="黑体" panose="02010609060101010101" charset="-122"/>
                <a:ea typeface="黑体" panose="02010609060101010101" charset="-122"/>
              </a:rPr>
              <a:t>为什么考</a:t>
            </a:r>
            <a:endParaRPr lang="zh-CN" sz="2100">
              <a:solidFill>
                <a:srgbClr val="000000"/>
              </a:solidFill>
              <a:latin typeface="黑体" panose="02010609060101010101" charset="-122"/>
              <a:ea typeface="黑体" panose="02010609060101010101" charset="-122"/>
            </a:endParaRPr>
          </a:p>
        </p:txBody>
      </p:sp>
      <p:sp>
        <p:nvSpPr>
          <p:cNvPr id="10265" name="文本框 11"/>
          <p:cNvSpPr txBox="1"/>
          <p:nvPr/>
        </p:nvSpPr>
        <p:spPr>
          <a:xfrm>
            <a:off x="6924040" y="2656205"/>
            <a:ext cx="1353820" cy="414020"/>
          </a:xfrm>
          <a:prstGeom prst="rect">
            <a:avLst/>
          </a:prstGeom>
          <a:gradFill rotWithShape="1">
            <a:gsLst>
              <a:gs pos="0">
                <a:srgbClr val="9EE256"/>
              </a:gs>
              <a:gs pos="100000">
                <a:srgbClr val="52762D"/>
              </a:gs>
            </a:gsLst>
            <a:lin ang="5400000"/>
          </a:gradFill>
          <a:ln w="9525" cap="flat" cmpd="sng">
            <a:solidFill>
              <a:srgbClr val="153FF3"/>
            </a:solidFill>
            <a:prstDash val="solid"/>
            <a:miter/>
            <a:headEnd type="none" w="med" len="med"/>
            <a:tailEnd type="none" w="med" len="med"/>
          </a:ln>
        </p:spPr>
        <p:txBody>
          <a:bodyPr wrap="square" anchor="t">
            <a:spAutoFit/>
          </a:bodyPr>
          <a:lstStyle/>
          <a:p>
            <a:pPr algn="ctr"/>
            <a:r>
              <a:rPr lang="zh-CN" sz="2100">
                <a:solidFill>
                  <a:srgbClr val="000000"/>
                </a:solidFill>
                <a:latin typeface="黑体" panose="02010609060101010101" charset="-122"/>
                <a:ea typeface="黑体" panose="02010609060101010101" charset="-122"/>
              </a:rPr>
              <a:t>考什么</a:t>
            </a:r>
            <a:endParaRPr lang="zh-CN" sz="2100">
              <a:solidFill>
                <a:srgbClr val="000000"/>
              </a:solidFill>
              <a:latin typeface="黑体" panose="02010609060101010101" charset="-122"/>
              <a:ea typeface="黑体" panose="02010609060101010101" charset="-122"/>
            </a:endParaRPr>
          </a:p>
        </p:txBody>
      </p:sp>
      <p:sp>
        <p:nvSpPr>
          <p:cNvPr id="10266" name="文本框 12"/>
          <p:cNvSpPr txBox="1"/>
          <p:nvPr/>
        </p:nvSpPr>
        <p:spPr>
          <a:xfrm>
            <a:off x="6924040" y="3653155"/>
            <a:ext cx="1353820" cy="414020"/>
          </a:xfrm>
          <a:prstGeom prst="rect">
            <a:avLst/>
          </a:prstGeom>
          <a:gradFill rotWithShape="1">
            <a:gsLst>
              <a:gs pos="0">
                <a:srgbClr val="9EE256"/>
              </a:gs>
              <a:gs pos="100000">
                <a:srgbClr val="52762D"/>
              </a:gs>
            </a:gsLst>
            <a:lin ang="5400000"/>
          </a:gradFill>
          <a:ln w="9525" cap="flat" cmpd="sng">
            <a:solidFill>
              <a:srgbClr val="153FF3"/>
            </a:solidFill>
            <a:prstDash val="solid"/>
            <a:miter/>
            <a:headEnd type="none" w="med" len="med"/>
            <a:tailEnd type="none" w="med" len="med"/>
          </a:ln>
        </p:spPr>
        <p:txBody>
          <a:bodyPr wrap="square" anchor="t">
            <a:spAutoFit/>
          </a:bodyPr>
          <a:lstStyle/>
          <a:p>
            <a:pPr algn="ctr"/>
            <a:r>
              <a:rPr lang="zh-CN" sz="2100">
                <a:solidFill>
                  <a:srgbClr val="000000"/>
                </a:solidFill>
                <a:latin typeface="黑体" panose="02010609060101010101" charset="-122"/>
                <a:ea typeface="黑体" panose="02010609060101010101" charset="-122"/>
              </a:rPr>
              <a:t>怎么考</a:t>
            </a:r>
            <a:endParaRPr lang="zh-CN" sz="2100">
              <a:solidFill>
                <a:srgbClr val="000000"/>
              </a:solidFill>
              <a:latin typeface="黑体" panose="02010609060101010101" charset="-122"/>
              <a:ea typeface="黑体" panose="02010609060101010101" charset="-122"/>
            </a:endParaRPr>
          </a:p>
        </p:txBody>
      </p:sp>
      <p:sp>
        <p:nvSpPr>
          <p:cNvPr id="3" name="燕尾形 2"/>
          <p:cNvSpPr/>
          <p:nvPr/>
        </p:nvSpPr>
        <p:spPr>
          <a:xfrm>
            <a:off x="1418672" y="1804493"/>
            <a:ext cx="582645" cy="124853"/>
          </a:xfrm>
          <a:prstGeom prst="chevron">
            <a:avLst/>
          </a:prstGeom>
          <a:gradFill>
            <a:gsLst>
              <a:gs pos="0">
                <a:srgbClr val="FEA373"/>
              </a:gs>
              <a:gs pos="100000">
                <a:srgbClr val="FF678B"/>
              </a:gs>
            </a:gsLst>
            <a:lin scaled="1"/>
          </a:gradFill>
          <a:ln w="25400">
            <a:solidFill>
              <a:srgbClr val="FF0000"/>
            </a:solidFill>
            <a:prstDash val="solid"/>
          </a:ln>
        </p:spPr>
        <p:txBody>
          <a:bodyPr anchor="ctr"/>
          <a:lstStyle/>
          <a:p>
            <a:pPr algn="ctr"/>
            <a:endParaRPr lang="zh-CN" sz="1510">
              <a:solidFill>
                <a:schemeClr val="lt1"/>
              </a:solidFill>
            </a:endParaRPr>
          </a:p>
        </p:txBody>
      </p:sp>
      <p:sp>
        <p:nvSpPr>
          <p:cNvPr id="8" name="燕尾形 7"/>
          <p:cNvSpPr/>
          <p:nvPr/>
        </p:nvSpPr>
        <p:spPr>
          <a:xfrm>
            <a:off x="1418672" y="2723280"/>
            <a:ext cx="585313" cy="136591"/>
          </a:xfrm>
          <a:prstGeom prst="chevron">
            <a:avLst/>
          </a:prstGeom>
          <a:gradFill>
            <a:gsLst>
              <a:gs pos="0">
                <a:srgbClr val="FEA373"/>
              </a:gs>
              <a:gs pos="100000">
                <a:srgbClr val="FF678B"/>
              </a:gs>
            </a:gsLst>
            <a:lin scaled="1"/>
          </a:gradFill>
          <a:ln w="25400">
            <a:solidFill>
              <a:srgbClr val="FF0000"/>
            </a:solidFill>
            <a:prstDash val="solid"/>
          </a:ln>
        </p:spPr>
        <p:txBody>
          <a:bodyPr anchor="ctr"/>
          <a:lstStyle/>
          <a:p>
            <a:pPr algn="ctr"/>
            <a:endParaRPr lang="zh-CN" sz="1510">
              <a:solidFill>
                <a:schemeClr val="lt1"/>
              </a:solidFill>
            </a:endParaRPr>
          </a:p>
        </p:txBody>
      </p:sp>
      <p:sp>
        <p:nvSpPr>
          <p:cNvPr id="12" name="燕尾形 11"/>
          <p:cNvSpPr/>
          <p:nvPr/>
        </p:nvSpPr>
        <p:spPr>
          <a:xfrm>
            <a:off x="1418672" y="3717833"/>
            <a:ext cx="582645" cy="124853"/>
          </a:xfrm>
          <a:prstGeom prst="chevron">
            <a:avLst/>
          </a:prstGeom>
          <a:gradFill>
            <a:gsLst>
              <a:gs pos="0">
                <a:srgbClr val="FEA373"/>
              </a:gs>
              <a:gs pos="100000">
                <a:srgbClr val="FF678B"/>
              </a:gs>
            </a:gsLst>
            <a:lin scaled="1"/>
          </a:gradFill>
          <a:ln w="25400">
            <a:solidFill>
              <a:srgbClr val="FF0000"/>
            </a:solidFill>
            <a:prstDash val="solid"/>
          </a:ln>
        </p:spPr>
        <p:txBody>
          <a:bodyPr anchor="ctr"/>
          <a:lstStyle/>
          <a:p>
            <a:pPr algn="ctr"/>
            <a:endParaRPr lang="zh-CN" sz="1510">
              <a:solidFill>
                <a:schemeClr val="lt1"/>
              </a:solidFill>
            </a:endParaRPr>
          </a:p>
        </p:txBody>
      </p:sp>
      <p:sp>
        <p:nvSpPr>
          <p:cNvPr id="2" name="五边形 1"/>
          <p:cNvSpPr/>
          <p:nvPr/>
        </p:nvSpPr>
        <p:spPr>
          <a:xfrm>
            <a:off x="635" y="732155"/>
            <a:ext cx="9172575" cy="22606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文本框 12"/>
          <p:cNvSpPr txBox="1"/>
          <p:nvPr/>
        </p:nvSpPr>
        <p:spPr>
          <a:xfrm>
            <a:off x="151765" y="236855"/>
            <a:ext cx="3230880" cy="398780"/>
          </a:xfrm>
          <a:prstGeom prst="rect">
            <a:avLst/>
          </a:prstGeom>
          <a:noFill/>
        </p:spPr>
        <p:txBody>
          <a:bodyPr wrap="none" rtlCol="0">
            <a:spAutoFit/>
          </a:bodyPr>
          <a:p>
            <a:r>
              <a:rPr lang="zh-CN" altLang="en-US" sz="2000" b="1" dirty="0" smtClean="0">
                <a:ln w="9525" cmpd="sng">
                  <a:solidFill>
                    <a:schemeClr val="accent1"/>
                  </a:solidFill>
                  <a:prstDash val="solid"/>
                </a:ln>
                <a:solidFill>
                  <a:srgbClr val="70AD47">
                    <a:tint val="1000"/>
                  </a:srgbClr>
                </a:solidFill>
                <a:effectLst>
                  <a:glow rad="38100">
                    <a:schemeClr val="accent1">
                      <a:alpha val="40000"/>
                    </a:schemeClr>
                  </a:glow>
                </a:effectLst>
                <a:latin typeface="微软雅黑" panose="020B0503020204020204" pitchFamily="34" charset="-122"/>
                <a:ea typeface="微软雅黑" panose="020B0503020204020204" pitchFamily="34" charset="-122"/>
              </a:rPr>
              <a:t>高考评价体系历史学科解读</a:t>
            </a:r>
            <a:endParaRPr lang="zh-CN" altLang="en-US" sz="2000" b="1" dirty="0" smtClean="0">
              <a:ln w="9525" cmpd="sng">
                <a:solidFill>
                  <a:schemeClr val="accent1"/>
                </a:solidFill>
                <a:prstDash val="solid"/>
              </a:ln>
              <a:solidFill>
                <a:srgbClr val="70AD47">
                  <a:tint val="1000"/>
                </a:srgbClr>
              </a:solidFill>
              <a:effectLst>
                <a:glow rad="38100">
                  <a:schemeClr val="accent1">
                    <a:alpha val="40000"/>
                  </a:schemeClr>
                </a:glow>
              </a:effectLst>
              <a:latin typeface="微软雅黑" panose="020B0503020204020204" pitchFamily="34" charset="-122"/>
              <a:ea typeface="微软雅黑" panose="020B0503020204020204" pitchFamily="34"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矩形 1"/>
          <p:cNvSpPr/>
          <p:nvPr/>
        </p:nvSpPr>
        <p:spPr>
          <a:xfrm>
            <a:off x="17780" y="169545"/>
            <a:ext cx="5935345" cy="461645"/>
          </a:xfrm>
          <a:prstGeom prst="rect">
            <a:avLst/>
          </a:prstGeom>
          <a:noFill/>
          <a:ln>
            <a:noFill/>
          </a:ln>
        </p:spPr>
        <p:txBody>
          <a:bodyPr wrap="square" anchor="t">
            <a:spAutoFit/>
          </a:bodyPr>
          <a:lstStyle/>
          <a:p>
            <a:pPr algn="ctr"/>
            <a:r>
              <a:rPr lang="zh-CN" sz="2405" b="1">
                <a:solidFill>
                  <a:schemeClr val="tx1"/>
                </a:solidFill>
                <a:effectLst>
                  <a:outerShdw blurRad="38100" dist="19050" dir="2700000" algn="tl" rotWithShape="0">
                    <a:schemeClr val="dk1">
                      <a:alpha val="40000"/>
                    </a:schemeClr>
                  </a:outerShdw>
                </a:effectLst>
              </a:rPr>
              <a:t>（一）一核：三位一体的高考核心功能</a:t>
            </a:r>
            <a:endParaRPr lang="zh-CN" sz="2405" b="1">
              <a:solidFill>
                <a:schemeClr val="tx1"/>
              </a:solidFill>
              <a:effectLst>
                <a:outerShdw blurRad="38100" dist="19050" dir="2700000" algn="tl" rotWithShape="0">
                  <a:schemeClr val="dk1">
                    <a:alpha val="40000"/>
                  </a:schemeClr>
                </a:outerShdw>
              </a:effectLst>
            </a:endParaRPr>
          </a:p>
        </p:txBody>
      </p:sp>
      <p:sp>
        <p:nvSpPr>
          <p:cNvPr id="4" name="文本框 3"/>
          <p:cNvSpPr txBox="1"/>
          <p:nvPr/>
        </p:nvSpPr>
        <p:spPr>
          <a:xfrm>
            <a:off x="134620" y="802005"/>
            <a:ext cx="8874125" cy="2091690"/>
          </a:xfrm>
          <a:prstGeom prst="rect">
            <a:avLst/>
          </a:prstGeom>
          <a:noFill/>
        </p:spPr>
        <p:txBody>
          <a:bodyPr wrap="square" anchor="t">
            <a:spAutoFit/>
          </a:bodyPr>
          <a:lstStyle/>
          <a:p>
            <a:pPr fontAlgn="auto">
              <a:lnSpc>
                <a:spcPct val="150000"/>
              </a:lnSpc>
              <a:spcAft>
                <a:spcPts val="1200"/>
              </a:spcAft>
            </a:pPr>
            <a:r>
              <a:rPr lang="zh-CN" sz="1600" b="1">
                <a:solidFill>
                  <a:srgbClr val="FF0000"/>
                </a:solidFill>
                <a:latin typeface="黑体" panose="02010609060101010101" charset="-122"/>
                <a:ea typeface="黑体" panose="02010609060101010101" charset="-122"/>
              </a:rPr>
              <a:t>立德树人：</a:t>
            </a:r>
            <a:endParaRPr lang="zh-CN" sz="1600" b="1">
              <a:solidFill>
                <a:srgbClr val="FF0000"/>
              </a:solidFill>
              <a:latin typeface="黑体" panose="02010609060101010101" charset="-122"/>
              <a:ea typeface="黑体" panose="02010609060101010101" charset="-122"/>
            </a:endParaRPr>
          </a:p>
          <a:p>
            <a:pPr fontAlgn="auto">
              <a:lnSpc>
                <a:spcPct val="100000"/>
              </a:lnSpc>
            </a:pPr>
            <a:r>
              <a:rPr lang="zh-CN" sz="1600" b="1">
                <a:latin typeface="黑体" panose="02010609060101010101" charset="-122"/>
                <a:ea typeface="黑体" panose="02010609060101010101" charset="-122"/>
              </a:rPr>
              <a:t>    （</a:t>
            </a:r>
            <a:r>
              <a:rPr lang="en-US" sz="1600" b="1">
                <a:latin typeface="黑体" panose="02010609060101010101" charset="-122"/>
                <a:ea typeface="黑体" panose="02010609060101010101" charset="-122"/>
              </a:rPr>
              <a:t>1</a:t>
            </a:r>
            <a:r>
              <a:rPr lang="zh-CN" sz="1600" b="1">
                <a:latin typeface="黑体" panose="02010609060101010101" charset="-122"/>
                <a:ea typeface="黑体" panose="02010609060101010101" charset="-122"/>
              </a:rPr>
              <a:t>）</a:t>
            </a:r>
            <a:r>
              <a:rPr lang="en-US" sz="1600" b="1">
                <a:latin typeface="黑体" panose="02010609060101010101" charset="-122"/>
                <a:ea typeface="黑体" panose="02010609060101010101" charset="-122"/>
              </a:rPr>
              <a:t>“</a:t>
            </a:r>
            <a:r>
              <a:rPr lang="zh-CN" sz="1600" b="1">
                <a:latin typeface="黑体" panose="02010609060101010101" charset="-122"/>
                <a:ea typeface="黑体" panose="02010609060101010101" charset="-122"/>
              </a:rPr>
              <a:t>六个下功夫</a:t>
            </a:r>
            <a:r>
              <a:rPr lang="en-US" sz="1600" b="1">
                <a:latin typeface="黑体" panose="02010609060101010101" charset="-122"/>
                <a:ea typeface="黑体" panose="02010609060101010101" charset="-122"/>
              </a:rPr>
              <a:t>”</a:t>
            </a:r>
            <a:r>
              <a:rPr lang="zh-CN" sz="1600" b="1">
                <a:latin typeface="黑体" panose="02010609060101010101" charset="-122"/>
                <a:ea typeface="黑体" panose="02010609060101010101" charset="-122"/>
              </a:rPr>
              <a:t>：</a:t>
            </a:r>
            <a:r>
              <a:rPr lang="zh-CN" sz="1600"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rPr>
              <a:t>理想信念、爱国主义</a:t>
            </a:r>
            <a:r>
              <a:rPr lang="zh-CN" sz="1600" b="1">
                <a:latin typeface="黑体" panose="02010609060101010101" charset="-122"/>
                <a:ea typeface="黑体" panose="02010609060101010101" charset="-122"/>
              </a:rPr>
              <a:t>、品德修养、知识见识、奋斗精神、综合素质。</a:t>
            </a:r>
            <a:endParaRPr lang="zh-CN" sz="1600" b="1">
              <a:latin typeface="黑体" panose="02010609060101010101" charset="-122"/>
              <a:ea typeface="黑体" panose="02010609060101010101" charset="-122"/>
            </a:endParaRPr>
          </a:p>
          <a:p>
            <a:pPr fontAlgn="auto">
              <a:lnSpc>
                <a:spcPct val="100000"/>
              </a:lnSpc>
            </a:pPr>
            <a:r>
              <a:rPr lang="zh-CN" sz="1600" b="1">
                <a:latin typeface="黑体" panose="02010609060101010101" charset="-122"/>
                <a:ea typeface="黑体" panose="02010609060101010101" charset="-122"/>
              </a:rPr>
              <a:t>    （</a:t>
            </a:r>
            <a:r>
              <a:rPr lang="en-US" sz="1600" b="1">
                <a:latin typeface="黑体" panose="02010609060101010101" charset="-122"/>
                <a:ea typeface="黑体" panose="02010609060101010101" charset="-122"/>
              </a:rPr>
              <a:t>2</a:t>
            </a:r>
            <a:r>
              <a:rPr lang="zh-CN" sz="1600" b="1">
                <a:latin typeface="黑体" panose="02010609060101010101" charset="-122"/>
                <a:ea typeface="黑体" panose="02010609060101010101" charset="-122"/>
              </a:rPr>
              <a:t>）</a:t>
            </a:r>
            <a:r>
              <a:rPr lang="en-US" sz="1600" b="1">
                <a:latin typeface="黑体" panose="02010609060101010101" charset="-122"/>
                <a:ea typeface="黑体" panose="02010609060101010101" charset="-122"/>
              </a:rPr>
              <a:t>“</a:t>
            </a:r>
            <a:r>
              <a:rPr lang="zh-CN" sz="1600" b="1">
                <a:latin typeface="黑体" panose="02010609060101010101" charset="-122"/>
                <a:ea typeface="黑体" panose="02010609060101010101" charset="-122"/>
              </a:rPr>
              <a:t>五观</a:t>
            </a:r>
            <a:r>
              <a:rPr lang="en-US" sz="1600" b="1">
                <a:latin typeface="黑体" panose="02010609060101010101" charset="-122"/>
                <a:ea typeface="黑体" panose="02010609060101010101" charset="-122"/>
              </a:rPr>
              <a:t>”</a:t>
            </a:r>
            <a:r>
              <a:rPr lang="zh-CN" sz="1600" b="1">
                <a:latin typeface="黑体" panose="02010609060101010101" charset="-122"/>
                <a:ea typeface="黑体" panose="02010609060101010101" charset="-122"/>
              </a:rPr>
              <a:t>：</a:t>
            </a:r>
            <a:r>
              <a:rPr lang="zh-CN" sz="1600"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rPr>
              <a:t>国家观、民族观</a:t>
            </a:r>
            <a:r>
              <a:rPr lang="zh-CN" sz="1600" b="1">
                <a:latin typeface="黑体" panose="02010609060101010101" charset="-122"/>
                <a:ea typeface="黑体" panose="02010609060101010101" charset="-122"/>
              </a:rPr>
              <a:t>、世界观、人生观、价值观；</a:t>
            </a:r>
            <a:endParaRPr lang="zh-CN" sz="1600" b="1">
              <a:latin typeface="黑体" panose="02010609060101010101" charset="-122"/>
              <a:ea typeface="黑体" panose="02010609060101010101" charset="-122"/>
            </a:endParaRPr>
          </a:p>
          <a:p>
            <a:pPr fontAlgn="auto">
              <a:lnSpc>
                <a:spcPct val="100000"/>
              </a:lnSpc>
            </a:pPr>
            <a:r>
              <a:rPr lang="zh-CN" sz="1600" b="1">
                <a:latin typeface="黑体" panose="02010609060101010101" charset="-122"/>
                <a:ea typeface="黑体" panose="02010609060101010101" charset="-122"/>
              </a:rPr>
              <a:t>    （</a:t>
            </a:r>
            <a:r>
              <a:rPr lang="en-US" sz="1600" b="1">
                <a:latin typeface="黑体" panose="02010609060101010101" charset="-122"/>
                <a:ea typeface="黑体" panose="02010609060101010101" charset="-122"/>
              </a:rPr>
              <a:t>3</a:t>
            </a:r>
            <a:r>
              <a:rPr lang="zh-CN" sz="1600" b="1">
                <a:latin typeface="黑体" panose="02010609060101010101" charset="-122"/>
                <a:ea typeface="黑体" panose="02010609060101010101" charset="-122"/>
              </a:rPr>
              <a:t>）</a:t>
            </a:r>
            <a:r>
              <a:rPr lang="en-US" sz="1600" b="1">
                <a:latin typeface="黑体" panose="02010609060101010101" charset="-122"/>
                <a:ea typeface="黑体" panose="02010609060101010101" charset="-122"/>
              </a:rPr>
              <a:t>“</a:t>
            </a:r>
            <a:r>
              <a:rPr lang="zh-CN" sz="1600" b="1">
                <a:latin typeface="黑体" panose="02010609060101010101" charset="-122"/>
                <a:ea typeface="黑体" panose="02010609060101010101" charset="-122"/>
              </a:rPr>
              <a:t>三个认同</a:t>
            </a:r>
            <a:r>
              <a:rPr lang="en-US" sz="1600" b="1">
                <a:latin typeface="黑体" panose="02010609060101010101" charset="-122"/>
                <a:ea typeface="黑体" panose="02010609060101010101" charset="-122"/>
              </a:rPr>
              <a:t>”</a:t>
            </a:r>
            <a:r>
              <a:rPr lang="zh-CN" sz="1600" b="1">
                <a:latin typeface="黑体" panose="02010609060101010101" charset="-122"/>
                <a:ea typeface="黑体" panose="02010609060101010101" charset="-122"/>
              </a:rPr>
              <a:t>：中华优秀传统文化、革命文化和社会主义先进文化；</a:t>
            </a:r>
            <a:endParaRPr lang="zh-CN" sz="1600" b="1">
              <a:latin typeface="黑体" panose="02010609060101010101" charset="-122"/>
              <a:ea typeface="黑体" panose="02010609060101010101" charset="-122"/>
            </a:endParaRPr>
          </a:p>
          <a:p>
            <a:pPr fontAlgn="auto">
              <a:lnSpc>
                <a:spcPct val="100000"/>
              </a:lnSpc>
            </a:pPr>
            <a:r>
              <a:rPr lang="zh-CN" sz="1600" b="1">
                <a:latin typeface="黑体" panose="02010609060101010101" charset="-122"/>
                <a:ea typeface="黑体" panose="02010609060101010101" charset="-122"/>
              </a:rPr>
              <a:t>    （</a:t>
            </a:r>
            <a:r>
              <a:rPr lang="en-US" sz="1600" b="1">
                <a:latin typeface="黑体" panose="02010609060101010101" charset="-122"/>
                <a:ea typeface="黑体" panose="02010609060101010101" charset="-122"/>
              </a:rPr>
              <a:t>4</a:t>
            </a:r>
            <a:r>
              <a:rPr lang="zh-CN" sz="1600" b="1">
                <a:latin typeface="黑体" panose="02010609060101010101" charset="-122"/>
                <a:ea typeface="黑体" panose="02010609060101010101" charset="-122"/>
              </a:rPr>
              <a:t>）</a:t>
            </a:r>
            <a:r>
              <a:rPr lang="en-US" sz="1600" b="1">
                <a:latin typeface="黑体" panose="02010609060101010101" charset="-122"/>
                <a:ea typeface="黑体" panose="02010609060101010101" charset="-122"/>
              </a:rPr>
              <a:t>“</a:t>
            </a:r>
            <a:r>
              <a:rPr lang="zh-CN" sz="1600" b="1">
                <a:latin typeface="黑体" panose="02010609060101010101" charset="-122"/>
                <a:ea typeface="黑体" panose="02010609060101010101" charset="-122"/>
              </a:rPr>
              <a:t>四个自信</a:t>
            </a:r>
            <a:r>
              <a:rPr lang="en-US" sz="1600" b="1">
                <a:latin typeface="黑体" panose="02010609060101010101" charset="-122"/>
                <a:ea typeface="黑体" panose="02010609060101010101" charset="-122"/>
              </a:rPr>
              <a:t>”</a:t>
            </a:r>
            <a:r>
              <a:rPr lang="zh-CN" sz="1600" b="1">
                <a:latin typeface="黑体" panose="02010609060101010101" charset="-122"/>
                <a:ea typeface="黑体" panose="02010609060101010101" charset="-122"/>
              </a:rPr>
              <a:t>：</a:t>
            </a:r>
            <a:r>
              <a:rPr lang="zh-CN" sz="1600"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rPr>
              <a:t>道路、理论、制度与文化自信</a:t>
            </a:r>
            <a:r>
              <a:rPr lang="zh-CN" sz="1600" b="1">
                <a:latin typeface="黑体" panose="02010609060101010101" charset="-122"/>
                <a:ea typeface="黑体" panose="02010609060101010101" charset="-122"/>
              </a:rPr>
              <a:t>；</a:t>
            </a:r>
            <a:endParaRPr lang="zh-CN" sz="1600" b="1">
              <a:latin typeface="黑体" panose="02010609060101010101" charset="-122"/>
              <a:ea typeface="黑体" panose="02010609060101010101" charset="-122"/>
            </a:endParaRPr>
          </a:p>
          <a:p>
            <a:pPr fontAlgn="auto">
              <a:lnSpc>
                <a:spcPct val="100000"/>
              </a:lnSpc>
            </a:pPr>
            <a:r>
              <a:rPr lang="zh-CN" sz="1600" b="1">
                <a:latin typeface="黑体" panose="02010609060101010101" charset="-122"/>
                <a:ea typeface="黑体" panose="02010609060101010101" charset="-122"/>
              </a:rPr>
              <a:t>    （</a:t>
            </a:r>
            <a:r>
              <a:rPr lang="en-US" sz="1600" b="1">
                <a:latin typeface="黑体" panose="02010609060101010101" charset="-122"/>
                <a:ea typeface="黑体" panose="02010609060101010101" charset="-122"/>
              </a:rPr>
              <a:t>5</a:t>
            </a:r>
            <a:r>
              <a:rPr lang="zh-CN" sz="1600" b="1">
                <a:latin typeface="黑体" panose="02010609060101010101" charset="-122"/>
                <a:ea typeface="黑体" panose="02010609060101010101" charset="-122"/>
              </a:rPr>
              <a:t>）</a:t>
            </a:r>
            <a:r>
              <a:rPr lang="en-US" sz="1600" b="1">
                <a:latin typeface="黑体" panose="02010609060101010101" charset="-122"/>
                <a:ea typeface="黑体" panose="02010609060101010101" charset="-122"/>
              </a:rPr>
              <a:t>“</a:t>
            </a:r>
            <a:r>
              <a:rPr lang="zh-CN" sz="1600" b="1">
                <a:latin typeface="黑体" panose="02010609060101010101" charset="-122"/>
                <a:ea typeface="黑体" panose="02010609060101010101" charset="-122"/>
              </a:rPr>
              <a:t>两个意识</a:t>
            </a:r>
            <a:r>
              <a:rPr lang="en-US" sz="1600" b="1">
                <a:latin typeface="黑体" panose="02010609060101010101" charset="-122"/>
                <a:ea typeface="黑体" panose="02010609060101010101" charset="-122"/>
              </a:rPr>
              <a:t>”</a:t>
            </a:r>
            <a:r>
              <a:rPr lang="zh-CN" sz="1600" b="1">
                <a:latin typeface="黑体" panose="02010609060101010101" charset="-122"/>
                <a:ea typeface="黑体" panose="02010609060101010101" charset="-122"/>
              </a:rPr>
              <a:t>：</a:t>
            </a:r>
            <a:r>
              <a:rPr lang="zh-CN" sz="1600"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rPr>
              <a:t>人类命运共同体</a:t>
            </a:r>
            <a:r>
              <a:rPr lang="zh-CN" sz="1600" b="1">
                <a:latin typeface="黑体" panose="02010609060101010101" charset="-122"/>
                <a:ea typeface="黑体" panose="02010609060101010101" charset="-122"/>
              </a:rPr>
              <a:t>意识、创新意识；</a:t>
            </a:r>
            <a:endParaRPr lang="zh-CN" sz="1600" b="1">
              <a:latin typeface="黑体" panose="02010609060101010101" charset="-122"/>
              <a:ea typeface="黑体" panose="02010609060101010101" charset="-122"/>
            </a:endParaRPr>
          </a:p>
          <a:p>
            <a:pPr fontAlgn="auto">
              <a:lnSpc>
                <a:spcPct val="100000"/>
              </a:lnSpc>
            </a:pPr>
            <a:r>
              <a:rPr lang="zh-CN" sz="1600" b="1">
                <a:latin typeface="黑体" panose="02010609060101010101" charset="-122"/>
                <a:ea typeface="黑体" panose="02010609060101010101" charset="-122"/>
              </a:rPr>
              <a:t>    （</a:t>
            </a:r>
            <a:r>
              <a:rPr lang="en-US" sz="1600" b="1">
                <a:latin typeface="黑体" panose="02010609060101010101" charset="-122"/>
                <a:ea typeface="黑体" panose="02010609060101010101" charset="-122"/>
              </a:rPr>
              <a:t>6</a:t>
            </a:r>
            <a:r>
              <a:rPr lang="zh-CN" sz="1600" b="1">
                <a:latin typeface="黑体" panose="02010609060101010101" charset="-122"/>
                <a:ea typeface="黑体" panose="02010609060101010101" charset="-122"/>
              </a:rPr>
              <a:t>）</a:t>
            </a:r>
            <a:r>
              <a:rPr lang="en-US" sz="1600" b="1">
                <a:latin typeface="黑体" panose="02010609060101010101" charset="-122"/>
                <a:ea typeface="黑体" panose="02010609060101010101" charset="-122"/>
              </a:rPr>
              <a:t>“</a:t>
            </a:r>
            <a:r>
              <a:rPr lang="zh-CN" sz="1600" b="1">
                <a:latin typeface="黑体" panose="02010609060101010101" charset="-122"/>
                <a:ea typeface="黑体" panose="02010609060101010101" charset="-122"/>
              </a:rPr>
              <a:t>五育并举</a:t>
            </a:r>
            <a:r>
              <a:rPr lang="en-US" sz="1600" b="1">
                <a:latin typeface="黑体" panose="02010609060101010101" charset="-122"/>
                <a:ea typeface="黑体" panose="02010609060101010101" charset="-122"/>
              </a:rPr>
              <a:t>”</a:t>
            </a:r>
            <a:r>
              <a:rPr lang="zh-CN" sz="1600" b="1">
                <a:latin typeface="黑体" panose="02010609060101010101" charset="-122"/>
                <a:ea typeface="黑体" panose="02010609060101010101" charset="-122"/>
              </a:rPr>
              <a:t>：德、智、体、美、劳全面发展。</a:t>
            </a:r>
            <a:endParaRPr lang="zh-CN" sz="1600" b="1">
              <a:latin typeface="黑体" panose="02010609060101010101" charset="-122"/>
              <a:ea typeface="黑体" panose="02010609060101010101" charset="-122"/>
            </a:endParaRPr>
          </a:p>
        </p:txBody>
      </p:sp>
      <p:sp>
        <p:nvSpPr>
          <p:cNvPr id="3" name="矩形 2"/>
          <p:cNvSpPr/>
          <p:nvPr/>
        </p:nvSpPr>
        <p:spPr>
          <a:xfrm>
            <a:off x="17780" y="726440"/>
            <a:ext cx="9108440" cy="75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文本框 4"/>
          <p:cNvSpPr txBox="1"/>
          <p:nvPr/>
        </p:nvSpPr>
        <p:spPr>
          <a:xfrm>
            <a:off x="134620" y="3078480"/>
            <a:ext cx="4149090" cy="1568450"/>
          </a:xfrm>
          <a:prstGeom prst="rect">
            <a:avLst/>
          </a:prstGeom>
          <a:solidFill>
            <a:schemeClr val="bg2"/>
          </a:solidFill>
        </p:spPr>
        <p:txBody>
          <a:bodyPr wrap="square" anchor="t">
            <a:spAutoFit/>
          </a:bodyPr>
          <a:p>
            <a:pPr fontAlgn="auto">
              <a:lnSpc>
                <a:spcPct val="100000"/>
              </a:lnSpc>
              <a:spcAft>
                <a:spcPts val="1200"/>
              </a:spcAft>
            </a:pPr>
            <a:r>
              <a:rPr lang="en-US" sz="1600" b="1">
                <a:solidFill>
                  <a:srgbClr val="FF0000"/>
                </a:solidFill>
                <a:latin typeface="黑体" panose="02010609060101010101" charset="-122"/>
                <a:ea typeface="黑体" panose="02010609060101010101" charset="-122"/>
              </a:rPr>
              <a:t> </a:t>
            </a:r>
            <a:r>
              <a:rPr lang="zh-CN" sz="1400" b="1">
                <a:solidFill>
                  <a:srgbClr val="FF0000"/>
                </a:solidFill>
                <a:latin typeface="黑体" panose="02010609060101010101" charset="-122"/>
                <a:ea typeface="黑体" panose="02010609060101010101" charset="-122"/>
              </a:rPr>
              <a:t>服务选才：</a:t>
            </a:r>
            <a:endParaRPr lang="zh-CN" sz="1400" b="1">
              <a:latin typeface="黑体" panose="02010609060101010101" charset="-122"/>
              <a:ea typeface="黑体" panose="02010609060101010101" charset="-122"/>
            </a:endParaRPr>
          </a:p>
          <a:p>
            <a:pPr fontAlgn="auto">
              <a:lnSpc>
                <a:spcPct val="100000"/>
              </a:lnSpc>
            </a:pPr>
            <a:r>
              <a:rPr lang="zh-CN" sz="1400" b="1">
                <a:latin typeface="黑体" panose="02010609060101010101" charset="-122"/>
                <a:ea typeface="黑体" panose="02010609060101010101" charset="-122"/>
              </a:rPr>
              <a:t>（</a:t>
            </a:r>
            <a:r>
              <a:rPr lang="en-US" sz="1400" b="1">
                <a:latin typeface="黑体" panose="02010609060101010101" charset="-122"/>
                <a:ea typeface="黑体" panose="02010609060101010101" charset="-122"/>
              </a:rPr>
              <a:t>1</a:t>
            </a:r>
            <a:r>
              <a:rPr lang="zh-CN" sz="1400" b="1">
                <a:latin typeface="黑体" panose="02010609060101010101" charset="-122"/>
                <a:ea typeface="黑体" panose="02010609060101010101" charset="-122"/>
              </a:rPr>
              <a:t>）关注与高校课程密切关联的内容，突出重点；</a:t>
            </a:r>
            <a:endParaRPr lang="zh-CN" sz="1400" b="1">
              <a:latin typeface="黑体" panose="02010609060101010101" charset="-122"/>
              <a:ea typeface="黑体" panose="02010609060101010101" charset="-122"/>
            </a:endParaRPr>
          </a:p>
          <a:p>
            <a:pPr fontAlgn="auto">
              <a:lnSpc>
                <a:spcPct val="100000"/>
              </a:lnSpc>
            </a:pPr>
            <a:r>
              <a:rPr lang="zh-CN" sz="1400" b="1">
                <a:latin typeface="黑体" panose="02010609060101010101" charset="-122"/>
                <a:ea typeface="黑体" panose="02010609060101010101" charset="-122"/>
              </a:rPr>
              <a:t>（</a:t>
            </a:r>
            <a:r>
              <a:rPr lang="en-US" sz="1400" b="1">
                <a:latin typeface="黑体" panose="02010609060101010101" charset="-122"/>
                <a:ea typeface="黑体" panose="02010609060101010101" charset="-122"/>
              </a:rPr>
              <a:t>2</a:t>
            </a:r>
            <a:r>
              <a:rPr lang="zh-CN" sz="1400" b="1">
                <a:latin typeface="黑体" panose="02010609060101010101" charset="-122"/>
                <a:ea typeface="黑体" panose="02010609060101010101" charset="-122"/>
              </a:rPr>
              <a:t>）加强试题的创新设计；</a:t>
            </a:r>
            <a:endParaRPr lang="zh-CN" sz="1400" b="1">
              <a:latin typeface="黑体" panose="02010609060101010101" charset="-122"/>
              <a:ea typeface="黑体" panose="02010609060101010101" charset="-122"/>
            </a:endParaRPr>
          </a:p>
          <a:p>
            <a:pPr fontAlgn="auto">
              <a:lnSpc>
                <a:spcPct val="100000"/>
              </a:lnSpc>
            </a:pPr>
            <a:r>
              <a:rPr lang="zh-CN" sz="1400" b="1">
                <a:latin typeface="黑体" panose="02010609060101010101" charset="-122"/>
                <a:ea typeface="黑体" panose="02010609060101010101" charset="-122"/>
              </a:rPr>
              <a:t>（</a:t>
            </a:r>
            <a:r>
              <a:rPr lang="en-US" sz="1400" b="1">
                <a:latin typeface="黑体" panose="02010609060101010101" charset="-122"/>
                <a:ea typeface="黑体" panose="02010609060101010101" charset="-122"/>
              </a:rPr>
              <a:t>3</a:t>
            </a:r>
            <a:r>
              <a:rPr lang="zh-CN" sz="1400" b="1">
                <a:latin typeface="黑体" panose="02010609060101010101" charset="-122"/>
                <a:ea typeface="黑体" panose="02010609060101010101" charset="-122"/>
              </a:rPr>
              <a:t>）试题保持一定的难度和合理的区分度；</a:t>
            </a:r>
            <a:endParaRPr lang="zh-CN" sz="1400" b="1">
              <a:latin typeface="黑体" panose="02010609060101010101" charset="-122"/>
              <a:ea typeface="黑体" panose="02010609060101010101" charset="-122"/>
            </a:endParaRPr>
          </a:p>
          <a:p>
            <a:pPr fontAlgn="auto">
              <a:lnSpc>
                <a:spcPct val="100000"/>
              </a:lnSpc>
            </a:pPr>
            <a:r>
              <a:rPr lang="zh-CN" sz="1400" b="1">
                <a:latin typeface="黑体" panose="02010609060101010101" charset="-122"/>
                <a:ea typeface="黑体" panose="02010609060101010101" charset="-122"/>
              </a:rPr>
              <a:t>（</a:t>
            </a:r>
            <a:r>
              <a:rPr lang="en-US" sz="1400" b="1">
                <a:latin typeface="黑体" panose="02010609060101010101" charset="-122"/>
                <a:ea typeface="黑体" panose="02010609060101010101" charset="-122"/>
              </a:rPr>
              <a:t>4</a:t>
            </a:r>
            <a:r>
              <a:rPr lang="zh-CN" sz="1400" b="1">
                <a:latin typeface="黑体" panose="02010609060101010101" charset="-122"/>
                <a:ea typeface="黑体" panose="02010609060101010101" charset="-122"/>
              </a:rPr>
              <a:t>）克服</a:t>
            </a:r>
            <a:r>
              <a:rPr lang="en-US" sz="1400" b="1">
                <a:latin typeface="黑体" panose="02010609060101010101" charset="-122"/>
                <a:ea typeface="黑体" panose="02010609060101010101" charset="-122"/>
              </a:rPr>
              <a:t>“</a:t>
            </a:r>
            <a:r>
              <a:rPr lang="zh-CN" sz="1400" b="1">
                <a:latin typeface="黑体" panose="02010609060101010101" charset="-122"/>
                <a:ea typeface="黑体" panose="02010609060101010101" charset="-122"/>
              </a:rPr>
              <a:t>题海战术</a:t>
            </a:r>
            <a:r>
              <a:rPr lang="en-US" sz="1400" b="1">
                <a:latin typeface="黑体" panose="02010609060101010101" charset="-122"/>
                <a:ea typeface="黑体" panose="02010609060101010101" charset="-122"/>
              </a:rPr>
              <a:t>”</a:t>
            </a:r>
            <a:r>
              <a:rPr lang="zh-CN" sz="1400" b="1">
                <a:latin typeface="黑体" panose="02010609060101010101" charset="-122"/>
                <a:ea typeface="黑体" panose="02010609060101010101" charset="-122"/>
              </a:rPr>
              <a:t>和</a:t>
            </a:r>
            <a:r>
              <a:rPr lang="en-US" sz="1400" b="1">
                <a:latin typeface="黑体" panose="02010609060101010101" charset="-122"/>
                <a:ea typeface="黑体" panose="02010609060101010101" charset="-122"/>
              </a:rPr>
              <a:t>“</a:t>
            </a:r>
            <a:r>
              <a:rPr lang="zh-CN" sz="1400" b="1">
                <a:latin typeface="黑体" panose="02010609060101010101" charset="-122"/>
                <a:ea typeface="黑体" panose="02010609060101010101" charset="-122"/>
              </a:rPr>
              <a:t>死记硬背</a:t>
            </a:r>
            <a:r>
              <a:rPr lang="en-US" sz="1400" b="1">
                <a:latin typeface="黑体" panose="02010609060101010101" charset="-122"/>
                <a:ea typeface="黑体" panose="02010609060101010101" charset="-122"/>
              </a:rPr>
              <a:t>”</a:t>
            </a:r>
            <a:r>
              <a:rPr lang="zh-CN" sz="1400" b="1">
                <a:latin typeface="黑体" panose="02010609060101010101" charset="-122"/>
                <a:ea typeface="黑体" panose="02010609060101010101" charset="-122"/>
              </a:rPr>
              <a:t>。</a:t>
            </a:r>
            <a:endParaRPr lang="zh-CN" sz="1400" b="1">
              <a:latin typeface="黑体" panose="02010609060101010101" charset="-122"/>
              <a:ea typeface="黑体" panose="02010609060101010101" charset="-122"/>
            </a:endParaRPr>
          </a:p>
          <a:p>
            <a:pPr fontAlgn="auto">
              <a:lnSpc>
                <a:spcPct val="100000"/>
              </a:lnSpc>
            </a:pPr>
            <a:endParaRPr lang="zh-CN" sz="1400" b="1">
              <a:latin typeface="黑体" panose="02010609060101010101" charset="-122"/>
              <a:ea typeface="黑体" panose="02010609060101010101" charset="-122"/>
            </a:endParaRPr>
          </a:p>
        </p:txBody>
      </p:sp>
      <p:sp>
        <p:nvSpPr>
          <p:cNvPr id="6" name="文本框 5"/>
          <p:cNvSpPr txBox="1"/>
          <p:nvPr/>
        </p:nvSpPr>
        <p:spPr>
          <a:xfrm>
            <a:off x="3278505" y="3003550"/>
            <a:ext cx="5847715" cy="1753235"/>
          </a:xfrm>
          <a:prstGeom prst="rect">
            <a:avLst/>
          </a:prstGeom>
          <a:solidFill>
            <a:schemeClr val="accent2">
              <a:lumMod val="20000"/>
              <a:lumOff val="80000"/>
            </a:schemeClr>
          </a:solidFill>
        </p:spPr>
        <p:txBody>
          <a:bodyPr wrap="square" anchor="t">
            <a:spAutoFit/>
          </a:bodyPr>
          <a:p>
            <a:pPr fontAlgn="auto">
              <a:lnSpc>
                <a:spcPct val="100000"/>
              </a:lnSpc>
              <a:spcAft>
                <a:spcPts val="1200"/>
              </a:spcAft>
            </a:pPr>
            <a:r>
              <a:rPr lang="en-US" altLang="zh-CN" sz="1400" b="1">
                <a:solidFill>
                  <a:srgbClr val="FF0000"/>
                </a:solidFill>
                <a:latin typeface="黑体" panose="02010609060101010101" charset="-122"/>
                <a:ea typeface="黑体" panose="02010609060101010101" charset="-122"/>
              </a:rPr>
              <a:t>     </a:t>
            </a:r>
            <a:r>
              <a:rPr lang="zh-CN" sz="1400" b="1">
                <a:solidFill>
                  <a:srgbClr val="FF0000"/>
                </a:solidFill>
                <a:latin typeface="黑体" panose="02010609060101010101" charset="-122"/>
                <a:ea typeface="黑体" panose="02010609060101010101" charset="-122"/>
              </a:rPr>
              <a:t>引导教学</a:t>
            </a:r>
            <a:endParaRPr lang="zh-CN" sz="1400" b="1">
              <a:solidFill>
                <a:srgbClr val="FF0000"/>
              </a:solidFill>
              <a:latin typeface="宋体" panose="02010600030101010101" pitchFamily="2" charset="-122"/>
              <a:ea typeface="宋体" panose="02010600030101010101" pitchFamily="2" charset="-122"/>
            </a:endParaRPr>
          </a:p>
          <a:p>
            <a:pPr fontAlgn="auto">
              <a:lnSpc>
                <a:spcPct val="100000"/>
              </a:lnSpc>
            </a:pPr>
            <a:r>
              <a:rPr lang="zh-CN" sz="1400" b="1">
                <a:latin typeface="宋体" panose="02010600030101010101" pitchFamily="2" charset="-122"/>
                <a:ea typeface="宋体" panose="02010600030101010101" pitchFamily="2" charset="-122"/>
              </a:rPr>
              <a:t>    </a:t>
            </a:r>
            <a:r>
              <a:rPr lang="zh-CN" sz="1400" b="1">
                <a:latin typeface="黑体" panose="02010609060101010101" charset="-122"/>
                <a:ea typeface="黑体" panose="02010609060101010101" charset="-122"/>
              </a:rPr>
              <a:t>（</a:t>
            </a:r>
            <a:r>
              <a:rPr lang="en-US" sz="1400" b="1">
                <a:latin typeface="黑体" panose="02010609060101010101" charset="-122"/>
                <a:ea typeface="黑体" panose="02010609060101010101" charset="-122"/>
              </a:rPr>
              <a:t>1</a:t>
            </a:r>
            <a:r>
              <a:rPr lang="zh-CN" sz="1400" b="1">
                <a:latin typeface="黑体" panose="02010609060101010101" charset="-122"/>
                <a:ea typeface="黑体" panose="02010609060101010101" charset="-122"/>
              </a:rPr>
              <a:t>）坚持</a:t>
            </a:r>
            <a:r>
              <a:rPr lang="zh-CN" sz="1400" b="1">
                <a:solidFill>
                  <a:srgbClr val="7030A0"/>
                </a:solidFill>
                <a:latin typeface="黑体" panose="02010609060101010101" charset="-122"/>
                <a:ea typeface="黑体" panose="02010609060101010101" charset="-122"/>
              </a:rPr>
              <a:t>正确政治方向</a:t>
            </a:r>
            <a:r>
              <a:rPr lang="zh-CN" sz="1400" b="1">
                <a:latin typeface="黑体" panose="02010609060101010101" charset="-122"/>
                <a:ea typeface="黑体" panose="02010609060101010101" charset="-122"/>
              </a:rPr>
              <a:t>，聚焦立德树人教育根本任务；</a:t>
            </a:r>
            <a:endParaRPr lang="zh-CN" sz="1400" b="1">
              <a:latin typeface="黑体" panose="02010609060101010101" charset="-122"/>
              <a:ea typeface="黑体" panose="02010609060101010101" charset="-122"/>
            </a:endParaRPr>
          </a:p>
          <a:p>
            <a:pPr fontAlgn="auto">
              <a:lnSpc>
                <a:spcPct val="100000"/>
              </a:lnSpc>
            </a:pPr>
            <a:r>
              <a:rPr lang="zh-CN" sz="1400" b="1">
                <a:latin typeface="黑体" panose="02010609060101010101" charset="-122"/>
                <a:ea typeface="黑体" panose="02010609060101010101" charset="-122"/>
              </a:rPr>
              <a:t>    （</a:t>
            </a:r>
            <a:r>
              <a:rPr lang="en-US" sz="1400" b="1">
                <a:latin typeface="黑体" panose="02010609060101010101" charset="-122"/>
                <a:ea typeface="黑体" panose="02010609060101010101" charset="-122"/>
              </a:rPr>
              <a:t>2</a:t>
            </a:r>
            <a:r>
              <a:rPr lang="zh-CN" sz="1400" b="1">
                <a:latin typeface="黑体" panose="02010609060101010101" charset="-122"/>
                <a:ea typeface="黑体" panose="02010609060101010101" charset="-122"/>
              </a:rPr>
              <a:t>）注重考查</a:t>
            </a:r>
            <a:r>
              <a:rPr lang="zh-CN" sz="1400" b="1">
                <a:solidFill>
                  <a:srgbClr val="7030A0"/>
                </a:solidFill>
                <a:latin typeface="黑体" panose="02010609060101010101" charset="-122"/>
                <a:ea typeface="黑体" panose="02010609060101010101" charset="-122"/>
              </a:rPr>
              <a:t>知识体系的构建过程</a:t>
            </a:r>
            <a:r>
              <a:rPr lang="zh-CN" sz="1400" b="1">
                <a:latin typeface="黑体" panose="02010609060101010101" charset="-122"/>
                <a:ea typeface="黑体" panose="02010609060101010101" charset="-122"/>
              </a:rPr>
              <a:t>；</a:t>
            </a:r>
            <a:endParaRPr lang="zh-CN" sz="1400" b="1">
              <a:latin typeface="黑体" panose="02010609060101010101" charset="-122"/>
              <a:ea typeface="黑体" panose="02010609060101010101" charset="-122"/>
            </a:endParaRPr>
          </a:p>
          <a:p>
            <a:pPr fontAlgn="auto">
              <a:lnSpc>
                <a:spcPct val="100000"/>
              </a:lnSpc>
            </a:pPr>
            <a:r>
              <a:rPr lang="zh-CN" sz="1400" b="1">
                <a:latin typeface="黑体" panose="02010609060101010101" charset="-122"/>
                <a:ea typeface="黑体" panose="02010609060101010101" charset="-122"/>
              </a:rPr>
              <a:t>    （</a:t>
            </a:r>
            <a:r>
              <a:rPr lang="en-US" sz="1400" b="1">
                <a:latin typeface="黑体" panose="02010609060101010101" charset="-122"/>
                <a:ea typeface="黑体" panose="02010609060101010101" charset="-122"/>
              </a:rPr>
              <a:t>3</a:t>
            </a:r>
            <a:r>
              <a:rPr lang="zh-CN" sz="1400" b="1">
                <a:latin typeface="黑体" panose="02010609060101010101" charset="-122"/>
                <a:ea typeface="黑体" panose="02010609060101010101" charset="-122"/>
              </a:rPr>
              <a:t>）考查运用</a:t>
            </a:r>
            <a:r>
              <a:rPr lang="zh-CN" sz="1400" b="1">
                <a:solidFill>
                  <a:srgbClr val="7030A0"/>
                </a:solidFill>
                <a:latin typeface="黑体" panose="02010609060101010101" charset="-122"/>
                <a:ea typeface="黑体" panose="02010609060101010101" charset="-122"/>
              </a:rPr>
              <a:t>学科思想和方法</a:t>
            </a:r>
            <a:r>
              <a:rPr lang="zh-CN" sz="1400" b="1">
                <a:latin typeface="黑体" panose="02010609060101010101" charset="-122"/>
                <a:ea typeface="黑体" panose="02010609060101010101" charset="-122"/>
              </a:rPr>
              <a:t>解决问题的能力；</a:t>
            </a:r>
            <a:endParaRPr lang="zh-CN" sz="1400" b="1">
              <a:latin typeface="黑体" panose="02010609060101010101" charset="-122"/>
              <a:ea typeface="黑体" panose="02010609060101010101" charset="-122"/>
            </a:endParaRPr>
          </a:p>
          <a:p>
            <a:pPr fontAlgn="auto">
              <a:lnSpc>
                <a:spcPct val="100000"/>
              </a:lnSpc>
            </a:pPr>
            <a:r>
              <a:rPr lang="zh-CN" sz="1400" b="1">
                <a:latin typeface="黑体" panose="02010609060101010101" charset="-122"/>
                <a:ea typeface="黑体" panose="02010609060101010101" charset="-122"/>
              </a:rPr>
              <a:t>    （</a:t>
            </a:r>
            <a:r>
              <a:rPr lang="en-US" sz="1400" b="1">
                <a:latin typeface="黑体" panose="02010609060101010101" charset="-122"/>
                <a:ea typeface="黑体" panose="02010609060101010101" charset="-122"/>
              </a:rPr>
              <a:t>4</a:t>
            </a:r>
            <a:r>
              <a:rPr lang="zh-CN" sz="1400" b="1">
                <a:latin typeface="黑体" panose="02010609060101010101" charset="-122"/>
                <a:ea typeface="黑体" panose="02010609060101010101" charset="-122"/>
              </a:rPr>
              <a:t>）启发学生</a:t>
            </a:r>
            <a:r>
              <a:rPr lang="zh-CN" sz="1400" b="1">
                <a:solidFill>
                  <a:srgbClr val="7030A0"/>
                </a:solidFill>
                <a:latin typeface="黑体" panose="02010609060101010101" charset="-122"/>
                <a:ea typeface="黑体" panose="02010609060101010101" charset="-122"/>
              </a:rPr>
              <a:t>自主学习和探究性学习</a:t>
            </a:r>
            <a:r>
              <a:rPr lang="zh-CN" sz="1400" b="1">
                <a:latin typeface="黑体" panose="02010609060101010101" charset="-122"/>
                <a:ea typeface="黑体" panose="02010609060101010101" charset="-122"/>
              </a:rPr>
              <a:t>，提高学习能力和创新能力；</a:t>
            </a:r>
            <a:endParaRPr lang="zh-CN" sz="1400" b="1">
              <a:latin typeface="黑体" panose="02010609060101010101" charset="-122"/>
              <a:ea typeface="黑体" panose="02010609060101010101" charset="-122"/>
            </a:endParaRPr>
          </a:p>
          <a:p>
            <a:pPr fontAlgn="auto">
              <a:lnSpc>
                <a:spcPct val="100000"/>
              </a:lnSpc>
            </a:pPr>
            <a:r>
              <a:rPr lang="zh-CN" sz="1400" b="1">
                <a:latin typeface="黑体" panose="02010609060101010101" charset="-122"/>
                <a:ea typeface="黑体" panose="02010609060101010101" charset="-122"/>
              </a:rPr>
              <a:t>    （</a:t>
            </a:r>
            <a:r>
              <a:rPr lang="en-US" sz="1400" b="1">
                <a:latin typeface="黑体" panose="02010609060101010101" charset="-122"/>
                <a:ea typeface="黑体" panose="02010609060101010101" charset="-122"/>
              </a:rPr>
              <a:t>5</a:t>
            </a:r>
            <a:r>
              <a:rPr lang="zh-CN" sz="1400" b="1">
                <a:latin typeface="黑体" panose="02010609060101010101" charset="-122"/>
                <a:ea typeface="黑体" panose="02010609060101010101" charset="-122"/>
              </a:rPr>
              <a:t>）破除“唯分数”“唯升学”的顽瘴痼疾，引导高中教学克服  </a:t>
            </a:r>
            <a:endParaRPr lang="zh-CN" sz="1400" b="1">
              <a:latin typeface="黑体" panose="02010609060101010101" charset="-122"/>
              <a:ea typeface="黑体" panose="02010609060101010101" charset="-122"/>
            </a:endParaRPr>
          </a:p>
          <a:p>
            <a:pPr fontAlgn="auto">
              <a:lnSpc>
                <a:spcPct val="100000"/>
              </a:lnSpc>
            </a:pPr>
            <a:r>
              <a:rPr lang="zh-CN" sz="1400" b="1">
                <a:latin typeface="黑体" panose="02010609060101010101" charset="-122"/>
                <a:ea typeface="黑体" panose="02010609060101010101" charset="-122"/>
              </a:rPr>
              <a:t>    “死记硬背”和“题海战术”。</a:t>
            </a:r>
            <a:endParaRPr lang="zh-CN" sz="1400" b="1">
              <a:latin typeface="黑体" panose="02010609060101010101" charset="-122"/>
              <a:ea typeface="黑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bldLvl="0" animBg="1"/>
      <p:bldP spid="6"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矩形 1"/>
          <p:cNvSpPr/>
          <p:nvPr/>
        </p:nvSpPr>
        <p:spPr>
          <a:xfrm>
            <a:off x="17780" y="169545"/>
            <a:ext cx="5626100" cy="461645"/>
          </a:xfrm>
          <a:prstGeom prst="rect">
            <a:avLst/>
          </a:prstGeom>
          <a:noFill/>
          <a:ln>
            <a:noFill/>
          </a:ln>
        </p:spPr>
        <p:txBody>
          <a:bodyPr wrap="square" anchor="t">
            <a:spAutoFit/>
          </a:bodyPr>
          <a:lstStyle/>
          <a:p>
            <a:pPr algn="ctr"/>
            <a:r>
              <a:rPr lang="zh-CN" sz="2405" b="1">
                <a:solidFill>
                  <a:schemeClr val="tx1"/>
                </a:solidFill>
                <a:effectLst>
                  <a:outerShdw blurRad="38100" dist="19050" dir="2700000" algn="tl" rotWithShape="0">
                    <a:schemeClr val="dk1">
                      <a:alpha val="40000"/>
                    </a:schemeClr>
                  </a:outerShdw>
                </a:effectLst>
              </a:rPr>
              <a:t>（二）四层：</a:t>
            </a:r>
            <a:r>
              <a:rPr lang="zh-CN" sz="2405" b="1">
                <a:effectLst>
                  <a:outerShdw blurRad="38100" dist="19050" dir="2700000" algn="tl" rotWithShape="0">
                    <a:schemeClr val="dk1">
                      <a:alpha val="40000"/>
                    </a:schemeClr>
                  </a:outerShdw>
                </a:effectLst>
                <a:sym typeface="+mn-ea"/>
              </a:rPr>
              <a:t>四个层面的高考考查要求</a:t>
            </a:r>
            <a:endParaRPr lang="zh-CN" sz="2405" b="1">
              <a:solidFill>
                <a:schemeClr val="tx1"/>
              </a:solidFill>
              <a:effectLst>
                <a:outerShdw blurRad="38100" dist="19050" dir="2700000" algn="tl" rotWithShape="0">
                  <a:schemeClr val="dk1">
                    <a:alpha val="40000"/>
                  </a:schemeClr>
                </a:outerShdw>
              </a:effectLst>
            </a:endParaRPr>
          </a:p>
        </p:txBody>
      </p:sp>
      <p:sp>
        <p:nvSpPr>
          <p:cNvPr id="3" name="矩形 2"/>
          <p:cNvSpPr/>
          <p:nvPr/>
        </p:nvSpPr>
        <p:spPr>
          <a:xfrm>
            <a:off x="17780" y="726440"/>
            <a:ext cx="9108440" cy="75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文本框 6"/>
          <p:cNvSpPr txBox="1"/>
          <p:nvPr/>
        </p:nvSpPr>
        <p:spPr>
          <a:xfrm>
            <a:off x="89535" y="1314450"/>
            <a:ext cx="9036685" cy="3692525"/>
          </a:xfrm>
          <a:prstGeom prst="rect">
            <a:avLst/>
          </a:prstGeom>
          <a:noFill/>
        </p:spPr>
        <p:txBody>
          <a:bodyPr wrap="square" anchor="t">
            <a:spAutoFit/>
          </a:bodyPr>
          <a:p>
            <a:pPr fontAlgn="auto">
              <a:lnSpc>
                <a:spcPct val="100000"/>
              </a:lnSpc>
            </a:pPr>
            <a:r>
              <a:rPr lang="en-US" b="1">
                <a:solidFill>
                  <a:srgbClr val="FF0000"/>
                </a:solidFill>
                <a:latin typeface="黑体" panose="02010609060101010101" charset="-122"/>
                <a:ea typeface="黑体" panose="02010609060101010101" charset="-122"/>
              </a:rPr>
              <a:t>1. </a:t>
            </a:r>
            <a:r>
              <a:rPr lang="zh-CN" b="1">
                <a:solidFill>
                  <a:srgbClr val="FF0000"/>
                </a:solidFill>
                <a:latin typeface="黑体" panose="02010609060101010101" charset="-122"/>
                <a:ea typeface="黑体" panose="02010609060101010101" charset="-122"/>
              </a:rPr>
              <a:t>核心价值</a:t>
            </a:r>
            <a:endParaRPr lang="zh-CN" b="1">
              <a:latin typeface="黑体" panose="02010609060101010101" charset="-122"/>
              <a:ea typeface="黑体" panose="02010609060101010101" charset="-122"/>
            </a:endParaRPr>
          </a:p>
          <a:p>
            <a:pPr fontAlgn="auto">
              <a:lnSpc>
                <a:spcPct val="100000"/>
              </a:lnSpc>
            </a:pPr>
            <a:r>
              <a:rPr lang="zh-CN" b="1">
                <a:latin typeface="黑体" panose="02010609060101010101" charset="-122"/>
                <a:ea typeface="黑体" panose="02010609060101010101" charset="-122"/>
              </a:rPr>
              <a:t>    </a:t>
            </a:r>
            <a:r>
              <a:rPr lang="zh-CN"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rPr>
              <a:t>国家观：</a:t>
            </a:r>
            <a:r>
              <a:rPr lang="zh-CN" b="1">
                <a:latin typeface="黑体" panose="02010609060101010101" charset="-122"/>
                <a:ea typeface="黑体" panose="02010609060101010101" charset="-122"/>
              </a:rPr>
              <a:t>国家是统治者的治理机器，强化政权意识；国家有不同的类型，强化宪法意识；特定的国家始终是历史的，强化团结意识。</a:t>
            </a:r>
            <a:endParaRPr lang="zh-CN" b="1">
              <a:latin typeface="黑体" panose="02010609060101010101" charset="-122"/>
              <a:ea typeface="黑体" panose="02010609060101010101" charset="-122"/>
            </a:endParaRPr>
          </a:p>
          <a:p>
            <a:pPr fontAlgn="auto">
              <a:lnSpc>
                <a:spcPct val="100000"/>
              </a:lnSpc>
            </a:pPr>
            <a:r>
              <a:rPr lang="zh-CN" b="1">
                <a:latin typeface="黑体" panose="02010609060101010101" charset="-122"/>
                <a:ea typeface="黑体" panose="02010609060101010101" charset="-122"/>
              </a:rPr>
              <a:t>    </a:t>
            </a:r>
            <a:r>
              <a:rPr lang="zh-CN"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rPr>
              <a:t>民族观：</a:t>
            </a:r>
            <a:r>
              <a:rPr lang="zh-CN" b="1">
                <a:latin typeface="黑体" panose="02010609060101010101" charset="-122"/>
                <a:ea typeface="黑体" panose="02010609060101010101" charset="-122"/>
              </a:rPr>
              <a:t>民族是客观存在的；民族是不断发展的；民族是互相联系的。</a:t>
            </a:r>
            <a:endParaRPr lang="zh-CN" b="1">
              <a:latin typeface="黑体" panose="02010609060101010101" charset="-122"/>
              <a:ea typeface="黑体" panose="02010609060101010101" charset="-122"/>
            </a:endParaRPr>
          </a:p>
          <a:p>
            <a:pPr fontAlgn="auto">
              <a:lnSpc>
                <a:spcPct val="100000"/>
              </a:lnSpc>
            </a:pPr>
            <a:r>
              <a:rPr lang="zh-CN" b="1">
                <a:latin typeface="黑体" panose="02010609060101010101" charset="-122"/>
                <a:ea typeface="黑体" panose="02010609060101010101" charset="-122"/>
              </a:rPr>
              <a:t>    </a:t>
            </a:r>
            <a:r>
              <a:rPr lang="zh-CN"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rPr>
              <a:t>文化观：</a:t>
            </a:r>
            <a:r>
              <a:rPr lang="zh-CN" b="1">
                <a:latin typeface="黑体" panose="02010609060101010101" charset="-122"/>
                <a:ea typeface="黑体" panose="02010609060101010101" charset="-122"/>
              </a:rPr>
              <a:t>认可优秀中华传统文化、中国革命文化和社会主义先进文化；批判</a:t>
            </a:r>
            <a:r>
              <a:rPr lang="en-US" b="1">
                <a:latin typeface="黑体" panose="02010609060101010101" charset="-122"/>
                <a:ea typeface="黑体" panose="02010609060101010101" charset="-122"/>
              </a:rPr>
              <a:t>“</a:t>
            </a:r>
            <a:r>
              <a:rPr lang="zh-CN" b="1">
                <a:latin typeface="黑体" panose="02010609060101010101" charset="-122"/>
                <a:ea typeface="黑体" panose="02010609060101010101" charset="-122"/>
              </a:rPr>
              <a:t>普世价值观</a:t>
            </a:r>
            <a:r>
              <a:rPr lang="en-US" b="1">
                <a:latin typeface="黑体" panose="02010609060101010101" charset="-122"/>
                <a:ea typeface="黑体" panose="02010609060101010101" charset="-122"/>
              </a:rPr>
              <a:t>”</a:t>
            </a:r>
            <a:r>
              <a:rPr lang="zh-CN" b="1">
                <a:latin typeface="黑体" panose="02010609060101010101" charset="-122"/>
                <a:ea typeface="黑体" panose="02010609060101010101" charset="-122"/>
              </a:rPr>
              <a:t>，消除文化殖民心理和奴性文化意识。</a:t>
            </a:r>
            <a:endParaRPr lang="zh-CN" b="1">
              <a:latin typeface="黑体" panose="02010609060101010101" charset="-122"/>
              <a:ea typeface="黑体" panose="02010609060101010101" charset="-122"/>
            </a:endParaRPr>
          </a:p>
          <a:p>
            <a:pPr fontAlgn="auto">
              <a:lnSpc>
                <a:spcPct val="100000"/>
              </a:lnSpc>
            </a:pPr>
            <a:r>
              <a:rPr lang="zh-CN" b="1">
                <a:latin typeface="黑体" panose="02010609060101010101" charset="-122"/>
                <a:ea typeface="黑体" panose="02010609060101010101" charset="-122"/>
              </a:rPr>
              <a:t>    </a:t>
            </a:r>
            <a:r>
              <a:rPr lang="zh-CN"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世界观：</a:t>
            </a:r>
            <a:r>
              <a:rPr lang="zh-CN" b="1">
                <a:latin typeface="黑体" panose="02010609060101010101" charset="-122"/>
                <a:ea typeface="黑体" panose="02010609060101010101" charset="-122"/>
                <a:sym typeface="+mn-ea"/>
              </a:rPr>
              <a:t>遵循历史唯物主义和辩证唯物主义。</a:t>
            </a:r>
            <a:endParaRPr lang="zh-CN" b="1">
              <a:latin typeface="黑体" panose="02010609060101010101" charset="-122"/>
              <a:ea typeface="黑体" panose="02010609060101010101" charset="-122"/>
            </a:endParaRPr>
          </a:p>
          <a:p>
            <a:pPr fontAlgn="auto">
              <a:lnSpc>
                <a:spcPct val="100000"/>
              </a:lnSpc>
            </a:pPr>
            <a:r>
              <a:rPr lang="zh-CN" b="1">
                <a:latin typeface="黑体" panose="02010609060101010101" charset="-122"/>
                <a:ea typeface="黑体" panose="02010609060101010101" charset="-122"/>
                <a:sym typeface="+mn-ea"/>
              </a:rPr>
              <a:t>    </a:t>
            </a:r>
            <a:r>
              <a:rPr lang="zh-CN"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人生观：</a:t>
            </a:r>
            <a:r>
              <a:rPr lang="zh-CN" b="1">
                <a:latin typeface="黑体" panose="02010609060101010101" charset="-122"/>
                <a:ea typeface="黑体" panose="02010609060101010101" charset="-122"/>
                <a:sym typeface="+mn-ea"/>
              </a:rPr>
              <a:t>劳动光荣。</a:t>
            </a:r>
            <a:endParaRPr lang="zh-CN" b="1">
              <a:latin typeface="黑体" panose="02010609060101010101" charset="-122"/>
              <a:ea typeface="黑体" panose="02010609060101010101" charset="-122"/>
            </a:endParaRPr>
          </a:p>
          <a:p>
            <a:pPr fontAlgn="auto">
              <a:lnSpc>
                <a:spcPct val="100000"/>
              </a:lnSpc>
            </a:pPr>
            <a:r>
              <a:rPr lang="zh-CN" b="1">
                <a:latin typeface="黑体" panose="02010609060101010101" charset="-122"/>
                <a:ea typeface="黑体" panose="02010609060101010101" charset="-122"/>
                <a:sym typeface="+mn-ea"/>
              </a:rPr>
              <a:t>    </a:t>
            </a:r>
            <a:r>
              <a:rPr lang="zh-CN"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价值观：</a:t>
            </a:r>
            <a:r>
              <a:rPr lang="zh-CN" b="1">
                <a:latin typeface="黑体" panose="02010609060101010101" charset="-122"/>
                <a:ea typeface="黑体" panose="02010609060101010101" charset="-122"/>
                <a:sym typeface="+mn-ea"/>
              </a:rPr>
              <a:t>个人价值与社会价值的有机统一。</a:t>
            </a:r>
            <a:endParaRPr lang="zh-CN" b="1">
              <a:latin typeface="黑体" panose="02010609060101010101" charset="-122"/>
              <a:ea typeface="黑体" panose="02010609060101010101" charset="-122"/>
            </a:endParaRPr>
          </a:p>
          <a:p>
            <a:pPr fontAlgn="auto">
              <a:lnSpc>
                <a:spcPct val="100000"/>
              </a:lnSpc>
            </a:pPr>
            <a:r>
              <a:rPr lang="zh-CN">
                <a:sym typeface="+mn-ea"/>
              </a:rPr>
              <a:t>         </a:t>
            </a:r>
            <a:r>
              <a:rPr lang="zh-CN"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历史观：</a:t>
            </a:r>
            <a:r>
              <a:rPr lang="zh-CN" b="1">
                <a:latin typeface="黑体" panose="02010609060101010101" charset="-122"/>
                <a:ea typeface="黑体" panose="02010609060101010101" charset="-122"/>
                <a:sym typeface="+mn-ea"/>
              </a:rPr>
              <a:t>以史为鉴，历史是最好的老师；历史是人类发展的客观进程，要客观地看待历史；要遵循历史规律。</a:t>
            </a:r>
            <a:endParaRPr lang="zh-CN" b="1">
              <a:latin typeface="黑体" panose="02010609060101010101" charset="-122"/>
              <a:ea typeface="黑体" panose="02010609060101010101" charset="-122"/>
            </a:endParaRPr>
          </a:p>
          <a:p>
            <a:pPr fontAlgn="auto">
              <a:lnSpc>
                <a:spcPct val="100000"/>
              </a:lnSpc>
            </a:pPr>
            <a:endParaRPr lang="zh-CN" b="1">
              <a:latin typeface="黑体" panose="02010609060101010101" charset="-122"/>
              <a:ea typeface="黑体" panose="02010609060101010101" charset="-122"/>
            </a:endParaRPr>
          </a:p>
          <a:p>
            <a:pPr fontAlgn="auto">
              <a:lnSpc>
                <a:spcPct val="100000"/>
              </a:lnSpc>
            </a:pPr>
            <a:endParaRPr lang="en-US" b="1">
              <a:latin typeface="黑体" panose="02010609060101010101" charset="-122"/>
              <a:ea typeface="黑体" panose="02010609060101010101" charset="-12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83" name="内容占位符 2"/>
          <p:cNvSpPr/>
          <p:nvPr/>
        </p:nvSpPr>
        <p:spPr>
          <a:xfrm>
            <a:off x="115570" y="139065"/>
            <a:ext cx="8733790" cy="4750435"/>
          </a:xfrm>
          <a:prstGeom prst="rect">
            <a:avLst/>
          </a:prstGeom>
          <a:noFill/>
          <a:ln>
            <a:noFill/>
          </a:ln>
          <a:extLst>
            <a:ext uri="{909E8E84-426E-40DD-AFC4-6F175D3DCCD1}">
              <a14:hiddenFill xmlns:a14="http://schemas.microsoft.com/office/drawing/2010/main">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14:hiddenFill>
            </a:ext>
          </a:extLst>
        </p:spPr>
        <p:style>
          <a:lnRef idx="1">
            <a:schemeClr val="accent2"/>
          </a:lnRef>
          <a:fillRef idx="2">
            <a:schemeClr val="accent2"/>
          </a:fillRef>
          <a:effectRef idx="1">
            <a:schemeClr val="accent2"/>
          </a:effectRef>
          <a:fontRef idx="minor">
            <a:schemeClr val="dk1"/>
          </a:fontRef>
        </p:style>
        <p:txBody>
          <a:bodyPr vert="horz" wrap="square" lIns="80551" tIns="40275" rIns="80551" bIns="40275" anchor="t">
            <a:normAutofit/>
          </a:bodyPr>
          <a:lstStyle>
            <a:lvl1pPr marL="339725" lvl="0" indent="-339725" algn="l" defTabSz="904875">
              <a:spcBef>
                <a:spcPct val="20000"/>
              </a:spcBef>
              <a:buFont typeface="Arial" panose="020B0604020202020204" pitchFamily="34" charset="0"/>
              <a:buChar char="•"/>
              <a:defRPr sz="3200" kern="1200">
                <a:solidFill>
                  <a:schemeClr val="tx1"/>
                </a:solidFill>
                <a:latin typeface="Calibri" panose="020F0502020204030204"/>
                <a:ea typeface="宋体" panose="02010600030101010101" pitchFamily="2" charset="-122"/>
              </a:defRPr>
            </a:lvl1pPr>
            <a:lvl2pPr marL="735330" lvl="1" indent="-282575" algn="l" defTabSz="904875">
              <a:spcBef>
                <a:spcPct val="20000"/>
              </a:spcBef>
              <a:buFont typeface="Arial" panose="020B0604020202020204" pitchFamily="34" charset="0"/>
              <a:buChar char="–"/>
              <a:defRPr sz="2800" kern="1200">
                <a:solidFill>
                  <a:schemeClr val="tx1"/>
                </a:solidFill>
                <a:latin typeface="Calibri" panose="020F0502020204030204"/>
                <a:ea typeface="宋体" panose="02010600030101010101" pitchFamily="2" charset="-122"/>
              </a:defRPr>
            </a:lvl2pPr>
            <a:lvl3pPr marL="1131570" lvl="2" indent="-226060" algn="l" defTabSz="904875">
              <a:spcBef>
                <a:spcPct val="20000"/>
              </a:spcBef>
              <a:buFont typeface="Arial" panose="020B0604020202020204" pitchFamily="34" charset="0"/>
              <a:buChar char="•"/>
              <a:defRPr sz="2400" kern="1200">
                <a:solidFill>
                  <a:schemeClr val="tx1"/>
                </a:solidFill>
                <a:latin typeface="Calibri" panose="020F0502020204030204"/>
                <a:ea typeface="宋体" panose="02010600030101010101" pitchFamily="2" charset="-122"/>
              </a:defRPr>
            </a:lvl3pPr>
            <a:lvl4pPr marL="1584325" lvl="3" indent="-226060" algn="l" defTabSz="904875">
              <a:spcBef>
                <a:spcPct val="20000"/>
              </a:spcBef>
              <a:buFont typeface="Arial" panose="020B0604020202020204" pitchFamily="34" charset="0"/>
              <a:buChar char="–"/>
              <a:defRPr sz="2000" kern="1200">
                <a:solidFill>
                  <a:schemeClr val="tx1"/>
                </a:solidFill>
                <a:latin typeface="Calibri" panose="020F0502020204030204"/>
                <a:ea typeface="宋体" panose="02010600030101010101" pitchFamily="2" charset="-122"/>
              </a:defRPr>
            </a:lvl4pPr>
            <a:lvl5pPr marL="2036445" lvl="4" indent="-226060" algn="l" defTabSz="904875">
              <a:spcBef>
                <a:spcPct val="20000"/>
              </a:spcBef>
              <a:buFont typeface="Arial" panose="020B0604020202020204" pitchFamily="34" charset="0"/>
              <a:buChar char="»"/>
              <a:defRPr sz="2000" kern="1200">
                <a:solidFill>
                  <a:schemeClr val="tx1"/>
                </a:solidFill>
                <a:latin typeface="Calibri" panose="020F0502020204030204"/>
                <a:ea typeface="宋体" panose="02010600030101010101" pitchFamily="2" charset="-122"/>
              </a:defRPr>
            </a:lvl5pPr>
            <a:lvl6pPr marL="2489200" lvl="5" indent="-226060" algn="l" defTabSz="904875">
              <a:spcBef>
                <a:spcPct val="20000"/>
              </a:spcBef>
              <a:buFont typeface="Arial" panose="020B0604020202020204" pitchFamily="34" charset="0"/>
              <a:buChar char="•"/>
              <a:defRPr sz="2000" kern="1200">
                <a:solidFill>
                  <a:schemeClr val="tx1"/>
                </a:solidFill>
                <a:latin typeface="Calibri" panose="020F0502020204030204"/>
                <a:ea typeface="宋体" panose="02010600030101010101" pitchFamily="2" charset="-122"/>
              </a:defRPr>
            </a:lvl6pPr>
            <a:lvl7pPr marL="2941955" lvl="6" indent="-226060" algn="l" defTabSz="904875">
              <a:spcBef>
                <a:spcPct val="20000"/>
              </a:spcBef>
              <a:buFont typeface="Arial" panose="020B0604020202020204" pitchFamily="34" charset="0"/>
              <a:buChar char="•"/>
              <a:defRPr sz="2000" kern="1200">
                <a:solidFill>
                  <a:schemeClr val="tx1"/>
                </a:solidFill>
                <a:latin typeface="Calibri" panose="020F0502020204030204"/>
                <a:ea typeface="宋体" panose="02010600030101010101" pitchFamily="2" charset="-122"/>
              </a:defRPr>
            </a:lvl7pPr>
            <a:lvl8pPr marL="3394075" lvl="7" indent="-226060" algn="l" defTabSz="904875">
              <a:spcBef>
                <a:spcPct val="20000"/>
              </a:spcBef>
              <a:buFont typeface="Arial" panose="020B0604020202020204" pitchFamily="34" charset="0"/>
              <a:buChar char="•"/>
              <a:defRPr sz="2000" kern="1200">
                <a:solidFill>
                  <a:schemeClr val="tx1"/>
                </a:solidFill>
                <a:latin typeface="Calibri" panose="020F0502020204030204"/>
                <a:ea typeface="宋体" panose="02010600030101010101" pitchFamily="2" charset="-122"/>
              </a:defRPr>
            </a:lvl8pPr>
            <a:lvl9pPr marL="3846830" lvl="8" indent="-226060" algn="l" defTabSz="904875">
              <a:spcBef>
                <a:spcPct val="20000"/>
              </a:spcBef>
              <a:buFont typeface="Arial" panose="020B0604020202020204" pitchFamily="34" charset="0"/>
              <a:buChar char="•"/>
              <a:defRPr sz="2000" kern="1200">
                <a:solidFill>
                  <a:schemeClr val="tx1"/>
                </a:solidFill>
                <a:latin typeface="Calibri" panose="020F0502020204030204"/>
                <a:ea typeface="宋体" panose="02010600030101010101" pitchFamily="2" charset="-122"/>
              </a:defRPr>
            </a:lvl9pPr>
          </a:lstStyle>
          <a:p>
            <a:pPr marL="0" indent="0">
              <a:lnSpc>
                <a:spcPct val="150000"/>
              </a:lnSpc>
              <a:spcBef>
                <a:spcPts val="0"/>
              </a:spcBef>
              <a:buNone/>
            </a:pPr>
            <a:r>
              <a:rPr lang="zh-CN" sz="1600" b="1">
                <a:solidFill>
                  <a:srgbClr val="FF0000"/>
                </a:solidFill>
                <a:latin typeface="黑体" panose="02010609060101010101" charset="-122"/>
                <a:ea typeface="黑体" panose="02010609060101010101" charset="-122"/>
              </a:rPr>
              <a:t>要关注以下内容：</a:t>
            </a:r>
            <a:endParaRPr lang="zh-CN" sz="1600" b="1">
              <a:solidFill>
                <a:srgbClr val="FF0000"/>
              </a:solidFill>
              <a:latin typeface="黑体" panose="02010609060101010101" charset="-122"/>
              <a:ea typeface="黑体" panose="02010609060101010101" charset="-122"/>
            </a:endParaRPr>
          </a:p>
          <a:p>
            <a:pPr marL="0" indent="0">
              <a:lnSpc>
                <a:spcPct val="150000"/>
              </a:lnSpc>
              <a:spcBef>
                <a:spcPts val="0"/>
              </a:spcBef>
              <a:buNone/>
            </a:pPr>
            <a:r>
              <a:rPr lang="zh-CN" sz="1600" b="1">
                <a:latin typeface="黑体" panose="02010609060101010101" charset="-122"/>
                <a:ea typeface="黑体" panose="02010609060101010101" charset="-122"/>
              </a:rPr>
              <a:t>   </a:t>
            </a:r>
            <a:r>
              <a:rPr lang="zh-CN" sz="1600" b="1">
                <a:solidFill>
                  <a:schemeClr val="accent1"/>
                </a:solidFill>
                <a:latin typeface="黑体" panose="02010609060101010101" charset="-122"/>
                <a:ea typeface="黑体" panose="02010609060101010101" charset="-122"/>
              </a:rPr>
              <a:t>（</a:t>
            </a:r>
            <a:r>
              <a:rPr lang="en-US" sz="1600" b="1">
                <a:solidFill>
                  <a:schemeClr val="accent1"/>
                </a:solidFill>
                <a:latin typeface="黑体" panose="02010609060101010101" charset="-122"/>
                <a:ea typeface="黑体" panose="02010609060101010101" charset="-122"/>
              </a:rPr>
              <a:t>1</a:t>
            </a:r>
            <a:r>
              <a:rPr lang="zh-CN" sz="1600" b="1">
                <a:solidFill>
                  <a:schemeClr val="accent1"/>
                </a:solidFill>
                <a:latin typeface="黑体" panose="02010609060101010101" charset="-122"/>
                <a:ea typeface="黑体" panose="02010609060101010101" charset="-122"/>
              </a:rPr>
              <a:t>）弘扬民族优秀传统文化</a:t>
            </a:r>
            <a:endParaRPr lang="zh-CN" sz="1600" b="1">
              <a:solidFill>
                <a:schemeClr val="accent1"/>
              </a:solidFill>
              <a:latin typeface="黑体" panose="02010609060101010101" charset="-122"/>
              <a:ea typeface="黑体" panose="02010609060101010101" charset="-122"/>
            </a:endParaRPr>
          </a:p>
          <a:p>
            <a:pPr marL="0" indent="0">
              <a:lnSpc>
                <a:spcPct val="150000"/>
              </a:lnSpc>
              <a:spcBef>
                <a:spcPts val="0"/>
              </a:spcBef>
              <a:buNone/>
            </a:pPr>
            <a:r>
              <a:rPr lang="zh-CN" sz="1600" b="1">
                <a:latin typeface="黑体" panose="02010609060101010101" charset="-122"/>
                <a:ea typeface="黑体" panose="02010609060101010101" charset="-122"/>
              </a:rPr>
              <a:t>   </a:t>
            </a:r>
            <a:r>
              <a:rPr lang="zh-CN" sz="1600" b="1">
                <a:solidFill>
                  <a:schemeClr val="tx1"/>
                </a:solidFill>
                <a:effectLst>
                  <a:outerShdw blurRad="38100" dist="19050" dir="2700000" algn="tl" rotWithShape="0">
                    <a:schemeClr val="dk1">
                      <a:alpha val="40000"/>
                    </a:schemeClr>
                  </a:outerShdw>
                </a:effectLst>
                <a:latin typeface="黑体" panose="02010609060101010101" charset="-122"/>
                <a:ea typeface="黑体" panose="02010609060101010101" charset="-122"/>
              </a:rPr>
              <a:t> </a:t>
            </a:r>
            <a:r>
              <a:rPr lang="zh-CN" sz="1600" b="1">
                <a:solidFill>
                  <a:schemeClr val="tx1"/>
                </a:solidFill>
                <a:effectLst/>
                <a:latin typeface="黑体" panose="02010609060101010101" charset="-122"/>
                <a:ea typeface="黑体" panose="02010609060101010101" charset="-122"/>
              </a:rPr>
              <a:t>中国的传统文化，基本以儒、释、道三家为主流，三家既相互竞争，又彼此吸收融合，不断发展进步，其中以儒家为主而释、道两家为辅。结合国学经典、诸子百家、传统民俗、传统节日、传统建筑、文学名著、艺术作品等内容进行考查，突出传统文化的“仁、义、礼、智、信，忠、孝、廉、耻、勇”的含义，能够运用历史知识进行解读。</a:t>
            </a:r>
            <a:endParaRPr lang="zh-CN" sz="1600" b="1">
              <a:solidFill>
                <a:schemeClr val="tx1"/>
              </a:solidFill>
              <a:effectLst/>
              <a:latin typeface="黑体" panose="02010609060101010101" charset="-122"/>
              <a:ea typeface="黑体" panose="02010609060101010101" charset="-122"/>
            </a:endParaRPr>
          </a:p>
          <a:p>
            <a:pPr marL="0" indent="0">
              <a:lnSpc>
                <a:spcPct val="150000"/>
              </a:lnSpc>
              <a:spcBef>
                <a:spcPts val="0"/>
              </a:spcBef>
              <a:buNone/>
            </a:pPr>
            <a:r>
              <a:rPr lang="zh-CN" sz="1600" b="1">
                <a:solidFill>
                  <a:schemeClr val="tx1"/>
                </a:solidFill>
                <a:effectLst/>
                <a:latin typeface="黑体" panose="02010609060101010101" charset="-122"/>
                <a:ea typeface="黑体" panose="02010609060101010101" charset="-122"/>
                <a:sym typeface="+mn-ea"/>
              </a:rPr>
              <a:t>   </a:t>
            </a:r>
            <a:r>
              <a:rPr lang="zh-CN" sz="1600"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（2）思想建设、道德构建和</a:t>
            </a:r>
            <a:r>
              <a:rPr lang="zh-CN" sz="1600" b="1">
                <a:solidFill>
                  <a:srgbClr val="FF0000"/>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依法治国</a:t>
            </a:r>
            <a:r>
              <a:rPr lang="zh-CN" sz="1600"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
</a:t>
            </a:r>
            <a:r>
              <a:rPr lang="zh-CN" sz="1600" b="1">
                <a:solidFill>
                  <a:schemeClr val="tx1"/>
                </a:solidFill>
                <a:effectLst/>
                <a:latin typeface="黑体" panose="02010609060101010101" charset="-122"/>
                <a:ea typeface="黑体" panose="02010609060101010101" charset="-122"/>
                <a:sym typeface="+mn-ea"/>
              </a:rPr>
              <a:t>   </a:t>
            </a:r>
            <a:r>
              <a:rPr lang="zh-CN" sz="1600"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（3）世界的统一性和多元化的统一；
</a:t>
            </a:r>
            <a:r>
              <a:rPr lang="zh-CN" sz="1600" b="1">
                <a:solidFill>
                  <a:schemeClr val="tx1"/>
                </a:solidFill>
                <a:effectLst/>
                <a:latin typeface="黑体" panose="02010609060101010101" charset="-122"/>
                <a:ea typeface="黑体" panose="02010609060101010101" charset="-122"/>
                <a:sym typeface="+mn-ea"/>
              </a:rPr>
              <a:t>   </a:t>
            </a:r>
            <a:r>
              <a:rPr lang="zh-CN" sz="1600"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（4）弘扬民族精神、民族认同和民族团结，维护祖国统一；
</a:t>
            </a:r>
            <a:r>
              <a:rPr lang="zh-CN" sz="1600" b="1">
                <a:solidFill>
                  <a:schemeClr val="tx1"/>
                </a:solidFill>
                <a:effectLst/>
                <a:latin typeface="黑体" panose="02010609060101010101" charset="-122"/>
                <a:ea typeface="黑体" panose="02010609060101010101" charset="-122"/>
                <a:sym typeface="+mn-ea"/>
              </a:rPr>
              <a:t>   </a:t>
            </a:r>
            <a:r>
              <a:rPr lang="zh-CN" sz="1600"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（5）近现代化和国富民强的政策、途径；
</a:t>
            </a:r>
            <a:r>
              <a:rPr lang="zh-CN" sz="1600" b="1">
                <a:solidFill>
                  <a:schemeClr val="tx1"/>
                </a:solidFill>
                <a:effectLst/>
                <a:latin typeface="黑体" panose="02010609060101010101" charset="-122"/>
                <a:ea typeface="黑体" panose="02010609060101010101" charset="-122"/>
                <a:sym typeface="+mn-ea"/>
              </a:rPr>
              <a:t>   </a:t>
            </a:r>
            <a:r>
              <a:rPr lang="zh-CN" sz="1600"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（6）不同文化交流融合的冲突和趋同；
</a:t>
            </a:r>
            <a:r>
              <a:rPr lang="zh-CN" sz="1600" b="1">
                <a:solidFill>
                  <a:schemeClr val="tx1"/>
                </a:solidFill>
                <a:effectLst/>
                <a:latin typeface="黑体" panose="02010609060101010101" charset="-122"/>
                <a:ea typeface="黑体" panose="02010609060101010101" charset="-122"/>
                <a:sym typeface="+mn-ea"/>
              </a:rPr>
              <a:t>   </a:t>
            </a:r>
            <a:r>
              <a:rPr lang="zh-CN" sz="1600"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a:t>
            </a:r>
            <a:r>
              <a:rPr lang="zh-CN" sz="1600"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7）发展中的政策、出现的问题局、及解决和反思。</a:t>
            </a:r>
            <a:r>
              <a:rPr lang="en-US" sz="1600"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 </a:t>
            </a:r>
            <a:endParaRPr lang="en-US" sz="1600"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81305" y="309245"/>
            <a:ext cx="8582025" cy="2183765"/>
          </a:xfrm>
          <a:prstGeom prst="rect">
            <a:avLst/>
          </a:prstGeom>
          <a:solidFill>
            <a:schemeClr val="bg2"/>
          </a:solidFill>
          <a:ln>
            <a:noFill/>
          </a:ln>
        </p:spPr>
        <p:txBody>
          <a:bodyPr wrap="square">
            <a:spAutoFit/>
          </a:bodyPr>
          <a:p>
            <a:pPr indent="0" fontAlgn="auto">
              <a:lnSpc>
                <a:spcPct val="100000"/>
              </a:lnSpc>
            </a:pPr>
            <a:r>
              <a:rPr lang="en-US" sz="2400" b="1">
                <a:solidFill>
                  <a:schemeClr val="tx1"/>
                </a:solidFill>
                <a:latin typeface="黑体" panose="02010609060101010101" charset="-122"/>
                <a:ea typeface="黑体" panose="02010609060101010101" charset="-122"/>
              </a:rPr>
              <a:t>  </a:t>
            </a:r>
            <a:r>
              <a:rPr lang="zh-CN" sz="1600" b="1">
                <a:solidFill>
                  <a:schemeClr val="accent1"/>
                </a:solidFill>
                <a:latin typeface="黑体" panose="02010609060101010101" charset="-122"/>
                <a:ea typeface="黑体" panose="02010609060101010101" charset="-122"/>
              </a:rPr>
              <a:t>（</a:t>
            </a:r>
            <a:r>
              <a:rPr lang="en-US" sz="1600" b="1">
                <a:solidFill>
                  <a:schemeClr val="accent1"/>
                </a:solidFill>
                <a:latin typeface="黑体" panose="02010609060101010101" charset="-122"/>
                <a:ea typeface="黑体" panose="02010609060101010101" charset="-122"/>
              </a:rPr>
              <a:t>8</a:t>
            </a:r>
            <a:r>
              <a:rPr lang="zh-CN" sz="1600" b="1">
                <a:solidFill>
                  <a:schemeClr val="accent1"/>
                </a:solidFill>
                <a:latin typeface="黑体" panose="02010609060101010101" charset="-122"/>
                <a:ea typeface="黑体" panose="02010609060101010101" charset="-122"/>
              </a:rPr>
              <a:t>）关注中国革命文化
</a:t>
            </a:r>
            <a:r>
              <a:rPr lang="zh-CN" sz="1600" b="1">
                <a:solidFill>
                  <a:schemeClr val="tx1"/>
                </a:solidFill>
                <a:latin typeface="黑体" panose="02010609060101010101" charset="-122"/>
                <a:ea typeface="黑体" panose="02010609060101010101" charset="-122"/>
              </a:rPr>
              <a:t>    近代以来，各阶级（阶层）为反抗外来侵略，反对本国封建统治不断掀起的历次重大的历史斗争及其杰出人物；
    近代以来，为挽救民族危亡，提出探索社会改革与进步主张的仁人志士；
    近代以来，为争取民族解放斗争，反抗本国反动统治者不惜抛头颅，洒热血的革命英烈；
    中国共产党领导中国人民进行艰苦卓绝斗争的历程及其新中国诞生；
    马克思主义中国化、毛泽东思想的基本内涵等；
    五四精神、井冈山精神、长征精神、延安精神、西柏坡精神等。</a:t>
            </a:r>
            <a:endParaRPr lang="zh-CN" sz="1600" b="1">
              <a:solidFill>
                <a:schemeClr val="tx1"/>
              </a:solidFill>
              <a:latin typeface="黑体" panose="02010609060101010101" charset="-122"/>
              <a:ea typeface="黑体" panose="02010609060101010101" charset="-122"/>
            </a:endParaRPr>
          </a:p>
        </p:txBody>
      </p:sp>
      <p:sp>
        <p:nvSpPr>
          <p:cNvPr id="2" name="文本框 1"/>
          <p:cNvSpPr txBox="1"/>
          <p:nvPr/>
        </p:nvSpPr>
        <p:spPr>
          <a:xfrm>
            <a:off x="281305" y="2676525"/>
            <a:ext cx="8582025" cy="2183765"/>
          </a:xfrm>
          <a:prstGeom prst="rect">
            <a:avLst/>
          </a:prstGeom>
          <a:solidFill>
            <a:schemeClr val="bg1">
              <a:lumMod val="95000"/>
            </a:schemeClr>
          </a:solidFill>
          <a:ln>
            <a:noFill/>
          </a:ln>
        </p:spPr>
        <p:txBody>
          <a:bodyPr wrap="square">
            <a:spAutoFit/>
          </a:bodyPr>
          <a:p>
            <a:pPr indent="0" fontAlgn="auto">
              <a:lnSpc>
                <a:spcPct val="100000"/>
              </a:lnSpc>
            </a:pPr>
            <a:r>
              <a:rPr lang="en-US" sz="2400" b="1">
                <a:solidFill>
                  <a:schemeClr val="tx1"/>
                </a:solidFill>
                <a:latin typeface="黑体" panose="02010609060101010101" charset="-122"/>
                <a:ea typeface="黑体" panose="02010609060101010101" charset="-122"/>
              </a:rPr>
              <a:t> </a:t>
            </a:r>
            <a:r>
              <a:rPr lang="zh-CN" sz="1600"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rPr>
              <a:t>（</a:t>
            </a:r>
            <a:r>
              <a:rPr lang="en-US" sz="1600"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rPr>
              <a:t>9</a:t>
            </a:r>
            <a:r>
              <a:rPr lang="zh-CN" sz="1600" b="1">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rPr>
              <a:t>）关注社会主义先进文化
</a:t>
            </a:r>
            <a:r>
              <a:rPr lang="zh-CN" sz="1600" b="1">
                <a:solidFill>
                  <a:schemeClr val="tx1"/>
                </a:solidFill>
                <a:latin typeface="黑体" panose="02010609060101010101" charset="-122"/>
                <a:ea typeface="黑体" panose="02010609060101010101" charset="-122"/>
              </a:rPr>
              <a:t>    理论思想：马克思主义、毛泽东思想、邓小平理论、</a:t>
            </a:r>
            <a:r>
              <a:rPr lang="zh-CN" sz="1600" b="1">
                <a:solidFill>
                  <a:srgbClr val="1F2DA8"/>
                </a:solidFill>
                <a:latin typeface="黑体" panose="02010609060101010101" charset="-122"/>
                <a:ea typeface="黑体" panose="02010609060101010101" charset="-122"/>
              </a:rPr>
              <a:t>“三个代表”“科学发展观”</a:t>
            </a:r>
            <a:r>
              <a:rPr lang="zh-CN" sz="1600" b="1">
                <a:solidFill>
                  <a:schemeClr val="tx1"/>
                </a:solidFill>
                <a:latin typeface="黑体" panose="02010609060101010101" charset="-122"/>
                <a:ea typeface="黑体" panose="02010609060101010101" charset="-122"/>
              </a:rPr>
              <a:t>和习近平新时代中国特色社会主义思想；
    中国特色社会主义的基本制度；
    共和国7</a:t>
            </a:r>
            <a:r>
              <a:rPr lang="en-US" altLang="zh-CN" sz="1600" b="1">
                <a:solidFill>
                  <a:schemeClr val="tx1"/>
                </a:solidFill>
                <a:latin typeface="黑体" panose="02010609060101010101" charset="-122"/>
                <a:ea typeface="黑体" panose="02010609060101010101" charset="-122"/>
              </a:rPr>
              <a:t>3</a:t>
            </a:r>
            <a:r>
              <a:rPr lang="zh-CN" sz="1600" b="1">
                <a:solidFill>
                  <a:schemeClr val="tx1"/>
                </a:solidFill>
                <a:latin typeface="黑体" panose="02010609060101010101" charset="-122"/>
                <a:ea typeface="黑体" panose="02010609060101010101" charset="-122"/>
              </a:rPr>
              <a:t>年来，经济建设的巨大成就。
    在人民共和国各条建设奋斗的广大劳动者英雄业迹；
    大庆精神、雷锋精神、焦裕禄精神、“两弹一星”</a:t>
            </a:r>
            <a:r>
              <a:rPr lang="zh-CN" sz="1600" b="1">
                <a:latin typeface="黑体" panose="02010609060101010101" charset="-122"/>
                <a:ea typeface="黑体" panose="02010609060101010101" charset="-122"/>
              </a:rPr>
              <a:t>精神</a:t>
            </a:r>
            <a:r>
              <a:rPr lang="zh-CN" sz="1600" b="1">
                <a:solidFill>
                  <a:schemeClr val="tx1"/>
                </a:solidFill>
                <a:latin typeface="黑体" panose="02010609060101010101" charset="-122"/>
                <a:ea typeface="黑体" panose="02010609060101010101" charset="-122"/>
              </a:rPr>
              <a:t>、改革开放精神、奉献精神等；
    文学艺术领域反映时代精神与时代风貌的优秀作品。</a:t>
            </a:r>
            <a:endParaRPr lang="zh-CN" sz="1600" b="1">
              <a:solidFill>
                <a:schemeClr val="tx1"/>
              </a:solidFill>
              <a:latin typeface="黑体" panose="02010609060101010101" charset="-122"/>
              <a:ea typeface="黑体" panose="02010609060101010101" charset="-122"/>
            </a:endParaRPr>
          </a:p>
        </p:txBody>
      </p:sp>
      <p:sp>
        <p:nvSpPr>
          <p:cNvPr id="11265" name="文本框 99"/>
          <p:cNvSpPr txBox="1"/>
          <p:nvPr/>
        </p:nvSpPr>
        <p:spPr>
          <a:xfrm>
            <a:off x="337820" y="1347470"/>
            <a:ext cx="8525510" cy="2230755"/>
          </a:xfrm>
          <a:prstGeom prst="rect">
            <a:avLst/>
          </a:prstGeom>
        </p:spPr>
        <p:style>
          <a:lnRef idx="2">
            <a:schemeClr val="accent2"/>
          </a:lnRef>
          <a:fillRef idx="1">
            <a:schemeClr val="lt1"/>
          </a:fillRef>
          <a:effectRef idx="0">
            <a:schemeClr val="accent2"/>
          </a:effectRef>
          <a:fontRef idx="minor">
            <a:schemeClr val="dk1"/>
          </a:fontRef>
        </p:style>
        <p:txBody>
          <a:bodyPr wrap="square" anchor="t">
            <a:spAutoFit/>
          </a:bodyPr>
          <a:p>
            <a:pPr marL="304800" indent="-304800">
              <a:lnSpc>
                <a:spcPct val="150000"/>
              </a:lnSpc>
            </a:pPr>
            <a:r>
              <a:rPr lang="en-US" sz="2070" b="1">
                <a:latin typeface="黑体" panose="02010609060101010101" charset="-122"/>
                <a:ea typeface="黑体" panose="02010609060101010101" charset="-122"/>
              </a:rPr>
              <a:t> </a:t>
            </a:r>
            <a:r>
              <a:rPr lang="en-US" b="1">
                <a:latin typeface="黑体" panose="02010609060101010101" charset="-122"/>
                <a:ea typeface="黑体" panose="02010609060101010101" charset="-122"/>
              </a:rPr>
              <a:t> </a:t>
            </a:r>
            <a:r>
              <a:rPr lang="zh-CN" b="1">
                <a:latin typeface="黑体" panose="02010609060101010101" charset="-122"/>
                <a:ea typeface="黑体" panose="02010609060101010101" charset="-122"/>
              </a:rPr>
              <a:t>例</a:t>
            </a:r>
            <a:r>
              <a:rPr lang="en-US" b="1">
                <a:latin typeface="黑体" panose="02010609060101010101" charset="-122"/>
                <a:ea typeface="黑体" panose="02010609060101010101" charset="-122"/>
              </a:rPr>
              <a:t>1</a:t>
            </a:r>
            <a:r>
              <a:rPr lang="zh-CN" b="1">
                <a:latin typeface="黑体" panose="02010609060101010101" charset="-122"/>
                <a:ea typeface="黑体" panose="02010609060101010101" charset="-122"/>
              </a:rPr>
              <a:t>．</a:t>
            </a:r>
            <a:r>
              <a:rPr lang="zh-CN">
                <a:solidFill>
                  <a:srgbClr val="0C0CC6"/>
                </a:solidFill>
                <a:latin typeface="楷体" panose="02010609060101010101" charset="-122"/>
                <a:ea typeface="楷体" panose="02010609060101010101" charset="-122"/>
              </a:rPr>
              <a:t>（2019•全国II卷，24）</a:t>
            </a:r>
            <a:r>
              <a:rPr lang="zh-CN" b="1">
                <a:latin typeface="黑体" panose="02010609060101010101" charset="-122"/>
                <a:ea typeface="黑体" panose="02010609060101010101" charset="-122"/>
              </a:rPr>
              <a:t>战国后期，秦国建造了一批大型水利工程，如郑国渠、都江堰等，一些至今仍在发挥作用。这些工程能够在秦国完成，主要是因为</a:t>
            </a:r>
            <a:endParaRPr lang="zh-CN" b="1">
              <a:latin typeface="黑体" panose="02010609060101010101" charset="-122"/>
              <a:ea typeface="黑体" panose="02010609060101010101" charset="-122"/>
            </a:endParaRPr>
          </a:p>
          <a:p>
            <a:pPr marL="304800" indent="-304800">
              <a:lnSpc>
                <a:spcPct val="150000"/>
              </a:lnSpc>
            </a:pPr>
            <a:r>
              <a:rPr lang="zh-CN" b="1">
                <a:latin typeface="黑体" panose="02010609060101010101" charset="-122"/>
                <a:ea typeface="黑体" panose="02010609060101010101" charset="-122"/>
              </a:rPr>
              <a:t>  </a:t>
            </a:r>
            <a:r>
              <a:rPr lang="en-US" b="1">
                <a:latin typeface="黑体" panose="02010609060101010101" charset="-122"/>
                <a:ea typeface="黑体" panose="02010609060101010101" charset="-122"/>
              </a:rPr>
              <a:t>A</a:t>
            </a:r>
            <a:r>
              <a:rPr lang="zh-CN" b="1">
                <a:latin typeface="黑体" panose="02010609060101010101" charset="-122"/>
                <a:ea typeface="黑体" panose="02010609060101010101" charset="-122"/>
              </a:rPr>
              <a:t>．公田制度逐渐完善           </a:t>
            </a:r>
            <a:r>
              <a:rPr lang="en-US" b="1">
                <a:latin typeface="黑体" panose="02010609060101010101" charset="-122"/>
                <a:ea typeface="黑体" panose="02010609060101010101" charset="-122"/>
              </a:rPr>
              <a:t>B</a:t>
            </a:r>
            <a:r>
              <a:rPr lang="zh-CN" b="1">
                <a:latin typeface="黑体" panose="02010609060101010101" charset="-122"/>
                <a:ea typeface="黑体" panose="02010609060101010101" charset="-122"/>
              </a:rPr>
              <a:t>．铁制生产工具普及</a:t>
            </a:r>
            <a:endParaRPr lang="zh-CN" b="1">
              <a:latin typeface="黑体" panose="02010609060101010101" charset="-122"/>
              <a:ea typeface="黑体" panose="02010609060101010101" charset="-122"/>
            </a:endParaRPr>
          </a:p>
          <a:p>
            <a:pPr marL="304800" indent="-304800">
              <a:lnSpc>
                <a:spcPct val="150000"/>
              </a:lnSpc>
            </a:pPr>
            <a:r>
              <a:rPr lang="zh-CN" b="1">
                <a:latin typeface="黑体" panose="02010609060101010101" charset="-122"/>
                <a:ea typeface="黑体" panose="02010609060101010101" charset="-122"/>
              </a:rPr>
              <a:t>  </a:t>
            </a:r>
            <a:r>
              <a:rPr lang="en-US" b="1">
                <a:latin typeface="黑体" panose="02010609060101010101" charset="-122"/>
                <a:ea typeface="黑体" panose="02010609060101010101" charset="-122"/>
              </a:rPr>
              <a:t>C</a:t>
            </a:r>
            <a:r>
              <a:rPr lang="zh-CN" b="1">
                <a:latin typeface="黑体" panose="02010609060101010101" charset="-122"/>
                <a:ea typeface="黑体" panose="02010609060101010101" charset="-122"/>
              </a:rPr>
              <a:t>．交通运输网络通畅</a:t>
            </a:r>
            <a:r>
              <a:rPr lang="en-US" b="1">
                <a:latin typeface="黑体" panose="02010609060101010101" charset="-122"/>
                <a:ea typeface="黑体" panose="02010609060101010101" charset="-122"/>
              </a:rPr>
              <a:t>	        D</a:t>
            </a:r>
            <a:r>
              <a:rPr lang="zh-CN" b="1">
                <a:latin typeface="黑体" panose="02010609060101010101" charset="-122"/>
                <a:ea typeface="黑体" panose="02010609060101010101" charset="-122"/>
              </a:rPr>
              <a:t>．国家组织能力强大</a:t>
            </a:r>
            <a:endParaRPr lang="zh-CN" b="1">
              <a:latin typeface="黑体" panose="02010609060101010101" charset="-122"/>
              <a:ea typeface="黑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5"/>
                                        </p:tgtEl>
                                        <p:attrNameLst>
                                          <p:attrName>style.visibility</p:attrName>
                                        </p:attrNameLst>
                                      </p:cBhvr>
                                      <p:to>
                                        <p:strVal val="visible"/>
                                      </p:to>
                                    </p:set>
                                    <p:anim calcmode="lin" valueType="num">
                                      <p:cBhvr additive="base">
                                        <p:cTn id="7" dur="500" fill="hold"/>
                                        <p:tgtEl>
                                          <p:spTgt spid="11265"/>
                                        </p:tgtEl>
                                        <p:attrNameLst>
                                          <p:attrName>ppt_x</p:attrName>
                                        </p:attrNameLst>
                                      </p:cBhvr>
                                      <p:tavLst>
                                        <p:tav tm="0">
                                          <p:val>
                                            <p:strVal val="#ppt_x"/>
                                          </p:val>
                                        </p:tav>
                                        <p:tav tm="100000">
                                          <p:val>
                                            <p:strVal val="#ppt_x"/>
                                          </p:val>
                                        </p:tav>
                                      </p:tavLst>
                                    </p:anim>
                                    <p:anim calcmode="lin" valueType="num">
                                      <p:cBhvr additive="base">
                                        <p:cTn id="8" dur="500" fill="hold"/>
                                        <p:tgtEl>
                                          <p:spTgt spid="1126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5" grpId="0" bldLvl="0" animBg="1"/>
      <p:bldP spid="11265"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TextBox 2"/>
          <p:cNvSpPr txBox="1"/>
          <p:nvPr/>
        </p:nvSpPr>
        <p:spPr>
          <a:xfrm>
            <a:off x="1213882" y="1350169"/>
            <a:ext cx="551815" cy="2636044"/>
          </a:xfrm>
          <a:prstGeom prst="rect">
            <a:avLst/>
          </a:prstGeom>
          <a:blipFill rotWithShape="1">
            <a:blip r:embed="rId1"/>
            <a:tile tx="0" ty="0" sx="100000" sy="100000" flip="none" algn="tl"/>
          </a:blipFill>
          <a:ln w="31750">
            <a:solidFill>
              <a:srgbClr val="800000"/>
            </a:solidFill>
            <a:miter/>
          </a:ln>
        </p:spPr>
        <p:txBody>
          <a:bodyPr vert="eaVert">
            <a:spAutoFit/>
          </a:bodyPr>
          <a:lstStyle/>
          <a:p>
            <a:r>
              <a:rPr lang="zh-CN" sz="2400" b="1">
                <a:solidFill>
                  <a:schemeClr val="accent2">
                    <a:lumMod val="75000"/>
                  </a:schemeClr>
                </a:solidFill>
                <a:latin typeface="黑体" panose="02010609060101010101" charset="-122"/>
                <a:ea typeface="黑体" panose="02010609060101010101" charset="-122"/>
              </a:rPr>
              <a:t>对历史进行认识</a:t>
            </a:r>
            <a:endParaRPr lang="zh-CN" sz="2400" b="1">
              <a:solidFill>
                <a:schemeClr val="accent2">
                  <a:lumMod val="75000"/>
                </a:schemeClr>
              </a:solidFill>
              <a:latin typeface="黑体" panose="02010609060101010101" charset="-122"/>
              <a:ea typeface="黑体" panose="02010609060101010101" charset="-122"/>
            </a:endParaRPr>
          </a:p>
        </p:txBody>
      </p:sp>
      <p:sp>
        <p:nvSpPr>
          <p:cNvPr id="4" name="圆角矩形 3"/>
          <p:cNvSpPr/>
          <p:nvPr/>
        </p:nvSpPr>
        <p:spPr>
          <a:xfrm>
            <a:off x="2141220" y="346075"/>
            <a:ext cx="2430780" cy="957580"/>
          </a:xfrm>
          <a:prstGeom prst="roundRect">
            <a:avLst/>
          </a:prstGeom>
          <a:solidFill>
            <a:schemeClr val="bg1">
              <a:lumMod val="95000"/>
            </a:schemeClr>
          </a:solidFill>
          <a:ln w="22225" cap="flat" cmpd="sng">
            <a:solidFill>
              <a:schemeClr val="tx1"/>
            </a:solidFill>
            <a:prstDash val="solid"/>
            <a:round/>
            <a:headEnd type="none" w="med" len="med"/>
            <a:tailEnd type="none" w="med" len="med"/>
          </a:ln>
        </p:spPr>
        <p:txBody>
          <a:bodyPr/>
          <a:lstStyle/>
          <a:p>
            <a:r>
              <a:rPr lang="zh-CN" sz="1500" strike="noStrike">
                <a:solidFill>
                  <a:srgbClr val="800000"/>
                </a:solidFill>
                <a:latin typeface="微软雅黑" panose="020B0503020204020204" pitchFamily="34" charset="-122"/>
                <a:ea typeface="微软雅黑" panose="020B0503020204020204" pitchFamily="34" charset="-122"/>
              </a:rPr>
              <a:t>唯物史观使历史成为一门科学，是正确认识历史的</a:t>
            </a:r>
            <a:r>
              <a:rPr lang="zh-CN" sz="1500" strike="noStrike">
                <a:solidFill>
                  <a:srgbClr val="0000CC"/>
                </a:solidFill>
                <a:latin typeface="微软雅黑" panose="020B0503020204020204" pitchFamily="34" charset="-122"/>
                <a:ea typeface="微软雅黑" panose="020B0503020204020204" pitchFamily="34" charset="-122"/>
              </a:rPr>
              <a:t>核心理论和指导思想</a:t>
            </a:r>
            <a:endParaRPr lang="zh-CN" sz="1500" strike="noStrike">
              <a:solidFill>
                <a:srgbClr val="0000CC"/>
              </a:solidFill>
              <a:latin typeface="微软雅黑" panose="020B0503020204020204" pitchFamily="34" charset="-122"/>
              <a:ea typeface="微软雅黑" panose="020B0503020204020204" pitchFamily="34" charset="-122"/>
            </a:endParaRPr>
          </a:p>
        </p:txBody>
      </p:sp>
      <p:sp>
        <p:nvSpPr>
          <p:cNvPr id="9" name="圆角矩形 8"/>
          <p:cNvSpPr/>
          <p:nvPr/>
        </p:nvSpPr>
        <p:spPr>
          <a:xfrm>
            <a:off x="2183130" y="1350645"/>
            <a:ext cx="2430780" cy="863600"/>
          </a:xfrm>
          <a:prstGeom prst="roundRect">
            <a:avLst/>
          </a:prstGeom>
          <a:solidFill>
            <a:schemeClr val="bg1">
              <a:lumMod val="95000"/>
            </a:schemeClr>
          </a:solidFill>
          <a:ln w="22225" cap="flat" cmpd="sng">
            <a:solidFill>
              <a:schemeClr val="tx1"/>
            </a:solidFill>
            <a:prstDash val="solid"/>
            <a:round/>
            <a:headEnd type="none" w="med" len="med"/>
            <a:tailEnd type="none" w="med" len="med"/>
          </a:ln>
        </p:spPr>
        <p:txBody>
          <a:bodyPr/>
          <a:lstStyle/>
          <a:p>
            <a:r>
              <a:rPr lang="zh-CN" sz="1500" strike="noStrike">
                <a:solidFill>
                  <a:srgbClr val="800000"/>
                </a:solidFill>
                <a:latin typeface="微软雅黑" panose="020B0503020204020204" pitchFamily="34" charset="-122"/>
                <a:ea typeface="微软雅黑" panose="020B0503020204020204" pitchFamily="34" charset="-122"/>
              </a:rPr>
              <a:t>要将所认识的史事置于具</a:t>
            </a:r>
            <a:endParaRPr lang="en-US" sz="1500" strike="noStrike">
              <a:solidFill>
                <a:srgbClr val="800000"/>
              </a:solidFill>
              <a:latin typeface="微软雅黑" panose="020B0503020204020204" pitchFamily="34" charset="-122"/>
              <a:ea typeface="微软雅黑" panose="020B0503020204020204" pitchFamily="34" charset="-122"/>
            </a:endParaRPr>
          </a:p>
          <a:p>
            <a:r>
              <a:rPr lang="zh-CN" sz="1500" strike="noStrike">
                <a:solidFill>
                  <a:srgbClr val="800000"/>
                </a:solidFill>
                <a:latin typeface="微软雅黑" panose="020B0503020204020204" pitchFamily="34" charset="-122"/>
                <a:ea typeface="微软雅黑" panose="020B0503020204020204" pitchFamily="34" charset="-122"/>
              </a:rPr>
              <a:t>体的时空条件下进行考察，是</a:t>
            </a:r>
            <a:r>
              <a:rPr lang="zh-CN" sz="1500" strike="noStrike">
                <a:solidFill>
                  <a:srgbClr val="0000CC"/>
                </a:solidFill>
                <a:latin typeface="微软雅黑" panose="020B0503020204020204" pitchFamily="34" charset="-122"/>
                <a:ea typeface="微软雅黑" panose="020B0503020204020204" pitchFamily="34" charset="-122"/>
              </a:rPr>
              <a:t>基本观念和思维品质</a:t>
            </a:r>
            <a:endParaRPr lang="zh-CN" sz="1500" strike="noStrike">
              <a:solidFill>
                <a:srgbClr val="0000CC"/>
              </a:solidFill>
              <a:latin typeface="微软雅黑" panose="020B0503020204020204" pitchFamily="34" charset="-122"/>
              <a:ea typeface="微软雅黑" panose="020B0503020204020204" pitchFamily="34" charset="-122"/>
            </a:endParaRPr>
          </a:p>
          <a:p>
            <a:endParaRPr lang="zh-CN" sz="1500" strike="noStrike">
              <a:solidFill>
                <a:srgbClr val="800000"/>
              </a:solidFill>
              <a:latin typeface="微软雅黑" panose="020B0503020204020204" pitchFamily="34" charset="-122"/>
              <a:ea typeface="微软雅黑" panose="020B0503020204020204" pitchFamily="34" charset="-122"/>
            </a:endParaRPr>
          </a:p>
        </p:txBody>
      </p:sp>
      <p:sp>
        <p:nvSpPr>
          <p:cNvPr id="10" name="圆角矩形 9"/>
          <p:cNvSpPr/>
          <p:nvPr/>
        </p:nvSpPr>
        <p:spPr>
          <a:xfrm>
            <a:off x="2212340" y="2248535"/>
            <a:ext cx="2396490" cy="903605"/>
          </a:xfrm>
          <a:prstGeom prst="roundRect">
            <a:avLst/>
          </a:prstGeom>
          <a:solidFill>
            <a:schemeClr val="bg1">
              <a:lumMod val="95000"/>
            </a:schemeClr>
          </a:solidFill>
          <a:ln w="22225" cap="flat" cmpd="sng">
            <a:solidFill>
              <a:schemeClr val="tx1"/>
            </a:solidFill>
            <a:prstDash val="solid"/>
            <a:round/>
            <a:headEnd type="none" w="med" len="med"/>
            <a:tailEnd type="none" w="med" len="med"/>
          </a:ln>
        </p:spPr>
        <p:txBody>
          <a:bodyPr/>
          <a:lstStyle/>
          <a:p>
            <a:r>
              <a:rPr lang="zh-CN" sz="1500" strike="noStrike">
                <a:solidFill>
                  <a:srgbClr val="800000"/>
                </a:solidFill>
                <a:latin typeface="微软雅黑" panose="020B0503020204020204" pitchFamily="34" charset="-122"/>
                <a:ea typeface="微软雅黑" panose="020B0503020204020204" pitchFamily="34" charset="-122"/>
              </a:rPr>
              <a:t>要依据可靠的史料作为证据对史事进行推理和论证，是</a:t>
            </a:r>
            <a:r>
              <a:rPr lang="zh-CN" sz="1500" strike="noStrike">
                <a:solidFill>
                  <a:srgbClr val="0000CC"/>
                </a:solidFill>
                <a:latin typeface="微软雅黑" panose="020B0503020204020204" pitchFamily="34" charset="-122"/>
                <a:ea typeface="微软雅黑" panose="020B0503020204020204" pitchFamily="34" charset="-122"/>
              </a:rPr>
              <a:t>关键能力和基本方法</a:t>
            </a:r>
            <a:endParaRPr lang="zh-CN" sz="1500" strike="noStrike">
              <a:solidFill>
                <a:srgbClr val="0000CC"/>
              </a:solidFill>
              <a:latin typeface="微软雅黑" panose="020B0503020204020204" pitchFamily="34" charset="-122"/>
              <a:ea typeface="微软雅黑" panose="020B0503020204020204" pitchFamily="34" charset="-122"/>
            </a:endParaRPr>
          </a:p>
          <a:p>
            <a:endParaRPr lang="zh-CN" sz="1500" strike="noStrike">
              <a:solidFill>
                <a:srgbClr val="800000"/>
              </a:solidFill>
              <a:latin typeface="微软雅黑" panose="020B0503020204020204" pitchFamily="34" charset="-122"/>
              <a:ea typeface="微软雅黑" panose="020B0503020204020204" pitchFamily="34" charset="-122"/>
            </a:endParaRPr>
          </a:p>
        </p:txBody>
      </p:sp>
      <p:sp>
        <p:nvSpPr>
          <p:cNvPr id="11" name="圆角矩形 10"/>
          <p:cNvSpPr/>
          <p:nvPr/>
        </p:nvSpPr>
        <p:spPr>
          <a:xfrm>
            <a:off x="2246630" y="3166110"/>
            <a:ext cx="2396490" cy="971550"/>
          </a:xfrm>
          <a:prstGeom prst="roundRect">
            <a:avLst/>
          </a:prstGeom>
          <a:solidFill>
            <a:schemeClr val="bg1">
              <a:lumMod val="95000"/>
            </a:schemeClr>
          </a:solidFill>
          <a:ln w="22225" cap="flat" cmpd="sng">
            <a:solidFill>
              <a:schemeClr val="tx1"/>
            </a:solidFill>
            <a:prstDash val="solid"/>
            <a:round/>
            <a:headEnd type="none" w="med" len="med"/>
            <a:tailEnd type="none" w="med" len="med"/>
          </a:ln>
        </p:spPr>
        <p:txBody>
          <a:bodyPr/>
          <a:lstStyle/>
          <a:p>
            <a:r>
              <a:rPr lang="zh-CN" sz="1500" strike="noStrike">
                <a:solidFill>
                  <a:srgbClr val="800000"/>
                </a:solidFill>
                <a:latin typeface="微软雅黑" panose="020B0503020204020204" pitchFamily="34" charset="-122"/>
                <a:ea typeface="微软雅黑" panose="020B0503020204020204" pitchFamily="34" charset="-122"/>
              </a:rPr>
              <a:t>所有历史叙述都是一种基于对过去事情的理解而进行的解释，是</a:t>
            </a:r>
            <a:r>
              <a:rPr lang="zh-CN" sz="1500" strike="noStrike">
                <a:solidFill>
                  <a:srgbClr val="0000CC"/>
                </a:solidFill>
                <a:latin typeface="微软雅黑" panose="020B0503020204020204" pitchFamily="34" charset="-122"/>
                <a:ea typeface="微软雅黑" panose="020B0503020204020204" pitchFamily="34" charset="-122"/>
              </a:rPr>
              <a:t>基本能力和主要指标</a:t>
            </a:r>
            <a:endParaRPr lang="zh-CN" sz="1500" strike="noStrike">
              <a:solidFill>
                <a:srgbClr val="0000CC"/>
              </a:solidFill>
              <a:latin typeface="微软雅黑" panose="020B0503020204020204" pitchFamily="34" charset="-122"/>
              <a:ea typeface="微软雅黑" panose="020B0503020204020204" pitchFamily="34" charset="-122"/>
            </a:endParaRPr>
          </a:p>
        </p:txBody>
      </p:sp>
      <p:sp>
        <p:nvSpPr>
          <p:cNvPr id="12" name="圆角矩形 11"/>
          <p:cNvSpPr/>
          <p:nvPr/>
        </p:nvSpPr>
        <p:spPr>
          <a:xfrm>
            <a:off x="2246630" y="4215765"/>
            <a:ext cx="2454275" cy="800100"/>
          </a:xfrm>
          <a:prstGeom prst="roundRect">
            <a:avLst/>
          </a:prstGeom>
          <a:solidFill>
            <a:schemeClr val="bg1">
              <a:lumMod val="95000"/>
            </a:schemeClr>
          </a:solidFill>
          <a:ln w="22225" cap="flat" cmpd="sng">
            <a:solidFill>
              <a:schemeClr val="tx1"/>
            </a:solidFill>
            <a:prstDash val="solid"/>
            <a:round/>
            <a:headEnd type="none" w="med" len="med"/>
            <a:tailEnd type="none" w="med" len="med"/>
          </a:ln>
        </p:spPr>
        <p:txBody>
          <a:bodyPr/>
          <a:lstStyle/>
          <a:p>
            <a:r>
              <a:rPr lang="zh-CN" sz="1500" strike="noStrike">
                <a:solidFill>
                  <a:srgbClr val="800000"/>
                </a:solidFill>
                <a:latin typeface="微软雅黑" panose="020B0503020204020204" pitchFamily="34" charset="-122"/>
                <a:ea typeface="微软雅黑" panose="020B0503020204020204" pitchFamily="34" charset="-122"/>
              </a:rPr>
              <a:t>学习和探究历史应形成的情感态度价值观，是历史</a:t>
            </a:r>
            <a:r>
              <a:rPr lang="zh-CN" sz="1500" strike="noStrike">
                <a:solidFill>
                  <a:srgbClr val="0000CC"/>
                </a:solidFill>
                <a:latin typeface="微软雅黑" panose="020B0503020204020204" pitchFamily="34" charset="-122"/>
                <a:ea typeface="微软雅黑" panose="020B0503020204020204" pitchFamily="34" charset="-122"/>
              </a:rPr>
              <a:t>育人功能的重要标志</a:t>
            </a:r>
            <a:endParaRPr lang="zh-CN" sz="1500" strike="noStrike">
              <a:solidFill>
                <a:srgbClr val="0000CC"/>
              </a:solidFill>
              <a:latin typeface="Arial" panose="020B0604020202020204"/>
            </a:endParaRPr>
          </a:p>
        </p:txBody>
      </p:sp>
      <p:sp>
        <p:nvSpPr>
          <p:cNvPr id="13" name="圆角矩形 12"/>
          <p:cNvSpPr/>
          <p:nvPr/>
        </p:nvSpPr>
        <p:spPr>
          <a:xfrm>
            <a:off x="4950619" y="789384"/>
            <a:ext cx="1371600" cy="514350"/>
          </a:xfrm>
          <a:prstGeom prst="roundRect">
            <a:avLst/>
          </a:prstGeom>
          <a:solidFill>
            <a:schemeClr val="accent5"/>
          </a:solidFill>
          <a:ln w="25400" cap="flat" cmpd="sng">
            <a:solidFill>
              <a:srgbClr val="C00000"/>
            </a:solidFill>
            <a:prstDash val="solid"/>
            <a:round/>
            <a:headEnd type="none" w="med" len="med"/>
            <a:tailEnd type="none" w="med" len="med"/>
          </a:ln>
        </p:spPr>
        <p:txBody>
          <a:bodyPr/>
          <a:lstStyle/>
          <a:p>
            <a:r>
              <a:rPr lang="zh-CN" strike="noStrike">
                <a:latin typeface="微软雅黑" panose="020B0503020204020204" pitchFamily="34" charset="-122"/>
                <a:ea typeface="微软雅黑" panose="020B0503020204020204" pitchFamily="34" charset="-122"/>
              </a:rPr>
              <a:t>  唯物史观</a:t>
            </a:r>
            <a:endParaRPr lang="zh-CN" strike="noStrike">
              <a:latin typeface="微软雅黑" panose="020B0503020204020204" pitchFamily="34" charset="-122"/>
              <a:ea typeface="微软雅黑" panose="020B0503020204020204" pitchFamily="34" charset="-122"/>
            </a:endParaRPr>
          </a:p>
        </p:txBody>
      </p:sp>
      <p:sp>
        <p:nvSpPr>
          <p:cNvPr id="14" name="圆角矩形 13"/>
          <p:cNvSpPr/>
          <p:nvPr/>
        </p:nvSpPr>
        <p:spPr>
          <a:xfrm>
            <a:off x="4950619" y="1600200"/>
            <a:ext cx="1371600" cy="514350"/>
          </a:xfrm>
          <a:prstGeom prst="roundRect">
            <a:avLst/>
          </a:prstGeom>
          <a:solidFill>
            <a:schemeClr val="accent5"/>
          </a:solidFill>
          <a:ln w="25400" cap="flat" cmpd="sng">
            <a:solidFill>
              <a:srgbClr val="C00000"/>
            </a:solidFill>
            <a:prstDash val="solid"/>
            <a:round/>
            <a:headEnd type="none" w="med" len="med"/>
            <a:tailEnd type="none" w="med" len="med"/>
          </a:ln>
        </p:spPr>
        <p:txBody>
          <a:bodyPr/>
          <a:lstStyle/>
          <a:p>
            <a:pPr algn="ctr"/>
            <a:r>
              <a:rPr lang="zh-CN" strike="noStrike">
                <a:latin typeface="微软雅黑" panose="020B0503020204020204" pitchFamily="34" charset="-122"/>
                <a:ea typeface="微软雅黑" panose="020B0503020204020204" pitchFamily="34" charset="-122"/>
              </a:rPr>
              <a:t>时空观念</a:t>
            </a:r>
            <a:endParaRPr lang="zh-CN" strike="noStrike">
              <a:latin typeface="微软雅黑" panose="020B0503020204020204" pitchFamily="34" charset="-122"/>
              <a:ea typeface="微软雅黑" panose="020B0503020204020204" pitchFamily="34" charset="-122"/>
            </a:endParaRPr>
          </a:p>
        </p:txBody>
      </p:sp>
      <p:sp>
        <p:nvSpPr>
          <p:cNvPr id="15" name="圆角矩形 14"/>
          <p:cNvSpPr/>
          <p:nvPr/>
        </p:nvSpPr>
        <p:spPr>
          <a:xfrm>
            <a:off x="5004197" y="2409825"/>
            <a:ext cx="1371600" cy="514350"/>
          </a:xfrm>
          <a:prstGeom prst="roundRect">
            <a:avLst/>
          </a:prstGeom>
          <a:solidFill>
            <a:schemeClr val="accent5"/>
          </a:solidFill>
          <a:ln w="25400" cap="flat" cmpd="sng">
            <a:solidFill>
              <a:srgbClr val="C00000"/>
            </a:solidFill>
            <a:prstDash val="solid"/>
            <a:round/>
            <a:headEnd type="none" w="med" len="med"/>
            <a:tailEnd type="none" w="med" len="med"/>
          </a:ln>
        </p:spPr>
        <p:txBody>
          <a:bodyPr/>
          <a:lstStyle/>
          <a:p>
            <a:r>
              <a:rPr lang="zh-CN" strike="noStrike">
                <a:latin typeface="微软雅黑" panose="020B0503020204020204" pitchFamily="34" charset="-122"/>
                <a:ea typeface="微软雅黑" panose="020B0503020204020204" pitchFamily="34" charset="-122"/>
              </a:rPr>
              <a:t>  史料实证</a:t>
            </a:r>
            <a:endParaRPr lang="zh-CN" strike="noStrike">
              <a:latin typeface="微软雅黑" panose="020B0503020204020204" pitchFamily="34" charset="-122"/>
              <a:ea typeface="微软雅黑" panose="020B0503020204020204" pitchFamily="34" charset="-122"/>
            </a:endParaRPr>
          </a:p>
        </p:txBody>
      </p:sp>
      <p:sp>
        <p:nvSpPr>
          <p:cNvPr id="16" name="圆角矩形 15"/>
          <p:cNvSpPr/>
          <p:nvPr/>
        </p:nvSpPr>
        <p:spPr>
          <a:xfrm>
            <a:off x="4972050" y="3278982"/>
            <a:ext cx="1371600" cy="514350"/>
          </a:xfrm>
          <a:prstGeom prst="roundRect">
            <a:avLst/>
          </a:prstGeom>
          <a:solidFill>
            <a:schemeClr val="accent5"/>
          </a:solidFill>
          <a:ln w="25400" cap="flat" cmpd="sng">
            <a:solidFill>
              <a:srgbClr val="C00000"/>
            </a:solidFill>
            <a:prstDash val="solid"/>
            <a:round/>
            <a:headEnd type="none" w="med" len="med"/>
            <a:tailEnd type="none" w="med" len="med"/>
          </a:ln>
        </p:spPr>
        <p:txBody>
          <a:bodyPr/>
          <a:lstStyle/>
          <a:p>
            <a:r>
              <a:rPr lang="zh-CN" strike="noStrike">
                <a:latin typeface="微软雅黑" panose="020B0503020204020204" pitchFamily="34" charset="-122"/>
                <a:ea typeface="微软雅黑" panose="020B0503020204020204" pitchFamily="34" charset="-122"/>
              </a:rPr>
              <a:t>  历史解释</a:t>
            </a:r>
            <a:endParaRPr lang="zh-CN" strike="noStrike">
              <a:latin typeface="微软雅黑" panose="020B0503020204020204" pitchFamily="34" charset="-122"/>
              <a:ea typeface="微软雅黑" panose="020B0503020204020204" pitchFamily="34" charset="-122"/>
            </a:endParaRPr>
          </a:p>
        </p:txBody>
      </p:sp>
      <p:sp>
        <p:nvSpPr>
          <p:cNvPr id="17" name="圆角矩形 16"/>
          <p:cNvSpPr/>
          <p:nvPr/>
        </p:nvSpPr>
        <p:spPr>
          <a:xfrm>
            <a:off x="5004197" y="4030266"/>
            <a:ext cx="1371600" cy="514350"/>
          </a:xfrm>
          <a:prstGeom prst="roundRect">
            <a:avLst/>
          </a:prstGeom>
          <a:solidFill>
            <a:schemeClr val="accent5"/>
          </a:solidFill>
          <a:ln w="25400" cap="flat" cmpd="sng">
            <a:solidFill>
              <a:srgbClr val="C00000"/>
            </a:solidFill>
            <a:prstDash val="solid"/>
            <a:round/>
            <a:headEnd type="none" w="med" len="med"/>
            <a:tailEnd type="none" w="med" len="med"/>
          </a:ln>
        </p:spPr>
        <p:txBody>
          <a:bodyPr/>
          <a:lstStyle/>
          <a:p>
            <a:pPr algn="ctr"/>
            <a:r>
              <a:rPr lang="zh-CN" strike="noStrike">
                <a:latin typeface="微软雅黑" panose="020B0503020204020204" pitchFamily="34" charset="-122"/>
                <a:ea typeface="微软雅黑" panose="020B0503020204020204" pitchFamily="34" charset="-122"/>
              </a:rPr>
              <a:t>家国情怀</a:t>
            </a:r>
            <a:endParaRPr lang="zh-CN" strike="noStrike">
              <a:latin typeface="微软雅黑" panose="020B0503020204020204" pitchFamily="34" charset="-122"/>
              <a:ea typeface="微软雅黑" panose="020B0503020204020204" pitchFamily="34" charset="-122"/>
            </a:endParaRPr>
          </a:p>
        </p:txBody>
      </p:sp>
      <p:sp>
        <p:nvSpPr>
          <p:cNvPr id="47116" name="右箭头 35"/>
          <p:cNvSpPr/>
          <p:nvPr/>
        </p:nvSpPr>
        <p:spPr>
          <a:xfrm>
            <a:off x="4572000" y="897731"/>
            <a:ext cx="342900" cy="257175"/>
          </a:xfrm>
          <a:prstGeom prst="rightArrow">
            <a:avLst>
              <a:gd name="adj1" fmla="val 50000"/>
              <a:gd name="adj2" fmla="val 50000"/>
            </a:avLst>
          </a:prstGeom>
          <a:solidFill>
            <a:srgbClr val="FF0000"/>
          </a:solidFill>
          <a:ln w="9525" cap="flat" cmpd="sng">
            <a:solidFill>
              <a:schemeClr val="tx1"/>
            </a:solidFill>
            <a:prstDash val="solid"/>
            <a:round/>
            <a:headEnd type="none" w="med" len="med"/>
            <a:tailEnd type="none" w="med" len="med"/>
          </a:ln>
        </p:spPr>
        <p:txBody>
          <a:bodyPr anchor="t"/>
          <a:lstStyle/>
          <a:p>
            <a:endParaRPr lang="zh-CN" sz="1350">
              <a:latin typeface="Arial" panose="020B0604020202020204"/>
              <a:ea typeface="宋体" panose="02010600030101010101" pitchFamily="2" charset="-122"/>
            </a:endParaRPr>
          </a:p>
        </p:txBody>
      </p:sp>
      <p:sp>
        <p:nvSpPr>
          <p:cNvPr id="47117" name="右箭头 36"/>
          <p:cNvSpPr/>
          <p:nvPr/>
        </p:nvSpPr>
        <p:spPr>
          <a:xfrm>
            <a:off x="4572000" y="1653779"/>
            <a:ext cx="342900" cy="257175"/>
          </a:xfrm>
          <a:prstGeom prst="rightArrow">
            <a:avLst>
              <a:gd name="adj1" fmla="val 50000"/>
              <a:gd name="adj2" fmla="val 50000"/>
            </a:avLst>
          </a:prstGeom>
          <a:solidFill>
            <a:srgbClr val="FF0000"/>
          </a:solidFill>
          <a:ln w="9525" cap="flat" cmpd="sng">
            <a:solidFill>
              <a:schemeClr val="tx1"/>
            </a:solidFill>
            <a:prstDash val="solid"/>
            <a:round/>
            <a:headEnd type="none" w="med" len="med"/>
            <a:tailEnd type="none" w="med" len="med"/>
          </a:ln>
        </p:spPr>
        <p:txBody>
          <a:bodyPr anchor="t"/>
          <a:lstStyle/>
          <a:p>
            <a:endParaRPr lang="zh-CN" sz="1350">
              <a:latin typeface="Arial" panose="020B0604020202020204"/>
              <a:ea typeface="宋体" panose="02010600030101010101" pitchFamily="2" charset="-122"/>
            </a:endParaRPr>
          </a:p>
        </p:txBody>
      </p:sp>
      <p:sp>
        <p:nvSpPr>
          <p:cNvPr id="47118" name="右箭头 37"/>
          <p:cNvSpPr/>
          <p:nvPr/>
        </p:nvSpPr>
        <p:spPr>
          <a:xfrm>
            <a:off x="4625578" y="2571750"/>
            <a:ext cx="342900" cy="257175"/>
          </a:xfrm>
          <a:prstGeom prst="rightArrow">
            <a:avLst>
              <a:gd name="adj1" fmla="val 50000"/>
              <a:gd name="adj2" fmla="val 50000"/>
            </a:avLst>
          </a:prstGeom>
          <a:solidFill>
            <a:srgbClr val="FF0000"/>
          </a:solidFill>
          <a:ln w="9525" cap="flat" cmpd="sng">
            <a:solidFill>
              <a:schemeClr val="tx1"/>
            </a:solidFill>
            <a:prstDash val="solid"/>
            <a:round/>
            <a:headEnd type="none" w="med" len="med"/>
            <a:tailEnd type="none" w="med" len="med"/>
          </a:ln>
        </p:spPr>
        <p:txBody>
          <a:bodyPr anchor="t"/>
          <a:lstStyle/>
          <a:p>
            <a:endParaRPr lang="zh-CN" sz="1350">
              <a:latin typeface="Arial" panose="020B0604020202020204"/>
              <a:ea typeface="宋体" panose="02010600030101010101" pitchFamily="2" charset="-122"/>
            </a:endParaRPr>
          </a:p>
        </p:txBody>
      </p:sp>
      <p:sp>
        <p:nvSpPr>
          <p:cNvPr id="47119" name="右箭头 38"/>
          <p:cNvSpPr/>
          <p:nvPr/>
        </p:nvSpPr>
        <p:spPr>
          <a:xfrm>
            <a:off x="4625578" y="3381375"/>
            <a:ext cx="342900" cy="257175"/>
          </a:xfrm>
          <a:prstGeom prst="rightArrow">
            <a:avLst>
              <a:gd name="adj1" fmla="val 50000"/>
              <a:gd name="adj2" fmla="val 50000"/>
            </a:avLst>
          </a:prstGeom>
          <a:solidFill>
            <a:srgbClr val="FF0000"/>
          </a:solidFill>
          <a:ln w="9525" cap="flat" cmpd="sng">
            <a:solidFill>
              <a:schemeClr val="tx1"/>
            </a:solidFill>
            <a:prstDash val="solid"/>
            <a:round/>
            <a:headEnd type="none" w="med" len="med"/>
            <a:tailEnd type="none" w="med" len="med"/>
          </a:ln>
        </p:spPr>
        <p:txBody>
          <a:bodyPr anchor="t"/>
          <a:lstStyle/>
          <a:p>
            <a:endParaRPr lang="zh-CN" sz="1350">
              <a:latin typeface="Arial" panose="020B0604020202020204"/>
              <a:ea typeface="宋体" panose="02010600030101010101" pitchFamily="2" charset="-122"/>
            </a:endParaRPr>
          </a:p>
        </p:txBody>
      </p:sp>
      <p:sp>
        <p:nvSpPr>
          <p:cNvPr id="47120" name="右箭头 39"/>
          <p:cNvSpPr/>
          <p:nvPr/>
        </p:nvSpPr>
        <p:spPr>
          <a:xfrm>
            <a:off x="4625578" y="4137422"/>
            <a:ext cx="342900" cy="257175"/>
          </a:xfrm>
          <a:prstGeom prst="rightArrow">
            <a:avLst>
              <a:gd name="adj1" fmla="val 50000"/>
              <a:gd name="adj2" fmla="val 50000"/>
            </a:avLst>
          </a:prstGeom>
          <a:solidFill>
            <a:srgbClr val="FF0000"/>
          </a:solidFill>
          <a:ln w="9525" cap="flat" cmpd="sng">
            <a:solidFill>
              <a:schemeClr val="tx1"/>
            </a:solidFill>
            <a:prstDash val="solid"/>
            <a:round/>
            <a:headEnd type="none" w="med" len="med"/>
            <a:tailEnd type="none" w="med" len="med"/>
          </a:ln>
        </p:spPr>
        <p:txBody>
          <a:bodyPr anchor="t"/>
          <a:lstStyle/>
          <a:p>
            <a:endParaRPr lang="zh-CN" sz="1350">
              <a:latin typeface="Arial" panose="020B0604020202020204"/>
              <a:ea typeface="宋体" panose="02010600030101010101" pitchFamily="2" charset="-122"/>
            </a:endParaRPr>
          </a:p>
        </p:txBody>
      </p:sp>
      <p:sp>
        <p:nvSpPr>
          <p:cNvPr id="47121" name="右箭头 40"/>
          <p:cNvSpPr/>
          <p:nvPr/>
        </p:nvSpPr>
        <p:spPr>
          <a:xfrm rot="-1803677">
            <a:off x="1746647" y="1250156"/>
            <a:ext cx="400050" cy="257175"/>
          </a:xfrm>
          <a:prstGeom prst="rightArrow">
            <a:avLst>
              <a:gd name="adj1" fmla="val 50000"/>
              <a:gd name="adj2" fmla="val 49885"/>
            </a:avLst>
          </a:prstGeom>
          <a:solidFill>
            <a:srgbClr val="FF0000"/>
          </a:solidFill>
          <a:ln w="9525" cap="flat" cmpd="sng">
            <a:solidFill>
              <a:schemeClr val="tx1"/>
            </a:solidFill>
            <a:prstDash val="solid"/>
            <a:round/>
            <a:headEnd type="none" w="med" len="med"/>
            <a:tailEnd type="none" w="med" len="med"/>
          </a:ln>
        </p:spPr>
        <p:txBody>
          <a:bodyPr anchor="t"/>
          <a:lstStyle/>
          <a:p>
            <a:endParaRPr lang="zh-CN" sz="1350">
              <a:latin typeface="Arial" panose="020B0604020202020204"/>
              <a:ea typeface="宋体" panose="02010600030101010101" pitchFamily="2" charset="-122"/>
            </a:endParaRPr>
          </a:p>
        </p:txBody>
      </p:sp>
      <p:sp>
        <p:nvSpPr>
          <p:cNvPr id="47122" name="右箭头 42"/>
          <p:cNvSpPr/>
          <p:nvPr/>
        </p:nvSpPr>
        <p:spPr>
          <a:xfrm rot="-1174196">
            <a:off x="1795463" y="1821656"/>
            <a:ext cx="400050" cy="257175"/>
          </a:xfrm>
          <a:prstGeom prst="rightArrow">
            <a:avLst>
              <a:gd name="adj1" fmla="val 50000"/>
              <a:gd name="adj2" fmla="val 49885"/>
            </a:avLst>
          </a:prstGeom>
          <a:solidFill>
            <a:srgbClr val="FF0000"/>
          </a:solidFill>
          <a:ln w="9525" cap="flat" cmpd="sng">
            <a:solidFill>
              <a:schemeClr val="tx1"/>
            </a:solidFill>
            <a:prstDash val="solid"/>
            <a:round/>
            <a:headEnd type="none" w="med" len="med"/>
            <a:tailEnd type="none" w="med" len="med"/>
          </a:ln>
        </p:spPr>
        <p:txBody>
          <a:bodyPr anchor="t"/>
          <a:lstStyle/>
          <a:p>
            <a:endParaRPr lang="zh-CN" sz="1350">
              <a:latin typeface="Arial" panose="020B0604020202020204"/>
              <a:ea typeface="宋体" panose="02010600030101010101" pitchFamily="2" charset="-122"/>
            </a:endParaRPr>
          </a:p>
        </p:txBody>
      </p:sp>
      <p:sp>
        <p:nvSpPr>
          <p:cNvPr id="47123" name="右箭头 43"/>
          <p:cNvSpPr/>
          <p:nvPr/>
        </p:nvSpPr>
        <p:spPr>
          <a:xfrm>
            <a:off x="1818085" y="2571750"/>
            <a:ext cx="400050" cy="257175"/>
          </a:xfrm>
          <a:prstGeom prst="rightArrow">
            <a:avLst>
              <a:gd name="adj1" fmla="val 50000"/>
              <a:gd name="adj2" fmla="val 49885"/>
            </a:avLst>
          </a:prstGeom>
          <a:solidFill>
            <a:srgbClr val="FF0000"/>
          </a:solidFill>
          <a:ln w="9525" cap="flat" cmpd="sng">
            <a:solidFill>
              <a:schemeClr val="tx1"/>
            </a:solidFill>
            <a:prstDash val="solid"/>
            <a:round/>
            <a:headEnd type="none" w="med" len="med"/>
            <a:tailEnd type="none" w="med" len="med"/>
          </a:ln>
        </p:spPr>
        <p:txBody>
          <a:bodyPr anchor="t"/>
          <a:lstStyle/>
          <a:p>
            <a:endParaRPr lang="zh-CN" sz="1350">
              <a:latin typeface="Arial" panose="020B0604020202020204"/>
              <a:ea typeface="宋体" panose="02010600030101010101" pitchFamily="2" charset="-122"/>
            </a:endParaRPr>
          </a:p>
        </p:txBody>
      </p:sp>
      <p:sp>
        <p:nvSpPr>
          <p:cNvPr id="47124" name="右箭头 44"/>
          <p:cNvSpPr/>
          <p:nvPr/>
        </p:nvSpPr>
        <p:spPr>
          <a:xfrm rot="915308">
            <a:off x="1844279" y="3375422"/>
            <a:ext cx="400050" cy="257175"/>
          </a:xfrm>
          <a:prstGeom prst="rightArrow">
            <a:avLst>
              <a:gd name="adj1" fmla="val 50000"/>
              <a:gd name="adj2" fmla="val 49885"/>
            </a:avLst>
          </a:prstGeom>
          <a:solidFill>
            <a:srgbClr val="FF0000"/>
          </a:solidFill>
          <a:ln w="9525" cap="flat" cmpd="sng">
            <a:solidFill>
              <a:schemeClr val="tx1"/>
            </a:solidFill>
            <a:prstDash val="solid"/>
            <a:round/>
            <a:headEnd type="none" w="med" len="med"/>
            <a:tailEnd type="none" w="med" len="med"/>
          </a:ln>
        </p:spPr>
        <p:txBody>
          <a:bodyPr anchor="t"/>
          <a:lstStyle/>
          <a:p>
            <a:endParaRPr lang="zh-CN" sz="1350">
              <a:latin typeface="Arial" panose="020B0604020202020204"/>
              <a:ea typeface="宋体" panose="02010600030101010101" pitchFamily="2" charset="-122"/>
            </a:endParaRPr>
          </a:p>
        </p:txBody>
      </p:sp>
      <p:sp>
        <p:nvSpPr>
          <p:cNvPr id="47125" name="右箭头 45"/>
          <p:cNvSpPr/>
          <p:nvPr/>
        </p:nvSpPr>
        <p:spPr>
          <a:xfrm rot="1627170">
            <a:off x="1775857" y="4060507"/>
            <a:ext cx="400050" cy="257175"/>
          </a:xfrm>
          <a:prstGeom prst="rightArrow">
            <a:avLst>
              <a:gd name="adj1" fmla="val 50000"/>
              <a:gd name="adj2" fmla="val 49885"/>
            </a:avLst>
          </a:prstGeom>
          <a:solidFill>
            <a:srgbClr val="FF0000"/>
          </a:solidFill>
          <a:ln w="9525" cap="flat" cmpd="sng">
            <a:solidFill>
              <a:schemeClr val="tx1"/>
            </a:solidFill>
            <a:prstDash val="solid"/>
            <a:round/>
            <a:headEnd type="none" w="med" len="med"/>
            <a:tailEnd type="none" w="med" len="med"/>
          </a:ln>
        </p:spPr>
        <p:txBody>
          <a:bodyPr anchor="t"/>
          <a:lstStyle/>
          <a:p>
            <a:endParaRPr lang="zh-CN" sz="1350">
              <a:latin typeface="Arial" panose="020B0604020202020204"/>
              <a:ea typeface="宋体" panose="02010600030101010101" pitchFamily="2" charset="-122"/>
            </a:endParaRPr>
          </a:p>
        </p:txBody>
      </p:sp>
      <p:sp>
        <p:nvSpPr>
          <p:cNvPr id="47" name="TextBox 46"/>
          <p:cNvSpPr txBox="1"/>
          <p:nvPr/>
        </p:nvSpPr>
        <p:spPr>
          <a:xfrm>
            <a:off x="6814582" y="1221582"/>
            <a:ext cx="551815" cy="3214688"/>
          </a:xfrm>
          <a:prstGeom prst="rect">
            <a:avLst/>
          </a:prstGeom>
          <a:blipFill rotWithShape="1">
            <a:blip r:embed="rId1"/>
            <a:tile tx="0" ty="0" sx="100000" sy="100000" flip="none" algn="tl"/>
          </a:blipFill>
          <a:ln w="31750">
            <a:solidFill>
              <a:srgbClr val="800000"/>
            </a:solidFill>
            <a:miter/>
          </a:ln>
        </p:spPr>
        <p:txBody>
          <a:bodyPr vert="eaVert">
            <a:spAutoFit/>
          </a:bodyPr>
          <a:lstStyle/>
          <a:p>
            <a:r>
              <a:rPr lang="zh-CN" sz="2400" b="1">
                <a:solidFill>
                  <a:schemeClr val="accent2">
                    <a:lumMod val="75000"/>
                  </a:schemeClr>
                </a:solidFill>
                <a:latin typeface="黑体" panose="02010609060101010101" charset="-122"/>
                <a:ea typeface="黑体" panose="02010609060101010101" charset="-122"/>
              </a:rPr>
              <a:t>建构正确的历史认识</a:t>
            </a:r>
            <a:endParaRPr lang="zh-CN" sz="2400" b="1">
              <a:solidFill>
                <a:schemeClr val="accent2">
                  <a:lumMod val="75000"/>
                </a:schemeClr>
              </a:solidFill>
              <a:latin typeface="黑体" panose="02010609060101010101" charset="-122"/>
              <a:ea typeface="黑体" panose="02010609060101010101" charset="-122"/>
            </a:endParaRPr>
          </a:p>
        </p:txBody>
      </p:sp>
      <p:cxnSp>
        <p:nvCxnSpPr>
          <p:cNvPr id="47127" name="直接连接符 48"/>
          <p:cNvCxnSpPr/>
          <p:nvPr/>
        </p:nvCxnSpPr>
        <p:spPr>
          <a:xfrm>
            <a:off x="6572250" y="1285875"/>
            <a:ext cx="0" cy="3021807"/>
          </a:xfrm>
          <a:prstGeom prst="line">
            <a:avLst/>
          </a:prstGeom>
          <a:ln w="53975" cap="flat" cmpd="sng">
            <a:solidFill>
              <a:srgbClr val="FF0000"/>
            </a:solidFill>
            <a:prstDash val="solid"/>
            <a:round/>
            <a:headEnd type="none" w="med" len="med"/>
            <a:tailEnd type="none" w="med" len="med"/>
          </a:ln>
        </p:spPr>
      </p:cxnSp>
      <p:cxnSp>
        <p:nvCxnSpPr>
          <p:cNvPr id="47128" name="直接连接符 52"/>
          <p:cNvCxnSpPr/>
          <p:nvPr/>
        </p:nvCxnSpPr>
        <p:spPr>
          <a:xfrm>
            <a:off x="6400800" y="1285875"/>
            <a:ext cx="171450" cy="0"/>
          </a:xfrm>
          <a:prstGeom prst="line">
            <a:avLst/>
          </a:prstGeom>
          <a:ln w="50800" cap="flat" cmpd="sng">
            <a:solidFill>
              <a:srgbClr val="FF0000"/>
            </a:solidFill>
            <a:prstDash val="solid"/>
            <a:round/>
            <a:headEnd type="none" w="med" len="med"/>
            <a:tailEnd type="none" w="med" len="med"/>
          </a:ln>
        </p:spPr>
      </p:cxnSp>
      <p:cxnSp>
        <p:nvCxnSpPr>
          <p:cNvPr id="47129" name="直接连接符 56"/>
          <p:cNvCxnSpPr/>
          <p:nvPr/>
        </p:nvCxnSpPr>
        <p:spPr>
          <a:xfrm>
            <a:off x="6400800" y="1993107"/>
            <a:ext cx="171450" cy="0"/>
          </a:xfrm>
          <a:prstGeom prst="line">
            <a:avLst/>
          </a:prstGeom>
          <a:ln w="50800" cap="flat" cmpd="sng">
            <a:solidFill>
              <a:srgbClr val="FF0000"/>
            </a:solidFill>
            <a:prstDash val="solid"/>
            <a:round/>
            <a:headEnd type="none" w="med" len="med"/>
            <a:tailEnd type="none" w="med" len="med"/>
          </a:ln>
        </p:spPr>
      </p:cxnSp>
      <p:cxnSp>
        <p:nvCxnSpPr>
          <p:cNvPr id="47130" name="直接连接符 57"/>
          <p:cNvCxnSpPr/>
          <p:nvPr/>
        </p:nvCxnSpPr>
        <p:spPr>
          <a:xfrm>
            <a:off x="6400800" y="2764632"/>
            <a:ext cx="171450" cy="0"/>
          </a:xfrm>
          <a:prstGeom prst="line">
            <a:avLst/>
          </a:prstGeom>
          <a:ln w="50800" cap="flat" cmpd="sng">
            <a:solidFill>
              <a:srgbClr val="FF0000"/>
            </a:solidFill>
            <a:prstDash val="solid"/>
            <a:round/>
            <a:headEnd type="none" w="med" len="med"/>
            <a:tailEnd type="none" w="med" len="med"/>
          </a:ln>
        </p:spPr>
      </p:cxnSp>
      <p:cxnSp>
        <p:nvCxnSpPr>
          <p:cNvPr id="47131" name="直接连接符 58"/>
          <p:cNvCxnSpPr/>
          <p:nvPr/>
        </p:nvCxnSpPr>
        <p:spPr>
          <a:xfrm>
            <a:off x="6400800" y="3536157"/>
            <a:ext cx="171450" cy="0"/>
          </a:xfrm>
          <a:prstGeom prst="line">
            <a:avLst/>
          </a:prstGeom>
          <a:ln w="50800" cap="flat" cmpd="sng">
            <a:solidFill>
              <a:srgbClr val="FF0000"/>
            </a:solidFill>
            <a:prstDash val="solid"/>
            <a:round/>
            <a:headEnd type="none" w="med" len="med"/>
            <a:tailEnd type="none" w="med" len="med"/>
          </a:ln>
        </p:spPr>
      </p:cxnSp>
      <p:cxnSp>
        <p:nvCxnSpPr>
          <p:cNvPr id="47132" name="直接连接符 59"/>
          <p:cNvCxnSpPr/>
          <p:nvPr/>
        </p:nvCxnSpPr>
        <p:spPr>
          <a:xfrm>
            <a:off x="6400800" y="4307682"/>
            <a:ext cx="171450" cy="0"/>
          </a:xfrm>
          <a:prstGeom prst="line">
            <a:avLst/>
          </a:prstGeom>
          <a:ln w="50800" cap="flat" cmpd="sng">
            <a:solidFill>
              <a:srgbClr val="FF0000"/>
            </a:solidFill>
            <a:prstDash val="solid"/>
            <a:round/>
            <a:headEnd type="none" w="med" len="med"/>
            <a:tailEnd type="none" w="med" len="med"/>
          </a:ln>
        </p:spPr>
      </p:cxnSp>
      <p:cxnSp>
        <p:nvCxnSpPr>
          <p:cNvPr id="47133" name="直接箭头连接符 31"/>
          <p:cNvCxnSpPr/>
          <p:nvPr/>
        </p:nvCxnSpPr>
        <p:spPr>
          <a:xfrm>
            <a:off x="6572250" y="2764632"/>
            <a:ext cx="285750" cy="0"/>
          </a:xfrm>
          <a:prstGeom prst="straightConnector1">
            <a:avLst/>
          </a:prstGeom>
          <a:ln w="47625" cap="flat" cmpd="sng">
            <a:solidFill>
              <a:srgbClr val="FF0000"/>
            </a:solidFill>
            <a:prstDash val="solid"/>
            <a:round/>
            <a:headEnd type="none" w="med" len="med"/>
            <a:tailEnd type="arrow" w="med" len="med"/>
          </a:ln>
        </p:spPr>
      </p:cxnSp>
      <p:sp>
        <p:nvSpPr>
          <p:cNvPr id="33" name="TextBox 32"/>
          <p:cNvSpPr txBox="1"/>
          <p:nvPr/>
        </p:nvSpPr>
        <p:spPr>
          <a:xfrm>
            <a:off x="7328932" y="1221582"/>
            <a:ext cx="551815" cy="3214688"/>
          </a:xfrm>
          <a:prstGeom prst="rect">
            <a:avLst/>
          </a:prstGeom>
          <a:blipFill rotWithShape="1">
            <a:blip r:embed="rId1"/>
            <a:tile tx="0" ty="0" sx="100000" sy="100000" flip="none" algn="tl"/>
          </a:blipFill>
          <a:ln w="31750">
            <a:solidFill>
              <a:srgbClr val="800000"/>
            </a:solidFill>
            <a:miter/>
          </a:ln>
        </p:spPr>
        <p:txBody>
          <a:bodyPr vert="eaVert">
            <a:spAutoFit/>
          </a:bodyPr>
          <a:lstStyle/>
          <a:p>
            <a:r>
              <a:rPr lang="zh-CN" sz="2400" b="1">
                <a:solidFill>
                  <a:schemeClr val="accent2">
                    <a:lumMod val="75000"/>
                  </a:schemeClr>
                </a:solidFill>
                <a:latin typeface="黑体" panose="02010609060101010101" charset="-122"/>
                <a:ea typeface="黑体" panose="02010609060101010101" charset="-122"/>
              </a:rPr>
              <a:t>落实立德树人的任务</a:t>
            </a:r>
            <a:endParaRPr lang="zh-CN" sz="2400" b="1">
              <a:solidFill>
                <a:schemeClr val="accent2">
                  <a:lumMod val="75000"/>
                </a:schemeClr>
              </a:solidFill>
              <a:latin typeface="黑体" panose="02010609060101010101" charset="-122"/>
              <a:ea typeface="黑体" panose="02010609060101010101" charset="-122"/>
            </a:endParaRPr>
          </a:p>
        </p:txBody>
      </p:sp>
      <p:sp>
        <p:nvSpPr>
          <p:cNvPr id="25" name="标题 1"/>
          <p:cNvSpPr txBox="1"/>
          <p:nvPr/>
        </p:nvSpPr>
        <p:spPr>
          <a:xfrm>
            <a:off x="210185" y="100330"/>
            <a:ext cx="6400800" cy="465455"/>
          </a:xfrm>
          <a:prstGeom prst="rect">
            <a:avLst/>
          </a:prstGeom>
          <a:noFill/>
          <a:extLst>
            <a:ext uri="{909E8E84-426E-40DD-AFC4-6F175D3DCCD1}">
              <a14:hiddenFill xmlns:a14="http://schemas.microsoft.com/office/drawing/2010/main">
                <a:solidFill>
                  <a:schemeClr val="bg1"/>
                </a:solidFill>
              </a14:hiddenFill>
            </a:ext>
          </a:extLst>
        </p:spPr>
        <p:txBody>
          <a:bodyPr vert="horz" anchor="b">
            <a:normAutofit/>
          </a:bodyPr>
          <a:lstStyle>
            <a:lvl1pPr lvl="0" algn="ctr">
              <a:spcBef>
                <a:spcPct val="0"/>
              </a:spcBef>
              <a:buNone/>
              <a:defRPr sz="3300" kern="1200">
                <a:solidFill>
                  <a:schemeClr val="accent3">
                    <a:shade val="75000"/>
                  </a:schemeClr>
                </a:solidFill>
                <a:latin typeface="Calibri" panose="020F0502020204030204"/>
                <a:ea typeface="宋体" panose="02010600030101010101" pitchFamily="2" charset="-122"/>
              </a:defRPr>
            </a:lvl1pPr>
          </a:lstStyle>
          <a:p>
            <a:pPr algn="l"/>
            <a:r>
              <a:rPr lang="en-US" sz="2400" b="1" strike="noStrike" kern="0">
                <a:solidFill>
                  <a:schemeClr val="tx1"/>
                </a:solidFill>
                <a:latin typeface="黑体" panose="02010609060101010101" charset="-122"/>
                <a:ea typeface="黑体" panose="02010609060101010101" charset="-122"/>
              </a:rPr>
              <a:t>2.</a:t>
            </a:r>
            <a:r>
              <a:rPr lang="zh-CN" sz="2400" b="1" strike="noStrike" kern="0">
                <a:solidFill>
                  <a:schemeClr val="tx1"/>
                </a:solidFill>
                <a:latin typeface="黑体" panose="02010609060101010101" charset="-122"/>
                <a:ea typeface="黑体" panose="02010609060101010101" charset="-122"/>
              </a:rPr>
              <a:t>学科素养</a:t>
            </a:r>
            <a:endParaRPr lang="zh-CN" sz="2400" b="1" strike="noStrike" kern="0">
              <a:solidFill>
                <a:schemeClr val="tx1"/>
              </a:solidFill>
              <a:latin typeface="黑体" panose="02010609060101010101" charset="-122"/>
              <a:ea typeface="黑体" panose="02010609060101010101" charset="-122"/>
            </a:endParaRPr>
          </a:p>
        </p:txBody>
      </p:sp>
      <p:pic>
        <p:nvPicPr>
          <p:cNvPr id="2" name="图片 1"/>
          <p:cNvPicPr>
            <a:picLocks noChangeAspect="1"/>
          </p:cNvPicPr>
          <p:nvPr/>
        </p:nvPicPr>
        <p:blipFill>
          <a:blip r:embed="rId2"/>
          <a:stretch>
            <a:fillRect/>
          </a:stretch>
        </p:blipFill>
        <p:spPr>
          <a:xfrm>
            <a:off x="467995" y="295910"/>
            <a:ext cx="8274685" cy="455104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ISPRING_PRESENTATION_TITLE" val="Write Your Title Here"/>
  <p:tag name="COMMONDATA" val="eyJoZGlkIjoiOGI4NjI5OTBmMDM1ODFlMDkzNDFlZTFiMWNhZWU5ZTMifQ=="/>
  <p:tag name="KSO_WM_SCREEN_THEME_FLAG" val="Dlrq25wU2PGuGg5bbmjbDF03PLye+CeXpThVJwoS/lqUks7vB7v3KW+vdSm/K+l11ygSZC3xOXMqQnwwDABWAjmgHS5RG/OXmn0X0O2XKNo="/>
</p:tagLst>
</file>

<file path=ppt/theme/theme1.xml><?xml version="1.0" encoding="utf-8"?>
<a:theme xmlns:a="http://schemas.openxmlformats.org/drawingml/2006/main" name="Office 主题">
  <a:themeElements>
    <a:clrScheme name="自定义 237">
      <a:dk1>
        <a:sysClr val="windowText" lastClr="000000"/>
      </a:dk1>
      <a:lt1>
        <a:sysClr val="window" lastClr="FFFFFF"/>
      </a:lt1>
      <a:dk2>
        <a:srgbClr val="1F497D"/>
      </a:dk2>
      <a:lt2>
        <a:srgbClr val="EEECE1"/>
      </a:lt2>
      <a:accent1>
        <a:srgbClr val="005DA2"/>
      </a:accent1>
      <a:accent2>
        <a:srgbClr val="C4C7CB"/>
      </a:accent2>
      <a:accent3>
        <a:srgbClr val="7F7F7F"/>
      </a:accent3>
      <a:accent4>
        <a:srgbClr val="7F7F7F"/>
      </a:accent4>
      <a:accent5>
        <a:srgbClr val="7F7F7F"/>
      </a:accent5>
      <a:accent6>
        <a:srgbClr val="7F7F7F"/>
      </a:accent6>
      <a:hlink>
        <a:srgbClr val="17365D"/>
      </a:hlink>
      <a:folHlink>
        <a:srgbClr val="548DD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sz="1200" dirty="0" smtClean="0">
            <a:solidFill>
              <a:schemeClr val="tx1">
                <a:lumMod val="75000"/>
                <a:lumOff val="25000"/>
              </a:schemeClr>
            </a:solidFill>
            <a:latin typeface="微软雅黑" panose="020B0503020204020204" pitchFamily="34" charset="-122"/>
            <a:ea typeface="微软雅黑" panose="020B0503020204020204" pitchFamily="34" charset="-122"/>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3653</Words>
  <PresentationFormat>全屏显示(16:9)</PresentationFormat>
  <Paragraphs>221</Paragraphs>
  <Slides>17</Slides>
  <Notes>30</Notes>
  <HiddenSlides>0</HiddenSlides>
  <MMClips>2</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17</vt:i4>
      </vt:variant>
    </vt:vector>
  </HeadingPairs>
  <TitlesOfParts>
    <vt:vector size="33" baseType="lpstr">
      <vt:lpstr>Arial</vt:lpstr>
      <vt:lpstr>宋体</vt:lpstr>
      <vt:lpstr>Wingdings</vt:lpstr>
      <vt:lpstr>微软雅黑</vt:lpstr>
      <vt:lpstr>微软雅黑 Light</vt:lpstr>
      <vt:lpstr>Impact</vt:lpstr>
      <vt:lpstr>黑体</vt:lpstr>
      <vt:lpstr>Arial</vt:lpstr>
      <vt:lpstr>Calibri</vt:lpstr>
      <vt:lpstr>楷体</vt:lpstr>
      <vt:lpstr>仿宋_GB2312</vt:lpstr>
      <vt:lpstr>DotumChe</vt:lpstr>
      <vt:lpstr>Malgun Gothic</vt:lpstr>
      <vt:lpstr>Arial Unicode MS</vt:lpstr>
      <vt:lpstr>仿宋</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2015-12-11T17:46:00Z</dcterms:created>
  <dcterms:modified xsi:type="dcterms:W3CDTF">2022-05-27T16:55:58Z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2052-11.1.0.11744</vt:lpwstr>
  </property>
  <property fmtid="{D5CDD505-2E9C-101B-9397-08002B2CF9AE}" pid="3" name="ICV">
    <vt:lpwstr>E07AB2494FC944289D97D2FD73C311B4</vt:lpwstr>
  </property>
</Properties>
</file>