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gs/tag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22" r:id="rId3"/>
    <p:sldId id="299" r:id="rId4"/>
    <p:sldId id="624" r:id="rId5"/>
    <p:sldId id="631" r:id="rId6"/>
    <p:sldId id="627" r:id="rId7"/>
    <p:sldId id="629" r:id="rId8"/>
    <p:sldId id="632" r:id="rId9"/>
    <p:sldId id="623" r:id="rId10"/>
    <p:sldId id="636" r:id="rId11"/>
    <p:sldId id="637" r:id="rId12"/>
    <p:sldId id="638" r:id="rId13"/>
    <p:sldId id="641" r:id="rId14"/>
    <p:sldId id="642" r:id="rId15"/>
    <p:sldId id="640" r:id="rId16"/>
    <p:sldId id="639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CHENYUE" initials="C" lastIdx="0" clrIdx="2"/>
  <p:cmAuthor id="0" name="THINK" initials="T" lastIdx="0" clrIdx="0"/>
  <p:cmAuthor id="7" name="1206988966@qq.com" initials="1" lastIdx="0" clrIdx="2"/>
  <p:cmAuthor id="8" name="姜伟光" initials="姜" lastIdx="0" clrIdx="0"/>
  <p:cmAuthor id="5" name="宋洁然" initials="宋" lastIdx="0" clrIdx="1"/>
  <p:cmAuthor id="6" name="ming qiu" initials="m" lastIdx="0" clrIdx="1"/>
  <p:cmAuthor id="4" name="pc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10F"/>
    <a:srgbClr val="E30000"/>
    <a:srgbClr val="DA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commentAuthors" Target="commentAuthors.xml" Id="rId23" /><Relationship Type="http://schemas.openxmlformats.org/officeDocument/2006/relationships/tableStyles" Target="tableStyles.xml" Id="rId22" /><Relationship Type="http://schemas.openxmlformats.org/officeDocument/2006/relationships/viewProps" Target="viewProps.xml" Id="rId21" /><Relationship Type="http://schemas.openxmlformats.org/officeDocument/2006/relationships/presProps" Target="presProps.xml" Id="rId20" /><Relationship Type="http://schemas.openxmlformats.org/officeDocument/2006/relationships/theme" Target="theme/theme1.xml" Id="rId2" /><Relationship Type="http://schemas.openxmlformats.org/officeDocument/2006/relationships/handoutMaster" Target="handoutMasters/handoutMaster1.xml" Id="rId19" /><Relationship Type="http://schemas.openxmlformats.org/officeDocument/2006/relationships/notesMaster" Target="notesMasters/notesMaster1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9.xml" Id="R14bc8b47c42c43c3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33508"/>
            <a:ext cx="9144000" cy="1655762"/>
          </a:xfrm>
        </p:spPr>
        <p:txBody>
          <a:bodyPr/>
          <a:lstStyle>
            <a:lvl1pPr marL="0" indent="0" algn="ctr">
              <a:buNone/>
              <a:defRPr sz="3200">
                <a:latin typeface="华文行楷" panose="02010800040101010101" charset="-122"/>
                <a:ea typeface="华文行楷" panose="0201080004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PPT模板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245" y="-23495"/>
            <a:ext cx="6932930" cy="915670"/>
          </a:xfrm>
          <a:prstGeom prst="rect">
            <a:avLst/>
          </a:prstGeom>
        </p:spPr>
      </p:pic>
      <p:grpSp>
        <p:nvGrpSpPr>
          <p:cNvPr id="22" name="组合 17"/>
          <p:cNvGrpSpPr/>
          <p:nvPr userDrawn="1"/>
        </p:nvGrpSpPr>
        <p:grpSpPr>
          <a:xfrm>
            <a:off x="10773410" y="4522470"/>
            <a:ext cx="1293495" cy="2213610"/>
            <a:chOff x="956" y="7503"/>
            <a:chExt cx="1173" cy="2252"/>
          </a:xfrm>
        </p:grpSpPr>
        <p:grpSp>
          <p:nvGrpSpPr>
            <p:cNvPr id="23" name="组合 15"/>
            <p:cNvGrpSpPr/>
            <p:nvPr userDrawn="1"/>
          </p:nvGrpSpPr>
          <p:grpSpPr>
            <a:xfrm>
              <a:off x="1469" y="7503"/>
              <a:ext cx="660" cy="1415"/>
              <a:chOff x="641" y="6984"/>
              <a:chExt cx="660" cy="1415"/>
            </a:xfrm>
          </p:grpSpPr>
          <p:pic>
            <p:nvPicPr>
              <p:cNvPr id="24" name="图片 10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59668" t="543" r="11179" b="54483"/>
              <a:stretch>
                <a:fillRect/>
              </a:stretch>
            </p:blipFill>
            <p:spPr>
              <a:xfrm>
                <a:off x="641" y="8069"/>
                <a:ext cx="579" cy="33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" name="图片 11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r="78348" b="50679"/>
              <a:stretch>
                <a:fillRect/>
              </a:stretch>
            </p:blipFill>
            <p:spPr>
              <a:xfrm>
                <a:off x="756" y="6984"/>
                <a:ext cx="430" cy="3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6" name="图片 12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23442" t="-1260" r="42555" b="49159"/>
              <a:stretch>
                <a:fillRect/>
              </a:stretch>
            </p:blipFill>
            <p:spPr>
              <a:xfrm>
                <a:off x="641" y="7562"/>
                <a:ext cx="660" cy="37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" name="组合 16"/>
            <p:cNvGrpSpPr/>
            <p:nvPr userDrawn="1"/>
          </p:nvGrpSpPr>
          <p:grpSpPr>
            <a:xfrm>
              <a:off x="956" y="8453"/>
              <a:ext cx="702" cy="1303"/>
              <a:chOff x="956" y="8453"/>
              <a:chExt cx="702" cy="1303"/>
            </a:xfrm>
          </p:grpSpPr>
          <p:pic>
            <p:nvPicPr>
              <p:cNvPr id="28" name="图片 9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41339" t="51086" r="26434" b="-12772"/>
              <a:stretch>
                <a:fillRect/>
              </a:stretch>
            </p:blipFill>
            <p:spPr>
              <a:xfrm>
                <a:off x="967" y="8927"/>
                <a:ext cx="640" cy="4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" name="图片 13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74170" t="39674"/>
              <a:stretch>
                <a:fillRect/>
              </a:stretch>
            </p:blipFill>
            <p:spPr>
              <a:xfrm>
                <a:off x="956" y="9312"/>
                <a:ext cx="513" cy="4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" name="图片 14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5992" t="49321" r="58661" b="-11006"/>
              <a:stretch>
                <a:fillRect/>
              </a:stretch>
            </p:blipFill>
            <p:spPr>
              <a:xfrm>
                <a:off x="956" y="8453"/>
                <a:ext cx="702" cy="45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latin typeface="华文行楷" panose="02010800040101010101" charset="-122"/>
                <a:ea typeface="华文行楷" panose="02010800040101010101" charset="-122"/>
              </a:defRPr>
            </a:lvl1pPr>
          </a:lstStyle>
          <a:p>
            <a:r>
              <a:rPr lang="zh-CN" altLang="en-US" smtClean="0"/>
              <a:t>山西省榆次第一中学校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018540"/>
            <a:ext cx="10515600" cy="672465"/>
          </a:xfrm>
        </p:spPr>
        <p:txBody>
          <a:bodyPr/>
          <a:lstStyle/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内容1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-9525"/>
            <a:ext cx="5173980" cy="68326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50290" y="405130"/>
            <a:ext cx="5842000" cy="354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>
                <a:solidFill>
                  <a:schemeClr val="bg1"/>
                </a:solidFill>
                <a:latin typeface="Comic Sans MS" panose="030F0702030302020204" charset="0"/>
                <a:ea typeface="Meiryo UI" panose="020B0604030504040204" charset="-128"/>
              </a:rPr>
              <a:t>YUCI NO.1 MIDDLE SCHOOL</a:t>
            </a:r>
            <a:endParaRPr lang="en-US" altLang="zh-CN" sz="1600">
              <a:solidFill>
                <a:schemeClr val="bg1"/>
              </a:solidFill>
              <a:latin typeface="Comic Sans MS" panose="030F0702030302020204" charset="0"/>
              <a:ea typeface="Meiryo UI" panose="020B0604030504040204" charset="-128"/>
            </a:endParaRPr>
          </a:p>
        </p:txBody>
      </p:sp>
      <p:sp>
        <p:nvSpPr>
          <p:cNvPr id="31" name="标题 30"/>
          <p:cNvSpPr>
            <a:spLocks noGrp="1"/>
          </p:cNvSpPr>
          <p:nvPr>
            <p:ph type="title" hasCustomPrompt="1"/>
          </p:nvPr>
        </p:nvSpPr>
        <p:spPr>
          <a:xfrm>
            <a:off x="838200" y="1018540"/>
            <a:ext cx="10515600" cy="672465"/>
          </a:xfrm>
        </p:spPr>
        <p:txBody>
          <a:bodyPr/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2" name="内容占位符 31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内容1</a:t>
            </a:r>
            <a:endParaRPr lang="zh-CN" altLang="en-US"/>
          </a:p>
        </p:txBody>
      </p:sp>
      <p:sp>
        <p:nvSpPr>
          <p:cNvPr id="33" name="日期占位符 3"/>
          <p:cNvSpPr>
            <a:spLocks noGrp="1"/>
          </p:cNvSpPr>
          <p:nvPr userDrawn="1"/>
        </p:nvSpPr>
        <p:spPr>
          <a:xfrm>
            <a:off x="9652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-9525"/>
            <a:ext cx="5173980" cy="68326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69C-43A1-4F7C-B9D4-01FAED4674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9587" y="2532776"/>
            <a:ext cx="10072758" cy="26765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    以司机开车类比，司机必须要了解道路安全法规、驾车基本理论、车辆基本构造等基本内容，这些属于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必备知识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；一个合格的司机，能够熟练开车上路，平安行驶，可以说具备了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关键能力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；一个高水平的司机，能够在复杂的路况中应对棘手问题，能够完成较为困难的驾驶任务，可以说具备了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学科素养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8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r"/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zh-CN" sz="2800" b="1" dirty="0" smtClean="0">
                <a:latin typeface="黑体" panose="02010609060101010101" charset="-122"/>
                <a:ea typeface="黑体" panose="02010609060101010101" charset="-122"/>
              </a:rPr>
              <a:t>于涵</a:t>
            </a:r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zh-CN" sz="2800" b="1" dirty="0" smtClean="0">
                <a:latin typeface="黑体" panose="02010609060101010101" charset="-122"/>
                <a:ea typeface="黑体" panose="02010609060101010101" charset="-122"/>
              </a:rPr>
              <a:t>新时代的高考定位与内容改革实施路径</a:t>
            </a:r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09587" y="1214422"/>
            <a:ext cx="10072677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考什么（四层）：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必备知识、关键能力、学科素养、核心价值</a:t>
            </a:r>
            <a:endParaRPr lang="en-US" altLang="zh-CN" sz="2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48310" y="59213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26.表1（</a:t>
            </a:r>
            <a:r>
              <a:rPr lang="en-US" altLang="zh-CN" sz="2400" b="1">
                <a:solidFill>
                  <a:srgbClr val="000000"/>
                </a:solidFill>
                <a:cs typeface="方正书宋_GBK" charset="0"/>
              </a:rPr>
              <a:t>2017</a:t>
            </a:r>
            <a:r>
              <a:rPr lang="zh-CN" altLang="en-US" sz="2400" b="1">
                <a:solidFill>
                  <a:srgbClr val="000000"/>
                </a:solidFill>
                <a:cs typeface="方正书宋_GBK" charset="0"/>
              </a:rPr>
              <a:t>年全国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方正书宋_GBK" charset="0"/>
              </a:rPr>
              <a:t>Ⅲ卷</a:t>
            </a:r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）</a:t>
            </a:r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85495" y="1623060"/>
          <a:ext cx="10669905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5925"/>
                <a:gridCol w="3430905"/>
                <a:gridCol w="3013075"/>
              </a:tblGrid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土地规模(亩)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户数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户数比例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20以下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17.3%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20~130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103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74.1%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131~300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7.2%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300以上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1.4%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小计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139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050290" y="4760595"/>
            <a:ext cx="1067054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200" b="0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表1为唐代后期敦煌某地土地占有情况统计表。据此可知,当时该地(　　)A.自耕农经济盛行</a:t>
            </a:r>
            <a:r>
              <a:rPr lang="en-US" sz="2400" b="1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</a:t>
            </a:r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B.土地集中现象突出C.均田制破坏严重</a:t>
            </a:r>
            <a:r>
              <a:rPr lang="en-US" sz="2400" b="1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</a:t>
            </a:r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D.农业生产效率提高</a:t>
            </a:r>
            <a:endParaRPr lang="zh-CN" sz="2400" b="1">
              <a:solidFill>
                <a:srgbClr val="000000"/>
              </a:solidFill>
              <a:cs typeface="方正书宋_GBK" charset="0"/>
            </a:endParaRPr>
          </a:p>
          <a:p>
            <a:pPr indent="0"/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zh-CN" altLang="en-US" sz="2400" b="1">
                <a:solidFill>
                  <a:srgbClr val="000000"/>
                </a:solidFill>
                <a:cs typeface="方正书宋_GBK" charset="0"/>
              </a:rPr>
              <a:t>关注核心概念什么是自耕农？</a:t>
            </a:r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969010" y="951865"/>
            <a:ext cx="106356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25.据学者研究,唐朝“安史之乱”后百余年间的藩镇基本情况如表2所示。表2　“安史之乱”后百余年间唐朝藩镇基本情况表</a:t>
            </a:r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18565" y="1971040"/>
          <a:ext cx="10135235" cy="1577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1695"/>
                <a:gridCol w="1550035"/>
                <a:gridCol w="2270125"/>
                <a:gridCol w="2270125"/>
                <a:gridCol w="1913255"/>
              </a:tblGrid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藩镇类型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数量(个)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官员任免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赋税供纳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兵额与功能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河朔型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藩镇自擅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不上供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拥重兵以自立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中原型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朝廷任命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少上供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驻重兵防骄藩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边疆型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朝廷任命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少上供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驻重兵守边疆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东南型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朝廷任命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上供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驻兵少防盗贼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218565" y="3910330"/>
            <a:ext cx="101358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200" b="0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zh-CN" sz="2800" b="1">
                <a:solidFill>
                  <a:srgbClr val="000000"/>
                </a:solidFill>
                <a:cs typeface="方正书宋_GBK" charset="0"/>
              </a:rPr>
              <a:t>由此可知,这一时期的藩镇(　　)A.控制了朝廷财政收入</a:t>
            </a:r>
            <a:r>
              <a:rPr lang="en-US" altLang="zh-CN" sz="2800" b="1">
                <a:solidFill>
                  <a:srgbClr val="000000"/>
                </a:solidFill>
                <a:cs typeface="方正书宋_GBK" charset="0"/>
              </a:rPr>
              <a:t>           </a:t>
            </a:r>
            <a:r>
              <a:rPr lang="zh-CN" sz="2800" b="1">
                <a:solidFill>
                  <a:srgbClr val="000000"/>
                </a:solidFill>
                <a:cs typeface="方正书宋_GBK" charset="0"/>
              </a:rPr>
              <a:t>B.彼此之间攻伐不已C.注重维护中央的权威</a:t>
            </a:r>
            <a:r>
              <a:rPr lang="en-US" sz="2800" b="1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    </a:t>
            </a:r>
            <a:r>
              <a:rPr lang="zh-CN" sz="2800" b="1">
                <a:solidFill>
                  <a:srgbClr val="000000"/>
                </a:solidFill>
                <a:cs typeface="方正书宋_GBK" charset="0"/>
                <a:sym typeface="+mn-ea"/>
              </a:rPr>
              <a:t>D.延续了唐朝的统治</a:t>
            </a:r>
            <a:endParaRPr lang="zh-CN" altLang="en-US" sz="2800" b="1">
              <a:solidFill>
                <a:srgbClr val="000000"/>
              </a:solidFill>
              <a:cs typeface="方正书宋_GBK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7860" y="302260"/>
            <a:ext cx="91230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cs typeface="方正书宋_GBK" charset="0"/>
                <a:sym typeface="+mn-ea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cs typeface="方正书宋_GBK" charset="0"/>
                <a:sym typeface="+mn-ea"/>
              </a:rPr>
              <a:t>2017</a:t>
            </a:r>
            <a:r>
              <a:rPr lang="zh-CN" altLang="en-US" sz="2400" b="1">
                <a:solidFill>
                  <a:srgbClr val="000000"/>
                </a:solidFill>
                <a:cs typeface="方正书宋_GBK" charset="0"/>
                <a:sym typeface="+mn-ea"/>
              </a:rPr>
              <a:t>年全国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方正书宋_GBK" charset="0"/>
                <a:sym typeface="+mn-ea"/>
              </a:rPr>
              <a:t>Ⅰ卷</a:t>
            </a:r>
            <a:r>
              <a:rPr lang="zh-CN" sz="2400" b="1">
                <a:solidFill>
                  <a:srgbClr val="000000"/>
                </a:solidFill>
                <a:cs typeface="方正书宋_GBK" charset="0"/>
                <a:sym typeface="+mn-ea"/>
              </a:rPr>
              <a:t>）</a:t>
            </a:r>
            <a:endParaRPr lang="zh-CN" altLang="en-US" sz="2400" b="1">
              <a:solidFill>
                <a:srgbClr val="000000"/>
              </a:solidFill>
              <a:cs typeface="方正书宋_GBK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2575" y="5478780"/>
            <a:ext cx="101358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200" b="0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en-US" sz="2400" b="1">
                <a:solidFill>
                  <a:srgbClr val="000000"/>
                </a:solidFill>
                <a:cs typeface="方正书宋_GBK" charset="0"/>
              </a:rPr>
              <a:t>618——755——763——907</a:t>
            </a:r>
            <a:r>
              <a:rPr lang="zh-CN" altLang="en-US" sz="2400" b="1">
                <a:solidFill>
                  <a:srgbClr val="000000"/>
                </a:solidFill>
                <a:cs typeface="方正书宋_GBK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cs typeface="方正书宋_GBK" charset="0"/>
              </a:rPr>
              <a:t>137    144</a:t>
            </a:r>
            <a:r>
              <a:rPr lang="zh-CN" altLang="en-US" sz="2400" b="1">
                <a:solidFill>
                  <a:srgbClr val="000000"/>
                </a:solidFill>
                <a:cs typeface="方正书宋_GBK" charset="0"/>
              </a:rPr>
              <a:t>）深刻认识唐朝的繁镇割据</a:t>
            </a:r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 Box 3"/>
          <p:cNvSpPr txBox="1"/>
          <p:nvPr/>
        </p:nvSpPr>
        <p:spPr>
          <a:xfrm>
            <a:off x="914400" y="1950085"/>
            <a:ext cx="10118090" cy="321373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374" tIns="45688" rIns="91374" bIns="45688" anchor="t">
            <a:spAutoFit/>
          </a:bodyPr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“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与其大量做题，不如抽出时间认真研究往年的试题，社会上流传的复习题往往粗制滥造，不得要领，不分良莠的抓着就做，最容易产生误导。往年的试题是精雕细磨的产物，它反映了对</a:t>
            </a:r>
            <a:r>
              <a:rPr lang="zh-CN" altLang="en-US" sz="29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考试内容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的深思熟虑、对</a:t>
            </a:r>
            <a:r>
              <a:rPr lang="zh-CN" altLang="en-US" sz="29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设问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29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答案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的准确拿捏、对学生水平的客观判断。研究这些试题，就如同和试题的</a:t>
            </a:r>
            <a:r>
              <a:rPr lang="zh-CN" altLang="en-US" sz="29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制作者对话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。”</a:t>
            </a:r>
            <a:b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                      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刘芃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考试文集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54908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备考策略一：精研深研高考题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 Box 3"/>
          <p:cNvSpPr txBox="1"/>
          <p:nvPr/>
        </p:nvSpPr>
        <p:spPr>
          <a:xfrm>
            <a:off x="735330" y="1725930"/>
            <a:ext cx="10631805" cy="321373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374" tIns="45688" rIns="91374" bIns="45688" anchor="t">
            <a:spAutoFit/>
          </a:bodyPr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1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、多进行深度思考，要有问题意识。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2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、多读一些学术性期刊，以此发现问题。《历史教学》等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3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、以考定教，多命题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4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、多向大师、名师请教（借力）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5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、团队的力量和帮助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63074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备考策略二：提升教师的学科思维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63074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备考策略二：提升学生的学科思维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009" name="Text Box 3"/>
          <p:cNvSpPr txBox="1"/>
          <p:nvPr/>
        </p:nvSpPr>
        <p:spPr>
          <a:xfrm>
            <a:off x="735330" y="1487805"/>
            <a:ext cx="10631805" cy="499935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374" tIns="45688" rIns="91374" bIns="45688" anchor="t">
            <a:spAutoFit/>
          </a:bodyPr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例子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endParaRPr lang="en-US" altLang="zh-CN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1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、冬天早上学生迟到，由于起来洗头发。老师的话意在提醒学生早上洗头发一是可能会感冒，二是可能迟到，最好别冬天大早上洗头发。但学生丝毫听不懂老师的意思，反而说因为晚上没洗。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2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、今天早出门，一定早到校吗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（诸侯国增多，疆域就扩大了吗？）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3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、学生固有的思维模式很顽固，会影响审题。关注学生的思维模式，关注学生人本身的成长。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54125"/>
            <a:ext cx="10515600" cy="672465"/>
          </a:xfrm>
        </p:spPr>
        <p:txBody>
          <a:bodyPr>
            <a:noAutofit/>
          </a:bodyPr>
          <a:p>
            <a:r>
              <a:rPr lang="en-US" altLang="zh-CN" sz="5400" b="1"/>
              <a:t>        </a:t>
            </a:r>
            <a:br>
              <a:rPr lang="en-US" altLang="zh-CN" sz="5400" b="1"/>
            </a:br>
            <a:br>
              <a:rPr lang="en-US" altLang="zh-CN" sz="5400" b="1"/>
            </a:br>
            <a:r>
              <a:rPr lang="en-US" altLang="zh-CN" sz="5400" b="1"/>
              <a:t>         </a:t>
            </a:r>
            <a:r>
              <a:rPr lang="zh-CN" altLang="zh-CN" sz="4800" b="1"/>
              <a:t>关注核心概念     提升学科思维</a:t>
            </a:r>
            <a:endParaRPr lang="zh-CN" altLang="zh-CN" sz="48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271905" y="3493135"/>
            <a:ext cx="10515600" cy="672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/>
              <a:t>        </a:t>
            </a:r>
            <a:br>
              <a:rPr lang="en-US" altLang="zh-CN" sz="5400" b="1"/>
            </a:br>
            <a:r>
              <a:rPr lang="en-US" altLang="zh-CN" sz="5400" b="1"/>
              <a:t>                      </a:t>
            </a:r>
            <a:r>
              <a:rPr lang="zh-CN" altLang="en-US" sz="2800" b="1"/>
              <a:t>榆次一中</a:t>
            </a:r>
            <a:r>
              <a:rPr lang="en-US" altLang="zh-CN" sz="2800" b="1"/>
              <a:t>    </a:t>
            </a:r>
            <a:r>
              <a:rPr lang="zh-CN" altLang="en-US" sz="2800" b="1"/>
              <a:t>张保霞</a:t>
            </a:r>
            <a:br>
              <a:rPr lang="en-US" altLang="zh-CN" sz="2800" b="1"/>
            </a:br>
            <a:r>
              <a:rPr lang="en-US" altLang="zh-CN" sz="5400" b="1"/>
              <a:t>         </a:t>
            </a:r>
            <a:endParaRPr lang="zh-CN" altLang="zh-CN" sz="4800" b="1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00710" y="3941445"/>
            <a:ext cx="10515600" cy="672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/>
              <a:t>        </a:t>
            </a:r>
            <a:br>
              <a:rPr lang="en-US" altLang="zh-CN" sz="5400" b="1"/>
            </a:br>
            <a:r>
              <a:rPr lang="en-US" altLang="zh-CN" sz="5400" b="1"/>
              <a:t>                       </a:t>
            </a:r>
            <a:r>
              <a:rPr lang="zh-CN" altLang="en-US" sz="3600" b="1"/>
              <a:t>董健高中历史工作室</a:t>
            </a:r>
            <a:r>
              <a:rPr lang="en-US" altLang="zh-CN" sz="3600" b="1"/>
              <a:t>  </a:t>
            </a:r>
            <a:r>
              <a:rPr lang="en-US" altLang="zh-CN" b="1"/>
              <a:t> </a:t>
            </a:r>
            <a:r>
              <a:rPr lang="en-US" altLang="zh-CN" sz="5400" b="1"/>
              <a:t>      </a:t>
            </a:r>
            <a:endParaRPr lang="zh-CN" altLang="zh-CN" sz="4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7080" y="1521460"/>
            <a:ext cx="10505440" cy="3815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恩格斯在《家庭、私有制和国家起源》中两次强调指出:“作为国家的具体表现，同过去相比,具有两个最根本的特征,即:第一,它造成了一种……公共权力;第二,它第一次不依亲属集团而依共同居住地区为了公共目的来划分人民。……国家和旧的氏族组织不同的地方,</a:t>
            </a:r>
            <a:r>
              <a:rPr lang="zh-CN" altLang="en-US" sz="3200" b="1">
                <a:solidFill>
                  <a:srgbClr val="C5010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第一点就是它按地区来划分它的国民……第二个不同点是公共权力的设立。”</a:t>
            </a:r>
            <a:endParaRPr lang="zh-CN" altLang="en-US" sz="3200" b="1">
              <a:solidFill>
                <a:srgbClr val="C5010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38576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核心概念：早期国家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07720" y="1702435"/>
            <a:ext cx="1092644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914400" fontAlgn="auto">
              <a:lnSpc>
                <a:spcPct val="150000"/>
              </a:lnSpc>
              <a:spcBef>
                <a:spcPts val="0"/>
              </a:spcBef>
              <a:buNone/>
              <a:tabLst>
                <a:tab pos="7341870" algn="l"/>
              </a:tabLst>
            </a:pP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教材对此特别强调，“夏朝社会仍然是聚族而居”，商朝的“外服指商王间接控制的方国和部族”，西周形成“政权与族权的结合”</a:t>
            </a:r>
            <a:endParaRPr lang="zh-CN" altLang="en-US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24840" y="1317625"/>
            <a:ext cx="1094232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            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西周在中国古代国家形态演进中的特殊地位:虽仍属早期国家发展阶段,但它的宗法分封制对早期国家向成熟国家的转变具有重要意义。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西周在分封制下,周王将家族子弟等分派到外服地区做诸侯,与被征服地区的土著氏族组成新的族体，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打破了原有氏族血缘的壁垒，造就了按地区划分居民的前提条件，也改变了过去外服全部由土著首领担任领导的格局。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被分封的诸侯与周王的血缘亲属关系通过宗法制凝固为臣属关系,国家通过这种方式强化了对地方的控制。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7560" y="1906270"/>
            <a:ext cx="109296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002060"/>
                </a:solidFill>
                <a:sym typeface="+mn-ea"/>
              </a:rPr>
              <a:t>        </a:t>
            </a:r>
            <a:r>
              <a:rPr lang="zh-CN" altLang="en-US" sz="3600" b="1">
                <a:solidFill>
                  <a:srgbClr val="002060"/>
                </a:solidFill>
                <a:sym typeface="+mn-ea"/>
              </a:rPr>
              <a:t>春秋战国时期完成了早期国家向成熟国家的过渡。诸侯国的兼并战争进一步打破血缘藩篱，彻底终结了夏商时期“天下万邦”的局面。列国变法,在地方设县,按地域划分和管理人民。秦统—最终完成按地域划分居民，建立了中央集权的统一国家。</a:t>
            </a:r>
            <a:endParaRPr lang="zh-CN" altLang="en-US" sz="3600" b="1">
              <a:solidFill>
                <a:srgbClr val="002060"/>
              </a:solidFill>
            </a:endParaRPr>
          </a:p>
          <a:p>
            <a:endParaRPr lang="zh-CN" altLang="en-US" sz="3600" b="1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7080" y="1521460"/>
            <a:ext cx="10505440" cy="3876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、汉初经过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余年的休养生息，国力才达到强盛；唐初经过贞观之治历经百年才出现开元盛世。隋朝存在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37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年，统一南北后只有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年，为什么在短时间内能够如此兴盛？</a:t>
            </a:r>
            <a:endParaRPr lang="zh-CN" altLang="en-US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2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、明朝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倭患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问题严重的重要原因是什么？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倭患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问题是如何解决的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?</a:t>
            </a:r>
            <a:endParaRPr lang="en-US" altLang="zh-CN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3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、明朝白银货币化的问题。（和世界市场的联系）</a:t>
            </a:r>
            <a:endParaRPr lang="zh-CN" altLang="en-US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4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、什么是特里芬难题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?</a:t>
            </a:r>
            <a:endParaRPr lang="en-US" altLang="zh-CN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5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、滞涨问题是如何形成的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?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又如何解决？</a:t>
            </a:r>
            <a:endParaRPr lang="zh-CN" altLang="en-US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思维性知识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7565" y="907415"/>
            <a:ext cx="10223500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        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第13课第二子目中明朝的“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倭患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是第二子目“海上交通与沿海形势”的一个插曲，在明朝历史中也是一个阶段性问题。历史研究在这个问题上分歧很大,明朝实行海禁,站在明朝立场上民间下海经商就是走私,武装走私就是海盗,海盗与倭寇混杂就是从倭。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如果以全球眼光看海外贸易,这是 1500 年以后的一个大趋势，但是当时没有建立海上秩序和贸易规则,海上贸易必须有武装保护,于是明朝的走私团伙形成武装集团。世界市场对中国传统商品的需求是造成“倭患”猖獗的根本原因。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42010" y="416560"/>
            <a:ext cx="5471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000000"/>
                </a:solidFill>
                <a:cs typeface="方正书宋_GBK" charset="0"/>
              </a:rPr>
              <a:t>25.表1（</a:t>
            </a:r>
            <a:r>
              <a:rPr lang="en-US" altLang="zh-CN" sz="2800" b="1">
                <a:solidFill>
                  <a:srgbClr val="000000"/>
                </a:solidFill>
                <a:cs typeface="方正书宋_GBK" charset="0"/>
              </a:rPr>
              <a:t>2017</a:t>
            </a:r>
            <a:r>
              <a:rPr lang="zh-CN" altLang="en-US" sz="2800" b="1">
                <a:solidFill>
                  <a:srgbClr val="000000"/>
                </a:solidFill>
                <a:cs typeface="方正书宋_GBK" charset="0"/>
              </a:rPr>
              <a:t>年全国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方正书宋_GBK" charset="0"/>
              </a:rPr>
              <a:t>Ⅰ卷</a:t>
            </a:r>
            <a:r>
              <a:rPr lang="zh-CN" sz="2800" b="1">
                <a:solidFill>
                  <a:srgbClr val="000000"/>
                </a:solidFill>
                <a:cs typeface="方正书宋_GBK" charset="0"/>
              </a:rPr>
              <a:t>）</a:t>
            </a:r>
            <a:endParaRPr lang="zh-CN" altLang="en-US" sz="2800" b="1">
              <a:solidFill>
                <a:srgbClr val="000000"/>
              </a:solidFill>
              <a:cs typeface="方正书宋_GBK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23950" y="1379220"/>
          <a:ext cx="10479405" cy="2529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9725"/>
                <a:gridCol w="3054985"/>
                <a:gridCol w="3274695"/>
              </a:tblGrid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皇帝纪年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公元纪年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郡级政区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汉高帝十二年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前195年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15郡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汉文帝十六年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前164年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24郡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汉景帝中六年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前144年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68郡、国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汉武帝元封五年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前106年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108郡、国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23950" y="4000500"/>
            <a:ext cx="106368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200" b="0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zh-CN" sz="2800" b="0">
                <a:solidFill>
                  <a:srgbClr val="000000"/>
                </a:solidFill>
                <a:cs typeface="方正书宋_GBK" charset="0"/>
              </a:rPr>
              <a:t>表1为西汉朝廷直接管辖的郡级政区变化表。据此可知(　　)A.诸侯王国与朝廷矛盾渐趋激化</a:t>
            </a:r>
            <a:r>
              <a:rPr lang="en-US" sz="2800" b="0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</a:t>
            </a:r>
            <a:r>
              <a:rPr lang="zh-CN" sz="2800" b="0">
                <a:solidFill>
                  <a:srgbClr val="000000"/>
                </a:solidFill>
                <a:cs typeface="方正书宋_GBK" charset="0"/>
              </a:rPr>
              <a:t>B.中央行政体制进行了调整C.朝廷解决边患的条件更加成熟</a:t>
            </a:r>
            <a:r>
              <a:rPr lang="en-US" sz="2800" b="0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</a:t>
            </a:r>
            <a:r>
              <a:rPr lang="zh-CN" sz="2800" b="0">
                <a:solidFill>
                  <a:srgbClr val="000000"/>
                </a:solidFill>
                <a:cs typeface="方正书宋_GBK" charset="0"/>
              </a:rPr>
              <a:t>D.王国控制的区域日益扩大</a:t>
            </a:r>
            <a:endParaRPr lang="zh-CN" altLang="en-US" sz="2800" b="0">
              <a:solidFill>
                <a:srgbClr val="000000"/>
              </a:solidFill>
              <a:cs typeface="方正书宋_GBK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6725" y="5778500"/>
            <a:ext cx="8486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培养学生识图的能力，关联到相关的知识点推恩令，核心概念推恩令</a:t>
            </a:r>
            <a:endParaRPr lang="zh-CN" altLang="en-US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F1vd5HJbugBUDrcAHbKs/+S3p2t6kRS68AC1jgebbXTNt2+VneIOo8b1zoGUMy5BAMgAV8o4rSsxQJBYuaDAg0=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F1vd5HJbugBUDrcAHbKs/+S3p2t6kRS68AC1jgebbXTNt2+VneIOo8b1zoGUMy5BAMgAV8o4rSsxQJBYuaDAg0=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F1vd5HJbugBUDrcAHbKs/+S3p2t6kRS68AC1jgebbXTNt2+VneIOo8b1zoGUMy5BAMgAV8o4rSsxQJBYuaDAg0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F1vd5HJbugBUDrcAHbKs/+S3p2t6kRS68AC1jgebbXTNt2+VneIOo8b1zoGUMy5BAMgAV8o4rSsxQJBYuaDAg0=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F1vd5HJbugBUDrcAHbKs/+S3p2t6kRS68AC1jgebbXTNt2+VneIOo8b1zoGUMy5BAMgAV8o4rSsxQJBYuaDAg0="/>
</p:tagLst>
</file>

<file path=ppt/tags/tag6.xml><?xml version="1.0" encoding="utf-8"?>
<p:tagLst xmlns:p="http://schemas.openxmlformats.org/presentationml/2006/main">
  <p:tag name="KSO_WM_UNIT_TABLE_BEAUTIFY" val="smartTable{306eb6fa-0c75-411f-97fe-831c5662a2d0}"/>
  <p:tag name="TABLE_ENDDRAG_ORIGIN_RECT" val="825*194"/>
  <p:tag name="TABLE_ENDDRAG_RECT" val="90*174*825*194"/>
  <p:tag name="KSO_WM_SCREEN_THEME_FLAG" val="Dlrq25wU2PGuGg5bbmjbDF1vd5HJbugBUDrcAHbKs/+S3p2t6kRS68AC1jgebbXTNt2+VneIOo8b1zoGUMy5BAMgAV8o4rSsxQJBYuaDAg0="/>
</p:tagLst>
</file>

<file path=ppt/tags/tag7.xml><?xml version="1.0" encoding="utf-8"?>
<p:tagLst xmlns:p="http://schemas.openxmlformats.org/presentationml/2006/main">
  <p:tag name="KSO_WM_UNIT_TABLE_BEAUTIFY" val="smartTable{20d7b289-39d1-43b2-8adc-6bfe0b0658bc}"/>
  <p:tag name="TABLE_ENDDRAG_ORIGIN_RECT" val="840*153"/>
  <p:tag name="TABLE_ENDDRAG_RECT" val="61*127*840*153"/>
  <p:tag name="KSO_WM_SCREEN_THEME_FLAG" val="Dlrq25wU2PGuGg5bbmjbDF1vd5HJbugBUDrcAHbKs/+S3p2t6kRS68AC1jgebbXTNt2+VneIOo8b1zoGUMy5BAMgAV8o4rSsxQJBYuaDAg0="/>
</p:tagLst>
</file>

<file path=ppt/tags/tag8.xml><?xml version="1.0" encoding="utf-8"?>
<p:tagLst xmlns:p="http://schemas.openxmlformats.org/presentationml/2006/main">
  <p:tag name="KSO_WM_UNIT_TABLE_BEAUTIFY" val="smartTable{2f230fba-2ce1-4904-9516-a9d7fa141535}"/>
  <p:tag name="TABLE_ENDDRAG_ORIGIN_RECT" val="798*124"/>
  <p:tag name="TABLE_ENDDRAG_RECT" val="95*135*798*124"/>
  <p:tag name="KSO_WM_SCREEN_THEME_FLAG" val="Dlrq25wU2PGuGg5bbmjbDF1vd5HJbugBUDrcAHbKs/+S3p2t6kRS68AC1jgebbXTNt2+VneIOo8b1zoGUMy5BAMgAV8o4rSsxQJBYuaDAg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F1vd5HJbugBUDrcAHbKs/+S3p2t6kRS68AC1jgebbXTNt2+VneIOo8b1zoGUMy5BAMgAV8o4rSsxQJBYuaDAg0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2445</Words>
  <PresentationFormat>宽屏</PresentationFormat>
  <Paragraphs>212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华文行楷</vt:lpstr>
      <vt:lpstr>微软雅黑</vt:lpstr>
      <vt:lpstr>Comic Sans MS</vt:lpstr>
      <vt:lpstr>Meiryo UI</vt:lpstr>
      <vt:lpstr>黑体</vt:lpstr>
      <vt:lpstr>方正书宋_GBK</vt:lpstr>
      <vt:lpstr>Arial Unicode MS</vt:lpstr>
      <vt:lpstr>Calibri Light</vt:lpstr>
      <vt:lpstr>Calibri</vt:lpstr>
      <vt:lpstr>Office 主题</vt:lpstr>
      <vt:lpstr>PowerPoint 演示文稿</vt:lpstr>
      <vt:lpstr>                   关注核心概念     提升学科思维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2016-12-26T11:43:00Z</dcterms:created>
  <dcterms:modified xsi:type="dcterms:W3CDTF">2022-06-16T14:59:12Z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9E4ABFE890024B91ABC5D163ACE6CA21</vt:lpwstr>
  </property>
</Properties>
</file>