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  <p:sldMasterId id="2147483650" r:id="rId3"/>
  </p:sldMasterIdLst>
  <p:notesMasterIdLst>
    <p:notesMasterId r:id="rId6"/>
  </p:notesMasterIdLst>
  <p:handoutMasterIdLst>
    <p:handoutMasterId r:id="rId80"/>
  </p:handoutMasterIdLst>
  <p:sldIdLst>
    <p:sldId id="643" r:id="rId4"/>
    <p:sldId id="726" r:id="rId5"/>
    <p:sldId id="733" r:id="rId7"/>
    <p:sldId id="665" r:id="rId8"/>
    <p:sldId id="666" r:id="rId9"/>
    <p:sldId id="645" r:id="rId10"/>
    <p:sldId id="607" r:id="rId11"/>
    <p:sldId id="649" r:id="rId12"/>
    <p:sldId id="655" r:id="rId13"/>
    <p:sldId id="523" r:id="rId14"/>
    <p:sldId id="668" r:id="rId15"/>
    <p:sldId id="670" r:id="rId16"/>
    <p:sldId id="734" r:id="rId17"/>
    <p:sldId id="687" r:id="rId18"/>
    <p:sldId id="688" r:id="rId19"/>
    <p:sldId id="689" r:id="rId20"/>
    <p:sldId id="741" r:id="rId21"/>
    <p:sldId id="742" r:id="rId22"/>
    <p:sldId id="743" r:id="rId23"/>
    <p:sldId id="720" r:id="rId24"/>
    <p:sldId id="721" r:id="rId25"/>
    <p:sldId id="722" r:id="rId26"/>
    <p:sldId id="735" r:id="rId27"/>
    <p:sldId id="723" r:id="rId28"/>
    <p:sldId id="724" r:id="rId29"/>
    <p:sldId id="725" r:id="rId30"/>
    <p:sldId id="678" r:id="rId31"/>
    <p:sldId id="679" r:id="rId32"/>
    <p:sldId id="680" r:id="rId33"/>
    <p:sldId id="681" r:id="rId34"/>
    <p:sldId id="682" r:id="rId35"/>
    <p:sldId id="674" r:id="rId36"/>
    <p:sldId id="713" r:id="rId37"/>
    <p:sldId id="675" r:id="rId38"/>
    <p:sldId id="676" r:id="rId39"/>
    <p:sldId id="710" r:id="rId40"/>
    <p:sldId id="711" r:id="rId41"/>
    <p:sldId id="712" r:id="rId42"/>
    <p:sldId id="714" r:id="rId43"/>
    <p:sldId id="715" r:id="rId44"/>
    <p:sldId id="716" r:id="rId45"/>
    <p:sldId id="739" r:id="rId46"/>
    <p:sldId id="690" r:id="rId47"/>
    <p:sldId id="695" r:id="rId48"/>
    <p:sldId id="696" r:id="rId49"/>
    <p:sldId id="744" r:id="rId50"/>
    <p:sldId id="749" r:id="rId51"/>
    <p:sldId id="745" r:id="rId52"/>
    <p:sldId id="746" r:id="rId53"/>
    <p:sldId id="747" r:id="rId54"/>
    <p:sldId id="748" r:id="rId55"/>
    <p:sldId id="697" r:id="rId56"/>
    <p:sldId id="704" r:id="rId57"/>
    <p:sldId id="698" r:id="rId58"/>
    <p:sldId id="699" r:id="rId59"/>
    <p:sldId id="700" r:id="rId60"/>
    <p:sldId id="701" r:id="rId61"/>
    <p:sldId id="702" r:id="rId62"/>
    <p:sldId id="703" r:id="rId63"/>
    <p:sldId id="706" r:id="rId64"/>
    <p:sldId id="707" r:id="rId65"/>
    <p:sldId id="708" r:id="rId66"/>
    <p:sldId id="717" r:id="rId67"/>
    <p:sldId id="718" r:id="rId68"/>
    <p:sldId id="719" r:id="rId69"/>
    <p:sldId id="730" r:id="rId70"/>
    <p:sldId id="750" r:id="rId71"/>
    <p:sldId id="660" r:id="rId72"/>
    <p:sldId id="661" r:id="rId73"/>
    <p:sldId id="662" r:id="rId74"/>
    <p:sldId id="663" r:id="rId75"/>
    <p:sldId id="731" r:id="rId76"/>
    <p:sldId id="737" r:id="rId77"/>
    <p:sldId id="658" r:id="rId78"/>
    <p:sldId id="727" r:id="rId79"/>
  </p:sldIdLst>
  <p:sldSz cx="12192000" cy="6858000"/>
  <p:notesSz cx="7099300" cy="10234295"/>
  <p:embeddedFontLst>
    <p:embeddedFont>
      <p:font typeface="微软雅黑" panose="020B0503020204020204" pitchFamily="34" charset="-122"/>
      <p:regular r:id="rId85"/>
    </p:embeddedFont>
    <p:embeddedFont>
      <p:font typeface="Wingdings 2" panose="05020102010507070707" pitchFamily="18" charset="2"/>
      <p:regular r:id="rId86"/>
    </p:embeddedFont>
    <p:embeddedFont>
      <p:font typeface="FZQingKeBenYueSongS-R-GB" panose="02000000000000000000" pitchFamily="2" charset="-122"/>
      <p:regular r:id="rId87"/>
    </p:embeddedFont>
    <p:embeddedFont>
      <p:font typeface="楷体" panose="02010609060101010101" charset="-122"/>
      <p:regular r:id="rId88"/>
    </p:embeddedFont>
    <p:embeddedFont>
      <p:font typeface="Microsoft YaHei Regular" panose="020B0503020204020204" charset="-122"/>
      <p:regular r:id="rId89"/>
    </p:embeddedFont>
    <p:embeddedFont>
      <p:font typeface="Microsoft JhengHei Light" panose="020B0304030504040204" pitchFamily="34" charset="-122"/>
      <p:regular r:id="rId90"/>
    </p:embeddedFont>
    <p:embeddedFont>
      <p:font typeface="方正隶变简体" panose="03000509000000000000" charset="-122"/>
      <p:regular r:id="rId91"/>
    </p:embeddedFont>
    <p:embeddedFont>
      <p:font typeface="字体管家润行" panose="02010600010101010101" charset="-122"/>
      <p:regular r:id="rId92"/>
    </p:embeddedFont>
    <p:embeddedFont>
      <p:font typeface="华文楷体" panose="02010600040101010101" charset="-122"/>
      <p:regular r:id="rId93"/>
    </p:embeddedFont>
    <p:embeddedFont>
      <p:font typeface="字魂御守锦书" panose="00000500000000000000" charset="-122"/>
      <p:regular r:id="rId94"/>
    </p:embeddedFont>
    <p:embeddedFont>
      <p:font typeface="Microsoft YaHei Bold" panose="020B0503020204020204" charset="-122"/>
      <p:regular r:id="rId95"/>
    </p:embeddedFont>
    <p:embeddedFont>
      <p:font typeface="方正清刻本悦宋简体" panose="02000000000000000000" pitchFamily="2" charset="-122"/>
      <p:regular r:id="rId96"/>
    </p:embeddedFont>
    <p:embeddedFont>
      <p:font typeface="Calibri" panose="020F0502020204030204" charset="0"/>
      <p:regular r:id="rId97"/>
      <p:bold r:id="rId98"/>
      <p:italic r:id="rId99"/>
      <p:boldItalic r:id="rId100"/>
    </p:embeddedFont>
    <p:embeddedFont>
      <p:font typeface="Calibri Light" panose="020F0302020204030204" charset="0"/>
      <p:regular r:id="rId101"/>
      <p:italic r:id="rId102"/>
    </p:embeddedFont>
  </p:embeddedFontLst>
  <p:custDataLst>
    <p:tags r:id="rId10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Zhou Yang" initials="WY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E3A"/>
    <a:srgbClr val="3A817E"/>
    <a:srgbClr val="708A74"/>
    <a:srgbClr val="207955"/>
    <a:srgbClr val="6A472C"/>
    <a:srgbClr val="80AFAA"/>
    <a:srgbClr val="5B5B5F"/>
    <a:srgbClr val="4E5F51"/>
    <a:srgbClr val="93BA8A"/>
    <a:srgbClr val="F3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45" autoAdjust="0"/>
    <p:restoredTop sz="92701" autoAdjust="0"/>
  </p:normalViewPr>
  <p:slideViewPr>
    <p:cSldViewPr showGuides="1">
      <p:cViewPr>
        <p:scale>
          <a:sx n="72" d="100"/>
          <a:sy n="72" d="100"/>
        </p:scale>
        <p:origin x="43" y="216"/>
      </p:cViewPr>
      <p:guideLst>
        <p:guide orient="horz" pos="987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2844" y="54"/>
      </p:cViewPr>
      <p:guideLst>
        <p:guide orient="horz" pos="3281"/>
        <p:guide pos="22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15.fntdata"/><Relationship Id="rId98" Type="http://schemas.openxmlformats.org/officeDocument/2006/relationships/font" Target="fonts/font14.fntdata"/><Relationship Id="rId97" Type="http://schemas.openxmlformats.org/officeDocument/2006/relationships/font" Target="fonts/font13.fntdata"/><Relationship Id="rId96" Type="http://schemas.openxmlformats.org/officeDocument/2006/relationships/font" Target="fonts/font12.fntdata"/><Relationship Id="rId95" Type="http://schemas.openxmlformats.org/officeDocument/2006/relationships/font" Target="fonts/font11.fntdata"/><Relationship Id="rId94" Type="http://schemas.openxmlformats.org/officeDocument/2006/relationships/font" Target="fonts/font10.fntdata"/><Relationship Id="rId93" Type="http://schemas.openxmlformats.org/officeDocument/2006/relationships/font" Target="fonts/font9.fntdata"/><Relationship Id="rId92" Type="http://schemas.openxmlformats.org/officeDocument/2006/relationships/font" Target="fonts/font8.fntdata"/><Relationship Id="rId91" Type="http://schemas.openxmlformats.org/officeDocument/2006/relationships/font" Target="fonts/font7.fntdata"/><Relationship Id="rId90" Type="http://schemas.openxmlformats.org/officeDocument/2006/relationships/font" Target="fonts/font6.fntdata"/><Relationship Id="rId9" Type="http://schemas.openxmlformats.org/officeDocument/2006/relationships/slide" Target="slides/slide5.xml"/><Relationship Id="rId89" Type="http://schemas.openxmlformats.org/officeDocument/2006/relationships/font" Target="fonts/font5.fntdata"/><Relationship Id="rId88" Type="http://schemas.openxmlformats.org/officeDocument/2006/relationships/font" Target="fonts/font4.fntdata"/><Relationship Id="rId87" Type="http://schemas.openxmlformats.org/officeDocument/2006/relationships/font" Target="fonts/font3.fntdata"/><Relationship Id="rId86" Type="http://schemas.openxmlformats.org/officeDocument/2006/relationships/font" Target="fonts/font2.fntdata"/><Relationship Id="rId85" Type="http://schemas.openxmlformats.org/officeDocument/2006/relationships/font" Target="fonts/font1.fntdata"/><Relationship Id="rId84" Type="http://schemas.openxmlformats.org/officeDocument/2006/relationships/commentAuthors" Target="commentAuthors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3" Type="http://schemas.openxmlformats.org/officeDocument/2006/relationships/tags" Target="tags/tag11.xml"/><Relationship Id="rId102" Type="http://schemas.openxmlformats.org/officeDocument/2006/relationships/font" Target="fonts/font18.fntdata"/><Relationship Id="rId101" Type="http://schemas.openxmlformats.org/officeDocument/2006/relationships/font" Target="fonts/font17.fntdata"/><Relationship Id="rId100" Type="http://schemas.openxmlformats.org/officeDocument/2006/relationships/font" Target="fonts/font16.fntdata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fld id="{ADC214A6-EC79-4FBB-A8BB-C393C14D507C}" type="datetimeFigureOut">
              <a:rPr lang="zh-CN" altLang="en-US"/>
            </a:fld>
            <a:endParaRPr lang="en-US" altLang="zh-CN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fld id="{A2C43CE4-3DD3-4FB0-9735-DB59900E0CE9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>
            <a:lvl1pPr algn="l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>
            <a:lvl1pPr algn="r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b" anchorCtr="0" compatLnSpc="1"/>
          <a:lstStyle>
            <a:lvl1pPr algn="l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b" anchorCtr="0" compatLnSpc="1"/>
          <a:lstStyle>
            <a:lvl1pPr algn="r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75139A05-45D6-4BFB-B56A-7DEA847C3476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7D6C68E7-F3F1-46EB-A7D7-1BFF54ED68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/>
      <p:sp>
        <p:nvSpPr>
          <p:cNvPr id="1048624" name="幻灯片图像占位符 1"/>
          <p:cNvSpPr/>
          <p:nvPr>
            <p:ph type="sldImg" idx="2"/>
          </p:nvPr>
        </p:nvSpPr>
        <p:spPr/>
      </p:sp>
      <p:sp>
        <p:nvSpPr>
          <p:cNvPr id="1048625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/>
      <p:sp>
        <p:nvSpPr>
          <p:cNvPr id="1048651" name="幻灯片图像占位符 1"/>
          <p:cNvSpPr/>
          <p:nvPr>
            <p:ph type="sldImg" idx="2"/>
          </p:nvPr>
        </p:nvSpPr>
        <p:spPr/>
      </p:sp>
      <p:sp>
        <p:nvSpPr>
          <p:cNvPr id="1048652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l="26788"/>
          <a:stretch>
            <a:fillRect/>
          </a:stretch>
        </p:blipFill>
        <p:spPr>
          <a:xfrm>
            <a:off x="0" y="548376"/>
            <a:ext cx="3568380" cy="59223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l="26788" b="90741"/>
          <a:stretch>
            <a:fillRect/>
          </a:stretch>
        </p:blipFill>
        <p:spPr>
          <a:xfrm>
            <a:off x="0" y="6309625"/>
            <a:ext cx="3568380" cy="548376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811" b="22140"/>
          <a:stretch>
            <a:fillRect/>
          </a:stretch>
        </p:blipFill>
        <p:spPr>
          <a:xfrm>
            <a:off x="7499350" y="617220"/>
            <a:ext cx="4707255" cy="624078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811" b="22140"/>
          <a:stretch>
            <a:fillRect/>
          </a:stretch>
        </p:blipFill>
        <p:spPr>
          <a:xfrm>
            <a:off x="9782584" y="3645024"/>
            <a:ext cx="2424320" cy="3212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r="4597" b="60133"/>
          <a:stretch>
            <a:fillRect/>
          </a:stretch>
        </p:blipFill>
        <p:spPr>
          <a:xfrm flipH="1">
            <a:off x="4284" y="188641"/>
            <a:ext cx="1467684" cy="1152127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7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619E41-CD1D-47B4-A775-26574D60B0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185102-D833-48EB-B73E-A74820FC6E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fld id="{2254052A-5DE7-4F75-B41F-E4D6E2E5C9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endParaRPr lang="zh-CN" altLang="en-US"/>
          </a:p>
        </p:txBody>
      </p:sp>
      <p:sp>
        <p:nvSpPr>
          <p:cNvPr id="104863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66493E0E-4082-4CBE-A634-7AD4C1536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图文框 1"/>
          <p:cNvSpPr/>
          <p:nvPr userDrawn="1"/>
        </p:nvSpPr>
        <p:spPr>
          <a:xfrm>
            <a:off x="488950" y="514498"/>
            <a:ext cx="11214100" cy="5886301"/>
          </a:xfrm>
          <a:prstGeom prst="frame">
            <a:avLst>
              <a:gd name="adj1" fmla="val 1696"/>
            </a:avLst>
          </a:prstGeom>
          <a:solidFill>
            <a:srgbClr val="DB9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97159" name="图片 2"/>
          <p:cNvPicPr>
            <a:picLocks noChangeAspect="1"/>
          </p:cNvPicPr>
          <p:nvPr userDrawn="1"/>
        </p:nvPicPr>
        <p:blipFill>
          <a:blip r:embed="rId2"/>
          <a:srcRect l="6911" t="10090" r="4870" b="770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effectLst>
            <a:outerShdw blurRad="190500" dist="38100" dir="2700000" algn="tl" rotWithShape="0">
              <a:srgbClr val="3C0000">
                <a:alpha val="40000"/>
              </a:srgbClr>
            </a:outerShdw>
          </a:effectLst>
        </p:spPr>
      </p:pic>
      <p:sp>
        <p:nvSpPr>
          <p:cNvPr id="1048590" name="直角三角形 3"/>
          <p:cNvSpPr/>
          <p:nvPr userDrawn="1"/>
        </p:nvSpPr>
        <p:spPr>
          <a:xfrm>
            <a:off x="8331199" y="316040"/>
            <a:ext cx="112713" cy="198459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1" name="直角三角形 4"/>
          <p:cNvSpPr/>
          <p:nvPr userDrawn="1"/>
        </p:nvSpPr>
        <p:spPr>
          <a:xfrm flipH="1">
            <a:off x="3748088" y="316040"/>
            <a:ext cx="112713" cy="198459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2" name="矩形 5"/>
          <p:cNvSpPr/>
          <p:nvPr userDrawn="1"/>
        </p:nvSpPr>
        <p:spPr>
          <a:xfrm>
            <a:off x="3860800" y="316041"/>
            <a:ext cx="4470400" cy="49207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48593" name="文本占位符 8"/>
          <p:cNvSpPr>
            <a:spLocks noGrp="1"/>
          </p:cNvSpPr>
          <p:nvPr>
            <p:ph type="body" sz="quarter" idx="10" hasCustomPrompt="1"/>
          </p:nvPr>
        </p:nvSpPr>
        <p:spPr>
          <a:xfrm>
            <a:off x="3860799" y="312821"/>
            <a:ext cx="4470400" cy="49851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请在此处添加标题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 bldLvl="0" animBg="1"/>
      <p:bldP spid="1048591" grpId="0" bldLvl="0" animBg="1"/>
      <p:bldP spid="1048592" grpId="0" bldLvl="0" animBg="1"/>
      <p:bldP spid="1048593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4859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5.emf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Tm="7000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4922" y="-531440"/>
            <a:ext cx="1738489" cy="2935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 spd="slow" advTm="7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tags" Target="../tags/tag5.xml"/><Relationship Id="rId6" Type="http://schemas.openxmlformats.org/officeDocument/2006/relationships/image" Target="../media/image24.jpeg"/><Relationship Id="rId5" Type="http://schemas.openxmlformats.org/officeDocument/2006/relationships/tags" Target="../tags/tag4.xml"/><Relationship Id="rId4" Type="http://schemas.openxmlformats.org/officeDocument/2006/relationships/image" Target="../media/image23.jpeg"/><Relationship Id="rId3" Type="http://schemas.openxmlformats.org/officeDocument/2006/relationships/tags" Target="../tags/tag3.xml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7.jpe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4.jpeg"/><Relationship Id="rId11" Type="http://schemas.openxmlformats.org/officeDocument/2006/relationships/image" Target="../media/image53.png"/><Relationship Id="rId10" Type="http://schemas.openxmlformats.org/officeDocument/2006/relationships/image" Target="../media/image52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jpeg"/><Relationship Id="rId8" Type="http://schemas.openxmlformats.org/officeDocument/2006/relationships/image" Target="../media/image69.jpeg"/><Relationship Id="rId7" Type="http://schemas.openxmlformats.org/officeDocument/2006/relationships/image" Target="../media/image68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2.jpeg"/><Relationship Id="rId11" Type="http://schemas.openxmlformats.org/officeDocument/2006/relationships/image" Target="../media/image71.jpeg"/><Relationship Id="rId10" Type="http://schemas.openxmlformats.org/officeDocument/2006/relationships/image" Target="../media/image50.jpeg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image" Target="../media/image80.jpeg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3.jpeg"/><Relationship Id="rId10" Type="http://schemas.openxmlformats.org/officeDocument/2006/relationships/image" Target="../media/image82.jpeg"/><Relationship Id="rId1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2.jpeg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6.jpeg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3.png"/><Relationship Id="rId2" Type="http://schemas.microsoft.com/office/2007/relationships/media" Target="file:///E:\KwDownload\&#21776;&#26397;\&#26519;&#28023;-&#30427;&#19990;.&#22823;&#26126;&#23467;.mp3" TargetMode="External"/><Relationship Id="rId1" Type="http://schemas.openxmlformats.org/officeDocument/2006/relationships/audio" Target="file:///E:\KwDownload\&#21776;&#26397;\&#26519;&#28023;-&#30427;&#19990;.&#22823;&#26126;&#23467;.mp3" TargetMode="Externa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8" Type="http://schemas.openxmlformats.org/officeDocument/2006/relationships/image" Target="../media/image152.jpeg"/><Relationship Id="rId7" Type="http://schemas.openxmlformats.org/officeDocument/2006/relationships/image" Target="../media/image151.jpeg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157.jpeg"/><Relationship Id="rId12" Type="http://schemas.openxmlformats.org/officeDocument/2006/relationships/image" Target="../media/image156.jpeg"/><Relationship Id="rId11" Type="http://schemas.openxmlformats.org/officeDocument/2006/relationships/image" Target="../media/image155.jpeg"/><Relationship Id="rId10" Type="http://schemas.openxmlformats.org/officeDocument/2006/relationships/image" Target="../media/image154.jpeg"/><Relationship Id="rId1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6.jpeg"/><Relationship Id="rId8" Type="http://schemas.openxmlformats.org/officeDocument/2006/relationships/image" Target="../media/image165.jpeg"/><Relationship Id="rId7" Type="http://schemas.openxmlformats.org/officeDocument/2006/relationships/image" Target="../media/image164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image" Target="../media/image1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jpeg"/><Relationship Id="rId8" Type="http://schemas.openxmlformats.org/officeDocument/2006/relationships/image" Target="../media/image181.jpeg"/><Relationship Id="rId7" Type="http://schemas.openxmlformats.org/officeDocument/2006/relationships/image" Target="../media/image180.jpeg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83.jpeg"/><Relationship Id="rId1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image" Target="../media/image184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image" Target="../media/image19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9.jpeg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image" Target="../media/image1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08.jpeg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image" Target="../media/image20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18.jpeg"/><Relationship Id="rId7" Type="http://schemas.openxmlformats.org/officeDocument/2006/relationships/image" Target="../media/image217.jpeg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image" Target="../media/image211.jpe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image" Target="../media/image219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3.jpeg"/><Relationship Id="rId8" Type="http://schemas.openxmlformats.org/officeDocument/2006/relationships/image" Target="../media/image232.jpeg"/><Relationship Id="rId7" Type="http://schemas.openxmlformats.org/officeDocument/2006/relationships/image" Target="../media/image231.png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png"/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235.jpeg"/><Relationship Id="rId10" Type="http://schemas.openxmlformats.org/officeDocument/2006/relationships/image" Target="../media/image234.jpeg"/><Relationship Id="rId1" Type="http://schemas.openxmlformats.org/officeDocument/2006/relationships/image" Target="../media/image225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image" Target="../media/image236.jpe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1.jpeg"/><Relationship Id="rId3" Type="http://schemas.openxmlformats.org/officeDocument/2006/relationships/image" Target="../media/image240.GIF"/><Relationship Id="rId2" Type="http://schemas.openxmlformats.org/officeDocument/2006/relationships/image" Target="../media/image239.jpeg"/><Relationship Id="rId1" Type="http://schemas.openxmlformats.org/officeDocument/2006/relationships/tags" Target="../tags/tag9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3.jpeg"/><Relationship Id="rId2" Type="http://schemas.openxmlformats.org/officeDocument/2006/relationships/tags" Target="../tags/tag10.xml"/><Relationship Id="rId1" Type="http://schemas.openxmlformats.org/officeDocument/2006/relationships/image" Target="../media/image2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5.png"/><Relationship Id="rId1" Type="http://schemas.openxmlformats.org/officeDocument/2006/relationships/image" Target="../media/image24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6.jpe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image" Target="../media/image247.jpeg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image" Target="../media/image2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image" Target="../media/image257.jpeg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image" Target="../media/image262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5.jpeg"/><Relationship Id="rId8" Type="http://schemas.openxmlformats.org/officeDocument/2006/relationships/image" Target="../media/image274.jpeg"/><Relationship Id="rId7" Type="http://schemas.openxmlformats.org/officeDocument/2006/relationships/image" Target="../media/image273.jpeg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67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9.png"/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image" Target="../media/image276.jpe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image" Target="../media/image28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/>
          <p:cNvSpPr/>
          <p:nvPr/>
        </p:nvSpPr>
        <p:spPr>
          <a:xfrm>
            <a:off x="2844165" y="1289050"/>
            <a:ext cx="7972425" cy="2584450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p>
            <a:pPr algn="ctr"/>
            <a:r>
              <a:rPr lang="zh-CN" altLang="en-US" sz="9600" dirty="0">
                <a:solidFill>
                  <a:srgbClr val="4E5F51"/>
                </a:solidFill>
                <a:effectLst>
                  <a:innerShdw blurRad="12700" dist="114300">
                    <a:schemeClr val="tx1">
                      <a:alpha val="87000"/>
                    </a:schemeClr>
                  </a:innerShdw>
                </a:effectLst>
                <a:latin typeface="华康徽宗宫体 W5" panose="03000509000000000000" charset="-122"/>
                <a:ea typeface="华康徽宗宫体 W5" panose="03000509000000000000" charset="-122"/>
                <a:cs typeface="经典行书简" panose="02010609010101010101" pitchFamily="49" charset="-122"/>
                <a:sym typeface="FZQingKeBenYueSongS-R-GB" panose="02000000000000000000" pitchFamily="2" charset="-122"/>
              </a:rPr>
              <a:t>读贵有方</a:t>
            </a:r>
            <a:endParaRPr lang="zh-CN" altLang="en-US" sz="9600" dirty="0">
              <a:solidFill>
                <a:srgbClr val="4E5F51"/>
              </a:solidFill>
              <a:effectLst>
                <a:innerShdw blurRad="12700" dist="114300">
                  <a:schemeClr val="tx1">
                    <a:alpha val="87000"/>
                  </a:schemeClr>
                </a:innerShdw>
              </a:effectLst>
              <a:latin typeface="华康徽宗宫体 W5" panose="03000509000000000000" charset="-122"/>
              <a:ea typeface="华康徽宗宫体 W5" panose="03000509000000000000" charset="-122"/>
              <a:cs typeface="经典行书简" panose="02010609010101010101" pitchFamily="49" charset="-122"/>
              <a:sym typeface="FZQingKeBenYueSongS-R-GB" panose="02000000000000000000" pitchFamily="2" charset="-122"/>
            </a:endParaRPr>
          </a:p>
          <a:p>
            <a:pPr algn="ctr"/>
            <a:r>
              <a:rPr lang="zh-CN" altLang="en-US" sz="6600" dirty="0">
                <a:solidFill>
                  <a:srgbClr val="6A472C"/>
                </a:solidFill>
                <a:effectLst>
                  <a:innerShdw blurRad="12700" dist="114300">
                    <a:schemeClr val="tx1">
                      <a:alpha val="87000"/>
                    </a:schemeClr>
                  </a:innerShdw>
                </a:effectLst>
                <a:latin typeface="华康徽宗宫体 W5" panose="03000509000000000000" charset="-122"/>
                <a:ea typeface="华康徽宗宫体 W5" panose="03000509000000000000" charset="-122"/>
                <a:cs typeface="经典行书简" panose="02010609010101010101" pitchFamily="49" charset="-122"/>
                <a:sym typeface="FZQingKeBenYueSongS-R-GB" panose="02000000000000000000" pitchFamily="2" charset="-122"/>
              </a:rPr>
              <a:t>教师的阅读与成长</a:t>
            </a:r>
            <a:endParaRPr lang="zh-CN" altLang="en-US" sz="6600" dirty="0">
              <a:solidFill>
                <a:srgbClr val="6A472C"/>
              </a:solidFill>
              <a:effectLst>
                <a:innerShdw blurRad="12700" dist="114300">
                  <a:schemeClr val="tx1">
                    <a:alpha val="87000"/>
                  </a:schemeClr>
                </a:innerShdw>
              </a:effectLst>
              <a:latin typeface="华康徽宗宫体 W5" panose="03000509000000000000" charset="-122"/>
              <a:ea typeface="华康徽宗宫体 W5" panose="03000509000000000000" charset="-122"/>
              <a:cs typeface="经典行书简" panose="02010609010101010101" pitchFamily="49" charset="-122"/>
              <a:sym typeface="FZQingKeBenYueSongS-R-GB" panose="02000000000000000000" pitchFamily="2" charset="-122"/>
            </a:endParaRPr>
          </a:p>
        </p:txBody>
      </p:sp>
      <p:sp>
        <p:nvSpPr>
          <p:cNvPr id="1048587" name="文本框 25"/>
          <p:cNvSpPr txBox="1"/>
          <p:nvPr/>
        </p:nvSpPr>
        <p:spPr>
          <a:xfrm>
            <a:off x="5570855" y="4251325"/>
            <a:ext cx="4047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tabLst>
                <a:tab pos="4182110" algn="l"/>
              </a:tabLst>
            </a:pPr>
            <a:r>
              <a:rPr lang="zh-CN" altLang="en-US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莆田市外国语学校</a:t>
            </a:r>
            <a:r>
              <a:rPr lang="en-US" altLang="zh-CN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</a:t>
            </a:r>
            <a:r>
              <a:rPr lang="zh-CN" altLang="en-US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郑桂珊</a:t>
            </a:r>
            <a:r>
              <a:rPr lang="en-US" altLang="zh-CN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 </a:t>
            </a:r>
            <a:r>
              <a:rPr lang="en-US" altLang="zh-CN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2022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年</a:t>
            </a:r>
            <a:r>
              <a:rPr lang="en-US" altLang="zh-CN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1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月</a:t>
            </a:r>
            <a:r>
              <a:rPr 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17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日</a:t>
            </a:r>
            <a:endParaRPr lang="zh-CN" altLang="en-US" sz="2400" dirty="0">
              <a:solidFill>
                <a:srgbClr val="6A472C"/>
              </a:solidFill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  <a:sym typeface="+mn-lt"/>
            </a:endParaRPr>
          </a:p>
        </p:txBody>
      </p:sp>
      <p:pic>
        <p:nvPicPr>
          <p:cNvPr id="2097154" name="图片 3" descr="C:/Users/zxm197641/AppData/Local/Temp/picturecompress_2022011811494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5720" y="4114800"/>
            <a:ext cx="1621790" cy="1621790"/>
          </a:xfrm>
          <a:prstGeom prst="rect">
            <a:avLst/>
          </a:prstGeom>
        </p:spPr>
      </p:pic>
      <p:pic>
        <p:nvPicPr>
          <p:cNvPr id="105" name="图片 104" descr="C:/Users/zxm197641/AppData/Local/Temp/picturecompress_20220118114943/output_2.pn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478" y="4988413"/>
            <a:ext cx="1856989" cy="1027471"/>
          </a:xfrm>
          <a:prstGeom prst="rect">
            <a:avLst/>
          </a:prstGeom>
        </p:spPr>
      </p:pic>
      <p:pic>
        <p:nvPicPr>
          <p:cNvPr id="106" name="图片 105" descr="C:/Users/zxm197641/AppData/Local/Temp/picturecompress_20220118114943/output_3.pngoutpu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88251" y="919183"/>
            <a:ext cx="1192550" cy="885485"/>
          </a:xfrm>
          <a:prstGeom prst="rect">
            <a:avLst/>
          </a:prstGeom>
        </p:spPr>
      </p:pic>
      <p:pic>
        <p:nvPicPr>
          <p:cNvPr id="107" name="图片 106" descr="C:/Users/zxm197641/AppData/Local/Temp/picturecompress_20220118114943/output_4.pngoutput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983" y="2673199"/>
            <a:ext cx="991700" cy="736351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5.pngoutput_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文本框 34"/>
          <p:cNvSpPr txBox="1"/>
          <p:nvPr/>
        </p:nvSpPr>
        <p:spPr>
          <a:xfrm>
            <a:off x="645795" y="182245"/>
            <a:ext cx="63652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3600" b="1">
                <a:solidFill>
                  <a:srgbClr val="80AFA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3600" b="1">
                <a:solidFill>
                  <a:srgbClr val="80AFA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阅读是教师专业成长的基石</a:t>
            </a:r>
            <a:endParaRPr sz="3600" b="1">
              <a:solidFill>
                <a:srgbClr val="80AFA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00" name="文本框 0"/>
          <p:cNvSpPr txBox="1"/>
          <p:nvPr/>
        </p:nvSpPr>
        <p:spPr>
          <a:xfrm>
            <a:off x="329565" y="955675"/>
            <a:ext cx="1034923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一、基础性专业知识的求知型阅读；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二、教育教学理论及实践成果的借鉴型阅读；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三、特色专业领域的研究型阅读。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我倡议历史教师应该买书，不仅买中国历史学家写的书，还要买外国历史学家写的书，要买专著，也要买通俗读物。一个历史教师家里没有一两千本藏书，我看是成不了优秀教师的。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        ——上海历史特级教师孔繁刚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13.pngoutput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9"/>
          <p:cNvSpPr txBox="1"/>
          <p:nvPr/>
        </p:nvSpPr>
        <p:spPr>
          <a:xfrm>
            <a:off x="2333280" y="4067862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乐学、趣学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3077210" y="2294890"/>
            <a:ext cx="3172460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干货</a:t>
            </a:r>
            <a:endParaRPr lang="zh-CN" altLang="en-US" sz="11500" smtClean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7380" y="1616710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阅读我有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/>
      <p:pic>
        <p:nvPicPr>
          <p:cNvPr id="2097156" name="图片 3" descr="C:/Users/zxm197641/AppData/Local/Temp/picturecompress_20220118114943/output_14.jpgoutput_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4475" y="117475"/>
            <a:ext cx="7346315" cy="3217545"/>
          </a:xfrm>
          <a:prstGeom prst="rect">
            <a:avLst/>
          </a:prstGeom>
        </p:spPr>
      </p:pic>
      <p:pic>
        <p:nvPicPr>
          <p:cNvPr id="2097157" name="图片 4" descr="C:/Users/zxm197641/AppData/Local/Temp/picturecompress_20220118114943/output_15.jpgoutput_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63180" y="117475"/>
            <a:ext cx="4290695" cy="3217545"/>
          </a:xfrm>
          <a:prstGeom prst="rect">
            <a:avLst/>
          </a:prstGeom>
        </p:spPr>
      </p:pic>
      <p:pic>
        <p:nvPicPr>
          <p:cNvPr id="2097158" name="图片 5" descr="C:/Users/zxm197641/AppData/Local/Temp/picturecompress_20220118114943/output_16.jpgoutput_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4475" y="3394710"/>
            <a:ext cx="4326255" cy="3244850"/>
          </a:xfrm>
          <a:prstGeom prst="rect">
            <a:avLst/>
          </a:prstGeom>
        </p:spPr>
      </p:pic>
      <p:pic>
        <p:nvPicPr>
          <p:cNvPr id="2097159" name="图片 6" descr="C:/Users/zxm197641/AppData/Local/Temp/picturecompress_20220118114943/output_17.jpgoutput_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46295" y="3394710"/>
            <a:ext cx="2432050" cy="3244850"/>
          </a:xfrm>
          <a:prstGeom prst="rect">
            <a:avLst/>
          </a:prstGeom>
        </p:spPr>
      </p:pic>
      <p:pic>
        <p:nvPicPr>
          <p:cNvPr id="2097160" name="图片 7" descr="C:/Users/zxm197641/AppData/Local/Temp/picturecompress_20220118114943/output_18.jpgoutput_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45" y="3394710"/>
            <a:ext cx="2432050" cy="3245485"/>
          </a:xfrm>
          <a:prstGeom prst="rect">
            <a:avLst/>
          </a:prstGeom>
        </p:spPr>
      </p:pic>
      <p:pic>
        <p:nvPicPr>
          <p:cNvPr id="2097161" name="图片 8" descr="C:/Users/zxm197641/AppData/Local/Temp/picturecompress_20220118114943/output_19.jpgoutput_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6120" y="3394710"/>
            <a:ext cx="2357755" cy="3245485"/>
          </a:xfrm>
          <a:prstGeom prst="rect">
            <a:avLst/>
          </a:prstGeom>
        </p:spPr>
      </p:pic>
      <p:sp>
        <p:nvSpPr>
          <p:cNvPr id="1048606" name="圆角矩形 9"/>
          <p:cNvSpPr/>
          <p:nvPr/>
        </p:nvSpPr>
        <p:spPr>
          <a:xfrm>
            <a:off x="6713855" y="286385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黄杏婵老师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  <p:sp>
        <p:nvSpPr>
          <p:cNvPr id="1048607" name="圆角矩形 11"/>
          <p:cNvSpPr/>
          <p:nvPr/>
        </p:nvSpPr>
        <p:spPr>
          <a:xfrm>
            <a:off x="6193155" y="616839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刘胜军老师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20.jpgoutput_20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0"/>
            <a:ext cx="4056380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1.jpgoutput_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30" y="0"/>
            <a:ext cx="7924800" cy="338455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22.jpgoutput_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80" y="3473450"/>
            <a:ext cx="4055745" cy="338518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23.jpgoutput_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580" y="3474085"/>
            <a:ext cx="3862705" cy="3385185"/>
          </a:xfrm>
          <a:prstGeom prst="rect">
            <a:avLst/>
          </a:prstGeom>
        </p:spPr>
      </p:pic>
      <p:sp>
        <p:nvSpPr>
          <p:cNvPr id="1048606" name="圆角矩形 9"/>
          <p:cNvSpPr/>
          <p:nvPr/>
        </p:nvSpPr>
        <p:spPr>
          <a:xfrm>
            <a:off x="10574020" y="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我家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矩形 12"/>
          <p:cNvSpPr/>
          <p:nvPr/>
        </p:nvSpPr>
        <p:spPr>
          <a:xfrm>
            <a:off x="0" y="-5080"/>
            <a:ext cx="12192635" cy="6868795"/>
          </a:xfrm>
          <a:prstGeom prst="rect">
            <a:avLst/>
          </a:prstGeom>
          <a:gradFill rotWithShape="1">
            <a:gsLst>
              <a:gs pos="0">
                <a:schemeClr val="tx1">
                  <a:alpha val="68000"/>
                </a:schemeClr>
              </a:gs>
              <a:gs pos="62000">
                <a:schemeClr val="tx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8" name="矩形 7"/>
          <p:cNvSpPr/>
          <p:nvPr/>
        </p:nvSpPr>
        <p:spPr>
          <a:xfrm>
            <a:off x="483235" y="476250"/>
            <a:ext cx="11708765" cy="6386830"/>
          </a:xfrm>
          <a:prstGeom prst="rect">
            <a:avLst/>
          </a:prstGeom>
          <a:solidFill>
            <a:srgbClr val="FFF5E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9" name="文本框 8"/>
          <p:cNvSpPr txBox="1"/>
          <p:nvPr/>
        </p:nvSpPr>
        <p:spPr>
          <a:xfrm>
            <a:off x="4292600" y="1021715"/>
            <a:ext cx="7146925" cy="49936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482A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突破信息茧房，看清世界真相       </a:t>
            </a:r>
            <a:endParaRPr lang="zh-CN" altLang="en-US" sz="2400">
              <a:solidFill>
                <a:srgbClr val="482A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>
                <a:solidFill>
                  <a:srgbClr val="482A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一位思想者视野中的当下与未来</a:t>
            </a:r>
            <a:endParaRPr lang="zh-CN" altLang="en-US" sz="2400">
              <a:solidFill>
                <a:srgbClr val="482A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2020年，新冠疫情、贸易战、Tiktok禁令等“黑天鹅”事件仿佛一面面放大镜，暴露出诸多已经存在的问题，也加剧了各种持不同观点人们之间的争论，其中有些只是情绪化的立场之争。种种乱象折射出我们对真实世界认知上的偏差。而这些偏差，与社交媒体、移动互联网、推荐算法等导致人们处于各自的信息茧房有莫大关联。我们该如何突破信息茧房，看清真实世界？在全球化的今天，如何看待中国在世界中的位置？</a:t>
            </a:r>
            <a:endParaRPr lang="zh-CN" altLang="en-US" sz="2000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3145730" name="直接连接符 10"/>
          <p:cNvCxnSpPr/>
          <p:nvPr/>
        </p:nvCxnSpPr>
        <p:spPr>
          <a:xfrm>
            <a:off x="4070350" y="1481455"/>
            <a:ext cx="0" cy="389382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21" name="图片 2" descr="C:/Users/zxm197641/AppData/Local/Temp/picturecompress_20220118114943/output_24.jpgoutput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75" y="1148715"/>
            <a:ext cx="3146425" cy="4559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p:transition spd="slow" advTm="7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矩形 7"/>
          <p:cNvSpPr/>
          <p:nvPr/>
        </p:nvSpPr>
        <p:spPr>
          <a:xfrm>
            <a:off x="483235" y="476250"/>
            <a:ext cx="11225530" cy="59055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22" name="图片 4" descr="C:/Users/zxm197641/AppData/Local/Temp/picturecompress_20220118114943/output_25.pngoutput_2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120" y="1707515"/>
            <a:ext cx="5542280" cy="3359785"/>
          </a:xfrm>
          <a:prstGeom prst="rect">
            <a:avLst/>
          </a:prstGeom>
        </p:spPr>
      </p:pic>
      <p:pic>
        <p:nvPicPr>
          <p:cNvPr id="2097223" name="图片 6" descr="C:/Users/zxm197641/AppData/Local/Temp/picturecompress_20220118114943/output_26.jpgoutput_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" y="476250"/>
            <a:ext cx="5683885" cy="5905500"/>
          </a:xfrm>
          <a:prstGeom prst="rect">
            <a:avLst/>
          </a:prstGeom>
        </p:spPr>
      </p:pic>
      <p:pic>
        <p:nvPicPr>
          <p:cNvPr id="2097224" name="图片 9" descr="C:/Users/zxm197641/AppData/Local/Temp/picturecompress_20220118114943/output_27.jpgoutput_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" y="476250"/>
            <a:ext cx="5682615" cy="5905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97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/>
      <p:pic>
        <p:nvPicPr>
          <p:cNvPr id="2097225" name="图片 2" descr="C:/Users/zxm197641/AppData/Local/Temp/picturecompress_20220118114943/output_28.jpgoutput_28"/>
          <p:cNvPicPr>
            <a:picLocks noChangeAspect="1"/>
          </p:cNvPicPr>
          <p:nvPr/>
        </p:nvPicPr>
        <p:blipFill>
          <a:blip r:embed="rId1"/>
          <a:srcRect l="-450"/>
          <a:stretch>
            <a:fillRect/>
          </a:stretch>
        </p:blipFill>
        <p:spPr>
          <a:xfrm>
            <a:off x="-64770" y="921385"/>
            <a:ext cx="12320905" cy="3012440"/>
          </a:xfrm>
          <a:prstGeom prst="rect">
            <a:avLst/>
          </a:prstGeom>
        </p:spPr>
      </p:pic>
      <p:sp>
        <p:nvSpPr>
          <p:cNvPr id="1048677" name="矩形 3"/>
          <p:cNvSpPr/>
          <p:nvPr/>
        </p:nvSpPr>
        <p:spPr>
          <a:xfrm>
            <a:off x="423545" y="302895"/>
            <a:ext cx="2469515" cy="2102485"/>
          </a:xfrm>
          <a:prstGeom prst="rect">
            <a:avLst/>
          </a:prstGeom>
          <a:solidFill>
            <a:srgbClr val="FFC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8" name="文本框 23"/>
          <p:cNvSpPr txBox="1"/>
          <p:nvPr/>
        </p:nvSpPr>
        <p:spPr>
          <a:xfrm>
            <a:off x="423545" y="1146175"/>
            <a:ext cx="2506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读后感</a:t>
            </a:r>
            <a:endParaRPr lang="zh-CN" altLang="en-US" sz="6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26" name="图片 4" descr="C:/Users/zxm197641/AppData/Local/Temp/picturecompress_20220118114943/output_29.pngoutput_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95" y="557530"/>
            <a:ext cx="373380" cy="373380"/>
          </a:xfrm>
          <a:prstGeom prst="rect">
            <a:avLst/>
          </a:prstGeom>
        </p:spPr>
      </p:pic>
      <p:cxnSp>
        <p:nvCxnSpPr>
          <p:cNvPr id="3145731" name="直接连接符 11"/>
          <p:cNvCxnSpPr/>
          <p:nvPr/>
        </p:nvCxnSpPr>
        <p:spPr>
          <a:xfrm>
            <a:off x="764540" y="1146175"/>
            <a:ext cx="178689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9" name="文本框 5"/>
          <p:cNvSpPr txBox="1"/>
          <p:nvPr/>
        </p:nvSpPr>
        <p:spPr>
          <a:xfrm>
            <a:off x="423545" y="3979544"/>
            <a:ext cx="116274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2000" b="1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毋庸讳言，中国近代史上确实有过很多屈辱，但近代史还有比这宏阔得多的面向，如果仅仅抱持屈辱史观，则这些面向都会被遮蔽掉。美国反科技“狂人”希尔多·卡辛斯基曾在《工业社会及其未来》一文发出警告：“工业化时代的人类，如果不是直接被高智能化的机器控制，就是被机器背后的少数精英所控制。”</a:t>
            </a:r>
            <a:endParaRPr lang="zh-CN" altLang="en-US" sz="2000" b="1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48680" name="矩形 6"/>
          <p:cNvSpPr/>
          <p:nvPr/>
        </p:nvSpPr>
        <p:spPr>
          <a:xfrm>
            <a:off x="-64770" y="6031865"/>
            <a:ext cx="12320905" cy="534670"/>
          </a:xfrm>
          <a:prstGeom prst="rect">
            <a:avLst/>
          </a:prstGeom>
          <a:solidFill>
            <a:srgbClr val="482A1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81" name="文本框 7"/>
          <p:cNvSpPr txBox="1"/>
          <p:nvPr/>
        </p:nvSpPr>
        <p:spPr>
          <a:xfrm>
            <a:off x="323215" y="6031865"/>
            <a:ext cx="1154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Noto Sans S Chinese Regular" panose="020B0500000000000000" charset="-122"/>
                <a:sym typeface="+mn-ea"/>
              </a:rPr>
              <a:t>要「破茧」，光「睁眼看世界」仍是不够，还得对镜看自己。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Noto Sans S Chinese Regular" panose="020B0500000000000000" charset="-122"/>
              <a:sym typeface="+mn-ea"/>
            </a:endParaRPr>
          </a:p>
        </p:txBody>
      </p:sp>
      <p:pic>
        <p:nvPicPr>
          <p:cNvPr id="2097227" name="图片 12" descr="C:/Users/zxm197641/AppData/Local/Temp/picturecompress_20220118114943/output_30.pngoutput_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4011930"/>
            <a:ext cx="523875" cy="5238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zxm197641/AppData/Local/Temp/picturecompress_20220118114943/output_31.pngoutput_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zxm197641/AppData/Local/Temp/picturecompress_20220118114943/output_32.pngoutput_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1315"/>
            <a:ext cx="6181725" cy="613410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33.jpgoutput_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361315"/>
            <a:ext cx="6181090" cy="61341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C:/Users/zxm197641/AppData/Local/Temp/picturecompress_20220118114943/output_34.pngoutput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" name="TextBox 4"/>
          <p:cNvSpPr txBox="1">
            <a:spLocks noChangeArrowheads="1"/>
          </p:cNvSpPr>
          <p:nvPr/>
        </p:nvSpPr>
        <p:spPr bwMode="auto">
          <a:xfrm>
            <a:off x="1289050" y="2589530"/>
            <a:ext cx="9907270" cy="1925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hangingPunct="0">
              <a:lnSpc>
                <a:spcPct val="150000"/>
              </a:lnSpc>
              <a:spcAft>
                <a:spcPct val="30000"/>
              </a:spcAft>
              <a:buClr>
                <a:srgbClr val="99CC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600" spc="140" dirty="0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楷体" panose="02010609060101010101" charset="-122"/>
                <a:ea typeface="楷体" panose="02010609060101010101" charset="-122"/>
                <a:sym typeface="FZQingKeBenYueSongS-R-GB" panose="02000000000000000000" pitchFamily="2" charset="-122"/>
              </a:rPr>
              <a:t>请您快速说出您最近阅读的一本书</a:t>
            </a:r>
            <a:endParaRPr lang="zh-CN" altLang="en-US" sz="3600" spc="140" dirty="0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sym typeface="FZQingKeBenYueSongS-R-GB" panose="02000000000000000000" pitchFamily="2" charset="-122"/>
            </a:endParaRPr>
          </a:p>
          <a:p>
            <a:pPr algn="ctr" eaLnBrk="0" hangingPunct="0">
              <a:lnSpc>
                <a:spcPct val="150000"/>
              </a:lnSpc>
              <a:spcAft>
                <a:spcPct val="30000"/>
              </a:spcAft>
              <a:buClr>
                <a:srgbClr val="99CC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600" spc="140" dirty="0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楷体" panose="02010609060101010101" charset="-122"/>
                <a:ea typeface="楷体" panose="02010609060101010101" charset="-122"/>
                <a:sym typeface="FZQingKeBenYueSongS-R-GB" panose="02000000000000000000" pitchFamily="2" charset="-122"/>
              </a:rPr>
              <a:t>（包括书名、作者、出版社等信息）</a:t>
            </a:r>
            <a:endParaRPr lang="zh-CN" altLang="en-US" sz="3600" spc="140" dirty="0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sym typeface="FZQingKeBenYueSongS-R-GB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7255" y="695325"/>
            <a:ext cx="5283290" cy="1440180"/>
            <a:chOff x="4811" y="317"/>
            <a:chExt cx="7285" cy="2268"/>
          </a:xfrm>
        </p:grpSpPr>
        <p:sp>
          <p:nvSpPr>
            <p:cNvPr id="2" name="前凸弯带形 1"/>
            <p:cNvSpPr/>
            <p:nvPr/>
          </p:nvSpPr>
          <p:spPr>
            <a:xfrm>
              <a:off x="4811" y="317"/>
              <a:ext cx="7285" cy="2268"/>
            </a:xfrm>
            <a:prstGeom prst="ellipseRibbon">
              <a:avLst/>
            </a:prstGeom>
            <a:solidFill>
              <a:srgbClr val="3A817E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067" y="1134"/>
              <a:ext cx="277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000" spc="140" dirty="0">
                  <a:solidFill>
                    <a:schemeClr val="accent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  <a:latin typeface="微软雅黑" panose="020B0503020204020204" pitchFamily="34" charset="-122"/>
                  <a:ea typeface="Microsoft YaHei Regular" panose="020B0503020204020204" charset="-122"/>
                  <a:sym typeface="FZQingKeBenYueSongS-R-GB" panose="02000000000000000000" pitchFamily="2" charset="-122"/>
                </a:rPr>
                <a:t>小游戏</a:t>
              </a:r>
              <a:endParaRPr lang="zh-CN" altLang="en-US" sz="4000" spc="140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Microsoft YaHei Regular" panose="020B0503020204020204" charset="-122"/>
                <a:sym typeface="FZQingKeBenYueSongS-R-GB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95910" y="410845"/>
            <a:ext cx="11351895" cy="6089650"/>
            <a:chOff x="466" y="647"/>
            <a:chExt cx="17877" cy="95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260"/>
            <a:stretch>
              <a:fillRect/>
            </a:stretch>
          </p:blipFill>
          <p:spPr>
            <a:xfrm>
              <a:off x="466" y="647"/>
              <a:ext cx="10974" cy="95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5" y="647"/>
              <a:ext cx="7188" cy="959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19380" y="116840"/>
            <a:ext cx="11736070" cy="6551930"/>
            <a:chOff x="188" y="184"/>
            <a:chExt cx="18482" cy="10318"/>
          </a:xfrm>
        </p:grpSpPr>
        <p:sp>
          <p:nvSpPr>
            <p:cNvPr id="14" name="矩形 13"/>
            <p:cNvSpPr/>
            <p:nvPr/>
          </p:nvSpPr>
          <p:spPr>
            <a:xfrm>
              <a:off x="188" y="184"/>
              <a:ext cx="18483" cy="10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54" y="501"/>
              <a:ext cx="18032" cy="9884"/>
              <a:chOff x="353" y="382"/>
              <a:chExt cx="18032" cy="988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6" y="382"/>
                <a:ext cx="9946" cy="5458"/>
              </a:xfrm>
              <a:prstGeom prst="rect">
                <a:avLst/>
              </a:prstGeom>
              <a:ln w="12700" cmpd="sng">
                <a:noFill/>
                <a:prstDash val="solid"/>
              </a:ln>
            </p:spPr>
          </p:pic>
          <p:pic>
            <p:nvPicPr>
              <p:cNvPr id="10" name="图片 9" descr="3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" y="382"/>
                <a:ext cx="7930" cy="9884"/>
              </a:xfrm>
              <a:prstGeom prst="rect">
                <a:avLst/>
              </a:prstGeom>
              <a:ln w="28575" cmpd="sng">
                <a:noFill/>
                <a:prstDash val="solid"/>
              </a:ln>
            </p:spPr>
          </p:pic>
          <p:pic>
            <p:nvPicPr>
              <p:cNvPr id="11" name="图片 10" descr="67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0" y="6033"/>
                <a:ext cx="9945" cy="4233"/>
              </a:xfrm>
              <a:prstGeom prst="rect">
                <a:avLst/>
              </a:prstGeom>
              <a:ln w="28575" cmpd="sng">
                <a:noFill/>
                <a:prstDash val="solid"/>
              </a:ln>
            </p:spPr>
          </p:pic>
        </p:grpSp>
      </p:grp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0" name=""/>
        <p:cNvGrpSpPr/>
        <p:nvPr/>
      </p:nvGrpSpPr>
      <p:grpSpPr/>
      <p:pic>
        <p:nvPicPr>
          <p:cNvPr id="2097231" name="图片 9" descr="C:/Users/zxm197641/AppData/Local/Temp/picturecompress_20220118114943/output_35.jpgoutput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20440" y="1329690"/>
            <a:ext cx="1722755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2" name="图片 10" descr="C:/Users/zxm197641/AppData/Local/Temp/picturecompress_20220118114943/output_36.jpgoutput_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4960" y="1329690"/>
            <a:ext cx="1723390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3" name="图片 11" descr="C:/Users/zxm197641/AppData/Local/Temp/picturecompress_20220118114943/output_37.jpgoutput_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84720" y="1330325"/>
            <a:ext cx="1722755" cy="2530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4" name="图片 12" descr="C:/Users/zxm197641/AppData/Local/Temp/picturecompress_20220118114943/output_38.jpgoutput_38"/>
          <p:cNvPicPr>
            <a:picLocks noChangeAspect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>
          <a:xfrm>
            <a:off x="9243060" y="1329690"/>
            <a:ext cx="1664335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5" name="图片 13" descr="C:/Users/zxm197641/AppData/Local/Temp/picturecompress_20220118114943/output_39.jpgoutput_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1305" y="4045585"/>
            <a:ext cx="1722755" cy="244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6" name="图片 14" descr="C:/Users/zxm197641/AppData/Local/Temp/picturecompress_20220118114943/output_40.jpgoutput_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19805" y="4022725"/>
            <a:ext cx="1723390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8" name="图片 16" descr="C:/Users/zxm197641/AppData/Local/Temp/picturecompress_20220118114943/output_41.jpgoutput_4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84720" y="4044950"/>
            <a:ext cx="1722755" cy="2461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1" name="组合 2"/>
          <p:cNvGrpSpPr/>
          <p:nvPr/>
        </p:nvGrpSpPr>
        <p:grpSpPr>
          <a:xfrm>
            <a:off x="654050" y="342647"/>
            <a:ext cx="11656060" cy="6343903"/>
            <a:chOff x="912" y="-523"/>
            <a:chExt cx="18356" cy="8459"/>
          </a:xfrm>
        </p:grpSpPr>
        <p:sp>
          <p:nvSpPr>
            <p:cNvPr id="1048870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40" name="图片 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272" y="-523"/>
              <a:ext cx="2996" cy="2444"/>
            </a:xfrm>
            <a:prstGeom prst="rect">
              <a:avLst/>
            </a:prstGeom>
          </p:spPr>
        </p:pic>
      </p:grpSp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/Users/zxm197641/AppData/Local/Temp/picturecompress_20220118114943/output_42.jpgoutput_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285" y="4044950"/>
            <a:ext cx="1856740" cy="2462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/Users/zxm197641/AppData/Local/Temp/picturecompress_20220118114943/output_43.jpgoutput_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7345" y="4022725"/>
            <a:ext cx="1670050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C:/Users/zxm197641/AppData/Local/Temp/picturecompress_20220118114943/output_44.pngoutput_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4420" y="1142365"/>
            <a:ext cx="2745105" cy="274637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45.jpgoutput_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2410" y="1286510"/>
            <a:ext cx="1771650" cy="2576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0" name=""/>
        <p:cNvGrpSpPr/>
        <p:nvPr/>
      </p:nvGrpSpPr>
      <p:grpSpPr/>
      <p:pic>
        <p:nvPicPr>
          <p:cNvPr id="5" name="图片 4" descr="C:/Users/zxm197641/AppData/Local/Temp/picturecompress_20220118114943/output_46.jpgoutput_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0" y="1276350"/>
            <a:ext cx="3734435" cy="5212080"/>
          </a:xfrm>
          <a:prstGeom prst="rect">
            <a:avLst/>
          </a:prstGeom>
        </p:spPr>
      </p:pic>
      <p:grpSp>
        <p:nvGrpSpPr>
          <p:cNvPr id="171" name="组合 2"/>
          <p:cNvGrpSpPr/>
          <p:nvPr/>
        </p:nvGrpSpPr>
        <p:grpSpPr>
          <a:xfrm>
            <a:off x="654050" y="307399"/>
            <a:ext cx="11656060" cy="6379151"/>
            <a:chOff x="912" y="-570"/>
            <a:chExt cx="18356" cy="8506"/>
          </a:xfrm>
        </p:grpSpPr>
        <p:sp>
          <p:nvSpPr>
            <p:cNvPr id="1048870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40" name="图片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272" y="-570"/>
              <a:ext cx="2996" cy="2444"/>
            </a:xfrm>
            <a:prstGeom prst="rect">
              <a:avLst/>
            </a:prstGeom>
          </p:spPr>
        </p:pic>
      </p:grpSp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图片 6" descr="C:/Users/zxm197641/AppData/Local/Temp/picturecompress_20220118114943/output_47.jpgoutput_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48025" y="1276350"/>
            <a:ext cx="2023745" cy="2510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C:/Users/zxm197641/AppData/Local/Temp/picturecompress_20220118114943/output_48.jpgoutput_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37835" y="1276350"/>
            <a:ext cx="2014855" cy="2510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/Users/zxm197641/AppData/Local/Temp/picturecompress_20220118114943/output_49.jpgoutput_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5" y="3893185"/>
            <a:ext cx="2025650" cy="27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C:/Users/zxm197641/AppData/Local/Temp/picturecompress_20220118114943/output_50.jpgoutput_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5" y="3893820"/>
            <a:ext cx="2024380" cy="27133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C:/Users/zxm197641/AppData/Local/Temp/picturecompress_20220118114943/output_51.jpgoutput_51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90210" y="3859530"/>
            <a:ext cx="2145665" cy="27806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/Users/zxm197641/AppData/Local/Temp/picturecompress_20220118114943/output_52.jpgoutput_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960" y="1276350"/>
            <a:ext cx="2032000" cy="2510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2" name=""/>
        <p:cNvGrpSpPr/>
        <p:nvPr/>
      </p:nvGrpSpPr>
      <p:grpSpPr/>
      <p:pic>
        <p:nvPicPr>
          <p:cNvPr id="5" name="图片 4" descr="C:/Users/zxm197641/AppData/Local/Temp/picturecompress_20220118114943/output_53.jpgoutput_5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98660" y="1241425"/>
            <a:ext cx="1795780" cy="2506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1" name="图片 3" descr="C:/Users/zxm197641/AppData/Local/Temp/picturecompress_20220118114943/output_54.jpgoutput_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4370" y="1264285"/>
            <a:ext cx="1689735" cy="2531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3" name="图片 10" descr="C:/Users/zxm197641/AppData/Local/Temp/picturecompress_20220118114943/output_55.jpgoutput_5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27208" y="1241108"/>
            <a:ext cx="1656715" cy="2506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4" name="图片 11" descr="C:/Users/zxm197641/AppData/Local/Temp/picturecompress_20220118114943/output_56.jpgoutput_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68060" y="1263650"/>
            <a:ext cx="1722755" cy="2484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5" name="图片 12" descr="C:/Users/zxm197641/AppData/Local/Temp/picturecompress_20220118114943/output_57.jpgoutput_57"/>
          <p:cNvPicPr>
            <a:picLocks noChangeAspect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>
          <a:xfrm>
            <a:off x="7870190" y="1241425"/>
            <a:ext cx="1664335" cy="2494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6" name="图片 13" descr="C:/Users/zxm197641/AppData/Local/Temp/picturecompress_20220118114943/output_58.jpgoutput_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4370" y="3925570"/>
            <a:ext cx="1704340" cy="2461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7" name="图片 14" descr="C:/Users/zxm197641/AppData/Local/Temp/picturecompress_20220118114943/output_59.jpgoutput_5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51430" y="3914140"/>
            <a:ext cx="1694815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9" name="图片 16" descr="C:/Users/zxm197641/AppData/Local/Temp/picturecompress_20220118114943/output_60.jpgoutput_6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6065" y="3942715"/>
            <a:ext cx="1642110" cy="2440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50" name="图片 17" descr="C:/Users/zxm197641/AppData/Local/Temp/picturecompress_20220118114943/output_61.jpgoutput_6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67240" y="3938905"/>
            <a:ext cx="1663700" cy="244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3" name="组合 2"/>
          <p:cNvGrpSpPr/>
          <p:nvPr/>
        </p:nvGrpSpPr>
        <p:grpSpPr>
          <a:xfrm>
            <a:off x="510540" y="43815"/>
            <a:ext cx="11750675" cy="6607175"/>
            <a:chOff x="912" y="-874"/>
            <a:chExt cx="18279" cy="8810"/>
          </a:xfrm>
        </p:grpSpPr>
        <p:sp>
          <p:nvSpPr>
            <p:cNvPr id="1048872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51" name="图片 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195" y="-874"/>
              <a:ext cx="2996" cy="2444"/>
            </a:xfrm>
            <a:prstGeom prst="rect">
              <a:avLst/>
            </a:prstGeom>
          </p:spPr>
        </p:pic>
      </p:grpSp>
      <p:pic>
        <p:nvPicPr>
          <p:cNvPr id="2" name="图片 1" descr="C:/Users/zxm197641/AppData/Local/Temp/picturecompress_20220118114943/output_62.jpgoutput_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150" y="3823335"/>
            <a:ext cx="3381375" cy="2680335"/>
          </a:xfrm>
          <a:prstGeom prst="rect">
            <a:avLst/>
          </a:prstGeom>
        </p:spPr>
      </p:pic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/Users/zxm197641/AppData/Local/Temp/picturecompress_20220118114943/output_63.jpgoutput_6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10155" y="1263650"/>
            <a:ext cx="1778000" cy="2531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/>
      <p:pic>
        <p:nvPicPr>
          <p:cNvPr id="2097192" name="图片 8" descr="C:/Users/zxm197641/AppData/Local/Temp/picturecompress_20220118114943/output_64.pngoutput_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sp>
        <p:nvSpPr>
          <p:cNvPr id="1048646" name="矩形 12"/>
          <p:cNvSpPr/>
          <p:nvPr/>
        </p:nvSpPr>
        <p:spPr>
          <a:xfrm>
            <a:off x="6451600" y="3825240"/>
            <a:ext cx="6268720" cy="16916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这是一个需要我们去了解的民族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无论是作为朋友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还是作为敌人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</p:txBody>
      </p:sp>
      <p:pic>
        <p:nvPicPr>
          <p:cNvPr id="2097193" name="图片 7" descr="C:/Users/zxm197641/AppData/Local/Temp/picturecompress_20220118114943/output_65.jpgoutput_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81750"/>
            <a:ext cx="9153525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4" name="图片 13" descr="C:/Users/zxm197641/AppData/Local/Temp/picturecompress_20220118114943/output_66.jpgoutput_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750"/>
            <a:ext cx="12192000" cy="634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0" name="组合 2"/>
          <p:cNvGrpSpPr/>
          <p:nvPr/>
        </p:nvGrpSpPr>
        <p:grpSpPr>
          <a:xfrm>
            <a:off x="-635" y="4382135"/>
            <a:ext cx="12192635" cy="2216785"/>
            <a:chOff x="-1391" y="5756"/>
            <a:chExt cx="15720" cy="3491"/>
          </a:xfrm>
        </p:grpSpPr>
        <p:pic>
          <p:nvPicPr>
            <p:cNvPr id="2097195" name="图片 17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1181373">
              <a:off x="12344" y="6258"/>
              <a:ext cx="1985" cy="2757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6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60000">
              <a:off x="-1391" y="5850"/>
              <a:ext cx="4305" cy="2975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7" name="图片 19" descr="C:\Users\Administrator\Documents\360截图\搜狗截图18年09月19日0942_2.jpg搜狗截图18年09月19日0942_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5" y="6057"/>
              <a:ext cx="2045" cy="2802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8" name="图片 23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411887">
              <a:off x="10978" y="6183"/>
              <a:ext cx="2125" cy="2825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00000">
              <a:off x="9488" y="6051"/>
              <a:ext cx="2190" cy="2900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0" name="图片 11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496858">
              <a:off x="2238" y="5882"/>
              <a:ext cx="2187" cy="3281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1" name="图片 14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21420000">
              <a:off x="6982" y="6175"/>
              <a:ext cx="3486" cy="2653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2" name="图片 14" descr="C:\Users\Administrator\Documents\360截图\e0595f2f42184756b6256736bb661560.jpege0595f2f42184756b6256736bb66156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21180000">
              <a:off x="4084" y="5756"/>
              <a:ext cx="3464" cy="3491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1048647" name="矩形 3"/>
          <p:cNvSpPr/>
          <p:nvPr/>
        </p:nvSpPr>
        <p:spPr>
          <a:xfrm>
            <a:off x="2106295" y="135890"/>
            <a:ext cx="4358640" cy="4206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既生性好斗而又温和谦让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既穷兵黩武而又崇尚美感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既桀骜自大而又彬彬有礼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既顽固不化而又能伸能屈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既勇敢而又懦怯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既忠贞而又心存叛逆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既驯服而又不愿受人摆布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既保守而又敢于接受新的生活方式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…… ……</a:t>
            </a:r>
            <a:endParaRPr lang="en-US" altLang="zh-CN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</p:txBody>
      </p:sp>
      <p:pic>
        <p:nvPicPr>
          <p:cNvPr id="2097203" name="图片 7" descr="C:/Users/zxm197641/AppData/Local/Temp/picturecompress_20220118114943/output_67.jpgoutput_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5610" y="221615"/>
            <a:ext cx="3270250" cy="3471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1000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5" dur="10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7" grpId="1" bldLvl="0"/>
      <p:bldP spid="1048646" grpId="1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4" name=""/>
        <p:cNvGrpSpPr/>
        <p:nvPr/>
      </p:nvGrpSpPr>
      <p:grpSpPr/>
      <p:graphicFrame>
        <p:nvGraphicFramePr>
          <p:cNvPr id="4194306" name="表格 0"/>
          <p:cNvGraphicFramePr/>
          <p:nvPr/>
        </p:nvGraphicFramePr>
        <p:xfrm>
          <a:off x="1348105" y="1313180"/>
          <a:ext cx="9897745" cy="222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935"/>
                <a:gridCol w="1708150"/>
                <a:gridCol w="1256030"/>
                <a:gridCol w="1235075"/>
                <a:gridCol w="1739900"/>
                <a:gridCol w="1413510"/>
                <a:gridCol w="1414145"/>
              </a:tblGrid>
              <a:tr h="79946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（平均）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身高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体重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kg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呼吸缩长差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肺活量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ml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握力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kg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37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日本兵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21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岁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个月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164.8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61.3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7.03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3,631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41.0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清兵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29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岁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个月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166.6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54.8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6.70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3,029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31.0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清兵年长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清兵高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清军轻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清兵少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清兵少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清兵弱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12" name="文本框 2"/>
          <p:cNvSpPr txBox="1"/>
          <p:nvPr/>
        </p:nvSpPr>
        <p:spPr>
          <a:xfrm>
            <a:off x="3785235" y="454025"/>
            <a:ext cx="4326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日清两国士兵体格比较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3" name="文本框 5"/>
          <p:cNvSpPr txBox="1"/>
          <p:nvPr/>
        </p:nvSpPr>
        <p:spPr>
          <a:xfrm>
            <a:off x="8111490" y="975995"/>
            <a:ext cx="313436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明治二十七年（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1894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月调查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5" name="组合 7"/>
          <p:cNvGrpSpPr/>
          <p:nvPr/>
        </p:nvGrpSpPr>
        <p:grpSpPr>
          <a:xfrm rot="300000">
            <a:off x="1342099" y="3844925"/>
            <a:ext cx="1930691" cy="2614930"/>
            <a:chOff x="684" y="5719"/>
            <a:chExt cx="3067" cy="42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80" name="图片 4" descr="微信图片_2018091916253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rot="16020000">
              <a:off x="183" y="6431"/>
              <a:ext cx="4280" cy="2856"/>
            </a:xfrm>
            <a:prstGeom prst="rect">
              <a:avLst/>
            </a:prstGeom>
          </p:spPr>
        </p:pic>
        <p:sp>
          <p:nvSpPr>
            <p:cNvPr id="1048714" name="文本框 6"/>
            <p:cNvSpPr txBox="1"/>
            <p:nvPr/>
          </p:nvSpPr>
          <p:spPr>
            <a:xfrm>
              <a:off x="684" y="5800"/>
              <a:ext cx="730" cy="19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军用罐头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6" name="组合 11"/>
          <p:cNvGrpSpPr/>
          <p:nvPr/>
        </p:nvGrpSpPr>
        <p:grpSpPr>
          <a:xfrm>
            <a:off x="3506470" y="3994150"/>
            <a:ext cx="3469640" cy="2525395"/>
            <a:chOff x="3502" y="5980"/>
            <a:chExt cx="5267" cy="3731"/>
          </a:xfrm>
        </p:grpSpPr>
        <p:pic>
          <p:nvPicPr>
            <p:cNvPr id="2097181" name="图片 9" descr="微信图片_20180919162541"/>
            <p:cNvPicPr>
              <a:picLocks noChangeAspect="1"/>
            </p:cNvPicPr>
            <p:nvPr/>
          </p:nvPicPr>
          <p:blipFill>
            <a:blip r:embed="rId2">
              <a:lum bright="6000"/>
            </a:blip>
            <a:srcRect/>
            <a:stretch>
              <a:fillRect/>
            </a:stretch>
          </p:blipFill>
          <p:spPr>
            <a:xfrm rot="10980000">
              <a:off x="3502" y="6007"/>
              <a:ext cx="5267" cy="37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15" name="文本框 10"/>
            <p:cNvSpPr txBox="1"/>
            <p:nvPr/>
          </p:nvSpPr>
          <p:spPr>
            <a:xfrm rot="180000">
              <a:off x="3576" y="5980"/>
              <a:ext cx="4149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明治天皇参与创作军歌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97182" name="图片 12" descr="C:/Users/zxm197641/AppData/Local/Temp/picturecompress_20220118114943/output_68.jpgoutput_6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500000">
            <a:off x="7235825" y="3988435"/>
            <a:ext cx="3380105" cy="24745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48716" name="文本框 13"/>
          <p:cNvSpPr txBox="1"/>
          <p:nvPr/>
        </p:nvSpPr>
        <p:spPr>
          <a:xfrm rot="21240000">
            <a:off x="7330440" y="6002020"/>
            <a:ext cx="2545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欧美吊瓶输液技术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385" y="-68580"/>
            <a:ext cx="5170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我有特殊的记忆方法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8" name=""/>
        <p:cNvGrpSpPr/>
        <p:nvPr/>
      </p:nvGrpSpPr>
      <p:grpSpPr/>
      <p:grpSp>
        <p:nvGrpSpPr>
          <p:cNvPr id="139" name="组合 17"/>
          <p:cNvGrpSpPr/>
          <p:nvPr/>
        </p:nvGrpSpPr>
        <p:grpSpPr>
          <a:xfrm rot="0">
            <a:off x="808747" y="3699510"/>
            <a:ext cx="4179178" cy="3064384"/>
            <a:chOff x="1047" y="6455"/>
            <a:chExt cx="4686" cy="3835"/>
          </a:xfrm>
        </p:grpSpPr>
        <p:pic>
          <p:nvPicPr>
            <p:cNvPr id="2097183" name="图片 15" descr="微信图片_2018091916253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rot="10980000">
              <a:off x="1119" y="6455"/>
              <a:ext cx="4614" cy="3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19" name="文本框 16"/>
            <p:cNvSpPr txBox="1"/>
            <p:nvPr/>
          </p:nvSpPr>
          <p:spPr>
            <a:xfrm rot="180000">
              <a:off x="1047" y="9906"/>
              <a:ext cx="4013" cy="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女子识字率约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50%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40" name="组合 2"/>
          <p:cNvGrpSpPr/>
          <p:nvPr/>
        </p:nvGrpSpPr>
        <p:grpSpPr>
          <a:xfrm rot="0">
            <a:off x="538480" y="184785"/>
            <a:ext cx="2433955" cy="3330497"/>
            <a:chOff x="935" y="2306"/>
            <a:chExt cx="3227" cy="47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84" name="图片 0" descr="微信图片_20180919162601"/>
            <p:cNvPicPr>
              <a:picLocks noChangeAspect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>
            <a:xfrm rot="15840000">
              <a:off x="235" y="3006"/>
              <a:ext cx="4431" cy="3031"/>
            </a:xfrm>
            <a:prstGeom prst="rect">
              <a:avLst/>
            </a:prstGeom>
          </p:spPr>
        </p:pic>
        <p:sp>
          <p:nvSpPr>
            <p:cNvPr id="1048720" name="文本框 1"/>
            <p:cNvSpPr txBox="1"/>
            <p:nvPr/>
          </p:nvSpPr>
          <p:spPr>
            <a:xfrm rot="21180000">
              <a:off x="1307" y="6449"/>
              <a:ext cx="2855" cy="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日本军人教育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1" name="组合 6"/>
          <p:cNvGrpSpPr/>
          <p:nvPr/>
        </p:nvGrpSpPr>
        <p:grpSpPr>
          <a:xfrm>
            <a:off x="3245656" y="409575"/>
            <a:ext cx="5170170" cy="3364463"/>
            <a:chOff x="4113" y="2155"/>
            <a:chExt cx="6964" cy="4752"/>
          </a:xfrm>
        </p:grpSpPr>
        <p:pic>
          <p:nvPicPr>
            <p:cNvPr id="2097185" name="图片 4" descr="微信图片_20180919162454"/>
            <p:cNvPicPr>
              <a:picLocks noChangeAspect="1"/>
            </p:cNvPicPr>
            <p:nvPr/>
          </p:nvPicPr>
          <p:blipFill>
            <a:blip r:embed="rId3">
              <a:lum bright="6000"/>
            </a:blip>
            <a:srcRect/>
            <a:stretch>
              <a:fillRect/>
            </a:stretch>
          </p:blipFill>
          <p:spPr>
            <a:xfrm rot="11160000">
              <a:off x="4301" y="2155"/>
              <a:ext cx="6081" cy="43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21" name="文本框 5"/>
            <p:cNvSpPr txBox="1"/>
            <p:nvPr/>
          </p:nvSpPr>
          <p:spPr>
            <a:xfrm rot="300000">
              <a:off x="4113" y="6344"/>
              <a:ext cx="6964" cy="5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美子皇后组织为前线医院制作包带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" name="组合 19"/>
          <p:cNvGrpSpPr/>
          <p:nvPr/>
        </p:nvGrpSpPr>
        <p:grpSpPr>
          <a:xfrm>
            <a:off x="6465570" y="221615"/>
            <a:ext cx="4559935" cy="6377940"/>
            <a:chOff x="7475" y="820"/>
            <a:chExt cx="6481" cy="9251"/>
          </a:xfrm>
        </p:grpSpPr>
        <p:pic>
          <p:nvPicPr>
            <p:cNvPr id="2097186" name="图片 18" descr="微信图片_20180919162552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/>
            <a:stretch>
              <a:fillRect/>
            </a:stretch>
          </p:blipFill>
          <p:spPr>
            <a:xfrm rot="10800000">
              <a:off x="7475" y="6388"/>
              <a:ext cx="4380" cy="3683"/>
            </a:xfrm>
            <a:prstGeom prst="rect">
              <a:avLst/>
            </a:prstGeom>
          </p:spPr>
        </p:pic>
        <p:grpSp>
          <p:nvGrpSpPr>
            <p:cNvPr id="143" name="组合 11"/>
            <p:cNvGrpSpPr/>
            <p:nvPr/>
          </p:nvGrpSpPr>
          <p:grpSpPr>
            <a:xfrm>
              <a:off x="10187" y="820"/>
              <a:ext cx="3769" cy="6270"/>
              <a:chOff x="10442" y="1174"/>
              <a:chExt cx="3769" cy="6270"/>
            </a:xfrm>
          </p:grpSpPr>
          <p:pic>
            <p:nvPicPr>
              <p:cNvPr id="2097187" name="图片 7" descr="微信图片_20180919162431"/>
              <p:cNvPicPr>
                <a:picLocks noChangeAspect="1"/>
              </p:cNvPicPr>
              <p:nvPr/>
            </p:nvPicPr>
            <p:blipFill>
              <a:blip r:embed="rId5">
                <a:lum bright="6000"/>
              </a:blip>
              <a:srcRect/>
              <a:stretch>
                <a:fillRect/>
              </a:stretch>
            </p:blipFill>
            <p:spPr>
              <a:xfrm rot="15900000">
                <a:off x="10322" y="1320"/>
                <a:ext cx="3499" cy="320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97188" name="图片 8" descr="微信图片_20180919162538"/>
              <p:cNvPicPr>
                <a:picLocks noChangeAspect="1"/>
              </p:cNvPicPr>
              <p:nvPr/>
            </p:nvPicPr>
            <p:blipFill>
              <a:blip r:embed="rId6">
                <a:lum bright="6000"/>
              </a:blip>
              <a:srcRect/>
              <a:stretch>
                <a:fillRect/>
              </a:stretch>
            </p:blipFill>
            <p:spPr>
              <a:xfrm rot="11160000">
                <a:off x="10442" y="4685"/>
                <a:ext cx="3359" cy="247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8722" name="文本框 10"/>
              <p:cNvSpPr txBox="1"/>
              <p:nvPr/>
            </p:nvSpPr>
            <p:spPr>
              <a:xfrm>
                <a:off x="13427" y="1215"/>
                <a:ext cx="784" cy="62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2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从中国得到的各种军事情报</a:t>
                </a:r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59385" y="-68580"/>
            <a:ext cx="5170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我有特殊的记忆方法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5" name=""/>
        <p:cNvGrpSpPr/>
        <p:nvPr/>
      </p:nvGrpSpPr>
      <p:grpSpPr/>
      <p:graphicFrame>
        <p:nvGraphicFramePr>
          <p:cNvPr id="4194307" name="表格 1"/>
          <p:cNvGraphicFramePr/>
          <p:nvPr>
            <p:custDataLst>
              <p:tags r:id="rId1"/>
            </p:custDataLst>
          </p:nvPr>
        </p:nvGraphicFramePr>
        <p:xfrm>
          <a:off x="280670" y="160655"/>
          <a:ext cx="10906125" cy="6482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985"/>
                <a:gridCol w="4356735"/>
                <a:gridCol w="4764405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项目</a:t>
                      </a:r>
                      <a:endParaRPr lang="zh-CN" altLang="en-US" sz="32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清朝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日本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兵役制度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佣兵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义务兵役制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838200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武器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陆军：枪械装备率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85%</a:t>
                      </a:r>
                      <a:endParaRPr lang="en-US" altLang="zh-CN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武器的种类、规格过于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混杂</a:t>
                      </a:r>
                      <a:endParaRPr lang="en-US" altLang="zh-CN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枪械装备率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100%</a:t>
                      </a:r>
                      <a:endParaRPr lang="en-US" altLang="zh-CN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49403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海军：航速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16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节以上战舰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艘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航速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16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节以上战舰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10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指挥官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提督丁汝昌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无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海战经验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司令伊东祐亨参加过戊辰海战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交通运输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保有铁路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300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公里，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租赁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洋船运兵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铁路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3200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公里，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海陆军征用汽船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136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兵站支援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后勤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不能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保障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兵站物流系统成熟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54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军队医疗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无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组织状态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严谨的军事医疗体系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23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情报搜集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没有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专门情报机构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广泛收集政治、经济、军事情报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94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媒体宣传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严控，无法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扩展影响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有效动用，打造形象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军夫体制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缺乏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明确后勤保障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15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万军夫大军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25" name="文本框 3"/>
          <p:cNvSpPr txBox="1"/>
          <p:nvPr/>
        </p:nvSpPr>
        <p:spPr>
          <a:xfrm>
            <a:off x="8113395" y="160655"/>
            <a:ext cx="382079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战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争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是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力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量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的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竞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赛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/>
      <p:pic>
        <p:nvPicPr>
          <p:cNvPr id="2097196" name="图片 3" descr="C:/Users/zxm197641/AppData/Local/Temp/picturecompress_20220118114943/output_69.jpgoutput_6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79120"/>
            <a:ext cx="3837940" cy="5699125"/>
          </a:xfrm>
          <a:prstGeom prst="rect">
            <a:avLst/>
          </a:prstGeom>
        </p:spPr>
      </p:pic>
      <p:pic>
        <p:nvPicPr>
          <p:cNvPr id="2097197" name="图片 4" descr="C:/Users/zxm197641/AppData/Local/Temp/picturecompress_20220118114943/output_70.jpgoutput_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395" y="579120"/>
            <a:ext cx="3969385" cy="5698490"/>
          </a:xfrm>
          <a:prstGeom prst="rect">
            <a:avLst/>
          </a:prstGeom>
        </p:spPr>
      </p:pic>
      <p:pic>
        <p:nvPicPr>
          <p:cNvPr id="2097198" name="图片 5" descr="C:/Users/zxm197641/AppData/Local/Temp/picturecompress_20220118114943/output_71.jpgoutput_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235" y="579120"/>
            <a:ext cx="4242435" cy="56984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/>
      <p:pic>
        <p:nvPicPr>
          <p:cNvPr id="2097206" name="图片 3" descr="C:/Users/zxm197641/AppData/Local/Temp/picturecompress_20220118114943/output_72.jpgoutput_7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" y="490220"/>
            <a:ext cx="4051300" cy="5862955"/>
          </a:xfrm>
          <a:prstGeom prst="rect">
            <a:avLst/>
          </a:prstGeom>
        </p:spPr>
      </p:pic>
      <p:pic>
        <p:nvPicPr>
          <p:cNvPr id="2097207" name="图片 4" descr="C:/Users/zxm197641/AppData/Local/Temp/picturecompress_20220118114943/output_73.jpgoutput_7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72255" y="497205"/>
            <a:ext cx="4495800" cy="5862955"/>
          </a:xfrm>
          <a:prstGeom prst="rect">
            <a:avLst/>
          </a:prstGeom>
        </p:spPr>
      </p:pic>
      <p:pic>
        <p:nvPicPr>
          <p:cNvPr id="2097208" name="图片 5" descr="C:/Users/zxm197641/AppData/Local/Temp/picturecompress_20220118114943/output_74.jpgoutput_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490220"/>
            <a:ext cx="3608070" cy="586994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/>
      <p:pic>
        <p:nvPicPr>
          <p:cNvPr id="2097213" name="图片 7" descr="C:/Users/zxm197641/AppData/Local/Temp/picturecompress_20220118114943/output_75.jpgoutput_7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">
            <a:off x="8873490" y="3322320"/>
            <a:ext cx="2438400" cy="3365500"/>
          </a:xfrm>
          <a:prstGeom prst="rect">
            <a:avLst/>
          </a:prstGeom>
        </p:spPr>
      </p:pic>
      <p:pic>
        <p:nvPicPr>
          <p:cNvPr id="2097212" name="图片 5" descr="C:/Users/zxm197641/AppData/Local/Temp/picturecompress_20220118114943/output_76.jpgoutput_7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240000">
            <a:off x="5741670" y="3308350"/>
            <a:ext cx="2595880" cy="3423285"/>
          </a:xfrm>
          <a:prstGeom prst="rect">
            <a:avLst/>
          </a:prstGeom>
        </p:spPr>
      </p:pic>
      <p:pic>
        <p:nvPicPr>
          <p:cNvPr id="2097210" name="图片 3" descr="C:/Users/zxm197641/AppData/Local/Temp/picturecompress_20220118114943/output_77.jpgoutput_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221615"/>
            <a:ext cx="5216525" cy="6414135"/>
          </a:xfrm>
          <a:prstGeom prst="rect">
            <a:avLst/>
          </a:prstGeom>
        </p:spPr>
      </p:pic>
      <p:pic>
        <p:nvPicPr>
          <p:cNvPr id="2097211" name="图片 4" descr="C:/Users/zxm197641/AppData/Local/Temp/picturecompress_20220118114943/output_78.jpgoutput_7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9585" y="261620"/>
            <a:ext cx="6096000" cy="317246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3510" y="482600"/>
            <a:ext cx="9053830" cy="617982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我常常想，教育的目的是什么呢？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教育应给受教育者知识，这些知识应该是教导孩子发现自我、肯定自我，教育应该想办法造就一个人，而不是摧毁一个人，至少使他自得、使他快乐，而不是使他迷失、使他悲伤。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我们的教育是不是朝这方面进行呢？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案是正反都有，我们的教育，让“正常的”、成绩好的学生得到鼓舞，使他们自信饱满，却使一些被视为“不正常的”、成绩差的学生受到屈辱，让他们的自信荡然。凭良心讲，那些被轻视的“不正常的”、成绩差的孩子比一般孩子是更需要教导，更需要关心的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然而我们的教育，却往往把这群更需要教育的孩子狠心地抛弃、不加任何眷顾。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一个孩子是可以被放弃的，这一点家长和孩子都要记得，在教育的历程中，没有一个受教育的人是该被放弃的。父母放弃子女是错的，教师放弃学生是错的，而孩子本人，更没有理由放弃自己。因为“自暴自弃”，就不只是教育没希望，而是人类没有希望了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descr="C:/Users/zxm197641/AppData/Local/Temp/picturecompress_20220118114943/output_6.jpgoutput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1365885"/>
            <a:ext cx="2989580" cy="41268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/>
      <p:pic>
        <p:nvPicPr>
          <p:cNvPr id="2097244" name="图片 5" descr="C:/Users/zxm197641/AppData/Local/Temp/picturecompress_20220118114943/output_79.jpgoutput_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0" y="-464185"/>
            <a:ext cx="4618990" cy="4384675"/>
          </a:xfrm>
          <a:prstGeom prst="ellipse">
            <a:avLst/>
          </a:prstGeom>
        </p:spPr>
      </p:pic>
      <p:pic>
        <p:nvPicPr>
          <p:cNvPr id="2097245" name="图片 3" descr="C:/Users/zxm197641/AppData/Local/Temp/picturecompress_20220118114943/output_80.jpgoutput_80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217170" y="502920"/>
            <a:ext cx="4114800" cy="5885815"/>
          </a:xfrm>
          <a:prstGeom prst="rect">
            <a:avLst/>
          </a:prstGeom>
        </p:spPr>
      </p:pic>
      <p:pic>
        <p:nvPicPr>
          <p:cNvPr id="2097246" name="图片 4" descr="C:/Users/zxm197641/AppData/Local/Temp/picturecompress_20220118114943/output_81.jpgoutput_8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02480" y="501015"/>
            <a:ext cx="3992245" cy="5856605"/>
          </a:xfrm>
          <a:prstGeom prst="rect">
            <a:avLst/>
          </a:prstGeom>
        </p:spPr>
      </p:pic>
      <p:pic>
        <p:nvPicPr>
          <p:cNvPr id="2097247" name="图片 6" descr="C:/Users/zxm197641/AppData/Local/Temp/picturecompress_20220118114943/output_82.jpgoutput_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60" y="3688715"/>
            <a:ext cx="3342005" cy="270002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/>
      <p:pic>
        <p:nvPicPr>
          <p:cNvPr id="2097174" name="图片 3" descr="C:/Users/zxm197641/AppData/Local/Temp/picturecompress_20220118114943/output_83.jpgoutput_83"/>
          <p:cNvPicPr>
            <a:picLocks noChangeAspect="1"/>
          </p:cNvPicPr>
          <p:nvPr/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71755" y="403225"/>
            <a:ext cx="7896860" cy="5444490"/>
          </a:xfrm>
          <a:prstGeom prst="rect">
            <a:avLst/>
          </a:prstGeom>
        </p:spPr>
      </p:pic>
      <p:pic>
        <p:nvPicPr>
          <p:cNvPr id="2097175" name="图片 4" descr="C:/Users/zxm197641/AppData/Local/Temp/picturecompress_20220118114943/output_84.jpgoutput_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835" y="403225"/>
            <a:ext cx="3895090" cy="544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15"/>
          <p:cNvGrpSpPr/>
          <p:nvPr/>
        </p:nvGrpSpPr>
        <p:grpSpPr>
          <a:xfrm>
            <a:off x="934085" y="384810"/>
            <a:ext cx="4064635" cy="3632200"/>
            <a:chOff x="7002" y="6917"/>
            <a:chExt cx="3520" cy="3401"/>
          </a:xfrm>
        </p:grpSpPr>
        <p:pic>
          <p:nvPicPr>
            <p:cNvPr id="2097178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02" y="6917"/>
              <a:ext cx="3520" cy="3401"/>
            </a:xfrm>
            <a:prstGeom prst="rect">
              <a:avLst/>
            </a:prstGeom>
          </p:spPr>
        </p:pic>
        <p:sp>
          <p:nvSpPr>
            <p:cNvPr id="1048631" name="文本框 14"/>
            <p:cNvSpPr txBox="1"/>
            <p:nvPr/>
          </p:nvSpPr>
          <p:spPr>
            <a:xfrm>
              <a:off x="7018" y="6917"/>
              <a:ext cx="3503" cy="4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意大利北部发现的希腊银角状杯，</a:t>
              </a:r>
              <a:endParaRPr lang="zh-CN" altLang="en-US" sz="1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公元前5-4世纪</a:t>
              </a:r>
              <a:endParaRPr lang="zh-CN" altLang="en-US" sz="1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048632" name="文本框 16"/>
          <p:cNvSpPr txBox="1"/>
          <p:nvPr/>
        </p:nvSpPr>
        <p:spPr>
          <a:xfrm>
            <a:off x="4998720" y="384810"/>
            <a:ext cx="5762625" cy="311848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《过酒家五首》</a:t>
            </a:r>
            <a:endParaRPr lang="zh-CN" altLang="en-US" sz="28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【初唐】王绩</a:t>
            </a:r>
            <a:endParaRPr lang="zh-CN" altLang="en-US"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有客须教饮，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无钱可别沽。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来时常道贳（shì），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惭愧酒家胡。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79" name="图片 19" descr="C:/Users/zxm197641/AppData/Local/Temp/picturecompress_20220118114943/output_85.jpgoutput_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5" y="4061460"/>
            <a:ext cx="4065270" cy="2606040"/>
          </a:xfrm>
          <a:prstGeom prst="rect">
            <a:avLst/>
          </a:prstGeom>
        </p:spPr>
      </p:pic>
      <p:pic>
        <p:nvPicPr>
          <p:cNvPr id="2097180" name="图片 20" descr="C:/Users/zxm197641/AppData/Local/Temp/picturecompress_20220118114943/output_86.jpgoutput_8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720" y="3552825"/>
            <a:ext cx="5763260" cy="31146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文本框 3"/>
          <p:cNvSpPr txBox="1"/>
          <p:nvPr/>
        </p:nvSpPr>
        <p:spPr>
          <a:xfrm>
            <a:off x="1036320" y="797560"/>
            <a:ext cx="10118725" cy="52622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什么是唐？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唐是心胸和包容，因为开放而繁荣，因为强盛而包容。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胡饼好吃，葡萄酒好喝，西域乐舞优美，那就美滋滋地消受。天竺的佛法渊博，波斯的马球好玩，胡人的袍子好看，那就大大方方地“拿来主义”，何必计较什么“你的我的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，不存在啥心理障碍。百川归海，便有了敦煌的壁画 ，有了唐三彩胡俑，有了大气美观的唐服。                                                                              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——王达达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4" name="林海-盛世.大明宫" descr="C:/Users/zxm197641/AppData/Local/Temp/picturecompress_20220118114943/output_87.pngoutput_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22085" y="696976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4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2" showWhenStopped="0"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154"/>
                </p:tgtEl>
              </p:cMediaNode>
            </p:audio>
          </p:childTnLst>
        </p:cTn>
      </p:par>
    </p:tnLst>
    <p:bldLst>
      <p:bldP spid="1048731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1" descr="C:/Users/zxm197641/AppData/Local/Temp/picturecompress_20220118114943/output_88.jpgoutput_88"/>
          <p:cNvPicPr>
            <a:picLocks noChangeAspect="1"/>
          </p:cNvPicPr>
          <p:nvPr/>
        </p:nvPicPr>
        <p:blipFill>
          <a:blip r:embed="rId1">
            <a:lum bright="12000" contrast="36000"/>
          </a:blip>
          <a:stretch>
            <a:fillRect/>
          </a:stretch>
        </p:blipFill>
        <p:spPr>
          <a:xfrm>
            <a:off x="5949315" y="1023620"/>
            <a:ext cx="6242685" cy="5257800"/>
          </a:xfrm>
          <a:prstGeom prst="rect">
            <a:avLst/>
          </a:prstGeom>
        </p:spPr>
      </p:pic>
      <p:sp>
        <p:nvSpPr>
          <p:cNvPr id="1048636" name="文本框 2"/>
          <p:cNvSpPr txBox="1"/>
          <p:nvPr/>
        </p:nvSpPr>
        <p:spPr>
          <a:xfrm>
            <a:off x="5749925" y="5657215"/>
            <a:ext cx="4832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《雪霁江行图》中的可眠桅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637" name="矩形 4"/>
          <p:cNvSpPr/>
          <p:nvPr/>
        </p:nvSpPr>
        <p:spPr>
          <a:xfrm>
            <a:off x="3264535" y="163195"/>
            <a:ext cx="84963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r"/>
            <a:r>
              <a:rPr lang="zh-CN" altLang="en-US" sz="4400" b="1">
                <a:solidFill>
                  <a:srgbClr val="995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宋画中的造船业</a:t>
            </a:r>
            <a:endParaRPr lang="zh-CN" altLang="en-US" sz="4400" b="1">
              <a:solidFill>
                <a:srgbClr val="9959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83" name="图片 5" descr="C:/Users/zxm197641/AppData/Local/Temp/picturecompress_20220118114943/output_89.jpgoutput_89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0" y="1023620"/>
            <a:ext cx="5949315" cy="2367280"/>
          </a:xfrm>
          <a:prstGeom prst="rect">
            <a:avLst/>
          </a:prstGeom>
        </p:spPr>
      </p:pic>
      <p:sp>
        <p:nvSpPr>
          <p:cNvPr id="1048638" name="文本框 6"/>
          <p:cNvSpPr txBox="1"/>
          <p:nvPr/>
        </p:nvSpPr>
        <p:spPr>
          <a:xfrm>
            <a:off x="-5715" y="2770505"/>
            <a:ext cx="3027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升降舵与平衡舵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97184" name="图片 7" descr="C:/Users/zxm197641/AppData/Local/Temp/picturecompress_20220118114943/output_90.jpgoutput_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945" y="3390900"/>
            <a:ext cx="2962275" cy="2812415"/>
          </a:xfrm>
          <a:prstGeom prst="rect">
            <a:avLst/>
          </a:prstGeom>
        </p:spPr>
      </p:pic>
      <p:sp>
        <p:nvSpPr>
          <p:cNvPr id="1048639" name="文本框 8"/>
          <p:cNvSpPr txBox="1"/>
          <p:nvPr/>
        </p:nvSpPr>
        <p:spPr>
          <a:xfrm>
            <a:off x="2988945" y="5657215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舵楼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97185" name="图片 10" descr="C:/Users/zxm197641/AppData/Local/Temp/picturecompress_20220118114943/output_91.jpgoutput_9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670" y="3397250"/>
            <a:ext cx="2962275" cy="281305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图片 109" descr="C:/Users/zxm197641/AppData/Local/Temp/picturecompress_20220118114943/output_92.jpgoutput_92"/>
          <p:cNvPicPr/>
          <p:nvPr/>
        </p:nvPicPr>
        <p:blipFill>
          <a:blip r:embed="rId1">
            <a:lum bright="12000" contrast="24000"/>
          </a:blip>
          <a:stretch>
            <a:fillRect/>
          </a:stretch>
        </p:blipFill>
        <p:spPr>
          <a:xfrm>
            <a:off x="4191635" y="1154430"/>
            <a:ext cx="3443605" cy="2440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40" name="矩形 6"/>
          <p:cNvSpPr/>
          <p:nvPr/>
        </p:nvSpPr>
        <p:spPr>
          <a:xfrm>
            <a:off x="160655" y="1058545"/>
            <a:ext cx="11539220" cy="5471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41" name="矩形 65"/>
          <p:cNvSpPr/>
          <p:nvPr/>
        </p:nvSpPr>
        <p:spPr>
          <a:xfrm>
            <a:off x="676307" y="329592"/>
            <a:ext cx="1808480" cy="624839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近代采风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188" name="图片 103" descr="C:/Users/zxm197641/AppData/Local/Temp/picturecompress_20220118114943/output_93.jpgoutput_93"/>
          <p:cNvPicPr/>
          <p:nvPr/>
        </p:nvPicPr>
        <p:blipFill>
          <a:blip r:embed="rId2">
            <a:lum bright="18000" contrast="24000"/>
          </a:blip>
          <a:stretch>
            <a:fillRect/>
          </a:stretch>
        </p:blipFill>
        <p:spPr>
          <a:xfrm>
            <a:off x="214630" y="1154430"/>
            <a:ext cx="3894455" cy="2440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9" name="图片 105" descr="C:/Users/zxm197641/AppData/Local/Temp/picturecompress_20220118114943/output_94.jpgoutput_94"/>
          <p:cNvPicPr/>
          <p:nvPr/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7717790" y="1154430"/>
            <a:ext cx="3876040" cy="5208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0" name="图片 106" descr="C:/Users/zxm197641/AppData/Local/Temp/picturecompress_20220118114943/output_95.jpgoutput_95"/>
          <p:cNvPicPr/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4191635" y="3672840"/>
            <a:ext cx="3443605" cy="261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1" name="图片 107" descr="C:/Users/zxm197641/AppData/Local/Temp/picturecompress_20220118114943/output_96.jpgoutput_96"/>
          <p:cNvPicPr/>
          <p:nvPr/>
        </p:nvPicPr>
        <p:blipFill>
          <a:blip r:embed="rId5">
            <a:lum bright="12000" contrast="6000"/>
          </a:blip>
          <a:stretch>
            <a:fillRect/>
          </a:stretch>
        </p:blipFill>
        <p:spPr>
          <a:xfrm>
            <a:off x="214630" y="3672840"/>
            <a:ext cx="3893820" cy="261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42" name="文本框 10"/>
          <p:cNvSpPr txBox="1"/>
          <p:nvPr/>
        </p:nvSpPr>
        <p:spPr>
          <a:xfrm>
            <a:off x="2513330" y="329565"/>
            <a:ext cx="9186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800">
                <a:solidFill>
                  <a:srgbClr val="005A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观察这组莆田老照片，结合所学，说说你的看法。</a:t>
            </a:r>
            <a:endParaRPr lang="zh-CN" altLang="en-US" sz="2800">
              <a:solidFill>
                <a:srgbClr val="005A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文本框 57"/>
          <p:cNvSpPr txBox="1"/>
          <p:nvPr/>
        </p:nvSpPr>
        <p:spPr>
          <a:xfrm>
            <a:off x="802640" y="1372235"/>
            <a:ext cx="10586720" cy="4587240"/>
          </a:xfrm>
          <a:prstGeom prst="rect">
            <a:avLst/>
          </a:prstGeom>
          <a:solidFill>
            <a:srgbClr val="FFFFFF">
              <a:alpha val="8100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百二十年前那一场戊戌故事，是近代中国最有意味的一次变革，这意味不在成功，而在失败；不在激烈，而在智略；不在史实，而在讲述；不在批评，而在理解；不在牺牲，而在幸存；不在百姓，而在精英；不在革命，而在和平；不在百日，而在百年；不在过往，而在今天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——杜骏飞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48663" name="矩形 2"/>
          <p:cNvSpPr/>
          <p:nvPr/>
        </p:nvSpPr>
        <p:spPr>
          <a:xfrm>
            <a:off x="678815" y="361950"/>
            <a:ext cx="2621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effectLst/>
                <a:latin typeface="字魂御守锦书" panose="00000500000000000000" charset="-122"/>
                <a:ea typeface="字魂御守锦书" panose="00000500000000000000" charset="-122"/>
              </a:rPr>
              <a:t>一点思考</a:t>
            </a:r>
            <a:endParaRPr lang="zh-CN" altLang="en-US" sz="4800">
              <a:solidFill>
                <a:srgbClr val="FF0000"/>
              </a:solidFill>
              <a:effectLst/>
              <a:latin typeface="字魂御守锦书" panose="00000500000000000000" charset="-122"/>
              <a:ea typeface="字魂御守锦书" panose="00000500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/>
      <p:pic>
        <p:nvPicPr>
          <p:cNvPr id="2097213" name="图片 3" descr="C:/Users/zxm197641/AppData/Local/Temp/picturecompress_20220118114943/output_97.jpgoutput_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057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/>
      <p:pic>
        <p:nvPicPr>
          <p:cNvPr id="2097214" name="图片 3" descr="C:/Users/zxm197641/AppData/Local/Temp/picturecompress_20220118114943/output_98.jpgoutput_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057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/>
      <p:pic>
        <p:nvPicPr>
          <p:cNvPr id="2097229" name="图片 3" descr="C:/Users/zxm197641/AppData/Local/Temp/picturecompress_20220118114943/output_99.jpgoutput_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0"/>
            <a:ext cx="6417310" cy="6858000"/>
          </a:xfrm>
          <a:prstGeom prst="rect">
            <a:avLst/>
          </a:prstGeom>
        </p:spPr>
      </p:pic>
      <p:pic>
        <p:nvPicPr>
          <p:cNvPr id="2097230" name="图片 4" descr="C:/Users/zxm197641/AppData/Local/Temp/picturecompress_20220118114943/output_100.jpgoutput_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255" y="0"/>
            <a:ext cx="4403725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7.pngoutput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9"/>
          <p:cNvSpPr txBox="1"/>
          <p:nvPr/>
        </p:nvSpPr>
        <p:spPr>
          <a:xfrm>
            <a:off x="2434880" y="4034207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谁都会找借口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1048620" name="文本框 6"/>
          <p:cNvSpPr txBox="1"/>
          <p:nvPr/>
        </p:nvSpPr>
        <p:spPr>
          <a:xfrm>
            <a:off x="2991485" y="2317750"/>
            <a:ext cx="3344545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误区</a:t>
            </a:r>
            <a:endParaRPr lang="zh-CN" altLang="en-US" sz="1150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1030" y="1567180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阅读的若干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4" name="图片 3" descr="C:/Users/zxm197641/AppData/Local/Temp/picturecompress_20220118114943/output_101.jpgoutput_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0810"/>
            <a:ext cx="4413250" cy="6024245"/>
          </a:xfrm>
          <a:prstGeom prst="rect">
            <a:avLst/>
          </a:prstGeom>
        </p:spPr>
      </p:pic>
      <p:pic>
        <p:nvPicPr>
          <p:cNvPr id="2097255" name="图片 4" descr="C:/Users/zxm197641/AppData/Local/Temp/picturecompress_20220118114943/output_102.jpgoutput_1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7395" y="202565"/>
            <a:ext cx="3608070" cy="3949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2097256" name="图片 5" descr="C:/Users/zxm197641/AppData/Local/Temp/picturecompress_20220118114943/output_103.jpgoutput_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90" y="202565"/>
            <a:ext cx="3416300" cy="3949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1048614" name="文本框 6"/>
          <p:cNvSpPr txBox="1"/>
          <p:nvPr/>
        </p:nvSpPr>
        <p:spPr>
          <a:xfrm>
            <a:off x="4557395" y="4217035"/>
            <a:ext cx="7390130" cy="2009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手冢治虫漫画创作的三原则：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不能拿战争或是灾难的牺牲者开玩笑；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不能对某些特定的职业表现出轻蔑；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不能拿民族、国民或是大众开玩笑。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2" name="图片 3" descr="C:/Users/zxm197641/AppData/Local/Temp/picturecompress_20220118114943/output_104.jpgoutput_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2945" y="3635375"/>
            <a:ext cx="3270250" cy="3222625"/>
          </a:xfrm>
          <a:prstGeom prst="rect">
            <a:avLst/>
          </a:prstGeom>
        </p:spPr>
      </p:pic>
      <p:sp>
        <p:nvSpPr>
          <p:cNvPr id="1048616" name="文本框 5"/>
          <p:cNvSpPr txBox="1"/>
          <p:nvPr/>
        </p:nvSpPr>
        <p:spPr>
          <a:xfrm>
            <a:off x="0" y="395605"/>
            <a:ext cx="5534660" cy="6033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这张照片名字叫“暗淡蓝点”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它是1990年2月14日的时候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一个叫旅行者1号的探测器拍摄的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那束光的中间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有一个小亮点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那个亮点就是我们的地球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64亿公里之外看地球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就像是一颗尘埃，是不是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我们人类所有的历史文化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发明创造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包括我们所爱的每一个人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我们认识或者不认识的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每一个人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都在这粒尘埃上面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63" name="图片 6" descr="C:/Users/zxm197641/AppData/Local/Temp/picturecompress_20220118114943/output_105.jpgoutput_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195" y="0"/>
            <a:ext cx="3138805" cy="6864985"/>
          </a:xfrm>
          <a:prstGeom prst="rect">
            <a:avLst/>
          </a:prstGeom>
        </p:spPr>
      </p:pic>
      <p:pic>
        <p:nvPicPr>
          <p:cNvPr id="2097264" name="图片 8" descr="C:/Users/zxm197641/AppData/Local/Temp/picturecompress_20220118114943/output_106.jpgoutput_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325" y="0"/>
            <a:ext cx="3277870" cy="36353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107.jpgoutput_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" y="45720"/>
            <a:ext cx="5764530" cy="3491865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108.jpgoutput_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91440"/>
            <a:ext cx="6181725" cy="340042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109.jpgoutput_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3537585"/>
            <a:ext cx="5764530" cy="320484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10.jpgoutput_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5" y="3491865"/>
            <a:ext cx="6182360" cy="324993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标题 1"/>
          <p:cNvSpPr>
            <a:spLocks noGrp="1"/>
          </p:cNvSpPr>
          <p:nvPr>
            <p:ph type="title"/>
          </p:nvPr>
        </p:nvSpPr>
        <p:spPr>
          <a:xfrm>
            <a:off x="982345" y="173355"/>
            <a:ext cx="4166870" cy="128079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l"/>
            <a:r>
              <a:rPr kumimoji="1" lang="zh-CN" altLang="en-US" sz="4000" b="1">
                <a:solidFill>
                  <a:schemeClr val="accent4"/>
                </a:solidFill>
                <a:effectLst/>
                <a:latin typeface="Microsoft YaHei Bold" panose="020B0503020204020204" charset="-122"/>
                <a:ea typeface="Microsoft YaHei Bold" panose="020B0503020204020204" charset="-122"/>
                <a:cs typeface="方正清刻本悦宋简体" panose="02000000000000000000" pitchFamily="2" charset="-122"/>
              </a:rPr>
              <a:t>素材来源</a:t>
            </a:r>
            <a:endParaRPr kumimoji="1" lang="zh-CN" altLang="en-US" sz="4000" b="1">
              <a:solidFill>
                <a:schemeClr val="accent4"/>
              </a:solidFill>
              <a:effectLst/>
              <a:latin typeface="Microsoft YaHei Bold" panose="020B0503020204020204" charset="-122"/>
              <a:ea typeface="Microsoft YaHei Bold" panose="020B0503020204020204" charset="-122"/>
              <a:cs typeface="方正清刻本悦宋简体" panose="02000000000000000000" pitchFamily="2" charset="-122"/>
            </a:endParaRPr>
          </a:p>
        </p:txBody>
      </p:sp>
      <p:sp>
        <p:nvSpPr>
          <p:cNvPr id="1048683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<p:cNvSpPr/>
          <p:nvPr/>
        </p:nvSpPr>
        <p:spPr>
          <a:xfrm>
            <a:off x="6013450" y="1191260"/>
            <a:ext cx="5838825" cy="4476115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85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86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84" name="文本框 0"/>
          <p:cNvSpPr txBox="1"/>
          <p:nvPr/>
        </p:nvSpPr>
        <p:spPr>
          <a:xfrm>
            <a:off x="6014085" y="1191260"/>
            <a:ext cx="58381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书籍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电子书或纸质书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杂志（《三联生活周刊》《看天下》等）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公众号、微信群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哔哩哔哩等视频网站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新浪微博（时效）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红板报等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app</a:t>
            </a: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（精选）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中学历史教学园地（学科网站）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图书馆、博物馆等官方网站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1155" y="1214755"/>
            <a:ext cx="5534660" cy="4475480"/>
            <a:chOff x="553" y="1913"/>
            <a:chExt cx="8716" cy="7048"/>
          </a:xfrm>
        </p:grpSpPr>
        <p:pic>
          <p:nvPicPr>
            <p:cNvPr id="3" name="图片 2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3" y="1913"/>
              <a:ext cx="8716" cy="7048"/>
            </a:xfrm>
            <a:prstGeom prst="rect">
              <a:avLst/>
            </a:prstGeom>
          </p:spPr>
        </p:pic>
        <p:pic>
          <p:nvPicPr>
            <p:cNvPr id="4" name="图片 3" descr="6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9" y="1913"/>
              <a:ext cx="1700" cy="7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7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/>
      <p:pic>
        <p:nvPicPr>
          <p:cNvPr id="2097238" name="图片 5" descr="C:/Users/zxm197641/AppData/Local/Temp/picturecompress_20220118114943/output_111.jpgoutput_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8605" y="0"/>
            <a:ext cx="2675255" cy="3476625"/>
          </a:xfrm>
          <a:prstGeom prst="rect">
            <a:avLst/>
          </a:prstGeom>
        </p:spPr>
      </p:pic>
      <p:pic>
        <p:nvPicPr>
          <p:cNvPr id="2097239" name="图片 6" descr="C:/Users/zxm197641/AppData/Local/Temp/picturecompress_20220118114943/output_112.jpgoutput_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860" y="0"/>
            <a:ext cx="2820670" cy="3477260"/>
          </a:xfrm>
          <a:prstGeom prst="rect">
            <a:avLst/>
          </a:prstGeom>
        </p:spPr>
      </p:pic>
      <p:pic>
        <p:nvPicPr>
          <p:cNvPr id="2097240" name="图片 7" descr="C:/Users/zxm197641/AppData/Local/Temp/picturecompress_20220118114943/output_113.jpgoutput_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105" y="0"/>
            <a:ext cx="2753360" cy="3476625"/>
          </a:xfrm>
          <a:prstGeom prst="rect">
            <a:avLst/>
          </a:prstGeom>
        </p:spPr>
      </p:pic>
      <p:pic>
        <p:nvPicPr>
          <p:cNvPr id="2097241" name="图片 9" descr="C:/Users/zxm197641/AppData/Local/Temp/picturecompress_20220118114943/output_114.jpgoutput_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" y="3381375"/>
            <a:ext cx="9645650" cy="3476625"/>
          </a:xfrm>
          <a:prstGeom prst="rect">
            <a:avLst/>
          </a:prstGeom>
        </p:spPr>
      </p:pic>
      <p:pic>
        <p:nvPicPr>
          <p:cNvPr id="2097242" name="图片 10" descr="C:/Users/zxm197641/AppData/Local/Temp/picturecompress_20220118114943/output_115.jpgoutput_1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85" y="0"/>
            <a:ext cx="1022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97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/>
      <p:pic>
        <p:nvPicPr>
          <p:cNvPr id="2097243" name="图片 2" descr="C:/Users/zxm197641/AppData/Local/Temp/picturecompress_20220118114943/output_116.jpgoutput_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5048250" cy="6858000"/>
          </a:xfrm>
          <a:prstGeom prst="rect">
            <a:avLst/>
          </a:prstGeom>
        </p:spPr>
      </p:pic>
      <p:pic>
        <p:nvPicPr>
          <p:cNvPr id="2097244" name="图片 3" descr="C:/Users/zxm197641/AppData/Local/Temp/picturecompress_20220118114943/output_117.pngoutput_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0" y="0"/>
            <a:ext cx="1804670" cy="2458085"/>
          </a:xfrm>
          <a:prstGeom prst="rect">
            <a:avLst/>
          </a:prstGeom>
        </p:spPr>
      </p:pic>
      <p:pic>
        <p:nvPicPr>
          <p:cNvPr id="2097245" name="图片 5" descr="C:/Users/zxm197641/AppData/Local/Temp/picturecompress_20220118114943/output_118.jpgoutput_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0"/>
            <a:ext cx="1728470" cy="2458085"/>
          </a:xfrm>
          <a:prstGeom prst="rect">
            <a:avLst/>
          </a:prstGeom>
        </p:spPr>
      </p:pic>
      <p:pic>
        <p:nvPicPr>
          <p:cNvPr id="2097246" name="图片 6" descr="C:/Users/zxm197641/AppData/Local/Temp/picturecompress_20220118114943/output_119.jpgoutput_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555" y="-12065"/>
            <a:ext cx="1715135" cy="2427605"/>
          </a:xfrm>
          <a:prstGeom prst="rect">
            <a:avLst/>
          </a:prstGeom>
        </p:spPr>
      </p:pic>
      <p:pic>
        <p:nvPicPr>
          <p:cNvPr id="2097247" name="图片 7" descr="C:/Users/zxm197641/AppData/Local/Temp/picturecompress_20220118114943/output_120.jpgoutput_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690" y="-12065"/>
            <a:ext cx="1710055" cy="2439670"/>
          </a:xfrm>
          <a:prstGeom prst="rect">
            <a:avLst/>
          </a:prstGeom>
        </p:spPr>
      </p:pic>
      <p:pic>
        <p:nvPicPr>
          <p:cNvPr id="2097248" name="图片 8" descr="C:/Users/zxm197641/AppData/Local/Temp/picturecompress_20220118114943/output_121.jpgoutput_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50" y="2458085"/>
            <a:ext cx="1804670" cy="2319020"/>
          </a:xfrm>
          <a:prstGeom prst="rect">
            <a:avLst/>
          </a:prstGeom>
        </p:spPr>
      </p:pic>
      <p:pic>
        <p:nvPicPr>
          <p:cNvPr id="2097249" name="图片 9" descr="C:/Users/zxm197641/AppData/Local/Temp/picturecompress_20220118114943/output_122.jpgoutput_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980" y="2458085"/>
            <a:ext cx="1612265" cy="2276475"/>
          </a:xfrm>
          <a:prstGeom prst="rect">
            <a:avLst/>
          </a:prstGeom>
        </p:spPr>
      </p:pic>
      <p:pic>
        <p:nvPicPr>
          <p:cNvPr id="2097250" name="图片 10" descr="C:/Users/zxm197641/AppData/Local/Temp/picturecompress_20220118114943/output_123.jpgoutput_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190" y="2372995"/>
            <a:ext cx="1714500" cy="2360930"/>
          </a:xfrm>
          <a:prstGeom prst="rect">
            <a:avLst/>
          </a:prstGeom>
        </p:spPr>
      </p:pic>
      <p:pic>
        <p:nvPicPr>
          <p:cNvPr id="2097251" name="图片 11" descr="C:/Users/zxm197641/AppData/Local/Temp/picturecompress_20220118114943/output_124.jpgoutput_1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6690" y="2415540"/>
            <a:ext cx="1710690" cy="2362200"/>
          </a:xfrm>
          <a:prstGeom prst="rect">
            <a:avLst/>
          </a:prstGeom>
        </p:spPr>
      </p:pic>
      <p:pic>
        <p:nvPicPr>
          <p:cNvPr id="2097252" name="图片 13" descr="C:/Users/zxm197641/AppData/Local/Temp/picturecompress_20220118114943/output_125.jpgoutput_1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9050" y="4456430"/>
            <a:ext cx="1804670" cy="2401570"/>
          </a:xfrm>
          <a:prstGeom prst="rect">
            <a:avLst/>
          </a:prstGeom>
        </p:spPr>
      </p:pic>
      <p:pic>
        <p:nvPicPr>
          <p:cNvPr id="2097253" name="图片 14" descr="C:/Users/zxm197641/AppData/Local/Temp/picturecompress_20220118114943/output_126.jpgoutput_1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1980" y="4417060"/>
            <a:ext cx="1612265" cy="2440940"/>
          </a:xfrm>
          <a:prstGeom prst="rect">
            <a:avLst/>
          </a:prstGeom>
        </p:spPr>
      </p:pic>
      <p:pic>
        <p:nvPicPr>
          <p:cNvPr id="2097254" name="图片 15" descr="C:/Users/zxm197641/AppData/Local/Temp/picturecompress_20220118114943/output_127.jpgoutput_1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2190" y="4417695"/>
            <a:ext cx="1714500" cy="2440305"/>
          </a:xfrm>
          <a:prstGeom prst="rect">
            <a:avLst/>
          </a:prstGeom>
        </p:spPr>
      </p:pic>
      <p:pic>
        <p:nvPicPr>
          <p:cNvPr id="2097255" name="图片 16" descr="C:/Users/zxm197641/AppData/Local/Temp/picturecompress_20220118114943/output_128.jpgoutput_1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7325" y="4456430"/>
            <a:ext cx="1708785" cy="240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129.jpgoutput_129"/>
          <p:cNvPicPr>
            <a:picLocks noChangeAspect="1"/>
          </p:cNvPicPr>
          <p:nvPr/>
        </p:nvPicPr>
        <p:blipFill>
          <a:blip r:embed="rId1">
            <a:clrChange>
              <a:clrFrom>
                <a:srgbClr val="F5F3F6">
                  <a:alpha val="100000"/>
                </a:srgbClr>
              </a:clrFrom>
              <a:clrTo>
                <a:srgbClr val="F5F3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6385" y="3453765"/>
            <a:ext cx="3145155" cy="3217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4" name="图片 3" descr="C:/Users/zxm197641/AppData/Local/Temp/picturecompress_20220118114943/output_130.jpgoutput_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395" y="176530"/>
            <a:ext cx="2177415" cy="304165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31.jpgoutput_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440" y="3599815"/>
            <a:ext cx="2189480" cy="307149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132.jpgoutput_1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52160" y="3608070"/>
            <a:ext cx="3522345" cy="3070860"/>
          </a:xfrm>
          <a:prstGeom prst="rect">
            <a:avLst/>
          </a:prstGeom>
        </p:spPr>
      </p:pic>
      <p:pic>
        <p:nvPicPr>
          <p:cNvPr id="8" name="图片 7" descr="C:/Users/zxm197641/AppData/Local/Temp/picturecompress_20220118114943/output_133.jpgoutput_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710" y="217170"/>
            <a:ext cx="2234565" cy="3062605"/>
          </a:xfrm>
          <a:prstGeom prst="rect">
            <a:avLst/>
          </a:prstGeom>
        </p:spPr>
      </p:pic>
      <p:pic>
        <p:nvPicPr>
          <p:cNvPr id="9" name="图片 8" descr="C:/Users/zxm197641/AppData/Local/Temp/picturecompress_20220118114943/output_134.jpgoutput_1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465" y="170180"/>
            <a:ext cx="2294255" cy="3150235"/>
          </a:xfrm>
          <a:prstGeom prst="rect">
            <a:avLst/>
          </a:prstGeom>
        </p:spPr>
      </p:pic>
      <p:pic>
        <p:nvPicPr>
          <p:cNvPr id="10" name="图片 9" descr="C:/Users/zxm197641/AppData/Local/Temp/picturecompress_20220118114943/output_135.jpgoutput_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110" y="3608070"/>
            <a:ext cx="2063115" cy="3063240"/>
          </a:xfrm>
          <a:prstGeom prst="rect">
            <a:avLst/>
          </a:prstGeom>
        </p:spPr>
      </p:pic>
      <p:pic>
        <p:nvPicPr>
          <p:cNvPr id="12" name="图片 11" descr="C:/Users/zxm197641/AppData/Local/Temp/picturecompress_20220118114943/output_136.jpgoutput_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55" y="176530"/>
            <a:ext cx="2234565" cy="3143885"/>
          </a:xfrm>
          <a:prstGeom prst="rect">
            <a:avLst/>
          </a:prstGeom>
        </p:spPr>
      </p:pic>
      <p:pic>
        <p:nvPicPr>
          <p:cNvPr id="13" name="图片 12" descr="C:/Users/zxm197641/AppData/Local/Temp/picturecompress_20220118114943/output_137.jpgoutput_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160" y="170180"/>
            <a:ext cx="2063750" cy="304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zxm197641/AppData/Local/Temp/picturecompress_20220118114943/output_138.jpgoutput_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99485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139.jpgoutput_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0"/>
            <a:ext cx="2517775" cy="349059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40.jpgoutput_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3490595"/>
            <a:ext cx="2517140" cy="336740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141.jpgoutput_1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30" y="0"/>
            <a:ext cx="3662680" cy="6858000"/>
          </a:xfrm>
          <a:prstGeom prst="rect">
            <a:avLst/>
          </a:prstGeom>
        </p:spPr>
      </p:pic>
      <p:pic>
        <p:nvPicPr>
          <p:cNvPr id="7" name="图片 6" descr="C:/Users/zxm197641/AppData/Local/Temp/picturecompress_20220118114943/output_142.jpgoutput_1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35" y="0"/>
            <a:ext cx="2436495" cy="3490595"/>
          </a:xfrm>
          <a:prstGeom prst="rect">
            <a:avLst/>
          </a:prstGeom>
        </p:spPr>
      </p:pic>
      <p:pic>
        <p:nvPicPr>
          <p:cNvPr id="8" name="图片 7" descr="C:/Users/zxm197641/AppData/Local/Temp/picturecompress_20220118114943/output_143.jpgoutput_1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35" y="3490595"/>
            <a:ext cx="2406650" cy="34385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/>
      <p:sp>
        <p:nvSpPr>
          <p:cNvPr id="1048687" name="文本框 4"/>
          <p:cNvSpPr txBox="1"/>
          <p:nvPr/>
        </p:nvSpPr>
        <p:spPr>
          <a:xfrm>
            <a:off x="1113790" y="987425"/>
            <a:ext cx="10415270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1.张荫麟：《中国史纲》新版，中国友谊2009版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2.吴宗国：《中国古代官僚政治制度研究》，北京大学2004年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3.钱穆：《国史大纲》，商务印书馆1996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4.樊树志：《国史十六讲》，中华书局2006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5.李亚平：《帝国政界往事》（宋.明.清）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6.许倬云：《万古江河》上海文艺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7.许倬云：《我者与他者》生活.读书.新知三联书店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8.钱穆：《中国历代政治得失》，三联书店，2008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9.彭慕兰：《大分流》，江苏人民，2003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10.吕思勉：《中国通史》，新世界，2008版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11.柏杨：《中国人史纲》，同心，2007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12.黄仁宇：《赫逊河畔谈中国历史》、《万历十五年》、《中国大历史》，三联书店  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13.许倬云系列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14.余英时系列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15.冯天瑜：《中华文化史》，上海人民，2005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16.葛兆光：《古代中国文化讲义》，复旦大学，2007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17.王力 编：《中国古代文化常识》，世界图书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34" name="图片 15" descr="C:/Users/zxm197641/AppData/Local/Temp/picturecompress_20220118114943/output_144.pngoutput_14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88" name="文本框 5"/>
          <p:cNvSpPr txBox="1"/>
          <p:nvPr/>
        </p:nvSpPr>
        <p:spPr>
          <a:xfrm>
            <a:off x="1026160" y="330835"/>
            <a:ext cx="24549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中国古代史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/>
      <p:sp>
        <p:nvSpPr>
          <p:cNvPr id="1048689" name="文本框 4"/>
          <p:cNvSpPr txBox="1"/>
          <p:nvPr/>
        </p:nvSpPr>
        <p:spPr>
          <a:xfrm>
            <a:off x="1026160" y="1017270"/>
            <a:ext cx="1041527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1.蒋廷黻：《中国近代史》，岳麓书社，1987年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2.陈旭麓：《近代中国的新陈代谢》，上海人民，1992年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3.费正清：《伟大的中国革命》，世界知识，2000年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4.郭剑林主编：《北洋政府简史》，天津古籍，2000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5.费正清：《剑桥中国晚清史》，中国社会科学，1985年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6.茅海建：《天朝的崩溃：鸦片战争再研究》，三联书店，1995年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8.[美]徐中约：《中国近代史》（The Rise of Modern China), 香港中文大学2001。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9.杨天石：《找寻真实的蒋介石》，山西人民，2008年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10.费正清主编：《剑桥中华民国史》（上.下），上海人民版或中国社学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11.傅国涌：《1949年：中国知识分子的私人记录》，长江文艺，2006年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12.费正清.麦克法夸尔：《剑桥中华人民共和国史》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13.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杨奎松：《毛泽东与莫斯科的恩恩怨怨》，江西人民，2005年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14.沈志华主编：《中苏关系史纲（1971-1991）》，新华。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15.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高华：《革命年代》，广东人民2010。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35" name="图片 15" descr="C:/Users/zxm197641/AppData/Local/Temp/picturecompress_20220118114943/output_145.pngoutput_14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0" name="文本框 5"/>
          <p:cNvSpPr txBox="1"/>
          <p:nvPr/>
        </p:nvSpPr>
        <p:spPr>
          <a:xfrm>
            <a:off x="1026160" y="330835"/>
            <a:ext cx="28613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中国近现代史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表格 10"/>
          <p:cNvGraphicFramePr/>
          <p:nvPr>
            <p:custDataLst>
              <p:tags r:id="rId1"/>
            </p:custDataLst>
          </p:nvPr>
        </p:nvGraphicFramePr>
        <p:xfrm>
          <a:off x="905510" y="1323975"/>
          <a:ext cx="9289415" cy="38989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65434"/>
                <a:gridCol w="3061990"/>
                <a:gridCol w="3061991"/>
              </a:tblGrid>
              <a:tr h="8102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没有时间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跟风读书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性别固化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772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阅读不广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逢书精读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功利性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772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缺乏思考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舒适阅读 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无法转化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771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没有印象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碎片化阅读 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缺少交流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77216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..............</a:t>
                      </a:r>
                      <a:endParaRPr lang="en-US" altLang="zh-CN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34"/>
          <p:cNvSpPr txBox="1"/>
          <p:nvPr/>
        </p:nvSpPr>
        <p:spPr>
          <a:xfrm>
            <a:off x="645795" y="254000"/>
            <a:ext cx="63652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36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36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什么在阻碍我们阅读？</a:t>
            </a:r>
            <a:endParaRPr lang="zh-CN" sz="3600" b="1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/>
      <p:sp>
        <p:nvSpPr>
          <p:cNvPr id="1048691" name="文本框 3"/>
          <p:cNvSpPr txBox="1"/>
          <p:nvPr/>
        </p:nvSpPr>
        <p:spPr>
          <a:xfrm>
            <a:off x="1123950" y="1101090"/>
            <a:ext cx="965009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.张鸣：《历史的空白处》，珠海，2007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.罗荣渠：《现代化新论》，商务印书局，2010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.袁伟时：《中国现代思想散论》，上海三联书店，2008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.雷颐：《李鸿章与晚清四十年》，山西人民，2008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.郭廷以：《中国近代史》，上海，1989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.傅高义：《邓小平时代》，香港中文大学，2008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.黄仁宇：《从大历史的角度解读蒋介石日记》，九州，2008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.唐德刚：《晚清七十年》，先生其他图书可以网络下载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.雷颐：《历史：何以至此——从小事件看清末以来的大变局》，山西人民，2010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.张鸣：《重说中国近代史》，中国致公，2012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 著《辛亥：摇晃的中国》广西师范大学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97236" name="图片 15" descr="C:/Users/zxm197641/AppData/Local/Temp/picturecompress_20220118114943/output_146.pngoutput_14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2" name="文本框 5"/>
          <p:cNvSpPr txBox="1"/>
          <p:nvPr/>
        </p:nvSpPr>
        <p:spPr>
          <a:xfrm>
            <a:off x="1026160" y="330835"/>
            <a:ext cx="28613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中国近现代史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/>
      <p:sp>
        <p:nvSpPr>
          <p:cNvPr id="1048693" name="文本框 3"/>
          <p:cNvSpPr txBox="1"/>
          <p:nvPr/>
        </p:nvSpPr>
        <p:spPr>
          <a:xfrm>
            <a:off x="1104900" y="1014095"/>
            <a:ext cx="1094359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1.帕尔默等：《现代世界史》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2.斯塔夫里阿诺斯著：《全球通史》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3.钱乘旦等：《英国通史》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4.艾瑞克·霍布斯鲍姆：《极端的年代》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《革命的年代》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《资本的年代》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《帝国的年代》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5.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戴维·赫德尔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全球化时代的政治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经济与文化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.约翰巴克勒等：《西方社会史》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.伊曼纽尔•沃勒斯坦：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现代世界体系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.林达：《历史深处的忧虑》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《总统是靠不住的》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.阎照祥：《英国政治制度史》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.金雁《倒转红轮》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.陈乐民《欧洲文明十五讲》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.朱维铮《走出中世纪》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13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.（美）齐格勒：《新全球通史》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14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.（英）汤因比：《历史研究》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.沈志华：《一个大国的崛起和崩溃》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.（美）夏伊勒：《第三帝国的兴亡》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.[法]托克维尔著，《旧制度与大革命》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.[美]戈德斯通 著 关永强 译：《为什么是欧洲》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endParaRPr 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.黄仁宇：《资本主义与二十一世纪》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.许倬云：《观世变》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endParaRPr 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.[美]塞缪尔·亨廷顿：《文明的冲突与世界秩序的重建》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22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.许倬云：《现代文明的成环》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23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.董正华：《世界现代化进程十五讲》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97237" name="图片 15" descr="C:/Users/zxm197641/AppData/Local/Temp/picturecompress_20220118114943/output_147.pngoutput_14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4" name="文本框 5"/>
          <p:cNvSpPr txBox="1"/>
          <p:nvPr/>
        </p:nvSpPr>
        <p:spPr>
          <a:xfrm>
            <a:off x="1026160" y="330835"/>
            <a:ext cx="152336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世界史 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/>
      <p:pic>
        <p:nvPicPr>
          <p:cNvPr id="2097257" name="图片 3" descr="C:/Users/zxm197641/AppData/Local/Temp/picturecompress_20220118114943/output_148.jpgoutput_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3710305"/>
            <a:ext cx="1786890" cy="2667000"/>
          </a:xfrm>
          <a:prstGeom prst="rect">
            <a:avLst/>
          </a:prstGeom>
        </p:spPr>
      </p:pic>
      <p:pic>
        <p:nvPicPr>
          <p:cNvPr id="2097258" name="图片 4" descr="C:/Users/zxm197641/AppData/Local/Temp/picturecompress_20220118114943/output_149.jpgoutput_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10" y="3719195"/>
            <a:ext cx="2043430" cy="2666365"/>
          </a:xfrm>
          <a:prstGeom prst="rect">
            <a:avLst/>
          </a:prstGeom>
        </p:spPr>
      </p:pic>
      <p:pic>
        <p:nvPicPr>
          <p:cNvPr id="2097259" name="图片 1" descr="C:/Users/zxm197641/AppData/Local/Temp/picturecompress_20220118114943/output_150.jpgoutput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40" y="3727450"/>
            <a:ext cx="1871980" cy="26504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0" name="图片 2" descr="C:/Users/zxm197641/AppData/Local/Temp/picturecompress_20220118114943/output_151.jpgoutput_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005" y="3727450"/>
            <a:ext cx="1875155" cy="2649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1" name="图片 3" descr="C:/Users/zxm197641/AppData/Local/Temp/picturecompress_20220118114943/output_152.jpgoutput_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145" y="3710940"/>
            <a:ext cx="1896110" cy="2684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3" name="图片 2" descr="C:/Users/zxm197641/AppData/Local/Temp/picturecompress_20220118114943/output_153.jpgoutput_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835" y="276225"/>
            <a:ext cx="2294255" cy="3290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4" name="图片 3" descr="C:/Users/zxm197641/AppData/Local/Temp/picturecompress_20220118114943/output_154.jpgoutput_1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25" y="274320"/>
            <a:ext cx="2112645" cy="3255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5" name="图片 99" descr="C:/Users/zxm197641/AppData/Local/Temp/picturecompress_20220118114943/output_155.jpgoutput_155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947545" y="3728085"/>
            <a:ext cx="212344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/Users/zxm197641/AppData/Local/Temp/picturecompress_20220118114943/output_156.jpgoutput_1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805" y="276225"/>
            <a:ext cx="2211070" cy="32531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/Users/zxm197641/AppData/Local/Temp/picturecompress_20220118114943/output_157.jpgoutput_1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85" y="274320"/>
            <a:ext cx="2210435" cy="3255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0" y="0"/>
            <a:ext cx="5045075" cy="3190875"/>
            <a:chOff x="207" y="181"/>
            <a:chExt cx="9597" cy="6088"/>
          </a:xfrm>
        </p:grpSpPr>
        <p:pic>
          <p:nvPicPr>
            <p:cNvPr id="1" name="图片 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7" y="181"/>
              <a:ext cx="9597" cy="607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260" y="5391"/>
              <a:ext cx="5163" cy="87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海外中国研究丛书</a:t>
              </a:r>
              <a:endPara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0" y="3190875"/>
            <a:ext cx="5045075" cy="3667125"/>
            <a:chOff x="9601" y="181"/>
            <a:chExt cx="9395" cy="607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1" y="181"/>
              <a:ext cx="9395" cy="607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601" y="181"/>
              <a:ext cx="3915" cy="8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8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甲骨文书系</a:t>
              </a:r>
              <a:endPara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8" name="图片 7" descr="C:/Users/zxm197641/AppData/Local/Temp/picturecompress_20220118114943/output_158.jpgoutput_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30" y="2606675"/>
            <a:ext cx="3295015" cy="4251325"/>
          </a:xfrm>
          <a:prstGeom prst="rect">
            <a:avLst/>
          </a:prstGeom>
        </p:spPr>
      </p:pic>
      <p:pic>
        <p:nvPicPr>
          <p:cNvPr id="10" name="图片 9" descr="C:/Users/zxm197641/AppData/Local/Temp/picturecompress_20220118114943/output_159.jpgoutput_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830" y="0"/>
            <a:ext cx="3295015" cy="2588260"/>
          </a:xfrm>
          <a:prstGeom prst="rect">
            <a:avLst/>
          </a:prstGeom>
        </p:spPr>
      </p:pic>
      <p:pic>
        <p:nvPicPr>
          <p:cNvPr id="11" name="图片 10" descr="C:/Users/zxm197641/AppData/Local/Temp/picturecompress_20220118114943/output_160.jpgoutput_16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83600" y="0"/>
            <a:ext cx="3708400" cy="45656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483600" y="4269740"/>
            <a:ext cx="3707765" cy="2588260"/>
            <a:chOff x="13360" y="6724"/>
            <a:chExt cx="5839" cy="40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61" y="6724"/>
              <a:ext cx="5839" cy="407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3360" y="6724"/>
              <a:ext cx="331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启微</a:t>
              </a:r>
              <a:endPara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/>
      <p:pic>
        <p:nvPicPr>
          <p:cNvPr id="2097266" name="图片 3" descr="C:/Users/zxm197641/AppData/Local/Temp/picturecompress_20220118114943/output_161.jpgoutput_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2609215"/>
            <a:ext cx="7468870" cy="4238625"/>
          </a:xfrm>
          <a:prstGeom prst="rect">
            <a:avLst/>
          </a:prstGeom>
        </p:spPr>
      </p:pic>
      <p:pic>
        <p:nvPicPr>
          <p:cNvPr id="2097267" name="图片 4" descr="C:/Users/zxm197641/AppData/Local/Temp/picturecompress_20220118114943/output_162.jpgoutput_1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" y="-36830"/>
            <a:ext cx="7468235" cy="2645410"/>
          </a:xfrm>
          <a:prstGeom prst="rect">
            <a:avLst/>
          </a:prstGeom>
        </p:spPr>
      </p:pic>
      <p:pic>
        <p:nvPicPr>
          <p:cNvPr id="2097268" name="图片 7" descr="C:/Users/zxm197641/AppData/Local/Temp/picturecompress_20220118114943/output_163.jpgoutput_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80" y="0"/>
            <a:ext cx="4761865" cy="684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/>
      <p:pic>
        <p:nvPicPr>
          <p:cNvPr id="2097269" name="图片 1" descr="C:/Users/zxm197641/AppData/Local/Temp/picturecompress_20220118114943/output_164.jpgoutput_16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510" y="0"/>
            <a:ext cx="4620895" cy="6858000"/>
          </a:xfrm>
          <a:prstGeom prst="rect">
            <a:avLst/>
          </a:prstGeom>
        </p:spPr>
      </p:pic>
      <p:pic>
        <p:nvPicPr>
          <p:cNvPr id="2097270" name="图片 2" descr="C:/Users/zxm197641/AppData/Local/Temp/picturecompress_20220118114943/output_165.jpgoutput_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85" y="1270"/>
            <a:ext cx="2291715" cy="3311525"/>
          </a:xfrm>
          <a:prstGeom prst="rect">
            <a:avLst/>
          </a:prstGeom>
        </p:spPr>
      </p:pic>
      <p:pic>
        <p:nvPicPr>
          <p:cNvPr id="2097271" name="图片 3" descr="C:/Users/zxm197641/AppData/Local/Temp/picturecompress_20220118114943/output_166.jpgoutput_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85" y="3488055"/>
            <a:ext cx="2292350" cy="3369945"/>
          </a:xfrm>
          <a:prstGeom prst="rect">
            <a:avLst/>
          </a:prstGeom>
        </p:spPr>
      </p:pic>
      <p:pic>
        <p:nvPicPr>
          <p:cNvPr id="2097272" name="图片 4" descr="C:/Users/zxm197641/AppData/Local/Temp/picturecompress_20220118114943/output_167.jpgoutput_167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7237095" y="635"/>
            <a:ext cx="2210435" cy="3312160"/>
          </a:xfrm>
          <a:prstGeom prst="rect">
            <a:avLst/>
          </a:prstGeom>
        </p:spPr>
      </p:pic>
      <p:pic>
        <p:nvPicPr>
          <p:cNvPr id="2097273" name="图片 7" descr="C:/Users/zxm197641/AppData/Local/Temp/picturecompress_20220118114943/output_168.jpgoutput_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970" y="3483610"/>
            <a:ext cx="2210435" cy="3369945"/>
          </a:xfrm>
          <a:prstGeom prst="rect">
            <a:avLst/>
          </a:prstGeom>
        </p:spPr>
      </p:pic>
      <p:pic>
        <p:nvPicPr>
          <p:cNvPr id="2097274" name="图片 8" descr="C:/Users/zxm197641/AppData/Local/Temp/picturecompress_20220118114943/output_169.jpgoutput_16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60255" y="635"/>
            <a:ext cx="2214880" cy="3311525"/>
          </a:xfrm>
          <a:prstGeom prst="rect">
            <a:avLst/>
          </a:prstGeom>
        </p:spPr>
      </p:pic>
      <p:pic>
        <p:nvPicPr>
          <p:cNvPr id="2097275" name="图片 10" descr="C:/Users/zxm197641/AppData/Local/Temp/picturecompress_20220118114943/output_170.jpgoutput_1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620" y="3447415"/>
            <a:ext cx="2313940" cy="3442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"/>
        <p:cNvGrpSpPr/>
        <p:nvPr/>
      </p:nvGrpSpPr>
      <p:grpSpPr/>
      <p:pic>
        <p:nvPicPr>
          <p:cNvPr id="2097276" name="图片 7" descr="C:/Users/zxm197641/AppData/Local/Temp/picturecompress_20220118114943/output_171.jpgoutput_17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05450" y="0"/>
            <a:ext cx="6676390" cy="6858000"/>
          </a:xfrm>
          <a:prstGeom prst="rect">
            <a:avLst/>
          </a:prstGeom>
        </p:spPr>
      </p:pic>
      <p:pic>
        <p:nvPicPr>
          <p:cNvPr id="2097277" name="图片 8" descr="C:/Users/zxm197641/AppData/Local/Temp/picturecompress_20220118114943/output_172.jpgoutput_1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53232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/>
      <p:pic>
        <p:nvPicPr>
          <p:cNvPr id="2097278" name="图片 1" descr="C:/Users/zxm197641/AppData/Local/Temp/picturecompress_20220118114943/output_173.jpgoutput_17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" y="-7620"/>
            <a:ext cx="5309235" cy="6873240"/>
          </a:xfrm>
          <a:prstGeom prst="rect">
            <a:avLst/>
          </a:prstGeom>
        </p:spPr>
      </p:pic>
      <p:pic>
        <p:nvPicPr>
          <p:cNvPr id="2097279" name="图片 2" descr="C:/Users/zxm197641/AppData/Local/Temp/picturecompress_20220118114943/output_174.jpgoutput_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90" y="-7620"/>
            <a:ext cx="2340610" cy="3398520"/>
          </a:xfrm>
          <a:prstGeom prst="rect">
            <a:avLst/>
          </a:prstGeom>
        </p:spPr>
      </p:pic>
      <p:pic>
        <p:nvPicPr>
          <p:cNvPr id="2097280" name="图片 3" descr="C:/Users/zxm197641/AppData/Local/Temp/picturecompress_20220118114943/output_175.jpgoutput_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90" y="3398520"/>
            <a:ext cx="2340610" cy="3474720"/>
          </a:xfrm>
          <a:prstGeom prst="rect">
            <a:avLst/>
          </a:prstGeom>
        </p:spPr>
      </p:pic>
      <p:pic>
        <p:nvPicPr>
          <p:cNvPr id="2097281" name="图片 4" descr="C:/Users/zxm197641/AppData/Local/Temp/picturecompress_20220118114943/output_176.jpgoutput_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0" y="-7620"/>
            <a:ext cx="2297430" cy="3398520"/>
          </a:xfrm>
          <a:prstGeom prst="rect">
            <a:avLst/>
          </a:prstGeom>
        </p:spPr>
      </p:pic>
      <p:pic>
        <p:nvPicPr>
          <p:cNvPr id="2097282" name="图片 5" descr="C:/Users/zxm197641/AppData/Local/Temp/picturecompress_20220118114943/output_177.jpgoutput_1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230" y="3380105"/>
            <a:ext cx="2258695" cy="3485515"/>
          </a:xfrm>
          <a:prstGeom prst="rect">
            <a:avLst/>
          </a:prstGeom>
        </p:spPr>
      </p:pic>
      <p:pic>
        <p:nvPicPr>
          <p:cNvPr id="2097283" name="图片 6" descr="C:/Users/zxm197641/AppData/Local/Temp/picturecompress_20220118114943/output_178.jpgoutput_1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230" y="-7620"/>
            <a:ext cx="2258695" cy="3387090"/>
          </a:xfrm>
          <a:prstGeom prst="rect">
            <a:avLst/>
          </a:prstGeom>
        </p:spPr>
      </p:pic>
      <p:pic>
        <p:nvPicPr>
          <p:cNvPr id="2097284" name="图片 7" descr="C:/Users/zxm197641/AppData/Local/Temp/picturecompress_20220118114943/output_179.jpgoutput_1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800" y="3398520"/>
            <a:ext cx="2298065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/>
      <p:sp>
        <p:nvSpPr>
          <p:cNvPr id="1048695" name="文本框 1"/>
          <p:cNvSpPr txBox="1"/>
          <p:nvPr/>
        </p:nvSpPr>
        <p:spPr>
          <a:xfrm>
            <a:off x="297180" y="207010"/>
            <a:ext cx="39382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康古籍木兰W3" panose="02020309000000000000" charset="-122"/>
              </a:rPr>
              <a:t>日常生活译丛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华康古籍木兰W3" panose="02020309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华康古籍木兰W3" panose="02020309000000000000" charset="-122"/>
            </a:endParaRPr>
          </a:p>
        </p:txBody>
      </p:sp>
      <p:pic>
        <p:nvPicPr>
          <p:cNvPr id="2097285" name="图片 2" descr="C:/Users/zxm197641/AppData/Local/Temp/picturecompress_20220118114943/output_180.jpgoutput_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7740" y="207010"/>
            <a:ext cx="7414260" cy="6444615"/>
          </a:xfrm>
          <a:prstGeom prst="rect">
            <a:avLst/>
          </a:prstGeom>
        </p:spPr>
      </p:pic>
      <p:sp>
        <p:nvSpPr>
          <p:cNvPr id="1048696" name="文本框 0"/>
          <p:cNvSpPr txBox="1"/>
          <p:nvPr/>
        </p:nvSpPr>
        <p:spPr>
          <a:xfrm>
            <a:off x="297180" y="1146175"/>
            <a:ext cx="411861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出版社: 上海人民出版社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册数: 9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简 介:是一套开放性的大型丛书，可谓内容丰富，色彩缤纷。加之作者们近乎散文化的笔调，在为广大读者剥去“大写的历史”的装饰、还原历史原貌的同时，常给读者带来阅读的欣喜和发现的愉悦。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/>
      <p:pic>
        <p:nvPicPr>
          <p:cNvPr id="2097287" name="图片 1" descr="C:/Users/zxm197641/AppData/Local/Temp/picturecompress_20220118114943/output_181.jpgoutput_1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195580"/>
            <a:ext cx="12097385" cy="6467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文本框 5"/>
          <p:cNvSpPr txBox="1"/>
          <p:nvPr/>
        </p:nvSpPr>
        <p:spPr>
          <a:xfrm>
            <a:off x="503555" y="376555"/>
            <a:ext cx="1118489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@严锋：关于读书，我的教训是: 并非开卷有益，多多益善。我少时读过从1966到1976所有小说，不但毫无意义，反而成为后来接受好作品的障碍。读书也不能任性，专挑喜欢的看。人是有弱点的，有些作者专攻你的软裆，投你所好，乘机把垃圾塞给你。多读不如少读，泛读不如精读。就像打仗，伤其十指不如断其一指。大量快速浏览好像读了很多，其实就像熊瞎子掰玉米，随读随忘，等于没读，浪费时间。只有认真精读才会在大脑中沉淀下来。读书不求甚解的说法害死人，网络时代尤其如此。网络本身就是泛读，泛阅读，泛滥的阅读。泛读已经泛滥了，要提倡精读。就文学而言，最值得读的还是经典，要反复精读，读到成精的地步，比如鲁迅、红楼梦、莎士比亚。不但要读作品本身，还要读对作品本身的权威解读和研究，然后再回到作品本身。读到后来，你会在现实中发现经典，在经典中体会现实。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descr="C:/Users/zxm197641/AppData/Local/Temp/picturecompress_20220118114943/output_8.jpgoutput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1205" cy="685736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9.jpgoutput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840" cy="685736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0.jpgoutput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6371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"/>
        <p:cNvGrpSpPr/>
        <p:nvPr/>
      </p:nvGrpSpPr>
      <p:grpSpPr/>
      <p:pic>
        <p:nvPicPr>
          <p:cNvPr id="2097293" name="图片 2" descr="C:/Users/zxm197641/AppData/Local/Temp/picturecompress_20220118114943/output_182.jpgoutput_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0910" y="92075"/>
            <a:ext cx="2686685" cy="3351530"/>
          </a:xfrm>
          <a:prstGeom prst="rect">
            <a:avLst/>
          </a:prstGeom>
        </p:spPr>
      </p:pic>
      <p:pic>
        <p:nvPicPr>
          <p:cNvPr id="2097294" name="图片 3" descr="C:/Users/zxm197641/AppData/Local/Temp/picturecompress_20220118114943/output_183.jpgoutput_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10" y="92075"/>
            <a:ext cx="2447925" cy="3375025"/>
          </a:xfrm>
          <a:prstGeom prst="rect">
            <a:avLst/>
          </a:prstGeom>
        </p:spPr>
      </p:pic>
      <p:pic>
        <p:nvPicPr>
          <p:cNvPr id="2097295" name="图片 4" descr="C:/Users/zxm197641/AppData/Local/Temp/picturecompress_20220118114943/output_184.jpgoutput_1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380" y="92075"/>
            <a:ext cx="2543810" cy="3361055"/>
          </a:xfrm>
          <a:prstGeom prst="rect">
            <a:avLst/>
          </a:prstGeom>
        </p:spPr>
      </p:pic>
      <p:pic>
        <p:nvPicPr>
          <p:cNvPr id="2097296" name="图片 5" descr="C:/Users/zxm197641/AppData/Local/Temp/picturecompress_20220118114943/output_185.jpgoutput_1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" y="3467100"/>
            <a:ext cx="2727325" cy="3315335"/>
          </a:xfrm>
          <a:prstGeom prst="rect">
            <a:avLst/>
          </a:prstGeom>
        </p:spPr>
      </p:pic>
      <p:pic>
        <p:nvPicPr>
          <p:cNvPr id="2097297" name="图片 6" descr="C:/Users/zxm197641/AppData/Local/Temp/picturecompress_20220118114943/output_186.jpgoutput_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10" y="3443605"/>
            <a:ext cx="2676525" cy="3338830"/>
          </a:xfrm>
          <a:prstGeom prst="rect">
            <a:avLst/>
          </a:prstGeom>
        </p:spPr>
      </p:pic>
      <p:pic>
        <p:nvPicPr>
          <p:cNvPr id="2097298" name="图片 7" descr="C:/Users/zxm197641/AppData/Local/Temp/picturecompress_20220118114943/output_187.jpgoutput_1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710" y="3484245"/>
            <a:ext cx="2447925" cy="3315335"/>
          </a:xfrm>
          <a:prstGeom prst="rect">
            <a:avLst/>
          </a:prstGeom>
        </p:spPr>
      </p:pic>
      <p:pic>
        <p:nvPicPr>
          <p:cNvPr id="2097299" name="图片 8" descr="C:/Users/zxm197641/AppData/Local/Temp/picturecompress_20220118114943/output_188.jpgoutput_1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380" y="3467100"/>
            <a:ext cx="2578735" cy="3332480"/>
          </a:xfrm>
          <a:prstGeom prst="rect">
            <a:avLst/>
          </a:prstGeom>
        </p:spPr>
      </p:pic>
      <p:pic>
        <p:nvPicPr>
          <p:cNvPr id="2097300" name="图片 9" descr="C:/Users/zxm197641/AppData/Local/Temp/picturecompress_20220118114943/output_189.jpgoutput_1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70" y="92075"/>
            <a:ext cx="2726690" cy="33750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/>
      <p:pic>
        <p:nvPicPr>
          <p:cNvPr id="2097301" name="图片 4" descr="C:/Users/zxm197641/AppData/Local/Temp/picturecompress_20220118114943/output_190.jpgoutput_1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2448560"/>
            <a:ext cx="3030855" cy="4267200"/>
          </a:xfrm>
          <a:prstGeom prst="rect">
            <a:avLst/>
          </a:prstGeom>
        </p:spPr>
      </p:pic>
      <p:pic>
        <p:nvPicPr>
          <p:cNvPr id="2097302" name="图片 1" descr="C:/Users/zxm197641/AppData/Local/Temp/picturecompress_20220118114943/output_191.jpgoutput_19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4150" y="214630"/>
            <a:ext cx="5293995" cy="2069465"/>
          </a:xfrm>
          <a:prstGeom prst="rect">
            <a:avLst/>
          </a:prstGeom>
        </p:spPr>
      </p:pic>
      <p:pic>
        <p:nvPicPr>
          <p:cNvPr id="2097303" name="图片 5" descr="C:/Users/zxm197641/AppData/Local/Temp/picturecompress_20220118114943/output_192.jpgoutput_1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50870" y="2448560"/>
            <a:ext cx="2631440" cy="4267200"/>
          </a:xfrm>
          <a:prstGeom prst="rect">
            <a:avLst/>
          </a:prstGeom>
        </p:spPr>
      </p:pic>
      <p:pic>
        <p:nvPicPr>
          <p:cNvPr id="2097304" name="图片 6" descr="C:/Users/zxm197641/AppData/Local/Temp/picturecompress_20220118114943/output_193.jpgoutput_19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82310" y="2448560"/>
            <a:ext cx="3009900" cy="4267200"/>
          </a:xfrm>
          <a:prstGeom prst="rect">
            <a:avLst/>
          </a:prstGeom>
        </p:spPr>
      </p:pic>
      <p:pic>
        <p:nvPicPr>
          <p:cNvPr id="2097305" name="图片 7" descr="C:/Users/zxm197641/AppData/Local/Temp/picturecompress_20220118114943/output_194.jpgoutput_1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210" y="2448560"/>
            <a:ext cx="3275965" cy="4267200"/>
          </a:xfrm>
          <a:prstGeom prst="rect">
            <a:avLst/>
          </a:prstGeom>
        </p:spPr>
      </p:pic>
      <p:pic>
        <p:nvPicPr>
          <p:cNvPr id="2097306" name="图片 8" descr="C:/Users/zxm197641/AppData/Local/Temp/picturecompress_20220118114943/output_195.jpgoutput_1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230" y="214630"/>
            <a:ext cx="6417945" cy="20694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/>
      <p:pic>
        <p:nvPicPr>
          <p:cNvPr id="2097307" name="图片 2" descr="C:/Users/zxm197641/AppData/Local/Temp/picturecompress_20220118114943/output_196.jpgoutput_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1036320"/>
            <a:ext cx="3991610" cy="3352165"/>
          </a:xfrm>
          <a:prstGeom prst="rect">
            <a:avLst/>
          </a:prstGeom>
        </p:spPr>
      </p:pic>
      <p:pic>
        <p:nvPicPr>
          <p:cNvPr id="2097308" name="图片 101" descr="C:/Users/zxm197641/AppData/Local/Temp/picturecompress_20220118114943/output_197.jpgoutput_19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436110" y="1036320"/>
            <a:ext cx="2482850" cy="335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309" name="图片 3" descr="C:/Users/zxm197641/AppData/Local/Temp/picturecompress_20220118114943/output_198.jpgoutput_19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00240" y="2713990"/>
            <a:ext cx="1943735" cy="689610"/>
          </a:xfrm>
          <a:prstGeom prst="rect">
            <a:avLst/>
          </a:prstGeom>
        </p:spPr>
      </p:pic>
      <p:pic>
        <p:nvPicPr>
          <p:cNvPr id="2097310" name="图片 4" descr="C:/Users/zxm197641/AppData/Local/Temp/picturecompress_20220118114943/output_199.pngoutput_19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0240" y="1756410"/>
            <a:ext cx="4941570" cy="894080"/>
          </a:xfrm>
          <a:prstGeom prst="rect">
            <a:avLst/>
          </a:prstGeom>
        </p:spPr>
      </p:pic>
      <p:pic>
        <p:nvPicPr>
          <p:cNvPr id="2097311" name="图片 5" descr="C:/Users/zxm197641/AppData/Local/Temp/picturecompress_20220118114943/output_200.jpgoutput_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240" y="1036320"/>
            <a:ext cx="4941570" cy="656590"/>
          </a:xfrm>
          <a:prstGeom prst="rect">
            <a:avLst/>
          </a:prstGeom>
        </p:spPr>
      </p:pic>
      <p:pic>
        <p:nvPicPr>
          <p:cNvPr id="2097312" name="图片 6" descr="C:/Users/zxm197641/AppData/Local/Temp/picturecompress_20220118114943/output_201.jpgoutput_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255" y="2713990"/>
            <a:ext cx="1447165" cy="698500"/>
          </a:xfrm>
          <a:prstGeom prst="rect">
            <a:avLst/>
          </a:prstGeom>
        </p:spPr>
      </p:pic>
      <p:pic>
        <p:nvPicPr>
          <p:cNvPr id="2097313" name="图片 7" descr="C:/Users/zxm197641/AppData/Local/Temp/picturecompress_20220118114943/output_202.pngoutput_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240" y="4487545"/>
            <a:ext cx="4946015" cy="2171700"/>
          </a:xfrm>
          <a:prstGeom prst="rect">
            <a:avLst/>
          </a:prstGeom>
        </p:spPr>
      </p:pic>
      <p:pic>
        <p:nvPicPr>
          <p:cNvPr id="2097314" name="图片 8" descr="C:/Users/zxm197641/AppData/Local/Temp/picturecompress_20220118114943/output_203.jpgoutput_2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05" y="4506595"/>
            <a:ext cx="6625590" cy="2171700"/>
          </a:xfrm>
          <a:prstGeom prst="rect">
            <a:avLst/>
          </a:prstGeom>
        </p:spPr>
      </p:pic>
      <p:pic>
        <p:nvPicPr>
          <p:cNvPr id="2097315" name="图片 9" descr="C:/Users/zxm197641/AppData/Local/Temp/picturecompress_20220118114943/output_204.jpgoutput_20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594340" y="2713990"/>
            <a:ext cx="1344295" cy="714375"/>
          </a:xfrm>
          <a:prstGeom prst="rect">
            <a:avLst/>
          </a:prstGeom>
        </p:spPr>
      </p:pic>
      <p:pic>
        <p:nvPicPr>
          <p:cNvPr id="2097316" name="图片 10" descr="C:/Users/zxm197641/AppData/Local/Temp/picturecompress_20220118114943/output_205.jpgoutput_20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0240" y="3475990"/>
            <a:ext cx="2976245" cy="896620"/>
          </a:xfrm>
          <a:prstGeom prst="rect">
            <a:avLst/>
          </a:prstGeom>
        </p:spPr>
      </p:pic>
      <p:pic>
        <p:nvPicPr>
          <p:cNvPr id="2097317" name="图片 11" descr="C:/Users/zxm197641/AppData/Local/Temp/picturecompress_20220118114943/output_206.jpgoutput_2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3155" y="3467100"/>
            <a:ext cx="1943100" cy="871220"/>
          </a:xfrm>
          <a:prstGeom prst="rect">
            <a:avLst/>
          </a:prstGeom>
        </p:spPr>
      </p:pic>
      <p:sp>
        <p:nvSpPr>
          <p:cNvPr id="1048699" name="文本框 54"/>
          <p:cNvSpPr txBox="1"/>
          <p:nvPr/>
        </p:nvSpPr>
        <p:spPr>
          <a:xfrm>
            <a:off x="754936" y="167796"/>
            <a:ext cx="570316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4000">
                <a:solidFill>
                  <a:srgbClr val="65AD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 </a:t>
            </a:r>
            <a:r>
              <a:rPr lang="zh-CN" altLang="en-US" sz="4000">
                <a:solidFill>
                  <a:srgbClr val="65AD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备课工具</a:t>
            </a:r>
            <a:endParaRPr lang="zh-CN" altLang="en-US" sz="4000">
              <a:solidFill>
                <a:srgbClr val="65AD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 Regular" panose="020B0503020204020204" charset="-122"/>
              <a:ea typeface="Microsoft YaHei Regular" panose="020B0503020204020204" charset="-122"/>
              <a:cs typeface="Microsoft YaHei Regular" panose="020B0503020204020204" charset="-122"/>
            </a:endParaRPr>
          </a:p>
        </p:txBody>
      </p:sp>
      <p:sp>
        <p:nvSpPr>
          <p:cNvPr id="1048700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1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zxm197641/AppData/Local/Temp/picturecompress_20220118114943/output_207.jpgoutput_2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6200000">
            <a:off x="-610235" y="1797685"/>
            <a:ext cx="5832475" cy="4292600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208.jpgoutput_2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3437255" y="2042795"/>
            <a:ext cx="5832475" cy="380174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09.jpgoutput_2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93915" y="1961515"/>
            <a:ext cx="5831840" cy="3964940"/>
          </a:xfrm>
          <a:prstGeom prst="rect">
            <a:avLst/>
          </a:prstGeom>
        </p:spPr>
      </p:pic>
      <p:sp>
        <p:nvSpPr>
          <p:cNvPr id="1048699" name="文本框 54"/>
          <p:cNvSpPr txBox="1"/>
          <p:nvPr/>
        </p:nvSpPr>
        <p:spPr>
          <a:xfrm>
            <a:off x="754936" y="167796"/>
            <a:ext cx="570316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 </a:t>
            </a: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读书笔记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 Regular" panose="020B0503020204020204" charset="-122"/>
              <a:ea typeface="Microsoft YaHei Regular" panose="020B0503020204020204" charset="-122"/>
              <a:cs typeface="Microsoft YaHei Regular" panose="020B0503020204020204" charset="-122"/>
            </a:endParaRPr>
          </a:p>
        </p:txBody>
      </p:sp>
      <p:sp>
        <p:nvSpPr>
          <p:cNvPr id="1048700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1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"/>
        <p:cNvGrpSpPr/>
        <p:nvPr/>
      </p:nvGrpSpPr>
      <p:grpSpPr/>
      <p:graphicFrame>
        <p:nvGraphicFramePr>
          <p:cNvPr id="4194304" name="表格 10"/>
          <p:cNvGraphicFramePr/>
          <p:nvPr>
            <p:custDataLst>
              <p:tags r:id="rId1"/>
            </p:custDataLst>
          </p:nvPr>
        </p:nvGraphicFramePr>
        <p:xfrm>
          <a:off x="3160395" y="892175"/>
          <a:ext cx="8852535" cy="57391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484880"/>
                <a:gridCol w="2436495"/>
                <a:gridCol w="2931160"/>
              </a:tblGrid>
              <a:tr h="534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短史记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螺蛳历史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博物馆丨看展览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世界古代史研究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三联生活周刊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地球知识局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东方历史评论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中国国家历史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党史研究资料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39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哲学园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混子曰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三辉图书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经济观察报书评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叙拉古之惑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美国史教学与研究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历史园地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历史研习社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利兄日志（</a:t>
                      </a:r>
                      <a:r>
                        <a:rPr lang="en-US" altLang="zh-CN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PPT</a:t>
                      </a: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界面文化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澎湃思想市场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葛明的学半随札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雅理读书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李强好书伴读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史料搬运工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刺猬公社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通往思想之路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探索与争鸣杂志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世界知识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文艺星球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香港城市大学出版社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上海书评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历史园地初中号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02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3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4" name="矩形 2"/>
          <p:cNvSpPr/>
          <p:nvPr/>
        </p:nvSpPr>
        <p:spPr>
          <a:xfrm>
            <a:off x="1052214" y="170810"/>
            <a:ext cx="1706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/>
                <a:latin typeface="Microsoft YaHei Bold" panose="020B0503020204020204" charset="-122"/>
                <a:ea typeface="Microsoft YaHei Bold" panose="020B0503020204020204" charset="-122"/>
              </a:rPr>
              <a:t>公众号</a:t>
            </a:r>
            <a:endParaRPr lang="zh-CN" altLang="en-US" sz="4000" b="1">
              <a:solidFill>
                <a:schemeClr val="accent1"/>
              </a:solidFill>
              <a:effectLst/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2097318" name="图片 3" descr="C:/Users/zxm197641/AppData/Local/Temp/picturecompress_20220118114943/output_210.jpgoutput_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908685"/>
            <a:ext cx="2974340" cy="1826260"/>
          </a:xfrm>
          <a:prstGeom prst="rect">
            <a:avLst/>
          </a:prstGeom>
        </p:spPr>
      </p:pic>
      <p:pic>
        <p:nvPicPr>
          <p:cNvPr id="2097319" name="图片 7" descr="78ef8bc9885f4514bda9a4d627c732a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4048125"/>
            <a:ext cx="2551430" cy="2809875"/>
          </a:xfrm>
          <a:prstGeom prst="rect">
            <a:avLst/>
          </a:prstGeom>
        </p:spPr>
      </p:pic>
      <p:pic>
        <p:nvPicPr>
          <p:cNvPr id="2097320" name="图片 0" descr="C:/Users/zxm197641/AppData/Local/Temp/picturecompress_20220118114943/output_212.jpgoutput_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" y="2867025"/>
            <a:ext cx="2973705" cy="114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21" name="图片 12" descr="C:/Users/zxm197641/AppData/Local/Temp/picturecompress_20220118114943/output_213.jpgoutput_213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" y="741680"/>
            <a:ext cx="2719070" cy="3274060"/>
          </a:xfrm>
          <a:prstGeom prst="rect">
            <a:avLst/>
          </a:prstGeom>
        </p:spPr>
      </p:pic>
      <p:graphicFrame>
        <p:nvGraphicFramePr>
          <p:cNvPr id="4194305" name="表格 10"/>
          <p:cNvGraphicFramePr/>
          <p:nvPr>
            <p:custDataLst>
              <p:tags r:id="rId2"/>
            </p:custDataLst>
          </p:nvPr>
        </p:nvGraphicFramePr>
        <p:xfrm>
          <a:off x="2758440" y="966470"/>
          <a:ext cx="9166860" cy="56673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56535"/>
                <a:gridCol w="2921000"/>
                <a:gridCol w="3489325"/>
              </a:tblGrid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陶寺文化传人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螺蛳教育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意外艺术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于赓哲老师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柚子木字幕组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军武次位面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地图跳动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思维实验室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珂seeker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29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二分之绿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吴门无派_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崴螺山の养陶民工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8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魏小河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人文社科爱好者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历史那些事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05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历史独角兽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三维地图说历史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戴锦华讲电影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191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机核网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历史秘话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历史系の沙丁鱼_llz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太阳星sunstar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好奇星人知识酱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Wayne调查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哔哩哔哩纪录片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罗翔说刑法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文史阁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97322" name="图片 11" descr="C:/Users/zxm197641/AppData/Local/Temp/picturecompress_20220118114943/output_214.jpgoutput_2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" y="3563620"/>
            <a:ext cx="2697480" cy="2771140"/>
          </a:xfrm>
          <a:prstGeom prst="rect">
            <a:avLst/>
          </a:prstGeom>
        </p:spPr>
      </p:pic>
      <p:sp>
        <p:nvSpPr>
          <p:cNvPr id="1048705" name="椭圆 84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01B0FF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6" name="椭圆 85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7" name="矩形 2"/>
          <p:cNvSpPr/>
          <p:nvPr/>
        </p:nvSpPr>
        <p:spPr>
          <a:xfrm>
            <a:off x="1038879" y="170810"/>
            <a:ext cx="1198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solidFill>
                  <a:srgbClr val="01B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zh-CN" altLang="en-US" sz="4000" b="1">
              <a:solidFill>
                <a:srgbClr val="01B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70840" y="1538605"/>
            <a:ext cx="6076950" cy="3322955"/>
          </a:xfrm>
          <a:prstGeom prst="rect">
            <a:avLst/>
          </a:prstGeom>
          <a:solidFill>
            <a:srgbClr val="3559A7"/>
          </a:solidFill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一周内挑半天去实体书店或图书馆选书；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主题式读书法（工作需要或个人喜好）；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坚持写读书笔记（摘录或者评论都行）；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严格遵守晚睡前读书的习惯（打卡也行）；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严格遵守其他碎片时间读公众号或电子书；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书里有用的内容直接转化为文字，做成</a:t>
            </a:r>
            <a:r>
              <a:rPr lang="en-US" altLang="zh-CN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PPT</a:t>
            </a: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............</a:t>
            </a:r>
            <a:endParaRPr lang="en-US" altLang="zh-CN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</p:txBody>
      </p:sp>
      <p:pic>
        <p:nvPicPr>
          <p:cNvPr id="6" name="图片 5" descr="C:/Users/zxm197641/AppData/Local/Temp/picturecompress_20220118114943/output_215.pngoutput_2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7790" y="1538605"/>
            <a:ext cx="5535295" cy="33909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24343" y="744044"/>
            <a:ext cx="230909" cy="230909"/>
          </a:xfrm>
          <a:prstGeom prst="rect">
            <a:avLst/>
          </a:prstGeom>
          <a:solidFill>
            <a:srgbClr val="355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066355" y="56771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>
                <a:solidFill>
                  <a:srgbClr val="3559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阅读习惯</a:t>
            </a:r>
            <a:endParaRPr lang="zh-CN" altLang="en-US" sz="3200" b="1" dirty="0">
              <a:solidFill>
                <a:srgbClr val="3559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24197" y="739423"/>
            <a:ext cx="230909" cy="230909"/>
          </a:xfrm>
          <a:prstGeom prst="rect">
            <a:avLst/>
          </a:prstGeom>
          <a:solidFill>
            <a:srgbClr val="355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zxm197641/AppData/Local/Temp/picturecompress_20220118114943/output_216.pngoutput_2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09675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4" name=""/>
        <p:cNvGrpSpPr/>
        <p:nvPr/>
      </p:nvGrpSpPr>
      <p:grpSpPr/>
    </p:spTree>
  </p:cSld>
  <p:clrMapOvr>
    <a:masterClrMapping/>
  </p:clrMapOvr>
  <p:transition spd="slow" advClick="0" advTm="3000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4" descr="C:/Users/zxm197641/AppData/Local/Temp/picturecompress_20220118114943/output_217.jpgoutput_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9335" y="801370"/>
            <a:ext cx="2604135" cy="5511165"/>
          </a:xfrm>
          <a:prstGeom prst="rect">
            <a:avLst/>
          </a:prstGeom>
        </p:spPr>
      </p:pic>
      <p:pic>
        <p:nvPicPr>
          <p:cNvPr id="2097169" name="图片 7" descr="C:/Users/zxm197641/AppData/Local/Temp/picturecompress_20220118114943/output_218.jpgoutput_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70"/>
            <a:ext cx="2604135" cy="5541010"/>
          </a:xfrm>
          <a:prstGeom prst="rect">
            <a:avLst/>
          </a:prstGeom>
        </p:spPr>
      </p:pic>
      <p:pic>
        <p:nvPicPr>
          <p:cNvPr id="2097170" name="图片 8" descr="C:/Users/zxm197641/AppData/Local/Temp/picturecompress_20220118114943/output_219.jpgoutput_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470" y="801370"/>
            <a:ext cx="2695575" cy="5511165"/>
          </a:xfrm>
          <a:prstGeom prst="rect">
            <a:avLst/>
          </a:prstGeom>
        </p:spPr>
      </p:pic>
      <p:pic>
        <p:nvPicPr>
          <p:cNvPr id="2097171" name="图片 3" descr="C:/Users/zxm197641/AppData/Local/Temp/picturecompress_20220118114943/output_220.jpgoutput_2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6015" y="801370"/>
            <a:ext cx="2508885" cy="5511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73" name="图片 5" descr="C:/Users/zxm197641/AppData/Local/Temp/picturecompress_20220118114943/output_221.jpgoutput_2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515" y="801370"/>
            <a:ext cx="2483485" cy="55111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3" descr="C:/Users/zxm197641/AppData/Local/Temp/picturecompress_20220118114943/output_222.jpgoutput_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3600"/>
            <a:ext cx="2291080" cy="5394960"/>
          </a:xfrm>
          <a:prstGeom prst="rect">
            <a:avLst/>
          </a:prstGeom>
        </p:spPr>
      </p:pic>
      <p:pic>
        <p:nvPicPr>
          <p:cNvPr id="2097175" name="图片 4" descr="C:/Users/zxm197641/AppData/Local/Temp/picturecompress_20220118114943/output_223.jpgoutput_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80" y="863600"/>
            <a:ext cx="2353310" cy="5394960"/>
          </a:xfrm>
          <a:prstGeom prst="rect">
            <a:avLst/>
          </a:prstGeom>
        </p:spPr>
      </p:pic>
      <p:pic>
        <p:nvPicPr>
          <p:cNvPr id="2097154" name="图片 1" descr="C:/Users/zxm197641/AppData/Local/Temp/picturecompress_20220118114943/output_224.jpgoutput_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60" y="900430"/>
            <a:ext cx="2469515" cy="539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55" name="图片 4" descr="C:/Users/zxm197641/AppData/Local/Temp/picturecompress_20220118114943/output_225.jpgoutput_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40" y="900430"/>
            <a:ext cx="2425065" cy="5397500"/>
          </a:xfrm>
          <a:prstGeom prst="rect">
            <a:avLst/>
          </a:prstGeom>
        </p:spPr>
      </p:pic>
      <p:pic>
        <p:nvPicPr>
          <p:cNvPr id="2097156" name="图片 5" descr="C:/Users/zxm197641/AppData/Local/Temp/picturecompress_20220118114943/output_226.jpgoutput_2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2305" y="900430"/>
            <a:ext cx="2639695" cy="536003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11.pngoutpu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9"/>
          <p:cNvSpPr txBox="1"/>
          <p:nvPr/>
        </p:nvSpPr>
        <p:spPr>
          <a:xfrm>
            <a:off x="2332645" y="3929432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书是粮食不是药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1048620" name="文本框 6"/>
          <p:cNvSpPr txBox="1"/>
          <p:nvPr/>
        </p:nvSpPr>
        <p:spPr>
          <a:xfrm>
            <a:off x="2985135" y="2245360"/>
            <a:ext cx="3344545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阅读</a:t>
            </a:r>
            <a:endParaRPr lang="zh-CN" altLang="en-US" sz="1150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1030" y="1649095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怎样看待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6" descr="C:/Users/zxm197641/AppData/Local/Temp/picturecompress_20220118114943/output_227.jpgoutput_227"/>
          <p:cNvPicPr>
            <a:picLocks noChangeAspect="1"/>
          </p:cNvPicPr>
          <p:nvPr/>
        </p:nvPicPr>
        <p:blipFill>
          <a:blip r:embed="rId1"/>
          <a:srcRect t="-460"/>
          <a:stretch>
            <a:fillRect/>
          </a:stretch>
        </p:blipFill>
        <p:spPr>
          <a:xfrm>
            <a:off x="0" y="582930"/>
            <a:ext cx="2513965" cy="5693410"/>
          </a:xfrm>
          <a:prstGeom prst="rect">
            <a:avLst/>
          </a:prstGeom>
        </p:spPr>
      </p:pic>
      <p:pic>
        <p:nvPicPr>
          <p:cNvPr id="2097159" name="图片 4" descr="C:/Users/zxm197641/AppData/Local/Temp/picturecompress_20220118114943/output_228.jpgoutput_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5" y="582930"/>
            <a:ext cx="2513965" cy="5693410"/>
          </a:xfrm>
          <a:prstGeom prst="rect">
            <a:avLst/>
          </a:prstGeom>
        </p:spPr>
      </p:pic>
      <p:pic>
        <p:nvPicPr>
          <p:cNvPr id="2097160" name="图片 5" descr="C:/Users/zxm197641/AppData/Local/Temp/picturecompress_20220118114943/output_229.jpgoutput_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85" y="582295"/>
            <a:ext cx="2513965" cy="5693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61" name="图片 6" descr="C:/Users/zxm197641/AppData/Local/Temp/picturecompress_20220118114943/output_230.jpgoutput_2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950" y="582295"/>
            <a:ext cx="2458720" cy="5693410"/>
          </a:xfrm>
          <a:prstGeom prst="rect">
            <a:avLst/>
          </a:prstGeom>
        </p:spPr>
      </p:pic>
      <p:pic>
        <p:nvPicPr>
          <p:cNvPr id="2097162" name="图片 7" descr="C:/Users/zxm197641/AppData/Local/Temp/picturecompress_20220118114943/output_231.jpgoutput_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670" y="582930"/>
            <a:ext cx="2513330" cy="569341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4" descr="C:/Users/zxm197641/AppData/Local/Temp/picturecompress_20220118114943/output_232.jpgoutput_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6425"/>
            <a:ext cx="2532380" cy="5643245"/>
          </a:xfrm>
          <a:prstGeom prst="rect">
            <a:avLst/>
          </a:prstGeom>
        </p:spPr>
      </p:pic>
      <p:pic>
        <p:nvPicPr>
          <p:cNvPr id="2097165" name="图片 5" descr="C:/Users/zxm197641/AppData/Local/Temp/picturecompress_20220118114943/output_233.jpgoutput_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606425"/>
            <a:ext cx="2645410" cy="5642610"/>
          </a:xfrm>
          <a:prstGeom prst="rect">
            <a:avLst/>
          </a:prstGeom>
        </p:spPr>
      </p:pic>
      <p:pic>
        <p:nvPicPr>
          <p:cNvPr id="2097167" name="图片 7" descr="C:/Users/zxm197641/AppData/Local/Temp/picturecompress_20220118114943/output_234.jpgoutput_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85" y="605790"/>
            <a:ext cx="2482215" cy="5642610"/>
          </a:xfrm>
          <a:prstGeom prst="rect">
            <a:avLst/>
          </a:prstGeom>
        </p:spPr>
      </p:pic>
      <p:pic>
        <p:nvPicPr>
          <p:cNvPr id="2097166" name="图片 6" descr="C:/Users/zxm197641/AppData/Local/Temp/picturecompress_20220118114943/output_235.jpgoutput_2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40" y="606425"/>
            <a:ext cx="2531745" cy="5642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C:/Users/zxm197641/AppData/Local/Temp/picturecompress_20220118114943/output_236.jpgoutput_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100" y="606425"/>
            <a:ext cx="2336800" cy="55086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64" name="图片 4" descr="C:/Users/zxm197641/AppData/Local/Temp/picturecompress_20220118114943/output_237.jpgoutput_2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955" y="3491230"/>
            <a:ext cx="1961515" cy="2959100"/>
          </a:xfrm>
          <a:prstGeom prst="rect">
            <a:avLst/>
          </a:prstGeom>
        </p:spPr>
      </p:pic>
      <p:pic>
        <p:nvPicPr>
          <p:cNvPr id="2097265" name="图片 5" descr="C:/Users/zxm197641/AppData/Local/Temp/picturecompress_20220118114943/output_238.jpgoutput_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3485515"/>
            <a:ext cx="2009140" cy="2995295"/>
          </a:xfrm>
          <a:prstGeom prst="rect">
            <a:avLst/>
          </a:prstGeom>
        </p:spPr>
      </p:pic>
      <p:pic>
        <p:nvPicPr>
          <p:cNvPr id="2097266" name="图片 6" descr="C:/Users/zxm197641/AppData/Local/Temp/picturecompress_20220118114943/output_239.jpgoutput_2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915" y="3469640"/>
            <a:ext cx="1852295" cy="3011805"/>
          </a:xfrm>
          <a:prstGeom prst="rect">
            <a:avLst/>
          </a:prstGeom>
        </p:spPr>
      </p:pic>
      <p:pic>
        <p:nvPicPr>
          <p:cNvPr id="2097267" name="图片 7" descr="C:/Users/zxm197641/AppData/Local/Temp/picturecompress_20220118114943/output_240.jpgoutput_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5" y="3491230"/>
            <a:ext cx="2009140" cy="2974340"/>
          </a:xfrm>
          <a:prstGeom prst="rect">
            <a:avLst/>
          </a:prstGeom>
        </p:spPr>
      </p:pic>
      <p:pic>
        <p:nvPicPr>
          <p:cNvPr id="2097268" name="图片 8" descr="C:/Users/zxm197641/AppData/Local/Temp/picturecompress_20220118114943/output_241.jpgoutput_2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435" y="3491230"/>
            <a:ext cx="1852295" cy="2960370"/>
          </a:xfrm>
          <a:prstGeom prst="rect">
            <a:avLst/>
          </a:prstGeom>
        </p:spPr>
      </p:pic>
      <p:pic>
        <p:nvPicPr>
          <p:cNvPr id="2097269" name="图片 10" descr="C:/Users/zxm197641/AppData/Local/Temp/picturecompress_20220118114943/output_242.jpgoutput_2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95" y="375920"/>
            <a:ext cx="5265420" cy="3115310"/>
          </a:xfrm>
          <a:prstGeom prst="rect">
            <a:avLst/>
          </a:prstGeom>
        </p:spPr>
      </p:pic>
      <p:pic>
        <p:nvPicPr>
          <p:cNvPr id="2097270" name="图片 13" descr="C:/Users/zxm197641/AppData/Local/Temp/picturecompress_20220118114943/output_243.jpgoutput_2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210" y="375920"/>
            <a:ext cx="1801495" cy="4305300"/>
          </a:xfrm>
          <a:prstGeom prst="rect">
            <a:avLst/>
          </a:prstGeom>
        </p:spPr>
      </p:pic>
      <p:pic>
        <p:nvPicPr>
          <p:cNvPr id="2097271" name="图片 16" descr="C:/Users/zxm197641/AppData/Local/Temp/picturecompress_20220118114943/output_244.jpgoutput_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3640" y="4681855"/>
            <a:ext cx="1789430" cy="1799590"/>
          </a:xfrm>
          <a:prstGeom prst="rect">
            <a:avLst/>
          </a:prstGeom>
        </p:spPr>
      </p:pic>
      <p:pic>
        <p:nvPicPr>
          <p:cNvPr id="2097272" name="图片 19" descr="C:/Users/zxm197641/AppData/Local/Temp/picturecompress_20220118114943/output_245.jpgoutput_24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93080" y="376555"/>
            <a:ext cx="4480560" cy="30937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2890" y="234315"/>
            <a:ext cx="11737340" cy="6362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246.jpgoutput_2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68190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47.jpgoutput_24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6905" y="0"/>
            <a:ext cx="2510155" cy="375539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248.jpgoutput_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90" y="3755390"/>
            <a:ext cx="5120640" cy="310324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249.pngoutput_24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060" y="0"/>
            <a:ext cx="4568190" cy="37553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337" name="图片 1" descr="C:/Users/zxm197641/AppData/Local/Temp/picturecompress_20220118114943/output_250.jpgoutput_250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0"/>
            <a:ext cx="6038850" cy="6858000"/>
          </a:xfrm>
          <a:prstGeom prst="rect">
            <a:avLst/>
          </a:prstGeom>
        </p:spPr>
      </p:pic>
      <p:pic>
        <p:nvPicPr>
          <p:cNvPr id="2097338" name="图片 5" descr="C:/Users/zxm197641/AppData/Local/Temp/picturecompress_20220118114943/output_251.jpgoutput_251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6038850" y="3665855"/>
            <a:ext cx="6155690" cy="3192145"/>
          </a:xfrm>
          <a:prstGeom prst="rect">
            <a:avLst/>
          </a:prstGeom>
        </p:spPr>
      </p:pic>
      <p:pic>
        <p:nvPicPr>
          <p:cNvPr id="2097339" name="图片 4" descr="C:/Users/zxm197641/AppData/Local/Temp/picturecompress_20220118114943/output_252.jpgoutput_25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6038850" y="0"/>
            <a:ext cx="6155690" cy="36664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17880" y="1569085"/>
            <a:ext cx="5140960" cy="936625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让你成长的书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越读越厚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39470" y="3739515"/>
            <a:ext cx="5140960" cy="935990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让你学习的书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越读越薄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39470" y="2668270"/>
            <a:ext cx="5140960" cy="935990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让你娱乐的书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看过就忘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pic>
        <p:nvPicPr>
          <p:cNvPr id="7" name="图片 6" descr="C:/Users/zxm197641/AppData/Local/Temp/picturecompress_20220118114943/output_253.jpgoutput_2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0" y="1517650"/>
            <a:ext cx="4584065" cy="32372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文本框 1"/>
          <p:cNvSpPr txBox="1"/>
          <p:nvPr/>
        </p:nvSpPr>
        <p:spPr>
          <a:xfrm>
            <a:off x="0" y="-27940"/>
            <a:ext cx="8630920" cy="6885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吴于廑提出人生治学应有“三阶梯”：宽-窄-宽</a:t>
            </a:r>
            <a:endParaRPr sz="2400" b="1">
              <a:solidFill>
                <a:srgbClr val="3A817E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青年时代</a:t>
            </a:r>
            <a:r>
              <a:rPr lang="zh-CN"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学应博览群书，学历史不仅要认真阅读专业方面的“看家书”，还应当涉猎与此相关的其他学科的知识，如与经济史相关的经济学名著，与思想文化史相关的中西哲学，避免学识单一、视野窄狭。这就是三阶梯中的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第一个“宽”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中年时代</a:t>
            </a:r>
            <a:r>
              <a:rPr lang="zh-CN"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治学者已有一定的基础学识修养，可集中精力选择某一专题探讨，以期深入下去，形成自己的学术主攻方向和治学特色。最好能在某专门领域中发现一系列连锁性研究课题，使专门研究赋有生命力。应力避中年治学仍方向不明，“打一枪换一个地方”，浅尝辄止，事事无成。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此谓之“窄”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，即向专深方向发展；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老年阶段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，由于基础扎实，专门研究业已取得拓进，治学者便可重新放宽视界，在专精基础上转向综合，于较大学域内提升研究界面，获取更新的成果。此谓之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第二个“宽”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62" name="图片 3" descr="C:/Users/zxm197641/AppData/Local/Temp/picturecompress_20220118114943/output_12.jpgoutput_12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8631555" y="0"/>
            <a:ext cx="3560445" cy="6858000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87" name="文本框 4"/>
          <p:cNvSpPr txBox="1"/>
          <p:nvPr/>
        </p:nvSpPr>
        <p:spPr>
          <a:xfrm>
            <a:off x="328295" y="445135"/>
            <a:ext cx="11535410" cy="59677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   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“我发现，现在学生的阅读能力下降了。我当时做系主任的时候，要求学生务必要读一定数量的经典读本，我当时推荐了24本书。我规划的是，3周读一本，我觉得应该不是一件特别难的事情，但后来我发现这其实对于他们来说，是有困难的，因为他们把太多时间花在微信和其他社交媒体上面。”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       “我们每天都在浏览大量的讯息，不同的资讯，图片，短视频。其实多数时候，我们是被这些信息带着走，每个时间好像都是喜悦的，转眼间，一个小时溜走了。这样就会导致一种现象：成年人的童稚化。童稚化最大的标志就在于，我们不太能够延迟满足。我们沉湎于大量的，丰富的，好玩的，有意思的资讯。当然这方面也会让我们变得更见多识广，但是任何一种成长，他需要的是一种深长缓慢的阅读，是长程深入的思考，而不是短平快的。”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——刘擎</a:t>
            </a:r>
            <a:endParaRPr lang="zh-CN" altLang="en-US" sz="2800">
              <a:effectLst/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tags/tag1.xml><?xml version="1.0" encoding="utf-8"?>
<p:tagLst xmlns:p="http://schemas.openxmlformats.org/presentationml/2006/main">
  <p:tag name="KSO_WM_UNIT_TABLE_BEAUTIFY" val="smartTable{0c85d3da-c6b7-415e-a48f-5e1fe6dcf0ed}"/>
  <p:tag name="TABLE_ENDDRAG_ORIGIN_RECT" val="731*295"/>
  <p:tag name="TABLE_ENDDRAG_RECT" val="71*104*731*307"/>
  <p:tag name="KSO_WM_SCREEN_THEME_FLAG" val="Dlrq25wU2PGuGg5bbmjbDOMt0UlOgWvYJTKQgBw1p0xpKCd3Yfs6NVixLzAY6X/ouI/PihHJkpYiaeE8ySmqQjrRHUlK9j/ln3/asspBfyg="/>
</p:tagLst>
</file>

<file path=ppt/tags/tag10.xml><?xml version="1.0" encoding="utf-8"?>
<p:tagLst xmlns:p="http://schemas.openxmlformats.org/presentationml/2006/main">
  <p:tag name="KSO_WM_UNIT_TABLE_BEAUTIFY" val="smartTable{e0ead535-c68a-4562-8c11-3557c8f268c8}"/>
  <p:tag name="TABLE_ENDDRAG_ORIGIN_RECT" val="721*470"/>
  <p:tag name="TABLE_ENDDRAG_RECT" val="217*69*721*446"/>
  <p:tag name="KSO_WM_SCREEN_THEME_FLAG" val="Dlrq25wU2PGuGg5bbmjbDOMt0UlOgWvYJTKQgBw1p0xpKCd3Yfs6NVixLzAY6X/ouI/PihHJkpYiaeE8ySmqQjrRHUlK9j/ln3/asspBfyg="/>
</p:tagLst>
</file>

<file path=ppt/tags/tag11.xml><?xml version="1.0" encoding="utf-8"?>
<p:tagLst xmlns:p="http://schemas.openxmlformats.org/presentationml/2006/main">
  <p:tag name="ISPRING_PRESENTATION_TITLE" val="麦穗计划  myshareful"/>
  <p:tag name="KSO_WM_SCREEN_THEME_FLAG" val="Dlrq25wU2PGuGg5bbmjbDOMt0UlOgWvYJTKQgBw1p0xpKCd3Yfs6NVixLzAY6X/ouI/PihHJkpYiaeE8ySmqQjrRHUlK9j/ln3/asspBfyg="/>
</p:tagLst>
</file>

<file path=ppt/tags/tag2.xml><?xml version="1.0" encoding="utf-8"?>
<p:tagLst xmlns:p="http://schemas.openxmlformats.org/presentationml/2006/main">
  <p:tag name="KSO_WM_UNIT_PLACING_PICTURE_USER_VIEWPORT" val="{&quot;height&quot;:5067,&quot;width&quot;:11569}"/>
  <p:tag name="KSO_WM_SCREEN_THEME_FLAG" val="Dlrq25wU2PGuGg5bbmjbDOMt0UlOgWvYJTKQgBw1p0xpKCd3Yfs6NVixLzAY6X/ouI/PihHJkpYiaeE8ySmqQjrRHUlK9j/ln3/asspBfyg="/>
</p:tagLst>
</file>

<file path=ppt/tags/tag3.xml><?xml version="1.0" encoding="utf-8"?>
<p:tagLst xmlns:p="http://schemas.openxmlformats.org/presentationml/2006/main">
  <p:tag name="KSO_WM_UNIT_PLACING_PICTURE_USER_VIEWPORT" val="{&quot;height&quot;:5067,&quot;width&quot;:6757}"/>
  <p:tag name="KSO_WM_SCREEN_THEME_FLAG" val="Dlrq25wU2PGuGg5bbmjbDOMt0UlOgWvYJTKQgBw1p0xpKCd3Yfs6NVixLzAY6X/ouI/PihHJkpYiaeE8ySmqQjrRHUlK9j/ln3/asspBfyg="/>
</p:tagLst>
</file>

<file path=ppt/tags/tag4.xml><?xml version="1.0" encoding="utf-8"?>
<p:tagLst xmlns:p="http://schemas.openxmlformats.org/presentationml/2006/main">
  <p:tag name="KSO_WM_UNIT_PLACING_PICTURE_USER_VIEWPORT" val="{&quot;height&quot;:5110,&quot;width&quot;:6813}"/>
  <p:tag name="KSO_WM_SCREEN_THEME_FLAG" val="Dlrq25wU2PGuGg5bbmjbDOMt0UlOgWvYJTKQgBw1p0xpKCd3Yfs6NVixLzAY6X/ouI/PihHJkpYiaeE8ySmqQjrRHUlK9j/ln3/asspBfyg="/>
</p:tagLst>
</file>

<file path=ppt/tags/tag5.xml><?xml version="1.0" encoding="utf-8"?>
<p:tagLst xmlns:p="http://schemas.openxmlformats.org/presentationml/2006/main">
  <p:tag name="KSO_WM_UNIT_PLACING_PICTURE_USER_VIEWPORT" val="{&quot;height&quot;:25530,&quot;width&quot;:19140}"/>
  <p:tag name="KSO_WM_SCREEN_THEME_FLAG" val="Dlrq25wU2PGuGg5bbmjbDOMt0UlOgWvYJTKQgBw1p0xpKCd3Yfs6NVixLzAY6X/ouI/PihHJkpYiaeE8ySmqQjrRHUlK9j/ln3/asspBfyg="/>
</p:tagLst>
</file>

<file path=ppt/tags/tag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CREEN_THEME_FLAG" val="Dlrq25wU2PGuGg5bbmjbDOMt0UlOgWvYJTKQgBw1p0xpKCd3Yfs6NVixLzAY6X/ouI/PihHJkpYiaeE8ySmqQjrRHUlK9j/ln3/asspBfyg="/>
</p:tagLst>
</file>

<file path=ppt/tags/tag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CREEN_THEME_FLAG" val="Dlrq25wU2PGuGg5bbmjbDOMt0UlOgWvYJTKQgBw1p0xpKCd3Yfs6NVixLzAY6X/ouI/PihHJkpYiaeE8ySmqQjrRHUlK9j/ln3/asspBfyg="/>
</p:tagLst>
</file>

<file path=ppt/tags/tag8.xml><?xml version="1.0" encoding="utf-8"?>
<p:tagLst xmlns:p="http://schemas.openxmlformats.org/presentationml/2006/main">
  <p:tag name="KSO_WM_UNIT_TABLE_BEAUTIFY" val="smartTable{5f014920-0acf-4aed-9e62-88295e9b963c}"/>
  <p:tag name="KSO_WM_SCREEN_THEME_FLAG" val="Dlrq25wU2PGuGg5bbmjbDOMt0UlOgWvYJTKQgBw1p0xpKCd3Yfs6NVixLzAY6X/ouI/PihHJkpYiaeE8ySmqQjrRHUlK9j/ln3/asspBfyg="/>
</p:tagLst>
</file>

<file path=ppt/tags/tag9.xml><?xml version="1.0" encoding="utf-8"?>
<p:tagLst xmlns:p="http://schemas.openxmlformats.org/presentationml/2006/main">
  <p:tag name="KSO_WM_UNIT_TABLE_BEAUTIFY" val="smartTable{e0ead535-c68a-4562-8c11-3557c8f268c8}"/>
  <p:tag name="KSO_WM_SCREEN_THEME_FLAG" val="Dlrq25wU2PGuGg5bbmjbDOMt0UlOgWvYJTKQgBw1p0xpKCd3Yfs6NVixLzAY6X/ouI/PihHJkpYiaeE8ySmqQjrRHUlK9j/ln3/asspBfyg="/>
</p:tagLst>
</file>

<file path=ppt/theme/theme1.xml><?xml version="1.0" encoding="utf-8"?>
<a:theme xmlns:a="http://schemas.openxmlformats.org/drawingml/2006/main" name="自定义设计方案">
  <a:themeElements>
    <a:clrScheme name="自定义设计方案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6699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5C8AE7"/>
      </a:accent6>
      <a:hlink>
        <a:srgbClr val="FF0000"/>
      </a:hlink>
      <a:folHlink>
        <a:srgbClr val="6699FF"/>
      </a:folHlink>
    </a:clrScheme>
    <a:fontScheme name="自定义设计方案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1" i="1" u="none" strike="noStrike" cap="none" normalizeH="0" baseline="0" smtClean="0">
            <a:ln>
              <a:noFill/>
            </a:ln>
            <a:solidFill>
              <a:srgbClr val="6699FF"/>
            </a:solidFill>
            <a:effectLst/>
            <a:latin typeface="Mistral" pitchFamily="66" charset="0"/>
            <a:ea typeface="微软雅黑" panose="020B0503020204020204" pitchFamily="34" charset="-122"/>
            <a:cs typeface="Microsoft Sans Serif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1" i="1" u="none" strike="noStrike" cap="none" normalizeH="0" baseline="0" smtClean="0">
            <a:ln>
              <a:noFill/>
            </a:ln>
            <a:solidFill>
              <a:srgbClr val="6699FF"/>
            </a:solidFill>
            <a:effectLst/>
            <a:latin typeface="Mistral" pitchFamily="66" charset="0"/>
            <a:ea typeface="微软雅黑" panose="020B0503020204020204" pitchFamily="34" charset="-122"/>
            <a:cs typeface="Microsoft Sans Serif" panose="020B0604020202020204" pitchFamily="34" charset="0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5C8AE7"/>
        </a:accent6>
        <a:hlink>
          <a:srgbClr val="FF00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6048</Words>
  <PresentationFormat>宽屏</PresentationFormat>
  <Paragraphs>573</Paragraphs>
  <Slides>75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75</vt:i4>
      </vt:variant>
    </vt:vector>
  </HeadingPairs>
  <TitlesOfParts>
    <vt:vector size="106" baseType="lpstr">
      <vt:lpstr>Arial</vt:lpstr>
      <vt:lpstr>宋体</vt:lpstr>
      <vt:lpstr>Wingdings</vt:lpstr>
      <vt:lpstr>微软雅黑</vt:lpstr>
      <vt:lpstr>Mistral</vt:lpstr>
      <vt:lpstr>Segoe Print</vt:lpstr>
      <vt:lpstr>Microsoft Sans Serif</vt:lpstr>
      <vt:lpstr>Wingdings 2</vt:lpstr>
      <vt:lpstr>Diavlo Bold</vt:lpstr>
      <vt:lpstr>MS Mincho</vt:lpstr>
      <vt:lpstr>Yu Gothic</vt:lpstr>
      <vt:lpstr>华康徽宗宫体 W5</vt:lpstr>
      <vt:lpstr>经典行书简</vt:lpstr>
      <vt:lpstr>FZQingKeBenYueSongS-R-GB</vt:lpstr>
      <vt:lpstr>楷体</vt:lpstr>
      <vt:lpstr>Microsoft YaHei Regular</vt:lpstr>
      <vt:lpstr>Microsoft JhengHei Light</vt:lpstr>
      <vt:lpstr>Arial Unicode MS</vt:lpstr>
      <vt:lpstr>Noto Sans S Chinese Regular</vt:lpstr>
      <vt:lpstr>方正隶变简体</vt:lpstr>
      <vt:lpstr>字体管家润行</vt:lpstr>
      <vt:lpstr>华文楷体</vt:lpstr>
      <vt:lpstr>字魂御守锦书</vt:lpstr>
      <vt:lpstr>Microsoft YaHei Bold</vt:lpstr>
      <vt:lpstr>方正清刻本悦宋简体</vt:lpstr>
      <vt:lpstr>华康古籍木兰W3</vt:lpstr>
      <vt:lpstr>华康龙门石碑W9</vt:lpstr>
      <vt:lpstr>Calibri</vt:lpstr>
      <vt:lpstr>Calibri Light</vt:lpstr>
      <vt:lpstr>自定义设计方案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素材来源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2022-01-16T15:11:00Z</dcterms:created>
  <dcterms:modified xsi:type="dcterms:W3CDTF">2022-01-18T03:50:00Z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KSOTemplateUUID">
    <vt:lpwstr>v1.0_mb_MPfSUGLriQl4d3kidpruBg==</vt:lpwstr>
  </property>
  <property fmtid="{D5CDD505-2E9C-101B-9397-08002B2CF9AE}" pid="4" name="NXPowerLiteLastOptimized">
    <vt:lpwstr>75083065</vt:lpwstr>
  </property>
  <property fmtid="{D5CDD505-2E9C-101B-9397-08002B2CF9AE}" pid="5" name="NXPowerLiteSettings">
    <vt:lpwstr>C700052003A000</vt:lpwstr>
  </property>
  <property fmtid="{D5CDD505-2E9C-101B-9397-08002B2CF9AE}" pid="6" name="NXPowerLiteVersion">
    <vt:lpwstr>D8.0.2</vt:lpwstr>
  </property>
  <property fmtid="{D5CDD505-2E9C-101B-9397-08002B2CF9AE}" pid="7" name="ICV">
    <vt:lpwstr>1F2D16DDB00748B588D0D3E860D92003</vt:lpwstr>
  </property>
</Properties>
</file>