
<file path=[Content_Types].xml><?xml version="1.0" encoding="utf-8"?>
<Types xmlns="http://schemas.openxmlformats.org/package/2006/content-types">
  <Default Extension="wav" ContentType="audio/x-wav"/>
  <Default Extension="png" ContentType="image/png"/>
  <Default Extension="jpeg" ContentType="image/jpeg"/>
  <Default Extension="JPG" ContentType="image/.jp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57" r:id="rId3"/>
    <p:sldId id="374" r:id="rId5"/>
    <p:sldId id="347" r:id="rId6"/>
    <p:sldId id="296" r:id="rId7"/>
    <p:sldId id="297" r:id="rId8"/>
    <p:sldId id="298" r:id="rId9"/>
    <p:sldId id="338" r:id="rId10"/>
    <p:sldId id="339" r:id="rId11"/>
    <p:sldId id="340" r:id="rId12"/>
    <p:sldId id="345" r:id="rId13"/>
    <p:sldId id="346" r:id="rId14"/>
    <p:sldId id="327" r:id="rId15"/>
    <p:sldId id="334" r:id="rId16"/>
    <p:sldId id="335" r:id="rId17"/>
    <p:sldId id="336" r:id="rId18"/>
    <p:sldId id="337" r:id="rId19"/>
    <p:sldId id="329" r:id="rId20"/>
    <p:sldId id="281" r:id="rId21"/>
    <p:sldId id="282" r:id="rId22"/>
    <p:sldId id="330" r:id="rId23"/>
    <p:sldId id="331" r:id="rId24"/>
    <p:sldId id="333" r:id="rId25"/>
    <p:sldId id="341" r:id="rId26"/>
    <p:sldId id="342" r:id="rId27"/>
    <p:sldId id="343" r:id="rId28"/>
    <p:sldId id="344" r:id="rId29"/>
  </p:sldIdLst>
  <p:sldSz cx="12192000" cy="6858000" type="screen16x9"/>
  <p:notesSz cx="6858000" cy="9144000"/>
  <p:embeddedFontLst>
    <p:embeddedFont>
      <p:font typeface="汉仪劲楷简" panose="00020600040101010101" charset="-122"/>
      <p:regular r:id="rId34"/>
    </p:embeddedFont>
    <p:embeddedFont>
      <p:font typeface="华文楷体" panose="02010600040101010101" charset="-122"/>
      <p:regular r:id="rId35"/>
    </p:embeddedFont>
    <p:embeddedFont>
      <p:font typeface="Calibri Light" panose="020F0302020204030204" charset="0"/>
      <p:regular r:id="rId36"/>
      <p:italic r:id="rId37"/>
    </p:embeddedFont>
    <p:embeddedFont>
      <p:font typeface="Calibri" panose="020F0502020204030204" charset="0"/>
      <p:regular r:id="rId38"/>
      <p:bold r:id="rId39"/>
      <p:italic r:id="rId40"/>
      <p:boldItalic r:id="rId41"/>
    </p:embeddedFont>
  </p:embeddedFontLst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29680663" name="文七" initials="文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tags" Target="tags/tag1.xml"/><Relationship Id="rId41" Type="http://schemas.openxmlformats.org/officeDocument/2006/relationships/font" Target="fonts/font8.fntdata"/><Relationship Id="rId40" Type="http://schemas.openxmlformats.org/officeDocument/2006/relationships/font" Target="fonts/font7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6.fntdata"/><Relationship Id="rId38" Type="http://schemas.openxmlformats.org/officeDocument/2006/relationships/font" Target="fonts/font5.fntdata"/><Relationship Id="rId37" Type="http://schemas.openxmlformats.org/officeDocument/2006/relationships/font" Target="fonts/font4.fntdata"/><Relationship Id="rId36" Type="http://schemas.openxmlformats.org/officeDocument/2006/relationships/font" Target="fonts/font3.fntdata"/><Relationship Id="rId35" Type="http://schemas.openxmlformats.org/officeDocument/2006/relationships/font" Target="fonts/font2.fntdata"/><Relationship Id="rId34" Type="http://schemas.openxmlformats.org/officeDocument/2006/relationships/font" Target="fonts/font1.fntdata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29680663" dt="2024-11-06T14:23:43.411" idx="5">
    <p:pos x="3250" y="276"/>
    <p:text>淡设色是中国画技法名，源于古代的“白画”，指仅通过墨水的线条勾勒出要表达的画面，不在图像内再添颜色。
颤笔描：中国画技法名。指运笔勾线时腕部略加颤动而绘出的一种抖动的线描,它是由南唐后主李煜的“金错刀”书法笔势演变而成的绘画技法。
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29680663" dt="2024-11-05T20:15:25.078" idx="2">
    <p:pos x="7232" y="3979"/>
    <p:text>金明池在周世宗时就已初步开凿，宋太宗又在原有的基础上改建并疏扩。经过改造，金明池形成了周回九里、蓄水丰量的规模，沿岸池岛之间还建有许多亭台廊榭，装扮极其华丽，成为皇家水嬉与竞渡的中心场所。宋太宗修建金明池的最初目的，主要在于演习水军。所以，金明池上最早举办的活动大多是水战习练。但未过多久，随着最高统治者情趣的变化，金明池中的一切活动都开始向竞技转化，体育角胜取代了军事演练。自雍熙之始，宋太宗便蓄意享乐，每年春季，他都亲自到金明池去观看竞渡。此后，北宋历任帝王都把金明池的竞渡当成朝廷中的一件大事来办。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29680663" dt="2024-11-05T15:41:32.815" idx="1">
    <p:pos x="7452" y="3325"/>
    <p:text>华嵒的题诗为我们揭示了“闹学”典故的出处：“隐几酣然正昼眠，顽童游戏擅当前。孝先便腹思经事，继起于今有后贤。”“隐几”是靠在几案上、“昼眠”就是白天睡大觉，加上“孝先便腹”这些字眼带出一个关于中国历史上著名“另类教师”边韶的故事。南朝范晔《后汉书·边韶传》中记载“边韶答弟子”，讲的是东汉桓帝时期陈留的名师边韶以文章知名，教授数百人。他善于辩论，曾白天假睡，弟子私下嘲笑他说：“边孝先，腹便便。懒读书，但欲眠。”边韶听了立刻应对道：“边为姓，孝为字。腹便便，五经笥。但欲眠，思经事。寐与周公通梦，静与孔子同意。师而可嘲，出何典记？”嘲者大惭。边韶不仅把自己的肚子比喻成装盛圣贤经典的容器，还给自己的书斋起名“腹笥堂”。他不仅饱读诗书教书育人，后来又成为尚书令和陈国相，实现了一个文人士大夫家国天下的理想。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29680663" dt="2024-11-05T21:25:34.315" idx="3">
    <p:pos x="10" y="10"/>
    <p:text>一只色彩斑斓的锦鸡落在一株芙蓉花枝上，它的双爪紧紧抓着树枝，看起来力气就很大。因为吃得有些肥硕，纤细的树枝好像无法承受住它的身体，不禁有些摇摇晃晃。
树枝一动便惊到了原本在花间的两只蝴蝶，它们惊慌地飞舞到半空中，却引得锦鸡回头观望。锦鸡一双眼睛瞪得浑圆，注意力全放在了蝴蝶身上。
 画家抓住这只微胖锦鸡飞落在芙蓉花枝的一瞬间，整个画面静中见动，动中有静，更显趣味。
画中左下方伸出的菊花枝叶修长且花朵圆润，与宽大舒展的芙蓉叶形成鲜明对比。
“成教化，助人伦”的画理隐喻在了此画中，赵佶借助鸡的五种自然天性来宣扬人的五种道德品性。比如：鸡身上的花纹表示有文化；雄鸡的模样很英武；雄鸡打架很勇猛；母鸡护小鸡很仁慈；雄鸡报晓很守时，表示守信用。这些都是他对大臣“文、武、勇、仁、信”的五德要求。</p:tex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29680663" dt="2024-11-05T21:31:03.289" idx="4">
    <p:pos x="3186" y="4000"/>
    <p:text>《听琴图轴》赵佶
画中主人公，居中危坐石墩上，黄冠缁服作道士打扮。他微微低着头，双手置琴上，轻轻地拨弄着琴弦。
听者三人，右一人纱帽红袍，俯首侧坐，一手反支石墩，一手持扇按膝，那神气就像完全陶醉在这动人的曲调之中；
左一人纱帽绿袍，拱手端坐，抬头仰望，似视非视，那状态正是被这美妙的琴声挑动神思，在那里悠悠遐想；
在他旁边，站立着一个蓬头童子，双手交叉抱胸，远远地注视着主人公，正在用心细听，但心情却比较单纯。
三个听众，三种不同的神态，都刻画得惟妙惟肖，栩栩如生。 
 这幅画的背景和道具处理得十分简练，主人公背后，画松树一株，女萝攀附，枝叶扶疏，亭亭如盖。
邓椿的《画继》、汪柯玉的《珊瑚网书画跋》载：政和年间，宫中不仅有书画院，还设有琴院。徽宗将天下制琴的能工巧匠招至琴院，切磋技法，研制精琴，造就了曾智仁、卫中正、朱仁济、马希亮等一批制琴大师。他还设立了乐坛，常常举办古琴竞比活动。宋徽宗嗜琴成癖，他不但自己做琴、弹琴，还是懂行的古琴收藏家。他到民间四处寻觅好琴，将古今名琴藏于“万琴堂”中。他痴迷于古琴世界，将自己对古琴的所思所想绘成《听琴图》以表所悟，此画意境高远，似琴声绕梁三日不绝于耳。他对琴文化极为重视，除其本人是琴家以外，他还在内府设 “ 万琴堂 ” （百琴堂），广罗天下珍贵名琴，对琴文化的发展起到很大的作用。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1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12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713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</p:spPr>
      </p:sp>
      <p:sp>
        <p:nvSpPr>
          <p:cNvPr id="1048714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4871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b" anchorCtr="0" compatLnSpc="1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1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b" anchorCtr="0" compatLnSpc="1"/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文本占位符 1048605"/>
          <p:cNvSpPr>
            <a:spLocks noGrp="1"/>
          </p:cNvSpPr>
          <p:nvPr>
            <p:ph type="body"/>
          </p:nvPr>
        </p:nvSpPr>
        <p:spPr/>
        <p:txBody>
          <a:bodyPr/>
          <a:p>
            <a:r>
              <a:rPr lang="zh-CN" altLang="en-US"/>
              <a:t>1min
无论是今天，还是从前，人们在为生计奔波之后，都乐于进行各种各样的娱乐活动。
今天我们可以玩什么呢？诶，有同学说，郊游、旅游、打球、放风筝、打电动。
那如果给你一次机会，去古代一览。
古人的游乐依托于自然，今日我们就从故宫名画共同穿越到当时，看看古人怎么玩？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文本占位符 1048619"/>
          <p:cNvSpPr>
            <a:spLocks noGrp="1"/>
          </p:cNvSpPr>
          <p:nvPr>
            <p:ph type="body"/>
          </p:nvPr>
        </p:nvSpPr>
        <p:spPr/>
        <p:txBody>
          <a:bodyPr/>
          <a:p>
            <a:r>
              <a:rPr lang="zh-CN" altLang="en-US"/>
              <a:t>我们从大家能想象的走起，有一篇语文课文叫作兰亭集序。
这是王羲之对兰亭修禊，举办聚会的记载。
东晋王羲之《兰亭序》中的景象。图绘崇山峻岭，溪流蜿蜒，溪畔众多文士或坐或卧，观赏着而文徴明将这副图卷绘制成画。咱来看看，去山水之间怎么玩？
第一，有没有人爱赏景？！
那兰亭春色足以满足你，目遇之而成色，取之无禁，用之不竭。林木荫翳，丛竹泛翠，春色浓得醉人。
光看不行啊，第二有没有同学出去玩爱跟朋友聊天的？
诶，那你可以在山光水色间，曲水流觞，或坐或卧，坐着也行躺着也行，静静听着溪流声，和朋友聊着趣事，以待淙淙溪水送来的酒觞。
如今绍兴兰亭景区可见复原的曲水流觞，可供今人溯古。
好嘞，看了美景，喝了美酒，那就想感叹几句了。第三，有没有同学喜欢出去玩带点纸币，写点散文诗词的？
那你这次可以遇到志同道合的文友了，只见王羲之和另外二人相对而坐。你可以亲自和王羲之在良辰美景感受文字与现实的交锋，思想和景致的结合。
那这里设置一个环节，你帮我把诗文放到对应的画面上去。略略感受王羲之的文采，如何贴切当时当刻，此情此景。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5" name="文本占位符 1048644"/>
          <p:cNvSpPr>
            <a:spLocks noGrp="1"/>
          </p:cNvSpPr>
          <p:nvPr>
            <p:ph type="body"/>
          </p:nvPr>
        </p:nvSpPr>
        <p:spPr/>
        <p:txBody>
          <a:bodyPr/>
          <a:p>
            <a:r>
              <a:rPr lang="zh-CN" altLang="en-US"/>
              <a:t>东晋王羲之《兰亭序》中的景象。图绘崇山峻岭，溪流蜿蜒，溪畔众多文士或坐或卧，观赏着山光水色间淙淙溪水送来的酒觞，潜心构思。水榭上相对而坐的王羲之等3人正在评点已写毕的诗文。林木荫翳，丛竹泛翠，春色浓得醉人。
夫人之相与，俯仰一世，或取诸怀抱，悟言一室之内；或因寄所托，放浪形骸之外。虽趣舍万殊，静躁不同，当其欣于所遇，暂得于己，快然自足，不知老之将至。（人各有志）
第二，入世还是出世？
在王羲之的时代——公元三、四世纪（魏晋），道家思想再次兴起。当时人认为，孔子重“名教”（把各种社会关系规范化），老庄贵“自然”（顺应事物和人的本性）。
《庄子》书中说：儒家游方之内，道家游方之外。方，就是指社会。儒家“游方之内”，显得比道家入世；道家“游方之外”，显得比儒家出世。这两种思想看来相反，其实却是相反相成，使中国人在入世和出世之间，得以较好地取得平衡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文本占位符 1048632"/>
          <p:cNvSpPr>
            <a:spLocks noGrp="1"/>
          </p:cNvSpPr>
          <p:nvPr>
            <p:ph type="body"/>
          </p:nvPr>
        </p:nvSpPr>
        <p:spPr/>
        <p:txBody>
          <a:bodyPr/>
          <a:p>
            <a:r>
              <a:rPr lang="zh-CN" altLang="en-US"/>
              <a:t>东晋王羲之《兰亭序》中的景象。图绘崇山峻岭，溪流蜿蜒，溪畔众多文士或坐或卧，观赏着山光水色间淙淙溪水送来的酒觞，潜心构思。水榭上相对而坐的王羲之等3人正在评点已写毕的诗文。林木荫翳，丛竹泛翠，春色浓得醉人。
穿越到当下场景 我可能写些什么？
视频32秒 朗读者：我是王羲之
第一，怎么看生活？
永和九年，岁在癸丑，暮春之初，会于会稽山阴之兰亭，修楔事也。群贤毕至，少长咸集。此地有崇山峻岭，茂林修竹；又有清流激湍，映带左右，引以为流觞曲水，列坐其次。虽无丝竹管弦之盛，一觞一咏，亦足以畅叙幽情。—兰亭修禊
是日也，天朗气清，惠风和畅，仰观宇宙之大，俯察品类之盛，所以游目骋怀，足以极视听之娱，信可乐也。—沉浸当下
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4" name="文本占位符 1048653"/>
          <p:cNvSpPr>
            <a:spLocks noGrp="1"/>
          </p:cNvSpPr>
          <p:nvPr>
            <p:ph type="body"/>
          </p:nvPr>
        </p:nvSpPr>
        <p:spPr/>
        <p:txBody>
          <a:bodyPr/>
          <a:p>
            <a:r>
              <a:rPr lang="zh-CN" altLang="en-US"/>
              <a:t>展子虔游春图卷
这是一幅山水画，描绘了人们在风和日丽，春光明媚的季节，到山间水旁"踏青"游玩的情景。全画以自然景色为主，人物点缀其间。湖边一条曲折的小径，蜿蜒伸入幽静的山谷。人们或骑马，或步行，沿途观赏着青山绿水、花团锦簇的胜境。在波光粼粼的湖面上，一艘游艇缓缓荡漾，船上坐着的几个女子似被四周景色所陶醉，流连忘返。山腰和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1" name="文本占位符 1048660"/>
          <p:cNvSpPr>
            <a:spLocks noGrp="1"/>
          </p:cNvSpPr>
          <p:nvPr>
            <p:ph type="body"/>
          </p:nvPr>
        </p:nvSpPr>
        <p:spPr/>
        <p:txBody>
          <a:bodyPr/>
          <a:p>
            <a:r>
              <a:rPr lang="zh-CN" altLang="en-US"/>
              <a:t>此图是钱选所绘的青绿山水画作之一。图中湖光山色静谧幽淡，展卷之始见三五秀石零落坡边岸角，青松虬曲其上，村居掩映树石之间，一叶小艇驶向水平如镜的湖中，对岸碧峰起伏，参差错落，楼阁为茂林所环抱，茅舍隐现丛树兀石之后，幽居之景、之境、之情、之趣毕现于纸上。其画山石树木皆用方折的线条勾出轮廓，不作皱法，敷以青、绿、赭等色，山脚处略施金粉，于严整工致中见古拙秀逸之气。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595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104859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9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9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87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68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8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9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0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71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67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7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7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76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67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7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7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08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860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92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693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69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9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9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7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98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8699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70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8701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70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0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0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2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2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2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8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8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5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706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707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870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0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0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81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1048682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868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8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8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jpeg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comments" Target="../comments/comment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comments" Target="../comments/comment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1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45.png"/><Relationship Id="rId7" Type="http://schemas.openxmlformats.org/officeDocument/2006/relationships/image" Target="../media/image44.emf"/><Relationship Id="rId6" Type="http://schemas.microsoft.com/office/2007/relationships/media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43.jpeg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1" Type="http://schemas.openxmlformats.org/officeDocument/2006/relationships/comments" Target="../comments/comment4.xml"/><Relationship Id="rId10" Type="http://schemas.openxmlformats.org/officeDocument/2006/relationships/notesSlide" Target="../notesSlides/notesSlide7.xml"/><Relationship Id="rId1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comments" Target="../comments/comment5.xml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7.jpeg"/><Relationship Id="rId2" Type="http://schemas.openxmlformats.org/officeDocument/2006/relationships/image" Target="../media/image5.jpeg"/><Relationship Id="rId1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1.jpeg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/>
        </p:nvPicPr>
        <p:blipFill>
          <a:blip r:embed="rId2"/>
          <a:srcRect l="9517" r="10100"/>
          <a:stretch>
            <a:fillRect/>
          </a:stretch>
        </p:blipFill>
        <p:spPr>
          <a:xfrm>
            <a:off x="0" y="3429000"/>
            <a:ext cx="3105150" cy="3414395"/>
          </a:xfrm>
          <a:prstGeom prst="rect">
            <a:avLst/>
          </a:prstGeom>
        </p:spPr>
      </p:pic>
      <p:pic>
        <p:nvPicPr>
          <p:cNvPr id="2" name="图片 1"/>
          <p:cNvPicPr/>
          <p:nvPr/>
        </p:nvPicPr>
        <p:blipFill>
          <a:blip r:embed="rId3"/>
          <a:srcRect l="49844" t="45913" r="31574" b="25915"/>
          <a:stretch>
            <a:fillRect/>
          </a:stretch>
        </p:blipFill>
        <p:spPr>
          <a:xfrm>
            <a:off x="3109595" y="4149090"/>
            <a:ext cx="2908300" cy="2701290"/>
          </a:xfrm>
          <a:prstGeom prst="rect">
            <a:avLst/>
          </a:prstGeom>
        </p:spPr>
      </p:pic>
      <p:pic>
        <p:nvPicPr>
          <p:cNvPr id="2097159" name="图片 2097158"/>
          <p:cNvPicPr/>
          <p:nvPr/>
        </p:nvPicPr>
        <p:blipFill>
          <a:blip r:embed="rId4"/>
          <a:srcRect l="14942" t="57532" r="65359" b="8823"/>
          <a:stretch>
            <a:fillRect/>
          </a:stretch>
        </p:blipFill>
        <p:spPr>
          <a:xfrm>
            <a:off x="6056630" y="3554730"/>
            <a:ext cx="3027045" cy="3288665"/>
          </a:xfrm>
          <a:prstGeom prst="rect">
            <a:avLst/>
          </a:prstGeom>
        </p:spPr>
      </p:pic>
      <p:pic>
        <p:nvPicPr>
          <p:cNvPr id="2097170" name="图片 2097169"/>
          <p:cNvPicPr/>
          <p:nvPr/>
        </p:nvPicPr>
        <p:blipFill>
          <a:blip r:embed="rId5"/>
          <a:srcRect l="47066" t="47879" r="27508" b="5884"/>
          <a:stretch>
            <a:fillRect/>
          </a:stretch>
        </p:blipFill>
        <p:spPr>
          <a:xfrm>
            <a:off x="9079865" y="3428365"/>
            <a:ext cx="3112135" cy="3415030"/>
          </a:xfrm>
          <a:prstGeom prst="rect">
            <a:avLst/>
          </a:prstGeom>
        </p:spPr>
      </p:pic>
      <p:sp>
        <p:nvSpPr>
          <p:cNvPr id="1048601" name="椭圆 1048600"/>
          <p:cNvSpPr/>
          <p:nvPr/>
        </p:nvSpPr>
        <p:spPr>
          <a:xfrm>
            <a:off x="10892155" y="5497195"/>
            <a:ext cx="1299845" cy="1327150"/>
          </a:xfrm>
          <a:prstGeom prst="ellipse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sz="4800">
                <a:solidFill>
                  <a:srgbClr val="FFFFFF"/>
                </a:solidFill>
                <a:latin typeface="汉仪劲楷简" panose="00020600040101010101" charset="-122"/>
                <a:ea typeface="汉仪劲楷简" panose="00020600040101010101" charset="-122"/>
              </a:rPr>
              <a:t>弹琴</a:t>
            </a:r>
            <a:endParaRPr lang="zh-CN" sz="4800">
              <a:solidFill>
                <a:srgbClr val="FFFFFF"/>
              </a:solidFill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1048603" name="椭圆 1048602"/>
          <p:cNvSpPr/>
          <p:nvPr/>
        </p:nvSpPr>
        <p:spPr>
          <a:xfrm>
            <a:off x="7750175" y="5479415"/>
            <a:ext cx="1329690" cy="1344930"/>
          </a:xfrm>
          <a:prstGeom prst="ellipse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sz="4800">
                <a:solidFill>
                  <a:srgbClr val="FFFFFF"/>
                </a:solidFill>
                <a:latin typeface="汉仪劲楷简" panose="00020600040101010101" charset="-122"/>
                <a:ea typeface="汉仪劲楷简" panose="00020600040101010101" charset="-122"/>
              </a:rPr>
              <a:t>修禊</a:t>
            </a:r>
            <a:endParaRPr lang="zh-CN" sz="4800">
              <a:solidFill>
                <a:srgbClr val="FFFFFF"/>
              </a:solidFill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1048604" name="椭圆 1048603"/>
          <p:cNvSpPr/>
          <p:nvPr/>
        </p:nvSpPr>
        <p:spPr>
          <a:xfrm>
            <a:off x="1803400" y="5505450"/>
            <a:ext cx="1306830" cy="1370330"/>
          </a:xfrm>
          <a:prstGeom prst="ellipse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sz="48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</a:rPr>
              <a:t>读书</a:t>
            </a:r>
            <a:endParaRPr lang="zh-CN" sz="4800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1048605" name="椭圆 1048604"/>
          <p:cNvSpPr/>
          <p:nvPr/>
        </p:nvSpPr>
        <p:spPr>
          <a:xfrm>
            <a:off x="4646930" y="5472430"/>
            <a:ext cx="1370965" cy="1370965"/>
          </a:xfrm>
          <a:prstGeom prst="ellipse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sz="4800">
                <a:solidFill>
                  <a:srgbClr val="FFFFFF"/>
                </a:solidFill>
                <a:latin typeface="汉仪劲楷简" panose="00020600040101010101" charset="-122"/>
                <a:ea typeface="汉仪劲楷简" panose="00020600040101010101" charset="-122"/>
              </a:rPr>
              <a:t>隐居</a:t>
            </a:r>
            <a:endParaRPr lang="zh-CN" sz="4800">
              <a:solidFill>
                <a:srgbClr val="FFFFFF"/>
              </a:solidFill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pic>
        <p:nvPicPr>
          <p:cNvPr id="2097168" name="图片 2097167"/>
          <p:cNvPicPr/>
          <p:nvPr/>
        </p:nvPicPr>
        <p:blipFill>
          <a:blip r:embed="rId6"/>
          <a:srcRect l="21954" t="54328" r="59522" b="12615"/>
          <a:stretch>
            <a:fillRect/>
          </a:stretch>
        </p:blipFill>
        <p:spPr>
          <a:xfrm>
            <a:off x="0" y="11430"/>
            <a:ext cx="3099435" cy="341757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7"/>
          <a:srcRect t="6688" r="42919" b="9726"/>
          <a:stretch>
            <a:fillRect/>
          </a:stretch>
        </p:blipFill>
        <p:spPr>
          <a:xfrm>
            <a:off x="3110230" y="0"/>
            <a:ext cx="3007995" cy="342773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8"/>
          <a:srcRect l="64817" t="29669" b="28833"/>
          <a:stretch>
            <a:fillRect/>
          </a:stretch>
        </p:blipFill>
        <p:spPr>
          <a:xfrm>
            <a:off x="6047740" y="11430"/>
            <a:ext cx="3032760" cy="3416300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9"/>
          <a:stretch>
            <a:fillRect/>
          </a:stretch>
        </p:blipFill>
        <p:spPr>
          <a:xfrm>
            <a:off x="9080500" y="0"/>
            <a:ext cx="3091180" cy="3555365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9080500" y="11430"/>
            <a:ext cx="1294765" cy="1370330"/>
          </a:xfrm>
          <a:prstGeom prst="ellipse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sz="48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</a:rPr>
              <a:t>龙舟</a:t>
            </a:r>
            <a:endParaRPr lang="zh-CN" sz="4800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0" y="0"/>
            <a:ext cx="1294765" cy="1370330"/>
          </a:xfrm>
          <a:prstGeom prst="ellipse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sz="48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</a:rPr>
              <a:t>钓鱼</a:t>
            </a:r>
            <a:endParaRPr lang="zh-CN" sz="4800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3023870" y="0"/>
            <a:ext cx="1294765" cy="1370330"/>
          </a:xfrm>
          <a:prstGeom prst="ellipse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sz="48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</a:rPr>
              <a:t>游春</a:t>
            </a:r>
            <a:endParaRPr lang="zh-CN" sz="4800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6052185" y="0"/>
            <a:ext cx="1294765" cy="1370330"/>
          </a:xfrm>
          <a:prstGeom prst="ellipse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sz="48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</a:rPr>
              <a:t>乞巧</a:t>
            </a:r>
            <a:endParaRPr lang="zh-CN" sz="4800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1048599" name="标题 1"/>
          <p:cNvSpPr>
            <a:spLocks noGrp="1"/>
          </p:cNvSpPr>
          <p:nvPr>
            <p:ph type="ctrTitle"/>
          </p:nvPr>
        </p:nvSpPr>
        <p:spPr>
          <a:xfrm>
            <a:off x="-76200" y="3338195"/>
            <a:ext cx="6132830" cy="887730"/>
          </a:xfrm>
          <a:effectLst>
            <a:softEdge rad="50800"/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>
            <a:noAutofit/>
          </a:bodyPr>
          <a:p>
            <a:pPr algn="l"/>
            <a:r>
              <a:rPr lang="en-US" altLang="zh-CN" sz="5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r>
              <a:rPr lang="zh-CN" altLang="en-US" sz="5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绘画中的众生百态</a:t>
            </a:r>
            <a:endParaRPr lang="zh-CN" altLang="en-US" sz="5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10" name="标题 1"/>
          <p:cNvSpPr>
            <a:spLocks noGrp="1"/>
          </p:cNvSpPr>
          <p:nvPr/>
        </p:nvSpPr>
        <p:spPr>
          <a:xfrm>
            <a:off x="5919470" y="3338195"/>
            <a:ext cx="6272530" cy="887095"/>
          </a:xfrm>
          <a:prstGeom prst="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horz" lIns="91440" tIns="45720" rIns="91440" bIns="45720"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8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                      </a:t>
            </a:r>
            <a:r>
              <a:rPr lang="zh-CN" altLang="en-US" sz="5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故宫名画记</a:t>
            </a:r>
            <a:r>
              <a:rPr lang="en-US" altLang="zh-CN" sz="48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</a:t>
            </a:r>
            <a:endParaRPr lang="en-US" altLang="zh-CN" sz="48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8" name="文本框 1048647"/>
          <p:cNvSpPr txBox="1"/>
          <p:nvPr/>
        </p:nvSpPr>
        <p:spPr>
          <a:xfrm>
            <a:off x="11209134" y="0"/>
            <a:ext cx="982866" cy="640080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sz="2800">
                <a:solidFill>
                  <a:srgbClr val="000000"/>
                </a:solidFill>
                <a:latin typeface="汉仪仿宋S"/>
                <a:ea typeface="汉仪仿宋S"/>
              </a:rPr>
              <a:t>赏景</a:t>
            </a:r>
            <a:endParaRPr lang="en-US" sz="2800">
              <a:solidFill>
                <a:srgbClr val="000000"/>
              </a:solidFill>
              <a:latin typeface="汉仪仿宋S"/>
              <a:ea typeface="汉仪仿宋S"/>
            </a:endParaRPr>
          </a:p>
        </p:txBody>
      </p:sp>
      <p:pic>
        <p:nvPicPr>
          <p:cNvPr id="2097165" name="图片 2097164"/>
          <p:cNvPicPr/>
          <p:nvPr/>
        </p:nvPicPr>
        <p:blipFill>
          <a:blip r:embed="rId1"/>
          <a:srcRect l="1832" t="20347" r="-397" b="18796"/>
          <a:stretch>
            <a:fillRect/>
          </a:stretch>
        </p:blipFill>
        <p:spPr>
          <a:xfrm>
            <a:off x="0" y="520700"/>
            <a:ext cx="12192635" cy="4554220"/>
          </a:xfrm>
          <a:prstGeom prst="rect">
            <a:avLst/>
          </a:prstGeom>
        </p:spPr>
      </p:pic>
      <p:sp>
        <p:nvSpPr>
          <p:cNvPr id="1048650" name="文本框 1048649"/>
          <p:cNvSpPr txBox="1"/>
          <p:nvPr/>
        </p:nvSpPr>
        <p:spPr>
          <a:xfrm>
            <a:off x="10213295" y="4063608"/>
            <a:ext cx="1782384" cy="510540"/>
          </a:xfrm>
          <a:prstGeom prst="rect">
            <a:avLst/>
          </a:prstGeom>
        </p:spPr>
        <p:txBody>
          <a:bodyPr wrap="square" rtlCol="0">
            <a:spAutoFit/>
          </a:bodyPr>
          <a:p>
            <a:r>
              <a:rPr lang="zh-CN" sz="2800">
                <a:solidFill>
                  <a:srgbClr val="000000"/>
                </a:solidFill>
              </a:rPr>
              <a:t>梅妻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1048651" name="文本框 1048650"/>
          <p:cNvSpPr txBox="1"/>
          <p:nvPr/>
        </p:nvSpPr>
        <p:spPr>
          <a:xfrm>
            <a:off x="2185196" y="3984869"/>
            <a:ext cx="925146" cy="510540"/>
          </a:xfrm>
          <a:prstGeom prst="rect">
            <a:avLst/>
          </a:prstGeom>
        </p:spPr>
        <p:txBody>
          <a:bodyPr wrap="square" rtlCol="0">
            <a:spAutoFit/>
          </a:bodyPr>
          <a:p>
            <a:r>
              <a:rPr lang="zh-CN" sz="2800">
                <a:solidFill>
                  <a:srgbClr val="000000"/>
                </a:solidFill>
              </a:rPr>
              <a:t>鹤子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8511540" y="0"/>
            <a:ext cx="3679825" cy="520700"/>
          </a:xfrm>
          <a:prstGeom prst="roundRect">
            <a:avLst/>
          </a:prstGeom>
        </p:spPr>
        <p:style>
          <a:lnRef idx="0">
            <a:srgbClr val="FFFFFF"/>
          </a:lnRef>
          <a:fillRef idx="3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就想静静待着</a:t>
            </a:r>
            <a:r>
              <a:rPr lang="en-US" altLang="zh-CN" sz="32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......</a:t>
            </a:r>
            <a:endParaRPr lang="en-US" altLang="zh-CN" sz="32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-1270"/>
            <a:ext cx="7263765" cy="5219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800">
                <a:solidFill>
                  <a:srgbClr val="00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宋代</a:t>
            </a:r>
            <a:r>
              <a:rPr lang="zh-CN" altLang="en-US" sz="2800">
                <a:solidFill>
                  <a:srgbClr val="00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《</a:t>
            </a:r>
            <a:r>
              <a:rPr lang="en-US" sz="2800">
                <a:solidFill>
                  <a:srgbClr val="00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西湖吟趣图卷</a:t>
            </a:r>
            <a:r>
              <a:rPr lang="zh-CN" altLang="en-US" sz="2800">
                <a:solidFill>
                  <a:srgbClr val="00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》</a:t>
            </a:r>
            <a:r>
              <a:rPr lang="en-US" sz="2800">
                <a:solidFill>
                  <a:srgbClr val="00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钱选 </a:t>
            </a:r>
            <a:r>
              <a:rPr lang="zh-CN" altLang="en-US" sz="2800">
                <a:solidFill>
                  <a:srgbClr val="00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故宫博物院</a:t>
            </a:r>
            <a:endParaRPr lang="en-US" sz="2800">
              <a:solidFill>
                <a:srgbClr val="00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endParaRPr lang="en-US" altLang="en-US" sz="2800">
              <a:solidFill>
                <a:srgbClr val="00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5074920"/>
            <a:ext cx="524637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457200" fontAlgn="auto"/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本幅绘</a:t>
            </a:r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北宋诗人林和靖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隐居于杭州西湖孤山，</a:t>
            </a:r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梅妻鹤子，终其一生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。</a:t>
            </a:r>
            <a:endParaRPr lang="zh-CN" altLang="en-US" sz="2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457200" fontAlgn="auto"/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乾隆的传世作品中有《仿钱选观梅图》轴，今藏故宫博物院。</a:t>
            </a:r>
            <a:endParaRPr lang="zh-CN" altLang="en-US" sz="2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520700"/>
            <a:ext cx="4325620" cy="45351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133340" y="5055870"/>
            <a:ext cx="7058660" cy="1489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457200" fontAlgn="auto"/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</a:rPr>
              <a:t>梅花初绽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的寒春时节，</a:t>
            </a:r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</a:rPr>
              <a:t>林逋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伏于石案凝神，正在为梅花赋诗。他若有所思，</a:t>
            </a:r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</a:rPr>
              <a:t>神情专注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的神态栩栩如生。案旁小童正</a:t>
            </a:r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</a:rPr>
              <a:t>手脚并用地烤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火，一只白鹤栖于小童的身后。二人一鹤的目光都集中在远处的瓶梅上。</a:t>
            </a:r>
            <a:endParaRPr lang="zh-CN" altLang="en-US" sz="2400">
              <a:latin typeface="汉仪劲楷简" panose="00020600040101010101" charset="-122"/>
              <a:ea typeface="汉仪劲楷简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0" y="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</a:rPr>
              <a:t>元《孤山图卷》</a:t>
            </a:r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  <a:sym typeface="+mn-ea"/>
              </a:rPr>
              <a:t>钱选</a:t>
            </a:r>
            <a:endParaRPr lang="zh-CN" altLang="en-US" sz="2800">
              <a:latin typeface="汉仪劲楷简" panose="00020600040101010101" charset="-122"/>
              <a:ea typeface="汉仪劲楷简" panose="0002060004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4499610"/>
            <a:ext cx="12192000" cy="23590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457200" fontAlgn="auto"/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根据梅妻鹤子的典故创作而成，描绘了</a:t>
            </a:r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</a:rPr>
              <a:t>北宋诗人林逋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与</a:t>
            </a:r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</a:rPr>
              <a:t>童子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在亭上眺望湖面的情景。</a:t>
            </a:r>
            <a:endParaRPr lang="zh-CN" altLang="en-US" sz="2400">
              <a:latin typeface="汉仪劲楷简" panose="00020600040101010101" charset="-122"/>
              <a:ea typeface="汉仪劲楷简" panose="00020600040101010101" charset="-122"/>
            </a:endParaRPr>
          </a:p>
          <a:p>
            <a:pPr indent="457200" fontAlgn="auto"/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近景</a:t>
            </a:r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</a:rPr>
              <a:t>树木蓊郁，竹林茂密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，一座</a:t>
            </a:r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</a:rPr>
              <a:t>凉亭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掩映其中，亭内，</a:t>
            </a:r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</a:rPr>
              <a:t>书童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在后笼袖侍立，</a:t>
            </a:r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</a:rPr>
              <a:t>林逋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着一袭素衣，凭栏观望。亭旁有</a:t>
            </a:r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</a:rPr>
              <a:t>鹤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及</a:t>
            </a:r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</a:rPr>
              <a:t>梅花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。山石多勾斫，染以</a:t>
            </a:r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</a:rPr>
              <a:t>淡青绿色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，笔法充满拙趣，突出了</a:t>
            </a:r>
            <a:r>
              <a:rPr lang="zh-CN" altLang="en-US" sz="2400"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</a:rPr>
              <a:t>文人隐逸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的趣味。</a:t>
            </a:r>
            <a:endParaRPr lang="zh-CN" altLang="en-US" sz="2400">
              <a:latin typeface="汉仪劲楷简" panose="00020600040101010101" charset="-122"/>
              <a:ea typeface="汉仪劲楷简" panose="00020600040101010101" charset="-122"/>
            </a:endParaRPr>
          </a:p>
          <a:p>
            <a:pPr indent="457200" fontAlgn="auto"/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河对岸</a:t>
            </a:r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</a:rPr>
              <a:t>远山苍翠连绵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，若隐若现，山脚有一</a:t>
            </a:r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</a:rPr>
              <a:t>茅草屋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，屋前植有一棵</a:t>
            </a:r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</a:rPr>
              <a:t>苍劲古树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，梅花点点，树下</a:t>
            </a:r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</a:rPr>
              <a:t>有一人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弯腰似在锄草。</a:t>
            </a:r>
            <a:endParaRPr lang="zh-CN" altLang="en-US" sz="2400"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521970"/>
            <a:ext cx="12192000" cy="4025900"/>
          </a:xfrm>
          <a:prstGeom prst="rect">
            <a:avLst/>
          </a:prstGeom>
        </p:spPr>
      </p:pic>
      <p:pic>
        <p:nvPicPr>
          <p:cNvPr id="2" name="图片 1"/>
          <p:cNvPicPr/>
          <p:nvPr/>
        </p:nvPicPr>
        <p:blipFill>
          <a:blip r:embed="rId2"/>
          <a:srcRect t="11394" b="5427"/>
          <a:stretch>
            <a:fillRect/>
          </a:stretch>
        </p:blipFill>
        <p:spPr>
          <a:xfrm>
            <a:off x="5550535" y="495300"/>
            <a:ext cx="6642100" cy="445833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rcRect b="1723"/>
          <a:stretch>
            <a:fillRect/>
          </a:stretch>
        </p:blipFill>
        <p:spPr>
          <a:xfrm>
            <a:off x="0" y="495300"/>
            <a:ext cx="5551170" cy="445833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816100" y="1016000"/>
            <a:ext cx="2387600" cy="723900"/>
          </a:xfrm>
          <a:prstGeom prst="round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树木</a:t>
            </a:r>
            <a:r>
              <a:rPr lang="en-US" altLang="zh-CN" sz="3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r>
              <a:rPr lang="zh-CN" altLang="en-US" sz="3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竹林</a:t>
            </a:r>
            <a:endParaRPr lang="zh-CN" altLang="en-US" sz="3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356870" y="3429000"/>
            <a:ext cx="3681730" cy="723900"/>
          </a:xfrm>
          <a:prstGeom prst="round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凉亭</a:t>
            </a:r>
            <a:r>
              <a:rPr lang="en-US" altLang="zh-CN" sz="3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r>
              <a:rPr lang="zh-CN" altLang="en-US" sz="3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书童</a:t>
            </a:r>
            <a:r>
              <a:rPr lang="en-US" altLang="zh-CN" sz="3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r>
              <a:rPr lang="zh-CN" altLang="en-US" sz="3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林逋</a:t>
            </a:r>
            <a:endParaRPr lang="zh-CN" altLang="en-US" sz="3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1650365" y="4229735"/>
            <a:ext cx="1651635" cy="723900"/>
          </a:xfrm>
          <a:prstGeom prst="round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鹤</a:t>
            </a:r>
            <a:r>
              <a:rPr lang="en-US" altLang="zh-CN" sz="3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r>
              <a:rPr lang="zh-CN" altLang="en-US" sz="3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梅</a:t>
            </a:r>
            <a:endParaRPr lang="zh-CN" altLang="en-US" sz="3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7887970" y="1143000"/>
            <a:ext cx="3225165" cy="723900"/>
          </a:xfrm>
          <a:prstGeom prst="round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远山苍翠</a:t>
            </a:r>
            <a:r>
              <a:rPr lang="zh-CN" altLang="en-US" sz="3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连绵</a:t>
            </a:r>
            <a:endParaRPr lang="zh-CN" altLang="en-US" sz="3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9169400" y="3962400"/>
            <a:ext cx="2387600" cy="723900"/>
          </a:xfrm>
          <a:prstGeom prst="round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古树</a:t>
            </a:r>
            <a:r>
              <a:rPr lang="en-US" altLang="zh-CN" sz="3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r>
              <a:rPr lang="zh-CN" altLang="en-US" sz="3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锄草</a:t>
            </a:r>
            <a:endParaRPr lang="zh-CN" altLang="en-US" sz="3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8511540" y="0"/>
            <a:ext cx="3679825" cy="520700"/>
          </a:xfrm>
          <a:prstGeom prst="roundRect">
            <a:avLst/>
          </a:prstGeom>
        </p:spPr>
        <p:style>
          <a:lnRef idx="0">
            <a:srgbClr val="FFFFFF"/>
          </a:lnRef>
          <a:fillRef idx="3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就想静静待着</a:t>
            </a:r>
            <a:r>
              <a:rPr lang="en-US" altLang="zh-CN" sz="32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......</a:t>
            </a:r>
            <a:endParaRPr lang="en-US" altLang="zh-CN" sz="32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latin typeface="汉仪劲楷简" panose="00020600040101010101" charset="-122"/>
                <a:ea typeface="汉仪劲楷简" panose="00020600040101010101" charset="-122"/>
              </a:rPr>
              <a:t>一、村市生涯是什么样？</a:t>
            </a:r>
            <a:endParaRPr lang="zh-CN" altLang="en-US"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>
                <a:latin typeface="汉仪劲楷简" panose="00020600040101010101" charset="-122"/>
                <a:ea typeface="汉仪劲楷简" panose="00020600040101010101" charset="-122"/>
              </a:rPr>
              <a:t>农村</a:t>
            </a:r>
            <a:endParaRPr lang="zh-CN" altLang="en-US">
              <a:latin typeface="汉仪劲楷简" panose="00020600040101010101" charset="-122"/>
              <a:ea typeface="汉仪劲楷简" panose="00020600040101010101" charset="-122"/>
            </a:endParaRPr>
          </a:p>
          <a:p>
            <a:r>
              <a:rPr lang="zh-CN" altLang="en-US">
                <a:latin typeface="汉仪劲楷简" panose="00020600040101010101" charset="-122"/>
                <a:ea typeface="汉仪劲楷简" panose="00020600040101010101" charset="-122"/>
              </a:rPr>
              <a:t>工匠</a:t>
            </a:r>
            <a:endParaRPr lang="zh-CN" altLang="en-US">
              <a:latin typeface="汉仪劲楷简" panose="00020600040101010101" charset="-122"/>
              <a:ea typeface="汉仪劲楷简" panose="00020600040101010101" charset="-122"/>
            </a:endParaRPr>
          </a:p>
          <a:p>
            <a:r>
              <a:rPr lang="zh-CN" altLang="en-US">
                <a:latin typeface="汉仪劲楷简" panose="00020600040101010101" charset="-122"/>
                <a:ea typeface="汉仪劲楷简" panose="00020600040101010101" charset="-122"/>
              </a:rPr>
              <a:t>商贾</a:t>
            </a:r>
            <a:endParaRPr lang="zh-CN" altLang="en-US">
              <a:latin typeface="汉仪劲楷简" panose="00020600040101010101" charset="-122"/>
              <a:ea typeface="汉仪劲楷简" panose="00020600040101010101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内容占位符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5400000">
            <a:off x="3778250" y="-3274695"/>
            <a:ext cx="4636135" cy="121926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0" y="0"/>
            <a:ext cx="7498715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r>
              <a:rPr lang="zh-CN" altLang="en-US" sz="2800" b="0" i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北宋 王居正（传）纺车图卷</a:t>
            </a:r>
            <a:r>
              <a:rPr lang="en-US" altLang="zh-CN" sz="2800" b="0" i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r>
              <a:rPr lang="zh-CN" altLang="en-US" sz="2800" b="0" i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故宫博物院</a:t>
            </a:r>
            <a:r>
              <a:rPr lang="zh-CN" altLang="en-US" sz="2800" b="0" i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藏</a:t>
            </a:r>
            <a:endParaRPr lang="zh-CN" altLang="en-US" sz="2800" b="0" i="0">
              <a:solidFill>
                <a:schemeClr val="tx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7793355" y="-17145"/>
            <a:ext cx="4399280" cy="520700"/>
          </a:xfrm>
          <a:prstGeom prst="roundRect">
            <a:avLst/>
          </a:prstGeom>
        </p:spPr>
        <p:style>
          <a:lnRef idx="0">
            <a:srgbClr val="FFFFFF"/>
          </a:lnRef>
          <a:fillRef idx="3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>
                <a:latin typeface="汉仪劲楷简" panose="00020600040101010101" charset="-122"/>
                <a:ea typeface="汉仪劲楷简" panose="00020600040101010101" charset="-122"/>
              </a:rPr>
              <a:t>村</a:t>
            </a:r>
            <a:r>
              <a:rPr lang="zh-CN" altLang="en-US" sz="3200">
                <a:latin typeface="汉仪劲楷简" panose="00020600040101010101" charset="-122"/>
                <a:ea typeface="汉仪劲楷简" panose="00020600040101010101" charset="-122"/>
              </a:rPr>
              <a:t>儿里平常的一天</a:t>
            </a:r>
            <a:r>
              <a:rPr lang="en-US" altLang="zh-CN" sz="3200">
                <a:latin typeface="汉仪劲楷简" panose="00020600040101010101" charset="-122"/>
                <a:ea typeface="汉仪劲楷简" panose="00020600040101010101" charset="-122"/>
              </a:rPr>
              <a:t>......</a:t>
            </a:r>
            <a:endParaRPr lang="en-US" altLang="zh-CN" sz="3200"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1524000" y="819785"/>
            <a:ext cx="3113405" cy="426021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/>
              <a:t>老</a:t>
            </a:r>
            <a:endParaRPr lang="zh-CN" altLang="en-US" sz="2400"/>
          </a:p>
          <a:p>
            <a:pPr algn="ctr"/>
            <a:r>
              <a:rPr lang="zh-CN" altLang="en-US" sz="2400"/>
              <a:t>年</a:t>
            </a:r>
            <a:endParaRPr lang="zh-CN" altLang="en-US" sz="2400"/>
          </a:p>
          <a:p>
            <a:pPr algn="ctr"/>
            <a:r>
              <a:rPr lang="zh-CN" altLang="en-US" sz="2400"/>
              <a:t>妇</a:t>
            </a:r>
            <a:endParaRPr lang="zh-CN" altLang="en-US" sz="2400"/>
          </a:p>
          <a:p>
            <a:pPr algn="ctr"/>
            <a:r>
              <a:rPr lang="zh-CN" altLang="en-US" sz="2400"/>
              <a:t>人</a:t>
            </a:r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0" y="5139690"/>
            <a:ext cx="11996420" cy="17557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457200" fontAlgn="auto"/>
            <a:r>
              <a:rPr lang="zh-CN" altLang="en-US" sz="20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近代张大千题跋：“俨然</a:t>
            </a:r>
            <a:r>
              <a:rPr lang="zh-CN" altLang="en-US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唐画</a:t>
            </a:r>
            <a:r>
              <a:rPr lang="zh-CN" altLang="en-US" sz="20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风格。与</a:t>
            </a:r>
            <a:r>
              <a:rPr lang="zh-CN" altLang="en-US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顾闳中夜宴图</a:t>
            </a:r>
            <a:r>
              <a:rPr lang="zh-CN" altLang="en-US" sz="20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可方驾也。</a:t>
            </a:r>
            <a:r>
              <a:rPr lang="en-US" altLang="zh-CN" sz="20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......大千居士</a:t>
            </a:r>
            <a:r>
              <a:rPr lang="zh-CN" altLang="en-US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爱</a:t>
            </a:r>
            <a:r>
              <a:rPr lang="en-US" altLang="zh-CN" sz="20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。”</a:t>
            </a:r>
            <a:endParaRPr lang="zh-CN" altLang="en-US" sz="20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457200" fontAlgn="auto"/>
            <a:r>
              <a:rPr lang="zh-CN" altLang="en-US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绢</a:t>
            </a:r>
            <a:r>
              <a:rPr lang="zh-CN" altLang="en-US" sz="20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本，纵26.1厘米，横69.2厘米，本画主题突出，描绘</a:t>
            </a:r>
            <a:r>
              <a:rPr lang="zh-CN" altLang="en-US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农村妇女劳动</a:t>
            </a:r>
            <a:r>
              <a:rPr lang="zh-CN" altLang="en-US" sz="20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的场景。</a:t>
            </a:r>
            <a:endParaRPr lang="zh-CN" altLang="en-US" sz="20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457200" fontAlgn="auto"/>
            <a:r>
              <a:rPr lang="zh-CN" altLang="en-US" sz="20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两位妇女被两条若隐若现的线条分在画面的</a:t>
            </a:r>
            <a:r>
              <a:rPr lang="zh-CN" altLang="en-US" sz="2000" b="1" u="sng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两侧</a:t>
            </a:r>
            <a:r>
              <a:rPr lang="zh-CN" altLang="en-US" sz="20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，左侧是弯腰偻背、拉着线团收线的</a:t>
            </a:r>
            <a:r>
              <a:rPr lang="zh-CN" altLang="en-US" sz="2000" b="1" u="sng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老妇人</a:t>
            </a:r>
            <a:r>
              <a:rPr lang="zh-CN" altLang="en-US" sz="20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，衣着朴素、面容憔悴，充满沧桑之感；右侧是边摇纺车边哺乳孩子的</a:t>
            </a:r>
            <a:r>
              <a:rPr lang="zh-CN" altLang="en-US" sz="2000" b="1" u="sng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中年妇女</a:t>
            </a:r>
            <a:r>
              <a:rPr lang="zh-CN" altLang="en-US" sz="20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，周边有奔跑狂吠的</a:t>
            </a:r>
            <a:r>
              <a:rPr lang="zh-CN" altLang="en-US" sz="2000" b="1" u="sng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黑犬</a:t>
            </a:r>
            <a:r>
              <a:rPr lang="zh-CN" altLang="en-US" sz="20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、与青蛙玩耍的</a:t>
            </a:r>
            <a:r>
              <a:rPr lang="zh-CN" altLang="en-US" sz="2000" b="1" u="sng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童子</a:t>
            </a:r>
            <a:r>
              <a:rPr lang="zh-CN" altLang="en-US" sz="20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，生动活泼，刻画写实，表达了对劳动者</a:t>
            </a:r>
            <a:r>
              <a:rPr lang="zh-CN" altLang="en-US" sz="2000" b="1" u="sng"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安贫乐道</a:t>
            </a:r>
            <a:r>
              <a:rPr lang="zh-CN" altLang="en-US" sz="20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的赞扬以及</a:t>
            </a:r>
            <a:r>
              <a:rPr lang="zh-CN" altLang="en-US" sz="2000" b="1" u="sng"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艰苦劳作</a:t>
            </a:r>
            <a:r>
              <a:rPr lang="zh-CN" altLang="en-US" sz="20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的</a:t>
            </a:r>
            <a:r>
              <a:rPr lang="zh-CN" altLang="en-US" sz="20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同情。</a:t>
            </a:r>
            <a:endParaRPr lang="zh-CN" altLang="en-US" sz="20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793990" y="819785"/>
            <a:ext cx="3113405" cy="426021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/>
              <a:t>中</a:t>
            </a:r>
            <a:endParaRPr lang="zh-CN" altLang="en-US" sz="2400"/>
          </a:p>
          <a:p>
            <a:pPr algn="ctr"/>
            <a:r>
              <a:rPr lang="zh-CN" altLang="en-US" sz="2400"/>
              <a:t>年</a:t>
            </a:r>
            <a:endParaRPr lang="zh-CN" altLang="en-US" sz="2400"/>
          </a:p>
          <a:p>
            <a:pPr algn="ctr"/>
            <a:r>
              <a:rPr lang="zh-CN" altLang="en-US" sz="2400"/>
              <a:t>妇</a:t>
            </a:r>
            <a:endParaRPr lang="zh-CN" altLang="en-US" sz="2400"/>
          </a:p>
          <a:p>
            <a:pPr algn="ctr"/>
            <a:r>
              <a:rPr lang="zh-CN" altLang="en-US" sz="2400"/>
              <a:t>人</a:t>
            </a:r>
            <a:endParaRPr lang="zh-CN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6" grpId="0" bldLvl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/>
          <p:nvPr/>
        </p:nvPicPr>
        <p:blipFill>
          <a:blip r:embed="rId1"/>
          <a:srcRect t="16037" b="10954"/>
          <a:stretch>
            <a:fillRect/>
          </a:stretch>
        </p:blipFill>
        <p:spPr>
          <a:xfrm>
            <a:off x="0" y="2553335"/>
            <a:ext cx="5892800" cy="4302125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-317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元《农村嫁女图卷》故宫博物院</a:t>
            </a:r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藏</a:t>
            </a:r>
            <a:endParaRPr lang="zh-CN" altLang="en-US" sz="28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pic>
        <p:nvPicPr>
          <p:cNvPr id="6" name="图片 5"/>
          <p:cNvPicPr/>
          <p:nvPr/>
        </p:nvPicPr>
        <p:blipFill>
          <a:blip r:embed="rId2">
            <a:lum bright="12000" contrast="18000"/>
          </a:blip>
          <a:srcRect t="7296" b="1948"/>
          <a:stretch>
            <a:fillRect/>
          </a:stretch>
        </p:blipFill>
        <p:spPr>
          <a:xfrm rot="5400000">
            <a:off x="4491990" y="-3957320"/>
            <a:ext cx="3208655" cy="12192635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10687050" y="1014730"/>
            <a:ext cx="1279525" cy="120396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/>
          <p:cNvPicPr/>
          <p:nvPr/>
        </p:nvPicPr>
        <p:blipFill>
          <a:blip r:embed="rId3">
            <a:lum bright="6000" contrast="12000"/>
          </a:blip>
          <a:srcRect b="12813"/>
          <a:stretch>
            <a:fillRect/>
          </a:stretch>
        </p:blipFill>
        <p:spPr>
          <a:xfrm>
            <a:off x="3849370" y="2164715"/>
            <a:ext cx="4247515" cy="4690745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4">
            <a:lum bright="12000" contrast="18000"/>
          </a:blip>
          <a:srcRect b="14231"/>
          <a:stretch>
            <a:fillRect/>
          </a:stretch>
        </p:blipFill>
        <p:spPr>
          <a:xfrm>
            <a:off x="8096885" y="2216785"/>
            <a:ext cx="4095115" cy="465201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5">
            <a:lum bright="12000" contrast="12000"/>
          </a:blip>
          <a:srcRect r="15543" b="6165"/>
          <a:stretch>
            <a:fillRect/>
          </a:stretch>
        </p:blipFill>
        <p:spPr>
          <a:xfrm>
            <a:off x="1905" y="2178050"/>
            <a:ext cx="3849370" cy="469074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905" y="534670"/>
            <a:ext cx="12190730" cy="1967230"/>
          </a:xfrm>
          <a:prstGeom prst="rect">
            <a:avLst/>
          </a:prstGeom>
        </p:spPr>
        <p:style>
          <a:lnRef idx="2">
            <a:schemeClr val="accent3"/>
          </a:lnRef>
          <a:fillRef idx="2">
            <a:schemeClr val="accent3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indent="457200" fontAlgn="auto"/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原名《瘤女图》，后更名。</a:t>
            </a:r>
            <a:r>
              <a:rPr lang="zh-CN" altLang="en-US" sz="2400"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淡设色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，</a:t>
            </a:r>
            <a:r>
              <a:rPr lang="zh-CN" altLang="en-US" sz="2400"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颤笔描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，纵22.5厘米，横131厘米。</a:t>
            </a:r>
            <a:endParaRPr lang="zh-CN" altLang="en-US" sz="2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457200" fontAlgn="auto"/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整个画卷是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宋元时期的现实生活场景，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绘有大小人物</a:t>
            </a:r>
            <a:r>
              <a:rPr lang="en-US" altLang="zh-CN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37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人，人物分布疏密得当，成为四大段落，各有重点人物。首段的中心是一位</a:t>
            </a:r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骑牛披纱妇人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，众人目光集于一身；第二段的中心是两位</a:t>
            </a:r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相对行礼的妇人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，这是来宾与迎接者的相见；第三段</a:t>
            </a:r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两位地位较高的男性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正在奉酒行礼；第四段</a:t>
            </a:r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鼓乐歌舞表演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的场面。</a:t>
            </a:r>
            <a:endParaRPr lang="zh-CN" altLang="en-US" sz="2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7243445" y="-38100"/>
            <a:ext cx="4949190" cy="520700"/>
          </a:xfrm>
          <a:prstGeom prst="roundRect">
            <a:avLst/>
          </a:prstGeom>
        </p:spPr>
        <p:style>
          <a:lnRef idx="0">
            <a:srgbClr val="FFFFFF"/>
          </a:lnRef>
          <a:fillRef idx="3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>
                <a:latin typeface="汉仪劲楷简" panose="00020600040101010101" charset="-122"/>
                <a:ea typeface="汉仪劲楷简" panose="00020600040101010101" charset="-122"/>
              </a:rPr>
              <a:t>这是在嫁女</a:t>
            </a:r>
            <a:r>
              <a:rPr lang="zh-CN" altLang="en-US" sz="3200">
                <a:latin typeface="汉仪劲楷简" panose="00020600040101010101" charset="-122"/>
                <a:ea typeface="汉仪劲楷简" panose="00020600040101010101" charset="-122"/>
              </a:rPr>
              <a:t>吗，还是省亲？</a:t>
            </a:r>
            <a:endParaRPr lang="zh-CN" altLang="en-US" sz="3200"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5487670" y="0"/>
            <a:ext cx="1682115" cy="534670"/>
          </a:xfrm>
          <a:prstGeom prst="round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虬曲颤动</a:t>
            </a:r>
            <a:endParaRPr lang="zh-CN" altLang="en-US" sz="2400">
              <a:latin typeface="汉仪劲楷简" panose="00020600040101010101" charset="-122"/>
              <a:ea typeface="汉仪劲楷简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  <p:bldP spid="10" grpId="0" bldLvl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图片 2097152"/>
          <p:cNvPicPr/>
          <p:nvPr/>
        </p:nvPicPr>
        <p:blipFill>
          <a:blip r:embed="rId1"/>
          <a:srcRect t="29216" b="24388"/>
          <a:stretch>
            <a:fillRect/>
          </a:stretch>
        </p:blipFill>
        <p:spPr>
          <a:xfrm>
            <a:off x="0" y="0"/>
            <a:ext cx="9212460" cy="6838678"/>
          </a:xfrm>
          <a:prstGeom prst="rect">
            <a:avLst/>
          </a:prstGeom>
        </p:spPr>
      </p:pic>
      <p:sp>
        <p:nvSpPr>
          <p:cNvPr id="1048587" name="文本框 1048586"/>
          <p:cNvSpPr txBox="1"/>
          <p:nvPr/>
        </p:nvSpPr>
        <p:spPr>
          <a:xfrm>
            <a:off x="9212580" y="0"/>
            <a:ext cx="2979420" cy="521970"/>
          </a:xfrm>
          <a:prstGeom prst="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</a:rPr>
              <a:t>白日来雨来啦！！</a:t>
            </a:r>
            <a:endParaRPr lang="zh-CN" altLang="en-US" sz="2800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138920" y="521970"/>
            <a:ext cx="2979420" cy="63169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457200" fontAlgn="auto"/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人物</a:t>
            </a:r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</a:rPr>
              <a:t>线条简练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，情态生动，</a:t>
            </a:r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</a:rPr>
              <a:t>布景空蒙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，</a:t>
            </a:r>
            <a:r>
              <a:rPr lang="zh-CN" altLang="en-US" sz="2400" b="1" u="sng">
                <a:latin typeface="汉仪劲楷简" panose="00020600040101010101" charset="-122"/>
                <a:ea typeface="汉仪劲楷简" panose="00020600040101010101" charset="-122"/>
              </a:rPr>
              <a:t>如置身烟雨之中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。</a:t>
            </a:r>
            <a:endParaRPr lang="zh-CN" altLang="en-US" sz="2400">
              <a:latin typeface="汉仪劲楷简" panose="00020600040101010101" charset="-122"/>
              <a:ea typeface="汉仪劲楷简" panose="00020600040101010101" charset="-122"/>
            </a:endParaRPr>
          </a:p>
          <a:p>
            <a:pPr indent="457200" fontAlgn="auto"/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夏季</a:t>
            </a:r>
            <a:r>
              <a:rPr lang="zh-CN" altLang="en-US" sz="2400" u="sng">
                <a:latin typeface="汉仪劲楷简" panose="00020600040101010101" charset="-122"/>
                <a:ea typeface="汉仪劲楷简" panose="00020600040101010101" charset="-122"/>
              </a:rPr>
              <a:t>大雨骤降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、农夫</a:t>
            </a:r>
            <a:r>
              <a:rPr lang="zh-CN" altLang="en-US" sz="2400" u="sng">
                <a:latin typeface="汉仪劲楷简" panose="00020600040101010101" charset="-122"/>
                <a:ea typeface="汉仪劲楷简" panose="00020600040101010101" charset="-122"/>
              </a:rPr>
              <a:t>仓皇回家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。</a:t>
            </a:r>
            <a:endParaRPr lang="zh-CN" altLang="en-US" sz="2400">
              <a:latin typeface="汉仪劲楷简" panose="00020600040101010101" charset="-122"/>
              <a:ea typeface="汉仪劲楷简" panose="00020600040101010101" charset="-122"/>
            </a:endParaRPr>
          </a:p>
          <a:p>
            <a:pPr indent="457200" fontAlgn="auto"/>
            <a:endParaRPr lang="zh-CN" altLang="en-US" sz="2400">
              <a:latin typeface="汉仪劲楷简" panose="00020600040101010101" charset="-122"/>
              <a:ea typeface="汉仪劲楷简" panose="00020600040101010101" charset="-122"/>
            </a:endParaRPr>
          </a:p>
          <a:p>
            <a:pPr indent="457200" fontAlgn="auto"/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周臣，江苏苏州人。擅人物、山水，是活跃于明正德（1506—1521）及嘉靖（1522—1566）前期的</a:t>
            </a:r>
            <a:r>
              <a:rPr lang="zh-CN" altLang="en-US" sz="2400">
                <a:solidFill>
                  <a:srgbClr val="FF0000"/>
                </a:solidFill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</a:rPr>
              <a:t>职业画家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。</a:t>
            </a:r>
            <a:endParaRPr lang="zh-CN" altLang="en-US" sz="2400">
              <a:latin typeface="汉仪劲楷简" panose="00020600040101010101" charset="-122"/>
              <a:ea typeface="汉仪劲楷简" panose="00020600040101010101" charset="-122"/>
            </a:endParaRPr>
          </a:p>
          <a:p>
            <a:pPr indent="457200" fontAlgn="auto"/>
            <a:endParaRPr lang="zh-CN" altLang="en-US" sz="2400"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631555" y="2628900"/>
            <a:ext cx="3683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明</a:t>
            </a:r>
            <a:endParaRPr lang="zh-CN" altLang="en-US" sz="2400">
              <a:latin typeface="汉仪劲楷简" panose="00020600040101010101" charset="-122"/>
              <a:ea typeface="汉仪劲楷简" panose="00020600040101010101" charset="-122"/>
            </a:endParaRPr>
          </a:p>
          <a:p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代</a:t>
            </a:r>
            <a:endParaRPr lang="zh-CN" altLang="en-US" sz="2400">
              <a:latin typeface="汉仪劲楷简" panose="00020600040101010101" charset="-122"/>
              <a:ea typeface="汉仪劲楷简" panose="00020600040101010101" charset="-122"/>
            </a:endParaRPr>
          </a:p>
          <a:p>
            <a:endParaRPr lang="zh-CN" altLang="en-US" sz="2400">
              <a:latin typeface="汉仪劲楷简" panose="00020600040101010101" charset="-122"/>
              <a:ea typeface="汉仪劲楷简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内容占位符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72390" y="398780"/>
            <a:ext cx="6661150" cy="645858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0" y="0"/>
            <a:ext cx="9464675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r>
              <a:rPr lang="zh-CN" altLang="en-US" sz="2800" b="0" i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南宋 </a:t>
            </a:r>
            <a:r>
              <a:rPr lang="zh-CN" altLang="en-US" sz="2800" b="0" i="0">
                <a:solidFill>
                  <a:schemeClr val="tx1"/>
                </a:solidFill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卖眼药</a:t>
            </a:r>
            <a:r>
              <a:rPr lang="zh-CN" altLang="en-US" sz="2800" b="0" i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图</a:t>
            </a:r>
            <a:r>
              <a:rPr lang="en-US" altLang="zh-CN" sz="2800" b="0" i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r>
              <a:rPr lang="zh-CN" altLang="en-US" sz="2800" b="0" i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故宫博物院收藏</a:t>
            </a:r>
            <a:r>
              <a:rPr lang="en-US" altLang="zh-CN" sz="2800" b="0" i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r>
              <a:rPr lang="zh-CN" altLang="en-US" sz="2800" b="0" i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李嵩《货郎图》</a:t>
            </a:r>
            <a:endParaRPr lang="zh-CN" altLang="en-US" sz="2800" b="0" i="0">
              <a:solidFill>
                <a:schemeClr val="tx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2319020" y="2061210"/>
            <a:ext cx="1346835" cy="136779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142875" y="3881755"/>
            <a:ext cx="1346835" cy="136779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9927590" y="0"/>
            <a:ext cx="2264410" cy="520700"/>
          </a:xfrm>
          <a:prstGeom prst="roundRect">
            <a:avLst/>
          </a:prstGeom>
        </p:spPr>
        <p:style>
          <a:lnRef idx="0">
            <a:srgbClr val="FFFFFF"/>
          </a:lnRef>
          <a:fillRef idx="3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>
                <a:latin typeface="汉仪劲楷简" panose="00020600040101010101" charset="-122"/>
                <a:ea typeface="汉仪劲楷简" panose="00020600040101010101" charset="-122"/>
              </a:rPr>
              <a:t>要眼药</a:t>
            </a:r>
            <a:r>
              <a:rPr lang="zh-CN" altLang="en-US" sz="3200">
                <a:latin typeface="汉仪劲楷简" panose="00020600040101010101" charset="-122"/>
                <a:ea typeface="汉仪劲楷简" panose="00020600040101010101" charset="-122"/>
              </a:rPr>
              <a:t>吗？</a:t>
            </a:r>
            <a:endParaRPr lang="zh-CN" altLang="en-US" sz="3200"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588760" y="521970"/>
            <a:ext cx="5603240" cy="6335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457200" fontAlgn="auto"/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</a:rPr>
              <a:t>这幅画的原件是</a:t>
            </a:r>
            <a:r>
              <a:rPr lang="zh-CN" altLang="en-US" sz="28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</a:rPr>
              <a:t>南宋杂剧</a:t>
            </a:r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</a:rPr>
              <a:t>《</a:t>
            </a:r>
            <a:r>
              <a:rPr lang="zh-CN" altLang="en-US" sz="28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</a:rPr>
              <a:t>眼药酸</a:t>
            </a:r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</a:rPr>
              <a:t>》册页，描绘的是戏剧中的场景，</a:t>
            </a:r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  <a:sym typeface="+mn-ea"/>
              </a:rPr>
              <a:t>为宣传杂剧而画</a:t>
            </a:r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</a:rPr>
              <a:t>。</a:t>
            </a:r>
            <a:endParaRPr lang="zh-CN" altLang="en-US" sz="2800">
              <a:latin typeface="汉仪劲楷简" panose="00020600040101010101" charset="-122"/>
              <a:ea typeface="汉仪劲楷简" panose="00020600040101010101" charset="-122"/>
            </a:endParaRPr>
          </a:p>
          <a:p>
            <a:pPr indent="457200" fontAlgn="auto"/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</a:rPr>
              <a:t>前后挂满绘有眼睛的幌子，显示了他</a:t>
            </a:r>
            <a:r>
              <a:rPr lang="zh-CN" altLang="en-US" sz="28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</a:rPr>
              <a:t>眼科郎中</a:t>
            </a:r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</a:rPr>
              <a:t>的身份。眼科医生在宋代时期已是专门的职业，在绘画作品中，以</a:t>
            </a:r>
            <a:r>
              <a:rPr lang="zh-CN" altLang="en-US" sz="28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</a:rPr>
              <a:t>眼睛装饰</a:t>
            </a:r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</a:rPr>
              <a:t>表明身份的医生形象并不少见。</a:t>
            </a:r>
            <a:endParaRPr lang="zh-CN" altLang="en-US" sz="2800">
              <a:latin typeface="汉仪劲楷简" panose="00020600040101010101" charset="-122"/>
              <a:ea typeface="汉仪劲楷简" panose="00020600040101010101" charset="-122"/>
            </a:endParaRPr>
          </a:p>
          <a:p>
            <a:pPr indent="457200" fontAlgn="auto"/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</a:rPr>
              <a:t>另有说法，眼睛与医生治病的方式有关。“</a:t>
            </a:r>
            <a:r>
              <a:rPr lang="zh-CN" altLang="en-US" sz="28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</a:rPr>
              <a:t>望闻问切</a:t>
            </a:r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</a:rPr>
              <a:t>”四诊法中，“望”位于首位，是最重要的诊断手段，所用到的就是眼睛，图案的象征意义从眼科医生扩大为所有医生的标志。</a:t>
            </a:r>
            <a:endParaRPr lang="zh-CN" altLang="en-US" sz="2800"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pic>
        <p:nvPicPr>
          <p:cNvPr id="14" name="图片 1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469900"/>
            <a:ext cx="6470650" cy="6388100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1026795" y="2315210"/>
            <a:ext cx="2426970" cy="231584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5" grpId="0" bldLvl="0" animBg="1"/>
      <p:bldP spid="1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latin typeface="汉仪劲楷简" panose="00020600040101010101" charset="-122"/>
                <a:ea typeface="汉仪劲楷简" panose="00020600040101010101" charset="-122"/>
              </a:rPr>
              <a:t>二、太平欢乐有什么样</a:t>
            </a:r>
            <a:r>
              <a:rPr lang="zh-CN" altLang="en-US">
                <a:latin typeface="汉仪劲楷简" panose="00020600040101010101" charset="-122"/>
                <a:ea typeface="汉仪劲楷简" panose="00020600040101010101" charset="-122"/>
              </a:rPr>
              <a:t>的？</a:t>
            </a:r>
            <a:endParaRPr lang="zh-CN" altLang="en-US"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>
                <a:latin typeface="汉仪劲楷简" panose="00020600040101010101" charset="-122"/>
                <a:ea typeface="汉仪劲楷简" panose="00020600040101010101" charset="-122"/>
              </a:rPr>
              <a:t>岁时</a:t>
            </a:r>
            <a:endParaRPr lang="zh-CN" altLang="en-US">
              <a:latin typeface="汉仪劲楷简" panose="00020600040101010101" charset="-122"/>
              <a:ea typeface="汉仪劲楷简" panose="00020600040101010101" charset="-122"/>
            </a:endParaRPr>
          </a:p>
          <a:p>
            <a:r>
              <a:rPr lang="zh-CN" altLang="en-US">
                <a:latin typeface="汉仪劲楷简" panose="00020600040101010101" charset="-122"/>
                <a:ea typeface="汉仪劲楷简" panose="00020600040101010101" charset="-122"/>
              </a:rPr>
              <a:t>婴戏</a:t>
            </a:r>
            <a:endParaRPr lang="zh-CN" altLang="en-US">
              <a:latin typeface="汉仪劲楷简" panose="00020600040101010101" charset="-122"/>
              <a:ea typeface="汉仪劲楷简" panose="00020600040101010101" charset="-122"/>
            </a:endParaRPr>
          </a:p>
          <a:p>
            <a:r>
              <a:rPr lang="zh-CN" altLang="en-US">
                <a:latin typeface="汉仪劲楷简" panose="00020600040101010101" charset="-122"/>
                <a:ea typeface="汉仪劲楷简" panose="00020600040101010101" charset="-122"/>
              </a:rPr>
              <a:t>娱乐</a:t>
            </a:r>
            <a:endParaRPr lang="zh-CN" altLang="en-US">
              <a:latin typeface="汉仪劲楷简" panose="00020600040101010101" charset="-122"/>
              <a:ea typeface="汉仪劲楷简" panose="00020600040101010101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" name="图片 1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522806"/>
            <a:ext cx="12192000" cy="250657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0" y="0"/>
            <a:ext cx="9350375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800" i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元</a:t>
            </a:r>
            <a:r>
              <a:rPr lang="zh-CN" sz="2800" i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《</a:t>
            </a:r>
            <a:r>
              <a:rPr lang="zh-CN" altLang="en-US" sz="2800" i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龙舟</a:t>
            </a:r>
            <a:r>
              <a:rPr lang="zh-CN" altLang="en-US" sz="2800" i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夺标图卷》佚名</a:t>
            </a:r>
            <a:r>
              <a:rPr lang="en-US" altLang="zh-CN" sz="2800" i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r>
              <a:rPr lang="zh-CN" altLang="en-US" sz="2800" i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三月三日</a:t>
            </a:r>
            <a:r>
              <a:rPr lang="en-US" altLang="zh-CN" sz="2800" i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r>
              <a:rPr lang="zh-CN" altLang="en-US" sz="2800" i="0">
                <a:solidFill>
                  <a:srgbClr val="0070C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藏于故宫</a:t>
            </a:r>
            <a:r>
              <a:rPr lang="zh-CN" altLang="en-US" sz="2800" i="0">
                <a:solidFill>
                  <a:srgbClr val="0070C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博物院</a:t>
            </a:r>
            <a:endParaRPr lang="zh-CN" altLang="en-US" sz="2800" i="0">
              <a:solidFill>
                <a:srgbClr val="0070C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6508750" y="513715"/>
            <a:ext cx="5683250" cy="493966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rcRect t="3695"/>
          <a:stretch>
            <a:fillRect/>
          </a:stretch>
        </p:blipFill>
        <p:spPr>
          <a:xfrm>
            <a:off x="0" y="520700"/>
            <a:ext cx="6508750" cy="493268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0" y="5520690"/>
            <a:ext cx="12192635" cy="121031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215900" algn="just">
              <a:spcBef>
                <a:spcPct val="0"/>
              </a:spcBef>
              <a:spcAft>
                <a:spcPct val="0"/>
              </a:spcAft>
            </a:pPr>
            <a:r>
              <a:rPr lang="en-US" altLang="zh-CN" sz="2400" b="0" i="0">
                <a:latin typeface="汉仪劲楷简" panose="00020600040101010101" charset="-122"/>
                <a:ea typeface="汉仪劲楷简" panose="00020600040101010101" charset="-122"/>
              </a:rPr>
              <a:t>  画面描绘</a:t>
            </a:r>
            <a:r>
              <a:rPr lang="zh-CN" altLang="en-US" sz="2400" b="0" i="0"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</a:rPr>
              <a:t>北宋崇宁</a:t>
            </a:r>
            <a:r>
              <a:rPr lang="zh-CN" altLang="en-US" sz="2400" b="0" i="0">
                <a:latin typeface="汉仪劲楷简" panose="00020600040101010101" charset="-122"/>
                <a:ea typeface="汉仪劲楷简" panose="00020600040101010101" charset="-122"/>
              </a:rPr>
              <a:t>年间（1102—1106）</a:t>
            </a:r>
            <a:r>
              <a:rPr lang="zh-CN" altLang="en-US" sz="2400" b="0" i="0"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</a:rPr>
              <a:t>三月三日</a:t>
            </a:r>
            <a:r>
              <a:rPr lang="zh-CN" altLang="en-US" sz="2400" b="0" i="0">
                <a:latin typeface="汉仪劲楷简" panose="00020600040101010101" charset="-122"/>
                <a:ea typeface="汉仪劲楷简" panose="00020600040101010101" charset="-122"/>
              </a:rPr>
              <a:t>，皇室在宫廷后苑</a:t>
            </a:r>
            <a:r>
              <a:rPr lang="zh-CN" altLang="en-US" sz="2400" b="0" i="0">
                <a:solidFill>
                  <a:srgbClr val="FF0000"/>
                </a:solidFill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</a:rPr>
              <a:t>金明池</a:t>
            </a:r>
            <a:r>
              <a:rPr lang="zh-CN" altLang="en-US" sz="2400" b="0" i="0">
                <a:latin typeface="汉仪劲楷简" panose="00020600040101010101" charset="-122"/>
                <a:ea typeface="汉仪劲楷简" panose="00020600040101010101" charset="-122"/>
              </a:rPr>
              <a:t>举办龙舟竞渡的盛大场面。</a:t>
            </a:r>
            <a:r>
              <a:rPr lang="zh-CN" altLang="en-US" sz="2400" b="0" i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</a:rPr>
              <a:t>殿阁巍峨，龙舟争渡</a:t>
            </a:r>
            <a:r>
              <a:rPr lang="zh-CN" altLang="en-US" sz="2400" b="0" i="0">
                <a:latin typeface="汉仪劲楷简" panose="00020600040101010101" charset="-122"/>
                <a:ea typeface="汉仪劲楷简" panose="00020600040101010101" charset="-122"/>
              </a:rPr>
              <a:t>，旌旗猎猎，橹桨奋动。</a:t>
            </a:r>
            <a:r>
              <a:rPr lang="zh-CN" altLang="en-US" sz="2400" b="0" i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</a:rPr>
              <a:t>动态的舟船和众多的人物活动</a:t>
            </a:r>
            <a:r>
              <a:rPr lang="zh-CN" altLang="en-US" sz="2400" b="0" i="0">
                <a:latin typeface="汉仪劲楷简" panose="00020600040101010101" charset="-122"/>
                <a:ea typeface="汉仪劲楷简" panose="00020600040101010101" charset="-122"/>
              </a:rPr>
              <a:t>打破了</a:t>
            </a:r>
            <a:r>
              <a:rPr lang="zh-CN" altLang="en-US" sz="2400" b="0" i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</a:rPr>
              <a:t>静态楼阁的沉寂</a:t>
            </a:r>
            <a:r>
              <a:rPr lang="zh-CN" altLang="en-US" sz="2400" b="0" i="0">
                <a:latin typeface="汉仪劲楷简" panose="00020600040101010101" charset="-122"/>
                <a:ea typeface="汉仪劲楷简" panose="00020600040101010101" charset="-122"/>
              </a:rPr>
              <a:t>，赋予了通常流于</a:t>
            </a:r>
            <a:r>
              <a:rPr lang="zh-CN" altLang="en-US" sz="2400" b="0" i="0"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</a:rPr>
              <a:t>平板的建筑画</a:t>
            </a:r>
            <a:r>
              <a:rPr lang="zh-CN" altLang="en-US" sz="2400" b="0" i="0">
                <a:latin typeface="汉仪劲楷简" panose="00020600040101010101" charset="-122"/>
                <a:ea typeface="汉仪劲楷简" panose="00020600040101010101" charset="-122"/>
              </a:rPr>
              <a:t>紧张的</a:t>
            </a:r>
            <a:r>
              <a:rPr lang="zh-CN" altLang="en-US" sz="2400" b="0" i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</a:rPr>
              <a:t>情节</a:t>
            </a:r>
            <a:r>
              <a:rPr lang="zh-CN" altLang="en-US" sz="2400" b="0" i="0">
                <a:latin typeface="汉仪劲楷简" panose="00020600040101010101" charset="-122"/>
                <a:ea typeface="汉仪劲楷简" panose="00020600040101010101" charset="-122"/>
              </a:rPr>
              <a:t>和热烈的</a:t>
            </a:r>
            <a:r>
              <a:rPr lang="zh-CN" altLang="en-US" sz="2400" b="0" i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</a:rPr>
              <a:t>气氛</a:t>
            </a:r>
            <a:r>
              <a:rPr lang="zh-CN" altLang="en-US" sz="2400" b="0" i="0">
                <a:latin typeface="汉仪劲楷简" panose="00020600040101010101" charset="-122"/>
                <a:ea typeface="汉仪劲楷简" panose="00020600040101010101" charset="-122"/>
              </a:rPr>
              <a:t>。</a:t>
            </a:r>
            <a:endParaRPr lang="zh-CN" altLang="en-US" sz="2400" b="0" i="0"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7362825" y="3529330"/>
            <a:ext cx="2826385" cy="125158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</a:rPr>
              <a:t>动态的舟船</a:t>
            </a:r>
            <a:endParaRPr lang="zh-CN" altLang="en-US" sz="2800"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492250" y="741045"/>
            <a:ext cx="3717290" cy="302577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>
                <a:latin typeface="汉仪劲楷简" panose="00020600040101010101" charset="-122"/>
                <a:ea typeface="汉仪劲楷简" panose="00020600040101010101" charset="-122"/>
              </a:rPr>
              <a:t>静态的楼阁</a:t>
            </a:r>
            <a:endParaRPr lang="zh-CN" altLang="en-US" sz="3600"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880745" y="4425950"/>
            <a:ext cx="2437130" cy="102743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人物的活动</a:t>
            </a:r>
            <a:endParaRPr lang="zh-CN" altLang="en-US" sz="2400"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9350375" y="0"/>
            <a:ext cx="2841625" cy="522605"/>
          </a:xfrm>
          <a:prstGeom prst="round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>
                <a:latin typeface="汉仪劲楷简" panose="00020600040101010101" charset="-122"/>
                <a:ea typeface="汉仪劲楷简" panose="00020600040101010101" charset="-122"/>
              </a:rPr>
              <a:t>去看赛龙舟？</a:t>
            </a:r>
            <a:endParaRPr lang="zh-CN" altLang="en-US" sz="3200">
              <a:latin typeface="汉仪劲楷简" panose="00020600040101010101" charset="-122"/>
              <a:ea typeface="汉仪劲楷简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8" grpId="0"/>
      <p:bldP spid="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0" y="-3175"/>
            <a:ext cx="90601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清《</a:t>
            </a:r>
            <a:r>
              <a:rPr lang="zh-CN" altLang="en-US" sz="28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乞巧</a:t>
            </a:r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图轴》</a:t>
            </a:r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任伯年</a:t>
            </a:r>
            <a:r>
              <a:rPr lang="en-US" altLang="zh-CN" sz="28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 </a:t>
            </a:r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农历</a:t>
            </a:r>
            <a:r>
              <a:rPr lang="zh-CN" altLang="en-US" sz="2800">
                <a:solidFill>
                  <a:srgbClr val="0070C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七月初七</a:t>
            </a:r>
            <a:r>
              <a:rPr lang="en-US" altLang="zh-CN" sz="2800">
                <a:solidFill>
                  <a:srgbClr val="0070C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r>
              <a:rPr lang="zh-CN" altLang="en-US" sz="2800">
                <a:solidFill>
                  <a:srgbClr val="0070C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藏于</a:t>
            </a:r>
            <a:r>
              <a:rPr lang="zh-CN" altLang="en-US" sz="2800">
                <a:solidFill>
                  <a:srgbClr val="0070C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故宫博物院</a:t>
            </a:r>
            <a:endParaRPr lang="zh-CN" altLang="en-US" sz="2800">
              <a:solidFill>
                <a:srgbClr val="0070C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1"/>
          <a:srcRect l="2412" b="6281"/>
          <a:stretch>
            <a:fillRect/>
          </a:stretch>
        </p:blipFill>
        <p:spPr>
          <a:xfrm>
            <a:off x="0" y="517525"/>
            <a:ext cx="6833235" cy="63385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833235" y="517525"/>
            <a:ext cx="5233035" cy="1564640"/>
          </a:xfrm>
          <a:prstGeom prst="rect">
            <a:avLst/>
          </a:prstGeom>
        </p:spPr>
        <p:txBody>
          <a:bodyPr>
            <a:noAutofit/>
          </a:bodyPr>
          <a:p>
            <a:pPr indent="457200" algn="just" fontAlgn="auto"/>
            <a:r>
              <a:rPr lang="zh-CN" altLang="en-US" sz="2400" b="0" i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七夕亦称乞巧节，汉代宫女常于此日在</a:t>
            </a:r>
            <a:r>
              <a:rPr lang="zh-CN" altLang="en-US" sz="2400" b="0" i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开襟楼</a:t>
            </a:r>
            <a:r>
              <a:rPr lang="zh-CN" altLang="en-US" sz="2400" b="0" i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穿七孔针。乞巧风俗各地不一，但皆为</a:t>
            </a:r>
            <a:r>
              <a:rPr lang="zh-CN" altLang="en-US" sz="2400" b="0" i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祈求女性心灵手巧、年运亨通</a:t>
            </a:r>
            <a:r>
              <a:rPr lang="zh-CN" altLang="en-US" sz="2400" b="0" i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。此图绘女性</a:t>
            </a:r>
            <a:r>
              <a:rPr lang="zh-CN" altLang="en-US" sz="2400" b="0" i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投针验巧</a:t>
            </a:r>
            <a:r>
              <a:rPr lang="zh-CN" altLang="en-US" sz="2400" b="0" i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的场景。</a:t>
            </a:r>
            <a:endParaRPr lang="zh-CN" altLang="en-US" sz="2400" b="0" i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833870" y="2082165"/>
            <a:ext cx="5358130" cy="4422775"/>
          </a:xfrm>
          <a:prstGeom prst="rect">
            <a:avLst/>
          </a:prstGeom>
        </p:spPr>
        <p:txBody>
          <a:bodyPr wrap="square">
            <a:noAutofit/>
          </a:bodyPr>
          <a:p>
            <a:pPr indent="0" algn="l" fontAlgn="auto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0" i="0">
                <a:solidFill>
                  <a:srgbClr val="8A3E36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①“</a:t>
            </a:r>
            <a:r>
              <a:rPr lang="zh-CN" altLang="en-US" sz="2000" b="0" i="0">
                <a:solidFill>
                  <a:srgbClr val="FF0000"/>
                </a:solidFill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喜蛛应巧</a:t>
            </a:r>
            <a:r>
              <a:rPr lang="zh-CN" altLang="en-US" sz="2000" b="0" i="0">
                <a:solidFill>
                  <a:srgbClr val="8A3E36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”习俗由来已久，可追溯到南北朝时期。七夕当夜，女子将捉来的喜蛛放入盒中，次日破晓再打开盒子，观察喜蛛所织的网。蜘蛛吐丝谓为“</a:t>
            </a:r>
            <a:r>
              <a:rPr lang="zh-CN" altLang="en-US" sz="2000" b="0" i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巧丝</a:t>
            </a:r>
            <a:r>
              <a:rPr lang="zh-CN" altLang="en-US" sz="2000" b="0" i="0">
                <a:solidFill>
                  <a:srgbClr val="8A3E36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”，所得</a:t>
            </a:r>
            <a:r>
              <a:rPr lang="zh-CN" altLang="en-US" sz="2000" b="0" i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蛛网</a:t>
            </a:r>
            <a:r>
              <a:rPr lang="zh-CN" altLang="en-US" sz="2000" b="0" i="0" u="sng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疏密有致、方圆得体</a:t>
            </a:r>
            <a:r>
              <a:rPr lang="zh-CN" altLang="en-US" sz="2000" b="0" i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者</a:t>
            </a:r>
            <a:r>
              <a:rPr lang="zh-CN" altLang="en-US" sz="2000" b="0" i="0">
                <a:solidFill>
                  <a:srgbClr val="8A3E36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就会得到</a:t>
            </a:r>
            <a:r>
              <a:rPr lang="zh-CN" altLang="en-US" sz="2000" b="1" i="0" u="sng">
                <a:solidFill>
                  <a:srgbClr val="8A3E36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心灵手巧的祝愿</a:t>
            </a:r>
            <a:r>
              <a:rPr lang="zh-CN" altLang="en-US" sz="2000" b="0" i="0">
                <a:solidFill>
                  <a:srgbClr val="8A3E36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。</a:t>
            </a:r>
            <a:r>
              <a:rPr lang="zh-CN" altLang="en-US" sz="2000">
                <a:solidFill>
                  <a:srgbClr val="0070C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人们也会</a:t>
            </a:r>
            <a:r>
              <a:rPr lang="zh-CN" altLang="en-US" sz="2000" u="sng">
                <a:solidFill>
                  <a:srgbClr val="0070C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准备瓜果食品</a:t>
            </a:r>
            <a:r>
              <a:rPr lang="zh-CN" altLang="en-US" sz="2000">
                <a:solidFill>
                  <a:srgbClr val="0070C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放入果盆，瞧着喜蛛是否在上</a:t>
            </a:r>
            <a:r>
              <a:rPr lang="zh-CN" altLang="en-US" sz="2000" u="sng">
                <a:solidFill>
                  <a:srgbClr val="0070C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结网</a:t>
            </a:r>
            <a:r>
              <a:rPr lang="zh-CN" altLang="en-US" sz="2000">
                <a:solidFill>
                  <a:srgbClr val="0070C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，谁先发现，便是</a:t>
            </a:r>
            <a:r>
              <a:rPr lang="zh-CN" altLang="en-US" sz="2000" b="1" u="sng">
                <a:solidFill>
                  <a:srgbClr val="0070C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大吉大利</a:t>
            </a:r>
            <a:r>
              <a:rPr lang="zh-CN" altLang="en-US" sz="2000">
                <a:solidFill>
                  <a:srgbClr val="0070C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的好兆头。</a:t>
            </a:r>
            <a:endParaRPr lang="zh-CN" altLang="en-US" sz="2000">
              <a:solidFill>
                <a:srgbClr val="0070C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  <a:p>
            <a:pPr indent="0" algn="l" fontAlgn="auto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0" i="0">
                <a:solidFill>
                  <a:srgbClr val="0070C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②明刘侗、于奕正的《帝京景物略》：“</a:t>
            </a:r>
            <a:r>
              <a:rPr lang="zh-CN" altLang="en-US" sz="2000" b="0" i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七月七日之午丢巧针。</a:t>
            </a:r>
            <a:r>
              <a:rPr lang="zh-CN" altLang="en-US" sz="2000" b="0" i="0">
                <a:solidFill>
                  <a:srgbClr val="0070C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妇女曝盎水日中，顷之，水膜生面，绣针投之则浮，看水底针影。有成云物花头鸟兽影者，有成鞋及剪刀水茄影者，谓</a:t>
            </a:r>
            <a:r>
              <a:rPr lang="zh-CN" altLang="en-US" sz="2000" b="0" i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乞得巧</a:t>
            </a:r>
            <a:r>
              <a:rPr lang="zh-CN" altLang="en-US" sz="2000" b="0" i="0">
                <a:solidFill>
                  <a:srgbClr val="0070C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；其影粗如锤、细如丝、直如轴蜡，此</a:t>
            </a:r>
            <a:r>
              <a:rPr lang="zh-CN" altLang="en-US" sz="2000" b="0" i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拙征</a:t>
            </a:r>
            <a:r>
              <a:rPr lang="zh-CN" altLang="en-US" sz="2000" b="0" i="0">
                <a:solidFill>
                  <a:srgbClr val="0070C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矣。”</a:t>
            </a:r>
            <a:endParaRPr lang="zh-CN" altLang="en-US" sz="2000" b="0" i="0">
              <a:solidFill>
                <a:srgbClr val="0070C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0" indent="0" algn="l">
              <a:spcBef>
                <a:spcPct val="0"/>
              </a:spcBef>
              <a:spcAft>
                <a:spcPct val="0"/>
              </a:spcAft>
            </a:pPr>
            <a:endParaRPr lang="zh-CN" altLang="en-US" sz="2000" b="0" i="0">
              <a:solidFill>
                <a:srgbClr val="0070C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4156075" y="3208020"/>
            <a:ext cx="1664335" cy="122364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</a:rPr>
              <a:t>喜蛛应巧</a:t>
            </a:r>
            <a:endParaRPr lang="zh-CN" altLang="en-US" sz="2800"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pic>
        <p:nvPicPr>
          <p:cNvPr id="16" name="图片 15"/>
          <p:cNvPicPr/>
          <p:nvPr/>
        </p:nvPicPr>
        <p:blipFill>
          <a:blip r:embed="rId2"/>
          <a:srcRect l="11304" t="22616" r="5912" b="39005"/>
          <a:stretch>
            <a:fillRect/>
          </a:stretch>
        </p:blipFill>
        <p:spPr>
          <a:xfrm>
            <a:off x="0" y="518795"/>
            <a:ext cx="6833235" cy="178054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09220" y="2299335"/>
            <a:ext cx="6348730" cy="3987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0" i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明</a:t>
            </a:r>
            <a:r>
              <a:rPr lang="en-US" altLang="zh-CN" sz="2000" b="0" i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·</a:t>
            </a:r>
            <a:r>
              <a:rPr lang="zh-CN" altLang="en-US" sz="2000" b="0" i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镶红蓝宝石蜘蛛形金簪</a:t>
            </a:r>
            <a:r>
              <a:rPr lang="en-US" altLang="zh-CN" sz="2000" b="0" i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</a:t>
            </a:r>
            <a:r>
              <a:rPr lang="zh-CN" altLang="en-US" sz="2000" b="0" i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南京市博物总馆藏</a:t>
            </a:r>
            <a:endParaRPr lang="zh-CN" altLang="en-US" sz="2000" b="0" i="0">
              <a:solidFill>
                <a:schemeClr val="tx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9060180" y="-3175"/>
            <a:ext cx="3131820" cy="520700"/>
          </a:xfrm>
          <a:prstGeom prst="round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>
                <a:latin typeface="汉仪劲楷简" panose="00020600040101010101" charset="-122"/>
                <a:ea typeface="汉仪劲楷简" panose="00020600040101010101" charset="-122"/>
              </a:rPr>
              <a:t>乞巧节怎么</a:t>
            </a:r>
            <a:r>
              <a:rPr lang="zh-CN" altLang="en-US" sz="3200">
                <a:latin typeface="汉仪劲楷简" panose="00020600040101010101" charset="-122"/>
                <a:ea typeface="汉仪劲楷简" panose="00020600040101010101" charset="-122"/>
              </a:rPr>
              <a:t>过？</a:t>
            </a:r>
            <a:endParaRPr lang="zh-CN" altLang="en-US" sz="3200"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2178685" y="4326255"/>
            <a:ext cx="1346835" cy="136779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</a:rPr>
              <a:t>投针</a:t>
            </a:r>
            <a:endParaRPr lang="zh-CN" altLang="en-US" sz="2800">
              <a:latin typeface="汉仪劲楷简" panose="00020600040101010101" charset="-122"/>
              <a:ea typeface="汉仪劲楷简" panose="00020600040101010101" charset="-122"/>
            </a:endParaRPr>
          </a:p>
          <a:p>
            <a:pPr algn="ctr"/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</a:rPr>
              <a:t>乞巧</a:t>
            </a:r>
            <a:endParaRPr lang="zh-CN" altLang="en-US" sz="2800">
              <a:latin typeface="汉仪劲楷简" panose="00020600040101010101" charset="-122"/>
              <a:ea typeface="汉仪劲楷简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  <p:bldP spid="20" grpId="0" bldLvl="0" animBg="1"/>
      <p:bldP spid="20" grpId="1" animBg="1"/>
      <p:bldP spid="18" grpId="0"/>
      <p:bldP spid="1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708525" y="876935"/>
            <a:ext cx="7483475" cy="45974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图录分为</a:t>
            </a:r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村市生涯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和</a:t>
            </a:r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太平欢乐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两个单元，共收录展品</a:t>
            </a:r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97件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。</a:t>
            </a:r>
            <a:endParaRPr lang="zh-CN" altLang="en-US" sz="2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　　第一单元村市生涯中,主要选取了</a:t>
            </a:r>
            <a:r>
              <a:rPr lang="zh-CN" altLang="en-US" sz="2400"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农村、城市经济活动的人物风俗画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,分为</a:t>
            </a:r>
            <a:r>
              <a:rPr lang="zh-CN" altLang="en-US" sz="2400" u="sng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农人、工匠、商贾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三个主题,借以展示</a:t>
            </a:r>
            <a:r>
              <a:rPr lang="zh-CN" altLang="en-US" sz="2400" b="1" u="sng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古代劳动者形象及生产、贸易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场景;第二单元太平欢乐中,选取了描绘</a:t>
            </a:r>
            <a:r>
              <a:rPr lang="zh-CN" altLang="en-US" sz="2400"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民众日常生活的人物风俗画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,分为</a:t>
            </a:r>
            <a:r>
              <a:rPr lang="zh-CN" altLang="en-US" sz="2400" b="1" u="sng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岁时、婴戏、娱乐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三部分,借以展示</a:t>
            </a:r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古人生活娱乐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场景。</a:t>
            </a:r>
            <a:endParaRPr lang="zh-CN" altLang="en-US" sz="2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　　风俗画作为古代中国绘画的一个画科,归属于</a:t>
            </a:r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人物画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的一个分支，风俗画以喜庆为主，多表现太平盛世下</a:t>
            </a:r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民丰国富、安居乐业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的意味,同时也会有对</a:t>
            </a:r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民生艰难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的描绘，是古代社会的多面镜，也是广大读者了解古代人文、历史、生活的重要窗口。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于画作的</a:t>
            </a:r>
            <a:r>
              <a:rPr lang="zh-CN" altLang="en-US" sz="2400" u="sng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笔墨、形象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之外，捕捉到画家</a:t>
            </a:r>
            <a:r>
              <a:rPr lang="zh-CN" altLang="en-US" sz="2400" u="sng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最想表达的真实情感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，去体味古人</a:t>
            </a:r>
            <a:r>
              <a:rPr lang="zh-CN" altLang="en-US" sz="2400" u="sng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平凡生活中的温情与智慧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。</a:t>
            </a:r>
            <a:endParaRPr lang="zh-CN" altLang="en-US" sz="2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  <a:p>
            <a:endParaRPr lang="zh-CN" altLang="en-US" sz="2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endParaRPr lang="zh-CN" altLang="en-US" sz="2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276225" y="1108075"/>
            <a:ext cx="4149090" cy="485013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39065" y="0"/>
            <a:ext cx="11937365" cy="46037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参考书：《众生百态:故宫博物院藏历代人物特展第三期》，</a:t>
            </a:r>
            <a:r>
              <a:rPr lang="zh-CN" altLang="en-US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sym typeface="+mn-ea"/>
              </a:rPr>
              <a:t>故宫博物院可购买实体书。</a:t>
            </a:r>
            <a:endParaRPr lang="zh-CN" altLang="en-US" sz="2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0" y="0"/>
            <a:ext cx="69316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南宋 《小庭戏婴图页》佚名</a:t>
            </a:r>
            <a:r>
              <a:rPr lang="en-US" altLang="zh-CN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藏于台北故宫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博物院</a:t>
            </a:r>
            <a:endParaRPr lang="zh-CN" altLang="en-US" sz="2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lum bright="6000" contrast="30000"/>
          </a:blip>
          <a:stretch>
            <a:fillRect/>
          </a:stretch>
        </p:blipFill>
        <p:spPr>
          <a:xfrm>
            <a:off x="-63500" y="460375"/>
            <a:ext cx="6223635" cy="6428105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9299575" y="0"/>
            <a:ext cx="2893060" cy="520700"/>
          </a:xfrm>
          <a:prstGeom prst="roundRect">
            <a:avLst/>
          </a:prstGeom>
        </p:spPr>
        <p:style>
          <a:lnRef idx="0">
            <a:srgbClr val="FFFFFF"/>
          </a:lnRef>
          <a:fillRef idx="3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>
                <a:latin typeface="汉仪劲楷简" panose="00020600040101010101" charset="-122"/>
                <a:ea typeface="汉仪劲楷简" panose="00020600040101010101" charset="-122"/>
              </a:rPr>
              <a:t>小孩怎么玩</a:t>
            </a:r>
            <a:r>
              <a:rPr lang="zh-CN" altLang="en-US" sz="3200">
                <a:latin typeface="汉仪劲楷简" panose="00020600040101010101" charset="-122"/>
                <a:ea typeface="汉仪劲楷简" panose="00020600040101010101" charset="-122"/>
              </a:rPr>
              <a:t>的？</a:t>
            </a:r>
            <a:endParaRPr lang="zh-CN" altLang="en-US" sz="3200"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861185" y="631825"/>
            <a:ext cx="1353185" cy="2271395"/>
          </a:xfrm>
          <a:prstGeom prst="round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湖石</a:t>
            </a:r>
            <a:r>
              <a:rPr lang="en-US" altLang="zh-CN" sz="3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r>
              <a:rPr lang="zh-CN" altLang="en-US" sz="3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翠竹</a:t>
            </a:r>
            <a:r>
              <a:rPr lang="en-US" altLang="zh-CN" sz="3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r>
              <a:rPr lang="zh-CN" altLang="en-US" sz="3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小草</a:t>
            </a:r>
            <a:endParaRPr lang="zh-CN" altLang="en-US" sz="3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4213225" y="2157730"/>
            <a:ext cx="1882775" cy="2216150"/>
          </a:xfrm>
          <a:prstGeom prst="round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小白花</a:t>
            </a:r>
            <a:endParaRPr lang="zh-CN" altLang="en-US" sz="3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algn="ctr"/>
            <a:r>
              <a:rPr lang="zh-CN" altLang="en-US" sz="3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小</a:t>
            </a:r>
            <a:r>
              <a:rPr lang="zh-CN" altLang="en-US" sz="3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喇叭</a:t>
            </a:r>
            <a:endParaRPr lang="zh-CN" altLang="en-US" sz="3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algn="ctr"/>
            <a:r>
              <a:rPr lang="zh-CN" altLang="en-US" sz="3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小</a:t>
            </a:r>
            <a:r>
              <a:rPr lang="zh-CN" altLang="en-US" sz="3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铜锣</a:t>
            </a:r>
            <a:endParaRPr lang="zh-CN" altLang="en-US" sz="3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algn="ctr"/>
            <a:r>
              <a:rPr lang="zh-CN" altLang="en-US" sz="3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小方桌</a:t>
            </a:r>
            <a:endParaRPr lang="zh-CN" altLang="en-US" sz="3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1825625" y="5975350"/>
            <a:ext cx="2387600" cy="723900"/>
          </a:xfrm>
          <a:prstGeom prst="round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竹栏</a:t>
            </a:r>
            <a:r>
              <a:rPr lang="zh-CN" altLang="en-US" sz="36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环绕</a:t>
            </a:r>
            <a:endParaRPr lang="zh-CN" altLang="en-US" sz="36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160135" y="520065"/>
            <a:ext cx="6031230" cy="62706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457200" fontAlgn="auto"/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</a:rPr>
              <a:t>图绘庭院中四小儿</a:t>
            </a:r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</a:rPr>
              <a:t>嬉闹之景，庭中湖石修竹，笔致细腻，设色雅丽，具有南宋</a:t>
            </a:r>
            <a:r>
              <a:rPr lang="en-US" altLang="zh-CN" sz="2800">
                <a:latin typeface="汉仪劲楷简" panose="00020600040101010101" charset="-122"/>
                <a:ea typeface="汉仪劲楷简" panose="00020600040101010101" charset="-122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</a:rPr>
              <a:t>院体</a:t>
            </a:r>
            <a:r>
              <a:rPr lang="en-US" altLang="zh-CN" sz="2800">
                <a:latin typeface="汉仪劲楷简" panose="00020600040101010101" charset="-122"/>
                <a:ea typeface="汉仪劲楷简" panose="00020600040101010101" charset="-122"/>
              </a:rPr>
              <a:t>”</a:t>
            </a:r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</a:rPr>
              <a:t>绘画风格。</a:t>
            </a:r>
            <a:endParaRPr lang="zh-CN" altLang="en-US" sz="2800">
              <a:latin typeface="汉仪劲楷简" panose="00020600040101010101" charset="-122"/>
              <a:ea typeface="汉仪劲楷简" panose="00020600040101010101" charset="-122"/>
            </a:endParaRPr>
          </a:p>
          <a:p>
            <a:pPr indent="457200" fontAlgn="auto"/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</a:rPr>
              <a:t>宋代是婴戏图的成熟期，黄宾虹先生《虹庐画谈》概括宋画家选题之风尚为“一人、</a:t>
            </a:r>
            <a:r>
              <a:rPr lang="zh-CN" altLang="en-US" sz="28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</a:rPr>
              <a:t>二婴</a:t>
            </a:r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</a:rPr>
              <a:t>、三山、四花、五兽、六神佛”，可见画家创作时对婴戏题材的偏重。</a:t>
            </a:r>
            <a:endParaRPr lang="zh-CN" altLang="en-US" sz="2800">
              <a:latin typeface="汉仪劲楷简" panose="00020600040101010101" charset="-122"/>
              <a:ea typeface="汉仪劲楷简" panose="00020600040101010101" charset="-122"/>
            </a:endParaRPr>
          </a:p>
          <a:p>
            <a:pPr indent="457200" fontAlgn="auto"/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</a:rPr>
              <a:t>宋代</a:t>
            </a:r>
            <a:r>
              <a:rPr lang="zh-CN" altLang="en-US" sz="28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</a:rPr>
              <a:t>婴戏题材</a:t>
            </a:r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</a:rPr>
              <a:t>的大量出现并非偶然，正是顺应</a:t>
            </a:r>
            <a:r>
              <a:rPr lang="zh-CN" altLang="en-US" sz="2800"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</a:rPr>
              <a:t>官方力量</a:t>
            </a:r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</a:rPr>
              <a:t>与</a:t>
            </a:r>
            <a:r>
              <a:rPr lang="zh-CN" altLang="en-US" sz="2800"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</a:rPr>
              <a:t>社会发展需求</a:t>
            </a:r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</a:rPr>
              <a:t>的结果，它寄托了宋人祈盼</a:t>
            </a:r>
            <a:r>
              <a:rPr lang="zh-CN" altLang="en-US" sz="2800" u="sng">
                <a:latin typeface="汉仪劲楷简" panose="00020600040101010101" charset="-122"/>
                <a:ea typeface="汉仪劲楷简" panose="00020600040101010101" charset="-122"/>
              </a:rPr>
              <a:t>人丁兴旺、多子多福、家业繁盛</a:t>
            </a:r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</a:rPr>
              <a:t>的朴素情感，并成为宋代流行的美术样式与风俗画重要的内容之一。</a:t>
            </a:r>
            <a:endParaRPr lang="zh-CN" altLang="en-US" sz="2800">
              <a:latin typeface="汉仪劲楷简" panose="00020600040101010101" charset="-122"/>
              <a:ea typeface="汉仪劲楷简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110490" y="0"/>
            <a:ext cx="8907780" cy="39878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ctr"/>
            <a:r>
              <a:rPr lang="zh-CN" altLang="en-US" sz="2800" b="0" i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清</a:t>
            </a:r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《</a:t>
            </a:r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桐屋闹学图</a:t>
            </a:r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  <a:sym typeface="+mn-ea"/>
              </a:rPr>
              <a:t>轴》</a:t>
            </a:r>
            <a:r>
              <a:rPr lang="en-US" altLang="zh-CN" sz="2800">
                <a:latin typeface="PingFang SC"/>
                <a:ea typeface="PingFang SC"/>
                <a:sym typeface="+mn-ea"/>
              </a:rPr>
              <a:t> </a:t>
            </a:r>
            <a:r>
              <a:rPr lang="zh-CN" altLang="en-US" sz="2800" b="0" i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华喦</a:t>
            </a:r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（1682-1756）</a:t>
            </a:r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扬州画派名家</a:t>
            </a:r>
            <a:endParaRPr lang="en-US" altLang="zh-CN" sz="2800" b="0" i="0">
              <a:latin typeface="PingFang SC"/>
              <a:ea typeface="PingFang SC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43325" y="553085"/>
            <a:ext cx="844931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457200" fontAlgn="auto"/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图绘</a:t>
            </a:r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村童打闹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场景。画中塾师伏案小憩，村童各显神通，屋前桐叶繁茂，用墨淋漓，设色简淡。此图人物画法写意，用笔简练，神态、造型精准，线条似"兰叶描"，简练柔劲。此图是婴戏的变体，重在表现孩童</a:t>
            </a:r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顽皮的天性。</a:t>
            </a:r>
            <a:endParaRPr lang="zh-CN" altLang="en-US" sz="2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pic>
        <p:nvPicPr>
          <p:cNvPr id="7" name="图片 6"/>
          <p:cNvPicPr/>
          <p:nvPr/>
        </p:nvPicPr>
        <p:blipFill>
          <a:blip r:embed="rId1"/>
          <a:srcRect b="5815"/>
          <a:stretch>
            <a:fillRect/>
          </a:stretch>
        </p:blipFill>
        <p:spPr>
          <a:xfrm>
            <a:off x="0" y="553085"/>
            <a:ext cx="3712845" cy="630491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743325" y="1967230"/>
            <a:ext cx="2896235" cy="4862195"/>
          </a:xfrm>
          <a:prstGeom prst="rect">
            <a:avLst/>
          </a:prstGeom>
        </p:spPr>
        <p:txBody>
          <a:bodyPr wrap="square">
            <a:noAutofit/>
          </a:bodyPr>
          <a:p>
            <a:pPr indent="0" algn="just" fontAlgn="auto">
              <a:lnSpc>
                <a:spcPct val="110000"/>
              </a:lnSpc>
            </a:pP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先生：一脸笑意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正在休息</a:t>
            </a:r>
            <a:endParaRPr lang="zh-CN" altLang="en-US" b="0" i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indent="0" algn="just" fontAlgn="auto">
              <a:lnSpc>
                <a:spcPct val="110000"/>
              </a:lnSpc>
            </a:pPr>
            <a:r>
              <a:rPr lang="zh-CN" altLang="en-US" b="0" i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孩子</a:t>
            </a:r>
            <a:r>
              <a:rPr lang="en-US" altLang="zh-CN" b="0" i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</a:t>
            </a:r>
            <a:r>
              <a:rPr lang="zh-CN" altLang="en-US" b="0" i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：簪花（菊花）</a:t>
            </a:r>
            <a:r>
              <a:rPr lang="zh-CN" altLang="en-US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动作很轻，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眼中是尊重爱戴，</a:t>
            </a:r>
            <a:r>
              <a:rPr lang="zh-CN" altLang="en-US" b="0" i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对先生褒奖和崇拜。</a:t>
            </a:r>
            <a:endParaRPr lang="zh-CN" altLang="en-US" b="0" i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indent="0" algn="just" fontAlgn="auto">
              <a:lnSpc>
                <a:spcPct val="110000"/>
              </a:lnSpc>
            </a:pPr>
            <a:r>
              <a:rPr lang="zh-CN" altLang="en-US" b="0" i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孩子</a:t>
            </a:r>
            <a:r>
              <a:rPr lang="en-US" altLang="zh-CN" b="0" i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2</a:t>
            </a:r>
            <a:r>
              <a:rPr lang="zh-CN" altLang="en-US" b="0" i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：戴着</a:t>
            </a:r>
            <a:r>
              <a:rPr lang="zh-CN" altLang="en-US" b="0" i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孙悟空的面具。</a:t>
            </a:r>
            <a:endParaRPr lang="zh-CN" altLang="en-US" b="0" i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indent="0" algn="just" fontAlgn="auto">
              <a:lnSpc>
                <a:spcPct val="110000"/>
              </a:lnSpc>
            </a:pP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孩子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3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：挥舞木棒。</a:t>
            </a:r>
            <a:endParaRPr lang="zh-CN" altLang="en-US" b="0" i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indent="0" algn="just" fontAlgn="auto">
              <a:lnSpc>
                <a:spcPct val="110000"/>
              </a:lnSpc>
            </a:pPr>
            <a:r>
              <a:rPr lang="zh-CN" altLang="en-US" b="0" i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孩子</a:t>
            </a:r>
            <a:r>
              <a:rPr lang="en-US" altLang="zh-CN" b="0" i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4</a:t>
            </a:r>
            <a:r>
              <a:rPr lang="zh-CN" altLang="en-US" b="0" i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：唯一没有参与闹学，身着与众不同的红衣，</a:t>
            </a:r>
            <a:r>
              <a:rPr lang="zh-CN" altLang="en-US" b="0" i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端正地坐在桌前，</a:t>
            </a:r>
            <a:r>
              <a:rPr lang="zh-CN" altLang="en-US" b="0" i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年纪小踩着脚凳，</a:t>
            </a:r>
            <a:r>
              <a:rPr lang="zh-CN" altLang="en-US" b="0" i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但有定力坐在梧桐树枝干的空隙里，暗合“梧桐栖凤”的寓意。</a:t>
            </a:r>
            <a:endParaRPr lang="zh-CN" altLang="en-US" b="0" i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indent="0" algn="just" fontAlgn="auto">
              <a:lnSpc>
                <a:spcPct val="110000"/>
              </a:lnSpc>
            </a:pPr>
            <a:r>
              <a:rPr lang="zh-CN" altLang="en-US" b="0" i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华嵒诗中“</a:t>
            </a:r>
            <a:r>
              <a:rPr lang="zh-CN" altLang="en-US" b="1" i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继起于今有后贤</a:t>
            </a:r>
            <a:r>
              <a:rPr lang="zh-CN" altLang="en-US" b="0" i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”所指可能是这个孩子，当然也可能包括了所有的孩子。</a:t>
            </a:r>
            <a:endParaRPr lang="zh-CN" altLang="en-US" b="0" i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pic>
        <p:nvPicPr>
          <p:cNvPr id="13" name="图片 12"/>
          <p:cNvPicPr/>
          <p:nvPr/>
        </p:nvPicPr>
        <p:blipFill>
          <a:blip r:embed="rId1"/>
          <a:srcRect t="52833" b="9688"/>
          <a:stretch>
            <a:fillRect/>
          </a:stretch>
        </p:blipFill>
        <p:spPr>
          <a:xfrm>
            <a:off x="6670040" y="2120900"/>
            <a:ext cx="5521960" cy="4708525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9374505" y="2402205"/>
            <a:ext cx="1346835" cy="136779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7719060" y="2402205"/>
            <a:ext cx="561975" cy="66103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6856095" y="4299585"/>
            <a:ext cx="1346835" cy="136779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10721340" y="2121535"/>
            <a:ext cx="1346835" cy="113538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2708910" y="5836285"/>
            <a:ext cx="933450" cy="45212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太湖石</a:t>
            </a:r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2708910" y="2891790"/>
            <a:ext cx="933450" cy="45212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梧桐树</a:t>
            </a:r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-22860" y="6396990"/>
            <a:ext cx="1837055" cy="43243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富庶人家的</a:t>
            </a:r>
            <a:r>
              <a:rPr lang="zh-CN" altLang="en-US"/>
              <a:t>家塾</a:t>
            </a:r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585470" y="1386840"/>
            <a:ext cx="2346960" cy="43243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露出屋脊</a:t>
            </a:r>
            <a:r>
              <a:rPr lang="en-US" altLang="zh-CN"/>
              <a:t>—</a:t>
            </a:r>
            <a:r>
              <a:rPr lang="zh-CN" altLang="en-US"/>
              <a:t>国家</a:t>
            </a:r>
            <a:r>
              <a:rPr lang="zh-CN" altLang="en-US"/>
              <a:t>栋梁</a:t>
            </a:r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9707245" y="0"/>
            <a:ext cx="2484755" cy="520700"/>
          </a:xfrm>
          <a:prstGeom prst="roundRect">
            <a:avLst/>
          </a:prstGeom>
        </p:spPr>
        <p:style>
          <a:lnRef idx="0">
            <a:srgbClr val="FFFFFF"/>
          </a:lnRef>
          <a:fillRef idx="3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>
                <a:latin typeface="汉仪劲楷简" panose="00020600040101010101" charset="-122"/>
                <a:ea typeface="汉仪劲楷简" panose="00020600040101010101" charset="-122"/>
              </a:rPr>
              <a:t>儿童闹</a:t>
            </a:r>
            <a:r>
              <a:rPr lang="zh-CN" altLang="en-US" sz="3200">
                <a:latin typeface="汉仪劲楷简" panose="00020600040101010101" charset="-122"/>
                <a:ea typeface="汉仪劲楷简" panose="00020600040101010101" charset="-122"/>
              </a:rPr>
              <a:t>先生？</a:t>
            </a:r>
            <a:endParaRPr lang="zh-CN" altLang="en-US" sz="3200">
              <a:latin typeface="汉仪劲楷简" panose="00020600040101010101" charset="-122"/>
              <a:ea typeface="汉仪劲楷简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10" grpId="0" bldLvl="0" animBg="1"/>
      <p:bldP spid="10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内容占位符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553085"/>
            <a:ext cx="6478905" cy="62922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0" y="27940"/>
            <a:ext cx="6478905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r>
              <a:rPr lang="zh-CN" altLang="en-US" sz="2800" b="0" i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南宋《</a:t>
            </a:r>
            <a:r>
              <a:rPr lang="zh-CN" altLang="en-US" sz="2800" b="0" i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打花鼓</a:t>
            </a:r>
            <a:r>
              <a:rPr lang="zh-CN" altLang="en-US" sz="2800" b="0" i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图页》故宫博物院</a:t>
            </a:r>
            <a:r>
              <a:rPr lang="zh-CN" altLang="en-US" sz="2800" b="0" i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藏</a:t>
            </a:r>
            <a:endParaRPr lang="zh-CN" altLang="en-US" sz="2800" b="0" i="0">
              <a:solidFill>
                <a:schemeClr val="tx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71005" y="972185"/>
            <a:ext cx="4953635" cy="5262245"/>
          </a:xfrm>
          <a:prstGeom prst="rect">
            <a:avLst/>
          </a:prstGeom>
        </p:spPr>
        <p:txBody>
          <a:bodyPr wrap="square">
            <a:spAutoFit/>
          </a:bodyPr>
          <a:p>
            <a:pPr indent="457200" algn="just" fontAlgn="auto"/>
            <a:r>
              <a:rPr lang="zh-CN" altLang="en-US" sz="2800" b="0" i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宋代</a:t>
            </a:r>
            <a:r>
              <a:rPr lang="zh-CN" altLang="en-US" sz="2800" b="0" i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杂剧</a:t>
            </a:r>
            <a:r>
              <a:rPr lang="zh-CN" altLang="en-US" sz="2800" b="0" i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表演场景</a:t>
            </a:r>
            <a:r>
              <a:rPr lang="en-US" altLang="zh-CN" sz="2800" b="0" i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,</a:t>
            </a:r>
            <a:r>
              <a:rPr lang="zh-CN" altLang="en-US" sz="2800" b="0" i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但服饰与动作指向不明，不能明确是何剧目。</a:t>
            </a:r>
            <a:r>
              <a:rPr lang="en-US" altLang="zh-CN" sz="2800" b="0" i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1</a:t>
            </a:r>
            <a:r>
              <a:rPr lang="zh-CN" altLang="en-US" sz="2800" b="0" i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、</a:t>
            </a:r>
            <a:r>
              <a:rPr lang="zh-CN" altLang="en-US" sz="2800" b="0" i="0"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场景是什么？</a:t>
            </a:r>
            <a:endParaRPr lang="zh-CN" altLang="en-US" sz="2800" b="0" i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457200" algn="just" fontAlgn="auto"/>
            <a:r>
              <a:rPr lang="zh-CN" altLang="en-US" sz="2800" b="0" i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据学者分析，此图绘</a:t>
            </a:r>
            <a:r>
              <a:rPr lang="zh-CN" altLang="en-US" sz="2800" b="0" i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农夫进城</a:t>
            </a:r>
            <a:r>
              <a:rPr lang="zh-CN" altLang="en-US" sz="2800" b="0" i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后因言语、动作不当引起</a:t>
            </a:r>
            <a:r>
              <a:rPr lang="zh-CN" altLang="en-US" sz="2800" b="0" i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纠纷</a:t>
            </a:r>
            <a:r>
              <a:rPr lang="zh-CN" altLang="en-US" sz="2800" b="0" i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、与人</a:t>
            </a:r>
            <a:r>
              <a:rPr lang="zh-CN" altLang="en-US" sz="2800" b="0" i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打闹</a:t>
            </a:r>
            <a:r>
              <a:rPr lang="zh-CN" altLang="en-US" sz="2800" b="0" i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的</a:t>
            </a:r>
            <a:r>
              <a:rPr lang="zh-CN" altLang="en-US" sz="2800" b="0" i="0" u="sng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滑稽戏剧</a:t>
            </a:r>
            <a:r>
              <a:rPr lang="zh-CN" altLang="en-US" sz="2800" b="0" i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场景。</a:t>
            </a:r>
            <a:endParaRPr lang="zh-CN" altLang="en-US" sz="2800" b="0" i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0" algn="just" fontAlgn="auto"/>
            <a:r>
              <a:rPr lang="en-US" altLang="zh-CN" sz="2800" b="0" i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2</a:t>
            </a:r>
            <a:r>
              <a:rPr lang="zh-CN" altLang="en-US" sz="2800" b="0" i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、表演者是谁？</a:t>
            </a:r>
            <a:endParaRPr lang="zh-CN" altLang="en-US" sz="2800" b="0" i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0" algn="just" fontAlgn="auto"/>
            <a:r>
              <a:rPr lang="en-US" altLang="zh-CN" sz="2800" b="0" i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</a:t>
            </a:r>
            <a:r>
              <a:rPr lang="zh-CN" altLang="en-US" sz="2800" b="0" i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均为女子，右侧女子腰间所系蓝花巾似以</a:t>
            </a:r>
            <a:r>
              <a:rPr lang="zh-CN" altLang="en-US" sz="2800" b="0" i="0" u="sng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缬染</a:t>
            </a:r>
            <a:r>
              <a:rPr lang="zh-CN" altLang="en-US" sz="2800" b="0" i="0" u="sng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工艺</a:t>
            </a:r>
            <a:r>
              <a:rPr lang="zh-CN" altLang="en-US" sz="2800" b="0" i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制作。</a:t>
            </a:r>
            <a:r>
              <a:rPr lang="en-US" altLang="zh-CN" sz="2800" b="0" i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</a:t>
            </a:r>
            <a:endParaRPr lang="en-US" altLang="zh-CN" sz="2800" b="0" i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0" algn="just" fontAlgn="auto"/>
            <a:r>
              <a:rPr lang="en-US" altLang="zh-CN" sz="2800" b="0" i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3</a:t>
            </a:r>
            <a:r>
              <a:rPr lang="zh-CN" altLang="en-US" sz="2800" b="0" i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、道具</a:t>
            </a:r>
            <a:r>
              <a:rPr lang="zh-CN" altLang="en-US" sz="2800" b="0" i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有什么？</a:t>
            </a:r>
            <a:endParaRPr lang="zh-CN" altLang="en-US" sz="2800" b="0" i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0" algn="just" fontAlgn="auto"/>
            <a:r>
              <a:rPr lang="zh-CN" altLang="en-US" sz="2800" b="0" i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r>
              <a:rPr lang="en-US" altLang="zh-CN" sz="2800" b="0" i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</a:t>
            </a:r>
            <a:r>
              <a:rPr lang="zh-CN" altLang="en-US" sz="2800" b="0" i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两人身后放置有</a:t>
            </a:r>
            <a:r>
              <a:rPr lang="zh-CN" altLang="en-US" sz="2800" b="0" i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大皮鼓</a:t>
            </a:r>
            <a:r>
              <a:rPr lang="zh-CN" altLang="en-US" sz="2800" b="0" i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，鼓面上摆放着</a:t>
            </a:r>
            <a:r>
              <a:rPr lang="zh-CN" altLang="en-US" sz="2800" b="0" i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鼓槌</a:t>
            </a:r>
            <a:r>
              <a:rPr lang="zh-CN" altLang="en-US" sz="2800" b="0" i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等演出道具。</a:t>
            </a:r>
            <a:endParaRPr lang="zh-CN" altLang="en-US" sz="2800" b="0" i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3931920" y="3585210"/>
            <a:ext cx="1346835" cy="136779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蓝</a:t>
            </a:r>
            <a:endParaRPr lang="zh-CN" altLang="en-US"/>
          </a:p>
          <a:p>
            <a:pPr algn="ctr"/>
            <a:r>
              <a:rPr lang="zh-CN" altLang="en-US"/>
              <a:t>色</a:t>
            </a:r>
            <a:endParaRPr lang="zh-CN" altLang="en-US"/>
          </a:p>
          <a:p>
            <a:pPr algn="ctr"/>
            <a:r>
              <a:rPr lang="zh-CN" altLang="en-US"/>
              <a:t>花</a:t>
            </a:r>
            <a:endParaRPr lang="zh-CN" altLang="en-US"/>
          </a:p>
          <a:p>
            <a:pPr algn="ctr"/>
            <a:r>
              <a:rPr lang="zh-CN" altLang="en-US"/>
              <a:t>巾</a:t>
            </a:r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6478905" y="0"/>
            <a:ext cx="5713730" cy="474980"/>
          </a:xfrm>
          <a:prstGeom prst="roundRect">
            <a:avLst/>
          </a:prstGeom>
        </p:spPr>
        <p:style>
          <a:lnRef idx="0">
            <a:srgbClr val="FFFFFF"/>
          </a:lnRef>
          <a:fillRef idx="3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>
                <a:latin typeface="汉仪劲楷简" panose="00020600040101010101" charset="-122"/>
                <a:ea typeface="汉仪劲楷简" panose="00020600040101010101" charset="-122"/>
              </a:rPr>
              <a:t>我们也去看看</a:t>
            </a:r>
            <a:r>
              <a:rPr lang="zh-CN" altLang="en-US" sz="3200">
                <a:latin typeface="汉仪劲楷简" panose="00020600040101010101" charset="-122"/>
                <a:ea typeface="汉仪劲楷简" panose="00020600040101010101" charset="-122"/>
              </a:rPr>
              <a:t>这边在表演</a:t>
            </a:r>
            <a:r>
              <a:rPr lang="zh-CN" altLang="en-US" sz="3200">
                <a:latin typeface="汉仪劲楷简" panose="00020600040101010101" charset="-122"/>
                <a:ea typeface="汉仪劲楷简" panose="00020600040101010101" charset="-122"/>
              </a:rPr>
              <a:t>什么？</a:t>
            </a:r>
            <a:endParaRPr lang="zh-CN" altLang="en-US" sz="3200">
              <a:latin typeface="汉仪劲楷简" panose="00020600040101010101" charset="-122"/>
              <a:ea typeface="汉仪劲楷简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图片 2097156"/>
          <p:cNvPicPr/>
          <p:nvPr/>
        </p:nvPicPr>
        <p:blipFill>
          <a:blip r:embed="rId1"/>
          <a:srcRect l="5825" t="26562" r="6377" b="21685"/>
          <a:stretch>
            <a:fillRect/>
          </a:stretch>
        </p:blipFill>
        <p:spPr>
          <a:xfrm>
            <a:off x="0" y="0"/>
            <a:ext cx="3925570" cy="3644900"/>
          </a:xfrm>
          <a:prstGeom prst="rect">
            <a:avLst/>
          </a:prstGeom>
        </p:spPr>
      </p:pic>
      <p:pic>
        <p:nvPicPr>
          <p:cNvPr id="2097158" name="图片 2097157"/>
          <p:cNvPicPr/>
          <p:nvPr/>
        </p:nvPicPr>
        <p:blipFill>
          <a:blip r:embed="rId2"/>
          <a:srcRect l="11100" t="17023" r="12034" b="11581"/>
          <a:stretch>
            <a:fillRect/>
          </a:stretch>
        </p:blipFill>
        <p:spPr>
          <a:xfrm>
            <a:off x="7569200" y="0"/>
            <a:ext cx="4622800" cy="6858000"/>
          </a:xfrm>
          <a:prstGeom prst="rect">
            <a:avLst/>
          </a:prstGeom>
        </p:spPr>
      </p:pic>
      <p:sp>
        <p:nvSpPr>
          <p:cNvPr id="1048591" name="文本框 1048590"/>
          <p:cNvSpPr txBox="1"/>
          <p:nvPr/>
        </p:nvSpPr>
        <p:spPr>
          <a:xfrm>
            <a:off x="11209134" y="0"/>
            <a:ext cx="982866" cy="640080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sz="2800">
                <a:solidFill>
                  <a:srgbClr val="000000"/>
                </a:solidFill>
                <a:latin typeface="汉仪仿宋S"/>
                <a:ea typeface="汉仪仿宋S"/>
              </a:rPr>
              <a:t>写生</a:t>
            </a:r>
            <a:endParaRPr lang="en-US" sz="2800">
              <a:solidFill>
                <a:srgbClr val="000000"/>
              </a:solidFill>
              <a:latin typeface="汉仪仿宋S"/>
              <a:ea typeface="汉仪仿宋S"/>
            </a:endParaRPr>
          </a:p>
        </p:txBody>
      </p:sp>
      <p:sp>
        <p:nvSpPr>
          <p:cNvPr id="1048592" name="文本框 1048591"/>
          <p:cNvSpPr txBox="1"/>
          <p:nvPr/>
        </p:nvSpPr>
        <p:spPr>
          <a:xfrm>
            <a:off x="635" y="3134360"/>
            <a:ext cx="3672205" cy="460375"/>
          </a:xfrm>
          <a:prstGeom prst="rect">
            <a:avLst/>
          </a:prstGeom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</a:rPr>
              <a:t>南宋《</a:t>
            </a:r>
            <a:r>
              <a:rPr lang="en-US" sz="24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</a:rPr>
              <a:t>梅石溪凫图</a:t>
            </a:r>
            <a:r>
              <a:rPr lang="zh-CN" altLang="en-US" sz="24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</a:rPr>
              <a:t>》</a:t>
            </a:r>
            <a:r>
              <a:rPr lang="en-US" sz="24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sym typeface="+mn-ea"/>
              </a:rPr>
              <a:t>马远</a:t>
            </a:r>
            <a:endParaRPr lang="en-US" altLang="en-US" sz="2400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sym typeface="+mn-ea"/>
            </a:endParaRPr>
          </a:p>
        </p:txBody>
      </p:sp>
      <p:sp>
        <p:nvSpPr>
          <p:cNvPr id="1048593" name="文本框 1048592"/>
          <p:cNvSpPr txBox="1"/>
          <p:nvPr/>
        </p:nvSpPr>
        <p:spPr>
          <a:xfrm>
            <a:off x="7854950" y="6347460"/>
            <a:ext cx="4479290" cy="460375"/>
          </a:xfrm>
          <a:prstGeom prst="rect">
            <a:avLst/>
          </a:prstGeom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</a:rPr>
              <a:t>北宋《</a:t>
            </a:r>
            <a:r>
              <a:rPr lang="en-US" sz="24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</a:rPr>
              <a:t>芙蓉锦鸡图轴</a:t>
            </a:r>
            <a:r>
              <a:rPr lang="zh-CN" altLang="en-US" sz="24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</a:rPr>
              <a:t>》</a:t>
            </a:r>
            <a:r>
              <a:rPr lang="en-US" sz="24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sym typeface="+mn-ea"/>
              </a:rPr>
              <a:t>赵佶</a:t>
            </a:r>
            <a:endParaRPr lang="en-US" sz="2400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sym typeface="+mn-ea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9952990" y="0"/>
            <a:ext cx="2239010" cy="520700"/>
          </a:xfrm>
          <a:prstGeom prst="round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>
                <a:latin typeface="汉仪劲楷简" panose="00020600040101010101" charset="-122"/>
                <a:ea typeface="汉仪劲楷简" panose="00020600040101010101" charset="-122"/>
              </a:rPr>
              <a:t>去写生</a:t>
            </a:r>
            <a:r>
              <a:rPr lang="zh-CN" altLang="en-US" sz="3200">
                <a:latin typeface="汉仪劲楷简" panose="00020600040101010101" charset="-122"/>
                <a:ea typeface="汉仪劲楷简" panose="00020600040101010101" charset="-122"/>
              </a:rPr>
              <a:t>吗？</a:t>
            </a:r>
            <a:endParaRPr lang="zh-CN" altLang="en-US" sz="3200"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pic>
        <p:nvPicPr>
          <p:cNvPr id="2097154" name="图片 2097153"/>
          <p:cNvPicPr/>
          <p:nvPr/>
        </p:nvPicPr>
        <p:blipFill>
          <a:blip r:embed="rId3"/>
          <a:srcRect l="1351" t="17789" r="6650" b="15855"/>
          <a:stretch>
            <a:fillRect/>
          </a:stretch>
        </p:blipFill>
        <p:spPr>
          <a:xfrm>
            <a:off x="0" y="3556635"/>
            <a:ext cx="7569200" cy="3302000"/>
          </a:xfrm>
          <a:prstGeom prst="rect">
            <a:avLst/>
          </a:prstGeom>
        </p:spPr>
      </p:pic>
      <p:sp>
        <p:nvSpPr>
          <p:cNvPr id="1048589" name="文本框 1048588"/>
          <p:cNvSpPr txBox="1"/>
          <p:nvPr/>
        </p:nvSpPr>
        <p:spPr>
          <a:xfrm>
            <a:off x="962025" y="6347460"/>
            <a:ext cx="5367655" cy="460375"/>
          </a:xfrm>
          <a:prstGeom prst="rect">
            <a:avLst/>
          </a:prstGeom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</a:rPr>
              <a:t>《</a:t>
            </a:r>
            <a:r>
              <a:rPr lang="en-US" sz="24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</a:rPr>
              <a:t>写生珍禽图卷</a:t>
            </a:r>
            <a:r>
              <a:rPr lang="zh-CN" altLang="en-US" sz="24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</a:rPr>
              <a:t>》</a:t>
            </a:r>
            <a:r>
              <a:rPr lang="en-US" sz="24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sym typeface="+mn-ea"/>
              </a:rPr>
              <a:t>黄筌</a:t>
            </a:r>
            <a:endParaRPr lang="en-US" altLang="en-US" sz="2400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sym typeface="+mn-ea"/>
            </a:endParaRPr>
          </a:p>
        </p:txBody>
      </p:sp>
      <p:pic>
        <p:nvPicPr>
          <p:cNvPr id="2097155" name="图片 2097154"/>
          <p:cNvPicPr/>
          <p:nvPr/>
        </p:nvPicPr>
        <p:blipFill>
          <a:blip r:embed="rId4"/>
          <a:srcRect l="25338" t="12417" r="25401" b="9359"/>
          <a:stretch>
            <a:fillRect/>
          </a:stretch>
        </p:blipFill>
        <p:spPr>
          <a:xfrm>
            <a:off x="3926205" y="0"/>
            <a:ext cx="3642995" cy="3644900"/>
          </a:xfrm>
          <a:prstGeom prst="rect">
            <a:avLst/>
          </a:prstGeom>
        </p:spPr>
      </p:pic>
      <p:sp>
        <p:nvSpPr>
          <p:cNvPr id="1048590" name="文本框 1048589"/>
          <p:cNvSpPr txBox="1"/>
          <p:nvPr/>
        </p:nvSpPr>
        <p:spPr>
          <a:xfrm>
            <a:off x="3946525" y="3134360"/>
            <a:ext cx="3733800" cy="460375"/>
          </a:xfrm>
          <a:prstGeom prst="rect">
            <a:avLst/>
          </a:prstGeom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</a:rPr>
              <a:t>北宋《</a:t>
            </a:r>
            <a:r>
              <a:rPr lang="en-US" sz="24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</a:rPr>
              <a:t>梅花绣眼</a:t>
            </a:r>
            <a:r>
              <a:rPr lang="zh-CN" altLang="en-US" sz="24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</a:rPr>
              <a:t>图》</a:t>
            </a:r>
            <a:r>
              <a:rPr lang="en-US" sz="24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sym typeface="+mn-ea"/>
              </a:rPr>
              <a:t>赵佶</a:t>
            </a:r>
            <a:endParaRPr lang="en-US" sz="2400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sym typeface="+mn-ea"/>
            </a:endParaRPr>
          </a:p>
        </p:txBody>
      </p:sp>
      <p:pic>
        <p:nvPicPr>
          <p:cNvPr id="6" name="audio1.wav"/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40567" y="640080"/>
            <a:ext cx="720000" cy="720000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10796270" y="2816860"/>
            <a:ext cx="1148080" cy="2193290"/>
          </a:xfrm>
          <a:prstGeom prst="ellipse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/>
              <a:t>芙蓉</a:t>
            </a:r>
            <a:endParaRPr lang="zh-CN" altLang="en-US" sz="2400"/>
          </a:p>
          <a:p>
            <a:pPr algn="ctr"/>
            <a:r>
              <a:rPr lang="zh-CN" altLang="en-US" sz="2400"/>
              <a:t>秋季</a:t>
            </a:r>
            <a:endParaRPr lang="zh-CN" altLang="en-US" sz="2400"/>
          </a:p>
        </p:txBody>
      </p:sp>
      <p:sp>
        <p:nvSpPr>
          <p:cNvPr id="3" name="椭圆 2"/>
          <p:cNvSpPr/>
          <p:nvPr/>
        </p:nvSpPr>
        <p:spPr>
          <a:xfrm>
            <a:off x="8148320" y="1569720"/>
            <a:ext cx="2179955" cy="3072765"/>
          </a:xfrm>
          <a:prstGeom prst="ellipse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/>
              <a:t>寓意“文、武、勇、仁、信”五德</a:t>
            </a:r>
            <a:endParaRPr lang="zh-CN" altLang="en-US" sz="2400"/>
          </a:p>
        </p:txBody>
      </p:sp>
      <p:sp>
        <p:nvSpPr>
          <p:cNvPr id="4" name="椭圆 3"/>
          <p:cNvSpPr/>
          <p:nvPr/>
        </p:nvSpPr>
        <p:spPr>
          <a:xfrm>
            <a:off x="8359775" y="4642485"/>
            <a:ext cx="2037080" cy="890905"/>
          </a:xfrm>
          <a:prstGeom prst="ellipse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/>
              <a:t>菊花</a:t>
            </a:r>
            <a:endParaRPr lang="zh-CN" altLang="en-US" sz="2800"/>
          </a:p>
        </p:txBody>
      </p:sp>
      <p:pic>
        <p:nvPicPr>
          <p:cNvPr id="5" name="图片 4"/>
          <p:cNvPicPr/>
          <p:nvPr/>
        </p:nvPicPr>
        <p:blipFill>
          <a:blip r:embed="rId8"/>
          <a:stretch>
            <a:fillRect/>
          </a:stretch>
        </p:blipFill>
        <p:spPr>
          <a:xfrm>
            <a:off x="36" y="0"/>
            <a:ext cx="6567098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105525" y="635"/>
            <a:ext cx="1541780" cy="6857365"/>
          </a:xfrm>
          <a:prstGeom prst="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eaVert" wrap="square" rtlCol="0">
            <a:noAutofit/>
          </a:bodyPr>
          <a:p>
            <a:r>
              <a:rPr lang="zh-CN" altLang="en-US" sz="4400">
                <a:latin typeface="汉仪劲楷简" panose="00020600040101010101" charset="-122"/>
                <a:ea typeface="汉仪劲楷简" panose="00020600040101010101" charset="-122"/>
              </a:rPr>
              <a:t>秋劲拒霜盛，峨冠</a:t>
            </a:r>
            <a:r>
              <a:rPr lang="zh-CN" altLang="en-US" sz="4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</a:rPr>
              <a:t>锦羽鸡</a:t>
            </a:r>
            <a:r>
              <a:rPr lang="zh-CN" altLang="en-US" sz="4400">
                <a:latin typeface="汉仪劲楷简" panose="00020600040101010101" charset="-122"/>
                <a:ea typeface="汉仪劲楷简" panose="00020600040101010101" charset="-122"/>
              </a:rPr>
              <a:t>，已知</a:t>
            </a:r>
            <a:r>
              <a:rPr lang="zh-CN" altLang="en-US" sz="4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</a:rPr>
              <a:t>全五德</a:t>
            </a:r>
            <a:r>
              <a:rPr lang="zh-CN" altLang="en-US" sz="4400">
                <a:latin typeface="汉仪劲楷简" panose="00020600040101010101" charset="-122"/>
                <a:ea typeface="汉仪劲楷简" panose="00020600040101010101" charset="-122"/>
              </a:rPr>
              <a:t>，安逸胜凫鹥。</a:t>
            </a:r>
            <a:endParaRPr lang="zh-CN" altLang="en-US" sz="4400">
              <a:latin typeface="汉仪劲楷简" panose="00020600040101010101" charset="-122"/>
              <a:ea typeface="汉仪劲楷简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928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6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bldLvl="0" animBg="1"/>
      <p:bldP spid="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9" name="图片 2097168"/>
          <p:cNvPicPr/>
          <p:nvPr/>
        </p:nvPicPr>
        <p:blipFill>
          <a:blip r:embed="rId1"/>
          <a:srcRect t="13423" b="10627"/>
          <a:stretch>
            <a:fillRect/>
          </a:stretch>
        </p:blipFill>
        <p:spPr>
          <a:xfrm>
            <a:off x="0" y="0"/>
            <a:ext cx="5791835" cy="6208395"/>
          </a:xfrm>
          <a:prstGeom prst="rect">
            <a:avLst/>
          </a:prstGeom>
        </p:spPr>
      </p:pic>
      <p:pic>
        <p:nvPicPr>
          <p:cNvPr id="2097170" name="图片 2097169"/>
          <p:cNvPicPr/>
          <p:nvPr/>
        </p:nvPicPr>
        <p:blipFill>
          <a:blip r:embed="rId2"/>
          <a:srcRect l="23948" t="7603" r="24153" b="5884"/>
          <a:stretch>
            <a:fillRect/>
          </a:stretch>
        </p:blipFill>
        <p:spPr>
          <a:xfrm>
            <a:off x="5791835" y="521970"/>
            <a:ext cx="6400165" cy="6335395"/>
          </a:xfrm>
          <a:prstGeom prst="rect">
            <a:avLst/>
          </a:prstGeom>
        </p:spPr>
      </p:pic>
      <p:sp>
        <p:nvSpPr>
          <p:cNvPr id="1048663" name="文本框 1048662"/>
          <p:cNvSpPr txBox="1"/>
          <p:nvPr/>
        </p:nvSpPr>
        <p:spPr>
          <a:xfrm>
            <a:off x="-635" y="6335395"/>
            <a:ext cx="5721350" cy="521970"/>
          </a:xfrm>
          <a:prstGeom prst="rect">
            <a:avLst/>
          </a:prstGeom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000000"/>
                </a:solidFill>
                <a:latin typeface="汉仪劲楷简" panose="00020600040101010101" charset="-122"/>
                <a:ea typeface="汉仪劲楷简" panose="00020600040101010101" charset="-122"/>
              </a:rPr>
              <a:t>《</a:t>
            </a:r>
            <a:r>
              <a:rPr lang="en-US" sz="2800">
                <a:solidFill>
                  <a:srgbClr val="000000"/>
                </a:solidFill>
                <a:latin typeface="汉仪劲楷简" panose="00020600040101010101" charset="-122"/>
                <a:ea typeface="汉仪劲楷简" panose="00020600040101010101" charset="-122"/>
              </a:rPr>
              <a:t>听琴图</a:t>
            </a:r>
            <a:r>
              <a:rPr lang="zh-CN" altLang="en-US" sz="2800">
                <a:solidFill>
                  <a:srgbClr val="000000"/>
                </a:solidFill>
                <a:latin typeface="汉仪劲楷简" panose="00020600040101010101" charset="-122"/>
                <a:ea typeface="汉仪劲楷简" panose="00020600040101010101" charset="-122"/>
              </a:rPr>
              <a:t>》</a:t>
            </a:r>
            <a:r>
              <a:rPr lang="en-US" sz="2800">
                <a:solidFill>
                  <a:srgbClr val="000000"/>
                </a:solidFill>
                <a:latin typeface="汉仪劲楷简" panose="00020600040101010101" charset="-122"/>
                <a:ea typeface="汉仪劲楷简" panose="00020600040101010101" charset="-122"/>
                <a:sym typeface="+mn-ea"/>
              </a:rPr>
              <a:t>赵佶 </a:t>
            </a:r>
            <a:r>
              <a:rPr lang="zh-CN" altLang="en-US" sz="2800">
                <a:solidFill>
                  <a:srgbClr val="000000"/>
                </a:solidFill>
                <a:latin typeface="汉仪劲楷简" panose="00020600040101010101" charset="-122"/>
                <a:ea typeface="汉仪劲楷简" panose="00020600040101010101" charset="-122"/>
                <a:sym typeface="+mn-ea"/>
              </a:rPr>
              <a:t>故宫博物院</a:t>
            </a:r>
            <a:r>
              <a:rPr lang="zh-CN" altLang="en-US" sz="2800">
                <a:solidFill>
                  <a:srgbClr val="000000"/>
                </a:solidFill>
                <a:latin typeface="汉仪劲楷简" panose="00020600040101010101" charset="-122"/>
                <a:ea typeface="汉仪劲楷简" panose="00020600040101010101" charset="-122"/>
                <a:sym typeface="+mn-ea"/>
              </a:rPr>
              <a:t>藏</a:t>
            </a:r>
            <a:endParaRPr lang="zh-CN" altLang="en-US" sz="2800">
              <a:solidFill>
                <a:srgbClr val="000000"/>
              </a:solidFill>
              <a:latin typeface="汉仪劲楷简" panose="00020600040101010101" charset="-122"/>
              <a:ea typeface="汉仪劲楷简" panose="00020600040101010101" charset="-122"/>
              <a:sym typeface="+mn-ea"/>
            </a:endParaRPr>
          </a:p>
        </p:txBody>
      </p:sp>
      <p:sp>
        <p:nvSpPr>
          <p:cNvPr id="1048664" name="文本框 1048663"/>
          <p:cNvSpPr txBox="1"/>
          <p:nvPr/>
        </p:nvSpPr>
        <p:spPr>
          <a:xfrm>
            <a:off x="5791798" y="-216"/>
            <a:ext cx="3741882" cy="521970"/>
          </a:xfrm>
          <a:prstGeom prst="rect">
            <a:avLst/>
          </a:prstGeom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000000"/>
                </a:solidFill>
                <a:latin typeface="汉仪劲楷简" panose="00020600040101010101" charset="-122"/>
                <a:ea typeface="汉仪劲楷简" panose="00020600040101010101" charset="-122"/>
              </a:rPr>
              <a:t>《</a:t>
            </a:r>
            <a:r>
              <a:rPr lang="en-US" sz="2800">
                <a:solidFill>
                  <a:srgbClr val="000000"/>
                </a:solidFill>
                <a:latin typeface="汉仪劲楷简" panose="00020600040101010101" charset="-122"/>
                <a:ea typeface="汉仪劲楷简" panose="00020600040101010101" charset="-122"/>
              </a:rPr>
              <a:t>洛原草堂图</a:t>
            </a:r>
            <a:r>
              <a:rPr lang="zh-CN" altLang="en-US" sz="2800">
                <a:solidFill>
                  <a:srgbClr val="000000"/>
                </a:solidFill>
                <a:latin typeface="汉仪劲楷简" panose="00020600040101010101" charset="-122"/>
                <a:ea typeface="汉仪劲楷简" panose="00020600040101010101" charset="-122"/>
              </a:rPr>
              <a:t>》</a:t>
            </a:r>
            <a:r>
              <a:rPr lang="en-US" sz="2800">
                <a:solidFill>
                  <a:srgbClr val="000000"/>
                </a:solidFill>
                <a:latin typeface="汉仪劲楷简" panose="00020600040101010101" charset="-122"/>
                <a:ea typeface="汉仪劲楷简" panose="00020600040101010101" charset="-122"/>
                <a:sym typeface="+mn-ea"/>
              </a:rPr>
              <a:t>文徵明</a:t>
            </a:r>
            <a:endParaRPr lang="zh-CN" altLang="en-US" sz="2800">
              <a:solidFill>
                <a:srgbClr val="000000"/>
              </a:solidFill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9610725" y="0"/>
            <a:ext cx="2581910" cy="521970"/>
          </a:xfrm>
          <a:prstGeom prst="roundRect">
            <a:avLst/>
          </a:prstGeom>
        </p:spPr>
        <p:style>
          <a:lnRef idx="0">
            <a:srgbClr val="FFFFFF"/>
          </a:lnRef>
          <a:fillRef idx="3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>
                <a:latin typeface="汉仪劲楷简" panose="00020600040101010101" charset="-122"/>
                <a:ea typeface="汉仪劲楷简" panose="00020600040101010101" charset="-122"/>
              </a:rPr>
              <a:t>要听曲子</a:t>
            </a:r>
            <a:r>
              <a:rPr lang="zh-CN" altLang="en-US" sz="3200">
                <a:latin typeface="汉仪劲楷简" panose="00020600040101010101" charset="-122"/>
                <a:ea typeface="汉仪劲楷简" panose="00020600040101010101" charset="-122"/>
              </a:rPr>
              <a:t>吗？</a:t>
            </a:r>
            <a:endParaRPr lang="zh-CN" altLang="en-US" sz="3200"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72945" cy="2642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8" name="图片 2097167"/>
          <p:cNvPicPr/>
          <p:nvPr/>
        </p:nvPicPr>
        <p:blipFill>
          <a:blip r:embed="rId1"/>
          <a:srcRect l="15394" t="22156" r="16549" b="16337"/>
          <a:stretch>
            <a:fillRect/>
          </a:stretch>
        </p:blipFill>
        <p:spPr>
          <a:xfrm>
            <a:off x="0" y="520700"/>
            <a:ext cx="11200130" cy="6358890"/>
          </a:xfrm>
          <a:prstGeom prst="rect">
            <a:avLst/>
          </a:prstGeom>
        </p:spPr>
      </p:pic>
      <p:sp>
        <p:nvSpPr>
          <p:cNvPr id="1048659" name="文本框 1048658"/>
          <p:cNvSpPr txBox="1"/>
          <p:nvPr/>
        </p:nvSpPr>
        <p:spPr>
          <a:xfrm>
            <a:off x="0" y="0"/>
            <a:ext cx="10103485" cy="521970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sz="2800">
                <a:solidFill>
                  <a:srgbClr val="000000"/>
                </a:solidFill>
                <a:latin typeface="汉仪劲楷简" panose="00020600040101010101" charset="-122"/>
                <a:ea typeface="汉仪劲楷简" panose="00020600040101010101" charset="-122"/>
              </a:rPr>
              <a:t>元</a:t>
            </a:r>
            <a:r>
              <a:rPr lang="zh-CN" altLang="en-US" sz="2800">
                <a:solidFill>
                  <a:srgbClr val="000000"/>
                </a:solidFill>
                <a:latin typeface="汉仪劲楷简" panose="00020600040101010101" charset="-122"/>
                <a:ea typeface="汉仪劲楷简" panose="00020600040101010101" charset="-122"/>
              </a:rPr>
              <a:t>《</a:t>
            </a:r>
            <a:r>
              <a:rPr lang="zh-CN" sz="2800">
                <a:solidFill>
                  <a:srgbClr val="000000"/>
                </a:solidFill>
                <a:latin typeface="汉仪劲楷简" panose="00020600040101010101" charset="-122"/>
                <a:ea typeface="汉仪劲楷简" panose="00020600040101010101" charset="-122"/>
              </a:rPr>
              <a:t>钱选幽居图》钱选所绘青绿山水画作之一</a:t>
            </a:r>
            <a:r>
              <a:rPr lang="en-US" altLang="zh-CN" sz="2800">
                <a:solidFill>
                  <a:srgbClr val="000000"/>
                </a:solidFill>
                <a:latin typeface="汉仪劲楷简" panose="00020600040101010101" charset="-122"/>
                <a:ea typeface="汉仪劲楷简" panose="00020600040101010101" charset="-122"/>
              </a:rPr>
              <a:t> </a:t>
            </a:r>
            <a:r>
              <a:rPr lang="zh-CN" altLang="en-US" sz="2800">
                <a:solidFill>
                  <a:srgbClr val="000000"/>
                </a:solidFill>
                <a:latin typeface="汉仪劲楷简" panose="00020600040101010101" charset="-122"/>
                <a:ea typeface="汉仪劲楷简" panose="00020600040101010101" charset="-122"/>
              </a:rPr>
              <a:t>故宫博物院</a:t>
            </a:r>
            <a:r>
              <a:rPr lang="zh-CN" altLang="en-US" sz="2800">
                <a:solidFill>
                  <a:srgbClr val="000000"/>
                </a:solidFill>
                <a:latin typeface="汉仪劲楷简" panose="00020600040101010101" charset="-122"/>
                <a:ea typeface="汉仪劲楷简" panose="00020600040101010101" charset="-122"/>
              </a:rPr>
              <a:t>藏</a:t>
            </a:r>
            <a:endParaRPr lang="zh-CN" altLang="en-US" sz="2800">
              <a:solidFill>
                <a:srgbClr val="000000"/>
              </a:solidFill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1048660" name="文本框 1048659"/>
          <p:cNvSpPr txBox="1"/>
          <p:nvPr/>
        </p:nvSpPr>
        <p:spPr>
          <a:xfrm>
            <a:off x="11209210" y="520697"/>
            <a:ext cx="984695" cy="2286000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sz="2800">
                <a:solidFill>
                  <a:srgbClr val="000000"/>
                </a:solidFill>
                <a:latin typeface="汉仪仿宋S"/>
                <a:ea typeface="汉仪仿宋S"/>
              </a:rPr>
              <a:t>湖光山色</a:t>
            </a:r>
            <a:endParaRPr lang="en-US" sz="2800">
              <a:solidFill>
                <a:srgbClr val="000000"/>
              </a:solidFill>
              <a:latin typeface="汉仪仿宋S"/>
              <a:ea typeface="汉仪仿宋S"/>
            </a:endParaRPr>
          </a:p>
          <a:p>
            <a:r>
              <a:rPr lang="zh-CN" sz="2800">
                <a:solidFill>
                  <a:srgbClr val="000000"/>
                </a:solidFill>
                <a:latin typeface="汉仪仿宋S"/>
                <a:ea typeface="汉仪仿宋S"/>
              </a:rPr>
              <a:t>茂林</a:t>
            </a:r>
            <a:r>
              <a:rPr lang="zh-CN" sz="2800">
                <a:solidFill>
                  <a:srgbClr val="000000"/>
                </a:solidFill>
                <a:latin typeface="汉仪仿宋S"/>
                <a:ea typeface="汉仪仿宋S"/>
              </a:rPr>
              <a:t>环抱</a:t>
            </a:r>
            <a:endParaRPr lang="en-US" sz="2800">
              <a:solidFill>
                <a:srgbClr val="000000"/>
              </a:solidFill>
              <a:latin typeface="汉仪仿宋S"/>
              <a:ea typeface="汉仪仿宋S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9946640" y="0"/>
            <a:ext cx="2247265" cy="521970"/>
          </a:xfrm>
          <a:prstGeom prst="roundRect">
            <a:avLst/>
          </a:prstGeom>
        </p:spPr>
        <p:style>
          <a:lnRef idx="0">
            <a:srgbClr val="FFFFFF"/>
          </a:lnRef>
          <a:fillRef idx="3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>
                <a:latin typeface="汉仪劲楷简" panose="00020600040101010101" charset="-122"/>
                <a:ea typeface="汉仪劲楷简" panose="00020600040101010101" charset="-122"/>
              </a:rPr>
              <a:t>去钓鱼</a:t>
            </a:r>
            <a:r>
              <a:rPr lang="zh-CN" altLang="en-US" sz="3200">
                <a:latin typeface="汉仪劲楷简" panose="00020600040101010101" charset="-122"/>
                <a:ea typeface="汉仪劲楷简" panose="00020600040101010101" charset="-122"/>
              </a:rPr>
              <a:t>吗？</a:t>
            </a:r>
            <a:endParaRPr lang="zh-CN" altLang="en-US" sz="3200"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111865" y="2200275"/>
            <a:ext cx="1179195" cy="47078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/>
            <a:r>
              <a:rPr lang="zh-CN" altLang="en-US" sz="2000">
                <a:latin typeface="汉仪劲楷简" panose="00020600040101010101" charset="-122"/>
                <a:ea typeface="汉仪劲楷简" panose="00020600040101010101" charset="-122"/>
                <a:sym typeface="+mn-ea"/>
              </a:rPr>
              <a:t>南宋灭亡后创作的作品。</a:t>
            </a:r>
            <a:r>
              <a:rPr lang="zh-CN" altLang="en-US" sz="2000">
                <a:latin typeface="汉仪劲楷简" panose="00020600040101010101" charset="-122"/>
                <a:ea typeface="汉仪劲楷简" panose="00020600040101010101" charset="-122"/>
              </a:rPr>
              <a:t>元灭南宋之后，钱选归隐潜心于绘画，怀着</a:t>
            </a:r>
            <a:r>
              <a:rPr lang="zh-CN" altLang="en-US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</a:rPr>
              <a:t>平静</a:t>
            </a:r>
            <a:r>
              <a:rPr lang="zh-CN" altLang="en-US" sz="2000">
                <a:latin typeface="汉仪劲楷简" panose="00020600040101010101" charset="-122"/>
                <a:ea typeface="汉仪劲楷简" panose="00020600040101010101" charset="-122"/>
              </a:rPr>
              <a:t>的心态追求</a:t>
            </a:r>
            <a:r>
              <a:rPr lang="zh-CN" altLang="en-US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</a:rPr>
              <a:t>身心与自然的和谐</a:t>
            </a:r>
            <a:r>
              <a:rPr lang="zh-CN" altLang="en-US" sz="2000">
                <a:latin typeface="汉仪劲楷简" panose="00020600040101010101" charset="-122"/>
                <a:ea typeface="汉仪劲楷简" panose="00020600040101010101" charset="-122"/>
              </a:rPr>
              <a:t>。</a:t>
            </a:r>
            <a:endParaRPr lang="zh-CN" altLang="en-US" sz="2000"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521970"/>
            <a:ext cx="224663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u="sng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</a:rPr>
              <a:t>避世离俗</a:t>
            </a:r>
            <a:endParaRPr lang="zh-CN" altLang="en-US" sz="2800" u="sng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</a:endParaRPr>
          </a:p>
          <a:p>
            <a:r>
              <a:rPr lang="zh-CN" altLang="en-US" sz="28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</a:rPr>
              <a:t>题画诗</a:t>
            </a:r>
            <a:r>
              <a:rPr lang="zh-CN" altLang="en-US" sz="28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</a:rPr>
              <a:t>云：</a:t>
            </a:r>
            <a:endParaRPr lang="zh-CN" altLang="en-US" sz="2800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</a:endParaRPr>
          </a:p>
          <a:p>
            <a:r>
              <a:rPr lang="zh-CN" altLang="en-US" sz="28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</a:rPr>
              <a:t>山居惟爱静，</a:t>
            </a:r>
            <a:endParaRPr lang="zh-CN" altLang="en-US" sz="2800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</a:endParaRPr>
          </a:p>
          <a:p>
            <a:r>
              <a:rPr lang="zh-CN" altLang="en-US" sz="28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</a:rPr>
              <a:t>日午掩柴门。</a:t>
            </a:r>
            <a:endParaRPr lang="zh-CN" altLang="en-US" sz="2800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</a:endParaRPr>
          </a:p>
          <a:p>
            <a:r>
              <a:rPr lang="zh-CN" altLang="en-US" sz="28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</a:rPr>
              <a:t>寡合人多忌，</a:t>
            </a:r>
            <a:endParaRPr lang="zh-CN" altLang="en-US" sz="2800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</a:endParaRPr>
          </a:p>
          <a:p>
            <a:r>
              <a:rPr lang="zh-CN" altLang="en-US" sz="28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</a:rPr>
              <a:t>无求道自尊？</a:t>
            </a:r>
            <a:endParaRPr lang="zh-CN" altLang="en-US" sz="2800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1" name="图片 2097170"/>
          <p:cNvPicPr/>
          <p:nvPr/>
        </p:nvPicPr>
        <p:blipFill>
          <a:blip r:embed="rId1"/>
          <a:srcRect l="9664" t="12325" r="9368" b="4758"/>
          <a:stretch>
            <a:fillRect/>
          </a:stretch>
        </p:blipFill>
        <p:spPr>
          <a:xfrm>
            <a:off x="-1" y="-37284"/>
            <a:ext cx="3856403" cy="6318701"/>
          </a:xfrm>
          <a:prstGeom prst="rect">
            <a:avLst/>
          </a:prstGeom>
        </p:spPr>
      </p:pic>
      <p:pic>
        <p:nvPicPr>
          <p:cNvPr id="2097172" name="图片 2097171"/>
          <p:cNvPicPr/>
          <p:nvPr/>
        </p:nvPicPr>
        <p:blipFill>
          <a:blip r:embed="rId1"/>
          <a:srcRect l="9664" t="43751" r="9368" b="8924"/>
          <a:stretch>
            <a:fillRect/>
          </a:stretch>
        </p:blipFill>
        <p:spPr>
          <a:xfrm>
            <a:off x="3856402" y="0"/>
            <a:ext cx="7339226" cy="6863486"/>
          </a:xfrm>
          <a:prstGeom prst="rect">
            <a:avLst/>
          </a:prstGeom>
        </p:spPr>
      </p:pic>
      <p:sp>
        <p:nvSpPr>
          <p:cNvPr id="1048666" name="文本框 1048665"/>
          <p:cNvSpPr txBox="1"/>
          <p:nvPr/>
        </p:nvSpPr>
        <p:spPr>
          <a:xfrm>
            <a:off x="11080052" y="2981959"/>
            <a:ext cx="1689767" cy="447040"/>
          </a:xfrm>
          <a:prstGeom prst="rect">
            <a:avLst/>
          </a:prstGeom>
        </p:spPr>
        <p:txBody>
          <a:bodyPr wrap="square" rtlCol="0">
            <a:spAutoFit/>
          </a:bodyPr>
          <a:p>
            <a:r>
              <a:rPr lang="en-US" sz="2400">
                <a:solidFill>
                  <a:srgbClr val="000000"/>
                </a:solidFill>
              </a:rPr>
              <a:t>烤肉宛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1048667" name="文本框 1048666"/>
          <p:cNvSpPr txBox="1"/>
          <p:nvPr/>
        </p:nvSpPr>
        <p:spPr>
          <a:xfrm>
            <a:off x="11080052" y="3528261"/>
            <a:ext cx="1529540" cy="447041"/>
          </a:xfrm>
          <a:prstGeom prst="rect">
            <a:avLst/>
          </a:prstGeom>
        </p:spPr>
        <p:txBody>
          <a:bodyPr wrap="square" rtlCol="0">
            <a:spAutoFit/>
          </a:bodyPr>
          <a:p>
            <a:r>
              <a:rPr lang="en-US" sz="2400">
                <a:solidFill>
                  <a:srgbClr val="000000"/>
                </a:solidFill>
              </a:rPr>
              <a:t>烤肉季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1048668" name="文本框 1048667"/>
          <p:cNvSpPr txBox="1"/>
          <p:nvPr/>
        </p:nvSpPr>
        <p:spPr>
          <a:xfrm>
            <a:off x="11207305" y="4074564"/>
            <a:ext cx="984695" cy="1188719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sz="2800">
                <a:solidFill>
                  <a:srgbClr val="000000"/>
                </a:solidFill>
                <a:latin typeface="汉仪仿宋S"/>
                <a:ea typeface="汉仪仿宋S"/>
              </a:rPr>
              <a:t>南苑</a:t>
            </a:r>
            <a:r>
              <a:rPr lang="zh-CN" sz="2800">
                <a:solidFill>
                  <a:srgbClr val="000000"/>
                </a:solidFill>
                <a:latin typeface="汉仪仿宋S"/>
                <a:ea typeface="汉仪仿宋S"/>
              </a:rPr>
              <a:t>北</a:t>
            </a:r>
            <a:r>
              <a:rPr lang="zh-CN" sz="2800">
                <a:solidFill>
                  <a:srgbClr val="000000"/>
                </a:solidFill>
                <a:latin typeface="汉仪仿宋S"/>
                <a:ea typeface="汉仪仿宋S"/>
              </a:rPr>
              <a:t>季</a:t>
            </a:r>
            <a:endParaRPr lang="en-US" sz="2800">
              <a:solidFill>
                <a:srgbClr val="000000"/>
              </a:solidFill>
              <a:latin typeface="汉仪仿宋S"/>
              <a:ea typeface="汉仪仿宋S"/>
            </a:endParaRPr>
          </a:p>
        </p:txBody>
      </p:sp>
      <p:sp>
        <p:nvSpPr>
          <p:cNvPr id="1048669" name="文本框 1048668"/>
          <p:cNvSpPr txBox="1"/>
          <p:nvPr/>
        </p:nvSpPr>
        <p:spPr>
          <a:xfrm>
            <a:off x="0" y="6281416"/>
            <a:ext cx="4572000" cy="447040"/>
          </a:xfrm>
          <a:prstGeom prst="rect">
            <a:avLst/>
          </a:prstGeom>
        </p:spPr>
        <p:txBody>
          <a:bodyPr wrap="square" rtlCol="0">
            <a:spAutoFit/>
          </a:bodyPr>
          <a:p>
            <a:r>
              <a:rPr lang="en-US" sz="2400">
                <a:solidFill>
                  <a:srgbClr val="000000"/>
                </a:solidFill>
              </a:rPr>
              <a:t>郎世宁画弘历射猎聚餐图轴</a:t>
            </a:r>
            <a:endParaRPr lang="en-US" sz="2800">
              <a:solidFill>
                <a:srgbClr val="000000"/>
              </a:solidFill>
            </a:endParaRPr>
          </a:p>
        </p:txBody>
      </p:sp>
      <p:pic>
        <p:nvPicPr>
          <p:cNvPr id="2097173" name="图片 2097172"/>
          <p:cNvPicPr/>
          <p:nvPr/>
        </p:nvPicPr>
        <p:blipFill>
          <a:blip r:embed="rId2"/>
          <a:stretch>
            <a:fillRect/>
          </a:stretch>
        </p:blipFill>
        <p:spPr>
          <a:xfrm>
            <a:off x="3413125" y="-116206"/>
            <a:ext cx="3452515" cy="7026739"/>
          </a:xfrm>
          <a:prstGeom prst="rect">
            <a:avLst/>
          </a:prstGeom>
        </p:spPr>
      </p:pic>
      <p:pic>
        <p:nvPicPr>
          <p:cNvPr id="2097174" name="图片 2097173"/>
          <p:cNvPicPr/>
          <p:nvPr/>
        </p:nvPicPr>
        <p:blipFill>
          <a:blip r:embed="rId3"/>
          <a:stretch>
            <a:fillRect/>
          </a:stretch>
        </p:blipFill>
        <p:spPr>
          <a:xfrm>
            <a:off x="-48876" y="-116008"/>
            <a:ext cx="3437771" cy="6974444"/>
          </a:xfrm>
          <a:prstGeom prst="rect">
            <a:avLst/>
          </a:prstGeom>
        </p:spPr>
      </p:pic>
      <p:pic>
        <p:nvPicPr>
          <p:cNvPr id="2097175" name="图片 2097174"/>
          <p:cNvPicPr/>
          <p:nvPr/>
        </p:nvPicPr>
        <p:blipFill>
          <a:blip r:embed="rId4"/>
          <a:srcRect l="7511" r="2298"/>
          <a:stretch>
            <a:fillRect/>
          </a:stretch>
        </p:blipFill>
        <p:spPr>
          <a:xfrm>
            <a:off x="6890285" y="-58223"/>
            <a:ext cx="4091395" cy="6858000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11598910" y="-58420"/>
            <a:ext cx="593090" cy="2763520"/>
          </a:xfrm>
          <a:prstGeom prst="roundRect">
            <a:avLst/>
          </a:prstGeom>
        </p:spPr>
        <p:style>
          <a:lnRef idx="0">
            <a:srgbClr val="FFFFFF"/>
          </a:lnRef>
          <a:fillRef idx="3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>
                <a:latin typeface="汉仪劲楷简" panose="00020600040101010101" charset="-122"/>
                <a:ea typeface="汉仪劲楷简" panose="00020600040101010101" charset="-122"/>
              </a:rPr>
              <a:t>去烧烤</a:t>
            </a:r>
            <a:endParaRPr lang="zh-CN" altLang="en-US" sz="3200">
              <a:latin typeface="汉仪劲楷简" panose="00020600040101010101" charset="-122"/>
              <a:ea typeface="汉仪劲楷简" panose="00020600040101010101" charset="-122"/>
            </a:endParaRPr>
          </a:p>
          <a:p>
            <a:pPr algn="ctr"/>
            <a:r>
              <a:rPr lang="zh-CN" altLang="en-US" sz="3200">
                <a:latin typeface="汉仪劲楷简" panose="00020600040101010101" charset="-122"/>
                <a:ea typeface="汉仪劲楷简" panose="00020600040101010101" charset="-122"/>
              </a:rPr>
              <a:t>吗</a:t>
            </a:r>
            <a:endParaRPr lang="zh-CN" altLang="en-US" sz="3200">
              <a:latin typeface="汉仪劲楷简" panose="00020600040101010101" charset="-122"/>
              <a:ea typeface="汉仪劲楷简" panose="00020600040101010101" charset="-122"/>
            </a:endParaRPr>
          </a:p>
          <a:p>
            <a:pPr algn="ctr"/>
            <a:r>
              <a:rPr lang="zh-CN" altLang="en-US" sz="3200">
                <a:latin typeface="汉仪劲楷简" panose="00020600040101010101" charset="-122"/>
                <a:ea typeface="汉仪劲楷简" panose="00020600040101010101" charset="-122"/>
              </a:rPr>
              <a:t>？</a:t>
            </a:r>
            <a:endParaRPr lang="zh-CN" altLang="en-US" sz="3200">
              <a:latin typeface="汉仪劲楷简" panose="00020600040101010101" charset="-122"/>
              <a:ea typeface="汉仪劲楷简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pPr marL="571500" indent="-571500">
              <a:buFont typeface="Wingdings" panose="05000000000000000000" charset="0"/>
              <a:buChar char="n"/>
            </a:pPr>
            <a:r>
              <a:rPr lang="zh-CN" altLang="en-US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风俗画</a:t>
            </a:r>
            <a:r>
              <a:rPr lang="en-US" alt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——“</a:t>
            </a:r>
            <a:r>
              <a:rPr lang="zh-CN" altLang="en-US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得意忘象，不落言荃</a:t>
            </a:r>
            <a:r>
              <a:rPr lang="en-US" alt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”</a:t>
            </a:r>
            <a:r>
              <a:rPr lang="zh-CN" altLang="en-US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。</a:t>
            </a:r>
            <a:endParaRPr lang="zh-CN" altLang="en-US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691005"/>
            <a:ext cx="10515600" cy="4617720"/>
          </a:xfrm>
        </p:spPr>
        <p:txBody>
          <a:bodyPr/>
          <a:p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风俗画属于人物画的范畴，除了表现社会风气习俗以外，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sym typeface="+mn-ea"/>
              </a:rPr>
              <a:t>也就是特定对象在一定的地点、时间、时令、节候、物产的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sym typeface="+mn-ea"/>
              </a:rPr>
              <a:t>情境，</a:t>
            </a:r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</a:rPr>
              <a:t>人物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是重要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主题。</a:t>
            </a:r>
            <a:endParaRPr lang="zh-CN" altLang="en-US" sz="2400">
              <a:latin typeface="汉仪劲楷简" panose="00020600040101010101" charset="-122"/>
              <a:ea typeface="汉仪劲楷简" panose="00020600040101010101" charset="-122"/>
            </a:endParaRPr>
          </a:p>
          <a:p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风俗画内容包括</a:t>
            </a:r>
            <a:r>
              <a:rPr lang="zh-CN" altLang="en-US" sz="2400" u="sng">
                <a:latin typeface="汉仪劲楷简" panose="00020600040101010101" charset="-122"/>
                <a:ea typeface="汉仪劲楷简" panose="00020600040101010101" charset="-122"/>
              </a:rPr>
              <a:t>市肆村舍、农家活动、节令游戏、宴饮聚会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等，古人通常注重描绘</a:t>
            </a:r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</a:rPr>
              <a:t>村舍、田宇与农夫、渔民生活生产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的画作。比如《踏春歌》、《农村嫁女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图》。</a:t>
            </a:r>
            <a:endParaRPr lang="zh-CN" altLang="en-US" sz="2400">
              <a:latin typeface="汉仪劲楷简" panose="00020600040101010101" charset="-122"/>
              <a:ea typeface="汉仪劲楷简" panose="00020600040101010101" charset="-122"/>
            </a:endParaRPr>
          </a:p>
          <a:p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另外，</a:t>
            </a:r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</a:rPr>
              <a:t>市肆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也是风俗画的重点主题。</a:t>
            </a:r>
            <a:r>
              <a:rPr lang="zh-CN" altLang="en-US" sz="2400" u="sng">
                <a:latin typeface="汉仪劲楷简" panose="00020600040101010101" charset="-122"/>
                <a:ea typeface="汉仪劲楷简" panose="00020600040101010101" charset="-122"/>
              </a:rPr>
              <a:t>随着城市格局突破坊市的限制，市民生活日益丰富，市民经济得到充分发展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，例如北宋的《货郎图》表现市民经济生活。北宋政权南渡之后，经济中心进一步南移，使得当时的市民经济得到了较好发展，南宋画家李嵩画过多幅货郎图，其中一幅就是描绘钱塘一带的风土人情，货郎挑着担子，商品繁多，应有尽有，引得儿童围绕嬉闹，一位女子给儿子挑选商品，货郎眉眼含笑，似乎正在推荐好玩的玩意儿，十分轻松而欢快的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场景，有机结合了货郎和婴戏的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元素。</a:t>
            </a:r>
            <a:endParaRPr lang="zh-CN" altLang="en-US" sz="2400">
              <a:latin typeface="汉仪劲楷简" panose="00020600040101010101" charset="-122"/>
              <a:ea typeface="汉仪劲楷简" panose="00020600040101010101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9" name="图片 2097158"/>
          <p:cNvPicPr/>
          <p:nvPr/>
        </p:nvPicPr>
        <p:blipFill>
          <a:blip r:embed="rId1"/>
          <a:srcRect l="1393" t="7422" r="5678" b="8823"/>
          <a:stretch>
            <a:fillRect/>
          </a:stretch>
        </p:blipFill>
        <p:spPr>
          <a:xfrm>
            <a:off x="3420745" y="584200"/>
            <a:ext cx="8771255" cy="4696460"/>
          </a:xfrm>
          <a:prstGeom prst="rect">
            <a:avLst/>
          </a:prstGeom>
        </p:spPr>
      </p:pic>
      <p:pic>
        <p:nvPicPr>
          <p:cNvPr id="2097160" name="图片 2097159"/>
          <p:cNvPicPr/>
          <p:nvPr/>
        </p:nvPicPr>
        <p:blipFill>
          <a:blip r:embed="rId2"/>
          <a:srcRect t="15438" b="24290"/>
          <a:stretch>
            <a:fillRect/>
          </a:stretch>
        </p:blipFill>
        <p:spPr>
          <a:xfrm>
            <a:off x="0" y="583565"/>
            <a:ext cx="3421380" cy="4697095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8236585" y="30480"/>
            <a:ext cx="3955415" cy="520700"/>
          </a:xfrm>
          <a:prstGeom prst="roundRect">
            <a:avLst/>
          </a:prstGeom>
        </p:spPr>
        <p:style>
          <a:lnRef idx="0">
            <a:srgbClr val="FFFFFF"/>
          </a:lnRef>
          <a:fillRef idx="3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</a:rPr>
              <a:t>兰亭修禊如何说</a:t>
            </a:r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  <a:sym typeface="+mn-ea"/>
              </a:rPr>
              <a:t>来</a:t>
            </a:r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</a:rPr>
              <a:t>？</a:t>
            </a:r>
            <a:endParaRPr lang="zh-CN" altLang="en-US" sz="320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0"/>
            <a:ext cx="7160895" cy="7334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明嘉靖《</a:t>
            </a:r>
            <a:r>
              <a:rPr lang="en-US" altLang="zh-CN" sz="28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兰亭修禊</a:t>
            </a:r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图》</a:t>
            </a:r>
            <a:r>
              <a:rPr lang="en-US" altLang="zh-CN" sz="28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文徵明 </a:t>
            </a:r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农历</a:t>
            </a:r>
            <a:r>
              <a:rPr lang="zh-CN" altLang="en-US" sz="28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三月上旬</a:t>
            </a:r>
            <a:endParaRPr lang="zh-CN" altLang="en-US" sz="2800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5280660"/>
            <a:ext cx="12191365" cy="14585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457200" fontAlgn="auto"/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修禊是古代的风俗，兰亭修禊是</a:t>
            </a:r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东晋穆帝永和九年（353年）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，</a:t>
            </a:r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王羲之与谢安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等41人，在浙江兰亭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溪上修禊，作</a:t>
            </a:r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曲水流觞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之会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。</a:t>
            </a:r>
            <a:endParaRPr lang="zh-CN" altLang="en-US" sz="2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457200" fontAlgn="auto"/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王羲之等人</a:t>
            </a:r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临曲水而洗涤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，每人都作诗文，王羲之作序，记述</a:t>
            </a:r>
            <a:r>
              <a:rPr lang="zh-CN" altLang="en-US" sz="2400" u="sng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兰亭周围山水之美和聚会时欢乐的心情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。图中</a:t>
            </a:r>
            <a:r>
              <a:rPr lang="zh-CN" altLang="en-US" sz="2400"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层峦幽涧，茂林修竹，环境清谧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。</a:t>
            </a:r>
            <a:endParaRPr lang="zh-CN" altLang="en-US" sz="2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3565"/>
            <a:ext cx="12192000" cy="42291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3" name="图片 2097162"/>
          <p:cNvPicPr/>
          <p:nvPr/>
        </p:nvPicPr>
        <p:blipFill>
          <a:blip r:embed="rId1"/>
          <a:srcRect t="7422" r="5324"/>
          <a:stretch>
            <a:fillRect/>
          </a:stretch>
        </p:blipFill>
        <p:spPr>
          <a:xfrm>
            <a:off x="0" y="0"/>
            <a:ext cx="11315726" cy="6915638"/>
          </a:xfrm>
          <a:prstGeom prst="rect">
            <a:avLst/>
          </a:prstGeom>
        </p:spPr>
      </p:pic>
      <p:sp>
        <p:nvSpPr>
          <p:cNvPr id="1048637" name="文本框 1048636"/>
          <p:cNvSpPr txBox="1"/>
          <p:nvPr/>
        </p:nvSpPr>
        <p:spPr>
          <a:xfrm>
            <a:off x="1085863" y="5368695"/>
            <a:ext cx="4572000" cy="521970"/>
          </a:xfrm>
          <a:prstGeom prst="rect">
            <a:avLst/>
          </a:prstGeom>
        </p:spPr>
        <p:txBody>
          <a:bodyPr wrap="square" rtlCol="0">
            <a:spAutoFit/>
          </a:bodyPr>
          <a:p>
            <a:r>
              <a:rPr lang="en-US" sz="2800">
                <a:solidFill>
                  <a:srgbClr val="FFFFFF"/>
                </a:solidFill>
                <a:latin typeface="汉仪劲楷简" panose="00020600040101010101" charset="-122"/>
                <a:ea typeface="汉仪劲楷简" panose="00020600040101010101" charset="-122"/>
              </a:rPr>
              <a:t>群贤毕至，少长咸集</a:t>
            </a:r>
            <a:endParaRPr lang="en-US" sz="2800">
              <a:solidFill>
                <a:srgbClr val="FFFFFF"/>
              </a:solidFill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1048638" name="文本框 1048637"/>
          <p:cNvSpPr txBox="1"/>
          <p:nvPr/>
        </p:nvSpPr>
        <p:spPr>
          <a:xfrm>
            <a:off x="1798048" y="3550919"/>
            <a:ext cx="4572000" cy="521970"/>
          </a:xfrm>
          <a:prstGeom prst="rect">
            <a:avLst/>
          </a:prstGeom>
        </p:spPr>
        <p:txBody>
          <a:bodyPr wrap="square" rtlCol="0">
            <a:spAutoFit/>
          </a:bodyPr>
          <a:p>
            <a:r>
              <a:rPr lang="en-US" sz="2800">
                <a:solidFill>
                  <a:srgbClr val="FFFFFF"/>
                </a:solidFill>
                <a:latin typeface="汉仪劲楷简" panose="00020600040101010101" charset="-122"/>
                <a:ea typeface="汉仪劲楷简" panose="00020600040101010101" charset="-122"/>
              </a:rPr>
              <a:t>引以为流觞曲水，列坐其次</a:t>
            </a:r>
            <a:endParaRPr lang="en-US" sz="2800">
              <a:solidFill>
                <a:srgbClr val="FFFFFF"/>
              </a:solidFill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1048639" name="文本框 1048638"/>
          <p:cNvSpPr txBox="1"/>
          <p:nvPr/>
        </p:nvSpPr>
        <p:spPr>
          <a:xfrm>
            <a:off x="353060" y="773430"/>
            <a:ext cx="1722120" cy="521970"/>
          </a:xfrm>
          <a:prstGeom prst="rect">
            <a:avLst/>
          </a:prstGeom>
        </p:spPr>
        <p:txBody>
          <a:bodyPr wrap="square" rtlCol="0">
            <a:spAutoFit/>
          </a:bodyPr>
          <a:p>
            <a:r>
              <a:rPr lang="en-US" sz="2800">
                <a:solidFill>
                  <a:srgbClr val="FFFFFF"/>
                </a:solidFill>
                <a:latin typeface="汉仪劲楷简" panose="00020600040101010101" charset="-122"/>
                <a:ea typeface="汉仪劲楷简" panose="00020600040101010101" charset="-122"/>
              </a:rPr>
              <a:t>崇山峻岭</a:t>
            </a:r>
            <a:endParaRPr lang="en-US" sz="2800">
              <a:solidFill>
                <a:srgbClr val="FFFFFF"/>
              </a:solidFill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1048640" name="文本框 1048639"/>
          <p:cNvSpPr txBox="1"/>
          <p:nvPr/>
        </p:nvSpPr>
        <p:spPr>
          <a:xfrm>
            <a:off x="5657850" y="640080"/>
            <a:ext cx="1734185" cy="521970"/>
          </a:xfrm>
          <a:prstGeom prst="rect">
            <a:avLst/>
          </a:prstGeom>
        </p:spPr>
        <p:txBody>
          <a:bodyPr wrap="square" rtlCol="0">
            <a:spAutoFit/>
          </a:bodyPr>
          <a:p>
            <a:r>
              <a:rPr lang="en-US" sz="2800">
                <a:solidFill>
                  <a:srgbClr val="FFFFFF"/>
                </a:solidFill>
                <a:latin typeface="汉仪劲楷简" panose="00020600040101010101" charset="-122"/>
                <a:ea typeface="汉仪劲楷简" panose="00020600040101010101" charset="-122"/>
              </a:rPr>
              <a:t>茂林修竹</a:t>
            </a:r>
            <a:endParaRPr lang="en-US" sz="2800">
              <a:solidFill>
                <a:srgbClr val="FFFFFF"/>
              </a:solidFill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1048641" name="文本框 1048640"/>
          <p:cNvSpPr txBox="1"/>
          <p:nvPr/>
        </p:nvSpPr>
        <p:spPr>
          <a:xfrm>
            <a:off x="352853" y="2987039"/>
            <a:ext cx="4572000" cy="521970"/>
          </a:xfrm>
          <a:prstGeom prst="rect">
            <a:avLst/>
          </a:prstGeom>
        </p:spPr>
        <p:txBody>
          <a:bodyPr wrap="square" rtlCol="0">
            <a:spAutoFit/>
          </a:bodyPr>
          <a:p>
            <a:r>
              <a:rPr lang="en-US" sz="2800">
                <a:solidFill>
                  <a:srgbClr val="FFFFFF"/>
                </a:solidFill>
                <a:latin typeface="汉仪劲楷简" panose="00020600040101010101" charset="-122"/>
                <a:ea typeface="汉仪劲楷简" panose="00020600040101010101" charset="-122"/>
              </a:rPr>
              <a:t>又有清流激湍</a:t>
            </a:r>
            <a:r>
              <a:rPr lang="zh-CN" sz="2800">
                <a:solidFill>
                  <a:srgbClr val="FFFFFF"/>
                </a:solidFill>
                <a:latin typeface="汉仪劲楷简" panose="00020600040101010101" charset="-122"/>
                <a:ea typeface="汉仪劲楷简" panose="00020600040101010101" charset="-122"/>
              </a:rPr>
              <a:t>，</a:t>
            </a:r>
            <a:r>
              <a:rPr lang="en-US" sz="2800">
                <a:solidFill>
                  <a:srgbClr val="FFFFFF"/>
                </a:solidFill>
                <a:latin typeface="汉仪劲楷简" panose="00020600040101010101" charset="-122"/>
                <a:ea typeface="汉仪劲楷简" panose="00020600040101010101" charset="-122"/>
              </a:rPr>
              <a:t>映带左右</a:t>
            </a:r>
            <a:endParaRPr lang="en-US" sz="2800">
              <a:solidFill>
                <a:srgbClr val="000000"/>
              </a:solidFill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1048642" name="文本框 1048641"/>
          <p:cNvSpPr txBox="1"/>
          <p:nvPr/>
        </p:nvSpPr>
        <p:spPr>
          <a:xfrm>
            <a:off x="6096000" y="0"/>
            <a:ext cx="5026402" cy="521970"/>
          </a:xfrm>
          <a:prstGeom prst="rect">
            <a:avLst/>
          </a:prstGeom>
        </p:spPr>
        <p:txBody>
          <a:bodyPr wrap="square" rtlCol="0">
            <a:spAutoFit/>
          </a:bodyPr>
          <a:p>
            <a:r>
              <a:rPr lang="en-US" sz="2800">
                <a:solidFill>
                  <a:srgbClr val="FFFFFF"/>
                </a:solidFill>
                <a:latin typeface="汉仪劲楷简" panose="00020600040101010101" charset="-122"/>
                <a:ea typeface="汉仪劲楷简" panose="00020600040101010101" charset="-122"/>
              </a:rPr>
              <a:t>仰观宇宙之大，俯察品类之盛</a:t>
            </a:r>
            <a:endParaRPr lang="en-US" sz="2800">
              <a:solidFill>
                <a:srgbClr val="FFFFFF"/>
              </a:solidFill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1048643" name="文本框 1048642"/>
          <p:cNvSpPr txBox="1"/>
          <p:nvPr/>
        </p:nvSpPr>
        <p:spPr>
          <a:xfrm>
            <a:off x="5942158" y="4069079"/>
            <a:ext cx="5250405" cy="953135"/>
          </a:xfrm>
          <a:prstGeom prst="rect">
            <a:avLst/>
          </a:prstGeom>
        </p:spPr>
        <p:txBody>
          <a:bodyPr wrap="square" rtlCol="0">
            <a:spAutoFit/>
          </a:bodyPr>
          <a:p>
            <a:r>
              <a:rPr lang="en-US" sz="2800">
                <a:solidFill>
                  <a:srgbClr val="FFFFFF"/>
                </a:solidFill>
                <a:latin typeface="汉仪劲楷简" panose="00020600040101010101" charset="-122"/>
                <a:ea typeface="汉仪劲楷简" panose="00020600040101010101" charset="-122"/>
              </a:rPr>
              <a:t>每览昔人兴感之由，若合一契，未尝不临文嗟悼，不能喻之于怀。</a:t>
            </a:r>
            <a:endParaRPr lang="en-US" sz="2800">
              <a:solidFill>
                <a:srgbClr val="FFFFFF"/>
              </a:solidFill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1048644" name="文本框 1048643"/>
          <p:cNvSpPr txBox="1"/>
          <p:nvPr/>
        </p:nvSpPr>
        <p:spPr>
          <a:xfrm>
            <a:off x="11315726" y="4484775"/>
            <a:ext cx="984695" cy="1814830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sz="280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饮酒</a:t>
            </a:r>
            <a:endParaRPr lang="en-US" sz="2800">
              <a:solidFill>
                <a:srgbClr val="000000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sz="280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洗濯</a:t>
            </a:r>
            <a:endParaRPr lang="en-US" sz="2800">
              <a:solidFill>
                <a:srgbClr val="000000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sz="280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作文</a:t>
            </a:r>
            <a:endParaRPr lang="en-US" sz="2800">
              <a:solidFill>
                <a:srgbClr val="000000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sz="280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对谈</a:t>
            </a:r>
            <a:endParaRPr lang="en-US" sz="2800">
              <a:solidFill>
                <a:srgbClr val="00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048627" name="文本框 1048626"/>
          <p:cNvSpPr txBox="1"/>
          <p:nvPr/>
        </p:nvSpPr>
        <p:spPr>
          <a:xfrm>
            <a:off x="11372215" y="105410"/>
            <a:ext cx="655955" cy="3799840"/>
          </a:xfrm>
          <a:prstGeom prst="rect">
            <a:avLst/>
          </a:prstGeom>
        </p:spPr>
        <p:txBody>
          <a:bodyPr wrap="square" rtlCol="0">
            <a:noAutofit/>
          </a:bodyPr>
          <a:p>
            <a:r>
              <a:rPr lang="zh-CN" altLang="en-US" sz="3600">
                <a:solidFill>
                  <a:srgbClr val="00808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明</a:t>
            </a:r>
            <a:r>
              <a:rPr lang="en-US" altLang="zh-CN" sz="3600">
                <a:solidFill>
                  <a:srgbClr val="00808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endParaRPr lang="en-US" altLang="zh-CN" sz="3600">
              <a:solidFill>
                <a:srgbClr val="00808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endParaRPr lang="en-US" sz="3600">
              <a:solidFill>
                <a:srgbClr val="00808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r>
              <a:rPr lang="en-US" sz="3600">
                <a:solidFill>
                  <a:srgbClr val="00808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兰亭</a:t>
            </a:r>
            <a:r>
              <a:rPr lang="zh-CN" sz="3600">
                <a:solidFill>
                  <a:srgbClr val="00808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修禊图</a:t>
            </a:r>
            <a:endParaRPr lang="zh-CN" sz="3600">
              <a:solidFill>
                <a:srgbClr val="00808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1048636" name="文本框 1048635"/>
          <p:cNvSpPr txBox="1"/>
          <p:nvPr/>
        </p:nvSpPr>
        <p:spPr>
          <a:xfrm>
            <a:off x="11315814" y="773430"/>
            <a:ext cx="1587976" cy="398780"/>
          </a:xfrm>
          <a:prstGeom prst="rect">
            <a:avLst/>
          </a:prstGeom>
        </p:spPr>
        <p:txBody>
          <a:bodyPr wrap="square" rtlCol="0">
            <a:spAutoFit/>
          </a:bodyPr>
          <a:p>
            <a:r>
              <a:rPr lang="en-US" sz="200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文徵明</a:t>
            </a:r>
            <a:endParaRPr lang="en-US" sz="2000">
              <a:solidFill>
                <a:srgbClr val="00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2" name="图片 2097161"/>
          <p:cNvPicPr/>
          <p:nvPr/>
        </p:nvPicPr>
        <p:blipFill>
          <a:blip r:embed="rId1"/>
          <a:srcRect t="7422" r="5324"/>
          <a:stretch>
            <a:fillRect/>
          </a:stretch>
        </p:blipFill>
        <p:spPr>
          <a:xfrm>
            <a:off x="0" y="0"/>
            <a:ext cx="11315726" cy="6915638"/>
          </a:xfrm>
          <a:prstGeom prst="rect">
            <a:avLst/>
          </a:prstGeom>
        </p:spPr>
      </p:pic>
      <p:sp>
        <p:nvSpPr>
          <p:cNvPr id="1048627" name="文本框 1048626"/>
          <p:cNvSpPr txBox="1"/>
          <p:nvPr/>
        </p:nvSpPr>
        <p:spPr>
          <a:xfrm>
            <a:off x="11372215" y="105410"/>
            <a:ext cx="655955" cy="3395980"/>
          </a:xfrm>
          <a:prstGeom prst="rect">
            <a:avLst/>
          </a:prstGeom>
        </p:spPr>
        <p:txBody>
          <a:bodyPr wrap="square" rtlCol="0">
            <a:noAutofit/>
          </a:bodyPr>
          <a:p>
            <a:r>
              <a:rPr lang="zh-CN" altLang="en-US" sz="3600">
                <a:solidFill>
                  <a:srgbClr val="00808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明</a:t>
            </a:r>
            <a:r>
              <a:rPr lang="en-US" altLang="zh-CN" sz="3600">
                <a:solidFill>
                  <a:srgbClr val="00808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endParaRPr lang="en-US" altLang="zh-CN" sz="3600">
              <a:solidFill>
                <a:srgbClr val="00808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endParaRPr lang="en-US" sz="3600">
              <a:solidFill>
                <a:srgbClr val="00808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r>
              <a:rPr lang="en-US" sz="3600">
                <a:solidFill>
                  <a:srgbClr val="00808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兰亭</a:t>
            </a:r>
            <a:r>
              <a:rPr lang="zh-CN" sz="3600">
                <a:solidFill>
                  <a:srgbClr val="00808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修禊图</a:t>
            </a:r>
            <a:endParaRPr lang="zh-CN" sz="3600">
              <a:solidFill>
                <a:srgbClr val="00808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1048628" name="文本框 1048627"/>
          <p:cNvSpPr txBox="1"/>
          <p:nvPr/>
        </p:nvSpPr>
        <p:spPr>
          <a:xfrm>
            <a:off x="11297920" y="754380"/>
            <a:ext cx="993775" cy="398780"/>
          </a:xfrm>
          <a:prstGeom prst="rect">
            <a:avLst/>
          </a:prstGeom>
        </p:spPr>
        <p:txBody>
          <a:bodyPr wrap="square" rtlCol="0">
            <a:spAutoFit/>
          </a:bodyPr>
          <a:p>
            <a:r>
              <a:rPr lang="en-US" sz="2000">
                <a:solidFill>
                  <a:srgbClr val="000000"/>
                </a:solidFill>
                <a:latin typeface="汉仪仿宋S"/>
                <a:ea typeface="汉仪仿宋S"/>
              </a:rPr>
              <a:t>文徵明</a:t>
            </a:r>
            <a:endParaRPr lang="en-US" sz="2800">
              <a:solidFill>
                <a:srgbClr val="000000"/>
              </a:solidFill>
              <a:latin typeface="汉仪仿宋S"/>
              <a:ea typeface="汉仪仿宋S"/>
            </a:endParaRPr>
          </a:p>
        </p:txBody>
      </p:sp>
      <p:sp>
        <p:nvSpPr>
          <p:cNvPr id="1048629" name="文本框 1048628"/>
          <p:cNvSpPr txBox="1"/>
          <p:nvPr/>
        </p:nvSpPr>
        <p:spPr>
          <a:xfrm>
            <a:off x="5146675" y="105410"/>
            <a:ext cx="6169025" cy="6752590"/>
          </a:xfrm>
          <a:prstGeom prst="rect">
            <a:avLst/>
          </a:prstGeom>
        </p:spPr>
        <p:txBody>
          <a:bodyPr wrap="square" rtlCol="0" anchor="b">
            <a:noAutofit/>
          </a:bodyPr>
          <a:p>
            <a:r>
              <a:rPr lang="en-US" altLang="zh-CN" sz="2400">
                <a:solidFill>
                  <a:srgbClr val="FFFFFF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</a:t>
            </a:r>
            <a:r>
              <a:rPr lang="en-US" sz="2400">
                <a:solidFill>
                  <a:srgbClr val="FFFFFF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永和九年，岁在癸丑，暮春之初，会于会稽山阴之兰亭，修楔事也。</a:t>
            </a:r>
            <a:r>
              <a:rPr lang="en-US" sz="2400" u="sng">
                <a:solidFill>
                  <a:srgbClr val="FFFFFF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群贤毕至，少长咸集。</a:t>
            </a:r>
            <a:r>
              <a:rPr lang="en-US" sz="2400">
                <a:solidFill>
                  <a:srgbClr val="FFFFFF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此地有</a:t>
            </a:r>
            <a:r>
              <a:rPr lang="en-US" sz="2400" u="sng">
                <a:solidFill>
                  <a:srgbClr val="FFFFFF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崇山峻岭，茂林修竹；又有清流激湍，映带左右，引以为流觞曲水，列坐其次</a:t>
            </a:r>
            <a:r>
              <a:rPr lang="en-US" sz="2400">
                <a:solidFill>
                  <a:srgbClr val="FFFFFF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。虽无丝竹管弦之盛，一觞一咏，亦足以畅叙幽情。
</a:t>
            </a:r>
            <a:r>
              <a:rPr lang="en-US" altLang="zh-CN" sz="2400">
                <a:solidFill>
                  <a:srgbClr val="FFFFFF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</a:t>
            </a:r>
            <a:r>
              <a:rPr lang="en-US" sz="2400">
                <a:solidFill>
                  <a:srgbClr val="FFFFFF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是日也，天朗气清，惠风和畅，</a:t>
            </a:r>
            <a:r>
              <a:rPr lang="en-US" sz="2400" u="sng">
                <a:solidFill>
                  <a:srgbClr val="FFFFFF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仰观宇宙之大，俯察品类之盛</a:t>
            </a:r>
            <a:r>
              <a:rPr lang="en-US" sz="2400">
                <a:solidFill>
                  <a:srgbClr val="FFFFFF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，所以游目骋怀，足以极视听之娱，信可乐也。
</a:t>
            </a:r>
            <a:r>
              <a:rPr lang="en-US" altLang="zh-CN" sz="2400">
                <a:solidFill>
                  <a:srgbClr val="FFFFFF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</a:t>
            </a:r>
            <a:r>
              <a:rPr lang="en-US" sz="2400">
                <a:solidFill>
                  <a:srgbClr val="FFFFFF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夫人之相与，俯仰一世，或取诸怀抱，悟言一室之内；或因寄所托，放浪形骸之外。虽趣舍万殊，静躁不同，当其欣于所遇，暂得于己，快然自足，不知老之将至。</a:t>
            </a:r>
            <a:r>
              <a:rPr lang="en-US" altLang="zh-CN" sz="2400">
                <a:solidFill>
                  <a:srgbClr val="FFFFFF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//</a:t>
            </a:r>
            <a:r>
              <a:rPr lang="en-US" sz="2400">
                <a:solidFill>
                  <a:srgbClr val="FFFFFF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及其所之既倦，情随事迁，感慨系之矣。向之所欣，俯仰之间，已为陈迹，犹不能不以之兴怀。况修短随化，终期于尽。古人云："死生亦大矣。"岂不痛哉！（不知老之将至一作：曾不知老之将至）</a:t>
            </a:r>
            <a:endParaRPr lang="en-US" sz="2400">
              <a:solidFill>
                <a:srgbClr val="FFFFFF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1048630" name="文本框 1048629"/>
          <p:cNvSpPr txBox="1"/>
          <p:nvPr/>
        </p:nvSpPr>
        <p:spPr>
          <a:xfrm>
            <a:off x="11517630" y="4187190"/>
            <a:ext cx="365125" cy="2670810"/>
          </a:xfrm>
          <a:prstGeom prst="rect">
            <a:avLst/>
          </a:prstGeom>
        </p:spPr>
        <p:txBody>
          <a:bodyPr wrap="square" rtlCol="0">
            <a:noAutofit/>
          </a:bodyPr>
          <a:p>
            <a:r>
              <a:rPr lang="zh-CN" altLang="zh-CN" sz="2400">
                <a:solidFill>
                  <a:srgbClr val="00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朗诵</a:t>
            </a:r>
            <a:r>
              <a:rPr lang="en-US" altLang="zh-CN" sz="2400">
                <a:solidFill>
                  <a:srgbClr val="00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.</a:t>
            </a:r>
            <a:endParaRPr lang="en-US" sz="2400">
              <a:solidFill>
                <a:srgbClr val="00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r>
              <a:rPr lang="zh-CN" sz="2400">
                <a:solidFill>
                  <a:srgbClr val="00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我是王羲之</a:t>
            </a:r>
            <a:endParaRPr lang="zh-CN" sz="2400">
              <a:solidFill>
                <a:srgbClr val="00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1048631" name="圆角矩形 1048630"/>
          <p:cNvSpPr/>
          <p:nvPr/>
        </p:nvSpPr>
        <p:spPr>
          <a:xfrm>
            <a:off x="8789670" y="3070860"/>
            <a:ext cx="2426335" cy="430530"/>
          </a:xfrm>
          <a:prstGeom prst="round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sz="3200">
                <a:solidFill>
                  <a:srgbClr val="FFFFFF"/>
                </a:solidFill>
                <a:latin typeface="汉仪劲楷简" panose="00020600040101010101" charset="-122"/>
                <a:ea typeface="汉仪劲楷简" panose="00020600040101010101" charset="-122"/>
              </a:rPr>
              <a:t>积极入世</a:t>
            </a:r>
            <a:endParaRPr lang="zh-CN" sz="3200">
              <a:solidFill>
                <a:srgbClr val="FFFFFF"/>
              </a:solidFill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7567930" y="6423660"/>
            <a:ext cx="2426335" cy="434340"/>
          </a:xfrm>
          <a:prstGeom prst="round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sz="3200">
                <a:solidFill>
                  <a:srgbClr val="FFFFFF"/>
                </a:solidFill>
                <a:latin typeface="汉仪劲楷简" panose="00020600040101010101" charset="-122"/>
                <a:ea typeface="汉仪劲楷简" panose="00020600040101010101" charset="-122"/>
              </a:rPr>
              <a:t>生死观</a:t>
            </a:r>
            <a:endParaRPr lang="zh-CN" sz="3200">
              <a:solidFill>
                <a:srgbClr val="FFFFFF"/>
              </a:solidFill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7286625" y="1979930"/>
            <a:ext cx="2426335" cy="497205"/>
          </a:xfrm>
          <a:prstGeom prst="round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sz="3200">
                <a:solidFill>
                  <a:srgbClr val="FFFFFF"/>
                </a:solidFill>
                <a:latin typeface="汉仪劲楷简" panose="00020600040101010101" charset="-122"/>
                <a:ea typeface="汉仪劲楷简" panose="00020600040101010101" charset="-122"/>
              </a:rPr>
              <a:t>生活审美</a:t>
            </a:r>
            <a:endParaRPr lang="zh-CN" sz="3200">
              <a:solidFill>
                <a:srgbClr val="FFFFFF"/>
              </a:solidFill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pic>
        <p:nvPicPr>
          <p:cNvPr id="2097164" name="media2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20" y="0"/>
            <a:ext cx="5088255" cy="33496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6520" y="3501390"/>
            <a:ext cx="476377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u="sng">
                <a:solidFill>
                  <a:srgbClr val="FFFFFF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每览昔人兴感之由，若合一契，未尝不临文嗟悼，不能喻之于怀。</a:t>
            </a:r>
            <a:r>
              <a:rPr lang="en-US" sz="2400">
                <a:solidFill>
                  <a:srgbClr val="FFFFFF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固知一死生为虚诞，齐彭殇为妄作。后之视今，亦犹今之视昔。悲夫！故列叙时人，录其所述，虽世殊事异，所以兴怀，其致一也。后之览者，亦将有感于斯文。</a:t>
            </a:r>
            <a:endParaRPr lang="en-US" altLang="en-US" sz="2400">
              <a:solidFill>
                <a:srgbClr val="FFFFFF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814070" y="6177915"/>
            <a:ext cx="2426335" cy="434340"/>
          </a:xfrm>
          <a:prstGeom prst="round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sz="3200">
                <a:solidFill>
                  <a:srgbClr val="FFFFFF"/>
                </a:solidFill>
                <a:latin typeface="汉仪劲楷简" panose="00020600040101010101" charset="-122"/>
                <a:ea typeface="汉仪劲楷简" panose="00020600040101010101" charset="-122"/>
              </a:rPr>
              <a:t>古今</a:t>
            </a:r>
            <a:r>
              <a:rPr lang="zh-CN" sz="3200">
                <a:solidFill>
                  <a:srgbClr val="FFFFFF"/>
                </a:solidFill>
                <a:latin typeface="汉仪劲楷简" panose="00020600040101010101" charset="-122"/>
                <a:ea typeface="汉仪劲楷简" panose="00020600040101010101" charset="-122"/>
              </a:rPr>
              <a:t>之变</a:t>
            </a:r>
            <a:endParaRPr lang="zh-CN" sz="3200">
              <a:solidFill>
                <a:srgbClr val="FFFFFF"/>
              </a:solidFill>
              <a:latin typeface="汉仪劲楷简" panose="00020600040101010101" charset="-122"/>
              <a:ea typeface="汉仪劲楷简" panose="0002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48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9" grpId="0"/>
      <p:bldP spid="1048631" grpId="0" bldLvl="0" animBg="1"/>
      <p:bldP spid="1048631" grpId="1" animBg="1"/>
      <p:bldP spid="3" grpId="0" bldLvl="0" animBg="1"/>
      <p:bldP spid="3" grpId="1" animBg="1"/>
      <p:bldP spid="2" grpId="0" bldLvl="0" animBg="1"/>
      <p:bldP spid="2" grpId="1" animBg="1"/>
      <p:bldP spid="4" grpId="0" bldLvl="0" animBg="1"/>
      <p:bldP spid="4" grpId="1" animBg="1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/>
          <p:nvPr/>
        </p:nvPicPr>
        <p:blipFill>
          <a:blip r:embed="rId1"/>
          <a:srcRect l="11774"/>
          <a:stretch>
            <a:fillRect/>
          </a:stretch>
        </p:blipFill>
        <p:spPr>
          <a:xfrm>
            <a:off x="0" y="520700"/>
            <a:ext cx="12192000" cy="4919345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2030095" y="3392805"/>
            <a:ext cx="2132330" cy="182816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000"/>
              <a:t>纵目</a:t>
            </a:r>
            <a:endParaRPr lang="zh-CN" altLang="en-US" sz="4000"/>
          </a:p>
        </p:txBody>
      </p:sp>
      <p:sp>
        <p:nvSpPr>
          <p:cNvPr id="2" name="椭圆 1"/>
          <p:cNvSpPr/>
          <p:nvPr/>
        </p:nvSpPr>
        <p:spPr>
          <a:xfrm>
            <a:off x="5140960" y="3105785"/>
            <a:ext cx="2044065" cy="193040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/>
              <a:t>游船</a:t>
            </a:r>
            <a:endParaRPr lang="zh-CN" altLang="en-US" sz="4400"/>
          </a:p>
        </p:txBody>
      </p:sp>
      <p:sp>
        <p:nvSpPr>
          <p:cNvPr id="12" name="圆角矩形 11"/>
          <p:cNvSpPr/>
          <p:nvPr/>
        </p:nvSpPr>
        <p:spPr>
          <a:xfrm>
            <a:off x="9308465" y="0"/>
            <a:ext cx="2883535" cy="520700"/>
          </a:xfrm>
          <a:prstGeom prst="roundRect">
            <a:avLst/>
          </a:prstGeom>
        </p:spPr>
        <p:style>
          <a:lnRef idx="0">
            <a:srgbClr val="FFFFFF"/>
          </a:lnRef>
          <a:fillRef idx="3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>
                <a:latin typeface="汉仪劲楷简" panose="00020600040101010101" charset="-122"/>
                <a:ea typeface="汉仪劲楷简" panose="00020600040101010101" charset="-122"/>
              </a:rPr>
              <a:t>游春</a:t>
            </a:r>
            <a:r>
              <a:rPr lang="zh-CN" altLang="en-US" sz="3200">
                <a:latin typeface="汉仪劲楷简" panose="00020600040101010101" charset="-122"/>
                <a:ea typeface="汉仪劲楷简" panose="00020600040101010101" charset="-122"/>
              </a:rPr>
              <a:t>做什么？</a:t>
            </a:r>
            <a:endParaRPr lang="zh-CN" altLang="en-US" sz="3200"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0"/>
            <a:ext cx="67564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</a:rPr>
              <a:t>隋《游春图卷》</a:t>
            </a:r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  <a:sym typeface="+mn-ea"/>
              </a:rPr>
              <a:t>展子虔</a:t>
            </a:r>
            <a:r>
              <a:rPr lang="en-US" altLang="zh-CN" sz="2800">
                <a:latin typeface="汉仪劲楷简" panose="00020600040101010101" charset="-122"/>
                <a:ea typeface="汉仪劲楷简" panose="00020600040101010101" charset="-122"/>
                <a:sym typeface="+mn-ea"/>
              </a:rPr>
              <a:t> </a:t>
            </a:r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  <a:sym typeface="+mn-ea"/>
              </a:rPr>
              <a:t>藏于</a:t>
            </a:r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  <a:sym typeface="+mn-ea"/>
              </a:rPr>
              <a:t>故宫博物院</a:t>
            </a:r>
            <a:endParaRPr lang="zh-CN" altLang="en-US" sz="2800">
              <a:latin typeface="汉仪劲楷简" panose="00020600040101010101" charset="-122"/>
              <a:ea typeface="汉仪劲楷简" panose="0002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40" y="5434330"/>
            <a:ext cx="69329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</a:rPr>
              <a:t>青绿山水画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sym typeface="+mn-ea"/>
              </a:rPr>
              <a:t>描绘自然景色为主，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表现</a:t>
            </a:r>
            <a:r>
              <a:rPr lang="zh-CN" altLang="en-US" sz="2400" u="sng">
                <a:latin typeface="汉仪劲楷简" panose="00020600040101010101" charset="-122"/>
                <a:ea typeface="汉仪劲楷简" panose="00020600040101010101" charset="-122"/>
              </a:rPr>
              <a:t>贵族出游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</a:rPr>
              <a:t>。</a:t>
            </a:r>
            <a:endParaRPr lang="zh-CN" altLang="en-US" sz="2400"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6935470" y="1936115"/>
            <a:ext cx="2044065" cy="193040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/>
              <a:t>古刹</a:t>
            </a:r>
            <a:endParaRPr lang="zh-CN" altLang="en-US" sz="4400"/>
          </a:p>
        </p:txBody>
      </p:sp>
      <p:sp>
        <p:nvSpPr>
          <p:cNvPr id="10" name="文本框 9"/>
          <p:cNvSpPr txBox="1"/>
          <p:nvPr/>
        </p:nvSpPr>
        <p:spPr>
          <a:xfrm>
            <a:off x="7263130" y="1273810"/>
            <a:ext cx="3491230" cy="368300"/>
          </a:xfrm>
          <a:prstGeom prst="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zh-CN" altLang="en-US">
                <a:sym typeface="+mn-ea"/>
              </a:rPr>
              <a:t>崇山峻岭，山峦起伏，数峰叠起；</a:t>
            </a:r>
            <a:endParaRPr lang="zh-CN" altLang="en-US"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483090" y="3541395"/>
            <a:ext cx="2289175" cy="368300"/>
          </a:xfrm>
          <a:prstGeom prst="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zh-CN" altLang="en-US">
                <a:sym typeface="+mn-ea"/>
              </a:rPr>
              <a:t>低坡丛树，山路逶迤</a:t>
            </a:r>
            <a:endParaRPr lang="zh-CN" altLang="en-US"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165860" y="3105785"/>
            <a:ext cx="1209040" cy="368300"/>
          </a:xfrm>
          <a:prstGeom prst="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zh-CN" altLang="en-US">
                <a:sym typeface="+mn-ea"/>
              </a:rPr>
              <a:t>低峦小山</a:t>
            </a:r>
            <a:endParaRPr lang="zh-CN" altLang="en-US"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515995" y="2546350"/>
            <a:ext cx="1231265" cy="368300"/>
          </a:xfrm>
          <a:prstGeom prst="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zh-CN" altLang="en-US">
                <a:sym typeface="+mn-ea"/>
              </a:rPr>
              <a:t>遥相呼应</a:t>
            </a:r>
            <a:endParaRPr lang="zh-CN" altLang="en-US"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10285" y="2031365"/>
            <a:ext cx="3491865" cy="368300"/>
          </a:xfrm>
          <a:prstGeom prst="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zh-CN" altLang="en-US"/>
              <a:t>大片水域，波光潋滟，湖天一色。</a:t>
            </a:r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5287010" y="5031740"/>
            <a:ext cx="6290945" cy="408305"/>
          </a:xfrm>
          <a:prstGeom prst="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p>
            <a:r>
              <a:rPr lang="zh-CN" altLang="en-US"/>
              <a:t>一小船点缀其间，船内绘有三四人物，姿态不同，形态各异</a:t>
            </a:r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0" y="5894705"/>
            <a:ext cx="11938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①隋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朝画家展子虔创作的绘画作品，是画家</a:t>
            </a:r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传世的唯一作品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、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迄今为止</a:t>
            </a:r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存世最古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的画卷。</a:t>
            </a:r>
            <a:endParaRPr lang="zh-CN" altLang="en-US" sz="2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②画上有</a:t>
            </a:r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宋徽宗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题写的“展子虔游春图”六个字。</a:t>
            </a:r>
            <a:endParaRPr lang="zh-CN" altLang="en-US" sz="2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11739880" y="355600"/>
            <a:ext cx="445135" cy="169227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图片 21"/>
          <p:cNvPicPr/>
          <p:nvPr/>
        </p:nvPicPr>
        <p:blipFill>
          <a:blip r:embed="rId2"/>
          <a:srcRect r="44996" b="43827"/>
          <a:stretch>
            <a:fillRect/>
          </a:stretch>
        </p:blipFill>
        <p:spPr>
          <a:xfrm>
            <a:off x="6381115" y="520700"/>
            <a:ext cx="5255260" cy="4502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2" grpId="0" bldLvl="0" animBg="1"/>
      <p:bldP spid="2" grpId="1" animBg="1"/>
      <p:bldP spid="7" grpId="0" bldLvl="0" animBg="1"/>
      <p:bldP spid="7" grpId="1" animBg="1"/>
      <p:bldP spid="13" grpId="0" bldLvl="0" animBg="1"/>
      <p:bldP spid="13" grpId="1" animBg="1"/>
      <p:bldP spid="10" grpId="0" bldLvl="0" animBg="1"/>
      <p:bldP spid="10" grpId="1" animBg="1"/>
      <p:bldP spid="14" grpId="0" bldLvl="0" animBg="1"/>
      <p:bldP spid="14" grpId="1" animBg="1"/>
      <p:bldP spid="11" grpId="0" bldLvl="0" animBg="1"/>
      <p:bldP spid="11" grpId="1" animBg="1"/>
      <p:bldP spid="16" grpId="0" bldLvl="0" animBg="1"/>
      <p:bldP spid="16" grpId="1" animBg="1"/>
      <p:bldP spid="15" grpId="0" bldLvl="0" animBg="1"/>
      <p:bldP spid="1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035165" y="647700"/>
            <a:ext cx="5156835" cy="6209665"/>
          </a:xfrm>
        </p:spPr>
        <p:txBody>
          <a:bodyPr>
            <a:noAutofit/>
          </a:bodyPr>
          <a:p>
            <a:r>
              <a:rPr lang="zh-CN" altLang="en-US" sz="2400"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谁出游？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年老的官员骑在马上缓缓前进，前后簇拥着十名侍从。</a:t>
            </a:r>
            <a:endParaRPr lang="zh-CN" altLang="en-US" sz="2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  <a:p>
            <a:r>
              <a:rPr lang="zh-CN" altLang="en-US" sz="2400"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手里拿的是钓鱼杆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？</a:t>
            </a:r>
            <a:endParaRPr lang="zh-CN" altLang="en-US" sz="2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  <a:p>
            <a:pPr marL="0" indent="0">
              <a:buNone/>
            </a:pPr>
            <a:r>
              <a:rPr lang="en-US" altLang="zh-CN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   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不是。是</a:t>
            </a:r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丝鞭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（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丝稍鞭）一种很长的</a:t>
            </a:r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马鞭，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略弯曲，</a:t>
            </a:r>
            <a:r>
              <a:rPr lang="zh-CN" altLang="en-US" sz="2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质地柔软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，顶梢有垂下流苏，这种丝鞭只有</a:t>
            </a:r>
            <a:r>
              <a:rPr lang="zh-CN" altLang="en-US" sz="2400"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中高级官员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才能够使用，是身份的象征。</a:t>
            </a:r>
            <a:endParaRPr lang="zh-CN" altLang="en-US" sz="2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  <a:p>
            <a:r>
              <a:rPr lang="zh-CN" altLang="en-US" sz="2400"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背的大帽子是什么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？</a:t>
            </a:r>
            <a:endParaRPr lang="zh-CN" altLang="en-US" sz="2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0" indent="0">
              <a:buNone/>
            </a:pPr>
            <a:r>
              <a:rPr lang="en-US" altLang="zh-CN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重戴。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很大，有半人身长；帽顶是梯形体，帽檐近乎扁方的形状；黑色。重戴这个词最早出现在晚唐，是官员身份的一种象征。</a:t>
            </a:r>
            <a:endParaRPr lang="zh-CN" altLang="en-US" sz="2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r>
              <a:rPr lang="zh-CN" altLang="en-US" sz="2400"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为什么说是晚归？</a:t>
            </a:r>
            <a:endParaRPr lang="zh-CN" altLang="en-US" sz="2400">
              <a:highlight>
                <a:srgbClr val="FFFF00"/>
              </a:highlight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0" indent="0">
              <a:buNone/>
            </a:pPr>
            <a:r>
              <a:rPr lang="en-US" altLang="zh-CN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路障。将关未关，点明天色将晚，一行人刚刚结束了一天的城外踏青，正心满意足地返回。</a:t>
            </a:r>
            <a:endParaRPr lang="zh-CN" altLang="en-US" sz="2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endParaRPr lang="zh-CN" altLang="en-US" sz="2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-317"/>
            <a:ext cx="5080000" cy="460375"/>
          </a:xfrm>
          <a:prstGeom prst="rect">
            <a:avLst/>
          </a:prstGeom>
        </p:spPr>
        <p:txBody>
          <a:bodyPr>
            <a:spAutoFit/>
          </a:bodyPr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400" i="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南宋《春游晚归图页》故宫博物院藏</a:t>
            </a:r>
            <a:endParaRPr lang="zh-CN" altLang="en-US" sz="2400" i="0">
              <a:solidFill>
                <a:schemeClr val="tx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1"/>
          <a:srcRect l="4401" t="6157" r="4011" b="6019"/>
          <a:stretch>
            <a:fillRect/>
          </a:stretch>
        </p:blipFill>
        <p:spPr>
          <a:xfrm>
            <a:off x="0" y="398780"/>
            <a:ext cx="7035800" cy="645922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2"/>
          <a:srcRect t="6688" r="33618" b="9726"/>
          <a:stretch>
            <a:fillRect/>
          </a:stretch>
        </p:blipFill>
        <p:spPr>
          <a:xfrm>
            <a:off x="0" y="398780"/>
            <a:ext cx="3509010" cy="3172460"/>
          </a:xfrm>
          <a:prstGeom prst="rect">
            <a:avLst/>
          </a:prstGeom>
        </p:spPr>
      </p:pic>
      <p:sp>
        <p:nvSpPr>
          <p:cNvPr id="14" name="椭圆 13"/>
          <p:cNvSpPr/>
          <p:nvPr/>
        </p:nvSpPr>
        <p:spPr>
          <a:xfrm>
            <a:off x="1666875" y="398780"/>
            <a:ext cx="1569085" cy="239204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000"/>
              <a:t>丝鞭</a:t>
            </a:r>
            <a:endParaRPr lang="zh-CN" altLang="en-US" sz="4000"/>
          </a:p>
        </p:txBody>
      </p:sp>
      <p:sp>
        <p:nvSpPr>
          <p:cNvPr id="7" name="椭圆 6"/>
          <p:cNvSpPr/>
          <p:nvPr/>
        </p:nvSpPr>
        <p:spPr>
          <a:xfrm>
            <a:off x="635" y="4410710"/>
            <a:ext cx="1666240" cy="136779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2463165" y="5011420"/>
            <a:ext cx="3304540" cy="184658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/>
          <p:cNvPicPr/>
          <p:nvPr/>
        </p:nvPicPr>
        <p:blipFill>
          <a:blip r:embed="rId1"/>
          <a:srcRect l="10419" t="63882" r="52571" b="15054"/>
          <a:stretch>
            <a:fillRect/>
          </a:stretch>
        </p:blipFill>
        <p:spPr>
          <a:xfrm>
            <a:off x="0" y="3571240"/>
            <a:ext cx="7035165" cy="3291840"/>
          </a:xfrm>
          <a:prstGeom prst="rect">
            <a:avLst/>
          </a:prstGeom>
        </p:spPr>
      </p:pic>
      <p:sp>
        <p:nvSpPr>
          <p:cNvPr id="17" name="椭圆 16"/>
          <p:cNvSpPr/>
          <p:nvPr/>
        </p:nvSpPr>
        <p:spPr>
          <a:xfrm>
            <a:off x="78105" y="5659755"/>
            <a:ext cx="1279525" cy="111633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/>
              <a:t>食盒</a:t>
            </a:r>
            <a:endParaRPr lang="zh-CN" altLang="en-US" sz="3200"/>
          </a:p>
        </p:txBody>
      </p:sp>
      <p:sp>
        <p:nvSpPr>
          <p:cNvPr id="18" name="椭圆 17"/>
          <p:cNvSpPr/>
          <p:nvPr/>
        </p:nvSpPr>
        <p:spPr>
          <a:xfrm>
            <a:off x="3235960" y="3571240"/>
            <a:ext cx="1212850" cy="109283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/>
              <a:t>方凳</a:t>
            </a:r>
            <a:endParaRPr lang="zh-CN" altLang="en-US" sz="3200"/>
          </a:p>
        </p:txBody>
      </p:sp>
      <p:sp>
        <p:nvSpPr>
          <p:cNvPr id="19" name="椭圆 18"/>
          <p:cNvSpPr/>
          <p:nvPr/>
        </p:nvSpPr>
        <p:spPr>
          <a:xfrm>
            <a:off x="2229485" y="5805170"/>
            <a:ext cx="1279525" cy="88138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/>
              <a:t>火炉</a:t>
            </a:r>
            <a:endParaRPr lang="zh-CN" altLang="en-US" sz="3200"/>
          </a:p>
        </p:txBody>
      </p:sp>
      <p:sp>
        <p:nvSpPr>
          <p:cNvPr id="20" name="椭圆 19"/>
          <p:cNvSpPr/>
          <p:nvPr/>
        </p:nvSpPr>
        <p:spPr>
          <a:xfrm>
            <a:off x="2666365" y="5011420"/>
            <a:ext cx="1701800" cy="73914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/>
              <a:t>交椅</a:t>
            </a:r>
            <a:endParaRPr lang="zh-CN" altLang="en-US" sz="3200"/>
          </a:p>
        </p:txBody>
      </p:sp>
      <p:sp>
        <p:nvSpPr>
          <p:cNvPr id="21" name="椭圆 20"/>
          <p:cNvSpPr/>
          <p:nvPr/>
        </p:nvSpPr>
        <p:spPr>
          <a:xfrm>
            <a:off x="4448810" y="5011420"/>
            <a:ext cx="1279525" cy="135953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/>
              <a:t>重戴</a:t>
            </a:r>
            <a:endParaRPr lang="zh-CN" altLang="en-US" sz="3200"/>
          </a:p>
        </p:txBody>
      </p:sp>
      <p:sp>
        <p:nvSpPr>
          <p:cNvPr id="23" name="文本框 22"/>
          <p:cNvSpPr txBox="1"/>
          <p:nvPr/>
        </p:nvSpPr>
        <p:spPr>
          <a:xfrm>
            <a:off x="3509010" y="398780"/>
            <a:ext cx="352679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画中人物刻画须眉毕现，建筑器物</a:t>
            </a:r>
            <a:r>
              <a:rPr lang="zh-CN" altLang="en-US" sz="2000">
                <a:solidFill>
                  <a:srgbClr val="FFFF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精雕细琢</a:t>
            </a:r>
            <a:r>
              <a:rPr lang="zh-CN" altLang="en-US" sz="20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，游春队伍仪仗华丽。虽未费一笔一墨描绘</a:t>
            </a:r>
            <a:r>
              <a:rPr lang="zh-CN" altLang="en-US" sz="2000" u="sng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赏春情境</a:t>
            </a:r>
            <a:r>
              <a:rPr lang="zh-CN" altLang="en-US" sz="20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，却以</a:t>
            </a:r>
            <a:r>
              <a:rPr lang="zh-CN" altLang="en-US" sz="2000" u="sng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平淡天真的细节</a:t>
            </a:r>
            <a:r>
              <a:rPr lang="zh-CN" altLang="en-US" sz="20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，让观者想象出了</a:t>
            </a:r>
            <a:r>
              <a:rPr lang="zh-CN" altLang="en-US" sz="2000" u="sng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春和日丽，众人皆欢的游春盛景</a:t>
            </a:r>
            <a:r>
              <a:rPr lang="zh-CN" altLang="en-US" sz="20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。</a:t>
            </a:r>
            <a:endParaRPr lang="zh-CN" altLang="en-US" sz="2000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7035165" y="0"/>
            <a:ext cx="5157470" cy="475615"/>
          </a:xfrm>
          <a:prstGeom prst="roundRect">
            <a:avLst/>
          </a:prstGeom>
        </p:spPr>
        <p:style>
          <a:lnRef idx="0">
            <a:srgbClr val="FFFFFF"/>
          </a:lnRef>
          <a:fillRef idx="3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春游好开心</a:t>
            </a:r>
            <a:r>
              <a:rPr lang="en-US" altLang="zh-CN" sz="32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......</a:t>
            </a:r>
            <a:r>
              <a:rPr lang="zh-CN" altLang="en-US" sz="32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回家</a:t>
            </a:r>
            <a:r>
              <a:rPr lang="en-US" altLang="zh-CN" sz="32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......</a:t>
            </a:r>
            <a:endParaRPr lang="en-US" altLang="zh-CN" sz="32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  <p:bldP spid="7" grpId="0" bldLvl="0" animBg="1"/>
      <p:bldP spid="7" grpId="1" animBg="1"/>
      <p:bldP spid="8" grpId="0" bldLvl="0" animBg="1"/>
      <p:bldP spid="8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  <p:bldP spid="21" grpId="0" bldLvl="0" animBg="1"/>
      <p:bldP spid="2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/>
          <p:nvPr/>
        </p:nvPicPr>
        <p:blipFill>
          <a:blip r:embed="rId1"/>
          <a:srcRect t="57202" b="5130"/>
          <a:stretch>
            <a:fillRect/>
          </a:stretch>
        </p:blipFill>
        <p:spPr>
          <a:xfrm>
            <a:off x="6129020" y="3182620"/>
            <a:ext cx="6062980" cy="315023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2"/>
          <a:srcRect t="55375" b="5375"/>
          <a:stretch>
            <a:fillRect/>
          </a:stretch>
        </p:blipFill>
        <p:spPr>
          <a:xfrm>
            <a:off x="-635" y="3182620"/>
            <a:ext cx="6262370" cy="315023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rcRect t="55513" b="6163"/>
          <a:stretch>
            <a:fillRect/>
          </a:stretch>
        </p:blipFill>
        <p:spPr>
          <a:xfrm>
            <a:off x="0" y="0"/>
            <a:ext cx="6129655" cy="318262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4"/>
          <a:srcRect t="54766" b="7324"/>
          <a:stretch>
            <a:fillRect/>
          </a:stretch>
        </p:blipFill>
        <p:spPr>
          <a:xfrm>
            <a:off x="6129020" y="0"/>
            <a:ext cx="6062980" cy="326199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YzM3NjAxMGJhNjU1NDE4NzIwYWEwZjY3M2U0MWRkOTYifQ=="/>
  <p:tag name="KSO_WM_SCREEN_THEME_FLAG" val="Dlrq25wU2PGuGg5bbmjbDDreltf9xV5gtju21eljWD4Qp9KRDdKGCsSbyFx2t+knMrqly5ZVh9DsHb01jTh9PGUiOQeoBYVzl4xS0QGaWN8=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4786</Words>
  <PresentationFormat/>
  <Paragraphs>372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1" baseType="lpstr">
      <vt:lpstr>Arial</vt:lpstr>
      <vt:lpstr>宋体</vt:lpstr>
      <vt:lpstr>Wingdings</vt:lpstr>
      <vt:lpstr>汉仪劲楷简</vt:lpstr>
      <vt:lpstr>Wingdings</vt:lpstr>
      <vt:lpstr>华文楷体</vt:lpstr>
      <vt:lpstr>汉仪仿宋S</vt:lpstr>
      <vt:lpstr>仿宋</vt:lpstr>
      <vt:lpstr>微软雅黑</vt:lpstr>
      <vt:lpstr>Arial Unicode MS</vt:lpstr>
      <vt:lpstr>Calibri Light</vt:lpstr>
      <vt:lpstr>Calibri</vt:lpstr>
      <vt:lpstr>PingFang SC</vt:lpstr>
      <vt:lpstr>Segoe Print</vt:lpstr>
      <vt:lpstr>Office 主题</vt:lpstr>
      <vt:lpstr> 绘画中的众生百态</vt:lpstr>
      <vt:lpstr>PowerPoint 演示文稿</vt:lpstr>
      <vt:lpstr>风俗画——“得意忘象，不落言荃”。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一、村市生涯是什么样？</vt:lpstr>
      <vt:lpstr>PowerPoint 演示文稿</vt:lpstr>
      <vt:lpstr>PowerPoint 演示文稿</vt:lpstr>
      <vt:lpstr>PowerPoint 演示文稿</vt:lpstr>
      <vt:lpstr>PowerPoint 演示文稿</vt:lpstr>
      <vt:lpstr>二、太平欢乐有什么样的？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2024-11-05T07:00:00Z</dcterms:created>
  <dcterms:modified xsi:type="dcterms:W3CDTF">2025-03-01T10:34:07Z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5AFEAF7971DA4B879408F2C44A0E32FD_13</vt:lpwstr>
  </property>
</Properties>
</file>