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79.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316" r:id="rId3"/>
    <p:sldId id="309" r:id="rId4"/>
    <p:sldId id="310" r:id="rId5"/>
    <p:sldId id="311" r:id="rId6"/>
    <p:sldId id="312" r:id="rId7"/>
    <p:sldId id="313" r:id="rId8"/>
    <p:sldId id="314" r:id="rId9"/>
    <p:sldId id="318" r:id="rId10"/>
    <p:sldId id="319" r:id="rId11"/>
    <p:sldId id="320" r:id="rId12"/>
    <p:sldId id="323" r:id="rId13"/>
    <p:sldId id="321"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87" autoAdjust="0"/>
    <p:restoredTop sz="94660"/>
  </p:normalViewPr>
  <p:slideViewPr>
    <p:cSldViewPr snapToGrid="0" showGuides="1">
      <p:cViewPr>
        <p:scale>
          <a:sx n="68" d="100"/>
          <a:sy n="68" d="100"/>
        </p:scale>
        <p:origin x="-672" y="-96"/>
      </p:cViewPr>
      <p:guideLst>
        <p:guide orient="horz" pos="2896"/>
        <p:guide pos="3836"/>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tableStyles" Target="tableStyles.xml" Id="rId18"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theme" Target="theme/theme1.xml" Id="rId17" /><Relationship Type="http://schemas.openxmlformats.org/officeDocument/2006/relationships/slide" Target="slides/slide1.xml" Id="rId2" /><Relationship Type="http://schemas.openxmlformats.org/officeDocument/2006/relationships/viewProps" Target="viewProps.xml" Id="rId16"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presProps" Target="presProps.xml" Id="rId15" /><Relationship Type="http://schemas.openxmlformats.org/officeDocument/2006/relationships/slide" Target="slides/slide9.xml" Id="rId10"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tags" Target="/ppt/tags/tag79.xml" Id="R19d6ced3af5f40ec" /></Relationships>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3.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1.png"/><Relationship Id="rId5" Type="http://schemas.openxmlformats.org/officeDocument/2006/relationships/tags" Target="../tags/tag11.xml"/><Relationship Id="rId10" Type="http://schemas.openxmlformats.org/officeDocument/2006/relationships/slideMaster" Target="../slideMasters/slideMaster1.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Master" Target="../slideMasters/slideMaster1.xml"/><Relationship Id="rId4" Type="http://schemas.openxmlformats.org/officeDocument/2006/relationships/tags" Target="../tags/tag67.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3.png"/><Relationship Id="rId5" Type="http://schemas.openxmlformats.org/officeDocument/2006/relationships/tags" Target="../tags/tag72.xml"/><Relationship Id="rId10" Type="http://schemas.openxmlformats.org/officeDocument/2006/relationships/image" Target="../media/image2.png"/><Relationship Id="rId4" Type="http://schemas.openxmlformats.org/officeDocument/2006/relationships/tags" Target="../tags/tag71.xml"/><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5.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1.png"/><Relationship Id="rId2" Type="http://schemas.openxmlformats.org/officeDocument/2006/relationships/tags" Target="../tags/tag22.xml"/><Relationship Id="rId16" Type="http://schemas.openxmlformats.org/officeDocument/2006/relationships/image" Target="../media/image7.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Master" Target="../slideMasters/slideMaster1.xml"/><Relationship Id="rId5" Type="http://schemas.openxmlformats.org/officeDocument/2006/relationships/tags" Target="../tags/tag25.xml"/><Relationship Id="rId15" Type="http://schemas.openxmlformats.org/officeDocument/2006/relationships/image" Target="../media/image6.png"/><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3.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1.xml"/><Relationship Id="rId5" Type="http://schemas.openxmlformats.org/officeDocument/2006/relationships/tags" Target="../tags/tag49.xml"/><Relationship Id="rId4" Type="http://schemas.openxmlformats.org/officeDocument/2006/relationships/tags" Target="../tags/tag4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11"/>
          <a:stretch>
            <a:fillRect/>
          </a:stretch>
        </p:blipFill>
        <p:spPr>
          <a:xfrm>
            <a:off x="-529" y="-297"/>
            <a:ext cx="12193057" cy="6858594"/>
          </a:xfrm>
          <a:prstGeom prst="rect">
            <a:avLst/>
          </a:prstGeom>
        </p:spPr>
      </p:pic>
      <p:pic>
        <p:nvPicPr>
          <p:cNvPr id="8" name="图片 7"/>
          <p:cNvPicPr>
            <a:picLocks noChangeAspect="1"/>
          </p:cNvPicPr>
          <p:nvPr>
            <p:custDataLst>
              <p:tags r:id="rId2"/>
            </p:custDataLst>
          </p:nvPr>
        </p:nvPicPr>
        <p:blipFill rotWithShape="1">
          <a:blip r:embed="rId12"/>
          <a:srcRect/>
          <a:stretch>
            <a:fillRect/>
          </a:stretch>
        </p:blipFill>
        <p:spPr>
          <a:xfrm>
            <a:off x="6836722" y="2088981"/>
            <a:ext cx="1971614" cy="2011769"/>
          </a:xfrm>
          <a:prstGeom prst="rect">
            <a:avLst/>
          </a:prstGeom>
        </p:spPr>
      </p:pic>
      <p:pic>
        <p:nvPicPr>
          <p:cNvPr id="9" name="图片 8"/>
          <p:cNvPicPr>
            <a:picLocks noChangeAspect="1"/>
          </p:cNvPicPr>
          <p:nvPr>
            <p:custDataLst>
              <p:tags r:id="rId3"/>
            </p:custDataLst>
          </p:nvPr>
        </p:nvPicPr>
        <p:blipFill rotWithShape="1">
          <a:blip r:embed="rId13"/>
          <a:srcRect/>
          <a:stretch>
            <a:fillRect/>
          </a:stretch>
        </p:blipFill>
        <p:spPr>
          <a:xfrm>
            <a:off x="1216971" y="4470254"/>
            <a:ext cx="2338765" cy="1209991"/>
          </a:xfrm>
          <a:prstGeom prst="rect">
            <a:avLst/>
          </a:prstGeom>
        </p:spPr>
      </p:pic>
      <p:pic>
        <p:nvPicPr>
          <p:cNvPr id="10" name="图片 9"/>
          <p:cNvPicPr>
            <a:picLocks noChangeAspect="1"/>
          </p:cNvPicPr>
          <p:nvPr>
            <p:custDataLst>
              <p:tags r:id="rId4"/>
            </p:custDataLst>
          </p:nvPr>
        </p:nvPicPr>
        <p:blipFill rotWithShape="1">
          <a:blip r:embed="rId14"/>
          <a:srcRect/>
          <a:stretch>
            <a:fillRect/>
          </a:stretch>
        </p:blipFill>
        <p:spPr>
          <a:xfrm>
            <a:off x="2481259" y="2147852"/>
            <a:ext cx="1074477" cy="555895"/>
          </a:xfrm>
          <a:prstGeom prst="rect">
            <a:avLst/>
          </a:prstGeom>
        </p:spPr>
      </p:pic>
      <p:sp>
        <p:nvSpPr>
          <p:cNvPr id="3" name="副标题 2"/>
          <p:cNvSpPr>
            <a:spLocks noGrp="1"/>
          </p:cNvSpPr>
          <p:nvPr>
            <p:ph type="subTitle" idx="1" hasCustomPrompt="1"/>
            <p:custDataLst>
              <p:tags r:id="rId5"/>
            </p:custDataLst>
          </p:nvPr>
        </p:nvSpPr>
        <p:spPr>
          <a:xfrm>
            <a:off x="2425701" y="3566160"/>
            <a:ext cx="7340600" cy="950984"/>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accent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6"/>
            </p:custDataLst>
          </p:nvPr>
        </p:nvSpPr>
        <p:spPr/>
        <p:txBody>
          <a:bodyPr/>
          <a:lstStyle/>
          <a:p>
            <a:fld id="{760FBDFE-C587-4B4C-A407-44438C67B59E}" type="datetimeFigureOut">
              <a:rPr lang="zh-CN" altLang="en-US" smtClean="0"/>
              <a:t>2020/3/24</a:t>
            </a:fld>
            <a:endParaRPr lang="zh-CN" altLang="en-US"/>
          </a:p>
        </p:txBody>
      </p:sp>
      <p:sp>
        <p:nvSpPr>
          <p:cNvPr id="17" name="页脚占位符 16"/>
          <p:cNvSpPr>
            <a:spLocks noGrp="1"/>
          </p:cNvSpPr>
          <p:nvPr>
            <p:ph type="ftr" sz="quarter" idx="11"/>
            <p:custDataLst>
              <p:tags r:id="rId7"/>
            </p:custDataLst>
          </p:nvPr>
        </p:nvSpPr>
        <p:spPr/>
        <p:txBody>
          <a:body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dirty="0"/>
          </a:p>
        </p:txBody>
      </p:sp>
      <p:sp>
        <p:nvSpPr>
          <p:cNvPr id="2" name="标题 1"/>
          <p:cNvSpPr>
            <a:spLocks noGrp="1"/>
          </p:cNvSpPr>
          <p:nvPr>
            <p:ph type="ctrTitle" hasCustomPrompt="1"/>
            <p:custDataLst>
              <p:tags r:id="rId9"/>
            </p:custDataLst>
          </p:nvPr>
        </p:nvSpPr>
        <p:spPr>
          <a:xfrm>
            <a:off x="2425701" y="2374901"/>
            <a:ext cx="7340600" cy="1074448"/>
          </a:xfrm>
        </p:spPr>
        <p:txBody>
          <a:bodyPr lIns="90000" tIns="46800" rIns="90000" bIns="0" anchor="t" anchorCtr="0">
            <a:normAutofit/>
          </a:bodyPr>
          <a:lstStyle>
            <a:lvl1pPr algn="ctr">
              <a:defRPr sz="5400" spc="600" baseline="0">
                <a:solidFill>
                  <a:schemeClr val="accent1"/>
                </a:solidFill>
                <a:latin typeface="隶书" pitchFamily="49" charset="-122"/>
                <a:ea typeface="汉仪尚巍手书W" pitchFamily="18" charset="-122"/>
              </a:defRPr>
            </a:lvl1pPr>
          </a:lstStyle>
          <a:p>
            <a:r>
              <a:rPr lang="zh-CN" altLang="en-US" dirty="0"/>
              <a:t>单击此处编辑标题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lvl1pPr>
              <a:defRPr>
                <a:latin typeface="隶书" pitchFamily="49" charset="-122"/>
                <a:ea typeface="隶书" pitchFamily="49" charset="-122"/>
              </a:defRPr>
            </a:lvl1pPr>
          </a:lstStyle>
          <a:p>
            <a:fld id="{760FBDFE-C587-4B4C-A407-44438C67B59E}" type="datetimeFigureOut">
              <a:rPr lang="zh-CN" altLang="en-US" smtClean="0"/>
              <a:t>2020/3/24</a:t>
            </a:fld>
            <a:endParaRPr lang="zh-CN" altLang="en-US"/>
          </a:p>
        </p:txBody>
      </p:sp>
      <p:sp>
        <p:nvSpPr>
          <p:cNvPr id="4" name="页脚占位符 3"/>
          <p:cNvSpPr>
            <a:spLocks noGrp="1"/>
          </p:cNvSpPr>
          <p:nvPr>
            <p:ph type="ftr" sz="quarter" idx="11"/>
            <p:custDataLst>
              <p:tags r:id="rId2"/>
            </p:custDataLst>
          </p:nvPr>
        </p:nvSpPr>
        <p:spPr/>
        <p:txBody>
          <a:bodyPr/>
          <a:lstStyle>
            <a:lvl1pPr>
              <a:defRPr>
                <a:latin typeface="隶书" pitchFamily="49" charset="-122"/>
                <a:ea typeface="隶书" pitchFamily="49" charset="-122"/>
              </a:defRPr>
            </a:lvl1pPr>
          </a:lstStyle>
          <a:p>
            <a:endParaRPr lang="zh-CN" altLang="en-US"/>
          </a:p>
        </p:txBody>
      </p:sp>
      <p:sp>
        <p:nvSpPr>
          <p:cNvPr id="5" name="灯片编号占位符 4"/>
          <p:cNvSpPr>
            <a:spLocks noGrp="1"/>
          </p:cNvSpPr>
          <p:nvPr>
            <p:ph type="sldNum" sz="quarter" idx="12"/>
            <p:custDataLst>
              <p:tags r:id="rId3"/>
            </p:custDataLst>
          </p:nvPr>
        </p:nvSpPr>
        <p:spPr/>
        <p:txBody>
          <a:bodyPr/>
          <a:lstStyle>
            <a:lvl1pPr>
              <a:defRPr>
                <a:latin typeface="隶书" pitchFamily="49" charset="-122"/>
                <a:ea typeface="隶书" pitchFamily="49"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lvl1pPr>
              <a:defRPr>
                <a:solidFill>
                  <a:schemeClr val="tx1">
                    <a:lumMod val="75000"/>
                    <a:lumOff val="25000"/>
                  </a:schemeClr>
                </a:solidFill>
                <a:latin typeface="隶书" pitchFamily="49" charset="-122"/>
                <a:ea typeface="隶书" pitchFamily="49" charset="-122"/>
              </a:defRPr>
            </a:lvl1pPr>
            <a:lvl2pPr>
              <a:defRPr>
                <a:solidFill>
                  <a:schemeClr val="tx1">
                    <a:lumMod val="75000"/>
                    <a:lumOff val="25000"/>
                  </a:schemeClr>
                </a:solidFill>
                <a:latin typeface="隶书" pitchFamily="49" charset="-122"/>
                <a:ea typeface="隶书" pitchFamily="49" charset="-122"/>
              </a:defRPr>
            </a:lvl2pPr>
            <a:lvl3pPr>
              <a:defRPr>
                <a:solidFill>
                  <a:schemeClr val="tx1">
                    <a:lumMod val="75000"/>
                    <a:lumOff val="25000"/>
                  </a:schemeClr>
                </a:solidFill>
                <a:latin typeface="隶书" pitchFamily="49" charset="-122"/>
                <a:ea typeface="隶书" pitchFamily="49" charset="-122"/>
              </a:defRPr>
            </a:lvl3pPr>
            <a:lvl4pPr>
              <a:defRPr>
                <a:solidFill>
                  <a:schemeClr val="tx1">
                    <a:lumMod val="75000"/>
                    <a:lumOff val="25000"/>
                  </a:schemeClr>
                </a:solidFill>
                <a:latin typeface="隶书" pitchFamily="49" charset="-122"/>
                <a:ea typeface="隶书" pitchFamily="49" charset="-122"/>
              </a:defRPr>
            </a:lvl4pPr>
            <a:lvl5pPr>
              <a:defRPr>
                <a:solidFill>
                  <a:schemeClr val="tx1">
                    <a:lumMod val="75000"/>
                    <a:lumOff val="25000"/>
                  </a:schemeClr>
                </a:solidFill>
                <a:latin typeface="隶书" pitchFamily="49" charset="-122"/>
                <a:ea typeface="隶书"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9"/>
          <a:stretch>
            <a:fillRect/>
          </a:stretch>
        </p:blipFill>
        <p:spPr>
          <a:xfrm>
            <a:off x="-529" y="-297"/>
            <a:ext cx="12193057" cy="6858594"/>
          </a:xfrm>
          <a:prstGeom prst="rect">
            <a:avLst/>
          </a:prstGeom>
        </p:spPr>
      </p:pic>
      <p:pic>
        <p:nvPicPr>
          <p:cNvPr id="7" name="图片 6"/>
          <p:cNvPicPr>
            <a:picLocks noChangeAspect="1"/>
          </p:cNvPicPr>
          <p:nvPr>
            <p:custDataLst>
              <p:tags r:id="rId2"/>
            </p:custDataLst>
          </p:nvPr>
        </p:nvPicPr>
        <p:blipFill rotWithShape="1">
          <a:blip r:embed="rId10"/>
          <a:srcRect/>
          <a:stretch>
            <a:fillRect/>
          </a:stretch>
        </p:blipFill>
        <p:spPr>
          <a:xfrm>
            <a:off x="6836722" y="2088981"/>
            <a:ext cx="1971614" cy="2011769"/>
          </a:xfrm>
          <a:prstGeom prst="rect">
            <a:avLst/>
          </a:prstGeom>
        </p:spPr>
      </p:pic>
      <p:pic>
        <p:nvPicPr>
          <p:cNvPr id="8" name="图片 7"/>
          <p:cNvPicPr>
            <a:picLocks noChangeAspect="1"/>
          </p:cNvPicPr>
          <p:nvPr>
            <p:custDataLst>
              <p:tags r:id="rId3"/>
            </p:custDataLst>
          </p:nvPr>
        </p:nvPicPr>
        <p:blipFill rotWithShape="1">
          <a:blip r:embed="rId11"/>
          <a:srcRect/>
          <a:stretch>
            <a:fillRect/>
          </a:stretch>
        </p:blipFill>
        <p:spPr>
          <a:xfrm>
            <a:off x="1344292" y="4273484"/>
            <a:ext cx="2338765" cy="1209991"/>
          </a:xfrm>
          <a:prstGeom prst="rect">
            <a:avLst/>
          </a:prstGeom>
        </p:spPr>
      </p:pic>
      <p:sp>
        <p:nvSpPr>
          <p:cNvPr id="2" name="标题 1"/>
          <p:cNvSpPr>
            <a:spLocks noGrp="1"/>
          </p:cNvSpPr>
          <p:nvPr>
            <p:ph type="title" hasCustomPrompt="1"/>
            <p:custDataLst>
              <p:tags r:id="rId4"/>
            </p:custDataLst>
          </p:nvPr>
        </p:nvSpPr>
        <p:spPr>
          <a:xfrm>
            <a:off x="2832102" y="2027027"/>
            <a:ext cx="6527798" cy="2021676"/>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8800" b="1" i="0" u="none" strike="noStrike" kern="1200" cap="none" spc="600" normalizeH="0" baseline="0" noProof="1" dirty="0">
                <a:solidFill>
                  <a:schemeClr val="accent1"/>
                </a:solidFill>
                <a:uFillTx/>
                <a:latin typeface="隶书" pitchFamily="49" charset="-122"/>
                <a:ea typeface="汉仪尚巍手书W"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2020/3/24</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隶书" pitchFamily="49" charset="-122"/>
                <a:ea typeface="隶书" pitchFamily="49"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lvl1pPr>
              <a:defRPr>
                <a:latin typeface="隶书" pitchFamily="49" charset="-122"/>
                <a:ea typeface="隶书" pitchFamily="49" charset="-122"/>
              </a:defRPr>
            </a:lvl1pPr>
          </a:lstStyle>
          <a:p>
            <a:fld id="{760FBDFE-C587-4B4C-A407-44438C67B59E}" type="datetimeFigureOut">
              <a:rPr lang="zh-CN" altLang="en-US" smtClean="0"/>
              <a:t>2020/3/24</a:t>
            </a:fld>
            <a:endParaRPr lang="zh-CN" altLang="en-US"/>
          </a:p>
        </p:txBody>
      </p:sp>
      <p:sp>
        <p:nvSpPr>
          <p:cNvPr id="5" name="页脚占位符 4"/>
          <p:cNvSpPr>
            <a:spLocks noGrp="1"/>
          </p:cNvSpPr>
          <p:nvPr>
            <p:ph type="ftr" sz="quarter" idx="11"/>
            <p:custDataLst>
              <p:tags r:id="rId4"/>
            </p:custDataLst>
          </p:nvPr>
        </p:nvSpPr>
        <p:spPr/>
        <p:txBody>
          <a:bodyPr/>
          <a:lstStyle>
            <a:lvl1pPr>
              <a:defRPr>
                <a:latin typeface="隶书" pitchFamily="49" charset="-122"/>
                <a:ea typeface="隶书" pitchFamily="49" charset="-122"/>
              </a:defRPr>
            </a:lvl1p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latin typeface="隶书" pitchFamily="49" charset="-122"/>
                <a:ea typeface="隶书"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12"/>
          <a:stretch>
            <a:fillRect/>
          </a:stretch>
        </p:blipFill>
        <p:spPr>
          <a:xfrm>
            <a:off x="-1057" y="0"/>
            <a:ext cx="12193057" cy="6858594"/>
          </a:xfrm>
          <a:prstGeom prst="rect">
            <a:avLst/>
          </a:prstGeom>
        </p:spPr>
      </p:pic>
      <p:cxnSp>
        <p:nvCxnSpPr>
          <p:cNvPr id="10" name="直接连接符 9"/>
          <p:cNvCxnSpPr/>
          <p:nvPr>
            <p:custDataLst>
              <p:tags r:id="rId2"/>
            </p:custDataLst>
          </p:nvPr>
        </p:nvCxnSpPr>
        <p:spPr>
          <a:xfrm flipH="1">
            <a:off x="4387840" y="3246035"/>
            <a:ext cx="3416320" cy="0"/>
          </a:xfrm>
          <a:prstGeom prst="line">
            <a:avLst/>
          </a:prstGeom>
          <a:noFill/>
          <a:ln w="6350" cap="flat" cmpd="sng" algn="ctr">
            <a:solidFill>
              <a:schemeClr val="accent1"/>
            </a:solidFill>
            <a:prstDash val="dash"/>
            <a:miter lim="800000"/>
          </a:ln>
          <a:effectLst/>
        </p:spPr>
      </p:cxnSp>
      <p:pic>
        <p:nvPicPr>
          <p:cNvPr id="8" name="图片 7"/>
          <p:cNvPicPr>
            <a:picLocks noChangeAspect="1"/>
          </p:cNvPicPr>
          <p:nvPr>
            <p:custDataLst>
              <p:tags r:id="rId3"/>
            </p:custDataLst>
          </p:nvPr>
        </p:nvPicPr>
        <p:blipFill rotWithShape="1">
          <a:blip r:embed="rId13"/>
          <a:srcRect/>
          <a:stretch>
            <a:fillRect/>
          </a:stretch>
        </p:blipFill>
        <p:spPr>
          <a:xfrm>
            <a:off x="98356" y="1093845"/>
            <a:ext cx="4034949" cy="3325215"/>
          </a:xfrm>
          <a:prstGeom prst="rect">
            <a:avLst/>
          </a:prstGeom>
        </p:spPr>
      </p:pic>
      <p:pic>
        <p:nvPicPr>
          <p:cNvPr id="11" name="图片 10"/>
          <p:cNvPicPr>
            <a:picLocks noChangeAspect="1"/>
          </p:cNvPicPr>
          <p:nvPr>
            <p:custDataLst>
              <p:tags r:id="rId4"/>
            </p:custDataLst>
          </p:nvPr>
        </p:nvPicPr>
        <p:blipFill rotWithShape="1">
          <a:blip r:embed="rId14"/>
          <a:srcRect/>
          <a:stretch>
            <a:fillRect/>
          </a:stretch>
        </p:blipFill>
        <p:spPr>
          <a:xfrm>
            <a:off x="8058695" y="2666886"/>
            <a:ext cx="2338765" cy="1209991"/>
          </a:xfrm>
          <a:prstGeom prst="rect">
            <a:avLst/>
          </a:prstGeom>
        </p:spPr>
      </p:pic>
      <p:pic>
        <p:nvPicPr>
          <p:cNvPr id="12" name="图片 11"/>
          <p:cNvPicPr>
            <a:picLocks noChangeAspect="1"/>
          </p:cNvPicPr>
          <p:nvPr>
            <p:custDataLst>
              <p:tags r:id="rId5"/>
            </p:custDataLst>
          </p:nvPr>
        </p:nvPicPr>
        <p:blipFill rotWithShape="1">
          <a:blip r:embed="rId15"/>
          <a:srcRect/>
          <a:stretch>
            <a:fillRect/>
          </a:stretch>
        </p:blipFill>
        <p:spPr>
          <a:xfrm>
            <a:off x="10310388" y="3125719"/>
            <a:ext cx="1584961" cy="1230593"/>
          </a:xfrm>
          <a:prstGeom prst="rect">
            <a:avLst/>
          </a:prstGeom>
        </p:spPr>
      </p:pic>
      <p:pic>
        <p:nvPicPr>
          <p:cNvPr id="13" name="图片 12"/>
          <p:cNvPicPr>
            <a:picLocks noChangeAspect="1"/>
          </p:cNvPicPr>
          <p:nvPr>
            <p:custDataLst>
              <p:tags r:id="rId6"/>
            </p:custDataLst>
          </p:nvPr>
        </p:nvPicPr>
        <p:blipFill rotWithShape="1">
          <a:blip r:embed="rId16"/>
          <a:srcRect/>
          <a:stretch>
            <a:fillRect/>
          </a:stretch>
        </p:blipFill>
        <p:spPr>
          <a:xfrm>
            <a:off x="8683515" y="-30481"/>
            <a:ext cx="3508485" cy="3350189"/>
          </a:xfrm>
          <a:prstGeom prst="rect">
            <a:avLst/>
          </a:prstGeom>
        </p:spPr>
      </p:pic>
      <p:sp>
        <p:nvSpPr>
          <p:cNvPr id="2" name="标题 1"/>
          <p:cNvSpPr>
            <a:spLocks noGrp="1"/>
          </p:cNvSpPr>
          <p:nvPr>
            <p:ph type="title" hasCustomPrompt="1"/>
            <p:custDataLst>
              <p:tags r:id="rId7"/>
            </p:custDataLst>
          </p:nvPr>
        </p:nvSpPr>
        <p:spPr>
          <a:xfrm>
            <a:off x="3403600" y="3381668"/>
            <a:ext cx="5384800" cy="995685"/>
          </a:xfrm>
        </p:spPr>
        <p:txBody>
          <a:bodyPr lIns="90000" tIns="46800" rIns="90000" bIns="46800" anchor="t" anchorCtr="0">
            <a:normAutofit/>
          </a:bodyPr>
          <a:lstStyle>
            <a:lvl1pPr algn="ctr">
              <a:defRPr sz="4400" u="none" strike="noStrike" kern="1200" cap="none" spc="300" normalizeH="0" baseline="0">
                <a:solidFill>
                  <a:schemeClr val="accent1"/>
                </a:solidFill>
                <a:uFillTx/>
                <a:latin typeface="隶书" pitchFamily="49" charset="-122"/>
                <a:ea typeface="汉仪尚巍手书W" pitchFamily="18" charset="-122"/>
              </a:defRPr>
            </a:lvl1pPr>
          </a:lstStyle>
          <a:p>
            <a:r>
              <a:rPr lang="zh-CN" altLang="en-US" dirty="0"/>
              <a:t>单击此处编辑标题</a:t>
            </a:r>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t>2020/3/24</a:t>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隶书" pitchFamily="49" charset="-122"/>
                <a:ea typeface="隶书" pitchFamily="49"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952508"/>
            <a:ext cx="5283242" cy="5388907"/>
          </a:xfrm>
        </p:spPr>
        <p:txBody>
          <a:bodyPr>
            <a:noAutofit/>
          </a:bodyPr>
          <a:lstStyle>
            <a:lvl1pPr>
              <a:defRPr sz="1600">
                <a:solidFill>
                  <a:schemeClr val="tx1">
                    <a:lumMod val="75000"/>
                    <a:lumOff val="25000"/>
                  </a:schemeClr>
                </a:solidFill>
                <a:latin typeface="隶书" pitchFamily="49" charset="-122"/>
                <a:ea typeface="隶书" pitchFamily="49" charset="-122"/>
              </a:defRPr>
            </a:lvl1pPr>
            <a:lvl2pPr>
              <a:defRPr sz="1600">
                <a:solidFill>
                  <a:schemeClr val="tx1">
                    <a:lumMod val="75000"/>
                    <a:lumOff val="25000"/>
                  </a:schemeClr>
                </a:solidFill>
                <a:latin typeface="隶书" pitchFamily="49" charset="-122"/>
                <a:ea typeface="隶书" pitchFamily="49" charset="-122"/>
              </a:defRPr>
            </a:lvl2pPr>
            <a:lvl3pPr>
              <a:defRPr sz="1600">
                <a:solidFill>
                  <a:schemeClr val="tx1">
                    <a:lumMod val="75000"/>
                    <a:lumOff val="25000"/>
                  </a:schemeClr>
                </a:solidFill>
                <a:latin typeface="隶书" pitchFamily="49" charset="-122"/>
                <a:ea typeface="隶书" pitchFamily="49" charset="-122"/>
              </a:defRPr>
            </a:lvl3pPr>
            <a:lvl4pPr>
              <a:defRPr sz="1600">
                <a:solidFill>
                  <a:schemeClr val="tx1">
                    <a:lumMod val="75000"/>
                    <a:lumOff val="25000"/>
                  </a:schemeClr>
                </a:solidFill>
                <a:latin typeface="隶书" pitchFamily="49" charset="-122"/>
                <a:ea typeface="隶书" pitchFamily="49" charset="-122"/>
              </a:defRPr>
            </a:lvl4pPr>
            <a:lvl5pPr>
              <a:defRPr sz="1600">
                <a:solidFill>
                  <a:schemeClr val="tx1">
                    <a:lumMod val="75000"/>
                    <a:lumOff val="25000"/>
                  </a:schemeClr>
                </a:solidFill>
                <a:latin typeface="隶书" pitchFamily="49" charset="-122"/>
                <a:ea typeface="隶书"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lvl1pPr>
              <a:defRPr>
                <a:latin typeface="隶书" pitchFamily="49" charset="-122"/>
                <a:ea typeface="隶书" pitchFamily="49" charset="-122"/>
              </a:defRPr>
            </a:lvl1pPr>
          </a:lstStyle>
          <a:p>
            <a:fld id="{760FBDFE-C587-4B4C-A407-44438C67B59E}" type="datetimeFigureOut">
              <a:rPr lang="zh-CN" altLang="en-US" smtClean="0"/>
              <a:t>2020/3/24</a:t>
            </a:fld>
            <a:endParaRPr lang="zh-CN" altLang="en-US"/>
          </a:p>
        </p:txBody>
      </p:sp>
      <p:sp>
        <p:nvSpPr>
          <p:cNvPr id="6" name="页脚占位符 5"/>
          <p:cNvSpPr>
            <a:spLocks noGrp="1"/>
          </p:cNvSpPr>
          <p:nvPr>
            <p:ph type="ftr" sz="quarter" idx="11"/>
            <p:custDataLst>
              <p:tags r:id="rId5"/>
            </p:custDataLst>
          </p:nvPr>
        </p:nvSpPr>
        <p:spPr/>
        <p:txBody>
          <a:bodyPr/>
          <a:lstStyle>
            <a:lvl1pPr>
              <a:defRPr>
                <a:latin typeface="隶书" pitchFamily="49" charset="-122"/>
                <a:ea typeface="隶书" pitchFamily="49" charset="-122"/>
              </a:defRPr>
            </a:lvl1pPr>
          </a:lstStyle>
          <a:p>
            <a:endParaRPr lang="zh-CN" altLang="en-US"/>
          </a:p>
        </p:txBody>
      </p:sp>
      <p:sp>
        <p:nvSpPr>
          <p:cNvPr id="7" name="灯片编号占位符 6"/>
          <p:cNvSpPr>
            <a:spLocks noGrp="1"/>
          </p:cNvSpPr>
          <p:nvPr>
            <p:ph type="sldNum" sz="quarter" idx="12"/>
            <p:custDataLst>
              <p:tags r:id="rId6"/>
            </p:custDataLst>
          </p:nvPr>
        </p:nvSpPr>
        <p:spPr/>
        <p:txBody>
          <a:bodyPr/>
          <a:lstStyle>
            <a:lvl1pPr>
              <a:defRPr>
                <a:latin typeface="隶书" pitchFamily="49" charset="-122"/>
                <a:ea typeface="隶书"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隶书" pitchFamily="49" charset="-122"/>
                <a:ea typeface="隶书" pitchFamily="49"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隶书" pitchFamily="49" charset="-122"/>
                <a:ea typeface="隶书"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隶书" pitchFamily="49" charset="-122"/>
                <a:ea typeface="隶书"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lvl1pPr>
              <a:defRPr>
                <a:latin typeface="隶书" pitchFamily="49" charset="-122"/>
                <a:ea typeface="隶书" pitchFamily="49" charset="-122"/>
              </a:defRPr>
            </a:lvl1pPr>
          </a:lstStyle>
          <a:p>
            <a:fld id="{760FBDFE-C587-4B4C-A407-44438C67B59E}" type="datetimeFigureOut">
              <a:rPr lang="zh-CN" altLang="en-US" smtClean="0"/>
              <a:t>2020/3/24</a:t>
            </a:fld>
            <a:endParaRPr lang="zh-CN" altLang="en-US"/>
          </a:p>
        </p:txBody>
      </p:sp>
      <p:sp>
        <p:nvSpPr>
          <p:cNvPr id="8" name="页脚占位符 7"/>
          <p:cNvSpPr>
            <a:spLocks noGrp="1"/>
          </p:cNvSpPr>
          <p:nvPr>
            <p:ph type="ftr" sz="quarter" idx="11"/>
            <p:custDataLst>
              <p:tags r:id="rId7"/>
            </p:custDataLst>
          </p:nvPr>
        </p:nvSpPr>
        <p:spPr/>
        <p:txBody>
          <a:bodyPr/>
          <a:lstStyle>
            <a:lvl1pPr>
              <a:defRPr>
                <a:latin typeface="隶书" pitchFamily="49" charset="-122"/>
                <a:ea typeface="隶书" pitchFamily="49" charset="-122"/>
              </a:defRPr>
            </a:lvl1pPr>
          </a:lstStyle>
          <a:p>
            <a:endParaRPr lang="zh-CN" altLang="en-US"/>
          </a:p>
        </p:txBody>
      </p:sp>
      <p:sp>
        <p:nvSpPr>
          <p:cNvPr id="9" name="灯片编号占位符 8"/>
          <p:cNvSpPr>
            <a:spLocks noGrp="1"/>
          </p:cNvSpPr>
          <p:nvPr>
            <p:ph type="sldNum" sz="quarter" idx="12"/>
            <p:custDataLst>
              <p:tags r:id="rId8"/>
            </p:custDataLst>
          </p:nvPr>
        </p:nvSpPr>
        <p:spPr/>
        <p:txBody>
          <a:bodyPr/>
          <a:lstStyle>
            <a:lvl1pPr>
              <a:defRPr>
                <a:latin typeface="隶书" pitchFamily="49" charset="-122"/>
                <a:ea typeface="隶书"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rotWithShape="1">
          <a:blip r:embed="rId7"/>
          <a:srcRect/>
          <a:stretch>
            <a:fillRect/>
          </a:stretch>
        </p:blipFill>
        <p:spPr>
          <a:xfrm>
            <a:off x="8228340" y="3007128"/>
            <a:ext cx="2338765" cy="1209991"/>
          </a:xfrm>
          <a:prstGeom prst="rect">
            <a:avLst/>
          </a:prstGeom>
        </p:spPr>
      </p:pic>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隶书" pitchFamily="49" charset="-122"/>
                <a:ea typeface="隶书" pitchFamily="49"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3"/>
            </p:custDataLst>
          </p:nvPr>
        </p:nvSpPr>
        <p:spPr/>
        <p:txBody>
          <a:bodyPr/>
          <a:lstStyle>
            <a:lvl1pPr>
              <a:defRPr>
                <a:latin typeface="隶书" pitchFamily="49" charset="-122"/>
                <a:ea typeface="隶书" pitchFamily="49" charset="-122"/>
              </a:defRPr>
            </a:lvl1pPr>
          </a:lstStyle>
          <a:p>
            <a:fld id="{760FBDFE-C587-4B4C-A407-44438C67B59E}" type="datetimeFigureOut">
              <a:rPr lang="zh-CN" altLang="en-US" smtClean="0"/>
              <a:t>2020/3/24</a:t>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隶书" pitchFamily="49" charset="-122"/>
                <a:ea typeface="隶书"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latin typeface="隶书" pitchFamily="49" charset="-122"/>
                <a:ea typeface="隶书"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lvl1pPr>
              <a:defRPr>
                <a:latin typeface="隶书" pitchFamily="49" charset="-122"/>
                <a:ea typeface="隶书" pitchFamily="49" charset="-122"/>
              </a:defRPr>
            </a:lvl1pPr>
          </a:lstStyle>
          <a:p>
            <a:fld id="{760FBDFE-C587-4B4C-A407-44438C67B59E}" type="datetimeFigureOut">
              <a:rPr lang="zh-CN" altLang="en-US" smtClean="0"/>
              <a:t>2020/3/24</a:t>
            </a:fld>
            <a:endParaRPr lang="zh-CN" altLang="en-US"/>
          </a:p>
        </p:txBody>
      </p:sp>
      <p:sp>
        <p:nvSpPr>
          <p:cNvPr id="3" name="页脚占位符 2"/>
          <p:cNvSpPr>
            <a:spLocks noGrp="1"/>
          </p:cNvSpPr>
          <p:nvPr>
            <p:ph type="ftr" sz="quarter" idx="11"/>
            <p:custDataLst>
              <p:tags r:id="rId2"/>
            </p:custDataLst>
          </p:nvPr>
        </p:nvSpPr>
        <p:spPr/>
        <p:txBody>
          <a:bodyPr/>
          <a:lstStyle>
            <a:lvl1pPr>
              <a:defRPr>
                <a:latin typeface="隶书" pitchFamily="49" charset="-122"/>
                <a:ea typeface="隶书" pitchFamily="49" charset="-122"/>
              </a:defRPr>
            </a:lvl1pPr>
          </a:lstStyle>
          <a:p>
            <a:endParaRPr lang="zh-CN" altLang="en-US"/>
          </a:p>
        </p:txBody>
      </p:sp>
      <p:sp>
        <p:nvSpPr>
          <p:cNvPr id="4" name="灯片编号占位符 3"/>
          <p:cNvSpPr>
            <a:spLocks noGrp="1"/>
          </p:cNvSpPr>
          <p:nvPr>
            <p:ph type="sldNum" sz="quarter" idx="12"/>
            <p:custDataLst>
              <p:tags r:id="rId3"/>
            </p:custDataLst>
          </p:nvPr>
        </p:nvSpPr>
        <p:spPr/>
        <p:txBody>
          <a:bodyPr/>
          <a:lstStyle>
            <a:lvl1pPr>
              <a:defRPr>
                <a:latin typeface="隶书" pitchFamily="49" charset="-122"/>
                <a:ea typeface="隶书"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隶书" pitchFamily="49" charset="-122"/>
                <a:ea typeface="隶书" pitchFamily="49"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lvl1pPr>
              <a:defRPr>
                <a:latin typeface="隶书" pitchFamily="49" charset="-122"/>
                <a:ea typeface="隶书" pitchFamily="49" charset="-122"/>
              </a:defRPr>
            </a:lvl1pPr>
          </a:lstStyle>
          <a:p>
            <a:fld id="{9EFD9D74-47D9-4702-A33C-335B63B48DBF}" type="datetimeFigureOut">
              <a:rPr lang="zh-CN" altLang="en-US" smtClean="0"/>
              <a:t>2020/3/24</a:t>
            </a:fld>
            <a:endParaRPr lang="zh-CN" altLang="en-US" dirty="0"/>
          </a:p>
        </p:txBody>
      </p:sp>
      <p:sp>
        <p:nvSpPr>
          <p:cNvPr id="6" name="页脚占位符 5"/>
          <p:cNvSpPr>
            <a:spLocks noGrp="1"/>
          </p:cNvSpPr>
          <p:nvPr>
            <p:ph type="ftr" sz="quarter" idx="11"/>
            <p:custDataLst>
              <p:tags r:id="rId5"/>
            </p:custDataLst>
          </p:nvPr>
        </p:nvSpPr>
        <p:spPr/>
        <p:txBody>
          <a:bodyPr/>
          <a:lstStyle>
            <a:lvl1pPr>
              <a:defRPr>
                <a:latin typeface="隶书" pitchFamily="49" charset="-122"/>
                <a:ea typeface="隶书" pitchFamily="49" charset="-122"/>
              </a:defRPr>
            </a:lvl1p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lvl1pPr>
              <a:defRPr>
                <a:latin typeface="隶书" pitchFamily="49" charset="-122"/>
                <a:ea typeface="隶书" pitchFamily="49"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75000"/>
                    <a:lumOff val="25000"/>
                  </a:schemeClr>
                </a:solidFill>
                <a:uFillTx/>
                <a:latin typeface="隶书" pitchFamily="49" charset="-122"/>
                <a:ea typeface="隶书" pitchFamily="49"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latin typeface="隶书" pitchFamily="49" charset="-122"/>
                <a:ea typeface="隶书" pitchFamily="49" charset="-122"/>
              </a:defRPr>
            </a:lvl1pPr>
            <a:lvl2pPr indent="0" eaLnBrk="1" fontAlgn="auto" latinLnBrk="0" hangingPunct="1">
              <a:defRPr>
                <a:solidFill>
                  <a:schemeClr val="tx1">
                    <a:lumMod val="75000"/>
                    <a:lumOff val="25000"/>
                  </a:schemeClr>
                </a:solidFill>
                <a:latin typeface="隶书" pitchFamily="49" charset="-122"/>
                <a:ea typeface="隶书" pitchFamily="49" charset="-122"/>
              </a:defRPr>
            </a:lvl2pPr>
            <a:lvl3pPr indent="0" eaLnBrk="1" fontAlgn="auto" latinLnBrk="0" hangingPunct="1">
              <a:defRPr>
                <a:solidFill>
                  <a:schemeClr val="tx1">
                    <a:lumMod val="75000"/>
                    <a:lumOff val="25000"/>
                  </a:schemeClr>
                </a:solidFill>
                <a:latin typeface="隶书" pitchFamily="49" charset="-122"/>
                <a:ea typeface="隶书" pitchFamily="49" charset="-122"/>
              </a:defRPr>
            </a:lvl3pPr>
            <a:lvl4pPr indent="0" eaLnBrk="1" fontAlgn="auto" latinLnBrk="0" hangingPunct="1">
              <a:defRPr>
                <a:solidFill>
                  <a:schemeClr val="tx1">
                    <a:lumMod val="75000"/>
                    <a:lumOff val="25000"/>
                  </a:schemeClr>
                </a:solidFill>
                <a:latin typeface="隶书" pitchFamily="49" charset="-122"/>
                <a:ea typeface="隶书" pitchFamily="49" charset="-122"/>
              </a:defRPr>
            </a:lvl4pPr>
            <a:lvl5pPr indent="0" eaLnBrk="1" fontAlgn="auto" latinLnBrk="0" hangingPunct="1">
              <a:defRPr>
                <a:solidFill>
                  <a:schemeClr val="tx1">
                    <a:lumMod val="75000"/>
                    <a:lumOff val="25000"/>
                  </a:schemeClr>
                </a:solidFill>
                <a:latin typeface="隶书" pitchFamily="49" charset="-122"/>
                <a:ea typeface="隶书"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lvl1pPr>
              <a:defRPr>
                <a:latin typeface="隶书" pitchFamily="49" charset="-122"/>
                <a:ea typeface="隶书" pitchFamily="49" charset="-122"/>
              </a:defRPr>
            </a:lvl1pPr>
          </a:lstStyle>
          <a:p>
            <a:fld id="{760FBDFE-C587-4B4C-A407-44438C67B59E}" type="datetimeFigureOut">
              <a:rPr lang="zh-CN" altLang="en-US" smtClean="0"/>
              <a:t>2020/3/24</a:t>
            </a:fld>
            <a:endParaRPr lang="zh-CN" altLang="en-US"/>
          </a:p>
        </p:txBody>
      </p:sp>
      <p:sp>
        <p:nvSpPr>
          <p:cNvPr id="5" name="页脚占位符 4"/>
          <p:cNvSpPr>
            <a:spLocks noGrp="1"/>
          </p:cNvSpPr>
          <p:nvPr>
            <p:ph type="ftr" sz="quarter" idx="11"/>
            <p:custDataLst>
              <p:tags r:id="rId4"/>
            </p:custDataLst>
          </p:nvPr>
        </p:nvSpPr>
        <p:spPr/>
        <p:txBody>
          <a:bodyPr/>
          <a:lstStyle>
            <a:lvl1pPr>
              <a:defRPr>
                <a:latin typeface="隶书" pitchFamily="49" charset="-122"/>
                <a:ea typeface="隶书" pitchFamily="49" charset="-122"/>
              </a:defRPr>
            </a:lvl1p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latin typeface="隶书" pitchFamily="49" charset="-122"/>
                <a:ea typeface="隶书"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2020/3/24</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20000"/>
        </a:lnSpc>
        <a:spcBef>
          <a:spcPct val="0"/>
        </a:spcBef>
        <a:buNone/>
        <a:defRPr sz="2400" b="1" u="none" strike="noStrike" kern="1200" cap="none" spc="200" normalizeH="0">
          <a:solidFill>
            <a:schemeClr val="tx1">
              <a:lumMod val="75000"/>
              <a:lumOff val="25000"/>
            </a:schemeClr>
          </a:solidFill>
          <a:uFillTx/>
          <a:latin typeface="隶书" pitchFamily="49" charset="-122"/>
          <a:ea typeface="隶书" pitchFamily="49"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隶书" pitchFamily="49" charset="-122"/>
          <a:ea typeface="隶书" pitchFamily="49"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隶书" pitchFamily="49" charset="-122"/>
          <a:ea typeface="隶书" pitchFamily="49"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隶书" pitchFamily="49" charset="-122"/>
          <a:ea typeface="隶书" pitchFamily="49"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隶书" pitchFamily="49" charset="-122"/>
          <a:ea typeface="隶书" pitchFamily="49"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隶书" pitchFamily="49" charset="-122"/>
          <a:ea typeface="隶书"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96142" y="1687467"/>
            <a:ext cx="9106069" cy="1938992"/>
          </a:xfrm>
          <a:prstGeom prst="rect">
            <a:avLst/>
          </a:prstGeom>
          <a:noFill/>
          <a:ln>
            <a:noFill/>
          </a:ln>
        </p:spPr>
        <p:txBody>
          <a:bodyPr wrap="square" rtlCol="0" anchor="t">
            <a:spAutoFit/>
            <a:scene3d>
              <a:camera prst="orthographicFront"/>
              <a:lightRig rig="threePt" dir="t"/>
            </a:scene3d>
          </a:bodyPr>
          <a:lstStyle/>
          <a:p>
            <a:pPr algn="ctr"/>
            <a:r>
              <a:rPr lang="zh-CN" altLang="en-US" sz="6000" b="1" dirty="0" smtClean="0">
                <a:ln w="22225">
                  <a:solidFill>
                    <a:schemeClr val="accent2"/>
                  </a:solidFill>
                  <a:prstDash val="solid"/>
                </a:ln>
                <a:solidFill>
                  <a:schemeClr val="accent2">
                    <a:lumMod val="40000"/>
                    <a:lumOff val="60000"/>
                  </a:schemeClr>
                </a:solidFill>
                <a:effectLst/>
              </a:rPr>
              <a:t>中国近代史启示、教训类问题汇编</a:t>
            </a:r>
            <a:endParaRPr lang="zh-CN" altLang="en-US" sz="6000" b="1" dirty="0">
              <a:ln w="22225">
                <a:solidFill>
                  <a:schemeClr val="accent2"/>
                </a:solidFill>
                <a:prstDash val="solid"/>
              </a:ln>
              <a:solidFill>
                <a:schemeClr val="accent2">
                  <a:lumMod val="40000"/>
                  <a:lumOff val="60000"/>
                </a:schemeClr>
              </a:solidFill>
              <a:effectLst/>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0"/>
          <p:cNvSpPr>
            <a:spLocks noChangeArrowheads="1"/>
          </p:cNvSpPr>
          <p:nvPr/>
        </p:nvSpPr>
        <p:spPr bwMode="auto">
          <a:xfrm>
            <a:off x="137160" y="142875"/>
            <a:ext cx="11922125" cy="6572250"/>
          </a:xfrm>
          <a:prstGeom prst="rect">
            <a:avLst/>
          </a:prstGeom>
          <a:noFill/>
          <a:ln w="33338" cap="rnd">
            <a:solidFill>
              <a:srgbClr val="FFC22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500742" y="511694"/>
            <a:ext cx="9492344" cy="5016758"/>
          </a:xfrm>
          <a:prstGeom prst="rect">
            <a:avLst/>
          </a:prstGeom>
        </p:spPr>
        <p:txBody>
          <a:bodyPr wrap="square">
            <a:spAutoFit/>
          </a:bodyPr>
          <a:lstStyle/>
          <a:p>
            <a:r>
              <a:rPr lang="en-US" altLang="zh-CN" sz="3200" dirty="0" smtClean="0">
                <a:solidFill>
                  <a:srgbClr val="FF0000"/>
                </a:solidFill>
                <a:latin typeface="+mj-lt"/>
              </a:rPr>
              <a:t>24.</a:t>
            </a:r>
            <a:r>
              <a:rPr lang="zh-CN" altLang="en-US" sz="3200" dirty="0" smtClean="0">
                <a:solidFill>
                  <a:srgbClr val="FF0000"/>
                </a:solidFill>
                <a:latin typeface="+mj-lt"/>
              </a:rPr>
              <a:t>中国</a:t>
            </a:r>
            <a:r>
              <a:rPr lang="zh-CN" altLang="en-US" sz="3200" dirty="0">
                <a:solidFill>
                  <a:srgbClr val="FF0000"/>
                </a:solidFill>
                <a:latin typeface="+mj-lt"/>
              </a:rPr>
              <a:t>民族资本主义发展的特点</a:t>
            </a:r>
            <a:r>
              <a:rPr lang="zh-CN" altLang="en-US" sz="3200" dirty="0">
                <a:latin typeface="+mj-lt"/>
              </a:rPr>
              <a:t>：“先天不足、后天畸形”</a:t>
            </a:r>
          </a:p>
          <a:p>
            <a:r>
              <a:rPr lang="zh-CN" altLang="en-US" sz="3200" dirty="0">
                <a:latin typeface="+mj-lt"/>
              </a:rPr>
              <a:t>①时间短暂，过程曲折。</a:t>
            </a:r>
          </a:p>
          <a:p>
            <a:r>
              <a:rPr lang="zh-CN" altLang="en-US" sz="3200" dirty="0">
                <a:latin typeface="+mj-lt"/>
              </a:rPr>
              <a:t>②虽然有了长足的发展，但总体比较落后。（资金少、规模小、技术差）</a:t>
            </a:r>
          </a:p>
          <a:p>
            <a:r>
              <a:rPr lang="zh-CN" altLang="en-US" sz="3200" dirty="0">
                <a:latin typeface="+mj-lt"/>
              </a:rPr>
              <a:t>③主要集中在轻工业部门，重工业基础薄弱；</a:t>
            </a:r>
          </a:p>
          <a:p>
            <a:r>
              <a:rPr lang="zh-CN" altLang="en-US" sz="3200" dirty="0">
                <a:latin typeface="+mj-lt"/>
              </a:rPr>
              <a:t>④地区分布极不均衡，主要集中在上海、武汉沿江沿海的大城市。</a:t>
            </a:r>
          </a:p>
          <a:p>
            <a:r>
              <a:rPr lang="en-US" altLang="zh-CN" sz="3200" dirty="0" smtClean="0">
                <a:solidFill>
                  <a:srgbClr val="FF0000"/>
                </a:solidFill>
                <a:latin typeface="+mj-lt"/>
              </a:rPr>
              <a:t>25.</a:t>
            </a:r>
            <a:r>
              <a:rPr lang="zh-CN" altLang="en-US" sz="3200" dirty="0" smtClean="0">
                <a:solidFill>
                  <a:srgbClr val="FF0000"/>
                </a:solidFill>
                <a:latin typeface="+mj-lt"/>
              </a:rPr>
              <a:t>中国</a:t>
            </a:r>
            <a:r>
              <a:rPr lang="zh-CN" altLang="en-US" sz="3200" dirty="0">
                <a:solidFill>
                  <a:srgbClr val="FF0000"/>
                </a:solidFill>
                <a:latin typeface="+mj-lt"/>
              </a:rPr>
              <a:t>民族工业落后的根本原因</a:t>
            </a:r>
            <a:r>
              <a:rPr lang="zh-CN" altLang="en-US" sz="3200" dirty="0">
                <a:latin typeface="+mj-lt"/>
              </a:rPr>
              <a:t>：半殖民地半封建社会的社会</a:t>
            </a:r>
            <a:r>
              <a:rPr lang="zh-CN" altLang="en-US" sz="3200" dirty="0" smtClean="0">
                <a:latin typeface="+mj-lt"/>
              </a:rPr>
              <a:t>性质</a:t>
            </a:r>
            <a:endParaRPr lang="zh-CN" altLang="en-US" sz="3200" dirty="0">
              <a:latin typeface="+mj-lt"/>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673" y="142875"/>
            <a:ext cx="1852612" cy="682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138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0"/>
          <p:cNvSpPr>
            <a:spLocks noChangeArrowheads="1"/>
          </p:cNvSpPr>
          <p:nvPr/>
        </p:nvSpPr>
        <p:spPr bwMode="auto">
          <a:xfrm>
            <a:off x="137160" y="142875"/>
            <a:ext cx="11922125" cy="6572250"/>
          </a:xfrm>
          <a:prstGeom prst="rect">
            <a:avLst/>
          </a:prstGeom>
          <a:noFill/>
          <a:ln w="33338" cap="rnd">
            <a:solidFill>
              <a:srgbClr val="FFC22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575387" y="577008"/>
            <a:ext cx="9492344" cy="4862870"/>
          </a:xfrm>
          <a:prstGeom prst="rect">
            <a:avLst/>
          </a:prstGeom>
        </p:spPr>
        <p:txBody>
          <a:bodyPr wrap="square">
            <a:spAutoFit/>
          </a:bodyPr>
          <a:lstStyle/>
          <a:p>
            <a:r>
              <a:rPr lang="en-US" altLang="zh-CN" sz="3200" dirty="0" smtClean="0">
                <a:solidFill>
                  <a:srgbClr val="FF0000"/>
                </a:solidFill>
                <a:latin typeface="+mj-lt"/>
              </a:rPr>
              <a:t>26.</a:t>
            </a:r>
            <a:r>
              <a:rPr lang="zh-CN" altLang="en-US" sz="3200" dirty="0" smtClean="0">
                <a:solidFill>
                  <a:srgbClr val="FF0000"/>
                </a:solidFill>
                <a:latin typeface="+mj-lt"/>
              </a:rPr>
              <a:t>近代</a:t>
            </a:r>
            <a:r>
              <a:rPr lang="zh-CN" altLang="en-US" sz="3200" dirty="0">
                <a:solidFill>
                  <a:srgbClr val="FF0000"/>
                </a:solidFill>
                <a:latin typeface="+mj-lt"/>
              </a:rPr>
              <a:t>社会生活变化的原因？</a:t>
            </a:r>
          </a:p>
          <a:p>
            <a:r>
              <a:rPr lang="zh-CN" altLang="en-US" sz="3200" dirty="0">
                <a:latin typeface="+mj-lt"/>
              </a:rPr>
              <a:t>①西方的工业文明对近代中国的传统文化形成冲击；</a:t>
            </a:r>
          </a:p>
          <a:p>
            <a:r>
              <a:rPr lang="zh-CN" altLang="en-US" sz="3200" dirty="0">
                <a:latin typeface="+mj-lt"/>
              </a:rPr>
              <a:t>②民族资本主义产生发展；</a:t>
            </a:r>
          </a:p>
          <a:p>
            <a:r>
              <a:rPr lang="zh-CN" altLang="en-US" sz="3200" dirty="0">
                <a:latin typeface="+mj-lt"/>
              </a:rPr>
              <a:t>③资产阶级政治、文化运动推动；</a:t>
            </a:r>
          </a:p>
          <a:p>
            <a:r>
              <a:rPr lang="zh-CN" altLang="en-US" sz="3200" dirty="0">
                <a:latin typeface="+mj-lt"/>
              </a:rPr>
              <a:t>④清政府和民国政府推动。</a:t>
            </a:r>
          </a:p>
          <a:p>
            <a:r>
              <a:rPr lang="en-US" altLang="zh-CN" sz="3200" dirty="0" smtClean="0">
                <a:solidFill>
                  <a:srgbClr val="FF0000"/>
                </a:solidFill>
                <a:latin typeface="+mj-lt"/>
              </a:rPr>
              <a:t>27.</a:t>
            </a:r>
            <a:r>
              <a:rPr lang="zh-CN" altLang="en-US" sz="3200" dirty="0" smtClean="0">
                <a:solidFill>
                  <a:srgbClr val="FF0000"/>
                </a:solidFill>
                <a:latin typeface="+mj-lt"/>
              </a:rPr>
              <a:t>近代</a:t>
            </a:r>
            <a:r>
              <a:rPr lang="zh-CN" altLang="en-US" sz="3200" dirty="0">
                <a:solidFill>
                  <a:srgbClr val="FF0000"/>
                </a:solidFill>
                <a:latin typeface="+mj-lt"/>
              </a:rPr>
              <a:t>社会生活变化的特点？</a:t>
            </a:r>
          </a:p>
          <a:p>
            <a:r>
              <a:rPr lang="zh-CN" altLang="en-US" sz="3200" dirty="0">
                <a:latin typeface="+mj-lt"/>
              </a:rPr>
              <a:t>①变化是不平衡</a:t>
            </a:r>
            <a:r>
              <a:rPr lang="zh-CN" altLang="en-US" sz="3200" dirty="0" smtClean="0">
                <a:latin typeface="+mj-lt"/>
              </a:rPr>
              <a:t>的</a:t>
            </a:r>
            <a:endParaRPr lang="en-US" altLang="zh-CN" sz="3200" dirty="0" smtClean="0">
              <a:latin typeface="+mj-lt"/>
            </a:endParaRPr>
          </a:p>
          <a:p>
            <a:r>
              <a:rPr lang="zh-CN" altLang="en-US" sz="3200" dirty="0" smtClean="0">
                <a:latin typeface="+mj-lt"/>
              </a:rPr>
              <a:t>②</a:t>
            </a:r>
            <a:r>
              <a:rPr lang="zh-CN" altLang="en-US" sz="3200" dirty="0">
                <a:latin typeface="+mj-lt"/>
              </a:rPr>
              <a:t>呈现出新旧并呈、多元发展的特征</a:t>
            </a:r>
          </a:p>
          <a:p>
            <a:endParaRPr lang="en-US" altLang="zh-CN" dirty="0"/>
          </a:p>
          <a:p>
            <a:endParaRPr lang="zh-CN" altLang="en-US" dirty="0"/>
          </a:p>
          <a:p>
            <a:endParaRPr lang="zh-CN" altLang="en-US"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673" y="142875"/>
            <a:ext cx="1852612" cy="682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49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横卷形 23"/>
          <p:cNvSpPr/>
          <p:nvPr/>
        </p:nvSpPr>
        <p:spPr>
          <a:xfrm>
            <a:off x="1455576" y="177282"/>
            <a:ext cx="8826759" cy="5962261"/>
          </a:xfrm>
          <a:prstGeom prst="horizontalScroll">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FF0000"/>
                </a:solidFill>
              </a:rPr>
              <a:t>通过中国近代史的学习，能够认识近代中国遭受过的深重苦难是国内专制统治的腐朽黑暗和外国列强入侵造成的；认识捍卫国家主权和民族尊严是中华民族的优良传统；知道救亡图存和实现现代化是近代中国人民奋斗的基本目标；知道民族民主革命的艰巨性；知道没有中国共产党就没有新中国的道理，从而坚定为中华民族复兴而奋斗的信念。</a:t>
            </a:r>
          </a:p>
        </p:txBody>
      </p:sp>
    </p:spTree>
    <p:custDataLst>
      <p:tags r:id="rId1"/>
    </p:custDataLst>
    <p:extLst>
      <p:ext uri="{BB962C8B-B14F-4D97-AF65-F5344CB8AC3E}">
        <p14:creationId xmlns:p14="http://schemas.microsoft.com/office/powerpoint/2010/main" val="43343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fd0d2510f5094cce8ce8cf564ea8c973 (1)"/>
          <p:cNvPicPr>
            <a:picLocks noChangeAspect="1"/>
          </p:cNvPicPr>
          <p:nvPr/>
        </p:nvPicPr>
        <p:blipFill>
          <a:blip r:embed="rId3"/>
          <a:stretch>
            <a:fillRect/>
          </a:stretch>
        </p:blipFill>
        <p:spPr>
          <a:xfrm>
            <a:off x="4043400" y="1"/>
            <a:ext cx="4568755" cy="5800140"/>
          </a:xfrm>
          <a:prstGeom prst="rect">
            <a:avLst/>
          </a:prstGeom>
        </p:spPr>
      </p:pic>
      <p:sp>
        <p:nvSpPr>
          <p:cNvPr id="3" name="文本框 1"/>
          <p:cNvSpPr txBox="1"/>
          <p:nvPr/>
        </p:nvSpPr>
        <p:spPr>
          <a:xfrm>
            <a:off x="803991" y="877593"/>
            <a:ext cx="1239715" cy="4523105"/>
          </a:xfrm>
          <a:prstGeom prst="rect">
            <a:avLst/>
          </a:prstGeom>
          <a:noFill/>
        </p:spPr>
        <p:txBody>
          <a:bodyPr wrap="square" rtlCol="0">
            <a:spAutoFit/>
          </a:bodyPr>
          <a:lstStyle/>
          <a:p>
            <a:r>
              <a:rPr lang="zh-CN" altLang="en-US" sz="7200" dirty="0">
                <a:latin typeface="华文楷体" pitchFamily="2" charset="-122"/>
                <a:ea typeface="华文楷体" pitchFamily="2" charset="-122"/>
              </a:rPr>
              <a:t>感谢观看</a:t>
            </a:r>
          </a:p>
        </p:txBody>
      </p:sp>
    </p:spTree>
    <p:custDataLst>
      <p:tags r:id="rId1"/>
    </p:custDataLst>
    <p:extLst>
      <p:ext uri="{BB962C8B-B14F-4D97-AF65-F5344CB8AC3E}">
        <p14:creationId xmlns:p14="http://schemas.microsoft.com/office/powerpoint/2010/main" val="379000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横卷形 23"/>
          <p:cNvSpPr/>
          <p:nvPr/>
        </p:nvSpPr>
        <p:spPr>
          <a:xfrm>
            <a:off x="1455576" y="177282"/>
            <a:ext cx="8826759" cy="5962261"/>
          </a:xfrm>
          <a:prstGeom prst="horizontalScroll">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effectLst>
                  <a:outerShdw blurRad="38100" dist="38100" dir="2700000" algn="tl">
                    <a:srgbClr val="000000">
                      <a:alpha val="43137"/>
                    </a:srgbClr>
                  </a:outerShdw>
                </a:effectLst>
              </a:rPr>
              <a:t>中国近代史始自</a:t>
            </a:r>
            <a:r>
              <a:rPr lang="en-US" altLang="zh-CN" sz="2800" b="1" dirty="0" smtClean="0">
                <a:solidFill>
                  <a:srgbClr val="FF0000"/>
                </a:solidFill>
                <a:effectLst>
                  <a:outerShdw blurRad="38100" dist="38100" dir="2700000" algn="tl">
                    <a:srgbClr val="000000">
                      <a:alpha val="43137"/>
                    </a:srgbClr>
                  </a:outerShdw>
                </a:effectLst>
              </a:rPr>
              <a:t>1840</a:t>
            </a:r>
            <a:r>
              <a:rPr lang="zh-CN" altLang="en-US" sz="2800" b="1" dirty="0" smtClean="0">
                <a:solidFill>
                  <a:srgbClr val="FF0000"/>
                </a:solidFill>
                <a:effectLst>
                  <a:outerShdw blurRad="38100" dist="38100" dir="2700000" algn="tl">
                    <a:srgbClr val="000000">
                      <a:alpha val="43137"/>
                    </a:srgbClr>
                  </a:outerShdw>
                </a:effectLst>
              </a:rPr>
              <a:t>年中英鸦片战争爆发，止于</a:t>
            </a:r>
            <a:r>
              <a:rPr lang="en-US" altLang="zh-CN" sz="2800" b="1" dirty="0" smtClean="0">
                <a:solidFill>
                  <a:srgbClr val="FF0000"/>
                </a:solidFill>
                <a:effectLst>
                  <a:outerShdw blurRad="38100" dist="38100" dir="2700000" algn="tl">
                    <a:srgbClr val="000000">
                      <a:alpha val="43137"/>
                    </a:srgbClr>
                  </a:outerShdw>
                </a:effectLst>
              </a:rPr>
              <a:t>1949</a:t>
            </a:r>
            <a:r>
              <a:rPr lang="zh-CN" altLang="en-US" sz="2800" b="1" dirty="0" smtClean="0">
                <a:solidFill>
                  <a:srgbClr val="FF0000"/>
                </a:solidFill>
                <a:effectLst>
                  <a:outerShdw blurRad="38100" dist="38100" dir="2700000" algn="tl">
                    <a:srgbClr val="000000">
                      <a:alpha val="43137"/>
                    </a:srgbClr>
                  </a:outerShdw>
                </a:effectLst>
              </a:rPr>
              <a:t>年中华人民共和国建立，历经清王朝晚期和中华民国时期。中国近代史是中国半殖民地半封建社会逐渐形成到瓦解的历史，也是中华民族对外反抗帝国主义侵略，对内发对封建专制统治，为求得民族独立和人民解放，努力实现国家富强和人民富裕而奋斗的历史。</a:t>
            </a:r>
          </a:p>
        </p:txBody>
      </p:sp>
    </p:spTree>
    <p:custDataLst>
      <p:tags r:id="rId1"/>
    </p:custDataLst>
    <p:extLst>
      <p:ext uri="{BB962C8B-B14F-4D97-AF65-F5344CB8AC3E}">
        <p14:creationId xmlns:p14="http://schemas.microsoft.com/office/powerpoint/2010/main" val="14814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0"/>
          <p:cNvSpPr>
            <a:spLocks noChangeArrowheads="1"/>
          </p:cNvSpPr>
          <p:nvPr/>
        </p:nvSpPr>
        <p:spPr bwMode="auto">
          <a:xfrm>
            <a:off x="137160" y="142875"/>
            <a:ext cx="11922125" cy="6572250"/>
          </a:xfrm>
          <a:prstGeom prst="rect">
            <a:avLst/>
          </a:prstGeom>
          <a:noFill/>
          <a:ln w="33338" cap="rnd">
            <a:solidFill>
              <a:srgbClr val="FFC22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矩形 1"/>
          <p:cNvSpPr/>
          <p:nvPr/>
        </p:nvSpPr>
        <p:spPr>
          <a:xfrm>
            <a:off x="515268" y="535900"/>
            <a:ext cx="10028324" cy="5786199"/>
          </a:xfrm>
          <a:prstGeom prst="rect">
            <a:avLst/>
          </a:prstGeom>
        </p:spPr>
        <p:txBody>
          <a:bodyPr wrap="square">
            <a:spAutoFit/>
          </a:bodyPr>
          <a:lstStyle/>
          <a:p>
            <a:r>
              <a:rPr lang="en-US" altLang="zh-CN" sz="3200" dirty="0" smtClean="0">
                <a:solidFill>
                  <a:srgbClr val="FF0000"/>
                </a:solidFill>
                <a:effectLst>
                  <a:outerShdw blurRad="38100" dist="38100" dir="2700000" algn="tl">
                    <a:srgbClr val="000000">
                      <a:alpha val="43137"/>
                    </a:srgbClr>
                  </a:outerShdw>
                </a:effectLst>
                <a:latin typeface="+mn-ea"/>
              </a:rPr>
              <a:t>1.</a:t>
            </a:r>
            <a:r>
              <a:rPr lang="zh-CN" altLang="en-US" sz="3200" dirty="0" smtClean="0">
                <a:solidFill>
                  <a:srgbClr val="FF0000"/>
                </a:solidFill>
                <a:effectLst>
                  <a:outerShdw blurRad="38100" dist="38100" dir="2700000" algn="tl">
                    <a:srgbClr val="000000">
                      <a:alpha val="43137"/>
                    </a:srgbClr>
                  </a:outerShdw>
                </a:effectLst>
                <a:latin typeface="+mn-ea"/>
              </a:rPr>
              <a:t>鸦片战争</a:t>
            </a:r>
            <a:r>
              <a:rPr lang="zh-CN" altLang="zh-CN" sz="3200" dirty="0" smtClean="0">
                <a:solidFill>
                  <a:srgbClr val="FF0000"/>
                </a:solidFill>
                <a:effectLst>
                  <a:outerShdw blurRad="38100" dist="38100" dir="2700000" algn="tl">
                    <a:srgbClr val="000000">
                      <a:alpha val="43137"/>
                    </a:srgbClr>
                  </a:outerShdw>
                </a:effectLst>
                <a:latin typeface="+mn-ea"/>
              </a:rPr>
              <a:t>失败</a:t>
            </a:r>
            <a:r>
              <a:rPr lang="zh-CN" altLang="zh-CN" sz="3200" dirty="0">
                <a:solidFill>
                  <a:srgbClr val="FF0000"/>
                </a:solidFill>
                <a:effectLst>
                  <a:outerShdw blurRad="38100" dist="38100" dir="2700000" algn="tl">
                    <a:srgbClr val="000000">
                      <a:alpha val="43137"/>
                    </a:srgbClr>
                  </a:outerShdw>
                </a:effectLst>
                <a:latin typeface="+mn-ea"/>
              </a:rPr>
              <a:t>原因</a:t>
            </a:r>
            <a:r>
              <a:rPr lang="zh-CN" altLang="zh-CN" sz="3200" dirty="0">
                <a:effectLst>
                  <a:outerShdw blurRad="38100" dist="38100" dir="2700000" algn="tl">
                    <a:srgbClr val="000000">
                      <a:alpha val="43137"/>
                    </a:srgbClr>
                  </a:outerShdw>
                </a:effectLst>
                <a:latin typeface="+mn-ea"/>
              </a:rPr>
              <a:t>：</a:t>
            </a:r>
            <a:r>
              <a:rPr lang="zh-CN" altLang="zh-CN" sz="3200" dirty="0" smtClean="0">
                <a:effectLst>
                  <a:outerShdw blurRad="38100" dist="38100" dir="2700000" algn="tl">
                    <a:srgbClr val="000000">
                      <a:alpha val="43137"/>
                    </a:srgbClr>
                  </a:outerShdw>
                </a:effectLst>
                <a:latin typeface="+mn-ea"/>
              </a:rPr>
              <a:t>统治</a:t>
            </a:r>
            <a:r>
              <a:rPr lang="zh-CN" altLang="en-US" sz="3200" dirty="0" smtClean="0">
                <a:effectLst>
                  <a:outerShdw blurRad="38100" dist="38100" dir="2700000" algn="tl">
                    <a:srgbClr val="000000">
                      <a:alpha val="43137"/>
                    </a:srgbClr>
                  </a:outerShdw>
                </a:effectLst>
                <a:latin typeface="+mn-ea"/>
              </a:rPr>
              <a:t>者</a:t>
            </a:r>
            <a:r>
              <a:rPr lang="zh-CN" altLang="zh-CN" sz="3200" dirty="0" smtClean="0">
                <a:effectLst>
                  <a:outerShdw blurRad="38100" dist="38100" dir="2700000" algn="tl">
                    <a:srgbClr val="000000">
                      <a:alpha val="43137"/>
                    </a:srgbClr>
                  </a:outerShdw>
                </a:effectLst>
                <a:latin typeface="+mn-ea"/>
              </a:rPr>
              <a:t>昏庸</a:t>
            </a:r>
            <a:r>
              <a:rPr lang="zh-CN" altLang="zh-CN" sz="3200" dirty="0">
                <a:effectLst>
                  <a:outerShdw blurRad="38100" dist="38100" dir="2700000" algn="tl">
                    <a:srgbClr val="000000">
                      <a:alpha val="43137"/>
                    </a:srgbClr>
                  </a:outerShdw>
                </a:effectLst>
                <a:latin typeface="+mn-ea"/>
              </a:rPr>
              <a:t>愚昧；经济落后；武器</a:t>
            </a:r>
            <a:r>
              <a:rPr lang="zh-CN" altLang="zh-CN" sz="3200" dirty="0" smtClean="0">
                <a:effectLst>
                  <a:outerShdw blurRad="38100" dist="38100" dir="2700000" algn="tl">
                    <a:srgbClr val="000000">
                      <a:alpha val="43137"/>
                    </a:srgbClr>
                  </a:outerShdw>
                </a:effectLst>
                <a:latin typeface="+mn-ea"/>
              </a:rPr>
              <a:t>陈旧</a:t>
            </a:r>
            <a:r>
              <a:rPr lang="en-US" altLang="zh-CN" sz="3200" dirty="0" smtClean="0">
                <a:effectLst>
                  <a:outerShdw blurRad="38100" dist="38100" dir="2700000" algn="tl">
                    <a:srgbClr val="000000">
                      <a:alpha val="43137"/>
                    </a:srgbClr>
                  </a:outerShdw>
                </a:effectLst>
                <a:latin typeface="+mn-ea"/>
              </a:rPr>
              <a:t>.</a:t>
            </a:r>
            <a:r>
              <a:rPr lang="zh-CN" altLang="zh-CN" sz="3200" dirty="0" smtClean="0">
                <a:effectLst>
                  <a:outerShdw blurRad="38100" dist="38100" dir="2700000" algn="tl">
                    <a:srgbClr val="000000">
                      <a:alpha val="43137"/>
                    </a:srgbClr>
                  </a:outerShdw>
                </a:effectLst>
                <a:latin typeface="+mn-ea"/>
              </a:rPr>
              <a:t>（</a:t>
            </a:r>
            <a:r>
              <a:rPr lang="zh-CN" altLang="zh-CN" sz="3200" dirty="0">
                <a:effectLst>
                  <a:outerShdw blurRad="38100" dist="38100" dir="2700000" algn="tl">
                    <a:srgbClr val="000000">
                      <a:alpha val="43137"/>
                    </a:srgbClr>
                  </a:outerShdw>
                </a:effectLst>
                <a:latin typeface="+mn-ea"/>
              </a:rPr>
              <a:t>根本原因：腐朽落后的封建制度</a:t>
            </a:r>
            <a:r>
              <a:rPr lang="zh-CN" altLang="zh-CN" sz="3200" dirty="0" smtClean="0">
                <a:effectLst>
                  <a:outerShdw blurRad="38100" dist="38100" dir="2700000" algn="tl">
                    <a:srgbClr val="000000">
                      <a:alpha val="43137"/>
                    </a:srgbClr>
                  </a:outerShdw>
                </a:effectLst>
                <a:latin typeface="+mn-ea"/>
              </a:rPr>
              <a:t>）</a:t>
            </a:r>
            <a:endParaRPr lang="en-US" altLang="zh-CN" sz="3200" dirty="0" smtClean="0">
              <a:effectLst>
                <a:outerShdw blurRad="38100" dist="38100" dir="2700000" algn="tl">
                  <a:srgbClr val="000000">
                    <a:alpha val="43137"/>
                  </a:srgbClr>
                </a:outerShdw>
              </a:effectLst>
              <a:latin typeface="+mn-ea"/>
            </a:endParaRPr>
          </a:p>
          <a:p>
            <a:r>
              <a:rPr lang="en-US" altLang="zh-CN" sz="3200" dirty="0" smtClean="0">
                <a:solidFill>
                  <a:srgbClr val="FF0000"/>
                </a:solidFill>
                <a:effectLst>
                  <a:outerShdw blurRad="38100" dist="38100" dir="2700000" algn="tl">
                    <a:srgbClr val="000000">
                      <a:alpha val="43137"/>
                    </a:srgbClr>
                  </a:outerShdw>
                </a:effectLst>
                <a:latin typeface="+mn-ea"/>
              </a:rPr>
              <a:t>2.</a:t>
            </a:r>
            <a:r>
              <a:rPr lang="zh-CN" altLang="en-US" sz="3200" dirty="0" smtClean="0">
                <a:solidFill>
                  <a:srgbClr val="FF0000"/>
                </a:solidFill>
                <a:effectLst>
                  <a:outerShdw blurRad="38100" dist="38100" dir="2700000" algn="tl">
                    <a:srgbClr val="000000">
                      <a:alpha val="43137"/>
                    </a:srgbClr>
                  </a:outerShdw>
                </a:effectLst>
                <a:latin typeface="+mn-ea"/>
              </a:rPr>
              <a:t>天平</a:t>
            </a:r>
            <a:r>
              <a:rPr lang="zh-CN" altLang="en-US" sz="3200" dirty="0">
                <a:solidFill>
                  <a:srgbClr val="FF0000"/>
                </a:solidFill>
                <a:effectLst>
                  <a:outerShdw blurRad="38100" dist="38100" dir="2700000" algn="tl">
                    <a:srgbClr val="000000">
                      <a:alpha val="43137"/>
                    </a:srgbClr>
                  </a:outerShdw>
                </a:effectLst>
                <a:latin typeface="+mn-ea"/>
              </a:rPr>
              <a:t>天国失败</a:t>
            </a:r>
            <a:r>
              <a:rPr lang="zh-CN" altLang="en-US" sz="3200" dirty="0" smtClean="0">
                <a:solidFill>
                  <a:srgbClr val="FF0000"/>
                </a:solidFill>
                <a:effectLst>
                  <a:outerShdw blurRad="38100" dist="38100" dir="2700000" algn="tl">
                    <a:srgbClr val="000000">
                      <a:alpha val="43137"/>
                    </a:srgbClr>
                  </a:outerShdw>
                </a:effectLst>
                <a:latin typeface="+mn-ea"/>
              </a:rPr>
              <a:t>启示</a:t>
            </a:r>
            <a:r>
              <a:rPr lang="en-US" altLang="zh-CN" sz="3200" dirty="0" smtClean="0">
                <a:effectLst>
                  <a:outerShdw blurRad="38100" dist="38100" dir="2700000" algn="tl">
                    <a:srgbClr val="000000">
                      <a:alpha val="43137"/>
                    </a:srgbClr>
                  </a:outerShdw>
                </a:effectLst>
                <a:latin typeface="+mn-ea"/>
              </a:rPr>
              <a:t>:</a:t>
            </a:r>
            <a:r>
              <a:rPr lang="zh-CN" altLang="en-US" sz="3200" dirty="0" smtClean="0">
                <a:effectLst>
                  <a:outerShdw blurRad="38100" dist="38100" dir="2700000" algn="tl">
                    <a:srgbClr val="000000">
                      <a:alpha val="43137"/>
                    </a:srgbClr>
                  </a:outerShdw>
                </a:effectLst>
                <a:latin typeface="+mn-ea"/>
              </a:rPr>
              <a:t>阶级</a:t>
            </a:r>
            <a:r>
              <a:rPr lang="zh-CN" altLang="en-US" sz="3200" dirty="0">
                <a:effectLst>
                  <a:outerShdw blurRad="38100" dist="38100" dir="2700000" algn="tl">
                    <a:srgbClr val="000000">
                      <a:alpha val="43137"/>
                    </a:srgbClr>
                  </a:outerShdw>
                </a:effectLst>
                <a:latin typeface="+mn-ea"/>
              </a:rPr>
              <a:t>和时代的局限性，农民阶级不能领导中国革命取得胜利。</a:t>
            </a:r>
          </a:p>
          <a:p>
            <a:r>
              <a:rPr lang="en-US" altLang="zh-CN" sz="3200" dirty="0" smtClean="0">
                <a:solidFill>
                  <a:srgbClr val="FF0000"/>
                </a:solidFill>
                <a:effectLst>
                  <a:outerShdw blurRad="38100" dist="38100" dir="2700000" algn="tl">
                    <a:srgbClr val="000000">
                      <a:alpha val="43137"/>
                    </a:srgbClr>
                  </a:outerShdw>
                </a:effectLst>
                <a:latin typeface="+mn-ea"/>
              </a:rPr>
              <a:t>3.</a:t>
            </a:r>
            <a:r>
              <a:rPr lang="zh-CN" altLang="en-US" sz="3200" dirty="0" smtClean="0">
                <a:solidFill>
                  <a:srgbClr val="FF0000"/>
                </a:solidFill>
                <a:effectLst>
                  <a:outerShdw blurRad="38100" dist="38100" dir="2700000" algn="tl">
                    <a:srgbClr val="000000">
                      <a:alpha val="43137"/>
                    </a:srgbClr>
                  </a:outerShdw>
                </a:effectLst>
                <a:latin typeface="+mn-ea"/>
              </a:rPr>
              <a:t>洋务运动</a:t>
            </a:r>
            <a:r>
              <a:rPr lang="zh-CN" altLang="en-US" sz="3200" dirty="0">
                <a:solidFill>
                  <a:srgbClr val="FF0000"/>
                </a:solidFill>
                <a:effectLst>
                  <a:outerShdw blurRad="38100" dist="38100" dir="2700000" algn="tl">
                    <a:srgbClr val="000000">
                      <a:alpha val="43137"/>
                    </a:srgbClr>
                  </a:outerShdw>
                </a:effectLst>
                <a:latin typeface="+mn-ea"/>
              </a:rPr>
              <a:t>失败原因</a:t>
            </a:r>
            <a:r>
              <a:rPr lang="zh-CN" altLang="en-US" sz="3200" dirty="0">
                <a:effectLst>
                  <a:outerShdw blurRad="38100" dist="38100" dir="2700000" algn="tl">
                    <a:srgbClr val="000000">
                      <a:alpha val="43137"/>
                    </a:srgbClr>
                  </a:outerShdw>
                </a:effectLst>
                <a:latin typeface="+mn-ea"/>
              </a:rPr>
              <a:t>：</a:t>
            </a:r>
          </a:p>
          <a:p>
            <a:r>
              <a:rPr lang="zh-CN" altLang="en-US" sz="3200" dirty="0">
                <a:effectLst>
                  <a:outerShdw blurRad="38100" dist="38100" dir="2700000" algn="tl">
                    <a:srgbClr val="000000">
                      <a:alpha val="43137"/>
                    </a:srgbClr>
                  </a:outerShdw>
                </a:effectLst>
                <a:latin typeface="+mn-ea"/>
              </a:rPr>
              <a:t>①根本原因：没有变革落后的封建制度</a:t>
            </a:r>
          </a:p>
          <a:p>
            <a:r>
              <a:rPr lang="zh-CN" altLang="en-US" sz="3200" dirty="0">
                <a:effectLst>
                  <a:outerShdw blurRad="38100" dist="38100" dir="2700000" algn="tl">
                    <a:srgbClr val="000000">
                      <a:alpha val="43137"/>
                    </a:srgbClr>
                  </a:outerShdw>
                </a:effectLst>
                <a:latin typeface="+mn-ea"/>
              </a:rPr>
              <a:t>②洋务派内部的腐败</a:t>
            </a:r>
          </a:p>
          <a:p>
            <a:r>
              <a:rPr lang="zh-CN" altLang="en-US" sz="3200" dirty="0">
                <a:effectLst>
                  <a:outerShdw blurRad="38100" dist="38100" dir="2700000" algn="tl">
                    <a:srgbClr val="000000">
                      <a:alpha val="43137"/>
                    </a:srgbClr>
                  </a:outerShdw>
                </a:effectLst>
                <a:latin typeface="+mn-ea"/>
              </a:rPr>
              <a:t>③外国势力的挤压</a:t>
            </a:r>
          </a:p>
          <a:p>
            <a:r>
              <a:rPr lang="en-US" altLang="zh-CN" sz="3200" dirty="0" smtClean="0">
                <a:solidFill>
                  <a:srgbClr val="FF0000"/>
                </a:solidFill>
                <a:effectLst>
                  <a:outerShdw blurRad="38100" dist="38100" dir="2700000" algn="tl">
                    <a:srgbClr val="000000">
                      <a:alpha val="43137"/>
                    </a:srgbClr>
                  </a:outerShdw>
                </a:effectLst>
                <a:latin typeface="+mn-ea"/>
              </a:rPr>
              <a:t>4.</a:t>
            </a:r>
            <a:r>
              <a:rPr lang="zh-CN" altLang="en-US" sz="3200" dirty="0" smtClean="0">
                <a:solidFill>
                  <a:srgbClr val="FF0000"/>
                </a:solidFill>
                <a:effectLst>
                  <a:outerShdw blurRad="38100" dist="38100" dir="2700000" algn="tl">
                    <a:srgbClr val="000000">
                      <a:alpha val="43137"/>
                    </a:srgbClr>
                  </a:outerShdw>
                </a:effectLst>
                <a:latin typeface="+mn-ea"/>
              </a:rPr>
              <a:t>洋务运动</a:t>
            </a:r>
            <a:r>
              <a:rPr lang="zh-CN" altLang="en-US" sz="3200" dirty="0">
                <a:solidFill>
                  <a:srgbClr val="FF0000"/>
                </a:solidFill>
                <a:effectLst>
                  <a:outerShdw blurRad="38100" dist="38100" dir="2700000" algn="tl">
                    <a:srgbClr val="000000">
                      <a:alpha val="43137"/>
                    </a:srgbClr>
                  </a:outerShdw>
                </a:effectLst>
                <a:latin typeface="+mn-ea"/>
              </a:rPr>
              <a:t>失败</a:t>
            </a:r>
            <a:r>
              <a:rPr lang="zh-CN" altLang="en-US" sz="3200" dirty="0" smtClean="0">
                <a:solidFill>
                  <a:srgbClr val="FF0000"/>
                </a:solidFill>
                <a:effectLst>
                  <a:outerShdw blurRad="38100" dist="38100" dir="2700000" algn="tl">
                    <a:srgbClr val="000000">
                      <a:alpha val="43137"/>
                    </a:srgbClr>
                  </a:outerShdw>
                </a:effectLst>
                <a:latin typeface="+mn-ea"/>
              </a:rPr>
              <a:t>启示</a:t>
            </a:r>
            <a:endParaRPr lang="zh-CN" altLang="en-US" sz="3200" dirty="0">
              <a:solidFill>
                <a:srgbClr val="FF0000"/>
              </a:solidFill>
              <a:effectLst>
                <a:outerShdw blurRad="38100" dist="38100" dir="2700000" algn="tl">
                  <a:srgbClr val="000000">
                    <a:alpha val="43137"/>
                  </a:srgbClr>
                </a:outerShdw>
              </a:effectLst>
              <a:latin typeface="+mn-ea"/>
            </a:endParaRPr>
          </a:p>
          <a:p>
            <a:r>
              <a:rPr lang="zh-CN" altLang="en-US" sz="3200" dirty="0">
                <a:effectLst>
                  <a:outerShdw blurRad="38100" dist="38100" dir="2700000" algn="tl">
                    <a:srgbClr val="000000">
                      <a:alpha val="43137"/>
                    </a:srgbClr>
                  </a:outerShdw>
                </a:effectLst>
                <a:latin typeface="+mn-ea"/>
              </a:rPr>
              <a:t>不改变封建制度，单纯引进西方先进技术是不能成功的。 </a:t>
            </a:r>
          </a:p>
          <a:p>
            <a:endParaRPr lang="en-US" altLang="zh-CN" sz="3200" dirty="0" smtClean="0">
              <a:latin typeface="+mn-ea"/>
            </a:endParaRPr>
          </a:p>
          <a:p>
            <a:endParaRPr lang="zh-CN" altLang="zh-C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673" y="142875"/>
            <a:ext cx="1852612" cy="682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021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0"/>
          <p:cNvSpPr>
            <a:spLocks noChangeArrowheads="1"/>
          </p:cNvSpPr>
          <p:nvPr/>
        </p:nvSpPr>
        <p:spPr bwMode="auto">
          <a:xfrm>
            <a:off x="137160" y="142875"/>
            <a:ext cx="11922125" cy="6572250"/>
          </a:xfrm>
          <a:prstGeom prst="rect">
            <a:avLst/>
          </a:prstGeom>
          <a:noFill/>
          <a:ln w="33338" cap="rnd">
            <a:solidFill>
              <a:srgbClr val="FFC22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527996" y="653344"/>
            <a:ext cx="9828984" cy="6063198"/>
          </a:xfrm>
          <a:prstGeom prst="rect">
            <a:avLst/>
          </a:prstGeom>
        </p:spPr>
        <p:txBody>
          <a:bodyPr wrap="square">
            <a:spAutoFit/>
          </a:bodyPr>
          <a:lstStyle/>
          <a:p>
            <a:r>
              <a:rPr lang="en-US" altLang="zh-CN" sz="3200" dirty="0" smtClean="0">
                <a:solidFill>
                  <a:srgbClr val="FF0000"/>
                </a:solidFill>
              </a:rPr>
              <a:t>5.</a:t>
            </a:r>
            <a:r>
              <a:rPr lang="zh-CN" altLang="en-US" sz="3200" dirty="0" smtClean="0">
                <a:solidFill>
                  <a:srgbClr val="FF0000"/>
                </a:solidFill>
              </a:rPr>
              <a:t>戊戌变法失败</a:t>
            </a:r>
            <a:r>
              <a:rPr lang="zh-CN" altLang="en-US" sz="3200" dirty="0">
                <a:solidFill>
                  <a:srgbClr val="FF0000"/>
                </a:solidFill>
              </a:rPr>
              <a:t>原因</a:t>
            </a:r>
            <a:r>
              <a:rPr lang="zh-CN" altLang="en-US" sz="3200" dirty="0"/>
              <a:t>：①变法触动了以慈禧太后为首的顽固派的利益②寄希望于无实权的皇帝身上。③资产阶级维新派力量过于单薄，脱离人民群众。（妥协性、软弱性</a:t>
            </a:r>
            <a:r>
              <a:rPr lang="zh-CN" altLang="en-US" sz="3200" dirty="0" smtClean="0"/>
              <a:t>）</a:t>
            </a:r>
            <a:endParaRPr lang="en-US" altLang="zh-CN" sz="3200" dirty="0" smtClean="0"/>
          </a:p>
          <a:p>
            <a:r>
              <a:rPr lang="en-US" altLang="zh-CN" sz="3200" dirty="0" smtClean="0">
                <a:solidFill>
                  <a:srgbClr val="FF0000"/>
                </a:solidFill>
              </a:rPr>
              <a:t>6.</a:t>
            </a:r>
            <a:r>
              <a:rPr lang="zh-CN" altLang="en-US" sz="3200" dirty="0" smtClean="0">
                <a:solidFill>
                  <a:srgbClr val="FF0000"/>
                </a:solidFill>
              </a:rPr>
              <a:t>戊戌变法</a:t>
            </a:r>
            <a:r>
              <a:rPr lang="zh-CN" altLang="en-US" sz="3200" dirty="0">
                <a:solidFill>
                  <a:srgbClr val="FF0000"/>
                </a:solidFill>
              </a:rPr>
              <a:t>失败</a:t>
            </a:r>
            <a:r>
              <a:rPr lang="zh-CN" altLang="en-US" sz="3200" dirty="0" smtClean="0">
                <a:solidFill>
                  <a:srgbClr val="FF0000"/>
                </a:solidFill>
              </a:rPr>
              <a:t>启示</a:t>
            </a:r>
            <a:r>
              <a:rPr lang="zh-CN" altLang="en-US" sz="3200" dirty="0" smtClean="0"/>
              <a:t>：资本主义</a:t>
            </a:r>
            <a:r>
              <a:rPr lang="zh-CN" altLang="en-US" sz="3200" dirty="0"/>
              <a:t>的改良主义道路在中国</a:t>
            </a:r>
            <a:r>
              <a:rPr lang="zh-CN" altLang="en-US" sz="3200" dirty="0" smtClean="0"/>
              <a:t>行不通。</a:t>
            </a:r>
            <a:endParaRPr lang="en-US" altLang="zh-CN" sz="3200" dirty="0" smtClean="0"/>
          </a:p>
          <a:p>
            <a:r>
              <a:rPr lang="en-US" altLang="zh-CN" sz="3200" dirty="0" smtClean="0">
                <a:solidFill>
                  <a:srgbClr val="FF0000"/>
                </a:solidFill>
              </a:rPr>
              <a:t>7.</a:t>
            </a:r>
            <a:r>
              <a:rPr lang="zh-CN" altLang="en-US" sz="3200" dirty="0" smtClean="0">
                <a:solidFill>
                  <a:srgbClr val="FF0000"/>
                </a:solidFill>
              </a:rPr>
              <a:t>护国运动</a:t>
            </a:r>
            <a:r>
              <a:rPr lang="zh-CN" altLang="en-US" sz="3200" dirty="0">
                <a:solidFill>
                  <a:srgbClr val="FF0000"/>
                </a:solidFill>
              </a:rPr>
              <a:t>成功原因</a:t>
            </a:r>
            <a:r>
              <a:rPr lang="zh-CN" altLang="en-US" sz="3200" dirty="0"/>
              <a:t>：袁世凯复辟帝制不得民心；辛亥革命后民主共和观念深入人心。</a:t>
            </a:r>
          </a:p>
          <a:p>
            <a:r>
              <a:rPr lang="en-US" altLang="zh-CN" sz="3200" dirty="0" smtClean="0">
                <a:solidFill>
                  <a:srgbClr val="FF0000"/>
                </a:solidFill>
              </a:rPr>
              <a:t>8.</a:t>
            </a:r>
            <a:r>
              <a:rPr lang="zh-CN" altLang="en-US" sz="3200" dirty="0" smtClean="0">
                <a:solidFill>
                  <a:srgbClr val="FF0000"/>
                </a:solidFill>
              </a:rPr>
              <a:t>袁世凯</a:t>
            </a:r>
            <a:r>
              <a:rPr lang="zh-CN" altLang="en-US" sz="3200" dirty="0">
                <a:solidFill>
                  <a:srgbClr val="FF0000"/>
                </a:solidFill>
              </a:rPr>
              <a:t>复辟帝制失败的启示</a:t>
            </a:r>
            <a:r>
              <a:rPr lang="zh-CN" altLang="en-US" sz="3200" dirty="0"/>
              <a:t>：</a:t>
            </a:r>
          </a:p>
          <a:p>
            <a:r>
              <a:rPr lang="zh-CN" altLang="en-US" sz="3200" dirty="0"/>
              <a:t>①违背历史发展潮流，必将遭到历史惩罚；</a:t>
            </a:r>
          </a:p>
          <a:p>
            <a:r>
              <a:rPr lang="zh-CN" altLang="en-US" sz="3200" dirty="0"/>
              <a:t>②辛亥革命使民主共和的观念深入人心。</a:t>
            </a:r>
          </a:p>
          <a:p>
            <a:endParaRPr lang="zh-CN" altLang="en-US" dirty="0"/>
          </a:p>
          <a:p>
            <a:endParaRPr lang="zh-CN" altLang="en-US"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673" y="142875"/>
            <a:ext cx="1852612" cy="682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329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0"/>
          <p:cNvSpPr>
            <a:spLocks noChangeArrowheads="1"/>
          </p:cNvSpPr>
          <p:nvPr/>
        </p:nvSpPr>
        <p:spPr bwMode="auto">
          <a:xfrm>
            <a:off x="137160" y="142875"/>
            <a:ext cx="11922125" cy="6572250"/>
          </a:xfrm>
          <a:prstGeom prst="rect">
            <a:avLst/>
          </a:prstGeom>
          <a:noFill/>
          <a:ln w="33338" cap="rnd">
            <a:solidFill>
              <a:srgbClr val="FFC22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673" y="142875"/>
            <a:ext cx="1852612" cy="682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503853" y="451134"/>
            <a:ext cx="9534869" cy="6278642"/>
          </a:xfrm>
          <a:prstGeom prst="rect">
            <a:avLst/>
          </a:prstGeom>
        </p:spPr>
        <p:txBody>
          <a:bodyPr wrap="square">
            <a:spAutoFit/>
          </a:bodyPr>
          <a:lstStyle/>
          <a:p>
            <a:r>
              <a:rPr lang="en-US" altLang="zh-CN" sz="3200" dirty="0" smtClean="0">
                <a:solidFill>
                  <a:srgbClr val="FF0000"/>
                </a:solidFill>
                <a:latin typeface="+mj-lt"/>
              </a:rPr>
              <a:t>9.</a:t>
            </a:r>
            <a:r>
              <a:rPr lang="zh-CN" altLang="en-US" sz="3200" dirty="0" smtClean="0">
                <a:solidFill>
                  <a:srgbClr val="FF0000"/>
                </a:solidFill>
                <a:latin typeface="+mj-lt"/>
              </a:rPr>
              <a:t>新文化运动局限</a:t>
            </a:r>
            <a:r>
              <a:rPr lang="zh-CN" altLang="en-US" sz="3200" dirty="0" smtClean="0">
                <a:latin typeface="+mj-lt"/>
              </a:rPr>
              <a:t>：对于</a:t>
            </a:r>
            <a:r>
              <a:rPr lang="zh-CN" altLang="en-US" sz="3200" dirty="0">
                <a:latin typeface="+mj-lt"/>
              </a:rPr>
              <a:t>中国传统文化的看法带有一定的片面性</a:t>
            </a:r>
          </a:p>
          <a:p>
            <a:r>
              <a:rPr lang="en-US" altLang="zh-CN" sz="3200" dirty="0" smtClean="0">
                <a:solidFill>
                  <a:srgbClr val="FF0000"/>
                </a:solidFill>
                <a:latin typeface="+mj-lt"/>
              </a:rPr>
              <a:t>10.</a:t>
            </a:r>
            <a:r>
              <a:rPr lang="zh-CN" altLang="en-US" sz="3200" dirty="0" smtClean="0">
                <a:solidFill>
                  <a:srgbClr val="FF0000"/>
                </a:solidFill>
                <a:latin typeface="+mj-lt"/>
              </a:rPr>
              <a:t>对待</a:t>
            </a:r>
            <a:r>
              <a:rPr lang="zh-CN" altLang="en-US" sz="3200" dirty="0">
                <a:solidFill>
                  <a:srgbClr val="FF0000"/>
                </a:solidFill>
                <a:latin typeface="+mj-lt"/>
              </a:rPr>
              <a:t>传统文化的态度</a:t>
            </a:r>
            <a:r>
              <a:rPr lang="zh-CN" altLang="en-US" sz="3200" dirty="0">
                <a:latin typeface="+mj-lt"/>
              </a:rPr>
              <a:t>：取其精华，弃其糟粕</a:t>
            </a:r>
          </a:p>
          <a:p>
            <a:pPr lvl="0"/>
            <a:r>
              <a:rPr lang="en-US" altLang="zh-CN" sz="3200" dirty="0" smtClean="0">
                <a:solidFill>
                  <a:srgbClr val="FF0000"/>
                </a:solidFill>
                <a:latin typeface="+mj-lt"/>
              </a:rPr>
              <a:t>11.</a:t>
            </a:r>
            <a:r>
              <a:rPr lang="zh-CN" altLang="en-US" sz="3200" dirty="0" smtClean="0">
                <a:solidFill>
                  <a:srgbClr val="FF0000"/>
                </a:solidFill>
                <a:latin typeface="+mj-lt"/>
              </a:rPr>
              <a:t>五四精神</a:t>
            </a:r>
            <a:r>
              <a:rPr lang="zh-CN" altLang="en-US" sz="3200" dirty="0" smtClean="0">
                <a:solidFill>
                  <a:prstClr val="black"/>
                </a:solidFill>
                <a:latin typeface="+mj-lt"/>
              </a:rPr>
              <a:t>：忧国忧民</a:t>
            </a:r>
            <a:r>
              <a:rPr lang="zh-CN" altLang="en-US" sz="3200" dirty="0">
                <a:solidFill>
                  <a:prstClr val="black"/>
                </a:solidFill>
                <a:latin typeface="+mj-lt"/>
              </a:rPr>
              <a:t>、</a:t>
            </a:r>
            <a:r>
              <a:rPr lang="zh-CN" altLang="en-US" sz="3200" dirty="0" smtClean="0">
                <a:solidFill>
                  <a:prstClr val="black"/>
                </a:solidFill>
                <a:latin typeface="+mj-lt"/>
              </a:rPr>
              <a:t>不屈不挠</a:t>
            </a:r>
            <a:r>
              <a:rPr lang="zh-CN" altLang="en-US" sz="3200" dirty="0">
                <a:solidFill>
                  <a:prstClr val="black"/>
                </a:solidFill>
                <a:latin typeface="+mj-lt"/>
              </a:rPr>
              <a:t>、乐于奉献和敢于斗争的爱国主义</a:t>
            </a:r>
            <a:r>
              <a:rPr lang="zh-CN" altLang="en-US" sz="3200" dirty="0" smtClean="0">
                <a:solidFill>
                  <a:prstClr val="black"/>
                </a:solidFill>
                <a:latin typeface="+mj-lt"/>
              </a:rPr>
              <a:t>精神。爱国</a:t>
            </a:r>
            <a:r>
              <a:rPr lang="zh-CN" altLang="en-US" sz="3200" dirty="0">
                <a:solidFill>
                  <a:prstClr val="black"/>
                </a:solidFill>
                <a:latin typeface="+mj-lt"/>
              </a:rPr>
              <a:t>、进步、民主、科学是其精神</a:t>
            </a:r>
            <a:r>
              <a:rPr lang="zh-CN" altLang="en-US" sz="3200" dirty="0" smtClean="0">
                <a:solidFill>
                  <a:prstClr val="black"/>
                </a:solidFill>
                <a:latin typeface="+mj-lt"/>
              </a:rPr>
              <a:t>真谛</a:t>
            </a:r>
            <a:endParaRPr lang="en-US" altLang="zh-CN" sz="3200" dirty="0" smtClean="0">
              <a:solidFill>
                <a:prstClr val="black"/>
              </a:solidFill>
              <a:latin typeface="+mj-lt"/>
            </a:endParaRPr>
          </a:p>
          <a:p>
            <a:r>
              <a:rPr lang="en-US" altLang="zh-CN" sz="3200" dirty="0" smtClean="0">
                <a:solidFill>
                  <a:srgbClr val="FF0000"/>
                </a:solidFill>
                <a:latin typeface="+mj-lt"/>
              </a:rPr>
              <a:t>12.</a:t>
            </a:r>
            <a:r>
              <a:rPr lang="zh-CN" altLang="en-US" sz="3200" dirty="0" smtClean="0">
                <a:solidFill>
                  <a:srgbClr val="FF0000"/>
                </a:solidFill>
                <a:latin typeface="+mj-lt"/>
              </a:rPr>
              <a:t>第一次</a:t>
            </a:r>
            <a:r>
              <a:rPr lang="zh-CN" altLang="en-US" sz="3200" dirty="0">
                <a:solidFill>
                  <a:srgbClr val="FF0000"/>
                </a:solidFill>
                <a:latin typeface="+mj-lt"/>
              </a:rPr>
              <a:t>全国工人运动失败的教训</a:t>
            </a:r>
            <a:r>
              <a:rPr lang="zh-CN" altLang="en-US" sz="3200" dirty="0" smtClean="0">
                <a:latin typeface="+mj-lt"/>
              </a:rPr>
              <a:t>：单枪匹马</a:t>
            </a:r>
            <a:r>
              <a:rPr lang="zh-CN" altLang="en-US" sz="3200" dirty="0">
                <a:latin typeface="+mj-lt"/>
              </a:rPr>
              <a:t>不能取得革命的胜利，必须团结一切可能的同盟者，才能战胜强大的敌人。</a:t>
            </a:r>
          </a:p>
          <a:p>
            <a:r>
              <a:rPr lang="en-US" altLang="zh-CN" sz="3200" dirty="0" smtClean="0">
                <a:solidFill>
                  <a:srgbClr val="FF0000"/>
                </a:solidFill>
                <a:latin typeface="+mj-lt"/>
              </a:rPr>
              <a:t>13.</a:t>
            </a:r>
            <a:r>
              <a:rPr lang="zh-CN" altLang="en-US" sz="3200" dirty="0" smtClean="0">
                <a:solidFill>
                  <a:srgbClr val="FF0000"/>
                </a:solidFill>
                <a:latin typeface="+mj-lt"/>
              </a:rPr>
              <a:t>国民</a:t>
            </a:r>
            <a:r>
              <a:rPr lang="zh-CN" altLang="en-US" sz="3200" dirty="0">
                <a:solidFill>
                  <a:srgbClr val="FF0000"/>
                </a:solidFill>
                <a:latin typeface="+mj-lt"/>
              </a:rPr>
              <a:t>革命失败教训：</a:t>
            </a:r>
          </a:p>
          <a:p>
            <a:r>
              <a:rPr lang="zh-CN" altLang="en-US" sz="3200" dirty="0">
                <a:latin typeface="+mj-lt"/>
              </a:rPr>
              <a:t>①必须坚持无产阶级对革命的领导权</a:t>
            </a:r>
          </a:p>
          <a:p>
            <a:r>
              <a:rPr lang="zh-CN" altLang="en-US" sz="3200" dirty="0">
                <a:latin typeface="+mj-lt"/>
              </a:rPr>
              <a:t>②必须掌握革命武装，坚持武装斗争 </a:t>
            </a:r>
          </a:p>
          <a:p>
            <a:pPr lvl="0"/>
            <a:endParaRPr lang="zh-CN" altLang="en-US" dirty="0">
              <a:solidFill>
                <a:prstClr val="black"/>
              </a:solidFill>
            </a:endParaRPr>
          </a:p>
        </p:txBody>
      </p:sp>
    </p:spTree>
    <p:extLst>
      <p:ext uri="{BB962C8B-B14F-4D97-AF65-F5344CB8AC3E}">
        <p14:creationId xmlns:p14="http://schemas.microsoft.com/office/powerpoint/2010/main" val="3791610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0"/>
          <p:cNvSpPr>
            <a:spLocks noChangeArrowheads="1"/>
          </p:cNvSpPr>
          <p:nvPr/>
        </p:nvSpPr>
        <p:spPr bwMode="auto">
          <a:xfrm>
            <a:off x="137160" y="142875"/>
            <a:ext cx="11922125" cy="6572250"/>
          </a:xfrm>
          <a:prstGeom prst="rect">
            <a:avLst/>
          </a:prstGeom>
          <a:noFill/>
          <a:ln w="33338" cap="rnd">
            <a:solidFill>
              <a:srgbClr val="FFC22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457201" y="707610"/>
            <a:ext cx="9582538" cy="5016758"/>
          </a:xfrm>
          <a:prstGeom prst="rect">
            <a:avLst/>
          </a:prstGeom>
        </p:spPr>
        <p:txBody>
          <a:bodyPr wrap="square">
            <a:spAutoFit/>
          </a:bodyPr>
          <a:lstStyle/>
          <a:p>
            <a:r>
              <a:rPr lang="en-US" altLang="zh-CN" sz="3200" dirty="0" smtClean="0">
                <a:solidFill>
                  <a:srgbClr val="FF0000"/>
                </a:solidFill>
              </a:rPr>
              <a:t>14.</a:t>
            </a:r>
            <a:r>
              <a:rPr lang="zh-CN" altLang="en-US" sz="3200" dirty="0" smtClean="0">
                <a:solidFill>
                  <a:srgbClr val="FF0000"/>
                </a:solidFill>
              </a:rPr>
              <a:t>井冈山</a:t>
            </a:r>
            <a:r>
              <a:rPr lang="zh-CN" altLang="en-US" sz="3200" dirty="0">
                <a:solidFill>
                  <a:srgbClr val="FF0000"/>
                </a:solidFill>
              </a:rPr>
              <a:t>道路</a:t>
            </a:r>
            <a:r>
              <a:rPr lang="zh-CN" altLang="en-US" sz="3200" dirty="0"/>
              <a:t>：工农武装割据、农村包围城市、武装夺取政权的道路。</a:t>
            </a:r>
          </a:p>
          <a:p>
            <a:r>
              <a:rPr lang="en-US" altLang="zh-CN" sz="3200" dirty="0" smtClean="0">
                <a:solidFill>
                  <a:srgbClr val="FF0000"/>
                </a:solidFill>
              </a:rPr>
              <a:t>15.</a:t>
            </a:r>
            <a:r>
              <a:rPr lang="zh-CN" altLang="en-US" sz="3200" dirty="0" smtClean="0">
                <a:solidFill>
                  <a:srgbClr val="FF0000"/>
                </a:solidFill>
              </a:rPr>
              <a:t>井冈山</a:t>
            </a:r>
            <a:r>
              <a:rPr lang="zh-CN" altLang="en-US" sz="3200" dirty="0">
                <a:solidFill>
                  <a:srgbClr val="FF0000"/>
                </a:solidFill>
              </a:rPr>
              <a:t>精神</a:t>
            </a:r>
            <a:r>
              <a:rPr lang="zh-CN" altLang="en-US" sz="3200" dirty="0"/>
              <a:t>：坚定不移的革命信念、坚持党的绝对领导、密切联系群众、一切从实际出发、艰苦奋斗、不怕困难</a:t>
            </a:r>
            <a:r>
              <a:rPr lang="zh-CN" altLang="en-US" sz="3200" dirty="0" smtClean="0"/>
              <a:t>。</a:t>
            </a:r>
            <a:endParaRPr lang="en-US" altLang="zh-CN" sz="3200" dirty="0" smtClean="0"/>
          </a:p>
          <a:p>
            <a:r>
              <a:rPr lang="en-US" altLang="zh-CN" sz="3200" dirty="0" smtClean="0">
                <a:solidFill>
                  <a:srgbClr val="FF0000"/>
                </a:solidFill>
              </a:rPr>
              <a:t>16.</a:t>
            </a:r>
            <a:r>
              <a:rPr lang="zh-CN" altLang="en-US" sz="3200" dirty="0" smtClean="0">
                <a:solidFill>
                  <a:srgbClr val="FF0000"/>
                </a:solidFill>
              </a:rPr>
              <a:t>长征精神：</a:t>
            </a:r>
            <a:r>
              <a:rPr lang="zh-CN" altLang="en-US" sz="3200" dirty="0" smtClean="0"/>
              <a:t>不怕</a:t>
            </a:r>
            <a:r>
              <a:rPr lang="zh-CN" altLang="en-US" sz="3200" dirty="0"/>
              <a:t>艰难险阻、勇往直前、战胜一切困难的革命英雄主义精神和永不言败的革命乐观主义精神</a:t>
            </a:r>
            <a:r>
              <a:rPr lang="zh-CN" altLang="en-US" sz="3200" dirty="0" smtClean="0"/>
              <a:t>。</a:t>
            </a:r>
            <a:endParaRPr lang="en-US" altLang="zh-CN" sz="3200" dirty="0" smtClean="0"/>
          </a:p>
          <a:p>
            <a:r>
              <a:rPr lang="en-US" altLang="zh-CN" sz="3200" dirty="0" smtClean="0">
                <a:solidFill>
                  <a:srgbClr val="FF0000"/>
                </a:solidFill>
              </a:rPr>
              <a:t>17.</a:t>
            </a:r>
            <a:r>
              <a:rPr lang="zh-CN" altLang="en-US" sz="3200" dirty="0" smtClean="0">
                <a:solidFill>
                  <a:srgbClr val="FF0000"/>
                </a:solidFill>
              </a:rPr>
              <a:t>南京大屠杀</a:t>
            </a:r>
            <a:r>
              <a:rPr lang="zh-CN" altLang="en-US" sz="3200" dirty="0">
                <a:solidFill>
                  <a:srgbClr val="FF0000"/>
                </a:solidFill>
              </a:rPr>
              <a:t>教训</a:t>
            </a:r>
            <a:r>
              <a:rPr lang="en-US" altLang="zh-CN" sz="3200" dirty="0"/>
              <a:t>——</a:t>
            </a:r>
            <a:r>
              <a:rPr lang="zh-CN" altLang="en-US" sz="3200" dirty="0"/>
              <a:t>铭记历史，警钟长鸣，反对战争，争取和平</a:t>
            </a:r>
            <a:r>
              <a:rPr lang="zh-CN" altLang="en-US" sz="3200" dirty="0" smtClean="0"/>
              <a:t>。</a:t>
            </a:r>
            <a:endParaRPr lang="zh-CN" altLang="en-US" sz="3200" dirty="0"/>
          </a:p>
        </p:txBody>
      </p:sp>
      <p:sp>
        <p:nvSpPr>
          <p:cNvPr id="12" name="矩形 11"/>
          <p:cNvSpPr/>
          <p:nvPr/>
        </p:nvSpPr>
        <p:spPr>
          <a:xfrm>
            <a:off x="277574" y="4473943"/>
            <a:ext cx="6096000" cy="369332"/>
          </a:xfrm>
          <a:prstGeom prst="rect">
            <a:avLst/>
          </a:prstGeom>
        </p:spPr>
        <p:txBody>
          <a:bodyPr>
            <a:spAutoFit/>
          </a:bodyPr>
          <a:lstStyle/>
          <a:p>
            <a:r>
              <a:rPr lang="zh-CN" altLang="en-US" dirty="0" smtClean="0"/>
              <a:t> </a:t>
            </a:r>
            <a:endParaRPr lang="zh-CN" altLang="en-US"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673" y="142875"/>
            <a:ext cx="1852612" cy="682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722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0"/>
          <p:cNvSpPr>
            <a:spLocks noChangeArrowheads="1"/>
          </p:cNvSpPr>
          <p:nvPr/>
        </p:nvSpPr>
        <p:spPr bwMode="auto">
          <a:xfrm>
            <a:off x="137160" y="142875"/>
            <a:ext cx="11922125" cy="6572250"/>
          </a:xfrm>
          <a:prstGeom prst="rect">
            <a:avLst/>
          </a:prstGeom>
          <a:noFill/>
          <a:ln w="33338" cap="rnd">
            <a:solidFill>
              <a:srgbClr val="FFC22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矩形 8"/>
          <p:cNvSpPr/>
          <p:nvPr/>
        </p:nvSpPr>
        <p:spPr>
          <a:xfrm>
            <a:off x="715346" y="662818"/>
            <a:ext cx="9184434" cy="4801314"/>
          </a:xfrm>
          <a:prstGeom prst="rect">
            <a:avLst/>
          </a:prstGeom>
        </p:spPr>
        <p:txBody>
          <a:bodyPr wrap="square">
            <a:spAutoFit/>
          </a:bodyPr>
          <a:lstStyle/>
          <a:p>
            <a:r>
              <a:rPr lang="en-US" altLang="zh-CN" sz="3200" dirty="0" smtClean="0">
                <a:solidFill>
                  <a:srgbClr val="FF0000"/>
                </a:solidFill>
                <a:latin typeface="+mj-lt"/>
              </a:rPr>
              <a:t>18.</a:t>
            </a:r>
            <a:r>
              <a:rPr lang="zh-CN" altLang="en-US" sz="3200" dirty="0">
                <a:solidFill>
                  <a:srgbClr val="FF0000"/>
                </a:solidFill>
                <a:latin typeface="+mj-lt"/>
              </a:rPr>
              <a:t>如何发展中日关系？</a:t>
            </a:r>
          </a:p>
          <a:p>
            <a:r>
              <a:rPr lang="zh-CN" altLang="en-US" sz="3200" dirty="0">
                <a:latin typeface="+mj-lt"/>
              </a:rPr>
              <a:t>日本要正视历史，吸取教训，走和平发展的道路。我们应牢记历史，肩负责任，开创未来，谋求中日关系健康发展。</a:t>
            </a:r>
          </a:p>
          <a:p>
            <a:r>
              <a:rPr lang="en-US" altLang="zh-CN" sz="3200" dirty="0" smtClean="0">
                <a:solidFill>
                  <a:srgbClr val="FF0000"/>
                </a:solidFill>
                <a:latin typeface="+mj-lt"/>
              </a:rPr>
              <a:t>19.</a:t>
            </a:r>
            <a:r>
              <a:rPr lang="zh-CN" altLang="en-US" sz="3200" dirty="0" smtClean="0">
                <a:solidFill>
                  <a:srgbClr val="FF0000"/>
                </a:solidFill>
                <a:latin typeface="+mj-lt"/>
              </a:rPr>
              <a:t>抗日精神</a:t>
            </a:r>
            <a:r>
              <a:rPr lang="zh-CN" altLang="en-US" sz="3200" dirty="0" smtClean="0">
                <a:latin typeface="+mj-lt"/>
              </a:rPr>
              <a:t>：中国</a:t>
            </a:r>
            <a:r>
              <a:rPr lang="zh-CN" altLang="en-US" sz="3200" dirty="0">
                <a:latin typeface="+mj-lt"/>
              </a:rPr>
              <a:t>军民在抗日战争中不畏强敌，不畏牺牲，英勇杀敌，为国捐躯的英雄主义精神，爱国主义精神永远激励着我们</a:t>
            </a:r>
          </a:p>
          <a:p>
            <a:r>
              <a:rPr lang="en-US" altLang="zh-CN" sz="3200" dirty="0" smtClean="0">
                <a:solidFill>
                  <a:srgbClr val="FF0000"/>
                </a:solidFill>
                <a:latin typeface="+mj-lt"/>
              </a:rPr>
              <a:t>20.</a:t>
            </a:r>
            <a:r>
              <a:rPr lang="zh-CN" altLang="en-US" sz="3200" dirty="0" smtClean="0">
                <a:solidFill>
                  <a:srgbClr val="FF0000"/>
                </a:solidFill>
                <a:latin typeface="+mj-lt"/>
              </a:rPr>
              <a:t>反思</a:t>
            </a:r>
            <a:r>
              <a:rPr lang="zh-CN" altLang="en-US" sz="3200" dirty="0">
                <a:solidFill>
                  <a:srgbClr val="FF0000"/>
                </a:solidFill>
                <a:latin typeface="+mj-lt"/>
              </a:rPr>
              <a:t>战争</a:t>
            </a:r>
            <a:r>
              <a:rPr lang="en-US" altLang="zh-CN" sz="3200" dirty="0">
                <a:latin typeface="+mj-lt"/>
              </a:rPr>
              <a:t>——</a:t>
            </a:r>
            <a:r>
              <a:rPr lang="zh-CN" altLang="en-US" sz="3200" dirty="0">
                <a:latin typeface="+mj-lt"/>
              </a:rPr>
              <a:t>铭记历史，勿忘国耻；奋发图强，振兴中华；珍爱和平，远离战争。</a:t>
            </a:r>
          </a:p>
          <a:p>
            <a:endParaRPr lang="zh-CN" altLang="en-US" dirty="0">
              <a:latin typeface="+mj-lt"/>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673" y="142875"/>
            <a:ext cx="1852612" cy="682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256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0"/>
          <p:cNvSpPr>
            <a:spLocks noChangeArrowheads="1"/>
          </p:cNvSpPr>
          <p:nvPr/>
        </p:nvSpPr>
        <p:spPr bwMode="auto">
          <a:xfrm>
            <a:off x="137160" y="142875"/>
            <a:ext cx="11922125" cy="6572250"/>
          </a:xfrm>
          <a:prstGeom prst="rect">
            <a:avLst/>
          </a:prstGeom>
          <a:noFill/>
          <a:ln w="33338" cap="rnd">
            <a:solidFill>
              <a:srgbClr val="FFC22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584716" y="670315"/>
            <a:ext cx="9538997" cy="5016758"/>
          </a:xfrm>
          <a:prstGeom prst="rect">
            <a:avLst/>
          </a:prstGeom>
        </p:spPr>
        <p:txBody>
          <a:bodyPr wrap="square">
            <a:spAutoFit/>
          </a:bodyPr>
          <a:lstStyle/>
          <a:p>
            <a:r>
              <a:rPr lang="en-US" altLang="zh-CN" sz="3200" dirty="0" smtClean="0">
                <a:solidFill>
                  <a:srgbClr val="FF0000"/>
                </a:solidFill>
              </a:rPr>
              <a:t>21.</a:t>
            </a:r>
            <a:r>
              <a:rPr lang="zh-CN" altLang="en-US" sz="3200" dirty="0">
                <a:solidFill>
                  <a:srgbClr val="FF0000"/>
                </a:solidFill>
              </a:rPr>
              <a:t>如何看待中国共产党在争取国家独立和民族解放斗争中的中流砥柱作用？</a:t>
            </a:r>
          </a:p>
          <a:p>
            <a:r>
              <a:rPr lang="zh-CN" altLang="en-US" sz="3200" dirty="0"/>
              <a:t>①中共最早举起抗日民族解放战争的大旗</a:t>
            </a:r>
          </a:p>
          <a:p>
            <a:r>
              <a:rPr lang="zh-CN" altLang="en-US" sz="3200" dirty="0"/>
              <a:t>②中共倡导促成抗日民族统一战线，并制定了全面抗战的路线</a:t>
            </a:r>
          </a:p>
          <a:p>
            <a:r>
              <a:rPr lang="zh-CN" altLang="en-US" sz="3200" dirty="0"/>
              <a:t>③中共开辟了敌后战场，坚持了统一战线中的独立自主原则</a:t>
            </a:r>
          </a:p>
          <a:p>
            <a:r>
              <a:rPr lang="zh-CN" altLang="en-US" sz="3200" dirty="0"/>
              <a:t>④中共为中国抗战制定了正确的政治路线和军事战略</a:t>
            </a:r>
          </a:p>
          <a:p>
            <a:r>
              <a:rPr lang="zh-CN" altLang="en-US" sz="3200" dirty="0"/>
              <a:t>⑤中国七大确定了毛泽东思想为全党的指导思想，为抗日战争的最后胜利做了</a:t>
            </a:r>
            <a:r>
              <a:rPr lang="zh-CN" altLang="en-US" sz="3200" dirty="0" smtClean="0"/>
              <a:t>准备</a:t>
            </a:r>
            <a:endParaRPr lang="en-US" altLang="zh-CN" sz="3200"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673" y="142875"/>
            <a:ext cx="1852612" cy="682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786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0"/>
          <p:cNvSpPr>
            <a:spLocks noChangeArrowheads="1"/>
          </p:cNvSpPr>
          <p:nvPr/>
        </p:nvSpPr>
        <p:spPr bwMode="auto">
          <a:xfrm>
            <a:off x="137160" y="142875"/>
            <a:ext cx="11922125" cy="6572250"/>
          </a:xfrm>
          <a:prstGeom prst="rect">
            <a:avLst/>
          </a:prstGeom>
          <a:noFill/>
          <a:ln w="33338" cap="rnd">
            <a:solidFill>
              <a:srgbClr val="FFC22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640701" y="444891"/>
            <a:ext cx="8932507" cy="5509200"/>
          </a:xfrm>
          <a:prstGeom prst="rect">
            <a:avLst/>
          </a:prstGeom>
        </p:spPr>
        <p:txBody>
          <a:bodyPr wrap="square">
            <a:spAutoFit/>
          </a:bodyPr>
          <a:lstStyle/>
          <a:p>
            <a:r>
              <a:rPr lang="en-US" altLang="zh-CN" sz="3200" dirty="0" smtClean="0">
                <a:solidFill>
                  <a:srgbClr val="FF0000"/>
                </a:solidFill>
                <a:latin typeface="+mj-lt"/>
              </a:rPr>
              <a:t>22.</a:t>
            </a:r>
            <a:r>
              <a:rPr lang="zh-CN" altLang="en-US" sz="3200" dirty="0" smtClean="0">
                <a:solidFill>
                  <a:srgbClr val="FF0000"/>
                </a:solidFill>
                <a:latin typeface="+mj-lt"/>
              </a:rPr>
              <a:t>解放战争</a:t>
            </a:r>
            <a:r>
              <a:rPr lang="zh-CN" altLang="en-US" sz="3200" dirty="0">
                <a:solidFill>
                  <a:srgbClr val="FF0000"/>
                </a:solidFill>
                <a:latin typeface="+mj-lt"/>
              </a:rPr>
              <a:t>胜利的原因</a:t>
            </a:r>
          </a:p>
          <a:p>
            <a:r>
              <a:rPr lang="zh-CN" altLang="en-US" sz="3200" dirty="0">
                <a:latin typeface="+mj-lt"/>
              </a:rPr>
              <a:t>①中国共产党的正确领导；</a:t>
            </a:r>
          </a:p>
          <a:p>
            <a:r>
              <a:rPr lang="zh-CN" altLang="en-US" sz="3200" dirty="0">
                <a:latin typeface="+mj-lt"/>
              </a:rPr>
              <a:t>②人民解放军英勇作战；</a:t>
            </a:r>
          </a:p>
          <a:p>
            <a:r>
              <a:rPr lang="zh-CN" altLang="en-US" sz="3200" dirty="0">
                <a:latin typeface="+mj-lt"/>
              </a:rPr>
              <a:t>③广大人民群众的支持</a:t>
            </a:r>
            <a:r>
              <a:rPr lang="zh-CN" altLang="en-US" sz="3200" dirty="0" smtClean="0">
                <a:latin typeface="+mj-lt"/>
              </a:rPr>
              <a:t>。</a:t>
            </a:r>
            <a:endParaRPr lang="en-US" altLang="zh-CN" sz="3200" dirty="0" smtClean="0">
              <a:latin typeface="+mj-lt"/>
            </a:endParaRPr>
          </a:p>
          <a:p>
            <a:r>
              <a:rPr lang="en-US" altLang="zh-CN" sz="3200" dirty="0" smtClean="0">
                <a:solidFill>
                  <a:srgbClr val="FF0000"/>
                </a:solidFill>
                <a:latin typeface="+mj-lt"/>
              </a:rPr>
              <a:t>23.</a:t>
            </a:r>
            <a:r>
              <a:rPr lang="zh-CN" altLang="en-US" sz="3200" dirty="0" smtClean="0">
                <a:solidFill>
                  <a:srgbClr val="FF0000"/>
                </a:solidFill>
                <a:latin typeface="+mj-lt"/>
              </a:rPr>
              <a:t>中共</a:t>
            </a:r>
            <a:r>
              <a:rPr lang="en-US" altLang="zh-CN" sz="3200" dirty="0">
                <a:solidFill>
                  <a:srgbClr val="FF0000"/>
                </a:solidFill>
                <a:latin typeface="+mj-lt"/>
              </a:rPr>
              <a:t>28</a:t>
            </a:r>
            <a:r>
              <a:rPr lang="zh-CN" altLang="en-US" sz="3200" dirty="0">
                <a:solidFill>
                  <a:srgbClr val="FF0000"/>
                </a:solidFill>
                <a:latin typeface="+mj-lt"/>
              </a:rPr>
              <a:t>年奋斗历程之五大关键词（</a:t>
            </a:r>
            <a:r>
              <a:rPr lang="en-US" altLang="zh-CN" sz="3200" dirty="0">
                <a:solidFill>
                  <a:srgbClr val="FF0000"/>
                </a:solidFill>
                <a:latin typeface="+mj-lt"/>
              </a:rPr>
              <a:t>1921-1949</a:t>
            </a:r>
            <a:r>
              <a:rPr lang="zh-CN" altLang="en-US" sz="3200" dirty="0">
                <a:solidFill>
                  <a:srgbClr val="FF0000"/>
                </a:solidFill>
                <a:latin typeface="+mj-lt"/>
              </a:rPr>
              <a:t>）</a:t>
            </a:r>
          </a:p>
          <a:p>
            <a:r>
              <a:rPr lang="zh-CN" altLang="en-US" sz="3200" dirty="0">
                <a:latin typeface="+mj-lt"/>
              </a:rPr>
              <a:t>日出东方</a:t>
            </a:r>
            <a:r>
              <a:rPr lang="en-US" altLang="zh-CN" sz="3200" dirty="0">
                <a:latin typeface="+mj-lt"/>
              </a:rPr>
              <a:t>——1921</a:t>
            </a:r>
            <a:r>
              <a:rPr lang="zh-CN" altLang="en-US" sz="3200" dirty="0">
                <a:latin typeface="+mj-lt"/>
              </a:rPr>
              <a:t>年中共一大的召开，中共成立</a:t>
            </a:r>
          </a:p>
          <a:p>
            <a:r>
              <a:rPr lang="zh-CN" altLang="en-US" sz="3200" dirty="0">
                <a:latin typeface="+mj-lt"/>
              </a:rPr>
              <a:t>星火燎原</a:t>
            </a:r>
            <a:r>
              <a:rPr lang="en-US" altLang="zh-CN" sz="3200" dirty="0">
                <a:latin typeface="+mj-lt"/>
              </a:rPr>
              <a:t>——</a:t>
            </a:r>
            <a:r>
              <a:rPr lang="zh-CN" altLang="en-US" sz="3200" dirty="0">
                <a:latin typeface="+mj-lt"/>
              </a:rPr>
              <a:t>井冈山革命根据地的创立，工农武装割据。</a:t>
            </a:r>
          </a:p>
          <a:p>
            <a:r>
              <a:rPr lang="zh-CN" altLang="en-US" sz="3200" dirty="0">
                <a:latin typeface="+mj-lt"/>
              </a:rPr>
              <a:t>力挽狂澜</a:t>
            </a:r>
            <a:r>
              <a:rPr lang="en-US" altLang="zh-CN" sz="3200" dirty="0">
                <a:latin typeface="+mj-lt"/>
              </a:rPr>
              <a:t>——1935</a:t>
            </a:r>
            <a:r>
              <a:rPr lang="zh-CN" altLang="en-US" sz="3200" dirty="0">
                <a:latin typeface="+mj-lt"/>
              </a:rPr>
              <a:t>年遵义会议</a:t>
            </a:r>
          </a:p>
          <a:p>
            <a:r>
              <a:rPr lang="zh-CN" altLang="en-US" sz="3200" dirty="0">
                <a:latin typeface="+mj-lt"/>
              </a:rPr>
              <a:t>灯塔指引</a:t>
            </a:r>
            <a:r>
              <a:rPr lang="en-US" altLang="zh-CN" sz="3200" dirty="0">
                <a:latin typeface="+mj-lt"/>
              </a:rPr>
              <a:t>——</a:t>
            </a:r>
            <a:r>
              <a:rPr lang="zh-CN" altLang="en-US" sz="3200" dirty="0">
                <a:latin typeface="+mj-lt"/>
              </a:rPr>
              <a:t>延安（中共七大）</a:t>
            </a:r>
          </a:p>
          <a:p>
            <a:r>
              <a:rPr lang="zh-CN" altLang="en-US" sz="3200" dirty="0">
                <a:latin typeface="+mj-lt"/>
              </a:rPr>
              <a:t>进京赶考</a:t>
            </a:r>
            <a:r>
              <a:rPr lang="en-US" altLang="zh-CN" sz="3200" dirty="0">
                <a:latin typeface="+mj-lt"/>
              </a:rPr>
              <a:t>——</a:t>
            </a:r>
            <a:r>
              <a:rPr lang="zh-CN" altLang="en-US" sz="3200" dirty="0">
                <a:latin typeface="+mj-lt"/>
              </a:rPr>
              <a:t>七届二中全会</a:t>
            </a:r>
            <a:r>
              <a:rPr lang="en-US" altLang="zh-CN" sz="3200" dirty="0" smtClean="0">
                <a:latin typeface="+mj-lt"/>
              </a:rPr>
              <a:t>1949.3</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673" y="142875"/>
            <a:ext cx="1852612" cy="682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9576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0**"/>
  <p:tag name="KSO_WM_UNIT_LAYERLEVEL" val="1"/>
  <p:tag name="KSO_WM_TAG_VERSION" val="1.0"/>
  <p:tag name="KSO_WM_BEAUTIFY_FLAG" val="#wm#"/>
  <p:tag name="KSO_WM_TEMPLATE_CATEGORY" val="custom"/>
  <p:tag name="KSO_WM_TEMPLATE_INDEX" val="20202026"/>
  <p:tag name="KSO_WM_SCREEN_THEME_FLAG" val="Dlrq25wU2PGuGg5bbmjbDHb8LUptjyDqMMG2htk1vZBNbA6JGiiobByNX1SFLW2/LOJqtcpBGXN36x1I5IZ+EDAn8r87G/ogq/nPuL/p2Ak="/>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4"/>
  <p:tag name="KSO_WM_UNIT_ID" val="_1*i*4"/>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2**"/>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2**"/>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2**"/>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2**"/>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0**"/>
  <p:tag name="KSO_WM_UNIT_LAYERLEVEL" val="1"/>
  <p:tag name="KSO_WM_TAG_VERSION" val="1.0"/>
  <p:tag name="KSO_WM_BEAUTIFY_FLAG" val="#wm#"/>
  <p:tag name="KSO_WM_TEMPLATE_CATEGORY" val="custom"/>
  <p:tag name="KSO_WM_TEMPLATE_INDEX" val="20202026"/>
  <p:tag name="KSO_WM_SCREEN_THEME_FLAG" val="Dlrq25wU2PGuGg5bbmjbDHb8LUptjyDqMMG2htk1vZBNbA6JGiiobByNX1SFLW2/LOJqtcpBGXN36x1I5IZ+EDAn8r87G/ogq/nPuL/p2Ak="/>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2**"/>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0**"/>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4**"/>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4**"/>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4**"/>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4**"/>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4**"/>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4**"/>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5**"/>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5**"/>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5**"/>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0**"/>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5**"/>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5**"/>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5**"/>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5**"/>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5**"/>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6**"/>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6**"/>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6**"/>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6**"/>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6**"/>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0**"/>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7**"/>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7**"/>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7**"/>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8**"/>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8**"/>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8**"/>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8**"/>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8**"/>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8**"/>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9**"/>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7、8、9、10、11、12、13、14、15、16、17、18、19、20"/>
  <p:tag name="KSO_WM_TEMPLATE_SUBCATEGORY" val="0"/>
  <p:tag name="KSO_WM_TAG_VERSION" val="1.0"/>
  <p:tag name="KSO_WM_BEAUTIFY_FLAG" val="#wm#"/>
  <p:tag name="KSO_WM_TEMPLATE_CATEGORY" val="custom"/>
  <p:tag name="KSO_WM_TEMPLATE_INDEX" val="20202026"/>
  <p:tag name="KSO_WM_SCREEN_THEME_FLAG" val="Dlrq25wU2PGuGg5bbmjbDHb8LUptjyDqMMG2htk1vZBNbA6JGiiobByNX1SFLW2/LOJqtcpBGXN36x1I5IZ+EDAn8r87G/ogq/nPuL/p2Ak="/>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9**"/>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9**"/>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9**"/>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9**"/>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0**"/>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0**"/>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0**"/>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0**"/>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1**"/>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1**"/>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1**"/>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1**"/>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1**"/>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1**"/>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1**"/>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75.xml><?xml version="1.0" encoding="utf-8"?>
<p:tagLst xmlns:a="http://schemas.openxmlformats.org/drawingml/2006/main" xmlns:r="http://schemas.openxmlformats.org/officeDocument/2006/relationships" xmlns:p="http://schemas.openxmlformats.org/presentationml/2006/main">
  <p:tag name="KSO_WM_TEMPLATE_CATEGORY" val=""/>
  <p:tag name="KSO_WM_TEMPLATE_INDEX" val="20202026"/>
  <p:tag name="KSO_WM_SLIDE_MODEL_TYPE" val="cover"/>
  <p:tag name="KSO_WM_SCREEN_THEME_FLAG" val="Dlrq25wU2PGuGg5bbmjbDHb8LUptjyDqMMG2htk1vZBNbA6JGiiobByNX1SFLW2/LOJqtcpBGXN36x1I5IZ+EDAn8r87G/ogq/nPuL/p2Ak="/>
</p:tagLst>
</file>

<file path=ppt/tags/tag7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2026"/>
  <p:tag name="KSO_WM_SCREEN_THEME_FLAG" val="Dlrq25wU2PGuGg5bbmjbDHb8LUptjyDqMMG2htk1vZBNbA6JGiiobByNX1SFLW2/LOJqtcpBGXN36x1I5IZ+EDAn8r87G/ogq/nPuL/p2Ak="/>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2026"/>
  <p:tag name="KSO_WM_SCREEN_THEME_FLAG" val="Dlrq25wU2PGuGg5bbmjbDHb8LUptjyDqMMG2htk1vZBNbA6JGiiobByNX1SFLW2/LOJqtcpBGXN36x1I5IZ+EDAn8r87G/ogq/nPuL/p2Ak="/>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2026"/>
  <p:tag name="KSO_WM_SCREEN_THEME_FLAG" val="Dlrq25wU2PGuGg5bbmjbDHb8LUptjyDqMMG2htk1vZBNbA6JGiiobByNX1SFLW2/LOJqtcpBGXN36x1I5IZ+EDAn8r87G/ogq/nPuL/p2Ak="/>
</p:tagLst>
</file>

<file path=ppt/tags/tag79.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Hb8LUptjyDqMMG2htk1vZBNbA6JGiiobByNX1SFLW2/LOJqtcpBGXN36x1I5IZ+EDAn8r87G/ogq/nPuL/p2Ak="/>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2"/>
  <p:tag name="KSO_WM_UNIT_ID" val="_1*i*2"/>
  <p:tag name="KSO_WM_UNIT_LAYERLEVEL" val="1"/>
  <p:tag name="KSO_WM_TAG_VERSION" val="1.0"/>
  <p:tag name="KSO_WM_BEAUTIFY_FLAG" val="#wm#"/>
  <p:tag name="KSO_WM_SCREEN_THEME_FLAG" val="Dlrq25wU2PGuGg5bbmjbDHb8LUptjyDqMMG2htk1vZBNbA6JGiiobByNX1SFLW2/LOJqtcpBGXN36x1I5IZ+EDAn8r87G/ogq/nPuL/p2Ak="/>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3"/>
  <p:tag name="KSO_WM_UNIT_ID" val="_1*i*3"/>
  <p:tag name="KSO_WM_UNIT_LAYERLEVEL" val="1"/>
  <p:tag name="KSO_WM_TAG_VERSION" val="1.0"/>
  <p:tag name="KSO_WM_BEAUTIFY_FLAG" val="#wm#"/>
  <p:tag name="KSO_WM_SCREEN_THEME_FLAG" val="Dlrq25wU2PGuGg5bbmjbDHb8LUptjyDqMMG2htk1vZBNbA6JGiiobByNX1SFLW2/LOJqtcpBGXN36x1I5IZ+EDAn8r87G/ogq/nPuL/p2Ak="/>
</p:tagLst>
</file>

<file path=ppt/theme/theme1.xml><?xml version="1.0" encoding="utf-8"?>
<a:theme xmlns:a="http://schemas.openxmlformats.org/drawingml/2006/main" name="1_Office 主题​​">
  <a:themeElements>
    <a:clrScheme name="A01">
      <a:dk1>
        <a:sysClr val="windowText" lastClr="000000"/>
      </a:dk1>
      <a:lt1>
        <a:sysClr val="window" lastClr="FFFFFF"/>
      </a:lt1>
      <a:dk2>
        <a:srgbClr val="FFE7FE"/>
      </a:dk2>
      <a:lt2>
        <a:srgbClr val="F3EDE6"/>
      </a:lt2>
      <a:accent1>
        <a:srgbClr val="C00000"/>
      </a:accent1>
      <a:accent2>
        <a:srgbClr val="CE4A08"/>
      </a:accent2>
      <a:accent3>
        <a:srgbClr val="DA7020"/>
      </a:accent3>
      <a:accent4>
        <a:srgbClr val="E3933B"/>
      </a:accent4>
      <a:accent5>
        <a:srgbClr val="EEB35C"/>
      </a:accent5>
      <a:accent6>
        <a:srgbClr val="F9D07F"/>
      </a:accent6>
      <a:hlink>
        <a:srgbClr val="0563C1"/>
      </a:hlink>
      <a:folHlink>
        <a:srgbClr val="954F72"/>
      </a:folHlink>
    </a:clrScheme>
    <a:fontScheme name="中国风">
      <a:majorFont>
        <a:latin typeface="隶书"/>
        <a:ea typeface="汉仪尚巍手书W"/>
        <a:cs typeface=""/>
      </a:majorFont>
      <a:minorFont>
        <a:latin typeface="隶书"/>
        <a:ea typeface="隶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983</Words>
  <Application>Microsoft Office PowerPoint</Application>
  <PresentationFormat>自定义</PresentationFormat>
  <Paragraphs>65</Paragraphs>
  <Slides>13</Slides>
  <Notes>0</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8613937600260</cp:lastModifiedBy>
  <cp:revision>51</cp:revision>
  <dcterms:created xsi:type="dcterms:W3CDTF">1900-01-01T00:00:00Z</dcterms:created>
  <dcterms:modified xsi:type="dcterms:W3CDTF">2020-03-24T12:53:48Z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2052-11.1.0.7989</vt:lpwstr>
  </property>
</Properties>
</file>