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3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594" y="66"/>
      </p:cViewPr>
      <p:guideLst>
        <p:guide orient="horz" pos="527"/>
        <p:guide pos="3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tableStyles" Target="tableStyles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theme" Target="theme/theme1.xml" Id="rId12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viewProps" Target="viewProps.xml" Id="rId11" /><Relationship Type="http://schemas.openxmlformats.org/officeDocument/2006/relationships/slide" Target="slides/slide4.xml" Id="rId5" /><Relationship Type="http://schemas.openxmlformats.org/officeDocument/2006/relationships/presProps" Target="presProps.xml" Id="rId10" /><Relationship Type="http://schemas.openxmlformats.org/officeDocument/2006/relationships/slide" Target="slides/slide3.xml" Id="rId4" /><Relationship Type="http://schemas.openxmlformats.org/officeDocument/2006/relationships/notesMaster" Target="notesMasters/notesMaster1.xml" Id="rId9" /><Relationship Type="http://schemas.openxmlformats.org/officeDocument/2006/relationships/tags" Target="/ppt/tags/tag1.xml" Id="Rb52276a2975a4e7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B6531-2683-4C82-84BC-AD6FD94E2BAC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8127F-BFD7-4AA4-899A-EAED3DADE2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98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EF9BA9-BC7C-5B71-F7D0-BA57AFE90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0BFA987-5A53-7E87-9347-C326DC206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22EB31-D38C-546B-86A1-7AB2B7367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9FF9-CA6E-449B-978E-D20F0137276C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3A39F4-ECC2-0FF7-58ED-B6729BE10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40C12E-CEBE-0DC9-FEA4-B8C2C96DD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8927-5B9E-4847-95A1-2F662ACE9A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64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F809A-DC8A-DBF8-EB18-AA458FEE7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A3BEC86-D64C-457A-2225-5ECFE02F8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D98872-C553-16D5-C97C-2F82E15EE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9FF9-CA6E-449B-978E-D20F0137276C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D2CACF-7913-2DE0-2BC9-1481D1B4C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24FD60-FC4F-C901-8717-510528CEE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8927-5B9E-4847-95A1-2F662ACE9A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33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FC2ACF0-76AB-1141-34B5-0E437C0F1C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F990555-A9B8-D4BC-A48E-B1459454A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07F42C-4D00-597C-750A-70E0709D4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9FF9-CA6E-449B-978E-D20F0137276C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C60A00-6AC0-6A8C-7587-6549DC1FC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6B2010-7DAE-5538-2ED5-7866108F6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8927-5B9E-4847-95A1-2F662ACE9A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33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740405-AD4D-8729-5F60-A8F8E2F59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CB2DE0-6937-57B7-0A80-5F004D5BC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468DDD-4835-A946-5031-D8E35FD04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9FF9-CA6E-449B-978E-D20F0137276C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2F1729-7143-75C3-9874-675522DCD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3EA338-D339-2526-5C8E-82A25F731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8927-5B9E-4847-95A1-2F662ACE9A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03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0B3278-7FDC-1980-394C-D7EE7FA87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BDD428-D0C1-01CA-1F00-605FFD86A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5B7EF6-7963-5532-6F06-205C3A4F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9FF9-CA6E-449B-978E-D20F0137276C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0BF32E-B2CC-4F58-8EC0-7281A5C98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068EAC-6A5A-4092-1F48-00E745BE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8927-5B9E-4847-95A1-2F662ACE9A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53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D2114C-C9A5-7DD5-0E2F-959C3E8AA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1F8EE5-B43B-ADE1-5961-E621EBF54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970A5E2-8D93-F80A-1EB9-10D47B0D4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AB053E6-529A-081D-71C3-B028FEA57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9FF9-CA6E-449B-978E-D20F0137276C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298DF72-0AB8-0372-2DC0-B6DBDBA67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7D1AA92-622B-2C80-F16F-517AB8E8D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8927-5B9E-4847-95A1-2F662ACE9A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84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9EDEDC-DD34-CCF8-67F5-BC3E80876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8A9C67-6154-FF2C-58BE-622292475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08382B0-F9D3-BC71-CE5E-3318C4931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6D0D0C-45A9-69CB-F95E-D25FEC1D0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10EB279-07D0-FBBE-C18E-BE20AE2494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7C475FD-2C2B-384A-3D24-4F10980F9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9FF9-CA6E-449B-978E-D20F0137276C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16EDE7C-8512-9CE7-0265-FE0F51801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ADEE2E5-8DD6-99C6-D40E-DF48E804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8927-5B9E-4847-95A1-2F662ACE9A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97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F90A10-9BA9-0AB3-B5EB-A7339B26D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6389F7-4910-048F-F534-51E80E3EA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9FF9-CA6E-449B-978E-D20F0137276C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58400A5-2F1A-41DC-0385-CCB6061F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005E09F-5FDB-7143-2C58-759E8B0AE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8927-5B9E-4847-95A1-2F662ACE9A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70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78010DD-6631-7581-382B-69A32218D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9FF9-CA6E-449B-978E-D20F0137276C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71B87C1-46C0-036B-A272-C2F605FE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A59D1B-256A-0F94-8CC6-80B9256BB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8927-5B9E-4847-95A1-2F662ACE9A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60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0267BE-48B6-6336-EB7F-32CD62D95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398A1C-A44D-08ED-AFE9-DFEF7A1E7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ECA41D4-1D98-E6C3-D428-72170305D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7924E1D-7265-787F-CC26-466A15544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9FF9-CA6E-449B-978E-D20F0137276C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6A50DC-43D4-5127-0702-64E11DEA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70A9C70-A0F8-AEA8-FF5B-E8D13FB97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8927-5B9E-4847-95A1-2F662ACE9A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03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C9068C-43FA-9240-7EC0-004CE6667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C4BC014-C40A-F612-6C19-658CB2718E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519BF1D-5435-9F35-5DFA-5E901CF94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C4F25A-5DF5-1309-D2F6-A01328132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9FF9-CA6E-449B-978E-D20F0137276C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405F45E-41B7-3D98-C229-C54F8589B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959A945-1272-A2D6-B5B6-47730533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8927-5B9E-4847-95A1-2F662ACE9A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13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CBC1B4-99DF-43BA-203A-3E4D87A99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7B27F9-092A-88A8-E23F-B136AD104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D32C32-435A-D7E4-5FCF-04BA69B823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79FF9-CA6E-449B-978E-D20F0137276C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0F3C92-74DE-922A-0694-EFAB4E733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650DF3-C1D5-9C31-374A-58EA8D5D4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18927-5B9E-4847-95A1-2F662ACE9A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35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D9AE858D-C571-C2A5-12FE-96249FA7AD04}"/>
              </a:ext>
            </a:extLst>
          </p:cNvPr>
          <p:cNvSpPr txBox="1"/>
          <p:nvPr/>
        </p:nvSpPr>
        <p:spPr>
          <a:xfrm>
            <a:off x="2925902" y="1239520"/>
            <a:ext cx="63401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 Shan Zheng" panose="00000500000000000000" pitchFamily="2" charset="0"/>
                <a:ea typeface="Ma Shan Zheng" panose="00000500000000000000" pitchFamily="2" charset="0"/>
              </a:rPr>
              <a:t>史</a:t>
            </a:r>
            <a:r>
              <a:rPr lang="zh-CN" alt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 Shan Zheng" panose="00000500000000000000" pitchFamily="2" charset="0"/>
                <a:ea typeface="Ma Shan Zheng" panose="00000500000000000000" pitchFamily="2" charset="0"/>
              </a:rPr>
              <a:t>实</a:t>
            </a:r>
            <a:r>
              <a:rPr lang="zh-CN" alt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 Shan Zheng" panose="00000500000000000000" pitchFamily="2" charset="0"/>
                <a:ea typeface="Ma Shan Zheng" panose="00000500000000000000" pitchFamily="2" charset="0"/>
              </a:rPr>
              <a:t>与史</a:t>
            </a:r>
            <a:r>
              <a:rPr lang="zh-CN" alt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 Shan Zheng" panose="00000500000000000000" pitchFamily="2" charset="0"/>
                <a:ea typeface="Ma Shan Zheng" panose="00000500000000000000" pitchFamily="2" charset="0"/>
              </a:rPr>
              <a:t>论</a:t>
            </a:r>
          </a:p>
        </p:txBody>
      </p:sp>
    </p:spTree>
    <p:extLst>
      <p:ext uri="{BB962C8B-B14F-4D97-AF65-F5344CB8AC3E}">
        <p14:creationId xmlns:p14="http://schemas.microsoft.com/office/powerpoint/2010/main" val="402022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2467" b="-605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F218840-0D18-4080-7827-1E2A24DD07CC}"/>
              </a:ext>
            </a:extLst>
          </p:cNvPr>
          <p:cNvSpPr txBox="1"/>
          <p:nvPr/>
        </p:nvSpPr>
        <p:spPr>
          <a:xfrm>
            <a:off x="477078" y="1505630"/>
            <a:ext cx="10628244" cy="728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/>
              <a:t>1.</a:t>
            </a:r>
            <a:r>
              <a:rPr lang="zh-CN" altLang="en-US" sz="2400" dirty="0"/>
              <a:t>区分史实和史论的最简单方法可以用一句话概括：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5E2A9D8-FBCB-8E45-A9A6-B5D7B8A90AD7}"/>
              </a:ext>
            </a:extLst>
          </p:cNvPr>
          <p:cNvSpPr txBox="1"/>
          <p:nvPr/>
        </p:nvSpPr>
        <p:spPr>
          <a:xfrm>
            <a:off x="477078" y="3248943"/>
            <a:ext cx="8998226" cy="728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/>
              <a:t>2.</a:t>
            </a:r>
            <a:r>
              <a:rPr lang="zh-CN" altLang="en-US" sz="2400" dirty="0"/>
              <a:t>一句话口诀：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8712F7F-F3F8-0713-0638-B8F270B11E10}"/>
              </a:ext>
            </a:extLst>
          </p:cNvPr>
          <p:cNvSpPr txBox="1"/>
          <p:nvPr/>
        </p:nvSpPr>
        <p:spPr>
          <a:xfrm>
            <a:off x="477078" y="726965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latin typeface="钉钉进步体" panose="00020600040101010101" pitchFamily="18" charset="-122"/>
                <a:ea typeface="钉钉进步体" panose="00020600040101010101" pitchFamily="18" charset="-122"/>
              </a:rPr>
              <a:t>一、分清概念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619E42A-F2C2-0732-1E3A-7703722A718D}"/>
              </a:ext>
            </a:extLst>
          </p:cNvPr>
          <p:cNvSpPr txBox="1"/>
          <p:nvPr/>
        </p:nvSpPr>
        <p:spPr>
          <a:xfrm>
            <a:off x="550863" y="2449165"/>
            <a:ext cx="113703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“</a:t>
            </a:r>
            <a:r>
              <a:rPr lang="zh-CN" altLang="en-US" sz="3200" dirty="0">
                <a:solidFill>
                  <a:srgbClr val="C00000"/>
                </a:solidFill>
                <a:latin typeface="米开静心禅楷" panose="02000603000000000000" pitchFamily="2" charset="-122"/>
                <a:ea typeface="米开静心禅楷" panose="02000603000000000000" pitchFamily="2" charset="-122"/>
              </a:rPr>
              <a:t>史实</a:t>
            </a:r>
            <a:r>
              <a:rPr lang="zh-CN" altLang="en-US" sz="32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是客观发生了的‘</a:t>
            </a:r>
            <a:r>
              <a:rPr lang="zh-CN" altLang="en-US" sz="3200" dirty="0">
                <a:solidFill>
                  <a:srgbClr val="C00000"/>
                </a:solidFill>
                <a:latin typeface="米开静心禅楷" panose="02000603000000000000" pitchFamily="2" charset="-122"/>
                <a:ea typeface="米开静心禅楷" panose="02000603000000000000" pitchFamily="2" charset="-122"/>
              </a:rPr>
              <a:t>事实</a:t>
            </a:r>
            <a:r>
              <a:rPr lang="zh-CN" altLang="en-US" sz="32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’，</a:t>
            </a:r>
            <a:r>
              <a:rPr lang="zh-CN" altLang="en-US" sz="3200" dirty="0">
                <a:solidFill>
                  <a:srgbClr val="C00000"/>
                </a:solidFill>
                <a:latin typeface="米开静心禅楷" panose="02000603000000000000" pitchFamily="2" charset="-122"/>
                <a:ea typeface="米开静心禅楷" panose="02000603000000000000" pitchFamily="2" charset="-122"/>
              </a:rPr>
              <a:t>史论</a:t>
            </a:r>
            <a:r>
              <a:rPr lang="zh-CN" altLang="en-US" sz="32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是人对事实的‘</a:t>
            </a:r>
            <a:r>
              <a:rPr lang="zh-CN" altLang="en-US" sz="3200" dirty="0">
                <a:solidFill>
                  <a:srgbClr val="C00000"/>
                </a:solidFill>
                <a:latin typeface="米开静心禅楷" panose="02000603000000000000" pitchFamily="2" charset="-122"/>
                <a:ea typeface="米开静心禅楷" panose="02000603000000000000" pitchFamily="2" charset="-122"/>
              </a:rPr>
              <a:t>看法</a:t>
            </a:r>
            <a:r>
              <a:rPr lang="zh-CN" altLang="en-US" sz="32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’。”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F9648ED-5E92-6C83-BE22-1FF9C69C3EBA}"/>
              </a:ext>
            </a:extLst>
          </p:cNvPr>
          <p:cNvSpPr txBox="1"/>
          <p:nvPr/>
        </p:nvSpPr>
        <p:spPr>
          <a:xfrm>
            <a:off x="583095" y="4192479"/>
            <a:ext cx="10522227" cy="1906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“事实是发生了什么，观点是怎么看这事；</a:t>
            </a:r>
          </a:p>
          <a:p>
            <a:pPr>
              <a:lnSpc>
                <a:spcPct val="200000"/>
              </a:lnSpc>
            </a:pPr>
            <a:r>
              <a:rPr lang="zh-CN" altLang="en-US" sz="32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      事实能被证据证，观点千人千面争。”</a:t>
            </a:r>
          </a:p>
        </p:txBody>
      </p:sp>
    </p:spTree>
    <p:extLst>
      <p:ext uri="{BB962C8B-B14F-4D97-AF65-F5344CB8AC3E}">
        <p14:creationId xmlns:p14="http://schemas.microsoft.com/office/powerpoint/2010/main" val="363104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2467" b="-6053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285AD2-57F5-A692-2064-81B879D66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A5EF483-A6AC-BF38-7929-9EDDF4B669E6}"/>
              </a:ext>
            </a:extLst>
          </p:cNvPr>
          <p:cNvSpPr txBox="1"/>
          <p:nvPr/>
        </p:nvSpPr>
        <p:spPr>
          <a:xfrm>
            <a:off x="437322" y="71648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钉钉进步体" panose="00020600040101010101" pitchFamily="18" charset="-122"/>
                <a:ea typeface="钉钉进步体" panose="00020600040101010101" pitchFamily="18" charset="-122"/>
              </a:rPr>
              <a:t>二、判断标准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DA17C1C2-26D5-7190-6758-20A7177E6B2E}"/>
              </a:ext>
            </a:extLst>
          </p:cNvPr>
          <p:cNvCxnSpPr/>
          <p:nvPr/>
        </p:nvCxnSpPr>
        <p:spPr>
          <a:xfrm>
            <a:off x="550863" y="1828800"/>
            <a:ext cx="11084546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0C7A6736-E8CD-03BE-B508-E22B14A6DBCC}"/>
              </a:ext>
            </a:extLst>
          </p:cNvPr>
          <p:cNvCxnSpPr/>
          <p:nvPr/>
        </p:nvCxnSpPr>
        <p:spPr>
          <a:xfrm>
            <a:off x="553727" y="2789582"/>
            <a:ext cx="11084546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1D53709-4747-D8C6-045B-7762CAB15FC3}"/>
              </a:ext>
            </a:extLst>
          </p:cNvPr>
          <p:cNvCxnSpPr/>
          <p:nvPr/>
        </p:nvCxnSpPr>
        <p:spPr>
          <a:xfrm>
            <a:off x="553727" y="3750364"/>
            <a:ext cx="11084546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42F34BA-F41F-EB6C-C6AA-14C553FF0011}"/>
              </a:ext>
            </a:extLst>
          </p:cNvPr>
          <p:cNvCxnSpPr/>
          <p:nvPr/>
        </p:nvCxnSpPr>
        <p:spPr>
          <a:xfrm>
            <a:off x="553727" y="4711147"/>
            <a:ext cx="11084546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84C3491-1380-D37A-4DC9-464DC596884D}"/>
              </a:ext>
            </a:extLst>
          </p:cNvPr>
          <p:cNvCxnSpPr/>
          <p:nvPr/>
        </p:nvCxnSpPr>
        <p:spPr>
          <a:xfrm>
            <a:off x="550863" y="5671930"/>
            <a:ext cx="11084546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77771B59-7A51-E59B-5D3E-5539490ED84B}"/>
              </a:ext>
            </a:extLst>
          </p:cNvPr>
          <p:cNvSpPr txBox="1"/>
          <p:nvPr/>
        </p:nvSpPr>
        <p:spPr>
          <a:xfrm>
            <a:off x="1017553" y="2087986"/>
            <a:ext cx="10151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抖音美好体" panose="02000800000000000000" pitchFamily="50" charset="-122"/>
                <a:ea typeface="抖音美好体" panose="02000800000000000000" pitchFamily="50" charset="-122"/>
              </a:rPr>
              <a:t>对比项	              史实（事实）               	史论（观点）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79411F1-2897-6C82-DF1C-E0518B3D9F0D}"/>
              </a:ext>
            </a:extLst>
          </p:cNvPr>
          <p:cNvSpPr txBox="1"/>
          <p:nvPr/>
        </p:nvSpPr>
        <p:spPr>
          <a:xfrm>
            <a:off x="3313042" y="2868571"/>
            <a:ext cx="8878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米开静心禅楷" panose="02000603000000000000" pitchFamily="2" charset="-122"/>
                <a:ea typeface="米开静心禅楷" panose="02000603000000000000" pitchFamily="2" charset="-122"/>
              </a:rPr>
              <a:t>           发生了什么？                     为什么发生？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米开静心禅楷" panose="02000603000000000000" pitchFamily="2" charset="-122"/>
              <a:ea typeface="米开静心禅楷" panose="02000603000000000000" pitchFamily="2" charset="-122"/>
            </a:endParaRPr>
          </a:p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米开静心禅楷" panose="02000603000000000000" pitchFamily="2" charset="-122"/>
                <a:ea typeface="米开静心禅楷" panose="02000603000000000000" pitchFamily="2" charset="-122"/>
              </a:rPr>
              <a:t>    何时？何地？谁参与？	            有何影响？是好是坏？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0E1229E-417F-974C-36E9-780F1BA38E25}"/>
              </a:ext>
            </a:extLst>
          </p:cNvPr>
          <p:cNvSpPr txBox="1"/>
          <p:nvPr/>
        </p:nvSpPr>
        <p:spPr>
          <a:xfrm>
            <a:off x="1179442" y="3008363"/>
            <a:ext cx="1113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抖音美好体" panose="02000800000000000000" pitchFamily="50" charset="-122"/>
                <a:ea typeface="抖音美好体" panose="02000800000000000000" pitchFamily="50" charset="-122"/>
              </a:rPr>
              <a:t>内容	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4E49089-7C1B-4E5D-B8B1-7ABFC131E878}"/>
              </a:ext>
            </a:extLst>
          </p:cNvPr>
          <p:cNvSpPr txBox="1"/>
          <p:nvPr/>
        </p:nvSpPr>
        <p:spPr>
          <a:xfrm>
            <a:off x="848139" y="4009551"/>
            <a:ext cx="1696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抖音美好体" panose="02000800000000000000" pitchFamily="50" charset="-122"/>
                <a:ea typeface="抖音美好体" panose="02000800000000000000" pitchFamily="50" charset="-122"/>
              </a:rPr>
              <a:t>语言特征	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DF90DC0-D5F5-CAD8-4AB7-6B41E3575887}"/>
              </a:ext>
            </a:extLst>
          </p:cNvPr>
          <p:cNvSpPr txBox="1"/>
          <p:nvPr/>
        </p:nvSpPr>
        <p:spPr>
          <a:xfrm>
            <a:off x="848139" y="4970333"/>
            <a:ext cx="1696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抖音美好体" panose="02000800000000000000" pitchFamily="50" charset="-122"/>
                <a:ea typeface="抖音美好体" panose="02000800000000000000" pitchFamily="50" charset="-122"/>
              </a:rPr>
              <a:t>验证方式	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57B95F8-12B6-EF3B-FD0D-9BFD8C220245}"/>
              </a:ext>
            </a:extLst>
          </p:cNvPr>
          <p:cNvSpPr txBox="1"/>
          <p:nvPr/>
        </p:nvSpPr>
        <p:spPr>
          <a:xfrm>
            <a:off x="3710607" y="3801161"/>
            <a:ext cx="80838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        可通过史料                           不同人</a:t>
            </a:r>
            <a:endParaRPr lang="en-US" altLang="zh-CN" sz="2400" dirty="0">
              <a:latin typeface="米开静心禅楷" panose="02000603000000000000" pitchFamily="2" charset="-122"/>
              <a:ea typeface="米开静心禅楷" panose="02000603000000000000" pitchFamily="2" charset="-122"/>
            </a:endParaRPr>
          </a:p>
          <a:p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（史书、文物）直接证明	          可能有不同解释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76F48D6-C92C-1F10-44B8-7851C4663A10}"/>
              </a:ext>
            </a:extLst>
          </p:cNvPr>
          <p:cNvSpPr txBox="1"/>
          <p:nvPr/>
        </p:nvSpPr>
        <p:spPr>
          <a:xfrm>
            <a:off x="3710607" y="4790011"/>
            <a:ext cx="82192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不带感情色彩，只陈述事件                常含形容词、</a:t>
            </a:r>
            <a:endParaRPr lang="en-US" altLang="zh-CN" sz="2400" dirty="0">
              <a:latin typeface="米开静心禅楷" panose="02000603000000000000" pitchFamily="2" charset="-122"/>
              <a:ea typeface="米开静心禅楷" panose="02000603000000000000" pitchFamily="2" charset="-122"/>
            </a:endParaRPr>
          </a:p>
          <a:p>
            <a:r>
              <a:rPr lang="en-US" altLang="zh-CN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                                           </a:t>
            </a:r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评价词或因果关系词</a:t>
            </a:r>
          </a:p>
        </p:txBody>
      </p:sp>
    </p:spTree>
    <p:extLst>
      <p:ext uri="{BB962C8B-B14F-4D97-AF65-F5344CB8AC3E}">
        <p14:creationId xmlns:p14="http://schemas.microsoft.com/office/powerpoint/2010/main" val="1300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2467" b="-6053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A4C216-AC16-A161-284D-83A9A9FFF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99EB56A-217B-EB68-44F8-9FDBE689223E}"/>
              </a:ext>
            </a:extLst>
          </p:cNvPr>
          <p:cNvSpPr txBox="1"/>
          <p:nvPr/>
        </p:nvSpPr>
        <p:spPr>
          <a:xfrm>
            <a:off x="458099" y="7305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钉钉进步体" panose="00020600040101010101" pitchFamily="18" charset="-122"/>
                <a:ea typeface="钉钉进步体" panose="00020600040101010101" pitchFamily="18" charset="-122"/>
              </a:rPr>
              <a:t>三、快速检验法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B8C684B-8862-69A9-3D86-36A696E5FF0B}"/>
              </a:ext>
            </a:extLst>
          </p:cNvPr>
          <p:cNvGrpSpPr/>
          <p:nvPr/>
        </p:nvGrpSpPr>
        <p:grpSpPr>
          <a:xfrm>
            <a:off x="458099" y="1617629"/>
            <a:ext cx="6096000" cy="1846641"/>
            <a:chOff x="458099" y="1617629"/>
            <a:chExt cx="6096000" cy="1846641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4C5F3AFA-7C3E-F2D0-1197-62109E1DBF3D}"/>
                </a:ext>
              </a:extLst>
            </p:cNvPr>
            <p:cNvSpPr txBox="1"/>
            <p:nvPr/>
          </p:nvSpPr>
          <p:spPr>
            <a:xfrm>
              <a:off x="458099" y="1617629"/>
              <a:ext cx="6096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3200" dirty="0">
                  <a:latin typeface="抖音美好体" panose="02000800000000000000" pitchFamily="50" charset="-122"/>
                  <a:ea typeface="抖音美好体" panose="02000800000000000000" pitchFamily="50" charset="-122"/>
                </a:rPr>
                <a:t>1.</a:t>
              </a:r>
              <a:r>
                <a:rPr lang="zh-CN" altLang="en-US" sz="3200" dirty="0">
                  <a:latin typeface="抖音美好体" panose="02000800000000000000" pitchFamily="50" charset="-122"/>
                  <a:ea typeface="抖音美好体" panose="02000800000000000000" pitchFamily="50" charset="-122"/>
                </a:rPr>
                <a:t>能否用“是</a:t>
              </a:r>
              <a:r>
                <a:rPr lang="en-US" altLang="zh-CN" sz="3200" dirty="0">
                  <a:latin typeface="抖音美好体" panose="02000800000000000000" pitchFamily="50" charset="-122"/>
                  <a:ea typeface="抖音美好体" panose="02000800000000000000" pitchFamily="50" charset="-122"/>
                </a:rPr>
                <a:t>/</a:t>
              </a:r>
              <a:r>
                <a:rPr lang="zh-CN" altLang="en-US" sz="3200" dirty="0">
                  <a:latin typeface="抖音美好体" panose="02000800000000000000" pitchFamily="50" charset="-122"/>
                  <a:ea typeface="抖音美好体" panose="02000800000000000000" pitchFamily="50" charset="-122"/>
                </a:rPr>
                <a:t>否”直接回答？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47807F8-F12B-EAF5-6A90-CF466E39A1ED}"/>
                </a:ext>
              </a:extLst>
            </p:cNvPr>
            <p:cNvSpPr txBox="1"/>
            <p:nvPr/>
          </p:nvSpPr>
          <p:spPr>
            <a:xfrm>
              <a:off x="458099" y="2164812"/>
              <a:ext cx="1457740" cy="12994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rgbClr val="C00000"/>
                  </a:solidFill>
                  <a:latin typeface="Ma Shan Zheng" panose="00000500000000000000" pitchFamily="2" charset="0"/>
                  <a:ea typeface="Ma Shan Zheng" panose="00000500000000000000" pitchFamily="2" charset="0"/>
                </a:rPr>
                <a:t>➠ </a:t>
              </a:r>
              <a:r>
                <a:rPr lang="zh-CN" altLang="en-US" sz="2800" dirty="0">
                  <a:latin typeface="Ma Shan Zheng" panose="00000500000000000000" pitchFamily="2" charset="0"/>
                  <a:ea typeface="Ma Shan Zheng" panose="00000500000000000000" pitchFamily="2" charset="0"/>
                </a:rPr>
                <a:t>史实：</a:t>
              </a:r>
              <a:endParaRPr lang="en-US" altLang="zh-CN" sz="2800" dirty="0">
                <a:latin typeface="Ma Shan Zheng" panose="00000500000000000000" pitchFamily="2" charset="0"/>
                <a:ea typeface="Ma Shan Zheng" panose="00000500000000000000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rgbClr val="C00000"/>
                  </a:solidFill>
                  <a:latin typeface="Ma Shan Zheng" panose="00000500000000000000" pitchFamily="2" charset="0"/>
                  <a:ea typeface="Ma Shan Zheng" panose="00000500000000000000" pitchFamily="2" charset="0"/>
                </a:rPr>
                <a:t>➠</a:t>
              </a:r>
              <a:r>
                <a:rPr lang="zh-CN" altLang="en-US" sz="2800" dirty="0">
                  <a:latin typeface="Ma Shan Zheng" panose="00000500000000000000" pitchFamily="2" charset="0"/>
                  <a:ea typeface="Ma Shan Zheng" panose="00000500000000000000" pitchFamily="2" charset="0"/>
                </a:rPr>
                <a:t> 史论：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F05ABCD-1B86-0C26-C063-269400D81611}"/>
              </a:ext>
            </a:extLst>
          </p:cNvPr>
          <p:cNvGrpSpPr/>
          <p:nvPr/>
        </p:nvGrpSpPr>
        <p:grpSpPr>
          <a:xfrm>
            <a:off x="458099" y="3805782"/>
            <a:ext cx="6096000" cy="1859893"/>
            <a:chOff x="458099" y="3805782"/>
            <a:chExt cx="6096000" cy="1859893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6254793-A62D-914F-8EB0-E9186E759670}"/>
                </a:ext>
              </a:extLst>
            </p:cNvPr>
            <p:cNvSpPr txBox="1"/>
            <p:nvPr/>
          </p:nvSpPr>
          <p:spPr>
            <a:xfrm>
              <a:off x="458099" y="3805782"/>
              <a:ext cx="6096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3200" dirty="0">
                  <a:latin typeface="抖音美好体" panose="02000800000000000000" pitchFamily="50" charset="-122"/>
                  <a:ea typeface="抖音美好体" panose="02000800000000000000" pitchFamily="50" charset="-122"/>
                </a:rPr>
                <a:t>2.</a:t>
              </a:r>
              <a:r>
                <a:rPr lang="zh-CN" altLang="en-US" sz="3200" dirty="0">
                  <a:latin typeface="抖音美好体" panose="02000800000000000000" pitchFamily="50" charset="-122"/>
                  <a:ea typeface="抖音美好体" panose="02000800000000000000" pitchFamily="50" charset="-122"/>
                </a:rPr>
                <a:t>是否包含主观词？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8ACC201-9424-C151-41F4-2558701386E9}"/>
                </a:ext>
              </a:extLst>
            </p:cNvPr>
            <p:cNvSpPr txBox="1"/>
            <p:nvPr/>
          </p:nvSpPr>
          <p:spPr>
            <a:xfrm>
              <a:off x="458099" y="4366217"/>
              <a:ext cx="1457740" cy="12994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rgbClr val="C00000"/>
                  </a:solidFill>
                  <a:latin typeface="Ma Shan Zheng" panose="00000500000000000000" pitchFamily="2" charset="0"/>
                  <a:ea typeface="Ma Shan Zheng" panose="00000500000000000000" pitchFamily="2" charset="0"/>
                </a:rPr>
                <a:t>➠ </a:t>
              </a:r>
              <a:r>
                <a:rPr lang="zh-CN" altLang="en-US" sz="2800" dirty="0">
                  <a:latin typeface="Ma Shan Zheng" panose="00000500000000000000" pitchFamily="2" charset="0"/>
                  <a:ea typeface="Ma Shan Zheng" panose="00000500000000000000" pitchFamily="2" charset="0"/>
                </a:rPr>
                <a:t>史实：</a:t>
              </a:r>
              <a:endParaRPr lang="en-US" altLang="zh-CN" sz="2800" dirty="0">
                <a:latin typeface="Ma Shan Zheng" panose="00000500000000000000" pitchFamily="2" charset="0"/>
                <a:ea typeface="Ma Shan Zheng" panose="00000500000000000000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rgbClr val="C00000"/>
                  </a:solidFill>
                  <a:latin typeface="Ma Shan Zheng" panose="00000500000000000000" pitchFamily="2" charset="0"/>
                  <a:ea typeface="Ma Shan Zheng" panose="00000500000000000000" pitchFamily="2" charset="0"/>
                </a:rPr>
                <a:t>➠</a:t>
              </a:r>
              <a:r>
                <a:rPr lang="zh-CN" altLang="en-US" sz="2800" dirty="0">
                  <a:latin typeface="Ma Shan Zheng" panose="00000500000000000000" pitchFamily="2" charset="0"/>
                  <a:ea typeface="Ma Shan Zheng" panose="00000500000000000000" pitchFamily="2" charset="0"/>
                </a:rPr>
                <a:t> 史论：</a:t>
              </a: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411200FF-0A43-27D8-22DB-F49BB7DA8042}"/>
              </a:ext>
            </a:extLst>
          </p:cNvPr>
          <p:cNvSpPr txBox="1"/>
          <p:nvPr/>
        </p:nvSpPr>
        <p:spPr>
          <a:xfrm>
            <a:off x="2160105" y="229983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能（如“秦始皇是否统一六国？”→ 是）。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2594715-C68F-FDEF-A847-F810FBF57669}"/>
              </a:ext>
            </a:extLst>
          </p:cNvPr>
          <p:cNvSpPr txBox="1"/>
          <p:nvPr/>
        </p:nvSpPr>
        <p:spPr>
          <a:xfrm>
            <a:off x="2160105" y="293738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不能（如“秦始皇是否伟大？”→ 因人而异）。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E916FAF-7AA1-E122-7B0E-C9D3EC20E1C6}"/>
              </a:ext>
            </a:extLst>
          </p:cNvPr>
          <p:cNvSpPr txBox="1"/>
          <p:nvPr/>
        </p:nvSpPr>
        <p:spPr>
          <a:xfrm>
            <a:off x="2160105" y="456645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无（如“商鞅变法发生在战国时期”）。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F269EAD-9545-D132-7247-9DEFBA3D07B4}"/>
              </a:ext>
            </a:extLst>
          </p:cNvPr>
          <p:cNvSpPr txBox="1"/>
          <p:nvPr/>
        </p:nvSpPr>
        <p:spPr>
          <a:xfrm>
            <a:off x="2160105" y="5204010"/>
            <a:ext cx="89187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有（如“商鞅变法推动了社会进步”中的“推动”是主观判断）。</a:t>
            </a:r>
          </a:p>
        </p:txBody>
      </p:sp>
    </p:spTree>
    <p:extLst>
      <p:ext uri="{BB962C8B-B14F-4D97-AF65-F5344CB8AC3E}">
        <p14:creationId xmlns:p14="http://schemas.microsoft.com/office/powerpoint/2010/main" val="216206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2467" b="-6053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736667-E9BF-B941-F3C7-983DE3219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570EE26-5456-DBC0-7842-913888D1AB86}"/>
              </a:ext>
            </a:extLst>
          </p:cNvPr>
          <p:cNvSpPr txBox="1"/>
          <p:nvPr/>
        </p:nvSpPr>
        <p:spPr>
          <a:xfrm>
            <a:off x="444847" y="71734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钉钉进步体" panose="00020600040101010101" pitchFamily="18" charset="-122"/>
                <a:ea typeface="钉钉进步体" panose="00020600040101010101" pitchFamily="18" charset="-122"/>
              </a:rPr>
              <a:t>四、对应关系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6DF8D6A-FFAC-D3F0-1AE7-C495889FC45D}"/>
              </a:ext>
            </a:extLst>
          </p:cNvPr>
          <p:cNvSpPr txBox="1"/>
          <p:nvPr/>
        </p:nvSpPr>
        <p:spPr>
          <a:xfrm>
            <a:off x="497854" y="1281647"/>
            <a:ext cx="11217067" cy="1779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抖音美好体" panose="02000800000000000000" pitchFamily="50" charset="-122"/>
                <a:ea typeface="抖音美好体" panose="02000800000000000000" pitchFamily="50" charset="-122"/>
              </a:rPr>
              <a:t>1.</a:t>
            </a:r>
            <a:r>
              <a:rPr lang="zh-CN" altLang="en-US" sz="2800" dirty="0">
                <a:latin typeface="抖音美好体" panose="02000800000000000000" pitchFamily="50" charset="-122"/>
                <a:ea typeface="抖音美好体" panose="02000800000000000000" pitchFamily="50" charset="-122"/>
              </a:rPr>
              <a:t>史实是“骨”，史论是“肉”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史实是历史事件的骨架（时间、地点、人物、事件）。</a:t>
            </a:r>
            <a:endParaRPr lang="en-US" altLang="zh-CN" sz="2400" dirty="0">
              <a:latin typeface="米开静心禅楷" panose="02000603000000000000" pitchFamily="2" charset="-122"/>
              <a:ea typeface="米开静心禅楷" panose="02000603000000000000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史论是对骨架的“填充”</a:t>
            </a:r>
            <a:r>
              <a:rPr lang="en-US" altLang="zh-CN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——</a:t>
            </a:r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解释事件的原因、影响或意义。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59B513C-9A47-D5D1-4A09-756B32A32395}"/>
              </a:ext>
            </a:extLst>
          </p:cNvPr>
          <p:cNvSpPr txBox="1"/>
          <p:nvPr/>
        </p:nvSpPr>
        <p:spPr>
          <a:xfrm>
            <a:off x="497854" y="2998741"/>
            <a:ext cx="11217066" cy="2883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抖音美好体" panose="02000800000000000000" pitchFamily="50" charset="-122"/>
                <a:ea typeface="抖音美好体" panose="02000800000000000000" pitchFamily="50" charset="-122"/>
              </a:rPr>
              <a:t>2.</a:t>
            </a:r>
            <a:r>
              <a:rPr lang="zh-CN" altLang="en-US" sz="2800" dirty="0">
                <a:latin typeface="抖音美好体" panose="02000800000000000000" pitchFamily="50" charset="-122"/>
                <a:ea typeface="抖音美好体" panose="02000800000000000000" pitchFamily="50" charset="-122"/>
              </a:rPr>
              <a:t>史论围绕史实的三个核心方向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在初中阶段，史论通常从以下角度展开：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原因：为什么发生？（如“隋朝大运河修建的目的是什么？”）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影响：带来了什么变化？（如“科举制对古代社会有什么作用？”）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评价：是好是坏？有什么意义？（如“如何评价武则天？”）</a:t>
            </a:r>
          </a:p>
        </p:txBody>
      </p:sp>
    </p:spTree>
    <p:extLst>
      <p:ext uri="{BB962C8B-B14F-4D97-AF65-F5344CB8AC3E}">
        <p14:creationId xmlns:p14="http://schemas.microsoft.com/office/powerpoint/2010/main" val="427073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2467" b="-6053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B0AA8D-00FC-D849-1B9A-85D288798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CC5EE4C-0BE1-5DD5-9829-F917C84BAEA1}"/>
              </a:ext>
            </a:extLst>
          </p:cNvPr>
          <p:cNvSpPr txBox="1"/>
          <p:nvPr/>
        </p:nvSpPr>
        <p:spPr>
          <a:xfrm>
            <a:off x="452387" y="708638"/>
            <a:ext cx="75380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钉钉进步体" panose="00020600040101010101" pitchFamily="18" charset="-122"/>
                <a:ea typeface="钉钉进步体" panose="00020600040101010101" pitchFamily="18" charset="-122"/>
              </a:rPr>
              <a:t>五、答题技巧：区分史实与史论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6264C95-F0A8-5034-3A49-E435D069B488}"/>
              </a:ext>
            </a:extLst>
          </p:cNvPr>
          <p:cNvSpPr txBox="1"/>
          <p:nvPr/>
        </p:nvSpPr>
        <p:spPr>
          <a:xfrm>
            <a:off x="480520" y="1397675"/>
            <a:ext cx="12011591" cy="2522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latin typeface="抖音美好体" panose="02000800000000000000" pitchFamily="50" charset="-122"/>
                <a:ea typeface="抖音美好体" panose="02000800000000000000" pitchFamily="50" charset="-122"/>
              </a:rPr>
              <a:t>选择题：</a:t>
            </a:r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直接问时间、人物、事件的选项是史实；含“原因”“影响”“意义”等词的选项是</a:t>
            </a:r>
            <a:endParaRPr lang="en-US" altLang="zh-CN" sz="2400" dirty="0">
              <a:latin typeface="米开静心禅楷" panose="02000603000000000000" pitchFamily="2" charset="-122"/>
              <a:ea typeface="米开静心禅楷" panose="02000603000000000000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史论。</a:t>
            </a: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例：</a:t>
            </a: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✅ 史实题：“丝绸之路开通于哪个朝代？”（答案：西汉）</a:t>
            </a: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✅ 史论题：“丝绸之路对东西方交流的作用是什么？”（答案：促进贸易与文化传播）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1A9177B-7D9E-AEC3-1DA6-0C8A292E9BE1}"/>
              </a:ext>
            </a:extLst>
          </p:cNvPr>
          <p:cNvSpPr txBox="1"/>
          <p:nvPr/>
        </p:nvSpPr>
        <p:spPr>
          <a:xfrm>
            <a:off x="550863" y="4123908"/>
            <a:ext cx="11012780" cy="1562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latin typeface="抖音美好体" panose="02000800000000000000" pitchFamily="50" charset="-122"/>
                <a:ea typeface="抖音美好体" panose="02000800000000000000" pitchFamily="50" charset="-122"/>
              </a:rPr>
              <a:t>材料题：</a:t>
            </a: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✅史实题：直接从材料中找时间、地点、事件；</a:t>
            </a: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米开静心禅楷" panose="02000603000000000000" pitchFamily="2" charset="-122"/>
                <a:ea typeface="米开静心禅楷" panose="02000603000000000000" pitchFamily="2" charset="-122"/>
              </a:rPr>
              <a:t>✅史论题：需结合材料分析观点（如“作者认为洋务运动失败的原因是什么？”）。</a:t>
            </a:r>
          </a:p>
        </p:txBody>
      </p:sp>
    </p:spTree>
    <p:extLst>
      <p:ext uri="{BB962C8B-B14F-4D97-AF65-F5344CB8AC3E}">
        <p14:creationId xmlns:p14="http://schemas.microsoft.com/office/powerpoint/2010/main" val="36159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2467" b="-6053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D6BE66-C041-5FA2-4FCD-9DECAA31D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1E032F9-3FD4-2825-ACA6-CE6EEC4DDD42}"/>
              </a:ext>
            </a:extLst>
          </p:cNvPr>
          <p:cNvSpPr txBox="1"/>
          <p:nvPr/>
        </p:nvSpPr>
        <p:spPr>
          <a:xfrm>
            <a:off x="438319" y="72406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钉钉进步体" panose="00020600040101010101" pitchFamily="18" charset="-122"/>
                <a:ea typeface="钉钉进步体" panose="00020600040101010101" pitchFamily="18" charset="-122"/>
              </a:rPr>
              <a:t>六、一句话总结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7E5F03B-ADE4-7885-72BF-187438781BBF}"/>
              </a:ext>
            </a:extLst>
          </p:cNvPr>
          <p:cNvSpPr txBox="1"/>
          <p:nvPr/>
        </p:nvSpPr>
        <p:spPr>
          <a:xfrm>
            <a:off x="438319" y="1679303"/>
            <a:ext cx="9189720" cy="1543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Ma Shan Zheng" panose="00000500000000000000" pitchFamily="2" charset="0"/>
                <a:ea typeface="Ma Shan Zheng" panose="00000500000000000000" pitchFamily="2" charset="0"/>
              </a:rPr>
              <a:t>史实是“发生了什么”，</a:t>
            </a:r>
            <a:endParaRPr lang="en-US" altLang="zh-CN" sz="3600" dirty="0">
              <a:latin typeface="Ma Shan Zheng" panose="00000500000000000000" pitchFamily="2" charset="0"/>
              <a:ea typeface="Ma Shan Zheng" panose="000005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3600" dirty="0">
                <a:latin typeface="Ma Shan Zheng" panose="00000500000000000000" pitchFamily="2" charset="0"/>
                <a:ea typeface="Ma Shan Zheng" panose="00000500000000000000" pitchFamily="2" charset="0"/>
              </a:rPr>
              <a:t>                     </a:t>
            </a:r>
            <a:r>
              <a:rPr lang="zh-CN" altLang="en-US" sz="3600" dirty="0">
                <a:latin typeface="Ma Shan Zheng" panose="00000500000000000000" pitchFamily="2" charset="0"/>
                <a:ea typeface="Ma Shan Zheng" panose="00000500000000000000" pitchFamily="2" charset="0"/>
              </a:rPr>
              <a:t>史论是“为什么发生”和“带来了什么”。</a:t>
            </a:r>
          </a:p>
        </p:txBody>
      </p:sp>
    </p:spTree>
    <p:extLst>
      <p:ext uri="{BB962C8B-B14F-4D97-AF65-F5344CB8AC3E}">
        <p14:creationId xmlns:p14="http://schemas.microsoft.com/office/powerpoint/2010/main" val="189755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BWEs+1CPb57OQHykwxk4PNgDO8ox+rFG7mKa472/TnELQyUIU1pH7kkLSHuVCrHaRsz5H1NmhoCTDPJmSVu0os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517</Words>
  <PresentationFormat>宽屏</PresentationFormat>
  <Paragraphs>50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等线</vt:lpstr>
      <vt:lpstr>等线 Light</vt:lpstr>
      <vt:lpstr>钉钉进步体</vt:lpstr>
      <vt:lpstr>抖音美好体</vt:lpstr>
      <vt:lpstr>米开静心禅楷</vt:lpstr>
      <vt:lpstr>Arial</vt:lpstr>
      <vt:lpstr>Ma Shan Zheng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2025-03-17T02:57:42Z</dcterms:created>
  <dcterms:modified xsi:type="dcterms:W3CDTF">2025-03-20T02:42:08Z</dcterms:modified>
</cp:coreProperties>
</file>