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3" r:id="rId3"/>
  </p:sldMasterIdLst>
  <p:notesMasterIdLst>
    <p:notesMasterId r:id="rId5"/>
  </p:notesMasterIdLst>
  <p:handoutMasterIdLst>
    <p:handoutMasterId r:id="rId14"/>
  </p:handoutMasterIdLst>
  <p:sldIdLst>
    <p:sldId id="1218" r:id="rId4"/>
    <p:sldId id="2110" r:id="rId6"/>
    <p:sldId id="2094" r:id="rId7"/>
    <p:sldId id="2090" r:id="rId8"/>
    <p:sldId id="2092" r:id="rId9"/>
    <p:sldId id="2093" r:id="rId10"/>
    <p:sldId id="2111" r:id="rId11"/>
    <p:sldId id="1216" r:id="rId12"/>
    <p:sldId id="2109" r:id="rId13"/>
  </p:sldIdLst>
  <p:sldSz cx="12192000" cy="6858000"/>
  <p:notesSz cx="6858000" cy="9144000"/>
  <p:embeddedFontLst>
    <p:embeddedFont>
      <p:font typeface="楷体" charset="-122"/>
      <p:regular r:id="rId19"/>
    </p:embeddedFont>
    <p:embeddedFont>
      <p:font typeface="华文新魏" panose="02010800040101010101" charset="-122"/>
      <p:regular r:id="rId20"/>
    </p:embeddedFont>
    <p:embeddedFont>
      <p:font typeface="黑体" charset="-122"/>
      <p:regular r:id="rId21"/>
    </p:embeddedFont>
    <p:embeddedFont>
      <p:font typeface="Calibri" panose="020F0502020204030204" charset="0"/>
      <p:regular r:id="rId22"/>
    </p:embeddedFont>
    <p:embeddedFont>
      <p:font typeface="微软雅黑"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1" name="李永宾" initials="李永宾" lastIdx="0" clrIdx="0"/>
  <p:cmAuthor id="2" name="rebacca" initials="r" lastIdx="0" clrIdx="1"/>
  <p:cmAuthor id="3" name="新课标第一网" initials="新" lastIdx="2" clrIdx="0"/>
  <p:cmAuthor id="4" name="作者" initials="作" lastIdx="0" clrIdx="1"/>
  <p:cmAuthor id="7" name="1206988966@qq.com" initials="1" lastIdx="0" clrIdx="2"/>
  <p:cmAuthor id="8" name="姜伟光" initials="姜" lastIdx="0" clrIdx="0"/>
  <p:cmAuthor id="5" name="宋洁然" initials="宋" lastIdx="0" clrIdx="1"/>
  <p:cmAuthor id="6" name="ming qiu" initials="m" lastIdx="0" clrIdx="1"/>
  <p:cmAuthor id="10" name="Lenovo" initials="L" lastIdx="6" clrIdx="9"/>
  <p:cmAuthor id="12" name="12279" initials="1" lastIdx="1" clrIdx="11"/>
  <p:cmAuthor id="11" name="ZZC" initials="Z" lastIdx="1" clrIdx="10"/>
  <p:cmAuthor id="9" name="PPTer_Tang" initials="P" lastIdx="1" clrIdx="0"/>
  <p:cmAuthor id="13" name="Rcyz-HL" initials="R" lastIdx="0" clrIdx="12"/>
  <p:cmAuthor id="14" name="文璇璇" initials="文" lastIdx="0" clrIdx="13"/>
  <p:cmAuthor id="15" name="付" initials="付" lastIdx="0" clrIdx="14"/>
  <p:cmAuthor id="17" name="HUAWEI" initials="H" lastIdx="0" clrIdx="16"/>
  <p:cmAuthor id="16" name="Nicole Li  李倩" initials="N" lastIdx="0" clrIdx="0"/>
  <p:cmAuthor id="18" name="222" initials="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4" d="100"/>
          <a:sy n="64" d="100"/>
        </p:scale>
        <p:origin x="-710" y="-7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73.xml"/><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charset="-122"/>
              <a:ea typeface="楷体"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charset="-122"/>
              <a:ea typeface="楷体" charset="-122"/>
            </a:endParaRPr>
          </a:p>
        </p:txBody>
      </p:sp>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rot="5400000">
            <a:off x="5162550" y="-5162550"/>
            <a:ext cx="1866900" cy="12192000"/>
            <a:chOff x="2" y="0"/>
            <a:chExt cx="2903836" cy="6858000"/>
          </a:xfrm>
        </p:grpSpPr>
        <p:sp>
          <p:nvSpPr>
            <p:cNvPr id="9" name="矩形 8"/>
            <p:cNvSpPr/>
            <p:nvPr/>
          </p:nvSpPr>
          <p:spPr>
            <a:xfrm>
              <a:off x="2" y="0"/>
              <a:ext cx="2570204" cy="6858000"/>
            </a:xfrm>
            <a:prstGeom prst="rect">
              <a:avLst/>
            </a:prstGeom>
            <a:solidFill>
              <a:srgbClr val="26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0" name="组合 9"/>
            <p:cNvGrpSpPr/>
            <p:nvPr/>
          </p:nvGrpSpPr>
          <p:grpSpPr>
            <a:xfrm>
              <a:off x="2570206" y="0"/>
              <a:ext cx="333632" cy="6858000"/>
              <a:chOff x="2570206" y="0"/>
              <a:chExt cx="333632" cy="6672648"/>
            </a:xfrm>
          </p:grpSpPr>
          <p:sp>
            <p:nvSpPr>
              <p:cNvPr id="11" name="矩形 10"/>
              <p:cNvSpPr/>
              <p:nvPr/>
            </p:nvSpPr>
            <p:spPr>
              <a:xfrm>
                <a:off x="2570206" y="0"/>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2570206" y="1668162"/>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p:cNvSpPr/>
              <p:nvPr/>
            </p:nvSpPr>
            <p:spPr>
              <a:xfrm>
                <a:off x="2570206" y="3336324"/>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矩形 13"/>
              <p:cNvSpPr/>
              <p:nvPr/>
            </p:nvSpPr>
            <p:spPr>
              <a:xfrm>
                <a:off x="2570206" y="5004486"/>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 name="组合 1"/>
          <p:cNvGrpSpPr/>
          <p:nvPr/>
        </p:nvGrpSpPr>
        <p:grpSpPr>
          <a:xfrm rot="16200000">
            <a:off x="5162550" y="-69850"/>
            <a:ext cx="1866900" cy="12192000"/>
            <a:chOff x="2" y="0"/>
            <a:chExt cx="2903836" cy="6858000"/>
          </a:xfrm>
        </p:grpSpPr>
        <p:sp>
          <p:nvSpPr>
            <p:cNvPr id="3" name="矩形 2"/>
            <p:cNvSpPr/>
            <p:nvPr/>
          </p:nvSpPr>
          <p:spPr>
            <a:xfrm>
              <a:off x="2" y="0"/>
              <a:ext cx="2570204" cy="6858000"/>
            </a:xfrm>
            <a:prstGeom prst="rect">
              <a:avLst/>
            </a:prstGeom>
            <a:solidFill>
              <a:srgbClr val="26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 name="组合 3"/>
            <p:cNvGrpSpPr/>
            <p:nvPr/>
          </p:nvGrpSpPr>
          <p:grpSpPr>
            <a:xfrm>
              <a:off x="2570206" y="0"/>
              <a:ext cx="333632" cy="6858000"/>
              <a:chOff x="2570206" y="0"/>
              <a:chExt cx="333632" cy="6672648"/>
            </a:xfrm>
          </p:grpSpPr>
          <p:sp>
            <p:nvSpPr>
              <p:cNvPr id="5" name="矩形 4"/>
              <p:cNvSpPr/>
              <p:nvPr/>
            </p:nvSpPr>
            <p:spPr>
              <a:xfrm>
                <a:off x="2570206" y="0"/>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2570206" y="1668162"/>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2570206" y="3336324"/>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2570206" y="5004486"/>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16" name="文本框 15"/>
          <p:cNvSpPr txBox="1"/>
          <p:nvPr/>
        </p:nvSpPr>
        <p:spPr>
          <a:xfrm>
            <a:off x="485775" y="2338705"/>
            <a:ext cx="10908030" cy="2061210"/>
          </a:xfrm>
          <a:prstGeom prst="rect">
            <a:avLst/>
          </a:prstGeom>
          <a:noFill/>
        </p:spPr>
        <p:txBody>
          <a:bodyPr wrap="square" rtlCol="0">
            <a:spAutoFit/>
          </a:bodyPr>
          <a:p>
            <a:pPr algn="ctr">
              <a:buClrTx/>
              <a:buSzTx/>
              <a:buFontTx/>
            </a:pPr>
            <a:r>
              <a:rPr lang="zh-CN" altLang="en-US" sz="4800" b="1">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高中历史答题技巧</a:t>
            </a:r>
            <a:endParaRPr lang="zh-CN" altLang="en-US" sz="4800" b="1">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endParaRPr>
          </a:p>
          <a:p>
            <a:pPr algn="ctr">
              <a:buClrTx/>
              <a:buSzTx/>
              <a:buFontTx/>
            </a:pPr>
            <a:endParaRPr lang="zh-CN" altLang="en-US" sz="4000">
              <a:solidFill>
                <a:srgbClr val="C00000"/>
              </a:solidFill>
              <a:latin typeface="方正粗黑宋简体" panose="02000000000000000000" charset="-122"/>
              <a:ea typeface="方正粗黑宋简体" panose="02000000000000000000" charset="-122"/>
              <a:cs typeface="方正粗黑宋简体" panose="02000000000000000000" charset="-122"/>
            </a:endParaRPr>
          </a:p>
          <a:p>
            <a:pPr algn="ctr">
              <a:buClrTx/>
              <a:buSzTx/>
              <a:buFontTx/>
            </a:pPr>
            <a:endParaRPr lang="zh-CN" altLang="en-US" sz="4000">
              <a:solidFill>
                <a:srgbClr val="C0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7" name="文本框 16"/>
          <p:cNvSpPr txBox="1"/>
          <p:nvPr/>
        </p:nvSpPr>
        <p:spPr>
          <a:xfrm>
            <a:off x="7722235" y="4090670"/>
            <a:ext cx="4368800" cy="829945"/>
          </a:xfrm>
          <a:prstGeom prst="rect">
            <a:avLst/>
          </a:prstGeom>
          <a:noFill/>
        </p:spPr>
        <p:txBody>
          <a:bodyPr wrap="square" rtlCol="0">
            <a:spAutoFit/>
          </a:bodyPr>
          <a:p>
            <a:pPr algn="ctr"/>
            <a:endParaRPr lang="en-US" altLang="zh-CN" sz="2400">
              <a:latin typeface="方正粗黑宋简体" panose="02000000000000000000" charset="-122"/>
              <a:ea typeface="方正粗黑宋简体" panose="02000000000000000000" charset="-122"/>
            </a:endParaRPr>
          </a:p>
          <a:p>
            <a:pPr algn="ctr"/>
            <a:endParaRPr lang="en-US" altLang="zh-CN" sz="240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635"/>
            <a:ext cx="12192000" cy="505460"/>
          </a:xfrm>
          <a:prstGeom prst="rect">
            <a:avLst/>
          </a:prstGeom>
          <a:solidFill>
            <a:schemeClr val="accent1">
              <a:lumMod val="50000"/>
            </a:schemeClr>
          </a:solidFill>
        </p:spPr>
        <p:txBody>
          <a:bodyPr wrap="square" rtlCol="0" anchor="t">
            <a:noAutofit/>
          </a:bodyPr>
          <a:p>
            <a:pPr algn="ctr"/>
            <a:r>
              <a:rPr lang="zh-CN" altLang="en-US" sz="2400" b="1" dirty="0">
                <a:solidFill>
                  <a:schemeClr val="bg1"/>
                </a:solidFill>
                <a:latin typeface="楷体" charset="-122"/>
                <a:ea typeface="楷体" charset="-122"/>
                <a:cs typeface="楷体" charset="-122"/>
                <a:sym typeface="+mn-ea"/>
              </a:rPr>
              <a:t>一、客观选择题答题</a:t>
            </a:r>
            <a:r>
              <a:rPr lang="zh-CN" altLang="en-US" sz="2400" b="1" dirty="0">
                <a:solidFill>
                  <a:schemeClr val="bg1"/>
                </a:solidFill>
                <a:latin typeface="楷体" charset="-122"/>
                <a:ea typeface="楷体" charset="-122"/>
                <a:cs typeface="楷体" charset="-122"/>
                <a:sym typeface="+mn-ea"/>
              </a:rPr>
              <a:t>方法</a:t>
            </a:r>
            <a:endParaRPr lang="zh-CN" altLang="en-US" sz="2400" b="1" dirty="0">
              <a:solidFill>
                <a:schemeClr val="bg1"/>
              </a:solidFill>
              <a:latin typeface="楷体" charset="-122"/>
              <a:ea typeface="楷体" charset="-122"/>
              <a:cs typeface="楷体" charset="-122"/>
              <a:sym typeface="+mn-ea"/>
            </a:endParaRPr>
          </a:p>
        </p:txBody>
      </p:sp>
      <p:sp>
        <p:nvSpPr>
          <p:cNvPr id="2" name="文本框 1"/>
          <p:cNvSpPr txBox="1"/>
          <p:nvPr/>
        </p:nvSpPr>
        <p:spPr>
          <a:xfrm>
            <a:off x="308610" y="721360"/>
            <a:ext cx="11708765" cy="5415915"/>
          </a:xfrm>
          <a:prstGeom prst="rect">
            <a:avLst/>
          </a:prstGeom>
        </p:spPr>
        <p:txBody>
          <a:bodyPr wrap="square">
            <a:spAutoFit/>
          </a:bodyPr>
          <a:p>
            <a:r>
              <a:rPr lang="en-US" altLang="zh-CN" sz="2000">
                <a:latin typeface="楷体" charset="-122"/>
                <a:ea typeface="楷体" charset="-122"/>
                <a:cs typeface="楷体" charset="-122"/>
              </a:rPr>
              <a:t>    </a:t>
            </a:r>
            <a:r>
              <a:rPr lang="zh-CN" altLang="en-US" b="1">
                <a:solidFill>
                  <a:srgbClr val="FF0000"/>
                </a:solidFill>
                <a:latin typeface="楷体" charset="-122"/>
                <a:ea typeface="楷体" charset="-122"/>
                <a:cs typeface="楷体" charset="-122"/>
              </a:rPr>
              <a:t>历史选择题目前高考改革的方向是“选择题主观化”</a:t>
            </a:r>
            <a:r>
              <a:rPr lang="zh-CN" altLang="en-US" b="1">
                <a:latin typeface="楷体" charset="-122"/>
                <a:ea typeface="楷体" charset="-122"/>
                <a:cs typeface="楷体" charset="-122"/>
              </a:rPr>
              <a:t>，即选择题的选项设置体现思维含量，使考生在解答选择题时要根据材料生成必要的观点，这表明高考历史选择题的主旨是加强考查学生的思维力度及思维过程；功能</a:t>
            </a:r>
            <a:r>
              <a:rPr lang="zh-CN" altLang="en-US" b="1">
                <a:solidFill>
                  <a:srgbClr val="FF0000"/>
                </a:solidFill>
                <a:latin typeface="楷体" charset="-122"/>
                <a:ea typeface="楷体" charset="-122"/>
                <a:cs typeface="楷体" charset="-122"/>
              </a:rPr>
              <a:t>由考查客观的史实转向考查考生的主观认识</a:t>
            </a:r>
            <a:r>
              <a:rPr lang="zh-CN" altLang="en-US" b="1">
                <a:latin typeface="楷体" charset="-122"/>
                <a:ea typeface="楷体" charset="-122"/>
                <a:cs typeface="楷体" charset="-122"/>
              </a:rPr>
              <a:t>。</a:t>
            </a:r>
            <a:r>
              <a:rPr lang="zh-CN" altLang="en-US" b="1">
                <a:solidFill>
                  <a:srgbClr val="FF0000"/>
                </a:solidFill>
                <a:latin typeface="楷体" charset="-122"/>
                <a:ea typeface="楷体" charset="-122"/>
                <a:cs typeface="楷体" charset="-122"/>
              </a:rPr>
              <a:t>题型特点</a:t>
            </a:r>
            <a:r>
              <a:rPr lang="zh-CN" altLang="en-US" b="1">
                <a:latin typeface="楷体" charset="-122"/>
                <a:ea typeface="楷体" charset="-122"/>
                <a:cs typeface="楷体" charset="-122"/>
              </a:rPr>
              <a:t>高考历史选择题以历史材料为依托，材料一般都是</a:t>
            </a:r>
            <a:r>
              <a:rPr lang="zh-CN" altLang="en-US" b="1">
                <a:solidFill>
                  <a:srgbClr val="FF0000"/>
                </a:solidFill>
                <a:latin typeface="楷体" charset="-122"/>
                <a:ea typeface="楷体" charset="-122"/>
                <a:cs typeface="楷体" charset="-122"/>
              </a:rPr>
              <a:t>新材料、新情境、新史观</a:t>
            </a:r>
            <a:r>
              <a:rPr lang="zh-CN" altLang="en-US" b="1">
                <a:latin typeface="楷体" charset="-122"/>
                <a:ea typeface="楷体" charset="-122"/>
                <a:cs typeface="楷体" charset="-122"/>
              </a:rPr>
              <a:t>，通过</a:t>
            </a:r>
            <a:r>
              <a:rPr lang="zh-CN" altLang="en-US" b="1">
                <a:solidFill>
                  <a:srgbClr val="FF0000"/>
                </a:solidFill>
                <a:latin typeface="楷体" charset="-122"/>
                <a:ea typeface="楷体" charset="-122"/>
                <a:cs typeface="楷体" charset="-122"/>
              </a:rPr>
              <a:t>文字型、图片型、表格型、图文混合型</a:t>
            </a:r>
            <a:r>
              <a:rPr lang="zh-CN" altLang="en-US" b="1">
                <a:latin typeface="楷体" charset="-122"/>
                <a:ea typeface="楷体" charset="-122"/>
                <a:cs typeface="楷体" charset="-122"/>
              </a:rPr>
              <a:t>四种形式表现出来。</a:t>
            </a:r>
            <a:endParaRPr lang="zh-CN" altLang="en-US" sz="2000"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主要考查以下四类问题：</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①</a:t>
            </a:r>
            <a:r>
              <a:rPr lang="zh-CN" altLang="en-US" b="1">
                <a:latin typeface="楷体" charset="-122"/>
                <a:ea typeface="楷体" charset="-122"/>
                <a:cs typeface="楷体" charset="-122"/>
              </a:rPr>
              <a:t>考查历史</a:t>
            </a:r>
            <a:r>
              <a:rPr lang="zh-CN" altLang="en-US" b="1">
                <a:solidFill>
                  <a:srgbClr val="FF0000"/>
                </a:solidFill>
                <a:latin typeface="楷体" charset="-122"/>
                <a:ea typeface="楷体" charset="-122"/>
                <a:cs typeface="楷体" charset="-122"/>
              </a:rPr>
              <a:t>表象的本质或实质</a:t>
            </a:r>
            <a:r>
              <a:rPr lang="zh-CN" altLang="en-US" b="1">
                <a:latin typeface="楷体" charset="-122"/>
                <a:ea typeface="楷体" charset="-122"/>
                <a:cs typeface="楷体" charset="-122"/>
              </a:rPr>
              <a:t>，选项措辞主要有“反映了”“揭示了”“体现了”等。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②</a:t>
            </a:r>
            <a:r>
              <a:rPr lang="zh-CN" altLang="en-US" b="1">
                <a:latin typeface="楷体" charset="-122"/>
                <a:ea typeface="楷体" charset="-122"/>
                <a:cs typeface="楷体" charset="-122"/>
              </a:rPr>
              <a:t>考查引发历史表象的</a:t>
            </a:r>
            <a:r>
              <a:rPr lang="zh-CN" altLang="en-US" b="1">
                <a:solidFill>
                  <a:srgbClr val="FF0000"/>
                </a:solidFill>
                <a:latin typeface="楷体" charset="-122"/>
                <a:ea typeface="楷体" charset="-122"/>
                <a:cs typeface="楷体" charset="-122"/>
              </a:rPr>
              <a:t>原因、背景、条件和目的</a:t>
            </a:r>
            <a:r>
              <a:rPr lang="zh-CN" altLang="en-US" b="1">
                <a:latin typeface="楷体" charset="-122"/>
                <a:ea typeface="楷体" charset="-122"/>
                <a:cs typeface="楷体" charset="-122"/>
              </a:rPr>
              <a:t>，选项措辞主要有“为了”“促使”等。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③</a:t>
            </a:r>
            <a:r>
              <a:rPr lang="zh-CN" altLang="en-US" b="1">
                <a:latin typeface="楷体" charset="-122"/>
                <a:ea typeface="楷体" charset="-122"/>
                <a:cs typeface="楷体" charset="-122"/>
              </a:rPr>
              <a:t>考查历史表象产生的</a:t>
            </a:r>
            <a:r>
              <a:rPr lang="zh-CN" altLang="en-US" b="1">
                <a:solidFill>
                  <a:srgbClr val="FF0000"/>
                </a:solidFill>
                <a:latin typeface="楷体" charset="-122"/>
                <a:ea typeface="楷体" charset="-122"/>
                <a:cs typeface="楷体" charset="-122"/>
              </a:rPr>
              <a:t>结果、影响、意义和评价</a:t>
            </a:r>
            <a:r>
              <a:rPr lang="zh-CN" altLang="en-US" b="1">
                <a:latin typeface="楷体" charset="-122"/>
                <a:ea typeface="楷体" charset="-122"/>
                <a:cs typeface="楷体" charset="-122"/>
              </a:rPr>
              <a:t>，选项措辞主要有“促进了”“推动了”“产生了”等。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④</a:t>
            </a:r>
            <a:r>
              <a:rPr lang="zh-CN" altLang="en-US" b="1">
                <a:latin typeface="楷体" charset="-122"/>
                <a:ea typeface="楷体" charset="-122"/>
                <a:cs typeface="楷体" charset="-122"/>
              </a:rPr>
              <a:t>考查历史表象对应的</a:t>
            </a:r>
            <a:r>
              <a:rPr lang="zh-CN" altLang="en-US" b="1">
                <a:solidFill>
                  <a:srgbClr val="FF0000"/>
                </a:solidFill>
                <a:latin typeface="楷体" charset="-122"/>
                <a:ea typeface="楷体" charset="-122"/>
                <a:cs typeface="楷体" charset="-122"/>
              </a:rPr>
              <a:t>史实</a:t>
            </a:r>
            <a:r>
              <a:rPr lang="zh-CN" altLang="en-US" b="1">
                <a:latin typeface="楷体" charset="-122"/>
                <a:ea typeface="楷体" charset="-122"/>
                <a:cs typeface="楷体" charset="-122"/>
              </a:rPr>
              <a:t>，此类</a:t>
            </a:r>
            <a:r>
              <a:rPr lang="zh-CN" altLang="en-US" b="1">
                <a:latin typeface="楷体" charset="-122"/>
                <a:ea typeface="楷体" charset="-122"/>
                <a:cs typeface="楷体" charset="-122"/>
              </a:rPr>
              <a:t>题型难度最小。</a:t>
            </a:r>
            <a:endParaRPr lang="zh-CN" altLang="en-US"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解题技巧：根据材料主旨或排除</a:t>
            </a:r>
            <a:r>
              <a:rPr lang="en-US" altLang="zh-CN" b="1">
                <a:latin typeface="楷体" charset="-122"/>
                <a:ea typeface="楷体" charset="-122"/>
                <a:cs typeface="楷体" charset="-122"/>
              </a:rPr>
              <a:t>“</a:t>
            </a:r>
            <a:r>
              <a:rPr lang="zh-CN" altLang="en-US" b="1">
                <a:latin typeface="楷体" charset="-122"/>
                <a:ea typeface="楷体" charset="-122"/>
                <a:cs typeface="楷体" charset="-122"/>
              </a:rPr>
              <a:t>错误</a:t>
            </a:r>
            <a:r>
              <a:rPr lang="en-US" altLang="zh-CN" b="1">
                <a:latin typeface="楷体" charset="-122"/>
                <a:ea typeface="楷体" charset="-122"/>
                <a:cs typeface="楷体" charset="-122"/>
              </a:rPr>
              <a:t>”</a:t>
            </a:r>
            <a:r>
              <a:rPr lang="zh-CN" altLang="en-US" b="1">
                <a:latin typeface="楷体" charset="-122"/>
                <a:ea typeface="楷体" charset="-122"/>
                <a:cs typeface="楷体" charset="-122"/>
              </a:rPr>
              <a:t>与</a:t>
            </a:r>
            <a:r>
              <a:rPr lang="en-US" altLang="zh-CN" b="1">
                <a:latin typeface="楷体" charset="-122"/>
                <a:ea typeface="楷体" charset="-122"/>
                <a:cs typeface="楷体" charset="-122"/>
              </a:rPr>
              <a:t>“</a:t>
            </a:r>
            <a:r>
              <a:rPr lang="zh-CN" altLang="en-US" b="1">
                <a:latin typeface="楷体" charset="-122"/>
                <a:ea typeface="楷体" charset="-122"/>
                <a:cs typeface="楷体" charset="-122"/>
              </a:rPr>
              <a:t>无关</a:t>
            </a:r>
            <a:r>
              <a:rPr lang="en-US" altLang="zh-CN" b="1">
                <a:latin typeface="楷体" charset="-122"/>
                <a:ea typeface="楷体" charset="-122"/>
                <a:cs typeface="楷体" charset="-122"/>
              </a:rPr>
              <a:t>”</a:t>
            </a:r>
            <a:r>
              <a:rPr lang="zh-CN" altLang="en-US" b="1">
                <a:latin typeface="楷体" charset="-122"/>
                <a:ea typeface="楷体" charset="-122"/>
                <a:cs typeface="楷体" charset="-122"/>
              </a:rPr>
              <a:t>选项，细辨</a:t>
            </a:r>
            <a:r>
              <a:rPr lang="en-US" altLang="zh-CN" b="1">
                <a:latin typeface="楷体" charset="-122"/>
                <a:ea typeface="楷体" charset="-122"/>
                <a:cs typeface="楷体" charset="-122"/>
              </a:rPr>
              <a:t>“</a:t>
            </a:r>
            <a:r>
              <a:rPr lang="zh-CN" altLang="en-US" b="1">
                <a:latin typeface="楷体" charset="-122"/>
                <a:ea typeface="楷体" charset="-122"/>
                <a:cs typeface="楷体" charset="-122"/>
              </a:rPr>
              <a:t>干扰</a:t>
            </a:r>
            <a:r>
              <a:rPr lang="en-US" altLang="zh-CN" b="1">
                <a:latin typeface="楷体" charset="-122"/>
                <a:ea typeface="楷体" charset="-122"/>
                <a:cs typeface="楷体" charset="-122"/>
              </a:rPr>
              <a:t>”</a:t>
            </a:r>
            <a:r>
              <a:rPr lang="zh-CN" altLang="en-US" b="1">
                <a:latin typeface="楷体" charset="-122"/>
                <a:ea typeface="楷体" charset="-122"/>
                <a:cs typeface="楷体" charset="-122"/>
              </a:rPr>
              <a:t>项，最终确定</a:t>
            </a:r>
            <a:r>
              <a:rPr lang="zh-CN" altLang="en-US" b="1">
                <a:latin typeface="楷体" charset="-122"/>
                <a:ea typeface="楷体" charset="-122"/>
                <a:cs typeface="楷体" charset="-122"/>
              </a:rPr>
              <a:t>答案。</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1</a:t>
            </a:r>
            <a:r>
              <a:rPr lang="zh-CN" altLang="en-US" b="1">
                <a:latin typeface="楷体" charset="-122"/>
                <a:ea typeface="楷体" charset="-122"/>
                <a:cs typeface="楷体" charset="-122"/>
              </a:rPr>
              <a:t>）错误选项的主要表现形式：</a:t>
            </a:r>
            <a:r>
              <a:rPr lang="en-US" altLang="en-US" b="1">
                <a:solidFill>
                  <a:srgbClr val="FF0000"/>
                </a:solidFill>
                <a:latin typeface="楷体" charset="-122"/>
                <a:ea typeface="楷体" charset="-122"/>
                <a:cs typeface="楷体" charset="-122"/>
              </a:rPr>
              <a:t>①</a:t>
            </a:r>
            <a:r>
              <a:rPr lang="zh-CN" altLang="en-US" b="1">
                <a:solidFill>
                  <a:srgbClr val="FF0000"/>
                </a:solidFill>
                <a:latin typeface="楷体" charset="-122"/>
                <a:ea typeface="楷体" charset="-122"/>
                <a:cs typeface="楷体" charset="-122"/>
              </a:rPr>
              <a:t>对问题表述太绝对，以偏概全；</a:t>
            </a:r>
            <a:r>
              <a:rPr lang="en-US" altLang="en-US" b="1">
                <a:solidFill>
                  <a:srgbClr val="FF0000"/>
                </a:solidFill>
                <a:latin typeface="楷体" charset="-122"/>
                <a:ea typeface="楷体" charset="-122"/>
                <a:cs typeface="楷体" charset="-122"/>
              </a:rPr>
              <a:t>②</a:t>
            </a:r>
            <a:r>
              <a:rPr lang="zh-CN" altLang="en-US" b="1">
                <a:solidFill>
                  <a:srgbClr val="FF0000"/>
                </a:solidFill>
                <a:latin typeface="楷体" charset="-122"/>
                <a:ea typeface="楷体" charset="-122"/>
                <a:cs typeface="楷体" charset="-122"/>
              </a:rPr>
              <a:t>表述不符合历史史实，有知识性错误；</a:t>
            </a:r>
            <a:r>
              <a:rPr lang="en-US" altLang="en-US" b="1">
                <a:solidFill>
                  <a:srgbClr val="FF0000"/>
                </a:solidFill>
                <a:latin typeface="楷体" charset="-122"/>
                <a:ea typeface="楷体" charset="-122"/>
                <a:cs typeface="楷体" charset="-122"/>
              </a:rPr>
              <a:t>③</a:t>
            </a:r>
            <a:r>
              <a:rPr lang="zh-CN" altLang="en-US" b="1">
                <a:solidFill>
                  <a:srgbClr val="FF0000"/>
                </a:solidFill>
                <a:latin typeface="楷体" charset="-122"/>
                <a:ea typeface="楷体" charset="-122"/>
                <a:cs typeface="楷体" charset="-122"/>
              </a:rPr>
              <a:t>混淆主题，张冠李戴；</a:t>
            </a:r>
            <a:r>
              <a:rPr lang="en-US" altLang="en-US" b="1">
                <a:solidFill>
                  <a:srgbClr val="FF0000"/>
                </a:solidFill>
                <a:latin typeface="楷体" charset="-122"/>
                <a:ea typeface="楷体" charset="-122"/>
                <a:cs typeface="楷体" charset="-122"/>
              </a:rPr>
              <a:t>④</a:t>
            </a:r>
            <a:r>
              <a:rPr lang="zh-CN" altLang="en-US" b="1">
                <a:solidFill>
                  <a:srgbClr val="FF0000"/>
                </a:solidFill>
                <a:latin typeface="楷体" charset="-122"/>
                <a:ea typeface="楷体" charset="-122"/>
                <a:cs typeface="楷体" charset="-122"/>
              </a:rPr>
              <a:t>因果倒置，逻辑错误。</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2</a:t>
            </a:r>
            <a:r>
              <a:rPr lang="zh-CN" altLang="en-US" b="1">
                <a:latin typeface="楷体" charset="-122"/>
                <a:ea typeface="楷体" charset="-122"/>
                <a:cs typeface="楷体" charset="-122"/>
              </a:rPr>
              <a:t>）无关选项的主要表现形式：</a:t>
            </a:r>
            <a:r>
              <a:rPr lang="zh-CN" altLang="en-US" b="1">
                <a:solidFill>
                  <a:srgbClr val="FF0000"/>
                </a:solidFill>
                <a:latin typeface="楷体" charset="-122"/>
                <a:ea typeface="楷体" charset="-122"/>
                <a:cs typeface="楷体" charset="-122"/>
              </a:rPr>
              <a:t>选项本身语言表述正确，但与试题考查要求无关，如试题考查政治方面的问题，而选项则为经济、文化方面的内容。</a:t>
            </a:r>
            <a:endParaRPr lang="zh-CN" altLang="en-US" b="1">
              <a:solidFill>
                <a:srgbClr val="FF0000"/>
              </a:solidFill>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3</a:t>
            </a:r>
            <a:r>
              <a:rPr lang="zh-CN" altLang="en-US" b="1">
                <a:latin typeface="楷体" charset="-122"/>
                <a:ea typeface="楷体" charset="-122"/>
                <a:cs typeface="楷体" charset="-122"/>
              </a:rPr>
              <a:t>）干扰选项的主要表现形式：</a:t>
            </a:r>
            <a:r>
              <a:rPr lang="en-US" altLang="en-US" b="1">
                <a:latin typeface="楷体" charset="-122"/>
                <a:ea typeface="楷体" charset="-122"/>
                <a:cs typeface="楷体" charset="-122"/>
              </a:rPr>
              <a:t>①</a:t>
            </a:r>
            <a:r>
              <a:rPr lang="zh-CN" altLang="en-US" b="1">
                <a:solidFill>
                  <a:srgbClr val="FF0000"/>
                </a:solidFill>
                <a:latin typeface="楷体" charset="-122"/>
                <a:ea typeface="楷体" charset="-122"/>
                <a:cs typeface="楷体" charset="-122"/>
              </a:rPr>
              <a:t>与题干有关但不全面</a:t>
            </a:r>
            <a:r>
              <a:rPr lang="zh-CN" altLang="en-US" b="1">
                <a:latin typeface="楷体" charset="-122"/>
                <a:ea typeface="楷体" charset="-122"/>
                <a:cs typeface="楷体" charset="-122"/>
              </a:rPr>
              <a:t>：此类干扰选项的表述没有明显错误，只不过是正确选项的一个方面；</a:t>
            </a:r>
            <a:r>
              <a:rPr lang="en-US" altLang="en-US" b="1">
                <a:latin typeface="楷体" charset="-122"/>
                <a:ea typeface="楷体" charset="-122"/>
                <a:cs typeface="楷体" charset="-122"/>
              </a:rPr>
              <a:t>②</a:t>
            </a:r>
            <a:r>
              <a:rPr lang="zh-CN" altLang="en-US" b="1">
                <a:solidFill>
                  <a:srgbClr val="FF0000"/>
                </a:solidFill>
                <a:latin typeface="楷体" charset="-122"/>
                <a:ea typeface="楷体" charset="-122"/>
                <a:cs typeface="楷体" charset="-122"/>
              </a:rPr>
              <a:t>与题干有关但不深刻</a:t>
            </a:r>
            <a:r>
              <a:rPr lang="zh-CN" altLang="en-US" b="1">
                <a:latin typeface="楷体" charset="-122"/>
                <a:ea typeface="楷体" charset="-122"/>
                <a:cs typeface="楷体" charset="-122"/>
              </a:rPr>
              <a:t>：此类干扰选项没有抓住题干的主旨，表述明确，迎合了考生浅显的认识，这类干扰向最难排除</a:t>
            </a:r>
            <a:r>
              <a:rPr lang="en-US" altLang="en-US" b="1">
                <a:latin typeface="楷体" charset="-122"/>
                <a:ea typeface="楷体" charset="-122"/>
                <a:cs typeface="楷体" charset="-122"/>
              </a:rPr>
              <a:t>③</a:t>
            </a:r>
            <a:r>
              <a:rPr lang="zh-CN" altLang="en-US" b="1">
                <a:solidFill>
                  <a:srgbClr val="FF0000"/>
                </a:solidFill>
                <a:latin typeface="楷体" charset="-122"/>
                <a:ea typeface="楷体" charset="-122"/>
                <a:cs typeface="楷体" charset="-122"/>
              </a:rPr>
              <a:t>与题干有关但又有其他内容，画蛇添足；</a:t>
            </a:r>
            <a:r>
              <a:rPr lang="en-US" altLang="en-US" b="1">
                <a:latin typeface="楷体" charset="-122"/>
                <a:ea typeface="楷体" charset="-122"/>
                <a:cs typeface="楷体" charset="-122"/>
              </a:rPr>
              <a:t>④</a:t>
            </a:r>
            <a:r>
              <a:rPr lang="zh-CN" altLang="en-US" b="1">
                <a:solidFill>
                  <a:srgbClr val="FF0000"/>
                </a:solidFill>
                <a:latin typeface="楷体" charset="-122"/>
                <a:ea typeface="楷体" charset="-122"/>
                <a:cs typeface="楷体" charset="-122"/>
              </a:rPr>
              <a:t>与题干有关但不符合考查角度</a:t>
            </a:r>
            <a:r>
              <a:rPr lang="zh-CN" altLang="en-US" b="1">
                <a:solidFill>
                  <a:srgbClr val="FF0000"/>
                </a:solidFill>
                <a:latin typeface="楷体" charset="-122"/>
                <a:ea typeface="楷体" charset="-122"/>
                <a:cs typeface="楷体" charset="-122"/>
              </a:rPr>
              <a:t>要求：</a:t>
            </a:r>
            <a:r>
              <a:rPr lang="zh-CN" altLang="en-US" b="1">
                <a:latin typeface="楷体" charset="-122"/>
                <a:ea typeface="楷体" charset="-122"/>
                <a:cs typeface="楷体" charset="-122"/>
              </a:rPr>
              <a:t>此类干扰选项是命题者有意设置的</a:t>
            </a:r>
            <a:r>
              <a:rPr lang="en-US" altLang="zh-CN" b="1">
                <a:latin typeface="楷体" charset="-122"/>
                <a:ea typeface="楷体" charset="-122"/>
                <a:cs typeface="楷体" charset="-122"/>
              </a:rPr>
              <a:t>“</a:t>
            </a:r>
            <a:r>
              <a:rPr lang="zh-CN" altLang="en-US" b="1">
                <a:latin typeface="楷体" charset="-122"/>
                <a:ea typeface="楷体" charset="-122"/>
                <a:cs typeface="楷体" charset="-122"/>
              </a:rPr>
              <a:t>陷阱</a:t>
            </a:r>
            <a:r>
              <a:rPr lang="en-US" altLang="zh-CN" b="1">
                <a:latin typeface="楷体" charset="-122"/>
                <a:ea typeface="楷体" charset="-122"/>
                <a:cs typeface="楷体" charset="-122"/>
              </a:rPr>
              <a:t>”</a:t>
            </a:r>
            <a:r>
              <a:rPr lang="zh-CN" altLang="en-US" b="1">
                <a:latin typeface="楷体" charset="-122"/>
                <a:ea typeface="楷体" charset="-122"/>
                <a:cs typeface="楷体" charset="-122"/>
              </a:rPr>
              <a:t>。选项表面上表述正确，但实际上却不符合解题要求。</a:t>
            </a:r>
            <a:endParaRPr lang="zh-CN" altLang="en-US" b="1">
              <a:latin typeface="楷体" charset="-122"/>
              <a:ea typeface="楷体" charset="-122"/>
              <a:cs typeface="楷体" charset="-122"/>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2"/>
          <p:cNvSpPr/>
          <p:nvPr/>
        </p:nvSpPr>
        <p:spPr>
          <a:xfrm>
            <a:off x="225425" y="732155"/>
            <a:ext cx="4423410" cy="510187"/>
          </a:xfrm>
          <a:prstGeom prst="roundRect">
            <a:avLst/>
          </a:prstGeom>
          <a:solidFill>
            <a:srgbClr val="CDDFD1"/>
          </a:solidFill>
        </p:spPr>
        <p:txBody>
          <a:bodyPr wrap="square">
            <a:spAutoFit/>
          </a:bodyPr>
          <a:p>
            <a:r>
              <a:rPr lang="zh-CN" altLang="en-US" sz="2400" b="1" dirty="0">
                <a:solidFill>
                  <a:schemeClr val="tx1"/>
                </a:solidFill>
                <a:latin typeface="楷体" charset="-122"/>
                <a:ea typeface="楷体" charset="-122"/>
                <a:cs typeface="Times New Roman" panose="02020603050405020304" pitchFamily="18" charset="0"/>
              </a:rPr>
              <a:t>选择题（</a:t>
            </a:r>
            <a:r>
              <a:rPr lang="zh-CN" altLang="en-US" sz="2400" b="1" dirty="0">
                <a:solidFill>
                  <a:srgbClr val="C00000"/>
                </a:solidFill>
                <a:latin typeface="楷体" charset="-122"/>
                <a:ea typeface="楷体" charset="-122"/>
                <a:cs typeface="Times New Roman" panose="02020603050405020304" pitchFamily="18" charset="0"/>
              </a:rPr>
              <a:t>正选为先，排除为辅</a:t>
            </a:r>
            <a:r>
              <a:rPr lang="zh-CN" altLang="en-US" sz="2400" b="1" dirty="0">
                <a:solidFill>
                  <a:schemeClr val="tx1"/>
                </a:solidFill>
                <a:latin typeface="楷体" charset="-122"/>
                <a:ea typeface="楷体" charset="-122"/>
                <a:cs typeface="Times New Roman" panose="02020603050405020304" pitchFamily="18" charset="0"/>
              </a:rPr>
              <a:t>）</a:t>
            </a:r>
            <a:endParaRPr lang="zh-CN" altLang="en-US" sz="2400" b="1" dirty="0">
              <a:solidFill>
                <a:schemeClr val="tx1"/>
              </a:solidFill>
              <a:latin typeface="楷体" charset="-122"/>
              <a:ea typeface="楷体" charset="-122"/>
              <a:cs typeface="Times New Roman" panose="02020603050405020304" pitchFamily="18" charset="0"/>
            </a:endParaRPr>
          </a:p>
        </p:txBody>
      </p:sp>
      <p:sp>
        <p:nvSpPr>
          <p:cNvPr id="4" name="矩形: 圆角 2"/>
          <p:cNvSpPr/>
          <p:nvPr/>
        </p:nvSpPr>
        <p:spPr>
          <a:xfrm>
            <a:off x="225425" y="1931035"/>
            <a:ext cx="11200765" cy="448592"/>
          </a:xfrm>
          <a:prstGeom prst="roundRect">
            <a:avLst/>
          </a:prstGeom>
        </p:spPr>
        <p:txBody>
          <a:bodyPr wrap="square">
            <a:spAutoFit/>
          </a:bodyPr>
          <a:p>
            <a:r>
              <a:rPr lang="zh-CN" sz="2000" b="1" dirty="0">
                <a:solidFill>
                  <a:schemeClr val="tx1"/>
                </a:solidFill>
                <a:latin typeface="Times New Roman" panose="02020603050405020304" pitchFamily="18" charset="0"/>
                <a:ea typeface="汉仪楷体S" panose="00020600040101010101" charset="-122"/>
                <a:cs typeface="Times New Roman" panose="02020603050405020304" pitchFamily="18" charset="0"/>
              </a:rPr>
              <a:t>正确选项特征：</a:t>
            </a:r>
            <a:r>
              <a:rPr lang="zh-CN" sz="2000" b="1" dirty="0">
                <a:solidFill>
                  <a:srgbClr val="C00000"/>
                </a:solidFill>
                <a:latin typeface="Times New Roman" panose="02020603050405020304" pitchFamily="18" charset="0"/>
                <a:ea typeface="汉仪楷体S" panose="00020600040101010101" charset="-122"/>
                <a:cs typeface="Times New Roman" panose="02020603050405020304" pitchFamily="18" charset="0"/>
              </a:rPr>
              <a:t>时空对应、概念精准、程度合理、逻辑最佳、</a:t>
            </a:r>
            <a:r>
              <a:rPr lang="zh-CN" altLang="en-US" sz="2000" b="1">
                <a:solidFill>
                  <a:srgbClr val="C00000"/>
                </a:solidFill>
                <a:latin typeface="楷体" charset="-122"/>
                <a:ea typeface="楷体" charset="-122"/>
                <a:sym typeface="+mn-ea"/>
              </a:rPr>
              <a:t>符合阶段特征</a:t>
            </a:r>
            <a:endParaRPr lang="zh-CN" altLang="en-US" sz="2000" b="1" dirty="0">
              <a:solidFill>
                <a:srgbClr val="C00000"/>
              </a:solidFill>
              <a:latin typeface="楷体" charset="-122"/>
              <a:ea typeface="楷体" charset="-122"/>
              <a:cs typeface="Times New Roman" panose="02020603050405020304" pitchFamily="18" charset="0"/>
              <a:sym typeface="+mn-ea"/>
            </a:endParaRPr>
          </a:p>
        </p:txBody>
      </p:sp>
      <p:sp>
        <p:nvSpPr>
          <p:cNvPr id="14" name="矩形: 圆角 2"/>
          <p:cNvSpPr/>
          <p:nvPr/>
        </p:nvSpPr>
        <p:spPr>
          <a:xfrm>
            <a:off x="115570" y="1476375"/>
            <a:ext cx="11784330" cy="510185"/>
          </a:xfrm>
          <a:prstGeom prst="roundRect">
            <a:avLst/>
          </a:prstGeom>
        </p:spPr>
        <p:txBody>
          <a:bodyPr wrap="square">
            <a:spAutoFit/>
          </a:bodyPr>
          <a:p>
            <a:r>
              <a:rPr lang="en-US" altLang="zh-CN" sz="2400" b="1" dirty="0">
                <a:solidFill>
                  <a:schemeClr val="tx1"/>
                </a:solidFill>
                <a:latin typeface="楷体" charset="-122"/>
                <a:ea typeface="楷体" charset="-122"/>
                <a:cs typeface="楷体" charset="-122"/>
              </a:rPr>
              <a:t>1</a:t>
            </a:r>
            <a:r>
              <a:rPr lang="zh-CN" altLang="en-US" sz="2400" b="1" dirty="0">
                <a:solidFill>
                  <a:schemeClr val="tx1"/>
                </a:solidFill>
                <a:latin typeface="楷体" charset="-122"/>
                <a:ea typeface="楷体" charset="-122"/>
                <a:cs typeface="楷体" charset="-122"/>
              </a:rPr>
              <a:t>、</a:t>
            </a:r>
            <a:r>
              <a:rPr lang="zh-CN" altLang="en-US" sz="2400" b="1" dirty="0">
                <a:solidFill>
                  <a:srgbClr val="C00000"/>
                </a:solidFill>
                <a:latin typeface="楷体" charset="-122"/>
                <a:ea typeface="楷体" charset="-122"/>
                <a:cs typeface="楷体" charset="-122"/>
              </a:rPr>
              <a:t>正选</a:t>
            </a:r>
            <a:r>
              <a:rPr lang="zh-CN" altLang="en-US" sz="2400" b="1" dirty="0">
                <a:solidFill>
                  <a:schemeClr val="tx1"/>
                </a:solidFill>
                <a:latin typeface="楷体" charset="-122"/>
                <a:ea typeface="楷体" charset="-122"/>
                <a:cs typeface="楷体" charset="-122"/>
              </a:rPr>
              <a:t>（据材料</a:t>
            </a:r>
            <a:r>
              <a:rPr lang="zh-CN" altLang="en-US" sz="2400" b="1" dirty="0">
                <a:solidFill>
                  <a:srgbClr val="FF0000"/>
                </a:solidFill>
                <a:latin typeface="楷体" charset="-122"/>
                <a:ea typeface="楷体" charset="-122"/>
                <a:cs typeface="楷体" charset="-122"/>
              </a:rPr>
              <a:t>主旨</a:t>
            </a:r>
            <a:r>
              <a:rPr lang="zh-CN" altLang="en-US" sz="2400" b="1" dirty="0">
                <a:solidFill>
                  <a:schemeClr val="tx1"/>
                </a:solidFill>
                <a:latin typeface="楷体" charset="-122"/>
                <a:ea typeface="楷体" charset="-122"/>
                <a:cs typeface="楷体" charset="-122"/>
              </a:rPr>
              <a:t>，</a:t>
            </a:r>
            <a:r>
              <a:rPr lang="zh-CN" altLang="en-US" sz="2400" b="1" dirty="0">
                <a:solidFill>
                  <a:srgbClr val="FF0000"/>
                </a:solidFill>
                <a:latin typeface="楷体" charset="-122"/>
                <a:ea typeface="楷体" charset="-122"/>
                <a:cs typeface="楷体" charset="-122"/>
              </a:rPr>
              <a:t>设问</a:t>
            </a:r>
            <a:r>
              <a:rPr lang="zh-CN" altLang="en-US" sz="2400" b="1" dirty="0">
                <a:solidFill>
                  <a:schemeClr val="tx1"/>
                </a:solidFill>
                <a:latin typeface="楷体" charset="-122"/>
                <a:ea typeface="楷体" charset="-122"/>
                <a:cs typeface="楷体" charset="-122"/>
              </a:rPr>
              <a:t>指向得出）</a:t>
            </a:r>
            <a:r>
              <a:rPr lang="en-US" altLang="zh-CN" sz="2400" b="1" dirty="0">
                <a:solidFill>
                  <a:schemeClr val="tx1"/>
                </a:solidFill>
                <a:latin typeface="楷体" charset="-122"/>
                <a:ea typeface="楷体" charset="-122"/>
                <a:cs typeface="楷体" charset="-122"/>
              </a:rPr>
              <a:t> </a:t>
            </a:r>
            <a:r>
              <a:rPr lang="zh-CN" altLang="en-US" sz="2400" b="1" dirty="0">
                <a:solidFill>
                  <a:schemeClr val="tx1"/>
                </a:solidFill>
                <a:latin typeface="楷体" charset="-122"/>
                <a:ea typeface="楷体" charset="-122"/>
                <a:cs typeface="楷体" charset="-122"/>
              </a:rPr>
              <a:t>（</a:t>
            </a:r>
            <a:r>
              <a:rPr lang="zh-CN" altLang="en-US" sz="2400" b="1" dirty="0">
                <a:solidFill>
                  <a:srgbClr val="FF0000"/>
                </a:solidFill>
                <a:latin typeface="楷体" charset="-122"/>
                <a:ea typeface="楷体" charset="-122"/>
                <a:cs typeface="楷体" charset="-122"/>
              </a:rPr>
              <a:t>注意题干括号内补充的内容）</a:t>
            </a:r>
            <a:endParaRPr lang="zh-CN" altLang="en-US" sz="2400" b="1" dirty="0">
              <a:solidFill>
                <a:srgbClr val="FF0000"/>
              </a:solidFill>
              <a:latin typeface="楷体" charset="-122"/>
              <a:ea typeface="楷体" charset="-122"/>
              <a:cs typeface="楷体" charset="-122"/>
            </a:endParaRPr>
          </a:p>
        </p:txBody>
      </p:sp>
      <p:sp>
        <p:nvSpPr>
          <p:cNvPr id="15" name="矩形: 圆角 2"/>
          <p:cNvSpPr/>
          <p:nvPr/>
        </p:nvSpPr>
        <p:spPr>
          <a:xfrm>
            <a:off x="225425" y="3242310"/>
            <a:ext cx="4610100" cy="510185"/>
          </a:xfrm>
          <a:prstGeom prst="roundRect">
            <a:avLst/>
          </a:prstGeom>
        </p:spPr>
        <p:txBody>
          <a:bodyPr wrap="square">
            <a:spAutoFit/>
          </a:bodyPr>
          <a:p>
            <a:r>
              <a:rPr lang="en-US" altLang="zh-CN" sz="2400" b="1" dirty="0">
                <a:solidFill>
                  <a:schemeClr val="tx1"/>
                </a:solidFill>
                <a:latin typeface="楷体" charset="-122"/>
                <a:ea typeface="楷体" charset="-122"/>
                <a:cs typeface="楷体" charset="-122"/>
              </a:rPr>
              <a:t>2</a:t>
            </a:r>
            <a:r>
              <a:rPr lang="zh-CN" altLang="en-US" sz="2400" b="1" dirty="0">
                <a:solidFill>
                  <a:schemeClr val="tx1"/>
                </a:solidFill>
                <a:latin typeface="楷体" charset="-122"/>
                <a:ea typeface="楷体" charset="-122"/>
                <a:cs typeface="楷体" charset="-122"/>
              </a:rPr>
              <a:t>、</a:t>
            </a:r>
            <a:r>
              <a:rPr lang="zh-CN" altLang="en-US" sz="2400" b="1" dirty="0">
                <a:solidFill>
                  <a:srgbClr val="C00000"/>
                </a:solidFill>
                <a:latin typeface="楷体" charset="-122"/>
                <a:ea typeface="楷体" charset="-122"/>
                <a:cs typeface="楷体" charset="-122"/>
              </a:rPr>
              <a:t>排除法</a:t>
            </a:r>
            <a:r>
              <a:rPr lang="zh-CN" altLang="en-US" sz="2400" b="1" dirty="0">
                <a:solidFill>
                  <a:schemeClr val="tx1"/>
                </a:solidFill>
                <a:latin typeface="楷体" charset="-122"/>
                <a:ea typeface="楷体" charset="-122"/>
                <a:cs typeface="楷体" charset="-122"/>
              </a:rPr>
              <a:t>（</a:t>
            </a:r>
            <a:r>
              <a:rPr lang="zh-CN" altLang="en-US" sz="2400" b="1" dirty="0">
                <a:solidFill>
                  <a:schemeClr val="tx1"/>
                </a:solidFill>
                <a:latin typeface="楷体" charset="-122"/>
                <a:ea typeface="楷体" charset="-122"/>
                <a:cs typeface="楷体" charset="-122"/>
              </a:rPr>
              <a:t>常见陷阱）</a:t>
            </a:r>
            <a:endParaRPr lang="zh-CN" altLang="en-US" sz="2400" b="1" dirty="0">
              <a:solidFill>
                <a:schemeClr val="tx1"/>
              </a:solidFill>
              <a:latin typeface="楷体" charset="-122"/>
              <a:ea typeface="楷体" charset="-122"/>
              <a:cs typeface="楷体" charset="-122"/>
            </a:endParaRPr>
          </a:p>
        </p:txBody>
      </p:sp>
      <p:sp>
        <p:nvSpPr>
          <p:cNvPr id="20" name="矩形: 圆角 2"/>
          <p:cNvSpPr/>
          <p:nvPr/>
        </p:nvSpPr>
        <p:spPr>
          <a:xfrm>
            <a:off x="3750945" y="3641725"/>
            <a:ext cx="2593340" cy="510181"/>
          </a:xfrm>
          <a:prstGeom prst="roundRect">
            <a:avLst/>
          </a:prstGeom>
        </p:spPr>
        <p:txBody>
          <a:bodyPr wrap="square">
            <a:spAutoFit/>
          </a:bodyPr>
          <a:p>
            <a:r>
              <a:rPr lang="zh-CN" altLang="en-US" sz="2400" b="1" dirty="0">
                <a:solidFill>
                  <a:srgbClr val="FF0000"/>
                </a:solidFill>
                <a:latin typeface="楷体" charset="-122"/>
                <a:ea typeface="楷体" charset="-122"/>
                <a:cs typeface="Times New Roman" panose="02020603050405020304" pitchFamily="18" charset="0"/>
              </a:rPr>
              <a:t>②史实错误</a:t>
            </a:r>
            <a:endParaRPr lang="zh-CN" altLang="en-US" sz="2400" b="1" dirty="0">
              <a:solidFill>
                <a:srgbClr val="FF0000"/>
              </a:solidFill>
              <a:latin typeface="楷体" charset="-122"/>
              <a:ea typeface="楷体" charset="-122"/>
              <a:cs typeface="Times New Roman" panose="02020603050405020304" pitchFamily="18" charset="0"/>
            </a:endParaRPr>
          </a:p>
        </p:txBody>
      </p:sp>
      <p:sp>
        <p:nvSpPr>
          <p:cNvPr id="21" name="矩形: 圆角 2"/>
          <p:cNvSpPr/>
          <p:nvPr/>
        </p:nvSpPr>
        <p:spPr>
          <a:xfrm>
            <a:off x="5514340" y="4151630"/>
            <a:ext cx="3481070" cy="510185"/>
          </a:xfrm>
          <a:prstGeom prst="roundRect">
            <a:avLst/>
          </a:prstGeom>
        </p:spPr>
        <p:txBody>
          <a:bodyPr wrap="square">
            <a:spAutoFit/>
          </a:bodyPr>
          <a:p>
            <a:r>
              <a:rPr lang="zh-CN" altLang="en-US" sz="2400" b="1" dirty="0">
                <a:solidFill>
                  <a:srgbClr val="FF0000"/>
                </a:solidFill>
                <a:latin typeface="楷体" charset="-122"/>
                <a:ea typeface="楷体" charset="-122"/>
                <a:cs typeface="Times New Roman" panose="02020603050405020304" pitchFamily="18" charset="0"/>
              </a:rPr>
              <a:t>⑤程度失当</a:t>
            </a:r>
            <a:r>
              <a:rPr lang="zh-CN" altLang="en-US" b="1" dirty="0">
                <a:solidFill>
                  <a:schemeClr val="tx1"/>
                </a:solidFill>
                <a:latin typeface="楷体" charset="-122"/>
                <a:ea typeface="楷体" charset="-122"/>
                <a:cs typeface="楷体" charset="-122"/>
              </a:rPr>
              <a:t>（表述绝对化</a:t>
            </a:r>
            <a:r>
              <a:rPr lang="en-US" altLang="zh-CN" b="1" dirty="0">
                <a:solidFill>
                  <a:schemeClr val="tx1"/>
                </a:solidFill>
                <a:latin typeface="楷体" charset="-122"/>
                <a:ea typeface="楷体" charset="-122"/>
                <a:cs typeface="楷体" charset="-122"/>
              </a:rPr>
              <a:t>）</a:t>
            </a:r>
            <a:endParaRPr lang="en-US" altLang="zh-CN" b="1" dirty="0">
              <a:solidFill>
                <a:schemeClr val="tx1"/>
              </a:solidFill>
              <a:latin typeface="楷体" charset="-122"/>
              <a:ea typeface="楷体" charset="-122"/>
              <a:cs typeface="楷体" charset="-122"/>
            </a:endParaRPr>
          </a:p>
        </p:txBody>
      </p:sp>
      <p:sp>
        <p:nvSpPr>
          <p:cNvPr id="5" name="矩形: 圆角 2"/>
          <p:cNvSpPr/>
          <p:nvPr/>
        </p:nvSpPr>
        <p:spPr>
          <a:xfrm>
            <a:off x="5596890" y="3641725"/>
            <a:ext cx="5541645" cy="510185"/>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③</a:t>
            </a:r>
            <a:r>
              <a:rPr lang="zh-CN" altLang="en-US" sz="2400" b="1" dirty="0">
                <a:solidFill>
                  <a:srgbClr val="FF0000"/>
                </a:solidFill>
                <a:latin typeface="楷体" charset="-122"/>
                <a:ea typeface="楷体" charset="-122"/>
                <a:cs typeface="Times New Roman" panose="02020603050405020304" pitchFamily="18" charset="0"/>
              </a:rPr>
              <a:t>以偏概全</a:t>
            </a:r>
            <a:r>
              <a:rPr lang="zh-CN" altLang="en-US" b="1" dirty="0">
                <a:solidFill>
                  <a:schemeClr val="tx1"/>
                </a:solidFill>
                <a:latin typeface="楷体" charset="-122"/>
                <a:ea typeface="楷体" charset="-122"/>
                <a:cs typeface="Times New Roman" panose="02020603050405020304" pitchFamily="18" charset="0"/>
              </a:rPr>
              <a:t>（片面</a:t>
            </a:r>
            <a:r>
              <a:rPr lang="zh-CN" altLang="en-US" b="1" dirty="0">
                <a:solidFill>
                  <a:schemeClr val="tx1"/>
                </a:solidFill>
                <a:latin typeface="楷体" charset="-122"/>
                <a:ea typeface="楷体" charset="-122"/>
                <a:cs typeface="Times New Roman" panose="02020603050405020304" pitchFamily="18" charset="0"/>
              </a:rPr>
              <a:t>截取、选项与题干未完全对应）</a:t>
            </a:r>
            <a:endParaRPr lang="zh-CN" altLang="en-US" b="1" dirty="0">
              <a:solidFill>
                <a:schemeClr val="tx1"/>
              </a:solidFill>
              <a:latin typeface="楷体" charset="-122"/>
              <a:ea typeface="楷体" charset="-122"/>
              <a:cs typeface="Times New Roman" panose="02020603050405020304" pitchFamily="18" charset="0"/>
            </a:endParaRPr>
          </a:p>
        </p:txBody>
      </p:sp>
      <p:sp>
        <p:nvSpPr>
          <p:cNvPr id="6" name="矩形: 圆角 2"/>
          <p:cNvSpPr/>
          <p:nvPr/>
        </p:nvSpPr>
        <p:spPr>
          <a:xfrm>
            <a:off x="225425" y="4152265"/>
            <a:ext cx="5953760" cy="510209"/>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④</a:t>
            </a:r>
            <a:r>
              <a:rPr lang="zh-CN" altLang="en-US" sz="2400" b="1" dirty="0">
                <a:solidFill>
                  <a:schemeClr val="tx1"/>
                </a:solidFill>
                <a:latin typeface="楷体" charset="-122"/>
                <a:ea typeface="楷体" charset="-122"/>
                <a:cs typeface="Times New Roman" panose="02020603050405020304" pitchFamily="18" charset="0"/>
              </a:rPr>
              <a:t>因果倒置、</a:t>
            </a:r>
            <a:r>
              <a:rPr sz="2400" b="1" dirty="0">
                <a:highlight>
                  <a:srgbClr val="000000">
                    <a:alpha val="0"/>
                  </a:srgbClr>
                </a:highlight>
                <a:latin typeface="楷体" charset="-122"/>
                <a:ea typeface="楷体" charset="-122"/>
                <a:cs typeface="Times New Roman" panose="02020603050405020304" pitchFamily="18" charset="0"/>
                <a:sym typeface="+mn-ea"/>
              </a:rPr>
              <a:t>逻辑</a:t>
            </a:r>
            <a:r>
              <a:rPr lang="zh-CN" sz="2400" b="1" dirty="0">
                <a:highlight>
                  <a:srgbClr val="000000">
                    <a:alpha val="0"/>
                  </a:srgbClr>
                </a:highlight>
                <a:latin typeface="楷体" charset="-122"/>
                <a:ea typeface="楷体" charset="-122"/>
                <a:cs typeface="Times New Roman" panose="02020603050405020304" pitchFamily="18" charset="0"/>
                <a:sym typeface="+mn-ea"/>
              </a:rPr>
              <a:t>失当</a:t>
            </a:r>
            <a:r>
              <a:rPr lang="zh-CN" b="1" dirty="0">
                <a:solidFill>
                  <a:srgbClr val="FF0000"/>
                </a:solidFill>
                <a:highlight>
                  <a:srgbClr val="000000">
                    <a:alpha val="0"/>
                  </a:srgbClr>
                </a:highlight>
                <a:latin typeface="楷体" charset="-122"/>
                <a:ea typeface="楷体" charset="-122"/>
                <a:cs typeface="Times New Roman" panose="02020603050405020304" pitchFamily="18" charset="0"/>
                <a:sym typeface="+mn-ea"/>
              </a:rPr>
              <a:t>（必然</a:t>
            </a:r>
            <a:r>
              <a:rPr lang="zh-CN" b="1" dirty="0">
                <a:solidFill>
                  <a:srgbClr val="FF0000"/>
                </a:solidFill>
                <a:highlight>
                  <a:srgbClr val="000000">
                    <a:alpha val="0"/>
                  </a:srgbClr>
                </a:highlight>
                <a:latin typeface="楷体" charset="-122"/>
                <a:ea typeface="楷体" charset="-122"/>
                <a:cs typeface="Times New Roman" panose="02020603050405020304" pitchFamily="18" charset="0"/>
                <a:sym typeface="+mn-ea"/>
              </a:rPr>
              <a:t>性与关联性）</a:t>
            </a:r>
            <a:endParaRPr lang="zh-CN" altLang="en-US" b="1" dirty="0">
              <a:solidFill>
                <a:srgbClr val="FF0000"/>
              </a:solidFill>
              <a:highlight>
                <a:srgbClr val="000000">
                  <a:alpha val="0"/>
                </a:srgbClr>
              </a:highlight>
              <a:latin typeface="楷体" charset="-122"/>
              <a:ea typeface="楷体" charset="-122"/>
              <a:cs typeface="Times New Roman" panose="02020603050405020304" pitchFamily="18" charset="0"/>
              <a:sym typeface="+mn-ea"/>
            </a:endParaRPr>
          </a:p>
        </p:txBody>
      </p:sp>
      <p:sp>
        <p:nvSpPr>
          <p:cNvPr id="7" name="矩形: 圆角 2"/>
          <p:cNvSpPr/>
          <p:nvPr/>
        </p:nvSpPr>
        <p:spPr>
          <a:xfrm>
            <a:off x="225425" y="3642360"/>
            <a:ext cx="3439160" cy="510185"/>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①</a:t>
            </a:r>
            <a:r>
              <a:rPr lang="zh-CN" altLang="en-US" sz="2400" b="1" dirty="0">
                <a:solidFill>
                  <a:srgbClr val="FF0000"/>
                </a:solidFill>
                <a:latin typeface="楷体" charset="-122"/>
                <a:ea typeface="楷体" charset="-122"/>
                <a:cs typeface="Times New Roman" panose="02020603050405020304" pitchFamily="18" charset="0"/>
              </a:rPr>
              <a:t>时空错位</a:t>
            </a:r>
            <a:r>
              <a:rPr lang="zh-CN" altLang="en-US" b="1" dirty="0">
                <a:solidFill>
                  <a:srgbClr val="FF0000"/>
                </a:solidFill>
                <a:latin typeface="楷体" charset="-122"/>
                <a:ea typeface="楷体" charset="-122"/>
                <a:cs typeface="Times New Roman" panose="02020603050405020304" pitchFamily="18" charset="0"/>
              </a:rPr>
              <a:t>（</a:t>
            </a:r>
            <a:r>
              <a:rPr lang="zh-CN" altLang="en-US" b="1" dirty="0">
                <a:solidFill>
                  <a:srgbClr val="FF0000"/>
                </a:solidFill>
                <a:latin typeface="楷体" charset="-122"/>
                <a:ea typeface="楷体" charset="-122"/>
                <a:cs typeface="Times New Roman" panose="02020603050405020304" pitchFamily="18" charset="0"/>
              </a:rPr>
              <a:t>历史时空</a:t>
            </a:r>
            <a:r>
              <a:rPr lang="zh-CN" altLang="en-US" b="1" dirty="0">
                <a:solidFill>
                  <a:srgbClr val="FF0000"/>
                </a:solidFill>
                <a:latin typeface="楷体" charset="-122"/>
                <a:ea typeface="楷体" charset="-122"/>
                <a:cs typeface="Times New Roman" panose="02020603050405020304" pitchFamily="18" charset="0"/>
              </a:rPr>
              <a:t>混淆）</a:t>
            </a:r>
            <a:endParaRPr lang="zh-CN" altLang="en-US" b="1" dirty="0">
              <a:solidFill>
                <a:srgbClr val="FF0000"/>
              </a:solidFill>
              <a:latin typeface="楷体" charset="-122"/>
              <a:ea typeface="楷体" charset="-122"/>
              <a:cs typeface="Times New Roman" panose="02020603050405020304" pitchFamily="18" charset="0"/>
            </a:endParaRPr>
          </a:p>
        </p:txBody>
      </p:sp>
      <p:sp>
        <p:nvSpPr>
          <p:cNvPr id="9" name="矩形: 圆角 2"/>
          <p:cNvSpPr/>
          <p:nvPr/>
        </p:nvSpPr>
        <p:spPr>
          <a:xfrm>
            <a:off x="4152265" y="4662170"/>
            <a:ext cx="3968115" cy="510185"/>
          </a:xfrm>
          <a:prstGeom prst="roundRect">
            <a:avLst/>
          </a:prstGeom>
        </p:spPr>
        <p:txBody>
          <a:bodyPr wrap="square">
            <a:spAutoFit/>
          </a:bodyPr>
          <a:p>
            <a:r>
              <a:rPr lang="zh-CN" altLang="en-US" sz="2400" b="1" dirty="0">
                <a:solidFill>
                  <a:srgbClr val="FF0000"/>
                </a:solidFill>
                <a:latin typeface="楷体" charset="-122"/>
                <a:ea typeface="楷体" charset="-122"/>
                <a:cs typeface="楷体" charset="-122"/>
              </a:rPr>
              <a:t>⑦答非所问/无中生有</a:t>
            </a:r>
            <a:endParaRPr lang="zh-CN" altLang="en-US" sz="2400" b="1" dirty="0">
              <a:solidFill>
                <a:srgbClr val="FF0000"/>
              </a:solidFill>
              <a:latin typeface="楷体" charset="-122"/>
              <a:ea typeface="楷体" charset="-122"/>
              <a:cs typeface="楷体" charset="-122"/>
            </a:endParaRPr>
          </a:p>
        </p:txBody>
      </p:sp>
      <p:sp>
        <p:nvSpPr>
          <p:cNvPr id="3" name="文本框 2"/>
          <p:cNvSpPr txBox="1"/>
          <p:nvPr/>
        </p:nvSpPr>
        <p:spPr>
          <a:xfrm>
            <a:off x="216535" y="2580640"/>
            <a:ext cx="11049000" cy="460375"/>
          </a:xfrm>
          <a:prstGeom prst="rect">
            <a:avLst/>
          </a:prstGeom>
          <a:noFill/>
        </p:spPr>
        <p:txBody>
          <a:bodyPr wrap="square" rtlCol="0">
            <a:spAutoFit/>
          </a:bodyPr>
          <a:p>
            <a:r>
              <a:rPr lang="zh-CN" altLang="en-US" sz="2400" b="1">
                <a:latin typeface="楷体" charset="-122"/>
                <a:ea typeface="楷体" charset="-122"/>
              </a:rPr>
              <a:t>核心：</a:t>
            </a:r>
            <a:r>
              <a:rPr lang="zh-CN" altLang="en-US" sz="2400" b="1" u="sng">
                <a:solidFill>
                  <a:srgbClr val="FF0000"/>
                </a:solidFill>
                <a:latin typeface="楷体" charset="-122"/>
                <a:ea typeface="楷体" charset="-122"/>
              </a:rPr>
              <a:t>选择与题目主旨适应程度最高的选项</a:t>
            </a:r>
            <a:r>
              <a:rPr lang="zh-CN" altLang="en-US" sz="2000" b="1">
                <a:latin typeface="楷体" charset="-122"/>
                <a:ea typeface="楷体" charset="-122"/>
              </a:rPr>
              <a:t>（</a:t>
            </a:r>
            <a:r>
              <a:rPr lang="zh-CN" altLang="en-US" sz="2000" b="1">
                <a:latin typeface="楷体" charset="-122"/>
                <a:ea typeface="楷体" charset="-122"/>
              </a:rPr>
              <a:t>并非表述正确的选项都是答案）</a:t>
            </a:r>
            <a:endParaRPr lang="zh-CN" altLang="en-US" sz="2000" b="1">
              <a:latin typeface="楷体" charset="-122"/>
              <a:ea typeface="楷体" charset="-122"/>
            </a:endParaRPr>
          </a:p>
        </p:txBody>
      </p:sp>
      <p:sp>
        <p:nvSpPr>
          <p:cNvPr id="10" name="文本框 9"/>
          <p:cNvSpPr txBox="1"/>
          <p:nvPr/>
        </p:nvSpPr>
        <p:spPr>
          <a:xfrm>
            <a:off x="3987800" y="44450"/>
            <a:ext cx="6096000" cy="460375"/>
          </a:xfrm>
          <a:prstGeom prst="rect">
            <a:avLst/>
          </a:prstGeom>
          <a:noFill/>
        </p:spPr>
        <p:txBody>
          <a:bodyPr wrap="square" rtlCol="0" anchor="t">
            <a:spAutoFit/>
          </a:bodyPr>
          <a:p>
            <a:r>
              <a:rPr lang="zh-CN" altLang="en-US" sz="2400" b="1" dirty="0">
                <a:solidFill>
                  <a:schemeClr val="bg1"/>
                </a:solidFill>
                <a:latin typeface="楷体" charset="-122"/>
                <a:ea typeface="楷体" charset="-122"/>
                <a:cs typeface="楷体" charset="-122"/>
                <a:sym typeface="+mn-ea"/>
              </a:rPr>
              <a:t>一、客观选择题答题</a:t>
            </a:r>
            <a:r>
              <a:rPr lang="zh-CN" altLang="en-US" sz="2400" b="1" dirty="0">
                <a:solidFill>
                  <a:schemeClr val="bg1"/>
                </a:solidFill>
                <a:latin typeface="楷体" charset="-122"/>
                <a:ea typeface="楷体" charset="-122"/>
                <a:cs typeface="楷体" charset="-122"/>
                <a:sym typeface="+mn-ea"/>
              </a:rPr>
              <a:t>方法</a:t>
            </a:r>
            <a:endParaRPr lang="zh-CN" altLang="en-US" sz="2400" b="1" dirty="0">
              <a:solidFill>
                <a:schemeClr val="bg1"/>
              </a:solidFill>
              <a:latin typeface="楷体" charset="-122"/>
              <a:ea typeface="楷体" charset="-122"/>
              <a:cs typeface="楷体" charset="-122"/>
              <a:sym typeface="+mn-ea"/>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
        <p:nvSpPr>
          <p:cNvPr id="12" name="文本框 11"/>
          <p:cNvSpPr txBox="1"/>
          <p:nvPr/>
        </p:nvSpPr>
        <p:spPr>
          <a:xfrm>
            <a:off x="5061585" y="732155"/>
            <a:ext cx="5741035" cy="460375"/>
          </a:xfrm>
          <a:prstGeom prst="rect">
            <a:avLst/>
          </a:prstGeom>
          <a:solidFill>
            <a:schemeClr val="accent4">
              <a:lumMod val="60000"/>
              <a:lumOff val="40000"/>
            </a:schemeClr>
          </a:solidFill>
        </p:spPr>
        <p:txBody>
          <a:bodyPr wrap="square" rtlCol="0" anchor="t">
            <a:spAutoFit/>
          </a:bodyPr>
          <a:p>
            <a:r>
              <a:rPr lang="zh-CN" altLang="en-US" sz="2400" b="1">
                <a:latin typeface="楷体" charset="-122"/>
                <a:ea typeface="楷体" charset="-122"/>
                <a:cs typeface="楷体" charset="-122"/>
              </a:rPr>
              <a:t>考试核心：教材基本知识+材料主旨</a:t>
            </a:r>
            <a:r>
              <a:rPr lang="zh-CN" altLang="en-US" sz="2400" b="1">
                <a:latin typeface="楷体" charset="-122"/>
                <a:ea typeface="楷体" charset="-122"/>
                <a:cs typeface="楷体" charset="-122"/>
              </a:rPr>
              <a:t>概括</a:t>
            </a:r>
            <a:endParaRPr lang="zh-CN" altLang="en-US" sz="2400" b="1">
              <a:latin typeface="楷体" charset="-122"/>
              <a:ea typeface="楷体" charset="-122"/>
              <a:cs typeface="楷体" charset="-122"/>
            </a:endParaRPr>
          </a:p>
        </p:txBody>
      </p:sp>
      <p:sp>
        <p:nvSpPr>
          <p:cNvPr id="13" name="文本框 12"/>
          <p:cNvSpPr txBox="1"/>
          <p:nvPr/>
        </p:nvSpPr>
        <p:spPr>
          <a:xfrm>
            <a:off x="225425" y="5122545"/>
            <a:ext cx="11839575" cy="460375"/>
          </a:xfrm>
          <a:prstGeom prst="rect">
            <a:avLst/>
          </a:prstGeom>
          <a:noFill/>
        </p:spPr>
        <p:txBody>
          <a:bodyPr wrap="square" rtlCol="0">
            <a:spAutoFit/>
          </a:bodyPr>
          <a:p>
            <a:r>
              <a:rPr lang="zh-CN" altLang="en-US" sz="2400" b="1">
                <a:latin typeface="楷体" charset="-122"/>
                <a:ea typeface="楷体" charset="-122"/>
                <a:sym typeface="+mn-ea"/>
              </a:rPr>
              <a:t>高中历史学科五大核心素养：</a:t>
            </a:r>
            <a:r>
              <a:rPr lang="zh-CN" altLang="en-US" sz="2400" b="1">
                <a:solidFill>
                  <a:srgbClr val="FF0000"/>
                </a:solidFill>
                <a:latin typeface="楷体" charset="-122"/>
                <a:ea typeface="楷体" charset="-122"/>
                <a:sym typeface="+mn-ea"/>
              </a:rPr>
              <a:t>唯物史观、时空观念、史料实证、历史解释、家国情怀。</a:t>
            </a:r>
            <a:endParaRPr lang="zh-CN" altLang="en-US" sz="2400" b="1">
              <a:solidFill>
                <a:srgbClr val="FF0000"/>
              </a:solidFill>
              <a:latin typeface="楷体" charset="-122"/>
              <a:ea typeface="楷体" charset="-122"/>
              <a:sym typeface="+mn-ea"/>
            </a:endParaRPr>
          </a:p>
        </p:txBody>
      </p:sp>
      <p:sp>
        <p:nvSpPr>
          <p:cNvPr id="16" name="文本框 15"/>
          <p:cNvSpPr txBox="1"/>
          <p:nvPr/>
        </p:nvSpPr>
        <p:spPr>
          <a:xfrm>
            <a:off x="225425" y="4662170"/>
            <a:ext cx="4064000" cy="460375"/>
          </a:xfrm>
          <a:prstGeom prst="rect">
            <a:avLst/>
          </a:prstGeom>
          <a:noFill/>
        </p:spPr>
        <p:txBody>
          <a:bodyPr wrap="square" rtlCol="0">
            <a:spAutoFit/>
          </a:bodyPr>
          <a:p>
            <a:r>
              <a:rPr lang="zh-CN" altLang="en-US" sz="2400" b="1">
                <a:latin typeface="楷体" charset="-122"/>
                <a:ea typeface="楷体" charset="-122"/>
              </a:rPr>
              <a:t>⑥偷换概念</a:t>
            </a:r>
            <a:r>
              <a:rPr lang="zh-CN" altLang="en-US" b="1">
                <a:latin typeface="楷体" charset="-122"/>
                <a:ea typeface="楷体" charset="-122"/>
              </a:rPr>
              <a:t>（替换历史概念内涵）</a:t>
            </a:r>
            <a:endParaRPr lang="zh-CN" altLang="en-US" b="1">
              <a:latin typeface="楷体" charset="-122"/>
              <a:ea typeface="楷体" charset="-122"/>
            </a:endParaRPr>
          </a:p>
        </p:txBody>
      </p:sp>
      <p:sp>
        <p:nvSpPr>
          <p:cNvPr id="17" name="文本框 16"/>
          <p:cNvSpPr txBox="1"/>
          <p:nvPr/>
        </p:nvSpPr>
        <p:spPr>
          <a:xfrm>
            <a:off x="7362190" y="4641850"/>
            <a:ext cx="4064000" cy="460375"/>
          </a:xfrm>
          <a:prstGeom prst="rect">
            <a:avLst/>
          </a:prstGeom>
          <a:noFill/>
        </p:spPr>
        <p:txBody>
          <a:bodyPr wrap="square" rtlCol="0">
            <a:spAutoFit/>
          </a:bodyPr>
          <a:p>
            <a:r>
              <a:rPr lang="zh-CN" altLang="en-US" sz="2400" b="1">
                <a:latin typeface="楷体" charset="-122"/>
                <a:ea typeface="楷体" charset="-122"/>
              </a:rPr>
              <a:t>⑧史料误读</a:t>
            </a:r>
            <a:r>
              <a:rPr lang="zh-CN" altLang="en-US" b="1">
                <a:latin typeface="楷体" charset="-122"/>
                <a:ea typeface="楷体" charset="-122"/>
              </a:rPr>
              <a:t>（断章取义解读文献）</a:t>
            </a:r>
            <a:endParaRPr lang="zh-CN" altLang="en-US" b="1">
              <a:latin typeface="楷体" charset="-122"/>
              <a:ea typeface="楷体" charset="-122"/>
            </a:endParaRPr>
          </a:p>
        </p:txBody>
      </p:sp>
      <p:sp>
        <p:nvSpPr>
          <p:cNvPr id="18" name="文本框 17"/>
          <p:cNvSpPr txBox="1"/>
          <p:nvPr/>
        </p:nvSpPr>
        <p:spPr>
          <a:xfrm>
            <a:off x="283845" y="5603240"/>
            <a:ext cx="7463155" cy="1198880"/>
          </a:xfrm>
          <a:prstGeom prst="rect">
            <a:avLst/>
          </a:prstGeom>
        </p:spPr>
        <p:txBody>
          <a:bodyPr wrap="square">
            <a:spAutoFit/>
          </a:bodyPr>
          <a:p>
            <a:r>
              <a:rPr lang="zh-CN" altLang="en-US" b="1">
                <a:solidFill>
                  <a:srgbClr val="000000"/>
                </a:solidFill>
                <a:highlight>
                  <a:srgbClr val="FFFF00"/>
                </a:highlight>
              </a:rPr>
              <a:t>解题方法：</a:t>
            </a:r>
            <a:endParaRPr lang="zh-CN" altLang="en-US" b="1">
              <a:solidFill>
                <a:srgbClr val="000000"/>
              </a:solidFill>
              <a:highlight>
                <a:srgbClr val="FFFF00"/>
              </a:highlight>
            </a:endParaRPr>
          </a:p>
          <a:p>
            <a:r>
              <a:rPr lang="en-US" altLang="zh-CN" b="1">
                <a:solidFill>
                  <a:srgbClr val="000000"/>
                </a:solidFill>
                <a:highlight>
                  <a:srgbClr val="FFFF00"/>
                </a:highlight>
              </a:rPr>
              <a:t>1</a:t>
            </a:r>
            <a:r>
              <a:rPr lang="zh-CN" altLang="en-US" b="1">
                <a:solidFill>
                  <a:srgbClr val="000000"/>
                </a:solidFill>
                <a:highlight>
                  <a:srgbClr val="FFFF00"/>
                </a:highlight>
              </a:rPr>
              <a:t>．审时空和背景，把握题干中显性或隐性的时空特别是隐性时空。</a:t>
            </a:r>
            <a:endParaRPr lang="zh-CN" altLang="en-US" b="1">
              <a:solidFill>
                <a:srgbClr val="000000"/>
              </a:solidFill>
              <a:highlight>
                <a:srgbClr val="FFFF00"/>
              </a:highlight>
            </a:endParaRPr>
          </a:p>
          <a:p>
            <a:r>
              <a:rPr lang="en-US" altLang="zh-CN" b="1">
                <a:solidFill>
                  <a:srgbClr val="000000"/>
                </a:solidFill>
                <a:highlight>
                  <a:srgbClr val="FFFF00"/>
                </a:highlight>
              </a:rPr>
              <a:t>2</a:t>
            </a:r>
            <a:r>
              <a:rPr lang="zh-CN" altLang="en-US" b="1">
                <a:solidFill>
                  <a:srgbClr val="000000"/>
                </a:solidFill>
                <a:highlight>
                  <a:srgbClr val="FFFF00"/>
                </a:highlight>
              </a:rPr>
              <a:t>．审中心词（关键词</a:t>
            </a:r>
            <a:r>
              <a:rPr lang="en-US" altLang="zh-CN" b="1">
                <a:solidFill>
                  <a:srgbClr val="000000"/>
                </a:solidFill>
                <a:highlight>
                  <a:srgbClr val="FFFF00"/>
                </a:highlight>
              </a:rPr>
              <a:t>/</a:t>
            </a:r>
            <a:r>
              <a:rPr lang="zh-CN" altLang="en-US" b="1">
                <a:solidFill>
                  <a:srgbClr val="000000"/>
                </a:solidFill>
                <a:highlight>
                  <a:srgbClr val="FFFF00"/>
                </a:highlight>
              </a:rPr>
              <a:t>主要信息</a:t>
            </a:r>
            <a:r>
              <a:rPr lang="en-US" altLang="zh-CN" b="1">
                <a:solidFill>
                  <a:srgbClr val="000000"/>
                </a:solidFill>
                <a:highlight>
                  <a:srgbClr val="FFFF00"/>
                </a:highlight>
              </a:rPr>
              <a:t>/</a:t>
            </a:r>
            <a:r>
              <a:rPr lang="zh-CN" altLang="en-US" b="1">
                <a:solidFill>
                  <a:srgbClr val="000000"/>
                </a:solidFill>
                <a:highlight>
                  <a:srgbClr val="FFFF00"/>
                </a:highlight>
              </a:rPr>
              <a:t>主体</a:t>
            </a:r>
            <a:r>
              <a:rPr lang="en-US" altLang="zh-CN" b="1">
                <a:solidFill>
                  <a:srgbClr val="000000"/>
                </a:solidFill>
                <a:highlight>
                  <a:srgbClr val="FFFF00"/>
                </a:highlight>
              </a:rPr>
              <a:t>/</a:t>
            </a:r>
            <a:r>
              <a:rPr lang="zh-CN" altLang="en-US" b="1">
                <a:solidFill>
                  <a:srgbClr val="000000"/>
                </a:solidFill>
                <a:highlight>
                  <a:srgbClr val="FFFF00"/>
                </a:highlight>
              </a:rPr>
              <a:t>重心）。</a:t>
            </a:r>
            <a:endParaRPr lang="zh-CN" altLang="en-US" b="1">
              <a:solidFill>
                <a:srgbClr val="000000"/>
              </a:solidFill>
              <a:highlight>
                <a:srgbClr val="FFFF00"/>
              </a:highlight>
            </a:endParaRPr>
          </a:p>
          <a:p>
            <a:r>
              <a:rPr lang="en-US" altLang="zh-CN" b="1">
                <a:solidFill>
                  <a:srgbClr val="000000"/>
                </a:solidFill>
                <a:highlight>
                  <a:srgbClr val="FFFF00"/>
                </a:highlight>
              </a:rPr>
              <a:t>3.   </a:t>
            </a:r>
            <a:r>
              <a:rPr lang="zh-CN" altLang="en-US" b="1">
                <a:solidFill>
                  <a:srgbClr val="000000"/>
                </a:solidFill>
                <a:highlight>
                  <a:srgbClr val="FFFF00"/>
                </a:highlight>
              </a:rPr>
              <a:t>排除</a:t>
            </a:r>
            <a:r>
              <a:rPr lang="en-US" altLang="zh-CN" b="1">
                <a:solidFill>
                  <a:srgbClr val="000000"/>
                </a:solidFill>
                <a:highlight>
                  <a:srgbClr val="FFFF00"/>
                </a:highlight>
              </a:rPr>
              <a:t>“</a:t>
            </a:r>
            <a:r>
              <a:rPr lang="zh-CN" altLang="en-US" b="1">
                <a:solidFill>
                  <a:srgbClr val="000000"/>
                </a:solidFill>
                <a:highlight>
                  <a:srgbClr val="FFFF00"/>
                </a:highlight>
              </a:rPr>
              <a:t>错误</a:t>
            </a:r>
            <a:r>
              <a:rPr lang="en-US" altLang="zh-CN" b="1">
                <a:solidFill>
                  <a:srgbClr val="000000"/>
                </a:solidFill>
                <a:highlight>
                  <a:srgbClr val="FFFF00"/>
                </a:highlight>
              </a:rPr>
              <a:t>”</a:t>
            </a:r>
            <a:r>
              <a:rPr lang="zh-CN" altLang="en-US" b="1">
                <a:solidFill>
                  <a:srgbClr val="000000"/>
                </a:solidFill>
                <a:highlight>
                  <a:srgbClr val="FFFF00"/>
                </a:highlight>
              </a:rPr>
              <a:t>与</a:t>
            </a:r>
            <a:r>
              <a:rPr lang="en-US" altLang="zh-CN" b="1">
                <a:solidFill>
                  <a:srgbClr val="000000"/>
                </a:solidFill>
                <a:highlight>
                  <a:srgbClr val="FFFF00"/>
                </a:highlight>
              </a:rPr>
              <a:t>“</a:t>
            </a:r>
            <a:r>
              <a:rPr lang="zh-CN" altLang="en-US" b="1">
                <a:solidFill>
                  <a:srgbClr val="000000"/>
                </a:solidFill>
                <a:highlight>
                  <a:srgbClr val="FFFF00"/>
                </a:highlight>
              </a:rPr>
              <a:t>无关</a:t>
            </a:r>
            <a:r>
              <a:rPr lang="en-US" altLang="zh-CN" b="1">
                <a:solidFill>
                  <a:srgbClr val="000000"/>
                </a:solidFill>
                <a:highlight>
                  <a:srgbClr val="FFFF00"/>
                </a:highlight>
              </a:rPr>
              <a:t>”</a:t>
            </a:r>
            <a:r>
              <a:rPr lang="zh-CN" altLang="en-US" b="1">
                <a:solidFill>
                  <a:srgbClr val="000000"/>
                </a:solidFill>
                <a:highlight>
                  <a:srgbClr val="FFFF00"/>
                </a:highlight>
              </a:rPr>
              <a:t>选项，细辨</a:t>
            </a:r>
            <a:r>
              <a:rPr lang="en-US" altLang="zh-CN" b="1">
                <a:solidFill>
                  <a:srgbClr val="000000"/>
                </a:solidFill>
                <a:highlight>
                  <a:srgbClr val="FFFF00"/>
                </a:highlight>
              </a:rPr>
              <a:t>“</a:t>
            </a:r>
            <a:r>
              <a:rPr lang="zh-CN" altLang="en-US" b="1">
                <a:solidFill>
                  <a:srgbClr val="000000"/>
                </a:solidFill>
                <a:highlight>
                  <a:srgbClr val="FFFF00"/>
                </a:highlight>
              </a:rPr>
              <a:t>干扰</a:t>
            </a:r>
            <a:r>
              <a:rPr lang="en-US" altLang="zh-CN" b="1">
                <a:solidFill>
                  <a:srgbClr val="000000"/>
                </a:solidFill>
                <a:highlight>
                  <a:srgbClr val="FFFF00"/>
                </a:highlight>
              </a:rPr>
              <a:t>”</a:t>
            </a:r>
            <a:r>
              <a:rPr lang="zh-CN" altLang="en-US" b="1">
                <a:solidFill>
                  <a:srgbClr val="000000"/>
                </a:solidFill>
                <a:highlight>
                  <a:srgbClr val="FFFF00"/>
                </a:highlight>
              </a:rPr>
              <a:t>项，确定契合程度</a:t>
            </a:r>
            <a:r>
              <a:rPr lang="zh-CN" altLang="en-US" b="1">
                <a:solidFill>
                  <a:srgbClr val="000000"/>
                </a:solidFill>
                <a:highlight>
                  <a:srgbClr val="FFFF00"/>
                </a:highlight>
              </a:rPr>
              <a:t>最高答案。</a:t>
            </a:r>
            <a:endParaRPr lang="zh-CN" altLang="en-US" b="1">
              <a:solidFill>
                <a:srgbClr val="000000"/>
              </a:solidFill>
              <a:highlight>
                <a:srgbClr val="FFFF00"/>
              </a:highlight>
            </a:endParaRP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二、主观题的答题要求</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80645" y="600075"/>
            <a:ext cx="11871960" cy="5986780"/>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简答论述题</a:t>
            </a:r>
            <a:r>
              <a:rPr kumimoji="0" lang="zh-CN" sz="2000" b="1" i="0" u="none" strike="noStrike" kern="1200" cap="none" spc="0" normalizeH="0" baseline="0" noProof="1">
                <a:solidFill>
                  <a:schemeClr val="tx1"/>
                </a:solidFill>
                <a:latin typeface="楷体" charset="-122"/>
                <a:ea typeface="楷体" charset="-122"/>
                <a:cs typeface="楷体" charset="-122"/>
              </a:rPr>
              <a:t>答题要求：</a:t>
            </a:r>
            <a:endParaRPr kumimoji="0" lang="zh-CN"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1．卷面清洁，</a:t>
            </a:r>
            <a:r>
              <a:rPr kumimoji="0" sz="2000" b="1" i="0" u="none" strike="noStrike" kern="1200" cap="none" spc="0" normalizeH="0" baseline="0" noProof="1">
                <a:solidFill>
                  <a:srgbClr val="FF0000"/>
                </a:solidFill>
                <a:latin typeface="楷体" charset="-122"/>
                <a:ea typeface="楷体" charset="-122"/>
                <a:cs typeface="楷体" charset="-122"/>
              </a:rPr>
              <a:t>书写工整</a:t>
            </a:r>
            <a:r>
              <a:rPr kumimoji="0" sz="2000" b="1" i="0" u="none" strike="noStrike" kern="1200" cap="none" spc="0" normalizeH="0" baseline="0" noProof="1">
                <a:solidFill>
                  <a:schemeClr val="tx1"/>
                </a:solidFill>
                <a:latin typeface="楷体" charset="-122"/>
                <a:ea typeface="楷体" charset="-122"/>
                <a:cs typeface="楷体" charset="-122"/>
              </a:rPr>
              <a:t>，字迹清晰，不可乱涂乱画</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rgbClr val="FF0000"/>
                </a:solidFill>
                <a:latin typeface="楷体" charset="-122"/>
                <a:ea typeface="楷体" charset="-122"/>
                <a:cs typeface="楷体" charset="-122"/>
              </a:rPr>
              <a:t>切记不可留空</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2．分值</a:t>
            </a:r>
            <a:r>
              <a:rPr kumimoji="0" lang="zh-CN" sz="2000" b="1" i="0" u="none" strike="noStrike" kern="1200" cap="none" spc="0" normalizeH="0" baseline="0" noProof="1">
                <a:solidFill>
                  <a:schemeClr val="tx1"/>
                </a:solidFill>
                <a:latin typeface="楷体" charset="-122"/>
                <a:ea typeface="楷体" charset="-122"/>
                <a:cs typeface="楷体" charset="-122"/>
              </a:rPr>
              <a:t>确定答案量（</a:t>
            </a:r>
            <a:r>
              <a:rPr kumimoji="0" lang="en-US" altLang="zh-CN" sz="2000" b="1" i="0" u="none" strike="noStrike" kern="1200" cap="none" spc="0" normalizeH="0" baseline="0" noProof="1">
                <a:solidFill>
                  <a:schemeClr val="tx1"/>
                </a:solidFill>
                <a:latin typeface="楷体" charset="-122"/>
                <a:ea typeface="楷体" charset="-122"/>
                <a:cs typeface="楷体" charset="-122"/>
              </a:rPr>
              <a:t>2</a:t>
            </a:r>
            <a:r>
              <a:rPr kumimoji="0" lang="zh-CN" altLang="en-US" sz="2000" b="1" i="0" u="none" strike="noStrike" kern="1200" cap="none" spc="0" normalizeH="0" baseline="0" noProof="1">
                <a:solidFill>
                  <a:schemeClr val="tx1"/>
                </a:solidFill>
                <a:latin typeface="楷体" charset="-122"/>
                <a:ea typeface="楷体" charset="-122"/>
                <a:cs typeface="楷体" charset="-122"/>
              </a:rPr>
              <a:t>分</a:t>
            </a:r>
            <a:r>
              <a:rPr kumimoji="0" lang="en-US" altLang="zh-CN" sz="2000" b="1" i="0" u="none" strike="noStrike" kern="1200" cap="none" spc="0" normalizeH="0" baseline="0" noProof="1">
                <a:solidFill>
                  <a:schemeClr val="tx1"/>
                </a:solidFill>
                <a:latin typeface="楷体" charset="-122"/>
                <a:ea typeface="楷体" charset="-122"/>
                <a:cs typeface="楷体" charset="-122"/>
              </a:rPr>
              <a:t>  n/2+1</a:t>
            </a:r>
            <a:r>
              <a:rPr kumimoji="0" lang="zh-CN" altLang="en-US" sz="2000" b="1" i="0" u="none" strike="noStrike" kern="1200" cap="none" spc="0" normalizeH="0" baseline="0" noProof="1">
                <a:solidFill>
                  <a:schemeClr val="tx1"/>
                </a:solidFill>
                <a:latin typeface="楷体" charset="-122"/>
                <a:ea typeface="楷体" charset="-122"/>
                <a:cs typeface="楷体" charset="-122"/>
              </a:rPr>
              <a:t>原则</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chemeClr val="tx1"/>
                </a:solidFill>
                <a:latin typeface="楷体" charset="-122"/>
                <a:ea typeface="楷体" charset="-122"/>
                <a:cs typeface="楷体" charset="-122"/>
              </a:rPr>
              <a:t>多元视角（</a:t>
            </a:r>
            <a:r>
              <a:rPr lang="zh-CN" altLang="en-US" sz="2000" b="1" u="sng">
                <a:solidFill>
                  <a:srgbClr val="FF0000"/>
                </a:solidFill>
                <a:latin typeface="楷体" charset="-122"/>
                <a:ea typeface="楷体" charset="-122"/>
                <a:sym typeface="+mn-ea"/>
              </a:rPr>
              <a:t>材料特殊观点内容；</a:t>
            </a:r>
            <a:r>
              <a:rPr sz="2000" b="1">
                <a:solidFill>
                  <a:srgbClr val="FF0000"/>
                </a:solidFill>
                <a:latin typeface="楷体" charset="-122"/>
                <a:ea typeface="楷体" charset="-122"/>
                <a:cs typeface="楷体" charset="-122"/>
                <a:sym typeface="+mn-ea"/>
              </a:rPr>
              <a:t>政治经济文化</a:t>
            </a:r>
            <a:r>
              <a:rPr lang="zh-CN" sz="2000" b="1">
                <a:solidFill>
                  <a:srgbClr val="FF0000"/>
                </a:solidFill>
                <a:latin typeface="楷体" charset="-122"/>
                <a:ea typeface="楷体" charset="-122"/>
                <a:cs typeface="楷体" charset="-122"/>
                <a:sym typeface="+mn-ea"/>
              </a:rPr>
              <a:t>军事阶级民族关系外交</a:t>
            </a:r>
            <a:r>
              <a:rPr sz="2000" b="1">
                <a:latin typeface="楷体" charset="-122"/>
                <a:ea typeface="楷体" charset="-122"/>
                <a:cs typeface="楷体" charset="-122"/>
                <a:sym typeface="+mn-ea"/>
              </a:rPr>
              <a:t>；</a:t>
            </a:r>
            <a:r>
              <a:rPr sz="2000" b="1">
                <a:solidFill>
                  <a:srgbClr val="FF0000"/>
                </a:solidFill>
                <a:latin typeface="楷体" charset="-122"/>
                <a:ea typeface="楷体" charset="-122"/>
                <a:cs typeface="楷体" charset="-122"/>
                <a:sym typeface="+mn-ea"/>
              </a:rPr>
              <a:t>积极消极</a:t>
            </a:r>
            <a:r>
              <a:rPr lang="zh-CN" sz="2000" b="1">
                <a:latin typeface="楷体" charset="-122"/>
                <a:ea typeface="楷体" charset="-122"/>
                <a:cs typeface="楷体" charset="-122"/>
                <a:sym typeface="+mn-ea"/>
              </a:rPr>
              <a:t>；</a:t>
            </a:r>
            <a:r>
              <a:rPr lang="zh-CN" sz="2000" b="1">
                <a:solidFill>
                  <a:srgbClr val="FF0000"/>
                </a:solidFill>
                <a:latin typeface="楷体" charset="-122"/>
                <a:ea typeface="楷体" charset="-122"/>
                <a:cs typeface="楷体" charset="-122"/>
                <a:sym typeface="+mn-ea"/>
              </a:rPr>
              <a:t>利弊</a:t>
            </a:r>
            <a:r>
              <a:rPr sz="2000" b="1">
                <a:latin typeface="楷体" charset="-122"/>
                <a:ea typeface="楷体" charset="-122"/>
                <a:cs typeface="楷体" charset="-122"/>
                <a:sym typeface="+mn-ea"/>
              </a:rPr>
              <a:t>等</a:t>
            </a:r>
            <a:r>
              <a:rPr lang="zh-CN" sz="2000" b="1">
                <a:latin typeface="楷体" charset="-122"/>
                <a:ea typeface="楷体" charset="-122"/>
                <a:cs typeface="楷体" charset="-122"/>
                <a:sym typeface="+mn-ea"/>
              </a:rPr>
              <a:t>），</a:t>
            </a:r>
            <a:r>
              <a:rPr kumimoji="0" lang="zh-CN" sz="2000" b="1" i="0" u="none" strike="noStrike" kern="1200" cap="none" spc="0" normalizeH="0" baseline="0" noProof="1">
                <a:solidFill>
                  <a:schemeClr val="tx1"/>
                </a:solidFill>
                <a:latin typeface="楷体" charset="-122"/>
                <a:ea typeface="楷体" charset="-122"/>
                <a:cs typeface="楷体" charset="-122"/>
              </a:rPr>
              <a:t>提示词</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①②③</a:t>
            </a:r>
            <a:r>
              <a:rPr kumimoji="0" 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内容</a:t>
            </a:r>
            <a:r>
              <a:rPr kumimoji="0" lang="zh-CN" sz="2000" b="1" i="0" u="none" strike="noStrike" kern="1200" cap="none" spc="0" normalizeH="0" baseline="0" noProof="1">
                <a:solidFill>
                  <a:schemeClr val="tx1"/>
                </a:solidFill>
                <a:latin typeface="楷体" charset="-122"/>
                <a:ea typeface="楷体" charset="-122"/>
                <a:cs typeface="楷体" charset="-122"/>
              </a:rPr>
              <a:t>（材料</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所学</a:t>
            </a:r>
            <a:r>
              <a:rPr kumimoji="0" lang="zh-CN"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3．注重材信息提取</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语言要简洁，用历史专业术语答题。</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lang="en-US" altLang="zh-CN" sz="2000" b="1" noProof="0" dirty="0">
                <a:ln>
                  <a:noFill/>
                </a:ln>
                <a:effectLst/>
                <a:uLnTx/>
                <a:uFillTx/>
                <a:latin typeface="楷体" charset="-122"/>
                <a:ea typeface="楷体" charset="-122"/>
                <a:cs typeface="楷体" charset="-122"/>
                <a:sym typeface="+mn-ea"/>
              </a:rPr>
              <a:t>简答题答题模式：</a:t>
            </a:r>
            <a:r>
              <a:rPr lang="en-US" altLang="zh-CN" sz="2000" b="1" noProof="0" dirty="0">
                <a:ln>
                  <a:noFill/>
                </a:ln>
                <a:effectLst/>
                <a:highlight>
                  <a:srgbClr val="FFFF00"/>
                </a:highlight>
                <a:uLnTx/>
                <a:uFillTx/>
                <a:latin typeface="楷体" charset="-122"/>
                <a:ea typeface="楷体" charset="-122"/>
                <a:cs typeface="楷体" charset="-122"/>
                <a:sym typeface="+mn-ea"/>
              </a:rPr>
              <a:t>提示词+序号+作答内容（材料+所学）</a:t>
            </a:r>
            <a:endParaRPr lang="en-US" altLang="zh-CN" sz="2000" b="1" noProof="0" dirty="0">
              <a:ln>
                <a:noFill/>
              </a:ln>
              <a:effectLst/>
              <a:highlight>
                <a:srgbClr val="FFFF00"/>
              </a:highlight>
              <a:uLnTx/>
              <a:uFillTx/>
              <a:latin typeface="楷体" charset="-122"/>
              <a:ea typeface="楷体" charset="-122"/>
              <a:cs typeface="楷体" charset="-122"/>
              <a:sym typeface="+mn-ea"/>
            </a:endParaRPr>
          </a:p>
          <a:p>
            <a:pPr marL="0" marR="0" indent="0" algn="l" defTabSz="914400" rtl="0" eaLnBrk="1" fontAlgn="base" latinLnBrk="0" hangingPunct="1">
              <a:lnSpc>
                <a:spcPct val="100000"/>
              </a:lnSpc>
              <a:spcBef>
                <a:spcPct val="20000"/>
              </a:spcBef>
              <a:spcAft>
                <a:spcPct val="0"/>
              </a:spcAft>
              <a:buClrTx/>
              <a:buSzTx/>
              <a:buFontTx/>
              <a:buNone/>
            </a:pPr>
            <a:endParaRPr kumimoji="0" sz="12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论述题</a:t>
            </a:r>
            <a:r>
              <a:rPr lang="en-US" altLang="zh-CN" sz="2000" b="1" noProof="0" dirty="0">
                <a:ln>
                  <a:noFill/>
                </a:ln>
                <a:effectLst/>
                <a:uLnTx/>
                <a:uFillTx/>
                <a:latin typeface="楷体" charset="-122"/>
                <a:ea typeface="楷体" charset="-122"/>
                <a:cs typeface="楷体" charset="-122"/>
                <a:sym typeface="+mn-ea"/>
              </a:rPr>
              <a:t>答题模式</a:t>
            </a:r>
            <a:r>
              <a:rPr kumimoji="0"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highlight>
                  <a:srgbClr val="FFFF00"/>
                </a:highlight>
                <a:latin typeface="楷体" charset="-122"/>
                <a:ea typeface="楷体" charset="-122"/>
                <a:cs typeface="楷体" charset="-122"/>
              </a:rPr>
              <a:t>观点+论证+结论（三段论）</a:t>
            </a:r>
            <a:r>
              <a:rPr kumimoji="0" lang="zh-CN" sz="2000" b="1" i="0" u="none" strike="noStrike" kern="1200" cap="none" spc="0" normalizeH="0" baseline="0" noProof="1">
                <a:solidFill>
                  <a:schemeClr val="tx1"/>
                </a:solidFill>
                <a:highlight>
                  <a:srgbClr val="FFFF00"/>
                </a:highlight>
                <a:latin typeface="楷体" charset="-122"/>
                <a:ea typeface="楷体" charset="-122"/>
                <a:cs typeface="楷体" charset="-122"/>
              </a:rPr>
              <a:t>模式</a:t>
            </a:r>
            <a:r>
              <a:rPr kumimoji="0" lang="en-US" altLang="zh-CN" sz="2000" b="1" i="0" u="none" strike="noStrike" kern="1200" cap="none" spc="0" normalizeH="0" baseline="0" noProof="1">
                <a:solidFill>
                  <a:schemeClr val="tx1"/>
                </a:solidFill>
                <a:highlight>
                  <a:srgbClr val="FFFF00"/>
                </a:highlight>
                <a:latin typeface="楷体" charset="-122"/>
                <a:ea typeface="楷体" charset="-122"/>
                <a:cs typeface="楷体" charset="-122"/>
              </a:rPr>
              <a:t>   </a:t>
            </a:r>
            <a:r>
              <a:rPr lang="zh-CN" sz="2000" b="1">
                <a:highlight>
                  <a:srgbClr val="FFFF00"/>
                </a:highlight>
                <a:latin typeface="楷体" charset="-122"/>
                <a:ea typeface="楷体" charset="-122"/>
                <a:cs typeface="楷体" charset="-122"/>
                <a:sym typeface="+mn-ea"/>
              </a:rPr>
              <a:t>史实</a:t>
            </a:r>
            <a:r>
              <a:rPr lang="en-US" altLang="zh-CN" sz="2000" b="1">
                <a:highlight>
                  <a:srgbClr val="FFFF00"/>
                </a:highlight>
                <a:latin typeface="楷体" charset="-122"/>
                <a:ea typeface="楷体" charset="-122"/>
                <a:cs typeface="楷体" charset="-122"/>
                <a:sym typeface="+mn-ea"/>
              </a:rPr>
              <a:t>+</a:t>
            </a:r>
            <a:r>
              <a:rPr lang="zh-CN" altLang="en-US" sz="2000" b="1">
                <a:highlight>
                  <a:srgbClr val="FFFF00"/>
                </a:highlight>
                <a:latin typeface="楷体" charset="-122"/>
                <a:ea typeface="楷体" charset="-122"/>
                <a:cs typeface="楷体" charset="-122"/>
                <a:sym typeface="+mn-ea"/>
              </a:rPr>
              <a:t>评论</a:t>
            </a:r>
            <a:endParaRPr kumimoji="0" sz="2000" b="1" i="0" u="none" strike="noStrike" kern="1200" cap="none" spc="0" normalizeH="0" baseline="0" noProof="1">
              <a:solidFill>
                <a:schemeClr val="tx1"/>
              </a:solidFill>
              <a:highlight>
                <a:srgbClr val="FFFF00"/>
              </a:highlight>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150字左右论从史出史论结合（不少于3个历史实例、无需序号</a:t>
            </a:r>
            <a:r>
              <a:rPr kumimoji="0" lang="zh-CN" sz="2000" b="1" i="0" u="none" strike="noStrike" kern="1200" cap="none" spc="0" normalizeH="0" baseline="0" noProof="1">
                <a:solidFill>
                  <a:schemeClr val="tx1"/>
                </a:solidFill>
                <a:latin typeface="楷体" charset="-122"/>
                <a:ea typeface="楷体" charset="-122"/>
                <a:cs typeface="楷体" charset="-122"/>
              </a:rPr>
              <a:t>、史实</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评论</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
        <p:nvSpPr>
          <p:cNvPr id="4" name="文本框 3"/>
          <p:cNvSpPr txBox="1"/>
          <p:nvPr/>
        </p:nvSpPr>
        <p:spPr>
          <a:xfrm>
            <a:off x="80645" y="3963670"/>
            <a:ext cx="11872595" cy="1783715"/>
          </a:xfrm>
          <a:prstGeom prst="rect">
            <a:avLst/>
          </a:prstGeom>
          <a:noFill/>
        </p:spPr>
        <p:txBody>
          <a:bodyPr wrap="square" rtlCol="0" anchor="t">
            <a:spAutoFit/>
          </a:bodyPr>
          <a:p>
            <a:pPr>
              <a:lnSpc>
                <a:spcPct val="110000"/>
              </a:lnSpc>
            </a:pPr>
            <a:r>
              <a:rPr lang="zh-CN" altLang="en-US" sz="2000" b="1">
                <a:highlight>
                  <a:srgbClr val="00FFFF"/>
                </a:highlight>
                <a:latin typeface="楷体" charset="-122"/>
                <a:ea typeface="楷体" charset="-122"/>
                <a:cs typeface="楷体" charset="-122"/>
              </a:rPr>
              <a:t>历史阶段特征的作用‌：</a:t>
            </a:r>
            <a:r>
              <a:rPr lang="zh-CN" altLang="en-US" sz="2000" b="1">
                <a:latin typeface="楷体" charset="-122"/>
                <a:ea typeface="楷体" charset="-122"/>
                <a:cs typeface="楷体" charset="-122"/>
                <a:sym typeface="+mn-ea"/>
              </a:rPr>
              <a:t>历史阶段特征可以</a:t>
            </a:r>
            <a:r>
              <a:rPr lang="zh-CN" altLang="en-US" sz="2000" b="1">
                <a:latin typeface="楷体" charset="-122"/>
                <a:ea typeface="楷体" charset="-122"/>
                <a:cs typeface="楷体" charset="-122"/>
              </a:rPr>
              <a:t>帮助学生理解历史知识‌，形成质量更高、结构更强的</a:t>
            </a:r>
            <a:r>
              <a:rPr lang="zh-CN" altLang="en-US" sz="2000" b="1">
                <a:solidFill>
                  <a:srgbClr val="FF0000"/>
                </a:solidFill>
                <a:latin typeface="楷体" charset="-122"/>
                <a:ea typeface="楷体" charset="-122"/>
                <a:cs typeface="楷体" charset="-122"/>
              </a:rPr>
              <a:t>知识系统</a:t>
            </a:r>
            <a:r>
              <a:rPr lang="zh-CN" altLang="en-US" sz="2000" b="1">
                <a:latin typeface="楷体" charset="-122"/>
                <a:ea typeface="楷体" charset="-122"/>
                <a:cs typeface="楷体" charset="-122"/>
              </a:rPr>
              <a:t>；有助于学生掌握历史发展的脉络与进程，</a:t>
            </a:r>
            <a:r>
              <a:rPr lang="zh-CN" altLang="en-US" sz="2000" b="1">
                <a:solidFill>
                  <a:srgbClr val="FF0000"/>
                </a:solidFill>
                <a:latin typeface="楷体" charset="-122"/>
                <a:ea typeface="楷体" charset="-122"/>
                <a:cs typeface="楷体" charset="-122"/>
              </a:rPr>
              <a:t>建立‌大历史观</a:t>
            </a:r>
            <a:r>
              <a:rPr lang="zh-CN" altLang="en-US" sz="2000" b="1">
                <a:latin typeface="楷体" charset="-122"/>
                <a:ea typeface="楷体" charset="-122"/>
                <a:cs typeface="楷体" charset="-122"/>
              </a:rPr>
              <a:t>；有助于学生培养</a:t>
            </a:r>
            <a:r>
              <a:rPr lang="zh-CN" altLang="en-US" sz="2000" b="1">
                <a:solidFill>
                  <a:srgbClr val="FF0000"/>
                </a:solidFill>
                <a:latin typeface="楷体" charset="-122"/>
                <a:ea typeface="楷体" charset="-122"/>
                <a:cs typeface="楷体" charset="-122"/>
              </a:rPr>
              <a:t>答题语言的学术化、规范化</a:t>
            </a:r>
            <a:r>
              <a:rPr lang="zh-CN" altLang="en-US" sz="2000" b="1">
                <a:latin typeface="楷体" charset="-122"/>
                <a:ea typeface="楷体" charset="-122"/>
                <a:cs typeface="楷体" charset="-122"/>
              </a:rPr>
              <a:t>；学生可以更好地理解</a:t>
            </a:r>
            <a:r>
              <a:rPr lang="zh-CN" altLang="en-US" sz="2000" b="1">
                <a:solidFill>
                  <a:srgbClr val="FF0000"/>
                </a:solidFill>
                <a:latin typeface="楷体" charset="-122"/>
                <a:ea typeface="楷体" charset="-122"/>
                <a:cs typeface="楷体" charset="-122"/>
              </a:rPr>
              <a:t>历史的动态发展过程</a:t>
            </a:r>
            <a:r>
              <a:rPr lang="zh-CN" altLang="en-US" sz="2000" b="1">
                <a:latin typeface="楷体" charset="-122"/>
                <a:ea typeface="楷体" charset="-122"/>
                <a:cs typeface="楷体" charset="-122"/>
              </a:rPr>
              <a:t>，</a:t>
            </a:r>
            <a:r>
              <a:rPr lang="zh-CN" altLang="en-US" sz="2000" b="1">
                <a:latin typeface="楷体" charset="-122"/>
                <a:ea typeface="楷体" charset="-122"/>
                <a:cs typeface="楷体" charset="-122"/>
              </a:rPr>
              <a:t>理解不同</a:t>
            </a:r>
            <a:r>
              <a:rPr lang="zh-CN" altLang="en-US" sz="2000" b="1">
                <a:solidFill>
                  <a:srgbClr val="FF0000"/>
                </a:solidFill>
                <a:latin typeface="楷体" charset="-122"/>
                <a:ea typeface="楷体" charset="-122"/>
                <a:cs typeface="楷体" charset="-122"/>
              </a:rPr>
              <a:t>历史阶段的特点和变化</a:t>
            </a:r>
            <a:r>
              <a:rPr lang="zh-CN" altLang="en-US" sz="2000" b="1">
                <a:latin typeface="楷体" charset="-122"/>
                <a:ea typeface="楷体" charset="-122"/>
                <a:cs typeface="楷体" charset="-122"/>
              </a:rPr>
              <a:t>，</a:t>
            </a:r>
            <a:r>
              <a:rPr lang="zh-CN" altLang="en-US" sz="2000" b="1">
                <a:latin typeface="楷体" charset="-122"/>
                <a:ea typeface="楷体" charset="-122"/>
                <a:cs typeface="楷体" charset="-122"/>
              </a:rPr>
              <a:t>从而掌握历史发展的</a:t>
            </a:r>
            <a:r>
              <a:rPr lang="zh-CN" altLang="en-US" sz="2000" b="1">
                <a:solidFill>
                  <a:srgbClr val="FF0000"/>
                </a:solidFill>
                <a:latin typeface="楷体" charset="-122"/>
                <a:ea typeface="楷体" charset="-122"/>
                <a:cs typeface="楷体" charset="-122"/>
              </a:rPr>
              <a:t>基本规律和趋势</a:t>
            </a:r>
            <a:r>
              <a:rPr lang="zh-CN" altLang="en-US" sz="2000" b="1">
                <a:latin typeface="楷体" charset="-122"/>
                <a:ea typeface="楷体" charset="-122"/>
                <a:cs typeface="楷体" charset="-122"/>
              </a:rPr>
              <a:t>。</a:t>
            </a:r>
            <a:endParaRPr lang="zh-CN" altLang="en-US" sz="2000" b="1">
              <a:latin typeface="楷体" charset="-122"/>
              <a:ea typeface="楷体" charset="-122"/>
              <a:cs typeface="楷体" charset="-122"/>
            </a:endParaRPr>
          </a:p>
          <a:p>
            <a:pPr algn="ctr">
              <a:lnSpc>
                <a:spcPct val="110000"/>
              </a:lnSpc>
            </a:pPr>
            <a:r>
              <a:rPr lang="zh-CN" altLang="en-US" sz="2000" b="1">
                <a:latin typeface="+mn-ea"/>
                <a:cs typeface="楷体" charset="-122"/>
              </a:rPr>
              <a:t>（</a:t>
            </a:r>
            <a:r>
              <a:rPr lang="zh-CN" altLang="en-US" sz="2000" b="1">
                <a:highlight>
                  <a:srgbClr val="FFFF00"/>
                </a:highlight>
                <a:latin typeface="+mn-ea"/>
                <a:cs typeface="楷体" charset="-122"/>
              </a:rPr>
              <a:t>微观历史现象是宏观历史</a:t>
            </a:r>
            <a:r>
              <a:rPr lang="zh-CN" altLang="en-US" sz="2000" b="1">
                <a:highlight>
                  <a:srgbClr val="FFFF00"/>
                </a:highlight>
                <a:latin typeface="+mn-ea"/>
                <a:cs typeface="楷体" charset="-122"/>
              </a:rPr>
              <a:t>时期特征的反映，</a:t>
            </a:r>
            <a:r>
              <a:rPr lang="zh-CN" altLang="en-US" sz="2000" b="1">
                <a:highlight>
                  <a:srgbClr val="FFFF00"/>
                </a:highlight>
                <a:latin typeface="+mn-ea"/>
                <a:cs typeface="楷体" charset="-122"/>
              </a:rPr>
              <a:t>掌握阶段特征对于历史选择题非选择题答题具有重要意义</a:t>
            </a:r>
            <a:r>
              <a:rPr lang="zh-CN" altLang="en-US" sz="2000" b="1">
                <a:latin typeface="+mn-ea"/>
                <a:cs typeface="楷体" charset="-122"/>
              </a:rPr>
              <a:t>）</a:t>
            </a:r>
            <a:endParaRPr lang="zh-CN" altLang="en-US" sz="2000" b="1">
              <a:latin typeface="+mn-ea"/>
              <a:cs typeface="楷体"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二、</a:t>
            </a:r>
            <a:r>
              <a:rPr lang="zh-CN" altLang="en-US" sz="2400" b="1" dirty="0">
                <a:solidFill>
                  <a:schemeClr val="bg1"/>
                </a:solidFill>
                <a:latin typeface="楷体" charset="-122"/>
                <a:ea typeface="楷体" charset="-122"/>
                <a:cs typeface="楷体" charset="-122"/>
                <a:sym typeface="+mn-ea"/>
              </a:rPr>
              <a:t>简答题方法与技巧</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265430" y="832485"/>
            <a:ext cx="11660505" cy="4852035"/>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2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简答题</a:t>
            </a:r>
            <a:r>
              <a:rPr kumimoji="0" sz="2000" b="1" i="0" u="none" strike="noStrike" kern="1200" cap="none" spc="0" normalizeH="0" baseline="0" noProof="1">
                <a:solidFill>
                  <a:schemeClr val="tx1"/>
                </a:solidFill>
                <a:latin typeface="楷体" charset="-122"/>
                <a:ea typeface="楷体" charset="-122"/>
                <a:cs typeface="楷体" charset="-122"/>
              </a:rPr>
              <a:t>答题顺序</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1.先</a:t>
            </a:r>
            <a:r>
              <a:rPr kumimoji="0" lang="zh-CN" sz="2000" b="1" i="0" u="none" strike="noStrike" kern="1200" cap="none" spc="0" normalizeH="0" baseline="0" noProof="1">
                <a:solidFill>
                  <a:schemeClr val="tx1"/>
                </a:solidFill>
                <a:latin typeface="楷体" charset="-122"/>
                <a:ea typeface="楷体" charset="-122"/>
                <a:cs typeface="楷体" charset="-122"/>
              </a:rPr>
              <a:t>审设问</a:t>
            </a:r>
            <a:r>
              <a:rPr kumimoji="0" sz="2000" b="1" i="0" u="none" strike="noStrike" kern="1200" cap="none" spc="0" normalizeH="0" baseline="0" noProof="1">
                <a:solidFill>
                  <a:schemeClr val="tx1"/>
                </a:solidFill>
                <a:latin typeface="楷体" charset="-122"/>
                <a:ea typeface="楷体" charset="-122"/>
                <a:cs typeface="楷体" charset="-122"/>
              </a:rPr>
              <a:t>，注意</a:t>
            </a:r>
            <a:r>
              <a:rPr kumimoji="0" lang="zh-CN" sz="2000" b="1" i="0" u="none" strike="noStrike" kern="1200" cap="none" spc="0" normalizeH="0" baseline="0" noProof="1">
                <a:solidFill>
                  <a:schemeClr val="tx1"/>
                </a:solidFill>
                <a:latin typeface="楷体" charset="-122"/>
                <a:ea typeface="楷体" charset="-122"/>
                <a:cs typeface="楷体" charset="-122"/>
              </a:rPr>
              <a:t>四</a:t>
            </a:r>
            <a:r>
              <a:rPr kumimoji="0" sz="2000" b="1" i="0" u="none" strike="noStrike" kern="1200" cap="none" spc="0" normalizeH="0" baseline="0" noProof="1">
                <a:solidFill>
                  <a:schemeClr val="tx1"/>
                </a:solidFill>
                <a:latin typeface="楷体" charset="-122"/>
                <a:ea typeface="楷体" charset="-122"/>
                <a:cs typeface="楷体" charset="-122"/>
              </a:rPr>
              <a:t>看：一</a:t>
            </a:r>
            <a:r>
              <a:rPr kumimoji="0" sz="2000" b="1" i="0" u="none" strike="noStrike" kern="1200" cap="none" spc="0" normalizeH="0" baseline="0" noProof="1">
                <a:solidFill>
                  <a:srgbClr val="FF0000"/>
                </a:solidFill>
                <a:latin typeface="楷体" charset="-122"/>
                <a:ea typeface="楷体" charset="-122"/>
                <a:cs typeface="楷体" charset="-122"/>
              </a:rPr>
              <a:t>看</a:t>
            </a:r>
            <a:r>
              <a:rPr kumimoji="0" lang="zh-CN" sz="2000" b="1" i="0" u="none" strike="noStrike" kern="1200" cap="none" spc="0" normalizeH="0" baseline="0" noProof="1">
                <a:solidFill>
                  <a:srgbClr val="FF0000"/>
                </a:solidFill>
                <a:latin typeface="楷体" charset="-122"/>
                <a:ea typeface="楷体" charset="-122"/>
                <a:cs typeface="楷体" charset="-122"/>
              </a:rPr>
              <a:t>问题</a:t>
            </a:r>
            <a:r>
              <a:rPr kumimoji="0" sz="2000" b="1" i="0" u="none" strike="noStrike" kern="1200" cap="none" spc="0" normalizeH="0" baseline="0" noProof="1">
                <a:solidFill>
                  <a:schemeClr val="tx1"/>
                </a:solidFill>
                <a:latin typeface="楷体" charset="-122"/>
                <a:ea typeface="楷体" charset="-122"/>
                <a:cs typeface="楷体" charset="-122"/>
              </a:rPr>
              <a:t>；二</a:t>
            </a:r>
            <a:r>
              <a:rPr kumimoji="0" sz="2000" b="1" i="0" u="none" strike="noStrike" kern="1200" cap="none" spc="0" normalizeH="0" baseline="0" noProof="1">
                <a:solidFill>
                  <a:srgbClr val="FF0000"/>
                </a:solidFill>
                <a:latin typeface="楷体" charset="-122"/>
                <a:ea typeface="楷体" charset="-122"/>
                <a:cs typeface="楷体" charset="-122"/>
              </a:rPr>
              <a:t>看几问</a:t>
            </a:r>
            <a:r>
              <a:rPr kumimoji="0" sz="2000" b="1" i="0" u="none" strike="noStrike" kern="1200" cap="none" spc="0" normalizeH="0" baseline="0" noProof="1">
                <a:solidFill>
                  <a:schemeClr val="tx1"/>
                </a:solidFill>
                <a:latin typeface="楷体" charset="-122"/>
                <a:ea typeface="楷体" charset="-122"/>
                <a:cs typeface="楷体" charset="-122"/>
              </a:rPr>
              <a:t>；三</a:t>
            </a:r>
            <a:r>
              <a:rPr kumimoji="0" sz="2000" b="1" i="0" u="none" strike="noStrike" kern="1200" cap="none" spc="0" normalizeH="0" baseline="0" noProof="1">
                <a:solidFill>
                  <a:srgbClr val="FF0000"/>
                </a:solidFill>
                <a:latin typeface="楷体" charset="-122"/>
                <a:ea typeface="楷体" charset="-122"/>
                <a:cs typeface="楷体" charset="-122"/>
              </a:rPr>
              <a:t>看分值</a:t>
            </a:r>
            <a:r>
              <a:rPr kumimoji="0" lang="zh-CN" sz="2000" b="1" i="0" u="none" strike="noStrike" kern="1200" cap="none" spc="0" normalizeH="0" baseline="0" noProof="1">
                <a:solidFill>
                  <a:schemeClr val="tx1"/>
                </a:solidFill>
                <a:latin typeface="楷体" charset="-122"/>
                <a:ea typeface="楷体" charset="-122"/>
                <a:cs typeface="楷体" charset="-122"/>
              </a:rPr>
              <a:t>；四</a:t>
            </a:r>
            <a:r>
              <a:rPr kumimoji="0" lang="zh-CN" sz="2000" b="1" i="0" u="none" strike="noStrike" kern="1200" cap="none" spc="0" normalizeH="0" baseline="0" noProof="1">
                <a:solidFill>
                  <a:srgbClr val="FF0000"/>
                </a:solidFill>
                <a:latin typeface="楷体" charset="-122"/>
                <a:ea typeface="楷体" charset="-122"/>
                <a:cs typeface="楷体" charset="-122"/>
              </a:rPr>
              <a:t>看提示限制词</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2.再看材料，</a:t>
            </a:r>
            <a:r>
              <a:rPr kumimoji="0" sz="2000" b="1" i="0" u="none" strike="noStrike" kern="1200" cap="none" spc="0" normalizeH="0" baseline="0" noProof="1">
                <a:solidFill>
                  <a:srgbClr val="FF0000"/>
                </a:solidFill>
                <a:latin typeface="楷体" charset="-122"/>
                <a:ea typeface="楷体" charset="-122"/>
                <a:cs typeface="楷体" charset="-122"/>
              </a:rPr>
              <a:t>带着问题找材料</a:t>
            </a:r>
            <a:r>
              <a:rPr kumimoji="0" sz="2000" b="1" i="0" u="none" strike="noStrike" kern="1200" cap="none" spc="0" normalizeH="0" baseline="0" noProof="1">
                <a:solidFill>
                  <a:schemeClr val="tx1"/>
                </a:solidFill>
                <a:latin typeface="楷体" charset="-122"/>
                <a:ea typeface="楷体" charset="-122"/>
                <a:cs typeface="楷体" charset="-122"/>
              </a:rPr>
              <a:t>，把</a:t>
            </a:r>
            <a:r>
              <a:rPr kumimoji="0" sz="2000" b="1" i="0" u="none" strike="noStrike" kern="1200" cap="none" spc="0" normalizeH="0" baseline="0" noProof="1">
                <a:solidFill>
                  <a:srgbClr val="FF0000"/>
                </a:solidFill>
                <a:latin typeface="楷体" charset="-122"/>
                <a:ea typeface="楷体" charset="-122"/>
                <a:cs typeface="楷体" charset="-122"/>
              </a:rPr>
              <a:t>关键词</a:t>
            </a:r>
            <a:r>
              <a:rPr kumimoji="0" sz="2000" b="1" i="0" u="none" strike="noStrike" kern="1200" cap="none" spc="0" normalizeH="0" baseline="0" noProof="1">
                <a:solidFill>
                  <a:schemeClr val="tx1"/>
                </a:solidFill>
                <a:latin typeface="楷体" charset="-122"/>
                <a:ea typeface="楷体" charset="-122"/>
                <a:cs typeface="楷体" charset="-122"/>
              </a:rPr>
              <a:t>在材料里划出来</a:t>
            </a:r>
            <a:r>
              <a:rPr kumimoji="0" lang="zh-CN" sz="2000" b="1" i="0" u="none" strike="noStrike" kern="1200" cap="none" spc="0" normalizeH="0" baseline="0" noProof="1">
                <a:solidFill>
                  <a:schemeClr val="tx1"/>
                </a:solidFill>
                <a:latin typeface="楷体" charset="-122"/>
                <a:ea typeface="楷体" charset="-122"/>
                <a:cs typeface="楷体" charset="-122"/>
              </a:rPr>
              <a:t>，注意</a:t>
            </a:r>
            <a:r>
              <a:rPr kumimoji="0" lang="zh-CN" sz="2000" b="1" i="0" u="none" strike="noStrike" kern="1200" cap="none" spc="0" normalizeH="0" baseline="0" noProof="1">
                <a:solidFill>
                  <a:srgbClr val="FF0000"/>
                </a:solidFill>
                <a:latin typeface="楷体" charset="-122"/>
                <a:ea typeface="楷体" charset="-122"/>
                <a:cs typeface="楷体" charset="-122"/>
              </a:rPr>
              <a:t>对材料分层</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（1）材料越长，越要处变不惊，越能得出更多的</a:t>
            </a:r>
            <a:r>
              <a:rPr kumimoji="0" lang="zh-CN" sz="2000" b="1" i="0" u="none" strike="noStrike" kern="1200" cap="none" spc="0" normalizeH="0" baseline="0" noProof="1">
                <a:solidFill>
                  <a:schemeClr val="tx1"/>
                </a:solidFill>
                <a:latin typeface="楷体" charset="-122"/>
                <a:ea typeface="楷体" charset="-122"/>
                <a:cs typeface="楷体" charset="-122"/>
              </a:rPr>
              <a:t>信息</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（2）关注特殊词汇和符号</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但是，不仅，而且等</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句号、分号等</a:t>
            </a:r>
            <a:r>
              <a:rPr kumimoji="0" lang="zh-CN" sz="2000" b="1" i="0" u="none" strike="noStrike" kern="1200" cap="none" spc="0" normalizeH="0" baseline="0" noProof="1">
                <a:solidFill>
                  <a:schemeClr val="tx1"/>
                </a:solidFill>
                <a:latin typeface="楷体" charset="-122"/>
                <a:ea typeface="楷体" charset="-122"/>
                <a:cs typeface="楷体" charset="-122"/>
              </a:rPr>
              <a:t>），多角度分层次</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3</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rgbClr val="FF0000"/>
                </a:solidFill>
                <a:latin typeface="楷体" charset="-122"/>
                <a:ea typeface="楷体" charset="-122"/>
                <a:cs typeface="楷体" charset="-122"/>
              </a:rPr>
              <a:t>根据材料分层，逐句找关键词、概括大意，可提炼摘抄</a:t>
            </a:r>
            <a:r>
              <a:rPr kumimoji="0" lang="zh-CN" sz="2000" b="1" i="0" u="none" strike="noStrike" kern="1200" cap="none" spc="0" normalizeH="0" baseline="0" noProof="1">
                <a:solidFill>
                  <a:schemeClr val="tx1"/>
                </a:solidFill>
                <a:latin typeface="楷体" charset="-122"/>
                <a:ea typeface="楷体" charset="-122"/>
                <a:cs typeface="楷体" charset="-122"/>
              </a:rPr>
              <a:t>。</a:t>
            </a:r>
            <a:endParaRPr kumimoji="0" lang="zh-CN"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3.将材料与所学知识相结合，整理答案。</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a:t>
            </a:r>
            <a:r>
              <a:rPr kumimoji="0" sz="2000" b="1" i="0" u="none" strike="noStrike" kern="1200" cap="none" spc="0" normalizeH="0" baseline="0" noProof="1">
                <a:solidFill>
                  <a:srgbClr val="FF0000"/>
                </a:solidFill>
                <a:latin typeface="楷体" charset="-122"/>
                <a:ea typeface="楷体" charset="-122"/>
                <a:cs typeface="楷体" charset="-122"/>
              </a:rPr>
              <a:t>注意</a:t>
            </a:r>
            <a:r>
              <a:rPr kumimoji="0" lang="zh-CN" sz="2000" b="1" i="0" u="none" strike="noStrike" kern="1200" cap="none" spc="0" normalizeH="0" baseline="0" noProof="1">
                <a:solidFill>
                  <a:srgbClr val="FF0000"/>
                </a:solidFill>
                <a:latin typeface="楷体" charset="-122"/>
                <a:ea typeface="楷体" charset="-122"/>
                <a:cs typeface="楷体" charset="-122"/>
              </a:rPr>
              <a:t>多角度</a:t>
            </a:r>
            <a:r>
              <a:rPr kumimoji="0"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rgbClr val="FF0000"/>
                </a:solidFill>
                <a:latin typeface="楷体" charset="-122"/>
                <a:ea typeface="楷体" charset="-122"/>
                <a:cs typeface="楷体" charset="-122"/>
              </a:rPr>
              <a:t>政治经济文化</a:t>
            </a:r>
            <a:r>
              <a:rPr kumimoji="0" lang="zh-CN" sz="2000" b="1" i="0" u="none" strike="noStrike" kern="1200" cap="none" spc="0" normalizeH="0" baseline="0" noProof="1">
                <a:solidFill>
                  <a:srgbClr val="FF0000"/>
                </a:solidFill>
                <a:latin typeface="楷体" charset="-122"/>
                <a:ea typeface="楷体" charset="-122"/>
                <a:cs typeface="楷体" charset="-122"/>
              </a:rPr>
              <a:t>军事</a:t>
            </a:r>
            <a:r>
              <a:rPr lang="zh-CN" sz="2000" b="1">
                <a:solidFill>
                  <a:srgbClr val="FF0000"/>
                </a:solidFill>
                <a:latin typeface="楷体" charset="-122"/>
                <a:ea typeface="楷体" charset="-122"/>
                <a:cs typeface="楷体" charset="-122"/>
                <a:sym typeface="+mn-ea"/>
              </a:rPr>
              <a:t>阶级</a:t>
            </a:r>
            <a:r>
              <a:rPr kumimoji="0" lang="zh-CN" sz="2000" b="1" i="0" u="none" strike="noStrike" kern="1200" cap="none" spc="0" normalizeH="0" baseline="0" noProof="1">
                <a:solidFill>
                  <a:srgbClr val="FF0000"/>
                </a:solidFill>
                <a:latin typeface="楷体" charset="-122"/>
                <a:ea typeface="楷体" charset="-122"/>
                <a:cs typeface="楷体" charset="-122"/>
              </a:rPr>
              <a:t>民族关系外交</a:t>
            </a:r>
            <a:r>
              <a:rPr kumimoji="0" sz="2000" b="1" i="0" u="none" strike="noStrike" kern="1200" cap="none" spc="0" normalizeH="0" baseline="0" noProof="1">
                <a:solidFill>
                  <a:srgbClr val="FF0000"/>
                </a:solidFill>
                <a:latin typeface="楷体" charset="-122"/>
                <a:ea typeface="楷体" charset="-122"/>
                <a:cs typeface="楷体" charset="-122"/>
              </a:rPr>
              <a:t>；积极消极</a:t>
            </a:r>
            <a:r>
              <a:rPr kumimoji="0" lang="zh-CN" sz="2000" b="1" i="0" u="none" strike="noStrike" kern="1200" cap="none" spc="0" normalizeH="0" baseline="0" noProof="1">
                <a:solidFill>
                  <a:srgbClr val="FF0000"/>
                </a:solidFill>
                <a:latin typeface="楷体" charset="-122"/>
                <a:ea typeface="楷体" charset="-122"/>
                <a:cs typeface="楷体" charset="-122"/>
              </a:rPr>
              <a:t>；利弊；</a:t>
            </a:r>
            <a:r>
              <a:rPr lang="zh-CN" altLang="en-US" sz="2000" b="1" u="sng">
                <a:solidFill>
                  <a:srgbClr val="FF0000"/>
                </a:solidFill>
                <a:latin typeface="楷体" charset="-122"/>
                <a:ea typeface="楷体" charset="-122"/>
                <a:sym typeface="+mn-ea"/>
              </a:rPr>
              <a:t>材料特殊观点内容</a:t>
            </a:r>
            <a:r>
              <a:rPr kumimoji="0" sz="2000" b="1" i="0" u="none" strike="noStrike" kern="1200" cap="none" spc="0" normalizeH="0" baseline="0" noProof="1">
                <a:solidFill>
                  <a:srgbClr val="FF0000"/>
                </a:solidFill>
                <a:latin typeface="楷体" charset="-122"/>
                <a:ea typeface="楷体" charset="-122"/>
                <a:cs typeface="楷体" charset="-122"/>
              </a:rPr>
              <a:t>等</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a:t>
            </a:r>
            <a:r>
              <a:rPr kumimoji="0" sz="2000" b="1" i="0" u="none" strike="noStrike" kern="1200" cap="none" spc="0" normalizeH="0" baseline="0" noProof="1">
                <a:solidFill>
                  <a:srgbClr val="FF0000"/>
                </a:solidFill>
                <a:latin typeface="楷体" charset="-122"/>
                <a:ea typeface="楷体" charset="-122"/>
                <a:cs typeface="楷体" charset="-122"/>
              </a:rPr>
              <a:t>既要涉及材料，又要涉及所学知识</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（3）即使材料没见过，联想</a:t>
            </a:r>
            <a:r>
              <a:rPr kumimoji="0" lang="zh-CN" sz="2000" b="1" i="0" u="none" strike="noStrike" kern="1200" cap="none" spc="0" normalizeH="0" baseline="0" noProof="1">
                <a:solidFill>
                  <a:schemeClr val="tx1"/>
                </a:solidFill>
                <a:latin typeface="楷体" charset="-122"/>
                <a:ea typeface="楷体" charset="-122"/>
                <a:cs typeface="楷体" charset="-122"/>
              </a:rPr>
              <a:t>该</a:t>
            </a:r>
            <a:r>
              <a:rPr kumimoji="0" sz="2000" b="1" i="0" u="none" strike="noStrike" kern="1200" cap="none" spc="0" normalizeH="0" baseline="0" noProof="1">
                <a:solidFill>
                  <a:schemeClr val="tx1"/>
                </a:solidFill>
                <a:latin typeface="楷体" charset="-122"/>
                <a:ea typeface="楷体" charset="-122"/>
                <a:cs typeface="楷体" charset="-122"/>
              </a:rPr>
              <a:t>时期发生的</a:t>
            </a:r>
            <a:r>
              <a:rPr kumimoji="0" sz="2000" b="1" i="0" u="none" strike="noStrike" kern="1200" cap="none" spc="0" normalizeH="0" baseline="0" noProof="1">
                <a:solidFill>
                  <a:srgbClr val="FF0000"/>
                </a:solidFill>
                <a:latin typeface="楷体" charset="-122"/>
                <a:ea typeface="楷体" charset="-122"/>
                <a:cs typeface="楷体" charset="-122"/>
              </a:rPr>
              <a:t>历史事件</a:t>
            </a:r>
            <a:r>
              <a:rPr kumimoji="0" sz="2000" b="1" i="0" u="none" strike="noStrike" kern="1200" cap="none" spc="0" normalizeH="0" baseline="0" noProof="1">
                <a:solidFill>
                  <a:schemeClr val="tx1"/>
                </a:solidFill>
                <a:latin typeface="楷体" charset="-122"/>
                <a:ea typeface="楷体" charset="-122"/>
                <a:cs typeface="楷体" charset="-122"/>
              </a:rPr>
              <a:t>，其</a:t>
            </a:r>
            <a:r>
              <a:rPr kumimoji="0" sz="2000" b="1" i="0" u="none" strike="noStrike" kern="1200" cap="none" spc="0" normalizeH="0" baseline="0" noProof="1">
                <a:solidFill>
                  <a:srgbClr val="FF0000"/>
                </a:solidFill>
                <a:latin typeface="楷体" charset="-122"/>
                <a:ea typeface="楷体" charset="-122"/>
                <a:cs typeface="楷体" charset="-122"/>
              </a:rPr>
              <a:t>背景意义</a:t>
            </a:r>
            <a:r>
              <a:rPr kumimoji="0" lang="zh-CN" sz="2000" b="1" i="0" u="none" strike="noStrike" kern="1200" cap="none" spc="0" normalizeH="0" baseline="0" noProof="1">
                <a:solidFill>
                  <a:srgbClr val="FF0000"/>
                </a:solidFill>
                <a:latin typeface="楷体" charset="-122"/>
                <a:ea typeface="楷体" charset="-122"/>
                <a:cs typeface="楷体" charset="-122"/>
              </a:rPr>
              <a:t>或阶段特征</a:t>
            </a:r>
            <a:r>
              <a:rPr kumimoji="0" sz="2000" b="1" i="0" u="none" strike="noStrike" kern="1200" cap="none" spc="0" normalizeH="0" baseline="0" noProof="1">
                <a:solidFill>
                  <a:schemeClr val="tx1"/>
                </a:solidFill>
                <a:latin typeface="楷体" charset="-122"/>
                <a:ea typeface="楷体" charset="-122"/>
                <a:cs typeface="楷体" charset="-122"/>
              </a:rPr>
              <a:t>是什么</a:t>
            </a:r>
            <a:r>
              <a:rPr kumimoji="0" lang="zh-CN" sz="2000" b="1" i="0" u="none" strike="noStrike" kern="1200" cap="none" spc="0" normalizeH="0" baseline="0" noProof="1">
                <a:solidFill>
                  <a:schemeClr val="tx1"/>
                </a:solidFill>
                <a:latin typeface="楷体" charset="-122"/>
                <a:ea typeface="楷体" charset="-122"/>
                <a:cs typeface="楷体" charset="-122"/>
              </a:rPr>
              <a:t>，从</a:t>
            </a:r>
            <a:r>
              <a:rPr sz="2000" b="1">
                <a:latin typeface="楷体" charset="-122"/>
                <a:ea typeface="楷体" charset="-122"/>
                <a:cs typeface="楷体" charset="-122"/>
                <a:sym typeface="+mn-ea"/>
              </a:rPr>
              <a:t>政治经济文化</a:t>
            </a:r>
            <a:r>
              <a:rPr lang="zh-CN" sz="2000" b="1">
                <a:latin typeface="楷体" charset="-122"/>
                <a:ea typeface="楷体" charset="-122"/>
                <a:cs typeface="楷体" charset="-122"/>
                <a:sym typeface="+mn-ea"/>
              </a:rPr>
              <a:t>军事民族关系外交等角度</a:t>
            </a:r>
            <a:r>
              <a:rPr lang="zh-CN" sz="2000" b="1">
                <a:latin typeface="楷体" charset="-122"/>
                <a:ea typeface="楷体" charset="-122"/>
                <a:cs typeface="楷体" charset="-122"/>
                <a:sym typeface="+mn-ea"/>
              </a:rPr>
              <a:t>作答。</a:t>
            </a:r>
            <a:endParaRPr lang="zh-CN" sz="2000" b="1">
              <a:latin typeface="楷体" charset="-122"/>
              <a:ea typeface="楷体" charset="-122"/>
              <a:cs typeface="楷体" charset="-122"/>
              <a:sym typeface="+mn-ea"/>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algn="ctr">
              <a:buClrTx/>
              <a:buSzTx/>
              <a:buFontTx/>
            </a:pPr>
            <a:r>
              <a:rPr lang="zh-CN" altLang="en-US" sz="2400" b="1" dirty="0">
                <a:solidFill>
                  <a:schemeClr val="bg1"/>
                </a:solidFill>
                <a:latin typeface="楷体" charset="-122"/>
                <a:ea typeface="楷体" charset="-122"/>
                <a:cs typeface="楷体" charset="-122"/>
                <a:sym typeface="+mn-ea"/>
              </a:rPr>
              <a:t>二、</a:t>
            </a:r>
            <a:r>
              <a:rPr lang="zh-CN" altLang="en-US" sz="2400" b="1" dirty="0">
                <a:solidFill>
                  <a:schemeClr val="bg1"/>
                </a:solidFill>
                <a:latin typeface="楷体" charset="-122"/>
                <a:ea typeface="楷体" charset="-122"/>
                <a:cs typeface="楷体" charset="-122"/>
                <a:sym typeface="+mn-ea"/>
              </a:rPr>
              <a:t>简答题方法与技巧</a:t>
            </a:r>
            <a:endParaRPr lang="zh-CN" altLang="en-US" sz="2400" b="1" dirty="0">
              <a:solidFill>
                <a:schemeClr val="bg1"/>
              </a:solidFill>
              <a:latin typeface="楷体" charset="-122"/>
              <a:ea typeface="楷体" charset="-122"/>
              <a:cs typeface="楷体" charset="-122"/>
              <a:sym typeface="+mn-ea"/>
            </a:endParaRPr>
          </a:p>
        </p:txBody>
      </p:sp>
      <p:graphicFrame>
        <p:nvGraphicFramePr>
          <p:cNvPr id="4" name="表格 3"/>
          <p:cNvGraphicFramePr/>
          <p:nvPr>
            <p:custDataLst>
              <p:tags r:id="rId2"/>
            </p:custDataLst>
          </p:nvPr>
        </p:nvGraphicFramePr>
        <p:xfrm>
          <a:off x="182880" y="934085"/>
          <a:ext cx="11524615" cy="3150235"/>
        </p:xfrm>
        <a:graphic>
          <a:graphicData uri="http://schemas.openxmlformats.org/drawingml/2006/table">
            <a:tbl>
              <a:tblPr/>
              <a:tblGrid>
                <a:gridCol w="1586865"/>
                <a:gridCol w="1315085"/>
                <a:gridCol w="8622665"/>
              </a:tblGrid>
              <a:tr h="381000">
                <a:tc>
                  <a:txBody>
                    <a:bodyPr/>
                    <a:p>
                      <a:pPr indent="0">
                        <a:buNone/>
                      </a:pPr>
                      <a:r>
                        <a:rPr lang="en-US" sz="2000" b="1">
                          <a:latin typeface="楷体" charset="-122"/>
                          <a:ea typeface="楷体" charset="-122"/>
                          <a:cs typeface="宋体" pitchFamily="2" charset="-122"/>
                        </a:rPr>
                        <a:t>对比类型</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对比项目</a:t>
                      </a:r>
                      <a:r>
                        <a:rPr lang="zh-CN" altLang="en-US" sz="2000" b="1">
                          <a:latin typeface="楷体" charset="-122"/>
                          <a:ea typeface="楷体" charset="-122"/>
                          <a:cs typeface="宋体" pitchFamily="2" charset="-122"/>
                        </a:rPr>
                        <a:t>（</a:t>
                      </a:r>
                      <a:r>
                        <a:rPr lang="zh-CN" altLang="en-US" sz="2000" b="1" dirty="0">
                          <a:latin typeface="楷体" charset="-122"/>
                          <a:ea typeface="楷体" charset="-122"/>
                          <a:cs typeface="Times New Roman" panose="02020603050405020304" pitchFamily="18" charset="0"/>
                          <a:sym typeface="+mn-ea"/>
                        </a:rPr>
                        <a:t>一看趋势，二看对比，三看极值</a:t>
                      </a:r>
                      <a:r>
                        <a:rPr lang="zh-CN" altLang="en-US" sz="2000" b="1">
                          <a:latin typeface="楷体" charset="-122"/>
                          <a:ea typeface="楷体" charset="-122"/>
                          <a:cs typeface="宋体" pitchFamily="2" charset="-122"/>
                        </a:rPr>
                        <a:t>）</a:t>
                      </a:r>
                      <a:endParaRPr lang="zh-CN"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2110">
                <a:tc>
                  <a:txBody>
                    <a:bodyPr/>
                    <a:p>
                      <a:pPr indent="0">
                        <a:buNone/>
                      </a:pPr>
                      <a:r>
                        <a:rPr lang="en-US" sz="2000" b="1">
                          <a:latin typeface="楷体" charset="-122"/>
                          <a:ea typeface="楷体" charset="-122"/>
                          <a:cs typeface="宋体" pitchFamily="2" charset="-122"/>
                        </a:rPr>
                        <a:t>历史事件类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背景</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时代、原因、条件、目的等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3535">
                <a:tc>
                  <a:txBody>
                    <a:bodyPr/>
                    <a:p>
                      <a:pPr indent="0">
                        <a:buNone/>
                      </a:pPr>
                      <a:endParaRPr 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过程</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阶级、人物、组织、纲领、措施、方式等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buNone/>
                      </a:pPr>
                      <a:endParaRPr 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结果</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结局、性质、功绩、局限性、影响等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1480">
                <a:tc>
                  <a:txBody>
                    <a:bodyPr/>
                    <a:p>
                      <a:pPr indent="0">
                        <a:buNone/>
                      </a:pPr>
                      <a:r>
                        <a:rPr lang="en-US" sz="2000" b="1">
                          <a:latin typeface="楷体" charset="-122"/>
                          <a:ea typeface="楷体" charset="-122"/>
                          <a:cs typeface="宋体" pitchFamily="2" charset="-122"/>
                        </a:rPr>
                        <a:t>历史现象类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背景、性质、方式、特点、积极作用、历史局限性等方面考虑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3870">
                <a:tc>
                  <a:txBody>
                    <a:bodyPr/>
                    <a:p>
                      <a:pPr indent="0">
                        <a:buNone/>
                      </a:pPr>
                      <a:r>
                        <a:rPr lang="en-US" sz="2000" b="1">
                          <a:latin typeface="楷体" charset="-122"/>
                          <a:ea typeface="楷体" charset="-122"/>
                          <a:cs typeface="宋体" pitchFamily="2" charset="-122"/>
                        </a:rPr>
                        <a:t>历史人物</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人物所处的时代、所属阶级或阶层、主要功绩、历史地位、影响、评价等方面考虑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31850">
                <a:tc>
                  <a:txBody>
                    <a:bodyPr/>
                    <a:p>
                      <a:pPr indent="0">
                        <a:buNone/>
                      </a:pPr>
                      <a:r>
                        <a:rPr lang="en-US" sz="2000" b="1">
                          <a:latin typeface="楷体" charset="-122"/>
                          <a:ea typeface="楷体" charset="-122"/>
                          <a:cs typeface="宋体" pitchFamily="2" charset="-122"/>
                        </a:rPr>
                        <a:t>政治、经济制度类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实施的时代背景、目的、性质、内容、结果、影响及地位等角度考虑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algn="ctr">
              <a:buClrTx/>
              <a:buSzTx/>
              <a:buFontTx/>
            </a:pPr>
            <a:r>
              <a:rPr lang="zh-CN" altLang="en-US" sz="2400" b="1" dirty="0">
                <a:solidFill>
                  <a:schemeClr val="bg1"/>
                </a:solidFill>
                <a:latin typeface="楷体" charset="-122"/>
                <a:ea typeface="楷体" charset="-122"/>
                <a:cs typeface="楷体" charset="-122"/>
                <a:sym typeface="+mn-ea"/>
              </a:rPr>
              <a:t>二、简答题方法与技巧</a:t>
            </a:r>
            <a:endParaRPr lang="zh-CN" altLang="en-US" sz="2400" b="1" dirty="0">
              <a:solidFill>
                <a:schemeClr val="bg1"/>
              </a:solidFill>
              <a:latin typeface="楷体" charset="-122"/>
              <a:ea typeface="楷体" charset="-122"/>
              <a:cs typeface="楷体" charset="-122"/>
              <a:sym typeface="+mn-ea"/>
            </a:endParaRPr>
          </a:p>
        </p:txBody>
      </p:sp>
      <p:sp>
        <p:nvSpPr>
          <p:cNvPr id="4" name="文本框 3"/>
          <p:cNvSpPr txBox="1"/>
          <p:nvPr/>
        </p:nvSpPr>
        <p:spPr>
          <a:xfrm>
            <a:off x="213360" y="460375"/>
            <a:ext cx="7781290" cy="6193790"/>
          </a:xfrm>
          <a:prstGeom prst="rect">
            <a:avLst/>
          </a:prstGeom>
        </p:spPr>
        <p:txBody>
          <a:bodyPr wrap="square">
            <a:noAutofit/>
          </a:bodyPr>
          <a:p>
            <a:pPr marL="0" indent="0" algn="just" defTabSz="266700">
              <a:spcBef>
                <a:spcPct val="0"/>
              </a:spcBef>
              <a:spcAft>
                <a:spcPct val="0"/>
              </a:spcAft>
            </a:pPr>
            <a:r>
              <a:rPr lang="zh-CN" altLang="en-US" sz="2000" b="1">
                <a:latin typeface="楷体" charset="-122"/>
                <a:ea typeface="楷体" charset="-122"/>
                <a:cs typeface="楷体" charset="-122"/>
              </a:rPr>
              <a:t>一、题型识别与破题公式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1. </a:t>
            </a:r>
            <a:r>
              <a:rPr lang="zh-CN" altLang="en-US" sz="2000" b="1">
                <a:solidFill>
                  <a:srgbClr val="FF0000"/>
                </a:solidFill>
                <a:latin typeface="楷体" charset="-122"/>
                <a:ea typeface="楷体" charset="-122"/>
                <a:cs typeface="楷体" charset="-122"/>
              </a:rPr>
              <a:t>背景原因类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题干标志词：原因、条件、背景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P</a:t>
            </a:r>
            <a:r>
              <a:rPr lang="zh-CN" altLang="en-US" sz="2000" b="1">
                <a:latin typeface="楷体" charset="-122"/>
                <a:ea typeface="楷体" charset="-122"/>
                <a:cs typeface="楷体" charset="-122"/>
              </a:rPr>
              <a:t>（政治）</a:t>
            </a:r>
            <a:r>
              <a:rPr lang="en-US" altLang="zh-CN" sz="2000" b="1">
                <a:latin typeface="楷体" charset="-122"/>
                <a:ea typeface="楷体" charset="-122"/>
                <a:cs typeface="楷体" charset="-122"/>
              </a:rPr>
              <a:t>E</a:t>
            </a:r>
            <a:r>
              <a:rPr lang="zh-CN" altLang="en-US" sz="2000" b="1">
                <a:latin typeface="楷体" charset="-122"/>
                <a:ea typeface="楷体" charset="-122"/>
                <a:cs typeface="楷体" charset="-122"/>
              </a:rPr>
              <a:t>（经济）</a:t>
            </a:r>
            <a:r>
              <a:rPr lang="en-US" altLang="zh-CN" sz="2000" b="1">
                <a:latin typeface="楷体" charset="-122"/>
                <a:ea typeface="楷体" charset="-122"/>
                <a:cs typeface="楷体" charset="-122"/>
              </a:rPr>
              <a:t>I</a:t>
            </a:r>
            <a:r>
              <a:rPr lang="zh-CN" altLang="en-US" sz="2000" b="1">
                <a:latin typeface="楷体" charset="-122"/>
                <a:ea typeface="楷体" charset="-122"/>
                <a:cs typeface="楷体" charset="-122"/>
              </a:rPr>
              <a:t>（思想文化）</a:t>
            </a:r>
            <a:r>
              <a:rPr lang="en-US" altLang="zh-CN" sz="2000" b="1">
                <a:latin typeface="楷体" charset="-122"/>
                <a:ea typeface="楷体" charset="-122"/>
                <a:cs typeface="楷体" charset="-122"/>
              </a:rPr>
              <a:t>X</a:t>
            </a:r>
            <a:r>
              <a:rPr lang="zh-CN" altLang="en-US" sz="2000" b="1">
                <a:latin typeface="楷体" charset="-122"/>
                <a:ea typeface="楷体" charset="-122"/>
                <a:cs typeface="楷体" charset="-122"/>
              </a:rPr>
              <a:t>（外部）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答案骨架：内因（政治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经济</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思想）</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外因（国际</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民族因素）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2. </a:t>
            </a:r>
            <a:r>
              <a:rPr lang="zh-CN" altLang="en-US" sz="2000" b="1">
                <a:solidFill>
                  <a:srgbClr val="FF0000"/>
                </a:solidFill>
                <a:latin typeface="楷体" charset="-122"/>
                <a:ea typeface="楷体" charset="-122"/>
                <a:cs typeface="楷体" charset="-122"/>
              </a:rPr>
              <a:t>影响意义类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题干标志词：影响、作用、意义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（短期）</a:t>
            </a:r>
            <a:r>
              <a:rPr lang="en-US" altLang="zh-CN" sz="2000" b="1">
                <a:latin typeface="楷体" charset="-122"/>
                <a:ea typeface="楷体" charset="-122"/>
                <a:cs typeface="楷体" charset="-122"/>
              </a:rPr>
              <a:t>L</a:t>
            </a:r>
            <a:r>
              <a:rPr lang="zh-CN" altLang="en-US" sz="2000" b="1">
                <a:latin typeface="楷体" charset="-122"/>
                <a:ea typeface="楷体" charset="-122"/>
                <a:cs typeface="楷体" charset="-122"/>
              </a:rPr>
              <a:t>（长期）</a:t>
            </a:r>
            <a:r>
              <a:rPr lang="en-US" altLang="zh-CN" sz="2000" b="1">
                <a:latin typeface="楷体" charset="-122"/>
                <a:ea typeface="楷体" charset="-122"/>
                <a:cs typeface="楷体" charset="-122"/>
              </a:rPr>
              <a:t>P</a:t>
            </a:r>
            <a:r>
              <a:rPr lang="zh-CN" altLang="en-US" sz="2000" b="1">
                <a:latin typeface="楷体" charset="-122"/>
                <a:ea typeface="楷体" charset="-122"/>
                <a:cs typeface="楷体" charset="-122"/>
              </a:rPr>
              <a:t>（积极）</a:t>
            </a:r>
            <a:r>
              <a:rPr lang="en-US" altLang="zh-CN" sz="2000" b="1">
                <a:latin typeface="楷体" charset="-122"/>
                <a:ea typeface="楷体" charset="-122"/>
                <a:cs typeface="楷体" charset="-122"/>
              </a:rPr>
              <a:t>N</a:t>
            </a:r>
            <a:r>
              <a:rPr lang="zh-CN" altLang="en-US" sz="2000" b="1">
                <a:latin typeface="楷体" charset="-122"/>
                <a:ea typeface="楷体" charset="-122"/>
                <a:cs typeface="楷体" charset="-122"/>
              </a:rPr>
              <a:t>（消极）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答案骨架：积极影响（短期</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长期）</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局限性（辩证思维）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3. </a:t>
            </a:r>
            <a:r>
              <a:rPr lang="zh-CN" altLang="en-US" sz="2000" b="1">
                <a:solidFill>
                  <a:srgbClr val="FF0000"/>
                </a:solidFill>
                <a:latin typeface="楷体" charset="-122"/>
                <a:ea typeface="楷体" charset="-122"/>
                <a:cs typeface="楷体" charset="-122"/>
              </a:rPr>
              <a:t>比较异同类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题干标志词：异同、比较、区别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（同）</a:t>
            </a:r>
            <a:r>
              <a:rPr lang="en-US" altLang="zh-CN" sz="2000" b="1">
                <a:latin typeface="楷体" charset="-122"/>
                <a:ea typeface="楷体" charset="-122"/>
                <a:cs typeface="楷体" charset="-122"/>
              </a:rPr>
              <a:t>D</a:t>
            </a:r>
            <a:r>
              <a:rPr lang="zh-CN" altLang="en-US" sz="2000" b="1">
                <a:latin typeface="楷体" charset="-122"/>
                <a:ea typeface="楷体" charset="-122"/>
                <a:cs typeface="楷体" charset="-122"/>
              </a:rPr>
              <a:t>（异）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答案骨架：共性</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差异（分对象论述）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4. </a:t>
            </a:r>
            <a:r>
              <a:rPr lang="zh-CN" altLang="en-US" sz="2000" b="1">
                <a:solidFill>
                  <a:srgbClr val="FF0000"/>
                </a:solidFill>
                <a:latin typeface="楷体" charset="-122"/>
                <a:ea typeface="楷体" charset="-122"/>
                <a:cs typeface="楷体" charset="-122"/>
              </a:rPr>
              <a:t>特征趋势类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题干标志词：特点、趋势、新变化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T</a:t>
            </a:r>
            <a:r>
              <a:rPr lang="zh-CN" altLang="en-US" sz="2000" b="1">
                <a:latin typeface="楷体" charset="-122"/>
                <a:ea typeface="楷体" charset="-122"/>
                <a:cs typeface="楷体" charset="-122"/>
              </a:rPr>
              <a:t>（时间）</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（空间）</a:t>
            </a:r>
            <a:r>
              <a:rPr lang="en-US" altLang="zh-CN" sz="2000" b="1">
                <a:latin typeface="楷体" charset="-122"/>
                <a:ea typeface="楷体" charset="-122"/>
                <a:cs typeface="楷体" charset="-122"/>
              </a:rPr>
              <a:t>C</a:t>
            </a:r>
            <a:r>
              <a:rPr lang="zh-CN" altLang="en-US" sz="2000" b="1">
                <a:latin typeface="楷体" charset="-122"/>
                <a:ea typeface="楷体" charset="-122"/>
                <a:cs typeface="楷体" charset="-122"/>
              </a:rPr>
              <a:t>（内容）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答案骨架：纵向演变（时间线索）</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横向对比（空间差异）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5. </a:t>
            </a:r>
            <a:r>
              <a:rPr lang="zh-CN" altLang="en-US" sz="2000" b="1">
                <a:solidFill>
                  <a:srgbClr val="FF0000"/>
                </a:solidFill>
                <a:latin typeface="楷体" charset="-122"/>
                <a:ea typeface="楷体" charset="-122"/>
                <a:cs typeface="楷体" charset="-122"/>
              </a:rPr>
              <a:t>评价认识类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题干标志词：评析、认识、启示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N</a:t>
            </a:r>
            <a:r>
              <a:rPr lang="zh-CN" altLang="en-US" sz="2000" b="1">
                <a:latin typeface="楷体" charset="-122"/>
                <a:ea typeface="楷体" charset="-122"/>
                <a:cs typeface="楷体" charset="-122"/>
              </a:rPr>
              <a:t>（性质）</a:t>
            </a:r>
            <a:r>
              <a:rPr lang="en-US" altLang="zh-CN" sz="2000" b="1">
                <a:latin typeface="楷体" charset="-122"/>
                <a:ea typeface="楷体" charset="-122"/>
                <a:cs typeface="楷体" charset="-122"/>
              </a:rPr>
              <a:t>V</a:t>
            </a:r>
            <a:r>
              <a:rPr lang="zh-CN" altLang="en-US" sz="2000" b="1">
                <a:latin typeface="楷体" charset="-122"/>
                <a:ea typeface="楷体" charset="-122"/>
                <a:cs typeface="楷体" charset="-122"/>
              </a:rPr>
              <a:t>（价值）</a:t>
            </a:r>
            <a:r>
              <a:rPr lang="en-US" altLang="zh-CN" sz="2000" b="1">
                <a:latin typeface="楷体" charset="-122"/>
                <a:ea typeface="楷体" charset="-122"/>
                <a:cs typeface="楷体" charset="-122"/>
              </a:rPr>
              <a:t>L</a:t>
            </a:r>
            <a:r>
              <a:rPr lang="zh-CN" altLang="en-US" sz="2000" b="1">
                <a:latin typeface="楷体" charset="-122"/>
                <a:ea typeface="楷体" charset="-122"/>
                <a:cs typeface="楷体" charset="-122"/>
              </a:rPr>
              <a:t>（局限）</a:t>
            </a:r>
            <a:r>
              <a:rPr lang="en-US" altLang="zh-CN" sz="2000" b="1">
                <a:latin typeface="楷体" charset="-122"/>
                <a:ea typeface="楷体" charset="-122"/>
                <a:cs typeface="楷体" charset="-122"/>
              </a:rPr>
              <a:t>E</a:t>
            </a:r>
            <a:r>
              <a:rPr lang="zh-CN" altLang="en-US" sz="2000" b="1">
                <a:latin typeface="楷体" charset="-122"/>
                <a:ea typeface="楷体" charset="-122"/>
                <a:cs typeface="楷体" charset="-122"/>
              </a:rPr>
              <a:t>（启示）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答案骨架：确定性质</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历史价值</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时代局限</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现实启示 </a:t>
            </a:r>
            <a:endParaRPr lang="zh-CN" altLang="en-US" sz="2000" b="1">
              <a:latin typeface="楷体" charset="-122"/>
              <a:ea typeface="楷体" charset="-122"/>
              <a:cs typeface="楷体" charset="-122"/>
            </a:endParaRPr>
          </a:p>
        </p:txBody>
      </p:sp>
      <p:sp>
        <p:nvSpPr>
          <p:cNvPr id="5" name="文本框 4"/>
          <p:cNvSpPr txBox="1"/>
          <p:nvPr/>
        </p:nvSpPr>
        <p:spPr>
          <a:xfrm>
            <a:off x="7055485" y="1803400"/>
            <a:ext cx="5040630" cy="3117850"/>
          </a:xfrm>
          <a:prstGeom prst="rect">
            <a:avLst/>
          </a:prstGeom>
          <a:noFill/>
          <a:ln w="12700">
            <a:solidFill>
              <a:schemeClr val="tx1"/>
            </a:solidFill>
          </a:ln>
        </p:spPr>
        <p:txBody>
          <a:bodyPr wrap="square" rtlCol="0" anchor="t">
            <a:noAutofit/>
          </a:bodyPr>
          <a:p>
            <a:r>
              <a:rPr lang="zh-CN" altLang="en-US" sz="2000" b="1">
                <a:latin typeface="楷体" charset="-122"/>
                <a:ea typeface="楷体" charset="-122"/>
                <a:cs typeface="楷体" charset="-122"/>
              </a:rPr>
              <a:t>答题步骤：</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A[</a:t>
            </a:r>
            <a:r>
              <a:rPr lang="zh-CN" altLang="en-US" sz="2000" b="1">
                <a:solidFill>
                  <a:srgbClr val="FF0000"/>
                </a:solidFill>
                <a:latin typeface="楷体" charset="-122"/>
                <a:ea typeface="楷体" charset="-122"/>
                <a:cs typeface="楷体" charset="-122"/>
              </a:rPr>
              <a:t>读材料</a:t>
            </a:r>
            <a:r>
              <a:rPr lang="en-US" altLang="zh-CN" sz="2000" b="1">
                <a:latin typeface="楷体" charset="-122"/>
                <a:ea typeface="楷体" charset="-122"/>
                <a:cs typeface="楷体" charset="-122"/>
              </a:rPr>
              <a:t>] --&gt; B[</a:t>
            </a:r>
            <a:r>
              <a:rPr lang="zh-CN" altLang="en-US" sz="2000" b="1">
                <a:solidFill>
                  <a:srgbClr val="FF0000"/>
                </a:solidFill>
                <a:latin typeface="楷体" charset="-122"/>
                <a:ea typeface="楷体" charset="-122"/>
                <a:cs typeface="楷体" charset="-122"/>
              </a:rPr>
              <a:t>切分层级</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B --&gt; C[</a:t>
            </a:r>
            <a:r>
              <a:rPr lang="zh-CN" altLang="en-US" sz="2000" b="1">
                <a:solidFill>
                  <a:srgbClr val="FF0000"/>
                </a:solidFill>
                <a:latin typeface="楷体" charset="-122"/>
                <a:ea typeface="楷体" charset="-122"/>
                <a:cs typeface="楷体" charset="-122"/>
              </a:rPr>
              <a:t>标关键词</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C --&gt; D[</a:t>
            </a:r>
            <a:r>
              <a:rPr lang="zh-CN" altLang="en-US" sz="2000" b="1">
                <a:solidFill>
                  <a:srgbClr val="FF0000"/>
                </a:solidFill>
                <a:latin typeface="楷体" charset="-122"/>
                <a:ea typeface="楷体" charset="-122"/>
                <a:cs typeface="楷体" charset="-122"/>
              </a:rPr>
              <a:t>对应考点</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D --&gt; E[</a:t>
            </a:r>
            <a:r>
              <a:rPr lang="zh-CN" altLang="en-US" sz="2000" b="1">
                <a:solidFill>
                  <a:srgbClr val="FF0000"/>
                </a:solidFill>
                <a:latin typeface="楷体" charset="-122"/>
                <a:ea typeface="楷体" charset="-122"/>
                <a:cs typeface="楷体" charset="-122"/>
              </a:rPr>
              <a:t>结构化工整作答</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endParaRPr lang="zh-CN" altLang="en-US" sz="900"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答题步骤：</a:t>
            </a:r>
            <a:endParaRPr lang="zh-CN" altLang="en-US"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精准审题</a:t>
            </a:r>
            <a:r>
              <a:rPr lang="en-US" altLang="zh-CN" b="1">
                <a:solidFill>
                  <a:srgbClr val="FF0000"/>
                </a:solidFill>
                <a:latin typeface="楷体" charset="-122"/>
                <a:ea typeface="楷体" charset="-122"/>
                <a:cs typeface="楷体" charset="-122"/>
              </a:rPr>
              <a:t> + </a:t>
            </a:r>
            <a:r>
              <a:rPr lang="zh-CN" altLang="en-US" b="1">
                <a:solidFill>
                  <a:srgbClr val="FF0000"/>
                </a:solidFill>
                <a:latin typeface="楷体" charset="-122"/>
                <a:ea typeface="楷体" charset="-122"/>
                <a:cs typeface="楷体" charset="-122"/>
              </a:rPr>
              <a:t>有效提取信息（材料和知识）并结合所学知识</a:t>
            </a:r>
            <a:r>
              <a:rPr lang="en-US" altLang="zh-CN" b="1">
                <a:solidFill>
                  <a:srgbClr val="FF0000"/>
                </a:solidFill>
                <a:latin typeface="楷体" charset="-122"/>
                <a:ea typeface="楷体" charset="-122"/>
                <a:cs typeface="楷体" charset="-122"/>
              </a:rPr>
              <a:t>+ </a:t>
            </a:r>
            <a:r>
              <a:rPr lang="zh-CN" altLang="en-US" b="1">
                <a:solidFill>
                  <a:srgbClr val="FF0000"/>
                </a:solidFill>
                <a:latin typeface="楷体" charset="-122"/>
                <a:ea typeface="楷体" charset="-122"/>
                <a:cs typeface="楷体" charset="-122"/>
              </a:rPr>
              <a:t>逻辑清晰表述（分点</a:t>
            </a:r>
            <a:r>
              <a:rPr lang="en-US" altLang="zh-CN" b="1">
                <a:solidFill>
                  <a:srgbClr val="FF0000"/>
                </a:solidFill>
                <a:latin typeface="楷体" charset="-122"/>
                <a:ea typeface="楷体" charset="-122"/>
                <a:cs typeface="楷体" charset="-122"/>
              </a:rPr>
              <a:t>+</a:t>
            </a:r>
            <a:r>
              <a:rPr lang="zh-CN" altLang="en-US" b="1">
                <a:solidFill>
                  <a:srgbClr val="FF0000"/>
                </a:solidFill>
                <a:latin typeface="楷体" charset="-122"/>
                <a:ea typeface="楷体" charset="-122"/>
                <a:cs typeface="楷体" charset="-122"/>
              </a:rPr>
              <a:t>史论结合）</a:t>
            </a:r>
            <a:endParaRPr lang="zh-CN" altLang="en-US" b="1">
              <a:solidFill>
                <a:srgbClr val="FF0000"/>
              </a:solidFill>
              <a:latin typeface="楷体" charset="-122"/>
              <a:ea typeface="楷体" charset="-122"/>
              <a:cs typeface="楷体" charset="-122"/>
            </a:endParaRPr>
          </a:p>
          <a:p>
            <a:endParaRPr lang="zh-CN" altLang="en-US" sz="1000"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术语化（学术化）、逻辑化、结构化、</a:t>
            </a:r>
            <a:r>
              <a:rPr lang="zh-CN" altLang="en-US" b="1">
                <a:solidFill>
                  <a:srgbClr val="FF0000"/>
                </a:solidFill>
                <a:latin typeface="楷体" charset="-122"/>
                <a:ea typeface="楷体" charset="-122"/>
                <a:cs typeface="楷体" charset="-122"/>
              </a:rPr>
              <a:t>多元化</a:t>
            </a:r>
            <a:endParaRPr lang="zh-CN" altLang="en-US" b="1">
              <a:solidFill>
                <a:srgbClr val="FF0000"/>
              </a:solidFill>
              <a:latin typeface="楷体" charset="-122"/>
              <a:ea typeface="楷体" charset="-122"/>
              <a:cs typeface="楷体" charset="-122"/>
            </a:endParaRPr>
          </a:p>
          <a:p>
            <a:endParaRPr lang="zh-CN" altLang="en-US" b="1">
              <a:solidFill>
                <a:srgbClr val="FF0000"/>
              </a:solidFill>
              <a:latin typeface="楷体" charset="-122"/>
              <a:ea typeface="楷体" charset="-122"/>
              <a:cs typeface="楷体" charset="-122"/>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三、如何写好历史小论文?</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93980" y="671195"/>
            <a:ext cx="11902440" cy="5979795"/>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1、具备历史小论文的三要素</a:t>
            </a:r>
            <a:endParaRPr kumimoji="0" lang="en-US" sz="2000" b="1" i="0" u="none" strike="noStrike" kern="1200" cap="none" spc="0" normalizeH="0" baseline="0" noProof="1">
              <a:solidFill>
                <a:srgbClr val="1D41D5"/>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kern="1200" cap="none" spc="0" normalizeH="0" baseline="0" noProof="1">
                <a:solidFill>
                  <a:schemeClr val="tx1"/>
                </a:solidFill>
                <a:latin typeface="楷体" charset="-122"/>
                <a:ea typeface="楷体" charset="-122"/>
                <a:cs typeface="楷体" charset="-122"/>
              </a:rPr>
              <a:t>（1</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论点</a:t>
            </a:r>
            <a:r>
              <a:rPr kumimoji="0" lang="zh-CN" altLang="en-US" sz="2000" b="1" i="0" u="none" strike="noStrike" kern="1200" cap="none" spc="0" normalizeH="0" baseline="0" noProof="1">
                <a:solidFill>
                  <a:schemeClr val="tx1"/>
                </a:solidFill>
                <a:latin typeface="楷体" charset="-122"/>
                <a:ea typeface="楷体" charset="-122"/>
                <a:cs typeface="楷体" charset="-122"/>
              </a:rPr>
              <a:t>（观点）：观点</a:t>
            </a:r>
            <a:r>
              <a:rPr kumimoji="0" lang="zh-CN" altLang="en-US" sz="2000" b="1" i="0" u="none" strike="noStrike" kern="1200" cap="none" spc="0" normalizeH="0" baseline="0" noProof="1">
                <a:solidFill>
                  <a:srgbClr val="FF0000"/>
                </a:solidFill>
                <a:latin typeface="楷体" charset="-122"/>
                <a:ea typeface="楷体" charset="-122"/>
                <a:cs typeface="楷体" charset="-122"/>
              </a:rPr>
              <a:t>明确、清楚（主谓宾结构完整的句子，非字词）</a:t>
            </a:r>
            <a:endParaRPr kumimoji="0" lang="zh-CN" altLang="en-US" sz="2000" b="1" i="0" u="none" strike="noStrike" kern="1200" cap="none" spc="0" normalizeH="0" baseline="0" noProof="1">
              <a:solidFill>
                <a:srgbClr val="FF0000"/>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2</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论证</a:t>
            </a:r>
            <a:r>
              <a:rPr kumimoji="0" lang="zh-CN" altLang="en-US" sz="2000" b="1" i="0" u="none" strike="noStrike" kern="1200" cap="none" spc="0" normalizeH="0" baseline="0" noProof="1">
                <a:solidFill>
                  <a:schemeClr val="tx1"/>
                </a:solidFill>
                <a:latin typeface="楷体" charset="-122"/>
                <a:ea typeface="楷体" charset="-122"/>
                <a:cs typeface="楷体" charset="-122"/>
              </a:rPr>
              <a:t>（证明观点例证）：证据</a:t>
            </a:r>
            <a:r>
              <a:rPr kumimoji="0" lang="zh-CN" altLang="en-US" sz="2000" b="1" i="0" u="none" strike="noStrike" kern="1200" cap="none" spc="0" normalizeH="0" baseline="0" noProof="1">
                <a:solidFill>
                  <a:srgbClr val="FF0000"/>
                </a:solidFill>
                <a:latin typeface="楷体" charset="-122"/>
                <a:ea typeface="楷体" charset="-122"/>
                <a:cs typeface="楷体" charset="-122"/>
              </a:rPr>
              <a:t>准确求真，</a:t>
            </a:r>
            <a:r>
              <a:rPr kumimoji="0" lang="zh-CN" altLang="en-US" sz="2000" b="1" i="0" u="none" strike="noStrike" kern="1200" cap="none" spc="0" normalizeH="0" baseline="0" noProof="1">
                <a:solidFill>
                  <a:schemeClr val="tx1"/>
                </a:solidFill>
                <a:latin typeface="楷体" charset="-122"/>
                <a:ea typeface="楷体" charset="-122"/>
                <a:cs typeface="楷体" charset="-122"/>
              </a:rPr>
              <a:t>选择</a:t>
            </a:r>
            <a:r>
              <a:rPr kumimoji="0" lang="zh-CN" altLang="en-US" sz="2000" b="1" i="0" u="none" strike="noStrike" kern="1200" cap="none" spc="0" normalizeH="0" baseline="0" noProof="1">
                <a:solidFill>
                  <a:srgbClr val="FF0000"/>
                </a:solidFill>
                <a:latin typeface="楷体" charset="-122"/>
                <a:ea typeface="楷体" charset="-122"/>
                <a:cs typeface="楷体" charset="-122"/>
              </a:rPr>
              <a:t>典型史实实例</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（史实+评论）</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①论证过程逻辑要清楚、严密，做到</a:t>
            </a:r>
            <a:r>
              <a:rPr kumimoji="0" lang="zh-CN" altLang="en-US" sz="2000" b="1" i="0" u="none" strike="noStrike" kern="1200" cap="none" spc="0" normalizeH="0" baseline="0" noProof="1">
                <a:solidFill>
                  <a:srgbClr val="FF0000"/>
                </a:solidFill>
                <a:latin typeface="楷体" charset="-122"/>
                <a:ea typeface="楷体" charset="-122"/>
                <a:cs typeface="楷体" charset="-122"/>
              </a:rPr>
              <a:t>证据与观点之间</a:t>
            </a:r>
            <a:r>
              <a:rPr kumimoji="0" lang="zh-CN" altLang="en-US" sz="2000" b="1" i="0" u="none" strike="noStrike" kern="1200" cap="none" spc="0" normalizeH="0" baseline="0" noProof="1">
                <a:solidFill>
                  <a:schemeClr val="tx1"/>
                </a:solidFill>
                <a:latin typeface="楷体" charset="-122"/>
                <a:ea typeface="楷体" charset="-122"/>
                <a:cs typeface="楷体" charset="-122"/>
              </a:rPr>
              <a:t>的无缝连接。</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②论证过程</a:t>
            </a:r>
            <a:r>
              <a:rPr kumimoji="0" lang="zh-CN" altLang="en-US" sz="2000" b="1" i="0" u="none" strike="noStrike" kern="1200" cap="none" spc="0" normalizeH="0" baseline="0" noProof="1">
                <a:solidFill>
                  <a:srgbClr val="FF0000"/>
                </a:solidFill>
                <a:latin typeface="楷体" charset="-122"/>
                <a:ea typeface="楷体" charset="-122"/>
                <a:cs typeface="楷体" charset="-122"/>
              </a:rPr>
              <a:t>应有“历史味”</a:t>
            </a:r>
            <a:r>
              <a:rPr kumimoji="0" lang="zh-CN" altLang="en-US" sz="2000" b="1" i="0" u="none" strike="noStrike" kern="1200" cap="none" spc="0" normalizeH="0" baseline="0" noProof="1">
                <a:solidFill>
                  <a:schemeClr val="tx1"/>
                </a:solidFill>
                <a:latin typeface="楷体" charset="-122"/>
                <a:ea typeface="楷体" charset="-122"/>
                <a:cs typeface="楷体" charset="-122"/>
              </a:rPr>
              <a:t>，用历史学科语言表述，做到</a:t>
            </a:r>
            <a:r>
              <a:rPr kumimoji="0" lang="zh-CN" altLang="en-US" sz="2000" b="1" i="0" u="none" strike="noStrike" kern="1200" cap="none" spc="0" normalizeH="0" baseline="0" noProof="1">
                <a:solidFill>
                  <a:srgbClr val="FF0000"/>
                </a:solidFill>
                <a:latin typeface="楷体" charset="-122"/>
                <a:ea typeface="楷体" charset="-122"/>
                <a:cs typeface="楷体" charset="-122"/>
              </a:rPr>
              <a:t>言必有据，论从史出、史论结合</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切忌</a:t>
            </a:r>
            <a:r>
              <a:rPr kumimoji="0" lang="zh-CN" altLang="en-US" sz="2000" b="1" i="0" u="sng" strike="noStrike" kern="1200" cap="none" spc="0" normalizeH="0" baseline="0" noProof="1">
                <a:solidFill>
                  <a:srgbClr val="FF0000"/>
                </a:solidFill>
                <a:latin typeface="楷体" charset="-122"/>
                <a:ea typeface="楷体" charset="-122"/>
                <a:cs typeface="楷体" charset="-122"/>
              </a:rPr>
              <a:t>大白话和无史实空发议论，或简单的罗列史实。（时空混乱、概念混淆、以叙代论、结构架空）</a:t>
            </a:r>
            <a:r>
              <a:rPr kumimoji="0" lang="zh-CN" altLang="en-US" sz="2000" b="1" i="0" strike="noStrike" kern="1200" cap="none" spc="0" normalizeH="0" baseline="0" noProof="1">
                <a:solidFill>
                  <a:schemeClr val="tx1"/>
                </a:solidFill>
                <a:latin typeface="楷体" charset="-122"/>
                <a:ea typeface="楷体" charset="-122"/>
                <a:cs typeface="楷体" charset="-122"/>
              </a:rPr>
              <a:t>（现存问题）</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（三段论：</a:t>
            </a:r>
            <a:r>
              <a:rPr kumimoji="0" lang="en-US" altLang="zh-CN" sz="2000" b="1" i="0" u="none" strike="noStrike" kern="1200" cap="none" spc="0" normalizeH="0" baseline="0" noProof="1">
                <a:solidFill>
                  <a:srgbClr val="FF0000"/>
                </a:solidFill>
                <a:latin typeface="楷体" charset="-122"/>
                <a:ea typeface="楷体" charset="-122"/>
                <a:cs typeface="楷体" charset="-122"/>
              </a:rPr>
              <a:t>3</a:t>
            </a:r>
            <a:r>
              <a:rPr kumimoji="0" lang="zh-CN" altLang="en-US" sz="2000" b="1" i="0" u="none" strike="noStrike" kern="1200" cap="none" spc="0" normalizeH="0" baseline="0" noProof="1">
                <a:solidFill>
                  <a:srgbClr val="FF0000"/>
                </a:solidFill>
                <a:latin typeface="楷体" charset="-122"/>
                <a:ea typeface="楷体" charset="-122"/>
                <a:cs typeface="楷体" charset="-122"/>
              </a:rPr>
              <a:t>个历史范例，</a:t>
            </a:r>
            <a:r>
              <a:rPr kumimoji="0" lang="en-US" altLang="zh-CN" sz="2000" b="1" i="0" u="none" strike="noStrike" kern="1200" cap="none" spc="0" normalizeH="0" baseline="0" noProof="1">
                <a:solidFill>
                  <a:srgbClr val="FF0000"/>
                </a:solidFill>
                <a:latin typeface="楷体" charset="-122"/>
                <a:ea typeface="楷体" charset="-122"/>
                <a:cs typeface="楷体" charset="-122"/>
              </a:rPr>
              <a:t>3</a:t>
            </a:r>
            <a:r>
              <a:rPr kumimoji="0" lang="zh-CN" altLang="en-US" sz="2000" b="1" i="0" u="none" strike="noStrike" kern="1200" cap="none" spc="0" normalizeH="0" baseline="0" noProof="1">
                <a:solidFill>
                  <a:srgbClr val="FF0000"/>
                </a:solidFill>
                <a:latin typeface="楷体" charset="-122"/>
                <a:ea typeface="楷体" charset="-122"/>
                <a:cs typeface="楷体" charset="-122"/>
              </a:rPr>
              <a:t>个历史阶段内容，某个史例起因经过结果或背景概况影响</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3</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结论</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lang="zh-CN" altLang="en-US" sz="2000" b="1">
                <a:solidFill>
                  <a:srgbClr val="FF0000"/>
                </a:solidFill>
                <a:latin typeface="楷体" charset="-122"/>
                <a:ea typeface="楷体" charset="-122"/>
                <a:cs typeface="黑体" charset="-122"/>
                <a:sym typeface="+mn-ea"/>
              </a:rPr>
              <a:t>升华论点，透过现象看本质，呼应观点</a:t>
            </a:r>
            <a:r>
              <a:rPr lang="zh-CN" altLang="en-US" sz="2000" b="1">
                <a:latin typeface="楷体" charset="-122"/>
                <a:ea typeface="楷体" charset="-122"/>
                <a:cs typeface="黑体" charset="-122"/>
                <a:sym typeface="+mn-ea"/>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2.表述成文</a:t>
            </a:r>
            <a:r>
              <a:rPr kumimoji="0" lang="zh-CN" altLang="en-US" sz="2000" b="1" i="0" u="none" strike="noStrike" kern="1200" cap="none" spc="0" normalizeH="0" baseline="0" noProof="1">
                <a:solidFill>
                  <a:srgbClr val="1D41D5"/>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不能像简答题一样，应以文章的形式来呈现，</a:t>
            </a:r>
            <a:r>
              <a:rPr kumimoji="0" lang="zh-CN" altLang="en-US" sz="2000" b="1" i="0" u="none" strike="noStrike" kern="1200" cap="none" spc="0" normalizeH="0" baseline="0" noProof="1">
                <a:solidFill>
                  <a:srgbClr val="FF0000"/>
                </a:solidFill>
                <a:latin typeface="楷体" charset="-122"/>
                <a:ea typeface="楷体" charset="-122"/>
                <a:cs typeface="楷体" charset="-122"/>
              </a:rPr>
              <a:t>观点+论证+结论（三段论）模式，不少于3个历史实例、且无需序号，</a:t>
            </a:r>
            <a:r>
              <a:rPr kumimoji="0" lang="en-US" altLang="zh-CN" sz="2000" b="1" i="0" u="none" strike="noStrike" kern="1200" cap="none" spc="0" normalizeH="0" baseline="0" noProof="1">
                <a:solidFill>
                  <a:srgbClr val="FF0000"/>
                </a:solidFill>
                <a:latin typeface="楷体" charset="-122"/>
                <a:ea typeface="楷体" charset="-122"/>
                <a:cs typeface="楷体" charset="-122"/>
              </a:rPr>
              <a:t>150</a:t>
            </a:r>
            <a:r>
              <a:rPr kumimoji="0" lang="en-US" altLang="en-US" sz="2000" b="1" i="0" u="none" strike="noStrike" kern="1200" cap="none" spc="0" normalizeH="0" baseline="0" noProof="1">
                <a:solidFill>
                  <a:srgbClr val="FF0000"/>
                </a:solidFill>
                <a:latin typeface="楷体" charset="-122"/>
                <a:ea typeface="楷体" charset="-122"/>
                <a:cs typeface="楷体" charset="-122"/>
              </a:rPr>
              <a:t>字左右</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3.</a:t>
            </a:r>
            <a:r>
              <a:rPr kumimoji="0" lang="zh-CN" altLang="en-US" sz="2000" b="1" i="0" u="none" strike="noStrike" kern="1200" cap="none" spc="0" normalizeH="0" baseline="0" noProof="1">
                <a:solidFill>
                  <a:srgbClr val="1D41D5"/>
                </a:solidFill>
                <a:latin typeface="楷体" charset="-122"/>
                <a:ea typeface="楷体" charset="-122"/>
                <a:cs typeface="楷体" charset="-122"/>
              </a:rPr>
              <a:t>紧扣主旨</a:t>
            </a:r>
            <a:r>
              <a:rPr kumimoji="0" lang="en-US" sz="2000" b="1" i="0" u="none" strike="noStrike" kern="1200" cap="none" spc="0" normalizeH="0" baseline="0" noProof="1">
                <a:solidFill>
                  <a:srgbClr val="1D41D5"/>
                </a:solidFill>
                <a:latin typeface="楷体" charset="-122"/>
                <a:ea typeface="楷体" charset="-122"/>
                <a:cs typeface="楷体" charset="-122"/>
              </a:rPr>
              <a:t>语言精炼：</a:t>
            </a:r>
            <a:r>
              <a:rPr kumimoji="0" lang="zh-CN" altLang="en-US" sz="2000" b="1" i="0" u="none" strike="noStrike" kern="1200" cap="none" spc="0" normalizeH="0" baseline="0" noProof="1">
                <a:solidFill>
                  <a:schemeClr val="tx1"/>
                </a:solidFill>
                <a:latin typeface="楷体" charset="-122"/>
                <a:ea typeface="楷体" charset="-122"/>
                <a:cs typeface="楷体" charset="-122"/>
              </a:rPr>
              <a:t>历史小论文应抓住材料中的</a:t>
            </a:r>
            <a:r>
              <a:rPr kumimoji="0" lang="zh-CN" altLang="en-US" sz="2000" b="1" i="0" u="none" strike="noStrike" kern="1200" cap="none" spc="0" normalizeH="0" baseline="0" noProof="1">
                <a:solidFill>
                  <a:srgbClr val="FF0000"/>
                </a:solidFill>
                <a:latin typeface="楷体" charset="-122"/>
                <a:ea typeface="楷体" charset="-122"/>
                <a:cs typeface="楷体" charset="-122"/>
              </a:rPr>
              <a:t>关键信息与主题主旨</a:t>
            </a:r>
            <a:r>
              <a:rPr kumimoji="0" lang="zh-CN" altLang="en-US" sz="2000" b="1" i="0" u="none" strike="noStrike" kern="1200" cap="none" spc="0" normalizeH="0" baseline="0" noProof="1">
                <a:solidFill>
                  <a:schemeClr val="tx1"/>
                </a:solidFill>
                <a:latin typeface="楷体" charset="-122"/>
                <a:ea typeface="楷体" charset="-122"/>
                <a:cs typeface="楷体" charset="-122"/>
              </a:rPr>
              <a:t>，在充分理解材料和命题意图的基础上再动笔，以保证语言精炼，</a:t>
            </a:r>
            <a:r>
              <a:rPr kumimoji="0" lang="zh-CN" altLang="en-US" sz="2000" b="1" i="0" u="none" strike="noStrike" kern="1200" cap="none" spc="0" normalizeH="0" baseline="0" noProof="1">
                <a:solidFill>
                  <a:srgbClr val="FF0000"/>
                </a:solidFill>
                <a:latin typeface="楷体" charset="-122"/>
                <a:ea typeface="楷体" charset="-122"/>
                <a:cs typeface="楷体" charset="-122"/>
              </a:rPr>
              <a:t>紧扣主题切记不可脱题</a:t>
            </a:r>
            <a:r>
              <a:rPr kumimoji="0" lang="zh-CN" altLang="en-US" sz="2000" b="1" i="0" u="none" strike="noStrike" kern="1200" cap="none" spc="0" normalizeH="0" baseline="0" noProof="1">
                <a:solidFill>
                  <a:schemeClr val="tx1"/>
                </a:solidFill>
                <a:latin typeface="楷体" charset="-122"/>
                <a:ea typeface="楷体" charset="-122"/>
                <a:cs typeface="楷体" charset="-122"/>
              </a:rPr>
              <a:t>。（关键）</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p:txBody>
      </p:sp>
      <p:sp>
        <p:nvSpPr>
          <p:cNvPr id="11" name="文本框 10"/>
          <p:cNvSpPr txBox="1"/>
          <p:nvPr/>
        </p:nvSpPr>
        <p:spPr>
          <a:xfrm>
            <a:off x="9361170" y="6539230"/>
            <a:ext cx="2762250" cy="257810"/>
          </a:xfrm>
          <a:prstGeom prst="rect">
            <a:avLst/>
          </a:prstGeom>
          <a:solidFill>
            <a:schemeClr val="bg1"/>
          </a:solidFill>
        </p:spPr>
        <p:txBody>
          <a:bodyPr wrap="square" rtlCol="0" anchor="t">
            <a:noAutofit/>
          </a:bodyPr>
          <a:p>
            <a:endParaRPr lang="zh-CN" altLang="en-US"/>
          </a:p>
        </p:txBody>
      </p:sp>
      <p:sp>
        <p:nvSpPr>
          <p:cNvPr id="16" name="文本框 15"/>
          <p:cNvSpPr txBox="1"/>
          <p:nvPr/>
        </p:nvSpPr>
        <p:spPr>
          <a:xfrm>
            <a:off x="189230" y="5111115"/>
            <a:ext cx="11712575" cy="706755"/>
          </a:xfrm>
          <a:prstGeom prst="rect">
            <a:avLst/>
          </a:prstGeom>
          <a:noFill/>
        </p:spPr>
        <p:txBody>
          <a:bodyPr wrap="square" rtlCol="0" anchor="t">
            <a:spAutoFit/>
          </a:bodyPr>
          <a:p>
            <a:r>
              <a:rPr sz="2000" b="1" spc="200">
                <a:latin typeface="楷体" charset="-122"/>
                <a:ea typeface="楷体" charset="-122"/>
                <a:cs typeface="+mj-cs"/>
                <a:sym typeface="+mn-ea"/>
              </a:rPr>
              <a:t>技术化答题</a:t>
            </a:r>
            <a:r>
              <a:rPr sz="2000" b="1" spc="200">
                <a:solidFill>
                  <a:srgbClr val="FF0000"/>
                </a:solidFill>
                <a:latin typeface="楷体" charset="-122"/>
                <a:ea typeface="楷体" charset="-122"/>
                <a:cs typeface="+mj-cs"/>
                <a:sym typeface="+mn-ea"/>
              </a:rPr>
              <a:t>不是全部</a:t>
            </a:r>
            <a:r>
              <a:rPr sz="2000" b="1" spc="200">
                <a:latin typeface="楷体" charset="-122"/>
                <a:ea typeface="楷体" charset="-122"/>
                <a:cs typeface="+mj-cs"/>
                <a:sym typeface="+mn-ea"/>
              </a:rPr>
              <a:t>，更</a:t>
            </a:r>
            <a:r>
              <a:rPr sz="2000" b="1" spc="200">
                <a:solidFill>
                  <a:srgbClr val="FF0000"/>
                </a:solidFill>
                <a:latin typeface="楷体" charset="-122"/>
                <a:ea typeface="楷体" charset="-122"/>
                <a:cs typeface="+mj-cs"/>
                <a:sym typeface="+mn-ea"/>
              </a:rPr>
              <a:t>不是万能</a:t>
            </a:r>
            <a:r>
              <a:rPr lang="zh-CN" sz="2000" b="1" spc="200">
                <a:solidFill>
                  <a:srgbClr val="FF0000"/>
                </a:solidFill>
                <a:latin typeface="楷体" charset="-122"/>
                <a:ea typeface="楷体" charset="-122"/>
                <a:cs typeface="+mj-cs"/>
                <a:sym typeface="+mn-ea"/>
              </a:rPr>
              <a:t>；</a:t>
            </a:r>
            <a:endParaRPr lang="zh-CN" sz="2000" b="1" spc="200">
              <a:solidFill>
                <a:srgbClr val="FF0000"/>
              </a:solidFill>
              <a:latin typeface="楷体" charset="-122"/>
              <a:ea typeface="楷体" charset="-122"/>
              <a:cs typeface="+mj-cs"/>
              <a:sym typeface="+mn-ea"/>
            </a:endParaRPr>
          </a:p>
          <a:p>
            <a:r>
              <a:rPr sz="2000" b="1" spc="200">
                <a:solidFill>
                  <a:srgbClr val="FF0000"/>
                </a:solidFill>
                <a:latin typeface="楷体" charset="-122"/>
                <a:ea typeface="楷体" charset="-122"/>
                <a:cs typeface="+mj-cs"/>
                <a:sym typeface="+mn-ea"/>
              </a:rPr>
              <a:t>关键</a:t>
            </a:r>
            <a:r>
              <a:rPr sz="2000" b="1" spc="200">
                <a:latin typeface="楷体" charset="-122"/>
                <a:ea typeface="楷体" charset="-122"/>
                <a:cs typeface="+mj-cs"/>
                <a:sym typeface="+mn-ea"/>
              </a:rPr>
              <a:t>是自身</a:t>
            </a:r>
            <a:r>
              <a:rPr sz="2000" b="1" spc="200">
                <a:solidFill>
                  <a:srgbClr val="313CCD"/>
                </a:solidFill>
                <a:latin typeface="楷体" charset="-122"/>
                <a:ea typeface="楷体" charset="-122"/>
                <a:cs typeface="+mj-cs"/>
                <a:sym typeface="+mn-ea"/>
              </a:rPr>
              <a:t>对材料的解读、归纳、概括、总结</a:t>
            </a:r>
            <a:r>
              <a:rPr sz="2000" b="1" spc="200">
                <a:latin typeface="楷体" charset="-122"/>
                <a:ea typeface="楷体" charset="-122"/>
                <a:cs typeface="+mj-cs"/>
                <a:sym typeface="+mn-ea"/>
              </a:rPr>
              <a:t>。</a:t>
            </a:r>
            <a:r>
              <a:rPr lang="zh-CN" sz="2000" b="1" spc="200">
                <a:latin typeface="楷体" charset="-122"/>
                <a:ea typeface="楷体" charset="-122"/>
                <a:cs typeface="+mj-cs"/>
                <a:sym typeface="+mn-ea"/>
              </a:rPr>
              <a:t>（</a:t>
            </a:r>
            <a:r>
              <a:rPr lang="zh-CN" sz="2000" b="1" spc="200">
                <a:solidFill>
                  <a:srgbClr val="FF0000"/>
                </a:solidFill>
                <a:latin typeface="楷体" charset="-122"/>
                <a:ea typeface="楷体" charset="-122"/>
                <a:cs typeface="+mj-cs"/>
                <a:sym typeface="+mn-ea"/>
              </a:rPr>
              <a:t>多记、多练、多参考学习</a:t>
            </a:r>
            <a:r>
              <a:rPr lang="zh-CN" sz="2000" b="1" spc="200">
                <a:latin typeface="楷体" charset="-122"/>
                <a:ea typeface="楷体" charset="-122"/>
                <a:cs typeface="+mj-cs"/>
                <a:sym typeface="+mn-ea"/>
              </a:rPr>
              <a:t>）</a:t>
            </a:r>
            <a:endParaRPr lang="zh-CN" sz="2000" b="1" spc="200">
              <a:latin typeface="楷体" charset="-122"/>
              <a:ea typeface="楷体" charset="-122"/>
              <a:cs typeface="+mj-cs"/>
              <a:sym typeface="+mn-ea"/>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三、如何写好历史小论文?</a:t>
            </a:r>
            <a:endParaRPr lang="zh-CN" altLang="en-US" sz="2400" b="1" dirty="0">
              <a:solidFill>
                <a:schemeClr val="bg1"/>
              </a:solidFill>
              <a:latin typeface="楷体" charset="-122"/>
              <a:ea typeface="楷体" charset="-122"/>
              <a:cs typeface="楷体" charset="-122"/>
              <a:sym typeface="+mn-ea"/>
            </a:endParaRPr>
          </a:p>
        </p:txBody>
      </p:sp>
      <p:pic>
        <p:nvPicPr>
          <p:cNvPr id="2" name="图片 1"/>
          <p:cNvPicPr>
            <a:picLocks noChangeAspect="1"/>
          </p:cNvPicPr>
          <p:nvPr/>
        </p:nvPicPr>
        <p:blipFill>
          <a:blip r:embed="rId2"/>
          <a:stretch>
            <a:fillRect/>
          </a:stretch>
        </p:blipFill>
        <p:spPr>
          <a:xfrm>
            <a:off x="0" y="460375"/>
            <a:ext cx="5780405" cy="3663950"/>
          </a:xfrm>
          <a:prstGeom prst="rect">
            <a:avLst/>
          </a:prstGeom>
        </p:spPr>
      </p:pic>
      <p:pic>
        <p:nvPicPr>
          <p:cNvPr id="4" name="图片 3"/>
          <p:cNvPicPr>
            <a:picLocks noChangeAspect="1"/>
          </p:cNvPicPr>
          <p:nvPr/>
        </p:nvPicPr>
        <p:blipFill>
          <a:blip r:embed="rId3"/>
          <a:stretch>
            <a:fillRect/>
          </a:stretch>
        </p:blipFill>
        <p:spPr>
          <a:xfrm>
            <a:off x="0" y="4124325"/>
            <a:ext cx="5780405" cy="2733675"/>
          </a:xfrm>
          <a:prstGeom prst="rect">
            <a:avLst/>
          </a:prstGeom>
        </p:spPr>
      </p:pic>
      <p:sp>
        <p:nvSpPr>
          <p:cNvPr id="5" name="文本框 4"/>
          <p:cNvSpPr txBox="1"/>
          <p:nvPr/>
        </p:nvSpPr>
        <p:spPr>
          <a:xfrm>
            <a:off x="6328410" y="789305"/>
            <a:ext cx="5575935" cy="2459355"/>
          </a:xfrm>
          <a:prstGeom prst="rect">
            <a:avLst/>
          </a:prstGeom>
          <a:noFill/>
          <a:ln w="12700">
            <a:solidFill>
              <a:schemeClr val="tx1"/>
            </a:solidFill>
          </a:ln>
        </p:spPr>
        <p:txBody>
          <a:bodyPr wrap="square" rtlCol="0">
            <a:noAutofit/>
          </a:bodyPr>
          <a:p>
            <a:r>
              <a:rPr lang="zh-CN" altLang="en-US" b="1">
                <a:latin typeface="楷体" charset="-122"/>
                <a:ea typeface="楷体" charset="-122"/>
                <a:cs typeface="楷体" charset="-122"/>
              </a:rPr>
              <a:t>结构化思维：</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a:t>
            </a:r>
            <a:r>
              <a:rPr lang="zh-CN" altLang="en-US" b="1">
                <a:latin typeface="楷体" charset="-122"/>
                <a:ea typeface="楷体" charset="-122"/>
                <a:cs typeface="楷体" charset="-122"/>
              </a:rPr>
              <a:t>总</a:t>
            </a:r>
            <a:r>
              <a:rPr lang="en-US" altLang="zh-CN" b="1">
                <a:latin typeface="楷体" charset="-122"/>
                <a:ea typeface="楷体" charset="-122"/>
                <a:cs typeface="楷体" charset="-122"/>
              </a:rPr>
              <a:t>-</a:t>
            </a:r>
            <a:r>
              <a:rPr lang="zh-CN" altLang="en-US" b="1">
                <a:latin typeface="楷体" charset="-122"/>
                <a:ea typeface="楷体" charset="-122"/>
                <a:cs typeface="楷体" charset="-122"/>
              </a:rPr>
              <a:t>分</a:t>
            </a:r>
            <a:r>
              <a:rPr lang="en-US" altLang="zh-CN" b="1">
                <a:latin typeface="楷体" charset="-122"/>
                <a:ea typeface="楷体" charset="-122"/>
                <a:cs typeface="楷体" charset="-122"/>
              </a:rPr>
              <a:t>-</a:t>
            </a:r>
            <a:r>
              <a:rPr lang="zh-CN" altLang="en-US" b="1">
                <a:latin typeface="楷体" charset="-122"/>
                <a:ea typeface="楷体" charset="-122"/>
                <a:cs typeface="楷体" charset="-122"/>
              </a:rPr>
              <a:t>总</a:t>
            </a:r>
            <a:r>
              <a:rPr lang="en-US" altLang="zh-CN" b="1">
                <a:latin typeface="楷体" charset="-122"/>
                <a:ea typeface="楷体" charset="-122"/>
                <a:cs typeface="楷体" charset="-122"/>
              </a:rPr>
              <a:t>”</a:t>
            </a:r>
            <a:r>
              <a:rPr lang="zh-CN" altLang="en-US" b="1">
                <a:latin typeface="楷体" charset="-122"/>
                <a:ea typeface="楷体" charset="-122"/>
                <a:cs typeface="楷体" charset="-122"/>
              </a:rPr>
              <a:t>框架：观点</a:t>
            </a:r>
            <a:r>
              <a:rPr lang="en-US" altLang="en-US" b="1">
                <a:latin typeface="楷体" charset="-122"/>
                <a:ea typeface="楷体" charset="-122"/>
                <a:cs typeface="楷体" charset="-122"/>
              </a:rPr>
              <a:t>→</a:t>
            </a:r>
            <a:r>
              <a:rPr lang="zh-CN" altLang="en-US" b="1">
                <a:latin typeface="楷体" charset="-122"/>
                <a:ea typeface="楷体" charset="-122"/>
                <a:cs typeface="楷体" charset="-122"/>
              </a:rPr>
              <a:t>论证</a:t>
            </a:r>
            <a:r>
              <a:rPr lang="en-US" altLang="en-US" b="1">
                <a:latin typeface="楷体" charset="-122"/>
                <a:ea typeface="楷体" charset="-122"/>
                <a:cs typeface="楷体" charset="-122"/>
              </a:rPr>
              <a:t>→</a:t>
            </a:r>
            <a:r>
              <a:rPr lang="zh-CN" altLang="en-US" b="1">
                <a:latin typeface="楷体" charset="-122"/>
                <a:ea typeface="楷体" charset="-122"/>
                <a:cs typeface="楷体" charset="-122"/>
              </a:rPr>
              <a:t>升华</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 </a:t>
            </a:r>
            <a:r>
              <a:rPr lang="zh-CN" altLang="en-US" b="1">
                <a:latin typeface="楷体" charset="-122"/>
                <a:ea typeface="楷体" charset="-122"/>
                <a:cs typeface="楷体" charset="-122"/>
              </a:rPr>
              <a:t>段落清晰：每段围绕一个分论点展开</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 </a:t>
            </a:r>
            <a:r>
              <a:rPr lang="zh-CN" altLang="en-US" b="1">
                <a:latin typeface="楷体" charset="-122"/>
                <a:ea typeface="楷体" charset="-122"/>
                <a:cs typeface="楷体" charset="-122"/>
              </a:rPr>
              <a:t>逻辑链条：背景</a:t>
            </a:r>
            <a:r>
              <a:rPr lang="en-US" altLang="en-US" b="1">
                <a:latin typeface="楷体" charset="-122"/>
                <a:ea typeface="楷体" charset="-122"/>
                <a:cs typeface="楷体" charset="-122"/>
              </a:rPr>
              <a:t>→</a:t>
            </a:r>
            <a:r>
              <a:rPr lang="zh-CN" altLang="en-US" b="1">
                <a:latin typeface="楷体" charset="-122"/>
                <a:ea typeface="楷体" charset="-122"/>
                <a:cs typeface="楷体" charset="-122"/>
              </a:rPr>
              <a:t>事件</a:t>
            </a:r>
            <a:r>
              <a:rPr lang="en-US" altLang="en-US" b="1">
                <a:latin typeface="楷体" charset="-122"/>
                <a:ea typeface="楷体" charset="-122"/>
                <a:cs typeface="楷体" charset="-122"/>
              </a:rPr>
              <a:t>→</a:t>
            </a:r>
            <a:r>
              <a:rPr lang="zh-CN" altLang="en-US" b="1">
                <a:latin typeface="楷体" charset="-122"/>
                <a:ea typeface="楷体" charset="-122"/>
                <a:cs typeface="楷体" charset="-122"/>
              </a:rPr>
              <a:t>影响</a:t>
            </a:r>
            <a:r>
              <a:rPr lang="en-US" altLang="en-US" b="1">
                <a:latin typeface="楷体" charset="-122"/>
                <a:ea typeface="楷体" charset="-122"/>
                <a:cs typeface="楷体" charset="-122"/>
              </a:rPr>
              <a:t>→</a:t>
            </a:r>
            <a:r>
              <a:rPr lang="zh-CN" altLang="en-US" b="1">
                <a:latin typeface="楷体" charset="-122"/>
                <a:ea typeface="楷体" charset="-122"/>
                <a:cs typeface="楷体" charset="-122"/>
              </a:rPr>
              <a:t>结论（议论）</a:t>
            </a:r>
            <a:endParaRPr lang="zh-CN" altLang="en-US"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史论结合</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史实为基：每句观点必须有史实支撑；</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论述为魂：用历史逻辑串联史实，围绕观点论证；</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拒绝罗列：忌堆砌史实不加分析，或空发</a:t>
            </a:r>
            <a:r>
              <a:rPr lang="zh-CN" altLang="en-US" b="1">
                <a:latin typeface="楷体" charset="-122"/>
                <a:ea typeface="楷体" charset="-122"/>
                <a:cs typeface="楷体" charset="-122"/>
              </a:rPr>
              <a:t>议论。</a:t>
            </a:r>
            <a:endParaRPr lang="zh-CN" altLang="en-US" b="1">
              <a:latin typeface="楷体" charset="-122"/>
              <a:ea typeface="楷体" charset="-122"/>
              <a:cs typeface="楷体" charset="-122"/>
            </a:endParaRPr>
          </a:p>
        </p:txBody>
      </p:sp>
      <p:sp>
        <p:nvSpPr>
          <p:cNvPr id="7" name="文本框 6"/>
          <p:cNvSpPr txBox="1"/>
          <p:nvPr/>
        </p:nvSpPr>
        <p:spPr>
          <a:xfrm>
            <a:off x="6328410" y="3429000"/>
            <a:ext cx="5575300" cy="2030095"/>
          </a:xfrm>
          <a:prstGeom prst="rect">
            <a:avLst/>
          </a:prstGeom>
          <a:noFill/>
          <a:ln w="12700">
            <a:solidFill>
              <a:schemeClr val="tx1"/>
            </a:solidFill>
          </a:ln>
        </p:spPr>
        <p:txBody>
          <a:bodyPr wrap="square" rtlCol="0">
            <a:spAutoFit/>
          </a:bodyPr>
          <a:p>
            <a:r>
              <a:rPr lang="zh-CN" altLang="en-US" b="1">
                <a:latin typeface="楷体" charset="-122"/>
                <a:ea typeface="楷体" charset="-122"/>
                <a:cs typeface="楷体" charset="-122"/>
              </a:rPr>
              <a:t>题目</a:t>
            </a:r>
            <a:r>
              <a:rPr lang="zh-CN" altLang="en-US" b="1">
                <a:latin typeface="楷体" charset="-122"/>
                <a:ea typeface="楷体" charset="-122"/>
                <a:cs typeface="楷体" charset="-122"/>
              </a:rPr>
              <a:t>类型：</a:t>
            </a:r>
            <a:endParaRPr lang="zh-CN" altLang="en-US"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因果类</a:t>
            </a:r>
            <a:r>
              <a:rPr lang="zh-CN" altLang="en-US" b="1">
                <a:latin typeface="楷体" charset="-122"/>
                <a:ea typeface="楷体" charset="-122"/>
                <a:cs typeface="楷体" charset="-122"/>
              </a:rPr>
              <a:t>（为何</a:t>
            </a:r>
            <a:r>
              <a:rPr lang="en-US" altLang="zh-CN" b="1">
                <a:latin typeface="楷体" charset="-122"/>
                <a:ea typeface="楷体" charset="-122"/>
                <a:cs typeface="楷体" charset="-122"/>
              </a:rPr>
              <a:t>/</a:t>
            </a:r>
            <a:r>
              <a:rPr lang="zh-CN" altLang="en-US" b="1">
                <a:latin typeface="楷体" charset="-122"/>
                <a:ea typeface="楷体" charset="-122"/>
                <a:cs typeface="楷体" charset="-122"/>
              </a:rPr>
              <a:t>影响）</a:t>
            </a:r>
            <a:r>
              <a:rPr lang="en-US" altLang="zh-CN" b="1">
                <a:latin typeface="楷体" charset="-122"/>
                <a:ea typeface="楷体" charset="-122"/>
                <a:cs typeface="楷体" charset="-122"/>
              </a:rPr>
              <a:t> </a:t>
            </a:r>
            <a:r>
              <a:rPr lang="zh-CN" altLang="en-US" b="1">
                <a:latin typeface="楷体" charset="-122"/>
                <a:ea typeface="楷体" charset="-122"/>
                <a:cs typeface="楷体" charset="-122"/>
              </a:rPr>
              <a:t>：</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多维度分析（政经思文）</a:t>
            </a:r>
            <a:r>
              <a:rPr lang="en-US" altLang="zh-CN" b="1">
                <a:latin typeface="楷体" charset="-122"/>
                <a:ea typeface="楷体" charset="-122"/>
                <a:cs typeface="楷体" charset="-122"/>
              </a:rPr>
              <a:t>+</a:t>
            </a:r>
            <a:r>
              <a:rPr lang="zh-CN" altLang="en-US" b="1">
                <a:latin typeface="楷体" charset="-122"/>
                <a:ea typeface="楷体" charset="-122"/>
                <a:cs typeface="楷体" charset="-122"/>
              </a:rPr>
              <a:t>层次（直接</a:t>
            </a:r>
            <a:r>
              <a:rPr lang="en-US" altLang="zh-CN" b="1">
                <a:latin typeface="楷体" charset="-122"/>
                <a:ea typeface="楷体" charset="-122"/>
                <a:cs typeface="楷体" charset="-122"/>
              </a:rPr>
              <a:t>/</a:t>
            </a:r>
            <a:r>
              <a:rPr lang="zh-CN" altLang="en-US" b="1">
                <a:latin typeface="楷体" charset="-122"/>
                <a:ea typeface="楷体" charset="-122"/>
                <a:cs typeface="楷体" charset="-122"/>
              </a:rPr>
              <a:t>根本）</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比较类</a:t>
            </a:r>
            <a:r>
              <a:rPr lang="zh-CN" altLang="en-US" b="1">
                <a:latin typeface="楷体" charset="-122"/>
                <a:ea typeface="楷体" charset="-122"/>
                <a:cs typeface="楷体" charset="-122"/>
              </a:rPr>
              <a:t>（异同</a:t>
            </a:r>
            <a:r>
              <a:rPr lang="en-US" altLang="zh-CN" b="1">
                <a:latin typeface="楷体" charset="-122"/>
                <a:ea typeface="楷体" charset="-122"/>
                <a:cs typeface="楷体" charset="-122"/>
              </a:rPr>
              <a:t>/</a:t>
            </a:r>
            <a:r>
              <a:rPr lang="zh-CN" altLang="en-US" b="1">
                <a:latin typeface="楷体" charset="-122"/>
                <a:ea typeface="楷体" charset="-122"/>
                <a:cs typeface="楷体" charset="-122"/>
              </a:rPr>
              <a:t>变化）：</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分领域对比（制度</a:t>
            </a:r>
            <a:r>
              <a:rPr lang="en-US" altLang="zh-CN" b="1">
                <a:latin typeface="楷体" charset="-122"/>
                <a:ea typeface="楷体" charset="-122"/>
                <a:cs typeface="楷体" charset="-122"/>
              </a:rPr>
              <a:t>/</a:t>
            </a:r>
            <a:r>
              <a:rPr lang="zh-CN" altLang="en-US" b="1">
                <a:latin typeface="楷体" charset="-122"/>
                <a:ea typeface="楷体" charset="-122"/>
                <a:cs typeface="楷体" charset="-122"/>
              </a:rPr>
              <a:t>经济</a:t>
            </a:r>
            <a:r>
              <a:rPr lang="en-US" altLang="zh-CN" b="1">
                <a:latin typeface="楷体" charset="-122"/>
                <a:ea typeface="楷体" charset="-122"/>
                <a:cs typeface="楷体" charset="-122"/>
              </a:rPr>
              <a:t>/</a:t>
            </a:r>
            <a:r>
              <a:rPr lang="zh-CN" altLang="en-US" b="1">
                <a:latin typeface="楷体" charset="-122"/>
                <a:ea typeface="楷体" charset="-122"/>
                <a:cs typeface="楷体" charset="-122"/>
              </a:rPr>
              <a:t>文化）</a:t>
            </a:r>
            <a:r>
              <a:rPr lang="en-US" altLang="zh-CN" b="1">
                <a:latin typeface="楷体" charset="-122"/>
                <a:ea typeface="楷体" charset="-122"/>
                <a:cs typeface="楷体" charset="-122"/>
              </a:rPr>
              <a:t>+</a:t>
            </a:r>
            <a:r>
              <a:rPr lang="zh-CN" altLang="en-US" b="1">
                <a:latin typeface="楷体" charset="-122"/>
                <a:ea typeface="楷体" charset="-122"/>
                <a:cs typeface="楷体" charset="-122"/>
              </a:rPr>
              <a:t>突出转折点</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观点评析类</a:t>
            </a:r>
            <a:r>
              <a:rPr lang="en-US" altLang="zh-CN" b="1">
                <a:latin typeface="楷体" charset="-122"/>
                <a:ea typeface="楷体" charset="-122"/>
                <a:cs typeface="楷体" charset="-122"/>
              </a:rPr>
              <a:t> </a:t>
            </a:r>
            <a:r>
              <a:rPr lang="zh-CN" altLang="en-US" b="1">
                <a:latin typeface="楷体" charset="-122"/>
                <a:ea typeface="楷体" charset="-122"/>
                <a:cs typeface="楷体" charset="-122"/>
              </a:rPr>
              <a:t>：</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先立论（是否认同）</a:t>
            </a:r>
            <a:r>
              <a:rPr lang="en-US" altLang="zh-CN" b="1">
                <a:latin typeface="楷体" charset="-122"/>
                <a:ea typeface="楷体" charset="-122"/>
                <a:cs typeface="楷体" charset="-122"/>
              </a:rPr>
              <a:t>+ </a:t>
            </a:r>
            <a:r>
              <a:rPr lang="zh-CN" altLang="en-US" b="1">
                <a:latin typeface="楷体" charset="-122"/>
                <a:ea typeface="楷体" charset="-122"/>
                <a:cs typeface="楷体" charset="-122"/>
              </a:rPr>
              <a:t>史实驳斥</a:t>
            </a:r>
            <a:r>
              <a:rPr lang="en-US" altLang="zh-CN" b="1">
                <a:latin typeface="楷体" charset="-122"/>
                <a:ea typeface="楷体" charset="-122"/>
                <a:cs typeface="楷体" charset="-122"/>
              </a:rPr>
              <a:t>/</a:t>
            </a:r>
            <a:r>
              <a:rPr lang="zh-CN" altLang="en-US" b="1">
                <a:latin typeface="楷体" charset="-122"/>
                <a:ea typeface="楷体" charset="-122"/>
                <a:cs typeface="楷体" charset="-122"/>
              </a:rPr>
              <a:t>佐证</a:t>
            </a:r>
            <a:r>
              <a:rPr lang="en-US" altLang="zh-CN" b="1">
                <a:latin typeface="楷体" charset="-122"/>
                <a:ea typeface="楷体" charset="-122"/>
                <a:cs typeface="楷体" charset="-122"/>
              </a:rPr>
              <a:t> </a:t>
            </a:r>
            <a:endParaRPr lang="zh-CN" altLang="en-US" b="1">
              <a:latin typeface="楷体" charset="-122"/>
              <a:ea typeface="楷体" charset="-122"/>
              <a:cs typeface="楷体" charset="-122"/>
            </a:endParaRPr>
          </a:p>
        </p:txBody>
      </p:sp>
      <p:sp>
        <p:nvSpPr>
          <p:cNvPr id="9" name="文本框 8"/>
          <p:cNvSpPr txBox="1"/>
          <p:nvPr/>
        </p:nvSpPr>
        <p:spPr>
          <a:xfrm>
            <a:off x="6182995" y="5722620"/>
            <a:ext cx="5875020" cy="706755"/>
          </a:xfrm>
          <a:prstGeom prst="rect">
            <a:avLst/>
          </a:prstGeom>
          <a:noFill/>
        </p:spPr>
        <p:txBody>
          <a:bodyPr wrap="square" rtlCol="0">
            <a:spAutoFit/>
          </a:bodyPr>
          <a:p>
            <a:r>
              <a:rPr lang="zh-CN" altLang="en-US" sz="2000" b="1">
                <a:solidFill>
                  <a:srgbClr val="FF0000"/>
                </a:solidFill>
                <a:latin typeface="黑体" charset="-122"/>
                <a:ea typeface="黑体" charset="-122"/>
                <a:cs typeface="黑体" charset="-122"/>
              </a:rPr>
              <a:t>黄金论证模型：</a:t>
            </a:r>
            <a:r>
              <a:rPr lang="en-US" altLang="zh-CN" sz="2000" b="1">
                <a:solidFill>
                  <a:srgbClr val="FF0000"/>
                </a:solidFill>
                <a:latin typeface="黑体" charset="-122"/>
                <a:ea typeface="黑体" charset="-122"/>
                <a:cs typeface="黑体" charset="-122"/>
              </a:rPr>
              <a:t>  </a:t>
            </a:r>
            <a:endParaRPr lang="en-US" altLang="zh-CN" sz="2000" b="1">
              <a:solidFill>
                <a:srgbClr val="FF0000"/>
              </a:solidFill>
              <a:latin typeface="黑体" charset="-122"/>
              <a:ea typeface="黑体" charset="-122"/>
              <a:cs typeface="黑体" charset="-122"/>
            </a:endParaRPr>
          </a:p>
          <a:p>
            <a:r>
              <a:rPr lang="en-US" altLang="zh-CN" sz="2000" b="1">
                <a:solidFill>
                  <a:srgbClr val="FF0000"/>
                </a:solidFill>
                <a:latin typeface="黑体" charset="-122"/>
                <a:ea typeface="黑体" charset="-122"/>
                <a:cs typeface="黑体" charset="-122"/>
              </a:rPr>
              <a:t>“</a:t>
            </a:r>
            <a:r>
              <a:rPr lang="zh-CN" altLang="en-US" sz="2000" b="1" u="sng">
                <a:solidFill>
                  <a:srgbClr val="FF0000"/>
                </a:solidFill>
                <a:latin typeface="黑体" charset="-122"/>
                <a:ea typeface="黑体" charset="-122"/>
                <a:cs typeface="黑体" charset="-122"/>
              </a:rPr>
              <a:t>背景铺垫</a:t>
            </a:r>
            <a:r>
              <a:rPr lang="en-US" altLang="zh-CN" sz="2000" b="1" u="sng">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典型史实</a:t>
            </a:r>
            <a:r>
              <a:rPr lang="en-US" altLang="zh-CN" sz="2000" b="1">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逻辑分析</a:t>
            </a:r>
            <a:r>
              <a:rPr lang="en-US" altLang="zh-CN" sz="2000" b="1" u="sng">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历史定性</a:t>
            </a:r>
            <a:endParaRPr lang="zh-CN" altLang="en-US" sz="2000" b="1" u="sng">
              <a:solidFill>
                <a:srgbClr val="FF0000"/>
              </a:solidFill>
              <a:latin typeface="黑体" charset="-122"/>
              <a:ea typeface="黑体" charset="-122"/>
              <a:cs typeface="黑体"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IBdAVSSmAEtg2uplrmeh8PRy9h/TKjF/+R9ZFrUKEhk1skuHoxQ18/T17fKWbZJ1VrqunKey08NrW7svQ6fTi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IBdAVSSmAEtg2uplrmeh8PRy9h/TKjF/+R9ZFrUKEhk1skuHoxQ18/T17fKWbZJ1VrqunKey08NrW7svQ6fTi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Dlrq25wU2PGuGg5bbmjbDIBdAVSSmAEtg2uplrmeh8PRy9h/TKjF/+R9ZFrUKEhk1skuHoxQ18/T17fKWbZJ1VrqunKey08NrW7svQ6fTi0="/>
</p:tagLst>
</file>

<file path=ppt/tags/tag63.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64.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65.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66.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67.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68.xml><?xml version="1.0" encoding="utf-8"?>
<p:tagLst xmlns:p="http://schemas.openxmlformats.org/presentationml/2006/main">
  <p:tag name="TABLE_ENDDRAG_ORIGIN_RECT" val="930*248"/>
  <p:tag name="TABLE_ENDDRAG_RECT" val="14*73*930*248"/>
  <p:tag name="KSO_WM_SCREEN_THEME_FLAG" val="Dlrq25wU2PGuGg5bbmjbDIBdAVSSmAEtg2uplrmeh8PRy9h/TKjF/+R9ZFrUKEhk1skuHoxQ18/T17fKWbZJ1VrqunKey08NrW7svQ6fTi0="/>
</p:tagLst>
</file>

<file path=ppt/tags/tag69.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70.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71.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72.xml><?xml version="1.0" encoding="utf-8"?>
<p:tagLst xmlns:p="http://schemas.openxmlformats.org/presentationml/2006/main">
  <p:tag name="KSO_WM_BEAUTIFY_FLAG" val=""/>
  <p:tag name="KSO_WM_SCREEN_THEME_FLAG" val="Dlrq25wU2PGuGg5bbmjbDIBdAVSSmAEtg2uplrmeh8PRy9h/TKjF/+R9ZFrUKEhk1skuHoxQ18/T17fKWbZJ1VrqunKey08NrW7svQ6fTi0="/>
</p:tagLst>
</file>

<file path=ppt/tags/tag73.xml><?xml version="1.0" encoding="utf-8"?>
<p:tagLst xmlns:p="http://schemas.openxmlformats.org/presentationml/2006/main">
  <p:tag name="KSO_WPP_MARK_KEY" val="76e3b46f-609b-4e58-9664-206a3de345ae"/>
  <p:tag name="COMMONDATA" val="eyJoZGlkIjoiZmU3NTM2YWI3ZDNlZWUzZjUxMTFlMzJkMjcwOWMwYTkifQ=="/>
  <p:tag name="commondata" val="eyJoZGlkIjoiMmQ5OTVhMjFiOGNjZGViZTE4ZDE3MTMwZTIxN2VlNTEifQ=="/>
  <p:tag name="KSO_WM_SCREEN_THEME_FLAG" val="Dlrq25wU2PGuGg5bbmjbDIBdAVSSmAEtg2uplrmeh8PRy9h/TKjF/+R9ZFrUKEhk1skuHoxQ18/T17fKWbZJ1VrqunKey08NrW7svQ6fTi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IBdAVSSmAEtg2uplrmeh8PRy9h/TKjF/+R9ZFrUKEhk1skuHoxQ18/T17fKWbZJ1VrqunKey08NrW7svQ6fTi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IBdAVSSmAEtg2uplrmeh8PRy9h/TKjF/+R9ZFrUKEhk1skuHoxQ18/T17fKWbZJ1VrqunKey08NrW7svQ6fTi0="/>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3508</Words>
  <PresentationFormat>自定义</PresentationFormat>
  <Paragraphs>198</Paragraphs>
  <Slides>9</Slides>
  <Notes>22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9</vt:i4>
      </vt:variant>
    </vt:vector>
  </HeadingPairs>
  <TitlesOfParts>
    <vt:vector size="32" baseType="lpstr">
      <vt:lpstr>Arial</vt:lpstr>
      <vt:lpstr>宋体</vt:lpstr>
      <vt:lpstr>Wingdings</vt:lpstr>
      <vt:lpstr>楷体</vt:lpstr>
      <vt:lpstr>华文新魏</vt:lpstr>
      <vt:lpstr>Wingdings</vt:lpstr>
      <vt:lpstr>方正粗黑宋简体</vt:lpstr>
      <vt:lpstr>汉仪书宋二KW</vt:lpstr>
      <vt:lpstr>Times New Roman</vt:lpstr>
      <vt:lpstr>汉仪楷体S</vt:lpstr>
      <vt:lpstr>汉仪楷体简</vt:lpstr>
      <vt:lpstr>黑体</vt:lpstr>
      <vt:lpstr>Calibri</vt:lpstr>
      <vt:lpstr>微软雅黑</vt:lpstr>
      <vt:lpstr>宋体</vt:lpstr>
      <vt:lpstr>Arial Unicode MS</vt:lpstr>
      <vt:lpstr>微软雅黑</vt:lpstr>
      <vt:lpstr>方正粗黑宋简体</vt:lpstr>
      <vt:lpstr>楷体</vt:lpstr>
      <vt:lpstr>汉仪楷体S</vt:lpstr>
      <vt:lpstr>黑体</vt:lpstr>
      <vt:lpstr>1_自定义设计方案</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2025-10-05T14:04:48Z</dcterms:created>
  <dcterms:modified xsi:type="dcterms:W3CDTF">2025-10-05T14:04:48Z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2052-7.3.1.8967</vt:lpwstr>
  </property>
  <property fmtid="{D5CDD505-2E9C-101B-9397-08002B2CF9AE}" pid="3" name="ICV">
    <vt:lpwstr>A5A540D560A85524007BE268337B651A_43</vt:lpwstr>
  </property>
</Properties>
</file>