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70" r:id="rId4"/>
    <p:sldId id="256" r:id="rId5"/>
    <p:sldId id="258" r:id="rId6"/>
    <p:sldId id="259" r:id="rId7"/>
    <p:sldId id="263" r:id="rId8"/>
    <p:sldId id="265" r:id="rId9"/>
    <p:sldId id="279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02" y="-108"/>
      </p:cViewPr>
      <p:guideLst>
        <p:guide orient="horz" pos="2162"/>
        <p:guide pos="38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9" /><Relationship Type="http://schemas.openxmlformats.org/officeDocument/2006/relationships/slide" Target="slides/slide6.xml" Id="rId8" /><Relationship Type="http://schemas.openxmlformats.org/officeDocument/2006/relationships/slide" Target="slides/slide5.xml" Id="rId7" /><Relationship Type="http://schemas.openxmlformats.org/officeDocument/2006/relationships/slide" Target="slides/slide4.xml" Id="rId6" /><Relationship Type="http://schemas.openxmlformats.org/officeDocument/2006/relationships/slide" Target="slides/slide3.xml" Id="rId5" /><Relationship Type="http://schemas.openxmlformats.org/officeDocument/2006/relationships/slide" Target="slides/slide2.xml" Id="rId4" /><Relationship Type="http://schemas.openxmlformats.org/officeDocument/2006/relationships/slide" Target="slides/slide1.xml" Id="rId3" /><Relationship Type="http://schemas.openxmlformats.org/officeDocument/2006/relationships/theme" Target="theme/theme1.xml" Id="rId2" /><Relationship Type="http://schemas.openxmlformats.org/officeDocument/2006/relationships/commentAuthors" Target="commentAuthors.xml" Id="rId17" /><Relationship Type="http://schemas.openxmlformats.org/officeDocument/2006/relationships/tableStyles" Target="tableStyles.xml" Id="rId16" /><Relationship Type="http://schemas.openxmlformats.org/officeDocument/2006/relationships/viewProps" Target="viewProps.xml" Id="rId15" /><Relationship Type="http://schemas.openxmlformats.org/officeDocument/2006/relationships/presProps" Target="presProps.xml" Id="rId14" /><Relationship Type="http://schemas.openxmlformats.org/officeDocument/2006/relationships/slide" Target="slides/slide11.xml" Id="rId13" /><Relationship Type="http://schemas.openxmlformats.org/officeDocument/2006/relationships/slide" Target="slides/slide10.xml" Id="rId12" /><Relationship Type="http://schemas.openxmlformats.org/officeDocument/2006/relationships/slide" Target="slides/slide9.xml" Id="rId11" /><Relationship Type="http://schemas.openxmlformats.org/officeDocument/2006/relationships/slide" Target="slides/slide8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7.xml" Id="R7d4c61cbaefc4686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910C-0D54-4C75-A7FC-0ED5E38D402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3" Type="http://schemas.microsoft.com/office/2007/relationships/hdphoto" Target="../media/image2.wdp"/><Relationship Id="rId2" Type="http://schemas.openxmlformats.org/officeDocument/2006/relationships/image" Target="file:///C:\DOCUME~1\ADMINI~1\LOCALS~1\Temp\ksohtml\wps_clip_image-23322.png" TargetMode="Externa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2.png"/><Relationship Id="rId7" Type="http://schemas.openxmlformats.org/officeDocument/2006/relationships/image" Target="../media/image11.jpe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5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9.jpeg"/><Relationship Id="rId7" Type="http://schemas.openxmlformats.org/officeDocument/2006/relationships/image" Target="../media/image28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~1\ADMINI~1\LOCALS~1\Temp\ksohtml\wps_clip_image-23322.png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13" y="4976707"/>
            <a:ext cx="2111587" cy="8407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08585" y="426720"/>
            <a:ext cx="1651000" cy="762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08970" y="1372765"/>
            <a:ext cx="11241651" cy="1778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楷体" panose="02010609060101010101" charset="-122"/>
              </a:rPr>
              <a:t>第</a:t>
            </a:r>
            <a:r>
              <a:rPr lang="en-US" altLang="zh-CN" sz="6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楷体" panose="02010609060101010101" charset="-122"/>
              </a:rPr>
              <a:t>5</a:t>
            </a:r>
            <a:r>
              <a:rPr lang="zh-CN" altLang="en-US" sz="6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楷体" panose="02010609060101010101" charset="-122"/>
              </a:rPr>
              <a:t>课 青铜器与甲骨文</a:t>
            </a:r>
            <a:endParaRPr lang="zh-CN" altLang="en-US" sz="6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楷体" panose="02010609060101010101" charset="-122"/>
            </a:endParaRPr>
          </a:p>
          <a:p>
            <a:pPr algn="ctr"/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</a:t>
            </a: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探</a:t>
            </a:r>
            <a:r>
              <a:rPr lang="en-US" altLang="zh-CN" sz="40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源</a:t>
            </a: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</a:t>
            </a: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</a:t>
            </a: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 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弘扬传统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050" name="Picture 2" descr="C:\Users\HHH\Desktop\网站标志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973389"/>
            <a:ext cx="41624" cy="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7" descr="微信图片_2020032612221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1978924" cy="151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r="2059" b="51897"/>
          <a:stretch>
            <a:fillRect/>
          </a:stretch>
        </p:blipFill>
        <p:spPr bwMode="auto">
          <a:xfrm>
            <a:off x="1978923" y="3165157"/>
            <a:ext cx="8202305" cy="296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标题 1"/>
          <p:cNvSpPr>
            <a:spLocks noGrp="1" noChangeArrowheads="1"/>
          </p:cNvSpPr>
          <p:nvPr>
            <p:ph type="title"/>
          </p:nvPr>
        </p:nvSpPr>
        <p:spPr>
          <a:xfrm>
            <a:off x="1750831" y="557403"/>
            <a:ext cx="8130148" cy="647700"/>
          </a:xfrm>
        </p:spPr>
        <p:txBody>
          <a:bodyPr lIns="91440" tIns="45720" rIns="91440" bIns="45720">
            <a:normAutofit fontScale="90000"/>
          </a:bodyPr>
          <a:lstStyle/>
          <a:p>
            <a:pPr eaLnBrk="1" hangingPunct="1">
              <a:defRPr/>
            </a:pPr>
            <a:r>
              <a:rPr lang="zh-CN" altLang="en-US" dirty="0" smtClean="0">
                <a:ea typeface="微软雅黑" panose="020B0503020204020204" pitchFamily="34" charset="-122"/>
              </a:rPr>
              <a:t>依“标”扣“本”   奉标承教</a:t>
            </a:r>
            <a:endParaRPr lang="zh-CN" altLang="en-US" dirty="0" smtClean="0"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14727" y="6215454"/>
            <a:ext cx="6121400" cy="404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三晋历史教学研究课件制作组作品  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</a:rPr>
              <a:t>李雪晖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</a:rPr>
              <a:t>丁俊伟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23520" y="1072515"/>
            <a:ext cx="997458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1：这些（青铜器皿方罍）你所钟爱的铭文，这种种的纹饰与线条对于你们外国人来说，无非是中国的青铜技艺多么的登峰造极，可是，你知道吗？这每一个字、每一个线条，其中蕴含的故事，都是在告诉我们后人，祖先曾经崇拜什么，信仰什么，靠什么活着。这些对于中国人很重要。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——《国家宝藏》解说词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98100" y="0"/>
            <a:ext cx="1993900" cy="29159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4155" y="4112260"/>
            <a:ext cx="1137412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2：在全球华人的支持下，2014年长沙博物馆以5000万美元的价格把漂泊在外的皿方罍买回了家。皿方罍是商周时很有影响力的皿氏家族制作的，是中国晚商青铜器鼎盛时期的代表之作。当年皿氏家族带着皿方罍一路南迁，没有抛下它，就是因为它是一个家族存在过的真正印证。</a:t>
            </a:r>
            <a:endParaRPr 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     ——《国家宝藏》解说词</a:t>
            </a:r>
            <a:endParaRPr lang="zh-CN" altLang="en-US" sz="2800" dirty="0"/>
          </a:p>
        </p:txBody>
      </p:sp>
      <p:sp>
        <p:nvSpPr>
          <p:cNvPr id="6" name="标题 1"/>
          <p:cNvSpPr txBox="1"/>
          <p:nvPr/>
        </p:nvSpPr>
        <p:spPr>
          <a:xfrm>
            <a:off x="0" y="0"/>
            <a:ext cx="5036024" cy="491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2800" b="1" noProof="1">
                <a:latin typeface="Calibri" panose="020F0502020204030204" pitchFamily="34" charset="0"/>
              </a:rPr>
              <a:t>     </a:t>
            </a:r>
            <a:r>
              <a:rPr lang="zh-CN" altLang="en-US" sz="2800" b="1" noProof="1" smtClean="0">
                <a:latin typeface="Calibri" panose="020F0502020204030204" pitchFamily="34" charset="0"/>
              </a:rPr>
              <a:t>三、千古一脉</a:t>
            </a:r>
            <a:r>
              <a:rPr lang="en-US" altLang="zh-CN" sz="2800" b="1" noProof="1" smtClean="0">
                <a:latin typeface="Calibri" panose="020F0502020204030204" pitchFamily="34" charset="0"/>
              </a:rPr>
              <a:t>——</a:t>
            </a:r>
            <a:r>
              <a:rPr lang="zh-CN" altLang="en-US" sz="2800" b="1" noProof="1" smtClean="0">
                <a:latin typeface="Calibri" panose="020F0502020204030204" pitchFamily="34" charset="0"/>
              </a:rPr>
              <a:t>中华魂</a:t>
            </a:r>
            <a:endParaRPr lang="zh-CN" altLang="en-US" sz="2800" b="1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95785" y="823756"/>
            <a:ext cx="11321188" cy="519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3：现代中国人使用的汉字，与甲骨文差异确实很大。可是追根溯源，从三千多年前的甲骨文到现代汉字，竟然有一条环环紧扣的链条、千古贯通的血脉、万世一系的传承。甲骨文的书写美感追求，通过文化基因，一直传递到现代汉字中。</a:t>
            </a:r>
            <a:endParaRPr lang="zh-CN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——《中国书法五千年》解说词</a:t>
            </a:r>
            <a:endParaRPr lang="zh-CN" sz="3200" b="0" dirty="0">
              <a:cs typeface="Times New Roman" panose="02020603050405020304" charset="0"/>
            </a:endParaRPr>
          </a:p>
          <a:p>
            <a:pPr indent="0"/>
            <a:r>
              <a:rPr lang="zh-CN" sz="3200" b="1" dirty="0">
                <a:cs typeface="Times New Roman" panose="02020603050405020304" charset="0"/>
              </a:rPr>
              <a:t> </a:t>
            </a:r>
            <a:endParaRPr lang="zh-CN" sz="3200" b="1" dirty="0">
              <a:cs typeface="Times New Roman" panose="02020603050405020304" charset="0"/>
            </a:endParaRPr>
          </a:p>
          <a:p>
            <a:pPr indent="0">
              <a:lnSpc>
                <a:spcPct val="110000"/>
              </a:lnSpc>
            </a:pPr>
            <a:r>
              <a:rPr lang="zh-CN" sz="2800" b="1" dirty="0">
                <a:solidFill>
                  <a:srgbClr val="FF0000"/>
                </a:solidFill>
                <a:cs typeface="Times New Roman" panose="02020603050405020304" charset="0"/>
                <a:sym typeface="+mn-ea"/>
              </a:rPr>
              <a:t>依据以上材料，思考以下</a:t>
            </a:r>
            <a:r>
              <a:rPr lang="zh-CN" sz="2800" b="1" dirty="0">
                <a:solidFill>
                  <a:srgbClr val="FF0000"/>
                </a:solidFill>
                <a:cs typeface="Times New Roman" panose="02020603050405020304" charset="0"/>
              </a:rPr>
              <a:t>问题：</a:t>
            </a:r>
            <a:endParaRPr lang="zh-CN" sz="2800" b="1" dirty="0">
              <a:solidFill>
                <a:srgbClr val="FF0000"/>
              </a:solidFill>
              <a:cs typeface="Times New Roman" panose="02020603050405020304" charset="0"/>
            </a:endParaRPr>
          </a:p>
          <a:p>
            <a:r>
              <a:rPr lang="zh-CN" sz="2800" b="1" dirty="0">
                <a:solidFill>
                  <a:srgbClr val="FF0000"/>
                </a:solidFill>
                <a:cs typeface="Times New Roman" panose="02020603050405020304" charset="0"/>
              </a:rPr>
              <a:t> （1）概括青铜器对于中华民族的意义。</a:t>
            </a:r>
            <a:endParaRPr lang="zh-CN" sz="2800" b="1" dirty="0">
              <a:solidFill>
                <a:srgbClr val="FF0000"/>
              </a:solidFill>
              <a:cs typeface="Times New Roman" panose="02020603050405020304" charset="0"/>
            </a:endParaRPr>
          </a:p>
          <a:p>
            <a:r>
              <a:rPr lang="zh-CN" sz="2800" b="1" dirty="0">
                <a:solidFill>
                  <a:srgbClr val="FF0000"/>
                </a:solidFill>
                <a:cs typeface="Times New Roman" panose="02020603050405020304" charset="0"/>
              </a:rPr>
              <a:t> （2）赎买行动得到全球华人的支持说明了什么？</a:t>
            </a:r>
            <a:endParaRPr lang="zh-CN" sz="2800" b="1" dirty="0">
              <a:solidFill>
                <a:srgbClr val="FF0000"/>
              </a:solidFill>
              <a:cs typeface="Times New Roman" panose="02020603050405020304" charset="0"/>
            </a:endParaRPr>
          </a:p>
          <a:p>
            <a:r>
              <a:rPr lang="zh-CN" sz="2800" b="1" dirty="0">
                <a:solidFill>
                  <a:srgbClr val="FF0000"/>
                </a:solidFill>
                <a:cs typeface="Times New Roman" panose="02020603050405020304" charset="0"/>
              </a:rPr>
              <a:t> （3）崔文华先生认为从甲骨文到现代汉字有“千古贯通的血脉、万世一系的传承”，你是否认同？请解释。</a:t>
            </a:r>
            <a:endParaRPr lang="zh-CN" altLang="en-US" sz="2800" b="1" dirty="0">
              <a:solidFill>
                <a:srgbClr val="FF0000"/>
              </a:solidFill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/>
          <p:cNvSpPr>
            <a:spLocks noGrp="1" noChangeArrowheads="1"/>
          </p:cNvSpPr>
          <p:nvPr>
            <p:ph type="title"/>
          </p:nvPr>
        </p:nvSpPr>
        <p:spPr>
          <a:xfrm>
            <a:off x="1674707" y="353378"/>
            <a:ext cx="8130148" cy="647700"/>
          </a:xfrm>
        </p:spPr>
        <p:txBody>
          <a:bodyPr lIns="91440" tIns="45720" rIns="91440" bIns="45720">
            <a:normAutofit fontScale="90000"/>
          </a:bodyPr>
          <a:lstStyle/>
          <a:p>
            <a:pPr eaLnBrk="1" hangingPunct="1">
              <a:defRPr/>
            </a:pPr>
            <a:r>
              <a:rPr lang="zh-CN" altLang="en-US" dirty="0" smtClean="0">
                <a:ea typeface="微软雅黑" panose="020B0503020204020204" pitchFamily="34" charset="-122"/>
              </a:rPr>
              <a:t>依“标”扣“本”   奉标承教</a:t>
            </a:r>
            <a:endParaRPr lang="zh-CN" altLang="en-US" dirty="0" smtClean="0"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03767" y="1333500"/>
          <a:ext cx="1084920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7540"/>
                <a:gridCol w="6521665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             课程内容</a:t>
                      </a:r>
                      <a:endParaRPr lang="zh-CN" alt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                         教学活动建议</a:t>
                      </a:r>
                      <a:endParaRPr lang="zh-CN" altLang="en-US" dirty="0" smtClean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1.</a:t>
                      </a:r>
                      <a:r>
                        <a:rPr lang="zh-CN" altLang="en-US" sz="1800" dirty="0" smtClean="0"/>
                        <a:t>了解青铜工艺的成就；</a:t>
                      </a:r>
                      <a:endParaRPr lang="zh-CN" altLang="en-US" sz="1800" dirty="0" smtClean="0"/>
                    </a:p>
                    <a:p>
                      <a:r>
                        <a:rPr lang="en-US" altLang="zh-CN" sz="1800" dirty="0" smtClean="0"/>
                        <a:t>2.</a:t>
                      </a:r>
                      <a:r>
                        <a:rPr lang="zh-CN" altLang="en-US" sz="1800" dirty="0" smtClean="0"/>
                        <a:t>知道甲骨文是最早的文字。</a:t>
                      </a:r>
                      <a:endParaRPr lang="zh-CN" altLang="en-US" sz="1800" dirty="0" smtClean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搜集青铜器的图片，说说我国古代青铜工艺的成就</a:t>
                      </a:r>
                      <a:endParaRPr lang="zh-CN" altLang="en-US" sz="1800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134" name="标题 1"/>
          <p:cNvSpPr txBox="1">
            <a:spLocks noChangeArrowheads="1"/>
          </p:cNvSpPr>
          <p:nvPr/>
        </p:nvSpPr>
        <p:spPr bwMode="auto">
          <a:xfrm>
            <a:off x="814917" y="3284538"/>
            <a:ext cx="10972800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sz="4400">
              <a:latin typeface="Calibri" panose="020F0502020204030204" pitchFamily="34" charset="0"/>
            </a:endParaRPr>
          </a:p>
        </p:txBody>
      </p:sp>
      <p:sp>
        <p:nvSpPr>
          <p:cNvPr id="7182" name="标题 1"/>
          <p:cNvSpPr txBox="1"/>
          <p:nvPr/>
        </p:nvSpPr>
        <p:spPr>
          <a:xfrm>
            <a:off x="624417" y="3171825"/>
            <a:ext cx="10464800" cy="850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4800" b="1" noProof="1">
                <a:latin typeface="Calibri" panose="020F0502020204030204" pitchFamily="34" charset="0"/>
              </a:rPr>
              <a:t>     </a:t>
            </a:r>
            <a:r>
              <a:rPr lang="zh-CN" altLang="en-US" sz="4800" b="1" noProof="1" smtClean="0">
                <a:latin typeface="Calibri" panose="020F0502020204030204" pitchFamily="34" charset="0"/>
              </a:rPr>
              <a:t>一、国之重器</a:t>
            </a:r>
            <a:r>
              <a:rPr lang="en-US" altLang="zh-CN" sz="4800" b="1" noProof="1" smtClean="0">
                <a:latin typeface="Calibri" panose="020F0502020204030204" pitchFamily="34" charset="0"/>
              </a:rPr>
              <a:t>——</a:t>
            </a:r>
            <a:r>
              <a:rPr lang="zh-CN" altLang="en-US" sz="4800" b="1" noProof="1" smtClean="0">
                <a:latin typeface="Calibri" panose="020F0502020204030204" pitchFamily="34" charset="0"/>
              </a:rPr>
              <a:t>青铜器</a:t>
            </a:r>
            <a:endParaRPr lang="zh-CN" altLang="en-US" sz="4800" b="1" noProof="1">
              <a:latin typeface="Calibri" panose="020F0502020204030204" pitchFamily="34" charset="0"/>
            </a:endParaRPr>
          </a:p>
        </p:txBody>
      </p:sp>
      <p:sp>
        <p:nvSpPr>
          <p:cNvPr id="7183" name="标题 1"/>
          <p:cNvSpPr txBox="1"/>
          <p:nvPr/>
        </p:nvSpPr>
        <p:spPr>
          <a:xfrm>
            <a:off x="573617" y="4135438"/>
            <a:ext cx="10515600" cy="8509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4800" b="1" noProof="1">
                <a:latin typeface="Calibri" panose="020F0502020204030204" pitchFamily="34" charset="0"/>
              </a:rPr>
              <a:t>     </a:t>
            </a:r>
            <a:r>
              <a:rPr lang="zh-CN" altLang="en-US" sz="4800" b="1" noProof="1" smtClean="0">
                <a:latin typeface="Calibri" panose="020F0502020204030204" pitchFamily="34" charset="0"/>
              </a:rPr>
              <a:t>二、民族之根</a:t>
            </a:r>
            <a:r>
              <a:rPr lang="en-US" altLang="zh-CN" sz="4800" b="1" noProof="1" smtClean="0">
                <a:latin typeface="Calibri" panose="020F0502020204030204" pitchFamily="34" charset="0"/>
              </a:rPr>
              <a:t>——</a:t>
            </a:r>
            <a:r>
              <a:rPr lang="zh-CN" altLang="en-US" sz="4800" b="1" noProof="1" smtClean="0">
                <a:latin typeface="Calibri" panose="020F0502020204030204" pitchFamily="34" charset="0"/>
              </a:rPr>
              <a:t>甲骨文</a:t>
            </a:r>
            <a:endParaRPr lang="zh-CN" altLang="en-US" sz="4800" b="1" noProof="1">
              <a:latin typeface="Calibri" panose="020F0502020204030204" pitchFamily="34" charset="0"/>
            </a:endParaRPr>
          </a:p>
        </p:txBody>
      </p:sp>
      <p:sp>
        <p:nvSpPr>
          <p:cNvPr id="7184" name="标题 1"/>
          <p:cNvSpPr txBox="1"/>
          <p:nvPr/>
        </p:nvSpPr>
        <p:spPr>
          <a:xfrm>
            <a:off x="609601" y="5054601"/>
            <a:ext cx="10479617" cy="849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4800" b="1" noProof="1">
                <a:latin typeface="Calibri" panose="020F0502020204030204" pitchFamily="34" charset="0"/>
              </a:rPr>
              <a:t>     </a:t>
            </a:r>
            <a:r>
              <a:rPr lang="zh-CN" altLang="en-US" sz="4800" b="1" noProof="1" smtClean="0">
                <a:latin typeface="Calibri" panose="020F0502020204030204" pitchFamily="34" charset="0"/>
              </a:rPr>
              <a:t>三、千古一脉</a:t>
            </a:r>
            <a:r>
              <a:rPr lang="en-US" altLang="zh-CN" sz="4800" b="1" noProof="1" smtClean="0">
                <a:latin typeface="Calibri" panose="020F0502020204030204" pitchFamily="34" charset="0"/>
              </a:rPr>
              <a:t>——</a:t>
            </a:r>
            <a:r>
              <a:rPr lang="zh-CN" altLang="en-US" sz="4800" b="1" noProof="1" smtClean="0">
                <a:latin typeface="Calibri" panose="020F0502020204030204" pitchFamily="34" charset="0"/>
              </a:rPr>
              <a:t>中华魂</a:t>
            </a:r>
            <a:endParaRPr lang="zh-CN" altLang="en-US" sz="4800" b="1" noProof="1">
              <a:latin typeface="Calibri" panose="020F0502020204030204" pitchFamily="34" charset="0"/>
            </a:endParaRPr>
          </a:p>
        </p:txBody>
      </p:sp>
      <p:pic>
        <p:nvPicPr>
          <p:cNvPr id="5138" name="图片 7" descr="微信图片_20200326122215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682751" cy="120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 descr="http://mmbiz.qpic.cn/mmbiz_jpg/X58CNFWYXn2URjIMVWVTB7bwgOibpWQGIsmVwNtGhc63tmFakibPL7ictGKIEXYXQy5aXznjwcJBUzlJkS6zFEOIg/0?wx_fmt=jpeg"/>
          <p:cNvPicPr>
            <a:picLocks noChangeAspect="1" noChangeArrowheads="1"/>
          </p:cNvPicPr>
          <p:nvPr/>
        </p:nvPicPr>
        <p:blipFill>
          <a:blip r:embed="rId1" cstate="print"/>
          <a:srcRect l="21758" t="12938" r="15240"/>
          <a:stretch>
            <a:fillRect/>
          </a:stretch>
        </p:blipFill>
        <p:spPr bwMode="auto">
          <a:xfrm>
            <a:off x="9225887" y="693844"/>
            <a:ext cx="2088107" cy="2167779"/>
          </a:xfrm>
          <a:prstGeom prst="rect">
            <a:avLst/>
          </a:prstGeom>
          <a:noFill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14" y="459850"/>
            <a:ext cx="8412425" cy="560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图片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1600" y="5632450"/>
            <a:ext cx="139382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图片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85170" y="317"/>
            <a:ext cx="1306513" cy="126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3725782" y="6355080"/>
            <a:ext cx="16497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妇好墓</a:t>
            </a:r>
            <a:endParaRPr lang="zh-CN" altLang="en-US" sz="2800" dirty="0"/>
          </a:p>
        </p:txBody>
      </p:sp>
      <p:sp>
        <p:nvSpPr>
          <p:cNvPr id="7" name="椭圆 6"/>
          <p:cNvSpPr/>
          <p:nvPr/>
        </p:nvSpPr>
        <p:spPr>
          <a:xfrm rot="1173048">
            <a:off x="6141491" y="1760560"/>
            <a:ext cx="2197291" cy="98264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844956" y="2579427"/>
            <a:ext cx="1241946" cy="13784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62082" y="2674961"/>
            <a:ext cx="1635459" cy="15717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33705" y="5956300"/>
            <a:ext cx="8537575" cy="4038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400" b="1" noProof="1" smtClean="0">
                <a:latin typeface="Calibri" panose="020F0502020204030204" pitchFamily="34" charset="0"/>
              </a:rPr>
              <a:t>观察妇好墓的文物，请说出红圈的三幅图的种类及其相应功能。</a:t>
            </a:r>
            <a:endParaRPr lang="zh-CN" altLang="en-US" sz="2400" b="1" noProof="1">
              <a:latin typeface="Calibri" panose="020F0502020204030204" pitchFamily="34" charset="0"/>
            </a:endParaRPr>
          </a:p>
        </p:txBody>
      </p:sp>
      <p:sp>
        <p:nvSpPr>
          <p:cNvPr id="9219" name="AutoShape 3" descr="data:image/jpeg;base64,/9j/4AAQSkZJRgABAQAAAQABAAD/2wBDAAgGBgcGBQgHBwcJCQgKDBQNDAsLDBkSEw8UHRofHh0aHBwgJC4nICIsIxwcKDcpLDAxNDQ0Hyc5PTgyPC4zNDL/2wBDAQkJCQwLDBgNDRgyIRwhMjIyMjIyMjIyMjIyMjIyMjIyMjIyMjIyMjIyMjIyMjIyMjIyMjIyMjIyMjIyMjIyMjL/wAARCAFN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woQL6CpFgj/uCngYNPxWN2WIkaqcqoH0qcDI4wKEXPap0joAYEIwfTmtFY9rg44NQrEGFXEBMKeoGKLAOQDcvuSKmRcdqjZTs3Dtz+VW2GMMOhprcGNSLvUqqT26UqPnqMVOgHamIYkftTwD6U9cDuKcTnvQAxUaniNu54pykbetKTnpQAzywD1oCgdKcybu9Gzn3pXGATOeO1TW8YdTgDIamIM5FWLXguCe4P6f/AFqEIrX6E2j47YP60i8gEjGRVm9X/RpPXbUSKDEhz1UVPUroMwO9G0CpClNPHBoAbtApGXmn9RwRTc5zyKkBu0UncUbscZzQo3dKYCcFsdqeV5WgxHdQXCsisec4FCAk2fN0qnGg3zZ/vVeIZeSygetU45ELzBmUfN1JpPcCN/lNNOTzxSvNbKMm4j4/2hVZ760A+WcN9KYE2PamHJzUIvoj0LEeymj7XGekcp/4AaQyUkVTmcGTjkDipXuSR8ltKT7jFUDLcZP+itnvlgKYi0mO4xTZGBfiqb3V0jA+QoX0381Ct5Ikv7+JlX1HIrREs24T8gp4BUn0qnazxzL8jqfbPNW0cO+zPI7UxEi84pzjCNimgbTTnO4KPVgKALxTAb2FVUXjn0q3If3bGq4IAJqepXQryKG4YAiqkunW8v3oVP4VodWHtS7R6c02CMCbw7bMTsBX6GqEvhqQf6uT8xXX+UDSFCBjFK7DQ4b/AIR++MqosYIY43DtXV6V4bt7FhOxMsy8hj2/CrqKc8DHvVhmKxNgHpindsRftF226cdeaimAe4QHp1q0i7EUY6DFU5ywlZkwcDvWc+xUSG8OyxlcA5wcYrzzWVBkjdI8JjlgOpr0oHfGqMu3PPrWBq+mQc4UlJCd69vr7VV7O4t1Y4CipriAwzOu1goYgEjtUNbEBRRRQAAZNTq0qfcldfo1RxqWOfSpCDjpSY0W7XUbyOZA104QsN2TniuujjmkQNE8cox1U1wm7FbHh7ULmK/jtIdrRzONwI6epH4VEl1Q0zoilyDgwAn1BorVbapxRU3RWp5+BzUqimqgPBqdYwMZ9aBD4wM+1TxgY96VYkyKlVY16sB+NFhXHoOKs267kZfQ1AZYE6yJ+dSWN7btcOgdW+TJGfQ//XqrCLkcTNlW78VNEm+FPXGDSR3NoCcTRgj/AGhVcaikbyRrHLKA2VMaEjB96XUZc8vnBFPVT0FVV1B2+7Y3JP8Au4/nT/tl42fL09x2+aQCmBYEee1PEZI6VVRtUcjFtCv1fp+VPW31R25eCMD0yaQFoRECn+XtBO6qzWV6fvT49cIKY1nM20G+m98cVN2MurGBzzTiEA5qBNJhZQ0l3cuD38wil/sbT8Dezk990p5/WnZiuSiWELkuoI98U20vbZ5JE85CcL0P1pr6fpES5McXXv8ANUcVrp8Uu4R24BPXYKNUBburi3FvIDKM7T3HNZsWqxtbqoWZiBjCxmop72zimwJEABwQO1SQ6zYxNkybl9AOaLdQuSHUJyAUsbgjvlcU03t4ynbZkf77AVK/iLTwjAGTcRwNh5NKdf00Jh3Oe42Gk0MrpJqUi5WKEZ/2j/hQIdSJ5KD3wTTx4gskX90kzY/2agbxHID8lv8AL23cUhlgWN+wJN0qn2T/AOvQmn3JwXu3X12qKoSa9eMeERfbNQnV70jAdV/DNGgWZtjS2J+e9uD7BgP6Uj6TDvVmkmcqcgtIeDWF9uvWTd9pYYPYComuLpiT9plJxk80roLM6Q2kQU7ixHu5/wAaiNpYCRt0MOepJwTXNM8shIeaUj03mo3QZIJJ+pouPlZ0brp0XRYh9MUxb3T0Iw6AHvnpXNmNd2QB+VOIGc4H5U7oOVnRvqmnIoCuhPtVeTXLRTwfyBrCyB2oIHJxRzBymlNr0ZzsjbgelZUurXDZKoFB7mo5eFI9aRfu1VxWK8l3cu+cjrnAq1FqWcCdCpA9ODR5KMOmD7UhtMDg8UcwWNJFtbpQylfqDzUkdncRvutpyfZuawzbmM5G5T6g1PBqV1bOOd6+/WmpIVma7ajeQptltSxzjcpqxBqFvPcRruKsWHysMVUg1u3kZfMJRh2PSr4S0vJFnIRmA4YVSJNKVxHbt8+ckDpUQdXJwc+lRy6dJNbFI7p15yM4NV0TUbIBGhjuFHdeGqba3GWgcsfanA1VGpWxOyZXt3z0datxqjgsjh19V5oGPU8c04jPSmqp6cGlRiHAPFIB6LkdKfs3yRpjhnApUx0qaBN13EBxtBamhF8r1qkw3O2PXFaBOUJ9KpRgHb9Sah/EkUtglUDpVdo8g7uQatsMnmkKDFPqIzZLK1kBDxKT9KzLnw3YTZxEFPtW+8XpUMiHBI4pXYzj5/CaknynYfrWfN4ZvYvuYf8ADFd3HuHWpAqleRzT52KyPMJNMvIc7oG49OarnzIzhgw9jXq5iRxhlBFVpNKs5sloVP4VSqdw5TgbLStQvoxJDBmMnG5uBXT6V4cbT7tbiSUMwUjAXoa6C3tlhjVI/lRRgL2FSMexAz60OTYWM+eVo5doPbmip4YFmVpG6sxI+lFLQZ5+sMx/5akfQVMtpI3WaT86qrek/wAA/OpFv5F6ItVZklsWILfM0rZ/2qljs7XOHhYn1LE1VGpTZ7D8KcL25b+PH0AoswNNbKxAz9nT8s1KsNntG2KMfRRWP59wc5lbntmk+c9ZW/OmI6K3NtA55AHsKtxzWu/PnnPXaWrlkXjkmnbVJzyfrSYHTyahbRrky5HsRUY12xUguXPrxXOCNS2D0p4jQH7ox9KV0Ox0jeILNUDRDce6lTTG8URsu1LVy3rWFhQOAKdjnrS5kOxsHxLcnO21THuarza1eTLxHFGfUZqgDjjrTsik5hyjmur49Zh9AtIXuW+9O4PtxRuGeTSZyeKXMxqKAqxHM0hPu1KsCsSXZm+po+lCMFyWIAHU0uZjskSbEAwqrn6U52DN9wKPT8KpNdvIcQrgdMmoftMocksdw65pNMdzQIOMmoyoLcgc1XW/LbVVNzZ6U2S8dX2EAEHBBpWYXRcwAuKCd2M1UDyEFhIv0qOSWYEfvF/DNHKx3RdNRNLyVUZIqpieThZUBPfJ4p9nP5cbhkzIvfrmq5RcxI00qZVwFPpinxTE85wehqhJPJKwbYSR2I5ApjvIGYKDxRyi5jRacBuBn3prTqxJ6Vnq8u9SV4HbPWpd2c7UA/GjlsPmLHnKDnk0pnXPPFRNa7VjYz7i67isYJK+x96YI405dZ2PpwKLBdkplQd6b9oUE8VUmQiTcjSbc8LjoPemG43schic+lPlFcmknLE8VNGfkH0qjuLNgCraMVADDHHHvT2EWVIFSjkVS+0Lght4PbaAaelyoBIO7B5x6fSlYLl0KCMYqJrRX9j7Usc6SfdOT6VKkqM2A2SKQym9jtPqKiELwNlHZD9cVsAZokgWSPGAD60uZjsV7fV72ABWIkQfgfzrZtNfgddsxwe+7isf7CFJIbP4VDLZsp+7nPcU1UFyXOrxaXx6qQRjnmmHQonXzLaRoX9Ubj8q5OOOWBj5Lsh/2eK0Yddu7f5XXfjuOKrmTFytGw1tqNnztS4Qfg1QDUgsuJonhbP8Y4/CrNj4itZ8LJIYnPZxgfnWspt7pAfkYfgafoSVIXWVd0bhgO45qza7xfZxwqYP41Xm0i2L74d0D+sZxSWjXVjJIsubkEghgcMP8aEwNWWZQjhScnufeooFwfXC1Tv9ThS3Q/OhLfMGUjA/KnWN/DPGzCVdpPc9Kn7Q+hbcYb1FKDmkDK33WyPahCGJFMAIFMdQRUuyjYc80rAVkiAHIoaEY4NWNnNNK4FKwyARkD1FKqYPIp4wDx1pTmgBh4HFRXAYQE5IOMD8an7+9MmXfLEnvuP4VSEKkOyNUHYYoqYID1oqbjPHlHtUi5pgp26tWFiRWweaeJPQ1BnNOHFSFiwHOetSKfeq6tzTt5pAXEb1pwcDvVIOfWlZjnrSAt+aN3FJJciMZJ+lVdxxVSeRjMM9AKaV2Juxda5c4JYgH0qaG7YHa7ZHrWezF1UYJx6U8BwQduQOxpuKC5ptchTgDJpn2t933R9KqNcToB5agL6gVIss0mMhc5HP+RS5R3Ln2r5f9WST6VC1zIOdpHr8tG2Uj5Iz9eTUsS3O35Ylxnk4pWQ7shF43Z6guLuY8DJGcsPUVp5umwGEY7fdGaY1k8zB5GXpwc0lZO4WbIjdwm3xEhLY6Y5FVpQ8iKVyG46/yrSFlCoA3jn3qwlrCB6+lLnSHylSyms0i/f2sv2juwIKY/PNPkljm5igXYoxnGCc/wD16tiKLB4yAPWnNsRcqq9KhyTdylHSxnNCjKcWxOOmDjFOEZdgVQbjxk44x7VcG523E7R6VEVG44YgDnOeTQ5MfKimbTOfnI47ClFtgZB/M1ZHkswywwTgHNKVijHLZGMiq5mKyKyoTkbTkUhgUnJXrVt5ImA8vAxVZ3AkPUDPAqU2NpCLCAOh/Cl2c42f0pvmMedvA6elOExPA2/i1VqK6DDDtgetNYgKcnpTZ5JEUnK8dcc8VCodj5wdM4wNw6U7BzEhAY45/KqZhKzHIwCMjNTi4nUcmMLnnC1C0olkJYHIOFYDiqSZLaHwITK2E4GOR3q15QPBHNR27EfLg8deOKuphhwc+xoYIptAxJAH41B9kYOrgfMpB4PWtRlO3AUAfWlSIkc5FLmDlM8RrG+5A4G7lSRxz2pHZoroMYyoB5J4FaDwAjaw2k8bs5o8nbnKFsDG4DOfzo5u4WGJeIWAXJ561bBz06VC9mrxoqbXIHUdQOw/nTQJLecws3OMjcah2CxdXpUyKCORWctw8LlZVyc9RV6KRXGVYEe1ZyKQGFHJyg471C9mrNwCD71dXBOKfgBqm7KsZMliQcYIHYmmxrcWzboJmRvY8flW3gZww4FNa3idcgduopqbBpFKLW7yIj7QN4HGRxWnb69aOT5pMbZ/iHBqo1mD05+tVpLAE8pzVqqS4I6gXdvOmHKsp79RVW58P2N6pMZ2nsAcCuYFrJGSYXK/Q1bg1a9tQBIvmAenBrRTTI5GjW+xapZn904kUdm/xp6ao0L7b22eI/3gMils/EELsFdjGx7N/jWkt1BcMVZVcevrT06MXqQQX0E2BHKre2auIcjIaqsui2Fyu4Jsb1Tg1VbTtRsyTb3HnKP4XHNPURpk9sUxj+BrMGp3MRBurR1A6snIqxHqllcYCygE9m4ouhlgrzml7ZNNDA8qwI9qduJAHWiwhQvOajj+aeWQ8hcIP61IZAsZY9hmm2inyUB6tlj+NDBFhc7RxRSng4ooGeMAU4U2lBrRgPApaTJpRUgOFOpopc0hhSk4pKDQAAmo7ch5GVsZzT+9QI/l3O8dKpLcT3NRIVPpUy26legqKKeIxhg6gkc1LHcAcqGYewrPUpWJVto0/hFWFjTbgAce9U/NkOSIzjt2qSOSXBzGPz4pWZV0XoxsX7yYPWoGuFVmHzdfSo8SyptZ0Ve+BmnLaKxG5mIPfHFKwuYlikR1bnAPbvUMsyB8ImeeSR0FSrawkfIhbHB4qw1rDGowASewpaBcrCZIs5UnsMHPanLMv8IY8ddtTmJcYXCkCpI1g8vHmZJ5NK6C7KrSPyfLPHHPFRhZnyxkwDxjOass8Qz8nHQZOKrCRUfAnCAHgLhjTQrsBYyEHLt9TT3tsgBpMY98Uomkf+GaTuQFOKUpcyDC2rD3bFJsoqtAiLu3ZGexo2Iqh26diasmxuZflYxJ65Y/4U9tFfy+J4wR/dWnzx6sXKyn5kajJZce1RSTFv8AVKxHUnFaiaSoGZJpGJ9MCnixhA/1ZfH945xU+0iPlZhK5dv3kmBnpSSRyMCY1+Xrhu9dCltAg4iUH6UPbo44G0r6Ue2Vx+zOcW0uDgkkg9gOKlFhJjqF+tbroq9gB6VEQqgncv0z1p+1bDkSMh7J1XJP61VEU4IHlmPnkk1vySJgYGSDmqb/ADuzFcAmnGoxOCKkIaHKnr13HvV2FkfnGD7UiKpPQY705YOpjPI6g1bZNhxU7yGI9hUijbg9aiywdSy4Iz1PBqVZY3yCQpFQykTqinBxzSrGS23Hyj3602PCnk/4VKVI5U5zUFEZjyxB47+lTvCLlELoXKnDNnnH16/nUZLOMHPHpVqwVbiZYi+wMfmPp+FTJuwJFSbTpBEuxJBICMHjkY6H86g8ma0JJUlc8kggH3rtFs7d4xuYnjHTBNVb22hNtIWQ7sZBBwDWaqPZmnIjDjBmwFyDjP41L5M6NgKOOCCRV7w5p4vN7nJ24IFad7o8kbKV3tnjAPPFDlaVhxiranObz5hjkVkb3qzECOCuc1pJocrpkqVZuD3wKT+xZPPVPM2HoGHQD1P+e1Vy32E0kUdoJODxSMAR061o3Wi6haBiYxNGBnzI+uPcdRWeHRuM4PcGpcWtybFd4kI6flUDQZ6cj6VcZQpo28UXEZM1sCT0BqBUuIWBhkI56A8VsOgLcqD+FMNupPC4988Vam0DSEtNcurchZY96+q8GtD/AISO3MRLEg8ZBHIqgQQuOCKqywq5wcg/SqjVZDgjpIrmC+jEkUgdfrUc+l2dyvzRgN6jiuTiglspHa3k8sMeAv8AhV2DXLiEgTjeO5HBrZTTI5WjQOkXVud1leEKOivyKUalqFlgXdnvUfxx0+LWbaZOJNpPOG4NWY7+OXBUhh7c07oXqV/7atbzZBGWEkrBdpGD71qecqYAOMdDVSaztrkbzGFcDIdeGH41Se3vY3xHPvjxx5n+NN3YtDZEgbkuT70VhC6vkyv2Rzg9VIxRSKPPnQoM5qMMxPetCRA0eCODVHfg4xWsXcloevIHNPUfWmBu+Oaesgx81JjHBfrT9g7Uz7RGBgfmaT7UAMCpsxkojyOFOKDGq/e3VF9qx3/Wmm43fwk/QUWYFkRxEdyKd5cQXlRUAkdgAI3P4VMsU7gERY/3jR6giWIAEKihQfQVaaDaBjk+1RRW0+MsVWrsVlubLT/kOahySHZkcYywz1HbpViWRYYgxxjOD3qVLCHPLSt+OP5VOunW5x+6LH1Y5/nUOaHysz45g4IyDz3JH6AVYXeoyqMT7If61qxxKoCqoX6cVKFYjkjIqXUK5DGWK8lyywle3zECnPaXiJvLpnPua2gNnPUmmSlfKYAgcGp9ox8qMqPTZpyGmuG56hcCrK6NbhvmLkDvvIq7azRrHnB3HjpUm87sBDnsKlzkPlRTGm2itxAp56nmp0gjGQIlUduKUySluVQL09ad5bNjMmRjqoxUtvqxjCu0MMDn2xUeflzkYHfNSeTjj5mBOeTTfIABG0fWloMrtIrkdB096RNzHJXPpirbL0wOelMVBGfvY9qLiIX3ZGFx65prBxzhVGexqdiv8R/CoyyOehyPQUAReU+cmT6gUx4/n4ZiPapN7gnAOB6im/MXyAAapXAi8lOScEn3qMIF7DmpGGAG8zg+lMcoBz83rzTQiJkA4LAcetVmO5yoPTtV+MqASqrjHXFUpAVkYqBkmrjuJkbDg8kd+KfHIyuWA4bH0pOd47HHSn7WxuwOOMVqSWo0QIytggnvUD2RZy8Yxjoe9PXIRcdeuKvWrMpaNjuPXPSou0FjLVHjlJ+6rDke/anwXTNeeUy7eMgg9a0pY8MoALe/QiopLEmQSIN2P4c8mjmT3HZi+Yd3zKDx2rV0eyFzchkZVdeTu6EelYEe+GVgwcE/cDjj6A11fhfz0kluRAdoXaxyOKzmtComyLeUFRgcLtJ2EiqGqt5dlPG0yYCMDg+2f51HrWs3GGgV9gPXaa4zUJnMkUW/iWRVI9MmohHmdkW3ZXPQPAS2scA82ZFkbojMM447V3UuiRT/AD4B6Nn1rzbw1bRwahIrNCMx4SWRuAe/GRk4r0TVdXl0jwj9uCxK5IiiAzlmIzu64xx7VvyK3MzNSd7FaewRSYkZA+0556A9fxqteabF9gd9wJdW+fbwTjivPdGubjVtSvbm6uZJkjfaY9xAJxmvoLQIPtWhQLLBA6NBGHibHmAkfNu7D2FbU0pETk0zK0mwgkCxXAH7zO0t2Pfn17+9Sa78ONM1eJmjjVJjz5qDa+f5N+P51oW9g1ndzQRgmMSFo2bOQck4rpos+Upx82K25U1Zmbk07o8A174farosbS2xN3Ep5j2YkA9cdD/wEmuRSRWYq3yuOqntX1ayLKpSRFZT2YZrndZ8D6TqwZjbwiUj7zxhv1+8PzrGeHT2LjV7nzwYgwDYOR6GgrgYxXb6/wDDjUNKaWe0RhAMnCgyrj045X8c1y2p6beaPOsOoRqrOgdGQ5VgRnvyD7HBHpXLOjKJqmnsZTAb+fwprAjOe9WvLD/MpBqORCB61mOxHHFayACTKt71FcWCcFDn19DTtpznFJuZDkE49KLPowMq408DKshX61BElxaHMLkAHp2rTkL3G4lsBWKgYqs0MozgAj61tGTW5LSZLFrs0J2zIfcitGHV7efgMCeyk85rEkjwMMpyfxqs9rzuHBHII61opkOHY7EXC4Az04orj1uLqMbRM/50VXMLlZSdSFJrNmhIlOOh5rYKZiA9qqOoMmPSqi7A0ZvlNT1t3brxVudAGAx15p8YyuCOlXzuxPKVRar3Y/gKmitYg3JOfeplCjOTUhKlfl6+wqHJjshiW0Y5Kgk9KmVYwPu4OKaMkDApwDc+tQ7sZIqAgcYqZODwahjU7vmJHHFTiME9Tz71OhaJkPTJGPQ1YikjHU9O1Vkh3cH05NW0VFIG3mpdhkgmG7ABx7VLGzZJVcjPc1CuM5OMDt61ZByRxx6mpAkRZSeCoFSBHOCzEY9qYrBTw4FOTc2clmGT2x+tSMeyj+8xPYFutRNxGQ0fDcnPHHpUig5ACj5eOTTZlkwyk7R1OB1pXGSxKFiwTyDwaci4UF35bqTUS+YYuWHI7GpkgXy1VvmPr6UhjfMXO1v504OSm3YSTxjFL0UKRg9iBSPliAdvQ5yO1LQQDzWX0HHJNNYNuxuUduBTTKvHzlgOMYNPJz82GOfXigZGwXZkyMcHoKQhBweQe5p55yRtyPxxUZDM3JHB5wKAGgFRuVOTxio3jZQCrEetTbjxndxTMKW/+tQIjByMDgn8aOpyqk+ueKewby+fu1BLIVXC8YNNAyGYMSBhV5+tQsHyQGz6Ypt3dxwKGkbbk4HHWsy61B1uFj3YDcDHat4QbM5TsagTCEsSfSqEkgikU55JxU2nStNBIX7AEZqlcEGcbxwTj6U0rSsF7q5fMnI474NSId42kck1GAGA2nPcGnqMrkgfWmxEoXG0gcqc1YVv3oZMgg469f8AOarxcEddy8n3q2mDxwCc9OhrORaHGSXeHALKp6d8VdEsTLuIG0jOfeqgcqoyPY46gZqVE3fd+X1H+IqWNEsscfllmXIBz6mtvTbcC1ZLa6EZm4Ixu+n4Vgq8oVwCCeoUjr9Ks2s3lSK6OVzzj0PvUjLp8LXjZe6uBI2eO30rPn8PyvN5UziGGXGXTk9c9M9iM10tlrAlYQ3qiRXP337DHtWnc+HtIvi32edrZ8bcpKSB/n61a7ol+ZyOoaZd6G6SyzJfRzLvXYCcgZBIYDg9MjHpXVXOox+IdBNtfWrtYWuCssEg3rIxHzMM8DGRjHf2qvaWV5pSvZ3lzbXenTAqWMgDIGGCQexwfp65qvrnhEWEkNzaahCkDBVEilir8sc5wcYGM+nJ7Vsu6INDwd8Pbdbya+tNQ822dSZDnaFbYGUn6E8nIP0NdDZ+IPFfhuGM3mj2upWKAINWS7ES7M4LOvJwM47dKg0OW78I+G5FvbY+bLMub2EeZCVxwwKnb69cduMVraZrEOqTi089GD5aDYfvc5wR0J4JyVrdWXqZu7NzTvE+ka2YvLvkhuQ4JjlG0OcduxBB9c10iyCFWMkqgcE5PAz/AJ/WvM7/AMCaXqEMiQQvYTRoQgjAjAbOdxU/Kxz1I28fhUmlQazpTQ273Nq3lJtkae4Z1c5+VdpGUz16++cGqTfUTS6Hp+4LhST9cUDp1NcpY+JplQjUoGtiPlzP/qy2MgCQcdiea3Y9QSaHcu3LY2ggjsD16H8KdybF5nVULE8Ac45rL1DTLPV9OukktYne4j8s+YgJ7gZ9xk/SrMDzJsSQBieSyjr6ZHaluBNEmY8vk89OB6DkUAeYan8LIbu1uLnTZJLGVc+Wsh3RyAY+bbjKZ5wOcYrzfVNM1PRWP2y2LoBkyw5df8R+Ir6CH26OBj5XmqxZmRzuPXIwThR246cdutctrkNtcTM8hezlZzGYXwPM69MZHI54PfFYzpRZtGbPGY5klUYZckZxmobhSiM6jPsK39f8PWsoaWxVopFYorIcdPr79/1rj2vru0laOYCQKOWBrmdFrY15kW1UCJcDAPNJxjAxUceo274BHPqOameMFcqcg9xUNNbgRMobIJx+FQMgx97B/nU5BXrzUTrk5ApoCsYxn7oPvRVnp1xRVAZjL8pHpVFgPMxjk8itMjjH41nbd1xye/atUQxJ13HPTbxUCAn61ckTLOuKpjKNyOKpEslKAEDp7ipVBOeOKiySv3cj1qeNzjGQPwqWCHKAcAYp5xndjmmA7QQc8+1KdrkKCcjr71JQ4gbgSc4qVHAPTn0FRoBgjoe1TxIGyW4A6mkxomjywztx75p5aTkDHTrUe0beTx6ZqZBGAPm5xxUjJETdj5ye/FWFRCeQSfWoo5EBOMknsKcu/ef7o7HtUu4E6oTGBtA9easIHGcP+HWqwY/3uD6dqlUY5Zup9akosxFSC2evrTJDvPA5HX3pFVccADnnjmpYyEDFlAOcZxUsZXi2qGVkOAeBU8W4oRjHPHtTBuJLFSF6jP0qeEqUJXknmhgNWMk5Y8LSBF3Hkj6jrT9hJyCeO5oA5+/g+wpCGAI7YUY478UjMw4AXGPXFSiMKctk5560m5EztVRnngUDICAWO0sT3AFNyVHQKepJppmwXZmC855OBUbXcRyQ2e2QCapRb2JcktycglwCw5HbmmSRgYG459ai+1RO2NxAHqMYp0rgJnjAGSc0crW4cyY47FG3g1DMwijLswCAZJrJleaRj5sjDbyQDinQ/M6rlsE8nNbKj3Zk6vkQ6pbxXTQyNOI0U5BxndVKSCCVwz5ODkY4rRmRYAyhUKEElB04/l9aqpbx3cHm2bbx3Q/eH+NbK8URe7Ft/wB0hYEBOhyaYLpJG2TxhkPcdRSRoMMr/KQO4qjysuAevShJN6g7mtHY3CETWn7yEnlTVoxFPmAwR1XOcCqdzem3iiSRyq4wF7UW7IY1edypboRScWCkWhKEYbkOG9KvR4KFvrj1FZ8kEpUOSGC9GHFW7Z2Gc8ex7Vk0bJlxIxIp3Z+XgD+VO+eJGyM55BPemRvnGRhgcEY4yP5VMJsvgjJHoelZspCx7DCXblCMnjpUoj25dCGGeg649KjjDNGGjJ+9yp7+oqXChTgnHQ54I+tSyiRW7EdenrVuK5mEexXcxn5sZIFVCi7FZs59c4p4LHg9uAccVI7HZ20uhaoiRXMDLLJhSd3f1zjpTLrQ7jSraeXTbk3enKuXt5c5UcjI6YI9R71yMMzbxhtsin5a6DT/ABTdWscsNxPKQ5GD94EZ7/n+lbRmno9CHF9CPT7aDTLQ6lp19cFTuP2YD/VPjJGc5z3449jWwtw9/ZWsuk3/ABHz5c6lnBByGyMYJ9MFeOTVkQ6HqFvIYHSK6kRd7Milcg5zsHHrznNZWrxJH5f2WaG2up/kN7CWCZPUHAyDg8jB4/ToT0Mi5bX1xbyLNqkLx3sbtvWVyjkg5LI4AGCCcDpmt/TdX0y/uLi3tEkebIleOWU7gy/xRkYAwecYHX8uI1LxRqkrwWuq2jX1jbKFaW04LNjBcngnvz79OapW1tc2ur2eqWskUlqWVwfNVCy8jbtYgnIB6Z4OPUVSm76bCa0PWfInuZJEEyXEVwdrxtEySxnGMlwCpI9SoPvWbBdR3Gu3dhok09pNaq/mxFQ8crA4Pf6HOOnpWD4r8Ra26wDT7iaKxwFmaNjH5e7oDwGJxnjFczp109sxjh1f7BcXC7Vk2/MwDnAznjooOeopymuawlF2uezReKzFZRh7fzLxIyJ4l4IkHb8e31FQ6V4suNa0u6niW2WWN9oUEtt+o65rjtP8cahomlG31BJJJYwEdmQbQDnDFlzzxgj6HPOKoWUU1prdzqWlyxR2lzDuDqvnRs3Ugp6+x554q+bUmxu6d8RUl8TXFhrAOnrMq/ZQybCmMgh8nIJPT2x+O9rk3+iPIHQnoDnjJ6dK8m12NPFt3NZ6xf2ttrUMhWzukiMSSLj7hyORnvzjJ60aPqPiPRYP7M1VJH2MACx3hk/2STg9u9N3HpfQ0dXfy7ON3m8tCw3MDvAYnp06DnkmuF1C3Zr5lmiRGUbtw7g9efwroYLmN9RvAZQ8zEsyCT7gbB2jnjkmsnV45HhJ2M6MOikMcYOe/wBBxUWKucZqURilY9HPQLVeLVbuEjErMPU9as39o8KZw+ANxDHoKymDbSecetPlT3C50sOsRXI2sQHHXPFWVIkXcrZrjeThs81oWV/LC6qXwh4rGVHqilPub7Eg0VX+1r3bPviisrMvQSRXUlGXDA4IPaqMUeLkkkdeK2NWdBqcoEPlZLZ2j5GIJBK+1ZkLgzHAyD0INWroncWQZdjVOVAr9Mg1eY5ZsioLlNyAjjjBoTBoroCTgH/9VTqse3k96ghUlz1wOgqwF2H5cn0pslApLE/IceppQhJGMAn1qSMMxywwO9PYHB7j1qLl2GYJ5BGRxUhUAdfrSIrFAOSfXFSiMt94AfXvSbGNBVONuPTjirMJOQMDnvUagAZG36GnjayjBJb6VLYy0oCkkYp8bK2Tkn14qtG2Og5HrViOdiM4pXFYtRoQThTg9KmEZOScDPFUv7RUNtJxjrVgThlBEgz61LTW4009i0kZBHz4yMYAxTXRQc5JA5Ge9UzcMHGGLYNWUu1ZQGAHHX0qblWJ2y65jQAY79qhgcpIyngMelP85RHt8zBP4VUuzGEAyNx7570J30A0XnjWI5YACqf9pQOTsy+PSsS91RhdxwIUMZ+Vs8gn69qlWAsgZlCjP96t40kleRhKprZGjJqZYEJCfzojvY5NyMHVgM57VEkMUal2ACjuSSfyqtfaklqFmji3KWCdMdfzqvZxeiRCqtMjlnivJZPLl3iMgcdM/WohHdZ2qpx1HOc1HZX6WbarHbIwkDCREUZHYHvV/Tbl7sL8rH25H6Vry8qIcrshWG6ZsyQhB3OawtduXS7W3ilby0UZAPfOa7C7B8kxEYJHGTXEXtnd3V/M6QSMCxwccGnTab1DXodPpTR3Voryodu3l8Z54qS4mtI/lSRMKegDdaw9EnljiaFtymNunIxWhLeTsCvnyvheVZz+QxQ46iv0B2tZoZ0Lvv2HIxjA7ViWqyRMGjLRuCcEdDT7i6XODavFuPLsc7selTohCKQdwI/CqirDLcN/Dcnyr+MpL2kXv/jTRptlLJmSecjr8ibR+fNQRZ8xP7+8Yq7HA8koUMoLkhdzYzUyVnoO4y8W1k2BYvM2Djzen6VVW6lU5Xy14xwvStf+xHbl5wB3C805dLtkPIZj7nAqeeIWZkXF9K0XltKWViAe1asFxGYgsoJXGAfSrP2G2ZChhTB9ufzrPlspbENy0kGc57r9azdmaR0NLcyEFSeR8rDoalSRWPBwR1qhb3BCqUO5SBkVc2h1DIeQc4NZtGqZOpkVyQRg8DA/z71Msnm4R1CkD7wNMjdlVQACcUrqJJuAEOPzrMtE8bssByAygkZHQf4U+OUMhkAPPG3vn3qkPNDHaT8vJX0/xz/SnoVYeUpKSIc7O1S0MlmjYTHEoUPjCkcZH8v/AK1KzMvyOcc5Hr+FPGCmJRgjB57VIGXy/LkQOpHINJsaG2Vxcw3HEu6LLFG7qf8APFW7uX7XKkbsxQDcV6An1HpVLLxowjBK88kdPrUKnewlWYHcMLnBHOKE2xNG/pUs894LIRyPu+6xI6HqG5H5/wAuobq2jXkk6raMsajIK5LjrzjOQBmmafqTWtt5cqB1YAsrDjOP8a3tN8TrHLsmCujdFijGQO2BkCtoSurNmck1qc3avq1pNHBdJ56oM7T8y46HjoR+VMu/DtjfR7oLiWNskqpyGT8R1/Dn2r0aV7e7g8vyzsI6oACvtwciua1TSYZHdrSaSOXqMnKn2Of8TWj0JWpysN7quhIYryFby2Tg+amWQH2Pt6Y981b07WrYyNJo9xFbSsRmErhAPTHH6j8aadSnsGEWpQMYlOTtPp3HXH4ZH0rJuLey1S8SO3gVZm5WaNiH/Tj07U/aaBym3ql7pk/mR6zZKkrncJFBdOgAOQcryOMdqjF/PBbxWcU41ayZMbZTtlX3UnG4fjn3qpbi8tbWW0E/nXEeTtdV69wPU/hzXNRahcpJNKCVkG5GQKASp7YxxVxrdiXA39SlsrO2lmiu/s427vJjZWJPXHrz+Vc/b3t5qlvEP4FA2KX2MwGcex5qncRXFsBcgxkuMhOGYD1xjmqclvfyCG9gZZEjBX5SAV781qpX3IasLf3cF5dMksjoUG0FhgE5P+NU7tViQordR1yCDjFS3UaO4MIKzYBaNx3rOImZih5JPStBXEXk5z1qUKRdRxNw24A1bj0i8MXMBXdggsQMU8aXMkiu7JuUgk5JPFQ5x7jUWWpYXjkK5b8BRU7uXbJxRXPzG1jvfHWjabbt9tspRGWA3Qk4APHTPc56e1cBaR4zgcD9K9V8bRS6rbW1vaIgG9t5dMYzgg579K42+0eHTVdVZizYIORwMdKqppdko5/H3+OtROMow9quBBk59TVZuHNRcozUciZhuwBg1ZEozk1XaICVqbsweCatpMi9i6t0o4I4+tWY5gw45PoBWYpI4wCKJZvKPy8Z7VPLcfNY2o1Z+i/qKjmaa3YCRcHHGazEDkAiQ+tPS5kLbGbPpmjkXQXM76lzzWY8Jz2qSOUxxhm4FVtzkgbs+tO8xsMrL8vrWdjS5eWfC7uKYZZQjGSNkX+Fwcge5FZxuSZ9oBOBn2rRt7xXTa3TsMVpCmuqM5zfQztt3iSNUSaJyD5kZ3H/ABFbcLBYlTPKjBJqH7JHI4dPlfruTg0v79SfNjWYd2Xh/wDA1VWnzLQmE+XcskZbhz+HepAg5ZnRB3Mjbfw5qhHPBM2xbny2GflfKmoZgZIJJHf5B8sY747mudUdfeNXU00NcDK5+XnpzWHrl2YBsXO7HpWjBI3kpuIDbRwexqC4s47sMJASW75ohFRndjbbicek7pnnOTu/H1rprS5jngSUAk4+cZxWLqOmmwlVirGInnP+Na9jYtbGO4gYyWcuG91+tdzcZLQ5mmjatI4pAfMiUM/3Ryf51X1IM3l29tCruPmDOPlXHQ1YSZ4kYLC52kjHXGcd6s21tI8SvIpTP8J64rBpxJiuaRyB0PVIpWmjYM/LFlbBNa2mXEqOA84D8lg+AfyroWaCJfnkVce9Z8t5p29mWMyuO6irjOT3RUoroQvOLm8WJMsw+8cVdS2bq3Aqi2oGKMvBbxIT1/iJx71VOo3dw4y5iXJ3HIAFJ03Jgnyo1LrT7RiJpHWJhjLZA/Oq0YsIeftHnHsAc1QvpHaOONZdzKB68Z//AF1CkUoUDyssCOW5LDnBFWoWVmxXvqXLx7a+ga1SMYIO1iehA4Nc5Z3pt3MM/wB3OM+lbISdzJ8u08lgBisbVrUwTo+DiRc8042TsG5uwKkt1bFCCrMDxz2NZ+swERi4jXBVvvLxS6Ev7pZEOXSTkFjjGKn1shdPxG3GQGotaQFzSdfhltYoL26UTtkB9pGB23Hp+NXrmR4GxIevQk8H6VwYhcxeYBkZwfauntdbt7S0t7a6S7AjUZyQCc9x3AH16VE6SvdFcxoW9zKH5QmMtwx4FaMc6uCFR3z6Lwfx6VJarYTRLc2yRuDyJPvN+ZyalknQMcHIHfHWsG+haMufTmD+ZbKI26mMnj8KiiuJI2A24cdRjHNaZvEeYjgHGOKdNbxXY2tw4HysOCKXqUmRxSrMq/ws3vx/9anSRDzkJBHl9T6fUVXMElsCJfmToJB0H1qyjl419hj1x/8AWrJ6M1T0JRLtyWHIHBxRJ5axAvgMejfy5pg3IQpX5T0B/pSLujl8tsEHnB6GkMsjZcbl3fMOpXqP8+lKTIh/ehAM/KxOAfb2PtVcuHbdGx9CR1AqZLr9yBIRub5cMOpqWUiSJyQMIc4GTnoajntgq5h2LznBXg9+D2pF/cuyqG24+51x7g+ntQ04Cq55XPX0pa9BjPMkeQqxOB3PHrjP8qktXkhnMiyBl24x3znsackmEMbkMrEnj/GmoRtLBg0YySQvT2NDYrF+C5Y3Ye3ZlkIJLBsbTW3BfxSIEkljFxkDJQ4PrmuPYFpGaMsoC9u9Ptr6eRyhIAUcOo5b8acW0tBNI6y9iW4BilhVwR3BA6djXMSaTGLlkVWjdfulRirFnfzI8iAM6kYCM/FWxdRTIqgMG9M8D8aJSvsKxk/YpotzSRtuY/NITlj+P+NVZYYdRiK3UZEy5xLjDge/+T9RXVG5EaYdTkjknnArD1ONJYWcRu7eg4IPqKcZNMTRzdxaXVojRyRLd24Oc9Gx6iqyKiZezyX6lc7XX6r3FaEiX0TiVMJjOWCY3/71RTQLet5josJXg7Sd2fauqMzNxKT+RegQ3MWyQfdkjGCp/mPoeKbZafJZ3e+VA+05QnjPPXFXrrzPPLoibo+VIGSv51UW6kILOpaVucnnH+HSqc21ZCUdbmjNIZDlsgHvVR156gjvxmmuxkU5OwMPu+9MWbyiN+Np745NZKFtjS4NDGT940UrPHnmI+2DRTsw0PoVrSay2ReXFJ5gP3scYx2PJ61wfxEsYoJbKZYEjmkjO9o1wr46fiM16Nrcc13LY2sduw8uXzZJnPIXHQEY5JP6c9a4j4k4jk0+2dk8wxsxC546dq6K69xmMN0eXMmScHBqjKCsxHrzWrIuACB1yDWffLhwfSueLNGZ0qncxpI4mmkVBwScVMwzj3qazTN5GewJ/lV3sibDTYpE2JJwh9xVK7jj3KIn3gdTU+uOftyYJHyf1qpEdvXn61pCLtczlLoaEKxeUpO7OOeKgASK5V3+ZOeB1pVlI+70pCBL65pqKQnJl4XlnGARbtj1qzqUSRQo6pjIPSsW53Q2j57jFdFqxB0RJ+cYU5HuKynFJqxcZX3OThmJldicc4qykzrj06jPes2BJJS+xdxzW7baWZtizSMFHAWMfMR7noK3laJG5Jb37jk4/AYq7FqCycHarHp71o2WkQQoAkCDI5L/ADE/nxV/+zoSPuQ/9+l/wrJ1IhyMxJra3usZCMSOGAwapy2N5bgGJhNGvIR+1b8uloQ5QBHVSV2cZbHAI96xl1FXjxyS3T2+vFSpN7D5bGvaeZLbJLJbxo7DJCjdT5ZoLVc3dxFH6KetZepau2lWCKp/fuOAP4BXGzvc3UhklLEtzk0oYdPVluq9kdrqNxpupWjWq3casw+QsOM9qpaFLc6TM1peKPKZC8bA5Ukc8Ee38q5q3gbzSjnHHHfNbOkzyQXi2kql4pDjHXGe4rdU1GNlsZuV3qa0uvSFiIEjj567eaaNSkltyJJGO7PzEgY/DriorrSbmF5ZWA+zry8gwRgfSqMepaZbP+7864Y8BQvb0yaasloiGmyWWdfKO1yRuOcAjPvToR5ce+OFCVOTIxJIqKGTUWk8uz0zydw+9cH+Wcf1pLq0123hN0ZIyi4LJFgAD6Y5o5ls2VyvcuLDJdjYinzd3ptB+mKzLm4tbabynkJaLhlXnJ7jPStvT4nmjWb7okTJw2MA+lXIdDsYgPKtI9wP3m5z+eaidSMNGVGm5HNPqdzdEix09zuXaHYE8DH4UXMviGCJZ5F2IgGSir+uOa7gWCjaV6jgYHanG0LZXapB4II7Vn9Z8jT2Jj28KTRJc/KPMjBOPU4qrq2nfbrErEBvUcZH6V0UVgsMCwrkooAGT2HSl+yADA4+tZuteV0ONOyszgvDqyKbuMoSFKlh6dan8QpjT4iBgbueOtdNbaOtpqNxPjMc4HC9iM/41Ffaal3E0LK3l9c55zW3totpoz9m7nA2bfvETftBdeQeeasahaFEeUs5dWCvuJJ7/wCFXT4clhv3jaQiNRuDAc9eKZeRXKx3cbqZdzq2/GB3/wAa15k3dMhpor6Nq7aU8rKjOzgAKWwnvkd66+xvLTVd32dispX5oHPIP+ye9crYadBdWRcsEmQkHJ4OKfa2l1a6kJVRWMJDk5yvHY4onCMvUm50EtrLHK01zNHbp/ekfBP4UyXxDaWtrI1vJ9qdCAcnYDnuPX8KbN4etVkR3kknnJ3N5jZGO9UrjR44ShIDxJ0XoOTWNoLdlxbewxdb1bUGDIEiiJxwP85rorQFYUR23nHLBcfp2rGt4Blk6o2COOla1sSgZSA2OnqayqNPY3irF5iwUkfN3wabKCycckfw55/ClDhmXaeo5BFND7QQM88g46VgaETEFBschzyp6Y+oqWYlxGsm0ODlSOmaDHH5pZWA3DkHoT6+xqNVUNIkhYEHhmGSO9A0SrIA5jf7wUnB7+hFN81ZpWjf5J0646MO31p7IrKiv8xXgEdRUajywWcgjIAJHakA8skSFnj2AcnsM/Wq9pcbVkKlsj5sggj9KtTuhi2pgl1KlcZqFIkjgDwxkbgDtAyQfpRfTUdixbb2RH38EYx07VCzGIZxjsAar20ky3DRMFxt3Ag8Ef5NW2eOVCG5BxkdQaLWYXIot8kru0mDt4OM1PbyTkqsjR7V+6x6g1XMGAQx3RHgrilIV+VLMvT72cU9BGjLdSRsGdy6txknpSS3yT/LFuUYwc8DNZM85EIjBLKD8uRjFXba4t0jCmCNzj+8amzQ9yG8EiRMSSmR0ByKxLx4o4WcHEpyAqgnJroZ3nuMlUXaOMHjArF1i1E0cYhCblGHVSc1tTeupEjN08k7maclmJOJB1+h9ae8OWbaxHc5PNUbTZ57xHOAOVxVmRJYyRyRj5T1x+NdDWpmthxM0LbnRmU85U5pTKjEjOcjJWmo0pUK77j0wOMChoN5DgkegoGSjy8Dlx7A0VWy68bSffHWiiwXPqlpro2MF9fWapIVLGLfyueg+ucfTNePeMr201DxE13aTPJGVClCWxGcYIGfpXteq3EME0UYVLiRYtzpty5HRT6YPzdfwrxnxreR3+sSmJY12pjCcEdfvDsR/TPetMV8BFPc5ORGwPTHNZ1+uT9QK2FVjCQ/BAz+FZl5GNmfYVxwepq0Y8xIQHoOaj0WSSTWCrOxVUJxmpJx+6cehzTfDa79WnPpGf5iurTlbMnug17/AJCK+gUCoIF38Bc461b1aIvqrKT0A/kKtaXJHY+ZIUV5MgAntTUrQVjO13qV1s7h0ysEpHqENI0LW7ZkRgcdGGK2/wC2ZWHMhB9AOKWW5N7ayJL856qSBxUKb6obicxqkubUL7iuohIufC0DMMr5S5Hrg4/pXJ6oI1AVd2Qe/Sup0FXu/B0qJyyRyqPY8kfzFVV+FPzHDRsx7aJPNOxQpY847e1btsqxKAijPrWDpu9oVL8OD+Vb0JBVazqdil3NS33HHNX0AxzWZHKFXIPPSraTjjH45rIZO0YzmuQ1e1kt/EVsiohhuDyvv3rqTMDgA49RWH4kiWayhuAzCSCQYf0B4/wq6btKwnsULrSTe3kslyWUhyAB1x/SoV0jybkLueWGRTjdyVIrasrz+09Nt5ZP9eq7JD6kcVLsVTxjNU5yTsLlTRzsmklXAQDg9DV6DSVdUDg5XgYOOK0Gi3NVq3jZlwaaquxPItyG1gh06FgZCY34IZ88Ecj/AD6020sbW2Vfs9vGnHDKvJ+pq0LG1ScqEBk2hm3Hdjn36VaEYx06VjVq62RvTp9WV1Tk7lBHvUkVuZ3MYHJznJ4q1HaTTHEa5+g6Vp6fpjxQsk4UncSCPQ1ktdS3oZEGk2sCRlX3FRgADHA6fWri28RwQnPbmtyLT41xuVXOe4q19nWNdu1Rx2FU25bkpW2MKOFgAAOPXGaSe2YgcE46cVryLxx+HNRLG7HdipcbjuZHlgDB49jTDFx61tvbJMvzZI7e1U5bJozhGDKexqHFopSRneWAMCo5ISQSOD9KtnAbaww3TBpCuO1K9irGFdWg5deRnnjmsXVLUyadOqjB49/WuykjUnO2s64skYsOSpP3fw5raFWxjOn2PMLW7EEUsTgncQQfQ11ljdIImTCnd0J75/8A10yPw5BDqE0jKWi2/Krep/8Arfzp8WnmG7hltQVjLYdCeMAZB/Su11IyOVxa2NKdd4j2jGXHOcHHfH4ZqtqWUtlUFSWJ4zyP8/1qWSN5HzJOWUArtC45I6g9fXv3rGkg8mYhcjnIOf8APpWOnQuCbd2W7ZSNzYyMYxVxTtC7cnJ7HpUMS4jKgYI5IP8ASnxMyMoOSR+dQzcs7sup6Onp3+lTo/zBVKq3U56NVYos+W5VmxkY7ikGInwDtzx83T/61ZtFF7AdidvTqOhogwiqGG4AZ680xpV8oZBIAxkdR/8AWpVwIgS2eOGHesyyOQFLgAH92c4oJwAcfLnHPemeb5eQOVAzzUhijeMYUE5ztPb6VXqIUL0Me1uckY5/Cow7KAXB47gVHBEYpcKx24/i6jmpVQzLtB6dyOvPSk1qNAAj/Oj4b1HOc+tRzsyuhC4ccbvakaUxAxPEy4A5HRuaek8fzwEZBOcN6U7CI0vFBfcScAFvY1JujlUlZDGzc5Hf8KiO5Y98S70A6EfMP8azh5rSAeWGgOTyf0qlFMVyxOCjgyOVTON6ngHqKkRxb3HzZIIzuPSiH/j32ugBxgqeR7VWkhn8t4oCNvdW/kD1ql2EaHnD7yyblPYdjUBVS7sUwXHIUdarW8sSIqMcPgh1/u1YhdJomyw3genWi1g3MDUIpoJWaCMrIpHIx09KbBqbh0iuFC8AHeMc1uODEmBFv5zjPNZ1ykNy+2NhGe6tzz6fSt4yTVmjNprUUxA/vFPOeM1A8oEm1uXPqOn41Udbu2ZlRPlz2JP5VOtz5qZaPaenTn8qqwXLAkAGMD8eaKZ5LSAMjcfSigZ9TRXuoFhLeu0TbUQ27lcD5RnkdSSTXiuugPrV3mUyMZHzJnO7JNevJBJBqt1fXGxECk4L7mUKOnPbvgeh614/rM32rVLu4XpJO7D3GSRRjHoiaS1KSqDBwegxWZe5xgj+GtVFO0g+mDWZcoNrAc7cjn2NcUHqbS2OfuuI296d4T/4+rpz/dA/Wi9H7pvrWFbTywy/u3ZcnnBrvjHmg0c8naVzrrvSrq41KSZVUqcYO4egqjcWkljIVds7+eOQKoeddZ+ed+afh8DMjn/gVEYyW7Jcl0Nm1tYpokY3KKSBwccfrUqiONpF3hlX+IelYca4kUuWIY4O5ic8VMsUYGPLU+5FTyeY+Y2Lq28PvGDczy49EZc1Z0/WtF0qxaCxScxjLsHPJ45P6VhmMKn3QAfaojFvfaSDlWXke1L2aktWw5mnoV9OuU2bQcEGtiC425Utwe47Vyts/wBnucPwM4Nb6OfL+Q9RV1I6hF6GlFKwJBYk5rUhS4lUbY2IPc8VnaakYTz7hwAvPzHtS3fjC3t8xWULTsAfm6KP8awabdoodrbmo9pdorN5RIx25NYWs3TNpNxHtIJGCpByOe9Vj4m8RSMJFhwjHCgRHFWLbV5tSufsmsWOyR/lWXyyvPYMPSrUXHVha+xF4LAlefzJ+R92PPr1NdY9qQa5mTwrIl4J9NuDbuOduDx+PpXQ2I1yFBHci1mA43hmU/iMGoqTjJ8yZcYvaxILUscBasiNbaPnlzwq+tWo45yo3+Wn+7k/qcfyqRbVfNDDlm4yeSa5nVSNVTb3KsStwrck+1a2naYsreZMPlHRfWqzRHtwO5xxitWBZIwrcFW6EHrWas9S3poXmt44gFRAF9qVQMnjJPGKYGdjgAsfTFBZYJPNnkjjHQb3ArVMzsP28AJwMnvQUONrOAQeOaqTapYI21rssR2hRpMf98g4qvJqsDy4itLy5YnHzARL/wCPEH9Kqwiy4VW4JbHGTTY45nb5FwB/ExwKri71VyfLtrK3X1kJkP8ASpWjlmRUuJjPnlsqApP0HGKNhkjNCFDPOpOMhY/mP/1qha7KEiGJQezScn8ulRzWvkpuRdqd1HH4isfWr37DYPJEQ04G4KTz61CcpS5UPRK7LhAeQlmBYnJNIV+X5SDmqmlX0OtaZHdwjhwQ6+h7itAMgTbkAe55q/ZpaMzdRvYqnjqMVWlU5yB14q3KyZ+8PU5NV22NwHBH1rNq2xalfczblCYio9f0qmGBbZg7lHp/n1rVkQFiMflVcxKJDhSSVxnFNVOjCVO+qM8Kd7qcdARSTxq6gFQw29CO9W2t2aQEE7uxApvk7AQ2cdeKpTTJVOzM942YrgAFTkN1xS4YuTwH64HerJjLMQufwpPsTlldgyg8gnrV8yHYhAOPMVsZO05b/OKnASVGjckHHDN/WjyoWPlt8zNncPYUSQmNcKSOMDPGKlsaK7pIkoIJAXqO5qyl0khCbW542sMf5NRJIsjeU5Y4/i7g1XeOWOYuo4P93pj1FFr6MC+ybtwB7dqiiaSN8EfKOhpY2IAYvyR0xSIy3Cl4/vKen+FSND7hVI8z+JRyB3BqNW8p0GcDoars7Bz82TjIz35q1E8EuNzMe3B6U7WQxZ7mNXdCQVBxhhyOfWqLu8hEiS7o8kAeh6c1ZnQQj5lyjnj0qvFOFd02YG7oB1B704pW0BjoZJIlVS6kf3sYz+FLKiD5h+7Y8njg/UVIY/l3RtlR1X/CoVdC+SdxPQ56UxEaLIkex1GcA57EVKZ48qVcdNuc9D6U/GcYbDn1GRVecMudsSuh5O1QGH+NPfcBZ7aGYDzFG/8AvDrUbSfZIcSRZx9yQZOfqKhFwYyAG4Hd6tiZZcrkZ9qdmhEcFwJQXL9OxHaieCOdlbAzn71RTwGMEwqu49jVU3GxTGrFX2/dbjJqkuqC/cnucEqCARnk96zJ7UNETACDk81fgnaVCJU9uacYvJBZDwD061adiWrmA8F0p5dwfQUVssqysW2nPftRWvtCOQ+h9TvPtestcQzXMlqEEfksipGB3bJ5b6YxzXlmoL5eoTrsZVEjBVbqBk8H+Veg3VxfP5xEaWSBQEm8klUODnkk9+hwK8+vNzku7B5S3zNnqSeTWOLaukVSRETsBc8jvVG6K/MNvUHFXpuBjHb9cVVnXNuRkcDg1xp6mrOY1GMrFJx05rmoiBMhIyNw4rs75RuIPpiudtNPaa+lO9YxEwPzDgnPAr0qMlyu5yzWppMkt6CVRVZBn3YGli06WRtzuFP0zSDcl8gy2Ace3oceoraW3cjkhfqaicmtgik9ygNKhk/1rs3tnAqytnBboNqgc8VYmiFvCGZsknpiqPn+deRx5+UDOKz5nLqVZEmoM/2aJct5W44BPGSKpK7NcIDjHPb8a2dSjL6YCuAUcHrjjp/WsWC3ka7hztOT8xB6cVpCXuktaiaxoDynz7cDeRkoO/vWGk89qTDJGVbOPm4IrvQeOnNYuv201xbp5MZkYMOFGSaVKq37si5w6oLrT726jhj2n7KByE6sff2pZIZcCH7NGix8IoIUNjpnHPfvW9ZXCtbQ+ZG0MmACh6g1ZjRHaQ7CFQbmJ4/zzj86z9pJaWBxXczk0uB7PNy0k05ww+UKiHuAP61LDaGa4Vm7YAJP5VoiEGMOpyrHj/6/pVi3tVSUMw3ccEcBf8+tYSqM1jBFiOEk/N0ParqRKB92kEW5RtNWVXaoBrmcjoSIvLGOQKAmBipSvNJtqWMYEA4PPbrUbxEurws0Tjo6dv8AH8atqm7tkU7ySOcfWmpWE0VWfUcbv7QlGBgAIn/xNRG0SRvMlUyynq8nzYH+fSr+3ApwUen5VaqMXIN0+JJ4VwighipAHTnj9MVrCzXGCayIMWt0ZBuMT/6wDJwfWtU3cKoGM6le235ia2UkZNMJLVVGR0HeqE832ZTIUZvZRmnz30LH93DLLg5B4AB/z6VAZLi4b5yETGNic5+tJyBRIjLNLl5enZQeAK4ZJ0t9furTUIsRzthWPY9BXWv/AKQ+3e8JifOFbGRg9azPEOjW+t2aoWMUy/NG47Gtado6vqZzd9DL06wi08fZIySqyPIfxPH6AVqyWt1IkUkcbOJtxQJ8zHHU7Rz2rJt9M1GydZFuHvNy7ZEfAP1U/wCNWRNOhIRZI5CM8AqwHerlK+t7mXK1uQNcgttDcgVJHFI5yc/TGKW20x5HMjr5YyBlhWxBbAfKMtx1zXPOVtjWEb7laKMFMc5HX0NOWEkjKke+a0UgVVwu765wKcI0XJAArByOhIyzFtYnuKhlUFSccgfnWlMofhR8x9a5/UFvLeZmjbehPzL/AHTj9RWtNJu1yJaK5btnj2FHCo6jLjIO32NUp7g3/wC5tLmVFTOHCAqPpnk/hWctwtzvHlKJjGZJI43AZiuMA46/4VpaT9puoRPd2624xwvTd747V1OCSuzn5n0EFuIXLRfvJnGMkck1JMwlJ8xTkcEHg5p915Qic+YqgfxZ4HpVK6v188SSjZ5inDAZBIHb1rNxctilLlIJFMUoljX5gOQRnIot5SC4U70znaecfSrCqsgWXjBHHIJFLFBHHu2oAx5PGKlO2jNPNEbxEAMjZSogu0llO3nOAOtPKLAzzBiM9QegqKfeYfMTuOQO4qxC3Uf2gq6yeW+MEEdfao4A0TsCm0E/Nn+f+fSqguEIjB4AXo3f0q1b3EcybXXkc5HUU7NILlpkRpSuWLbcjk4x/jVco0Tru4Q9Gx09jU6RSRxbiw254BJ/SmrJvLKSQAOB1pIYydS0WzcQGOTio4Ywz7nclxwTjH50+QHa3lDkds/rUL7t4IYg4wR6n0poRNKwNyW3Feg9j71FM4MhUMRgZ5FPadVbawbqAy4zioplbD733RY4I6j600gIbiF2UyMw+oXqPzqpavsdhghh8wHY/SrguVxuL7z3IHeljVGUtgNu7elWnZWYiBrqSRgGXH9KjliDhd5zt6eo+hqZlIZiRuAPDY5prSKF67h03DkD6015AV5DsIZyxB6EHoKe8joC7YI6jFOM0bNsK7gP4ge/0pvKt8gyOuP8KYiVPLZASCp9MUVWN3EDyWQ9waKdmF0e763e6lrHh+eSdUhhXEiMAevpnv1Pb0rz1gTCpB+YY59a6y/iuRpZ+3Xc0j5wsRmyM56lQcDA9q5SZ1V0XkbnxWOKd6g6ashs7Fo9w65qrcH9yQPQ556VcnQCEiqN0ypE+O65PvXOipbGZco0pQDAduD9ap3zWySeUYwm0/eJxu/xrRjdBcb3ZVCjPPqaz9Y+x3REv2sJIh4B9q66e+pjMUTwPFCUGWUYPH+NTW9w8t1HGD1PNZa3tgozNIxPUCP/APVUkPiCC1fdaWLZ6Fm6/nk1pyO2iIub2oq8siQxxliq5OOMZrMWCG0vRPd30EShcBA25v0qs2p3T30k7Aoko4QNnj+veornTYnlF0FMgcZKnjB9MClGNtGO5strmnT281vF5shZCA+MAHqP1xUNgmbqMZOTms6ytrdDuVTGrDkMc8ityzUxjYoO1wMn0+lErRi0hxu5amh9nLcdDVW/mXT4vNljldM4+QD+taImjjAZjtGOpNJJc21xEuQsqkgDjgntXJG99tDeTSQsUQkKSMCuVDEN2+tJtMwbDERZ4HqfWnhS8f7zgDkjPFTQ2c18jCJCI16jOM59TWmi3MdWRWU6iQxbgwJxx0B9M1rxRl8ADis6z083F41tBjzozhl6Y/x/Cugisb790yKrxYy7MNpQfQnnvWNVJvQ1pNpWY+KEqvHOKcQD0xkCr506dkV4GWRJBlV6H/DvVNkaNijjafcYrmaZ0JpiEZHIzj0pArbiNvGM5qTZ6YNK68DpU3KGLnoDiglj3470qrnvT9o296LgNHHGKcACfenDGPcU+MA9QKLgN8sjmjyx3AqRiFIUnk9BQVx1zT5hWI9gB6UoGeB0qQKWPtSYxV8wrIo3FhumEyHB24bIyCO1Vl00btzZY/7XT8q2CCwBFNdMYJp+0drEckb3MuTTxJyflP8As0hsiBy59vatMoewqMrgkk1POyrFNbZeMkmpPLCjgYHtUnWlCEr1yalu47FWTAOFFNP3AMfpT5Op9aiOehpAQMi7sEketZkx2yNlTmtRiV6Y/EZrLuw5ky/4GtIMmRkQ2Ec+u/akYAomGQdc9vp3qa/vWYyWsC75cbcZxzVKC8t9Jnu5hEWeWUIqqO46/qa5q/1SeHVfPYKuXL4VskZr0YQcrI5JO1zqNGtroRXEdzDhmbiOUfKo9T6/Sq0eoG1SbStQInR3zE4GMEnBAx/nrVFPE06ujEGZDnGOCPx71Ddaz9qmV3tgjr0OMt+far5ZNu6IujQmD2zJHZyBAp78ZHvWkgcogLBnxzt6VzcD+e7G4VhH/dBOa3dHh2WjFnJ3OxQZ6Dtk1jVjZGlN6k8qsq+ZjvgZPX2qlNNKjDEeE53Z7Gr0zLkEkEdxVKVwcgEk4/Os4s1Mx2ErEqAkwPC/3/oasWcoCFdrK/cMKoXKFJUfcSPT0q7GVuIwxOHHBJ4J+tataCT1LsMgEQjbJB7eh9aZIjRBJOoH3vfn9KgJMcYD/dHfHQVYizLkSYHHXrkelTa2oXHs6ITtcDONin070xmcypJGocZwxHP0yP61FcInl7oU3DuCeQR3FME+0AhvqKdgLCsjyHchSUdQ3Wo2VU5GRjJIqMkTKMrsKng9CPpTCCszeY+QQAABxTsIbJGjZZF2EjORxmmRh0U5bc/8We1PYsvyAAjvTJV3D5RuyOMHBFUgHecw5LBsc8DOKikUygmM+WSuT700B4tuSSM0vmKVbkDPGDVWtsIrwAwttchyTlVI7VYCqybiQpH4UNgpsf5tvcVV+14+WQFgOjKORT3FsSEHup/EUUwuxPysCPUGinYDvotIWyWa4ivrWVwwRizscnvgnv71DcDdJGe6nP1q82l2ukJ5K3KyzMMFRkHHfPPriqsmCEOOhrkrP3jWGwkoBj69MdfWs3UCd0gwMba03xtHTII61l3gDT4Pdccd6zjuKRymsxXIkLbj5RUEBT0OO9YasA2WG4d8121xG32gRqAfkyV746dKjsvDForF54y69lZj/SvQp1VGOpzyhd6HNxxIoDJ35Bz1qe3Qb+Bn6V28dlbRQGKO2hWPHQIOfx6mufutMeKUfZz5iNxn+6fSmqyloS4NEc8cUduhebyjGcg9iO4qpNfE4WNsIO/c1qm3kis2jmG0jkZ5yKxZore1lDyAEZyA3OfwpRswZe0iQTyuGXeMDpzzXSxhQqoE2HPA+8xrl4/EdrAuI7ZxjsuAKgk8VXvnrJbxxxBDkcbifqamVOcnsWpJI7Yxsx+ZQSOi46fU/wBKz7q+jDm0tEFxdfdwv3I/bI7+wrKiuNd1m3CsyWdqR8zqu0sPbua6LTdPS0gUIoXHT2H+JrJpQ3Hqx0MkkxjSdkiKkLjtu/rW5alxlYx5TAkHryMdfTt/OuKvdUuBrscSRGOzPyF2GN/uCa6jT7yyWaKaUs8jSBf9lM9dwx6c57ZrOpF6GlOxtwSecuJEMN5GrAzI+R14/Tj8av6dPqCXMbXqJLasrYeOQ8OPUfn+fFJZzaVZ+b5lksjzISTgn249KW2v7QzrDJGoXaWVj1iwe4yc+n4H1rFNGjRdmk25kjaNBHIVCsp2Dpgf496UqLuVUlVEZsBSFLA/j60hubK4dysgZ4htJUHDcY5Hf61AZM2zFXQLnC7TjdxjIx0PSk9RrQV7J4n4YMD9056j2qDydjElmLY2nceOPbpTI9UaORWuAkxjIBDEMVx6g4p73Jm3SIxkbG7JG3PGf8+9Zyj2LT7irjnHNSAgjkCmK42jPXuDSK2M4PHpWRY4KWb+lSKpTr0+tIhPYChydoBpXGO37XwOlSeZ61VwSfWnYABLHmncLFlnUDgc1XkmVGAZWJPQKM0hcAZJoWQE54+tNCZMBxTWJzjtUfngkgHGPzo3jPvQA4n2qFsdT1+tPYk4wQPrSMAU/wAKAGYX+E0hJznv7U0yMr8KMeuf6UrbmDMoBbGBzikIhkTjIGBUGzAJBI9c1YLNjDcfrUTx7iOA3tQBDIMtx0NU7qMyKVwMAdTV7cnlkbSoziqzrkHDEZqk7BY4rXrKWzjZLUsI2YsexBPvXEyQShyXByTyxr1y7hMsbebnPHXmuU1zRHkVJInGBg7TxXp4fELZnJUp9ihYtCLOKMEHauCPTv8A1qZkiDZAxmqTwGBHkJKYHPoaY8shUFGDcZ+tb2vqjF6bl0SImQOMepqxZ3jK5VXwp5IrnyL6RDti2jH8XU1a0yVgu6TqpIYGpnBWHGTudGWLk5BB9PWonAAxnmmbQdpVjjqMNuJFKqBVxjDHkVy2N7lW4t93zx/f6YzwalggKtnbnGOPSp0jLAA9xQhYEqCQKtN7CsC5b7wHTrilYlSobovQikfcABgHIySTSscDYeeASAP1oArTziZxEu5Sp5AHb1pqpFKg8olcDnnrUrRbSJM8/wB4d6j2lsoMZB5IqvQCJXAO3JJDcgdR17U5n3e+fUVYVQYcTJlugcGq20QMVzuX6d6YA2+NSwG8Dt3qKO5SQMR27HtUjyoHGWyT271FLBHKd64V8du4ql5iFeRtnKkhu4GaiVDHllG4YORnkUyExq+2NzkclCamilUqQww2adrBuCMwZvmBBAC7ux+tRPArHeeCDnA9amkK5OMMeoGetQrkOC2RjnnFCAGjVSQGZPYUVZQLIu44z9aKLhY76/SKGGGOEEKq7uerH1NUVyznAHHWmz34llYM4Jz6YpgbZLnJyeCPpn/61cc9ZM1jsOuBlSRncGB47/55rA1u7ktSHhOHyOQO2DXQTndgnrkDIrJ1WKKWPYQM7sfgQaKejVyZ7GRpl8bjUWF3ABdhdodP7vvj+ddKvHzDI9a5XQEK6pKHYlkBTjvXXKFwB0/Ct61lLQyjsPB3rx6VQ02O3SSRILguBwQTnB9Qfxq7MpNtKqZLFGAA7nFYejJHBq1yjoY3PCpvzx1PHbt+dTFXi2F9TburZZ1CsB04OORXL6lpqvMkE3GDkFe49q62TG0HmsrUbUTSxuRyvAJ7U6c3EGrmJb6FYplnV5T2Bbj9K1LbSrRplmW1QBfujGQPwq3bWyRY3Mue+AauSfLAfLB54yKidaTdrmkaaIlfzL2KAD5TktjvjtWg3yptxk9W/oKr26Kmwlf3gOckdOOtTmNmwSeTn5j1rGUkWou9ylqMbXVjJGscZcrj950zVPTIRJYQlJpElWJdyAgBmHyk/Xj9a1rkII0jymXwqhhwT6Vh21lLpmomWORmgb70ZOON2crx9eK0pyvBoJR1udRp8xn04q6ybwPlbGMZ45z75pYvKNygSWV3UkEZwenoO3FQLNvx5DhUVcMcevY+tT2c1jA4luZotrEKFlXK88/0rNDZsafbooM3EknLtEuVAPAyOeoz3NLqCtFEHgkYpwxRc8+v44p3nW0tykiQIIozgBScjjGO/XPX9Kind5nKPE0WM7Q4P0pNoFchQfakkUticjGX3ZbP+T+tOVpIzIpjOEOMqTjHTgY56d6qwTPbTFFADM/JU9PfA/GrAmklKuZMsygt1waksuxM+F8zk9c5BwDyM470+UoF8xlBYE7QCCabCreUrIrSMeSu08D8v1FNgARpBKVH90YIx7YqJRGmW7dvMjB24JGcEdKc67eucUyL5ccYB5qctu4z0rF7lkLAKvBOahdieMceualKntzUDgnO0Z46U0BExyBkdDngUonOCAWC+meM+uKjc5/hYlf4QOaiSUibaBuHQjNapCWupMs6ltp6j2qQzYQhQD/tHn8KpH91Lh0OR1ANKZw4CRbgXOCG+vb68VaRTXkTeceAckjpUglbnPFUmJQspkPXBHFWm8jyRIA+8pxkhqVriloPMvrinRz4IDYArOD7V74PNSiUBOMliRjn/OahxGaEmyRQUGc9arlWXkUxS+0Hd1pWkK4B/n0qLEiPFvHpVSVMDjnFXiwK8j/9VVZQScEAfShOwWbKhA6MO3I9apSwoSCUO1c4/wD1VfdSvIP4VE6GQYGAccCtIysQ0YOoadDcQOu3nacYrnYre3h2pFvDjjaSeDXcyQ7RhhzWDe2XlymTgMfauulV05TGcNbmYsEannJY1GYUEhZVwW6+9TsDnnig4zxWt2TYktD5UmCVA7CtGNCWL4G7t3rHZx07+laFo7mEF1bGeO+aiS6lIe1udwUenOKY0ZjJGM49KsbmJ24IPYmklRVh3b8HuSam42ir25AIyDULg/MUyxxwPSpiH+7t+hNRMCrNzggcVoiWRRykD5jjHYjvViONGy+4ZAyAetVwokJbcqtjGSOaa7PH8/XP3WFVa+xI2Z9sQDNjB7HrUatuUdxjDAEZFPKLcReaG5zhgDVR2mj/AIjgDr/SrSFcdMjoPlIx2J7Ukb+UG+be4PWohPLJMU3gqeMEVIVCf6vc3OWz1H+NVbuFxxCSqGxhzzuHaqzxy8LuYHJyR0Oad5pCqoXr+tSOy+VhiMdwaewbioR0J5AoVcrtJz6Z6ioiwAQD5lY8N3FCFi2Twue3alYLkryojY2l+OucUVXknjDncQSfaimojude8Dyq0oEkOOSBxn8O1XFX50Zhle/PXjFEzuxy33iMHNRQyYwhQ+X1GewrgbbNYk0oKxsI+ecruNY1+u2MOOdrZP61sTkB4x29Koaht+xuoBLYA4H1og9SZ7GNo5iXW7lcnJLH9K6YKpXBIJA4G2uS8PP5l9K+Pmx1rq4gxALKevpW9X4jKOxVnk1CIuYraNkA4PmHP5VVgurRtWiaSFUudpDtnnccDA/WtkYXOAcn1NYOof2e+oQhkUSKzFn8zaQeoHvz/OlDXQGdE2NmRxVeeMSCPPr1rIvb2S6iVIZn8rOJDGAT9M9u9acF3BcW2Im3eWOfUY9RScWlcCzbxQqp+XLDg+lTKhc5IG0VBDjcVbls+tXIFjBZSvTgcmuWejOmLuhylUXPUjkCq7GZzwduenbFXFiiJyp59QKlESbWbGfrUJpFlJowq7XRz3LdjVS5RZcckheME54rUDsw27iB144qhOOXxxn+I+vrVxYmYepy3NrZSm33LKV4PtVDRNXeS2SFoPPChkmLLuI3chgPrwa3g005/wBIO/HHI4xXMarpUqO81h8joSjomQWzz+PHb2rspOMlyswndO56Bp+oC2MDJCjEpuEciA7uMke31rejlt7ny3jyUdQANwIGegHcYrzK21K9jt7eaWDHl4Vwx59jn8e9dXYXczXIICAAB8r15I6/jWE4OJpHU0p4v3vmbRtOAQo69ufwobdFHvKkRtwDwccZxUU+oTP5asRtA5AGAff8qgWYM4kU5K4BABww+v51inc0asjW2tiN9ylyOSwK7h0H9aVXSaRg2AM8Bc8Z9/wqCI7YF3DG/wBCCQB7dhkmrkpeREdypYjgjGSPf8KGJMerqrcthRgcjJ69asKQBtB4FUpIi0bMpOSxGV9PUfjU0cgZ8At6bSemKxmi0yw5JORx9KrSggkjqfSp9/bj35qNyHHpUJlFB4g53bct79qjijkd2RiDzgDpnjPT9KtS70BKjPtVXag5kBBx6cVtFlXIA0asA0bMnQAnn/69PDsv8K4b8wKlLrANyrmQdAV4H1FRsGjcEheucA54qw0bHNtDbeRnluKi3MrnhWUHABJ498//AFqnkmUKJGhcZ4VcdD65zj8KiBnOTsIUnc2eT/jVIyvfcZLNLHJ5hG5h0Dkn/IpiN8p3dV55JHNHms8xeMMZGbjcM8U6G3lu7iSVZDt27Rj7ufw607XG3bckEp45GB2p6sGU4A5qksa28pztLDhSXwuf8asQ3HmNgqc96zlEe5ZZSVzzTTIqqFCk+9AkONv6011O36+9ZARuysTnOfeoWChwxBwB/nFSiPIPOKikBzgGmhEUjb+SM+lU7tFm2o0Z/wBpuwq5gg+lMZNx6EmtIuxLRivp+5iUA9h3FUri1aLqDntXRMVUEAHNVriAMMuoIHeto1GZuCMO1tGnHmblG09O/Hf6VpqoxkkHB5HrURilSUsnCEYJxgZpA7bju6+x7Vcm5ErQRl3T9OPWgvzhR+VPZd43q4rMuboQyeWGUP3J6L9aaVwbsWGuPlO4flVXf5ueCT0qMsk0YkjcMpOAynPP9KmiJiVsOORgk1pawr3KjE/Nggj0qEopcFhnGep6fSpp2RH+Ug5HpVdzh8H7x9+1aRIYr4iU7c4JySKZsDj5JCzHk5FSLJ8uD+PpUMilTuXGO4q0xMaQqbdvzNnGR2qRl+XcxyexHeiMAp0HPJNQSM6cMfk61QhQxfJ2kkHkdAaFbIG3qOqnqKiLsXwche3FPUGV8M+G/hb0oFcQTESBVxjHUHpTyi7N0b4k6lRnmq8iyLI3AIPcdKV2KRhcHPt1p2C5BPI3nMASQOMkUVZjlBTLRwsfUmiqvboI7ky+YscpDKP7pPIpGXDHYeWPc9B3qOJAkESIQQF5x3z3ocgyhTnaQR+dea1qdKB3ZkjYZzG+Dz14/wDrVFO4KsSeSOBVm1AEOCMlTj9Kzb0t5uc4A7HvRHV2JnsZPhzK6jcDBwCfwzXXpIB8p5rjNOlW212bORFng4PUiusSUMNyspHqK6Ky1uZRehY38cD/AOtWHfWlt9sheSNpd0xZmOFVAQOvr0rYBz0PNYOoaaXaaYvnMoYKpOcYGR+hqaej3CSOiWOF4gAg2uMkYxVeawjZ1lQmKVejJxVi1Ki2i2ggbRjP0709wV64x61F7AUbe6xcSrt/1bDnseK1IZ0lYZAzjBJ71j2pYTyYcMpbqy9sVpwMGIjwAQOMd6xqJXN4bGhG3AzyfWp/MZU6dfaqwUD7uKkjbJAHQdfrXPuaizSfKu8AntmqcpXA6Dn0qS5YswB5A7VEZEeJowoVgO/Oee1UgKTffJz15wKikULG0vlI4JG4n1Hb17/pVg88McgdD6VBeNmJNwKqM4GMZz1579K3huZyKzRR3jJbM7+VKu0knBIFa9vbNZGCOGOMooK4Vc546jHIPr1rDjuPKlhkYvjOACduATkcfh1rqYJkk0/MZVpCepHTGBkZqp3WgosgfS9QBLSW8kYAz85zjv1qezhECs06A/L8nPQ9KviN9suySR2kb5kJBAPJ/L8aZvuli8u58sk4I+TYQemR+Rz2rK9yhw2iNWVgrc9TimRM0Z3BhuOTtb+LPoBg9cnPpn0xTGYxlld1G3oNwzjuP89afFMsiL80cqKp2gMcDPcDse/61Oi3KLSKjQySJvikG0LG55b1wT2HpUQlXzQPMYscmTnoPp1P60AP8rgqzZyqn7o59qDIsrGcQJEx/hRiQuBjHPNS2mioosxRpu8xWZnIA57/AIVKOmcc1AgYhXDE4xuzjrzVkIWHXGT6Vi0aIYwLDHas+4wjE5I3cDitV9qqQuSapONwOQRRF2AjuJHnbesWFUclmwPzqlLMkexoUY9ipyAPck9amYMWO53YE5O5utJcSp+7WOJI1HVuWNbxkhcpULiRyZigk9WONo9BVjYkVrDOm1XbjeTy3U5yef8A9dCBTOilECKQ26RD85HqDTHMKWuEjYysMBjyAM84yeO9aC7WILhyzAMgBPzE7s9fwp0UwMgKiRFA/eSRjbyfr2okB27A0W1QCzY/zk0picqTtLjGeuPzp3Q07jPJRiTGS4HfPt6fnUkZ2d6hVQTnH1qZYi59PxqJDaZZiLqoLYJPpSl8k8cU9VKrg9famMpJ4zWLIB2OPT61Cyk8/rUzRnHXn0xTG3AEDpQBWLY6c1Gw3cbiDj8qlbqc9KgYk4yQB396tCBsgZyAOgHpUJU7Dwfqakz82BjHaormYwxMQrsfRRk1auyWV3ikY46kdAD0+pqI2PGXYAn0GaYLibAHlN0yw2npTkuhcHbgogHJ6E+wrqUOVHO58z0IQY4cru3E9RjcfyFUNTs0vYSJcRHse5+uOKuzOsJITAHt3rC1C9ZWznnHFawWuhm79Spp6yWEN3FLxggqQeD7j9KlSdZIA8jNnHOOf0rLmvCTt67v0qXTnxI43YGM4NbSjf3mKDtoW3dsbgueON3FKoYklsA4x68U5inBKljnAxninPN9ngLOhbsFU9ahdimNfheFJ+gqSBFkj82UgRjIyrgkn8KqGGe6Km5bCk8RLwKmWWC1iYfdiJwQB1NacpHNcLiWNIjIrMSTgHOcioNyyqYny4744plzp7Mpkt3Pl53bM9PpUDXcywjpuBwGIGfpVJdhJkk0TRhc7tuMBgaEkBBIG6nW12JVI2jOeVPSneUoZ2iGMdqXkyl5CLIChG35epzTJI1K7kcnJx6kUcBBluc44GaqPIwbduK+wzzTSAnCvj7h+uKKVLjC8NIv0PWikOx2cZxMdmAv3SPX3qRWPnSIQcDBqvAyscZyMgGpVbHmMOfauBrU2Jt6QBNxHzKSSB3H+f0qpfnEbnHy9fwzmr8qiSNVYcsuMVRuj5kTx88R1Mdxz2OTmcjUZWU4+YEflVmO/mgOYnKr6f0qjKf9KlIz97v9BS7lUbm6dxXoNKxy3OhtdfzhZ1GPUVdgmWS7lkEwIbHlKSORjkgfWuKM+7IXge3U0sZcsCMrt6YqXSQ+c9NibKAZye9EoYOfm49K5fT/ABDJEAl2u5ezoOfxFb8N5FcwmWJhIh7YwfyrmlBxLTuMAV5nZWO0H6VPBJ+/zkKPUD+VV5VbBz19M4/z2p9uWGCELEc8jisZo2gzbhV8A8Nx3p4jcSFkGFxyBUFvJM4ICAbR0p5uHiAG1txGWJ4zXNZ3Nh0/yxBd4J5YZPeqCBmBIAwTjn+lSzlgu87evIFVvOOeBkc/LVxQmWorI3DBY1LPnAVRnBqDVI5Y1FvIqhhyVJHH+ea0Le4FikZnyrAht6Hqp6E84/DHrVC/u1kEx2urPHgKUHzcjqe/T8DVxvcmRx/nPZ3kds0fmW0j4DM3TJ4HPpXSWdyPLB8xgIsPKZBtCg8A/oaoXNsbyy8uSAyQ+ZvLL1U+nXg1lyaaWmJivZkDEITjI29eSTz/AJ5rrajNa6GKbidn/wAJLKt3tQJJFBwy7sAgHqBj2/WugguRq+mQzFGjm2liqDKgZx/kV5fdRTwyTGSe4ByUkLklTkcEflW9omsSCxZVhlLJxI6NlT0Odp68YPSs50ko3iVGV2da6lFjaKzluIjncUbYwHrtOM8+h5psElnMMRIfOQAMki7C/r19gaSy2PEWZZXSQF1mhUjyyfQDqcn/APXVed7q4nBkuzcwqxO8sFCkc5IPT/PHeuey2NLl5nEbEMjoAMdOfypsgRx1Ib34/Sod3mXEis5UgZ35+V+OmM5PUjpThNGkzG3g3bukitkEccYPH41m46GiZZEYXgng9OangmWNMHOfc1WWViu3dgEcr64NSIR171kzRMtrh8kHHtUUkZHPPNNWQowBzjrSvPkYH6dKkCH7PwT/ADqtJbMT04960FkbbyowTTT85z2FNNoLmZ5DoNqPhM9Dz+VDxhHDHcwXnZuwDV2RV7Ic1FJGW6c1qpisVjEzuGARWHIA5x9aGSTGHCKvoOc/WrSodvTOOuaYzFjkrwKGxWRCoYRFRGGDHrnGOf1qZFC9QM09W3ADYeelKse4kMKTkA1ioBH8qYG5JORUzwqvPTPemkR/dxuycUgInOVO3j1NQtwQM8VakiVIyS2eaqsQBzwfWgCNtrdDmqzr8/OcZqw7hRjBz2qu7eh5qkIrtNtJxnP8vpXOTeJ5tO1Fre9tx9mfBVk+8v8AjXQyLmUYUFun0rA8R6ab2z3qoEsZzjua66DjzWl1MKt2tDTS6W6WOWFlMDjdvz19hVW5zFI0kXYEspOcVyGk6pLpkrROCYWPzJ6H1Fa2oallQIZDkjO5TXW6bTt0OZSJJrzKltyj61iXVwXOc5A6VV+0OSRvGD1JNN3gnAOfrWqhYm9yNW3ZBPPXNW7FwsjEsATgD3qm2M9KuRCOKJdxO5uenTNXLYEaqyR7yoYhQAS8nHb0rPv7xJImRG3hjhePTvTTObfLqN2OeeM1WtmR5gJFB3dOaiMLajlLoSW+oyouxpDtPfGcUsjfabpIUI8tO/r6mmXlsVIdehqvDKYZdwrRJbozubM7kWpIyBtOOMViu5LZPWtOS4E1oxUKOOQDWSTRFASQl/PTyz8xOBV6ebHy5PB5IPSs+KTy5A/pVgyCcbyMNRJalRY+QYTcDx7dRVRnZmBY8UpdwfxzUu3zhn5FIHpjNC03B6iCVMc9aKaYgpwc5oosh3kdtCSmOg9cVPG4VmHbGT+VVEyS4POwjBqRwATnnLAfmK85q7OlGiJ2d48+mT+VUxGZMPuGVkZSAfcipMbLpMcDYBVZ5fI1CSFB8uVbr3IFSl2GzlNQLQXkg29DVQkzP1yB26Vv+IrZFm80dXPIrAVQtwQOgr0KUlKNzkkrOxIihGGRgHjNWJZFi2rgAn9KhmbEecd6ikl8xt+3n65qrX1FsWjcDGFpqXU0MokikKsDwQarAnrQSdx9hmjlBtna6LrKX8hSXibYQy54I9q20njg4JJIHAP1rzvS7g2t3HcbEfnGGHT8a7mU5AOMErn6VxV6aT0OilJs2NPdZt+8bXJz05NW5MOuQCQo5J/pXNRliB8xwCBg1tCyVQqs7MD2rinFJnQmJdbPJVg29u4z0qspwMMm/P8ADU6xZkZWOQM/0qBdplI24IHH0NCGSb2jdSGZSSAHY54HTr/ninssU8JBkdXjzsPbHfJAqF0BnkO1d8S5DEfSnWThpJAy5BxgBiMH1/n+dWl1JbMSeCeKVpwNqsc5I6n39aagykhbcDgNyPlxjH8xXR6haobeGQBAJJNrAIAc5AJzWRLGyyeUj7Q9x5eQOgxu59fvVtGV0ZNalRw0wkj8xFXbj94chif5e1V7a6fTruJ8BCwwdn3SOxx+daaxJDlXUSbgVyf4cHt/9fNQ38AkVUJACZ4UYB+oqlJbBbqa0uoGZNzzeTKu3AXnfweeOP8A9f4VccK9rmRGVgdwLcblP8JPc4P6Cuc09BGuBgnAIJ7YrVaZ57iSM8FZAC/Utgjr61jJWehqmbEbObJkDr5cfYgghh1JP5cH0pEmkhAZkjXGQY404J9eeag0yIG03sSd2WINTsixOqRqFTG7aOn+ea52+hokTRXazYVcMy/eABwPxqxCQExg9edxyc+lUoSskQIUr/FgHGceuOtOQkv5gZtuMbM8Z45+tQ0UXg2CqgfLT2z94c47VHD8zH2qZ8HnFQMYJHbHBXHUGpI8dSOai3blHGMjNJvIfHXFIZLIUHtmomy3RuB6daj3ZJHPHfNO8whRgd+9MVh23GRjinFRjhRzTUkZiVPp1p27c2OnvTuFiPZgdcE03DKeDx7VKQQSM+9RMcbvamA0yHdlnJ+tOEjHhRkU0RKTk81G2UJ2nA6n3piBlLHLE5HVajcKBk5p5yUBzVffxnH600IimbLdCQKjwTxjAxyepzUgcu5z0FJKvlLgEn8apAVZQQp2DBFVGKpEDICV4yavLOSo+VfyqpPErckDJHXFaxZLRyuuaQJgbq2XA6kdqw42kBHyElezV3zRBocFm6Z61y+rWqQT5U5zzXdRq3XKzlqU7amCYxlmPrQfT9atMBjp2zTD1z6ium5jYhij8x1B7nFa01uYoyBjYPeqNsA13GCO9a1wABnuMHNRJ6oqK0MiZdySAjBC+vpVFG2nI6+4rTlz1z6nFUJkABccZYjFaxZEiz9o8y2b5wGAJwe30NRRWTSxbwR+dVs/KB71aguWRVGARnGKdrbElch0ynNMq9dOyfdZhu6gHrVE007iCrMLZTbt79qrVdRUWIMy7lC5wDjNKRURpjBbBznpyKsR2gOPM3gDoAh/nSQ3kzqRHsjGccLk/maV/tDE5upOnbio1HcsrbQsMq+AOMEUVES5xlyTjrRSsO6P/9k=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21" name="AutoShape 5" descr="data:image/jpeg;base64,/9j/4AAQSkZJRgABAQAAAQABAAD/2wBDAAgGBgcGBQgHBwcJCQgKDBQNDAsLDBkSEw8UHRofHh0aHBwgJC4nICIsIxwcKDcpLDAxNDQ0Hyc5PTgyPC4zNDL/2wBDAQkJCQwLDBgNDRgyIRwhMjIyMjIyMjIyMjIyMjIyMjIyMjIyMjIyMjIyMjIyMjIyMjIyMjIyMjIyMjIyMjIyMjL/wAARCAFN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woQL6CpFgj/uCngYNPxWN2WIkaqcqoH0qcDI4wKEXPap0joAYEIwfTmtFY9rg44NQrEGFXEBMKeoGKLAOQDcvuSKmRcdqjZTs3Dtz+VW2GMMOhprcGNSLvUqqT26UqPnqMVOgHamIYkftTwD6U9cDuKcTnvQAxUaniNu54pykbetKTnpQAzywD1oCgdKcybu9Gzn3pXGATOeO1TW8YdTgDIamIM5FWLXguCe4P6f/AFqEIrX6E2j47YP60i8gEjGRVm9X/RpPXbUSKDEhz1UVPUroMwO9G0CpClNPHBoAbtApGXmn9RwRTc5zyKkBu0UncUbscZzQo3dKYCcFsdqeV5WgxHdQXCsisec4FCAk2fN0qnGg3zZ/vVeIZeSygetU45ELzBmUfN1JpPcCN/lNNOTzxSvNbKMm4j4/2hVZ760A+WcN9KYE2PamHJzUIvoj0LEeymj7XGekcp/4AaQyUkVTmcGTjkDipXuSR8ltKT7jFUDLcZP+itnvlgKYi0mO4xTZGBfiqb3V0jA+QoX0381Ct5Ikv7+JlX1HIrREs24T8gp4BUn0qnazxzL8jqfbPNW0cO+zPI7UxEi84pzjCNimgbTTnO4KPVgKALxTAb2FVUXjn0q3If3bGq4IAJqepXQryKG4YAiqkunW8v3oVP4VodWHtS7R6c02CMCbw7bMTsBX6GqEvhqQf6uT8xXX+UDSFCBjFK7DQ4b/AIR++MqosYIY43DtXV6V4bt7FhOxMsy8hj2/CrqKc8DHvVhmKxNgHpindsRftF226cdeaimAe4QHp1q0i7EUY6DFU5ywlZkwcDvWc+xUSG8OyxlcA5wcYrzzWVBkjdI8JjlgOpr0oHfGqMu3PPrWBq+mQc4UlJCd69vr7VV7O4t1Y4CipriAwzOu1goYgEjtUNbEBRRRQAAZNTq0qfcldfo1RxqWOfSpCDjpSY0W7XUbyOZA104QsN2TniuujjmkQNE8cox1U1wm7FbHh7ULmK/jtIdrRzONwI6epH4VEl1Q0zoilyDgwAn1BorVbapxRU3RWp5+BzUqimqgPBqdYwMZ9aBD4wM+1TxgY96VYkyKlVY16sB+NFhXHoOKs267kZfQ1AZYE6yJ+dSWN7btcOgdW+TJGfQ//XqrCLkcTNlW78VNEm+FPXGDSR3NoCcTRgj/AGhVcaikbyRrHLKA2VMaEjB96XUZc8vnBFPVT0FVV1B2+7Y3JP8Au4/nT/tl42fL09x2+aQCmBYEee1PEZI6VVRtUcjFtCv1fp+VPW31R25eCMD0yaQFoRECn+XtBO6qzWV6fvT49cIKY1nM20G+m98cVN2MurGBzzTiEA5qBNJhZQ0l3cuD38wil/sbT8Dezk990p5/WnZiuSiWELkuoI98U20vbZ5JE85CcL0P1pr6fpES5McXXv8ANUcVrp8Uu4R24BPXYKNUBburi3FvIDKM7T3HNZsWqxtbqoWZiBjCxmop72zimwJEABwQO1SQ6zYxNkybl9AOaLdQuSHUJyAUsbgjvlcU03t4ynbZkf77AVK/iLTwjAGTcRwNh5NKdf00Jh3Oe42Gk0MrpJqUi5WKEZ/2j/hQIdSJ5KD3wTTx4gskX90kzY/2agbxHID8lv8AL23cUhlgWN+wJN0qn2T/AOvQmn3JwXu3X12qKoSa9eMeERfbNQnV70jAdV/DNGgWZtjS2J+e9uD7BgP6Uj6TDvVmkmcqcgtIeDWF9uvWTd9pYYPYComuLpiT9plJxk80roLM6Q2kQU7ixHu5/wAaiNpYCRt0MOepJwTXNM8shIeaUj03mo3QZIJJ+pouPlZ0brp0XRYh9MUxb3T0Iw6AHvnpXNmNd2QB+VOIGc4H5U7oOVnRvqmnIoCuhPtVeTXLRTwfyBrCyB2oIHJxRzBymlNr0ZzsjbgelZUurXDZKoFB7mo5eFI9aRfu1VxWK8l3cu+cjrnAq1FqWcCdCpA9ODR5KMOmD7UhtMDg8UcwWNJFtbpQylfqDzUkdncRvutpyfZuawzbmM5G5T6g1PBqV1bOOd6+/WmpIVma7ajeQptltSxzjcpqxBqFvPcRruKsWHysMVUg1u3kZfMJRh2PSr4S0vJFnIRmA4YVSJNKVxHbt8+ckDpUQdXJwc+lRy6dJNbFI7p15yM4NV0TUbIBGhjuFHdeGqba3GWgcsfanA1VGpWxOyZXt3z0datxqjgsjh19V5oGPU8c04jPSmqp6cGlRiHAPFIB6LkdKfs3yRpjhnApUx0qaBN13EBxtBamhF8r1qkw3O2PXFaBOUJ9KpRgHb9Sah/EkUtglUDpVdo8g7uQatsMnmkKDFPqIzZLK1kBDxKT9KzLnw3YTZxEFPtW+8XpUMiHBI4pXYzj5/CaknynYfrWfN4ZvYvuYf8ADFd3HuHWpAqleRzT52KyPMJNMvIc7oG49OarnzIzhgw9jXq5iRxhlBFVpNKs5sloVP4VSqdw5TgbLStQvoxJDBmMnG5uBXT6V4cbT7tbiSUMwUjAXoa6C3tlhjVI/lRRgL2FSMexAz60OTYWM+eVo5doPbmip4YFmVpG6sxI+lFLQZ5+sMx/5akfQVMtpI3WaT86qrek/wAA/OpFv5F6ItVZklsWILfM0rZ/2qljs7XOHhYn1LE1VGpTZ7D8KcL25b+PH0AoswNNbKxAz9nT8s1KsNntG2KMfRRWP59wc5lbntmk+c9ZW/OmI6K3NtA55AHsKtxzWu/PnnPXaWrlkXjkmnbVJzyfrSYHTyahbRrky5HsRUY12xUguXPrxXOCNS2D0p4jQH7ox9KV0Ox0jeILNUDRDce6lTTG8URsu1LVy3rWFhQOAKdjnrS5kOxsHxLcnO21THuarza1eTLxHFGfUZqgDjjrTsik5hyjmur49Zh9AtIXuW+9O4PtxRuGeTSZyeKXMxqKAqxHM0hPu1KsCsSXZm+po+lCMFyWIAHU0uZjskSbEAwqrn6U52DN9wKPT8KpNdvIcQrgdMmoftMocksdw65pNMdzQIOMmoyoLcgc1XW/LbVVNzZ6U2S8dX2EAEHBBpWYXRcwAuKCd2M1UDyEFhIv0qOSWYEfvF/DNHKx3RdNRNLyVUZIqpieThZUBPfJ4p9nP5cbhkzIvfrmq5RcxI00qZVwFPpinxTE85wehqhJPJKwbYSR2I5ApjvIGYKDxRyi5jRacBuBn3prTqxJ6Vnq8u9SV4HbPWpd2c7UA/GjlsPmLHnKDnk0pnXPPFRNa7VjYz7i67isYJK+x96YI405dZ2PpwKLBdkplQd6b9oUE8VUmQiTcjSbc8LjoPemG43schic+lPlFcmknLE8VNGfkH0qjuLNgCraMVADDHHHvT2EWVIFSjkVS+0Lght4PbaAaelyoBIO7B5x6fSlYLl0KCMYqJrRX9j7Usc6SfdOT6VKkqM2A2SKQym9jtPqKiELwNlHZD9cVsAZokgWSPGAD60uZjsV7fV72ABWIkQfgfzrZtNfgddsxwe+7isf7CFJIbP4VDLZsp+7nPcU1UFyXOrxaXx6qQRjnmmHQonXzLaRoX9Ubj8q5OOOWBj5Lsh/2eK0Yddu7f5XXfjuOKrmTFytGw1tqNnztS4Qfg1QDUgsuJonhbP8Y4/CrNj4itZ8LJIYnPZxgfnWspt7pAfkYfgafoSVIXWVd0bhgO45qza7xfZxwqYP41Xm0i2L74d0D+sZxSWjXVjJIsubkEghgcMP8aEwNWWZQjhScnufeooFwfXC1Tv9ThS3Q/OhLfMGUjA/KnWN/DPGzCVdpPc9Kn7Q+hbcYb1FKDmkDK33WyPahCGJFMAIFMdQRUuyjYc80rAVkiAHIoaEY4NWNnNNK4FKwyARkD1FKqYPIp4wDx1pTmgBh4HFRXAYQE5IOMD8an7+9MmXfLEnvuP4VSEKkOyNUHYYoqYID1oqbjPHlHtUi5pgp26tWFiRWweaeJPQ1BnNOHFSFiwHOetSKfeq6tzTt5pAXEb1pwcDvVIOfWlZjnrSAt+aN3FJJciMZJ+lVdxxVSeRjMM9AKaV2Juxda5c4JYgH0qaG7YHa7ZHrWezF1UYJx6U8BwQduQOxpuKC5ptchTgDJpn2t933R9KqNcToB5agL6gVIss0mMhc5HP+RS5R3Ln2r5f9WST6VC1zIOdpHr8tG2Uj5Iz9eTUsS3O35Ylxnk4pWQ7shF43Z6guLuY8DJGcsPUVp5umwGEY7fdGaY1k8zB5GXpwc0lZO4WbIjdwm3xEhLY6Y5FVpQ8iKVyG46/yrSFlCoA3jn3qwlrCB6+lLnSHylSyms0i/f2sv2juwIKY/PNPkljm5igXYoxnGCc/wD16tiKLB4yAPWnNsRcqq9KhyTdylHSxnNCjKcWxOOmDjFOEZdgVQbjxk44x7VcG523E7R6VEVG44YgDnOeTQ5MfKimbTOfnI47ClFtgZB/M1ZHkswywwTgHNKVijHLZGMiq5mKyKyoTkbTkUhgUnJXrVt5ImA8vAxVZ3AkPUDPAqU2NpCLCAOh/Cl2c42f0pvmMedvA6elOExPA2/i1VqK6DDDtgetNYgKcnpTZ5JEUnK8dcc8VCodj5wdM4wNw6U7BzEhAY45/KqZhKzHIwCMjNTi4nUcmMLnnC1C0olkJYHIOFYDiqSZLaHwITK2E4GOR3q15QPBHNR27EfLg8deOKuphhwc+xoYIptAxJAH41B9kYOrgfMpB4PWtRlO3AUAfWlSIkc5FLmDlM8RrG+5A4G7lSRxz2pHZoroMYyoB5J4FaDwAjaw2k8bs5o8nbnKFsDG4DOfzo5u4WGJeIWAXJ561bBz06VC9mrxoqbXIHUdQOw/nTQJLecws3OMjcah2CxdXpUyKCORWctw8LlZVyc9RV6KRXGVYEe1ZyKQGFHJyg471C9mrNwCD71dXBOKfgBqm7KsZMliQcYIHYmmxrcWzboJmRvY8flW3gZww4FNa3idcgduopqbBpFKLW7yIj7QN4HGRxWnb69aOT5pMbZ/iHBqo1mD05+tVpLAE8pzVqqS4I6gXdvOmHKsp79RVW58P2N6pMZ2nsAcCuYFrJGSYXK/Q1bg1a9tQBIvmAenBrRTTI5GjW+xapZn904kUdm/xp6ao0L7b22eI/3gMils/EELsFdjGx7N/jWkt1BcMVZVcevrT06MXqQQX0E2BHKre2auIcjIaqsui2Fyu4Jsb1Tg1VbTtRsyTb3HnKP4XHNPURpk9sUxj+BrMGp3MRBurR1A6snIqxHqllcYCygE9m4ouhlgrzml7ZNNDA8qwI9qduJAHWiwhQvOajj+aeWQ8hcIP61IZAsZY9hmm2inyUB6tlj+NDBFhc7RxRSng4ooGeMAU4U2lBrRgPApaTJpRUgOFOpopc0hhSk4pKDQAAmo7ch5GVsZzT+9QI/l3O8dKpLcT3NRIVPpUy26legqKKeIxhg6gkc1LHcAcqGYewrPUpWJVto0/hFWFjTbgAce9U/NkOSIzjt2qSOSXBzGPz4pWZV0XoxsX7yYPWoGuFVmHzdfSo8SyptZ0Ve+BmnLaKxG5mIPfHFKwuYlikR1bnAPbvUMsyB8ImeeSR0FSrawkfIhbHB4qw1rDGowASewpaBcrCZIs5UnsMHPanLMv8IY8ddtTmJcYXCkCpI1g8vHmZJ5NK6C7KrSPyfLPHHPFRhZnyxkwDxjOass8Qz8nHQZOKrCRUfAnCAHgLhjTQrsBYyEHLt9TT3tsgBpMY98Uomkf+GaTuQFOKUpcyDC2rD3bFJsoqtAiLu3ZGexo2Iqh26diasmxuZflYxJ65Y/4U9tFfy+J4wR/dWnzx6sXKyn5kajJZce1RSTFv8AVKxHUnFaiaSoGZJpGJ9MCnixhA/1ZfH945xU+0iPlZhK5dv3kmBnpSSRyMCY1+Xrhu9dCltAg4iUH6UPbo44G0r6Ue2Vx+zOcW0uDgkkg9gOKlFhJjqF+tbroq9gB6VEQqgncv0z1p+1bDkSMh7J1XJP61VEU4IHlmPnkk1vySJgYGSDmqb/ADuzFcAmnGoxOCKkIaHKnr13HvV2FkfnGD7UiKpPQY705YOpjPI6g1bZNhxU7yGI9hUijbg9aiywdSy4Iz1PBqVZY3yCQpFQykTqinBxzSrGS23Hyj3602PCnk/4VKVI5U5zUFEZjyxB47+lTvCLlELoXKnDNnnH16/nUZLOMHPHpVqwVbiZYi+wMfmPp+FTJuwJFSbTpBEuxJBICMHjkY6H86g8ma0JJUlc8kggH3rtFs7d4xuYnjHTBNVb22hNtIWQ7sZBBwDWaqPZmnIjDjBmwFyDjP41L5M6NgKOOCCRV7w5p4vN7nJ24IFad7o8kbKV3tnjAPPFDlaVhxiranObz5hjkVkb3qzECOCuc1pJocrpkqVZuD3wKT+xZPPVPM2HoGHQD1P+e1Vy32E0kUdoJODxSMAR061o3Wi6haBiYxNGBnzI+uPcdRWeHRuM4PcGpcWtybFd4kI6flUDQZ6cj6VcZQpo28UXEZM1sCT0BqBUuIWBhkI56A8VsOgLcqD+FMNupPC4988Vam0DSEtNcurchZY96+q8GtD/AISO3MRLEg8ZBHIqgQQuOCKqywq5wcg/SqjVZDgjpIrmC+jEkUgdfrUc+l2dyvzRgN6jiuTiglspHa3k8sMeAv8AhV2DXLiEgTjeO5HBrZTTI5WjQOkXVud1leEKOivyKUalqFlgXdnvUfxx0+LWbaZOJNpPOG4NWY7+OXBUhh7c07oXqV/7atbzZBGWEkrBdpGD71qecqYAOMdDVSaztrkbzGFcDIdeGH41Se3vY3xHPvjxx5n+NN3YtDZEgbkuT70VhC6vkyv2Rzg9VIxRSKPPnQoM5qMMxPetCRA0eCODVHfg4xWsXcloevIHNPUfWmBu+Oaesgx81JjHBfrT9g7Uz7RGBgfmaT7UAMCpsxkojyOFOKDGq/e3VF9qx3/Wmm43fwk/QUWYFkRxEdyKd5cQXlRUAkdgAI3P4VMsU7gERY/3jR6giWIAEKihQfQVaaDaBjk+1RRW0+MsVWrsVlubLT/kOahySHZkcYywz1HbpViWRYYgxxjOD3qVLCHPLSt+OP5VOunW5x+6LH1Y5/nUOaHysz45g4IyDz3JH6AVYXeoyqMT7If61qxxKoCqoX6cVKFYjkjIqXUK5DGWK8lyywle3zECnPaXiJvLpnPua2gNnPUmmSlfKYAgcGp9ox8qMqPTZpyGmuG56hcCrK6NbhvmLkDvvIq7azRrHnB3HjpUm87sBDnsKlzkPlRTGm2itxAp56nmp0gjGQIlUduKUySluVQL09ad5bNjMmRjqoxUtvqxjCu0MMDn2xUeflzkYHfNSeTjj5mBOeTTfIABG0fWloMrtIrkdB096RNzHJXPpirbL0wOelMVBGfvY9qLiIX3ZGFx65prBxzhVGexqdiv8R/CoyyOehyPQUAReU+cmT6gUx4/n4ZiPapN7gnAOB6im/MXyAAapXAi8lOScEn3qMIF7DmpGGAG8zg+lMcoBz83rzTQiJkA4LAcetVmO5yoPTtV+MqASqrjHXFUpAVkYqBkmrjuJkbDg8kd+KfHIyuWA4bH0pOd47HHSn7WxuwOOMVqSWo0QIytggnvUD2RZy8Yxjoe9PXIRcdeuKvWrMpaNjuPXPSou0FjLVHjlJ+6rDke/anwXTNeeUy7eMgg9a0pY8MoALe/QiopLEmQSIN2P4c8mjmT3HZi+Yd3zKDx2rV0eyFzchkZVdeTu6EelYEe+GVgwcE/cDjj6A11fhfz0kluRAdoXaxyOKzmtComyLeUFRgcLtJ2EiqGqt5dlPG0yYCMDg+2f51HrWs3GGgV9gPXaa4zUJnMkUW/iWRVI9MmohHmdkW3ZXPQPAS2scA82ZFkbojMM447V3UuiRT/AD4B6Nn1rzbw1bRwahIrNCMx4SWRuAe/GRk4r0TVdXl0jwj9uCxK5IiiAzlmIzu64xx7VvyK3MzNSd7FaewRSYkZA+0556A9fxqteabF9gd9wJdW+fbwTjivPdGubjVtSvbm6uZJkjfaY9xAJxmvoLQIPtWhQLLBA6NBGHibHmAkfNu7D2FbU0pETk0zK0mwgkCxXAH7zO0t2Pfn17+9Sa78ONM1eJmjjVJjz5qDa+f5N+P51oW9g1ndzQRgmMSFo2bOQck4rpos+Upx82K25U1Zmbk07o8A174farosbS2xN3Ep5j2YkA9cdD/wEmuRSRWYq3yuOqntX1ayLKpSRFZT2YZrndZ8D6TqwZjbwiUj7zxhv1+8PzrGeHT2LjV7nzwYgwDYOR6GgrgYxXb6/wDDjUNKaWe0RhAMnCgyrj045X8c1y2p6beaPOsOoRqrOgdGQ5VgRnvyD7HBHpXLOjKJqmnsZTAb+fwprAjOe9WvLD/MpBqORCB61mOxHHFayACTKt71FcWCcFDn19DTtpznFJuZDkE49KLPowMq408DKshX61BElxaHMLkAHp2rTkL3G4lsBWKgYqs0MozgAj61tGTW5LSZLFrs0J2zIfcitGHV7efgMCeyk85rEkjwMMpyfxqs9rzuHBHII61opkOHY7EXC4Az04orj1uLqMbRM/50VXMLlZSdSFJrNmhIlOOh5rYKZiA9qqOoMmPSqi7A0ZvlNT1t3brxVudAGAx15p8YyuCOlXzuxPKVRar3Y/gKmitYg3JOfeplCjOTUhKlfl6+wqHJjshiW0Y5Kgk9KmVYwPu4OKaMkDApwDc+tQ7sZIqAgcYqZODwahjU7vmJHHFTiME9Tz71OhaJkPTJGPQ1YikjHU9O1Vkh3cH05NW0VFIG3mpdhkgmG7ABx7VLGzZJVcjPc1CuM5OMDt61ZByRxx6mpAkRZSeCoFSBHOCzEY9qYrBTw4FOTc2clmGT2x+tSMeyj+8xPYFutRNxGQ0fDcnPHHpUig5ACj5eOTTZlkwyk7R1OB1pXGSxKFiwTyDwaci4UF35bqTUS+YYuWHI7GpkgXy1VvmPr6UhjfMXO1v504OSm3YSTxjFL0UKRg9iBSPliAdvQ5yO1LQQDzWX0HHJNNYNuxuUduBTTKvHzlgOMYNPJz82GOfXigZGwXZkyMcHoKQhBweQe5p55yRtyPxxUZDM3JHB5wKAGgFRuVOTxio3jZQCrEetTbjxndxTMKW/+tQIjByMDgn8aOpyqk+ueKewby+fu1BLIVXC8YNNAyGYMSBhV5+tQsHyQGz6Ypt3dxwKGkbbk4HHWsy61B1uFj3YDcDHat4QbM5TsagTCEsSfSqEkgikU55JxU2nStNBIX7AEZqlcEGcbxwTj6U0rSsF7q5fMnI474NSId42kck1GAGA2nPcGnqMrkgfWmxEoXG0gcqc1YVv3oZMgg469f8AOarxcEddy8n3q2mDxwCc9OhrORaHGSXeHALKp6d8VdEsTLuIG0jOfeqgcqoyPY46gZqVE3fd+X1H+IqWNEsscfllmXIBz6mtvTbcC1ZLa6EZm4Ixu+n4Vgq8oVwCCeoUjr9Ks2s3lSK6OVzzj0PvUjLp8LXjZe6uBI2eO30rPn8PyvN5UziGGXGXTk9c9M9iM10tlrAlYQ3qiRXP337DHtWnc+HtIvi32edrZ8bcpKSB/n61a7ol+ZyOoaZd6G6SyzJfRzLvXYCcgZBIYDg9MjHpXVXOox+IdBNtfWrtYWuCssEg3rIxHzMM8DGRjHf2qvaWV5pSvZ3lzbXenTAqWMgDIGGCQexwfp65qvrnhEWEkNzaahCkDBVEilir8sc5wcYGM+nJ7Vsu6INDwd8Pbdbya+tNQ822dSZDnaFbYGUn6E8nIP0NdDZ+IPFfhuGM3mj2upWKAINWS7ES7M4LOvJwM47dKg0OW78I+G5FvbY+bLMub2EeZCVxwwKnb69cduMVraZrEOqTi089GD5aDYfvc5wR0J4JyVrdWXqZu7NzTvE+ka2YvLvkhuQ4JjlG0OcduxBB9c10iyCFWMkqgcE5PAz/AJ/WvM7/AMCaXqEMiQQvYTRoQgjAjAbOdxU/Kxz1I28fhUmlQazpTQ273Nq3lJtkae4Z1c5+VdpGUz16++cGqTfUTS6Hp+4LhST9cUDp1NcpY+JplQjUoGtiPlzP/qy2MgCQcdiea3Y9QSaHcu3LY2ggjsD16H8KdybF5nVULE8Ac45rL1DTLPV9OukktYne4j8s+YgJ7gZ9xk/SrMDzJsSQBieSyjr6ZHaluBNEmY8vk89OB6DkUAeYan8LIbu1uLnTZJLGVc+Wsh3RyAY+bbjKZ5wOcYrzfVNM1PRWP2y2LoBkyw5df8R+Ir6CH26OBj5XmqxZmRzuPXIwThR246cdutctrkNtcTM8hezlZzGYXwPM69MZHI54PfFYzpRZtGbPGY5klUYZckZxmobhSiM6jPsK39f8PWsoaWxVopFYorIcdPr79/1rj2vru0laOYCQKOWBrmdFrY15kW1UCJcDAPNJxjAxUceo274BHPqOameMFcqcg9xUNNbgRMobIJx+FQMgx97B/nU5BXrzUTrk5ApoCsYxn7oPvRVnp1xRVAZjL8pHpVFgPMxjk8itMjjH41nbd1xye/atUQxJ13HPTbxUCAn61ckTLOuKpjKNyOKpEslKAEDp7ipVBOeOKiySv3cj1qeNzjGQPwqWCHKAcAYp5xndjmmA7QQc8+1KdrkKCcjr71JQ4gbgSc4qVHAPTn0FRoBgjoe1TxIGyW4A6mkxomjywztx75p5aTkDHTrUe0beTx6ZqZBGAPm5xxUjJETdj5ye/FWFRCeQSfWoo5EBOMknsKcu/ef7o7HtUu4E6oTGBtA9easIHGcP+HWqwY/3uD6dqlUY5Zup9akosxFSC2evrTJDvPA5HX3pFVccADnnjmpYyEDFlAOcZxUsZXi2qGVkOAeBU8W4oRjHPHtTBuJLFSF6jP0qeEqUJXknmhgNWMk5Y8LSBF3Hkj6jrT9hJyCeO5oA5+/g+wpCGAI7YUY478UjMw4AXGPXFSiMKctk5560m5EztVRnngUDICAWO0sT3AFNyVHQKepJppmwXZmC855OBUbXcRyQ2e2QCapRb2JcktycglwCw5HbmmSRgYG459ai+1RO2NxAHqMYp0rgJnjAGSc0crW4cyY47FG3g1DMwijLswCAZJrJleaRj5sjDbyQDinQ/M6rlsE8nNbKj3Zk6vkQ6pbxXTQyNOI0U5BxndVKSCCVwz5ODkY4rRmRYAyhUKEElB04/l9aqpbx3cHm2bbx3Q/eH+NbK8URe7Ft/wB0hYEBOhyaYLpJG2TxhkPcdRSRoMMr/KQO4qjysuAevShJN6g7mtHY3CETWn7yEnlTVoxFPmAwR1XOcCqdzem3iiSRyq4wF7UW7IY1edypboRScWCkWhKEYbkOG9KvR4KFvrj1FZ8kEpUOSGC9GHFW7Z2Gc8ex7Vk0bJlxIxIp3Z+XgD+VO+eJGyM55BPemRvnGRhgcEY4yP5VMJsvgjJHoelZspCx7DCXblCMnjpUoj25dCGGeg649KjjDNGGjJ+9yp7+oqXChTgnHQ54I+tSyiRW7EdenrVuK5mEexXcxn5sZIFVCi7FZs59c4p4LHg9uAccVI7HZ20uhaoiRXMDLLJhSd3f1zjpTLrQ7jSraeXTbk3enKuXt5c5UcjI6YI9R71yMMzbxhtsin5a6DT/ABTdWscsNxPKQ5GD94EZ7/n+lbRmno9CHF9CPT7aDTLQ6lp19cFTuP2YD/VPjJGc5z3449jWwtw9/ZWsuk3/ABHz5c6lnBByGyMYJ9MFeOTVkQ6HqFvIYHSK6kRd7Milcg5zsHHrznNZWrxJH5f2WaG2up/kN7CWCZPUHAyDg8jB4/ToT0Mi5bX1xbyLNqkLx3sbtvWVyjkg5LI4AGCCcDpmt/TdX0y/uLi3tEkebIleOWU7gy/xRkYAwecYHX8uI1LxRqkrwWuq2jX1jbKFaW04LNjBcngnvz79OapW1tc2ur2eqWskUlqWVwfNVCy8jbtYgnIB6Z4OPUVSm76bCa0PWfInuZJEEyXEVwdrxtEySxnGMlwCpI9SoPvWbBdR3Gu3dhok09pNaq/mxFQ8crA4Pf6HOOnpWD4r8Ra26wDT7iaKxwFmaNjH5e7oDwGJxnjFczp109sxjh1f7BcXC7Vk2/MwDnAznjooOeopymuawlF2uezReKzFZRh7fzLxIyJ4l4IkHb8e31FQ6V4suNa0u6niW2WWN9oUEtt+o65rjtP8cahomlG31BJJJYwEdmQbQDnDFlzzxgj6HPOKoWUU1prdzqWlyxR2lzDuDqvnRs3Ugp6+x554q+bUmxu6d8RUl8TXFhrAOnrMq/ZQybCmMgh8nIJPT2x+O9rk3+iPIHQnoDnjJ6dK8m12NPFt3NZ6xf2ttrUMhWzukiMSSLj7hyORnvzjJ60aPqPiPRYP7M1VJH2MACx3hk/2STg9u9N3HpfQ0dXfy7ON3m8tCw3MDvAYnp06DnkmuF1C3Zr5lmiRGUbtw7g9efwroYLmN9RvAZQ8zEsyCT7gbB2jnjkmsnV45HhJ2M6MOikMcYOe/wBBxUWKucZqURilY9HPQLVeLVbuEjErMPU9as39o8KZw+ANxDHoKymDbSecetPlT3C50sOsRXI2sQHHXPFWVIkXcrZrjeThs81oWV/LC6qXwh4rGVHqilPub7Eg0VX+1r3bPviisrMvQSRXUlGXDA4IPaqMUeLkkkdeK2NWdBqcoEPlZLZ2j5GIJBK+1ZkLgzHAyD0INWroncWQZdjVOVAr9Mg1eY5ZsioLlNyAjjjBoTBoroCTgH/9VTqse3k96ghUlz1wOgqwF2H5cn0pslApLE/IceppQhJGMAn1qSMMxywwO9PYHB7j1qLl2GYJ5BGRxUhUAdfrSIrFAOSfXFSiMt94AfXvSbGNBVONuPTjirMJOQMDnvUagAZG36GnjayjBJb6VLYy0oCkkYp8bK2Tkn14qtG2Og5HrViOdiM4pXFYtRoQThTg9KmEZOScDPFUv7RUNtJxjrVgThlBEgz61LTW4009i0kZBHz4yMYAxTXRQc5JA5Ge9UzcMHGGLYNWUu1ZQGAHHX0qblWJ2y65jQAY79qhgcpIyngMelP85RHt8zBP4VUuzGEAyNx7570J30A0XnjWI5YACqf9pQOTsy+PSsS91RhdxwIUMZ+Vs8gn69qlWAsgZlCjP96t40kleRhKprZGjJqZYEJCfzojvY5NyMHVgM57VEkMUal2ACjuSSfyqtfaklqFmji3KWCdMdfzqvZxeiRCqtMjlnivJZPLl3iMgcdM/WohHdZ2qpx1HOc1HZX6WbarHbIwkDCREUZHYHvV/Tbl7sL8rH25H6Vry8qIcrshWG6ZsyQhB3OawtduXS7W3ilby0UZAPfOa7C7B8kxEYJHGTXEXtnd3V/M6QSMCxwccGnTab1DXodPpTR3Voryodu3l8Z54qS4mtI/lSRMKegDdaw9EnljiaFtymNunIxWhLeTsCvnyvheVZz+QxQ46iv0B2tZoZ0Lvv2HIxjA7ViWqyRMGjLRuCcEdDT7i6XODavFuPLsc7selTohCKQdwI/CqirDLcN/Dcnyr+MpL2kXv/jTRptlLJmSecjr8ibR+fNQRZ8xP7+8Yq7HA8koUMoLkhdzYzUyVnoO4y8W1k2BYvM2Djzen6VVW6lU5Xy14xwvStf+xHbl5wB3C805dLtkPIZj7nAqeeIWZkXF9K0XltKWViAe1asFxGYgsoJXGAfSrP2G2ZChhTB9ufzrPlspbENy0kGc57r9azdmaR0NLcyEFSeR8rDoalSRWPBwR1qhb3BCqUO5SBkVc2h1DIeQc4NZtGqZOpkVyQRg8DA/z71Msnm4R1CkD7wNMjdlVQACcUrqJJuAEOPzrMtE8bssByAygkZHQf4U+OUMhkAPPG3vn3qkPNDHaT8vJX0/xz/SnoVYeUpKSIc7O1S0MlmjYTHEoUPjCkcZH8v/AK1KzMvyOcc5Hr+FPGCmJRgjB57VIGXy/LkQOpHINJsaG2Vxcw3HEu6LLFG7qf8APFW7uX7XKkbsxQDcV6An1HpVLLxowjBK88kdPrUKnewlWYHcMLnBHOKE2xNG/pUs894LIRyPu+6xI6HqG5H5/wAuobq2jXkk6raMsajIK5LjrzjOQBmmafqTWtt5cqB1YAsrDjOP8a3tN8TrHLsmCujdFijGQO2BkCtoSurNmck1qc3avq1pNHBdJ56oM7T8y46HjoR+VMu/DtjfR7oLiWNskqpyGT8R1/Dn2r0aV7e7g8vyzsI6oACvtwciua1TSYZHdrSaSOXqMnKn2Of8TWj0JWpysN7quhIYryFby2Tg+amWQH2Pt6Y981b07WrYyNJo9xFbSsRmErhAPTHH6j8aadSnsGEWpQMYlOTtPp3HXH4ZH0rJuLey1S8SO3gVZm5WaNiH/Tj07U/aaBym3ql7pk/mR6zZKkrncJFBdOgAOQcryOMdqjF/PBbxWcU41ayZMbZTtlX3UnG4fjn3qpbi8tbWW0E/nXEeTtdV69wPU/hzXNRahcpJNKCVkG5GQKASp7YxxVxrdiXA39SlsrO2lmiu/s427vJjZWJPXHrz+Vc/b3t5qlvEP4FA2KX2MwGcex5qncRXFsBcgxkuMhOGYD1xjmqclvfyCG9gZZEjBX5SAV781qpX3IasLf3cF5dMksjoUG0FhgE5P+NU7tViQordR1yCDjFS3UaO4MIKzYBaNx3rOImZih5JPStBXEXk5z1qUKRdRxNw24A1bj0i8MXMBXdggsQMU8aXMkiu7JuUgk5JPFQ5x7jUWWpYXjkK5b8BRU7uXbJxRXPzG1jvfHWjabbt9tspRGWA3Qk4APHTPc56e1cBaR4zgcD9K9V8bRS6rbW1vaIgG9t5dMYzgg579K42+0eHTVdVZizYIORwMdKqppdko5/H3+OtROMow9quBBk59TVZuHNRcozUciZhuwBg1ZEozk1XaICVqbsweCatpMi9i6t0o4I4+tWY5gw45PoBWYpI4wCKJZvKPy8Z7VPLcfNY2o1Z+i/qKjmaa3YCRcHHGazEDkAiQ+tPS5kLbGbPpmjkXQXM76lzzWY8Jz2qSOUxxhm4FVtzkgbs+tO8xsMrL8vrWdjS5eWfC7uKYZZQjGSNkX+Fwcge5FZxuSZ9oBOBn2rRt7xXTa3TsMVpCmuqM5zfQztt3iSNUSaJyD5kZ3H/ABFbcLBYlTPKjBJqH7JHI4dPlfruTg0v79SfNjWYd2Xh/wDA1VWnzLQmE+XcskZbhz+HepAg5ZnRB3Mjbfw5qhHPBM2xbny2GflfKmoZgZIJJHf5B8sY747mudUdfeNXU00NcDK5+XnpzWHrl2YBsXO7HpWjBI3kpuIDbRwexqC4s47sMJASW75ohFRndjbbicek7pnnOTu/H1rprS5jngSUAk4+cZxWLqOmmwlVirGInnP+Na9jYtbGO4gYyWcuG91+tdzcZLQ5mmjatI4pAfMiUM/3Ryf51X1IM3l29tCruPmDOPlXHQ1YSZ4kYLC52kjHXGcd6s21tI8SvIpTP8J64rBpxJiuaRyB0PVIpWmjYM/LFlbBNa2mXEqOA84D8lg+AfyroWaCJfnkVce9Z8t5p29mWMyuO6irjOT3RUoroQvOLm8WJMsw+8cVdS2bq3Aqi2oGKMvBbxIT1/iJx71VOo3dw4y5iXJ3HIAFJ03Jgnyo1LrT7RiJpHWJhjLZA/Oq0YsIeftHnHsAc1QvpHaOONZdzKB68Z//AF1CkUoUDyssCOW5LDnBFWoWVmxXvqXLx7a+ga1SMYIO1iehA4Nc5Z3pt3MM/wB3OM+lbISdzJ8u08lgBisbVrUwTo+DiRc8042TsG5uwKkt1bFCCrMDxz2NZ+swERi4jXBVvvLxS6Ev7pZEOXSTkFjjGKn1shdPxG3GQGotaQFzSdfhltYoL26UTtkB9pGB23Hp+NXrmR4GxIevQk8H6VwYhcxeYBkZwfauntdbt7S0t7a6S7AjUZyQCc9x3AH16VE6SvdFcxoW9zKH5QmMtwx4FaMc6uCFR3z6Lwfx6VJarYTRLc2yRuDyJPvN+ZyalknQMcHIHfHWsG+haMufTmD+ZbKI26mMnj8KiiuJI2A24cdRjHNaZvEeYjgHGOKdNbxXY2tw4HysOCKXqUmRxSrMq/ws3vx/9anSRDzkJBHl9T6fUVXMElsCJfmToJB0H1qyjl419hj1x/8AWrJ6M1T0JRLtyWHIHBxRJ5axAvgMejfy5pg3IQpX5T0B/pSLujl8tsEHnB6GkMsjZcbl3fMOpXqP8+lKTIh/ehAM/KxOAfb2PtVcuHbdGx9CR1AqZLr9yBIRub5cMOpqWUiSJyQMIc4GTnoajntgq5h2LznBXg9+D2pF/cuyqG24+51x7g+ntQ04Cq55XPX0pa9BjPMkeQqxOB3PHrjP8qktXkhnMiyBl24x3znsackmEMbkMrEnj/GmoRtLBg0YySQvT2NDYrF+C5Y3Ye3ZlkIJLBsbTW3BfxSIEkljFxkDJQ4PrmuPYFpGaMsoC9u9Ptr6eRyhIAUcOo5b8acW0tBNI6y9iW4BilhVwR3BA6djXMSaTGLlkVWjdfulRirFnfzI8iAM6kYCM/FWxdRTIqgMG9M8D8aJSvsKxk/YpotzSRtuY/NITlj+P+NVZYYdRiK3UZEy5xLjDge/+T9RXVG5EaYdTkjknnArD1ONJYWcRu7eg4IPqKcZNMTRzdxaXVojRyRLd24Oc9Gx6iqyKiZezyX6lc7XX6r3FaEiX0TiVMJjOWCY3/71RTQLet5josJXg7Sd2fauqMzNxKT+RegQ3MWyQfdkjGCp/mPoeKbZafJZ3e+VA+05QnjPPXFXrrzPPLoibo+VIGSv51UW6kILOpaVucnnH+HSqc21ZCUdbmjNIZDlsgHvVR156gjvxmmuxkU5OwMPu+9MWbyiN+Np745NZKFtjS4NDGT940UrPHnmI+2DRTsw0PoVrSay2ReXFJ5gP3scYx2PJ61wfxEsYoJbKZYEjmkjO9o1wr46fiM16Nrcc13LY2sduw8uXzZJnPIXHQEY5JP6c9a4j4k4jk0+2dk8wxsxC546dq6K69xmMN0eXMmScHBqjKCsxHrzWrIuACB1yDWffLhwfSueLNGZ0qncxpI4mmkVBwScVMwzj3qazTN5GewJ/lV3sibDTYpE2JJwh9xVK7jj3KIn3gdTU+uOftyYJHyf1qpEdvXn61pCLtczlLoaEKxeUpO7OOeKgASK5V3+ZOeB1pVlI+70pCBL65pqKQnJl4XlnGARbtj1qzqUSRQo6pjIPSsW53Q2j57jFdFqxB0RJ+cYU5HuKynFJqxcZX3OThmJldicc4qykzrj06jPes2BJJS+xdxzW7baWZtizSMFHAWMfMR7noK3laJG5Jb37jk4/AYq7FqCycHarHp71o2WkQQoAkCDI5L/ADE/nxV/+zoSPuQ/9+l/wrJ1IhyMxJra3usZCMSOGAwapy2N5bgGJhNGvIR+1b8uloQ5QBHVSV2cZbHAI96xl1FXjxyS3T2+vFSpN7D5bGvaeZLbJLJbxo7DJCjdT5ZoLVc3dxFH6KetZepau2lWCKp/fuOAP4BXGzvc3UhklLEtzk0oYdPVluq9kdrqNxpupWjWq3casw+QsOM9qpaFLc6TM1peKPKZC8bA5Ukc8Ee38q5q3gbzSjnHHHfNbOkzyQXi2kql4pDjHXGe4rdU1GNlsZuV3qa0uvSFiIEjj567eaaNSkltyJJGO7PzEgY/DriorrSbmF5ZWA+zry8gwRgfSqMepaZbP+7864Y8BQvb0yaasloiGmyWWdfKO1yRuOcAjPvToR5ce+OFCVOTIxJIqKGTUWk8uz0zydw+9cH+Wcf1pLq0123hN0ZIyi4LJFgAD6Y5o5ls2VyvcuLDJdjYinzd3ptB+mKzLm4tbabynkJaLhlXnJ7jPStvT4nmjWb7okTJw2MA+lXIdDsYgPKtI9wP3m5z+eaidSMNGVGm5HNPqdzdEix09zuXaHYE8DH4UXMviGCJZ5F2IgGSir+uOa7gWCjaV6jgYHanG0LZXapB4II7Vn9Z8jT2Jj28KTRJc/KPMjBOPU4qrq2nfbrErEBvUcZH6V0UVgsMCwrkooAGT2HSl+yADA4+tZuteV0ONOyszgvDqyKbuMoSFKlh6dan8QpjT4iBgbueOtdNbaOtpqNxPjMc4HC9iM/41Ffaal3E0LK3l9c55zW3totpoz9m7nA2bfvETftBdeQeeasahaFEeUs5dWCvuJJ7/wCFXT4clhv3jaQiNRuDAc9eKZeRXKx3cbqZdzq2/GB3/wAa15k3dMhpor6Nq7aU8rKjOzgAKWwnvkd66+xvLTVd32dispX5oHPIP+ye9crYadBdWRcsEmQkHJ4OKfa2l1a6kJVRWMJDk5yvHY4onCMvUm50EtrLHK01zNHbp/ekfBP4UyXxDaWtrI1vJ9qdCAcnYDnuPX8KbN4etVkR3kknnJ3N5jZGO9UrjR44ShIDxJ0XoOTWNoLdlxbewxdb1bUGDIEiiJxwP85rorQFYUR23nHLBcfp2rGt4Blk6o2COOla1sSgZSA2OnqayqNPY3irF5iwUkfN3wabKCycckfw55/ClDhmXaeo5BFND7QQM88g46VgaETEFBschzyp6Y+oqWYlxGsm0ODlSOmaDHH5pZWA3DkHoT6+xqNVUNIkhYEHhmGSO9A0SrIA5jf7wUnB7+hFN81ZpWjf5J0646MO31p7IrKiv8xXgEdRUajywWcgjIAJHakA8skSFnj2AcnsM/Wq9pcbVkKlsj5sggj9KtTuhi2pgl1KlcZqFIkjgDwxkbgDtAyQfpRfTUdixbb2RH38EYx07VCzGIZxjsAar20ky3DRMFxt3Ag8Ef5NW2eOVCG5BxkdQaLWYXIot8kru0mDt4OM1PbyTkqsjR7V+6x6g1XMGAQx3RHgrilIV+VLMvT72cU9BGjLdSRsGdy6txknpSS3yT/LFuUYwc8DNZM85EIjBLKD8uRjFXba4t0jCmCNzj+8amzQ9yG8EiRMSSmR0ByKxLx4o4WcHEpyAqgnJroZ3nuMlUXaOMHjArF1i1E0cYhCblGHVSc1tTeupEjN08k7maclmJOJB1+h9ae8OWbaxHc5PNUbTZ57xHOAOVxVmRJYyRyRj5T1x+NdDWpmthxM0LbnRmU85U5pTKjEjOcjJWmo0pUK77j0wOMChoN5DgkegoGSjy8Dlx7A0VWy68bSffHWiiwXPqlpro2MF9fWapIVLGLfyueg+ucfTNePeMr201DxE13aTPJGVClCWxGcYIGfpXteq3EME0UYVLiRYtzpty5HRT6YPzdfwrxnxreR3+sSmJY12pjCcEdfvDsR/TPetMV8BFPc5ORGwPTHNZ1+uT9QK2FVjCQ/BAz+FZl5GNmfYVxwepq0Y8xIQHoOaj0WSSTWCrOxVUJxmpJx+6cehzTfDa79WnPpGf5iurTlbMnug17/AJCK+gUCoIF38Bc461b1aIvqrKT0A/kKtaXJHY+ZIUV5MgAntTUrQVjO13qV1s7h0ysEpHqENI0LW7ZkRgcdGGK2/wC2ZWHMhB9AOKWW5N7ayJL856qSBxUKb6obicxqkubUL7iuohIufC0DMMr5S5Hrg4/pXJ6oI1AVd2Qe/Sup0FXu/B0qJyyRyqPY8kfzFVV+FPzHDRsx7aJPNOxQpY847e1btsqxKAijPrWDpu9oVL8OD+Vb0JBVazqdil3NS33HHNX0AxzWZHKFXIPPSraTjjH45rIZO0YzmuQ1e1kt/EVsiohhuDyvv3rqTMDgA49RWH4kiWayhuAzCSCQYf0B4/wq6btKwnsULrSTe3kslyWUhyAB1x/SoV0jybkLueWGRTjdyVIrasrz+09Nt5ZP9eq7JD6kcVLsVTxjNU5yTsLlTRzsmklXAQDg9DV6DSVdUDg5XgYOOK0Gi3NVq3jZlwaaquxPItyG1gh06FgZCY34IZ88Ecj/AD6020sbW2Vfs9vGnHDKvJ+pq0LG1ScqEBk2hm3Hdjn36VaEYx06VjVq62RvTp9WV1Tk7lBHvUkVuZ3MYHJznJ4q1HaTTHEa5+g6Vp6fpjxQsk4UncSCPQ1ktdS3oZEGk2sCRlX3FRgADHA6fWri28RwQnPbmtyLT41xuVXOe4q19nWNdu1Rx2FU25bkpW2MKOFgAAOPXGaSe2YgcE46cVryLxx+HNRLG7HdipcbjuZHlgDB49jTDFx61tvbJMvzZI7e1U5bJozhGDKexqHFopSRneWAMCo5ISQSOD9KtnAbaww3TBpCuO1K9irGFdWg5deRnnjmsXVLUyadOqjB49/WuykjUnO2s64skYsOSpP3fw5raFWxjOn2PMLW7EEUsTgncQQfQ11ljdIImTCnd0J75/8A10yPw5BDqE0jKWi2/Krep/8Arfzp8WnmG7hltQVjLYdCeMAZB/Su11IyOVxa2NKdd4j2jGXHOcHHfH4ZqtqWUtlUFSWJ4zyP8/1qWSN5HzJOWUArtC45I6g9fXv3rGkg8mYhcjnIOf8APpWOnQuCbd2W7ZSNzYyMYxVxTtC7cnJ7HpUMS4jKgYI5IP8ASnxMyMoOSR+dQzcs7sup6Onp3+lTo/zBVKq3U56NVYos+W5VmxkY7ikGInwDtzx83T/61ZtFF7AdidvTqOhogwiqGG4AZ680xpV8oZBIAxkdR/8AWpVwIgS2eOGHesyyOQFLgAH92c4oJwAcfLnHPemeb5eQOVAzzUhijeMYUE5ztPb6VXqIUL0Me1uckY5/Cow7KAXB47gVHBEYpcKx24/i6jmpVQzLtB6dyOvPSk1qNAAj/Oj4b1HOc+tRzsyuhC4ccbvakaUxAxPEy4A5HRuaek8fzwEZBOcN6U7CI0vFBfcScAFvY1JujlUlZDGzc5Hf8KiO5Y98S70A6EfMP8azh5rSAeWGgOTyf0qlFMVyxOCjgyOVTON6ngHqKkRxb3HzZIIzuPSiH/j32ugBxgqeR7VWkhn8t4oCNvdW/kD1ql2EaHnD7yyblPYdjUBVS7sUwXHIUdarW8sSIqMcPgh1/u1YhdJomyw3genWi1g3MDUIpoJWaCMrIpHIx09KbBqbh0iuFC8AHeMc1uODEmBFv5zjPNZ1ykNy+2NhGe6tzz6fSt4yTVmjNprUUxA/vFPOeM1A8oEm1uXPqOn41Udbu2ZlRPlz2JP5VOtz5qZaPaenTn8qqwXLAkAGMD8eaKZ5LSAMjcfSigZ9TRXuoFhLeu0TbUQ27lcD5RnkdSSTXiuugPrV3mUyMZHzJnO7JNevJBJBqt1fXGxECk4L7mUKOnPbvgeh614/rM32rVLu4XpJO7D3GSRRjHoiaS1KSqDBwegxWZe5xgj+GtVFO0g+mDWZcoNrAc7cjn2NcUHqbS2OfuuI296d4T/4+rpz/dA/Wi9H7pvrWFbTywy/u3ZcnnBrvjHmg0c8naVzrrvSrq41KSZVUqcYO4egqjcWkljIVds7+eOQKoeddZ+ed+afh8DMjn/gVEYyW7Jcl0Nm1tYpokY3KKSBwccfrUqiONpF3hlX+IelYca4kUuWIY4O5ic8VMsUYGPLU+5FTyeY+Y2Lq28PvGDczy49EZc1Z0/WtF0qxaCxScxjLsHPJ45P6VhmMKn3QAfaojFvfaSDlWXke1L2aktWw5mnoV9OuU2bQcEGtiC425Utwe47Vyts/wBnucPwM4Nb6OfL+Q9RV1I6hF6GlFKwJBYk5rUhS4lUbY2IPc8VnaakYTz7hwAvPzHtS3fjC3t8xWULTsAfm6KP8awabdoodrbmo9pdorN5RIx25NYWs3TNpNxHtIJGCpByOe9Vj4m8RSMJFhwjHCgRHFWLbV5tSufsmsWOyR/lWXyyvPYMPSrUXHVha+xF4LAlefzJ+R92PPr1NdY9qQa5mTwrIl4J9NuDbuOduDx+PpXQ2I1yFBHci1mA43hmU/iMGoqTjJ8yZcYvaxILUscBasiNbaPnlzwq+tWo45yo3+Wn+7k/qcfyqRbVfNDDlm4yeSa5nVSNVTb3KsStwrck+1a2naYsreZMPlHRfWqzRHtwO5xxitWBZIwrcFW6EHrWas9S3poXmt44gFRAF9qVQMnjJPGKYGdjgAsfTFBZYJPNnkjjHQb3ArVMzsP28AJwMnvQUONrOAQeOaqTapYI21rssR2hRpMf98g4qvJqsDy4itLy5YnHzARL/wCPEH9Kqwiy4VW4JbHGTTY45nb5FwB/ExwKri71VyfLtrK3X1kJkP8ASpWjlmRUuJjPnlsqApP0HGKNhkjNCFDPOpOMhY/mP/1qha7KEiGJQezScn8ulRzWvkpuRdqd1HH4isfWr37DYPJEQ04G4KTz61CcpS5UPRK7LhAeQlmBYnJNIV+X5SDmqmlX0OtaZHdwjhwQ6+h7itAMgTbkAe55q/ZpaMzdRvYqnjqMVWlU5yB14q3KyZ+8PU5NV22NwHBH1rNq2xalfczblCYio9f0qmGBbZg7lHp/n1rVkQFiMflVcxKJDhSSVxnFNVOjCVO+qM8Kd7qcdARSTxq6gFQw29CO9W2t2aQEE7uxApvk7AQ2cdeKpTTJVOzM942YrgAFTkN1xS4YuTwH64HerJjLMQufwpPsTlldgyg8gnrV8yHYhAOPMVsZO05b/OKnASVGjckHHDN/WjyoWPlt8zNncPYUSQmNcKSOMDPGKlsaK7pIkoIJAXqO5qyl0khCbW542sMf5NRJIsjeU5Y4/i7g1XeOWOYuo4P93pj1FFr6MC+ybtwB7dqiiaSN8EfKOhpY2IAYvyR0xSIy3Cl4/vKen+FSND7hVI8z+JRyB3BqNW8p0GcDoars7Bz82TjIz35q1E8EuNzMe3B6U7WQxZ7mNXdCQVBxhhyOfWqLu8hEiS7o8kAeh6c1ZnQQj5lyjnj0qvFOFd02YG7oB1B704pW0BjoZJIlVS6kf3sYz+FLKiD5h+7Y8njg/UVIY/l3RtlR1X/CoVdC+SdxPQ56UxEaLIkex1GcA57EVKZ48qVcdNuc9D6U/GcYbDn1GRVecMudsSuh5O1QGH+NPfcBZ7aGYDzFG/8AvDrUbSfZIcSRZx9yQZOfqKhFwYyAG4Hd6tiZZcrkZ9qdmhEcFwJQXL9OxHaieCOdlbAzn71RTwGMEwqu49jVU3GxTGrFX2/dbjJqkuqC/cnucEqCARnk96zJ7UNETACDk81fgnaVCJU9uacYvJBZDwD061adiWrmA8F0p5dwfQUVssqysW2nPftRWvtCOQ+h9TvPtestcQzXMlqEEfksipGB3bJ5b6YxzXlmoL5eoTrsZVEjBVbqBk8H+Veg3VxfP5xEaWSBQEm8klUODnkk9+hwK8+vNzku7B5S3zNnqSeTWOLaukVSRETsBc8jvVG6K/MNvUHFXpuBjHb9cVVnXNuRkcDg1xp6mrOY1GMrFJx05rmoiBMhIyNw4rs75RuIPpiudtNPaa+lO9YxEwPzDgnPAr0qMlyu5yzWppMkt6CVRVZBn3YGli06WRtzuFP0zSDcl8gy2Ace3oceoraW3cjkhfqaicmtgik9ygNKhk/1rs3tnAqytnBboNqgc8VYmiFvCGZsknpiqPn+deRx5+UDOKz5nLqVZEmoM/2aJct5W44BPGSKpK7NcIDjHPb8a2dSjL6YCuAUcHrjjp/WsWC3ka7hztOT8xB6cVpCXuktaiaxoDynz7cDeRkoO/vWGk89qTDJGVbOPm4IrvQeOnNYuv201xbp5MZkYMOFGSaVKq37si5w6oLrT726jhj2n7KByE6sff2pZIZcCH7NGix8IoIUNjpnHPfvW9ZXCtbQ+ZG0MmACh6g1ZjRHaQ7CFQbmJ4/zzj86z9pJaWBxXczk0uB7PNy0k05ww+UKiHuAP61LDaGa4Vm7YAJP5VoiEGMOpyrHj/6/pVi3tVSUMw3ccEcBf8+tYSqM1jBFiOEk/N0ParqRKB92kEW5RtNWVXaoBrmcjoSIvLGOQKAmBipSvNJtqWMYEA4PPbrUbxEurws0Tjo6dv8AH8atqm7tkU7ySOcfWmpWE0VWfUcbv7QlGBgAIn/xNRG0SRvMlUyynq8nzYH+fSr+3ApwUen5VaqMXIN0+JJ4VwighipAHTnj9MVrCzXGCayIMWt0ZBuMT/6wDJwfWtU3cKoGM6le235ia2UkZNMJLVVGR0HeqE832ZTIUZvZRmnz30LH93DLLg5B4AB/z6VAZLi4b5yETGNic5+tJyBRIjLNLl5enZQeAK4ZJ0t9furTUIsRzthWPY9BXWv/AKQ+3e8JifOFbGRg9azPEOjW+t2aoWMUy/NG47Gtado6vqZzd9DL06wi08fZIySqyPIfxPH6AVqyWt1IkUkcbOJtxQJ8zHHU7Rz2rJt9M1GydZFuHvNy7ZEfAP1U/wCNWRNOhIRZI5CM8AqwHerlK+t7mXK1uQNcgttDcgVJHFI5yc/TGKW20x5HMjr5YyBlhWxBbAfKMtx1zXPOVtjWEb7laKMFMc5HX0NOWEkjKke+a0UgVVwu765wKcI0XJAArByOhIyzFtYnuKhlUFSccgfnWlMofhR8x9a5/UFvLeZmjbehPzL/AHTj9RWtNJu1yJaK5btnj2FHCo6jLjIO32NUp7g3/wC5tLmVFTOHCAqPpnk/hWctwtzvHlKJjGZJI43AZiuMA46/4VpaT9puoRPd2624xwvTd747V1OCSuzn5n0EFuIXLRfvJnGMkck1JMwlJ8xTkcEHg5p915Qic+YqgfxZ4HpVK6v188SSjZ5inDAZBIHb1rNxctilLlIJFMUoljX5gOQRnIot5SC4U70znaecfSrCqsgWXjBHHIJFLFBHHu2oAx5PGKlO2jNPNEbxEAMjZSogu0llO3nOAOtPKLAzzBiM9QegqKfeYfMTuOQO4qxC3Uf2gq6yeW+MEEdfao4A0TsCm0E/Nn+f+fSqguEIjB4AXo3f0q1b3EcybXXkc5HUU7NILlpkRpSuWLbcjk4x/jVco0Tru4Q9Gx09jU6RSRxbiw254BJ/SmrJvLKSQAOB1pIYydS0WzcQGOTio4Ywz7nclxwTjH50+QHa3lDkds/rUL7t4IYg4wR6n0poRNKwNyW3Feg9j71FM4MhUMRgZ5FPadVbawbqAy4zioplbD733RY4I6j600gIbiF2UyMw+oXqPzqpavsdhghh8wHY/SrguVxuL7z3IHeljVGUtgNu7elWnZWYiBrqSRgGXH9KjliDhd5zt6eo+hqZlIZiRuAPDY5prSKF67h03DkD6015AV5DsIZyxB6EHoKe8joC7YI6jFOM0bNsK7gP4ge/0pvKt8gyOuP8KYiVPLZASCp9MUVWN3EDyWQ9waKdmF0e763e6lrHh+eSdUhhXEiMAevpnv1Pb0rz1gTCpB+YY59a6y/iuRpZ+3Xc0j5wsRmyM56lQcDA9q5SZ1V0XkbnxWOKd6g6ashs7Fo9w65qrcH9yQPQ556VcnQCEiqN0ypE+O65PvXOipbGZco0pQDAduD9ap3zWySeUYwm0/eJxu/xrRjdBcb3ZVCjPPqaz9Y+x3REv2sJIh4B9q66e+pjMUTwPFCUGWUYPH+NTW9w8t1HGD1PNZa3tgozNIxPUCP/APVUkPiCC1fdaWLZ6Fm6/nk1pyO2iIub2oq8siQxxliq5OOMZrMWCG0vRPd30EShcBA25v0qs2p3T30k7Aoko4QNnj+veornTYnlF0FMgcZKnjB9MClGNtGO5strmnT281vF5shZCA+MAHqP1xUNgmbqMZOTms6ytrdDuVTGrDkMc8ityzUxjYoO1wMn0+lErRi0hxu5amh9nLcdDVW/mXT4vNljldM4+QD+taImjjAZjtGOpNJJc21xEuQsqkgDjgntXJG99tDeTSQsUQkKSMCuVDEN2+tJtMwbDERZ4HqfWnhS8f7zgDkjPFTQ2c18jCJCI16jOM59TWmi3MdWRWU6iQxbgwJxx0B9M1rxRl8ADis6z083F41tBjzozhl6Y/x/Cugisb790yKrxYy7MNpQfQnnvWNVJvQ1pNpWY+KEqvHOKcQD0xkCr506dkV4GWRJBlV6H/DvVNkaNijjafcYrmaZ0JpiEZHIzj0pArbiNvGM5qTZ6YNK68DpU3KGLnoDiglj3470qrnvT9o296LgNHHGKcACfenDGPcU+MA9QKLgN8sjmjyx3AqRiFIUnk9BQVx1zT5hWI9gB6UoGeB0qQKWPtSYxV8wrIo3FhumEyHB24bIyCO1Vl00btzZY/7XT8q2CCwBFNdMYJp+0drEckb3MuTTxJyflP8As0hsiBy59vatMoewqMrgkk1POyrFNbZeMkmpPLCjgYHtUnWlCEr1yalu47FWTAOFFNP3AMfpT5Op9aiOehpAQMi7sEketZkx2yNlTmtRiV6Y/EZrLuw5ky/4GtIMmRkQ2Ec+u/akYAomGQdc9vp3qa/vWYyWsC75cbcZxzVKC8t9Jnu5hEWeWUIqqO46/qa5q/1SeHVfPYKuXL4VskZr0YQcrI5JO1zqNGtroRXEdzDhmbiOUfKo9T6/Sq0eoG1SbStQInR3zE4GMEnBAx/nrVFPE06ujEGZDnGOCPx71Ddaz9qmV3tgjr0OMt+far5ZNu6IujQmD2zJHZyBAp78ZHvWkgcogLBnxzt6VzcD+e7G4VhH/dBOa3dHh2WjFnJ3OxQZ6Dtk1jVjZGlN6k8qsq+ZjvgZPX2qlNNKjDEeE53Z7Gr0zLkEkEdxVKVwcgEk4/Os4s1Mx2ErEqAkwPC/3/oasWcoCFdrK/cMKoXKFJUfcSPT0q7GVuIwxOHHBJ4J+tataCT1LsMgEQjbJB7eh9aZIjRBJOoH3vfn9KgJMcYD/dHfHQVYizLkSYHHXrkelTa2oXHs6ITtcDONin070xmcypJGocZwxHP0yP61FcInl7oU3DuCeQR3FME+0AhvqKdgLCsjyHchSUdQ3Wo2VU5GRjJIqMkTKMrsKng9CPpTCCszeY+QQAABxTsIbJGjZZF2EjORxmmRh0U5bc/8We1PYsvyAAjvTJV3D5RuyOMHBFUgHecw5LBsc8DOKikUygmM+WSuT700B4tuSSM0vmKVbkDPGDVWtsIrwAwttchyTlVI7VYCqybiQpH4UNgpsf5tvcVV+14+WQFgOjKORT3FsSEHup/EUUwuxPysCPUGinYDvotIWyWa4ivrWVwwRizscnvgnv71DcDdJGe6nP1q82l2ukJ5K3KyzMMFRkHHfPPriqsmCEOOhrkrP3jWGwkoBj69MdfWs3UCd0gwMba03xtHTII61l3gDT4Pdccd6zjuKRymsxXIkLbj5RUEBT0OO9YasA2WG4d8121xG32gRqAfkyV746dKjsvDForF54y69lZj/SvQp1VGOpzyhd6HNxxIoDJ35Bz1qe3Qb+Bn6V28dlbRQGKO2hWPHQIOfx6mufutMeKUfZz5iNxn+6fSmqyloS4NEc8cUduhebyjGcg9iO4qpNfE4WNsIO/c1qm3kis2jmG0jkZ5yKxZore1lDyAEZyA3OfwpRswZe0iQTyuGXeMDpzzXSxhQqoE2HPA+8xrl4/EdrAuI7ZxjsuAKgk8VXvnrJbxxxBDkcbifqamVOcnsWpJI7Yxsx+ZQSOi46fU/wBKz7q+jDm0tEFxdfdwv3I/bI7+wrKiuNd1m3CsyWdqR8zqu0sPbua6LTdPS0gUIoXHT2H+JrJpQ3Hqx0MkkxjSdkiKkLjtu/rW5alxlYx5TAkHryMdfTt/OuKvdUuBrscSRGOzPyF2GN/uCa6jT7yyWaKaUs8jSBf9lM9dwx6c57ZrOpF6GlOxtwSecuJEMN5GrAzI+R14/Tj8av6dPqCXMbXqJLasrYeOQ8OPUfn+fFJZzaVZ+b5lksjzISTgn249KW2v7QzrDJGoXaWVj1iwe4yc+n4H1rFNGjRdmk25kjaNBHIVCsp2Dpgf496UqLuVUlVEZsBSFLA/j60hubK4dysgZ4htJUHDcY5Hf61AZM2zFXQLnC7TjdxjIx0PSk9RrQV7J4n4YMD9056j2qDydjElmLY2nceOPbpTI9UaORWuAkxjIBDEMVx6g4p73Jm3SIxkbG7JG3PGf8+9Zyj2LT7irjnHNSAgjkCmK42jPXuDSK2M4PHpWRY4KWb+lSKpTr0+tIhPYChydoBpXGO37XwOlSeZ61VwSfWnYABLHmncLFlnUDgc1XkmVGAZWJPQKM0hcAZJoWQE54+tNCZMBxTWJzjtUfngkgHGPzo3jPvQA4n2qFsdT1+tPYk4wQPrSMAU/wAKAGYX+E0hJznv7U0yMr8KMeuf6UrbmDMoBbGBzikIhkTjIGBUGzAJBI9c1YLNjDcfrUTx7iOA3tQBDIMtx0NU7qMyKVwMAdTV7cnlkbSoziqzrkHDEZqk7BY4rXrKWzjZLUsI2YsexBPvXEyQShyXByTyxr1y7hMsbebnPHXmuU1zRHkVJInGBg7TxXp4fELZnJUp9ihYtCLOKMEHauCPTv8A1qZkiDZAxmqTwGBHkJKYHPoaY8shUFGDcZ+tb2vqjF6bl0SImQOMepqxZ3jK5VXwp5IrnyL6RDti2jH8XU1a0yVgu6TqpIYGpnBWHGTudGWLk5BB9PWonAAxnmmbQdpVjjqMNuJFKqBVxjDHkVy2N7lW4t93zx/f6YzwalggKtnbnGOPSp0jLAA9xQhYEqCQKtN7CsC5b7wHTrilYlSobovQikfcABgHIySTSscDYeeASAP1oArTziZxEu5Sp5AHb1pqpFKg8olcDnnrUrRbSJM8/wB4d6j2lsoMZB5IqvQCJXAO3JJDcgdR17U5n3e+fUVYVQYcTJlugcGq20QMVzuX6d6YA2+NSwG8Dt3qKO5SQMR27HtUjyoHGWyT271FLBHKd64V8du4ql5iFeRtnKkhu4GaiVDHllG4YORnkUyExq+2NzkclCamilUqQww2adrBuCMwZvmBBAC7ux+tRPArHeeCDnA9amkK5OMMeoGetQrkOC2RjnnFCAGjVSQGZPYUVZQLIu44z9aKLhY76/SKGGGOEEKq7uerH1NUVyznAHHWmz34llYM4Jz6YpgbZLnJyeCPpn/61cc9ZM1jsOuBlSRncGB47/55rA1u7ktSHhOHyOQO2DXQTndgnrkDIrJ1WKKWPYQM7sfgQaKejVyZ7GRpl8bjUWF3ABdhdodP7vvj+ddKvHzDI9a5XQEK6pKHYlkBTjvXXKFwB0/Ct61lLQyjsPB3rx6VQ02O3SSRILguBwQTnB9Qfxq7MpNtKqZLFGAA7nFYejJHBq1yjoY3PCpvzx1PHbt+dTFXi2F9TburZZ1CsB04OORXL6lpqvMkE3GDkFe49q62TG0HmsrUbUTSxuRyvAJ7U6c3EGrmJb6FYplnV5T2Bbj9K1LbSrRplmW1QBfujGQPwq3bWyRY3Mue+AauSfLAfLB54yKidaTdrmkaaIlfzL2KAD5TktjvjtWg3yptxk9W/oKr26Kmwlf3gOckdOOtTmNmwSeTn5j1rGUkWou9ylqMbXVjJGscZcrj950zVPTIRJYQlJpElWJdyAgBmHyk/Xj9a1rkII0jymXwqhhwT6Vh21lLpmomWORmgb70ZOON2crx9eK0pyvBoJR1udRp8xn04q6ybwPlbGMZ45z75pYvKNygSWV3UkEZwenoO3FQLNvx5DhUVcMcevY+tT2c1jA4luZotrEKFlXK88/0rNDZsafbooM3EknLtEuVAPAyOeoz3NLqCtFEHgkYpwxRc8+v44p3nW0tykiQIIozgBScjjGO/XPX9Kind5nKPE0WM7Q4P0pNoFchQfakkUticjGX3ZbP+T+tOVpIzIpjOEOMqTjHTgY56d6qwTPbTFFADM/JU9PfA/GrAmklKuZMsygt1waksuxM+F8zk9c5BwDyM470+UoF8xlBYE7QCCabCreUrIrSMeSu08D8v1FNgARpBKVH90YIx7YqJRGmW7dvMjB24JGcEdKc67eucUyL5ccYB5qctu4z0rF7lkLAKvBOahdieMceualKntzUDgnO0Z46U0BExyBkdDngUonOCAWC+meM+uKjc5/hYlf4QOaiSUibaBuHQjNapCWupMs6ltp6j2qQzYQhQD/tHn8KpH91Lh0OR1ANKZw4CRbgXOCG+vb68VaRTXkTeceAckjpUglbnPFUmJQspkPXBHFWm8jyRIA+8pxkhqVriloPMvrinRz4IDYArOD7V74PNSiUBOMliRjn/OahxGaEmyRQUGc9arlWXkUxS+0Hd1pWkK4B/n0qLEiPFvHpVSVMDjnFXiwK8j/9VVZQScEAfShOwWbKhA6MO3I9apSwoSCUO1c4/wD1VfdSvIP4VE6GQYGAccCtIysQ0YOoadDcQOu3nacYrnYre3h2pFvDjjaSeDXcyQ7RhhzWDe2XlymTgMfauulV05TGcNbmYsEannJY1GYUEhZVwW6+9TsDnnig4zxWt2TYktD5UmCVA7CtGNCWL4G7t3rHZx07+laFo7mEF1bGeO+aiS6lIe1udwUenOKY0ZjJGM49KsbmJ24IPYmklRVh3b8HuSam42ir25AIyDULg/MUyxxwPSpiH+7t+hNRMCrNzggcVoiWRRykD5jjHYjvViONGy+4ZAyAetVwokJbcqtjGSOaa7PH8/XP3WFVa+xI2Z9sQDNjB7HrUatuUdxjDAEZFPKLcReaG5zhgDVR2mj/AIjgDr/SrSFcdMjoPlIx2J7Ukb+UG+be4PWohPLJMU3gqeMEVIVCf6vc3OWz1H+NVbuFxxCSqGxhzzuHaqzxy8LuYHJyR0Oad5pCqoXr+tSOy+VhiMdwaewbioR0J5AoVcrtJz6Z6ioiwAQD5lY8N3FCFi2Twue3alYLkryojY2l+OucUVXknjDncQSfaimojude8Dyq0oEkOOSBxn8O1XFX50Zhle/PXjFEzuxy33iMHNRQyYwhQ+X1GewrgbbNYk0oKxsI+ecruNY1+u2MOOdrZP61sTkB4x29Koaht+xuoBLYA4H1og9SZ7GNo5iXW7lcnJLH9K6YKpXBIJA4G2uS8PP5l9K+Pmx1rq4gxALKevpW9X4jKOxVnk1CIuYraNkA4PmHP5VVgurRtWiaSFUudpDtnnccDA/WtkYXOAcn1NYOof2e+oQhkUSKzFn8zaQeoHvz/OlDXQGdE2NmRxVeeMSCPPr1rIvb2S6iVIZn8rOJDGAT9M9u9acF3BcW2Im3eWOfUY9RScWlcCzbxQqp+XLDg+lTKhc5IG0VBDjcVbls+tXIFjBZSvTgcmuWejOmLuhylUXPUjkCq7GZzwduenbFXFiiJyp59QKlESbWbGfrUJpFlJowq7XRz3LdjVS5RZcckheME54rUDsw27iB144qhOOXxxn+I+vrVxYmYepy3NrZSm33LKV4PtVDRNXeS2SFoPPChkmLLuI3chgPrwa3g005/wBIO/HHI4xXMarpUqO81h8joSjomQWzz+PHb2rspOMlyswndO56Bp+oC2MDJCjEpuEciA7uMke31rejlt7ny3jyUdQANwIGegHcYrzK21K9jt7eaWDHl4Vwx59jn8e9dXYXczXIICAAB8r15I6/jWE4OJpHU0p4v3vmbRtOAQo69ufwobdFHvKkRtwDwccZxUU+oTP5asRtA5AGAff8qgWYM4kU5K4BABww+v51inc0asjW2tiN9ylyOSwK7h0H9aVXSaRg2AM8Bc8Z9/wqCI7YF3DG/wBCCQB7dhkmrkpeREdypYjgjGSPf8KGJMerqrcthRgcjJ69asKQBtB4FUpIi0bMpOSxGV9PUfjU0cgZ8At6bSemKxmi0yw5JORx9KrSggkjqfSp9/bj35qNyHHpUJlFB4g53bct79qjijkd2RiDzgDpnjPT9KtS70BKjPtVXag5kBBx6cVtFlXIA0asA0bMnQAnn/69PDsv8K4b8wKlLrANyrmQdAV4H1FRsGjcEheucA54qw0bHNtDbeRnluKi3MrnhWUHABJ498//AFqnkmUKJGhcZ4VcdD65zj8KiBnOTsIUnc2eT/jVIyvfcZLNLHJ5hG5h0Dkn/IpiN8p3dV55JHNHms8xeMMZGbjcM8U6G3lu7iSVZDt27Rj7ufw607XG3bckEp45GB2p6sGU4A5qksa28pztLDhSXwuf8asQ3HmNgqc96zlEe5ZZSVzzTTIqqFCk+9AkONv6011O36+9ZARuysTnOfeoWChwxBwB/nFSiPIPOKikBzgGmhEUjb+SM+lU7tFm2o0Z/wBpuwq5gg+lMZNx6EmtIuxLRivp+5iUA9h3FUri1aLqDntXRMVUEAHNVriAMMuoIHeto1GZuCMO1tGnHmblG09O/Hf6VpqoxkkHB5HrURilSUsnCEYJxgZpA7bju6+x7Vcm5ErQRl3T9OPWgvzhR+VPZd43q4rMuboQyeWGUP3J6L9aaVwbsWGuPlO4flVXf5ueCT0qMsk0YkjcMpOAynPP9KmiJiVsOORgk1pawr3KjE/Nggj0qEopcFhnGep6fSpp2RH+Ug5HpVdzh8H7x9+1aRIYr4iU7c4JySKZsDj5JCzHk5FSLJ8uD+PpUMilTuXGO4q0xMaQqbdvzNnGR2qRl+XcxyexHeiMAp0HPJNQSM6cMfk61QhQxfJ2kkHkdAaFbIG3qOqnqKiLsXwche3FPUGV8M+G/hb0oFcQTESBVxjHUHpTyi7N0b4k6lRnmq8iyLI3AIPcdKV2KRhcHPt1p2C5BPI3nMASQOMkUVZjlBTLRwsfUmiqvboI7ky+YscpDKP7pPIpGXDHYeWPc9B3qOJAkESIQQF5x3z3ocgyhTnaQR+dea1qdKB3ZkjYZzG+Dz14/wDrVFO4KsSeSOBVm1AEOCMlTj9Kzb0t5uc4A7HvRHV2JnsZPhzK6jcDBwCfwzXXpIB8p5rjNOlW212bORFng4PUiusSUMNyspHqK6Ky1uZRehY38cD/AOtWHfWlt9sheSNpd0xZmOFVAQOvr0rYBz0PNYOoaaXaaYvnMoYKpOcYGR+hqaej3CSOiWOF4gAg2uMkYxVeawjZ1lQmKVejJxVi1Ki2i2ggbRjP0709wV64x61F7AUbe6xcSrt/1bDnseK1IZ0lYZAzjBJ71j2pYTyYcMpbqy9sVpwMGIjwAQOMd6xqJXN4bGhG3AzyfWp/MZU6dfaqwUD7uKkjbJAHQdfrXPuaizSfKu8AntmqcpXA6Dn0qS5YswB5A7VEZEeJowoVgO/Oee1UgKTffJz15wKikULG0vlI4JG4n1Hb17/pVg88McgdD6VBeNmJNwKqM4GMZz1579K3huZyKzRR3jJbM7+VKu0knBIFa9vbNZGCOGOMooK4Vc546jHIPr1rDjuPKlhkYvjOACduATkcfh1rqYJkk0/MZVpCepHTGBkZqp3WgosgfS9QBLSW8kYAz85zjv1qezhECs06A/L8nPQ9KviN9suySR2kb5kJBAPJ/L8aZvuli8u58sk4I+TYQemR+Rz2rK9yhw2iNWVgrc9TimRM0Z3BhuOTtb+LPoBg9cnPpn0xTGYxlld1G3oNwzjuP89afFMsiL80cqKp2gMcDPcDse/61Oi3KLSKjQySJvikG0LG55b1wT2HpUQlXzQPMYscmTnoPp1P60AP8rgqzZyqn7o59qDIsrGcQJEx/hRiQuBjHPNS2mioosxRpu8xWZnIA57/AIVKOmcc1AgYhXDE4xuzjrzVkIWHXGT6Vi0aIYwLDHas+4wjE5I3cDitV9qqQuSapONwOQRRF2AjuJHnbesWFUclmwPzqlLMkexoUY9ipyAPck9amYMWO53YE5O5utJcSp+7WOJI1HVuWNbxkhcpULiRyZigk9WONo9BVjYkVrDOm1XbjeTy3U5yef8A9dCBTOilECKQ26RD85HqDTHMKWuEjYysMBjyAM84yeO9aC7WILhyzAMgBPzE7s9fwp0UwMgKiRFA/eSRjbyfr2okB27A0W1QCzY/zk0picqTtLjGeuPzp3Q07jPJRiTGS4HfPt6fnUkZ2d6hVQTnH1qZYi59PxqJDaZZiLqoLYJPpSl8k8cU9VKrg9famMpJ4zWLIB2OPT61Cyk8/rUzRnHXn0xTG3AEDpQBWLY6c1Gw3cbiDj8qlbqc9KgYk4yQB396tCBsgZyAOgHpUJU7Dwfqakz82BjHaormYwxMQrsfRRk1auyWV3ikY46kdAD0+pqI2PGXYAn0GaYLibAHlN0yw2npTkuhcHbgogHJ6E+wrqUOVHO58z0IQY4cru3E9RjcfyFUNTs0vYSJcRHse5+uOKuzOsJITAHt3rC1C9ZWznnHFawWuhm79Spp6yWEN3FLxggqQeD7j9KlSdZIA8jNnHOOf0rLmvCTt67v0qXTnxI43YGM4NbSjf3mKDtoW3dsbgueON3FKoYklsA4x68U5inBKljnAxninPN9ngLOhbsFU9ahdimNfheFJ+gqSBFkj82UgRjIyrgkn8KqGGe6Km5bCk8RLwKmWWC1iYfdiJwQB1NacpHNcLiWNIjIrMSTgHOcioNyyqYny4744plzp7Mpkt3Pl53bM9PpUDXcywjpuBwGIGfpVJdhJkk0TRhc7tuMBgaEkBBIG6nW12JVI2jOeVPSneUoZ2iGMdqXkyl5CLIChG35epzTJI1K7kcnJx6kUcBBluc44GaqPIwbduK+wzzTSAnCvj7h+uKKVLjC8NIv0PWikOx2cZxMdmAv3SPX3qRWPnSIQcDBqvAyscZyMgGpVbHmMOfauBrU2Jt6QBNxHzKSSB3H+f0qpfnEbnHy9fwzmr8qiSNVYcsuMVRuj5kTx88R1Mdxz2OTmcjUZWU4+YEflVmO/mgOYnKr6f0qjKf9KlIz97v9BS7lUbm6dxXoNKxy3OhtdfzhZ1GPUVdgmWS7lkEwIbHlKSORjkgfWuKM+7IXge3U0sZcsCMrt6YqXSQ+c9NibKAZye9EoYOfm49K5fT/ABDJEAl2u5ezoOfxFb8N5FcwmWJhIh7YwfyrmlBxLTuMAV5nZWO0H6VPBJ+/zkKPUD+VV5VbBz19M4/z2p9uWGCELEc8jisZo2gzbhV8A8Nx3p4jcSFkGFxyBUFvJM4ICAbR0p5uHiAG1txGWJ4zXNZ3Nh0/yxBd4J5YZPeqCBmBIAwTjn+lSzlgu87evIFVvOOeBkc/LVxQmWorI3DBY1LPnAVRnBqDVI5Y1FvIqhhyVJHH+ea0Le4FikZnyrAht6Hqp6E84/DHrVC/u1kEx2urPHgKUHzcjqe/T8DVxvcmRx/nPZ3kds0fmW0j4DM3TJ4HPpXSWdyPLB8xgIsPKZBtCg8A/oaoXNsbyy8uSAyQ+ZvLL1U+nXg1lyaaWmJivZkDEITjI29eSTz/AJ5rrajNa6GKbidn/wAJLKt3tQJJFBwy7sAgHqBj2/WugguRq+mQzFGjm2liqDKgZx/kV5fdRTwyTGSe4ByUkLklTkcEflW9omsSCxZVhlLJxI6NlT0Odp68YPSs50ko3iVGV2da6lFjaKzluIjncUbYwHrtOM8+h5psElnMMRIfOQAMki7C/r19gaSy2PEWZZXSQF1mhUjyyfQDqcn/APXVed7q4nBkuzcwqxO8sFCkc5IPT/PHeuey2NLl5nEbEMjoAMdOfypsgRx1Ib34/Sod3mXEis5UgZ35+V+OmM5PUjpThNGkzG3g3bukitkEccYPH41m46GiZZEYXgng9OangmWNMHOfc1WWViu3dgEcr64NSIR171kzRMtrh8kHHtUUkZHPPNNWQowBzjrSvPkYH6dKkCH7PwT/ADqtJbMT04960FkbbyowTTT85z2FNNoLmZ5DoNqPhM9Dz+VDxhHDHcwXnZuwDV2RV7Ic1FJGW6c1qpisVjEzuGARWHIA5x9aGSTGHCKvoOc/WrSodvTOOuaYzFjkrwKGxWRCoYRFRGGDHrnGOf1qZFC9QM09W3ADYeelKse4kMKTkA1ioBH8qYG5JORUzwqvPTPemkR/dxuycUgInOVO3j1NQtwQM8VakiVIyS2eaqsQBzwfWgCNtrdDmqzr8/OcZqw7hRjBz2qu7eh5qkIrtNtJxnP8vpXOTeJ5tO1Fre9tx9mfBVk+8v8AjXQyLmUYUFun0rA8R6ab2z3qoEsZzjua66DjzWl1MKt2tDTS6W6WOWFlMDjdvz19hVW5zFI0kXYEspOcVyGk6pLpkrROCYWPzJ6H1Fa2oallQIZDkjO5TXW6bTt0OZSJJrzKltyj61iXVwXOc5A6VV+0OSRvGD1JNN3gnAOfrWqhYm9yNW3ZBPPXNW7FwsjEsATgD3qm2M9KuRCOKJdxO5uenTNXLYEaqyR7yoYhQAS8nHb0rPv7xJImRG3hjhePTvTTObfLqN2OeeM1WtmR5gJFB3dOaiMLajlLoSW+oyouxpDtPfGcUsjfabpIUI8tO/r6mmXlsVIdehqvDKYZdwrRJbozubM7kWpIyBtOOMViu5LZPWtOS4E1oxUKOOQDWSTRFASQl/PTyz8xOBV6ebHy5PB5IPSs+KTy5A/pVgyCcbyMNRJalRY+QYTcDx7dRVRnZmBY8UpdwfxzUu3zhn5FIHpjNC03B6iCVMc9aKaYgpwc5oosh3kdtCSmOg9cVPG4VmHbGT+VVEyS4POwjBqRwATnnLAfmK85q7OlGiJ2d48+mT+VUxGZMPuGVkZSAfcipMbLpMcDYBVZ5fI1CSFB8uVbr3IFSl2GzlNQLQXkg29DVQkzP1yB26Vv+IrZFm80dXPIrAVQtwQOgr0KUlKNzkkrOxIihGGRgHjNWJZFi2rgAn9KhmbEecd6ikl8xt+3n65qrX1FsWjcDGFpqXU0MokikKsDwQarAnrQSdx9hmjlBtna6LrKX8hSXibYQy54I9q20njg4JJIHAP1rzvS7g2t3HcbEfnGGHT8a7mU5AOMErn6VxV6aT0OilJs2NPdZt+8bXJz05NW5MOuQCQo5J/pXNRliB8xwCBg1tCyVQqs7MD2rinFJnQmJdbPJVg29u4z0qspwMMm/P8ADU6xZkZWOQM/0qBdplI24IHH0NCGSb2jdSGZSSAHY54HTr/ninssU8JBkdXjzsPbHfJAqF0BnkO1d8S5DEfSnWThpJAy5BxgBiMH1/n+dWl1JbMSeCeKVpwNqsc5I6n39aagykhbcDgNyPlxjH8xXR6haobeGQBAJJNrAIAc5AJzWRLGyyeUj7Q9x5eQOgxu59fvVtGV0ZNalRw0wkj8xFXbj94chif5e1V7a6fTruJ8BCwwdn3SOxx+daaxJDlXUSbgVyf4cHt/9fNQ38AkVUJACZ4UYB+oqlJbBbqa0uoGZNzzeTKu3AXnfweeOP8A9f4VccK9rmRGVgdwLcblP8JPc4P6Cuc09BGuBgnAIJ7YrVaZ57iSM8FZAC/Utgjr61jJWehqmbEbObJkDr5cfYgghh1JP5cH0pEmkhAZkjXGQY404J9eeag0yIG03sSd2WINTsixOqRqFTG7aOn+ea52+hokTRXazYVcMy/eABwPxqxCQExg9edxyc+lUoSskQIUr/FgHGceuOtOQkv5gZtuMbM8Z45+tQ0UXg2CqgfLT2z94c47VHD8zH2qZ8HnFQMYJHbHBXHUGpI8dSOai3blHGMjNJvIfHXFIZLIUHtmomy3RuB6daj3ZJHPHfNO8whRgd+9MVh23GRjinFRjhRzTUkZiVPp1p27c2OnvTuFiPZgdcE03DKeDx7VKQQSM+9RMcbvamA0yHdlnJ+tOEjHhRkU0RKTk81G2UJ2nA6n3piBlLHLE5HVajcKBk5p5yUBzVffxnH600IimbLdCQKjwTxjAxyepzUgcu5z0FJKvlLgEn8apAVZQQp2DBFVGKpEDICV4yavLOSo+VfyqpPErckDJHXFaxZLRyuuaQJgbq2XA6kdqw42kBHyElezV3zRBocFm6Z61y+rWqQT5U5zzXdRq3XKzlqU7amCYxlmPrQfT9atMBjp2zTD1z6ium5jYhij8x1B7nFa01uYoyBjYPeqNsA13GCO9a1wABnuMHNRJ6oqK0MiZdySAjBC+vpVFG2nI6+4rTlz1z6nFUJkABccZYjFaxZEiz9o8y2b5wGAJwe30NRRWTSxbwR+dVs/KB71aguWRVGARnGKdrbElch0ynNMq9dOyfdZhu6gHrVE007iCrMLZTbt79qrVdRUWIMy7lC5wDjNKRURpjBbBznpyKsR2gOPM3gDoAh/nSQ3kzqRHsjGccLk/maV/tDE5upOnbio1HcsrbQsMq+AOMEUVES5xlyTjrRSsO6P/9k=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226" name="Picture 10" descr="http://17939330.s21i.faiusr.com/4/ABUIABAEGAAg0KTx4QUogMHqgAUwvAU4xA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82505" y="4929642"/>
            <a:ext cx="1200999" cy="1880098"/>
          </a:xfrm>
          <a:prstGeom prst="rect">
            <a:avLst/>
          </a:prstGeom>
          <a:noFill/>
        </p:spPr>
      </p:pic>
      <p:pic>
        <p:nvPicPr>
          <p:cNvPr id="9228" name="Picture 12" descr="http://5b0988e595225.cdn.sohucs.com/images/20180525/e7bf20ab3716464aa2df2aee28a42501.jpeg"/>
          <p:cNvPicPr>
            <a:picLocks noChangeAspect="1" noChangeArrowheads="1"/>
          </p:cNvPicPr>
          <p:nvPr/>
        </p:nvPicPr>
        <p:blipFill>
          <a:blip r:embed="rId7" cstate="print"/>
          <a:srcRect l="3817" r="53271"/>
          <a:stretch>
            <a:fillRect/>
          </a:stretch>
        </p:blipFill>
        <p:spPr bwMode="auto">
          <a:xfrm>
            <a:off x="8911987" y="3156079"/>
            <a:ext cx="1760562" cy="1818792"/>
          </a:xfrm>
          <a:prstGeom prst="rect">
            <a:avLst/>
          </a:prstGeom>
          <a:noFill/>
        </p:spPr>
      </p:pic>
      <p:sp>
        <p:nvSpPr>
          <p:cNvPr id="18" name="椭圆 17"/>
          <p:cNvSpPr/>
          <p:nvPr/>
        </p:nvSpPr>
        <p:spPr>
          <a:xfrm>
            <a:off x="9880979" y="750627"/>
            <a:ext cx="341194" cy="6550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762837" y="4176215"/>
            <a:ext cx="1241946" cy="7642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8" cstate="print"/>
          <a:srcRect l="32356" t="6313" r="31080" b="48571"/>
          <a:stretch>
            <a:fillRect/>
          </a:stretch>
        </p:blipFill>
        <p:spPr bwMode="auto">
          <a:xfrm>
            <a:off x="10667571" y="3460274"/>
            <a:ext cx="1514904" cy="118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标题 1"/>
          <p:cNvSpPr txBox="1"/>
          <p:nvPr/>
        </p:nvSpPr>
        <p:spPr>
          <a:xfrm>
            <a:off x="0" y="0"/>
            <a:ext cx="5036024" cy="491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2800" b="1" noProof="1">
                <a:latin typeface="Calibri" panose="020F0502020204030204" pitchFamily="34" charset="0"/>
              </a:rPr>
              <a:t>     </a:t>
            </a:r>
            <a:r>
              <a:rPr lang="zh-CN" altLang="en-US" sz="2800" b="1" noProof="1" smtClean="0">
                <a:latin typeface="Calibri" panose="020F0502020204030204" pitchFamily="34" charset="0"/>
              </a:rPr>
              <a:t>一、国之重器</a:t>
            </a:r>
            <a:r>
              <a:rPr lang="en-US" altLang="zh-CN" sz="2800" b="1" noProof="1" smtClean="0">
                <a:latin typeface="Calibri" panose="020F0502020204030204" pitchFamily="34" charset="0"/>
              </a:rPr>
              <a:t>——</a:t>
            </a:r>
            <a:r>
              <a:rPr lang="zh-CN" altLang="en-US" sz="2800" b="1" noProof="1" smtClean="0">
                <a:latin typeface="Calibri" panose="020F0502020204030204" pitchFamily="34" charset="0"/>
              </a:rPr>
              <a:t>青铜器</a:t>
            </a:r>
            <a:endParaRPr lang="zh-CN" altLang="en-US" sz="2800" b="1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879575" y="3894957"/>
            <a:ext cx="3709633" cy="252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img2-cloud.itouchtv.cn/tvtouchtv/image/20180209/1518144304333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0916" y="948460"/>
            <a:ext cx="3599501" cy="2396995"/>
          </a:xfrm>
          <a:prstGeom prst="rect">
            <a:avLst/>
          </a:prstGeom>
          <a:noFill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78" y="988892"/>
            <a:ext cx="3562349" cy="237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http://img5.imgtn.bdimg.com/it/u=1548716408,1055807193&amp;fm=26&amp;gp=0.jpg"/>
          <p:cNvPicPr>
            <a:picLocks noChangeAspect="1" noChangeArrowheads="1"/>
          </p:cNvPicPr>
          <p:nvPr/>
        </p:nvPicPr>
        <p:blipFill>
          <a:blip r:embed="rId4" cstate="print"/>
          <a:srcRect l="76401" t="10867" b="12259"/>
          <a:stretch>
            <a:fillRect/>
          </a:stretch>
        </p:blipFill>
        <p:spPr bwMode="auto">
          <a:xfrm>
            <a:off x="8120418" y="887965"/>
            <a:ext cx="1009934" cy="2470841"/>
          </a:xfrm>
          <a:prstGeom prst="rect">
            <a:avLst/>
          </a:prstGeom>
          <a:noFill/>
        </p:spPr>
      </p:pic>
      <p:sp>
        <p:nvSpPr>
          <p:cNvPr id="16" name="标题 1"/>
          <p:cNvSpPr txBox="1"/>
          <p:nvPr/>
        </p:nvSpPr>
        <p:spPr>
          <a:xfrm>
            <a:off x="518616" y="313900"/>
            <a:ext cx="3643952" cy="460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400" b="1" noProof="1" smtClean="0">
                <a:latin typeface="Calibri" panose="020F0502020204030204" pitchFamily="34" charset="0"/>
              </a:rPr>
              <a:t>完成下列名片信息</a:t>
            </a:r>
            <a:endParaRPr lang="zh-CN" altLang="en-US" sz="2400" b="1" noProof="1">
              <a:latin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348717" y="914400"/>
            <a:ext cx="2674962" cy="2183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名称：</a:t>
            </a:r>
            <a:endParaRPr lang="en-US" altLang="zh-CN" dirty="0" smtClean="0"/>
          </a:p>
          <a:p>
            <a:r>
              <a:rPr lang="zh-CN" altLang="en-US" dirty="0" smtClean="0"/>
              <a:t>时期：</a:t>
            </a:r>
            <a:endParaRPr lang="en-US" altLang="zh-CN" dirty="0" smtClean="0"/>
          </a:p>
          <a:p>
            <a:r>
              <a:rPr lang="zh-CN" altLang="en-US" dirty="0" smtClean="0"/>
              <a:t>铸造方法：</a:t>
            </a:r>
            <a:endParaRPr lang="en-US" altLang="zh-CN" dirty="0" smtClean="0"/>
          </a:p>
          <a:p>
            <a:r>
              <a:rPr lang="zh-CN" altLang="en-US" dirty="0" smtClean="0"/>
              <a:t>特点：</a:t>
            </a:r>
            <a:endParaRPr lang="en-US" altLang="zh-CN" dirty="0" smtClean="0"/>
          </a:p>
          <a:p>
            <a:r>
              <a:rPr lang="zh-CN" altLang="en-US" dirty="0" smtClean="0"/>
              <a:t>地位：</a:t>
            </a:r>
            <a:endParaRPr lang="en-US" altLang="zh-CN" dirty="0" smtClean="0"/>
          </a:p>
        </p:txBody>
      </p:sp>
      <p:sp>
        <p:nvSpPr>
          <p:cNvPr id="18" name="矩形 17"/>
          <p:cNvSpPr/>
          <p:nvPr/>
        </p:nvSpPr>
        <p:spPr>
          <a:xfrm>
            <a:off x="5009403" y="346269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中国国家博物馆镇馆之宝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739928" y="349226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中国国家博物馆镇馆之宝</a:t>
            </a:r>
            <a:endParaRPr lang="zh-CN" altLang="en-US" dirty="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45" y="4067962"/>
            <a:ext cx="3261033" cy="231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3368857" y="4053679"/>
            <a:ext cx="1417092" cy="2306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 smtClean="0"/>
          </a:p>
          <a:p>
            <a:r>
              <a:rPr lang="zh-CN" altLang="en-US" dirty="0" smtClean="0"/>
              <a:t>名称：</a:t>
            </a:r>
            <a:endParaRPr lang="en-US" altLang="zh-CN" dirty="0" smtClean="0"/>
          </a:p>
          <a:p>
            <a:r>
              <a:rPr lang="zh-CN" altLang="en-US" dirty="0" smtClean="0"/>
              <a:t>时期：</a:t>
            </a:r>
            <a:endParaRPr lang="en-US" altLang="zh-CN" dirty="0" smtClean="0"/>
          </a:p>
          <a:p>
            <a:r>
              <a:rPr lang="zh-CN" altLang="en-US" dirty="0" smtClean="0"/>
              <a:t>价值：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23" name="矩形 22"/>
          <p:cNvSpPr/>
          <p:nvPr/>
        </p:nvSpPr>
        <p:spPr>
          <a:xfrm>
            <a:off x="5561710" y="645945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山西省博物院镇馆之宝</a:t>
            </a:r>
            <a:endParaRPr lang="zh-CN" altLang="en-US" dirty="0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0681" y="4169106"/>
            <a:ext cx="828675" cy="239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24"/>
          <p:cNvSpPr/>
          <p:nvPr/>
        </p:nvSpPr>
        <p:spPr>
          <a:xfrm>
            <a:off x="8052180" y="3950185"/>
            <a:ext cx="3593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晋侯作向太室宝尊彝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5b0988e595225.cdn.sohucs.com/images/20180910/128c5254937a45a2a140dc2d7e93bab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53960" y="3895592"/>
            <a:ext cx="3566615" cy="2552132"/>
          </a:xfrm>
          <a:prstGeom prst="rect">
            <a:avLst/>
          </a:prstGeom>
          <a:noFill/>
        </p:spPr>
      </p:pic>
      <p:pic>
        <p:nvPicPr>
          <p:cNvPr id="7172" name="Picture 4" descr="http://img3.doubanio.com/view/thing_review/l/public/p2016793.jpg"/>
          <p:cNvPicPr>
            <a:picLocks noChangeAspect="1" noChangeArrowheads="1"/>
          </p:cNvPicPr>
          <p:nvPr/>
        </p:nvPicPr>
        <p:blipFill>
          <a:blip r:embed="rId8" cstate="print"/>
          <a:srcRect l="55368"/>
          <a:stretch>
            <a:fillRect/>
          </a:stretch>
        </p:blipFill>
        <p:spPr bwMode="auto">
          <a:xfrm>
            <a:off x="8662840" y="5513639"/>
            <a:ext cx="898569" cy="902504"/>
          </a:xfrm>
          <a:prstGeom prst="rect">
            <a:avLst/>
          </a:prstGeom>
          <a:noFill/>
        </p:spPr>
      </p:pic>
      <p:pic>
        <p:nvPicPr>
          <p:cNvPr id="7174" name="Picture 6" descr="http://img.yzcdn.cn/upload_files/2016/04/10/FrU04yT83d5sqqxvWxfGxMsJyqst.jpg%21730x0.jpg"/>
          <p:cNvPicPr>
            <a:picLocks noChangeAspect="1" noChangeArrowheads="1"/>
          </p:cNvPicPr>
          <p:nvPr/>
        </p:nvPicPr>
        <p:blipFill>
          <a:blip r:embed="rId9" cstate="print"/>
          <a:srcRect l="51481" t="20390" r="25737" b="24980"/>
          <a:stretch>
            <a:fillRect/>
          </a:stretch>
        </p:blipFill>
        <p:spPr bwMode="auto">
          <a:xfrm>
            <a:off x="8625385" y="4019266"/>
            <a:ext cx="559558" cy="839336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8952035" y="643024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宝鸡青铜器博物院镇院之宝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859630" y="6460093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中国国家博物馆镇馆之宝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250825" y="262255"/>
            <a:ext cx="9079865" cy="4603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400" b="1" noProof="1" smtClean="0">
                <a:latin typeface="Calibri" panose="020F0502020204030204" pitchFamily="34" charset="0"/>
              </a:rPr>
              <a:t>走进山西青铜博物馆，结合以下工艺流程，说出青铜器的制作方法</a:t>
            </a:r>
            <a:endParaRPr lang="zh-CN" altLang="en-US" sz="2400" b="1" noProof="1">
              <a:latin typeface="Calibri" panose="020F0502020204030204" pitchFamily="34" charset="0"/>
            </a:endParaRPr>
          </a:p>
        </p:txBody>
      </p:sp>
      <p:pic>
        <p:nvPicPr>
          <p:cNvPr id="2" name="图片 1" descr="1、备料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145" y="1005840"/>
            <a:ext cx="1487805" cy="2664460"/>
          </a:xfrm>
          <a:prstGeom prst="rect">
            <a:avLst/>
          </a:prstGeom>
        </p:spPr>
      </p:pic>
      <p:pic>
        <p:nvPicPr>
          <p:cNvPr id="3" name="图片 2" descr="2、制模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5430" y="1007745"/>
            <a:ext cx="1493520" cy="2656840"/>
          </a:xfrm>
          <a:prstGeom prst="rect">
            <a:avLst/>
          </a:prstGeom>
        </p:spPr>
      </p:pic>
      <p:pic>
        <p:nvPicPr>
          <p:cNvPr id="4" name="图片 3" descr="3、制范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1175" y="1009650"/>
            <a:ext cx="1520190" cy="2655570"/>
          </a:xfrm>
          <a:prstGeom prst="rect">
            <a:avLst/>
          </a:prstGeom>
        </p:spPr>
      </p:pic>
      <p:pic>
        <p:nvPicPr>
          <p:cNvPr id="5" name="图片 4" descr="4、制芯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8830" y="996950"/>
            <a:ext cx="1488440" cy="26568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0035" y="4163695"/>
            <a:ext cx="11395710" cy="2677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 smtClean="0">
                <a:sym typeface="+mn-ea"/>
              </a:rPr>
              <a:t>金有六齐：六分其金而锡居一，谓之钟鼎之齐；</a:t>
            </a:r>
            <a:endParaRPr lang="zh-CN" altLang="en-US" sz="2400" dirty="0" smtClean="0">
              <a:sym typeface="+mn-ea"/>
            </a:endParaRPr>
          </a:p>
          <a:p>
            <a:pPr algn="l"/>
            <a:r>
              <a:rPr lang="zh-CN" altLang="en-US" sz="2400" dirty="0" smtClean="0">
                <a:sym typeface="+mn-ea"/>
              </a:rPr>
              <a:t>                     五分其金而锡居一，谓之斧斤之齐；</a:t>
            </a:r>
            <a:endParaRPr lang="zh-CN" altLang="en-US" sz="2400" dirty="0" smtClean="0"/>
          </a:p>
          <a:p>
            <a:pPr algn="l"/>
            <a:r>
              <a:rPr lang="zh-CN" altLang="en-US" sz="2400" dirty="0" smtClean="0">
                <a:sym typeface="+mn-ea"/>
              </a:rPr>
              <a:t>                     四分其金而锡居一，谓之戈戟之齐；</a:t>
            </a:r>
            <a:endParaRPr lang="zh-CN" altLang="en-US" sz="2400" dirty="0" smtClean="0"/>
          </a:p>
          <a:p>
            <a:pPr algn="l"/>
            <a:r>
              <a:rPr lang="zh-CN" altLang="en-US" sz="2400" dirty="0" smtClean="0">
                <a:sym typeface="+mn-ea"/>
              </a:rPr>
              <a:t>                     三分其金而锡居一，谓之大刃之齐；</a:t>
            </a:r>
            <a:endParaRPr lang="zh-CN" altLang="en-US" sz="2400" dirty="0" smtClean="0"/>
          </a:p>
          <a:p>
            <a:pPr algn="l"/>
            <a:r>
              <a:rPr lang="zh-CN" altLang="en-US" sz="2400" dirty="0" smtClean="0">
                <a:sym typeface="+mn-ea"/>
              </a:rPr>
              <a:t>                     五分其金而锡居二，谓之削杀矢之齐；</a:t>
            </a:r>
            <a:endParaRPr lang="zh-CN" altLang="en-US" sz="2400" dirty="0" smtClean="0"/>
          </a:p>
          <a:p>
            <a:pPr algn="l"/>
            <a:r>
              <a:rPr lang="zh-CN" altLang="en-US" sz="2400" dirty="0" smtClean="0">
                <a:sym typeface="+mn-ea"/>
              </a:rPr>
              <a:t>                     金锡半</a:t>
            </a:r>
            <a:r>
              <a:rPr lang="en-US" altLang="zh-CN" sz="2400" dirty="0" smtClean="0">
                <a:sym typeface="+mn-ea"/>
              </a:rPr>
              <a:t>,</a:t>
            </a:r>
            <a:r>
              <a:rPr lang="zh-CN" altLang="en-US" sz="2400" dirty="0" smtClean="0">
                <a:sym typeface="+mn-ea"/>
              </a:rPr>
              <a:t>谓之鉴燧之齐。”             </a:t>
            </a:r>
            <a:endParaRPr lang="en-US" altLang="zh-CN" sz="2400" dirty="0" smtClean="0"/>
          </a:p>
          <a:p>
            <a:pPr algn="l"/>
            <a:r>
              <a:rPr lang="en-US" altLang="zh-CN" sz="2400" dirty="0" smtClean="0">
                <a:sym typeface="+mn-ea"/>
              </a:rPr>
              <a:t>                                                                                                                                    ——《</a:t>
            </a:r>
            <a:r>
              <a:rPr lang="zh-CN" altLang="en-US" sz="2400" dirty="0" smtClean="0">
                <a:sym typeface="+mn-ea"/>
              </a:rPr>
              <a:t>考工记</a:t>
            </a:r>
            <a:r>
              <a:rPr lang="en-US" altLang="zh-CN" sz="2400" dirty="0" smtClean="0">
                <a:sym typeface="+mn-ea"/>
              </a:rPr>
              <a:t>》</a:t>
            </a:r>
            <a:endParaRPr lang="zh-CN" altLang="en-US" sz="2400" dirty="0" smtClean="0"/>
          </a:p>
        </p:txBody>
      </p:sp>
      <p:pic>
        <p:nvPicPr>
          <p:cNvPr id="9" name="图片 8" descr="5、烘范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8385" y="1018540"/>
            <a:ext cx="1493520" cy="2645410"/>
          </a:xfrm>
          <a:prstGeom prst="rect">
            <a:avLst/>
          </a:prstGeom>
        </p:spPr>
      </p:pic>
      <p:pic>
        <p:nvPicPr>
          <p:cNvPr id="10" name="图片 9" descr="6、浇铸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56195" y="1016635"/>
            <a:ext cx="1555115" cy="2635885"/>
          </a:xfrm>
          <a:prstGeom prst="rect">
            <a:avLst/>
          </a:prstGeom>
        </p:spPr>
      </p:pic>
      <p:pic>
        <p:nvPicPr>
          <p:cNvPr id="11" name="图片 10" descr="7、脱范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27820" y="1008380"/>
            <a:ext cx="1459865" cy="2636520"/>
          </a:xfrm>
          <a:prstGeom prst="rect">
            <a:avLst/>
          </a:prstGeom>
        </p:spPr>
      </p:pic>
      <p:pic>
        <p:nvPicPr>
          <p:cNvPr id="12" name="图片 11" descr="8、修整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02925" y="1016000"/>
            <a:ext cx="1465580" cy="26257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4630" y="3680460"/>
            <a:ext cx="1080135" cy="3848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、备料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93545" y="3671570"/>
            <a:ext cx="1080135" cy="3848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2、制模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29610" y="3674745"/>
            <a:ext cx="1080135" cy="3848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3、制范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84725" y="3655695"/>
            <a:ext cx="1080135" cy="3848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4、制芯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82690" y="3648075"/>
            <a:ext cx="1080135" cy="3848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5、烘范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54645" y="3658870"/>
            <a:ext cx="1080135" cy="3848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6、浇铸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51975" y="3660775"/>
            <a:ext cx="1080135" cy="3848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7、脱范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939780" y="3661410"/>
            <a:ext cx="1042035" cy="3848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8、修整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" cstate="print"/>
          <a:srcRect l="11982" t="8639" r="17522" b="7684"/>
          <a:stretch>
            <a:fillRect/>
          </a:stretch>
        </p:blipFill>
        <p:spPr bwMode="auto">
          <a:xfrm>
            <a:off x="4107977" y="2210937"/>
            <a:ext cx="5219988" cy="464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 t="47861" b="33253"/>
          <a:stretch>
            <a:fillRect/>
          </a:stretch>
        </p:blipFill>
        <p:spPr bwMode="auto">
          <a:xfrm>
            <a:off x="2854960" y="3004820"/>
            <a:ext cx="9406255" cy="65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t="22760" b="56417"/>
          <a:stretch>
            <a:fillRect/>
          </a:stretch>
        </p:blipFill>
        <p:spPr bwMode="auto">
          <a:xfrm>
            <a:off x="635" y="4534535"/>
            <a:ext cx="9893935" cy="76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标题 1"/>
          <p:cNvSpPr txBox="1"/>
          <p:nvPr/>
        </p:nvSpPr>
        <p:spPr>
          <a:xfrm>
            <a:off x="3810" y="887095"/>
            <a:ext cx="5395595" cy="4933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2400" b="1" noProof="1" smtClean="0">
                <a:latin typeface="Calibri" panose="020F0502020204030204" pitchFamily="34" charset="0"/>
              </a:rPr>
              <a:t>国之大事，在祀与戎。</a:t>
            </a:r>
            <a:r>
              <a:rPr lang="en-US" altLang="zh-CN" sz="2400" b="1" noProof="1" smtClean="0">
                <a:latin typeface="Calibri" panose="020F0502020204030204" pitchFamily="34" charset="0"/>
              </a:rPr>
              <a:t> ——《</a:t>
            </a:r>
            <a:r>
              <a:rPr lang="zh-CN" altLang="en-US" sz="2400" b="1" noProof="1" smtClean="0">
                <a:latin typeface="Calibri" panose="020F0502020204030204" pitchFamily="34" charset="0"/>
              </a:rPr>
              <a:t>左传</a:t>
            </a:r>
            <a:r>
              <a:rPr lang="en-US" altLang="zh-CN" sz="2400" b="1" noProof="1" smtClean="0">
                <a:latin typeface="Calibri" panose="020F0502020204030204" pitchFamily="34" charset="0"/>
              </a:rPr>
              <a:t>》</a:t>
            </a:r>
            <a:endParaRPr lang="zh-CN" altLang="en-US" sz="2400" b="1" noProof="1"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45853" b="28848"/>
          <a:stretch>
            <a:fillRect/>
          </a:stretch>
        </p:blipFill>
        <p:spPr bwMode="auto">
          <a:xfrm>
            <a:off x="1270" y="1748155"/>
            <a:ext cx="8842375" cy="90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69891" y="0"/>
            <a:ext cx="20764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/>
          <p:nvPr/>
        </p:nvSpPr>
        <p:spPr>
          <a:xfrm>
            <a:off x="0" y="0"/>
            <a:ext cx="5036024" cy="491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2800" b="1" noProof="1">
                <a:latin typeface="Calibri" panose="020F0502020204030204" pitchFamily="34" charset="0"/>
              </a:rPr>
              <a:t>     </a:t>
            </a:r>
            <a:r>
              <a:rPr lang="zh-CN" altLang="en-US" sz="2800" b="1" noProof="1" smtClean="0">
                <a:latin typeface="Calibri" panose="020F0502020204030204" pitchFamily="34" charset="0"/>
              </a:rPr>
              <a:t>二、民族之根</a:t>
            </a:r>
            <a:r>
              <a:rPr lang="en-US" altLang="zh-CN" sz="2800" b="1" noProof="1" smtClean="0">
                <a:latin typeface="Calibri" panose="020F0502020204030204" pitchFamily="34" charset="0"/>
              </a:rPr>
              <a:t>——</a:t>
            </a:r>
            <a:r>
              <a:rPr lang="zh-CN" altLang="en-US" sz="2800" b="1" noProof="1" smtClean="0">
                <a:latin typeface="Calibri" panose="020F0502020204030204" pitchFamily="34" charset="0"/>
              </a:rPr>
              <a:t>甲骨文</a:t>
            </a:r>
            <a:endParaRPr lang="zh-CN" altLang="en-US" sz="2800" b="1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8099" y="436443"/>
            <a:ext cx="9457899" cy="15887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dirty="0" smtClean="0">
                <a:latin typeface="+mj-ea"/>
                <a:ea typeface="+mj-ea"/>
                <a:cs typeface="楷体" panose="02010609060101010101" charset="-122"/>
              </a:rPr>
              <a:t>1.</a:t>
            </a:r>
            <a:r>
              <a:rPr lang="zh-CN" altLang="en-US" sz="3200" dirty="0" smtClean="0">
                <a:latin typeface="+mj-ea"/>
                <a:ea typeface="+mj-ea"/>
                <a:cs typeface="楷体" panose="02010609060101010101" charset="-122"/>
              </a:rPr>
              <a:t>王懿荣为何被称为“甲骨文之父”？</a:t>
            </a:r>
            <a:endParaRPr lang="zh-CN" altLang="en-US" sz="3200" dirty="0">
              <a:latin typeface="+mj-ea"/>
              <a:ea typeface="+mj-ea"/>
              <a:cs typeface="楷体" panose="02010609060101010101" charset="-122"/>
            </a:endParaRPr>
          </a:p>
          <a:p>
            <a:pPr indent="0"/>
            <a:r>
              <a:rPr lang="en-US" altLang="zh-CN" sz="3200" dirty="0">
                <a:latin typeface="+mj-ea"/>
                <a:ea typeface="+mj-ea"/>
                <a:cs typeface="楷体" panose="02010609060101010101" charset="-122"/>
              </a:rPr>
              <a:t>2</a:t>
            </a:r>
            <a:r>
              <a:rPr lang="en-US" altLang="zh-CN" sz="3200" dirty="0" smtClean="0">
                <a:latin typeface="+mj-ea"/>
                <a:ea typeface="+mj-ea"/>
                <a:cs typeface="楷体" panose="02010609060101010101" charset="-122"/>
              </a:rPr>
              <a:t>.</a:t>
            </a:r>
            <a:r>
              <a:rPr lang="zh-CN" altLang="en-US" sz="3200" dirty="0" smtClean="0">
                <a:latin typeface="+mj-ea"/>
                <a:ea typeface="+mj-ea"/>
                <a:cs typeface="楷体" panose="02010609060101010101" charset="-122"/>
              </a:rPr>
              <a:t>何为甲骨文？</a:t>
            </a:r>
            <a:endParaRPr lang="en-US" altLang="zh-CN" sz="3200" dirty="0" smtClean="0">
              <a:latin typeface="+mj-ea"/>
              <a:ea typeface="+mj-ea"/>
              <a:cs typeface="楷体" panose="02010609060101010101" charset="-122"/>
            </a:endParaRPr>
          </a:p>
          <a:p>
            <a:pPr indent="0"/>
            <a:r>
              <a:rPr lang="en-US" altLang="zh-CN" sz="3200" dirty="0" smtClean="0">
                <a:latin typeface="+mj-ea"/>
                <a:ea typeface="+mj-ea"/>
                <a:cs typeface="楷体" panose="02010609060101010101" charset="-122"/>
              </a:rPr>
              <a:t>3.</a:t>
            </a:r>
            <a:r>
              <a:rPr lang="zh-CN" altLang="en-US" sz="3200" dirty="0" smtClean="0">
                <a:latin typeface="+mj-ea"/>
                <a:ea typeface="+mj-ea"/>
                <a:cs typeface="楷体" panose="02010609060101010101" charset="-122"/>
              </a:rPr>
              <a:t>根据图片概括甲骨文的造字方法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5" name="Picture 6" descr="c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933" y="4934688"/>
            <a:ext cx="1739265" cy="21697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" name="组合 25"/>
          <p:cNvGrpSpPr/>
          <p:nvPr/>
        </p:nvGrpSpPr>
        <p:grpSpPr>
          <a:xfrm>
            <a:off x="3322936" y="4931334"/>
            <a:ext cx="2145030" cy="2145030"/>
            <a:chOff x="5696" y="5490"/>
            <a:chExt cx="3378" cy="3378"/>
          </a:xfrm>
        </p:grpSpPr>
        <p:grpSp>
          <p:nvGrpSpPr>
            <p:cNvPr id="27" name="组合 26"/>
            <p:cNvGrpSpPr/>
            <p:nvPr/>
          </p:nvGrpSpPr>
          <p:grpSpPr>
            <a:xfrm>
              <a:off x="5696" y="5490"/>
              <a:ext cx="3378" cy="3378"/>
              <a:chOff x="5906" y="5364"/>
              <a:chExt cx="3378" cy="3378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906" y="5364"/>
                <a:ext cx="3379" cy="337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6167" y="5625"/>
                <a:ext cx="2857" cy="28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2" name="Picture 9" descr="车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0" y="5640"/>
              <a:ext cx="2375" cy="289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" name="AutoShape 8"/>
          <p:cNvSpPr/>
          <p:nvPr/>
        </p:nvSpPr>
        <p:spPr>
          <a:xfrm>
            <a:off x="2634369" y="5634413"/>
            <a:ext cx="594995" cy="361950"/>
          </a:xfrm>
          <a:prstGeom prst="leftRightArrow">
            <a:avLst>
              <a:gd name="adj1" fmla="val 50000"/>
              <a:gd name="adj2" fmla="val 28037"/>
            </a:avLst>
          </a:prstGeom>
          <a:solidFill>
            <a:schemeClr val="accent3">
              <a:lumMod val="5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5059" name="Picture 2" descr="gamean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36690" y="4662805"/>
            <a:ext cx="3622211" cy="21951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424" y="1997427"/>
            <a:ext cx="5460170" cy="274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文本框 99"/>
          <p:cNvSpPr txBox="1"/>
          <p:nvPr/>
        </p:nvSpPr>
        <p:spPr>
          <a:xfrm>
            <a:off x="114935" y="4697095"/>
            <a:ext cx="5031105" cy="613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dirty="0" smtClean="0">
                <a:latin typeface="+mn-ea"/>
                <a:cs typeface="楷体" panose="02010609060101010101" charset="-122"/>
              </a:rPr>
              <a:t>活动：任选其一进行释义。</a:t>
            </a:r>
            <a:endParaRPr lang="en-US" altLang="zh-CN" sz="3200" dirty="0">
              <a:latin typeface="+mn-ea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51850" y="240030"/>
            <a:ext cx="2856865" cy="3790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3050" y="3162300"/>
            <a:ext cx="2552065" cy="33331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1655" y="3171190"/>
            <a:ext cx="2552065" cy="33712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7895" y="3154680"/>
            <a:ext cx="2552065" cy="33699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635" y="3099435"/>
            <a:ext cx="2552065" cy="33997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550400" y="6489700"/>
            <a:ext cx="1832610" cy="3848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董作宾（字彦堂）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56985" y="6481445"/>
            <a:ext cx="2092960" cy="3848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郭沫若（字鼎堂）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4520" y="6492240"/>
            <a:ext cx="1794510" cy="3848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罗振玉（号雪堂）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31235" y="6512560"/>
            <a:ext cx="1841500" cy="3848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王国维（号观堂）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3510" y="2719705"/>
            <a:ext cx="1118870" cy="3848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甲骨四堂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098" name="Picture 2" descr="http://img3.imgtn.bdimg.com/it/u=2897984633,2058098576&amp;fm=26&amp;gp=0.jpg"/>
          <p:cNvPicPr>
            <a:picLocks noChangeAspect="1" noChangeArrowheads="1"/>
          </p:cNvPicPr>
          <p:nvPr/>
        </p:nvPicPr>
        <p:blipFill>
          <a:blip r:embed="rId5" cstate="print"/>
          <a:srcRect t="12420"/>
          <a:stretch>
            <a:fillRect/>
          </a:stretch>
        </p:blipFill>
        <p:spPr bwMode="auto">
          <a:xfrm>
            <a:off x="1411653" y="-512"/>
            <a:ext cx="4650379" cy="3059708"/>
          </a:xfrm>
          <a:prstGeom prst="rect">
            <a:avLst/>
          </a:prstGeom>
          <a:noFill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5060" y="21590"/>
            <a:ext cx="2348230" cy="282384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204835" y="2807970"/>
            <a:ext cx="991870" cy="3848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宋镇豪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058400" y="1392555"/>
            <a:ext cx="1864995" cy="3848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甲骨绝学不能绝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7219" y="421858"/>
            <a:ext cx="245164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合作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探究：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64515" y="1483995"/>
          <a:ext cx="11062335" cy="497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1186"/>
                <a:gridCol w="3711149"/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 smtClean="0"/>
                        <a:t>材料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结论</a:t>
                      </a:r>
                      <a:endParaRPr lang="zh-CN" altLang="en-US" sz="2800"/>
                    </a:p>
                  </a:txBody>
                  <a:tcPr/>
                </a:tc>
              </a:tr>
              <a:tr h="1282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/>
                        <a:t>甲骨文记录了商周时期农业、天文、战争、祭祀等许多方面的事</a:t>
                      </a:r>
                      <a:r>
                        <a:rPr lang="zh-CN" altLang="en-US" sz="2800" dirty="0" smtClean="0"/>
                        <a:t>情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甲骨文比较全面地反映了商周的社会情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况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</a:tr>
              <a:tr h="944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/>
                        <a:t>有学者用甲骨文纠正了《史记》中商王朝世系的相关记</a:t>
                      </a:r>
                      <a:r>
                        <a:rPr lang="zh-CN" altLang="en-US" sz="2800" dirty="0" smtClean="0"/>
                        <a:t>载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更正历史文献中的错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误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</a:tr>
              <a:tr h="944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/>
                        <a:t>我国有文字可考的历史开始于商</a:t>
                      </a:r>
                      <a:r>
                        <a:rPr lang="zh-CN" altLang="en-US" sz="2800" dirty="0" smtClean="0"/>
                        <a:t>朝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开启了我国“信史”时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代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/>
                </a:tc>
              </a:tr>
              <a:tr h="1282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/>
                        <a:t>甲骨文具备了汉字的4种造字法，拥有4500个单字，形成了可供日常书写与阅读的文</a:t>
                      </a:r>
                      <a:r>
                        <a:rPr lang="zh-CN" altLang="en-US" sz="2800" dirty="0" smtClean="0"/>
                        <a:t>字系统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甲骨文是汉字形成的基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础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449300" y="483244"/>
            <a:ext cx="7165075" cy="5791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甲骨文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是联结和维系中华民族的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ErNkiZN+08cw4cEr7CO5ues2ASXm4iDJ5L9hqXn0WtYT2PB0g0gu8MM7uJZ0UyLQBzatXbkXlTF5YLKIwu2RbI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ErNkiZN+08cw4cEr7CO5ues2ASXm4iDJ5L9hqXn0WtYT2PB0g0gu8MM7uJZ0UyLQBzatXbkXlTF5YLKIwu2RbI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ErNkiZN+08cw4cEr7CO5ues2ASXm4iDJ5L9hqXn0WtYT2PB0g0gu8MM7uJZ0UyLQBzatXbkXlTF5YLKIwu2RbI=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CREEN_THEME_FLAG" val="Dlrq25wU2PGuGg5bbmjbDErNkiZN+08cw4cEr7CO5ues2ASXm4iDJ5L9hqXn0WtYT2PB0g0gu8MM7uJZ0UyLQBzatXbkXlTF5YLKIwu2RbI="/>
</p:tagLst>
</file>

<file path=ppt/tags/tag5.xml><?xml version="1.0" encoding="utf-8"?>
<p:tagLst xmlns:p="http://schemas.openxmlformats.org/presentationml/2006/main">
  <p:tag name="REFSHAPE" val="670408764"/>
  <p:tag name="KSO_WM_UNIT_PLACING_PICTURE_USER_VIEWPORT" val="{&quot;height&quot;:2122.5007874015746,&quot;width&quot;:2195}"/>
  <p:tag name="KSO_WM_SCREEN_THEME_FLAG" val="Dlrq25wU2PGuGg5bbmjbDErNkiZN+08cw4cEr7CO5ues2ASXm4iDJ5L9hqXn0WtYT2PB0g0gu8MM7uJZ0UyLQBzatXbkXlTF5YLKIwu2RbI="/>
</p:tagLst>
</file>

<file path=ppt/tags/tag6.xml><?xml version="1.0" encoding="utf-8"?>
<p:tagLst xmlns:p="http://schemas.openxmlformats.org/presentationml/2006/main">
  <p:tag name="KSO_WM_UNIT_TABLE_BEAUTIFY" val="smartTable{ad1c4ed5-89fd-4042-accc-3776a83e74a7}"/>
  <p:tag name="KSO_WM_SCREEN_THEME_FLAG" val="Dlrq25wU2PGuGg5bbmjbDErNkiZN+08cw4cEr7CO5ues2ASXm4iDJ5L9hqXn0WtYT2PB0g0gu8MM7uJZ0UyLQBzatXbkXlTF5YLKIwu2RbI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ErNkiZN+08cw4cEr7CO5ues2ASXm4iDJ5L9hqXn0WtYT2PB0g0gu8MM7uJZ0UyLQBzatXbkXlTF5YLKIwu2RbI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1751</Words>
  <PresentationFormat>自定义</PresentationFormat>
  <Paragraphs>153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楷体</vt:lpstr>
      <vt:lpstr>微软雅黑</vt:lpstr>
      <vt:lpstr>Calibri</vt:lpstr>
      <vt:lpstr>黑体</vt:lpstr>
      <vt:lpstr>Times New Roman</vt:lpstr>
      <vt:lpstr>Arial Unicode MS</vt:lpstr>
      <vt:lpstr>Office 主题</vt:lpstr>
      <vt:lpstr>依“标”扣“本”   奉标承教</vt:lpstr>
      <vt:lpstr>依“标”扣“本”   奉标承教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2020-04-29T11:49:00Z</dcterms:created>
  <dcterms:modified xsi:type="dcterms:W3CDTF">2020-09-13T02:52:55Z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