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78" r:id="rId3"/>
    <p:sldId id="1104" r:id="rId4"/>
    <p:sldId id="1105" r:id="rId5"/>
    <p:sldId id="1111" r:id="rId6"/>
    <p:sldId id="1112" r:id="rId7"/>
    <p:sldId id="1119" r:id="rId8"/>
    <p:sldId id="1125" r:id="rId9"/>
    <p:sldId id="1127" r:id="rId10"/>
    <p:sldId id="1130" r:id="rId11"/>
    <p:sldId id="1131" r:id="rId12"/>
    <p:sldId id="1389" r:id="rId13"/>
    <p:sldId id="1135" r:id="rId14"/>
    <p:sldId id="1204" r:id="rId15"/>
    <p:sldId id="1142" r:id="rId16"/>
    <p:sldId id="1147" r:id="rId17"/>
    <p:sldId id="1148" r:id="rId18"/>
    <p:sldId id="1149" r:id="rId19"/>
    <p:sldId id="1150" r:id="rId20"/>
    <p:sldId id="1152" r:id="rId21"/>
    <p:sldId id="1154" r:id="rId22"/>
    <p:sldId id="1159" r:id="rId23"/>
    <p:sldId id="1298" r:id="rId24"/>
    <p:sldId id="1296" r:id="rId25"/>
    <p:sldId id="1158" r:id="rId26"/>
    <p:sldId id="1162" r:id="rId27"/>
    <p:sldId id="1165" r:id="rId28"/>
    <p:sldId id="1167" r:id="rId29"/>
    <p:sldId id="1166" r:id="rId30"/>
    <p:sldId id="1170" r:id="rId31"/>
    <p:sldId id="1171" r:id="rId32"/>
    <p:sldId id="1441" r:id="rId33"/>
    <p:sldId id="1175" r:id="rId34"/>
    <p:sldId id="1304" r:id="rId35"/>
    <p:sldId id="1176" r:id="rId36"/>
    <p:sldId id="1178" r:id="rId38"/>
    <p:sldId id="1177" r:id="rId39"/>
    <p:sldId id="1179" r:id="rId40"/>
    <p:sldId id="1186" r:id="rId41"/>
    <p:sldId id="1473" r:id="rId42"/>
    <p:sldId id="1474" r:id="rId43"/>
    <p:sldId id="1299" r:id="rId44"/>
    <p:sldId id="1300" r:id="rId45"/>
    <p:sldId id="1301" r:id="rId46"/>
    <p:sldId id="1302" r:id="rId47"/>
    <p:sldId id="1303" r:id="rId48"/>
    <p:sldId id="1191" r:id="rId49"/>
    <p:sldId id="1192" r:id="rId50"/>
    <p:sldId id="1193" r:id="rId51"/>
    <p:sldId id="1194" r:id="rId52"/>
    <p:sldId id="1350" r:id="rId53"/>
    <p:sldId id="1351" r:id="rId54"/>
    <p:sldId id="1352" r:id="rId55"/>
    <p:sldId id="1353" r:id="rId56"/>
    <p:sldId id="1354" r:id="rId57"/>
    <p:sldId id="1355" r:id="rId58"/>
    <p:sldId id="1360" r:id="rId59"/>
    <p:sldId id="1361" r:id="rId60"/>
    <p:sldId id="1362" r:id="rId61"/>
    <p:sldId id="1383" r:id="rId62"/>
    <p:sldId id="1359" r:id="rId63"/>
    <p:sldId id="1098" r:id="rId64"/>
    <p:sldId id="1101" r:id="rId65"/>
    <p:sldId id="594" r:id="rId66"/>
    <p:sldId id="277" r:id="rId67"/>
  </p:sldIdLst>
  <p:sldSz cx="12192000" cy="6858000"/>
  <p:notesSz cx="6858000" cy="9144000"/>
  <p:custDataLst>
    <p:tags r:id="rId7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INESE-BC06F90" initials="" lastIdx="0" clrIdx="0"/>
  <p:cmAuthor id="1" name="hxj" initials="" lastIdx="0" clrIdx="0"/>
  <p:cmAuthor id="2" name="Windows User" initials="W" lastIdx="1" clrIdx="0"/>
  <p:cmAuthor id="3" name="PC" initials="P" lastIdx="0" clrIdx="0"/>
  <p:cmAuthor id="4" name="dell" initials="d" lastIdx="2" clrIdx="1"/>
  <p:cmAuthor id="5" name="lenovo" initials="l" lastIdx="4" clrIdx="0"/>
  <p:cmAuthor id="6" name="Administrator" initials="A" lastIdx="1" clrIdx="4"/>
  <p:cmAuthor id="7" name="雨林木风" initials="雨" lastIdx="10" clrIdx="0"/>
  <p:cmAuthor id="8" name="kingsoft" initials="k" lastIdx="1" clrIdx="0"/>
  <p:cmAuthor id="9" name="未知用户1" initials="未" lastIdx="0" clrIdx="0"/>
  <p:cmAuthor id="10" name="幸兴" initials="幸" lastIdx="1" clrIdx="8"/>
  <p:cmAuthor id="11" name="王子涵" initials="王" lastIdx="1" clrIdx="0"/>
  <p:cmAuthor id="12" name="12279" initials="1" lastIdx="1" clrIdx="11"/>
  <p:cmAuthor id="13" name="马琳" initials="马" lastIdx="0" clrIdx="9"/>
  <p:cmAuthor id="14" name="ycadmin" initials="y" lastIdx="0" clrIdx="11"/>
  <p:cmAuthor id="15" name="李丽" initials="李" lastIdx="0" clrIdx="14"/>
  <p:cmAuthor id="16" name="Nicole Li  李倩" initials="N" lastIdx="0" clrIdx="0"/>
  <p:cmAuthor id="49837067" name="刘浩" initials="刘" lastIdx="0" clrIdx="0"/>
  <p:cmAuthor id="17" name="admin" initials="a" lastIdx="0" clrIdx="0"/>
  <p:cmAuthor id="75" name="作者" initials="A" lastIdx="0" clrIdx="24"/>
  <p:cmAuthor id="18" name="222" initials="2" lastIdx="0" clrIdx="0"/>
  <p:cmAuthor id="76" name="1637354872@qq.com" initials="1" lastIdx="0" clrIdx="25"/>
  <p:cmAuthor id="19" name="user" initials="u" lastIdx="0" clrIdx="0"/>
  <p:cmAuthor id="20" name="hanying" initials="h" lastIdx="0" clrIdx="19"/>
  <p:cmAuthor id="21" name="Vivian Liu" initials="V" lastIdx="0" clrIdx="1"/>
  <p:cmAuthor id="22" name="孙宇婷" initials="孙" lastIdx="0" clrIdx="21"/>
  <p:cmAuthor id="23" name="古" initials="" lastIdx="0" clrIdx="24"/>
  <p:cmAuthor id="24" name="chenl" initials="c" lastIdx="0" clrIdx="0"/>
  <p:cmAuthor id="25" name="王羽熙" initials="王" lastIdx="0" clrIdx="24"/>
  <p:cmAuthor id="26" name="Mia Vida Villanueva" initials="M" lastIdx="0" clrIdx="0"/>
  <p:cmAuthor id="30" name="liqian bao" initials="lb" lastIdx="0" clrIdx="29"/>
  <p:cmAuthor id="27" name="张 林娜" initials="张" lastIdx="0" clrIdx="0"/>
  <p:cmAuthor id="29" name="韩琳晶" initials="韩" lastIdx="0" clrIdx="28"/>
  <p:cmAuthor id="2000" name="张瑞霞" initials="authorId_524709945" lastIdx="0" clrIdx="0"/>
  <p:cmAuthor id="28" name="叶子" initials="叶" lastIdx="0" clrIdx="27"/>
  <p:cmAuthor id="2001" name="Dino._6ZFrB7nA" initials="authorId_1257418890" lastIdx="0" clrIdx="1"/>
  <p:cmAuthor id="32" name="陈庆" initials="陈" lastIdx="0" clrIdx="31"/>
  <p:cmAuthor id="34" name="a'su's" initials="a" lastIdx="0" clrIdx="33"/>
  <p:cmAuthor id="35" name="陈芳" initials="" lastIdx="0" clrIdx="35"/>
  <p:cmAuthor id="37" name="DELL" initials="" lastIdx="0" clrIdx="25"/>
  <p:cmAuthor id="38" name="邹 嘉豪" initials="" lastIdx="0" clrIdx="25"/>
  <p:cmAuthor id="40" name="乐胜中学微机室" initials="乐" lastIdx="0" clrIdx="39"/>
  <p:cmAuthor id="471008590" name="乔一丹" initials="乔"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B1B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2" Type="http://schemas.openxmlformats.org/officeDocument/2006/relationships/tags" Target="tags/tag150.xml"/><Relationship Id="rId71" Type="http://schemas.openxmlformats.org/officeDocument/2006/relationships/commentAuthors" Target="commentAuthors.xml"/><Relationship Id="rId70" Type="http://schemas.openxmlformats.org/officeDocument/2006/relationships/tableStyles" Target="tableStyles.xml"/><Relationship Id="rId7" Type="http://schemas.openxmlformats.org/officeDocument/2006/relationships/slide" Target="slides/slide5.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notesMaster" Target="notesMasters/notesMaster1.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tags" Target="../tags/tag40.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tags" Target="../tags/tag42.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image" Target="../media/image22.png"/><Relationship Id="rId10" Type="http://schemas.openxmlformats.org/officeDocument/2006/relationships/slideLayout" Target="../slideLayouts/slideLayout1.xml"/><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image" Target="../media/image24.png"/><Relationship Id="rId12" Type="http://schemas.openxmlformats.org/officeDocument/2006/relationships/slideLayout" Target="../slideLayouts/slideLayout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image" Target="../media/image27.png"/><Relationship Id="rId2" Type="http://schemas.openxmlformats.org/officeDocument/2006/relationships/image" Target="../media/image26.png"/><Relationship Id="rId11" Type="http://schemas.openxmlformats.org/officeDocument/2006/relationships/slideLayout" Target="../slideLayouts/slideLayout1.xml"/><Relationship Id="rId10" Type="http://schemas.openxmlformats.org/officeDocument/2006/relationships/tags" Target="../tags/tag67.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9.xml"/><Relationship Id="rId4" Type="http://schemas.openxmlformats.org/officeDocument/2006/relationships/image" Target="../media/image30.jpeg"/><Relationship Id="rId3" Type="http://schemas.openxmlformats.org/officeDocument/2006/relationships/image" Target="../media/image29.png"/><Relationship Id="rId2" Type="http://schemas.openxmlformats.org/officeDocument/2006/relationships/tags" Target="../tags/tag68.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4.png"/><Relationship Id="rId6" Type="http://schemas.openxmlformats.org/officeDocument/2006/relationships/tags" Target="../tags/tag5.xml"/><Relationship Id="rId5" Type="http://schemas.openxmlformats.org/officeDocument/2006/relationships/image" Target="../media/image3.png"/><Relationship Id="rId4" Type="http://schemas.openxmlformats.org/officeDocument/2006/relationships/tags" Target="../tags/tag4.xml"/><Relationship Id="rId3" Type="http://schemas.openxmlformats.org/officeDocument/2006/relationships/image" Target="../media/image2.emf"/><Relationship Id="rId2" Type="http://schemas.openxmlformats.org/officeDocument/2006/relationships/oleObject" Target="../embeddings/oleObject1.bin"/><Relationship Id="rId17" Type="http://schemas.openxmlformats.org/officeDocument/2006/relationships/vmlDrawing" Target="../drawings/vmlDrawing1.vml"/><Relationship Id="rId16" Type="http://schemas.openxmlformats.org/officeDocument/2006/relationships/slideLayout" Target="../slideLayouts/slideLayout1.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6.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7.xml"/><Relationship Id="rId7" Type="http://schemas.openxmlformats.org/officeDocument/2006/relationships/image" Target="../media/image4.png"/><Relationship Id="rId6" Type="http://schemas.openxmlformats.org/officeDocument/2006/relationships/tags" Target="../tags/tag16.xml"/><Relationship Id="rId5" Type="http://schemas.openxmlformats.org/officeDocument/2006/relationships/image" Target="../media/image3.png"/><Relationship Id="rId4" Type="http://schemas.openxmlformats.org/officeDocument/2006/relationships/tags" Target="../tags/tag15.xml"/><Relationship Id="rId3" Type="http://schemas.openxmlformats.org/officeDocument/2006/relationships/image" Target="../media/image2.emf"/><Relationship Id="rId2" Type="http://schemas.openxmlformats.org/officeDocument/2006/relationships/oleObject" Target="../embeddings/oleObject2.bin"/><Relationship Id="rId10" Type="http://schemas.openxmlformats.org/officeDocument/2006/relationships/vmlDrawing" Target="../drawings/vmlDrawing2.v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tif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image" Target="../media/image52.png"/><Relationship Id="rId3" Type="http://schemas.openxmlformats.org/officeDocument/2006/relationships/image" Target="../media/image51.png"/><Relationship Id="rId21" Type="http://schemas.openxmlformats.org/officeDocument/2006/relationships/notesSlide" Target="../notesSlides/notesSlide1.xml"/><Relationship Id="rId20" Type="http://schemas.openxmlformats.org/officeDocument/2006/relationships/slideLayout" Target="../slideLayouts/slideLayout1.xml"/><Relationship Id="rId2" Type="http://schemas.openxmlformats.org/officeDocument/2006/relationships/image" Target="../media/image50.png"/><Relationship Id="rId19" Type="http://schemas.openxmlformats.org/officeDocument/2006/relationships/image" Target="../media/image53.png"/><Relationship Id="rId18" Type="http://schemas.openxmlformats.org/officeDocument/2006/relationships/tags" Target="../tags/tag86.xml"/><Relationship Id="rId17" Type="http://schemas.openxmlformats.org/officeDocument/2006/relationships/tags" Target="../tags/tag85.xml"/><Relationship Id="rId16" Type="http://schemas.openxmlformats.org/officeDocument/2006/relationships/tags" Target="../tags/tag84.xml"/><Relationship Id="rId15" Type="http://schemas.openxmlformats.org/officeDocument/2006/relationships/tags" Target="../tags/tag83.xml"/><Relationship Id="rId14" Type="http://schemas.openxmlformats.org/officeDocument/2006/relationships/tags" Target="../tags/tag82.xml"/><Relationship Id="rId13" Type="http://schemas.openxmlformats.org/officeDocument/2006/relationships/tags" Target="../tags/tag81.xml"/><Relationship Id="rId12" Type="http://schemas.openxmlformats.org/officeDocument/2006/relationships/tags" Target="../tags/tag80.xml"/><Relationship Id="rId11" Type="http://schemas.openxmlformats.org/officeDocument/2006/relationships/tags" Target="../tags/tag79.xml"/><Relationship Id="rId10" Type="http://schemas.openxmlformats.org/officeDocument/2006/relationships/tags" Target="../tags/tag78.xml"/><Relationship Id="rId1" Type="http://schemas.openxmlformats.org/officeDocument/2006/relationships/image" Target="../media/image49.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7.xml"/><Relationship Id="rId2" Type="http://schemas.openxmlformats.org/officeDocument/2006/relationships/image" Target="../media/image55.png"/><Relationship Id="rId1"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6.png"/></Relationships>
</file>

<file path=ppt/slides/_rels/slide3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92.xml"/><Relationship Id="rId7" Type="http://schemas.openxmlformats.org/officeDocument/2006/relationships/image" Target="../media/image3.png"/><Relationship Id="rId6" Type="http://schemas.openxmlformats.org/officeDocument/2006/relationships/tags" Target="../tags/tag91.xml"/><Relationship Id="rId5" Type="http://schemas.openxmlformats.org/officeDocument/2006/relationships/image" Target="../media/image4.png"/><Relationship Id="rId4" Type="http://schemas.openxmlformats.org/officeDocument/2006/relationships/tags" Target="../tags/tag90.xml"/><Relationship Id="rId3" Type="http://schemas.openxmlformats.org/officeDocument/2006/relationships/image" Target="../media/image2.emf"/><Relationship Id="rId2" Type="http://schemas.openxmlformats.org/officeDocument/2006/relationships/oleObject" Target="../embeddings/oleObject4.bin"/><Relationship Id="rId10" Type="http://schemas.openxmlformats.org/officeDocument/2006/relationships/vmlDrawing" Target="../drawings/vmlDrawing4.vml"/><Relationship Id="rId1" Type="http://schemas.openxmlformats.org/officeDocument/2006/relationships/tags" Target="../tags/tag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96.xml"/><Relationship Id="rId7" Type="http://schemas.openxmlformats.org/officeDocument/2006/relationships/image" Target="../media/image3.png"/><Relationship Id="rId6" Type="http://schemas.openxmlformats.org/officeDocument/2006/relationships/tags" Target="../tags/tag95.xml"/><Relationship Id="rId5" Type="http://schemas.openxmlformats.org/officeDocument/2006/relationships/image" Target="../media/image4.png"/><Relationship Id="rId4" Type="http://schemas.openxmlformats.org/officeDocument/2006/relationships/tags" Target="../tags/tag94.xml"/><Relationship Id="rId3" Type="http://schemas.openxmlformats.org/officeDocument/2006/relationships/image" Target="../media/image2.emf"/><Relationship Id="rId2" Type="http://schemas.openxmlformats.org/officeDocument/2006/relationships/oleObject" Target="../embeddings/oleObject5.bin"/><Relationship Id="rId10" Type="http://schemas.openxmlformats.org/officeDocument/2006/relationships/vmlDrawing" Target="../drawings/vmlDrawing5.vml"/><Relationship Id="rId1" Type="http://schemas.openxmlformats.org/officeDocument/2006/relationships/tags" Target="../tags/tag93.xml"/></Relationships>
</file>

<file path=ppt/slides/_rels/slide41.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image" Target="../media/image4.png"/><Relationship Id="rId6" Type="http://schemas.openxmlformats.org/officeDocument/2006/relationships/tags" Target="../tags/tag99.xml"/><Relationship Id="rId5" Type="http://schemas.openxmlformats.org/officeDocument/2006/relationships/image" Target="../media/image3.png"/><Relationship Id="rId4" Type="http://schemas.openxmlformats.org/officeDocument/2006/relationships/tags" Target="../tags/tag98.xml"/><Relationship Id="rId3" Type="http://schemas.openxmlformats.org/officeDocument/2006/relationships/image" Target="../media/image2.emf"/><Relationship Id="rId2" Type="http://schemas.openxmlformats.org/officeDocument/2006/relationships/oleObject" Target="../embeddings/oleObject6.bin"/><Relationship Id="rId11" Type="http://schemas.openxmlformats.org/officeDocument/2006/relationships/vmlDrawing" Target="../drawings/vmlDrawing6.vml"/><Relationship Id="rId10" Type="http://schemas.openxmlformats.org/officeDocument/2006/relationships/slideLayout" Target="../slideLayouts/slideLayout1.xml"/><Relationship Id="rId1" Type="http://schemas.openxmlformats.org/officeDocument/2006/relationships/tags" Target="../tags/tag97.xml"/></Relationships>
</file>

<file path=ppt/slides/_rels/slide42.xml.rels><?xml version="1.0" encoding="UTF-8" standalone="yes"?>
<Relationships xmlns="http://schemas.openxmlformats.org/package/2006/relationships"><Relationship Id="rId9" Type="http://schemas.openxmlformats.org/officeDocument/2006/relationships/vmlDrawing" Target="../drawings/vmlDrawing7.vml"/><Relationship Id="rId8" Type="http://schemas.openxmlformats.org/officeDocument/2006/relationships/slideLayout" Target="../slideLayouts/slideLayout1.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image" Target="../media/image3.png"/><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image" Target="../media/image3.png"/><Relationship Id="rId3" Type="http://schemas.openxmlformats.org/officeDocument/2006/relationships/image" Target="../media/image4.png"/><Relationship Id="rId2" Type="http://schemas.openxmlformats.org/officeDocument/2006/relationships/image" Target="../media/image2.emf"/><Relationship Id="rId10" Type="http://schemas.openxmlformats.org/officeDocument/2006/relationships/vmlDrawing" Target="../drawings/vmlDrawing8.vml"/><Relationship Id="rId1" Type="http://schemas.openxmlformats.org/officeDocument/2006/relationships/oleObject" Target="../embeddings/oleObject8.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image" Target="../media/image4.png"/><Relationship Id="rId6" Type="http://schemas.openxmlformats.org/officeDocument/2006/relationships/tags" Target="../tags/tag111.xml"/><Relationship Id="rId5" Type="http://schemas.openxmlformats.org/officeDocument/2006/relationships/image" Target="../media/image3.png"/><Relationship Id="rId4" Type="http://schemas.openxmlformats.org/officeDocument/2006/relationships/tags" Target="../tags/tag110.xml"/><Relationship Id="rId3" Type="http://schemas.openxmlformats.org/officeDocument/2006/relationships/image" Target="../media/image2.emf"/><Relationship Id="rId2" Type="http://schemas.openxmlformats.org/officeDocument/2006/relationships/oleObject" Target="../embeddings/oleObject9.bin"/><Relationship Id="rId13" Type="http://schemas.openxmlformats.org/officeDocument/2006/relationships/vmlDrawing" Target="../drawings/vmlDrawing9.vml"/><Relationship Id="rId12" Type="http://schemas.openxmlformats.org/officeDocument/2006/relationships/slideLayout" Target="../slideLayouts/slideLayout1.xml"/><Relationship Id="rId11" Type="http://schemas.openxmlformats.org/officeDocument/2006/relationships/image" Target="../media/image58.png"/><Relationship Id="rId10" Type="http://schemas.openxmlformats.org/officeDocument/2006/relationships/image" Target="../media/image57.png"/><Relationship Id="rId1" Type="http://schemas.openxmlformats.org/officeDocument/2006/relationships/tags" Target="../tags/tag10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xml"/><Relationship Id="rId7" Type="http://schemas.openxmlformats.org/officeDocument/2006/relationships/image" Target="../media/image3.png"/><Relationship Id="rId6" Type="http://schemas.openxmlformats.org/officeDocument/2006/relationships/tags" Target="../tags/tag20.xml"/><Relationship Id="rId5" Type="http://schemas.openxmlformats.org/officeDocument/2006/relationships/image" Target="../media/image4.png"/><Relationship Id="rId4" Type="http://schemas.openxmlformats.org/officeDocument/2006/relationships/tags" Target="../tags/tag19.xml"/><Relationship Id="rId3" Type="http://schemas.openxmlformats.org/officeDocument/2006/relationships/image" Target="../media/image2.emf"/><Relationship Id="rId2" Type="http://schemas.openxmlformats.org/officeDocument/2006/relationships/oleObject" Target="../embeddings/oleObject3.bin"/><Relationship Id="rId10" Type="http://schemas.openxmlformats.org/officeDocument/2006/relationships/vmlDrawing" Target="../drawings/vmlDrawing3.vml"/><Relationship Id="rId1" Type="http://schemas.openxmlformats.org/officeDocument/2006/relationships/tags" Target="../tags/tag18.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3.png"/></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17.xml"/><Relationship Id="rId7" Type="http://schemas.openxmlformats.org/officeDocument/2006/relationships/image" Target="../media/image4.png"/><Relationship Id="rId6" Type="http://schemas.openxmlformats.org/officeDocument/2006/relationships/tags" Target="../tags/tag116.xml"/><Relationship Id="rId5" Type="http://schemas.openxmlformats.org/officeDocument/2006/relationships/image" Target="../media/image3.png"/><Relationship Id="rId4" Type="http://schemas.openxmlformats.org/officeDocument/2006/relationships/tags" Target="../tags/tag115.xml"/><Relationship Id="rId3" Type="http://schemas.openxmlformats.org/officeDocument/2006/relationships/image" Target="../media/image2.emf"/><Relationship Id="rId2" Type="http://schemas.openxmlformats.org/officeDocument/2006/relationships/oleObject" Target="../embeddings/oleObject10.bin"/><Relationship Id="rId10" Type="http://schemas.openxmlformats.org/officeDocument/2006/relationships/vmlDrawing" Target="../drawings/vmlDrawing10.vml"/><Relationship Id="rId1" Type="http://schemas.openxmlformats.org/officeDocument/2006/relationships/tags" Target="../tags/tag114.xml"/></Relationships>
</file>

<file path=ppt/slides/_rels/slide5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21.xml"/><Relationship Id="rId7" Type="http://schemas.openxmlformats.org/officeDocument/2006/relationships/image" Target="../media/image4.png"/><Relationship Id="rId6" Type="http://schemas.openxmlformats.org/officeDocument/2006/relationships/tags" Target="../tags/tag120.xml"/><Relationship Id="rId5" Type="http://schemas.openxmlformats.org/officeDocument/2006/relationships/image" Target="../media/image3.png"/><Relationship Id="rId4" Type="http://schemas.openxmlformats.org/officeDocument/2006/relationships/tags" Target="../tags/tag119.xml"/><Relationship Id="rId3" Type="http://schemas.openxmlformats.org/officeDocument/2006/relationships/image" Target="../media/image2.emf"/><Relationship Id="rId2" Type="http://schemas.openxmlformats.org/officeDocument/2006/relationships/oleObject" Target="../embeddings/oleObject11.bin"/><Relationship Id="rId10" Type="http://schemas.openxmlformats.org/officeDocument/2006/relationships/vmlDrawing" Target="../drawings/vmlDrawing11.vml"/><Relationship Id="rId1" Type="http://schemas.openxmlformats.org/officeDocument/2006/relationships/tags" Target="../tags/tag118.xml"/></Relationships>
</file>

<file path=ppt/slides/_rels/slide55.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image" Target="../media/image4.png"/><Relationship Id="rId6" Type="http://schemas.openxmlformats.org/officeDocument/2006/relationships/tags" Target="../tags/tag124.xml"/><Relationship Id="rId5" Type="http://schemas.openxmlformats.org/officeDocument/2006/relationships/image" Target="../media/image3.png"/><Relationship Id="rId4" Type="http://schemas.openxmlformats.org/officeDocument/2006/relationships/tags" Target="../tags/tag123.xml"/><Relationship Id="rId3" Type="http://schemas.openxmlformats.org/officeDocument/2006/relationships/image" Target="../media/image2.emf"/><Relationship Id="rId2" Type="http://schemas.openxmlformats.org/officeDocument/2006/relationships/oleObject" Target="../embeddings/oleObject12.bin"/><Relationship Id="rId11" Type="http://schemas.openxmlformats.org/officeDocument/2006/relationships/vmlDrawing" Target="../drawings/vmlDrawing12.vml"/><Relationship Id="rId10" Type="http://schemas.openxmlformats.org/officeDocument/2006/relationships/slideLayout" Target="../slideLayouts/slideLayout1.xml"/><Relationship Id="rId1" Type="http://schemas.openxmlformats.org/officeDocument/2006/relationships/tags" Target="../tags/tag122.xml"/></Relationships>
</file>

<file path=ppt/slides/_rels/slide56.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tags" Target="../tags/tag130.xml"/><Relationship Id="rId7" Type="http://schemas.openxmlformats.org/officeDocument/2006/relationships/image" Target="../media/image4.png"/><Relationship Id="rId6" Type="http://schemas.openxmlformats.org/officeDocument/2006/relationships/tags" Target="../tags/tag129.xml"/><Relationship Id="rId5" Type="http://schemas.openxmlformats.org/officeDocument/2006/relationships/image" Target="../media/image3.png"/><Relationship Id="rId4" Type="http://schemas.openxmlformats.org/officeDocument/2006/relationships/tags" Target="../tags/tag128.xml"/><Relationship Id="rId3" Type="http://schemas.openxmlformats.org/officeDocument/2006/relationships/image" Target="../media/image2.emf"/><Relationship Id="rId2" Type="http://schemas.openxmlformats.org/officeDocument/2006/relationships/oleObject" Target="../embeddings/oleObject13.bin"/><Relationship Id="rId11" Type="http://schemas.openxmlformats.org/officeDocument/2006/relationships/vmlDrawing" Target="../drawings/vmlDrawing13.vml"/><Relationship Id="rId10" Type="http://schemas.openxmlformats.org/officeDocument/2006/relationships/slideLayout" Target="../slideLayouts/slideLayout1.xml"/><Relationship Id="rId1" Type="http://schemas.openxmlformats.org/officeDocument/2006/relationships/tags" Target="../tags/tag12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6.png"/><Relationship Id="rId1"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8.png"/><Relationship Id="rId1" Type="http://schemas.openxmlformats.org/officeDocument/2006/relationships/image" Target="../media/image67.png"/></Relationships>
</file>

<file path=ppt/slides/_rels/slide5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34.xml"/><Relationship Id="rId7" Type="http://schemas.openxmlformats.org/officeDocument/2006/relationships/image" Target="../media/image4.png"/><Relationship Id="rId6" Type="http://schemas.openxmlformats.org/officeDocument/2006/relationships/tags" Target="../tags/tag133.xml"/><Relationship Id="rId5" Type="http://schemas.openxmlformats.org/officeDocument/2006/relationships/image" Target="../media/image3.png"/><Relationship Id="rId4" Type="http://schemas.openxmlformats.org/officeDocument/2006/relationships/tags" Target="../tags/tag132.xml"/><Relationship Id="rId3" Type="http://schemas.openxmlformats.org/officeDocument/2006/relationships/image" Target="../media/image2.emf"/><Relationship Id="rId2" Type="http://schemas.openxmlformats.org/officeDocument/2006/relationships/oleObject" Target="../embeddings/oleObject14.bin"/><Relationship Id="rId10" Type="http://schemas.openxmlformats.org/officeDocument/2006/relationships/vmlDrawing" Target="../drawings/vmlDrawing14.vml"/><Relationship Id="rId1" Type="http://schemas.openxmlformats.org/officeDocument/2006/relationships/tags" Target="../tags/tag13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38.xml"/><Relationship Id="rId7" Type="http://schemas.openxmlformats.org/officeDocument/2006/relationships/image" Target="../media/image3.png"/><Relationship Id="rId6" Type="http://schemas.openxmlformats.org/officeDocument/2006/relationships/tags" Target="../tags/tag137.xml"/><Relationship Id="rId5" Type="http://schemas.openxmlformats.org/officeDocument/2006/relationships/image" Target="../media/image4.png"/><Relationship Id="rId4" Type="http://schemas.openxmlformats.org/officeDocument/2006/relationships/tags" Target="../tags/tag136.xml"/><Relationship Id="rId3" Type="http://schemas.openxmlformats.org/officeDocument/2006/relationships/image" Target="../media/image2.emf"/><Relationship Id="rId2" Type="http://schemas.openxmlformats.org/officeDocument/2006/relationships/oleObject" Target="../embeddings/oleObject15.bin"/><Relationship Id="rId10" Type="http://schemas.openxmlformats.org/officeDocument/2006/relationships/vmlDrawing" Target="../drawings/vmlDrawing15.vml"/><Relationship Id="rId1" Type="http://schemas.openxmlformats.org/officeDocument/2006/relationships/tags" Target="../tags/tag135.xml"/></Relationships>
</file>

<file path=ppt/slides/_rels/slide61.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image" Target="../media/image4.png"/><Relationship Id="rId6" Type="http://schemas.openxmlformats.org/officeDocument/2006/relationships/tags" Target="../tags/tag141.xml"/><Relationship Id="rId5" Type="http://schemas.openxmlformats.org/officeDocument/2006/relationships/image" Target="../media/image3.png"/><Relationship Id="rId4" Type="http://schemas.openxmlformats.org/officeDocument/2006/relationships/tags" Target="../tags/tag140.xml"/><Relationship Id="rId3" Type="http://schemas.openxmlformats.org/officeDocument/2006/relationships/image" Target="../media/image2.emf"/><Relationship Id="rId2" Type="http://schemas.openxmlformats.org/officeDocument/2006/relationships/oleObject" Target="../embeddings/oleObject16.bin"/><Relationship Id="rId11" Type="http://schemas.openxmlformats.org/officeDocument/2006/relationships/vmlDrawing" Target="../drawings/vmlDrawing16.vml"/><Relationship Id="rId10" Type="http://schemas.openxmlformats.org/officeDocument/2006/relationships/slideLayout" Target="../slideLayouts/slideLayout1.xml"/><Relationship Id="rId1" Type="http://schemas.openxmlformats.org/officeDocument/2006/relationships/tags" Target="../tags/tag139.xml"/></Relationships>
</file>

<file path=ppt/slides/_rels/slide62.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image" Target="../media/image4.png"/><Relationship Id="rId7" Type="http://schemas.openxmlformats.org/officeDocument/2006/relationships/tags" Target="../tags/tag146.xml"/><Relationship Id="rId6" Type="http://schemas.openxmlformats.org/officeDocument/2006/relationships/image" Target="../media/image3.png"/><Relationship Id="rId5" Type="http://schemas.openxmlformats.org/officeDocument/2006/relationships/tags" Target="../tags/tag145.xml"/><Relationship Id="rId4" Type="http://schemas.openxmlformats.org/officeDocument/2006/relationships/image" Target="../media/image2.emf"/><Relationship Id="rId3" Type="http://schemas.openxmlformats.org/officeDocument/2006/relationships/oleObject" Target="../embeddings/oleObject17.bin"/><Relationship Id="rId2" Type="http://schemas.openxmlformats.org/officeDocument/2006/relationships/tags" Target="../tags/tag144.xml"/><Relationship Id="rId12" Type="http://schemas.openxmlformats.org/officeDocument/2006/relationships/vmlDrawing" Target="../drawings/vmlDrawing17.vml"/><Relationship Id="rId11" Type="http://schemas.openxmlformats.org/officeDocument/2006/relationships/slideLayout" Target="../slideLayouts/slideLayout1.xml"/><Relationship Id="rId10" Type="http://schemas.openxmlformats.org/officeDocument/2006/relationships/image" Target="../media/image70.png"/><Relationship Id="rId1" Type="http://schemas.openxmlformats.org/officeDocument/2006/relationships/image" Target="../media/image69.pn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2.png"/><Relationship Id="rId3" Type="http://schemas.openxmlformats.org/officeDocument/2006/relationships/tags" Target="../tags/tag149.xml"/><Relationship Id="rId2" Type="http://schemas.openxmlformats.org/officeDocument/2006/relationships/image" Target="../media/image71.jpeg"/><Relationship Id="rId1" Type="http://schemas.openxmlformats.org/officeDocument/2006/relationships/tags" Target="../tags/tag14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0" Type="http://schemas.openxmlformats.org/officeDocument/2006/relationships/slideLayout" Target="../slideLayouts/slideLayout2.xml"/><Relationship Id="rId2" Type="http://schemas.openxmlformats.org/officeDocument/2006/relationships/tags" Target="../tags/tag22.xml"/><Relationship Id="rId19" Type="http://schemas.openxmlformats.org/officeDocument/2006/relationships/tags" Target="../tags/tag38.xml"/><Relationship Id="rId18" Type="http://schemas.openxmlformats.org/officeDocument/2006/relationships/tags" Target="../tags/tag37.xml"/><Relationship Id="rId17" Type="http://schemas.openxmlformats.org/officeDocument/2006/relationships/tags" Target="../tags/tag36.xml"/><Relationship Id="rId16" Type="http://schemas.openxmlformats.org/officeDocument/2006/relationships/image" Target="../media/image10.png"/><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custDataLst>
              <p:tags r:id="rId1"/>
            </p:custDataLst>
          </p:nvPr>
        </p:nvPicPr>
        <p:blipFill>
          <a:blip r:embed="rId2"/>
          <a:stretch>
            <a:fillRect/>
          </a:stretch>
        </p:blipFill>
        <p:spPr>
          <a:xfrm>
            <a:off x="0" y="0"/>
            <a:ext cx="12192000" cy="6858000"/>
          </a:xfrm>
          <a:prstGeom prst="rect">
            <a:avLst/>
          </a:prstGeom>
          <a:noFill/>
          <a:ln w="9525">
            <a:noFill/>
          </a:ln>
        </p:spPr>
      </p:pic>
      <p:sp>
        <p:nvSpPr>
          <p:cNvPr id="4" name="文本框 3"/>
          <p:cNvSpPr txBox="1"/>
          <p:nvPr/>
        </p:nvSpPr>
        <p:spPr>
          <a:xfrm>
            <a:off x="1056005" y="1387475"/>
            <a:ext cx="10170160" cy="2030095"/>
          </a:xfrm>
          <a:prstGeom prst="rect">
            <a:avLst/>
          </a:prstGeom>
          <a:noFill/>
        </p:spPr>
        <p:txBody>
          <a:bodyPr wrap="square" rtlCol="0">
            <a:spAutoFit/>
          </a:bodyPr>
          <a:p>
            <a:pPr indent="0" algn="ctr" fontAlgn="auto">
              <a:lnSpc>
                <a:spcPct val="150000"/>
              </a:lnSpc>
            </a:pPr>
            <a:r>
              <a:rPr lang="zh-CN" altLang="en-US" sz="4800">
                <a:latin typeface="华文新魏" panose="02010800040101010101" charset="-122"/>
                <a:ea typeface="华文新魏" panose="02010800040101010101" charset="-122"/>
                <a:cs typeface="华文新魏" panose="02010800040101010101" charset="-122"/>
              </a:rPr>
              <a:t>精益求精，有的放矢</a:t>
            </a:r>
            <a:endParaRPr lang="zh-CN" altLang="en-US" sz="4800">
              <a:latin typeface="华文新魏" panose="02010800040101010101" charset="-122"/>
              <a:ea typeface="华文新魏" panose="02010800040101010101" charset="-122"/>
              <a:cs typeface="华文新魏" panose="02010800040101010101" charset="-122"/>
            </a:endParaRPr>
          </a:p>
          <a:p>
            <a:pPr indent="0" algn="ctr" fontAlgn="auto">
              <a:lnSpc>
                <a:spcPct val="150000"/>
              </a:lnSpc>
            </a:pPr>
            <a:r>
              <a:rPr lang="en-US" altLang="zh-CN" sz="3600">
                <a:latin typeface="楷体" panose="02010609060101010101" charset="-122"/>
                <a:ea typeface="楷体" panose="02010609060101010101" charset="-122"/>
                <a:cs typeface="楷体" panose="02010609060101010101" charset="-122"/>
              </a:rPr>
              <a:t>——</a:t>
            </a:r>
            <a:r>
              <a:rPr lang="zh-CN" altLang="en-US" sz="3600">
                <a:latin typeface="楷体" panose="02010609060101010101" charset="-122"/>
                <a:ea typeface="楷体" panose="02010609060101010101" charset="-122"/>
                <a:cs typeface="楷体" panose="02010609060101010101" charset="-122"/>
              </a:rPr>
              <a:t>谈中考一轮复习的试题选择和研磨</a:t>
            </a:r>
            <a:endParaRPr lang="zh-CN" altLang="en-US" sz="3600">
              <a:latin typeface="楷体" panose="02010609060101010101" charset="-122"/>
              <a:ea typeface="楷体" panose="02010609060101010101" charset="-122"/>
              <a:cs typeface="楷体" panose="02010609060101010101" charset="-122"/>
            </a:endParaRPr>
          </a:p>
        </p:txBody>
      </p:sp>
      <p:sp>
        <p:nvSpPr>
          <p:cNvPr id="5" name="文本框 4"/>
          <p:cNvSpPr txBox="1"/>
          <p:nvPr>
            <p:custDataLst>
              <p:tags r:id="rId3"/>
            </p:custDataLst>
          </p:nvPr>
        </p:nvSpPr>
        <p:spPr>
          <a:xfrm>
            <a:off x="2896484" y="4508436"/>
            <a:ext cx="6857999" cy="1419860"/>
          </a:xfrm>
          <a:prstGeom prst="rect">
            <a:avLst/>
          </a:prstGeom>
          <a:noFill/>
        </p:spPr>
        <p:txBody>
          <a:bodyPr wrap="square" rtlCol="0">
            <a:spAutoFit/>
          </a:bodyPr>
          <a:p>
            <a:pPr indent="0" algn="ctr" fontAlgn="auto">
              <a:lnSpc>
                <a:spcPct val="120000"/>
              </a:lnSpc>
            </a:pPr>
            <a:r>
              <a:rPr lang="zh-CN" altLang="en-US" sz="3600" dirty="0">
                <a:latin typeface="宋体" panose="02010600030101010101" pitchFamily="2" charset="-122"/>
                <a:ea typeface="宋体" panose="02010600030101010101" pitchFamily="2" charset="-122"/>
              </a:rPr>
              <a:t>大良顺峰初级中学  贾海辉</a:t>
            </a:r>
            <a:endParaRPr lang="en-US" altLang="zh-CN" sz="3600" dirty="0">
              <a:latin typeface="宋体" panose="02010600030101010101" pitchFamily="2" charset="-122"/>
              <a:ea typeface="宋体" panose="02010600030101010101" pitchFamily="2" charset="-122"/>
            </a:endParaRPr>
          </a:p>
          <a:p>
            <a:pPr indent="0" algn="ctr" fontAlgn="auto">
              <a:lnSpc>
                <a:spcPct val="120000"/>
              </a:lnSpc>
            </a:pPr>
            <a:r>
              <a:rPr lang="en-US" altLang="zh-CN" sz="3600" dirty="0">
                <a:latin typeface="宋体" panose="02010600030101010101" pitchFamily="2" charset="-122"/>
                <a:ea typeface="宋体" panose="02010600030101010101" pitchFamily="2" charset="-122"/>
              </a:rPr>
              <a:t>2025</a:t>
            </a:r>
            <a:r>
              <a:rPr lang="zh-CN" altLang="en-US" sz="3600" dirty="0">
                <a:latin typeface="宋体" panose="02010600030101010101" pitchFamily="2" charset="-122"/>
                <a:ea typeface="宋体" panose="02010600030101010101" pitchFamily="2" charset="-122"/>
              </a:rPr>
              <a:t>年</a:t>
            </a:r>
            <a:r>
              <a:rPr lang="en-US" altLang="zh-CN" sz="3600" dirty="0">
                <a:latin typeface="宋体" panose="02010600030101010101" pitchFamily="2" charset="-122"/>
                <a:ea typeface="宋体" panose="02010600030101010101" pitchFamily="2" charset="-122"/>
              </a:rPr>
              <a:t>2</a:t>
            </a:r>
            <a:r>
              <a:rPr lang="zh-CN" altLang="en-US" sz="3600" dirty="0">
                <a:latin typeface="宋体" panose="02010600030101010101" pitchFamily="2" charset="-122"/>
                <a:ea typeface="宋体" panose="02010600030101010101" pitchFamily="2" charset="-122"/>
              </a:rPr>
              <a:t>月</a:t>
            </a:r>
            <a:r>
              <a:rPr lang="en-US" altLang="zh-CN" sz="3600" dirty="0">
                <a:latin typeface="宋体" panose="02010600030101010101" pitchFamily="2" charset="-122"/>
                <a:ea typeface="宋体" panose="02010600030101010101" pitchFamily="2" charset="-122"/>
              </a:rPr>
              <a:t>19</a:t>
            </a:r>
            <a:r>
              <a:rPr lang="zh-CN" altLang="en-US" sz="3600" dirty="0">
                <a:latin typeface="宋体" panose="02010600030101010101" pitchFamily="2" charset="-122"/>
                <a:ea typeface="宋体" panose="02010600030101010101" pitchFamily="2" charset="-122"/>
              </a:rPr>
              <a:t>日</a:t>
            </a:r>
            <a:endParaRPr lang="zh-CN" altLang="en-US" sz="3600"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16280" y="942340"/>
            <a:ext cx="10934700" cy="4355465"/>
          </a:xfrm>
          <a:prstGeom prst="rect">
            <a:avLst/>
          </a:prstGeom>
        </p:spPr>
        <p:txBody>
          <a:bodyPr wrap="square">
            <a:spAutoFit/>
          </a:bodyPr>
          <a:p>
            <a:pPr marL="0" indent="266700" algn="just" defTabSz="266700">
              <a:lnSpc>
                <a:spcPct val="110000"/>
              </a:lnSpc>
              <a:spcBef>
                <a:spcPct val="0"/>
              </a:spcBef>
              <a:spcAft>
                <a:spcPct val="0"/>
              </a:spcAft>
            </a:pPr>
            <a:r>
              <a:rPr lang="en-US" altLang="zh-CN" sz="3600">
                <a:latin typeface="Times New Roman" panose="02020603050405020304" pitchFamily="28"/>
                <a:ea typeface="宋体" panose="02010600030101010101" pitchFamily="2" charset="-122"/>
              </a:rPr>
              <a:t>3</a:t>
            </a:r>
            <a:r>
              <a:rPr lang="zh-CN" altLang="en-US" sz="3600">
                <a:latin typeface="宋体" panose="02010600030101010101" pitchFamily="2" charset="-122"/>
                <a:ea typeface="宋体" panose="02010600030101010101" pitchFamily="2" charset="-122"/>
              </a:rPr>
              <a:t>．</a:t>
            </a:r>
            <a:r>
              <a:rPr lang="en-US" altLang="zh-CN" sz="3600">
                <a:latin typeface="宋体" panose="02010600030101010101" pitchFamily="2" charset="-122"/>
                <a:ea typeface="宋体" panose="02010600030101010101" pitchFamily="2" charset="-122"/>
              </a:rPr>
              <a:t>《</a:t>
            </a:r>
            <a:r>
              <a:rPr lang="zh-CN" altLang="en-US" sz="3600">
                <a:latin typeface="宋体" panose="02010600030101010101" pitchFamily="2" charset="-122"/>
                <a:ea typeface="宋体" panose="02010600030101010101" pitchFamily="2" charset="-122"/>
              </a:rPr>
              <a:t>中华文明史</a:t>
            </a:r>
            <a:r>
              <a:rPr lang="en-US" altLang="zh-CN" sz="3600">
                <a:latin typeface="宋体" panose="02010600030101010101" pitchFamily="2" charset="-122"/>
                <a:ea typeface="宋体" panose="02010600030101010101" pitchFamily="2" charset="-122"/>
              </a:rPr>
              <a:t>》</a:t>
            </a:r>
            <a:r>
              <a:rPr lang="zh-CN" altLang="en-US" sz="3600">
                <a:latin typeface="宋体" panose="02010600030101010101" pitchFamily="2" charset="-122"/>
                <a:ea typeface="宋体" panose="02010600030101010101" pitchFamily="2" charset="-122"/>
              </a:rPr>
              <a:t>指出，科举制度的积极意义之一，在于使得少数在竞争中脱颖而出的下层人士得以参政，影响到文官</a:t>
            </a:r>
            <a:r>
              <a:rPr lang="zh-CN" altLang="en-US" sz="3600">
                <a:latin typeface="Times New Roman" panose="02020603050405020304" pitchFamily="28"/>
                <a:ea typeface="宋体" panose="02010600030101010101" pitchFamily="2" charset="-122"/>
              </a:rPr>
              <a:t>队伍的整体素质与结构。这表明科举制度	</a:t>
            </a:r>
            <a:endParaRPr lang="en-US" altLang="zh-CN" sz="3600">
              <a:latin typeface="Times New Roman" panose="02020603050405020304" pitchFamily="28"/>
              <a:ea typeface="宋体" panose="02010600030101010101" pitchFamily="2" charset="-122"/>
            </a:endParaRPr>
          </a:p>
          <a:p>
            <a:pPr marL="0" indent="266700" algn="just" defTabSz="266700">
              <a:lnSpc>
                <a:spcPct val="110000"/>
              </a:lnSpc>
              <a:spcBef>
                <a:spcPct val="0"/>
              </a:spcBef>
              <a:spcAft>
                <a:spcPct val="0"/>
              </a:spcAft>
            </a:pPr>
            <a:r>
              <a:rPr lang="en-US" altLang="zh-CN" sz="3600">
                <a:latin typeface="Times New Roman" panose="02020603050405020304" pitchFamily="28"/>
                <a:ea typeface="宋体" panose="02010600030101010101" pitchFamily="2" charset="-122"/>
              </a:rPr>
              <a:t>A</a:t>
            </a:r>
            <a:r>
              <a:rPr lang="zh-CN" altLang="en-US" sz="3600">
                <a:latin typeface="宋体" panose="02010600030101010101" pitchFamily="2" charset="-122"/>
                <a:ea typeface="宋体" panose="02010600030101010101" pitchFamily="2" charset="-122"/>
              </a:rPr>
              <a:t>．导致文官地位超过武官 </a:t>
            </a:r>
            <a:r>
              <a:rPr lang="en-US" altLang="zh-CN" sz="3600">
                <a:latin typeface="宋体" panose="02010600030101010101" pitchFamily="2" charset="-122"/>
                <a:ea typeface="宋体" panose="02010600030101010101" pitchFamily="2" charset="-122"/>
              </a:rPr>
              <a:t>   </a:t>
            </a:r>
            <a:r>
              <a:rPr lang="en-US" altLang="zh-CN" sz="3600">
                <a:latin typeface="Times New Roman" panose="02020603050405020304" pitchFamily="28"/>
                <a:ea typeface="宋体" panose="02010600030101010101" pitchFamily="2" charset="-122"/>
              </a:rPr>
              <a:t>	</a:t>
            </a:r>
            <a:endParaRPr lang="en-US" altLang="zh-CN" sz="3600">
              <a:latin typeface="Times New Roman" panose="02020603050405020304" pitchFamily="28"/>
              <a:ea typeface="宋体" panose="02010600030101010101" pitchFamily="2" charset="-122"/>
            </a:endParaRPr>
          </a:p>
          <a:p>
            <a:pPr marL="0" indent="266700" algn="just" defTabSz="266700">
              <a:lnSpc>
                <a:spcPct val="110000"/>
              </a:lnSpc>
              <a:spcBef>
                <a:spcPct val="0"/>
              </a:spcBef>
              <a:spcAft>
                <a:spcPct val="0"/>
              </a:spcAft>
            </a:pPr>
            <a:r>
              <a:rPr lang="en-US" altLang="zh-CN" sz="3600">
                <a:latin typeface="Times New Roman" panose="02020603050405020304" pitchFamily="28"/>
                <a:ea typeface="宋体" panose="02010600030101010101" pitchFamily="2" charset="-122"/>
              </a:rPr>
              <a:t>B</a:t>
            </a:r>
            <a:r>
              <a:rPr lang="zh-CN" altLang="en-US" sz="3600">
                <a:latin typeface="宋体" panose="02010600030101010101" pitchFamily="2" charset="-122"/>
                <a:ea typeface="宋体" panose="02010600030101010101" pitchFamily="2" charset="-122"/>
              </a:rPr>
              <a:t>．消除了人们的门第观念</a:t>
            </a:r>
            <a:endParaRPr lang="zh-CN" altLang="en-US" sz="3600">
              <a:latin typeface="宋体" panose="02010600030101010101" pitchFamily="2" charset="-122"/>
              <a:ea typeface="宋体" panose="02010600030101010101" pitchFamily="2" charset="-122"/>
            </a:endParaRPr>
          </a:p>
          <a:p>
            <a:pPr marL="0" indent="266700" algn="just" defTabSz="266700">
              <a:lnSpc>
                <a:spcPct val="110000"/>
              </a:lnSpc>
              <a:spcBef>
                <a:spcPct val="0"/>
              </a:spcBef>
              <a:spcAft>
                <a:spcPct val="0"/>
              </a:spcAft>
            </a:pPr>
            <a:r>
              <a:rPr lang="en-US" altLang="zh-CN" sz="3600">
                <a:latin typeface="Times New Roman" panose="02020603050405020304" pitchFamily="28"/>
                <a:ea typeface="宋体" panose="02010600030101010101" pitchFamily="2" charset="-122"/>
              </a:rPr>
              <a:t>C</a:t>
            </a:r>
            <a:r>
              <a:rPr lang="zh-CN" altLang="en-US" sz="3600">
                <a:latin typeface="宋体" panose="02010600030101010101" pitchFamily="2" charset="-122"/>
                <a:ea typeface="宋体" panose="02010600030101010101" pitchFamily="2" charset="-122"/>
              </a:rPr>
              <a:t>．促进了社会阶层的流动 </a:t>
            </a:r>
            <a:r>
              <a:rPr lang="en-US" altLang="zh-CN" sz="3600">
                <a:latin typeface="宋体" panose="02010600030101010101" pitchFamily="2" charset="-122"/>
                <a:ea typeface="宋体" panose="02010600030101010101" pitchFamily="2" charset="-122"/>
              </a:rPr>
              <a:t>   </a:t>
            </a:r>
            <a:r>
              <a:rPr lang="en-US" altLang="zh-CN" sz="3600">
                <a:latin typeface="Times New Roman" panose="02020603050405020304" pitchFamily="28"/>
                <a:ea typeface="宋体" panose="02010600030101010101" pitchFamily="2" charset="-122"/>
              </a:rPr>
              <a:t>	</a:t>
            </a:r>
            <a:endParaRPr lang="en-US" altLang="zh-CN" sz="3600">
              <a:latin typeface="Times New Roman" panose="02020603050405020304" pitchFamily="28"/>
              <a:ea typeface="宋体" panose="02010600030101010101" pitchFamily="2" charset="-122"/>
            </a:endParaRPr>
          </a:p>
          <a:p>
            <a:pPr marL="0" indent="266700" algn="just" defTabSz="266700">
              <a:lnSpc>
                <a:spcPct val="110000"/>
              </a:lnSpc>
              <a:spcBef>
                <a:spcPct val="0"/>
              </a:spcBef>
              <a:spcAft>
                <a:spcPct val="0"/>
              </a:spcAft>
            </a:pPr>
            <a:r>
              <a:rPr lang="en-US" altLang="zh-CN" sz="3600">
                <a:latin typeface="Times New Roman" panose="02020603050405020304" pitchFamily="28"/>
                <a:ea typeface="宋体" panose="02010600030101010101" pitchFamily="2" charset="-122"/>
              </a:rPr>
              <a:t>D</a:t>
            </a:r>
            <a:r>
              <a:rPr lang="zh-CN" altLang="en-US" sz="3600">
                <a:latin typeface="宋体" panose="02010600030101010101" pitchFamily="2" charset="-122"/>
                <a:ea typeface="宋体" panose="02010600030101010101" pitchFamily="2" charset="-122"/>
              </a:rPr>
              <a:t>．营造了浓厚的读书风气</a:t>
            </a:r>
            <a:endParaRPr lang="zh-CN" altLang="en-US" sz="3600">
              <a:latin typeface="宋体" panose="02010600030101010101" pitchFamily="2" charset="-122"/>
              <a:ea typeface="宋体" panose="02010600030101010101" pitchFamily="2" charset="-122"/>
            </a:endParaRPr>
          </a:p>
        </p:txBody>
      </p:sp>
      <p:sp>
        <p:nvSpPr>
          <p:cNvPr id="3" name="文本框 2"/>
          <p:cNvSpPr txBox="1"/>
          <p:nvPr/>
        </p:nvSpPr>
        <p:spPr>
          <a:xfrm>
            <a:off x="9832975" y="2571115"/>
            <a:ext cx="955675" cy="1146810"/>
          </a:xfrm>
          <a:prstGeom prst="rect">
            <a:avLst/>
          </a:prstGeom>
          <a:noFill/>
        </p:spPr>
        <p:txBody>
          <a:bodyPr vert="horz" wrap="none" rtlCol="0">
            <a:noAutofit/>
          </a:bodyPr>
          <a:p>
            <a:pPr>
              <a:lnSpc>
                <a:spcPct val="130000"/>
              </a:lnSpc>
            </a:pPr>
            <a:r>
              <a:rPr lang="en-US" altLang="zh-CN" sz="5400" dirty="0">
                <a:solidFill>
                  <a:srgbClr val="FF0000"/>
                </a:solidFill>
                <a:latin typeface="宋体" panose="02010600030101010101" pitchFamily="2" charset="-122"/>
                <a:ea typeface="宋体" panose="02010600030101010101" pitchFamily="2" charset="-122"/>
              </a:rPr>
              <a:t>C</a:t>
            </a:r>
            <a:endParaRPr lang="en-US" altLang="zh-CN" sz="5400" dirty="0">
              <a:solidFill>
                <a:srgbClr val="FF0000"/>
              </a:solidFill>
              <a:latin typeface="宋体" panose="02010600030101010101" pitchFamily="2" charset="-122"/>
              <a:ea typeface="宋体" panose="02010600030101010101" pitchFamily="2" charset="-122"/>
            </a:endParaRPr>
          </a:p>
        </p:txBody>
      </p:sp>
      <p:cxnSp>
        <p:nvCxnSpPr>
          <p:cNvPr id="6" name="直接连接符 5"/>
          <p:cNvCxnSpPr/>
          <p:nvPr/>
        </p:nvCxnSpPr>
        <p:spPr>
          <a:xfrm flipV="1">
            <a:off x="3522980" y="2166620"/>
            <a:ext cx="7845425" cy="571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a:off x="651510" y="2760980"/>
            <a:ext cx="7151370" cy="1016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7689215" y="1592580"/>
            <a:ext cx="1826260" cy="57404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YT"/>
        <p:cNvGrpSpPr/>
        <p:nvPr/>
      </p:nvGrpSpPr>
      <p:grpSpPr>
        <a:xfrm>
          <a:off x="0" y="0"/>
          <a:ext cx="0" cy="0"/>
          <a:chOff x="0" y="0"/>
          <a:chExt cx="0" cy="0"/>
        </a:xfrm>
      </p:grpSpPr>
      <p:sp>
        <p:nvSpPr>
          <p:cNvPr id="10095" name="yt_shape_10095"/>
          <p:cNvSpPr txBox="1"/>
          <p:nvPr/>
        </p:nvSpPr>
        <p:spPr>
          <a:xfrm>
            <a:off x="484505" y="548640"/>
            <a:ext cx="11175365" cy="3985260"/>
          </a:xfrm>
          <a:prstGeom prst="rect">
            <a:avLst/>
          </a:prstGeom>
        </p:spPr>
        <p:txBody>
          <a:bodyPr vert="horz" wrap="square" lIns="0" tIns="0" rIns="0" bIns="0" rtlCol="0">
            <a:spAutoFit/>
          </a:bodyPr>
          <a:lstStyle/>
          <a:p>
            <a:pPr indent="0" algn="just" fontAlgn="auto" hangingPunct="0">
              <a:lnSpc>
                <a:spcPct val="120000"/>
              </a:lnSpc>
            </a:pPr>
            <a:r>
              <a:rPr sz="3600" b="1" i="0" u="none">
                <a:latin typeface="宋体" panose="02010600030101010101" pitchFamily="2" charset="-122"/>
                <a:ea typeface="宋体" panose="02010600030101010101" pitchFamily="2" charset="-122"/>
              </a:rPr>
              <a:t>3.与过去官员大多出身于门阀士族不同，唐律规定，未触犯律法的身家清白之人，都可以参加科举</a:t>
            </a:r>
            <a:r>
              <a:rPr lang="zh-CN" sz="3600" b="1" i="0" u="none">
                <a:latin typeface="宋体" panose="02010600030101010101" pitchFamily="2" charset="-122"/>
                <a:ea typeface="宋体" panose="02010600030101010101" pitchFamily="2" charset="-122"/>
              </a:rPr>
              <a:t>。这使得广大寒门子弟有</a:t>
            </a:r>
            <a:r>
              <a:rPr sz="3600" b="1" i="0" u="none">
                <a:latin typeface="宋体" panose="02010600030101010101" pitchFamily="2" charset="-122"/>
                <a:ea typeface="宋体" panose="02010600030101010101" pitchFamily="2" charset="-122"/>
              </a:rPr>
              <a:t>机会通过考试</a:t>
            </a:r>
            <a:r>
              <a:rPr lang="zh-CN" sz="3600" b="1" i="0" u="none">
                <a:latin typeface="宋体" panose="02010600030101010101" pitchFamily="2" charset="-122"/>
                <a:ea typeface="宋体" panose="02010600030101010101" pitchFamily="2" charset="-122"/>
              </a:rPr>
              <a:t>获取功名，跻身统治阶层</a:t>
            </a:r>
            <a:r>
              <a:rPr sz="3600" b="1" i="0" u="none">
                <a:latin typeface="宋体" panose="02010600030101010101" pitchFamily="2" charset="-122"/>
                <a:ea typeface="宋体" panose="02010600030101010101" pitchFamily="2" charset="-122"/>
              </a:rPr>
              <a:t>。这说明唐代科举制 （ </a:t>
            </a:r>
            <a:r>
              <a:rPr lang="en-US" sz="3600" b="1" i="0" u="none">
                <a:latin typeface="宋体" panose="02010600030101010101" pitchFamily="2" charset="-122"/>
                <a:ea typeface="宋体" panose="02010600030101010101" pitchFamily="2" charset="-122"/>
              </a:rPr>
              <a:t> </a:t>
            </a:r>
            <a:r>
              <a:rPr sz="3600" b="1" i="0" u="none">
                <a:latin typeface="宋体" panose="02010600030101010101" pitchFamily="2" charset="-122"/>
                <a:ea typeface="宋体" panose="02010600030101010101" pitchFamily="2" charset="-122"/>
              </a:rPr>
              <a:t> ）</a:t>
            </a:r>
            <a:endParaRPr sz="3600" b="1" i="0" u="none">
              <a:latin typeface="宋体" panose="02010600030101010101" pitchFamily="2" charset="-122"/>
              <a:ea typeface="宋体" panose="02010600030101010101" pitchFamily="2" charset="-122"/>
            </a:endParaRPr>
          </a:p>
          <a:p>
            <a:pPr indent="0" algn="just" fontAlgn="auto" hangingPunct="0">
              <a:lnSpc>
                <a:spcPct val="120000"/>
              </a:lnSpc>
            </a:pPr>
            <a:r>
              <a:rPr lang="en-US" sz="3600" b="1" i="0" u="none">
                <a:latin typeface="宋体" panose="02010600030101010101" pitchFamily="2" charset="-122"/>
                <a:ea typeface="宋体" panose="02010600030101010101" pitchFamily="2" charset="-122"/>
              </a:rPr>
              <a:t> </a:t>
            </a:r>
            <a:r>
              <a:rPr sz="3600" b="1" i="0" u="none">
                <a:latin typeface="宋体" panose="02010600030101010101" pitchFamily="2" charset="-122"/>
                <a:ea typeface="宋体" panose="02010600030101010101" pitchFamily="2" charset="-122"/>
              </a:rPr>
              <a:t>A. 扩大了政权</a:t>
            </a:r>
            <a:r>
              <a:rPr lang="zh-CN" sz="3600" b="1" i="0" u="none">
                <a:latin typeface="宋体" panose="02010600030101010101" pitchFamily="2" charset="-122"/>
                <a:ea typeface="宋体" panose="02010600030101010101" pitchFamily="2" charset="-122"/>
              </a:rPr>
              <a:t>的</a:t>
            </a:r>
            <a:r>
              <a:rPr sz="3600" b="1" i="0" u="none">
                <a:latin typeface="宋体" panose="02010600030101010101" pitchFamily="2" charset="-122"/>
                <a:ea typeface="宋体" panose="02010600030101010101" pitchFamily="2" charset="-122"/>
              </a:rPr>
              <a:t>统治基础 </a:t>
            </a:r>
            <a:r>
              <a:rPr lang="en-US" sz="3600" b="1" i="0" u="none">
                <a:latin typeface="宋体" panose="02010600030101010101" pitchFamily="2" charset="-122"/>
                <a:ea typeface="宋体" panose="02010600030101010101" pitchFamily="2" charset="-122"/>
              </a:rPr>
              <a:t>  </a:t>
            </a:r>
            <a:r>
              <a:rPr sz="3600" b="1" i="0" u="none">
                <a:latin typeface="宋体" panose="02010600030101010101" pitchFamily="2" charset="-122"/>
                <a:ea typeface="宋体" panose="02010600030101010101" pitchFamily="2" charset="-122"/>
              </a:rPr>
              <a:t>B. 门阀士族不得入仕</a:t>
            </a:r>
            <a:endParaRPr sz="3600" b="1" i="0" u="none">
              <a:latin typeface="宋体" panose="02010600030101010101" pitchFamily="2" charset="-122"/>
              <a:ea typeface="宋体" panose="02010600030101010101" pitchFamily="2" charset="-122"/>
            </a:endParaRPr>
          </a:p>
          <a:p>
            <a:pPr indent="0" algn="just" fontAlgn="auto" hangingPunct="0">
              <a:lnSpc>
                <a:spcPct val="120000"/>
              </a:lnSpc>
            </a:pPr>
            <a:r>
              <a:rPr lang="en-US" sz="3600" b="1" i="0" u="none">
                <a:latin typeface="宋体" panose="02010600030101010101" pitchFamily="2" charset="-122"/>
                <a:ea typeface="宋体" panose="02010600030101010101" pitchFamily="2" charset="-122"/>
              </a:rPr>
              <a:t> </a:t>
            </a:r>
            <a:r>
              <a:rPr sz="3600" b="1" i="0" u="none">
                <a:latin typeface="宋体" panose="02010600030101010101" pitchFamily="2" charset="-122"/>
                <a:ea typeface="宋体" panose="02010600030101010101" pitchFamily="2" charset="-122"/>
              </a:rPr>
              <a:t>C. 加强了对官员</a:t>
            </a:r>
            <a:r>
              <a:rPr lang="zh-CN" sz="3600" b="1" i="0" u="none">
                <a:latin typeface="宋体" panose="02010600030101010101" pitchFamily="2" charset="-122"/>
                <a:ea typeface="宋体" panose="02010600030101010101" pitchFamily="2" charset="-122"/>
              </a:rPr>
              <a:t>们</a:t>
            </a:r>
            <a:r>
              <a:rPr sz="3600" b="1" i="0" u="none">
                <a:latin typeface="宋体" panose="02010600030101010101" pitchFamily="2" charset="-122"/>
                <a:ea typeface="宋体" panose="02010600030101010101" pitchFamily="2" charset="-122"/>
              </a:rPr>
              <a:t>的控制 </a:t>
            </a:r>
            <a:r>
              <a:rPr lang="en-US" sz="3600" b="1" i="0" u="none">
                <a:latin typeface="宋体" panose="02010600030101010101" pitchFamily="2" charset="-122"/>
                <a:ea typeface="宋体" panose="02010600030101010101" pitchFamily="2" charset="-122"/>
              </a:rPr>
              <a:t>  </a:t>
            </a:r>
            <a:r>
              <a:rPr sz="3600" b="1" i="0" u="none">
                <a:latin typeface="宋体" panose="02010600030101010101" pitchFamily="2" charset="-122"/>
                <a:ea typeface="宋体" panose="02010600030101010101" pitchFamily="2" charset="-122"/>
              </a:rPr>
              <a:t>D. 只以考试选拔人才</a:t>
            </a:r>
            <a:endParaRPr sz="3600" b="1" i="0" u="none">
              <a:latin typeface="宋体" panose="02010600030101010101" pitchFamily="2" charset="-122"/>
              <a:ea typeface="宋体" panose="02010600030101010101" pitchFamily="2" charset="-122"/>
            </a:endParaRPr>
          </a:p>
        </p:txBody>
      </p:sp>
      <p:sp>
        <p:nvSpPr>
          <p:cNvPr id="2" name="文本框 1"/>
          <p:cNvSpPr txBox="1"/>
          <p:nvPr/>
        </p:nvSpPr>
        <p:spPr>
          <a:xfrm>
            <a:off x="4923155" y="2500630"/>
            <a:ext cx="584200" cy="928370"/>
          </a:xfrm>
          <a:prstGeom prst="rect">
            <a:avLst/>
          </a:prstGeom>
          <a:noFill/>
        </p:spPr>
        <p:txBody>
          <a:bodyPr vert="horz" wrap="none" rtlCol="0">
            <a:noAutofit/>
          </a:bodyPr>
          <a:lstStyle/>
          <a:p>
            <a:pPr>
              <a:lnSpc>
                <a:spcPct val="130000"/>
              </a:lnSpc>
            </a:pPr>
            <a:r>
              <a:rPr kumimoji="0" lang="en-US" altLang="zh-CN" sz="4000" b="1" i="0"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A</a:t>
            </a:r>
            <a:endParaRPr lang="zh-CN" altLang="en-US" sz="4000" dirty="0">
              <a:solidFill>
                <a:srgbClr val="FF0000"/>
              </a:solidFill>
            </a:endParaRPr>
          </a:p>
        </p:txBody>
      </p:sp>
      <p:cxnSp>
        <p:nvCxnSpPr>
          <p:cNvPr id="4" name="直接连接符 3"/>
          <p:cNvCxnSpPr/>
          <p:nvPr/>
        </p:nvCxnSpPr>
        <p:spPr>
          <a:xfrm flipV="1">
            <a:off x="870585" y="2473960"/>
            <a:ext cx="10574655" cy="1651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 name="直接连接符 2"/>
          <p:cNvCxnSpPr/>
          <p:nvPr/>
        </p:nvCxnSpPr>
        <p:spPr>
          <a:xfrm flipV="1">
            <a:off x="1276350" y="1156970"/>
            <a:ext cx="6449060" cy="2349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24485" y="274320"/>
            <a:ext cx="5829300" cy="1225550"/>
          </a:xfrm>
          <a:prstGeom prst="rect">
            <a:avLst/>
          </a:prstGeom>
        </p:spPr>
      </p:pic>
      <p:pic>
        <p:nvPicPr>
          <p:cNvPr id="5" name="图片 4"/>
          <p:cNvPicPr>
            <a:picLocks noChangeAspect="1"/>
          </p:cNvPicPr>
          <p:nvPr/>
        </p:nvPicPr>
        <p:blipFill>
          <a:blip r:embed="rId2"/>
          <a:stretch>
            <a:fillRect/>
          </a:stretch>
        </p:blipFill>
        <p:spPr>
          <a:xfrm>
            <a:off x="2077720" y="1619250"/>
            <a:ext cx="1670050" cy="3442970"/>
          </a:xfrm>
          <a:prstGeom prst="rect">
            <a:avLst/>
          </a:prstGeom>
        </p:spPr>
      </p:pic>
      <p:pic>
        <p:nvPicPr>
          <p:cNvPr id="6" name="图片 5"/>
          <p:cNvPicPr>
            <a:picLocks noChangeAspect="1"/>
          </p:cNvPicPr>
          <p:nvPr/>
        </p:nvPicPr>
        <p:blipFill>
          <a:blip r:embed="rId3"/>
          <a:stretch>
            <a:fillRect/>
          </a:stretch>
        </p:blipFill>
        <p:spPr>
          <a:xfrm>
            <a:off x="324485" y="5062220"/>
            <a:ext cx="5941060" cy="837565"/>
          </a:xfrm>
          <a:prstGeom prst="rect">
            <a:avLst/>
          </a:prstGeom>
        </p:spPr>
      </p:pic>
      <p:pic>
        <p:nvPicPr>
          <p:cNvPr id="9" name="图片 8"/>
          <p:cNvPicPr>
            <a:picLocks noChangeAspect="1"/>
          </p:cNvPicPr>
          <p:nvPr/>
        </p:nvPicPr>
        <p:blipFill>
          <a:blip r:embed="rId4"/>
          <a:stretch>
            <a:fillRect/>
          </a:stretch>
        </p:blipFill>
        <p:spPr>
          <a:xfrm>
            <a:off x="8075295" y="1838960"/>
            <a:ext cx="2722245" cy="2465705"/>
          </a:xfrm>
          <a:prstGeom prst="rect">
            <a:avLst/>
          </a:prstGeom>
        </p:spPr>
      </p:pic>
      <p:sp>
        <p:nvSpPr>
          <p:cNvPr id="21" name="文本框 20"/>
          <p:cNvSpPr txBox="1"/>
          <p:nvPr>
            <p:custDataLst>
              <p:tags r:id="rId5"/>
            </p:custDataLst>
          </p:nvPr>
        </p:nvSpPr>
        <p:spPr>
          <a:xfrm>
            <a:off x="8855710" y="4427220"/>
            <a:ext cx="1941830" cy="52197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sz="2800">
                <a:solidFill>
                  <a:srgbClr val="FF0000"/>
                </a:solidFill>
                <a:latin typeface="华文中宋" panose="02010600040101010101" charset="-122"/>
                <a:ea typeface="华文中宋" panose="02010600040101010101" charset="-122"/>
                <a:cs typeface="华文中宋" panose="02010600040101010101" charset="-122"/>
                <a:sym typeface="+mn-ea"/>
              </a:rPr>
              <a:t>唐玄宗</a:t>
            </a:r>
            <a:endParaRPr lang="zh-CN" sz="2800">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pic>
        <p:nvPicPr>
          <p:cNvPr id="7" name="图片 6"/>
          <p:cNvPicPr>
            <a:picLocks noChangeAspect="1"/>
          </p:cNvPicPr>
          <p:nvPr/>
        </p:nvPicPr>
        <p:blipFill>
          <a:blip r:embed="rId6"/>
          <a:stretch>
            <a:fillRect/>
          </a:stretch>
        </p:blipFill>
        <p:spPr>
          <a:xfrm>
            <a:off x="7099300" y="4949190"/>
            <a:ext cx="4445000" cy="10858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1342390" y="609600"/>
            <a:ext cx="2141855" cy="583565"/>
          </a:xfrm>
          <a:prstGeom prst="rect">
            <a:avLst/>
          </a:prstGeom>
          <a:solidFill>
            <a:schemeClr val="bg1"/>
          </a:solidFill>
        </p:spPr>
        <p:txBody>
          <a:bodyPr wrap="square" rtlCol="0">
            <a:spAutoFit/>
          </a:bodyPr>
          <a:p>
            <a:r>
              <a:rPr lang="zh-CN" altLang="en-US" sz="3200" b="1">
                <a:solidFill>
                  <a:srgbClr val="FF0000"/>
                </a:solidFill>
                <a:latin typeface="楷体" panose="02010609060101010101" charset="-122"/>
                <a:ea typeface="楷体" panose="02010609060101010101" charset="-122"/>
              </a:rPr>
              <a:t>唐玄宗</a:t>
            </a:r>
            <a:endParaRPr lang="en-US" altLang="zh-CN" sz="3200" b="1">
              <a:solidFill>
                <a:srgbClr val="FF0000"/>
              </a:solidFill>
              <a:latin typeface="楷体" panose="02010609060101010101" charset="-122"/>
              <a:ea typeface="楷体" panose="02010609060101010101" charset="-122"/>
            </a:endParaRPr>
          </a:p>
        </p:txBody>
      </p:sp>
      <p:pic>
        <p:nvPicPr>
          <p:cNvPr id="3" name="图片 2"/>
          <p:cNvPicPr>
            <a:picLocks noChangeAspect="1"/>
          </p:cNvPicPr>
          <p:nvPr/>
        </p:nvPicPr>
        <p:blipFill>
          <a:blip r:embed="rId1"/>
          <a:stretch>
            <a:fillRect/>
          </a:stretch>
        </p:blipFill>
        <p:spPr>
          <a:xfrm>
            <a:off x="207645" y="1189355"/>
            <a:ext cx="11850370" cy="2871470"/>
          </a:xfrm>
          <a:prstGeom prst="rect">
            <a:avLst/>
          </a:prstGeom>
        </p:spPr>
      </p:pic>
      <p:sp>
        <p:nvSpPr>
          <p:cNvPr id="4" name="文本框 3"/>
          <p:cNvSpPr txBox="1"/>
          <p:nvPr/>
        </p:nvSpPr>
        <p:spPr>
          <a:xfrm>
            <a:off x="8307070" y="1737360"/>
            <a:ext cx="1410335" cy="928370"/>
          </a:xfrm>
          <a:prstGeom prst="rect">
            <a:avLst/>
          </a:prstGeom>
          <a:noFill/>
        </p:spPr>
        <p:txBody>
          <a:bodyPr vert="horz" wrap="none" rtlCol="0">
            <a:noAutofit/>
          </a:bodyPr>
          <a:p>
            <a:pPr>
              <a:lnSpc>
                <a:spcPct val="130000"/>
              </a:lnSpc>
            </a:pPr>
            <a:r>
              <a:rPr lang="en-US" altLang="zh-CN" sz="4000" dirty="0">
                <a:solidFill>
                  <a:srgbClr val="FF0000"/>
                </a:solidFill>
                <a:latin typeface="宋体" panose="02010600030101010101" pitchFamily="2" charset="-122"/>
                <a:ea typeface="宋体" panose="02010600030101010101" pitchFamily="2" charset="-122"/>
              </a:rPr>
              <a:t>D</a:t>
            </a:r>
            <a:endParaRPr lang="en-US" altLang="zh-CN" sz="4000" dirty="0">
              <a:solidFill>
                <a:srgbClr val="FF0000"/>
              </a:solidFill>
              <a:latin typeface="宋体" panose="02010600030101010101" pitchFamily="2" charset="-122"/>
              <a:ea typeface="宋体" panose="02010600030101010101" pitchFamily="2" charset="-122"/>
            </a:endParaRPr>
          </a:p>
        </p:txBody>
      </p:sp>
      <p:sp>
        <p:nvSpPr>
          <p:cNvPr id="7" name="矩形 6"/>
          <p:cNvSpPr/>
          <p:nvPr/>
        </p:nvSpPr>
        <p:spPr>
          <a:xfrm>
            <a:off x="841375" y="1163320"/>
            <a:ext cx="772795" cy="57404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4" grpId="0"/>
      <p:bldP spid="7" grpId="1" animBg="1"/>
      <p:bldP spid="9" grpId="1" animBg="1"/>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718820" y="654685"/>
            <a:ext cx="10788015" cy="507746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indent="0" algn="l" fontAlgn="auto">
              <a:lnSpc>
                <a:spcPct val="150000"/>
              </a:lnSpc>
            </a:pP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唐太宗说：</a:t>
            </a: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吾为官择人，唯才是与。苟或不才，虽亲不用</a:t>
            </a: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如其有才，虽仇不弃</a:t>
            </a: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。这说明他</a:t>
            </a:r>
            <a:endPar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0" algn="l" fontAlgn="auto">
              <a:lnSpc>
                <a:spcPct val="150000"/>
              </a:lnSpc>
            </a:pP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用人唯贤，不拘一格</a:t>
            </a:r>
            <a:endPar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0" algn="l" fontAlgn="auto">
              <a:lnSpc>
                <a:spcPct val="150000"/>
              </a:lnSpc>
            </a:pP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B.</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体恤百姓，以民为本</a:t>
            </a:r>
            <a:endPar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0" algn="l" fontAlgn="auto">
              <a:lnSpc>
                <a:spcPct val="150000"/>
              </a:lnSpc>
            </a:pP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C.</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科举取士，选拔官员</a:t>
            </a:r>
            <a:endPar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0" algn="l" fontAlgn="auto">
              <a:lnSpc>
                <a:spcPct val="150000"/>
              </a:lnSpc>
            </a:pP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D.</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制定法律，减省刑罚</a:t>
            </a:r>
            <a:endPar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框 1"/>
          <p:cNvSpPr txBox="1"/>
          <p:nvPr/>
        </p:nvSpPr>
        <p:spPr>
          <a:xfrm>
            <a:off x="10648950" y="1649730"/>
            <a:ext cx="781685" cy="1049020"/>
          </a:xfrm>
          <a:prstGeom prst="rect">
            <a:avLst/>
          </a:prstGeom>
          <a:noFill/>
        </p:spPr>
        <p:txBody>
          <a:bodyPr vert="horz" wrap="none" rtlCol="0">
            <a:noAutofit/>
          </a:bodyPr>
          <a:lstStyle/>
          <a:p>
            <a:pPr>
              <a:lnSpc>
                <a:spcPct val="130000"/>
              </a:lnSpc>
            </a:pPr>
            <a:r>
              <a:rPr kumimoji="0" lang="en-US" altLang="zh-CN" sz="4400" b="1" i="0"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A</a:t>
            </a:r>
            <a:endParaRPr lang="zh-CN" altLang="en-US" sz="4400" dirty="0">
              <a:solidFill>
                <a:srgbClr val="FF0000"/>
              </a:solidFill>
            </a:endParaRPr>
          </a:p>
        </p:txBody>
      </p:sp>
      <p:cxnSp>
        <p:nvCxnSpPr>
          <p:cNvPr id="3" name="直接连接符 2"/>
          <p:cNvCxnSpPr/>
          <p:nvPr/>
        </p:nvCxnSpPr>
        <p:spPr>
          <a:xfrm flipV="1">
            <a:off x="3456305" y="1453515"/>
            <a:ext cx="7890510" cy="133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flipV="1">
            <a:off x="542925" y="2331085"/>
            <a:ext cx="7478395"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22605" y="309880"/>
            <a:ext cx="2435860" cy="1544320"/>
          </a:xfrm>
          <a:prstGeom prst="rect">
            <a:avLst/>
          </a:prstGeom>
        </p:spPr>
      </p:pic>
      <p:sp>
        <p:nvSpPr>
          <p:cNvPr id="21" name="文本框 20"/>
          <p:cNvSpPr txBox="1"/>
          <p:nvPr>
            <p:custDataLst>
              <p:tags r:id="rId2"/>
            </p:custDataLst>
          </p:nvPr>
        </p:nvSpPr>
        <p:spPr>
          <a:xfrm>
            <a:off x="3267710" y="790575"/>
            <a:ext cx="7385685" cy="64516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sz="3600">
                <a:solidFill>
                  <a:srgbClr val="0B1BF3"/>
                </a:solidFill>
                <a:latin typeface="仿宋" panose="02010609060101010101" charset="-122"/>
                <a:ea typeface="仿宋" panose="02010609060101010101" charset="-122"/>
                <a:cs typeface="华文中宋" panose="02010600040101010101" charset="-122"/>
                <a:sym typeface="+mn-ea"/>
              </a:rPr>
              <a:t>盛唐气象有哪些具体表现？</a:t>
            </a:r>
            <a:endParaRPr lang="zh-CN" sz="3600">
              <a:solidFill>
                <a:srgbClr val="0B1BF3"/>
              </a:solidFill>
              <a:latin typeface="仿宋" panose="02010609060101010101" charset="-122"/>
              <a:ea typeface="仿宋" panose="02010609060101010101" charset="-122"/>
              <a:cs typeface="华文中宋" panose="02010600040101010101" charset="-122"/>
              <a:sym typeface="+mn-ea"/>
            </a:endParaRPr>
          </a:p>
        </p:txBody>
      </p:sp>
      <p:pic>
        <p:nvPicPr>
          <p:cNvPr id="3" name="图片 2"/>
          <p:cNvPicPr>
            <a:picLocks noChangeAspect="1"/>
          </p:cNvPicPr>
          <p:nvPr/>
        </p:nvPicPr>
        <p:blipFill>
          <a:blip r:embed="rId3"/>
          <a:stretch>
            <a:fillRect/>
          </a:stretch>
        </p:blipFill>
        <p:spPr>
          <a:xfrm>
            <a:off x="882015" y="2112010"/>
            <a:ext cx="4545965" cy="4465955"/>
          </a:xfrm>
          <a:prstGeom prst="rect">
            <a:avLst/>
          </a:prstGeom>
        </p:spPr>
      </p:pic>
      <p:pic>
        <p:nvPicPr>
          <p:cNvPr id="4" name="图片 3"/>
          <p:cNvPicPr>
            <a:picLocks noChangeAspect="1"/>
          </p:cNvPicPr>
          <p:nvPr/>
        </p:nvPicPr>
        <p:blipFill>
          <a:blip r:embed="rId4"/>
          <a:stretch>
            <a:fillRect/>
          </a:stretch>
        </p:blipFill>
        <p:spPr>
          <a:xfrm>
            <a:off x="6059170" y="2392045"/>
            <a:ext cx="5840095" cy="2854960"/>
          </a:xfrm>
          <a:prstGeom prst="rect">
            <a:avLst/>
          </a:prstGeom>
        </p:spPr>
      </p:pic>
      <p:cxnSp>
        <p:nvCxnSpPr>
          <p:cNvPr id="5" name="直接连接符 4"/>
          <p:cNvCxnSpPr/>
          <p:nvPr>
            <p:custDataLst>
              <p:tags r:id="rId5"/>
            </p:custDataLst>
          </p:nvPr>
        </p:nvCxnSpPr>
        <p:spPr>
          <a:xfrm flipV="1">
            <a:off x="1931035" y="3677920"/>
            <a:ext cx="1440000" cy="1905"/>
          </a:xfrm>
          <a:prstGeom prst="line">
            <a:avLst/>
          </a:prstGeom>
          <a:ln w="38100"/>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315595" y="1887220"/>
            <a:ext cx="1061720" cy="768350"/>
          </a:xfrm>
          <a:prstGeom prst="rect">
            <a:avLst/>
          </a:prstGeom>
          <a:noFill/>
        </p:spPr>
        <p:txBody>
          <a:bodyPr wrap="square" rtlCol="0" anchor="t">
            <a:spAutoFit/>
          </a:bodyPr>
          <a:p>
            <a:r>
              <a:rPr lang="zh-CN" altLang="en-US" sz="4400">
                <a:solidFill>
                  <a:srgbClr val="FF0000"/>
                </a:solidFill>
                <a:latin typeface="Calibri" panose="020F0502020204030204" charset="0"/>
              </a:rPr>
              <a:t>①</a:t>
            </a:r>
            <a:endParaRPr lang="zh-CN" altLang="en-US" sz="4400">
              <a:solidFill>
                <a:srgbClr val="FF0000"/>
              </a:solidFill>
              <a:latin typeface="Calibri" panose="020F0502020204030204" charset="0"/>
            </a:endParaRPr>
          </a:p>
        </p:txBody>
      </p:sp>
      <p:sp>
        <p:nvSpPr>
          <p:cNvPr id="7" name="矩形 6"/>
          <p:cNvSpPr/>
          <p:nvPr>
            <p:custDataLst>
              <p:tags r:id="rId6"/>
            </p:custDataLst>
          </p:nvPr>
        </p:nvSpPr>
        <p:spPr>
          <a:xfrm>
            <a:off x="8089900" y="6055360"/>
            <a:ext cx="5120005" cy="583565"/>
          </a:xfrm>
          <a:prstGeom prst="rect">
            <a:avLst/>
          </a:prstGeom>
          <a:noFill/>
          <a:ln>
            <a:noFill/>
          </a:ln>
        </p:spPr>
        <p:txBody>
          <a:bodyPr wrap="square" rtlCol="0" anchor="t">
            <a:spAutoFit/>
          </a:bodyPr>
          <a:p>
            <a:pPr algn="l"/>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七下课本第</a:t>
            </a:r>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11</a:t>
            </a:r>
            <a:r>
              <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页</a:t>
            </a:r>
            <a:endPar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bldLst>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41935" y="213995"/>
            <a:ext cx="6296660" cy="1960245"/>
          </a:xfrm>
          <a:prstGeom prst="rect">
            <a:avLst/>
          </a:prstGeom>
        </p:spPr>
      </p:pic>
      <p:pic>
        <p:nvPicPr>
          <p:cNvPr id="3" name="图片 2"/>
          <p:cNvPicPr>
            <a:picLocks noChangeAspect="1"/>
          </p:cNvPicPr>
          <p:nvPr/>
        </p:nvPicPr>
        <p:blipFill>
          <a:blip r:embed="rId2"/>
          <a:stretch>
            <a:fillRect/>
          </a:stretch>
        </p:blipFill>
        <p:spPr>
          <a:xfrm>
            <a:off x="6198870" y="2032635"/>
            <a:ext cx="5882005" cy="4451350"/>
          </a:xfrm>
          <a:prstGeom prst="rect">
            <a:avLst/>
          </a:prstGeom>
        </p:spPr>
      </p:pic>
      <p:cxnSp>
        <p:nvCxnSpPr>
          <p:cNvPr id="5" name="直接连接符 4"/>
          <p:cNvCxnSpPr/>
          <p:nvPr>
            <p:custDataLst>
              <p:tags r:id="rId3"/>
            </p:custDataLst>
          </p:nvPr>
        </p:nvCxnSpPr>
        <p:spPr>
          <a:xfrm flipV="1">
            <a:off x="6765290" y="6412865"/>
            <a:ext cx="1116000" cy="190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7" name="直接连接符 6"/>
          <p:cNvCxnSpPr/>
          <p:nvPr>
            <p:custDataLst>
              <p:tags r:id="rId4"/>
            </p:custDataLst>
          </p:nvPr>
        </p:nvCxnSpPr>
        <p:spPr>
          <a:xfrm>
            <a:off x="2875280" y="1687830"/>
            <a:ext cx="3453765" cy="508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4" name="直接连接符 3"/>
          <p:cNvCxnSpPr/>
          <p:nvPr>
            <p:custDataLst>
              <p:tags r:id="rId5"/>
            </p:custDataLst>
          </p:nvPr>
        </p:nvCxnSpPr>
        <p:spPr>
          <a:xfrm flipV="1">
            <a:off x="306705" y="2054860"/>
            <a:ext cx="1291590" cy="8255"/>
          </a:xfrm>
          <a:prstGeom prst="line">
            <a:avLst/>
          </a:prstGeom>
          <a:ln w="38100"/>
        </p:spPr>
        <p:style>
          <a:lnRef idx="2">
            <a:schemeClr val="accent1"/>
          </a:lnRef>
          <a:fillRef idx="0">
            <a:srgbClr val="FFFFFF"/>
          </a:fillRef>
          <a:effectRef idx="0">
            <a:srgbClr val="FFFFFF"/>
          </a:effectRef>
          <a:fontRef idx="minor">
            <a:schemeClr val="tx1"/>
          </a:fontRef>
        </p:style>
      </p:cxnSp>
      <p:sp>
        <p:nvSpPr>
          <p:cNvPr id="6" name="矩形 5"/>
          <p:cNvSpPr/>
          <p:nvPr>
            <p:custDataLst>
              <p:tags r:id="rId6"/>
            </p:custDataLst>
          </p:nvPr>
        </p:nvSpPr>
        <p:spPr>
          <a:xfrm>
            <a:off x="4206240" y="1374775"/>
            <a:ext cx="792480" cy="318135"/>
          </a:xfrm>
          <a:prstGeom prst="rect">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custDataLst>
              <p:tags r:id="rId7"/>
            </p:custDataLst>
          </p:nvPr>
        </p:nvSpPr>
        <p:spPr>
          <a:xfrm>
            <a:off x="8305800" y="6247130"/>
            <a:ext cx="5120005" cy="583565"/>
          </a:xfrm>
          <a:prstGeom prst="rect">
            <a:avLst/>
          </a:prstGeom>
          <a:noFill/>
          <a:ln>
            <a:noFill/>
          </a:ln>
        </p:spPr>
        <p:txBody>
          <a:bodyPr wrap="square" rtlCol="0" anchor="t">
            <a:spAutoFit/>
          </a:bodyPr>
          <a:p>
            <a:pPr algn="l"/>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七下课本第</a:t>
            </a:r>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13</a:t>
            </a:r>
            <a:r>
              <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页</a:t>
            </a:r>
            <a:endPar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9" name="矩形 8"/>
          <p:cNvSpPr/>
          <p:nvPr>
            <p:custDataLst>
              <p:tags r:id="rId8"/>
            </p:custDataLst>
          </p:nvPr>
        </p:nvSpPr>
        <p:spPr>
          <a:xfrm>
            <a:off x="397510" y="2867660"/>
            <a:ext cx="5801360" cy="1198880"/>
          </a:xfrm>
          <a:prstGeom prst="rect">
            <a:avLst/>
          </a:prstGeom>
          <a:noFill/>
          <a:ln>
            <a:noFill/>
          </a:ln>
        </p:spPr>
        <p:txBody>
          <a:bodyPr wrap="square" rtlCol="0" anchor="t">
            <a:spAutoFit/>
          </a:bodyPr>
          <a:p>
            <a:pPr algn="l"/>
            <a:r>
              <a:rPr lang="en-US" altLang="zh-CN" sz="3600" b="1">
                <a:solidFill>
                  <a:srgbClr val="0B1BF3"/>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rPr>
              <a:t>“</a:t>
            </a:r>
            <a:r>
              <a:rPr lang="zh-CN" altLang="en-US" sz="3600" b="1">
                <a:solidFill>
                  <a:srgbClr val="0B1BF3"/>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rPr>
              <a:t>唐三彩骑驼乐舞俑</a:t>
            </a:r>
            <a:r>
              <a:rPr lang="en-US" altLang="zh-CN" sz="3600" b="1">
                <a:solidFill>
                  <a:srgbClr val="0B1BF3"/>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rPr>
              <a:t>”</a:t>
            </a:r>
            <a:r>
              <a:rPr lang="zh-CN" altLang="en-US" sz="3600" b="1">
                <a:solidFill>
                  <a:srgbClr val="0B1BF3"/>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rPr>
              <a:t>有何历史文化价值？</a:t>
            </a:r>
            <a:endParaRPr lang="zh-CN" altLang="en-US" sz="3600" b="1">
              <a:solidFill>
                <a:srgbClr val="0B1BF3"/>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endParaRPr>
          </a:p>
        </p:txBody>
      </p:sp>
      <p:sp>
        <p:nvSpPr>
          <p:cNvPr id="10" name="矩形 9"/>
          <p:cNvSpPr/>
          <p:nvPr>
            <p:custDataLst>
              <p:tags r:id="rId9"/>
            </p:custDataLst>
          </p:nvPr>
        </p:nvSpPr>
        <p:spPr>
          <a:xfrm>
            <a:off x="603885" y="4241800"/>
            <a:ext cx="5120005" cy="2061210"/>
          </a:xfrm>
          <a:prstGeom prst="rect">
            <a:avLst/>
          </a:prstGeom>
          <a:noFill/>
          <a:ln>
            <a:noFill/>
          </a:ln>
        </p:spPr>
        <p:txBody>
          <a:bodyPr wrap="square" rtlCol="0" anchor="t">
            <a:spAutoFit/>
          </a:bodyPr>
          <a:p>
            <a:pPr algn="l"/>
            <a:r>
              <a:rPr lang="zh-CN"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这是一手史料，也是实物史料，对于研究唐代的手工业发展、中外交流（民族交融）具有重要的史料价值。</a:t>
            </a:r>
            <a:endParaRPr lang="zh-CN"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24840" y="66675"/>
            <a:ext cx="3851910" cy="4759325"/>
          </a:xfrm>
          <a:prstGeom prst="rect">
            <a:avLst/>
          </a:prstGeom>
        </p:spPr>
      </p:pic>
      <p:pic>
        <p:nvPicPr>
          <p:cNvPr id="3" name="图片 2"/>
          <p:cNvPicPr>
            <a:picLocks noChangeAspect="1"/>
          </p:cNvPicPr>
          <p:nvPr/>
        </p:nvPicPr>
        <p:blipFill>
          <a:blip r:embed="rId2"/>
          <a:stretch>
            <a:fillRect/>
          </a:stretch>
        </p:blipFill>
        <p:spPr>
          <a:xfrm>
            <a:off x="5867400" y="66675"/>
            <a:ext cx="5033010" cy="3655060"/>
          </a:xfrm>
          <a:prstGeom prst="rect">
            <a:avLst/>
          </a:prstGeom>
        </p:spPr>
      </p:pic>
      <p:sp>
        <p:nvSpPr>
          <p:cNvPr id="4" name="文本框 3"/>
          <p:cNvSpPr txBox="1"/>
          <p:nvPr/>
        </p:nvSpPr>
        <p:spPr>
          <a:xfrm>
            <a:off x="4995545" y="3843655"/>
            <a:ext cx="7056120" cy="953135"/>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nchor="t">
            <a:spAutoFit/>
          </a:bodyPr>
          <a:p>
            <a:pPr indent="0" fontAlgn="auto"/>
            <a:r>
              <a:rPr lang="zh-CN" altLang="en-US" sz="2800">
                <a:solidFill>
                  <a:srgbClr val="0B1BF3"/>
                </a:solidFill>
                <a:latin typeface="仿宋" panose="02010609060101010101" charset="-122"/>
                <a:ea typeface="仿宋" panose="02010609060101010101" charset="-122"/>
                <a:cs typeface="仿宋" panose="02010609060101010101" charset="-122"/>
              </a:rPr>
              <a:t>根据《唐朝长安城平面图》和</a:t>
            </a:r>
            <a:r>
              <a:rPr lang="en-US" altLang="zh-CN" sz="2800">
                <a:solidFill>
                  <a:srgbClr val="0B1BF3"/>
                </a:solidFill>
                <a:latin typeface="仿宋" panose="02010609060101010101" charset="-122"/>
                <a:ea typeface="仿宋" panose="02010609060101010101" charset="-122"/>
                <a:cs typeface="仿宋" panose="02010609060101010101" charset="-122"/>
              </a:rPr>
              <a:t>“</a:t>
            </a:r>
            <a:r>
              <a:rPr lang="zh-CN" altLang="en-US" sz="2800">
                <a:solidFill>
                  <a:srgbClr val="0B1BF3"/>
                </a:solidFill>
                <a:latin typeface="仿宋" panose="02010609060101010101" charset="-122"/>
                <a:ea typeface="仿宋" panose="02010609060101010101" charset="-122"/>
                <a:cs typeface="仿宋" panose="02010609060101010101" charset="-122"/>
              </a:rPr>
              <a:t>相关史事</a:t>
            </a:r>
            <a:r>
              <a:rPr lang="en-US" altLang="zh-CN" sz="2800">
                <a:solidFill>
                  <a:srgbClr val="0B1BF3"/>
                </a:solidFill>
                <a:latin typeface="仿宋" panose="02010609060101010101" charset="-122"/>
                <a:ea typeface="仿宋" panose="02010609060101010101" charset="-122"/>
                <a:cs typeface="仿宋" panose="02010609060101010101" charset="-122"/>
              </a:rPr>
              <a:t>”</a:t>
            </a:r>
            <a:r>
              <a:rPr lang="zh-CN" altLang="en-US" sz="2800">
                <a:solidFill>
                  <a:srgbClr val="0B1BF3"/>
                </a:solidFill>
                <a:latin typeface="仿宋" panose="02010609060101010101" charset="-122"/>
                <a:ea typeface="仿宋" panose="02010609060101010101" charset="-122"/>
                <a:cs typeface="仿宋" panose="02010609060101010101" charset="-122"/>
              </a:rPr>
              <a:t>，归纳唐朝长安城的主要特点？（</a:t>
            </a:r>
            <a:r>
              <a:rPr lang="en-US" altLang="zh-CN" sz="2800">
                <a:solidFill>
                  <a:srgbClr val="0B1BF3"/>
                </a:solidFill>
                <a:latin typeface="仿宋" panose="02010609060101010101" charset="-122"/>
                <a:ea typeface="仿宋" panose="02010609060101010101" charset="-122"/>
                <a:cs typeface="仿宋" panose="02010609060101010101" charset="-122"/>
              </a:rPr>
              <a:t>4</a:t>
            </a:r>
            <a:r>
              <a:rPr lang="zh-CN" altLang="en-US" sz="2800">
                <a:solidFill>
                  <a:srgbClr val="0B1BF3"/>
                </a:solidFill>
                <a:latin typeface="仿宋" panose="02010609060101010101" charset="-122"/>
                <a:ea typeface="仿宋" panose="02010609060101010101" charset="-122"/>
                <a:cs typeface="仿宋" panose="02010609060101010101" charset="-122"/>
              </a:rPr>
              <a:t>分）</a:t>
            </a:r>
            <a:endParaRPr lang="zh-CN" altLang="en-US" sz="2800">
              <a:solidFill>
                <a:srgbClr val="0B1BF3"/>
              </a:solidFill>
              <a:latin typeface="仿宋" panose="02010609060101010101" charset="-122"/>
              <a:ea typeface="仿宋" panose="02010609060101010101" charset="-122"/>
              <a:cs typeface="仿宋" panose="02010609060101010101" charset="-122"/>
            </a:endParaRPr>
          </a:p>
        </p:txBody>
      </p:sp>
      <p:cxnSp>
        <p:nvCxnSpPr>
          <p:cNvPr id="7" name="直接连接符 6"/>
          <p:cNvCxnSpPr/>
          <p:nvPr>
            <p:custDataLst>
              <p:tags r:id="rId3"/>
            </p:custDataLst>
          </p:nvPr>
        </p:nvCxnSpPr>
        <p:spPr>
          <a:xfrm flipV="1">
            <a:off x="6377305" y="1066165"/>
            <a:ext cx="4368165" cy="508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4"/>
            </p:custDataLst>
          </p:nvPr>
        </p:nvCxnSpPr>
        <p:spPr>
          <a:xfrm flipV="1">
            <a:off x="6055360" y="1407160"/>
            <a:ext cx="4658995" cy="1841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5"/>
            </p:custDataLst>
          </p:nvPr>
        </p:nvCxnSpPr>
        <p:spPr>
          <a:xfrm flipV="1">
            <a:off x="6004560" y="1768475"/>
            <a:ext cx="4689475" cy="1841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0" name="直接连接符 9"/>
          <p:cNvCxnSpPr/>
          <p:nvPr>
            <p:custDataLst>
              <p:tags r:id="rId6"/>
            </p:custDataLst>
          </p:nvPr>
        </p:nvCxnSpPr>
        <p:spPr>
          <a:xfrm flipV="1">
            <a:off x="6004560" y="2119630"/>
            <a:ext cx="2024380" cy="8255"/>
          </a:xfrm>
          <a:prstGeom prst="line">
            <a:avLst/>
          </a:prstGeom>
          <a:ln w="38100"/>
        </p:spPr>
        <p:style>
          <a:lnRef idx="2">
            <a:schemeClr val="accent1"/>
          </a:lnRef>
          <a:fillRef idx="0">
            <a:srgbClr val="FFFFFF"/>
          </a:fillRef>
          <a:effectRef idx="0">
            <a:srgbClr val="FFFFFF"/>
          </a:effectRef>
          <a:fontRef idx="minor">
            <a:schemeClr val="tx1"/>
          </a:fontRef>
        </p:style>
      </p:cxnSp>
      <p:sp>
        <p:nvSpPr>
          <p:cNvPr id="6" name="矩形 5"/>
          <p:cNvSpPr/>
          <p:nvPr>
            <p:custDataLst>
              <p:tags r:id="rId7"/>
            </p:custDataLst>
          </p:nvPr>
        </p:nvSpPr>
        <p:spPr>
          <a:xfrm>
            <a:off x="8869045" y="1088390"/>
            <a:ext cx="792480" cy="318135"/>
          </a:xfrm>
          <a:prstGeom prst="rect">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custDataLst>
              <p:tags r:id="rId8"/>
            </p:custDataLst>
          </p:nvPr>
        </p:nvSpPr>
        <p:spPr>
          <a:xfrm>
            <a:off x="7308850" y="1066165"/>
            <a:ext cx="359410" cy="349250"/>
          </a:xfrm>
          <a:prstGeom prst="rect">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custDataLst>
              <p:tags r:id="rId9"/>
            </p:custDataLst>
          </p:nvPr>
        </p:nvSpPr>
        <p:spPr>
          <a:xfrm>
            <a:off x="9801225" y="1463040"/>
            <a:ext cx="792480" cy="31813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矩形 12"/>
          <p:cNvSpPr/>
          <p:nvPr>
            <p:custDataLst>
              <p:tags r:id="rId10"/>
            </p:custDataLst>
          </p:nvPr>
        </p:nvSpPr>
        <p:spPr>
          <a:xfrm>
            <a:off x="8984615" y="1420495"/>
            <a:ext cx="359410" cy="34925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custDataLst>
              <p:tags r:id="rId11"/>
            </p:custDataLst>
          </p:nvPr>
        </p:nvSpPr>
        <p:spPr>
          <a:xfrm>
            <a:off x="8265160" y="6226810"/>
            <a:ext cx="5120005" cy="583565"/>
          </a:xfrm>
          <a:prstGeom prst="rect">
            <a:avLst/>
          </a:prstGeom>
          <a:noFill/>
          <a:ln>
            <a:noFill/>
          </a:ln>
        </p:spPr>
        <p:txBody>
          <a:bodyPr wrap="square" rtlCol="0" anchor="t">
            <a:spAutoFit/>
          </a:bodyPr>
          <a:p>
            <a:pPr algn="l"/>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七下课本第</a:t>
            </a:r>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13</a:t>
            </a:r>
            <a:r>
              <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页</a:t>
            </a:r>
            <a:endPar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nvSpPr>
        <p:spPr>
          <a:xfrm>
            <a:off x="5149850" y="4918710"/>
            <a:ext cx="6902450" cy="645160"/>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nchor="t">
            <a:spAutoFit/>
          </a:bodyPr>
          <a:p>
            <a:pPr indent="0" fontAlgn="auto"/>
            <a:r>
              <a:rPr lang="zh-CN" altLang="en-US" sz="3600">
                <a:solidFill>
                  <a:srgbClr val="FF0000"/>
                </a:solidFill>
                <a:latin typeface="楷体" panose="02010609060101010101" charset="-122"/>
                <a:ea typeface="楷体" panose="02010609060101010101" charset="-122"/>
              </a:rPr>
              <a:t>布局齐整；坊市分开。</a:t>
            </a:r>
            <a:endParaRPr lang="zh-CN" altLang="en-US" sz="3600">
              <a:solidFill>
                <a:srgbClr val="FF0000"/>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P spid="15" grpId="0" bldLvl="0" animBg="1"/>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52425" y="276225"/>
            <a:ext cx="8170545" cy="6304915"/>
          </a:xfrm>
          <a:prstGeom prst="rect">
            <a:avLst/>
          </a:prstGeom>
        </p:spPr>
      </p:pic>
      <p:pic>
        <p:nvPicPr>
          <p:cNvPr id="3" name="图片 2"/>
          <p:cNvPicPr>
            <a:picLocks noChangeAspect="1"/>
          </p:cNvPicPr>
          <p:nvPr/>
        </p:nvPicPr>
        <p:blipFill>
          <a:blip r:embed="rId2"/>
          <a:stretch>
            <a:fillRect/>
          </a:stretch>
        </p:blipFill>
        <p:spPr>
          <a:xfrm>
            <a:off x="7299325" y="233680"/>
            <a:ext cx="4321810" cy="2603500"/>
          </a:xfrm>
          <a:prstGeom prst="rect">
            <a:avLst/>
          </a:prstGeom>
        </p:spPr>
      </p:pic>
      <p:pic>
        <p:nvPicPr>
          <p:cNvPr id="4" name="图片 3"/>
          <p:cNvPicPr>
            <a:picLocks noChangeAspect="1"/>
          </p:cNvPicPr>
          <p:nvPr/>
        </p:nvPicPr>
        <p:blipFill>
          <a:blip r:embed="rId3"/>
          <a:stretch>
            <a:fillRect/>
          </a:stretch>
        </p:blipFill>
        <p:spPr>
          <a:xfrm>
            <a:off x="8822690" y="3578860"/>
            <a:ext cx="2971800" cy="2815590"/>
          </a:xfrm>
          <a:prstGeom prst="rect">
            <a:avLst/>
          </a:prstGeom>
        </p:spPr>
      </p:pic>
      <p:cxnSp>
        <p:nvCxnSpPr>
          <p:cNvPr id="7" name="直接连接符 6"/>
          <p:cNvCxnSpPr/>
          <p:nvPr>
            <p:custDataLst>
              <p:tags r:id="rId4"/>
            </p:custDataLst>
          </p:nvPr>
        </p:nvCxnSpPr>
        <p:spPr>
          <a:xfrm>
            <a:off x="917575" y="2519045"/>
            <a:ext cx="1693545" cy="952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5" name="直接连接符 4"/>
          <p:cNvCxnSpPr/>
          <p:nvPr>
            <p:custDataLst>
              <p:tags r:id="rId5"/>
            </p:custDataLst>
          </p:nvPr>
        </p:nvCxnSpPr>
        <p:spPr>
          <a:xfrm flipV="1">
            <a:off x="9356725" y="3998595"/>
            <a:ext cx="2448000" cy="190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6" name="直接连接符 5"/>
          <p:cNvCxnSpPr/>
          <p:nvPr>
            <p:custDataLst>
              <p:tags r:id="rId6"/>
            </p:custDataLst>
          </p:nvPr>
        </p:nvCxnSpPr>
        <p:spPr>
          <a:xfrm flipV="1">
            <a:off x="8923655" y="4404995"/>
            <a:ext cx="2762885" cy="1905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7"/>
            </p:custDataLst>
          </p:nvPr>
        </p:nvCxnSpPr>
        <p:spPr>
          <a:xfrm>
            <a:off x="8822690" y="4779010"/>
            <a:ext cx="2919095" cy="1016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8"/>
            </p:custDataLst>
          </p:nvPr>
        </p:nvCxnSpPr>
        <p:spPr>
          <a:xfrm flipV="1">
            <a:off x="8923655" y="5161915"/>
            <a:ext cx="2697480" cy="571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0" name="直接连接符 9"/>
          <p:cNvCxnSpPr/>
          <p:nvPr>
            <p:custDataLst>
              <p:tags r:id="rId9"/>
            </p:custDataLst>
          </p:nvPr>
        </p:nvCxnSpPr>
        <p:spPr>
          <a:xfrm flipV="1">
            <a:off x="8923655" y="5568315"/>
            <a:ext cx="2708275" cy="127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1" name="直接连接符 10"/>
          <p:cNvCxnSpPr/>
          <p:nvPr>
            <p:custDataLst>
              <p:tags r:id="rId10"/>
            </p:custDataLst>
          </p:nvPr>
        </p:nvCxnSpPr>
        <p:spPr>
          <a:xfrm flipV="1">
            <a:off x="8822690" y="5970270"/>
            <a:ext cx="900000" cy="1905"/>
          </a:xfrm>
          <a:prstGeom prst="line">
            <a:avLst/>
          </a:prstGeom>
          <a:ln w="38100"/>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2540" y="50800"/>
            <a:ext cx="1061720" cy="768350"/>
          </a:xfrm>
          <a:prstGeom prst="rect">
            <a:avLst/>
          </a:prstGeom>
          <a:noFill/>
        </p:spPr>
        <p:txBody>
          <a:bodyPr wrap="square" rtlCol="0" anchor="t">
            <a:spAutoFit/>
          </a:bodyPr>
          <a:p>
            <a:r>
              <a:rPr lang="zh-CN" altLang="en-US" sz="4400">
                <a:solidFill>
                  <a:srgbClr val="FF0000"/>
                </a:solidFill>
                <a:latin typeface="Calibri" panose="020F0502020204030204" charset="0"/>
              </a:rPr>
              <a:t>②</a:t>
            </a:r>
            <a:endParaRPr lang="zh-CN" altLang="en-US" sz="440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21970" y="231140"/>
            <a:ext cx="3159125" cy="6443345"/>
          </a:xfrm>
          <a:prstGeom prst="rect">
            <a:avLst/>
          </a:prstGeom>
        </p:spPr>
      </p:pic>
      <p:cxnSp>
        <p:nvCxnSpPr>
          <p:cNvPr id="7" name="直接连接符 6"/>
          <p:cNvCxnSpPr/>
          <p:nvPr>
            <p:custDataLst>
              <p:tags r:id="rId2"/>
            </p:custDataLst>
          </p:nvPr>
        </p:nvCxnSpPr>
        <p:spPr>
          <a:xfrm>
            <a:off x="521970" y="654050"/>
            <a:ext cx="2341880" cy="8890"/>
          </a:xfrm>
          <a:prstGeom prst="line">
            <a:avLst/>
          </a:prstGeom>
          <a:ln w="38100"/>
        </p:spPr>
        <p:style>
          <a:lnRef idx="2">
            <a:schemeClr val="accent1"/>
          </a:lnRef>
          <a:fillRef idx="0">
            <a:srgbClr val="FFFFFF"/>
          </a:fillRef>
          <a:effectRef idx="0">
            <a:srgbClr val="FFFFFF"/>
          </a:effectRef>
          <a:fontRef idx="minor">
            <a:schemeClr val="tx1"/>
          </a:fontRef>
        </p:style>
      </p:cxnSp>
      <p:pic>
        <p:nvPicPr>
          <p:cNvPr id="5" name="图片 4"/>
          <p:cNvPicPr>
            <a:picLocks noChangeAspect="1"/>
          </p:cNvPicPr>
          <p:nvPr/>
        </p:nvPicPr>
        <p:blipFill>
          <a:blip r:embed="rId3"/>
          <a:stretch>
            <a:fillRect/>
          </a:stretch>
        </p:blipFill>
        <p:spPr>
          <a:xfrm>
            <a:off x="6993255" y="2770505"/>
            <a:ext cx="4769485" cy="3686175"/>
          </a:xfrm>
          <a:prstGeom prst="rect">
            <a:avLst/>
          </a:prstGeom>
        </p:spPr>
      </p:pic>
      <p:pic>
        <p:nvPicPr>
          <p:cNvPr id="100" name="图片 99"/>
          <p:cNvPicPr/>
          <p:nvPr/>
        </p:nvPicPr>
        <p:blipFill>
          <a:blip r:embed="rId4"/>
          <a:stretch>
            <a:fillRect/>
          </a:stretch>
        </p:blipFill>
        <p:spPr>
          <a:xfrm>
            <a:off x="4171315" y="231140"/>
            <a:ext cx="4425950" cy="2610485"/>
          </a:xfrm>
          <a:prstGeom prst="rect">
            <a:avLst/>
          </a:prstGeom>
          <a:noFill/>
          <a:ln w="9525">
            <a:noFill/>
          </a:ln>
        </p:spPr>
      </p:pic>
      <p:sp>
        <p:nvSpPr>
          <p:cNvPr id="3" name="文本框 2"/>
          <p:cNvSpPr txBox="1"/>
          <p:nvPr/>
        </p:nvSpPr>
        <p:spPr>
          <a:xfrm>
            <a:off x="54610" y="40005"/>
            <a:ext cx="3504565" cy="768350"/>
          </a:xfrm>
          <a:prstGeom prst="rect">
            <a:avLst/>
          </a:prstGeom>
          <a:noFill/>
        </p:spPr>
        <p:txBody>
          <a:bodyPr wrap="square" rtlCol="0" anchor="t">
            <a:spAutoFit/>
          </a:bodyPr>
          <a:p>
            <a:r>
              <a:rPr lang="zh-CN" altLang="en-US" sz="4400">
                <a:solidFill>
                  <a:srgbClr val="FF0000"/>
                </a:solidFill>
                <a:latin typeface="Calibri" panose="020F0502020204030204" charset="0"/>
                <a:sym typeface="+mn-ea"/>
              </a:rPr>
              <a:t>③</a:t>
            </a:r>
            <a:endParaRPr lang="zh-CN" altLang="en-US" sz="4400">
              <a:solidFill>
                <a:srgbClr val="FF0000"/>
              </a:solidFill>
              <a:latin typeface="微软雅黑" panose="020B0503020204020204" charset="-122"/>
              <a:ea typeface="微软雅黑" panose="020B0503020204020204" charset="-122"/>
              <a:sym typeface="+mn-ea"/>
            </a:endParaRPr>
          </a:p>
        </p:txBody>
      </p:sp>
      <p:sp>
        <p:nvSpPr>
          <p:cNvPr id="8" name="矩形 7"/>
          <p:cNvSpPr/>
          <p:nvPr>
            <p:custDataLst>
              <p:tags r:id="rId5"/>
            </p:custDataLst>
          </p:nvPr>
        </p:nvSpPr>
        <p:spPr>
          <a:xfrm>
            <a:off x="8305800" y="6247130"/>
            <a:ext cx="5120005" cy="583565"/>
          </a:xfrm>
          <a:prstGeom prst="rect">
            <a:avLst/>
          </a:prstGeom>
          <a:noFill/>
          <a:ln>
            <a:noFill/>
          </a:ln>
        </p:spPr>
        <p:txBody>
          <a:bodyPr wrap="square" rtlCol="0" anchor="t">
            <a:spAutoFit/>
          </a:bodyPr>
          <a:p>
            <a:pPr algn="l"/>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七下课本第</a:t>
            </a:r>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15</a:t>
            </a:r>
            <a:r>
              <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页</a:t>
            </a:r>
            <a:endPar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内容</a:t>
            </a:r>
            <a:r>
              <a:rPr kumimoji="0" lang="en-US" altLang="zh-CN" sz="4400" b="1" i="0" u="none" strike="noStrike" kern="1200" cap="none" spc="0" normalizeH="0" baseline="0" noProof="1">
                <a:ln>
                  <a:noFill/>
                </a:ln>
                <a:solidFill>
                  <a:schemeClr val="bg1"/>
                </a:solidFill>
                <a:effectLst/>
                <a:uLnTx/>
                <a:uFillTx/>
                <a:latin typeface="+mj-ea"/>
                <a:ea typeface="+mj-ea"/>
                <a:cs typeface="+mn-cs"/>
                <a:sym typeface="+mn-ea"/>
              </a:rPr>
              <a:t> </a:t>
            </a:r>
            <a:endParaRPr kumimoji="0" lang="en-US" altLang="zh-CN" sz="4400" b="1" i="0" u="none" strike="noStrike" kern="1200" cap="none" spc="0" normalizeH="0" baseline="0" noProof="1">
              <a:ln>
                <a:noFill/>
              </a:ln>
              <a:solidFill>
                <a:schemeClr val="bg1"/>
              </a:solidFill>
              <a:effectLst/>
              <a:uLnTx/>
              <a:uFillTx/>
              <a:latin typeface="+mj-ea"/>
              <a:ea typeface="+mj-ea"/>
              <a:cs typeface="+mn-cs"/>
              <a:sym typeface="+mn-ea"/>
            </a:endParaRPr>
          </a:p>
        </p:txBody>
      </p:sp>
      <p:sp>
        <p:nvSpPr>
          <p:cNvPr id="12" name="圆: 空心 11"/>
          <p:cNvSpPr/>
          <p:nvPr>
            <p:custDataLst>
              <p:tags r:id="rId9"/>
            </p:custDataLst>
          </p:nvPr>
        </p:nvSpPr>
        <p:spPr>
          <a:xfrm>
            <a:off x="898562" y="2078349"/>
            <a:ext cx="416858" cy="416859"/>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12"/>
          <p:cNvSpPr>
            <a:spLocks noChangeArrowheads="1"/>
          </p:cNvSpPr>
          <p:nvPr>
            <p:custDataLst>
              <p:tags r:id="rId10"/>
            </p:custDataLst>
          </p:nvPr>
        </p:nvSpPr>
        <p:spPr bwMode="auto">
          <a:xfrm>
            <a:off x="1414145" y="2695575"/>
            <a:ext cx="1005776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20000"/>
              </a:lnSpc>
              <a:spcBef>
                <a:spcPts val="1000"/>
              </a:spcBef>
            </a:pPr>
            <a:r>
              <a:rPr lang="zh-CN" altLang="en-US" sz="3600" b="1" dirty="0">
                <a:latin typeface="微软雅黑" panose="020B0503020204020204" charset="-122"/>
                <a:sym typeface="+mn-ea"/>
              </a:rPr>
              <a:t>学情以</a:t>
            </a:r>
            <a:r>
              <a:rPr lang="zh-CN" altLang="en-US" sz="3600" b="1" dirty="0">
                <a:latin typeface="微软雅黑" panose="020B0503020204020204" charset="-122"/>
              </a:rPr>
              <a:t>顺峰中学</a:t>
            </a:r>
            <a:r>
              <a:rPr lang="en-US" altLang="zh-CN" sz="3600" b="1" dirty="0">
                <a:latin typeface="微软雅黑" panose="020B0503020204020204" charset="-122"/>
              </a:rPr>
              <a:t>2025</a:t>
            </a:r>
            <a:r>
              <a:rPr lang="zh-CN" altLang="en-US" sz="3600" b="1" dirty="0">
                <a:latin typeface="微软雅黑" panose="020B0503020204020204" charset="-122"/>
              </a:rPr>
              <a:t>届平行班为参照</a:t>
            </a:r>
            <a:endParaRPr lang="zh-CN" altLang="en-US" sz="3600" b="1" dirty="0">
              <a:latin typeface="微软雅黑" panose="020B0503020204020204" charset="-122"/>
            </a:endParaRPr>
          </a:p>
        </p:txBody>
      </p:sp>
      <p:sp>
        <p:nvSpPr>
          <p:cNvPr id="14" name="圆: 空心 13"/>
          <p:cNvSpPr/>
          <p:nvPr>
            <p:custDataLst>
              <p:tags r:id="rId11"/>
            </p:custDataLst>
          </p:nvPr>
        </p:nvSpPr>
        <p:spPr>
          <a:xfrm>
            <a:off x="898562" y="2894556"/>
            <a:ext cx="416858" cy="416859"/>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矩形 14"/>
          <p:cNvSpPr>
            <a:spLocks noChangeArrowheads="1"/>
          </p:cNvSpPr>
          <p:nvPr>
            <p:custDataLst>
              <p:tags r:id="rId12"/>
            </p:custDataLst>
          </p:nvPr>
        </p:nvSpPr>
        <p:spPr bwMode="auto">
          <a:xfrm>
            <a:off x="1132840" y="1886585"/>
            <a:ext cx="925957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20000"/>
              </a:lnSpc>
              <a:spcBef>
                <a:spcPts val="1000"/>
              </a:spcBef>
            </a:pPr>
            <a:r>
              <a:rPr lang="zh-CN" altLang="en-US" sz="3600" b="1" dirty="0">
                <a:latin typeface="微软雅黑" panose="020B0503020204020204" charset="-122"/>
              </a:rPr>
              <a:t>  分为课堂、课后作业、检测三部分</a:t>
            </a:r>
            <a:endParaRPr lang="en-US" altLang="zh-CN" sz="3600" b="1" dirty="0">
              <a:latin typeface="微软雅黑" panose="020B0503020204020204" charset="-122"/>
            </a:endParaRPr>
          </a:p>
        </p:txBody>
      </p:sp>
      <p:sp>
        <p:nvSpPr>
          <p:cNvPr id="16" name="圆: 空心 15"/>
          <p:cNvSpPr/>
          <p:nvPr>
            <p:custDataLst>
              <p:tags r:id="rId13"/>
            </p:custDataLst>
          </p:nvPr>
        </p:nvSpPr>
        <p:spPr>
          <a:xfrm>
            <a:off x="898562" y="3704349"/>
            <a:ext cx="416858" cy="416859"/>
          </a:xfrm>
          <a:prstGeom prst="don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矩形 16"/>
          <p:cNvSpPr>
            <a:spLocks noChangeArrowheads="1"/>
          </p:cNvSpPr>
          <p:nvPr>
            <p:custDataLst>
              <p:tags r:id="rId14"/>
            </p:custDataLst>
          </p:nvPr>
        </p:nvSpPr>
        <p:spPr bwMode="auto">
          <a:xfrm>
            <a:off x="1315085" y="3528060"/>
            <a:ext cx="963168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20000"/>
              </a:lnSpc>
              <a:spcBef>
                <a:spcPts val="1000"/>
              </a:spcBef>
            </a:pPr>
            <a:r>
              <a:rPr lang="zh-CN" altLang="en-US" sz="3600" b="1" dirty="0">
                <a:latin typeface="微软雅黑" panose="020B0503020204020204" charset="-122"/>
              </a:rPr>
              <a:t> 以七年级下册一轮复习为例</a:t>
            </a:r>
            <a:endParaRPr lang="en-US" altLang="zh-CN" sz="3600" b="1" dirty="0">
              <a:latin typeface="微软雅黑" panose="020B0503020204020204" charset="-122"/>
            </a:endParaRPr>
          </a:p>
        </p:txBody>
      </p:sp>
      <p:sp>
        <p:nvSpPr>
          <p:cNvPr id="19" name="矩形 18"/>
          <p:cNvSpPr>
            <a:spLocks noChangeArrowheads="1"/>
          </p:cNvSpPr>
          <p:nvPr>
            <p:custDataLst>
              <p:tags r:id="rId15"/>
            </p:custDataLst>
          </p:nvPr>
        </p:nvSpPr>
        <p:spPr bwMode="auto">
          <a:xfrm>
            <a:off x="1150938" y="4338858"/>
            <a:ext cx="757620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20000"/>
              </a:lnSpc>
              <a:spcBef>
                <a:spcPts val="1000"/>
              </a:spcBef>
            </a:pPr>
            <a:r>
              <a:rPr lang="zh-CN" altLang="en-US" sz="3600" b="1" dirty="0">
                <a:latin typeface="微软雅黑" panose="020B0503020204020204" charset="-122"/>
              </a:rPr>
              <a:t> </a:t>
            </a:r>
            <a:endParaRPr lang="en-US" altLang="zh-CN" sz="3600" b="1" dirty="0">
              <a:latin typeface="微软雅黑" panose="020B0503020204020204" charset="-122"/>
            </a:endParaRPr>
          </a:p>
        </p:txBody>
      </p:sp>
      <p:sp>
        <p:nvSpPr>
          <p:cNvPr id="2" name="文本框 1"/>
          <p:cNvSpPr txBox="1"/>
          <p:nvPr/>
        </p:nvSpPr>
        <p:spPr>
          <a:xfrm>
            <a:off x="1974850" y="3867785"/>
            <a:ext cx="4064000" cy="368300"/>
          </a:xfrm>
          <a:prstGeom prst="rect">
            <a:avLst/>
          </a:prstGeom>
          <a:noFill/>
        </p:spPr>
        <p:txBody>
          <a:bodyPr wrap="square" rtlCol="0">
            <a:spAutoFit/>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p:bldP spid="14" grpId="0" bldLvl="0" animBg="1"/>
      <p:bldP spid="15" grpId="0"/>
      <p:bldP spid="16" grpId="0" bldLvl="0" animBg="1"/>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45745" y="1114425"/>
            <a:ext cx="7541260" cy="5460365"/>
          </a:xfrm>
          <a:prstGeom prst="rect">
            <a:avLst/>
          </a:prstGeom>
        </p:spPr>
      </p:pic>
      <p:pic>
        <p:nvPicPr>
          <p:cNvPr id="3" name="图片 2"/>
          <p:cNvPicPr>
            <a:picLocks noChangeAspect="1"/>
          </p:cNvPicPr>
          <p:nvPr/>
        </p:nvPicPr>
        <p:blipFill>
          <a:blip r:embed="rId2"/>
          <a:stretch>
            <a:fillRect/>
          </a:stretch>
        </p:blipFill>
        <p:spPr>
          <a:xfrm>
            <a:off x="6391275" y="302895"/>
            <a:ext cx="5664200" cy="2324100"/>
          </a:xfrm>
          <a:prstGeom prst="rect">
            <a:avLst/>
          </a:prstGeom>
        </p:spPr>
      </p:pic>
      <p:pic>
        <p:nvPicPr>
          <p:cNvPr id="4" name="图片 3"/>
          <p:cNvPicPr>
            <a:picLocks noChangeAspect="1"/>
          </p:cNvPicPr>
          <p:nvPr/>
        </p:nvPicPr>
        <p:blipFill>
          <a:blip r:embed="rId3"/>
          <a:stretch>
            <a:fillRect/>
          </a:stretch>
        </p:blipFill>
        <p:spPr>
          <a:xfrm>
            <a:off x="6895465" y="2889250"/>
            <a:ext cx="5012055" cy="704215"/>
          </a:xfrm>
          <a:prstGeom prst="rect">
            <a:avLst/>
          </a:prstGeom>
        </p:spPr>
      </p:pic>
      <p:sp>
        <p:nvSpPr>
          <p:cNvPr id="5" name="文本框 4"/>
          <p:cNvSpPr txBox="1"/>
          <p:nvPr/>
        </p:nvSpPr>
        <p:spPr>
          <a:xfrm>
            <a:off x="-71120" y="896620"/>
            <a:ext cx="3597275" cy="768350"/>
          </a:xfrm>
          <a:prstGeom prst="rect">
            <a:avLst/>
          </a:prstGeom>
          <a:noFill/>
        </p:spPr>
        <p:txBody>
          <a:bodyPr wrap="square" rtlCol="0" anchor="t">
            <a:spAutoFit/>
          </a:bodyPr>
          <a:p>
            <a:r>
              <a:rPr lang="zh-CN" altLang="en-US" sz="4400">
                <a:solidFill>
                  <a:srgbClr val="FF0000"/>
                </a:solidFill>
                <a:latin typeface="微软雅黑" panose="020B0503020204020204" charset="-122"/>
                <a:ea typeface="微软雅黑" panose="020B0503020204020204" charset="-122"/>
                <a:sym typeface="+mn-ea"/>
              </a:rPr>
              <a:t>④</a:t>
            </a:r>
            <a:endParaRPr lang="zh-CN" altLang="en-US" sz="4400">
              <a:solidFill>
                <a:srgbClr val="FF0000"/>
              </a:solidFill>
              <a:latin typeface="微软雅黑" panose="020B0503020204020204" charset="-122"/>
              <a:ea typeface="微软雅黑" panose="020B0503020204020204"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04470" y="802005"/>
            <a:ext cx="11783060" cy="4541520"/>
          </a:xfrm>
          <a:prstGeom prst="rect">
            <a:avLst/>
          </a:prstGeom>
        </p:spPr>
      </p:pic>
      <p:sp>
        <p:nvSpPr>
          <p:cNvPr id="12" name="矩形 11"/>
          <p:cNvSpPr/>
          <p:nvPr/>
        </p:nvSpPr>
        <p:spPr>
          <a:xfrm>
            <a:off x="10120630" y="2297430"/>
            <a:ext cx="679450" cy="4413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矩形 1"/>
          <p:cNvSpPr/>
          <p:nvPr/>
        </p:nvSpPr>
        <p:spPr>
          <a:xfrm>
            <a:off x="4678680" y="2297430"/>
            <a:ext cx="720725" cy="4413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4678680" y="2836545"/>
            <a:ext cx="400050" cy="36893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custDataLst>
              <p:tags r:id="rId2"/>
            </p:custDataLst>
          </p:nvPr>
        </p:nvSpPr>
        <p:spPr>
          <a:xfrm>
            <a:off x="1562735" y="1713865"/>
            <a:ext cx="2529205" cy="1568450"/>
          </a:xfrm>
          <a:prstGeom prst="rect">
            <a:avLst/>
          </a:prstGeom>
          <a:noFill/>
          <a:ln>
            <a:noFill/>
          </a:ln>
        </p:spPr>
        <p:txBody>
          <a:bodyPr wrap="square" rtlCol="0" anchor="t">
            <a:spAutoFit/>
          </a:bodyPr>
          <a:p>
            <a:pPr algn="l"/>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农业：</a:t>
            </a:r>
            <a:endPar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algn="l"/>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手工业：</a:t>
            </a:r>
            <a:endPar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a:p>
            <a:pPr algn="l"/>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商业：</a:t>
            </a:r>
            <a:endPar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cxnSp>
        <p:nvCxnSpPr>
          <p:cNvPr id="5" name="直接连接符 4"/>
          <p:cNvCxnSpPr/>
          <p:nvPr/>
        </p:nvCxnSpPr>
        <p:spPr>
          <a:xfrm flipV="1">
            <a:off x="1057275" y="4624705"/>
            <a:ext cx="2936875" cy="190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8" grpId="0"/>
      <p:bldP spid="12" grpId="1" animBg="1"/>
      <p:bldP spid="2" grpId="1" animBg="1"/>
      <p:bldP spid="3" grpId="1" animBg="1"/>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96875" y="774700"/>
            <a:ext cx="11358880" cy="5077460"/>
          </a:xfrm>
          <a:prstGeom prst="rect">
            <a:avLst/>
          </a:prstGeom>
        </p:spPr>
        <p:txBody>
          <a:bodyPr wrap="square">
            <a:spAutoFit/>
          </a:bodyPr>
          <a:p>
            <a:pPr indent="0" algn="l" defTabSz="266700" fontAlgn="auto">
              <a:lnSpc>
                <a:spcPct val="100000"/>
              </a:lnSpc>
              <a:spcBef>
                <a:spcPct val="0"/>
              </a:spcBef>
              <a:spcAft>
                <a:spcPct val="0"/>
              </a:spcAft>
            </a:pPr>
            <a:r>
              <a:rPr lang="en-US" altLang="zh-CN" sz="3600" b="1">
                <a:solidFill>
                  <a:schemeClr val="tx1"/>
                </a:solidFill>
                <a:latin typeface="宋体" panose="02010600030101010101" pitchFamily="2" charset="-122"/>
                <a:ea typeface="宋体" panose="02010600030101010101" pitchFamily="2" charset="-122"/>
              </a:rPr>
              <a:t>9.</a:t>
            </a:r>
            <a:r>
              <a:rPr lang="zh-CN" altLang="en-US" sz="3600" b="1">
                <a:solidFill>
                  <a:schemeClr val="tx1"/>
                </a:solidFill>
                <a:latin typeface="楷体" panose="02010609060101010101" charset="-122"/>
                <a:ea typeface="楷体" panose="02010609060101010101" charset="-122"/>
              </a:rPr>
              <a:t>（</a:t>
            </a:r>
            <a:r>
              <a:rPr lang="en-US" altLang="zh-CN" sz="3600" b="1">
                <a:solidFill>
                  <a:schemeClr val="tx1"/>
                </a:solidFill>
                <a:latin typeface="楷体" panose="02010609060101010101" charset="-122"/>
                <a:ea typeface="楷体" panose="02010609060101010101" charset="-122"/>
              </a:rPr>
              <a:t>2024·</a:t>
            </a:r>
            <a:r>
              <a:rPr lang="zh-CN" altLang="en-US" sz="3600" b="1">
                <a:solidFill>
                  <a:schemeClr val="tx1"/>
                </a:solidFill>
                <a:latin typeface="楷体" panose="02010609060101010101" charset="-122"/>
                <a:ea typeface="楷体" panose="02010609060101010101" charset="-122"/>
              </a:rPr>
              <a:t>乐山）</a:t>
            </a:r>
            <a:r>
              <a:rPr lang="zh-CN" altLang="en-US" sz="3600" b="1">
                <a:solidFill>
                  <a:schemeClr val="tx1"/>
                </a:solidFill>
                <a:latin typeface="宋体" panose="02010600030101010101" pitchFamily="2" charset="-122"/>
                <a:ea typeface="宋体" panose="02010600030101010101" pitchFamily="2" charset="-122"/>
              </a:rPr>
              <a:t>唐朝时期，汉文在西域已成为一种盛行的语言文字。下图是新疆地区出土的唐代文书（局部），文书长</a:t>
            </a:r>
            <a:r>
              <a:rPr lang="en-US" altLang="zh-CN" sz="3600" b="1">
                <a:solidFill>
                  <a:schemeClr val="tx1"/>
                </a:solidFill>
                <a:latin typeface="宋体" panose="02010600030101010101" pitchFamily="2" charset="-122"/>
                <a:ea typeface="宋体" panose="02010600030101010101" pitchFamily="2" charset="-122"/>
              </a:rPr>
              <a:t>538</a:t>
            </a:r>
            <a:r>
              <a:rPr lang="zh-CN" altLang="en-US" sz="3600" b="1">
                <a:solidFill>
                  <a:schemeClr val="tx1"/>
                </a:solidFill>
                <a:latin typeface="宋体" panose="02010600030101010101" pitchFamily="2" charset="-122"/>
                <a:ea typeface="宋体" panose="02010600030101010101" pitchFamily="2" charset="-122"/>
              </a:rPr>
              <a:t>厘米，宽</a:t>
            </a:r>
            <a:r>
              <a:rPr lang="en-US" altLang="zh-CN" sz="3600" b="1">
                <a:solidFill>
                  <a:schemeClr val="tx1"/>
                </a:solidFill>
                <a:latin typeface="宋体" panose="02010600030101010101" pitchFamily="2" charset="-122"/>
                <a:ea typeface="宋体" panose="02010600030101010101" pitchFamily="2" charset="-122"/>
              </a:rPr>
              <a:t>27</a:t>
            </a:r>
            <a:r>
              <a:rPr lang="zh-CN" altLang="en-US" sz="3600" b="1">
                <a:solidFill>
                  <a:schemeClr val="tx1"/>
                </a:solidFill>
                <a:latin typeface="宋体" panose="02010600030101010101" pitchFamily="2" charset="-122"/>
                <a:ea typeface="宋体" panose="02010600030101010101" pitchFamily="2" charset="-122"/>
              </a:rPr>
              <a:t>厘米，内容是当地</a:t>
            </a:r>
            <a:r>
              <a:rPr lang="en-US" altLang="zh-CN" sz="3600" b="1">
                <a:solidFill>
                  <a:schemeClr val="tx1"/>
                </a:solidFill>
                <a:latin typeface="宋体" panose="02010600030101010101" pitchFamily="2" charset="-122"/>
                <a:ea typeface="宋体" panose="02010600030101010101" pitchFamily="2" charset="-122"/>
              </a:rPr>
              <a:t>12</a:t>
            </a:r>
            <a:r>
              <a:rPr lang="zh-CN" altLang="en-US" sz="3600" b="1">
                <a:solidFill>
                  <a:schemeClr val="tx1"/>
                </a:solidFill>
                <a:latin typeface="宋体" panose="02010600030101010101" pitchFamily="2" charset="-122"/>
                <a:ea typeface="宋体" panose="02010600030101010101" pitchFamily="2" charset="-122"/>
              </a:rPr>
              <a:t>岁学童卜天寿抄写的</a:t>
            </a:r>
            <a:r>
              <a:rPr lang="en-US" altLang="zh-CN" sz="3600" b="1">
                <a:solidFill>
                  <a:schemeClr val="tx1"/>
                </a:solidFill>
                <a:latin typeface="宋体" panose="02010600030101010101" pitchFamily="2" charset="-122"/>
                <a:ea typeface="宋体" panose="02010600030101010101" pitchFamily="2" charset="-122"/>
              </a:rPr>
              <a:t>《</a:t>
            </a:r>
            <a:r>
              <a:rPr lang="zh-CN" altLang="en-US" sz="3600" b="1">
                <a:solidFill>
                  <a:schemeClr val="tx1"/>
                </a:solidFill>
                <a:latin typeface="宋体" panose="02010600030101010101" pitchFamily="2" charset="-122"/>
                <a:ea typeface="宋体" panose="02010600030101010101" pitchFamily="2" charset="-122"/>
              </a:rPr>
              <a:t>论语</a:t>
            </a:r>
            <a:r>
              <a:rPr lang="en-US" altLang="zh-CN" sz="3600" b="1">
                <a:solidFill>
                  <a:schemeClr val="tx1"/>
                </a:solidFill>
                <a:latin typeface="宋体" panose="02010600030101010101" pitchFamily="2" charset="-122"/>
                <a:ea typeface="宋体" panose="02010600030101010101" pitchFamily="2" charset="-122"/>
              </a:rPr>
              <a:t>》《</a:t>
            </a:r>
            <a:r>
              <a:rPr lang="zh-CN" altLang="en-US" sz="3600" b="1">
                <a:solidFill>
                  <a:schemeClr val="tx1"/>
                </a:solidFill>
                <a:latin typeface="宋体" panose="02010600030101010101" pitchFamily="2" charset="-122"/>
                <a:ea typeface="宋体" panose="02010600030101010101" pitchFamily="2" charset="-122"/>
              </a:rPr>
              <a:t>千字文</a:t>
            </a:r>
            <a:r>
              <a:rPr lang="en-US" altLang="zh-CN" sz="3600" b="1">
                <a:solidFill>
                  <a:schemeClr val="tx1"/>
                </a:solidFill>
                <a:latin typeface="宋体" panose="02010600030101010101" pitchFamily="2" charset="-122"/>
                <a:ea typeface="宋体" panose="02010600030101010101" pitchFamily="2" charset="-122"/>
              </a:rPr>
              <a:t>》</a:t>
            </a:r>
            <a:r>
              <a:rPr lang="zh-CN" altLang="en-US" sz="3600" b="1">
                <a:solidFill>
                  <a:schemeClr val="tx1"/>
                </a:solidFill>
                <a:latin typeface="宋体" panose="02010600030101010101" pitchFamily="2" charset="-122"/>
                <a:ea typeface="宋体" panose="02010600030101010101" pitchFamily="2" charset="-122"/>
              </a:rPr>
              <a:t>及创作的诗歌等。材料反映了</a:t>
            </a:r>
            <a:endParaRPr lang="en-US" altLang="zh-CN" sz="3600">
              <a:solidFill>
                <a:schemeClr val="tx1"/>
              </a:solidFill>
            </a:endParaRPr>
          </a:p>
          <a:p>
            <a:pPr indent="0" algn="l" defTabSz="266700" fontAlgn="auto">
              <a:lnSpc>
                <a:spcPct val="100000"/>
              </a:lnSpc>
              <a:spcBef>
                <a:spcPct val="0"/>
              </a:spcBef>
              <a:spcAft>
                <a:spcPct val="0"/>
              </a:spcAft>
            </a:pPr>
            <a:r>
              <a:rPr lang="en-US" altLang="zh-CN" sz="3600" b="1">
                <a:solidFill>
                  <a:schemeClr val="tx1"/>
                </a:solidFill>
                <a:latin typeface="宋体" panose="02010600030101010101" pitchFamily="2" charset="-122"/>
                <a:ea typeface="宋体" panose="02010600030101010101" pitchFamily="2" charset="-122"/>
                <a:sym typeface="+mn-ea"/>
              </a:rPr>
              <a:t>A. </a:t>
            </a:r>
            <a:r>
              <a:rPr lang="zh-CN" altLang="en-US" sz="3600" b="1">
                <a:solidFill>
                  <a:schemeClr val="tx1"/>
                </a:solidFill>
                <a:latin typeface="宋体" panose="02010600030101010101" pitchFamily="2" charset="-122"/>
                <a:ea typeface="宋体" panose="02010600030101010101" pitchFamily="2" charset="-122"/>
                <a:sym typeface="+mn-ea"/>
              </a:rPr>
              <a:t>中原地区政局稳定</a:t>
            </a:r>
            <a:endParaRPr lang="zh-CN" altLang="en-US" sz="3600" b="1">
              <a:solidFill>
                <a:schemeClr val="tx1"/>
              </a:solidFill>
              <a:latin typeface="宋体" panose="02010600030101010101" pitchFamily="2" charset="-122"/>
              <a:ea typeface="宋体" panose="02010600030101010101" pitchFamily="2" charset="-122"/>
            </a:endParaRPr>
          </a:p>
          <a:p>
            <a:pPr indent="0" algn="l" defTabSz="266700" fontAlgn="auto">
              <a:lnSpc>
                <a:spcPct val="100000"/>
              </a:lnSpc>
              <a:spcBef>
                <a:spcPct val="0"/>
              </a:spcBef>
              <a:spcAft>
                <a:spcPct val="0"/>
              </a:spcAft>
            </a:pPr>
            <a:r>
              <a:rPr lang="en-US" altLang="zh-CN" sz="3600" b="1">
                <a:solidFill>
                  <a:schemeClr val="tx1"/>
                </a:solidFill>
                <a:latin typeface="宋体" panose="02010600030101010101" pitchFamily="2" charset="-122"/>
                <a:ea typeface="宋体" panose="02010600030101010101" pitchFamily="2" charset="-122"/>
                <a:sym typeface="+mn-ea"/>
              </a:rPr>
              <a:t>B. </a:t>
            </a:r>
            <a:r>
              <a:rPr lang="zh-CN" altLang="en-US" sz="3600" b="1">
                <a:solidFill>
                  <a:schemeClr val="tx1"/>
                </a:solidFill>
                <a:latin typeface="宋体" panose="02010600030101010101" pitchFamily="2" charset="-122"/>
                <a:ea typeface="宋体" panose="02010600030101010101" pitchFamily="2" charset="-122"/>
                <a:sym typeface="+mn-ea"/>
              </a:rPr>
              <a:t>民族交往交流交融</a:t>
            </a:r>
            <a:endParaRPr lang="zh-CN" altLang="en-US" sz="3600" b="1">
              <a:solidFill>
                <a:schemeClr val="tx1"/>
              </a:solidFill>
              <a:latin typeface="宋体" panose="02010600030101010101" pitchFamily="2" charset="-122"/>
              <a:ea typeface="宋体" panose="02010600030101010101" pitchFamily="2" charset="-122"/>
            </a:endParaRPr>
          </a:p>
          <a:p>
            <a:pPr indent="0" algn="l" defTabSz="266700" fontAlgn="auto">
              <a:lnSpc>
                <a:spcPct val="100000"/>
              </a:lnSpc>
              <a:spcBef>
                <a:spcPct val="0"/>
              </a:spcBef>
              <a:spcAft>
                <a:spcPct val="0"/>
              </a:spcAft>
            </a:pPr>
            <a:r>
              <a:rPr lang="en-US" altLang="zh-CN" sz="3600" b="1">
                <a:solidFill>
                  <a:schemeClr val="tx1"/>
                </a:solidFill>
                <a:latin typeface="宋体" panose="02010600030101010101" pitchFamily="2" charset="-122"/>
                <a:ea typeface="宋体" panose="02010600030101010101" pitchFamily="2" charset="-122"/>
                <a:sym typeface="+mn-ea"/>
              </a:rPr>
              <a:t>C. </a:t>
            </a:r>
            <a:r>
              <a:rPr lang="zh-CN" altLang="en-US" sz="3600" b="1">
                <a:solidFill>
                  <a:schemeClr val="tx1"/>
                </a:solidFill>
                <a:latin typeface="宋体" panose="02010600030101010101" pitchFamily="2" charset="-122"/>
                <a:ea typeface="宋体" panose="02010600030101010101" pitchFamily="2" charset="-122"/>
                <a:sym typeface="+mn-ea"/>
              </a:rPr>
              <a:t>西域商品经济发达</a:t>
            </a:r>
            <a:endParaRPr lang="zh-CN" altLang="en-US" sz="3600" b="1">
              <a:solidFill>
                <a:schemeClr val="tx1"/>
              </a:solidFill>
              <a:latin typeface="宋体" panose="02010600030101010101" pitchFamily="2" charset="-122"/>
              <a:ea typeface="宋体" panose="02010600030101010101" pitchFamily="2" charset="-122"/>
            </a:endParaRPr>
          </a:p>
          <a:p>
            <a:pPr indent="0" algn="l" defTabSz="266700" fontAlgn="auto">
              <a:lnSpc>
                <a:spcPct val="100000"/>
              </a:lnSpc>
              <a:spcBef>
                <a:spcPct val="0"/>
              </a:spcBef>
              <a:spcAft>
                <a:spcPct val="0"/>
              </a:spcAft>
            </a:pPr>
            <a:r>
              <a:rPr lang="en-US" altLang="zh-CN" sz="3600" b="1">
                <a:solidFill>
                  <a:schemeClr val="tx1"/>
                </a:solidFill>
                <a:latin typeface="宋体" panose="02010600030101010101" pitchFamily="2" charset="-122"/>
                <a:ea typeface="宋体" panose="02010600030101010101" pitchFamily="2" charset="-122"/>
                <a:sym typeface="+mn-ea"/>
              </a:rPr>
              <a:t>D. </a:t>
            </a:r>
            <a:r>
              <a:rPr lang="zh-CN" altLang="en-US" sz="3600" b="1">
                <a:solidFill>
                  <a:schemeClr val="tx1"/>
                </a:solidFill>
                <a:latin typeface="宋体" panose="02010600030101010101" pitchFamily="2" charset="-122"/>
                <a:ea typeface="宋体" panose="02010600030101010101" pitchFamily="2" charset="-122"/>
                <a:sym typeface="+mn-ea"/>
              </a:rPr>
              <a:t>海上贸易高度繁荣</a:t>
            </a:r>
            <a:endParaRPr lang="zh-CN" altLang="en-US" sz="3600" b="1">
              <a:solidFill>
                <a:schemeClr val="tx1"/>
              </a:solidFill>
              <a:latin typeface="宋体" panose="02010600030101010101" pitchFamily="2" charset="-122"/>
              <a:ea typeface="宋体" panose="02010600030101010101" pitchFamily="2" charset="-122"/>
              <a:sym typeface="+mn-ea"/>
            </a:endParaRPr>
          </a:p>
        </p:txBody>
      </p:sp>
      <p:pic>
        <p:nvPicPr>
          <p:cNvPr id="7" name="图片 6"/>
          <p:cNvPicPr>
            <a:picLocks noChangeAspect="1"/>
          </p:cNvPicPr>
          <p:nvPr/>
        </p:nvPicPr>
        <p:blipFill>
          <a:blip r:embed="rId1"/>
          <a:stretch>
            <a:fillRect/>
          </a:stretch>
        </p:blipFill>
        <p:spPr>
          <a:xfrm>
            <a:off x="5713095" y="3581400"/>
            <a:ext cx="5870575" cy="1883410"/>
          </a:xfrm>
          <a:prstGeom prst="rect">
            <a:avLst/>
          </a:prstGeom>
        </p:spPr>
      </p:pic>
      <p:sp>
        <p:nvSpPr>
          <p:cNvPr id="5" name="文本框 4"/>
          <p:cNvSpPr txBox="1"/>
          <p:nvPr/>
        </p:nvSpPr>
        <p:spPr>
          <a:xfrm>
            <a:off x="3887470" y="2817495"/>
            <a:ext cx="1410335" cy="928370"/>
          </a:xfrm>
          <a:prstGeom prst="rect">
            <a:avLst/>
          </a:prstGeom>
          <a:noFill/>
        </p:spPr>
        <p:txBody>
          <a:bodyPr vert="horz" wrap="none" rtlCol="0">
            <a:noAutofit/>
          </a:bodyPr>
          <a:p>
            <a:pPr>
              <a:lnSpc>
                <a:spcPct val="130000"/>
              </a:lnSpc>
            </a:pPr>
            <a:r>
              <a:rPr lang="en-US" altLang="zh-CN" sz="4000" dirty="0">
                <a:solidFill>
                  <a:srgbClr val="FF0000"/>
                </a:solidFill>
                <a:latin typeface="宋体" panose="02010600030101010101" pitchFamily="2" charset="-122"/>
                <a:ea typeface="宋体" panose="02010600030101010101" pitchFamily="2" charset="-122"/>
              </a:rPr>
              <a:t>B</a:t>
            </a:r>
            <a:endParaRPr lang="en-US" altLang="zh-CN" sz="4000" dirty="0">
              <a:solidFill>
                <a:srgbClr val="FF000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84785" y="283845"/>
            <a:ext cx="11822430" cy="5072380"/>
          </a:xfrm>
          <a:prstGeom prst="rect">
            <a:avLst/>
          </a:prstGeom>
        </p:spPr>
      </p:pic>
      <p:sp>
        <p:nvSpPr>
          <p:cNvPr id="3" name="矩形 2"/>
          <p:cNvSpPr/>
          <p:nvPr/>
        </p:nvSpPr>
        <p:spPr>
          <a:xfrm>
            <a:off x="5375275" y="716915"/>
            <a:ext cx="1017270" cy="4413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3164205" y="3998595"/>
            <a:ext cx="1400810" cy="4413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8069580" y="3998595"/>
            <a:ext cx="1719580" cy="4413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P spid="5" grpId="0" bldLvl="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t_shape_12546"/>
          <p:cNvSpPr txBox="1"/>
          <p:nvPr/>
        </p:nvSpPr>
        <p:spPr>
          <a:xfrm>
            <a:off x="720000" y="1479272"/>
            <a:ext cx="11032976" cy="2798445"/>
          </a:xfrm>
          <a:prstGeom prst="rect">
            <a:avLst/>
          </a:prstGeom>
        </p:spPr>
        <p:txBody>
          <a:bodyPr vert="horz" wrap="square" lIns="0" tIns="0" rIns="0" bIns="0" rtlCol="0">
            <a:spAutoFit/>
          </a:bodyPr>
          <a:lstStyle/>
          <a:p>
            <a:pPr marL="266065" indent="-266065" hangingPunct="0">
              <a:lnSpc>
                <a:spcPct val="130000"/>
              </a:lnSpc>
            </a:pPr>
            <a:r>
              <a:rPr lang="en-US" altLang="zh-CN" sz="2800" b="1" i="0" u="none" dirty="0">
                <a:solidFill>
                  <a:srgbClr val="000000"/>
                </a:solidFill>
                <a:effectLst/>
                <a:latin typeface="Times New Roman" panose="02020603050405020304" pitchFamily="28"/>
                <a:ea typeface="Times New Roman" panose="02020603050405020304" pitchFamily="28"/>
              </a:rPr>
              <a:t>7.</a:t>
            </a:r>
            <a:r>
              <a:rPr lang="zh-CN" altLang="zh-CN" sz="2800" b="1" i="0" u="none" dirty="0">
                <a:solidFill>
                  <a:srgbClr val="0000CC"/>
                </a:solidFill>
                <a:effectLst/>
                <a:latin typeface="楷体" panose="02010609060101010101" charset="-122"/>
                <a:ea typeface="楷体" panose="02010609060101010101" charset="-122"/>
              </a:rPr>
              <a:t>（</a:t>
            </a:r>
            <a:r>
              <a:rPr lang="en-US" altLang="zh-CN" sz="2800" b="1" i="0" u="none" dirty="0">
                <a:solidFill>
                  <a:srgbClr val="0000CC"/>
                </a:solidFill>
                <a:effectLst/>
                <a:latin typeface="楷体" panose="02010609060101010101" charset="-122"/>
                <a:ea typeface="楷体" panose="02010609060101010101" charset="-122"/>
              </a:rPr>
              <a:t>2020</a:t>
            </a:r>
            <a:r>
              <a:rPr lang="en-US" altLang="zh-CN" sz="2800" b="1" i="0" u="none" dirty="0">
                <a:solidFill>
                  <a:srgbClr val="0000CC"/>
                </a:solidFill>
                <a:effectLst/>
                <a:latin typeface="Times New Roman" panose="02020603050405020304" pitchFamily="28"/>
                <a:ea typeface="Times New Roman" panose="02020603050405020304" pitchFamily="28"/>
              </a:rPr>
              <a:t>·</a:t>
            </a:r>
            <a:r>
              <a:rPr lang="zh-CN" altLang="zh-CN" sz="2800" b="1" i="0" u="none" dirty="0">
                <a:solidFill>
                  <a:srgbClr val="0000CC"/>
                </a:solidFill>
                <a:effectLst/>
                <a:latin typeface="Times New Roman" panose="02020603050405020304" pitchFamily="28"/>
                <a:ea typeface="楷体" panose="02010609060101010101" charset="-122"/>
              </a:rPr>
              <a:t>广东）</a:t>
            </a:r>
            <a:r>
              <a:rPr lang="zh-CN" altLang="en-US" sz="2800" b="1" dirty="0">
                <a:solidFill>
                  <a:srgbClr val="000000"/>
                </a:solidFill>
                <a:latin typeface="宋体" panose="02010600030101010101" pitchFamily="2" charset="-122"/>
                <a:ea typeface="宋体" panose="02010600030101010101" pitchFamily="2" charset="-122"/>
              </a:rPr>
              <a:t>唐太宗时期增订完成“十部乐”，分别为燕乐、清商乐、西凉乐、扶南乐、高丽乐、龟兹乐、安国乐、疏勒乐、康国乐、高昌乐。这体现出唐代 （ </a:t>
            </a: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 ）</a:t>
            </a:r>
            <a:endParaRPr lang="zh-CN" altLang="en-US" sz="2800" b="1" dirty="0">
              <a:solidFill>
                <a:srgbClr val="000000"/>
              </a:solidFill>
              <a:latin typeface="宋体" panose="02010600030101010101" pitchFamily="2" charset="-122"/>
              <a:ea typeface="宋体" panose="02010600030101010101" pitchFamily="2" charset="-122"/>
            </a:endParaRPr>
          </a:p>
          <a:p>
            <a:pPr marL="266065" indent="-266065" hangingPunct="0">
              <a:lnSpc>
                <a:spcPct val="130000"/>
              </a:lnSpc>
            </a:pP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A. 皇帝安于享乐 </a:t>
            </a: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B. 奢靡之风盛行</a:t>
            </a:r>
            <a:endParaRPr lang="zh-CN" altLang="en-US" sz="2800" b="1" dirty="0">
              <a:solidFill>
                <a:srgbClr val="000000"/>
              </a:solidFill>
              <a:latin typeface="宋体" panose="02010600030101010101" pitchFamily="2" charset="-122"/>
              <a:ea typeface="宋体" panose="02010600030101010101" pitchFamily="2" charset="-122"/>
            </a:endParaRPr>
          </a:p>
          <a:p>
            <a:pPr marL="266065" indent="-266065" hangingPunct="0">
              <a:lnSpc>
                <a:spcPct val="130000"/>
              </a:lnSpc>
            </a:pP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C. 文化兼容并包 </a:t>
            </a: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D. 尚武风气流行</a:t>
            </a:r>
            <a:endParaRPr lang="zh-CN" altLang="en-US" sz="2800" b="1" dirty="0">
              <a:solidFill>
                <a:srgbClr val="000000"/>
              </a:solidFill>
              <a:latin typeface="宋体" panose="02010600030101010101" pitchFamily="2" charset="-122"/>
              <a:ea typeface="宋体" panose="02010600030101010101" pitchFamily="2" charset="-122"/>
            </a:endParaRPr>
          </a:p>
        </p:txBody>
      </p:sp>
      <p:sp>
        <p:nvSpPr>
          <p:cNvPr id="4" name="文本框 3"/>
          <p:cNvSpPr txBox="1"/>
          <p:nvPr/>
        </p:nvSpPr>
        <p:spPr>
          <a:xfrm>
            <a:off x="5158105" y="2562860"/>
            <a:ext cx="677545" cy="866140"/>
          </a:xfrm>
          <a:prstGeom prst="rect">
            <a:avLst/>
          </a:prstGeom>
          <a:noFill/>
        </p:spPr>
        <p:txBody>
          <a:bodyPr vert="horz" wrap="none" rtlCol="0">
            <a:noAutofit/>
          </a:bodyPr>
          <a:lstStyle/>
          <a:p>
            <a:pPr>
              <a:lnSpc>
                <a:spcPct val="130000"/>
              </a:lnSpc>
            </a:pPr>
            <a:r>
              <a:rPr kumimoji="0" lang="en-US" altLang="zh-CN" sz="4000" b="1" i="0"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C</a:t>
            </a:r>
            <a:endParaRPr lang="zh-CN" altLang="en-US" sz="4000" dirty="0">
              <a:solidFill>
                <a:srgbClr val="FF0000"/>
              </a:solidFill>
            </a:endParaRPr>
          </a:p>
        </p:txBody>
      </p:sp>
      <p:cxnSp>
        <p:nvCxnSpPr>
          <p:cNvPr id="3" name="直接连接符 2"/>
          <p:cNvCxnSpPr/>
          <p:nvPr/>
        </p:nvCxnSpPr>
        <p:spPr>
          <a:xfrm flipV="1">
            <a:off x="815975" y="2561590"/>
            <a:ext cx="10640060" cy="127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815975" y="3121660"/>
            <a:ext cx="1477010" cy="1206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9448165" y="2002155"/>
            <a:ext cx="2305050"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4568825" y="2120265"/>
            <a:ext cx="720725" cy="4413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8" name="直接连接符 7"/>
          <p:cNvCxnSpPr/>
          <p:nvPr/>
        </p:nvCxnSpPr>
        <p:spPr>
          <a:xfrm flipV="1">
            <a:off x="942975" y="4219575"/>
            <a:ext cx="2963545" cy="260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7" grpId="0" bldLvl="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25780" y="334645"/>
            <a:ext cx="5088255" cy="1720850"/>
          </a:xfrm>
          <a:prstGeom prst="rect">
            <a:avLst/>
          </a:prstGeom>
        </p:spPr>
      </p:pic>
      <p:pic>
        <p:nvPicPr>
          <p:cNvPr id="3" name="图片 2"/>
          <p:cNvPicPr>
            <a:picLocks noChangeAspect="1"/>
          </p:cNvPicPr>
          <p:nvPr/>
        </p:nvPicPr>
        <p:blipFill>
          <a:blip r:embed="rId2"/>
          <a:stretch>
            <a:fillRect/>
          </a:stretch>
        </p:blipFill>
        <p:spPr>
          <a:xfrm>
            <a:off x="602615" y="2337435"/>
            <a:ext cx="5275580" cy="2971800"/>
          </a:xfrm>
          <a:prstGeom prst="rect">
            <a:avLst/>
          </a:prstGeom>
        </p:spPr>
      </p:pic>
      <p:pic>
        <p:nvPicPr>
          <p:cNvPr id="5" name="图片 4"/>
          <p:cNvPicPr>
            <a:picLocks noChangeAspect="1"/>
          </p:cNvPicPr>
          <p:nvPr/>
        </p:nvPicPr>
        <p:blipFill>
          <a:blip r:embed="rId3"/>
          <a:stretch>
            <a:fillRect/>
          </a:stretch>
        </p:blipFill>
        <p:spPr>
          <a:xfrm>
            <a:off x="6187440" y="3585210"/>
            <a:ext cx="5020310" cy="3046730"/>
          </a:xfrm>
          <a:prstGeom prst="rect">
            <a:avLst/>
          </a:prstGeom>
        </p:spPr>
      </p:pic>
      <p:pic>
        <p:nvPicPr>
          <p:cNvPr id="6" name="图片 5"/>
          <p:cNvPicPr>
            <a:picLocks noChangeAspect="1"/>
          </p:cNvPicPr>
          <p:nvPr/>
        </p:nvPicPr>
        <p:blipFill>
          <a:blip r:embed="rId4"/>
          <a:stretch>
            <a:fillRect/>
          </a:stretch>
        </p:blipFill>
        <p:spPr>
          <a:xfrm>
            <a:off x="8004810" y="211455"/>
            <a:ext cx="2844800" cy="314071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24155" y="34290"/>
            <a:ext cx="7219950" cy="3394710"/>
          </a:xfrm>
          <a:prstGeom prst="rect">
            <a:avLst/>
          </a:prstGeom>
        </p:spPr>
      </p:pic>
      <p:pic>
        <p:nvPicPr>
          <p:cNvPr id="4" name="图片 3"/>
          <p:cNvPicPr>
            <a:picLocks noChangeAspect="1"/>
          </p:cNvPicPr>
          <p:nvPr/>
        </p:nvPicPr>
        <p:blipFill>
          <a:blip r:embed="rId2"/>
          <a:stretch>
            <a:fillRect/>
          </a:stretch>
        </p:blipFill>
        <p:spPr>
          <a:xfrm>
            <a:off x="5207635" y="114300"/>
            <a:ext cx="6848475" cy="2999105"/>
          </a:xfrm>
          <a:prstGeom prst="rect">
            <a:avLst/>
          </a:prstGeom>
        </p:spPr>
      </p:pic>
      <p:pic>
        <p:nvPicPr>
          <p:cNvPr id="5" name="图片 4"/>
          <p:cNvPicPr>
            <a:picLocks noChangeAspect="1"/>
          </p:cNvPicPr>
          <p:nvPr/>
        </p:nvPicPr>
        <p:blipFill>
          <a:blip r:embed="rId3"/>
          <a:stretch>
            <a:fillRect/>
          </a:stretch>
        </p:blipFill>
        <p:spPr>
          <a:xfrm>
            <a:off x="6866890" y="5595620"/>
            <a:ext cx="5299710" cy="580390"/>
          </a:xfrm>
          <a:prstGeom prst="rect">
            <a:avLst/>
          </a:prstGeom>
        </p:spPr>
      </p:pic>
      <p:pic>
        <p:nvPicPr>
          <p:cNvPr id="2" name="图片 1"/>
          <p:cNvPicPr>
            <a:picLocks noChangeAspect="1"/>
          </p:cNvPicPr>
          <p:nvPr/>
        </p:nvPicPr>
        <p:blipFill>
          <a:blip r:embed="rId4"/>
          <a:stretch>
            <a:fillRect/>
          </a:stretch>
        </p:blipFill>
        <p:spPr>
          <a:xfrm>
            <a:off x="77470" y="2849880"/>
            <a:ext cx="6789420" cy="3836035"/>
          </a:xfrm>
          <a:prstGeom prst="rect">
            <a:avLst/>
          </a:prstGeom>
        </p:spPr>
      </p:pic>
      <p:sp>
        <p:nvSpPr>
          <p:cNvPr id="6" name="文本框 5"/>
          <p:cNvSpPr txBox="1"/>
          <p:nvPr/>
        </p:nvSpPr>
        <p:spPr>
          <a:xfrm>
            <a:off x="7210425" y="3182620"/>
            <a:ext cx="4613275" cy="922020"/>
          </a:xfrm>
          <a:prstGeom prst="rect">
            <a:avLst/>
          </a:prstGeom>
          <a:noFill/>
        </p:spPr>
        <p:txBody>
          <a:bodyPr wrap="square" rtlCol="0" anchor="t">
            <a:spAutoFit/>
          </a:bodyPr>
          <a:p>
            <a:r>
              <a:rPr lang="zh-CN" altLang="en-US">
                <a:latin typeface="华文仿宋" panose="02010600040101010101" charset="-122"/>
                <a:ea typeface="华文仿宋" panose="02010600040101010101" charset="-122"/>
              </a:rPr>
              <a:t>公元六到八世纪，在亚欧大陆上，有三个大的帝国正处于兴盛时期，分别是拜占庭帝国、阿拉伯帝国和大唐帝国。</a:t>
            </a:r>
            <a:endParaRPr lang="zh-CN" altLang="en-US">
              <a:latin typeface="华文仿宋" panose="02010600040101010101" charset="-122"/>
              <a:ea typeface="华文仿宋" panose="02010600040101010101" charset="-122"/>
            </a:endParaRPr>
          </a:p>
        </p:txBody>
      </p:sp>
      <p:sp>
        <p:nvSpPr>
          <p:cNvPr id="8" name="矩形 7"/>
          <p:cNvSpPr/>
          <p:nvPr>
            <p:custDataLst>
              <p:tags r:id="rId5"/>
            </p:custDataLst>
          </p:nvPr>
        </p:nvSpPr>
        <p:spPr>
          <a:xfrm>
            <a:off x="8173720" y="6176010"/>
            <a:ext cx="5120005" cy="583565"/>
          </a:xfrm>
          <a:prstGeom prst="rect">
            <a:avLst/>
          </a:prstGeom>
          <a:noFill/>
          <a:ln>
            <a:noFill/>
          </a:ln>
        </p:spPr>
        <p:txBody>
          <a:bodyPr wrap="square" rtlCol="0" anchor="t">
            <a:spAutoFit/>
          </a:bodyPr>
          <a:p>
            <a:pPr algn="l"/>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七下课本第</a:t>
            </a:r>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22</a:t>
            </a:r>
            <a:r>
              <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页</a:t>
            </a:r>
            <a:endPar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7" name="矩形 6"/>
          <p:cNvSpPr/>
          <p:nvPr>
            <p:custDataLst>
              <p:tags r:id="rId6"/>
            </p:custDataLst>
          </p:nvPr>
        </p:nvSpPr>
        <p:spPr>
          <a:xfrm>
            <a:off x="6925310" y="4173855"/>
            <a:ext cx="5169535" cy="1568450"/>
          </a:xfrm>
          <a:prstGeom prst="rect">
            <a:avLst/>
          </a:prstGeom>
          <a:noFill/>
          <a:ln>
            <a:noFill/>
          </a:ln>
        </p:spPr>
        <p:txBody>
          <a:bodyPr wrap="square" rtlCol="0" anchor="t">
            <a:spAutoFit/>
          </a:bodyPr>
          <a:p>
            <a:pPr algn="l"/>
            <a:r>
              <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唐朝和阿拉伯帝国、拜占庭帝国、非洲存在贸易往来或经济文化交流。</a:t>
            </a:r>
            <a:endPar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endParaRPr>
          </a:p>
        </p:txBody>
      </p:sp>
      <p:cxnSp>
        <p:nvCxnSpPr>
          <p:cNvPr id="9" name="直接连接符 8"/>
          <p:cNvCxnSpPr/>
          <p:nvPr/>
        </p:nvCxnSpPr>
        <p:spPr>
          <a:xfrm>
            <a:off x="464820" y="3177540"/>
            <a:ext cx="4966970" cy="952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33680" y="931545"/>
            <a:ext cx="6949440" cy="5690870"/>
          </a:xfrm>
          <a:prstGeom prst="rect">
            <a:avLst/>
          </a:prstGeom>
        </p:spPr>
      </p:pic>
      <p:sp>
        <p:nvSpPr>
          <p:cNvPr id="2" name="文本框 1"/>
          <p:cNvSpPr txBox="1"/>
          <p:nvPr/>
        </p:nvSpPr>
        <p:spPr>
          <a:xfrm>
            <a:off x="7298055" y="1473835"/>
            <a:ext cx="4721225" cy="4276725"/>
          </a:xfrm>
          <a:prstGeom prst="rect">
            <a:avLst/>
          </a:prstGeom>
          <a:noFill/>
        </p:spPr>
        <p:txBody>
          <a:bodyPr wrap="square" rtlCol="0" anchor="t">
            <a:spAutoFit/>
          </a:bodyPr>
          <a:p>
            <a:r>
              <a:rPr lang="zh-CN" altLang="en-US" sz="3200">
                <a:latin typeface="楷体" panose="02010609060101010101" charset="-122"/>
                <a:ea typeface="楷体" panose="02010609060101010101" charset="-122"/>
                <a:cs typeface="楷体" panose="02010609060101010101" charset="-122"/>
              </a:rPr>
              <a:t>我们是拿清朝完成统一以后,帝国主义侵入中国以前的清朝版图,具体说,就是从18世纪50年代到19世纪40年代鸦片战争以前这个时期的中国版图作为我们历史时期的中国的范围。</a:t>
            </a:r>
            <a:endParaRPr lang="zh-CN" altLang="en-US" sz="3200">
              <a:latin typeface="楷体" panose="02010609060101010101" charset="-122"/>
              <a:ea typeface="楷体" panose="02010609060101010101" charset="-122"/>
              <a:cs typeface="楷体" panose="02010609060101010101" charset="-122"/>
            </a:endParaRPr>
          </a:p>
          <a:p>
            <a:pPr algn="r"/>
            <a:endParaRPr lang="en-US" altLang="zh-CN" sz="2400">
              <a:latin typeface="微软雅黑" panose="020B0503020204020204" charset="-122"/>
              <a:ea typeface="微软雅黑" panose="020B0503020204020204" charset="-122"/>
              <a:cs typeface="微软雅黑" panose="020B0503020204020204" charset="-122"/>
            </a:endParaRPr>
          </a:p>
          <a:p>
            <a:pPr algn="r"/>
            <a:r>
              <a:rPr lang="en-US" altLang="zh-CN" sz="2400">
                <a:latin typeface="微软雅黑" panose="020B0503020204020204" charset="-122"/>
                <a:ea typeface="微软雅黑" panose="020B0503020204020204" charset="-122"/>
                <a:cs typeface="微软雅黑" panose="020B0503020204020204" charset="-122"/>
              </a:rPr>
              <a:t>——谭其骧</a:t>
            </a:r>
            <a:r>
              <a:rPr lang="zh-CN" altLang="en-US" sz="2400">
                <a:latin typeface="微软雅黑" panose="020B0503020204020204" charset="-122"/>
                <a:ea typeface="微软雅黑" panose="020B0503020204020204" charset="-122"/>
                <a:cs typeface="微软雅黑" panose="020B0503020204020204" charset="-122"/>
              </a:rPr>
              <a:t>《</a:t>
            </a:r>
            <a:r>
              <a:rPr lang="en-US" altLang="zh-CN" sz="2400">
                <a:latin typeface="微软雅黑" panose="020B0503020204020204" charset="-122"/>
                <a:ea typeface="微软雅黑" panose="020B0503020204020204" charset="-122"/>
                <a:cs typeface="微软雅黑" panose="020B0503020204020204" charset="-122"/>
              </a:rPr>
              <a:t>历史上中国的范围</a:t>
            </a:r>
            <a:r>
              <a:rPr lang="zh-CN" altLang="en-US" sz="2400">
                <a:latin typeface="微软雅黑" panose="020B0503020204020204" charset="-122"/>
                <a:ea typeface="微软雅黑" panose="020B0503020204020204" charset="-122"/>
                <a:cs typeface="微软雅黑" panose="020B0503020204020204" charset="-122"/>
              </a:rPr>
              <a:t>》</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487680" y="131445"/>
            <a:ext cx="10370820" cy="768350"/>
          </a:xfrm>
          <a:prstGeom prst="rect">
            <a:avLst/>
          </a:prstGeom>
          <a:noFill/>
        </p:spPr>
        <p:txBody>
          <a:bodyPr wrap="square" rtlCol="0" anchor="t">
            <a:spAutoFit/>
          </a:bodyPr>
          <a:p>
            <a:r>
              <a:rPr lang="zh-CN" sz="4400" b="1">
                <a:latin typeface="仿宋" panose="02010609060101010101" charset="-122"/>
                <a:ea typeface="仿宋" panose="02010609060101010101" charset="-122"/>
              </a:rPr>
              <a:t>重点：如何区别民族关系与中外关系？</a:t>
            </a:r>
            <a:endParaRPr lang="zh-CN" sz="4400" b="1">
              <a:latin typeface="仿宋" panose="02010609060101010101" charset="-122"/>
              <a:ea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14375" y="358140"/>
            <a:ext cx="10370820" cy="768350"/>
          </a:xfrm>
          <a:prstGeom prst="rect">
            <a:avLst/>
          </a:prstGeom>
          <a:noFill/>
        </p:spPr>
        <p:txBody>
          <a:bodyPr wrap="square" rtlCol="0" anchor="t">
            <a:spAutoFit/>
          </a:bodyPr>
          <a:p>
            <a:r>
              <a:rPr lang="zh-CN" sz="4400" b="1">
                <a:latin typeface="仿宋" panose="02010609060101010101" charset="-122"/>
                <a:ea typeface="仿宋" panose="02010609060101010101" charset="-122"/>
              </a:rPr>
              <a:t>重点：如何区别民族关系与中外关系？</a:t>
            </a:r>
            <a:endParaRPr lang="zh-CN" sz="4400" b="1">
              <a:latin typeface="仿宋" panose="02010609060101010101" charset="-122"/>
              <a:ea typeface="仿宋" panose="02010609060101010101" charset="-122"/>
            </a:endParaRPr>
          </a:p>
        </p:txBody>
      </p:sp>
      <p:sp>
        <p:nvSpPr>
          <p:cNvPr id="2" name="文本框 1"/>
          <p:cNvSpPr txBox="1"/>
          <p:nvPr/>
        </p:nvSpPr>
        <p:spPr>
          <a:xfrm>
            <a:off x="589280" y="1421130"/>
            <a:ext cx="11013440" cy="4175125"/>
          </a:xfrm>
          <a:prstGeom prst="rect">
            <a:avLst/>
          </a:prstGeom>
          <a:noFill/>
        </p:spPr>
        <p:txBody>
          <a:bodyPr wrap="square" rtlCol="0" anchor="t">
            <a:noAutofit/>
          </a:bodyPr>
          <a:p>
            <a:pPr indent="457200" fontAlgn="auto"/>
            <a:r>
              <a:rPr lang="zh-CN" sz="3200" b="1">
                <a:latin typeface="宋体" panose="02010600030101010101" pitchFamily="2" charset="-122"/>
                <a:ea typeface="宋体" panose="02010600030101010101" pitchFamily="2" charset="-122"/>
              </a:rPr>
              <a:t>民族关系是对内的，是指中国内部不同民族的交往。</a:t>
            </a:r>
            <a:endParaRPr lang="zh-CN" sz="3200" b="1">
              <a:latin typeface="宋体" panose="02010600030101010101" pitchFamily="2" charset="-122"/>
              <a:ea typeface="宋体" panose="02010600030101010101" pitchFamily="2" charset="-122"/>
            </a:endParaRPr>
          </a:p>
          <a:p>
            <a:pPr indent="457200" fontAlgn="auto"/>
            <a:r>
              <a:rPr lang="zh-CN" sz="3200" b="1">
                <a:latin typeface="宋体" panose="02010600030101010101" pitchFamily="2" charset="-122"/>
                <a:ea typeface="宋体" panose="02010600030101010101" pitchFamily="2" charset="-122"/>
              </a:rPr>
              <a:t>比如唐朝文成</a:t>
            </a:r>
            <a:r>
              <a:rPr lang="zh-CN" sz="3200" b="1">
                <a:latin typeface="宋体" panose="02010600030101010101" pitchFamily="2" charset="-122"/>
                <a:ea typeface="宋体" panose="02010600030101010101" pitchFamily="2" charset="-122"/>
                <a:cs typeface="宋体" panose="02010600030101010101" pitchFamily="2" charset="-122"/>
              </a:rPr>
              <a:t>公主入藏、北宋与辽的和战、金与南宋的对峙、岳飞抗金、文天祥抗元……站在今天的视角看，这都属于中国内部的民族互动。</a:t>
            </a:r>
            <a:endParaRPr lang="zh-CN" altLang="en-US" sz="3200" b="1">
              <a:latin typeface="宋体" panose="02010600030101010101" pitchFamily="2" charset="-122"/>
              <a:ea typeface="宋体" panose="02010600030101010101" pitchFamily="2" charset="-122"/>
            </a:endParaRPr>
          </a:p>
          <a:p>
            <a:pPr indent="457200" fontAlgn="auto"/>
            <a:endParaRPr lang="zh-CN" sz="3200" b="1">
              <a:latin typeface="宋体" panose="02010600030101010101" pitchFamily="2" charset="-122"/>
              <a:ea typeface="宋体" panose="02010600030101010101" pitchFamily="2" charset="-122"/>
            </a:endParaRPr>
          </a:p>
          <a:p>
            <a:pPr indent="457200" fontAlgn="auto"/>
            <a:r>
              <a:rPr lang="zh-CN" sz="3200" b="1">
                <a:latin typeface="宋体" panose="02010600030101010101" pitchFamily="2" charset="-122"/>
                <a:ea typeface="宋体" panose="02010600030101010101" pitchFamily="2" charset="-122"/>
              </a:rPr>
              <a:t>中外关系是对外的，是中国人与外国人的交往。</a:t>
            </a:r>
            <a:endParaRPr lang="zh-CN" sz="3200" b="1">
              <a:latin typeface="宋体" panose="02010600030101010101" pitchFamily="2" charset="-122"/>
              <a:ea typeface="宋体" panose="02010600030101010101" pitchFamily="2" charset="-122"/>
            </a:endParaRPr>
          </a:p>
          <a:p>
            <a:pPr indent="457200" fontAlgn="auto"/>
            <a:r>
              <a:rPr lang="zh-CN" sz="3200" b="1">
                <a:latin typeface="宋体" panose="02010600030101010101" pitchFamily="2" charset="-122"/>
                <a:ea typeface="宋体" panose="02010600030101010101" pitchFamily="2" charset="-122"/>
              </a:rPr>
              <a:t>比如唐朝玄奘西行、鉴真东渡；元朝马可</a:t>
            </a:r>
            <a:r>
              <a:rPr lang="en-US" altLang="zh-CN" sz="3200" b="1">
                <a:latin typeface="宋体" panose="02010600030101010101" pitchFamily="2" charset="-122"/>
                <a:ea typeface="宋体" panose="02010600030101010101" pitchFamily="2" charset="-122"/>
              </a:rPr>
              <a:t>·</a:t>
            </a:r>
            <a:r>
              <a:rPr lang="zh-CN" altLang="en-US" sz="3200" b="1">
                <a:latin typeface="宋体" panose="02010600030101010101" pitchFamily="2" charset="-122"/>
                <a:ea typeface="宋体" panose="02010600030101010101" pitchFamily="2" charset="-122"/>
              </a:rPr>
              <a:t>波罗来华；明朝郑和下西洋、戚继光抗倭；清朝闭关锁国</a:t>
            </a:r>
            <a:r>
              <a:rPr lang="zh-CN" sz="32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3200" b="1">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YT"/>
        <p:cNvGrpSpPr/>
        <p:nvPr/>
      </p:nvGrpSpPr>
      <p:grpSpPr>
        <a:xfrm>
          <a:off x="0" y="0"/>
          <a:ext cx="0" cy="0"/>
          <a:chOff x="0" y="0"/>
          <a:chExt cx="0" cy="0"/>
        </a:xfrm>
      </p:grpSpPr>
      <p:sp>
        <p:nvSpPr>
          <p:cNvPr id="10095" name="yt_shape_10095"/>
          <p:cNvSpPr txBox="1"/>
          <p:nvPr/>
        </p:nvSpPr>
        <p:spPr>
          <a:xfrm>
            <a:off x="720160" y="494965"/>
            <a:ext cx="10751999" cy="5037455"/>
          </a:xfrm>
          <a:prstGeom prst="rect">
            <a:avLst/>
          </a:prstGeom>
        </p:spPr>
        <p:txBody>
          <a:bodyPr vert="horz" wrap="square" lIns="0" tIns="0" rIns="0" bIns="0" rtlCol="0">
            <a:spAutoFit/>
          </a:bodyPr>
          <a:lstStyle/>
          <a:p>
            <a:pPr marL="354965" indent="-354965" algn="just" hangingPunct="0">
              <a:lnSpc>
                <a:spcPct val="130000"/>
              </a:lnSpc>
            </a:pPr>
            <a:endParaRPr lang="en-US" altLang="zh-CN" sz="2800" b="1" i="0" u="none" dirty="0">
              <a:solidFill>
                <a:srgbClr val="000000"/>
              </a:solidFill>
              <a:effectLst/>
              <a:latin typeface="宋体" panose="02010600030101010101" pitchFamily="2" charset="-122"/>
              <a:ea typeface="宋体" panose="02010600030101010101" pitchFamily="2" charset="-122"/>
            </a:endParaRPr>
          </a:p>
          <a:p>
            <a:pPr marL="354965" indent="-354965" algn="just" hangingPunct="0">
              <a:lnSpc>
                <a:spcPct val="130000"/>
              </a:lnSpc>
            </a:pPr>
            <a:r>
              <a:rPr lang="en-US" altLang="zh-CN" sz="2800" b="1" i="0" u="none" dirty="0">
                <a:solidFill>
                  <a:srgbClr val="000000"/>
                </a:solidFill>
                <a:effectLst/>
                <a:latin typeface="宋体" panose="02010600030101010101" pitchFamily="2" charset="-122"/>
                <a:ea typeface="宋体" panose="02010600030101010101" pitchFamily="2" charset="-122"/>
              </a:rPr>
              <a:t>11.</a:t>
            </a:r>
            <a:r>
              <a:rPr lang="en-US" altLang="zh-CN" sz="2800" b="1" i="0" u="none" dirty="0">
                <a:solidFill>
                  <a:srgbClr val="0000CC"/>
                </a:solidFill>
                <a:effectLst/>
                <a:latin typeface="楷体" panose="02010609060101010101" charset="-122"/>
                <a:ea typeface="楷体" panose="02010609060101010101" charset="-122"/>
                <a:cs typeface="楷体" panose="02010609060101010101" charset="-122"/>
              </a:rPr>
              <a:t>（2024·郑州测试）</a:t>
            </a:r>
            <a:r>
              <a:rPr sz="2800" b="1" i="0" u="none" dirty="0">
                <a:latin typeface="宋体" panose="02010600030101010101" pitchFamily="2" charset="-122"/>
                <a:ea typeface="宋体" panose="02010600030101010101" pitchFamily="2" charset="-122"/>
                <a:cs typeface="宋体" panose="02010600030101010101" pitchFamily="2" charset="-122"/>
              </a:rPr>
              <a:t>下图是大唐西市博物馆馆藏文物——唐对格利芬织锦，该织锦以两个背向回首的格利芬（古希腊传说中的神兽）为团窠（一种纹饰）内饰。团窠间缀有古波斯文字，具有鲜明的波斯风格。这一文物可以用来研究唐朝 （ </a:t>
            </a:r>
            <a:r>
              <a:rPr lang="en-US" sz="2800" b="1" i="0" u="none" dirty="0">
                <a:latin typeface="宋体" panose="02010600030101010101" pitchFamily="2" charset="-122"/>
                <a:ea typeface="宋体" panose="02010600030101010101" pitchFamily="2" charset="-122"/>
                <a:cs typeface="宋体" panose="02010600030101010101" pitchFamily="2" charset="-122"/>
              </a:rPr>
              <a:t> </a:t>
            </a:r>
            <a:r>
              <a:rPr sz="2800" b="1" i="0" u="none" dirty="0">
                <a:latin typeface="宋体" panose="02010600030101010101" pitchFamily="2" charset="-122"/>
                <a:ea typeface="宋体" panose="02010600030101010101" pitchFamily="2" charset="-122"/>
                <a:cs typeface="宋体" panose="02010600030101010101" pitchFamily="2" charset="-122"/>
              </a:rPr>
              <a:t> ）</a:t>
            </a:r>
            <a:endParaRPr sz="2800" b="1" i="0" u="none" dirty="0">
              <a:latin typeface="宋体" panose="02010600030101010101" pitchFamily="2" charset="-122"/>
              <a:ea typeface="宋体" panose="02010600030101010101" pitchFamily="2" charset="-122"/>
              <a:cs typeface="宋体" panose="02010600030101010101" pitchFamily="2" charset="-122"/>
            </a:endParaRPr>
          </a:p>
          <a:p>
            <a:pPr marL="354965" indent="-354965" algn="just" hangingPunct="0">
              <a:lnSpc>
                <a:spcPct val="130000"/>
              </a:lnSpc>
            </a:pPr>
            <a:r>
              <a:rPr lang="en-US" sz="2800" b="1" i="0" u="none" dirty="0">
                <a:latin typeface="宋体" panose="02010600030101010101" pitchFamily="2" charset="-122"/>
                <a:ea typeface="宋体" panose="02010600030101010101" pitchFamily="2" charset="-122"/>
                <a:cs typeface="宋体" panose="02010600030101010101" pitchFamily="2" charset="-122"/>
              </a:rPr>
              <a:t>  </a:t>
            </a:r>
            <a:r>
              <a:rPr sz="2800" b="1" i="0" u="none" dirty="0">
                <a:latin typeface="宋体" panose="02010600030101010101" pitchFamily="2" charset="-122"/>
                <a:ea typeface="宋体" panose="02010600030101010101" pitchFamily="2" charset="-122"/>
                <a:cs typeface="宋体" panose="02010600030101010101" pitchFamily="2" charset="-122"/>
              </a:rPr>
              <a:t>A. </a:t>
            </a:r>
            <a:r>
              <a:rPr sz="2800" b="1" i="0" u="none" dirty="0" err="1">
                <a:latin typeface="宋体" panose="02010600030101010101" pitchFamily="2" charset="-122"/>
                <a:ea typeface="宋体" panose="02010600030101010101" pitchFamily="2" charset="-122"/>
                <a:cs typeface="宋体" panose="02010600030101010101" pitchFamily="2" charset="-122"/>
              </a:rPr>
              <a:t>农业生产技术的发展</a:t>
            </a:r>
            <a:endParaRPr sz="2800" b="1" i="0" u="none" dirty="0">
              <a:latin typeface="宋体" panose="02010600030101010101" pitchFamily="2" charset="-122"/>
              <a:ea typeface="宋体" panose="02010600030101010101" pitchFamily="2" charset="-122"/>
              <a:cs typeface="宋体" panose="02010600030101010101" pitchFamily="2" charset="-122"/>
            </a:endParaRPr>
          </a:p>
          <a:p>
            <a:pPr marL="354965" indent="-354965" algn="just" hangingPunct="0">
              <a:lnSpc>
                <a:spcPct val="130000"/>
              </a:lnSpc>
            </a:pPr>
            <a:r>
              <a:rPr lang="en-US" sz="2800" b="1" i="0" u="none" dirty="0">
                <a:latin typeface="宋体" panose="02010600030101010101" pitchFamily="2" charset="-122"/>
                <a:ea typeface="宋体" panose="02010600030101010101" pitchFamily="2" charset="-122"/>
                <a:cs typeface="宋体" panose="02010600030101010101" pitchFamily="2" charset="-122"/>
              </a:rPr>
              <a:t>  </a:t>
            </a:r>
            <a:r>
              <a:rPr sz="2800" b="1" i="0" u="none" dirty="0">
                <a:latin typeface="宋体" panose="02010600030101010101" pitchFamily="2" charset="-122"/>
                <a:ea typeface="宋体" panose="02010600030101010101" pitchFamily="2" charset="-122"/>
                <a:cs typeface="宋体" panose="02010600030101010101" pitchFamily="2" charset="-122"/>
              </a:rPr>
              <a:t>B. </a:t>
            </a:r>
            <a:r>
              <a:rPr sz="2800" b="1" i="0" u="none" dirty="0" err="1">
                <a:latin typeface="宋体" panose="02010600030101010101" pitchFamily="2" charset="-122"/>
                <a:ea typeface="宋体" panose="02010600030101010101" pitchFamily="2" charset="-122"/>
                <a:cs typeface="宋体" panose="02010600030101010101" pitchFamily="2" charset="-122"/>
              </a:rPr>
              <a:t>中外文化的交流融合</a:t>
            </a:r>
            <a:endParaRPr sz="2800" b="1" i="0" u="none" dirty="0">
              <a:latin typeface="宋体" panose="02010600030101010101" pitchFamily="2" charset="-122"/>
              <a:ea typeface="宋体" panose="02010600030101010101" pitchFamily="2" charset="-122"/>
              <a:cs typeface="宋体" panose="02010600030101010101" pitchFamily="2" charset="-122"/>
            </a:endParaRPr>
          </a:p>
          <a:p>
            <a:pPr marL="354965" indent="-354965" algn="just" hangingPunct="0">
              <a:lnSpc>
                <a:spcPct val="130000"/>
              </a:lnSpc>
            </a:pPr>
            <a:r>
              <a:rPr lang="en-US" sz="2800" b="1" i="0" u="none" dirty="0">
                <a:latin typeface="宋体" panose="02010600030101010101" pitchFamily="2" charset="-122"/>
                <a:ea typeface="宋体" panose="02010600030101010101" pitchFamily="2" charset="-122"/>
                <a:cs typeface="宋体" panose="02010600030101010101" pitchFamily="2" charset="-122"/>
              </a:rPr>
              <a:t>  </a:t>
            </a:r>
            <a:r>
              <a:rPr sz="2800" b="1" i="0" u="none" dirty="0">
                <a:latin typeface="宋体" panose="02010600030101010101" pitchFamily="2" charset="-122"/>
                <a:ea typeface="宋体" panose="02010600030101010101" pitchFamily="2" charset="-122"/>
                <a:cs typeface="宋体" panose="02010600030101010101" pitchFamily="2" charset="-122"/>
              </a:rPr>
              <a:t>C. </a:t>
            </a:r>
            <a:r>
              <a:rPr sz="2800" b="1" i="0" u="none" dirty="0" err="1">
                <a:latin typeface="宋体" panose="02010600030101010101" pitchFamily="2" charset="-122"/>
                <a:ea typeface="宋体" panose="02010600030101010101" pitchFamily="2" charset="-122"/>
                <a:cs typeface="宋体" panose="02010600030101010101" pitchFamily="2" charset="-122"/>
              </a:rPr>
              <a:t>与少数民族间的交往</a:t>
            </a:r>
            <a:endParaRPr sz="2800" b="1" i="0" u="none" dirty="0">
              <a:latin typeface="宋体" panose="02010600030101010101" pitchFamily="2" charset="-122"/>
              <a:ea typeface="宋体" panose="02010600030101010101" pitchFamily="2" charset="-122"/>
              <a:cs typeface="宋体" panose="02010600030101010101" pitchFamily="2" charset="-122"/>
            </a:endParaRPr>
          </a:p>
          <a:p>
            <a:pPr marL="354965" indent="-354965" algn="just" hangingPunct="0">
              <a:lnSpc>
                <a:spcPct val="130000"/>
              </a:lnSpc>
            </a:pPr>
            <a:r>
              <a:rPr lang="en-US" sz="2800" b="1" i="0" u="none" dirty="0">
                <a:latin typeface="宋体" panose="02010600030101010101" pitchFamily="2" charset="-122"/>
                <a:ea typeface="宋体" panose="02010600030101010101" pitchFamily="2" charset="-122"/>
                <a:cs typeface="宋体" panose="02010600030101010101" pitchFamily="2" charset="-122"/>
              </a:rPr>
              <a:t>  </a:t>
            </a:r>
            <a:r>
              <a:rPr sz="2800" b="1" i="0" u="none" dirty="0">
                <a:latin typeface="宋体" panose="02010600030101010101" pitchFamily="2" charset="-122"/>
                <a:ea typeface="宋体" panose="02010600030101010101" pitchFamily="2" charset="-122"/>
                <a:cs typeface="宋体" panose="02010600030101010101" pitchFamily="2" charset="-122"/>
              </a:rPr>
              <a:t>D. </a:t>
            </a:r>
            <a:r>
              <a:rPr sz="2800" b="1" i="0" u="none" dirty="0" err="1">
                <a:latin typeface="宋体" panose="02010600030101010101" pitchFamily="2" charset="-122"/>
                <a:ea typeface="宋体" panose="02010600030101010101" pitchFamily="2" charset="-122"/>
                <a:cs typeface="宋体" panose="02010600030101010101" pitchFamily="2" charset="-122"/>
              </a:rPr>
              <a:t>动物文化的丰富多样</a:t>
            </a:r>
            <a:endParaRPr sz="2800" b="1" i="0" u="none" dirty="0">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8154002" y="2668414"/>
            <a:ext cx="584200" cy="928370"/>
          </a:xfrm>
          <a:prstGeom prst="rect">
            <a:avLst/>
          </a:prstGeom>
          <a:noFill/>
        </p:spPr>
        <p:txBody>
          <a:bodyPr vert="horz" wrap="none" rtlCol="0">
            <a:noAutofit/>
          </a:bodyPr>
          <a:lstStyle/>
          <a:p>
            <a:pPr>
              <a:lnSpc>
                <a:spcPct val="130000"/>
              </a:lnSpc>
            </a:pPr>
            <a:r>
              <a:rPr kumimoji="0" lang="en-US" altLang="zh-CN" sz="2800" b="1" i="0"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B</a:t>
            </a:r>
            <a:endParaRPr lang="zh-CN" altLang="en-US" dirty="0">
              <a:solidFill>
                <a:srgbClr val="FF0000"/>
              </a:solidFill>
            </a:endParaRPr>
          </a:p>
        </p:txBody>
      </p:sp>
      <p:pic>
        <p:nvPicPr>
          <p:cNvPr id="3" name="图片 2"/>
          <p:cNvPicPr>
            <a:picLocks noChangeAspect="1"/>
          </p:cNvPicPr>
          <p:nvPr/>
        </p:nvPicPr>
        <p:blipFill>
          <a:blip r:embed="rId1"/>
          <a:stretch>
            <a:fillRect/>
          </a:stretch>
        </p:blipFill>
        <p:spPr>
          <a:xfrm>
            <a:off x="9009380" y="2748915"/>
            <a:ext cx="1927225" cy="2650490"/>
          </a:xfrm>
          <a:prstGeom prst="rect">
            <a:avLst/>
          </a:prstGeom>
        </p:spPr>
      </p:pic>
      <p:cxnSp>
        <p:nvCxnSpPr>
          <p:cNvPr id="6" name="直接连接符 5"/>
          <p:cNvCxnSpPr/>
          <p:nvPr/>
        </p:nvCxnSpPr>
        <p:spPr>
          <a:xfrm>
            <a:off x="7835265" y="2667635"/>
            <a:ext cx="1980000"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a:off x="1316355" y="3253105"/>
            <a:ext cx="1692000"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82384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一、课堂</a:t>
            </a:r>
            <a:r>
              <a:rPr kumimoji="0" lang="en-US" altLang="zh-CN" sz="4400" b="1" i="0" u="none" strike="noStrike" kern="1200" cap="none" spc="0" normalizeH="0" baseline="0" noProof="1">
                <a:ln>
                  <a:noFill/>
                </a:ln>
                <a:solidFill>
                  <a:schemeClr val="bg1"/>
                </a:solidFill>
                <a:effectLst/>
                <a:uLnTx/>
                <a:uFillTx/>
                <a:latin typeface="+mj-ea"/>
                <a:ea typeface="+mj-ea"/>
                <a:cs typeface="+mn-cs"/>
                <a:sym typeface="+mn-ea"/>
              </a:rPr>
              <a:t> </a:t>
            </a:r>
            <a:endParaRPr kumimoji="0" lang="en-US" altLang="zh-CN" sz="4400" b="1" i="0" u="none" strike="noStrike" kern="1200" cap="none" spc="0" normalizeH="0" baseline="0" noProof="1">
              <a:ln>
                <a:noFill/>
              </a:ln>
              <a:solidFill>
                <a:schemeClr val="bg1"/>
              </a:solidFill>
              <a:effectLst/>
              <a:uLnTx/>
              <a:uFillTx/>
              <a:latin typeface="+mj-ea"/>
              <a:ea typeface="+mj-ea"/>
              <a:cs typeface="+mn-cs"/>
              <a:sym typeface="+mn-ea"/>
            </a:endParaRPr>
          </a:p>
        </p:txBody>
      </p:sp>
      <p:sp>
        <p:nvSpPr>
          <p:cNvPr id="2" name="文本框 1"/>
          <p:cNvSpPr txBox="1"/>
          <p:nvPr/>
        </p:nvSpPr>
        <p:spPr>
          <a:xfrm>
            <a:off x="1557655" y="1918970"/>
            <a:ext cx="9076690" cy="2306955"/>
          </a:xfrm>
          <a:prstGeom prst="rect">
            <a:avLst/>
          </a:prstGeom>
          <a:noFill/>
        </p:spPr>
        <p:txBody>
          <a:bodyPr wrap="square" rtlCol="0">
            <a:spAutoFit/>
          </a:bodyPr>
          <a:p>
            <a:pPr indent="0" algn="ctr" fontAlgn="auto">
              <a:lnSpc>
                <a:spcPct val="150000"/>
              </a:lnSpc>
            </a:pPr>
            <a:r>
              <a:rPr lang="zh-CN" sz="4800">
                <a:solidFill>
                  <a:schemeClr val="tx1"/>
                </a:solidFill>
                <a:latin typeface="楷体" panose="02010609060101010101" charset="-122"/>
                <a:ea typeface="楷体" panose="02010609060101010101" charset="-122"/>
                <a:cs typeface="楷体" panose="02010609060101010101" charset="-122"/>
              </a:rPr>
              <a:t>七年级下册第一单元</a:t>
            </a:r>
            <a:endParaRPr lang="zh-CN" sz="4800">
              <a:solidFill>
                <a:schemeClr val="tx1"/>
              </a:solidFill>
              <a:latin typeface="楷体" panose="02010609060101010101" charset="-122"/>
              <a:ea typeface="楷体" panose="02010609060101010101" charset="-122"/>
              <a:cs typeface="楷体" panose="02010609060101010101" charset="-122"/>
            </a:endParaRPr>
          </a:p>
          <a:p>
            <a:pPr indent="0" algn="ctr" fontAlgn="auto">
              <a:lnSpc>
                <a:spcPct val="150000"/>
              </a:lnSpc>
            </a:pPr>
            <a:r>
              <a:rPr lang="zh-CN" sz="4800">
                <a:solidFill>
                  <a:schemeClr val="tx1"/>
                </a:solidFill>
                <a:latin typeface="宋体" panose="02010600030101010101" pitchFamily="2" charset="-122"/>
                <a:ea typeface="宋体" panose="02010600030101010101" pitchFamily="2" charset="-122"/>
                <a:cs typeface="宋体" panose="02010600030101010101" pitchFamily="2" charset="-122"/>
              </a:rPr>
              <a:t>隋唐时期：繁荣与开放的时代</a:t>
            </a:r>
            <a:endParaRPr lang="zh-CN" sz="4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a:spLocks noChangeAspect="1"/>
          </p:cNvSpPr>
          <p:nvPr/>
        </p:nvSpPr>
        <p:spPr>
          <a:xfrm>
            <a:off x="381000" y="1511926"/>
            <a:ext cx="11430000" cy="3961149"/>
          </a:xfrm>
          <a:prstGeom prst="rect">
            <a:avLst/>
          </a:prstGeom>
        </p:spPr>
        <p:txBody>
          <a:bodyPr>
            <a:spAutoFit/>
          </a:bodyPr>
          <a:p>
            <a:pPr>
              <a:lnSpc>
                <a:spcPct val="130000"/>
              </a:lnSpc>
              <a:spcAft>
                <a:spcPts val="0"/>
              </a:spcAft>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14</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．右图是唐懿德太子墓壁画《胡人牵猎豹图》。猎豹是北非和阿拉伯半岛的猫科动物</a:t>
            </a:r>
            <a:r>
              <a:rPr lang="zh-CN" altLang="en-US" sz="2800" b="1"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它们被粟特人带到唐朝</a:t>
            </a:r>
            <a:r>
              <a:rPr lang="zh-CN" altLang="en-US" sz="2800" b="1"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是皇室用于狩猎的重要工具。《胡人牵猎豹图》的出土有利于了解唐朝</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a:t>
            </a:r>
            <a:endParaRPr lang="zh-CN" altLang="zh-CN" sz="2800" dirty="0">
              <a:latin typeface="Calibri" panose="020F0502020204030204" charset="0"/>
              <a:ea typeface="宋体" panose="02010600030101010101" pitchFamily="2" charset="-122"/>
              <a:cs typeface="Times New Roman" panose="02020603050405020304" pitchFamily="18" charset="0"/>
            </a:endParaRPr>
          </a:p>
          <a:p>
            <a:pPr>
              <a:lnSpc>
                <a:spcPct val="130000"/>
              </a:lnSpc>
              <a:spcAft>
                <a:spcPts val="0"/>
              </a:spcAft>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A</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．政治腐败的现象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800" dirty="0">
              <a:latin typeface="Calibri" panose="020F0502020204030204" charset="0"/>
              <a:ea typeface="宋体" panose="02010600030101010101" pitchFamily="2" charset="-122"/>
              <a:cs typeface="Times New Roman" panose="02020603050405020304" pitchFamily="18" charset="0"/>
            </a:endParaRPr>
          </a:p>
          <a:p>
            <a:pPr>
              <a:lnSpc>
                <a:spcPct val="130000"/>
              </a:lnSpc>
              <a:spcAft>
                <a:spcPts val="0"/>
              </a:spcAft>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B</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．思想文化的繁荣</a:t>
            </a:r>
            <a:endParaRPr lang="zh-CN" altLang="zh-CN" sz="2800" dirty="0">
              <a:latin typeface="Calibri" panose="020F0502020204030204" charset="0"/>
              <a:ea typeface="宋体" panose="02010600030101010101" pitchFamily="2" charset="-122"/>
              <a:cs typeface="Times New Roman" panose="02020603050405020304" pitchFamily="18" charset="0"/>
            </a:endParaRPr>
          </a:p>
          <a:p>
            <a:pPr>
              <a:lnSpc>
                <a:spcPct val="130000"/>
              </a:lnSpc>
              <a:spcAft>
                <a:spcPts val="0"/>
              </a:spcAft>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C</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．民族关系的发展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800" dirty="0">
              <a:latin typeface="Calibri" panose="020F0502020204030204" charset="0"/>
              <a:ea typeface="宋体" panose="02010600030101010101" pitchFamily="2" charset="-122"/>
              <a:cs typeface="Times New Roman" panose="02020603050405020304" pitchFamily="18" charset="0"/>
            </a:endParaRPr>
          </a:p>
          <a:p>
            <a:pPr>
              <a:lnSpc>
                <a:spcPct val="130000"/>
              </a:lnSpc>
              <a:spcAft>
                <a:spcPts val="0"/>
              </a:spcAft>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D</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．中外交往的表现</a:t>
            </a:r>
            <a:endParaRPr lang="zh-CN" altLang="zh-CN" sz="2800" dirty="0">
              <a:latin typeface="Calibri" panose="020F0502020204030204" charset="0"/>
              <a:ea typeface="宋体" panose="02010600030101010101" pitchFamily="2" charset="-122"/>
              <a:cs typeface="Times New Roman" panose="02020603050405020304" pitchFamily="18" charset="0"/>
            </a:endParaRPr>
          </a:p>
        </p:txBody>
      </p:sp>
      <p:pic>
        <p:nvPicPr>
          <p:cNvPr id="2" name="image22.jpeg"/>
          <p:cNvPicPr/>
          <p:nvPr/>
        </p:nvPicPr>
        <p:blipFill>
          <a:blip r:embed="rId1"/>
          <a:stretch>
            <a:fillRect/>
          </a:stretch>
        </p:blipFill>
        <p:spPr>
          <a:xfrm>
            <a:off x="8244205" y="3429000"/>
            <a:ext cx="3367405" cy="2249170"/>
          </a:xfrm>
          <a:prstGeom prst="rect">
            <a:avLst/>
          </a:prstGeom>
        </p:spPr>
      </p:pic>
      <p:sp>
        <p:nvSpPr>
          <p:cNvPr id="4" name="文本框 3"/>
          <p:cNvSpPr txBox="1"/>
          <p:nvPr/>
        </p:nvSpPr>
        <p:spPr>
          <a:xfrm>
            <a:off x="7204075" y="2503805"/>
            <a:ext cx="1410335" cy="928370"/>
          </a:xfrm>
          <a:prstGeom prst="rect">
            <a:avLst/>
          </a:prstGeom>
          <a:noFill/>
        </p:spPr>
        <p:txBody>
          <a:bodyPr vert="horz" wrap="none" rtlCol="0">
            <a:noAutofit/>
          </a:bodyPr>
          <a:p>
            <a:pPr>
              <a:lnSpc>
                <a:spcPct val="130000"/>
              </a:lnSpc>
            </a:pPr>
            <a:r>
              <a:rPr lang="en-US" altLang="zh-CN" sz="4000" dirty="0">
                <a:solidFill>
                  <a:srgbClr val="FF0000"/>
                </a:solidFill>
                <a:latin typeface="宋体" panose="02010600030101010101" pitchFamily="2" charset="-122"/>
                <a:ea typeface="宋体" panose="02010600030101010101" pitchFamily="2" charset="-122"/>
              </a:rPr>
              <a:t>D</a:t>
            </a:r>
            <a:endParaRPr lang="en-US" altLang="zh-CN" sz="4000" dirty="0">
              <a:solidFill>
                <a:srgbClr val="FF0000"/>
              </a:solidFill>
              <a:latin typeface="宋体" panose="02010600030101010101" pitchFamily="2" charset="-122"/>
              <a:ea typeface="宋体" panose="02010600030101010101" pitchFamily="2" charset="-122"/>
            </a:endParaRPr>
          </a:p>
        </p:txBody>
      </p:sp>
      <p:cxnSp>
        <p:nvCxnSpPr>
          <p:cNvPr id="6" name="直接连接符 5"/>
          <p:cNvCxnSpPr/>
          <p:nvPr/>
        </p:nvCxnSpPr>
        <p:spPr>
          <a:xfrm>
            <a:off x="9372600" y="2099310"/>
            <a:ext cx="2305050"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26365" y="600075"/>
            <a:ext cx="11939270" cy="4500880"/>
          </a:xfrm>
          <a:prstGeom prst="rect">
            <a:avLst/>
          </a:prstGeom>
        </p:spPr>
      </p:pic>
      <p:sp>
        <p:nvSpPr>
          <p:cNvPr id="6" name="文本框 5"/>
          <p:cNvSpPr txBox="1"/>
          <p:nvPr/>
        </p:nvSpPr>
        <p:spPr>
          <a:xfrm>
            <a:off x="11219815" y="417195"/>
            <a:ext cx="1275715" cy="928370"/>
          </a:xfrm>
          <a:prstGeom prst="rect">
            <a:avLst/>
          </a:prstGeom>
          <a:noFill/>
        </p:spPr>
        <p:txBody>
          <a:bodyPr vert="horz" wrap="none" rtlCol="0">
            <a:noAutofit/>
          </a:bodyPr>
          <a:p>
            <a:pPr>
              <a:lnSpc>
                <a:spcPct val="130000"/>
              </a:lnSpc>
            </a:pPr>
            <a:r>
              <a:rPr lang="en-US" altLang="zh-CN" sz="4000" dirty="0">
                <a:solidFill>
                  <a:srgbClr val="FF0000"/>
                </a:solidFill>
                <a:latin typeface="宋体" panose="02010600030101010101" pitchFamily="2" charset="-122"/>
                <a:ea typeface="宋体" panose="02010600030101010101" pitchFamily="2" charset="-122"/>
              </a:rPr>
              <a:t>B</a:t>
            </a:r>
            <a:endParaRPr lang="en-US" altLang="zh-CN" sz="4000" dirty="0">
              <a:solidFill>
                <a:srgbClr val="FF0000"/>
              </a:solidFill>
              <a:latin typeface="宋体" panose="02010600030101010101" pitchFamily="2" charset="-122"/>
              <a:ea typeface="宋体" panose="02010600030101010101" pitchFamily="2" charset="-122"/>
            </a:endParaRPr>
          </a:p>
        </p:txBody>
      </p:sp>
      <p:cxnSp>
        <p:nvCxnSpPr>
          <p:cNvPr id="7" name="直接连接符 6"/>
          <p:cNvCxnSpPr/>
          <p:nvPr/>
        </p:nvCxnSpPr>
        <p:spPr>
          <a:xfrm>
            <a:off x="5134610" y="3534410"/>
            <a:ext cx="720000"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flipV="1">
            <a:off x="9448165" y="3293110"/>
            <a:ext cx="1711960" cy="1143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07365" y="418465"/>
            <a:ext cx="11239500" cy="3784600"/>
          </a:xfrm>
          <a:prstGeom prst="rect">
            <a:avLst/>
          </a:prstGeom>
          <a:noFill/>
        </p:spPr>
        <p:txBody>
          <a:bodyPr wrap="square" rtlCol="0" anchor="t">
            <a:spAutoFit/>
          </a:bodyPr>
          <a:p>
            <a:pPr>
              <a:buClr>
                <a:schemeClr val="accent1"/>
              </a:buClr>
            </a:pPr>
            <a:r>
              <a:rPr sz="40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（2022年四川广元）</a:t>
            </a:r>
            <a:r>
              <a:rPr sz="4000">
                <a:latin typeface="宋体" panose="02010600030101010101" pitchFamily="2" charset="-122"/>
                <a:ea typeface="宋体" panose="02010600030101010101" pitchFamily="2" charset="-122"/>
                <a:cs typeface="宋体" panose="02010600030101010101" pitchFamily="2" charset="-122"/>
                <a:sym typeface="+mn-ea"/>
              </a:rPr>
              <a:t>考古学家在一处唐代墓葬发掘中，发现墓中有大食人俑、非洲黑人俑，以及大量产自东罗马、波斯、阿拉伯等国的金银币。这些出土文物可以印证唐代</a:t>
            </a:r>
            <a:endParaRPr sz="4000">
              <a:latin typeface="宋体" panose="02010600030101010101" pitchFamily="2" charset="-122"/>
              <a:ea typeface="宋体" panose="02010600030101010101" pitchFamily="2" charset="-122"/>
              <a:cs typeface="宋体" panose="02010600030101010101" pitchFamily="2" charset="-122"/>
              <a:sym typeface="+mn-ea"/>
            </a:endParaRPr>
          </a:p>
          <a:p>
            <a:pPr>
              <a:buClr>
                <a:schemeClr val="accent1"/>
              </a:buClr>
            </a:pPr>
            <a:r>
              <a:rPr sz="4000">
                <a:latin typeface="宋体" panose="02010600030101010101" pitchFamily="2" charset="-122"/>
                <a:ea typeface="宋体" panose="02010600030101010101" pitchFamily="2" charset="-122"/>
                <a:cs typeface="宋体" panose="02010600030101010101" pitchFamily="2" charset="-122"/>
                <a:sym typeface="+mn-ea"/>
              </a:rPr>
              <a:t>A．文学艺术多姿多彩	B．中外贸易往来频繁</a:t>
            </a:r>
            <a:endParaRPr sz="4000">
              <a:latin typeface="宋体" panose="02010600030101010101" pitchFamily="2" charset="-122"/>
              <a:ea typeface="宋体" panose="02010600030101010101" pitchFamily="2" charset="-122"/>
              <a:cs typeface="宋体" panose="02010600030101010101" pitchFamily="2" charset="-122"/>
              <a:sym typeface="+mn-ea"/>
            </a:endParaRPr>
          </a:p>
          <a:p>
            <a:pPr>
              <a:buClr>
                <a:schemeClr val="accent1"/>
              </a:buClr>
            </a:pPr>
            <a:r>
              <a:rPr sz="4000">
                <a:latin typeface="宋体" panose="02010600030101010101" pitchFamily="2" charset="-122"/>
                <a:ea typeface="宋体" panose="02010600030101010101" pitchFamily="2" charset="-122"/>
                <a:cs typeface="宋体" panose="02010600030101010101" pitchFamily="2" charset="-122"/>
                <a:sym typeface="+mn-ea"/>
              </a:rPr>
              <a:t>C．社会风气渐趋保守	D．生产技术领先世界</a:t>
            </a:r>
            <a:endParaRPr lang="zh-CN" altLang="en-US" sz="40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nvSpPr>
        <p:spPr>
          <a:xfrm>
            <a:off x="8462010" y="2160905"/>
            <a:ext cx="1410335" cy="928370"/>
          </a:xfrm>
          <a:prstGeom prst="rect">
            <a:avLst/>
          </a:prstGeom>
          <a:noFill/>
        </p:spPr>
        <p:txBody>
          <a:bodyPr vert="horz" wrap="none" rtlCol="0">
            <a:noAutofit/>
          </a:bodyPr>
          <a:p>
            <a:pPr>
              <a:lnSpc>
                <a:spcPct val="130000"/>
              </a:lnSpc>
            </a:pPr>
            <a:r>
              <a:rPr lang="en-US" altLang="zh-CN" sz="4000" dirty="0">
                <a:solidFill>
                  <a:srgbClr val="FF0000"/>
                </a:solidFill>
                <a:latin typeface="宋体" panose="02010600030101010101" pitchFamily="2" charset="-122"/>
                <a:ea typeface="宋体" panose="02010600030101010101" pitchFamily="2" charset="-122"/>
              </a:rPr>
              <a:t>B</a:t>
            </a:r>
            <a:endParaRPr lang="en-US" altLang="zh-CN" sz="4000" dirty="0">
              <a:solidFill>
                <a:srgbClr val="FF0000"/>
              </a:solidFill>
              <a:latin typeface="宋体" panose="02010600030101010101" pitchFamily="2" charset="-122"/>
              <a:ea typeface="宋体" panose="02010600030101010101" pitchFamily="2" charset="-122"/>
            </a:endParaRPr>
          </a:p>
        </p:txBody>
      </p:sp>
      <p:cxnSp>
        <p:nvCxnSpPr>
          <p:cNvPr id="6" name="直接连接符 5"/>
          <p:cNvCxnSpPr/>
          <p:nvPr/>
        </p:nvCxnSpPr>
        <p:spPr>
          <a:xfrm>
            <a:off x="4476750" y="1661795"/>
            <a:ext cx="565150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 name="直接连接符 2"/>
          <p:cNvCxnSpPr/>
          <p:nvPr/>
        </p:nvCxnSpPr>
        <p:spPr>
          <a:xfrm>
            <a:off x="2501265" y="2275840"/>
            <a:ext cx="5311775" cy="1143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a:spLocks noChangeAspect="1"/>
          </p:cNvSpPr>
          <p:nvPr/>
        </p:nvSpPr>
        <p:spPr>
          <a:xfrm>
            <a:off x="381000" y="1231849"/>
            <a:ext cx="11430000" cy="4521302"/>
          </a:xfrm>
          <a:prstGeom prst="rect">
            <a:avLst/>
          </a:prstGeom>
        </p:spPr>
        <p:txBody>
          <a:bodyPr>
            <a:spAutoFit/>
          </a:bodyPr>
          <a:p>
            <a:pPr>
              <a:lnSpc>
                <a:spcPct val="130000"/>
              </a:lnSpc>
              <a:spcAft>
                <a:spcPts val="0"/>
              </a:spcAft>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13</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．据下图可知</a:t>
            </a:r>
            <a:r>
              <a:rPr lang="zh-CN" altLang="en-US" sz="2800" b="1"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当时唐朝</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8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800" b="1" dirty="0">
              <a:latin typeface="Times New Roman" panose="02020603050405020304" pitchFamily="18" charset="0"/>
              <a:ea typeface="宋体" panose="02010600030101010101" pitchFamily="2" charset="-122"/>
              <a:cs typeface="Times New Roman" panose="02020603050405020304" pitchFamily="18" charset="0"/>
            </a:endParaRPr>
          </a:p>
          <a:p>
            <a:pPr>
              <a:lnSpc>
                <a:spcPct val="130000"/>
              </a:lnSpc>
              <a:spcAft>
                <a:spcPts val="0"/>
              </a:spcAft>
            </a:pPr>
            <a:endParaRPr lang="en-US" altLang="zh-CN" sz="2800" b="1" dirty="0">
              <a:latin typeface="Times New Roman" panose="02020603050405020304" pitchFamily="18" charset="0"/>
              <a:ea typeface="宋体" panose="02010600030101010101" pitchFamily="2" charset="-122"/>
              <a:cs typeface="Times New Roman" panose="02020603050405020304" pitchFamily="18" charset="0"/>
            </a:endParaRPr>
          </a:p>
          <a:p>
            <a:pPr>
              <a:lnSpc>
                <a:spcPct val="130000"/>
              </a:lnSpc>
              <a:spcAft>
                <a:spcPts val="0"/>
              </a:spcAft>
            </a:pPr>
            <a:endParaRPr lang="en-US" altLang="zh-CN" sz="2800" b="1" dirty="0">
              <a:latin typeface="Times New Roman" panose="02020603050405020304" pitchFamily="18" charset="0"/>
              <a:ea typeface="宋体" panose="02010600030101010101" pitchFamily="2" charset="-122"/>
              <a:cs typeface="Times New Roman" panose="02020603050405020304" pitchFamily="18" charset="0"/>
            </a:endParaRPr>
          </a:p>
          <a:p>
            <a:pPr>
              <a:lnSpc>
                <a:spcPct val="130000"/>
              </a:lnSpc>
              <a:spcAft>
                <a:spcPts val="0"/>
              </a:spcAft>
            </a:pPr>
            <a:endParaRPr lang="en-US" altLang="zh-CN" sz="2800" b="1" dirty="0">
              <a:latin typeface="Times New Roman" panose="02020603050405020304" pitchFamily="18" charset="0"/>
              <a:ea typeface="宋体" panose="02010600030101010101" pitchFamily="2" charset="-122"/>
              <a:cs typeface="Times New Roman" panose="02020603050405020304" pitchFamily="18" charset="0"/>
            </a:endParaRPr>
          </a:p>
          <a:p>
            <a:pPr>
              <a:lnSpc>
                <a:spcPct val="130000"/>
              </a:lnSpc>
              <a:spcAft>
                <a:spcPts val="0"/>
              </a:spcAft>
            </a:pPr>
            <a:endParaRPr lang="en-US" altLang="zh-CN" sz="2800" b="1" dirty="0">
              <a:latin typeface="Times New Roman" panose="02020603050405020304" pitchFamily="18" charset="0"/>
              <a:ea typeface="宋体" panose="02010600030101010101" pitchFamily="2" charset="-122"/>
              <a:cs typeface="Times New Roman" panose="02020603050405020304" pitchFamily="18" charset="0"/>
            </a:endParaRPr>
          </a:p>
          <a:p>
            <a:pPr>
              <a:lnSpc>
                <a:spcPct val="130000"/>
              </a:lnSpc>
              <a:spcAft>
                <a:spcPts val="0"/>
              </a:spcAft>
            </a:pPr>
            <a:endParaRPr lang="zh-CN" altLang="zh-CN" sz="2800" dirty="0">
              <a:latin typeface="Calibri" panose="020F0502020204030204" charset="0"/>
              <a:ea typeface="宋体" panose="02010600030101010101" pitchFamily="2" charset="-122"/>
              <a:cs typeface="Times New Roman" panose="02020603050405020304" pitchFamily="18" charset="0"/>
            </a:endParaRPr>
          </a:p>
          <a:p>
            <a:pPr>
              <a:lnSpc>
                <a:spcPct val="130000"/>
              </a:lnSpc>
              <a:spcAft>
                <a:spcPts val="0"/>
              </a:spcAft>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A</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．实行开放的对外政策</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B</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．是诗歌创作的全盛期</a:t>
            </a:r>
            <a:endParaRPr lang="zh-CN" altLang="zh-CN" sz="2800" dirty="0">
              <a:latin typeface="Calibri" panose="020F0502020204030204" charset="0"/>
              <a:ea typeface="宋体" panose="02010600030101010101" pitchFamily="2" charset="-122"/>
              <a:cs typeface="Times New Roman" panose="02020603050405020304" pitchFamily="18" charset="0"/>
            </a:endParaRPr>
          </a:p>
          <a:p>
            <a:pPr>
              <a:lnSpc>
                <a:spcPct val="130000"/>
              </a:lnSpc>
              <a:spcAft>
                <a:spcPts val="0"/>
              </a:spcAft>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C</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．奉行开明的民族政策</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	D</a:t>
            </a:r>
            <a:r>
              <a:rPr lang="zh-CN" altLang="zh-CN" sz="2800" b="1" dirty="0">
                <a:latin typeface="Times New Roman" panose="02020603050405020304" pitchFamily="18" charset="0"/>
                <a:ea typeface="宋体" panose="02010600030101010101" pitchFamily="2" charset="-122"/>
                <a:cs typeface="Times New Roman" panose="02020603050405020304" pitchFamily="18" charset="0"/>
              </a:rPr>
              <a:t>．尚武的风气盛行一时</a:t>
            </a:r>
            <a:endParaRPr lang="zh-CN" altLang="zh-CN" sz="2800" dirty="0">
              <a:latin typeface="Calibri" panose="020F0502020204030204" charset="0"/>
              <a:ea typeface="宋体" panose="02010600030101010101" pitchFamily="2" charset="-122"/>
              <a:cs typeface="Times New Roman" panose="02020603050405020304" pitchFamily="18" charset="0"/>
            </a:endParaRPr>
          </a:p>
        </p:txBody>
      </p:sp>
      <p:graphicFrame>
        <p:nvGraphicFramePr>
          <p:cNvPr id="4" name="表格 3"/>
          <p:cNvGraphicFramePr>
            <a:graphicFrameLocks noGrp="1"/>
          </p:cNvGraphicFramePr>
          <p:nvPr/>
        </p:nvGraphicFramePr>
        <p:xfrm>
          <a:off x="2953636" y="1954176"/>
          <a:ext cx="6284728" cy="2560320"/>
        </p:xfrm>
        <a:graphic>
          <a:graphicData uri="http://schemas.openxmlformats.org/drawingml/2006/table">
            <a:tbl>
              <a:tblPr firstRow="1" firstCol="1" bandRow="1"/>
              <a:tblGrid>
                <a:gridCol w="6284728"/>
              </a:tblGrid>
              <a:tr h="1133475">
                <a:tc>
                  <a:txBody>
                    <a:bodyPr/>
                    <a:p>
                      <a:pPr algn="ctr">
                        <a:spcAft>
                          <a:spcPts val="0"/>
                        </a:spcAft>
                      </a:pPr>
                      <a:r>
                        <a:rPr lang="zh-CN" sz="2800" b="1" dirty="0">
                          <a:effectLst/>
                          <a:latin typeface="Arial" panose="020B0604020202020204" pitchFamily="34" charset="0"/>
                          <a:ea typeface="黑体" panose="02010609060101010101" pitchFamily="49" charset="-122"/>
                          <a:cs typeface="Times New Roman" panose="02020603050405020304" pitchFamily="18" charset="0"/>
                        </a:rPr>
                        <a:t>《全唐诗》目录</a:t>
                      </a:r>
                      <a:r>
                        <a:rPr lang="en-US" sz="2800" b="1" dirty="0">
                          <a:effectLst/>
                          <a:latin typeface="Times New Roman" panose="02020603050405020304" pitchFamily="18" charset="0"/>
                          <a:ea typeface="宋体" panose="02010600030101010101" pitchFamily="2" charset="-122"/>
                          <a:cs typeface="Times New Roman" panose="02020603050405020304" pitchFamily="18" charset="0"/>
                        </a:rPr>
                        <a:t>(</a:t>
                      </a:r>
                      <a:r>
                        <a:rPr lang="zh-CN" sz="2800" b="1" dirty="0">
                          <a:effectLst/>
                          <a:latin typeface="Arial" panose="020B0604020202020204" pitchFamily="34" charset="0"/>
                          <a:ea typeface="黑体" panose="02010609060101010101" pitchFamily="49" charset="-122"/>
                          <a:cs typeface="Times New Roman" panose="02020603050405020304" pitchFamily="18" charset="0"/>
                        </a:rPr>
                        <a:t>摘录</a:t>
                      </a:r>
                      <a:r>
                        <a:rPr lang="en-US" sz="2800" b="1"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2800" dirty="0">
                        <a:effectLst/>
                        <a:latin typeface="Calibri" panose="020F0502020204030204" charset="0"/>
                        <a:ea typeface="宋体" panose="02010600030101010101" pitchFamily="2" charset="-122"/>
                        <a:cs typeface="Times New Roman" panose="02020603050405020304" pitchFamily="18" charset="0"/>
                      </a:endParaRPr>
                    </a:p>
                    <a:p>
                      <a:pPr>
                        <a:spcAft>
                          <a:spcPts val="0"/>
                        </a:spcAft>
                      </a:pPr>
                      <a:r>
                        <a:rPr lang="zh-CN" sz="2800" b="1" dirty="0">
                          <a:effectLst/>
                          <a:latin typeface="Times New Roman" panose="02020603050405020304" pitchFamily="18" charset="0"/>
                          <a:ea typeface="楷体" panose="02010609060101010101" charset="-122"/>
                          <a:cs typeface="Times New Roman" panose="02020603050405020304" pitchFamily="18" charset="0"/>
                        </a:rPr>
                        <a:t>送金少卿副使归新罗</a:t>
                      </a:r>
                      <a:r>
                        <a:rPr lang="zh-CN" sz="2800" b="1" dirty="0">
                          <a:effectLst/>
                          <a:latin typeface="Times New Roman" panose="02020603050405020304" pitchFamily="18" charset="0"/>
                          <a:ea typeface="宋体" panose="02010600030101010101" pitchFamily="2" charset="-122"/>
                          <a:cs typeface="Times New Roman" panose="02020603050405020304" pitchFamily="18" charset="0"/>
                        </a:rPr>
                        <a:t>　　　　</a:t>
                      </a:r>
                      <a:r>
                        <a:rPr lang="zh-CN" sz="2800" b="1" dirty="0">
                          <a:effectLst/>
                          <a:latin typeface="Times New Roman" panose="02020603050405020304" pitchFamily="18" charset="0"/>
                          <a:ea typeface="楷体" panose="02010609060101010101" charset="-122"/>
                          <a:cs typeface="Times New Roman" panose="02020603050405020304" pitchFamily="18" charset="0"/>
                        </a:rPr>
                        <a:t>张</a:t>
                      </a:r>
                      <a:r>
                        <a:rPr lang="zh-CN" sz="2800" b="1" dirty="0">
                          <a:effectLst/>
                          <a:latin typeface="Times New Roman" panose="02020603050405020304" pitchFamily="18" charset="0"/>
                          <a:ea typeface="宋体" panose="02010600030101010101" pitchFamily="2" charset="-122"/>
                          <a:cs typeface="Times New Roman" panose="02020603050405020304" pitchFamily="18" charset="0"/>
                        </a:rPr>
                        <a:t>　</a:t>
                      </a:r>
                      <a:r>
                        <a:rPr lang="zh-CN" sz="2800" b="1" dirty="0">
                          <a:effectLst/>
                          <a:latin typeface="Times New Roman" panose="02020603050405020304" pitchFamily="18" charset="0"/>
                          <a:ea typeface="楷体" panose="02010609060101010101" charset="-122"/>
                          <a:cs typeface="Times New Roman" panose="02020603050405020304" pitchFamily="18" charset="0"/>
                        </a:rPr>
                        <a:t>籍</a:t>
                      </a:r>
                      <a:endParaRPr lang="zh-CN" sz="2800" dirty="0">
                        <a:effectLst/>
                        <a:latin typeface="Calibri" panose="020F0502020204030204" charset="0"/>
                        <a:ea typeface="宋体" panose="02010600030101010101" pitchFamily="2" charset="-122"/>
                        <a:cs typeface="Times New Roman" panose="02020603050405020304" pitchFamily="18" charset="0"/>
                      </a:endParaRPr>
                    </a:p>
                    <a:p>
                      <a:pPr>
                        <a:spcAft>
                          <a:spcPts val="0"/>
                        </a:spcAft>
                      </a:pPr>
                      <a:r>
                        <a:rPr lang="zh-CN" sz="2800" b="1" dirty="0">
                          <a:effectLst/>
                          <a:latin typeface="Times New Roman" panose="02020603050405020304" pitchFamily="18" charset="0"/>
                          <a:ea typeface="楷体" panose="02010609060101010101" charset="-122"/>
                          <a:cs typeface="Times New Roman" panose="02020603050405020304" pitchFamily="18" charset="0"/>
                        </a:rPr>
                        <a:t>送新罗人及第归</a:t>
                      </a:r>
                      <a:r>
                        <a:rPr lang="zh-CN" sz="2800" b="1"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800" b="1" dirty="0">
                          <a:effectLst/>
                          <a:latin typeface="Times New Roman" panose="02020603050405020304" pitchFamily="18" charset="0"/>
                          <a:ea typeface="楷体" panose="02010609060101010101" charset="-122"/>
                          <a:cs typeface="Times New Roman" panose="02020603050405020304" pitchFamily="18" charset="0"/>
                        </a:rPr>
                        <a:t>	           </a:t>
                      </a:r>
                      <a:r>
                        <a:rPr lang="zh-CN" sz="2800" b="1" dirty="0">
                          <a:effectLst/>
                          <a:latin typeface="Times New Roman" panose="02020603050405020304" pitchFamily="18" charset="0"/>
                          <a:ea typeface="楷体" panose="02010609060101010101" charset="-122"/>
                          <a:cs typeface="Times New Roman" panose="02020603050405020304" pitchFamily="18" charset="0"/>
                        </a:rPr>
                        <a:t>贯</a:t>
                      </a:r>
                      <a:r>
                        <a:rPr lang="zh-CN" sz="2800" b="1" dirty="0">
                          <a:effectLst/>
                          <a:latin typeface="Times New Roman" panose="02020603050405020304" pitchFamily="18" charset="0"/>
                          <a:ea typeface="宋体" panose="02010600030101010101" pitchFamily="2" charset="-122"/>
                          <a:cs typeface="Times New Roman" panose="02020603050405020304" pitchFamily="18" charset="0"/>
                        </a:rPr>
                        <a:t>　</a:t>
                      </a:r>
                      <a:r>
                        <a:rPr lang="zh-CN" sz="2800" b="1" dirty="0">
                          <a:effectLst/>
                          <a:latin typeface="Times New Roman" panose="02020603050405020304" pitchFamily="18" charset="0"/>
                          <a:ea typeface="楷体" panose="02010609060101010101" charset="-122"/>
                          <a:cs typeface="Times New Roman" panose="02020603050405020304" pitchFamily="18" charset="0"/>
                        </a:rPr>
                        <a:t>休</a:t>
                      </a:r>
                      <a:endParaRPr lang="zh-CN" sz="2800" dirty="0">
                        <a:effectLst/>
                        <a:latin typeface="Calibri" panose="020F0502020204030204" charset="0"/>
                        <a:ea typeface="宋体" panose="02010600030101010101" pitchFamily="2" charset="-122"/>
                        <a:cs typeface="Times New Roman" panose="02020603050405020304" pitchFamily="18" charset="0"/>
                      </a:endParaRPr>
                    </a:p>
                    <a:p>
                      <a:pPr>
                        <a:spcAft>
                          <a:spcPts val="0"/>
                        </a:spcAft>
                      </a:pPr>
                      <a:r>
                        <a:rPr lang="zh-CN" sz="2800" b="1" dirty="0">
                          <a:effectLst/>
                          <a:latin typeface="Times New Roman" panose="02020603050405020304" pitchFamily="18" charset="0"/>
                          <a:ea typeface="楷体" panose="02010609060101010101" charset="-122"/>
                          <a:cs typeface="Times New Roman" panose="02020603050405020304" pitchFamily="18" charset="0"/>
                        </a:rPr>
                        <a:t>哭晁衡</a:t>
                      </a:r>
                      <a:r>
                        <a:rPr lang="zh-CN" sz="2800" b="1"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800" b="1" dirty="0">
                          <a:effectLst/>
                          <a:latin typeface="Times New Roman" panose="02020603050405020304" pitchFamily="18" charset="0"/>
                          <a:ea typeface="楷体" panose="02010609060101010101" charset="-122"/>
                          <a:cs typeface="Times New Roman" panose="02020603050405020304" pitchFamily="18" charset="0"/>
                        </a:rPr>
                        <a:t>	                                </a:t>
                      </a:r>
                      <a:r>
                        <a:rPr lang="zh-CN" sz="2800" b="1" dirty="0">
                          <a:effectLst/>
                          <a:latin typeface="Times New Roman" panose="02020603050405020304" pitchFamily="18" charset="0"/>
                          <a:ea typeface="楷体" panose="02010609060101010101" charset="-122"/>
                          <a:cs typeface="Times New Roman" panose="02020603050405020304" pitchFamily="18" charset="0"/>
                        </a:rPr>
                        <a:t>李</a:t>
                      </a:r>
                      <a:r>
                        <a:rPr lang="zh-CN" sz="2800" b="1" dirty="0">
                          <a:effectLst/>
                          <a:latin typeface="Times New Roman" panose="02020603050405020304" pitchFamily="18" charset="0"/>
                          <a:ea typeface="宋体" panose="02010600030101010101" pitchFamily="2" charset="-122"/>
                          <a:cs typeface="Times New Roman" panose="02020603050405020304" pitchFamily="18" charset="0"/>
                        </a:rPr>
                        <a:t>　</a:t>
                      </a:r>
                      <a:r>
                        <a:rPr lang="zh-CN" sz="2800" b="1" dirty="0">
                          <a:effectLst/>
                          <a:latin typeface="Times New Roman" panose="02020603050405020304" pitchFamily="18" charset="0"/>
                          <a:ea typeface="楷体" panose="02010609060101010101" charset="-122"/>
                          <a:cs typeface="Times New Roman" panose="02020603050405020304" pitchFamily="18" charset="0"/>
                        </a:rPr>
                        <a:t>白</a:t>
                      </a:r>
                      <a:endParaRPr lang="zh-CN" sz="2800" dirty="0">
                        <a:effectLst/>
                        <a:latin typeface="Calibri" panose="020F0502020204030204" charset="0"/>
                        <a:ea typeface="宋体" panose="02010600030101010101" pitchFamily="2" charset="-122"/>
                        <a:cs typeface="Times New Roman" panose="02020603050405020304" pitchFamily="18" charset="0"/>
                      </a:endParaRPr>
                    </a:p>
                    <a:p>
                      <a:pPr>
                        <a:spcAft>
                          <a:spcPts val="0"/>
                        </a:spcAft>
                      </a:pPr>
                      <a:r>
                        <a:rPr lang="zh-CN" sz="2800" b="1" dirty="0">
                          <a:effectLst/>
                          <a:latin typeface="Times New Roman" panose="02020603050405020304" pitchFamily="18" charset="0"/>
                          <a:ea typeface="楷体" panose="02010609060101010101" charset="-122"/>
                          <a:cs typeface="Times New Roman" panose="02020603050405020304" pitchFamily="18" charset="0"/>
                        </a:rPr>
                        <a:t>同崔载华赠日本聘使</a:t>
                      </a:r>
                      <a:r>
                        <a:rPr lang="zh-CN" sz="2800" b="1"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800" b="1" dirty="0">
                          <a:effectLst/>
                          <a:latin typeface="Times New Roman" panose="02020603050405020304" pitchFamily="18" charset="0"/>
                          <a:ea typeface="楷体" panose="02010609060101010101" charset="-122"/>
                          <a:cs typeface="Times New Roman" panose="02020603050405020304" pitchFamily="18" charset="0"/>
                        </a:rPr>
                        <a:t>	           </a:t>
                      </a:r>
                      <a:r>
                        <a:rPr lang="zh-CN" sz="2800" b="1" dirty="0">
                          <a:effectLst/>
                          <a:latin typeface="Times New Roman" panose="02020603050405020304" pitchFamily="18" charset="0"/>
                          <a:ea typeface="楷体" panose="02010609060101010101" charset="-122"/>
                          <a:cs typeface="Times New Roman" panose="02020603050405020304" pitchFamily="18" charset="0"/>
                        </a:rPr>
                        <a:t>刘长卿</a:t>
                      </a:r>
                      <a:endParaRPr lang="zh-CN" sz="2800" dirty="0">
                        <a:effectLst/>
                        <a:latin typeface="Calibri" panose="020F0502020204030204" charset="0"/>
                        <a:ea typeface="宋体" panose="02010600030101010101" pitchFamily="2" charset="-122"/>
                        <a:cs typeface="Times New Roman" panose="02020603050405020304" pitchFamily="18" charset="0"/>
                      </a:endParaRPr>
                    </a:p>
                    <a:p>
                      <a:pPr>
                        <a:spcAft>
                          <a:spcPts val="0"/>
                        </a:spcAft>
                      </a:pPr>
                      <a:r>
                        <a:rPr lang="zh-CN" sz="2800" b="1" dirty="0">
                          <a:effectLst/>
                          <a:latin typeface="Times New Roman" panose="02020603050405020304" pitchFamily="18" charset="0"/>
                          <a:ea typeface="楷体" panose="02010609060101010101" charset="-122"/>
                          <a:cs typeface="Times New Roman" panose="02020603050405020304" pitchFamily="18" charset="0"/>
                        </a:rPr>
                        <a:t>天竺国胡僧水晶念珠</a:t>
                      </a:r>
                      <a:r>
                        <a:rPr lang="zh-CN" sz="2800" b="1"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800" b="1" dirty="0">
                          <a:effectLst/>
                          <a:latin typeface="Times New Roman" panose="02020603050405020304" pitchFamily="18" charset="0"/>
                          <a:ea typeface="楷体" panose="02010609060101010101" charset="-122"/>
                          <a:cs typeface="Times New Roman" panose="02020603050405020304" pitchFamily="18" charset="0"/>
                        </a:rPr>
                        <a:t>	           </a:t>
                      </a:r>
                      <a:r>
                        <a:rPr lang="zh-CN" sz="2800" b="1" dirty="0">
                          <a:effectLst/>
                          <a:latin typeface="Times New Roman" panose="02020603050405020304" pitchFamily="18" charset="0"/>
                          <a:ea typeface="楷体" panose="02010609060101010101" charset="-122"/>
                          <a:cs typeface="Times New Roman" panose="02020603050405020304" pitchFamily="18" charset="0"/>
                        </a:rPr>
                        <a:t>无名氏</a:t>
                      </a:r>
                      <a:endParaRPr lang="zh-CN" sz="2800" dirty="0">
                        <a:effectLst/>
                        <a:latin typeface="Calibri" panose="020F0502020204030204" charset="0"/>
                        <a:ea typeface="宋体" panose="02010600030101010101" pitchFamily="2" charset="-122"/>
                        <a:cs typeface="Times New Roman" panose="02020603050405020304" pitchFamily="18" charset="0"/>
                      </a:endParaRPr>
                    </a:p>
                  </a:txBody>
                  <a:tcPr marL="53340" marR="533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文本框 1"/>
          <p:cNvSpPr txBox="1"/>
          <p:nvPr/>
        </p:nvSpPr>
        <p:spPr>
          <a:xfrm>
            <a:off x="4981575" y="1025525"/>
            <a:ext cx="1410335" cy="928370"/>
          </a:xfrm>
          <a:prstGeom prst="rect">
            <a:avLst/>
          </a:prstGeom>
          <a:noFill/>
        </p:spPr>
        <p:txBody>
          <a:bodyPr vert="horz" wrap="none" rtlCol="0">
            <a:noAutofit/>
          </a:bodyPr>
          <a:p>
            <a:pPr>
              <a:lnSpc>
                <a:spcPct val="130000"/>
              </a:lnSpc>
            </a:pPr>
            <a:r>
              <a:rPr lang="en-US" altLang="zh-CN" sz="4000" dirty="0">
                <a:solidFill>
                  <a:srgbClr val="FF0000"/>
                </a:solidFill>
                <a:latin typeface="宋体" panose="02010600030101010101" pitchFamily="2" charset="-122"/>
                <a:ea typeface="宋体" panose="02010600030101010101" pitchFamily="2" charset="-122"/>
              </a:rPr>
              <a:t>A</a:t>
            </a:r>
            <a:endParaRPr lang="en-US" altLang="zh-CN" sz="4000" dirty="0">
              <a:solidFill>
                <a:srgbClr val="FF0000"/>
              </a:solidFill>
              <a:latin typeface="宋体" panose="02010600030101010101" pitchFamily="2" charset="-122"/>
              <a:ea typeface="宋体" panose="02010600030101010101" pitchFamily="2" charset="-122"/>
            </a:endParaRPr>
          </a:p>
        </p:txBody>
      </p:sp>
      <p:cxnSp>
        <p:nvCxnSpPr>
          <p:cNvPr id="3" name="直接连接符 2"/>
          <p:cNvCxnSpPr/>
          <p:nvPr/>
        </p:nvCxnSpPr>
        <p:spPr>
          <a:xfrm flipV="1">
            <a:off x="5403850" y="2787650"/>
            <a:ext cx="904240" cy="1460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flipV="1">
            <a:off x="3341370" y="3193415"/>
            <a:ext cx="828000" cy="1460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4739005" y="4043680"/>
            <a:ext cx="828000" cy="1460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flipV="1">
            <a:off x="2953385" y="4476115"/>
            <a:ext cx="828000" cy="1460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03555" y="158750"/>
            <a:ext cx="4331970" cy="1438275"/>
          </a:xfrm>
          <a:prstGeom prst="rect">
            <a:avLst/>
          </a:prstGeom>
        </p:spPr>
      </p:pic>
      <p:pic>
        <p:nvPicPr>
          <p:cNvPr id="3" name="图片 2"/>
          <p:cNvPicPr>
            <a:picLocks noChangeAspect="1"/>
          </p:cNvPicPr>
          <p:nvPr/>
        </p:nvPicPr>
        <p:blipFill>
          <a:blip r:embed="rId2"/>
          <a:stretch>
            <a:fillRect/>
          </a:stretch>
        </p:blipFill>
        <p:spPr>
          <a:xfrm>
            <a:off x="503555" y="1597025"/>
            <a:ext cx="5495925" cy="4814570"/>
          </a:xfrm>
          <a:prstGeom prst="rect">
            <a:avLst/>
          </a:prstGeom>
        </p:spPr>
      </p:pic>
      <p:pic>
        <p:nvPicPr>
          <p:cNvPr id="4" name="图片 3"/>
          <p:cNvPicPr>
            <a:picLocks noChangeAspect="1"/>
          </p:cNvPicPr>
          <p:nvPr/>
        </p:nvPicPr>
        <p:blipFill>
          <a:blip r:embed="rId3"/>
          <a:stretch>
            <a:fillRect/>
          </a:stretch>
        </p:blipFill>
        <p:spPr>
          <a:xfrm>
            <a:off x="5029835" y="225425"/>
            <a:ext cx="6920865" cy="1637665"/>
          </a:xfrm>
          <a:prstGeom prst="rect">
            <a:avLst/>
          </a:prstGeom>
        </p:spPr>
      </p:pic>
      <p:pic>
        <p:nvPicPr>
          <p:cNvPr id="5" name="图片 4"/>
          <p:cNvPicPr>
            <a:picLocks noChangeAspect="1"/>
          </p:cNvPicPr>
          <p:nvPr/>
        </p:nvPicPr>
        <p:blipFill>
          <a:blip r:embed="rId4"/>
          <a:stretch>
            <a:fillRect/>
          </a:stretch>
        </p:blipFill>
        <p:spPr>
          <a:xfrm>
            <a:off x="5999480" y="5407660"/>
            <a:ext cx="5950585" cy="1017905"/>
          </a:xfrm>
          <a:prstGeom prst="rect">
            <a:avLst/>
          </a:prstGeom>
        </p:spPr>
      </p:pic>
      <p:cxnSp>
        <p:nvCxnSpPr>
          <p:cNvPr id="7" name="直接连接符 6"/>
          <p:cNvCxnSpPr/>
          <p:nvPr>
            <p:custDataLst>
              <p:tags r:id="rId5"/>
            </p:custDataLst>
          </p:nvPr>
        </p:nvCxnSpPr>
        <p:spPr>
          <a:xfrm>
            <a:off x="1032510" y="2398395"/>
            <a:ext cx="4815840" cy="952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6"/>
            </p:custDataLst>
          </p:nvPr>
        </p:nvCxnSpPr>
        <p:spPr>
          <a:xfrm flipV="1">
            <a:off x="2725420" y="3154045"/>
            <a:ext cx="3274060" cy="190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7"/>
            </p:custDataLst>
          </p:nvPr>
        </p:nvCxnSpPr>
        <p:spPr>
          <a:xfrm>
            <a:off x="503555" y="3496310"/>
            <a:ext cx="5433060" cy="1968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0" name="直接连接符 9"/>
          <p:cNvCxnSpPr/>
          <p:nvPr>
            <p:custDataLst>
              <p:tags r:id="rId8"/>
            </p:custDataLst>
          </p:nvPr>
        </p:nvCxnSpPr>
        <p:spPr>
          <a:xfrm flipV="1">
            <a:off x="503555" y="3867150"/>
            <a:ext cx="4291330" cy="1524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1" name="直接连接符 10"/>
          <p:cNvCxnSpPr/>
          <p:nvPr>
            <p:custDataLst>
              <p:tags r:id="rId9"/>
            </p:custDataLst>
          </p:nvPr>
        </p:nvCxnSpPr>
        <p:spPr>
          <a:xfrm>
            <a:off x="1012190" y="4933950"/>
            <a:ext cx="1895475" cy="889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2" name="直接连接符 11"/>
          <p:cNvCxnSpPr/>
          <p:nvPr>
            <p:custDataLst>
              <p:tags r:id="rId10"/>
            </p:custDataLst>
          </p:nvPr>
        </p:nvCxnSpPr>
        <p:spPr>
          <a:xfrm>
            <a:off x="3164205" y="5321935"/>
            <a:ext cx="1521460" cy="444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3" name="直接连接符 12"/>
          <p:cNvCxnSpPr/>
          <p:nvPr>
            <p:custDataLst>
              <p:tags r:id="rId11"/>
            </p:custDataLst>
          </p:nvPr>
        </p:nvCxnSpPr>
        <p:spPr>
          <a:xfrm>
            <a:off x="5373370" y="1180465"/>
            <a:ext cx="6555105" cy="889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4" name="直接连接符 13"/>
          <p:cNvCxnSpPr/>
          <p:nvPr>
            <p:custDataLst>
              <p:tags r:id="rId12"/>
            </p:custDataLst>
          </p:nvPr>
        </p:nvCxnSpPr>
        <p:spPr>
          <a:xfrm flipV="1">
            <a:off x="5175250" y="1496695"/>
            <a:ext cx="3274060" cy="190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5" name="直接连接符 14"/>
          <p:cNvCxnSpPr/>
          <p:nvPr>
            <p:custDataLst>
              <p:tags r:id="rId13"/>
            </p:custDataLst>
          </p:nvPr>
        </p:nvCxnSpPr>
        <p:spPr>
          <a:xfrm flipV="1">
            <a:off x="8588375" y="1793240"/>
            <a:ext cx="2648585" cy="190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6" name="直接连接符 15"/>
          <p:cNvCxnSpPr/>
          <p:nvPr>
            <p:custDataLst>
              <p:tags r:id="rId14"/>
            </p:custDataLst>
          </p:nvPr>
        </p:nvCxnSpPr>
        <p:spPr>
          <a:xfrm flipV="1">
            <a:off x="6213475" y="5754370"/>
            <a:ext cx="5681980" cy="825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7" name="直接连接符 16"/>
          <p:cNvCxnSpPr/>
          <p:nvPr>
            <p:custDataLst>
              <p:tags r:id="rId15"/>
            </p:custDataLst>
          </p:nvPr>
        </p:nvCxnSpPr>
        <p:spPr>
          <a:xfrm flipV="1">
            <a:off x="6308090" y="6073140"/>
            <a:ext cx="5681980" cy="825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8" name="直接连接符 17"/>
          <p:cNvCxnSpPr/>
          <p:nvPr>
            <p:custDataLst>
              <p:tags r:id="rId16"/>
            </p:custDataLst>
          </p:nvPr>
        </p:nvCxnSpPr>
        <p:spPr>
          <a:xfrm flipV="1">
            <a:off x="6308090" y="6358890"/>
            <a:ext cx="2755900" cy="8890"/>
          </a:xfrm>
          <a:prstGeom prst="line">
            <a:avLst/>
          </a:prstGeom>
          <a:ln w="38100"/>
        </p:spPr>
        <p:style>
          <a:lnRef idx="2">
            <a:schemeClr val="accent1"/>
          </a:lnRef>
          <a:fillRef idx="0">
            <a:srgbClr val="FFFFFF"/>
          </a:fillRef>
          <a:effectRef idx="0">
            <a:srgbClr val="FFFFFF"/>
          </a:effectRef>
          <a:fontRef idx="minor">
            <a:schemeClr val="tx1"/>
          </a:fontRef>
        </p:style>
      </p:cxnSp>
      <p:sp>
        <p:nvSpPr>
          <p:cNvPr id="19" name="矩形 18"/>
          <p:cNvSpPr/>
          <p:nvPr>
            <p:custDataLst>
              <p:tags r:id="rId17"/>
            </p:custDataLst>
          </p:nvPr>
        </p:nvSpPr>
        <p:spPr>
          <a:xfrm>
            <a:off x="3601085" y="2800985"/>
            <a:ext cx="713740" cy="344170"/>
          </a:xfrm>
          <a:prstGeom prst="rect">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矩形 19"/>
          <p:cNvSpPr/>
          <p:nvPr>
            <p:custDataLst>
              <p:tags r:id="rId18"/>
            </p:custDataLst>
          </p:nvPr>
        </p:nvSpPr>
        <p:spPr>
          <a:xfrm>
            <a:off x="3014345" y="3538220"/>
            <a:ext cx="966470" cy="344170"/>
          </a:xfrm>
          <a:prstGeom prst="rect">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1" name="图片 20"/>
          <p:cNvPicPr>
            <a:picLocks noChangeAspect="1"/>
          </p:cNvPicPr>
          <p:nvPr/>
        </p:nvPicPr>
        <p:blipFill>
          <a:blip r:embed="rId19"/>
          <a:stretch>
            <a:fillRect/>
          </a:stretch>
        </p:blipFill>
        <p:spPr>
          <a:xfrm>
            <a:off x="6933565" y="1929765"/>
            <a:ext cx="4431665" cy="3100070"/>
          </a:xfrm>
          <a:prstGeom prst="rect">
            <a:avLst/>
          </a:prstGeom>
        </p:spPr>
      </p:pic>
      <p:sp>
        <p:nvSpPr>
          <p:cNvPr id="22" name="文本框 21"/>
          <p:cNvSpPr txBox="1"/>
          <p:nvPr/>
        </p:nvSpPr>
        <p:spPr>
          <a:xfrm>
            <a:off x="8121015" y="5096510"/>
            <a:ext cx="2677160" cy="36830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a:solidFill>
                  <a:schemeClr val="tx1"/>
                </a:solidFill>
                <a:latin typeface="楷体" panose="02010609060101010101" charset="-122"/>
                <a:ea typeface="楷体" panose="02010609060101010101" charset="-122"/>
                <a:cs typeface="华文中宋" panose="02010600040101010101" charset="-122"/>
                <a:sym typeface="+mn-ea"/>
              </a:rPr>
              <a:t>安史之乱示意图</a:t>
            </a:r>
            <a:endParaRPr lang="zh-CN">
              <a:solidFill>
                <a:schemeClr val="tx1"/>
              </a:solidFill>
              <a:latin typeface="楷体" panose="02010609060101010101" charset="-122"/>
              <a:ea typeface="楷体" panose="02010609060101010101" charset="-122"/>
              <a:cs typeface="华文中宋" panose="02010600040101010101" charset="-122"/>
              <a:sym typeface="+mn-ea"/>
            </a:endParaRPr>
          </a:p>
        </p:txBody>
      </p:sp>
    </p:spTree>
  </p:cSld>
  <p:clrMapOvr>
    <a:masterClrMapping/>
  </p:clrMapOvr>
  <p:timing>
    <p:tnLst>
      <p:par>
        <p:cTn id="1" dur="indefinite" restart="never" nodeType="tmRoot"/>
      </p:par>
    </p:tnLst>
    <p:bldLst>
      <p:bldP spid="19" grpId="1" animBg="1"/>
      <p:bldP spid="2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2462530" y="0"/>
            <a:ext cx="6408420" cy="4211955"/>
          </a:xfrm>
          <a:prstGeom prst="rect">
            <a:avLst/>
          </a:prstGeom>
        </p:spPr>
      </p:pic>
      <p:pic>
        <p:nvPicPr>
          <p:cNvPr id="2" name="图片 1"/>
          <p:cNvPicPr>
            <a:picLocks noChangeAspect="1"/>
          </p:cNvPicPr>
          <p:nvPr/>
        </p:nvPicPr>
        <p:blipFill>
          <a:blip r:embed="rId2"/>
          <a:stretch>
            <a:fillRect/>
          </a:stretch>
        </p:blipFill>
        <p:spPr>
          <a:xfrm>
            <a:off x="465455" y="4211955"/>
            <a:ext cx="11260455" cy="2453005"/>
          </a:xfrm>
          <a:prstGeom prst="rect">
            <a:avLst/>
          </a:prstGeom>
        </p:spPr>
      </p:pic>
      <p:sp>
        <p:nvSpPr>
          <p:cNvPr id="4" name="文本框 3"/>
          <p:cNvSpPr txBox="1"/>
          <p:nvPr/>
        </p:nvSpPr>
        <p:spPr>
          <a:xfrm>
            <a:off x="9288145" y="3855085"/>
            <a:ext cx="1410335" cy="928370"/>
          </a:xfrm>
          <a:prstGeom prst="rect">
            <a:avLst/>
          </a:prstGeom>
          <a:noFill/>
        </p:spPr>
        <p:txBody>
          <a:bodyPr vert="horz" wrap="none" rtlCol="0">
            <a:noAutofit/>
          </a:bodyPr>
          <a:p>
            <a:pPr>
              <a:lnSpc>
                <a:spcPct val="130000"/>
              </a:lnSpc>
            </a:pPr>
            <a:r>
              <a:rPr lang="en-US" altLang="zh-CN" sz="4000" dirty="0">
                <a:solidFill>
                  <a:srgbClr val="FF0000"/>
                </a:solidFill>
                <a:latin typeface="宋体" panose="02010600030101010101" pitchFamily="2" charset="-122"/>
                <a:ea typeface="宋体" panose="02010600030101010101" pitchFamily="2" charset="-122"/>
              </a:rPr>
              <a:t>A</a:t>
            </a:r>
            <a:endParaRPr lang="en-US" altLang="zh-CN" sz="4000" dirty="0">
              <a:solidFill>
                <a:srgbClr val="FF0000"/>
              </a:solidFill>
              <a:latin typeface="宋体" panose="02010600030101010101" pitchFamily="2" charset="-122"/>
              <a:ea typeface="宋体" panose="02010600030101010101" pitchFamily="2" charset="-122"/>
            </a:endParaRPr>
          </a:p>
        </p:txBody>
      </p:sp>
      <p:cxnSp>
        <p:nvCxnSpPr>
          <p:cNvPr id="3" name="直接连接符 2"/>
          <p:cNvCxnSpPr/>
          <p:nvPr/>
        </p:nvCxnSpPr>
        <p:spPr>
          <a:xfrm>
            <a:off x="887730" y="6248400"/>
            <a:ext cx="3676650"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8" name="矩形 7"/>
          <p:cNvSpPr/>
          <p:nvPr>
            <p:custDataLst>
              <p:tags r:id="rId3"/>
            </p:custDataLst>
          </p:nvPr>
        </p:nvSpPr>
        <p:spPr>
          <a:xfrm>
            <a:off x="8998585" y="1290320"/>
            <a:ext cx="2660650" cy="1568450"/>
          </a:xfrm>
          <a:prstGeom prst="rect">
            <a:avLst/>
          </a:prstGeom>
          <a:noFill/>
          <a:ln>
            <a:noFill/>
          </a:ln>
        </p:spPr>
        <p:txBody>
          <a:bodyPr wrap="square" rtlCol="0" anchor="t">
            <a:spAutoFit/>
          </a:bodyPr>
          <a:p>
            <a:pPr algn="l"/>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十大节度使基本都分布在边疆</a:t>
            </a:r>
            <a:endPar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8" grpId="0"/>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67030" y="372745"/>
            <a:ext cx="11457305" cy="4741545"/>
          </a:xfrm>
          <a:prstGeom prst="rect">
            <a:avLst/>
          </a:prstGeom>
          <a:noFill/>
        </p:spPr>
        <p:txBody>
          <a:bodyPr wrap="square" rtlCol="0" anchor="t">
            <a:spAutoFit/>
          </a:bodyPr>
          <a:p>
            <a:pPr indent="0" fontAlgn="auto">
              <a:lnSpc>
                <a:spcPct val="120000"/>
              </a:lnSpc>
              <a:buClr>
                <a:schemeClr val="accent1"/>
              </a:buClr>
            </a:pPr>
            <a:r>
              <a:rPr 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（2022年甘肃天水）</a:t>
            </a:r>
            <a:r>
              <a:rPr sz="3600">
                <a:latin typeface="宋体" panose="02010600030101010101" pitchFamily="2" charset="-122"/>
                <a:ea typeface="宋体" panose="02010600030101010101" pitchFamily="2" charset="-122"/>
                <a:cs typeface="宋体" panose="02010600030101010101" pitchFamily="2" charset="-122"/>
                <a:sym typeface="+mn-ea"/>
              </a:rPr>
              <a:t>“限于当时的国力，节度使很少得到中央政府的津贴，必须由自己在防区内自给自足地筹措招兵买马、屯粮制械的费用。这种做法的负面效应是明显的，节度使对中央政府的离心力日渐增大。”这直接导致了</a:t>
            </a:r>
            <a:endParaRPr sz="3600">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ct val="120000"/>
              </a:lnSpc>
              <a:buClr>
                <a:schemeClr val="accent1"/>
              </a:buClr>
            </a:pPr>
            <a:r>
              <a:rPr sz="3600">
                <a:latin typeface="宋体" panose="02010600030101010101" pitchFamily="2" charset="-122"/>
                <a:ea typeface="宋体" panose="02010600030101010101" pitchFamily="2" charset="-122"/>
                <a:cs typeface="宋体" panose="02010600030101010101" pitchFamily="2" charset="-122"/>
                <a:sym typeface="+mn-ea"/>
              </a:rPr>
              <a:t>A. 八王之乱	</a:t>
            </a:r>
            <a:r>
              <a:rPr lang="en-US" sz="3600">
                <a:latin typeface="宋体" panose="02010600030101010101" pitchFamily="2" charset="-122"/>
                <a:ea typeface="宋体" panose="02010600030101010101" pitchFamily="2" charset="-122"/>
                <a:cs typeface="宋体" panose="02010600030101010101" pitchFamily="2" charset="-122"/>
                <a:sym typeface="+mn-ea"/>
              </a:rPr>
              <a:t>      </a:t>
            </a:r>
            <a:r>
              <a:rPr sz="3600">
                <a:latin typeface="宋体" panose="02010600030101010101" pitchFamily="2" charset="-122"/>
                <a:ea typeface="宋体" panose="02010600030101010101" pitchFamily="2" charset="-122"/>
                <a:cs typeface="宋体" panose="02010600030101010101" pitchFamily="2" charset="-122"/>
                <a:sym typeface="+mn-ea"/>
              </a:rPr>
              <a:t>B. 安史之乱	</a:t>
            </a:r>
            <a:endParaRPr sz="3600">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ct val="120000"/>
              </a:lnSpc>
              <a:buClr>
                <a:schemeClr val="accent1"/>
              </a:buClr>
            </a:pPr>
            <a:r>
              <a:rPr sz="3600">
                <a:latin typeface="宋体" panose="02010600030101010101" pitchFamily="2" charset="-122"/>
                <a:ea typeface="宋体" panose="02010600030101010101" pitchFamily="2" charset="-122"/>
                <a:cs typeface="宋体" panose="02010600030101010101" pitchFamily="2" charset="-122"/>
                <a:sym typeface="+mn-ea"/>
              </a:rPr>
              <a:t>C. 官吏冗余	</a:t>
            </a:r>
            <a:r>
              <a:rPr lang="en-US" sz="3600">
                <a:latin typeface="宋体" panose="02010600030101010101" pitchFamily="2" charset="-122"/>
                <a:ea typeface="宋体" panose="02010600030101010101" pitchFamily="2" charset="-122"/>
                <a:cs typeface="宋体" panose="02010600030101010101" pitchFamily="2" charset="-122"/>
                <a:sym typeface="+mn-ea"/>
              </a:rPr>
              <a:t>      </a:t>
            </a:r>
            <a:r>
              <a:rPr sz="3600">
                <a:latin typeface="宋体" panose="02010600030101010101" pitchFamily="2" charset="-122"/>
                <a:ea typeface="宋体" panose="02010600030101010101" pitchFamily="2" charset="-122"/>
                <a:cs typeface="宋体" panose="02010600030101010101" pitchFamily="2" charset="-122"/>
                <a:sym typeface="+mn-ea"/>
              </a:rPr>
              <a:t>D. 宦官专权</a:t>
            </a:r>
            <a:endParaRPr lang="zh-CN" altLang="en-US" sz="36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nvSpPr>
        <p:spPr>
          <a:xfrm>
            <a:off x="7419975" y="2964815"/>
            <a:ext cx="1410335" cy="928370"/>
          </a:xfrm>
          <a:prstGeom prst="rect">
            <a:avLst/>
          </a:prstGeom>
          <a:noFill/>
        </p:spPr>
        <p:txBody>
          <a:bodyPr vert="horz" wrap="none" rtlCol="0">
            <a:noAutofit/>
          </a:bodyPr>
          <a:p>
            <a:pPr>
              <a:lnSpc>
                <a:spcPct val="130000"/>
              </a:lnSpc>
            </a:pPr>
            <a:r>
              <a:rPr lang="en-US" altLang="zh-CN" sz="4000" dirty="0">
                <a:solidFill>
                  <a:srgbClr val="FF0000"/>
                </a:solidFill>
                <a:latin typeface="宋体" panose="02010600030101010101" pitchFamily="2" charset="-122"/>
                <a:ea typeface="宋体" panose="02010600030101010101" pitchFamily="2" charset="-122"/>
              </a:rPr>
              <a:t>B</a:t>
            </a:r>
            <a:endParaRPr lang="en-US" altLang="zh-CN" sz="4000" dirty="0">
              <a:solidFill>
                <a:srgbClr val="FF0000"/>
              </a:solidFill>
              <a:latin typeface="宋体" panose="02010600030101010101" pitchFamily="2" charset="-122"/>
              <a:ea typeface="宋体" panose="02010600030101010101" pitchFamily="2" charset="-122"/>
            </a:endParaRPr>
          </a:p>
        </p:txBody>
      </p:sp>
      <p:cxnSp>
        <p:nvCxnSpPr>
          <p:cNvPr id="3" name="直接连接符 2"/>
          <p:cNvCxnSpPr/>
          <p:nvPr/>
        </p:nvCxnSpPr>
        <p:spPr>
          <a:xfrm>
            <a:off x="9335770" y="1058545"/>
            <a:ext cx="2232000"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4992370" y="1705610"/>
            <a:ext cx="6683375" cy="1079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a:off x="367030" y="2385060"/>
            <a:ext cx="6677660" cy="127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9498965" y="2374900"/>
            <a:ext cx="2304000"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2688590" y="3033395"/>
            <a:ext cx="7560310" cy="63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par>
                                <p:cTn id="19" presetID="3"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718820" y="654685"/>
            <a:ext cx="10788015" cy="507746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2024·</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广东珠海斗门模拟</a:t>
            </a:r>
            <a:r>
              <a:rPr 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）有学者把唐代藩镇划分为河朔割据型、中原防遏型、边疆御边型、东南财源型。当时的</a:t>
            </a:r>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48</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个藩镇中，北方的</a:t>
            </a:r>
            <a:r>
              <a:rPr lang="zh-CN" sz="3600">
                <a:latin typeface="宋体" panose="02010600030101010101" pitchFamily="2" charset="-122"/>
                <a:ea typeface="宋体" panose="02010600030101010101" pitchFamily="2" charset="-122"/>
                <a:cs typeface="宋体" panose="02010600030101010101" pitchFamily="2" charset="-122"/>
                <a:sym typeface="+mn-ea"/>
              </a:rPr>
              <a:t>河朔割据型有</a:t>
            </a:r>
            <a:r>
              <a:rPr lang="en-US" altLang="zh-CN" sz="3600">
                <a:latin typeface="宋体" panose="02010600030101010101" pitchFamily="2" charset="-122"/>
                <a:ea typeface="宋体" panose="02010600030101010101" pitchFamily="2" charset="-122"/>
                <a:cs typeface="宋体" panose="02010600030101010101" pitchFamily="2" charset="-122"/>
                <a:sym typeface="+mn-ea"/>
              </a:rPr>
              <a:t>7</a:t>
            </a:r>
            <a:r>
              <a:rPr lang="zh-CN" altLang="en-US" sz="3600">
                <a:latin typeface="宋体" panose="02010600030101010101" pitchFamily="2" charset="-122"/>
                <a:ea typeface="宋体" panose="02010600030101010101" pitchFamily="2" charset="-122"/>
                <a:cs typeface="宋体" panose="02010600030101010101" pitchFamily="2" charset="-122"/>
                <a:sym typeface="+mn-ea"/>
              </a:rPr>
              <a:t>个，为朝廷提供财源的东南财源型有</a:t>
            </a:r>
            <a:r>
              <a:rPr lang="en-US" altLang="zh-CN" sz="3600">
                <a:latin typeface="宋体" panose="02010600030101010101" pitchFamily="2" charset="-122"/>
                <a:ea typeface="宋体" panose="02010600030101010101" pitchFamily="2" charset="-122"/>
                <a:cs typeface="宋体" panose="02010600030101010101" pitchFamily="2" charset="-122"/>
                <a:sym typeface="+mn-ea"/>
              </a:rPr>
              <a:t>9</a:t>
            </a:r>
            <a:r>
              <a:rPr lang="zh-CN" altLang="en-US" sz="3600">
                <a:latin typeface="宋体" panose="02010600030101010101" pitchFamily="2" charset="-122"/>
                <a:ea typeface="宋体" panose="02010600030101010101" pitchFamily="2" charset="-122"/>
                <a:cs typeface="宋体" panose="02010600030101010101" pitchFamily="2" charset="-122"/>
                <a:sym typeface="+mn-ea"/>
              </a:rPr>
              <a:t>个。唐代藩镇的这种分类说明</a:t>
            </a:r>
            <a:endParaRPr 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中央集权有所强化</a:t>
            </a:r>
            <a:endPar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B.</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北方局势更为动荡</a:t>
            </a:r>
            <a:endPar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C.</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民众生活环境恶化</a:t>
            </a:r>
            <a:endPar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en-US" altLang="zh-CN"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D.</a:t>
            </a:r>
            <a:r>
              <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唐朝统治基本瓦解</a:t>
            </a:r>
            <a:endParaRPr lang="zh-CN" altLang="en-US" sz="36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框 3"/>
          <p:cNvSpPr txBox="1"/>
          <p:nvPr/>
        </p:nvSpPr>
        <p:spPr>
          <a:xfrm>
            <a:off x="9119870" y="3060700"/>
            <a:ext cx="1410335" cy="928370"/>
          </a:xfrm>
          <a:prstGeom prst="rect">
            <a:avLst/>
          </a:prstGeom>
          <a:noFill/>
        </p:spPr>
        <p:txBody>
          <a:bodyPr vert="horz" wrap="none" rtlCol="0">
            <a:noAutofit/>
          </a:bodyPr>
          <a:p>
            <a:pPr>
              <a:lnSpc>
                <a:spcPct val="130000"/>
              </a:lnSpc>
            </a:pPr>
            <a:r>
              <a:rPr lang="en-US" altLang="zh-CN" sz="4800" dirty="0">
                <a:solidFill>
                  <a:srgbClr val="FF0000"/>
                </a:solidFill>
                <a:latin typeface="宋体" panose="02010600030101010101" pitchFamily="2" charset="-122"/>
                <a:ea typeface="宋体" panose="02010600030101010101" pitchFamily="2" charset="-122"/>
              </a:rPr>
              <a:t>B</a:t>
            </a:r>
            <a:endParaRPr lang="en-US" altLang="zh-CN" sz="4800" dirty="0">
              <a:solidFill>
                <a:srgbClr val="FF0000"/>
              </a:solidFill>
              <a:latin typeface="宋体" panose="02010600030101010101" pitchFamily="2" charset="-122"/>
              <a:ea typeface="宋体" panose="02010600030101010101" pitchFamily="2" charset="-122"/>
            </a:endParaRPr>
          </a:p>
        </p:txBody>
      </p:sp>
      <p:cxnSp>
        <p:nvCxnSpPr>
          <p:cNvPr id="7" name="直接连接符 6"/>
          <p:cNvCxnSpPr/>
          <p:nvPr/>
        </p:nvCxnSpPr>
        <p:spPr>
          <a:xfrm flipV="1">
            <a:off x="5641975" y="2320290"/>
            <a:ext cx="5408295" cy="1016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2" name="直接连接符 1"/>
          <p:cNvCxnSpPr/>
          <p:nvPr/>
        </p:nvCxnSpPr>
        <p:spPr>
          <a:xfrm flipV="1">
            <a:off x="786765" y="2868930"/>
            <a:ext cx="7206615" cy="1524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51485" y="98425"/>
            <a:ext cx="8685530" cy="6470650"/>
          </a:xfrm>
          <a:prstGeom prst="rect">
            <a:avLst/>
          </a:prstGeom>
        </p:spPr>
      </p:pic>
      <p:cxnSp>
        <p:nvCxnSpPr>
          <p:cNvPr id="7" name="直接连接符 6"/>
          <p:cNvCxnSpPr/>
          <p:nvPr/>
        </p:nvCxnSpPr>
        <p:spPr>
          <a:xfrm>
            <a:off x="4632325" y="2768600"/>
            <a:ext cx="1413510" cy="127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2" name="直接连接符 1"/>
          <p:cNvCxnSpPr/>
          <p:nvPr/>
        </p:nvCxnSpPr>
        <p:spPr>
          <a:xfrm flipV="1">
            <a:off x="4632325" y="2989580"/>
            <a:ext cx="1468755" cy="1016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4" name="文本框 3"/>
          <p:cNvSpPr txBox="1"/>
          <p:nvPr/>
        </p:nvSpPr>
        <p:spPr>
          <a:xfrm>
            <a:off x="9296400" y="265430"/>
            <a:ext cx="1410335" cy="928370"/>
          </a:xfrm>
          <a:prstGeom prst="rect">
            <a:avLst/>
          </a:prstGeom>
          <a:noFill/>
        </p:spPr>
        <p:txBody>
          <a:bodyPr vert="horz" wrap="none" rtlCol="0">
            <a:noAutofit/>
          </a:bodyPr>
          <a:p>
            <a:pPr>
              <a:lnSpc>
                <a:spcPct val="130000"/>
              </a:lnSpc>
            </a:pPr>
            <a:r>
              <a:rPr lang="en-US" altLang="zh-CN" sz="4000" dirty="0">
                <a:solidFill>
                  <a:srgbClr val="FF0000"/>
                </a:solidFill>
                <a:latin typeface="宋体" panose="02010600030101010101" pitchFamily="2" charset="-122"/>
                <a:ea typeface="宋体" panose="02010600030101010101" pitchFamily="2" charset="-122"/>
              </a:rPr>
              <a:t>C</a:t>
            </a:r>
            <a:endParaRPr lang="en-US" altLang="zh-CN" sz="4000" dirty="0">
              <a:solidFill>
                <a:srgbClr val="FF0000"/>
              </a:solidFill>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48945" y="1106170"/>
            <a:ext cx="11437620" cy="5398135"/>
          </a:xfrm>
          <a:prstGeom prst="rect">
            <a:avLst/>
          </a:prstGeom>
          <a:noFill/>
        </p:spPr>
        <p:txBody>
          <a:bodyPr wrap="square" rtlCol="0">
            <a:noAutofit/>
          </a:bodyPr>
          <a:lstStyle/>
          <a:p>
            <a:pPr indent="0" fontAlgn="auto">
              <a:spcBef>
                <a:spcPts val="0"/>
              </a:spcBef>
              <a:spcAft>
                <a:spcPts val="600"/>
              </a:spcAft>
            </a:pPr>
            <a:r>
              <a:rPr lang="en-US" altLang="zh-CN" sz="3600" b="1">
                <a:latin typeface="宋体" panose="02010600030101010101" pitchFamily="2" charset="-122"/>
                <a:ea typeface="宋体" panose="02010600030101010101" pitchFamily="2" charset="-122"/>
                <a:sym typeface="+mn-ea"/>
              </a:rPr>
              <a:t>1.</a:t>
            </a:r>
            <a:r>
              <a:rPr lang="zh-CN" altLang="en-US" sz="3600" b="1" dirty="0">
                <a:latin typeface="宋体" panose="02010600030101010101" pitchFamily="2" charset="-122"/>
                <a:ea typeface="宋体" panose="02010600030101010101" pitchFamily="2" charset="-122"/>
                <a:cs typeface="华文中宋" panose="02010600040101010101" charset="-122"/>
                <a:sym typeface="+mn-ea"/>
              </a:rPr>
              <a:t>三段历史时期的划分：</a:t>
            </a:r>
            <a:endParaRPr lang="zh-CN" altLang="en-US"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endParaRPr>
          </a:p>
          <a:p>
            <a:pPr indent="0" fontAlgn="auto">
              <a:spcBef>
                <a:spcPts val="0"/>
              </a:spcBef>
              <a:spcAft>
                <a:spcPts val="600"/>
              </a:spcAft>
            </a:pPr>
            <a:r>
              <a:rPr lang="zh-CN" altLang="en-US" sz="3600" b="1">
                <a:latin typeface="宋体" panose="02010600030101010101" pitchFamily="2" charset="-122"/>
                <a:ea typeface="宋体" panose="02010600030101010101" pitchFamily="2" charset="-122"/>
                <a:sym typeface="+mn-ea"/>
              </a:rPr>
              <a:t>（</a:t>
            </a:r>
            <a:r>
              <a:rPr lang="en-US" altLang="zh-CN" sz="3600" b="1">
                <a:latin typeface="宋体" panose="02010600030101010101" pitchFamily="2" charset="-122"/>
                <a:ea typeface="宋体" panose="02010600030101010101" pitchFamily="2" charset="-122"/>
                <a:sym typeface="+mn-ea"/>
              </a:rPr>
              <a:t>1</a:t>
            </a:r>
            <a:r>
              <a:rPr lang="zh-CN" altLang="en-US" sz="3600" b="1">
                <a:latin typeface="宋体" panose="02010600030101010101" pitchFamily="2" charset="-122"/>
                <a:ea typeface="宋体" panose="02010600030101010101" pitchFamily="2" charset="-122"/>
                <a:sym typeface="+mn-ea"/>
              </a:rPr>
              <a:t>）辽、北宋、西夏的并立：澶渊之盟</a:t>
            </a:r>
            <a:endParaRPr lang="zh-CN" altLang="en-US" sz="3600" b="1">
              <a:latin typeface="宋体" panose="02010600030101010101" pitchFamily="2" charset="-122"/>
              <a:ea typeface="宋体" panose="02010600030101010101" pitchFamily="2" charset="-122"/>
              <a:sym typeface="+mn-ea"/>
            </a:endParaRPr>
          </a:p>
          <a:p>
            <a:pPr indent="0" fontAlgn="auto">
              <a:spcBef>
                <a:spcPts val="0"/>
              </a:spcBef>
              <a:spcAft>
                <a:spcPts val="600"/>
              </a:spcAft>
            </a:pPr>
            <a:r>
              <a:rPr lang="zh-CN" altLang="en-US" sz="3600" b="1">
                <a:latin typeface="宋体" panose="02010600030101010101" pitchFamily="2" charset="-122"/>
                <a:ea typeface="宋体" panose="02010600030101010101" pitchFamily="2" charset="-122"/>
                <a:sym typeface="+mn-ea"/>
              </a:rPr>
              <a:t>（</a:t>
            </a:r>
            <a:r>
              <a:rPr lang="en-US" altLang="zh-CN" sz="3600" b="1">
                <a:latin typeface="宋体" panose="02010600030101010101" pitchFamily="2" charset="-122"/>
                <a:ea typeface="宋体" panose="02010600030101010101" pitchFamily="2" charset="-122"/>
                <a:sym typeface="+mn-ea"/>
              </a:rPr>
              <a:t>2</a:t>
            </a:r>
            <a:r>
              <a:rPr lang="zh-CN" altLang="en-US" sz="3600" b="1">
                <a:latin typeface="宋体" panose="02010600030101010101" pitchFamily="2" charset="-122"/>
                <a:ea typeface="宋体" panose="02010600030101010101" pitchFamily="2" charset="-122"/>
                <a:sym typeface="+mn-ea"/>
              </a:rPr>
              <a:t>）金、南宋、</a:t>
            </a:r>
            <a:r>
              <a:rPr lang="zh-CN" altLang="en-US" sz="3600" b="1">
                <a:latin typeface="宋体" panose="02010600030101010101" pitchFamily="2" charset="-122"/>
                <a:ea typeface="宋体" panose="02010600030101010101" pitchFamily="2" charset="-122"/>
                <a:sym typeface="+mn-ea"/>
              </a:rPr>
              <a:t>西夏</a:t>
            </a:r>
            <a:r>
              <a:rPr lang="zh-CN" altLang="en-US" sz="3600" b="1">
                <a:latin typeface="宋体" panose="02010600030101010101" pitchFamily="2" charset="-122"/>
                <a:ea typeface="宋体" panose="02010600030101010101" pitchFamily="2" charset="-122"/>
                <a:sym typeface="+mn-ea"/>
              </a:rPr>
              <a:t>的对峙：岳飞抗金</a:t>
            </a:r>
            <a:endParaRPr lang="zh-CN" altLang="en-US" sz="3600" b="1">
              <a:latin typeface="宋体" panose="02010600030101010101" pitchFamily="2" charset="-122"/>
              <a:ea typeface="宋体" panose="02010600030101010101" pitchFamily="2" charset="-122"/>
              <a:sym typeface="+mn-ea"/>
            </a:endParaRPr>
          </a:p>
          <a:p>
            <a:pPr indent="0" fontAlgn="auto">
              <a:spcBef>
                <a:spcPts val="0"/>
              </a:spcBef>
              <a:spcAft>
                <a:spcPts val="600"/>
              </a:spcAft>
            </a:pPr>
            <a:r>
              <a:rPr lang="zh-CN" altLang="en-US" sz="3600" b="1">
                <a:latin typeface="宋体" panose="02010600030101010101" pitchFamily="2" charset="-122"/>
                <a:ea typeface="宋体" panose="02010600030101010101" pitchFamily="2" charset="-122"/>
                <a:sym typeface="+mn-ea"/>
              </a:rPr>
              <a:t>（</a:t>
            </a:r>
            <a:r>
              <a:rPr lang="en-US" altLang="zh-CN" sz="3600" b="1">
                <a:latin typeface="宋体" panose="02010600030101010101" pitchFamily="2" charset="-122"/>
                <a:ea typeface="宋体" panose="02010600030101010101" pitchFamily="2" charset="-122"/>
                <a:sym typeface="+mn-ea"/>
              </a:rPr>
              <a:t>3</a:t>
            </a:r>
            <a:r>
              <a:rPr lang="zh-CN" altLang="en-US" sz="3600" b="1">
                <a:latin typeface="宋体" panose="02010600030101010101" pitchFamily="2" charset="-122"/>
                <a:ea typeface="宋体" panose="02010600030101010101" pitchFamily="2" charset="-122"/>
                <a:sym typeface="+mn-ea"/>
              </a:rPr>
              <a:t>）元朝的统一：文天祥抗元</a:t>
            </a:r>
            <a:endParaRPr lang="zh-CN" altLang="en-US" sz="3600" b="1">
              <a:solidFill>
                <a:schemeClr val="tx1"/>
              </a:solidFill>
              <a:latin typeface="宋体" panose="02010600030101010101" pitchFamily="2" charset="-122"/>
              <a:ea typeface="宋体" panose="02010600030101010101" pitchFamily="2" charset="-122"/>
            </a:endParaRPr>
          </a:p>
          <a:p>
            <a:pPr indent="0" algn="l" defTabSz="266700" eaLnBrk="0" fontAlgn="base">
              <a:spcBef>
                <a:spcPts val="0"/>
              </a:spcBef>
              <a:spcAft>
                <a:spcPct val="0"/>
              </a:spcAft>
            </a:pPr>
            <a:r>
              <a:rPr lang="en-US" altLang="zh-CN" sz="3600" b="1">
                <a:latin typeface="宋体" panose="02010600030101010101" pitchFamily="2" charset="-122"/>
                <a:ea typeface="宋体" panose="02010600030101010101" pitchFamily="2" charset="-122"/>
                <a:sym typeface="+mn-ea"/>
              </a:rPr>
              <a:t>2.</a:t>
            </a:r>
            <a:r>
              <a:rPr lang="zh-CN" altLang="en-US" sz="3600" b="1">
                <a:latin typeface="宋体" panose="02010600030101010101" pitchFamily="2" charset="-122"/>
                <a:ea typeface="宋体" panose="02010600030101010101" pitchFamily="2" charset="-122"/>
                <a:sym typeface="+mn-ea"/>
              </a:rPr>
              <a:t>北宋强化中央集权和重文轻武的政策。</a:t>
            </a:r>
            <a:endParaRPr lang="zh-CN" altLang="en-US" sz="3600" b="1">
              <a:solidFill>
                <a:schemeClr val="tx1"/>
              </a:solidFill>
              <a:latin typeface="宋体" panose="02010600030101010101" pitchFamily="2" charset="-122"/>
              <a:ea typeface="宋体" panose="02010600030101010101" pitchFamily="2" charset="-122"/>
            </a:endParaRPr>
          </a:p>
          <a:p>
            <a:pPr indent="0" algn="l" defTabSz="266700" eaLnBrk="0" fontAlgn="base">
              <a:spcBef>
                <a:spcPts val="0"/>
              </a:spcBef>
              <a:spcAft>
                <a:spcPct val="0"/>
              </a:spcAft>
            </a:pPr>
            <a:r>
              <a:rPr lang="en-US" sz="3600" b="1">
                <a:latin typeface="宋体" panose="02010600030101010101" pitchFamily="2" charset="-122"/>
                <a:ea typeface="宋体" panose="02010600030101010101" pitchFamily="2" charset="-122"/>
                <a:sym typeface="+mn-ea"/>
              </a:rPr>
              <a:t>3.</a:t>
            </a:r>
            <a:r>
              <a:rPr lang="zh-CN" altLang="en-US" sz="3600" b="1">
                <a:latin typeface="宋体" panose="02010600030101010101" pitchFamily="2" charset="-122"/>
                <a:ea typeface="宋体" panose="02010600030101010101" pitchFamily="2" charset="-122"/>
                <a:sym typeface="+mn-ea"/>
              </a:rPr>
              <a:t>中国古代经济重心的南移。</a:t>
            </a:r>
            <a:endParaRPr lang="zh-CN" altLang="en-US" sz="3600" b="1">
              <a:solidFill>
                <a:schemeClr val="tx1"/>
              </a:solidFill>
              <a:latin typeface="宋体" panose="02010600030101010101" pitchFamily="2" charset="-122"/>
              <a:ea typeface="宋体" panose="02010600030101010101" pitchFamily="2" charset="-122"/>
            </a:endParaRPr>
          </a:p>
          <a:p>
            <a:pPr indent="0" algn="l" defTabSz="266700" eaLnBrk="0" fontAlgn="base">
              <a:spcBef>
                <a:spcPts val="0"/>
              </a:spcBef>
              <a:spcAft>
                <a:spcPct val="0"/>
              </a:spcAft>
            </a:pPr>
            <a:r>
              <a:rPr lang="en-US" altLang="zh-CN" sz="3600" b="1">
                <a:latin typeface="宋体" panose="02010600030101010101" pitchFamily="2" charset="-122"/>
                <a:ea typeface="宋体" panose="02010600030101010101" pitchFamily="2" charset="-122"/>
                <a:sym typeface="+mn-ea"/>
              </a:rPr>
              <a:t>4.</a:t>
            </a:r>
            <a:r>
              <a:rPr lang="zh-CN" altLang="en-US" sz="3600" b="1">
                <a:latin typeface="宋体" panose="02010600030101010101" pitchFamily="2" charset="-122"/>
                <a:ea typeface="宋体" panose="02010600030101010101" pitchFamily="2" charset="-122"/>
                <a:sym typeface="+mn-ea"/>
              </a:rPr>
              <a:t>元朝的行省制度和对边疆的管辖。</a:t>
            </a:r>
            <a:endParaRPr lang="zh-CN" altLang="en-US" sz="3600" b="1">
              <a:solidFill>
                <a:schemeClr val="tx1"/>
              </a:solidFill>
              <a:latin typeface="宋体" panose="02010600030101010101" pitchFamily="2" charset="-122"/>
              <a:ea typeface="宋体" panose="02010600030101010101" pitchFamily="2" charset="-122"/>
            </a:endParaRPr>
          </a:p>
          <a:p>
            <a:pPr indent="0" algn="l" defTabSz="266700" eaLnBrk="0" fontAlgn="base">
              <a:spcBef>
                <a:spcPts val="0"/>
              </a:spcBef>
              <a:spcAft>
                <a:spcPct val="0"/>
              </a:spcAft>
            </a:pPr>
            <a:r>
              <a:rPr lang="en-US" altLang="zh-CN" sz="3600" b="1">
                <a:latin typeface="宋体" panose="02010600030101010101" pitchFamily="2" charset="-122"/>
                <a:ea typeface="宋体" panose="02010600030101010101" pitchFamily="2" charset="-122"/>
                <a:sym typeface="+mn-ea"/>
              </a:rPr>
              <a:t>5.</a:t>
            </a:r>
            <a:r>
              <a:rPr lang="zh-CN" altLang="en-US" sz="3600" b="1">
                <a:latin typeface="宋体" panose="02010600030101010101" pitchFamily="2" charset="-122"/>
                <a:ea typeface="宋体" panose="02010600030101010101" pitchFamily="2" charset="-122"/>
                <a:sym typeface="+mn-ea"/>
              </a:rPr>
              <a:t>宋元时期的都市生活和科技文化成就。</a:t>
            </a:r>
            <a:endParaRPr lang="zh-CN" altLang="en-US" sz="3600" b="1">
              <a:solidFill>
                <a:schemeClr val="tx1"/>
              </a:solidFill>
              <a:latin typeface="宋体" panose="02010600030101010101" pitchFamily="2" charset="-122"/>
              <a:ea typeface="宋体" panose="02010600030101010101" pitchFamily="2" charset="-122"/>
            </a:endParaRPr>
          </a:p>
          <a:p>
            <a:pPr indent="0" fontAlgn="auto">
              <a:spcBef>
                <a:spcPts val="0"/>
              </a:spcBef>
              <a:spcAft>
                <a:spcPts val="600"/>
              </a:spcAft>
            </a:pPr>
            <a:endParaRPr lang="zh-CN" altLang="en-US"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endParaRPr>
          </a:p>
        </p:txBody>
      </p:sp>
      <p:graphicFrame>
        <p:nvGraphicFramePr>
          <p:cNvPr id="2" name="对象 1"/>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3"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 name="图片 5"/>
          <p:cNvPicPr>
            <a:picLocks noChangeAspect="1"/>
          </p:cNvPicPr>
          <p:nvPr>
            <p:custDataLst>
              <p:tags r:id="rId4"/>
            </p:custDataLst>
          </p:nvPr>
        </p:nvPicPr>
        <p:blipFill>
          <a:blip r:embed="rId5">
            <a:lum bright="12000" contrast="6000"/>
          </a:blip>
          <a:stretch>
            <a:fillRect/>
          </a:stretch>
        </p:blipFill>
        <p:spPr>
          <a:xfrm>
            <a:off x="9755822" y="13589"/>
            <a:ext cx="2386978" cy="864963"/>
          </a:xfrm>
          <a:prstGeom prst="rect">
            <a:avLst/>
          </a:prstGeom>
          <a:noFill/>
          <a:ln w="9525">
            <a:noFill/>
          </a:ln>
        </p:spPr>
      </p:pic>
      <p:pic>
        <p:nvPicPr>
          <p:cNvPr id="9" name="图片 4"/>
          <p:cNvPicPr>
            <a:picLocks noChangeAspect="1"/>
          </p:cNvPicPr>
          <p:nvPr>
            <p:custDataLst>
              <p:tags r:id="rId6"/>
            </p:custDataLst>
          </p:nvPr>
        </p:nvPicPr>
        <p:blipFill>
          <a:blip r:embed="rId7">
            <a:lum bright="12000" contrast="6000"/>
          </a:blip>
          <a:stretch>
            <a:fillRect/>
          </a:stretch>
        </p:blipFill>
        <p:spPr>
          <a:xfrm>
            <a:off x="1588" y="4067"/>
            <a:ext cx="2410784"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第二单元选取的重点</a:t>
            </a:r>
            <a:endParaRPr kumimoji="0" lang="zh-CN" altLang="en-US" sz="4400" b="1" i="0" u="none" strike="noStrike" kern="1200" cap="none" spc="0" normalizeH="0" baseline="0" noProof="1">
              <a:ln>
                <a:noFill/>
              </a:ln>
              <a:solidFill>
                <a:schemeClr val="bg1"/>
              </a:solidFill>
              <a:effectLst/>
              <a:uLnTx/>
              <a:uFillTx/>
              <a:latin typeface="+mj-ea"/>
              <a:ea typeface="+mj-ea"/>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anim calcmode="lin" valueType="num">
                                      <p:cBhvr additive="base">
                                        <p:cTn id="7" dur="500" fill="hold"/>
                                        <p:tgtEl>
                                          <p:spTgt spid="7181"/>
                                        </p:tgtEl>
                                        <p:attrNameLst>
                                          <p:attrName>ppt_x</p:attrName>
                                        </p:attrNameLst>
                                      </p:cBhvr>
                                      <p:tavLst>
                                        <p:tav tm="0">
                                          <p:val>
                                            <p:strVal val="#ppt_x"/>
                                          </p:val>
                                        </p:tav>
                                        <p:tav tm="100000">
                                          <p:val>
                                            <p:strVal val="#ppt_x"/>
                                          </p:val>
                                        </p:tav>
                                      </p:tavLst>
                                    </p:anim>
                                    <p:anim calcmode="lin" valueType="num">
                                      <p:cBhvr additive="base">
                                        <p:cTn id="8"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ox(in)">
                                      <p:cBhvr>
                                        <p:cTn id="13" dur="2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ox(in)">
                                      <p:cBhvr>
                                        <p:cTn id="18" dur="2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ox(in)">
                                      <p:cBhvr>
                                        <p:cTn id="23" dur="2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ox(in)">
                                      <p:cBhvr>
                                        <p:cTn id="28" dur="2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box(in)">
                                      <p:cBhvr>
                                        <p:cTn id="33" dur="20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box(in)">
                                      <p:cBhvr>
                                        <p:cTn id="38" dur="20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box(in)">
                                      <p:cBhvr>
                                        <p:cTn id="43" dur="2000"/>
                                        <p:tgtEl>
                                          <p:spTgt spid="6">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animEffect transition="in" filter="box(in)">
                                      <p:cBhvr>
                                        <p:cTn id="48" dur="2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1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1145" y="145415"/>
            <a:ext cx="11700510" cy="6567170"/>
          </a:xfrm>
          <a:prstGeom prst="rect">
            <a:avLst/>
          </a:prstGeom>
        </p:spPr>
        <p:txBody>
          <a:bodyPr wrap="square">
            <a:spAutoFit/>
          </a:bodyPr>
          <a:p>
            <a:pPr marL="0" indent="0" algn="ctr" defTabSz="266700">
              <a:lnSpc>
                <a:spcPct val="117000"/>
              </a:lnSpc>
              <a:spcBef>
                <a:spcPct val="0"/>
              </a:spcBef>
              <a:spcAft>
                <a:spcPct val="0"/>
              </a:spcAft>
            </a:pPr>
            <a:r>
              <a:rPr lang="en-US" altLang="zh-CN" sz="3600" b="1">
                <a:solidFill>
                  <a:srgbClr val="FF0000"/>
                </a:solidFill>
                <a:effectLst>
                  <a:outerShdw blurRad="38100" dist="25400" dir="5400000" algn="ctr" rotWithShape="0">
                    <a:srgbClr val="6E747A">
                      <a:alpha val="43000"/>
                    </a:srgbClr>
                  </a:outerShdw>
                </a:effectLst>
                <a:latin typeface="华文中宋" panose="02010600040101010101" charset="-122"/>
                <a:ea typeface="华文中宋" panose="02010600040101010101" charset="-122"/>
                <a:sym typeface="+mn-ea"/>
              </a:rPr>
              <a:t>2022</a:t>
            </a:r>
            <a:r>
              <a:rPr lang="zh-CN" altLang="en-US" sz="3600" b="1">
                <a:solidFill>
                  <a:srgbClr val="FF0000"/>
                </a:solidFill>
                <a:effectLst>
                  <a:outerShdw blurRad="38100" dist="25400" dir="5400000" algn="ctr" rotWithShape="0">
                    <a:srgbClr val="6E747A">
                      <a:alpha val="43000"/>
                    </a:srgbClr>
                  </a:outerShdw>
                </a:effectLst>
                <a:latin typeface="华文中宋" panose="02010600040101010101" charset="-122"/>
                <a:ea typeface="华文中宋" panose="02010600040101010101" charset="-122"/>
                <a:sym typeface="+mn-ea"/>
              </a:rPr>
              <a:t>年新课标</a:t>
            </a:r>
            <a:endParaRPr lang="zh-CN" altLang="en-US" sz="3600" b="1">
              <a:solidFill>
                <a:srgbClr val="FF0000"/>
              </a:solidFill>
              <a:effectLst>
                <a:outerShdw blurRad="38100" dist="25400" dir="5400000" algn="ctr" rotWithShape="0">
                  <a:srgbClr val="6E747A">
                    <a:alpha val="43000"/>
                  </a:srgbClr>
                </a:outerShdw>
              </a:effectLst>
              <a:latin typeface="华文中宋" panose="02010600040101010101" charset="-122"/>
              <a:ea typeface="华文中宋" panose="02010600040101010101" charset="-122"/>
            </a:endParaRPr>
          </a:p>
          <a:p>
            <a:pPr marL="0" indent="0" algn="l" defTabSz="266700">
              <a:lnSpc>
                <a:spcPct val="117000"/>
              </a:lnSpc>
              <a:spcBef>
                <a:spcPct val="0"/>
              </a:spcBef>
              <a:spcAft>
                <a:spcPct val="0"/>
              </a:spcAft>
            </a:pPr>
            <a:r>
              <a:rPr lang="en-US" altLang="zh-CN" sz="3600" b="1">
                <a:solidFill>
                  <a:srgbClr val="FF0000"/>
                </a:solidFill>
                <a:latin typeface="仿宋" panose="02010609060101010101" charset="-122"/>
                <a:ea typeface="仿宋" panose="02010609060101010101" charset="-122"/>
                <a:cs typeface="仿宋" panose="02010609060101010101" charset="-122"/>
              </a:rPr>
              <a:t>1.5 </a:t>
            </a:r>
            <a:r>
              <a:rPr lang="zh-CN" altLang="en-US" sz="3600" b="1">
                <a:solidFill>
                  <a:srgbClr val="FF0000"/>
                </a:solidFill>
                <a:latin typeface="仿宋" panose="02010609060101010101" charset="-122"/>
                <a:ea typeface="仿宋" panose="02010609060101010101" charset="-122"/>
                <a:cs typeface="仿宋" panose="02010609060101010101" charset="-122"/>
              </a:rPr>
              <a:t>隋唐时期（繁荣与开放的时代）、五代十国时期</a:t>
            </a:r>
            <a:endParaRPr lang="zh-CN" altLang="en-US" sz="3600" b="1">
              <a:solidFill>
                <a:srgbClr val="FF0000"/>
              </a:solidFill>
              <a:latin typeface="仿宋" panose="02010609060101010101" charset="-122"/>
              <a:ea typeface="仿宋" panose="02010609060101010101" charset="-122"/>
              <a:cs typeface="仿宋" panose="02010609060101010101" charset="-122"/>
            </a:endParaRPr>
          </a:p>
          <a:p>
            <a:pPr marL="0" indent="266700" algn="l" defTabSz="266700">
              <a:lnSpc>
                <a:spcPct val="117000"/>
              </a:lnSpc>
              <a:spcBef>
                <a:spcPct val="0"/>
              </a:spcBef>
              <a:spcAft>
                <a:spcPct val="0"/>
              </a:spcAft>
            </a:pPr>
            <a:r>
              <a:rPr lang="zh-CN" altLang="en-US" sz="3600">
                <a:latin typeface="宋体" panose="02010600030101010101" pitchFamily="2" charset="-122"/>
                <a:ea typeface="宋体" panose="02010600030101010101" pitchFamily="2" charset="-122"/>
              </a:rPr>
              <a:t>通过了解</a:t>
            </a:r>
            <a:r>
              <a:rPr lang="zh-CN" altLang="en-US" sz="3600">
                <a:highlight>
                  <a:srgbClr val="FFFF00"/>
                </a:highlight>
                <a:latin typeface="宋体" panose="02010600030101010101" pitchFamily="2" charset="-122"/>
                <a:ea typeface="宋体" panose="02010600030101010101" pitchFamily="2" charset="-122"/>
              </a:rPr>
              <a:t>隋朝的兴亡</a:t>
            </a:r>
            <a:r>
              <a:rPr lang="zh-CN" altLang="en-US" sz="3600">
                <a:latin typeface="宋体" panose="02010600030101010101" pitchFamily="2" charset="-122"/>
                <a:ea typeface="宋体" panose="02010600030101010101" pitchFamily="2" charset="-122"/>
              </a:rPr>
              <a:t>、</a:t>
            </a:r>
            <a:r>
              <a:rPr lang="zh-CN" altLang="en-US" sz="3600">
                <a:highlight>
                  <a:srgbClr val="FFFF00"/>
                </a:highlight>
                <a:latin typeface="宋体" panose="02010600030101010101" pitchFamily="2" charset="-122"/>
                <a:ea typeface="宋体" panose="02010600030101010101" pitchFamily="2" charset="-122"/>
              </a:rPr>
              <a:t>“贞观之治”</a:t>
            </a:r>
            <a:r>
              <a:rPr lang="zh-CN" altLang="en-US" sz="3600">
                <a:latin typeface="宋体" panose="02010600030101010101" pitchFamily="2" charset="-122"/>
                <a:ea typeface="宋体" panose="02010600030101010101" pitchFamily="2" charset="-122"/>
              </a:rPr>
              <a:t>与</a:t>
            </a:r>
            <a:r>
              <a:rPr lang="zh-CN" altLang="en-US" sz="3600">
                <a:highlight>
                  <a:srgbClr val="FFFF00"/>
                </a:highlight>
                <a:latin typeface="宋体" panose="02010600030101010101" pitchFamily="2" charset="-122"/>
                <a:ea typeface="宋体" panose="02010600030101010101" pitchFamily="2" charset="-122"/>
              </a:rPr>
              <a:t>“开元盛世”</a:t>
            </a:r>
            <a:r>
              <a:rPr lang="zh-CN" altLang="en-US" sz="3600">
                <a:latin typeface="宋体" panose="02010600030101010101" pitchFamily="2" charset="-122"/>
                <a:ea typeface="宋体" panose="02010600030101010101" pitchFamily="2" charset="-122"/>
              </a:rPr>
              <a:t>，知道隋朝速亡和唐朝兴盛的原因；</a:t>
            </a:r>
            <a:endParaRPr lang="zh-CN" altLang="en-US" sz="3600">
              <a:latin typeface="宋体" panose="02010600030101010101" pitchFamily="2" charset="-122"/>
              <a:ea typeface="宋体" panose="02010600030101010101" pitchFamily="2" charset="-122"/>
            </a:endParaRPr>
          </a:p>
          <a:p>
            <a:pPr marL="0" indent="266700" algn="l" defTabSz="266700">
              <a:lnSpc>
                <a:spcPct val="117000"/>
              </a:lnSpc>
              <a:spcBef>
                <a:spcPct val="0"/>
              </a:spcBef>
              <a:spcAft>
                <a:spcPct val="0"/>
              </a:spcAft>
            </a:pPr>
            <a:r>
              <a:rPr lang="zh-CN" altLang="en-US" sz="3600">
                <a:latin typeface="宋体" panose="02010600030101010101" pitchFamily="2" charset="-122"/>
                <a:ea typeface="宋体" panose="02010600030101010101" pitchFamily="2" charset="-122"/>
              </a:rPr>
              <a:t>了解</a:t>
            </a:r>
            <a:r>
              <a:rPr lang="zh-CN" altLang="en-US" sz="3600">
                <a:highlight>
                  <a:srgbClr val="FFFF00"/>
                </a:highlight>
                <a:latin typeface="宋体" panose="02010600030101010101" pitchFamily="2" charset="-122"/>
                <a:ea typeface="宋体" panose="02010600030101010101" pitchFamily="2" charset="-122"/>
              </a:rPr>
              <a:t>科举制度创建</a:t>
            </a:r>
            <a:r>
              <a:rPr lang="zh-CN" altLang="en-US" sz="3600">
                <a:latin typeface="宋体" panose="02010600030101010101" pitchFamily="2" charset="-122"/>
                <a:ea typeface="宋体" panose="02010600030101010101" pitchFamily="2" charset="-122"/>
              </a:rPr>
              <a:t>、</a:t>
            </a:r>
            <a:r>
              <a:rPr lang="zh-CN" altLang="en-US" sz="3600">
                <a:highlight>
                  <a:srgbClr val="FFFF00"/>
                </a:highlight>
                <a:latin typeface="宋体" panose="02010600030101010101" pitchFamily="2" charset="-122"/>
                <a:ea typeface="宋体" panose="02010600030101010101" pitchFamily="2" charset="-122"/>
              </a:rPr>
              <a:t>大运河开通</a:t>
            </a:r>
            <a:r>
              <a:rPr lang="zh-CN" altLang="en-US" sz="3600">
                <a:latin typeface="宋体" panose="02010600030101010101" pitchFamily="2" charset="-122"/>
                <a:ea typeface="宋体" panose="02010600030101010101" pitchFamily="2" charset="-122"/>
              </a:rPr>
              <a:t>、</a:t>
            </a:r>
            <a:r>
              <a:rPr lang="zh-CN" altLang="en-US" sz="3600">
                <a:highlight>
                  <a:srgbClr val="FFFF00"/>
                </a:highlight>
                <a:latin typeface="宋体" panose="02010600030101010101" pitchFamily="2" charset="-122"/>
                <a:ea typeface="宋体" panose="02010600030101010101" pitchFamily="2" charset="-122"/>
              </a:rPr>
              <a:t>文成公主入藏</a:t>
            </a:r>
            <a:r>
              <a:rPr lang="zh-CN" altLang="en-US" sz="3600">
                <a:latin typeface="宋体" panose="02010600030101010101" pitchFamily="2" charset="-122"/>
                <a:ea typeface="宋体" panose="02010600030101010101" pitchFamily="2" charset="-122"/>
              </a:rPr>
              <a:t>、</a:t>
            </a:r>
            <a:r>
              <a:rPr lang="zh-CN" altLang="en-US" sz="3600">
                <a:highlight>
                  <a:srgbClr val="FFFF00"/>
                </a:highlight>
                <a:latin typeface="宋体" panose="02010600030101010101" pitchFamily="2" charset="-122"/>
                <a:ea typeface="宋体" panose="02010600030101010101" pitchFamily="2" charset="-122"/>
              </a:rPr>
              <a:t>鉴真东渡</a:t>
            </a:r>
            <a:r>
              <a:rPr lang="zh-CN" altLang="en-US" sz="3600">
                <a:latin typeface="宋体" panose="02010600030101010101" pitchFamily="2" charset="-122"/>
                <a:ea typeface="宋体" panose="02010600030101010101" pitchFamily="2" charset="-122"/>
              </a:rPr>
              <a:t>、</a:t>
            </a:r>
            <a:r>
              <a:rPr lang="zh-CN" altLang="en-US" sz="3600">
                <a:highlight>
                  <a:srgbClr val="FFFF00"/>
                </a:highlight>
                <a:latin typeface="宋体" panose="02010600030101010101" pitchFamily="2" charset="-122"/>
                <a:ea typeface="宋体" panose="02010600030101010101" pitchFamily="2" charset="-122"/>
              </a:rPr>
              <a:t>玄奘西行</a:t>
            </a:r>
            <a:r>
              <a:rPr lang="zh-CN" altLang="en-US" sz="3600">
                <a:latin typeface="宋体" panose="02010600030101010101" pitchFamily="2" charset="-122"/>
                <a:ea typeface="宋体" panose="02010600030101010101" pitchFamily="2" charset="-122"/>
              </a:rPr>
              <a:t>等史事，从制度、经济、文学艺术、</a:t>
            </a:r>
            <a:r>
              <a:rPr lang="zh-CN" altLang="en-US" sz="3600">
                <a:highlight>
                  <a:srgbClr val="FFFF00"/>
                </a:highlight>
                <a:latin typeface="宋体" panose="02010600030101010101" pitchFamily="2" charset="-122"/>
                <a:ea typeface="宋体" panose="02010600030101010101" pitchFamily="2" charset="-122"/>
              </a:rPr>
              <a:t>民族交往、中外文化交流</a:t>
            </a:r>
            <a:r>
              <a:rPr lang="zh-CN" altLang="en-US" sz="3600">
                <a:latin typeface="宋体" panose="02010600030101010101" pitchFamily="2" charset="-122"/>
                <a:ea typeface="宋体" panose="02010600030101010101" pitchFamily="2" charset="-122"/>
              </a:rPr>
              <a:t>等方面认识</a:t>
            </a:r>
            <a:r>
              <a:rPr lang="zh-CN" altLang="en-US" sz="3600">
                <a:highlight>
                  <a:srgbClr val="FFFF00"/>
                </a:highlight>
                <a:latin typeface="宋体" panose="02010600030101010101" pitchFamily="2" charset="-122"/>
                <a:ea typeface="宋体" panose="02010600030101010101" pitchFamily="2" charset="-122"/>
              </a:rPr>
              <a:t>隋唐王朝在世界历史上的重要地位</a:t>
            </a:r>
            <a:r>
              <a:rPr lang="zh-CN" altLang="en-US" sz="3600">
                <a:latin typeface="宋体" panose="02010600030101010101" pitchFamily="2" charset="-122"/>
                <a:ea typeface="宋体" panose="02010600030101010101" pitchFamily="2" charset="-122"/>
              </a:rPr>
              <a:t>；</a:t>
            </a:r>
            <a:endParaRPr lang="zh-CN" altLang="en-US" sz="3600">
              <a:latin typeface="宋体" panose="02010600030101010101" pitchFamily="2" charset="-122"/>
              <a:ea typeface="宋体" panose="02010600030101010101" pitchFamily="2" charset="-122"/>
            </a:endParaRPr>
          </a:p>
          <a:p>
            <a:pPr marL="0" indent="266700" algn="l" defTabSz="266700">
              <a:lnSpc>
                <a:spcPct val="117000"/>
              </a:lnSpc>
              <a:spcBef>
                <a:spcPct val="0"/>
              </a:spcBef>
              <a:spcAft>
                <a:spcPct val="0"/>
              </a:spcAft>
            </a:pPr>
            <a:r>
              <a:rPr lang="zh-CN" altLang="en-US" sz="3600">
                <a:latin typeface="宋体" panose="02010600030101010101" pitchFamily="2" charset="-122"/>
                <a:ea typeface="宋体" panose="02010600030101010101" pitchFamily="2" charset="-122"/>
              </a:rPr>
              <a:t>通过了解</a:t>
            </a:r>
            <a:r>
              <a:rPr lang="zh-CN" altLang="en-US" sz="3600">
                <a:highlight>
                  <a:srgbClr val="FFFF00"/>
                </a:highlight>
                <a:latin typeface="宋体" panose="02010600030101010101" pitchFamily="2" charset="-122"/>
                <a:ea typeface="宋体" panose="02010600030101010101" pitchFamily="2" charset="-122"/>
              </a:rPr>
              <a:t>“安史之乱”</a:t>
            </a:r>
            <a:r>
              <a:rPr lang="zh-CN" altLang="en-US" sz="3600">
                <a:latin typeface="宋体" panose="02010600030101010101" pitchFamily="2" charset="-122"/>
                <a:ea typeface="宋体" panose="02010600030101010101" pitchFamily="2" charset="-122"/>
              </a:rPr>
              <a:t>后</a:t>
            </a:r>
            <a:r>
              <a:rPr lang="zh-CN" altLang="en-US" sz="3600">
                <a:highlight>
                  <a:srgbClr val="FFFF00"/>
                </a:highlight>
                <a:latin typeface="宋体" panose="02010600030101010101" pitchFamily="2" charset="-122"/>
                <a:ea typeface="宋体" panose="02010600030101010101" pitchFamily="2" charset="-122"/>
              </a:rPr>
              <a:t>藩镇割据</a:t>
            </a:r>
            <a:r>
              <a:rPr lang="zh-CN" altLang="en-US" sz="3600">
                <a:latin typeface="宋体" panose="02010600030101010101" pitchFamily="2" charset="-122"/>
                <a:ea typeface="宋体" panose="02010600030101010101" pitchFamily="2" charset="-122"/>
              </a:rPr>
              <a:t>和</a:t>
            </a:r>
            <a:r>
              <a:rPr lang="zh-CN" altLang="en-US" sz="3600">
                <a:highlight>
                  <a:srgbClr val="FFFF00"/>
                </a:highlight>
                <a:latin typeface="宋体" panose="02010600030101010101" pitchFamily="2" charset="-122"/>
                <a:ea typeface="宋体" panose="02010600030101010101" pitchFamily="2" charset="-122"/>
              </a:rPr>
              <a:t>五代十国</a:t>
            </a:r>
            <a:r>
              <a:rPr lang="zh-CN" altLang="en-US" sz="3600">
                <a:latin typeface="宋体" panose="02010600030101010101" pitchFamily="2" charset="-122"/>
                <a:ea typeface="宋体" panose="02010600030101010101" pitchFamily="2" charset="-122"/>
              </a:rPr>
              <a:t>的局面，认识唐末五代的社会危机。</a:t>
            </a:r>
            <a:endParaRPr lang="zh-CN" altLang="en-US" sz="3600">
              <a:latin typeface="宋体" panose="02010600030101010101" pitchFamily="2" charset="-122"/>
              <a:ea typeface="宋体" panose="0201060003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48945" y="1106170"/>
            <a:ext cx="11437620" cy="4860925"/>
          </a:xfrm>
          <a:prstGeom prst="rect">
            <a:avLst/>
          </a:prstGeom>
          <a:noFill/>
        </p:spPr>
        <p:txBody>
          <a:bodyPr wrap="square" rtlCol="0">
            <a:noAutofit/>
          </a:bodyPr>
          <a:lstStyle/>
          <a:p>
            <a:pPr indent="0" fontAlgn="auto">
              <a:spcBef>
                <a:spcPts val="0"/>
              </a:spcBef>
              <a:spcAft>
                <a:spcPts val="600"/>
              </a:spcAft>
            </a:pPr>
            <a:r>
              <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rPr>
              <a:t>明清加强君主专制的措施</a:t>
            </a:r>
            <a:endPar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endParaRPr>
          </a:p>
          <a:p>
            <a:pPr indent="0" fontAlgn="auto">
              <a:spcBef>
                <a:spcPts val="0"/>
              </a:spcBef>
              <a:spcAft>
                <a:spcPts val="600"/>
              </a:spcAft>
            </a:pPr>
            <a:r>
              <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rPr>
              <a:t>明清的对外交往</a:t>
            </a:r>
            <a:endPar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endParaRPr>
          </a:p>
          <a:p>
            <a:pPr indent="0" fontAlgn="auto">
              <a:spcBef>
                <a:spcPts val="0"/>
              </a:spcBef>
              <a:spcAft>
                <a:spcPts val="600"/>
              </a:spcAft>
            </a:pPr>
            <a:r>
              <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rPr>
              <a:t>明清的科技、建筑与文化成就</a:t>
            </a:r>
            <a:endPar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endParaRPr>
          </a:p>
          <a:p>
            <a:pPr indent="0" fontAlgn="auto">
              <a:spcBef>
                <a:spcPts val="0"/>
              </a:spcBef>
              <a:spcAft>
                <a:spcPts val="600"/>
              </a:spcAft>
            </a:pPr>
            <a:r>
              <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rPr>
              <a:t>清朝的边疆治理</a:t>
            </a:r>
            <a:endPar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endParaRPr>
          </a:p>
          <a:p>
            <a:pPr indent="0" fontAlgn="auto">
              <a:spcBef>
                <a:spcPts val="0"/>
              </a:spcBef>
              <a:spcAft>
                <a:spcPts val="600"/>
              </a:spcAft>
            </a:pPr>
            <a:r>
              <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rPr>
              <a:t>明清时期的全球性经济互动</a:t>
            </a:r>
            <a:endParaRPr lang="zh-CN" sz="3600" b="1" dirty="0">
              <a:solidFill>
                <a:schemeClr val="tx1"/>
              </a:solidFill>
              <a:latin typeface="宋体" panose="02010600030101010101" pitchFamily="2" charset="-122"/>
              <a:ea typeface="宋体" panose="02010600030101010101" pitchFamily="2" charset="-122"/>
              <a:cs typeface="华文中宋" panose="02010600040101010101" charset="-122"/>
              <a:sym typeface="+mn-ea"/>
            </a:endParaRPr>
          </a:p>
        </p:txBody>
      </p:sp>
      <p:graphicFrame>
        <p:nvGraphicFramePr>
          <p:cNvPr id="2" name="对象 1"/>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3"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 name="图片 5"/>
          <p:cNvPicPr>
            <a:picLocks noChangeAspect="1"/>
          </p:cNvPicPr>
          <p:nvPr>
            <p:custDataLst>
              <p:tags r:id="rId4"/>
            </p:custDataLst>
          </p:nvPr>
        </p:nvPicPr>
        <p:blipFill>
          <a:blip r:embed="rId5">
            <a:lum bright="12000" contrast="6000"/>
          </a:blip>
          <a:stretch>
            <a:fillRect/>
          </a:stretch>
        </p:blipFill>
        <p:spPr>
          <a:xfrm>
            <a:off x="9755822" y="13589"/>
            <a:ext cx="2386978" cy="864963"/>
          </a:xfrm>
          <a:prstGeom prst="rect">
            <a:avLst/>
          </a:prstGeom>
          <a:noFill/>
          <a:ln w="9525">
            <a:noFill/>
          </a:ln>
        </p:spPr>
      </p:pic>
      <p:pic>
        <p:nvPicPr>
          <p:cNvPr id="9" name="图片 4"/>
          <p:cNvPicPr>
            <a:picLocks noChangeAspect="1"/>
          </p:cNvPicPr>
          <p:nvPr>
            <p:custDataLst>
              <p:tags r:id="rId6"/>
            </p:custDataLst>
          </p:nvPr>
        </p:nvPicPr>
        <p:blipFill>
          <a:blip r:embed="rId7">
            <a:lum bright="12000" contrast="6000"/>
          </a:blip>
          <a:stretch>
            <a:fillRect/>
          </a:stretch>
        </p:blipFill>
        <p:spPr>
          <a:xfrm>
            <a:off x="1588" y="4067"/>
            <a:ext cx="2410784"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第三单元选取的重点</a:t>
            </a:r>
            <a:endParaRPr kumimoji="0" lang="zh-CN" altLang="en-US" sz="4400" b="1" i="0" u="none" strike="noStrike" kern="1200" cap="none" spc="0" normalizeH="0" baseline="0" noProof="1">
              <a:ln>
                <a:noFill/>
              </a:ln>
              <a:solidFill>
                <a:schemeClr val="bg1"/>
              </a:solidFill>
              <a:effectLst/>
              <a:uLnTx/>
              <a:uFillTx/>
              <a:latin typeface="+mj-ea"/>
              <a:ea typeface="+mj-ea"/>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anim calcmode="lin" valueType="num">
                                      <p:cBhvr additive="base">
                                        <p:cTn id="7" dur="500" fill="hold"/>
                                        <p:tgtEl>
                                          <p:spTgt spid="7181"/>
                                        </p:tgtEl>
                                        <p:attrNameLst>
                                          <p:attrName>ppt_x</p:attrName>
                                        </p:attrNameLst>
                                      </p:cBhvr>
                                      <p:tavLst>
                                        <p:tav tm="0">
                                          <p:val>
                                            <p:strVal val="#ppt_x"/>
                                          </p:val>
                                        </p:tav>
                                        <p:tav tm="100000">
                                          <p:val>
                                            <p:strVal val="#ppt_x"/>
                                          </p:val>
                                        </p:tav>
                                      </p:tavLst>
                                    </p:anim>
                                    <p:anim calcmode="lin" valueType="num">
                                      <p:cBhvr additive="base">
                                        <p:cTn id="8"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ox(in)">
                                      <p:cBhvr>
                                        <p:cTn id="13" dur="2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ox(in)">
                                      <p:cBhvr>
                                        <p:cTn id="18" dur="2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ox(in)">
                                      <p:cBhvr>
                                        <p:cTn id="23" dur="2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ox(in)">
                                      <p:cBhvr>
                                        <p:cTn id="28" dur="20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box(in)">
                                      <p:cBhvr>
                                        <p:cTn id="33"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18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82384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二、课后作业</a:t>
            </a:r>
            <a:r>
              <a:rPr kumimoji="0" lang="en-US" altLang="zh-CN" sz="4400" b="1" i="0" u="none" strike="noStrike" kern="1200" cap="none" spc="0" normalizeH="0" baseline="0" noProof="1">
                <a:ln>
                  <a:noFill/>
                </a:ln>
                <a:solidFill>
                  <a:schemeClr val="bg1"/>
                </a:solidFill>
                <a:effectLst/>
                <a:uLnTx/>
                <a:uFillTx/>
                <a:latin typeface="+mj-ea"/>
                <a:ea typeface="+mj-ea"/>
                <a:cs typeface="+mn-cs"/>
                <a:sym typeface="+mn-ea"/>
              </a:rPr>
              <a:t> </a:t>
            </a:r>
            <a:endParaRPr kumimoji="0" lang="en-US" altLang="zh-CN" sz="4400" b="1" i="0" u="none" strike="noStrike" kern="1200" cap="none" spc="0" normalizeH="0" baseline="0" noProof="1">
              <a:ln>
                <a:noFill/>
              </a:ln>
              <a:solidFill>
                <a:schemeClr val="bg1"/>
              </a:solidFill>
              <a:effectLst/>
              <a:uLnTx/>
              <a:uFillTx/>
              <a:latin typeface="+mj-ea"/>
              <a:ea typeface="+mj-ea"/>
              <a:cs typeface="+mn-cs"/>
              <a:sym typeface="+mn-ea"/>
            </a:endParaRPr>
          </a:p>
        </p:txBody>
      </p:sp>
      <p:sp>
        <p:nvSpPr>
          <p:cNvPr id="6" name="矩形 5"/>
          <p:cNvSpPr/>
          <p:nvPr>
            <p:custDataLst>
              <p:tags r:id="rId9"/>
            </p:custDataLst>
          </p:nvPr>
        </p:nvSpPr>
        <p:spPr>
          <a:xfrm>
            <a:off x="1232535" y="1876425"/>
            <a:ext cx="10013315" cy="2584450"/>
          </a:xfrm>
          <a:prstGeom prst="rect">
            <a:avLst/>
          </a:prstGeom>
          <a:noFill/>
          <a:ln>
            <a:noFill/>
          </a:ln>
        </p:spPr>
        <p:txBody>
          <a:bodyPr wrap="square" rtlCol="0" anchor="t">
            <a:spAutoFit/>
          </a:bodyPr>
          <a:p>
            <a:pPr indent="0" algn="l" fontAlgn="auto">
              <a:lnSpc>
                <a:spcPct val="150000"/>
              </a:lnSpc>
            </a:pPr>
            <a:r>
              <a:rPr lang="zh-CN" sz="5400" b="1">
                <a:solidFill>
                  <a:schemeClr val="tx1"/>
                </a:solidFill>
                <a:effectLst>
                  <a:outerShdw blurRad="38100" dist="25400" dir="5400000" algn="ctr" rotWithShape="0">
                    <a:srgbClr val="6E747A">
                      <a:alpha val="43000"/>
                    </a:srgbClr>
                  </a:outerShdw>
                </a:effectLst>
                <a:latin typeface="华文中宋" panose="02010600040101010101" charset="-122"/>
                <a:ea typeface="华文中宋" panose="02010600040101010101" charset="-122"/>
              </a:rPr>
              <a:t>历史两次布置作业时间：</a:t>
            </a:r>
            <a:endParaRPr lang="zh-CN" sz="5400" b="1">
              <a:solidFill>
                <a:schemeClr val="tx1"/>
              </a:solidFill>
              <a:effectLst>
                <a:outerShdw blurRad="38100" dist="25400" dir="5400000" algn="ctr" rotWithShape="0">
                  <a:srgbClr val="6E747A">
                    <a:alpha val="43000"/>
                  </a:srgbClr>
                </a:outerShdw>
              </a:effectLst>
              <a:latin typeface="华文中宋" panose="02010600040101010101" charset="-122"/>
              <a:ea typeface="华文中宋" panose="02010600040101010101" charset="-122"/>
            </a:endParaRPr>
          </a:p>
          <a:p>
            <a:pPr indent="0" algn="l" fontAlgn="auto">
              <a:lnSpc>
                <a:spcPct val="150000"/>
              </a:lnSpc>
            </a:pPr>
            <a:r>
              <a:rPr lang="zh-CN" sz="5400" b="1">
                <a:solidFill>
                  <a:schemeClr val="tx1"/>
                </a:solidFill>
                <a:effectLst>
                  <a:outerShdw blurRad="38100" dist="25400" dir="5400000" algn="ctr" rotWithShape="0">
                    <a:srgbClr val="6E747A">
                      <a:alpha val="43000"/>
                    </a:srgbClr>
                  </a:outerShdw>
                </a:effectLst>
                <a:latin typeface="华文中宋" panose="02010600040101010101" charset="-122"/>
                <a:ea typeface="华文中宋" panose="02010600040101010101" charset="-122"/>
              </a:rPr>
              <a:t>周三</a:t>
            </a:r>
            <a:r>
              <a:rPr lang="en-US" altLang="zh-CN" sz="5400" b="1">
                <a:solidFill>
                  <a:schemeClr val="tx1"/>
                </a:solidFill>
                <a:effectLst>
                  <a:outerShdw blurRad="38100" dist="25400" dir="5400000" algn="ctr" rotWithShape="0">
                    <a:srgbClr val="6E747A">
                      <a:alpha val="43000"/>
                    </a:srgbClr>
                  </a:outerShdw>
                </a:effectLst>
                <a:latin typeface="华文中宋" panose="02010600040101010101" charset="-122"/>
                <a:ea typeface="华文中宋" panose="02010600040101010101" charset="-122"/>
              </a:rPr>
              <a:t>20</a:t>
            </a:r>
            <a:r>
              <a:rPr lang="zh-CN" altLang="en-US" sz="5400" b="1">
                <a:solidFill>
                  <a:schemeClr val="tx1"/>
                </a:solidFill>
                <a:effectLst>
                  <a:outerShdw blurRad="38100" dist="25400" dir="5400000" algn="ctr" rotWithShape="0">
                    <a:srgbClr val="6E747A">
                      <a:alpha val="43000"/>
                    </a:srgbClr>
                  </a:outerShdw>
                </a:effectLst>
                <a:latin typeface="华文中宋" panose="02010600040101010101" charset="-122"/>
                <a:ea typeface="华文中宋" panose="02010600040101010101" charset="-122"/>
              </a:rPr>
              <a:t>分钟、周末</a:t>
            </a:r>
            <a:endParaRPr lang="zh-CN" altLang="en-US" sz="5400" b="1">
              <a:solidFill>
                <a:schemeClr val="tx1"/>
              </a:solidFill>
              <a:effectLst>
                <a:outerShdw blurRad="38100" dist="25400" dir="5400000" algn="ctr" rotWithShape="0">
                  <a:srgbClr val="6E747A">
                    <a:alpha val="43000"/>
                  </a:srgbClr>
                </a:outerShdw>
              </a:effectLst>
              <a:latin typeface="华文中宋" panose="02010600040101010101" charset="-122"/>
              <a:ea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p:cNvGraphicFramePr/>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2" name="" r:id="rId1" imgW="30175200" imgH="3670300" progId="Photoshop.Image.12">
                  <p:embed/>
                </p:oleObj>
              </mc:Choice>
              <mc:Fallback>
                <p:oleObj name="" r:id="rId1" imgW="30175200" imgH="3670300" progId="Photoshop.Image.12">
                  <p:embed/>
                  <p:pic>
                    <p:nvPicPr>
                      <p:cNvPr id="0" name="对象 1"/>
                      <p:cNvPicPr/>
                      <p:nvPr/>
                    </p:nvPicPr>
                    <p:blipFill>
                      <a:blip r:embed="rId2">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 name="图片 5"/>
          <p:cNvPicPr>
            <a:picLocks noChangeAspect="1"/>
          </p:cNvPicPr>
          <p:nvPr/>
        </p:nvPicPr>
        <p:blipFill>
          <a:blip r:embed="rId3">
            <a:lum bright="12000" contrast="6000"/>
          </a:blip>
          <a:stretch>
            <a:fillRect/>
          </a:stretch>
        </p:blipFill>
        <p:spPr>
          <a:xfrm>
            <a:off x="9755822" y="13589"/>
            <a:ext cx="2386978" cy="864963"/>
          </a:xfrm>
          <a:prstGeom prst="rect">
            <a:avLst/>
          </a:prstGeom>
          <a:noFill/>
          <a:ln w="9525">
            <a:noFill/>
          </a:ln>
        </p:spPr>
      </p:pic>
      <p:sp>
        <p:nvSpPr>
          <p:cNvPr id="8" name="文本框 16"/>
          <p:cNvSpPr txBox="1">
            <a:spLocks noChangeArrowheads="1"/>
          </p:cNvSpPr>
          <p:nvPr/>
        </p:nvSpPr>
        <p:spPr bwMode="auto">
          <a:xfrm>
            <a:off x="2688220" y="118994"/>
            <a:ext cx="665969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zh-CN" sz="3600" b="1" i="0" u="none" strike="noStrike" kern="1200" cap="none" spc="0" normalizeH="0" baseline="0" noProof="1">
                <a:ln>
                  <a:noFill/>
                </a:ln>
                <a:solidFill>
                  <a:schemeClr val="bg1"/>
                </a:solidFill>
                <a:effectLst/>
                <a:uLnTx/>
                <a:uFillTx/>
                <a:latin typeface="+mj-ea"/>
                <a:ea typeface="+mj-ea"/>
                <a:cs typeface="+mn-cs"/>
                <a:sym typeface="+mn-ea"/>
              </a:rPr>
              <a:t>2020-2024</a:t>
            </a:r>
            <a:r>
              <a:rPr kumimoji="0" lang="zh-CN" altLang="en-US" sz="3600" b="1" i="0" u="none" strike="noStrike" kern="1200" cap="none" spc="0" normalizeH="0" baseline="0" noProof="1">
                <a:ln>
                  <a:noFill/>
                </a:ln>
                <a:solidFill>
                  <a:schemeClr val="bg1"/>
                </a:solidFill>
                <a:effectLst/>
                <a:uLnTx/>
                <a:uFillTx/>
                <a:latin typeface="+mj-ea"/>
                <a:ea typeface="+mj-ea"/>
                <a:cs typeface="+mn-cs"/>
                <a:sym typeface="+mn-ea"/>
              </a:rPr>
              <a:t>广东中考综合题</a:t>
            </a:r>
            <a:endParaRPr kumimoji="0" lang="zh-CN" altLang="en-US" sz="3600" b="1" i="0" u="none" strike="noStrike" kern="1200" cap="none" spc="0" normalizeH="0" baseline="0" noProof="1">
              <a:ln>
                <a:noFill/>
              </a:ln>
              <a:solidFill>
                <a:schemeClr val="bg1"/>
              </a:solidFill>
              <a:effectLst/>
              <a:uLnTx/>
              <a:uFillTx/>
              <a:latin typeface="+mj-ea"/>
              <a:ea typeface="+mj-ea"/>
              <a:cs typeface="+mn-cs"/>
              <a:sym typeface="+mn-ea"/>
            </a:endParaRPr>
          </a:p>
        </p:txBody>
      </p:sp>
      <p:pic>
        <p:nvPicPr>
          <p:cNvPr id="9" name="图片 4"/>
          <p:cNvPicPr>
            <a:picLocks noChangeAspect="1"/>
          </p:cNvPicPr>
          <p:nvPr/>
        </p:nvPicPr>
        <p:blipFill>
          <a:blip r:embed="rId4">
            <a:lum bright="12000" contrast="6000"/>
          </a:blip>
          <a:stretch>
            <a:fillRect/>
          </a:stretch>
        </p:blipFill>
        <p:spPr>
          <a:xfrm>
            <a:off x="1588" y="4067"/>
            <a:ext cx="2410784" cy="864963"/>
          </a:xfrm>
          <a:prstGeom prst="rect">
            <a:avLst/>
          </a:prstGeom>
          <a:noFill/>
          <a:ln w="9525">
            <a:noFill/>
          </a:ln>
        </p:spPr>
      </p:pic>
      <p:sp>
        <p:nvSpPr>
          <p:cNvPr id="4" name="文本框 3"/>
          <p:cNvSpPr txBox="1">
            <a:spLocks noChangeArrowheads="1"/>
          </p:cNvSpPr>
          <p:nvPr>
            <p:custDataLst>
              <p:tags r:id="rId5"/>
            </p:custDataLst>
          </p:nvPr>
        </p:nvSpPr>
        <p:spPr bwMode="auto">
          <a:xfrm>
            <a:off x="328930" y="1087120"/>
            <a:ext cx="3796665" cy="5286375"/>
          </a:xfrm>
          <a:prstGeom prst="rect">
            <a:avLst/>
          </a:prstGeom>
          <a:noFill/>
          <a:ln w="9525">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0" algn="ctr" fontAlgn="auto">
              <a:lnSpc>
                <a:spcPct val="120000"/>
              </a:lnSpc>
            </a:pPr>
            <a:r>
              <a:rPr lang="en-US" altLang="zh-CN" b="1">
                <a:latin typeface="宋体" panose="02010600030101010101" pitchFamily="2" charset="-122"/>
                <a:cs typeface="宋体" panose="02010600030101010101" pitchFamily="2" charset="-122"/>
                <a:sym typeface="+mn-ea"/>
              </a:rPr>
              <a:t>2020</a:t>
            </a:r>
            <a:r>
              <a:rPr lang="zh-CN" altLang="en-US" b="1">
                <a:latin typeface="宋体" panose="02010600030101010101" pitchFamily="2" charset="-122"/>
                <a:cs typeface="宋体" panose="02010600030101010101" pitchFamily="2" charset="-122"/>
                <a:sym typeface="+mn-ea"/>
              </a:rPr>
              <a:t>年中考历史综合题</a:t>
            </a:r>
            <a:endParaRPr lang="zh-CN" altLang="en-US"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31.（1）材料一为两种不同类型的史料，提取其中可以</a:t>
            </a:r>
            <a:r>
              <a:rPr lang="zh-CN" altLang="en-US" sz="1200">
                <a:solidFill>
                  <a:srgbClr val="FF0000"/>
                </a:solidFill>
                <a:latin typeface="宋体" panose="02010600030101010101" pitchFamily="2" charset="-122"/>
                <a:cs typeface="宋体" panose="02010600030101010101" pitchFamily="2" charset="-122"/>
                <a:sym typeface="+mn-ea"/>
              </a:rPr>
              <a:t>相互印证</a:t>
            </a:r>
            <a:r>
              <a:rPr lang="zh-CN" altLang="en-US" sz="1200">
                <a:latin typeface="宋体" panose="02010600030101010101" pitchFamily="2" charset="-122"/>
                <a:cs typeface="宋体" panose="02010600030101010101" pitchFamily="2" charset="-122"/>
                <a:sym typeface="+mn-ea"/>
              </a:rPr>
              <a:t>的历史信息。（4分）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（2）根据材料二，</a:t>
            </a:r>
            <a:r>
              <a:rPr lang="zh-CN" altLang="en-US" sz="1200">
                <a:solidFill>
                  <a:srgbClr val="FF0000"/>
                </a:solidFill>
                <a:latin typeface="宋体" panose="02010600030101010101" pitchFamily="2" charset="-122"/>
                <a:cs typeface="宋体" panose="02010600030101010101" pitchFamily="2" charset="-122"/>
                <a:sym typeface="+mn-ea"/>
              </a:rPr>
              <a:t>指出影响</a:t>
            </a:r>
            <a:r>
              <a:rPr lang="zh-CN" altLang="en-US" sz="1200">
                <a:latin typeface="宋体" panose="02010600030101010101" pitchFamily="2" charset="-122"/>
                <a:cs typeface="宋体" panose="02010600030101010101" pitchFamily="2" charset="-122"/>
                <a:sym typeface="+mn-ea"/>
              </a:rPr>
              <a:t>历史人物评价的</a:t>
            </a:r>
            <a:r>
              <a:rPr lang="zh-CN" altLang="en-US" sz="1200">
                <a:solidFill>
                  <a:srgbClr val="FF0000"/>
                </a:solidFill>
                <a:latin typeface="宋体" panose="02010600030101010101" pitchFamily="2" charset="-122"/>
                <a:cs typeface="宋体" panose="02010600030101010101" pitchFamily="2" charset="-122"/>
                <a:sym typeface="+mn-ea"/>
              </a:rPr>
              <a:t>因素</a:t>
            </a:r>
            <a:r>
              <a:rPr lang="zh-CN" altLang="en-US" sz="1200">
                <a:latin typeface="宋体" panose="02010600030101010101" pitchFamily="2" charset="-122"/>
                <a:cs typeface="宋体" panose="02010600030101010101" pitchFamily="2" charset="-122"/>
                <a:sym typeface="+mn-ea"/>
              </a:rPr>
              <a:t>（至少两个）。（4分） </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（3）根据材料三并结合所学知识，说明梁启超写作此文的</a:t>
            </a:r>
            <a:r>
              <a:rPr lang="zh-CN" altLang="en-US" sz="1200">
                <a:solidFill>
                  <a:srgbClr val="FF0000"/>
                </a:solidFill>
                <a:latin typeface="宋体" panose="02010600030101010101" pitchFamily="2" charset="-122"/>
                <a:cs typeface="宋体" panose="02010600030101010101" pitchFamily="2" charset="-122"/>
                <a:sym typeface="+mn-ea"/>
              </a:rPr>
              <a:t>时代背景</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32.（1）根据材料一，概括1898年京师同文馆所译书目的</a:t>
            </a:r>
            <a:r>
              <a:rPr lang="zh-CN" altLang="en-US" sz="1200">
                <a:solidFill>
                  <a:srgbClr val="FF0000"/>
                </a:solidFill>
                <a:latin typeface="宋体" panose="02010600030101010101" pitchFamily="2" charset="-122"/>
                <a:cs typeface="宋体" panose="02010600030101010101" pitchFamily="2" charset="-122"/>
                <a:sym typeface="+mn-ea"/>
              </a:rPr>
              <a:t>特点</a:t>
            </a:r>
            <a:r>
              <a:rPr lang="zh-CN" altLang="en-US" sz="1200">
                <a:latin typeface="宋体" panose="02010600030101010101" pitchFamily="2" charset="-122"/>
                <a:cs typeface="宋体" panose="02010600030101010101" pitchFamily="2" charset="-122"/>
                <a:sym typeface="+mn-ea"/>
              </a:rPr>
              <a:t>。这反映了怎样的</a:t>
            </a:r>
            <a:r>
              <a:rPr lang="zh-CN" altLang="en-US" sz="1200">
                <a:solidFill>
                  <a:srgbClr val="FF0000"/>
                </a:solidFill>
                <a:latin typeface="宋体" panose="02010600030101010101" pitchFamily="2" charset="-122"/>
                <a:cs typeface="宋体" panose="02010600030101010101" pitchFamily="2" charset="-122"/>
                <a:sym typeface="+mn-ea"/>
              </a:rPr>
              <a:t>时代需求</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（2）根据材料二，</a:t>
            </a:r>
            <a:r>
              <a:rPr lang="zh-CN" altLang="en-US" sz="1200">
                <a:solidFill>
                  <a:srgbClr val="FF0000"/>
                </a:solidFill>
                <a:latin typeface="宋体" panose="02010600030101010101" pitchFamily="2" charset="-122"/>
                <a:cs typeface="宋体" panose="02010600030101010101" pitchFamily="2" charset="-122"/>
                <a:sym typeface="+mn-ea"/>
              </a:rPr>
              <a:t>与</a:t>
            </a:r>
            <a:r>
              <a:rPr lang="zh-CN" altLang="en-US" sz="1200">
                <a:latin typeface="宋体" panose="02010600030101010101" pitchFamily="2" charset="-122"/>
                <a:cs typeface="宋体" panose="02010600030101010101" pitchFamily="2" charset="-122"/>
                <a:sym typeface="+mn-ea"/>
              </a:rPr>
              <a:t>传统的“天朝”观念</a:t>
            </a:r>
            <a:r>
              <a:rPr lang="zh-CN" altLang="en-US" sz="1200">
                <a:solidFill>
                  <a:srgbClr val="FF0000"/>
                </a:solidFill>
                <a:latin typeface="宋体" panose="02010600030101010101" pitchFamily="2" charset="-122"/>
                <a:cs typeface="宋体" panose="02010600030101010101" pitchFamily="2" charset="-122"/>
                <a:sym typeface="+mn-ea"/>
              </a:rPr>
              <a:t>相比</a:t>
            </a:r>
            <a:r>
              <a:rPr lang="zh-CN" altLang="en-US" sz="1200">
                <a:latin typeface="宋体" panose="02010600030101010101" pitchFamily="2" charset="-122"/>
                <a:cs typeface="宋体" panose="02010600030101010101" pitchFamily="2" charset="-122"/>
                <a:sym typeface="+mn-ea"/>
              </a:rPr>
              <a:t>，《最新地理教科书》对世界的认识</a:t>
            </a:r>
            <a:r>
              <a:rPr lang="zh-CN" altLang="en-US" sz="1200">
                <a:solidFill>
                  <a:srgbClr val="FF0000"/>
                </a:solidFill>
                <a:latin typeface="宋体" panose="02010600030101010101" pitchFamily="2" charset="-122"/>
                <a:cs typeface="宋体" panose="02010600030101010101" pitchFamily="2" charset="-122"/>
                <a:sym typeface="+mn-ea"/>
              </a:rPr>
              <a:t>发生了什么变化</a:t>
            </a:r>
            <a:r>
              <a:rPr lang="zh-CN" altLang="en-US" sz="1200">
                <a:latin typeface="宋体" panose="02010600030101010101" pitchFamily="2" charset="-122"/>
                <a:cs typeface="宋体" panose="02010600030101010101" pitchFamily="2" charset="-122"/>
                <a:sym typeface="+mn-ea"/>
              </a:rPr>
              <a:t>？用材料中的信息加以说明。（4分）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（3）根据材料三并结合所学知识，简要说明这类教科书的</a:t>
            </a:r>
            <a:r>
              <a:rPr lang="zh-CN" altLang="en-US" sz="1200">
                <a:solidFill>
                  <a:srgbClr val="FF0000"/>
                </a:solidFill>
                <a:latin typeface="宋体" panose="02010600030101010101" pitchFamily="2" charset="-122"/>
                <a:cs typeface="宋体" panose="02010600030101010101" pitchFamily="2" charset="-122"/>
                <a:sym typeface="+mn-ea"/>
              </a:rPr>
              <a:t>时代意义</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（4）综合以上三则材料，</a:t>
            </a:r>
            <a:r>
              <a:rPr lang="zh-CN" altLang="en-US" sz="1200">
                <a:solidFill>
                  <a:srgbClr val="FF0000"/>
                </a:solidFill>
                <a:latin typeface="宋体" panose="02010600030101010101" pitchFamily="2" charset="-122"/>
                <a:cs typeface="宋体" panose="02010600030101010101" pitchFamily="2" charset="-122"/>
                <a:sym typeface="+mn-ea"/>
              </a:rPr>
              <a:t>谈谈</a:t>
            </a:r>
            <a:r>
              <a:rPr lang="zh-CN" altLang="en-US" sz="1200">
                <a:latin typeface="宋体" panose="02010600030101010101" pitchFamily="2" charset="-122"/>
                <a:cs typeface="宋体" panose="02010600030101010101" pitchFamily="2" charset="-122"/>
                <a:sym typeface="+mn-ea"/>
              </a:rPr>
              <a:t>你对教科书的</a:t>
            </a:r>
            <a:r>
              <a:rPr lang="zh-CN" altLang="en-US" sz="1200">
                <a:solidFill>
                  <a:srgbClr val="FF0000"/>
                </a:solidFill>
                <a:latin typeface="宋体" panose="02010600030101010101" pitchFamily="2" charset="-122"/>
                <a:cs typeface="宋体" panose="02010600030101010101" pitchFamily="2" charset="-122"/>
                <a:sym typeface="+mn-ea"/>
              </a:rPr>
              <a:t>认识</a:t>
            </a:r>
            <a:r>
              <a:rPr lang="zh-CN" altLang="en-US" sz="1200">
                <a:latin typeface="宋体" panose="02010600030101010101" pitchFamily="2" charset="-122"/>
                <a:cs typeface="宋体" panose="02010600030101010101" pitchFamily="2" charset="-122"/>
                <a:sym typeface="+mn-ea"/>
              </a:rPr>
              <a:t>。（2分）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33.（1）根据材料一并结合所学知识，</a:t>
            </a:r>
            <a:r>
              <a:rPr lang="zh-CN" altLang="en-US" sz="1200">
                <a:solidFill>
                  <a:srgbClr val="FF0000"/>
                </a:solidFill>
                <a:latin typeface="宋体" panose="02010600030101010101" pitchFamily="2" charset="-122"/>
                <a:cs typeface="宋体" panose="02010600030101010101" pitchFamily="2" charset="-122"/>
                <a:sym typeface="+mn-ea"/>
              </a:rPr>
              <a:t>从</a:t>
            </a:r>
            <a:r>
              <a:rPr lang="zh-CN" altLang="en-US" sz="1200">
                <a:latin typeface="宋体" panose="02010600030101010101" pitchFamily="2" charset="-122"/>
                <a:cs typeface="宋体" panose="02010600030101010101" pitchFamily="2" charset="-122"/>
                <a:sym typeface="+mn-ea"/>
              </a:rPr>
              <a:t>1、2、3组英语新词</a:t>
            </a:r>
            <a:r>
              <a:rPr lang="zh-CN" altLang="en-US" sz="1200">
                <a:solidFill>
                  <a:srgbClr val="FF0000"/>
                </a:solidFill>
                <a:latin typeface="宋体" panose="02010600030101010101" pitchFamily="2" charset="-122"/>
                <a:cs typeface="宋体" panose="02010600030101010101" pitchFamily="2" charset="-122"/>
                <a:sym typeface="+mn-ea"/>
              </a:rPr>
              <a:t>中任选一组</a:t>
            </a:r>
            <a:r>
              <a:rPr lang="zh-CN" altLang="en-US" sz="1200">
                <a:latin typeface="宋体" panose="02010600030101010101" pitchFamily="2" charset="-122"/>
                <a:cs typeface="宋体" panose="02010600030101010101" pitchFamily="2" charset="-122"/>
                <a:sym typeface="+mn-ea"/>
              </a:rPr>
              <a:t>，指出该组新词的出现</a:t>
            </a:r>
            <a:r>
              <a:rPr lang="zh-CN" altLang="en-US" sz="1200">
                <a:solidFill>
                  <a:srgbClr val="FF0000"/>
                </a:solidFill>
                <a:latin typeface="宋体" panose="02010600030101010101" pitchFamily="2" charset="-122"/>
                <a:cs typeface="宋体" panose="02010600030101010101" pitchFamily="2" charset="-122"/>
                <a:sym typeface="+mn-ea"/>
              </a:rPr>
              <a:t>与哪一重大历史事件相关</a:t>
            </a:r>
            <a:r>
              <a:rPr lang="zh-CN" altLang="en-US" sz="1200">
                <a:latin typeface="宋体" panose="02010600030101010101" pitchFamily="2" charset="-122"/>
                <a:cs typeface="宋体" panose="02010600030101010101" pitchFamily="2" charset="-122"/>
                <a:sym typeface="+mn-ea"/>
              </a:rPr>
              <a:t>，并结合史实</a:t>
            </a:r>
            <a:r>
              <a:rPr lang="zh-CN" altLang="en-US" sz="1200">
                <a:solidFill>
                  <a:srgbClr val="FF0000"/>
                </a:solidFill>
                <a:latin typeface="宋体" panose="02010600030101010101" pitchFamily="2" charset="-122"/>
                <a:cs typeface="宋体" panose="02010600030101010101" pitchFamily="2" charset="-122"/>
                <a:sym typeface="+mn-ea"/>
              </a:rPr>
              <a:t>加以简单说明</a:t>
            </a:r>
            <a:r>
              <a:rPr lang="zh-CN" altLang="en-US" sz="1200">
                <a:latin typeface="宋体" panose="02010600030101010101" pitchFamily="2" charset="-122"/>
                <a:cs typeface="宋体" panose="02010600030101010101" pitchFamily="2" charset="-122"/>
                <a:sym typeface="+mn-ea"/>
              </a:rPr>
              <a:t>。（6分）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（2）根据材料二并结合所学知识，</a:t>
            </a:r>
            <a:r>
              <a:rPr lang="zh-CN" altLang="en-US" sz="1200">
                <a:solidFill>
                  <a:srgbClr val="FF0000"/>
                </a:solidFill>
                <a:latin typeface="宋体" panose="02010600030101010101" pitchFamily="2" charset="-122"/>
                <a:cs typeface="宋体" panose="02010600030101010101" pitchFamily="2" charset="-122"/>
                <a:sym typeface="+mn-ea"/>
              </a:rPr>
              <a:t>简要分析</a:t>
            </a:r>
            <a:r>
              <a:rPr lang="zh-CN" altLang="en-US" sz="1200">
                <a:latin typeface="宋体" panose="02010600030101010101" pitchFamily="2" charset="-122"/>
                <a:cs typeface="宋体" panose="02010600030101010101" pitchFamily="2" charset="-122"/>
                <a:sym typeface="+mn-ea"/>
              </a:rPr>
              <a:t>英国英语“地理平台语言霸权地位”确立的</a:t>
            </a:r>
            <a:r>
              <a:rPr lang="zh-CN" altLang="en-US" sz="1200">
                <a:solidFill>
                  <a:srgbClr val="FF0000"/>
                </a:solidFill>
                <a:latin typeface="宋体" panose="02010600030101010101" pitchFamily="2" charset="-122"/>
                <a:cs typeface="宋体" panose="02010600030101010101" pitchFamily="2" charset="-122"/>
                <a:sym typeface="+mn-ea"/>
              </a:rPr>
              <a:t>主要原因</a:t>
            </a:r>
            <a:r>
              <a:rPr lang="zh-CN" altLang="en-US" sz="1200">
                <a:latin typeface="宋体" panose="02010600030101010101" pitchFamily="2" charset="-122"/>
                <a:cs typeface="宋体" panose="02010600030101010101" pitchFamily="2" charset="-122"/>
                <a:sym typeface="+mn-ea"/>
              </a:rPr>
              <a:t>。（6分）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（3）根据材料三所述英语翻译中存在的问题，</a:t>
            </a:r>
            <a:r>
              <a:rPr lang="zh-CN" altLang="en-US" sz="1200">
                <a:solidFill>
                  <a:srgbClr val="FF0000"/>
                </a:solidFill>
                <a:latin typeface="宋体" panose="02010600030101010101" pitchFamily="2" charset="-122"/>
                <a:cs typeface="宋体" panose="02010600030101010101" pitchFamily="2" charset="-122"/>
                <a:sym typeface="+mn-ea"/>
              </a:rPr>
              <a:t>谈谈你对</a:t>
            </a:r>
            <a:r>
              <a:rPr lang="zh-CN" altLang="en-US" sz="1200">
                <a:latin typeface="宋体" panose="02010600030101010101" pitchFamily="2" charset="-122"/>
                <a:cs typeface="宋体" panose="02010600030101010101" pitchFamily="2" charset="-122"/>
                <a:sym typeface="+mn-ea"/>
              </a:rPr>
              <a:t>语言文化交流</a:t>
            </a:r>
            <a:r>
              <a:rPr lang="zh-CN" altLang="en-US" sz="1200">
                <a:solidFill>
                  <a:srgbClr val="FF0000"/>
                </a:solidFill>
                <a:latin typeface="宋体" panose="02010600030101010101" pitchFamily="2" charset="-122"/>
                <a:cs typeface="宋体" panose="02010600030101010101" pitchFamily="2" charset="-122"/>
                <a:sym typeface="+mn-ea"/>
              </a:rPr>
              <a:t>的认识</a:t>
            </a:r>
            <a:r>
              <a:rPr lang="zh-CN" altLang="en-US" sz="1200">
                <a:latin typeface="宋体" panose="02010600030101010101" pitchFamily="2" charset="-122"/>
                <a:cs typeface="宋体" panose="02010600030101010101" pitchFamily="2" charset="-122"/>
                <a:sym typeface="+mn-ea"/>
              </a:rPr>
              <a:t>。（2分）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endParaRPr lang="zh-CN" altLang="zh-CN" sz="1200" b="1" dirty="0">
              <a:solidFill>
                <a:schemeClr val="tx1"/>
              </a:solidFill>
              <a:latin typeface="宋体" panose="02010600030101010101" pitchFamily="2" charset="-122"/>
              <a:cs typeface="华文新魏" panose="02010800040101010101" charset="-122"/>
              <a:sym typeface="+mn-ea"/>
            </a:endParaRPr>
          </a:p>
        </p:txBody>
      </p:sp>
      <p:sp>
        <p:nvSpPr>
          <p:cNvPr id="5" name="文本框 4"/>
          <p:cNvSpPr txBox="1">
            <a:spLocks noChangeArrowheads="1"/>
          </p:cNvSpPr>
          <p:nvPr>
            <p:custDataLst>
              <p:tags r:id="rId6"/>
            </p:custDataLst>
          </p:nvPr>
        </p:nvSpPr>
        <p:spPr bwMode="auto">
          <a:xfrm>
            <a:off x="4462145" y="1118870"/>
            <a:ext cx="3669665" cy="5254625"/>
          </a:xfrm>
          <a:prstGeom prst="rect">
            <a:avLst/>
          </a:prstGeom>
          <a:noFill/>
          <a:ln w="9525">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lnSpc>
                <a:spcPct val="120000"/>
              </a:lnSpc>
              <a:buClrTx/>
              <a:buSzTx/>
              <a:buFontTx/>
            </a:pPr>
            <a:r>
              <a:rPr lang="en-US" altLang="zh-CN" sz="1800" b="1">
                <a:latin typeface="宋体" panose="02010600030101010101" pitchFamily="2" charset="-122"/>
                <a:cs typeface="宋体" panose="02010600030101010101" pitchFamily="2" charset="-122"/>
                <a:sym typeface="+mn-ea"/>
              </a:rPr>
              <a:t>2021年中考历史综合题</a:t>
            </a:r>
            <a:endParaRPr lang="en-US" altLang="zh-CN" sz="18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31.（1）根据材料一，指出称“胡”的民族</a:t>
            </a:r>
            <a:r>
              <a:rPr lang="zh-CN" altLang="en-US" sz="1200">
                <a:solidFill>
                  <a:srgbClr val="FF0000"/>
                </a:solidFill>
                <a:latin typeface="宋体" panose="02010600030101010101" pitchFamily="2" charset="-122"/>
                <a:cs typeface="宋体" panose="02010600030101010101" pitchFamily="2" charset="-122"/>
                <a:sym typeface="+mn-ea"/>
              </a:rPr>
              <a:t>具体有哪些</a:t>
            </a:r>
            <a:r>
              <a:rPr lang="zh-CN" altLang="en-US" sz="1200">
                <a:latin typeface="宋体" panose="02010600030101010101" pitchFamily="2" charset="-122"/>
                <a:cs typeface="宋体" panose="02010600030101010101" pitchFamily="2" charset="-122"/>
                <a:sym typeface="+mn-ea"/>
              </a:rPr>
              <a:t>？</a:t>
            </a:r>
            <a:r>
              <a:rPr lang="zh-CN" altLang="en-US" sz="1200">
                <a:solidFill>
                  <a:srgbClr val="FF0000"/>
                </a:solidFill>
                <a:latin typeface="宋体" panose="02010600030101010101" pitchFamily="2" charset="-122"/>
                <a:cs typeface="宋体" panose="02010600030101010101" pitchFamily="2" charset="-122"/>
                <a:sym typeface="+mn-ea"/>
              </a:rPr>
              <a:t>分析</a:t>
            </a:r>
            <a:r>
              <a:rPr lang="zh-CN" altLang="en-US" sz="1200">
                <a:latin typeface="宋体" panose="02010600030101010101" pitchFamily="2" charset="-122"/>
                <a:cs typeface="宋体" panose="02010600030101010101" pitchFamily="2" charset="-122"/>
                <a:sym typeface="+mn-ea"/>
              </a:rPr>
              <a:t>“胡”由北族通称变成仅指西域人</a:t>
            </a:r>
            <a:r>
              <a:rPr lang="zh-CN" altLang="en-US" sz="1200">
                <a:solidFill>
                  <a:srgbClr val="FF0000"/>
                </a:solidFill>
                <a:latin typeface="宋体" panose="02010600030101010101" pitchFamily="2" charset="-122"/>
                <a:cs typeface="宋体" panose="02010600030101010101" pitchFamily="2" charset="-122"/>
                <a:sym typeface="+mn-ea"/>
              </a:rPr>
              <a:t>的原因</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（2）</a:t>
            </a:r>
            <a:r>
              <a:rPr lang="zh-CN" altLang="en-US" sz="1200">
                <a:solidFill>
                  <a:srgbClr val="FF0000"/>
                </a:solidFill>
                <a:latin typeface="宋体" panose="02010600030101010101" pitchFamily="2" charset="-122"/>
                <a:cs typeface="宋体" panose="02010600030101010101" pitchFamily="2" charset="-122"/>
                <a:sym typeface="+mn-ea"/>
              </a:rPr>
              <a:t>提取</a:t>
            </a:r>
            <a:r>
              <a:rPr lang="zh-CN" altLang="en-US" sz="1200">
                <a:latin typeface="宋体" panose="02010600030101010101" pitchFamily="2" charset="-122"/>
                <a:cs typeface="宋体" panose="02010600030101010101" pitchFamily="2" charset="-122"/>
                <a:sym typeface="+mn-ea"/>
              </a:rPr>
              <a:t>材料二中</a:t>
            </a:r>
            <a:r>
              <a:rPr lang="zh-CN" altLang="en-US" sz="1200">
                <a:solidFill>
                  <a:srgbClr val="FF0000"/>
                </a:solidFill>
                <a:latin typeface="宋体" panose="02010600030101010101" pitchFamily="2" charset="-122"/>
                <a:cs typeface="宋体" panose="02010600030101010101" pitchFamily="2" charset="-122"/>
                <a:sym typeface="+mn-ea"/>
              </a:rPr>
              <a:t>可以相互印证的历史信息</a:t>
            </a:r>
            <a:r>
              <a:rPr lang="zh-CN" altLang="en-US" sz="1200">
                <a:latin typeface="宋体" panose="02010600030101010101" pitchFamily="2" charset="-122"/>
                <a:cs typeface="宋体" panose="02010600030101010101" pitchFamily="2" charset="-122"/>
                <a:sym typeface="+mn-ea"/>
              </a:rPr>
              <a:t>。（3分）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（3）根据材料三并结合所学知识，</a:t>
            </a:r>
            <a:r>
              <a:rPr lang="zh-CN" altLang="en-US" sz="1200">
                <a:solidFill>
                  <a:srgbClr val="FF0000"/>
                </a:solidFill>
                <a:latin typeface="宋体" panose="02010600030101010101" pitchFamily="2" charset="-122"/>
                <a:cs typeface="宋体" panose="02010600030101010101" pitchFamily="2" charset="-122"/>
                <a:sym typeface="+mn-ea"/>
              </a:rPr>
              <a:t>简述</a:t>
            </a:r>
            <a:r>
              <a:rPr lang="zh-CN" altLang="en-US" sz="1200">
                <a:latin typeface="宋体" panose="02010600030101010101" pitchFamily="2" charset="-122"/>
                <a:cs typeface="宋体" panose="02010600030101010101" pitchFamily="2" charset="-122"/>
                <a:sym typeface="+mn-ea"/>
              </a:rPr>
              <a:t>五代宋初“胡”“汉”观念</a:t>
            </a:r>
            <a:r>
              <a:rPr lang="zh-CN" altLang="en-US" sz="1200">
                <a:solidFill>
                  <a:srgbClr val="FF0000"/>
                </a:solidFill>
                <a:latin typeface="宋体" panose="02010600030101010101" pitchFamily="2" charset="-122"/>
                <a:cs typeface="宋体" panose="02010600030101010101" pitchFamily="2" charset="-122"/>
                <a:sym typeface="+mn-ea"/>
              </a:rPr>
              <a:t>有何变化</a:t>
            </a:r>
            <a:r>
              <a:rPr lang="zh-CN" altLang="en-US" sz="1200">
                <a:latin typeface="宋体" panose="02010600030101010101" pitchFamily="2" charset="-122"/>
                <a:cs typeface="宋体" panose="02010600030101010101" pitchFamily="2" charset="-122"/>
                <a:sym typeface="+mn-ea"/>
              </a:rPr>
              <a:t>？（3分）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32.（1）</a:t>
            </a:r>
            <a:r>
              <a:rPr lang="zh-CN" altLang="en-US" sz="1200">
                <a:solidFill>
                  <a:srgbClr val="FF0000"/>
                </a:solidFill>
                <a:latin typeface="宋体" panose="02010600030101010101" pitchFamily="2" charset="-122"/>
                <a:cs typeface="宋体" panose="02010600030101010101" pitchFamily="2" charset="-122"/>
                <a:sym typeface="+mn-ea"/>
              </a:rPr>
              <a:t>根据材料一指出</a:t>
            </a:r>
            <a:r>
              <a:rPr lang="zh-CN" altLang="en-US" sz="1200">
                <a:latin typeface="宋体" panose="02010600030101010101" pitchFamily="2" charset="-122"/>
                <a:cs typeface="宋体" panose="02010600030101010101" pitchFamily="2" charset="-122"/>
                <a:sym typeface="+mn-ea"/>
              </a:rPr>
              <a:t>辛亥革命</a:t>
            </a:r>
            <a:r>
              <a:rPr lang="zh-CN" altLang="en-US" sz="1200">
                <a:solidFill>
                  <a:srgbClr val="FF0000"/>
                </a:solidFill>
                <a:latin typeface="宋体" panose="02010600030101010101" pitchFamily="2" charset="-122"/>
                <a:cs typeface="宋体" panose="02010600030101010101" pitchFamily="2" charset="-122"/>
                <a:sym typeface="+mn-ea"/>
              </a:rPr>
              <a:t>的不足之处</a:t>
            </a:r>
            <a:r>
              <a:rPr lang="zh-CN" altLang="en-US" sz="1200">
                <a:latin typeface="宋体" panose="02010600030101010101" pitchFamily="2" charset="-122"/>
                <a:cs typeface="宋体" panose="02010600030101010101" pitchFamily="2" charset="-122"/>
                <a:sym typeface="+mn-ea"/>
              </a:rPr>
              <a:t>，并结合所学知识</a:t>
            </a:r>
            <a:r>
              <a:rPr lang="zh-CN" altLang="en-US" sz="1200">
                <a:solidFill>
                  <a:srgbClr val="FF0000"/>
                </a:solidFill>
                <a:latin typeface="宋体" panose="02010600030101010101" pitchFamily="2" charset="-122"/>
                <a:cs typeface="宋体" panose="02010600030101010101" pitchFamily="2" charset="-122"/>
                <a:sym typeface="+mn-ea"/>
              </a:rPr>
              <a:t>分析</a:t>
            </a:r>
            <a:r>
              <a:rPr lang="zh-CN" altLang="en-US" sz="1200">
                <a:latin typeface="宋体" panose="02010600030101010101" pitchFamily="2" charset="-122"/>
                <a:cs typeface="宋体" panose="02010600030101010101" pitchFamily="2" charset="-122"/>
                <a:sym typeface="+mn-ea"/>
              </a:rPr>
              <a:t>毛泽东撰写这两篇文献</a:t>
            </a:r>
            <a:r>
              <a:rPr lang="zh-CN" altLang="en-US" sz="1200">
                <a:solidFill>
                  <a:srgbClr val="FF0000"/>
                </a:solidFill>
                <a:latin typeface="宋体" panose="02010600030101010101" pitchFamily="2" charset="-122"/>
                <a:cs typeface="宋体" panose="02010600030101010101" pitchFamily="2" charset="-122"/>
                <a:sym typeface="+mn-ea"/>
              </a:rPr>
              <a:t>的时代背景</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（2）</a:t>
            </a:r>
            <a:r>
              <a:rPr lang="zh-CN" altLang="en-US" sz="1200">
                <a:solidFill>
                  <a:srgbClr val="FF0000"/>
                </a:solidFill>
                <a:latin typeface="宋体" panose="02010600030101010101" pitchFamily="2" charset="-122"/>
                <a:cs typeface="宋体" panose="02010600030101010101" pitchFamily="2" charset="-122"/>
                <a:sym typeface="+mn-ea"/>
              </a:rPr>
              <a:t>根据材料二，概括</a:t>
            </a:r>
            <a:r>
              <a:rPr lang="zh-CN" altLang="en-US" sz="1200">
                <a:latin typeface="宋体" panose="02010600030101010101" pitchFamily="2" charset="-122"/>
                <a:cs typeface="宋体" panose="02010600030101010101" pitchFamily="2" charset="-122"/>
                <a:sym typeface="+mn-ea"/>
              </a:rPr>
              <a:t>社论表达的</a:t>
            </a:r>
            <a:r>
              <a:rPr lang="zh-CN" altLang="en-US" sz="1200">
                <a:solidFill>
                  <a:srgbClr val="FF0000"/>
                </a:solidFill>
                <a:latin typeface="宋体" panose="02010600030101010101" pitchFamily="2" charset="-122"/>
                <a:cs typeface="宋体" panose="02010600030101010101" pitchFamily="2" charset="-122"/>
                <a:sym typeface="+mn-ea"/>
              </a:rPr>
              <a:t>共同主张</a:t>
            </a:r>
            <a:r>
              <a:rPr lang="zh-CN" altLang="en-US" sz="1200">
                <a:latin typeface="宋体" panose="02010600030101010101" pitchFamily="2" charset="-122"/>
                <a:cs typeface="宋体" panose="02010600030101010101" pitchFamily="2" charset="-122"/>
                <a:sym typeface="+mn-ea"/>
              </a:rPr>
              <a:t>，</a:t>
            </a:r>
            <a:r>
              <a:rPr lang="zh-CN" altLang="en-US" sz="1200">
                <a:solidFill>
                  <a:srgbClr val="FF0000"/>
                </a:solidFill>
                <a:latin typeface="宋体" panose="02010600030101010101" pitchFamily="2" charset="-122"/>
                <a:cs typeface="宋体" panose="02010600030101010101" pitchFamily="2" charset="-122"/>
                <a:sym typeface="+mn-ea"/>
              </a:rPr>
              <a:t>并结合所学知识简述</a:t>
            </a:r>
            <a:r>
              <a:rPr lang="zh-CN" altLang="en-US" sz="1200">
                <a:latin typeface="宋体" panose="02010600030101010101" pitchFamily="2" charset="-122"/>
                <a:cs typeface="宋体" panose="02010600030101010101" pitchFamily="2" charset="-122"/>
                <a:sym typeface="+mn-ea"/>
              </a:rPr>
              <a:t>中国共产党</a:t>
            </a:r>
            <a:r>
              <a:rPr lang="zh-CN" altLang="en-US" sz="1200">
                <a:solidFill>
                  <a:srgbClr val="FF0000"/>
                </a:solidFill>
                <a:latin typeface="宋体" panose="02010600030101010101" pitchFamily="2" charset="-122"/>
                <a:cs typeface="宋体" panose="02010600030101010101" pitchFamily="2" charset="-122"/>
                <a:sym typeface="+mn-ea"/>
              </a:rPr>
              <a:t>为此做了哪些重要努力</a:t>
            </a:r>
            <a:r>
              <a:rPr lang="zh-CN" altLang="en-US" sz="1200">
                <a:latin typeface="宋体" panose="02010600030101010101" pitchFamily="2" charset="-122"/>
                <a:cs typeface="宋体" panose="02010600030101010101" pitchFamily="2" charset="-122"/>
                <a:sym typeface="+mn-ea"/>
              </a:rPr>
              <a:t>？（6分）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（3）根据上述材料并结合所学知识，</a:t>
            </a:r>
            <a:r>
              <a:rPr lang="zh-CN" altLang="en-US" sz="1200">
                <a:solidFill>
                  <a:srgbClr val="FF0000"/>
                </a:solidFill>
                <a:latin typeface="宋体" panose="02010600030101010101" pitchFamily="2" charset="-122"/>
                <a:cs typeface="宋体" panose="02010600030101010101" pitchFamily="2" charset="-122"/>
                <a:sym typeface="+mn-ea"/>
              </a:rPr>
              <a:t>指出中国共产党为完成</a:t>
            </a:r>
            <a:r>
              <a:rPr lang="zh-CN" altLang="en-US" sz="1200">
                <a:latin typeface="宋体" panose="02010600030101010101" pitchFamily="2" charset="-122"/>
                <a:cs typeface="宋体" panose="02010600030101010101" pitchFamily="2" charset="-122"/>
                <a:sym typeface="+mn-ea"/>
              </a:rPr>
              <a:t>“孙中山先生未竟的革命事业”</a:t>
            </a:r>
            <a:r>
              <a:rPr lang="zh-CN" altLang="en-US" sz="1200">
                <a:solidFill>
                  <a:srgbClr val="FF0000"/>
                </a:solidFill>
                <a:latin typeface="宋体" panose="02010600030101010101" pitchFamily="2" charset="-122"/>
                <a:cs typeface="宋体" panose="02010600030101010101" pitchFamily="2" charset="-122"/>
                <a:sym typeface="+mn-ea"/>
              </a:rPr>
              <a:t>取得了哪些伟大成就</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33.（1）根据材料一，</a:t>
            </a:r>
            <a:r>
              <a:rPr lang="zh-CN" altLang="en-US" sz="1200">
                <a:solidFill>
                  <a:srgbClr val="FF0000"/>
                </a:solidFill>
                <a:latin typeface="宋体" panose="02010600030101010101" pitchFamily="2" charset="-122"/>
                <a:cs typeface="宋体" panose="02010600030101010101" pitchFamily="2" charset="-122"/>
                <a:sym typeface="+mn-ea"/>
              </a:rPr>
              <a:t>任选一座城市并结合相关史实说明</a:t>
            </a:r>
            <a:r>
              <a:rPr lang="zh-CN" altLang="en-US" sz="1200">
                <a:latin typeface="宋体" panose="02010600030101010101" pitchFamily="2" charset="-122"/>
                <a:cs typeface="宋体" panose="02010600030101010101" pitchFamily="2" charset="-122"/>
                <a:sym typeface="+mn-ea"/>
              </a:rPr>
              <a:t>其堪称博物馆</a:t>
            </a:r>
            <a:r>
              <a:rPr lang="zh-CN" altLang="en-US" sz="1200">
                <a:solidFill>
                  <a:srgbClr val="FF0000"/>
                </a:solidFill>
                <a:latin typeface="宋体" panose="02010600030101010101" pitchFamily="2" charset="-122"/>
                <a:cs typeface="宋体" panose="02010600030101010101" pitchFamily="2" charset="-122"/>
                <a:sym typeface="+mn-ea"/>
              </a:rPr>
              <a:t>的理由</a:t>
            </a:r>
            <a:r>
              <a:rPr lang="zh-CN" altLang="en-US" sz="1200">
                <a:latin typeface="宋体" panose="02010600030101010101" pitchFamily="2" charset="-122"/>
                <a:cs typeface="宋体" panose="02010600030101010101" pitchFamily="2" charset="-122"/>
                <a:sym typeface="+mn-ea"/>
              </a:rPr>
              <a:t>。（6分）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（2）根据材料二并结合所学知识，</a:t>
            </a:r>
            <a:r>
              <a:rPr lang="zh-CN" altLang="en-US" sz="1200">
                <a:solidFill>
                  <a:srgbClr val="FF0000"/>
                </a:solidFill>
                <a:latin typeface="宋体" panose="02010600030101010101" pitchFamily="2" charset="-122"/>
                <a:cs typeface="宋体" panose="02010600030101010101" pitchFamily="2" charset="-122"/>
                <a:sym typeface="+mn-ea"/>
              </a:rPr>
              <a:t>谈谈</a:t>
            </a:r>
            <a:r>
              <a:rPr lang="zh-CN" altLang="en-US" sz="1200">
                <a:latin typeface="宋体" panose="02010600030101010101" pitchFamily="2" charset="-122"/>
                <a:cs typeface="宋体" panose="02010600030101010101" pitchFamily="2" charset="-122"/>
                <a:sym typeface="+mn-ea"/>
              </a:rPr>
              <a:t>法国大革命对巴黎第一批博物馆诞生</a:t>
            </a:r>
            <a:r>
              <a:rPr lang="zh-CN" altLang="en-US" sz="1200">
                <a:solidFill>
                  <a:srgbClr val="FF0000"/>
                </a:solidFill>
                <a:latin typeface="宋体" panose="02010600030101010101" pitchFamily="2" charset="-122"/>
                <a:cs typeface="宋体" panose="02010600030101010101" pitchFamily="2" charset="-122"/>
                <a:sym typeface="+mn-ea"/>
              </a:rPr>
              <a:t>所起的作用</a:t>
            </a:r>
            <a:r>
              <a:rPr lang="zh-CN" altLang="en-US" sz="1200">
                <a:latin typeface="宋体" panose="02010600030101010101" pitchFamily="2" charset="-122"/>
                <a:cs typeface="宋体" panose="02010600030101010101" pitchFamily="2" charset="-122"/>
                <a:sym typeface="+mn-ea"/>
              </a:rPr>
              <a:t>。（6分）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（3）根据材料三，</a:t>
            </a:r>
            <a:r>
              <a:rPr lang="zh-CN" altLang="en-US" sz="1200">
                <a:solidFill>
                  <a:srgbClr val="FF0000"/>
                </a:solidFill>
                <a:latin typeface="宋体" panose="02010600030101010101" pitchFamily="2" charset="-122"/>
                <a:cs typeface="宋体" panose="02010600030101010101" pitchFamily="2" charset="-122"/>
                <a:sym typeface="+mn-ea"/>
              </a:rPr>
              <a:t>任选</a:t>
            </a:r>
            <a:r>
              <a:rPr lang="zh-CN" altLang="en-US" sz="1200">
                <a:latin typeface="宋体" panose="02010600030101010101" pitchFamily="2" charset="-122"/>
                <a:cs typeface="宋体" panose="02010600030101010101" pitchFamily="2" charset="-122"/>
                <a:sym typeface="+mn-ea"/>
              </a:rPr>
              <a:t>两个或两个以上资源</a:t>
            </a:r>
            <a:r>
              <a:rPr lang="zh-CN" altLang="en-US" sz="1200">
                <a:solidFill>
                  <a:srgbClr val="FF0000"/>
                </a:solidFill>
                <a:latin typeface="宋体" panose="02010600030101010101" pitchFamily="2" charset="-122"/>
                <a:cs typeface="宋体" panose="02010600030101010101" pitchFamily="2" charset="-122"/>
                <a:sym typeface="+mn-ea"/>
              </a:rPr>
              <a:t>自拟一个主题</a:t>
            </a:r>
            <a:r>
              <a:rPr lang="zh-CN" altLang="en-US" sz="1200">
                <a:latin typeface="宋体" panose="02010600030101010101" pitchFamily="2" charset="-122"/>
                <a:cs typeface="宋体" panose="02010600030101010101" pitchFamily="2" charset="-122"/>
                <a:sym typeface="+mn-ea"/>
              </a:rPr>
              <a:t>，</a:t>
            </a:r>
            <a:r>
              <a:rPr lang="zh-CN" altLang="en-US" sz="1200">
                <a:solidFill>
                  <a:srgbClr val="FF0000"/>
                </a:solidFill>
                <a:latin typeface="宋体" panose="02010600030101010101" pitchFamily="2" charset="-122"/>
                <a:cs typeface="宋体" panose="02010600030101010101" pitchFamily="2" charset="-122"/>
                <a:sym typeface="+mn-ea"/>
              </a:rPr>
              <a:t>围绕这一主题说明</a:t>
            </a:r>
            <a:r>
              <a:rPr lang="zh-CN" altLang="en-US" sz="1200">
                <a:latin typeface="宋体" panose="02010600030101010101" pitchFamily="2" charset="-122"/>
                <a:cs typeface="宋体" panose="02010600030101010101" pitchFamily="2" charset="-122"/>
                <a:sym typeface="+mn-ea"/>
              </a:rPr>
              <a:t>西安的历史文化价值。（4分）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endParaRPr lang="en-US" altLang="zh-CN" sz="1200" b="1" dirty="0">
              <a:latin typeface="宋体" panose="02010600030101010101" pitchFamily="2" charset="-122"/>
            </a:endParaRPr>
          </a:p>
        </p:txBody>
      </p:sp>
      <p:sp>
        <p:nvSpPr>
          <p:cNvPr id="10" name="文本框 9"/>
          <p:cNvSpPr txBox="1">
            <a:spLocks noChangeArrowheads="1"/>
          </p:cNvSpPr>
          <p:nvPr>
            <p:custDataLst>
              <p:tags r:id="rId7"/>
            </p:custDataLst>
          </p:nvPr>
        </p:nvSpPr>
        <p:spPr bwMode="auto">
          <a:xfrm>
            <a:off x="8440420" y="1120140"/>
            <a:ext cx="3340100" cy="5253355"/>
          </a:xfrm>
          <a:prstGeom prst="rect">
            <a:avLst/>
          </a:prstGeom>
          <a:noFill/>
          <a:ln w="9525">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lnSpc>
                <a:spcPct val="120000"/>
              </a:lnSpc>
              <a:buClrTx/>
              <a:buSzTx/>
              <a:buFontTx/>
            </a:pPr>
            <a:r>
              <a:rPr lang="en-US" altLang="zh-CN" sz="1800" b="1">
                <a:latin typeface="宋体" panose="02010600030101010101" pitchFamily="2" charset="-122"/>
                <a:cs typeface="宋体" panose="02010600030101010101" pitchFamily="2" charset="-122"/>
                <a:sym typeface="+mn-ea"/>
              </a:rPr>
              <a:t>2022年中考历史综合题</a:t>
            </a:r>
            <a:endParaRPr lang="en-US" altLang="zh-CN" sz="18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31.（1）根据材料一，</a:t>
            </a:r>
            <a:r>
              <a:rPr lang="zh-CN" altLang="en-US" sz="1200">
                <a:solidFill>
                  <a:srgbClr val="FF0000"/>
                </a:solidFill>
                <a:latin typeface="宋体" panose="02010600030101010101" pitchFamily="2" charset="-122"/>
                <a:cs typeface="宋体" panose="02010600030101010101" pitchFamily="2" charset="-122"/>
                <a:sym typeface="+mn-ea"/>
              </a:rPr>
              <a:t>指出</a:t>
            </a:r>
            <a:r>
              <a:rPr lang="zh-CN" altLang="en-US" sz="1200">
                <a:latin typeface="宋体" panose="02010600030101010101" pitchFamily="2" charset="-122"/>
                <a:cs typeface="宋体" panose="02010600030101010101" pitchFamily="2" charset="-122"/>
                <a:sym typeface="+mn-ea"/>
              </a:rPr>
              <a:t>中国古代人口分布变化的</a:t>
            </a:r>
            <a:r>
              <a:rPr lang="zh-CN" altLang="en-US" sz="1200">
                <a:solidFill>
                  <a:srgbClr val="FF0000"/>
                </a:solidFill>
                <a:latin typeface="宋体" panose="02010600030101010101" pitchFamily="2" charset="-122"/>
                <a:cs typeface="宋体" panose="02010600030101010101" pitchFamily="2" charset="-122"/>
                <a:sym typeface="+mn-ea"/>
              </a:rPr>
              <a:t>总体趋势</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（2）根据材料二并结合所学知识，</a:t>
            </a:r>
            <a:r>
              <a:rPr lang="zh-CN" altLang="en-US" sz="1200">
                <a:solidFill>
                  <a:srgbClr val="FF0000"/>
                </a:solidFill>
                <a:latin typeface="宋体" panose="02010600030101010101" pitchFamily="2" charset="-122"/>
                <a:cs typeface="宋体" panose="02010600030101010101" pitchFamily="2" charset="-122"/>
                <a:sym typeface="+mn-ea"/>
              </a:rPr>
              <a:t>任选一个项目</a:t>
            </a:r>
            <a:r>
              <a:rPr lang="zh-CN" altLang="en-US" sz="1200">
                <a:latin typeface="宋体" panose="02010600030101010101" pitchFamily="2" charset="-122"/>
                <a:cs typeface="宋体" panose="02010600030101010101" pitchFamily="2" charset="-122"/>
                <a:sym typeface="+mn-ea"/>
              </a:rPr>
              <a:t>，</a:t>
            </a:r>
            <a:r>
              <a:rPr lang="zh-CN" altLang="en-US" sz="1200">
                <a:solidFill>
                  <a:srgbClr val="FF0000"/>
                </a:solidFill>
                <a:latin typeface="宋体" panose="02010600030101010101" pitchFamily="2" charset="-122"/>
                <a:cs typeface="宋体" panose="02010600030101010101" pitchFamily="2" charset="-122"/>
                <a:sym typeface="+mn-ea"/>
              </a:rPr>
              <a:t>说明</a:t>
            </a:r>
            <a:r>
              <a:rPr lang="zh-CN" altLang="en-US" sz="1200">
                <a:latin typeface="宋体" panose="02010600030101010101" pitchFamily="2" charset="-122"/>
                <a:cs typeface="宋体" panose="02010600030101010101" pitchFamily="2" charset="-122"/>
                <a:sym typeface="+mn-ea"/>
              </a:rPr>
              <a:t>其如何促进宋代南方农业发展。（6分）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（3）结合所学知识，</a:t>
            </a:r>
            <a:r>
              <a:rPr lang="zh-CN" altLang="en-US" sz="1200">
                <a:solidFill>
                  <a:srgbClr val="FF0000"/>
                </a:solidFill>
                <a:latin typeface="宋体" panose="02010600030101010101" pitchFamily="2" charset="-122"/>
                <a:cs typeface="宋体" panose="02010600030101010101" pitchFamily="2" charset="-122"/>
                <a:sym typeface="+mn-ea"/>
              </a:rPr>
              <a:t>指出促进</a:t>
            </a:r>
            <a:r>
              <a:rPr lang="zh-CN" altLang="en-US" sz="1200">
                <a:latin typeface="宋体" panose="02010600030101010101" pitchFamily="2" charset="-122"/>
                <a:cs typeface="宋体" panose="02010600030101010101" pitchFamily="2" charset="-122"/>
                <a:sym typeface="+mn-ea"/>
              </a:rPr>
              <a:t>宋代南方经济发展的</a:t>
            </a:r>
            <a:r>
              <a:rPr lang="zh-CN" altLang="en-US" sz="1200">
                <a:solidFill>
                  <a:srgbClr val="FF0000"/>
                </a:solidFill>
                <a:latin typeface="宋体" panose="02010600030101010101" pitchFamily="2" charset="-122"/>
                <a:cs typeface="宋体" panose="02010600030101010101" pitchFamily="2" charset="-122"/>
                <a:sym typeface="+mn-ea"/>
              </a:rPr>
              <a:t>其他因素</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32.（1）根据材料，指出标志着推翻帝国主义、封建主义和官僚资本主义统治的</a:t>
            </a:r>
            <a:r>
              <a:rPr lang="zh-CN" altLang="en-US" sz="1200">
                <a:solidFill>
                  <a:srgbClr val="FF0000"/>
                </a:solidFill>
                <a:latin typeface="宋体" panose="02010600030101010101" pitchFamily="2" charset="-122"/>
                <a:cs typeface="宋体" panose="02010600030101010101" pitchFamily="2" charset="-122"/>
                <a:sym typeface="+mn-ea"/>
              </a:rPr>
              <a:t>历史事件</a:t>
            </a:r>
            <a:r>
              <a:rPr lang="zh-CN" altLang="en-US" sz="1200">
                <a:latin typeface="宋体" panose="02010600030101010101" pitchFamily="2" charset="-122"/>
                <a:cs typeface="宋体" panose="02010600030101010101" pitchFamily="2" charset="-122"/>
                <a:sym typeface="+mn-ea"/>
              </a:rPr>
              <a:t>。（2分）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（2）</a:t>
            </a:r>
            <a:r>
              <a:rPr lang="zh-CN" altLang="en-US" sz="1200">
                <a:solidFill>
                  <a:srgbClr val="FF0000"/>
                </a:solidFill>
                <a:latin typeface="宋体" panose="02010600030101010101" pitchFamily="2" charset="-122"/>
                <a:cs typeface="宋体" panose="02010600030101010101" pitchFamily="2" charset="-122"/>
                <a:sym typeface="+mn-ea"/>
              </a:rPr>
              <a:t>选择材料中至少两个相互关联的事件，提炼一个观点，并结合所学知识加以论述</a:t>
            </a:r>
            <a:r>
              <a:rPr lang="zh-CN" altLang="en-US" sz="1200">
                <a:latin typeface="宋体" panose="02010600030101010101" pitchFamily="2" charset="-122"/>
                <a:cs typeface="宋体" panose="02010600030101010101" pitchFamily="2" charset="-122"/>
                <a:sym typeface="+mn-ea"/>
              </a:rPr>
              <a:t>。</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（10分。要求：参考示例，观点明确，史论结合，条理清楚。）</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33.（1）根据材料一并结合所学知识，</a:t>
            </a:r>
            <a:r>
              <a:rPr lang="zh-CN" altLang="en-US" sz="1200">
                <a:solidFill>
                  <a:srgbClr val="FF0000"/>
                </a:solidFill>
                <a:latin typeface="宋体" panose="02010600030101010101" pitchFamily="2" charset="-122"/>
                <a:cs typeface="宋体" panose="02010600030101010101" pitchFamily="2" charset="-122"/>
                <a:sym typeface="+mn-ea"/>
              </a:rPr>
              <a:t>指出</a:t>
            </a:r>
            <a:r>
              <a:rPr lang="zh-CN" altLang="en-US" sz="1200">
                <a:latin typeface="宋体" panose="02010600030101010101" pitchFamily="2" charset="-122"/>
                <a:cs typeface="宋体" panose="02010600030101010101" pitchFamily="2" charset="-122"/>
                <a:sym typeface="+mn-ea"/>
              </a:rPr>
              <a:t>近代自然科学在欧洲兴起</a:t>
            </a:r>
            <a:r>
              <a:rPr lang="zh-CN" altLang="en-US" sz="1200">
                <a:solidFill>
                  <a:srgbClr val="FF0000"/>
                </a:solidFill>
                <a:latin typeface="宋体" panose="02010600030101010101" pitchFamily="2" charset="-122"/>
                <a:cs typeface="宋体" panose="02010600030101010101" pitchFamily="2" charset="-122"/>
                <a:sym typeface="+mn-ea"/>
              </a:rPr>
              <a:t>的主要因素</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（2）根据材料二，</a:t>
            </a:r>
            <a:r>
              <a:rPr lang="zh-CN" altLang="en-US" sz="1200">
                <a:solidFill>
                  <a:srgbClr val="FF0000"/>
                </a:solidFill>
                <a:latin typeface="宋体" panose="02010600030101010101" pitchFamily="2" charset="-122"/>
                <a:cs typeface="宋体" panose="02010600030101010101" pitchFamily="2" charset="-122"/>
                <a:sym typeface="+mn-ea"/>
              </a:rPr>
              <a:t>说明</a:t>
            </a:r>
            <a:r>
              <a:rPr lang="zh-CN" altLang="en-US" sz="1200">
                <a:latin typeface="宋体" panose="02010600030101010101" pitchFamily="2" charset="-122"/>
                <a:cs typeface="宋体" panose="02010600030101010101" pitchFamily="2" charset="-122"/>
                <a:sym typeface="+mn-ea"/>
              </a:rPr>
              <a:t>表中三人被视为近代自然科学代表人物</a:t>
            </a:r>
            <a:r>
              <a:rPr lang="zh-CN" altLang="en-US" sz="1200">
                <a:solidFill>
                  <a:srgbClr val="FF0000"/>
                </a:solidFill>
                <a:latin typeface="宋体" panose="02010600030101010101" pitchFamily="2" charset="-122"/>
                <a:cs typeface="宋体" panose="02010600030101010101" pitchFamily="2" charset="-122"/>
                <a:sym typeface="+mn-ea"/>
              </a:rPr>
              <a:t>的理由</a:t>
            </a:r>
            <a:r>
              <a:rPr lang="zh-CN" altLang="en-US" sz="1200">
                <a:latin typeface="宋体" panose="02010600030101010101" pitchFamily="2" charset="-122"/>
                <a:cs typeface="宋体" panose="02010600030101010101" pitchFamily="2" charset="-122"/>
                <a:sym typeface="+mn-ea"/>
              </a:rPr>
              <a:t>：</a:t>
            </a:r>
            <a:r>
              <a:rPr lang="zh-CN" altLang="en-US" sz="1200">
                <a:solidFill>
                  <a:srgbClr val="FF0000"/>
                </a:solidFill>
                <a:latin typeface="宋体" panose="02010600030101010101" pitchFamily="2" charset="-122"/>
                <a:cs typeface="宋体" panose="02010600030101010101" pitchFamily="2" charset="-122"/>
                <a:sym typeface="+mn-ea"/>
              </a:rPr>
              <a:t>结合</a:t>
            </a:r>
            <a:r>
              <a:rPr lang="zh-CN" altLang="en-US" sz="1200">
                <a:latin typeface="宋体" panose="02010600030101010101" pitchFamily="2" charset="-122"/>
                <a:cs typeface="宋体" panose="02010600030101010101" pitchFamily="2" charset="-122"/>
                <a:sym typeface="+mn-ea"/>
              </a:rPr>
              <a:t>两次工业革命的史实，</a:t>
            </a:r>
            <a:r>
              <a:rPr lang="zh-CN" altLang="en-US" sz="1200">
                <a:solidFill>
                  <a:srgbClr val="FF0000"/>
                </a:solidFill>
                <a:latin typeface="宋体" panose="02010600030101010101" pitchFamily="2" charset="-122"/>
                <a:cs typeface="宋体" panose="02010600030101010101" pitchFamily="2" charset="-122"/>
                <a:sym typeface="+mn-ea"/>
              </a:rPr>
              <a:t>简述</a:t>
            </a:r>
            <a:r>
              <a:rPr lang="zh-CN" altLang="en-US" sz="1200">
                <a:latin typeface="宋体" panose="02010600030101010101" pitchFamily="2" charset="-122"/>
                <a:cs typeface="宋体" panose="02010600030101010101" pitchFamily="2" charset="-122"/>
                <a:sym typeface="+mn-ea"/>
              </a:rPr>
              <a:t>科学技术在生产领域引发的重大变化。（6分）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（3）综合上述材料并结合所学知识，</a:t>
            </a:r>
            <a:r>
              <a:rPr lang="zh-CN" altLang="en-US" sz="1200">
                <a:solidFill>
                  <a:srgbClr val="FF0000"/>
                </a:solidFill>
                <a:latin typeface="宋体" panose="02010600030101010101" pitchFamily="2" charset="-122"/>
                <a:cs typeface="宋体" panose="02010600030101010101" pitchFamily="2" charset="-122"/>
                <a:sym typeface="+mn-ea"/>
              </a:rPr>
              <a:t>你认为</a:t>
            </a:r>
            <a:r>
              <a:rPr lang="zh-CN" altLang="en-US" sz="1200">
                <a:latin typeface="宋体" panose="02010600030101010101" pitchFamily="2" charset="-122"/>
                <a:cs typeface="宋体" panose="02010600030101010101" pitchFamily="2" charset="-122"/>
                <a:sym typeface="+mn-ea"/>
              </a:rPr>
              <a:t>近代自然科学</a:t>
            </a:r>
            <a:r>
              <a:rPr lang="zh-CN" altLang="en-US" sz="1200">
                <a:solidFill>
                  <a:srgbClr val="FF0000"/>
                </a:solidFill>
                <a:latin typeface="宋体" panose="02010600030101010101" pitchFamily="2" charset="-122"/>
                <a:cs typeface="宋体" panose="02010600030101010101" pitchFamily="2" charset="-122"/>
                <a:sym typeface="+mn-ea"/>
              </a:rPr>
              <a:t>倡导的是什么精神</a:t>
            </a:r>
            <a:r>
              <a:rPr lang="zh-CN" altLang="en-US" sz="1200">
                <a:latin typeface="宋体" panose="02010600030101010101" pitchFamily="2" charset="-122"/>
                <a:cs typeface="宋体" panose="02010600030101010101" pitchFamily="2" charset="-122"/>
                <a:sym typeface="+mn-ea"/>
              </a:rPr>
              <a:t>。（4分）</a:t>
            </a:r>
            <a:endParaRPr lang="zh-CN" altLang="en-US" sz="1200">
              <a:latin typeface="宋体" panose="02010600030101010101" pitchFamily="2" charset="-122"/>
              <a:ea typeface="宋体" panose="02010600030101010101" pitchFamily="2" charset="-122"/>
              <a:cs typeface="宋体" panose="02010600030101010101" pitchFamily="2" charset="-122"/>
            </a:endParaRPr>
          </a:p>
          <a:p>
            <a:endParaRPr lang="en-US" altLang="zh-CN" sz="1200" b="1" dirty="0">
              <a:latin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0"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对象 5"/>
          <p:cNvGraphicFramePr/>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2" name="" r:id="rId1" imgW="30175200" imgH="3670300" progId="Photoshop.Image.12">
                  <p:embed/>
                </p:oleObj>
              </mc:Choice>
              <mc:Fallback>
                <p:oleObj name="" r:id="rId1" imgW="30175200" imgH="3670300" progId="Photoshop.Image.12">
                  <p:embed/>
                  <p:pic>
                    <p:nvPicPr>
                      <p:cNvPr id="0" name="对象 1"/>
                      <p:cNvPicPr/>
                      <p:nvPr/>
                    </p:nvPicPr>
                    <p:blipFill>
                      <a:blip r:embed="rId2">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 name="图片 5"/>
          <p:cNvPicPr>
            <a:picLocks noChangeAspect="1"/>
          </p:cNvPicPr>
          <p:nvPr/>
        </p:nvPicPr>
        <p:blipFill>
          <a:blip r:embed="rId3">
            <a:lum bright="12000" contrast="6000"/>
          </a:blip>
          <a:stretch>
            <a:fillRect/>
          </a:stretch>
        </p:blipFill>
        <p:spPr>
          <a:xfrm>
            <a:off x="9755822" y="13589"/>
            <a:ext cx="2386978" cy="864963"/>
          </a:xfrm>
          <a:prstGeom prst="rect">
            <a:avLst/>
          </a:prstGeom>
          <a:noFill/>
          <a:ln w="9525">
            <a:noFill/>
          </a:ln>
        </p:spPr>
      </p:pic>
      <p:sp>
        <p:nvSpPr>
          <p:cNvPr id="8" name="文本框 16"/>
          <p:cNvSpPr txBox="1">
            <a:spLocks noChangeArrowheads="1"/>
          </p:cNvSpPr>
          <p:nvPr/>
        </p:nvSpPr>
        <p:spPr bwMode="auto">
          <a:xfrm>
            <a:off x="2709810" y="108199"/>
            <a:ext cx="665969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lang="en-US" altLang="zh-CN" sz="3600" b="1">
                <a:ln>
                  <a:noFill/>
                </a:ln>
                <a:solidFill>
                  <a:schemeClr val="bg1"/>
                </a:solidFill>
                <a:effectLst/>
                <a:uLnTx/>
                <a:uFillTx/>
                <a:latin typeface="+mj-ea"/>
                <a:ea typeface="+mj-ea"/>
                <a:sym typeface="+mn-ea"/>
              </a:rPr>
              <a:t>2020-2024</a:t>
            </a:r>
            <a:r>
              <a:rPr lang="zh-CN" altLang="en-US" sz="3600" b="1">
                <a:ln>
                  <a:noFill/>
                </a:ln>
                <a:solidFill>
                  <a:schemeClr val="bg1"/>
                </a:solidFill>
                <a:effectLst/>
                <a:uLnTx/>
                <a:uFillTx/>
                <a:latin typeface="+mj-ea"/>
                <a:ea typeface="+mj-ea"/>
                <a:sym typeface="+mn-ea"/>
              </a:rPr>
              <a:t>广东中考综合题</a:t>
            </a:r>
            <a:endParaRPr kumimoji="0" lang="zh-CN" altLang="en-US" sz="3600" b="1" i="0" u="none" strike="noStrike" kern="1200" cap="none" spc="0" normalizeH="0" baseline="0" noProof="1">
              <a:ln>
                <a:noFill/>
              </a:ln>
              <a:solidFill>
                <a:schemeClr val="bg1"/>
              </a:solidFill>
              <a:effectLst/>
              <a:uLnTx/>
              <a:uFillTx/>
              <a:latin typeface="+mj-ea"/>
              <a:ea typeface="+mj-ea"/>
              <a:cs typeface="+mn-cs"/>
              <a:sym typeface="+mn-ea"/>
            </a:endParaRPr>
          </a:p>
        </p:txBody>
      </p:sp>
      <p:pic>
        <p:nvPicPr>
          <p:cNvPr id="9" name="图片 4"/>
          <p:cNvPicPr>
            <a:picLocks noChangeAspect="1"/>
          </p:cNvPicPr>
          <p:nvPr/>
        </p:nvPicPr>
        <p:blipFill>
          <a:blip r:embed="rId4">
            <a:lum bright="12000" contrast="6000"/>
          </a:blip>
          <a:stretch>
            <a:fillRect/>
          </a:stretch>
        </p:blipFill>
        <p:spPr>
          <a:xfrm>
            <a:off x="1588" y="4067"/>
            <a:ext cx="2410784" cy="864963"/>
          </a:xfrm>
          <a:prstGeom prst="rect">
            <a:avLst/>
          </a:prstGeom>
          <a:noFill/>
          <a:ln w="9525">
            <a:noFill/>
          </a:ln>
        </p:spPr>
      </p:pic>
      <p:sp>
        <p:nvSpPr>
          <p:cNvPr id="4" name="文本框 3"/>
          <p:cNvSpPr txBox="1">
            <a:spLocks noChangeArrowheads="1"/>
          </p:cNvSpPr>
          <p:nvPr>
            <p:custDataLst>
              <p:tags r:id="rId5"/>
            </p:custDataLst>
          </p:nvPr>
        </p:nvSpPr>
        <p:spPr bwMode="auto">
          <a:xfrm>
            <a:off x="328930" y="1087120"/>
            <a:ext cx="3796665" cy="5286375"/>
          </a:xfrm>
          <a:prstGeom prst="rect">
            <a:avLst/>
          </a:prstGeom>
          <a:noFill/>
          <a:ln w="9525">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0" algn="ctr" fontAlgn="auto">
              <a:lnSpc>
                <a:spcPct val="120000"/>
              </a:lnSpc>
            </a:pPr>
            <a:r>
              <a:rPr lang="en-US" altLang="zh-CN" b="1">
                <a:latin typeface="宋体" panose="02010600030101010101" pitchFamily="2" charset="-122"/>
                <a:cs typeface="宋体" panose="02010600030101010101" pitchFamily="2" charset="-122"/>
                <a:sym typeface="+mn-ea"/>
              </a:rPr>
              <a:t>2023</a:t>
            </a:r>
            <a:r>
              <a:rPr lang="zh-CN" altLang="en-US" b="1">
                <a:latin typeface="宋体" panose="02010600030101010101" pitchFamily="2" charset="-122"/>
                <a:cs typeface="宋体" panose="02010600030101010101" pitchFamily="2" charset="-122"/>
                <a:sym typeface="+mn-ea"/>
              </a:rPr>
              <a:t>年中考历史综合题</a:t>
            </a:r>
            <a:endParaRPr lang="zh-CN" altLang="en-US"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20000"/>
              </a:lnSpc>
            </a:pPr>
            <a:r>
              <a:rPr lang="zh-CN" altLang="en-US" sz="1200">
                <a:latin typeface="宋体" panose="02010600030101010101" pitchFamily="2" charset="-122"/>
                <a:cs typeface="宋体" panose="02010600030101010101" pitchFamily="2" charset="-122"/>
                <a:sym typeface="+mn-ea"/>
              </a:rPr>
              <a:t>3</a:t>
            </a:r>
            <a:r>
              <a:rPr lang="en-US" altLang="zh-CN" sz="1200">
                <a:latin typeface="宋体" panose="02010600030101010101" pitchFamily="2" charset="-122"/>
                <a:cs typeface="宋体" panose="02010600030101010101" pitchFamily="2" charset="-122"/>
                <a:sym typeface="+mn-ea"/>
              </a:rPr>
              <a:t>1.</a:t>
            </a:r>
            <a:r>
              <a:rPr lang="en-US" altLang="zh-CN" sz="1200" dirty="0">
                <a:solidFill>
                  <a:schemeClr val="tx1"/>
                </a:solidFill>
                <a:latin typeface="宋体" panose="02010600030101010101" pitchFamily="2" charset="-122"/>
                <a:cs typeface="宋体" panose="02010600030101010101" pitchFamily="2" charset="-122"/>
                <a:sym typeface="+mn-ea"/>
              </a:rPr>
              <a:t>(1)</a:t>
            </a:r>
            <a:r>
              <a:rPr lang="zh-CN" altLang="en-US" sz="1200" dirty="0">
                <a:solidFill>
                  <a:schemeClr val="tx1"/>
                </a:solidFill>
                <a:latin typeface="宋体" panose="02010600030101010101" pitchFamily="2" charset="-122"/>
                <a:cs typeface="宋体" panose="02010600030101010101" pitchFamily="2" charset="-122"/>
                <a:sym typeface="+mn-ea"/>
              </a:rPr>
              <a:t>从材料一中选择一个案例，结合所学知识</a:t>
            </a:r>
            <a:r>
              <a:rPr lang="zh-CN" altLang="en-US" sz="1200" dirty="0">
                <a:solidFill>
                  <a:srgbClr val="FF0000"/>
                </a:solidFill>
                <a:latin typeface="宋体" panose="02010600030101010101" pitchFamily="2" charset="-122"/>
                <a:cs typeface="宋体" panose="02010600030101010101" pitchFamily="2" charset="-122"/>
                <a:sym typeface="+mn-ea"/>
              </a:rPr>
              <a:t>提炼其反映的历史信息</a:t>
            </a:r>
            <a:r>
              <a:rPr lang="zh-CN" altLang="en-US" sz="1200" dirty="0">
                <a:solidFill>
                  <a:schemeClr val="tx1"/>
                </a:solidFill>
                <a:latin typeface="宋体" panose="02010600030101010101" pitchFamily="2" charset="-122"/>
                <a:cs typeface="宋体" panose="02010600030101010101" pitchFamily="2" charset="-122"/>
                <a:sym typeface="+mn-ea"/>
              </a:rPr>
              <a:t>。</a:t>
            </a:r>
            <a:r>
              <a:rPr lang="en-US" altLang="zh-CN" sz="1200" dirty="0">
                <a:solidFill>
                  <a:schemeClr val="tx1"/>
                </a:solidFill>
                <a:latin typeface="宋体" panose="02010600030101010101" pitchFamily="2" charset="-122"/>
                <a:cs typeface="宋体" panose="02010600030101010101" pitchFamily="2" charset="-122"/>
                <a:sym typeface="+mn-ea"/>
              </a:rPr>
              <a:t>(4</a:t>
            </a:r>
            <a:r>
              <a:rPr lang="zh-CN" altLang="en-US" sz="1200" dirty="0">
                <a:solidFill>
                  <a:schemeClr val="tx1"/>
                </a:solidFill>
                <a:latin typeface="宋体" panose="02010600030101010101" pitchFamily="2" charset="-122"/>
                <a:cs typeface="宋体" panose="02010600030101010101" pitchFamily="2" charset="-122"/>
                <a:sym typeface="+mn-ea"/>
              </a:rPr>
              <a:t>分</a:t>
            </a:r>
            <a:r>
              <a:rPr lang="en-US" altLang="zh-CN" sz="1200" dirty="0">
                <a:solidFill>
                  <a:schemeClr val="tx1"/>
                </a:solidFill>
                <a:latin typeface="宋体" panose="02010600030101010101" pitchFamily="2" charset="-122"/>
                <a:cs typeface="宋体" panose="02010600030101010101" pitchFamily="2" charset="-122"/>
                <a:sym typeface="+mn-ea"/>
              </a:rPr>
              <a:t>)</a:t>
            </a:r>
            <a:endParaRPr lang="en-US" altLang="zh-CN" sz="1200" dirty="0">
              <a:solidFill>
                <a:schemeClr val="tx1"/>
              </a:solidFill>
              <a:latin typeface="宋体" panose="02010600030101010101" pitchFamily="2" charset="-122"/>
              <a:cs typeface="宋体" panose="02010600030101010101" pitchFamily="2" charset="-122"/>
              <a:sym typeface="+mn-ea"/>
            </a:endParaRPr>
          </a:p>
          <a:p>
            <a:pPr indent="0" fontAlgn="auto">
              <a:lnSpc>
                <a:spcPct val="120000"/>
              </a:lnSpc>
            </a:pPr>
            <a:r>
              <a:rPr lang="en-US" altLang="zh-CN" sz="1200" dirty="0">
                <a:solidFill>
                  <a:schemeClr val="tx1"/>
                </a:solidFill>
                <a:latin typeface="宋体" panose="02010600030101010101" pitchFamily="2" charset="-122"/>
                <a:cs typeface="宋体" panose="02010600030101010101" pitchFamily="2" charset="-122"/>
                <a:sym typeface="+mn-ea"/>
              </a:rPr>
              <a:t>(2)</a:t>
            </a:r>
            <a:r>
              <a:rPr lang="zh-CN" altLang="en-US" sz="1200" dirty="0">
                <a:solidFill>
                  <a:schemeClr val="tx1"/>
                </a:solidFill>
                <a:latin typeface="宋体" panose="02010600030101010101" pitchFamily="2" charset="-122"/>
                <a:cs typeface="宋体" panose="02010600030101010101" pitchFamily="2" charset="-122"/>
                <a:sym typeface="+mn-ea"/>
              </a:rPr>
              <a:t>根据材料二，</a:t>
            </a:r>
            <a:r>
              <a:rPr lang="zh-CN" altLang="en-US" sz="1200" dirty="0">
                <a:solidFill>
                  <a:srgbClr val="FF0000"/>
                </a:solidFill>
                <a:latin typeface="宋体" panose="02010600030101010101" pitchFamily="2" charset="-122"/>
                <a:cs typeface="宋体" panose="02010600030101010101" pitchFamily="2" charset="-122"/>
                <a:sym typeface="+mn-ea"/>
              </a:rPr>
              <a:t>指出</a:t>
            </a:r>
            <a:r>
              <a:rPr lang="zh-CN" altLang="en-US" sz="1200" dirty="0">
                <a:solidFill>
                  <a:schemeClr val="tx1"/>
                </a:solidFill>
                <a:latin typeface="宋体" panose="02010600030101010101" pitchFamily="2" charset="-122"/>
                <a:cs typeface="宋体" panose="02010600030101010101" pitchFamily="2" charset="-122"/>
                <a:sym typeface="+mn-ea"/>
              </a:rPr>
              <a:t>自秦至宋元时期岭南建筑的</a:t>
            </a:r>
            <a:r>
              <a:rPr lang="zh-CN" altLang="en-US" sz="1200" dirty="0">
                <a:solidFill>
                  <a:srgbClr val="FF0000"/>
                </a:solidFill>
                <a:latin typeface="宋体" panose="02010600030101010101" pitchFamily="2" charset="-122"/>
                <a:cs typeface="宋体" panose="02010600030101010101" pitchFamily="2" charset="-122"/>
                <a:sym typeface="+mn-ea"/>
              </a:rPr>
              <a:t>发展变化</a:t>
            </a:r>
            <a:r>
              <a:rPr lang="zh-CN" altLang="en-US" sz="1200" dirty="0">
                <a:solidFill>
                  <a:schemeClr val="tx1"/>
                </a:solidFill>
                <a:latin typeface="宋体" panose="02010600030101010101" pitchFamily="2" charset="-122"/>
                <a:cs typeface="宋体" panose="02010600030101010101" pitchFamily="2" charset="-122"/>
                <a:sym typeface="+mn-ea"/>
              </a:rPr>
              <a:t>，并结合所学知识</a:t>
            </a:r>
            <a:r>
              <a:rPr lang="zh-CN" altLang="en-US" sz="1200" dirty="0">
                <a:solidFill>
                  <a:srgbClr val="FF0000"/>
                </a:solidFill>
                <a:latin typeface="宋体" panose="02010600030101010101" pitchFamily="2" charset="-122"/>
                <a:cs typeface="宋体" panose="02010600030101010101" pitchFamily="2" charset="-122"/>
                <a:sym typeface="+mn-ea"/>
              </a:rPr>
              <a:t>简述变化的历史原因</a:t>
            </a:r>
            <a:r>
              <a:rPr lang="zh-CN" altLang="en-US" sz="1200" dirty="0">
                <a:solidFill>
                  <a:schemeClr val="tx1"/>
                </a:solidFill>
                <a:latin typeface="宋体" panose="02010600030101010101" pitchFamily="2" charset="-122"/>
                <a:cs typeface="宋体" panose="02010600030101010101" pitchFamily="2" charset="-122"/>
                <a:sym typeface="+mn-ea"/>
              </a:rPr>
              <a:t>。</a:t>
            </a:r>
            <a:r>
              <a:rPr lang="en-US" altLang="zh-CN" sz="1200" dirty="0">
                <a:solidFill>
                  <a:schemeClr val="tx1"/>
                </a:solidFill>
                <a:latin typeface="宋体" panose="02010600030101010101" pitchFamily="2" charset="-122"/>
                <a:cs typeface="宋体" panose="02010600030101010101" pitchFamily="2" charset="-122"/>
                <a:sym typeface="+mn-ea"/>
              </a:rPr>
              <a:t>(6</a:t>
            </a:r>
            <a:r>
              <a:rPr lang="zh-CN" altLang="en-US" sz="1200" dirty="0">
                <a:solidFill>
                  <a:schemeClr val="tx1"/>
                </a:solidFill>
                <a:latin typeface="宋体" panose="02010600030101010101" pitchFamily="2" charset="-122"/>
                <a:cs typeface="宋体" panose="02010600030101010101" pitchFamily="2" charset="-122"/>
                <a:sym typeface="+mn-ea"/>
              </a:rPr>
              <a:t>分</a:t>
            </a:r>
            <a:r>
              <a:rPr lang="en-US" altLang="zh-CN" sz="1200" dirty="0">
                <a:solidFill>
                  <a:schemeClr val="tx1"/>
                </a:solidFill>
                <a:latin typeface="宋体" panose="02010600030101010101" pitchFamily="2" charset="-122"/>
                <a:cs typeface="宋体" panose="02010600030101010101" pitchFamily="2" charset="-122"/>
                <a:sym typeface="+mn-ea"/>
              </a:rPr>
              <a:t>)</a:t>
            </a:r>
            <a:endParaRPr lang="en-US" altLang="zh-CN" sz="1200" dirty="0">
              <a:solidFill>
                <a:schemeClr val="tx1"/>
              </a:solidFill>
              <a:latin typeface="宋体" panose="02010600030101010101" pitchFamily="2" charset="-122"/>
              <a:cs typeface="宋体" panose="02010600030101010101" pitchFamily="2" charset="-122"/>
              <a:sym typeface="+mn-ea"/>
            </a:endParaRPr>
          </a:p>
          <a:p>
            <a:pPr indent="0" fontAlgn="auto">
              <a:lnSpc>
                <a:spcPct val="120000"/>
              </a:lnSpc>
            </a:pPr>
            <a:r>
              <a:rPr lang="en-US" altLang="zh-CN" sz="1200" dirty="0">
                <a:solidFill>
                  <a:schemeClr val="tx1"/>
                </a:solidFill>
                <a:latin typeface="宋体" panose="02010600030101010101" pitchFamily="2" charset="-122"/>
                <a:cs typeface="宋体" panose="02010600030101010101" pitchFamily="2" charset="-122"/>
                <a:sym typeface="+mn-ea"/>
              </a:rPr>
              <a:t>(3)</a:t>
            </a:r>
            <a:r>
              <a:rPr lang="zh-CN" altLang="en-US" sz="1200" dirty="0">
                <a:solidFill>
                  <a:srgbClr val="FF0000"/>
                </a:solidFill>
                <a:latin typeface="宋体" panose="02010600030101010101" pitchFamily="2" charset="-122"/>
                <a:cs typeface="宋体" panose="02010600030101010101" pitchFamily="2" charset="-122"/>
                <a:sym typeface="+mn-ea"/>
              </a:rPr>
              <a:t>选择</a:t>
            </a:r>
            <a:r>
              <a:rPr lang="zh-CN" altLang="en-US" sz="1200" dirty="0">
                <a:solidFill>
                  <a:schemeClr val="tx1"/>
                </a:solidFill>
                <a:latin typeface="宋体" panose="02010600030101010101" pitchFamily="2" charset="-122"/>
                <a:cs typeface="宋体" panose="02010600030101010101" pitchFamily="2" charset="-122"/>
                <a:sym typeface="+mn-ea"/>
              </a:rPr>
              <a:t>一处上述材料</a:t>
            </a:r>
            <a:r>
              <a:rPr lang="zh-CN" altLang="en-US" sz="1200" dirty="0">
                <a:solidFill>
                  <a:srgbClr val="FF0000"/>
                </a:solidFill>
                <a:latin typeface="宋体" panose="02010600030101010101" pitchFamily="2" charset="-122"/>
                <a:cs typeface="宋体" panose="02010600030101010101" pitchFamily="2" charset="-122"/>
                <a:sym typeface="+mn-ea"/>
              </a:rPr>
              <a:t>之外你熟悉的中国历史建筑，说明其历史文化价值</a:t>
            </a:r>
            <a:r>
              <a:rPr lang="zh-CN" altLang="en-US" sz="1200" dirty="0">
                <a:solidFill>
                  <a:schemeClr val="tx1"/>
                </a:solidFill>
                <a:latin typeface="宋体" panose="02010600030101010101" pitchFamily="2" charset="-122"/>
                <a:cs typeface="宋体" panose="02010600030101010101" pitchFamily="2" charset="-122"/>
                <a:sym typeface="+mn-ea"/>
              </a:rPr>
              <a:t>。</a:t>
            </a:r>
            <a:r>
              <a:rPr lang="en-US" altLang="zh-CN" sz="1200" dirty="0">
                <a:solidFill>
                  <a:schemeClr val="tx1"/>
                </a:solidFill>
                <a:latin typeface="宋体" panose="02010600030101010101" pitchFamily="2" charset="-122"/>
                <a:cs typeface="宋体" panose="02010600030101010101" pitchFamily="2" charset="-122"/>
                <a:sym typeface="+mn-ea"/>
              </a:rPr>
              <a:t>(4</a:t>
            </a:r>
            <a:r>
              <a:rPr lang="zh-CN" altLang="en-US" sz="1200" dirty="0">
                <a:solidFill>
                  <a:schemeClr val="tx1"/>
                </a:solidFill>
                <a:latin typeface="宋体" panose="02010600030101010101" pitchFamily="2" charset="-122"/>
                <a:cs typeface="宋体" panose="02010600030101010101" pitchFamily="2" charset="-122"/>
                <a:sym typeface="+mn-ea"/>
              </a:rPr>
              <a:t>分</a:t>
            </a:r>
            <a:r>
              <a:rPr lang="en-US" altLang="zh-CN" sz="1200" dirty="0">
                <a:solidFill>
                  <a:schemeClr val="tx1"/>
                </a:solidFill>
                <a:latin typeface="宋体" panose="02010600030101010101" pitchFamily="2" charset="-122"/>
                <a:cs typeface="宋体" panose="02010600030101010101" pitchFamily="2" charset="-122"/>
                <a:sym typeface="+mn-ea"/>
              </a:rPr>
              <a:t>)</a:t>
            </a:r>
            <a:endParaRPr lang="en-US" altLang="zh-CN" sz="1200" dirty="0">
              <a:solidFill>
                <a:schemeClr val="tx1"/>
              </a:solidFill>
              <a:latin typeface="宋体" panose="02010600030101010101" pitchFamily="2" charset="-122"/>
              <a:cs typeface="宋体" panose="02010600030101010101" pitchFamily="2" charset="-122"/>
              <a:sym typeface="+mn-ea"/>
            </a:endParaRPr>
          </a:p>
          <a:p>
            <a:pPr indent="0" fontAlgn="auto">
              <a:lnSpc>
                <a:spcPct val="120000"/>
              </a:lnSpc>
            </a:pPr>
            <a:r>
              <a:rPr lang="en-US" altLang="zh-CN" sz="1200" dirty="0">
                <a:solidFill>
                  <a:schemeClr val="tx1"/>
                </a:solidFill>
                <a:latin typeface="宋体" panose="02010600030101010101" pitchFamily="2" charset="-122"/>
                <a:cs typeface="宋体" panose="02010600030101010101" pitchFamily="2" charset="-122"/>
                <a:sym typeface="+mn-ea"/>
              </a:rPr>
              <a:t>32.(1)</a:t>
            </a:r>
            <a:r>
              <a:rPr lang="zh-CN" altLang="en-US" sz="1200" dirty="0">
                <a:solidFill>
                  <a:schemeClr val="tx1"/>
                </a:solidFill>
                <a:latin typeface="宋体" panose="02010600030101010101" pitchFamily="2" charset="-122"/>
                <a:cs typeface="宋体" panose="02010600030101010101" pitchFamily="2" charset="-122"/>
                <a:sym typeface="+mn-ea"/>
              </a:rPr>
              <a:t>根据材料一并结合所学知识，</a:t>
            </a:r>
            <a:r>
              <a:rPr lang="zh-CN" altLang="en-US" sz="1200" dirty="0">
                <a:solidFill>
                  <a:srgbClr val="FF0000"/>
                </a:solidFill>
                <a:latin typeface="宋体" panose="02010600030101010101" pitchFamily="2" charset="-122"/>
                <a:cs typeface="宋体" panose="02010600030101010101" pitchFamily="2" charset="-122"/>
                <a:sym typeface="+mn-ea"/>
              </a:rPr>
              <a:t>指出</a:t>
            </a:r>
            <a:r>
              <a:rPr lang="en-US" altLang="zh-CN" sz="1200" dirty="0">
                <a:solidFill>
                  <a:schemeClr val="tx1"/>
                </a:solidFill>
                <a:latin typeface="宋体" panose="02010600030101010101" pitchFamily="2" charset="-122"/>
                <a:cs typeface="宋体" panose="02010600030101010101" pitchFamily="2" charset="-122"/>
                <a:sym typeface="+mn-ea"/>
              </a:rPr>
              <a:t>1928-1931</a:t>
            </a:r>
            <a:r>
              <a:rPr lang="zh-CN" altLang="en-US" sz="1200" dirty="0">
                <a:solidFill>
                  <a:schemeClr val="tx1"/>
                </a:solidFill>
                <a:latin typeface="宋体" panose="02010600030101010101" pitchFamily="2" charset="-122"/>
                <a:cs typeface="宋体" panose="02010600030101010101" pitchFamily="2" charset="-122"/>
                <a:sym typeface="+mn-ea"/>
              </a:rPr>
              <a:t>年中国进出口贸易的</a:t>
            </a:r>
            <a:r>
              <a:rPr lang="zh-CN" altLang="en-US" sz="1200" dirty="0">
                <a:solidFill>
                  <a:srgbClr val="FF0000"/>
                </a:solidFill>
                <a:latin typeface="宋体" panose="02010600030101010101" pitchFamily="2" charset="-122"/>
                <a:cs typeface="宋体" panose="02010600030101010101" pitchFamily="2" charset="-122"/>
                <a:sym typeface="+mn-ea"/>
              </a:rPr>
              <a:t>变化及其背景</a:t>
            </a:r>
            <a:r>
              <a:rPr lang="zh-CN" altLang="en-US" sz="1200" dirty="0">
                <a:solidFill>
                  <a:schemeClr val="tx1"/>
                </a:solidFill>
                <a:latin typeface="宋体" panose="02010600030101010101" pitchFamily="2" charset="-122"/>
                <a:cs typeface="宋体" panose="02010600030101010101" pitchFamily="2" charset="-122"/>
                <a:sym typeface="+mn-ea"/>
              </a:rPr>
              <a:t>。</a:t>
            </a:r>
            <a:r>
              <a:rPr lang="en-US" altLang="zh-CN" sz="1200" dirty="0">
                <a:solidFill>
                  <a:schemeClr val="tx1"/>
                </a:solidFill>
                <a:latin typeface="宋体" panose="02010600030101010101" pitchFamily="2" charset="-122"/>
                <a:cs typeface="宋体" panose="02010600030101010101" pitchFamily="2" charset="-122"/>
                <a:sym typeface="+mn-ea"/>
              </a:rPr>
              <a:t> (6</a:t>
            </a:r>
            <a:r>
              <a:rPr lang="zh-CN" altLang="en-US" sz="1200" dirty="0">
                <a:solidFill>
                  <a:schemeClr val="tx1"/>
                </a:solidFill>
                <a:latin typeface="宋体" panose="02010600030101010101" pitchFamily="2" charset="-122"/>
                <a:cs typeface="宋体" panose="02010600030101010101" pitchFamily="2" charset="-122"/>
                <a:sym typeface="+mn-ea"/>
              </a:rPr>
              <a:t>分</a:t>
            </a:r>
            <a:r>
              <a:rPr lang="en-US" altLang="zh-CN" sz="1200" dirty="0">
                <a:solidFill>
                  <a:schemeClr val="tx1"/>
                </a:solidFill>
                <a:latin typeface="宋体" panose="02010600030101010101" pitchFamily="2" charset="-122"/>
                <a:cs typeface="宋体" panose="02010600030101010101" pitchFamily="2" charset="-122"/>
                <a:sym typeface="+mn-ea"/>
              </a:rPr>
              <a:t>)</a:t>
            </a:r>
            <a:endParaRPr lang="en-US" altLang="zh-CN" sz="1200" dirty="0">
              <a:solidFill>
                <a:schemeClr val="tx1"/>
              </a:solidFill>
              <a:latin typeface="宋体" panose="02010600030101010101" pitchFamily="2" charset="-122"/>
              <a:cs typeface="宋体" panose="02010600030101010101" pitchFamily="2" charset="-122"/>
              <a:sym typeface="+mn-ea"/>
            </a:endParaRPr>
          </a:p>
          <a:p>
            <a:pPr indent="0" fontAlgn="auto">
              <a:lnSpc>
                <a:spcPct val="120000"/>
              </a:lnSpc>
            </a:pPr>
            <a:r>
              <a:rPr lang="en-US" altLang="zh-CN" sz="1200" dirty="0">
                <a:solidFill>
                  <a:schemeClr val="tx1"/>
                </a:solidFill>
                <a:latin typeface="宋体" panose="02010600030101010101" pitchFamily="2" charset="-122"/>
                <a:cs typeface="宋体" panose="02010600030101010101" pitchFamily="2" charset="-122"/>
                <a:sym typeface="+mn-ea"/>
              </a:rPr>
              <a:t>(2)</a:t>
            </a:r>
            <a:r>
              <a:rPr lang="zh-CN" altLang="en-US" sz="1200" dirty="0">
                <a:solidFill>
                  <a:schemeClr val="tx1"/>
                </a:solidFill>
                <a:latin typeface="宋体" panose="02010600030101010101" pitchFamily="2" charset="-122"/>
                <a:cs typeface="宋体" panose="02010600030101010101" pitchFamily="2" charset="-122"/>
                <a:sym typeface="+mn-ea"/>
              </a:rPr>
              <a:t>根据材料二，</a:t>
            </a:r>
            <a:r>
              <a:rPr lang="zh-CN" altLang="en-US" sz="1200" dirty="0">
                <a:solidFill>
                  <a:srgbClr val="FF0000"/>
                </a:solidFill>
                <a:latin typeface="宋体" panose="02010600030101010101" pitchFamily="2" charset="-122"/>
                <a:cs typeface="宋体" panose="02010600030101010101" pitchFamily="2" charset="-122"/>
                <a:sym typeface="+mn-ea"/>
              </a:rPr>
              <a:t>指出</a:t>
            </a:r>
            <a:r>
              <a:rPr lang="zh-CN" altLang="en-US" sz="1200" dirty="0">
                <a:solidFill>
                  <a:schemeClr val="tx1"/>
                </a:solidFill>
                <a:latin typeface="宋体" panose="02010600030101010101" pitchFamily="2" charset="-122"/>
                <a:cs typeface="宋体" panose="02010600030101010101" pitchFamily="2" charset="-122"/>
                <a:sym typeface="+mn-ea"/>
              </a:rPr>
              <a:t>这一时期中国对外贸易的</a:t>
            </a:r>
            <a:r>
              <a:rPr lang="zh-CN" altLang="en-US" sz="1200" dirty="0">
                <a:solidFill>
                  <a:srgbClr val="FF0000"/>
                </a:solidFill>
                <a:latin typeface="宋体" panose="02010600030101010101" pitchFamily="2" charset="-122"/>
                <a:cs typeface="宋体" panose="02010600030101010101" pitchFamily="2" charset="-122"/>
                <a:sym typeface="+mn-ea"/>
              </a:rPr>
              <a:t>发展趋势</a:t>
            </a:r>
            <a:r>
              <a:rPr lang="zh-CN" altLang="en-US" sz="1200" dirty="0">
                <a:solidFill>
                  <a:schemeClr val="tx1"/>
                </a:solidFill>
                <a:latin typeface="宋体" panose="02010600030101010101" pitchFamily="2" charset="-122"/>
                <a:cs typeface="宋体" panose="02010600030101010101" pitchFamily="2" charset="-122"/>
                <a:sym typeface="+mn-ea"/>
              </a:rPr>
              <a:t>，并结合所学知识</a:t>
            </a:r>
            <a:r>
              <a:rPr lang="zh-CN" altLang="en-US" sz="1200" dirty="0">
                <a:solidFill>
                  <a:srgbClr val="FF0000"/>
                </a:solidFill>
                <a:latin typeface="宋体" panose="02010600030101010101" pitchFamily="2" charset="-122"/>
                <a:cs typeface="宋体" panose="02010600030101010101" pitchFamily="2" charset="-122"/>
                <a:sym typeface="+mn-ea"/>
              </a:rPr>
              <a:t>对其进行合理解释</a:t>
            </a:r>
            <a:r>
              <a:rPr lang="zh-CN" altLang="en-US" sz="1200" dirty="0">
                <a:solidFill>
                  <a:schemeClr val="tx1"/>
                </a:solidFill>
                <a:latin typeface="宋体" panose="02010600030101010101" pitchFamily="2" charset="-122"/>
                <a:cs typeface="宋体" panose="02010600030101010101" pitchFamily="2" charset="-122"/>
                <a:sym typeface="+mn-ea"/>
              </a:rPr>
              <a:t>。</a:t>
            </a:r>
            <a:r>
              <a:rPr lang="en-US" altLang="zh-CN" sz="1200" dirty="0">
                <a:solidFill>
                  <a:schemeClr val="tx1"/>
                </a:solidFill>
                <a:latin typeface="宋体" panose="02010600030101010101" pitchFamily="2" charset="-122"/>
                <a:cs typeface="宋体" panose="02010600030101010101" pitchFamily="2" charset="-122"/>
                <a:sym typeface="+mn-ea"/>
              </a:rPr>
              <a:t>(6</a:t>
            </a:r>
            <a:r>
              <a:rPr lang="zh-CN" altLang="en-US" sz="1200" dirty="0">
                <a:solidFill>
                  <a:schemeClr val="tx1"/>
                </a:solidFill>
                <a:latin typeface="宋体" panose="02010600030101010101" pitchFamily="2" charset="-122"/>
                <a:cs typeface="宋体" panose="02010600030101010101" pitchFamily="2" charset="-122"/>
                <a:sym typeface="+mn-ea"/>
              </a:rPr>
              <a:t>分</a:t>
            </a:r>
            <a:r>
              <a:rPr lang="en-US" altLang="zh-CN" sz="1200" dirty="0">
                <a:solidFill>
                  <a:schemeClr val="tx1"/>
                </a:solidFill>
                <a:latin typeface="宋体" panose="02010600030101010101" pitchFamily="2" charset="-122"/>
                <a:cs typeface="宋体" panose="02010600030101010101" pitchFamily="2" charset="-122"/>
                <a:sym typeface="+mn-ea"/>
              </a:rPr>
              <a:t>)</a:t>
            </a:r>
            <a:endParaRPr lang="en-US" altLang="zh-CN" sz="1200" dirty="0">
              <a:solidFill>
                <a:schemeClr val="tx1"/>
              </a:solidFill>
              <a:latin typeface="宋体" panose="02010600030101010101" pitchFamily="2" charset="-122"/>
              <a:cs typeface="宋体" panose="02010600030101010101" pitchFamily="2" charset="-122"/>
              <a:sym typeface="+mn-ea"/>
            </a:endParaRPr>
          </a:p>
          <a:p>
            <a:pPr indent="0" fontAlgn="auto">
              <a:lnSpc>
                <a:spcPct val="120000"/>
              </a:lnSpc>
            </a:pPr>
            <a:r>
              <a:rPr lang="en-US" altLang="zh-CN" sz="1200" dirty="0">
                <a:solidFill>
                  <a:schemeClr val="tx1"/>
                </a:solidFill>
                <a:latin typeface="宋体" panose="02010600030101010101" pitchFamily="2" charset="-122"/>
                <a:cs typeface="宋体" panose="02010600030101010101" pitchFamily="2" charset="-122"/>
                <a:sym typeface="+mn-ea"/>
              </a:rPr>
              <a:t>(3)</a:t>
            </a:r>
            <a:r>
              <a:rPr lang="zh-CN" altLang="en-US" sz="1200" dirty="0">
                <a:solidFill>
                  <a:schemeClr val="tx1"/>
                </a:solidFill>
                <a:latin typeface="宋体" panose="02010600030101010101" pitchFamily="2" charset="-122"/>
                <a:cs typeface="宋体" panose="02010600030101010101" pitchFamily="2" charset="-122"/>
                <a:sym typeface="+mn-ea"/>
              </a:rPr>
              <a:t>数据是史料的表现形式之一，也是历史研究的重要依据和支撑。在探究历史过程中，</a:t>
            </a:r>
            <a:r>
              <a:rPr lang="zh-CN" altLang="en-US" sz="1200" dirty="0">
                <a:solidFill>
                  <a:srgbClr val="FF0000"/>
                </a:solidFill>
                <a:latin typeface="宋体" panose="02010600030101010101" pitchFamily="2" charset="-122"/>
                <a:cs typeface="宋体" panose="02010600030101010101" pitchFamily="2" charset="-122"/>
                <a:sym typeface="+mn-ea"/>
              </a:rPr>
              <a:t>对数据的使用应注意什么</a:t>
            </a:r>
            <a:r>
              <a:rPr lang="en-US" altLang="zh-CN" sz="1200" dirty="0">
                <a:solidFill>
                  <a:srgbClr val="FF0000"/>
                </a:solidFill>
                <a:latin typeface="宋体" panose="02010600030101010101" pitchFamily="2" charset="-122"/>
                <a:cs typeface="宋体" panose="02010600030101010101" pitchFamily="2" charset="-122"/>
                <a:sym typeface="+mn-ea"/>
              </a:rPr>
              <a:t>?</a:t>
            </a:r>
            <a:r>
              <a:rPr lang="en-US" altLang="zh-CN" sz="1200" dirty="0">
                <a:solidFill>
                  <a:schemeClr val="tx1"/>
                </a:solidFill>
                <a:latin typeface="宋体" panose="02010600030101010101" pitchFamily="2" charset="-122"/>
                <a:cs typeface="宋体" panose="02010600030101010101" pitchFamily="2" charset="-122"/>
                <a:sym typeface="+mn-ea"/>
              </a:rPr>
              <a:t>(2</a:t>
            </a:r>
            <a:r>
              <a:rPr lang="zh-CN" altLang="en-US" sz="1200" dirty="0">
                <a:solidFill>
                  <a:schemeClr val="tx1"/>
                </a:solidFill>
                <a:latin typeface="宋体" panose="02010600030101010101" pitchFamily="2" charset="-122"/>
                <a:cs typeface="宋体" panose="02010600030101010101" pitchFamily="2" charset="-122"/>
                <a:sym typeface="+mn-ea"/>
              </a:rPr>
              <a:t>分</a:t>
            </a:r>
            <a:r>
              <a:rPr lang="en-US" altLang="zh-CN" sz="1200" dirty="0">
                <a:solidFill>
                  <a:schemeClr val="tx1"/>
                </a:solidFill>
                <a:latin typeface="宋体" panose="02010600030101010101" pitchFamily="2" charset="-122"/>
                <a:cs typeface="宋体" panose="02010600030101010101" pitchFamily="2" charset="-122"/>
                <a:sym typeface="+mn-ea"/>
              </a:rPr>
              <a:t>)</a:t>
            </a:r>
            <a:endParaRPr lang="en-US" altLang="zh-CN" sz="1200" dirty="0">
              <a:solidFill>
                <a:schemeClr val="tx1"/>
              </a:solidFill>
              <a:latin typeface="宋体" panose="02010600030101010101" pitchFamily="2" charset="-122"/>
              <a:cs typeface="宋体" panose="02010600030101010101" pitchFamily="2" charset="-122"/>
              <a:sym typeface="+mn-ea"/>
            </a:endParaRPr>
          </a:p>
          <a:p>
            <a:pPr indent="0" fontAlgn="auto">
              <a:lnSpc>
                <a:spcPct val="120000"/>
              </a:lnSpc>
            </a:pPr>
            <a:r>
              <a:rPr lang="en-US" altLang="zh-CN" sz="1200" dirty="0">
                <a:solidFill>
                  <a:schemeClr val="tx1"/>
                </a:solidFill>
                <a:latin typeface="宋体" panose="02010600030101010101" pitchFamily="2" charset="-122"/>
                <a:cs typeface="宋体" panose="02010600030101010101" pitchFamily="2" charset="-122"/>
                <a:sym typeface="+mn-ea"/>
              </a:rPr>
              <a:t>33.(1)</a:t>
            </a:r>
            <a:r>
              <a:rPr lang="zh-CN" altLang="en-US" sz="1200" dirty="0">
                <a:solidFill>
                  <a:schemeClr val="tx1"/>
                </a:solidFill>
                <a:latin typeface="宋体" panose="02010600030101010101" pitchFamily="2" charset="-122"/>
                <a:cs typeface="宋体" panose="02010600030101010101" pitchFamily="2" charset="-122"/>
                <a:sym typeface="+mn-ea"/>
              </a:rPr>
              <a:t>根据材料一并结合所学知识，</a:t>
            </a:r>
            <a:r>
              <a:rPr lang="zh-CN" altLang="en-US" sz="1200" dirty="0">
                <a:solidFill>
                  <a:srgbClr val="FF0000"/>
                </a:solidFill>
                <a:latin typeface="宋体" panose="02010600030101010101" pitchFamily="2" charset="-122"/>
                <a:cs typeface="宋体" panose="02010600030101010101" pitchFamily="2" charset="-122"/>
                <a:sym typeface="+mn-ea"/>
              </a:rPr>
              <a:t>分别指出导致</a:t>
            </a:r>
            <a:r>
              <a:rPr lang="zh-CN" altLang="en-US" sz="1200" dirty="0">
                <a:solidFill>
                  <a:schemeClr val="tx1"/>
                </a:solidFill>
                <a:latin typeface="宋体" panose="02010600030101010101" pitchFamily="2" charset="-122"/>
                <a:cs typeface="宋体" panose="02010600030101010101" pitchFamily="2" charset="-122"/>
                <a:sym typeface="+mn-ea"/>
              </a:rPr>
              <a:t>图中</a:t>
            </a:r>
            <a:r>
              <a:rPr lang="en-US" altLang="en-US" sz="1200" dirty="0">
                <a:solidFill>
                  <a:schemeClr val="tx1"/>
                </a:solidFill>
                <a:latin typeface="宋体" panose="02010600030101010101" pitchFamily="2" charset="-122"/>
                <a:cs typeface="宋体" panose="02010600030101010101" pitchFamily="2" charset="-122"/>
                <a:sym typeface="+mn-ea"/>
              </a:rPr>
              <a:t>①</a:t>
            </a:r>
            <a:r>
              <a:rPr lang="zh-CN" altLang="en-US" sz="1200" dirty="0">
                <a:solidFill>
                  <a:schemeClr val="tx1"/>
                </a:solidFill>
                <a:latin typeface="宋体" panose="02010600030101010101" pitchFamily="2" charset="-122"/>
                <a:cs typeface="宋体" panose="02010600030101010101" pitchFamily="2" charset="-122"/>
                <a:sym typeface="+mn-ea"/>
              </a:rPr>
              <a:t>、</a:t>
            </a:r>
            <a:r>
              <a:rPr lang="en-US" altLang="en-US" sz="1200" dirty="0">
                <a:solidFill>
                  <a:schemeClr val="tx1"/>
                </a:solidFill>
                <a:latin typeface="宋体" panose="02010600030101010101" pitchFamily="2" charset="-122"/>
                <a:cs typeface="宋体" panose="02010600030101010101" pitchFamily="2" charset="-122"/>
                <a:sym typeface="+mn-ea"/>
              </a:rPr>
              <a:t>②</a:t>
            </a:r>
            <a:r>
              <a:rPr lang="zh-CN" altLang="en-US" sz="1200" dirty="0">
                <a:solidFill>
                  <a:schemeClr val="tx1"/>
                </a:solidFill>
                <a:latin typeface="宋体" panose="02010600030101010101" pitchFamily="2" charset="-122"/>
                <a:cs typeface="宋体" panose="02010600030101010101" pitchFamily="2" charset="-122"/>
                <a:sym typeface="+mn-ea"/>
              </a:rPr>
              <a:t>人口迁移</a:t>
            </a:r>
            <a:r>
              <a:rPr lang="zh-CN" altLang="en-US" sz="1200" dirty="0">
                <a:solidFill>
                  <a:srgbClr val="FF0000"/>
                </a:solidFill>
                <a:latin typeface="宋体" panose="02010600030101010101" pitchFamily="2" charset="-122"/>
                <a:cs typeface="宋体" panose="02010600030101010101" pitchFamily="2" charset="-122"/>
                <a:sym typeface="+mn-ea"/>
              </a:rPr>
              <a:t>的主要历史原因</a:t>
            </a:r>
            <a:r>
              <a:rPr lang="zh-CN" altLang="en-US" sz="1200" dirty="0">
                <a:solidFill>
                  <a:schemeClr val="tx1"/>
                </a:solidFill>
                <a:latin typeface="宋体" panose="02010600030101010101" pitchFamily="2" charset="-122"/>
                <a:cs typeface="宋体" panose="02010600030101010101" pitchFamily="2" charset="-122"/>
                <a:sym typeface="+mn-ea"/>
              </a:rPr>
              <a:t>。</a:t>
            </a:r>
            <a:r>
              <a:rPr lang="en-US" altLang="zh-CN" sz="1200" dirty="0">
                <a:solidFill>
                  <a:schemeClr val="tx1"/>
                </a:solidFill>
                <a:latin typeface="宋体" panose="02010600030101010101" pitchFamily="2" charset="-122"/>
                <a:cs typeface="宋体" panose="02010600030101010101" pitchFamily="2" charset="-122"/>
                <a:sym typeface="+mn-ea"/>
              </a:rPr>
              <a:t> (4</a:t>
            </a:r>
            <a:r>
              <a:rPr lang="zh-CN" altLang="en-US" sz="1200" dirty="0">
                <a:solidFill>
                  <a:schemeClr val="tx1"/>
                </a:solidFill>
                <a:latin typeface="宋体" panose="02010600030101010101" pitchFamily="2" charset="-122"/>
                <a:cs typeface="宋体" panose="02010600030101010101" pitchFamily="2" charset="-122"/>
                <a:sym typeface="+mn-ea"/>
              </a:rPr>
              <a:t>分</a:t>
            </a:r>
            <a:r>
              <a:rPr lang="en-US" altLang="zh-CN" sz="1200" dirty="0">
                <a:solidFill>
                  <a:schemeClr val="tx1"/>
                </a:solidFill>
                <a:latin typeface="宋体" panose="02010600030101010101" pitchFamily="2" charset="-122"/>
                <a:cs typeface="宋体" panose="02010600030101010101" pitchFamily="2" charset="-122"/>
                <a:sym typeface="+mn-ea"/>
              </a:rPr>
              <a:t>)</a:t>
            </a:r>
            <a:endParaRPr lang="en-US" altLang="zh-CN" sz="1200" dirty="0">
              <a:solidFill>
                <a:schemeClr val="tx1"/>
              </a:solidFill>
              <a:latin typeface="宋体" panose="02010600030101010101" pitchFamily="2" charset="-122"/>
              <a:cs typeface="宋体" panose="02010600030101010101" pitchFamily="2" charset="-122"/>
              <a:sym typeface="+mn-ea"/>
            </a:endParaRPr>
          </a:p>
          <a:p>
            <a:pPr indent="0" fontAlgn="auto">
              <a:lnSpc>
                <a:spcPct val="120000"/>
              </a:lnSpc>
            </a:pPr>
            <a:r>
              <a:rPr lang="en-US" altLang="zh-CN" sz="1200" dirty="0">
                <a:solidFill>
                  <a:schemeClr val="tx1"/>
                </a:solidFill>
                <a:latin typeface="宋体" panose="02010600030101010101" pitchFamily="2" charset="-122"/>
                <a:cs typeface="宋体" panose="02010600030101010101" pitchFamily="2" charset="-122"/>
                <a:sym typeface="+mn-ea"/>
              </a:rPr>
              <a:t>(2)</a:t>
            </a:r>
            <a:r>
              <a:rPr lang="zh-CN" altLang="en-US" sz="1200" dirty="0">
                <a:solidFill>
                  <a:schemeClr val="tx1"/>
                </a:solidFill>
                <a:latin typeface="宋体" panose="02010600030101010101" pitchFamily="2" charset="-122"/>
                <a:cs typeface="宋体" panose="02010600030101010101" pitchFamily="2" charset="-122"/>
                <a:sym typeface="+mn-ea"/>
              </a:rPr>
              <a:t>对比材料二中两幅地图的变化，</a:t>
            </a:r>
            <a:r>
              <a:rPr lang="zh-CN" altLang="en-US" sz="1200" dirty="0">
                <a:solidFill>
                  <a:srgbClr val="FF0000"/>
                </a:solidFill>
                <a:latin typeface="宋体" panose="02010600030101010101" pitchFamily="2" charset="-122"/>
                <a:cs typeface="宋体" panose="02010600030101010101" pitchFamily="2" charset="-122"/>
                <a:sym typeface="+mn-ea"/>
              </a:rPr>
              <a:t>从以下三个角度中任选一个或自定观察角度</a:t>
            </a:r>
            <a:r>
              <a:rPr lang="zh-CN" altLang="en-US" sz="1200" dirty="0">
                <a:solidFill>
                  <a:schemeClr val="tx1"/>
                </a:solidFill>
                <a:latin typeface="宋体" panose="02010600030101010101" pitchFamily="2" charset="-122"/>
                <a:cs typeface="宋体" panose="02010600030101010101" pitchFamily="2" charset="-122"/>
                <a:sym typeface="+mn-ea"/>
              </a:rPr>
              <a:t>，</a:t>
            </a:r>
            <a:r>
              <a:rPr lang="en-US" altLang="zh-CN" sz="1200" dirty="0">
                <a:solidFill>
                  <a:schemeClr val="tx1"/>
                </a:solidFill>
                <a:latin typeface="宋体" panose="02010600030101010101" pitchFamily="2" charset="-122"/>
                <a:cs typeface="宋体" panose="02010600030101010101" pitchFamily="2" charset="-122"/>
                <a:sym typeface="+mn-ea"/>
              </a:rPr>
              <a:t> </a:t>
            </a:r>
            <a:r>
              <a:rPr lang="zh-CN" altLang="en-US" sz="1200" dirty="0">
                <a:solidFill>
                  <a:schemeClr val="tx1"/>
                </a:solidFill>
                <a:latin typeface="宋体" panose="02010600030101010101" pitchFamily="2" charset="-122"/>
                <a:cs typeface="宋体" panose="02010600030101010101" pitchFamily="2" charset="-122"/>
                <a:sym typeface="+mn-ea"/>
              </a:rPr>
              <a:t>提炼一个观点，结合所学知识并</a:t>
            </a:r>
            <a:r>
              <a:rPr lang="zh-CN" altLang="en-US" sz="1200" dirty="0">
                <a:solidFill>
                  <a:srgbClr val="FF0000"/>
                </a:solidFill>
                <a:latin typeface="宋体" panose="02010600030101010101" pitchFamily="2" charset="-122"/>
                <a:cs typeface="宋体" panose="02010600030101010101" pitchFamily="2" charset="-122"/>
                <a:sym typeface="+mn-ea"/>
              </a:rPr>
              <a:t>用具体史实加以阐释</a:t>
            </a:r>
            <a:r>
              <a:rPr lang="zh-CN" altLang="en-US" sz="1200" dirty="0">
                <a:solidFill>
                  <a:schemeClr val="tx1"/>
                </a:solidFill>
                <a:latin typeface="宋体" panose="02010600030101010101" pitchFamily="2" charset="-122"/>
                <a:cs typeface="宋体" panose="02010600030101010101" pitchFamily="2" charset="-122"/>
                <a:sym typeface="+mn-ea"/>
              </a:rPr>
              <a:t>。</a:t>
            </a:r>
            <a:r>
              <a:rPr lang="en-US" altLang="zh-CN" sz="1200" dirty="0">
                <a:solidFill>
                  <a:schemeClr val="tx1"/>
                </a:solidFill>
                <a:latin typeface="宋体" panose="02010600030101010101" pitchFamily="2" charset="-122"/>
                <a:cs typeface="宋体" panose="02010600030101010101" pitchFamily="2" charset="-122"/>
                <a:sym typeface="+mn-ea"/>
              </a:rPr>
              <a:t>(8</a:t>
            </a:r>
            <a:r>
              <a:rPr lang="zh-CN" altLang="en-US" sz="1200" dirty="0">
                <a:solidFill>
                  <a:schemeClr val="tx1"/>
                </a:solidFill>
                <a:latin typeface="宋体" panose="02010600030101010101" pitchFamily="2" charset="-122"/>
                <a:cs typeface="宋体" panose="02010600030101010101" pitchFamily="2" charset="-122"/>
                <a:sym typeface="+mn-ea"/>
              </a:rPr>
              <a:t>分。要求：观点明确，</a:t>
            </a:r>
            <a:r>
              <a:rPr lang="en-US" altLang="zh-CN" sz="1200" dirty="0">
                <a:solidFill>
                  <a:schemeClr val="tx1"/>
                </a:solidFill>
                <a:latin typeface="宋体" panose="02010600030101010101" pitchFamily="2" charset="-122"/>
                <a:cs typeface="宋体" panose="02010600030101010101" pitchFamily="2" charset="-122"/>
                <a:sym typeface="+mn-ea"/>
              </a:rPr>
              <a:t> </a:t>
            </a:r>
            <a:r>
              <a:rPr lang="zh-CN" altLang="en-US" sz="1200" dirty="0">
                <a:solidFill>
                  <a:schemeClr val="tx1"/>
                </a:solidFill>
                <a:latin typeface="宋体" panose="02010600030101010101" pitchFamily="2" charset="-122"/>
                <a:cs typeface="宋体" panose="02010600030101010101" pitchFamily="2" charset="-122"/>
                <a:sym typeface="+mn-ea"/>
              </a:rPr>
              <a:t>史论结合，论证合理，条理清楚</a:t>
            </a:r>
            <a:r>
              <a:rPr lang="en-US" altLang="zh-CN" sz="1200" dirty="0">
                <a:solidFill>
                  <a:schemeClr val="tx1"/>
                </a:solidFill>
                <a:latin typeface="宋体" panose="02010600030101010101" pitchFamily="2" charset="-122"/>
                <a:cs typeface="宋体" panose="02010600030101010101" pitchFamily="2" charset="-122"/>
                <a:sym typeface="+mn-ea"/>
              </a:rPr>
              <a:t>)</a:t>
            </a:r>
            <a:endParaRPr lang="en-US" altLang="zh-CN" sz="1200" dirty="0">
              <a:solidFill>
                <a:schemeClr val="tx1"/>
              </a:solidFill>
              <a:latin typeface="宋体" panose="02010600030101010101" pitchFamily="2" charset="-122"/>
              <a:cs typeface="宋体" panose="02010600030101010101" pitchFamily="2" charset="-122"/>
              <a:sym typeface="+mn-ea"/>
            </a:endParaRPr>
          </a:p>
          <a:p>
            <a:pPr indent="0" fontAlgn="auto">
              <a:lnSpc>
                <a:spcPct val="120000"/>
              </a:lnSpc>
            </a:pPr>
            <a:r>
              <a:rPr lang="zh-CN" altLang="en-US" sz="1200" dirty="0">
                <a:solidFill>
                  <a:schemeClr val="tx1"/>
                </a:solidFill>
                <a:latin typeface="宋体" panose="02010600030101010101" pitchFamily="2" charset="-122"/>
                <a:cs typeface="宋体" panose="02010600030101010101" pitchFamily="2" charset="-122"/>
                <a:sym typeface="+mn-ea"/>
              </a:rPr>
              <a:t>观察角度：</a:t>
            </a:r>
            <a:r>
              <a:rPr lang="en-US" altLang="zh-CN" sz="1200" dirty="0">
                <a:solidFill>
                  <a:schemeClr val="tx1"/>
                </a:solidFill>
                <a:latin typeface="宋体" panose="02010600030101010101" pitchFamily="2" charset="-122"/>
                <a:cs typeface="宋体" panose="02010600030101010101" pitchFamily="2" charset="-122"/>
                <a:sym typeface="+mn-ea"/>
              </a:rPr>
              <a:t>(I)</a:t>
            </a:r>
            <a:r>
              <a:rPr lang="zh-CN" altLang="en-US" sz="1200" dirty="0">
                <a:solidFill>
                  <a:schemeClr val="tx1"/>
                </a:solidFill>
                <a:latin typeface="宋体" panose="02010600030101010101" pitchFamily="2" charset="-122"/>
                <a:cs typeface="宋体" panose="02010600030101010101" pitchFamily="2" charset="-122"/>
                <a:sym typeface="+mn-ea"/>
              </a:rPr>
              <a:t>疆界领土</a:t>
            </a:r>
            <a:r>
              <a:rPr lang="en-US" altLang="zh-CN" sz="1200" dirty="0">
                <a:solidFill>
                  <a:schemeClr val="tx1"/>
                </a:solidFill>
                <a:latin typeface="宋体" panose="02010600030101010101" pitchFamily="2" charset="-122"/>
                <a:cs typeface="宋体" panose="02010600030101010101" pitchFamily="2" charset="-122"/>
                <a:sym typeface="+mn-ea"/>
              </a:rPr>
              <a:t> (</a:t>
            </a:r>
            <a:r>
              <a:rPr lang="en-US" altLang="en-US" sz="1200" dirty="0">
                <a:solidFill>
                  <a:schemeClr val="tx1"/>
                </a:solidFill>
                <a:latin typeface="宋体" panose="02010600030101010101" pitchFamily="2" charset="-122"/>
                <a:cs typeface="宋体" panose="02010600030101010101" pitchFamily="2" charset="-122"/>
                <a:sym typeface="+mn-ea"/>
              </a:rPr>
              <a:t>Ⅱ</a:t>
            </a:r>
            <a:r>
              <a:rPr lang="en-US" altLang="zh-CN" sz="1200" dirty="0">
                <a:solidFill>
                  <a:schemeClr val="tx1"/>
                </a:solidFill>
                <a:latin typeface="宋体" panose="02010600030101010101" pitchFamily="2" charset="-122"/>
                <a:cs typeface="宋体" panose="02010600030101010101" pitchFamily="2" charset="-122"/>
                <a:sym typeface="+mn-ea"/>
              </a:rPr>
              <a:t>)</a:t>
            </a:r>
            <a:r>
              <a:rPr lang="zh-CN" altLang="en-US" sz="1200" dirty="0">
                <a:solidFill>
                  <a:schemeClr val="tx1"/>
                </a:solidFill>
                <a:latin typeface="宋体" panose="02010600030101010101" pitchFamily="2" charset="-122"/>
                <a:cs typeface="宋体" panose="02010600030101010101" pitchFamily="2" charset="-122"/>
                <a:sym typeface="+mn-ea"/>
              </a:rPr>
              <a:t>国际关系</a:t>
            </a:r>
            <a:r>
              <a:rPr lang="en-US" altLang="zh-CN" sz="1200" dirty="0">
                <a:solidFill>
                  <a:schemeClr val="tx1"/>
                </a:solidFill>
                <a:latin typeface="宋体" panose="02010600030101010101" pitchFamily="2" charset="-122"/>
                <a:cs typeface="宋体" panose="02010600030101010101" pitchFamily="2" charset="-122"/>
                <a:sym typeface="+mn-ea"/>
              </a:rPr>
              <a:t> (</a:t>
            </a:r>
            <a:r>
              <a:rPr lang="en-US" altLang="en-US" sz="1200" dirty="0">
                <a:solidFill>
                  <a:schemeClr val="tx1"/>
                </a:solidFill>
                <a:latin typeface="宋体" panose="02010600030101010101" pitchFamily="2" charset="-122"/>
                <a:cs typeface="宋体" panose="02010600030101010101" pitchFamily="2" charset="-122"/>
                <a:sym typeface="+mn-ea"/>
              </a:rPr>
              <a:t>Ⅲ</a:t>
            </a:r>
            <a:r>
              <a:rPr lang="en-US" altLang="zh-CN" sz="1200" dirty="0">
                <a:solidFill>
                  <a:schemeClr val="tx1"/>
                </a:solidFill>
                <a:latin typeface="宋体" panose="02010600030101010101" pitchFamily="2" charset="-122"/>
                <a:cs typeface="宋体" panose="02010600030101010101" pitchFamily="2" charset="-122"/>
                <a:sym typeface="+mn-ea"/>
              </a:rPr>
              <a:t>)</a:t>
            </a:r>
            <a:r>
              <a:rPr lang="zh-CN" altLang="en-US" sz="1200" dirty="0">
                <a:solidFill>
                  <a:schemeClr val="tx1"/>
                </a:solidFill>
                <a:latin typeface="宋体" panose="02010600030101010101" pitchFamily="2" charset="-122"/>
                <a:cs typeface="宋体" panose="02010600030101010101" pitchFamily="2" charset="-122"/>
                <a:sym typeface="+mn-ea"/>
              </a:rPr>
              <a:t>政权更迭</a:t>
            </a:r>
            <a:endParaRPr lang="zh-CN" altLang="en-US" sz="1200" dirty="0">
              <a:solidFill>
                <a:schemeClr val="tx1"/>
              </a:solidFill>
              <a:latin typeface="宋体" panose="02010600030101010101" pitchFamily="2" charset="-122"/>
              <a:cs typeface="宋体" panose="02010600030101010101" pitchFamily="2" charset="-122"/>
              <a:sym typeface="+mn-ea"/>
            </a:endParaRPr>
          </a:p>
          <a:p>
            <a:pPr indent="0" fontAlgn="auto">
              <a:lnSpc>
                <a:spcPct val="120000"/>
              </a:lnSpc>
            </a:pPr>
            <a:endParaRPr lang="en-US" altLang="zh-CN" sz="1200" dirty="0">
              <a:solidFill>
                <a:schemeClr val="tx1"/>
              </a:solidFill>
              <a:latin typeface="宋体" panose="02010600030101010101" pitchFamily="2" charset="-122"/>
              <a:cs typeface="宋体" panose="02010600030101010101" pitchFamily="2" charset="-122"/>
              <a:sym typeface="+mn-ea"/>
            </a:endParaRPr>
          </a:p>
        </p:txBody>
      </p:sp>
      <p:sp>
        <p:nvSpPr>
          <p:cNvPr id="5" name="文本框 4"/>
          <p:cNvSpPr txBox="1">
            <a:spLocks noChangeArrowheads="1"/>
          </p:cNvSpPr>
          <p:nvPr>
            <p:custDataLst>
              <p:tags r:id="rId6"/>
            </p:custDataLst>
          </p:nvPr>
        </p:nvSpPr>
        <p:spPr bwMode="auto">
          <a:xfrm>
            <a:off x="4462145" y="1118870"/>
            <a:ext cx="3669665" cy="5254625"/>
          </a:xfrm>
          <a:prstGeom prst="rect">
            <a:avLst/>
          </a:prstGeom>
          <a:noFill/>
          <a:ln w="9525">
            <a:solidFill>
              <a:schemeClr val="accent2"/>
            </a:solidFill>
            <a:miter lim="800000"/>
          </a:ln>
          <a:extLst>
            <a:ext uri="{909E8E84-426E-40DD-AFC4-6F175D3DCCD1}">
              <a14:hiddenFill xmlns:a14="http://schemas.microsoft.com/office/drawing/2010/main">
                <a:solidFill>
                  <a:srgbClr val="FFFFFF"/>
                </a:solidFill>
              </a14:hiddenFill>
            </a:ext>
          </a:extLst>
        </p:spPr>
        <p:txBody>
          <a:bodyPr wrap="square">
            <a:no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lnSpc>
                <a:spcPct val="120000"/>
              </a:lnSpc>
              <a:buClrTx/>
              <a:buSzTx/>
              <a:buFontTx/>
            </a:pPr>
            <a:r>
              <a:rPr lang="en-US" altLang="zh-CN" sz="1800" b="1">
                <a:latin typeface="宋体" panose="02010600030101010101" pitchFamily="2" charset="-122"/>
                <a:cs typeface="宋体" panose="02010600030101010101" pitchFamily="2" charset="-122"/>
                <a:sym typeface="+mn-ea"/>
              </a:rPr>
              <a:t>2024年中考历史综合题</a:t>
            </a:r>
            <a:endParaRPr lang="en-US" altLang="zh-CN" sz="1800" b="1">
              <a:latin typeface="宋体" panose="02010600030101010101" pitchFamily="2" charset="-122"/>
              <a:ea typeface="宋体" panose="02010600030101010101" pitchFamily="2" charset="-122"/>
              <a:cs typeface="宋体" panose="02010600030101010101" pitchFamily="2" charset="-122"/>
            </a:endParaRPr>
          </a:p>
          <a:p>
            <a:pPr indent="0" fontAlgn="auto">
              <a:lnSpc>
                <a:spcPct val="110000"/>
              </a:lnSpc>
            </a:pPr>
            <a:r>
              <a:rPr lang="zh-CN" altLang="en-US" sz="1200">
                <a:latin typeface="宋体" panose="02010600030101010101" pitchFamily="2" charset="-122"/>
                <a:cs typeface="宋体" panose="02010600030101010101" pitchFamily="2" charset="-122"/>
                <a:sym typeface="+mn-ea"/>
              </a:rPr>
              <a:t>31.</a:t>
            </a:r>
            <a:r>
              <a:rPr lang="en-US" altLang="zh-CN" sz="1200" dirty="0">
                <a:latin typeface="宋体" panose="02010600030101010101" pitchFamily="2" charset="-122"/>
              </a:rPr>
              <a:t>(1)</a:t>
            </a:r>
            <a:r>
              <a:rPr lang="zh-CN" altLang="en-US" sz="1200" dirty="0">
                <a:latin typeface="宋体" panose="02010600030101010101" pitchFamily="2" charset="-122"/>
              </a:rPr>
              <a:t>根据材料一并结合所学知识，</a:t>
            </a:r>
            <a:r>
              <a:rPr lang="zh-CN" altLang="en-US" sz="1200" dirty="0">
                <a:solidFill>
                  <a:srgbClr val="FF0000"/>
                </a:solidFill>
                <a:latin typeface="宋体" panose="02010600030101010101" pitchFamily="2" charset="-122"/>
              </a:rPr>
              <a:t>指出</a:t>
            </a:r>
            <a:r>
              <a:rPr lang="zh-CN" altLang="en-US" sz="1200" dirty="0">
                <a:latin typeface="宋体" panose="02010600030101010101" pitchFamily="2" charset="-122"/>
              </a:rPr>
              <a:t>上述书写材料的</a:t>
            </a:r>
            <a:r>
              <a:rPr lang="zh-CN" altLang="en-US" sz="1200" dirty="0">
                <a:solidFill>
                  <a:srgbClr val="FF0000"/>
                </a:solidFill>
                <a:latin typeface="宋体" panose="02010600030101010101" pitchFamily="2" charset="-122"/>
              </a:rPr>
              <a:t>共同局限</a:t>
            </a:r>
            <a:r>
              <a:rPr lang="zh-CN" altLang="en-US" sz="1200" dirty="0">
                <a:latin typeface="宋体" panose="02010600030101010101" pitchFamily="2" charset="-122"/>
              </a:rPr>
              <a:t>，以及突破该局限的中国古代重大发明。</a:t>
            </a:r>
            <a:r>
              <a:rPr lang="en-US" altLang="zh-CN" sz="1200" dirty="0">
                <a:latin typeface="宋体" panose="02010600030101010101" pitchFamily="2" charset="-122"/>
              </a:rPr>
              <a:t>(4</a:t>
            </a:r>
            <a:r>
              <a:rPr lang="zh-CN" altLang="en-US" sz="1200" dirty="0">
                <a:latin typeface="宋体" panose="02010600030101010101" pitchFamily="2" charset="-122"/>
              </a:rPr>
              <a:t>分</a:t>
            </a:r>
            <a:r>
              <a:rPr lang="en-US" altLang="zh-CN" sz="1200" dirty="0">
                <a:latin typeface="宋体" panose="02010600030101010101" pitchFamily="2" charset="-122"/>
              </a:rPr>
              <a:t>)</a:t>
            </a:r>
            <a:endParaRPr lang="en-US" altLang="zh-CN" sz="1200" dirty="0">
              <a:latin typeface="宋体" panose="02010600030101010101" pitchFamily="2" charset="-122"/>
            </a:endParaRPr>
          </a:p>
          <a:p>
            <a:pPr indent="0" fontAlgn="auto">
              <a:lnSpc>
                <a:spcPct val="110000"/>
              </a:lnSpc>
            </a:pPr>
            <a:r>
              <a:rPr lang="en-US" altLang="zh-CN" sz="1200" dirty="0">
                <a:latin typeface="宋体" panose="02010600030101010101" pitchFamily="2" charset="-122"/>
              </a:rPr>
              <a:t>(2)</a:t>
            </a:r>
            <a:r>
              <a:rPr lang="zh-CN" altLang="en-US" sz="1200" dirty="0">
                <a:latin typeface="宋体" panose="02010600030101010101" pitchFamily="2" charset="-122"/>
              </a:rPr>
              <a:t>根据材料二并结合所学知识，</a:t>
            </a:r>
            <a:r>
              <a:rPr lang="zh-CN" altLang="en-US" sz="1200" dirty="0">
                <a:solidFill>
                  <a:srgbClr val="FF0000"/>
                </a:solidFill>
                <a:latin typeface="宋体" panose="02010600030101010101" pitchFamily="2" charset="-122"/>
              </a:rPr>
              <a:t>分析</a:t>
            </a:r>
            <a:r>
              <a:rPr lang="zh-CN" altLang="en-US" sz="1200" dirty="0">
                <a:latin typeface="宋体" panose="02010600030101010101" pitchFamily="2" charset="-122"/>
              </a:rPr>
              <a:t>宋代图书事业兴盛</a:t>
            </a:r>
            <a:r>
              <a:rPr lang="zh-CN" altLang="en-US" sz="1200" dirty="0">
                <a:solidFill>
                  <a:srgbClr val="FF0000"/>
                </a:solidFill>
                <a:latin typeface="宋体" panose="02010600030101010101" pitchFamily="2" charset="-122"/>
              </a:rPr>
              <a:t>的原因</a:t>
            </a:r>
            <a:r>
              <a:rPr lang="zh-CN" altLang="en-US" sz="1200" dirty="0">
                <a:latin typeface="宋体" panose="02010600030101010101" pitchFamily="2" charset="-122"/>
              </a:rPr>
              <a:t>。</a:t>
            </a:r>
            <a:r>
              <a:rPr lang="en-US" altLang="zh-CN" sz="1200" dirty="0">
                <a:latin typeface="宋体" panose="02010600030101010101" pitchFamily="2" charset="-122"/>
              </a:rPr>
              <a:t>(6</a:t>
            </a:r>
            <a:r>
              <a:rPr lang="zh-CN" altLang="en-US" sz="1200" dirty="0">
                <a:latin typeface="宋体" panose="02010600030101010101" pitchFamily="2" charset="-122"/>
              </a:rPr>
              <a:t>分</a:t>
            </a:r>
            <a:r>
              <a:rPr lang="en-US" altLang="zh-CN" sz="1200" dirty="0">
                <a:latin typeface="宋体" panose="02010600030101010101" pitchFamily="2" charset="-122"/>
              </a:rPr>
              <a:t>)</a:t>
            </a:r>
            <a:endParaRPr lang="en-US" altLang="zh-CN" sz="1200" dirty="0">
              <a:latin typeface="宋体" panose="02010600030101010101" pitchFamily="2" charset="-122"/>
            </a:endParaRPr>
          </a:p>
          <a:p>
            <a:pPr indent="0" fontAlgn="auto">
              <a:lnSpc>
                <a:spcPct val="110000"/>
              </a:lnSpc>
            </a:pPr>
            <a:r>
              <a:rPr lang="en-US" altLang="zh-CN" sz="1200" dirty="0">
                <a:latin typeface="宋体" panose="02010600030101010101" pitchFamily="2" charset="-122"/>
              </a:rPr>
              <a:t>(3)</a:t>
            </a:r>
            <a:r>
              <a:rPr lang="zh-CN" altLang="en-US" sz="1200" dirty="0">
                <a:latin typeface="宋体" panose="02010600030101010101" pitchFamily="2" charset="-122"/>
              </a:rPr>
              <a:t>根据材料三，</a:t>
            </a:r>
            <a:r>
              <a:rPr lang="zh-CN" altLang="en-US" sz="1200" dirty="0">
                <a:solidFill>
                  <a:srgbClr val="FF0000"/>
                </a:solidFill>
                <a:latin typeface="宋体" panose="02010600030101010101" pitchFamily="2" charset="-122"/>
              </a:rPr>
              <a:t>概括</a:t>
            </a:r>
            <a:r>
              <a:rPr lang="zh-CN" altLang="en-US" sz="1200" dirty="0">
                <a:latin typeface="宋体" panose="02010600030101010101" pitchFamily="2" charset="-122"/>
              </a:rPr>
              <a:t>明清科技类图书</a:t>
            </a:r>
            <a:r>
              <a:rPr lang="zh-CN" altLang="en-US" sz="1200" dirty="0">
                <a:solidFill>
                  <a:srgbClr val="FF0000"/>
                </a:solidFill>
                <a:latin typeface="宋体" panose="02010600030101010101" pitchFamily="2" charset="-122"/>
              </a:rPr>
              <a:t>的新特点</a:t>
            </a:r>
            <a:r>
              <a:rPr lang="zh-CN" altLang="en-US" sz="1200" dirty="0">
                <a:latin typeface="宋体" panose="02010600030101010101" pitchFamily="2" charset="-122"/>
              </a:rPr>
              <a:t>。</a:t>
            </a:r>
            <a:r>
              <a:rPr lang="en-US" altLang="zh-CN" sz="1200" dirty="0">
                <a:latin typeface="宋体" panose="02010600030101010101" pitchFamily="2" charset="-122"/>
              </a:rPr>
              <a:t>(4</a:t>
            </a:r>
            <a:r>
              <a:rPr lang="zh-CN" altLang="en-US" sz="1200" dirty="0">
                <a:latin typeface="宋体" panose="02010600030101010101" pitchFamily="2" charset="-122"/>
              </a:rPr>
              <a:t>分</a:t>
            </a:r>
            <a:r>
              <a:rPr lang="en-US" altLang="zh-CN" sz="1200" dirty="0">
                <a:latin typeface="宋体" panose="02010600030101010101" pitchFamily="2" charset="-122"/>
              </a:rPr>
              <a:t>) </a:t>
            </a:r>
            <a:endParaRPr lang="en-US" altLang="zh-CN" sz="1200" dirty="0">
              <a:latin typeface="宋体" panose="02010600030101010101" pitchFamily="2" charset="-122"/>
            </a:endParaRPr>
          </a:p>
          <a:p>
            <a:pPr indent="0" fontAlgn="auto">
              <a:lnSpc>
                <a:spcPct val="110000"/>
              </a:lnSpc>
            </a:pPr>
            <a:r>
              <a:rPr lang="en-US" altLang="zh-CN" sz="1200" dirty="0">
                <a:latin typeface="宋体" panose="02010600030101010101" pitchFamily="2" charset="-122"/>
              </a:rPr>
              <a:t>32.(1)</a:t>
            </a:r>
            <a:r>
              <a:rPr lang="zh-CN" altLang="en-US" sz="1200" dirty="0">
                <a:latin typeface="宋体" panose="02010600030101010101" pitchFamily="2" charset="-122"/>
              </a:rPr>
              <a:t>根据材料一并结合所学知识，</a:t>
            </a:r>
            <a:r>
              <a:rPr lang="zh-CN" altLang="en-US" sz="1200" dirty="0">
                <a:solidFill>
                  <a:srgbClr val="FF0000"/>
                </a:solidFill>
                <a:latin typeface="宋体" panose="02010600030101010101" pitchFamily="2" charset="-122"/>
              </a:rPr>
              <a:t>指出</a:t>
            </a:r>
            <a:r>
              <a:rPr lang="en-US" altLang="zh-CN" sz="1200" dirty="0">
                <a:latin typeface="宋体" panose="02010600030101010101" pitchFamily="2" charset="-122"/>
              </a:rPr>
              <a:t>1937</a:t>
            </a:r>
            <a:r>
              <a:rPr lang="zh-CN" altLang="en-US" sz="1200" dirty="0">
                <a:latin typeface="宋体" panose="02010600030101010101" pitchFamily="2" charset="-122"/>
              </a:rPr>
              <a:t>年中国留学生回国潮发生</a:t>
            </a:r>
            <a:r>
              <a:rPr lang="zh-CN" altLang="en-US" sz="1200" dirty="0">
                <a:solidFill>
                  <a:srgbClr val="FF0000"/>
                </a:solidFill>
                <a:latin typeface="宋体" panose="02010600030101010101" pitchFamily="2" charset="-122"/>
              </a:rPr>
              <a:t>的历史背景</a:t>
            </a:r>
            <a:r>
              <a:rPr lang="zh-CN" altLang="en-US" sz="1200" dirty="0">
                <a:latin typeface="宋体" panose="02010600030101010101" pitchFamily="2" charset="-122"/>
              </a:rPr>
              <a:t>，以及</a:t>
            </a:r>
            <a:r>
              <a:rPr lang="zh-CN" altLang="en-US" sz="1200" dirty="0">
                <a:solidFill>
                  <a:srgbClr val="FF0000"/>
                </a:solidFill>
                <a:latin typeface="宋体" panose="02010600030101010101" pitchFamily="2" charset="-122"/>
              </a:rPr>
              <a:t>其体现的时代精神</a:t>
            </a:r>
            <a:r>
              <a:rPr lang="zh-CN" altLang="en-US" sz="1200" dirty="0">
                <a:latin typeface="宋体" panose="02010600030101010101" pitchFamily="2" charset="-122"/>
              </a:rPr>
              <a:t>。</a:t>
            </a:r>
            <a:r>
              <a:rPr lang="en-US" altLang="zh-CN" sz="1200" dirty="0">
                <a:latin typeface="宋体" panose="02010600030101010101" pitchFamily="2" charset="-122"/>
              </a:rPr>
              <a:t>(6</a:t>
            </a:r>
            <a:r>
              <a:rPr lang="zh-CN" altLang="en-US" sz="1200" dirty="0">
                <a:latin typeface="宋体" panose="02010600030101010101" pitchFamily="2" charset="-122"/>
              </a:rPr>
              <a:t>分</a:t>
            </a:r>
            <a:r>
              <a:rPr lang="en-US" altLang="zh-CN" sz="1200" dirty="0">
                <a:latin typeface="宋体" panose="02010600030101010101" pitchFamily="2" charset="-122"/>
              </a:rPr>
              <a:t>)</a:t>
            </a:r>
            <a:endParaRPr lang="en-US" altLang="zh-CN" sz="1200" dirty="0">
              <a:latin typeface="宋体" panose="02010600030101010101" pitchFamily="2" charset="-122"/>
            </a:endParaRPr>
          </a:p>
          <a:p>
            <a:pPr indent="0" fontAlgn="auto">
              <a:lnSpc>
                <a:spcPct val="110000"/>
              </a:lnSpc>
            </a:pPr>
            <a:r>
              <a:rPr lang="en-US" altLang="zh-CN" sz="1200" dirty="0">
                <a:latin typeface="宋体" panose="02010600030101010101" pitchFamily="2" charset="-122"/>
              </a:rPr>
              <a:t>(2)</a:t>
            </a:r>
            <a:r>
              <a:rPr lang="zh-CN" altLang="en-US" sz="1200" dirty="0">
                <a:latin typeface="宋体" panose="02010600030101010101" pitchFamily="2" charset="-122"/>
              </a:rPr>
              <a:t>根据材料二，</a:t>
            </a:r>
            <a:r>
              <a:rPr lang="zh-CN" altLang="en-US" sz="1200" dirty="0">
                <a:solidFill>
                  <a:srgbClr val="FF0000"/>
                </a:solidFill>
                <a:latin typeface="宋体" panose="02010600030101010101" pitchFamily="2" charset="-122"/>
              </a:rPr>
              <a:t>概括</a:t>
            </a:r>
            <a:r>
              <a:rPr lang="en-US" altLang="zh-CN" sz="1200" dirty="0">
                <a:latin typeface="宋体" panose="02010600030101010101" pitchFamily="2" charset="-122"/>
              </a:rPr>
              <a:t>20</a:t>
            </a:r>
            <a:r>
              <a:rPr lang="zh-CN" altLang="en-US" sz="1200" dirty="0">
                <a:latin typeface="宋体" panose="02010600030101010101" pitchFamily="2" charset="-122"/>
              </a:rPr>
              <a:t>世纪</a:t>
            </a:r>
            <a:r>
              <a:rPr lang="en-US" altLang="zh-CN" sz="1200" dirty="0">
                <a:latin typeface="宋体" panose="02010600030101010101" pitchFamily="2" charset="-122"/>
              </a:rPr>
              <a:t>70—80</a:t>
            </a:r>
            <a:r>
              <a:rPr lang="zh-CN" altLang="en-US" sz="1200" dirty="0">
                <a:latin typeface="宋体" panose="02010600030101010101" pitchFamily="2" charset="-122"/>
              </a:rPr>
              <a:t>年代初中国公派留学生情况</a:t>
            </a:r>
            <a:r>
              <a:rPr lang="zh-CN" altLang="en-US" sz="1200" dirty="0">
                <a:solidFill>
                  <a:srgbClr val="FF0000"/>
                </a:solidFill>
                <a:latin typeface="宋体" panose="02010600030101010101" pitchFamily="2" charset="-122"/>
              </a:rPr>
              <a:t>的变化</a:t>
            </a:r>
            <a:r>
              <a:rPr lang="zh-CN" altLang="en-US" sz="1200" dirty="0">
                <a:latin typeface="宋体" panose="02010600030101010101" pitchFamily="2" charset="-122"/>
              </a:rPr>
              <a:t>，</a:t>
            </a:r>
            <a:r>
              <a:rPr lang="en-US" altLang="zh-CN" sz="1200" dirty="0">
                <a:latin typeface="宋体" panose="02010600030101010101" pitchFamily="2" charset="-122"/>
              </a:rPr>
              <a:t> </a:t>
            </a:r>
            <a:r>
              <a:rPr lang="zh-CN" altLang="en-US" sz="1200" dirty="0">
                <a:latin typeface="宋体" panose="02010600030101010101" pitchFamily="2" charset="-122"/>
              </a:rPr>
              <a:t>并结合所学知识</a:t>
            </a:r>
            <a:r>
              <a:rPr lang="zh-CN" altLang="en-US" sz="1200" dirty="0">
                <a:solidFill>
                  <a:srgbClr val="FF0000"/>
                </a:solidFill>
                <a:latin typeface="宋体" panose="02010600030101010101" pitchFamily="2" charset="-122"/>
              </a:rPr>
              <a:t>分析产生变化的原因</a:t>
            </a:r>
            <a:r>
              <a:rPr lang="zh-CN" altLang="en-US" sz="1200" dirty="0">
                <a:latin typeface="宋体" panose="02010600030101010101" pitchFamily="2" charset="-122"/>
              </a:rPr>
              <a:t>。</a:t>
            </a:r>
            <a:r>
              <a:rPr lang="en-US" altLang="zh-CN" sz="1200" dirty="0">
                <a:latin typeface="宋体" panose="02010600030101010101" pitchFamily="2" charset="-122"/>
              </a:rPr>
              <a:t>(8</a:t>
            </a:r>
            <a:r>
              <a:rPr lang="zh-CN" altLang="en-US" sz="1200" dirty="0">
                <a:latin typeface="宋体" panose="02010600030101010101" pitchFamily="2" charset="-122"/>
              </a:rPr>
              <a:t>分</a:t>
            </a:r>
            <a:r>
              <a:rPr lang="en-US" altLang="zh-CN" sz="1200" dirty="0">
                <a:latin typeface="宋体" panose="02010600030101010101" pitchFamily="2" charset="-122"/>
              </a:rPr>
              <a:t>)</a:t>
            </a:r>
            <a:endParaRPr lang="en-US" altLang="zh-CN" sz="1200" dirty="0">
              <a:latin typeface="宋体" panose="02010600030101010101" pitchFamily="2" charset="-122"/>
            </a:endParaRPr>
          </a:p>
          <a:p>
            <a:pPr indent="0" fontAlgn="auto">
              <a:lnSpc>
                <a:spcPct val="110000"/>
              </a:lnSpc>
            </a:pPr>
            <a:r>
              <a:rPr lang="en-US" altLang="zh-CN" sz="1200" dirty="0">
                <a:latin typeface="宋体" panose="02010600030101010101" pitchFamily="2" charset="-122"/>
              </a:rPr>
              <a:t>33.(1)</a:t>
            </a:r>
            <a:r>
              <a:rPr lang="zh-CN" altLang="en-US" sz="1200" dirty="0">
                <a:latin typeface="宋体" panose="02010600030101010101" pitchFamily="2" charset="-122"/>
              </a:rPr>
              <a:t>在第二、三、四组中任选一组，帮该小组撰写一份简要的</a:t>
            </a:r>
            <a:r>
              <a:rPr lang="zh-CN" altLang="en-US" sz="1200" dirty="0">
                <a:solidFill>
                  <a:srgbClr val="FF0000"/>
                </a:solidFill>
                <a:latin typeface="宋体" panose="02010600030101010101" pitchFamily="2" charset="-122"/>
              </a:rPr>
              <a:t>研究报告</a:t>
            </a:r>
            <a:r>
              <a:rPr lang="zh-CN" altLang="en-US" sz="1200" dirty="0">
                <a:latin typeface="宋体" panose="02010600030101010101" pitchFamily="2" charset="-122"/>
              </a:rPr>
              <a:t>。</a:t>
            </a:r>
            <a:endParaRPr lang="zh-CN" altLang="en-US" sz="1200" dirty="0">
              <a:latin typeface="宋体" panose="02010600030101010101" pitchFamily="2" charset="-122"/>
            </a:endParaRPr>
          </a:p>
          <a:p>
            <a:pPr indent="0" fontAlgn="auto">
              <a:lnSpc>
                <a:spcPct val="110000"/>
              </a:lnSpc>
            </a:pPr>
            <a:r>
              <a:rPr lang="en-US" altLang="zh-CN" sz="1200" dirty="0">
                <a:latin typeface="宋体" panose="02010600030101010101" pitchFamily="2" charset="-122"/>
              </a:rPr>
              <a:t>(</a:t>
            </a:r>
            <a:r>
              <a:rPr lang="zh-CN" altLang="en-US" sz="1200" dirty="0">
                <a:latin typeface="宋体" panose="02010600030101010101" pitchFamily="2" charset="-122"/>
              </a:rPr>
              <a:t>要求：标明研究角度，结合素材信息和所学知识简要说明研究思路，</a:t>
            </a:r>
            <a:r>
              <a:rPr lang="en-US" altLang="zh-CN" sz="1200" dirty="0">
                <a:latin typeface="宋体" panose="02010600030101010101" pitchFamily="2" charset="-122"/>
              </a:rPr>
              <a:t> </a:t>
            </a:r>
            <a:r>
              <a:rPr lang="zh-CN" altLang="en-US" sz="1200" dirty="0">
                <a:latin typeface="宋体" panose="02010600030101010101" pitchFamily="2" charset="-122"/>
              </a:rPr>
              <a:t>结论明确</a:t>
            </a:r>
            <a:r>
              <a:rPr lang="en-US" altLang="zh-CN" sz="1200" dirty="0">
                <a:latin typeface="宋体" panose="02010600030101010101" pitchFamily="2" charset="-122"/>
              </a:rPr>
              <a:t>)(8</a:t>
            </a:r>
            <a:r>
              <a:rPr lang="zh-CN" altLang="en-US" sz="1200" dirty="0">
                <a:latin typeface="宋体" panose="02010600030101010101" pitchFamily="2" charset="-122"/>
              </a:rPr>
              <a:t>分</a:t>
            </a:r>
            <a:r>
              <a:rPr lang="en-US" altLang="zh-CN" sz="1200" dirty="0">
                <a:latin typeface="宋体" panose="02010600030101010101" pitchFamily="2" charset="-122"/>
              </a:rPr>
              <a:t>)</a:t>
            </a:r>
            <a:endParaRPr lang="en-US" altLang="zh-CN" sz="1200" dirty="0">
              <a:latin typeface="宋体" panose="02010600030101010101" pitchFamily="2" charset="-122"/>
            </a:endParaRPr>
          </a:p>
          <a:p>
            <a:pPr indent="0" fontAlgn="auto">
              <a:lnSpc>
                <a:spcPct val="110000"/>
              </a:lnSpc>
            </a:pPr>
            <a:r>
              <a:rPr lang="en-US" altLang="zh-CN" sz="1200" dirty="0">
                <a:latin typeface="宋体" panose="02010600030101010101" pitchFamily="2" charset="-122"/>
              </a:rPr>
              <a:t>(2)</a:t>
            </a:r>
            <a:r>
              <a:rPr lang="zh-CN" altLang="en-US" sz="1200" dirty="0">
                <a:solidFill>
                  <a:srgbClr val="FF0000"/>
                </a:solidFill>
                <a:latin typeface="宋体" panose="02010600030101010101" pitchFamily="2" charset="-122"/>
              </a:rPr>
              <a:t>除</a:t>
            </a:r>
            <a:r>
              <a:rPr lang="zh-CN" altLang="en-US" sz="1200" dirty="0">
                <a:latin typeface="宋体" panose="02010600030101010101" pitchFamily="2" charset="-122"/>
              </a:rPr>
              <a:t>上述各小组的研究角度</a:t>
            </a:r>
            <a:r>
              <a:rPr lang="zh-CN" altLang="en-US" sz="1200" dirty="0">
                <a:solidFill>
                  <a:srgbClr val="FF0000"/>
                </a:solidFill>
                <a:latin typeface="宋体" panose="02010600030101010101" pitchFamily="2" charset="-122"/>
              </a:rPr>
              <a:t>之外</a:t>
            </a:r>
            <a:r>
              <a:rPr lang="zh-CN" altLang="en-US" sz="1200" dirty="0">
                <a:latin typeface="宋体" panose="02010600030101010101" pitchFamily="2" charset="-122"/>
              </a:rPr>
              <a:t>，</a:t>
            </a:r>
            <a:r>
              <a:rPr lang="zh-CN" altLang="en-US" sz="1200" dirty="0">
                <a:solidFill>
                  <a:srgbClr val="FF0000"/>
                </a:solidFill>
                <a:latin typeface="宋体" panose="02010600030101010101" pitchFamily="2" charset="-122"/>
              </a:rPr>
              <a:t>再为他们提供两个研究角度</a:t>
            </a:r>
            <a:r>
              <a:rPr lang="zh-CN" altLang="en-US" sz="1200" dirty="0">
                <a:latin typeface="宋体" panose="02010600030101010101" pitchFamily="2" charset="-122"/>
              </a:rPr>
              <a:t>。</a:t>
            </a:r>
            <a:r>
              <a:rPr lang="en-US" altLang="zh-CN" sz="1200" dirty="0">
                <a:latin typeface="宋体" panose="02010600030101010101" pitchFamily="2" charset="-122"/>
              </a:rPr>
              <a:t>(4</a:t>
            </a:r>
            <a:r>
              <a:rPr lang="zh-CN" altLang="en-US" sz="1200" dirty="0">
                <a:latin typeface="宋体" panose="02010600030101010101" pitchFamily="2" charset="-122"/>
              </a:rPr>
              <a:t>分</a:t>
            </a:r>
            <a:r>
              <a:rPr lang="en-US" altLang="zh-CN" sz="1200" dirty="0">
                <a:latin typeface="宋体" panose="02010600030101010101" pitchFamily="2" charset="-122"/>
              </a:rPr>
              <a:t>) </a:t>
            </a:r>
            <a:endParaRPr lang="en-US" altLang="zh-CN" sz="1200" dirty="0">
              <a:latin typeface="宋体" panose="02010600030101010101" pitchFamily="2" charset="-122"/>
            </a:endParaRPr>
          </a:p>
        </p:txBody>
      </p:sp>
      <p:sp>
        <p:nvSpPr>
          <p:cNvPr id="10" name="矩形 9"/>
          <p:cNvSpPr/>
          <p:nvPr>
            <p:custDataLst>
              <p:tags r:id="rId7"/>
            </p:custDataLst>
          </p:nvPr>
        </p:nvSpPr>
        <p:spPr>
          <a:xfrm>
            <a:off x="8468360" y="1325245"/>
            <a:ext cx="3543300" cy="583565"/>
          </a:xfrm>
          <a:prstGeom prst="rect">
            <a:avLst/>
          </a:prstGeom>
          <a:noFill/>
          <a:ln>
            <a:noFill/>
          </a:ln>
        </p:spPr>
        <p:txBody>
          <a:bodyPr wrap="square" rtlCol="0" anchor="t">
            <a:spAutoFit/>
          </a:bodyPr>
          <a:p>
            <a:pPr algn="l"/>
            <a:r>
              <a:rPr lang="zh-CN" altLang="en-US" sz="3200" b="1">
                <a:solidFill>
                  <a:srgbClr val="0B1BF3"/>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宋体" panose="02010600030101010101" pitchFamily="2" charset="-122"/>
              </a:rPr>
              <a:t>我们可以发现什么？</a:t>
            </a:r>
            <a:endParaRPr lang="zh-CN" altLang="en-US" sz="3200" b="1">
              <a:solidFill>
                <a:srgbClr val="0B1BF3"/>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宋体" panose="02010600030101010101" pitchFamily="2" charset="-122"/>
            </a:endParaRPr>
          </a:p>
        </p:txBody>
      </p:sp>
      <p:sp>
        <p:nvSpPr>
          <p:cNvPr id="11" name="矩形 10"/>
          <p:cNvSpPr/>
          <p:nvPr>
            <p:custDataLst>
              <p:tags r:id="rId8"/>
            </p:custDataLst>
          </p:nvPr>
        </p:nvSpPr>
        <p:spPr>
          <a:xfrm>
            <a:off x="8375650" y="2228215"/>
            <a:ext cx="3636010" cy="3046095"/>
          </a:xfrm>
          <a:prstGeom prst="rect">
            <a:avLst/>
          </a:prstGeom>
          <a:noFill/>
          <a:ln>
            <a:noFill/>
          </a:ln>
        </p:spPr>
        <p:txBody>
          <a:bodyPr wrap="square" rtlCol="0" anchor="t">
            <a:spAutoFit/>
          </a:bodyPr>
          <a:p>
            <a:pPr algn="l"/>
            <a:r>
              <a:rPr lang="en-US" altLang="zh-CN"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1.</a:t>
            </a:r>
            <a:r>
              <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小题总数量减少</a:t>
            </a:r>
            <a:endPar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endParaRPr>
          </a:p>
          <a:p>
            <a:pPr algn="l"/>
            <a:r>
              <a:rPr lang="en-US" altLang="zh-CN"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2.</a:t>
            </a:r>
            <a:r>
              <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每小题分值增长</a:t>
            </a:r>
            <a:endPar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endParaRPr>
          </a:p>
          <a:p>
            <a:pPr algn="l"/>
            <a:r>
              <a:rPr lang="en-US" altLang="zh-CN"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3.</a:t>
            </a:r>
            <a:r>
              <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小题至多两小问，给出总分，学生要自行分配分值。</a:t>
            </a:r>
            <a:endPar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endParaRPr>
          </a:p>
          <a:p>
            <a:pPr algn="l"/>
            <a:r>
              <a:rPr lang="en-US" altLang="zh-CN"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4.</a:t>
            </a:r>
            <a:r>
              <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rPr>
              <a:t>归纳常见问法</a:t>
            </a:r>
            <a:endParaRPr lang="zh-CN" altLang="en-US" sz="3200" b="1">
              <a:solidFill>
                <a:srgbClr val="FF0000"/>
              </a:solidFill>
              <a:effectLst>
                <a:outerShdw blurRad="38100" dist="25400" dir="5400000" algn="ctr" rotWithShape="0">
                  <a:srgbClr val="6E747A">
                    <a:alpha val="43000"/>
                  </a:srgbClr>
                </a:outerShdw>
              </a:effectLst>
              <a:latin typeface="楷体" panose="02010609060101010101" charset="-122"/>
              <a:ea typeface="楷体" panose="02010609060101010101"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linds(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linds(horizont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blinds(horizontal)">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blinds(horizontal)">
                                      <p:cBhvr>
                                        <p:cTn id="3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0" grpId="0"/>
      <p:bldP spid="10" grpId="1"/>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35" y="-5715"/>
            <a:ext cx="12191365" cy="6863715"/>
          </a:xfrm>
          <a:prstGeom prst="rect">
            <a:avLst/>
          </a:prstGeom>
          <a:noFill/>
          <a:extLst>
            <a:ext uri="{909E8E84-426E-40DD-AFC4-6F175D3DCCD1}">
              <a14:hiddenFill xmlns:a14="http://schemas.microsoft.com/office/drawing/2010/main">
                <a:solidFill>
                  <a:schemeClr val="accent6">
                    <a:lumMod val="20000"/>
                    <a:lumOff val="80000"/>
                  </a:schemeClr>
                </a:solidFill>
              </a14:hiddenFill>
            </a:ext>
          </a:extLst>
        </p:spPr>
        <p:txBody>
          <a:bodyPr wrap="square" rtlCol="0" anchor="t">
            <a:noAutofit/>
          </a:bodyPr>
          <a:p>
            <a:pPr algn="ctr"/>
            <a:r>
              <a:rPr lang="en-US" altLang="zh-CN" sz="2800" b="1">
                <a:latin typeface="宋体" panose="02010600030101010101" pitchFamily="2" charset="-122"/>
                <a:ea typeface="宋体" panose="02010600030101010101" pitchFamily="2" charset="-122"/>
                <a:cs typeface="宋体" panose="02010600030101010101" pitchFamily="2" charset="-122"/>
                <a:sym typeface="+mn-ea"/>
              </a:rPr>
              <a:t>2020-2024</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年广东省中考历史</a:t>
            </a:r>
            <a:r>
              <a:rPr lang="zh-CN" sz="2800" b="1">
                <a:latin typeface="宋体" panose="02010600030101010101" pitchFamily="2" charset="-122"/>
                <a:ea typeface="宋体" panose="02010600030101010101" pitchFamily="2" charset="-122"/>
                <a:cs typeface="宋体" panose="02010600030101010101" pitchFamily="2" charset="-122"/>
                <a:sym typeface="+mn-ea"/>
              </a:rPr>
              <a:t>综合题的典型问法</a:t>
            </a:r>
            <a:endParaRPr lang="zh-CN" sz="2800" b="1">
              <a:latin typeface="宋体" panose="02010600030101010101" pitchFamily="2" charset="-122"/>
              <a:ea typeface="宋体" panose="02010600030101010101" pitchFamily="2" charset="-122"/>
              <a:cs typeface="宋体" panose="02010600030101010101" pitchFamily="2" charset="-122"/>
              <a:sym typeface="+mn-ea"/>
            </a:endParaRPr>
          </a:p>
          <a:p>
            <a:r>
              <a:rPr lang="zh-CN"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1</a:t>
            </a:r>
            <a:r>
              <a:rPr lang="zh-CN" sz="2800" b="1">
                <a:latin typeface="仿宋" panose="02010609060101010101" charset="-122"/>
                <a:ea typeface="仿宋" panose="02010609060101010101" charset="-122"/>
                <a:cs typeface="仿宋" panose="02010609060101010101" charset="-122"/>
                <a:sym typeface="+mn-ea"/>
              </a:rPr>
              <a:t>）指出</a:t>
            </a:r>
            <a:r>
              <a:rPr lang="zh-CN" altLang="en-US" sz="2800" b="1">
                <a:latin typeface="仿宋" panose="02010609060101010101" charset="-122"/>
                <a:ea typeface="仿宋" panose="02010609060101010101" charset="-122"/>
                <a:cs typeface="仿宋" panose="02010609060101010101" charset="-122"/>
                <a:sym typeface="+mn-ea"/>
              </a:rPr>
              <a:t>……的</a:t>
            </a:r>
            <a:r>
              <a:rPr lang="zh-CN" sz="2800" b="1">
                <a:solidFill>
                  <a:srgbClr val="FF0000"/>
                </a:solidFill>
                <a:latin typeface="仿宋" panose="02010609060101010101" charset="-122"/>
                <a:ea typeface="仿宋" panose="02010609060101010101" charset="-122"/>
                <a:cs typeface="仿宋" panose="02010609060101010101" charset="-122"/>
                <a:sym typeface="+mn-ea"/>
              </a:rPr>
              <a:t>时代背景</a:t>
            </a:r>
            <a:r>
              <a:rPr lang="zh-CN" sz="2800" b="1">
                <a:latin typeface="仿宋" panose="02010609060101010101" charset="-122"/>
                <a:ea typeface="仿宋" panose="02010609060101010101" charset="-122"/>
                <a:cs typeface="仿宋" panose="02010609060101010101" charset="-122"/>
                <a:sym typeface="+mn-ea"/>
              </a:rPr>
              <a:t>？</a:t>
            </a:r>
            <a:endParaRPr lang="zh-CN" sz="2800" b="1">
              <a:latin typeface="仿宋" panose="02010609060101010101" charset="-122"/>
              <a:ea typeface="仿宋" panose="02010609060101010101" charset="-122"/>
              <a:cs typeface="仿宋" panose="02010609060101010101" charset="-122"/>
            </a:endParaRPr>
          </a:p>
          <a:p>
            <a:pPr algn="l"/>
            <a:r>
              <a:rPr lang="zh-CN" altLang="en-US"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2</a:t>
            </a:r>
            <a:r>
              <a:rPr lang="zh-CN" altLang="en-US" sz="2800" b="1">
                <a:latin typeface="仿宋" panose="02010609060101010101" charset="-122"/>
                <a:ea typeface="仿宋" panose="02010609060101010101" charset="-122"/>
                <a:cs typeface="仿宋" panose="02010609060101010101" charset="-122"/>
                <a:sym typeface="+mn-ea"/>
              </a:rPr>
              <a:t>）概括…的新</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特点</a:t>
            </a:r>
            <a:r>
              <a:rPr lang="zh-CN" altLang="en-US" sz="2800" b="1">
                <a:latin typeface="仿宋" panose="02010609060101010101" charset="-122"/>
                <a:ea typeface="仿宋" panose="02010609060101010101" charset="-122"/>
                <a:cs typeface="仿宋" panose="02010609060101010101" charset="-122"/>
                <a:sym typeface="+mn-ea"/>
              </a:rPr>
              <a:t>？并结合所学知识</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分析其原因</a:t>
            </a:r>
            <a:r>
              <a:rPr lang="zh-CN" altLang="en-US" sz="2800" b="1">
                <a:latin typeface="仿宋" panose="02010609060101010101" charset="-122"/>
                <a:ea typeface="仿宋" panose="02010609060101010101" charset="-122"/>
                <a:cs typeface="仿宋" panose="02010609060101010101" charset="-122"/>
                <a:sym typeface="+mn-ea"/>
              </a:rPr>
              <a:t>。</a:t>
            </a:r>
            <a:endParaRPr lang="zh-CN" altLang="en-US" sz="2800" b="1">
              <a:latin typeface="仿宋" panose="02010609060101010101" charset="-122"/>
              <a:ea typeface="仿宋" panose="02010609060101010101" charset="-122"/>
              <a:cs typeface="仿宋" panose="02010609060101010101" charset="-122"/>
              <a:sym typeface="+mn-ea"/>
            </a:endParaRPr>
          </a:p>
          <a:p>
            <a:pPr algn="l"/>
            <a:r>
              <a:rPr lang="zh-CN" altLang="en-US"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3</a:t>
            </a:r>
            <a:r>
              <a:rPr lang="zh-CN" altLang="en-US" sz="2800" b="1">
                <a:latin typeface="仿宋" panose="02010609060101010101" charset="-122"/>
                <a:ea typeface="仿宋" panose="02010609060101010101" charset="-122"/>
                <a:cs typeface="仿宋" panose="02010609060101010101" charset="-122"/>
                <a:sym typeface="+mn-ea"/>
              </a:rPr>
              <a:t>）选择一个建筑</a:t>
            </a:r>
            <a:r>
              <a:rPr lang="en-US" altLang="zh-CN" sz="2800" b="1">
                <a:latin typeface="仿宋" panose="02010609060101010101" charset="-122"/>
                <a:ea typeface="仿宋" panose="02010609060101010101" charset="-122"/>
                <a:cs typeface="仿宋" panose="02010609060101010101" charset="-122"/>
                <a:sym typeface="+mn-ea"/>
              </a:rPr>
              <a:t>/</a:t>
            </a:r>
            <a:r>
              <a:rPr lang="zh-CN" altLang="en-US" sz="2800" b="1">
                <a:latin typeface="仿宋" panose="02010609060101010101" charset="-122"/>
                <a:ea typeface="仿宋" panose="02010609060101010101" charset="-122"/>
                <a:cs typeface="仿宋" panose="02010609060101010101" charset="-122"/>
                <a:sym typeface="+mn-ea"/>
              </a:rPr>
              <a:t>文物，</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说明</a:t>
            </a:r>
            <a:r>
              <a:rPr lang="zh-CN" altLang="en-US" sz="2800" b="1">
                <a:latin typeface="仿宋" panose="02010609060101010101" charset="-122"/>
                <a:ea typeface="仿宋" panose="02010609060101010101" charset="-122"/>
                <a:cs typeface="仿宋" panose="02010609060101010101" charset="-122"/>
                <a:sym typeface="+mn-ea"/>
              </a:rPr>
              <a:t>其</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历史文化价值</a:t>
            </a:r>
            <a:r>
              <a:rPr lang="zh-CN" altLang="en-US" sz="2800" b="1">
                <a:latin typeface="仿宋" panose="02010609060101010101" charset="-122"/>
                <a:ea typeface="仿宋" panose="02010609060101010101" charset="-122"/>
                <a:cs typeface="仿宋" panose="02010609060101010101" charset="-122"/>
                <a:sym typeface="+mn-ea"/>
              </a:rPr>
              <a:t>？</a:t>
            </a:r>
            <a:endParaRPr lang="zh-CN" altLang="en-US" sz="2800" b="1">
              <a:latin typeface="仿宋" panose="02010609060101010101" charset="-122"/>
              <a:ea typeface="仿宋" panose="02010609060101010101" charset="-122"/>
              <a:cs typeface="仿宋" panose="02010609060101010101" charset="-122"/>
            </a:endParaRPr>
          </a:p>
          <a:p>
            <a:pPr algn="l"/>
            <a:r>
              <a:rPr lang="zh-CN" altLang="en-US"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4</a:t>
            </a:r>
            <a:r>
              <a:rPr lang="zh-CN" altLang="en-US" sz="2800" b="1">
                <a:latin typeface="仿宋" panose="02010609060101010101" charset="-122"/>
                <a:ea typeface="仿宋" panose="02010609060101010101" charset="-122"/>
                <a:cs typeface="仿宋" panose="02010609060101010101" charset="-122"/>
                <a:sym typeface="+mn-ea"/>
              </a:rPr>
              <a:t>）根据材料一，</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指出</a:t>
            </a:r>
            <a:r>
              <a:rPr lang="zh-CN" altLang="en-US" sz="2800" b="1">
                <a:latin typeface="仿宋" panose="02010609060101010101" charset="-122"/>
                <a:ea typeface="仿宋" panose="02010609060101010101" charset="-122"/>
                <a:cs typeface="仿宋" panose="02010609060101010101" charset="-122"/>
                <a:sym typeface="+mn-ea"/>
              </a:rPr>
              <a:t>…</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发展趋势</a:t>
            </a:r>
            <a:r>
              <a:rPr lang="zh-CN" altLang="en-US" sz="2800" b="1">
                <a:latin typeface="仿宋" panose="02010609060101010101" charset="-122"/>
                <a:ea typeface="仿宋" panose="02010609060101010101" charset="-122"/>
                <a:cs typeface="仿宋" panose="02010609060101010101" charset="-122"/>
                <a:sym typeface="+mn-ea"/>
              </a:rPr>
              <a:t>，并结合所学知识</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分析其</a:t>
            </a:r>
            <a:r>
              <a:rPr lang="zh-CN" sz="2800" b="1">
                <a:solidFill>
                  <a:srgbClr val="FF0000"/>
                </a:solidFill>
                <a:latin typeface="仿宋" panose="02010609060101010101" charset="-122"/>
                <a:ea typeface="仿宋" panose="02010609060101010101" charset="-122"/>
                <a:cs typeface="仿宋" panose="02010609060101010101" charset="-122"/>
                <a:sym typeface="+mn-ea"/>
              </a:rPr>
              <a:t>原因</a:t>
            </a:r>
            <a:r>
              <a:rPr lang="en-US" altLang="zh-CN" sz="2800" b="1">
                <a:solidFill>
                  <a:srgbClr val="FF0000"/>
                </a:solidFill>
                <a:latin typeface="仿宋" panose="02010609060101010101" charset="-122"/>
                <a:ea typeface="仿宋" panose="02010609060101010101" charset="-122"/>
                <a:cs typeface="仿宋" panose="02010609060101010101" charset="-122"/>
                <a:sym typeface="+mn-ea"/>
              </a:rPr>
              <a:t>/</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影响</a:t>
            </a:r>
            <a:r>
              <a:rPr lang="zh-CN" sz="2800" b="1">
                <a:latin typeface="仿宋" panose="02010609060101010101" charset="-122"/>
                <a:ea typeface="仿宋" panose="02010609060101010101" charset="-122"/>
                <a:cs typeface="仿宋" panose="02010609060101010101" charset="-122"/>
                <a:sym typeface="+mn-ea"/>
              </a:rPr>
              <a:t>？</a:t>
            </a:r>
            <a:endParaRPr lang="zh-CN" sz="2800" b="1">
              <a:latin typeface="仿宋" panose="02010609060101010101" charset="-122"/>
              <a:ea typeface="仿宋" panose="02010609060101010101" charset="-122"/>
              <a:cs typeface="仿宋" panose="02010609060101010101" charset="-122"/>
            </a:endParaRPr>
          </a:p>
          <a:p>
            <a:pPr algn="l"/>
            <a:r>
              <a:rPr lang="zh-CN"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5</a:t>
            </a:r>
            <a:r>
              <a:rPr lang="zh-CN" sz="2800" b="1">
                <a:latin typeface="仿宋" panose="02010609060101010101" charset="-122"/>
                <a:ea typeface="仿宋" panose="02010609060101010101" charset="-122"/>
                <a:cs typeface="仿宋" panose="02010609060101010101" charset="-122"/>
                <a:sym typeface="+mn-ea"/>
              </a:rPr>
              <a:t>）根据材料二，说明</a:t>
            </a:r>
            <a:r>
              <a:rPr lang="zh-CN" altLang="en-US" sz="2800" b="1">
                <a:latin typeface="仿宋" panose="02010609060101010101" charset="-122"/>
                <a:ea typeface="仿宋" panose="02010609060101010101" charset="-122"/>
                <a:cs typeface="仿宋" panose="02010609060101010101" charset="-122"/>
                <a:sym typeface="+mn-ea"/>
              </a:rPr>
              <a:t>……</a:t>
            </a:r>
            <a:r>
              <a:rPr lang="zh-CN" sz="2800" b="1">
                <a:latin typeface="仿宋" panose="02010609060101010101" charset="-122"/>
                <a:ea typeface="仿宋" panose="02010609060101010101" charset="-122"/>
                <a:cs typeface="仿宋" panose="02010609060101010101" charset="-122"/>
                <a:sym typeface="+mn-ea"/>
              </a:rPr>
              <a:t>的</a:t>
            </a:r>
            <a:r>
              <a:rPr lang="zh-CN" sz="2800" b="1">
                <a:solidFill>
                  <a:srgbClr val="FF0000"/>
                </a:solidFill>
                <a:latin typeface="仿宋" panose="02010609060101010101" charset="-122"/>
                <a:ea typeface="仿宋" panose="02010609060101010101" charset="-122"/>
                <a:cs typeface="仿宋" panose="02010609060101010101" charset="-122"/>
                <a:sym typeface="+mn-ea"/>
              </a:rPr>
              <a:t>理由</a:t>
            </a:r>
            <a:r>
              <a:rPr lang="zh-CN" sz="2800" b="1">
                <a:latin typeface="仿宋" panose="02010609060101010101" charset="-122"/>
                <a:ea typeface="仿宋" panose="02010609060101010101" charset="-122"/>
                <a:cs typeface="仿宋" panose="02010609060101010101" charset="-122"/>
                <a:sym typeface="+mn-ea"/>
              </a:rPr>
              <a:t>。并</a:t>
            </a:r>
            <a:r>
              <a:rPr lang="zh-CN" sz="2800" b="1">
                <a:solidFill>
                  <a:srgbClr val="FF0000"/>
                </a:solidFill>
                <a:latin typeface="仿宋" panose="02010609060101010101" charset="-122"/>
                <a:ea typeface="仿宋" panose="02010609060101010101" charset="-122"/>
                <a:cs typeface="仿宋" panose="02010609060101010101" charset="-122"/>
                <a:sym typeface="+mn-ea"/>
              </a:rPr>
              <a:t>结合</a:t>
            </a:r>
            <a:r>
              <a:rPr lang="zh-CN" altLang="en-US" sz="2800" b="1">
                <a:latin typeface="仿宋" panose="02010609060101010101" charset="-122"/>
                <a:ea typeface="仿宋" panose="02010609060101010101" charset="-122"/>
                <a:cs typeface="仿宋" panose="02010609060101010101" charset="-122"/>
                <a:sym typeface="+mn-ea"/>
              </a:rPr>
              <a:t>……</a:t>
            </a:r>
            <a:r>
              <a:rPr lang="zh-CN" sz="2800" b="1">
                <a:latin typeface="仿宋" panose="02010609060101010101" charset="-122"/>
                <a:ea typeface="仿宋" panose="02010609060101010101" charset="-122"/>
                <a:cs typeface="仿宋" panose="02010609060101010101" charset="-122"/>
                <a:sym typeface="+mn-ea"/>
              </a:rPr>
              <a:t>的</a:t>
            </a:r>
            <a:r>
              <a:rPr lang="zh-CN" sz="2800" b="1">
                <a:solidFill>
                  <a:srgbClr val="FF0000"/>
                </a:solidFill>
                <a:latin typeface="仿宋" panose="02010609060101010101" charset="-122"/>
                <a:ea typeface="仿宋" panose="02010609060101010101" charset="-122"/>
                <a:cs typeface="仿宋" panose="02010609060101010101" charset="-122"/>
                <a:sym typeface="+mn-ea"/>
              </a:rPr>
              <a:t>史实</a:t>
            </a:r>
            <a:r>
              <a:rPr lang="zh-CN" sz="2800" b="1">
                <a:latin typeface="仿宋" panose="02010609060101010101" charset="-122"/>
                <a:ea typeface="仿宋" panose="02010609060101010101" charset="-122"/>
                <a:cs typeface="仿宋" panose="02010609060101010101" charset="-122"/>
                <a:sym typeface="+mn-ea"/>
              </a:rPr>
              <a:t>，</a:t>
            </a:r>
            <a:r>
              <a:rPr lang="zh-CN" sz="2800" b="1">
                <a:solidFill>
                  <a:srgbClr val="FF0000"/>
                </a:solidFill>
                <a:latin typeface="仿宋" panose="02010609060101010101" charset="-122"/>
                <a:ea typeface="仿宋" panose="02010609060101010101" charset="-122"/>
                <a:cs typeface="仿宋" panose="02010609060101010101" charset="-122"/>
                <a:sym typeface="+mn-ea"/>
              </a:rPr>
              <a:t>简述</a:t>
            </a:r>
            <a:r>
              <a:rPr lang="zh-CN" altLang="en-US" sz="2800" b="1">
                <a:latin typeface="仿宋" panose="02010609060101010101" charset="-122"/>
                <a:ea typeface="仿宋" panose="02010609060101010101" charset="-122"/>
                <a:cs typeface="仿宋" panose="02010609060101010101" charset="-122"/>
                <a:sym typeface="+mn-ea"/>
              </a:rPr>
              <a:t>……</a:t>
            </a:r>
            <a:endParaRPr lang="zh-CN" sz="2800" b="1">
              <a:latin typeface="仿宋" panose="02010609060101010101" charset="-122"/>
              <a:ea typeface="仿宋" panose="02010609060101010101" charset="-122"/>
              <a:cs typeface="仿宋" panose="02010609060101010101" charset="-122"/>
              <a:sym typeface="+mn-ea"/>
            </a:endParaRPr>
          </a:p>
          <a:p>
            <a:pPr algn="l"/>
            <a:r>
              <a:rPr lang="zh-CN"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6</a:t>
            </a:r>
            <a:r>
              <a:rPr lang="zh-CN" sz="2800" b="1">
                <a:latin typeface="仿宋" panose="02010609060101010101" charset="-122"/>
                <a:ea typeface="仿宋" panose="02010609060101010101" charset="-122"/>
                <a:cs typeface="仿宋" panose="02010609060101010101" charset="-122"/>
                <a:sym typeface="+mn-ea"/>
              </a:rPr>
              <a:t>）根据材料三，</a:t>
            </a:r>
            <a:r>
              <a:rPr lang="zh-CN" sz="2800" b="1">
                <a:solidFill>
                  <a:srgbClr val="FF0000"/>
                </a:solidFill>
                <a:latin typeface="仿宋" panose="02010609060101010101" charset="-122"/>
                <a:ea typeface="仿宋" panose="02010609060101010101" charset="-122"/>
                <a:cs typeface="仿宋" panose="02010609060101010101" charset="-122"/>
                <a:sym typeface="+mn-ea"/>
              </a:rPr>
              <a:t>任选</a:t>
            </a:r>
            <a:r>
              <a:rPr lang="zh-CN" altLang="en-US" sz="2800" b="1">
                <a:latin typeface="仿宋" panose="02010609060101010101" charset="-122"/>
                <a:ea typeface="仿宋" panose="02010609060101010101" charset="-122"/>
                <a:cs typeface="仿宋" panose="02010609060101010101" charset="-122"/>
                <a:sym typeface="+mn-ea"/>
              </a:rPr>
              <a:t>……</a:t>
            </a:r>
            <a:r>
              <a:rPr lang="zh-CN" sz="2800" b="1">
                <a:latin typeface="仿宋" panose="02010609060101010101" charset="-122"/>
                <a:ea typeface="仿宋" panose="02010609060101010101" charset="-122"/>
                <a:cs typeface="仿宋" panose="02010609060101010101" charset="-122"/>
                <a:sym typeface="+mn-ea"/>
              </a:rPr>
              <a:t>，</a:t>
            </a:r>
            <a:r>
              <a:rPr lang="zh-CN" sz="2800" b="1">
                <a:solidFill>
                  <a:srgbClr val="FF0000"/>
                </a:solidFill>
                <a:latin typeface="仿宋" panose="02010609060101010101" charset="-122"/>
                <a:ea typeface="仿宋" panose="02010609060101010101" charset="-122"/>
                <a:cs typeface="仿宋" panose="02010609060101010101" charset="-122"/>
                <a:sym typeface="+mn-ea"/>
              </a:rPr>
              <a:t>并结合相关史实说明</a:t>
            </a:r>
            <a:r>
              <a:rPr lang="zh-CN" altLang="en-US" sz="2800" b="1">
                <a:latin typeface="仿宋" panose="02010609060101010101" charset="-122"/>
                <a:ea typeface="仿宋" panose="02010609060101010101" charset="-122"/>
                <a:cs typeface="仿宋" panose="02010609060101010101" charset="-122"/>
                <a:sym typeface="+mn-ea"/>
              </a:rPr>
              <a:t>……</a:t>
            </a:r>
            <a:r>
              <a:rPr lang="zh-CN" sz="2800" b="1">
                <a:solidFill>
                  <a:srgbClr val="FF0000"/>
                </a:solidFill>
                <a:latin typeface="仿宋" panose="02010609060101010101" charset="-122"/>
                <a:ea typeface="仿宋" panose="02010609060101010101" charset="-122"/>
                <a:cs typeface="仿宋" panose="02010609060101010101" charset="-122"/>
                <a:sym typeface="+mn-ea"/>
              </a:rPr>
              <a:t>理由</a:t>
            </a:r>
            <a:r>
              <a:rPr lang="zh-CN" sz="2800" b="1">
                <a:latin typeface="仿宋" panose="02010609060101010101" charset="-122"/>
                <a:ea typeface="仿宋" panose="02010609060101010101" charset="-122"/>
                <a:cs typeface="仿宋" panose="02010609060101010101" charset="-122"/>
                <a:sym typeface="+mn-ea"/>
              </a:rPr>
              <a:t>。</a:t>
            </a:r>
            <a:endParaRPr lang="zh-CN" sz="2800" b="1">
              <a:latin typeface="仿宋" panose="02010609060101010101" charset="-122"/>
              <a:ea typeface="仿宋" panose="02010609060101010101" charset="-122"/>
              <a:cs typeface="仿宋" panose="02010609060101010101" charset="-122"/>
              <a:sym typeface="+mn-ea"/>
            </a:endParaRPr>
          </a:p>
          <a:p>
            <a:pPr algn="l"/>
            <a:r>
              <a:rPr lang="zh-CN" altLang="en-US"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7</a:t>
            </a:r>
            <a:r>
              <a:rPr lang="zh-CN" altLang="en-US" sz="2800" b="1">
                <a:latin typeface="仿宋" panose="02010609060101010101" charset="-122"/>
                <a:ea typeface="仿宋" panose="02010609060101010101" charset="-122"/>
                <a:cs typeface="仿宋" panose="02010609060101010101" charset="-122"/>
                <a:sym typeface="+mn-ea"/>
              </a:rPr>
              <a:t>）</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提取</a:t>
            </a:r>
            <a:r>
              <a:rPr lang="zh-CN" altLang="en-US" sz="2800" b="1">
                <a:latin typeface="仿宋" panose="02010609060101010101" charset="-122"/>
                <a:ea typeface="仿宋" panose="02010609060101010101" charset="-122"/>
                <a:cs typeface="仿宋" panose="02010609060101010101" charset="-122"/>
                <a:sym typeface="+mn-ea"/>
              </a:rPr>
              <a:t>材料一中可以</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相互印证</a:t>
            </a:r>
            <a:r>
              <a:rPr lang="zh-CN" altLang="en-US" sz="2800" b="1">
                <a:solidFill>
                  <a:schemeClr val="tx1"/>
                </a:solidFill>
                <a:latin typeface="仿宋" panose="02010609060101010101" charset="-122"/>
                <a:ea typeface="仿宋" panose="02010609060101010101" charset="-122"/>
                <a:cs typeface="仿宋" panose="02010609060101010101" charset="-122"/>
                <a:sym typeface="+mn-ea"/>
              </a:rPr>
              <a:t>的历史信息。</a:t>
            </a:r>
            <a:r>
              <a:rPr lang="zh-CN" altLang="en-US" sz="2800" b="1">
                <a:latin typeface="仿宋" panose="02010609060101010101" charset="-122"/>
                <a:ea typeface="仿宋" panose="02010609060101010101" charset="-122"/>
                <a:cs typeface="仿宋" panose="02010609060101010101" charset="-122"/>
                <a:sym typeface="+mn-ea"/>
              </a:rPr>
              <a:t>（找共同点）</a:t>
            </a:r>
            <a:endParaRPr lang="zh-CN" altLang="en-US" sz="2800" b="1">
              <a:latin typeface="仿宋" panose="02010609060101010101" charset="-122"/>
              <a:ea typeface="仿宋" panose="02010609060101010101" charset="-122"/>
              <a:cs typeface="仿宋" panose="02010609060101010101" charset="-122"/>
              <a:sym typeface="+mn-ea"/>
            </a:endParaRPr>
          </a:p>
          <a:p>
            <a:pPr algn="l"/>
            <a:r>
              <a:rPr lang="zh-CN" altLang="en-US"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8</a:t>
            </a:r>
            <a:r>
              <a:rPr lang="zh-CN" altLang="en-US" sz="2800" b="1">
                <a:latin typeface="仿宋" panose="02010609060101010101" charset="-122"/>
                <a:ea typeface="仿宋" panose="02010609060101010101" charset="-122"/>
                <a:cs typeface="仿宋" panose="02010609060101010101" charset="-122"/>
                <a:sym typeface="+mn-ea"/>
              </a:rPr>
              <a:t>）对……有什么</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认识</a:t>
            </a:r>
            <a:r>
              <a:rPr lang="zh-CN" altLang="en-US" sz="2800" b="1">
                <a:latin typeface="仿宋" panose="02010609060101010101" charset="-122"/>
                <a:ea typeface="仿宋" panose="02010609060101010101" charset="-122"/>
                <a:cs typeface="仿宋" panose="02010609060101010101" charset="-122"/>
                <a:sym typeface="+mn-ea"/>
              </a:rPr>
              <a:t>？</a:t>
            </a:r>
            <a:endParaRPr lang="zh-CN" altLang="en-US" sz="2800" b="1">
              <a:latin typeface="仿宋" panose="02010609060101010101" charset="-122"/>
              <a:ea typeface="仿宋" panose="02010609060101010101" charset="-122"/>
              <a:cs typeface="仿宋" panose="02010609060101010101" charset="-122"/>
              <a:sym typeface="+mn-ea"/>
            </a:endParaRPr>
          </a:p>
          <a:p>
            <a:pPr algn="l"/>
            <a:r>
              <a:rPr lang="zh-CN" altLang="en-US"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9</a:t>
            </a:r>
            <a:r>
              <a:rPr lang="zh-CN" altLang="en-US" sz="2800" b="1">
                <a:latin typeface="仿宋" panose="02010609060101010101" charset="-122"/>
                <a:ea typeface="仿宋" panose="02010609060101010101" charset="-122"/>
                <a:cs typeface="仿宋" panose="02010609060101010101" charset="-122"/>
                <a:sym typeface="+mn-ea"/>
              </a:rPr>
              <a:t>）</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结合</a:t>
            </a:r>
            <a:r>
              <a:rPr lang="zh-CN" altLang="en-US" sz="2800" b="1">
                <a:latin typeface="仿宋" panose="02010609060101010101" charset="-122"/>
                <a:ea typeface="仿宋" panose="02010609060101010101" charset="-122"/>
                <a:cs typeface="仿宋" panose="02010609060101010101" charset="-122"/>
                <a:sym typeface="+mn-ea"/>
              </a:rPr>
              <a:t>……的史实，</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简述</a:t>
            </a:r>
            <a:r>
              <a:rPr lang="zh-CN" altLang="en-US" sz="2800" b="1">
                <a:latin typeface="仿宋" panose="02010609060101010101" charset="-122"/>
                <a:ea typeface="仿宋" panose="02010609060101010101" charset="-122"/>
                <a:cs typeface="仿宋" panose="02010609060101010101" charset="-122"/>
                <a:sym typeface="+mn-ea"/>
              </a:rPr>
              <a:t>……引发的重大变化。</a:t>
            </a:r>
            <a:endParaRPr lang="zh-CN" altLang="en-US" sz="2800" b="1">
              <a:latin typeface="仿宋" panose="02010609060101010101" charset="-122"/>
              <a:ea typeface="仿宋" panose="02010609060101010101" charset="-122"/>
              <a:cs typeface="仿宋" panose="02010609060101010101" charset="-122"/>
              <a:sym typeface="+mn-ea"/>
            </a:endParaRPr>
          </a:p>
          <a:p>
            <a:pPr algn="l"/>
            <a:r>
              <a:rPr lang="zh-CN" altLang="en-US"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10</a:t>
            </a:r>
            <a:r>
              <a:rPr lang="zh-CN" altLang="en-US" sz="2800" b="1">
                <a:latin typeface="仿宋" panose="02010609060101010101" charset="-122"/>
                <a:ea typeface="仿宋" panose="02010609060101010101" charset="-122"/>
                <a:cs typeface="仿宋" panose="02010609060101010101" charset="-122"/>
                <a:sym typeface="+mn-ea"/>
              </a:rPr>
              <a:t>）从材料一中选择一个案例，结合所学知识</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提炼其反映的历史信息</a:t>
            </a:r>
            <a:r>
              <a:rPr lang="zh-CN" altLang="en-US" sz="2800" b="1">
                <a:latin typeface="仿宋" panose="02010609060101010101" charset="-122"/>
                <a:ea typeface="仿宋" panose="02010609060101010101" charset="-122"/>
                <a:cs typeface="仿宋" panose="02010609060101010101" charset="-122"/>
                <a:sym typeface="+mn-ea"/>
              </a:rPr>
              <a:t>。</a:t>
            </a:r>
            <a:endParaRPr lang="zh-CN" altLang="en-US" sz="2800" b="1">
              <a:latin typeface="仿宋" panose="02010609060101010101" charset="-122"/>
              <a:ea typeface="仿宋" panose="02010609060101010101" charset="-122"/>
              <a:cs typeface="仿宋" panose="02010609060101010101" charset="-122"/>
              <a:sym typeface="+mn-ea"/>
            </a:endParaRPr>
          </a:p>
          <a:p>
            <a:pPr algn="l"/>
            <a:r>
              <a:rPr lang="zh-CN" altLang="en-US"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11</a:t>
            </a:r>
            <a:r>
              <a:rPr lang="zh-CN" altLang="en-US" sz="2800" b="1">
                <a:latin typeface="仿宋" panose="02010609060101010101" charset="-122"/>
                <a:ea typeface="仿宋" panose="02010609060101010101" charset="-122"/>
                <a:cs typeface="仿宋" panose="02010609060101010101" charset="-122"/>
                <a:sym typeface="+mn-ea"/>
              </a:rPr>
              <a:t>）</a:t>
            </a:r>
            <a:r>
              <a:rPr lang="zh-CN" altLang="en-US" sz="2800" b="1" dirty="0">
                <a:latin typeface="仿宋" panose="02010609060101010101" charset="-122"/>
                <a:ea typeface="仿宋" panose="02010609060101010101" charset="-122"/>
                <a:cs typeface="仿宋" panose="02010609060101010101" charset="-122"/>
                <a:sym typeface="+mn-ea"/>
              </a:rPr>
              <a:t>根据材料二，</a:t>
            </a:r>
            <a:r>
              <a:rPr lang="zh-CN" altLang="en-US" sz="2800" b="1" dirty="0">
                <a:solidFill>
                  <a:srgbClr val="FF0000"/>
                </a:solidFill>
                <a:latin typeface="仿宋" panose="02010609060101010101" charset="-122"/>
                <a:ea typeface="仿宋" panose="02010609060101010101" charset="-122"/>
                <a:cs typeface="仿宋" panose="02010609060101010101" charset="-122"/>
                <a:sym typeface="+mn-ea"/>
              </a:rPr>
              <a:t>指出</a:t>
            </a:r>
            <a:r>
              <a:rPr lang="zh-CN" altLang="en-US" sz="2800" b="1">
                <a:latin typeface="仿宋" panose="02010609060101010101" charset="-122"/>
                <a:ea typeface="仿宋" panose="02010609060101010101" charset="-122"/>
                <a:cs typeface="仿宋" panose="02010609060101010101" charset="-122"/>
                <a:sym typeface="+mn-ea"/>
              </a:rPr>
              <a:t>……</a:t>
            </a:r>
            <a:r>
              <a:rPr lang="zh-CN" altLang="en-US" sz="2800" b="1" dirty="0">
                <a:solidFill>
                  <a:srgbClr val="FF0000"/>
                </a:solidFill>
                <a:latin typeface="仿宋" panose="02010609060101010101" charset="-122"/>
                <a:ea typeface="仿宋" panose="02010609060101010101" charset="-122"/>
                <a:cs typeface="仿宋" panose="02010609060101010101" charset="-122"/>
                <a:sym typeface="+mn-ea"/>
              </a:rPr>
              <a:t>发展趋势</a:t>
            </a:r>
            <a:r>
              <a:rPr lang="zh-CN" altLang="en-US" sz="2800" b="1" dirty="0">
                <a:latin typeface="仿宋" panose="02010609060101010101" charset="-122"/>
                <a:ea typeface="仿宋" panose="02010609060101010101" charset="-122"/>
                <a:cs typeface="仿宋" panose="02010609060101010101" charset="-122"/>
                <a:sym typeface="+mn-ea"/>
              </a:rPr>
              <a:t>，并结合所学知识</a:t>
            </a:r>
            <a:r>
              <a:rPr lang="zh-CN" altLang="en-US" sz="2800" b="1" dirty="0">
                <a:solidFill>
                  <a:srgbClr val="FF0000"/>
                </a:solidFill>
                <a:latin typeface="仿宋" panose="02010609060101010101" charset="-122"/>
                <a:ea typeface="仿宋" panose="02010609060101010101" charset="-122"/>
                <a:cs typeface="仿宋" panose="02010609060101010101" charset="-122"/>
                <a:sym typeface="+mn-ea"/>
              </a:rPr>
              <a:t>对其进行合理解释</a:t>
            </a:r>
            <a:r>
              <a:rPr lang="zh-CN" altLang="en-US" sz="2800" b="1" dirty="0">
                <a:latin typeface="仿宋" panose="02010609060101010101" charset="-122"/>
                <a:ea typeface="仿宋" panose="02010609060101010101" charset="-122"/>
                <a:cs typeface="仿宋" panose="02010609060101010101" charset="-122"/>
                <a:sym typeface="+mn-ea"/>
              </a:rPr>
              <a:t>。</a:t>
            </a:r>
            <a:endParaRPr lang="zh-CN" altLang="en-US" sz="2800" b="1">
              <a:latin typeface="仿宋" panose="02010609060101010101" charset="-122"/>
              <a:ea typeface="仿宋" panose="02010609060101010101" charset="-122"/>
              <a:cs typeface="仿宋" panose="02010609060101010101" charset="-122"/>
              <a:sym typeface="+mn-ea"/>
            </a:endParaRPr>
          </a:p>
          <a:p>
            <a:pPr algn="l"/>
            <a:r>
              <a:rPr lang="zh-CN" altLang="en-US"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12</a:t>
            </a:r>
            <a:r>
              <a:rPr lang="zh-CN" altLang="en-US" sz="2800" b="1">
                <a:latin typeface="仿宋" panose="02010609060101010101" charset="-122"/>
                <a:ea typeface="仿宋" panose="02010609060101010101" charset="-122"/>
                <a:cs typeface="仿宋" panose="02010609060101010101" charset="-122"/>
                <a:sym typeface="+mn-ea"/>
              </a:rPr>
              <a:t>）促进……的</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主要因素</a:t>
            </a:r>
            <a:r>
              <a:rPr lang="zh-CN" altLang="en-US" sz="2800" b="1">
                <a:latin typeface="仿宋" panose="02010609060101010101" charset="-122"/>
                <a:ea typeface="仿宋" panose="02010609060101010101" charset="-122"/>
                <a:cs typeface="仿宋" panose="02010609060101010101" charset="-122"/>
                <a:sym typeface="+mn-ea"/>
              </a:rPr>
              <a:t>有哪些？</a:t>
            </a:r>
            <a:endParaRPr lang="zh-CN" altLang="en-US" sz="2800" b="1">
              <a:latin typeface="仿宋" panose="02010609060101010101" charset="-122"/>
              <a:ea typeface="仿宋" panose="02010609060101010101" charset="-122"/>
              <a:cs typeface="仿宋" panose="02010609060101010101" charset="-122"/>
              <a:sym typeface="+mn-ea"/>
            </a:endParaRPr>
          </a:p>
          <a:p>
            <a:pPr algn="l"/>
            <a:r>
              <a:rPr lang="zh-CN" sz="2800" b="1">
                <a:latin typeface="仿宋" panose="02010609060101010101" charset="-122"/>
                <a:ea typeface="仿宋" panose="02010609060101010101" charset="-122"/>
                <a:cs typeface="仿宋" panose="02010609060101010101" charset="-122"/>
                <a:sym typeface="+mn-ea"/>
              </a:rPr>
              <a:t>（</a:t>
            </a:r>
            <a:r>
              <a:rPr lang="en-US" altLang="zh-CN" sz="2800" b="1">
                <a:latin typeface="仿宋" panose="02010609060101010101" charset="-122"/>
                <a:ea typeface="仿宋" panose="02010609060101010101" charset="-122"/>
                <a:cs typeface="仿宋" panose="02010609060101010101" charset="-122"/>
                <a:sym typeface="+mn-ea"/>
              </a:rPr>
              <a:t>13</a:t>
            </a:r>
            <a:r>
              <a:rPr lang="zh-CN" sz="2800" b="1">
                <a:latin typeface="仿宋" panose="02010609060101010101" charset="-122"/>
                <a:ea typeface="仿宋" panose="02010609060101010101" charset="-122"/>
                <a:cs typeface="仿宋" panose="02010609060101010101" charset="-122"/>
                <a:sym typeface="+mn-ea"/>
              </a:rPr>
              <a:t>）观点论述题</a:t>
            </a:r>
            <a:r>
              <a:rPr lang="en-US" altLang="zh-CN" sz="2800" b="1">
                <a:latin typeface="仿宋" panose="02010609060101010101" charset="-122"/>
                <a:ea typeface="仿宋" panose="02010609060101010101" charset="-122"/>
                <a:cs typeface="仿宋" panose="02010609060101010101" charset="-122"/>
                <a:sym typeface="+mn-ea"/>
              </a:rPr>
              <a:t>/</a:t>
            </a:r>
            <a:r>
              <a:rPr lang="zh-CN" altLang="en-US" sz="2800" b="1">
                <a:latin typeface="仿宋" panose="02010609060101010101" charset="-122"/>
                <a:ea typeface="仿宋" panose="02010609060101010101" charset="-122"/>
                <a:cs typeface="仿宋" panose="02010609060101010101" charset="-122"/>
                <a:sym typeface="+mn-ea"/>
              </a:rPr>
              <a:t>撰写研究报告（有范例）。</a:t>
            </a:r>
            <a:endParaRPr lang="zh-CN" altLang="en-US" sz="2800" b="1">
              <a:latin typeface="仿宋" panose="02010609060101010101" charset="-122"/>
              <a:ea typeface="仿宋" panose="02010609060101010101" charset="-122"/>
              <a:cs typeface="仿宋" panose="02010609060101010101" charset="-122"/>
              <a:sym typeface="+mn-ea"/>
            </a:endParaRPr>
          </a:p>
          <a:p>
            <a:pPr algn="l"/>
            <a:r>
              <a:rPr lang="zh-CN" sz="2800" b="1">
                <a:solidFill>
                  <a:schemeClr val="tx1"/>
                </a:solidFill>
                <a:latin typeface="仿宋" panose="02010609060101010101" charset="-122"/>
                <a:ea typeface="仿宋" panose="02010609060101010101" charset="-122"/>
                <a:cs typeface="仿宋" panose="02010609060101010101" charset="-122"/>
              </a:rPr>
              <a:t>（</a:t>
            </a:r>
            <a:r>
              <a:rPr lang="en-US" altLang="zh-CN" sz="2800" b="1">
                <a:solidFill>
                  <a:schemeClr val="tx1"/>
                </a:solidFill>
                <a:latin typeface="仿宋" panose="02010609060101010101" charset="-122"/>
                <a:ea typeface="仿宋" panose="02010609060101010101" charset="-122"/>
                <a:cs typeface="仿宋" panose="02010609060101010101" charset="-122"/>
              </a:rPr>
              <a:t>14</a:t>
            </a:r>
            <a:r>
              <a:rPr lang="zh-CN" sz="2800" b="1">
                <a:solidFill>
                  <a:schemeClr val="tx1"/>
                </a:solidFill>
                <a:latin typeface="仿宋" panose="02010609060101010101" charset="-122"/>
                <a:ea typeface="仿宋" panose="02010609060101010101" charset="-122"/>
                <a:cs typeface="仿宋" panose="02010609060101010101" charset="-122"/>
              </a:rPr>
              <a:t>）指出</a:t>
            </a:r>
            <a:r>
              <a:rPr lang="zh-CN" sz="2800" b="1">
                <a:solidFill>
                  <a:srgbClr val="FF0000"/>
                </a:solidFill>
                <a:latin typeface="仿宋" panose="02010609060101010101" charset="-122"/>
                <a:ea typeface="仿宋" panose="02010609060101010101" charset="-122"/>
                <a:cs typeface="仿宋" panose="02010609060101010101" charset="-122"/>
              </a:rPr>
              <a:t>导致</a:t>
            </a:r>
            <a:r>
              <a:rPr lang="zh-CN" altLang="en-US" sz="2800" b="1">
                <a:latin typeface="仿宋" panose="02010609060101010101" charset="-122"/>
                <a:ea typeface="仿宋" panose="02010609060101010101" charset="-122"/>
                <a:cs typeface="仿宋" panose="02010609060101010101" charset="-122"/>
                <a:sym typeface="+mn-ea"/>
              </a:rPr>
              <a:t>……的</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主要历史原因</a:t>
            </a:r>
            <a:r>
              <a:rPr lang="en-US" altLang="zh-CN" sz="2800" b="1">
                <a:latin typeface="仿宋" panose="02010609060101010101" charset="-122"/>
                <a:ea typeface="仿宋" panose="02010609060101010101" charset="-122"/>
                <a:cs typeface="仿宋" panose="02010609060101010101" charset="-122"/>
                <a:sym typeface="+mn-ea"/>
              </a:rPr>
              <a:t>/</a:t>
            </a:r>
            <a:r>
              <a:rPr lang="zh-CN" altLang="en-US" sz="2800" b="1">
                <a:latin typeface="仿宋" panose="02010609060101010101" charset="-122"/>
                <a:ea typeface="仿宋" panose="02010609060101010101" charset="-122"/>
                <a:cs typeface="仿宋" panose="02010609060101010101" charset="-122"/>
                <a:sym typeface="+mn-ea"/>
              </a:rPr>
              <a:t>分析……的</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原因</a:t>
            </a:r>
            <a:r>
              <a:rPr lang="zh-CN" altLang="en-US" sz="2800" b="1">
                <a:latin typeface="仿宋" panose="02010609060101010101" charset="-122"/>
                <a:ea typeface="仿宋" panose="02010609060101010101" charset="-122"/>
                <a:cs typeface="仿宋" panose="02010609060101010101" charset="-122"/>
                <a:sym typeface="+mn-ea"/>
              </a:rPr>
              <a:t>？</a:t>
            </a:r>
            <a:endParaRPr lang="zh-CN" altLang="en-US" sz="2800" b="1">
              <a:latin typeface="仿宋" panose="02010609060101010101" charset="-122"/>
              <a:ea typeface="仿宋" panose="02010609060101010101" charset="-122"/>
              <a:cs typeface="仿宋" panose="02010609060101010101" charset="-122"/>
              <a:sym typeface="+mn-ea"/>
            </a:endParaRPr>
          </a:p>
          <a:p>
            <a:pPr algn="l"/>
            <a:r>
              <a:rPr lang="zh-CN" altLang="en-US" sz="2800" b="1">
                <a:solidFill>
                  <a:schemeClr val="tx1"/>
                </a:solidFill>
                <a:latin typeface="仿宋" panose="02010609060101010101" charset="-122"/>
                <a:ea typeface="仿宋" panose="02010609060101010101" charset="-122"/>
                <a:cs typeface="仿宋" panose="02010609060101010101" charset="-122"/>
                <a:sym typeface="+mn-ea"/>
              </a:rPr>
              <a:t>（</a:t>
            </a:r>
            <a:r>
              <a:rPr lang="en-US" altLang="zh-CN" sz="2800" b="1">
                <a:solidFill>
                  <a:schemeClr val="tx1"/>
                </a:solidFill>
                <a:latin typeface="仿宋" panose="02010609060101010101" charset="-122"/>
                <a:ea typeface="仿宋" panose="02010609060101010101" charset="-122"/>
                <a:cs typeface="仿宋" panose="02010609060101010101" charset="-122"/>
                <a:sym typeface="+mn-ea"/>
              </a:rPr>
              <a:t>15</a:t>
            </a:r>
            <a:r>
              <a:rPr lang="zh-CN" altLang="en-US" sz="2800" b="1">
                <a:solidFill>
                  <a:schemeClr val="tx1"/>
                </a:solidFill>
                <a:latin typeface="仿宋" panose="02010609060101010101" charset="-122"/>
                <a:ea typeface="仿宋" panose="02010609060101010101" charset="-122"/>
                <a:cs typeface="仿宋" panose="02010609060101010101" charset="-122"/>
                <a:sym typeface="+mn-ea"/>
              </a:rPr>
              <a:t>）说说</a:t>
            </a:r>
            <a:r>
              <a:rPr lang="zh-CN" altLang="en-US" sz="2800" b="1">
                <a:latin typeface="仿宋" panose="02010609060101010101" charset="-122"/>
                <a:ea typeface="仿宋" panose="02010609060101010101" charset="-122"/>
                <a:cs typeface="仿宋" panose="02010609060101010101" charset="-122"/>
                <a:sym typeface="+mn-ea"/>
              </a:rPr>
              <a:t>……的</a:t>
            </a:r>
            <a:r>
              <a:rPr lang="zh-CN" altLang="en-US" sz="2800" b="1">
                <a:solidFill>
                  <a:srgbClr val="FF0000"/>
                </a:solidFill>
                <a:latin typeface="仿宋" panose="02010609060101010101" charset="-122"/>
                <a:ea typeface="仿宋" panose="02010609060101010101" charset="-122"/>
                <a:cs typeface="仿宋" panose="02010609060101010101" charset="-122"/>
                <a:sym typeface="+mn-ea"/>
              </a:rPr>
              <a:t>历史文化价值。</a:t>
            </a:r>
            <a:endParaRPr lang="zh-CN" altLang="en-US" sz="2800" b="1">
              <a:solidFill>
                <a:srgbClr val="FF0000"/>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综合题举例</a:t>
            </a:r>
            <a:r>
              <a:rPr kumimoji="0" lang="en-US" altLang="zh-CN" sz="4400" b="1" i="0" u="none" strike="noStrike" kern="1200" cap="none" spc="0" normalizeH="0" baseline="0" noProof="1">
                <a:ln>
                  <a:noFill/>
                </a:ln>
                <a:solidFill>
                  <a:schemeClr val="bg1"/>
                </a:solidFill>
                <a:effectLst/>
                <a:uLnTx/>
                <a:uFillTx/>
                <a:latin typeface="+mj-ea"/>
                <a:ea typeface="+mj-ea"/>
                <a:cs typeface="+mn-cs"/>
                <a:sym typeface="+mn-ea"/>
              </a:rPr>
              <a:t> </a:t>
            </a:r>
            <a:endParaRPr kumimoji="0" lang="en-US" altLang="zh-CN" sz="4400" b="1" i="0" u="none" strike="noStrike" kern="1200" cap="none" spc="0" normalizeH="0" baseline="0" noProof="1">
              <a:ln>
                <a:noFill/>
              </a:ln>
              <a:solidFill>
                <a:schemeClr val="bg1"/>
              </a:solidFill>
              <a:effectLst/>
              <a:uLnTx/>
              <a:uFillTx/>
              <a:latin typeface="+mj-ea"/>
              <a:ea typeface="+mj-ea"/>
              <a:cs typeface="+mn-cs"/>
              <a:sym typeface="+mn-ea"/>
            </a:endParaRPr>
          </a:p>
        </p:txBody>
      </p:sp>
      <p:sp>
        <p:nvSpPr>
          <p:cNvPr id="2" name="文本框 1"/>
          <p:cNvSpPr txBox="1"/>
          <p:nvPr/>
        </p:nvSpPr>
        <p:spPr>
          <a:xfrm>
            <a:off x="414655" y="639445"/>
            <a:ext cx="11396345" cy="4496435"/>
          </a:xfrm>
          <a:prstGeom prst="rect">
            <a:avLst/>
          </a:prstGeom>
        </p:spPr>
        <p:txBody>
          <a:bodyPr wrap="square">
            <a:noAutofit/>
          </a:bodyPr>
          <a:p>
            <a:pPr indent="0" fontAlgn="auto">
              <a:lnSpc>
                <a:spcPct val="120000"/>
              </a:lnSpc>
            </a:pPr>
            <a:endParaRPr lang="en-US" altLang="zh-CN" sz="2600" b="1" dirty="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20000"/>
              </a:lnSpc>
            </a:pPr>
            <a:r>
              <a:rPr lang="en-US" altLang="zh-CN" sz="2600" b="1" dirty="0">
                <a:latin typeface="黑体" panose="02010609060101010101" pitchFamily="49" charset="-122"/>
                <a:ea typeface="黑体" panose="02010609060101010101" pitchFamily="49" charset="-122"/>
                <a:cs typeface="黑体" panose="02010609060101010101" pitchFamily="49" charset="-122"/>
              </a:rPr>
              <a:t>1.</a:t>
            </a:r>
            <a:r>
              <a:rPr lang="zh-CN" altLang="en-US" sz="2600" b="1" dirty="0">
                <a:latin typeface="黑体" panose="02010609060101010101" pitchFamily="49" charset="-122"/>
                <a:ea typeface="黑体" panose="02010609060101010101" pitchFamily="49" charset="-122"/>
                <a:cs typeface="黑体" panose="02010609060101010101" pitchFamily="49" charset="-122"/>
              </a:rPr>
              <a:t>材料</a:t>
            </a:r>
            <a:endParaRPr lang="zh-CN" altLang="en-US" sz="2600" b="1" dirty="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20000"/>
              </a:lnSpc>
            </a:pPr>
            <a:endParaRPr lang="zh-CN" altLang="en-US" sz="2600" b="1" dirty="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20000"/>
              </a:lnSpc>
            </a:pPr>
            <a:endParaRPr lang="zh-CN" altLang="en-US" sz="2600" b="1" dirty="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20000"/>
              </a:lnSpc>
            </a:pPr>
            <a:endParaRPr lang="zh-CN" altLang="en-US" sz="2600" b="1" dirty="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20000"/>
              </a:lnSpc>
            </a:pPr>
            <a:endParaRPr lang="zh-CN" altLang="en-US" sz="2600" b="1" dirty="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20000"/>
              </a:lnSpc>
            </a:pPr>
            <a:endParaRPr lang="zh-CN" altLang="en-US" sz="2600" b="1" dirty="0">
              <a:latin typeface="黑体" panose="02010609060101010101" pitchFamily="49" charset="-122"/>
              <a:ea typeface="黑体" panose="02010609060101010101" pitchFamily="49" charset="-122"/>
              <a:cs typeface="黑体" panose="02010609060101010101" pitchFamily="49" charset="-122"/>
            </a:endParaRPr>
          </a:p>
          <a:p>
            <a:pPr indent="0" fontAlgn="auto">
              <a:lnSpc>
                <a:spcPct val="120000"/>
              </a:lnSpc>
            </a:pPr>
            <a:endParaRPr lang="zh-CN" altLang="en-US" sz="2600" b="1" dirty="0">
              <a:latin typeface="宋体" panose="02010600030101010101" pitchFamily="2" charset="-122"/>
              <a:ea typeface="宋体" panose="02010600030101010101" pitchFamily="2" charset="-122"/>
            </a:endParaRPr>
          </a:p>
          <a:p>
            <a:pPr indent="0" fontAlgn="auto">
              <a:lnSpc>
                <a:spcPct val="120000"/>
              </a:lnSpc>
            </a:pPr>
            <a:endParaRPr lang="zh-CN" altLang="en-US" sz="2600" b="1" dirty="0">
              <a:latin typeface="宋体" panose="02010600030101010101" pitchFamily="2" charset="-122"/>
              <a:ea typeface="宋体" panose="02010600030101010101" pitchFamily="2" charset="-122"/>
            </a:endParaRPr>
          </a:p>
          <a:p>
            <a:pPr indent="0" algn="r" fontAlgn="auto">
              <a:lnSpc>
                <a:spcPct val="120000"/>
              </a:lnSpc>
            </a:pPr>
            <a:r>
              <a:rPr lang="zh-CN" altLang="en-US" sz="2600" b="1" dirty="0">
                <a:latin typeface="宋体" panose="02010600030101010101" pitchFamily="2" charset="-122"/>
                <a:ea typeface="宋体" panose="02010600030101010101" pitchFamily="2" charset="-122"/>
              </a:rPr>
              <a:t>——摘编自陈正祥《中国历史文化地理》</a:t>
            </a:r>
            <a:endParaRPr lang="zh-CN" altLang="en-US" sz="2600" b="1" dirty="0">
              <a:latin typeface="宋体" panose="02010600030101010101" pitchFamily="2" charset="-122"/>
              <a:ea typeface="宋体" panose="02010600030101010101" pitchFamily="2" charset="-122"/>
            </a:endParaRPr>
          </a:p>
          <a:p>
            <a:pPr indent="0" algn="l" fontAlgn="auto">
              <a:lnSpc>
                <a:spcPct val="120000"/>
              </a:lnSpc>
            </a:pPr>
            <a:r>
              <a:rPr lang="zh-CN" altLang="en-US" sz="2600" b="1" dirty="0">
                <a:latin typeface="宋体" panose="02010600030101010101" pitchFamily="2" charset="-122"/>
                <a:ea typeface="宋体" panose="02010600030101010101" pitchFamily="2" charset="-122"/>
              </a:rPr>
              <a:t>根据材料并结合所学知识，概括唐代前期到后期进士籍贯的变化趋势，并分析出现这种变化的原因。（6分）</a:t>
            </a:r>
            <a:endParaRPr lang="zh-CN" altLang="en-US" sz="2600" b="1" dirty="0">
              <a:latin typeface="宋体" panose="02010600030101010101" pitchFamily="2" charset="-122"/>
              <a:ea typeface="宋体" panose="02010600030101010101" pitchFamily="2" charset="-122"/>
            </a:endParaRPr>
          </a:p>
        </p:txBody>
      </p:sp>
      <p:graphicFrame>
        <p:nvGraphicFramePr>
          <p:cNvPr id="5" name="表格 4"/>
          <p:cNvGraphicFramePr/>
          <p:nvPr>
            <p:custDataLst>
              <p:tags r:id="rId9"/>
            </p:custDataLst>
          </p:nvPr>
        </p:nvGraphicFramePr>
        <p:xfrm>
          <a:off x="2044065" y="1455379"/>
          <a:ext cx="8533130" cy="3163570"/>
        </p:xfrm>
        <a:graphic>
          <a:graphicData uri="http://schemas.openxmlformats.org/drawingml/2006/table">
            <a:tbl>
              <a:tblPr firstRow="1" bandRow="1">
                <a:tableStyleId>{5C22544A-7EE6-4342-B048-85BDC9FD1C3A}</a:tableStyleId>
              </a:tblPr>
              <a:tblGrid>
                <a:gridCol w="4266565"/>
                <a:gridCol w="4266565"/>
              </a:tblGrid>
              <a:tr h="3163570">
                <a:tc>
                  <a:txBody>
                    <a:bodyPr/>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a:p>
                      <a:pPr>
                        <a:buNone/>
                      </a:pPr>
                      <a:endParaRPr lang="zh-CN" altLang="en-US" dirty="0"/>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grpSp>
        <p:nvGrpSpPr>
          <p:cNvPr id="11" name="组合 10"/>
          <p:cNvGrpSpPr/>
          <p:nvPr/>
        </p:nvGrpSpPr>
        <p:grpSpPr>
          <a:xfrm>
            <a:off x="2111375" y="1509671"/>
            <a:ext cx="8465820" cy="3054985"/>
            <a:chOff x="3324" y="1399"/>
            <a:chExt cx="13332" cy="4811"/>
          </a:xfrm>
        </p:grpSpPr>
        <p:pic>
          <p:nvPicPr>
            <p:cNvPr id="6" name="图片 5"/>
            <p:cNvPicPr>
              <a:picLocks noChangeAspect="1"/>
            </p:cNvPicPr>
            <p:nvPr/>
          </p:nvPicPr>
          <p:blipFill>
            <a:blip r:embed="rId10"/>
            <a:stretch>
              <a:fillRect/>
            </a:stretch>
          </p:blipFill>
          <p:spPr>
            <a:xfrm>
              <a:off x="4230" y="1399"/>
              <a:ext cx="4507" cy="4001"/>
            </a:xfrm>
            <a:prstGeom prst="rect">
              <a:avLst/>
            </a:prstGeom>
          </p:spPr>
        </p:pic>
        <p:pic>
          <p:nvPicPr>
            <p:cNvPr id="7" name="图片 6"/>
            <p:cNvPicPr>
              <a:picLocks noChangeAspect="1"/>
            </p:cNvPicPr>
            <p:nvPr/>
          </p:nvPicPr>
          <p:blipFill>
            <a:blip r:embed="rId11"/>
            <a:stretch>
              <a:fillRect/>
            </a:stretch>
          </p:blipFill>
          <p:spPr>
            <a:xfrm>
              <a:off x="11336" y="1399"/>
              <a:ext cx="4709" cy="4183"/>
            </a:xfrm>
            <a:prstGeom prst="rect">
              <a:avLst/>
            </a:prstGeom>
          </p:spPr>
        </p:pic>
        <p:sp>
          <p:nvSpPr>
            <p:cNvPr id="8" name="文本框 7"/>
            <p:cNvSpPr txBox="1"/>
            <p:nvPr/>
          </p:nvSpPr>
          <p:spPr>
            <a:xfrm>
              <a:off x="3324" y="5630"/>
              <a:ext cx="6547" cy="580"/>
            </a:xfrm>
            <a:prstGeom prst="rect">
              <a:avLst/>
            </a:prstGeom>
            <a:noFill/>
          </p:spPr>
          <p:txBody>
            <a:bodyPr wrap="square" rtlCol="0">
              <a:spAutoFit/>
            </a:bodyPr>
            <a:p>
              <a:r>
                <a:rPr lang="zh-CN" altLang="en-US" b="1" dirty="0">
                  <a:latin typeface="楷体" panose="02010609060101010101" charset="-122"/>
                  <a:ea typeface="楷体" panose="02010609060101010101" charset="-122"/>
                </a:rPr>
                <a:t>图一　唐代前期的进士籍贯分布（局部</a:t>
              </a:r>
              <a:r>
                <a:rPr lang="zh-CN" altLang="en-US" dirty="0"/>
                <a:t>）</a:t>
              </a:r>
              <a:endParaRPr lang="zh-CN" altLang="en-US" dirty="0"/>
            </a:p>
          </p:txBody>
        </p:sp>
        <p:sp>
          <p:nvSpPr>
            <p:cNvPr id="9" name="文本框 8"/>
            <p:cNvSpPr txBox="1"/>
            <p:nvPr/>
          </p:nvSpPr>
          <p:spPr>
            <a:xfrm>
              <a:off x="10110" y="5616"/>
              <a:ext cx="6547" cy="580"/>
            </a:xfrm>
            <a:prstGeom prst="rect">
              <a:avLst/>
            </a:prstGeom>
            <a:noFill/>
          </p:spPr>
          <p:txBody>
            <a:bodyPr wrap="square" rtlCol="0">
              <a:spAutoFit/>
            </a:bodyPr>
            <a:p>
              <a:r>
                <a:rPr lang="zh-CN" altLang="en-US" b="1">
                  <a:latin typeface="楷体" panose="02010609060101010101" charset="-122"/>
                  <a:ea typeface="楷体" panose="02010609060101010101" charset="-122"/>
                </a:rPr>
                <a:t>图二　唐代后期的进士籍贯分布（局部）</a:t>
              </a:r>
              <a:endParaRPr lang="zh-CN" altLang="en-US" b="1">
                <a:latin typeface="楷体" panose="02010609060101010101" charset="-122"/>
                <a:ea typeface="楷体" panose="02010609060101010101" charset="-122"/>
              </a:endParaRPr>
            </a:p>
          </p:txBody>
        </p:sp>
      </p:grpSp>
    </p:spTree>
  </p:cSld>
  <p:clrMapOvr>
    <a:masterClrMapping/>
  </p:clrMapOvr>
  <p:timing>
    <p:tnLst>
      <p:par>
        <p:cTn id="1" dur="indefinite" restart="never" nodeType="tmRoot"/>
      </p:par>
    </p:tnLst>
    <p:bldLst>
      <p:bldP spid="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4292" y="587229"/>
            <a:ext cx="11396345" cy="1023457"/>
          </a:xfrm>
          <a:prstGeom prst="rect">
            <a:avLst/>
          </a:prstGeom>
        </p:spPr>
        <p:txBody>
          <a:bodyPr wrap="square">
            <a:noAutofit/>
          </a:bodyPr>
          <a:lstStyle/>
          <a:p>
            <a:pPr indent="0" algn="l" fontAlgn="auto">
              <a:lnSpc>
                <a:spcPct val="120000"/>
              </a:lnSpc>
            </a:pPr>
            <a:r>
              <a:rPr lang="zh-CN" altLang="en-US" sz="2600" b="1" dirty="0">
                <a:latin typeface="宋体" panose="02010600030101010101" pitchFamily="2" charset="-122"/>
                <a:ea typeface="宋体" panose="02010600030101010101" pitchFamily="2" charset="-122"/>
              </a:rPr>
              <a:t>根据材料并结合所学知识，概括唐代前期到后期进士籍贯的变化趋势，并分析出现这种变化的原因。（6分）</a:t>
            </a:r>
            <a:endParaRPr lang="zh-CN" altLang="en-US" sz="2600" b="1" dirty="0">
              <a:latin typeface="宋体" panose="02010600030101010101" pitchFamily="2" charset="-122"/>
              <a:ea typeface="宋体" panose="02010600030101010101" pitchFamily="2" charset="-122"/>
            </a:endParaRPr>
          </a:p>
        </p:txBody>
      </p:sp>
      <p:sp>
        <p:nvSpPr>
          <p:cNvPr id="10" name="文本框 9"/>
          <p:cNvSpPr txBox="1"/>
          <p:nvPr/>
        </p:nvSpPr>
        <p:spPr>
          <a:xfrm>
            <a:off x="350520" y="1684020"/>
            <a:ext cx="11607165" cy="2976880"/>
          </a:xfrm>
          <a:prstGeom prst="rect">
            <a:avLst/>
          </a:prstGeom>
          <a:solidFill>
            <a:schemeClr val="accent4">
              <a:lumMod val="20000"/>
              <a:lumOff val="80000"/>
            </a:schemeClr>
          </a:solidFill>
        </p:spPr>
        <p:txBody>
          <a:bodyPr wrap="square">
            <a:noAutofit/>
          </a:bodyPr>
          <a:lstStyle/>
          <a:p>
            <a:pPr>
              <a:lnSpc>
                <a:spcPct val="120000"/>
              </a:lnSpc>
            </a:pPr>
            <a:r>
              <a:rPr lang="en-US" altLang="zh-CN" sz="3600" b="1" dirty="0">
                <a:solidFill>
                  <a:schemeClr val="tx1"/>
                </a:solidFill>
                <a:uFill>
                  <a:solidFill>
                    <a:srgbClr val="000000"/>
                  </a:solidFill>
                </a:uFill>
                <a:latin typeface="楷体" panose="02010609060101010101" charset="-122"/>
                <a:ea typeface="楷体" panose="02010609060101010101" charset="-122"/>
              </a:rPr>
              <a:t>变化趋势：</a:t>
            </a:r>
            <a:r>
              <a:rPr lang="en-US" altLang="zh-CN" sz="3600" b="1" dirty="0">
                <a:solidFill>
                  <a:schemeClr val="tx1"/>
                </a:solidFill>
                <a:uFill>
                  <a:solidFill>
                    <a:srgbClr val="000000"/>
                  </a:solidFill>
                </a:uFill>
                <a:latin typeface="Calibri" panose="020F0502020204030204" charset="0"/>
                <a:ea typeface="楷体" panose="02010609060101010101" charset="-122"/>
              </a:rPr>
              <a:t>①</a:t>
            </a:r>
            <a:r>
              <a:rPr lang="en-US" altLang="zh-CN" sz="3600" b="1" dirty="0">
                <a:solidFill>
                  <a:schemeClr val="tx1"/>
                </a:solidFill>
                <a:uFill>
                  <a:solidFill>
                    <a:srgbClr val="000000"/>
                  </a:solidFill>
                </a:uFill>
                <a:latin typeface="楷体" panose="02010609060101010101" charset="-122"/>
                <a:ea typeface="楷体" panose="02010609060101010101" charset="-122"/>
              </a:rPr>
              <a:t>南方进士人数增多；</a:t>
            </a:r>
            <a:r>
              <a:rPr lang="en-US" altLang="zh-CN" sz="3600" b="1" dirty="0">
                <a:solidFill>
                  <a:schemeClr val="tx1"/>
                </a:solidFill>
                <a:uFill>
                  <a:solidFill>
                    <a:srgbClr val="000000"/>
                  </a:solidFill>
                </a:uFill>
                <a:latin typeface="Calibri" panose="020F0502020204030204" charset="0"/>
                <a:ea typeface="楷体" panose="02010609060101010101" charset="-122"/>
              </a:rPr>
              <a:t>②</a:t>
            </a:r>
            <a:r>
              <a:rPr lang="en-US" altLang="zh-CN" sz="3600" b="1" dirty="0">
                <a:solidFill>
                  <a:schemeClr val="tx1"/>
                </a:solidFill>
                <a:uFill>
                  <a:solidFill>
                    <a:srgbClr val="000000"/>
                  </a:solidFill>
                </a:uFill>
                <a:latin typeface="楷体" panose="02010609060101010101" charset="-122"/>
                <a:ea typeface="楷体" panose="02010609060101010101" charset="-122"/>
              </a:rPr>
              <a:t>南北方进士人数差距</a:t>
            </a:r>
            <a:r>
              <a:rPr lang="zh-CN" altLang="en-US" sz="3600" b="1" dirty="0">
                <a:solidFill>
                  <a:schemeClr val="tx1"/>
                </a:solidFill>
                <a:uFill>
                  <a:solidFill>
                    <a:srgbClr val="000000"/>
                  </a:solidFill>
                </a:uFill>
                <a:latin typeface="楷体" panose="02010609060101010101" charset="-122"/>
                <a:ea typeface="楷体" panose="02010609060101010101" charset="-122"/>
              </a:rPr>
              <a:t>在</a:t>
            </a:r>
            <a:r>
              <a:rPr lang="en-US" altLang="zh-CN" sz="3600" b="1" dirty="0">
                <a:solidFill>
                  <a:schemeClr val="tx1"/>
                </a:solidFill>
                <a:uFill>
                  <a:solidFill>
                    <a:srgbClr val="000000"/>
                  </a:solidFill>
                </a:uFill>
                <a:latin typeface="楷体" panose="02010609060101010101" charset="-122"/>
                <a:ea typeface="楷体" panose="02010609060101010101" charset="-122"/>
              </a:rPr>
              <a:t>缩</a:t>
            </a:r>
            <a:r>
              <a:rPr lang="zh-CN" altLang="en-US" sz="3600" b="1" dirty="0">
                <a:solidFill>
                  <a:schemeClr val="tx1"/>
                </a:solidFill>
                <a:uFill>
                  <a:solidFill>
                    <a:srgbClr val="000000"/>
                  </a:solidFill>
                </a:uFill>
                <a:latin typeface="楷体" panose="02010609060101010101" charset="-122"/>
                <a:ea typeface="楷体" panose="02010609060101010101" charset="-122"/>
              </a:rPr>
              <a:t>小</a:t>
            </a:r>
            <a:r>
              <a:rPr lang="en-US" altLang="zh-CN" sz="3600" b="1" dirty="0">
                <a:solidFill>
                  <a:schemeClr val="tx1"/>
                </a:solidFill>
                <a:uFill>
                  <a:solidFill>
                    <a:srgbClr val="000000"/>
                  </a:solidFill>
                </a:uFill>
                <a:latin typeface="楷体" panose="02010609060101010101" charset="-122"/>
                <a:ea typeface="楷体" panose="02010609060101010101" charset="-122"/>
              </a:rPr>
              <a:t>。（一点2分，共4分）</a:t>
            </a:r>
            <a:endParaRPr lang="en-US" altLang="zh-CN" sz="3600" b="1" dirty="0">
              <a:solidFill>
                <a:schemeClr val="tx1"/>
              </a:solidFill>
              <a:uFill>
                <a:solidFill>
                  <a:srgbClr val="000000"/>
                </a:solidFill>
              </a:uFill>
              <a:latin typeface="楷体" panose="02010609060101010101" charset="-122"/>
              <a:ea typeface="楷体" panose="02010609060101010101" charset="-122"/>
            </a:endParaRPr>
          </a:p>
          <a:p>
            <a:pPr>
              <a:lnSpc>
                <a:spcPct val="120000"/>
              </a:lnSpc>
            </a:pPr>
            <a:r>
              <a:rPr lang="en-US" altLang="zh-CN" sz="3600" b="1" dirty="0">
                <a:solidFill>
                  <a:schemeClr val="tx1"/>
                </a:solidFill>
                <a:uFill>
                  <a:solidFill>
                    <a:srgbClr val="000000"/>
                  </a:solidFill>
                </a:uFill>
                <a:latin typeface="楷体" panose="02010609060101010101" charset="-122"/>
                <a:ea typeface="楷体" panose="02010609060101010101" charset="-122"/>
              </a:rPr>
              <a:t>原因：唐朝</a:t>
            </a:r>
            <a:r>
              <a:rPr lang="zh-CN" altLang="en-US" sz="3600" b="1" dirty="0">
                <a:solidFill>
                  <a:schemeClr val="tx1"/>
                </a:solidFill>
                <a:uFill>
                  <a:solidFill>
                    <a:srgbClr val="000000"/>
                  </a:solidFill>
                </a:uFill>
                <a:latin typeface="楷体" panose="02010609060101010101" charset="-122"/>
                <a:ea typeface="楷体" panose="02010609060101010101" charset="-122"/>
              </a:rPr>
              <a:t>中</a:t>
            </a:r>
            <a:r>
              <a:rPr lang="en-US" altLang="zh-CN" sz="3600" b="1" dirty="0">
                <a:solidFill>
                  <a:schemeClr val="tx1"/>
                </a:solidFill>
                <a:uFill>
                  <a:solidFill>
                    <a:srgbClr val="000000"/>
                  </a:solidFill>
                </a:uFill>
                <a:latin typeface="楷体" panose="02010609060101010101" charset="-122"/>
                <a:ea typeface="楷体" panose="02010609060101010101" charset="-122"/>
              </a:rPr>
              <a:t>期经济重心开始南移，</a:t>
            </a:r>
            <a:r>
              <a:rPr lang="zh-CN" altLang="en-US" sz="3600" b="1" dirty="0">
                <a:solidFill>
                  <a:schemeClr val="tx1"/>
                </a:solidFill>
                <a:uFill>
                  <a:solidFill>
                    <a:srgbClr val="000000"/>
                  </a:solidFill>
                </a:uFill>
                <a:latin typeface="楷体" panose="02010609060101010101" charset="-122"/>
                <a:ea typeface="楷体" panose="02010609060101010101" charset="-122"/>
              </a:rPr>
              <a:t>推动文化重心南移</a:t>
            </a:r>
            <a:r>
              <a:rPr lang="en-US" altLang="zh-CN" sz="3600" b="1" dirty="0">
                <a:solidFill>
                  <a:schemeClr val="tx1"/>
                </a:solidFill>
                <a:uFill>
                  <a:solidFill>
                    <a:srgbClr val="000000"/>
                  </a:solidFill>
                </a:uFill>
                <a:latin typeface="楷体" panose="02010609060101010101" charset="-122"/>
                <a:ea typeface="楷体" panose="02010609060101010101" charset="-122"/>
              </a:rPr>
              <a:t>，因此南方进士人数增多。（2分）</a:t>
            </a:r>
            <a:endParaRPr lang="en-US" altLang="zh-CN" sz="3600" b="1" dirty="0">
              <a:solidFill>
                <a:schemeClr val="tx1"/>
              </a:solidFill>
              <a:uFill>
                <a:solidFill>
                  <a:srgbClr val="000000"/>
                </a:solidFill>
              </a:u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13995" y="120015"/>
            <a:ext cx="9631045" cy="3591560"/>
          </a:xfrm>
          <a:prstGeom prst="rect">
            <a:avLst/>
          </a:prstGeom>
        </p:spPr>
      </p:pic>
      <p:sp>
        <p:nvSpPr>
          <p:cNvPr id="3" name="文本框 2"/>
          <p:cNvSpPr txBox="1"/>
          <p:nvPr/>
        </p:nvSpPr>
        <p:spPr>
          <a:xfrm>
            <a:off x="318770" y="3775075"/>
            <a:ext cx="11554460" cy="398780"/>
          </a:xfrm>
          <a:prstGeom prst="rect">
            <a:avLst/>
          </a:prstGeom>
        </p:spPr>
        <p:txBody>
          <a:bodyPr wrap="square">
            <a:spAutoFit/>
          </a:bodyPr>
          <a:p>
            <a:pPr indent="0" algn="l" defTabSz="266700" fontAlgn="auto">
              <a:lnSpc>
                <a:spcPct val="100000"/>
              </a:lnSpc>
              <a:spcBef>
                <a:spcPct val="0"/>
              </a:spcBef>
              <a:spcAft>
                <a:spcPct val="0"/>
              </a:spcAft>
            </a:pPr>
            <a:r>
              <a:rPr lang="zh-CN" altLang="en-US" sz="2000" b="1">
                <a:solidFill>
                  <a:srgbClr val="231F20"/>
                </a:solidFill>
                <a:latin typeface="宋体" panose="02010600030101010101" pitchFamily="2" charset="-122"/>
                <a:ea typeface="宋体" panose="02010600030101010101" pitchFamily="2" charset="-122"/>
              </a:rPr>
              <a:t>（</a:t>
            </a:r>
            <a:r>
              <a:rPr lang="en-US" altLang="zh-CN" sz="2000" b="1">
                <a:solidFill>
                  <a:srgbClr val="231F20"/>
                </a:solidFill>
                <a:latin typeface="宋体" panose="02010600030101010101" pitchFamily="2" charset="-122"/>
                <a:ea typeface="宋体" panose="02010600030101010101" pitchFamily="2" charset="-122"/>
              </a:rPr>
              <a:t>1</a:t>
            </a:r>
            <a:r>
              <a:rPr lang="zh-CN" altLang="en-US" sz="2000" b="1">
                <a:solidFill>
                  <a:srgbClr val="231F20"/>
                </a:solidFill>
                <a:latin typeface="宋体" panose="02010600030101010101" pitchFamily="2" charset="-122"/>
                <a:ea typeface="宋体" panose="02010600030101010101" pitchFamily="2" charset="-122"/>
              </a:rPr>
              <a:t>）根据材料一并结合所学知识，概括唐朝对外交流的特点和长安在对外交流中的地位。（</a:t>
            </a:r>
            <a:r>
              <a:rPr lang="en-US" altLang="zh-CN" sz="2000" b="1">
                <a:solidFill>
                  <a:srgbClr val="231F20"/>
                </a:solidFill>
                <a:latin typeface="宋体" panose="02010600030101010101" pitchFamily="2" charset="-122"/>
                <a:ea typeface="宋体" panose="02010600030101010101" pitchFamily="2" charset="-122"/>
              </a:rPr>
              <a:t>6 </a:t>
            </a:r>
            <a:r>
              <a:rPr lang="zh-CN" altLang="en-US" sz="2000" b="1">
                <a:solidFill>
                  <a:srgbClr val="231F20"/>
                </a:solidFill>
                <a:latin typeface="宋体" panose="02010600030101010101" pitchFamily="2" charset="-122"/>
                <a:ea typeface="宋体" panose="02010600030101010101" pitchFamily="2" charset="-122"/>
              </a:rPr>
              <a:t>分）</a:t>
            </a:r>
            <a:endParaRPr lang="zh-CN" altLang="en-US" sz="2000" b="1">
              <a:solidFill>
                <a:srgbClr val="231F20"/>
              </a:solidFill>
              <a:latin typeface="宋体" panose="02010600030101010101" pitchFamily="2" charset="-122"/>
              <a:ea typeface="宋体" panose="02010600030101010101" pitchFamily="2" charset="-122"/>
            </a:endParaRPr>
          </a:p>
        </p:txBody>
      </p:sp>
      <p:sp>
        <p:nvSpPr>
          <p:cNvPr id="4" name="文本框 3"/>
          <p:cNvSpPr txBox="1"/>
          <p:nvPr/>
        </p:nvSpPr>
        <p:spPr>
          <a:xfrm>
            <a:off x="186690" y="4194175"/>
            <a:ext cx="11686540" cy="2553335"/>
          </a:xfrm>
          <a:prstGeom prst="rect">
            <a:avLst/>
          </a:prstGeom>
          <a:solidFill>
            <a:schemeClr val="accent4">
              <a:lumMod val="20000"/>
              <a:lumOff val="80000"/>
            </a:schemeClr>
          </a:solidFill>
        </p:spPr>
        <p:txBody>
          <a:bodyPr wrap="square">
            <a:spAutoFit/>
          </a:bodyPr>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rPr>
              <a:t>（</a:t>
            </a:r>
            <a:r>
              <a:rPr lang="en-US" altLang="zh-CN" sz="4000" b="1">
                <a:latin typeface="宋体" panose="02010600030101010101" pitchFamily="2" charset="-122"/>
                <a:ea typeface="宋体" panose="02010600030101010101" pitchFamily="2" charset="-122"/>
              </a:rPr>
              <a:t>1</a:t>
            </a:r>
            <a:r>
              <a:rPr lang="zh-CN" altLang="en-US" sz="4000" b="1">
                <a:latin typeface="宋体" panose="02010600030101010101" pitchFamily="2" charset="-122"/>
                <a:ea typeface="宋体" panose="02010600030101010101" pitchFamily="2" charset="-122"/>
              </a:rPr>
              <a:t>）特点：海陆并举；范围广泛；双向交流；形式多样（内容丰富）。（一点</a:t>
            </a:r>
            <a:r>
              <a:rPr lang="en-US" altLang="zh-CN" sz="4000" b="1">
                <a:latin typeface="宋体" panose="02010600030101010101" pitchFamily="2" charset="-122"/>
                <a:ea typeface="宋体" panose="02010600030101010101" pitchFamily="2" charset="-122"/>
              </a:rPr>
              <a:t>2</a:t>
            </a:r>
            <a:r>
              <a:rPr lang="zh-CN" altLang="en-US" sz="4000" b="1">
                <a:latin typeface="宋体" panose="02010600030101010101" pitchFamily="2" charset="-122"/>
                <a:ea typeface="宋体" panose="02010600030101010101" pitchFamily="2" charset="-122"/>
              </a:rPr>
              <a:t>分，共</a:t>
            </a:r>
            <a:r>
              <a:rPr lang="en-US" altLang="zh-CN" sz="4000" b="1">
                <a:latin typeface="宋体" panose="02010600030101010101" pitchFamily="2" charset="-122"/>
                <a:ea typeface="宋体" panose="02010600030101010101" pitchFamily="2" charset="-122"/>
              </a:rPr>
              <a:t>4</a:t>
            </a:r>
            <a:r>
              <a:rPr lang="zh-CN" altLang="en-US" sz="4000" b="1">
                <a:latin typeface="宋体" panose="02010600030101010101" pitchFamily="2" charset="-122"/>
                <a:ea typeface="宋体" panose="02010600030101010101" pitchFamily="2" charset="-122"/>
              </a:rPr>
              <a:t>分） </a:t>
            </a:r>
            <a:endParaRPr lang="zh-CN" altLang="en-US" sz="4000" b="1">
              <a:latin typeface="宋体" panose="02010600030101010101" pitchFamily="2" charset="-122"/>
              <a:ea typeface="宋体" panose="02010600030101010101" pitchFamily="2" charset="-122"/>
            </a:endParaRPr>
          </a:p>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rPr>
              <a:t>地位：陆上丝绸之路的东方起点；国际大都会；中外文化交流的中心。（任答一点得</a:t>
            </a:r>
            <a:r>
              <a:rPr lang="en-US" altLang="zh-CN" sz="4000" b="1">
                <a:latin typeface="宋体" panose="02010600030101010101" pitchFamily="2" charset="-122"/>
                <a:ea typeface="宋体" panose="02010600030101010101" pitchFamily="2" charset="-122"/>
              </a:rPr>
              <a:t>2</a:t>
            </a:r>
            <a:r>
              <a:rPr lang="zh-CN" altLang="en-US" sz="4000" b="1">
                <a:latin typeface="宋体" panose="02010600030101010101" pitchFamily="2" charset="-122"/>
                <a:ea typeface="宋体" panose="02010600030101010101" pitchFamily="2" charset="-122"/>
              </a:rPr>
              <a:t>分） </a:t>
            </a:r>
            <a:endParaRPr lang="zh-CN" altLang="en-US" sz="4000" b="1">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23850" y="122555"/>
            <a:ext cx="10097135" cy="4206240"/>
          </a:xfrm>
          <a:prstGeom prst="rect">
            <a:avLst/>
          </a:prstGeom>
        </p:spPr>
      </p:pic>
      <p:sp>
        <p:nvSpPr>
          <p:cNvPr id="3" name="文本框 2"/>
          <p:cNvSpPr txBox="1"/>
          <p:nvPr/>
        </p:nvSpPr>
        <p:spPr>
          <a:xfrm>
            <a:off x="270510" y="4043045"/>
            <a:ext cx="11650345" cy="2638425"/>
          </a:xfrm>
          <a:prstGeom prst="rect">
            <a:avLst/>
          </a:prstGeom>
          <a:solidFill>
            <a:schemeClr val="accent4">
              <a:lumMod val="20000"/>
              <a:lumOff val="80000"/>
            </a:schemeClr>
          </a:solidFill>
        </p:spPr>
        <p:txBody>
          <a:bodyPr wrap="square" rtlCol="0" anchor="t">
            <a:noAutofit/>
          </a:bodyPr>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sym typeface="+mn-ea"/>
              </a:rPr>
              <a:t>（</a:t>
            </a:r>
            <a:r>
              <a:rPr lang="en-US" altLang="zh-CN" sz="4000" b="1">
                <a:latin typeface="宋体" panose="02010600030101010101" pitchFamily="2" charset="-122"/>
                <a:ea typeface="宋体" panose="02010600030101010101" pitchFamily="2" charset="-122"/>
                <a:sym typeface="+mn-ea"/>
              </a:rPr>
              <a:t>2</a:t>
            </a:r>
            <a:r>
              <a:rPr lang="zh-CN" altLang="en-US" sz="4000" b="1">
                <a:latin typeface="宋体" panose="02010600030101010101" pitchFamily="2" charset="-122"/>
                <a:ea typeface="宋体" panose="02010600030101010101" pitchFamily="2" charset="-122"/>
                <a:sym typeface="+mn-ea"/>
              </a:rPr>
              <a:t>）特点：布局严整；坊市分开；市场管理有严格限制；设商业管理机构。（一点</a:t>
            </a:r>
            <a:r>
              <a:rPr lang="en-US" altLang="zh-CN" sz="4000" b="1">
                <a:latin typeface="宋体" panose="02010600030101010101" pitchFamily="2" charset="-122"/>
                <a:ea typeface="宋体" panose="02010600030101010101" pitchFamily="2" charset="-122"/>
                <a:sym typeface="+mn-ea"/>
              </a:rPr>
              <a:t>2</a:t>
            </a:r>
            <a:r>
              <a:rPr lang="zh-CN" altLang="en-US" sz="4000" b="1">
                <a:latin typeface="宋体" panose="02010600030101010101" pitchFamily="2" charset="-122"/>
                <a:ea typeface="宋体" panose="02010600030101010101" pitchFamily="2" charset="-122"/>
                <a:sym typeface="+mn-ea"/>
              </a:rPr>
              <a:t>分，共</a:t>
            </a:r>
            <a:r>
              <a:rPr lang="en-US" altLang="zh-CN" sz="4000" b="1">
                <a:latin typeface="宋体" panose="02010600030101010101" pitchFamily="2" charset="-122"/>
                <a:ea typeface="宋体" panose="02010600030101010101" pitchFamily="2" charset="-122"/>
                <a:sym typeface="+mn-ea"/>
              </a:rPr>
              <a:t>4</a:t>
            </a:r>
            <a:r>
              <a:rPr lang="zh-CN" altLang="en-US" sz="4000" b="1">
                <a:latin typeface="宋体" panose="02010600030101010101" pitchFamily="2" charset="-122"/>
                <a:ea typeface="宋体" panose="02010600030101010101" pitchFamily="2" charset="-122"/>
                <a:sym typeface="+mn-ea"/>
              </a:rPr>
              <a:t>分） </a:t>
            </a:r>
            <a:endParaRPr lang="zh-CN" altLang="en-US" sz="4000" b="1">
              <a:latin typeface="宋体" panose="02010600030101010101" pitchFamily="2" charset="-122"/>
              <a:ea typeface="宋体" panose="02010600030101010101" pitchFamily="2" charset="-122"/>
            </a:endParaRPr>
          </a:p>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sym typeface="+mn-ea"/>
              </a:rPr>
              <a:t>不同：西市商铺更加密集；有外国人、少数民族客商经营的店铺。（任答一点得</a:t>
            </a:r>
            <a:r>
              <a:rPr lang="en-US" altLang="zh-CN" sz="4000" b="1">
                <a:latin typeface="宋体" panose="02010600030101010101" pitchFamily="2" charset="-122"/>
                <a:ea typeface="宋体" panose="02010600030101010101" pitchFamily="2" charset="-122"/>
                <a:sym typeface="+mn-ea"/>
              </a:rPr>
              <a:t>2</a:t>
            </a:r>
            <a:r>
              <a:rPr lang="zh-CN" altLang="en-US" sz="4000" b="1">
                <a:latin typeface="宋体" panose="02010600030101010101" pitchFamily="2" charset="-122"/>
                <a:ea typeface="宋体" panose="02010600030101010101" pitchFamily="2" charset="-122"/>
                <a:sym typeface="+mn-ea"/>
              </a:rPr>
              <a:t>分） </a:t>
            </a:r>
            <a:endParaRPr lang="zh-CN" altLang="en-US" sz="4000" b="1">
              <a:latin typeface="宋体" panose="02010600030101010101" pitchFamily="2" charset="-122"/>
              <a:ea typeface="宋体" panose="02010600030101010101" pitchFamily="2" charset="-122"/>
            </a:endParaRPr>
          </a:p>
          <a:p>
            <a:pPr indent="0" algn="just" defTabSz="266700" fontAlgn="auto">
              <a:lnSpc>
                <a:spcPct val="100000"/>
              </a:lnSpc>
              <a:spcBef>
                <a:spcPct val="0"/>
              </a:spcBef>
              <a:spcAft>
                <a:spcPct val="0"/>
              </a:spcAft>
            </a:pPr>
            <a:endParaRPr lang="zh-CN" altLang="en-US" sz="4000" b="1">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57835" y="259715"/>
            <a:ext cx="11018520" cy="1076325"/>
          </a:xfrm>
          <a:prstGeom prst="rect">
            <a:avLst/>
          </a:prstGeom>
        </p:spPr>
        <p:txBody>
          <a:bodyPr wrap="square">
            <a:spAutoFit/>
          </a:bodyPr>
          <a:p>
            <a:pPr indent="0" algn="just" defTabSz="266700" fontAlgn="auto">
              <a:lnSpc>
                <a:spcPct val="100000"/>
              </a:lnSpc>
              <a:spcBef>
                <a:spcPct val="0"/>
              </a:spcBef>
              <a:spcAft>
                <a:spcPct val="0"/>
              </a:spcAft>
            </a:pPr>
            <a:r>
              <a:rPr lang="zh-CN" altLang="en-US" sz="3200" b="1">
                <a:solidFill>
                  <a:srgbClr val="231F20"/>
                </a:solidFill>
                <a:latin typeface="宋体" panose="02010600030101010101" pitchFamily="2" charset="-122"/>
                <a:ea typeface="宋体" panose="02010600030101010101" pitchFamily="2" charset="-122"/>
              </a:rPr>
              <a:t>（</a:t>
            </a:r>
            <a:r>
              <a:rPr lang="en-US" altLang="zh-CN" sz="3200" b="1">
                <a:solidFill>
                  <a:srgbClr val="231F20"/>
                </a:solidFill>
                <a:latin typeface="宋体" panose="02010600030101010101" pitchFamily="2" charset="-122"/>
                <a:ea typeface="宋体" panose="02010600030101010101" pitchFamily="2" charset="-122"/>
              </a:rPr>
              <a:t>3</a:t>
            </a:r>
            <a:r>
              <a:rPr lang="zh-CN" altLang="en-US" sz="3200" b="1">
                <a:solidFill>
                  <a:srgbClr val="231F20"/>
                </a:solidFill>
                <a:latin typeface="宋体" panose="02010600030101010101" pitchFamily="2" charset="-122"/>
                <a:ea typeface="宋体" panose="02010600030101010101" pitchFamily="2" charset="-122"/>
              </a:rPr>
              <a:t>）综合上述材料并结合所学知识，指出长安城反映的时代风貌。（</a:t>
            </a:r>
            <a:r>
              <a:rPr lang="en-US" altLang="zh-CN" sz="3200" b="1">
                <a:solidFill>
                  <a:srgbClr val="231F20"/>
                </a:solidFill>
                <a:latin typeface="宋体" panose="02010600030101010101" pitchFamily="2" charset="-122"/>
                <a:ea typeface="宋体" panose="02010600030101010101" pitchFamily="2" charset="-122"/>
              </a:rPr>
              <a:t>4</a:t>
            </a:r>
            <a:r>
              <a:rPr lang="zh-CN" altLang="en-US" sz="3200" b="1">
                <a:solidFill>
                  <a:srgbClr val="231F20"/>
                </a:solidFill>
                <a:latin typeface="宋体" panose="02010600030101010101" pitchFamily="2" charset="-122"/>
                <a:ea typeface="宋体" panose="02010600030101010101" pitchFamily="2" charset="-122"/>
              </a:rPr>
              <a:t>分）</a:t>
            </a:r>
            <a:endParaRPr lang="zh-CN" altLang="en-US" sz="3200" b="1">
              <a:solidFill>
                <a:srgbClr val="231F20"/>
              </a:solidFill>
              <a:latin typeface="宋体" panose="02010600030101010101" pitchFamily="2" charset="-122"/>
              <a:ea typeface="宋体" panose="02010600030101010101" pitchFamily="2" charset="-122"/>
            </a:endParaRPr>
          </a:p>
        </p:txBody>
      </p:sp>
      <p:sp>
        <p:nvSpPr>
          <p:cNvPr id="3" name="文本框 2"/>
          <p:cNvSpPr txBox="1"/>
          <p:nvPr/>
        </p:nvSpPr>
        <p:spPr>
          <a:xfrm>
            <a:off x="651510" y="1490980"/>
            <a:ext cx="10826115" cy="4399915"/>
          </a:xfrm>
          <a:prstGeom prst="rect">
            <a:avLst/>
          </a:prstGeom>
          <a:solidFill>
            <a:schemeClr val="accent4">
              <a:lumMod val="20000"/>
              <a:lumOff val="80000"/>
            </a:schemeClr>
          </a:solidFill>
        </p:spPr>
        <p:txBody>
          <a:bodyPr wrap="square" rtlCol="0" anchor="t">
            <a:spAutoFit/>
          </a:bodyPr>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sym typeface="+mn-ea"/>
              </a:rPr>
              <a:t>繁荣与开放；</a:t>
            </a:r>
            <a:endParaRPr lang="zh-CN" altLang="en-US" sz="4000" b="1">
              <a:latin typeface="宋体" panose="02010600030101010101" pitchFamily="2" charset="-122"/>
              <a:ea typeface="宋体" panose="02010600030101010101" pitchFamily="2" charset="-122"/>
              <a:sym typeface="+mn-ea"/>
            </a:endParaRPr>
          </a:p>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sym typeface="+mn-ea"/>
              </a:rPr>
              <a:t>政治稳定、国家统一；</a:t>
            </a:r>
            <a:endParaRPr lang="zh-CN" altLang="en-US" sz="4000" b="1">
              <a:latin typeface="宋体" panose="02010600030101010101" pitchFamily="2" charset="-122"/>
              <a:ea typeface="宋体" panose="02010600030101010101" pitchFamily="2" charset="-122"/>
              <a:sym typeface="+mn-ea"/>
            </a:endParaRPr>
          </a:p>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sym typeface="+mn-ea"/>
              </a:rPr>
              <a:t>经济繁荣；</a:t>
            </a:r>
            <a:endParaRPr lang="zh-CN" altLang="en-US" sz="4000" b="1">
              <a:latin typeface="宋体" panose="02010600030101010101" pitchFamily="2" charset="-122"/>
              <a:ea typeface="宋体" panose="02010600030101010101" pitchFamily="2" charset="-122"/>
              <a:sym typeface="+mn-ea"/>
            </a:endParaRPr>
          </a:p>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sym typeface="+mn-ea"/>
              </a:rPr>
              <a:t>民族关系融洽；</a:t>
            </a:r>
            <a:endParaRPr lang="zh-CN" altLang="en-US" sz="4000" b="1">
              <a:latin typeface="宋体" panose="02010600030101010101" pitchFamily="2" charset="-122"/>
              <a:ea typeface="宋体" panose="02010600030101010101" pitchFamily="2" charset="-122"/>
              <a:sym typeface="+mn-ea"/>
            </a:endParaRPr>
          </a:p>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sym typeface="+mn-ea"/>
              </a:rPr>
              <a:t>对外交往活跃；</a:t>
            </a:r>
            <a:endParaRPr lang="zh-CN" altLang="en-US" sz="4000" b="1">
              <a:latin typeface="宋体" panose="02010600030101010101" pitchFamily="2" charset="-122"/>
              <a:ea typeface="宋体" panose="02010600030101010101" pitchFamily="2" charset="-122"/>
              <a:sym typeface="+mn-ea"/>
            </a:endParaRPr>
          </a:p>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sym typeface="+mn-ea"/>
              </a:rPr>
              <a:t>文化上兼收并蓄、自信包容；等等。</a:t>
            </a:r>
            <a:endParaRPr lang="zh-CN" altLang="en-US" sz="4000" b="1">
              <a:latin typeface="宋体" panose="02010600030101010101" pitchFamily="2" charset="-122"/>
              <a:ea typeface="宋体" panose="02010600030101010101" pitchFamily="2" charset="-122"/>
              <a:sym typeface="+mn-ea"/>
            </a:endParaRPr>
          </a:p>
          <a:p>
            <a:pPr indent="0" algn="just" defTabSz="266700" fontAlgn="auto">
              <a:lnSpc>
                <a:spcPct val="100000"/>
              </a:lnSpc>
              <a:spcBef>
                <a:spcPct val="0"/>
              </a:spcBef>
              <a:spcAft>
                <a:spcPct val="0"/>
              </a:spcAft>
            </a:pPr>
            <a:r>
              <a:rPr lang="zh-CN" altLang="en-US" sz="4000" b="1">
                <a:latin typeface="宋体" panose="02010600030101010101" pitchFamily="2" charset="-122"/>
                <a:ea typeface="宋体" panose="02010600030101010101" pitchFamily="2" charset="-122"/>
                <a:sym typeface="+mn-ea"/>
              </a:rPr>
              <a:t>（任答一点得</a:t>
            </a:r>
            <a:r>
              <a:rPr lang="en-US" altLang="zh-CN" sz="4000" b="1">
                <a:latin typeface="宋体" panose="02010600030101010101" pitchFamily="2" charset="-122"/>
                <a:ea typeface="宋体" panose="02010600030101010101" pitchFamily="2" charset="-122"/>
                <a:sym typeface="+mn-ea"/>
              </a:rPr>
              <a:t>2</a:t>
            </a:r>
            <a:r>
              <a:rPr lang="zh-CN" altLang="en-US" sz="4000" b="1">
                <a:latin typeface="宋体" panose="02010600030101010101" pitchFamily="2" charset="-122"/>
                <a:ea typeface="宋体" panose="02010600030101010101" pitchFamily="2" charset="-122"/>
                <a:sym typeface="+mn-ea"/>
              </a:rPr>
              <a:t>分，共</a:t>
            </a:r>
            <a:r>
              <a:rPr lang="en-US" altLang="zh-CN" sz="4000" b="1">
                <a:latin typeface="宋体" panose="02010600030101010101" pitchFamily="2" charset="-122"/>
                <a:ea typeface="宋体" panose="02010600030101010101" pitchFamily="2" charset="-122"/>
                <a:sym typeface="+mn-ea"/>
              </a:rPr>
              <a:t>4</a:t>
            </a:r>
            <a:r>
              <a:rPr lang="zh-CN" altLang="en-US" sz="4000" b="1">
                <a:latin typeface="宋体" panose="02010600030101010101" pitchFamily="2" charset="-122"/>
                <a:ea typeface="宋体" panose="02010600030101010101" pitchFamily="2" charset="-122"/>
                <a:sym typeface="+mn-ea"/>
              </a:rPr>
              <a:t>分） </a:t>
            </a:r>
            <a:endParaRPr lang="zh-CN" altLang="en-US" sz="4000" b="1">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12470" y="1457325"/>
            <a:ext cx="11174095" cy="4509770"/>
          </a:xfrm>
          <a:prstGeom prst="rect">
            <a:avLst/>
          </a:prstGeom>
          <a:noFill/>
        </p:spPr>
        <p:txBody>
          <a:bodyPr wrap="square" rtlCol="0">
            <a:noAutofit/>
          </a:bodyPr>
          <a:lstStyle/>
          <a:p>
            <a:pPr indent="0" fontAlgn="auto">
              <a:spcBef>
                <a:spcPts val="0"/>
              </a:spcBef>
              <a:spcAft>
                <a:spcPts val="600"/>
              </a:spcAft>
            </a:pPr>
            <a:r>
              <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rPr>
              <a:t>隋朝的三大历史贡献</a:t>
            </a:r>
            <a:endPar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endParaRPr>
          </a:p>
          <a:p>
            <a:pPr indent="0" fontAlgn="auto">
              <a:spcBef>
                <a:spcPts val="0"/>
              </a:spcBef>
              <a:spcAft>
                <a:spcPts val="600"/>
              </a:spcAft>
            </a:pPr>
            <a:r>
              <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rPr>
              <a:t>唐太宗与贞观之治、唐玄宗与开元盛世</a:t>
            </a:r>
            <a:endPar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endParaRPr>
          </a:p>
          <a:p>
            <a:pPr indent="0" fontAlgn="auto">
              <a:spcBef>
                <a:spcPts val="0"/>
              </a:spcBef>
              <a:spcAft>
                <a:spcPts val="600"/>
              </a:spcAft>
            </a:pPr>
            <a:r>
              <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rPr>
              <a:t>盛唐气象的具体表现</a:t>
            </a:r>
            <a:endPar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endParaRPr>
          </a:p>
          <a:p>
            <a:pPr indent="0" fontAlgn="auto">
              <a:spcBef>
                <a:spcPts val="0"/>
              </a:spcBef>
              <a:spcAft>
                <a:spcPts val="600"/>
              </a:spcAft>
            </a:pPr>
            <a:r>
              <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rPr>
              <a:t>区分民族关系与中外关系</a:t>
            </a:r>
            <a:endPar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endParaRPr>
          </a:p>
          <a:p>
            <a:pPr indent="0" fontAlgn="auto">
              <a:spcBef>
                <a:spcPts val="0"/>
              </a:spcBef>
              <a:spcAft>
                <a:spcPts val="600"/>
              </a:spcAft>
            </a:pPr>
            <a:r>
              <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rPr>
              <a:t>安史之乱与藩镇割据</a:t>
            </a:r>
            <a:endParaRPr lang="zh-CN" altLang="en-US" sz="3600" b="1" dirty="0">
              <a:solidFill>
                <a:schemeClr val="tx1"/>
              </a:solidFill>
              <a:latin typeface="华文楷体" panose="02010600040101010101" charset="-122"/>
              <a:ea typeface="华文楷体" panose="02010600040101010101" charset="-122"/>
              <a:cs typeface="华文中宋" panose="02010600040101010101" charset="-122"/>
              <a:sym typeface="+mn-ea"/>
            </a:endParaRPr>
          </a:p>
        </p:txBody>
      </p:sp>
      <p:graphicFrame>
        <p:nvGraphicFramePr>
          <p:cNvPr id="2" name="对象 1"/>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3"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 name="图片 5"/>
          <p:cNvPicPr>
            <a:picLocks noChangeAspect="1"/>
          </p:cNvPicPr>
          <p:nvPr>
            <p:custDataLst>
              <p:tags r:id="rId4"/>
            </p:custDataLst>
          </p:nvPr>
        </p:nvPicPr>
        <p:blipFill>
          <a:blip r:embed="rId5">
            <a:lum bright="12000" contrast="6000"/>
          </a:blip>
          <a:stretch>
            <a:fillRect/>
          </a:stretch>
        </p:blipFill>
        <p:spPr>
          <a:xfrm>
            <a:off x="9755822" y="13589"/>
            <a:ext cx="2386978" cy="864963"/>
          </a:xfrm>
          <a:prstGeom prst="rect">
            <a:avLst/>
          </a:prstGeom>
          <a:noFill/>
          <a:ln w="9525">
            <a:noFill/>
          </a:ln>
        </p:spPr>
      </p:pic>
      <p:pic>
        <p:nvPicPr>
          <p:cNvPr id="9" name="图片 4"/>
          <p:cNvPicPr>
            <a:picLocks noChangeAspect="1"/>
          </p:cNvPicPr>
          <p:nvPr>
            <p:custDataLst>
              <p:tags r:id="rId6"/>
            </p:custDataLst>
          </p:nvPr>
        </p:nvPicPr>
        <p:blipFill>
          <a:blip r:embed="rId7">
            <a:lum bright="12000" contrast="6000"/>
          </a:blip>
          <a:stretch>
            <a:fillRect/>
          </a:stretch>
        </p:blipFill>
        <p:spPr>
          <a:xfrm>
            <a:off x="1588" y="4067"/>
            <a:ext cx="2410784"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选取讲解重点</a:t>
            </a:r>
            <a:endParaRPr kumimoji="0" lang="zh-CN" altLang="en-US" sz="4400" b="1" i="0" u="none" strike="noStrike" kern="1200" cap="none" spc="0" normalizeH="0" baseline="0" noProof="1">
              <a:ln>
                <a:noFill/>
              </a:ln>
              <a:solidFill>
                <a:schemeClr val="bg1"/>
              </a:solidFill>
              <a:effectLst/>
              <a:uLnTx/>
              <a:uFillTx/>
              <a:latin typeface="+mj-ea"/>
              <a:ea typeface="+mj-ea"/>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ox(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ox(in)">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ox(in)">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63015" y="0"/>
            <a:ext cx="9263380" cy="5324475"/>
          </a:xfrm>
          <a:prstGeom prst="rect">
            <a:avLst/>
          </a:prstGeom>
        </p:spPr>
      </p:pic>
      <p:sp>
        <p:nvSpPr>
          <p:cNvPr id="3" name="文本框 2"/>
          <p:cNvSpPr txBox="1"/>
          <p:nvPr/>
        </p:nvSpPr>
        <p:spPr>
          <a:xfrm>
            <a:off x="165735" y="2649855"/>
            <a:ext cx="11860530" cy="4030980"/>
          </a:xfrm>
          <a:prstGeom prst="rect">
            <a:avLst/>
          </a:prstGeom>
          <a:solidFill>
            <a:schemeClr val="accent4">
              <a:lumMod val="20000"/>
              <a:lumOff val="80000"/>
            </a:schemeClr>
          </a:solidFill>
        </p:spPr>
        <p:txBody>
          <a:bodyPr wrap="square" rtlCol="0" anchor="t">
            <a:spAutoFit/>
          </a:bodyPr>
          <a:p>
            <a:pPr indent="0" algn="just" defTabSz="266700" fontAlgn="auto">
              <a:lnSpc>
                <a:spcPct val="100000"/>
              </a:lnSpc>
              <a:spcBef>
                <a:spcPct val="0"/>
              </a:spcBef>
              <a:spcAft>
                <a:spcPct val="0"/>
              </a:spcAft>
            </a:pPr>
            <a:r>
              <a:rPr lang="en-US" altLang="zh-CN" sz="3200" b="1">
                <a:latin typeface="宋体" panose="02010600030101010101" pitchFamily="2" charset="-122"/>
                <a:ea typeface="宋体" panose="02010600030101010101" pitchFamily="2" charset="-122"/>
                <a:sym typeface="+mn-ea"/>
              </a:rPr>
              <a:t>14.</a:t>
            </a:r>
            <a:r>
              <a:rPr lang="zh-CN" altLang="en-US" sz="3200" b="1">
                <a:latin typeface="宋体" panose="02010600030101010101" pitchFamily="2" charset="-122"/>
                <a:ea typeface="宋体" panose="02010600030101010101" pitchFamily="2" charset="-122"/>
                <a:sym typeface="+mn-ea"/>
              </a:rPr>
              <a:t>（</a:t>
            </a:r>
            <a:r>
              <a:rPr lang="en-US" altLang="zh-CN" sz="3200" b="1">
                <a:latin typeface="宋体" panose="02010600030101010101" pitchFamily="2" charset="-122"/>
                <a:ea typeface="宋体" panose="02010600030101010101" pitchFamily="2" charset="-122"/>
                <a:sym typeface="+mn-ea"/>
              </a:rPr>
              <a:t>1</a:t>
            </a:r>
            <a:r>
              <a:rPr lang="zh-CN" altLang="en-US" sz="3200" b="1">
                <a:latin typeface="宋体" panose="02010600030101010101" pitchFamily="2" charset="-122"/>
                <a:ea typeface="宋体" panose="02010600030101010101" pitchFamily="2" charset="-122"/>
                <a:sym typeface="+mn-ea"/>
              </a:rPr>
              <a:t>）文物</a:t>
            </a:r>
            <a:r>
              <a:rPr lang="en-US" altLang="zh-CN" sz="3200" b="1">
                <a:latin typeface="宋体" panose="02010600030101010101" pitchFamily="2" charset="-122"/>
                <a:ea typeface="宋体" panose="02010600030101010101" pitchFamily="2" charset="-122"/>
                <a:sym typeface="+mn-ea"/>
              </a:rPr>
              <a:t>①</a:t>
            </a:r>
            <a:r>
              <a:rPr lang="zh-CN" altLang="en-US" sz="3200" b="1">
                <a:latin typeface="宋体" panose="02010600030101010101" pitchFamily="2" charset="-122"/>
                <a:ea typeface="宋体" panose="02010600030101010101" pitchFamily="2" charset="-122"/>
                <a:sym typeface="+mn-ea"/>
              </a:rPr>
              <a:t>：从沉船船舱结构复杂可知，</a:t>
            </a:r>
            <a:r>
              <a:rPr lang="zh-CN" altLang="en-US" sz="3200" b="1">
                <a:solidFill>
                  <a:srgbClr val="FF0000"/>
                </a:solidFill>
                <a:latin typeface="宋体" panose="02010600030101010101" pitchFamily="2" charset="-122"/>
                <a:ea typeface="宋体" panose="02010600030101010101" pitchFamily="2" charset="-122"/>
                <a:sym typeface="+mn-ea"/>
              </a:rPr>
              <a:t>南宋造船业比较发达</a:t>
            </a:r>
            <a:r>
              <a:rPr lang="zh-CN" altLang="en-US" sz="3200" b="1">
                <a:latin typeface="宋体" panose="02010600030101010101" pitchFamily="2" charset="-122"/>
                <a:ea typeface="宋体" panose="02010600030101010101" pitchFamily="2" charset="-122"/>
                <a:sym typeface="+mn-ea"/>
              </a:rPr>
              <a:t>。（</a:t>
            </a:r>
            <a:r>
              <a:rPr lang="en-US" altLang="zh-CN" sz="3200" b="1">
                <a:latin typeface="宋体" panose="02010600030101010101" pitchFamily="2" charset="-122"/>
                <a:ea typeface="宋体" panose="02010600030101010101" pitchFamily="2" charset="-122"/>
                <a:sym typeface="+mn-ea"/>
              </a:rPr>
              <a:t>2</a:t>
            </a:r>
            <a:r>
              <a:rPr lang="zh-CN" altLang="en-US" sz="3200" b="1">
                <a:latin typeface="宋体" panose="02010600030101010101" pitchFamily="2" charset="-122"/>
                <a:ea typeface="宋体" panose="02010600030101010101" pitchFamily="2" charset="-122"/>
                <a:sym typeface="+mn-ea"/>
              </a:rPr>
              <a:t>分）</a:t>
            </a:r>
            <a:endParaRPr lang="zh-CN" altLang="en-US" sz="3200" b="1">
              <a:latin typeface="宋体" panose="02010600030101010101" pitchFamily="2" charset="-122"/>
              <a:ea typeface="宋体" panose="02010600030101010101" pitchFamily="2" charset="-122"/>
              <a:sym typeface="+mn-ea"/>
            </a:endParaRPr>
          </a:p>
          <a:p>
            <a:pPr indent="0" algn="just" defTabSz="266700" fontAlgn="auto">
              <a:lnSpc>
                <a:spcPct val="100000"/>
              </a:lnSpc>
              <a:spcBef>
                <a:spcPct val="0"/>
              </a:spcBef>
              <a:spcAft>
                <a:spcPct val="0"/>
              </a:spcAft>
            </a:pPr>
            <a:r>
              <a:rPr lang="zh-CN" altLang="en-US" sz="3200" b="1">
                <a:latin typeface="宋体" panose="02010600030101010101" pitchFamily="2" charset="-122"/>
                <a:ea typeface="宋体" panose="02010600030101010101" pitchFamily="2" charset="-122"/>
                <a:sym typeface="+mn-ea"/>
              </a:rPr>
              <a:t>文物</a:t>
            </a:r>
            <a:r>
              <a:rPr lang="en-US" altLang="zh-CN" sz="3200" b="1">
                <a:latin typeface="宋体" panose="02010600030101010101" pitchFamily="2" charset="-122"/>
                <a:ea typeface="宋体" panose="02010600030101010101" pitchFamily="2" charset="-122"/>
                <a:sym typeface="+mn-ea"/>
              </a:rPr>
              <a:t>②</a:t>
            </a:r>
            <a:r>
              <a:rPr lang="zh-CN" altLang="en-US" sz="3200" b="1">
                <a:latin typeface="宋体" panose="02010600030101010101" pitchFamily="2" charset="-122"/>
                <a:ea typeface="宋体" panose="02010600030101010101" pitchFamily="2" charset="-122"/>
                <a:sym typeface="+mn-ea"/>
              </a:rPr>
              <a:t>：从船上携带大量白银货币可知，</a:t>
            </a:r>
            <a:r>
              <a:rPr lang="zh-CN" altLang="en-US" sz="3200" b="1">
                <a:solidFill>
                  <a:srgbClr val="FF0000"/>
                </a:solidFill>
                <a:latin typeface="宋体" panose="02010600030101010101" pitchFamily="2" charset="-122"/>
                <a:ea typeface="宋体" panose="02010600030101010101" pitchFamily="2" charset="-122"/>
                <a:sym typeface="+mn-ea"/>
              </a:rPr>
              <a:t>南宋时期商业和海外贸易兴盛</a:t>
            </a:r>
            <a:r>
              <a:rPr lang="zh-CN" altLang="en-US" sz="3200" b="1">
                <a:latin typeface="宋体" panose="02010600030101010101" pitchFamily="2" charset="-122"/>
                <a:ea typeface="宋体" panose="02010600030101010101" pitchFamily="2" charset="-122"/>
                <a:sym typeface="+mn-ea"/>
              </a:rPr>
              <a:t>。（</a:t>
            </a:r>
            <a:r>
              <a:rPr lang="en-US" altLang="zh-CN" sz="3200" b="1">
                <a:latin typeface="宋体" panose="02010600030101010101" pitchFamily="2" charset="-122"/>
                <a:ea typeface="宋体" panose="02010600030101010101" pitchFamily="2" charset="-122"/>
                <a:sym typeface="+mn-ea"/>
              </a:rPr>
              <a:t>2</a:t>
            </a:r>
            <a:r>
              <a:rPr lang="zh-CN" altLang="en-US" sz="3200" b="1">
                <a:latin typeface="宋体" panose="02010600030101010101" pitchFamily="2" charset="-122"/>
                <a:ea typeface="宋体" panose="02010600030101010101" pitchFamily="2" charset="-122"/>
                <a:sym typeface="+mn-ea"/>
              </a:rPr>
              <a:t>分）</a:t>
            </a:r>
            <a:endParaRPr lang="zh-CN" altLang="en-US" sz="3200" b="1">
              <a:latin typeface="宋体" panose="02010600030101010101" pitchFamily="2" charset="-122"/>
              <a:ea typeface="宋体" panose="02010600030101010101" pitchFamily="2" charset="-122"/>
              <a:sym typeface="+mn-ea"/>
            </a:endParaRPr>
          </a:p>
          <a:p>
            <a:pPr indent="0" algn="just" defTabSz="266700" fontAlgn="auto">
              <a:lnSpc>
                <a:spcPct val="100000"/>
              </a:lnSpc>
              <a:spcBef>
                <a:spcPct val="0"/>
              </a:spcBef>
              <a:spcAft>
                <a:spcPct val="0"/>
              </a:spcAft>
            </a:pPr>
            <a:r>
              <a:rPr lang="zh-CN" altLang="en-US" sz="3200" b="1">
                <a:latin typeface="宋体" panose="02010600030101010101" pitchFamily="2" charset="-122"/>
                <a:ea typeface="宋体" panose="02010600030101010101" pitchFamily="2" charset="-122"/>
                <a:sym typeface="+mn-ea"/>
              </a:rPr>
              <a:t>文物</a:t>
            </a:r>
            <a:r>
              <a:rPr lang="en-US" altLang="zh-CN" sz="3200" b="1">
                <a:latin typeface="宋体" panose="02010600030101010101" pitchFamily="2" charset="-122"/>
                <a:ea typeface="宋体" panose="02010600030101010101" pitchFamily="2" charset="-122"/>
                <a:sym typeface="+mn-ea"/>
              </a:rPr>
              <a:t>③</a:t>
            </a:r>
            <a:r>
              <a:rPr lang="zh-CN" altLang="en-US" sz="3200" b="1">
                <a:latin typeface="宋体" panose="02010600030101010101" pitchFamily="2" charset="-122"/>
                <a:ea typeface="宋体" panose="02010600030101010101" pitchFamily="2" charset="-122"/>
                <a:sym typeface="+mn-ea"/>
              </a:rPr>
              <a:t>：从中国海船上有伊斯兰风格带绔可知，</a:t>
            </a:r>
            <a:r>
              <a:rPr lang="zh-CN" altLang="en-US" sz="3200" b="1">
                <a:solidFill>
                  <a:srgbClr val="FF0000"/>
                </a:solidFill>
                <a:latin typeface="宋体" panose="02010600030101010101" pitchFamily="2" charset="-122"/>
                <a:ea typeface="宋体" panose="02010600030101010101" pitchFamily="2" charset="-122"/>
                <a:sym typeface="+mn-ea"/>
              </a:rPr>
              <a:t>南宋与阿拉伯地区存在贸易往来和文化交流</a:t>
            </a:r>
            <a:r>
              <a:rPr lang="zh-CN" altLang="en-US" sz="3200" b="1">
                <a:latin typeface="宋体" panose="02010600030101010101" pitchFamily="2" charset="-122"/>
                <a:ea typeface="宋体" panose="02010600030101010101" pitchFamily="2" charset="-122"/>
                <a:sym typeface="+mn-ea"/>
              </a:rPr>
              <a:t>。（</a:t>
            </a:r>
            <a:r>
              <a:rPr lang="en-US" altLang="zh-CN" sz="3200" b="1">
                <a:latin typeface="宋体" panose="02010600030101010101" pitchFamily="2" charset="-122"/>
                <a:ea typeface="宋体" panose="02010600030101010101" pitchFamily="2" charset="-122"/>
                <a:sym typeface="+mn-ea"/>
              </a:rPr>
              <a:t>2</a:t>
            </a:r>
            <a:r>
              <a:rPr lang="zh-CN" altLang="en-US" sz="3200" b="1">
                <a:latin typeface="宋体" panose="02010600030101010101" pitchFamily="2" charset="-122"/>
                <a:ea typeface="宋体" panose="02010600030101010101" pitchFamily="2" charset="-122"/>
                <a:sym typeface="+mn-ea"/>
              </a:rPr>
              <a:t>分）</a:t>
            </a:r>
            <a:endParaRPr lang="zh-CN" altLang="en-US" sz="3200" b="1">
              <a:latin typeface="宋体" panose="02010600030101010101" pitchFamily="2" charset="-122"/>
              <a:ea typeface="宋体" panose="02010600030101010101" pitchFamily="2" charset="-122"/>
              <a:sym typeface="+mn-ea"/>
            </a:endParaRPr>
          </a:p>
          <a:p>
            <a:pPr indent="0" algn="just" defTabSz="266700" fontAlgn="auto">
              <a:lnSpc>
                <a:spcPct val="100000"/>
              </a:lnSpc>
              <a:spcBef>
                <a:spcPct val="0"/>
              </a:spcBef>
              <a:spcAft>
                <a:spcPct val="0"/>
              </a:spcAft>
            </a:pPr>
            <a:r>
              <a:rPr lang="zh-CN" altLang="en-US" sz="3200" b="1">
                <a:latin typeface="宋体" panose="02010600030101010101" pitchFamily="2" charset="-122"/>
                <a:ea typeface="宋体" panose="02010600030101010101" pitchFamily="2" charset="-122"/>
                <a:sym typeface="+mn-ea"/>
              </a:rPr>
              <a:t>文物</a:t>
            </a:r>
            <a:r>
              <a:rPr lang="en-US" altLang="zh-CN" sz="3200" b="1">
                <a:latin typeface="宋体" panose="02010600030101010101" pitchFamily="2" charset="-122"/>
                <a:ea typeface="宋体" panose="02010600030101010101" pitchFamily="2" charset="-122"/>
                <a:sym typeface="+mn-ea"/>
              </a:rPr>
              <a:t>④</a:t>
            </a:r>
            <a:r>
              <a:rPr lang="zh-CN" altLang="en-US" sz="3200" b="1">
                <a:latin typeface="宋体" panose="02010600030101010101" pitchFamily="2" charset="-122"/>
                <a:ea typeface="宋体" panose="02010600030101010101" pitchFamily="2" charset="-122"/>
                <a:sym typeface="+mn-ea"/>
              </a:rPr>
              <a:t>：从船内瓷器众多，且来自江南景德镇等各个窑可知，</a:t>
            </a:r>
            <a:r>
              <a:rPr lang="zh-CN" altLang="en-US" sz="3200" b="1">
                <a:solidFill>
                  <a:srgbClr val="FF0000"/>
                </a:solidFill>
                <a:latin typeface="宋体" panose="02010600030101010101" pitchFamily="2" charset="-122"/>
                <a:ea typeface="宋体" panose="02010600030101010101" pitchFamily="2" charset="-122"/>
                <a:sym typeface="+mn-ea"/>
              </a:rPr>
              <a:t>南宋时期江南景德镇制瓷业发达，并出口海外</a:t>
            </a:r>
            <a:r>
              <a:rPr lang="zh-CN" altLang="en-US" sz="3200" b="1">
                <a:latin typeface="宋体" panose="02010600030101010101" pitchFamily="2" charset="-122"/>
                <a:ea typeface="宋体" panose="02010600030101010101" pitchFamily="2" charset="-122"/>
                <a:sym typeface="+mn-ea"/>
              </a:rPr>
              <a:t>。（</a:t>
            </a:r>
            <a:r>
              <a:rPr lang="en-US" altLang="zh-CN" sz="3200" b="1">
                <a:latin typeface="宋体" panose="02010600030101010101" pitchFamily="2" charset="-122"/>
                <a:ea typeface="宋体" panose="02010600030101010101" pitchFamily="2" charset="-122"/>
                <a:sym typeface="+mn-ea"/>
              </a:rPr>
              <a:t>2</a:t>
            </a:r>
            <a:r>
              <a:rPr lang="zh-CN" altLang="en-US" sz="3200" b="1">
                <a:latin typeface="宋体" panose="02010600030101010101" pitchFamily="2" charset="-122"/>
                <a:ea typeface="宋体" panose="02010600030101010101" pitchFamily="2" charset="-122"/>
                <a:sym typeface="+mn-ea"/>
              </a:rPr>
              <a:t>分） </a:t>
            </a:r>
            <a:endParaRPr lang="zh-CN" altLang="en-US" sz="3200" b="1">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10515" y="316230"/>
            <a:ext cx="11565255" cy="1019175"/>
          </a:xfrm>
          <a:prstGeom prst="rect">
            <a:avLst/>
          </a:prstGeom>
        </p:spPr>
      </p:pic>
      <p:sp>
        <p:nvSpPr>
          <p:cNvPr id="3" name="文本框 2"/>
          <p:cNvSpPr txBox="1"/>
          <p:nvPr/>
        </p:nvSpPr>
        <p:spPr>
          <a:xfrm>
            <a:off x="724535" y="1736090"/>
            <a:ext cx="10742295" cy="1938020"/>
          </a:xfrm>
          <a:prstGeom prst="rect">
            <a:avLst/>
          </a:prstGeom>
          <a:solidFill>
            <a:schemeClr val="accent4">
              <a:lumMod val="20000"/>
              <a:lumOff val="80000"/>
            </a:schemeClr>
          </a:solidFill>
        </p:spPr>
        <p:txBody>
          <a:bodyPr wrap="square" rtlCol="0" anchor="t">
            <a:spAutoFit/>
          </a:bodyPr>
          <a:p>
            <a:pPr indent="0" algn="just" defTabSz="266700" fontAlgn="auto">
              <a:lnSpc>
                <a:spcPct val="100000"/>
              </a:lnSpc>
              <a:spcBef>
                <a:spcPct val="0"/>
              </a:spcBef>
              <a:spcAft>
                <a:spcPct val="0"/>
              </a:spcAft>
            </a:pPr>
            <a:r>
              <a:rPr lang="zh-CN" altLang="en-US" sz="4000" b="1">
                <a:latin typeface="Calibri" panose="020F0502020204030204" charset="0"/>
                <a:ea typeface="宋体" panose="02010600030101010101" pitchFamily="2" charset="-122"/>
                <a:sym typeface="+mn-ea"/>
              </a:rPr>
              <a:t>如何研究：①</a:t>
            </a:r>
            <a:r>
              <a:rPr lang="zh-CN" altLang="en-US" sz="4000" b="1">
                <a:latin typeface="宋体" panose="02010600030101010101" pitchFamily="2" charset="-122"/>
                <a:ea typeface="宋体" panose="02010600030101010101" pitchFamily="2" charset="-122"/>
                <a:sym typeface="+mn-ea"/>
              </a:rPr>
              <a:t>寻找相关的文献史料；</a:t>
            </a:r>
            <a:r>
              <a:rPr lang="zh-CN" altLang="en-US" sz="4000" b="1">
                <a:latin typeface="Calibri" panose="020F0502020204030204" charset="0"/>
                <a:ea typeface="宋体" panose="02010600030101010101" pitchFamily="2" charset="-122"/>
                <a:sym typeface="+mn-ea"/>
              </a:rPr>
              <a:t>②</a:t>
            </a:r>
            <a:r>
              <a:rPr lang="zh-CN" altLang="en-US" sz="4000" b="1">
                <a:latin typeface="宋体" panose="02010600030101010101" pitchFamily="2" charset="-122"/>
                <a:ea typeface="宋体" panose="02010600030101010101" pitchFamily="2" charset="-122"/>
                <a:sym typeface="+mn-ea"/>
              </a:rPr>
              <a:t>采用现代科技对文物进行进一步分析；</a:t>
            </a:r>
            <a:r>
              <a:rPr lang="zh-CN" altLang="en-US" sz="4000" b="1">
                <a:latin typeface="Calibri" panose="020F0502020204030204" charset="0"/>
                <a:ea typeface="宋体" panose="02010600030101010101" pitchFamily="2" charset="-122"/>
                <a:sym typeface="+mn-ea"/>
              </a:rPr>
              <a:t>③</a:t>
            </a:r>
            <a:r>
              <a:rPr lang="zh-CN" altLang="en-US" sz="4000" b="1">
                <a:latin typeface="宋体" panose="02010600030101010101" pitchFamily="2" charset="-122"/>
                <a:ea typeface="宋体" panose="02010600030101010101" pitchFamily="2" charset="-122"/>
                <a:sym typeface="+mn-ea"/>
              </a:rPr>
              <a:t>从其他相关文物中寻找线索；等等。（任答一点得</a:t>
            </a:r>
            <a:r>
              <a:rPr lang="en-US" altLang="zh-CN" sz="4000" b="1">
                <a:latin typeface="宋体" panose="02010600030101010101" pitchFamily="2" charset="-122"/>
                <a:ea typeface="宋体" panose="02010600030101010101" pitchFamily="2" charset="-122"/>
                <a:sym typeface="+mn-ea"/>
              </a:rPr>
              <a:t>2</a:t>
            </a:r>
            <a:r>
              <a:rPr lang="zh-CN" altLang="en-US" sz="4000" b="1">
                <a:latin typeface="宋体" panose="02010600030101010101" pitchFamily="2" charset="-122"/>
                <a:ea typeface="宋体" panose="02010600030101010101" pitchFamily="2" charset="-122"/>
                <a:sym typeface="+mn-ea"/>
              </a:rPr>
              <a:t>分） </a:t>
            </a:r>
            <a:endParaRPr lang="zh-CN" altLang="en-US" sz="4000" b="1">
              <a:latin typeface="宋体" panose="02010600030101010101" pitchFamily="2" charset="-122"/>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11960" y="0"/>
            <a:ext cx="8768715" cy="4246245"/>
          </a:xfrm>
          <a:prstGeom prst="rect">
            <a:avLst/>
          </a:prstGeom>
        </p:spPr>
      </p:pic>
      <p:sp>
        <p:nvSpPr>
          <p:cNvPr id="3" name="文本框 2"/>
          <p:cNvSpPr txBox="1"/>
          <p:nvPr/>
        </p:nvSpPr>
        <p:spPr>
          <a:xfrm>
            <a:off x="142240" y="3256915"/>
            <a:ext cx="11936095" cy="3549015"/>
          </a:xfrm>
          <a:prstGeom prst="rect">
            <a:avLst/>
          </a:prstGeom>
          <a:solidFill>
            <a:schemeClr val="accent4">
              <a:lumMod val="20000"/>
              <a:lumOff val="80000"/>
            </a:schemeClr>
          </a:solidFill>
        </p:spPr>
        <p:txBody>
          <a:bodyPr wrap="square">
            <a:noAutofit/>
          </a:bodyPr>
          <a:p>
            <a:pPr indent="0" algn="just" defTabSz="266700" fontAlgn="auto">
              <a:lnSpc>
                <a:spcPct val="100000"/>
              </a:lnSpc>
              <a:spcBef>
                <a:spcPct val="0"/>
              </a:spcBef>
              <a:spcAft>
                <a:spcPct val="0"/>
              </a:spcAft>
            </a:pPr>
            <a:r>
              <a:rPr lang="zh-CN" altLang="en-US" sz="3200" b="1">
                <a:latin typeface="宋体" panose="02010600030101010101" pitchFamily="2" charset="-122"/>
                <a:ea typeface="宋体" panose="02010600030101010101" pitchFamily="2" charset="-122"/>
                <a:cs typeface="宋体" panose="02010600030101010101" pitchFamily="2" charset="-122"/>
              </a:rPr>
              <a:t>特点：</a:t>
            </a:r>
            <a:r>
              <a:rPr lang="zh-CN" altLang="en-US" sz="3200" b="1">
                <a:latin typeface="宋体" panose="02010600030101010101" pitchFamily="2" charset="-122"/>
                <a:ea typeface="宋体" panose="02010600030101010101" pitchFamily="2" charset="-122"/>
                <a:cs typeface="宋体" panose="02010600030101010101" pitchFamily="2" charset="-122"/>
              </a:rPr>
              <a:t>①对外贸易范围比较广；</a:t>
            </a:r>
            <a:r>
              <a:rPr lang="zh-CN" altLang="en-US" sz="3200" b="1">
                <a:latin typeface="宋体" panose="02010600030101010101" pitchFamily="2" charset="-122"/>
                <a:ea typeface="宋体" panose="02010600030101010101" pitchFamily="2" charset="-122"/>
                <a:cs typeface="宋体" panose="02010600030101010101" pitchFamily="2" charset="-122"/>
              </a:rPr>
              <a:t>②航线均由广州始发，经过澳门；</a:t>
            </a:r>
            <a:r>
              <a:rPr lang="zh-CN" altLang="en-US" sz="3200" b="1">
                <a:latin typeface="宋体" panose="02010600030101010101" pitchFamily="2" charset="-122"/>
                <a:ea typeface="宋体" panose="02010600030101010101" pitchFamily="2" charset="-122"/>
                <a:cs typeface="宋体" panose="02010600030101010101" pitchFamily="2" charset="-122"/>
              </a:rPr>
              <a:t>③出口商品以手工业产品为主，种类丰富；</a:t>
            </a:r>
            <a:r>
              <a:rPr lang="zh-CN" altLang="en-US" sz="3200" b="1">
                <a:latin typeface="宋体" panose="02010600030101010101" pitchFamily="2" charset="-122"/>
                <a:ea typeface="宋体" panose="02010600030101010101" pitchFamily="2" charset="-122"/>
                <a:cs typeface="宋体" panose="02010600030101010101" pitchFamily="2" charset="-122"/>
              </a:rPr>
              <a:t>④白银大量输入；等等。（任答一点得</a:t>
            </a:r>
            <a:r>
              <a:rPr lang="en-US" altLang="zh-CN" sz="3200" b="1">
                <a:latin typeface="宋体" panose="02010600030101010101" pitchFamily="2" charset="-122"/>
                <a:ea typeface="宋体" panose="02010600030101010101" pitchFamily="2" charset="-122"/>
                <a:cs typeface="宋体" panose="02010600030101010101" pitchFamily="2" charset="-122"/>
              </a:rPr>
              <a:t>2</a:t>
            </a:r>
            <a:r>
              <a:rPr lang="zh-CN" altLang="en-US" sz="3200" b="1">
                <a:latin typeface="宋体" panose="02010600030101010101" pitchFamily="2" charset="-122"/>
                <a:ea typeface="宋体" panose="02010600030101010101" pitchFamily="2" charset="-122"/>
                <a:cs typeface="宋体" panose="02010600030101010101" pitchFamily="2" charset="-122"/>
              </a:rPr>
              <a:t>分，共</a:t>
            </a:r>
            <a:r>
              <a:rPr lang="en-US" altLang="zh-CN" sz="3200" b="1">
                <a:latin typeface="宋体" panose="02010600030101010101" pitchFamily="2" charset="-122"/>
                <a:ea typeface="宋体" panose="02010600030101010101" pitchFamily="2" charset="-122"/>
                <a:cs typeface="宋体" panose="02010600030101010101" pitchFamily="2" charset="-122"/>
              </a:rPr>
              <a:t>4</a:t>
            </a:r>
            <a:r>
              <a:rPr lang="zh-CN" altLang="en-US" sz="3200" b="1">
                <a:latin typeface="宋体" panose="02010600030101010101" pitchFamily="2" charset="-122"/>
                <a:ea typeface="宋体" panose="02010600030101010101" pitchFamily="2" charset="-122"/>
                <a:cs typeface="宋体" panose="02010600030101010101" pitchFamily="2" charset="-122"/>
              </a:rPr>
              <a:t>分） </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indent="0" algn="just" defTabSz="266700" fontAlgn="auto">
              <a:lnSpc>
                <a:spcPct val="100000"/>
              </a:lnSpc>
              <a:spcBef>
                <a:spcPct val="0"/>
              </a:spcBef>
              <a:spcAft>
                <a:spcPct val="0"/>
              </a:spcAft>
            </a:pPr>
            <a:r>
              <a:rPr lang="zh-CN" altLang="en-US" sz="3200" b="1">
                <a:latin typeface="宋体" panose="02010600030101010101" pitchFamily="2" charset="-122"/>
                <a:ea typeface="宋体" panose="02010600030101010101" pitchFamily="2" charset="-122"/>
              </a:rPr>
              <a:t>原因：</a:t>
            </a:r>
            <a:r>
              <a:rPr lang="zh-CN" altLang="en-US" sz="3200" b="1">
                <a:latin typeface="Calibri" panose="020F0502020204030204" charset="0"/>
                <a:ea typeface="宋体" panose="02010600030101010101" pitchFamily="2" charset="-122"/>
              </a:rPr>
              <a:t>①</a:t>
            </a:r>
            <a:r>
              <a:rPr lang="zh-CN" altLang="en-US" sz="3200" b="1">
                <a:latin typeface="宋体" panose="02010600030101010101" pitchFamily="2" charset="-122"/>
                <a:ea typeface="宋体" panose="02010600030101010101" pitchFamily="2" charset="-122"/>
              </a:rPr>
              <a:t>新航路开辟以来世界市场逐渐形成；</a:t>
            </a:r>
            <a:r>
              <a:rPr lang="zh-CN" altLang="en-US" sz="3200" b="1">
                <a:latin typeface="Calibri" panose="020F0502020204030204" charset="0"/>
                <a:ea typeface="宋体" panose="02010600030101010101" pitchFamily="2" charset="-122"/>
              </a:rPr>
              <a:t>②</a:t>
            </a:r>
            <a:r>
              <a:rPr lang="zh-CN" altLang="en-US" sz="3200" b="1">
                <a:latin typeface="宋体" panose="02010600030101010101" pitchFamily="2" charset="-122"/>
                <a:ea typeface="宋体" panose="02010600030101010101" pitchFamily="2" charset="-122"/>
              </a:rPr>
              <a:t>澳门被葡萄牙人租借，成为殖民据点；</a:t>
            </a:r>
            <a:r>
              <a:rPr lang="zh-CN" altLang="en-US" sz="3200" b="1">
                <a:latin typeface="Calibri" panose="020F0502020204030204" charset="0"/>
                <a:ea typeface="宋体" panose="02010600030101010101" pitchFamily="2" charset="-122"/>
              </a:rPr>
              <a:t>③</a:t>
            </a:r>
            <a:r>
              <a:rPr lang="zh-CN" altLang="en-US" sz="3200" b="1">
                <a:latin typeface="宋体" panose="02010600030101010101" pitchFamily="2" charset="-122"/>
                <a:ea typeface="宋体" panose="02010600030101010101" pitchFamily="2" charset="-122"/>
              </a:rPr>
              <a:t>清朝闭关锁国，只开放广州一处作为对外通商口岸；④明清封建经济的繁荣；等等。（任答一点得</a:t>
            </a:r>
            <a:r>
              <a:rPr lang="en-US" altLang="zh-CN" sz="3200" b="1">
                <a:latin typeface="宋体" panose="02010600030101010101" pitchFamily="2" charset="-122"/>
                <a:ea typeface="宋体" panose="02010600030101010101" pitchFamily="2" charset="-122"/>
              </a:rPr>
              <a:t>2</a:t>
            </a:r>
            <a:r>
              <a:rPr lang="zh-CN" altLang="en-US" sz="3200" b="1">
                <a:latin typeface="宋体" panose="02010600030101010101" pitchFamily="2" charset="-122"/>
                <a:ea typeface="宋体" panose="02010600030101010101" pitchFamily="2" charset="-122"/>
              </a:rPr>
              <a:t>分，共</a:t>
            </a:r>
            <a:r>
              <a:rPr lang="en-US" altLang="zh-CN" sz="3200" b="1">
                <a:latin typeface="宋体" panose="02010600030101010101" pitchFamily="2" charset="-122"/>
                <a:ea typeface="宋体" panose="02010600030101010101" pitchFamily="2" charset="-122"/>
              </a:rPr>
              <a:t>4</a:t>
            </a:r>
            <a:r>
              <a:rPr lang="zh-CN" altLang="en-US" sz="3200" b="1">
                <a:latin typeface="宋体" panose="02010600030101010101" pitchFamily="2" charset="-122"/>
                <a:ea typeface="宋体" panose="02010600030101010101" pitchFamily="2" charset="-122"/>
              </a:rPr>
              <a:t>分） </a:t>
            </a:r>
            <a:endParaRPr lang="zh-CN" altLang="en-US" sz="3200" b="1">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三、检测</a:t>
            </a:r>
            <a:r>
              <a:rPr kumimoji="0" lang="en-US" altLang="zh-CN" sz="4400" b="1" i="0" u="none" strike="noStrike" kern="1200" cap="none" spc="0" normalizeH="0" baseline="0" noProof="1">
                <a:ln>
                  <a:noFill/>
                </a:ln>
                <a:solidFill>
                  <a:schemeClr val="bg1"/>
                </a:solidFill>
                <a:effectLst/>
                <a:uLnTx/>
                <a:uFillTx/>
                <a:latin typeface="+mj-ea"/>
                <a:ea typeface="+mj-ea"/>
                <a:cs typeface="+mn-cs"/>
                <a:sym typeface="+mn-ea"/>
              </a:rPr>
              <a:t> </a:t>
            </a:r>
            <a:endParaRPr kumimoji="0" lang="en-US" altLang="zh-CN" sz="4400" b="1" i="0" u="none" strike="noStrike" kern="1200" cap="none" spc="0" normalizeH="0" baseline="0" noProof="1">
              <a:ln>
                <a:noFill/>
              </a:ln>
              <a:solidFill>
                <a:schemeClr val="bg1"/>
              </a:solidFill>
              <a:effectLst/>
              <a:uLnTx/>
              <a:uFillTx/>
              <a:latin typeface="+mj-ea"/>
              <a:ea typeface="+mj-ea"/>
              <a:cs typeface="+mn-cs"/>
              <a:sym typeface="+mn-ea"/>
            </a:endParaRPr>
          </a:p>
        </p:txBody>
      </p:sp>
      <p:sp>
        <p:nvSpPr>
          <p:cNvPr id="5" name="文本框 4"/>
          <p:cNvSpPr txBox="1"/>
          <p:nvPr/>
        </p:nvSpPr>
        <p:spPr>
          <a:xfrm>
            <a:off x="803910" y="1780540"/>
            <a:ext cx="11115675" cy="1845310"/>
          </a:xfrm>
          <a:prstGeom prst="rect">
            <a:avLst/>
          </a:prstGeom>
          <a:noFill/>
        </p:spPr>
        <p:txBody>
          <a:bodyPr wrap="square" rtlCol="0">
            <a:spAutoFit/>
          </a:bodyPr>
          <a:p>
            <a:pPr indent="0" algn="l" fontAlgn="auto">
              <a:lnSpc>
                <a:spcPct val="150000"/>
              </a:lnSpc>
            </a:pPr>
            <a:r>
              <a:rPr lang="zh-CN" sz="4000" b="1">
                <a:latin typeface="华文新魏" panose="02010800040101010101" charset="-122"/>
                <a:ea typeface="华文新魏" panose="02010800040101010101" charset="-122"/>
                <a:cs typeface="华文新魏" panose="02010800040101010101" charset="-122"/>
              </a:rPr>
              <a:t>年级每两周组织一次统测。</a:t>
            </a:r>
            <a:endParaRPr lang="zh-CN" sz="4000" b="1">
              <a:latin typeface="华文新魏" panose="02010800040101010101" charset="-122"/>
              <a:ea typeface="华文新魏" panose="02010800040101010101" charset="-122"/>
              <a:cs typeface="华文新魏" panose="02010800040101010101" charset="-122"/>
            </a:endParaRPr>
          </a:p>
          <a:p>
            <a:pPr indent="0" algn="l" fontAlgn="auto">
              <a:lnSpc>
                <a:spcPct val="150000"/>
              </a:lnSpc>
            </a:pPr>
            <a:r>
              <a:rPr lang="zh-CN" sz="3600" b="1">
                <a:latin typeface="宋体" panose="02010600030101010101" pitchFamily="2" charset="-122"/>
                <a:ea typeface="宋体" panose="02010600030101010101" pitchFamily="2" charset="-122"/>
                <a:cs typeface="宋体" panose="02010600030101010101" pitchFamily="2" charset="-122"/>
              </a:rPr>
              <a:t>由于市一模要考</a:t>
            </a:r>
            <a:r>
              <a:rPr lang="en-US" altLang="zh-CN" sz="3600" b="1">
                <a:latin typeface="宋体" panose="02010600030101010101" pitchFamily="2" charset="-122"/>
                <a:ea typeface="宋体" panose="02010600030101010101" pitchFamily="2" charset="-122"/>
                <a:cs typeface="宋体" panose="02010600030101010101" pitchFamily="2" charset="-122"/>
              </a:rPr>
              <a:t>6</a:t>
            </a:r>
            <a:r>
              <a:rPr lang="zh-CN" altLang="en-US" sz="3600" b="1">
                <a:latin typeface="宋体" panose="02010600030101010101" pitchFamily="2" charset="-122"/>
                <a:ea typeface="宋体" panose="02010600030101010101" pitchFamily="2" charset="-122"/>
                <a:cs typeface="宋体" panose="02010600030101010101" pitchFamily="2" charset="-122"/>
              </a:rPr>
              <a:t>本书，所以检测的范围要扩大。</a:t>
            </a:r>
            <a:endParaRPr lang="zh-CN" altLang="en-US" sz="36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73025"/>
            <a:ext cx="61563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lang="zh-CN" altLang="en-US" sz="4000" b="1">
                <a:ln>
                  <a:noFill/>
                </a:ln>
                <a:solidFill>
                  <a:schemeClr val="bg1"/>
                </a:solidFill>
                <a:effectLst/>
                <a:uLnTx/>
                <a:uFillTx/>
                <a:latin typeface="+mj-ea"/>
                <a:ea typeface="+mj-ea"/>
                <a:sym typeface="+mn-ea"/>
              </a:rPr>
              <a:t>广东省中考的命题特点</a:t>
            </a:r>
            <a:endParaRPr lang="zh-CN" altLang="en-US" sz="4000" b="1">
              <a:ln>
                <a:noFill/>
              </a:ln>
              <a:solidFill>
                <a:schemeClr val="bg1"/>
              </a:solidFill>
              <a:effectLst/>
              <a:uLnTx/>
              <a:uFillTx/>
              <a:latin typeface="+mj-ea"/>
              <a:ea typeface="+mj-ea"/>
            </a:endParaRPr>
          </a:p>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zh-CN" sz="4000" b="1" i="0" u="none" strike="noStrike" kern="1200" cap="none" spc="0" normalizeH="0" baseline="0" noProof="1">
                <a:ln>
                  <a:noFill/>
                </a:ln>
                <a:solidFill>
                  <a:schemeClr val="bg1"/>
                </a:solidFill>
                <a:effectLst/>
                <a:uLnTx/>
                <a:uFillTx/>
                <a:latin typeface="+mj-ea"/>
                <a:ea typeface="+mj-ea"/>
                <a:cs typeface="+mn-cs"/>
                <a:sym typeface="+mn-ea"/>
              </a:rPr>
              <a:t> </a:t>
            </a:r>
            <a:endParaRPr kumimoji="0" lang="en-US" altLang="zh-CN" sz="4000" b="1" i="0" u="none" strike="noStrike" kern="1200" cap="none" spc="0" normalizeH="0" baseline="0" noProof="1">
              <a:ln>
                <a:noFill/>
              </a:ln>
              <a:solidFill>
                <a:schemeClr val="bg1"/>
              </a:solidFill>
              <a:effectLst/>
              <a:uLnTx/>
              <a:uFillTx/>
              <a:latin typeface="+mj-ea"/>
              <a:ea typeface="+mj-ea"/>
              <a:cs typeface="+mn-cs"/>
              <a:sym typeface="+mn-ea"/>
            </a:endParaRPr>
          </a:p>
        </p:txBody>
      </p:sp>
      <p:sp>
        <p:nvSpPr>
          <p:cNvPr id="2" name="文本框 1"/>
          <p:cNvSpPr txBox="1"/>
          <p:nvPr/>
        </p:nvSpPr>
        <p:spPr>
          <a:xfrm>
            <a:off x="143510" y="1212215"/>
            <a:ext cx="11776075" cy="3415030"/>
          </a:xfrm>
          <a:prstGeom prst="rect">
            <a:avLst/>
          </a:prstGeom>
          <a:noFill/>
        </p:spPr>
        <p:txBody>
          <a:bodyPr wrap="square" rtlCol="0">
            <a:spAutoFit/>
          </a:bodyPr>
          <a:p>
            <a:r>
              <a:rPr lang="en-US" altLang="zh-CN" sz="3600" b="1">
                <a:latin typeface="宋体" panose="02010600030101010101" pitchFamily="2" charset="-122"/>
                <a:ea typeface="宋体" panose="02010600030101010101" pitchFamily="2" charset="-122"/>
                <a:cs typeface="宋体" panose="02010600030101010101" pitchFamily="2" charset="-122"/>
              </a:rPr>
              <a:t>1.</a:t>
            </a:r>
            <a:r>
              <a:rPr lang="zh-CN" altLang="en-US" sz="3600" b="1">
                <a:latin typeface="宋体" panose="02010600030101010101" pitchFamily="2" charset="-122"/>
                <a:ea typeface="宋体" panose="02010600030101010101" pitchFamily="2" charset="-122"/>
                <a:cs typeface="宋体" panose="02010600030101010101" pitchFamily="2" charset="-122"/>
              </a:rPr>
              <a:t>命题形式：</a:t>
            </a:r>
            <a:r>
              <a:rPr lang="zh-CN" altLang="en-US" sz="3600" b="1">
                <a:solidFill>
                  <a:srgbClr val="FF0000"/>
                </a:solidFill>
                <a:latin typeface="宋体" panose="02010600030101010101" pitchFamily="2" charset="-122"/>
                <a:ea typeface="宋体" panose="02010600030101010101" pitchFamily="2" charset="-122"/>
                <a:cs typeface="宋体" panose="02010600030101010101" pitchFamily="2" charset="-122"/>
              </a:rPr>
              <a:t>给出新材料、创设新情境</a:t>
            </a:r>
            <a:r>
              <a:rPr lang="zh-CN" altLang="en-US" sz="3600" b="1">
                <a:latin typeface="宋体" panose="02010600030101010101" pitchFamily="2" charset="-122"/>
                <a:ea typeface="宋体" panose="02010600030101010101" pitchFamily="2" charset="-122"/>
                <a:cs typeface="宋体" panose="02010600030101010101" pitchFamily="2" charset="-122"/>
              </a:rPr>
              <a:t>。</a:t>
            </a:r>
            <a:endParaRPr lang="zh-CN" altLang="en-US" sz="3600" b="1">
              <a:latin typeface="宋体" panose="02010600030101010101" pitchFamily="2" charset="-122"/>
              <a:ea typeface="宋体" panose="02010600030101010101" pitchFamily="2" charset="-122"/>
              <a:cs typeface="宋体" panose="02010600030101010101" pitchFamily="2" charset="-122"/>
            </a:endParaRPr>
          </a:p>
          <a:p>
            <a:r>
              <a:rPr lang="en-US" altLang="zh-CN" sz="3600" b="1">
                <a:latin typeface="宋体" panose="02010600030101010101" pitchFamily="2" charset="-122"/>
                <a:ea typeface="宋体" panose="02010600030101010101" pitchFamily="2" charset="-122"/>
                <a:cs typeface="宋体" panose="02010600030101010101" pitchFamily="2" charset="-122"/>
              </a:rPr>
              <a:t>2</a:t>
            </a:r>
            <a:r>
              <a:rPr lang="en-US" altLang="zh-CN" sz="3600" b="1">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altLang="en-US" sz="3600" b="1">
                <a:solidFill>
                  <a:schemeClr val="tx1"/>
                </a:solidFill>
                <a:latin typeface="宋体" panose="02010600030101010101" pitchFamily="2" charset="-122"/>
                <a:ea typeface="宋体" panose="02010600030101010101" pitchFamily="2" charset="-122"/>
                <a:cs typeface="宋体" panose="02010600030101010101" pitchFamily="2" charset="-122"/>
              </a:rPr>
              <a:t>减少简单考查机械记忆能力的题型，提高探究性、开放性、综合性、创新性题型的比例。</a:t>
            </a:r>
            <a:endParaRPr lang="zh-CN" altLang="en-US" sz="3600" b="1">
              <a:solidFill>
                <a:schemeClr val="tx1"/>
              </a:solidFill>
              <a:latin typeface="宋体" panose="02010600030101010101" pitchFamily="2" charset="-122"/>
              <a:ea typeface="宋体" panose="02010600030101010101" pitchFamily="2" charset="-122"/>
              <a:cs typeface="宋体" panose="02010600030101010101" pitchFamily="2" charset="-122"/>
            </a:endParaRPr>
          </a:p>
          <a:p>
            <a:r>
              <a:rPr lang="en-US" altLang="zh-CN" sz="3600" b="1">
                <a:solidFill>
                  <a:schemeClr val="tx1"/>
                </a:solidFill>
                <a:latin typeface="宋体" panose="02010600030101010101" pitchFamily="2" charset="-122"/>
                <a:ea typeface="宋体" panose="02010600030101010101" pitchFamily="2" charset="-122"/>
                <a:cs typeface="宋体" panose="02010600030101010101" pitchFamily="2" charset="-122"/>
              </a:rPr>
              <a:t>3.</a:t>
            </a:r>
            <a:r>
              <a:rPr lang="zh-CN" altLang="en-US" sz="3600" b="1">
                <a:solidFill>
                  <a:schemeClr val="tx1"/>
                </a:solidFill>
                <a:latin typeface="宋体" panose="02010600030101010101" pitchFamily="2" charset="-122"/>
                <a:ea typeface="宋体" panose="02010600030101010101" pitchFamily="2" charset="-122"/>
                <a:cs typeface="宋体" panose="02010600030101010101" pitchFamily="2" charset="-122"/>
              </a:rPr>
              <a:t>基础知识都是</a:t>
            </a:r>
            <a:r>
              <a:rPr lang="zh-CN" altLang="en-US" sz="3600" b="1">
                <a:solidFill>
                  <a:srgbClr val="FF0000"/>
                </a:solidFill>
                <a:latin typeface="宋体" panose="02010600030101010101" pitchFamily="2" charset="-122"/>
                <a:ea typeface="宋体" panose="02010600030101010101" pitchFamily="2" charset="-122"/>
                <a:cs typeface="宋体" panose="02010600030101010101" pitchFamily="2" charset="-122"/>
              </a:rPr>
              <a:t>融入材料和选项中</a:t>
            </a:r>
            <a:r>
              <a:rPr lang="zh-CN" altLang="en-US" sz="3600" b="1">
                <a:solidFill>
                  <a:schemeClr val="tx1"/>
                </a:solidFill>
                <a:latin typeface="宋体" panose="02010600030101010101" pitchFamily="2" charset="-122"/>
                <a:ea typeface="宋体" panose="02010600030101010101" pitchFamily="2" charset="-122"/>
                <a:cs typeface="宋体" panose="02010600030101010101" pitchFamily="2" charset="-122"/>
              </a:rPr>
              <a:t>进行考察的。</a:t>
            </a:r>
            <a:endParaRPr lang="zh-CN" altLang="en-US" sz="36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en-US" altLang="zh-CN" sz="3600" b="1">
                <a:solidFill>
                  <a:schemeClr val="tx1"/>
                </a:solidFill>
                <a:latin typeface="宋体" panose="02010600030101010101" pitchFamily="2" charset="-122"/>
                <a:ea typeface="宋体" panose="02010600030101010101" pitchFamily="2" charset="-122"/>
                <a:cs typeface="宋体" panose="02010600030101010101" pitchFamily="2" charset="-122"/>
              </a:rPr>
              <a:t>4.</a:t>
            </a:r>
            <a:r>
              <a:rPr lang="zh-CN" altLang="en-US" sz="3600" b="1">
                <a:solidFill>
                  <a:schemeClr val="tx1"/>
                </a:solidFill>
                <a:latin typeface="宋体" panose="02010600030101010101" pitchFamily="2" charset="-122"/>
                <a:ea typeface="宋体" panose="02010600030101010101" pitchFamily="2" charset="-122"/>
                <a:cs typeface="宋体" panose="02010600030101010101" pitchFamily="2" charset="-122"/>
              </a:rPr>
              <a:t>旨在考察历史学科五大核心素养：唯物史观、时空观念、史料实证、历史解释、家国情怀。</a:t>
            </a:r>
            <a:endParaRPr lang="zh-CN" altLang="en-US" sz="36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103505"/>
            <a:ext cx="615632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lang="zh-CN" altLang="en-US" sz="3600" b="1">
                <a:ln>
                  <a:noFill/>
                </a:ln>
                <a:solidFill>
                  <a:schemeClr val="bg1"/>
                </a:solidFill>
                <a:effectLst/>
                <a:uLnTx/>
                <a:uFillTx/>
                <a:latin typeface="+mj-ea"/>
                <a:ea typeface="+mj-ea"/>
                <a:sym typeface="+mn-ea"/>
              </a:rPr>
              <a:t>广东省中考的题型分布</a:t>
            </a:r>
            <a:r>
              <a:rPr kumimoji="0" lang="en-US" altLang="zh-CN" sz="3600" b="1" i="0" u="none" strike="noStrike" kern="1200" cap="none" spc="0" normalizeH="0" baseline="0" noProof="1">
                <a:ln>
                  <a:noFill/>
                </a:ln>
                <a:solidFill>
                  <a:schemeClr val="bg1"/>
                </a:solidFill>
                <a:effectLst/>
                <a:uLnTx/>
                <a:uFillTx/>
                <a:latin typeface="+mj-ea"/>
                <a:ea typeface="+mj-ea"/>
                <a:cs typeface="+mn-cs"/>
                <a:sym typeface="+mn-ea"/>
              </a:rPr>
              <a:t> </a:t>
            </a:r>
            <a:endParaRPr kumimoji="0" lang="en-US" altLang="zh-CN" sz="3600" b="1" i="0" u="none" strike="noStrike" kern="1200" cap="none" spc="0" normalizeH="0" baseline="0" noProof="1">
              <a:ln>
                <a:noFill/>
              </a:ln>
              <a:solidFill>
                <a:schemeClr val="bg1"/>
              </a:solidFill>
              <a:effectLst/>
              <a:uLnTx/>
              <a:uFillTx/>
              <a:latin typeface="+mj-ea"/>
              <a:ea typeface="+mj-ea"/>
              <a:cs typeface="+mn-cs"/>
              <a:sym typeface="+mn-ea"/>
            </a:endParaRPr>
          </a:p>
        </p:txBody>
      </p:sp>
      <p:sp>
        <p:nvSpPr>
          <p:cNvPr id="10" name="矩形 9"/>
          <p:cNvSpPr/>
          <p:nvPr>
            <p:custDataLst>
              <p:tags r:id="rId9"/>
            </p:custDataLst>
          </p:nvPr>
        </p:nvSpPr>
        <p:spPr>
          <a:xfrm>
            <a:off x="1727835" y="1021080"/>
            <a:ext cx="9036050" cy="583565"/>
          </a:xfrm>
          <a:prstGeom prst="rect">
            <a:avLst/>
          </a:prstGeom>
          <a:noFill/>
          <a:ln>
            <a:noFill/>
          </a:ln>
        </p:spPr>
        <p:txBody>
          <a:bodyPr wrap="square" rtlCol="0" anchor="t">
            <a:spAutoFit/>
          </a:bodyPr>
          <a:p>
            <a:pPr algn="l"/>
            <a:r>
              <a:rPr lang="en-US" sz="3200" b="1">
                <a:solidFill>
                  <a:schemeClr val="tx1"/>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宋体" panose="02010600030101010101" pitchFamily="2" charset="-122"/>
              </a:rPr>
              <a:t>2020-2024</a:t>
            </a:r>
            <a:r>
              <a:rPr lang="zh-CN" altLang="en-US" sz="3200" b="1">
                <a:solidFill>
                  <a:schemeClr val="tx1"/>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宋体" panose="02010600030101010101" pitchFamily="2" charset="-122"/>
              </a:rPr>
              <a:t>年广东省中考选择题的题型分布情况</a:t>
            </a:r>
            <a:endParaRPr lang="zh-CN" altLang="en-US" sz="3200" b="1">
              <a:solidFill>
                <a:schemeClr val="tx1"/>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宋体" panose="02010600030101010101" pitchFamily="2" charset="-122"/>
            </a:endParaRPr>
          </a:p>
        </p:txBody>
      </p:sp>
      <p:graphicFrame>
        <p:nvGraphicFramePr>
          <p:cNvPr id="11" name="表格 10"/>
          <p:cNvGraphicFramePr/>
          <p:nvPr/>
        </p:nvGraphicFramePr>
        <p:xfrm>
          <a:off x="783590" y="1780540"/>
          <a:ext cx="10668000" cy="4389120"/>
        </p:xfrm>
        <a:graphic>
          <a:graphicData uri="http://schemas.openxmlformats.org/drawingml/2006/table">
            <a:tbl>
              <a:tblPr firstRow="1" bandRow="1">
                <a:tableStyleId>{5C22544A-7EE6-4342-B048-85BDC9FD1C3A}</a:tableStyleId>
              </a:tblPr>
              <a:tblGrid>
                <a:gridCol w="1972310"/>
                <a:gridCol w="1218565"/>
                <a:gridCol w="1218565"/>
                <a:gridCol w="1580515"/>
                <a:gridCol w="1662430"/>
                <a:gridCol w="1518285"/>
                <a:gridCol w="1497330"/>
              </a:tblGrid>
              <a:tr h="381000">
                <a:tc>
                  <a:txBody>
                    <a:bodyPr/>
                    <a:p>
                      <a:pPr>
                        <a:buNone/>
                      </a:pPr>
                      <a:endParaRPr lang="zh-CN" altLang="en-US" b="1">
                        <a:latin typeface="宋体" panose="02010600030101010101" pitchFamily="2" charset="-122"/>
                        <a:ea typeface="宋体" panose="02010600030101010101" pitchFamily="2" charset="-122"/>
                      </a:endParaRPr>
                    </a:p>
                  </a:txBody>
                  <a:tcPr/>
                </a:tc>
                <a:tc>
                  <a:txBody>
                    <a:bodyPr/>
                    <a:p>
                      <a:pPr>
                        <a:buNone/>
                      </a:pPr>
                      <a:r>
                        <a:rPr lang="zh-CN" altLang="en-US" sz="3600" b="1">
                          <a:latin typeface="宋体" panose="02010600030101010101" pitchFamily="2" charset="-122"/>
                          <a:ea typeface="宋体" panose="02010600030101010101" pitchFamily="2" charset="-122"/>
                        </a:rPr>
                        <a:t>新材料题</a:t>
                      </a:r>
                      <a:endParaRPr lang="zh-CN" altLang="en-US" sz="3600" b="1">
                        <a:latin typeface="宋体" panose="02010600030101010101" pitchFamily="2" charset="-122"/>
                        <a:ea typeface="宋体" panose="02010600030101010101" pitchFamily="2" charset="-122"/>
                      </a:endParaRPr>
                    </a:p>
                  </a:txBody>
                  <a:tcPr/>
                </a:tc>
                <a:tc>
                  <a:txBody>
                    <a:bodyPr/>
                    <a:p>
                      <a:pPr>
                        <a:buNone/>
                      </a:pPr>
                      <a:r>
                        <a:rPr lang="zh-CN" altLang="en-US" sz="3600" b="1">
                          <a:latin typeface="宋体" panose="02010600030101010101" pitchFamily="2" charset="-122"/>
                          <a:ea typeface="宋体" panose="02010600030101010101" pitchFamily="2" charset="-122"/>
                        </a:rPr>
                        <a:t>归纳主题</a:t>
                      </a:r>
                      <a:endParaRPr lang="zh-CN" altLang="en-US" sz="3600" b="1">
                        <a:latin typeface="宋体" panose="02010600030101010101" pitchFamily="2" charset="-122"/>
                        <a:ea typeface="宋体" panose="02010600030101010101" pitchFamily="2" charset="-122"/>
                      </a:endParaRPr>
                    </a:p>
                  </a:txBody>
                  <a:tcPr/>
                </a:tc>
                <a:tc>
                  <a:txBody>
                    <a:bodyPr/>
                    <a:p>
                      <a:pPr>
                        <a:buNone/>
                      </a:pPr>
                      <a:r>
                        <a:rPr lang="zh-CN" altLang="en-US" sz="3600" b="1">
                          <a:latin typeface="宋体" panose="02010600030101010101" pitchFamily="2" charset="-122"/>
                          <a:ea typeface="宋体" panose="02010600030101010101" pitchFamily="2" charset="-122"/>
                        </a:rPr>
                        <a:t>相互印证类</a:t>
                      </a:r>
                      <a:endParaRPr lang="zh-CN" altLang="en-US" sz="3600" b="1">
                        <a:latin typeface="宋体" panose="02010600030101010101" pitchFamily="2" charset="-122"/>
                        <a:ea typeface="宋体" panose="02010600030101010101" pitchFamily="2" charset="-122"/>
                      </a:endParaRPr>
                    </a:p>
                  </a:txBody>
                  <a:tcPr/>
                </a:tc>
                <a:tc>
                  <a:txBody>
                    <a:bodyPr/>
                    <a:p>
                      <a:pPr>
                        <a:buNone/>
                      </a:pPr>
                      <a:r>
                        <a:rPr lang="zh-CN" altLang="en-US" sz="3600" b="1">
                          <a:latin typeface="宋体" panose="02010600030101010101" pitchFamily="2" charset="-122"/>
                          <a:ea typeface="宋体" panose="02010600030101010101" pitchFamily="2" charset="-122"/>
                        </a:rPr>
                        <a:t>历史解释类</a:t>
                      </a:r>
                      <a:endParaRPr lang="zh-CN" altLang="en-US" sz="3600" b="1">
                        <a:latin typeface="宋体" panose="02010600030101010101" pitchFamily="2" charset="-122"/>
                        <a:ea typeface="宋体" panose="02010600030101010101" pitchFamily="2" charset="-122"/>
                      </a:endParaRPr>
                    </a:p>
                  </a:txBody>
                  <a:tcPr/>
                </a:tc>
                <a:tc>
                  <a:txBody>
                    <a:bodyPr/>
                    <a:p>
                      <a:pPr>
                        <a:buNone/>
                      </a:pPr>
                      <a:r>
                        <a:rPr lang="zh-CN" altLang="en-US" sz="3600" b="1">
                          <a:latin typeface="宋体" panose="02010600030101010101" pitchFamily="2" charset="-122"/>
                          <a:ea typeface="宋体" panose="02010600030101010101" pitchFamily="2" charset="-122"/>
                        </a:rPr>
                        <a:t>纯基础类</a:t>
                      </a:r>
                      <a:endParaRPr lang="zh-CN" altLang="en-US" sz="3600" b="1">
                        <a:latin typeface="宋体" panose="02010600030101010101" pitchFamily="2" charset="-122"/>
                        <a:ea typeface="宋体" panose="02010600030101010101" pitchFamily="2" charset="-122"/>
                      </a:endParaRPr>
                    </a:p>
                  </a:txBody>
                  <a:tcPr/>
                </a:tc>
                <a:tc>
                  <a:txBody>
                    <a:bodyPr/>
                    <a:p>
                      <a:pPr>
                        <a:buNone/>
                      </a:pPr>
                      <a:r>
                        <a:rPr lang="zh-CN" altLang="en-US" sz="3600" b="1">
                          <a:solidFill>
                            <a:srgbClr val="FF0000"/>
                          </a:solidFill>
                          <a:latin typeface="宋体" panose="02010600030101010101" pitchFamily="2" charset="-122"/>
                          <a:ea typeface="宋体" panose="02010600030101010101" pitchFamily="2" charset="-122"/>
                        </a:rPr>
                        <a:t>图表题</a:t>
                      </a:r>
                      <a:endParaRPr lang="zh-CN" altLang="en-US" sz="3600" b="1">
                        <a:solidFill>
                          <a:srgbClr val="FF0000"/>
                        </a:solidFill>
                        <a:latin typeface="宋体" panose="02010600030101010101" pitchFamily="2" charset="-122"/>
                        <a:ea typeface="宋体" panose="02010600030101010101" pitchFamily="2" charset="-122"/>
                      </a:endParaRPr>
                    </a:p>
                  </a:txBody>
                  <a:tcPr/>
                </a:tc>
              </a:tr>
              <a:tr h="381000">
                <a:tc>
                  <a:txBody>
                    <a:bodyPr/>
                    <a:p>
                      <a:pPr>
                        <a:buNone/>
                      </a:pPr>
                      <a:r>
                        <a:rPr lang="en-US" altLang="zh-CN" sz="3600" b="1">
                          <a:latin typeface="宋体" panose="02010600030101010101" pitchFamily="2" charset="-122"/>
                          <a:ea typeface="宋体" panose="02010600030101010101" pitchFamily="2" charset="-122"/>
                          <a:cs typeface="宋体" panose="02010600030101010101" pitchFamily="2" charset="-122"/>
                        </a:rPr>
                        <a:t>2020</a:t>
                      </a:r>
                      <a:r>
                        <a:rPr lang="zh-CN" altLang="en-US" sz="3600" b="1">
                          <a:latin typeface="宋体" panose="02010600030101010101" pitchFamily="2" charset="-122"/>
                          <a:ea typeface="宋体" panose="02010600030101010101" pitchFamily="2" charset="-122"/>
                          <a:cs typeface="宋体" panose="02010600030101010101" pitchFamily="2" charset="-122"/>
                        </a:rPr>
                        <a:t>年</a:t>
                      </a:r>
                      <a:endParaRPr lang="zh-CN" altLang="en-US" sz="3600" b="1">
                        <a:latin typeface="宋体" panose="02010600030101010101" pitchFamily="2" charset="-122"/>
                        <a:ea typeface="宋体" panose="02010600030101010101" pitchFamily="2" charset="-122"/>
                        <a:cs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22</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8</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solidFill>
                            <a:srgbClr val="FF0000"/>
                          </a:solidFill>
                          <a:latin typeface="宋体" panose="02010600030101010101" pitchFamily="2" charset="-122"/>
                          <a:ea typeface="宋体" panose="02010600030101010101" pitchFamily="2" charset="-122"/>
                        </a:rPr>
                        <a:t>7</a:t>
                      </a:r>
                      <a:endParaRPr lang="en-US" altLang="zh-CN" sz="3600" b="1">
                        <a:solidFill>
                          <a:srgbClr val="FF0000"/>
                        </a:solidFill>
                        <a:latin typeface="宋体" panose="02010600030101010101" pitchFamily="2" charset="-122"/>
                        <a:ea typeface="宋体" panose="02010600030101010101" pitchFamily="2" charset="-122"/>
                      </a:endParaRPr>
                    </a:p>
                  </a:txBody>
                  <a:tcPr/>
                </a:tc>
              </a:tr>
              <a:tr h="381000">
                <a:tc>
                  <a:txBody>
                    <a:bodyPr/>
                    <a:p>
                      <a:pPr>
                        <a:buNone/>
                      </a:pPr>
                      <a:r>
                        <a:rPr lang="en-US" altLang="zh-CN" sz="3600" b="1">
                          <a:latin typeface="宋体" panose="02010600030101010101" pitchFamily="2" charset="-122"/>
                          <a:ea typeface="宋体" panose="02010600030101010101" pitchFamily="2" charset="-122"/>
                          <a:cs typeface="宋体" panose="02010600030101010101" pitchFamily="2" charset="-122"/>
                        </a:rPr>
                        <a:t>2021</a:t>
                      </a:r>
                      <a:r>
                        <a:rPr lang="zh-CN" altLang="en-US" sz="3600" b="1">
                          <a:latin typeface="宋体" panose="02010600030101010101" pitchFamily="2" charset="-122"/>
                          <a:ea typeface="宋体" panose="02010600030101010101" pitchFamily="2" charset="-122"/>
                          <a:cs typeface="宋体" panose="02010600030101010101" pitchFamily="2" charset="-122"/>
                        </a:rPr>
                        <a:t>年</a:t>
                      </a:r>
                      <a:endParaRPr lang="zh-CN" altLang="en-US" sz="3600" b="1">
                        <a:latin typeface="宋体" panose="02010600030101010101" pitchFamily="2" charset="-122"/>
                        <a:ea typeface="宋体" panose="02010600030101010101" pitchFamily="2" charset="-122"/>
                        <a:cs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27</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3</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solidFill>
                            <a:srgbClr val="FF0000"/>
                          </a:solidFill>
                          <a:latin typeface="宋体" panose="02010600030101010101" pitchFamily="2" charset="-122"/>
                          <a:ea typeface="宋体" panose="02010600030101010101" pitchFamily="2" charset="-122"/>
                        </a:rPr>
                        <a:t>8</a:t>
                      </a:r>
                      <a:endParaRPr lang="en-US" altLang="zh-CN" sz="3600" b="1">
                        <a:solidFill>
                          <a:srgbClr val="FF0000"/>
                        </a:solidFill>
                        <a:latin typeface="宋体" panose="02010600030101010101" pitchFamily="2" charset="-122"/>
                        <a:ea typeface="宋体" panose="02010600030101010101" pitchFamily="2" charset="-122"/>
                      </a:endParaRPr>
                    </a:p>
                  </a:txBody>
                  <a:tcPr/>
                </a:tc>
              </a:tr>
              <a:tr h="381000">
                <a:tc>
                  <a:txBody>
                    <a:bodyPr/>
                    <a:p>
                      <a:pPr>
                        <a:buNone/>
                      </a:pPr>
                      <a:r>
                        <a:rPr lang="en-US" altLang="zh-CN" sz="3600" b="1">
                          <a:latin typeface="宋体" panose="02010600030101010101" pitchFamily="2" charset="-122"/>
                          <a:ea typeface="宋体" panose="02010600030101010101" pitchFamily="2" charset="-122"/>
                          <a:cs typeface="宋体" panose="02010600030101010101" pitchFamily="2" charset="-122"/>
                        </a:rPr>
                        <a:t>2022</a:t>
                      </a:r>
                      <a:r>
                        <a:rPr lang="zh-CN" altLang="en-US" sz="3600" b="1">
                          <a:latin typeface="宋体" panose="02010600030101010101" pitchFamily="2" charset="-122"/>
                          <a:ea typeface="宋体" panose="02010600030101010101" pitchFamily="2" charset="-122"/>
                          <a:cs typeface="宋体" panose="02010600030101010101" pitchFamily="2" charset="-122"/>
                        </a:rPr>
                        <a:t>年</a:t>
                      </a:r>
                      <a:endParaRPr lang="zh-CN" altLang="en-US" sz="3600" b="1">
                        <a:latin typeface="宋体" panose="02010600030101010101" pitchFamily="2" charset="-122"/>
                        <a:ea typeface="宋体" panose="02010600030101010101" pitchFamily="2" charset="-122"/>
                        <a:cs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22</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5</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3</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solidFill>
                            <a:srgbClr val="FF0000"/>
                          </a:solidFill>
                          <a:latin typeface="宋体" panose="02010600030101010101" pitchFamily="2" charset="-122"/>
                          <a:ea typeface="宋体" panose="02010600030101010101" pitchFamily="2" charset="-122"/>
                        </a:rPr>
                        <a:t>5</a:t>
                      </a:r>
                      <a:endParaRPr lang="en-US" altLang="zh-CN" sz="3600" b="1">
                        <a:solidFill>
                          <a:srgbClr val="FF0000"/>
                        </a:solidFill>
                        <a:latin typeface="宋体" panose="02010600030101010101" pitchFamily="2" charset="-122"/>
                        <a:ea typeface="宋体" panose="02010600030101010101" pitchFamily="2" charset="-122"/>
                      </a:endParaRPr>
                    </a:p>
                  </a:txBody>
                  <a:tcPr/>
                </a:tc>
              </a:tr>
              <a:tr h="381000">
                <a:tc>
                  <a:txBody>
                    <a:bodyPr/>
                    <a:p>
                      <a:pPr>
                        <a:buNone/>
                      </a:pPr>
                      <a:r>
                        <a:rPr lang="en-US" altLang="zh-CN" sz="3600" b="1">
                          <a:latin typeface="宋体" panose="02010600030101010101" pitchFamily="2" charset="-122"/>
                          <a:ea typeface="宋体" panose="02010600030101010101" pitchFamily="2" charset="-122"/>
                          <a:cs typeface="宋体" panose="02010600030101010101" pitchFamily="2" charset="-122"/>
                        </a:rPr>
                        <a:t>2023</a:t>
                      </a:r>
                      <a:r>
                        <a:rPr lang="zh-CN" altLang="en-US" sz="3600" b="1">
                          <a:latin typeface="宋体" panose="02010600030101010101" pitchFamily="2" charset="-122"/>
                          <a:ea typeface="宋体" panose="02010600030101010101" pitchFamily="2" charset="-122"/>
                          <a:cs typeface="宋体" panose="02010600030101010101" pitchFamily="2" charset="-122"/>
                        </a:rPr>
                        <a:t>年</a:t>
                      </a:r>
                      <a:endParaRPr lang="zh-CN" altLang="en-US" sz="3600" b="1">
                        <a:latin typeface="宋体" panose="02010600030101010101" pitchFamily="2" charset="-122"/>
                        <a:ea typeface="宋体" panose="02010600030101010101" pitchFamily="2" charset="-122"/>
                        <a:cs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20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1</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7</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2</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solidFill>
                            <a:srgbClr val="FF0000"/>
                          </a:solidFill>
                          <a:latin typeface="宋体" panose="02010600030101010101" pitchFamily="2" charset="-122"/>
                          <a:ea typeface="宋体" panose="02010600030101010101" pitchFamily="2" charset="-122"/>
                        </a:rPr>
                        <a:t>5</a:t>
                      </a:r>
                      <a:endParaRPr lang="en-US" altLang="zh-CN" sz="3600" b="1">
                        <a:solidFill>
                          <a:srgbClr val="FF0000"/>
                        </a:solidFill>
                        <a:latin typeface="宋体" panose="02010600030101010101" pitchFamily="2" charset="-122"/>
                        <a:ea typeface="宋体" panose="02010600030101010101" pitchFamily="2" charset="-122"/>
                      </a:endParaRPr>
                    </a:p>
                  </a:txBody>
                  <a:tcPr/>
                </a:tc>
              </a:tr>
              <a:tr h="381000">
                <a:tc>
                  <a:txBody>
                    <a:bodyPr/>
                    <a:p>
                      <a:pPr>
                        <a:buNone/>
                      </a:pPr>
                      <a:r>
                        <a:rPr lang="en-US" altLang="zh-CN" sz="3600" b="1">
                          <a:latin typeface="宋体" panose="02010600030101010101" pitchFamily="2" charset="-122"/>
                          <a:ea typeface="宋体" panose="02010600030101010101" pitchFamily="2" charset="-122"/>
                          <a:cs typeface="宋体" panose="02010600030101010101" pitchFamily="2" charset="-122"/>
                        </a:rPr>
                        <a:t>2024</a:t>
                      </a:r>
                      <a:r>
                        <a:rPr lang="zh-CN" altLang="en-US" sz="3600" b="1">
                          <a:latin typeface="宋体" panose="02010600030101010101" pitchFamily="2" charset="-122"/>
                          <a:ea typeface="宋体" panose="02010600030101010101" pitchFamily="2" charset="-122"/>
                          <a:cs typeface="宋体" panose="02010600030101010101" pitchFamily="2" charset="-122"/>
                        </a:rPr>
                        <a:t>年</a:t>
                      </a:r>
                      <a:endParaRPr lang="zh-CN" altLang="en-US" sz="3600" b="1">
                        <a:latin typeface="宋体" panose="02010600030101010101" pitchFamily="2" charset="-122"/>
                        <a:ea typeface="宋体" panose="02010600030101010101" pitchFamily="2" charset="-122"/>
                        <a:cs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18</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0</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2</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9</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latin typeface="宋体" panose="02010600030101010101" pitchFamily="2" charset="-122"/>
                          <a:ea typeface="宋体" panose="02010600030101010101" pitchFamily="2" charset="-122"/>
                        </a:rPr>
                        <a:t>1</a:t>
                      </a:r>
                      <a:endParaRPr lang="en-US" altLang="zh-CN" sz="3600" b="1">
                        <a:latin typeface="宋体" panose="02010600030101010101" pitchFamily="2" charset="-122"/>
                        <a:ea typeface="宋体" panose="02010600030101010101" pitchFamily="2" charset="-122"/>
                      </a:endParaRPr>
                    </a:p>
                  </a:txBody>
                  <a:tcPr/>
                </a:tc>
                <a:tc>
                  <a:txBody>
                    <a:bodyPr/>
                    <a:p>
                      <a:pPr>
                        <a:buNone/>
                      </a:pPr>
                      <a:r>
                        <a:rPr lang="en-US" altLang="zh-CN" sz="3600" b="1">
                          <a:solidFill>
                            <a:srgbClr val="FF0000"/>
                          </a:solidFill>
                          <a:latin typeface="宋体" panose="02010600030101010101" pitchFamily="2" charset="-122"/>
                          <a:ea typeface="宋体" panose="02010600030101010101" pitchFamily="2" charset="-122"/>
                        </a:rPr>
                        <a:t>9</a:t>
                      </a:r>
                      <a:endParaRPr lang="en-US" altLang="zh-CN" sz="3600" b="1">
                        <a:solidFill>
                          <a:srgbClr val="FF0000"/>
                        </a:solidFill>
                        <a:latin typeface="宋体" panose="02010600030101010101" pitchFamily="2" charset="-122"/>
                        <a:ea typeface="宋体" panose="02010600030101010101" pitchFamily="2" charset="-122"/>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历史解释类题目举例</a:t>
            </a:r>
            <a:r>
              <a:rPr kumimoji="0" lang="en-US" altLang="zh-CN" sz="4400" b="1" i="0" u="none" strike="noStrike" kern="1200" cap="none" spc="0" normalizeH="0" baseline="0" noProof="1">
                <a:ln>
                  <a:noFill/>
                </a:ln>
                <a:solidFill>
                  <a:schemeClr val="bg1"/>
                </a:solidFill>
                <a:effectLst/>
                <a:uLnTx/>
                <a:uFillTx/>
                <a:latin typeface="+mj-ea"/>
                <a:ea typeface="+mj-ea"/>
                <a:cs typeface="+mn-cs"/>
                <a:sym typeface="+mn-ea"/>
              </a:rPr>
              <a:t> </a:t>
            </a:r>
            <a:endParaRPr kumimoji="0" lang="en-US" altLang="zh-CN" sz="4400" b="1" i="0" u="none" strike="noStrike" kern="1200" cap="none" spc="0" normalizeH="0" baseline="0" noProof="1">
              <a:ln>
                <a:noFill/>
              </a:ln>
              <a:solidFill>
                <a:schemeClr val="bg1"/>
              </a:solidFill>
              <a:effectLst/>
              <a:uLnTx/>
              <a:uFillTx/>
              <a:latin typeface="+mj-ea"/>
              <a:ea typeface="+mj-ea"/>
              <a:cs typeface="+mn-cs"/>
              <a:sym typeface="+mn-ea"/>
            </a:endParaRPr>
          </a:p>
        </p:txBody>
      </p:sp>
      <p:pic>
        <p:nvPicPr>
          <p:cNvPr id="2" name="图片 1"/>
          <p:cNvPicPr>
            <a:picLocks noChangeAspect="1"/>
          </p:cNvPicPr>
          <p:nvPr/>
        </p:nvPicPr>
        <p:blipFill>
          <a:blip r:embed="rId9"/>
          <a:stretch>
            <a:fillRect/>
          </a:stretch>
        </p:blipFill>
        <p:spPr>
          <a:xfrm>
            <a:off x="344170" y="1212850"/>
            <a:ext cx="11374120" cy="50812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47345" y="1053465"/>
            <a:ext cx="11297920" cy="1962150"/>
          </a:xfrm>
          <a:prstGeom prst="rect">
            <a:avLst/>
          </a:prstGeom>
        </p:spPr>
      </p:pic>
      <p:pic>
        <p:nvPicPr>
          <p:cNvPr id="4" name="图片 3"/>
          <p:cNvPicPr>
            <a:picLocks noChangeAspect="1"/>
          </p:cNvPicPr>
          <p:nvPr/>
        </p:nvPicPr>
        <p:blipFill>
          <a:blip r:embed="rId2"/>
          <a:stretch>
            <a:fillRect/>
          </a:stretch>
        </p:blipFill>
        <p:spPr>
          <a:xfrm>
            <a:off x="347345" y="3366770"/>
            <a:ext cx="11496675" cy="221742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96570" y="269875"/>
            <a:ext cx="8354695" cy="4062095"/>
          </a:xfrm>
          <a:prstGeom prst="rect">
            <a:avLst/>
          </a:prstGeom>
        </p:spPr>
      </p:pic>
      <p:pic>
        <p:nvPicPr>
          <p:cNvPr id="4" name="图片 3"/>
          <p:cNvPicPr>
            <a:picLocks noChangeAspect="1"/>
          </p:cNvPicPr>
          <p:nvPr/>
        </p:nvPicPr>
        <p:blipFill>
          <a:blip r:embed="rId2"/>
          <a:stretch>
            <a:fillRect/>
          </a:stretch>
        </p:blipFill>
        <p:spPr>
          <a:xfrm>
            <a:off x="176530" y="4497070"/>
            <a:ext cx="11187430" cy="211645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4400" b="1" i="0" u="none" strike="noStrike" kern="1200" cap="none" spc="0" normalizeH="0" baseline="0" noProof="1">
                <a:ln>
                  <a:noFill/>
                </a:ln>
                <a:solidFill>
                  <a:schemeClr val="bg1"/>
                </a:solidFill>
                <a:effectLst/>
                <a:uLnTx/>
                <a:uFillTx/>
                <a:latin typeface="+mj-ea"/>
                <a:ea typeface="+mj-ea"/>
                <a:cs typeface="+mn-cs"/>
                <a:sym typeface="+mn-ea"/>
              </a:rPr>
              <a:t>常见错误选项设置</a:t>
            </a:r>
            <a:r>
              <a:rPr kumimoji="0" lang="en-US" altLang="zh-CN" sz="4400" b="1" i="0" u="none" strike="noStrike" kern="1200" cap="none" spc="0" normalizeH="0" baseline="0" noProof="1">
                <a:ln>
                  <a:noFill/>
                </a:ln>
                <a:solidFill>
                  <a:schemeClr val="bg1"/>
                </a:solidFill>
                <a:effectLst/>
                <a:uLnTx/>
                <a:uFillTx/>
                <a:latin typeface="+mj-ea"/>
                <a:ea typeface="+mj-ea"/>
                <a:cs typeface="+mn-cs"/>
                <a:sym typeface="+mn-ea"/>
              </a:rPr>
              <a:t> </a:t>
            </a:r>
            <a:endParaRPr kumimoji="0" lang="en-US" altLang="zh-CN" sz="4400" b="1" i="0" u="none" strike="noStrike" kern="1200" cap="none" spc="0" normalizeH="0" baseline="0" noProof="1">
              <a:ln>
                <a:noFill/>
              </a:ln>
              <a:solidFill>
                <a:schemeClr val="bg1"/>
              </a:solidFill>
              <a:effectLst/>
              <a:uLnTx/>
              <a:uFillTx/>
              <a:latin typeface="+mj-ea"/>
              <a:ea typeface="+mj-ea"/>
              <a:cs typeface="+mn-cs"/>
              <a:sym typeface="+mn-ea"/>
            </a:endParaRPr>
          </a:p>
        </p:txBody>
      </p:sp>
      <p:sp>
        <p:nvSpPr>
          <p:cNvPr id="5" name="文本框 4"/>
          <p:cNvSpPr txBox="1"/>
          <p:nvPr/>
        </p:nvSpPr>
        <p:spPr>
          <a:xfrm>
            <a:off x="756920" y="1775460"/>
            <a:ext cx="10725150" cy="3719195"/>
          </a:xfrm>
          <a:prstGeom prst="rect">
            <a:avLst/>
          </a:prstGeom>
          <a:noFill/>
        </p:spPr>
        <p:txBody>
          <a:bodyPr wrap="square" rtlCol="0">
            <a:noAutofit/>
          </a:bodyPr>
          <a:p>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）绝对化表述</a:t>
            </a:r>
            <a:endPar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）知识性错误</a:t>
            </a:r>
            <a:endPar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）与材料无关</a:t>
            </a:r>
            <a:endPar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）故意拔高（证据不足）</a:t>
            </a:r>
            <a:endPar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）仅部分有关、片面的</a:t>
            </a:r>
            <a:endPar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endParaRPr lang="zh-CN" altLang="en-US" sz="4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86715" y="231775"/>
            <a:ext cx="3693795" cy="1245870"/>
          </a:xfrm>
          <a:prstGeom prst="rect">
            <a:avLst/>
          </a:prstGeom>
        </p:spPr>
      </p:pic>
      <p:pic>
        <p:nvPicPr>
          <p:cNvPr id="5" name="图片 4"/>
          <p:cNvPicPr>
            <a:picLocks noChangeAspect="1"/>
          </p:cNvPicPr>
          <p:nvPr/>
        </p:nvPicPr>
        <p:blipFill>
          <a:blip r:embed="rId2"/>
          <a:stretch>
            <a:fillRect/>
          </a:stretch>
        </p:blipFill>
        <p:spPr>
          <a:xfrm>
            <a:off x="529590" y="1755775"/>
            <a:ext cx="4660900" cy="3347085"/>
          </a:xfrm>
          <a:prstGeom prst="rect">
            <a:avLst/>
          </a:prstGeom>
        </p:spPr>
      </p:pic>
      <p:pic>
        <p:nvPicPr>
          <p:cNvPr id="8" name="图片 7"/>
          <p:cNvPicPr>
            <a:picLocks noChangeAspect="1"/>
          </p:cNvPicPr>
          <p:nvPr/>
        </p:nvPicPr>
        <p:blipFill>
          <a:blip r:embed="rId3"/>
          <a:stretch>
            <a:fillRect/>
          </a:stretch>
        </p:blipFill>
        <p:spPr>
          <a:xfrm>
            <a:off x="8886825" y="1755775"/>
            <a:ext cx="2867660" cy="3353435"/>
          </a:xfrm>
          <a:prstGeom prst="rect">
            <a:avLst/>
          </a:prstGeom>
        </p:spPr>
      </p:pic>
      <p:pic>
        <p:nvPicPr>
          <p:cNvPr id="9" name="图片 8"/>
          <p:cNvPicPr>
            <a:picLocks noChangeAspect="1"/>
          </p:cNvPicPr>
          <p:nvPr/>
        </p:nvPicPr>
        <p:blipFill>
          <a:blip r:embed="rId4"/>
          <a:stretch>
            <a:fillRect/>
          </a:stretch>
        </p:blipFill>
        <p:spPr>
          <a:xfrm>
            <a:off x="5339715" y="1755775"/>
            <a:ext cx="3417570" cy="3371850"/>
          </a:xfrm>
          <a:prstGeom prst="rect">
            <a:avLst/>
          </a:prstGeom>
        </p:spPr>
      </p:pic>
      <p:sp>
        <p:nvSpPr>
          <p:cNvPr id="14" name="文本框 13"/>
          <p:cNvSpPr txBox="1"/>
          <p:nvPr/>
        </p:nvSpPr>
        <p:spPr>
          <a:xfrm>
            <a:off x="4224655" y="897890"/>
            <a:ext cx="9205595" cy="64516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altLang="en-US" sz="3600" b="1">
                <a:solidFill>
                  <a:srgbClr val="0B1BF3"/>
                </a:solidFill>
                <a:latin typeface="仿宋" panose="02010609060101010101" charset="-122"/>
                <a:ea typeface="仿宋" panose="02010609060101010101" charset="-122"/>
                <a:cs typeface="华文中宋" panose="02010600040101010101" charset="-122"/>
                <a:sym typeface="+mn-ea"/>
              </a:rPr>
              <a:t>根据图片，概括隋朝的三大历史贡献。</a:t>
            </a:r>
            <a:endParaRPr lang="zh-CN" altLang="en-US" sz="3600" b="1">
              <a:solidFill>
                <a:srgbClr val="0B1BF3"/>
              </a:solidFill>
              <a:latin typeface="仿宋" panose="02010609060101010101" charset="-122"/>
              <a:ea typeface="仿宋" panose="02010609060101010101" charset="-122"/>
              <a:cs typeface="华文中宋" panose="02010600040101010101" charset="-122"/>
              <a:sym typeface="+mn-ea"/>
            </a:endParaRPr>
          </a:p>
        </p:txBody>
      </p:sp>
      <p:sp>
        <p:nvSpPr>
          <p:cNvPr id="10" name="文本框 9"/>
          <p:cNvSpPr txBox="1"/>
          <p:nvPr/>
        </p:nvSpPr>
        <p:spPr>
          <a:xfrm>
            <a:off x="730250" y="5601335"/>
            <a:ext cx="9205595" cy="64516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altLang="en-US" sz="3600" b="1">
                <a:solidFill>
                  <a:srgbClr val="FF0000"/>
                </a:solidFill>
                <a:latin typeface="楷体" panose="02010609060101010101" charset="-122"/>
                <a:ea typeface="楷体" panose="02010609060101010101" charset="-122"/>
                <a:cs typeface="华文中宋" panose="02010600040101010101" charset="-122"/>
                <a:sym typeface="+mn-ea"/>
              </a:rPr>
              <a:t>统一南北；开通大运河；创立科举制。</a:t>
            </a:r>
            <a:endParaRPr lang="zh-CN" altLang="en-US" sz="3600" b="1">
              <a:solidFill>
                <a:srgbClr val="FF0000"/>
              </a:solidFill>
              <a:latin typeface="楷体" panose="02010609060101010101" charset="-122"/>
              <a:ea typeface="楷体" panose="02010609060101010101" charset="-122"/>
              <a:cs typeface="华文中宋"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0" grpId="0"/>
      <p:bldP spid="10"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94715" y="1221105"/>
            <a:ext cx="10878820" cy="5089525"/>
          </a:xfrm>
          <a:prstGeom prst="rect">
            <a:avLst/>
          </a:prstGeom>
          <a:noFill/>
        </p:spPr>
        <p:txBody>
          <a:bodyPr wrap="square" rtlCol="0">
            <a:noAutofit/>
          </a:bodyPr>
          <a:lstStyle/>
          <a:p>
            <a:pPr indent="0" fontAlgn="auto">
              <a:spcBef>
                <a:spcPts val="0"/>
              </a:spcBef>
              <a:spcAft>
                <a:spcPts val="600"/>
              </a:spcAft>
            </a:pPr>
            <a:r>
              <a:rPr lang="en-US" altLang="zh-CN" sz="4000" b="1" dirty="0">
                <a:latin typeface="宋体" panose="02010600030101010101" pitchFamily="2" charset="-122"/>
                <a:ea typeface="宋体" panose="02010600030101010101" pitchFamily="2" charset="-122"/>
                <a:cs typeface="宋体" panose="02010600030101010101" pitchFamily="2" charset="-122"/>
                <a:sym typeface="+mn-ea"/>
              </a:rPr>
              <a:t>1.</a:t>
            </a:r>
            <a:r>
              <a:rPr lang="zh-CN" altLang="en-US" sz="4000" b="1" dirty="0">
                <a:latin typeface="宋体" panose="02010600030101010101" pitchFamily="2" charset="-122"/>
                <a:ea typeface="宋体" panose="02010600030101010101" pitchFamily="2" charset="-122"/>
                <a:cs typeface="宋体" panose="02010600030101010101" pitchFamily="2" charset="-122"/>
                <a:sym typeface="+mn-ea"/>
              </a:rPr>
              <a:t>跟地图有关的</a:t>
            </a:r>
            <a:endParaRPr lang="zh-CN" altLang="en-US" sz="4000" b="1" dirty="0">
              <a:latin typeface="宋体" panose="02010600030101010101" pitchFamily="2" charset="-122"/>
              <a:ea typeface="宋体" panose="02010600030101010101" pitchFamily="2" charset="-122"/>
              <a:cs typeface="宋体" panose="02010600030101010101" pitchFamily="2" charset="-122"/>
              <a:sym typeface="+mn-ea"/>
            </a:endParaRPr>
          </a:p>
          <a:p>
            <a:pPr indent="0" fontAlgn="auto">
              <a:spcBef>
                <a:spcPts val="0"/>
              </a:spcBef>
              <a:spcAft>
                <a:spcPts val="600"/>
              </a:spcAft>
            </a:pPr>
            <a:r>
              <a:rPr lang="en-US" altLang="zh-CN" sz="40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40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古文</a:t>
            </a:r>
            <a:endParaRPr lang="zh-CN" altLang="en-US" sz="40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0" fontAlgn="auto">
              <a:spcBef>
                <a:spcPts val="0"/>
              </a:spcBef>
              <a:spcAft>
                <a:spcPts val="600"/>
              </a:spcAft>
            </a:pPr>
            <a:r>
              <a:rPr lang="en-US" altLang="zh-CN" sz="40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40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材料内容涉及到多个层次的</a:t>
            </a:r>
            <a:endParaRPr lang="zh-CN" altLang="en-US" sz="4000" b="1" dirty="0">
              <a:latin typeface="宋体" panose="02010600030101010101" pitchFamily="2" charset="-122"/>
              <a:ea typeface="宋体" panose="02010600030101010101" pitchFamily="2" charset="-122"/>
              <a:cs typeface="宋体" panose="02010600030101010101" pitchFamily="2" charset="-122"/>
              <a:sym typeface="+mn-ea"/>
            </a:endParaRPr>
          </a:p>
          <a:p>
            <a:pPr indent="0" fontAlgn="auto">
              <a:spcBef>
                <a:spcPts val="0"/>
              </a:spcBef>
              <a:spcAft>
                <a:spcPts val="600"/>
              </a:spcAft>
            </a:pPr>
            <a:r>
              <a:rPr lang="en-US" altLang="zh-CN" sz="4000" b="1" dirty="0">
                <a:latin typeface="宋体" panose="02010600030101010101" pitchFamily="2" charset="-122"/>
                <a:ea typeface="宋体" panose="02010600030101010101" pitchFamily="2" charset="-122"/>
                <a:cs typeface="宋体" panose="02010600030101010101" pitchFamily="2" charset="-122"/>
                <a:sym typeface="+mn-ea"/>
              </a:rPr>
              <a:t>4.</a:t>
            </a:r>
            <a:r>
              <a:rPr lang="zh-CN" altLang="en-US" sz="4000" b="1" dirty="0">
                <a:latin typeface="宋体" panose="02010600030101010101" pitchFamily="2" charset="-122"/>
                <a:ea typeface="宋体" panose="02010600030101010101" pitchFamily="2" charset="-122"/>
                <a:cs typeface="宋体" panose="02010600030101010101" pitchFamily="2" charset="-122"/>
                <a:sym typeface="+mn-ea"/>
              </a:rPr>
              <a:t>材料或选项中含有陌生名词、概念的</a:t>
            </a:r>
            <a:endParaRPr lang="zh-CN" altLang="en-US" sz="4000" b="1" dirty="0">
              <a:latin typeface="宋体" panose="02010600030101010101" pitchFamily="2" charset="-122"/>
              <a:ea typeface="宋体" panose="02010600030101010101" pitchFamily="2" charset="-122"/>
              <a:cs typeface="宋体" panose="02010600030101010101" pitchFamily="2" charset="-122"/>
              <a:sym typeface="+mn-ea"/>
            </a:endParaRPr>
          </a:p>
          <a:p>
            <a:pPr indent="0" fontAlgn="auto">
              <a:spcBef>
                <a:spcPts val="0"/>
              </a:spcBef>
              <a:spcAft>
                <a:spcPts val="600"/>
              </a:spcAft>
            </a:pPr>
            <a:r>
              <a:rPr lang="zh-CN" altLang="en-US" sz="4000" b="1" dirty="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4000" b="1" dirty="0">
              <a:latin typeface="宋体" panose="02010600030101010101" pitchFamily="2" charset="-122"/>
              <a:ea typeface="宋体" panose="02010600030101010101" pitchFamily="2" charset="-122"/>
              <a:cs typeface="宋体" panose="02010600030101010101" pitchFamily="2" charset="-122"/>
              <a:sym typeface="+mn-ea"/>
            </a:endParaRPr>
          </a:p>
          <a:p>
            <a:pPr indent="0" fontAlgn="auto">
              <a:spcBef>
                <a:spcPts val="0"/>
              </a:spcBef>
              <a:spcAft>
                <a:spcPts val="600"/>
              </a:spcAft>
            </a:pPr>
            <a:endParaRPr lang="zh-CN" altLang="en-US" sz="40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graphicFrame>
        <p:nvGraphicFramePr>
          <p:cNvPr id="2" name="对象 1"/>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3"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 name="图片 5"/>
          <p:cNvPicPr>
            <a:picLocks noChangeAspect="1"/>
          </p:cNvPicPr>
          <p:nvPr>
            <p:custDataLst>
              <p:tags r:id="rId4"/>
            </p:custDataLst>
          </p:nvPr>
        </p:nvPicPr>
        <p:blipFill>
          <a:blip r:embed="rId5">
            <a:lum bright="12000" contrast="6000"/>
          </a:blip>
          <a:stretch>
            <a:fillRect/>
          </a:stretch>
        </p:blipFill>
        <p:spPr>
          <a:xfrm>
            <a:off x="9755822" y="13589"/>
            <a:ext cx="2386978" cy="864963"/>
          </a:xfrm>
          <a:prstGeom prst="rect">
            <a:avLst/>
          </a:prstGeom>
          <a:noFill/>
          <a:ln w="9525">
            <a:noFill/>
          </a:ln>
        </p:spPr>
      </p:pic>
      <p:pic>
        <p:nvPicPr>
          <p:cNvPr id="9" name="图片 4"/>
          <p:cNvPicPr>
            <a:picLocks noChangeAspect="1"/>
          </p:cNvPicPr>
          <p:nvPr>
            <p:custDataLst>
              <p:tags r:id="rId6"/>
            </p:custDataLst>
          </p:nvPr>
        </p:nvPicPr>
        <p:blipFill>
          <a:blip r:embed="rId7">
            <a:lum bright="12000" contrast="6000"/>
          </a:blip>
          <a:stretch>
            <a:fillRect/>
          </a:stretch>
        </p:blipFill>
        <p:spPr>
          <a:xfrm>
            <a:off x="1588" y="4067"/>
            <a:ext cx="2410784"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103505"/>
            <a:ext cx="615632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3600" b="1" i="0" u="none" strike="noStrike" kern="1200" cap="none" spc="0" normalizeH="0" baseline="0" noProof="1">
                <a:ln>
                  <a:noFill/>
                </a:ln>
                <a:solidFill>
                  <a:schemeClr val="bg1"/>
                </a:solidFill>
                <a:effectLst/>
                <a:uLnTx/>
                <a:uFillTx/>
                <a:latin typeface="+mj-ea"/>
                <a:ea typeface="+mj-ea"/>
                <a:cs typeface="+mn-cs"/>
                <a:sym typeface="+mn-ea"/>
              </a:rPr>
              <a:t>其它学生错误率高的题型</a:t>
            </a:r>
            <a:endParaRPr kumimoji="0" lang="zh-CN" altLang="en-US" sz="3600" b="1" i="0" u="none" strike="noStrike" kern="1200" cap="none" spc="0" normalizeH="0" baseline="0" noProof="1">
              <a:ln>
                <a:noFill/>
              </a:ln>
              <a:solidFill>
                <a:schemeClr val="bg1"/>
              </a:solidFill>
              <a:effectLst/>
              <a:uLnTx/>
              <a:uFillTx/>
              <a:latin typeface="+mj-ea"/>
              <a:ea typeface="+mj-ea"/>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ox(in)">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ox(in)">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ox(in)">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对象 2"/>
          <p:cNvGraphicFramePr/>
          <p:nvPr>
            <p:custDataLst>
              <p:tags r:id="rId1"/>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4" name="" r:id="rId2" imgW="30175200" imgH="3670300" progId="Photoshop.Image.12">
                  <p:embed/>
                </p:oleObj>
              </mc:Choice>
              <mc:Fallback>
                <p:oleObj name="" r:id="rId2" imgW="30175200" imgH="3670300" progId="Photoshop.Image.12">
                  <p:embed/>
                  <p:pic>
                    <p:nvPicPr>
                      <p:cNvPr id="0" name="对象 1"/>
                      <p:cNvPicPr/>
                      <p:nvPr/>
                    </p:nvPicPr>
                    <p:blipFill>
                      <a:blip r:embed="rId3">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4"/>
            </p:custDataLst>
          </p:nvPr>
        </p:nvPicPr>
        <p:blipFill>
          <a:blip r:embed="rId5">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6"/>
            </p:custDataLst>
          </p:nvPr>
        </p:nvPicPr>
        <p:blipFill>
          <a:blip r:embed="rId7">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8"/>
            </p:custDataLst>
          </p:nvPr>
        </p:nvSpPr>
        <p:spPr bwMode="auto">
          <a:xfrm>
            <a:off x="2953385" y="32385"/>
            <a:ext cx="61563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4400" b="1" i="0" u="none" strike="noStrike" kern="1200" cap="none" spc="0" normalizeH="0" baseline="0" noProof="1">
                <a:ln>
                  <a:noFill/>
                </a:ln>
                <a:solidFill>
                  <a:schemeClr val="bg1"/>
                </a:solidFill>
                <a:effectLst/>
                <a:uLnTx/>
                <a:uFillTx/>
                <a:latin typeface="+mj-ea"/>
                <a:ea typeface="+mj-ea"/>
                <a:cs typeface="+mn-cs"/>
                <a:sym typeface="+mn-ea"/>
              </a:rPr>
              <a:t>小结</a:t>
            </a:r>
            <a:endParaRPr kumimoji="0" lang="zh-CN" sz="4400" b="1" i="0" u="none" strike="noStrike" kern="1200" cap="none" spc="0" normalizeH="0" baseline="0" noProof="1">
              <a:ln>
                <a:noFill/>
              </a:ln>
              <a:solidFill>
                <a:schemeClr val="bg1"/>
              </a:solidFill>
              <a:effectLst/>
              <a:uLnTx/>
              <a:uFillTx/>
              <a:latin typeface="+mj-ea"/>
              <a:ea typeface="+mj-ea"/>
              <a:cs typeface="+mn-cs"/>
              <a:sym typeface="+mn-ea"/>
            </a:endParaRPr>
          </a:p>
        </p:txBody>
      </p:sp>
      <p:sp>
        <p:nvSpPr>
          <p:cNvPr id="2" name="文本框 1"/>
          <p:cNvSpPr txBox="1"/>
          <p:nvPr/>
        </p:nvSpPr>
        <p:spPr>
          <a:xfrm>
            <a:off x="1029970" y="2194560"/>
            <a:ext cx="10620375" cy="3415030"/>
          </a:xfrm>
          <a:prstGeom prst="rect">
            <a:avLst/>
          </a:prstGeom>
          <a:noFill/>
        </p:spPr>
        <p:txBody>
          <a:bodyPr wrap="square" rtlCol="0">
            <a:spAutoFit/>
          </a:bodyPr>
          <a:p>
            <a:pPr indent="0" algn="l" fontAlgn="auto">
              <a:lnSpc>
                <a:spcPct val="150000"/>
              </a:lnSpc>
            </a:pPr>
            <a:r>
              <a:rPr lang="zh-CN" sz="3600">
                <a:latin typeface="宋体" panose="02010600030101010101" pitchFamily="2" charset="-122"/>
                <a:ea typeface="宋体" panose="02010600030101010101" pitchFamily="2" charset="-122"/>
                <a:cs typeface="华文新魏" panose="02010800040101010101" charset="-122"/>
              </a:rPr>
              <a:t>一是课堂上精挑细选知识点和相应题目，讲练结合。</a:t>
            </a:r>
            <a:endParaRPr lang="zh-CN" sz="3600">
              <a:latin typeface="宋体" panose="02010600030101010101" pitchFamily="2" charset="-122"/>
              <a:ea typeface="宋体" panose="02010600030101010101" pitchFamily="2" charset="-122"/>
              <a:cs typeface="华文新魏" panose="02010800040101010101" charset="-122"/>
            </a:endParaRPr>
          </a:p>
          <a:p>
            <a:pPr indent="0" algn="l" fontAlgn="auto">
              <a:lnSpc>
                <a:spcPct val="150000"/>
              </a:lnSpc>
            </a:pPr>
            <a:r>
              <a:rPr lang="zh-CN" altLang="en-US" sz="3600">
                <a:latin typeface="宋体" panose="02010600030101010101" pitchFamily="2" charset="-122"/>
                <a:ea typeface="宋体" panose="02010600030101010101" pitchFamily="2" charset="-122"/>
                <a:cs typeface="华文新魏" panose="02010800040101010101" charset="-122"/>
              </a:rPr>
              <a:t>二是课后作业做好筛选，尤其是综合题。</a:t>
            </a:r>
            <a:endParaRPr lang="zh-CN" altLang="en-US" sz="3600">
              <a:latin typeface="宋体" panose="02010600030101010101" pitchFamily="2" charset="-122"/>
              <a:ea typeface="宋体" panose="02010600030101010101" pitchFamily="2" charset="-122"/>
              <a:cs typeface="华文新魏" panose="02010800040101010101" charset="-122"/>
            </a:endParaRPr>
          </a:p>
          <a:p>
            <a:pPr indent="0" algn="l" fontAlgn="auto">
              <a:lnSpc>
                <a:spcPct val="150000"/>
              </a:lnSpc>
            </a:pPr>
            <a:r>
              <a:rPr lang="zh-CN" altLang="en-US" sz="3600">
                <a:latin typeface="宋体" panose="02010600030101010101" pitchFamily="2" charset="-122"/>
                <a:ea typeface="宋体" panose="02010600030101010101" pitchFamily="2" charset="-122"/>
                <a:cs typeface="华文新魏" panose="02010800040101010101" charset="-122"/>
              </a:rPr>
              <a:t>三是出好测验卷，依据中考真题的试卷结构和题型分布细细打磨。</a:t>
            </a:r>
            <a:endParaRPr lang="zh-CN" altLang="en-US" sz="3600">
              <a:latin typeface="宋体" panose="02010600030101010101" pitchFamily="2" charset="-122"/>
              <a:ea typeface="宋体" panose="02010600030101010101" pitchFamily="2" charset="-122"/>
              <a:cs typeface="华文新魏" panose="02010800040101010101" charset="-122"/>
            </a:endParaRPr>
          </a:p>
        </p:txBody>
      </p:sp>
      <p:sp>
        <p:nvSpPr>
          <p:cNvPr id="6" name="文本框 16"/>
          <p:cNvSpPr txBox="1">
            <a:spLocks noChangeArrowheads="1"/>
          </p:cNvSpPr>
          <p:nvPr>
            <p:custDataLst>
              <p:tags r:id="rId9"/>
            </p:custDataLst>
          </p:nvPr>
        </p:nvSpPr>
        <p:spPr bwMode="auto">
          <a:xfrm>
            <a:off x="902970" y="1426210"/>
            <a:ext cx="106108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lang="zh-CN" altLang="en-US" sz="4400" b="1" noProof="1">
                <a:solidFill>
                  <a:schemeClr val="tx1"/>
                </a:solidFill>
                <a:latin typeface="仿宋" panose="02010609060101010101" charset="-122"/>
                <a:ea typeface="仿宋" panose="02010609060101010101" charset="-122"/>
                <a:cs typeface="仿宋" panose="02010609060101010101" charset="-122"/>
                <a:sym typeface="+mn-ea"/>
              </a:rPr>
              <a:t>一轮复习题目的选择和研磨</a:t>
            </a:r>
            <a:r>
              <a:rPr lang="en-US" altLang="zh-CN" sz="4400" b="1" noProof="1">
                <a:solidFill>
                  <a:schemeClr val="tx1"/>
                </a:solidFill>
                <a:latin typeface="仿宋" panose="02010609060101010101" charset="-122"/>
                <a:ea typeface="仿宋" panose="02010609060101010101" charset="-122"/>
                <a:cs typeface="仿宋" panose="02010609060101010101" charset="-122"/>
                <a:sym typeface="+mn-ea"/>
              </a:rPr>
              <a:t>“</a:t>
            </a:r>
            <a:r>
              <a:rPr lang="zh-CN" altLang="en-US" sz="4400" b="1" noProof="1">
                <a:solidFill>
                  <a:schemeClr val="tx1"/>
                </a:solidFill>
                <a:latin typeface="仿宋" panose="02010609060101010101" charset="-122"/>
                <a:ea typeface="仿宋" panose="02010609060101010101" charset="-122"/>
                <a:cs typeface="仿宋" panose="02010609060101010101" charset="-122"/>
                <a:sym typeface="+mn-ea"/>
              </a:rPr>
              <a:t>三步曲</a:t>
            </a:r>
            <a:r>
              <a:rPr lang="en-US" altLang="zh-CN" sz="4400" b="1" noProof="1">
                <a:solidFill>
                  <a:schemeClr val="tx1"/>
                </a:solidFill>
                <a:latin typeface="仿宋" panose="02010609060101010101" charset="-122"/>
                <a:ea typeface="仿宋" panose="02010609060101010101" charset="-122"/>
                <a:cs typeface="仿宋" panose="02010609060101010101" charset="-122"/>
                <a:sym typeface="+mn-ea"/>
              </a:rPr>
              <a:t>”</a:t>
            </a:r>
            <a:r>
              <a:rPr lang="zh-CN" altLang="en-US" sz="4400" b="1" noProof="1">
                <a:solidFill>
                  <a:schemeClr val="tx1"/>
                </a:solidFill>
                <a:latin typeface="仿宋" panose="02010609060101010101" charset="-122"/>
                <a:ea typeface="仿宋" panose="02010609060101010101" charset="-122"/>
                <a:cs typeface="仿宋" panose="02010609060101010101" charset="-122"/>
                <a:sym typeface="+mn-ea"/>
              </a:rPr>
              <a:t>：</a:t>
            </a:r>
            <a:endParaRPr kumimoji="0" lang="zh-CN" altLang="en-US" sz="4400" b="1" i="0" u="none" strike="noStrike" kern="1200" cap="none" spc="0" normalizeH="0" baseline="0" noProof="1">
              <a:ln>
                <a:noFill/>
              </a:ln>
              <a:solidFill>
                <a:schemeClr val="tx1"/>
              </a:solidFill>
              <a:effectLst/>
              <a:uLnTx/>
              <a:uFillTx/>
              <a:latin typeface="仿宋" panose="02010609060101010101" charset="-122"/>
              <a:ea typeface="仿宋" panose="02010609060101010101" charset="-122"/>
              <a:cs typeface="仿宋" panose="0201060906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1"/>
                                        </p:tgtEl>
                                        <p:attrNameLst>
                                          <p:attrName>style.visibility</p:attrName>
                                        </p:attrNameLst>
                                      </p:cBhvr>
                                      <p:to>
                                        <p:strVal val="visible"/>
                                      </p:to>
                                    </p:set>
                                    <p:anim calcmode="lin" valueType="num">
                                      <p:cBhvr additive="base">
                                        <p:cTn id="7" dur="500" fill="hold"/>
                                        <p:tgtEl>
                                          <p:spTgt spid="7181"/>
                                        </p:tgtEl>
                                        <p:attrNameLst>
                                          <p:attrName>ppt_x</p:attrName>
                                        </p:attrNameLst>
                                      </p:cBhvr>
                                      <p:tavLst>
                                        <p:tav tm="0">
                                          <p:val>
                                            <p:strVal val="#ppt_x"/>
                                          </p:val>
                                        </p:tav>
                                        <p:tav tm="100000">
                                          <p:val>
                                            <p:strVal val="#ppt_x"/>
                                          </p:val>
                                        </p:tav>
                                      </p:tavLst>
                                    </p:anim>
                                    <p:anim calcmode="lin" valueType="num">
                                      <p:cBhvr additive="base">
                                        <p:cTn id="8"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down)">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1" grpId="0"/>
      <p:bldP spid="2" grpId="1"/>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228715" y="1234440"/>
            <a:ext cx="5274310" cy="3956050"/>
          </a:xfrm>
          <a:prstGeom prst="rect">
            <a:avLst/>
          </a:prstGeom>
        </p:spPr>
      </p:pic>
      <p:graphicFrame>
        <p:nvGraphicFramePr>
          <p:cNvPr id="4" name="对象 3"/>
          <p:cNvGraphicFramePr/>
          <p:nvPr>
            <p:custDataLst>
              <p:tags r:id="rId2"/>
            </p:custDataLst>
          </p:nvPr>
        </p:nvGraphicFramePr>
        <p:xfrm>
          <a:off x="2379043" y="32634"/>
          <a:ext cx="7321230" cy="812588"/>
        </p:xfrm>
        <a:graphic>
          <a:graphicData uri="http://schemas.openxmlformats.org/presentationml/2006/ole">
            <mc:AlternateContent xmlns:mc="http://schemas.openxmlformats.org/markup-compatibility/2006">
              <mc:Choice xmlns:v="urn:schemas-microsoft-com:vml" Requires="v">
                <p:oleObj spid="_x0000_s5" name="" r:id="rId3" imgW="30175200" imgH="3670300" progId="Photoshop.Image.12">
                  <p:embed/>
                </p:oleObj>
              </mc:Choice>
              <mc:Fallback>
                <p:oleObj name="" r:id="rId3" imgW="30175200" imgH="3670300" progId="Photoshop.Image.12">
                  <p:embed/>
                  <p:pic>
                    <p:nvPicPr>
                      <p:cNvPr id="0" name="对象 1"/>
                      <p:cNvPicPr/>
                      <p:nvPr/>
                    </p:nvPicPr>
                    <p:blipFill>
                      <a:blip r:embed="rId4">
                        <a:lum bright="17999" contrast="12000"/>
                      </a:blip>
                      <a:stretch>
                        <a:fillRect/>
                      </a:stretch>
                    </p:blipFill>
                    <p:spPr>
                      <a:xfrm>
                        <a:off x="2379043" y="32634"/>
                        <a:ext cx="7321230" cy="812588"/>
                      </a:xfrm>
                      <a:prstGeom prst="rect">
                        <a:avLst/>
                      </a:prstGeom>
                      <a:noFill/>
                      <a:ln w="38100">
                        <a:noFill/>
                        <a:miter/>
                      </a:ln>
                    </p:spPr>
                  </p:pic>
                </p:oleObj>
              </mc:Fallback>
            </mc:AlternateContent>
          </a:graphicData>
        </a:graphic>
      </p:graphicFrame>
      <p:pic>
        <p:nvPicPr>
          <p:cNvPr id="7177" name="图片 4"/>
          <p:cNvPicPr>
            <a:picLocks noChangeAspect="1"/>
          </p:cNvPicPr>
          <p:nvPr>
            <p:custDataLst>
              <p:tags r:id="rId5"/>
            </p:custDataLst>
          </p:nvPr>
        </p:nvPicPr>
        <p:blipFill>
          <a:blip r:embed="rId6">
            <a:lum bright="12000" contrast="6000"/>
          </a:blip>
          <a:stretch>
            <a:fillRect/>
          </a:stretch>
        </p:blipFill>
        <p:spPr>
          <a:xfrm>
            <a:off x="1588" y="4067"/>
            <a:ext cx="2410784" cy="864963"/>
          </a:xfrm>
          <a:prstGeom prst="rect">
            <a:avLst/>
          </a:prstGeom>
          <a:noFill/>
          <a:ln w="9525">
            <a:noFill/>
          </a:ln>
        </p:spPr>
      </p:pic>
      <p:pic>
        <p:nvPicPr>
          <p:cNvPr id="7178" name="图片 5"/>
          <p:cNvPicPr>
            <a:picLocks noChangeAspect="1"/>
          </p:cNvPicPr>
          <p:nvPr>
            <p:custDataLst>
              <p:tags r:id="rId7"/>
            </p:custDataLst>
          </p:nvPr>
        </p:nvPicPr>
        <p:blipFill>
          <a:blip r:embed="rId8">
            <a:lum bright="12000" contrast="6000"/>
          </a:blip>
          <a:stretch>
            <a:fillRect/>
          </a:stretch>
        </p:blipFill>
        <p:spPr>
          <a:xfrm>
            <a:off x="9755822" y="13589"/>
            <a:ext cx="2386978" cy="864963"/>
          </a:xfrm>
          <a:prstGeom prst="rect">
            <a:avLst/>
          </a:prstGeom>
          <a:noFill/>
          <a:ln w="9525">
            <a:noFill/>
          </a:ln>
        </p:spPr>
      </p:pic>
      <p:sp>
        <p:nvSpPr>
          <p:cNvPr id="7181" name="文本框 16"/>
          <p:cNvSpPr txBox="1">
            <a:spLocks noChangeArrowheads="1"/>
          </p:cNvSpPr>
          <p:nvPr>
            <p:custDataLst>
              <p:tags r:id="rId9"/>
            </p:custDataLst>
          </p:nvPr>
        </p:nvSpPr>
        <p:spPr bwMode="auto">
          <a:xfrm>
            <a:off x="2963545" y="83185"/>
            <a:ext cx="61563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1955" indent="-401955">
              <a:buFont typeface="Arial" panose="020B0604020202020204" pitchFamily="34" charset="0"/>
              <a:defRPr>
                <a:solidFill>
                  <a:schemeClr val="tx1"/>
                </a:solidFill>
                <a:latin typeface="Arial" panose="020B0604020202020204" pitchFamily="34" charset="0"/>
                <a:ea typeface="微软雅黑" panose="020B050302020402020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401955" marR="0" lvl="0" indent="-401955"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sz="4000" b="1" i="0" u="none" strike="noStrike" kern="1200" cap="none" spc="0" normalizeH="0" baseline="0" noProof="1">
                <a:ln>
                  <a:noFill/>
                </a:ln>
                <a:solidFill>
                  <a:schemeClr val="bg1"/>
                </a:solidFill>
                <a:effectLst/>
                <a:uLnTx/>
                <a:uFillTx/>
                <a:latin typeface="+mj-ea"/>
                <a:ea typeface="+mj-ea"/>
                <a:cs typeface="+mn-cs"/>
                <a:sym typeface="+mn-ea"/>
              </a:rPr>
              <a:t>顺峰中学初三历史备课组</a:t>
            </a:r>
            <a:endParaRPr kumimoji="0" lang="zh-CN" sz="4000" b="1" i="0" u="none" strike="noStrike" kern="1200" cap="none" spc="0" normalizeH="0" baseline="0" noProof="1">
              <a:ln>
                <a:noFill/>
              </a:ln>
              <a:solidFill>
                <a:schemeClr val="bg1"/>
              </a:solidFill>
              <a:effectLst/>
              <a:uLnTx/>
              <a:uFillTx/>
              <a:latin typeface="+mj-ea"/>
              <a:ea typeface="+mj-ea"/>
              <a:cs typeface="+mn-cs"/>
              <a:sym typeface="+mn-ea"/>
            </a:endParaRPr>
          </a:p>
        </p:txBody>
      </p:sp>
      <p:pic>
        <p:nvPicPr>
          <p:cNvPr id="6" name="图片 5"/>
          <p:cNvPicPr>
            <a:picLocks noChangeAspect="1"/>
          </p:cNvPicPr>
          <p:nvPr/>
        </p:nvPicPr>
        <p:blipFill>
          <a:blip r:embed="rId10"/>
          <a:stretch>
            <a:fillRect/>
          </a:stretch>
        </p:blipFill>
        <p:spPr>
          <a:xfrm>
            <a:off x="540385" y="1264285"/>
            <a:ext cx="5278120" cy="3959225"/>
          </a:xfrm>
          <a:prstGeom prst="rect">
            <a:avLst/>
          </a:prstGeom>
        </p:spPr>
      </p:pic>
      <p:sp>
        <p:nvSpPr>
          <p:cNvPr id="2" name="文本框 1"/>
          <p:cNvSpPr txBox="1"/>
          <p:nvPr/>
        </p:nvSpPr>
        <p:spPr>
          <a:xfrm>
            <a:off x="540385" y="5618480"/>
            <a:ext cx="11393805" cy="718820"/>
          </a:xfrm>
          <a:prstGeom prst="rect">
            <a:avLst/>
          </a:prstGeom>
          <a:noFill/>
        </p:spPr>
        <p:txBody>
          <a:bodyPr wrap="square" rtlCol="0">
            <a:noAutofit/>
          </a:bodyPr>
          <a:p>
            <a:pPr indent="0" fontAlgn="auto">
              <a:spcBef>
                <a:spcPts val="0"/>
              </a:spcBef>
              <a:spcAft>
                <a:spcPts val="600"/>
              </a:spcAft>
            </a:pPr>
            <a:r>
              <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成员：白建元、郭庆华、冯丽条、陈剑洪、徐晶、马敏婵、贾海辉</a:t>
            </a:r>
            <a:endParaRPr lang="zh-CN" altLang="en-US" sz="2800" b="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custDataLst>
              <p:tags r:id="rId1"/>
            </p:custDataLst>
          </p:nvPr>
        </p:nvPicPr>
        <p:blipFill>
          <a:blip r:embed="rId2"/>
          <a:stretch>
            <a:fillRect/>
          </a:stretch>
        </p:blipFill>
        <p:spPr>
          <a:xfrm>
            <a:off x="0" y="0"/>
            <a:ext cx="12289790" cy="6858635"/>
          </a:xfrm>
          <a:prstGeom prst="rect">
            <a:avLst/>
          </a:prstGeom>
          <a:noFill/>
          <a:ln w="9525">
            <a:noFill/>
          </a:ln>
        </p:spPr>
      </p:pic>
      <p:sp>
        <p:nvSpPr>
          <p:cNvPr id="4" name="文本框 3"/>
          <p:cNvSpPr txBox="1"/>
          <p:nvPr>
            <p:custDataLst>
              <p:tags r:id="rId3"/>
            </p:custDataLst>
          </p:nvPr>
        </p:nvSpPr>
        <p:spPr>
          <a:xfrm>
            <a:off x="2639060" y="1078865"/>
            <a:ext cx="8392795" cy="1322070"/>
          </a:xfrm>
          <a:prstGeom prst="rect">
            <a:avLst/>
          </a:prstGeom>
          <a:noFill/>
        </p:spPr>
        <p:txBody>
          <a:bodyPr wrap="square" rtlCol="0">
            <a:spAutoFit/>
          </a:bodyPr>
          <a:p>
            <a:pPr algn="l"/>
            <a:r>
              <a:rPr lang="zh-CN" sz="4000">
                <a:latin typeface="宋体" panose="02010600030101010101" pitchFamily="2" charset="-122"/>
                <a:ea typeface="宋体" panose="02010600030101010101" pitchFamily="2" charset="-122"/>
                <a:cs typeface="宋体" panose="02010600030101010101" pitchFamily="2" charset="-122"/>
              </a:rPr>
              <a:t>敬请各位批评指正！欢迎交流！</a:t>
            </a:r>
            <a:endParaRPr lang="zh-CN" sz="4000">
              <a:latin typeface="宋体" panose="02010600030101010101" pitchFamily="2" charset="-122"/>
              <a:ea typeface="宋体" panose="02010600030101010101" pitchFamily="2" charset="-122"/>
              <a:cs typeface="宋体" panose="02010600030101010101" pitchFamily="2" charset="-122"/>
            </a:endParaRPr>
          </a:p>
          <a:p>
            <a:pPr algn="l"/>
            <a:r>
              <a:rPr lang="zh-CN" sz="4000">
                <a:latin typeface="宋体" panose="02010600030101010101" pitchFamily="2" charset="-122"/>
                <a:ea typeface="宋体" panose="02010600030101010101" pitchFamily="2" charset="-122"/>
                <a:cs typeface="宋体" panose="02010600030101010101" pitchFamily="2" charset="-122"/>
              </a:rPr>
              <a:t>贾海辉</a:t>
            </a:r>
            <a:r>
              <a:rPr lang="en-US" altLang="zh-CN" sz="4000">
                <a:latin typeface="宋体" panose="02010600030101010101" pitchFamily="2" charset="-122"/>
                <a:ea typeface="宋体" panose="02010600030101010101" pitchFamily="2" charset="-122"/>
                <a:cs typeface="宋体" panose="02010600030101010101" pitchFamily="2" charset="-122"/>
              </a:rPr>
              <a:t>18025985238</a:t>
            </a:r>
            <a:r>
              <a:rPr lang="zh-CN" altLang="en-US" sz="4000">
                <a:latin typeface="宋体" panose="02010600030101010101" pitchFamily="2" charset="-122"/>
                <a:ea typeface="宋体" panose="02010600030101010101" pitchFamily="2" charset="-122"/>
                <a:cs typeface="宋体" panose="02010600030101010101" pitchFamily="2" charset="-122"/>
              </a:rPr>
              <a:t>（微信同号）</a:t>
            </a:r>
            <a:endParaRPr lang="zh-CN" altLang="en-US" sz="400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4"/>
          <a:stretch>
            <a:fillRect/>
          </a:stretch>
        </p:blipFill>
        <p:spPr>
          <a:xfrm>
            <a:off x="4478020" y="2663825"/>
            <a:ext cx="3333750" cy="3289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yt_shape_12546"/>
          <p:cNvSpPr txBox="1"/>
          <p:nvPr/>
        </p:nvSpPr>
        <p:spPr>
          <a:xfrm>
            <a:off x="536485" y="1479272"/>
            <a:ext cx="11032976" cy="2798445"/>
          </a:xfrm>
          <a:prstGeom prst="rect">
            <a:avLst/>
          </a:prstGeom>
        </p:spPr>
        <p:txBody>
          <a:bodyPr vert="horz" wrap="square" lIns="0" tIns="0" rIns="0" bIns="0" rtlCol="0">
            <a:spAutoFit/>
          </a:bodyPr>
          <a:lstStyle/>
          <a:p>
            <a:pPr marL="266065" indent="-266065" hangingPunct="0">
              <a:lnSpc>
                <a:spcPct val="130000"/>
              </a:lnSpc>
            </a:pPr>
            <a:r>
              <a:rPr lang="en-US" altLang="zh-CN" sz="2800" b="1" i="0" u="none" dirty="0">
                <a:solidFill>
                  <a:srgbClr val="000000"/>
                </a:solidFill>
                <a:effectLst/>
                <a:latin typeface="Times New Roman" panose="02020603050405020304" pitchFamily="28"/>
                <a:ea typeface="Times New Roman" panose="02020603050405020304" pitchFamily="28"/>
              </a:rPr>
              <a:t>6.</a:t>
            </a:r>
            <a:r>
              <a:rPr lang="zh-CN" altLang="zh-CN" sz="2800" b="1" i="0" u="none" dirty="0">
                <a:solidFill>
                  <a:srgbClr val="0000CC"/>
                </a:solidFill>
                <a:effectLst/>
                <a:latin typeface="楷体" panose="02010609060101010101" charset="-122"/>
                <a:ea typeface="楷体" panose="02010609060101010101" charset="-122"/>
              </a:rPr>
              <a:t>（</a:t>
            </a:r>
            <a:r>
              <a:rPr lang="en-US" altLang="zh-CN" sz="2800" b="1" i="0" u="none" dirty="0">
                <a:solidFill>
                  <a:srgbClr val="0000CC"/>
                </a:solidFill>
                <a:effectLst/>
                <a:latin typeface="楷体" panose="02010609060101010101" charset="-122"/>
                <a:ea typeface="楷体" panose="02010609060101010101" charset="-122"/>
              </a:rPr>
              <a:t>2020·</a:t>
            </a:r>
            <a:r>
              <a:rPr lang="zh-CN" altLang="zh-CN" sz="2800" b="1" i="0" u="none" dirty="0">
                <a:solidFill>
                  <a:srgbClr val="0000CC"/>
                </a:solidFill>
                <a:effectLst/>
                <a:latin typeface="楷体" panose="02010609060101010101" charset="-122"/>
                <a:ea typeface="楷体" panose="02010609060101010101" charset="-122"/>
              </a:rPr>
              <a:t>广东</a:t>
            </a:r>
            <a:r>
              <a:rPr lang="zh-CN" altLang="zh-CN" sz="2800" b="1" i="0" u="none" dirty="0">
                <a:solidFill>
                  <a:srgbClr val="0000CC"/>
                </a:solidFill>
                <a:effectLst/>
                <a:latin typeface="Times New Roman" panose="02020603050405020304" pitchFamily="28"/>
                <a:ea typeface="楷体" panose="02010609060101010101" charset="-122"/>
              </a:rPr>
              <a:t>）</a:t>
            </a:r>
            <a:r>
              <a:rPr lang="zh-CN" altLang="en-US" sz="2800" b="1" dirty="0">
                <a:solidFill>
                  <a:srgbClr val="000000"/>
                </a:solidFill>
                <a:latin typeface="宋体" panose="02010600030101010101" pitchFamily="2" charset="-122"/>
                <a:ea typeface="宋体" panose="02010600030101010101" pitchFamily="2" charset="-122"/>
              </a:rPr>
              <a:t>白居易在《隋堤柳》中写道：“西自黄河东至淮，绿阴一千三百里……上荒下困势不久，宗社之危如缀旒。”与诗句描绘相关的是（ </a:t>
            </a: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 ）</a:t>
            </a:r>
            <a:endParaRPr lang="zh-CN" altLang="en-US" sz="2800" b="1" dirty="0">
              <a:solidFill>
                <a:srgbClr val="000000"/>
              </a:solidFill>
              <a:latin typeface="宋体" panose="02010600030101010101" pitchFamily="2" charset="-122"/>
              <a:ea typeface="宋体" panose="02010600030101010101" pitchFamily="2" charset="-122"/>
            </a:endParaRPr>
          </a:p>
          <a:p>
            <a:pPr marL="266065" indent="-266065" hangingPunct="0">
              <a:lnSpc>
                <a:spcPct val="130000"/>
              </a:lnSpc>
            </a:pP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A. 贞观之治 </a:t>
            </a: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B. 大运河开通</a:t>
            </a:r>
            <a:endParaRPr lang="zh-CN" altLang="en-US" sz="2800" b="1" dirty="0">
              <a:solidFill>
                <a:srgbClr val="000000"/>
              </a:solidFill>
              <a:latin typeface="宋体" panose="02010600030101010101" pitchFamily="2" charset="-122"/>
              <a:ea typeface="宋体" panose="02010600030101010101" pitchFamily="2" charset="-122"/>
            </a:endParaRPr>
          </a:p>
          <a:p>
            <a:pPr marL="266065" indent="-266065" hangingPunct="0">
              <a:lnSpc>
                <a:spcPct val="130000"/>
              </a:lnSpc>
            </a:pP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C. 安史之乱 </a:t>
            </a:r>
            <a:r>
              <a:rPr lang="en-US" altLang="zh-CN" sz="2800" b="1" dirty="0">
                <a:solidFill>
                  <a:srgbClr val="000000"/>
                </a:solidFill>
                <a:latin typeface="宋体" panose="02010600030101010101" pitchFamily="2" charset="-122"/>
                <a:ea typeface="宋体" panose="02010600030101010101" pitchFamily="2" charset="-122"/>
              </a:rPr>
              <a:t>                    </a:t>
            </a:r>
            <a:r>
              <a:rPr lang="zh-CN" altLang="en-US" sz="2800" b="1" dirty="0">
                <a:solidFill>
                  <a:srgbClr val="000000"/>
                </a:solidFill>
                <a:latin typeface="宋体" panose="02010600030101010101" pitchFamily="2" charset="-122"/>
                <a:ea typeface="宋体" panose="02010600030101010101" pitchFamily="2" charset="-122"/>
              </a:rPr>
              <a:t>D. 隋朝的统一</a:t>
            </a:r>
            <a:endParaRPr lang="zh-CN" altLang="en-US" sz="2800" b="1" dirty="0">
              <a:solidFill>
                <a:srgbClr val="000000"/>
              </a:solidFill>
              <a:latin typeface="宋体" panose="02010600030101010101" pitchFamily="2" charset="-122"/>
              <a:ea typeface="宋体" panose="02010600030101010101" pitchFamily="2" charset="-122"/>
            </a:endParaRPr>
          </a:p>
        </p:txBody>
      </p:sp>
      <p:sp>
        <p:nvSpPr>
          <p:cNvPr id="4" name="文本框 3"/>
          <p:cNvSpPr txBox="1"/>
          <p:nvPr/>
        </p:nvSpPr>
        <p:spPr>
          <a:xfrm>
            <a:off x="2683565" y="2534920"/>
            <a:ext cx="923925" cy="1071880"/>
          </a:xfrm>
          <a:prstGeom prst="rect">
            <a:avLst/>
          </a:prstGeom>
          <a:noFill/>
        </p:spPr>
        <p:txBody>
          <a:bodyPr vert="horz" wrap="none" rtlCol="0">
            <a:noAutofit/>
          </a:bodyPr>
          <a:lstStyle/>
          <a:p>
            <a:pPr>
              <a:lnSpc>
                <a:spcPct val="130000"/>
              </a:lnSpc>
            </a:pPr>
            <a:r>
              <a:rPr kumimoji="0" lang="en-US" altLang="zh-CN" sz="2800" b="1" i="0"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mn-cs"/>
              </a:rPr>
              <a:t>B</a:t>
            </a:r>
            <a:endParaRPr lang="zh-CN" altLang="en-US" dirty="0">
              <a:solidFill>
                <a:srgbClr val="FF0000"/>
              </a:solidFill>
            </a:endParaRPr>
          </a:p>
        </p:txBody>
      </p:sp>
      <p:cxnSp>
        <p:nvCxnSpPr>
          <p:cNvPr id="13" name="直接连接符 12"/>
          <p:cNvCxnSpPr/>
          <p:nvPr/>
        </p:nvCxnSpPr>
        <p:spPr>
          <a:xfrm>
            <a:off x="4787265" y="2023745"/>
            <a:ext cx="1708785"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3" name="直接连接符 2"/>
          <p:cNvCxnSpPr/>
          <p:nvPr/>
        </p:nvCxnSpPr>
        <p:spPr>
          <a:xfrm flipV="1">
            <a:off x="8233410" y="2013585"/>
            <a:ext cx="3420000" cy="1016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flipV="1">
            <a:off x="787400" y="2578100"/>
            <a:ext cx="2088000" cy="1016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flipV="1">
            <a:off x="6442075" y="2572385"/>
            <a:ext cx="1558290" cy="571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7" name="矩形 6"/>
          <p:cNvSpPr/>
          <p:nvPr/>
        </p:nvSpPr>
        <p:spPr>
          <a:xfrm>
            <a:off x="4912995" y="1592580"/>
            <a:ext cx="1496695" cy="43116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linds(horizontal)">
                                      <p:cBhvr>
                                        <p:cTn id="14" dur="500"/>
                                        <p:tgtEl>
                                          <p:spTgt spid="13"/>
                                        </p:tgtEl>
                                      </p:cBhvr>
                                    </p:animEffect>
                                  </p:childTnLst>
                                </p:cTn>
                              </p:par>
                              <p:par>
                                <p:cTn id="15" presetID="3"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31470" y="294640"/>
            <a:ext cx="11052175" cy="4874895"/>
          </a:xfrm>
          <a:prstGeom prst="rect">
            <a:avLst/>
          </a:prstGeom>
        </p:spPr>
      </p:pic>
      <p:sp>
        <p:nvSpPr>
          <p:cNvPr id="14" name="文本框 13"/>
          <p:cNvSpPr txBox="1"/>
          <p:nvPr>
            <p:custDataLst>
              <p:tags r:id="rId2"/>
            </p:custDataLst>
          </p:nvPr>
        </p:nvSpPr>
        <p:spPr>
          <a:xfrm>
            <a:off x="4230370" y="321945"/>
            <a:ext cx="4005580" cy="52197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sz="2800">
                <a:solidFill>
                  <a:schemeClr val="accent1">
                    <a:lumMod val="75000"/>
                  </a:schemeClr>
                </a:solidFill>
                <a:latin typeface="华文中宋" panose="02010600040101010101" charset="-122"/>
                <a:ea typeface="华文中宋" panose="02010600040101010101" charset="-122"/>
                <a:cs typeface="华文中宋" panose="02010600040101010101" charset="-122"/>
                <a:sym typeface="+mn-ea"/>
              </a:rPr>
              <a:t>九品中正制</a:t>
            </a:r>
            <a:endParaRPr lang="zh-CN" sz="2800">
              <a:solidFill>
                <a:schemeClr val="accent1">
                  <a:lumMod val="75000"/>
                </a:schemeClr>
              </a:solidFill>
              <a:latin typeface="华文中宋" panose="02010600040101010101" charset="-122"/>
              <a:ea typeface="华文中宋" panose="02010600040101010101" charset="-122"/>
              <a:cs typeface="华文中宋" panose="02010600040101010101" charset="-122"/>
              <a:sym typeface="+mn-ea"/>
            </a:endParaRPr>
          </a:p>
        </p:txBody>
      </p:sp>
      <p:cxnSp>
        <p:nvCxnSpPr>
          <p:cNvPr id="5" name="直接连接符 4"/>
          <p:cNvCxnSpPr/>
          <p:nvPr>
            <p:custDataLst>
              <p:tags r:id="rId3"/>
            </p:custDataLst>
          </p:nvPr>
        </p:nvCxnSpPr>
        <p:spPr>
          <a:xfrm>
            <a:off x="1067435" y="1236345"/>
            <a:ext cx="10114915" cy="2540"/>
          </a:xfrm>
          <a:prstGeom prst="line">
            <a:avLst/>
          </a:prstGeom>
          <a:ln w="38100"/>
        </p:spPr>
        <p:style>
          <a:lnRef idx="2">
            <a:schemeClr val="accent1"/>
          </a:lnRef>
          <a:fillRef idx="0">
            <a:srgbClr val="FFFFFF"/>
          </a:fillRef>
          <a:effectRef idx="0">
            <a:srgbClr val="FFFFFF"/>
          </a:effectRef>
          <a:fontRef idx="minor">
            <a:schemeClr val="tx1"/>
          </a:fontRef>
        </p:style>
      </p:cxnSp>
      <p:sp>
        <p:nvSpPr>
          <p:cNvPr id="7" name="矩形 6"/>
          <p:cNvSpPr/>
          <p:nvPr>
            <p:custDataLst>
              <p:tags r:id="rId4"/>
            </p:custDataLst>
          </p:nvPr>
        </p:nvSpPr>
        <p:spPr>
          <a:xfrm>
            <a:off x="9248775" y="801370"/>
            <a:ext cx="675005" cy="431165"/>
          </a:xfrm>
          <a:prstGeom prst="rect">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6" name="直接连接符 5"/>
          <p:cNvCxnSpPr/>
          <p:nvPr>
            <p:custDataLst>
              <p:tags r:id="rId5"/>
            </p:custDataLst>
          </p:nvPr>
        </p:nvCxnSpPr>
        <p:spPr>
          <a:xfrm flipV="1">
            <a:off x="420370" y="1734185"/>
            <a:ext cx="6930390" cy="635"/>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6"/>
            </p:custDataLst>
          </p:nvPr>
        </p:nvCxnSpPr>
        <p:spPr>
          <a:xfrm flipV="1">
            <a:off x="7628890" y="2680970"/>
            <a:ext cx="3600000" cy="44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7"/>
            </p:custDataLst>
          </p:nvPr>
        </p:nvCxnSpPr>
        <p:spPr>
          <a:xfrm flipV="1">
            <a:off x="331470" y="3180715"/>
            <a:ext cx="7876540" cy="2032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custDataLst>
              <p:tags r:id="rId8"/>
            </p:custDataLst>
          </p:nvPr>
        </p:nvCxnSpPr>
        <p:spPr>
          <a:xfrm flipV="1">
            <a:off x="420370" y="3665855"/>
            <a:ext cx="7876540" cy="2032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custDataLst>
              <p:tags r:id="rId9"/>
            </p:custDataLst>
          </p:nvPr>
        </p:nvCxnSpPr>
        <p:spPr>
          <a:xfrm flipV="1">
            <a:off x="359410" y="4150995"/>
            <a:ext cx="7876540" cy="2032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custDataLst>
              <p:tags r:id="rId10"/>
            </p:custDataLst>
          </p:nvPr>
        </p:nvCxnSpPr>
        <p:spPr>
          <a:xfrm flipV="1">
            <a:off x="359410" y="4667885"/>
            <a:ext cx="1558290" cy="1905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custDataLst>
              <p:tags r:id="rId11"/>
            </p:custDataLst>
          </p:nvPr>
        </p:nvCxnSpPr>
        <p:spPr>
          <a:xfrm flipV="1">
            <a:off x="3766820" y="4646930"/>
            <a:ext cx="4244340" cy="1016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15" name="矩形 14"/>
          <p:cNvSpPr/>
          <p:nvPr>
            <p:custDataLst>
              <p:tags r:id="rId12"/>
            </p:custDataLst>
          </p:nvPr>
        </p:nvSpPr>
        <p:spPr>
          <a:xfrm>
            <a:off x="4604385" y="1799590"/>
            <a:ext cx="675005" cy="431165"/>
          </a:xfrm>
          <a:prstGeom prst="rect">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6" name="直接连接符 15"/>
          <p:cNvCxnSpPr/>
          <p:nvPr>
            <p:custDataLst>
              <p:tags r:id="rId13"/>
            </p:custDataLst>
          </p:nvPr>
        </p:nvCxnSpPr>
        <p:spPr>
          <a:xfrm flipV="1">
            <a:off x="5442585" y="2168525"/>
            <a:ext cx="5243830" cy="3048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7" name="直接连接符 16"/>
          <p:cNvCxnSpPr/>
          <p:nvPr>
            <p:custDataLst>
              <p:tags r:id="rId14"/>
            </p:custDataLst>
          </p:nvPr>
        </p:nvCxnSpPr>
        <p:spPr>
          <a:xfrm>
            <a:off x="7350760" y="1715135"/>
            <a:ext cx="1094740" cy="889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8" name="直接连接符 17"/>
          <p:cNvCxnSpPr/>
          <p:nvPr>
            <p:custDataLst>
              <p:tags r:id="rId15"/>
            </p:custDataLst>
          </p:nvPr>
        </p:nvCxnSpPr>
        <p:spPr>
          <a:xfrm flipV="1">
            <a:off x="420370" y="2663825"/>
            <a:ext cx="7043420" cy="21590"/>
          </a:xfrm>
          <a:prstGeom prst="line">
            <a:avLst/>
          </a:prstGeom>
          <a:ln w="38100"/>
        </p:spPr>
        <p:style>
          <a:lnRef idx="2">
            <a:schemeClr val="accent1"/>
          </a:lnRef>
          <a:fillRef idx="0">
            <a:srgbClr val="FFFFFF"/>
          </a:fillRef>
          <a:effectRef idx="0">
            <a:srgbClr val="FFFFFF"/>
          </a:effectRef>
          <a:fontRef idx="minor">
            <a:schemeClr val="tx1"/>
          </a:fontRef>
        </p:style>
      </p:cxnSp>
      <p:pic>
        <p:nvPicPr>
          <p:cNvPr id="19" name="图片 18"/>
          <p:cNvPicPr>
            <a:picLocks noChangeAspect="1"/>
          </p:cNvPicPr>
          <p:nvPr/>
        </p:nvPicPr>
        <p:blipFill>
          <a:blip r:embed="rId16"/>
          <a:stretch>
            <a:fillRect/>
          </a:stretch>
        </p:blipFill>
        <p:spPr>
          <a:xfrm>
            <a:off x="8296910" y="2861310"/>
            <a:ext cx="2885440" cy="2974340"/>
          </a:xfrm>
          <a:prstGeom prst="rect">
            <a:avLst/>
          </a:prstGeom>
        </p:spPr>
      </p:pic>
      <p:sp>
        <p:nvSpPr>
          <p:cNvPr id="20" name="文本框 19"/>
          <p:cNvSpPr txBox="1"/>
          <p:nvPr>
            <p:custDataLst>
              <p:tags r:id="rId17"/>
            </p:custDataLst>
          </p:nvPr>
        </p:nvSpPr>
        <p:spPr>
          <a:xfrm>
            <a:off x="4202430" y="4728845"/>
            <a:ext cx="4005580" cy="52197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sz="2800">
                <a:solidFill>
                  <a:srgbClr val="FF0000"/>
                </a:solidFill>
                <a:latin typeface="华文中宋" panose="02010600040101010101" charset="-122"/>
                <a:ea typeface="华文中宋" panose="02010600040101010101" charset="-122"/>
                <a:cs typeface="华文中宋" panose="02010600040101010101" charset="-122"/>
                <a:sym typeface="+mn-ea"/>
              </a:rPr>
              <a:t>科举制的影响</a:t>
            </a:r>
            <a:endParaRPr lang="zh-CN" sz="2800">
              <a:solidFill>
                <a:srgbClr val="FF0000"/>
              </a:solidFill>
              <a:latin typeface="华文中宋" panose="02010600040101010101" charset="-122"/>
              <a:ea typeface="华文中宋" panose="02010600040101010101" charset="-122"/>
              <a:cs typeface="华文中宋" panose="02010600040101010101" charset="-122"/>
              <a:sym typeface="+mn-ea"/>
            </a:endParaRPr>
          </a:p>
        </p:txBody>
      </p:sp>
      <p:sp>
        <p:nvSpPr>
          <p:cNvPr id="21" name="文本框 20"/>
          <p:cNvSpPr txBox="1"/>
          <p:nvPr>
            <p:custDataLst>
              <p:tags r:id="rId18"/>
            </p:custDataLst>
          </p:nvPr>
        </p:nvSpPr>
        <p:spPr>
          <a:xfrm>
            <a:off x="8949055" y="5788025"/>
            <a:ext cx="3797300" cy="52197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sz="2800">
                <a:solidFill>
                  <a:srgbClr val="FF0000"/>
                </a:solidFill>
                <a:latin typeface="楷体" panose="02010609060101010101" charset="-122"/>
                <a:ea typeface="楷体" panose="02010609060101010101" charset="-122"/>
                <a:cs typeface="华文中宋" panose="02010600040101010101" charset="-122"/>
                <a:sym typeface="+mn-ea"/>
              </a:rPr>
              <a:t>隋炀帝杨广</a:t>
            </a:r>
            <a:endParaRPr lang="zh-CN" sz="2800">
              <a:solidFill>
                <a:srgbClr val="FF0000"/>
              </a:solidFill>
              <a:latin typeface="楷体" panose="02010609060101010101" charset="-122"/>
              <a:ea typeface="楷体" panose="02010609060101010101" charset="-122"/>
              <a:cs typeface="华文中宋" panose="02010600040101010101" charset="-122"/>
              <a:sym typeface="+mn-ea"/>
            </a:endParaRPr>
          </a:p>
        </p:txBody>
      </p:sp>
      <p:sp>
        <p:nvSpPr>
          <p:cNvPr id="3" name="矩形 2"/>
          <p:cNvSpPr/>
          <p:nvPr>
            <p:custDataLst>
              <p:tags r:id="rId19"/>
            </p:custDataLst>
          </p:nvPr>
        </p:nvSpPr>
        <p:spPr>
          <a:xfrm>
            <a:off x="8272780" y="6203315"/>
            <a:ext cx="5120005" cy="583565"/>
          </a:xfrm>
          <a:prstGeom prst="rect">
            <a:avLst/>
          </a:prstGeom>
          <a:noFill/>
          <a:ln>
            <a:noFill/>
          </a:ln>
        </p:spPr>
        <p:txBody>
          <a:bodyPr wrap="square" rtlCol="0" anchor="t">
            <a:spAutoFit/>
          </a:bodyPr>
          <a:p>
            <a:pPr algn="l"/>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a:t>
            </a:r>
            <a:r>
              <a:rPr 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七下课本第</a:t>
            </a:r>
            <a:r>
              <a:rPr lang="en-US" altLang="zh-CN"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3</a:t>
            </a:r>
            <a:r>
              <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rPr>
              <a:t>页</a:t>
            </a:r>
            <a:endParaRPr lang="zh-CN" altLang="en-US" sz="3200" b="1">
              <a:solidFill>
                <a:srgbClr val="FF0000"/>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bldLst>
      <p:bldP spid="14" grpId="1" animBg="1"/>
      <p:bldP spid="7" grpId="1"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530860" y="313690"/>
            <a:ext cx="11129645" cy="4402455"/>
          </a:xfrm>
          <a:prstGeom prst="rect">
            <a:avLst/>
          </a:prstGeom>
        </p:spPr>
      </p:pic>
      <p:sp>
        <p:nvSpPr>
          <p:cNvPr id="14" name="文本框 13"/>
          <p:cNvSpPr txBox="1"/>
          <p:nvPr/>
        </p:nvSpPr>
        <p:spPr>
          <a:xfrm>
            <a:off x="935990" y="4413250"/>
            <a:ext cx="6470015" cy="645160"/>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spAutoFit/>
          </a:bodyPr>
          <a:p>
            <a:pPr algn="l"/>
            <a:r>
              <a:rPr lang="zh-CN" altLang="en-US" sz="3600" b="1">
                <a:solidFill>
                  <a:srgbClr val="0B1BF3"/>
                </a:solidFill>
                <a:latin typeface="仿宋" panose="02010609060101010101" charset="-122"/>
                <a:ea typeface="仿宋" panose="02010609060101010101" charset="-122"/>
                <a:cs typeface="华文中宋" panose="02010600040101010101" charset="-122"/>
                <a:sym typeface="+mn-ea"/>
              </a:rPr>
              <a:t>给以上材料归纳一个主题。</a:t>
            </a:r>
            <a:endParaRPr lang="zh-CN" altLang="en-US" sz="3600" b="1">
              <a:solidFill>
                <a:srgbClr val="0B1BF3"/>
              </a:solidFill>
              <a:latin typeface="仿宋" panose="02010609060101010101" charset="-122"/>
              <a:ea typeface="仿宋" panose="02010609060101010101" charset="-122"/>
              <a:cs typeface="华文中宋" panose="02010600040101010101" charset="-122"/>
              <a:sym typeface="+mn-ea"/>
            </a:endParaRPr>
          </a:p>
        </p:txBody>
      </p:sp>
      <p:sp>
        <p:nvSpPr>
          <p:cNvPr id="9" name="文本框 8"/>
          <p:cNvSpPr txBox="1"/>
          <p:nvPr/>
        </p:nvSpPr>
        <p:spPr>
          <a:xfrm>
            <a:off x="1410335" y="5300345"/>
            <a:ext cx="10141585" cy="645160"/>
          </a:xfrm>
          <a:prstGeom prst="rect">
            <a:avLst/>
          </a:prstGeom>
          <a:solidFill>
            <a:schemeClr val="bg1"/>
          </a:solidFill>
        </p:spPr>
        <p:txBody>
          <a:bodyPr wrap="square" rtlCol="0">
            <a:spAutoFit/>
          </a:bodyPr>
          <a:p>
            <a:r>
              <a:rPr lang="zh-CN" altLang="en-US" sz="3600" b="1">
                <a:solidFill>
                  <a:srgbClr val="FF0000"/>
                </a:solidFill>
                <a:latin typeface="楷体" panose="02010609060101010101" charset="-122"/>
                <a:ea typeface="楷体" panose="02010609060101010101" charset="-122"/>
              </a:rPr>
              <a:t>科举制的演变史</a:t>
            </a:r>
            <a:endParaRPr lang="en-US" altLang="zh-CN" sz="3600" b="1">
              <a:solidFill>
                <a:srgbClr val="FF0000"/>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4" grpId="0"/>
      <p:bldP spid="14" grpId="1"/>
    </p:bldLst>
  </p:timing>
</p:sld>
</file>

<file path=ppt/tags/tag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0.xml><?xml version="1.0" encoding="utf-8"?>
<p:tagLst xmlns:p="http://schemas.openxmlformats.org/presentationml/2006/main">
  <p:tag name="KSO_WM_DIAGRAM_VIRTUALLY_FRAME" val="{&quot;height&quot;:248.27661417322832,&quot;left&quot;:70.75291338582677,&quot;top&quot;:148.5444094488189,&quot;width&quot;:832.5692913385825}"/>
  <p:tag name="KSO_WM_SCREEN_THEME_FLAG" val="Dlrq25wU2PGuGg5bbmjbDEGNSL8J3wneGNBFQCpHhX9Ozs9UWhE9WPNbBaorArKH3n5mgxv15tIb98wL20ftVu8F3bo5OQH9TzalCCKM69k="/>
</p:tagLst>
</file>

<file path=ppt/tags/tag10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0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10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0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0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0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0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07.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108.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10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1.xml><?xml version="1.0" encoding="utf-8"?>
<p:tagLst xmlns:p="http://schemas.openxmlformats.org/presentationml/2006/main">
  <p:tag name="KSO_WM_DIAGRAM_VIRTUALLY_FRAME" val="{&quot;height&quot;:248.27661417322832,&quot;left&quot;:70.75291338582677,&quot;top&quot;:148.5444094488189,&quot;width&quot;:832.5692913385825}"/>
  <p:tag name="KSO_WM_SCREEN_THEME_FLAG" val="Dlrq25wU2PGuGg5bbmjbDEGNSL8J3wneGNBFQCpHhX9Ozs9UWhE9WPNbBaorArKH3n5mgxv15tIb98wL20ftVu8F3bo5OQH9TzalCCKM69k="/>
</p:tagLst>
</file>

<file path=ppt/tags/tag11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1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1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13.xml><?xml version="1.0" encoding="utf-8"?>
<p:tagLst xmlns:p="http://schemas.openxmlformats.org/presentationml/2006/main">
  <p:tag name="TABLE_ENDDRAG_ORIGIN_RECT" val="671*266"/>
  <p:tag name="TABLE_ENDDRAG_RECT" val="160*90*671*266"/>
  <p:tag name="KSO_WM_SCREEN_THEME_FLAG" val="Dlrq25wU2PGuGg5bbmjbDEGNSL8J3wneGNBFQCpHhX9Ozs9UWhE9WPNbBaorArKH3n5mgxv15tIb98wL20ftVu8F3bo5OQH9TzalCCKM69k="/>
</p:tagLst>
</file>

<file path=ppt/tags/tag11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1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1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1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1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1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2.xml><?xml version="1.0" encoding="utf-8"?>
<p:tagLst xmlns:p="http://schemas.openxmlformats.org/presentationml/2006/main">
  <p:tag name="KSO_WM_DIAGRAM_VIRTUALLY_FRAME" val="{&quot;height&quot;:248.27661417322832,&quot;left&quot;:70.75291338582677,&quot;top&quot;:148.5444094488189,&quot;width&quot;:832.5692913385825}"/>
  <p:tag name="KSO_WM_SCREEN_THEME_FLAG" val="Dlrq25wU2PGuGg5bbmjbDEGNSL8J3wneGNBFQCpHhX9Ozs9UWhE9WPNbBaorArKH3n5mgxv15tIb98wL20ftVu8F3bo5OQH9TzalCCKM69k="/>
</p:tagLst>
</file>

<file path=ppt/tags/tag12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2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2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2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2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2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26.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12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2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2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xml><?xml version="1.0" encoding="utf-8"?>
<p:tagLst xmlns:p="http://schemas.openxmlformats.org/presentationml/2006/main">
  <p:tag name="KSO_WM_DIAGRAM_VIRTUALLY_FRAME" val="{&quot;height&quot;:248.27661417322832,&quot;left&quot;:70.75291338582677,&quot;top&quot;:148.5444094488189,&quot;width&quot;:832.5692913385825}"/>
  <p:tag name="KSO_WM_SCREEN_THEME_FLAG" val="Dlrq25wU2PGuGg5bbmjbDEGNSL8J3wneGNBFQCpHhX9Ozs9UWhE9WPNbBaorArKH3n5mgxv15tIb98wL20ftVu8F3bo5OQH9TzalCCKM69k="/>
</p:tagLst>
</file>

<file path=ppt/tags/tag13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3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4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50.xml><?xml version="1.0" encoding="utf-8"?>
<p:tagLst xmlns:p="http://schemas.openxmlformats.org/presentationml/2006/main">
  <p:tag name="COMMONDATA" val="eyJoZGlkIjoiNWRiN2EzOTIwNTFkMWRjYjlhM2M2MjEwMTAzOTAyMTAifQ=="/>
  <p:tag name="KSO_WPP_MARK_KEY" val="381442f7-46d7-4ad6-a3e9-28f9876ffbb1"/>
  <p:tag name="KSO_WM_SCREEN_THEME_FLAG" val="Dlrq25wU2PGuGg5bbmjbDEGNSL8J3wneGNBFQCpHhX9Ozs9UWhE9WPNbBaorArKH3n5mgxv15tIb98wL20ftVu8F3bo5OQH9TzalCCKM69k="/>
</p:tagLst>
</file>

<file path=ppt/tags/tag1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1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2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38.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3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4.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4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49.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50.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5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5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5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5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5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5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5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5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5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0.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6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69.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7.xml><?xml version="1.0" encoding="utf-8"?>
<p:tagLst xmlns:p="http://schemas.openxmlformats.org/presentationml/2006/main">
  <p:tag name="KSO_WM_DIAGRAM_VIRTUALLY_FRAME" val="{&quot;height&quot;:248.27661417322832,&quot;left&quot;:70.75291338582677,&quot;top&quot;:148.5444094488189,&quot;width&quot;:832.5692913385825}"/>
  <p:tag name="KSO_WM_SCREEN_THEME_FLAG" val="Dlrq25wU2PGuGg5bbmjbDEGNSL8J3wneGNBFQCpHhX9Ozs9UWhE9WPNbBaorArKH3n5mgxv15tIb98wL20ftVu8F3bo5OQH9TzalCCKM69k="/>
</p:tagLst>
</file>

<file path=ppt/tags/tag70.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7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72.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7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7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7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7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7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7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7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8.xml><?xml version="1.0" encoding="utf-8"?>
<p:tagLst xmlns:p="http://schemas.openxmlformats.org/presentationml/2006/main">
  <p:tag name="KSO_WM_DIAGRAM_VIRTUALLY_FRAME" val="{&quot;height&quot;:248.27661417322832,&quot;left&quot;:70.75291338582677,&quot;top&quot;:148.5444094488189,&quot;width&quot;:832.5692913385825}"/>
  <p:tag name="KSO_WM_SCREEN_THEME_FLAG" val="Dlrq25wU2PGuGg5bbmjbDEGNSL8J3wneGNBFQCpHhX9Ozs9UWhE9WPNbBaorArKH3n5mgxv15tIb98wL20ftVu8F3bo5OQH9TzalCCKM69k="/>
</p:tagLst>
</file>

<file path=ppt/tags/tag8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8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8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8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8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8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8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87.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SCREEN_THEME_FLAG" val="Dlrq25wU2PGuGg5bbmjbDEGNSL8J3wneGNBFQCpHhX9Ozs9UWhE9WPNbBaorArKH3n5mgxv15tIb98wL20ftVu8F3bo5OQH9TzalCCKM69k="/>
</p:tagLst>
</file>

<file path=ppt/tags/tag8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8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xml><?xml version="1.0" encoding="utf-8"?>
<p:tagLst xmlns:p="http://schemas.openxmlformats.org/presentationml/2006/main">
  <p:tag name="KSO_WM_DIAGRAM_VIRTUALLY_FRAME" val="{&quot;height&quot;:248.27661417322832,&quot;left&quot;:70.75291338582677,&quot;top&quot;:148.5444094488189,&quot;width&quot;:832.5692913385825}"/>
  <p:tag name="KSO_WM_SCREEN_THEME_FLAG" val="Dlrq25wU2PGuGg5bbmjbDEGNSL8J3wneGNBFQCpHhX9Ozs9UWhE9WPNbBaorArKH3n5mgxv15tIb98wL20ftVu8F3bo5OQH9TzalCCKM69k="/>
</p:tagLst>
</file>

<file path=ppt/tags/tag90.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1.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2.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3.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4.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5.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6.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7.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8.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ags/tag99.xml><?xml version="1.0" encoding="utf-8"?>
<p:tagLst xmlns:p="http://schemas.openxmlformats.org/presentationml/2006/main">
  <p:tag name="KSO_WM_BEAUTIFY_FLAG" val=""/>
  <p:tag name="KSO_WM_SCREEN_THEME_FLAG" val="Dlrq25wU2PGuGg5bbmjbDEGNSL8J3wneGNBFQCpHhX9Ozs9UWhE9WPNbBaorArKH3n5mgxv15tIb98wL20ftVu8F3bo5OQH9TzalCCKM69k="/>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7093</Words>
  <PresentationFormat>宽屏</PresentationFormat>
  <Paragraphs>510</Paragraphs>
  <Slides>64</Slides>
  <Notes>0</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嵌入 OLE 服务器</vt:lpstr>
      </vt:variant>
      <vt:variant>
        <vt:i4>17</vt:i4>
      </vt:variant>
      <vt:variant>
        <vt:lpstr>幻灯片标题</vt:lpstr>
      </vt:variant>
      <vt:variant>
        <vt:i4>64</vt:i4>
      </vt:variant>
    </vt:vector>
  </HeadingPairs>
  <TitlesOfParts>
    <vt:vector size="97" baseType="lpstr">
      <vt:lpstr>Arial</vt:lpstr>
      <vt:lpstr>宋体</vt:lpstr>
      <vt:lpstr>Wingdings</vt:lpstr>
      <vt:lpstr>华文新魏</vt:lpstr>
      <vt:lpstr>楷体</vt:lpstr>
      <vt:lpstr>微软雅黑</vt:lpstr>
      <vt:lpstr>华文中宋</vt:lpstr>
      <vt:lpstr>仿宋</vt:lpstr>
      <vt:lpstr>华文楷体</vt:lpstr>
      <vt:lpstr>Times New Roman</vt:lpstr>
      <vt:lpstr>Arial Unicode MS</vt:lpstr>
      <vt:lpstr>Calibri</vt:lpstr>
      <vt:lpstr>华文仿宋</vt:lpstr>
      <vt:lpstr>Times New Roman</vt:lpstr>
      <vt:lpstr>黑体</vt:lpstr>
      <vt:lpstr>Office 主题</vt:lpstr>
      <vt:lpstr>Photoshop.Image.12</vt:lpstr>
      <vt:lpstr>Photoshop.Image.12</vt:lpstr>
      <vt:lpstr>Photoshop.Image.12</vt:lpstr>
      <vt:lpstr>Photoshop.Image.12</vt:lpstr>
      <vt:lpstr>Photoshop.Image.12</vt:lpstr>
      <vt:lpstr>Photoshop.Image.12</vt:lpstr>
      <vt:lpstr>Photoshop.Image.12</vt:lpstr>
      <vt:lpstr>Photoshop.Image.12</vt:lpstr>
      <vt:lpstr>Photoshop.Image.12</vt:lpstr>
      <vt:lpstr>Photoshop.Image.12</vt:lpstr>
      <vt:lpstr>Photoshop.Image.12</vt:lpstr>
      <vt:lpstr>Photoshop.Image.12</vt:lpstr>
      <vt:lpstr>Photoshop.Image.12</vt:lpstr>
      <vt:lpstr>Photoshop.Image.12</vt:lpstr>
      <vt:lpstr>Photoshop.Image.12</vt:lpstr>
      <vt:lpstr>Photoshop.Image.12</vt:lpstr>
      <vt:lpstr>Photoshop.Image.12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2023-05-13T08:07:00Z</dcterms:created>
  <dcterms:modified xsi:type="dcterms:W3CDTF">2025-03-15T11:26:14Z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F37DAB22DB794396A86284D6624938C8_12</vt:lpwstr>
  </property>
  <property fmtid="{D5CDD505-2E9C-101B-9397-08002B2CF9AE}" pid="3" name="KSOProductBuildVer">
    <vt:lpwstr>2052-12.1.0.20305</vt:lpwstr>
  </property>
</Properties>
</file>