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83" r:id="rId3"/>
    <p:sldId id="298" r:id="rId4"/>
    <p:sldId id="299" r:id="rId5"/>
    <p:sldId id="301" r:id="rId6"/>
    <p:sldId id="300" r:id="rId7"/>
    <p:sldId id="297" r:id="rId8"/>
    <p:sldId id="302" r:id="rId9"/>
    <p:sldId id="303" r:id="rId10"/>
    <p:sldId id="304" r:id="rId11"/>
    <p:sldId id="305" r:id="rId12"/>
    <p:sldId id="309" r:id="rId13"/>
    <p:sldId id="308" r:id="rId14"/>
    <p:sldId id="306" r:id="rId15"/>
    <p:sldId id="292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856"/>
    <a:srgbClr val="F5F5F5"/>
    <a:srgbClr val="917752"/>
    <a:srgbClr val="A75E2A"/>
    <a:srgbClr val="A94D0F"/>
    <a:srgbClr val="0D0D0D"/>
    <a:srgbClr val="B09793"/>
    <a:srgbClr val="52442A"/>
    <a:srgbClr val="49230B"/>
    <a:srgbClr val="8C7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3474" autoAdjust="0"/>
  </p:normalViewPr>
  <p:slideViewPr>
    <p:cSldViewPr snapToGrid="0">
      <p:cViewPr varScale="1">
        <p:scale>
          <a:sx n="59" d="100"/>
          <a:sy n="59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076E2-C117-4557-AA84-D9F05CF1093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CAB4-C90C-494E-98B4-A286F253A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4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CAB4-C90C-494E-98B4-A286F253A4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93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829BD3-01C6-4E7B-93AE-BBFBA382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A3B4CD-1C44-41E8-8E0B-66A639BAC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C2F16E-C79C-4A66-8DD8-ACC113BB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02A0A5-530D-44E0-B1B2-778F9C31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3D20E6-BE46-481B-9B91-A30C66EB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2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C294D-696C-46E5-8F90-12AF62AC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917AA6-6D58-490B-8F6E-358D858A3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6528C7-AC62-4C15-9DB8-6D519138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9D40EC-4A20-40FD-8BFB-943BA111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A43DDB-C595-4E9F-9249-9295C0FE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20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9F65E-7732-45D5-ACFE-570191D71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A5ECA2-CDAC-4546-A9B8-81BD91B7F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A80FA3-E67D-43D5-B997-0ECC4B89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AF1BD2-3C98-4E31-AEF0-3574FB81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1763BA-5A90-41E5-B56D-0A4D3F05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24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52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80332-B4C4-4741-8175-B7B330AA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66AB97-6834-4971-A48E-EA215C59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A6FE7A-E0CA-445E-946D-381BC830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6B650B-A6E2-4699-B529-F5FC352E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D7F86-FA6A-4804-87DA-9FA5DCF5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DA813-19A4-430A-B591-A40D5B21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2594E0-30AF-4A8A-92F1-00A8F57E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5FBB93-AAB6-40E1-994E-AA79BF3B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0D4A79-DBD6-4E92-88AA-13E9C54D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373EA5-EAFE-4CEA-B6BC-4E925484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46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5E071-AAAE-494C-A877-BB4F9412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CF4E9E-FAFA-45DD-8A1F-27417FBC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C4F2A8-A96C-41BF-BE56-740EBD1FB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3E7DB0-3A68-4F20-AB3D-87A72B63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8D0970-D957-4E05-A441-64AFA06E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1E1347-4655-4BEA-B92A-D50984B0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3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CAE98-F18F-43B3-8970-CE5F946B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AD219-EE05-493F-A125-2EBA711A4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DE3B18-77DE-4598-B5D6-5AD6DAE16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D04940-8549-4353-A9D2-F73E9AC6D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E7CA19-90EC-4FDF-A059-19163E4BC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8FFFBF-C335-4C24-82B5-753C8278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582342-5FAA-4199-B78D-8364E01B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5CCEBB-1C36-4B1B-9EFA-5634356B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92869-85AD-4FED-9863-07CFEE00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24A956-7661-46D7-BFE9-9A218339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410D8-5DD4-4688-958F-C434A081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CD7802-4075-4588-8CBE-6A664A21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70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04385D-2780-47E0-8EB4-8F2E5FC8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1C3F4E-A6E2-4211-A0F0-6064E3D9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FCAFE5-5446-44DF-BFF5-0DD2E439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4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57BDB-719E-4655-8418-D4A98505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11D19E-DB09-4B48-895B-D82A3356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DBA70-00FF-49D9-BB28-D7AFF8E3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F2D95C-FC79-4E0A-A4F0-80AA64F7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8CB99C-70AC-4FF5-87EE-83475D21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4A0716-E074-429D-A97F-EE55C966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55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D610A-2805-453D-836F-298087FF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02A943-31EC-4058-B8BC-2C8302848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C5B86-B098-464B-822E-6ED1B95CF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F23B67-3C7F-4F69-997D-A4C6AEA1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FB89CE-E9E7-4354-A756-505E1B8C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67DF2-ACF7-46F2-BA3F-76DC2CEC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23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AA0D95-EDCC-4B3A-AE15-411D62DF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E9AA1D-9959-4A31-9C24-D98197E34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3193C-3D25-44DA-A5A8-5CA159B77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49B6-0323-42E3-BE1A-2A7743CD2FA8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FFB39D-45B9-4903-8F35-AE69EEDB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E3DC63-6CA5-4A9E-9AC4-4741F66D8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154E-BA4B-4249-8D68-38310499A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7BD3C-501F-42EB-8317-0252635F7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8FED60-AB3E-4A56-A357-70ED51DA94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E4C7FF-5AE9-4D54-9B4F-530DFCF0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779"/>
            <a:ext cx="12191999" cy="69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E905F9-C2C4-474A-B885-9BD7EB4F9181}"/>
              </a:ext>
            </a:extLst>
          </p:cNvPr>
          <p:cNvSpPr/>
          <p:nvPr/>
        </p:nvSpPr>
        <p:spPr>
          <a:xfrm>
            <a:off x="-29468" y="41096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89181DF-664C-4CA5-97E6-25F551F18878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7E9B173-27AC-4120-BBE7-DC86F29AF1EA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1063B9F-56FE-41F4-BABE-7870DE906B6F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9CE4E946-F1B6-49D9-AAED-AEF8F8EDD0CC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古代世界的帝国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9F069EF-EEE8-4768-87F5-233DCD79BE9E}"/>
              </a:ext>
            </a:extLst>
          </p:cNvPr>
          <p:cNvCxnSpPr>
            <a:cxnSpLocks/>
          </p:cNvCxnSpPr>
          <p:nvPr/>
        </p:nvCxnSpPr>
        <p:spPr>
          <a:xfrm>
            <a:off x="3363310" y="546538"/>
            <a:ext cx="872359" cy="0"/>
          </a:xfrm>
          <a:prstGeom prst="straightConnector1">
            <a:avLst/>
          </a:prstGeom>
          <a:ln w="66675" cap="rnd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A42E8DA0-BB52-402F-882F-1E4B07856DA3}"/>
              </a:ext>
            </a:extLst>
          </p:cNvPr>
          <p:cNvSpPr/>
          <p:nvPr/>
        </p:nvSpPr>
        <p:spPr>
          <a:xfrm>
            <a:off x="4316486" y="292615"/>
            <a:ext cx="872359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罗马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4C9E08-55E0-4BE5-8A33-DC6EE2FA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77" y="8439"/>
            <a:ext cx="2110649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98ACBF5-29DE-45F7-8010-ACDFDC540EA7}"/>
              </a:ext>
            </a:extLst>
          </p:cNvPr>
          <p:cNvSpPr/>
          <p:nvPr/>
        </p:nvSpPr>
        <p:spPr>
          <a:xfrm>
            <a:off x="10050077" y="16879"/>
            <a:ext cx="2141922" cy="3461657"/>
          </a:xfrm>
          <a:prstGeom prst="rect">
            <a:avLst/>
          </a:prstGeom>
          <a:gradFill>
            <a:gsLst>
              <a:gs pos="11000">
                <a:srgbClr val="A94D0F">
                  <a:alpha val="51000"/>
                </a:srgbClr>
              </a:gs>
              <a:gs pos="81000">
                <a:srgbClr val="A75E2A">
                  <a:alpha val="54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6E46B92-C6A3-4220-ABA8-1472AE63F6FC}"/>
              </a:ext>
            </a:extLst>
          </p:cNvPr>
          <p:cNvSpPr txBox="1"/>
          <p:nvPr/>
        </p:nvSpPr>
        <p:spPr>
          <a:xfrm>
            <a:off x="2977116" y="1174409"/>
            <a:ext cx="6936340" cy="225927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世纪的演说家阿利斯 提德对罗马城作为商品汇 聚地的描绘： “所有的货物，所有现 存的和曾经存在的东西， 贸易、航海、农业、金属 加工，任何曾经创造出来 或者生长出来的东西，都 在这里汇合。这里看不到 的东西，肯定不存在于这 个世界上。”       </a:t>
            </a:r>
            <a:endParaRPr lang="en-US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晏绍祥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世界上古史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A5A42A8-C928-4F9F-A612-C74648AB116B}"/>
              </a:ext>
            </a:extLst>
          </p:cNvPr>
          <p:cNvSpPr txBox="1"/>
          <p:nvPr/>
        </p:nvSpPr>
        <p:spPr>
          <a:xfrm>
            <a:off x="5964865" y="4763386"/>
            <a:ext cx="5890437" cy="153856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在罗马帝国统治下，地中海地区保持了</a:t>
            </a:r>
            <a:r>
              <a:rPr lang="en-US" altLang="zh-CN" sz="20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200</a:t>
            </a:r>
            <a:r>
              <a:rPr lang="zh-CN" altLang="en-US" sz="20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多年的和平。由 于奴隶和广大平民的辛勤劳动、地中海不同地区经济联系的加 强，以及贸易的发展，帝国在</a:t>
            </a:r>
            <a:r>
              <a:rPr lang="en-US" altLang="zh-CN" sz="20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1—2</a:t>
            </a:r>
            <a:r>
              <a:rPr lang="zh-CN" altLang="en-US" sz="20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世纪达到繁荣的顶峰。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CE8ED36-A0EE-4ED9-B86E-AF58050764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E6856">
                <a:tint val="45000"/>
                <a:satMod val="400000"/>
              </a:srgbClr>
            </a:duotone>
            <a:alphaModFix amt="85000"/>
          </a:blip>
          <a:stretch>
            <a:fillRect/>
          </a:stretch>
        </p:blipFill>
        <p:spPr>
          <a:xfrm>
            <a:off x="66147" y="3418283"/>
            <a:ext cx="4909890" cy="34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9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69FCE1B-342E-4DF9-AD6D-CD5857A8FABB}"/>
              </a:ext>
            </a:extLst>
          </p:cNvPr>
          <p:cNvSpPr/>
          <p:nvPr/>
        </p:nvSpPr>
        <p:spPr>
          <a:xfrm>
            <a:off x="-29468" y="41096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DF4D214-9885-46EC-B0D0-1286699F8094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4865C07-565D-4707-897B-32F4BADCB651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F9EA037-2BB8-4476-9F98-038B68AB567C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0A00FC-0DBF-4310-BCEE-DE1367DDA3DC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古代文明的交流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6ACE016-45B1-47E1-B1E5-0458E7B40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" r="434"/>
          <a:stretch/>
        </p:blipFill>
        <p:spPr>
          <a:xfrm>
            <a:off x="159152" y="1464907"/>
            <a:ext cx="7388113" cy="489998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CD24B53-3E6B-4C02-B642-25515954617B}"/>
              </a:ext>
            </a:extLst>
          </p:cNvPr>
          <p:cNvSpPr txBox="1"/>
          <p:nvPr/>
        </p:nvSpPr>
        <p:spPr>
          <a:xfrm>
            <a:off x="5179281" y="530594"/>
            <a:ext cx="6721523" cy="430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结合课本，自主概况总结古代文明交流的趋势与具体表现。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492DA72-4157-4D36-BA91-3F564249365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196284"/>
              </p:ext>
            </p:extLst>
          </p:nvPr>
        </p:nvGraphicFramePr>
        <p:xfrm>
          <a:off x="442229" y="1123684"/>
          <a:ext cx="11458575" cy="552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644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bg2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文明成果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bg2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传播表现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706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农耕技术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  <a:sym typeface="+mn-ea"/>
                        </a:rPr>
                        <a:t>西亚的农耕技术，向东传到伊朗高原；向西传入希腊，并进一步传到西欧和北欧；向南传入埃及和非洲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06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冶铁技术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2400" u="none" dirty="0" err="1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  <a:sym typeface="+mn-ea"/>
                        </a:rPr>
                        <a:t>冶铁技术最初起源于西亚，从那里扩散到埃及和希腊等地，人类从此进入铁器时代</a:t>
                      </a:r>
                      <a:endParaRPr lang="en-US" altLang="zh-CN" sz="2400" u="none" dirty="0">
                        <a:solidFill>
                          <a:srgbClr val="000000"/>
                        </a:solidFill>
                        <a:latin typeface="思源宋体 CN" panose="02020700000000000000" pitchFamily="18" charset="-122"/>
                        <a:ea typeface="思源宋体 CN" panose="02020700000000000000" pitchFamily="18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24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神话故事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2400" u="none" dirty="0" err="1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  <a:sym typeface="+mn-ea"/>
                        </a:rPr>
                        <a:t>西亚的神话曾传入希腊，成为希腊神话的重要内容</a:t>
                      </a:r>
                      <a:endParaRPr lang="en-US" altLang="zh-CN" sz="2400" u="none" dirty="0">
                        <a:solidFill>
                          <a:srgbClr val="000000"/>
                        </a:solidFill>
                        <a:latin typeface="思源宋体 CN" panose="02020700000000000000" pitchFamily="18" charset="-122"/>
                        <a:ea typeface="思源宋体 CN" panose="02020700000000000000" pitchFamily="18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24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雕刻艺术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  <a:sym typeface="+mn-ea"/>
                        </a:rPr>
                        <a:t>希腊最初的雕刻艺术，特别是人像雕刻，在很多方面都模仿埃及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529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000000"/>
                          </a:solidFill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字母文字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dirty="0"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西亚地区的腓尼基创造了</a:t>
                      </a:r>
                      <a:r>
                        <a:rPr lang="en-US" altLang="zh-CN" sz="2400" dirty="0"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22</a:t>
                      </a:r>
                      <a:r>
                        <a:rPr lang="zh-CN" altLang="en-US" sz="2400" dirty="0">
                          <a:latin typeface="思源宋体 CN" panose="02020700000000000000" pitchFamily="18" charset="-122"/>
                          <a:ea typeface="思源宋体 CN" panose="02020700000000000000" pitchFamily="18" charset="-122"/>
                        </a:rPr>
                        <a:t>个字母，在东方演化为阿拉马字母，它向 西传入希腊，形成希腊字母，再演化出拉丁字母希腊字 母和拉丁字母成为今天欧洲几乎所有字母文字的祖先。</a:t>
                      </a:r>
                      <a:endParaRPr lang="en-US" altLang="zh-CN" sz="2400" dirty="0">
                        <a:solidFill>
                          <a:srgbClr val="000000"/>
                        </a:solidFill>
                        <a:latin typeface="思源宋体 CN" panose="02020700000000000000" pitchFamily="18" charset="-122"/>
                        <a:ea typeface="思源宋体 CN" panose="02020700000000000000" pitchFamily="18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6453DF-3DE5-4758-BC0E-DD697E799A12}"/>
              </a:ext>
            </a:extLst>
          </p:cNvPr>
          <p:cNvSpPr/>
          <p:nvPr/>
        </p:nvSpPr>
        <p:spPr>
          <a:xfrm>
            <a:off x="-29468" y="41096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38D7C54-67E5-4C41-B359-E29B50FF0877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A04138A-2821-4510-BDB8-9B6B55962243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2FA5A5A-0EEC-431B-833C-CB1C44C1DFE0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0A7207D-9957-4D69-9CDD-A8C39535533A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古代文明的交流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787480-DEA0-4BFA-9959-C0D560C8DE22}"/>
              </a:ext>
            </a:extLst>
          </p:cNvPr>
          <p:cNvSpPr txBox="1"/>
          <p:nvPr/>
        </p:nvSpPr>
        <p:spPr>
          <a:xfrm>
            <a:off x="31274" y="1306286"/>
            <a:ext cx="12129452" cy="224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材料基督教起源于帝国东部的巴勒斯坦，其文化内涵是犹太教人文主义和希腊哲学的理性主义，后来这一宗教成为帝国的国教，是罗马文明的一个重要组成部分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初始的基督教其实是犹太教内部的一个宗教运动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这一运动在公元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世纪末已经演变成独具特色的新宗教，确定希腊语为宗教语言，吸收了希腊哲学某些流派的思想。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－马克垚主编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世界文明史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F5D7C9-460A-4051-9FE8-184066F72BD7}"/>
              </a:ext>
            </a:extLst>
          </p:cNvPr>
          <p:cNvSpPr txBox="1"/>
          <p:nvPr/>
        </p:nvSpPr>
        <p:spPr>
          <a:xfrm>
            <a:off x="195943" y="3709455"/>
            <a:ext cx="963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设问：根据材料，简述基督教的形成及特点。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7C28BB-0326-40EA-A341-DF8AA841F1D2}"/>
              </a:ext>
            </a:extLst>
          </p:cNvPr>
          <p:cNvSpPr txBox="1"/>
          <p:nvPr/>
        </p:nvSpPr>
        <p:spPr>
          <a:xfrm>
            <a:off x="195943" y="4696787"/>
            <a:ext cx="11255829" cy="182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形成：起源于罗马帝国东部，原来是犹太教内部的宗教运动，在</a:t>
            </a:r>
            <a:r>
              <a:rPr lang="en-US" altLang="zh-CN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世纪形成基督教，后发展成帝国国教。</a:t>
            </a:r>
            <a:endParaRPr lang="en-US" altLang="zh-CN" sz="2400" dirty="0">
              <a:solidFill>
                <a:schemeClr val="bg1"/>
              </a:solidFill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特点：希腊语是其宗教语言，其文化内涵是犹太教人文主义和希腊哲学的理性主义相结合，体现了不同文化的交流与融合。</a:t>
            </a:r>
          </a:p>
        </p:txBody>
      </p:sp>
    </p:spTree>
    <p:extLst>
      <p:ext uri="{BB962C8B-B14F-4D97-AF65-F5344CB8AC3E}">
        <p14:creationId xmlns:p14="http://schemas.microsoft.com/office/powerpoint/2010/main" val="126222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69FCE1B-342E-4DF9-AD6D-CD5857A8FABB}"/>
              </a:ext>
            </a:extLst>
          </p:cNvPr>
          <p:cNvSpPr/>
          <p:nvPr/>
        </p:nvSpPr>
        <p:spPr>
          <a:xfrm>
            <a:off x="-29468" y="41096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2274C5-370D-444F-B9EF-E79854B7B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44" y="146045"/>
            <a:ext cx="5226882" cy="3208527"/>
          </a:xfrm>
          <a:prstGeom prst="ellipse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5DF4D214-9885-46EC-B0D0-1286699F8094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4865C07-565D-4707-897B-32F4BADCB651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F9EA037-2BB8-4476-9F98-038B68AB567C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0A00FC-0DBF-4310-BCEE-DE1367DDA3DC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古代文明的交流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B44F79-1BE5-4421-ADE6-1C0491A3C174}"/>
              </a:ext>
            </a:extLst>
          </p:cNvPr>
          <p:cNvSpPr txBox="1"/>
          <p:nvPr/>
        </p:nvSpPr>
        <p:spPr>
          <a:xfrm>
            <a:off x="137067" y="1207647"/>
            <a:ext cx="6796777" cy="582531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波斯帝国境内有几条重要的驿道。最著名的是从小 亚细亚的以弗所到帝国行政中心苏萨的“御道”，它全长 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2 400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多千米，设施完善，每隔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千米左右设一驿站，驿 站备有马匹供信使使用。此外，从巴比伦开始的驿道有两 条，分别通向波斯另一都城波斯波利斯和中亚以及印度。通向中亚的驿道的长度不在“御道”之下，为著名的丝绸之路的前身。 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bg1"/>
              </a:solidFill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思考：中国秦朝修建了连通全国的驰道和直道，罗马帝国有 “条条大道通罗马”的说法。为什么古代世界的大国都要修建大通道？</a:t>
            </a: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F68638-B108-4C26-AE95-A2C832A24988}"/>
              </a:ext>
            </a:extLst>
          </p:cNvPr>
          <p:cNvSpPr txBox="1"/>
          <p:nvPr/>
        </p:nvSpPr>
        <p:spPr>
          <a:xfrm>
            <a:off x="7229387" y="4042525"/>
            <a:ext cx="4635795" cy="205876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①政治：实现或巩固对辽阔疆域统治的需要（利于军队调动、政令畅达）；</a:t>
            </a:r>
          </a:p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②军事：进行征服和扩张，保证后勤补给的需要；</a:t>
            </a:r>
          </a:p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③经济文化：经济文化交流，特别是商品经济发展的需要。</a:t>
            </a:r>
          </a:p>
        </p:txBody>
      </p:sp>
    </p:spTree>
    <p:extLst>
      <p:ext uri="{BB962C8B-B14F-4D97-AF65-F5344CB8AC3E}">
        <p14:creationId xmlns:p14="http://schemas.microsoft.com/office/powerpoint/2010/main" val="292235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13BC6F7-F84D-44E3-8CBD-7628BD90CD05}"/>
              </a:ext>
            </a:extLst>
          </p:cNvPr>
          <p:cNvSpPr/>
          <p:nvPr/>
        </p:nvSpPr>
        <p:spPr>
          <a:xfrm>
            <a:off x="-29712" y="0"/>
            <a:ext cx="12251424" cy="6816904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AEDB4C-55D4-4C19-A78C-A6F520550B70}"/>
              </a:ext>
            </a:extLst>
          </p:cNvPr>
          <p:cNvSpPr txBox="1"/>
          <p:nvPr/>
        </p:nvSpPr>
        <p:spPr>
          <a:xfrm>
            <a:off x="4394837" y="765187"/>
            <a:ext cx="7464055" cy="190789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千百年来，丝绸之路承载的和平合作、开放包容、互学互鉴、互利共赢精神薪火相传。实现民族振兴的共同使命和挑战，需要我们弘扬丝绸之路精神，为发展增动力，为合作添活力，不断深化全面合作、共同发展的中阿战略合作关系。</a:t>
            </a:r>
            <a:endParaRPr lang="en-US" altLang="zh-CN" sz="2000" dirty="0">
              <a:solidFill>
                <a:schemeClr val="bg1"/>
              </a:solidFill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                       </a:t>
            </a:r>
            <a:r>
              <a:rPr lang="en-US" altLang="zh-CN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习近平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951390-8EFF-4163-AC29-83B04678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9" y="1719134"/>
            <a:ext cx="3825235" cy="27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380E102-B0BA-43E7-A8F7-F5A8B7BC7C9B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405CEE8-28F0-4C82-A090-DF6932C32DC0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0A80B57-B276-4CFA-9802-DE75D4BCB0F8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5CAE00C8-4C0B-4C2F-9D07-1FEF7D09F390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古代文明的交流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AC81F52-D3BD-48AC-8805-24D73F70B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788" r="371"/>
          <a:stretch/>
        </p:blipFill>
        <p:spPr bwMode="auto">
          <a:xfrm>
            <a:off x="4792719" y="2906486"/>
            <a:ext cx="6680824" cy="36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2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CB5DC46C-828F-4F84-8B54-CE269DD40C8F}"/>
              </a:ext>
            </a:extLst>
          </p:cNvPr>
          <p:cNvGrpSpPr/>
          <p:nvPr/>
        </p:nvGrpSpPr>
        <p:grpSpPr>
          <a:xfrm>
            <a:off x="365655" y="3226016"/>
            <a:ext cx="443198" cy="3756093"/>
            <a:chOff x="384705" y="3226016"/>
            <a:chExt cx="443198" cy="3756093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5FDAAC1-AEEB-4A92-BE25-FB4C9B80C373}"/>
                </a:ext>
              </a:extLst>
            </p:cNvPr>
            <p:cNvCxnSpPr>
              <a:cxnSpLocks/>
            </p:cNvCxnSpPr>
            <p:nvPr/>
          </p:nvCxnSpPr>
          <p:spPr>
            <a:xfrm>
              <a:off x="627848" y="3226016"/>
              <a:ext cx="0" cy="595773"/>
            </a:xfrm>
            <a:prstGeom prst="line">
              <a:avLst/>
            </a:prstGeom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EC8A150-E00F-4D81-BC30-6E9C57FA7C18}"/>
                </a:ext>
              </a:extLst>
            </p:cNvPr>
            <p:cNvSpPr txBox="1"/>
            <p:nvPr/>
          </p:nvSpPr>
          <p:spPr>
            <a:xfrm>
              <a:off x="384705" y="3970560"/>
              <a:ext cx="443198" cy="30115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tx1">
                      <a:alpha val="40000"/>
                    </a:schemeClr>
                  </a:solidFill>
                  <a:latin typeface="+mj-ea"/>
                  <a:ea typeface="+mj-ea"/>
                </a:rPr>
                <a:t>wadwings</a:t>
              </a:r>
              <a:endParaRPr lang="zh-CN" altLang="en-US" sz="1400" spc="300" dirty="0">
                <a:solidFill>
                  <a:schemeClr val="tx1">
                    <a:alpha val="40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EAA0A246-8447-40C4-B2C5-703DCCE5AD5C}"/>
              </a:ext>
            </a:extLst>
          </p:cNvPr>
          <p:cNvSpPr/>
          <p:nvPr/>
        </p:nvSpPr>
        <p:spPr>
          <a:xfrm>
            <a:off x="1667465" y="3599914"/>
            <a:ext cx="9056741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i="1" dirty="0">
                <a:solidFill>
                  <a:srgbClr val="434343">
                    <a:alpha val="80000"/>
                  </a:srgbClr>
                </a:solidFill>
                <a:latin typeface="+mj-lt"/>
                <a:ea typeface="微软雅黑" panose="020B0503020204020204" pitchFamily="34" charset="-122"/>
              </a:rPr>
              <a:t>一个伟大帝国的崛起首先因为政治、经济、军事，然后是文化的繁荣和文明的伟大，古代帝国的兴起源于文明的区域扩展，而帝国的进一步发展又推动了农耕文明区域圈。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40CD0CF-BCCC-4538-BA61-E52070F64808}"/>
              </a:ext>
            </a:extLst>
          </p:cNvPr>
          <p:cNvGrpSpPr/>
          <p:nvPr/>
        </p:nvGrpSpPr>
        <p:grpSpPr>
          <a:xfrm>
            <a:off x="5331796" y="5234602"/>
            <a:ext cx="1515059" cy="396583"/>
            <a:chOff x="5369896" y="5120302"/>
            <a:chExt cx="1515059" cy="39658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8891C8A-117A-45DF-ADA2-A915720BD368}"/>
                </a:ext>
              </a:extLst>
            </p:cNvPr>
            <p:cNvSpPr txBox="1"/>
            <p:nvPr/>
          </p:nvSpPr>
          <p:spPr>
            <a:xfrm>
              <a:off x="5369896" y="5120302"/>
              <a:ext cx="1515059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wadwings</a:t>
              </a:r>
              <a:endParaRPr lang="zh-CN" altLang="en-US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7D065326-FA0A-45CE-B729-ABABBDC087BE}"/>
                </a:ext>
              </a:extLst>
            </p:cNvPr>
            <p:cNvSpPr/>
            <p:nvPr/>
          </p:nvSpPr>
          <p:spPr>
            <a:xfrm flipV="1">
              <a:off x="6035921" y="5120302"/>
              <a:ext cx="118182" cy="101880"/>
            </a:xfrm>
            <a:prstGeom prst="triangl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32758889-40B5-4F66-8662-3EE39DB4DD6B}"/>
              </a:ext>
            </a:extLst>
          </p:cNvPr>
          <p:cNvSpPr/>
          <p:nvPr/>
        </p:nvSpPr>
        <p:spPr>
          <a:xfrm>
            <a:off x="1412307" y="-949926"/>
            <a:ext cx="9294630" cy="9294630"/>
          </a:xfrm>
          <a:prstGeom prst="ellipse">
            <a:avLst/>
          </a:prstGeom>
          <a:noFill/>
          <a:ln w="19050">
            <a:gradFill>
              <a:gsLst>
                <a:gs pos="100000">
                  <a:srgbClr val="917752"/>
                </a:gs>
                <a:gs pos="0">
                  <a:srgbClr val="A94D0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ACBF1FA-4B10-438E-ACD4-98982498D86A}"/>
              </a:ext>
            </a:extLst>
          </p:cNvPr>
          <p:cNvSpPr txBox="1"/>
          <p:nvPr/>
        </p:nvSpPr>
        <p:spPr>
          <a:xfrm>
            <a:off x="11305137" y="978394"/>
            <a:ext cx="443198" cy="3011549"/>
          </a:xfrm>
          <a:prstGeom prst="rect">
            <a:avLst/>
          </a:prstGeom>
          <a:solidFill>
            <a:srgbClr val="F5F5F5"/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400" spc="300" dirty="0">
              <a:solidFill>
                <a:schemeClr val="tx1">
                  <a:alpha val="4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BF1D54D-1C28-4D4E-B807-6C43A1C49E94}"/>
              </a:ext>
            </a:extLst>
          </p:cNvPr>
          <p:cNvGrpSpPr/>
          <p:nvPr/>
        </p:nvGrpSpPr>
        <p:grpSpPr>
          <a:xfrm>
            <a:off x="5050677" y="1138686"/>
            <a:ext cx="2290316" cy="2290314"/>
            <a:chOff x="4670534" y="108909"/>
            <a:chExt cx="2290316" cy="2290314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B24EDFC7-8639-4E06-915F-55B65F4A9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1244" y="253402"/>
              <a:ext cx="1962364" cy="2001328"/>
            </a:xfrm>
            <a:custGeom>
              <a:avLst/>
              <a:gdLst>
                <a:gd name="connsiteX0" fmla="*/ 1000664 w 2001328"/>
                <a:gd name="connsiteY0" fmla="*/ 0 h 2001328"/>
                <a:gd name="connsiteX1" fmla="*/ 2001328 w 2001328"/>
                <a:gd name="connsiteY1" fmla="*/ 1000664 h 2001328"/>
                <a:gd name="connsiteX2" fmla="*/ 1000664 w 2001328"/>
                <a:gd name="connsiteY2" fmla="*/ 2001328 h 2001328"/>
                <a:gd name="connsiteX3" fmla="*/ 0 w 2001328"/>
                <a:gd name="connsiteY3" fmla="*/ 1000664 h 2001328"/>
                <a:gd name="connsiteX4" fmla="*/ 1000664 w 2001328"/>
                <a:gd name="connsiteY4" fmla="*/ 0 h 200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28" h="2001328">
                  <a:moveTo>
                    <a:pt x="1000664" y="0"/>
                  </a:moveTo>
                  <a:cubicBezTo>
                    <a:pt x="1553315" y="0"/>
                    <a:pt x="2001328" y="448013"/>
                    <a:pt x="2001328" y="1000664"/>
                  </a:cubicBezTo>
                  <a:cubicBezTo>
                    <a:pt x="2001328" y="1553315"/>
                    <a:pt x="1553315" y="2001328"/>
                    <a:pt x="1000664" y="2001328"/>
                  </a:cubicBezTo>
                  <a:cubicBezTo>
                    <a:pt x="448013" y="2001328"/>
                    <a:pt x="0" y="1553315"/>
                    <a:pt x="0" y="1000664"/>
                  </a:cubicBezTo>
                  <a:cubicBezTo>
                    <a:pt x="0" y="448013"/>
                    <a:pt x="448013" y="0"/>
                    <a:pt x="1000664" y="0"/>
                  </a:cubicBezTo>
                  <a:close/>
                </a:path>
              </a:pathLst>
            </a:custGeom>
          </p:spPr>
        </p:pic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EADFD5D-BEEC-407E-AF7C-7E1C93AD3E8F}"/>
                </a:ext>
              </a:extLst>
            </p:cNvPr>
            <p:cNvSpPr/>
            <p:nvPr/>
          </p:nvSpPr>
          <p:spPr>
            <a:xfrm>
              <a:off x="4783948" y="244690"/>
              <a:ext cx="2001328" cy="2001328"/>
            </a:xfrm>
            <a:prstGeom prst="ellipse">
              <a:avLst/>
            </a:prstGeom>
            <a:gradFill>
              <a:gsLst>
                <a:gs pos="56000">
                  <a:srgbClr val="A94D0F">
                    <a:alpha val="34000"/>
                  </a:srgbClr>
                </a:gs>
                <a:gs pos="16000">
                  <a:srgbClr val="A94D0F">
                    <a:alpha val="2000"/>
                  </a:srgbClr>
                </a:gs>
                <a:gs pos="0">
                  <a:srgbClr val="A75E2A">
                    <a:alpha val="24000"/>
                  </a:srgbClr>
                </a:gs>
                <a:gs pos="100000">
                  <a:srgbClr val="A75E2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05A9B7A0-E33B-4841-8459-76E2C6B75510}"/>
                </a:ext>
              </a:extLst>
            </p:cNvPr>
            <p:cNvSpPr/>
            <p:nvPr/>
          </p:nvSpPr>
          <p:spPr>
            <a:xfrm>
              <a:off x="4670534" y="108909"/>
              <a:ext cx="2290316" cy="2290314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rgbClr val="B09793"/>
                  </a:gs>
                  <a:gs pos="0">
                    <a:srgbClr val="A75E2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36296627-B4AD-4741-A37F-6E15DC4D3AC6}"/>
              </a:ext>
            </a:extLst>
          </p:cNvPr>
          <p:cNvSpPr txBox="1"/>
          <p:nvPr/>
        </p:nvSpPr>
        <p:spPr>
          <a:xfrm>
            <a:off x="237372" y="6343047"/>
            <a:ext cx="976994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Day/01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8A53CF9-3C82-42E0-ACB0-F90BEB10A359}"/>
              </a:ext>
            </a:extLst>
          </p:cNvPr>
          <p:cNvSpPr txBox="1"/>
          <p:nvPr/>
        </p:nvSpPr>
        <p:spPr>
          <a:xfrm>
            <a:off x="11025553" y="6363366"/>
            <a:ext cx="976994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2021/1/17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2D01DA2D-C46E-49EF-A0A6-86A533CB5EDA}"/>
              </a:ext>
            </a:extLst>
          </p:cNvPr>
          <p:cNvGrpSpPr/>
          <p:nvPr/>
        </p:nvGrpSpPr>
        <p:grpSpPr>
          <a:xfrm>
            <a:off x="11520507" y="354049"/>
            <a:ext cx="400109" cy="380838"/>
            <a:chOff x="11229915" y="368563"/>
            <a:chExt cx="400109" cy="380838"/>
          </a:xfrm>
          <a:solidFill>
            <a:schemeClr val="bg1">
              <a:lumMod val="50000"/>
            </a:schemeClr>
          </a:solidFill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3E211168-4CE1-45C8-9D8B-DDAF9EED6D2E}"/>
                </a:ext>
              </a:extLst>
            </p:cNvPr>
            <p:cNvSpPr/>
            <p:nvPr/>
          </p:nvSpPr>
          <p:spPr>
            <a:xfrm>
              <a:off x="11229919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8A0F3A3-0194-4003-98A6-94F90CB5EC32}"/>
                </a:ext>
              </a:extLst>
            </p:cNvPr>
            <p:cNvSpPr/>
            <p:nvPr/>
          </p:nvSpPr>
          <p:spPr>
            <a:xfrm>
              <a:off x="11229915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EC604A74-AEE9-4C56-B915-19F058920171}"/>
                </a:ext>
              </a:extLst>
            </p:cNvPr>
            <p:cNvSpPr/>
            <p:nvPr/>
          </p:nvSpPr>
          <p:spPr>
            <a:xfrm>
              <a:off x="11229919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DC1A585C-FC6A-4237-A338-1BA9746B95CB}"/>
                </a:ext>
              </a:extLst>
            </p:cNvPr>
            <p:cNvSpPr/>
            <p:nvPr/>
          </p:nvSpPr>
          <p:spPr>
            <a:xfrm>
              <a:off x="11395928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AAC6C4EC-C0AE-484B-8405-756E1B5F520D}"/>
                </a:ext>
              </a:extLst>
            </p:cNvPr>
            <p:cNvSpPr/>
            <p:nvPr/>
          </p:nvSpPr>
          <p:spPr>
            <a:xfrm>
              <a:off x="11395924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55470627-A113-4103-800C-6DDD41D7E0E6}"/>
                </a:ext>
              </a:extLst>
            </p:cNvPr>
            <p:cNvSpPr/>
            <p:nvPr/>
          </p:nvSpPr>
          <p:spPr>
            <a:xfrm>
              <a:off x="11395924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85F0DA64-1049-40A6-A373-653DF7686886}"/>
                </a:ext>
              </a:extLst>
            </p:cNvPr>
            <p:cNvSpPr/>
            <p:nvPr/>
          </p:nvSpPr>
          <p:spPr>
            <a:xfrm>
              <a:off x="11564708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A364BBEC-8C6A-4133-A550-FE14E7C8BF8A}"/>
                </a:ext>
              </a:extLst>
            </p:cNvPr>
            <p:cNvSpPr/>
            <p:nvPr/>
          </p:nvSpPr>
          <p:spPr>
            <a:xfrm>
              <a:off x="11561933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215B67B5-10B9-4AAB-B1EB-98D920A5ECED}"/>
                </a:ext>
              </a:extLst>
            </p:cNvPr>
            <p:cNvSpPr/>
            <p:nvPr/>
          </p:nvSpPr>
          <p:spPr>
            <a:xfrm>
              <a:off x="11561933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D214B0C-9B32-4D57-8E46-5FD34157540F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E9F0BBD-4633-40BC-AF1B-75F15363ED4E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81AEB5F-B32D-4B1B-A1E7-DC148CD291A0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6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A94D0F">
                <a:alpha val="42000"/>
              </a:srgbClr>
            </a:gs>
            <a:gs pos="62000">
              <a:srgbClr val="C9621C">
                <a:alpha val="30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C27B44-C1F8-4570-8624-2A4855F9107B}"/>
              </a:ext>
            </a:extLst>
          </p:cNvPr>
          <p:cNvSpPr/>
          <p:nvPr/>
        </p:nvSpPr>
        <p:spPr>
          <a:xfrm>
            <a:off x="1174152" y="2753553"/>
            <a:ext cx="2328708" cy="3179690"/>
          </a:xfrm>
          <a:prstGeom prst="rect">
            <a:avLst/>
          </a:prstGeom>
          <a:blipFill dpi="0" rotWithShape="1">
            <a:blip r:embed="rId2">
              <a:alphaModFix amt="3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sx="102000" sy="102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03A2E92-6FDC-4F62-85AE-1200CF85369D}"/>
              </a:ext>
            </a:extLst>
          </p:cNvPr>
          <p:cNvSpPr/>
          <p:nvPr/>
        </p:nvSpPr>
        <p:spPr>
          <a:xfrm>
            <a:off x="8965915" y="2753554"/>
            <a:ext cx="2328708" cy="3179690"/>
          </a:xfrm>
          <a:prstGeom prst="rect">
            <a:avLst/>
          </a:prstGeom>
          <a:blipFill>
            <a:blip r:embed="rId4">
              <a:alphaModFix amt="41000"/>
            </a:blip>
            <a:stretch>
              <a:fillRect/>
            </a:stretch>
          </a:blipFill>
          <a:ln>
            <a:gradFill>
              <a:gsLst>
                <a:gs pos="83000">
                  <a:schemeClr val="accent2">
                    <a:lumMod val="40000"/>
                    <a:lumOff val="60000"/>
                  </a:schemeClr>
                </a:gs>
                <a:gs pos="99000">
                  <a:schemeClr val="accent2">
                    <a:lumMod val="20000"/>
                    <a:lumOff val="80000"/>
                    <a:alpha val="69000"/>
                  </a:schemeClr>
                </a:gs>
              </a:gsLst>
              <a:lin ang="5400000" scaled="1"/>
            </a:gradFill>
          </a:ln>
          <a:effectLst>
            <a:outerShdw blurRad="482600" dist="190500" dir="5340000" sx="105000" sy="105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B53F00C-FC7A-43F9-AF0A-0465CBAB2EB3}"/>
              </a:ext>
            </a:extLst>
          </p:cNvPr>
          <p:cNvSpPr/>
          <p:nvPr/>
        </p:nvSpPr>
        <p:spPr>
          <a:xfrm>
            <a:off x="5112160" y="2753554"/>
            <a:ext cx="2328708" cy="3179690"/>
          </a:xfrm>
          <a:prstGeom prst="rect">
            <a:avLst/>
          </a:prstGeom>
          <a:blipFill dpi="0" rotWithShape="1">
            <a:blip r:embed="rId5">
              <a:alphaModFix amt="41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83000">
                  <a:schemeClr val="accent2">
                    <a:lumMod val="40000"/>
                    <a:lumOff val="60000"/>
                  </a:schemeClr>
                </a:gs>
                <a:gs pos="99000">
                  <a:schemeClr val="accent2">
                    <a:lumMod val="20000"/>
                    <a:lumOff val="80000"/>
                    <a:alpha val="69000"/>
                  </a:schemeClr>
                </a:gs>
              </a:gsLst>
              <a:lin ang="5400000" scaled="1"/>
            </a:gradFill>
          </a:ln>
          <a:effectLst>
            <a:outerShdw blurRad="317500" dist="190500" dir="5100000" sx="97000" sy="97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14111BE-ED6C-418E-8C2B-5C25D80C8475}"/>
              </a:ext>
            </a:extLst>
          </p:cNvPr>
          <p:cNvSpPr/>
          <p:nvPr/>
        </p:nvSpPr>
        <p:spPr>
          <a:xfrm>
            <a:off x="1180626" y="1058479"/>
            <a:ext cx="7785289" cy="116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学习目标：</a:t>
            </a:r>
            <a:endParaRPr lang="en-US" altLang="zh-CN" sz="2000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1.</a:t>
            </a:r>
            <a:r>
              <a:rPr lang="zh-CN" altLang="en-US" sz="20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了解古代帝国制度建设情况和区域性影响；</a:t>
            </a:r>
            <a:endParaRPr lang="en-US" altLang="zh-CN" sz="2000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2.</a:t>
            </a:r>
            <a:r>
              <a:rPr lang="zh-CN" altLang="en-US" sz="20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认识古代文明的扩展与大帝国的产生、发展之间的关系。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890F375-4B3C-44DE-B7B0-C6A7A7DDCE43}"/>
              </a:ext>
            </a:extLst>
          </p:cNvPr>
          <p:cNvSpPr txBox="1"/>
          <p:nvPr/>
        </p:nvSpPr>
        <p:spPr>
          <a:xfrm>
            <a:off x="1333491" y="5001368"/>
            <a:ext cx="2010764" cy="43037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古代文明的扩展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C97DF5D-C650-41D5-BE2F-AE2A2196D2CF}"/>
              </a:ext>
            </a:extLst>
          </p:cNvPr>
          <p:cNvSpPr txBox="1"/>
          <p:nvPr/>
        </p:nvSpPr>
        <p:spPr>
          <a:xfrm>
            <a:off x="5292674" y="5001368"/>
            <a:ext cx="1967679" cy="43037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古代世界的帝国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ED2DAF2-6EA0-4E5E-8813-CE9A9FC489AC}"/>
              </a:ext>
            </a:extLst>
          </p:cNvPr>
          <p:cNvSpPr txBox="1"/>
          <p:nvPr/>
        </p:nvSpPr>
        <p:spPr>
          <a:xfrm>
            <a:off x="9146429" y="5001368"/>
            <a:ext cx="1967679" cy="43037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古代文明的交流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0D5FC1-BB29-4563-A3C8-07AF308E1E76}"/>
              </a:ext>
            </a:extLst>
          </p:cNvPr>
          <p:cNvSpPr/>
          <p:nvPr/>
        </p:nvSpPr>
        <p:spPr>
          <a:xfrm>
            <a:off x="2519021" y="5673405"/>
            <a:ext cx="1414130" cy="568622"/>
          </a:xfrm>
          <a:prstGeom prst="rect">
            <a:avLst/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D8AA07B-BCFD-4F46-A038-B58BD001E69F}"/>
              </a:ext>
            </a:extLst>
          </p:cNvPr>
          <p:cNvSpPr txBox="1"/>
          <p:nvPr/>
        </p:nvSpPr>
        <p:spPr>
          <a:xfrm>
            <a:off x="11025553" y="6363366"/>
            <a:ext cx="976994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2021/1/17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6F8A013C-F03A-4C1B-AE96-EF1968876DD5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5061A21-F9DE-461A-B45C-60B1499473A0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44D43419-8361-498B-8BA9-028F89D44736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F58B5A4-C846-43D3-A411-DBF5055BC291}"/>
              </a:ext>
            </a:extLst>
          </p:cNvPr>
          <p:cNvGrpSpPr/>
          <p:nvPr/>
        </p:nvGrpSpPr>
        <p:grpSpPr>
          <a:xfrm>
            <a:off x="11520507" y="354049"/>
            <a:ext cx="400109" cy="380838"/>
            <a:chOff x="11229915" y="368563"/>
            <a:chExt cx="400109" cy="380838"/>
          </a:xfrm>
          <a:solidFill>
            <a:schemeClr val="bg1">
              <a:lumMod val="50000"/>
            </a:schemeClr>
          </a:solidFill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13FC5FF-084A-4E29-AF15-6ED76C6EEEB6}"/>
                </a:ext>
              </a:extLst>
            </p:cNvPr>
            <p:cNvSpPr/>
            <p:nvPr/>
          </p:nvSpPr>
          <p:spPr>
            <a:xfrm>
              <a:off x="11229919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693D888-E0D4-4943-8FDA-A6CC9905F90B}"/>
                </a:ext>
              </a:extLst>
            </p:cNvPr>
            <p:cNvSpPr/>
            <p:nvPr/>
          </p:nvSpPr>
          <p:spPr>
            <a:xfrm>
              <a:off x="11229915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E0D394EA-4E49-4200-BA6D-5349D429A2CC}"/>
                </a:ext>
              </a:extLst>
            </p:cNvPr>
            <p:cNvSpPr/>
            <p:nvPr/>
          </p:nvSpPr>
          <p:spPr>
            <a:xfrm>
              <a:off x="11229919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A5AF51A7-ED1D-4203-924E-4FD9F76C2D74}"/>
                </a:ext>
              </a:extLst>
            </p:cNvPr>
            <p:cNvSpPr/>
            <p:nvPr/>
          </p:nvSpPr>
          <p:spPr>
            <a:xfrm>
              <a:off x="11395928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E6D06B97-04D7-4D40-9740-ED7E16E9686F}"/>
                </a:ext>
              </a:extLst>
            </p:cNvPr>
            <p:cNvSpPr/>
            <p:nvPr/>
          </p:nvSpPr>
          <p:spPr>
            <a:xfrm>
              <a:off x="11395924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20457448-66F8-4E47-9F4F-69EFD8F8300F}"/>
                </a:ext>
              </a:extLst>
            </p:cNvPr>
            <p:cNvSpPr/>
            <p:nvPr/>
          </p:nvSpPr>
          <p:spPr>
            <a:xfrm>
              <a:off x="11395924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00C640F4-BFFE-4327-AEE7-B8E290310F57}"/>
                </a:ext>
              </a:extLst>
            </p:cNvPr>
            <p:cNvSpPr/>
            <p:nvPr/>
          </p:nvSpPr>
          <p:spPr>
            <a:xfrm>
              <a:off x="11564708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3FB73D7-11AA-4A94-9556-B80985A7D5AD}"/>
                </a:ext>
              </a:extLst>
            </p:cNvPr>
            <p:cNvSpPr/>
            <p:nvPr/>
          </p:nvSpPr>
          <p:spPr>
            <a:xfrm>
              <a:off x="11561933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AA01FB68-19E6-4F7D-9645-AE26E08156FA}"/>
                </a:ext>
              </a:extLst>
            </p:cNvPr>
            <p:cNvSpPr/>
            <p:nvPr/>
          </p:nvSpPr>
          <p:spPr>
            <a:xfrm>
              <a:off x="11561933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731A535E-5D4A-4FD9-8226-49014354C985}"/>
              </a:ext>
            </a:extLst>
          </p:cNvPr>
          <p:cNvSpPr/>
          <p:nvPr/>
        </p:nvSpPr>
        <p:spPr>
          <a:xfrm>
            <a:off x="6454023" y="5673405"/>
            <a:ext cx="1414130" cy="568622"/>
          </a:xfrm>
          <a:prstGeom prst="rect">
            <a:avLst/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D738B1D-E94B-4841-83F4-26F1EF28FBD6}"/>
              </a:ext>
            </a:extLst>
          </p:cNvPr>
          <p:cNvSpPr/>
          <p:nvPr/>
        </p:nvSpPr>
        <p:spPr>
          <a:xfrm>
            <a:off x="10290961" y="5673405"/>
            <a:ext cx="1414130" cy="568622"/>
          </a:xfrm>
          <a:prstGeom prst="rect">
            <a:avLst/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A62DE3-87D6-4BB8-AB20-1619E0200F71}"/>
              </a:ext>
            </a:extLst>
          </p:cNvPr>
          <p:cNvSpPr/>
          <p:nvPr/>
        </p:nvSpPr>
        <p:spPr>
          <a:xfrm>
            <a:off x="8146436" y="287738"/>
            <a:ext cx="3270607" cy="1944272"/>
          </a:xfrm>
          <a:prstGeom prst="rect">
            <a:avLst/>
          </a:prstGeom>
          <a:blipFill dpi="0" rotWithShape="1">
            <a:blip r:embed="rId7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FAF63D9C-E0BB-49A4-914B-309E7546CB39}"/>
              </a:ext>
            </a:extLst>
          </p:cNvPr>
          <p:cNvSpPr/>
          <p:nvPr/>
        </p:nvSpPr>
        <p:spPr>
          <a:xfrm>
            <a:off x="7795914" y="0"/>
            <a:ext cx="6404224" cy="2632215"/>
          </a:xfrm>
          <a:prstGeom prst="rect">
            <a:avLst/>
          </a:prstGeom>
          <a:gradFill flip="none" rotWithShape="1">
            <a:gsLst>
              <a:gs pos="97000">
                <a:srgbClr val="A94D0F">
                  <a:alpha val="9000"/>
                </a:srgbClr>
              </a:gs>
              <a:gs pos="70000">
                <a:srgbClr val="C9621C">
                  <a:alpha val="13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94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8FF2AE8-51AE-4966-8B86-48EEDFFC2713}"/>
              </a:ext>
            </a:extLst>
          </p:cNvPr>
          <p:cNvSpPr/>
          <p:nvPr/>
        </p:nvSpPr>
        <p:spPr>
          <a:xfrm>
            <a:off x="1806" y="0"/>
            <a:ext cx="12190194" cy="6858000"/>
          </a:xfrm>
          <a:prstGeom prst="rect">
            <a:avLst/>
          </a:prstGeom>
          <a:gradFill flip="none" rotWithShape="1">
            <a:gsLst>
              <a:gs pos="61000">
                <a:srgbClr val="917752"/>
              </a:gs>
              <a:gs pos="0">
                <a:srgbClr val="52442A"/>
              </a:gs>
              <a:gs pos="100000">
                <a:srgbClr val="4923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1BEC81A-62C9-4DD5-A153-DB613ADFEE17}"/>
              </a:ext>
            </a:extLst>
          </p:cNvPr>
          <p:cNvSpPr/>
          <p:nvPr/>
        </p:nvSpPr>
        <p:spPr>
          <a:xfrm>
            <a:off x="0" y="0"/>
            <a:ext cx="469277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63500" dist="508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99D92C-C449-47B2-8B3E-66A3F2FF954B}"/>
              </a:ext>
            </a:extLst>
          </p:cNvPr>
          <p:cNvSpPr/>
          <p:nvPr/>
        </p:nvSpPr>
        <p:spPr>
          <a:xfrm>
            <a:off x="1331172" y="1149264"/>
            <a:ext cx="9898743" cy="4749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16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483DBBC-6D24-462A-B2FB-A5E9732BA0F1}"/>
              </a:ext>
            </a:extLst>
          </p:cNvPr>
          <p:cNvGrpSpPr/>
          <p:nvPr/>
        </p:nvGrpSpPr>
        <p:grpSpPr>
          <a:xfrm>
            <a:off x="365655" y="3226016"/>
            <a:ext cx="443198" cy="3756093"/>
            <a:chOff x="384705" y="3226016"/>
            <a:chExt cx="443198" cy="3756093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2201E77-7B8F-44F4-889F-31CB971576AC}"/>
                </a:ext>
              </a:extLst>
            </p:cNvPr>
            <p:cNvCxnSpPr>
              <a:cxnSpLocks/>
            </p:cNvCxnSpPr>
            <p:nvPr/>
          </p:nvCxnSpPr>
          <p:spPr>
            <a:xfrm>
              <a:off x="627848" y="3226016"/>
              <a:ext cx="0" cy="595773"/>
            </a:xfrm>
            <a:prstGeom prst="line">
              <a:avLst/>
            </a:prstGeom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E6E65FF-DEB3-49F6-8FEF-81F290F375D2}"/>
                </a:ext>
              </a:extLst>
            </p:cNvPr>
            <p:cNvSpPr txBox="1"/>
            <p:nvPr/>
          </p:nvSpPr>
          <p:spPr>
            <a:xfrm>
              <a:off x="384705" y="3970560"/>
              <a:ext cx="443198" cy="30115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tx1">
                      <a:alpha val="40000"/>
                    </a:schemeClr>
                  </a:solidFill>
                  <a:latin typeface="+mj-ea"/>
                  <a:ea typeface="+mj-ea"/>
                </a:rPr>
                <a:t>wadwings</a:t>
              </a:r>
              <a:endParaRPr lang="zh-CN" altLang="en-US" sz="1400" spc="300" dirty="0">
                <a:solidFill>
                  <a:schemeClr val="tx1">
                    <a:alpha val="40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AC66B26F-CB17-4AFA-A996-AF7ABFF1B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172" y="1149264"/>
            <a:ext cx="4910758" cy="4749276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A80DBDCC-1184-43D8-8D7A-07D3911F1CF9}"/>
              </a:ext>
            </a:extLst>
          </p:cNvPr>
          <p:cNvGrpSpPr/>
          <p:nvPr/>
        </p:nvGrpSpPr>
        <p:grpSpPr>
          <a:xfrm>
            <a:off x="6345616" y="1838189"/>
            <a:ext cx="517065" cy="2606228"/>
            <a:chOff x="10458953" y="3729736"/>
            <a:chExt cx="517065" cy="2606228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B53490AE-80CD-4F6E-B5E2-0ED5B04EB2A9}"/>
                </a:ext>
              </a:extLst>
            </p:cNvPr>
            <p:cNvSpPr txBox="1"/>
            <p:nvPr/>
          </p:nvSpPr>
          <p:spPr>
            <a:xfrm>
              <a:off x="10458953" y="4438454"/>
              <a:ext cx="517065" cy="1897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spc="60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WARRING</a:t>
              </a:r>
              <a:endParaRPr lang="zh-CN" altLang="en-US" b="1" spc="600" dirty="0">
                <a:solidFill>
                  <a:schemeClr val="tx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0C111323-4AC0-4A78-BFAA-A060C2683B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5626" y="3729736"/>
              <a:ext cx="1" cy="616665"/>
            </a:xfrm>
            <a:prstGeom prst="line">
              <a:avLst/>
            </a:prstGeom>
            <a:ln w="28575">
              <a:solidFill>
                <a:schemeClr val="tx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CC8B69EB-7FD1-4F04-AAC2-2BA7C3D75367}"/>
              </a:ext>
            </a:extLst>
          </p:cNvPr>
          <p:cNvSpPr txBox="1"/>
          <p:nvPr/>
        </p:nvSpPr>
        <p:spPr>
          <a:xfrm>
            <a:off x="7021767" y="1664493"/>
            <a:ext cx="3653067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古代文明重要的扩展方式</a:t>
            </a:r>
            <a:endParaRPr lang="en-US" altLang="zh-CN" sz="2400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 algn="r">
              <a:lnSpc>
                <a:spcPct val="120000"/>
              </a:lnSpc>
            </a:pPr>
            <a:endParaRPr lang="en-US" altLang="zh-CN" sz="2400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——</a:t>
            </a:r>
            <a:r>
              <a:rPr lang="zh-CN" altLang="en-US" sz="2400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武力扩张</a:t>
            </a:r>
            <a:endParaRPr lang="en-US" altLang="zh-CN" sz="2400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F4356D9-A7EE-4940-884B-835DE179E68C}"/>
              </a:ext>
            </a:extLst>
          </p:cNvPr>
          <p:cNvSpPr/>
          <p:nvPr/>
        </p:nvSpPr>
        <p:spPr>
          <a:xfrm>
            <a:off x="7273186" y="3121795"/>
            <a:ext cx="3150228" cy="1061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阅读教材</a:t>
            </a:r>
            <a:endParaRPr lang="en-US" altLang="zh-CN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找出古埃及、西亚、古希腊文明向外扩展的基本史实</a:t>
            </a:r>
            <a:endParaRPr lang="en-US" altLang="zh-CN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27EE72F-7232-4D62-B73F-864DD520C659}"/>
              </a:ext>
            </a:extLst>
          </p:cNvPr>
          <p:cNvGrpSpPr/>
          <p:nvPr/>
        </p:nvGrpSpPr>
        <p:grpSpPr>
          <a:xfrm>
            <a:off x="11851137" y="5751670"/>
            <a:ext cx="68091" cy="380838"/>
            <a:chOff x="11561933" y="5751670"/>
            <a:chExt cx="68091" cy="380838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80738B6F-9C71-45A0-8151-88CC316F899C}"/>
                </a:ext>
              </a:extLst>
            </p:cNvPr>
            <p:cNvSpPr/>
            <p:nvPr/>
          </p:nvSpPr>
          <p:spPr>
            <a:xfrm>
              <a:off x="11564708" y="5751670"/>
              <a:ext cx="65316" cy="6531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77FB9994-29AF-4722-9D10-56B10679075F}"/>
                </a:ext>
              </a:extLst>
            </p:cNvPr>
            <p:cNvSpPr/>
            <p:nvPr/>
          </p:nvSpPr>
          <p:spPr>
            <a:xfrm>
              <a:off x="11561933" y="5909431"/>
              <a:ext cx="65316" cy="6531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94B17B5-7BAB-4BC4-9A35-12FAEC43DAE4}"/>
                </a:ext>
              </a:extLst>
            </p:cNvPr>
            <p:cNvSpPr/>
            <p:nvPr/>
          </p:nvSpPr>
          <p:spPr>
            <a:xfrm>
              <a:off x="11561933" y="6067192"/>
              <a:ext cx="65316" cy="6531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036E43B1-6CA5-4EB1-B3EA-4B3163DE0311}"/>
              </a:ext>
            </a:extLst>
          </p:cNvPr>
          <p:cNvSpPr/>
          <p:nvPr/>
        </p:nvSpPr>
        <p:spPr>
          <a:xfrm>
            <a:off x="4071947" y="1149264"/>
            <a:ext cx="1273822" cy="4749276"/>
          </a:xfrm>
          <a:prstGeom prst="rect">
            <a:avLst/>
          </a:prstGeom>
          <a:gradFill flip="none" rotWithShape="1">
            <a:gsLst>
              <a:gs pos="2000">
                <a:srgbClr val="A94D0F">
                  <a:alpha val="38000"/>
                </a:srgbClr>
              </a:gs>
              <a:gs pos="100000">
                <a:srgbClr val="A94D0F">
                  <a:alpha val="13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BE68CF5-80B9-4ABE-A6C1-68FEE7AC44F2}"/>
              </a:ext>
            </a:extLst>
          </p:cNvPr>
          <p:cNvSpPr/>
          <p:nvPr/>
        </p:nvSpPr>
        <p:spPr>
          <a:xfrm>
            <a:off x="1670443" y="1407520"/>
            <a:ext cx="9220200" cy="4232764"/>
          </a:xfrm>
          <a:prstGeom prst="rect">
            <a:avLst/>
          </a:prstGeom>
          <a:noFill/>
          <a:ln w="19050">
            <a:gradFill>
              <a:gsLst>
                <a:gs pos="95000">
                  <a:srgbClr val="8C714F"/>
                </a:gs>
                <a:gs pos="0">
                  <a:srgbClr val="7E685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35524DE-B8A4-40D7-A5E7-03F8211AEE24}"/>
              </a:ext>
            </a:extLst>
          </p:cNvPr>
          <p:cNvSpPr txBox="1"/>
          <p:nvPr/>
        </p:nvSpPr>
        <p:spPr>
          <a:xfrm>
            <a:off x="11025553" y="6363366"/>
            <a:ext cx="976994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2021/1/17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1717AA5-C832-414B-9A3D-CDD12C821FE1}"/>
              </a:ext>
            </a:extLst>
          </p:cNvPr>
          <p:cNvGrpSpPr/>
          <p:nvPr/>
        </p:nvGrpSpPr>
        <p:grpSpPr>
          <a:xfrm>
            <a:off x="11520507" y="354049"/>
            <a:ext cx="400109" cy="380838"/>
            <a:chOff x="11229915" y="368563"/>
            <a:chExt cx="400109" cy="380838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C583197-EBD9-483E-9201-A657C96A69FE}"/>
                </a:ext>
              </a:extLst>
            </p:cNvPr>
            <p:cNvSpPr/>
            <p:nvPr/>
          </p:nvSpPr>
          <p:spPr>
            <a:xfrm>
              <a:off x="11229919" y="368563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A6BD6B19-3612-4BB7-BA82-0CB6946059F9}"/>
                </a:ext>
              </a:extLst>
            </p:cNvPr>
            <p:cNvSpPr/>
            <p:nvPr/>
          </p:nvSpPr>
          <p:spPr>
            <a:xfrm>
              <a:off x="11229915" y="526324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381C009-9189-44BA-9DED-500EDB487E85}"/>
                </a:ext>
              </a:extLst>
            </p:cNvPr>
            <p:cNvSpPr/>
            <p:nvPr/>
          </p:nvSpPr>
          <p:spPr>
            <a:xfrm>
              <a:off x="11229919" y="684085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BEC6218-EC17-4768-88E3-0948D839C008}"/>
                </a:ext>
              </a:extLst>
            </p:cNvPr>
            <p:cNvSpPr/>
            <p:nvPr/>
          </p:nvSpPr>
          <p:spPr>
            <a:xfrm>
              <a:off x="11395928" y="368563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A0F49052-ED03-402A-8D83-262B6216CA30}"/>
                </a:ext>
              </a:extLst>
            </p:cNvPr>
            <p:cNvSpPr/>
            <p:nvPr/>
          </p:nvSpPr>
          <p:spPr>
            <a:xfrm>
              <a:off x="11395924" y="526324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AF3B6328-24E0-4541-A9A1-961E2F31B539}"/>
                </a:ext>
              </a:extLst>
            </p:cNvPr>
            <p:cNvSpPr/>
            <p:nvPr/>
          </p:nvSpPr>
          <p:spPr>
            <a:xfrm>
              <a:off x="11395924" y="684085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A7DB4DEB-0F83-4758-8A7B-3B8398BCC6DA}"/>
                </a:ext>
              </a:extLst>
            </p:cNvPr>
            <p:cNvSpPr/>
            <p:nvPr/>
          </p:nvSpPr>
          <p:spPr>
            <a:xfrm>
              <a:off x="11564708" y="368563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4E8C6B4-D952-4027-8216-727A7C817CB1}"/>
                </a:ext>
              </a:extLst>
            </p:cNvPr>
            <p:cNvSpPr/>
            <p:nvPr/>
          </p:nvSpPr>
          <p:spPr>
            <a:xfrm>
              <a:off x="11561933" y="526324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14F97100-0DBA-428B-945E-CE14A02C6D15}"/>
                </a:ext>
              </a:extLst>
            </p:cNvPr>
            <p:cNvSpPr/>
            <p:nvPr/>
          </p:nvSpPr>
          <p:spPr>
            <a:xfrm>
              <a:off x="11561933" y="684085"/>
              <a:ext cx="65316" cy="6531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AF0BAC1-5B31-4332-8B3C-A538036DD0A9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42C564B-1297-4B3C-AE9F-261FF87CD57A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DA98661-A014-43CA-BDC5-175371DFCCD6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6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098DED-EF70-46C5-B6D7-031A543A2742}"/>
              </a:ext>
            </a:extLst>
          </p:cNvPr>
          <p:cNvSpPr/>
          <p:nvPr/>
        </p:nvSpPr>
        <p:spPr>
          <a:xfrm>
            <a:off x="1806" y="0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3" name="Group 190">
            <a:extLst>
              <a:ext uri="{FF2B5EF4-FFF2-40B4-BE49-F238E27FC236}">
                <a16:creationId xmlns:a16="http://schemas.microsoft.com/office/drawing/2014/main" id="{643D953D-F37A-4E4A-8BEF-280D43275A9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455585"/>
              </p:ext>
            </p:extLst>
          </p:nvPr>
        </p:nvGraphicFramePr>
        <p:xfrm>
          <a:off x="795020" y="1208973"/>
          <a:ext cx="10601960" cy="4619309"/>
        </p:xfrm>
        <a:graphic>
          <a:graphicData uri="http://schemas.openxmlformats.org/drawingml/2006/table">
            <a:tbl>
              <a:tblPr/>
              <a:tblGrid>
                <a:gridCol w="77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2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条    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表     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方式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农耕文明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古埃及文明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①农耕文明水平高</a:t>
                      </a:r>
                      <a:endParaRPr lang="en-US" altLang="zh-CN" sz="2000" b="0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②农业的发展需求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③扩张及争霸战争推动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向叙利亚和巴勒斯坦扩展，</a:t>
                      </a:r>
                      <a:r>
                        <a:rPr kumimoji="0" lang="zh-CN" altLang="en-US" sz="2000" b="0" i="0" u="none" strike="noStrike" cap="none" normalizeH="0" baseline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由于尼罗河南部高山深谷的阻隔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，达到两河流域；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武力扩张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①使不同文明区相互连接起来。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②推动奴隶制帝国兴起。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西亚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文明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古巴比伦文明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向周边地区扩张，实现两河流域的统一，势力伸展到地中海东岸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2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亚述帝国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统 一了整个两河流域和小亚细亚的一部分，一度征服埃及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10BBA8-3D17-4041-9A70-17602EF0DD6F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5D17D9F-5C29-48AF-BB7F-65D4AF896AE7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5B3400E-DCC5-4F14-B610-C365CE9F3D26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9066CDA-18C1-4949-B3DD-5B80DA4C87B2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古代文明的扩展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844BE8-42D5-41FB-96B1-A98CD125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59" y="934152"/>
            <a:ext cx="87534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098DED-EF70-46C5-B6D7-031A543A2742}"/>
              </a:ext>
            </a:extLst>
          </p:cNvPr>
          <p:cNvSpPr/>
          <p:nvPr/>
        </p:nvSpPr>
        <p:spPr>
          <a:xfrm>
            <a:off x="1806" y="0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410BBA8-3D17-4041-9A70-17602EF0DD6F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5D17D9F-5C29-48AF-BB7F-65D4AF896AE7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5B3400E-DCC5-4F14-B610-C365CE9F3D26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9066CDA-18C1-4949-B3DD-5B80DA4C87B2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古代文明的扩展</a:t>
            </a:r>
          </a:p>
        </p:txBody>
      </p:sp>
      <p:graphicFrame>
        <p:nvGraphicFramePr>
          <p:cNvPr id="9" name="Group 190">
            <a:extLst>
              <a:ext uri="{FF2B5EF4-FFF2-40B4-BE49-F238E27FC236}">
                <a16:creationId xmlns:a16="http://schemas.microsoft.com/office/drawing/2014/main" id="{9647C55A-10C3-4A44-BD87-95C4AA083F3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150026"/>
              </p:ext>
            </p:extLst>
          </p:nvPr>
        </p:nvGraphicFramePr>
        <p:xfrm>
          <a:off x="333108" y="1164777"/>
          <a:ext cx="11646559" cy="4650375"/>
        </p:xfrm>
        <a:graphic>
          <a:graphicData uri="http://schemas.openxmlformats.org/drawingml/2006/table">
            <a:tbl>
              <a:tblPr/>
              <a:tblGrid>
                <a:gridCol w="58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58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90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条    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表     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方式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02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海洋文明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古希腊文明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①城邦政治斗争的结果：</a:t>
                      </a:r>
                      <a:r>
                        <a:rPr lang="zh-CN" altLang="zh-CN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斗争中失败的集团难以立足便纷纷外迁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②</a:t>
                      </a: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工商业发展需要：为了寻求更多的原料和奴隶的来源而另辟新路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③社会贫富分化：人债失地的农民，为了谋生，只得纷纷外流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④人口过剩：生产力水平不足人口需要，唯一的出路就是强迫移民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000" b="0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①组织能力强</a:t>
                      </a:r>
                      <a:endParaRPr lang="en-US" altLang="zh-CN" b="0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②航海技术和武器先进 </a:t>
                      </a:r>
                      <a:endParaRPr lang="en-US" altLang="zh-CN" b="0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③环海，山多地少，为了生存</a:t>
                      </a:r>
                      <a:endParaRPr lang="en-US" altLang="zh-CN" b="0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b="0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①向叙利亚和巴勒斯坦扩展，达到两河流域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②向周边地区扩张，实现两河流域的统一，势力伸展到地中海东岸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③统 一了整个两河流域和小亚细亚的一部分，一度征服埃及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④在东起黑海东岸、西到西班牙的广大地区建立了数量众多的城邦国家。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移民殖民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①给殖民地原有居民造成灾难；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②加强了联系，促进经济文化交流；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③促进了古希腊工商业发展；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④促进希腊城邦和文明的发展传播；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⑤客观上有利于马其顿帝国的崛起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。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21878A74-5F52-4918-A14C-8CAD6EBE380D}"/>
              </a:ext>
            </a:extLst>
          </p:cNvPr>
          <p:cNvSpPr txBox="1"/>
          <p:nvPr/>
        </p:nvSpPr>
        <p:spPr>
          <a:xfrm>
            <a:off x="1325367" y="6013809"/>
            <a:ext cx="8989887" cy="396775"/>
          </a:xfrm>
          <a:prstGeom prst="rect">
            <a:avLst/>
          </a:prstGeom>
          <a:solidFill>
            <a:schemeClr val="bg2">
              <a:alpha val="77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古代文明各自的扩展，使不同文明区相互连接起来， 是奴隶制大帝国兴起的重要条件。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28D2F7-60F7-49DE-8DED-5F3917F9D66D}"/>
              </a:ext>
            </a:extLst>
          </p:cNvPr>
          <p:cNvSpPr txBox="1"/>
          <p:nvPr/>
        </p:nvSpPr>
        <p:spPr>
          <a:xfrm>
            <a:off x="721357" y="2388476"/>
            <a:ext cx="10870060" cy="20278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我们居住的位于费西斯河（黑海最东部的一条河）到赫丘利柱（直布罗陀海峡 两边耸立的海岬）之间的区 域只是大地的一小部分，我们沿着大海生活，就像蚂蚁或青蛙围绕着一个池塘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   </a:t>
            </a:r>
          </a:p>
          <a:p>
            <a:pPr algn="r">
              <a:lnSpc>
                <a:spcPct val="12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［古希腊］柏拉图 著，王晓朝译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柏拉图全集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卷</a:t>
            </a:r>
          </a:p>
        </p:txBody>
      </p:sp>
    </p:spTree>
    <p:extLst>
      <p:ext uri="{BB962C8B-B14F-4D97-AF65-F5344CB8AC3E}">
        <p14:creationId xmlns:p14="http://schemas.microsoft.com/office/powerpoint/2010/main" val="346444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098DED-EF70-46C5-B6D7-031A543A2742}"/>
              </a:ext>
            </a:extLst>
          </p:cNvPr>
          <p:cNvSpPr/>
          <p:nvPr/>
        </p:nvSpPr>
        <p:spPr>
          <a:xfrm>
            <a:off x="0" y="0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410BBA8-3D17-4041-9A70-17602EF0DD6F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5D17D9F-5C29-48AF-BB7F-65D4AF896AE7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5B3400E-DCC5-4F14-B610-C365CE9F3D26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9066CDA-18C1-4949-B3DD-5B80DA4C87B2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古代文明的扩展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29BC13-EA73-4E2E-A7DF-CBC288E713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3608" y="0"/>
            <a:ext cx="5448498" cy="32572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AACB8-1BC5-4D5F-A2AE-9A1C2A61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1" y="1180262"/>
            <a:ext cx="4752975" cy="329565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6974348-18EB-4D97-8FC0-34A8B099354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333108" y="4719664"/>
            <a:ext cx="3230859" cy="16287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A98CDB2-8850-49EE-B090-B6F2AA5F68EB}"/>
              </a:ext>
            </a:extLst>
          </p:cNvPr>
          <p:cNvSpPr/>
          <p:nvPr/>
        </p:nvSpPr>
        <p:spPr>
          <a:xfrm>
            <a:off x="5004846" y="2174896"/>
            <a:ext cx="1196757" cy="472611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武力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D7336B0-DC5F-46EC-A593-AF3F44C701FB}"/>
              </a:ext>
            </a:extLst>
          </p:cNvPr>
          <p:cNvSpPr/>
          <p:nvPr/>
        </p:nvSpPr>
        <p:spPr>
          <a:xfrm>
            <a:off x="5496716" y="288816"/>
            <a:ext cx="1196757" cy="472611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移民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9AC911-495C-43E3-AF0E-28ED805A7B07}"/>
              </a:ext>
            </a:extLst>
          </p:cNvPr>
          <p:cNvSpPr/>
          <p:nvPr/>
        </p:nvSpPr>
        <p:spPr>
          <a:xfrm>
            <a:off x="5173564" y="6061778"/>
            <a:ext cx="1843063" cy="472611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农耕文明的扩展</a:t>
            </a:r>
          </a:p>
        </p:txBody>
      </p:sp>
    </p:spTree>
    <p:extLst>
      <p:ext uri="{BB962C8B-B14F-4D97-AF65-F5344CB8AC3E}">
        <p14:creationId xmlns:p14="http://schemas.microsoft.com/office/powerpoint/2010/main" val="181232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70151614-EDA1-4C22-8177-036094F13A84}"/>
              </a:ext>
            </a:extLst>
          </p:cNvPr>
          <p:cNvSpPr/>
          <p:nvPr/>
        </p:nvSpPr>
        <p:spPr>
          <a:xfrm>
            <a:off x="1806" y="0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917752">
                  <a:alpha val="75000"/>
                </a:srgbClr>
              </a:gs>
              <a:gs pos="0">
                <a:srgbClr val="A94D0F">
                  <a:alpha val="79000"/>
                </a:srgbClr>
              </a:gs>
              <a:gs pos="100000">
                <a:srgbClr val="A94D0F">
                  <a:alpha val="69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D960869-6DDB-43CA-BC72-106B67682E0B}"/>
              </a:ext>
            </a:extLst>
          </p:cNvPr>
          <p:cNvGrpSpPr/>
          <p:nvPr/>
        </p:nvGrpSpPr>
        <p:grpSpPr>
          <a:xfrm>
            <a:off x="384705" y="3226016"/>
            <a:ext cx="443198" cy="3756093"/>
            <a:chOff x="384705" y="3226016"/>
            <a:chExt cx="443198" cy="375609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67D7207-54E1-4B31-A23E-986FA0CBF06C}"/>
                </a:ext>
              </a:extLst>
            </p:cNvPr>
            <p:cNvCxnSpPr>
              <a:cxnSpLocks/>
            </p:cNvCxnSpPr>
            <p:nvPr/>
          </p:nvCxnSpPr>
          <p:spPr>
            <a:xfrm>
              <a:off x="627848" y="3226016"/>
              <a:ext cx="0" cy="595773"/>
            </a:xfrm>
            <a:prstGeom prst="line">
              <a:avLst/>
            </a:prstGeom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6F40D20-55A0-416D-8CFC-7B9B73E9EC59}"/>
                </a:ext>
              </a:extLst>
            </p:cNvPr>
            <p:cNvSpPr txBox="1"/>
            <p:nvPr/>
          </p:nvSpPr>
          <p:spPr>
            <a:xfrm>
              <a:off x="384705" y="3970560"/>
              <a:ext cx="443198" cy="30115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tx1">
                      <a:alpha val="40000"/>
                    </a:schemeClr>
                  </a:solidFill>
                  <a:latin typeface="+mj-ea"/>
                  <a:ea typeface="+mj-ea"/>
                </a:rPr>
                <a:t>wadwings</a:t>
              </a:r>
              <a:endParaRPr lang="zh-CN" altLang="en-US" sz="1400" spc="300" dirty="0">
                <a:solidFill>
                  <a:schemeClr val="tx1">
                    <a:alpha val="4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2812BA-F931-42F1-AC45-1C1B283017C7}"/>
              </a:ext>
            </a:extLst>
          </p:cNvPr>
          <p:cNvGrpSpPr/>
          <p:nvPr/>
        </p:nvGrpSpPr>
        <p:grpSpPr>
          <a:xfrm>
            <a:off x="10090677" y="3723091"/>
            <a:ext cx="517065" cy="2606228"/>
            <a:chOff x="10458953" y="3729736"/>
            <a:chExt cx="517065" cy="2606228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9BFCC67-F6F0-4E0C-8D69-AE5C32CC3F91}"/>
                </a:ext>
              </a:extLst>
            </p:cNvPr>
            <p:cNvSpPr txBox="1"/>
            <p:nvPr/>
          </p:nvSpPr>
          <p:spPr>
            <a:xfrm>
              <a:off x="10458953" y="4438454"/>
              <a:ext cx="517065" cy="1897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spc="600" dirty="0">
                  <a:solidFill>
                    <a:schemeClr val="tx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WARRING</a:t>
              </a:r>
              <a:endParaRPr lang="zh-CN" altLang="en-US" b="1" spc="600" dirty="0">
                <a:solidFill>
                  <a:schemeClr val="tx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FFA4B17-53D6-41F9-BF61-3D2521CA6DAE}"/>
                </a:ext>
              </a:extLst>
            </p:cNvPr>
            <p:cNvCxnSpPr>
              <a:cxnSpLocks/>
            </p:cNvCxnSpPr>
            <p:nvPr/>
          </p:nvCxnSpPr>
          <p:spPr>
            <a:xfrm>
              <a:off x="10745626" y="3729736"/>
              <a:ext cx="1" cy="616665"/>
            </a:xfrm>
            <a:prstGeom prst="line">
              <a:avLst/>
            </a:prstGeom>
            <a:ln w="28575">
              <a:solidFill>
                <a:schemeClr val="tx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A1BC9554-8E31-40A9-AFB3-76C44539F6D7}"/>
              </a:ext>
            </a:extLst>
          </p:cNvPr>
          <p:cNvSpPr txBox="1"/>
          <p:nvPr/>
        </p:nvSpPr>
        <p:spPr>
          <a:xfrm>
            <a:off x="11025553" y="6363366"/>
            <a:ext cx="976994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2021/1/17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4029C3E-AB24-4FA5-A891-898C3469608A}"/>
              </a:ext>
            </a:extLst>
          </p:cNvPr>
          <p:cNvGrpSpPr/>
          <p:nvPr/>
        </p:nvGrpSpPr>
        <p:grpSpPr>
          <a:xfrm>
            <a:off x="11520507" y="354049"/>
            <a:ext cx="400109" cy="380838"/>
            <a:chOff x="11229915" y="368563"/>
            <a:chExt cx="400109" cy="380838"/>
          </a:xfrm>
          <a:solidFill>
            <a:schemeClr val="bg1">
              <a:lumMod val="50000"/>
            </a:schemeClr>
          </a:solidFill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702C1549-C532-41DA-BE29-8551151876AF}"/>
                </a:ext>
              </a:extLst>
            </p:cNvPr>
            <p:cNvSpPr/>
            <p:nvPr/>
          </p:nvSpPr>
          <p:spPr>
            <a:xfrm>
              <a:off x="11229919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C84707EF-7D3D-48D4-9C15-0415C34321F7}"/>
                </a:ext>
              </a:extLst>
            </p:cNvPr>
            <p:cNvSpPr/>
            <p:nvPr/>
          </p:nvSpPr>
          <p:spPr>
            <a:xfrm>
              <a:off x="11229915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D978071-4A4E-46DA-AFB6-C386CBDCC766}"/>
                </a:ext>
              </a:extLst>
            </p:cNvPr>
            <p:cNvSpPr/>
            <p:nvPr/>
          </p:nvSpPr>
          <p:spPr>
            <a:xfrm>
              <a:off x="11229919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21BD3C8-274C-4F56-A7A1-500F16165099}"/>
                </a:ext>
              </a:extLst>
            </p:cNvPr>
            <p:cNvSpPr/>
            <p:nvPr/>
          </p:nvSpPr>
          <p:spPr>
            <a:xfrm>
              <a:off x="11395928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AF1D2EC-29DB-4B67-9E50-A6623E8166A4}"/>
                </a:ext>
              </a:extLst>
            </p:cNvPr>
            <p:cNvSpPr/>
            <p:nvPr/>
          </p:nvSpPr>
          <p:spPr>
            <a:xfrm>
              <a:off x="11395924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D1C94A07-4543-4CE0-A20E-7075BD1DD91B}"/>
                </a:ext>
              </a:extLst>
            </p:cNvPr>
            <p:cNvSpPr/>
            <p:nvPr/>
          </p:nvSpPr>
          <p:spPr>
            <a:xfrm>
              <a:off x="11395924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5281D034-32AD-4ACF-940B-016EFDB2C9DC}"/>
                </a:ext>
              </a:extLst>
            </p:cNvPr>
            <p:cNvSpPr/>
            <p:nvPr/>
          </p:nvSpPr>
          <p:spPr>
            <a:xfrm>
              <a:off x="11564708" y="368563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C528D989-BDF2-4453-B3F5-DC45ADCE7081}"/>
                </a:ext>
              </a:extLst>
            </p:cNvPr>
            <p:cNvSpPr/>
            <p:nvPr/>
          </p:nvSpPr>
          <p:spPr>
            <a:xfrm>
              <a:off x="11561933" y="526324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5146C0B-5417-428C-83FA-76FA7D139189}"/>
                </a:ext>
              </a:extLst>
            </p:cNvPr>
            <p:cNvSpPr/>
            <p:nvPr/>
          </p:nvSpPr>
          <p:spPr>
            <a:xfrm>
              <a:off x="11561933" y="684085"/>
              <a:ext cx="65316" cy="65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049A18AD-88E4-429B-9A32-28999F9B3B71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9EFD8B1B-42E7-4316-968F-00DA37861A59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BB11FF50-6864-4DE9-B7C4-30E5318DAB04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B2C55BA-D3C8-4C36-B43E-B621971DEDFD}"/>
              </a:ext>
            </a:extLst>
          </p:cNvPr>
          <p:cNvSpPr txBox="1"/>
          <p:nvPr/>
        </p:nvSpPr>
        <p:spPr>
          <a:xfrm>
            <a:off x="8277647" y="1424698"/>
            <a:ext cx="3236403" cy="139397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D0D0D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一个伟大帝国的造就首先离不开的就是战争，血与火的征服，那么除了武力征服，帝国的兴起还需要哪些条件？</a:t>
            </a:r>
            <a:endParaRPr lang="en-US" altLang="zh-CN" dirty="0">
              <a:solidFill>
                <a:srgbClr val="0D0D0D"/>
              </a:solidFill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04104D3-A014-47B0-8011-E2F956322E2A}"/>
              </a:ext>
            </a:extLst>
          </p:cNvPr>
          <p:cNvSpPr/>
          <p:nvPr/>
        </p:nvSpPr>
        <p:spPr>
          <a:xfrm>
            <a:off x="2230517" y="3210681"/>
            <a:ext cx="4490358" cy="484774"/>
          </a:xfrm>
          <a:prstGeom prst="rect">
            <a:avLst/>
          </a:prstGeom>
          <a:gradFill>
            <a:gsLst>
              <a:gs pos="75000">
                <a:srgbClr val="F5F5F5">
                  <a:alpha val="8000"/>
                </a:srgbClr>
              </a:gs>
              <a:gs pos="0">
                <a:srgbClr val="F5F5F5">
                  <a:alpha val="42000"/>
                </a:srgbClr>
              </a:gs>
              <a:gs pos="100000">
                <a:srgbClr val="F5F5F5">
                  <a:alpha val="14000"/>
                </a:srgbClr>
              </a:gs>
            </a:gsLst>
            <a:lin ang="18900000" scaled="1"/>
          </a:gradFill>
          <a:ln>
            <a:noFill/>
          </a:ln>
          <a:effectLst>
            <a:outerShdw blurRad="342900" dist="190500" dir="1440000" sx="97000" sy="97000" algn="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1523BF9-BEC6-48C6-B57F-15AEFA1145CD}"/>
              </a:ext>
            </a:extLst>
          </p:cNvPr>
          <p:cNvSpPr/>
          <p:nvPr/>
        </p:nvSpPr>
        <p:spPr>
          <a:xfrm>
            <a:off x="4132972" y="1098332"/>
            <a:ext cx="685448" cy="4899276"/>
          </a:xfrm>
          <a:prstGeom prst="rect">
            <a:avLst/>
          </a:prstGeom>
          <a:gradFill>
            <a:gsLst>
              <a:gs pos="75000">
                <a:srgbClr val="F5F5F5">
                  <a:alpha val="8000"/>
                </a:srgbClr>
              </a:gs>
              <a:gs pos="0">
                <a:srgbClr val="F5F5F5">
                  <a:alpha val="42000"/>
                </a:srgbClr>
              </a:gs>
              <a:gs pos="100000">
                <a:srgbClr val="F5F5F5">
                  <a:alpha val="14000"/>
                </a:srgbClr>
              </a:gs>
            </a:gsLst>
            <a:lin ang="18900000" scaled="1"/>
          </a:gradFill>
          <a:ln>
            <a:noFill/>
          </a:ln>
          <a:effectLst>
            <a:outerShdw blurRad="342900" dist="190500" dir="1440000" sx="97000" sy="97000" algn="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0BD2693-6A43-490F-B92B-A2854339E411}"/>
              </a:ext>
            </a:extLst>
          </p:cNvPr>
          <p:cNvSpPr/>
          <p:nvPr/>
        </p:nvSpPr>
        <p:spPr>
          <a:xfrm>
            <a:off x="1584258" y="307891"/>
            <a:ext cx="2172608" cy="26952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42900" dist="190500" dir="1440000" sx="97000" sy="97000" algn="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B351F87-175A-4795-9352-BE4F1E25F3DE}"/>
              </a:ext>
            </a:extLst>
          </p:cNvPr>
          <p:cNvSpPr/>
          <p:nvPr/>
        </p:nvSpPr>
        <p:spPr>
          <a:xfrm>
            <a:off x="5194526" y="307891"/>
            <a:ext cx="2172608" cy="26952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42900" dist="190500" dir="1440000" sx="97000" sy="97000" algn="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28969F1-CF41-42BD-807D-05A727735996}"/>
              </a:ext>
            </a:extLst>
          </p:cNvPr>
          <p:cNvSpPr/>
          <p:nvPr/>
        </p:nvSpPr>
        <p:spPr>
          <a:xfrm>
            <a:off x="1584258" y="3902945"/>
            <a:ext cx="2172608" cy="269529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7" r="-95535"/>
            </a:stretch>
          </a:blipFill>
          <a:ln>
            <a:noFill/>
          </a:ln>
          <a:effectLst>
            <a:outerShdw blurRad="342900" dist="190500" dir="1440000" sx="97000" sy="97000" algn="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44FDB13-5FCE-45F8-A765-BD80A3233AB8}"/>
              </a:ext>
            </a:extLst>
          </p:cNvPr>
          <p:cNvSpPr/>
          <p:nvPr/>
        </p:nvSpPr>
        <p:spPr>
          <a:xfrm>
            <a:off x="5194526" y="3902945"/>
            <a:ext cx="2172608" cy="269529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2603" r="1"/>
            </a:stretch>
          </a:blipFill>
          <a:ln>
            <a:noFill/>
          </a:ln>
          <a:effectLst>
            <a:outerShdw blurRad="342900" dist="190500" dir="1440000" sx="97000" sy="97000" algn="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442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5C920D4-7BC1-4A90-9F3A-9F0C819144FB}"/>
              </a:ext>
            </a:extLst>
          </p:cNvPr>
          <p:cNvSpPr/>
          <p:nvPr/>
        </p:nvSpPr>
        <p:spPr>
          <a:xfrm>
            <a:off x="0" y="0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E7FB844-FB14-405A-BE70-8265EB65B12E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D83E927-3305-4FD3-878D-146A08ECC313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83966E0-8767-4C5F-B7D7-7E8195B12FB1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816D7CFC-5978-405E-B2ED-40C74CB5D0F1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古代世界的帝国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8215B4C-5610-4646-9554-9FE9A10BF293}"/>
              </a:ext>
            </a:extLst>
          </p:cNvPr>
          <p:cNvCxnSpPr>
            <a:cxnSpLocks/>
          </p:cNvCxnSpPr>
          <p:nvPr/>
        </p:nvCxnSpPr>
        <p:spPr>
          <a:xfrm>
            <a:off x="3363310" y="546538"/>
            <a:ext cx="872359" cy="0"/>
          </a:xfrm>
          <a:prstGeom prst="straightConnector1">
            <a:avLst/>
          </a:prstGeom>
          <a:ln w="66675" cap="rnd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AEA98B8-1C19-4666-B410-7B4A2BE85314}"/>
              </a:ext>
            </a:extLst>
          </p:cNvPr>
          <p:cNvSpPr/>
          <p:nvPr/>
        </p:nvSpPr>
        <p:spPr>
          <a:xfrm>
            <a:off x="4316486" y="292615"/>
            <a:ext cx="872359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波斯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22CA866-A96A-468E-97F6-A3DE24C6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709949" y="179614"/>
            <a:ext cx="5334000" cy="2781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787E2B6-45CE-40B9-9FAF-60494741AAAD}"/>
              </a:ext>
            </a:extLst>
          </p:cNvPr>
          <p:cNvSpPr txBox="1"/>
          <p:nvPr/>
        </p:nvSpPr>
        <p:spPr>
          <a:xfrm>
            <a:off x="291196" y="1264725"/>
            <a:ext cx="5334000" cy="315740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BC6,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波斯兴起于伊朗高原，迅速征服了包括两河流域、埃及、小亚细亚和巴尔干半岛北部在内的广 大地区，建立起地跨</a:t>
            </a:r>
            <a:r>
              <a:rPr lang="zh-CN" altLang="en-US" sz="2400" dirty="0">
                <a:solidFill>
                  <a:srgbClr val="FFFF00"/>
                </a:solidFill>
                <a:highlight>
                  <a:srgbClr val="008080"/>
                </a:highlight>
                <a:latin typeface="思源宋体 CN" panose="02020700000000000000" pitchFamily="18" charset="-122"/>
                <a:ea typeface="思源宋体 CN" panose="02020700000000000000" pitchFamily="18" charset="-122"/>
              </a:rPr>
              <a:t>亚非欧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三大洲的帝国。它继承了西亚地区传统的</a:t>
            </a:r>
            <a:r>
              <a:rPr lang="zh-CN" altLang="en-US" sz="2400" dirty="0">
                <a:solidFill>
                  <a:srgbClr val="FFFF00"/>
                </a:solidFill>
                <a:highlight>
                  <a:srgbClr val="008080"/>
                </a:highlight>
                <a:latin typeface="思源宋体 CN" panose="02020700000000000000" pitchFamily="18" charset="-122"/>
                <a:ea typeface="思源宋体 CN" panose="02020700000000000000" pitchFamily="18" charset="-122"/>
              </a:rPr>
              <a:t>君主专制制度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。国王是整个政权的核心和最高主宰，他的权力被认为来自</a:t>
            </a:r>
            <a:r>
              <a:rPr lang="zh-CN" altLang="en-US" sz="2400" dirty="0">
                <a:solidFill>
                  <a:srgbClr val="FFFF00"/>
                </a:solidFill>
                <a:highlight>
                  <a:srgbClr val="008080"/>
                </a:highlight>
                <a:latin typeface="思源宋体 CN" panose="02020700000000000000" pitchFamily="18" charset="-122"/>
                <a:ea typeface="思源宋体 CN" panose="02020700000000000000" pitchFamily="18" charset="-122"/>
              </a:rPr>
              <a:t>神授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BD6E2F-E645-4CB6-93C1-24944ED482CA}"/>
              </a:ext>
            </a:extLst>
          </p:cNvPr>
          <p:cNvSpPr txBox="1"/>
          <p:nvPr/>
        </p:nvSpPr>
        <p:spPr>
          <a:xfrm>
            <a:off x="5753528" y="3593386"/>
            <a:ext cx="1469205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君权神授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092403-A65E-4D7B-A8D9-4FCD7734A2BB}"/>
              </a:ext>
            </a:extLst>
          </p:cNvPr>
          <p:cNvSpPr txBox="1"/>
          <p:nvPr/>
        </p:nvSpPr>
        <p:spPr>
          <a:xfrm>
            <a:off x="357080" y="4475231"/>
            <a:ext cx="11476033" cy="2091919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波斯国王大流士宣称：“凡忠信之士，我赐予 恩典；凡不义之人，我严惩不贷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凡我给他们的命令，他们都遵行不误。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靠阿胡拉马兹达 之佑，我统治了这个王国。”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李铁匠选译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古 代伊朗史料选辑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864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8B0B560-9401-44E7-A00E-79D97FCF3B83}"/>
              </a:ext>
            </a:extLst>
          </p:cNvPr>
          <p:cNvSpPr/>
          <p:nvPr/>
        </p:nvSpPr>
        <p:spPr>
          <a:xfrm>
            <a:off x="0" y="-1"/>
            <a:ext cx="12190194" cy="6858000"/>
          </a:xfrm>
          <a:prstGeom prst="rect">
            <a:avLst/>
          </a:prstGeom>
          <a:gradFill flip="none" rotWithShape="1">
            <a:gsLst>
              <a:gs pos="75000">
                <a:srgbClr val="A94D0F">
                  <a:alpha val="77000"/>
                </a:srgbClr>
              </a:gs>
              <a:gs pos="0">
                <a:srgbClr val="917752"/>
              </a:gs>
              <a:gs pos="100000">
                <a:srgbClr val="A75E2A">
                  <a:alpha val="6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F47939E-973F-49AB-B771-665E3FCD9B78}"/>
              </a:ext>
            </a:extLst>
          </p:cNvPr>
          <p:cNvGrpSpPr/>
          <p:nvPr/>
        </p:nvGrpSpPr>
        <p:grpSpPr>
          <a:xfrm>
            <a:off x="291196" y="320589"/>
            <a:ext cx="607423" cy="547840"/>
            <a:chOff x="375556" y="236221"/>
            <a:chExt cx="607423" cy="5478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63BC1A2-07CA-427A-B9D2-FECE2212BBE0}"/>
                </a:ext>
              </a:extLst>
            </p:cNvPr>
            <p:cNvSpPr/>
            <p:nvPr/>
          </p:nvSpPr>
          <p:spPr>
            <a:xfrm>
              <a:off x="417468" y="236221"/>
              <a:ext cx="523602" cy="52360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1B24D1D-5AF8-4923-9573-DAD503A3E7D6}"/>
                </a:ext>
              </a:extLst>
            </p:cNvPr>
            <p:cNvSpPr txBox="1"/>
            <p:nvPr/>
          </p:nvSpPr>
          <p:spPr>
            <a:xfrm>
              <a:off x="375556" y="267188"/>
              <a:ext cx="607423" cy="51687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古代帝国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EFBA9B7-F166-4D34-B020-303356046690}"/>
              </a:ext>
            </a:extLst>
          </p:cNvPr>
          <p:cNvSpPr/>
          <p:nvPr/>
        </p:nvSpPr>
        <p:spPr>
          <a:xfrm>
            <a:off x="1181527" y="299762"/>
            <a:ext cx="204455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古代世界的帝国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D6D07F6-18C7-4460-9258-AF73B6319E24}"/>
              </a:ext>
            </a:extLst>
          </p:cNvPr>
          <p:cNvCxnSpPr>
            <a:cxnSpLocks/>
          </p:cNvCxnSpPr>
          <p:nvPr/>
        </p:nvCxnSpPr>
        <p:spPr>
          <a:xfrm>
            <a:off x="3363310" y="546538"/>
            <a:ext cx="872359" cy="0"/>
          </a:xfrm>
          <a:prstGeom prst="straightConnector1">
            <a:avLst/>
          </a:prstGeom>
          <a:ln w="66675" cap="rnd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6EB831B-8353-4F23-B8C4-48E15A651930}"/>
              </a:ext>
            </a:extLst>
          </p:cNvPr>
          <p:cNvSpPr/>
          <p:nvPr/>
        </p:nvSpPr>
        <p:spPr>
          <a:xfrm>
            <a:off x="4316486" y="292615"/>
            <a:ext cx="872359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马其顿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A7212ED-0EE7-4452-A69F-0CA5228B6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1112984"/>
            <a:ext cx="3139484" cy="38195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0CEFB4E-E60D-4307-8BC0-6E0CD2ACD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955" y="104322"/>
            <a:ext cx="5234752" cy="35750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A4A5485-AF57-4ADC-889C-37FFC1D9F93E}"/>
              </a:ext>
            </a:extLst>
          </p:cNvPr>
          <p:cNvSpPr txBox="1"/>
          <p:nvPr/>
        </p:nvSpPr>
        <p:spPr>
          <a:xfrm>
            <a:off x="3422731" y="3773305"/>
            <a:ext cx="8708041" cy="315740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公元前</a:t>
            </a:r>
            <a:r>
              <a:rPr lang="en-US" altLang="zh-CN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世纪末，马其顿亚历山大入侵波斯帝国。历经 </a:t>
            </a:r>
            <a:r>
              <a:rPr lang="en-US" altLang="zh-CN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年征战，亚历山大击败波斯军队的抵抗，先后占领小亚细 亚、埃及、两河流域和伊朗高原，灭亡了波斯帝国，并进一步向东扩张，征服了印度河流域，继波斯之后再次建立了地跨</a:t>
            </a:r>
            <a:r>
              <a:rPr lang="zh-CN" altLang="en-US" sz="2400" dirty="0">
                <a:solidFill>
                  <a:srgbClr val="FFFF00"/>
                </a:solidFill>
                <a:highlight>
                  <a:srgbClr val="008080"/>
                </a:highlight>
                <a:latin typeface="思源宋体 CN" panose="02020700000000000000" pitchFamily="18" charset="-122"/>
                <a:ea typeface="思源宋体 CN" panose="02020700000000000000" pitchFamily="18" charset="-122"/>
              </a:rPr>
              <a:t>亚非欧</a:t>
            </a:r>
            <a:r>
              <a:rPr lang="zh-CN" altLang="en-US" sz="2400" dirty="0">
                <a:solidFill>
                  <a:schemeClr val="bg1"/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三洲的大帝国。亚历山大继承波斯帝国的基本制度，宣布君权神授，将政治、军事等大权集于一身。地方实行行 省制，任用马其顿人和希腊人担任主要职务，推广希腊文化。</a:t>
            </a:r>
          </a:p>
        </p:txBody>
      </p:sp>
    </p:spTree>
    <p:extLst>
      <p:ext uri="{BB962C8B-B14F-4D97-AF65-F5344CB8AC3E}">
        <p14:creationId xmlns:p14="http://schemas.microsoft.com/office/powerpoint/2010/main" val="401879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74aaddfbdb8ed7deedc459634086e318d37a"/>
  <p:tag name="ISLIDE.GUIDESSETTING" val="{&quot;Id&quot;:&quot;4d3ed28a-47a4-47d0-ab7a-cec9f3add792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KSO_WM_SCREEN_THEME_FLAG" val="Dlrq25wU2PGuGg5bbmjbDMmqtKigyhZmM+N2cwPjckPnzJrO496AYH+kQFWvMpwafuC4pnXjIpGixUm/lxy8VH1+TmgjviYz3KYi7b3TaMU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7229e65-e8a8-464c-862f-dc5f109382e5}"/>
  <p:tag name="KSO_WM_SCREEN_THEME_FLAG" val="Dlrq25wU2PGuGg5bbmjbDMmqtKigyhZmM+N2cwPjckPnzJrO496AYH+kQFWvMpwafuC4pnXjIpGixUm/lxy8VH1+TmgjviYz3KYi7b3TaMU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7229e65-e8a8-464c-862f-dc5f109382e5}"/>
  <p:tag name="KSO_WM_SCREEN_THEME_FLAG" val="Dlrq25wU2PGuGg5bbmjbDMmqtKigyhZmM+N2cwPjckPnzJrO496AYH+kQFWvMpwafuC4pnXjIpGixUm/lxy8VH1+TmgjviYz3KYi7b3TaMU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f08d3aa-b978-4572-bd59-76e409426e38}"/>
  <p:tag name="KSO_WM_SCREEN_THEME_FLAG" val="Dlrq25wU2PGuGg5bbmjbDMmqtKigyhZmM+N2cwPjckPnzJrO496AYH+kQFWvMpwafuC4pnXjIpGixUm/lxy8VH1+TmgjviYz3KYi7b3TaMU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74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1558</Words>
  <Application>Microsoft Office PowerPoint</Application>
  <PresentationFormat>宽屏</PresentationFormat>
  <Paragraphs>142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黑体</vt:lpstr>
      <vt:lpstr>楷体</vt:lpstr>
      <vt:lpstr>思源宋体 CN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陈西</dc:creator>
  <cp:keywords>陈西</cp:keywords>
  <cp:lastModifiedBy>544645906@qq.com</cp:lastModifiedBy>
  <cp:revision>98</cp:revision>
  <dcterms:created xsi:type="dcterms:W3CDTF">2017-10-20T11:57:30Z</dcterms:created>
  <dcterms:modified xsi:type="dcterms:W3CDTF">2021-01-18T08:02:11Z</dcterms:modified>
</cp:coreProperties>
</file>