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1.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2.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3.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4.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handoutMasterIdLst>
    <p:handoutMasterId r:id="rId37"/>
  </p:handoutMasterIdLst>
  <p:sldIdLst>
    <p:sldId id="380" r:id="rId2"/>
    <p:sldId id="379" r:id="rId3"/>
    <p:sldId id="381" r:id="rId4"/>
    <p:sldId id="382" r:id="rId5"/>
    <p:sldId id="383" r:id="rId6"/>
    <p:sldId id="384" r:id="rId7"/>
    <p:sldId id="388" r:id="rId8"/>
    <p:sldId id="385" r:id="rId9"/>
    <p:sldId id="386" r:id="rId10"/>
    <p:sldId id="389" r:id="rId11"/>
    <p:sldId id="390" r:id="rId12"/>
    <p:sldId id="391" r:id="rId13"/>
    <p:sldId id="399" r:id="rId14"/>
    <p:sldId id="397" r:id="rId15"/>
    <p:sldId id="402" r:id="rId16"/>
    <p:sldId id="398" r:id="rId17"/>
    <p:sldId id="404" r:id="rId18"/>
    <p:sldId id="405" r:id="rId19"/>
    <p:sldId id="406" r:id="rId20"/>
    <p:sldId id="410" r:id="rId21"/>
    <p:sldId id="408" r:id="rId22"/>
    <p:sldId id="409" r:id="rId23"/>
    <p:sldId id="412" r:id="rId24"/>
    <p:sldId id="414" r:id="rId25"/>
    <p:sldId id="424" r:id="rId26"/>
    <p:sldId id="423" r:id="rId27"/>
    <p:sldId id="425" r:id="rId28"/>
    <p:sldId id="420" r:id="rId29"/>
    <p:sldId id="426" r:id="rId30"/>
    <p:sldId id="374" r:id="rId31"/>
    <p:sldId id="429" r:id="rId32"/>
    <p:sldId id="428" r:id="rId33"/>
    <p:sldId id="430" r:id="rId34"/>
    <p:sldId id="431" r:id="rId35"/>
  </p:sldIdLst>
  <p:sldSz cx="9144000" cy="5145088"/>
  <p:notesSz cx="6858000" cy="9144000"/>
  <p:custDataLst>
    <p:tags r:id="rId3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65">
          <p15:clr>
            <a:srgbClr val="A4A3A4"/>
          </p15:clr>
        </p15:guide>
        <p15:guide id="2" pos="2880">
          <p15:clr>
            <a:srgbClr val="A4A3A4"/>
          </p15:clr>
        </p15:guide>
      </p15:sldGuideLst>
    </p:ext>
    <p:ext uri="{2D200454-40CA-4A62-9FC3-DE9A4176ACB9}">
      <p15:notesGuideLst xmlns:p15="http://schemas.microsoft.com/office/powerpoint/2012/main">
        <p15:guide id="1" orient="horz" pos="2959">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6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 xmlns:p1710="http://schemas.microsoft.com/office/powerpoint/2017/10/main" val="0"/>
    </p:ext>
  </p:extLst>
</p:presentationPr>
</file>

<file path=ppt/tableStyles.xml><?xml version="1.0" encoding="utf-8"?>
<a:tblStyleLst xmlns:a="http://schemas.openxmlformats.org/drawingml/2006/main" def="{5C22544A-7EE6-4342-B048-85BDC9FD1C3A}">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77" autoAdjust="0"/>
    <p:restoredTop sz="92545" autoAdjust="0"/>
  </p:normalViewPr>
  <p:slideViewPr>
    <p:cSldViewPr snapToGrid="0">
      <p:cViewPr varScale="1">
        <p:scale>
          <a:sx n="75" d="100"/>
          <a:sy n="75" d="100"/>
        </p:scale>
        <p:origin x="96" y="264"/>
      </p:cViewPr>
      <p:guideLst>
        <p:guide orient="horz" pos="1665"/>
        <p:guide pos="2880"/>
      </p:guideLst>
    </p:cSldViewPr>
  </p:slideViewPr>
  <p:notesTextViewPr>
    <p:cViewPr>
      <p:scale>
        <a:sx n="1" d="1"/>
        <a:sy n="1" d="1"/>
      </p:scale>
      <p:origin x="0" y="0"/>
    </p:cViewPr>
  </p:notesTextViewPr>
  <p:sorterViewPr>
    <p:cViewPr>
      <p:scale>
        <a:sx n="186" d="100"/>
        <a:sy n="186" d="100"/>
      </p:scale>
      <p:origin x="0" y="0"/>
    </p:cViewPr>
  </p:sorterViewPr>
  <p:notesViewPr>
    <p:cSldViewPr snapToGrid="0">
      <p:cViewPr varScale="1">
        <p:scale>
          <a:sx n="96" d="100"/>
          <a:sy n="96" d="100"/>
        </p:scale>
        <p:origin x="-762" y="-96"/>
      </p:cViewPr>
      <p:guideLst>
        <p:guide orient="horz" pos="2959"/>
        <p:guide pos="2160"/>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1626CF8-6756-4B30-BBE5-FED1724EA7EF}" type="datetimeFigureOut">
              <a:rPr lang="zh-CN" altLang="en-US" smtClean="0"/>
              <a:t>2022/1/21</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A11085E-8000-41BC-BFA9-2820CAF78B5C}"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A05E10-D3F3-43EA-9577-068BBAFB32A4}" type="datetimeFigureOut">
              <a:rPr lang="zh-CN" altLang="en-US" smtClean="0"/>
              <a:t>2022/1/21</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8FEB93-17D5-4CD9-A4FC-E3186C7610E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tags" Target="../tags/tag128.xml"/><Relationship Id="rId5" Type="http://schemas.openxmlformats.org/officeDocument/2006/relationships/slide" Target="../slides/slide31.xml"/><Relationship Id="rId4"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C8FEB93-17D5-4CD9-A4FC-E3186C7610E7}" type="slidenum">
              <a:rPr lang="zh-CN" altLang="en-US" smtClean="0"/>
              <a:t>14</a:t>
            </a:fld>
            <a:endParaRPr lang="zh-CN" altLang="en-US"/>
          </a:p>
        </p:txBody>
      </p:sp>
    </p:spTree>
    <p:extLst>
      <p:ext uri="{BB962C8B-B14F-4D97-AF65-F5344CB8AC3E}">
        <p14:creationId xmlns:p14="http://schemas.microsoft.com/office/powerpoint/2010/main" val="365906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F47B8C-5F1F-434B-B463-303C989C6154}" type="slidenum">
              <a:rPr lang="en-US" smtClean="0"/>
              <a:t>19</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08441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zh-CN" altLang="en-US" sz="900" b="1" smtClean="0">
                <a:latin typeface="黑体" panose="02010609060101010101" charset="-122"/>
                <a:ea typeface="黑体" panose="02010609060101010101" charset="-122"/>
                <a:cs typeface="黑体" panose="02010609060101010101" charset="-122"/>
              </a:rPr>
              <a:t>佛教也是世界三大宗教之一。佛，意思是"觉者"</a:t>
            </a:r>
            <a:r>
              <a:rPr lang="en-US" altLang="zh-CN" sz="900" b="1" smtClean="0">
                <a:latin typeface="黑体" panose="02010609060101010101" charset="-122"/>
                <a:ea typeface="黑体" panose="02010609060101010101" charset="-122"/>
                <a:cs typeface="黑体" panose="02010609060101010101" charset="-122"/>
              </a:rPr>
              <a:t>,</a:t>
            </a:r>
            <a:r>
              <a:rPr lang="zh-CN" altLang="en-US" sz="900" b="1" smtClean="0">
                <a:latin typeface="黑体" panose="02010609060101010101" charset="-122"/>
                <a:ea typeface="黑体" panose="02010609060101010101" charset="-122"/>
                <a:cs typeface="黑体" panose="02010609060101010101" charset="-122"/>
              </a:rPr>
              <a:t>又称如来。佛教重视人类心灵和道德的进步和觉悟</a:t>
            </a:r>
            <a:r>
              <a:rPr lang="en-US" altLang="zh-CN" sz="900" b="1" smtClean="0">
                <a:latin typeface="黑体" panose="02010609060101010101" charset="-122"/>
                <a:ea typeface="黑体" panose="02010609060101010101" charset="-122"/>
                <a:cs typeface="黑体" panose="02010609060101010101" charset="-122"/>
              </a:rPr>
              <a:t>,</a:t>
            </a:r>
            <a:r>
              <a:rPr lang="zh-CN" altLang="en-US" sz="900" b="1" smtClean="0">
                <a:latin typeface="黑体" panose="02010609060101010101" charset="-122"/>
                <a:ea typeface="黑体" panose="02010609060101010101" charset="-122"/>
                <a:cs typeface="黑体" panose="02010609060101010101" charset="-122"/>
              </a:rPr>
              <a:t>最终超越生死和苦、断尽一切烦恼，得到究竟解脱。</a:t>
            </a:r>
          </a:p>
          <a:p>
            <a:endParaRPr lang="zh-CN" altLang="en-US"/>
          </a:p>
        </p:txBody>
      </p:sp>
      <p:sp>
        <p:nvSpPr>
          <p:cNvPr id="4" name="灯片编号占位符 3"/>
          <p:cNvSpPr>
            <a:spLocks noGrp="1"/>
          </p:cNvSpPr>
          <p:nvPr>
            <p:ph type="sldNum" sz="quarter" idx="10"/>
          </p:nvPr>
        </p:nvSpPr>
        <p:spPr/>
        <p:txBody>
          <a:bodyPr/>
          <a:lstStyle/>
          <a:p>
            <a:fld id="{2C8FEB93-17D5-4CD9-A4FC-E3186C7610E7}" type="slidenum">
              <a:rPr lang="zh-CN" altLang="en-US" smtClean="0"/>
              <a:t>23</a:t>
            </a:fld>
            <a:endParaRPr lang="zh-CN" altLang="en-US"/>
          </a:p>
        </p:txBody>
      </p:sp>
    </p:spTree>
    <p:extLst>
      <p:ext uri="{BB962C8B-B14F-4D97-AF65-F5344CB8AC3E}">
        <p14:creationId xmlns:p14="http://schemas.microsoft.com/office/powerpoint/2010/main" val="45266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幻灯片图像占位符 1"/>
          <p:cNvSpPr>
            <a:spLocks noGrp="1" noRot="1" noChangeAspect="1"/>
          </p:cNvSpPr>
          <p:nvPr>
            <p:ph type="sldImg"/>
            <p:custDataLst>
              <p:tags r:id="rId1"/>
            </p:custDataLst>
          </p:nvPr>
        </p:nvSpPr>
        <p:spPr/>
      </p:sp>
      <p:sp>
        <p:nvSpPr>
          <p:cNvPr id="40962" name="备注占位符 2"/>
          <p:cNvSpPr>
            <a:spLocks noGrp="1"/>
          </p:cNvSpPr>
          <p:nvPr>
            <p:ph type="body" idx="6"/>
            <p:custDataLst>
              <p:tags r:id="rId2"/>
            </p:custDataLst>
          </p:nvPr>
        </p:nvSpPr>
        <p:spPr/>
        <p:txBody>
          <a:bodyPr lIns="91440" tIns="45720" rIns="91440" bIns="45720" anchor="t"/>
          <a:lstStyle/>
          <a:p>
            <a:pPr lvl="0"/>
            <a:endParaRPr lang="zh-CN" altLang="en-US">
              <a:ea typeface="等线"/>
            </a:endParaRPr>
          </a:p>
        </p:txBody>
      </p:sp>
      <p:sp>
        <p:nvSpPr>
          <p:cNvPr id="4" name="灯片编号占位符 3"/>
          <p:cNvSpPr>
            <a:spLocks noGrp="1"/>
          </p:cNvSpPr>
          <p:nvPr>
            <p:ph type="sldNum" sz="quarter" idx="5"/>
            <p:custDataLst>
              <p:tags r:id="rId3"/>
            </p:custDataLst>
          </p:nvPr>
        </p:nvSpPr>
        <p:spPr/>
        <p:txBody>
          <a:bodyPr lIns="91440" tIns="45720" rIns="91440" bIns="45720" rtlCol="0" anchor="b"/>
          <a:lstStyle/>
          <a:p>
            <a:pPr marL="0" marR="0" lvl="0" indent="0" algn="r" defTabSz="457200" rtl="0" eaLnBrk="1" fontAlgn="auto" latinLnBrk="0" hangingPunct="1">
              <a:lnSpc>
                <a:spcPct val="100000"/>
              </a:lnSpc>
              <a:spcBef>
                <a:spcPct val="0"/>
              </a:spcBef>
              <a:spcAft>
                <a:spcPct val="0"/>
              </a:spcAft>
              <a:buClrTx/>
              <a:buSzTx/>
              <a:buFontTx/>
              <a:buNone/>
              <a:defRPr/>
            </a:pPr>
            <a:fld id="{DE04B0FC-2EE4-4B80-B402-9A547C81317F}" type="slidenum">
              <a:rPr kumimoji="0" lang="zh-CN" altLang="en-US" sz="1200" b="0" i="0" u="none" strike="noStrike" kern="1200" cap="none" spc="0" normalizeH="0" baseline="0" noProof="0" smtClean="0">
                <a:ln>
                  <a:noFill/>
                </a:ln>
                <a:solidFill>
                  <a:prstClr val="black"/>
                </a:solidFill>
                <a:effectLst/>
                <a:uLnTx/>
                <a:uFillTx/>
                <a:latin typeface="等线"/>
                <a:ea typeface="等线"/>
                <a:cs typeface="+mn-cs"/>
              </a:rPr>
              <a:t>31</a:t>
            </a:fld>
            <a:endParaRPr kumimoji="0" lang="zh-CN" altLang="en-US" sz="1200" b="0" i="0" u="none" strike="noStrike" kern="1200" cap="none" spc="0" normalizeH="0" baseline="0" noProof="0">
              <a:ln>
                <a:noFill/>
              </a:ln>
              <a:solidFill>
                <a:prstClr val="black"/>
              </a:solidFill>
              <a:effectLst/>
              <a:uLnTx/>
              <a:uFillTx/>
              <a:latin typeface="等线"/>
              <a:ea typeface="等线"/>
              <a:cs typeface="+mn-cs"/>
            </a:endParaRPr>
          </a:p>
        </p:txBody>
      </p:sp>
    </p:spTree>
    <p:extLst>
      <p:ext uri="{BB962C8B-B14F-4D97-AF65-F5344CB8AC3E}">
        <p14:creationId xmlns:p14="http://schemas.microsoft.com/office/powerpoint/2010/main" val="1162191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zh-CN" altLang="en-US"/>
              <a:t>单击此处编辑母版标题样式</a:t>
            </a:r>
            <a:endParaRPr lang="en-US"/>
          </a:p>
        </p:txBody>
      </p:sp>
      <p:sp>
        <p:nvSpPr>
          <p:cNvPr id="3" name="Subtitle 2"/>
          <p:cNvSpPr>
            <a:spLocks noGrp="1"/>
          </p:cNvSpPr>
          <p:nvPr>
            <p:ph type="subTitle" idx="1" hasCustomPrompt="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a:p>
        </p:txBody>
      </p:sp>
      <p:sp>
        <p:nvSpPr>
          <p:cNvPr id="4" name="Date Placeholder 3"/>
          <p:cNvSpPr>
            <a:spLocks noGrp="1"/>
          </p:cNvSpPr>
          <p:nvPr>
            <p:ph type="dt" sz="half" idx="10"/>
          </p:nvPr>
        </p:nvSpPr>
        <p:spPr/>
        <p:txBody>
          <a:bodyPr/>
          <a:lstStyle/>
          <a:p>
            <a:fld id="{12B8F931-1C39-45FB-B94A-0A5F622B0500}" type="datetimeFigureOut">
              <a:rPr lang="zh-CN" altLang="en-US" smtClean="0"/>
              <a:t>2022/1/21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2C2367D-6DD9-4A5C-B8E0-AB1017AD7745}"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fld id="{12B8F931-1C39-45FB-B94A-0A5F622B0500}" type="datetimeFigureOut">
              <a:rPr lang="zh-CN" altLang="en-US" smtClean="0"/>
              <a:t>2022/1/21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2C2367D-6DD9-4A5C-B8E0-AB1017AD7745}"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928"/>
            <a:ext cx="1971675" cy="4360224"/>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hasCustomPrompt="1"/>
          </p:nvPr>
        </p:nvSpPr>
        <p:spPr>
          <a:xfrm>
            <a:off x="628650" y="273928"/>
            <a:ext cx="5800725" cy="436022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fld id="{12B8F931-1C39-45FB-B94A-0A5F622B0500}" type="datetimeFigureOut">
              <a:rPr lang="zh-CN" altLang="en-US" smtClean="0"/>
              <a:t>2022/1/21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2C2367D-6DD9-4A5C-B8E0-AB1017AD7745}"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fld id="{12B8F931-1C39-45FB-B94A-0A5F622B0500}" type="datetimeFigureOut">
              <a:rPr lang="zh-CN" altLang="en-US" smtClean="0"/>
              <a:t>2022/1/21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2C2367D-6DD9-4A5C-B8E0-AB1017AD7745}"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40213"/>
          </a:xfrm>
        </p:spPr>
        <p:txBody>
          <a:bodyPr anchor="b"/>
          <a:lstStyle>
            <a:lvl1pPr>
              <a:defRPr sz="4500"/>
            </a:lvl1pPr>
          </a:lstStyle>
          <a:p>
            <a:r>
              <a:rPr lang="zh-CN" altLang="en-US"/>
              <a:t>单击此处编辑母版标题样式</a:t>
            </a:r>
            <a:endParaRPr lang="en-US"/>
          </a:p>
        </p:txBody>
      </p:sp>
      <p:sp>
        <p:nvSpPr>
          <p:cNvPr id="3" name="Text Placeholder 2"/>
          <p:cNvSpPr>
            <a:spLocks noGrp="1"/>
          </p:cNvSpPr>
          <p:nvPr>
            <p:ph type="body" idx="1" hasCustomPrompt="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12B8F931-1C39-45FB-B94A-0A5F622B0500}" type="datetimeFigureOut">
              <a:rPr lang="zh-CN" altLang="en-US" smtClean="0"/>
              <a:t>2022/1/21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2C2367D-6DD9-4A5C-B8E0-AB1017AD7745}"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sz="half" idx="1" hasCustomPrompt="1"/>
          </p:nvPr>
        </p:nvSpPr>
        <p:spPr>
          <a:xfrm>
            <a:off x="628650" y="1369642"/>
            <a:ext cx="3886200" cy="326451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Content Placeholder 3"/>
          <p:cNvSpPr>
            <a:spLocks noGrp="1"/>
          </p:cNvSpPr>
          <p:nvPr>
            <p:ph sz="half" idx="2" hasCustomPrompt="1"/>
          </p:nvPr>
        </p:nvSpPr>
        <p:spPr>
          <a:xfrm>
            <a:off x="4629150" y="1369642"/>
            <a:ext cx="3886200" cy="326451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Date Placeholder 4"/>
          <p:cNvSpPr>
            <a:spLocks noGrp="1"/>
          </p:cNvSpPr>
          <p:nvPr>
            <p:ph type="dt" sz="half" idx="10"/>
          </p:nvPr>
        </p:nvSpPr>
        <p:spPr/>
        <p:txBody>
          <a:bodyPr/>
          <a:lstStyle/>
          <a:p>
            <a:fld id="{12B8F931-1C39-45FB-B94A-0A5F622B0500}" type="datetimeFigureOut">
              <a:rPr lang="zh-CN" altLang="en-US" smtClean="0"/>
              <a:t>2022/1/21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2C2367D-6DD9-4A5C-B8E0-AB1017AD7745}" type="slidenum">
              <a:rPr lang="zh-CN" altLang="en-US" smtClean="0"/>
              <a:t>‹#›</a:t>
            </a:fld>
            <a:endParaRPr lang="zh-CN" altLang="en-US"/>
          </a:p>
        </p:txBody>
      </p:sp>
      <p:sp>
        <p:nvSpPr>
          <p:cNvPr id="9" name="矩形 8"/>
          <p:cNvSpPr/>
          <p:nvPr userDrawn="1"/>
        </p:nvSpPr>
        <p:spPr>
          <a:xfrm>
            <a:off x="7325484" y="4789777"/>
            <a:ext cx="775136" cy="246221"/>
          </a:xfrm>
          <a:prstGeom prst="rect">
            <a:avLst/>
          </a:prstGeom>
        </p:spPr>
        <p:txBody>
          <a:bodyPr wrap="square">
            <a:spAutoFit/>
          </a:bodyPr>
          <a:lstStyle/>
          <a:p>
            <a:pPr defTabSz="914400"/>
            <a:r>
              <a:rPr lang="en-US" altLang="zh-CN" sz="100">
                <a:solidFill>
                  <a:schemeClr val="bg1">
                    <a:lumMod val="85000"/>
                  </a:schemeClr>
                </a:solidFill>
                <a:ea typeface="宋体" panose="02010600030101010101" pitchFamily="2" charset="-122"/>
              </a:rPr>
              <a:t>PPT</a:t>
            </a:r>
            <a:r>
              <a:rPr lang="zh-CN" altLang="en-US" sz="100">
                <a:solidFill>
                  <a:schemeClr val="bg1">
                    <a:lumMod val="85000"/>
                  </a:schemeClr>
                </a:solidFill>
                <a:ea typeface="宋体" panose="02010600030101010101" pitchFamily="2" charset="-122"/>
              </a:rPr>
              <a:t>模板下载：</a:t>
            </a:r>
            <a:r>
              <a:rPr lang="en-US" altLang="zh-CN" sz="100">
                <a:solidFill>
                  <a:schemeClr val="bg1">
                    <a:lumMod val="85000"/>
                  </a:schemeClr>
                </a:solidFill>
                <a:ea typeface="宋体" panose="02010600030101010101" pitchFamily="2" charset="-122"/>
              </a:rPr>
              <a:t>www.1ppt.com/moban/     </a:t>
            </a:r>
            <a:r>
              <a:rPr lang="zh-CN" altLang="en-US" sz="100">
                <a:solidFill>
                  <a:schemeClr val="bg1">
                    <a:lumMod val="85000"/>
                  </a:schemeClr>
                </a:solidFill>
                <a:ea typeface="宋体" panose="02010600030101010101" pitchFamily="2" charset="-122"/>
              </a:rPr>
              <a:t>行业</a:t>
            </a:r>
            <a:r>
              <a:rPr lang="en-US" altLang="zh-CN" sz="100">
                <a:solidFill>
                  <a:schemeClr val="bg1">
                    <a:lumMod val="85000"/>
                  </a:schemeClr>
                </a:solidFill>
                <a:ea typeface="宋体" panose="02010600030101010101" pitchFamily="2" charset="-122"/>
              </a:rPr>
              <a:t>PPT</a:t>
            </a:r>
            <a:r>
              <a:rPr lang="zh-CN" altLang="en-US" sz="100">
                <a:solidFill>
                  <a:schemeClr val="bg1">
                    <a:lumMod val="85000"/>
                  </a:schemeClr>
                </a:solidFill>
                <a:ea typeface="宋体" panose="02010600030101010101" pitchFamily="2" charset="-122"/>
              </a:rPr>
              <a:t>模板：</a:t>
            </a:r>
            <a:r>
              <a:rPr lang="en-US" altLang="zh-CN" sz="100">
                <a:solidFill>
                  <a:schemeClr val="bg1">
                    <a:lumMod val="85000"/>
                  </a:schemeClr>
                </a:solidFill>
                <a:ea typeface="宋体" panose="02010600030101010101" pitchFamily="2" charset="-122"/>
              </a:rPr>
              <a:t>www.1ppt.com/hangye/ </a:t>
            </a:r>
          </a:p>
          <a:p>
            <a:pPr defTabSz="914400"/>
            <a:r>
              <a:rPr lang="zh-CN" altLang="en-US" sz="100">
                <a:solidFill>
                  <a:schemeClr val="bg1">
                    <a:lumMod val="85000"/>
                  </a:schemeClr>
                </a:solidFill>
                <a:ea typeface="宋体" panose="02010600030101010101" pitchFamily="2" charset="-122"/>
              </a:rPr>
              <a:t>节日</a:t>
            </a:r>
            <a:r>
              <a:rPr lang="en-US" altLang="zh-CN" sz="100">
                <a:solidFill>
                  <a:schemeClr val="bg1">
                    <a:lumMod val="85000"/>
                  </a:schemeClr>
                </a:solidFill>
                <a:ea typeface="宋体" panose="02010600030101010101" pitchFamily="2" charset="-122"/>
              </a:rPr>
              <a:t>PPT</a:t>
            </a:r>
            <a:r>
              <a:rPr lang="zh-CN" altLang="en-US" sz="100">
                <a:solidFill>
                  <a:schemeClr val="bg1">
                    <a:lumMod val="85000"/>
                  </a:schemeClr>
                </a:solidFill>
                <a:ea typeface="宋体" panose="02010600030101010101" pitchFamily="2" charset="-122"/>
              </a:rPr>
              <a:t>模板：</a:t>
            </a:r>
            <a:r>
              <a:rPr lang="en-US" altLang="zh-CN" sz="100">
                <a:solidFill>
                  <a:schemeClr val="bg1">
                    <a:lumMod val="85000"/>
                  </a:schemeClr>
                </a:solidFill>
                <a:ea typeface="宋体" panose="02010600030101010101" pitchFamily="2" charset="-122"/>
              </a:rPr>
              <a:t>www.1ppt.com/jieri/           PPT</a:t>
            </a:r>
            <a:r>
              <a:rPr lang="zh-CN" altLang="en-US" sz="100">
                <a:solidFill>
                  <a:schemeClr val="bg1">
                    <a:lumMod val="85000"/>
                  </a:schemeClr>
                </a:solidFill>
                <a:ea typeface="宋体" panose="02010600030101010101" pitchFamily="2" charset="-122"/>
              </a:rPr>
              <a:t>素材下载：</a:t>
            </a:r>
            <a:r>
              <a:rPr lang="en-US" altLang="zh-CN" sz="100">
                <a:solidFill>
                  <a:schemeClr val="bg1">
                    <a:lumMod val="85000"/>
                  </a:schemeClr>
                </a:solidFill>
                <a:ea typeface="宋体" panose="02010600030101010101" pitchFamily="2" charset="-122"/>
              </a:rPr>
              <a:t>www.1ppt.com/sucai/</a:t>
            </a:r>
          </a:p>
          <a:p>
            <a:pPr defTabSz="914400"/>
            <a:r>
              <a:rPr lang="en-US" altLang="zh-CN" sz="100">
                <a:solidFill>
                  <a:schemeClr val="bg1">
                    <a:lumMod val="85000"/>
                  </a:schemeClr>
                </a:solidFill>
                <a:ea typeface="宋体" panose="02010600030101010101" pitchFamily="2" charset="-122"/>
              </a:rPr>
              <a:t>PPT</a:t>
            </a:r>
            <a:r>
              <a:rPr lang="zh-CN" altLang="en-US" sz="100">
                <a:solidFill>
                  <a:schemeClr val="bg1">
                    <a:lumMod val="85000"/>
                  </a:schemeClr>
                </a:solidFill>
                <a:ea typeface="宋体" panose="02010600030101010101" pitchFamily="2" charset="-122"/>
              </a:rPr>
              <a:t>背景图片：</a:t>
            </a:r>
            <a:r>
              <a:rPr lang="en-US" altLang="zh-CN" sz="100">
                <a:solidFill>
                  <a:schemeClr val="bg1">
                    <a:lumMod val="85000"/>
                  </a:schemeClr>
                </a:solidFill>
                <a:ea typeface="宋体" panose="02010600030101010101" pitchFamily="2" charset="-122"/>
              </a:rPr>
              <a:t>www.1ppt.com/beijing/      PPT</a:t>
            </a:r>
            <a:r>
              <a:rPr lang="zh-CN" altLang="en-US" sz="100">
                <a:solidFill>
                  <a:schemeClr val="bg1">
                    <a:lumMod val="85000"/>
                  </a:schemeClr>
                </a:solidFill>
                <a:ea typeface="宋体" panose="02010600030101010101" pitchFamily="2" charset="-122"/>
              </a:rPr>
              <a:t>图表下载：</a:t>
            </a:r>
            <a:r>
              <a:rPr lang="en-US" altLang="zh-CN" sz="100">
                <a:solidFill>
                  <a:schemeClr val="bg1">
                    <a:lumMod val="85000"/>
                  </a:schemeClr>
                </a:solidFill>
                <a:ea typeface="宋体" panose="02010600030101010101" pitchFamily="2" charset="-122"/>
              </a:rPr>
              <a:t>www.1ppt.com/tubiao/      </a:t>
            </a:r>
          </a:p>
          <a:p>
            <a:pPr defTabSz="914400"/>
            <a:r>
              <a:rPr lang="zh-CN" altLang="en-US" sz="100">
                <a:solidFill>
                  <a:schemeClr val="bg1">
                    <a:lumMod val="85000"/>
                  </a:schemeClr>
                </a:solidFill>
                <a:ea typeface="宋体" panose="02010600030101010101" pitchFamily="2" charset="-122"/>
              </a:rPr>
              <a:t>优秀</a:t>
            </a:r>
            <a:r>
              <a:rPr lang="en-US" altLang="zh-CN" sz="100">
                <a:solidFill>
                  <a:schemeClr val="bg1">
                    <a:lumMod val="85000"/>
                  </a:schemeClr>
                </a:solidFill>
                <a:ea typeface="宋体" panose="02010600030101010101" pitchFamily="2" charset="-122"/>
              </a:rPr>
              <a:t>PPT</a:t>
            </a:r>
            <a:r>
              <a:rPr lang="zh-CN" altLang="en-US" sz="100">
                <a:solidFill>
                  <a:schemeClr val="bg1">
                    <a:lumMod val="85000"/>
                  </a:schemeClr>
                </a:solidFill>
                <a:ea typeface="宋体" panose="02010600030101010101" pitchFamily="2" charset="-122"/>
              </a:rPr>
              <a:t>下载：</a:t>
            </a:r>
            <a:r>
              <a:rPr lang="en-US" altLang="zh-CN" sz="100">
                <a:solidFill>
                  <a:schemeClr val="bg1">
                    <a:lumMod val="85000"/>
                  </a:schemeClr>
                </a:solidFill>
                <a:ea typeface="宋体" panose="02010600030101010101" pitchFamily="2" charset="-122"/>
              </a:rPr>
              <a:t>www.1ppt.com/xiazai/        PPT</a:t>
            </a:r>
            <a:r>
              <a:rPr lang="zh-CN" altLang="en-US" sz="100">
                <a:solidFill>
                  <a:schemeClr val="bg1">
                    <a:lumMod val="85000"/>
                  </a:schemeClr>
                </a:solidFill>
                <a:ea typeface="宋体" panose="02010600030101010101" pitchFamily="2" charset="-122"/>
              </a:rPr>
              <a:t>教程： </a:t>
            </a:r>
            <a:r>
              <a:rPr lang="en-US" altLang="zh-CN" sz="100">
                <a:solidFill>
                  <a:schemeClr val="bg1">
                    <a:lumMod val="85000"/>
                  </a:schemeClr>
                </a:solidFill>
                <a:ea typeface="宋体" panose="02010600030101010101" pitchFamily="2" charset="-122"/>
              </a:rPr>
              <a:t>www.1ppt.com/powerpoint/      </a:t>
            </a:r>
          </a:p>
          <a:p>
            <a:pPr defTabSz="914400"/>
            <a:r>
              <a:rPr lang="en-US" altLang="zh-CN" sz="100">
                <a:solidFill>
                  <a:schemeClr val="bg1">
                    <a:lumMod val="85000"/>
                  </a:schemeClr>
                </a:solidFill>
                <a:ea typeface="宋体" panose="02010600030101010101" pitchFamily="2" charset="-122"/>
              </a:rPr>
              <a:t>Word</a:t>
            </a:r>
            <a:r>
              <a:rPr lang="zh-CN" altLang="en-US" sz="100">
                <a:solidFill>
                  <a:schemeClr val="bg1">
                    <a:lumMod val="85000"/>
                  </a:schemeClr>
                </a:solidFill>
                <a:ea typeface="宋体" panose="02010600030101010101" pitchFamily="2" charset="-122"/>
              </a:rPr>
              <a:t>教程： </a:t>
            </a:r>
            <a:r>
              <a:rPr lang="en-US" altLang="zh-CN" sz="100">
                <a:solidFill>
                  <a:schemeClr val="bg1">
                    <a:lumMod val="85000"/>
                  </a:schemeClr>
                </a:solidFill>
                <a:ea typeface="宋体" panose="02010600030101010101" pitchFamily="2" charset="-122"/>
              </a:rPr>
              <a:t>www.1ppt.com/word/              Excel</a:t>
            </a:r>
            <a:r>
              <a:rPr lang="zh-CN" altLang="en-US" sz="100">
                <a:solidFill>
                  <a:schemeClr val="bg1">
                    <a:lumMod val="85000"/>
                  </a:schemeClr>
                </a:solidFill>
                <a:ea typeface="宋体" panose="02010600030101010101" pitchFamily="2" charset="-122"/>
              </a:rPr>
              <a:t>教程：</a:t>
            </a:r>
            <a:r>
              <a:rPr lang="en-US" altLang="zh-CN" sz="100">
                <a:solidFill>
                  <a:schemeClr val="bg1">
                    <a:lumMod val="85000"/>
                  </a:schemeClr>
                </a:solidFill>
                <a:ea typeface="宋体" panose="02010600030101010101" pitchFamily="2" charset="-122"/>
              </a:rPr>
              <a:t>www.1ppt.com/excel/  </a:t>
            </a:r>
          </a:p>
          <a:p>
            <a:pPr defTabSz="914400"/>
            <a:r>
              <a:rPr lang="zh-CN" altLang="en-US" sz="100">
                <a:solidFill>
                  <a:schemeClr val="bg1">
                    <a:lumMod val="85000"/>
                  </a:schemeClr>
                </a:solidFill>
                <a:ea typeface="宋体" panose="02010600030101010101" pitchFamily="2" charset="-122"/>
              </a:rPr>
              <a:t>资料下载：</a:t>
            </a:r>
            <a:r>
              <a:rPr lang="en-US" altLang="zh-CN" sz="100">
                <a:solidFill>
                  <a:schemeClr val="bg1">
                    <a:lumMod val="85000"/>
                  </a:schemeClr>
                </a:solidFill>
                <a:ea typeface="宋体" panose="02010600030101010101" pitchFamily="2" charset="-122"/>
              </a:rPr>
              <a:t>www.1ppt.com/ziliao/                PPT</a:t>
            </a:r>
            <a:r>
              <a:rPr lang="zh-CN" altLang="en-US" sz="100">
                <a:solidFill>
                  <a:schemeClr val="bg1">
                    <a:lumMod val="85000"/>
                  </a:schemeClr>
                </a:solidFill>
                <a:ea typeface="宋体" panose="02010600030101010101" pitchFamily="2" charset="-122"/>
              </a:rPr>
              <a:t>课件下载：</a:t>
            </a:r>
            <a:r>
              <a:rPr lang="en-US" altLang="zh-CN" sz="100">
                <a:solidFill>
                  <a:schemeClr val="bg1">
                    <a:lumMod val="85000"/>
                  </a:schemeClr>
                </a:solidFill>
                <a:ea typeface="宋体" panose="02010600030101010101" pitchFamily="2" charset="-122"/>
              </a:rPr>
              <a:t>www.1ppt.com/kejian/ </a:t>
            </a:r>
          </a:p>
          <a:p>
            <a:pPr defTabSz="914400"/>
            <a:r>
              <a:rPr lang="zh-CN" altLang="en-US" sz="100">
                <a:solidFill>
                  <a:schemeClr val="bg1">
                    <a:lumMod val="85000"/>
                  </a:schemeClr>
                </a:solidFill>
                <a:ea typeface="宋体" panose="02010600030101010101" pitchFamily="2" charset="-122"/>
              </a:rPr>
              <a:t>范文下载：</a:t>
            </a:r>
            <a:r>
              <a:rPr lang="en-US" altLang="zh-CN" sz="100">
                <a:solidFill>
                  <a:schemeClr val="bg1">
                    <a:lumMod val="85000"/>
                  </a:schemeClr>
                </a:solidFill>
                <a:ea typeface="宋体" panose="02010600030101010101" pitchFamily="2" charset="-122"/>
              </a:rPr>
              <a:t>www.1ppt.com/fanwen/             </a:t>
            </a:r>
            <a:r>
              <a:rPr lang="zh-CN" altLang="en-US" sz="100">
                <a:solidFill>
                  <a:schemeClr val="bg1">
                    <a:lumMod val="85000"/>
                  </a:schemeClr>
                </a:solidFill>
                <a:ea typeface="宋体" panose="02010600030101010101" pitchFamily="2" charset="-122"/>
              </a:rPr>
              <a:t>试卷下载：</a:t>
            </a:r>
            <a:r>
              <a:rPr lang="en-US" altLang="zh-CN" sz="100">
                <a:solidFill>
                  <a:schemeClr val="bg1">
                    <a:lumMod val="85000"/>
                  </a:schemeClr>
                </a:solidFill>
                <a:ea typeface="宋体" panose="02010600030101010101" pitchFamily="2" charset="-122"/>
              </a:rPr>
              <a:t>www.1ppt.com/shiti/  </a:t>
            </a:r>
          </a:p>
          <a:p>
            <a:pPr defTabSz="914400"/>
            <a:r>
              <a:rPr lang="zh-CN" altLang="en-US" sz="100">
                <a:solidFill>
                  <a:schemeClr val="bg1">
                    <a:lumMod val="85000"/>
                  </a:schemeClr>
                </a:solidFill>
                <a:ea typeface="宋体" panose="02010600030101010101" pitchFamily="2" charset="-122"/>
              </a:rPr>
              <a:t>教案下载：</a:t>
            </a:r>
            <a:r>
              <a:rPr lang="en-US" altLang="zh-CN" sz="100">
                <a:solidFill>
                  <a:schemeClr val="bg1">
                    <a:lumMod val="85000"/>
                  </a:schemeClr>
                </a:solidFill>
                <a:ea typeface="宋体" panose="02010600030101010101" pitchFamily="2" charset="-122"/>
              </a:rPr>
              <a:t>www.1ppt.com/jiaoan/  </a:t>
            </a:r>
            <a:r>
              <a:rPr lang="en-US" altLang="zh-CN" sz="100" smtClean="0">
                <a:solidFill>
                  <a:schemeClr val="bg1">
                    <a:lumMod val="85000"/>
                  </a:schemeClr>
                </a:solidFill>
                <a:ea typeface="宋体" panose="02010600030101010101" pitchFamily="2" charset="-122"/>
              </a:rPr>
              <a:t>      </a:t>
            </a:r>
            <a:endParaRPr lang="en-US" altLang="zh-CN" sz="100">
              <a:solidFill>
                <a:schemeClr val="bg1">
                  <a:lumMod val="85000"/>
                </a:schemeClr>
              </a:solidFill>
              <a:ea typeface="宋体" panose="02010600030101010101" pitchFamily="2" charset="-122"/>
            </a:endParaRPr>
          </a:p>
          <a:p>
            <a:pPr defTabSz="914400"/>
            <a:r>
              <a:rPr lang="zh-CN" altLang="en-US" sz="100" smtClean="0">
                <a:solidFill>
                  <a:schemeClr val="bg1">
                    <a:lumMod val="85000"/>
                  </a:schemeClr>
                </a:solidFill>
                <a:ea typeface="宋体" panose="02010600030101010101" pitchFamily="2" charset="-122"/>
              </a:rPr>
              <a:t>字体下载：</a:t>
            </a:r>
            <a:r>
              <a:rPr lang="en-US" altLang="zh-CN" sz="100" smtClean="0">
                <a:solidFill>
                  <a:schemeClr val="bg1">
                    <a:lumMod val="85000"/>
                  </a:schemeClr>
                </a:solidFill>
                <a:ea typeface="宋体" panose="02010600030101010101" pitchFamily="2" charset="-122"/>
              </a:rPr>
              <a:t>www.1ppt.com/ziti/</a:t>
            </a:r>
            <a:endParaRPr lang="en-US" altLang="zh-CN" sz="100">
              <a:solidFill>
                <a:schemeClr val="bg1">
                  <a:lumMod val="85000"/>
                </a:schemeClr>
              </a:solidFill>
              <a:ea typeface="宋体" panose="02010600030101010101" pitchFamily="2" charset="-122"/>
            </a:endParaRPr>
          </a:p>
          <a:p>
            <a:pPr defTabSz="914400"/>
            <a:r>
              <a:rPr lang="en-US" altLang="zh-CN" sz="100">
                <a:solidFill>
                  <a:schemeClr val="bg1">
                    <a:lumMod val="85000"/>
                  </a:schemeClr>
                </a:solidFill>
                <a:ea typeface="宋体" panose="02010600030101010101" pitchFamily="2" charset="-122"/>
              </a:rPr>
              <a:t> </a:t>
            </a:r>
            <a:endParaRPr lang="zh-CN" altLang="en-US" sz="100">
              <a:solidFill>
                <a:schemeClr val="bg1">
                  <a:lumMod val="85000"/>
                </a:schemeClr>
              </a:solidFill>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929"/>
            <a:ext cx="7886700" cy="994479"/>
          </a:xfrm>
        </p:spPr>
        <p:txBody>
          <a:bodyPr/>
          <a:lstStyle/>
          <a:p>
            <a:r>
              <a:rPr lang="zh-CN" altLang="en-US"/>
              <a:t>单击此处编辑母版标题样式</a:t>
            </a:r>
            <a:endParaRPr lang="en-US"/>
          </a:p>
        </p:txBody>
      </p:sp>
      <p:sp>
        <p:nvSpPr>
          <p:cNvPr id="3" name="Text Placeholder 2"/>
          <p:cNvSpPr>
            <a:spLocks noGrp="1"/>
          </p:cNvSpPr>
          <p:nvPr>
            <p:ph type="body" idx="1" hasCustomPrompt="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629842" y="1879386"/>
            <a:ext cx="3868340" cy="276429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Text Placeholder 4"/>
          <p:cNvSpPr>
            <a:spLocks noGrp="1"/>
          </p:cNvSpPr>
          <p:nvPr>
            <p:ph type="body" sz="quarter" idx="3" hasCustomPrompt="1"/>
          </p:nvPr>
        </p:nvSpPr>
        <p:spPr>
          <a:xfrm>
            <a:off x="4629150" y="1261261"/>
            <a:ext cx="3887391"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29150" y="1879386"/>
            <a:ext cx="3887391" cy="276429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Date Placeholder 6"/>
          <p:cNvSpPr>
            <a:spLocks noGrp="1"/>
          </p:cNvSpPr>
          <p:nvPr>
            <p:ph type="dt" sz="half" idx="10"/>
          </p:nvPr>
        </p:nvSpPr>
        <p:spPr/>
        <p:txBody>
          <a:bodyPr/>
          <a:lstStyle/>
          <a:p>
            <a:fld id="{12B8F931-1C39-45FB-B94A-0A5F622B0500}" type="datetimeFigureOut">
              <a:rPr lang="zh-CN" altLang="en-US" smtClean="0"/>
              <a:t>2022/1/21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62C2367D-6DD9-4A5C-B8E0-AB1017AD7745}"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Date Placeholder 2"/>
          <p:cNvSpPr>
            <a:spLocks noGrp="1"/>
          </p:cNvSpPr>
          <p:nvPr>
            <p:ph type="dt" sz="half" idx="10"/>
          </p:nvPr>
        </p:nvSpPr>
        <p:spPr/>
        <p:txBody>
          <a:bodyPr/>
          <a:lstStyle/>
          <a:p>
            <a:fld id="{12B8F931-1C39-45FB-B94A-0A5F622B0500}" type="datetimeFigureOut">
              <a:rPr lang="zh-CN" altLang="en-US" smtClean="0"/>
              <a:t>2022/1/21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62C2367D-6DD9-4A5C-B8E0-AB1017AD7745}"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B8F931-1C39-45FB-B94A-0A5F622B0500}" type="datetimeFigureOut">
              <a:rPr lang="zh-CN" altLang="en-US" smtClean="0"/>
              <a:t>2022/1/21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62C2367D-6DD9-4A5C-B8E0-AB1017AD7745}"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a:p>
        </p:txBody>
      </p:sp>
      <p:sp>
        <p:nvSpPr>
          <p:cNvPr id="3" name="Content Placeholder 2"/>
          <p:cNvSpPr>
            <a:spLocks noGrp="1"/>
          </p:cNvSpPr>
          <p:nvPr>
            <p:ph idx="1" hasCustomPrompt="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Text Placeholder 3"/>
          <p:cNvSpPr>
            <a:spLocks noGrp="1"/>
          </p:cNvSpPr>
          <p:nvPr>
            <p:ph type="body" sz="half" idx="2" hasCustomPrompt="1"/>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12B8F931-1C39-45FB-B94A-0A5F622B0500}" type="datetimeFigureOut">
              <a:rPr lang="zh-CN" altLang="en-US" smtClean="0"/>
              <a:t>2022/1/21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2C2367D-6DD9-4A5C-B8E0-AB1017AD7745}"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a:p>
        </p:txBody>
      </p:sp>
      <p:sp>
        <p:nvSpPr>
          <p:cNvPr id="3" name="Picture Placeholder 2"/>
          <p:cNvSpPr>
            <a:spLocks noGrp="1" noChangeAspect="1"/>
          </p:cNvSpPr>
          <p:nvPr>
            <p:ph type="pic" idx="1"/>
          </p:nvPr>
        </p:nvSpPr>
        <p:spPr>
          <a:xfrm>
            <a:off x="3887391" y="740798"/>
            <a:ext cx="4629150" cy="365634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a:p>
        </p:txBody>
      </p:sp>
      <p:sp>
        <p:nvSpPr>
          <p:cNvPr id="4" name="Text Placeholder 3"/>
          <p:cNvSpPr>
            <a:spLocks noGrp="1"/>
          </p:cNvSpPr>
          <p:nvPr>
            <p:ph type="body" sz="half" idx="2" hasCustomPrompt="1"/>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12B8F931-1C39-45FB-B94A-0A5F622B0500}" type="datetimeFigureOut">
              <a:rPr lang="zh-CN" altLang="en-US" smtClean="0"/>
              <a:t>2022/1/21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2C2367D-6DD9-4A5C-B8E0-AB1017AD7745}"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929"/>
            <a:ext cx="7886700" cy="994479"/>
          </a:xfrm>
          <a:prstGeom prst="rect">
            <a:avLst/>
          </a:prstGeom>
        </p:spPr>
        <p:txBody>
          <a:bodyPr vert="horz" lIns="91440" tIns="45720" rIns="91440" bIns="45720" rtlCol="0" anchor="ctr">
            <a:normAutofit/>
          </a:bodyPr>
          <a:lstStyle/>
          <a:p>
            <a:r>
              <a:rPr lang="zh-CN" altLang="en-US"/>
              <a:t>单击此处编辑母版标题样式</a:t>
            </a:r>
            <a:endParaRPr lang="en-US"/>
          </a:p>
        </p:txBody>
      </p:sp>
      <p:sp>
        <p:nvSpPr>
          <p:cNvPr id="3" name="Text Placeholder 2"/>
          <p:cNvSpPr>
            <a:spLocks noGrp="1"/>
          </p:cNvSpPr>
          <p:nvPr>
            <p:ph type="body" idx="1"/>
          </p:nvPr>
        </p:nvSpPr>
        <p:spPr>
          <a:xfrm>
            <a:off x="628650" y="1369642"/>
            <a:ext cx="7886700" cy="3264511"/>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2"/>
          </p:nvPr>
        </p:nvSpPr>
        <p:spPr>
          <a:xfrm>
            <a:off x="628650" y="4768735"/>
            <a:ext cx="2057400" cy="273928"/>
          </a:xfrm>
          <a:prstGeom prst="rect">
            <a:avLst/>
          </a:prstGeom>
        </p:spPr>
        <p:txBody>
          <a:bodyPr vert="horz" lIns="91440" tIns="45720" rIns="91440" bIns="45720" rtlCol="0" anchor="ctr"/>
          <a:lstStyle>
            <a:lvl1pPr algn="l">
              <a:defRPr sz="900">
                <a:solidFill>
                  <a:schemeClr val="tx1">
                    <a:tint val="75000"/>
                  </a:schemeClr>
                </a:solidFill>
              </a:defRPr>
            </a:lvl1pPr>
          </a:lstStyle>
          <a:p>
            <a:fld id="{12B8F931-1C39-45FB-B94A-0A5F622B0500}" type="datetimeFigureOut">
              <a:rPr lang="zh-CN" altLang="en-US" smtClean="0"/>
              <a:t>2022/1/21</a:t>
            </a:fld>
            <a:endParaRPr lang="zh-CN" altLang="en-US"/>
          </a:p>
        </p:txBody>
      </p:sp>
      <p:sp>
        <p:nvSpPr>
          <p:cNvPr id="5" name="Footer Placeholder 4"/>
          <p:cNvSpPr>
            <a:spLocks noGrp="1"/>
          </p:cNvSpPr>
          <p:nvPr>
            <p:ph type="ftr" sz="quarter" idx="3"/>
          </p:nvPr>
        </p:nvSpPr>
        <p:spPr>
          <a:xfrm>
            <a:off x="3028950" y="4768735"/>
            <a:ext cx="3086100" cy="27392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8735"/>
            <a:ext cx="2057400" cy="273928"/>
          </a:xfrm>
          <a:prstGeom prst="rect">
            <a:avLst/>
          </a:prstGeom>
        </p:spPr>
        <p:txBody>
          <a:bodyPr vert="horz" lIns="91440" tIns="45720" rIns="91440" bIns="45720" rtlCol="0" anchor="ctr"/>
          <a:lstStyle>
            <a:lvl1pPr algn="r">
              <a:defRPr sz="900">
                <a:solidFill>
                  <a:schemeClr val="tx1">
                    <a:tint val="75000"/>
                  </a:schemeClr>
                </a:solidFill>
              </a:defRPr>
            </a:lvl1pPr>
          </a:lstStyle>
          <a:p>
            <a:fld id="{62C2367D-6DD9-4A5C-B8E0-AB1017AD774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p14:dur="100">
        <p:cut/>
      </p:transition>
    </mc:Choice>
    <mc:Fallback>
      <p:transition>
        <p:cut/>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8" Type="http://schemas.openxmlformats.org/officeDocument/2006/relationships/tags" Target="../tags/tag37.xml"/><Relationship Id="rId13" Type="http://schemas.openxmlformats.org/officeDocument/2006/relationships/tags" Target="../tags/tag42.xml"/><Relationship Id="rId18" Type="http://schemas.openxmlformats.org/officeDocument/2006/relationships/image" Target="../media/image5.png"/><Relationship Id="rId3" Type="http://schemas.openxmlformats.org/officeDocument/2006/relationships/tags" Target="../tags/tag32.xml"/><Relationship Id="rId7" Type="http://schemas.openxmlformats.org/officeDocument/2006/relationships/tags" Target="../tags/tag36.xml"/><Relationship Id="rId12" Type="http://schemas.openxmlformats.org/officeDocument/2006/relationships/tags" Target="../tags/tag41.xml"/><Relationship Id="rId17" Type="http://schemas.openxmlformats.org/officeDocument/2006/relationships/image" Target="../media/image4.png"/><Relationship Id="rId2" Type="http://schemas.openxmlformats.org/officeDocument/2006/relationships/tags" Target="../tags/tag31.xml"/><Relationship Id="rId16" Type="http://schemas.openxmlformats.org/officeDocument/2006/relationships/slideLayout" Target="../slideLayouts/slideLayout7.xml"/><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tags" Target="../tags/tag40.xml"/><Relationship Id="rId5" Type="http://schemas.openxmlformats.org/officeDocument/2006/relationships/tags" Target="../tags/tag34.xml"/><Relationship Id="rId15" Type="http://schemas.openxmlformats.org/officeDocument/2006/relationships/tags" Target="../tags/tag44.xml"/><Relationship Id="rId10" Type="http://schemas.openxmlformats.org/officeDocument/2006/relationships/tags" Target="../tags/tag39.xml"/><Relationship Id="rId4" Type="http://schemas.openxmlformats.org/officeDocument/2006/relationships/tags" Target="../tags/tag33.xml"/><Relationship Id="rId9" Type="http://schemas.openxmlformats.org/officeDocument/2006/relationships/tags" Target="../tags/tag38.xml"/><Relationship Id="rId14" Type="http://schemas.openxmlformats.org/officeDocument/2006/relationships/tags" Target="../tags/tag43.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5.xml"/></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48.xml"/><Relationship Id="rId7" Type="http://schemas.openxmlformats.org/officeDocument/2006/relationships/slideLayout" Target="../slideLayouts/slideLayout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tags" Target="../tags/tag59.xml"/><Relationship Id="rId13" Type="http://schemas.openxmlformats.org/officeDocument/2006/relationships/slideLayout" Target="../slideLayouts/slideLayout2.xml"/><Relationship Id="rId18" Type="http://schemas.openxmlformats.org/officeDocument/2006/relationships/image" Target="../media/image14.jpeg"/><Relationship Id="rId3" Type="http://schemas.openxmlformats.org/officeDocument/2006/relationships/tags" Target="../tags/tag54.xml"/><Relationship Id="rId7" Type="http://schemas.openxmlformats.org/officeDocument/2006/relationships/tags" Target="../tags/tag58.xml"/><Relationship Id="rId12" Type="http://schemas.openxmlformats.org/officeDocument/2006/relationships/tags" Target="../tags/tag63.xml"/><Relationship Id="rId17" Type="http://schemas.openxmlformats.org/officeDocument/2006/relationships/image" Target="../media/image13.jpeg"/><Relationship Id="rId2" Type="http://schemas.openxmlformats.org/officeDocument/2006/relationships/tags" Target="../tags/tag53.xml"/><Relationship Id="rId16" Type="http://schemas.openxmlformats.org/officeDocument/2006/relationships/image" Target="../media/image12.jpeg"/><Relationship Id="rId20" Type="http://schemas.openxmlformats.org/officeDocument/2006/relationships/image" Target="../media/image16.jpeg"/><Relationship Id="rId1" Type="http://schemas.openxmlformats.org/officeDocument/2006/relationships/tags" Target="../tags/tag52.xml"/><Relationship Id="rId6" Type="http://schemas.openxmlformats.org/officeDocument/2006/relationships/tags" Target="../tags/tag57.xml"/><Relationship Id="rId11" Type="http://schemas.openxmlformats.org/officeDocument/2006/relationships/tags" Target="../tags/tag62.xml"/><Relationship Id="rId5" Type="http://schemas.openxmlformats.org/officeDocument/2006/relationships/tags" Target="../tags/tag56.xml"/><Relationship Id="rId15" Type="http://schemas.openxmlformats.org/officeDocument/2006/relationships/image" Target="../media/image11.jpeg"/><Relationship Id="rId10" Type="http://schemas.openxmlformats.org/officeDocument/2006/relationships/tags" Target="../tags/tag61.xml"/><Relationship Id="rId19" Type="http://schemas.openxmlformats.org/officeDocument/2006/relationships/image" Target="../media/image15.jpeg"/><Relationship Id="rId4" Type="http://schemas.openxmlformats.org/officeDocument/2006/relationships/tags" Target="../tags/tag55.xml"/><Relationship Id="rId9" Type="http://schemas.openxmlformats.org/officeDocument/2006/relationships/tags" Target="../tags/tag60.xml"/><Relationship Id="rId14"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Layout" Target="../slideLayouts/slideLayout1.xml"/><Relationship Id="rId7" Type="http://schemas.openxmlformats.org/officeDocument/2006/relationships/image" Target="../media/image21.jpe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notesSlide" Target="../notesSlides/notesSlide2.xml"/></Relationships>
</file>

<file path=ppt/slides/_rels/slide2.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tags" Target="../tags/tag5.xml"/><Relationship Id="rId7" Type="http://schemas.openxmlformats.org/officeDocument/2006/relationships/tags" Target="../tags/tag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5" Type="http://schemas.openxmlformats.org/officeDocument/2006/relationships/tags" Target="../tags/tag7.xml"/><Relationship Id="rId10" Type="http://schemas.openxmlformats.org/officeDocument/2006/relationships/image" Target="../media/image2.png"/><Relationship Id="rId4" Type="http://schemas.openxmlformats.org/officeDocument/2006/relationships/tags" Target="../tags/tag6.xml"/><Relationship Id="rId9"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tags" Target="../tags/tag70.xml"/><Relationship Id="rId7" Type="http://schemas.openxmlformats.org/officeDocument/2006/relationships/slideLayout" Target="../slideLayouts/slideLayout2.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tags" Target="../tags/tag71.xml"/><Relationship Id="rId9"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23.xml.rels><?xml version="1.0" encoding="UTF-8" standalone="yes"?>
<Relationships xmlns="http://schemas.openxmlformats.org/package/2006/relationships"><Relationship Id="rId8" Type="http://schemas.openxmlformats.org/officeDocument/2006/relationships/tags" Target="../tags/tag82.xml"/><Relationship Id="rId13" Type="http://schemas.openxmlformats.org/officeDocument/2006/relationships/tags" Target="../tags/tag87.xml"/><Relationship Id="rId18" Type="http://schemas.openxmlformats.org/officeDocument/2006/relationships/tags" Target="../tags/tag92.xml"/><Relationship Id="rId3" Type="http://schemas.openxmlformats.org/officeDocument/2006/relationships/tags" Target="../tags/tag77.xml"/><Relationship Id="rId21" Type="http://schemas.openxmlformats.org/officeDocument/2006/relationships/notesSlide" Target="../notesSlides/notesSlide3.xml"/><Relationship Id="rId7" Type="http://schemas.openxmlformats.org/officeDocument/2006/relationships/tags" Target="../tags/tag81.xml"/><Relationship Id="rId12" Type="http://schemas.openxmlformats.org/officeDocument/2006/relationships/tags" Target="../tags/tag86.xml"/><Relationship Id="rId17" Type="http://schemas.openxmlformats.org/officeDocument/2006/relationships/tags" Target="../tags/tag91.xml"/><Relationship Id="rId2" Type="http://schemas.openxmlformats.org/officeDocument/2006/relationships/tags" Target="../tags/tag76.xml"/><Relationship Id="rId16" Type="http://schemas.openxmlformats.org/officeDocument/2006/relationships/tags" Target="../tags/tag90.xml"/><Relationship Id="rId20" Type="http://schemas.openxmlformats.org/officeDocument/2006/relationships/slideLayout" Target="../slideLayouts/slideLayout2.xml"/><Relationship Id="rId1" Type="http://schemas.openxmlformats.org/officeDocument/2006/relationships/tags" Target="../tags/tag75.xml"/><Relationship Id="rId6" Type="http://schemas.openxmlformats.org/officeDocument/2006/relationships/tags" Target="../tags/tag80.xml"/><Relationship Id="rId11" Type="http://schemas.openxmlformats.org/officeDocument/2006/relationships/tags" Target="../tags/tag85.xml"/><Relationship Id="rId24" Type="http://schemas.openxmlformats.org/officeDocument/2006/relationships/image" Target="../media/image28.jpeg"/><Relationship Id="rId5" Type="http://schemas.openxmlformats.org/officeDocument/2006/relationships/tags" Target="../tags/tag79.xml"/><Relationship Id="rId15" Type="http://schemas.openxmlformats.org/officeDocument/2006/relationships/tags" Target="../tags/tag89.xml"/><Relationship Id="rId23" Type="http://schemas.openxmlformats.org/officeDocument/2006/relationships/image" Target="../media/image27.png"/><Relationship Id="rId10" Type="http://schemas.openxmlformats.org/officeDocument/2006/relationships/tags" Target="../tags/tag84.xml"/><Relationship Id="rId19" Type="http://schemas.openxmlformats.org/officeDocument/2006/relationships/tags" Target="../tags/tag93.xml"/><Relationship Id="rId4" Type="http://schemas.openxmlformats.org/officeDocument/2006/relationships/tags" Target="../tags/tag78.xml"/><Relationship Id="rId9" Type="http://schemas.openxmlformats.org/officeDocument/2006/relationships/tags" Target="../tags/tag83.xml"/><Relationship Id="rId14" Type="http://schemas.openxmlformats.org/officeDocument/2006/relationships/tags" Target="../tags/tag88.xml"/><Relationship Id="rId22" Type="http://schemas.openxmlformats.org/officeDocument/2006/relationships/image" Target="../media/image2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 Id="rId5" Type="http://schemas.openxmlformats.org/officeDocument/2006/relationships/image" Target="../media/image29.jpeg"/><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image" Target="../media/image29.jpeg"/><Relationship Id="rId5" Type="http://schemas.microsoft.com/office/2007/relationships/hdphoto" Target="../media/hdphoto1.wdp"/><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tags" Target="../tags/tag100.xml"/><Relationship Id="rId7" Type="http://schemas.openxmlformats.org/officeDocument/2006/relationships/oleObject" Target="../embeddings/oleObject1.bin"/><Relationship Id="rId2" Type="http://schemas.openxmlformats.org/officeDocument/2006/relationships/tags" Target="../tags/tag99.xml"/><Relationship Id="rId1" Type="http://schemas.openxmlformats.org/officeDocument/2006/relationships/vmlDrawing" Target="../drawings/vmlDrawing1.vml"/><Relationship Id="rId6" Type="http://schemas.openxmlformats.org/officeDocument/2006/relationships/image" Target="../media/image32.jpeg"/><Relationship Id="rId5" Type="http://schemas.openxmlformats.org/officeDocument/2006/relationships/slideLayout" Target="../slideLayouts/slideLayout2.xml"/><Relationship Id="rId4" Type="http://schemas.openxmlformats.org/officeDocument/2006/relationships/tags" Target="../tags/tag101.xml"/></Relationships>
</file>

<file path=ppt/slides/_rels/slide28.xml.rels><?xml version="1.0" encoding="UTF-8" standalone="yes"?>
<Relationships xmlns="http://schemas.openxmlformats.org/package/2006/relationships"><Relationship Id="rId8" Type="http://schemas.openxmlformats.org/officeDocument/2006/relationships/tags" Target="../tags/tag109.xml"/><Relationship Id="rId13" Type="http://schemas.openxmlformats.org/officeDocument/2006/relationships/tags" Target="../tags/tag114.xml"/><Relationship Id="rId18" Type="http://schemas.openxmlformats.org/officeDocument/2006/relationships/tags" Target="../tags/tag119.xml"/><Relationship Id="rId26" Type="http://schemas.openxmlformats.org/officeDocument/2006/relationships/image" Target="../media/image36.png"/><Relationship Id="rId3" Type="http://schemas.openxmlformats.org/officeDocument/2006/relationships/tags" Target="../tags/tag104.xml"/><Relationship Id="rId21" Type="http://schemas.openxmlformats.org/officeDocument/2006/relationships/tags" Target="../tags/tag122.xml"/><Relationship Id="rId7" Type="http://schemas.openxmlformats.org/officeDocument/2006/relationships/tags" Target="../tags/tag108.xml"/><Relationship Id="rId12" Type="http://schemas.openxmlformats.org/officeDocument/2006/relationships/tags" Target="../tags/tag113.xml"/><Relationship Id="rId17" Type="http://schemas.openxmlformats.org/officeDocument/2006/relationships/tags" Target="../tags/tag118.xml"/><Relationship Id="rId25" Type="http://schemas.openxmlformats.org/officeDocument/2006/relationships/image" Target="../media/image35.png"/><Relationship Id="rId2" Type="http://schemas.openxmlformats.org/officeDocument/2006/relationships/tags" Target="../tags/tag103.xml"/><Relationship Id="rId16" Type="http://schemas.openxmlformats.org/officeDocument/2006/relationships/tags" Target="../tags/tag117.xml"/><Relationship Id="rId20" Type="http://schemas.openxmlformats.org/officeDocument/2006/relationships/tags" Target="../tags/tag121.xml"/><Relationship Id="rId29" Type="http://schemas.openxmlformats.org/officeDocument/2006/relationships/image" Target="../media/image39.png"/><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tags" Target="../tags/tag112.xml"/><Relationship Id="rId24" Type="http://schemas.openxmlformats.org/officeDocument/2006/relationships/image" Target="../media/image34.png"/><Relationship Id="rId32" Type="http://schemas.openxmlformats.org/officeDocument/2006/relationships/image" Target="../media/image42.png"/><Relationship Id="rId5" Type="http://schemas.openxmlformats.org/officeDocument/2006/relationships/tags" Target="../tags/tag106.xml"/><Relationship Id="rId15" Type="http://schemas.openxmlformats.org/officeDocument/2006/relationships/tags" Target="../tags/tag116.xml"/><Relationship Id="rId23" Type="http://schemas.openxmlformats.org/officeDocument/2006/relationships/image" Target="../media/image33.png"/><Relationship Id="rId28" Type="http://schemas.openxmlformats.org/officeDocument/2006/relationships/image" Target="../media/image38.png"/><Relationship Id="rId10" Type="http://schemas.openxmlformats.org/officeDocument/2006/relationships/tags" Target="../tags/tag111.xml"/><Relationship Id="rId19" Type="http://schemas.openxmlformats.org/officeDocument/2006/relationships/tags" Target="../tags/tag120.xml"/><Relationship Id="rId31" Type="http://schemas.openxmlformats.org/officeDocument/2006/relationships/image" Target="../media/image41.png"/><Relationship Id="rId4" Type="http://schemas.openxmlformats.org/officeDocument/2006/relationships/tags" Target="../tags/tag105.xml"/><Relationship Id="rId9" Type="http://schemas.openxmlformats.org/officeDocument/2006/relationships/tags" Target="../tags/tag110.xml"/><Relationship Id="rId14" Type="http://schemas.openxmlformats.org/officeDocument/2006/relationships/tags" Target="../tags/tag115.xml"/><Relationship Id="rId22" Type="http://schemas.openxmlformats.org/officeDocument/2006/relationships/slideLayout" Target="../slideLayouts/slideLayout2.xml"/><Relationship Id="rId27" Type="http://schemas.openxmlformats.org/officeDocument/2006/relationships/image" Target="../media/image37.jpeg"/><Relationship Id="rId30" Type="http://schemas.openxmlformats.org/officeDocument/2006/relationships/image" Target="../media/image4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tags" Target="../tags/tag125.xml"/><Relationship Id="rId7" Type="http://schemas.openxmlformats.org/officeDocument/2006/relationships/notesSlide" Target="../notesSlides/notesSlide4.xml"/><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slideLayout" Target="../slideLayouts/slideLayout7.xml"/><Relationship Id="rId5" Type="http://schemas.openxmlformats.org/officeDocument/2006/relationships/tags" Target="../tags/tag127.xml"/><Relationship Id="rId4" Type="http://schemas.openxmlformats.org/officeDocument/2006/relationships/tags" Target="../tags/tag126.xml"/></Relationships>
</file>

<file path=ppt/slides/_rels/slide32.xml.rels><?xml version="1.0" encoding="UTF-8" standalone="yes"?>
<Relationships xmlns="http://schemas.openxmlformats.org/package/2006/relationships"><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slideLayout" Target="../slideLayouts/slideLayout2.xml"/><Relationship Id="rId5" Type="http://schemas.openxmlformats.org/officeDocument/2006/relationships/tags" Target="../tags/tag135.xml"/><Relationship Id="rId4" Type="http://schemas.openxmlformats.org/officeDocument/2006/relationships/tags" Target="../tags/tag134.xml"/></Relationships>
</file>

<file path=ppt/slides/_rels/slide33.xml.rels><?xml version="1.0" encoding="UTF-8" standalone="yes"?>
<Relationships xmlns="http://schemas.openxmlformats.org/package/2006/relationships"><Relationship Id="rId8" Type="http://schemas.openxmlformats.org/officeDocument/2006/relationships/tags" Target="../tags/tag143.xml"/><Relationship Id="rId13" Type="http://schemas.openxmlformats.org/officeDocument/2006/relationships/tags" Target="../tags/tag148.xml"/><Relationship Id="rId3" Type="http://schemas.openxmlformats.org/officeDocument/2006/relationships/tags" Target="../tags/tag138.xml"/><Relationship Id="rId7" Type="http://schemas.openxmlformats.org/officeDocument/2006/relationships/tags" Target="../tags/tag142.xml"/><Relationship Id="rId12" Type="http://schemas.openxmlformats.org/officeDocument/2006/relationships/tags" Target="../tags/tag147.xml"/><Relationship Id="rId2" Type="http://schemas.openxmlformats.org/officeDocument/2006/relationships/tags" Target="../tags/tag137.xml"/><Relationship Id="rId16" Type="http://schemas.openxmlformats.org/officeDocument/2006/relationships/image" Target="../media/image44.png"/><Relationship Id="rId1" Type="http://schemas.openxmlformats.org/officeDocument/2006/relationships/tags" Target="../tags/tag136.xml"/><Relationship Id="rId6" Type="http://schemas.openxmlformats.org/officeDocument/2006/relationships/tags" Target="../tags/tag141.xml"/><Relationship Id="rId11" Type="http://schemas.openxmlformats.org/officeDocument/2006/relationships/tags" Target="../tags/tag146.xml"/><Relationship Id="rId5" Type="http://schemas.openxmlformats.org/officeDocument/2006/relationships/tags" Target="../tags/tag140.xml"/><Relationship Id="rId15" Type="http://schemas.openxmlformats.org/officeDocument/2006/relationships/slideLayout" Target="../slideLayouts/slideLayout2.xml"/><Relationship Id="rId10" Type="http://schemas.openxmlformats.org/officeDocument/2006/relationships/tags" Target="../tags/tag145.xml"/><Relationship Id="rId4" Type="http://schemas.openxmlformats.org/officeDocument/2006/relationships/tags" Target="../tags/tag139.xml"/><Relationship Id="rId9" Type="http://schemas.openxmlformats.org/officeDocument/2006/relationships/tags" Target="../tags/tag144.xml"/><Relationship Id="rId14" Type="http://schemas.openxmlformats.org/officeDocument/2006/relationships/tags" Target="../tags/tag149.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0.xml"/></Relationships>
</file>

<file path=ppt/slides/_rels/slide4.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tags" Target="../tags/tag24.xml"/><Relationship Id="rId3" Type="http://schemas.openxmlformats.org/officeDocument/2006/relationships/tags" Target="../tags/tag14.xml"/><Relationship Id="rId7" Type="http://schemas.openxmlformats.org/officeDocument/2006/relationships/tags" Target="../tags/tag18.xml"/><Relationship Id="rId12" Type="http://schemas.openxmlformats.org/officeDocument/2006/relationships/tags" Target="../tags/tag23.xml"/><Relationship Id="rId2" Type="http://schemas.openxmlformats.org/officeDocument/2006/relationships/tags" Target="../tags/tag13.xml"/><Relationship Id="rId16"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tags" Target="../tags/tag22.xml"/><Relationship Id="rId5" Type="http://schemas.openxmlformats.org/officeDocument/2006/relationships/tags" Target="../tags/tag16.xml"/><Relationship Id="rId15" Type="http://schemas.openxmlformats.org/officeDocument/2006/relationships/tags" Target="../tags/tag26.xml"/><Relationship Id="rId10" Type="http://schemas.openxmlformats.org/officeDocument/2006/relationships/tags" Target="../tags/tag21.xml"/><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tags" Target="../tags/tag2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文本框 2"/>
          <p:cNvSpPr/>
          <p:nvPr>
            <p:custDataLst>
              <p:tags r:id="rId1"/>
            </p:custDataLst>
          </p:nvPr>
        </p:nvSpPr>
        <p:spPr>
          <a:xfrm>
            <a:off x="778890" y="75461"/>
            <a:ext cx="7246315" cy="646331"/>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hangingPunct="0"/>
            <a:r>
              <a:rPr lang="zh-CN" altLang="zh-CN" sz="3600" b="1" dirty="0">
                <a:latin typeface="微软雅黑" panose="020B0503020204020204" charset="-122"/>
                <a:ea typeface="微软雅黑" panose="020B0503020204020204" charset="-122"/>
              </a:rPr>
              <a:t>中外历史纲要（</a:t>
            </a:r>
            <a:r>
              <a:rPr lang="zh-CN" altLang="zh-CN" sz="3600" b="1">
                <a:latin typeface="微软雅黑" panose="020B0503020204020204" charset="-122"/>
                <a:ea typeface="微软雅黑" panose="020B0503020204020204" charset="-122"/>
              </a:rPr>
              <a:t>下</a:t>
            </a:r>
            <a:r>
              <a:rPr lang="zh-CN" altLang="zh-CN" sz="3600" b="1" smtClean="0">
                <a:latin typeface="微软雅黑" panose="020B0503020204020204" charset="-122"/>
                <a:ea typeface="微软雅黑" panose="020B0503020204020204" charset="-122"/>
              </a:rPr>
              <a:t>）</a:t>
            </a:r>
            <a:r>
              <a:rPr lang="en-US" altLang="zh-CN" sz="3600" b="1" smtClean="0">
                <a:latin typeface="微软雅黑" panose="020B0503020204020204" charset="-122"/>
                <a:ea typeface="微软雅黑" panose="020B0503020204020204" charset="-122"/>
              </a:rPr>
              <a:t>——</a:t>
            </a:r>
            <a:r>
              <a:rPr lang="zh-CN" altLang="en-US" sz="3600" smtClean="0">
                <a:solidFill>
                  <a:srgbClr val="FF0000"/>
                </a:solidFill>
                <a:latin typeface="黑体" panose="02010609060101010101" pitchFamily="49" charset="-122"/>
                <a:ea typeface="黑体" panose="02010609060101010101" pitchFamily="49" charset="-122"/>
              </a:rPr>
              <a:t>世界史</a:t>
            </a:r>
            <a:endParaRPr lang="zh-CN" altLang="en-US" sz="3600">
              <a:solidFill>
                <a:srgbClr val="FF0000"/>
              </a:solidFill>
              <a:latin typeface="黑体" panose="02010609060101010101" pitchFamily="49" charset="-122"/>
              <a:ea typeface="黑体" panose="02010609060101010101" pitchFamily="49" charset="-122"/>
            </a:endParaRPr>
          </a:p>
        </p:txBody>
      </p:sp>
      <p:sp>
        <p:nvSpPr>
          <p:cNvPr id="2" name="矩形 1"/>
          <p:cNvSpPr/>
          <p:nvPr/>
        </p:nvSpPr>
        <p:spPr>
          <a:xfrm>
            <a:off x="137825" y="805449"/>
            <a:ext cx="2786231" cy="4130936"/>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a:solidFill>
                  <a:srgbClr val="C00000"/>
                </a:solidFill>
                <a:latin typeface="微软雅黑" panose="020B0503020204020204" pitchFamily="34" charset="-122"/>
                <a:ea typeface="微软雅黑" panose="020B0503020204020204" pitchFamily="34" charset="-122"/>
              </a:rPr>
              <a:t> </a:t>
            </a:r>
            <a:r>
              <a:rPr lang="zh-CN" altLang="en-US" sz="2400" b="1">
                <a:solidFill>
                  <a:srgbClr val="C00000"/>
                </a:solidFill>
                <a:latin typeface="微软雅黑" panose="020B0503020204020204" pitchFamily="34" charset="-122"/>
                <a:ea typeface="微软雅黑" panose="020B0503020204020204" pitchFamily="34" charset="-122"/>
              </a:rPr>
              <a:t>世界古代史</a:t>
            </a:r>
            <a:r>
              <a:rPr lang="zh-CN" altLang="en-US" sz="2000" b="1">
                <a:solidFill>
                  <a:schemeClr val="tx1"/>
                </a:solidFill>
                <a:latin typeface="楷体" panose="02010609060101010101" pitchFamily="49" charset="-122"/>
                <a:ea typeface="楷体" panose="02010609060101010101" pitchFamily="49" charset="-122"/>
                <a:cs typeface="微软雅黑" panose="020B0503020204020204" charset="-122"/>
              </a:rPr>
              <a:t>（</a:t>
            </a:r>
            <a:r>
              <a:rPr lang="zh-CN" altLang="en-US" sz="2000" b="1">
                <a:solidFill>
                  <a:schemeClr val="tx1"/>
                </a:solidFill>
                <a:latin typeface="楷体" panose="02010609060101010101" pitchFamily="49" charset="-122"/>
                <a:ea typeface="楷体" panose="02010609060101010101" pitchFamily="49" charset="-122"/>
                <a:cs typeface="微软雅黑" panose="020B0503020204020204" charset="-122"/>
                <a:sym typeface="+mn-ea"/>
              </a:rPr>
              <a:t>公元前</a:t>
            </a:r>
            <a:r>
              <a:rPr lang="en-US" altLang="zh-CN" sz="2000" b="1">
                <a:solidFill>
                  <a:schemeClr val="tx1"/>
                </a:solidFill>
                <a:latin typeface="楷体" panose="02010609060101010101" pitchFamily="49" charset="-122"/>
                <a:ea typeface="楷体" panose="02010609060101010101" pitchFamily="49" charset="-122"/>
                <a:cs typeface="微软雅黑" panose="020B0503020204020204" charset="-122"/>
                <a:sym typeface="+mn-ea"/>
              </a:rPr>
              <a:t>3500</a:t>
            </a:r>
            <a:r>
              <a:rPr lang="zh-CN" altLang="en-US" sz="2000" b="1">
                <a:solidFill>
                  <a:schemeClr val="tx1"/>
                </a:solidFill>
                <a:latin typeface="楷体" panose="02010609060101010101" pitchFamily="49" charset="-122"/>
                <a:ea typeface="楷体" panose="02010609060101010101" pitchFamily="49" charset="-122"/>
                <a:cs typeface="微软雅黑" panose="020B0503020204020204" charset="-122"/>
                <a:sym typeface="+mn-ea"/>
              </a:rPr>
              <a:t>年左右</a:t>
            </a:r>
            <a:r>
              <a:rPr lang="en-US" altLang="zh-CN" sz="2000" b="1">
                <a:solidFill>
                  <a:schemeClr val="tx1"/>
                </a:solidFill>
                <a:latin typeface="楷体" panose="02010609060101010101" pitchFamily="49" charset="-122"/>
                <a:ea typeface="楷体" panose="02010609060101010101" pitchFamily="49" charset="-122"/>
                <a:cs typeface="微软雅黑" panose="020B0503020204020204" charset="-122"/>
                <a:sym typeface="+mn-ea"/>
              </a:rPr>
              <a:t>—15</a:t>
            </a:r>
            <a:r>
              <a:rPr lang="zh-CN" altLang="en-US" sz="2000" b="1">
                <a:solidFill>
                  <a:schemeClr val="tx1"/>
                </a:solidFill>
                <a:latin typeface="楷体" panose="02010609060101010101" pitchFamily="49" charset="-122"/>
                <a:ea typeface="楷体" panose="02010609060101010101" pitchFamily="49" charset="-122"/>
                <a:cs typeface="微软雅黑" panose="020B0503020204020204" charset="-122"/>
                <a:sym typeface="+mn-ea"/>
              </a:rPr>
              <a:t>世纪）</a:t>
            </a:r>
            <a:endParaRPr lang="en-US" altLang="zh-CN" sz="2000" b="1">
              <a:solidFill>
                <a:schemeClr val="tx1"/>
              </a:solidFill>
              <a:latin typeface="楷体" panose="02010609060101010101" pitchFamily="49" charset="-122"/>
              <a:ea typeface="楷体" panose="02010609060101010101" pitchFamily="49" charset="-122"/>
              <a:cs typeface="微软雅黑" panose="020B0503020204020204" charset="-122"/>
              <a:sym typeface="+mn-ea"/>
            </a:endParaRPr>
          </a:p>
          <a:p>
            <a:r>
              <a:rPr lang="en-US" altLang="zh-CN" sz="2000" b="1">
                <a:solidFill>
                  <a:schemeClr val="tx1"/>
                </a:solidFill>
                <a:latin typeface="楷体" panose="02010609060101010101" pitchFamily="49" charset="-122"/>
                <a:ea typeface="楷体" panose="02010609060101010101" pitchFamily="49" charset="-122"/>
                <a:cs typeface="微软雅黑" panose="020B0503020204020204" charset="-122"/>
                <a:sym typeface="+mn-ea"/>
              </a:rPr>
              <a:t>    </a:t>
            </a:r>
            <a:r>
              <a:rPr lang="zh-CN" altLang="en-US" sz="2400" b="1">
                <a:solidFill>
                  <a:schemeClr val="tx1"/>
                </a:solidFill>
                <a:latin typeface="楷体" panose="02010609060101010101" pitchFamily="49" charset="-122"/>
                <a:ea typeface="楷体" panose="02010609060101010101" pitchFamily="49" charset="-122"/>
                <a:cs typeface="微软雅黑" panose="020B0503020204020204" charset="-122"/>
                <a:sym typeface="+mn-ea"/>
              </a:rPr>
              <a:t>主要社会形态有</a:t>
            </a:r>
            <a:r>
              <a:rPr lang="zh-CN" altLang="en-US" sz="2400" b="1">
                <a:solidFill>
                  <a:schemeClr val="tx1"/>
                </a:solidFill>
                <a:latin typeface="楷体" panose="02010609060101010101" pitchFamily="49" charset="-122"/>
                <a:ea typeface="楷体" panose="02010609060101010101" pitchFamily="49" charset="-122"/>
              </a:rPr>
              <a:t>原始社会、奴隶社会、封建社会，讲述</a:t>
            </a:r>
            <a:r>
              <a:rPr lang="zh-CN" altLang="en-US" sz="2400" b="1">
                <a:solidFill>
                  <a:srgbClr val="FF0000"/>
                </a:solidFill>
                <a:latin typeface="楷体" panose="02010609060101010101" pitchFamily="49" charset="-122"/>
                <a:ea typeface="楷体" panose="02010609060101010101" pitchFamily="49" charset="-122"/>
              </a:rPr>
              <a:t>古代文明</a:t>
            </a:r>
            <a:r>
              <a:rPr lang="zh-CN" altLang="en-US" sz="2400" b="1">
                <a:solidFill>
                  <a:schemeClr val="tx1"/>
                </a:solidFill>
                <a:latin typeface="楷体" panose="02010609060101010101" pitchFamily="49" charset="-122"/>
                <a:ea typeface="楷体" panose="02010609060101010101" pitchFamily="49" charset="-122"/>
              </a:rPr>
              <a:t>（包括早期文明和中古文明）呈现出的</a:t>
            </a:r>
            <a:r>
              <a:rPr lang="zh-CN" altLang="en-US" sz="2400" b="1">
                <a:solidFill>
                  <a:srgbClr val="FF0000"/>
                </a:solidFill>
                <a:latin typeface="楷体" panose="02010609060101010101" pitchFamily="49" charset="-122"/>
                <a:ea typeface="楷体" panose="02010609060101010101" pitchFamily="49" charset="-122"/>
              </a:rPr>
              <a:t>多元特性、相互交流</a:t>
            </a:r>
            <a:r>
              <a:rPr lang="zh-CN" altLang="en-US" sz="2400" b="1">
                <a:solidFill>
                  <a:schemeClr val="tx1"/>
                </a:solidFill>
                <a:latin typeface="楷体" panose="02010609060101010101" pitchFamily="49" charset="-122"/>
                <a:ea typeface="楷体" panose="02010609060101010101" pitchFamily="49" charset="-122"/>
              </a:rPr>
              <a:t>以及各自在世界历史上的贡献。</a:t>
            </a:r>
            <a:endParaRPr lang="zh-CN" altLang="en-US" sz="2400">
              <a:solidFill>
                <a:schemeClr val="tx1"/>
              </a:solidFill>
            </a:endParaRPr>
          </a:p>
        </p:txBody>
      </p:sp>
      <p:sp>
        <p:nvSpPr>
          <p:cNvPr id="16" name="矩形 15"/>
          <p:cNvSpPr/>
          <p:nvPr/>
        </p:nvSpPr>
        <p:spPr>
          <a:xfrm>
            <a:off x="3155013" y="805449"/>
            <a:ext cx="2786231" cy="4130936"/>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a:solidFill>
                  <a:srgbClr val="C00000"/>
                </a:solidFill>
                <a:latin typeface="微软雅黑" panose="020B0503020204020204" pitchFamily="34" charset="-122"/>
                <a:ea typeface="微软雅黑" panose="020B0503020204020204" pitchFamily="34" charset="-122"/>
              </a:rPr>
              <a:t>世界近代史</a:t>
            </a:r>
            <a:r>
              <a:rPr lang="zh-CN" altLang="en-US" sz="2000" b="1">
                <a:solidFill>
                  <a:schemeClr val="tx1"/>
                </a:solidFill>
                <a:latin typeface="楷体" panose="02010609060101010101" pitchFamily="49" charset="-122"/>
                <a:ea typeface="楷体" panose="02010609060101010101" pitchFamily="49" charset="-122"/>
                <a:cs typeface="微软雅黑" panose="020B0503020204020204" charset="-122"/>
              </a:rPr>
              <a:t>（</a:t>
            </a:r>
            <a:r>
              <a:rPr lang="en-US" altLang="zh-CN" sz="2000" b="1">
                <a:solidFill>
                  <a:schemeClr val="tx1"/>
                </a:solidFill>
                <a:latin typeface="楷体" panose="02010609060101010101" pitchFamily="49" charset="-122"/>
                <a:ea typeface="楷体" panose="02010609060101010101" pitchFamily="49" charset="-122"/>
                <a:cs typeface="微软雅黑" panose="020B0503020204020204" charset="-122"/>
              </a:rPr>
              <a:t>15</a:t>
            </a:r>
            <a:r>
              <a:rPr lang="zh-CN" altLang="en-US" sz="2000" b="1">
                <a:solidFill>
                  <a:schemeClr val="tx1"/>
                </a:solidFill>
                <a:latin typeface="楷体" panose="02010609060101010101" pitchFamily="49" charset="-122"/>
                <a:ea typeface="楷体" panose="02010609060101010101" pitchFamily="49" charset="-122"/>
                <a:cs typeface="微软雅黑" panose="020B0503020204020204" charset="-122"/>
              </a:rPr>
              <a:t>、</a:t>
            </a:r>
            <a:r>
              <a:rPr lang="en-US" altLang="zh-CN" sz="2000" b="1">
                <a:solidFill>
                  <a:schemeClr val="tx1"/>
                </a:solidFill>
                <a:latin typeface="楷体" panose="02010609060101010101" pitchFamily="49" charset="-122"/>
                <a:ea typeface="楷体" panose="02010609060101010101" pitchFamily="49" charset="-122"/>
                <a:cs typeface="微软雅黑" panose="020B0503020204020204" charset="-122"/>
              </a:rPr>
              <a:t>16</a:t>
            </a:r>
            <a:r>
              <a:rPr lang="zh-CN" altLang="en-US" sz="2000" b="1">
                <a:solidFill>
                  <a:schemeClr val="tx1"/>
                </a:solidFill>
                <a:latin typeface="楷体" panose="02010609060101010101" pitchFamily="49" charset="-122"/>
                <a:ea typeface="楷体" panose="02010609060101010101" pitchFamily="49" charset="-122"/>
                <a:cs typeface="微软雅黑" panose="020B0503020204020204" charset="-122"/>
              </a:rPr>
              <a:t>世纪</a:t>
            </a:r>
            <a:r>
              <a:rPr lang="en-US" altLang="zh-CN" sz="2000" b="1">
                <a:solidFill>
                  <a:schemeClr val="tx1"/>
                </a:solidFill>
                <a:latin typeface="楷体" panose="02010609060101010101" pitchFamily="49" charset="-122"/>
                <a:ea typeface="楷体" panose="02010609060101010101" pitchFamily="49" charset="-122"/>
                <a:cs typeface="微软雅黑" panose="020B0503020204020204" charset="-122"/>
              </a:rPr>
              <a:t>—19</a:t>
            </a:r>
            <a:r>
              <a:rPr lang="zh-CN" altLang="en-US" sz="2000" b="1">
                <a:solidFill>
                  <a:schemeClr val="tx1"/>
                </a:solidFill>
                <a:latin typeface="楷体" panose="02010609060101010101" pitchFamily="49" charset="-122"/>
                <a:ea typeface="楷体" panose="02010609060101010101" pitchFamily="49" charset="-122"/>
                <a:cs typeface="微软雅黑" panose="020B0503020204020204" charset="-122"/>
              </a:rPr>
              <a:t>世纪末）</a:t>
            </a:r>
            <a:endParaRPr lang="en-US" altLang="zh-CN" sz="2000" b="1">
              <a:solidFill>
                <a:schemeClr val="tx1"/>
              </a:solidFill>
              <a:latin typeface="楷体" panose="02010609060101010101" pitchFamily="49" charset="-122"/>
              <a:ea typeface="楷体" panose="02010609060101010101" pitchFamily="49" charset="-122"/>
              <a:cs typeface="微软雅黑" panose="020B0503020204020204" charset="-122"/>
            </a:endParaRPr>
          </a:p>
          <a:p>
            <a:r>
              <a:rPr lang="zh-CN" altLang="en-US" sz="2000" b="1">
                <a:solidFill>
                  <a:schemeClr val="tx1"/>
                </a:solidFill>
                <a:latin typeface="楷体" panose="02010609060101010101" pitchFamily="49" charset="-122"/>
                <a:ea typeface="楷体" panose="02010609060101010101" pitchFamily="49" charset="-122"/>
                <a:cs typeface="微软雅黑" panose="020B0503020204020204" charset="-122"/>
              </a:rPr>
              <a:t>    </a:t>
            </a:r>
            <a:r>
              <a:rPr lang="zh-CN" altLang="en-US" sz="2000" b="1">
                <a:solidFill>
                  <a:srgbClr val="C00000"/>
                </a:solidFill>
                <a:latin typeface="楷体" panose="02010609060101010101" pitchFamily="49" charset="-122"/>
                <a:ea typeface="楷体" panose="02010609060101010101" pitchFamily="49" charset="-122"/>
                <a:cs typeface="微软雅黑" panose="020B0503020204020204" charset="-122"/>
              </a:rPr>
              <a:t>新航路开辟</a:t>
            </a:r>
            <a:r>
              <a:rPr lang="zh-CN" altLang="en-US" sz="2000" b="1">
                <a:solidFill>
                  <a:schemeClr val="tx1"/>
                </a:solidFill>
                <a:latin typeface="楷体" panose="02010609060101010101" pitchFamily="49" charset="-122"/>
                <a:ea typeface="楷体" panose="02010609060101010101" pitchFamily="49" charset="-122"/>
                <a:cs typeface="微软雅黑" panose="020B0503020204020204" charset="-122"/>
              </a:rPr>
              <a:t>；西方</a:t>
            </a:r>
            <a:r>
              <a:rPr lang="zh-CN" altLang="en-US" sz="2000" b="1">
                <a:solidFill>
                  <a:srgbClr val="C00000"/>
                </a:solidFill>
                <a:latin typeface="楷体" panose="02010609060101010101" pitchFamily="49" charset="-122"/>
                <a:ea typeface="楷体" panose="02010609060101010101" pitchFamily="49" charset="-122"/>
                <a:cs typeface="微软雅黑" panose="020B0503020204020204" charset="-122"/>
              </a:rPr>
              <a:t>人文主义</a:t>
            </a:r>
            <a:r>
              <a:rPr lang="zh-CN" altLang="en-US" sz="2000" b="1">
                <a:solidFill>
                  <a:schemeClr val="tx1"/>
                </a:solidFill>
                <a:latin typeface="楷体" panose="02010609060101010101" pitchFamily="49" charset="-122"/>
                <a:ea typeface="楷体" panose="02010609060101010101" pitchFamily="49" charset="-122"/>
                <a:cs typeface="微软雅黑" panose="020B0503020204020204" charset="-122"/>
              </a:rPr>
              <a:t>和思想解放运动与</a:t>
            </a:r>
            <a:r>
              <a:rPr lang="zh-CN" altLang="en-US" sz="2000" b="1">
                <a:solidFill>
                  <a:srgbClr val="C00000"/>
                </a:solidFill>
                <a:latin typeface="楷体" panose="02010609060101010101" pitchFamily="49" charset="-122"/>
                <a:ea typeface="楷体" panose="02010609060101010101" pitchFamily="49" charset="-122"/>
                <a:cs typeface="微软雅黑" panose="020B0503020204020204" charset="-122"/>
              </a:rPr>
              <a:t>资本主义制度</a:t>
            </a:r>
            <a:r>
              <a:rPr lang="zh-CN" altLang="en-US" sz="2000" b="1">
                <a:solidFill>
                  <a:schemeClr val="tx1"/>
                </a:solidFill>
                <a:latin typeface="楷体" panose="02010609060101010101" pitchFamily="49" charset="-122"/>
                <a:ea typeface="楷体" panose="02010609060101010101" pitchFamily="49" charset="-122"/>
                <a:cs typeface="微软雅黑" panose="020B0503020204020204" charset="-122"/>
              </a:rPr>
              <a:t>建立之间的历史渊源；</a:t>
            </a:r>
            <a:r>
              <a:rPr lang="zh-CN" altLang="en-US" sz="2000" b="1">
                <a:solidFill>
                  <a:srgbClr val="C00000"/>
                </a:solidFill>
                <a:latin typeface="楷体" panose="02010609060101010101" pitchFamily="49" charset="-122"/>
                <a:ea typeface="楷体" panose="02010609060101010101" pitchFamily="49" charset="-122"/>
                <a:cs typeface="微软雅黑" panose="020B0503020204020204" charset="-122"/>
              </a:rPr>
              <a:t>工业革命</a:t>
            </a:r>
            <a:r>
              <a:rPr lang="zh-CN" altLang="en-US" sz="2000" b="1">
                <a:solidFill>
                  <a:schemeClr val="tx1"/>
                </a:solidFill>
                <a:latin typeface="楷体" panose="02010609060101010101" pitchFamily="49" charset="-122"/>
                <a:ea typeface="楷体" panose="02010609060101010101" pitchFamily="49" charset="-122"/>
                <a:cs typeface="微软雅黑" panose="020B0503020204020204" charset="-122"/>
              </a:rPr>
              <a:t>与</a:t>
            </a:r>
            <a:r>
              <a:rPr lang="zh-CN" altLang="en-US" sz="2000" b="1">
                <a:solidFill>
                  <a:srgbClr val="C00000"/>
                </a:solidFill>
                <a:latin typeface="楷体" panose="02010609060101010101" pitchFamily="49" charset="-122"/>
                <a:ea typeface="楷体" panose="02010609060101010101" pitchFamily="49" charset="-122"/>
                <a:cs typeface="微软雅黑" panose="020B0503020204020204" charset="-122"/>
              </a:rPr>
              <a:t>马克思主义</a:t>
            </a:r>
            <a:r>
              <a:rPr lang="zh-CN" altLang="en-US" sz="2000" b="1">
                <a:solidFill>
                  <a:schemeClr val="tx1"/>
                </a:solidFill>
                <a:latin typeface="楷体" panose="02010609060101010101" pitchFamily="49" charset="-122"/>
                <a:ea typeface="楷体" panose="02010609060101010101" pitchFamily="49" charset="-122"/>
                <a:cs typeface="微软雅黑" panose="020B0503020204020204" charset="-122"/>
              </a:rPr>
              <a:t>诞生的伟大意义；资本主义世界</a:t>
            </a:r>
            <a:r>
              <a:rPr lang="zh-CN" altLang="en-US" sz="2000" b="1">
                <a:solidFill>
                  <a:srgbClr val="C00000"/>
                </a:solidFill>
                <a:latin typeface="楷体" panose="02010609060101010101" pitchFamily="49" charset="-122"/>
                <a:ea typeface="楷体" panose="02010609060101010101" pitchFamily="49" charset="-122"/>
                <a:cs typeface="微软雅黑" panose="020B0503020204020204" charset="-122"/>
              </a:rPr>
              <a:t>殖民体系</a:t>
            </a:r>
            <a:r>
              <a:rPr lang="zh-CN" altLang="en-US" sz="2000" b="1">
                <a:solidFill>
                  <a:schemeClr val="tx1"/>
                </a:solidFill>
                <a:latin typeface="楷体" panose="02010609060101010101" pitchFamily="49" charset="-122"/>
                <a:ea typeface="楷体" panose="02010609060101010101" pitchFamily="49" charset="-122"/>
                <a:cs typeface="微软雅黑" panose="020B0503020204020204" charset="-122"/>
              </a:rPr>
              <a:t>形成与亚非拉的</a:t>
            </a:r>
            <a:r>
              <a:rPr lang="zh-CN" altLang="en-US" sz="2000" b="1">
                <a:solidFill>
                  <a:srgbClr val="C00000"/>
                </a:solidFill>
                <a:latin typeface="楷体" panose="02010609060101010101" pitchFamily="49" charset="-122"/>
                <a:ea typeface="楷体" panose="02010609060101010101" pitchFamily="49" charset="-122"/>
                <a:cs typeface="微软雅黑" panose="020B0503020204020204" charset="-122"/>
              </a:rPr>
              <a:t>民族独立运动</a:t>
            </a:r>
            <a:r>
              <a:rPr lang="zh-CN" altLang="en-US" sz="2000" b="1">
                <a:solidFill>
                  <a:schemeClr val="tx1"/>
                </a:solidFill>
                <a:latin typeface="楷体" panose="02010609060101010101" pitchFamily="49" charset="-122"/>
                <a:ea typeface="楷体" panose="02010609060101010101" pitchFamily="49" charset="-122"/>
                <a:cs typeface="微软雅黑" panose="020B0503020204020204" charset="-122"/>
              </a:rPr>
              <a:t>；以及资本主义</a:t>
            </a:r>
            <a:r>
              <a:rPr lang="zh-CN" altLang="en-US" sz="2000" b="1">
                <a:solidFill>
                  <a:srgbClr val="C00000"/>
                </a:solidFill>
                <a:latin typeface="楷体" panose="02010609060101010101" pitchFamily="49" charset="-122"/>
                <a:ea typeface="楷体" panose="02010609060101010101" pitchFamily="49" charset="-122"/>
                <a:cs typeface="微软雅黑" panose="020B0503020204020204" charset="-122"/>
              </a:rPr>
              <a:t>世界市场</a:t>
            </a:r>
            <a:r>
              <a:rPr lang="zh-CN" altLang="en-US" sz="2000" b="1">
                <a:solidFill>
                  <a:schemeClr val="tx1"/>
                </a:solidFill>
                <a:latin typeface="楷体" panose="02010609060101010101" pitchFamily="49" charset="-122"/>
                <a:ea typeface="楷体" panose="02010609060101010101" pitchFamily="49" charset="-122"/>
                <a:cs typeface="微软雅黑" panose="020B0503020204020204" charset="-122"/>
              </a:rPr>
              <a:t>不断扩大和全球联系的不断加强。</a:t>
            </a:r>
          </a:p>
        </p:txBody>
      </p:sp>
      <p:sp>
        <p:nvSpPr>
          <p:cNvPr id="17" name="矩形 16"/>
          <p:cNvSpPr/>
          <p:nvPr/>
        </p:nvSpPr>
        <p:spPr>
          <a:xfrm>
            <a:off x="6172201" y="805449"/>
            <a:ext cx="2788010" cy="4130936"/>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a:solidFill>
                  <a:srgbClr val="C00000"/>
                </a:solidFill>
                <a:latin typeface="微软雅黑" panose="020B0503020204020204" pitchFamily="34" charset="-122"/>
                <a:ea typeface="微软雅黑" panose="020B0503020204020204" pitchFamily="34" charset="-122"/>
              </a:rPr>
              <a:t>世界现代史</a:t>
            </a:r>
            <a:r>
              <a:rPr lang="zh-CN" altLang="en-US" sz="2000" b="1">
                <a:solidFill>
                  <a:schemeClr val="tx1"/>
                </a:solidFill>
                <a:latin typeface="楷体" panose="02010609060101010101" pitchFamily="49" charset="-122"/>
                <a:ea typeface="楷体" panose="02010609060101010101" pitchFamily="49" charset="-122"/>
                <a:cs typeface="微软雅黑" panose="020B0503020204020204" charset="-122"/>
              </a:rPr>
              <a:t>（</a:t>
            </a:r>
            <a:r>
              <a:rPr lang="en-US" altLang="zh-CN" sz="2000" b="1">
                <a:solidFill>
                  <a:schemeClr val="tx1"/>
                </a:solidFill>
                <a:latin typeface="楷体" panose="02010609060101010101" pitchFamily="49" charset="-122"/>
                <a:ea typeface="楷体" panose="02010609060101010101" pitchFamily="49" charset="-122"/>
                <a:cs typeface="微软雅黑" panose="020B0503020204020204" charset="-122"/>
              </a:rPr>
              <a:t>20</a:t>
            </a:r>
            <a:r>
              <a:rPr lang="zh-CN" altLang="en-US" sz="2000" b="1">
                <a:solidFill>
                  <a:schemeClr val="tx1"/>
                </a:solidFill>
                <a:latin typeface="楷体" panose="02010609060101010101" pitchFamily="49" charset="-122"/>
                <a:ea typeface="楷体" panose="02010609060101010101" pitchFamily="49" charset="-122"/>
                <a:cs typeface="微软雅黑" panose="020B0503020204020204" charset="-122"/>
              </a:rPr>
              <a:t>、</a:t>
            </a:r>
            <a:r>
              <a:rPr lang="en-US" altLang="zh-CN" sz="2000" b="1">
                <a:solidFill>
                  <a:schemeClr val="tx1"/>
                </a:solidFill>
                <a:latin typeface="楷体" panose="02010609060101010101" pitchFamily="49" charset="-122"/>
                <a:ea typeface="楷体" panose="02010609060101010101" pitchFamily="49" charset="-122"/>
                <a:cs typeface="微软雅黑" panose="020B0503020204020204" charset="-122"/>
              </a:rPr>
              <a:t>21</a:t>
            </a:r>
            <a:r>
              <a:rPr lang="zh-CN" altLang="en-US" sz="2000" b="1">
                <a:solidFill>
                  <a:schemeClr val="tx1"/>
                </a:solidFill>
                <a:latin typeface="楷体" panose="02010609060101010101" pitchFamily="49" charset="-122"/>
                <a:ea typeface="楷体" panose="02010609060101010101" pitchFamily="49" charset="-122"/>
                <a:cs typeface="微软雅黑" panose="020B0503020204020204" charset="-122"/>
              </a:rPr>
              <a:t>世纪）</a:t>
            </a:r>
          </a:p>
          <a:p>
            <a:r>
              <a:rPr lang="zh-CN" altLang="en-US" sz="2000" b="1" smtClean="0">
                <a:solidFill>
                  <a:srgbClr val="C00000"/>
                </a:solidFill>
                <a:latin typeface="楷体" panose="02010609060101010101" pitchFamily="49" charset="-122"/>
                <a:ea typeface="楷体" panose="02010609060101010101" pitchFamily="49" charset="-122"/>
                <a:cs typeface="微软雅黑" panose="020B0503020204020204" charset="-122"/>
              </a:rPr>
              <a:t>    两</a:t>
            </a:r>
            <a:r>
              <a:rPr lang="zh-CN" altLang="en-US" sz="2000" b="1">
                <a:solidFill>
                  <a:srgbClr val="C00000"/>
                </a:solidFill>
                <a:latin typeface="楷体" panose="02010609060101010101" pitchFamily="49" charset="-122"/>
                <a:ea typeface="楷体" panose="02010609060101010101" pitchFamily="49" charset="-122"/>
                <a:cs typeface="微软雅黑" panose="020B0503020204020204" charset="-122"/>
              </a:rPr>
              <a:t>次世界大战</a:t>
            </a:r>
            <a:r>
              <a:rPr lang="zh-CN" altLang="en-US" sz="2000" b="1">
                <a:solidFill>
                  <a:schemeClr val="tx1"/>
                </a:solidFill>
                <a:latin typeface="楷体" panose="02010609060101010101" pitchFamily="49" charset="-122"/>
                <a:ea typeface="楷体" panose="02010609060101010101" pitchFamily="49" charset="-122"/>
                <a:cs typeface="微软雅黑" panose="020B0503020204020204" charset="-122"/>
              </a:rPr>
              <a:t>和美苏对峙的</a:t>
            </a:r>
            <a:r>
              <a:rPr lang="zh-CN" altLang="en-US" sz="2000" b="1">
                <a:solidFill>
                  <a:srgbClr val="C00000"/>
                </a:solidFill>
                <a:latin typeface="楷体" panose="02010609060101010101" pitchFamily="49" charset="-122"/>
                <a:ea typeface="楷体" panose="02010609060101010101" pitchFamily="49" charset="-122"/>
                <a:cs typeface="微软雅黑" panose="020B0503020204020204" charset="-122"/>
              </a:rPr>
              <a:t>冷战</a:t>
            </a:r>
            <a:r>
              <a:rPr lang="zh-CN" altLang="en-US" sz="2000" b="1" smtClean="0">
                <a:solidFill>
                  <a:schemeClr val="tx1"/>
                </a:solidFill>
                <a:latin typeface="楷体" panose="02010609060101010101" pitchFamily="49" charset="-122"/>
                <a:ea typeface="楷体" panose="02010609060101010101" pitchFamily="49" charset="-122"/>
                <a:cs typeface="微软雅黑" panose="020B0503020204020204" charset="-122"/>
              </a:rPr>
              <a:t>；</a:t>
            </a:r>
            <a:r>
              <a:rPr lang="zh-CN" altLang="en-US" sz="2000" b="1">
                <a:solidFill>
                  <a:srgbClr val="C00000"/>
                </a:solidFill>
                <a:latin typeface="楷体" panose="02010609060101010101" pitchFamily="49" charset="-122"/>
                <a:ea typeface="楷体" panose="02010609060101010101" pitchFamily="49" charset="-122"/>
                <a:cs typeface="微软雅黑" panose="020B0503020204020204" charset="-122"/>
              </a:rPr>
              <a:t>社会主义制度</a:t>
            </a:r>
            <a:r>
              <a:rPr lang="zh-CN" altLang="en-US" sz="2000" b="1">
                <a:solidFill>
                  <a:schemeClr val="tx1"/>
                </a:solidFill>
                <a:latin typeface="楷体" panose="02010609060101010101" pitchFamily="49" charset="-122"/>
                <a:ea typeface="楷体" panose="02010609060101010101" pitchFamily="49" charset="-122"/>
                <a:cs typeface="微软雅黑" panose="020B0503020204020204" charset="-122"/>
              </a:rPr>
              <a:t>从理想变为</a:t>
            </a:r>
            <a:r>
              <a:rPr lang="zh-CN" altLang="en-US" sz="2000" b="1" smtClean="0">
                <a:solidFill>
                  <a:schemeClr val="tx1"/>
                </a:solidFill>
                <a:latin typeface="楷体" panose="02010609060101010101" pitchFamily="49" charset="-122"/>
                <a:ea typeface="楷体" panose="02010609060101010101" pitchFamily="49" charset="-122"/>
                <a:cs typeface="微软雅黑" panose="020B0503020204020204" charset="-122"/>
              </a:rPr>
              <a:t>现实；社会主义</a:t>
            </a:r>
            <a:r>
              <a:rPr lang="zh-CN" altLang="en-US" sz="2000" b="1">
                <a:solidFill>
                  <a:schemeClr val="tx1"/>
                </a:solidFill>
                <a:latin typeface="楷体" panose="02010609060101010101" pitchFamily="49" charset="-122"/>
                <a:ea typeface="楷体" panose="02010609060101010101" pitchFamily="49" charset="-122"/>
                <a:cs typeface="微软雅黑" panose="020B0503020204020204" charset="-122"/>
              </a:rPr>
              <a:t>国家在</a:t>
            </a:r>
            <a:r>
              <a:rPr lang="zh-CN" altLang="en-US" sz="2000" b="1">
                <a:solidFill>
                  <a:srgbClr val="C00000"/>
                </a:solidFill>
                <a:latin typeface="楷体" panose="02010609060101010101" pitchFamily="49" charset="-122"/>
                <a:ea typeface="楷体" panose="02010609060101010101" pitchFamily="49" charset="-122"/>
                <a:cs typeface="微软雅黑" panose="020B0503020204020204" charset="-122"/>
              </a:rPr>
              <a:t>改革</a:t>
            </a:r>
            <a:r>
              <a:rPr lang="zh-CN" altLang="en-US" sz="2000" b="1">
                <a:solidFill>
                  <a:schemeClr val="tx1"/>
                </a:solidFill>
                <a:latin typeface="楷体" panose="02010609060101010101" pitchFamily="49" charset="-122"/>
                <a:ea typeface="楷体" panose="02010609060101010101" pitchFamily="49" charset="-122"/>
                <a:cs typeface="微软雅黑" panose="020B0503020204020204" charset="-122"/>
              </a:rPr>
              <a:t>中曲折</a:t>
            </a:r>
            <a:r>
              <a:rPr lang="zh-CN" altLang="en-US" sz="2000" b="1" smtClean="0">
                <a:solidFill>
                  <a:schemeClr val="tx1"/>
                </a:solidFill>
                <a:latin typeface="楷体" panose="02010609060101010101" pitchFamily="49" charset="-122"/>
                <a:ea typeface="楷体" panose="02010609060101010101" pitchFamily="49" charset="-122"/>
                <a:cs typeface="微软雅黑" panose="020B0503020204020204" charset="-122"/>
              </a:rPr>
              <a:t>前进；</a:t>
            </a:r>
            <a:r>
              <a:rPr lang="zh-CN" altLang="en-US" sz="2000" b="1">
                <a:solidFill>
                  <a:srgbClr val="C00000"/>
                </a:solidFill>
                <a:latin typeface="楷体" panose="02010609060101010101" pitchFamily="49" charset="-122"/>
                <a:ea typeface="楷体" panose="02010609060101010101" pitchFamily="49" charset="-122"/>
                <a:cs typeface="微软雅黑" panose="020B0503020204020204" charset="-122"/>
              </a:rPr>
              <a:t>世界殖民体系</a:t>
            </a:r>
            <a:r>
              <a:rPr lang="zh-CN" altLang="en-US" sz="2000" b="1" smtClean="0">
                <a:solidFill>
                  <a:schemeClr val="tx1"/>
                </a:solidFill>
                <a:latin typeface="楷体" panose="02010609060101010101" pitchFamily="49" charset="-122"/>
                <a:ea typeface="楷体" panose="02010609060101010101" pitchFamily="49" charset="-122"/>
                <a:cs typeface="微软雅黑" panose="020B0503020204020204" charset="-122"/>
              </a:rPr>
              <a:t>瓦解；和平</a:t>
            </a:r>
            <a:r>
              <a:rPr lang="zh-CN" altLang="en-US" sz="2000" b="1">
                <a:solidFill>
                  <a:schemeClr val="tx1"/>
                </a:solidFill>
                <a:latin typeface="楷体" panose="02010609060101010101" pitchFamily="49" charset="-122"/>
                <a:ea typeface="楷体" panose="02010609060101010101" pitchFamily="49" charset="-122"/>
                <a:cs typeface="微软雅黑" panose="020B0503020204020204" charset="-122"/>
              </a:rPr>
              <a:t>环境下世界</a:t>
            </a:r>
            <a:r>
              <a:rPr lang="zh-CN" altLang="en-US" sz="2000" b="1">
                <a:solidFill>
                  <a:srgbClr val="C00000"/>
                </a:solidFill>
                <a:latin typeface="楷体" panose="02010609060101010101" pitchFamily="49" charset="-122"/>
                <a:ea typeface="楷体" panose="02010609060101010101" pitchFamily="49" charset="-122"/>
                <a:cs typeface="微软雅黑" panose="020B0503020204020204" charset="-122"/>
              </a:rPr>
              <a:t>经济</a:t>
            </a:r>
            <a:r>
              <a:rPr lang="zh-CN" altLang="en-US" sz="2000" b="1" smtClean="0">
                <a:solidFill>
                  <a:schemeClr val="tx1"/>
                </a:solidFill>
                <a:latin typeface="楷体" panose="02010609060101010101" pitchFamily="49" charset="-122"/>
                <a:ea typeface="楷体" panose="02010609060101010101" pitchFamily="49" charset="-122"/>
                <a:cs typeface="微软雅黑" panose="020B0503020204020204" charset="-122"/>
              </a:rPr>
              <a:t>发展；社会</a:t>
            </a:r>
            <a:r>
              <a:rPr lang="zh-CN" altLang="en-US" sz="2000" b="1">
                <a:solidFill>
                  <a:srgbClr val="C00000"/>
                </a:solidFill>
                <a:latin typeface="楷体" panose="02010609060101010101" pitchFamily="49" charset="-122"/>
                <a:ea typeface="楷体" panose="02010609060101010101" pitchFamily="49" charset="-122"/>
                <a:cs typeface="微软雅黑" panose="020B0503020204020204" charset="-122"/>
              </a:rPr>
              <a:t>生</a:t>
            </a:r>
            <a:r>
              <a:rPr lang="zh-CN" altLang="en-US" sz="2000" b="1" smtClean="0">
                <a:solidFill>
                  <a:schemeClr val="tx1"/>
                </a:solidFill>
                <a:latin typeface="楷体" panose="02010609060101010101" pitchFamily="49" charset="-122"/>
                <a:ea typeface="楷体" panose="02010609060101010101" pitchFamily="49" charset="-122"/>
                <a:cs typeface="微软雅黑" panose="020B0503020204020204" charset="-122"/>
              </a:rPr>
              <a:t>活变化</a:t>
            </a:r>
            <a:r>
              <a:rPr lang="zh-CN" altLang="en-US" sz="2000" b="1">
                <a:solidFill>
                  <a:schemeClr val="tx1"/>
                </a:solidFill>
                <a:latin typeface="楷体" panose="02010609060101010101" pitchFamily="49" charset="-122"/>
                <a:ea typeface="楷体" panose="02010609060101010101" pitchFamily="49" charset="-122"/>
                <a:cs typeface="微软雅黑" panose="020B0503020204020204" charset="-122"/>
              </a:rPr>
              <a:t>以及人类面临各种严重</a:t>
            </a:r>
            <a:r>
              <a:rPr lang="zh-CN" altLang="en-US" sz="2000" b="1" smtClean="0">
                <a:solidFill>
                  <a:schemeClr val="tx1"/>
                </a:solidFill>
                <a:latin typeface="楷体" panose="02010609060101010101" pitchFamily="49" charset="-122"/>
                <a:ea typeface="楷体" panose="02010609060101010101" pitchFamily="49" charset="-122"/>
                <a:cs typeface="微软雅黑" panose="020B0503020204020204" charset="-122"/>
              </a:rPr>
              <a:t>问题；</a:t>
            </a:r>
            <a:r>
              <a:rPr lang="zh-CN" altLang="en-US" sz="2000" b="1">
                <a:solidFill>
                  <a:srgbClr val="C00000"/>
                </a:solidFill>
                <a:latin typeface="楷体" panose="02010609060101010101" pitchFamily="49" charset="-122"/>
                <a:ea typeface="楷体" panose="02010609060101010101" pitchFamily="49" charset="-122"/>
                <a:cs typeface="微软雅黑" panose="020B0503020204020204" charset="-122"/>
              </a:rPr>
              <a:t>世界多极化与经济全球化</a:t>
            </a:r>
            <a:r>
              <a:rPr lang="zh-CN" altLang="en-US" sz="2000" b="1">
                <a:solidFill>
                  <a:schemeClr val="tx1"/>
                </a:solidFill>
                <a:latin typeface="楷体" panose="02010609060101010101" pitchFamily="49" charset="-122"/>
                <a:ea typeface="楷体" panose="02010609060101010101" pitchFamily="49" charset="-122"/>
                <a:cs typeface="微软雅黑" panose="020B0503020204020204" charset="-122"/>
              </a:rPr>
              <a:t>特点和世界的密不可分。</a:t>
            </a:r>
          </a:p>
        </p:txBody>
      </p:sp>
    </p:spTree>
    <p:extLst>
      <p:ext uri="{BB962C8B-B14F-4D97-AF65-F5344CB8AC3E}">
        <p14:creationId xmlns:p14="http://schemas.microsoft.com/office/powerpoint/2010/main" val="734852256"/>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up)">
                                      <p:cBhvr>
                                        <p:cTn id="10" dur="500"/>
                                        <p:tgtEl>
                                          <p:spTgt spid="16"/>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up)">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custDataLst>
              <p:tags r:id="rId1"/>
            </p:custDataLst>
          </p:nvPr>
        </p:nvPicPr>
        <p:blipFill>
          <a:blip r:embed="rId17"/>
          <a:stretch>
            <a:fillRect/>
          </a:stretch>
        </p:blipFill>
        <p:spPr>
          <a:xfrm>
            <a:off x="1" y="12554"/>
            <a:ext cx="9144000" cy="5131741"/>
          </a:xfrm>
          <a:prstGeom prst="rect">
            <a:avLst/>
          </a:prstGeom>
        </p:spPr>
      </p:pic>
      <p:sp>
        <p:nvSpPr>
          <p:cNvPr id="3" name="椭圆 2"/>
          <p:cNvSpPr/>
          <p:nvPr>
            <p:custDataLst>
              <p:tags r:id="rId2"/>
            </p:custDataLst>
          </p:nvPr>
        </p:nvSpPr>
        <p:spPr>
          <a:xfrm>
            <a:off x="2666343" y="2052266"/>
            <a:ext cx="559514" cy="100269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黑体" panose="02010609060101010101" pitchFamily="49" charset="-122"/>
            </a:endParaRPr>
          </a:p>
        </p:txBody>
      </p:sp>
      <p:pic>
        <p:nvPicPr>
          <p:cNvPr id="4" name="图片 3"/>
          <p:cNvPicPr>
            <a:picLocks noChangeAspect="1"/>
          </p:cNvPicPr>
          <p:nvPr>
            <p:custDataLst>
              <p:tags r:id="rId3"/>
            </p:custDataLst>
          </p:nvPr>
        </p:nvPicPr>
        <p:blipFill>
          <a:blip r:embed="rId18"/>
          <a:stretch>
            <a:fillRect/>
          </a:stretch>
        </p:blipFill>
        <p:spPr>
          <a:xfrm>
            <a:off x="6764512" y="1361449"/>
            <a:ext cx="1407889" cy="1014398"/>
          </a:xfrm>
          <a:prstGeom prst="rect">
            <a:avLst/>
          </a:prstGeom>
        </p:spPr>
      </p:pic>
      <p:pic>
        <p:nvPicPr>
          <p:cNvPr id="5" name="图片 4"/>
          <p:cNvPicPr>
            <a:picLocks noChangeAspect="1"/>
          </p:cNvPicPr>
          <p:nvPr>
            <p:custDataLst>
              <p:tags r:id="rId4"/>
            </p:custDataLst>
          </p:nvPr>
        </p:nvPicPr>
        <p:blipFill>
          <a:blip r:embed="rId18"/>
          <a:stretch>
            <a:fillRect/>
          </a:stretch>
        </p:blipFill>
        <p:spPr>
          <a:xfrm rot="1926454">
            <a:off x="4595641" y="1831332"/>
            <a:ext cx="1693698" cy="1188979"/>
          </a:xfrm>
          <a:prstGeom prst="rect">
            <a:avLst/>
          </a:prstGeom>
        </p:spPr>
      </p:pic>
      <p:pic>
        <p:nvPicPr>
          <p:cNvPr id="6" name="图片 5"/>
          <p:cNvPicPr>
            <a:picLocks noChangeAspect="1"/>
          </p:cNvPicPr>
          <p:nvPr>
            <p:custDataLst>
              <p:tags r:id="rId5"/>
            </p:custDataLst>
          </p:nvPr>
        </p:nvPicPr>
        <p:blipFill>
          <a:blip r:embed="rId18"/>
          <a:stretch>
            <a:fillRect/>
          </a:stretch>
        </p:blipFill>
        <p:spPr>
          <a:xfrm rot="18925608">
            <a:off x="3249729" y="1379809"/>
            <a:ext cx="598984" cy="991854"/>
          </a:xfrm>
          <a:prstGeom prst="rect">
            <a:avLst/>
          </a:prstGeom>
        </p:spPr>
      </p:pic>
      <p:pic>
        <p:nvPicPr>
          <p:cNvPr id="7" name="图片 6"/>
          <p:cNvPicPr>
            <a:picLocks noChangeAspect="1"/>
          </p:cNvPicPr>
          <p:nvPr>
            <p:custDataLst>
              <p:tags r:id="rId6"/>
            </p:custDataLst>
          </p:nvPr>
        </p:nvPicPr>
        <p:blipFill>
          <a:blip r:embed="rId18"/>
          <a:stretch>
            <a:fillRect/>
          </a:stretch>
        </p:blipFill>
        <p:spPr>
          <a:xfrm>
            <a:off x="2169195" y="1306982"/>
            <a:ext cx="598984" cy="496727"/>
          </a:xfrm>
          <a:prstGeom prst="rect">
            <a:avLst/>
          </a:prstGeom>
        </p:spPr>
      </p:pic>
      <p:sp>
        <p:nvSpPr>
          <p:cNvPr id="16" name="圆角矩形 15"/>
          <p:cNvSpPr/>
          <p:nvPr>
            <p:custDataLst>
              <p:tags r:id="rId7"/>
            </p:custDataLst>
          </p:nvPr>
        </p:nvSpPr>
        <p:spPr>
          <a:xfrm>
            <a:off x="6764512" y="2425821"/>
            <a:ext cx="1728193" cy="585918"/>
          </a:xfrm>
          <a:prstGeom prst="roundRect">
            <a:avLst/>
          </a:prstGeom>
          <a:solidFill>
            <a:schemeClr val="bg1"/>
          </a:solidFill>
          <a:ln w="28575" cap="flat" cmpd="sng" algn="ctr">
            <a:noFill/>
            <a:prstDash val="solid"/>
          </a:ln>
          <a:effectLst/>
        </p:spPr>
        <p:txBody>
          <a:bodyPr rtlCol="0" anchor="ctr"/>
          <a:lstStyle/>
          <a:p>
            <a:pPr algn="ctr"/>
            <a:r>
              <a:rPr lang="zh-CN" altLang="en-US" sz="1400" b="1">
                <a:solidFill>
                  <a:srgbClr val="0000CC"/>
                </a:solidFill>
                <a:latin typeface="楷体" panose="02010609060101010101" pitchFamily="49" charset="-122"/>
                <a:ea typeface="楷体" panose="02010609060101010101" pitchFamily="49" charset="-122"/>
                <a:cs typeface="楷体" pitchFamily="49" charset="-122"/>
              </a:rPr>
              <a:t>中华文明</a:t>
            </a:r>
          </a:p>
          <a:p>
            <a:pPr algn="ctr"/>
            <a:r>
              <a:rPr lang="zh-CN" altLang="en-US" sz="1400" b="1">
                <a:solidFill>
                  <a:srgbClr val="0000CC"/>
                </a:solidFill>
                <a:latin typeface="楷体" panose="02010609060101010101" pitchFamily="49" charset="-122"/>
                <a:ea typeface="楷体" panose="02010609060101010101" pitchFamily="49" charset="-122"/>
                <a:cs typeface="楷体" pitchFamily="49" charset="-122"/>
              </a:rPr>
              <a:t>距今约</a:t>
            </a:r>
            <a:r>
              <a:rPr lang="en-US" altLang="zh-CN" sz="1400" b="1">
                <a:solidFill>
                  <a:srgbClr val="0000CC"/>
                </a:solidFill>
                <a:latin typeface="楷体" panose="02010609060101010101" pitchFamily="49" charset="-122"/>
                <a:ea typeface="楷体" panose="02010609060101010101" pitchFamily="49" charset="-122"/>
                <a:cs typeface="楷体" pitchFamily="49" charset="-122"/>
              </a:rPr>
              <a:t>5000</a:t>
            </a:r>
            <a:r>
              <a:rPr lang="zh-CN" altLang="en-US" sz="1400" b="1">
                <a:solidFill>
                  <a:srgbClr val="0000CC"/>
                </a:solidFill>
                <a:latin typeface="楷体" panose="02010609060101010101" pitchFamily="49" charset="-122"/>
                <a:ea typeface="楷体" panose="02010609060101010101" pitchFamily="49" charset="-122"/>
                <a:cs typeface="楷体" pitchFamily="49" charset="-122"/>
              </a:rPr>
              <a:t>年</a:t>
            </a:r>
          </a:p>
        </p:txBody>
      </p:sp>
      <p:sp>
        <p:nvSpPr>
          <p:cNvPr id="17" name="圆角矩形 16"/>
          <p:cNvSpPr/>
          <p:nvPr>
            <p:custDataLst>
              <p:tags r:id="rId8"/>
            </p:custDataLst>
          </p:nvPr>
        </p:nvSpPr>
        <p:spPr>
          <a:xfrm>
            <a:off x="4467869" y="3148608"/>
            <a:ext cx="1507247" cy="546938"/>
          </a:xfrm>
          <a:prstGeom prst="roundRect">
            <a:avLst/>
          </a:prstGeom>
          <a:solidFill>
            <a:schemeClr val="bg1"/>
          </a:solidFill>
          <a:ln w="28575" cap="flat" cmpd="sng" algn="ctr">
            <a:noFill/>
            <a:prstDash val="solid"/>
          </a:ln>
          <a:effectLst/>
        </p:spPr>
        <p:txBody>
          <a:bodyPr rtlCol="0" anchor="ctr"/>
          <a:lstStyle/>
          <a:p>
            <a:pPr algn="ctr"/>
            <a:r>
              <a:rPr lang="zh-CN" altLang="en-US" sz="1400" b="1">
                <a:solidFill>
                  <a:srgbClr val="0000CC"/>
                </a:solidFill>
                <a:latin typeface="楷体" panose="02010609060101010101" pitchFamily="49" charset="-122"/>
                <a:ea typeface="楷体" panose="02010609060101010101" pitchFamily="49" charset="-122"/>
                <a:cs typeface="楷体" pitchFamily="49" charset="-122"/>
              </a:rPr>
              <a:t>古印度文明</a:t>
            </a:r>
          </a:p>
          <a:p>
            <a:pPr algn="ctr"/>
            <a:r>
              <a:rPr lang="zh-CN" altLang="en-US" sz="1400" b="1">
                <a:solidFill>
                  <a:srgbClr val="0000CC"/>
                </a:solidFill>
                <a:latin typeface="楷体" panose="02010609060101010101" pitchFamily="49" charset="-122"/>
                <a:ea typeface="楷体" panose="02010609060101010101" pitchFamily="49" charset="-122"/>
                <a:cs typeface="楷体" pitchFamily="49" charset="-122"/>
              </a:rPr>
              <a:t>约</a:t>
            </a:r>
            <a:r>
              <a:rPr lang="en-US" altLang="zh-CN" sz="1400" b="1" smtClean="0">
                <a:solidFill>
                  <a:srgbClr val="0000CC"/>
                </a:solidFill>
                <a:latin typeface="楷体" panose="02010609060101010101" pitchFamily="49" charset="-122"/>
                <a:ea typeface="楷体" panose="02010609060101010101" pitchFamily="49" charset="-122"/>
                <a:cs typeface="楷体" pitchFamily="49" charset="-122"/>
              </a:rPr>
              <a:t>BC3</a:t>
            </a:r>
            <a:r>
              <a:rPr lang="zh-CN" altLang="en-US" sz="1400" b="1" smtClean="0">
                <a:solidFill>
                  <a:srgbClr val="0000CC"/>
                </a:solidFill>
                <a:latin typeface="楷体" panose="02010609060101010101" pitchFamily="49" charset="-122"/>
                <a:ea typeface="楷体" panose="02010609060101010101" pitchFamily="49" charset="-122"/>
                <a:cs typeface="楷体" pitchFamily="49" charset="-122"/>
              </a:rPr>
              <a:t>千纪</a:t>
            </a:r>
            <a:endParaRPr lang="zh-CN" altLang="en-US" sz="1400" b="1">
              <a:solidFill>
                <a:srgbClr val="0000CC"/>
              </a:solidFill>
              <a:latin typeface="楷体" panose="02010609060101010101" pitchFamily="49" charset="-122"/>
              <a:ea typeface="楷体" panose="02010609060101010101" pitchFamily="49" charset="-122"/>
              <a:cs typeface="楷体" pitchFamily="49" charset="-122"/>
            </a:endParaRPr>
          </a:p>
        </p:txBody>
      </p:sp>
      <p:sp>
        <p:nvSpPr>
          <p:cNvPr id="18" name="圆角矩形 17"/>
          <p:cNvSpPr/>
          <p:nvPr>
            <p:custDataLst>
              <p:tags r:id="rId9"/>
            </p:custDataLst>
          </p:nvPr>
        </p:nvSpPr>
        <p:spPr>
          <a:xfrm>
            <a:off x="3261602" y="2326576"/>
            <a:ext cx="1310399" cy="503694"/>
          </a:xfrm>
          <a:prstGeom prst="roundRect">
            <a:avLst/>
          </a:prstGeom>
          <a:solidFill>
            <a:schemeClr val="bg1"/>
          </a:solidFill>
          <a:ln w="28575" cap="flat" cmpd="sng" algn="ctr">
            <a:noFill/>
            <a:prstDash val="solid"/>
          </a:ln>
          <a:effectLst/>
        </p:spPr>
        <p:txBody>
          <a:bodyPr rtlCol="0" anchor="ctr"/>
          <a:lstStyle/>
          <a:p>
            <a:r>
              <a:rPr lang="zh-CN" altLang="en-US" sz="1400" b="1">
                <a:solidFill>
                  <a:srgbClr val="0000CC"/>
                </a:solidFill>
                <a:latin typeface="楷体" panose="02010609060101010101" pitchFamily="49" charset="-122"/>
                <a:ea typeface="楷体" panose="02010609060101010101" pitchFamily="49" charset="-122"/>
                <a:cs typeface="楷体" pitchFamily="49" charset="-122"/>
              </a:rPr>
              <a:t>两河流域文明</a:t>
            </a:r>
          </a:p>
          <a:p>
            <a:r>
              <a:rPr lang="zh-CN" altLang="en-US" sz="1400" b="1">
                <a:solidFill>
                  <a:srgbClr val="0000CC"/>
                </a:solidFill>
                <a:latin typeface="楷体" panose="02010609060101010101" pitchFamily="49" charset="-122"/>
                <a:ea typeface="楷体" panose="02010609060101010101" pitchFamily="49" charset="-122"/>
                <a:cs typeface="楷体" pitchFamily="49" charset="-122"/>
              </a:rPr>
              <a:t>约</a:t>
            </a:r>
            <a:r>
              <a:rPr lang="en-US" altLang="zh-CN" sz="1400" b="1" smtClean="0">
                <a:solidFill>
                  <a:srgbClr val="0000CC"/>
                </a:solidFill>
                <a:latin typeface="楷体" panose="02010609060101010101" pitchFamily="49" charset="-122"/>
                <a:ea typeface="楷体" panose="02010609060101010101" pitchFamily="49" charset="-122"/>
                <a:cs typeface="楷体" pitchFamily="49" charset="-122"/>
              </a:rPr>
              <a:t>BC3500</a:t>
            </a:r>
            <a:r>
              <a:rPr lang="zh-CN" altLang="en-US" sz="1400" b="1">
                <a:solidFill>
                  <a:srgbClr val="0000CC"/>
                </a:solidFill>
                <a:latin typeface="楷体" panose="02010609060101010101" pitchFamily="49" charset="-122"/>
                <a:ea typeface="楷体" panose="02010609060101010101" pitchFamily="49" charset="-122"/>
                <a:cs typeface="楷体" pitchFamily="49" charset="-122"/>
              </a:rPr>
              <a:t>年</a:t>
            </a:r>
          </a:p>
        </p:txBody>
      </p:sp>
      <p:sp>
        <p:nvSpPr>
          <p:cNvPr id="19" name="圆角矩形 18"/>
          <p:cNvSpPr/>
          <p:nvPr>
            <p:custDataLst>
              <p:tags r:id="rId10"/>
            </p:custDataLst>
          </p:nvPr>
        </p:nvSpPr>
        <p:spPr>
          <a:xfrm>
            <a:off x="1234953" y="2926240"/>
            <a:ext cx="1457846" cy="576173"/>
          </a:xfrm>
          <a:prstGeom prst="roundRect">
            <a:avLst/>
          </a:prstGeom>
          <a:solidFill>
            <a:schemeClr val="bg1"/>
          </a:solidFill>
          <a:ln w="28575" cap="flat" cmpd="sng" algn="ctr">
            <a:noFill/>
            <a:prstDash val="solid"/>
          </a:ln>
          <a:effectLst/>
        </p:spPr>
        <p:txBody>
          <a:bodyPr rtlCol="0" anchor="ctr"/>
          <a:lstStyle/>
          <a:p>
            <a:pPr algn="ctr"/>
            <a:r>
              <a:rPr lang="zh-CN" altLang="en-US" sz="1400" b="1">
                <a:solidFill>
                  <a:srgbClr val="0000CC"/>
                </a:solidFill>
                <a:latin typeface="楷体" panose="02010609060101010101" pitchFamily="49" charset="-122"/>
                <a:ea typeface="楷体" panose="02010609060101010101" pitchFamily="49" charset="-122"/>
                <a:cs typeface="楷体" pitchFamily="49" charset="-122"/>
              </a:rPr>
              <a:t>古埃及文明</a:t>
            </a:r>
          </a:p>
          <a:p>
            <a:pPr algn="ctr"/>
            <a:r>
              <a:rPr lang="zh-CN" altLang="en-US" sz="1400" b="1">
                <a:solidFill>
                  <a:srgbClr val="0000CC"/>
                </a:solidFill>
                <a:latin typeface="楷体" panose="02010609060101010101" pitchFamily="49" charset="-122"/>
                <a:ea typeface="楷体" panose="02010609060101010101" pitchFamily="49" charset="-122"/>
                <a:cs typeface="楷体" pitchFamily="49" charset="-122"/>
              </a:rPr>
              <a:t>约</a:t>
            </a:r>
            <a:r>
              <a:rPr lang="en-US" altLang="zh-CN" sz="1400" b="1">
                <a:solidFill>
                  <a:srgbClr val="0000CC"/>
                </a:solidFill>
                <a:latin typeface="楷体" panose="02010609060101010101" pitchFamily="49" charset="-122"/>
                <a:ea typeface="楷体" panose="02010609060101010101" pitchFamily="49" charset="-122"/>
                <a:cs typeface="楷体" pitchFamily="49" charset="-122"/>
              </a:rPr>
              <a:t>BC3500</a:t>
            </a:r>
            <a:r>
              <a:rPr lang="zh-CN" altLang="en-US" sz="1400" b="1">
                <a:solidFill>
                  <a:srgbClr val="0000CC"/>
                </a:solidFill>
                <a:latin typeface="楷体" panose="02010609060101010101" pitchFamily="49" charset="-122"/>
                <a:ea typeface="楷体" panose="02010609060101010101" pitchFamily="49" charset="-122"/>
                <a:cs typeface="楷体" pitchFamily="49" charset="-122"/>
              </a:rPr>
              <a:t>年</a:t>
            </a:r>
          </a:p>
        </p:txBody>
      </p:sp>
      <p:sp>
        <p:nvSpPr>
          <p:cNvPr id="20" name="圆角矩形 19"/>
          <p:cNvSpPr/>
          <p:nvPr>
            <p:custDataLst>
              <p:tags r:id="rId11"/>
            </p:custDataLst>
          </p:nvPr>
        </p:nvSpPr>
        <p:spPr>
          <a:xfrm>
            <a:off x="1086920" y="1838702"/>
            <a:ext cx="1473753" cy="579218"/>
          </a:xfrm>
          <a:prstGeom prst="roundRect">
            <a:avLst/>
          </a:prstGeom>
          <a:solidFill>
            <a:schemeClr val="bg1"/>
          </a:solidFill>
          <a:ln w="28575" cap="flat" cmpd="sng" algn="ctr">
            <a:noFill/>
            <a:prstDash val="solid"/>
          </a:ln>
          <a:effectLst/>
        </p:spPr>
        <p:txBody>
          <a:bodyPr rtlCol="0" anchor="ctr"/>
          <a:lstStyle/>
          <a:p>
            <a:pPr algn="ctr"/>
            <a:r>
              <a:rPr lang="zh-CN" altLang="en-US" sz="1400" b="1">
                <a:solidFill>
                  <a:srgbClr val="0000CC"/>
                </a:solidFill>
                <a:latin typeface="楷体" panose="02010609060101010101" pitchFamily="49" charset="-122"/>
                <a:ea typeface="楷体" panose="02010609060101010101" pitchFamily="49" charset="-122"/>
                <a:cs typeface="楷体" pitchFamily="49" charset="-122"/>
              </a:rPr>
              <a:t>古希腊文明</a:t>
            </a:r>
          </a:p>
          <a:p>
            <a:pPr algn="ctr"/>
            <a:r>
              <a:rPr lang="zh-CN" altLang="en-US" sz="1400" b="1">
                <a:solidFill>
                  <a:srgbClr val="0000CC"/>
                </a:solidFill>
                <a:latin typeface="楷体" panose="02010609060101010101" pitchFamily="49" charset="-122"/>
                <a:ea typeface="楷体" panose="02010609060101010101" pitchFamily="49" charset="-122"/>
                <a:cs typeface="楷体" pitchFamily="49" charset="-122"/>
              </a:rPr>
              <a:t>约</a:t>
            </a:r>
            <a:r>
              <a:rPr lang="en-US" altLang="zh-CN" sz="1400" b="1" smtClean="0">
                <a:solidFill>
                  <a:srgbClr val="0000CC"/>
                </a:solidFill>
                <a:latin typeface="楷体" panose="02010609060101010101" pitchFamily="49" charset="-122"/>
                <a:ea typeface="楷体" panose="02010609060101010101" pitchFamily="49" charset="-122"/>
                <a:cs typeface="楷体" pitchFamily="49" charset="-122"/>
              </a:rPr>
              <a:t>BC2</a:t>
            </a:r>
            <a:r>
              <a:rPr lang="zh-CN" altLang="en-US" sz="1400" b="1" smtClean="0">
                <a:solidFill>
                  <a:srgbClr val="0000CC"/>
                </a:solidFill>
                <a:latin typeface="楷体" panose="02010609060101010101" pitchFamily="49" charset="-122"/>
                <a:ea typeface="楷体" panose="02010609060101010101" pitchFamily="49" charset="-122"/>
                <a:cs typeface="楷体" pitchFamily="49" charset="-122"/>
              </a:rPr>
              <a:t>千纪</a:t>
            </a:r>
            <a:endParaRPr lang="zh-CN" altLang="en-US" sz="1400" b="1">
              <a:solidFill>
                <a:srgbClr val="0000CC"/>
              </a:solidFill>
              <a:latin typeface="楷体" panose="02010609060101010101" pitchFamily="49" charset="-122"/>
              <a:ea typeface="楷体" panose="02010609060101010101" pitchFamily="49" charset="-122"/>
              <a:cs typeface="楷体" pitchFamily="49" charset="-122"/>
            </a:endParaRPr>
          </a:p>
        </p:txBody>
      </p:sp>
      <p:cxnSp>
        <p:nvCxnSpPr>
          <p:cNvPr id="22" name="直接连接符 21"/>
          <p:cNvCxnSpPr/>
          <p:nvPr>
            <p:custDataLst>
              <p:tags r:id="rId12"/>
            </p:custDataLst>
          </p:nvPr>
        </p:nvCxnSpPr>
        <p:spPr>
          <a:xfrm>
            <a:off x="203163" y="2048997"/>
            <a:ext cx="8856984" cy="46584"/>
          </a:xfrm>
          <a:prstGeom prst="line">
            <a:avLst/>
          </a:prstGeom>
          <a:ln w="57150">
            <a:prstDash val="sysDash"/>
          </a:ln>
        </p:spPr>
        <p:style>
          <a:lnRef idx="3">
            <a:schemeClr val="accent4"/>
          </a:lnRef>
          <a:fillRef idx="0">
            <a:schemeClr val="accent4"/>
          </a:fillRef>
          <a:effectRef idx="2">
            <a:schemeClr val="accent4"/>
          </a:effectRef>
          <a:fontRef idx="minor">
            <a:schemeClr val="tx1"/>
          </a:fontRef>
        </p:style>
      </p:cxnSp>
      <p:sp>
        <p:nvSpPr>
          <p:cNvPr id="23" name="TextBox 22"/>
          <p:cNvSpPr txBox="1"/>
          <p:nvPr>
            <p:custDataLst>
              <p:tags r:id="rId13"/>
            </p:custDataLst>
          </p:nvPr>
        </p:nvSpPr>
        <p:spPr>
          <a:xfrm>
            <a:off x="8344187" y="1659296"/>
            <a:ext cx="799813" cy="400110"/>
          </a:xfrm>
          <a:prstGeom prst="rect">
            <a:avLst/>
          </a:prstGeom>
          <a:noFill/>
        </p:spPr>
        <p:txBody>
          <a:bodyPr wrap="square" rtlCol="0">
            <a:spAutoFit/>
          </a:bodyPr>
          <a:lstStyle/>
          <a:p>
            <a:r>
              <a:rPr lang="en-US" altLang="zh-CN" sz="2000" b="1">
                <a:solidFill>
                  <a:srgbClr val="FF0000"/>
                </a:solidFill>
              </a:rPr>
              <a:t>30°</a:t>
            </a:r>
            <a:endParaRPr lang="zh-CN" altLang="en-US" sz="2000" b="1">
              <a:solidFill>
                <a:srgbClr val="FF0000"/>
              </a:solidFill>
            </a:endParaRPr>
          </a:p>
        </p:txBody>
      </p:sp>
      <p:sp>
        <p:nvSpPr>
          <p:cNvPr id="25" name="文本框 8"/>
          <p:cNvSpPr txBox="1"/>
          <p:nvPr>
            <p:custDataLst>
              <p:tags r:id="rId14"/>
            </p:custDataLst>
          </p:nvPr>
        </p:nvSpPr>
        <p:spPr>
          <a:xfrm>
            <a:off x="74683" y="299729"/>
            <a:ext cx="8994635" cy="1938992"/>
          </a:xfrm>
          <a:prstGeom prst="rect">
            <a:avLst/>
          </a:prstGeom>
          <a:solidFill>
            <a:schemeClr val="accent1">
              <a:lumMod val="20000"/>
              <a:lumOff val="80000"/>
            </a:schemeClr>
          </a:solid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nSpc>
                <a:spcPct val="125000"/>
              </a:lnSpc>
            </a:pPr>
            <a:r>
              <a:rPr lang="zh-CN" altLang="en-US" sz="2400" b="1" smtClean="0">
                <a:ea typeface="微软简楷体" pitchFamily="2" charset="-122"/>
              </a:rPr>
              <a:t>特点</a:t>
            </a:r>
            <a:r>
              <a:rPr lang="zh-CN" altLang="en-US" sz="2400" b="1">
                <a:ea typeface="微软简楷体" pitchFamily="2" charset="-122"/>
              </a:rPr>
              <a:t>：</a:t>
            </a:r>
            <a:endParaRPr lang="en-US" altLang="zh-CN" sz="2400" b="1">
              <a:ea typeface="微软简楷体" pitchFamily="2" charset="-122"/>
            </a:endParaRPr>
          </a:p>
          <a:p>
            <a:pPr>
              <a:lnSpc>
                <a:spcPct val="125000"/>
              </a:lnSpc>
            </a:pPr>
            <a:r>
              <a:rPr lang="zh-CN" altLang="en-US" sz="2400" b="1" smtClean="0">
                <a:ea typeface="微软简楷体" pitchFamily="2" charset="-122"/>
              </a:rPr>
              <a:t>①主要</a:t>
            </a:r>
            <a:r>
              <a:rPr lang="zh-CN" altLang="en-US" sz="2400" b="1">
                <a:ea typeface="微软简楷体" pitchFamily="2" charset="-122"/>
              </a:rPr>
              <a:t>位于亚欧非大陆中纬度地区</a:t>
            </a:r>
            <a:r>
              <a:rPr lang="zh-CN" altLang="en-US" sz="2400" b="1" smtClean="0">
                <a:ea typeface="微软简楷体" pitchFamily="2" charset="-122"/>
              </a:rPr>
              <a:t>；</a:t>
            </a:r>
            <a:endParaRPr lang="en-US" altLang="zh-CN" sz="2400" b="1" smtClean="0">
              <a:ea typeface="微软简楷体" pitchFamily="2" charset="-122"/>
            </a:endParaRPr>
          </a:p>
          <a:p>
            <a:pPr>
              <a:lnSpc>
                <a:spcPct val="125000"/>
              </a:lnSpc>
            </a:pPr>
            <a:r>
              <a:rPr lang="zh-CN" altLang="en-US" sz="2400" b="1" smtClean="0">
                <a:ea typeface="微软简楷体" pitchFamily="2" charset="-122"/>
              </a:rPr>
              <a:t>②大多</a:t>
            </a:r>
            <a:r>
              <a:rPr lang="zh-CN" altLang="en-US" sz="2400" b="1">
                <a:ea typeface="微软简楷体" pitchFamily="2" charset="-122"/>
              </a:rPr>
              <a:t>位于大河流域两岸</a:t>
            </a:r>
            <a:r>
              <a:rPr lang="zh-CN" altLang="en-US" sz="2400" b="1" smtClean="0">
                <a:ea typeface="微软简楷体" pitchFamily="2" charset="-122"/>
              </a:rPr>
              <a:t>；</a:t>
            </a:r>
            <a:endParaRPr lang="en-US" altLang="zh-CN" sz="2400" b="1" smtClean="0">
              <a:ea typeface="微软简楷体" pitchFamily="2" charset="-122"/>
            </a:endParaRPr>
          </a:p>
          <a:p>
            <a:pPr>
              <a:lnSpc>
                <a:spcPct val="125000"/>
              </a:lnSpc>
            </a:pPr>
            <a:r>
              <a:rPr lang="zh-CN" altLang="en-US" sz="2400" b="1" smtClean="0">
                <a:ea typeface="微软简楷体" pitchFamily="2" charset="-122"/>
              </a:rPr>
              <a:t>③文明之间独立发展，表现出多元特征</a:t>
            </a:r>
            <a:endParaRPr lang="zh-CN" altLang="en-US" sz="2400" b="1">
              <a:ea typeface="微软简楷体" pitchFamily="2" charset="-122"/>
            </a:endParaRPr>
          </a:p>
        </p:txBody>
      </p:sp>
      <p:sp>
        <p:nvSpPr>
          <p:cNvPr id="21" name="文本框 14"/>
          <p:cNvSpPr txBox="1">
            <a:spLocks noChangeArrowheads="1"/>
          </p:cNvSpPr>
          <p:nvPr>
            <p:custDataLst>
              <p:tags r:id="rId15"/>
            </p:custDataLst>
          </p:nvPr>
        </p:nvSpPr>
        <p:spPr bwMode="auto">
          <a:xfrm>
            <a:off x="74683" y="2467894"/>
            <a:ext cx="8985464" cy="2523746"/>
          </a:xfrm>
          <a:prstGeom prst="rect">
            <a:avLst/>
          </a:prstGeom>
        </p:spPr>
        <p:style>
          <a:lnRef idx="1">
            <a:schemeClr val="accent5"/>
          </a:lnRef>
          <a:fillRef idx="2">
            <a:schemeClr val="accent5"/>
          </a:fillRef>
          <a:effectRef idx="1">
            <a:schemeClr val="accent5"/>
          </a:effectRef>
          <a:fontRef idx="minor">
            <a:schemeClr val="dk1"/>
          </a:fontRef>
        </p:style>
        <p:txBody>
          <a:bodyPr wrap="square" lIns="121899" tIns="60949" rIns="121899" bIns="60949">
            <a:spAutoFit/>
          </a:bodyPr>
          <a:lstStyle/>
          <a:p>
            <a:pPr defTabSz="913130">
              <a:lnSpc>
                <a:spcPct val="130000"/>
              </a:lnSpc>
            </a:pPr>
            <a:r>
              <a:rPr lang="zh-CN" altLang="en-US" sz="2400" b="1"/>
              <a:t>材料：</a:t>
            </a:r>
            <a:r>
              <a:rPr lang="zh-CN" altLang="en-US" sz="2400" b="1">
                <a:latin typeface="楷体" panose="02010609060101010101" pitchFamily="49" charset="-122"/>
                <a:ea typeface="楷体" panose="02010609060101010101" pitchFamily="49" charset="-122"/>
              </a:rPr>
              <a:t>除气候条件外，</a:t>
            </a:r>
            <a:r>
              <a:rPr lang="zh-CN" altLang="en-US" sz="2400" b="1">
                <a:solidFill>
                  <a:srgbClr val="FF0000"/>
                </a:solidFill>
                <a:latin typeface="楷体" panose="02010609060101010101" pitchFamily="49" charset="-122"/>
                <a:ea typeface="楷体" panose="02010609060101010101" pitchFamily="49" charset="-122"/>
              </a:rPr>
              <a:t>适度的挑战</a:t>
            </a:r>
            <a:r>
              <a:rPr lang="zh-CN" altLang="en-US" sz="2400" b="1">
                <a:latin typeface="楷体" panose="02010609060101010101" pitchFamily="49" charset="-122"/>
                <a:ea typeface="楷体" panose="02010609060101010101" pitchFamily="49" charset="-122"/>
              </a:rPr>
              <a:t>才是农业起源的关键。高纬度地区的人们，生存条件太差，无法种植。低纬度地区的人们，因为采集条件太好，不需要农耕。</a:t>
            </a:r>
            <a:r>
              <a:rPr lang="zh-CN" altLang="en-US" sz="2400" b="1">
                <a:solidFill>
                  <a:srgbClr val="FF0000"/>
                </a:solidFill>
                <a:latin typeface="楷体" panose="02010609060101010101" pitchFamily="49" charset="-122"/>
                <a:ea typeface="楷体" panose="02010609060101010101" pitchFamily="49" charset="-122"/>
              </a:rPr>
              <a:t>只有中纬度地区的人们，需要种植</a:t>
            </a:r>
            <a:r>
              <a:rPr lang="en-US" altLang="zh-CN" sz="2400" b="1">
                <a:solidFill>
                  <a:srgbClr val="FF0000"/>
                </a:solidFill>
                <a:latin typeface="楷体" panose="02010609060101010101" pitchFamily="49" charset="-122"/>
                <a:ea typeface="楷体" panose="02010609060101010101" pitchFamily="49" charset="-122"/>
              </a:rPr>
              <a:t>……</a:t>
            </a:r>
            <a:r>
              <a:rPr lang="zh-CN" altLang="en-US" sz="2400" b="1">
                <a:solidFill>
                  <a:srgbClr val="FF0000"/>
                </a:solidFill>
                <a:latin typeface="楷体" panose="02010609060101010101" pitchFamily="49" charset="-122"/>
                <a:ea typeface="楷体" panose="02010609060101010101" pitchFamily="49" charset="-122"/>
              </a:rPr>
              <a:t>他们需要挑战饥荒</a:t>
            </a:r>
            <a:r>
              <a:rPr lang="en-US" altLang="zh-CN" sz="2400" b="1">
                <a:solidFill>
                  <a:srgbClr val="FF0000"/>
                </a:solidFill>
                <a:latin typeface="楷体" panose="02010609060101010101" pitchFamily="49" charset="-122"/>
                <a:ea typeface="楷体" panose="02010609060101010101" pitchFamily="49" charset="-122"/>
              </a:rPr>
              <a:t>……</a:t>
            </a:r>
          </a:p>
          <a:p>
            <a:pPr algn="r" defTabSz="913130">
              <a:lnSpc>
                <a:spcPct val="130000"/>
              </a:lnSpc>
            </a:pPr>
            <a:r>
              <a:rPr lang="en-US" altLang="zh-CN" sz="2400" b="1"/>
              <a:t>——</a:t>
            </a:r>
            <a:r>
              <a:rPr lang="zh-CN" altLang="en-US" sz="2400" b="1"/>
              <a:t>转引自</a:t>
            </a:r>
            <a:r>
              <a:rPr lang="en-US" altLang="zh-CN" sz="2400" b="1"/>
              <a:t>《</a:t>
            </a:r>
            <a:r>
              <a:rPr lang="zh-CN" altLang="en-US" sz="2400" b="1"/>
              <a:t>中外历史纲要学习精要与史学导读</a:t>
            </a:r>
            <a:r>
              <a:rPr lang="en-US" altLang="zh-CN" sz="2400" b="1"/>
              <a:t>》</a:t>
            </a:r>
            <a:endParaRPr lang="zh-CN" altLang="zh-CN" sz="2400" b="1"/>
          </a:p>
        </p:txBody>
      </p:sp>
    </p:spTree>
    <p:extLst>
      <p:ext uri="{BB962C8B-B14F-4D97-AF65-F5344CB8AC3E}">
        <p14:creationId xmlns:p14="http://schemas.microsoft.com/office/powerpoint/2010/main" val="2169569462"/>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after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afterGroup">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afterGroup">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afterGroup">
                            <p:stCondLst>
                              <p:cond delay="0"/>
                            </p:stCondLst>
                            <p:childTnLst>
                              <p:par>
                                <p:cTn id="35" presetID="1"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ppt_x"/>
                                          </p:val>
                                        </p:tav>
                                        <p:tav tm="100000">
                                          <p:val>
                                            <p:strVal val="#ppt_x"/>
                                          </p:val>
                                        </p:tav>
                                      </p:tavLst>
                                    </p:anim>
                                    <p:anim calcmode="lin" valueType="num">
                                      <p:cBhvr additive="base">
                                        <p:cTn id="4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animBg="1"/>
      <p:bldP spid="17" grpId="0" animBg="1"/>
      <p:bldP spid="18" grpId="0" animBg="1"/>
      <p:bldP spid="19" grpId="0" animBg="1"/>
      <p:bldP spid="20" grpId="0" animBg="1"/>
      <p:bldP spid="23" grpId="0"/>
      <p:bldP spid="25"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8900" y="697356"/>
            <a:ext cx="9055100" cy="931024"/>
          </a:xfrm>
          <a:prstGeom prst="rect">
            <a:avLst/>
          </a:prstGeom>
          <a:noFill/>
        </p:spPr>
        <p:txBody>
          <a:bodyPr wrap="square" lIns="68580" tIns="34290" rIns="68580" bIns="34290">
            <a:spAutoFit/>
          </a:bodyPr>
          <a:lstStyle/>
          <a:p>
            <a:r>
              <a:rPr lang="zh-CN" altLang="en-US" sz="2800">
                <a:latin typeface="黑体" panose="02010609060101010101" pitchFamily="49" charset="-122"/>
                <a:ea typeface="黑体" panose="02010609060101010101" pitchFamily="49" charset="-122"/>
              </a:rPr>
              <a:t>阅读课本</a:t>
            </a:r>
            <a:r>
              <a:rPr lang="en-US" altLang="zh-CN" sz="2800">
                <a:latin typeface="黑体" panose="02010609060101010101" pitchFamily="49" charset="-122"/>
                <a:ea typeface="黑体" panose="02010609060101010101" pitchFamily="49" charset="-122"/>
              </a:rPr>
              <a:t>3-6</a:t>
            </a:r>
            <a:r>
              <a:rPr lang="zh-CN" altLang="en-US" sz="2800" smtClean="0">
                <a:latin typeface="黑体" panose="02010609060101010101" pitchFamily="49" charset="-122"/>
                <a:ea typeface="黑体" panose="02010609060101010101" pitchFamily="49" charset="-122"/>
              </a:rPr>
              <a:t>页，结合以下表格，了解不同区域的古代文明：</a:t>
            </a:r>
            <a:endParaRPr lang="zh-CN" altLang="en-US" sz="2800">
              <a:latin typeface="黑体" panose="02010609060101010101" pitchFamily="49" charset="-122"/>
              <a:ea typeface="黑体" panose="02010609060101010101" pitchFamily="49" charset="-122"/>
            </a:endParaRPr>
          </a:p>
        </p:txBody>
      </p:sp>
      <p:graphicFrame>
        <p:nvGraphicFramePr>
          <p:cNvPr id="6" name="表格 5"/>
          <p:cNvGraphicFramePr>
            <a:graphicFrameLocks noGrp="1"/>
          </p:cNvGraphicFramePr>
          <p:nvPr>
            <p:custDataLst>
              <p:tags r:id="rId1"/>
            </p:custDataLst>
            <p:extLst>
              <p:ext uri="{D42A27DB-BD31-4B8C-83A1-F6EECF244321}">
                <p14:modId xmlns:p14="http://schemas.microsoft.com/office/powerpoint/2010/main" val="3706583471"/>
              </p:ext>
            </p:extLst>
          </p:nvPr>
        </p:nvGraphicFramePr>
        <p:xfrm>
          <a:off x="146050" y="1628380"/>
          <a:ext cx="8940800" cy="3369202"/>
        </p:xfrm>
        <a:graphic>
          <a:graphicData uri="http://schemas.openxmlformats.org/drawingml/2006/table">
            <a:tbl>
              <a:tblPr firstRow="1" bandRow="1">
                <a:tableStyleId>{5940675A-B579-460E-94D1-54222C63F5DA}</a:tableStyleId>
              </a:tblPr>
              <a:tblGrid>
                <a:gridCol w="1238475">
                  <a:extLst>
                    <a:ext uri="{9D8B030D-6E8A-4147-A177-3AD203B41FA5}">
                      <a16:colId xmlns:a16="http://schemas.microsoft.com/office/drawing/2014/main" val="20000"/>
                    </a:ext>
                  </a:extLst>
                </a:gridCol>
                <a:gridCol w="2508025">
                  <a:extLst>
                    <a:ext uri="{9D8B030D-6E8A-4147-A177-3AD203B41FA5}">
                      <a16:colId xmlns:a16="http://schemas.microsoft.com/office/drawing/2014/main" val="20001"/>
                    </a:ext>
                  </a:extLst>
                </a:gridCol>
                <a:gridCol w="953508">
                  <a:extLst>
                    <a:ext uri="{9D8B030D-6E8A-4147-A177-3AD203B41FA5}">
                      <a16:colId xmlns:a16="http://schemas.microsoft.com/office/drawing/2014/main" val="20002"/>
                    </a:ext>
                  </a:extLst>
                </a:gridCol>
                <a:gridCol w="938792">
                  <a:extLst>
                    <a:ext uri="{9D8B030D-6E8A-4147-A177-3AD203B41FA5}">
                      <a16:colId xmlns:a16="http://schemas.microsoft.com/office/drawing/2014/main" val="20003"/>
                    </a:ext>
                  </a:extLst>
                </a:gridCol>
                <a:gridCol w="3302000">
                  <a:extLst>
                    <a:ext uri="{9D8B030D-6E8A-4147-A177-3AD203B41FA5}">
                      <a16:colId xmlns:a16="http://schemas.microsoft.com/office/drawing/2014/main" val="20004"/>
                    </a:ext>
                  </a:extLst>
                </a:gridCol>
              </a:tblGrid>
              <a:tr h="297180">
                <a:tc>
                  <a:txBody>
                    <a:bodyPr/>
                    <a:lstStyle/>
                    <a:p>
                      <a:pPr algn="ctr">
                        <a:buNone/>
                      </a:pPr>
                      <a:r>
                        <a:rPr lang="zh-CN" altLang="en-US" sz="2800" smtClean="0">
                          <a:latin typeface="黑体" panose="02010609060101010101" charset="-122"/>
                          <a:ea typeface="黑体" panose="02010609060101010101" charset="-122"/>
                        </a:rPr>
                        <a:t>区域和时间</a:t>
                      </a:r>
                      <a:endParaRPr lang="zh-CN" altLang="en-US" sz="2800">
                        <a:latin typeface="黑体" panose="02010609060101010101" charset="-122"/>
                        <a:ea typeface="黑体" panose="02010609060101010101" charset="-122"/>
                      </a:endParaRPr>
                    </a:p>
                  </a:txBody>
                  <a:tcPr marL="68580" marR="68580" marT="34290" marB="34290"/>
                </a:tc>
                <a:tc>
                  <a:txBody>
                    <a:bodyPr/>
                    <a:lstStyle/>
                    <a:p>
                      <a:pPr algn="ctr">
                        <a:buNone/>
                      </a:pPr>
                      <a:r>
                        <a:rPr lang="zh-CN" altLang="en-US" sz="2800">
                          <a:latin typeface="黑体" panose="02010609060101010101" charset="-122"/>
                          <a:ea typeface="黑体" panose="02010609060101010101" charset="-122"/>
                        </a:rPr>
                        <a:t>代表文明</a:t>
                      </a:r>
                    </a:p>
                  </a:txBody>
                  <a:tcPr marL="68580" marR="68580" marT="34290" marB="34290"/>
                </a:tc>
                <a:tc>
                  <a:txBody>
                    <a:bodyPr/>
                    <a:lstStyle/>
                    <a:p>
                      <a:pPr algn="ctr">
                        <a:buNone/>
                      </a:pPr>
                      <a:r>
                        <a:rPr lang="zh-CN" altLang="en-US" sz="2800">
                          <a:latin typeface="黑体" panose="02010609060101010101" charset="-122"/>
                          <a:ea typeface="黑体" panose="02010609060101010101" charset="-122"/>
                        </a:rPr>
                        <a:t>形成前提</a:t>
                      </a:r>
                    </a:p>
                  </a:txBody>
                  <a:tcPr marL="68580" marR="68580" marT="34290" marB="34290"/>
                </a:tc>
                <a:tc>
                  <a:txBody>
                    <a:bodyPr/>
                    <a:lstStyle/>
                    <a:p>
                      <a:pPr algn="ctr">
                        <a:buNone/>
                      </a:pPr>
                      <a:r>
                        <a:rPr lang="zh-CN" altLang="en-US" sz="2800" smtClean="0">
                          <a:latin typeface="黑体" panose="02010609060101010101" charset="-122"/>
                          <a:ea typeface="黑体" panose="02010609060101010101" charset="-122"/>
                        </a:rPr>
                        <a:t>文字</a:t>
                      </a:r>
                      <a:endParaRPr lang="zh-CN" altLang="en-US" sz="2800">
                        <a:latin typeface="黑体" panose="02010609060101010101" charset="-122"/>
                        <a:ea typeface="黑体" panose="02010609060101010101" charset="-122"/>
                      </a:endParaRPr>
                    </a:p>
                  </a:txBody>
                  <a:tcPr marL="68580" marR="68580" marT="34290" marB="34290"/>
                </a:tc>
                <a:tc>
                  <a:txBody>
                    <a:bodyPr/>
                    <a:lstStyle/>
                    <a:p>
                      <a:pPr algn="ctr">
                        <a:buNone/>
                      </a:pPr>
                      <a:r>
                        <a:rPr lang="zh-CN" altLang="en-US" sz="2800" smtClean="0">
                          <a:latin typeface="黑体" panose="02010609060101010101" charset="-122"/>
                          <a:ea typeface="黑体" panose="02010609060101010101" charset="-122"/>
                        </a:rPr>
                        <a:t>早期制度与文化</a:t>
                      </a:r>
                      <a:r>
                        <a:rPr lang="zh-CN" altLang="en-US" sz="2800">
                          <a:latin typeface="黑体" panose="02010609060101010101" charset="-122"/>
                          <a:ea typeface="黑体" panose="02010609060101010101" charset="-122"/>
                        </a:rPr>
                        <a:t>成就</a:t>
                      </a:r>
                    </a:p>
                  </a:txBody>
                  <a:tcPr marL="68580" marR="68580" marT="34290" marB="34290"/>
                </a:tc>
                <a:extLst>
                  <a:ext uri="{0D108BD9-81ED-4DB2-BD59-A6C34878D82A}">
                    <a16:rowId xmlns:a16="http://schemas.microsoft.com/office/drawing/2014/main" val="10000"/>
                  </a:ext>
                </a:extLst>
              </a:tr>
              <a:tr h="559962">
                <a:tc>
                  <a:txBody>
                    <a:bodyPr/>
                    <a:lstStyle/>
                    <a:p>
                      <a:pPr algn="ctr">
                        <a:buNone/>
                      </a:pPr>
                      <a:endParaRPr lang="zh-CN" altLang="en-US" sz="2800">
                        <a:latin typeface="黑体" panose="02010609060101010101" charset="-122"/>
                        <a:ea typeface="黑体" panose="02010609060101010101" charset="-122"/>
                      </a:endParaRPr>
                    </a:p>
                  </a:txBody>
                  <a:tcPr marL="68580" marR="68580" marT="34290" marB="34290" anchor="ctr"/>
                </a:tc>
                <a:tc>
                  <a:txBody>
                    <a:bodyPr/>
                    <a:lstStyle/>
                    <a:p>
                      <a:pPr algn="ctr">
                        <a:buNone/>
                      </a:pPr>
                      <a:r>
                        <a:rPr lang="zh-CN" altLang="en-US" sz="2800" b="1">
                          <a:solidFill>
                            <a:srgbClr val="FF0000"/>
                          </a:solidFill>
                          <a:latin typeface="黑体" panose="02010609060101010101" charset="-122"/>
                          <a:ea typeface="黑体" panose="02010609060101010101" charset="-122"/>
                        </a:rPr>
                        <a:t>苏美尔文明</a:t>
                      </a:r>
                    </a:p>
                    <a:p>
                      <a:pPr algn="ctr">
                        <a:buNone/>
                      </a:pPr>
                      <a:r>
                        <a:rPr lang="zh-CN" altLang="en-US" sz="2800" b="1">
                          <a:solidFill>
                            <a:srgbClr val="FF0000"/>
                          </a:solidFill>
                          <a:latin typeface="黑体" panose="02010609060101010101" charset="-122"/>
                          <a:ea typeface="黑体" panose="02010609060101010101" charset="-122"/>
                        </a:rPr>
                        <a:t>古巴比伦文明</a:t>
                      </a:r>
                    </a:p>
                  </a:txBody>
                  <a:tcPr marL="68580" marR="68580" marT="34290" marB="34290" anchor="ctr"/>
                </a:tc>
                <a:tc>
                  <a:txBody>
                    <a:bodyPr/>
                    <a:lstStyle/>
                    <a:p>
                      <a:pPr>
                        <a:buNone/>
                      </a:pPr>
                      <a:endParaRPr lang="zh-CN" altLang="en-US" sz="2800">
                        <a:latin typeface="黑体" panose="02010609060101010101" charset="-122"/>
                        <a:ea typeface="黑体" panose="02010609060101010101" charset="-122"/>
                      </a:endParaRPr>
                    </a:p>
                  </a:txBody>
                  <a:tcPr marL="68580" marR="68580" marT="34290" marB="34290" anchor="ctr"/>
                </a:tc>
                <a:tc>
                  <a:txBody>
                    <a:bodyPr/>
                    <a:lstStyle/>
                    <a:p>
                      <a:pPr algn="just">
                        <a:buNone/>
                      </a:pPr>
                      <a:endParaRPr lang="zh-CN" altLang="en-US" sz="2800">
                        <a:latin typeface="黑体" panose="02010609060101010101" charset="-122"/>
                        <a:ea typeface="黑体" panose="02010609060101010101" charset="-122"/>
                      </a:endParaRPr>
                    </a:p>
                  </a:txBody>
                  <a:tcPr marL="68580" marR="68580" marT="34290" marB="34290" anchor="ctr"/>
                </a:tc>
                <a:tc>
                  <a:txBody>
                    <a:bodyPr/>
                    <a:lstStyle/>
                    <a:p>
                      <a:pPr algn="just">
                        <a:buNone/>
                      </a:pPr>
                      <a:endParaRPr lang="zh-CN" altLang="en-US" sz="2800">
                        <a:solidFill>
                          <a:schemeClr val="tx1"/>
                        </a:solidFill>
                        <a:latin typeface="黑体" panose="02010609060101010101" charset="-122"/>
                        <a:ea typeface="黑体" panose="02010609060101010101" charset="-122"/>
                        <a:cs typeface="黑体" panose="02010609060101010101" charset="-122"/>
                        <a:sym typeface="+mn-ea"/>
                      </a:endParaRPr>
                    </a:p>
                  </a:txBody>
                  <a:tcPr marL="68580" marR="68580" marT="34290" marB="34290" anchor="ctr"/>
                </a:tc>
                <a:extLst>
                  <a:ext uri="{0D108BD9-81ED-4DB2-BD59-A6C34878D82A}">
                    <a16:rowId xmlns:a16="http://schemas.microsoft.com/office/drawing/2014/main" val="10001"/>
                  </a:ext>
                </a:extLst>
              </a:tr>
              <a:tr h="458362">
                <a:tc>
                  <a:txBody>
                    <a:bodyPr/>
                    <a:lstStyle/>
                    <a:p>
                      <a:pPr algn="ctr">
                        <a:buNone/>
                      </a:pPr>
                      <a:endParaRPr lang="zh-CN" altLang="en-US" sz="2800">
                        <a:latin typeface="黑体" panose="02010609060101010101" charset="-122"/>
                        <a:ea typeface="黑体" panose="02010609060101010101" charset="-122"/>
                      </a:endParaRPr>
                    </a:p>
                  </a:txBody>
                  <a:tcPr marL="68580" marR="68580" marT="34290" marB="34290" anchor="ctr"/>
                </a:tc>
                <a:tc>
                  <a:txBody>
                    <a:bodyPr/>
                    <a:lstStyle/>
                    <a:p>
                      <a:pPr algn="ctr">
                        <a:buNone/>
                      </a:pPr>
                      <a:r>
                        <a:rPr lang="zh-CN" altLang="en-US" sz="2800" b="1">
                          <a:solidFill>
                            <a:srgbClr val="FF0000"/>
                          </a:solidFill>
                          <a:latin typeface="黑体" panose="02010609060101010101" charset="-122"/>
                          <a:ea typeface="黑体" panose="02010609060101010101" charset="-122"/>
                        </a:rPr>
                        <a:t>古埃及文明</a:t>
                      </a:r>
                    </a:p>
                  </a:txBody>
                  <a:tcPr marL="68580" marR="68580" marT="34290" marB="34290" anchor="ctr"/>
                </a:tc>
                <a:tc>
                  <a:txBody>
                    <a:bodyPr/>
                    <a:lstStyle/>
                    <a:p>
                      <a:pPr>
                        <a:buNone/>
                      </a:pPr>
                      <a:endParaRPr lang="zh-CN" altLang="en-US" sz="2800">
                        <a:latin typeface="黑体" panose="02010609060101010101" charset="-122"/>
                        <a:ea typeface="黑体" panose="02010609060101010101" charset="-122"/>
                      </a:endParaRPr>
                    </a:p>
                  </a:txBody>
                  <a:tcPr marL="68580" marR="68580" marT="34290" marB="34290" anchor="ctr"/>
                </a:tc>
                <a:tc>
                  <a:txBody>
                    <a:bodyPr/>
                    <a:lstStyle/>
                    <a:p>
                      <a:pPr algn="just">
                        <a:buNone/>
                      </a:pPr>
                      <a:endParaRPr lang="zh-CN" altLang="en-US" sz="2800">
                        <a:latin typeface="黑体" panose="02010609060101010101" charset="-122"/>
                        <a:ea typeface="黑体" panose="02010609060101010101" charset="-122"/>
                      </a:endParaRPr>
                    </a:p>
                  </a:txBody>
                  <a:tcPr marL="68580" marR="68580" marT="34290" marB="34290" anchor="ctr"/>
                </a:tc>
                <a:tc>
                  <a:txBody>
                    <a:bodyPr/>
                    <a:lstStyle/>
                    <a:p>
                      <a:pPr algn="just">
                        <a:buNone/>
                      </a:pPr>
                      <a:endParaRPr lang="zh-CN" altLang="en-US" sz="2800">
                        <a:latin typeface="黑体" panose="02010609060101010101" charset="-122"/>
                        <a:ea typeface="黑体" panose="02010609060101010101" charset="-122"/>
                        <a:sym typeface="+mn-ea"/>
                      </a:endParaRPr>
                    </a:p>
                  </a:txBody>
                  <a:tcPr marL="68580" marR="68580" marT="34290" marB="34290" anchor="ctr"/>
                </a:tc>
                <a:extLst>
                  <a:ext uri="{0D108BD9-81ED-4DB2-BD59-A6C34878D82A}">
                    <a16:rowId xmlns:a16="http://schemas.microsoft.com/office/drawing/2014/main" val="10002"/>
                  </a:ext>
                </a:extLst>
              </a:tr>
              <a:tr h="483762">
                <a:tc>
                  <a:txBody>
                    <a:bodyPr/>
                    <a:lstStyle/>
                    <a:p>
                      <a:pPr algn="ctr">
                        <a:buNone/>
                      </a:pPr>
                      <a:endParaRPr lang="zh-CN" altLang="en-US" sz="2800">
                        <a:latin typeface="黑体" panose="02010609060101010101" charset="-122"/>
                        <a:ea typeface="黑体" panose="02010609060101010101" charset="-122"/>
                      </a:endParaRPr>
                    </a:p>
                  </a:txBody>
                  <a:tcPr marL="68580" marR="68580" marT="34290" marB="34290" anchor="ctr"/>
                </a:tc>
                <a:tc>
                  <a:txBody>
                    <a:bodyPr/>
                    <a:lstStyle/>
                    <a:p>
                      <a:pPr algn="ctr">
                        <a:buNone/>
                      </a:pPr>
                      <a:r>
                        <a:rPr lang="zh-CN" altLang="en-US" sz="2800" b="1">
                          <a:solidFill>
                            <a:srgbClr val="FF0000"/>
                          </a:solidFill>
                          <a:latin typeface="黑体" panose="02010609060101010101" charset="-122"/>
                          <a:ea typeface="黑体" panose="02010609060101010101" charset="-122"/>
                        </a:rPr>
                        <a:t>古印度文明</a:t>
                      </a:r>
                    </a:p>
                  </a:txBody>
                  <a:tcPr marL="68580" marR="68580" marT="34290" marB="34290" anchor="ctr"/>
                </a:tc>
                <a:tc>
                  <a:txBody>
                    <a:bodyPr/>
                    <a:lstStyle/>
                    <a:p>
                      <a:pPr>
                        <a:buNone/>
                      </a:pPr>
                      <a:endParaRPr lang="zh-CN" altLang="en-US" sz="2800">
                        <a:latin typeface="黑体" panose="02010609060101010101" charset="-122"/>
                        <a:ea typeface="黑体" panose="02010609060101010101" charset="-122"/>
                      </a:endParaRPr>
                    </a:p>
                  </a:txBody>
                  <a:tcPr marL="68580" marR="68580" marT="34290" marB="34290" anchor="ctr"/>
                </a:tc>
                <a:tc>
                  <a:txBody>
                    <a:bodyPr/>
                    <a:lstStyle/>
                    <a:p>
                      <a:pPr algn="ctr">
                        <a:buNone/>
                      </a:pPr>
                      <a:endParaRPr lang="zh-CN" altLang="en-US" sz="2800">
                        <a:latin typeface="黑体" panose="02010609060101010101" charset="-122"/>
                        <a:ea typeface="黑体" panose="02010609060101010101" charset="-122"/>
                      </a:endParaRPr>
                    </a:p>
                  </a:txBody>
                  <a:tcPr marL="68580" marR="68580" marT="34290" marB="34290" anchor="ctr"/>
                </a:tc>
                <a:tc>
                  <a:txBody>
                    <a:bodyPr/>
                    <a:lstStyle/>
                    <a:p>
                      <a:pPr algn="just">
                        <a:buNone/>
                      </a:pPr>
                      <a:endParaRPr lang="zh-CN" altLang="en-US" sz="2800">
                        <a:latin typeface="黑体" panose="02010609060101010101" charset="-122"/>
                        <a:ea typeface="黑体" panose="02010609060101010101" charset="-122"/>
                      </a:endParaRPr>
                    </a:p>
                  </a:txBody>
                  <a:tcPr marL="68580" marR="68580" marT="34290" marB="34290" anchor="ctr"/>
                </a:tc>
                <a:extLst>
                  <a:ext uri="{0D108BD9-81ED-4DB2-BD59-A6C34878D82A}">
                    <a16:rowId xmlns:a16="http://schemas.microsoft.com/office/drawing/2014/main" val="10003"/>
                  </a:ext>
                </a:extLst>
              </a:tr>
              <a:tr h="534562">
                <a:tc>
                  <a:txBody>
                    <a:bodyPr/>
                    <a:lstStyle/>
                    <a:p>
                      <a:pPr algn="ctr">
                        <a:buNone/>
                      </a:pPr>
                      <a:endParaRPr lang="zh-CN" altLang="en-US" sz="2800">
                        <a:latin typeface="黑体" panose="02010609060101010101" charset="-122"/>
                        <a:ea typeface="黑体" panose="02010609060101010101" charset="-122"/>
                      </a:endParaRPr>
                    </a:p>
                  </a:txBody>
                  <a:tcPr marL="68580" marR="68580" marT="34290" marB="34290" anchor="ctr"/>
                </a:tc>
                <a:tc>
                  <a:txBody>
                    <a:bodyPr/>
                    <a:lstStyle/>
                    <a:p>
                      <a:pPr algn="ctr">
                        <a:buNone/>
                      </a:pPr>
                      <a:r>
                        <a:rPr lang="zh-CN" altLang="en-US" sz="2800" b="1" smtClean="0">
                          <a:solidFill>
                            <a:srgbClr val="FF0000"/>
                          </a:solidFill>
                          <a:latin typeface="黑体" panose="02010609060101010101" charset="-122"/>
                          <a:ea typeface="黑体" panose="02010609060101010101" charset="-122"/>
                        </a:rPr>
                        <a:t>古希腊</a:t>
                      </a:r>
                      <a:r>
                        <a:rPr lang="zh-CN" altLang="en-US" sz="2800" b="1">
                          <a:solidFill>
                            <a:srgbClr val="FF0000"/>
                          </a:solidFill>
                          <a:latin typeface="黑体" panose="02010609060101010101" charset="-122"/>
                          <a:ea typeface="黑体" panose="02010609060101010101" charset="-122"/>
                        </a:rPr>
                        <a:t>文明</a:t>
                      </a:r>
                    </a:p>
                  </a:txBody>
                  <a:tcPr marL="68580" marR="68580" marT="34290" marB="34290" anchor="ctr"/>
                </a:tc>
                <a:tc>
                  <a:txBody>
                    <a:bodyPr/>
                    <a:lstStyle/>
                    <a:p>
                      <a:pPr>
                        <a:buNone/>
                      </a:pPr>
                      <a:endParaRPr lang="zh-CN" altLang="en-US" sz="2800">
                        <a:latin typeface="黑体" panose="02010609060101010101" charset="-122"/>
                        <a:ea typeface="黑体" panose="02010609060101010101" charset="-122"/>
                      </a:endParaRPr>
                    </a:p>
                  </a:txBody>
                  <a:tcPr marL="68580" marR="68580" marT="34290" marB="34290" anchor="ctr"/>
                </a:tc>
                <a:tc>
                  <a:txBody>
                    <a:bodyPr/>
                    <a:lstStyle/>
                    <a:p>
                      <a:pPr algn="ctr">
                        <a:buNone/>
                      </a:pPr>
                      <a:endParaRPr lang="zh-CN" altLang="en-US" sz="2800">
                        <a:latin typeface="黑体" panose="02010609060101010101" charset="-122"/>
                        <a:ea typeface="黑体" panose="02010609060101010101" charset="-122"/>
                      </a:endParaRPr>
                    </a:p>
                  </a:txBody>
                  <a:tcPr marL="68580" marR="68580" marT="34290" marB="34290" anchor="ctr"/>
                </a:tc>
                <a:tc>
                  <a:txBody>
                    <a:bodyPr/>
                    <a:lstStyle/>
                    <a:p>
                      <a:pPr algn="just">
                        <a:buNone/>
                      </a:pPr>
                      <a:endParaRPr lang="zh-CN" altLang="en-US" sz="2800">
                        <a:latin typeface="黑体" panose="02010609060101010101" charset="-122"/>
                        <a:ea typeface="黑体" panose="02010609060101010101" charset="-122"/>
                      </a:endParaRPr>
                    </a:p>
                  </a:txBody>
                  <a:tcPr marL="68580" marR="68580" marT="34290" marB="34290" anchor="ctr"/>
                </a:tc>
                <a:extLst>
                  <a:ext uri="{0D108BD9-81ED-4DB2-BD59-A6C34878D82A}">
                    <a16:rowId xmlns:a16="http://schemas.microsoft.com/office/drawing/2014/main" val="10004"/>
                  </a:ext>
                </a:extLst>
              </a:tr>
            </a:tbl>
          </a:graphicData>
        </a:graphic>
      </p:graphicFrame>
      <p:sp>
        <p:nvSpPr>
          <p:cNvPr id="5" name="矩形 4"/>
          <p:cNvSpPr/>
          <p:nvPr/>
        </p:nvSpPr>
        <p:spPr>
          <a:xfrm>
            <a:off x="0" y="0"/>
            <a:ext cx="9144000" cy="646331"/>
          </a:xfrm>
          <a:prstGeom prst="rect">
            <a:avLst/>
          </a:prstGeom>
          <a:solidFill>
            <a:schemeClr val="tx2">
              <a:lumMod val="60000"/>
              <a:lumOff val="40000"/>
            </a:schemeClr>
          </a:solidFill>
        </p:spPr>
        <p:txBody>
          <a:bodyPr wrap="square">
            <a:spAutoFit/>
          </a:bodyPr>
          <a:lstStyle/>
          <a:p>
            <a:r>
              <a:rPr lang="zh-CN" altLang="en-US" sz="3600" b="1" kern="100" smtClean="0">
                <a:latin typeface="黑体" panose="02010609060101010101" charset="-122"/>
                <a:ea typeface="黑体" panose="02010609060101010101" charset="-122"/>
              </a:rPr>
              <a:t>二、古代文明的多元特点</a:t>
            </a:r>
            <a:endParaRPr lang="en-US" altLang="zh-CN" sz="3600" b="1" kern="100">
              <a:latin typeface="黑体" panose="02010609060101010101" charset="-122"/>
              <a:ea typeface="黑体" panose="02010609060101010101" charset="-122"/>
            </a:endParaRPr>
          </a:p>
        </p:txBody>
      </p:sp>
    </p:spTree>
    <p:extLst>
      <p:ext uri="{BB962C8B-B14F-4D97-AF65-F5344CB8AC3E}">
        <p14:creationId xmlns:p14="http://schemas.microsoft.com/office/powerpoint/2010/main" val="106850338"/>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0" y="159767"/>
            <a:ext cx="8636000" cy="584775"/>
          </a:xfrm>
          <a:prstGeom prst="rect">
            <a:avLst/>
          </a:prstGeom>
          <a:noFill/>
          <a:ln w="9525">
            <a:noFill/>
            <a:miter lim="800000"/>
          </a:ln>
        </p:spPr>
        <p:txBody>
          <a:bodyPr wrap="square">
            <a:spAutoFit/>
          </a:bodyPr>
          <a:lstStyle/>
          <a:p>
            <a:pPr algn="ctr">
              <a:defRPr/>
            </a:pPr>
            <a:r>
              <a:rPr lang="en-US" altLang="zh-CN" sz="3200" b="1">
                <a:latin typeface="微软雅黑" panose="020B0503020204020204" pitchFamily="34" charset="-122"/>
                <a:ea typeface="微软雅黑" panose="020B0503020204020204" pitchFamily="34" charset="-122"/>
                <a:sym typeface="+mn-ea"/>
              </a:rPr>
              <a:t>(</a:t>
            </a:r>
            <a:r>
              <a:rPr lang="zh-CN" altLang="en-US" sz="3200" b="1">
                <a:latin typeface="微软雅黑" panose="020B0503020204020204" pitchFamily="34" charset="-122"/>
                <a:ea typeface="微软雅黑" panose="020B0503020204020204" pitchFamily="34" charset="-122"/>
                <a:sym typeface="+mn-ea"/>
              </a:rPr>
              <a:t>一</a:t>
            </a:r>
            <a:r>
              <a:rPr lang="en-US" altLang="zh-CN" sz="3200" b="1">
                <a:latin typeface="微软雅黑" panose="020B0503020204020204" pitchFamily="34" charset="-122"/>
                <a:ea typeface="微软雅黑" panose="020B0503020204020204" pitchFamily="34" charset="-122"/>
                <a:sym typeface="+mn-ea"/>
              </a:rPr>
              <a:t>)</a:t>
            </a:r>
            <a:r>
              <a:rPr lang="zh-CN" altLang="en-US" sz="3200" b="1">
                <a:latin typeface="微软雅黑" panose="020B0503020204020204" pitchFamily="34" charset="-122"/>
                <a:ea typeface="微软雅黑" panose="020B0503020204020204" pitchFamily="34" charset="-122"/>
                <a:sym typeface="+mn-ea"/>
              </a:rPr>
              <a:t>两河</a:t>
            </a:r>
            <a:r>
              <a:rPr lang="zh-CN" altLang="en-US" sz="3200" b="1" smtClean="0">
                <a:latin typeface="微软雅黑" panose="020B0503020204020204" pitchFamily="34" charset="-122"/>
                <a:ea typeface="微软雅黑" panose="020B0503020204020204" pitchFamily="34" charset="-122"/>
                <a:sym typeface="+mn-ea"/>
              </a:rPr>
              <a:t>流域</a:t>
            </a:r>
            <a:r>
              <a:rPr lang="zh-CN" altLang="en-US" sz="3200" b="1" smtClean="0">
                <a:latin typeface="微软雅黑" panose="020B0503020204020204" pitchFamily="34" charset="-122"/>
                <a:ea typeface="微软雅黑" panose="020B0503020204020204" pitchFamily="34" charset="-122"/>
              </a:rPr>
              <a:t>——</a:t>
            </a:r>
            <a:r>
              <a:rPr lang="zh-CN" altLang="en-US" sz="3200">
                <a:latin typeface="微软雅黑" panose="020B0503020204020204" pitchFamily="34" charset="-122"/>
                <a:ea typeface="微软雅黑" panose="020B0503020204020204" pitchFamily="34" charset="-122"/>
              </a:rPr>
              <a:t>苏美尔</a:t>
            </a:r>
            <a:r>
              <a:rPr lang="zh-CN" altLang="en-US" sz="3200" smtClean="0">
                <a:latin typeface="微软雅黑" panose="020B0503020204020204" pitchFamily="34" charset="-122"/>
                <a:ea typeface="微软雅黑" panose="020B0503020204020204" pitchFamily="34" charset="-122"/>
              </a:rPr>
              <a:t>文明、古巴</a:t>
            </a:r>
            <a:r>
              <a:rPr lang="zh-CN" altLang="en-US" sz="3200">
                <a:latin typeface="微软雅黑" panose="020B0503020204020204" pitchFamily="34" charset="-122"/>
                <a:ea typeface="微软雅黑" panose="020B0503020204020204" pitchFamily="34" charset="-122"/>
              </a:rPr>
              <a:t>比伦文明</a:t>
            </a:r>
          </a:p>
        </p:txBody>
      </p:sp>
      <p:pic>
        <p:nvPicPr>
          <p:cNvPr id="4" name="图片 3"/>
          <p:cNvPicPr>
            <a:picLocks noChangeAspect="1"/>
          </p:cNvPicPr>
          <p:nvPr>
            <p:custDataLst>
              <p:tags r:id="rId1"/>
            </p:custDataLst>
          </p:nvPr>
        </p:nvPicPr>
        <p:blipFill>
          <a:blip r:embed="rId8"/>
          <a:stretch>
            <a:fillRect/>
          </a:stretch>
        </p:blipFill>
        <p:spPr>
          <a:xfrm>
            <a:off x="0" y="744542"/>
            <a:ext cx="4923790" cy="4239732"/>
          </a:xfrm>
          <a:prstGeom prst="rect">
            <a:avLst/>
          </a:prstGeom>
          <a:noFill/>
          <a:ln w="9525">
            <a:noFill/>
          </a:ln>
        </p:spPr>
      </p:pic>
      <p:sp>
        <p:nvSpPr>
          <p:cNvPr id="5" name="TextBox 20"/>
          <p:cNvSpPr txBox="1"/>
          <p:nvPr>
            <p:custDataLst>
              <p:tags r:id="rId2"/>
            </p:custDataLst>
          </p:nvPr>
        </p:nvSpPr>
        <p:spPr>
          <a:xfrm>
            <a:off x="5092700" y="744542"/>
            <a:ext cx="3806190" cy="2677656"/>
          </a:xfrm>
          <a:prstGeom prst="rect">
            <a:avLst/>
          </a:prstGeom>
          <a:solidFill>
            <a:schemeClr val="bg1"/>
          </a:solidFill>
        </p:spPr>
        <p:txBody>
          <a:bodyPr wrap="square" rtlCol="0">
            <a:spAutoFit/>
          </a:bodyPr>
          <a:lstStyle/>
          <a:p>
            <a:r>
              <a:rPr lang="en-US" altLang="zh-CN" sz="2400" b="1" smtClean="0">
                <a:solidFill>
                  <a:srgbClr val="002060"/>
                </a:solidFill>
              </a:rPr>
              <a:t>1</a:t>
            </a:r>
            <a:r>
              <a:rPr lang="zh-CN" altLang="en-US" sz="2400" b="1" smtClean="0">
                <a:solidFill>
                  <a:srgbClr val="002060"/>
                </a:solidFill>
              </a:rPr>
              <a:t>、自然环境</a:t>
            </a:r>
            <a:endParaRPr lang="en-US" altLang="zh-CN" sz="2400" b="1" smtClean="0">
              <a:solidFill>
                <a:srgbClr val="002060"/>
              </a:solidFill>
            </a:endParaRPr>
          </a:p>
          <a:p>
            <a:r>
              <a:rPr lang="en-US" altLang="zh-CN" sz="2400" b="1">
                <a:solidFill>
                  <a:srgbClr val="002060"/>
                </a:solidFill>
                <a:latin typeface="楷体" panose="02010609060101010101" pitchFamily="49" charset="-122"/>
                <a:ea typeface="楷体" panose="02010609060101010101" pitchFamily="49" charset="-122"/>
              </a:rPr>
              <a:t> </a:t>
            </a:r>
            <a:r>
              <a:rPr lang="en-US" altLang="zh-CN" sz="2400" b="1" smtClean="0">
                <a:solidFill>
                  <a:srgbClr val="002060"/>
                </a:solidFill>
                <a:latin typeface="楷体" panose="02010609060101010101" pitchFamily="49" charset="-122"/>
                <a:ea typeface="楷体" panose="02010609060101010101" pitchFamily="49" charset="-122"/>
              </a:rPr>
              <a:t>   </a:t>
            </a:r>
            <a:r>
              <a:rPr lang="zh-CN" altLang="en-US" sz="2400" b="1" smtClean="0">
                <a:latin typeface="楷体" panose="02010609060101010101" pitchFamily="49" charset="-122"/>
                <a:ea typeface="楷体" panose="02010609060101010101" pitchFamily="49" charset="-122"/>
              </a:rPr>
              <a:t>大部分地区干旱少雨，但</a:t>
            </a:r>
            <a:r>
              <a:rPr lang="zh-CN" altLang="en-US" sz="2400" b="1" smtClean="0">
                <a:solidFill>
                  <a:srgbClr val="FF0000"/>
                </a:solidFill>
                <a:latin typeface="楷体" panose="02010609060101010101" pitchFamily="49" charset="-122"/>
                <a:ea typeface="楷体" panose="02010609060101010101" pitchFamily="49" charset="-122"/>
              </a:rPr>
              <a:t>幼发拉底河和底格里斯河</a:t>
            </a:r>
            <a:r>
              <a:rPr lang="zh-CN" altLang="en-US" sz="2400" b="1" smtClean="0">
                <a:latin typeface="楷体" panose="02010609060101010101" pitchFamily="49" charset="-122"/>
                <a:ea typeface="楷体" panose="02010609060101010101" pitchFamily="49" charset="-122"/>
              </a:rPr>
              <a:t>提供了充足的水源。两条河流中间围成了一个肥沃的冲击平原</a:t>
            </a:r>
            <a:r>
              <a:rPr lang="en-US" altLang="zh-CN" sz="2400" b="1" smtClean="0">
                <a:latin typeface="楷体" panose="02010609060101010101" pitchFamily="49" charset="-122"/>
                <a:ea typeface="楷体" panose="02010609060101010101" pitchFamily="49" charset="-122"/>
              </a:rPr>
              <a:t>——</a:t>
            </a:r>
            <a:r>
              <a:rPr lang="zh-CN" altLang="en-US" sz="2400" b="1" smtClean="0">
                <a:solidFill>
                  <a:srgbClr val="FF0000"/>
                </a:solidFill>
                <a:latin typeface="楷体" panose="02010609060101010101" pitchFamily="49" charset="-122"/>
                <a:ea typeface="楷体" panose="02010609060101010101" pitchFamily="49" charset="-122"/>
              </a:rPr>
              <a:t>美索不达米亚</a:t>
            </a:r>
            <a:r>
              <a:rPr lang="zh-CN" altLang="en-US" sz="2400" b="1">
                <a:solidFill>
                  <a:srgbClr val="FF0000"/>
                </a:solidFill>
                <a:latin typeface="楷体" panose="02010609060101010101" pitchFamily="49" charset="-122"/>
                <a:ea typeface="楷体" panose="02010609060101010101" pitchFamily="49" charset="-122"/>
              </a:rPr>
              <a:t>平原</a:t>
            </a:r>
            <a:r>
              <a:rPr lang="zh-CN" altLang="en-US" sz="2400" b="1" smtClean="0">
                <a:latin typeface="楷体" panose="02010609060101010101" pitchFamily="49" charset="-122"/>
                <a:ea typeface="楷体" panose="02010609060101010101" pitchFamily="49" charset="-122"/>
              </a:rPr>
              <a:t>。</a:t>
            </a:r>
          </a:p>
        </p:txBody>
      </p:sp>
      <p:sp>
        <p:nvSpPr>
          <p:cNvPr id="6" name="文本框 5"/>
          <p:cNvSpPr txBox="1"/>
          <p:nvPr>
            <p:custDataLst>
              <p:tags r:id="rId3"/>
            </p:custDataLst>
          </p:nvPr>
        </p:nvSpPr>
        <p:spPr>
          <a:xfrm>
            <a:off x="5092700" y="1252373"/>
            <a:ext cx="3806190" cy="830997"/>
          </a:xfrm>
          <a:prstGeom prst="rect">
            <a:avLst/>
          </a:prstGeom>
          <a:solidFill>
            <a:schemeClr val="bg1"/>
          </a:solidFill>
          <a:ln w="9525">
            <a:solidFill>
              <a:schemeClr val="accent1"/>
            </a:solidFill>
          </a:ln>
        </p:spPr>
        <p:txBody>
          <a:bodyPr wrap="square" anchor="t">
            <a:spAutoFit/>
          </a:bodyPr>
          <a:lstStyle/>
          <a:p>
            <a:pPr fontAlgn="auto">
              <a:lnSpc>
                <a:spcPct val="100000"/>
              </a:lnSpc>
            </a:pPr>
            <a:r>
              <a:rPr lang="zh-CN" altLang="en-US" sz="2400" b="1">
                <a:latin typeface="宋体" panose="02010600030101010101" pitchFamily="2" charset="-122"/>
                <a:ea typeface="宋体" panose="02010600030101010101" pitchFamily="2" charset="-122"/>
                <a:sym typeface="宋体" panose="02010600030101010101" pitchFamily="2" charset="-122"/>
              </a:rPr>
              <a:t>①公元</a:t>
            </a:r>
            <a:r>
              <a:rPr lang="zh-CN" altLang="en-US" sz="2400" b="1">
                <a:solidFill>
                  <a:srgbClr val="FF0000"/>
                </a:solidFill>
                <a:latin typeface="宋体" panose="02010600030101010101" pitchFamily="2" charset="-122"/>
                <a:ea typeface="宋体" panose="02010600030101010101" pitchFamily="2" charset="-122"/>
                <a:sym typeface="宋体" panose="02010600030101010101" pitchFamily="2" charset="-122"/>
              </a:rPr>
              <a:t>前3500年</a:t>
            </a:r>
            <a:r>
              <a:rPr lang="zh-CN" altLang="en-US" sz="2400" b="1">
                <a:latin typeface="宋体" panose="02010600030101010101" pitchFamily="2" charset="-122"/>
                <a:ea typeface="宋体" panose="02010600030101010101" pitchFamily="2" charset="-122"/>
                <a:sym typeface="宋体" panose="02010600030101010101" pitchFamily="2" charset="-122"/>
              </a:rPr>
              <a:t>左右，</a:t>
            </a:r>
            <a:r>
              <a:rPr lang="zh-CN" altLang="en-US" sz="2400" b="1">
                <a:solidFill>
                  <a:srgbClr val="FF0000"/>
                </a:solidFill>
                <a:latin typeface="宋体" panose="02010600030101010101" pitchFamily="2" charset="-122"/>
                <a:ea typeface="宋体" panose="02010600030101010101" pitchFamily="2" charset="-122"/>
                <a:sym typeface="宋体" panose="02010600030101010101" pitchFamily="2" charset="-122"/>
              </a:rPr>
              <a:t>产生</a:t>
            </a:r>
            <a:r>
              <a:rPr lang="zh-CN" altLang="en-US" sz="2400" b="1">
                <a:latin typeface="宋体" panose="02010600030101010101" pitchFamily="2" charset="-122"/>
                <a:ea typeface="宋体" panose="02010600030101010101" pitchFamily="2" charset="-122"/>
                <a:sym typeface="宋体" panose="02010600030101010101" pitchFamily="2" charset="-122"/>
              </a:rPr>
              <a:t>了最初的文明。</a:t>
            </a:r>
          </a:p>
        </p:txBody>
      </p:sp>
      <p:sp>
        <p:nvSpPr>
          <p:cNvPr id="7" name="文本框 6"/>
          <p:cNvSpPr txBox="1"/>
          <p:nvPr>
            <p:custDataLst>
              <p:tags r:id="rId4"/>
            </p:custDataLst>
          </p:nvPr>
        </p:nvSpPr>
        <p:spPr>
          <a:xfrm>
            <a:off x="5092700" y="2175701"/>
            <a:ext cx="3806190" cy="1200329"/>
          </a:xfrm>
          <a:prstGeom prst="rect">
            <a:avLst/>
          </a:prstGeom>
          <a:solidFill>
            <a:schemeClr val="bg1"/>
          </a:solidFill>
          <a:ln w="9525">
            <a:solidFill>
              <a:schemeClr val="accent1"/>
            </a:solidFill>
          </a:ln>
        </p:spPr>
        <p:txBody>
          <a:bodyPr wrap="square" anchor="t">
            <a:spAutoFit/>
          </a:bodyPr>
          <a:lstStyle/>
          <a:p>
            <a:pPr fontAlgn="auto">
              <a:lnSpc>
                <a:spcPct val="100000"/>
              </a:lnSpc>
            </a:pPr>
            <a:r>
              <a:rPr lang="zh-CN" altLang="en-US" sz="2400" b="1">
                <a:latin typeface="宋体" panose="02010600030101010101" pitchFamily="2" charset="-122"/>
                <a:ea typeface="宋体" panose="02010600030101010101" pitchFamily="2" charset="-122"/>
                <a:sym typeface="宋体" panose="02010600030101010101" pitchFamily="2" charset="-122"/>
              </a:rPr>
              <a:t>②约公元</a:t>
            </a:r>
            <a:r>
              <a:rPr lang="zh-CN" altLang="en-US" sz="2400" b="1">
                <a:solidFill>
                  <a:srgbClr val="FF0000"/>
                </a:solidFill>
                <a:latin typeface="宋体" panose="02010600030101010101" pitchFamily="2" charset="-122"/>
                <a:ea typeface="宋体" panose="02010600030101010101" pitchFamily="2" charset="-122"/>
                <a:sym typeface="宋体" panose="02010600030101010101" pitchFamily="2" charset="-122"/>
              </a:rPr>
              <a:t>前2900年</a:t>
            </a:r>
            <a:r>
              <a:rPr lang="zh-CN" altLang="en-US" sz="2400" b="1">
                <a:latin typeface="宋体" panose="02010600030101010101" pitchFamily="2" charset="-122"/>
                <a:ea typeface="宋体" panose="02010600030101010101" pitchFamily="2" charset="-122"/>
                <a:sym typeface="宋体" panose="02010600030101010101" pitchFamily="2" charset="-122"/>
              </a:rPr>
              <a:t>，苏美尔地区出现一系列</a:t>
            </a:r>
            <a:r>
              <a:rPr lang="zh-CN" altLang="en-US" sz="2400" b="1">
                <a:solidFill>
                  <a:srgbClr val="FF0000"/>
                </a:solidFill>
                <a:latin typeface="宋体" panose="02010600030101010101" pitchFamily="2" charset="-122"/>
                <a:ea typeface="宋体" panose="02010600030101010101" pitchFamily="2" charset="-122"/>
                <a:sym typeface="宋体" panose="02010600030101010101" pitchFamily="2" charset="-122"/>
              </a:rPr>
              <a:t>城市国家</a:t>
            </a:r>
            <a:r>
              <a:rPr lang="zh-CN" altLang="en-US" sz="2400" b="1">
                <a:latin typeface="宋体" panose="02010600030101010101" pitchFamily="2" charset="-122"/>
                <a:ea typeface="宋体" panose="02010600030101010101" pitchFamily="2" charset="-122"/>
                <a:sym typeface="宋体" panose="02010600030101010101" pitchFamily="2" charset="-122"/>
              </a:rPr>
              <a:t>。</a:t>
            </a:r>
          </a:p>
        </p:txBody>
      </p:sp>
      <p:sp>
        <p:nvSpPr>
          <p:cNvPr id="9" name="文本框 8"/>
          <p:cNvSpPr txBox="1"/>
          <p:nvPr>
            <p:custDataLst>
              <p:tags r:id="rId5"/>
            </p:custDataLst>
          </p:nvPr>
        </p:nvSpPr>
        <p:spPr>
          <a:xfrm>
            <a:off x="5092700" y="3433419"/>
            <a:ext cx="3806190" cy="1569660"/>
          </a:xfrm>
          <a:prstGeom prst="rect">
            <a:avLst/>
          </a:prstGeom>
          <a:solidFill>
            <a:schemeClr val="bg1"/>
          </a:solidFill>
          <a:ln w="9525">
            <a:solidFill>
              <a:schemeClr val="accent1"/>
            </a:solidFill>
          </a:ln>
        </p:spPr>
        <p:txBody>
          <a:bodyPr wrap="square" anchor="t">
            <a:spAutoFit/>
          </a:bodyPr>
          <a:lstStyle/>
          <a:p>
            <a:pPr fontAlgn="auto">
              <a:lnSpc>
                <a:spcPct val="100000"/>
              </a:lnSpc>
            </a:pPr>
            <a:r>
              <a:rPr lang="zh-CN" altLang="en-US" sz="2400" b="1">
                <a:latin typeface="宋体" panose="02010600030101010101" pitchFamily="2" charset="-122"/>
                <a:ea typeface="宋体" panose="02010600030101010101" pitchFamily="2" charset="-122"/>
                <a:sym typeface="宋体" panose="02010600030101010101" pitchFamily="2" charset="-122"/>
              </a:rPr>
              <a:t>③约公元</a:t>
            </a:r>
            <a:r>
              <a:rPr lang="zh-CN" altLang="en-US" sz="2400" b="1">
                <a:solidFill>
                  <a:srgbClr val="FF0000"/>
                </a:solidFill>
                <a:latin typeface="宋体" panose="02010600030101010101" pitchFamily="2" charset="-122"/>
                <a:ea typeface="宋体" panose="02010600030101010101" pitchFamily="2" charset="-122"/>
                <a:sym typeface="宋体" panose="02010600030101010101" pitchFamily="2" charset="-122"/>
              </a:rPr>
              <a:t>前18世纪</a:t>
            </a:r>
            <a:r>
              <a:rPr lang="zh-CN" altLang="en-US" sz="2400" b="1">
                <a:latin typeface="宋体" panose="02010600030101010101" pitchFamily="2" charset="-122"/>
                <a:ea typeface="宋体" panose="02010600030101010101" pitchFamily="2" charset="-122"/>
                <a:sym typeface="宋体" panose="02010600030101010101" pitchFamily="2" charset="-122"/>
              </a:rPr>
              <a:t>，</a:t>
            </a:r>
            <a:r>
              <a:rPr lang="zh-CN" altLang="en-US" sz="2400" b="1">
                <a:solidFill>
                  <a:srgbClr val="FF0000"/>
                </a:solidFill>
                <a:latin typeface="宋体" panose="02010600030101010101" pitchFamily="2" charset="-122"/>
                <a:ea typeface="宋体" panose="02010600030101010101" pitchFamily="2" charset="-122"/>
                <a:sym typeface="宋体" panose="02010600030101010101" pitchFamily="2" charset="-122"/>
              </a:rPr>
              <a:t>古巴比伦</a:t>
            </a:r>
            <a:r>
              <a:rPr lang="zh-CN" altLang="en-US" sz="2400" b="1">
                <a:solidFill>
                  <a:schemeClr val="tx1"/>
                </a:solidFill>
                <a:latin typeface="宋体" panose="02010600030101010101" pitchFamily="2" charset="-122"/>
                <a:ea typeface="宋体" panose="02010600030101010101" pitchFamily="2" charset="-122"/>
                <a:sym typeface="宋体" panose="02010600030101010101" pitchFamily="2" charset="-122"/>
              </a:rPr>
              <a:t>国王</a:t>
            </a:r>
            <a:r>
              <a:rPr lang="zh-CN" altLang="en-US" sz="2400" b="1">
                <a:solidFill>
                  <a:srgbClr val="FF0000"/>
                </a:solidFill>
                <a:latin typeface="宋体" panose="02010600030101010101" pitchFamily="2" charset="-122"/>
                <a:ea typeface="宋体" panose="02010600030101010101" pitchFamily="2" charset="-122"/>
                <a:sym typeface="宋体" panose="02010600030101010101" pitchFamily="2" charset="-122"/>
              </a:rPr>
              <a:t>汉谟拉比</a:t>
            </a:r>
            <a:r>
              <a:rPr lang="zh-CN" altLang="en-US" sz="2400" b="1">
                <a:latin typeface="宋体" panose="02010600030101010101" pitchFamily="2" charset="-122"/>
                <a:ea typeface="宋体" panose="02010600030101010101" pitchFamily="2" charset="-122"/>
                <a:sym typeface="宋体" panose="02010600030101010101" pitchFamily="2" charset="-122"/>
              </a:rPr>
              <a:t>基本</a:t>
            </a:r>
            <a:r>
              <a:rPr lang="zh-CN" altLang="en-US" sz="2400" b="1">
                <a:solidFill>
                  <a:srgbClr val="FF0000"/>
                </a:solidFill>
                <a:latin typeface="宋体" panose="02010600030101010101" pitchFamily="2" charset="-122"/>
                <a:ea typeface="宋体" panose="02010600030101010101" pitchFamily="2" charset="-122"/>
                <a:sym typeface="宋体" panose="02010600030101010101" pitchFamily="2" charset="-122"/>
              </a:rPr>
              <a:t>统一</a:t>
            </a:r>
            <a:r>
              <a:rPr lang="zh-CN" altLang="en-US" sz="2400" b="1">
                <a:latin typeface="宋体" panose="02010600030101010101" pitchFamily="2" charset="-122"/>
                <a:ea typeface="宋体" panose="02010600030101010101" pitchFamily="2" charset="-122"/>
                <a:sym typeface="宋体" panose="02010600030101010101" pitchFamily="2" charset="-122"/>
              </a:rPr>
              <a:t>了两河流域，建立</a:t>
            </a:r>
            <a:r>
              <a:rPr lang="zh-CN" altLang="en-US" sz="2400" b="1">
                <a:solidFill>
                  <a:srgbClr val="FF0000"/>
                </a:solidFill>
                <a:latin typeface="宋体" panose="02010600030101010101" pitchFamily="2" charset="-122"/>
                <a:ea typeface="宋体" panose="02010600030101010101" pitchFamily="2" charset="-122"/>
                <a:sym typeface="宋体" panose="02010600030101010101" pitchFamily="2" charset="-122"/>
              </a:rPr>
              <a:t>君主专制制度</a:t>
            </a:r>
            <a:r>
              <a:rPr lang="zh-CN" altLang="en-US" sz="2400" b="1">
                <a:latin typeface="宋体" panose="02010600030101010101" pitchFamily="2" charset="-122"/>
                <a:ea typeface="宋体" panose="02010600030101010101" pitchFamily="2" charset="-122"/>
                <a:sym typeface="宋体" panose="02010600030101010101" pitchFamily="2" charset="-122"/>
              </a:rPr>
              <a:t>。</a:t>
            </a:r>
          </a:p>
        </p:txBody>
      </p:sp>
      <p:sp>
        <p:nvSpPr>
          <p:cNvPr id="10" name="文本框 9"/>
          <p:cNvSpPr txBox="1"/>
          <p:nvPr>
            <p:custDataLst>
              <p:tags r:id="rId6"/>
            </p:custDataLst>
          </p:nvPr>
        </p:nvSpPr>
        <p:spPr>
          <a:xfrm>
            <a:off x="5092700" y="744540"/>
            <a:ext cx="3806190" cy="461665"/>
          </a:xfrm>
          <a:prstGeom prst="rect">
            <a:avLst/>
          </a:prstGeom>
          <a:solidFill>
            <a:schemeClr val="bg1"/>
          </a:solidFill>
          <a:ln w="9525">
            <a:solidFill>
              <a:schemeClr val="accent1"/>
            </a:solidFill>
          </a:ln>
        </p:spPr>
        <p:txBody>
          <a:bodyPr wrap="square" anchor="t">
            <a:spAutoFit/>
          </a:bodyPr>
          <a:lstStyle/>
          <a:p>
            <a:pPr fontAlgn="auto">
              <a:lnSpc>
                <a:spcPct val="100000"/>
              </a:lnSpc>
            </a:pPr>
            <a:r>
              <a:rPr lang="en-US" altLang="zh-CN" sz="2400" b="1">
                <a:solidFill>
                  <a:srgbClr val="002060"/>
                </a:solidFill>
                <a:sym typeface="宋体" panose="02010600030101010101" pitchFamily="2" charset="-122"/>
              </a:rPr>
              <a:t>2</a:t>
            </a:r>
            <a:r>
              <a:rPr lang="zh-CN" altLang="en-US" sz="2400" b="1">
                <a:solidFill>
                  <a:srgbClr val="002060"/>
                </a:solidFill>
                <a:sym typeface="宋体" panose="02010600030101010101" pitchFamily="2" charset="-122"/>
              </a:rPr>
              <a:t>、文明演进</a:t>
            </a:r>
          </a:p>
        </p:txBody>
      </p:sp>
    </p:spTree>
    <p:extLst>
      <p:ext uri="{BB962C8B-B14F-4D97-AF65-F5344CB8AC3E}">
        <p14:creationId xmlns:p14="http://schemas.microsoft.com/office/powerpoint/2010/main" val="3203570709"/>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linds(horizontal)">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7"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0" y="159767"/>
            <a:ext cx="8636000" cy="584775"/>
          </a:xfrm>
          <a:prstGeom prst="rect">
            <a:avLst/>
          </a:prstGeom>
          <a:noFill/>
          <a:ln w="9525">
            <a:noFill/>
            <a:miter lim="800000"/>
          </a:ln>
        </p:spPr>
        <p:txBody>
          <a:bodyPr wrap="square">
            <a:spAutoFit/>
          </a:bodyPr>
          <a:lstStyle/>
          <a:p>
            <a:pPr algn="ctr">
              <a:defRPr/>
            </a:pPr>
            <a:r>
              <a:rPr lang="en-US" altLang="zh-CN" sz="3200" b="1">
                <a:latin typeface="微软雅黑" panose="020B0503020204020204" pitchFamily="34" charset="-122"/>
                <a:ea typeface="微软雅黑" panose="020B0503020204020204" pitchFamily="34" charset="-122"/>
                <a:sym typeface="+mn-ea"/>
              </a:rPr>
              <a:t>(</a:t>
            </a:r>
            <a:r>
              <a:rPr lang="zh-CN" altLang="en-US" sz="3200" b="1">
                <a:latin typeface="微软雅黑" panose="020B0503020204020204" pitchFamily="34" charset="-122"/>
                <a:ea typeface="微软雅黑" panose="020B0503020204020204" pitchFamily="34" charset="-122"/>
                <a:sym typeface="+mn-ea"/>
              </a:rPr>
              <a:t>一</a:t>
            </a:r>
            <a:r>
              <a:rPr lang="en-US" altLang="zh-CN" sz="3200" b="1">
                <a:latin typeface="微软雅黑" panose="020B0503020204020204" pitchFamily="34" charset="-122"/>
                <a:ea typeface="微软雅黑" panose="020B0503020204020204" pitchFamily="34" charset="-122"/>
                <a:sym typeface="+mn-ea"/>
              </a:rPr>
              <a:t>)</a:t>
            </a:r>
            <a:r>
              <a:rPr lang="zh-CN" altLang="en-US" sz="3200" b="1">
                <a:latin typeface="微软雅黑" panose="020B0503020204020204" pitchFamily="34" charset="-122"/>
                <a:ea typeface="微软雅黑" panose="020B0503020204020204" pitchFamily="34" charset="-122"/>
                <a:sym typeface="+mn-ea"/>
              </a:rPr>
              <a:t>两河</a:t>
            </a:r>
            <a:r>
              <a:rPr lang="zh-CN" altLang="en-US" sz="3200" b="1" smtClean="0">
                <a:latin typeface="微软雅黑" panose="020B0503020204020204" pitchFamily="34" charset="-122"/>
                <a:ea typeface="微软雅黑" panose="020B0503020204020204" pitchFamily="34" charset="-122"/>
                <a:sym typeface="+mn-ea"/>
              </a:rPr>
              <a:t>流域</a:t>
            </a:r>
            <a:r>
              <a:rPr lang="zh-CN" altLang="en-US" sz="3200" b="1" smtClean="0">
                <a:latin typeface="微软雅黑" panose="020B0503020204020204" pitchFamily="34" charset="-122"/>
                <a:ea typeface="微软雅黑" panose="020B0503020204020204" pitchFamily="34" charset="-122"/>
              </a:rPr>
              <a:t>——</a:t>
            </a:r>
            <a:r>
              <a:rPr lang="zh-CN" altLang="en-US" sz="3200">
                <a:latin typeface="微软雅黑" panose="020B0503020204020204" pitchFamily="34" charset="-122"/>
                <a:ea typeface="微软雅黑" panose="020B0503020204020204" pitchFamily="34" charset="-122"/>
              </a:rPr>
              <a:t>苏美尔</a:t>
            </a:r>
            <a:r>
              <a:rPr lang="zh-CN" altLang="en-US" sz="3200" smtClean="0">
                <a:latin typeface="微软雅黑" panose="020B0503020204020204" pitchFamily="34" charset="-122"/>
                <a:ea typeface="微软雅黑" panose="020B0503020204020204" pitchFamily="34" charset="-122"/>
              </a:rPr>
              <a:t>文明、古巴</a:t>
            </a:r>
            <a:r>
              <a:rPr lang="zh-CN" altLang="en-US" sz="3200">
                <a:latin typeface="微软雅黑" panose="020B0503020204020204" pitchFamily="34" charset="-122"/>
                <a:ea typeface="微软雅黑" panose="020B0503020204020204" pitchFamily="34" charset="-122"/>
              </a:rPr>
              <a:t>比伦文明</a:t>
            </a:r>
          </a:p>
        </p:txBody>
      </p:sp>
      <p:sp>
        <p:nvSpPr>
          <p:cNvPr id="3" name="矩形 2"/>
          <p:cNvSpPr/>
          <p:nvPr/>
        </p:nvSpPr>
        <p:spPr>
          <a:xfrm>
            <a:off x="317500" y="901700"/>
            <a:ext cx="23241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b="1">
                <a:solidFill>
                  <a:srgbClr val="002060"/>
                </a:solidFill>
              </a:rPr>
              <a:t>3</a:t>
            </a:r>
            <a:r>
              <a:rPr lang="zh-CN" altLang="en-US" sz="2400" b="1">
                <a:solidFill>
                  <a:srgbClr val="002060"/>
                </a:solidFill>
              </a:rPr>
              <a:t>、政治制度</a:t>
            </a:r>
          </a:p>
        </p:txBody>
      </p:sp>
      <p:sp>
        <p:nvSpPr>
          <p:cNvPr id="8" name="矩形 7"/>
          <p:cNvSpPr/>
          <p:nvPr/>
        </p:nvSpPr>
        <p:spPr>
          <a:xfrm>
            <a:off x="184007" y="1766802"/>
            <a:ext cx="2821799" cy="1569660"/>
          </a:xfrm>
          <a:prstGeom prst="rect">
            <a:avLst/>
          </a:prstGeom>
          <a:solidFill>
            <a:schemeClr val="accent2">
              <a:lumMod val="20000"/>
              <a:lumOff val="80000"/>
            </a:schemeClr>
          </a:solidFill>
          <a:ln>
            <a:solidFill>
              <a:schemeClr val="tx1"/>
            </a:solidFill>
          </a:ln>
        </p:spPr>
        <p:txBody>
          <a:bodyPr wrap="square">
            <a:spAutoFit/>
          </a:bodyPr>
          <a:lstStyle/>
          <a:p>
            <a:r>
              <a:rPr lang="zh-CN" altLang="en-US" sz="2400" b="1" smtClean="0">
                <a:latin typeface="楷体" panose="02010609060101010101" pitchFamily="49" charset="-122"/>
                <a:ea typeface="楷体" panose="02010609060101010101" pitchFamily="49" charset="-122"/>
              </a:rPr>
              <a:t>①建立</a:t>
            </a:r>
            <a:r>
              <a:rPr lang="zh-CN" altLang="en-US" sz="2400" b="1">
                <a:solidFill>
                  <a:srgbClr val="C00000"/>
                </a:solidFill>
                <a:latin typeface="楷体" panose="02010609060101010101" pitchFamily="49" charset="-122"/>
                <a:ea typeface="楷体" panose="02010609060101010101" pitchFamily="49" charset="-122"/>
              </a:rPr>
              <a:t>君主专制制度</a:t>
            </a:r>
            <a:r>
              <a:rPr lang="zh-CN" altLang="en-US" sz="2400" b="1">
                <a:latin typeface="楷体" panose="02010609060101010101" pitchFamily="49" charset="-122"/>
                <a:ea typeface="楷体" panose="02010609060101010101" pitchFamily="49" charset="-122"/>
              </a:rPr>
              <a:t>（国王、官员、地方行政单位</a:t>
            </a:r>
            <a:r>
              <a:rPr lang="zh-CN" altLang="en-US" sz="2400" b="1" smtClean="0">
                <a:latin typeface="楷体" panose="02010609060101010101" pitchFamily="49" charset="-122"/>
                <a:ea typeface="楷体" panose="02010609060101010101" pitchFamily="49" charset="-122"/>
              </a:rPr>
              <a:t>）</a:t>
            </a:r>
            <a:endParaRPr lang="en-US" altLang="zh-CN" sz="2400" b="1">
              <a:latin typeface="楷体" panose="02010609060101010101" pitchFamily="49" charset="-122"/>
              <a:ea typeface="楷体" panose="02010609060101010101" pitchFamily="49" charset="-122"/>
            </a:endParaRPr>
          </a:p>
          <a:p>
            <a:r>
              <a:rPr lang="zh-CN" altLang="en-US" sz="2400" b="1" smtClean="0">
                <a:latin typeface="楷体" panose="02010609060101010101" pitchFamily="49" charset="-122"/>
                <a:ea typeface="楷体" panose="02010609060101010101" pitchFamily="49" charset="-122"/>
              </a:rPr>
              <a:t>②</a:t>
            </a:r>
            <a:r>
              <a:rPr lang="en-US" altLang="zh-CN" sz="2400" b="1" smtClean="0">
                <a:solidFill>
                  <a:srgbClr val="C00000"/>
                </a:solidFill>
                <a:latin typeface="楷体" panose="02010609060101010101" pitchFamily="49" charset="-122"/>
                <a:ea typeface="楷体" panose="02010609060101010101" pitchFamily="49" charset="-122"/>
              </a:rPr>
              <a:t>《</a:t>
            </a:r>
            <a:r>
              <a:rPr lang="zh-CN" altLang="en-US" sz="2400" b="1">
                <a:solidFill>
                  <a:srgbClr val="C00000"/>
                </a:solidFill>
                <a:latin typeface="楷体" panose="02010609060101010101" pitchFamily="49" charset="-122"/>
                <a:ea typeface="楷体" panose="02010609060101010101" pitchFamily="49" charset="-122"/>
              </a:rPr>
              <a:t>汉谟拉比法典</a:t>
            </a:r>
            <a:r>
              <a:rPr lang="en-US" altLang="zh-CN" sz="2400" b="1">
                <a:solidFill>
                  <a:srgbClr val="C00000"/>
                </a:solidFill>
                <a:latin typeface="楷体" panose="02010609060101010101" pitchFamily="49" charset="-122"/>
                <a:ea typeface="楷体" panose="02010609060101010101" pitchFamily="49" charset="-122"/>
              </a:rPr>
              <a:t>》</a:t>
            </a:r>
          </a:p>
        </p:txBody>
      </p:sp>
      <p:pic>
        <p:nvPicPr>
          <p:cNvPr id="10" name="Picture 8" descr="https://gss3.bdstatic.com/7Po3dSag_xI4khGkpoWK1HF6hhy/baike/c0%3Dbaike80%2C5%2C5%2C80%2C26/sign=e6f35612dd54564ef168ec6bd2b7f7e7/f9198618367adab4e54a71428bd4b31c8701e41d.jpg"/>
          <p:cNvPicPr>
            <a:picLocks noChangeAspect="1" noChangeArrowheads="1"/>
          </p:cNvPicPr>
          <p:nvPr/>
        </p:nvPicPr>
        <p:blipFill>
          <a:blip r:embed="rId2">
            <a:extLst>
              <a:ext uri="{28A0092B-C50C-407E-A947-70E740481C1C}">
                <a14:useLocalDpi xmlns:a14="http://schemas.microsoft.com/office/drawing/2010/main" val="0"/>
              </a:ext>
            </a:extLst>
          </a:blip>
          <a:srcRect l="9327" t="299" r="16146" b="10443"/>
          <a:stretch>
            <a:fillRect/>
          </a:stretch>
        </p:blipFill>
        <p:spPr bwMode="auto">
          <a:xfrm>
            <a:off x="3490433" y="975571"/>
            <a:ext cx="3020616" cy="3983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6"/>
          <p:cNvSpPr txBox="1">
            <a:spLocks noChangeArrowheads="1"/>
          </p:cNvSpPr>
          <p:nvPr/>
        </p:nvSpPr>
        <p:spPr bwMode="auto">
          <a:xfrm>
            <a:off x="3988114" y="1358661"/>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zh-CN" altLang="en-US" sz="1350">
              <a:ea typeface="黑体" panose="02010609060101010101" charset="-122"/>
            </a:endParaRPr>
          </a:p>
        </p:txBody>
      </p:sp>
      <p:sp>
        <p:nvSpPr>
          <p:cNvPr id="12" name="Text Box 10"/>
          <p:cNvSpPr txBox="1">
            <a:spLocks noChangeArrowheads="1"/>
          </p:cNvSpPr>
          <p:nvPr/>
        </p:nvSpPr>
        <p:spPr bwMode="auto">
          <a:xfrm>
            <a:off x="6588643" y="1040547"/>
            <a:ext cx="2501418" cy="3785652"/>
          </a:xfrm>
          <a:prstGeom prst="rect">
            <a:avLst/>
          </a:prstGeom>
          <a:solidFill>
            <a:schemeClr val="bg1"/>
          </a:solidFill>
          <a:ln>
            <a:noFill/>
          </a:ln>
          <a:extLst/>
        </p:spPr>
        <p:txBody>
          <a:bodyPr wrap="square">
            <a:spAutoFit/>
          </a:bodyPr>
          <a:lstStyle/>
          <a:p>
            <a:r>
              <a:rPr lang="zh-CN" altLang="en-US" sz="2000" b="1">
                <a:latin typeface="楷体" panose="02010609060101010101" charset="-122"/>
                <a:ea typeface="楷体" panose="02010609060101010101" charset="-122"/>
              </a:rPr>
              <a:t>     原文刻在一段高</a:t>
            </a:r>
            <a:r>
              <a:rPr lang="en-US" altLang="zh-CN" sz="2000" b="1">
                <a:latin typeface="楷体" panose="02010609060101010101" charset="-122"/>
                <a:ea typeface="楷体" panose="02010609060101010101" charset="-122"/>
              </a:rPr>
              <a:t>2.25</a:t>
            </a:r>
            <a:r>
              <a:rPr lang="zh-CN" altLang="en-US" sz="2000" b="1">
                <a:latin typeface="楷体" panose="02010609060101010101" charset="-122"/>
                <a:ea typeface="楷体" panose="02010609060101010101" charset="-122"/>
              </a:rPr>
              <a:t>米的黑色玄武岩石柱上，故又名</a:t>
            </a:r>
            <a:r>
              <a:rPr lang="en-US" altLang="zh-CN" sz="2000" b="1">
                <a:latin typeface="楷体" panose="02010609060101010101" charset="-122"/>
                <a:ea typeface="楷体" panose="02010609060101010101" charset="-122"/>
              </a:rPr>
              <a:t>“</a:t>
            </a:r>
            <a:r>
              <a:rPr lang="zh-CN" altLang="en-US" sz="2000" b="1">
                <a:latin typeface="楷体" panose="02010609060101010101" charset="-122"/>
                <a:ea typeface="楷体" panose="02010609060101010101" charset="-122"/>
              </a:rPr>
              <a:t>石柱法</a:t>
            </a:r>
            <a:r>
              <a:rPr lang="en-US" altLang="zh-CN" sz="2000" b="1">
                <a:latin typeface="楷体" panose="02010609060101010101" charset="-122"/>
                <a:ea typeface="楷体" panose="02010609060101010101" charset="-122"/>
              </a:rPr>
              <a:t>”</a:t>
            </a:r>
            <a:r>
              <a:rPr lang="zh-CN" altLang="en-US" sz="2000" b="1" smtClean="0">
                <a:latin typeface="楷体" panose="02010609060101010101" charset="-122"/>
                <a:ea typeface="楷体" panose="02010609060101010101" charset="-122"/>
              </a:rPr>
              <a:t>。</a:t>
            </a:r>
            <a:endParaRPr lang="zh-CN" altLang="en-US" sz="2000" b="1">
              <a:latin typeface="楷体" panose="02010609060101010101" charset="-122"/>
              <a:ea typeface="楷体" panose="02010609060101010101" charset="-122"/>
            </a:endParaRPr>
          </a:p>
          <a:p>
            <a:r>
              <a:rPr lang="zh-CN" altLang="en-US" sz="2000" b="1">
                <a:latin typeface="楷体" panose="02010609060101010101" charset="-122"/>
                <a:ea typeface="楷体" panose="02010609060101010101" charset="-122"/>
              </a:rPr>
              <a:t>    上端</a:t>
            </a:r>
            <a:r>
              <a:rPr lang="zh-CN" altLang="en-US" sz="2000">
                <a:latin typeface="楷体" panose="02010609060101010101" charset="-122"/>
                <a:ea typeface="楷体" panose="02010609060101010101" charset="-122"/>
              </a:rPr>
              <a:t>是汉谟拉比王站在太阳和正义之神沙马什面前接受象征王权的权标的</a:t>
            </a:r>
            <a:r>
              <a:rPr lang="zh-CN" altLang="en-US" sz="2000" b="1">
                <a:latin typeface="楷体" panose="02010609060101010101" charset="-122"/>
                <a:ea typeface="楷体" panose="02010609060101010101" charset="-122"/>
              </a:rPr>
              <a:t>浮雕</a:t>
            </a:r>
            <a:r>
              <a:rPr lang="zh-CN" altLang="en-US" sz="2000" b="1" smtClean="0">
                <a:latin typeface="楷体" panose="02010609060101010101" charset="-122"/>
                <a:ea typeface="楷体" panose="02010609060101010101" charset="-122"/>
              </a:rPr>
              <a:t>，象征</a:t>
            </a:r>
            <a:r>
              <a:rPr lang="zh-CN" altLang="en-US" sz="2000" b="1" smtClean="0">
                <a:solidFill>
                  <a:srgbClr val="FF0000"/>
                </a:solidFill>
                <a:latin typeface="楷体" panose="02010609060101010101" charset="-122"/>
                <a:ea typeface="楷体" panose="02010609060101010101" charset="-122"/>
              </a:rPr>
              <a:t>君权</a:t>
            </a:r>
            <a:r>
              <a:rPr lang="zh-CN" altLang="en-US" sz="2000" b="1">
                <a:solidFill>
                  <a:srgbClr val="FF0000"/>
                </a:solidFill>
                <a:latin typeface="楷体" panose="02010609060101010101" charset="-122"/>
                <a:ea typeface="楷体" panose="02010609060101010101" charset="-122"/>
              </a:rPr>
              <a:t>神授</a:t>
            </a:r>
            <a:r>
              <a:rPr lang="zh-CN" altLang="en-US" sz="2000" b="1">
                <a:latin typeface="楷体" panose="02010609060101010101" charset="-122"/>
                <a:ea typeface="楷体" panose="02010609060101010101" charset="-122"/>
              </a:rPr>
              <a:t>；</a:t>
            </a:r>
          </a:p>
          <a:p>
            <a:r>
              <a:rPr lang="zh-CN" altLang="en-US" sz="2000" b="1">
                <a:latin typeface="楷体" panose="02010609060101010101" charset="-122"/>
                <a:ea typeface="楷体" panose="02010609060101010101" charset="-122"/>
              </a:rPr>
              <a:t>    下端</a:t>
            </a:r>
            <a:r>
              <a:rPr lang="zh-CN" altLang="en-US" sz="2000">
                <a:latin typeface="楷体" panose="02010609060101010101" charset="-122"/>
                <a:ea typeface="楷体" panose="02010609060101010101" charset="-122"/>
              </a:rPr>
              <a:t>是用阿卡德</a:t>
            </a:r>
            <a:r>
              <a:rPr lang="zh-CN" altLang="en-US" sz="2000">
                <a:solidFill>
                  <a:srgbClr val="FF0000"/>
                </a:solidFill>
                <a:latin typeface="楷体" panose="02010609060101010101" charset="-122"/>
                <a:ea typeface="楷体" panose="02010609060101010101" charset="-122"/>
              </a:rPr>
              <a:t>楔形文字</a:t>
            </a:r>
            <a:r>
              <a:rPr lang="zh-CN" altLang="en-US" sz="2000">
                <a:latin typeface="楷体" panose="02010609060101010101" charset="-122"/>
                <a:ea typeface="楷体" panose="02010609060101010101" charset="-122"/>
              </a:rPr>
              <a:t>刻写的</a:t>
            </a:r>
            <a:r>
              <a:rPr lang="zh-CN" altLang="en-US" sz="2000" b="1">
                <a:latin typeface="楷体" panose="02010609060101010101" charset="-122"/>
                <a:ea typeface="楷体" panose="02010609060101010101" charset="-122"/>
              </a:rPr>
              <a:t>法典铭文</a:t>
            </a:r>
            <a:r>
              <a:rPr lang="zh-CN" altLang="en-US" sz="2000">
                <a:latin typeface="楷体" panose="02010609060101010101" charset="-122"/>
                <a:ea typeface="楷体" panose="02010609060101010101" charset="-122"/>
              </a:rPr>
              <a:t>，共</a:t>
            </a:r>
            <a:r>
              <a:rPr lang="en-US" altLang="zh-CN" sz="2000">
                <a:latin typeface="楷体" panose="02010609060101010101" charset="-122"/>
                <a:ea typeface="楷体" panose="02010609060101010101" charset="-122"/>
              </a:rPr>
              <a:t>282</a:t>
            </a:r>
            <a:r>
              <a:rPr lang="zh-CN" altLang="en-US" sz="2000">
                <a:latin typeface="楷体" panose="02010609060101010101" charset="-122"/>
                <a:ea typeface="楷体" panose="02010609060101010101" charset="-122"/>
              </a:rPr>
              <a:t>条。</a:t>
            </a:r>
          </a:p>
        </p:txBody>
      </p:sp>
      <p:pic>
        <p:nvPicPr>
          <p:cNvPr id="13" name="Picture 12" descr="B0F30F235AA68F51CB0246455C649B4F"/>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399994" y="975571"/>
            <a:ext cx="3202787" cy="3983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4" descr="01300543066068142460608352912_s"/>
          <p:cNvPicPr>
            <a:picLocks noChangeAspect="1" noChangeArrowheads="1"/>
          </p:cNvPicPr>
          <p:nvPr/>
        </p:nvPicPr>
        <p:blipFill>
          <a:blip r:embed="rId4">
            <a:extLst>
              <a:ext uri="{28A0092B-C50C-407E-A947-70E740481C1C}">
                <a14:useLocalDpi xmlns:a14="http://schemas.microsoft.com/office/drawing/2010/main" val="0"/>
              </a:ext>
            </a:extLst>
          </a:blip>
          <a:srcRect l="10056" t="2699" r="11293" b="9508"/>
          <a:stretch>
            <a:fillRect/>
          </a:stretch>
        </p:blipFill>
        <p:spPr bwMode="auto">
          <a:xfrm>
            <a:off x="3490433" y="1141061"/>
            <a:ext cx="3050381" cy="3706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矩形 15"/>
          <p:cNvSpPr/>
          <p:nvPr/>
        </p:nvSpPr>
        <p:spPr>
          <a:xfrm>
            <a:off x="3083400" y="1297722"/>
            <a:ext cx="538566" cy="1511085"/>
          </a:xfrm>
          <a:prstGeom prst="rect">
            <a:avLst/>
          </a:prstGeom>
          <a:solidFill>
            <a:srgbClr val="D80E2B"/>
          </a:solidFill>
          <a:ln>
            <a:solidFill>
              <a:srgbClr val="FF000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00"/>
              <a:t>汉</a:t>
            </a:r>
            <a:endParaRPr lang="en-US" altLang="zh-CN" sz="2100"/>
          </a:p>
          <a:p>
            <a:pPr algn="ctr"/>
            <a:r>
              <a:rPr lang="zh-CN" altLang="en-US" sz="2100"/>
              <a:t>谟</a:t>
            </a:r>
            <a:endParaRPr lang="en-US" altLang="zh-CN" sz="2100"/>
          </a:p>
          <a:p>
            <a:pPr algn="ctr"/>
            <a:r>
              <a:rPr lang="zh-CN" altLang="en-US" sz="2100"/>
              <a:t>拉</a:t>
            </a:r>
            <a:endParaRPr lang="en-US" altLang="zh-CN" sz="2100"/>
          </a:p>
          <a:p>
            <a:pPr algn="ctr"/>
            <a:r>
              <a:rPr lang="zh-CN" altLang="en-US" sz="2100"/>
              <a:t>比</a:t>
            </a:r>
          </a:p>
        </p:txBody>
      </p:sp>
      <p:sp>
        <p:nvSpPr>
          <p:cNvPr id="17" name="矩形 16"/>
          <p:cNvSpPr/>
          <p:nvPr/>
        </p:nvSpPr>
        <p:spPr>
          <a:xfrm>
            <a:off x="6602516" y="1040547"/>
            <a:ext cx="538566" cy="1511085"/>
          </a:xfrm>
          <a:prstGeom prst="rect">
            <a:avLst/>
          </a:prstGeom>
          <a:solidFill>
            <a:srgbClr val="D80E2B"/>
          </a:solidFill>
          <a:ln>
            <a:solidFill>
              <a:srgbClr val="FF000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00"/>
              <a:t>太阳神</a:t>
            </a:r>
            <a:endParaRPr lang="en-US" altLang="zh-CN" sz="2100"/>
          </a:p>
        </p:txBody>
      </p:sp>
      <p:sp>
        <p:nvSpPr>
          <p:cNvPr id="18" name="箭头: 下 14"/>
          <p:cNvSpPr/>
          <p:nvPr/>
        </p:nvSpPr>
        <p:spPr>
          <a:xfrm rot="5400000">
            <a:off x="6383603" y="1679852"/>
            <a:ext cx="205352" cy="232475"/>
          </a:xfrm>
          <a:prstGeom prst="downArrow">
            <a:avLst/>
          </a:prstGeom>
          <a:solidFill>
            <a:srgbClr val="D80E2B"/>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箭头: 下 15"/>
          <p:cNvSpPr/>
          <p:nvPr/>
        </p:nvSpPr>
        <p:spPr>
          <a:xfrm rot="16200000">
            <a:off x="3635528" y="1937027"/>
            <a:ext cx="205352" cy="23247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椭圆 19"/>
          <p:cNvSpPr/>
          <p:nvPr/>
        </p:nvSpPr>
        <p:spPr>
          <a:xfrm rot="646562">
            <a:off x="4833934" y="2072843"/>
            <a:ext cx="511016" cy="1316355"/>
          </a:xfrm>
          <a:prstGeom prst="ellipse">
            <a:avLst/>
          </a:prstGeom>
          <a:noFill/>
          <a:ln w="38100">
            <a:solidFill>
              <a:srgbClr val="D80E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 name="文本框 20"/>
          <p:cNvSpPr txBox="1"/>
          <p:nvPr/>
        </p:nvSpPr>
        <p:spPr>
          <a:xfrm>
            <a:off x="5038322" y="744542"/>
            <a:ext cx="646331" cy="369332"/>
          </a:xfrm>
          <a:prstGeom prst="rect">
            <a:avLst/>
          </a:prstGeom>
          <a:solidFill>
            <a:srgbClr val="D80E2B"/>
          </a:solidFill>
          <a:ln>
            <a:solidFill>
              <a:srgbClr val="FF0000"/>
            </a:solidFill>
          </a:ln>
          <a:effectLst>
            <a:softEdge rad="31750"/>
          </a:effectLst>
        </p:spPr>
        <p:txBody>
          <a:bodyPr wrap="none" rtlCol="0">
            <a:spAutoFit/>
          </a:bodyPr>
          <a:lstStyle/>
          <a:p>
            <a:r>
              <a:rPr lang="zh-CN" altLang="en-US">
                <a:solidFill>
                  <a:schemeClr val="bg1"/>
                </a:solidFill>
              </a:rPr>
              <a:t>权杖</a:t>
            </a:r>
          </a:p>
        </p:txBody>
      </p:sp>
      <p:cxnSp>
        <p:nvCxnSpPr>
          <p:cNvPr id="22" name="直接箭头连接符 21"/>
          <p:cNvCxnSpPr/>
          <p:nvPr/>
        </p:nvCxnSpPr>
        <p:spPr>
          <a:xfrm flipH="1">
            <a:off x="5165403" y="1141298"/>
            <a:ext cx="100013" cy="764381"/>
          </a:xfrm>
          <a:prstGeom prst="straightConnector1">
            <a:avLst/>
          </a:prstGeom>
          <a:ln w="38100">
            <a:solidFill>
              <a:srgbClr val="D80E2B"/>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0168293"/>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2000" fill="hold"/>
                                        <p:tgtEl>
                                          <p:spTgt spid="13"/>
                                        </p:tgtEl>
                                        <p:attrNameLst>
                                          <p:attrName>ppt_w</p:attrName>
                                        </p:attrNameLst>
                                      </p:cBhvr>
                                      <p:tavLst>
                                        <p:tav tm="0">
                                          <p:val>
                                            <p:fltVal val="0"/>
                                          </p:val>
                                        </p:tav>
                                        <p:tav tm="100000">
                                          <p:val>
                                            <p:strVal val="#ppt_w"/>
                                          </p:val>
                                        </p:tav>
                                      </p:tavLst>
                                    </p:anim>
                                    <p:anim calcmode="lin" valueType="num">
                                      <p:cBhvr>
                                        <p:cTn id="8" dur="20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xit" presetSubtype="4" fill="hold" grpId="1" nodeType="clickEffect">
                                  <p:stCondLst>
                                    <p:cond delay="0"/>
                                  </p:stCondLst>
                                  <p:childTnLst>
                                    <p:animEffect transition="out" filter="wipe(down)">
                                      <p:cBhvr>
                                        <p:cTn id="28" dur="500"/>
                                        <p:tgtEl>
                                          <p:spTgt spid="18"/>
                                        </p:tgtEl>
                                      </p:cBhvr>
                                    </p:animEffect>
                                    <p:set>
                                      <p:cBhvr>
                                        <p:cTn id="29" dur="1" fill="hold">
                                          <p:stCondLst>
                                            <p:cond delay="499"/>
                                          </p:stCondLst>
                                        </p:cTn>
                                        <p:tgtEl>
                                          <p:spTgt spid="18"/>
                                        </p:tgtEl>
                                        <p:attrNameLst>
                                          <p:attrName>style.visibility</p:attrName>
                                        </p:attrNameLst>
                                      </p:cBhvr>
                                      <p:to>
                                        <p:strVal val="hidden"/>
                                      </p:to>
                                    </p:set>
                                  </p:childTnLst>
                                </p:cTn>
                              </p:par>
                              <p:par>
                                <p:cTn id="30" presetID="22" presetClass="exit" presetSubtype="4" fill="hold" grpId="1" nodeType="withEffect">
                                  <p:stCondLst>
                                    <p:cond delay="0"/>
                                  </p:stCondLst>
                                  <p:childTnLst>
                                    <p:animEffect transition="out" filter="wipe(down)">
                                      <p:cBhvr>
                                        <p:cTn id="31" dur="500"/>
                                        <p:tgtEl>
                                          <p:spTgt spid="17"/>
                                        </p:tgtEl>
                                      </p:cBhvr>
                                    </p:animEffect>
                                    <p:set>
                                      <p:cBhvr>
                                        <p:cTn id="32" dur="1" fill="hold">
                                          <p:stCondLst>
                                            <p:cond delay="499"/>
                                          </p:stCondLst>
                                        </p:cTn>
                                        <p:tgtEl>
                                          <p:spTgt spid="17"/>
                                        </p:tgtEl>
                                        <p:attrNameLst>
                                          <p:attrName>style.visibility</p:attrName>
                                        </p:attrNameLst>
                                      </p:cBhvr>
                                      <p:to>
                                        <p:strVal val="hidden"/>
                                      </p:to>
                                    </p:set>
                                  </p:childTnLst>
                                </p:cTn>
                              </p:par>
                              <p:par>
                                <p:cTn id="33" presetID="22" presetClass="exit" presetSubtype="4" fill="hold" grpId="1" nodeType="withEffect">
                                  <p:stCondLst>
                                    <p:cond delay="0"/>
                                  </p:stCondLst>
                                  <p:childTnLst>
                                    <p:animEffect transition="out" filter="wipe(down)">
                                      <p:cBhvr>
                                        <p:cTn id="34" dur="500"/>
                                        <p:tgtEl>
                                          <p:spTgt spid="21"/>
                                        </p:tgtEl>
                                      </p:cBhvr>
                                    </p:animEffect>
                                    <p:set>
                                      <p:cBhvr>
                                        <p:cTn id="35" dur="1" fill="hold">
                                          <p:stCondLst>
                                            <p:cond delay="499"/>
                                          </p:stCondLst>
                                        </p:cTn>
                                        <p:tgtEl>
                                          <p:spTgt spid="21"/>
                                        </p:tgtEl>
                                        <p:attrNameLst>
                                          <p:attrName>style.visibility</p:attrName>
                                        </p:attrNameLst>
                                      </p:cBhvr>
                                      <p:to>
                                        <p:strVal val="hidden"/>
                                      </p:to>
                                    </p:set>
                                  </p:childTnLst>
                                </p:cTn>
                              </p:par>
                              <p:par>
                                <p:cTn id="36" presetID="22" presetClass="exit" presetSubtype="4" fill="hold" nodeType="withEffect">
                                  <p:stCondLst>
                                    <p:cond delay="0"/>
                                  </p:stCondLst>
                                  <p:childTnLst>
                                    <p:animEffect transition="out" filter="wipe(down)">
                                      <p:cBhvr>
                                        <p:cTn id="37" dur="500"/>
                                        <p:tgtEl>
                                          <p:spTgt spid="22"/>
                                        </p:tgtEl>
                                      </p:cBhvr>
                                    </p:animEffect>
                                    <p:set>
                                      <p:cBhvr>
                                        <p:cTn id="38" dur="1" fill="hold">
                                          <p:stCondLst>
                                            <p:cond delay="499"/>
                                          </p:stCondLst>
                                        </p:cTn>
                                        <p:tgtEl>
                                          <p:spTgt spid="22"/>
                                        </p:tgtEl>
                                        <p:attrNameLst>
                                          <p:attrName>style.visibility</p:attrName>
                                        </p:attrNameLst>
                                      </p:cBhvr>
                                      <p:to>
                                        <p:strVal val="hidden"/>
                                      </p:to>
                                    </p:set>
                                  </p:childTnLst>
                                </p:cTn>
                              </p:par>
                              <p:par>
                                <p:cTn id="39" presetID="22" presetClass="exit" presetSubtype="4" fill="hold" grpId="1" nodeType="withEffect">
                                  <p:stCondLst>
                                    <p:cond delay="0"/>
                                  </p:stCondLst>
                                  <p:childTnLst>
                                    <p:animEffect transition="out" filter="wipe(down)">
                                      <p:cBhvr>
                                        <p:cTn id="40" dur="500"/>
                                        <p:tgtEl>
                                          <p:spTgt spid="20"/>
                                        </p:tgtEl>
                                      </p:cBhvr>
                                    </p:animEffect>
                                    <p:set>
                                      <p:cBhvr>
                                        <p:cTn id="41" dur="1" fill="hold">
                                          <p:stCondLst>
                                            <p:cond delay="499"/>
                                          </p:stCondLst>
                                        </p:cTn>
                                        <p:tgtEl>
                                          <p:spTgt spid="20"/>
                                        </p:tgtEl>
                                        <p:attrNameLst>
                                          <p:attrName>style.visibility</p:attrName>
                                        </p:attrNameLst>
                                      </p:cBhvr>
                                      <p:to>
                                        <p:strVal val="hidden"/>
                                      </p:to>
                                    </p:set>
                                  </p:childTnLst>
                                </p:cTn>
                              </p:par>
                              <p:par>
                                <p:cTn id="42" presetID="22" presetClass="exit" presetSubtype="4" fill="hold" grpId="1" nodeType="withEffect">
                                  <p:stCondLst>
                                    <p:cond delay="0"/>
                                  </p:stCondLst>
                                  <p:childTnLst>
                                    <p:animEffect transition="out" filter="wipe(down)">
                                      <p:cBhvr>
                                        <p:cTn id="43" dur="500"/>
                                        <p:tgtEl>
                                          <p:spTgt spid="19"/>
                                        </p:tgtEl>
                                      </p:cBhvr>
                                    </p:animEffect>
                                    <p:set>
                                      <p:cBhvr>
                                        <p:cTn id="44" dur="1" fill="hold">
                                          <p:stCondLst>
                                            <p:cond delay="499"/>
                                          </p:stCondLst>
                                        </p:cTn>
                                        <p:tgtEl>
                                          <p:spTgt spid="19"/>
                                        </p:tgtEl>
                                        <p:attrNameLst>
                                          <p:attrName>style.visibility</p:attrName>
                                        </p:attrNameLst>
                                      </p:cBhvr>
                                      <p:to>
                                        <p:strVal val="hidden"/>
                                      </p:to>
                                    </p:set>
                                  </p:childTnLst>
                                </p:cTn>
                              </p:par>
                              <p:par>
                                <p:cTn id="45" presetID="22" presetClass="exit" presetSubtype="4" fill="hold" grpId="1" nodeType="withEffect">
                                  <p:stCondLst>
                                    <p:cond delay="0"/>
                                  </p:stCondLst>
                                  <p:childTnLst>
                                    <p:animEffect transition="out" filter="wipe(down)">
                                      <p:cBhvr>
                                        <p:cTn id="46" dur="500"/>
                                        <p:tgtEl>
                                          <p:spTgt spid="16"/>
                                        </p:tgtEl>
                                      </p:cBhvr>
                                    </p:animEffect>
                                    <p:set>
                                      <p:cBhvr>
                                        <p:cTn id="47" dur="1" fill="hold">
                                          <p:stCondLst>
                                            <p:cond delay="499"/>
                                          </p:stCondLst>
                                        </p:cTn>
                                        <p:tgtEl>
                                          <p:spTgt spid="16"/>
                                        </p:tgtEl>
                                        <p:attrNameLst>
                                          <p:attrName>style.visibility</p:attrName>
                                        </p:attrNameLst>
                                      </p:cBhvr>
                                      <p:to>
                                        <p:strVal val="hidden"/>
                                      </p:to>
                                    </p:set>
                                  </p:childTnLst>
                                </p:cTn>
                              </p:par>
                              <p:par>
                                <p:cTn id="48" presetID="2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2000" fill="hold"/>
                                        <p:tgtEl>
                                          <p:spTgt spid="14"/>
                                        </p:tgtEl>
                                        <p:attrNameLst>
                                          <p:attrName>ppt_w</p:attrName>
                                        </p:attrNameLst>
                                      </p:cBhvr>
                                      <p:tavLst>
                                        <p:tav tm="0">
                                          <p:val>
                                            <p:fltVal val="0"/>
                                          </p:val>
                                        </p:tav>
                                        <p:tav tm="100000">
                                          <p:val>
                                            <p:strVal val="#ppt_w"/>
                                          </p:val>
                                        </p:tav>
                                      </p:tavLst>
                                    </p:anim>
                                    <p:anim calcmode="lin" valueType="num">
                                      <p:cBhvr>
                                        <p:cTn id="51" dur="20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3394" y="609343"/>
            <a:ext cx="6896789" cy="1569660"/>
          </a:xfrm>
          <a:prstGeom prst="rect">
            <a:avLst/>
          </a:prstGeom>
          <a:solidFill>
            <a:schemeClr val="bg1">
              <a:lumMod val="95000"/>
            </a:schemeClr>
          </a:solidFill>
          <a:ln w="28575" cap="sq" cmpd="sng">
            <a:solidFill>
              <a:schemeClr val="tx1"/>
            </a:solidFill>
            <a:prstDash val="solid"/>
          </a:ln>
          <a:effectLst>
            <a:softEdge rad="31750"/>
          </a:effectLst>
        </p:spPr>
        <p:txBody>
          <a:bodyPr wrap="square">
            <a:spAutoFit/>
          </a:bodyPr>
          <a:lstStyle/>
          <a:p>
            <a:r>
              <a:rPr lang="en-US" altLang="zh-CN" sz="2400" b="1">
                <a:latin typeface="楷体" panose="02010609060101010101" pitchFamily="49" charset="-122"/>
                <a:ea typeface="楷体" panose="02010609060101010101" pitchFamily="49" charset="-122"/>
              </a:rPr>
              <a:t>1.</a:t>
            </a:r>
            <a:r>
              <a:rPr lang="zh-CN" altLang="en-US" sz="2400" b="1">
                <a:latin typeface="楷体" panose="02010609060101010101" pitchFamily="49" charset="-122"/>
                <a:ea typeface="楷体" panose="02010609060101010101" pitchFamily="49" charset="-122"/>
              </a:rPr>
              <a:t>如果被盗窃的牛、羊、驴或者是猪属于寺庙或者皇室，盗窃者将偿付三十倍的赔偿；如果它们属于国王的公民，盗窃者将作出十倍赔偿；如果窃贼无力赔偿，将以死抵罪。</a:t>
            </a:r>
          </a:p>
        </p:txBody>
      </p:sp>
      <p:sp>
        <p:nvSpPr>
          <p:cNvPr id="9" name="文本框 8"/>
          <p:cNvSpPr txBox="1"/>
          <p:nvPr/>
        </p:nvSpPr>
        <p:spPr>
          <a:xfrm>
            <a:off x="7101932" y="956233"/>
            <a:ext cx="2031325" cy="461665"/>
          </a:xfrm>
          <a:prstGeom prst="rect">
            <a:avLst/>
          </a:prstGeom>
          <a:solidFill>
            <a:schemeClr val="tx1"/>
          </a:solidFill>
        </p:spPr>
        <p:txBody>
          <a:bodyPr wrap="none" rtlCol="0">
            <a:spAutoFit/>
          </a:bodyPr>
          <a:lstStyle/>
          <a:p>
            <a:r>
              <a:rPr lang="zh-CN" altLang="en-US" sz="2400">
                <a:solidFill>
                  <a:schemeClr val="bg1"/>
                </a:solidFill>
                <a:latin typeface="黑体" panose="02010609060101010101" pitchFamily="49" charset="-122"/>
                <a:ea typeface="黑体" panose="02010609060101010101" pitchFamily="49" charset="-122"/>
              </a:rPr>
              <a:t>保护私有财产</a:t>
            </a:r>
          </a:p>
        </p:txBody>
      </p:sp>
      <p:sp>
        <p:nvSpPr>
          <p:cNvPr id="12" name="文本框 11"/>
          <p:cNvSpPr txBox="1"/>
          <p:nvPr/>
        </p:nvSpPr>
        <p:spPr>
          <a:xfrm>
            <a:off x="103394" y="147678"/>
            <a:ext cx="8304005" cy="461665"/>
          </a:xfrm>
          <a:prstGeom prst="rect">
            <a:avLst/>
          </a:prstGeom>
          <a:noFill/>
          <a:ln>
            <a:noFill/>
          </a:ln>
        </p:spPr>
        <p:txBody>
          <a:bodyPr wrap="square" rtlCol="0">
            <a:spAutoFit/>
          </a:bodyPr>
          <a:lstStyle/>
          <a:p>
            <a:pPr algn="l"/>
            <a:r>
              <a:rPr lang="zh-CN" altLang="en-US" sz="2400" b="1">
                <a:latin typeface="宋体" panose="02010600030101010101" pitchFamily="2" charset="-122"/>
                <a:ea typeface="宋体" panose="02010600030101010101" pitchFamily="2" charset="-122"/>
              </a:rPr>
              <a:t>以下材料节选自</a:t>
            </a:r>
            <a:r>
              <a:rPr lang="en-US" altLang="zh-CN" sz="2400" b="1">
                <a:latin typeface="宋体" panose="02010600030101010101" pitchFamily="2" charset="-122"/>
                <a:ea typeface="宋体" panose="02010600030101010101" pitchFamily="2" charset="-122"/>
              </a:rPr>
              <a:t>《</a:t>
            </a:r>
            <a:r>
              <a:rPr lang="zh-CN" altLang="en-US" sz="2400" b="1">
                <a:latin typeface="宋体" panose="02010600030101010101" pitchFamily="2" charset="-122"/>
                <a:ea typeface="宋体" panose="02010600030101010101" pitchFamily="2" charset="-122"/>
              </a:rPr>
              <a:t>汉谟拉比法典</a:t>
            </a:r>
            <a:r>
              <a:rPr lang="en-US" altLang="zh-CN" sz="2400" b="1">
                <a:latin typeface="宋体" panose="02010600030101010101" pitchFamily="2" charset="-122"/>
                <a:ea typeface="宋体" panose="02010600030101010101" pitchFamily="2" charset="-122"/>
              </a:rPr>
              <a:t>》,</a:t>
            </a:r>
            <a:r>
              <a:rPr lang="zh-CN" altLang="en-US" sz="2400" b="1">
                <a:latin typeface="宋体" panose="02010600030101010101" pitchFamily="2" charset="-122"/>
                <a:ea typeface="宋体" panose="02010600030101010101" pitchFamily="2" charset="-122"/>
              </a:rPr>
              <a:t>请概括其主要内容</a:t>
            </a:r>
          </a:p>
        </p:txBody>
      </p:sp>
      <p:sp>
        <p:nvSpPr>
          <p:cNvPr id="28" name="矩形 27"/>
          <p:cNvSpPr/>
          <p:nvPr/>
        </p:nvSpPr>
        <p:spPr>
          <a:xfrm>
            <a:off x="103393" y="2201843"/>
            <a:ext cx="6896789" cy="461665"/>
          </a:xfrm>
          <a:prstGeom prst="rect">
            <a:avLst/>
          </a:prstGeom>
          <a:solidFill>
            <a:schemeClr val="bg1">
              <a:lumMod val="95000"/>
            </a:schemeClr>
          </a:solidFill>
          <a:ln w="28575" cap="sq" cmpd="sng">
            <a:solidFill>
              <a:schemeClr val="tx1"/>
            </a:solidFill>
            <a:prstDash val="solid"/>
          </a:ln>
          <a:effectLst>
            <a:softEdge rad="31750"/>
          </a:effectLst>
        </p:spPr>
        <p:txBody>
          <a:bodyPr wrap="square">
            <a:spAutoFit/>
          </a:bodyPr>
          <a:lstStyle/>
          <a:p>
            <a:r>
              <a:rPr lang="en-US" altLang="zh-CN" sz="2400" b="1">
                <a:latin typeface="楷体" panose="02010609060101010101" pitchFamily="49" charset="-122"/>
                <a:ea typeface="楷体" panose="02010609060101010101" pitchFamily="49" charset="-122"/>
                <a:cs typeface="Arial" panose="020B0604020202020204" pitchFamily="34" charset="0"/>
              </a:rPr>
              <a:t>2.</a:t>
            </a:r>
            <a:r>
              <a:rPr lang="zh-CN" altLang="en-US" sz="2400" b="1">
                <a:latin typeface="楷体" panose="02010609060101010101" pitchFamily="49" charset="-122"/>
                <a:ea typeface="楷体" panose="02010609060101010101" pitchFamily="49" charset="-122"/>
                <a:cs typeface="Arial" panose="020B0604020202020204" pitchFamily="34" charset="0"/>
              </a:rPr>
              <a:t>窝藏他人奴隶并且被抓获者将被处以死刑</a:t>
            </a:r>
          </a:p>
        </p:txBody>
      </p:sp>
      <p:sp>
        <p:nvSpPr>
          <p:cNvPr id="29" name="矩形 28"/>
          <p:cNvSpPr/>
          <p:nvPr/>
        </p:nvSpPr>
        <p:spPr>
          <a:xfrm>
            <a:off x="103394" y="3560981"/>
            <a:ext cx="6896788" cy="830997"/>
          </a:xfrm>
          <a:prstGeom prst="rect">
            <a:avLst/>
          </a:prstGeom>
          <a:solidFill>
            <a:schemeClr val="bg1">
              <a:lumMod val="95000"/>
            </a:schemeClr>
          </a:solidFill>
          <a:ln w="28575" cap="sq" cmpd="sng">
            <a:solidFill>
              <a:schemeClr val="tx1"/>
            </a:solidFill>
            <a:prstDash val="solid"/>
          </a:ln>
          <a:effectLst>
            <a:softEdge rad="31750"/>
          </a:effectLst>
        </p:spPr>
        <p:txBody>
          <a:bodyPr wrap="square">
            <a:spAutoFit/>
          </a:bodyPr>
          <a:lstStyle/>
          <a:p>
            <a:r>
              <a:rPr lang="en-US" altLang="zh-CN" sz="2400" b="1">
                <a:latin typeface="楷体" panose="02010609060101010101" pitchFamily="49" charset="-122"/>
                <a:ea typeface="楷体" panose="02010609060101010101" pitchFamily="49" charset="-122"/>
              </a:rPr>
              <a:t>4.</a:t>
            </a:r>
            <a:r>
              <a:rPr lang="zh-CN" altLang="en-US" sz="2400" b="1">
                <a:latin typeface="楷体" panose="02010609060101010101" pitchFamily="49" charset="-122"/>
                <a:ea typeface="楷体" panose="02010609060101010101" pitchFamily="49" charset="-122"/>
              </a:rPr>
              <a:t>根据皇家税法，如果欠债者无力偿还债务，则必须利用小麦或者芝麻来代替</a:t>
            </a:r>
          </a:p>
        </p:txBody>
      </p:sp>
      <p:sp>
        <p:nvSpPr>
          <p:cNvPr id="30" name="矩形 29"/>
          <p:cNvSpPr/>
          <p:nvPr/>
        </p:nvSpPr>
        <p:spPr>
          <a:xfrm>
            <a:off x="103394" y="2696746"/>
            <a:ext cx="6896788" cy="830997"/>
          </a:xfrm>
          <a:prstGeom prst="rect">
            <a:avLst/>
          </a:prstGeom>
          <a:solidFill>
            <a:schemeClr val="bg1">
              <a:lumMod val="95000"/>
            </a:schemeClr>
          </a:solidFill>
          <a:ln w="28575" cap="sq" cmpd="sng">
            <a:solidFill>
              <a:schemeClr val="tx1"/>
            </a:solidFill>
            <a:prstDash val="solid"/>
          </a:ln>
          <a:effectLst>
            <a:softEdge rad="31750"/>
          </a:effectLst>
        </p:spPr>
        <p:txBody>
          <a:bodyPr wrap="square">
            <a:spAutoFit/>
          </a:bodyPr>
          <a:lstStyle/>
          <a:p>
            <a:r>
              <a:rPr lang="en-US" altLang="zh-CN" sz="2400" b="1">
                <a:latin typeface="楷体" panose="02010609060101010101" pitchFamily="49" charset="-122"/>
                <a:ea typeface="楷体" panose="02010609060101010101" pitchFamily="49" charset="-122"/>
              </a:rPr>
              <a:t>3.</a:t>
            </a:r>
            <a:r>
              <a:rPr lang="zh-CN" altLang="en-US" sz="2400" b="1">
                <a:latin typeface="楷体" panose="02010609060101010101" pitchFamily="49" charset="-122"/>
                <a:ea typeface="楷体" panose="02010609060101010101" pitchFamily="49" charset="-122"/>
              </a:rPr>
              <a:t>挖去别人眼睛的人也要被挖出</a:t>
            </a:r>
            <a:r>
              <a:rPr lang="zh-CN" altLang="en-US" sz="2400" b="1" smtClean="0">
                <a:latin typeface="楷体" panose="02010609060101010101" pitchFamily="49" charset="-122"/>
                <a:ea typeface="楷体" panose="02010609060101010101" pitchFamily="49" charset="-122"/>
              </a:rPr>
              <a:t>眼睛</a:t>
            </a:r>
            <a:r>
              <a:rPr lang="en-US" altLang="zh-CN" sz="2400" b="1">
                <a:latin typeface="楷体" panose="02010609060101010101" pitchFamily="49" charset="-122"/>
                <a:ea typeface="楷体" panose="02010609060101010101" pitchFamily="49" charset="-122"/>
              </a:rPr>
              <a:t>,</a:t>
            </a:r>
            <a:r>
              <a:rPr lang="zh-CN" altLang="en-US" sz="2400" b="1" smtClean="0">
                <a:latin typeface="楷体" panose="02010609060101010101" pitchFamily="49" charset="-122"/>
                <a:ea typeface="楷体" panose="02010609060101010101" pitchFamily="49" charset="-122"/>
              </a:rPr>
              <a:t>打断</a:t>
            </a:r>
            <a:r>
              <a:rPr lang="zh-CN" altLang="en-US" sz="2400" b="1">
                <a:latin typeface="楷体" panose="02010609060101010101" pitchFamily="49" charset="-122"/>
                <a:ea typeface="楷体" panose="02010609060101010101" pitchFamily="49" charset="-122"/>
              </a:rPr>
              <a:t>别人骨头的人也要被打断骨头</a:t>
            </a:r>
          </a:p>
        </p:txBody>
      </p:sp>
      <p:sp>
        <p:nvSpPr>
          <p:cNvPr id="31" name="文本框 30"/>
          <p:cNvSpPr txBox="1"/>
          <p:nvPr/>
        </p:nvSpPr>
        <p:spPr>
          <a:xfrm>
            <a:off x="7101932" y="2272435"/>
            <a:ext cx="2031325" cy="461665"/>
          </a:xfrm>
          <a:prstGeom prst="rect">
            <a:avLst/>
          </a:prstGeom>
          <a:solidFill>
            <a:schemeClr val="tx1"/>
          </a:solidFill>
        </p:spPr>
        <p:txBody>
          <a:bodyPr wrap="square" rtlCol="0">
            <a:spAutoFit/>
          </a:bodyPr>
          <a:lstStyle/>
          <a:p>
            <a:r>
              <a:rPr lang="zh-CN" altLang="en-US" sz="2400">
                <a:solidFill>
                  <a:schemeClr val="bg1"/>
                </a:solidFill>
                <a:latin typeface="黑体" panose="02010609060101010101" pitchFamily="49" charset="-122"/>
                <a:ea typeface="黑体" panose="02010609060101010101" pitchFamily="49" charset="-122"/>
              </a:rPr>
              <a:t>维护奴隶制</a:t>
            </a:r>
          </a:p>
        </p:txBody>
      </p:sp>
      <p:sp>
        <p:nvSpPr>
          <p:cNvPr id="32" name="文本框 31"/>
          <p:cNvSpPr txBox="1"/>
          <p:nvPr/>
        </p:nvSpPr>
        <p:spPr>
          <a:xfrm>
            <a:off x="7101932" y="3023472"/>
            <a:ext cx="2031325" cy="461665"/>
          </a:xfrm>
          <a:prstGeom prst="rect">
            <a:avLst/>
          </a:prstGeom>
          <a:solidFill>
            <a:schemeClr val="tx1"/>
          </a:solidFill>
        </p:spPr>
        <p:txBody>
          <a:bodyPr wrap="square" rtlCol="0">
            <a:spAutoFit/>
          </a:bodyPr>
          <a:lstStyle/>
          <a:p>
            <a:r>
              <a:rPr lang="zh-CN" altLang="en-US" sz="2400">
                <a:solidFill>
                  <a:schemeClr val="bg1"/>
                </a:solidFill>
                <a:latin typeface="黑体" panose="02010609060101010101" pitchFamily="49" charset="-122"/>
                <a:ea typeface="黑体" panose="02010609060101010101" pitchFamily="49" charset="-122"/>
              </a:rPr>
              <a:t>同态复仇法</a:t>
            </a:r>
          </a:p>
        </p:txBody>
      </p:sp>
      <p:sp>
        <p:nvSpPr>
          <p:cNvPr id="33" name="文本框 32"/>
          <p:cNvSpPr txBox="1"/>
          <p:nvPr/>
        </p:nvSpPr>
        <p:spPr>
          <a:xfrm>
            <a:off x="7101932" y="3810564"/>
            <a:ext cx="2031325" cy="461665"/>
          </a:xfrm>
          <a:prstGeom prst="rect">
            <a:avLst/>
          </a:prstGeom>
          <a:solidFill>
            <a:schemeClr val="tx1"/>
          </a:solidFill>
        </p:spPr>
        <p:txBody>
          <a:bodyPr wrap="none" rtlCol="0">
            <a:spAutoFit/>
          </a:bodyPr>
          <a:lstStyle/>
          <a:p>
            <a:r>
              <a:rPr lang="zh-CN" altLang="en-US" sz="2400">
                <a:solidFill>
                  <a:schemeClr val="bg1"/>
                </a:solidFill>
                <a:latin typeface="黑体" panose="02010609060101010101" pitchFamily="49" charset="-122"/>
                <a:ea typeface="黑体" panose="02010609060101010101" pitchFamily="49" charset="-122"/>
              </a:rPr>
              <a:t>规定债务关系</a:t>
            </a:r>
          </a:p>
        </p:txBody>
      </p:sp>
      <p:sp>
        <p:nvSpPr>
          <p:cNvPr id="3" name="矩形 2"/>
          <p:cNvSpPr/>
          <p:nvPr/>
        </p:nvSpPr>
        <p:spPr>
          <a:xfrm>
            <a:off x="103393" y="3653314"/>
            <a:ext cx="9029863" cy="1477328"/>
          </a:xfrm>
          <a:prstGeom prst="rect">
            <a:avLst/>
          </a:prstGeom>
          <a:solidFill>
            <a:srgbClr val="003300"/>
          </a:solidFill>
          <a:ln>
            <a:solidFill>
              <a:schemeClr val="tx1"/>
            </a:solidFill>
          </a:ln>
        </p:spPr>
        <p:txBody>
          <a:bodyPr wrap="square">
            <a:spAutoFit/>
          </a:bodyPr>
          <a:lstStyle/>
          <a:p>
            <a:pPr eaLnBrk="0" hangingPunct="0">
              <a:lnSpc>
                <a:spcPts val="2700"/>
              </a:lnSpc>
              <a:defRPr/>
            </a:pPr>
            <a:endParaRPr lang="en-US" altLang="zh-CN" sz="2800" b="1" noProof="1" smtClean="0">
              <a:solidFill>
                <a:schemeClr val="bg1"/>
              </a:solidFill>
              <a:sym typeface="+mn-ea"/>
            </a:endParaRPr>
          </a:p>
          <a:p>
            <a:pPr eaLnBrk="0" hangingPunct="0">
              <a:lnSpc>
                <a:spcPts val="2700"/>
              </a:lnSpc>
              <a:defRPr/>
            </a:pPr>
            <a:r>
              <a:rPr lang="zh-CN" altLang="en-US" sz="2800" b="1" noProof="1" smtClean="0">
                <a:solidFill>
                  <a:schemeClr val="bg1"/>
                </a:solidFill>
                <a:sym typeface="+mn-ea"/>
              </a:rPr>
              <a:t>总结：</a:t>
            </a:r>
            <a:r>
              <a:rPr lang="zh-CN" altLang="en-US" sz="2800" b="1" noProof="1" smtClean="0">
                <a:solidFill>
                  <a:schemeClr val="bg1"/>
                </a:solidFill>
                <a:latin typeface="楷体" panose="02010609060101010101" pitchFamily="49" charset="-122"/>
                <a:ea typeface="楷体" panose="02010609060101010101" pitchFamily="49" charset="-122"/>
                <a:sym typeface="+mn-ea"/>
              </a:rPr>
              <a:t>是</a:t>
            </a:r>
            <a:r>
              <a:rPr lang="zh-CN" altLang="en-US" sz="2800" b="1" noProof="1">
                <a:solidFill>
                  <a:schemeClr val="bg1"/>
                </a:solidFill>
                <a:latin typeface="楷体" panose="02010609060101010101" pitchFamily="49" charset="-122"/>
                <a:ea typeface="楷体" panose="02010609060101010101" pitchFamily="49" charset="-122"/>
                <a:sym typeface="+mn-ea"/>
              </a:rPr>
              <a:t>世界上现存最早的较完整的成文法典，保护私有财产，宣扬君权神授，维护奴隶主贵族阶级的利益和权威。</a:t>
            </a:r>
          </a:p>
        </p:txBody>
      </p:sp>
    </p:spTree>
    <p:extLst>
      <p:ext uri="{BB962C8B-B14F-4D97-AF65-F5344CB8AC3E}">
        <p14:creationId xmlns:p14="http://schemas.microsoft.com/office/powerpoint/2010/main" val="2357820449"/>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1" grpId="0" animBg="1"/>
      <p:bldP spid="32" grpId="0" animBg="1"/>
      <p:bldP spid="33"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custDataLst>
              <p:tags r:id="rId2"/>
            </p:custDataLst>
          </p:nvPr>
        </p:nvPicPr>
        <p:blipFill>
          <a:blip r:embed="rId14"/>
          <a:stretch>
            <a:fillRect/>
          </a:stretch>
        </p:blipFill>
        <p:spPr>
          <a:xfrm>
            <a:off x="33990" y="860286"/>
            <a:ext cx="2304256" cy="1657929"/>
          </a:xfrm>
          <a:prstGeom prst="rect">
            <a:avLst/>
          </a:prstGeom>
          <a:ln>
            <a:noFill/>
          </a:ln>
          <a:effectLst>
            <a:outerShdw blurRad="190500" algn="tl" rotWithShape="0">
              <a:srgbClr val="000000">
                <a:alpha val="70000"/>
              </a:srgbClr>
            </a:outerShdw>
          </a:effectLst>
        </p:spPr>
      </p:pic>
      <p:pic>
        <p:nvPicPr>
          <p:cNvPr id="18" name="图片 17"/>
          <p:cNvPicPr>
            <a:picLocks noChangeAspect="1"/>
          </p:cNvPicPr>
          <p:nvPr>
            <p:custDataLst>
              <p:tags r:id="rId3"/>
            </p:custDataLst>
          </p:nvPr>
        </p:nvPicPr>
        <p:blipFill>
          <a:blip r:embed="rId15"/>
          <a:srcRect l="1633" t="2163" r="1735" b="4327"/>
          <a:stretch>
            <a:fillRect/>
          </a:stretch>
        </p:blipFill>
        <p:spPr>
          <a:xfrm>
            <a:off x="5938646" y="2996698"/>
            <a:ext cx="2808312" cy="1731211"/>
          </a:xfrm>
          <a:prstGeom prst="rect">
            <a:avLst/>
          </a:prstGeom>
          <a:ln>
            <a:noFill/>
          </a:ln>
          <a:effectLst>
            <a:outerShdw blurRad="190500" algn="tl" rotWithShape="0">
              <a:srgbClr val="000000">
                <a:alpha val="70000"/>
              </a:srgbClr>
            </a:outerShdw>
          </a:effectLst>
        </p:spPr>
      </p:pic>
      <p:pic>
        <p:nvPicPr>
          <p:cNvPr id="20" name="图片 19"/>
          <p:cNvPicPr>
            <a:picLocks noChangeAspect="1"/>
          </p:cNvPicPr>
          <p:nvPr>
            <p:custDataLst>
              <p:tags r:id="rId4"/>
            </p:custDataLst>
          </p:nvPr>
        </p:nvPicPr>
        <p:blipFill>
          <a:blip r:embed="rId16"/>
          <a:stretch>
            <a:fillRect/>
          </a:stretch>
        </p:blipFill>
        <p:spPr>
          <a:xfrm>
            <a:off x="64609" y="2996698"/>
            <a:ext cx="2485048" cy="1642467"/>
          </a:xfrm>
          <a:prstGeom prst="rect">
            <a:avLst/>
          </a:prstGeom>
          <a:ln>
            <a:noFill/>
          </a:ln>
          <a:effectLst>
            <a:outerShdw blurRad="190500" algn="tl" rotWithShape="0">
              <a:srgbClr val="000000">
                <a:alpha val="70000"/>
              </a:srgbClr>
            </a:outerShdw>
          </a:effectLst>
        </p:spPr>
      </p:pic>
      <p:sp>
        <p:nvSpPr>
          <p:cNvPr id="21" name="矩形 20"/>
          <p:cNvSpPr/>
          <p:nvPr>
            <p:custDataLst>
              <p:tags r:id="rId5"/>
            </p:custDataLst>
          </p:nvPr>
        </p:nvSpPr>
        <p:spPr>
          <a:xfrm>
            <a:off x="495753" y="2587477"/>
            <a:ext cx="3380037" cy="346249"/>
          </a:xfrm>
          <a:prstGeom prst="rect">
            <a:avLst/>
          </a:prstGeom>
          <a:noFill/>
          <a:ln w="9525">
            <a:noFill/>
          </a:ln>
        </p:spPr>
        <p:txBody>
          <a:bodyPr wrap="square" lIns="68580" tIns="34290" rIns="68580" bIns="34290" anchor="t">
            <a:spAutoFit/>
          </a:bodyPr>
          <a:lstStyle/>
          <a:p>
            <a:r>
              <a:rPr lang="zh-CN" altLang="zh-CN" b="1">
                <a:latin typeface="Arial" panose="020B0604020202020204" pitchFamily="34" charset="0"/>
                <a:ea typeface="仿宋" panose="02010609060101010101" pitchFamily="49" charset="-122"/>
              </a:rPr>
              <a:t>世界上最古老的文字：楔形文字</a:t>
            </a:r>
          </a:p>
        </p:txBody>
      </p:sp>
      <p:sp>
        <p:nvSpPr>
          <p:cNvPr id="22" name="矩形 21"/>
          <p:cNvSpPr/>
          <p:nvPr>
            <p:custDataLst>
              <p:tags r:id="rId6"/>
            </p:custDataLst>
          </p:nvPr>
        </p:nvSpPr>
        <p:spPr>
          <a:xfrm>
            <a:off x="6059406" y="2406980"/>
            <a:ext cx="3011081" cy="284693"/>
          </a:xfrm>
          <a:prstGeom prst="rect">
            <a:avLst/>
          </a:prstGeom>
          <a:noFill/>
          <a:ln w="9525">
            <a:noFill/>
          </a:ln>
        </p:spPr>
        <p:txBody>
          <a:bodyPr wrap="none" lIns="68580" tIns="34290" rIns="68580" bIns="34290" anchor="t">
            <a:spAutoFit/>
          </a:bodyPr>
          <a:lstStyle/>
          <a:p>
            <a:r>
              <a:rPr lang="zh-CN" altLang="en-US" sz="1400" b="1">
                <a:latin typeface="Arial" panose="020B0604020202020204" pitchFamily="34" charset="0"/>
                <a:ea typeface="仿宋" panose="02010609060101010101" pitchFamily="49" charset="-122"/>
              </a:rPr>
              <a:t>世界上最早的史诗：《吉尔伽美什》</a:t>
            </a:r>
          </a:p>
        </p:txBody>
      </p:sp>
      <p:sp>
        <p:nvSpPr>
          <p:cNvPr id="23" name="矩形 22"/>
          <p:cNvSpPr/>
          <p:nvPr>
            <p:custDataLst>
              <p:tags r:id="rId7"/>
            </p:custDataLst>
          </p:nvPr>
        </p:nvSpPr>
        <p:spPr>
          <a:xfrm>
            <a:off x="1327931" y="4715810"/>
            <a:ext cx="1765548" cy="346249"/>
          </a:xfrm>
          <a:prstGeom prst="rect">
            <a:avLst/>
          </a:prstGeom>
          <a:noFill/>
          <a:ln w="9525">
            <a:noFill/>
          </a:ln>
        </p:spPr>
        <p:txBody>
          <a:bodyPr wrap="none" lIns="68580" tIns="34290" rIns="68580" bIns="34290" anchor="t">
            <a:spAutoFit/>
          </a:bodyPr>
          <a:lstStyle/>
          <a:p>
            <a:r>
              <a:rPr lang="zh-CN" altLang="zh-CN" b="1">
                <a:latin typeface="Arial" panose="020B0604020202020204" pitchFamily="34" charset="0"/>
                <a:ea typeface="仿宋" panose="02010609060101010101" pitchFamily="49" charset="-122"/>
              </a:rPr>
              <a:t>发明战车和车轮</a:t>
            </a:r>
          </a:p>
        </p:txBody>
      </p:sp>
      <p:sp>
        <p:nvSpPr>
          <p:cNvPr id="24" name="矩形 23"/>
          <p:cNvSpPr/>
          <p:nvPr>
            <p:custDataLst>
              <p:tags r:id="rId8"/>
            </p:custDataLst>
          </p:nvPr>
        </p:nvSpPr>
        <p:spPr>
          <a:xfrm>
            <a:off x="6591524" y="4798839"/>
            <a:ext cx="1939410" cy="346249"/>
          </a:xfrm>
          <a:prstGeom prst="rect">
            <a:avLst/>
          </a:prstGeom>
          <a:noFill/>
          <a:ln w="9525">
            <a:noFill/>
          </a:ln>
        </p:spPr>
        <p:txBody>
          <a:bodyPr wrap="square" lIns="68580" tIns="34290" rIns="68580" bIns="34290" anchor="t">
            <a:spAutoFit/>
          </a:bodyPr>
          <a:lstStyle/>
          <a:p>
            <a:r>
              <a:rPr lang="zh-CN" altLang="zh-CN" b="1">
                <a:latin typeface="Arial" panose="020B0604020202020204" pitchFamily="34" charset="0"/>
                <a:ea typeface="仿宋" panose="02010609060101010101" pitchFamily="49" charset="-122"/>
              </a:rPr>
              <a:t>洪水和方舟传说</a:t>
            </a:r>
          </a:p>
        </p:txBody>
      </p:sp>
      <p:pic>
        <p:nvPicPr>
          <p:cNvPr id="13" name="图片 12" descr="微信图片_20200209092726"/>
          <p:cNvPicPr>
            <a:picLocks noChangeAspect="1"/>
          </p:cNvPicPr>
          <p:nvPr>
            <p:custDataLst>
              <p:tags r:id="rId9"/>
            </p:custDataLst>
          </p:nvPr>
        </p:nvPicPr>
        <p:blipFill>
          <a:blip r:embed="rId17"/>
          <a:stretch>
            <a:fillRect/>
          </a:stretch>
        </p:blipFill>
        <p:spPr>
          <a:xfrm>
            <a:off x="2410254" y="844729"/>
            <a:ext cx="2682468" cy="1689041"/>
          </a:xfrm>
          <a:prstGeom prst="rect">
            <a:avLst/>
          </a:prstGeom>
          <a:effectLst>
            <a:outerShdw blurRad="50800" dist="38100" algn="l" rotWithShape="0">
              <a:prstClr val="black">
                <a:alpha val="40000"/>
              </a:prstClr>
            </a:outerShdw>
          </a:effectLst>
        </p:spPr>
      </p:pic>
      <p:pic>
        <p:nvPicPr>
          <p:cNvPr id="4" name="图片 3"/>
          <p:cNvPicPr>
            <a:picLocks noChangeAspect="1"/>
          </p:cNvPicPr>
          <p:nvPr>
            <p:custDataLst>
              <p:tags r:id="rId10"/>
            </p:custDataLst>
          </p:nvPr>
        </p:nvPicPr>
        <p:blipFill>
          <a:blip r:embed="rId18">
            <a:extLst>
              <a:ext uri="{28A0092B-C50C-407E-A947-70E740481C1C}">
                <a14:useLocalDpi xmlns:a14="http://schemas.microsoft.com/office/drawing/2010/main" val="0"/>
              </a:ext>
            </a:extLst>
          </a:blip>
          <a:stretch>
            <a:fillRect/>
          </a:stretch>
        </p:blipFill>
        <p:spPr>
          <a:xfrm>
            <a:off x="2764938" y="2996698"/>
            <a:ext cx="2763039" cy="1642467"/>
          </a:xfrm>
          <a:prstGeom prst="rect">
            <a:avLst/>
          </a:prstGeom>
        </p:spPr>
      </p:pic>
      <p:pic>
        <p:nvPicPr>
          <p:cNvPr id="5" name="图片 4"/>
          <p:cNvPicPr>
            <a:picLocks noChangeAspect="1"/>
          </p:cNvPicPr>
          <p:nvPr>
            <p:custDataLst>
              <p:tags r:id="rId11"/>
            </p:custDataLst>
          </p:nvPr>
        </p:nvPicPr>
        <p:blipFill>
          <a:blip r:embed="rId19" cstate="print">
            <a:extLst>
              <a:ext uri="{28A0092B-C50C-407E-A947-70E740481C1C}">
                <a14:useLocalDpi xmlns:a14="http://schemas.microsoft.com/office/drawing/2010/main" val="0"/>
              </a:ext>
            </a:extLst>
          </a:blip>
          <a:stretch>
            <a:fillRect/>
          </a:stretch>
        </p:blipFill>
        <p:spPr>
          <a:xfrm>
            <a:off x="7700513" y="405732"/>
            <a:ext cx="1369974" cy="2001247"/>
          </a:xfrm>
          <a:prstGeom prst="rect">
            <a:avLst/>
          </a:prstGeom>
        </p:spPr>
      </p:pic>
      <p:pic>
        <p:nvPicPr>
          <p:cNvPr id="6" name="图片 5"/>
          <p:cNvPicPr>
            <a:picLocks noChangeAspect="1"/>
          </p:cNvPicPr>
          <p:nvPr>
            <p:custDataLst>
              <p:tags r:id="rId12"/>
            </p:custDataLst>
          </p:nvPr>
        </p:nvPicPr>
        <p:blipFill>
          <a:blip r:embed="rId20" cstate="print">
            <a:extLst>
              <a:ext uri="{28A0092B-C50C-407E-A947-70E740481C1C}">
                <a14:useLocalDpi xmlns:a14="http://schemas.microsoft.com/office/drawing/2010/main" val="0"/>
              </a:ext>
            </a:extLst>
          </a:blip>
          <a:stretch>
            <a:fillRect/>
          </a:stretch>
        </p:blipFill>
        <p:spPr>
          <a:xfrm>
            <a:off x="5218566" y="733549"/>
            <a:ext cx="2346379" cy="1673430"/>
          </a:xfrm>
          <a:prstGeom prst="rect">
            <a:avLst/>
          </a:prstGeom>
        </p:spPr>
      </p:pic>
      <p:sp>
        <p:nvSpPr>
          <p:cNvPr id="14" name="矩形 13"/>
          <p:cNvSpPr/>
          <p:nvPr/>
        </p:nvSpPr>
        <p:spPr>
          <a:xfrm>
            <a:off x="225557" y="132682"/>
            <a:ext cx="23241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b="1" smtClean="0">
                <a:solidFill>
                  <a:srgbClr val="002060"/>
                </a:solidFill>
              </a:rPr>
              <a:t>4</a:t>
            </a:r>
            <a:r>
              <a:rPr lang="zh-CN" altLang="en-US" sz="2400" b="1" smtClean="0">
                <a:solidFill>
                  <a:srgbClr val="002060"/>
                </a:solidFill>
              </a:rPr>
              <a:t>、文化</a:t>
            </a:r>
            <a:endParaRPr lang="zh-CN" altLang="en-US" sz="2400" b="1">
              <a:solidFill>
                <a:srgbClr val="002060"/>
              </a:solidFill>
            </a:endParaRPr>
          </a:p>
        </p:txBody>
      </p:sp>
    </p:spTree>
    <p:custDataLst>
      <p:tags r:id="rId1"/>
    </p:custDataLst>
    <p:extLst>
      <p:ext uri="{BB962C8B-B14F-4D97-AF65-F5344CB8AC3E}">
        <p14:creationId xmlns:p14="http://schemas.microsoft.com/office/powerpoint/2010/main" val="1631209541"/>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54794" y="940912"/>
            <a:ext cx="8477250" cy="3785652"/>
          </a:xfrm>
          <a:prstGeom prst="rect">
            <a:avLst/>
          </a:prstGeom>
          <a:noFill/>
          <a:ln>
            <a:solidFill>
              <a:schemeClr val="tx1"/>
            </a:solidFill>
          </a:ln>
        </p:spPr>
        <p:txBody>
          <a:bodyPr wrap="square" rtlCol="0">
            <a:spAutoFit/>
          </a:bodyPr>
          <a:lstStyle/>
          <a:p>
            <a:r>
              <a:rPr lang="en-US" altLang="zh-CN" sz="2400" b="1" smtClean="0">
                <a:solidFill>
                  <a:srgbClr val="FF0000"/>
                </a:solidFill>
                <a:latin typeface="黑体" panose="02010609060101010101" pitchFamily="49" charset="-122"/>
                <a:ea typeface="黑体" panose="02010609060101010101" pitchFamily="49" charset="-122"/>
                <a:sym typeface="+mn-ea"/>
              </a:rPr>
              <a:t>1</a:t>
            </a:r>
            <a:r>
              <a:rPr lang="zh-CN" altLang="en-US" sz="2400" b="1" smtClean="0">
                <a:solidFill>
                  <a:srgbClr val="FF0000"/>
                </a:solidFill>
                <a:latin typeface="黑体" panose="02010609060101010101" pitchFamily="49" charset="-122"/>
                <a:ea typeface="黑体" panose="02010609060101010101" pitchFamily="49" charset="-122"/>
                <a:sym typeface="+mn-ea"/>
              </a:rPr>
              <a:t>、时间</a:t>
            </a:r>
            <a:r>
              <a:rPr lang="zh-CN" altLang="en-US" sz="2400" b="1">
                <a:solidFill>
                  <a:srgbClr val="FF0000"/>
                </a:solidFill>
                <a:latin typeface="黑体" panose="02010609060101010101" pitchFamily="49" charset="-122"/>
                <a:ea typeface="黑体" panose="02010609060101010101" pitchFamily="49" charset="-122"/>
                <a:sym typeface="+mn-ea"/>
              </a:rPr>
              <a:t>：</a:t>
            </a:r>
            <a:r>
              <a:rPr lang="zh-CN" altLang="en-US" sz="2400" b="1">
                <a:latin typeface="楷体" panose="02010609060101010101" pitchFamily="49" charset="-122"/>
                <a:ea typeface="楷体" panose="02010609060101010101" pitchFamily="49" charset="-122"/>
                <a:sym typeface="+mn-ea"/>
              </a:rPr>
              <a:t>前</a:t>
            </a:r>
            <a:r>
              <a:rPr lang="en-US" altLang="zh-CN" sz="2400" b="1">
                <a:latin typeface="楷体" panose="02010609060101010101" pitchFamily="49" charset="-122"/>
                <a:ea typeface="楷体" panose="02010609060101010101" pitchFamily="49" charset="-122"/>
                <a:sym typeface="+mn-ea"/>
              </a:rPr>
              <a:t>35</a:t>
            </a:r>
            <a:r>
              <a:rPr lang="en-US" sz="2400" b="1">
                <a:latin typeface="楷体" panose="02010609060101010101" pitchFamily="49" charset="-122"/>
                <a:ea typeface="楷体" panose="02010609060101010101" pitchFamily="49" charset="-122"/>
                <a:sym typeface="+mn-ea"/>
              </a:rPr>
              <a:t>00 </a:t>
            </a:r>
            <a:r>
              <a:rPr lang="zh-CN" altLang="en-US" sz="2400" b="1">
                <a:latin typeface="楷体" panose="02010609060101010101" pitchFamily="49" charset="-122"/>
                <a:ea typeface="楷体" panose="02010609060101010101" pitchFamily="49" charset="-122"/>
                <a:sym typeface="+mn-ea"/>
              </a:rPr>
              <a:t>年</a:t>
            </a:r>
            <a:r>
              <a:rPr lang="en-US" sz="2400" b="1">
                <a:latin typeface="楷体" panose="02010609060101010101" pitchFamily="49" charset="-122"/>
                <a:ea typeface="楷体" panose="02010609060101010101" pitchFamily="49" charset="-122"/>
                <a:sym typeface="+mn-ea"/>
              </a:rPr>
              <a:t>～</a:t>
            </a:r>
            <a:r>
              <a:rPr lang="zh-CN" altLang="en-US" sz="2400" b="1">
                <a:latin typeface="楷体" panose="02010609060101010101" pitchFamily="49" charset="-122"/>
                <a:ea typeface="楷体" panose="02010609060101010101" pitchFamily="49" charset="-122"/>
                <a:sym typeface="+mn-ea"/>
              </a:rPr>
              <a:t>前</a:t>
            </a:r>
            <a:r>
              <a:rPr lang="en-US" altLang="zh-CN" sz="2400" b="1">
                <a:latin typeface="楷体" panose="02010609060101010101" pitchFamily="49" charset="-122"/>
                <a:ea typeface="楷体" panose="02010609060101010101" pitchFamily="49" charset="-122"/>
                <a:sym typeface="+mn-ea"/>
              </a:rPr>
              <a:t>18</a:t>
            </a:r>
            <a:r>
              <a:rPr lang="zh-CN" altLang="en-US" sz="2400" b="1">
                <a:latin typeface="楷体" panose="02010609060101010101" pitchFamily="49" charset="-122"/>
                <a:ea typeface="楷体" panose="02010609060101010101" pitchFamily="49" charset="-122"/>
                <a:sym typeface="+mn-ea"/>
              </a:rPr>
              <a:t>世纪</a:t>
            </a:r>
            <a:endParaRPr lang="en-US" altLang="zh-CN" sz="2400" b="1">
              <a:latin typeface="楷体" panose="02010609060101010101" pitchFamily="49" charset="-122"/>
              <a:ea typeface="楷体" panose="02010609060101010101" pitchFamily="49" charset="-122"/>
            </a:endParaRPr>
          </a:p>
          <a:p>
            <a:r>
              <a:rPr lang="en-US" altLang="zh-CN" sz="2400" b="1">
                <a:solidFill>
                  <a:srgbClr val="FF0000"/>
                </a:solidFill>
                <a:latin typeface="黑体" panose="02010609060101010101" pitchFamily="49" charset="-122"/>
                <a:ea typeface="黑体" panose="02010609060101010101" pitchFamily="49" charset="-122"/>
                <a:sym typeface="+mn-ea"/>
              </a:rPr>
              <a:t>2</a:t>
            </a:r>
            <a:r>
              <a:rPr lang="zh-CN" altLang="en-US" sz="2400" b="1">
                <a:solidFill>
                  <a:srgbClr val="FF0000"/>
                </a:solidFill>
                <a:latin typeface="黑体" panose="02010609060101010101" pitchFamily="49" charset="-122"/>
                <a:ea typeface="黑体" panose="02010609060101010101" pitchFamily="49" charset="-122"/>
                <a:sym typeface="+mn-ea"/>
              </a:rPr>
              <a:t>、自然环境：</a:t>
            </a:r>
            <a:endParaRPr lang="zh-CN" altLang="en-US" sz="2400" b="1">
              <a:solidFill>
                <a:srgbClr val="FF0000"/>
              </a:solidFill>
              <a:latin typeface="黑体" panose="02010609060101010101" pitchFamily="49" charset="-122"/>
              <a:ea typeface="黑体" panose="02010609060101010101" pitchFamily="49" charset="-122"/>
            </a:endParaRPr>
          </a:p>
          <a:p>
            <a:r>
              <a:rPr lang="zh-CN" altLang="en-US" sz="2400" b="1" smtClean="0">
                <a:latin typeface="黑体" panose="02010609060101010101" pitchFamily="49" charset="-122"/>
                <a:ea typeface="黑体" panose="02010609060101010101" pitchFamily="49" charset="-122"/>
                <a:sym typeface="+mn-ea"/>
              </a:rPr>
              <a:t>  </a:t>
            </a:r>
            <a:r>
              <a:rPr lang="zh-CN" altLang="en-US" sz="2400" b="1" smtClean="0">
                <a:latin typeface="楷体" panose="02010609060101010101" pitchFamily="49" charset="-122"/>
                <a:ea typeface="楷体" panose="02010609060101010101" pitchFamily="49" charset="-122"/>
                <a:sym typeface="+mn-ea"/>
              </a:rPr>
              <a:t>干旱</a:t>
            </a:r>
            <a:r>
              <a:rPr lang="zh-CN" altLang="en-US" sz="2400" b="1">
                <a:latin typeface="楷体" panose="02010609060101010101" pitchFamily="49" charset="-122"/>
                <a:ea typeface="楷体" panose="02010609060101010101" pitchFamily="49" charset="-122"/>
                <a:sym typeface="+mn-ea"/>
              </a:rPr>
              <a:t>少雨，幼发拉底河和底格里斯河提供水源。</a:t>
            </a:r>
            <a:endParaRPr lang="zh-CN" altLang="en-US" sz="2400" b="1">
              <a:latin typeface="楷体" panose="02010609060101010101" pitchFamily="49" charset="-122"/>
              <a:ea typeface="楷体" panose="02010609060101010101" pitchFamily="49" charset="-122"/>
            </a:endParaRPr>
          </a:p>
          <a:p>
            <a:r>
              <a:rPr lang="en-US" altLang="zh-CN" sz="2400" b="1">
                <a:solidFill>
                  <a:srgbClr val="FF0000"/>
                </a:solidFill>
                <a:latin typeface="黑体" panose="02010609060101010101" pitchFamily="49" charset="-122"/>
                <a:ea typeface="黑体" panose="02010609060101010101" pitchFamily="49" charset="-122"/>
                <a:sym typeface="+mn-ea"/>
              </a:rPr>
              <a:t>3</a:t>
            </a:r>
            <a:r>
              <a:rPr lang="zh-CN" altLang="en-US" sz="2400" b="1">
                <a:solidFill>
                  <a:srgbClr val="FF0000"/>
                </a:solidFill>
                <a:latin typeface="黑体" panose="02010609060101010101" pitchFamily="49" charset="-122"/>
                <a:ea typeface="黑体" panose="02010609060101010101" pitchFamily="49" charset="-122"/>
                <a:sym typeface="+mn-ea"/>
              </a:rPr>
              <a:t>、文明演进与政治：</a:t>
            </a:r>
            <a:endParaRPr lang="zh-CN" altLang="en-US" sz="2400" b="1">
              <a:solidFill>
                <a:srgbClr val="FF0000"/>
              </a:solidFill>
              <a:latin typeface="黑体" panose="02010609060101010101" pitchFamily="49" charset="-122"/>
              <a:ea typeface="黑体" panose="02010609060101010101" pitchFamily="49" charset="-122"/>
            </a:endParaRPr>
          </a:p>
          <a:p>
            <a:r>
              <a:rPr lang="zh-CN" altLang="en-US" sz="2400" b="1" smtClean="0">
                <a:latin typeface="楷体" panose="02010609060101010101" pitchFamily="49" charset="-122"/>
                <a:ea typeface="楷体" panose="02010609060101010101" pitchFamily="49" charset="-122"/>
                <a:sym typeface="+mn-ea"/>
              </a:rPr>
              <a:t>①公元前</a:t>
            </a:r>
            <a:r>
              <a:rPr lang="en-US" altLang="zh-CN" sz="2400" b="1">
                <a:latin typeface="楷体" panose="02010609060101010101" pitchFamily="49" charset="-122"/>
                <a:ea typeface="楷体" panose="02010609060101010101" pitchFamily="49" charset="-122"/>
                <a:sym typeface="+mn-ea"/>
              </a:rPr>
              <a:t>3500</a:t>
            </a:r>
            <a:r>
              <a:rPr lang="zh-CN" altLang="en-US" sz="2400" b="1">
                <a:latin typeface="楷体" panose="02010609060101010101" pitchFamily="49" charset="-122"/>
                <a:ea typeface="楷体" panose="02010609060101010101" pitchFamily="49" charset="-122"/>
                <a:sym typeface="+mn-ea"/>
              </a:rPr>
              <a:t>年左右，产生了最初的文明</a:t>
            </a:r>
            <a:r>
              <a:rPr lang="zh-CN" altLang="en-US" sz="2400" b="1" smtClean="0">
                <a:latin typeface="楷体" panose="02010609060101010101" pitchFamily="49" charset="-122"/>
                <a:ea typeface="楷体" panose="02010609060101010101" pitchFamily="49" charset="-122"/>
                <a:sym typeface="+mn-ea"/>
              </a:rPr>
              <a:t>。</a:t>
            </a:r>
            <a:endParaRPr lang="en-US" altLang="zh-CN" sz="2400" b="1" smtClean="0">
              <a:latin typeface="楷体" panose="02010609060101010101" pitchFamily="49" charset="-122"/>
              <a:ea typeface="楷体" panose="02010609060101010101" pitchFamily="49" charset="-122"/>
              <a:sym typeface="+mn-ea"/>
            </a:endParaRPr>
          </a:p>
          <a:p>
            <a:r>
              <a:rPr lang="zh-CN" altLang="en-US" sz="2400" b="1">
                <a:latin typeface="楷体" panose="02010609060101010101" pitchFamily="49" charset="-122"/>
                <a:ea typeface="楷体" panose="02010609060101010101" pitchFamily="49" charset="-122"/>
                <a:sym typeface="+mn-ea"/>
              </a:rPr>
              <a:t>②</a:t>
            </a:r>
            <a:r>
              <a:rPr lang="zh-CN" altLang="en-US" sz="2400" b="1" smtClean="0">
                <a:latin typeface="楷体" panose="02010609060101010101" pitchFamily="49" charset="-122"/>
                <a:ea typeface="楷体" panose="02010609060101010101" pitchFamily="49" charset="-122"/>
                <a:sym typeface="+mn-ea"/>
              </a:rPr>
              <a:t>前</a:t>
            </a:r>
            <a:r>
              <a:rPr lang="en-US" sz="2400" b="1" smtClean="0">
                <a:latin typeface="楷体" panose="02010609060101010101" pitchFamily="49" charset="-122"/>
                <a:ea typeface="楷体" panose="02010609060101010101" pitchFamily="49" charset="-122"/>
                <a:sym typeface="+mn-ea"/>
              </a:rPr>
              <a:t>2900</a:t>
            </a:r>
            <a:r>
              <a:rPr lang="zh-CN" altLang="en-US" sz="2400" b="1" smtClean="0">
                <a:latin typeface="楷体" panose="02010609060101010101" pitchFamily="49" charset="-122"/>
                <a:ea typeface="楷体" panose="02010609060101010101" pitchFamily="49" charset="-122"/>
                <a:sym typeface="+mn-ea"/>
              </a:rPr>
              <a:t>年</a:t>
            </a:r>
            <a:r>
              <a:rPr lang="zh-CN" altLang="en-US" sz="2400" b="1">
                <a:latin typeface="楷体" panose="02010609060101010101" pitchFamily="49" charset="-122"/>
                <a:ea typeface="楷体" panose="02010609060101010101" pitchFamily="49" charset="-122"/>
                <a:sym typeface="+mn-ea"/>
              </a:rPr>
              <a:t>，苏美尔地区出现城市国家。</a:t>
            </a:r>
            <a:endParaRPr lang="zh-CN" altLang="en-US" sz="2400" b="1">
              <a:latin typeface="楷体" panose="02010609060101010101" pitchFamily="49" charset="-122"/>
              <a:ea typeface="楷体" panose="02010609060101010101" pitchFamily="49" charset="-122"/>
            </a:endParaRPr>
          </a:p>
          <a:p>
            <a:r>
              <a:rPr lang="zh-CN" altLang="en-US" sz="2400" b="1">
                <a:latin typeface="楷体" panose="02010609060101010101" pitchFamily="49" charset="-122"/>
                <a:ea typeface="楷体" panose="02010609060101010101" pitchFamily="49" charset="-122"/>
                <a:sym typeface="+mn-ea"/>
              </a:rPr>
              <a:t>③约公元前</a:t>
            </a:r>
            <a:r>
              <a:rPr lang="en-US" altLang="zh-CN" sz="2400" b="1">
                <a:latin typeface="楷体" panose="02010609060101010101" pitchFamily="49" charset="-122"/>
                <a:ea typeface="楷体" panose="02010609060101010101" pitchFamily="49" charset="-122"/>
                <a:sym typeface="+mn-ea"/>
              </a:rPr>
              <a:t>18</a:t>
            </a:r>
            <a:r>
              <a:rPr lang="zh-CN" altLang="en-US" sz="2400" b="1">
                <a:latin typeface="楷体" panose="02010609060101010101" pitchFamily="49" charset="-122"/>
                <a:ea typeface="楷体" panose="02010609060101010101" pitchFamily="49" charset="-122"/>
                <a:sym typeface="+mn-ea"/>
              </a:rPr>
              <a:t>世纪，古巴比伦国王汉谟拉比基本统一了两河</a:t>
            </a:r>
            <a:r>
              <a:rPr lang="zh-CN" altLang="en-US" sz="2400" b="1" smtClean="0">
                <a:latin typeface="楷体" panose="02010609060101010101" pitchFamily="49" charset="-122"/>
                <a:ea typeface="楷体" panose="02010609060101010101" pitchFamily="49" charset="-122"/>
                <a:sym typeface="+mn-ea"/>
              </a:rPr>
              <a:t>流域 （君主专制制度、</a:t>
            </a:r>
            <a:r>
              <a:rPr lang="en-US" altLang="zh-CN" sz="2400" b="1" smtClean="0">
                <a:latin typeface="楷体" panose="02010609060101010101" pitchFamily="49" charset="-122"/>
                <a:ea typeface="楷体" panose="02010609060101010101" pitchFamily="49" charset="-122"/>
                <a:sym typeface="+mn-ea"/>
              </a:rPr>
              <a:t>《</a:t>
            </a:r>
            <a:r>
              <a:rPr lang="zh-CN" altLang="en-US" sz="2400" b="1">
                <a:latin typeface="楷体" panose="02010609060101010101" pitchFamily="49" charset="-122"/>
                <a:ea typeface="楷体" panose="02010609060101010101" pitchFamily="49" charset="-122"/>
                <a:sym typeface="+mn-ea"/>
              </a:rPr>
              <a:t>汉谟拉比法典</a:t>
            </a:r>
            <a:r>
              <a:rPr lang="en-US" altLang="zh-CN" sz="2400" b="1" smtClean="0">
                <a:latin typeface="楷体" panose="02010609060101010101" pitchFamily="49" charset="-122"/>
                <a:ea typeface="楷体" panose="02010609060101010101" pitchFamily="49" charset="-122"/>
                <a:sym typeface="+mn-ea"/>
              </a:rPr>
              <a:t>》</a:t>
            </a:r>
            <a:r>
              <a:rPr lang="zh-CN" altLang="en-US" sz="2400" b="1">
                <a:latin typeface="楷体" panose="02010609060101010101" pitchFamily="49" charset="-122"/>
                <a:ea typeface="楷体" panose="02010609060101010101" pitchFamily="49" charset="-122"/>
                <a:sym typeface="+mn-ea"/>
              </a:rPr>
              <a:t>）</a:t>
            </a:r>
          </a:p>
          <a:p>
            <a:r>
              <a:rPr lang="en-US" altLang="zh-CN" sz="2400" b="1">
                <a:solidFill>
                  <a:srgbClr val="FF0000"/>
                </a:solidFill>
                <a:latin typeface="黑体" panose="02010609060101010101" pitchFamily="49" charset="-122"/>
                <a:ea typeface="黑体" panose="02010609060101010101" pitchFamily="49" charset="-122"/>
                <a:sym typeface="+mn-ea"/>
              </a:rPr>
              <a:t>4</a:t>
            </a:r>
            <a:r>
              <a:rPr lang="zh-CN" altLang="en-US" sz="2400" b="1">
                <a:solidFill>
                  <a:srgbClr val="FF0000"/>
                </a:solidFill>
                <a:latin typeface="黑体" panose="02010609060101010101" pitchFamily="49" charset="-122"/>
                <a:ea typeface="黑体" panose="02010609060101010101" pitchFamily="49" charset="-122"/>
                <a:sym typeface="+mn-ea"/>
              </a:rPr>
              <a:t>、文化：</a:t>
            </a:r>
            <a:r>
              <a:rPr lang="zh-CN" altLang="en-US" sz="2400" b="1">
                <a:latin typeface="楷体" panose="02010609060101010101" pitchFamily="49" charset="-122"/>
                <a:ea typeface="楷体" panose="02010609060101010101" pitchFamily="49" charset="-122"/>
                <a:sym typeface="+mn-ea"/>
              </a:rPr>
              <a:t>楔形文字是最古老文字；</a:t>
            </a:r>
            <a:r>
              <a:rPr lang="en-US" altLang="zh-CN" sz="2400" b="1">
                <a:latin typeface="楷体" panose="02010609060101010101" pitchFamily="49" charset="-122"/>
                <a:ea typeface="楷体" panose="02010609060101010101" pitchFamily="49" charset="-122"/>
                <a:sym typeface="+mn-ea"/>
              </a:rPr>
              <a:t>《</a:t>
            </a:r>
            <a:r>
              <a:rPr lang="zh-CN" altLang="en-US" sz="2400" b="1">
                <a:latin typeface="楷体" panose="02010609060101010101" pitchFamily="49" charset="-122"/>
                <a:ea typeface="楷体" panose="02010609060101010101" pitchFamily="49" charset="-122"/>
                <a:sym typeface="+mn-ea"/>
              </a:rPr>
              <a:t>吉尔伽美什</a:t>
            </a:r>
            <a:r>
              <a:rPr lang="en-US" altLang="zh-CN" sz="2400" b="1">
                <a:latin typeface="楷体" panose="02010609060101010101" pitchFamily="49" charset="-122"/>
                <a:ea typeface="楷体" panose="02010609060101010101" pitchFamily="49" charset="-122"/>
                <a:sym typeface="+mn-ea"/>
              </a:rPr>
              <a:t>》</a:t>
            </a:r>
            <a:r>
              <a:rPr lang="zh-CN" altLang="en-US" sz="2400" b="1">
                <a:latin typeface="楷体" panose="02010609060101010101" pitchFamily="49" charset="-122"/>
                <a:ea typeface="楷体" panose="02010609060101010101" pitchFamily="49" charset="-122"/>
                <a:sym typeface="+mn-ea"/>
              </a:rPr>
              <a:t>是最早的史诗；洪水和方舟传说；苏美尔人的</a:t>
            </a:r>
            <a:r>
              <a:rPr lang="en-US" sz="2400" b="1">
                <a:latin typeface="楷体" panose="02010609060101010101" pitchFamily="49" charset="-122"/>
                <a:ea typeface="楷体" panose="02010609060101010101" pitchFamily="49" charset="-122"/>
                <a:sym typeface="+mn-ea"/>
              </a:rPr>
              <a:t>60 </a:t>
            </a:r>
            <a:r>
              <a:rPr lang="zh-CN" altLang="en-US" sz="2400" b="1">
                <a:latin typeface="楷体" panose="02010609060101010101" pitchFamily="49" charset="-122"/>
                <a:ea typeface="楷体" panose="02010609060101010101" pitchFamily="49" charset="-122"/>
                <a:sym typeface="+mn-ea"/>
              </a:rPr>
              <a:t>进位制。</a:t>
            </a:r>
          </a:p>
        </p:txBody>
      </p:sp>
      <p:sp>
        <p:nvSpPr>
          <p:cNvPr id="4" name="Text Box 6"/>
          <p:cNvSpPr txBox="1">
            <a:spLocks noChangeArrowheads="1"/>
          </p:cNvSpPr>
          <p:nvPr/>
        </p:nvSpPr>
        <p:spPr bwMode="auto">
          <a:xfrm>
            <a:off x="0" y="159767"/>
            <a:ext cx="8636000" cy="584775"/>
          </a:xfrm>
          <a:prstGeom prst="rect">
            <a:avLst/>
          </a:prstGeom>
          <a:noFill/>
          <a:ln w="9525">
            <a:noFill/>
            <a:miter lim="800000"/>
          </a:ln>
        </p:spPr>
        <p:txBody>
          <a:bodyPr wrap="square">
            <a:spAutoFit/>
          </a:bodyPr>
          <a:lstStyle/>
          <a:p>
            <a:pPr algn="ctr">
              <a:defRPr/>
            </a:pPr>
            <a:r>
              <a:rPr lang="en-US" altLang="zh-CN" sz="3200" b="1">
                <a:latin typeface="微软雅黑" panose="020B0503020204020204" pitchFamily="34" charset="-122"/>
                <a:ea typeface="微软雅黑" panose="020B0503020204020204" pitchFamily="34" charset="-122"/>
                <a:sym typeface="+mn-ea"/>
              </a:rPr>
              <a:t>(</a:t>
            </a:r>
            <a:r>
              <a:rPr lang="zh-CN" altLang="en-US" sz="3200" b="1">
                <a:latin typeface="微软雅黑" panose="020B0503020204020204" pitchFamily="34" charset="-122"/>
                <a:ea typeface="微软雅黑" panose="020B0503020204020204" pitchFamily="34" charset="-122"/>
                <a:sym typeface="+mn-ea"/>
              </a:rPr>
              <a:t>一</a:t>
            </a:r>
            <a:r>
              <a:rPr lang="en-US" altLang="zh-CN" sz="3200" b="1">
                <a:latin typeface="微软雅黑" panose="020B0503020204020204" pitchFamily="34" charset="-122"/>
                <a:ea typeface="微软雅黑" panose="020B0503020204020204" pitchFamily="34" charset="-122"/>
                <a:sym typeface="+mn-ea"/>
              </a:rPr>
              <a:t>)</a:t>
            </a:r>
            <a:r>
              <a:rPr lang="zh-CN" altLang="en-US" sz="3200" b="1">
                <a:latin typeface="微软雅黑" panose="020B0503020204020204" pitchFamily="34" charset="-122"/>
                <a:ea typeface="微软雅黑" panose="020B0503020204020204" pitchFamily="34" charset="-122"/>
                <a:sym typeface="+mn-ea"/>
              </a:rPr>
              <a:t>两河</a:t>
            </a:r>
            <a:r>
              <a:rPr lang="zh-CN" altLang="en-US" sz="3200" b="1" smtClean="0">
                <a:latin typeface="微软雅黑" panose="020B0503020204020204" pitchFamily="34" charset="-122"/>
                <a:ea typeface="微软雅黑" panose="020B0503020204020204" pitchFamily="34" charset="-122"/>
                <a:sym typeface="+mn-ea"/>
              </a:rPr>
              <a:t>流域</a:t>
            </a:r>
            <a:r>
              <a:rPr lang="zh-CN" altLang="en-US" sz="3200" b="1" smtClean="0">
                <a:latin typeface="微软雅黑" panose="020B0503020204020204" pitchFamily="34" charset="-122"/>
                <a:ea typeface="微软雅黑" panose="020B0503020204020204" pitchFamily="34" charset="-122"/>
              </a:rPr>
              <a:t>——</a:t>
            </a:r>
            <a:r>
              <a:rPr lang="zh-CN" altLang="en-US" sz="3200">
                <a:latin typeface="微软雅黑" panose="020B0503020204020204" pitchFamily="34" charset="-122"/>
                <a:ea typeface="微软雅黑" panose="020B0503020204020204" pitchFamily="34" charset="-122"/>
              </a:rPr>
              <a:t>苏美尔</a:t>
            </a:r>
            <a:r>
              <a:rPr lang="zh-CN" altLang="en-US" sz="3200" smtClean="0">
                <a:latin typeface="微软雅黑" panose="020B0503020204020204" pitchFamily="34" charset="-122"/>
                <a:ea typeface="微软雅黑" panose="020B0503020204020204" pitchFamily="34" charset="-122"/>
              </a:rPr>
              <a:t>文明、古巴</a:t>
            </a:r>
            <a:r>
              <a:rPr lang="zh-CN" altLang="en-US" sz="3200">
                <a:latin typeface="微软雅黑" panose="020B0503020204020204" pitchFamily="34" charset="-122"/>
                <a:ea typeface="微软雅黑" panose="020B0503020204020204" pitchFamily="34" charset="-122"/>
              </a:rPr>
              <a:t>比伦文明</a:t>
            </a:r>
          </a:p>
        </p:txBody>
      </p:sp>
    </p:spTree>
    <p:extLst>
      <p:ext uri="{BB962C8B-B14F-4D97-AF65-F5344CB8AC3E}">
        <p14:creationId xmlns:p14="http://schemas.microsoft.com/office/powerpoint/2010/main" val="1427322004"/>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0" y="20642"/>
            <a:ext cx="8636000" cy="584775"/>
          </a:xfrm>
          <a:prstGeom prst="rect">
            <a:avLst/>
          </a:prstGeom>
          <a:noFill/>
          <a:ln w="9525">
            <a:noFill/>
            <a:miter lim="800000"/>
          </a:ln>
        </p:spPr>
        <p:txBody>
          <a:bodyPr wrap="square">
            <a:spAutoFit/>
          </a:bodyPr>
          <a:lstStyle/>
          <a:p>
            <a:pPr algn="ctr">
              <a:defRPr/>
            </a:pPr>
            <a:r>
              <a:rPr lang="en-US" altLang="zh-CN" sz="3200" b="1" smtClean="0">
                <a:latin typeface="微软雅黑" panose="020B0503020204020204" pitchFamily="34" charset="-122"/>
                <a:ea typeface="微软雅黑" panose="020B0503020204020204" pitchFamily="34" charset="-122"/>
                <a:sym typeface="+mn-ea"/>
              </a:rPr>
              <a:t>(</a:t>
            </a:r>
            <a:r>
              <a:rPr lang="zh-CN" altLang="en-US" sz="3200" b="1" smtClean="0">
                <a:latin typeface="微软雅黑" panose="020B0503020204020204" pitchFamily="34" charset="-122"/>
                <a:ea typeface="微软雅黑" panose="020B0503020204020204" pitchFamily="34" charset="-122"/>
                <a:sym typeface="+mn-ea"/>
              </a:rPr>
              <a:t>二</a:t>
            </a:r>
            <a:r>
              <a:rPr lang="en-US" altLang="zh-CN" sz="3200" b="1" smtClean="0">
                <a:latin typeface="微软雅黑" panose="020B0503020204020204" pitchFamily="34" charset="-122"/>
                <a:ea typeface="微软雅黑" panose="020B0503020204020204" pitchFamily="34" charset="-122"/>
                <a:sym typeface="+mn-ea"/>
              </a:rPr>
              <a:t>)</a:t>
            </a:r>
            <a:r>
              <a:rPr lang="zh-CN" altLang="en-US" sz="3200" b="1">
                <a:latin typeface="微软雅黑" panose="020B0503020204020204" pitchFamily="34" charset="-122"/>
                <a:ea typeface="微软雅黑" panose="020B0503020204020204" pitchFamily="34" charset="-122"/>
                <a:sym typeface="+mn-ea"/>
              </a:rPr>
              <a:t>尼罗河河</a:t>
            </a:r>
            <a:r>
              <a:rPr lang="zh-CN" altLang="en-US" sz="3200" b="1" smtClean="0">
                <a:latin typeface="微软雅黑" panose="020B0503020204020204" pitchFamily="34" charset="-122"/>
                <a:ea typeface="微软雅黑" panose="020B0503020204020204" pitchFamily="34" charset="-122"/>
                <a:sym typeface="+mn-ea"/>
              </a:rPr>
              <a:t>流域</a:t>
            </a:r>
            <a:r>
              <a:rPr lang="en-US" altLang="zh-CN" sz="3200" b="1" smtClean="0">
                <a:latin typeface="微软雅黑" panose="020B0503020204020204" pitchFamily="34" charset="-122"/>
                <a:ea typeface="微软雅黑" panose="020B0503020204020204" pitchFamily="34" charset="-122"/>
                <a:sym typeface="+mn-ea"/>
              </a:rPr>
              <a:t>——</a:t>
            </a:r>
            <a:r>
              <a:rPr lang="zh-CN" altLang="en-US" sz="3200" smtClean="0">
                <a:latin typeface="微软雅黑" panose="020B0503020204020204" pitchFamily="34" charset="-122"/>
                <a:ea typeface="微软雅黑" panose="020B0503020204020204" pitchFamily="34" charset="-122"/>
                <a:sym typeface="+mn-ea"/>
              </a:rPr>
              <a:t>古</a:t>
            </a:r>
            <a:r>
              <a:rPr lang="zh-CN" altLang="en-US" sz="3200">
                <a:latin typeface="微软雅黑" panose="020B0503020204020204" pitchFamily="34" charset="-122"/>
                <a:ea typeface="微软雅黑" panose="020B0503020204020204" pitchFamily="34" charset="-122"/>
                <a:sym typeface="+mn-ea"/>
              </a:rPr>
              <a:t>埃及文明</a:t>
            </a:r>
            <a:endParaRPr lang="zh-CN" altLang="en-US" sz="3200">
              <a:latin typeface="微软雅黑" panose="020B0503020204020204" pitchFamily="34" charset="-122"/>
              <a:ea typeface="微软雅黑" panose="020B0503020204020204" pitchFamily="34" charset="-122"/>
            </a:endParaRPr>
          </a:p>
        </p:txBody>
      </p:sp>
      <p:sp>
        <p:nvSpPr>
          <p:cNvPr id="5" name="TextBox 20"/>
          <p:cNvSpPr txBox="1"/>
          <p:nvPr>
            <p:custDataLst>
              <p:tags r:id="rId1"/>
            </p:custDataLst>
          </p:nvPr>
        </p:nvSpPr>
        <p:spPr>
          <a:xfrm>
            <a:off x="4953000" y="744542"/>
            <a:ext cx="3806190" cy="2677656"/>
          </a:xfrm>
          <a:prstGeom prst="rect">
            <a:avLst/>
          </a:prstGeom>
          <a:solidFill>
            <a:schemeClr val="bg1"/>
          </a:solidFill>
        </p:spPr>
        <p:txBody>
          <a:bodyPr wrap="square" rtlCol="0">
            <a:spAutoFit/>
          </a:bodyPr>
          <a:lstStyle/>
          <a:p>
            <a:r>
              <a:rPr lang="en-US" altLang="zh-CN" sz="2400" b="1" smtClean="0">
                <a:solidFill>
                  <a:srgbClr val="002060"/>
                </a:solidFill>
              </a:rPr>
              <a:t>1</a:t>
            </a:r>
            <a:r>
              <a:rPr lang="zh-CN" altLang="en-US" sz="2400" b="1" smtClean="0">
                <a:solidFill>
                  <a:srgbClr val="002060"/>
                </a:solidFill>
              </a:rPr>
              <a:t>、自然环境</a:t>
            </a:r>
            <a:endParaRPr lang="en-US" altLang="zh-CN" sz="2400" b="1" smtClean="0">
              <a:solidFill>
                <a:srgbClr val="002060"/>
              </a:solidFill>
            </a:endParaRPr>
          </a:p>
          <a:p>
            <a:r>
              <a:rPr lang="zh-CN" altLang="en-US" sz="2400" b="1" smtClean="0">
                <a:latin typeface="楷体" panose="02010609060101010101" pitchFamily="49" charset="-122"/>
                <a:ea typeface="楷体" panose="02010609060101010101" pitchFamily="49" charset="-122"/>
              </a:rPr>
              <a:t>①尼罗河</a:t>
            </a:r>
            <a:r>
              <a:rPr lang="zh-CN" altLang="en-US" sz="2400" b="1">
                <a:latin typeface="楷体" panose="02010609060101010101" pitchFamily="49" charset="-122"/>
                <a:ea typeface="楷体" panose="02010609060101010101" pitchFamily="49" charset="-122"/>
              </a:rPr>
              <a:t>定期的泛滥，有利于</a:t>
            </a:r>
            <a:r>
              <a:rPr lang="zh-CN" altLang="en-US" sz="2400" b="1">
                <a:solidFill>
                  <a:srgbClr val="FF0000"/>
                </a:solidFill>
                <a:latin typeface="楷体" panose="02010609060101010101" pitchFamily="49" charset="-122"/>
                <a:ea typeface="楷体" panose="02010609060101010101" pitchFamily="49" charset="-122"/>
              </a:rPr>
              <a:t>农业生产</a:t>
            </a:r>
            <a:r>
              <a:rPr lang="zh-CN" altLang="en-US" sz="2400" b="1">
                <a:latin typeface="楷体" panose="02010609060101010101" pitchFamily="49" charset="-122"/>
                <a:ea typeface="楷体" panose="02010609060101010101" pitchFamily="49" charset="-122"/>
              </a:rPr>
              <a:t>的发展；</a:t>
            </a:r>
          </a:p>
          <a:p>
            <a:r>
              <a:rPr lang="zh-CN" altLang="en-US" sz="2400" b="1" smtClean="0">
                <a:latin typeface="楷体" panose="02010609060101010101" pitchFamily="49" charset="-122"/>
                <a:ea typeface="楷体" panose="02010609060101010101" pitchFamily="49" charset="-122"/>
              </a:rPr>
              <a:t>②尼罗河</a:t>
            </a:r>
            <a:r>
              <a:rPr lang="zh-CN" altLang="en-US" sz="2400" b="1">
                <a:latin typeface="楷体" panose="02010609060101010101" pitchFamily="49" charset="-122"/>
                <a:ea typeface="楷体" panose="02010609060101010101" pitchFamily="49" charset="-122"/>
              </a:rPr>
              <a:t>同时提供了连通上下埃及的便利，有利于埃及的</a:t>
            </a:r>
            <a:r>
              <a:rPr lang="zh-CN" altLang="en-US" sz="2400" b="1">
                <a:solidFill>
                  <a:srgbClr val="FF0000"/>
                </a:solidFill>
                <a:latin typeface="楷体" panose="02010609060101010101" pitchFamily="49" charset="-122"/>
                <a:ea typeface="楷体" panose="02010609060101010101" pitchFamily="49" charset="-122"/>
              </a:rPr>
              <a:t>统一和专制主义集权国家</a:t>
            </a:r>
            <a:r>
              <a:rPr lang="zh-CN" altLang="en-US" sz="2400" b="1">
                <a:latin typeface="楷体" panose="02010609060101010101" pitchFamily="49" charset="-122"/>
                <a:ea typeface="楷体" panose="02010609060101010101" pitchFamily="49" charset="-122"/>
              </a:rPr>
              <a:t>的形成。</a:t>
            </a:r>
          </a:p>
        </p:txBody>
      </p:sp>
      <p:pic>
        <p:nvPicPr>
          <p:cNvPr id="13" name="图片 12"/>
          <p:cNvPicPr>
            <a:picLocks noChangeAspect="1"/>
          </p:cNvPicPr>
          <p:nvPr/>
        </p:nvPicPr>
        <p:blipFill>
          <a:blip r:embed="rId3"/>
          <a:stretch>
            <a:fillRect/>
          </a:stretch>
        </p:blipFill>
        <p:spPr>
          <a:xfrm>
            <a:off x="622935" y="744542"/>
            <a:ext cx="3606165" cy="4251580"/>
          </a:xfrm>
          <a:prstGeom prst="roundRect">
            <a:avLst>
              <a:gd name="adj" fmla="val 6140"/>
            </a:avLst>
          </a:prstGeom>
          <a:ln>
            <a:noFill/>
          </a:ln>
          <a:effectLst>
            <a:outerShdw blurRad="190500" algn="tl" rotWithShape="0">
              <a:srgbClr val="000000">
                <a:alpha val="70000"/>
              </a:srgbClr>
            </a:outerShdw>
          </a:effectLst>
        </p:spPr>
      </p:pic>
      <p:sp>
        <p:nvSpPr>
          <p:cNvPr id="3" name="矩形 2"/>
          <p:cNvSpPr/>
          <p:nvPr/>
        </p:nvSpPr>
        <p:spPr>
          <a:xfrm>
            <a:off x="4953000" y="3538916"/>
            <a:ext cx="3806190" cy="1569660"/>
          </a:xfrm>
          <a:prstGeom prst="rect">
            <a:avLst/>
          </a:prstGeom>
          <a:solidFill>
            <a:schemeClr val="bg1"/>
          </a:solidFill>
        </p:spPr>
        <p:txBody>
          <a:bodyPr wrap="square">
            <a:spAutoFit/>
          </a:bodyPr>
          <a:lstStyle/>
          <a:p>
            <a:pPr algn="just">
              <a:spcBef>
                <a:spcPct val="0"/>
              </a:spcBef>
              <a:spcAft>
                <a:spcPct val="0"/>
              </a:spcAft>
            </a:pPr>
            <a:r>
              <a:rPr lang="en-US" altLang="zh-CN" sz="2400" b="1">
                <a:solidFill>
                  <a:srgbClr val="002060"/>
                </a:solidFill>
              </a:rPr>
              <a:t>2</a:t>
            </a:r>
            <a:r>
              <a:rPr lang="zh-CN" altLang="en-US" sz="2400" b="1">
                <a:solidFill>
                  <a:srgbClr val="002060"/>
                </a:solidFill>
              </a:rPr>
              <a:t>、文明演进：</a:t>
            </a:r>
            <a:r>
              <a:rPr lang="zh-CN" altLang="en-US" sz="2400" b="1">
                <a:latin typeface="楷体" panose="02010609060101010101" pitchFamily="49" charset="-122"/>
                <a:ea typeface="楷体" panose="02010609060101010101" pitchFamily="49" charset="-122"/>
                <a:sym typeface="微软雅黑" panose="020B0503020204020204" charset="-122"/>
              </a:rPr>
              <a:t>公元前3</a:t>
            </a:r>
            <a:r>
              <a:rPr lang="en-US" altLang="zh-CN" sz="2400" b="1">
                <a:latin typeface="楷体" panose="02010609060101010101" pitchFamily="49" charset="-122"/>
                <a:ea typeface="楷体" panose="02010609060101010101" pitchFamily="49" charset="-122"/>
                <a:sym typeface="微软雅黑" panose="020B0503020204020204" charset="-122"/>
              </a:rPr>
              <a:t>5</a:t>
            </a:r>
            <a:r>
              <a:rPr lang="zh-CN" altLang="en-US" sz="2400" b="1">
                <a:latin typeface="楷体" panose="02010609060101010101" pitchFamily="49" charset="-122"/>
                <a:ea typeface="楷体" panose="02010609060101010101" pitchFamily="49" charset="-122"/>
                <a:sym typeface="微软雅黑" panose="020B0503020204020204" charset="-122"/>
              </a:rPr>
              <a:t>00年左右，埃及文明兴起。公元前3100年左右，埃及初步实现统一。</a:t>
            </a:r>
            <a:endParaRPr lang="zh-CN" altLang="en-US" sz="2400" b="1">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530162946"/>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0" y="159767"/>
            <a:ext cx="8636000" cy="584775"/>
          </a:xfrm>
          <a:prstGeom prst="rect">
            <a:avLst/>
          </a:prstGeom>
          <a:noFill/>
          <a:ln w="9525">
            <a:noFill/>
            <a:miter lim="800000"/>
          </a:ln>
        </p:spPr>
        <p:txBody>
          <a:bodyPr wrap="square">
            <a:spAutoFit/>
          </a:bodyPr>
          <a:lstStyle/>
          <a:p>
            <a:pPr algn="ctr">
              <a:defRPr/>
            </a:pPr>
            <a:r>
              <a:rPr lang="en-US" altLang="zh-CN" sz="3200" b="1" smtClean="0">
                <a:latin typeface="微软雅黑" panose="020B0503020204020204" pitchFamily="34" charset="-122"/>
                <a:ea typeface="微软雅黑" panose="020B0503020204020204" pitchFamily="34" charset="-122"/>
                <a:sym typeface="+mn-ea"/>
              </a:rPr>
              <a:t>(</a:t>
            </a:r>
            <a:r>
              <a:rPr lang="zh-CN" altLang="en-US" sz="3200" b="1" smtClean="0">
                <a:latin typeface="微软雅黑" panose="020B0503020204020204" pitchFamily="34" charset="-122"/>
                <a:ea typeface="微软雅黑" panose="020B0503020204020204" pitchFamily="34" charset="-122"/>
                <a:sym typeface="+mn-ea"/>
              </a:rPr>
              <a:t>二</a:t>
            </a:r>
            <a:r>
              <a:rPr lang="en-US" altLang="zh-CN" sz="3200" b="1" smtClean="0">
                <a:latin typeface="微软雅黑" panose="020B0503020204020204" pitchFamily="34" charset="-122"/>
                <a:ea typeface="微软雅黑" panose="020B0503020204020204" pitchFamily="34" charset="-122"/>
                <a:sym typeface="+mn-ea"/>
              </a:rPr>
              <a:t>)</a:t>
            </a:r>
            <a:r>
              <a:rPr lang="zh-CN" altLang="en-US" sz="3200" b="1">
                <a:latin typeface="微软雅黑" panose="020B0503020204020204" pitchFamily="34" charset="-122"/>
                <a:ea typeface="微软雅黑" panose="020B0503020204020204" pitchFamily="34" charset="-122"/>
                <a:sym typeface="+mn-ea"/>
              </a:rPr>
              <a:t>尼罗河河</a:t>
            </a:r>
            <a:r>
              <a:rPr lang="zh-CN" altLang="en-US" sz="3200" b="1" smtClean="0">
                <a:latin typeface="微软雅黑" panose="020B0503020204020204" pitchFamily="34" charset="-122"/>
                <a:ea typeface="微软雅黑" panose="020B0503020204020204" pitchFamily="34" charset="-122"/>
                <a:sym typeface="+mn-ea"/>
              </a:rPr>
              <a:t>流域</a:t>
            </a:r>
            <a:r>
              <a:rPr lang="en-US" altLang="zh-CN" sz="3200" b="1" smtClean="0">
                <a:latin typeface="微软雅黑" panose="020B0503020204020204" pitchFamily="34" charset="-122"/>
                <a:ea typeface="微软雅黑" panose="020B0503020204020204" pitchFamily="34" charset="-122"/>
                <a:sym typeface="+mn-ea"/>
              </a:rPr>
              <a:t>——</a:t>
            </a:r>
            <a:r>
              <a:rPr lang="zh-CN" altLang="en-US" sz="3200" smtClean="0">
                <a:latin typeface="微软雅黑" panose="020B0503020204020204" pitchFamily="34" charset="-122"/>
                <a:ea typeface="微软雅黑" panose="020B0503020204020204" pitchFamily="34" charset="-122"/>
                <a:sym typeface="+mn-ea"/>
              </a:rPr>
              <a:t>古</a:t>
            </a:r>
            <a:r>
              <a:rPr lang="zh-CN" altLang="en-US" sz="3200">
                <a:latin typeface="微软雅黑" panose="020B0503020204020204" pitchFamily="34" charset="-122"/>
                <a:ea typeface="微软雅黑" panose="020B0503020204020204" pitchFamily="34" charset="-122"/>
                <a:sym typeface="+mn-ea"/>
              </a:rPr>
              <a:t>埃及文明</a:t>
            </a:r>
            <a:endParaRPr lang="zh-CN" altLang="en-US" sz="3200">
              <a:latin typeface="微软雅黑" panose="020B0503020204020204" pitchFamily="34" charset="-122"/>
              <a:ea typeface="微软雅黑" panose="020B0503020204020204" pitchFamily="34" charset="-122"/>
            </a:endParaRPr>
          </a:p>
        </p:txBody>
      </p:sp>
      <p:sp>
        <p:nvSpPr>
          <p:cNvPr id="5" name="TextBox 20"/>
          <p:cNvSpPr txBox="1"/>
          <p:nvPr>
            <p:custDataLst>
              <p:tags r:id="rId1"/>
            </p:custDataLst>
          </p:nvPr>
        </p:nvSpPr>
        <p:spPr>
          <a:xfrm>
            <a:off x="5054600" y="1265242"/>
            <a:ext cx="3806190" cy="2677656"/>
          </a:xfrm>
          <a:prstGeom prst="rect">
            <a:avLst/>
          </a:prstGeom>
          <a:solidFill>
            <a:schemeClr val="bg1"/>
          </a:solidFill>
        </p:spPr>
        <p:txBody>
          <a:bodyPr wrap="square" rtlCol="0">
            <a:spAutoFit/>
          </a:bodyPr>
          <a:lstStyle/>
          <a:p>
            <a:r>
              <a:rPr lang="en-US" altLang="zh-CN" sz="2400" b="1" smtClean="0">
                <a:solidFill>
                  <a:srgbClr val="002060"/>
                </a:solidFill>
              </a:rPr>
              <a:t>3</a:t>
            </a:r>
            <a:r>
              <a:rPr lang="zh-CN" altLang="en-US" sz="2400" b="1" smtClean="0">
                <a:solidFill>
                  <a:srgbClr val="002060"/>
                </a:solidFill>
              </a:rPr>
              <a:t>、制度</a:t>
            </a:r>
            <a:endParaRPr lang="en-US" altLang="zh-CN" sz="2400" b="1" smtClean="0">
              <a:solidFill>
                <a:srgbClr val="002060"/>
              </a:solidFill>
            </a:endParaRPr>
          </a:p>
          <a:p>
            <a:r>
              <a:rPr lang="zh-CN" altLang="en-US" sz="2400" b="1" smtClean="0">
                <a:latin typeface="楷体" panose="02010609060101010101" pitchFamily="49" charset="-122"/>
                <a:ea typeface="楷体" panose="02010609060101010101" pitchFamily="49" charset="-122"/>
              </a:rPr>
              <a:t>建立</a:t>
            </a:r>
            <a:r>
              <a:rPr lang="zh-CN" altLang="en-US" sz="2400" b="1">
                <a:latin typeface="楷体" panose="02010609060101010101" pitchFamily="49" charset="-122"/>
                <a:ea typeface="楷体" panose="02010609060101010101" pitchFamily="49" charset="-122"/>
              </a:rPr>
              <a:t>起比较完善的</a:t>
            </a:r>
            <a:r>
              <a:rPr lang="zh-CN" altLang="en-US" sz="2400" b="1">
                <a:solidFill>
                  <a:srgbClr val="FF0000"/>
                </a:solidFill>
                <a:latin typeface="楷体" panose="02010609060101010101" pitchFamily="49" charset="-122"/>
                <a:ea typeface="楷体" panose="02010609060101010101" pitchFamily="49" charset="-122"/>
              </a:rPr>
              <a:t>官僚系统</a:t>
            </a:r>
            <a:r>
              <a:rPr lang="zh-CN" altLang="en-US" sz="2400" b="1" smtClean="0">
                <a:latin typeface="楷体" panose="02010609060101010101" pitchFamily="49" charset="-122"/>
                <a:ea typeface="楷体" panose="02010609060101010101" pitchFamily="49" charset="-122"/>
              </a:rPr>
              <a:t>。</a:t>
            </a:r>
            <a:r>
              <a:rPr lang="zh-CN" altLang="en-US" sz="2400" b="1" smtClean="0">
                <a:solidFill>
                  <a:srgbClr val="FF0000"/>
                </a:solidFill>
                <a:latin typeface="楷体" panose="02010609060101010101" pitchFamily="49" charset="-122"/>
                <a:ea typeface="楷体" panose="02010609060101010101" pitchFamily="49" charset="-122"/>
              </a:rPr>
              <a:t>法老</a:t>
            </a:r>
            <a:r>
              <a:rPr lang="zh-CN" altLang="en-US" sz="2400" b="1">
                <a:latin typeface="楷体" panose="02010609060101010101" pitchFamily="49" charset="-122"/>
                <a:ea typeface="楷体" panose="02010609060101010101" pitchFamily="49" charset="-122"/>
              </a:rPr>
              <a:t>被视为神在人间的代表，掌握着政治、经济和军事等最重要的权力。法老之下，设有</a:t>
            </a:r>
            <a:r>
              <a:rPr lang="zh-CN" altLang="en-US" sz="2400" b="1">
                <a:solidFill>
                  <a:srgbClr val="FF0000"/>
                </a:solidFill>
                <a:latin typeface="楷体" panose="02010609060101010101" pitchFamily="49" charset="-122"/>
                <a:ea typeface="楷体" panose="02010609060101010101" pitchFamily="49" charset="-122"/>
              </a:rPr>
              <a:t>官员</a:t>
            </a:r>
            <a:r>
              <a:rPr lang="zh-CN" altLang="en-US" sz="2400" b="1">
                <a:latin typeface="楷体" panose="02010609060101010101" pitchFamily="49" charset="-122"/>
                <a:ea typeface="楷体" panose="02010609060101010101" pitchFamily="49" charset="-122"/>
              </a:rPr>
              <a:t>分别处理政务和地方事务。</a:t>
            </a:r>
          </a:p>
        </p:txBody>
      </p:sp>
      <p:pic>
        <p:nvPicPr>
          <p:cNvPr id="6" name="Picture 7" descr="00301104"/>
          <p:cNvPicPr>
            <a:picLocks noChangeAspect="1" noChangeArrowheads="1"/>
          </p:cNvPicPr>
          <p:nvPr/>
        </p:nvPicPr>
        <p:blipFill>
          <a:blip r:embed="rId3">
            <a:clrChange>
              <a:clrFrom>
                <a:srgbClr val="FFFFFF"/>
              </a:clrFrom>
              <a:clrTo>
                <a:srgbClr val="FFFFFF">
                  <a:alpha val="0"/>
                </a:srgbClr>
              </a:clrTo>
            </a:clrChange>
          </a:blip>
          <a:stretch>
            <a:fillRect/>
          </a:stretch>
        </p:blipFill>
        <p:spPr bwMode="auto">
          <a:xfrm>
            <a:off x="106045" y="744542"/>
            <a:ext cx="4310380" cy="4183380"/>
          </a:xfrm>
          <a:prstGeom prst="rect">
            <a:avLst/>
          </a:prstGeom>
          <a:noFill/>
        </p:spPr>
      </p:pic>
    </p:spTree>
    <p:extLst>
      <p:ext uri="{BB962C8B-B14F-4D97-AF65-F5344CB8AC3E}">
        <p14:creationId xmlns:p14="http://schemas.microsoft.com/office/powerpoint/2010/main" val="3600249586"/>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6531172" y="2431705"/>
            <a:ext cx="2279799" cy="2169825"/>
          </a:xfrm>
          <a:prstGeom prst="rect">
            <a:avLst/>
          </a:prstGeom>
          <a:solidFill>
            <a:srgbClr val="FFE89F"/>
          </a:solidFill>
          <a:ln w="22225" cmpd="sng">
            <a:solidFill>
              <a:srgbClr val="C00000"/>
            </a:solidFill>
            <a:prstDash val="solid"/>
          </a:ln>
        </p:spPr>
        <p:txBody>
          <a:bodyPr wrap="square" rtlCol="0">
            <a:spAutoFit/>
          </a:bodyPr>
          <a:lstStyle/>
          <a:p>
            <a:pPr algn="just">
              <a:lnSpc>
                <a:spcPct val="125000"/>
              </a:lnSpc>
              <a:spcBef>
                <a:spcPct val="0"/>
              </a:spcBef>
              <a:spcAft>
                <a:spcPct val="0"/>
              </a:spcAft>
            </a:pPr>
            <a:r>
              <a:rPr lang="en-US" altLang="zh-CN">
                <a:latin typeface="微软雅黑" panose="020B0503020204020204" charset="-122"/>
                <a:ea typeface="微软雅黑" panose="020B0503020204020204" charset="-122"/>
                <a:cs typeface="微软雅黑" panose="020B0503020204020204" charset="-122"/>
                <a:sym typeface="+mn-ea"/>
              </a:rPr>
              <a:t> </a:t>
            </a:r>
            <a:r>
              <a:rPr lang="zh-CN" altLang="en-US">
                <a:latin typeface="微软雅黑" panose="020B0503020204020204" charset="-122"/>
                <a:ea typeface="微软雅黑" panose="020B0503020204020204" charset="-122"/>
                <a:cs typeface="微软雅黑" panose="020B0503020204020204" charset="-122"/>
                <a:sym typeface="+mn-ea"/>
              </a:rPr>
              <a:t>【太阳历】第一部历法！一年分为三季，分别是泛滥季、播种季和收获季，每季四个月，年末另加五天为节日。</a:t>
            </a:r>
          </a:p>
        </p:txBody>
      </p:sp>
      <p:pic>
        <p:nvPicPr>
          <p:cNvPr id="18" name="图片 17" descr="C:/Users/ADMINI~1/AppData/Local/Temp/kaimatting_20200103184307/output_20200103184329..pngoutput_20200103184329."/>
          <p:cNvPicPr>
            <a:picLocks noChangeAspect="1"/>
          </p:cNvPicPr>
          <p:nvPr/>
        </p:nvPicPr>
        <p:blipFill>
          <a:blip r:embed="rId5"/>
          <a:stretch>
            <a:fillRect/>
          </a:stretch>
        </p:blipFill>
        <p:spPr>
          <a:xfrm>
            <a:off x="189156" y="412837"/>
            <a:ext cx="3024664" cy="3689033"/>
          </a:xfrm>
          <a:prstGeom prst="rect">
            <a:avLst/>
          </a:prstGeom>
          <a:effectLst>
            <a:outerShdw blurRad="50800" dist="38100" dir="2700000" algn="tl" rotWithShape="0">
              <a:prstClr val="black">
                <a:alpha val="40000"/>
              </a:prstClr>
            </a:outerShdw>
          </a:effectLst>
        </p:spPr>
      </p:pic>
      <p:sp>
        <p:nvSpPr>
          <p:cNvPr id="19" name="文本框 18"/>
          <p:cNvSpPr txBox="1"/>
          <p:nvPr/>
        </p:nvSpPr>
        <p:spPr>
          <a:xfrm>
            <a:off x="184386" y="4149987"/>
            <a:ext cx="3207385" cy="923330"/>
          </a:xfrm>
          <a:prstGeom prst="rect">
            <a:avLst/>
          </a:prstGeom>
          <a:noFill/>
        </p:spPr>
        <p:txBody>
          <a:bodyPr wrap="square" rtlCol="0" anchor="t">
            <a:spAutoFit/>
          </a:bodyPr>
          <a:lstStyle/>
          <a:p>
            <a:pPr algn="l"/>
            <a:r>
              <a:rPr lang="zh-CN" altLang="en-US" b="1">
                <a:latin typeface="黑体" panose="02010609060101010101" pitchFamily="49" charset="-122"/>
                <a:ea typeface="黑体" panose="02010609060101010101" pitchFamily="49" charset="-122"/>
                <a:cs typeface="宋体" panose="02010600030101010101" pitchFamily="2" charset="-122"/>
                <a:sym typeface="+mn-ea"/>
              </a:rPr>
              <a:t>◎</a:t>
            </a:r>
            <a:r>
              <a:rPr lang="zh-CN" altLang="en-US" b="1">
                <a:latin typeface="黑体" panose="02010609060101010101" pitchFamily="49" charset="-122"/>
                <a:ea typeface="黑体" panose="02010609060101010101" pitchFamily="49" charset="-122"/>
                <a:cs typeface="宋体" panose="02010600030101010101" pitchFamily="2" charset="-122"/>
              </a:rPr>
              <a:t>《亡灵书》残片  莎草纸质，有31行用黑色墨汁书写的祭司体象形文字</a:t>
            </a:r>
            <a:endParaRPr lang="en-US" altLang="zh-CN" b="1">
              <a:latin typeface="黑体" panose="02010609060101010101" pitchFamily="49" charset="-122"/>
              <a:ea typeface="黑体" panose="02010609060101010101" pitchFamily="49" charset="-122"/>
              <a:cs typeface="宋体" panose="02010600030101010101" pitchFamily="2" charset="-122"/>
            </a:endParaRPr>
          </a:p>
        </p:txBody>
      </p:sp>
      <p:grpSp>
        <p:nvGrpSpPr>
          <p:cNvPr id="20" name="组合 19"/>
          <p:cNvGrpSpPr/>
          <p:nvPr/>
        </p:nvGrpSpPr>
        <p:grpSpPr>
          <a:xfrm>
            <a:off x="3519736" y="412837"/>
            <a:ext cx="2279799" cy="1871226"/>
            <a:chOff x="9608" y="6691"/>
            <a:chExt cx="4711" cy="3493"/>
          </a:xfrm>
        </p:grpSpPr>
        <p:pic>
          <p:nvPicPr>
            <p:cNvPr id="21" name="图片 20"/>
            <p:cNvPicPr>
              <a:picLocks noChangeAspect="1"/>
            </p:cNvPicPr>
            <p:nvPr/>
          </p:nvPicPr>
          <p:blipFill>
            <a:blip r:embed="rId6"/>
            <a:stretch>
              <a:fillRect/>
            </a:stretch>
          </p:blipFill>
          <p:spPr>
            <a:xfrm>
              <a:off x="9608" y="6691"/>
              <a:ext cx="4711" cy="3493"/>
            </a:xfrm>
            <a:prstGeom prst="rect">
              <a:avLst/>
            </a:prstGeom>
          </p:spPr>
        </p:pic>
        <p:sp>
          <p:nvSpPr>
            <p:cNvPr id="22" name="文本框 21"/>
            <p:cNvSpPr txBox="1"/>
            <p:nvPr/>
          </p:nvSpPr>
          <p:spPr>
            <a:xfrm>
              <a:off x="9608" y="9495"/>
              <a:ext cx="4711" cy="689"/>
            </a:xfrm>
            <a:prstGeom prst="rect">
              <a:avLst/>
            </a:prstGeom>
            <a:solidFill>
              <a:schemeClr val="accent5">
                <a:lumMod val="50000"/>
              </a:schemeClr>
            </a:solidFill>
            <a:ln w="9525">
              <a:noFill/>
            </a:ln>
          </p:spPr>
          <p:txBody>
            <a:bodyPr wrap="square" anchor="t">
              <a:spAutoFit/>
            </a:bodyPr>
            <a:lstStyle/>
            <a:p>
              <a:pPr algn="ctr">
                <a:spcBef>
                  <a:spcPct val="50000"/>
                </a:spcBef>
              </a:pPr>
              <a:r>
                <a:rPr lang="zh-CN" altLang="en-US" b="1">
                  <a:solidFill>
                    <a:schemeClr val="bg1"/>
                  </a:solidFill>
                  <a:latin typeface="黑体" panose="02010609060101010101" pitchFamily="49" charset="-122"/>
                  <a:ea typeface="黑体" panose="02010609060101010101" pitchFamily="49" charset="-122"/>
                  <a:cs typeface="华文行楷" panose="02010800040101010101" pitchFamily="2" charset="-122"/>
                </a:rPr>
                <a:t>埃及象形文字</a:t>
              </a:r>
            </a:p>
          </p:txBody>
        </p:sp>
      </p:grpSp>
      <p:sp>
        <p:nvSpPr>
          <p:cNvPr id="79" name="椭圆 78"/>
          <p:cNvSpPr/>
          <p:nvPr/>
        </p:nvSpPr>
        <p:spPr>
          <a:xfrm>
            <a:off x="2229813" y="2296265"/>
            <a:ext cx="1183958" cy="431959"/>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80" name="直接箭头连接符 79"/>
          <p:cNvCxnSpPr/>
          <p:nvPr/>
        </p:nvCxnSpPr>
        <p:spPr>
          <a:xfrm flipV="1">
            <a:off x="3391771" y="1834970"/>
            <a:ext cx="245904" cy="622164"/>
          </a:xfrm>
          <a:prstGeom prst="straightConnector1">
            <a:avLst/>
          </a:prstGeom>
          <a:ln w="412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9" name="矩形 138"/>
          <p:cNvSpPr/>
          <p:nvPr/>
        </p:nvSpPr>
        <p:spPr>
          <a:xfrm>
            <a:off x="158078" y="0"/>
            <a:ext cx="23241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b="1" smtClean="0">
                <a:solidFill>
                  <a:srgbClr val="002060"/>
                </a:solidFill>
              </a:rPr>
              <a:t>4</a:t>
            </a:r>
            <a:r>
              <a:rPr lang="zh-CN" altLang="en-US" sz="2400" b="1" smtClean="0">
                <a:solidFill>
                  <a:srgbClr val="002060"/>
                </a:solidFill>
              </a:rPr>
              <a:t>、文化</a:t>
            </a:r>
            <a:endParaRPr lang="zh-CN" altLang="en-US" sz="2400" b="1">
              <a:solidFill>
                <a:srgbClr val="002060"/>
              </a:solidFill>
            </a:endParaRPr>
          </a:p>
        </p:txBody>
      </p:sp>
      <p:pic>
        <p:nvPicPr>
          <p:cNvPr id="145" name="图片 144" descr="1525775856232e18f6bdc08.jpg"/>
          <p:cNvPicPr>
            <a:picLocks noChangeAspect="1"/>
          </p:cNvPicPr>
          <p:nvPr/>
        </p:nvPicPr>
        <p:blipFill>
          <a:blip r:embed="rId7">
            <a:clrChange>
              <a:clrFrom>
                <a:srgbClr val="F7FFFF"/>
              </a:clrFrom>
              <a:clrTo>
                <a:srgbClr val="F7FFFF">
                  <a:alpha val="0"/>
                </a:srgbClr>
              </a:clrTo>
            </a:clrChange>
          </a:blip>
          <a:stretch>
            <a:fillRect/>
          </a:stretch>
        </p:blipFill>
        <p:spPr>
          <a:xfrm>
            <a:off x="6412696" y="305901"/>
            <a:ext cx="2398275" cy="1840151"/>
          </a:xfrm>
          <a:prstGeom prst="rect">
            <a:avLst/>
          </a:prstGeom>
        </p:spPr>
      </p:pic>
      <p:pic>
        <p:nvPicPr>
          <p:cNvPr id="146" name="Picture 3"/>
          <p:cNvPicPr>
            <a:picLocks noChangeAspect="1" noChangeArrowheads="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bwMode="auto">
          <a:xfrm>
            <a:off x="3519735" y="2600155"/>
            <a:ext cx="2248376" cy="190452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9525">
                <a:solidFill>
                  <a:sysClr val="windowText" lastClr="000000"/>
                </a:solidFill>
                <a:miter lim="800000"/>
                <a:headEnd/>
                <a:tailEnd/>
              </a14:hiddenLine>
            </a:ext>
            <a:ext uri="{AF507438-7753-43E0-B8FC-AC1667EBCBE1}">
              <a14:hiddenEffects xmlns:a14="http://schemas.microsoft.com/office/drawing/2010/main">
                <a:effectLst>
                  <a:outerShdw dist="35921" dir="2700000" algn="ctr" rotWithShape="0">
                    <a:srgbClr val="E7E6E6"/>
                  </a:outerShdw>
                </a:effectLst>
              </a14:hiddenEffects>
            </a:ext>
          </a:extLst>
        </p:spPr>
      </p:pic>
      <p:sp>
        <p:nvSpPr>
          <p:cNvPr id="147" name="文本框 146"/>
          <p:cNvSpPr txBox="1"/>
          <p:nvPr>
            <p:custDataLst>
              <p:tags r:id="rId2"/>
            </p:custDataLst>
          </p:nvPr>
        </p:nvSpPr>
        <p:spPr>
          <a:xfrm>
            <a:off x="3524217" y="3972013"/>
            <a:ext cx="2248376" cy="646331"/>
          </a:xfrm>
          <a:prstGeom prst="rect">
            <a:avLst/>
          </a:prstGeom>
          <a:solidFill>
            <a:schemeClr val="bg1"/>
          </a:solid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indent="0" eaLnBrk="1" hangingPunct="1">
              <a:spcBef>
                <a:spcPct val="0"/>
              </a:spcBef>
              <a:buNone/>
            </a:pPr>
            <a:r>
              <a:rPr lang="zh-CN" altLang="en-US" sz="1800" b="1">
                <a:latin typeface="黑体" panose="02010609060101010101" pitchFamily="49" charset="-122"/>
                <a:ea typeface="黑体" panose="02010609060101010101" pitchFamily="49" charset="-122"/>
              </a:rPr>
              <a:t>莎草纸在干燥的</a:t>
            </a:r>
            <a:r>
              <a:rPr lang="zh-CN" altLang="en-US" sz="1800" b="1" smtClean="0">
                <a:latin typeface="黑体" panose="02010609060101010101" pitchFamily="49" charset="-122"/>
                <a:ea typeface="黑体" panose="02010609060101010101" pitchFamily="49" charset="-122"/>
              </a:rPr>
              <a:t>环境下</a:t>
            </a:r>
            <a:r>
              <a:rPr lang="zh-CN" altLang="en-US" sz="1800" b="1">
                <a:latin typeface="黑体" panose="02010609060101010101" pitchFamily="49" charset="-122"/>
                <a:ea typeface="黑体" panose="02010609060101010101" pitchFamily="49" charset="-122"/>
              </a:rPr>
              <a:t>可以千年不腐</a:t>
            </a:r>
          </a:p>
        </p:txBody>
      </p:sp>
    </p:spTree>
    <p:extLst>
      <p:ext uri="{BB962C8B-B14F-4D97-AF65-F5344CB8AC3E}">
        <p14:creationId xmlns:p14="http://schemas.microsoft.com/office/powerpoint/2010/main" val="3054329570"/>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custDataLst>
              <p:tags r:id="rId1"/>
            </p:custDataLst>
          </p:nvPr>
        </p:nvPicPr>
        <p:blipFill>
          <a:blip r:embed="rId10">
            <a:extLst>
              <a:ext uri="{28A0092B-C50C-407E-A947-70E740481C1C}">
                <a14:useLocalDpi xmlns:a14="http://schemas.microsoft.com/office/drawing/2010/main" val="0"/>
              </a:ext>
            </a:extLst>
          </a:blip>
          <a:stretch>
            <a:fillRect/>
          </a:stretch>
        </p:blipFill>
        <p:spPr bwMode="auto">
          <a:xfrm>
            <a:off x="-11122" y="-25256"/>
            <a:ext cx="9144000" cy="5143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矩形 11"/>
          <p:cNvSpPr/>
          <p:nvPr>
            <p:custDataLst>
              <p:tags r:id="rId2"/>
            </p:custDataLst>
          </p:nvPr>
        </p:nvSpPr>
        <p:spPr>
          <a:xfrm>
            <a:off x="3995937" y="700336"/>
            <a:ext cx="288032" cy="1152128"/>
          </a:xfrm>
          <a:prstGeom prst="rect">
            <a:avLst/>
          </a:prstGeom>
          <a:noFill/>
          <a:ln w="38100">
            <a:solidFill>
              <a:srgbClr val="FF0000"/>
            </a:solidFill>
            <a:prstDash val="sysDot"/>
          </a:ln>
          <a:extLst>
            <a:ext uri="{909E8E84-426E-40DD-AFC4-6F175D3DCCD1}">
              <a14:hiddenFill xmlns:a14="http://schemas.microsoft.com/office/drawing/2010/main">
                <a:solidFill>
                  <a:srgbClr val="FF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custDataLst>
              <p:tags r:id="rId3"/>
            </p:custDataLst>
          </p:nvPr>
        </p:nvCxnSpPr>
        <p:spPr>
          <a:xfrm>
            <a:off x="179512" y="2324452"/>
            <a:ext cx="4104456" cy="889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7" name="矩形 16"/>
          <p:cNvSpPr/>
          <p:nvPr>
            <p:custDataLst>
              <p:tags r:id="rId4"/>
            </p:custDataLst>
          </p:nvPr>
        </p:nvSpPr>
        <p:spPr>
          <a:xfrm>
            <a:off x="4017703" y="3220616"/>
            <a:ext cx="288032" cy="1152128"/>
          </a:xfrm>
          <a:prstGeom prst="rect">
            <a:avLst/>
          </a:prstGeom>
          <a:noFill/>
          <a:ln w="38100">
            <a:solidFill>
              <a:srgbClr val="FF0000"/>
            </a:solidFill>
            <a:prstDash val="sysDot"/>
          </a:ln>
          <a:extLst>
            <a:ext uri="{909E8E84-426E-40DD-AFC4-6F175D3DCCD1}">
              <a14:hiddenFill xmlns:a14="http://schemas.microsoft.com/office/drawing/2010/main">
                <a:solidFill>
                  <a:srgbClr val="FF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custDataLst>
              <p:tags r:id="rId5"/>
            </p:custDataLst>
          </p:nvPr>
        </p:nvCxnSpPr>
        <p:spPr>
          <a:xfrm>
            <a:off x="4572000" y="1348408"/>
            <a:ext cx="4320480" cy="889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1" name="矩形 20"/>
          <p:cNvSpPr/>
          <p:nvPr>
            <p:custDataLst>
              <p:tags r:id="rId6"/>
            </p:custDataLst>
          </p:nvPr>
        </p:nvSpPr>
        <p:spPr>
          <a:xfrm>
            <a:off x="8532440" y="268287"/>
            <a:ext cx="288032" cy="1008113"/>
          </a:xfrm>
          <a:prstGeom prst="rect">
            <a:avLst/>
          </a:prstGeom>
          <a:noFill/>
          <a:ln w="38100">
            <a:solidFill>
              <a:srgbClr val="FF0000"/>
            </a:solidFill>
            <a:prstDash val="sysDot"/>
          </a:ln>
          <a:extLst>
            <a:ext uri="{909E8E84-426E-40DD-AFC4-6F175D3DCCD1}">
              <a14:hiddenFill xmlns:a14="http://schemas.microsoft.com/office/drawing/2010/main">
                <a:solidFill>
                  <a:srgbClr val="FF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custDataLst>
              <p:tags r:id="rId7"/>
            </p:custDataLst>
          </p:nvPr>
        </p:nvSpPr>
        <p:spPr>
          <a:xfrm>
            <a:off x="8532440" y="2428528"/>
            <a:ext cx="288032" cy="1152128"/>
          </a:xfrm>
          <a:prstGeom prst="rect">
            <a:avLst/>
          </a:prstGeom>
          <a:noFill/>
          <a:ln w="38100">
            <a:solidFill>
              <a:srgbClr val="FF0000"/>
            </a:solidFill>
            <a:prstDash val="sysDot"/>
          </a:ln>
          <a:extLst>
            <a:ext uri="{909E8E84-426E-40DD-AFC4-6F175D3DCCD1}">
              <a14:hiddenFill xmlns:a14="http://schemas.microsoft.com/office/drawing/2010/main">
                <a:solidFill>
                  <a:srgbClr val="FF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35"/>
          <p:cNvSpPr txBox="1"/>
          <p:nvPr>
            <p:custDataLst>
              <p:tags r:id="rId8"/>
            </p:custDataLst>
          </p:nvPr>
        </p:nvSpPr>
        <p:spPr>
          <a:xfrm>
            <a:off x="4067944" y="1276401"/>
            <a:ext cx="677108" cy="3420849"/>
          </a:xfrm>
          <a:prstGeom prst="rect">
            <a:avLst/>
          </a:prstGeom>
          <a:noFill/>
        </p:spPr>
        <p:txBody>
          <a:bodyPr vert="eaVert" wrap="square" rtlCol="0">
            <a:spAutoFit/>
          </a:bodyPr>
          <a:lstStyle/>
          <a:p>
            <a:r>
              <a:rPr lang="zh-CN" altLang="en-US" sz="2800" b="1">
                <a:solidFill>
                  <a:srgbClr val="C00000"/>
                </a:solidFill>
              </a:rPr>
              <a:t>分散</a:t>
            </a:r>
            <a:r>
              <a:rPr lang="zh-CN" altLang="en-US">
                <a:solidFill>
                  <a:srgbClr val="D29883"/>
                </a:solidFill>
              </a:rPr>
              <a:t>            </a:t>
            </a:r>
            <a:r>
              <a:rPr lang="zh-CN" altLang="en-US" sz="3200" b="1">
                <a:solidFill>
                  <a:srgbClr val="C00000"/>
                </a:solidFill>
              </a:rPr>
              <a:t>整体</a:t>
            </a:r>
          </a:p>
        </p:txBody>
      </p:sp>
    </p:spTree>
    <p:extLst>
      <p:ext uri="{BB962C8B-B14F-4D97-AF65-F5344CB8AC3E}">
        <p14:creationId xmlns:p14="http://schemas.microsoft.com/office/powerpoint/2010/main" val="1554127298"/>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custDataLst>
              <p:tags r:id="rId2"/>
            </p:custDataLst>
          </p:nvPr>
        </p:nvGrpSpPr>
        <p:grpSpPr>
          <a:xfrm>
            <a:off x="895983" y="246554"/>
            <a:ext cx="4024624" cy="4966975"/>
            <a:chOff x="7872600" y="-1050886"/>
            <a:chExt cx="6387436" cy="7292487"/>
          </a:xfrm>
        </p:grpSpPr>
        <p:pic>
          <p:nvPicPr>
            <p:cNvPr id="7" name="图片 6" descr="17961491_162728967001_2.jpg"/>
            <p:cNvPicPr>
              <a:picLocks noChangeAspect="1"/>
            </p:cNvPicPr>
            <p:nvPr>
              <p:custDataLst>
                <p:tags r:id="rId5"/>
              </p:custDataLst>
            </p:nvPr>
          </p:nvPicPr>
          <p:blipFill>
            <a:blip r:embed="rId8"/>
            <a:srcRect l="4342" t="7341" r="16915" b="6349"/>
            <a:stretch>
              <a:fillRect/>
            </a:stretch>
          </p:blipFill>
          <p:spPr>
            <a:xfrm>
              <a:off x="7872601" y="-1050886"/>
              <a:ext cx="6387435" cy="5195234"/>
            </a:xfrm>
            <a:prstGeom prst="roundRect">
              <a:avLst>
                <a:gd name="adj" fmla="val 1861"/>
              </a:avLst>
            </a:prstGeom>
            <a:ln>
              <a:noFill/>
            </a:ln>
            <a:effectLst>
              <a:outerShdw blurRad="292100" dist="139700" dir="2700000" algn="tl" rotWithShape="0">
                <a:srgbClr val="333333">
                  <a:alpha val="65000"/>
                </a:srgbClr>
              </a:outerShdw>
            </a:effectLst>
          </p:spPr>
        </p:pic>
        <p:sp>
          <p:nvSpPr>
            <p:cNvPr id="8" name="文本框 7"/>
            <p:cNvSpPr txBox="1"/>
            <p:nvPr>
              <p:custDataLst>
                <p:tags r:id="rId6"/>
              </p:custDataLst>
            </p:nvPr>
          </p:nvSpPr>
          <p:spPr>
            <a:xfrm>
              <a:off x="7872600" y="4479284"/>
              <a:ext cx="6387434" cy="1762317"/>
            </a:xfrm>
            <a:prstGeom prst="rect">
              <a:avLst/>
            </a:prstGeom>
            <a:noFill/>
          </p:spPr>
          <p:txBody>
            <a:bodyPr wrap="square" rtlCol="0" anchor="t">
              <a:spAutoFit/>
            </a:bodyPr>
            <a:lstStyle/>
            <a:p>
              <a:pPr fontAlgn="auto">
                <a:lnSpc>
                  <a:spcPct val="80000"/>
                </a:lnSpc>
              </a:pPr>
              <a:r>
                <a:rPr lang="en-US" altLang="zh-CN" b="1">
                  <a:latin typeface="黑体" panose="02010609060101010101" pitchFamily="49" charset="-122"/>
                  <a:ea typeface="黑体" panose="02010609060101010101" pitchFamily="49" charset="-122"/>
                  <a:cs typeface="黑体" panose="02010609060101010101" charset="-122"/>
                </a:rPr>
                <a:t>    </a:t>
              </a:r>
              <a:r>
                <a:rPr lang="zh-CN" altLang="en-US" b="1">
                  <a:latin typeface="黑体" panose="02010609060101010101" pitchFamily="49" charset="-122"/>
                  <a:ea typeface="黑体" panose="02010609060101010101" pitchFamily="49" charset="-122"/>
                  <a:cs typeface="黑体" panose="02010609060101010101" charset="-122"/>
                </a:rPr>
                <a:t>胡夫金字塔内部的直角三角形厅室，各边之比为3：4：5，体现了勾股定理的数值。底部周长如果除以其高度的两倍，得到的商为3.14159，这就是圆周率。</a:t>
              </a:r>
            </a:p>
          </p:txBody>
        </p:sp>
      </p:grpSp>
      <p:pic>
        <p:nvPicPr>
          <p:cNvPr id="15" name="图片 14"/>
          <p:cNvPicPr>
            <a:picLocks noChangeAspect="1" noChangeArrowheads="1"/>
          </p:cNvPicPr>
          <p:nvPr>
            <p:custDataLst>
              <p:tags r:id="rId3"/>
            </p:custDataLst>
          </p:nvPr>
        </p:nvPicPr>
        <p:blipFill>
          <a:blip r:embed="rId9"/>
          <a:stretch>
            <a:fillRect/>
          </a:stretch>
        </p:blipFill>
        <p:spPr bwMode="auto">
          <a:xfrm>
            <a:off x="5764268" y="246554"/>
            <a:ext cx="2673390" cy="3538518"/>
          </a:xfrm>
          <a:prstGeom prst="rect">
            <a:avLst/>
          </a:prstGeom>
          <a:noFill/>
          <a:ln w="9525">
            <a:noFill/>
            <a:miter lim="800000"/>
          </a:ln>
        </p:spPr>
      </p:pic>
      <p:sp>
        <p:nvSpPr>
          <p:cNvPr id="16" name="文本框 15"/>
          <p:cNvSpPr txBox="1"/>
          <p:nvPr>
            <p:custDataLst>
              <p:tags r:id="rId4"/>
            </p:custDataLst>
          </p:nvPr>
        </p:nvSpPr>
        <p:spPr>
          <a:xfrm>
            <a:off x="6263022" y="4187417"/>
            <a:ext cx="1458162" cy="646331"/>
          </a:xfrm>
          <a:prstGeom prst="rect">
            <a:avLst/>
          </a:prstGeom>
          <a:noFill/>
          <a:ln w="28575" cmpd="sng">
            <a:noFill/>
            <a:prstDash val="dashDot"/>
          </a:ln>
        </p:spPr>
        <p:txBody>
          <a:bodyPr wrap="square">
            <a:spAutoFit/>
          </a:bodyPr>
          <a:lstStyle/>
          <a:p>
            <a:pPr fontAlgn="auto"/>
            <a:r>
              <a:rPr lang="zh-CN" altLang="en-US" b="1">
                <a:effectLst>
                  <a:outerShdw blurRad="38100" dist="38100" dir="2700000" algn="tl">
                    <a:srgbClr val="C0C0C0"/>
                  </a:outerShdw>
                </a:effectLst>
                <a:latin typeface="黑体" panose="02010609060101010101" pitchFamily="49" charset="-122"/>
                <a:ea typeface="黑体" panose="02010609060101010101" pitchFamily="49" charset="-122"/>
                <a:sym typeface="+mn-ea"/>
              </a:rPr>
              <a:t>法老图坦卡蒙安葬面具</a:t>
            </a:r>
          </a:p>
        </p:txBody>
      </p:sp>
    </p:spTree>
    <p:custDataLst>
      <p:tags r:id="rId1"/>
    </p:custDataLst>
    <p:extLst>
      <p:ext uri="{BB962C8B-B14F-4D97-AF65-F5344CB8AC3E}">
        <p14:creationId xmlns:p14="http://schemas.microsoft.com/office/powerpoint/2010/main" val="2718255483"/>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54794" y="940912"/>
            <a:ext cx="8477250" cy="3785652"/>
          </a:xfrm>
          <a:prstGeom prst="rect">
            <a:avLst/>
          </a:prstGeom>
          <a:noFill/>
          <a:ln>
            <a:solidFill>
              <a:schemeClr val="tx1"/>
            </a:solidFill>
          </a:ln>
        </p:spPr>
        <p:txBody>
          <a:bodyPr wrap="square" rtlCol="0">
            <a:spAutoFit/>
          </a:bodyPr>
          <a:lstStyle/>
          <a:p>
            <a:r>
              <a:rPr lang="en-US" altLang="zh-CN" sz="2400" b="1" smtClean="0">
                <a:solidFill>
                  <a:srgbClr val="FF0000"/>
                </a:solidFill>
                <a:latin typeface="黑体" panose="02010609060101010101" pitchFamily="49" charset="-122"/>
                <a:ea typeface="黑体" panose="02010609060101010101" pitchFamily="49" charset="-122"/>
                <a:sym typeface="+mn-ea"/>
              </a:rPr>
              <a:t>1</a:t>
            </a:r>
            <a:r>
              <a:rPr lang="zh-CN" altLang="en-US" sz="2400" b="1" smtClean="0">
                <a:solidFill>
                  <a:srgbClr val="FF0000"/>
                </a:solidFill>
                <a:latin typeface="黑体" panose="02010609060101010101" pitchFamily="49" charset="-122"/>
                <a:ea typeface="黑体" panose="02010609060101010101" pitchFamily="49" charset="-122"/>
                <a:sym typeface="+mn-ea"/>
              </a:rPr>
              <a:t>、起源</a:t>
            </a:r>
            <a:r>
              <a:rPr lang="zh-CN" altLang="en-US" sz="2400" b="1">
                <a:solidFill>
                  <a:srgbClr val="FF0000"/>
                </a:solidFill>
                <a:latin typeface="黑体" panose="02010609060101010101" pitchFamily="49" charset="-122"/>
                <a:ea typeface="黑体" panose="02010609060101010101" pitchFamily="49" charset="-122"/>
                <a:sym typeface="+mn-ea"/>
              </a:rPr>
              <a:t>：</a:t>
            </a:r>
            <a:r>
              <a:rPr lang="zh-CN" altLang="en-US" sz="2400" b="1">
                <a:latin typeface="楷体" panose="02010609060101010101" pitchFamily="49" charset="-122"/>
                <a:ea typeface="楷体" panose="02010609060101010101" pitchFamily="49" charset="-122"/>
                <a:sym typeface="+mn-ea"/>
              </a:rPr>
              <a:t>公元前</a:t>
            </a:r>
            <a:r>
              <a:rPr lang="en-US" altLang="zh-CN" sz="2400" b="1">
                <a:latin typeface="楷体" panose="02010609060101010101" pitchFamily="49" charset="-122"/>
                <a:ea typeface="楷体" panose="02010609060101010101" pitchFamily="49" charset="-122"/>
                <a:sym typeface="+mn-ea"/>
              </a:rPr>
              <a:t>3500</a:t>
            </a:r>
            <a:r>
              <a:rPr lang="zh-CN" altLang="en-US" sz="2400" b="1">
                <a:latin typeface="楷体" panose="02010609060101010101" pitchFamily="49" charset="-122"/>
                <a:ea typeface="楷体" panose="02010609060101010101" pitchFamily="49" charset="-122"/>
                <a:sym typeface="+mn-ea"/>
              </a:rPr>
              <a:t>年左右，埃及文明兴起。</a:t>
            </a:r>
          </a:p>
          <a:p>
            <a:r>
              <a:rPr lang="zh-CN" altLang="en-US" sz="2400" b="1">
                <a:latin typeface="楷体" panose="02010609060101010101" pitchFamily="49" charset="-122"/>
                <a:ea typeface="楷体" panose="02010609060101010101" pitchFamily="49" charset="-122"/>
                <a:sym typeface="+mn-ea"/>
              </a:rPr>
              <a:t>	 公元前</a:t>
            </a:r>
            <a:r>
              <a:rPr lang="en-US" altLang="zh-CN" sz="2400" b="1">
                <a:latin typeface="楷体" panose="02010609060101010101" pitchFamily="49" charset="-122"/>
                <a:ea typeface="楷体" panose="02010609060101010101" pitchFamily="49" charset="-122"/>
                <a:sym typeface="+mn-ea"/>
              </a:rPr>
              <a:t>3100</a:t>
            </a:r>
            <a:r>
              <a:rPr lang="zh-CN" altLang="en-US" sz="2400" b="1">
                <a:latin typeface="楷体" panose="02010609060101010101" pitchFamily="49" charset="-122"/>
                <a:ea typeface="楷体" panose="02010609060101010101" pitchFamily="49" charset="-122"/>
                <a:sym typeface="+mn-ea"/>
              </a:rPr>
              <a:t>年左右，埃及初步实现统一。</a:t>
            </a:r>
          </a:p>
          <a:p>
            <a:r>
              <a:rPr lang="en-US" altLang="zh-CN" sz="2400" b="1" smtClean="0">
                <a:solidFill>
                  <a:srgbClr val="FF0000"/>
                </a:solidFill>
                <a:latin typeface="黑体" panose="02010609060101010101" pitchFamily="49" charset="-122"/>
                <a:ea typeface="黑体" panose="02010609060101010101" pitchFamily="49" charset="-122"/>
                <a:sym typeface="+mn-ea"/>
              </a:rPr>
              <a:t>2</a:t>
            </a:r>
            <a:r>
              <a:rPr lang="zh-CN" altLang="en-US" sz="2400" b="1" smtClean="0">
                <a:solidFill>
                  <a:srgbClr val="FF0000"/>
                </a:solidFill>
                <a:latin typeface="黑体" panose="02010609060101010101" pitchFamily="49" charset="-122"/>
                <a:ea typeface="黑体" panose="02010609060101010101" pitchFamily="49" charset="-122"/>
                <a:sym typeface="+mn-ea"/>
              </a:rPr>
              <a:t>、自然环境</a:t>
            </a:r>
            <a:r>
              <a:rPr lang="zh-CN" altLang="en-US" sz="2400" b="1">
                <a:solidFill>
                  <a:srgbClr val="FF0000"/>
                </a:solidFill>
                <a:latin typeface="黑体" panose="02010609060101010101" pitchFamily="49" charset="-122"/>
                <a:ea typeface="黑体" panose="02010609060101010101" pitchFamily="49" charset="-122"/>
                <a:sym typeface="+mn-ea"/>
              </a:rPr>
              <a:t>：</a:t>
            </a:r>
            <a:r>
              <a:rPr lang="zh-CN" altLang="en-US" sz="2400" b="1">
                <a:latin typeface="楷体" panose="02010609060101010101" pitchFamily="49" charset="-122"/>
                <a:ea typeface="楷体" panose="02010609060101010101" pitchFamily="49" charset="-122"/>
                <a:sym typeface="+mn-ea"/>
              </a:rPr>
              <a:t>干旱地区，尼罗河定期泛滥，利于农业发展</a:t>
            </a:r>
          </a:p>
          <a:p>
            <a:r>
              <a:rPr lang="en-US" altLang="zh-CN" sz="2400" b="1" smtClean="0">
                <a:solidFill>
                  <a:srgbClr val="FF0000"/>
                </a:solidFill>
                <a:latin typeface="黑体" panose="02010609060101010101" pitchFamily="49" charset="-122"/>
                <a:ea typeface="黑体" panose="02010609060101010101" pitchFamily="49" charset="-122"/>
                <a:sym typeface="+mn-ea"/>
              </a:rPr>
              <a:t>3</a:t>
            </a:r>
            <a:r>
              <a:rPr lang="zh-CN" altLang="en-US" sz="2400" b="1" smtClean="0">
                <a:solidFill>
                  <a:srgbClr val="FF0000"/>
                </a:solidFill>
                <a:latin typeface="黑体" panose="02010609060101010101" pitchFamily="49" charset="-122"/>
                <a:ea typeface="黑体" panose="02010609060101010101" pitchFamily="49" charset="-122"/>
                <a:sym typeface="+mn-ea"/>
              </a:rPr>
              <a:t>、政治</a:t>
            </a:r>
            <a:endParaRPr lang="zh-CN" altLang="en-US" sz="2400" b="1">
              <a:solidFill>
                <a:srgbClr val="FF0000"/>
              </a:solidFill>
              <a:latin typeface="黑体" panose="02010609060101010101" pitchFamily="49" charset="-122"/>
              <a:ea typeface="黑体" panose="02010609060101010101" pitchFamily="49" charset="-122"/>
              <a:sym typeface="+mn-ea"/>
            </a:endParaRPr>
          </a:p>
          <a:p>
            <a:r>
              <a:rPr lang="zh-CN" altLang="en-US" sz="2400" b="1" smtClean="0">
                <a:latin typeface="楷体" panose="02010609060101010101" pitchFamily="49" charset="-122"/>
                <a:ea typeface="楷体" panose="02010609060101010101" pitchFamily="49" charset="-122"/>
                <a:sym typeface="+mn-ea"/>
              </a:rPr>
              <a:t>①建立</a:t>
            </a:r>
            <a:r>
              <a:rPr lang="zh-CN" altLang="en-US" sz="2400" b="1">
                <a:latin typeface="楷体" panose="02010609060101010101" pitchFamily="49" charset="-122"/>
                <a:ea typeface="楷体" panose="02010609060101010101" pitchFamily="49" charset="-122"/>
                <a:sym typeface="+mn-ea"/>
              </a:rPr>
              <a:t>起比较完善的官僚系统。</a:t>
            </a:r>
          </a:p>
          <a:p>
            <a:r>
              <a:rPr lang="zh-CN" altLang="en-US" sz="2400" b="1">
                <a:latin typeface="楷体" panose="02010609060101010101" pitchFamily="49" charset="-122"/>
                <a:ea typeface="楷体" panose="02010609060101010101" pitchFamily="49" charset="-122"/>
                <a:sym typeface="+mn-ea"/>
              </a:rPr>
              <a:t>②法老具有至上权威，被视为神在人间的代表，掌握着政治、经济和军事等最重要的权力。法老之下，设有官员分别处理政务和地方事务。</a:t>
            </a:r>
          </a:p>
          <a:p>
            <a:r>
              <a:rPr lang="en-US" altLang="zh-CN" sz="2400" b="1" smtClean="0">
                <a:solidFill>
                  <a:srgbClr val="FF0000"/>
                </a:solidFill>
                <a:latin typeface="黑体" panose="02010609060101010101" pitchFamily="49" charset="-122"/>
                <a:ea typeface="黑体" panose="02010609060101010101" pitchFamily="49" charset="-122"/>
                <a:sym typeface="+mn-ea"/>
              </a:rPr>
              <a:t>4</a:t>
            </a:r>
            <a:r>
              <a:rPr lang="zh-CN" altLang="en-US" sz="2400" b="1" smtClean="0">
                <a:solidFill>
                  <a:srgbClr val="FF0000"/>
                </a:solidFill>
                <a:latin typeface="黑体" panose="02010609060101010101" pitchFamily="49" charset="-122"/>
                <a:ea typeface="黑体" panose="02010609060101010101" pitchFamily="49" charset="-122"/>
                <a:sym typeface="+mn-ea"/>
              </a:rPr>
              <a:t>、文化</a:t>
            </a:r>
            <a:r>
              <a:rPr lang="zh-CN" altLang="en-US" sz="2400" b="1">
                <a:solidFill>
                  <a:srgbClr val="FF0000"/>
                </a:solidFill>
                <a:latin typeface="黑体" panose="02010609060101010101" pitchFamily="49" charset="-122"/>
                <a:ea typeface="黑体" panose="02010609060101010101" pitchFamily="49" charset="-122"/>
                <a:sym typeface="+mn-ea"/>
              </a:rPr>
              <a:t>：</a:t>
            </a:r>
            <a:r>
              <a:rPr lang="zh-CN" altLang="en-US" sz="2400" b="1">
                <a:latin typeface="楷体" panose="02010609060101010101" pitchFamily="49" charset="-122"/>
                <a:ea typeface="楷体" panose="02010609060101010101" pitchFamily="49" charset="-122"/>
                <a:sym typeface="+mn-ea"/>
              </a:rPr>
              <a:t>象形文字；最早的太阳历；</a:t>
            </a:r>
            <a:r>
              <a:rPr lang="zh-CN" altLang="en-US" sz="2400" b="1" smtClean="0">
                <a:latin typeface="楷体" panose="02010609060101010101" pitchFamily="49" charset="-122"/>
                <a:ea typeface="楷体" panose="02010609060101010101" pitchFamily="49" charset="-122"/>
                <a:sym typeface="+mn-ea"/>
              </a:rPr>
              <a:t>金字塔，数学、建筑；</a:t>
            </a:r>
            <a:r>
              <a:rPr lang="zh-CN" altLang="en-US" sz="2400" b="1">
                <a:latin typeface="楷体" panose="02010609060101010101" pitchFamily="49" charset="-122"/>
                <a:ea typeface="楷体" panose="02010609060101010101" pitchFamily="49" charset="-122"/>
                <a:sym typeface="+mn-ea"/>
              </a:rPr>
              <a:t>莎草纸（主要的书写材料和重要的出口物资）。</a:t>
            </a:r>
          </a:p>
        </p:txBody>
      </p:sp>
      <p:sp>
        <p:nvSpPr>
          <p:cNvPr id="5" name="Text Box 6"/>
          <p:cNvSpPr txBox="1">
            <a:spLocks noChangeArrowheads="1"/>
          </p:cNvSpPr>
          <p:nvPr/>
        </p:nvSpPr>
        <p:spPr bwMode="auto">
          <a:xfrm>
            <a:off x="0" y="20642"/>
            <a:ext cx="8636000" cy="584775"/>
          </a:xfrm>
          <a:prstGeom prst="rect">
            <a:avLst/>
          </a:prstGeom>
          <a:noFill/>
          <a:ln w="9525">
            <a:noFill/>
            <a:miter lim="800000"/>
          </a:ln>
        </p:spPr>
        <p:txBody>
          <a:bodyPr wrap="square">
            <a:spAutoFit/>
          </a:bodyPr>
          <a:lstStyle/>
          <a:p>
            <a:pPr algn="ctr">
              <a:defRPr/>
            </a:pPr>
            <a:r>
              <a:rPr lang="en-US" altLang="zh-CN" sz="3200" b="1" smtClean="0">
                <a:latin typeface="微软雅黑" panose="020B0503020204020204" pitchFamily="34" charset="-122"/>
                <a:ea typeface="微软雅黑" panose="020B0503020204020204" pitchFamily="34" charset="-122"/>
                <a:sym typeface="+mn-ea"/>
              </a:rPr>
              <a:t>(</a:t>
            </a:r>
            <a:r>
              <a:rPr lang="zh-CN" altLang="en-US" sz="3200" b="1" smtClean="0">
                <a:latin typeface="微软雅黑" panose="020B0503020204020204" pitchFamily="34" charset="-122"/>
                <a:ea typeface="微软雅黑" panose="020B0503020204020204" pitchFamily="34" charset="-122"/>
                <a:sym typeface="+mn-ea"/>
              </a:rPr>
              <a:t>二</a:t>
            </a:r>
            <a:r>
              <a:rPr lang="en-US" altLang="zh-CN" sz="3200" b="1" smtClean="0">
                <a:latin typeface="微软雅黑" panose="020B0503020204020204" pitchFamily="34" charset="-122"/>
                <a:ea typeface="微软雅黑" panose="020B0503020204020204" pitchFamily="34" charset="-122"/>
                <a:sym typeface="+mn-ea"/>
              </a:rPr>
              <a:t>)</a:t>
            </a:r>
            <a:r>
              <a:rPr lang="zh-CN" altLang="en-US" sz="3200" b="1">
                <a:latin typeface="微软雅黑" panose="020B0503020204020204" pitchFamily="34" charset="-122"/>
                <a:ea typeface="微软雅黑" panose="020B0503020204020204" pitchFamily="34" charset="-122"/>
                <a:sym typeface="+mn-ea"/>
              </a:rPr>
              <a:t>尼罗河河</a:t>
            </a:r>
            <a:r>
              <a:rPr lang="zh-CN" altLang="en-US" sz="3200" b="1" smtClean="0">
                <a:latin typeface="微软雅黑" panose="020B0503020204020204" pitchFamily="34" charset="-122"/>
                <a:ea typeface="微软雅黑" panose="020B0503020204020204" pitchFamily="34" charset="-122"/>
                <a:sym typeface="+mn-ea"/>
              </a:rPr>
              <a:t>流域</a:t>
            </a:r>
            <a:r>
              <a:rPr lang="en-US" altLang="zh-CN" sz="3200" b="1" smtClean="0">
                <a:latin typeface="微软雅黑" panose="020B0503020204020204" pitchFamily="34" charset="-122"/>
                <a:ea typeface="微软雅黑" panose="020B0503020204020204" pitchFamily="34" charset="-122"/>
                <a:sym typeface="+mn-ea"/>
              </a:rPr>
              <a:t>——</a:t>
            </a:r>
            <a:r>
              <a:rPr lang="zh-CN" altLang="en-US" sz="3200" smtClean="0">
                <a:latin typeface="微软雅黑" panose="020B0503020204020204" pitchFamily="34" charset="-122"/>
                <a:ea typeface="微软雅黑" panose="020B0503020204020204" pitchFamily="34" charset="-122"/>
                <a:sym typeface="+mn-ea"/>
              </a:rPr>
              <a:t>古</a:t>
            </a:r>
            <a:r>
              <a:rPr lang="zh-CN" altLang="en-US" sz="3200">
                <a:latin typeface="微软雅黑" panose="020B0503020204020204" pitchFamily="34" charset="-122"/>
                <a:ea typeface="微软雅黑" panose="020B0503020204020204" pitchFamily="34" charset="-122"/>
                <a:sym typeface="+mn-ea"/>
              </a:rPr>
              <a:t>埃及文明</a:t>
            </a:r>
            <a:endParaRPr lang="zh-CN" altLang="en-US" sz="320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78907316"/>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558800" y="0"/>
            <a:ext cx="8636000" cy="584775"/>
          </a:xfrm>
          <a:prstGeom prst="rect">
            <a:avLst/>
          </a:prstGeom>
          <a:noFill/>
          <a:ln w="9525">
            <a:noFill/>
            <a:miter lim="800000"/>
          </a:ln>
        </p:spPr>
        <p:txBody>
          <a:bodyPr wrap="square">
            <a:spAutoFit/>
          </a:bodyPr>
          <a:lstStyle/>
          <a:p>
            <a:pPr algn="ctr">
              <a:defRPr/>
            </a:pPr>
            <a:r>
              <a:rPr lang="en-US" altLang="zh-CN" sz="3200" b="1" smtClean="0">
                <a:latin typeface="微软雅黑" panose="020B0503020204020204" pitchFamily="34" charset="-122"/>
                <a:ea typeface="微软雅黑" panose="020B0503020204020204" pitchFamily="34" charset="-122"/>
                <a:sym typeface="+mn-ea"/>
              </a:rPr>
              <a:t>(</a:t>
            </a:r>
            <a:r>
              <a:rPr lang="zh-CN" altLang="en-US" sz="3200" b="1" smtClean="0">
                <a:latin typeface="微软雅黑" panose="020B0503020204020204" pitchFamily="34" charset="-122"/>
                <a:ea typeface="微软雅黑" panose="020B0503020204020204" pitchFamily="34" charset="-122"/>
                <a:sym typeface="+mn-ea"/>
              </a:rPr>
              <a:t>三</a:t>
            </a:r>
            <a:r>
              <a:rPr lang="en-US" altLang="zh-CN" sz="3200" b="1" smtClean="0">
                <a:latin typeface="微软雅黑" panose="020B0503020204020204" pitchFamily="34" charset="-122"/>
                <a:ea typeface="微软雅黑" panose="020B0503020204020204" pitchFamily="34" charset="-122"/>
                <a:sym typeface="+mn-ea"/>
              </a:rPr>
              <a:t>)</a:t>
            </a:r>
            <a:r>
              <a:rPr lang="zh-CN" altLang="en-US" sz="3200" b="1">
                <a:latin typeface="微软雅黑" panose="020B0503020204020204" pitchFamily="34" charset="-122"/>
                <a:ea typeface="微软雅黑" panose="020B0503020204020204" pitchFamily="34" charset="-122"/>
                <a:sym typeface="+mn-ea"/>
              </a:rPr>
              <a:t>印度河和恒河</a:t>
            </a:r>
            <a:r>
              <a:rPr lang="zh-CN" altLang="en-US" sz="3200" b="1" smtClean="0">
                <a:latin typeface="微软雅黑" panose="020B0503020204020204" pitchFamily="34" charset="-122"/>
                <a:ea typeface="微软雅黑" panose="020B0503020204020204" pitchFamily="34" charset="-122"/>
                <a:sym typeface="+mn-ea"/>
              </a:rPr>
              <a:t>流域</a:t>
            </a:r>
            <a:r>
              <a:rPr lang="en-US" altLang="zh-CN" sz="3200" b="1" smtClean="0">
                <a:latin typeface="微软雅黑" panose="020B0503020204020204" pitchFamily="34" charset="-122"/>
                <a:ea typeface="微软雅黑" panose="020B0503020204020204" pitchFamily="34" charset="-122"/>
                <a:sym typeface="+mn-ea"/>
              </a:rPr>
              <a:t>——</a:t>
            </a:r>
            <a:r>
              <a:rPr lang="zh-CN" altLang="en-US" sz="3200" smtClean="0">
                <a:latin typeface="微软雅黑" panose="020B0503020204020204" pitchFamily="34" charset="-122"/>
                <a:ea typeface="微软雅黑" panose="020B0503020204020204" pitchFamily="34" charset="-122"/>
                <a:sym typeface="+mn-ea"/>
              </a:rPr>
              <a:t>古</a:t>
            </a:r>
            <a:r>
              <a:rPr lang="zh-CN" altLang="en-US" sz="3200">
                <a:latin typeface="微软雅黑" panose="020B0503020204020204" pitchFamily="34" charset="-122"/>
                <a:ea typeface="微软雅黑" panose="020B0503020204020204" pitchFamily="34" charset="-122"/>
                <a:sym typeface="+mn-ea"/>
              </a:rPr>
              <a:t>印度文明</a:t>
            </a:r>
          </a:p>
        </p:txBody>
      </p:sp>
      <p:sp>
        <p:nvSpPr>
          <p:cNvPr id="5" name="TextBox 20"/>
          <p:cNvSpPr txBox="1"/>
          <p:nvPr>
            <p:custDataLst>
              <p:tags r:id="rId1"/>
            </p:custDataLst>
          </p:nvPr>
        </p:nvSpPr>
        <p:spPr>
          <a:xfrm>
            <a:off x="4521200" y="584775"/>
            <a:ext cx="4622800" cy="1569660"/>
          </a:xfrm>
          <a:prstGeom prst="rect">
            <a:avLst/>
          </a:prstGeom>
          <a:solidFill>
            <a:schemeClr val="bg1"/>
          </a:solidFill>
        </p:spPr>
        <p:txBody>
          <a:bodyPr wrap="square" rtlCol="0">
            <a:spAutoFit/>
          </a:bodyPr>
          <a:lstStyle/>
          <a:p>
            <a:r>
              <a:rPr lang="en-US" altLang="zh-CN" sz="2400" b="1" smtClean="0">
                <a:solidFill>
                  <a:srgbClr val="002060"/>
                </a:solidFill>
              </a:rPr>
              <a:t>1</a:t>
            </a:r>
            <a:r>
              <a:rPr lang="zh-CN" altLang="en-US" sz="2400" b="1" smtClean="0">
                <a:solidFill>
                  <a:srgbClr val="002060"/>
                </a:solidFill>
              </a:rPr>
              <a:t>、自然环境</a:t>
            </a:r>
            <a:r>
              <a:rPr lang="zh-CN" altLang="en-US" sz="2400" b="1">
                <a:solidFill>
                  <a:srgbClr val="002060"/>
                </a:solidFill>
              </a:rPr>
              <a:t>：</a:t>
            </a:r>
            <a:r>
              <a:rPr lang="zh-CN" altLang="en-US" sz="2400" b="1" smtClean="0">
                <a:latin typeface="楷体" panose="02010609060101010101" pitchFamily="49" charset="-122"/>
                <a:ea typeface="楷体" panose="02010609060101010101" pitchFamily="49" charset="-122"/>
              </a:rPr>
              <a:t>古</a:t>
            </a:r>
            <a:r>
              <a:rPr lang="zh-CN" altLang="en-US" sz="2400" b="1">
                <a:latin typeface="楷体" panose="02010609060101010101" pitchFamily="49" charset="-122"/>
                <a:ea typeface="楷体" panose="02010609060101010101" pitchFamily="49" charset="-122"/>
              </a:rPr>
              <a:t>印度是指喜马拉雅山以南的整个南亚次大陆</a:t>
            </a:r>
            <a:r>
              <a:rPr lang="zh-CN" altLang="en-US" sz="2400" b="1" smtClean="0">
                <a:latin typeface="楷体" panose="02010609060101010101" pitchFamily="49" charset="-122"/>
                <a:ea typeface="楷体" panose="02010609060101010101" pitchFamily="49" charset="-122"/>
              </a:rPr>
              <a:t>。包括印度河流域和恒河流域，雨水丰沛，植被茂盛</a:t>
            </a:r>
            <a:r>
              <a:rPr lang="zh-CN" altLang="en-US" sz="2400" b="1" smtClean="0">
                <a:latin typeface="楷体" panose="02010609060101010101" pitchFamily="49" charset="-122"/>
                <a:ea typeface="楷体" panose="02010609060101010101" pitchFamily="49" charset="-122"/>
              </a:rPr>
              <a:t>。</a:t>
            </a:r>
            <a:endParaRPr lang="zh-CN" altLang="en-US" sz="2400" b="1">
              <a:latin typeface="楷体" panose="02010609060101010101" pitchFamily="49" charset="-122"/>
              <a:ea typeface="楷体" panose="02010609060101010101" pitchFamily="49" charset="-122"/>
            </a:endParaRPr>
          </a:p>
        </p:txBody>
      </p:sp>
      <p:sp>
        <p:nvSpPr>
          <p:cNvPr id="3" name="矩形 2"/>
          <p:cNvSpPr/>
          <p:nvPr/>
        </p:nvSpPr>
        <p:spPr>
          <a:xfrm>
            <a:off x="4521200" y="2598935"/>
            <a:ext cx="4622800" cy="2308324"/>
          </a:xfrm>
          <a:prstGeom prst="rect">
            <a:avLst/>
          </a:prstGeom>
          <a:solidFill>
            <a:schemeClr val="bg1"/>
          </a:solidFill>
        </p:spPr>
        <p:txBody>
          <a:bodyPr wrap="square">
            <a:spAutoFit/>
          </a:bodyPr>
          <a:lstStyle/>
          <a:p>
            <a:pPr algn="just">
              <a:spcBef>
                <a:spcPct val="0"/>
              </a:spcBef>
              <a:spcAft>
                <a:spcPct val="0"/>
              </a:spcAft>
            </a:pPr>
            <a:r>
              <a:rPr lang="en-US" altLang="zh-CN" sz="2400" b="1">
                <a:solidFill>
                  <a:srgbClr val="002060"/>
                </a:solidFill>
              </a:rPr>
              <a:t>2</a:t>
            </a:r>
            <a:r>
              <a:rPr lang="zh-CN" altLang="en-US" sz="2400" b="1">
                <a:solidFill>
                  <a:srgbClr val="002060"/>
                </a:solidFill>
              </a:rPr>
              <a:t>、文明演进</a:t>
            </a:r>
            <a:r>
              <a:rPr lang="zh-CN" altLang="en-US" sz="2400" b="1" smtClean="0">
                <a:solidFill>
                  <a:srgbClr val="002060"/>
                </a:solidFill>
              </a:rPr>
              <a:t>：</a:t>
            </a:r>
            <a:r>
              <a:rPr lang="zh-CN" altLang="en-US" sz="2400" b="1">
                <a:latin typeface="楷体" panose="02010609060101010101" pitchFamily="49" charset="-122"/>
                <a:ea typeface="楷体" panose="02010609060101010101" pitchFamily="49" charset="-122"/>
                <a:sym typeface="微软雅黑" panose="020B0503020204020204" charset="-122"/>
              </a:rPr>
              <a:t>①公元前</a:t>
            </a:r>
            <a:r>
              <a:rPr lang="en-US" altLang="zh-CN" sz="2400" b="1">
                <a:latin typeface="楷体" panose="02010609060101010101" pitchFamily="49" charset="-122"/>
                <a:ea typeface="楷体" panose="02010609060101010101" pitchFamily="49" charset="-122"/>
                <a:sym typeface="微软雅黑" panose="020B0503020204020204" charset="-122"/>
              </a:rPr>
              <a:t>3</a:t>
            </a:r>
            <a:r>
              <a:rPr lang="zh-CN" altLang="en-US" sz="2400" b="1">
                <a:latin typeface="楷体" panose="02010609060101010101" pitchFamily="49" charset="-122"/>
                <a:ea typeface="楷体" panose="02010609060101010101" pitchFamily="49" charset="-122"/>
                <a:sym typeface="微软雅黑" panose="020B0503020204020204" charset="-122"/>
              </a:rPr>
              <a:t>千纪，诞生于</a:t>
            </a:r>
            <a:r>
              <a:rPr lang="zh-CN" altLang="en-US" sz="2400" b="1">
                <a:solidFill>
                  <a:srgbClr val="FF0000"/>
                </a:solidFill>
                <a:latin typeface="楷体" panose="02010609060101010101" pitchFamily="49" charset="-122"/>
                <a:ea typeface="楷体" panose="02010609060101010101" pitchFamily="49" charset="-122"/>
                <a:sym typeface="微软雅黑" panose="020B0503020204020204" charset="-122"/>
              </a:rPr>
              <a:t>印度河流域</a:t>
            </a:r>
            <a:r>
              <a:rPr lang="zh-CN" altLang="en-US" sz="2400" b="1">
                <a:latin typeface="楷体" panose="02010609060101010101" pitchFamily="49" charset="-122"/>
                <a:ea typeface="楷体" panose="02010609060101010101" pitchFamily="49" charset="-122"/>
                <a:sym typeface="微软雅黑" panose="020B0503020204020204" charset="-122"/>
              </a:rPr>
              <a:t>的大平原上。</a:t>
            </a:r>
          </a:p>
          <a:p>
            <a:pPr algn="just">
              <a:spcBef>
                <a:spcPct val="0"/>
              </a:spcBef>
              <a:spcAft>
                <a:spcPct val="0"/>
              </a:spcAft>
            </a:pPr>
            <a:r>
              <a:rPr lang="zh-CN" altLang="en-US" sz="2400" b="1">
                <a:latin typeface="楷体" panose="02010609060101010101" pitchFamily="49" charset="-122"/>
                <a:ea typeface="楷体" panose="02010609060101010101" pitchFamily="49" charset="-122"/>
                <a:sym typeface="微软雅黑" panose="020B0503020204020204" charset="-122"/>
              </a:rPr>
              <a:t>②随着铁器时代的来临</a:t>
            </a:r>
            <a:r>
              <a:rPr lang="zh-CN" altLang="en-US" sz="2400" b="1" smtClean="0">
                <a:latin typeface="楷体" panose="02010609060101010101" pitchFamily="49" charset="-122"/>
                <a:ea typeface="楷体" panose="02010609060101010101" pitchFamily="49" charset="-122"/>
                <a:sym typeface="微软雅黑" panose="020B0503020204020204" charset="-122"/>
              </a:rPr>
              <a:t>，</a:t>
            </a:r>
            <a:r>
              <a:rPr lang="zh-CN" altLang="en-US" sz="2400" b="1" smtClean="0">
                <a:solidFill>
                  <a:srgbClr val="FF0000"/>
                </a:solidFill>
                <a:latin typeface="楷体" panose="02010609060101010101" pitchFamily="49" charset="-122"/>
                <a:ea typeface="楷体" panose="02010609060101010101" pitchFamily="49" charset="-122"/>
                <a:sym typeface="微软雅黑" panose="020B0503020204020204" charset="-122"/>
              </a:rPr>
              <a:t>恒河</a:t>
            </a:r>
            <a:r>
              <a:rPr lang="zh-CN" altLang="en-US" sz="2400" b="1">
                <a:solidFill>
                  <a:srgbClr val="FF0000"/>
                </a:solidFill>
                <a:latin typeface="楷体" panose="02010609060101010101" pitchFamily="49" charset="-122"/>
                <a:ea typeface="楷体" panose="02010609060101010101" pitchFamily="49" charset="-122"/>
                <a:sym typeface="微软雅黑" panose="020B0503020204020204" charset="-122"/>
              </a:rPr>
              <a:t>流域</a:t>
            </a:r>
            <a:r>
              <a:rPr lang="zh-CN" altLang="en-US" sz="2400" b="1">
                <a:latin typeface="楷体" panose="02010609060101010101" pitchFamily="49" charset="-122"/>
                <a:ea typeface="楷体" panose="02010609060101010101" pitchFamily="49" charset="-122"/>
                <a:sym typeface="微软雅黑" panose="020B0503020204020204" charset="-122"/>
              </a:rPr>
              <a:t>逐步得到开发，成为印度历史的中心舞台</a:t>
            </a:r>
            <a:r>
              <a:rPr lang="zh-CN" altLang="en-US" sz="2400" b="1" smtClean="0">
                <a:latin typeface="楷体" panose="02010609060101010101" pitchFamily="49" charset="-122"/>
                <a:ea typeface="楷体" panose="02010609060101010101" pitchFamily="49" charset="-122"/>
                <a:sym typeface="微软雅黑" panose="020B0503020204020204" charset="-122"/>
              </a:rPr>
              <a:t>。到</a:t>
            </a:r>
            <a:r>
              <a:rPr lang="zh-CN" altLang="en-US" sz="2400" b="1">
                <a:latin typeface="楷体" panose="02010609060101010101" pitchFamily="49" charset="-122"/>
                <a:ea typeface="楷体" panose="02010609060101010101" pitchFamily="49" charset="-122"/>
                <a:sym typeface="微软雅黑" panose="020B0503020204020204" charset="-122"/>
              </a:rPr>
              <a:t>公元前</a:t>
            </a:r>
            <a:r>
              <a:rPr lang="en-US" altLang="zh-CN" sz="2400" b="1">
                <a:latin typeface="楷体" panose="02010609060101010101" pitchFamily="49" charset="-122"/>
                <a:ea typeface="楷体" panose="02010609060101010101" pitchFamily="49" charset="-122"/>
                <a:sym typeface="微软雅黑" panose="020B0503020204020204" charset="-122"/>
              </a:rPr>
              <a:t>6</a:t>
            </a:r>
            <a:r>
              <a:rPr lang="zh-CN" altLang="en-US" sz="2400" b="1">
                <a:latin typeface="楷体" panose="02010609060101010101" pitchFamily="49" charset="-122"/>
                <a:ea typeface="楷体" panose="02010609060101010101" pitchFamily="49" charset="-122"/>
                <a:sym typeface="微软雅黑" panose="020B0503020204020204" charset="-122"/>
              </a:rPr>
              <a:t>世纪，恒河流域形成一系列国家。</a:t>
            </a:r>
          </a:p>
        </p:txBody>
      </p:sp>
      <p:pic>
        <p:nvPicPr>
          <p:cNvPr id="6" name="Picture 2" descr="2-c"/>
          <p:cNvPicPr>
            <a:picLocks noChangeAspect="1"/>
          </p:cNvPicPr>
          <p:nvPr/>
        </p:nvPicPr>
        <p:blipFill>
          <a:blip r:embed="rId3"/>
          <a:stretch>
            <a:fillRect/>
          </a:stretch>
        </p:blipFill>
        <p:spPr>
          <a:xfrm>
            <a:off x="235840" y="588184"/>
            <a:ext cx="4171060" cy="4556904"/>
          </a:xfrm>
          <a:prstGeom prst="rect">
            <a:avLst/>
          </a:prstGeom>
          <a:noFill/>
          <a:ln w="9525">
            <a:noFill/>
          </a:ln>
        </p:spPr>
      </p:pic>
    </p:spTree>
    <p:extLst>
      <p:ext uri="{BB962C8B-B14F-4D97-AF65-F5344CB8AC3E}">
        <p14:creationId xmlns:p14="http://schemas.microsoft.com/office/powerpoint/2010/main" val="868864126"/>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4"/>
          <p:cNvPicPr>
            <a:picLocks noChangeAspect="1" noChangeArrowheads="1"/>
          </p:cNvPicPr>
          <p:nvPr>
            <p:custDataLst>
              <p:tags r:id="rId2"/>
            </p:custDataLst>
          </p:nvPr>
        </p:nvPicPr>
        <p:blipFill>
          <a:blip r:embed="rId22"/>
          <a:srcRect l="5764" r="72029"/>
          <a:stretch>
            <a:fillRect/>
          </a:stretch>
        </p:blipFill>
        <p:spPr bwMode="auto">
          <a:xfrm>
            <a:off x="5199795" y="71121"/>
            <a:ext cx="3204970" cy="4991816"/>
          </a:xfrm>
          <a:prstGeom prst="rect">
            <a:avLst/>
          </a:prstGeom>
          <a:noFill/>
          <a:ln w="9525">
            <a:noFill/>
            <a:miter lim="800000"/>
          </a:ln>
          <a:effectLst>
            <a:outerShdw dist="139700" dir="2700000" algn="ctr" rotWithShape="0">
              <a:srgbClr val="333333">
                <a:alpha val="56000"/>
              </a:srgbClr>
            </a:outerShdw>
          </a:effectLst>
        </p:spPr>
      </p:pic>
      <p:sp>
        <p:nvSpPr>
          <p:cNvPr id="22" name="文本框 99"/>
          <p:cNvSpPr txBox="1"/>
          <p:nvPr/>
        </p:nvSpPr>
        <p:spPr>
          <a:xfrm>
            <a:off x="-8414" y="728996"/>
            <a:ext cx="4555650" cy="1938992"/>
          </a:xfrm>
          <a:prstGeom prst="rect">
            <a:avLst/>
          </a:prstGeom>
          <a:noFill/>
          <a:ln w="9525">
            <a:noFill/>
          </a:ln>
        </p:spPr>
        <p:txBody>
          <a:bodyPr wrap="square">
            <a:spAutoFit/>
          </a:bodyPr>
          <a:lstStyle/>
          <a:p>
            <a:pPr marL="0" indent="0" fontAlgn="auto">
              <a:lnSpc>
                <a:spcPct val="100000"/>
              </a:lnSpc>
            </a:pPr>
            <a:r>
              <a:rPr lang="zh-CN" altLang="en-US" sz="2400" b="1" smtClean="0">
                <a:solidFill>
                  <a:schemeClr val="tx1"/>
                </a:solidFill>
                <a:latin typeface="楷体" panose="02010609060101010101" pitchFamily="49" charset="-122"/>
                <a:ea typeface="楷体" panose="02010609060101010101" pitchFamily="49" charset="-122"/>
                <a:cs typeface="黑体" panose="02010609060101010101" charset="-122"/>
              </a:rPr>
              <a:t>    公元前</a:t>
            </a:r>
            <a:r>
              <a:rPr lang="en-US" altLang="zh-CN" sz="2400" b="1" smtClean="0">
                <a:solidFill>
                  <a:schemeClr val="tx1"/>
                </a:solidFill>
                <a:latin typeface="楷体" panose="02010609060101010101" pitchFamily="49" charset="-122"/>
                <a:ea typeface="楷体" panose="02010609060101010101" pitchFamily="49" charset="-122"/>
                <a:cs typeface="黑体" panose="02010609060101010101" charset="-122"/>
              </a:rPr>
              <a:t>1500</a:t>
            </a:r>
            <a:r>
              <a:rPr lang="zh-CN" altLang="en-US" sz="2400" b="1" smtClean="0">
                <a:solidFill>
                  <a:schemeClr val="tx1"/>
                </a:solidFill>
                <a:latin typeface="楷体" panose="02010609060101010101" pitchFamily="49" charset="-122"/>
                <a:ea typeface="楷体" panose="02010609060101010101" pitchFamily="49" charset="-122"/>
                <a:cs typeface="黑体" panose="02010609060101010101" charset="-122"/>
              </a:rPr>
              <a:t>年左右，</a:t>
            </a:r>
            <a:r>
              <a:rPr lang="zh-CN" sz="2400" b="1" smtClean="0">
                <a:solidFill>
                  <a:schemeClr val="tx1"/>
                </a:solidFill>
                <a:latin typeface="楷体" panose="02010609060101010101" pitchFamily="49" charset="-122"/>
                <a:ea typeface="楷体" panose="02010609060101010101" pitchFamily="49" charset="-122"/>
                <a:cs typeface="黑体" panose="02010609060101010101" charset="-122"/>
              </a:rPr>
              <a:t>雅</a:t>
            </a:r>
            <a:r>
              <a:rPr lang="zh-CN" sz="2400" b="1">
                <a:solidFill>
                  <a:schemeClr val="tx1"/>
                </a:solidFill>
                <a:latin typeface="楷体" panose="02010609060101010101" pitchFamily="49" charset="-122"/>
                <a:ea typeface="楷体" panose="02010609060101010101" pitchFamily="49" charset="-122"/>
                <a:cs typeface="黑体" panose="02010609060101010101" charset="-122"/>
              </a:rPr>
              <a:t>利安</a:t>
            </a:r>
            <a:r>
              <a:rPr lang="zh-CN" sz="2400" b="1" smtClean="0">
                <a:solidFill>
                  <a:schemeClr val="tx1"/>
                </a:solidFill>
                <a:latin typeface="楷体" panose="02010609060101010101" pitchFamily="49" charset="-122"/>
                <a:ea typeface="楷体" panose="02010609060101010101" pitchFamily="49" charset="-122"/>
                <a:cs typeface="黑体" panose="02010609060101010101" charset="-122"/>
              </a:rPr>
              <a:t>人</a:t>
            </a:r>
            <a:r>
              <a:rPr lang="zh-CN" altLang="en-US" sz="2400" b="1" smtClean="0">
                <a:solidFill>
                  <a:schemeClr val="tx1"/>
                </a:solidFill>
                <a:latin typeface="楷体" panose="02010609060101010101" pitchFamily="49" charset="-122"/>
                <a:ea typeface="楷体" panose="02010609060101010101" pitchFamily="49" charset="-122"/>
                <a:cs typeface="黑体" panose="02010609060101010101" charset="-122"/>
              </a:rPr>
              <a:t>入侵印度。为了加强对当地土著居民的统治，</a:t>
            </a:r>
            <a:r>
              <a:rPr lang="zh-CN" sz="2400" b="1" smtClean="0">
                <a:solidFill>
                  <a:schemeClr val="tx1"/>
                </a:solidFill>
                <a:latin typeface="楷体" panose="02010609060101010101" pitchFamily="49" charset="-122"/>
                <a:ea typeface="楷体" panose="02010609060101010101" pitchFamily="49" charset="-122"/>
                <a:cs typeface="黑体" panose="02010609060101010101" charset="-122"/>
              </a:rPr>
              <a:t>逐渐</a:t>
            </a:r>
            <a:r>
              <a:rPr lang="zh-CN" sz="2400" b="1">
                <a:solidFill>
                  <a:schemeClr val="tx1"/>
                </a:solidFill>
                <a:latin typeface="楷体" panose="02010609060101010101" pitchFamily="49" charset="-122"/>
                <a:ea typeface="楷体" panose="02010609060101010101" pitchFamily="49" charset="-122"/>
                <a:cs typeface="黑体" panose="02010609060101010101" charset="-122"/>
              </a:rPr>
              <a:t>建立了严格的社会等级制度，史称“</a:t>
            </a:r>
            <a:r>
              <a:rPr lang="zh-CN" sz="2400" b="1">
                <a:solidFill>
                  <a:schemeClr val="tx1"/>
                </a:solidFill>
                <a:effectLst/>
                <a:latin typeface="楷体" panose="02010609060101010101" pitchFamily="49" charset="-122"/>
                <a:ea typeface="楷体" panose="02010609060101010101" pitchFamily="49" charset="-122"/>
                <a:cs typeface="黑体" panose="02010609060101010101" charset="-122"/>
              </a:rPr>
              <a:t>种姓制度</a:t>
            </a:r>
            <a:r>
              <a:rPr lang="zh-CN" sz="2400" b="1">
                <a:solidFill>
                  <a:schemeClr val="tx1"/>
                </a:solidFill>
                <a:latin typeface="楷体" panose="02010609060101010101" pitchFamily="49" charset="-122"/>
                <a:ea typeface="楷体" panose="02010609060101010101" pitchFamily="49" charset="-122"/>
                <a:cs typeface="黑体" panose="02010609060101010101" charset="-122"/>
              </a:rPr>
              <a:t>”。</a:t>
            </a:r>
            <a:endParaRPr lang="zh-CN" altLang="en-US" sz="2400" b="1">
              <a:solidFill>
                <a:schemeClr val="tx1"/>
              </a:solidFill>
              <a:latin typeface="楷体" panose="02010609060101010101" pitchFamily="49" charset="-122"/>
              <a:ea typeface="楷体" panose="02010609060101010101" pitchFamily="49" charset="-122"/>
              <a:cs typeface="黑体" panose="02010609060101010101" charset="-122"/>
            </a:endParaRPr>
          </a:p>
        </p:txBody>
      </p:sp>
      <p:grpSp>
        <p:nvGrpSpPr>
          <p:cNvPr id="9" name="组合 8"/>
          <p:cNvGrpSpPr/>
          <p:nvPr>
            <p:custDataLst>
              <p:tags r:id="rId3"/>
            </p:custDataLst>
          </p:nvPr>
        </p:nvGrpSpPr>
        <p:grpSpPr>
          <a:xfrm>
            <a:off x="59531" y="719931"/>
            <a:ext cx="4498658" cy="4271963"/>
            <a:chOff x="403" y="1478"/>
            <a:chExt cx="9446" cy="8970"/>
          </a:xfrm>
        </p:grpSpPr>
        <p:pic>
          <p:nvPicPr>
            <p:cNvPr id="21" name="图片 20"/>
            <p:cNvPicPr>
              <a:picLocks noChangeAspect="1"/>
            </p:cNvPicPr>
            <p:nvPr>
              <p:custDataLst>
                <p:tags r:id="rId18"/>
              </p:custDataLst>
            </p:nvPr>
          </p:nvPicPr>
          <p:blipFill>
            <a:blip r:embed="rId23"/>
            <a:srcRect t="1034" b="1034"/>
            <a:stretch>
              <a:fillRect/>
            </a:stretch>
          </p:blipFill>
          <p:spPr>
            <a:xfrm>
              <a:off x="1663" y="1478"/>
              <a:ext cx="8186" cy="8928"/>
            </a:xfrm>
            <a:prstGeom prst="rect">
              <a:avLst/>
            </a:prstGeom>
            <a:ln w="12700" cmpd="sng">
              <a:solidFill>
                <a:schemeClr val="tx1"/>
              </a:solidFill>
              <a:prstDash val="solid"/>
            </a:ln>
            <a:effectLst>
              <a:outerShdw blurRad="50800" dist="76200" dir="2700000" algn="tl" rotWithShape="0">
                <a:prstClr val="black">
                  <a:alpha val="40000"/>
                </a:prstClr>
              </a:outerShdw>
            </a:effectLst>
          </p:spPr>
        </p:pic>
        <p:sp>
          <p:nvSpPr>
            <p:cNvPr id="5" name="文本框 4"/>
            <p:cNvSpPr txBox="1"/>
            <p:nvPr>
              <p:custDataLst>
                <p:tags r:id="rId19"/>
              </p:custDataLst>
            </p:nvPr>
          </p:nvSpPr>
          <p:spPr>
            <a:xfrm>
              <a:off x="403" y="1478"/>
              <a:ext cx="1260" cy="8970"/>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vert="eaVert" wrap="square" rtlCol="0">
              <a:spAutoFit/>
              <a:scene3d>
                <a:camera prst="orthographicFront"/>
                <a:lightRig rig="threePt" dir="t"/>
              </a:scene3d>
            </a:bodyPr>
            <a:lstStyle/>
            <a:p>
              <a:pPr algn="ctr"/>
              <a:r>
                <a:rPr lang="zh-CN" altLang="en-US" sz="2700" b="1">
                  <a:solidFill>
                    <a:schemeClr val="bg1"/>
                  </a:solidFill>
                  <a:effectLst>
                    <a:outerShdw blurRad="38100" dist="19050" dir="2700000" algn="tl" rotWithShape="0">
                      <a:schemeClr val="dk1">
                        <a:alpha val="40000"/>
                      </a:schemeClr>
                    </a:outerShdw>
                  </a:effectLst>
                </a:rPr>
                <a:t>人生而不平等</a:t>
              </a:r>
            </a:p>
          </p:txBody>
        </p:sp>
      </p:grpSp>
      <p:sp>
        <p:nvSpPr>
          <p:cNvPr id="4" name="文本框 3"/>
          <p:cNvSpPr txBox="1"/>
          <p:nvPr>
            <p:custDataLst>
              <p:tags r:id="rId4"/>
            </p:custDataLst>
          </p:nvPr>
        </p:nvSpPr>
        <p:spPr>
          <a:xfrm>
            <a:off x="3221832" y="661829"/>
            <a:ext cx="1325404" cy="7386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zh-CN" altLang="en-US" sz="2100" b="1"/>
              <a:t>掌管祭祀</a:t>
            </a:r>
          </a:p>
          <a:p>
            <a:pPr algn="ctr"/>
            <a:r>
              <a:rPr lang="zh-CN" altLang="en-US" sz="2100" b="1"/>
              <a:t>地位最高</a:t>
            </a:r>
          </a:p>
        </p:txBody>
      </p:sp>
      <p:sp>
        <p:nvSpPr>
          <p:cNvPr id="6" name="文本框 5"/>
          <p:cNvSpPr txBox="1"/>
          <p:nvPr>
            <p:custDataLst>
              <p:tags r:id="rId5"/>
            </p:custDataLst>
          </p:nvPr>
        </p:nvSpPr>
        <p:spPr>
          <a:xfrm>
            <a:off x="3232785" y="1720057"/>
            <a:ext cx="1325404" cy="7386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zh-CN" altLang="en-US" sz="2100" b="1"/>
              <a:t>保卫国家</a:t>
            </a:r>
          </a:p>
          <a:p>
            <a:pPr algn="ctr"/>
            <a:r>
              <a:rPr lang="zh-CN" altLang="en-US" sz="2100" b="1"/>
              <a:t>地位次之</a:t>
            </a:r>
          </a:p>
        </p:txBody>
      </p:sp>
      <p:sp>
        <p:nvSpPr>
          <p:cNvPr id="7" name="文本框 6"/>
          <p:cNvSpPr txBox="1"/>
          <p:nvPr>
            <p:custDataLst>
              <p:tags r:id="rId6"/>
            </p:custDataLst>
          </p:nvPr>
        </p:nvSpPr>
        <p:spPr>
          <a:xfrm>
            <a:off x="2903697" y="2778284"/>
            <a:ext cx="1836896" cy="7386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zh-CN" altLang="en-US" sz="2100" b="1"/>
              <a:t>普通劳动者</a:t>
            </a:r>
          </a:p>
          <a:p>
            <a:pPr algn="ctr"/>
            <a:r>
              <a:rPr lang="zh-CN" altLang="en-US" sz="2100" b="1"/>
              <a:t>少数富有商人</a:t>
            </a:r>
          </a:p>
        </p:txBody>
      </p:sp>
      <p:sp>
        <p:nvSpPr>
          <p:cNvPr id="10" name="文本框 9"/>
          <p:cNvSpPr txBox="1"/>
          <p:nvPr>
            <p:custDataLst>
              <p:tags r:id="rId7"/>
            </p:custDataLst>
          </p:nvPr>
        </p:nvSpPr>
        <p:spPr>
          <a:xfrm>
            <a:off x="2738914" y="3796983"/>
            <a:ext cx="2138363" cy="7386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zh-CN" altLang="en-US" sz="2100" b="1"/>
              <a:t>为前三等级服务</a:t>
            </a:r>
          </a:p>
          <a:p>
            <a:pPr algn="ctr"/>
            <a:r>
              <a:rPr lang="zh-CN" altLang="en-US" sz="2100" b="1"/>
              <a:t>地位最低</a:t>
            </a:r>
          </a:p>
        </p:txBody>
      </p:sp>
      <p:sp>
        <p:nvSpPr>
          <p:cNvPr id="13" name="左右箭头 12"/>
          <p:cNvSpPr/>
          <p:nvPr>
            <p:custDataLst>
              <p:tags r:id="rId8"/>
            </p:custDataLst>
          </p:nvPr>
        </p:nvSpPr>
        <p:spPr>
          <a:xfrm>
            <a:off x="4821555" y="3355975"/>
            <a:ext cx="1235393" cy="29146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1" name="文本框 30"/>
          <p:cNvSpPr txBox="1"/>
          <p:nvPr>
            <p:custDataLst>
              <p:tags r:id="rId9"/>
            </p:custDataLst>
          </p:nvPr>
        </p:nvSpPr>
        <p:spPr>
          <a:xfrm>
            <a:off x="5194935" y="3079750"/>
            <a:ext cx="590074" cy="923330"/>
          </a:xfrm>
          <a:prstGeom prst="rect">
            <a:avLst/>
          </a:prstGeom>
          <a:noFill/>
          <a:ln w="22225" cmpd="sng">
            <a:noFill/>
            <a:prstDash val="solid"/>
          </a:ln>
        </p:spPr>
        <p:txBody>
          <a:bodyPr wrap="square" rtlCol="0">
            <a:spAutoFit/>
          </a:bodyPr>
          <a:lstStyle/>
          <a:p>
            <a:r>
              <a:rPr lang="zh-CN" altLang="en-US" sz="2700" b="1"/>
              <a:t>冲击</a:t>
            </a:r>
          </a:p>
        </p:txBody>
      </p:sp>
      <p:sp>
        <p:nvSpPr>
          <p:cNvPr id="19" name="TextBox 10"/>
          <p:cNvSpPr txBox="1"/>
          <p:nvPr>
            <p:custDataLst>
              <p:tags r:id="rId10"/>
            </p:custDataLst>
          </p:nvPr>
        </p:nvSpPr>
        <p:spPr>
          <a:xfrm>
            <a:off x="6197920" y="83504"/>
            <a:ext cx="2764631" cy="1692771"/>
          </a:xfrm>
          <a:prstGeom prst="rect">
            <a:avLst/>
          </a:prstGeom>
          <a:solidFill>
            <a:schemeClr val="bg1">
              <a:lumMod val="85000"/>
            </a:schemeClr>
          </a:solidFill>
          <a:ln w="28575" cmpd="sng">
            <a:solidFill>
              <a:schemeClr val="tx1"/>
            </a:solidFill>
            <a:prstDash val="solid"/>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zh-CN" altLang="en-US" b="1">
                <a:solidFill>
                  <a:schemeClr val="tx1"/>
                </a:solidFill>
                <a:latin typeface="黑体" panose="02010609060101010101" charset="-122"/>
                <a:ea typeface="黑体" panose="02010609060101010101" charset="-122"/>
              </a:rPr>
              <a:t>       </a:t>
            </a:r>
            <a:r>
              <a:rPr lang="zh-CN" altLang="en-US" sz="2400" b="1">
                <a:solidFill>
                  <a:schemeClr val="tx1"/>
                </a:solidFill>
                <a:latin typeface="黑体" panose="02010609060101010101" charset="-122"/>
                <a:ea typeface="黑体" panose="02010609060101010101" charset="-122"/>
              </a:rPr>
              <a:t> </a:t>
            </a:r>
            <a:r>
              <a:rPr lang="zh-CN" altLang="en-US" sz="2000" b="1">
                <a:solidFill>
                  <a:schemeClr val="tx1"/>
                </a:solidFill>
                <a:latin typeface="黑体" panose="02010609060101010101" charset="-122"/>
                <a:ea typeface="黑体" panose="02010609060101010101" charset="-122"/>
              </a:rPr>
              <a:t>佛教</a:t>
            </a:r>
            <a:endParaRPr lang="en-US" altLang="zh-CN" sz="2000" b="1">
              <a:solidFill>
                <a:schemeClr val="tx1"/>
              </a:solidFill>
              <a:latin typeface="黑体" panose="02010609060101010101" charset="-122"/>
              <a:ea typeface="黑体" panose="02010609060101010101" charset="-122"/>
            </a:endParaRPr>
          </a:p>
          <a:p>
            <a:r>
              <a:rPr lang="zh-CN" altLang="en-US" sz="2000" b="1">
                <a:solidFill>
                  <a:schemeClr val="tx1"/>
                </a:solidFill>
                <a:latin typeface="黑体" panose="02010609060101010101" charset="-122"/>
                <a:ea typeface="黑体" panose="02010609060101010101" charset="-122"/>
              </a:rPr>
              <a:t>时间：</a:t>
            </a:r>
            <a:r>
              <a:rPr lang="zh-CN" altLang="en-US" sz="2000" b="1">
                <a:solidFill>
                  <a:schemeClr val="tx1"/>
                </a:solidFill>
                <a:latin typeface="楷体" panose="02010609060101010101" charset="-122"/>
                <a:ea typeface="楷体" panose="02010609060101010101" charset="-122"/>
              </a:rPr>
              <a:t>前</a:t>
            </a:r>
            <a:r>
              <a:rPr lang="en-US" altLang="zh-CN" sz="2000" b="1">
                <a:solidFill>
                  <a:schemeClr val="tx1"/>
                </a:solidFill>
                <a:latin typeface="楷体" panose="02010609060101010101" charset="-122"/>
                <a:ea typeface="楷体" panose="02010609060101010101" charset="-122"/>
              </a:rPr>
              <a:t>6—</a:t>
            </a:r>
            <a:r>
              <a:rPr lang="zh-CN" altLang="en-US" sz="2000" b="1">
                <a:solidFill>
                  <a:schemeClr val="tx1"/>
                </a:solidFill>
                <a:latin typeface="楷体" panose="02010609060101010101" charset="-122"/>
                <a:ea typeface="楷体" panose="02010609060101010101" charset="-122"/>
              </a:rPr>
              <a:t>前</a:t>
            </a:r>
            <a:r>
              <a:rPr lang="en-US" altLang="zh-CN" sz="2000" b="1">
                <a:solidFill>
                  <a:schemeClr val="tx1"/>
                </a:solidFill>
                <a:latin typeface="楷体" panose="02010609060101010101" charset="-122"/>
                <a:ea typeface="楷体" panose="02010609060101010101" charset="-122"/>
              </a:rPr>
              <a:t>4</a:t>
            </a:r>
            <a:r>
              <a:rPr lang="zh-CN" altLang="en-US" sz="2000" b="1">
                <a:solidFill>
                  <a:schemeClr val="tx1"/>
                </a:solidFill>
                <a:latin typeface="楷体" panose="02010609060101010101" charset="-122"/>
                <a:ea typeface="楷体" panose="02010609060101010101" charset="-122"/>
              </a:rPr>
              <a:t>世纪</a:t>
            </a:r>
            <a:endParaRPr lang="en-US" altLang="zh-CN" sz="2000" b="1">
              <a:solidFill>
                <a:schemeClr val="tx1"/>
              </a:solidFill>
              <a:latin typeface="楷体" panose="02010609060101010101" charset="-122"/>
              <a:ea typeface="楷体" panose="02010609060101010101" charset="-122"/>
            </a:endParaRPr>
          </a:p>
          <a:p>
            <a:r>
              <a:rPr lang="zh-CN" altLang="en-US" sz="2000" b="1">
                <a:solidFill>
                  <a:schemeClr val="tx1"/>
                </a:solidFill>
                <a:latin typeface="黑体" panose="02010609060101010101" charset="-122"/>
                <a:ea typeface="黑体" panose="02010609060101010101" charset="-122"/>
              </a:rPr>
              <a:t>创始人：</a:t>
            </a:r>
            <a:r>
              <a:rPr lang="zh-CN" altLang="en-US" sz="2000" b="1">
                <a:solidFill>
                  <a:schemeClr val="tx1"/>
                </a:solidFill>
                <a:latin typeface="楷体" panose="02010609060101010101" charset="-122"/>
                <a:ea typeface="楷体" panose="02010609060101010101" charset="-122"/>
              </a:rPr>
              <a:t>释迦牟尼</a:t>
            </a:r>
            <a:endParaRPr lang="en-US" altLang="zh-CN" sz="2000" b="1">
              <a:solidFill>
                <a:schemeClr val="tx1"/>
              </a:solidFill>
              <a:latin typeface="楷体" panose="02010609060101010101" charset="-122"/>
              <a:ea typeface="楷体" panose="02010609060101010101" charset="-122"/>
            </a:endParaRPr>
          </a:p>
          <a:p>
            <a:r>
              <a:rPr lang="zh-CN" altLang="en-US" sz="2000" b="1">
                <a:solidFill>
                  <a:schemeClr val="tx1"/>
                </a:solidFill>
                <a:latin typeface="黑体" panose="02010609060101010101" charset="-122"/>
                <a:ea typeface="黑体" panose="02010609060101010101" charset="-122"/>
              </a:rPr>
              <a:t>主张：</a:t>
            </a:r>
            <a:r>
              <a:rPr lang="zh-CN" altLang="en-US" sz="2000" b="1">
                <a:solidFill>
                  <a:schemeClr val="tx1"/>
                </a:solidFill>
                <a:latin typeface="楷体" panose="02010609060101010101" charset="-122"/>
                <a:ea typeface="楷体" panose="02010609060101010101" charset="-122"/>
              </a:rPr>
              <a:t>众生平等，抨击</a:t>
            </a:r>
            <a:r>
              <a:rPr lang="zh-CN" altLang="en-US" sz="2000" b="1" smtClean="0">
                <a:solidFill>
                  <a:schemeClr val="tx1"/>
                </a:solidFill>
                <a:latin typeface="楷体" panose="02010609060101010101" charset="-122"/>
                <a:ea typeface="楷体" panose="02010609060101010101" charset="-122"/>
              </a:rPr>
              <a:t>种姓制度</a:t>
            </a:r>
            <a:r>
              <a:rPr lang="zh-CN" altLang="en-US" sz="2000" b="1">
                <a:solidFill>
                  <a:schemeClr val="tx1"/>
                </a:solidFill>
                <a:latin typeface="楷体" panose="02010609060101010101" charset="-122"/>
                <a:ea typeface="楷体" panose="02010609060101010101" charset="-122"/>
              </a:rPr>
              <a:t>下的等级体系</a:t>
            </a:r>
          </a:p>
        </p:txBody>
      </p:sp>
      <p:sp>
        <p:nvSpPr>
          <p:cNvPr id="15" name="文本框 14"/>
          <p:cNvSpPr txBox="1"/>
          <p:nvPr>
            <p:custDataLst>
              <p:tags r:id="rId11"/>
            </p:custDataLst>
          </p:nvPr>
        </p:nvSpPr>
        <p:spPr>
          <a:xfrm>
            <a:off x="904875" y="783273"/>
            <a:ext cx="2109788" cy="496290"/>
          </a:xfrm>
          <a:prstGeom prst="rect">
            <a:avLst/>
          </a:prstGeom>
          <a:solidFill>
            <a:srgbClr val="002060"/>
          </a:solidFill>
        </p:spPr>
        <p:style>
          <a:lnRef idx="3">
            <a:schemeClr val="lt1"/>
          </a:lnRef>
          <a:fillRef idx="1">
            <a:schemeClr val="accent2"/>
          </a:fillRef>
          <a:effectRef idx="1">
            <a:schemeClr val="accent2"/>
          </a:effectRef>
          <a:fontRef idx="minor">
            <a:schemeClr val="lt1"/>
          </a:fontRef>
        </p:style>
        <p:txBody>
          <a:bodyPr wrap="square" rtlCol="0" anchor="t">
            <a:spAutoFit/>
          </a:bodyPr>
          <a:lstStyle/>
          <a:p>
            <a:pPr algn="just">
              <a:lnSpc>
                <a:spcPct val="125000"/>
              </a:lnSpc>
              <a:spcBef>
                <a:spcPct val="0"/>
              </a:spcBef>
              <a:spcAft>
                <a:spcPct val="0"/>
              </a:spcAft>
            </a:pPr>
            <a:r>
              <a:rPr lang="zh-CN" altLang="en-US" sz="2100" b="1">
                <a:latin typeface="等线" panose="02010600030101010101" pitchFamily="2" charset="-122"/>
                <a:ea typeface="等线" panose="02010600030101010101" pitchFamily="2" charset="-122"/>
                <a:cs typeface="方正小标宋简体" panose="02000000000000000000" charset="-122"/>
                <a:sym typeface="+mn-ea"/>
              </a:rPr>
              <a:t>贵贱、等级分明</a:t>
            </a:r>
          </a:p>
        </p:txBody>
      </p:sp>
      <p:sp>
        <p:nvSpPr>
          <p:cNvPr id="16" name="文本框 15"/>
          <p:cNvSpPr txBox="1"/>
          <p:nvPr>
            <p:custDataLst>
              <p:tags r:id="rId12"/>
            </p:custDataLst>
          </p:nvPr>
        </p:nvSpPr>
        <p:spPr>
          <a:xfrm>
            <a:off x="904876" y="1728153"/>
            <a:ext cx="2208371" cy="496290"/>
          </a:xfrm>
          <a:prstGeom prst="rect">
            <a:avLst/>
          </a:prstGeom>
          <a:solidFill>
            <a:srgbClr val="002060"/>
          </a:solidFill>
        </p:spPr>
        <p:style>
          <a:lnRef idx="3">
            <a:schemeClr val="lt1"/>
          </a:lnRef>
          <a:fillRef idx="1">
            <a:schemeClr val="accent2"/>
          </a:fillRef>
          <a:effectRef idx="1">
            <a:schemeClr val="accent2"/>
          </a:effectRef>
          <a:fontRef idx="minor">
            <a:schemeClr val="lt1"/>
          </a:fontRef>
        </p:style>
        <p:txBody>
          <a:bodyPr wrap="square" rtlCol="0" anchor="t">
            <a:spAutoFit/>
          </a:bodyPr>
          <a:lstStyle/>
          <a:p>
            <a:pPr algn="just">
              <a:lnSpc>
                <a:spcPct val="125000"/>
              </a:lnSpc>
              <a:spcBef>
                <a:spcPct val="0"/>
              </a:spcBef>
              <a:spcAft>
                <a:spcPct val="0"/>
              </a:spcAft>
            </a:pPr>
            <a:r>
              <a:rPr lang="zh-CN" altLang="en-US" sz="2100" b="1">
                <a:latin typeface="等线" panose="02010600030101010101" pitchFamily="2" charset="-122"/>
                <a:ea typeface="等线" panose="02010600030101010101" pitchFamily="2" charset="-122"/>
                <a:cs typeface="方正小标宋简体" panose="02000000000000000000" charset="-122"/>
                <a:sym typeface="+mn-ea"/>
              </a:rPr>
              <a:t>法律地位不平等</a:t>
            </a:r>
          </a:p>
        </p:txBody>
      </p:sp>
      <p:sp>
        <p:nvSpPr>
          <p:cNvPr id="17" name="文本框 16"/>
          <p:cNvSpPr txBox="1"/>
          <p:nvPr>
            <p:custDataLst>
              <p:tags r:id="rId13"/>
            </p:custDataLst>
          </p:nvPr>
        </p:nvSpPr>
        <p:spPr>
          <a:xfrm>
            <a:off x="904875" y="1255713"/>
            <a:ext cx="2109788" cy="496290"/>
          </a:xfrm>
          <a:prstGeom prst="rect">
            <a:avLst/>
          </a:prstGeom>
          <a:solidFill>
            <a:srgbClr val="002060"/>
          </a:solidFill>
        </p:spPr>
        <p:style>
          <a:lnRef idx="3">
            <a:schemeClr val="lt1"/>
          </a:lnRef>
          <a:fillRef idx="1">
            <a:schemeClr val="accent2"/>
          </a:fillRef>
          <a:effectRef idx="1">
            <a:schemeClr val="accent2"/>
          </a:effectRef>
          <a:fontRef idx="minor">
            <a:schemeClr val="lt1"/>
          </a:fontRef>
        </p:style>
        <p:txBody>
          <a:bodyPr wrap="square" rtlCol="0" anchor="t">
            <a:spAutoFit/>
          </a:bodyPr>
          <a:lstStyle/>
          <a:p>
            <a:pPr algn="just">
              <a:lnSpc>
                <a:spcPct val="125000"/>
              </a:lnSpc>
              <a:spcBef>
                <a:spcPct val="0"/>
              </a:spcBef>
              <a:spcAft>
                <a:spcPct val="0"/>
              </a:spcAft>
            </a:pPr>
            <a:r>
              <a:rPr lang="zh-CN" altLang="en-US" sz="2100" b="1">
                <a:latin typeface="等线" panose="02010600030101010101" pitchFamily="2" charset="-122"/>
                <a:ea typeface="等线" panose="02010600030101010101" pitchFamily="2" charset="-122"/>
                <a:cs typeface="方正小标宋简体" panose="02000000000000000000" charset="-122"/>
                <a:sym typeface="+mn-ea"/>
              </a:rPr>
              <a:t>职业世袭</a:t>
            </a:r>
          </a:p>
        </p:txBody>
      </p:sp>
      <p:sp>
        <p:nvSpPr>
          <p:cNvPr id="20" name="TextBox 20"/>
          <p:cNvSpPr txBox="1"/>
          <p:nvPr>
            <p:custDataLst>
              <p:tags r:id="rId14"/>
            </p:custDataLst>
          </p:nvPr>
        </p:nvSpPr>
        <p:spPr>
          <a:xfrm>
            <a:off x="19209" y="52854"/>
            <a:ext cx="4622800" cy="461665"/>
          </a:xfrm>
          <a:prstGeom prst="rect">
            <a:avLst/>
          </a:prstGeom>
          <a:solidFill>
            <a:schemeClr val="bg1"/>
          </a:solidFill>
        </p:spPr>
        <p:txBody>
          <a:bodyPr wrap="square" rtlCol="0">
            <a:spAutoFit/>
          </a:bodyPr>
          <a:lstStyle/>
          <a:p>
            <a:r>
              <a:rPr lang="en-US" altLang="zh-CN" sz="2400" b="1" smtClean="0">
                <a:solidFill>
                  <a:srgbClr val="002060"/>
                </a:solidFill>
              </a:rPr>
              <a:t>3</a:t>
            </a:r>
            <a:r>
              <a:rPr lang="zh-CN" altLang="en-US" sz="2400" b="1" smtClean="0">
                <a:solidFill>
                  <a:srgbClr val="002060"/>
                </a:solidFill>
              </a:rPr>
              <a:t>、制度</a:t>
            </a:r>
            <a:r>
              <a:rPr lang="en-US" altLang="zh-CN" sz="2400" b="1" smtClean="0">
                <a:solidFill>
                  <a:srgbClr val="002060"/>
                </a:solidFill>
              </a:rPr>
              <a:t>——</a:t>
            </a:r>
            <a:r>
              <a:rPr lang="zh-CN" altLang="en-US" sz="2400" b="1" smtClean="0">
                <a:solidFill>
                  <a:srgbClr val="002060"/>
                </a:solidFill>
              </a:rPr>
              <a:t>种姓制度</a:t>
            </a:r>
            <a:endParaRPr lang="en-US" altLang="zh-CN" sz="2400" b="1" smtClean="0">
              <a:solidFill>
                <a:srgbClr val="002060"/>
              </a:solidFill>
            </a:endParaRPr>
          </a:p>
        </p:txBody>
      </p:sp>
      <p:grpSp>
        <p:nvGrpSpPr>
          <p:cNvPr id="8" name="组合 7"/>
          <p:cNvGrpSpPr/>
          <p:nvPr>
            <p:custDataLst>
              <p:tags r:id="rId15"/>
            </p:custDataLst>
          </p:nvPr>
        </p:nvGrpSpPr>
        <p:grpSpPr>
          <a:xfrm>
            <a:off x="6197921" y="1984306"/>
            <a:ext cx="2764631" cy="3096101"/>
            <a:chOff x="10419" y="1521"/>
            <a:chExt cx="7977" cy="8970"/>
          </a:xfrm>
        </p:grpSpPr>
        <p:pic>
          <p:nvPicPr>
            <p:cNvPr id="100" name="图片 99"/>
            <p:cNvPicPr/>
            <p:nvPr>
              <p:custDataLst>
                <p:tags r:id="rId16"/>
              </p:custDataLst>
            </p:nvPr>
          </p:nvPicPr>
          <p:blipFill>
            <a:blip r:embed="rId24"/>
            <a:stretch>
              <a:fillRect/>
            </a:stretch>
          </p:blipFill>
          <p:spPr>
            <a:xfrm>
              <a:off x="10419" y="1521"/>
              <a:ext cx="6817" cy="8927"/>
            </a:xfrm>
            <a:prstGeom prst="rect">
              <a:avLst/>
            </a:prstGeom>
            <a:noFill/>
            <a:ln w="9525">
              <a:solidFill>
                <a:schemeClr val="tx1"/>
              </a:solidFill>
            </a:ln>
            <a:effectLst>
              <a:outerShdw blurRad="50800" dist="38100" dir="10800000" algn="r" rotWithShape="0">
                <a:prstClr val="black">
                  <a:alpha val="40000"/>
                </a:prstClr>
              </a:outerShdw>
            </a:effectLst>
          </p:spPr>
        </p:pic>
        <p:sp>
          <p:nvSpPr>
            <p:cNvPr id="11" name="文本框 10"/>
            <p:cNvSpPr txBox="1"/>
            <p:nvPr>
              <p:custDataLst>
                <p:tags r:id="rId17"/>
              </p:custDataLst>
            </p:nvPr>
          </p:nvSpPr>
          <p:spPr>
            <a:xfrm>
              <a:off x="16664" y="1521"/>
              <a:ext cx="1732" cy="8970"/>
            </a:xfrm>
            <a:prstGeom prst="rect">
              <a:avLst/>
            </a:prstGeom>
            <a:solidFill>
              <a:srgbClr val="C00000"/>
            </a:solidFill>
            <a:ln>
              <a:solidFill>
                <a:schemeClr val="tx1"/>
              </a:solidFill>
            </a:ln>
          </p:spPr>
          <p:style>
            <a:lnRef idx="0">
              <a:schemeClr val="accent6"/>
            </a:lnRef>
            <a:fillRef idx="3">
              <a:schemeClr val="accent6"/>
            </a:fillRef>
            <a:effectRef idx="3">
              <a:schemeClr val="accent6"/>
            </a:effectRef>
            <a:fontRef idx="minor">
              <a:schemeClr val="lt1"/>
            </a:fontRef>
          </p:style>
          <p:txBody>
            <a:bodyPr vert="eaVert" wrap="square" rtlCol="0">
              <a:spAutoFit/>
              <a:scene3d>
                <a:camera prst="orthographicFront"/>
                <a:lightRig rig="threePt" dir="t"/>
              </a:scene3d>
            </a:bodyPr>
            <a:lstStyle/>
            <a:p>
              <a:pPr algn="ctr"/>
              <a:r>
                <a:rPr lang="zh-CN" altLang="en-US" sz="2700" b="1">
                  <a:solidFill>
                    <a:schemeClr val="bg1"/>
                  </a:solidFill>
                  <a:effectLst>
                    <a:outerShdw blurRad="38100" dist="19050" dir="2700000" algn="tl" rotWithShape="0">
                      <a:schemeClr val="dk1">
                        <a:alpha val="40000"/>
                      </a:schemeClr>
                    </a:outerShdw>
                  </a:effectLst>
                </a:rPr>
                <a:t>众生皆平等</a:t>
              </a:r>
            </a:p>
          </p:txBody>
        </p:sp>
      </p:grpSp>
    </p:spTree>
    <p:custDataLst>
      <p:tags r:id="rId1"/>
    </p:custDataLst>
    <p:extLst>
      <p:ext uri="{BB962C8B-B14F-4D97-AF65-F5344CB8AC3E}">
        <p14:creationId xmlns:p14="http://schemas.microsoft.com/office/powerpoint/2010/main" val="242687765"/>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xit" presetSubtype="0" fill="hold" nodeType="clickEffect">
                                  <p:stCondLst>
                                    <p:cond delay="0"/>
                                  </p:stCondLst>
                                  <p:childTnLst>
                                    <p:set>
                                      <p:cBhvr>
                                        <p:cTn id="6" dur="1" fill="hold">
                                          <p:stCondLst>
                                            <p:cond delay="0"/>
                                          </p:stCondLst>
                                        </p:cTn>
                                        <p:tgtEl>
                                          <p:spTgt spid="23"/>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nodeType="clickPar">
                      <p:stCondLst>
                        <p:cond delay="indefinite"/>
                      </p:stCondLst>
                      <p:childTnLst>
                        <p:par>
                          <p:cTn id="15" fill="hold" nodeType="afterGroup">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nodeType="clickPar">
                      <p:stCondLst>
                        <p:cond delay="indefinite"/>
                      </p:stCondLst>
                      <p:childTnLst>
                        <p:par>
                          <p:cTn id="20" fill="hold" nodeType="afterGroup">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par>
                    <p:cTn id="24" fill="hold" nodeType="clickPar">
                      <p:stCondLst>
                        <p:cond delay="indefinite"/>
                      </p:stCondLst>
                      <p:childTnLst>
                        <p:par>
                          <p:cTn id="25" fill="hold" nodeType="afterGroup">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par>
                    <p:cTn id="29" fill="hold" nodeType="clickPar">
                      <p:stCondLst>
                        <p:cond delay="indefinite"/>
                      </p:stCondLst>
                      <p:childTnLst>
                        <p:par>
                          <p:cTn id="30" fill="hold" nodeType="afterGroup">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up)">
                                      <p:cBhvr>
                                        <p:cTn id="33" dur="500"/>
                                        <p:tgtEl>
                                          <p:spTgt spid="15"/>
                                        </p:tgtEl>
                                      </p:cBhvr>
                                    </p:animEffect>
                                  </p:childTnLst>
                                </p:cTn>
                              </p:par>
                            </p:childTnLst>
                          </p:cTn>
                        </p:par>
                      </p:childTnLst>
                    </p:cTn>
                  </p:par>
                  <p:par>
                    <p:cTn id="34" fill="hold" nodeType="clickPar">
                      <p:stCondLst>
                        <p:cond delay="indefinite"/>
                      </p:stCondLst>
                      <p:childTnLst>
                        <p:par>
                          <p:cTn id="35" fill="hold" nodeType="afterGroup">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up)">
                                      <p:cBhvr>
                                        <p:cTn id="38" dur="500"/>
                                        <p:tgtEl>
                                          <p:spTgt spid="17"/>
                                        </p:tgtEl>
                                      </p:cBhvr>
                                    </p:animEffect>
                                  </p:childTnLst>
                                </p:cTn>
                              </p:par>
                            </p:childTnLst>
                          </p:cTn>
                        </p:par>
                      </p:childTnLst>
                    </p:cTn>
                  </p:par>
                  <p:par>
                    <p:cTn id="39" fill="hold" nodeType="clickPar">
                      <p:stCondLst>
                        <p:cond delay="indefinite"/>
                      </p:stCondLst>
                      <p:childTnLst>
                        <p:par>
                          <p:cTn id="40" fill="hold" nodeType="afterGroup">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up)">
                                      <p:cBhvr>
                                        <p:cTn id="43" dur="500"/>
                                        <p:tgtEl>
                                          <p:spTgt spid="16"/>
                                        </p:tgtEl>
                                      </p:cBhvr>
                                    </p:animEffect>
                                  </p:childTnLst>
                                </p:cTn>
                              </p:par>
                            </p:childTnLst>
                          </p:cTn>
                        </p:par>
                      </p:childTnLst>
                    </p:cTn>
                  </p:par>
                  <p:par>
                    <p:cTn id="44" fill="hold" nodeType="clickPar">
                      <p:stCondLst>
                        <p:cond delay="indefinite"/>
                      </p:stCondLst>
                      <p:childTnLst>
                        <p:par>
                          <p:cTn id="45" fill="hold" nodeType="afterGroup">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blinds(horizontal)">
                                      <p:cBhvr>
                                        <p:cTn id="48" dur="500"/>
                                        <p:tgtEl>
                                          <p:spTgt spid="31"/>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blinds(horizontal)">
                                      <p:cBhvr>
                                        <p:cTn id="51" dur="500"/>
                                        <p:tgtEl>
                                          <p:spTgt spid="13"/>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blinds(horizontal)">
                                      <p:cBhvr>
                                        <p:cTn id="54" dur="500"/>
                                        <p:tgtEl>
                                          <p:spTgt spid="19"/>
                                        </p:tgtEl>
                                      </p:cBhvr>
                                    </p:animEffect>
                                  </p:childTnLst>
                                </p:cTn>
                              </p:par>
                              <p:par>
                                <p:cTn id="55" presetID="3" presetClass="entr" presetSubtype="10" fill="hold" nodeType="with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blinds(horizontal)">
                                      <p:cBhvr>
                                        <p:cTn id="5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10" grpId="0" animBg="1"/>
      <p:bldP spid="13" grpId="0" animBg="1"/>
      <p:bldP spid="31" grpId="0"/>
      <p:bldP spid="19" grpId="0" animBg="1"/>
      <p:bldP spid="15" grpId="0" animBg="1"/>
      <p:bldP spid="16" grpId="0" animBg="1"/>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54794" y="940912"/>
            <a:ext cx="8477250" cy="3785652"/>
          </a:xfrm>
          <a:prstGeom prst="rect">
            <a:avLst/>
          </a:prstGeom>
          <a:noFill/>
          <a:ln>
            <a:solidFill>
              <a:schemeClr val="tx1"/>
            </a:solidFill>
          </a:ln>
        </p:spPr>
        <p:txBody>
          <a:bodyPr wrap="square" rtlCol="0">
            <a:spAutoFit/>
          </a:bodyPr>
          <a:lstStyle/>
          <a:p>
            <a:r>
              <a:rPr lang="en-US" altLang="zh-CN" sz="2400" b="1" smtClean="0">
                <a:solidFill>
                  <a:srgbClr val="FF0000"/>
                </a:solidFill>
                <a:latin typeface="黑体" panose="02010609060101010101" pitchFamily="49" charset="-122"/>
                <a:ea typeface="黑体" panose="02010609060101010101" pitchFamily="49" charset="-122"/>
                <a:sym typeface="+mn-ea"/>
              </a:rPr>
              <a:t>1</a:t>
            </a:r>
            <a:r>
              <a:rPr lang="zh-CN" altLang="en-US" sz="2400" b="1" smtClean="0">
                <a:solidFill>
                  <a:srgbClr val="FF0000"/>
                </a:solidFill>
                <a:latin typeface="黑体" panose="02010609060101010101" pitchFamily="49" charset="-122"/>
                <a:ea typeface="黑体" panose="02010609060101010101" pitchFamily="49" charset="-122"/>
                <a:sym typeface="+mn-ea"/>
              </a:rPr>
              <a:t>、起源</a:t>
            </a:r>
            <a:r>
              <a:rPr lang="zh-CN" altLang="en-US" sz="2400" b="1">
                <a:solidFill>
                  <a:srgbClr val="FF0000"/>
                </a:solidFill>
                <a:latin typeface="黑体" panose="02010609060101010101" pitchFamily="49" charset="-122"/>
                <a:ea typeface="黑体" panose="02010609060101010101" pitchFamily="49" charset="-122"/>
                <a:sym typeface="+mn-ea"/>
              </a:rPr>
              <a:t>：</a:t>
            </a:r>
            <a:r>
              <a:rPr lang="zh-CN" altLang="en-US" sz="2400" b="1">
                <a:latin typeface="楷体" panose="02010609060101010101" pitchFamily="49" charset="-122"/>
                <a:ea typeface="楷体" panose="02010609060101010101" pitchFamily="49" charset="-122"/>
                <a:sym typeface="+mn-ea"/>
              </a:rPr>
              <a:t>公元前</a:t>
            </a:r>
            <a:r>
              <a:rPr lang="en-US" altLang="zh-CN" sz="2400" b="1">
                <a:latin typeface="楷体" panose="02010609060101010101" pitchFamily="49" charset="-122"/>
                <a:ea typeface="楷体" panose="02010609060101010101" pitchFamily="49" charset="-122"/>
                <a:sym typeface="+mn-ea"/>
              </a:rPr>
              <a:t>3</a:t>
            </a:r>
            <a:r>
              <a:rPr lang="zh-CN" altLang="en-US" sz="2400" b="1">
                <a:latin typeface="楷体" panose="02010609060101010101" pitchFamily="49" charset="-122"/>
                <a:ea typeface="楷体" panose="02010609060101010101" pitchFamily="49" charset="-122"/>
                <a:sym typeface="+mn-ea"/>
              </a:rPr>
              <a:t>千纪，古代印度文明诞生于印度河流域的大平原上。随着铁器时代的来临，生产工具的进步，雨水丰沛、植被茂盛的恒河流域逐步得到开发，成为印度历史的中心舞台。</a:t>
            </a:r>
          </a:p>
          <a:p>
            <a:endParaRPr lang="en-US" altLang="zh-CN" sz="2400" b="1" smtClean="0">
              <a:solidFill>
                <a:srgbClr val="FF0000"/>
              </a:solidFill>
              <a:latin typeface="黑体" panose="02010609060101010101" pitchFamily="49" charset="-122"/>
              <a:ea typeface="黑体" panose="02010609060101010101" pitchFamily="49" charset="-122"/>
              <a:sym typeface="+mn-ea"/>
            </a:endParaRPr>
          </a:p>
          <a:p>
            <a:r>
              <a:rPr lang="en-US" altLang="zh-CN" sz="2400" b="1" smtClean="0">
                <a:solidFill>
                  <a:srgbClr val="FF0000"/>
                </a:solidFill>
                <a:latin typeface="黑体" panose="02010609060101010101" pitchFamily="49" charset="-122"/>
                <a:ea typeface="黑体" panose="02010609060101010101" pitchFamily="49" charset="-122"/>
                <a:sym typeface="+mn-ea"/>
              </a:rPr>
              <a:t>2</a:t>
            </a:r>
            <a:r>
              <a:rPr lang="zh-CN" altLang="en-US" sz="2400" b="1" smtClean="0">
                <a:solidFill>
                  <a:srgbClr val="FF0000"/>
                </a:solidFill>
                <a:latin typeface="黑体" panose="02010609060101010101" pitchFamily="49" charset="-122"/>
                <a:ea typeface="黑体" panose="02010609060101010101" pitchFamily="49" charset="-122"/>
                <a:sym typeface="+mn-ea"/>
              </a:rPr>
              <a:t>、政治</a:t>
            </a:r>
            <a:r>
              <a:rPr lang="zh-CN" altLang="en-US" sz="2400" b="1">
                <a:solidFill>
                  <a:srgbClr val="FF0000"/>
                </a:solidFill>
                <a:latin typeface="黑体" panose="02010609060101010101" pitchFamily="49" charset="-122"/>
                <a:ea typeface="黑体" panose="02010609060101010101" pitchFamily="49" charset="-122"/>
                <a:sym typeface="+mn-ea"/>
              </a:rPr>
              <a:t>：</a:t>
            </a:r>
            <a:r>
              <a:rPr lang="zh-CN" altLang="en-US" sz="2400" b="1">
                <a:latin typeface="楷体" panose="02010609060101010101" pitchFamily="49" charset="-122"/>
                <a:ea typeface="楷体" panose="02010609060101010101" pitchFamily="49" charset="-122"/>
                <a:sym typeface="+mn-ea"/>
              </a:rPr>
              <a:t>公元前</a:t>
            </a:r>
            <a:r>
              <a:rPr lang="en-US" altLang="zh-CN" sz="2400" b="1">
                <a:latin typeface="楷体" panose="02010609060101010101" pitchFamily="49" charset="-122"/>
                <a:ea typeface="楷体" panose="02010609060101010101" pitchFamily="49" charset="-122"/>
                <a:sym typeface="+mn-ea"/>
              </a:rPr>
              <a:t>6</a:t>
            </a:r>
            <a:r>
              <a:rPr lang="zh-CN" altLang="en-US" sz="2400" b="1">
                <a:latin typeface="楷体" panose="02010609060101010101" pitchFamily="49" charset="-122"/>
                <a:ea typeface="楷体" panose="02010609060101010101" pitchFamily="49" charset="-122"/>
                <a:sym typeface="+mn-ea"/>
              </a:rPr>
              <a:t>世纪，恒河流域形成一系列国家，印度出现种姓</a:t>
            </a:r>
            <a:r>
              <a:rPr lang="zh-CN" altLang="en-US" sz="2400" b="1" smtClean="0">
                <a:latin typeface="楷体" panose="02010609060101010101" pitchFamily="49" charset="-122"/>
                <a:ea typeface="楷体" panose="02010609060101010101" pitchFamily="49" charset="-122"/>
                <a:sym typeface="+mn-ea"/>
              </a:rPr>
              <a:t>制度</a:t>
            </a:r>
            <a:endParaRPr lang="en-US" altLang="zh-CN" sz="2400" b="1" smtClean="0">
              <a:latin typeface="楷体" panose="02010609060101010101" pitchFamily="49" charset="-122"/>
              <a:ea typeface="楷体" panose="02010609060101010101" pitchFamily="49" charset="-122"/>
              <a:sym typeface="+mn-ea"/>
            </a:endParaRPr>
          </a:p>
          <a:p>
            <a:endParaRPr lang="zh-CN" altLang="en-US" sz="2400" b="1">
              <a:latin typeface="楷体" panose="02010609060101010101" pitchFamily="49" charset="-122"/>
              <a:ea typeface="楷体" panose="02010609060101010101" pitchFamily="49" charset="-122"/>
              <a:sym typeface="+mn-ea"/>
            </a:endParaRPr>
          </a:p>
          <a:p>
            <a:r>
              <a:rPr lang="en-US" altLang="zh-CN" sz="2400" b="1" smtClean="0">
                <a:solidFill>
                  <a:srgbClr val="FF0000"/>
                </a:solidFill>
                <a:latin typeface="黑体" panose="02010609060101010101" pitchFamily="49" charset="-122"/>
                <a:ea typeface="黑体" panose="02010609060101010101" pitchFamily="49" charset="-122"/>
                <a:sym typeface="+mn-ea"/>
              </a:rPr>
              <a:t>3</a:t>
            </a:r>
            <a:r>
              <a:rPr lang="zh-CN" altLang="en-US" sz="2400" b="1" smtClean="0">
                <a:solidFill>
                  <a:srgbClr val="FF0000"/>
                </a:solidFill>
                <a:latin typeface="黑体" panose="02010609060101010101" pitchFamily="49" charset="-122"/>
                <a:ea typeface="黑体" panose="02010609060101010101" pitchFamily="49" charset="-122"/>
                <a:sym typeface="+mn-ea"/>
              </a:rPr>
              <a:t>、文化</a:t>
            </a:r>
            <a:r>
              <a:rPr lang="zh-CN" altLang="en-US" sz="2400" b="1">
                <a:solidFill>
                  <a:srgbClr val="FF0000"/>
                </a:solidFill>
                <a:latin typeface="黑体" panose="02010609060101010101" pitchFamily="49" charset="-122"/>
                <a:ea typeface="黑体" panose="02010609060101010101" pitchFamily="49" charset="-122"/>
                <a:sym typeface="+mn-ea"/>
              </a:rPr>
              <a:t>：</a:t>
            </a:r>
            <a:r>
              <a:rPr lang="zh-CN" altLang="en-US" sz="2400" b="1">
                <a:latin typeface="楷体" panose="02010609060101010101" pitchFamily="49" charset="-122"/>
                <a:ea typeface="楷体" panose="02010609060101010101" pitchFamily="49" charset="-122"/>
                <a:sym typeface="+mn-ea"/>
              </a:rPr>
              <a:t>婆罗门教、释迦牟尼创立佛教；史诗</a:t>
            </a:r>
            <a:r>
              <a:rPr lang="en-US" altLang="zh-CN" sz="2400" b="1">
                <a:latin typeface="楷体" panose="02010609060101010101" pitchFamily="49" charset="-122"/>
                <a:ea typeface="楷体" panose="02010609060101010101" pitchFamily="49" charset="-122"/>
                <a:sym typeface="+mn-ea"/>
              </a:rPr>
              <a:t>《</a:t>
            </a:r>
            <a:r>
              <a:rPr lang="zh-CN" altLang="en-US" sz="2400" b="1">
                <a:latin typeface="楷体" panose="02010609060101010101" pitchFamily="49" charset="-122"/>
                <a:ea typeface="楷体" panose="02010609060101010101" pitchFamily="49" charset="-122"/>
                <a:sym typeface="+mn-ea"/>
              </a:rPr>
              <a:t>摩诃婆罗多</a:t>
            </a:r>
            <a:r>
              <a:rPr lang="en-US" altLang="zh-CN" sz="2400" b="1">
                <a:latin typeface="楷体" panose="02010609060101010101" pitchFamily="49" charset="-122"/>
                <a:ea typeface="楷体" panose="02010609060101010101" pitchFamily="49" charset="-122"/>
                <a:sym typeface="+mn-ea"/>
              </a:rPr>
              <a:t>》</a:t>
            </a:r>
            <a:r>
              <a:rPr lang="zh-CN" altLang="en-US" sz="2400" b="1">
                <a:latin typeface="楷体" panose="02010609060101010101" pitchFamily="49" charset="-122"/>
                <a:ea typeface="楷体" panose="02010609060101010101" pitchFamily="49" charset="-122"/>
                <a:sym typeface="+mn-ea"/>
              </a:rPr>
              <a:t>和</a:t>
            </a:r>
            <a:r>
              <a:rPr lang="en-US" altLang="zh-CN" sz="2400" b="1">
                <a:latin typeface="楷体" panose="02010609060101010101" pitchFamily="49" charset="-122"/>
                <a:ea typeface="楷体" panose="02010609060101010101" pitchFamily="49" charset="-122"/>
                <a:sym typeface="+mn-ea"/>
              </a:rPr>
              <a:t>《</a:t>
            </a:r>
            <a:r>
              <a:rPr lang="zh-CN" altLang="en-US" sz="2400" b="1">
                <a:latin typeface="楷体" panose="02010609060101010101" pitchFamily="49" charset="-122"/>
                <a:ea typeface="楷体" panose="02010609060101010101" pitchFamily="49" charset="-122"/>
                <a:sym typeface="+mn-ea"/>
              </a:rPr>
              <a:t>罗摩衍那</a:t>
            </a:r>
            <a:r>
              <a:rPr lang="en-US" altLang="zh-CN" sz="2400" b="1">
                <a:latin typeface="楷体" panose="02010609060101010101" pitchFamily="49" charset="-122"/>
                <a:ea typeface="楷体" panose="02010609060101010101" pitchFamily="49" charset="-122"/>
                <a:sym typeface="+mn-ea"/>
              </a:rPr>
              <a:t>》</a:t>
            </a:r>
            <a:r>
              <a:rPr lang="zh-CN" altLang="en-US" sz="2400" b="1">
                <a:latin typeface="楷体" panose="02010609060101010101" pitchFamily="49" charset="-122"/>
                <a:ea typeface="楷体" panose="02010609060101010101" pitchFamily="49" charset="-122"/>
                <a:sym typeface="+mn-ea"/>
              </a:rPr>
              <a:t>；创造了从</a:t>
            </a:r>
            <a:r>
              <a:rPr lang="en-US" altLang="zh-CN" sz="2400" b="1">
                <a:latin typeface="楷体" panose="02010609060101010101" pitchFamily="49" charset="-122"/>
                <a:ea typeface="楷体" panose="02010609060101010101" pitchFamily="49" charset="-122"/>
                <a:sym typeface="+mn-ea"/>
              </a:rPr>
              <a:t>1</a:t>
            </a:r>
            <a:r>
              <a:rPr lang="zh-CN" altLang="en-US" sz="2400" b="1">
                <a:latin typeface="楷体" panose="02010609060101010101" pitchFamily="49" charset="-122"/>
                <a:ea typeface="楷体" panose="02010609060101010101" pitchFamily="49" charset="-122"/>
                <a:sym typeface="+mn-ea"/>
              </a:rPr>
              <a:t>到</a:t>
            </a:r>
            <a:r>
              <a:rPr lang="en-US" altLang="zh-CN" sz="2400" b="1">
                <a:latin typeface="楷体" panose="02010609060101010101" pitchFamily="49" charset="-122"/>
                <a:ea typeface="楷体" panose="02010609060101010101" pitchFamily="49" charset="-122"/>
                <a:sym typeface="+mn-ea"/>
              </a:rPr>
              <a:t>9</a:t>
            </a:r>
            <a:r>
              <a:rPr lang="zh-CN" altLang="en-US" sz="2400" b="1">
                <a:latin typeface="楷体" panose="02010609060101010101" pitchFamily="49" charset="-122"/>
                <a:ea typeface="楷体" panose="02010609060101010101" pitchFamily="49" charset="-122"/>
                <a:sym typeface="+mn-ea"/>
              </a:rPr>
              <a:t>的数字，发明了“</a:t>
            </a:r>
            <a:r>
              <a:rPr lang="en-US" altLang="zh-CN" sz="2400" b="1">
                <a:latin typeface="楷体" panose="02010609060101010101" pitchFamily="49" charset="-122"/>
                <a:ea typeface="楷体" panose="02010609060101010101" pitchFamily="49" charset="-122"/>
                <a:sym typeface="+mn-ea"/>
              </a:rPr>
              <a:t>0”</a:t>
            </a:r>
            <a:r>
              <a:rPr lang="zh-CN" altLang="en-US" sz="2400" b="1">
                <a:latin typeface="楷体" panose="02010609060101010101" pitchFamily="49" charset="-122"/>
                <a:ea typeface="楷体" panose="02010609060101010101" pitchFamily="49" charset="-122"/>
                <a:sym typeface="+mn-ea"/>
              </a:rPr>
              <a:t>，提出了按位计值的方法。</a:t>
            </a:r>
          </a:p>
        </p:txBody>
      </p:sp>
      <p:sp>
        <p:nvSpPr>
          <p:cNvPr id="4" name="Text Box 6"/>
          <p:cNvSpPr txBox="1">
            <a:spLocks noChangeArrowheads="1"/>
          </p:cNvSpPr>
          <p:nvPr/>
        </p:nvSpPr>
        <p:spPr bwMode="auto">
          <a:xfrm>
            <a:off x="-165100" y="0"/>
            <a:ext cx="8636000" cy="584775"/>
          </a:xfrm>
          <a:prstGeom prst="rect">
            <a:avLst/>
          </a:prstGeom>
          <a:noFill/>
          <a:ln w="9525">
            <a:noFill/>
            <a:miter lim="800000"/>
          </a:ln>
        </p:spPr>
        <p:txBody>
          <a:bodyPr wrap="square">
            <a:spAutoFit/>
          </a:bodyPr>
          <a:lstStyle/>
          <a:p>
            <a:pPr algn="ctr">
              <a:defRPr/>
            </a:pPr>
            <a:r>
              <a:rPr lang="en-US" altLang="zh-CN" sz="3200" b="1" smtClean="0">
                <a:latin typeface="微软雅黑" panose="020B0503020204020204" pitchFamily="34" charset="-122"/>
                <a:ea typeface="微软雅黑" panose="020B0503020204020204" pitchFamily="34" charset="-122"/>
                <a:sym typeface="+mn-ea"/>
              </a:rPr>
              <a:t>(</a:t>
            </a:r>
            <a:r>
              <a:rPr lang="zh-CN" altLang="en-US" sz="3200" b="1" smtClean="0">
                <a:latin typeface="微软雅黑" panose="020B0503020204020204" pitchFamily="34" charset="-122"/>
                <a:ea typeface="微软雅黑" panose="020B0503020204020204" pitchFamily="34" charset="-122"/>
                <a:sym typeface="+mn-ea"/>
              </a:rPr>
              <a:t>三</a:t>
            </a:r>
            <a:r>
              <a:rPr lang="en-US" altLang="zh-CN" sz="3200" b="1" smtClean="0">
                <a:latin typeface="微软雅黑" panose="020B0503020204020204" pitchFamily="34" charset="-122"/>
                <a:ea typeface="微软雅黑" panose="020B0503020204020204" pitchFamily="34" charset="-122"/>
                <a:sym typeface="+mn-ea"/>
              </a:rPr>
              <a:t>)</a:t>
            </a:r>
            <a:r>
              <a:rPr lang="zh-CN" altLang="en-US" sz="3200" b="1">
                <a:latin typeface="微软雅黑" panose="020B0503020204020204" pitchFamily="34" charset="-122"/>
                <a:ea typeface="微软雅黑" panose="020B0503020204020204" pitchFamily="34" charset="-122"/>
                <a:sym typeface="+mn-ea"/>
              </a:rPr>
              <a:t>印度河和恒河</a:t>
            </a:r>
            <a:r>
              <a:rPr lang="zh-CN" altLang="en-US" sz="3200" b="1" smtClean="0">
                <a:latin typeface="微软雅黑" panose="020B0503020204020204" pitchFamily="34" charset="-122"/>
                <a:ea typeface="微软雅黑" panose="020B0503020204020204" pitchFamily="34" charset="-122"/>
                <a:sym typeface="+mn-ea"/>
              </a:rPr>
              <a:t>流域</a:t>
            </a:r>
            <a:r>
              <a:rPr lang="en-US" altLang="zh-CN" sz="3200" b="1" smtClean="0">
                <a:latin typeface="微软雅黑" panose="020B0503020204020204" pitchFamily="34" charset="-122"/>
                <a:ea typeface="微软雅黑" panose="020B0503020204020204" pitchFamily="34" charset="-122"/>
                <a:sym typeface="+mn-ea"/>
              </a:rPr>
              <a:t>——</a:t>
            </a:r>
            <a:r>
              <a:rPr lang="zh-CN" altLang="en-US" sz="3200" smtClean="0">
                <a:latin typeface="微软雅黑" panose="020B0503020204020204" pitchFamily="34" charset="-122"/>
                <a:ea typeface="微软雅黑" panose="020B0503020204020204" pitchFamily="34" charset="-122"/>
                <a:sym typeface="+mn-ea"/>
              </a:rPr>
              <a:t>古</a:t>
            </a:r>
            <a:r>
              <a:rPr lang="zh-CN" altLang="en-US" sz="3200">
                <a:latin typeface="微软雅黑" panose="020B0503020204020204" pitchFamily="34" charset="-122"/>
                <a:ea typeface="微软雅黑" panose="020B0503020204020204" pitchFamily="34" charset="-122"/>
                <a:sym typeface="+mn-ea"/>
              </a:rPr>
              <a:t>印度文明</a:t>
            </a:r>
          </a:p>
        </p:txBody>
      </p:sp>
    </p:spTree>
    <p:extLst>
      <p:ext uri="{BB962C8B-B14F-4D97-AF65-F5344CB8AC3E}">
        <p14:creationId xmlns:p14="http://schemas.microsoft.com/office/powerpoint/2010/main" val="1672658774"/>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165100" y="0"/>
            <a:ext cx="8636000" cy="584775"/>
          </a:xfrm>
          <a:prstGeom prst="rect">
            <a:avLst/>
          </a:prstGeom>
          <a:noFill/>
          <a:ln w="9525">
            <a:noFill/>
            <a:miter lim="800000"/>
          </a:ln>
        </p:spPr>
        <p:txBody>
          <a:bodyPr wrap="square">
            <a:spAutoFit/>
          </a:bodyPr>
          <a:lstStyle/>
          <a:p>
            <a:pPr algn="ctr">
              <a:defRPr/>
            </a:pPr>
            <a:r>
              <a:rPr lang="en-US" altLang="zh-CN" sz="3200" b="1" smtClean="0">
                <a:latin typeface="微软雅黑" panose="020B0503020204020204" pitchFamily="34" charset="-122"/>
                <a:ea typeface="微软雅黑" panose="020B0503020204020204" pitchFamily="34" charset="-122"/>
                <a:sym typeface="+mn-ea"/>
              </a:rPr>
              <a:t>(</a:t>
            </a:r>
            <a:r>
              <a:rPr lang="zh-CN" altLang="en-US" sz="3200" b="1" smtClean="0">
                <a:latin typeface="微软雅黑" panose="020B0503020204020204" pitchFamily="34" charset="-122"/>
                <a:ea typeface="微软雅黑" panose="020B0503020204020204" pitchFamily="34" charset="-122"/>
                <a:sym typeface="+mn-ea"/>
              </a:rPr>
              <a:t>四</a:t>
            </a:r>
            <a:r>
              <a:rPr lang="en-US" altLang="zh-CN" sz="3200" b="1" smtClean="0">
                <a:latin typeface="微软雅黑" panose="020B0503020204020204" pitchFamily="34" charset="-122"/>
                <a:ea typeface="微软雅黑" panose="020B0503020204020204" pitchFamily="34" charset="-122"/>
                <a:sym typeface="+mn-ea"/>
              </a:rPr>
              <a:t>)</a:t>
            </a:r>
            <a:r>
              <a:rPr lang="zh-CN" altLang="en-US" sz="3200" b="1">
                <a:latin typeface="微软雅黑" panose="020B0503020204020204" pitchFamily="34" charset="-122"/>
                <a:ea typeface="微软雅黑" panose="020B0503020204020204" pitchFamily="34" charset="-122"/>
                <a:sym typeface="+mn-ea"/>
              </a:rPr>
              <a:t>古代希腊</a:t>
            </a:r>
          </a:p>
        </p:txBody>
      </p:sp>
      <p:pic>
        <p:nvPicPr>
          <p:cNvPr id="5" name="图片 1"/>
          <p:cNvPicPr>
            <a:picLocks noChangeAspect="1" noChangeArrowheads="1"/>
          </p:cNvPicPr>
          <p:nvPr>
            <p:custDataLst>
              <p:tags r:id="rId1"/>
            </p:custDataLst>
          </p:nvPr>
        </p:nvPicPr>
        <p:blipFill>
          <a:blip r:embed="rId5"/>
          <a:srcRect l="1662"/>
          <a:stretch>
            <a:fillRect/>
          </a:stretch>
        </p:blipFill>
        <p:spPr bwMode="auto">
          <a:xfrm>
            <a:off x="166846" y="584775"/>
            <a:ext cx="3884454" cy="4108609"/>
          </a:xfrm>
          <a:prstGeom prst="rect">
            <a:avLst/>
          </a:prstGeom>
          <a:noFill/>
          <a:ln w="9525">
            <a:noFill/>
            <a:miter lim="800000"/>
          </a:ln>
        </p:spPr>
      </p:pic>
      <p:sp>
        <p:nvSpPr>
          <p:cNvPr id="6" name="文本框 5"/>
          <p:cNvSpPr txBox="1"/>
          <p:nvPr>
            <p:custDataLst>
              <p:tags r:id="rId2"/>
            </p:custDataLst>
          </p:nvPr>
        </p:nvSpPr>
        <p:spPr>
          <a:xfrm>
            <a:off x="155892" y="3877776"/>
            <a:ext cx="3838893" cy="1077218"/>
          </a:xfrm>
          <a:prstGeom prst="rect">
            <a:avLst/>
          </a:prstGeom>
          <a:solidFill>
            <a:schemeClr val="bg1"/>
          </a:solidFill>
        </p:spPr>
        <p:txBody>
          <a:bodyPr wrap="square" rtlCol="0">
            <a:spAutoFit/>
          </a:bodyPr>
          <a:lstStyle/>
          <a:p>
            <a:pPr fontAlgn="auto">
              <a:lnSpc>
                <a:spcPct val="100000"/>
              </a:lnSpc>
            </a:pPr>
            <a:r>
              <a:rPr lang="en-US" altLang="zh-CN" sz="1600" b="1">
                <a:latin typeface="宋体" panose="02010600030101010101" pitchFamily="2" charset="-122"/>
                <a:ea typeface="宋体" panose="02010600030101010101" pitchFamily="2" charset="-122"/>
              </a:rPr>
              <a:t>  </a:t>
            </a:r>
            <a:r>
              <a:rPr lang="zh-CN" altLang="en-US" sz="1600" b="1">
                <a:latin typeface="宋体" panose="02010600030101010101" pitchFamily="2" charset="-122"/>
                <a:ea typeface="宋体" panose="02010600030101010101" pitchFamily="2" charset="-122"/>
              </a:rPr>
              <a:t>希腊在古代不是一个国家的名称，而是希腊人对他们所生活地区的通称。其地理范围包括今天的希腊半岛、爱琴海诸岛和小亚细亚半岛西岸。</a:t>
            </a:r>
          </a:p>
        </p:txBody>
      </p:sp>
      <p:graphicFrame>
        <p:nvGraphicFramePr>
          <p:cNvPr id="7" name="表格 6"/>
          <p:cNvGraphicFramePr>
            <a:graphicFrameLocks noGrp="1"/>
          </p:cNvGraphicFramePr>
          <p:nvPr>
            <p:custDataLst>
              <p:tags r:id="rId3"/>
            </p:custDataLst>
            <p:extLst>
              <p:ext uri="{D42A27DB-BD31-4B8C-83A1-F6EECF244321}">
                <p14:modId xmlns:p14="http://schemas.microsoft.com/office/powerpoint/2010/main" val="4206876610"/>
              </p:ext>
            </p:extLst>
          </p:nvPr>
        </p:nvGraphicFramePr>
        <p:xfrm>
          <a:off x="4152900" y="584775"/>
          <a:ext cx="4328954" cy="4401677"/>
        </p:xfrm>
        <a:graphic>
          <a:graphicData uri="http://schemas.openxmlformats.org/drawingml/2006/table">
            <a:tbl>
              <a:tblPr firstRow="1" bandRow="1">
                <a:tableStyleId>{5940675A-B579-460E-94D1-54222C63F5DA}</a:tableStyleId>
              </a:tblPr>
              <a:tblGrid>
                <a:gridCol w="1535995">
                  <a:extLst>
                    <a:ext uri="{9D8B030D-6E8A-4147-A177-3AD203B41FA5}">
                      <a16:colId xmlns:a16="http://schemas.microsoft.com/office/drawing/2014/main" val="20000"/>
                    </a:ext>
                  </a:extLst>
                </a:gridCol>
                <a:gridCol w="2792959">
                  <a:extLst>
                    <a:ext uri="{9D8B030D-6E8A-4147-A177-3AD203B41FA5}">
                      <a16:colId xmlns:a16="http://schemas.microsoft.com/office/drawing/2014/main" val="20001"/>
                    </a:ext>
                  </a:extLst>
                </a:gridCol>
              </a:tblGrid>
              <a:tr h="475348">
                <a:tc>
                  <a:txBody>
                    <a:bodyPr/>
                    <a:lstStyle/>
                    <a:p>
                      <a:pPr algn="ctr">
                        <a:buNone/>
                      </a:pPr>
                      <a:r>
                        <a:rPr lang="zh-CN" altLang="en-US" sz="2000" b="1">
                          <a:solidFill>
                            <a:schemeClr val="tx1">
                              <a:lumMod val="95000"/>
                              <a:lumOff val="5000"/>
                            </a:schemeClr>
                          </a:solidFill>
                          <a:latin typeface="微软雅黑" panose="020B0503020204020204" charset="-122"/>
                          <a:ea typeface="微软雅黑" panose="020B0503020204020204" charset="-122"/>
                        </a:rPr>
                        <a:t>地理环境</a:t>
                      </a:r>
                    </a:p>
                  </a:txBody>
                  <a:tcPr/>
                </a:tc>
                <a:tc>
                  <a:txBody>
                    <a:bodyPr/>
                    <a:lstStyle/>
                    <a:p>
                      <a:pPr algn="ctr">
                        <a:buNone/>
                      </a:pPr>
                      <a:r>
                        <a:rPr lang="zh-CN" altLang="en-US" sz="2000" b="1">
                          <a:solidFill>
                            <a:srgbClr val="C00000"/>
                          </a:solidFill>
                          <a:latin typeface="微软雅黑" panose="020B0503020204020204" charset="-122"/>
                          <a:ea typeface="微软雅黑" panose="020B0503020204020204" charset="-122"/>
                        </a:rPr>
                        <a:t>造就优势</a:t>
                      </a:r>
                    </a:p>
                  </a:txBody>
                  <a:tcPr/>
                </a:tc>
                <a:extLst>
                  <a:ext uri="{0D108BD9-81ED-4DB2-BD59-A6C34878D82A}">
                    <a16:rowId xmlns:a16="http://schemas.microsoft.com/office/drawing/2014/main" val="10000"/>
                  </a:ext>
                </a:extLst>
              </a:tr>
              <a:tr h="850385">
                <a:tc>
                  <a:txBody>
                    <a:bodyPr/>
                    <a:lstStyle/>
                    <a:p>
                      <a:pPr algn="ctr">
                        <a:lnSpc>
                          <a:spcPct val="110000"/>
                        </a:lnSpc>
                        <a:buNone/>
                      </a:pPr>
                      <a:r>
                        <a:rPr lang="zh-CN" altLang="en-US" sz="2000">
                          <a:latin typeface="微软雅黑" panose="020B0503020204020204" charset="-122"/>
                          <a:ea typeface="微软雅黑" panose="020B0503020204020204" charset="-122"/>
                        </a:rPr>
                        <a:t>三面环水，</a:t>
                      </a:r>
                    </a:p>
                    <a:p>
                      <a:pPr algn="ctr">
                        <a:lnSpc>
                          <a:spcPct val="110000"/>
                        </a:lnSpc>
                        <a:buNone/>
                      </a:pPr>
                      <a:r>
                        <a:rPr lang="zh-CN" altLang="en-US" sz="2000">
                          <a:latin typeface="微软雅黑" panose="020B0503020204020204" charset="-122"/>
                          <a:ea typeface="微软雅黑" panose="020B0503020204020204" charset="-122"/>
                        </a:rPr>
                        <a:t>港湾众多</a:t>
                      </a:r>
                    </a:p>
                  </a:txBody>
                  <a:tcPr anchor="ctr"/>
                </a:tc>
                <a:tc>
                  <a:txBody>
                    <a:bodyPr/>
                    <a:lstStyle/>
                    <a:p>
                      <a:pPr algn="ctr">
                        <a:buNone/>
                      </a:pPr>
                      <a:endParaRPr lang="zh-CN" altLang="en-US" sz="2000">
                        <a:latin typeface="微软雅黑" panose="020B0503020204020204" charset="-122"/>
                        <a:ea typeface="微软雅黑" panose="020B0503020204020204" charset="-122"/>
                      </a:endParaRPr>
                    </a:p>
                  </a:txBody>
                  <a:tcPr anchor="ctr"/>
                </a:tc>
                <a:extLst>
                  <a:ext uri="{0D108BD9-81ED-4DB2-BD59-A6C34878D82A}">
                    <a16:rowId xmlns:a16="http://schemas.microsoft.com/office/drawing/2014/main" val="10001"/>
                  </a:ext>
                </a:extLst>
              </a:tr>
              <a:tr h="1401102">
                <a:tc>
                  <a:txBody>
                    <a:bodyPr/>
                    <a:lstStyle/>
                    <a:p>
                      <a:pPr algn="ctr">
                        <a:lnSpc>
                          <a:spcPct val="110000"/>
                        </a:lnSpc>
                        <a:buNone/>
                      </a:pPr>
                      <a:r>
                        <a:rPr lang="zh-CN" altLang="en-US" sz="2000">
                          <a:latin typeface="微软雅黑" panose="020B0503020204020204" charset="-122"/>
                          <a:ea typeface="微软雅黑" panose="020B0503020204020204" charset="-122"/>
                          <a:cs typeface="微软雅黑" panose="020B0503020204020204" charset="-122"/>
                        </a:rPr>
                        <a:t>古希腊半岛</a:t>
                      </a:r>
                      <a:r>
                        <a:rPr lang="en-US" altLang="zh-CN" sz="2000">
                          <a:latin typeface="微软雅黑" panose="020B0503020204020204" charset="-122"/>
                          <a:ea typeface="微软雅黑" panose="020B0503020204020204" charset="-122"/>
                          <a:cs typeface="微软雅黑" panose="020B0503020204020204" charset="-122"/>
                        </a:rPr>
                        <a:t>80%</a:t>
                      </a:r>
                      <a:r>
                        <a:rPr lang="zh-CN" altLang="en-US" sz="2000">
                          <a:latin typeface="微软雅黑" panose="020B0503020204020204" charset="-122"/>
                          <a:ea typeface="微软雅黑" panose="020B0503020204020204" charset="-122"/>
                          <a:cs typeface="微软雅黑" panose="020B0503020204020204" charset="-122"/>
                        </a:rPr>
                        <a:t>是山地</a:t>
                      </a:r>
                      <a:r>
                        <a:rPr lang="en-US" altLang="zh-CN" sz="2000">
                          <a:latin typeface="微软雅黑" panose="020B0503020204020204" charset="-122"/>
                          <a:ea typeface="微软雅黑" panose="020B0503020204020204" charset="-122"/>
                          <a:cs typeface="微软雅黑" panose="020B0503020204020204" charset="-122"/>
                        </a:rPr>
                        <a:t>→</a:t>
                      </a:r>
                      <a:r>
                        <a:rPr lang="zh-CN" altLang="en-US" sz="2000">
                          <a:latin typeface="微软雅黑" panose="020B0503020204020204" charset="-122"/>
                          <a:ea typeface="微软雅黑" panose="020B0503020204020204" charset="-122"/>
                          <a:cs typeface="微软雅黑" panose="020B0503020204020204" charset="-122"/>
                        </a:rPr>
                        <a:t>适宜农耕的土地少</a:t>
                      </a:r>
                    </a:p>
                  </a:txBody>
                  <a:tcPr anchor="ctr"/>
                </a:tc>
                <a:tc>
                  <a:txBody>
                    <a:bodyPr/>
                    <a:lstStyle/>
                    <a:p>
                      <a:pPr algn="ctr">
                        <a:buNone/>
                      </a:pPr>
                      <a:endParaRPr lang="zh-CN" altLang="en-US" sz="2000">
                        <a:latin typeface="微软雅黑" panose="020B0503020204020204" charset="-122"/>
                        <a:ea typeface="微软雅黑" panose="020B0503020204020204" charset="-122"/>
                      </a:endParaRPr>
                    </a:p>
                  </a:txBody>
                  <a:tcPr anchor="ctr"/>
                </a:tc>
                <a:extLst>
                  <a:ext uri="{0D108BD9-81ED-4DB2-BD59-A6C34878D82A}">
                    <a16:rowId xmlns:a16="http://schemas.microsoft.com/office/drawing/2014/main" val="10002"/>
                  </a:ext>
                </a:extLst>
              </a:tr>
              <a:tr h="821466">
                <a:tc>
                  <a:txBody>
                    <a:bodyPr/>
                    <a:lstStyle/>
                    <a:p>
                      <a:pPr algn="ctr">
                        <a:lnSpc>
                          <a:spcPct val="110000"/>
                        </a:lnSpc>
                        <a:buNone/>
                      </a:pPr>
                      <a:r>
                        <a:rPr lang="zh-CN" altLang="en-US" sz="2000">
                          <a:latin typeface="微软雅黑" panose="020B0503020204020204" charset="-122"/>
                          <a:ea typeface="微软雅黑" panose="020B0503020204020204" charset="-122"/>
                        </a:rPr>
                        <a:t>地中海气候</a:t>
                      </a:r>
                    </a:p>
                  </a:txBody>
                  <a:tcPr anchor="ctr"/>
                </a:tc>
                <a:tc>
                  <a:txBody>
                    <a:bodyPr/>
                    <a:lstStyle/>
                    <a:p>
                      <a:pPr algn="ctr">
                        <a:buNone/>
                      </a:pPr>
                      <a:endParaRPr lang="zh-CN" altLang="en-US" sz="2000">
                        <a:latin typeface="微软雅黑" panose="020B0503020204020204" charset="-122"/>
                        <a:ea typeface="微软雅黑" panose="020B0503020204020204" charset="-122"/>
                      </a:endParaRPr>
                    </a:p>
                  </a:txBody>
                  <a:tcPr anchor="ctr"/>
                </a:tc>
                <a:extLst>
                  <a:ext uri="{0D108BD9-81ED-4DB2-BD59-A6C34878D82A}">
                    <a16:rowId xmlns:a16="http://schemas.microsoft.com/office/drawing/2014/main" val="10003"/>
                  </a:ext>
                </a:extLst>
              </a:tr>
              <a:tr h="821918">
                <a:tc>
                  <a:txBody>
                    <a:bodyPr/>
                    <a:lstStyle/>
                    <a:p>
                      <a:pPr algn="ctr">
                        <a:lnSpc>
                          <a:spcPct val="110000"/>
                        </a:lnSpc>
                        <a:buNone/>
                      </a:pPr>
                      <a:r>
                        <a:rPr lang="zh-CN" altLang="en-US" sz="2000">
                          <a:latin typeface="微软雅黑" panose="020B0503020204020204" charset="-122"/>
                          <a:ea typeface="微软雅黑" panose="020B0503020204020204" charset="-122"/>
                        </a:rPr>
                        <a:t>海洋阻隔，</a:t>
                      </a:r>
                    </a:p>
                    <a:p>
                      <a:pPr algn="ctr">
                        <a:lnSpc>
                          <a:spcPct val="110000"/>
                        </a:lnSpc>
                        <a:buNone/>
                      </a:pPr>
                      <a:r>
                        <a:rPr lang="zh-CN" altLang="en-US" sz="2000">
                          <a:latin typeface="微软雅黑" panose="020B0503020204020204" charset="-122"/>
                          <a:ea typeface="微软雅黑" panose="020B0503020204020204" charset="-122"/>
                        </a:rPr>
                        <a:t>陆地分离</a:t>
                      </a:r>
                    </a:p>
                  </a:txBody>
                  <a:tcPr anchor="ctr"/>
                </a:tc>
                <a:tc>
                  <a:txBody>
                    <a:bodyPr/>
                    <a:lstStyle/>
                    <a:p>
                      <a:pPr algn="ctr">
                        <a:buNone/>
                      </a:pPr>
                      <a:endParaRPr lang="zh-CN" altLang="en-US" sz="2000">
                        <a:latin typeface="微软雅黑" panose="020B0503020204020204" charset="-122"/>
                        <a:ea typeface="微软雅黑" panose="020B0503020204020204" charset="-122"/>
                      </a:endParaRPr>
                    </a:p>
                  </a:txBody>
                  <a:tcPr anchor="ctr"/>
                </a:tc>
                <a:extLst>
                  <a:ext uri="{0D108BD9-81ED-4DB2-BD59-A6C34878D82A}">
                    <a16:rowId xmlns:a16="http://schemas.microsoft.com/office/drawing/2014/main" val="10004"/>
                  </a:ext>
                </a:extLst>
              </a:tr>
            </a:tbl>
          </a:graphicData>
        </a:graphic>
      </p:graphicFrame>
      <p:sp>
        <p:nvSpPr>
          <p:cNvPr id="10" name="文本框 9"/>
          <p:cNvSpPr txBox="1"/>
          <p:nvPr/>
        </p:nvSpPr>
        <p:spPr>
          <a:xfrm>
            <a:off x="5037771" y="1292660"/>
            <a:ext cx="3804920" cy="400110"/>
          </a:xfrm>
          <a:prstGeom prst="rect">
            <a:avLst/>
          </a:prstGeom>
          <a:noFill/>
        </p:spPr>
        <p:txBody>
          <a:bodyPr wrap="square" rtlCol="0">
            <a:spAutoFit/>
          </a:bodyPr>
          <a:lstStyle/>
          <a:p>
            <a:pPr algn="ctr"/>
            <a:r>
              <a:rPr lang="zh-CN" altLang="en-US" sz="2000">
                <a:solidFill>
                  <a:srgbClr val="C00000"/>
                </a:solidFill>
                <a:latin typeface="微软雅黑" panose="020B0503020204020204" charset="-122"/>
                <a:ea typeface="微软雅黑" panose="020B0503020204020204" charset="-122"/>
              </a:rPr>
              <a:t>航海、海外贸易发达</a:t>
            </a:r>
          </a:p>
        </p:txBody>
      </p:sp>
      <p:sp>
        <p:nvSpPr>
          <p:cNvPr id="11" name="文本框 10"/>
          <p:cNvSpPr txBox="1"/>
          <p:nvPr/>
        </p:nvSpPr>
        <p:spPr>
          <a:xfrm>
            <a:off x="5632450" y="2204543"/>
            <a:ext cx="2615565" cy="707886"/>
          </a:xfrm>
          <a:prstGeom prst="rect">
            <a:avLst/>
          </a:prstGeom>
          <a:noFill/>
        </p:spPr>
        <p:txBody>
          <a:bodyPr wrap="square" rtlCol="0">
            <a:spAutoFit/>
          </a:bodyPr>
          <a:lstStyle/>
          <a:p>
            <a:pPr algn="ctr"/>
            <a:r>
              <a:rPr lang="zh-CN" altLang="en-US" sz="2000">
                <a:solidFill>
                  <a:srgbClr val="C00000"/>
                </a:solidFill>
                <a:latin typeface="微软雅黑" panose="020B0503020204020204" charset="-122"/>
                <a:ea typeface="微软雅黑" panose="020B0503020204020204" charset="-122"/>
              </a:rPr>
              <a:t>发展海外贸易，海外殖民和经济文化交流</a:t>
            </a:r>
          </a:p>
        </p:txBody>
      </p:sp>
      <p:sp>
        <p:nvSpPr>
          <p:cNvPr id="12" name="文本框 11"/>
          <p:cNvSpPr txBox="1"/>
          <p:nvPr/>
        </p:nvSpPr>
        <p:spPr>
          <a:xfrm>
            <a:off x="5425439" y="3497204"/>
            <a:ext cx="3029585" cy="400110"/>
          </a:xfrm>
          <a:prstGeom prst="rect">
            <a:avLst/>
          </a:prstGeom>
          <a:noFill/>
        </p:spPr>
        <p:txBody>
          <a:bodyPr wrap="square" rtlCol="0">
            <a:spAutoFit/>
          </a:bodyPr>
          <a:lstStyle/>
          <a:p>
            <a:pPr algn="ctr"/>
            <a:r>
              <a:rPr lang="zh-CN" altLang="en-US" sz="2000">
                <a:solidFill>
                  <a:srgbClr val="C00000"/>
                </a:solidFill>
                <a:latin typeface="微软雅黑" panose="020B0503020204020204" charset="-122"/>
                <a:ea typeface="微软雅黑" panose="020B0503020204020204" charset="-122"/>
              </a:rPr>
              <a:t>盛产橄榄和葡萄等</a:t>
            </a:r>
          </a:p>
        </p:txBody>
      </p:sp>
      <p:sp>
        <p:nvSpPr>
          <p:cNvPr id="13" name="文本框 12"/>
          <p:cNvSpPr txBox="1"/>
          <p:nvPr/>
        </p:nvSpPr>
        <p:spPr>
          <a:xfrm>
            <a:off x="5272564" y="4193643"/>
            <a:ext cx="3209290" cy="707886"/>
          </a:xfrm>
          <a:prstGeom prst="rect">
            <a:avLst/>
          </a:prstGeom>
          <a:noFill/>
        </p:spPr>
        <p:txBody>
          <a:bodyPr wrap="square" rtlCol="0">
            <a:spAutoFit/>
          </a:bodyPr>
          <a:lstStyle/>
          <a:p>
            <a:pPr algn="ctr"/>
            <a:r>
              <a:rPr lang="zh-CN" altLang="en-US" sz="2000">
                <a:solidFill>
                  <a:srgbClr val="C00000"/>
                </a:solidFill>
                <a:latin typeface="微软雅黑" panose="020B0503020204020204" charset="-122"/>
                <a:ea typeface="微软雅黑" panose="020B0503020204020204" charset="-122"/>
              </a:rPr>
              <a:t>难以统一</a:t>
            </a:r>
          </a:p>
          <a:p>
            <a:pPr algn="ctr"/>
            <a:r>
              <a:rPr lang="zh-CN" altLang="en-US" sz="2000">
                <a:solidFill>
                  <a:srgbClr val="C00000"/>
                </a:solidFill>
                <a:latin typeface="微软雅黑" panose="020B0503020204020204" charset="-122"/>
                <a:ea typeface="微软雅黑" panose="020B0503020204020204" charset="-122"/>
              </a:rPr>
              <a:t>城邦逐渐形成</a:t>
            </a:r>
          </a:p>
        </p:txBody>
      </p:sp>
    </p:spTree>
    <p:extLst>
      <p:ext uri="{BB962C8B-B14F-4D97-AF65-F5344CB8AC3E}">
        <p14:creationId xmlns:p14="http://schemas.microsoft.com/office/powerpoint/2010/main" val="1061068807"/>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165100" y="0"/>
            <a:ext cx="8636000" cy="584775"/>
          </a:xfrm>
          <a:prstGeom prst="rect">
            <a:avLst/>
          </a:prstGeom>
          <a:noFill/>
          <a:ln w="9525">
            <a:noFill/>
            <a:miter lim="800000"/>
          </a:ln>
        </p:spPr>
        <p:txBody>
          <a:bodyPr wrap="square">
            <a:spAutoFit/>
          </a:bodyPr>
          <a:lstStyle/>
          <a:p>
            <a:pPr algn="ctr">
              <a:defRPr/>
            </a:pPr>
            <a:r>
              <a:rPr lang="en-US" altLang="zh-CN" sz="3200" b="1" smtClean="0">
                <a:latin typeface="微软雅黑" panose="020B0503020204020204" pitchFamily="34" charset="-122"/>
                <a:ea typeface="微软雅黑" panose="020B0503020204020204" pitchFamily="34" charset="-122"/>
                <a:sym typeface="+mn-ea"/>
              </a:rPr>
              <a:t>(</a:t>
            </a:r>
            <a:r>
              <a:rPr lang="zh-CN" altLang="en-US" sz="3200" b="1" smtClean="0">
                <a:latin typeface="微软雅黑" panose="020B0503020204020204" pitchFamily="34" charset="-122"/>
                <a:ea typeface="微软雅黑" panose="020B0503020204020204" pitchFamily="34" charset="-122"/>
                <a:sym typeface="+mn-ea"/>
              </a:rPr>
              <a:t>四</a:t>
            </a:r>
            <a:r>
              <a:rPr lang="en-US" altLang="zh-CN" sz="3200" b="1" smtClean="0">
                <a:latin typeface="微软雅黑" panose="020B0503020204020204" pitchFamily="34" charset="-122"/>
                <a:ea typeface="微软雅黑" panose="020B0503020204020204" pitchFamily="34" charset="-122"/>
                <a:sym typeface="+mn-ea"/>
              </a:rPr>
              <a:t>)</a:t>
            </a:r>
            <a:r>
              <a:rPr lang="zh-CN" altLang="en-US" sz="3200" b="1">
                <a:latin typeface="微软雅黑" panose="020B0503020204020204" pitchFamily="34" charset="-122"/>
                <a:ea typeface="微软雅黑" panose="020B0503020204020204" pitchFamily="34" charset="-122"/>
                <a:sym typeface="+mn-ea"/>
              </a:rPr>
              <a:t>古代希腊</a:t>
            </a:r>
          </a:p>
        </p:txBody>
      </p:sp>
      <p:pic>
        <p:nvPicPr>
          <p:cNvPr id="7" name="图片 6"/>
          <p:cNvPicPr>
            <a:picLocks noChangeAspect="1"/>
          </p:cNvPicPr>
          <p:nvPr>
            <p:custDataLst>
              <p:tags r:id="rId1"/>
            </p:custDataLst>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Lst>
          </a:blip>
          <a:srcRect r="39167"/>
          <a:stretch/>
        </p:blipFill>
        <p:spPr>
          <a:xfrm>
            <a:off x="4089400" y="1100077"/>
            <a:ext cx="4864099" cy="3312001"/>
          </a:xfrm>
          <a:prstGeom prst="rect">
            <a:avLst/>
          </a:prstGeom>
          <a:ln>
            <a:noFill/>
          </a:ln>
        </p:spPr>
      </p:pic>
      <p:pic>
        <p:nvPicPr>
          <p:cNvPr id="10" name="图片 1"/>
          <p:cNvPicPr>
            <a:picLocks noChangeAspect="1" noChangeArrowheads="1"/>
          </p:cNvPicPr>
          <p:nvPr>
            <p:custDataLst>
              <p:tags r:id="rId2"/>
            </p:custDataLst>
          </p:nvPr>
        </p:nvPicPr>
        <p:blipFill>
          <a:blip r:embed="rId6"/>
          <a:srcRect l="1662"/>
          <a:stretch>
            <a:fillRect/>
          </a:stretch>
        </p:blipFill>
        <p:spPr bwMode="auto">
          <a:xfrm>
            <a:off x="90646" y="701774"/>
            <a:ext cx="3998754" cy="4108609"/>
          </a:xfrm>
          <a:prstGeom prst="rect">
            <a:avLst/>
          </a:prstGeom>
          <a:noFill/>
          <a:ln w="9525">
            <a:noFill/>
            <a:miter lim="800000"/>
          </a:ln>
        </p:spPr>
      </p:pic>
    </p:spTree>
    <p:extLst>
      <p:ext uri="{BB962C8B-B14F-4D97-AF65-F5344CB8AC3E}">
        <p14:creationId xmlns:p14="http://schemas.microsoft.com/office/powerpoint/2010/main" val="2828692539"/>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165100" y="0"/>
            <a:ext cx="8636000" cy="584775"/>
          </a:xfrm>
          <a:prstGeom prst="rect">
            <a:avLst/>
          </a:prstGeom>
          <a:noFill/>
          <a:ln w="9525">
            <a:noFill/>
            <a:miter lim="800000"/>
          </a:ln>
        </p:spPr>
        <p:txBody>
          <a:bodyPr wrap="square">
            <a:spAutoFit/>
          </a:bodyPr>
          <a:lstStyle/>
          <a:p>
            <a:pPr algn="ctr">
              <a:defRPr/>
            </a:pPr>
            <a:r>
              <a:rPr lang="en-US" altLang="zh-CN" sz="3200" b="1" smtClean="0">
                <a:latin typeface="微软雅黑" panose="020B0503020204020204" pitchFamily="34" charset="-122"/>
                <a:ea typeface="微软雅黑" panose="020B0503020204020204" pitchFamily="34" charset="-122"/>
                <a:sym typeface="+mn-ea"/>
              </a:rPr>
              <a:t>(</a:t>
            </a:r>
            <a:r>
              <a:rPr lang="zh-CN" altLang="en-US" sz="3200" b="1" smtClean="0">
                <a:latin typeface="微软雅黑" panose="020B0503020204020204" pitchFamily="34" charset="-122"/>
                <a:ea typeface="微软雅黑" panose="020B0503020204020204" pitchFamily="34" charset="-122"/>
                <a:sym typeface="+mn-ea"/>
              </a:rPr>
              <a:t>四</a:t>
            </a:r>
            <a:r>
              <a:rPr lang="en-US" altLang="zh-CN" sz="3200" b="1" smtClean="0">
                <a:latin typeface="微软雅黑" panose="020B0503020204020204" pitchFamily="34" charset="-122"/>
                <a:ea typeface="微软雅黑" panose="020B0503020204020204" pitchFamily="34" charset="-122"/>
                <a:sym typeface="+mn-ea"/>
              </a:rPr>
              <a:t>)</a:t>
            </a:r>
            <a:r>
              <a:rPr lang="zh-CN" altLang="en-US" sz="3200" b="1">
                <a:latin typeface="微软雅黑" panose="020B0503020204020204" pitchFamily="34" charset="-122"/>
                <a:ea typeface="微软雅黑" panose="020B0503020204020204" pitchFamily="34" charset="-122"/>
                <a:sym typeface="+mn-ea"/>
              </a:rPr>
              <a:t>古代希腊</a:t>
            </a:r>
          </a:p>
        </p:txBody>
      </p:sp>
      <p:sp>
        <p:nvSpPr>
          <p:cNvPr id="5" name="TextBox 2"/>
          <p:cNvSpPr txBox="1"/>
          <p:nvPr>
            <p:custDataLst>
              <p:tags r:id="rId2"/>
            </p:custDataLst>
          </p:nvPr>
        </p:nvSpPr>
        <p:spPr>
          <a:xfrm>
            <a:off x="170778" y="1293813"/>
            <a:ext cx="3156622" cy="2308324"/>
          </a:xfrm>
          <a:prstGeom prst="rect">
            <a:avLst/>
          </a:prstGeom>
          <a:solidFill>
            <a:schemeClr val="bg1"/>
          </a:solidFill>
          <a:ln>
            <a:solidFill>
              <a:schemeClr val="tx1"/>
            </a:solidFill>
          </a:ln>
        </p:spPr>
        <p:txBody>
          <a:bodyPr wrap="square" rtlCol="0">
            <a:spAutoFit/>
          </a:bodyPr>
          <a:lstStyle/>
          <a:p>
            <a:r>
              <a:rPr lang="zh-CN" altLang="en-US" sz="2400" b="1">
                <a:latin typeface="楷体" panose="02010609060101010101" pitchFamily="49" charset="-122"/>
                <a:ea typeface="楷体" panose="02010609060101010101" pitchFamily="49" charset="-122"/>
              </a:rPr>
              <a:t>①具有小国寡民特征的</a:t>
            </a:r>
            <a:r>
              <a:rPr lang="zh-CN" altLang="en-US" sz="2400" b="1">
                <a:solidFill>
                  <a:srgbClr val="0070C0"/>
                </a:solidFill>
                <a:latin typeface="楷体" panose="02010609060101010101" pitchFamily="49" charset="-122"/>
                <a:ea typeface="楷体" panose="02010609060101010101" pitchFamily="49" charset="-122"/>
              </a:rPr>
              <a:t>城邦</a:t>
            </a:r>
            <a:r>
              <a:rPr lang="zh-CN" altLang="en-US" sz="2400" b="1">
                <a:solidFill>
                  <a:srgbClr val="FF0000"/>
                </a:solidFill>
                <a:latin typeface="楷体" panose="02010609060101010101" pitchFamily="49" charset="-122"/>
                <a:ea typeface="楷体" panose="02010609060101010101" pitchFamily="49" charset="-122"/>
              </a:rPr>
              <a:t>（城邦政治）</a:t>
            </a:r>
            <a:endParaRPr lang="zh-CN" altLang="en-US" sz="2400" b="1">
              <a:latin typeface="楷体" panose="02010609060101010101" pitchFamily="49" charset="-122"/>
              <a:ea typeface="楷体" panose="02010609060101010101" pitchFamily="49" charset="-122"/>
            </a:endParaRPr>
          </a:p>
          <a:p>
            <a:r>
              <a:rPr lang="zh-CN" altLang="en-US" sz="2400" b="1">
                <a:latin typeface="楷体" panose="02010609060101010101" pitchFamily="49" charset="-122"/>
                <a:ea typeface="楷体" panose="02010609060101010101" pitchFamily="49" charset="-122"/>
              </a:rPr>
              <a:t>②</a:t>
            </a:r>
            <a:r>
              <a:rPr lang="zh-CN" altLang="en-US" sz="2400" b="1" smtClean="0">
                <a:latin typeface="楷体" panose="02010609060101010101" pitchFamily="49" charset="-122"/>
                <a:ea typeface="楷体" panose="02010609060101010101" pitchFamily="49" charset="-122"/>
              </a:rPr>
              <a:t>斯巴达</a:t>
            </a:r>
            <a:r>
              <a:rPr lang="en-US" altLang="zh-CN" sz="2400" b="1" smtClean="0">
                <a:latin typeface="楷体" panose="02010609060101010101" pitchFamily="49" charset="-122"/>
                <a:ea typeface="楷体" panose="02010609060101010101" pitchFamily="49" charset="-122"/>
              </a:rPr>
              <a:t>——</a:t>
            </a:r>
            <a:r>
              <a:rPr lang="zh-CN" altLang="en-US" sz="2400" b="1" smtClean="0">
                <a:latin typeface="楷体" panose="02010609060101010101" pitchFamily="49" charset="-122"/>
                <a:ea typeface="楷体" panose="02010609060101010101" pitchFamily="49" charset="-122"/>
              </a:rPr>
              <a:t>少数人</a:t>
            </a:r>
            <a:r>
              <a:rPr lang="zh-CN" altLang="en-US" sz="2400" b="1">
                <a:latin typeface="楷体" panose="02010609060101010101" pitchFamily="49" charset="-122"/>
                <a:ea typeface="楷体" panose="02010609060101010101" pitchFamily="49" charset="-122"/>
              </a:rPr>
              <a:t>掌权的</a:t>
            </a:r>
            <a:r>
              <a:rPr lang="zh-CN" altLang="en-US" sz="2400" b="1">
                <a:solidFill>
                  <a:srgbClr val="0070C0"/>
                </a:solidFill>
                <a:latin typeface="楷体" panose="02010609060101010101" pitchFamily="49" charset="-122"/>
                <a:ea typeface="楷体" panose="02010609060101010101" pitchFamily="49" charset="-122"/>
              </a:rPr>
              <a:t>寡头政治</a:t>
            </a:r>
            <a:r>
              <a:rPr lang="zh-CN" altLang="en-US" sz="2400" b="1" smtClean="0">
                <a:latin typeface="楷体" panose="02010609060101010101" pitchFamily="49" charset="-122"/>
                <a:ea typeface="楷体" panose="02010609060101010101" pitchFamily="49" charset="-122"/>
              </a:rPr>
              <a:t>；</a:t>
            </a:r>
            <a:endParaRPr lang="en-US" altLang="zh-CN" sz="2400" b="1" smtClean="0">
              <a:latin typeface="楷体" panose="02010609060101010101" pitchFamily="49" charset="-122"/>
              <a:ea typeface="楷体" panose="02010609060101010101" pitchFamily="49" charset="-122"/>
            </a:endParaRPr>
          </a:p>
          <a:p>
            <a:r>
              <a:rPr lang="zh-CN" altLang="en-US" sz="2400" b="1" smtClean="0">
                <a:latin typeface="楷体" panose="02010609060101010101" pitchFamily="49" charset="-122"/>
                <a:ea typeface="楷体" panose="02010609060101010101" pitchFamily="49" charset="-122"/>
              </a:rPr>
              <a:t>雅典</a:t>
            </a:r>
            <a:r>
              <a:rPr lang="en-US" altLang="zh-CN" sz="2400" b="1" smtClean="0">
                <a:latin typeface="楷体" panose="02010609060101010101" pitchFamily="49" charset="-122"/>
                <a:ea typeface="楷体" panose="02010609060101010101" pitchFamily="49" charset="-122"/>
              </a:rPr>
              <a:t>——</a:t>
            </a:r>
            <a:r>
              <a:rPr lang="zh-CN" altLang="en-US" sz="2400" b="1" smtClean="0">
                <a:latin typeface="楷体" panose="02010609060101010101" pitchFamily="49" charset="-122"/>
                <a:ea typeface="楷体" panose="02010609060101010101" pitchFamily="49" charset="-122"/>
              </a:rPr>
              <a:t>多数人</a:t>
            </a:r>
            <a:r>
              <a:rPr lang="zh-CN" altLang="en-US" sz="2400" b="1">
                <a:latin typeface="楷体" panose="02010609060101010101" pitchFamily="49" charset="-122"/>
                <a:ea typeface="楷体" panose="02010609060101010101" pitchFamily="49" charset="-122"/>
              </a:rPr>
              <a:t>掌权的</a:t>
            </a:r>
            <a:r>
              <a:rPr lang="zh-CN" altLang="en-US" sz="2400" b="1">
                <a:solidFill>
                  <a:srgbClr val="FF0000"/>
                </a:solidFill>
                <a:latin typeface="楷体" panose="02010609060101010101" pitchFamily="49" charset="-122"/>
                <a:ea typeface="楷体" panose="02010609060101010101" pitchFamily="49" charset="-122"/>
              </a:rPr>
              <a:t>民主政治</a:t>
            </a:r>
          </a:p>
        </p:txBody>
      </p:sp>
      <p:sp>
        <p:nvSpPr>
          <p:cNvPr id="8" name="矩形 7"/>
          <p:cNvSpPr/>
          <p:nvPr/>
        </p:nvSpPr>
        <p:spPr>
          <a:xfrm>
            <a:off x="259678" y="584775"/>
            <a:ext cx="23241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b="1" smtClean="0">
                <a:solidFill>
                  <a:srgbClr val="002060"/>
                </a:solidFill>
              </a:rPr>
              <a:t>3</a:t>
            </a:r>
            <a:r>
              <a:rPr lang="zh-CN" altLang="en-US" sz="2400" b="1" smtClean="0">
                <a:solidFill>
                  <a:srgbClr val="002060"/>
                </a:solidFill>
              </a:rPr>
              <a:t>、政治</a:t>
            </a:r>
            <a:endParaRPr lang="zh-CN" altLang="en-US" sz="2400" b="1">
              <a:solidFill>
                <a:srgbClr val="002060"/>
              </a:solidFill>
            </a:endParaRPr>
          </a:p>
        </p:txBody>
      </p:sp>
      <p:sp>
        <p:nvSpPr>
          <p:cNvPr id="9" name="圆角矩形 8"/>
          <p:cNvSpPr/>
          <p:nvPr/>
        </p:nvSpPr>
        <p:spPr>
          <a:xfrm>
            <a:off x="3683000" y="975738"/>
            <a:ext cx="5461000" cy="81827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smtClean="0">
                <a:solidFill>
                  <a:srgbClr val="FFFF00"/>
                </a:solidFill>
                <a:latin typeface="黑体" panose="02010609060101010101" charset="-122"/>
                <a:ea typeface="黑体" panose="02010609060101010101" charset="-122"/>
              </a:rPr>
              <a:t>思考：为什么在古希腊能够形成城邦体制？</a:t>
            </a:r>
            <a:endParaRPr lang="zh-CN" altLang="en-US" sz="2400" b="1">
              <a:solidFill>
                <a:srgbClr val="FFFF00"/>
              </a:solidFill>
              <a:latin typeface="黑体" panose="02010609060101010101" charset="-122"/>
              <a:ea typeface="黑体" panose="02010609060101010101" charset="-122"/>
            </a:endParaRPr>
          </a:p>
        </p:txBody>
      </p:sp>
      <p:pic>
        <p:nvPicPr>
          <p:cNvPr id="11" name="Image0053.jpeg"/>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683000" y="1956375"/>
            <a:ext cx="5461000" cy="289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本框 11"/>
          <p:cNvSpPr txBox="1"/>
          <p:nvPr>
            <p:custDataLst>
              <p:tags r:id="rId3"/>
            </p:custDataLst>
          </p:nvPr>
        </p:nvSpPr>
        <p:spPr>
          <a:xfrm>
            <a:off x="3683000" y="655023"/>
            <a:ext cx="5461000" cy="2308324"/>
          </a:xfrm>
          <a:prstGeom prst="rect">
            <a:avLst/>
          </a:prstGeom>
          <a:solidFill>
            <a:schemeClr val="accent2">
              <a:lumMod val="20000"/>
              <a:lumOff val="80000"/>
            </a:schemeClr>
          </a:solidFill>
        </p:spPr>
        <p:txBody>
          <a:bodyPr wrap="square" rtlCol="0" anchor="t">
            <a:spAutoFit/>
          </a:bodyPr>
          <a:lstStyle/>
          <a:p>
            <a:pPr algn="l" fontAlgn="auto">
              <a:lnSpc>
                <a:spcPct val="100000"/>
              </a:lnSpc>
              <a:spcBef>
                <a:spcPct val="0"/>
              </a:spcBef>
              <a:buFontTx/>
              <a:buNone/>
            </a:pPr>
            <a:r>
              <a:rPr lang="zh-CN" altLang="en-US" sz="2400" b="1" spc="113" smtClean="0">
                <a:solidFill>
                  <a:srgbClr val="1F2DA8"/>
                </a:solidFill>
                <a:latin typeface="黑体" panose="02010609060101010101" charset="-122"/>
                <a:ea typeface="黑体" panose="02010609060101010101" charset="-122"/>
                <a:cs typeface="微软雅黑" panose="020B0503020204020204" pitchFamily="34" charset="-122"/>
                <a:sym typeface="+mn-ea"/>
              </a:rPr>
              <a:t>雅典的民主政治</a:t>
            </a:r>
            <a:endParaRPr lang="en-US" altLang="zh-CN" sz="2400" b="1" spc="113" smtClean="0">
              <a:solidFill>
                <a:srgbClr val="1F2DA8"/>
              </a:solidFill>
              <a:latin typeface="黑体" panose="02010609060101010101" charset="-122"/>
              <a:ea typeface="黑体" panose="02010609060101010101" charset="-122"/>
              <a:cs typeface="微软雅黑" panose="020B0503020204020204" pitchFamily="34" charset="-122"/>
              <a:sym typeface="+mn-ea"/>
            </a:endParaRPr>
          </a:p>
          <a:p>
            <a:pPr algn="l" fontAlgn="auto">
              <a:lnSpc>
                <a:spcPct val="100000"/>
              </a:lnSpc>
              <a:spcBef>
                <a:spcPct val="0"/>
              </a:spcBef>
              <a:buFontTx/>
              <a:buNone/>
            </a:pPr>
            <a:r>
              <a:rPr lang="zh-CN" altLang="en-US" sz="2400" b="1" spc="113" smtClean="0">
                <a:solidFill>
                  <a:srgbClr val="1F2DA8"/>
                </a:solidFill>
                <a:latin typeface="黑体" panose="02010609060101010101" charset="-122"/>
                <a:ea typeface="黑体" panose="02010609060101010101" charset="-122"/>
                <a:cs typeface="微软雅黑" panose="020B0503020204020204" pitchFamily="34" charset="-122"/>
                <a:sym typeface="+mn-ea"/>
              </a:rPr>
              <a:t>机构</a:t>
            </a:r>
            <a:r>
              <a:rPr lang="en-US" altLang="zh-CN" sz="2400" b="1" spc="113" smtClean="0">
                <a:solidFill>
                  <a:srgbClr val="1F2DA8"/>
                </a:solidFill>
                <a:latin typeface="黑体" panose="02010609060101010101" charset="-122"/>
                <a:ea typeface="黑体" panose="02010609060101010101" charset="-122"/>
                <a:cs typeface="微软雅黑" panose="020B0503020204020204" pitchFamily="34" charset="-122"/>
                <a:sym typeface="+mn-ea"/>
              </a:rPr>
              <a:t>:</a:t>
            </a:r>
            <a:r>
              <a:rPr lang="zh-CN" altLang="en-US" sz="2400" b="1" spc="113" smtClean="0">
                <a:latin typeface="楷体" panose="02010609060101010101" pitchFamily="49" charset="-122"/>
                <a:ea typeface="楷体" panose="02010609060101010101" pitchFamily="49" charset="-122"/>
                <a:cs typeface="微软雅黑" panose="020B0503020204020204" pitchFamily="34" charset="-122"/>
                <a:sym typeface="+mn-ea"/>
              </a:rPr>
              <a:t>公民大会、五百人议事会、民众法庭。</a:t>
            </a:r>
            <a:endParaRPr lang="en-US" altLang="zh-CN" sz="2400" b="1" spc="113" smtClean="0">
              <a:latin typeface="楷体" panose="02010609060101010101" pitchFamily="49" charset="-122"/>
              <a:ea typeface="楷体" panose="02010609060101010101" pitchFamily="49" charset="-122"/>
              <a:cs typeface="微软雅黑" panose="020B0503020204020204" pitchFamily="34" charset="-122"/>
              <a:sym typeface="+mn-ea"/>
            </a:endParaRPr>
          </a:p>
          <a:p>
            <a:pPr>
              <a:spcBef>
                <a:spcPct val="0"/>
              </a:spcBef>
            </a:pPr>
            <a:r>
              <a:rPr lang="zh-CN" altLang="en-US" sz="2400" b="1" spc="113" smtClean="0">
                <a:solidFill>
                  <a:srgbClr val="1F2DA8"/>
                </a:solidFill>
                <a:latin typeface="黑体" panose="02010609060101010101" charset="-122"/>
                <a:ea typeface="黑体" panose="02010609060101010101" charset="-122"/>
                <a:cs typeface="微软雅黑" panose="020B0503020204020204" pitchFamily="34" charset="-122"/>
                <a:sym typeface="+mn-ea"/>
              </a:rPr>
              <a:t>特点</a:t>
            </a:r>
            <a:r>
              <a:rPr lang="zh-CN" altLang="en-US" sz="2400" b="1" spc="113">
                <a:solidFill>
                  <a:srgbClr val="1F2DA8"/>
                </a:solidFill>
                <a:latin typeface="黑体" panose="02010609060101010101" charset="-122"/>
                <a:ea typeface="黑体" panose="02010609060101010101" charset="-122"/>
                <a:cs typeface="微软雅黑" panose="020B0503020204020204" pitchFamily="34" charset="-122"/>
                <a:sym typeface="+mn-ea"/>
              </a:rPr>
              <a:t>：</a:t>
            </a:r>
            <a:r>
              <a:rPr lang="zh-CN" altLang="en-US" sz="2400" b="1" spc="113">
                <a:latin typeface="楷体" panose="02010609060101010101" pitchFamily="49" charset="-122"/>
                <a:ea typeface="楷体" panose="02010609060101010101" pitchFamily="49" charset="-122"/>
                <a:cs typeface="微软雅黑" panose="020B0503020204020204" pitchFamily="34" charset="-122"/>
                <a:sym typeface="+mn-ea"/>
              </a:rPr>
              <a:t>人民主权、轮番而治、直接民主</a:t>
            </a:r>
            <a:endParaRPr lang="en-US" altLang="zh-CN" sz="2400" b="1" spc="113">
              <a:latin typeface="楷体" panose="02010609060101010101" pitchFamily="49" charset="-122"/>
              <a:ea typeface="楷体" panose="02010609060101010101" pitchFamily="49" charset="-122"/>
              <a:cs typeface="微软雅黑" panose="020B0503020204020204" pitchFamily="34" charset="-122"/>
              <a:sym typeface="+mn-ea"/>
            </a:endParaRPr>
          </a:p>
          <a:p>
            <a:pPr>
              <a:spcBef>
                <a:spcPct val="0"/>
              </a:spcBef>
            </a:pPr>
            <a:r>
              <a:rPr lang="en-US" altLang="zh-CN" sz="2400" b="1" smtClean="0">
                <a:solidFill>
                  <a:srgbClr val="1D41D5"/>
                </a:solidFill>
                <a:latin typeface="黑体" panose="02010609060101010101" charset="-122"/>
                <a:ea typeface="黑体" panose="02010609060101010101" charset="-122"/>
                <a:cs typeface="黑体" panose="02010609060101010101" charset="-122"/>
              </a:rPr>
              <a:t>局限性</a:t>
            </a:r>
            <a:r>
              <a:rPr lang="en-US" altLang="zh-CN" sz="2400" b="1">
                <a:solidFill>
                  <a:srgbClr val="1D41D5"/>
                </a:solidFill>
                <a:latin typeface="黑体" panose="02010609060101010101" charset="-122"/>
                <a:ea typeface="黑体" panose="02010609060101010101" charset="-122"/>
                <a:cs typeface="黑体" panose="02010609060101010101" charset="-122"/>
              </a:rPr>
              <a:t>：</a:t>
            </a:r>
            <a:r>
              <a:rPr lang="en-US" altLang="zh-CN" sz="2400" b="1" spc="113" smtClean="0">
                <a:latin typeface="楷体" panose="02010609060101010101" pitchFamily="49" charset="-122"/>
                <a:ea typeface="楷体" panose="02010609060101010101" pitchFamily="49" charset="-122"/>
                <a:cs typeface="微软雅黑" panose="020B0503020204020204" pitchFamily="34" charset="-122"/>
              </a:rPr>
              <a:t>是少数人的民主</a:t>
            </a:r>
            <a:r>
              <a:rPr lang="zh-CN" altLang="en-US" sz="2400" b="1" spc="113" smtClean="0">
                <a:latin typeface="楷体" panose="02010609060101010101" pitchFamily="49" charset="-122"/>
                <a:ea typeface="楷体" panose="02010609060101010101" pitchFamily="49" charset="-122"/>
                <a:cs typeface="微软雅黑" panose="020B0503020204020204" pitchFamily="34" charset="-122"/>
              </a:rPr>
              <a:t>。</a:t>
            </a:r>
            <a:endParaRPr lang="en-US" altLang="zh-CN" sz="2400" b="1" spc="113">
              <a:latin typeface="楷体" panose="02010609060101010101" pitchFamily="49" charset="-122"/>
              <a:ea typeface="楷体" panose="02010609060101010101" pitchFamily="49" charset="-122"/>
              <a:cs typeface="微软雅黑" panose="020B0503020204020204" pitchFamily="34" charset="-122"/>
            </a:endParaRPr>
          </a:p>
        </p:txBody>
      </p:sp>
      <p:sp>
        <p:nvSpPr>
          <p:cNvPr id="2" name="右箭头 1"/>
          <p:cNvSpPr/>
          <p:nvPr/>
        </p:nvSpPr>
        <p:spPr>
          <a:xfrm rot="20870430">
            <a:off x="1748632" y="3146157"/>
            <a:ext cx="1940474" cy="2023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3" name="Object 1"/>
          <p:cNvGraphicFramePr>
            <a:graphicFrameLocks noChangeAspect="1"/>
          </p:cNvGraphicFramePr>
          <p:nvPr>
            <p:custDataLst>
              <p:tags r:id="rId4"/>
            </p:custDataLst>
            <p:extLst>
              <p:ext uri="{D42A27DB-BD31-4B8C-83A1-F6EECF244321}">
                <p14:modId xmlns:p14="http://schemas.microsoft.com/office/powerpoint/2010/main" val="1791675460"/>
              </p:ext>
            </p:extLst>
          </p:nvPr>
        </p:nvGraphicFramePr>
        <p:xfrm>
          <a:off x="5056155" y="3033595"/>
          <a:ext cx="2720340" cy="2084130"/>
        </p:xfrm>
        <a:graphic>
          <a:graphicData uri="http://schemas.openxmlformats.org/presentationml/2006/ole">
            <mc:AlternateContent xmlns:mc="http://schemas.openxmlformats.org/markup-compatibility/2006">
              <mc:Choice xmlns:v="urn:schemas-microsoft-com:vml" Requires="v">
                <p:oleObj spid="_x0000_s2055" r:id="rId7" imgW="6445885" imgH="5994400" progId="msgraph.chart.8">
                  <p:embed/>
                </p:oleObj>
              </mc:Choice>
              <mc:Fallback>
                <p:oleObj r:id="rId7" imgW="6445885" imgH="5994400" progId="msgraph.chart.8">
                  <p:embed/>
                  <p:pic>
                    <p:nvPicPr>
                      <p:cNvPr id="36869" name="Object 1"/>
                      <p:cNvPicPr/>
                      <p:nvPr/>
                    </p:nvPicPr>
                    <p:blipFill>
                      <a:blip r:embed="rId8"/>
                      <a:srcRect l="6345" t="10127" b="12894"/>
                      <a:stretch>
                        <a:fillRect/>
                      </a:stretch>
                    </p:blipFill>
                    <p:spPr>
                      <a:xfrm>
                        <a:off x="5056155" y="3033595"/>
                        <a:ext cx="2720340" cy="2084130"/>
                      </a:xfrm>
                      <a:prstGeom prst="rect">
                        <a:avLst/>
                      </a:prstGeom>
                      <a:noFill/>
                      <a:ln w="38100">
                        <a:noFill/>
                        <a:miter/>
                      </a:ln>
                    </p:spPr>
                  </p:pic>
                </p:oleObj>
              </mc:Fallback>
            </mc:AlternateContent>
          </a:graphicData>
        </a:graphic>
      </p:graphicFrame>
    </p:spTree>
    <p:extLst>
      <p:ext uri="{BB962C8B-B14F-4D97-AF65-F5344CB8AC3E}">
        <p14:creationId xmlns:p14="http://schemas.microsoft.com/office/powerpoint/2010/main" val="2073923511"/>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outVertic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 calcmode="lin" valueType="num">
                                      <p:cBhvr additive="base">
                                        <p:cTn id="2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1" end="1"/>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 calcmode="lin" valueType="num">
                                      <p:cBhvr additive="base">
                                        <p:cTn id="2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cTn>
                              </p:par>
                              <p:par>
                                <p:cTn id="36" presetID="1" presetClass="exit" presetSubtype="0" fill="hold" grpId="1" nodeType="withEffect">
                                  <p:stCondLst>
                                    <p:cond delay="0"/>
                                  </p:stCondLst>
                                  <p:childTnLst>
                                    <p:set>
                                      <p:cBhvr>
                                        <p:cTn id="37" dur="1" fill="hold">
                                          <p:stCondLst>
                                            <p:cond delay="0"/>
                                          </p:stCondLst>
                                        </p:cTn>
                                        <p:tgtEl>
                                          <p:spTgt spid="9"/>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0"/>
                                          </p:stCondLst>
                                        </p:cTn>
                                        <p:tgtEl>
                                          <p:spTgt spid="11"/>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2" grpId="0" animBg="1"/>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0020" y="842711"/>
            <a:ext cx="4765540" cy="2430843"/>
            <a:chOff x="120020" y="842711"/>
            <a:chExt cx="4765540" cy="2430843"/>
          </a:xfrm>
        </p:grpSpPr>
        <p:pic>
          <p:nvPicPr>
            <p:cNvPr id="6" name="图片 5"/>
            <p:cNvPicPr>
              <a:picLocks noChangeAspect="1"/>
            </p:cNvPicPr>
            <p:nvPr>
              <p:custDataLst>
                <p:tags r:id="rId16"/>
              </p:custDataLst>
            </p:nvPr>
          </p:nvPicPr>
          <p:blipFill>
            <a:blip r:embed="rId23"/>
            <a:stretch>
              <a:fillRect/>
            </a:stretch>
          </p:blipFill>
          <p:spPr>
            <a:xfrm>
              <a:off x="194315" y="894950"/>
              <a:ext cx="1042035" cy="1605439"/>
            </a:xfrm>
            <a:prstGeom prst="rect">
              <a:avLst/>
            </a:prstGeom>
          </p:spPr>
        </p:pic>
        <p:sp>
          <p:nvSpPr>
            <p:cNvPr id="8" name="文本框 7"/>
            <p:cNvSpPr txBox="1"/>
            <p:nvPr>
              <p:custDataLst>
                <p:tags r:id="rId17"/>
              </p:custDataLst>
            </p:nvPr>
          </p:nvSpPr>
          <p:spPr>
            <a:xfrm>
              <a:off x="120020" y="2500388"/>
              <a:ext cx="1504474" cy="738664"/>
            </a:xfrm>
            <a:prstGeom prst="rect">
              <a:avLst/>
            </a:prstGeom>
            <a:solidFill>
              <a:schemeClr val="bg1">
                <a:lumMod val="85000"/>
              </a:schemeClr>
            </a:solidFill>
            <a:effectLst>
              <a:outerShdw blurRad="152400" dist="114300" dir="2700000" algn="tl" rotWithShape="0">
                <a:prstClr val="black">
                  <a:alpha val="40000"/>
                </a:prstClr>
              </a:outerShdw>
            </a:effectLst>
          </p:spPr>
          <p:txBody>
            <a:bodyPr wrap="square" rtlCol="0">
              <a:spAutoFit/>
            </a:bodyPr>
            <a:lstStyle/>
            <a:p>
              <a:pPr algn="ctr" defTabSz="514350" fontAlgn="base">
                <a:spcBef>
                  <a:spcPct val="0"/>
                </a:spcBef>
                <a:spcAft>
                  <a:spcPct val="0"/>
                </a:spcAft>
                <a:defRPr/>
              </a:pPr>
              <a:r>
                <a:rPr lang="en-US" altLang="zh-CN" sz="2100" b="1">
                  <a:solidFill>
                    <a:srgbClr val="FF0000"/>
                  </a:solidFill>
                  <a:latin typeface="楷体" panose="02010609060101010101" charset="-122"/>
                  <a:ea typeface="楷体" panose="02010609060101010101" charset="-122"/>
                </a:rPr>
                <a:t>《荷马史诗》</a:t>
              </a:r>
            </a:p>
          </p:txBody>
        </p:sp>
        <p:pic>
          <p:nvPicPr>
            <p:cNvPr id="7" name="图片 6"/>
            <p:cNvPicPr>
              <a:picLocks noChangeAspect="1"/>
            </p:cNvPicPr>
            <p:nvPr>
              <p:custDataLst>
                <p:tags r:id="rId18"/>
              </p:custDataLst>
            </p:nvPr>
          </p:nvPicPr>
          <p:blipFill>
            <a:blip r:embed="rId24"/>
            <a:stretch>
              <a:fillRect/>
            </a:stretch>
          </p:blipFill>
          <p:spPr>
            <a:xfrm>
              <a:off x="1654898" y="842711"/>
              <a:ext cx="1170623" cy="1426845"/>
            </a:xfrm>
            <a:prstGeom prst="rect">
              <a:avLst/>
            </a:prstGeom>
          </p:spPr>
        </p:pic>
        <p:sp>
          <p:nvSpPr>
            <p:cNvPr id="9" name="文本框 8"/>
            <p:cNvSpPr txBox="1"/>
            <p:nvPr>
              <p:custDataLst>
                <p:tags r:id="rId19"/>
              </p:custDataLst>
            </p:nvPr>
          </p:nvSpPr>
          <p:spPr>
            <a:xfrm>
              <a:off x="1707286" y="2269556"/>
              <a:ext cx="1535906" cy="969496"/>
            </a:xfrm>
            <a:prstGeom prst="rect">
              <a:avLst/>
            </a:prstGeom>
            <a:solidFill>
              <a:schemeClr val="bg1">
                <a:lumMod val="85000"/>
              </a:schemeClr>
            </a:solidFill>
            <a:effectLst>
              <a:outerShdw blurRad="152400" dist="114300" dir="2700000" algn="tl" rotWithShape="0">
                <a:prstClr val="black">
                  <a:alpha val="40000"/>
                </a:prstClr>
              </a:outerShdw>
            </a:effectLst>
          </p:spPr>
          <p:txBody>
            <a:bodyPr wrap="square" rtlCol="0">
              <a:spAutoFit/>
            </a:bodyPr>
            <a:lstStyle/>
            <a:p>
              <a:pPr algn="ctr" defTabSz="514350" fontAlgn="base">
                <a:spcBef>
                  <a:spcPct val="0"/>
                </a:spcBef>
                <a:spcAft>
                  <a:spcPct val="0"/>
                </a:spcAft>
                <a:defRPr/>
              </a:pPr>
              <a:r>
                <a:rPr lang="zh-CN" altLang="en-US" sz="2100" b="1">
                  <a:solidFill>
                    <a:srgbClr val="FF0000"/>
                  </a:solidFill>
                  <a:latin typeface="楷体" panose="02010609060101010101" charset="-122"/>
                  <a:ea typeface="楷体" panose="02010609060101010101" charset="-122"/>
                </a:rPr>
                <a:t>埃斯库罗斯</a:t>
              </a:r>
              <a:endParaRPr lang="zh-CN" altLang="en-US" sz="1575" b="1">
                <a:solidFill>
                  <a:srgbClr val="4D4D4D"/>
                </a:solidFill>
                <a:latin typeface="楷体" panose="02010609060101010101" charset="-122"/>
                <a:ea typeface="楷体" panose="02010609060101010101" charset="-122"/>
              </a:endParaRPr>
            </a:p>
            <a:p>
              <a:pPr algn="ctr" defTabSz="514350" fontAlgn="base">
                <a:spcBef>
                  <a:spcPct val="0"/>
                </a:spcBef>
                <a:spcAft>
                  <a:spcPct val="0"/>
                </a:spcAft>
                <a:defRPr/>
              </a:pPr>
              <a:r>
                <a:rPr lang="zh-CN" altLang="en-US" b="1">
                  <a:latin typeface="楷体" panose="02010609060101010101" charset="-122"/>
                  <a:ea typeface="楷体" panose="02010609060101010101" charset="-122"/>
                </a:rPr>
                <a:t>（“悲剧之父”）</a:t>
              </a:r>
            </a:p>
          </p:txBody>
        </p:sp>
        <p:pic>
          <p:nvPicPr>
            <p:cNvPr id="10" name="图片 9"/>
            <p:cNvPicPr>
              <a:picLocks noChangeAspect="1"/>
            </p:cNvPicPr>
            <p:nvPr>
              <p:custDataLst>
                <p:tags r:id="rId20"/>
              </p:custDataLst>
            </p:nvPr>
          </p:nvPicPr>
          <p:blipFill>
            <a:blip r:embed="rId25"/>
            <a:stretch>
              <a:fillRect/>
            </a:stretch>
          </p:blipFill>
          <p:spPr>
            <a:xfrm>
              <a:off x="3313459" y="916265"/>
              <a:ext cx="1268730" cy="1387793"/>
            </a:xfrm>
            <a:prstGeom prst="rect">
              <a:avLst/>
            </a:prstGeom>
          </p:spPr>
        </p:pic>
        <p:sp>
          <p:nvSpPr>
            <p:cNvPr id="11" name="文本框 10"/>
            <p:cNvSpPr txBox="1"/>
            <p:nvPr>
              <p:custDataLst>
                <p:tags r:id="rId21"/>
              </p:custDataLst>
            </p:nvPr>
          </p:nvSpPr>
          <p:spPr>
            <a:xfrm>
              <a:off x="3313459" y="2304058"/>
              <a:ext cx="1572101" cy="969496"/>
            </a:xfrm>
            <a:prstGeom prst="rect">
              <a:avLst/>
            </a:prstGeom>
            <a:solidFill>
              <a:schemeClr val="bg1">
                <a:lumMod val="85000"/>
              </a:schemeClr>
            </a:solidFill>
            <a:effectLst>
              <a:outerShdw blurRad="152400" dist="114300" dir="2700000" algn="tl" rotWithShape="0">
                <a:prstClr val="black">
                  <a:alpha val="40000"/>
                </a:prstClr>
              </a:outerShdw>
            </a:effectLst>
          </p:spPr>
          <p:txBody>
            <a:bodyPr wrap="square" rtlCol="0">
              <a:spAutoFit/>
            </a:bodyPr>
            <a:lstStyle/>
            <a:p>
              <a:pPr algn="ctr" defTabSz="514350" fontAlgn="base">
                <a:spcBef>
                  <a:spcPct val="0"/>
                </a:spcBef>
                <a:spcAft>
                  <a:spcPct val="0"/>
                </a:spcAft>
                <a:defRPr/>
              </a:pPr>
              <a:r>
                <a:rPr lang="zh-CN" altLang="en-US" sz="2100" b="1">
                  <a:solidFill>
                    <a:srgbClr val="FF0000"/>
                  </a:solidFill>
                  <a:latin typeface="楷体" panose="02010609060101010101" charset="-122"/>
                  <a:ea typeface="楷体" panose="02010609060101010101" charset="-122"/>
                </a:rPr>
                <a:t>阿里斯托芬</a:t>
              </a:r>
              <a:endParaRPr lang="zh-CN" altLang="en-US" sz="1575" b="1">
                <a:solidFill>
                  <a:srgbClr val="4D4D4D"/>
                </a:solidFill>
                <a:latin typeface="楷体" panose="02010609060101010101" charset="-122"/>
                <a:ea typeface="楷体" panose="02010609060101010101" charset="-122"/>
              </a:endParaRPr>
            </a:p>
            <a:p>
              <a:pPr algn="ctr" defTabSz="514350" fontAlgn="base">
                <a:spcBef>
                  <a:spcPct val="0"/>
                </a:spcBef>
                <a:spcAft>
                  <a:spcPct val="0"/>
                </a:spcAft>
                <a:defRPr/>
              </a:pPr>
              <a:r>
                <a:rPr lang="zh-CN" altLang="en-US" b="1">
                  <a:latin typeface="楷体" panose="02010609060101010101" charset="-122"/>
                  <a:ea typeface="楷体" panose="02010609060101010101" charset="-122"/>
                </a:rPr>
                <a:t>（“喜剧之父”）</a:t>
              </a:r>
            </a:p>
          </p:txBody>
        </p:sp>
      </p:grpSp>
      <p:grpSp>
        <p:nvGrpSpPr>
          <p:cNvPr id="12" name="组合 11"/>
          <p:cNvGrpSpPr/>
          <p:nvPr>
            <p:custDataLst>
              <p:tags r:id="rId2"/>
            </p:custDataLst>
          </p:nvPr>
        </p:nvGrpSpPr>
        <p:grpSpPr>
          <a:xfrm>
            <a:off x="4991100" y="-20245"/>
            <a:ext cx="4152900" cy="2520633"/>
            <a:chOff x="122" y="1048"/>
            <a:chExt cx="14417" cy="8509"/>
          </a:xfrm>
        </p:grpSpPr>
        <p:pic>
          <p:nvPicPr>
            <p:cNvPr id="13" name="图片 12" descr="581"/>
            <p:cNvPicPr>
              <a:picLocks noChangeAspect="1"/>
            </p:cNvPicPr>
            <p:nvPr>
              <p:custDataLst>
                <p:tags r:id="rId10"/>
              </p:custDataLst>
            </p:nvPr>
          </p:nvPicPr>
          <p:blipFill>
            <a:blip r:embed="rId26"/>
            <a:stretch>
              <a:fillRect/>
            </a:stretch>
          </p:blipFill>
          <p:spPr>
            <a:xfrm>
              <a:off x="883" y="1048"/>
              <a:ext cx="4294" cy="5237"/>
            </a:xfrm>
            <a:prstGeom prst="rect">
              <a:avLst/>
            </a:prstGeom>
          </p:spPr>
        </p:pic>
        <p:sp>
          <p:nvSpPr>
            <p:cNvPr id="14" name="文本框 13"/>
            <p:cNvSpPr txBox="1"/>
            <p:nvPr>
              <p:custDataLst>
                <p:tags r:id="rId11"/>
              </p:custDataLst>
            </p:nvPr>
          </p:nvSpPr>
          <p:spPr>
            <a:xfrm>
              <a:off x="122" y="6284"/>
              <a:ext cx="6028" cy="3273"/>
            </a:xfrm>
            <a:prstGeom prst="rect">
              <a:avLst/>
            </a:prstGeom>
            <a:solidFill>
              <a:schemeClr val="bg1">
                <a:lumMod val="85000"/>
              </a:schemeClr>
            </a:solidFill>
            <a:effectLst>
              <a:outerShdw blurRad="152400" dist="114300" dir="2700000" algn="tl" rotWithShape="0">
                <a:prstClr val="black">
                  <a:alpha val="40000"/>
                </a:prstClr>
              </a:outerShdw>
            </a:effectLst>
          </p:spPr>
          <p:txBody>
            <a:bodyPr wrap="square" rtlCol="0">
              <a:spAutoFit/>
            </a:bodyPr>
            <a:lstStyle/>
            <a:p>
              <a:pPr algn="ctr" defTabSz="514350" fontAlgn="base">
                <a:spcBef>
                  <a:spcPct val="0"/>
                </a:spcBef>
                <a:spcAft>
                  <a:spcPct val="0"/>
                </a:spcAft>
                <a:defRPr/>
              </a:pPr>
              <a:r>
                <a:rPr lang="zh-CN" altLang="en-US" sz="2100" b="1">
                  <a:solidFill>
                    <a:srgbClr val="FF0000"/>
                  </a:solidFill>
                  <a:latin typeface="楷体" panose="02010609060101010101" charset="-122"/>
                  <a:ea typeface="楷体" panose="02010609060101010101" charset="-122"/>
                </a:rPr>
                <a:t>希罗多德</a:t>
              </a:r>
              <a:endParaRPr lang="zh-CN" altLang="en-US" sz="1575" b="1">
                <a:solidFill>
                  <a:srgbClr val="4D4D4D"/>
                </a:solidFill>
                <a:latin typeface="楷体" panose="02010609060101010101" charset="-122"/>
                <a:ea typeface="楷体" panose="02010609060101010101" charset="-122"/>
              </a:endParaRPr>
            </a:p>
            <a:p>
              <a:pPr algn="ctr" defTabSz="514350" fontAlgn="base">
                <a:spcBef>
                  <a:spcPct val="0"/>
                </a:spcBef>
                <a:spcAft>
                  <a:spcPct val="0"/>
                </a:spcAft>
                <a:defRPr/>
              </a:pPr>
              <a:r>
                <a:rPr lang="zh-CN" altLang="en-US" b="1">
                  <a:latin typeface="楷体" panose="02010609060101010101" charset="-122"/>
                  <a:ea typeface="楷体" panose="02010609060101010101" charset="-122"/>
                </a:rPr>
                <a:t>（西方“历史之父”）</a:t>
              </a:r>
            </a:p>
          </p:txBody>
        </p:sp>
        <p:pic>
          <p:nvPicPr>
            <p:cNvPr id="15" name="图片 14" descr="ELIY_GKU$ZLTYXV379~7B5J"/>
            <p:cNvPicPr>
              <a:picLocks noChangeAspect="1"/>
            </p:cNvPicPr>
            <p:nvPr>
              <p:custDataLst>
                <p:tags r:id="rId12"/>
              </p:custDataLst>
            </p:nvPr>
          </p:nvPicPr>
          <p:blipFill>
            <a:blip r:embed="rId27"/>
            <a:stretch>
              <a:fillRect/>
            </a:stretch>
          </p:blipFill>
          <p:spPr>
            <a:xfrm>
              <a:off x="4342" y="1458"/>
              <a:ext cx="2387" cy="3239"/>
            </a:xfrm>
            <a:prstGeom prst="rect">
              <a:avLst/>
            </a:prstGeom>
          </p:spPr>
        </p:pic>
        <p:pic>
          <p:nvPicPr>
            <p:cNvPr id="21" name="图片 20" descr="图片1"/>
            <p:cNvPicPr>
              <a:picLocks noChangeAspect="1"/>
            </p:cNvPicPr>
            <p:nvPr>
              <p:custDataLst>
                <p:tags r:id="rId13"/>
              </p:custDataLst>
            </p:nvPr>
          </p:nvPicPr>
          <p:blipFill>
            <a:blip r:embed="rId28"/>
            <a:stretch>
              <a:fillRect/>
            </a:stretch>
          </p:blipFill>
          <p:spPr>
            <a:xfrm>
              <a:off x="10297" y="1048"/>
              <a:ext cx="3185" cy="5159"/>
            </a:xfrm>
            <a:prstGeom prst="rect">
              <a:avLst/>
            </a:prstGeom>
          </p:spPr>
        </p:pic>
        <p:sp>
          <p:nvSpPr>
            <p:cNvPr id="16" name="文本框 15"/>
            <p:cNvSpPr txBox="1"/>
            <p:nvPr>
              <p:custDataLst>
                <p:tags r:id="rId14"/>
              </p:custDataLst>
            </p:nvPr>
          </p:nvSpPr>
          <p:spPr>
            <a:xfrm>
              <a:off x="7752" y="6284"/>
              <a:ext cx="6787" cy="3273"/>
            </a:xfrm>
            <a:prstGeom prst="rect">
              <a:avLst/>
            </a:prstGeom>
            <a:solidFill>
              <a:schemeClr val="bg1">
                <a:lumMod val="85000"/>
              </a:schemeClr>
            </a:solidFill>
            <a:effectLst>
              <a:outerShdw blurRad="152400" dist="114300" dir="2700000" algn="tl" rotWithShape="0">
                <a:prstClr val="black">
                  <a:alpha val="40000"/>
                </a:prstClr>
              </a:outerShdw>
            </a:effectLst>
          </p:spPr>
          <p:txBody>
            <a:bodyPr wrap="square" rtlCol="0">
              <a:spAutoFit/>
            </a:bodyPr>
            <a:lstStyle/>
            <a:p>
              <a:pPr algn="ctr" defTabSz="514350" fontAlgn="base">
                <a:spcBef>
                  <a:spcPct val="0"/>
                </a:spcBef>
                <a:spcAft>
                  <a:spcPct val="0"/>
                </a:spcAft>
                <a:defRPr/>
              </a:pPr>
              <a:r>
                <a:rPr lang="zh-CN" altLang="en-US" sz="2100" b="1">
                  <a:solidFill>
                    <a:srgbClr val="FF0000"/>
                  </a:solidFill>
                  <a:latin typeface="楷体" panose="02010609060101010101" charset="-122"/>
                  <a:ea typeface="楷体" panose="02010609060101010101" charset="-122"/>
                </a:rPr>
                <a:t>修昔底德</a:t>
              </a:r>
            </a:p>
            <a:p>
              <a:pPr algn="ctr" defTabSz="514350" fontAlgn="base">
                <a:spcBef>
                  <a:spcPct val="0"/>
                </a:spcBef>
                <a:spcAft>
                  <a:spcPct val="0"/>
                </a:spcAft>
                <a:defRPr/>
              </a:pPr>
              <a:r>
                <a:rPr lang="zh-CN" altLang="en-US" b="1">
                  <a:latin typeface="楷体" panose="02010609060101010101" charset="-122"/>
                  <a:ea typeface="楷体" panose="02010609060101010101" charset="-122"/>
                </a:rPr>
                <a:t>（政治史传统的奠基人）</a:t>
              </a:r>
            </a:p>
          </p:txBody>
        </p:sp>
        <p:pic>
          <p:nvPicPr>
            <p:cNvPr id="17" name="图片 16" descr="Img395095930"/>
            <p:cNvPicPr>
              <a:picLocks noChangeAspect="1"/>
            </p:cNvPicPr>
            <p:nvPr>
              <p:custDataLst>
                <p:tags r:id="rId15"/>
              </p:custDataLst>
            </p:nvPr>
          </p:nvPicPr>
          <p:blipFill>
            <a:blip r:embed="rId29"/>
            <a:stretch>
              <a:fillRect/>
            </a:stretch>
          </p:blipFill>
          <p:spPr>
            <a:xfrm>
              <a:off x="8024" y="1551"/>
              <a:ext cx="1996" cy="3146"/>
            </a:xfrm>
            <a:prstGeom prst="rect">
              <a:avLst/>
            </a:prstGeom>
          </p:spPr>
        </p:pic>
      </p:grpSp>
      <p:grpSp>
        <p:nvGrpSpPr>
          <p:cNvPr id="20" name="组合 19"/>
          <p:cNvGrpSpPr/>
          <p:nvPr>
            <p:custDataLst>
              <p:tags r:id="rId3"/>
            </p:custDataLst>
          </p:nvPr>
        </p:nvGrpSpPr>
        <p:grpSpPr>
          <a:xfrm>
            <a:off x="4746831" y="2500281"/>
            <a:ext cx="4397203" cy="2378572"/>
            <a:chOff x="1285" y="1134"/>
            <a:chExt cx="12487" cy="7403"/>
          </a:xfrm>
        </p:grpSpPr>
        <p:pic>
          <p:nvPicPr>
            <p:cNvPr id="18" name="图片 17" descr="Img349645765"/>
            <p:cNvPicPr>
              <a:picLocks noChangeAspect="1"/>
            </p:cNvPicPr>
            <p:nvPr>
              <p:custDataLst>
                <p:tags r:id="rId4"/>
              </p:custDataLst>
            </p:nvPr>
          </p:nvPicPr>
          <p:blipFill>
            <a:blip r:embed="rId30"/>
            <a:stretch>
              <a:fillRect/>
            </a:stretch>
          </p:blipFill>
          <p:spPr>
            <a:xfrm>
              <a:off x="1583" y="1134"/>
              <a:ext cx="3310" cy="4537"/>
            </a:xfrm>
            <a:prstGeom prst="rect">
              <a:avLst/>
            </a:prstGeom>
          </p:spPr>
        </p:pic>
        <p:sp>
          <p:nvSpPr>
            <p:cNvPr id="19" name="文本框 18"/>
            <p:cNvSpPr txBox="1"/>
            <p:nvPr>
              <p:custDataLst>
                <p:tags r:id="rId5"/>
              </p:custDataLst>
            </p:nvPr>
          </p:nvSpPr>
          <p:spPr>
            <a:xfrm>
              <a:off x="1285" y="5520"/>
              <a:ext cx="3906" cy="3017"/>
            </a:xfrm>
            <a:prstGeom prst="rect">
              <a:avLst/>
            </a:prstGeom>
            <a:solidFill>
              <a:schemeClr val="bg1">
                <a:lumMod val="85000"/>
              </a:schemeClr>
            </a:solidFill>
            <a:effectLst>
              <a:outerShdw blurRad="152400" dist="114300" dir="2700000" algn="tl" rotWithShape="0">
                <a:prstClr val="black">
                  <a:alpha val="40000"/>
                </a:prstClr>
              </a:outerShdw>
            </a:effectLst>
          </p:spPr>
          <p:txBody>
            <a:bodyPr wrap="square" rtlCol="0">
              <a:spAutoFit/>
            </a:bodyPr>
            <a:lstStyle/>
            <a:p>
              <a:pPr algn="ctr" defTabSz="514350">
                <a:spcBef>
                  <a:spcPct val="0"/>
                </a:spcBef>
                <a:spcAft>
                  <a:spcPct val="0"/>
                </a:spcAft>
                <a:defRPr/>
              </a:pPr>
              <a:r>
                <a:rPr lang="zh-CN" altLang="en-US" sz="2100" b="1">
                  <a:solidFill>
                    <a:srgbClr val="FF0000"/>
                  </a:solidFill>
                  <a:latin typeface="楷体" panose="02010609060101010101" charset="-122"/>
                  <a:ea typeface="楷体" panose="02010609060101010101" charset="-122"/>
                </a:rPr>
                <a:t>苏格拉底</a:t>
              </a:r>
              <a:endParaRPr lang="zh-CN" altLang="en-US" sz="1575" b="1">
                <a:solidFill>
                  <a:srgbClr val="4D4D4D"/>
                </a:solidFill>
                <a:latin typeface="楷体" panose="02010609060101010101" charset="-122"/>
                <a:ea typeface="楷体" panose="02010609060101010101" charset="-122"/>
              </a:endParaRPr>
            </a:p>
            <a:p>
              <a:pPr algn="ctr" defTabSz="514350" fontAlgn="base">
                <a:spcBef>
                  <a:spcPct val="0"/>
                </a:spcBef>
                <a:spcAft>
                  <a:spcPct val="0"/>
                </a:spcAft>
                <a:defRPr/>
              </a:pPr>
              <a:r>
                <a:rPr lang="zh-CN" altLang="en-US" b="1">
                  <a:latin typeface="楷体" panose="02010609060101010101" charset="-122"/>
                  <a:ea typeface="楷体" panose="02010609060101010101" charset="-122"/>
                </a:rPr>
                <a:t>（“美德即知识”）</a:t>
              </a:r>
            </a:p>
          </p:txBody>
        </p:sp>
        <p:pic>
          <p:nvPicPr>
            <p:cNvPr id="22" name="图片 21" descr="W020150830768265592558"/>
            <p:cNvPicPr>
              <a:picLocks noChangeAspect="1"/>
            </p:cNvPicPr>
            <p:nvPr>
              <p:custDataLst>
                <p:tags r:id="rId6"/>
              </p:custDataLst>
            </p:nvPr>
          </p:nvPicPr>
          <p:blipFill>
            <a:blip r:embed="rId31"/>
            <a:stretch>
              <a:fillRect/>
            </a:stretch>
          </p:blipFill>
          <p:spPr>
            <a:xfrm>
              <a:off x="5591" y="1481"/>
              <a:ext cx="3217" cy="4040"/>
            </a:xfrm>
            <a:prstGeom prst="rect">
              <a:avLst/>
            </a:prstGeom>
          </p:spPr>
        </p:pic>
        <p:sp>
          <p:nvSpPr>
            <p:cNvPr id="23" name="文本框 22"/>
            <p:cNvSpPr txBox="1"/>
            <p:nvPr>
              <p:custDataLst>
                <p:tags r:id="rId7"/>
              </p:custDataLst>
            </p:nvPr>
          </p:nvSpPr>
          <p:spPr>
            <a:xfrm>
              <a:off x="5498" y="5520"/>
              <a:ext cx="3310" cy="3017"/>
            </a:xfrm>
            <a:prstGeom prst="rect">
              <a:avLst/>
            </a:prstGeom>
            <a:solidFill>
              <a:schemeClr val="bg1">
                <a:lumMod val="85000"/>
              </a:schemeClr>
            </a:solidFill>
            <a:effectLst>
              <a:outerShdw blurRad="152400" dist="114300" dir="2700000" algn="tl" rotWithShape="0">
                <a:prstClr val="black">
                  <a:alpha val="40000"/>
                </a:prstClr>
              </a:outerShdw>
            </a:effectLst>
          </p:spPr>
          <p:txBody>
            <a:bodyPr wrap="square" rtlCol="0">
              <a:spAutoFit/>
            </a:bodyPr>
            <a:lstStyle/>
            <a:p>
              <a:pPr algn="ctr" defTabSz="514350">
                <a:spcBef>
                  <a:spcPct val="0"/>
                </a:spcBef>
                <a:spcAft>
                  <a:spcPct val="0"/>
                </a:spcAft>
                <a:defRPr/>
              </a:pPr>
              <a:r>
                <a:rPr lang="zh-CN" altLang="en-US" sz="2100" b="1">
                  <a:solidFill>
                    <a:srgbClr val="FF0000"/>
                  </a:solidFill>
                  <a:latin typeface="楷体" panose="02010609060101010101" charset="-122"/>
                  <a:ea typeface="楷体" panose="02010609060101010101" charset="-122"/>
                </a:rPr>
                <a:t>柏拉图</a:t>
              </a:r>
              <a:endParaRPr lang="zh-CN" altLang="en-US" sz="1575" b="1">
                <a:solidFill>
                  <a:srgbClr val="4D4D4D"/>
                </a:solidFill>
                <a:latin typeface="楷体" panose="02010609060101010101" charset="-122"/>
                <a:ea typeface="楷体" panose="02010609060101010101" charset="-122"/>
              </a:endParaRPr>
            </a:p>
            <a:p>
              <a:pPr algn="ctr" defTabSz="514350" fontAlgn="base">
                <a:spcBef>
                  <a:spcPct val="0"/>
                </a:spcBef>
                <a:spcAft>
                  <a:spcPct val="0"/>
                </a:spcAft>
                <a:defRPr/>
              </a:pPr>
              <a:r>
                <a:rPr lang="zh-CN" altLang="en-US" b="1">
                  <a:latin typeface="楷体" panose="02010609060101010101" charset="-122"/>
                  <a:ea typeface="楷体" panose="02010609060101010101" charset="-122"/>
                </a:rPr>
                <a:t>（“理想国”）</a:t>
              </a:r>
            </a:p>
          </p:txBody>
        </p:sp>
        <p:pic>
          <p:nvPicPr>
            <p:cNvPr id="24" name="图片 23" descr="01300000082745120523897076453_950"/>
            <p:cNvPicPr>
              <a:picLocks noChangeAspect="1"/>
            </p:cNvPicPr>
            <p:nvPr>
              <p:custDataLst>
                <p:tags r:id="rId8"/>
              </p:custDataLst>
            </p:nvPr>
          </p:nvPicPr>
          <p:blipFill>
            <a:blip r:embed="rId32"/>
            <a:stretch>
              <a:fillRect/>
            </a:stretch>
          </p:blipFill>
          <p:spPr>
            <a:xfrm>
              <a:off x="9506" y="1481"/>
              <a:ext cx="3311" cy="4547"/>
            </a:xfrm>
            <a:prstGeom prst="rect">
              <a:avLst/>
            </a:prstGeom>
          </p:spPr>
        </p:pic>
        <p:sp>
          <p:nvSpPr>
            <p:cNvPr id="25" name="文本框 24"/>
            <p:cNvSpPr txBox="1"/>
            <p:nvPr>
              <p:custDataLst>
                <p:tags r:id="rId9"/>
              </p:custDataLst>
            </p:nvPr>
          </p:nvSpPr>
          <p:spPr>
            <a:xfrm>
              <a:off x="9111" y="5520"/>
              <a:ext cx="4661" cy="3017"/>
            </a:xfrm>
            <a:prstGeom prst="rect">
              <a:avLst/>
            </a:prstGeom>
            <a:solidFill>
              <a:schemeClr val="bg1">
                <a:lumMod val="85000"/>
              </a:schemeClr>
            </a:solidFill>
            <a:effectLst>
              <a:outerShdw blurRad="152400" dist="114300" dir="2700000" algn="tl" rotWithShape="0">
                <a:prstClr val="black">
                  <a:alpha val="40000"/>
                </a:prstClr>
              </a:outerShdw>
            </a:effectLst>
          </p:spPr>
          <p:txBody>
            <a:bodyPr wrap="square" rtlCol="0">
              <a:spAutoFit/>
            </a:bodyPr>
            <a:lstStyle/>
            <a:p>
              <a:pPr algn="ctr" defTabSz="514350" fontAlgn="base">
                <a:spcBef>
                  <a:spcPct val="0"/>
                </a:spcBef>
                <a:spcAft>
                  <a:spcPct val="0"/>
                </a:spcAft>
                <a:defRPr/>
              </a:pPr>
              <a:r>
                <a:rPr lang="zh-CN" altLang="en-US" sz="2100" b="1">
                  <a:solidFill>
                    <a:srgbClr val="FF0000"/>
                  </a:solidFill>
                  <a:latin typeface="楷体" panose="02010609060101010101" charset="-122"/>
                  <a:ea typeface="楷体" panose="02010609060101010101" charset="-122"/>
                </a:rPr>
                <a:t>亚里士多德</a:t>
              </a:r>
            </a:p>
            <a:p>
              <a:pPr algn="ctr" defTabSz="514350" fontAlgn="base">
                <a:spcBef>
                  <a:spcPct val="0"/>
                </a:spcBef>
                <a:spcAft>
                  <a:spcPct val="0"/>
                </a:spcAft>
                <a:defRPr/>
              </a:pPr>
              <a:r>
                <a:rPr lang="zh-CN" altLang="en-US" b="1">
                  <a:latin typeface="楷体" panose="02010609060101010101" charset="-122"/>
                  <a:ea typeface="楷体" panose="02010609060101010101" charset="-122"/>
                </a:rPr>
                <a:t>（我爱我师，但我更爱真理）</a:t>
              </a:r>
            </a:p>
          </p:txBody>
        </p:sp>
      </p:grpSp>
      <p:sp>
        <p:nvSpPr>
          <p:cNvPr id="26" name="矩形 25"/>
          <p:cNvSpPr/>
          <p:nvPr/>
        </p:nvSpPr>
        <p:spPr>
          <a:xfrm>
            <a:off x="104011" y="215482"/>
            <a:ext cx="4103725"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b="1" smtClean="0">
                <a:solidFill>
                  <a:srgbClr val="002060"/>
                </a:solidFill>
              </a:rPr>
              <a:t>4</a:t>
            </a:r>
            <a:r>
              <a:rPr lang="zh-CN" altLang="en-US" sz="2400" b="1" smtClean="0">
                <a:solidFill>
                  <a:srgbClr val="002060"/>
                </a:solidFill>
              </a:rPr>
              <a:t>、</a:t>
            </a:r>
            <a:r>
              <a:rPr lang="zh-CN" altLang="en-US" sz="2400" b="1">
                <a:solidFill>
                  <a:srgbClr val="002060"/>
                </a:solidFill>
              </a:rPr>
              <a:t>辉煌灿烂的古希腊</a:t>
            </a:r>
            <a:r>
              <a:rPr lang="zh-CN" altLang="en-US" sz="2400" b="1" smtClean="0">
                <a:solidFill>
                  <a:srgbClr val="002060"/>
                </a:solidFill>
              </a:rPr>
              <a:t>文化</a:t>
            </a:r>
            <a:endParaRPr lang="zh-CN" altLang="en-US" sz="2400" b="1">
              <a:solidFill>
                <a:srgbClr val="002060"/>
              </a:solidFill>
            </a:endParaRPr>
          </a:p>
        </p:txBody>
      </p:sp>
    </p:spTree>
    <p:custDataLst>
      <p:tags r:id="rId1"/>
    </p:custDataLst>
    <p:extLst>
      <p:ext uri="{BB962C8B-B14F-4D97-AF65-F5344CB8AC3E}">
        <p14:creationId xmlns:p14="http://schemas.microsoft.com/office/powerpoint/2010/main" val="3980747971"/>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40494" y="584775"/>
            <a:ext cx="8477250" cy="4524315"/>
          </a:xfrm>
          <a:prstGeom prst="rect">
            <a:avLst/>
          </a:prstGeom>
          <a:noFill/>
          <a:ln>
            <a:solidFill>
              <a:schemeClr val="tx1"/>
            </a:solidFill>
          </a:ln>
        </p:spPr>
        <p:txBody>
          <a:bodyPr wrap="square" rtlCol="0">
            <a:spAutoFit/>
          </a:bodyPr>
          <a:lstStyle/>
          <a:p>
            <a:r>
              <a:rPr lang="zh-CN" altLang="en-US" sz="2400" b="1">
                <a:solidFill>
                  <a:srgbClr val="FF0000"/>
                </a:solidFill>
                <a:latin typeface="黑体" panose="02010609060101010101" pitchFamily="49" charset="-122"/>
                <a:ea typeface="黑体" panose="02010609060101010101" pitchFamily="49" charset="-122"/>
                <a:sym typeface="+mn-ea"/>
              </a:rPr>
              <a:t>时间</a:t>
            </a:r>
            <a:r>
              <a:rPr lang="en-US" altLang="zh-CN" sz="2400" b="1" smtClean="0">
                <a:solidFill>
                  <a:srgbClr val="FF0000"/>
                </a:solidFill>
                <a:latin typeface="黑体" panose="02010609060101010101" pitchFamily="49" charset="-122"/>
                <a:ea typeface="黑体" panose="02010609060101010101" pitchFamily="49" charset="-122"/>
                <a:sym typeface="+mn-ea"/>
              </a:rPr>
              <a:t>:</a:t>
            </a:r>
            <a:r>
              <a:rPr lang="zh-CN" altLang="en-US" sz="2400" b="1" smtClean="0">
                <a:latin typeface="楷体" panose="02010609060101010101" pitchFamily="49" charset="-122"/>
                <a:ea typeface="楷体" panose="02010609060101010101" pitchFamily="49" charset="-122"/>
                <a:sym typeface="+mn-ea"/>
              </a:rPr>
              <a:t>公元前</a:t>
            </a:r>
            <a:r>
              <a:rPr lang="en-US" altLang="zh-CN" sz="2400" b="1">
                <a:latin typeface="楷体" panose="02010609060101010101" pitchFamily="49" charset="-122"/>
                <a:ea typeface="楷体" panose="02010609060101010101" pitchFamily="49" charset="-122"/>
                <a:sym typeface="+mn-ea"/>
              </a:rPr>
              <a:t>2</a:t>
            </a:r>
            <a:r>
              <a:rPr lang="zh-CN" altLang="en-US" sz="2400" b="1">
                <a:latin typeface="楷体" panose="02010609060101010101" pitchFamily="49" charset="-122"/>
                <a:ea typeface="楷体" panose="02010609060101010101" pitchFamily="49" charset="-122"/>
                <a:sym typeface="+mn-ea"/>
              </a:rPr>
              <a:t>千纪，曾诞生克里特文明和迈锡尼文明</a:t>
            </a:r>
            <a:r>
              <a:rPr lang="zh-CN" altLang="en-US" sz="2400" b="1" smtClean="0">
                <a:latin typeface="楷体" panose="02010609060101010101" pitchFamily="49" charset="-122"/>
                <a:ea typeface="楷体" panose="02010609060101010101" pitchFamily="49" charset="-122"/>
                <a:sym typeface="+mn-ea"/>
              </a:rPr>
              <a:t>。</a:t>
            </a:r>
            <a:r>
              <a:rPr lang="zh-CN" altLang="en-US" sz="2400" b="1">
                <a:latin typeface="楷体" panose="02010609060101010101" pitchFamily="49" charset="-122"/>
                <a:ea typeface="楷体" panose="02010609060101010101" pitchFamily="49" charset="-122"/>
                <a:sym typeface="+mn-ea"/>
              </a:rPr>
              <a:t>前</a:t>
            </a:r>
            <a:r>
              <a:rPr lang="en-US" altLang="zh-CN" sz="2400" b="1">
                <a:latin typeface="楷体" panose="02010609060101010101" pitchFamily="49" charset="-122"/>
                <a:ea typeface="楷体" panose="02010609060101010101" pitchFamily="49" charset="-122"/>
                <a:sym typeface="+mn-ea"/>
              </a:rPr>
              <a:t>8—</a:t>
            </a:r>
            <a:r>
              <a:rPr lang="zh-CN" altLang="en-US" sz="2400" b="1">
                <a:latin typeface="楷体" panose="02010609060101010101" pitchFamily="49" charset="-122"/>
                <a:ea typeface="楷体" panose="02010609060101010101" pitchFamily="49" charset="-122"/>
                <a:sym typeface="+mn-ea"/>
              </a:rPr>
              <a:t>前</a:t>
            </a:r>
            <a:r>
              <a:rPr lang="en-US" altLang="zh-CN" sz="2400" b="1" smtClean="0">
                <a:latin typeface="楷体" panose="02010609060101010101" pitchFamily="49" charset="-122"/>
                <a:ea typeface="楷体" panose="02010609060101010101" pitchFamily="49" charset="-122"/>
                <a:sym typeface="+mn-ea"/>
              </a:rPr>
              <a:t>6</a:t>
            </a:r>
            <a:r>
              <a:rPr lang="zh-CN" altLang="en-US" sz="2400" b="1" smtClean="0">
                <a:latin typeface="楷体" panose="02010609060101010101" pitchFamily="49" charset="-122"/>
                <a:ea typeface="楷体" panose="02010609060101010101" pitchFamily="49" charset="-122"/>
                <a:sym typeface="+mn-ea"/>
              </a:rPr>
              <a:t>世纪，城邦时代</a:t>
            </a:r>
            <a:endParaRPr lang="en-US" altLang="zh-CN" sz="2400" b="1" smtClean="0">
              <a:latin typeface="楷体" panose="02010609060101010101" pitchFamily="49" charset="-122"/>
              <a:ea typeface="楷体" panose="02010609060101010101" pitchFamily="49" charset="-122"/>
              <a:sym typeface="+mn-ea"/>
            </a:endParaRPr>
          </a:p>
          <a:p>
            <a:r>
              <a:rPr lang="zh-CN" altLang="en-US" sz="2400" b="1" smtClean="0">
                <a:solidFill>
                  <a:srgbClr val="FF0000"/>
                </a:solidFill>
                <a:latin typeface="黑体" panose="02010609060101010101" pitchFamily="49" charset="-122"/>
                <a:ea typeface="黑体" panose="02010609060101010101" pitchFamily="49" charset="-122"/>
                <a:sym typeface="+mn-ea"/>
              </a:rPr>
              <a:t>自然环境：</a:t>
            </a:r>
            <a:r>
              <a:rPr lang="zh-CN" altLang="en-US" sz="2400" b="1" smtClean="0">
                <a:latin typeface="楷体" panose="02010609060101010101" pitchFamily="49" charset="-122"/>
                <a:ea typeface="楷体" panose="02010609060101010101" pitchFamily="49" charset="-122"/>
                <a:sym typeface="+mn-ea"/>
              </a:rPr>
              <a:t>多</a:t>
            </a:r>
            <a:r>
              <a:rPr lang="zh-CN" altLang="en-US" sz="2400" b="1">
                <a:latin typeface="楷体" panose="02010609060101010101" pitchFamily="49" charset="-122"/>
                <a:ea typeface="楷体" panose="02010609060101010101" pitchFamily="49" charset="-122"/>
                <a:sym typeface="+mn-ea"/>
              </a:rPr>
              <a:t>山少平原</a:t>
            </a:r>
            <a:r>
              <a:rPr lang="zh-CN" altLang="en-US" sz="2400" b="1" smtClean="0">
                <a:latin typeface="楷体" panose="02010609060101010101" pitchFamily="49" charset="-122"/>
                <a:ea typeface="楷体" panose="02010609060101010101" pitchFamily="49" charset="-122"/>
                <a:sym typeface="+mn-ea"/>
              </a:rPr>
              <a:t>。</a:t>
            </a:r>
            <a:endParaRPr lang="zh-CN" altLang="en-US" sz="2400" b="1">
              <a:solidFill>
                <a:srgbClr val="FF0000"/>
              </a:solidFill>
              <a:latin typeface="黑体" panose="02010609060101010101" pitchFamily="49" charset="-122"/>
              <a:ea typeface="黑体" panose="02010609060101010101" pitchFamily="49" charset="-122"/>
              <a:sym typeface="+mn-ea"/>
            </a:endParaRPr>
          </a:p>
          <a:p>
            <a:r>
              <a:rPr lang="zh-CN" altLang="en-US" sz="2400" b="1">
                <a:solidFill>
                  <a:srgbClr val="FF0000"/>
                </a:solidFill>
                <a:latin typeface="黑体" panose="02010609060101010101" pitchFamily="49" charset="-122"/>
                <a:ea typeface="黑体" panose="02010609060101010101" pitchFamily="49" charset="-122"/>
                <a:sym typeface="+mn-ea"/>
              </a:rPr>
              <a:t>政治：</a:t>
            </a:r>
            <a:r>
              <a:rPr lang="zh-CN" altLang="en-US" sz="2400" b="1">
                <a:latin typeface="楷体" panose="02010609060101010101" pitchFamily="49" charset="-122"/>
                <a:ea typeface="楷体" panose="02010609060101010101" pitchFamily="49" charset="-122"/>
                <a:sym typeface="+mn-ea"/>
              </a:rPr>
              <a:t>城邦政治</a:t>
            </a:r>
          </a:p>
          <a:p>
            <a:r>
              <a:rPr lang="zh-CN" altLang="en-US" sz="2400" b="1">
                <a:latin typeface="楷体" panose="02010609060101010101" pitchFamily="49" charset="-122"/>
                <a:ea typeface="楷体" panose="02010609060101010101" pitchFamily="49" charset="-122"/>
                <a:sym typeface="+mn-ea"/>
              </a:rPr>
              <a:t>①特征：小国寡民，公民直接参与国家管理</a:t>
            </a:r>
          </a:p>
          <a:p>
            <a:r>
              <a:rPr lang="zh-CN" altLang="en-US" sz="2400" b="1">
                <a:latin typeface="楷体" panose="02010609060101010101" pitchFamily="49" charset="-122"/>
                <a:ea typeface="楷体" panose="02010609060101010101" pitchFamily="49" charset="-122"/>
                <a:sym typeface="+mn-ea"/>
              </a:rPr>
              <a:t>②斯巴达的寡头政治</a:t>
            </a:r>
            <a:r>
              <a:rPr lang="en-US" altLang="zh-CN" sz="2400" b="1">
                <a:latin typeface="楷体" panose="02010609060101010101" pitchFamily="49" charset="-122"/>
                <a:ea typeface="楷体" panose="02010609060101010101" pitchFamily="49" charset="-122"/>
                <a:sym typeface="+mn-ea"/>
              </a:rPr>
              <a:t>:</a:t>
            </a:r>
            <a:r>
              <a:rPr lang="zh-CN" altLang="en-US" sz="2400" b="1">
                <a:latin typeface="楷体" panose="02010609060101010101" pitchFamily="49" charset="-122"/>
                <a:ea typeface="楷体" panose="02010609060101010101" pitchFamily="49" charset="-122"/>
                <a:sym typeface="+mn-ea"/>
              </a:rPr>
              <a:t>由少数人掌握政权</a:t>
            </a:r>
            <a:r>
              <a:rPr lang="en-US" altLang="zh-CN" sz="2400" b="1">
                <a:latin typeface="楷体" panose="02010609060101010101" pitchFamily="49" charset="-122"/>
                <a:ea typeface="楷体" panose="02010609060101010101" pitchFamily="49" charset="-122"/>
                <a:sym typeface="+mn-ea"/>
              </a:rPr>
              <a:t>.</a:t>
            </a:r>
          </a:p>
          <a:p>
            <a:r>
              <a:rPr lang="en-US" altLang="zh-CN" sz="2400" b="1">
                <a:latin typeface="楷体" panose="02010609060101010101" pitchFamily="49" charset="-122"/>
                <a:ea typeface="楷体" panose="02010609060101010101" pitchFamily="49" charset="-122"/>
                <a:sym typeface="+mn-ea"/>
              </a:rPr>
              <a:t>③</a:t>
            </a:r>
            <a:r>
              <a:rPr lang="zh-CN" altLang="en-US" sz="2400" b="1">
                <a:latin typeface="楷体" panose="02010609060101010101" pitchFamily="49" charset="-122"/>
                <a:ea typeface="楷体" panose="02010609060101010101" pitchFamily="49" charset="-122"/>
                <a:sym typeface="+mn-ea"/>
              </a:rPr>
              <a:t>雅典的民主政治：多数公民掌权</a:t>
            </a:r>
            <a:r>
              <a:rPr lang="en-US" altLang="zh-CN" sz="2400" b="1">
                <a:latin typeface="楷体" panose="02010609060101010101" pitchFamily="49" charset="-122"/>
                <a:ea typeface="楷体" panose="02010609060101010101" pitchFamily="49" charset="-122"/>
                <a:sym typeface="+mn-ea"/>
              </a:rPr>
              <a:t>,</a:t>
            </a:r>
            <a:r>
              <a:rPr lang="zh-CN" altLang="en-US" sz="2400" b="1">
                <a:latin typeface="楷体" panose="02010609060101010101" pitchFamily="49" charset="-122"/>
                <a:ea typeface="楷体" panose="02010609060101010101" pitchFamily="49" charset="-122"/>
                <a:sym typeface="+mn-ea"/>
              </a:rPr>
              <a:t>公民都有出席公民大会和担任公职的权力</a:t>
            </a:r>
            <a:r>
              <a:rPr lang="zh-CN" altLang="en-US" sz="2400" b="1" smtClean="0">
                <a:latin typeface="楷体" panose="02010609060101010101" pitchFamily="49" charset="-122"/>
                <a:ea typeface="楷体" panose="02010609060101010101" pitchFamily="49" charset="-122"/>
                <a:sym typeface="+mn-ea"/>
              </a:rPr>
              <a:t>。</a:t>
            </a:r>
            <a:endParaRPr lang="zh-CN" altLang="en-US" sz="2400" b="1">
              <a:solidFill>
                <a:srgbClr val="FF0000"/>
              </a:solidFill>
              <a:latin typeface="黑体" panose="02010609060101010101" pitchFamily="49" charset="-122"/>
              <a:ea typeface="黑体" panose="02010609060101010101" pitchFamily="49" charset="-122"/>
              <a:sym typeface="+mn-ea"/>
            </a:endParaRPr>
          </a:p>
          <a:p>
            <a:r>
              <a:rPr lang="zh-CN" altLang="en-US" sz="2400" b="1">
                <a:solidFill>
                  <a:srgbClr val="FF0000"/>
                </a:solidFill>
                <a:latin typeface="黑体" panose="02010609060101010101" pitchFamily="49" charset="-122"/>
                <a:ea typeface="黑体" panose="02010609060101010101" pitchFamily="49" charset="-122"/>
                <a:sym typeface="+mn-ea"/>
              </a:rPr>
              <a:t>文化：</a:t>
            </a:r>
          </a:p>
          <a:p>
            <a:r>
              <a:rPr lang="zh-CN" altLang="en-US" sz="2400" b="1" smtClean="0">
                <a:latin typeface="楷体" panose="02010609060101010101" pitchFamily="49" charset="-122"/>
                <a:ea typeface="楷体" panose="02010609060101010101" pitchFamily="49" charset="-122"/>
                <a:sym typeface="+mn-ea"/>
              </a:rPr>
              <a:t>①文学；②史学：希罗多德</a:t>
            </a:r>
            <a:r>
              <a:rPr lang="zh-CN" altLang="en-US" sz="2400" b="1">
                <a:latin typeface="楷体" panose="02010609060101010101" pitchFamily="49" charset="-122"/>
                <a:ea typeface="楷体" panose="02010609060101010101" pitchFamily="49" charset="-122"/>
                <a:sym typeface="+mn-ea"/>
              </a:rPr>
              <a:t>是西方“历史之父”</a:t>
            </a:r>
            <a:r>
              <a:rPr lang="zh-CN" altLang="en-US" sz="2400" b="1" smtClean="0">
                <a:latin typeface="楷体" panose="02010609060101010101" pitchFamily="49" charset="-122"/>
                <a:ea typeface="楷体" panose="02010609060101010101" pitchFamily="49" charset="-122"/>
                <a:sym typeface="+mn-ea"/>
              </a:rPr>
              <a:t>；修</a:t>
            </a:r>
            <a:r>
              <a:rPr lang="zh-CN" altLang="en-US" sz="2400" b="1">
                <a:latin typeface="楷体" panose="02010609060101010101" pitchFamily="49" charset="-122"/>
                <a:ea typeface="楷体" panose="02010609060101010101" pitchFamily="49" charset="-122"/>
                <a:sym typeface="+mn-ea"/>
              </a:rPr>
              <a:t>昔底德成为政治史传统奠基人</a:t>
            </a:r>
            <a:r>
              <a:rPr lang="zh-CN" altLang="en-US" sz="2400" b="1" smtClean="0">
                <a:latin typeface="楷体" panose="02010609060101010101" pitchFamily="49" charset="-122"/>
                <a:ea typeface="楷体" panose="02010609060101010101" pitchFamily="49" charset="-122"/>
                <a:sym typeface="+mn-ea"/>
              </a:rPr>
              <a:t>；③哲学：苏格拉底</a:t>
            </a:r>
            <a:r>
              <a:rPr lang="zh-CN" altLang="en-US" sz="2400" b="1">
                <a:latin typeface="楷体" panose="02010609060101010101" pitchFamily="49" charset="-122"/>
                <a:ea typeface="楷体" panose="02010609060101010101" pitchFamily="49" charset="-122"/>
                <a:sym typeface="+mn-ea"/>
              </a:rPr>
              <a:t>、柏拉图和亚里士多德奠定西方哲学基础。</a:t>
            </a:r>
          </a:p>
        </p:txBody>
      </p:sp>
      <p:sp>
        <p:nvSpPr>
          <p:cNvPr id="4" name="Text Box 6"/>
          <p:cNvSpPr txBox="1">
            <a:spLocks noChangeArrowheads="1"/>
          </p:cNvSpPr>
          <p:nvPr/>
        </p:nvSpPr>
        <p:spPr bwMode="auto">
          <a:xfrm>
            <a:off x="-165100" y="0"/>
            <a:ext cx="8636000" cy="584775"/>
          </a:xfrm>
          <a:prstGeom prst="rect">
            <a:avLst/>
          </a:prstGeom>
          <a:noFill/>
          <a:ln w="9525">
            <a:noFill/>
            <a:miter lim="800000"/>
          </a:ln>
        </p:spPr>
        <p:txBody>
          <a:bodyPr wrap="square">
            <a:spAutoFit/>
          </a:bodyPr>
          <a:lstStyle/>
          <a:p>
            <a:pPr algn="ctr">
              <a:defRPr/>
            </a:pPr>
            <a:r>
              <a:rPr lang="en-US" altLang="zh-CN" sz="3200" b="1" smtClean="0">
                <a:latin typeface="微软雅黑" panose="020B0503020204020204" pitchFamily="34" charset="-122"/>
                <a:ea typeface="微软雅黑" panose="020B0503020204020204" pitchFamily="34" charset="-122"/>
                <a:sym typeface="+mn-ea"/>
              </a:rPr>
              <a:t>(</a:t>
            </a:r>
            <a:r>
              <a:rPr lang="zh-CN" altLang="en-US" sz="3200" b="1" smtClean="0">
                <a:latin typeface="微软雅黑" panose="020B0503020204020204" pitchFamily="34" charset="-122"/>
                <a:ea typeface="微软雅黑" panose="020B0503020204020204" pitchFamily="34" charset="-122"/>
                <a:sym typeface="+mn-ea"/>
              </a:rPr>
              <a:t>四</a:t>
            </a:r>
            <a:r>
              <a:rPr lang="en-US" altLang="zh-CN" sz="3200" b="1" smtClean="0">
                <a:latin typeface="微软雅黑" panose="020B0503020204020204" pitchFamily="34" charset="-122"/>
                <a:ea typeface="微软雅黑" panose="020B0503020204020204" pitchFamily="34" charset="-122"/>
                <a:sym typeface="+mn-ea"/>
              </a:rPr>
              <a:t>)</a:t>
            </a:r>
            <a:r>
              <a:rPr lang="zh-CN" altLang="en-US" sz="3200" b="1">
                <a:latin typeface="微软雅黑" panose="020B0503020204020204" pitchFamily="34" charset="-122"/>
                <a:ea typeface="微软雅黑" panose="020B0503020204020204" pitchFamily="34" charset="-122"/>
                <a:sym typeface="+mn-ea"/>
              </a:rPr>
              <a:t>古代希腊</a:t>
            </a:r>
          </a:p>
        </p:txBody>
      </p:sp>
    </p:spTree>
    <p:extLst>
      <p:ext uri="{BB962C8B-B14F-4D97-AF65-F5344CB8AC3E}">
        <p14:creationId xmlns:p14="http://schemas.microsoft.com/office/powerpoint/2010/main" val="1915779228"/>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
          <p:cNvSpPr txBox="1"/>
          <p:nvPr>
            <p:custDataLst>
              <p:tags r:id="rId1"/>
            </p:custDataLst>
          </p:nvPr>
        </p:nvSpPr>
        <p:spPr>
          <a:xfrm>
            <a:off x="342900" y="900768"/>
            <a:ext cx="8458200" cy="2985433"/>
          </a:xfrm>
          <a:prstGeom prst="rect">
            <a:avLst/>
          </a:prstGeom>
          <a:noFill/>
        </p:spPr>
        <p:txBody>
          <a:bodyPr wrap="square" rtlCol="0" anchor="t">
            <a:spAutoFit/>
          </a:bodyPr>
          <a:lstStyle/>
          <a:p>
            <a:endParaRPr lang="en-US" altLang="zh-CN" sz="1600">
              <a:sym typeface="+mn-ea"/>
            </a:endParaRPr>
          </a:p>
          <a:p>
            <a:endParaRPr lang="en-US" altLang="zh-CN" sz="1600">
              <a:sym typeface="+mn-ea"/>
            </a:endParaRPr>
          </a:p>
          <a:p>
            <a:endParaRPr lang="en-US" altLang="zh-CN" sz="1600">
              <a:sym typeface="+mn-ea"/>
            </a:endParaRPr>
          </a:p>
          <a:p>
            <a:r>
              <a:rPr lang="en-US" altLang="zh-CN" sz="2800" b="1">
                <a:latin typeface="黑体" panose="02010609060101010101" pitchFamily="49" charset="-122"/>
                <a:ea typeface="黑体" panose="02010609060101010101" pitchFamily="49" charset="-122"/>
                <a:sym typeface="+mn-ea"/>
              </a:rPr>
              <a:t>第1课 </a:t>
            </a:r>
            <a:r>
              <a:rPr lang="en-US" altLang="zh-CN" sz="2800" b="1" smtClean="0">
                <a:latin typeface="黑体" panose="02010609060101010101" pitchFamily="49" charset="-122"/>
                <a:ea typeface="黑体" panose="02010609060101010101" pitchFamily="49" charset="-122"/>
                <a:sym typeface="+mn-ea"/>
              </a:rPr>
              <a:t>文明的产生与早期发展</a:t>
            </a:r>
          </a:p>
          <a:p>
            <a:r>
              <a:rPr lang="en-US" altLang="zh-CN" sz="2800" b="1" smtClean="0">
                <a:solidFill>
                  <a:srgbClr val="FF0000"/>
                </a:solidFill>
                <a:latin typeface="楷体" panose="02010609060101010101" pitchFamily="49" charset="-122"/>
                <a:ea typeface="楷体" panose="02010609060101010101" pitchFamily="49" charset="-122"/>
                <a:sym typeface="+mn-ea"/>
              </a:rPr>
              <a:t>多元而独立——</a:t>
            </a:r>
            <a:r>
              <a:rPr lang="zh-CN" altLang="en-US" sz="2800" b="1">
                <a:solidFill>
                  <a:srgbClr val="FF0000"/>
                </a:solidFill>
                <a:latin typeface="楷体" panose="02010609060101010101" pitchFamily="49" charset="-122"/>
                <a:ea typeface="楷体" panose="02010609060101010101" pitchFamily="49" charset="-122"/>
                <a:sym typeface="+mn-ea"/>
              </a:rPr>
              <a:t>不同文明的</a:t>
            </a:r>
            <a:r>
              <a:rPr lang="zh-CN" altLang="en-US" sz="2800" b="1" smtClean="0">
                <a:solidFill>
                  <a:srgbClr val="FF0000"/>
                </a:solidFill>
                <a:latin typeface="楷体" panose="02010609060101010101" pitchFamily="49" charset="-122"/>
                <a:ea typeface="楷体" panose="02010609060101010101" pitchFamily="49" charset="-122"/>
                <a:sym typeface="+mn-ea"/>
              </a:rPr>
              <a:t>特点，</a:t>
            </a:r>
            <a:r>
              <a:rPr lang="en-US" altLang="zh-CN" sz="2800" b="1" smtClean="0">
                <a:solidFill>
                  <a:srgbClr val="FF0000"/>
                </a:solidFill>
                <a:latin typeface="楷体" panose="02010609060101010101" pitchFamily="49" charset="-122"/>
                <a:ea typeface="楷体" panose="02010609060101010101" pitchFamily="49" charset="-122"/>
                <a:sym typeface="+mn-ea"/>
              </a:rPr>
              <a:t>纵向的发展</a:t>
            </a:r>
            <a:r>
              <a:rPr lang="zh-CN" altLang="en-US" sz="2800" b="1" smtClean="0">
                <a:solidFill>
                  <a:srgbClr val="FF0000"/>
                </a:solidFill>
                <a:latin typeface="楷体" panose="02010609060101010101" pitchFamily="49" charset="-122"/>
                <a:ea typeface="楷体" panose="02010609060101010101" pitchFamily="49" charset="-122"/>
                <a:sym typeface="+mn-ea"/>
              </a:rPr>
              <a:t>。</a:t>
            </a:r>
            <a:endParaRPr lang="en-US" altLang="zh-CN" sz="2800" b="1">
              <a:solidFill>
                <a:srgbClr val="FF0000"/>
              </a:solidFill>
              <a:latin typeface="楷体" panose="02010609060101010101" pitchFamily="49" charset="-122"/>
              <a:ea typeface="楷体" panose="02010609060101010101" pitchFamily="49" charset="-122"/>
              <a:sym typeface="+mn-ea"/>
            </a:endParaRPr>
          </a:p>
          <a:p>
            <a:r>
              <a:rPr lang="en-US" altLang="zh-CN" sz="2800" b="1">
                <a:latin typeface="黑体" panose="02010609060101010101" pitchFamily="49" charset="-122"/>
                <a:ea typeface="黑体" panose="02010609060101010101" pitchFamily="49" charset="-122"/>
                <a:sym typeface="+mn-ea"/>
              </a:rPr>
              <a:t>第2课 </a:t>
            </a:r>
            <a:r>
              <a:rPr lang="en-US" altLang="zh-CN" sz="2800" b="1" smtClean="0">
                <a:latin typeface="黑体" panose="02010609060101010101" pitchFamily="49" charset="-122"/>
                <a:ea typeface="黑体" panose="02010609060101010101" pitchFamily="49" charset="-122"/>
                <a:sym typeface="+mn-ea"/>
              </a:rPr>
              <a:t>古代世界的帝国和文明的交流</a:t>
            </a:r>
            <a:endParaRPr lang="en-US" altLang="zh-CN" sz="2800" b="1">
              <a:latin typeface="黑体" panose="02010609060101010101" pitchFamily="49" charset="-122"/>
              <a:ea typeface="黑体" panose="02010609060101010101" pitchFamily="49" charset="-122"/>
              <a:sym typeface="+mn-ea"/>
            </a:endParaRPr>
          </a:p>
          <a:p>
            <a:r>
              <a:rPr lang="en-US" altLang="zh-CN" sz="2800" b="1">
                <a:solidFill>
                  <a:srgbClr val="FF0000"/>
                </a:solidFill>
                <a:latin typeface="楷体" panose="02010609060101010101" pitchFamily="49" charset="-122"/>
                <a:ea typeface="楷体" panose="02010609060101010101" pitchFamily="49" charset="-122"/>
                <a:sym typeface="+mn-ea"/>
              </a:rPr>
              <a:t>扩展并交流——</a:t>
            </a:r>
            <a:r>
              <a:rPr lang="zh-CN" altLang="en-US" sz="2800" b="1">
                <a:solidFill>
                  <a:srgbClr val="FF0000"/>
                </a:solidFill>
                <a:latin typeface="楷体" panose="02010609060101010101" pitchFamily="49" charset="-122"/>
                <a:ea typeface="楷体" panose="02010609060101010101" pitchFamily="49" charset="-122"/>
                <a:sym typeface="+mn-ea"/>
              </a:rPr>
              <a:t>不同文明之间的联系和影响，</a:t>
            </a:r>
            <a:r>
              <a:rPr lang="en-US" altLang="zh-CN" sz="2800" b="1" smtClean="0">
                <a:solidFill>
                  <a:srgbClr val="FF0000"/>
                </a:solidFill>
                <a:latin typeface="楷体" panose="02010609060101010101" pitchFamily="49" charset="-122"/>
                <a:ea typeface="楷体" panose="02010609060101010101" pitchFamily="49" charset="-122"/>
                <a:sym typeface="+mn-ea"/>
              </a:rPr>
              <a:t>横向交流</a:t>
            </a:r>
            <a:r>
              <a:rPr lang="zh-CN" altLang="en-US" sz="2800" b="1">
                <a:solidFill>
                  <a:srgbClr val="FF0000"/>
                </a:solidFill>
                <a:latin typeface="楷体" panose="02010609060101010101" pitchFamily="49" charset="-122"/>
                <a:ea typeface="楷体" panose="02010609060101010101" pitchFamily="49" charset="-122"/>
                <a:sym typeface="+mn-ea"/>
              </a:rPr>
              <a:t>。</a:t>
            </a:r>
          </a:p>
        </p:txBody>
      </p:sp>
      <p:sp>
        <p:nvSpPr>
          <p:cNvPr id="2" name="矩形 1"/>
          <p:cNvSpPr/>
          <p:nvPr/>
        </p:nvSpPr>
        <p:spPr>
          <a:xfrm>
            <a:off x="1816100" y="357029"/>
            <a:ext cx="6299200" cy="543739"/>
          </a:xfrm>
          <a:prstGeom prst="rect">
            <a:avLst/>
          </a:prstGeom>
        </p:spPr>
        <p:txBody>
          <a:bodyPr wrap="square">
            <a:spAutoFit/>
          </a:bodyPr>
          <a:lstStyle/>
          <a:p>
            <a:pPr lvl="0"/>
            <a:r>
              <a:rPr lang="zh-CN" altLang="zh-CN" sz="4400" b="1" baseline="-25000">
                <a:latin typeface="微软雅黑" panose="020B0503020204020204" pitchFamily="34" charset="-122"/>
                <a:ea typeface="微软雅黑" panose="020B0503020204020204" pitchFamily="34" charset="-122"/>
                <a:sym typeface="微软雅黑" panose="020B0503020204020204" charset="-122"/>
              </a:rPr>
              <a:t>第一单元 古代文明的产生与</a:t>
            </a:r>
            <a:r>
              <a:rPr lang="zh-CN" altLang="zh-CN" sz="4400" b="1" baseline="-25000" smtClean="0">
                <a:latin typeface="微软雅黑" panose="020B0503020204020204" pitchFamily="34" charset="-122"/>
                <a:ea typeface="微软雅黑" panose="020B0503020204020204" pitchFamily="34" charset="-122"/>
                <a:sym typeface="微软雅黑" panose="020B0503020204020204" charset="-122"/>
              </a:rPr>
              <a:t>发展</a:t>
            </a:r>
            <a:endParaRPr lang="zh-CN" altLang="zh-CN" sz="4400" b="1" baseline="-25000">
              <a:latin typeface="微软雅黑" panose="020B0503020204020204" pitchFamily="34" charset="-122"/>
              <a:ea typeface="微软雅黑" panose="020B0503020204020204" pitchFamily="34" charset="-122"/>
              <a:sym typeface="微软雅黑" panose="020B0503020204020204" charset="-122"/>
            </a:endParaRPr>
          </a:p>
        </p:txBody>
      </p:sp>
    </p:spTree>
    <p:extLst>
      <p:ext uri="{BB962C8B-B14F-4D97-AF65-F5344CB8AC3E}">
        <p14:creationId xmlns:p14="http://schemas.microsoft.com/office/powerpoint/2010/main" val="2266342944"/>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952500" y="381000"/>
            <a:ext cx="6747510" cy="43053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1097997" y="340296"/>
            <a:ext cx="6784181" cy="506574"/>
          </a:xfrm>
          <a:prstGeom prst="rect">
            <a:avLst/>
          </a:prstGeom>
          <a:noFill/>
        </p:spPr>
        <p:txBody>
          <a:bodyPr wrap="square" rtlCol="0">
            <a:spAutoFit/>
          </a:bodyPr>
          <a:lstStyle/>
          <a:p>
            <a:pPr>
              <a:spcBef>
                <a:spcPct val="0"/>
              </a:spcBef>
              <a:spcAft>
                <a:spcPct val="0"/>
              </a:spcAft>
              <a:defRPr/>
            </a:pPr>
            <a:r>
              <a:rPr lang="zh-CN" altLang="en-US" sz="2700" b="1">
                <a:solidFill>
                  <a:srgbClr val="FF0000"/>
                </a:solidFill>
                <a:latin typeface="黑体" panose="02010609060101010101" pitchFamily="49" charset="-122"/>
                <a:ea typeface="黑体" panose="02010609060101010101" pitchFamily="49" charset="-122"/>
              </a:rPr>
              <a:t>地理环境是影响人类文明发展的重要因素</a:t>
            </a:r>
            <a:r>
              <a:rPr lang="zh-CN" altLang="en-US" sz="2700" b="1">
                <a:solidFill>
                  <a:srgbClr val="FF0000"/>
                </a:solidFill>
                <a:latin typeface="华文楷体" panose="02010600040101010101" pitchFamily="2" charset="-122"/>
                <a:ea typeface="华文楷体" panose="02010600040101010101" pitchFamily="2" charset="-122"/>
              </a:rPr>
              <a:t>！</a:t>
            </a:r>
          </a:p>
        </p:txBody>
      </p:sp>
      <p:sp>
        <p:nvSpPr>
          <p:cNvPr id="2" name="矩形 1"/>
          <p:cNvSpPr/>
          <p:nvPr>
            <p:custDataLst>
              <p:tags r:id="rId2"/>
            </p:custDataLst>
          </p:nvPr>
        </p:nvSpPr>
        <p:spPr>
          <a:xfrm>
            <a:off x="1729904" y="4357240"/>
            <a:ext cx="1554480" cy="506574"/>
          </a:xfrm>
          <a:prstGeom prst="rect">
            <a:avLst/>
          </a:prstGeom>
        </p:spPr>
        <p:txBody>
          <a:bodyPr wrap="none">
            <a:spAutoFit/>
          </a:bodyPr>
          <a:lstStyle/>
          <a:p>
            <a:pPr>
              <a:spcBef>
                <a:spcPct val="0"/>
              </a:spcBef>
              <a:spcAft>
                <a:spcPct val="0"/>
              </a:spcAft>
              <a:defRPr/>
            </a:pPr>
            <a:r>
              <a:rPr lang="zh-CN" altLang="en-US" sz="2700">
                <a:solidFill>
                  <a:srgbClr val="FF0000"/>
                </a:solidFill>
                <a:latin typeface="华文楷体" panose="02010600040101010101" pitchFamily="2" charset="-122"/>
                <a:ea typeface="华文楷体" panose="02010600040101010101" pitchFamily="2" charset="-122"/>
              </a:rPr>
              <a:t>地理环境</a:t>
            </a:r>
            <a:endParaRPr lang="zh-CN" altLang="en-US" sz="2700">
              <a:solidFill>
                <a:srgbClr val="FF0000"/>
              </a:solidFill>
              <a:latin typeface="等线"/>
              <a:ea typeface="等线"/>
            </a:endParaRPr>
          </a:p>
        </p:txBody>
      </p:sp>
      <p:sp>
        <p:nvSpPr>
          <p:cNvPr id="7" name="矩形 6"/>
          <p:cNvSpPr/>
          <p:nvPr>
            <p:custDataLst>
              <p:tags r:id="rId3"/>
            </p:custDataLst>
          </p:nvPr>
        </p:nvSpPr>
        <p:spPr>
          <a:xfrm>
            <a:off x="4550623" y="4288047"/>
            <a:ext cx="2011680" cy="644961"/>
          </a:xfrm>
          <a:prstGeom prst="rect">
            <a:avLst/>
          </a:prstGeom>
          <a:ln>
            <a:solidFill>
              <a:schemeClr val="tx1"/>
            </a:solidFill>
          </a:ln>
        </p:spPr>
        <p:txBody>
          <a:bodyPr wrap="none">
            <a:spAutoFit/>
          </a:bodyPr>
          <a:lstStyle/>
          <a:p>
            <a:pPr>
              <a:spcBef>
                <a:spcPct val="0"/>
              </a:spcBef>
              <a:spcAft>
                <a:spcPct val="0"/>
              </a:spcAft>
              <a:defRPr/>
            </a:pPr>
            <a:r>
              <a:rPr lang="zh-CN" altLang="en-US" sz="3600">
                <a:solidFill>
                  <a:prstClr val="black"/>
                </a:solidFill>
                <a:latin typeface="等线"/>
                <a:ea typeface="等线"/>
              </a:rPr>
              <a:t>决定因素</a:t>
            </a:r>
          </a:p>
        </p:txBody>
      </p:sp>
      <p:sp>
        <p:nvSpPr>
          <p:cNvPr id="3" name="矩形 2"/>
          <p:cNvSpPr/>
          <p:nvPr>
            <p:custDataLst>
              <p:tags r:id="rId4"/>
            </p:custDataLst>
          </p:nvPr>
        </p:nvSpPr>
        <p:spPr>
          <a:xfrm>
            <a:off x="3284384" y="3850217"/>
            <a:ext cx="809220" cy="1477328"/>
          </a:xfrm>
          <a:prstGeom prst="rect">
            <a:avLst/>
          </a:prstGeom>
        </p:spPr>
        <p:txBody>
          <a:bodyPr wrap="square">
            <a:spAutoFit/>
          </a:bodyPr>
          <a:lstStyle/>
          <a:p>
            <a:pPr>
              <a:spcBef>
                <a:spcPct val="0"/>
              </a:spcBef>
              <a:spcAft>
                <a:spcPct val="0"/>
              </a:spcAft>
              <a:defRPr/>
            </a:pPr>
            <a:r>
              <a:rPr lang="zh-CN" altLang="en-US" sz="9000">
                <a:solidFill>
                  <a:srgbClr val="333333"/>
                </a:solidFill>
                <a:latin typeface="微软雅黑" panose="020B0503020204020204" charset="-122"/>
                <a:ea typeface="微软雅黑" panose="020B0503020204020204" charset="-122"/>
              </a:rPr>
              <a:t>≠</a:t>
            </a:r>
          </a:p>
        </p:txBody>
      </p:sp>
      <p:sp>
        <p:nvSpPr>
          <p:cNvPr id="9" name="矩形 8"/>
          <p:cNvSpPr/>
          <p:nvPr>
            <p:custDataLst>
              <p:tags r:id="rId5"/>
            </p:custDataLst>
          </p:nvPr>
        </p:nvSpPr>
        <p:spPr>
          <a:xfrm>
            <a:off x="522661" y="1064839"/>
            <a:ext cx="7665085" cy="2785378"/>
          </a:xfrm>
          <a:prstGeom prst="rect">
            <a:avLst/>
          </a:prstGeom>
          <a:ln>
            <a:solidFill>
              <a:schemeClr val="tx1"/>
            </a:solidFill>
          </a:ln>
        </p:spPr>
        <p:txBody>
          <a:bodyPr wrap="square">
            <a:spAutoFit/>
          </a:bodyPr>
          <a:lstStyle/>
          <a:p>
            <a:pPr marL="266700" indent="266700" algn="just">
              <a:defRPr/>
            </a:pPr>
            <a:r>
              <a:rPr lang="en-US" altLang="zh-CN" sz="2100" b="1" kern="100">
                <a:solidFill>
                  <a:srgbClr val="000000"/>
                </a:solidFill>
                <a:latin typeface="华文楷体" panose="02010600040101010101" pitchFamily="2" charset="-122"/>
                <a:ea typeface="华文楷体" panose="02010600040101010101" pitchFamily="2" charset="-122"/>
                <a:cs typeface="Times New Roman" panose="02020603050405020304" pitchFamily="18" charset="0"/>
              </a:rPr>
              <a:t>  </a:t>
            </a:r>
            <a:r>
              <a:rPr lang="zh-CN" altLang="en-US" sz="2100" b="1" kern="100">
                <a:solidFill>
                  <a:srgbClr val="000000"/>
                </a:solidFill>
                <a:latin typeface="华文楷体" panose="02010600040101010101" pitchFamily="2" charset="-122"/>
                <a:ea typeface="华文楷体" panose="02010600040101010101" pitchFamily="2" charset="-122"/>
                <a:cs typeface="Times New Roman" panose="02020603050405020304" pitchFamily="18" charset="0"/>
              </a:rPr>
              <a:t>人类早期</a:t>
            </a:r>
            <a:r>
              <a:rPr lang="zh-CN" altLang="zh-CN" sz="2100" b="1" kern="100">
                <a:solidFill>
                  <a:srgbClr val="000000"/>
                </a:solidFill>
                <a:latin typeface="华文楷体" panose="02010600040101010101" pitchFamily="2" charset="-122"/>
                <a:ea typeface="华文楷体" panose="02010600040101010101" pitchFamily="2" charset="-122"/>
                <a:cs typeface="Times New Roman" panose="02020603050405020304" pitchFamily="18" charset="0"/>
              </a:rPr>
              <a:t>各个文明都是在</a:t>
            </a:r>
            <a:r>
              <a:rPr lang="zh-CN" altLang="zh-CN" sz="2100" b="1" kern="10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特定的时空条件下</a:t>
            </a:r>
            <a:r>
              <a:rPr lang="zh-CN" altLang="zh-CN" sz="2100" b="1" kern="100">
                <a:solidFill>
                  <a:srgbClr val="000000"/>
                </a:solidFill>
                <a:latin typeface="华文楷体" panose="02010600040101010101" pitchFamily="2" charset="-122"/>
                <a:ea typeface="华文楷体" panose="02010600040101010101" pitchFamily="2" charset="-122"/>
                <a:cs typeface="Times New Roman" panose="02020603050405020304" pitchFamily="18" charset="0"/>
              </a:rPr>
              <a:t>所</a:t>
            </a:r>
            <a:r>
              <a:rPr lang="zh-CN" altLang="en-US" sz="2100" b="1" kern="100">
                <a:solidFill>
                  <a:srgbClr val="000000"/>
                </a:solidFill>
                <a:latin typeface="华文楷体" panose="02010600040101010101" pitchFamily="2" charset="-122"/>
                <a:ea typeface="华文楷体" panose="02010600040101010101" pitchFamily="2" charset="-122"/>
                <a:cs typeface="Times New Roman" panose="02020603050405020304" pitchFamily="18" charset="0"/>
              </a:rPr>
              <a:t>孕育的。</a:t>
            </a:r>
            <a:r>
              <a:rPr lang="zh-CN" altLang="zh-CN" sz="2100" b="1" kern="100">
                <a:solidFill>
                  <a:srgbClr val="000000"/>
                </a:solidFill>
                <a:latin typeface="华文楷体" panose="02010600040101010101" pitchFamily="2" charset="-122"/>
                <a:ea typeface="华文楷体" panose="02010600040101010101" pitchFamily="2" charset="-122"/>
                <a:cs typeface="Times New Roman" panose="02020603050405020304" pitchFamily="18" charset="0"/>
              </a:rPr>
              <a:t>越是文明初期，受到自然</a:t>
            </a:r>
            <a:r>
              <a:rPr lang="zh-CN" altLang="en-US" sz="2100" b="1" kern="100">
                <a:solidFill>
                  <a:srgbClr val="000000"/>
                </a:solidFill>
                <a:latin typeface="华文楷体" panose="02010600040101010101" pitchFamily="2" charset="-122"/>
                <a:ea typeface="华文楷体" panose="02010600040101010101" pitchFamily="2" charset="-122"/>
                <a:cs typeface="Times New Roman" panose="02020603050405020304" pitchFamily="18" charset="0"/>
              </a:rPr>
              <a:t>条件</a:t>
            </a:r>
            <a:r>
              <a:rPr lang="zh-CN" altLang="zh-CN" sz="2100" b="1" kern="100">
                <a:solidFill>
                  <a:srgbClr val="000000"/>
                </a:solidFill>
                <a:latin typeface="华文楷体" panose="02010600040101010101" pitchFamily="2" charset="-122"/>
                <a:ea typeface="华文楷体" panose="02010600040101010101" pitchFamily="2" charset="-122"/>
                <a:cs typeface="Times New Roman" panose="02020603050405020304" pitchFamily="18" charset="0"/>
              </a:rPr>
              <a:t>的制约就越大。此外，</a:t>
            </a:r>
            <a:r>
              <a:rPr lang="zh-CN" altLang="zh-CN" sz="2400" b="1" kern="10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历史条件、社会环境、</a:t>
            </a:r>
            <a:r>
              <a:rPr lang="zh-CN" altLang="en-US" sz="2400" b="1" kern="10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政治特点、</a:t>
            </a:r>
            <a:r>
              <a:rPr lang="zh-CN" altLang="zh-CN" sz="2400" b="1" kern="10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经济状况、文化传统、民族特性以及宗教信仰</a:t>
            </a:r>
            <a:r>
              <a:rPr lang="zh-CN" altLang="zh-CN" sz="2100" b="1" kern="100">
                <a:solidFill>
                  <a:srgbClr val="000000"/>
                </a:solidFill>
                <a:latin typeface="华文楷体" panose="02010600040101010101" pitchFamily="2" charset="-122"/>
                <a:ea typeface="华文楷体" panose="02010600040101010101" pitchFamily="2" charset="-122"/>
                <a:cs typeface="Times New Roman" panose="02020603050405020304" pitchFamily="18" charset="0"/>
              </a:rPr>
              <a:t>等也</a:t>
            </a:r>
            <a:r>
              <a:rPr lang="zh-CN" altLang="en-US" sz="2100" b="1" kern="100">
                <a:solidFill>
                  <a:srgbClr val="000000"/>
                </a:solidFill>
                <a:latin typeface="华文楷体" panose="02010600040101010101" pitchFamily="2" charset="-122"/>
                <a:ea typeface="华文楷体" panose="02010600040101010101" pitchFamily="2" charset="-122"/>
                <a:cs typeface="Times New Roman" panose="02020603050405020304" pitchFamily="18" charset="0"/>
              </a:rPr>
              <a:t>会</a:t>
            </a:r>
            <a:r>
              <a:rPr lang="zh-CN" altLang="zh-CN" sz="2100" b="1" kern="100">
                <a:solidFill>
                  <a:srgbClr val="000000"/>
                </a:solidFill>
                <a:latin typeface="华文楷体" panose="02010600040101010101" pitchFamily="2" charset="-122"/>
                <a:ea typeface="华文楷体" panose="02010600040101010101" pitchFamily="2" charset="-122"/>
                <a:cs typeface="Times New Roman" panose="02020603050405020304" pitchFamily="18" charset="0"/>
              </a:rPr>
              <a:t>从各方面或多</a:t>
            </a:r>
            <a:r>
              <a:rPr lang="zh-CN" altLang="en-US" sz="2100" b="1" kern="100">
                <a:solidFill>
                  <a:srgbClr val="000000"/>
                </a:solidFill>
                <a:latin typeface="华文楷体" panose="02010600040101010101" pitchFamily="2" charset="-122"/>
                <a:ea typeface="华文楷体" panose="02010600040101010101" pitchFamily="2" charset="-122"/>
                <a:cs typeface="Times New Roman" panose="02020603050405020304" pitchFamily="18" charset="0"/>
              </a:rPr>
              <a:t>或</a:t>
            </a:r>
            <a:r>
              <a:rPr lang="zh-CN" altLang="zh-CN" sz="2100" b="1" kern="100">
                <a:solidFill>
                  <a:srgbClr val="000000"/>
                </a:solidFill>
                <a:latin typeface="华文楷体" panose="02010600040101010101" pitchFamily="2" charset="-122"/>
                <a:ea typeface="华文楷体" panose="02010600040101010101" pitchFamily="2" charset="-122"/>
                <a:cs typeface="Times New Roman" panose="02020603050405020304" pitchFamily="18" charset="0"/>
              </a:rPr>
              <a:t>少地对人类</a:t>
            </a:r>
            <a:r>
              <a:rPr lang="zh-CN" altLang="en-US" sz="2100" b="1" kern="100">
                <a:solidFill>
                  <a:srgbClr val="000000"/>
                </a:solidFill>
                <a:latin typeface="华文楷体" panose="02010600040101010101" pitchFamily="2" charset="-122"/>
                <a:ea typeface="华文楷体" panose="02010600040101010101" pitchFamily="2" charset="-122"/>
                <a:cs typeface="Times New Roman" panose="02020603050405020304" pitchFamily="18" charset="0"/>
              </a:rPr>
              <a:t>的</a:t>
            </a:r>
            <a:r>
              <a:rPr lang="zh-CN" altLang="zh-CN" sz="2100" b="1" kern="100">
                <a:solidFill>
                  <a:srgbClr val="000000"/>
                </a:solidFill>
                <a:latin typeface="华文楷体" panose="02010600040101010101" pitchFamily="2" charset="-122"/>
                <a:ea typeface="华文楷体" panose="02010600040101010101" pitchFamily="2" charset="-122"/>
                <a:cs typeface="Times New Roman" panose="02020603050405020304" pitchFamily="18" charset="0"/>
              </a:rPr>
              <a:t>文明产生影响。</a:t>
            </a:r>
            <a:endParaRPr lang="en-US" altLang="zh-CN" sz="2100" b="1" kern="100">
              <a:solidFill>
                <a:srgbClr val="000000"/>
              </a:solidFill>
              <a:latin typeface="华文楷体" panose="02010600040101010101" pitchFamily="2" charset="-122"/>
              <a:ea typeface="华文楷体" panose="02010600040101010101" pitchFamily="2" charset="-122"/>
              <a:cs typeface="Times New Roman" panose="02020603050405020304" pitchFamily="18" charset="0"/>
            </a:endParaRPr>
          </a:p>
          <a:p>
            <a:pPr marL="266700" indent="266700" algn="just">
              <a:defRPr/>
            </a:pPr>
            <a:r>
              <a:rPr lang="en-US" altLang="zh-CN" sz="2100" b="1" kern="100" err="1">
                <a:solidFill>
                  <a:srgbClr val="000000"/>
                </a:solidFill>
                <a:latin typeface="华文楷体" panose="02010600040101010101" pitchFamily="2" charset="-122"/>
                <a:ea typeface="华文楷体" panose="02010600040101010101" pitchFamily="2" charset="-122"/>
                <a:cs typeface="Times New Roman" panose="02020603050405020304" pitchFamily="18" charset="0"/>
              </a:rPr>
              <a:t>Eg</a:t>
            </a:r>
            <a:r>
              <a:rPr lang="zh-CN" altLang="en-US" sz="2100" b="1" kern="100">
                <a:solidFill>
                  <a:srgbClr val="000000"/>
                </a:solidFill>
                <a:latin typeface="华文楷体" panose="02010600040101010101" pitchFamily="2" charset="-122"/>
                <a:ea typeface="华文楷体" panose="02010600040101010101" pitchFamily="2" charset="-122"/>
                <a:cs typeface="Times New Roman" panose="02020603050405020304" pitchFamily="18" charset="0"/>
              </a:rPr>
              <a:t>：</a:t>
            </a:r>
            <a:r>
              <a:rPr lang="zh-CN" altLang="en-US" sz="2000" b="1"/>
              <a:t>古希腊民主制形成的根本原因是它的生产方式，即工商业和海外贸易的发展。（或根本原因是工商业和海外贸易的发展）</a:t>
            </a:r>
          </a:p>
          <a:p>
            <a:pPr marL="266700" indent="266700" algn="just">
              <a:spcBef>
                <a:spcPct val="0"/>
              </a:spcBef>
              <a:spcAft>
                <a:spcPct val="0"/>
              </a:spcAft>
              <a:defRPr/>
            </a:pPr>
            <a:endParaRPr lang="zh-CN" altLang="zh-CN" sz="2100" b="1" kern="100">
              <a:solidFill>
                <a:prstClr val="black"/>
              </a:solidFill>
              <a:latin typeface="华文楷体" panose="02010600040101010101" pitchFamily="2" charset="-122"/>
              <a:ea typeface="华文楷体"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1979400964"/>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25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25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表格 15"/>
          <p:cNvGraphicFramePr>
            <a:graphicFrameLocks noGrp="1"/>
          </p:cNvGraphicFramePr>
          <p:nvPr>
            <p:custDataLst>
              <p:tags r:id="rId2"/>
            </p:custDataLst>
          </p:nvPr>
        </p:nvGraphicFramePr>
        <p:xfrm>
          <a:off x="126206" y="437516"/>
          <a:ext cx="8642986" cy="4706743"/>
        </p:xfrm>
        <a:graphic>
          <a:graphicData uri="http://schemas.openxmlformats.org/drawingml/2006/table">
            <a:tbl>
              <a:tblPr firstRow="1" bandRow="1">
                <a:tableStyleId>{5940675A-B579-460E-94D1-54222C63F5DA}</a:tableStyleId>
              </a:tblPr>
              <a:tblGrid>
                <a:gridCol w="1197293">
                  <a:extLst>
                    <a:ext uri="{9D8B030D-6E8A-4147-A177-3AD203B41FA5}">
                      <a16:colId xmlns:a16="http://schemas.microsoft.com/office/drawing/2014/main" val="20000"/>
                    </a:ext>
                  </a:extLst>
                </a:gridCol>
                <a:gridCol w="1369219">
                  <a:extLst>
                    <a:ext uri="{9D8B030D-6E8A-4147-A177-3AD203B41FA5}">
                      <a16:colId xmlns:a16="http://schemas.microsoft.com/office/drawing/2014/main" val="20001"/>
                    </a:ext>
                  </a:extLst>
                </a:gridCol>
                <a:gridCol w="2286953">
                  <a:extLst>
                    <a:ext uri="{9D8B030D-6E8A-4147-A177-3AD203B41FA5}">
                      <a16:colId xmlns:a16="http://schemas.microsoft.com/office/drawing/2014/main" val="20002"/>
                    </a:ext>
                  </a:extLst>
                </a:gridCol>
                <a:gridCol w="1724025">
                  <a:extLst>
                    <a:ext uri="{9D8B030D-6E8A-4147-A177-3AD203B41FA5}">
                      <a16:colId xmlns:a16="http://schemas.microsoft.com/office/drawing/2014/main" val="20003"/>
                    </a:ext>
                  </a:extLst>
                </a:gridCol>
                <a:gridCol w="2065496">
                  <a:extLst>
                    <a:ext uri="{9D8B030D-6E8A-4147-A177-3AD203B41FA5}">
                      <a16:colId xmlns:a16="http://schemas.microsoft.com/office/drawing/2014/main" val="20004"/>
                    </a:ext>
                  </a:extLst>
                </a:gridCol>
              </a:tblGrid>
              <a:tr h="342882">
                <a:tc>
                  <a:txBody>
                    <a:bodyPr/>
                    <a:lstStyle/>
                    <a:p>
                      <a:pPr algn="ctr">
                        <a:buNone/>
                      </a:pPr>
                      <a:r>
                        <a:rPr lang="zh-CN" altLang="en-US" sz="1800" b="1">
                          <a:solidFill>
                            <a:srgbClr val="1F2DA8"/>
                          </a:solidFill>
                          <a:latin typeface="黑体" panose="02010609060101010101" charset="-122"/>
                          <a:ea typeface="黑体" panose="02010609060101010101" charset="-122"/>
                        </a:rPr>
                        <a:t>区  域</a:t>
                      </a:r>
                    </a:p>
                  </a:txBody>
                  <a:tcPr marL="68563" marR="68563" marT="34281" marB="34281"/>
                </a:tc>
                <a:tc>
                  <a:txBody>
                    <a:bodyPr/>
                    <a:lstStyle/>
                    <a:p>
                      <a:pPr algn="ctr">
                        <a:buNone/>
                      </a:pPr>
                      <a:r>
                        <a:rPr lang="zh-CN" altLang="en-US" sz="1800" b="1">
                          <a:solidFill>
                            <a:srgbClr val="1F2DA8"/>
                          </a:solidFill>
                          <a:latin typeface="黑体" panose="02010609060101010101" charset="-122"/>
                          <a:ea typeface="黑体" panose="02010609060101010101" charset="-122"/>
                        </a:rPr>
                        <a:t>代表文明</a:t>
                      </a:r>
                    </a:p>
                  </a:txBody>
                  <a:tcPr marL="68563" marR="68563" marT="34281" marB="34281"/>
                </a:tc>
                <a:tc>
                  <a:txBody>
                    <a:bodyPr/>
                    <a:lstStyle/>
                    <a:p>
                      <a:pPr algn="ctr">
                        <a:buNone/>
                      </a:pPr>
                      <a:r>
                        <a:rPr lang="zh-CN" altLang="en-US" sz="1800" b="1">
                          <a:solidFill>
                            <a:srgbClr val="1F2DA8"/>
                          </a:solidFill>
                          <a:latin typeface="黑体" panose="02010609060101010101" charset="-122"/>
                          <a:ea typeface="黑体" panose="02010609060101010101" charset="-122"/>
                        </a:rPr>
                        <a:t>形成前提</a:t>
                      </a:r>
                    </a:p>
                  </a:txBody>
                  <a:tcPr marL="68563" marR="68563" marT="34281" marB="34281"/>
                </a:tc>
                <a:tc>
                  <a:txBody>
                    <a:bodyPr/>
                    <a:lstStyle/>
                    <a:p>
                      <a:pPr algn="ctr">
                        <a:buNone/>
                      </a:pPr>
                      <a:r>
                        <a:rPr lang="zh-CN" altLang="en-US" sz="1800" b="1">
                          <a:solidFill>
                            <a:srgbClr val="1F2DA8"/>
                          </a:solidFill>
                          <a:latin typeface="黑体" panose="02010609060101010101" charset="-122"/>
                          <a:ea typeface="黑体" panose="02010609060101010101" charset="-122"/>
                        </a:rPr>
                        <a:t>实行制度</a:t>
                      </a:r>
                    </a:p>
                  </a:txBody>
                  <a:tcPr marL="68563" marR="68563" marT="34281" marB="34281"/>
                </a:tc>
                <a:tc>
                  <a:txBody>
                    <a:bodyPr/>
                    <a:lstStyle/>
                    <a:p>
                      <a:pPr algn="ctr">
                        <a:buNone/>
                      </a:pPr>
                      <a:r>
                        <a:rPr lang="zh-CN" altLang="en-US" sz="1800" b="1">
                          <a:solidFill>
                            <a:srgbClr val="1F2DA8"/>
                          </a:solidFill>
                          <a:latin typeface="黑体" panose="02010609060101010101" charset="-122"/>
                          <a:ea typeface="黑体" panose="02010609060101010101" charset="-122"/>
                        </a:rPr>
                        <a:t>文化成就</a:t>
                      </a:r>
                    </a:p>
                  </a:txBody>
                  <a:tcPr marL="68563" marR="68563" marT="34281" marB="34281"/>
                </a:tc>
                <a:extLst>
                  <a:ext uri="{0D108BD9-81ED-4DB2-BD59-A6C34878D82A}">
                    <a16:rowId xmlns:a16="http://schemas.microsoft.com/office/drawing/2014/main" val="10000"/>
                  </a:ext>
                </a:extLst>
              </a:tr>
              <a:tr h="982962">
                <a:tc>
                  <a:txBody>
                    <a:bodyPr/>
                    <a:lstStyle/>
                    <a:p>
                      <a:pPr algn="ctr">
                        <a:buNone/>
                      </a:pPr>
                      <a:r>
                        <a:rPr lang="zh-CN" altLang="en-US" sz="1800" b="1">
                          <a:solidFill>
                            <a:srgbClr val="C00000"/>
                          </a:solidFill>
                          <a:latin typeface="黑体" panose="02010609060101010101" charset="-122"/>
                          <a:ea typeface="黑体" panose="02010609060101010101" charset="-122"/>
                        </a:rPr>
                        <a:t>两河流域</a:t>
                      </a:r>
                    </a:p>
                  </a:txBody>
                  <a:tcPr marL="68563" marR="68563" marT="34281" marB="34281" anchor="ctr"/>
                </a:tc>
                <a:tc>
                  <a:txBody>
                    <a:bodyPr/>
                    <a:lstStyle/>
                    <a:p>
                      <a:pPr algn="ctr">
                        <a:buNone/>
                      </a:pPr>
                      <a:r>
                        <a:rPr lang="zh-CN" altLang="en-US" sz="1800" b="1">
                          <a:solidFill>
                            <a:srgbClr val="7030A0"/>
                          </a:solidFill>
                          <a:latin typeface="黑体" panose="02010609060101010101" charset="-122"/>
                          <a:ea typeface="黑体" panose="02010609060101010101" charset="-122"/>
                        </a:rPr>
                        <a:t>苏美尔文明</a:t>
                      </a:r>
                    </a:p>
                    <a:p>
                      <a:pPr algn="ctr">
                        <a:buNone/>
                      </a:pPr>
                      <a:r>
                        <a:rPr lang="zh-CN" altLang="en-US" sz="1800" b="1">
                          <a:solidFill>
                            <a:srgbClr val="7030A0"/>
                          </a:solidFill>
                          <a:latin typeface="黑体" panose="02010609060101010101" charset="-122"/>
                          <a:ea typeface="黑体" panose="02010609060101010101" charset="-122"/>
                        </a:rPr>
                        <a:t>古巴比伦文明</a:t>
                      </a:r>
                    </a:p>
                  </a:txBody>
                  <a:tcPr marL="68563" marR="68563" marT="34281" marB="34281" anchor="ctr"/>
                </a:tc>
                <a:tc>
                  <a:txBody>
                    <a:bodyPr/>
                    <a:lstStyle/>
                    <a:p>
                      <a:pPr>
                        <a:buNone/>
                      </a:pPr>
                      <a:r>
                        <a:rPr lang="zh-CN" altLang="en-US" sz="1800" b="1">
                          <a:latin typeface="黑体" panose="02010609060101010101" charset="-122"/>
                          <a:ea typeface="黑体" panose="02010609060101010101" charset="-122"/>
                        </a:rPr>
                        <a:t>幼发拉底河和底格里斯河提供了充足的水源</a:t>
                      </a:r>
                    </a:p>
                  </a:txBody>
                  <a:tcPr marL="68563" marR="68563" marT="34281" marB="34281" anchor="ctr"/>
                </a:tc>
                <a:tc>
                  <a:txBody>
                    <a:bodyPr/>
                    <a:lstStyle/>
                    <a:p>
                      <a:pPr algn="just">
                        <a:buNone/>
                      </a:pPr>
                      <a:r>
                        <a:rPr lang="zh-CN" altLang="en-US" sz="1800" b="1">
                          <a:latin typeface="黑体" panose="02010609060101010101" charset="-122"/>
                          <a:ea typeface="黑体" panose="02010609060101010101" charset="-122"/>
                        </a:rPr>
                        <a:t>君主专制制度；《汉谟拉比法典》</a:t>
                      </a:r>
                    </a:p>
                  </a:txBody>
                  <a:tcPr marL="68563" marR="68563" marT="34281" marB="34281" anchor="ctr"/>
                </a:tc>
                <a:tc>
                  <a:txBody>
                    <a:bodyPr/>
                    <a:lstStyle/>
                    <a:p>
                      <a:pPr algn="just">
                        <a:buNone/>
                      </a:pPr>
                      <a:r>
                        <a:rPr lang="zh-CN" altLang="en-US" sz="1500" b="1">
                          <a:solidFill>
                            <a:schemeClr val="accent6">
                              <a:lumMod val="50000"/>
                            </a:schemeClr>
                          </a:solidFill>
                          <a:latin typeface="黑体" panose="02010609060101010101" charset="-122"/>
                          <a:ea typeface="黑体" panose="02010609060101010101" charset="-122"/>
                          <a:cs typeface="黑体" panose="02010609060101010101" charset="-122"/>
                          <a:sym typeface="+mn-ea"/>
                        </a:rPr>
                        <a:t>楔形文字、《吉尔伽美什》史诗、洪水和方舟传说、</a:t>
                      </a:r>
                      <a:r>
                        <a:rPr lang="en-US" altLang="zh-CN" sz="1500" b="1">
                          <a:solidFill>
                            <a:schemeClr val="accent6">
                              <a:lumMod val="50000"/>
                            </a:schemeClr>
                          </a:solidFill>
                          <a:latin typeface="黑体" panose="02010609060101010101" charset="-122"/>
                          <a:ea typeface="黑体" panose="02010609060101010101" charset="-122"/>
                          <a:cs typeface="黑体" panose="02010609060101010101" charset="-122"/>
                          <a:sym typeface="+mn-ea"/>
                        </a:rPr>
                        <a:t>60</a:t>
                      </a:r>
                      <a:r>
                        <a:rPr lang="zh-CN" altLang="en-US" sz="1500" b="1">
                          <a:solidFill>
                            <a:schemeClr val="accent6">
                              <a:lumMod val="50000"/>
                            </a:schemeClr>
                          </a:solidFill>
                          <a:latin typeface="黑体" panose="02010609060101010101" charset="-122"/>
                          <a:ea typeface="黑体" panose="02010609060101010101" charset="-122"/>
                          <a:cs typeface="黑体" panose="02010609060101010101" charset="-122"/>
                          <a:sym typeface="+mn-ea"/>
                        </a:rPr>
                        <a:t>进位制、战车和车轮</a:t>
                      </a:r>
                    </a:p>
                  </a:txBody>
                  <a:tcPr marL="68563" marR="68563" marT="34281" marB="34281" anchor="ctr"/>
                </a:tc>
                <a:extLst>
                  <a:ext uri="{0D108BD9-81ED-4DB2-BD59-A6C34878D82A}">
                    <a16:rowId xmlns:a16="http://schemas.microsoft.com/office/drawing/2014/main" val="10001"/>
                  </a:ext>
                </a:extLst>
              </a:tr>
              <a:tr h="982980">
                <a:tc>
                  <a:txBody>
                    <a:bodyPr/>
                    <a:lstStyle/>
                    <a:p>
                      <a:pPr algn="ctr">
                        <a:buNone/>
                      </a:pPr>
                      <a:r>
                        <a:rPr lang="zh-CN" altLang="en-US" sz="1800" b="1">
                          <a:solidFill>
                            <a:srgbClr val="C00000"/>
                          </a:solidFill>
                          <a:latin typeface="黑体" panose="02010609060101010101" charset="-122"/>
                          <a:ea typeface="黑体" panose="02010609060101010101" charset="-122"/>
                        </a:rPr>
                        <a:t>尼罗河流域</a:t>
                      </a:r>
                    </a:p>
                  </a:txBody>
                  <a:tcPr marL="68563" marR="68563" marT="34281" marB="34281" anchor="ctr"/>
                </a:tc>
                <a:tc>
                  <a:txBody>
                    <a:bodyPr/>
                    <a:lstStyle/>
                    <a:p>
                      <a:pPr algn="ctr">
                        <a:buNone/>
                      </a:pPr>
                      <a:r>
                        <a:rPr lang="zh-CN" altLang="en-US" sz="1800" b="1">
                          <a:solidFill>
                            <a:srgbClr val="7030A0"/>
                          </a:solidFill>
                          <a:latin typeface="黑体" panose="02010609060101010101" charset="-122"/>
                          <a:ea typeface="黑体" panose="02010609060101010101" charset="-122"/>
                        </a:rPr>
                        <a:t>古埃及文明</a:t>
                      </a:r>
                    </a:p>
                  </a:txBody>
                  <a:tcPr marL="68563" marR="68563" marT="34281" marB="34281" anchor="ctr"/>
                </a:tc>
                <a:tc>
                  <a:txBody>
                    <a:bodyPr/>
                    <a:lstStyle/>
                    <a:p>
                      <a:pPr>
                        <a:buNone/>
                      </a:pPr>
                      <a:r>
                        <a:rPr lang="zh-CN" altLang="en-US" sz="1800" b="1">
                          <a:latin typeface="黑体" panose="02010609060101010101" charset="-122"/>
                          <a:ea typeface="黑体" panose="02010609060101010101" charset="-122"/>
                        </a:rPr>
                        <a:t>尼罗河为农业和交通提供便利</a:t>
                      </a:r>
                    </a:p>
                  </a:txBody>
                  <a:tcPr marL="68563" marR="68563" marT="34281" marB="34281" anchor="ctr"/>
                </a:tc>
                <a:tc>
                  <a:txBody>
                    <a:bodyPr/>
                    <a:lstStyle/>
                    <a:p>
                      <a:pPr algn="just">
                        <a:buNone/>
                      </a:pPr>
                      <a:r>
                        <a:rPr lang="zh-CN" altLang="en-US" sz="1800" b="1">
                          <a:latin typeface="黑体" panose="02010609060101010101" charset="-122"/>
                          <a:ea typeface="黑体" panose="02010609060101010101" charset="-122"/>
                        </a:rPr>
                        <a:t>比较完善的官僚体系；法老至上的权威</a:t>
                      </a:r>
                    </a:p>
                  </a:txBody>
                  <a:tcPr marL="68563" marR="68563" marT="34281" marB="34281" anchor="ctr"/>
                </a:tc>
                <a:tc>
                  <a:txBody>
                    <a:bodyPr/>
                    <a:lstStyle/>
                    <a:p>
                      <a:pPr algn="just">
                        <a:buNone/>
                      </a:pPr>
                      <a:r>
                        <a:rPr lang="zh-CN" altLang="en-US" sz="1500" b="1">
                          <a:solidFill>
                            <a:schemeClr val="accent6">
                              <a:lumMod val="50000"/>
                            </a:schemeClr>
                          </a:solidFill>
                          <a:latin typeface="黑体" panose="02010609060101010101" charset="-122"/>
                          <a:ea typeface="黑体" panose="02010609060101010101" charset="-122"/>
                        </a:rPr>
                        <a:t>神话和文学故事、象形文字、世界上第一部太阳历、建筑和数学、莎草</a:t>
                      </a:r>
                      <a:r>
                        <a:rPr lang="zh-CN" altLang="en-US" sz="1500" b="1">
                          <a:solidFill>
                            <a:schemeClr val="accent6">
                              <a:lumMod val="50000"/>
                            </a:schemeClr>
                          </a:solidFill>
                          <a:latin typeface="黑体" panose="02010609060101010101" charset="-122"/>
                          <a:ea typeface="黑体" panose="02010609060101010101" charset="-122"/>
                          <a:sym typeface="+mn-ea"/>
                        </a:rPr>
                        <a:t>纸</a:t>
                      </a:r>
                    </a:p>
                  </a:txBody>
                  <a:tcPr marL="68563" marR="68563" marT="34281" marB="34281" anchor="ctr"/>
                </a:tc>
                <a:extLst>
                  <a:ext uri="{0D108BD9-81ED-4DB2-BD59-A6C34878D82A}">
                    <a16:rowId xmlns:a16="http://schemas.microsoft.com/office/drawing/2014/main" val="10002"/>
                  </a:ext>
                </a:extLst>
              </a:tr>
              <a:tr h="1372076">
                <a:tc>
                  <a:txBody>
                    <a:bodyPr/>
                    <a:lstStyle/>
                    <a:p>
                      <a:pPr algn="ctr">
                        <a:buNone/>
                      </a:pPr>
                      <a:r>
                        <a:rPr lang="zh-CN" altLang="en-US" sz="1800" b="1">
                          <a:solidFill>
                            <a:srgbClr val="C00000"/>
                          </a:solidFill>
                          <a:latin typeface="黑体" panose="02010609060101010101" charset="-122"/>
                          <a:ea typeface="黑体" panose="02010609060101010101" charset="-122"/>
                        </a:rPr>
                        <a:t>印度河和恒河流域</a:t>
                      </a:r>
                    </a:p>
                  </a:txBody>
                  <a:tcPr marL="68563" marR="68563" marT="34281" marB="34281" anchor="ctr"/>
                </a:tc>
                <a:tc>
                  <a:txBody>
                    <a:bodyPr/>
                    <a:lstStyle/>
                    <a:p>
                      <a:pPr algn="ctr">
                        <a:buNone/>
                      </a:pPr>
                      <a:r>
                        <a:rPr lang="zh-CN" altLang="en-US" sz="1800" b="1">
                          <a:solidFill>
                            <a:srgbClr val="7030A0"/>
                          </a:solidFill>
                          <a:latin typeface="黑体" panose="02010609060101010101" charset="-122"/>
                          <a:ea typeface="黑体" panose="02010609060101010101" charset="-122"/>
                        </a:rPr>
                        <a:t>古印度文明</a:t>
                      </a:r>
                    </a:p>
                  </a:txBody>
                  <a:tcPr marL="68563" marR="68563" marT="34281" marB="34281" anchor="ctr"/>
                </a:tc>
                <a:tc>
                  <a:txBody>
                    <a:bodyPr/>
                    <a:lstStyle/>
                    <a:p>
                      <a:pPr>
                        <a:buNone/>
                      </a:pPr>
                      <a:r>
                        <a:rPr lang="zh-CN" altLang="en-US" sz="1800" b="1">
                          <a:latin typeface="黑体" panose="02010609060101010101" charset="-122"/>
                          <a:ea typeface="黑体" panose="02010609060101010101" charset="-122"/>
                        </a:rPr>
                        <a:t>印度河流域平原广阔；恒河流域生产工具的进步，雨水丰沛、植被茂盛</a:t>
                      </a:r>
                    </a:p>
                  </a:txBody>
                  <a:tcPr marL="68563" marR="68563" marT="34281" marB="34281" anchor="ctr"/>
                </a:tc>
                <a:tc>
                  <a:txBody>
                    <a:bodyPr/>
                    <a:lstStyle/>
                    <a:p>
                      <a:pPr algn="ctr">
                        <a:buNone/>
                      </a:pPr>
                      <a:r>
                        <a:rPr lang="zh-CN" altLang="en-US" sz="1800" b="1">
                          <a:latin typeface="黑体" panose="02010609060101010101" charset="-122"/>
                          <a:ea typeface="黑体" panose="02010609060101010101" charset="-122"/>
                        </a:rPr>
                        <a:t>种姓制度</a:t>
                      </a:r>
                    </a:p>
                  </a:txBody>
                  <a:tcPr marL="68563" marR="68563" marT="34281" marB="34281" anchor="ctr"/>
                </a:tc>
                <a:tc>
                  <a:txBody>
                    <a:bodyPr/>
                    <a:lstStyle/>
                    <a:p>
                      <a:pPr algn="just">
                        <a:buNone/>
                      </a:pPr>
                      <a:r>
                        <a:rPr lang="zh-CN" altLang="en-US" sz="1500" b="1">
                          <a:solidFill>
                            <a:schemeClr val="accent6">
                              <a:lumMod val="50000"/>
                            </a:schemeClr>
                          </a:solidFill>
                          <a:latin typeface="黑体" panose="02010609060101010101" charset="-122"/>
                          <a:ea typeface="黑体" panose="02010609060101010101" charset="-122"/>
                        </a:rPr>
                        <a:t>佛教；《摩诃婆罗多》和《罗摩衍那》是世界上著名的史诗；在天文、历法、数学、医学等领域都取得了重要成就</a:t>
                      </a:r>
                    </a:p>
                  </a:txBody>
                  <a:tcPr marL="68563" marR="68563" marT="34281" marB="34281" anchor="ctr"/>
                </a:tc>
                <a:extLst>
                  <a:ext uri="{0D108BD9-81ED-4DB2-BD59-A6C34878D82A}">
                    <a16:rowId xmlns:a16="http://schemas.microsoft.com/office/drawing/2014/main" val="10003"/>
                  </a:ext>
                </a:extLst>
              </a:tr>
              <a:tr h="1025843">
                <a:tc>
                  <a:txBody>
                    <a:bodyPr/>
                    <a:lstStyle/>
                    <a:p>
                      <a:pPr algn="ctr">
                        <a:buNone/>
                      </a:pPr>
                      <a:r>
                        <a:rPr lang="zh-CN" altLang="en-US" sz="1500" b="1">
                          <a:solidFill>
                            <a:srgbClr val="C00000"/>
                          </a:solidFill>
                          <a:latin typeface="黑体" panose="02010609060101010101" charset="-122"/>
                          <a:ea typeface="黑体" panose="02010609060101010101" charset="-122"/>
                        </a:rPr>
                        <a:t>巴尔干半岛南部和爱琴海地区</a:t>
                      </a:r>
                    </a:p>
                  </a:txBody>
                  <a:tcPr marL="68563" marR="68563" marT="34281" marB="34281" anchor="ctr"/>
                </a:tc>
                <a:tc>
                  <a:txBody>
                    <a:bodyPr/>
                    <a:lstStyle/>
                    <a:p>
                      <a:pPr algn="ctr">
                        <a:buNone/>
                      </a:pPr>
                      <a:r>
                        <a:rPr lang="zh-CN" altLang="en-US" sz="1500" b="1">
                          <a:solidFill>
                            <a:srgbClr val="7030A0"/>
                          </a:solidFill>
                          <a:latin typeface="黑体" panose="02010609060101010101" charset="-122"/>
                          <a:ea typeface="黑体" panose="02010609060101010101" charset="-122"/>
                        </a:rPr>
                        <a:t>克里特文明</a:t>
                      </a:r>
                    </a:p>
                    <a:p>
                      <a:pPr algn="ctr">
                        <a:buNone/>
                      </a:pPr>
                      <a:r>
                        <a:rPr lang="zh-CN" altLang="en-US" sz="1500" b="1">
                          <a:solidFill>
                            <a:srgbClr val="7030A0"/>
                          </a:solidFill>
                          <a:latin typeface="黑体" panose="02010609060101010101" charset="-122"/>
                          <a:ea typeface="黑体" panose="02010609060101010101" charset="-122"/>
                        </a:rPr>
                        <a:t>迈锡尼文明</a:t>
                      </a:r>
                    </a:p>
                    <a:p>
                      <a:pPr algn="ctr">
                        <a:buNone/>
                      </a:pPr>
                      <a:r>
                        <a:rPr lang="zh-CN" altLang="en-US" sz="1500" b="1">
                          <a:solidFill>
                            <a:srgbClr val="7030A0"/>
                          </a:solidFill>
                          <a:latin typeface="黑体" panose="02010609060101010101" charset="-122"/>
                          <a:ea typeface="黑体" panose="02010609060101010101" charset="-122"/>
                        </a:rPr>
                        <a:t>古希腊文明</a:t>
                      </a:r>
                    </a:p>
                  </a:txBody>
                  <a:tcPr marL="68563" marR="68563" marT="34281" marB="34281" anchor="ctr"/>
                </a:tc>
                <a:tc>
                  <a:txBody>
                    <a:bodyPr/>
                    <a:lstStyle/>
                    <a:p>
                      <a:pPr>
                        <a:buNone/>
                      </a:pPr>
                      <a:r>
                        <a:rPr lang="zh-CN" altLang="en-US" sz="1500" b="1">
                          <a:latin typeface="黑体" panose="02010609060101010101" charset="-122"/>
                          <a:ea typeface="黑体" panose="02010609060101010101" charset="-122"/>
                        </a:rPr>
                        <a:t>巴尔干半岛南部多山少平原，陆上交通不便，不利于地区性大国的兴起</a:t>
                      </a:r>
                    </a:p>
                  </a:txBody>
                  <a:tcPr marL="68563" marR="68563" marT="34281" marB="34281" anchor="ctr"/>
                </a:tc>
                <a:tc>
                  <a:txBody>
                    <a:bodyPr/>
                    <a:lstStyle/>
                    <a:p>
                      <a:pPr algn="ctr">
                        <a:buNone/>
                      </a:pPr>
                      <a:r>
                        <a:rPr lang="zh-CN" altLang="en-US" sz="1800" b="1">
                          <a:latin typeface="黑体" panose="02010609060101010101" charset="-122"/>
                          <a:ea typeface="黑体" panose="02010609060101010101" charset="-122"/>
                        </a:rPr>
                        <a:t>城邦制度</a:t>
                      </a:r>
                    </a:p>
                  </a:txBody>
                  <a:tcPr marL="68563" marR="68563" marT="34281" marB="34281" anchor="ctr"/>
                </a:tc>
                <a:tc>
                  <a:txBody>
                    <a:bodyPr/>
                    <a:lstStyle/>
                    <a:p>
                      <a:pPr algn="just">
                        <a:buNone/>
                      </a:pPr>
                      <a:r>
                        <a:rPr lang="zh-CN" altLang="en-US" sz="1500" b="1">
                          <a:solidFill>
                            <a:schemeClr val="accent6">
                              <a:lumMod val="50000"/>
                            </a:schemeClr>
                          </a:solidFill>
                          <a:latin typeface="黑体" panose="02010609060101010101" charset="-122"/>
                          <a:ea typeface="黑体" panose="02010609060101010101" charset="-122"/>
                        </a:rPr>
                        <a:t>世界文学瑰宝、希罗多德、修昔底德、柏拉图、亚里士多德</a:t>
                      </a:r>
                    </a:p>
                  </a:txBody>
                  <a:tcPr marL="68563" marR="68563" marT="34281" marB="34281" anchor="ctr"/>
                </a:tc>
                <a:extLst>
                  <a:ext uri="{0D108BD9-81ED-4DB2-BD59-A6C34878D82A}">
                    <a16:rowId xmlns:a16="http://schemas.microsoft.com/office/drawing/2014/main" val="10004"/>
                  </a:ext>
                </a:extLst>
              </a:tr>
            </a:tbl>
          </a:graphicData>
        </a:graphic>
      </p:graphicFrame>
      <p:sp>
        <p:nvSpPr>
          <p:cNvPr id="11" name="文本框 10"/>
          <p:cNvSpPr txBox="1"/>
          <p:nvPr>
            <p:custDataLst>
              <p:tags r:id="rId3"/>
            </p:custDataLst>
          </p:nvPr>
        </p:nvSpPr>
        <p:spPr>
          <a:xfrm>
            <a:off x="5671066" y="1117600"/>
            <a:ext cx="553998" cy="2413635"/>
          </a:xfrm>
          <a:prstGeom prst="rect">
            <a:avLst/>
          </a:prstGeom>
          <a:solidFill>
            <a:schemeClr val="accent6">
              <a:lumMod val="50000"/>
            </a:schemeClr>
          </a:solidFill>
        </p:spPr>
        <p:txBody>
          <a:bodyPr vert="eaVert" wrap="square" rtlCol="0">
            <a:spAutoFit/>
          </a:bodyPr>
          <a:lstStyle/>
          <a:p>
            <a:pPr algn="l"/>
            <a:r>
              <a:rPr lang="en-US" altLang="zh-CN" sz="2400" b="1">
                <a:sym typeface="+mn-ea"/>
              </a:rPr>
              <a:t>    </a:t>
            </a:r>
            <a:r>
              <a:rPr lang="zh-CN" altLang="en-US" sz="2400" b="1">
                <a:solidFill>
                  <a:schemeClr val="bg1"/>
                </a:solidFill>
                <a:sym typeface="+mn-ea"/>
              </a:rPr>
              <a:t>君  主  专  制</a:t>
            </a:r>
          </a:p>
        </p:txBody>
      </p:sp>
      <p:sp>
        <p:nvSpPr>
          <p:cNvPr id="12" name="文本框 11"/>
          <p:cNvSpPr txBox="1"/>
          <p:nvPr>
            <p:custDataLst>
              <p:tags r:id="rId4"/>
            </p:custDataLst>
          </p:nvPr>
        </p:nvSpPr>
        <p:spPr>
          <a:xfrm>
            <a:off x="5037296" y="4706621"/>
            <a:ext cx="1766888" cy="461665"/>
          </a:xfrm>
          <a:prstGeom prst="rect">
            <a:avLst/>
          </a:prstGeom>
          <a:solidFill>
            <a:schemeClr val="accent6">
              <a:lumMod val="50000"/>
            </a:schemeClr>
          </a:solidFill>
        </p:spPr>
        <p:txBody>
          <a:bodyPr wrap="square" rtlCol="0" anchor="t">
            <a:spAutoFit/>
          </a:bodyPr>
          <a:lstStyle/>
          <a:p>
            <a:pPr algn="ctr"/>
            <a:r>
              <a:rPr lang="zh-CN" altLang="en-US" sz="2400" b="1">
                <a:solidFill>
                  <a:schemeClr val="bg1"/>
                </a:solidFill>
              </a:rPr>
              <a:t>民主政治</a:t>
            </a:r>
          </a:p>
        </p:txBody>
      </p:sp>
      <p:sp>
        <p:nvSpPr>
          <p:cNvPr id="31746" name="TextBox 9"/>
          <p:cNvSpPr txBox="1"/>
          <p:nvPr>
            <p:custDataLst>
              <p:tags r:id="rId5"/>
            </p:custDataLst>
          </p:nvPr>
        </p:nvSpPr>
        <p:spPr>
          <a:xfrm>
            <a:off x="126207" y="794"/>
            <a:ext cx="5444966" cy="461665"/>
          </a:xfrm>
          <a:prstGeom prst="rect">
            <a:avLst/>
          </a:prstGeom>
          <a:noFill/>
          <a:ln w="9525">
            <a:noFill/>
          </a:ln>
        </p:spPr>
        <p:txBody>
          <a:bodyPr wrap="square" anchor="t">
            <a:spAutoFit/>
          </a:bodyPr>
          <a:lstStyle/>
          <a:p>
            <a:pPr eaLnBrk="0" hangingPunct="0"/>
            <a:r>
              <a:rPr lang="zh-CN" altLang="en-US" sz="2400" b="1">
                <a:solidFill>
                  <a:srgbClr val="FF0000"/>
                </a:solidFill>
                <a:latin typeface="黑体" panose="02010609060101010101" charset="-122"/>
                <a:ea typeface="黑体" panose="02010609060101010101" charset="-122"/>
              </a:rPr>
              <a:t>小结：世界文明的多元性</a:t>
            </a:r>
          </a:p>
        </p:txBody>
      </p:sp>
    </p:spTree>
    <p:custDataLst>
      <p:tags r:id="rId1"/>
    </p:custDataLst>
    <p:extLst>
      <p:ext uri="{BB962C8B-B14F-4D97-AF65-F5344CB8AC3E}">
        <p14:creationId xmlns:p14="http://schemas.microsoft.com/office/powerpoint/2010/main" val="3736648631"/>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31" name="组合 15"/>
          <p:cNvGrpSpPr/>
          <p:nvPr>
            <p:custDataLst>
              <p:tags r:id="rId2"/>
            </p:custDataLst>
          </p:nvPr>
        </p:nvGrpSpPr>
        <p:grpSpPr>
          <a:xfrm>
            <a:off x="62866" y="655638"/>
            <a:ext cx="4162901" cy="4377214"/>
            <a:chOff x="-382364" y="-668876"/>
            <a:chExt cx="6261183" cy="6139163"/>
          </a:xfrm>
        </p:grpSpPr>
        <p:grpSp>
          <p:nvGrpSpPr>
            <p:cNvPr id="26632" name="组合 16"/>
            <p:cNvGrpSpPr/>
            <p:nvPr>
              <p:custDataLst>
                <p:tags r:id="rId10"/>
              </p:custDataLst>
            </p:nvPr>
          </p:nvGrpSpPr>
          <p:grpSpPr>
            <a:xfrm>
              <a:off x="-186428" y="974833"/>
              <a:ext cx="5247618" cy="1285728"/>
              <a:chOff x="-1110957" y="245853"/>
              <a:chExt cx="5247618" cy="1285728"/>
            </a:xfrm>
          </p:grpSpPr>
          <p:sp>
            <p:nvSpPr>
              <p:cNvPr id="26633" name="TextBox 59"/>
              <p:cNvSpPr/>
              <p:nvPr>
                <p:custDataLst>
                  <p:tags r:id="rId13"/>
                </p:custDataLst>
              </p:nvPr>
            </p:nvSpPr>
            <p:spPr>
              <a:xfrm>
                <a:off x="-1011391" y="366085"/>
                <a:ext cx="5148052" cy="1165496"/>
              </a:xfrm>
              <a:prstGeom prst="rect">
                <a:avLst/>
              </a:prstGeom>
              <a:solidFill>
                <a:srgbClr val="FFFF00"/>
              </a:solidFill>
              <a:ln>
                <a:noFill/>
              </a:ln>
            </p:spPr>
            <p:style>
              <a:lnRef idx="1">
                <a:schemeClr val="accent3"/>
              </a:lnRef>
              <a:fillRef idx="2">
                <a:schemeClr val="accent3"/>
              </a:fillRef>
              <a:effectRef idx="1">
                <a:schemeClr val="accent3"/>
              </a:effectRef>
              <a:fontRef idx="minor">
                <a:schemeClr val="dk1"/>
              </a:fontRef>
            </p:style>
            <p:txBody>
              <a:bodyPr wrap="square" anchor="t">
                <a:spAutoFit/>
              </a:bodyPr>
              <a:lstStyle/>
              <a:p>
                <a:pPr eaLnBrk="0" hangingPunct="0"/>
                <a:r>
                  <a:rPr lang="zh-CN" altLang="en-US" sz="2400">
                    <a:solidFill>
                      <a:schemeClr val="tx1"/>
                    </a:solidFill>
                    <a:latin typeface="微软雅黑" panose="020B0503020204020204" pitchFamily="34" charset="-122"/>
                    <a:ea typeface="微软雅黑" panose="020B0503020204020204" pitchFamily="34" charset="-122"/>
                    <a:sym typeface="+mn-ea"/>
                  </a:rPr>
                  <a:t>文明是平等的，</a:t>
                </a:r>
                <a:endParaRPr lang="zh-CN" altLang="en-US" sz="2400">
                  <a:solidFill>
                    <a:schemeClr val="tx1"/>
                  </a:solidFill>
                  <a:latin typeface="微软雅黑" panose="020B0503020204020204" pitchFamily="34" charset="-122"/>
                  <a:ea typeface="微软雅黑" panose="020B0503020204020204" pitchFamily="34" charset="-122"/>
                </a:endParaRPr>
              </a:p>
              <a:p>
                <a:pPr eaLnBrk="0" hangingPunct="0"/>
                <a:r>
                  <a:rPr lang="zh-CN" altLang="en-US" sz="2400">
                    <a:solidFill>
                      <a:schemeClr val="tx1"/>
                    </a:solidFill>
                    <a:latin typeface="微软雅黑" panose="020B0503020204020204" pitchFamily="34" charset="-122"/>
                    <a:ea typeface="微软雅黑" panose="020B0503020204020204" pitchFamily="34" charset="-122"/>
                    <a:sym typeface="+mn-ea"/>
                  </a:rPr>
                  <a:t>要尊重各国各民族文明</a:t>
                </a:r>
              </a:p>
            </p:txBody>
          </p:sp>
          <p:sp>
            <p:nvSpPr>
              <p:cNvPr id="26634" name="直接连接符 33"/>
              <p:cNvSpPr/>
              <p:nvPr>
                <p:custDataLst>
                  <p:tags r:id="rId14"/>
                </p:custDataLst>
              </p:nvPr>
            </p:nvSpPr>
            <p:spPr>
              <a:xfrm>
                <a:off x="-1110957" y="245853"/>
                <a:ext cx="4306136" cy="27925"/>
              </a:xfrm>
              <a:prstGeom prst="line">
                <a:avLst/>
              </a:prstGeom>
              <a:ln w="25400" cap="flat" cmpd="thinThick">
                <a:solidFill>
                  <a:schemeClr val="tx1"/>
                </a:solidFill>
                <a:prstDash val="lgDashDot"/>
                <a:round/>
                <a:headEnd type="none" w="med" len="med"/>
                <a:tailEnd type="none" w="med" len="med"/>
              </a:ln>
            </p:spPr>
            <p:txBody>
              <a:bodyPr/>
              <a:lstStyle/>
              <a:p>
                <a:endParaRPr sz="1350">
                  <a:latin typeface="微软雅黑" panose="020B0503020204020204" pitchFamily="34" charset="-122"/>
                  <a:ea typeface="微软雅黑" panose="020B0503020204020204" pitchFamily="34" charset="-122"/>
                </a:endParaRPr>
              </a:p>
            </p:txBody>
          </p:sp>
        </p:grpSp>
        <p:pic>
          <p:nvPicPr>
            <p:cNvPr id="26635" name="图片 22"/>
            <p:cNvPicPr>
              <a:picLocks noChangeAspect="1"/>
            </p:cNvPicPr>
            <p:nvPr>
              <p:custDataLst>
                <p:tags r:id="rId11"/>
              </p:custDataLst>
            </p:nvPr>
          </p:nvPicPr>
          <p:blipFill>
            <a:blip r:embed="rId16"/>
            <a:stretch>
              <a:fillRect/>
            </a:stretch>
          </p:blipFill>
          <p:spPr>
            <a:xfrm>
              <a:off x="4578065" y="-668876"/>
              <a:ext cx="1300754" cy="1519142"/>
            </a:xfrm>
            <a:prstGeom prst="rect">
              <a:avLst/>
            </a:prstGeom>
            <a:noFill/>
            <a:ln w="9525">
              <a:noFill/>
            </a:ln>
          </p:spPr>
        </p:pic>
        <p:pic>
          <p:nvPicPr>
            <p:cNvPr id="26636" name="图片 23"/>
            <p:cNvPicPr>
              <a:picLocks noChangeAspect="1"/>
            </p:cNvPicPr>
            <p:nvPr>
              <p:custDataLst>
                <p:tags r:id="rId12"/>
              </p:custDataLst>
            </p:nvPr>
          </p:nvPicPr>
          <p:blipFill>
            <a:blip r:embed="rId16"/>
            <a:stretch>
              <a:fillRect/>
            </a:stretch>
          </p:blipFill>
          <p:spPr>
            <a:xfrm rot="10800000">
              <a:off x="-382364" y="4059655"/>
              <a:ext cx="1300754" cy="1410632"/>
            </a:xfrm>
            <a:prstGeom prst="rect">
              <a:avLst/>
            </a:prstGeom>
            <a:noFill/>
            <a:ln w="9525">
              <a:noFill/>
            </a:ln>
          </p:spPr>
        </p:pic>
      </p:grpSp>
      <p:sp>
        <p:nvSpPr>
          <p:cNvPr id="26637" name="TextBox 59"/>
          <p:cNvSpPr/>
          <p:nvPr>
            <p:custDataLst>
              <p:tags r:id="rId3"/>
            </p:custDataLst>
          </p:nvPr>
        </p:nvSpPr>
        <p:spPr>
          <a:xfrm>
            <a:off x="367666" y="2859723"/>
            <a:ext cx="3663791" cy="830997"/>
          </a:xfrm>
          <a:prstGeom prst="rect">
            <a:avLst/>
          </a:prstGeom>
          <a:solidFill>
            <a:srgbClr val="FFFF00"/>
          </a:solidFill>
          <a:ln>
            <a:noFill/>
          </a:ln>
        </p:spPr>
        <p:style>
          <a:lnRef idx="1">
            <a:schemeClr val="accent3"/>
          </a:lnRef>
          <a:fillRef idx="2">
            <a:schemeClr val="accent3"/>
          </a:fillRef>
          <a:effectRef idx="1">
            <a:schemeClr val="accent3"/>
          </a:effectRef>
          <a:fontRef idx="minor">
            <a:schemeClr val="dk1"/>
          </a:fontRef>
        </p:style>
        <p:txBody>
          <a:bodyPr wrap="square" anchor="t">
            <a:spAutoFit/>
          </a:bodyPr>
          <a:lstStyle/>
          <a:p>
            <a:pPr eaLnBrk="0" hangingPunct="0"/>
            <a:r>
              <a:rPr lang="zh-CN" altLang="en-US" sz="2400">
                <a:solidFill>
                  <a:schemeClr val="tx1"/>
                </a:solidFill>
                <a:latin typeface="微软雅黑" panose="020B0503020204020204" pitchFamily="34" charset="-122"/>
                <a:ea typeface="微软雅黑" panose="020B0503020204020204" pitchFamily="34" charset="-122"/>
                <a:sym typeface="+mn-ea"/>
              </a:rPr>
              <a:t>文明是包容的，</a:t>
            </a:r>
            <a:endParaRPr lang="zh-CN" altLang="en-US" sz="2400">
              <a:solidFill>
                <a:schemeClr val="tx1"/>
              </a:solidFill>
              <a:latin typeface="微软雅黑" panose="020B0503020204020204" pitchFamily="34" charset="-122"/>
              <a:ea typeface="微软雅黑" panose="020B0503020204020204" pitchFamily="34" charset="-122"/>
            </a:endParaRPr>
          </a:p>
          <a:p>
            <a:pPr eaLnBrk="0" hangingPunct="0"/>
            <a:r>
              <a:rPr lang="zh-CN" altLang="en-US" sz="2400">
                <a:solidFill>
                  <a:schemeClr val="tx1"/>
                </a:solidFill>
                <a:latin typeface="微软雅黑" panose="020B0503020204020204" pitchFamily="34" charset="-122"/>
                <a:ea typeface="微软雅黑" panose="020B0503020204020204" pitchFamily="34" charset="-122"/>
                <a:sym typeface="+mn-ea"/>
              </a:rPr>
              <a:t>要积极推动文明交流互鉴</a:t>
            </a:r>
          </a:p>
        </p:txBody>
      </p:sp>
      <p:cxnSp>
        <p:nvCxnSpPr>
          <p:cNvPr id="26639" name="直接连接符 33"/>
          <p:cNvCxnSpPr/>
          <p:nvPr>
            <p:custDataLst>
              <p:tags r:id="rId4"/>
            </p:custDataLst>
          </p:nvPr>
        </p:nvCxnSpPr>
        <p:spPr>
          <a:xfrm flipV="1">
            <a:off x="430054" y="2772569"/>
            <a:ext cx="2930843" cy="14764"/>
          </a:xfrm>
          <a:prstGeom prst="line">
            <a:avLst/>
          </a:prstGeom>
          <a:ln w="25400" cap="flat" cmpd="thinThick">
            <a:solidFill>
              <a:schemeClr val="tx1"/>
            </a:solidFill>
            <a:prstDash val="lgDashDot"/>
            <a:round/>
            <a:headEnd type="none" w="med" len="med"/>
            <a:tailEnd type="none" w="med" len="med"/>
          </a:ln>
        </p:spPr>
      </p:cxnSp>
      <p:sp>
        <p:nvSpPr>
          <p:cNvPr id="26638" name="TextBox 59"/>
          <p:cNvSpPr/>
          <p:nvPr>
            <p:custDataLst>
              <p:tags r:id="rId5"/>
            </p:custDataLst>
          </p:nvPr>
        </p:nvSpPr>
        <p:spPr>
          <a:xfrm>
            <a:off x="193358" y="885667"/>
            <a:ext cx="3048476" cy="830997"/>
          </a:xfrm>
          <a:prstGeom prst="rect">
            <a:avLst/>
          </a:prstGeom>
          <a:solidFill>
            <a:srgbClr val="FFFF00"/>
          </a:solidFill>
          <a:ln>
            <a:noFill/>
          </a:ln>
        </p:spPr>
        <p:style>
          <a:lnRef idx="1">
            <a:schemeClr val="accent3"/>
          </a:lnRef>
          <a:fillRef idx="2">
            <a:schemeClr val="accent3"/>
          </a:fillRef>
          <a:effectRef idx="1">
            <a:schemeClr val="accent3"/>
          </a:effectRef>
          <a:fontRef idx="minor">
            <a:schemeClr val="dk1"/>
          </a:fontRef>
        </p:style>
        <p:txBody>
          <a:bodyPr wrap="square" anchor="t">
            <a:spAutoFit/>
          </a:bodyPr>
          <a:lstStyle/>
          <a:p>
            <a:pPr algn="l" fontAlgn="auto">
              <a:lnSpc>
                <a:spcPct val="100000"/>
              </a:lnSpc>
            </a:pPr>
            <a:r>
              <a:rPr lang="zh-CN" altLang="en-US" sz="2400">
                <a:solidFill>
                  <a:schemeClr val="tx1"/>
                </a:solidFill>
                <a:latin typeface="微软雅黑" panose="020B0503020204020204" pitchFamily="34" charset="-122"/>
                <a:ea typeface="微软雅黑" panose="020B0503020204020204" pitchFamily="34" charset="-122"/>
                <a:sym typeface="+mn-ea"/>
              </a:rPr>
              <a:t>文明无高低优劣之分，只有姹紫嫣红之别</a:t>
            </a:r>
          </a:p>
        </p:txBody>
      </p:sp>
      <p:sp>
        <p:nvSpPr>
          <p:cNvPr id="5" name="TextBox 59"/>
          <p:cNvSpPr/>
          <p:nvPr>
            <p:custDataLst>
              <p:tags r:id="rId6"/>
            </p:custDataLst>
          </p:nvPr>
        </p:nvSpPr>
        <p:spPr>
          <a:xfrm>
            <a:off x="527209" y="3806032"/>
            <a:ext cx="3709511" cy="830997"/>
          </a:xfrm>
          <a:prstGeom prst="rect">
            <a:avLst/>
          </a:prstGeom>
          <a:solidFill>
            <a:srgbClr val="FFFF00"/>
          </a:solidFill>
          <a:ln>
            <a:noFill/>
          </a:ln>
        </p:spPr>
        <p:style>
          <a:lnRef idx="1">
            <a:schemeClr val="accent3"/>
          </a:lnRef>
          <a:fillRef idx="2">
            <a:schemeClr val="accent3"/>
          </a:fillRef>
          <a:effectRef idx="1">
            <a:schemeClr val="accent3"/>
          </a:effectRef>
          <a:fontRef idx="minor">
            <a:schemeClr val="dk1"/>
          </a:fontRef>
        </p:style>
        <p:txBody>
          <a:bodyPr wrap="square" anchor="t">
            <a:spAutoFit/>
          </a:bodyPr>
          <a:lstStyle/>
          <a:p>
            <a:pPr algn="l" eaLnBrk="0" hangingPunct="0">
              <a:buClrTx/>
              <a:buSzTx/>
              <a:buNone/>
            </a:pPr>
            <a:r>
              <a:rPr lang="zh-CN" altLang="en-US" sz="2400">
                <a:solidFill>
                  <a:schemeClr val="tx1"/>
                </a:solidFill>
                <a:latin typeface="微软雅黑" panose="020B0503020204020204" pitchFamily="34" charset="-122"/>
                <a:ea typeface="微软雅黑" panose="020B0503020204020204" pitchFamily="34" charset="-122"/>
                <a:sym typeface="+mn-ea"/>
              </a:rPr>
              <a:t>文明将共存，人类将共荣，只有共荣才能共存</a:t>
            </a:r>
          </a:p>
        </p:txBody>
      </p:sp>
      <p:cxnSp>
        <p:nvCxnSpPr>
          <p:cNvPr id="2" name="直接连接符 33"/>
          <p:cNvCxnSpPr/>
          <p:nvPr>
            <p:custDataLst>
              <p:tags r:id="rId7"/>
            </p:custDataLst>
          </p:nvPr>
        </p:nvCxnSpPr>
        <p:spPr>
          <a:xfrm flipV="1">
            <a:off x="606266" y="3712210"/>
            <a:ext cx="2754630" cy="14288"/>
          </a:xfrm>
          <a:prstGeom prst="line">
            <a:avLst/>
          </a:prstGeom>
          <a:ln w="25400" cap="flat" cmpd="thinThick">
            <a:solidFill>
              <a:schemeClr val="tx1"/>
            </a:solidFill>
            <a:prstDash val="lgDashDot"/>
            <a:round/>
            <a:headEnd type="none" w="med" len="med"/>
            <a:tailEnd type="none" w="med" len="med"/>
          </a:ln>
        </p:spPr>
      </p:cxnSp>
      <p:sp>
        <p:nvSpPr>
          <p:cNvPr id="30721" name="文本框 77825"/>
          <p:cNvSpPr txBox="1"/>
          <p:nvPr>
            <p:custDataLst>
              <p:tags r:id="rId8"/>
            </p:custDataLst>
          </p:nvPr>
        </p:nvSpPr>
        <p:spPr>
          <a:xfrm>
            <a:off x="4920297" y="885667"/>
            <a:ext cx="3871913" cy="3724096"/>
          </a:xfrm>
          <a:prstGeom prst="rect">
            <a:avLst/>
          </a:prstGeom>
          <a:noFill/>
          <a:ln w="28575" cmpd="sng">
            <a:solidFill>
              <a:schemeClr val="accent1">
                <a:shade val="50000"/>
              </a:schemeClr>
            </a:solidFill>
            <a:prstDash val="dash"/>
          </a:ln>
        </p:spPr>
        <p:txBody>
          <a:bodyPr wrap="square" anchor="t">
            <a:spAutoFit/>
          </a:bodyPr>
          <a:lstStyle/>
          <a:p>
            <a:pPr indent="533400" algn="just"/>
            <a:r>
              <a:rPr lang="zh-CN" altLang="en-US" sz="2800" b="1" noProof="1">
                <a:solidFill>
                  <a:schemeClr val="tx1">
                    <a:lumMod val="85000"/>
                    <a:lumOff val="15000"/>
                  </a:schemeClr>
                </a:solidFill>
                <a:latin typeface="楷体" panose="02010609060101010101" pitchFamily="49" charset="-122"/>
                <a:ea typeface="楷体" panose="02010609060101010101" pitchFamily="49" charset="-122"/>
                <a:cs typeface="仿宋" panose="02010609060101010101" charset="-122"/>
              </a:rPr>
              <a:t>“文明是多彩的，每一个国家和民族的文明都扎根于本国本民族的土壤之中，都有自己的本色、长处、优点。”　</a:t>
            </a:r>
          </a:p>
          <a:p>
            <a:pPr indent="533400" algn="just"/>
            <a:r>
              <a:rPr lang="en-US" altLang="zh-CN" sz="2400" b="1" noProof="1">
                <a:solidFill>
                  <a:schemeClr val="tx1">
                    <a:lumMod val="85000"/>
                    <a:lumOff val="15000"/>
                  </a:schemeClr>
                </a:solidFill>
                <a:latin typeface="仿宋" panose="02010609060101010101" charset="-122"/>
                <a:ea typeface="仿宋" panose="02010609060101010101" charset="-122"/>
                <a:cs typeface="仿宋" panose="02010609060101010101" charset="-122"/>
              </a:rPr>
              <a:t>   ——</a:t>
            </a:r>
            <a:r>
              <a:rPr lang="zh-CN" altLang="en-US" sz="2400" b="1" noProof="1">
                <a:solidFill>
                  <a:schemeClr val="tx1">
                    <a:lumMod val="85000"/>
                    <a:lumOff val="15000"/>
                  </a:schemeClr>
                </a:solidFill>
                <a:latin typeface="仿宋" panose="02010609060101010101" charset="-122"/>
                <a:ea typeface="仿宋" panose="02010609060101010101" charset="-122"/>
                <a:cs typeface="仿宋" panose="02010609060101010101" charset="-122"/>
              </a:rPr>
              <a:t>　2014年9月24日，习近平在纪念孔子诞辰2565周年大会开幕会上的讲话</a:t>
            </a:r>
          </a:p>
        </p:txBody>
      </p:sp>
      <p:sp>
        <p:nvSpPr>
          <p:cNvPr id="31746" name="TextBox 9"/>
          <p:cNvSpPr txBox="1"/>
          <p:nvPr>
            <p:custDataLst>
              <p:tags r:id="rId9"/>
            </p:custDataLst>
          </p:nvPr>
        </p:nvSpPr>
        <p:spPr>
          <a:xfrm>
            <a:off x="0" y="82233"/>
            <a:ext cx="5122069" cy="461665"/>
          </a:xfrm>
          <a:prstGeom prst="rect">
            <a:avLst/>
          </a:prstGeom>
          <a:solidFill>
            <a:schemeClr val="accent6">
              <a:lumMod val="60000"/>
              <a:lumOff val="40000"/>
            </a:schemeClr>
          </a:solidFill>
          <a:ln w="9525">
            <a:solidFill>
              <a:schemeClr val="tx1"/>
            </a:solidFill>
          </a:ln>
        </p:spPr>
        <p:txBody>
          <a:bodyPr wrap="square" anchor="t">
            <a:spAutoFit/>
          </a:bodyPr>
          <a:lstStyle/>
          <a:p>
            <a:pPr eaLnBrk="0" hangingPunct="0"/>
            <a:r>
              <a:rPr lang="zh-CN" altLang="en-US" sz="2400" b="1">
                <a:solidFill>
                  <a:srgbClr val="FF0000"/>
                </a:solidFill>
                <a:latin typeface="黑体" panose="02010609060101010101" charset="-122"/>
                <a:ea typeface="黑体" panose="02010609060101010101" charset="-122"/>
              </a:rPr>
              <a:t>思考：如何看待世界文明的多样性？</a:t>
            </a:r>
          </a:p>
        </p:txBody>
      </p:sp>
    </p:spTree>
    <p:custDataLst>
      <p:tags r:id="rId1"/>
    </p:custDataLst>
    <p:extLst>
      <p:ext uri="{BB962C8B-B14F-4D97-AF65-F5344CB8AC3E}">
        <p14:creationId xmlns:p14="http://schemas.microsoft.com/office/powerpoint/2010/main" val="1858043350"/>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custDataLst>
              <p:tags r:id="rId1"/>
            </p:custDataLst>
            <p:extLst>
              <p:ext uri="{D42A27DB-BD31-4B8C-83A1-F6EECF244321}">
                <p14:modId xmlns:p14="http://schemas.microsoft.com/office/powerpoint/2010/main" val="683748129"/>
              </p:ext>
            </p:extLst>
          </p:nvPr>
        </p:nvGraphicFramePr>
        <p:xfrm>
          <a:off x="406400" y="873760"/>
          <a:ext cx="8325476" cy="2471536"/>
        </p:xfrm>
        <a:graphic>
          <a:graphicData uri="http://schemas.openxmlformats.org/drawingml/2006/table">
            <a:tbl>
              <a:tblPr firstRow="1" firstCol="1" bandRow="1">
                <a:tableStyleId>{5C22544A-7EE6-4342-B048-85BDC9FD1C3A}</a:tableStyleId>
              </a:tblPr>
              <a:tblGrid>
                <a:gridCol w="557805">
                  <a:extLst>
                    <a:ext uri="{9D8B030D-6E8A-4147-A177-3AD203B41FA5}">
                      <a16:colId xmlns:a16="http://schemas.microsoft.com/office/drawing/2014/main" val="20000"/>
                    </a:ext>
                  </a:extLst>
                </a:gridCol>
                <a:gridCol w="1387579">
                  <a:extLst>
                    <a:ext uri="{9D8B030D-6E8A-4147-A177-3AD203B41FA5}">
                      <a16:colId xmlns:a16="http://schemas.microsoft.com/office/drawing/2014/main" val="20001"/>
                    </a:ext>
                  </a:extLst>
                </a:gridCol>
                <a:gridCol w="6380092">
                  <a:extLst>
                    <a:ext uri="{9D8B030D-6E8A-4147-A177-3AD203B41FA5}">
                      <a16:colId xmlns:a16="http://schemas.microsoft.com/office/drawing/2014/main" val="20002"/>
                    </a:ext>
                  </a:extLst>
                </a:gridCol>
              </a:tblGrid>
              <a:tr h="293804">
                <a:tc gridSpan="2">
                  <a:txBody>
                    <a:bodyPr/>
                    <a:lstStyle/>
                    <a:p>
                      <a:pPr algn="ctr">
                        <a:spcAft>
                          <a:spcPct val="0"/>
                        </a:spcAft>
                      </a:pPr>
                      <a:r>
                        <a:rPr lang="zh-CN" altLang="en-US" sz="2300" kern="100" smtClean="0">
                          <a:effectLst/>
                          <a:latin typeface="黑体" panose="02010609060101010101" charset="-122"/>
                          <a:ea typeface="黑体" panose="02010609060101010101" charset="-122"/>
                          <a:cs typeface="+mn-cs"/>
                        </a:rPr>
                        <a:t>要求</a:t>
                      </a:r>
                      <a:endParaRPr lang="zh-CN" sz="2300" kern="100">
                        <a:effectLst/>
                        <a:latin typeface="黑体" panose="02010609060101010101" charset="-122"/>
                        <a:ea typeface="黑体" panose="02010609060101010101" charset="-122"/>
                        <a:cs typeface="Times New Roman" panose="02020603050405020304"/>
                      </a:endParaRPr>
                    </a:p>
                  </a:txBody>
                  <a:tcPr marL="46923" marR="46923" marT="0" marB="0" anchor="ctr">
                    <a:solidFill>
                      <a:srgbClr val="002060"/>
                    </a:solidFill>
                  </a:tcPr>
                </a:tc>
                <a:tc hMerge="1">
                  <a:txBody>
                    <a:bodyPr/>
                    <a:lstStyle/>
                    <a:p>
                      <a:endParaRPr/>
                    </a:p>
                  </a:txBody>
                  <a:tcPr/>
                </a:tc>
                <a:tc>
                  <a:txBody>
                    <a:bodyPr/>
                    <a:lstStyle/>
                    <a:p>
                      <a:pPr algn="ctr">
                        <a:spcAft>
                          <a:spcPct val="0"/>
                        </a:spcAft>
                      </a:pPr>
                      <a:r>
                        <a:rPr lang="zh-CN" sz="2300" kern="100">
                          <a:effectLst/>
                          <a:latin typeface="黑体" panose="02010609060101010101" charset="-122"/>
                          <a:ea typeface="黑体" panose="02010609060101010101" charset="-122"/>
                        </a:rPr>
                        <a:t>知识点</a:t>
                      </a:r>
                      <a:endParaRPr lang="zh-CN" sz="2300" kern="100">
                        <a:effectLst/>
                        <a:latin typeface="黑体" panose="02010609060101010101" charset="-122"/>
                        <a:ea typeface="黑体" panose="02010609060101010101" charset="-122"/>
                        <a:cs typeface="Times New Roman" panose="02020603050405020304"/>
                      </a:endParaRPr>
                    </a:p>
                  </a:txBody>
                  <a:tcPr marL="46923" marR="46923" marT="0" marB="0" anchor="ctr">
                    <a:solidFill>
                      <a:srgbClr val="002060"/>
                    </a:solidFill>
                  </a:tcPr>
                </a:tc>
                <a:extLst>
                  <a:ext uri="{0D108BD9-81ED-4DB2-BD59-A6C34878D82A}">
                    <a16:rowId xmlns:a16="http://schemas.microsoft.com/office/drawing/2014/main" val="10000"/>
                  </a:ext>
                </a:extLst>
              </a:tr>
              <a:tr h="1419976">
                <a:tc>
                  <a:txBody>
                    <a:bodyPr/>
                    <a:lstStyle/>
                    <a:p>
                      <a:pPr algn="ctr">
                        <a:spcAft>
                          <a:spcPct val="0"/>
                        </a:spcAft>
                      </a:pPr>
                      <a:r>
                        <a:rPr lang="zh-CN" sz="2300" kern="100">
                          <a:effectLst/>
                          <a:latin typeface="黑体" panose="02010609060101010101" charset="-122"/>
                          <a:ea typeface="黑体" panose="02010609060101010101" charset="-122"/>
                        </a:rPr>
                        <a:t>记忆</a:t>
                      </a:r>
                      <a:endParaRPr lang="zh-CN" sz="2300" kern="100">
                        <a:effectLst/>
                        <a:latin typeface="黑体" panose="02010609060101010101" charset="-122"/>
                        <a:ea typeface="黑体" panose="02010609060101010101" charset="-122"/>
                        <a:cs typeface="Times New Roman" panose="02020603050405020304"/>
                      </a:endParaRPr>
                    </a:p>
                  </a:txBody>
                  <a:tcPr marL="46923" marR="46923" marT="0" marB="0" anchor="ctr">
                    <a:solidFill>
                      <a:srgbClr val="002060"/>
                    </a:solidFill>
                  </a:tcPr>
                </a:tc>
                <a:tc>
                  <a:txBody>
                    <a:bodyPr/>
                    <a:lstStyle/>
                    <a:p>
                      <a:pPr algn="ctr">
                        <a:spcAft>
                          <a:spcPct val="0"/>
                        </a:spcAft>
                      </a:pPr>
                      <a:r>
                        <a:rPr lang="zh-CN" sz="2300" kern="100">
                          <a:effectLst/>
                          <a:latin typeface="黑体" panose="02010609060101010101" charset="-122"/>
                          <a:ea typeface="黑体" panose="02010609060101010101" charset="-122"/>
                        </a:rPr>
                        <a:t>背诵默写</a:t>
                      </a:r>
                      <a:endParaRPr lang="zh-CN" sz="2300" kern="100">
                        <a:effectLst/>
                        <a:latin typeface="黑体" panose="02010609060101010101" charset="-122"/>
                        <a:ea typeface="黑体" panose="02010609060101010101" charset="-122"/>
                        <a:cs typeface="Times New Roman" panose="02020603050405020304"/>
                      </a:endParaRPr>
                    </a:p>
                  </a:txBody>
                  <a:tcPr marL="46923" marR="46923" marT="0" marB="0" anchor="ctr">
                    <a:solidFill>
                      <a:schemeClr val="accent5">
                        <a:lumMod val="40000"/>
                        <a:lumOff val="60000"/>
                      </a:schemeClr>
                    </a:solidFill>
                  </a:tcPr>
                </a:tc>
                <a:tc>
                  <a:txBody>
                    <a:bodyPr/>
                    <a:lstStyle/>
                    <a:p>
                      <a:pPr algn="l">
                        <a:spcAft>
                          <a:spcPct val="0"/>
                        </a:spcAft>
                      </a:pPr>
                      <a:r>
                        <a:rPr lang="en-US" sz="2800" kern="100" smtClean="0">
                          <a:effectLst/>
                          <a:latin typeface="黑体" panose="02010609060101010101" charset="-122"/>
                          <a:ea typeface="黑体" panose="02010609060101010101" charset="-122"/>
                        </a:rPr>
                        <a:t>1.</a:t>
                      </a:r>
                      <a:r>
                        <a:rPr lang="zh-CN" sz="2800" kern="100" smtClean="0">
                          <a:effectLst/>
                          <a:latin typeface="黑体" panose="02010609060101010101" charset="-122"/>
                          <a:ea typeface="黑体" panose="02010609060101010101" charset="-122"/>
                        </a:rPr>
                        <a:t>早期人类文明产生的途径</a:t>
                      </a:r>
                      <a:r>
                        <a:rPr lang="en-US" altLang="zh-CN" sz="2800" kern="100" smtClean="0">
                          <a:effectLst/>
                          <a:latin typeface="黑体" panose="02010609060101010101" charset="-122"/>
                          <a:ea typeface="黑体" panose="02010609060101010101" charset="-122"/>
                        </a:rPr>
                        <a:t>(</a:t>
                      </a:r>
                      <a:r>
                        <a:rPr lang="zh-CN" altLang="en-US" sz="2800" kern="100" smtClean="0">
                          <a:effectLst/>
                          <a:latin typeface="黑体" panose="02010609060101010101" charset="-122"/>
                          <a:ea typeface="黑体" panose="02010609060101010101" charset="-122"/>
                        </a:rPr>
                        <a:t>前提、标志</a:t>
                      </a:r>
                      <a:r>
                        <a:rPr lang="en-US" altLang="zh-CN" sz="2800" kern="100" smtClean="0">
                          <a:effectLst/>
                          <a:latin typeface="黑体" panose="02010609060101010101" charset="-122"/>
                          <a:ea typeface="黑体" panose="02010609060101010101" charset="-122"/>
                        </a:rPr>
                        <a:t>)</a:t>
                      </a:r>
                    </a:p>
                    <a:p>
                      <a:pPr algn="l">
                        <a:spcAft>
                          <a:spcPct val="0"/>
                        </a:spcAft>
                      </a:pPr>
                      <a:r>
                        <a:rPr lang="en-US" altLang="zh-CN" sz="2800" kern="100" smtClean="0">
                          <a:effectLst/>
                          <a:latin typeface="黑体" panose="02010609060101010101" charset="-122"/>
                          <a:ea typeface="黑体" panose="02010609060101010101" charset="-122"/>
                        </a:rPr>
                        <a:t>2</a:t>
                      </a:r>
                      <a:r>
                        <a:rPr lang="en-US" sz="2800" kern="100" smtClean="0">
                          <a:effectLst/>
                          <a:latin typeface="黑体" panose="02010609060101010101" charset="-122"/>
                          <a:ea typeface="黑体" panose="02010609060101010101" charset="-122"/>
                        </a:rPr>
                        <a:t>.</a:t>
                      </a:r>
                      <a:r>
                        <a:rPr lang="zh-CN" altLang="en-US" sz="2800" kern="100" smtClean="0">
                          <a:effectLst/>
                          <a:latin typeface="黑体" panose="02010609060101010101" charset="-122"/>
                          <a:ea typeface="黑体" panose="02010609060101010101" charset="-122"/>
                        </a:rPr>
                        <a:t>各文明古国发展的成就及其各自特点</a:t>
                      </a:r>
                    </a:p>
                    <a:p>
                      <a:pPr algn="l">
                        <a:spcAft>
                          <a:spcPct val="0"/>
                        </a:spcAft>
                      </a:pPr>
                      <a:r>
                        <a:rPr lang="en-US" altLang="zh-CN" sz="2800" kern="100" smtClean="0">
                          <a:effectLst/>
                          <a:latin typeface="黑体" panose="02010609060101010101" charset="-122"/>
                          <a:ea typeface="黑体" panose="02010609060101010101" charset="-122"/>
                        </a:rPr>
                        <a:t>3.</a:t>
                      </a:r>
                      <a:r>
                        <a:rPr lang="zh-CN" altLang="en-US" sz="2800" kern="100" smtClean="0">
                          <a:effectLst/>
                          <a:latin typeface="黑体" panose="02010609060101010101" charset="-122"/>
                          <a:ea typeface="黑体" panose="02010609060101010101" charset="-122"/>
                        </a:rPr>
                        <a:t>古代文明的特点</a:t>
                      </a:r>
                    </a:p>
                  </a:txBody>
                  <a:tcPr marL="46923" marR="46923" marT="0" marB="0" anchor="ctr">
                    <a:solidFill>
                      <a:schemeClr val="accent5">
                        <a:lumMod val="40000"/>
                        <a:lumOff val="60000"/>
                      </a:schemeClr>
                    </a:solidFill>
                  </a:tcPr>
                </a:tc>
                <a:extLst>
                  <a:ext uri="{0D108BD9-81ED-4DB2-BD59-A6C34878D82A}">
                    <a16:rowId xmlns:a16="http://schemas.microsoft.com/office/drawing/2014/main" val="10001"/>
                  </a:ext>
                </a:extLst>
              </a:tr>
              <a:tr h="635720">
                <a:tc>
                  <a:txBody>
                    <a:bodyPr/>
                    <a:lstStyle/>
                    <a:p>
                      <a:pPr algn="ctr">
                        <a:spcAft>
                          <a:spcPct val="0"/>
                        </a:spcAft>
                      </a:pPr>
                      <a:r>
                        <a:rPr lang="zh-CN" sz="2300" kern="100">
                          <a:effectLst/>
                          <a:latin typeface="黑体" panose="02010609060101010101" charset="-122"/>
                          <a:ea typeface="黑体" panose="02010609060101010101" charset="-122"/>
                        </a:rPr>
                        <a:t>思维</a:t>
                      </a:r>
                      <a:endParaRPr lang="zh-CN" sz="2300" kern="100">
                        <a:effectLst/>
                        <a:latin typeface="黑体" panose="02010609060101010101" charset="-122"/>
                        <a:ea typeface="黑体" panose="02010609060101010101" charset="-122"/>
                        <a:cs typeface="Times New Roman" panose="02020603050405020304"/>
                      </a:endParaRPr>
                    </a:p>
                  </a:txBody>
                  <a:tcPr marL="46923" marR="46923" marT="0" marB="0" anchor="ctr">
                    <a:solidFill>
                      <a:srgbClr val="002060"/>
                    </a:solidFill>
                  </a:tcPr>
                </a:tc>
                <a:tc>
                  <a:txBody>
                    <a:bodyPr/>
                    <a:lstStyle/>
                    <a:p>
                      <a:pPr algn="ctr">
                        <a:spcAft>
                          <a:spcPct val="0"/>
                        </a:spcAft>
                      </a:pPr>
                      <a:r>
                        <a:rPr lang="zh-CN" sz="2300" kern="100">
                          <a:effectLst/>
                          <a:latin typeface="黑体" panose="02010609060101010101" charset="-122"/>
                          <a:ea typeface="黑体" panose="02010609060101010101" charset="-122"/>
                        </a:rPr>
                        <a:t>联想迁移</a:t>
                      </a:r>
                      <a:endParaRPr lang="zh-CN" sz="2300" kern="100">
                        <a:effectLst/>
                        <a:latin typeface="黑体" panose="02010609060101010101" charset="-122"/>
                        <a:ea typeface="黑体" panose="02010609060101010101" charset="-122"/>
                        <a:cs typeface="Times New Roman" panose="02020603050405020304"/>
                      </a:endParaRPr>
                    </a:p>
                  </a:txBody>
                  <a:tcPr marL="46923" marR="46923" marT="0" marB="0" anchor="ctr">
                    <a:solidFill>
                      <a:schemeClr val="accent5">
                        <a:lumMod val="20000"/>
                        <a:lumOff val="80000"/>
                      </a:schemeClr>
                    </a:solidFill>
                  </a:tcPr>
                </a:tc>
                <a:tc>
                  <a:txBody>
                    <a:bodyPr/>
                    <a:lstStyle/>
                    <a:p>
                      <a:pPr marL="0" marR="0" indent="0" algn="l" defTabSz="914400" rtl="0" eaLnBrk="1" fontAlgn="auto" latinLnBrk="0" hangingPunct="1">
                        <a:lnSpc>
                          <a:spcPct val="100000"/>
                        </a:lnSpc>
                        <a:spcBef>
                          <a:spcPct val="0"/>
                        </a:spcBef>
                        <a:spcAft>
                          <a:spcPct val="0"/>
                        </a:spcAft>
                        <a:buClrTx/>
                        <a:buSzTx/>
                        <a:buFontTx/>
                        <a:buNone/>
                        <a:defRPr/>
                      </a:pPr>
                      <a:r>
                        <a:rPr lang="zh-CN" altLang="en-US" sz="2300" kern="100" smtClean="0">
                          <a:effectLst/>
                          <a:latin typeface="黑体" panose="02010609060101010101" charset="-122"/>
                          <a:ea typeface="黑体" panose="02010609060101010101" charset="-122"/>
                        </a:rPr>
                        <a:t>导致早期人类文明多元特征的因素有哪些？</a:t>
                      </a:r>
                    </a:p>
                  </a:txBody>
                  <a:tcPr marL="46923" marR="46923" marT="0" marB="0" anchor="ctr">
                    <a:solidFill>
                      <a:schemeClr val="accent5">
                        <a:lumMod val="20000"/>
                        <a:lumOff val="8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67978004"/>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标题 11"/>
          <p:cNvSpPr>
            <a:spLocks noGrp="1"/>
          </p:cNvSpPr>
          <p:nvPr>
            <p:ph type="ctrTitle" idx="4294967295"/>
            <p:custDataLst>
              <p:tags r:id="rId2"/>
            </p:custDataLst>
          </p:nvPr>
        </p:nvSpPr>
        <p:spPr>
          <a:xfrm>
            <a:off x="1" y="10285"/>
            <a:ext cx="9143999" cy="1068714"/>
          </a:xfrm>
          <a:solidFill>
            <a:schemeClr val="tx1">
              <a:lumMod val="85000"/>
              <a:lumOff val="15000"/>
              <a:alpha val="78000"/>
            </a:schemeClr>
          </a:solidFill>
        </p:spPr>
        <p:txBody>
          <a:bodyPr>
            <a:normAutofit/>
          </a:bodyPr>
          <a:lstStyle/>
          <a:p>
            <a:pPr algn="ctr">
              <a:lnSpc>
                <a:spcPct val="100000"/>
              </a:lnSpc>
              <a:spcAft>
                <a:spcPct val="0"/>
              </a:spcAft>
            </a:pPr>
            <a:r>
              <a:rPr lang="zh-CN" altLang="en-US" sz="3200" b="1" spc="270">
                <a:solidFill>
                  <a:schemeClr val="bg1"/>
                </a:solidFill>
                <a:latin typeface="黑体" panose="02010609060101010101" pitchFamily="49" charset="-122"/>
                <a:ea typeface="黑体" panose="02010609060101010101" pitchFamily="49" charset="-122"/>
                <a:cs typeface="方正粗黑宋简体" panose="02000000000000000000" charset="-122"/>
              </a:rPr>
              <a:t>第1课  文明的产生与早期</a:t>
            </a:r>
            <a:r>
              <a:rPr lang="zh-CN" altLang="en-US" sz="3200" b="1" spc="270" smtClean="0">
                <a:solidFill>
                  <a:schemeClr val="bg1"/>
                </a:solidFill>
                <a:latin typeface="黑体" panose="02010609060101010101" pitchFamily="49" charset="-122"/>
                <a:ea typeface="黑体" panose="02010609060101010101" pitchFamily="49" charset="-122"/>
                <a:cs typeface="方正粗黑宋简体" panose="02000000000000000000" charset="-122"/>
              </a:rPr>
              <a:t>发展</a:t>
            </a:r>
            <a:r>
              <a:rPr lang="en-US" altLang="zh-CN" sz="3200" b="1" spc="270" smtClean="0">
                <a:solidFill>
                  <a:schemeClr val="bg1"/>
                </a:solidFill>
                <a:latin typeface="黑体" panose="02010609060101010101" pitchFamily="49" charset="-122"/>
                <a:ea typeface="黑体" panose="02010609060101010101" pitchFamily="49" charset="-122"/>
                <a:cs typeface="方正粗黑宋简体" panose="02000000000000000000" charset="-122"/>
              </a:rPr>
              <a:t/>
            </a:r>
            <a:br>
              <a:rPr lang="en-US" altLang="zh-CN" sz="3200" b="1" spc="270" smtClean="0">
                <a:solidFill>
                  <a:schemeClr val="bg1"/>
                </a:solidFill>
                <a:latin typeface="黑体" panose="02010609060101010101" pitchFamily="49" charset="-122"/>
                <a:ea typeface="黑体" panose="02010609060101010101" pitchFamily="49" charset="-122"/>
                <a:cs typeface="方正粗黑宋简体" panose="02000000000000000000" charset="-122"/>
              </a:rPr>
            </a:br>
            <a:r>
              <a:rPr lang="zh-CN" altLang="en-US" sz="2800" b="1" spc="270" smtClean="0">
                <a:solidFill>
                  <a:schemeClr val="bg1"/>
                </a:solidFill>
                <a:latin typeface="黑体" panose="02010609060101010101" pitchFamily="49" charset="-122"/>
                <a:ea typeface="黑体" panose="02010609060101010101" pitchFamily="49" charset="-122"/>
                <a:cs typeface="方正粗黑宋简体" panose="02000000000000000000" charset="-122"/>
              </a:rPr>
              <a:t>（公元前</a:t>
            </a:r>
            <a:r>
              <a:rPr lang="en-US" altLang="zh-CN" sz="2800" b="1" spc="270" smtClean="0">
                <a:solidFill>
                  <a:schemeClr val="bg1"/>
                </a:solidFill>
                <a:latin typeface="黑体" panose="02010609060101010101" pitchFamily="49" charset="-122"/>
                <a:ea typeface="黑体" panose="02010609060101010101" pitchFamily="49" charset="-122"/>
                <a:cs typeface="方正粗黑宋简体" panose="02000000000000000000" charset="-122"/>
              </a:rPr>
              <a:t>3500</a:t>
            </a:r>
            <a:r>
              <a:rPr lang="zh-CN" altLang="en-US" sz="2800" b="1" spc="270" smtClean="0">
                <a:solidFill>
                  <a:schemeClr val="bg1"/>
                </a:solidFill>
                <a:latin typeface="黑体" panose="02010609060101010101" pitchFamily="49" charset="-122"/>
                <a:ea typeface="黑体" panose="02010609060101010101" pitchFamily="49" charset="-122"/>
                <a:cs typeface="方正粗黑宋简体" panose="02000000000000000000" charset="-122"/>
              </a:rPr>
              <a:t>年左右</a:t>
            </a:r>
            <a:r>
              <a:rPr lang="en-US" altLang="zh-CN" sz="2800" b="1" spc="270" smtClean="0">
                <a:solidFill>
                  <a:schemeClr val="bg1"/>
                </a:solidFill>
                <a:latin typeface="黑体" panose="02010609060101010101" pitchFamily="49" charset="-122"/>
                <a:ea typeface="黑体" panose="02010609060101010101" pitchFamily="49" charset="-122"/>
                <a:cs typeface="方正粗黑宋简体" panose="02000000000000000000" charset="-122"/>
              </a:rPr>
              <a:t>——</a:t>
            </a:r>
            <a:r>
              <a:rPr lang="zh-CN" altLang="en-US" sz="2800" b="1" spc="270" smtClean="0">
                <a:solidFill>
                  <a:schemeClr val="bg1"/>
                </a:solidFill>
                <a:latin typeface="黑体" panose="02010609060101010101" pitchFamily="49" charset="-122"/>
                <a:ea typeface="黑体" panose="02010609060101010101" pitchFamily="49" charset="-122"/>
                <a:cs typeface="方正粗黑宋简体" panose="02000000000000000000" charset="-122"/>
              </a:rPr>
              <a:t>公元前</a:t>
            </a:r>
            <a:r>
              <a:rPr lang="en-US" altLang="zh-CN" sz="2800" b="1" spc="270" smtClean="0">
                <a:solidFill>
                  <a:schemeClr val="bg1"/>
                </a:solidFill>
                <a:latin typeface="黑体" panose="02010609060101010101" pitchFamily="49" charset="-122"/>
                <a:ea typeface="黑体" panose="02010609060101010101" pitchFamily="49" charset="-122"/>
                <a:cs typeface="方正粗黑宋简体" panose="02000000000000000000" charset="-122"/>
              </a:rPr>
              <a:t>500</a:t>
            </a:r>
            <a:r>
              <a:rPr lang="zh-CN" altLang="en-US" sz="2800" b="1" spc="270" smtClean="0">
                <a:solidFill>
                  <a:schemeClr val="bg1"/>
                </a:solidFill>
                <a:latin typeface="黑体" panose="02010609060101010101" pitchFamily="49" charset="-122"/>
                <a:ea typeface="黑体" panose="02010609060101010101" pitchFamily="49" charset="-122"/>
                <a:cs typeface="方正粗黑宋简体" panose="02000000000000000000" charset="-122"/>
              </a:rPr>
              <a:t>年左右）</a:t>
            </a:r>
            <a:endParaRPr lang="zh-CN" altLang="en-US" sz="2800" b="1" spc="270">
              <a:solidFill>
                <a:schemeClr val="bg1"/>
              </a:solidFill>
              <a:latin typeface="黑体" panose="02010609060101010101" pitchFamily="49" charset="-122"/>
              <a:ea typeface="黑体" panose="02010609060101010101" pitchFamily="49" charset="-122"/>
              <a:cs typeface="方正粗黑宋简体" panose="02000000000000000000" charset="-122"/>
            </a:endParaRPr>
          </a:p>
        </p:txBody>
      </p:sp>
      <p:sp>
        <p:nvSpPr>
          <p:cNvPr id="14" name="矩形 13"/>
          <p:cNvSpPr/>
          <p:nvPr>
            <p:custDataLst>
              <p:tags r:id="rId3"/>
            </p:custDataLst>
          </p:nvPr>
        </p:nvSpPr>
        <p:spPr>
          <a:xfrm>
            <a:off x="1905" y="3206096"/>
            <a:ext cx="9142095" cy="1938992"/>
          </a:xfrm>
          <a:prstGeom prst="rect">
            <a:avLst/>
          </a:prstGeom>
          <a:solidFill>
            <a:schemeClr val="bg1"/>
          </a:solidFill>
        </p:spPr>
        <p:txBody>
          <a:bodyPr wrap="square">
            <a:spAutoFit/>
          </a:bodyPr>
          <a:lstStyle/>
          <a:p>
            <a:r>
              <a:rPr lang="zh-CN" altLang="en-US" sz="20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课程标准：</a:t>
            </a:r>
            <a:r>
              <a:rPr lang="zh-CN" altLang="en-US" sz="2000">
                <a:solidFill>
                  <a:schemeClr val="tx2">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知道早期人类文明的</a:t>
            </a:r>
            <a:r>
              <a:rPr lang="zh-CN" altLang="en-US" sz="20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产生，</a:t>
            </a:r>
            <a:r>
              <a:rPr lang="zh-CN" altLang="en-US" sz="2000">
                <a:solidFill>
                  <a:schemeClr val="tx2">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了解各文明古国发展的不同</a:t>
            </a:r>
            <a:r>
              <a:rPr lang="zh-CN" altLang="en-US" sz="20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特点，</a:t>
            </a:r>
            <a:r>
              <a:rPr lang="zh-CN" altLang="en-US" sz="2000">
                <a:solidFill>
                  <a:schemeClr val="tx2">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认识这些特点形成的不同时空</a:t>
            </a:r>
            <a:r>
              <a:rPr lang="zh-CN" altLang="en-US" sz="20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条件。</a:t>
            </a:r>
          </a:p>
          <a:p>
            <a:r>
              <a:rPr lang="zh-CN" altLang="en-US" sz="20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重点难点：</a:t>
            </a:r>
            <a:endParaRPr lang="zh-CN" altLang="en-US" sz="200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1.重点：古代世界各文明古国发展的不同特点。</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2.难点：早期人类文明产生的条件及各文明古国发展不同特点形成的历史原因与影响。</a:t>
            </a:r>
            <a:endParaRPr lang="zh-CN" altLang="en-US" sz="200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6" name="组合 5"/>
          <p:cNvGrpSpPr/>
          <p:nvPr>
            <p:custDataLst>
              <p:tags r:id="rId4"/>
            </p:custDataLst>
          </p:nvPr>
        </p:nvGrpSpPr>
        <p:grpSpPr>
          <a:xfrm>
            <a:off x="2565978" y="1641532"/>
            <a:ext cx="433652" cy="396826"/>
            <a:chOff x="3644900" y="2305020"/>
            <a:chExt cx="774700" cy="774700"/>
          </a:xfrm>
        </p:grpSpPr>
        <p:sp>
          <p:nvSpPr>
            <p:cNvPr id="7" name="圆角矩形 6"/>
            <p:cNvSpPr/>
            <p:nvPr>
              <p:custDataLst>
                <p:tags r:id="rId14"/>
              </p:custDataLst>
            </p:nvPr>
          </p:nvSpPr>
          <p:spPr>
            <a:xfrm>
              <a:off x="3644900" y="2305020"/>
              <a:ext cx="774700" cy="774700"/>
            </a:xfrm>
            <a:prstGeom prst="roundRect">
              <a:avLst>
                <a:gd name="adj" fmla="val 7971"/>
              </a:avLst>
            </a:prstGeom>
            <a:solidFill>
              <a:srgbClr val="9F7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Freeform 251"/>
            <p:cNvSpPr>
              <a:spLocks noEditPoints="1"/>
            </p:cNvSpPr>
            <p:nvPr>
              <p:custDataLst>
                <p:tags r:id="rId15"/>
              </p:custDataLst>
            </p:nvPr>
          </p:nvSpPr>
          <p:spPr bwMode="auto">
            <a:xfrm>
              <a:off x="3796336" y="2498482"/>
              <a:ext cx="421028" cy="393943"/>
            </a:xfrm>
            <a:custGeom>
              <a:avLst/>
              <a:gdLst>
                <a:gd name="T0" fmla="*/ 266 w 301"/>
                <a:gd name="T1" fmla="*/ 192 h 282"/>
                <a:gd name="T2" fmla="*/ 234 w 301"/>
                <a:gd name="T3" fmla="*/ 69 h 282"/>
                <a:gd name="T4" fmla="*/ 81 w 301"/>
                <a:gd name="T5" fmla="*/ 36 h 282"/>
                <a:gd name="T6" fmla="*/ 32 w 301"/>
                <a:gd name="T7" fmla="*/ 3 h 282"/>
                <a:gd name="T8" fmla="*/ 12 w 301"/>
                <a:gd name="T9" fmla="*/ 13 h 282"/>
                <a:gd name="T10" fmla="*/ 61 w 301"/>
                <a:gd name="T11" fmla="*/ 57 h 282"/>
                <a:gd name="T12" fmla="*/ 132 w 301"/>
                <a:gd name="T13" fmla="*/ 249 h 282"/>
                <a:gd name="T14" fmla="*/ 301 w 301"/>
                <a:gd name="T15" fmla="*/ 260 h 282"/>
                <a:gd name="T16" fmla="*/ 266 w 301"/>
                <a:gd name="T17" fmla="*/ 192 h 282"/>
                <a:gd name="T18" fmla="*/ 242 w 301"/>
                <a:gd name="T19" fmla="*/ 232 h 282"/>
                <a:gd name="T20" fmla="*/ 240 w 301"/>
                <a:gd name="T21" fmla="*/ 233 h 282"/>
                <a:gd name="T22" fmla="*/ 238 w 301"/>
                <a:gd name="T23" fmla="*/ 232 h 282"/>
                <a:gd name="T24" fmla="*/ 159 w 301"/>
                <a:gd name="T25" fmla="*/ 138 h 282"/>
                <a:gd name="T26" fmla="*/ 106 w 301"/>
                <a:gd name="T27" fmla="*/ 75 h 282"/>
                <a:gd name="T28" fmla="*/ 106 w 301"/>
                <a:gd name="T29" fmla="*/ 71 h 282"/>
                <a:gd name="T30" fmla="*/ 109 w 301"/>
                <a:gd name="T31" fmla="*/ 71 h 282"/>
                <a:gd name="T32" fmla="*/ 178 w 301"/>
                <a:gd name="T33" fmla="*/ 122 h 282"/>
                <a:gd name="T34" fmla="*/ 243 w 301"/>
                <a:gd name="T35" fmla="*/ 229 h 282"/>
                <a:gd name="T36" fmla="*/ 242 w 301"/>
                <a:gd name="T37" fmla="*/ 23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1" h="282">
                  <a:moveTo>
                    <a:pt x="266" y="192"/>
                  </a:moveTo>
                  <a:cubicBezTo>
                    <a:pt x="268" y="152"/>
                    <a:pt x="252" y="95"/>
                    <a:pt x="234" y="69"/>
                  </a:cubicBezTo>
                  <a:cubicBezTo>
                    <a:pt x="197" y="16"/>
                    <a:pt x="116" y="0"/>
                    <a:pt x="81" y="36"/>
                  </a:cubicBezTo>
                  <a:cubicBezTo>
                    <a:pt x="74" y="43"/>
                    <a:pt x="32" y="3"/>
                    <a:pt x="32" y="3"/>
                  </a:cubicBezTo>
                  <a:cubicBezTo>
                    <a:pt x="12" y="13"/>
                    <a:pt x="12" y="13"/>
                    <a:pt x="12" y="13"/>
                  </a:cubicBezTo>
                  <a:cubicBezTo>
                    <a:pt x="61" y="57"/>
                    <a:pt x="61" y="57"/>
                    <a:pt x="61" y="57"/>
                  </a:cubicBezTo>
                  <a:cubicBezTo>
                    <a:pt x="61" y="57"/>
                    <a:pt x="0" y="152"/>
                    <a:pt x="132" y="249"/>
                  </a:cubicBezTo>
                  <a:cubicBezTo>
                    <a:pt x="177" y="282"/>
                    <a:pt x="241" y="269"/>
                    <a:pt x="301" y="260"/>
                  </a:cubicBezTo>
                  <a:cubicBezTo>
                    <a:pt x="301" y="260"/>
                    <a:pt x="265" y="248"/>
                    <a:pt x="266" y="192"/>
                  </a:cubicBezTo>
                  <a:close/>
                  <a:moveTo>
                    <a:pt x="242" y="232"/>
                  </a:moveTo>
                  <a:cubicBezTo>
                    <a:pt x="241" y="233"/>
                    <a:pt x="241" y="233"/>
                    <a:pt x="240" y="233"/>
                  </a:cubicBezTo>
                  <a:cubicBezTo>
                    <a:pt x="240" y="233"/>
                    <a:pt x="239" y="232"/>
                    <a:pt x="238" y="232"/>
                  </a:cubicBezTo>
                  <a:cubicBezTo>
                    <a:pt x="238" y="232"/>
                    <a:pt x="198" y="182"/>
                    <a:pt x="159" y="138"/>
                  </a:cubicBezTo>
                  <a:cubicBezTo>
                    <a:pt x="115" y="89"/>
                    <a:pt x="106" y="75"/>
                    <a:pt x="106" y="75"/>
                  </a:cubicBezTo>
                  <a:cubicBezTo>
                    <a:pt x="105" y="74"/>
                    <a:pt x="105" y="72"/>
                    <a:pt x="106" y="71"/>
                  </a:cubicBezTo>
                  <a:cubicBezTo>
                    <a:pt x="107" y="71"/>
                    <a:pt x="108" y="70"/>
                    <a:pt x="109" y="71"/>
                  </a:cubicBezTo>
                  <a:cubicBezTo>
                    <a:pt x="109" y="71"/>
                    <a:pt x="144" y="87"/>
                    <a:pt x="178" y="122"/>
                  </a:cubicBezTo>
                  <a:cubicBezTo>
                    <a:pt x="210" y="156"/>
                    <a:pt x="243" y="229"/>
                    <a:pt x="243" y="229"/>
                  </a:cubicBezTo>
                  <a:cubicBezTo>
                    <a:pt x="243" y="230"/>
                    <a:pt x="243" y="232"/>
                    <a:pt x="242" y="232"/>
                  </a:cubicBezTo>
                  <a:close/>
                </a:path>
              </a:pathLst>
            </a:custGeom>
            <a:solidFill>
              <a:schemeClr val="bg1"/>
            </a:solidFill>
            <a:ln>
              <a:noFill/>
            </a:ln>
          </p:spPr>
          <p:txBody>
            <a:bodyPr vert="horz" wrap="square" lIns="91428" tIns="45714" rIns="91428" bIns="45714" numCol="1" anchor="t" anchorCtr="0" compatLnSpc="1"/>
            <a:lstStyle/>
            <a:p>
              <a:endParaRPr lang="zh-CN" altLang="en-US">
                <a:solidFill>
                  <a:prstClr val="black"/>
                </a:solidFill>
              </a:endParaRPr>
            </a:p>
          </p:txBody>
        </p:sp>
      </p:grpSp>
      <p:grpSp>
        <p:nvGrpSpPr>
          <p:cNvPr id="9" name="组合 8"/>
          <p:cNvGrpSpPr/>
          <p:nvPr>
            <p:custDataLst>
              <p:tags r:id="rId5"/>
            </p:custDataLst>
          </p:nvPr>
        </p:nvGrpSpPr>
        <p:grpSpPr>
          <a:xfrm>
            <a:off x="2614713" y="2600891"/>
            <a:ext cx="433652" cy="396826"/>
            <a:chOff x="3644900" y="2305020"/>
            <a:chExt cx="774700" cy="774700"/>
          </a:xfrm>
        </p:grpSpPr>
        <p:sp>
          <p:nvSpPr>
            <p:cNvPr id="10" name="圆角矩形 9"/>
            <p:cNvSpPr/>
            <p:nvPr>
              <p:custDataLst>
                <p:tags r:id="rId12"/>
              </p:custDataLst>
            </p:nvPr>
          </p:nvSpPr>
          <p:spPr>
            <a:xfrm>
              <a:off x="3644900" y="2305020"/>
              <a:ext cx="774700" cy="774700"/>
            </a:xfrm>
            <a:prstGeom prst="roundRect">
              <a:avLst>
                <a:gd name="adj" fmla="val 7971"/>
              </a:avLst>
            </a:prstGeom>
            <a:solidFill>
              <a:srgbClr val="9F7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Freeform 251"/>
            <p:cNvSpPr>
              <a:spLocks noEditPoints="1"/>
            </p:cNvSpPr>
            <p:nvPr>
              <p:custDataLst>
                <p:tags r:id="rId13"/>
              </p:custDataLst>
            </p:nvPr>
          </p:nvSpPr>
          <p:spPr bwMode="auto">
            <a:xfrm>
              <a:off x="3796336" y="2498482"/>
              <a:ext cx="421028" cy="393943"/>
            </a:xfrm>
            <a:custGeom>
              <a:avLst/>
              <a:gdLst>
                <a:gd name="T0" fmla="*/ 266 w 301"/>
                <a:gd name="T1" fmla="*/ 192 h 282"/>
                <a:gd name="T2" fmla="*/ 234 w 301"/>
                <a:gd name="T3" fmla="*/ 69 h 282"/>
                <a:gd name="T4" fmla="*/ 81 w 301"/>
                <a:gd name="T5" fmla="*/ 36 h 282"/>
                <a:gd name="T6" fmla="*/ 32 w 301"/>
                <a:gd name="T7" fmla="*/ 3 h 282"/>
                <a:gd name="T8" fmla="*/ 12 w 301"/>
                <a:gd name="T9" fmla="*/ 13 h 282"/>
                <a:gd name="T10" fmla="*/ 61 w 301"/>
                <a:gd name="T11" fmla="*/ 57 h 282"/>
                <a:gd name="T12" fmla="*/ 132 w 301"/>
                <a:gd name="T13" fmla="*/ 249 h 282"/>
                <a:gd name="T14" fmla="*/ 301 w 301"/>
                <a:gd name="T15" fmla="*/ 260 h 282"/>
                <a:gd name="T16" fmla="*/ 266 w 301"/>
                <a:gd name="T17" fmla="*/ 192 h 282"/>
                <a:gd name="T18" fmla="*/ 242 w 301"/>
                <a:gd name="T19" fmla="*/ 232 h 282"/>
                <a:gd name="T20" fmla="*/ 240 w 301"/>
                <a:gd name="T21" fmla="*/ 233 h 282"/>
                <a:gd name="T22" fmla="*/ 238 w 301"/>
                <a:gd name="T23" fmla="*/ 232 h 282"/>
                <a:gd name="T24" fmla="*/ 159 w 301"/>
                <a:gd name="T25" fmla="*/ 138 h 282"/>
                <a:gd name="T26" fmla="*/ 106 w 301"/>
                <a:gd name="T27" fmla="*/ 75 h 282"/>
                <a:gd name="T28" fmla="*/ 106 w 301"/>
                <a:gd name="T29" fmla="*/ 71 h 282"/>
                <a:gd name="T30" fmla="*/ 109 w 301"/>
                <a:gd name="T31" fmla="*/ 71 h 282"/>
                <a:gd name="T32" fmla="*/ 178 w 301"/>
                <a:gd name="T33" fmla="*/ 122 h 282"/>
                <a:gd name="T34" fmla="*/ 243 w 301"/>
                <a:gd name="T35" fmla="*/ 229 h 282"/>
                <a:gd name="T36" fmla="*/ 242 w 301"/>
                <a:gd name="T37" fmla="*/ 23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1" h="282">
                  <a:moveTo>
                    <a:pt x="266" y="192"/>
                  </a:moveTo>
                  <a:cubicBezTo>
                    <a:pt x="268" y="152"/>
                    <a:pt x="252" y="95"/>
                    <a:pt x="234" y="69"/>
                  </a:cubicBezTo>
                  <a:cubicBezTo>
                    <a:pt x="197" y="16"/>
                    <a:pt x="116" y="0"/>
                    <a:pt x="81" y="36"/>
                  </a:cubicBezTo>
                  <a:cubicBezTo>
                    <a:pt x="74" y="43"/>
                    <a:pt x="32" y="3"/>
                    <a:pt x="32" y="3"/>
                  </a:cubicBezTo>
                  <a:cubicBezTo>
                    <a:pt x="12" y="13"/>
                    <a:pt x="12" y="13"/>
                    <a:pt x="12" y="13"/>
                  </a:cubicBezTo>
                  <a:cubicBezTo>
                    <a:pt x="61" y="57"/>
                    <a:pt x="61" y="57"/>
                    <a:pt x="61" y="57"/>
                  </a:cubicBezTo>
                  <a:cubicBezTo>
                    <a:pt x="61" y="57"/>
                    <a:pt x="0" y="152"/>
                    <a:pt x="132" y="249"/>
                  </a:cubicBezTo>
                  <a:cubicBezTo>
                    <a:pt x="177" y="282"/>
                    <a:pt x="241" y="269"/>
                    <a:pt x="301" y="260"/>
                  </a:cubicBezTo>
                  <a:cubicBezTo>
                    <a:pt x="301" y="260"/>
                    <a:pt x="265" y="248"/>
                    <a:pt x="266" y="192"/>
                  </a:cubicBezTo>
                  <a:close/>
                  <a:moveTo>
                    <a:pt x="242" y="232"/>
                  </a:moveTo>
                  <a:cubicBezTo>
                    <a:pt x="241" y="233"/>
                    <a:pt x="241" y="233"/>
                    <a:pt x="240" y="233"/>
                  </a:cubicBezTo>
                  <a:cubicBezTo>
                    <a:pt x="240" y="233"/>
                    <a:pt x="239" y="232"/>
                    <a:pt x="238" y="232"/>
                  </a:cubicBezTo>
                  <a:cubicBezTo>
                    <a:pt x="238" y="232"/>
                    <a:pt x="198" y="182"/>
                    <a:pt x="159" y="138"/>
                  </a:cubicBezTo>
                  <a:cubicBezTo>
                    <a:pt x="115" y="89"/>
                    <a:pt x="106" y="75"/>
                    <a:pt x="106" y="75"/>
                  </a:cubicBezTo>
                  <a:cubicBezTo>
                    <a:pt x="105" y="74"/>
                    <a:pt x="105" y="72"/>
                    <a:pt x="106" y="71"/>
                  </a:cubicBezTo>
                  <a:cubicBezTo>
                    <a:pt x="107" y="71"/>
                    <a:pt x="108" y="70"/>
                    <a:pt x="109" y="71"/>
                  </a:cubicBezTo>
                  <a:cubicBezTo>
                    <a:pt x="109" y="71"/>
                    <a:pt x="144" y="87"/>
                    <a:pt x="178" y="122"/>
                  </a:cubicBezTo>
                  <a:cubicBezTo>
                    <a:pt x="210" y="156"/>
                    <a:pt x="243" y="229"/>
                    <a:pt x="243" y="229"/>
                  </a:cubicBezTo>
                  <a:cubicBezTo>
                    <a:pt x="243" y="230"/>
                    <a:pt x="243" y="232"/>
                    <a:pt x="242" y="232"/>
                  </a:cubicBezTo>
                  <a:close/>
                </a:path>
              </a:pathLst>
            </a:custGeom>
            <a:solidFill>
              <a:schemeClr val="bg1"/>
            </a:solidFill>
            <a:ln>
              <a:noFill/>
            </a:ln>
          </p:spPr>
          <p:txBody>
            <a:bodyPr vert="horz" wrap="square" lIns="91428" tIns="45714" rIns="91428" bIns="45714" numCol="1" anchor="t" anchorCtr="0" compatLnSpc="1"/>
            <a:lstStyle/>
            <a:p>
              <a:endParaRPr lang="zh-CN" altLang="en-US">
                <a:solidFill>
                  <a:prstClr val="black"/>
                </a:solidFill>
              </a:endParaRPr>
            </a:p>
          </p:txBody>
        </p:sp>
      </p:grpSp>
      <p:sp>
        <p:nvSpPr>
          <p:cNvPr id="15" name="文本框 14"/>
          <p:cNvSpPr txBox="1"/>
          <p:nvPr>
            <p:custDataLst>
              <p:tags r:id="rId6"/>
            </p:custDataLst>
          </p:nvPr>
        </p:nvSpPr>
        <p:spPr>
          <a:xfrm>
            <a:off x="3031059" y="1509138"/>
            <a:ext cx="4215446" cy="523220"/>
          </a:xfrm>
          <a:prstGeom prst="rect">
            <a:avLst/>
          </a:prstGeom>
          <a:noFill/>
        </p:spPr>
        <p:txBody>
          <a:bodyPr wrap="square" rtlCol="0">
            <a:spAutoFit/>
          </a:bodyPr>
          <a:lstStyle/>
          <a:p>
            <a:r>
              <a:rPr lang="zh-CN" altLang="en-US" sz="2800" b="1">
                <a:latin typeface="微软雅黑" panose="020B0503020204020204" pitchFamily="34" charset="-122"/>
                <a:ea typeface="微软雅黑" panose="020B0503020204020204" pitchFamily="34" charset="-122"/>
              </a:rPr>
              <a:t>一、人类文明的产生</a:t>
            </a:r>
          </a:p>
        </p:txBody>
      </p:sp>
      <p:sp>
        <p:nvSpPr>
          <p:cNvPr id="16" name="文本框 15"/>
          <p:cNvSpPr txBox="1"/>
          <p:nvPr>
            <p:custDataLst>
              <p:tags r:id="rId7"/>
            </p:custDataLst>
          </p:nvPr>
        </p:nvSpPr>
        <p:spPr>
          <a:xfrm>
            <a:off x="3084399" y="2474497"/>
            <a:ext cx="4155916" cy="523220"/>
          </a:xfrm>
          <a:prstGeom prst="rect">
            <a:avLst/>
          </a:prstGeom>
          <a:noFill/>
        </p:spPr>
        <p:txBody>
          <a:bodyPr wrap="square" rtlCol="0">
            <a:spAutoFit/>
          </a:bodyPr>
          <a:lstStyle/>
          <a:p>
            <a:r>
              <a:rPr lang="zh-CN" altLang="en-US" sz="2800" b="1">
                <a:latin typeface="微软雅黑" panose="020B0503020204020204" pitchFamily="34" charset="-122"/>
                <a:ea typeface="微软雅黑" panose="020B0503020204020204" pitchFamily="34" charset="-122"/>
              </a:rPr>
              <a:t>二、古代文明的多元特点</a:t>
            </a:r>
          </a:p>
        </p:txBody>
      </p:sp>
      <p:grpSp>
        <p:nvGrpSpPr>
          <p:cNvPr id="17" name="组合 16"/>
          <p:cNvGrpSpPr/>
          <p:nvPr>
            <p:custDataLst>
              <p:tags r:id="rId8"/>
            </p:custDataLst>
          </p:nvPr>
        </p:nvGrpSpPr>
        <p:grpSpPr>
          <a:xfrm>
            <a:off x="1319541" y="1467010"/>
            <a:ext cx="1129001" cy="1839654"/>
            <a:chOff x="758326" y="1020553"/>
            <a:chExt cx="1477664" cy="3410769"/>
          </a:xfrm>
        </p:grpSpPr>
        <p:sp>
          <p:nvSpPr>
            <p:cNvPr id="18" name="文本框 17"/>
            <p:cNvSpPr txBox="1"/>
            <p:nvPr>
              <p:custDataLst>
                <p:tags r:id="rId9"/>
              </p:custDataLst>
            </p:nvPr>
          </p:nvSpPr>
          <p:spPr>
            <a:xfrm>
              <a:off x="881618" y="1020553"/>
              <a:ext cx="1354372" cy="3410769"/>
            </a:xfrm>
            <a:prstGeom prst="rect">
              <a:avLst/>
            </a:prstGeom>
            <a:noFill/>
            <a:ln w="9525">
              <a:noFill/>
            </a:ln>
          </p:spPr>
          <p:txBody>
            <a:bodyPr vert="eaVert" wrap="square" anchor="t">
              <a:spAutoFit/>
            </a:bodyPr>
            <a:lstStyle/>
            <a:p>
              <a:pPr defTabSz="685800"/>
              <a:r>
                <a:rPr lang="zh-CN" altLang="en-US" sz="5400" b="1">
                  <a:solidFill>
                    <a:srgbClr val="C00000"/>
                  </a:solidFill>
                  <a:latin typeface="黑体" panose="02010609060101010101" charset="-122"/>
                  <a:ea typeface="黑体" panose="02010609060101010101" charset="-122"/>
                  <a:sym typeface="Calibri" panose="020F0502020204030204" charset="0"/>
                </a:rPr>
                <a:t>目录</a:t>
              </a:r>
            </a:p>
          </p:txBody>
        </p:sp>
        <p:sp>
          <p:nvSpPr>
            <p:cNvPr id="19" name="矩形 18"/>
            <p:cNvSpPr/>
            <p:nvPr>
              <p:custDataLst>
                <p:tags r:id="rId10"/>
              </p:custDataLst>
            </p:nvPr>
          </p:nvSpPr>
          <p:spPr>
            <a:xfrm rot="5400000">
              <a:off x="361788" y="1470708"/>
              <a:ext cx="1162450" cy="369374"/>
            </a:xfrm>
            <a:prstGeom prst="rect">
              <a:avLst/>
            </a:prstGeom>
          </p:spPr>
          <p:txBody>
            <a:bodyPr wrap="none">
              <a:spAutoFit/>
            </a:bodyPr>
            <a:lstStyle/>
            <a:p>
              <a:pPr defTabSz="685800">
                <a:spcBef>
                  <a:spcPct val="0"/>
                </a:spcBef>
                <a:spcAft>
                  <a:spcPct val="0"/>
                </a:spcAft>
                <a:defRPr/>
              </a:pPr>
              <a:r>
                <a:rPr lang="en-US" altLang="zh-CN" sz="1200" b="1">
                  <a:solidFill>
                    <a:srgbClr val="C00000"/>
                  </a:solidFill>
                  <a:cs typeface="+mn-ea"/>
                  <a:sym typeface="+mn-lt"/>
                </a:rPr>
                <a:t>CONTENTS</a:t>
              </a:r>
              <a:endParaRPr lang="zh-CN" altLang="en-US" sz="1200" b="1">
                <a:solidFill>
                  <a:srgbClr val="C00000"/>
                </a:solidFill>
                <a:cs typeface="+mn-ea"/>
                <a:sym typeface="+mn-lt"/>
              </a:endParaRPr>
            </a:p>
          </p:txBody>
        </p:sp>
        <p:cxnSp>
          <p:nvCxnSpPr>
            <p:cNvPr id="20" name="直接连接符 4"/>
            <p:cNvCxnSpPr/>
            <p:nvPr>
              <p:custDataLst>
                <p:tags r:id="rId11"/>
              </p:custDataLst>
            </p:nvPr>
          </p:nvCxnSpPr>
          <p:spPr>
            <a:xfrm flipH="1">
              <a:off x="2183999" y="1113742"/>
              <a:ext cx="0" cy="3058208"/>
            </a:xfrm>
            <a:prstGeom prst="line">
              <a:avLst/>
            </a:prstGeom>
            <a:ln w="47625">
              <a:solidFill>
                <a:srgbClr val="C00000"/>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757958870"/>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06400" y="1350486"/>
            <a:ext cx="8521700" cy="3323987"/>
          </a:xfrm>
          <a:prstGeom prst="rect">
            <a:avLst/>
          </a:prstGeom>
          <a:ln>
            <a:solidFill>
              <a:schemeClr val="tx1"/>
            </a:solidFill>
          </a:ln>
        </p:spPr>
        <p:txBody>
          <a:bodyPr wrap="square">
            <a:spAutoFit/>
          </a:bodyPr>
          <a:lstStyle/>
          <a:p>
            <a:pPr>
              <a:lnSpc>
                <a:spcPct val="150000"/>
              </a:lnSpc>
            </a:pPr>
            <a:r>
              <a:rPr lang="zh-CN" altLang="en-US" sz="2800" smtClean="0">
                <a:latin typeface="黑体" panose="02010609060101010101" charset="-122"/>
                <a:ea typeface="黑体" panose="02010609060101010101" charset="-122"/>
              </a:rPr>
              <a:t>文明</a:t>
            </a:r>
            <a:r>
              <a:rPr lang="zh-CN" altLang="en-US" sz="2800">
                <a:latin typeface="黑体" panose="02010609060101010101" charset="-122"/>
                <a:ea typeface="黑体" panose="02010609060101010101" charset="-122"/>
              </a:rPr>
              <a:t>的一般</a:t>
            </a:r>
            <a:r>
              <a:rPr lang="zh-CN" altLang="en-US" sz="2800" smtClean="0">
                <a:latin typeface="黑体" panose="02010609060101010101" charset="-122"/>
                <a:ea typeface="黑体" panose="02010609060101010101" charset="-122"/>
              </a:rPr>
              <a:t>特征有</a:t>
            </a:r>
            <a:r>
              <a:rPr lang="en-US" altLang="zh-CN" sz="2800" smtClean="0">
                <a:latin typeface="黑体" panose="02010609060101010101" charset="-122"/>
                <a:ea typeface="黑体" panose="02010609060101010101" charset="-122"/>
              </a:rPr>
              <a:t>:“</a:t>
            </a:r>
            <a:r>
              <a:rPr lang="zh-CN" altLang="en-US" sz="2800">
                <a:solidFill>
                  <a:srgbClr val="FF0000"/>
                </a:solidFill>
                <a:latin typeface="黑体" panose="02010609060101010101" charset="-122"/>
                <a:ea typeface="黑体" panose="02010609060101010101" charset="-122"/>
              </a:rPr>
              <a:t>城市</a:t>
            </a:r>
            <a:r>
              <a:rPr lang="zh-CN" altLang="en-US" sz="2800">
                <a:latin typeface="黑体" panose="02010609060101010101" charset="-122"/>
                <a:ea typeface="黑体" panose="02010609060101010101" charset="-122"/>
              </a:rPr>
              <a:t>中心</a:t>
            </a:r>
            <a:r>
              <a:rPr lang="en-US" altLang="zh-CN" sz="2800">
                <a:latin typeface="黑体" panose="02010609060101010101" charset="-122"/>
                <a:ea typeface="黑体" panose="02010609060101010101" charset="-122"/>
              </a:rPr>
              <a:t>,</a:t>
            </a:r>
            <a:r>
              <a:rPr lang="zh-CN" altLang="en-US" sz="2800">
                <a:latin typeface="黑体" panose="02010609060101010101" charset="-122"/>
                <a:ea typeface="黑体" panose="02010609060101010101" charset="-122"/>
              </a:rPr>
              <a:t>由制度确立的国家的</a:t>
            </a:r>
            <a:r>
              <a:rPr lang="zh-CN" altLang="en-US" sz="2800">
                <a:solidFill>
                  <a:srgbClr val="FF0000"/>
                </a:solidFill>
                <a:latin typeface="黑体" panose="02010609060101010101" charset="-122"/>
                <a:ea typeface="黑体" panose="02010609060101010101" charset="-122"/>
              </a:rPr>
              <a:t>政治权力</a:t>
            </a:r>
            <a:r>
              <a:rPr lang="en-US" altLang="zh-CN" sz="2800">
                <a:latin typeface="黑体" panose="02010609060101010101" charset="-122"/>
                <a:ea typeface="黑体" panose="02010609060101010101" charset="-122"/>
              </a:rPr>
              <a:t>,</a:t>
            </a:r>
            <a:r>
              <a:rPr lang="zh-CN" altLang="en-US" sz="2800">
                <a:solidFill>
                  <a:srgbClr val="FF0000"/>
                </a:solidFill>
                <a:latin typeface="黑体" panose="02010609060101010101" charset="-122"/>
                <a:ea typeface="黑体" panose="02010609060101010101" charset="-122"/>
              </a:rPr>
              <a:t>纳贡或税收</a:t>
            </a:r>
            <a:r>
              <a:rPr lang="en-US" altLang="zh-CN" sz="2800">
                <a:latin typeface="黑体" panose="02010609060101010101" charset="-122"/>
                <a:ea typeface="黑体" panose="02010609060101010101" charset="-122"/>
              </a:rPr>
              <a:t>,</a:t>
            </a:r>
            <a:r>
              <a:rPr lang="zh-CN" altLang="en-US" sz="2800">
                <a:solidFill>
                  <a:srgbClr val="FF0000"/>
                </a:solidFill>
                <a:latin typeface="黑体" panose="02010609060101010101" charset="-122"/>
                <a:ea typeface="黑体" panose="02010609060101010101" charset="-122"/>
              </a:rPr>
              <a:t>文字</a:t>
            </a:r>
            <a:r>
              <a:rPr lang="en-US" altLang="zh-CN" sz="2800">
                <a:latin typeface="黑体" panose="02010609060101010101" charset="-122"/>
                <a:ea typeface="黑体" panose="02010609060101010101" charset="-122"/>
              </a:rPr>
              <a:t>,</a:t>
            </a:r>
            <a:r>
              <a:rPr lang="zh-CN" altLang="en-US" sz="2800">
                <a:latin typeface="黑体" panose="02010609060101010101" charset="-122"/>
                <a:ea typeface="黑体" panose="02010609060101010101" charset="-122"/>
              </a:rPr>
              <a:t>社会分为</a:t>
            </a:r>
            <a:r>
              <a:rPr lang="zh-CN" altLang="en-US" sz="2800">
                <a:solidFill>
                  <a:srgbClr val="FF0000"/>
                </a:solidFill>
                <a:latin typeface="黑体" panose="02010609060101010101" charset="-122"/>
                <a:ea typeface="黑体" panose="02010609060101010101" charset="-122"/>
              </a:rPr>
              <a:t>阶级</a:t>
            </a:r>
            <a:r>
              <a:rPr lang="zh-CN" altLang="en-US" sz="2800">
                <a:latin typeface="黑体" panose="02010609060101010101" charset="-122"/>
                <a:ea typeface="黑体" panose="02010609060101010101" charset="-122"/>
              </a:rPr>
              <a:t>或等级</a:t>
            </a:r>
            <a:r>
              <a:rPr lang="en-US" altLang="zh-CN" sz="2800">
                <a:latin typeface="黑体" panose="02010609060101010101" charset="-122"/>
                <a:ea typeface="黑体" panose="02010609060101010101" charset="-122"/>
              </a:rPr>
              <a:t>,</a:t>
            </a:r>
            <a:r>
              <a:rPr lang="zh-CN" altLang="en-US" sz="2800">
                <a:latin typeface="黑体" panose="02010609060101010101" charset="-122"/>
                <a:ea typeface="黑体" panose="02010609060101010101" charset="-122"/>
              </a:rPr>
              <a:t>巨大的</a:t>
            </a:r>
            <a:r>
              <a:rPr lang="zh-CN" altLang="en-US" sz="2800">
                <a:solidFill>
                  <a:srgbClr val="FF0000"/>
                </a:solidFill>
                <a:latin typeface="黑体" panose="02010609060101010101" charset="-122"/>
                <a:ea typeface="黑体" panose="02010609060101010101" charset="-122"/>
              </a:rPr>
              <a:t>建筑物</a:t>
            </a:r>
            <a:r>
              <a:rPr lang="en-US" altLang="zh-CN" sz="2800">
                <a:latin typeface="黑体" panose="02010609060101010101" charset="-122"/>
                <a:ea typeface="黑体" panose="02010609060101010101" charset="-122"/>
              </a:rPr>
              <a:t>,</a:t>
            </a:r>
            <a:r>
              <a:rPr lang="zh-CN" altLang="en-US" sz="2800">
                <a:latin typeface="黑体" panose="02010609060101010101" charset="-122"/>
                <a:ea typeface="黑体" panose="02010609060101010101" charset="-122"/>
              </a:rPr>
              <a:t>各种专门的</a:t>
            </a:r>
            <a:r>
              <a:rPr lang="zh-CN" altLang="en-US" sz="2800">
                <a:solidFill>
                  <a:srgbClr val="FF0000"/>
                </a:solidFill>
                <a:latin typeface="黑体" panose="02010609060101010101" charset="-122"/>
                <a:ea typeface="黑体" panose="02010609060101010101" charset="-122"/>
              </a:rPr>
              <a:t>艺术和科学</a:t>
            </a:r>
            <a:r>
              <a:rPr lang="zh-CN" altLang="en-US" sz="2800">
                <a:latin typeface="黑体" panose="02010609060101010101" charset="-122"/>
                <a:ea typeface="黑体" panose="02010609060101010101" charset="-122"/>
              </a:rPr>
              <a:t>等等，并非所有文明都具备这些特征</a:t>
            </a:r>
            <a:r>
              <a:rPr lang="en-US" altLang="zh-CN" sz="2800">
                <a:latin typeface="黑体" panose="02010609060101010101" charset="-122"/>
                <a:ea typeface="黑体" panose="02010609060101010101" charset="-122"/>
              </a:rPr>
              <a:t>……</a:t>
            </a:r>
            <a:r>
              <a:rPr lang="zh-CN" altLang="en-US" sz="2800">
                <a:latin typeface="黑体" panose="02010609060101010101" charset="-122"/>
                <a:ea typeface="黑体" panose="02010609060101010101" charset="-122"/>
              </a:rPr>
              <a:t>，可以用作一般的指南</a:t>
            </a:r>
            <a:r>
              <a:rPr lang="zh-CN" altLang="en-US" sz="2800" smtClean="0">
                <a:latin typeface="黑体" panose="02010609060101010101" charset="-122"/>
                <a:ea typeface="黑体" panose="02010609060101010101" charset="-122"/>
              </a:rPr>
              <a:t>。”</a:t>
            </a:r>
            <a:endParaRPr lang="zh-CN" altLang="en-US" sz="2800">
              <a:latin typeface="黑体" panose="02010609060101010101" charset="-122"/>
              <a:ea typeface="黑体" panose="02010609060101010101" charset="-122"/>
            </a:endParaRPr>
          </a:p>
          <a:p>
            <a:pPr>
              <a:lnSpc>
                <a:spcPct val="150000"/>
              </a:lnSpc>
            </a:pPr>
            <a:r>
              <a:rPr lang="zh-CN" altLang="en-US" sz="2800" smtClean="0">
                <a:latin typeface="黑体" panose="02010609060101010101" charset="-122"/>
                <a:ea typeface="黑体" panose="02010609060101010101" charset="-122"/>
              </a:rPr>
              <a:t>                  </a:t>
            </a:r>
            <a:r>
              <a:rPr lang="en-US" altLang="zh-CN" sz="2800" smtClean="0">
                <a:latin typeface="黑体" panose="02010609060101010101" charset="-122"/>
                <a:ea typeface="黑体" panose="02010609060101010101" charset="-122"/>
              </a:rPr>
              <a:t>——</a:t>
            </a:r>
            <a:r>
              <a:rPr lang="zh-CN" altLang="en-US" sz="2800">
                <a:latin typeface="黑体" panose="02010609060101010101" charset="-122"/>
                <a:ea typeface="黑体" panose="02010609060101010101" charset="-122"/>
              </a:rPr>
              <a:t>斯塔夫里阿诺斯</a:t>
            </a:r>
            <a:r>
              <a:rPr lang="en-US" altLang="zh-CN" sz="2800">
                <a:latin typeface="黑体" panose="02010609060101010101" charset="-122"/>
                <a:ea typeface="黑体" panose="02010609060101010101" charset="-122"/>
              </a:rPr>
              <a:t>《</a:t>
            </a:r>
            <a:r>
              <a:rPr lang="zh-CN" altLang="en-US" sz="2800">
                <a:latin typeface="黑体" panose="02010609060101010101" charset="-122"/>
                <a:ea typeface="黑体" panose="02010609060101010101" charset="-122"/>
              </a:rPr>
              <a:t>全球通史</a:t>
            </a:r>
            <a:r>
              <a:rPr lang="en-US" altLang="zh-CN" sz="2800" smtClean="0">
                <a:latin typeface="黑体" panose="02010609060101010101" charset="-122"/>
                <a:ea typeface="黑体" panose="02010609060101010101" charset="-122"/>
              </a:rPr>
              <a:t>》</a:t>
            </a:r>
            <a:endParaRPr lang="en-US" altLang="zh-CN" sz="2800">
              <a:latin typeface="黑体" panose="02010609060101010101" charset="-122"/>
              <a:ea typeface="黑体" panose="02010609060101010101" charset="-122"/>
            </a:endParaRPr>
          </a:p>
        </p:txBody>
      </p:sp>
      <p:sp>
        <p:nvSpPr>
          <p:cNvPr id="3" name="矩形 2"/>
          <p:cNvSpPr/>
          <p:nvPr/>
        </p:nvSpPr>
        <p:spPr>
          <a:xfrm>
            <a:off x="406400" y="419100"/>
            <a:ext cx="2236510" cy="584775"/>
          </a:xfrm>
          <a:prstGeom prst="rect">
            <a:avLst/>
          </a:prstGeom>
          <a:solidFill>
            <a:schemeClr val="tx2">
              <a:lumMod val="60000"/>
              <a:lumOff val="40000"/>
            </a:schemeClr>
          </a:solidFill>
          <a:ln>
            <a:solidFill>
              <a:schemeClr val="tx1"/>
            </a:solidFill>
          </a:ln>
        </p:spPr>
        <p:txBody>
          <a:bodyPr wrap="none">
            <a:spAutoFit/>
          </a:bodyPr>
          <a:lstStyle/>
          <a:p>
            <a:r>
              <a:rPr lang="zh-CN" altLang="en-US" sz="3200" b="1">
                <a:latin typeface="黑体" panose="02010609060101010101" pitchFamily="49" charset="-122"/>
                <a:ea typeface="黑体" panose="02010609060101010101" pitchFamily="49" charset="-122"/>
              </a:rPr>
              <a:t>文明的内涵</a:t>
            </a:r>
          </a:p>
        </p:txBody>
      </p:sp>
    </p:spTree>
    <p:custDataLst>
      <p:tags r:id="rId1"/>
    </p:custDataLst>
    <p:extLst>
      <p:ext uri="{BB962C8B-B14F-4D97-AF65-F5344CB8AC3E}">
        <p14:creationId xmlns:p14="http://schemas.microsoft.com/office/powerpoint/2010/main" val="829890360"/>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46331"/>
          </a:xfrm>
          <a:prstGeom prst="rect">
            <a:avLst/>
          </a:prstGeom>
          <a:solidFill>
            <a:schemeClr val="tx2">
              <a:lumMod val="60000"/>
              <a:lumOff val="40000"/>
            </a:schemeClr>
          </a:solidFill>
        </p:spPr>
        <p:txBody>
          <a:bodyPr wrap="square">
            <a:spAutoFit/>
          </a:bodyPr>
          <a:lstStyle/>
          <a:p>
            <a:r>
              <a:rPr lang="zh-CN" altLang="en-US" sz="3600" b="1" kern="100">
                <a:latin typeface="黑体" panose="02010609060101010101" charset="-122"/>
                <a:ea typeface="黑体" panose="02010609060101010101" charset="-122"/>
              </a:rPr>
              <a:t>一</a:t>
            </a:r>
            <a:r>
              <a:rPr lang="zh-CN" altLang="en-US" sz="3600" b="1" kern="100" smtClean="0">
                <a:latin typeface="黑体" panose="02010609060101010101" charset="-122"/>
                <a:ea typeface="黑体" panose="02010609060101010101" charset="-122"/>
              </a:rPr>
              <a:t>、</a:t>
            </a:r>
            <a:r>
              <a:rPr lang="zh-CN" altLang="zh-CN" sz="3600" b="1" kern="100" smtClean="0">
                <a:latin typeface="黑体" panose="02010609060101010101" charset="-122"/>
                <a:ea typeface="黑体" panose="02010609060101010101" charset="-122"/>
              </a:rPr>
              <a:t>人类文明</a:t>
            </a:r>
            <a:r>
              <a:rPr lang="zh-CN" altLang="zh-CN" sz="3600" b="1" kern="100">
                <a:latin typeface="黑体" panose="02010609060101010101" charset="-122"/>
                <a:ea typeface="黑体" panose="02010609060101010101" charset="-122"/>
              </a:rPr>
              <a:t>的</a:t>
            </a:r>
            <a:r>
              <a:rPr lang="zh-CN" altLang="zh-CN" sz="3600" b="1" kern="100" smtClean="0">
                <a:latin typeface="黑体" panose="02010609060101010101" charset="-122"/>
                <a:ea typeface="黑体" panose="02010609060101010101" charset="-122"/>
              </a:rPr>
              <a:t>产生</a:t>
            </a:r>
            <a:endParaRPr lang="en-US" altLang="zh-CN" sz="3600" b="1" kern="100">
              <a:latin typeface="黑体" panose="02010609060101010101" charset="-122"/>
              <a:ea typeface="黑体" panose="02010609060101010101" charset="-122"/>
            </a:endParaRPr>
          </a:p>
        </p:txBody>
      </p:sp>
      <p:sp>
        <p:nvSpPr>
          <p:cNvPr id="3" name="矩形 2"/>
          <p:cNvSpPr/>
          <p:nvPr/>
        </p:nvSpPr>
        <p:spPr>
          <a:xfrm>
            <a:off x="228600" y="1230430"/>
            <a:ext cx="8496299" cy="2146742"/>
          </a:xfrm>
          <a:prstGeom prst="rect">
            <a:avLst/>
          </a:prstGeom>
          <a:noFill/>
        </p:spPr>
        <p:txBody>
          <a:bodyPr wrap="square" lIns="68580" tIns="34290" rIns="68580" bIns="34290">
            <a:spAutoFit/>
          </a:bodyPr>
          <a:lstStyle/>
          <a:p>
            <a:pPr algn="ctr">
              <a:lnSpc>
                <a:spcPct val="150000"/>
              </a:lnSpc>
            </a:pPr>
            <a:r>
              <a:rPr lang="zh-CN" altLang="en-US" sz="3000" b="1" kern="100">
                <a:latin typeface="黑体" panose="02010609060101010101" charset="-122"/>
                <a:ea typeface="黑体" panose="02010609060101010101" charset="-122"/>
              </a:rPr>
              <a:t>阅读课本</a:t>
            </a:r>
            <a:r>
              <a:rPr lang="en-US" altLang="zh-CN" sz="3000" b="1" kern="100">
                <a:latin typeface="黑体" panose="02010609060101010101" charset="-122"/>
                <a:ea typeface="黑体" panose="02010609060101010101" charset="-122"/>
              </a:rPr>
              <a:t>2</a:t>
            </a:r>
            <a:r>
              <a:rPr lang="zh-CN" altLang="en-US" sz="3000" b="1" kern="100">
                <a:latin typeface="黑体" panose="02010609060101010101" charset="-122"/>
                <a:ea typeface="黑体" panose="02010609060101010101" charset="-122"/>
              </a:rPr>
              <a:t>页第一子目“人类文明的产生”，思考：</a:t>
            </a:r>
            <a:endParaRPr lang="en-US" altLang="zh-CN" sz="3000" b="1" kern="100">
              <a:latin typeface="黑体" panose="02010609060101010101" charset="-122"/>
              <a:ea typeface="黑体" panose="02010609060101010101" charset="-122"/>
            </a:endParaRPr>
          </a:p>
          <a:p>
            <a:pPr>
              <a:lnSpc>
                <a:spcPct val="150000"/>
              </a:lnSpc>
            </a:pPr>
            <a:r>
              <a:rPr lang="en-US" altLang="zh-CN" sz="3000" b="1" kern="100">
                <a:latin typeface="黑体" panose="02010609060101010101" charset="-122"/>
                <a:ea typeface="黑体" panose="02010609060101010101" charset="-122"/>
              </a:rPr>
              <a:t>1</a:t>
            </a:r>
            <a:r>
              <a:rPr lang="en-US" altLang="zh-CN" sz="3000" b="1" kern="100" smtClean="0">
                <a:latin typeface="黑体" panose="02010609060101010101" charset="-122"/>
                <a:ea typeface="黑体" panose="02010609060101010101" charset="-122"/>
              </a:rPr>
              <a:t>.</a:t>
            </a:r>
            <a:r>
              <a:rPr lang="zh-CN" altLang="en-US" sz="3000" b="1" kern="100" smtClean="0">
                <a:latin typeface="黑体" panose="02010609060101010101" charset="-122"/>
                <a:ea typeface="黑体" panose="02010609060101010101" charset="-122"/>
              </a:rPr>
              <a:t>文明</a:t>
            </a:r>
            <a:r>
              <a:rPr lang="zh-CN" altLang="en-US" sz="3000" b="1" kern="100">
                <a:latin typeface="黑体" panose="02010609060101010101" charset="-122"/>
                <a:ea typeface="黑体" panose="02010609060101010101" charset="-122"/>
              </a:rPr>
              <a:t>产生</a:t>
            </a:r>
            <a:r>
              <a:rPr lang="zh-CN" altLang="en-US" sz="3000" b="1" kern="100" smtClean="0">
                <a:latin typeface="黑体" panose="02010609060101010101" charset="-122"/>
                <a:ea typeface="黑体" panose="02010609060101010101" charset="-122"/>
              </a:rPr>
              <a:t>的前提是什么？</a:t>
            </a:r>
            <a:endParaRPr lang="en-US" altLang="zh-CN" sz="3000" b="1" kern="100">
              <a:latin typeface="黑体" panose="02010609060101010101" charset="-122"/>
              <a:ea typeface="黑体" panose="02010609060101010101" charset="-122"/>
            </a:endParaRPr>
          </a:p>
          <a:p>
            <a:pPr>
              <a:lnSpc>
                <a:spcPct val="150000"/>
              </a:lnSpc>
            </a:pPr>
            <a:r>
              <a:rPr lang="en-US" altLang="zh-CN" sz="3000" b="1" kern="100">
                <a:latin typeface="黑体" panose="02010609060101010101" charset="-122"/>
                <a:ea typeface="黑体" panose="02010609060101010101" charset="-122"/>
              </a:rPr>
              <a:t>2</a:t>
            </a:r>
            <a:r>
              <a:rPr lang="en-US" altLang="zh-CN" sz="3000" b="1" kern="100" smtClean="0">
                <a:latin typeface="黑体" panose="02010609060101010101" charset="-122"/>
                <a:ea typeface="黑体" panose="02010609060101010101" charset="-122"/>
              </a:rPr>
              <a:t>.</a:t>
            </a:r>
            <a:r>
              <a:rPr lang="zh-CN" altLang="en-US" sz="3000" b="1" kern="100" smtClean="0">
                <a:latin typeface="黑体" panose="02010609060101010101" charset="-122"/>
                <a:ea typeface="黑体" panose="02010609060101010101" charset="-122"/>
              </a:rPr>
              <a:t>人类早期文明是如何产生的？</a:t>
            </a:r>
            <a:endParaRPr lang="zh-CN" altLang="en-US" sz="3000" b="1" kern="100">
              <a:latin typeface="黑体" panose="02010609060101010101" charset="-122"/>
              <a:ea typeface="黑体" panose="02010609060101010101" charset="-122"/>
            </a:endParaRPr>
          </a:p>
        </p:txBody>
      </p:sp>
    </p:spTree>
    <p:extLst>
      <p:ext uri="{BB962C8B-B14F-4D97-AF65-F5344CB8AC3E}">
        <p14:creationId xmlns:p14="http://schemas.microsoft.com/office/powerpoint/2010/main" val="3349988969"/>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p:cNvPicPr>
          <p:nvPr>
            <p:custDataLst>
              <p:tags r:id="rId1"/>
            </p:custDataLst>
          </p:nvPr>
        </p:nvPicPr>
        <p:blipFill>
          <a:blip r:embed="rId4"/>
          <a:stretch>
            <a:fillRect/>
          </a:stretch>
        </p:blipFill>
        <p:spPr>
          <a:xfrm>
            <a:off x="0" y="0"/>
            <a:ext cx="9144000" cy="4804807"/>
          </a:xfrm>
          <a:prstGeom prst="rect">
            <a:avLst/>
          </a:prstGeom>
          <a:noFill/>
          <a:ln w="9525">
            <a:noFill/>
          </a:ln>
        </p:spPr>
      </p:pic>
      <p:sp>
        <p:nvSpPr>
          <p:cNvPr id="3" name="矩形 2"/>
          <p:cNvSpPr/>
          <p:nvPr>
            <p:custDataLst>
              <p:tags r:id="rId2"/>
            </p:custDataLst>
          </p:nvPr>
        </p:nvSpPr>
        <p:spPr>
          <a:xfrm>
            <a:off x="1012398" y="4523961"/>
            <a:ext cx="7356902" cy="561692"/>
          </a:xfrm>
          <a:prstGeom prst="rect">
            <a:avLst/>
          </a:prstGeom>
          <a:solidFill>
            <a:srgbClr val="DDD9C3"/>
          </a:solidFill>
          <a:ln w="9525">
            <a:noFill/>
          </a:ln>
        </p:spPr>
        <p:txBody>
          <a:bodyPr wrap="square" lIns="68580" tIns="34290" rIns="68580" bIns="34290" anchor="t" anchorCtr="0">
            <a:spAutoFit/>
          </a:bodyPr>
          <a:lstStyle/>
          <a:p>
            <a:r>
              <a:rPr lang="zh-CN" altLang="en-US" sz="3200" b="1" smtClean="0">
                <a:latin typeface="黑体" panose="02010609060101010101" pitchFamily="49" charset="-122"/>
                <a:ea typeface="黑体" panose="02010609060101010101" pitchFamily="49" charset="-122"/>
              </a:rPr>
              <a:t>文明产生的前提：农业、畜牧业的产生</a:t>
            </a:r>
            <a:endParaRPr lang="zh-CN" altLang="en-US" sz="3200" b="1">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750881924"/>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7929" y="357576"/>
            <a:ext cx="1508522" cy="1338812"/>
          </a:xfrm>
          <a:prstGeom prst="rect">
            <a:avLst/>
          </a:prstGeom>
          <a:solidFill>
            <a:srgbClr val="002060"/>
          </a:solidFill>
        </p:spPr>
        <p:txBody>
          <a:bodyPr wrap="square" lIns="91424" tIns="45712" rIns="91424" bIns="45712" rtlCol="0">
            <a:spAutoFit/>
          </a:bodyPr>
          <a:lstStyle/>
          <a:p>
            <a:pPr defTabSz="685800" fontAlgn="base">
              <a:spcBef>
                <a:spcPct val="0"/>
              </a:spcBef>
              <a:spcAft>
                <a:spcPct val="0"/>
              </a:spcAft>
              <a:defRPr/>
            </a:pPr>
            <a:r>
              <a:rPr lang="zh-CN" altLang="en-US" sz="2700" b="1" smtClean="0">
                <a:solidFill>
                  <a:srgbClr val="FFFF00"/>
                </a:solidFill>
                <a:latin typeface="黑体" panose="02010609060101010101" charset="-122"/>
                <a:ea typeface="黑体" panose="02010609060101010101" charset="-122"/>
              </a:rPr>
              <a:t>前提：农业</a:t>
            </a:r>
            <a:endParaRPr lang="en-US" altLang="zh-CN" sz="2700" b="1">
              <a:solidFill>
                <a:srgbClr val="FFFF00"/>
              </a:solidFill>
              <a:latin typeface="黑体" panose="02010609060101010101" charset="-122"/>
              <a:ea typeface="黑体" panose="02010609060101010101" charset="-122"/>
            </a:endParaRPr>
          </a:p>
          <a:p>
            <a:pPr defTabSz="685800" fontAlgn="base">
              <a:spcBef>
                <a:spcPct val="0"/>
              </a:spcBef>
              <a:spcAft>
                <a:spcPct val="0"/>
              </a:spcAft>
              <a:defRPr/>
            </a:pPr>
            <a:r>
              <a:rPr lang="zh-CN" altLang="en-US" sz="2700" b="1">
                <a:solidFill>
                  <a:srgbClr val="FFFF00"/>
                </a:solidFill>
                <a:latin typeface="黑体" panose="02010609060101010101" charset="-122"/>
                <a:ea typeface="黑体" panose="02010609060101010101" charset="-122"/>
              </a:rPr>
              <a:t>畜牧业</a:t>
            </a:r>
            <a:endParaRPr lang="en-US" altLang="zh-CN" sz="2700" b="1">
              <a:solidFill>
                <a:srgbClr val="FFFF00"/>
              </a:solidFill>
              <a:latin typeface="黑体" panose="02010609060101010101" charset="-122"/>
              <a:ea typeface="黑体" panose="02010609060101010101" charset="-122"/>
            </a:endParaRPr>
          </a:p>
        </p:txBody>
      </p:sp>
      <p:sp>
        <p:nvSpPr>
          <p:cNvPr id="3" name="右大括号 2"/>
          <p:cNvSpPr/>
          <p:nvPr/>
        </p:nvSpPr>
        <p:spPr>
          <a:xfrm>
            <a:off x="1630978" y="613344"/>
            <a:ext cx="338750" cy="991466"/>
          </a:xfrm>
          <a:prstGeom prst="rightBrace">
            <a:avLst/>
          </a:prstGeom>
        </p:spPr>
        <p:style>
          <a:lnRef idx="1">
            <a:schemeClr val="dk1"/>
          </a:lnRef>
          <a:fillRef idx="0">
            <a:schemeClr val="dk1"/>
          </a:fillRef>
          <a:effectRef idx="0">
            <a:schemeClr val="dk1"/>
          </a:effectRef>
          <a:fontRef idx="minor">
            <a:schemeClr val="tx1"/>
          </a:fontRef>
        </p:style>
        <p:txBody>
          <a:bodyPr lIns="91424" tIns="45712" rIns="91424" bIns="45712" rtlCol="0" anchor="ctr"/>
          <a:lstStyle/>
          <a:p>
            <a:pPr algn="ctr" defTabSz="685800" fontAlgn="base">
              <a:spcBef>
                <a:spcPct val="0"/>
              </a:spcBef>
              <a:spcAft>
                <a:spcPct val="0"/>
              </a:spcAft>
              <a:defRPr/>
            </a:pPr>
            <a:endParaRPr lang="zh-CN" altLang="en-US" sz="1350">
              <a:solidFill>
                <a:srgbClr val="4D4D4D"/>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2096152" y="855971"/>
            <a:ext cx="1909690" cy="438565"/>
          </a:xfrm>
          <a:prstGeom prst="rect">
            <a:avLst/>
          </a:prstGeom>
          <a:solidFill>
            <a:schemeClr val="accent2"/>
          </a:solidFill>
        </p:spPr>
        <p:txBody>
          <a:bodyPr wrap="square" lIns="91424" tIns="45712" rIns="91424" bIns="45712" rtlCol="0">
            <a:spAutoFit/>
          </a:bodyPr>
          <a:lstStyle/>
          <a:p>
            <a:pPr defTabSz="685800" fontAlgn="base">
              <a:spcBef>
                <a:spcPct val="0"/>
              </a:spcBef>
              <a:spcAft>
                <a:spcPct val="0"/>
              </a:spcAft>
              <a:defRPr/>
            </a:pPr>
            <a:r>
              <a:rPr lang="zh-CN" altLang="en-US" sz="2250" b="1">
                <a:solidFill>
                  <a:srgbClr val="4D4D4D"/>
                </a:solidFill>
                <a:latin typeface="黑体" panose="02010609060101010101" charset="-122"/>
                <a:ea typeface="黑体" panose="02010609060101010101" charset="-122"/>
              </a:rPr>
              <a:t>生产力</a:t>
            </a:r>
            <a:r>
              <a:rPr lang="zh-CN" altLang="en-US" sz="2250" b="1" smtClean="0">
                <a:solidFill>
                  <a:srgbClr val="4D4D4D"/>
                </a:solidFill>
                <a:latin typeface="黑体" panose="02010609060101010101" charset="-122"/>
                <a:ea typeface="黑体" panose="02010609060101010101" charset="-122"/>
              </a:rPr>
              <a:t>提高</a:t>
            </a:r>
            <a:endParaRPr lang="en-US" altLang="zh-CN" sz="2250" b="1">
              <a:solidFill>
                <a:srgbClr val="4D4D4D"/>
              </a:solidFill>
              <a:latin typeface="黑体" panose="02010609060101010101" charset="-122"/>
              <a:ea typeface="黑体" panose="02010609060101010101" charset="-122"/>
            </a:endParaRPr>
          </a:p>
        </p:txBody>
      </p:sp>
      <p:sp>
        <p:nvSpPr>
          <p:cNvPr id="5" name="箭头: 右 4"/>
          <p:cNvSpPr/>
          <p:nvPr/>
        </p:nvSpPr>
        <p:spPr>
          <a:xfrm>
            <a:off x="1019914" y="2863241"/>
            <a:ext cx="801859" cy="25967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defTabSz="685800" fontAlgn="base">
              <a:spcBef>
                <a:spcPct val="0"/>
              </a:spcBef>
              <a:spcAft>
                <a:spcPct val="0"/>
              </a:spcAft>
              <a:defRPr/>
            </a:pPr>
            <a:endParaRPr lang="zh-CN" altLang="en-US" sz="1350">
              <a:solidFill>
                <a:srgbClr val="FFFFFF"/>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4986449" y="855971"/>
            <a:ext cx="1435611" cy="438565"/>
          </a:xfrm>
          <a:prstGeom prst="rect">
            <a:avLst/>
          </a:prstGeom>
          <a:noFill/>
        </p:spPr>
        <p:txBody>
          <a:bodyPr wrap="square" lIns="91424" tIns="45712" rIns="91424" bIns="45712" rtlCol="0">
            <a:spAutoFit/>
          </a:bodyPr>
          <a:lstStyle/>
          <a:p>
            <a:pPr defTabSz="685800" fontAlgn="base">
              <a:spcBef>
                <a:spcPct val="0"/>
              </a:spcBef>
              <a:spcAft>
                <a:spcPct val="0"/>
              </a:spcAft>
              <a:defRPr/>
            </a:pPr>
            <a:r>
              <a:rPr lang="zh-CN" altLang="en-US" sz="2250" b="1">
                <a:solidFill>
                  <a:srgbClr val="4D4D4D"/>
                </a:solidFill>
                <a:latin typeface="黑体" panose="02010609060101010101" charset="-122"/>
                <a:ea typeface="黑体" panose="02010609060101010101" charset="-122"/>
              </a:rPr>
              <a:t>剩余产品</a:t>
            </a:r>
          </a:p>
        </p:txBody>
      </p:sp>
      <p:sp>
        <p:nvSpPr>
          <p:cNvPr id="7" name="箭头: 右 6"/>
          <p:cNvSpPr/>
          <p:nvPr/>
        </p:nvSpPr>
        <p:spPr>
          <a:xfrm>
            <a:off x="6457074" y="979240"/>
            <a:ext cx="801859" cy="25967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defTabSz="685800" fontAlgn="base">
              <a:spcBef>
                <a:spcPct val="0"/>
              </a:spcBef>
              <a:spcAft>
                <a:spcPct val="0"/>
              </a:spcAft>
              <a:defRPr/>
            </a:pPr>
            <a:endParaRPr lang="zh-CN" altLang="en-US" sz="1350">
              <a:solidFill>
                <a:srgbClr val="FFFFFF"/>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7395985" y="820933"/>
            <a:ext cx="1230922" cy="507815"/>
          </a:xfrm>
          <a:prstGeom prst="rect">
            <a:avLst/>
          </a:prstGeom>
          <a:solidFill>
            <a:srgbClr val="002060"/>
          </a:solidFill>
        </p:spPr>
        <p:txBody>
          <a:bodyPr wrap="square" lIns="91424" tIns="45712" rIns="91424" bIns="45712" rtlCol="0">
            <a:spAutoFit/>
          </a:bodyPr>
          <a:lstStyle/>
          <a:p>
            <a:pPr defTabSz="685800" fontAlgn="base">
              <a:spcBef>
                <a:spcPct val="0"/>
              </a:spcBef>
              <a:spcAft>
                <a:spcPct val="0"/>
              </a:spcAft>
              <a:defRPr/>
            </a:pPr>
            <a:r>
              <a:rPr lang="zh-CN" altLang="en-US" sz="2700" b="1">
                <a:solidFill>
                  <a:srgbClr val="FFFF00"/>
                </a:solidFill>
                <a:latin typeface="黑体" panose="02010609060101010101" charset="-122"/>
                <a:ea typeface="黑体" panose="02010609060101010101" charset="-122"/>
              </a:rPr>
              <a:t>私有制</a:t>
            </a:r>
          </a:p>
        </p:txBody>
      </p:sp>
      <p:sp>
        <p:nvSpPr>
          <p:cNvPr id="9" name="箭头: 右 8"/>
          <p:cNvSpPr/>
          <p:nvPr/>
        </p:nvSpPr>
        <p:spPr>
          <a:xfrm rot="5400000">
            <a:off x="7952947" y="1791360"/>
            <a:ext cx="855433" cy="321263"/>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defTabSz="685800" fontAlgn="base">
              <a:spcBef>
                <a:spcPct val="0"/>
              </a:spcBef>
              <a:spcAft>
                <a:spcPct val="0"/>
              </a:spcAft>
              <a:defRPr/>
            </a:pPr>
            <a:endParaRPr lang="zh-CN" altLang="en-US" sz="1350">
              <a:solidFill>
                <a:srgbClr val="FFFFFF"/>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8143401" y="2481732"/>
            <a:ext cx="629821" cy="1015647"/>
          </a:xfrm>
          <a:prstGeom prst="rect">
            <a:avLst/>
          </a:prstGeom>
          <a:solidFill>
            <a:srgbClr val="002060"/>
          </a:solidFill>
        </p:spPr>
        <p:txBody>
          <a:bodyPr wrap="square" lIns="91424" tIns="45712" rIns="91424" bIns="45712" rtlCol="0">
            <a:spAutoFit/>
          </a:bodyPr>
          <a:lstStyle/>
          <a:p>
            <a:pPr defTabSz="685800" fontAlgn="base">
              <a:spcBef>
                <a:spcPct val="0"/>
              </a:spcBef>
              <a:spcAft>
                <a:spcPct val="0"/>
              </a:spcAft>
              <a:defRPr/>
            </a:pPr>
            <a:r>
              <a:rPr lang="zh-CN" altLang="en-US" sz="3000" b="1">
                <a:solidFill>
                  <a:srgbClr val="FFFF00"/>
                </a:solidFill>
                <a:latin typeface="黑体" panose="02010609060101010101" charset="-122"/>
                <a:ea typeface="黑体" panose="02010609060101010101" charset="-122"/>
              </a:rPr>
              <a:t>阶级</a:t>
            </a:r>
            <a:endParaRPr lang="en-US" altLang="zh-CN" sz="3000" b="1">
              <a:solidFill>
                <a:srgbClr val="FFFF00"/>
              </a:solidFill>
              <a:latin typeface="黑体" panose="02010609060101010101" charset="-122"/>
              <a:ea typeface="黑体" panose="02010609060101010101" charset="-122"/>
            </a:endParaRPr>
          </a:p>
        </p:txBody>
      </p:sp>
      <p:sp>
        <p:nvSpPr>
          <p:cNvPr id="11" name="右大括号 10"/>
          <p:cNvSpPr/>
          <p:nvPr/>
        </p:nvSpPr>
        <p:spPr>
          <a:xfrm>
            <a:off x="7399383" y="2126554"/>
            <a:ext cx="532942" cy="1802609"/>
          </a:xfrm>
          <a:prstGeom prst="rightBrace">
            <a:avLst/>
          </a:prstGeom>
        </p:spPr>
        <p:style>
          <a:lnRef idx="1">
            <a:schemeClr val="dk1"/>
          </a:lnRef>
          <a:fillRef idx="0">
            <a:schemeClr val="dk1"/>
          </a:fillRef>
          <a:effectRef idx="0">
            <a:schemeClr val="dk1"/>
          </a:effectRef>
          <a:fontRef idx="minor">
            <a:schemeClr val="tx1"/>
          </a:fontRef>
        </p:style>
        <p:txBody>
          <a:bodyPr lIns="91424" tIns="45712" rIns="91424" bIns="45712" rtlCol="0" anchor="ctr"/>
          <a:lstStyle/>
          <a:p>
            <a:pPr algn="ctr" defTabSz="685800" fontAlgn="base">
              <a:spcBef>
                <a:spcPct val="0"/>
              </a:spcBef>
              <a:spcAft>
                <a:spcPct val="0"/>
              </a:spcAft>
              <a:defRPr/>
            </a:pPr>
            <a:endParaRPr lang="zh-CN" altLang="en-US" sz="1350">
              <a:solidFill>
                <a:srgbClr val="4D4D4D"/>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6062610" y="1924533"/>
            <a:ext cx="1154149" cy="438565"/>
          </a:xfrm>
          <a:prstGeom prst="rect">
            <a:avLst/>
          </a:prstGeom>
          <a:noFill/>
        </p:spPr>
        <p:txBody>
          <a:bodyPr wrap="square" lIns="91424" tIns="45712" rIns="91424" bIns="45712" rtlCol="0">
            <a:spAutoFit/>
          </a:bodyPr>
          <a:lstStyle/>
          <a:p>
            <a:pPr defTabSz="685800" fontAlgn="base">
              <a:spcBef>
                <a:spcPct val="0"/>
              </a:spcBef>
              <a:spcAft>
                <a:spcPct val="0"/>
              </a:spcAft>
              <a:defRPr/>
            </a:pPr>
            <a:r>
              <a:rPr lang="zh-CN" altLang="en-US" sz="2250" b="1">
                <a:solidFill>
                  <a:srgbClr val="4D4D4D"/>
                </a:solidFill>
                <a:latin typeface="黑体" panose="02010609060101010101" charset="-122"/>
                <a:ea typeface="黑体" panose="02010609060101010101" charset="-122"/>
              </a:rPr>
              <a:t>统治者</a:t>
            </a:r>
          </a:p>
        </p:txBody>
      </p:sp>
      <p:sp>
        <p:nvSpPr>
          <p:cNvPr id="13" name="文本框 12"/>
          <p:cNvSpPr txBox="1"/>
          <p:nvPr/>
        </p:nvSpPr>
        <p:spPr>
          <a:xfrm>
            <a:off x="5892235" y="3835562"/>
            <a:ext cx="1363847" cy="438565"/>
          </a:xfrm>
          <a:prstGeom prst="rect">
            <a:avLst/>
          </a:prstGeom>
          <a:noFill/>
        </p:spPr>
        <p:txBody>
          <a:bodyPr wrap="square" lIns="91424" tIns="45712" rIns="91424" bIns="45712" rtlCol="0">
            <a:spAutoFit/>
          </a:bodyPr>
          <a:lstStyle/>
          <a:p>
            <a:pPr defTabSz="685800" fontAlgn="base">
              <a:spcBef>
                <a:spcPct val="0"/>
              </a:spcBef>
              <a:spcAft>
                <a:spcPct val="0"/>
              </a:spcAft>
              <a:defRPr/>
            </a:pPr>
            <a:r>
              <a:rPr lang="zh-CN" altLang="en-US" sz="2250" b="1">
                <a:solidFill>
                  <a:srgbClr val="4D4D4D"/>
                </a:solidFill>
                <a:latin typeface="黑体" panose="02010609060101010101" charset="-122"/>
                <a:ea typeface="黑体" panose="02010609060101010101" charset="-122"/>
              </a:rPr>
              <a:t>被统治者</a:t>
            </a:r>
          </a:p>
        </p:txBody>
      </p:sp>
      <p:sp>
        <p:nvSpPr>
          <p:cNvPr id="14" name="箭头: 右 13"/>
          <p:cNvSpPr/>
          <p:nvPr/>
        </p:nvSpPr>
        <p:spPr>
          <a:xfrm rot="5400000">
            <a:off x="363123" y="2032276"/>
            <a:ext cx="801611" cy="25975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defTabSz="685800" fontAlgn="base">
              <a:spcBef>
                <a:spcPct val="0"/>
              </a:spcBef>
              <a:spcAft>
                <a:spcPct val="0"/>
              </a:spcAft>
              <a:defRPr/>
            </a:pPr>
            <a:endParaRPr lang="zh-CN" altLang="en-US" sz="1350">
              <a:solidFill>
                <a:srgbClr val="FFFFFF"/>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413858" y="2593508"/>
            <a:ext cx="656656" cy="784814"/>
          </a:xfrm>
          <a:prstGeom prst="rect">
            <a:avLst/>
          </a:prstGeom>
          <a:noFill/>
        </p:spPr>
        <p:txBody>
          <a:bodyPr wrap="square" lIns="91424" tIns="45712" rIns="91424" bIns="45712" rtlCol="0">
            <a:spAutoFit/>
          </a:bodyPr>
          <a:lstStyle/>
          <a:p>
            <a:pPr algn="ctr" defTabSz="685800" fontAlgn="base">
              <a:spcBef>
                <a:spcPct val="0"/>
              </a:spcBef>
              <a:spcAft>
                <a:spcPct val="0"/>
              </a:spcAft>
              <a:defRPr/>
            </a:pPr>
            <a:r>
              <a:rPr lang="zh-CN" altLang="en-US" sz="2250" b="1">
                <a:solidFill>
                  <a:srgbClr val="4D4D4D"/>
                </a:solidFill>
                <a:latin typeface="黑体" panose="02010609060101010101" charset="-122"/>
                <a:ea typeface="黑体" panose="02010609060101010101" charset="-122"/>
              </a:rPr>
              <a:t>定居</a:t>
            </a:r>
          </a:p>
        </p:txBody>
      </p:sp>
      <p:sp>
        <p:nvSpPr>
          <p:cNvPr id="16" name="箭头: 右 15"/>
          <p:cNvSpPr/>
          <p:nvPr/>
        </p:nvSpPr>
        <p:spPr>
          <a:xfrm>
            <a:off x="4040856" y="979240"/>
            <a:ext cx="801859" cy="25967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defTabSz="685800" fontAlgn="base">
              <a:spcBef>
                <a:spcPct val="0"/>
              </a:spcBef>
              <a:spcAft>
                <a:spcPct val="0"/>
              </a:spcAft>
              <a:defRPr/>
            </a:pPr>
            <a:endParaRPr lang="zh-CN" altLang="en-US" sz="1350">
              <a:solidFill>
                <a:srgbClr val="FFFFFF"/>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1759920" y="2808575"/>
            <a:ext cx="1177538" cy="438565"/>
          </a:xfrm>
          <a:prstGeom prst="rect">
            <a:avLst/>
          </a:prstGeom>
          <a:noFill/>
        </p:spPr>
        <p:txBody>
          <a:bodyPr wrap="square" lIns="91424" tIns="45712" rIns="91424" bIns="45712" rtlCol="0">
            <a:spAutoFit/>
          </a:bodyPr>
          <a:lstStyle/>
          <a:p>
            <a:pPr defTabSz="685800" fontAlgn="base">
              <a:spcBef>
                <a:spcPct val="0"/>
              </a:spcBef>
              <a:spcAft>
                <a:spcPct val="0"/>
              </a:spcAft>
              <a:defRPr/>
            </a:pPr>
            <a:r>
              <a:rPr lang="zh-CN" altLang="en-US" sz="2250" b="1">
                <a:solidFill>
                  <a:srgbClr val="4D4D4D"/>
                </a:solidFill>
                <a:latin typeface="黑体" panose="02010609060101010101" charset="-122"/>
                <a:ea typeface="黑体" panose="02010609060101010101" charset="-122"/>
              </a:rPr>
              <a:t>定居点</a:t>
            </a:r>
          </a:p>
        </p:txBody>
      </p:sp>
      <p:sp>
        <p:nvSpPr>
          <p:cNvPr id="18" name="箭头: 右 17"/>
          <p:cNvSpPr/>
          <p:nvPr/>
        </p:nvSpPr>
        <p:spPr>
          <a:xfrm>
            <a:off x="2924573" y="2899645"/>
            <a:ext cx="801859" cy="25967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defTabSz="685800" fontAlgn="base">
              <a:spcBef>
                <a:spcPct val="0"/>
              </a:spcBef>
              <a:spcAft>
                <a:spcPct val="0"/>
              </a:spcAft>
              <a:defRPr/>
            </a:pPr>
            <a:endParaRPr lang="zh-CN" altLang="en-US" sz="1350">
              <a:solidFill>
                <a:srgbClr val="FFFFFF"/>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3965587" y="2578196"/>
            <a:ext cx="928867" cy="923314"/>
          </a:xfrm>
          <a:prstGeom prst="rect">
            <a:avLst/>
          </a:prstGeom>
          <a:solidFill>
            <a:srgbClr val="002060"/>
          </a:solidFill>
        </p:spPr>
        <p:txBody>
          <a:bodyPr wrap="square" lIns="91424" tIns="45712" rIns="91424" bIns="45712" rtlCol="0">
            <a:spAutoFit/>
          </a:bodyPr>
          <a:lstStyle/>
          <a:p>
            <a:pPr defTabSz="685800" fontAlgn="base">
              <a:spcBef>
                <a:spcPct val="0"/>
              </a:spcBef>
              <a:spcAft>
                <a:spcPct val="0"/>
              </a:spcAft>
              <a:defRPr/>
            </a:pPr>
            <a:r>
              <a:rPr lang="zh-CN" altLang="en-US" sz="2700" b="1">
                <a:solidFill>
                  <a:srgbClr val="FFFF00"/>
                </a:solidFill>
                <a:latin typeface="黑体" panose="02010609060101010101" charset="-122"/>
                <a:ea typeface="黑体" panose="02010609060101010101" charset="-122"/>
              </a:rPr>
              <a:t>早期城市</a:t>
            </a:r>
          </a:p>
        </p:txBody>
      </p:sp>
      <p:sp>
        <p:nvSpPr>
          <p:cNvPr id="20" name="左大括号 19"/>
          <p:cNvSpPr/>
          <p:nvPr/>
        </p:nvSpPr>
        <p:spPr>
          <a:xfrm>
            <a:off x="5092549" y="2178766"/>
            <a:ext cx="259751" cy="1651696"/>
          </a:xfrm>
          <a:prstGeom prst="leftBrace">
            <a:avLst/>
          </a:prstGeom>
        </p:spPr>
        <p:style>
          <a:lnRef idx="1">
            <a:schemeClr val="dk1"/>
          </a:lnRef>
          <a:fillRef idx="0">
            <a:schemeClr val="dk1"/>
          </a:fillRef>
          <a:effectRef idx="0">
            <a:schemeClr val="dk1"/>
          </a:effectRef>
          <a:fontRef idx="minor">
            <a:schemeClr val="tx1"/>
          </a:fontRef>
        </p:style>
        <p:txBody>
          <a:bodyPr lIns="91424" tIns="45712" rIns="91424" bIns="45712" rtlCol="0" anchor="ctr"/>
          <a:lstStyle/>
          <a:p>
            <a:pPr algn="ctr" defTabSz="685800" fontAlgn="base">
              <a:spcBef>
                <a:spcPct val="0"/>
              </a:spcBef>
              <a:spcAft>
                <a:spcPct val="0"/>
              </a:spcAft>
              <a:defRPr/>
            </a:pPr>
            <a:endParaRPr lang="zh-CN" altLang="en-US" sz="1350">
              <a:solidFill>
                <a:srgbClr val="4D4D4D"/>
              </a:solidFill>
              <a:latin typeface="微软雅黑" panose="020B0503020204020204" pitchFamily="34" charset="-122"/>
              <a:ea typeface="微软雅黑" panose="020B0503020204020204" pitchFamily="34" charset="-122"/>
            </a:endParaRPr>
          </a:p>
        </p:txBody>
      </p:sp>
      <p:sp>
        <p:nvSpPr>
          <p:cNvPr id="21" name="矩形 20"/>
          <p:cNvSpPr/>
          <p:nvPr/>
        </p:nvSpPr>
        <p:spPr>
          <a:xfrm>
            <a:off x="5069125" y="1753055"/>
            <a:ext cx="2963851" cy="2514604"/>
          </a:xfrm>
          <a:prstGeom prst="rect">
            <a:avLst/>
          </a:prstGeom>
          <a:noFill/>
          <a:ln w="38100">
            <a:solidFill>
              <a:srgbClr val="060607"/>
            </a:solid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defTabSz="685800" fontAlgn="base">
              <a:spcBef>
                <a:spcPct val="0"/>
              </a:spcBef>
              <a:spcAft>
                <a:spcPct val="0"/>
              </a:spcAft>
              <a:defRPr/>
            </a:pPr>
            <a:endParaRPr lang="zh-CN" altLang="en-US" sz="1350">
              <a:solidFill>
                <a:srgbClr val="FFFFFF"/>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6100465" y="4381841"/>
            <a:ext cx="908077" cy="507815"/>
          </a:xfrm>
          <a:prstGeom prst="rect">
            <a:avLst/>
          </a:prstGeom>
          <a:solidFill>
            <a:srgbClr val="002060"/>
          </a:solidFill>
        </p:spPr>
        <p:txBody>
          <a:bodyPr wrap="square" lIns="91424" tIns="45712" rIns="91424" bIns="45712" rtlCol="0">
            <a:spAutoFit/>
          </a:bodyPr>
          <a:lstStyle/>
          <a:p>
            <a:pPr defTabSz="685800" fontAlgn="base">
              <a:spcBef>
                <a:spcPct val="0"/>
              </a:spcBef>
              <a:spcAft>
                <a:spcPct val="0"/>
              </a:spcAft>
              <a:defRPr/>
            </a:pPr>
            <a:r>
              <a:rPr lang="zh-CN" altLang="en-US" sz="2700" b="1">
                <a:solidFill>
                  <a:srgbClr val="FFFF00"/>
                </a:solidFill>
                <a:latin typeface="黑体" panose="02010609060101010101" charset="-122"/>
                <a:ea typeface="黑体" panose="02010609060101010101" charset="-122"/>
              </a:rPr>
              <a:t>国家</a:t>
            </a:r>
          </a:p>
        </p:txBody>
      </p:sp>
      <p:sp>
        <p:nvSpPr>
          <p:cNvPr id="24" name="文本框 23"/>
          <p:cNvSpPr txBox="1"/>
          <p:nvPr/>
        </p:nvSpPr>
        <p:spPr>
          <a:xfrm>
            <a:off x="6782051" y="2499867"/>
            <a:ext cx="847574" cy="1131063"/>
          </a:xfrm>
          <a:prstGeom prst="rect">
            <a:avLst/>
          </a:prstGeom>
          <a:noFill/>
        </p:spPr>
        <p:txBody>
          <a:bodyPr wrap="square" lIns="91424" tIns="45712" rIns="91424" bIns="45712" rtlCol="0">
            <a:spAutoFit/>
          </a:bodyPr>
          <a:lstStyle/>
          <a:p>
            <a:pPr defTabSz="685800" fontAlgn="base">
              <a:spcBef>
                <a:spcPct val="0"/>
              </a:spcBef>
              <a:spcAft>
                <a:spcPct val="0"/>
              </a:spcAft>
              <a:defRPr/>
            </a:pPr>
            <a:r>
              <a:rPr lang="zh-CN" altLang="en-US" sz="2250" b="1">
                <a:solidFill>
                  <a:srgbClr val="4D4D4D"/>
                </a:solidFill>
                <a:latin typeface="黑体" panose="02010609060101010101" charset="-122"/>
                <a:ea typeface="黑体" panose="02010609060101010101" charset="-122"/>
              </a:rPr>
              <a:t>政府</a:t>
            </a:r>
            <a:endParaRPr lang="en-US" altLang="zh-CN" sz="2250" b="1">
              <a:solidFill>
                <a:srgbClr val="4D4D4D"/>
              </a:solidFill>
              <a:latin typeface="黑体" panose="02010609060101010101" charset="-122"/>
              <a:ea typeface="黑体" panose="02010609060101010101" charset="-122"/>
            </a:endParaRPr>
          </a:p>
          <a:p>
            <a:pPr defTabSz="685800" fontAlgn="base">
              <a:spcBef>
                <a:spcPct val="0"/>
              </a:spcBef>
              <a:spcAft>
                <a:spcPct val="0"/>
              </a:spcAft>
              <a:defRPr/>
            </a:pPr>
            <a:r>
              <a:rPr lang="zh-CN" altLang="en-US" sz="2250" b="1">
                <a:solidFill>
                  <a:srgbClr val="4D4D4D"/>
                </a:solidFill>
                <a:latin typeface="黑体" panose="02010609060101010101" charset="-122"/>
                <a:ea typeface="黑体" panose="02010609060101010101" charset="-122"/>
              </a:rPr>
              <a:t>军队</a:t>
            </a:r>
            <a:endParaRPr lang="en-US" altLang="zh-CN" sz="2250" b="1">
              <a:solidFill>
                <a:srgbClr val="4D4D4D"/>
              </a:solidFill>
              <a:latin typeface="黑体" panose="02010609060101010101" charset="-122"/>
              <a:ea typeface="黑体" panose="02010609060101010101" charset="-122"/>
            </a:endParaRPr>
          </a:p>
          <a:p>
            <a:pPr defTabSz="685800" fontAlgn="base">
              <a:spcBef>
                <a:spcPct val="0"/>
              </a:spcBef>
              <a:spcAft>
                <a:spcPct val="0"/>
              </a:spcAft>
              <a:defRPr/>
            </a:pPr>
            <a:r>
              <a:rPr lang="zh-CN" altLang="en-US" sz="2250" b="1">
                <a:solidFill>
                  <a:srgbClr val="4D4D4D"/>
                </a:solidFill>
                <a:latin typeface="黑体" panose="02010609060101010101" charset="-122"/>
                <a:ea typeface="黑体" panose="02010609060101010101" charset="-122"/>
              </a:rPr>
              <a:t>监狱</a:t>
            </a:r>
            <a:endParaRPr lang="en-US" altLang="zh-CN" sz="2250" b="1">
              <a:solidFill>
                <a:srgbClr val="4D4D4D"/>
              </a:solidFill>
              <a:latin typeface="黑体" panose="02010609060101010101" charset="-122"/>
              <a:ea typeface="黑体" panose="02010609060101010101" charset="-122"/>
            </a:endParaRPr>
          </a:p>
        </p:txBody>
      </p:sp>
      <p:sp>
        <p:nvSpPr>
          <p:cNvPr id="26" name="箭头: 右 25"/>
          <p:cNvSpPr/>
          <p:nvPr/>
        </p:nvSpPr>
        <p:spPr>
          <a:xfrm rot="5400000">
            <a:off x="5945953" y="2990980"/>
            <a:ext cx="1361492" cy="25581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defTabSz="685800" fontAlgn="base">
              <a:spcBef>
                <a:spcPct val="0"/>
              </a:spcBef>
              <a:spcAft>
                <a:spcPct val="0"/>
              </a:spcAft>
              <a:defRPr/>
            </a:pPr>
            <a:endParaRPr lang="zh-CN" altLang="en-US" sz="1350">
              <a:solidFill>
                <a:srgbClr val="FFFFFF"/>
              </a:solidFill>
              <a:latin typeface="微软雅黑" panose="020B0503020204020204" pitchFamily="34" charset="-122"/>
              <a:ea typeface="微软雅黑" panose="020B0503020204020204" pitchFamily="34" charset="-122"/>
            </a:endParaRPr>
          </a:p>
        </p:txBody>
      </p:sp>
      <p:sp>
        <p:nvSpPr>
          <p:cNvPr id="25" name="矩形 24"/>
          <p:cNvSpPr/>
          <p:nvPr/>
        </p:nvSpPr>
        <p:spPr>
          <a:xfrm>
            <a:off x="5252199" y="2626464"/>
            <a:ext cx="1373086" cy="784814"/>
          </a:xfrm>
          <a:prstGeom prst="rect">
            <a:avLst/>
          </a:prstGeom>
        </p:spPr>
        <p:txBody>
          <a:bodyPr wrap="square" lIns="91424" tIns="45712" rIns="91424" bIns="45712">
            <a:spAutoFit/>
          </a:bodyPr>
          <a:lstStyle/>
          <a:p>
            <a:pPr defTabSz="685800" fontAlgn="base">
              <a:spcBef>
                <a:spcPct val="0"/>
              </a:spcBef>
              <a:spcAft>
                <a:spcPct val="0"/>
              </a:spcAft>
              <a:defRPr/>
            </a:pPr>
            <a:r>
              <a:rPr lang="zh-CN" altLang="en-US" sz="2250" b="1">
                <a:solidFill>
                  <a:srgbClr val="4D4D4D"/>
                </a:solidFill>
                <a:latin typeface="黑体" panose="02010609060101010101" charset="-122"/>
                <a:ea typeface="黑体" panose="02010609060101010101" charset="-122"/>
              </a:rPr>
              <a:t>阶级矛盾</a:t>
            </a:r>
            <a:endParaRPr lang="en-US" altLang="zh-CN" sz="2250" b="1">
              <a:solidFill>
                <a:srgbClr val="4D4D4D"/>
              </a:solidFill>
              <a:latin typeface="黑体" panose="02010609060101010101" charset="-122"/>
              <a:ea typeface="黑体" panose="02010609060101010101" charset="-122"/>
            </a:endParaRPr>
          </a:p>
          <a:p>
            <a:pPr defTabSz="685800" fontAlgn="base">
              <a:spcBef>
                <a:spcPct val="0"/>
              </a:spcBef>
              <a:spcAft>
                <a:spcPct val="0"/>
              </a:spcAft>
              <a:defRPr/>
            </a:pPr>
            <a:r>
              <a:rPr lang="zh-CN" altLang="en-US" sz="2250" b="1">
                <a:solidFill>
                  <a:srgbClr val="4D4D4D"/>
                </a:solidFill>
                <a:latin typeface="黑体" panose="02010609060101010101" charset="-122"/>
                <a:ea typeface="黑体" panose="02010609060101010101" charset="-122"/>
              </a:rPr>
              <a:t>部落战争</a:t>
            </a:r>
          </a:p>
        </p:txBody>
      </p:sp>
      <p:sp>
        <p:nvSpPr>
          <p:cNvPr id="27" name="文本框 21"/>
          <p:cNvSpPr txBox="1"/>
          <p:nvPr/>
        </p:nvSpPr>
        <p:spPr>
          <a:xfrm>
            <a:off x="7194687" y="4380676"/>
            <a:ext cx="908077" cy="507815"/>
          </a:xfrm>
          <a:prstGeom prst="rect">
            <a:avLst/>
          </a:prstGeom>
          <a:solidFill>
            <a:srgbClr val="002060"/>
          </a:solidFill>
        </p:spPr>
        <p:txBody>
          <a:bodyPr wrap="square" lIns="91424" tIns="45712" rIns="91424" bIns="45712" rtlCol="0">
            <a:spAutoFit/>
          </a:bodyPr>
          <a:lstStyle/>
          <a:p>
            <a:pPr defTabSz="685800" fontAlgn="base">
              <a:spcBef>
                <a:spcPct val="0"/>
              </a:spcBef>
              <a:spcAft>
                <a:spcPct val="0"/>
              </a:spcAft>
              <a:defRPr/>
            </a:pPr>
            <a:r>
              <a:rPr lang="zh-CN" altLang="en-US" sz="2700" b="1">
                <a:solidFill>
                  <a:srgbClr val="FFFF00"/>
                </a:solidFill>
                <a:latin typeface="黑体" panose="02010609060101010101" charset="-122"/>
                <a:ea typeface="黑体" panose="02010609060101010101" charset="-122"/>
              </a:rPr>
              <a:t>文字</a:t>
            </a:r>
          </a:p>
        </p:txBody>
      </p:sp>
      <p:sp>
        <p:nvSpPr>
          <p:cNvPr id="28" name="TextBox 35"/>
          <p:cNvSpPr txBox="1">
            <a:spLocks noChangeArrowheads="1"/>
          </p:cNvSpPr>
          <p:nvPr/>
        </p:nvSpPr>
        <p:spPr bwMode="auto">
          <a:xfrm>
            <a:off x="4038926" y="4380676"/>
            <a:ext cx="1795180" cy="523220"/>
          </a:xfrm>
          <a:prstGeom prst="rect">
            <a:avLst/>
          </a:prstGeom>
          <a:solidFill>
            <a:srgbClr val="002060"/>
          </a:solidFill>
          <a:ln>
            <a:noFill/>
          </a:ln>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ct val="0"/>
              </a:spcAft>
              <a:defRPr/>
            </a:pPr>
            <a:r>
              <a:rPr lang="zh-CN" altLang="en-US" sz="2700" b="1">
                <a:solidFill>
                  <a:srgbClr val="FFFF00"/>
                </a:solidFill>
                <a:latin typeface="黑体" panose="02010609060101010101" charset="-122"/>
                <a:ea typeface="黑体" panose="02010609060101010101" charset="-122"/>
              </a:rPr>
              <a:t>社会分工</a:t>
            </a:r>
          </a:p>
        </p:txBody>
      </p:sp>
      <p:sp>
        <p:nvSpPr>
          <p:cNvPr id="29" name="箭头: 右 13"/>
          <p:cNvSpPr/>
          <p:nvPr/>
        </p:nvSpPr>
        <p:spPr>
          <a:xfrm rot="5400000">
            <a:off x="1490483" y="2685077"/>
            <a:ext cx="2631131" cy="262818"/>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defTabSz="685800" fontAlgn="base">
              <a:spcBef>
                <a:spcPct val="0"/>
              </a:spcBef>
              <a:spcAft>
                <a:spcPct val="0"/>
              </a:spcAft>
              <a:defRPr/>
            </a:pPr>
            <a:endParaRPr lang="zh-CN" altLang="en-US" sz="1350">
              <a:solidFill>
                <a:srgbClr val="FFFFFF"/>
              </a:solidFill>
              <a:latin typeface="微软雅黑" panose="020B0503020204020204" pitchFamily="34" charset="-122"/>
              <a:ea typeface="微软雅黑" panose="020B0503020204020204" pitchFamily="34" charset="-122"/>
            </a:endParaRPr>
          </a:p>
        </p:txBody>
      </p:sp>
      <p:sp>
        <p:nvSpPr>
          <p:cNvPr id="32" name="箭头: 右 17"/>
          <p:cNvSpPr/>
          <p:nvPr/>
        </p:nvSpPr>
        <p:spPr>
          <a:xfrm>
            <a:off x="3177710" y="4546518"/>
            <a:ext cx="801859" cy="25967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defTabSz="685800" fontAlgn="base">
              <a:spcBef>
                <a:spcPct val="0"/>
              </a:spcBef>
              <a:spcAft>
                <a:spcPct val="0"/>
              </a:spcAft>
              <a:defRPr/>
            </a:pPr>
            <a:endParaRPr lang="zh-CN" altLang="en-US" sz="1350">
              <a:solidFill>
                <a:srgbClr val="FFFFFF"/>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2000172" y="4168453"/>
            <a:ext cx="1177538" cy="784814"/>
          </a:xfrm>
          <a:prstGeom prst="rect">
            <a:avLst/>
          </a:prstGeom>
          <a:noFill/>
        </p:spPr>
        <p:txBody>
          <a:bodyPr wrap="square" lIns="91424" tIns="45712" rIns="91424" bIns="45712" rtlCol="0">
            <a:spAutoFit/>
          </a:bodyPr>
          <a:lstStyle/>
          <a:p>
            <a:pPr defTabSz="685800" fontAlgn="base">
              <a:spcBef>
                <a:spcPct val="0"/>
              </a:spcBef>
              <a:spcAft>
                <a:spcPct val="0"/>
              </a:spcAft>
              <a:defRPr/>
            </a:pPr>
            <a:r>
              <a:rPr lang="zh-CN" altLang="en-US" sz="2250" b="1" smtClean="0">
                <a:solidFill>
                  <a:srgbClr val="4D4D4D"/>
                </a:solidFill>
                <a:latin typeface="黑体" panose="02010609060101010101" charset="-122"/>
                <a:ea typeface="黑体" panose="02010609060101010101" charset="-122"/>
              </a:rPr>
              <a:t>手工业、商业</a:t>
            </a:r>
            <a:endParaRPr lang="zh-CN" altLang="en-US" sz="2250" b="1">
              <a:solidFill>
                <a:srgbClr val="4D4D4D"/>
              </a:solidFill>
              <a:latin typeface="黑体" panose="02010609060101010101" charset="-122"/>
              <a:ea typeface="黑体" panose="02010609060101010101" charset="-122"/>
            </a:endParaRPr>
          </a:p>
        </p:txBody>
      </p:sp>
      <p:sp>
        <p:nvSpPr>
          <p:cNvPr id="23" name="圆角矩形标注 22"/>
          <p:cNvSpPr/>
          <p:nvPr/>
        </p:nvSpPr>
        <p:spPr>
          <a:xfrm flipH="1">
            <a:off x="2851766" y="113718"/>
            <a:ext cx="1187159" cy="511609"/>
          </a:xfrm>
          <a:prstGeom prst="wedgeRoundRectCallout">
            <a:avLst>
              <a:gd name="adj1" fmla="val 54744"/>
              <a:gd name="adj2" fmla="val 134583"/>
              <a:gd name="adj3" fmla="val 16667"/>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mtClean="0"/>
              <a:t>根本原因</a:t>
            </a:r>
            <a:endParaRPr lang="zh-CN" altLang="en-US"/>
          </a:p>
        </p:txBody>
      </p:sp>
      <p:sp>
        <p:nvSpPr>
          <p:cNvPr id="30" name="矩形 29"/>
          <p:cNvSpPr/>
          <p:nvPr/>
        </p:nvSpPr>
        <p:spPr>
          <a:xfrm>
            <a:off x="8207647" y="3630033"/>
            <a:ext cx="669200" cy="1288187"/>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smtClean="0">
                <a:solidFill>
                  <a:srgbClr val="FF0000"/>
                </a:solidFill>
                <a:latin typeface="黑体" panose="02010609060101010101" pitchFamily="49" charset="-122"/>
                <a:ea typeface="黑体" panose="02010609060101010101" pitchFamily="49" charset="-122"/>
              </a:rPr>
              <a:t>文明</a:t>
            </a:r>
            <a:endParaRPr lang="zh-CN" altLang="en-US" sz="3600" b="1">
              <a:solidFill>
                <a:srgbClr val="FF000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570169578"/>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up)">
                                      <p:cBhvr>
                                        <p:cTn id="15" dur="500"/>
                                        <p:tgtEl>
                                          <p:spTgt spid="28"/>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wipe(up)">
                                      <p:cBhvr>
                                        <p:cTn id="18" dur="500"/>
                                        <p:tgtEl>
                                          <p:spTgt spid="2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up)">
                                      <p:cBhvr>
                                        <p:cTn id="21" dur="500"/>
                                        <p:tgtEl>
                                          <p:spTgt spid="32"/>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wipe(up)">
                                      <p:cBhvr>
                                        <p:cTn id="24" dur="500"/>
                                        <p:tgtEl>
                                          <p:spTgt spid="33"/>
                                        </p:tgtEl>
                                      </p:cBhvr>
                                    </p:animEffect>
                                  </p:childTnLst>
                                </p:cTn>
                              </p:par>
                            </p:childTnLst>
                          </p:cTn>
                        </p:par>
                      </p:childTnLst>
                    </p:cTn>
                  </p:par>
                  <p:par>
                    <p:cTn id="25" fill="hold" nodeType="clickPar">
                      <p:stCondLst>
                        <p:cond delay="indefinite"/>
                      </p:stCondLst>
                      <p:childTnLst>
                        <p:par>
                          <p:cTn id="26" fill="hold" nodeType="after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childTnLst>
                    </p:cTn>
                  </p:par>
                  <p:par>
                    <p:cTn id="36" fill="hold" nodeType="clickPar">
                      <p:stCondLst>
                        <p:cond delay="indefinite"/>
                      </p:stCondLst>
                      <p:childTnLst>
                        <p:par>
                          <p:cTn id="37" fill="hold" nodeType="afterGroup">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childTnLst>
                    </p:cTn>
                  </p:par>
                  <p:par>
                    <p:cTn id="43" fill="hold" nodeType="clickPar">
                      <p:stCondLst>
                        <p:cond delay="indefinite"/>
                      </p:stCondLst>
                      <p:childTnLst>
                        <p:par>
                          <p:cTn id="44" fill="hold" nodeType="afterGroup">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fltVal val="0"/>
                                          </p:val>
                                        </p:tav>
                                        <p:tav tm="100000">
                                          <p:val>
                                            <p:strVal val="#ppt_w"/>
                                          </p:val>
                                        </p:tav>
                                      </p:tavLst>
                                    </p:anim>
                                    <p:anim calcmode="lin" valueType="num">
                                      <p:cBhvr>
                                        <p:cTn id="48" dur="500" fill="hold"/>
                                        <p:tgtEl>
                                          <p:spTgt spid="9"/>
                                        </p:tgtEl>
                                        <p:attrNameLst>
                                          <p:attrName>ppt_h</p:attrName>
                                        </p:attrNameLst>
                                      </p:cBhvr>
                                      <p:tavLst>
                                        <p:tav tm="0">
                                          <p:val>
                                            <p:fltVal val="0"/>
                                          </p:val>
                                        </p:tav>
                                        <p:tav tm="100000">
                                          <p:val>
                                            <p:strVal val="#ppt_h"/>
                                          </p:val>
                                        </p:tav>
                                      </p:tavLst>
                                    </p:anim>
                                    <p:animEffect transition="in" filter="fade">
                                      <p:cBhvr>
                                        <p:cTn id="49" dur="500"/>
                                        <p:tgtEl>
                                          <p:spTgt spid="9"/>
                                        </p:tgtEl>
                                      </p:cBhvr>
                                    </p:animEffect>
                                  </p:childTnLst>
                                </p:cTn>
                              </p:par>
                              <p:par>
                                <p:cTn id="50" presetID="53" presetClass="entr" presetSubtype="0"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childTnLst>
                    </p:cTn>
                  </p:par>
                  <p:par>
                    <p:cTn id="55" fill="hold" nodeType="clickPar">
                      <p:stCondLst>
                        <p:cond delay="indefinite"/>
                      </p:stCondLst>
                      <p:childTnLst>
                        <p:par>
                          <p:cTn id="56" fill="hold" nodeType="afterGroup">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up)">
                                      <p:cBhvr>
                                        <p:cTn id="59" dur="500"/>
                                        <p:tgtEl>
                                          <p:spTgt spid="14"/>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up)">
                                      <p:cBhvr>
                                        <p:cTn id="62" dur="500"/>
                                        <p:tgtEl>
                                          <p:spTgt spid="15"/>
                                        </p:tgtEl>
                                      </p:cBhvr>
                                    </p:animEffect>
                                  </p:childTnLst>
                                </p:cTn>
                              </p:par>
                            </p:childTnLst>
                          </p:cTn>
                        </p:par>
                      </p:childTnLst>
                    </p:cTn>
                  </p:par>
                  <p:par>
                    <p:cTn id="63" fill="hold" nodeType="clickPar">
                      <p:stCondLst>
                        <p:cond delay="indefinite"/>
                      </p:stCondLst>
                      <p:childTnLst>
                        <p:par>
                          <p:cTn id="64" fill="hold" nodeType="afterGroup">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wipe(left)">
                                      <p:cBhvr>
                                        <p:cTn id="67" dur="500"/>
                                        <p:tgtEl>
                                          <p:spTgt spid="5"/>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wipe(left)">
                                      <p:cBhvr>
                                        <p:cTn id="70" dur="500"/>
                                        <p:tgtEl>
                                          <p:spTgt spid="17"/>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wipe(left)">
                                      <p:cBhvr>
                                        <p:cTn id="73" dur="500"/>
                                        <p:tgtEl>
                                          <p:spTgt spid="18"/>
                                        </p:tgtEl>
                                      </p:cBhvr>
                                    </p:animEffect>
                                  </p:childTnLst>
                                </p:cTn>
                              </p:par>
                            </p:childTnLst>
                          </p:cTn>
                        </p:par>
                      </p:childTnLst>
                    </p:cTn>
                  </p:par>
                  <p:par>
                    <p:cTn id="74" fill="hold" nodeType="clickPar">
                      <p:stCondLst>
                        <p:cond delay="indefinite"/>
                      </p:stCondLst>
                      <p:childTnLst>
                        <p:par>
                          <p:cTn id="75" fill="hold" nodeType="afterGroup">
                            <p:stCondLst>
                              <p:cond delay="0"/>
                            </p:stCondLst>
                            <p:childTnLst>
                              <p:par>
                                <p:cTn id="76" presetID="53" presetClass="entr" presetSubtype="0" fill="hold" grpId="0" nodeType="click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p:cTn id="78" dur="500" fill="hold"/>
                                        <p:tgtEl>
                                          <p:spTgt spid="19"/>
                                        </p:tgtEl>
                                        <p:attrNameLst>
                                          <p:attrName>ppt_w</p:attrName>
                                        </p:attrNameLst>
                                      </p:cBhvr>
                                      <p:tavLst>
                                        <p:tav tm="0">
                                          <p:val>
                                            <p:fltVal val="0"/>
                                          </p:val>
                                        </p:tav>
                                        <p:tav tm="100000">
                                          <p:val>
                                            <p:strVal val="#ppt_w"/>
                                          </p:val>
                                        </p:tav>
                                      </p:tavLst>
                                    </p:anim>
                                    <p:anim calcmode="lin" valueType="num">
                                      <p:cBhvr>
                                        <p:cTn id="79" dur="500" fill="hold"/>
                                        <p:tgtEl>
                                          <p:spTgt spid="19"/>
                                        </p:tgtEl>
                                        <p:attrNameLst>
                                          <p:attrName>ppt_h</p:attrName>
                                        </p:attrNameLst>
                                      </p:cBhvr>
                                      <p:tavLst>
                                        <p:tav tm="0">
                                          <p:val>
                                            <p:fltVal val="0"/>
                                          </p:val>
                                        </p:tav>
                                        <p:tav tm="100000">
                                          <p:val>
                                            <p:strVal val="#ppt_h"/>
                                          </p:val>
                                        </p:tav>
                                      </p:tavLst>
                                    </p:anim>
                                    <p:animEffect transition="in" filter="fade">
                                      <p:cBhvr>
                                        <p:cTn id="80" dur="500"/>
                                        <p:tgtEl>
                                          <p:spTgt spid="19"/>
                                        </p:tgtEl>
                                      </p:cBhvr>
                                    </p:animEffect>
                                  </p:childTnLst>
                                </p:cTn>
                              </p:par>
                            </p:childTnLst>
                          </p:cTn>
                        </p:par>
                      </p:childTnLst>
                    </p:cTn>
                  </p:par>
                  <p:par>
                    <p:cTn id="81" fill="hold" nodeType="clickPar">
                      <p:stCondLst>
                        <p:cond delay="indefinite"/>
                      </p:stCondLst>
                      <p:childTnLst>
                        <p:par>
                          <p:cTn id="82" fill="hold" nodeType="afterGroup">
                            <p:stCondLst>
                              <p:cond delay="0"/>
                            </p:stCondLst>
                            <p:childTnLst>
                              <p:par>
                                <p:cTn id="83" presetID="53" presetClass="entr" presetSubtype="0" fill="hold" grpId="0" nodeType="clickEffect">
                                  <p:stCondLst>
                                    <p:cond delay="0"/>
                                  </p:stCondLst>
                                  <p:childTnLst>
                                    <p:set>
                                      <p:cBhvr>
                                        <p:cTn id="84" dur="1" fill="hold">
                                          <p:stCondLst>
                                            <p:cond delay="0"/>
                                          </p:stCondLst>
                                        </p:cTn>
                                        <p:tgtEl>
                                          <p:spTgt spid="21"/>
                                        </p:tgtEl>
                                        <p:attrNameLst>
                                          <p:attrName>style.visibility</p:attrName>
                                        </p:attrNameLst>
                                      </p:cBhvr>
                                      <p:to>
                                        <p:strVal val="visible"/>
                                      </p:to>
                                    </p:set>
                                    <p:anim calcmode="lin" valueType="num">
                                      <p:cBhvr>
                                        <p:cTn id="85" dur="500" fill="hold"/>
                                        <p:tgtEl>
                                          <p:spTgt spid="21"/>
                                        </p:tgtEl>
                                        <p:attrNameLst>
                                          <p:attrName>ppt_w</p:attrName>
                                        </p:attrNameLst>
                                      </p:cBhvr>
                                      <p:tavLst>
                                        <p:tav tm="0">
                                          <p:val>
                                            <p:fltVal val="0"/>
                                          </p:val>
                                        </p:tav>
                                        <p:tav tm="100000">
                                          <p:val>
                                            <p:strVal val="#ppt_w"/>
                                          </p:val>
                                        </p:tav>
                                      </p:tavLst>
                                    </p:anim>
                                    <p:anim calcmode="lin" valueType="num">
                                      <p:cBhvr>
                                        <p:cTn id="86" dur="500" fill="hold"/>
                                        <p:tgtEl>
                                          <p:spTgt spid="21"/>
                                        </p:tgtEl>
                                        <p:attrNameLst>
                                          <p:attrName>ppt_h</p:attrName>
                                        </p:attrNameLst>
                                      </p:cBhvr>
                                      <p:tavLst>
                                        <p:tav tm="0">
                                          <p:val>
                                            <p:fltVal val="0"/>
                                          </p:val>
                                        </p:tav>
                                        <p:tav tm="100000">
                                          <p:val>
                                            <p:strVal val="#ppt_h"/>
                                          </p:val>
                                        </p:tav>
                                      </p:tavLst>
                                    </p:anim>
                                    <p:animEffect transition="in" filter="fade">
                                      <p:cBhvr>
                                        <p:cTn id="87" dur="500"/>
                                        <p:tgtEl>
                                          <p:spTgt spid="21"/>
                                        </p:tgtEl>
                                      </p:cBhvr>
                                    </p:animEffect>
                                  </p:childTnLst>
                                </p:cTn>
                              </p:par>
                              <p:par>
                                <p:cTn id="88" presetID="53" presetClass="entr" presetSubtype="0" fill="hold" grpId="0" nodeType="withEffect">
                                  <p:stCondLst>
                                    <p:cond delay="0"/>
                                  </p:stCondLst>
                                  <p:childTnLst>
                                    <p:set>
                                      <p:cBhvr>
                                        <p:cTn id="89" dur="1" fill="hold">
                                          <p:stCondLst>
                                            <p:cond delay="0"/>
                                          </p:stCondLst>
                                        </p:cTn>
                                        <p:tgtEl>
                                          <p:spTgt spid="20"/>
                                        </p:tgtEl>
                                        <p:attrNameLst>
                                          <p:attrName>style.visibility</p:attrName>
                                        </p:attrNameLst>
                                      </p:cBhvr>
                                      <p:to>
                                        <p:strVal val="visible"/>
                                      </p:to>
                                    </p:set>
                                    <p:anim calcmode="lin" valueType="num">
                                      <p:cBhvr>
                                        <p:cTn id="90" dur="500" fill="hold"/>
                                        <p:tgtEl>
                                          <p:spTgt spid="20"/>
                                        </p:tgtEl>
                                        <p:attrNameLst>
                                          <p:attrName>ppt_w</p:attrName>
                                        </p:attrNameLst>
                                      </p:cBhvr>
                                      <p:tavLst>
                                        <p:tav tm="0">
                                          <p:val>
                                            <p:fltVal val="0"/>
                                          </p:val>
                                        </p:tav>
                                        <p:tav tm="100000">
                                          <p:val>
                                            <p:strVal val="#ppt_w"/>
                                          </p:val>
                                        </p:tav>
                                      </p:tavLst>
                                    </p:anim>
                                    <p:anim calcmode="lin" valueType="num">
                                      <p:cBhvr>
                                        <p:cTn id="91" dur="500" fill="hold"/>
                                        <p:tgtEl>
                                          <p:spTgt spid="20"/>
                                        </p:tgtEl>
                                        <p:attrNameLst>
                                          <p:attrName>ppt_h</p:attrName>
                                        </p:attrNameLst>
                                      </p:cBhvr>
                                      <p:tavLst>
                                        <p:tav tm="0">
                                          <p:val>
                                            <p:fltVal val="0"/>
                                          </p:val>
                                        </p:tav>
                                        <p:tav tm="100000">
                                          <p:val>
                                            <p:strVal val="#ppt_h"/>
                                          </p:val>
                                        </p:tav>
                                      </p:tavLst>
                                    </p:anim>
                                    <p:animEffect transition="in" filter="fade">
                                      <p:cBhvr>
                                        <p:cTn id="92" dur="500"/>
                                        <p:tgtEl>
                                          <p:spTgt spid="20"/>
                                        </p:tgtEl>
                                      </p:cBhvr>
                                    </p:animEffect>
                                  </p:childTnLst>
                                </p:cTn>
                              </p:par>
                              <p:par>
                                <p:cTn id="93" presetID="53" presetClass="entr" presetSubtype="0" fill="hold" grpId="0" nodeType="withEffect">
                                  <p:stCondLst>
                                    <p:cond delay="0"/>
                                  </p:stCondLst>
                                  <p:childTnLst>
                                    <p:set>
                                      <p:cBhvr>
                                        <p:cTn id="94" dur="1" fill="hold">
                                          <p:stCondLst>
                                            <p:cond delay="0"/>
                                          </p:stCondLst>
                                        </p:cTn>
                                        <p:tgtEl>
                                          <p:spTgt spid="11"/>
                                        </p:tgtEl>
                                        <p:attrNameLst>
                                          <p:attrName>style.visibility</p:attrName>
                                        </p:attrNameLst>
                                      </p:cBhvr>
                                      <p:to>
                                        <p:strVal val="visible"/>
                                      </p:to>
                                    </p:set>
                                    <p:anim calcmode="lin" valueType="num">
                                      <p:cBhvr>
                                        <p:cTn id="95" dur="500" fill="hold"/>
                                        <p:tgtEl>
                                          <p:spTgt spid="11"/>
                                        </p:tgtEl>
                                        <p:attrNameLst>
                                          <p:attrName>ppt_w</p:attrName>
                                        </p:attrNameLst>
                                      </p:cBhvr>
                                      <p:tavLst>
                                        <p:tav tm="0">
                                          <p:val>
                                            <p:fltVal val="0"/>
                                          </p:val>
                                        </p:tav>
                                        <p:tav tm="100000">
                                          <p:val>
                                            <p:strVal val="#ppt_w"/>
                                          </p:val>
                                        </p:tav>
                                      </p:tavLst>
                                    </p:anim>
                                    <p:anim calcmode="lin" valueType="num">
                                      <p:cBhvr>
                                        <p:cTn id="96" dur="500" fill="hold"/>
                                        <p:tgtEl>
                                          <p:spTgt spid="11"/>
                                        </p:tgtEl>
                                        <p:attrNameLst>
                                          <p:attrName>ppt_h</p:attrName>
                                        </p:attrNameLst>
                                      </p:cBhvr>
                                      <p:tavLst>
                                        <p:tav tm="0">
                                          <p:val>
                                            <p:fltVal val="0"/>
                                          </p:val>
                                        </p:tav>
                                        <p:tav tm="100000">
                                          <p:val>
                                            <p:strVal val="#ppt_h"/>
                                          </p:val>
                                        </p:tav>
                                      </p:tavLst>
                                    </p:anim>
                                    <p:animEffect transition="in" filter="fade">
                                      <p:cBhvr>
                                        <p:cTn id="97" dur="500"/>
                                        <p:tgtEl>
                                          <p:spTgt spid="11"/>
                                        </p:tgtEl>
                                      </p:cBhvr>
                                    </p:animEffect>
                                  </p:childTnLst>
                                </p:cTn>
                              </p:par>
                            </p:childTnLst>
                          </p:cTn>
                        </p:par>
                      </p:childTnLst>
                    </p:cTn>
                  </p:par>
                  <p:par>
                    <p:cTn id="98" fill="hold" nodeType="clickPar">
                      <p:stCondLst>
                        <p:cond delay="indefinite"/>
                      </p:stCondLst>
                      <p:childTnLst>
                        <p:par>
                          <p:cTn id="99" fill="hold" nodeType="afterGroup">
                            <p:stCondLst>
                              <p:cond delay="0"/>
                            </p:stCondLst>
                            <p:childTnLst>
                              <p:par>
                                <p:cTn id="100" presetID="22" presetClass="entr" presetSubtype="1" fill="hold" grpId="0" nodeType="clickEffect">
                                  <p:stCondLst>
                                    <p:cond delay="0"/>
                                  </p:stCondLst>
                                  <p:childTnLst>
                                    <p:set>
                                      <p:cBhvr>
                                        <p:cTn id="101" dur="1" fill="hold">
                                          <p:stCondLst>
                                            <p:cond delay="0"/>
                                          </p:stCondLst>
                                        </p:cTn>
                                        <p:tgtEl>
                                          <p:spTgt spid="12"/>
                                        </p:tgtEl>
                                        <p:attrNameLst>
                                          <p:attrName>style.visibility</p:attrName>
                                        </p:attrNameLst>
                                      </p:cBhvr>
                                      <p:to>
                                        <p:strVal val="visible"/>
                                      </p:to>
                                    </p:set>
                                    <p:animEffect transition="in" filter="wipe(up)">
                                      <p:cBhvr>
                                        <p:cTn id="102" dur="500"/>
                                        <p:tgtEl>
                                          <p:spTgt spid="12"/>
                                        </p:tgtEl>
                                      </p:cBhvr>
                                    </p:animEffect>
                                  </p:childTnLst>
                                </p:cTn>
                              </p:par>
                              <p:par>
                                <p:cTn id="103" presetID="22" presetClass="entr" presetSubtype="1" fill="hold" grpId="0" nodeType="withEffect">
                                  <p:stCondLst>
                                    <p:cond delay="0"/>
                                  </p:stCondLst>
                                  <p:childTnLst>
                                    <p:set>
                                      <p:cBhvr>
                                        <p:cTn id="104" dur="1" fill="hold">
                                          <p:stCondLst>
                                            <p:cond delay="0"/>
                                          </p:stCondLst>
                                        </p:cTn>
                                        <p:tgtEl>
                                          <p:spTgt spid="13"/>
                                        </p:tgtEl>
                                        <p:attrNameLst>
                                          <p:attrName>style.visibility</p:attrName>
                                        </p:attrNameLst>
                                      </p:cBhvr>
                                      <p:to>
                                        <p:strVal val="visible"/>
                                      </p:to>
                                    </p:set>
                                    <p:animEffect transition="in" filter="wipe(up)">
                                      <p:cBhvr>
                                        <p:cTn id="105" dur="500"/>
                                        <p:tgtEl>
                                          <p:spTgt spid="13"/>
                                        </p:tgtEl>
                                      </p:cBhvr>
                                    </p:animEffect>
                                  </p:childTnLst>
                                </p:cTn>
                              </p:par>
                              <p:par>
                                <p:cTn id="106" presetID="22" presetClass="entr" presetSubtype="1" fill="hold" grpId="0" nodeType="with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up)">
                                      <p:cBhvr>
                                        <p:cTn id="108" dur="500"/>
                                        <p:tgtEl>
                                          <p:spTgt spid="26"/>
                                        </p:tgtEl>
                                      </p:cBhvr>
                                    </p:animEffect>
                                  </p:childTnLst>
                                </p:cTn>
                              </p:par>
                            </p:childTnLst>
                          </p:cTn>
                        </p:par>
                      </p:childTnLst>
                    </p:cTn>
                  </p:par>
                  <p:par>
                    <p:cTn id="109" fill="hold" nodeType="clickPar">
                      <p:stCondLst>
                        <p:cond delay="indefinite"/>
                      </p:stCondLst>
                      <p:childTnLst>
                        <p:par>
                          <p:cTn id="110" fill="hold" nodeType="afterGroup">
                            <p:stCondLst>
                              <p:cond delay="0"/>
                            </p:stCondLst>
                            <p:childTnLst>
                              <p:par>
                                <p:cTn id="111" presetID="22" presetClass="entr" presetSubtype="8" fill="hold" grpId="0" nodeType="clickEffect">
                                  <p:stCondLst>
                                    <p:cond delay="0"/>
                                  </p:stCondLst>
                                  <p:childTnLst>
                                    <p:set>
                                      <p:cBhvr>
                                        <p:cTn id="112" dur="1" fill="hold">
                                          <p:stCondLst>
                                            <p:cond delay="0"/>
                                          </p:stCondLst>
                                        </p:cTn>
                                        <p:tgtEl>
                                          <p:spTgt spid="25"/>
                                        </p:tgtEl>
                                        <p:attrNameLst>
                                          <p:attrName>style.visibility</p:attrName>
                                        </p:attrNameLst>
                                      </p:cBhvr>
                                      <p:to>
                                        <p:strVal val="visible"/>
                                      </p:to>
                                    </p:set>
                                    <p:animEffect transition="in" filter="wipe(left)">
                                      <p:cBhvr>
                                        <p:cTn id="113" dur="500"/>
                                        <p:tgtEl>
                                          <p:spTgt spid="25"/>
                                        </p:tgtEl>
                                      </p:cBhvr>
                                    </p:animEffect>
                                  </p:childTnLst>
                                </p:cTn>
                              </p:par>
                            </p:childTnLst>
                          </p:cTn>
                        </p:par>
                      </p:childTnLst>
                    </p:cTn>
                  </p:par>
                  <p:par>
                    <p:cTn id="114" fill="hold" nodeType="clickPar">
                      <p:stCondLst>
                        <p:cond delay="indefinite"/>
                      </p:stCondLst>
                      <p:childTnLst>
                        <p:par>
                          <p:cTn id="115" fill="hold" nodeType="afterGroup">
                            <p:stCondLst>
                              <p:cond delay="0"/>
                            </p:stCondLst>
                            <p:childTnLst>
                              <p:par>
                                <p:cTn id="116" presetID="22" presetClass="entr" presetSubtype="2" fill="hold" grpId="0" nodeType="clickEffect">
                                  <p:stCondLst>
                                    <p:cond delay="0"/>
                                  </p:stCondLst>
                                  <p:childTnLst>
                                    <p:set>
                                      <p:cBhvr>
                                        <p:cTn id="117" dur="1" fill="hold">
                                          <p:stCondLst>
                                            <p:cond delay="0"/>
                                          </p:stCondLst>
                                        </p:cTn>
                                        <p:tgtEl>
                                          <p:spTgt spid="24"/>
                                        </p:tgtEl>
                                        <p:attrNameLst>
                                          <p:attrName>style.visibility</p:attrName>
                                        </p:attrNameLst>
                                      </p:cBhvr>
                                      <p:to>
                                        <p:strVal val="visible"/>
                                      </p:to>
                                    </p:set>
                                    <p:animEffect transition="in" filter="wipe(right)">
                                      <p:cBhvr>
                                        <p:cTn id="118" dur="500"/>
                                        <p:tgtEl>
                                          <p:spTgt spid="24"/>
                                        </p:tgtEl>
                                      </p:cBhvr>
                                    </p:animEffect>
                                  </p:childTnLst>
                                </p:cTn>
                              </p:par>
                            </p:childTnLst>
                          </p:cTn>
                        </p:par>
                      </p:childTnLst>
                    </p:cTn>
                  </p:par>
                  <p:par>
                    <p:cTn id="119" fill="hold" nodeType="clickPar">
                      <p:stCondLst>
                        <p:cond delay="indefinite"/>
                      </p:stCondLst>
                      <p:childTnLst>
                        <p:par>
                          <p:cTn id="120" fill="hold" nodeType="afterGroup">
                            <p:stCondLst>
                              <p:cond delay="0"/>
                            </p:stCondLst>
                            <p:childTnLst>
                              <p:par>
                                <p:cTn id="121" presetID="53" presetClass="entr" presetSubtype="0" fill="hold" grpId="0" nodeType="click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500" fill="hold"/>
                                        <p:tgtEl>
                                          <p:spTgt spid="22"/>
                                        </p:tgtEl>
                                        <p:attrNameLst>
                                          <p:attrName>ppt_w</p:attrName>
                                        </p:attrNameLst>
                                      </p:cBhvr>
                                      <p:tavLst>
                                        <p:tav tm="0">
                                          <p:val>
                                            <p:fltVal val="0"/>
                                          </p:val>
                                        </p:tav>
                                        <p:tav tm="100000">
                                          <p:val>
                                            <p:strVal val="#ppt_w"/>
                                          </p:val>
                                        </p:tav>
                                      </p:tavLst>
                                    </p:anim>
                                    <p:anim calcmode="lin" valueType="num">
                                      <p:cBhvr>
                                        <p:cTn id="124" dur="500" fill="hold"/>
                                        <p:tgtEl>
                                          <p:spTgt spid="22"/>
                                        </p:tgtEl>
                                        <p:attrNameLst>
                                          <p:attrName>ppt_h</p:attrName>
                                        </p:attrNameLst>
                                      </p:cBhvr>
                                      <p:tavLst>
                                        <p:tav tm="0">
                                          <p:val>
                                            <p:fltVal val="0"/>
                                          </p:val>
                                        </p:tav>
                                        <p:tav tm="100000">
                                          <p:val>
                                            <p:strVal val="#ppt_h"/>
                                          </p:val>
                                        </p:tav>
                                      </p:tavLst>
                                    </p:anim>
                                    <p:animEffect transition="in" filter="fade">
                                      <p:cBhvr>
                                        <p:cTn id="125" dur="500"/>
                                        <p:tgtEl>
                                          <p:spTgt spid="22"/>
                                        </p:tgtEl>
                                      </p:cBhvr>
                                    </p:animEffect>
                                  </p:childTnLst>
                                </p:cTn>
                              </p:par>
                              <p:par>
                                <p:cTn id="126" presetID="53" presetClass="entr" presetSubtype="0" fill="hold" grpId="0" nodeType="withEffect">
                                  <p:stCondLst>
                                    <p:cond delay="0"/>
                                  </p:stCondLst>
                                  <p:childTnLst>
                                    <p:set>
                                      <p:cBhvr>
                                        <p:cTn id="127" dur="1" fill="hold">
                                          <p:stCondLst>
                                            <p:cond delay="0"/>
                                          </p:stCondLst>
                                        </p:cTn>
                                        <p:tgtEl>
                                          <p:spTgt spid="27"/>
                                        </p:tgtEl>
                                        <p:attrNameLst>
                                          <p:attrName>style.visibility</p:attrName>
                                        </p:attrNameLst>
                                      </p:cBhvr>
                                      <p:to>
                                        <p:strVal val="visible"/>
                                      </p:to>
                                    </p:set>
                                    <p:anim calcmode="lin" valueType="num">
                                      <p:cBhvr>
                                        <p:cTn id="128" dur="500" fill="hold"/>
                                        <p:tgtEl>
                                          <p:spTgt spid="27"/>
                                        </p:tgtEl>
                                        <p:attrNameLst>
                                          <p:attrName>ppt_w</p:attrName>
                                        </p:attrNameLst>
                                      </p:cBhvr>
                                      <p:tavLst>
                                        <p:tav tm="0">
                                          <p:val>
                                            <p:fltVal val="0"/>
                                          </p:val>
                                        </p:tav>
                                        <p:tav tm="100000">
                                          <p:val>
                                            <p:strVal val="#ppt_w"/>
                                          </p:val>
                                        </p:tav>
                                      </p:tavLst>
                                    </p:anim>
                                    <p:anim calcmode="lin" valueType="num">
                                      <p:cBhvr>
                                        <p:cTn id="129" dur="500" fill="hold"/>
                                        <p:tgtEl>
                                          <p:spTgt spid="27"/>
                                        </p:tgtEl>
                                        <p:attrNameLst>
                                          <p:attrName>ppt_h</p:attrName>
                                        </p:attrNameLst>
                                      </p:cBhvr>
                                      <p:tavLst>
                                        <p:tav tm="0">
                                          <p:val>
                                            <p:fltVal val="0"/>
                                          </p:val>
                                        </p:tav>
                                        <p:tav tm="100000">
                                          <p:val>
                                            <p:strVal val="#ppt_h"/>
                                          </p:val>
                                        </p:tav>
                                      </p:tavLst>
                                    </p:anim>
                                    <p:animEffect transition="in" filter="fade">
                                      <p:cBhvr>
                                        <p:cTn id="130" dur="500"/>
                                        <p:tgtEl>
                                          <p:spTgt spid="27"/>
                                        </p:tgtEl>
                                      </p:cBhvr>
                                    </p:animEffect>
                                  </p:childTnLst>
                                </p:cTn>
                              </p:par>
                            </p:childTnLst>
                          </p:cTn>
                        </p:par>
                      </p:childTnLst>
                    </p:cTn>
                  </p:par>
                  <p:par>
                    <p:cTn id="131" fill="hold">
                      <p:stCondLst>
                        <p:cond delay="indefinite"/>
                      </p:stCondLst>
                      <p:childTnLst>
                        <p:par>
                          <p:cTn id="132" fill="hold">
                            <p:stCondLst>
                              <p:cond delay="0"/>
                            </p:stCondLst>
                            <p:childTnLst>
                              <p:par>
                                <p:cTn id="133" presetID="42" presetClass="entr" presetSubtype="0" fill="hold" grpId="0" nodeType="clickEffect">
                                  <p:stCondLst>
                                    <p:cond delay="0"/>
                                  </p:stCondLst>
                                  <p:childTnLst>
                                    <p:set>
                                      <p:cBhvr>
                                        <p:cTn id="134" dur="1" fill="hold">
                                          <p:stCondLst>
                                            <p:cond delay="0"/>
                                          </p:stCondLst>
                                        </p:cTn>
                                        <p:tgtEl>
                                          <p:spTgt spid="30"/>
                                        </p:tgtEl>
                                        <p:attrNameLst>
                                          <p:attrName>style.visibility</p:attrName>
                                        </p:attrNameLst>
                                      </p:cBhvr>
                                      <p:to>
                                        <p:strVal val="visible"/>
                                      </p:to>
                                    </p:set>
                                    <p:animEffect transition="in" filter="fade">
                                      <p:cBhvr>
                                        <p:cTn id="135" dur="1000"/>
                                        <p:tgtEl>
                                          <p:spTgt spid="30"/>
                                        </p:tgtEl>
                                      </p:cBhvr>
                                    </p:animEffect>
                                    <p:anim calcmode="lin" valueType="num">
                                      <p:cBhvr>
                                        <p:cTn id="136" dur="1000" fill="hold"/>
                                        <p:tgtEl>
                                          <p:spTgt spid="30"/>
                                        </p:tgtEl>
                                        <p:attrNameLst>
                                          <p:attrName>ppt_x</p:attrName>
                                        </p:attrNameLst>
                                      </p:cBhvr>
                                      <p:tavLst>
                                        <p:tav tm="0">
                                          <p:val>
                                            <p:strVal val="#ppt_x"/>
                                          </p:val>
                                        </p:tav>
                                        <p:tav tm="100000">
                                          <p:val>
                                            <p:strVal val="#ppt_x"/>
                                          </p:val>
                                        </p:tav>
                                      </p:tavLst>
                                    </p:anim>
                                    <p:anim calcmode="lin" valueType="num">
                                      <p:cBhvr>
                                        <p:cTn id="137"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38" fill="hold">
                      <p:stCondLst>
                        <p:cond delay="indefinite"/>
                      </p:stCondLst>
                      <p:childTnLst>
                        <p:par>
                          <p:cTn id="139" fill="hold">
                            <p:stCondLst>
                              <p:cond delay="0"/>
                            </p:stCondLst>
                            <p:childTnLst>
                              <p:par>
                                <p:cTn id="140" presetID="2" presetClass="entr" presetSubtype="3" fill="hold" grpId="0" nodeType="clickEffect">
                                  <p:stCondLst>
                                    <p:cond delay="0"/>
                                  </p:stCondLst>
                                  <p:childTnLst>
                                    <p:set>
                                      <p:cBhvr>
                                        <p:cTn id="141" dur="1" fill="hold">
                                          <p:stCondLst>
                                            <p:cond delay="0"/>
                                          </p:stCondLst>
                                        </p:cTn>
                                        <p:tgtEl>
                                          <p:spTgt spid="23"/>
                                        </p:tgtEl>
                                        <p:attrNameLst>
                                          <p:attrName>style.visibility</p:attrName>
                                        </p:attrNameLst>
                                      </p:cBhvr>
                                      <p:to>
                                        <p:strVal val="visible"/>
                                      </p:to>
                                    </p:set>
                                    <p:anim calcmode="lin" valueType="num">
                                      <p:cBhvr additive="base">
                                        <p:cTn id="142" dur="500" fill="hold"/>
                                        <p:tgtEl>
                                          <p:spTgt spid="23"/>
                                        </p:tgtEl>
                                        <p:attrNameLst>
                                          <p:attrName>ppt_x</p:attrName>
                                        </p:attrNameLst>
                                      </p:cBhvr>
                                      <p:tavLst>
                                        <p:tav tm="0">
                                          <p:val>
                                            <p:strVal val="1+#ppt_w/2"/>
                                          </p:val>
                                        </p:tav>
                                        <p:tav tm="100000">
                                          <p:val>
                                            <p:strVal val="#ppt_x"/>
                                          </p:val>
                                        </p:tav>
                                      </p:tavLst>
                                    </p:anim>
                                    <p:anim calcmode="lin" valueType="num">
                                      <p:cBhvr additive="base">
                                        <p:cTn id="143"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P spid="7" grpId="0" animBg="1"/>
      <p:bldP spid="8" grpId="0" animBg="1"/>
      <p:bldP spid="9" grpId="0" animBg="1"/>
      <p:bldP spid="10" grpId="0" animBg="1"/>
      <p:bldP spid="11" grpId="0" animBg="1"/>
      <p:bldP spid="12" grpId="0"/>
      <p:bldP spid="13" grpId="0"/>
      <p:bldP spid="14" grpId="0" animBg="1"/>
      <p:bldP spid="15" grpId="0"/>
      <p:bldP spid="16" grpId="0" animBg="1"/>
      <p:bldP spid="17" grpId="0"/>
      <p:bldP spid="18" grpId="0" animBg="1"/>
      <p:bldP spid="19" grpId="0" animBg="1"/>
      <p:bldP spid="20" grpId="0" animBg="1"/>
      <p:bldP spid="21" grpId="0" animBg="1"/>
      <p:bldP spid="22" grpId="0" animBg="1"/>
      <p:bldP spid="24" grpId="0"/>
      <p:bldP spid="26" grpId="0" animBg="1"/>
      <p:bldP spid="25" grpId="0"/>
      <p:bldP spid="27" grpId="0" animBg="1"/>
      <p:bldP spid="28" grpId="0" animBg="1"/>
      <p:bldP spid="29" grpId="0" animBg="1"/>
      <p:bldP spid="32" grpId="0" animBg="1"/>
      <p:bldP spid="33" grpId="0"/>
      <p:bldP spid="23" grpId="0" animBg="1"/>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46331"/>
          </a:xfrm>
          <a:prstGeom prst="rect">
            <a:avLst/>
          </a:prstGeom>
          <a:solidFill>
            <a:schemeClr val="tx2">
              <a:lumMod val="60000"/>
              <a:lumOff val="40000"/>
            </a:schemeClr>
          </a:solidFill>
        </p:spPr>
        <p:txBody>
          <a:bodyPr wrap="square">
            <a:spAutoFit/>
          </a:bodyPr>
          <a:lstStyle/>
          <a:p>
            <a:r>
              <a:rPr lang="zh-CN" altLang="en-US" sz="3600" b="1" kern="100" smtClean="0">
                <a:latin typeface="黑体" panose="02010609060101010101" charset="-122"/>
                <a:ea typeface="黑体" panose="02010609060101010101" charset="-122"/>
              </a:rPr>
              <a:t>二、古代文明的多元特点</a:t>
            </a:r>
            <a:endParaRPr lang="en-US" altLang="zh-CN" sz="3600" b="1" kern="100">
              <a:latin typeface="黑体" panose="02010609060101010101" charset="-122"/>
              <a:ea typeface="黑体" panose="02010609060101010101" charset="-122"/>
            </a:endParaRPr>
          </a:p>
        </p:txBody>
      </p:sp>
      <p:sp>
        <p:nvSpPr>
          <p:cNvPr id="3" name="矩形 2"/>
          <p:cNvSpPr/>
          <p:nvPr/>
        </p:nvSpPr>
        <p:spPr>
          <a:xfrm>
            <a:off x="228600" y="1230430"/>
            <a:ext cx="8496299" cy="2146742"/>
          </a:xfrm>
          <a:prstGeom prst="rect">
            <a:avLst/>
          </a:prstGeom>
          <a:noFill/>
        </p:spPr>
        <p:txBody>
          <a:bodyPr wrap="square" lIns="68580" tIns="34290" rIns="68580" bIns="34290">
            <a:spAutoFit/>
          </a:bodyPr>
          <a:lstStyle/>
          <a:p>
            <a:pPr algn="ctr">
              <a:lnSpc>
                <a:spcPct val="150000"/>
              </a:lnSpc>
            </a:pPr>
            <a:r>
              <a:rPr lang="zh-CN" altLang="en-US" sz="3000" b="1" kern="100">
                <a:latin typeface="黑体" panose="02010609060101010101" charset="-122"/>
                <a:ea typeface="黑体" panose="02010609060101010101" charset="-122"/>
              </a:rPr>
              <a:t>阅读</a:t>
            </a:r>
            <a:r>
              <a:rPr lang="zh-CN" altLang="en-US" sz="3000" b="1" kern="100" smtClean="0">
                <a:latin typeface="黑体" panose="02010609060101010101" charset="-122"/>
                <a:ea typeface="黑体" panose="02010609060101010101" charset="-122"/>
              </a:rPr>
              <a:t>课本</a:t>
            </a:r>
            <a:r>
              <a:rPr lang="en-US" altLang="zh-CN" sz="3000" b="1" kern="100" smtClean="0">
                <a:latin typeface="黑体" panose="02010609060101010101" charset="-122"/>
                <a:ea typeface="黑体" panose="02010609060101010101" charset="-122"/>
              </a:rPr>
              <a:t>3</a:t>
            </a:r>
            <a:r>
              <a:rPr lang="zh-CN" altLang="en-US" sz="3000" b="1" kern="100" smtClean="0">
                <a:latin typeface="黑体" panose="02010609060101010101" charset="-122"/>
                <a:ea typeface="黑体" panose="02010609060101010101" charset="-122"/>
              </a:rPr>
              <a:t>页第二目第一段，结合地图，回答：</a:t>
            </a:r>
            <a:endParaRPr lang="en-US" altLang="zh-CN" sz="3000" b="1" kern="100">
              <a:latin typeface="黑体" panose="02010609060101010101" charset="-122"/>
              <a:ea typeface="黑体" panose="02010609060101010101" charset="-122"/>
            </a:endParaRPr>
          </a:p>
          <a:p>
            <a:pPr>
              <a:lnSpc>
                <a:spcPct val="150000"/>
              </a:lnSpc>
            </a:pPr>
            <a:r>
              <a:rPr lang="en-US" altLang="zh-CN" sz="3000" b="1" kern="100">
                <a:latin typeface="黑体" panose="02010609060101010101" charset="-122"/>
                <a:ea typeface="黑体" panose="02010609060101010101" charset="-122"/>
              </a:rPr>
              <a:t>1</a:t>
            </a:r>
            <a:r>
              <a:rPr lang="en-US" altLang="zh-CN" sz="3000" b="1" kern="100" smtClean="0">
                <a:latin typeface="黑体" panose="02010609060101010101" charset="-122"/>
                <a:ea typeface="黑体" panose="02010609060101010101" charset="-122"/>
              </a:rPr>
              <a:t>.</a:t>
            </a:r>
            <a:r>
              <a:rPr lang="zh-CN" altLang="en-US" sz="3000" b="1" kern="100" smtClean="0">
                <a:latin typeface="黑体" panose="02010609060101010101" charset="-122"/>
                <a:ea typeface="黑体" panose="02010609060101010101" charset="-122"/>
              </a:rPr>
              <a:t>人类最初的文明产生于哪些地区？</a:t>
            </a:r>
            <a:endParaRPr lang="en-US" altLang="zh-CN" sz="3000" b="1" kern="100">
              <a:latin typeface="黑体" panose="02010609060101010101" charset="-122"/>
              <a:ea typeface="黑体" panose="02010609060101010101" charset="-122"/>
            </a:endParaRPr>
          </a:p>
          <a:p>
            <a:pPr>
              <a:lnSpc>
                <a:spcPct val="150000"/>
              </a:lnSpc>
            </a:pPr>
            <a:r>
              <a:rPr lang="en-US" altLang="zh-CN" sz="3000" b="1" kern="100">
                <a:latin typeface="黑体" panose="02010609060101010101" charset="-122"/>
                <a:ea typeface="黑体" panose="02010609060101010101" charset="-122"/>
              </a:rPr>
              <a:t>2</a:t>
            </a:r>
            <a:r>
              <a:rPr lang="en-US" altLang="zh-CN" sz="3000" b="1" kern="100" smtClean="0">
                <a:latin typeface="黑体" panose="02010609060101010101" charset="-122"/>
                <a:ea typeface="黑体" panose="02010609060101010101" charset="-122"/>
              </a:rPr>
              <a:t>.</a:t>
            </a:r>
            <a:r>
              <a:rPr lang="zh-CN" altLang="en-US" sz="3000" b="1" kern="100" smtClean="0">
                <a:latin typeface="黑体" panose="02010609060101010101" charset="-122"/>
                <a:ea typeface="黑体" panose="02010609060101010101" charset="-122"/>
              </a:rPr>
              <a:t>古代文明的特点是什么？</a:t>
            </a:r>
            <a:endParaRPr lang="zh-CN" altLang="en-US" sz="3000" b="1" kern="100">
              <a:latin typeface="黑体" panose="02010609060101010101" charset="-122"/>
              <a:ea typeface="黑体" panose="02010609060101010101" charset="-122"/>
            </a:endParaRPr>
          </a:p>
        </p:txBody>
      </p:sp>
    </p:spTree>
    <p:extLst>
      <p:ext uri="{BB962C8B-B14F-4D97-AF65-F5344CB8AC3E}">
        <p14:creationId xmlns:p14="http://schemas.microsoft.com/office/powerpoint/2010/main" val="1411216870"/>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11.30"/>
  <p:tag name="AS_TITLE" val="Aspose.Slides for Java"/>
  <p:tag name="AS_VERSION" val="20.11"/>
  <p:tag name="KSO_WM_SCREEN_THEME_FLAG" val="Dlrq25wU2PGuGg5bbmjbDKYFlWwDMc9cYRTa2Ul0e6Eix0gzp7cGgGN5h5VtWOLXfNS3N3miLKaX1VCixUGSeGTi5H0dIRPIvwC8hBapWXo="/>
</p:tagLst>
</file>

<file path=ppt/tags/tag10.xml><?xml version="1.0" encoding="utf-8"?>
<p:tagLst xmlns:a="http://schemas.openxmlformats.org/drawingml/2006/main" xmlns:r="http://schemas.openxmlformats.org/officeDocument/2006/relationships" xmlns:p="http://schemas.openxmlformats.org/presentationml/2006/main">
  <p:tag name="AS_UNIQUEID" val="340"/>
  <p:tag name="KSO_WM_SCREEN_THEME_FLAG" val="Dlrq25wU2PGuGg5bbmjbDKYFlWwDMc9cYRTa2Ul0e6Eix0gzp7cGgGN5h5VtWOLXfNS3N3miLKaX1VCixUGSeGTi5H0dIRPIvwC8hBapWXo="/>
</p:tagLst>
</file>

<file path=ppt/tags/tag100.xml><?xml version="1.0" encoding="utf-8"?>
<p:tagLst xmlns:a="http://schemas.openxmlformats.org/drawingml/2006/main" xmlns:r="http://schemas.openxmlformats.org/officeDocument/2006/relationships" xmlns:p="http://schemas.openxmlformats.org/presentationml/2006/main">
  <p:tag name="AS_UNIQUEID" val="2531"/>
  <p:tag name="KSO_WM_SCREEN_THEME_FLAG" val="Dlrq25wU2PGuGg5bbmjbDKYFlWwDMc9cYRTa2Ul0e6Eix0gzp7cGgGN5h5VtWOLXfNS3N3miLKaX1VCixUGSeGTi5H0dIRPIvwC8hBapWXo="/>
</p:tagLst>
</file>

<file path=ppt/tags/tag101.xml><?xml version="1.0" encoding="utf-8"?>
<p:tagLst xmlns:a="http://schemas.openxmlformats.org/drawingml/2006/main" xmlns:r="http://schemas.openxmlformats.org/officeDocument/2006/relationships" xmlns:p="http://schemas.openxmlformats.org/presentationml/2006/main">
  <p:tag name="AS_UNIQUEID" val="2069"/>
  <p:tag name="KSO_WM_SCREEN_THEME_FLAG" val="Dlrq25wU2PGuGg5bbmjbDKYFlWwDMc9cYRTa2Ul0e6Eix0gzp7cGgGN5h5VtWOLXfNS3N3miLKaX1VCixUGSeGTi5H0dIRPIvwC8hBapWXo="/>
</p:tagLst>
</file>

<file path=ppt/tags/tag102.xml><?xml version="1.0" encoding="utf-8"?>
<p:tagLst xmlns:a="http://schemas.openxmlformats.org/drawingml/2006/main" xmlns:r="http://schemas.openxmlformats.org/officeDocument/2006/relationships" xmlns:p="http://schemas.openxmlformats.org/presentationml/2006/main">
  <p:tag name="KSO_WM_SPECIAL_SOURCE" val="bdnull"/>
  <p:tag name="KSO_WM_SCREEN_THEME_FLAG" val="Dlrq25wU2PGuGg5bbmjbDKYFlWwDMc9cYRTa2Ul0e6Eix0gzp7cGgGN5h5VtWOLXfNS3N3miLKaX1VCixUGSeGTi5H0dIRPIvwC8hBapWXo="/>
</p:tagLst>
</file>

<file path=ppt/tags/tag103.xml><?xml version="1.0" encoding="utf-8"?>
<p:tagLst xmlns:a="http://schemas.openxmlformats.org/drawingml/2006/main" xmlns:r="http://schemas.openxmlformats.org/officeDocument/2006/relationships" xmlns:p="http://schemas.openxmlformats.org/presentationml/2006/main">
  <p:tag name="AS_UNIQUEID" val="1625"/>
  <p:tag name="KSO_WM_SCREEN_THEME_FLAG" val="Dlrq25wU2PGuGg5bbmjbDKYFlWwDMc9cYRTa2Ul0e6Eix0gzp7cGgGN5h5VtWOLXfNS3N3miLKaX1VCixUGSeGTi5H0dIRPIvwC8hBapWXo="/>
</p:tagLst>
</file>

<file path=ppt/tags/tag104.xml><?xml version="1.0" encoding="utf-8"?>
<p:tagLst xmlns:a="http://schemas.openxmlformats.org/drawingml/2006/main" xmlns:r="http://schemas.openxmlformats.org/officeDocument/2006/relationships" xmlns:p="http://schemas.openxmlformats.org/presentationml/2006/main">
  <p:tag name="AS_UNIQUEID" val="1632"/>
  <p:tag name="KSO_WM_SCREEN_THEME_FLAG" val="Dlrq25wU2PGuGg5bbmjbDKYFlWwDMc9cYRTa2Ul0e6Eix0gzp7cGgGN5h5VtWOLXfNS3N3miLKaX1VCixUGSeGTi5H0dIRPIvwC8hBapWXo="/>
</p:tagLst>
</file>

<file path=ppt/tags/tag105.xml><?xml version="1.0" encoding="utf-8"?>
<p:tagLst xmlns:a="http://schemas.openxmlformats.org/drawingml/2006/main" xmlns:r="http://schemas.openxmlformats.org/officeDocument/2006/relationships" xmlns:p="http://schemas.openxmlformats.org/presentationml/2006/main">
  <p:tag name="AS_UNIQUEID" val="1633"/>
  <p:tag name="KSO_WM_SCREEN_THEME_FLAG" val="Dlrq25wU2PGuGg5bbmjbDKYFlWwDMc9cYRTa2Ul0e6Eix0gzp7cGgGN5h5VtWOLXfNS3N3miLKaX1VCixUGSeGTi5H0dIRPIvwC8hBapWXo="/>
</p:tagLst>
</file>

<file path=ppt/tags/tag106.xml><?xml version="1.0" encoding="utf-8"?>
<p:tagLst xmlns:a="http://schemas.openxmlformats.org/drawingml/2006/main" xmlns:r="http://schemas.openxmlformats.org/officeDocument/2006/relationships" xmlns:p="http://schemas.openxmlformats.org/presentationml/2006/main">
  <p:tag name="AS_UNIQUEID" val="1634"/>
  <p:tag name="KSO_WM_SCREEN_THEME_FLAG" val="Dlrq25wU2PGuGg5bbmjbDKYFlWwDMc9cYRTa2Ul0e6Eix0gzp7cGgGN5h5VtWOLXfNS3N3miLKaX1VCixUGSeGTi5H0dIRPIvwC8hBapWXo="/>
</p:tagLst>
</file>

<file path=ppt/tags/tag107.xml><?xml version="1.0" encoding="utf-8"?>
<p:tagLst xmlns:a="http://schemas.openxmlformats.org/drawingml/2006/main" xmlns:r="http://schemas.openxmlformats.org/officeDocument/2006/relationships" xmlns:p="http://schemas.openxmlformats.org/presentationml/2006/main">
  <p:tag name="AS_UNIQUEID" val="1635"/>
  <p:tag name="KSO_WM_SCREEN_THEME_FLAG" val="Dlrq25wU2PGuGg5bbmjbDKYFlWwDMc9cYRTa2Ul0e6Eix0gzp7cGgGN5h5VtWOLXfNS3N3miLKaX1VCixUGSeGTi5H0dIRPIvwC8hBapWXo="/>
</p:tagLst>
</file>

<file path=ppt/tags/tag108.xml><?xml version="1.0" encoding="utf-8"?>
<p:tagLst xmlns:a="http://schemas.openxmlformats.org/drawingml/2006/main" xmlns:r="http://schemas.openxmlformats.org/officeDocument/2006/relationships" xmlns:p="http://schemas.openxmlformats.org/presentationml/2006/main">
  <p:tag name="AS_UNIQUEID" val="1636"/>
  <p:tag name="KSO_WM_SCREEN_THEME_FLAG" val="Dlrq25wU2PGuGg5bbmjbDKYFlWwDMc9cYRTa2Ul0e6Eix0gzp7cGgGN5h5VtWOLXfNS3N3miLKaX1VCixUGSeGTi5H0dIRPIvwC8hBapWXo="/>
</p:tagLst>
</file>

<file path=ppt/tags/tag109.xml><?xml version="1.0" encoding="utf-8"?>
<p:tagLst xmlns:a="http://schemas.openxmlformats.org/drawingml/2006/main" xmlns:r="http://schemas.openxmlformats.org/officeDocument/2006/relationships" xmlns:p="http://schemas.openxmlformats.org/presentationml/2006/main">
  <p:tag name="AS_UNIQUEID" val="1637"/>
  <p:tag name="KSO_WM_SCREEN_THEME_FLAG" val="Dlrq25wU2PGuGg5bbmjbDKYFlWwDMc9cYRTa2Ul0e6Eix0gzp7cGgGN5h5VtWOLXfNS3N3miLKaX1VCixUGSeGTi5H0dIRPIvwC8hBapWXo="/>
</p:tagLst>
</file>

<file path=ppt/tags/tag11.xml><?xml version="1.0" encoding="utf-8"?>
<p:tagLst xmlns:a="http://schemas.openxmlformats.org/drawingml/2006/main" xmlns:r="http://schemas.openxmlformats.org/officeDocument/2006/relationships" xmlns:p="http://schemas.openxmlformats.org/presentationml/2006/main">
  <p:tag name="AS_UNIQUEID" val="354"/>
  <p:tag name="KSO_WM_SCREEN_THEME_FLAG" val="Dlrq25wU2PGuGg5bbmjbDKYFlWwDMc9cYRTa2Ul0e6Eix0gzp7cGgGN5h5VtWOLXfNS3N3miLKaX1VCixUGSeGTi5H0dIRPIvwC8hBapWXo="/>
</p:tagLst>
</file>

<file path=ppt/tags/tag110.xml><?xml version="1.0" encoding="utf-8"?>
<p:tagLst xmlns:a="http://schemas.openxmlformats.org/drawingml/2006/main" xmlns:r="http://schemas.openxmlformats.org/officeDocument/2006/relationships" xmlns:p="http://schemas.openxmlformats.org/presentationml/2006/main">
  <p:tag name="AS_UNIQUEID" val="1638"/>
  <p:tag name="KSO_WM_SCREEN_THEME_FLAG" val="Dlrq25wU2PGuGg5bbmjbDKYFlWwDMc9cYRTa2Ul0e6Eix0gzp7cGgGN5h5VtWOLXfNS3N3miLKaX1VCixUGSeGTi5H0dIRPIvwC8hBapWXo="/>
</p:tagLst>
</file>

<file path=ppt/tags/tag111.xml><?xml version="1.0" encoding="utf-8"?>
<p:tagLst xmlns:a="http://schemas.openxmlformats.org/drawingml/2006/main" xmlns:r="http://schemas.openxmlformats.org/officeDocument/2006/relationships" xmlns:p="http://schemas.openxmlformats.org/presentationml/2006/main">
  <p:tag name="AS_UNIQUEID" val="1626"/>
  <p:tag name="KSO_WM_SCREEN_THEME_FLAG" val="Dlrq25wU2PGuGg5bbmjbDKYFlWwDMc9cYRTa2Ul0e6Eix0gzp7cGgGN5h5VtWOLXfNS3N3miLKaX1VCixUGSeGTi5H0dIRPIvwC8hBapWXo="/>
</p:tagLst>
</file>

<file path=ppt/tags/tag112.xml><?xml version="1.0" encoding="utf-8"?>
<p:tagLst xmlns:a="http://schemas.openxmlformats.org/drawingml/2006/main" xmlns:r="http://schemas.openxmlformats.org/officeDocument/2006/relationships" xmlns:p="http://schemas.openxmlformats.org/presentationml/2006/main">
  <p:tag name="AS_UNIQUEID" val="1627"/>
  <p:tag name="KSO_WM_SCREEN_THEME_FLAG" val="Dlrq25wU2PGuGg5bbmjbDKYFlWwDMc9cYRTa2Ul0e6Eix0gzp7cGgGN5h5VtWOLXfNS3N3miLKaX1VCixUGSeGTi5H0dIRPIvwC8hBapWXo="/>
</p:tagLst>
</file>

<file path=ppt/tags/tag113.xml><?xml version="1.0" encoding="utf-8"?>
<p:tagLst xmlns:a="http://schemas.openxmlformats.org/drawingml/2006/main" xmlns:r="http://schemas.openxmlformats.org/officeDocument/2006/relationships" xmlns:p="http://schemas.openxmlformats.org/presentationml/2006/main">
  <p:tag name="AS_UNIQUEID" val="1628"/>
  <p:tag name="KSO_WM_SCREEN_THEME_FLAG" val="Dlrq25wU2PGuGg5bbmjbDKYFlWwDMc9cYRTa2Ul0e6Eix0gzp7cGgGN5h5VtWOLXfNS3N3miLKaX1VCixUGSeGTi5H0dIRPIvwC8hBapWXo="/>
</p:tagLst>
</file>

<file path=ppt/tags/tag114.xml><?xml version="1.0" encoding="utf-8"?>
<p:tagLst xmlns:a="http://schemas.openxmlformats.org/drawingml/2006/main" xmlns:r="http://schemas.openxmlformats.org/officeDocument/2006/relationships" xmlns:p="http://schemas.openxmlformats.org/presentationml/2006/main">
  <p:tag name="AS_UNIQUEID" val="1629"/>
  <p:tag name="KSO_WM_SCREEN_THEME_FLAG" val="Dlrq25wU2PGuGg5bbmjbDKYFlWwDMc9cYRTa2Ul0e6Eix0gzp7cGgGN5h5VtWOLXfNS3N3miLKaX1VCixUGSeGTi5H0dIRPIvwC8hBapWXo="/>
</p:tagLst>
</file>

<file path=ppt/tags/tag115.xml><?xml version="1.0" encoding="utf-8"?>
<p:tagLst xmlns:a="http://schemas.openxmlformats.org/drawingml/2006/main" xmlns:r="http://schemas.openxmlformats.org/officeDocument/2006/relationships" xmlns:p="http://schemas.openxmlformats.org/presentationml/2006/main">
  <p:tag name="AS_UNIQUEID" val="1630"/>
  <p:tag name="KSO_WM_SCREEN_THEME_FLAG" val="Dlrq25wU2PGuGg5bbmjbDKYFlWwDMc9cYRTa2Ul0e6Eix0gzp7cGgGN5h5VtWOLXfNS3N3miLKaX1VCixUGSeGTi5H0dIRPIvwC8hBapWXo="/>
</p:tagLst>
</file>

<file path=ppt/tags/tag116.xml><?xml version="1.0" encoding="utf-8"?>
<p:tagLst xmlns:a="http://schemas.openxmlformats.org/drawingml/2006/main" xmlns:r="http://schemas.openxmlformats.org/officeDocument/2006/relationships" xmlns:p="http://schemas.openxmlformats.org/presentationml/2006/main">
  <p:tag name="AS_UNIQUEID" val="1631"/>
  <p:tag name="KSO_WM_SCREEN_THEME_FLAG" val="Dlrq25wU2PGuGg5bbmjbDKYFlWwDMc9cYRTa2Ul0e6Eix0gzp7cGgGN5h5VtWOLXfNS3N3miLKaX1VCixUGSeGTi5H0dIRPIvwC8hBapWXo="/>
</p:tagLst>
</file>

<file path=ppt/tags/tag117.xml><?xml version="1.0" encoding="utf-8"?>
<p:tagLst xmlns:a="http://schemas.openxmlformats.org/drawingml/2006/main" xmlns:r="http://schemas.openxmlformats.org/officeDocument/2006/relationships" xmlns:p="http://schemas.openxmlformats.org/presentationml/2006/main">
  <p:tag name="AS_UNIQUEID" val="1619"/>
  <p:tag name="KSO_WM_SCREEN_THEME_FLAG" val="Dlrq25wU2PGuGg5bbmjbDKYFlWwDMc9cYRTa2Ul0e6Eix0gzp7cGgGN5h5VtWOLXfNS3N3miLKaX1VCixUGSeGTi5H0dIRPIvwC8hBapWXo="/>
</p:tagLst>
</file>

<file path=ppt/tags/tag118.xml><?xml version="1.0" encoding="utf-8"?>
<p:tagLst xmlns:a="http://schemas.openxmlformats.org/drawingml/2006/main" xmlns:r="http://schemas.openxmlformats.org/officeDocument/2006/relationships" xmlns:p="http://schemas.openxmlformats.org/presentationml/2006/main">
  <p:tag name="AS_UNIQUEID" val="1620"/>
  <p:tag name="KSO_WM_SCREEN_THEME_FLAG" val="Dlrq25wU2PGuGg5bbmjbDKYFlWwDMc9cYRTa2Ul0e6Eix0gzp7cGgGN5h5VtWOLXfNS3N3miLKaX1VCixUGSeGTi5H0dIRPIvwC8hBapWXo="/>
</p:tagLst>
</file>

<file path=ppt/tags/tag119.xml><?xml version="1.0" encoding="utf-8"?>
<p:tagLst xmlns:a="http://schemas.openxmlformats.org/drawingml/2006/main" xmlns:r="http://schemas.openxmlformats.org/officeDocument/2006/relationships" xmlns:p="http://schemas.openxmlformats.org/presentationml/2006/main">
  <p:tag name="AS_UNIQUEID" val="1621"/>
  <p:tag name="KSO_WM_SCREEN_THEME_FLAG" val="Dlrq25wU2PGuGg5bbmjbDKYFlWwDMc9cYRTa2Ul0e6Eix0gzp7cGgGN5h5VtWOLXfNS3N3miLKaX1VCixUGSeGTi5H0dIRPIvwC8hBapWXo="/>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wm#"/>
  <p:tag name="KSO_WM_SPECIAL_SOURCE" val="bdnull"/>
  <p:tag name="KSO_WM_TEMPLATE_CATEGORY" val="custom"/>
  <p:tag name="KSO_WM_TEMPLATE_INDEX" val="20205176"/>
  <p:tag name="KSO_WM_SCREEN_THEME_FLAG" val="Dlrq25wU2PGuGg5bbmjbDKYFlWwDMc9cYRTa2Ul0e6Eix0gzp7cGgGN5h5VtWOLXfNS3N3miLKaX1VCixUGSeGTi5H0dIRPIvwC8hBapWXo="/>
</p:tagLst>
</file>

<file path=ppt/tags/tag120.xml><?xml version="1.0" encoding="utf-8"?>
<p:tagLst xmlns:a="http://schemas.openxmlformats.org/drawingml/2006/main" xmlns:r="http://schemas.openxmlformats.org/officeDocument/2006/relationships" xmlns:p="http://schemas.openxmlformats.org/presentationml/2006/main">
  <p:tag name="AS_UNIQUEID" val="1622"/>
  <p:tag name="KSO_WM_SCREEN_THEME_FLAG" val="Dlrq25wU2PGuGg5bbmjbDKYFlWwDMc9cYRTa2Ul0e6Eix0gzp7cGgGN5h5VtWOLXfNS3N3miLKaX1VCixUGSeGTi5H0dIRPIvwC8hBapWXo="/>
</p:tagLst>
</file>

<file path=ppt/tags/tag121.xml><?xml version="1.0" encoding="utf-8"?>
<p:tagLst xmlns:a="http://schemas.openxmlformats.org/drawingml/2006/main" xmlns:r="http://schemas.openxmlformats.org/officeDocument/2006/relationships" xmlns:p="http://schemas.openxmlformats.org/presentationml/2006/main">
  <p:tag name="AS_UNIQUEID" val="1623"/>
  <p:tag name="KSO_WM_SCREEN_THEME_FLAG" val="Dlrq25wU2PGuGg5bbmjbDKYFlWwDMc9cYRTa2Ul0e6Eix0gzp7cGgGN5h5VtWOLXfNS3N3miLKaX1VCixUGSeGTi5H0dIRPIvwC8hBapWXo="/>
</p:tagLst>
</file>

<file path=ppt/tags/tag122.xml><?xml version="1.0" encoding="utf-8"?>
<p:tagLst xmlns:a="http://schemas.openxmlformats.org/drawingml/2006/main" xmlns:r="http://schemas.openxmlformats.org/officeDocument/2006/relationships" xmlns:p="http://schemas.openxmlformats.org/presentationml/2006/main">
  <p:tag name="AS_UNIQUEID" val="1624"/>
  <p:tag name="KSO_WM_SCREEN_THEME_FLAG" val="Dlrq25wU2PGuGg5bbmjbDKYFlWwDMc9cYRTa2Ul0e6Eix0gzp7cGgGN5h5VtWOLXfNS3N3miLKaX1VCixUGSeGTi5H0dIRPIvwC8hBapWXo="/>
</p:tagLst>
</file>

<file path=ppt/tags/tag123.xml><?xml version="1.0" encoding="utf-8"?>
<p:tagLst xmlns:a="http://schemas.openxmlformats.org/drawingml/2006/main" xmlns:r="http://schemas.openxmlformats.org/officeDocument/2006/relationships" xmlns:p="http://schemas.openxmlformats.org/presentationml/2006/main">
  <p:tag name="AS_UNIQUEID" val="1969"/>
  <p:tag name="KSO_WM_SCREEN_THEME_FLAG" val="Dlrq25wU2PGuGg5bbmjbDKYFlWwDMc9cYRTa2Ul0e6Eix0gzp7cGgGN5h5VtWOLXfNS3N3miLKaX1VCixUGSeGTi5H0dIRPIvwC8hBapWXo="/>
</p:tagLst>
</file>

<file path=ppt/tags/tag124.xml><?xml version="1.0" encoding="utf-8"?>
<p:tagLst xmlns:a="http://schemas.openxmlformats.org/drawingml/2006/main" xmlns:r="http://schemas.openxmlformats.org/officeDocument/2006/relationships" xmlns:p="http://schemas.openxmlformats.org/presentationml/2006/main">
  <p:tag name="AS_UNIQUEID" val="1970"/>
  <p:tag name="KSO_WM_SCREEN_THEME_FLAG" val="Dlrq25wU2PGuGg5bbmjbDKYFlWwDMc9cYRTa2Ul0e6Eix0gzp7cGgGN5h5VtWOLXfNS3N3miLKaX1VCixUGSeGTi5H0dIRPIvwC8hBapWXo="/>
</p:tagLst>
</file>

<file path=ppt/tags/tag125.xml><?xml version="1.0" encoding="utf-8"?>
<p:tagLst xmlns:a="http://schemas.openxmlformats.org/drawingml/2006/main" xmlns:r="http://schemas.openxmlformats.org/officeDocument/2006/relationships" xmlns:p="http://schemas.openxmlformats.org/presentationml/2006/main">
  <p:tag name="AS_UNIQUEID" val="1971"/>
  <p:tag name="KSO_WM_SCREEN_THEME_FLAG" val="Dlrq25wU2PGuGg5bbmjbDKYFlWwDMc9cYRTa2Ul0e6Eix0gzp7cGgGN5h5VtWOLXfNS3N3miLKaX1VCixUGSeGTi5H0dIRPIvwC8hBapWXo="/>
</p:tagLst>
</file>

<file path=ppt/tags/tag126.xml><?xml version="1.0" encoding="utf-8"?>
<p:tagLst xmlns:a="http://schemas.openxmlformats.org/drawingml/2006/main" xmlns:r="http://schemas.openxmlformats.org/officeDocument/2006/relationships" xmlns:p="http://schemas.openxmlformats.org/presentationml/2006/main">
  <p:tag name="AS_UNIQUEID" val="1972"/>
  <p:tag name="KSO_WM_SCREEN_THEME_FLAG" val="Dlrq25wU2PGuGg5bbmjbDKYFlWwDMc9cYRTa2Ul0e6Eix0gzp7cGgGN5h5VtWOLXfNS3N3miLKaX1VCixUGSeGTi5H0dIRPIvwC8hBapWXo="/>
</p:tagLst>
</file>

<file path=ppt/tags/tag127.xml><?xml version="1.0" encoding="utf-8"?>
<p:tagLst xmlns:a="http://schemas.openxmlformats.org/drawingml/2006/main" xmlns:r="http://schemas.openxmlformats.org/officeDocument/2006/relationships" xmlns:p="http://schemas.openxmlformats.org/presentationml/2006/main">
  <p:tag name="AS_UNIQUEID" val="1973"/>
  <p:tag name="KSO_WM_SCREEN_THEME_FLAG" val="Dlrq25wU2PGuGg5bbmjbDKYFlWwDMc9cYRTa2Ul0e6Eix0gzp7cGgGN5h5VtWOLXfNS3N3miLKaX1VCixUGSeGTi5H0dIRPIvwC8hBapWXo="/>
</p:tagLst>
</file>

<file path=ppt/tags/tag128.xml><?xml version="1.0" encoding="utf-8"?>
<p:tagLst xmlns:a="http://schemas.openxmlformats.org/drawingml/2006/main" xmlns:r="http://schemas.openxmlformats.org/officeDocument/2006/relationships" xmlns:p="http://schemas.openxmlformats.org/presentationml/2006/main">
  <p:tag name="AS_UNIQUEID" val="1965"/>
</p:tagLst>
</file>

<file path=ppt/tags/tag129.xml><?xml version="1.0" encoding="utf-8"?>
<p:tagLst xmlns:a="http://schemas.openxmlformats.org/drawingml/2006/main" xmlns:r="http://schemas.openxmlformats.org/officeDocument/2006/relationships" xmlns:p="http://schemas.openxmlformats.org/presentationml/2006/main">
  <p:tag name="AS_UNIQUEID" val="1966"/>
</p:tagLst>
</file>

<file path=ppt/tags/tag13.xml><?xml version="1.0" encoding="utf-8"?>
<p:tagLst xmlns:a="http://schemas.openxmlformats.org/drawingml/2006/main" xmlns:r="http://schemas.openxmlformats.org/officeDocument/2006/relationships" xmlns:p="http://schemas.openxmlformats.org/presentationml/2006/main">
  <p:tag name="AS_UNIQUEID" val="2690"/>
  <p:tag name="KSO_WM_ASSEMBLE_CHIP_INDEX" val="f9722d28cea74fef9ab428827df26bd8"/>
  <p:tag name="KSO_WM_BEAUTIFY_FLAG" val="#wm#"/>
  <p:tag name="KSO_WM_CHIP_FILLAREA_FILL_RULE" val="{&quot;fill_align&quot;:&quot;cm&quot;,&quot;fill_mode&quot;:&quot;adaptive&quot;,&quot;sacle_strategy&quot;:&quot;smart&quot;}"/>
  <p:tag name="KSO_WM_CHIP_GROUPID" val="5ebe67080ac41c4a0a525700"/>
  <p:tag name="KSO_WM_CHIP_XID" val="5ebe67080ac41c4a0a525701"/>
  <p:tag name="KSO_WM_TAG_VERSION" val="1.0"/>
  <p:tag name="KSO_WM_TEMPLATE_CATEGORY" val="custom"/>
  <p:tag name="KSO_WM_TEMPLATE_INDEX" val="20203232"/>
  <p:tag name="KSO_WM_UNIT_BLOCK" val="0"/>
  <p:tag name="KSO_WM_UNIT_COMPATIBLE" val="0"/>
  <p:tag name="KSO_WM_UNIT_DEC_AREA_ID" val="81731043cc914dee9fa9a1d864935138"/>
  <p:tag name="KSO_WM_UNIT_DEFAULT_FONT" val="56;72;4"/>
  <p:tag name="KSO_WM_UNIT_DIAGRAM_ISNUMVISUAL" val="0"/>
  <p:tag name="KSO_WM_UNIT_DIAGRAM_ISREFERUNIT" val="0"/>
  <p:tag name="KSO_WM_UNIT_HIGHLIGHT" val="0"/>
  <p:tag name="KSO_WM_UNIT_ID" val="custom20203232_1*a*1"/>
  <p:tag name="KSO_WM_UNIT_INDEX" val="1"/>
  <p:tag name="KSO_WM_UNIT_ISCONTENTSTITLE" val="0"/>
  <p:tag name="KSO_WM_UNIT_ISNUMDGMTITLE" val="0"/>
  <p:tag name="KSO_WM_UNIT_LAYERLEVEL" val="1"/>
  <p:tag name="KSO_WM_UNIT_NOCLEAR" val="0"/>
  <p:tag name="KSO_WM_UNIT_PRESET_TEXT" val="文艺风产品介绍模板"/>
  <p:tag name="KSO_WM_UNIT_TEXT_FILL_FORE_SCHEMECOLOR_INDEX" val="13"/>
  <p:tag name="KSO_WM_UNIT_TEXT_FILL_FORE_SCHEMECOLOR_INDEX_BRIGHTNESS" val="0.15"/>
  <p:tag name="KSO_WM_UNIT_TEXT_FILL_TYPE" val="1"/>
  <p:tag name="KSO_WM_UNIT_TYPE" val="a"/>
  <p:tag name="KSO_WM_UNIT_VALUE" val="10"/>
  <p:tag name="KSO_WM_SCREEN_THEME_FLAG" val="Dlrq25wU2PGuGg5bbmjbDKYFlWwDMc9cYRTa2Ul0e6Eix0gzp7cGgGN5h5VtWOLXfNS3N3miLKaX1VCixUGSeGTi5H0dIRPIvwC8hBapWXo="/>
</p:tagLst>
</file>

<file path=ppt/tags/tag130.xml><?xml version="1.0" encoding="utf-8"?>
<p:tagLst xmlns:a="http://schemas.openxmlformats.org/drawingml/2006/main" xmlns:r="http://schemas.openxmlformats.org/officeDocument/2006/relationships" xmlns:p="http://schemas.openxmlformats.org/presentationml/2006/main">
  <p:tag name="AS_UNIQUEID" val="1967"/>
</p:tagLst>
</file>

<file path=ppt/tags/tag131.xml><?xml version="1.0" encoding="utf-8"?>
<p:tagLst xmlns:a="http://schemas.openxmlformats.org/drawingml/2006/main" xmlns:r="http://schemas.openxmlformats.org/officeDocument/2006/relationships" xmlns:p="http://schemas.openxmlformats.org/presentationml/2006/main">
  <p:tag name="KSO_WM_BEAUTIFY_FLAG" val="#wm#"/>
  <p:tag name="KSO_WM_SPECIAL_SOURCE" val="bdnull"/>
  <p:tag name="KSO_WM_TEMPLATE_CATEGORY" val="custom"/>
  <p:tag name="KSO_WM_TEMPLATE_INDEX" val="20205176"/>
  <p:tag name="KSO_WM_SCREEN_THEME_FLAG" val="Dlrq25wU2PGuGg5bbmjbDKYFlWwDMc9cYRTa2Ul0e6Eix0gzp7cGgGN5h5VtWOLXfNS3N3miLKaX1VCixUGSeGTi5H0dIRPIvwC8hBapWXo="/>
</p:tagLst>
</file>

<file path=ppt/tags/tag132.xml><?xml version="1.0" encoding="utf-8"?>
<p:tagLst xmlns:a="http://schemas.openxmlformats.org/drawingml/2006/main" xmlns:r="http://schemas.openxmlformats.org/officeDocument/2006/relationships" xmlns:p="http://schemas.openxmlformats.org/presentationml/2006/main">
  <p:tag name="AS_UNIQUEID" val="2560"/>
  <p:tag name="KSO_WM_UNIT_TABLE_BEAUTIFY" val="smartTable{051d80b9-47ae-4e58-aa19-de4240270899}"/>
  <p:tag name="TABLE_ENDDRAG_ORIGIN_RECT" val="907*478"/>
  <p:tag name="TABLE_ENDDRAG_RECT" val="29*38*907*478"/>
  <p:tag name="KSO_WM_SCREEN_THEME_FLAG" val="Dlrq25wU2PGuGg5bbmjbDKYFlWwDMc9cYRTa2Ul0e6Eix0gzp7cGgGN5h5VtWOLXfNS3N3miLKaX1VCixUGSeGTi5H0dIRPIvwC8hBapWXo="/>
</p:tagLst>
</file>

<file path=ppt/tags/tag133.xml><?xml version="1.0" encoding="utf-8"?>
<p:tagLst xmlns:a="http://schemas.openxmlformats.org/drawingml/2006/main" xmlns:r="http://schemas.openxmlformats.org/officeDocument/2006/relationships" xmlns:p="http://schemas.openxmlformats.org/presentationml/2006/main">
  <p:tag name="AS_UNIQUEID" val="3224"/>
  <p:tag name="KSO_WM_SCREEN_THEME_FLAG" val="Dlrq25wU2PGuGg5bbmjbDKYFlWwDMc9cYRTa2Ul0e6Eix0gzp7cGgGN5h5VtWOLXfNS3N3miLKaX1VCixUGSeGTi5H0dIRPIvwC8hBapWXo="/>
</p:tagLst>
</file>

<file path=ppt/tags/tag134.xml><?xml version="1.0" encoding="utf-8"?>
<p:tagLst xmlns:a="http://schemas.openxmlformats.org/drawingml/2006/main" xmlns:r="http://schemas.openxmlformats.org/officeDocument/2006/relationships" xmlns:p="http://schemas.openxmlformats.org/presentationml/2006/main">
  <p:tag name="AS_UNIQUEID" val="3225"/>
  <p:tag name="KSO_WM_SCREEN_THEME_FLAG" val="Dlrq25wU2PGuGg5bbmjbDKYFlWwDMc9cYRTa2Ul0e6Eix0gzp7cGgGN5h5VtWOLXfNS3N3miLKaX1VCixUGSeGTi5H0dIRPIvwC8hBapWXo="/>
</p:tagLst>
</file>

<file path=ppt/tags/tag135.xml><?xml version="1.0" encoding="utf-8"?>
<p:tagLst xmlns:a="http://schemas.openxmlformats.org/drawingml/2006/main" xmlns:r="http://schemas.openxmlformats.org/officeDocument/2006/relationships" xmlns:p="http://schemas.openxmlformats.org/presentationml/2006/main">
  <p:tag name="AS_UNIQUEID" val="3226"/>
  <p:tag name="KSO_WM_FULL_TEXT_BEAUTIFY_COPY_ID" val="31746"/>
  <p:tag name="KSO_WM_SCREEN_THEME_FLAG" val="Dlrq25wU2PGuGg5bbmjbDKYFlWwDMc9cYRTa2Ul0e6Eix0gzp7cGgGN5h5VtWOLXfNS3N3miLKaX1VCixUGSeGTi5H0dIRPIvwC8hBapWXo="/>
</p:tagLst>
</file>

<file path=ppt/tags/tag136.xml><?xml version="1.0" encoding="utf-8"?>
<p:tagLst xmlns:a="http://schemas.openxmlformats.org/drawingml/2006/main" xmlns:r="http://schemas.openxmlformats.org/officeDocument/2006/relationships" xmlns:p="http://schemas.openxmlformats.org/presentationml/2006/main">
  <p:tag name="KSO_WM_BEAUTIFY_FLAG" val="#wm#"/>
  <p:tag name="KSO_WM_SPECIAL_SOURCE" val="bdnull"/>
  <p:tag name="KSO_WM_TEMPLATE_CATEGORY" val="custom"/>
  <p:tag name="KSO_WM_TEMPLATE_INDEX" val="20205176"/>
  <p:tag name="KSO_WM_SCREEN_THEME_FLAG" val="Dlrq25wU2PGuGg5bbmjbDKYFlWwDMc9cYRTa2Ul0e6Eix0gzp7cGgGN5h5VtWOLXfNS3N3miLKaX1VCixUGSeGTi5H0dIRPIvwC8hBapWXo="/>
</p:tagLst>
</file>

<file path=ppt/tags/tag137.xml><?xml version="1.0" encoding="utf-8"?>
<p:tagLst xmlns:a="http://schemas.openxmlformats.org/drawingml/2006/main" xmlns:r="http://schemas.openxmlformats.org/officeDocument/2006/relationships" xmlns:p="http://schemas.openxmlformats.org/presentationml/2006/main">
  <p:tag name="AS_UNIQUEID" val="3254"/>
  <p:tag name="KSO_WM_SCREEN_THEME_FLAG" val="Dlrq25wU2PGuGg5bbmjbDKYFlWwDMc9cYRTa2Ul0e6Eix0gzp7cGgGN5h5VtWOLXfNS3N3miLKaX1VCixUGSeGTi5H0dIRPIvwC8hBapWXo="/>
</p:tagLst>
</file>

<file path=ppt/tags/tag138.xml><?xml version="1.0" encoding="utf-8"?>
<p:tagLst xmlns:a="http://schemas.openxmlformats.org/drawingml/2006/main" xmlns:r="http://schemas.openxmlformats.org/officeDocument/2006/relationships" xmlns:p="http://schemas.openxmlformats.org/presentationml/2006/main">
  <p:tag name="AS_UNIQUEID" val="72"/>
  <p:tag name="KSO_WM_SCREEN_THEME_FLAG" val="Dlrq25wU2PGuGg5bbmjbDKYFlWwDMc9cYRTa2Ul0e6Eix0gzp7cGgGN5h5VtWOLXfNS3N3miLKaX1VCixUGSeGTi5H0dIRPIvwC8hBapWXo="/>
</p:tagLst>
</file>

<file path=ppt/tags/tag139.xml><?xml version="1.0" encoding="utf-8"?>
<p:tagLst xmlns:a="http://schemas.openxmlformats.org/drawingml/2006/main" xmlns:r="http://schemas.openxmlformats.org/officeDocument/2006/relationships" xmlns:p="http://schemas.openxmlformats.org/presentationml/2006/main">
  <p:tag name="AS_UNIQUEID" val="73"/>
  <p:tag name="KSO_WM_SCREEN_THEME_FLAG" val="Dlrq25wU2PGuGg5bbmjbDKYFlWwDMc9cYRTa2Ul0e6Eix0gzp7cGgGN5h5VtWOLXfNS3N3miLKaX1VCixUGSeGTi5H0dIRPIvwC8hBapWXo="/>
</p:tagLst>
</file>

<file path=ppt/tags/tag14.xml><?xml version="1.0" encoding="utf-8"?>
<p:tagLst xmlns:a="http://schemas.openxmlformats.org/drawingml/2006/main" xmlns:r="http://schemas.openxmlformats.org/officeDocument/2006/relationships" xmlns:p="http://schemas.openxmlformats.org/presentationml/2006/main">
  <p:tag name="AS_UNIQUEID" val="2692"/>
  <p:tag name="KSO_WM_SCREEN_THEME_FLAG" val="Dlrq25wU2PGuGg5bbmjbDKYFlWwDMc9cYRTa2Ul0e6Eix0gzp7cGgGN5h5VtWOLXfNS3N3miLKaX1VCixUGSeGTi5H0dIRPIvwC8hBapWXo="/>
</p:tagLst>
</file>

<file path=ppt/tags/tag140.xml><?xml version="1.0" encoding="utf-8"?>
<p:tagLst xmlns:a="http://schemas.openxmlformats.org/drawingml/2006/main" xmlns:r="http://schemas.openxmlformats.org/officeDocument/2006/relationships" xmlns:p="http://schemas.openxmlformats.org/presentationml/2006/main">
  <p:tag name="AS_UNIQUEID" val="74"/>
  <p:tag name="KSO_WM_SCREEN_THEME_FLAG" val="Dlrq25wU2PGuGg5bbmjbDKYFlWwDMc9cYRTa2Ul0e6Eix0gzp7cGgGN5h5VtWOLXfNS3N3miLKaX1VCixUGSeGTi5H0dIRPIvwC8hBapWXo="/>
</p:tagLst>
</file>

<file path=ppt/tags/tag141.xml><?xml version="1.0" encoding="utf-8"?>
<p:tagLst xmlns:a="http://schemas.openxmlformats.org/drawingml/2006/main" xmlns:r="http://schemas.openxmlformats.org/officeDocument/2006/relationships" xmlns:p="http://schemas.openxmlformats.org/presentationml/2006/main">
  <p:tag name="AS_UNIQUEID" val="74"/>
  <p:tag name="KSO_WM_SCREEN_THEME_FLAG" val="Dlrq25wU2PGuGg5bbmjbDKYFlWwDMc9cYRTa2Ul0e6Eix0gzp7cGgGN5h5VtWOLXfNS3N3miLKaX1VCixUGSeGTi5H0dIRPIvwC8hBapWXo="/>
</p:tagLst>
</file>

<file path=ppt/tags/tag142.xml><?xml version="1.0" encoding="utf-8"?>
<p:tagLst xmlns:a="http://schemas.openxmlformats.org/drawingml/2006/main" xmlns:r="http://schemas.openxmlformats.org/officeDocument/2006/relationships" xmlns:p="http://schemas.openxmlformats.org/presentationml/2006/main">
  <p:tag name="AS_UNIQUEID" val="73"/>
  <p:tag name="KSO_WM_SCREEN_THEME_FLAG" val="Dlrq25wU2PGuGg5bbmjbDKYFlWwDMc9cYRTa2Ul0e6Eix0gzp7cGgGN5h5VtWOLXfNS3N3miLKaX1VCixUGSeGTi5H0dIRPIvwC8hBapWXo="/>
</p:tagLst>
</file>

<file path=ppt/tags/tag143.xml><?xml version="1.0" encoding="utf-8"?>
<p:tagLst xmlns:a="http://schemas.openxmlformats.org/drawingml/2006/main" xmlns:r="http://schemas.openxmlformats.org/officeDocument/2006/relationships" xmlns:p="http://schemas.openxmlformats.org/presentationml/2006/main">
  <p:tag name="AS_UNIQUEID" val="1525"/>
  <p:tag name="KSO_WM_SCREEN_THEME_FLAG" val="Dlrq25wU2PGuGg5bbmjbDKYFlWwDMc9cYRTa2Ul0e6Eix0gzp7cGgGN5h5VtWOLXfNS3N3miLKaX1VCixUGSeGTi5H0dIRPIvwC8hBapWXo="/>
</p:tagLst>
</file>

<file path=ppt/tags/tag144.xml><?xml version="1.0" encoding="utf-8"?>
<p:tagLst xmlns:a="http://schemas.openxmlformats.org/drawingml/2006/main" xmlns:r="http://schemas.openxmlformats.org/officeDocument/2006/relationships" xmlns:p="http://schemas.openxmlformats.org/presentationml/2006/main">
  <p:tag name="AS_UNIQUEID" val="3257"/>
  <p:tag name="KSO_WM_FULL_TEXT_BEAUTIFY_COPY_ID" val="31746"/>
  <p:tag name="KSO_WM_SCREEN_THEME_FLAG" val="Dlrq25wU2PGuGg5bbmjbDKYFlWwDMc9cYRTa2Ul0e6Eix0gzp7cGgGN5h5VtWOLXfNS3N3miLKaX1VCixUGSeGTi5H0dIRPIvwC8hBapWXo="/>
</p:tagLst>
</file>

<file path=ppt/tags/tag145.xml><?xml version="1.0" encoding="utf-8"?>
<p:tagLst xmlns:a="http://schemas.openxmlformats.org/drawingml/2006/main" xmlns:r="http://schemas.openxmlformats.org/officeDocument/2006/relationships" xmlns:p="http://schemas.openxmlformats.org/presentationml/2006/main">
  <p:tag name="AS_UNIQUEID" val="3255"/>
  <p:tag name="KSO_WM_SCREEN_THEME_FLAG" val="Dlrq25wU2PGuGg5bbmjbDKYFlWwDMc9cYRTa2Ul0e6Eix0gzp7cGgGN5h5VtWOLXfNS3N3miLKaX1VCixUGSeGTi5H0dIRPIvwC8hBapWXo="/>
</p:tagLst>
</file>

<file path=ppt/tags/tag146.xml><?xml version="1.0" encoding="utf-8"?>
<p:tagLst xmlns:a="http://schemas.openxmlformats.org/drawingml/2006/main" xmlns:r="http://schemas.openxmlformats.org/officeDocument/2006/relationships" xmlns:p="http://schemas.openxmlformats.org/presentationml/2006/main">
  <p:tag name="AS_UNIQUEID" val="70"/>
  <p:tag name="KSO_WM_SCREEN_THEME_FLAG" val="Dlrq25wU2PGuGg5bbmjbDKYFlWwDMc9cYRTa2Ul0e6Eix0gzp7cGgGN5h5VtWOLXfNS3N3miLKaX1VCixUGSeGTi5H0dIRPIvwC8hBapWXo="/>
</p:tagLst>
</file>

<file path=ppt/tags/tag147.xml><?xml version="1.0" encoding="utf-8"?>
<p:tagLst xmlns:a="http://schemas.openxmlformats.org/drawingml/2006/main" xmlns:r="http://schemas.openxmlformats.org/officeDocument/2006/relationships" xmlns:p="http://schemas.openxmlformats.org/presentationml/2006/main">
  <p:tag name="AS_UNIQUEID" val="71"/>
  <p:tag name="KSO_WM_SCREEN_THEME_FLAG" val="Dlrq25wU2PGuGg5bbmjbDKYFlWwDMc9cYRTa2Ul0e6Eix0gzp7cGgGN5h5VtWOLXfNS3N3miLKaX1VCixUGSeGTi5H0dIRPIvwC8hBapWXo="/>
</p:tagLst>
</file>

<file path=ppt/tags/tag148.xml><?xml version="1.0" encoding="utf-8"?>
<p:tagLst xmlns:a="http://schemas.openxmlformats.org/drawingml/2006/main" xmlns:r="http://schemas.openxmlformats.org/officeDocument/2006/relationships" xmlns:p="http://schemas.openxmlformats.org/presentationml/2006/main">
  <p:tag name="AS_UNIQUEID" val="68"/>
  <p:tag name="KSO_WM_SCREEN_THEME_FLAG" val="Dlrq25wU2PGuGg5bbmjbDKYFlWwDMc9cYRTa2Ul0e6Eix0gzp7cGgGN5h5VtWOLXfNS3N3miLKaX1VCixUGSeGTi5H0dIRPIvwC8hBapWXo="/>
</p:tagLst>
</file>

<file path=ppt/tags/tag149.xml><?xml version="1.0" encoding="utf-8"?>
<p:tagLst xmlns:a="http://schemas.openxmlformats.org/drawingml/2006/main" xmlns:r="http://schemas.openxmlformats.org/officeDocument/2006/relationships" xmlns:p="http://schemas.openxmlformats.org/presentationml/2006/main">
  <p:tag name="AS_UNIQUEID" val="69"/>
  <p:tag name="KSO_WM_SCREEN_THEME_FLAG" val="Dlrq25wU2PGuGg5bbmjbDKYFlWwDMc9cYRTa2Ul0e6Eix0gzp7cGgGN5h5VtWOLXfNS3N3miLKaX1VCixUGSeGTi5H0dIRPIvwC8hBapWXo="/>
</p:tagLst>
</file>

<file path=ppt/tags/tag15.xml><?xml version="1.0" encoding="utf-8"?>
<p:tagLst xmlns:a="http://schemas.openxmlformats.org/drawingml/2006/main" xmlns:r="http://schemas.openxmlformats.org/officeDocument/2006/relationships" xmlns:p="http://schemas.openxmlformats.org/presentationml/2006/main">
  <p:tag name="AS_UNIQUEID" val="2695"/>
  <p:tag name="KSO_WM_SCREEN_THEME_FLAG" val="Dlrq25wU2PGuGg5bbmjbDKYFlWwDMc9cYRTa2Ul0e6Eix0gzp7cGgGN5h5VtWOLXfNS3N3miLKaX1VCixUGSeGTi5H0dIRPIvwC8hBapWXo="/>
</p:tagLst>
</file>

<file path=ppt/tags/tag150.xml><?xml version="1.0" encoding="utf-8"?>
<p:tagLst xmlns:a="http://schemas.openxmlformats.org/drawingml/2006/main" xmlns:r="http://schemas.openxmlformats.org/officeDocument/2006/relationships" xmlns:p="http://schemas.openxmlformats.org/presentationml/2006/main">
  <p:tag name="KSO_WM_UNIT_TABLE_BEAUTIFY" val="smartTable{095014d6-e62f-466b-8c3a-d8523f2238bf}"/>
  <p:tag name="TABLE_ENDDRAG_ORIGIN_RECT" val="780*279"/>
  <p:tag name="TABLE_ENDDRAG_RECT" val="54*206*780*279"/>
  <p:tag name="KSO_WM_SCREEN_THEME_FLAG" val="Dlrq25wU2PGuGg5bbmjbDKYFlWwDMc9cYRTa2Ul0e6Eix0gzp7cGgGN5h5VtWOLXfNS3N3miLKaX1VCixUGSeGTi5H0dIRPIvwC8hBapWXo="/>
</p:tagLst>
</file>

<file path=ppt/tags/tag16.xml><?xml version="1.0" encoding="utf-8"?>
<p:tagLst xmlns:a="http://schemas.openxmlformats.org/drawingml/2006/main" xmlns:r="http://schemas.openxmlformats.org/officeDocument/2006/relationships" xmlns:p="http://schemas.openxmlformats.org/presentationml/2006/main">
  <p:tag name="AS_UNIQUEID" val="2698"/>
  <p:tag name="KSO_WM_SCREEN_THEME_FLAG" val="Dlrq25wU2PGuGg5bbmjbDKYFlWwDMc9cYRTa2Ul0e6Eix0gzp7cGgGN5h5VtWOLXfNS3N3miLKaX1VCixUGSeGTi5H0dIRPIvwC8hBapWXo="/>
</p:tagLst>
</file>

<file path=ppt/tags/tag17.xml><?xml version="1.0" encoding="utf-8"?>
<p:tagLst xmlns:a="http://schemas.openxmlformats.org/drawingml/2006/main" xmlns:r="http://schemas.openxmlformats.org/officeDocument/2006/relationships" xmlns:p="http://schemas.openxmlformats.org/presentationml/2006/main">
  <p:tag name="AS_UNIQUEID" val="2707"/>
  <p:tag name="KSO_WM_SCREEN_THEME_FLAG" val="Dlrq25wU2PGuGg5bbmjbDKYFlWwDMc9cYRTa2Ul0e6Eix0gzp7cGgGN5h5VtWOLXfNS3N3miLKaX1VCixUGSeGTi5H0dIRPIvwC8hBapWXo="/>
</p:tagLst>
</file>

<file path=ppt/tags/tag18.xml><?xml version="1.0" encoding="utf-8"?>
<p:tagLst xmlns:a="http://schemas.openxmlformats.org/drawingml/2006/main" xmlns:r="http://schemas.openxmlformats.org/officeDocument/2006/relationships" xmlns:p="http://schemas.openxmlformats.org/presentationml/2006/main">
  <p:tag name="AS_UNIQUEID" val="2708"/>
  <p:tag name="KSO_WM_SCREEN_THEME_FLAG" val="Dlrq25wU2PGuGg5bbmjbDKYFlWwDMc9cYRTa2Ul0e6Eix0gzp7cGgGN5h5VtWOLXfNS3N3miLKaX1VCixUGSeGTi5H0dIRPIvwC8hBapWXo="/>
</p:tagLst>
</file>

<file path=ppt/tags/tag19.xml><?xml version="1.0" encoding="utf-8"?>
<p:tagLst xmlns:a="http://schemas.openxmlformats.org/drawingml/2006/main" xmlns:r="http://schemas.openxmlformats.org/officeDocument/2006/relationships" xmlns:p="http://schemas.openxmlformats.org/presentationml/2006/main">
  <p:tag name="AS_UNIQUEID" val="2711"/>
  <p:tag name="KSO_WM_SCREEN_THEME_FLAG" val="Dlrq25wU2PGuGg5bbmjbDKYFlWwDMc9cYRTa2Ul0e6Eix0gzp7cGgGN5h5VtWOLXfNS3N3miLKaX1VCixUGSeGTi5H0dIRPIvwC8hBapWXo="/>
</p:tagLst>
</file>

<file path=ppt/tags/tag2.xml><?xml version="1.0" encoding="utf-8"?>
<p:tagLst xmlns:a="http://schemas.openxmlformats.org/drawingml/2006/main" xmlns:r="http://schemas.openxmlformats.org/officeDocument/2006/relationships" xmlns:p="http://schemas.openxmlformats.org/presentationml/2006/main">
  <p:tag name="AS_UNIQUEID" val="3094"/>
  <p:tag name="KSO_WM_SCREEN_THEME_FLAG" val="Dlrq25wU2PGuGg5bbmjbDKYFlWwDMc9cYRTa2Ul0e6Eix0gzp7cGgGN5h5VtWOLXfNS3N3miLKaX1VCixUGSeGTi5H0dIRPIvwC8hBapWXo="/>
</p:tagLst>
</file>

<file path=ppt/tags/tag20.xml><?xml version="1.0" encoding="utf-8"?>
<p:tagLst xmlns:a="http://schemas.openxmlformats.org/drawingml/2006/main" xmlns:r="http://schemas.openxmlformats.org/officeDocument/2006/relationships" xmlns:p="http://schemas.openxmlformats.org/presentationml/2006/main">
  <p:tag name="AS_UNIQUEID" val="2712"/>
  <p:tag name="KSO_WM_SCREEN_THEME_FLAG" val="Dlrq25wU2PGuGg5bbmjbDKYFlWwDMc9cYRTa2Ul0e6Eix0gzp7cGgGN5h5VtWOLXfNS3N3miLKaX1VCixUGSeGTi5H0dIRPIvwC8hBapWXo="/>
</p:tagLst>
</file>

<file path=ppt/tags/tag21.xml><?xml version="1.0" encoding="utf-8"?>
<p:tagLst xmlns:a="http://schemas.openxmlformats.org/drawingml/2006/main" xmlns:r="http://schemas.openxmlformats.org/officeDocument/2006/relationships" xmlns:p="http://schemas.openxmlformats.org/presentationml/2006/main">
  <p:tag name="AS_UNIQUEID" val="2713"/>
  <p:tag name="KSO_WM_SCREEN_THEME_FLAG" val="Dlrq25wU2PGuGg5bbmjbDKYFlWwDMc9cYRTa2Ul0e6Eix0gzp7cGgGN5h5VtWOLXfNS3N3miLKaX1VCixUGSeGTi5H0dIRPIvwC8hBapWXo="/>
</p:tagLst>
</file>

<file path=ppt/tags/tag22.xml><?xml version="1.0" encoding="utf-8"?>
<p:tagLst xmlns:a="http://schemas.openxmlformats.org/drawingml/2006/main" xmlns:r="http://schemas.openxmlformats.org/officeDocument/2006/relationships" xmlns:p="http://schemas.openxmlformats.org/presentationml/2006/main">
  <p:tag name="AS_UNIQUEID" val="2714"/>
  <p:tag name="KSO_WM_SCREEN_THEME_FLAG" val="Dlrq25wU2PGuGg5bbmjbDKYFlWwDMc9cYRTa2Ul0e6Eix0gzp7cGgGN5h5VtWOLXfNS3N3miLKaX1VCixUGSeGTi5H0dIRPIvwC8hBapWXo="/>
</p:tagLst>
</file>

<file path=ppt/tags/tag23.xml><?xml version="1.0" encoding="utf-8"?>
<p:tagLst xmlns:a="http://schemas.openxmlformats.org/drawingml/2006/main" xmlns:r="http://schemas.openxmlformats.org/officeDocument/2006/relationships" xmlns:p="http://schemas.openxmlformats.org/presentationml/2006/main">
  <p:tag name="AS_UNIQUEID" val="2699"/>
  <p:tag name="KSO_WM_SCREEN_THEME_FLAG" val="Dlrq25wU2PGuGg5bbmjbDKYFlWwDMc9cYRTa2Ul0e6Eix0gzp7cGgGN5h5VtWOLXfNS3N3miLKaX1VCixUGSeGTi5H0dIRPIvwC8hBapWXo="/>
</p:tagLst>
</file>

<file path=ppt/tags/tag24.xml><?xml version="1.0" encoding="utf-8"?>
<p:tagLst xmlns:a="http://schemas.openxmlformats.org/drawingml/2006/main" xmlns:r="http://schemas.openxmlformats.org/officeDocument/2006/relationships" xmlns:p="http://schemas.openxmlformats.org/presentationml/2006/main">
  <p:tag name="AS_UNIQUEID" val="2700"/>
  <p:tag name="KSO_WM_SCREEN_THEME_FLAG" val="Dlrq25wU2PGuGg5bbmjbDKYFlWwDMc9cYRTa2Ul0e6Eix0gzp7cGgGN5h5VtWOLXfNS3N3miLKaX1VCixUGSeGTi5H0dIRPIvwC8hBapWXo="/>
</p:tagLst>
</file>

<file path=ppt/tags/tag25.xml><?xml version="1.0" encoding="utf-8"?>
<p:tagLst xmlns:a="http://schemas.openxmlformats.org/drawingml/2006/main" xmlns:r="http://schemas.openxmlformats.org/officeDocument/2006/relationships" xmlns:p="http://schemas.openxmlformats.org/presentationml/2006/main">
  <p:tag name="AS_UNIQUEID" val="2696"/>
  <p:tag name="KSO_WM_SCREEN_THEME_FLAG" val="Dlrq25wU2PGuGg5bbmjbDKYFlWwDMc9cYRTa2Ul0e6Eix0gzp7cGgGN5h5VtWOLXfNS3N3miLKaX1VCixUGSeGTi5H0dIRPIvwC8hBapWXo="/>
</p:tagLst>
</file>

<file path=ppt/tags/tag26.xml><?xml version="1.0" encoding="utf-8"?>
<p:tagLst xmlns:a="http://schemas.openxmlformats.org/drawingml/2006/main" xmlns:r="http://schemas.openxmlformats.org/officeDocument/2006/relationships" xmlns:p="http://schemas.openxmlformats.org/presentationml/2006/main">
  <p:tag name="AS_UNIQUEID" val="2697"/>
  <p:tag name="KSO_WM_SCREEN_THEME_FLAG" val="Dlrq25wU2PGuGg5bbmjbDKYFlWwDMc9cYRTa2Ul0e6Eix0gzp7cGgGN5h5VtWOLXfNS3N3miLKaX1VCixUGSeGTi5H0dIRPIvwC8hBapWXo="/>
</p:tagLst>
</file>

<file path=ppt/tags/tag27.xml><?xml version="1.0" encoding="utf-8"?>
<p:tagLst xmlns:a="http://schemas.openxmlformats.org/drawingml/2006/main" xmlns:r="http://schemas.openxmlformats.org/officeDocument/2006/relationships" xmlns:p="http://schemas.openxmlformats.org/presentationml/2006/main">
  <p:tag name="KSO_WM_SPECIAL_SOURCE" val="bdnull"/>
  <p:tag name="KSO_WM_SCREEN_THEME_FLAG" val="Dlrq25wU2PGuGg5bbmjbDKYFlWwDMc9cYRTa2Ul0e6Eix0gzp7cGgGN5h5VtWOLXfNS3N3miLKaX1VCixUGSeGTi5H0dIRPIvwC8hBapWXo="/>
</p:tagLst>
</file>

<file path=ppt/tags/tag28.xml><?xml version="1.0" encoding="utf-8"?>
<p:tagLst xmlns:a="http://schemas.openxmlformats.org/drawingml/2006/main" xmlns:r="http://schemas.openxmlformats.org/officeDocument/2006/relationships" xmlns:p="http://schemas.openxmlformats.org/presentationml/2006/main">
  <p:tag name="AS_UNIQUEID" val="1750"/>
  <p:tag name="KSO_WM_SCREEN_THEME_FLAG" val="Dlrq25wU2PGuGg5bbmjbDKYFlWwDMc9cYRTa2Ul0e6Eix0gzp7cGgGN5h5VtWOLXfNS3N3miLKaX1VCixUGSeGTi5H0dIRPIvwC8hBapWXo="/>
</p:tagLst>
</file>

<file path=ppt/tags/tag29.xml><?xml version="1.0" encoding="utf-8"?>
<p:tagLst xmlns:a="http://schemas.openxmlformats.org/drawingml/2006/main" xmlns:r="http://schemas.openxmlformats.org/officeDocument/2006/relationships" xmlns:p="http://schemas.openxmlformats.org/presentationml/2006/main">
  <p:tag name="AS_UNIQUEID" val="1751"/>
  <p:tag name="KSO_WM_SCREEN_THEME_FLAG" val="Dlrq25wU2PGuGg5bbmjbDKYFlWwDMc9cYRTa2Ul0e6Eix0gzp7cGgGN5h5VtWOLXfNS3N3miLKaX1VCixUGSeGTi5H0dIRPIvwC8hBapWXo="/>
</p:tagLst>
</file>

<file path=ppt/tags/tag3.xml><?xml version="1.0" encoding="utf-8"?>
<p:tagLst xmlns:a="http://schemas.openxmlformats.org/drawingml/2006/main" xmlns:r="http://schemas.openxmlformats.org/officeDocument/2006/relationships" xmlns:p="http://schemas.openxmlformats.org/presentationml/2006/main">
  <p:tag name="AS_UNIQUEID" val="3115"/>
  <p:tag name="KSO_WM_SCREEN_THEME_FLAG" val="Dlrq25wU2PGuGg5bbmjbDKYFlWwDMc9cYRTa2Ul0e6Eix0gzp7cGgGN5h5VtWOLXfNS3N3miLKaX1VCixUGSeGTi5H0dIRPIvwC8hBapWXo="/>
</p:tagLst>
</file>

<file path=ppt/tags/tag30.xml><?xml version="1.0" encoding="utf-8"?>
<p:tagLst xmlns:a="http://schemas.openxmlformats.org/drawingml/2006/main" xmlns:r="http://schemas.openxmlformats.org/officeDocument/2006/relationships" xmlns:p="http://schemas.openxmlformats.org/presentationml/2006/main">
  <p:tag name="AS_UNIQUEID" val="426"/>
  <p:tag name="KSO_WM_SCREEN_THEME_FLAG" val="Dlrq25wU2PGuGg5bbmjbDKYFlWwDMc9cYRTa2Ul0e6Eix0gzp7cGgGN5h5VtWOLXfNS3N3miLKaX1VCixUGSeGTi5H0dIRPIvwC8hBapWXo="/>
</p:tagLst>
</file>

<file path=ppt/tags/tag31.xml><?xml version="1.0" encoding="utf-8"?>
<p:tagLst xmlns:a="http://schemas.openxmlformats.org/drawingml/2006/main" xmlns:r="http://schemas.openxmlformats.org/officeDocument/2006/relationships" xmlns:p="http://schemas.openxmlformats.org/presentationml/2006/main">
  <p:tag name="AS_UNIQUEID" val="1939"/>
  <p:tag name="KSO_WM_SCREEN_THEME_FLAG" val="Dlrq25wU2PGuGg5bbmjbDKYFlWwDMc9cYRTa2Ul0e6Eix0gzp7cGgGN5h5VtWOLXfNS3N3miLKaX1VCixUGSeGTi5H0dIRPIvwC8hBapWXo="/>
</p:tagLst>
</file>

<file path=ppt/tags/tag32.xml><?xml version="1.0" encoding="utf-8"?>
<p:tagLst xmlns:a="http://schemas.openxmlformats.org/drawingml/2006/main" xmlns:r="http://schemas.openxmlformats.org/officeDocument/2006/relationships" xmlns:p="http://schemas.openxmlformats.org/presentationml/2006/main">
  <p:tag name="AS_UNIQUEID" val="1940"/>
  <p:tag name="KSO_WM_SCREEN_THEME_FLAG" val="Dlrq25wU2PGuGg5bbmjbDKYFlWwDMc9cYRTa2Ul0e6Eix0gzp7cGgGN5h5VtWOLXfNS3N3miLKaX1VCixUGSeGTi5H0dIRPIvwC8hBapWXo="/>
</p:tagLst>
</file>

<file path=ppt/tags/tag33.xml><?xml version="1.0" encoding="utf-8"?>
<p:tagLst xmlns:a="http://schemas.openxmlformats.org/drawingml/2006/main" xmlns:r="http://schemas.openxmlformats.org/officeDocument/2006/relationships" xmlns:p="http://schemas.openxmlformats.org/presentationml/2006/main">
  <p:tag name="AS_UNIQUEID" val="1941"/>
  <p:tag name="KSO_WM_SCREEN_THEME_FLAG" val="Dlrq25wU2PGuGg5bbmjbDKYFlWwDMc9cYRTa2Ul0e6Eix0gzp7cGgGN5h5VtWOLXfNS3N3miLKaX1VCixUGSeGTi5H0dIRPIvwC8hBapWXo="/>
</p:tagLst>
</file>

<file path=ppt/tags/tag34.xml><?xml version="1.0" encoding="utf-8"?>
<p:tagLst xmlns:a="http://schemas.openxmlformats.org/drawingml/2006/main" xmlns:r="http://schemas.openxmlformats.org/officeDocument/2006/relationships" xmlns:p="http://schemas.openxmlformats.org/presentationml/2006/main">
  <p:tag name="AS_UNIQUEID" val="1942"/>
  <p:tag name="KSO_WM_SCREEN_THEME_FLAG" val="Dlrq25wU2PGuGg5bbmjbDKYFlWwDMc9cYRTa2Ul0e6Eix0gzp7cGgGN5h5VtWOLXfNS3N3miLKaX1VCixUGSeGTi5H0dIRPIvwC8hBapWXo="/>
</p:tagLst>
</file>

<file path=ppt/tags/tag35.xml><?xml version="1.0" encoding="utf-8"?>
<p:tagLst xmlns:a="http://schemas.openxmlformats.org/drawingml/2006/main" xmlns:r="http://schemas.openxmlformats.org/officeDocument/2006/relationships" xmlns:p="http://schemas.openxmlformats.org/presentationml/2006/main">
  <p:tag name="AS_UNIQUEID" val="1943"/>
  <p:tag name="KSO_WM_SCREEN_THEME_FLAG" val="Dlrq25wU2PGuGg5bbmjbDKYFlWwDMc9cYRTa2Ul0e6Eix0gzp7cGgGN5h5VtWOLXfNS3N3miLKaX1VCixUGSeGTi5H0dIRPIvwC8hBapWXo="/>
</p:tagLst>
</file>

<file path=ppt/tags/tag36.xml><?xml version="1.0" encoding="utf-8"?>
<p:tagLst xmlns:a="http://schemas.openxmlformats.org/drawingml/2006/main" xmlns:r="http://schemas.openxmlformats.org/officeDocument/2006/relationships" xmlns:p="http://schemas.openxmlformats.org/presentationml/2006/main">
  <p:tag name="AS_UNIQUEID" val="1924"/>
  <p:tag name="KSO_WM_SCREEN_THEME_FLAG" val="Dlrq25wU2PGuGg5bbmjbDKYFlWwDMc9cYRTa2Ul0e6Eix0gzp7cGgGN5h5VtWOLXfNS3N3miLKaX1VCixUGSeGTi5H0dIRPIvwC8hBapWXo="/>
</p:tagLst>
</file>

<file path=ppt/tags/tag37.xml><?xml version="1.0" encoding="utf-8"?>
<p:tagLst xmlns:a="http://schemas.openxmlformats.org/drawingml/2006/main" xmlns:r="http://schemas.openxmlformats.org/officeDocument/2006/relationships" xmlns:p="http://schemas.openxmlformats.org/presentationml/2006/main">
  <p:tag name="AS_UNIQUEID" val="1927"/>
  <p:tag name="KSO_WM_SCREEN_THEME_FLAG" val="Dlrq25wU2PGuGg5bbmjbDKYFlWwDMc9cYRTa2Ul0e6Eix0gzp7cGgGN5h5VtWOLXfNS3N3miLKaX1VCixUGSeGTi5H0dIRPIvwC8hBapWXo="/>
</p:tagLst>
</file>

<file path=ppt/tags/tag38.xml><?xml version="1.0" encoding="utf-8"?>
<p:tagLst xmlns:a="http://schemas.openxmlformats.org/drawingml/2006/main" xmlns:r="http://schemas.openxmlformats.org/officeDocument/2006/relationships" xmlns:p="http://schemas.openxmlformats.org/presentationml/2006/main">
  <p:tag name="AS_UNIQUEID" val="1926"/>
  <p:tag name="KSO_WM_SCREEN_THEME_FLAG" val="Dlrq25wU2PGuGg5bbmjbDKYFlWwDMc9cYRTa2Ul0e6Eix0gzp7cGgGN5h5VtWOLXfNS3N3miLKaX1VCixUGSeGTi5H0dIRPIvwC8hBapWXo="/>
</p:tagLst>
</file>

<file path=ppt/tags/tag39.xml><?xml version="1.0" encoding="utf-8"?>
<p:tagLst xmlns:a="http://schemas.openxmlformats.org/drawingml/2006/main" xmlns:r="http://schemas.openxmlformats.org/officeDocument/2006/relationships" xmlns:p="http://schemas.openxmlformats.org/presentationml/2006/main">
  <p:tag name="AS_UNIQUEID" val="1928"/>
  <p:tag name="KSO_WM_SCREEN_THEME_FLAG" val="Dlrq25wU2PGuGg5bbmjbDKYFlWwDMc9cYRTa2Ul0e6Eix0gzp7cGgGN5h5VtWOLXfNS3N3miLKaX1VCixUGSeGTi5H0dIRPIvwC8hBapWXo="/>
</p:tagLst>
</file>

<file path=ppt/tags/tag4.xml><?xml version="1.0" encoding="utf-8"?>
<p:tagLst xmlns:a="http://schemas.openxmlformats.org/drawingml/2006/main" xmlns:r="http://schemas.openxmlformats.org/officeDocument/2006/relationships" xmlns:p="http://schemas.openxmlformats.org/presentationml/2006/main">
  <p:tag name="AS_UNIQUEID" val="3117"/>
  <p:tag name="KSO_WM_SCREEN_THEME_FLAG" val="Dlrq25wU2PGuGg5bbmjbDKYFlWwDMc9cYRTa2Ul0e6Eix0gzp7cGgGN5h5VtWOLXfNS3N3miLKaX1VCixUGSeGTi5H0dIRPIvwC8hBapWXo="/>
</p:tagLst>
</file>

<file path=ppt/tags/tag40.xml><?xml version="1.0" encoding="utf-8"?>
<p:tagLst xmlns:a="http://schemas.openxmlformats.org/drawingml/2006/main" xmlns:r="http://schemas.openxmlformats.org/officeDocument/2006/relationships" xmlns:p="http://schemas.openxmlformats.org/presentationml/2006/main">
  <p:tag name="AS_UNIQUEID" val="1929"/>
  <p:tag name="KSO_WM_SCREEN_THEME_FLAG" val="Dlrq25wU2PGuGg5bbmjbDKYFlWwDMc9cYRTa2Ul0e6Eix0gzp7cGgGN5h5VtWOLXfNS3N3miLKaX1VCixUGSeGTi5H0dIRPIvwC8hBapWXo="/>
</p:tagLst>
</file>

<file path=ppt/tags/tag41.xml><?xml version="1.0" encoding="utf-8"?>
<p:tagLst xmlns:a="http://schemas.openxmlformats.org/drawingml/2006/main" xmlns:r="http://schemas.openxmlformats.org/officeDocument/2006/relationships" xmlns:p="http://schemas.openxmlformats.org/presentationml/2006/main">
  <p:tag name="AS_UNIQUEID" val="3181"/>
  <p:tag name="KSO_WM_SCREEN_THEME_FLAG" val="Dlrq25wU2PGuGg5bbmjbDKYFlWwDMc9cYRTa2Ul0e6Eix0gzp7cGgGN5h5VtWOLXfNS3N3miLKaX1VCixUGSeGTi5H0dIRPIvwC8hBapWXo="/>
</p:tagLst>
</file>

<file path=ppt/tags/tag42.xml><?xml version="1.0" encoding="utf-8"?>
<p:tagLst xmlns:a="http://schemas.openxmlformats.org/drawingml/2006/main" xmlns:r="http://schemas.openxmlformats.org/officeDocument/2006/relationships" xmlns:p="http://schemas.openxmlformats.org/presentationml/2006/main">
  <p:tag name="AS_UNIQUEID" val="3182"/>
  <p:tag name="KSO_WM_SCREEN_THEME_FLAG" val="Dlrq25wU2PGuGg5bbmjbDKYFlWwDMc9cYRTa2Ul0e6Eix0gzp7cGgGN5h5VtWOLXfNS3N3miLKaX1VCixUGSeGTi5H0dIRPIvwC8hBapWXo="/>
</p:tagLst>
</file>

<file path=ppt/tags/tag43.xml><?xml version="1.0" encoding="utf-8"?>
<p:tagLst xmlns:a="http://schemas.openxmlformats.org/drawingml/2006/main" xmlns:r="http://schemas.openxmlformats.org/officeDocument/2006/relationships" xmlns:p="http://schemas.openxmlformats.org/presentationml/2006/main">
  <p:tag name="AS_UNIQUEID" val="433"/>
  <p:tag name="KSO_WM_SCREEN_THEME_FLAG" val="Dlrq25wU2PGuGg5bbmjbDKYFlWwDMc9cYRTa2Ul0e6Eix0gzp7cGgGN5h5VtWOLXfNS3N3miLKaX1VCixUGSeGTi5H0dIRPIvwC8hBapWXo="/>
</p:tagLst>
</file>

<file path=ppt/tags/tag44.xml><?xml version="1.0" encoding="utf-8"?>
<p:tagLst xmlns:a="http://schemas.openxmlformats.org/drawingml/2006/main" xmlns:r="http://schemas.openxmlformats.org/officeDocument/2006/relationships" xmlns:p="http://schemas.openxmlformats.org/presentationml/2006/main">
  <p:tag name="AS_UNIQUEID" val="2974"/>
  <p:tag name="KSO_WM_SCREEN_THEME_FLAG" val="Dlrq25wU2PGuGg5bbmjbDKYFlWwDMc9cYRTa2Ul0e6Eix0gzp7cGgGN5h5VtWOLXfNS3N3miLKaX1VCixUGSeGTi5H0dIRPIvwC8hBapWXo="/>
</p:tagLst>
</file>

<file path=ppt/tags/tag45.xml><?xml version="1.0" encoding="utf-8"?>
<p:tagLst xmlns:a="http://schemas.openxmlformats.org/drawingml/2006/main" xmlns:r="http://schemas.openxmlformats.org/officeDocument/2006/relationships" xmlns:p="http://schemas.openxmlformats.org/presentationml/2006/main">
  <p:tag name="KSO_WM_UNIT_TABLE_BEAUTIFY" val="smartTable{051d80b9-47ae-4e58-aa19-de4240270899}"/>
  <p:tag name="KSO_WM_SCREEN_THEME_FLAG" val="Dlrq25wU2PGuGg5bbmjbDKYFlWwDMc9cYRTa2Ul0e6Eix0gzp7cGgGN5h5VtWOLXfNS3N3miLKaX1VCixUGSeGTi5H0dIRPIvwC8hBapWXo="/>
</p:tagLst>
</file>

<file path=ppt/tags/tag46.xml><?xml version="1.0" encoding="utf-8"?>
<p:tagLst xmlns:a="http://schemas.openxmlformats.org/drawingml/2006/main" xmlns:r="http://schemas.openxmlformats.org/officeDocument/2006/relationships" xmlns:p="http://schemas.openxmlformats.org/presentationml/2006/main">
  <p:tag name="AS_UNIQUEID" val="1887"/>
  <p:tag name="KSO_WM_SCREEN_THEME_FLAG" val="Dlrq25wU2PGuGg5bbmjbDKYFlWwDMc9cYRTa2Ul0e6Eix0gzp7cGgGN5h5VtWOLXfNS3N3miLKaX1VCixUGSeGTi5H0dIRPIvwC8hBapWXo="/>
</p:tagLst>
</file>

<file path=ppt/tags/tag47.xml><?xml version="1.0" encoding="utf-8"?>
<p:tagLst xmlns:a="http://schemas.openxmlformats.org/drawingml/2006/main" xmlns:r="http://schemas.openxmlformats.org/officeDocument/2006/relationships" xmlns:p="http://schemas.openxmlformats.org/presentationml/2006/main">
  <p:tag name="AS_UNIQUEID" val="3357"/>
  <p:tag name="KSO_WM_SCREEN_THEME_FLAG" val="Dlrq25wU2PGuGg5bbmjbDKYFlWwDMc9cYRTa2Ul0e6Eix0gzp7cGgGN5h5VtWOLXfNS3N3miLKaX1VCixUGSeGTi5H0dIRPIvwC8hBapWXo="/>
</p:tagLst>
</file>

<file path=ppt/tags/tag48.xml><?xml version="1.0" encoding="utf-8"?>
<p:tagLst xmlns:a="http://schemas.openxmlformats.org/drawingml/2006/main" xmlns:r="http://schemas.openxmlformats.org/officeDocument/2006/relationships" xmlns:p="http://schemas.openxmlformats.org/presentationml/2006/main">
  <p:tag name="AS_UNIQUEID" val="1884"/>
  <p:tag name="KSO_WM_SCREEN_THEME_FLAG" val="Dlrq25wU2PGuGg5bbmjbDKYFlWwDMc9cYRTa2Ul0e6Eix0gzp7cGgGN5h5VtWOLXfNS3N3miLKaX1VCixUGSeGTi5H0dIRPIvwC8hBapWXo="/>
</p:tagLst>
</file>

<file path=ppt/tags/tag49.xml><?xml version="1.0" encoding="utf-8"?>
<p:tagLst xmlns:a="http://schemas.openxmlformats.org/drawingml/2006/main" xmlns:r="http://schemas.openxmlformats.org/officeDocument/2006/relationships" xmlns:p="http://schemas.openxmlformats.org/presentationml/2006/main">
  <p:tag name="AS_UNIQUEID" val="1885"/>
  <p:tag name="KSO_WM_SCREEN_THEME_FLAG" val="Dlrq25wU2PGuGg5bbmjbDKYFlWwDMc9cYRTa2Ul0e6Eix0gzp7cGgGN5h5VtWOLXfNS3N3miLKaX1VCixUGSeGTi5H0dIRPIvwC8hBapWXo="/>
</p:tagLst>
</file>

<file path=ppt/tags/tag5.xml><?xml version="1.0" encoding="utf-8"?>
<p:tagLst xmlns:a="http://schemas.openxmlformats.org/drawingml/2006/main" xmlns:r="http://schemas.openxmlformats.org/officeDocument/2006/relationships" xmlns:p="http://schemas.openxmlformats.org/presentationml/2006/main">
  <p:tag name="AS_UNIQUEID" val="3118"/>
  <p:tag name="KSO_WM_SCREEN_THEME_FLAG" val="Dlrq25wU2PGuGg5bbmjbDKYFlWwDMc9cYRTa2Ul0e6Eix0gzp7cGgGN5h5VtWOLXfNS3N3miLKaX1VCixUGSeGTi5H0dIRPIvwC8hBapWXo="/>
</p:tagLst>
</file>

<file path=ppt/tags/tag50.xml><?xml version="1.0" encoding="utf-8"?>
<p:tagLst xmlns:a="http://schemas.openxmlformats.org/drawingml/2006/main" xmlns:r="http://schemas.openxmlformats.org/officeDocument/2006/relationships" xmlns:p="http://schemas.openxmlformats.org/presentationml/2006/main">
  <p:tag name="AS_UNIQUEID" val="1886"/>
  <p:tag name="KSO_WM_SCREEN_THEME_FLAG" val="Dlrq25wU2PGuGg5bbmjbDKYFlWwDMc9cYRTa2Ul0e6Eix0gzp7cGgGN5h5VtWOLXfNS3N3miLKaX1VCixUGSeGTi5H0dIRPIvwC8hBapWXo="/>
</p:tagLst>
</file>

<file path=ppt/tags/tag51.xml><?xml version="1.0" encoding="utf-8"?>
<p:tagLst xmlns:a="http://schemas.openxmlformats.org/drawingml/2006/main" xmlns:r="http://schemas.openxmlformats.org/officeDocument/2006/relationships" xmlns:p="http://schemas.openxmlformats.org/presentationml/2006/main">
  <p:tag name="AS_UNIQUEID" val="1884"/>
  <p:tag name="KSO_WM_SCREEN_THEME_FLAG" val="Dlrq25wU2PGuGg5bbmjbDKYFlWwDMc9cYRTa2Ul0e6Eix0gzp7cGgGN5h5VtWOLXfNS3N3miLKaX1VCixUGSeGTi5H0dIRPIvwC8hBapWXo="/>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 name="KSO_WM_SCREEN_THEME_FLAG" val="Dlrq25wU2PGuGg5bbmjbDKYFlWwDMc9cYRTa2Ul0e6Eix0gzp7cGgGN5h5VtWOLXfNS3N3miLKaX1VCixUGSeGTi5H0dIRPIvwC8hBapWXo="/>
</p:tagLst>
</file>

<file path=ppt/tags/tag53.xml><?xml version="1.0" encoding="utf-8"?>
<p:tagLst xmlns:a="http://schemas.openxmlformats.org/drawingml/2006/main" xmlns:r="http://schemas.openxmlformats.org/officeDocument/2006/relationships" xmlns:p="http://schemas.openxmlformats.org/presentationml/2006/main">
  <p:tag name="AS_UNIQUEID" val="1898"/>
  <p:tag name="KSO_WM_SCREEN_THEME_FLAG" val="Dlrq25wU2PGuGg5bbmjbDKYFlWwDMc9cYRTa2Ul0e6Eix0gzp7cGgGN5h5VtWOLXfNS3N3miLKaX1VCixUGSeGTi5H0dIRPIvwC8hBapWXo="/>
</p:tagLst>
</file>

<file path=ppt/tags/tag54.xml><?xml version="1.0" encoding="utf-8"?>
<p:tagLst xmlns:a="http://schemas.openxmlformats.org/drawingml/2006/main" xmlns:r="http://schemas.openxmlformats.org/officeDocument/2006/relationships" xmlns:p="http://schemas.openxmlformats.org/presentationml/2006/main">
  <p:tag name="AS_UNIQUEID" val="1900"/>
  <p:tag name="KSO_WM_SCREEN_THEME_FLAG" val="Dlrq25wU2PGuGg5bbmjbDKYFlWwDMc9cYRTa2Ul0e6Eix0gzp7cGgGN5h5VtWOLXfNS3N3miLKaX1VCixUGSeGTi5H0dIRPIvwC8hBapWXo="/>
</p:tagLst>
</file>

<file path=ppt/tags/tag55.xml><?xml version="1.0" encoding="utf-8"?>
<p:tagLst xmlns:a="http://schemas.openxmlformats.org/drawingml/2006/main" xmlns:r="http://schemas.openxmlformats.org/officeDocument/2006/relationships" xmlns:p="http://schemas.openxmlformats.org/presentationml/2006/main">
  <p:tag name="AS_UNIQUEID" val="1901"/>
  <p:tag name="KSO_WM_SCREEN_THEME_FLAG" val="Dlrq25wU2PGuGg5bbmjbDKYFlWwDMc9cYRTa2Ul0e6Eix0gzp7cGgGN5h5VtWOLXfNS3N3miLKaX1VCixUGSeGTi5H0dIRPIvwC8hBapWXo="/>
</p:tagLst>
</file>

<file path=ppt/tags/tag56.xml><?xml version="1.0" encoding="utf-8"?>
<p:tagLst xmlns:a="http://schemas.openxmlformats.org/drawingml/2006/main" xmlns:r="http://schemas.openxmlformats.org/officeDocument/2006/relationships" xmlns:p="http://schemas.openxmlformats.org/presentationml/2006/main">
  <p:tag name="AS_UNIQUEID" val="1902"/>
  <p:tag name="KSO_WM_SCREEN_THEME_FLAG" val="Dlrq25wU2PGuGg5bbmjbDKYFlWwDMc9cYRTa2Ul0e6Eix0gzp7cGgGN5h5VtWOLXfNS3N3miLKaX1VCixUGSeGTi5H0dIRPIvwC8hBapWXo="/>
</p:tagLst>
</file>

<file path=ppt/tags/tag57.xml><?xml version="1.0" encoding="utf-8"?>
<p:tagLst xmlns:a="http://schemas.openxmlformats.org/drawingml/2006/main" xmlns:r="http://schemas.openxmlformats.org/officeDocument/2006/relationships" xmlns:p="http://schemas.openxmlformats.org/presentationml/2006/main">
  <p:tag name="AS_UNIQUEID" val="1903"/>
  <p:tag name="KSO_WM_SCREEN_THEME_FLAG" val="Dlrq25wU2PGuGg5bbmjbDKYFlWwDMc9cYRTa2Ul0e6Eix0gzp7cGgGN5h5VtWOLXfNS3N3miLKaX1VCixUGSeGTi5H0dIRPIvwC8hBapWXo="/>
</p:tagLst>
</file>

<file path=ppt/tags/tag58.xml><?xml version="1.0" encoding="utf-8"?>
<p:tagLst xmlns:a="http://schemas.openxmlformats.org/drawingml/2006/main" xmlns:r="http://schemas.openxmlformats.org/officeDocument/2006/relationships" xmlns:p="http://schemas.openxmlformats.org/presentationml/2006/main">
  <p:tag name="AS_UNIQUEID" val="1904"/>
  <p:tag name="KSO_WM_SCREEN_THEME_FLAG" val="Dlrq25wU2PGuGg5bbmjbDKYFlWwDMc9cYRTa2Ul0e6Eix0gzp7cGgGN5h5VtWOLXfNS3N3miLKaX1VCixUGSeGTi5H0dIRPIvwC8hBapWXo="/>
</p:tagLst>
</file>

<file path=ppt/tags/tag59.xml><?xml version="1.0" encoding="utf-8"?>
<p:tagLst xmlns:a="http://schemas.openxmlformats.org/drawingml/2006/main" xmlns:r="http://schemas.openxmlformats.org/officeDocument/2006/relationships" xmlns:p="http://schemas.openxmlformats.org/presentationml/2006/main">
  <p:tag name="AS_UNIQUEID" val="1905"/>
  <p:tag name="KSO_WM_SCREEN_THEME_FLAG" val="Dlrq25wU2PGuGg5bbmjbDKYFlWwDMc9cYRTa2Ul0e6Eix0gzp7cGgGN5h5VtWOLXfNS3N3miLKaX1VCixUGSeGTi5H0dIRPIvwC8hBapWXo="/>
</p:tagLst>
</file>

<file path=ppt/tags/tag6.xml><?xml version="1.0" encoding="utf-8"?>
<p:tagLst xmlns:a="http://schemas.openxmlformats.org/drawingml/2006/main" xmlns:r="http://schemas.openxmlformats.org/officeDocument/2006/relationships" xmlns:p="http://schemas.openxmlformats.org/presentationml/2006/main">
  <p:tag name="AS_UNIQUEID" val="3119"/>
  <p:tag name="KSO_WM_SCREEN_THEME_FLAG" val="Dlrq25wU2PGuGg5bbmjbDKYFlWwDMc9cYRTa2Ul0e6Eix0gzp7cGgGN5h5VtWOLXfNS3N3miLKaX1VCixUGSeGTi5H0dIRPIvwC8hBapWXo="/>
</p:tagLst>
</file>

<file path=ppt/tags/tag60.xml><?xml version="1.0" encoding="utf-8"?>
<p:tagLst xmlns:a="http://schemas.openxmlformats.org/drawingml/2006/main" xmlns:r="http://schemas.openxmlformats.org/officeDocument/2006/relationships" xmlns:p="http://schemas.openxmlformats.org/presentationml/2006/main">
  <p:tag name="AS_UNIQUEID" val="1679"/>
  <p:tag name="KSO_WM_SCREEN_THEME_FLAG" val="Dlrq25wU2PGuGg5bbmjbDKYFlWwDMc9cYRTa2Ul0e6Eix0gzp7cGgGN5h5VtWOLXfNS3N3miLKaX1VCixUGSeGTi5H0dIRPIvwC8hBapWXo="/>
</p:tagLst>
</file>

<file path=ppt/tags/tag61.xml><?xml version="1.0" encoding="utf-8"?>
<p:tagLst xmlns:a="http://schemas.openxmlformats.org/drawingml/2006/main" xmlns:r="http://schemas.openxmlformats.org/officeDocument/2006/relationships" xmlns:p="http://schemas.openxmlformats.org/presentationml/2006/main">
  <p:tag name="AS_UNIQUEID" val="3217"/>
  <p:tag name="KSO_WM_SCREEN_THEME_FLAG" val="Dlrq25wU2PGuGg5bbmjbDKYFlWwDMc9cYRTa2Ul0e6Eix0gzp7cGgGN5h5VtWOLXfNS3N3miLKaX1VCixUGSeGTi5H0dIRPIvwC8hBapWXo="/>
</p:tagLst>
</file>

<file path=ppt/tags/tag62.xml><?xml version="1.0" encoding="utf-8"?>
<p:tagLst xmlns:a="http://schemas.openxmlformats.org/drawingml/2006/main" xmlns:r="http://schemas.openxmlformats.org/officeDocument/2006/relationships" xmlns:p="http://schemas.openxmlformats.org/presentationml/2006/main">
  <p:tag name="AS_UNIQUEID" val="3218"/>
  <p:tag name="KSO_WM_SCREEN_THEME_FLAG" val="Dlrq25wU2PGuGg5bbmjbDKYFlWwDMc9cYRTa2Ul0e6Eix0gzp7cGgGN5h5VtWOLXfNS3N3miLKaX1VCixUGSeGTi5H0dIRPIvwC8hBapWXo="/>
</p:tagLst>
</file>

<file path=ppt/tags/tag63.xml><?xml version="1.0" encoding="utf-8"?>
<p:tagLst xmlns:a="http://schemas.openxmlformats.org/drawingml/2006/main" xmlns:r="http://schemas.openxmlformats.org/officeDocument/2006/relationships" xmlns:p="http://schemas.openxmlformats.org/presentationml/2006/main">
  <p:tag name="AS_UNIQUEID" val="3219"/>
  <p:tag name="KSO_WM_SCREEN_THEME_FLAG" val="Dlrq25wU2PGuGg5bbmjbDKYFlWwDMc9cYRTa2Ul0e6Eix0gzp7cGgGN5h5VtWOLXfNS3N3miLKaX1VCixUGSeGTi5H0dIRPIvwC8hBapWXo="/>
</p:tagLst>
</file>

<file path=ppt/tags/tag64.xml><?xml version="1.0" encoding="utf-8"?>
<p:tagLst xmlns:a="http://schemas.openxmlformats.org/drawingml/2006/main" xmlns:r="http://schemas.openxmlformats.org/officeDocument/2006/relationships" xmlns:p="http://schemas.openxmlformats.org/presentationml/2006/main">
  <p:tag name="AS_UNIQUEID" val="3357"/>
  <p:tag name="KSO_WM_SCREEN_THEME_FLAG" val="Dlrq25wU2PGuGg5bbmjbDKYFlWwDMc9cYRTa2Ul0e6Eix0gzp7cGgGN5h5VtWOLXfNS3N3miLKaX1VCixUGSeGTi5H0dIRPIvwC8hBapWXo="/>
</p:tagLst>
</file>

<file path=ppt/tags/tag65.xml><?xml version="1.0" encoding="utf-8"?>
<p:tagLst xmlns:a="http://schemas.openxmlformats.org/drawingml/2006/main" xmlns:r="http://schemas.openxmlformats.org/officeDocument/2006/relationships" xmlns:p="http://schemas.openxmlformats.org/presentationml/2006/main">
  <p:tag name="AS_UNIQUEID" val="3357"/>
  <p:tag name="KSO_WM_SCREEN_THEME_FLAG" val="Dlrq25wU2PGuGg5bbmjbDKYFlWwDMc9cYRTa2Ul0e6Eix0gzp7cGgGN5h5VtWOLXfNS3N3miLKaX1VCixUGSeGTi5H0dIRPIvwC8hBapWXo="/>
</p:tagLst>
</file>

<file path=ppt/tags/tag66.xml><?xml version="1.0" encoding="utf-8"?>
<p:tagLst xmlns:a="http://schemas.openxmlformats.org/drawingml/2006/main" xmlns:r="http://schemas.openxmlformats.org/officeDocument/2006/relationships" xmlns:p="http://schemas.openxmlformats.org/presentationml/2006/main">
  <p:tag name="AS_UNIQUEID" val="3047"/>
  <p:tag name="KSO_WM_UNIT_PLACING_PICTURE_USER_VIEWPORT" val="{&quot;height&quot;:10977,&quot;width&quot;:10384}"/>
  <p:tag name="KSO_WM_SCREEN_THEME_FLAG" val="Dlrq25wU2PGuGg5bbmjbDKYFlWwDMc9cYRTa2Ul0e6Eix0gzp7cGgGN5h5VtWOLXfNS3N3miLKaX1VCixUGSeGTi5H0dIRPIvwC8hBapWXo="/>
</p:tagLst>
</file>

<file path=ppt/tags/tag67.xml><?xml version="1.0" encoding="utf-8"?>
<p:tagLst xmlns:a="http://schemas.openxmlformats.org/drawingml/2006/main" xmlns:r="http://schemas.openxmlformats.org/officeDocument/2006/relationships" xmlns:p="http://schemas.openxmlformats.org/presentationml/2006/main">
  <p:tag name="AS_UNIQUEID" val="3048"/>
  <p:tag name="KSO_WM_SCREEN_THEME_FLAG" val="Dlrq25wU2PGuGg5bbmjbDKYFlWwDMc9cYRTa2Ul0e6Eix0gzp7cGgGN5h5VtWOLXfNS3N3miLKaX1VCixUGSeGTi5H0dIRPIvwC8hBapWXo="/>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wm#"/>
  <p:tag name="KSO_WM_SPECIAL_SOURCE" val="bdnull"/>
  <p:tag name="KSO_WM_TEMPLATE_CATEGORY" val="custom"/>
  <p:tag name="KSO_WM_TEMPLATE_INDEX" val="20205176"/>
  <p:tag name="KSO_WM_SCREEN_THEME_FLAG" val="Dlrq25wU2PGuGg5bbmjbDKYFlWwDMc9cYRTa2Ul0e6Eix0gzp7cGgGN5h5VtWOLXfNS3N3miLKaX1VCixUGSeGTi5H0dIRPIvwC8hBapWXo="/>
</p:tagLst>
</file>

<file path=ppt/tags/tag69.xml><?xml version="1.0" encoding="utf-8"?>
<p:tagLst xmlns:a="http://schemas.openxmlformats.org/drawingml/2006/main" xmlns:r="http://schemas.openxmlformats.org/officeDocument/2006/relationships" xmlns:p="http://schemas.openxmlformats.org/presentationml/2006/main">
  <p:tag name="AS_UNIQUEID" val="110"/>
  <p:tag name="KSO_WM_SCREEN_THEME_FLAG" val="Dlrq25wU2PGuGg5bbmjbDKYFlWwDMc9cYRTa2Ul0e6Eix0gzp7cGgGN5h5VtWOLXfNS3N3miLKaX1VCixUGSeGTi5H0dIRPIvwC8hBapWXo="/>
</p:tagLst>
</file>

<file path=ppt/tags/tag7.xml><?xml version="1.0" encoding="utf-8"?>
<p:tagLst xmlns:a="http://schemas.openxmlformats.org/drawingml/2006/main" xmlns:r="http://schemas.openxmlformats.org/officeDocument/2006/relationships" xmlns:p="http://schemas.openxmlformats.org/presentationml/2006/main">
  <p:tag name="AS_UNIQUEID" val="3121"/>
  <p:tag name="KSO_WM_SCREEN_THEME_FLAG" val="Dlrq25wU2PGuGg5bbmjbDKYFlWwDMc9cYRTa2Ul0e6Eix0gzp7cGgGN5h5VtWOLXfNS3N3miLKaX1VCixUGSeGTi5H0dIRPIvwC8hBapWXo="/>
</p:tagLst>
</file>

<file path=ppt/tags/tag70.xml><?xml version="1.0" encoding="utf-8"?>
<p:tagLst xmlns:a="http://schemas.openxmlformats.org/drawingml/2006/main" xmlns:r="http://schemas.openxmlformats.org/officeDocument/2006/relationships" xmlns:p="http://schemas.openxmlformats.org/presentationml/2006/main">
  <p:tag name="AS_UNIQUEID" val="3390"/>
  <p:tag name="KSO_WM_SCREEN_THEME_FLAG" val="Dlrq25wU2PGuGg5bbmjbDKYFlWwDMc9cYRTa2Ul0e6Eix0gzp7cGgGN5h5VtWOLXfNS3N3miLKaX1VCixUGSeGTi5H0dIRPIvwC8hBapWXo="/>
</p:tagLst>
</file>

<file path=ppt/tags/tag71.xml><?xml version="1.0" encoding="utf-8"?>
<p:tagLst xmlns:a="http://schemas.openxmlformats.org/drawingml/2006/main" xmlns:r="http://schemas.openxmlformats.org/officeDocument/2006/relationships" xmlns:p="http://schemas.openxmlformats.org/presentationml/2006/main">
  <p:tag name="AS_UNIQUEID" val="3391"/>
  <p:tag name="KSO_WM_SCREEN_THEME_FLAG" val="Dlrq25wU2PGuGg5bbmjbDKYFlWwDMc9cYRTa2Ul0e6Eix0gzp7cGgGN5h5VtWOLXfNS3N3miLKaX1VCixUGSeGTi5H0dIRPIvwC8hBapWXo="/>
</p:tagLst>
</file>

<file path=ppt/tags/tag72.xml><?xml version="1.0" encoding="utf-8"?>
<p:tagLst xmlns:a="http://schemas.openxmlformats.org/drawingml/2006/main" xmlns:r="http://schemas.openxmlformats.org/officeDocument/2006/relationships" xmlns:p="http://schemas.openxmlformats.org/presentationml/2006/main">
  <p:tag name="AS_UNIQUEID" val="111"/>
  <p:tag name="KSO_WM_SCREEN_THEME_FLAG" val="Dlrq25wU2PGuGg5bbmjbDKYFlWwDMc9cYRTa2Ul0e6Eix0gzp7cGgGN5h5VtWOLXfNS3N3miLKaX1VCixUGSeGTi5H0dIRPIvwC8hBapWXo="/>
</p:tagLst>
</file>

<file path=ppt/tags/tag73.xml><?xml version="1.0" encoding="utf-8"?>
<p:tagLst xmlns:a="http://schemas.openxmlformats.org/drawingml/2006/main" xmlns:r="http://schemas.openxmlformats.org/officeDocument/2006/relationships" xmlns:p="http://schemas.openxmlformats.org/presentationml/2006/main">
  <p:tag name="AS_UNIQUEID" val="112"/>
  <p:tag name="KSO_WM_SCREEN_THEME_FLAG" val="Dlrq25wU2PGuGg5bbmjbDKYFlWwDMc9cYRTa2Ul0e6Eix0gzp7cGgGN5h5VtWOLXfNS3N3miLKaX1VCixUGSeGTi5H0dIRPIvwC8hBapWXo="/>
</p:tagLst>
</file>

<file path=ppt/tags/tag74.xml><?xml version="1.0" encoding="utf-8"?>
<p:tagLst xmlns:a="http://schemas.openxmlformats.org/drawingml/2006/main" xmlns:r="http://schemas.openxmlformats.org/officeDocument/2006/relationships" xmlns:p="http://schemas.openxmlformats.org/presentationml/2006/main">
  <p:tag name="AS_UNIQUEID" val="3357"/>
  <p:tag name="KSO_WM_SCREEN_THEME_FLAG" val="Dlrq25wU2PGuGg5bbmjbDKYFlWwDMc9cYRTa2Ul0e6Eix0gzp7cGgGN5h5VtWOLXfNS3N3miLKaX1VCixUGSeGTi5H0dIRPIvwC8hBapWXo="/>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wm#"/>
  <p:tag name="KSO_WM_SPECIAL_SOURCE" val="bdnull"/>
  <p:tag name="KSO_WM_TEMPLATE_CATEGORY" val="custom"/>
  <p:tag name="KSO_WM_TEMPLATE_INDEX" val="20205176"/>
  <p:tag name="KSO_WM_SCREEN_THEME_FLAG" val="Dlrq25wU2PGuGg5bbmjbDKYFlWwDMc9cYRTa2Ul0e6Eix0gzp7cGgGN5h5VtWOLXfNS3N3miLKaX1VCixUGSeGTi5H0dIRPIvwC8hBapWXo="/>
</p:tagLst>
</file>

<file path=ppt/tags/tag76.xml><?xml version="1.0" encoding="utf-8"?>
<p:tagLst xmlns:a="http://schemas.openxmlformats.org/drawingml/2006/main" xmlns:r="http://schemas.openxmlformats.org/officeDocument/2006/relationships" xmlns:p="http://schemas.openxmlformats.org/presentationml/2006/main">
  <p:tag name="AS_UNIQUEID" val="607"/>
  <p:tag name="KSO_WM_SCREEN_THEME_FLAG" val="Dlrq25wU2PGuGg5bbmjbDKYFlWwDMc9cYRTa2Ul0e6Eix0gzp7cGgGN5h5VtWOLXfNS3N3miLKaX1VCixUGSeGTi5H0dIRPIvwC8hBapWXo="/>
</p:tagLst>
</file>

<file path=ppt/tags/tag77.xml><?xml version="1.0" encoding="utf-8"?>
<p:tagLst xmlns:a="http://schemas.openxmlformats.org/drawingml/2006/main" xmlns:r="http://schemas.openxmlformats.org/officeDocument/2006/relationships" xmlns:p="http://schemas.openxmlformats.org/presentationml/2006/main">
  <p:tag name="AS_UNIQUEID" val="3107"/>
  <p:tag name="KSO_WM_SCREEN_THEME_FLAG" val="Dlrq25wU2PGuGg5bbmjbDKYFlWwDMc9cYRTa2Ul0e6Eix0gzp7cGgGN5h5VtWOLXfNS3N3miLKaX1VCixUGSeGTi5H0dIRPIvwC8hBapWXo="/>
</p:tagLst>
</file>

<file path=ppt/tags/tag78.xml><?xml version="1.0" encoding="utf-8"?>
<p:tagLst xmlns:a="http://schemas.openxmlformats.org/drawingml/2006/main" xmlns:r="http://schemas.openxmlformats.org/officeDocument/2006/relationships" xmlns:p="http://schemas.openxmlformats.org/presentationml/2006/main">
  <p:tag name="AS_UNIQUEID" val="3110"/>
  <p:tag name="KSO_WM_SCREEN_THEME_FLAG" val="Dlrq25wU2PGuGg5bbmjbDKYFlWwDMc9cYRTa2Ul0e6Eix0gzp7cGgGN5h5VtWOLXfNS3N3miLKaX1VCixUGSeGTi5H0dIRPIvwC8hBapWXo="/>
</p:tagLst>
</file>

<file path=ppt/tags/tag79.xml><?xml version="1.0" encoding="utf-8"?>
<p:tagLst xmlns:a="http://schemas.openxmlformats.org/drawingml/2006/main" xmlns:r="http://schemas.openxmlformats.org/officeDocument/2006/relationships" xmlns:p="http://schemas.openxmlformats.org/presentationml/2006/main">
  <p:tag name="AS_UNIQUEID" val="3111"/>
  <p:tag name="KSO_WM_SCREEN_THEME_FLAG" val="Dlrq25wU2PGuGg5bbmjbDKYFlWwDMc9cYRTa2Ul0e6Eix0gzp7cGgGN5h5VtWOLXfNS3N3miLKaX1VCixUGSeGTi5H0dIRPIvwC8hBapWXo="/>
</p:tagLst>
</file>

<file path=ppt/tags/tag8.xml><?xml version="1.0" encoding="utf-8"?>
<p:tagLst xmlns:a="http://schemas.openxmlformats.org/drawingml/2006/main" xmlns:r="http://schemas.openxmlformats.org/officeDocument/2006/relationships" xmlns:p="http://schemas.openxmlformats.org/presentationml/2006/main">
  <p:tag name="AS_UNIQUEID" val="3122"/>
  <p:tag name="KSO_WM_SCREEN_THEME_FLAG" val="Dlrq25wU2PGuGg5bbmjbDKYFlWwDMc9cYRTa2Ul0e6Eix0gzp7cGgGN5h5VtWOLXfNS3N3miLKaX1VCixUGSeGTi5H0dIRPIvwC8hBapWXo="/>
</p:tagLst>
</file>

<file path=ppt/tags/tag80.xml><?xml version="1.0" encoding="utf-8"?>
<p:tagLst xmlns:a="http://schemas.openxmlformats.org/drawingml/2006/main" xmlns:r="http://schemas.openxmlformats.org/officeDocument/2006/relationships" xmlns:p="http://schemas.openxmlformats.org/presentationml/2006/main">
  <p:tag name="AS_UNIQUEID" val="3112"/>
  <p:tag name="KSO_WM_SCREEN_THEME_FLAG" val="Dlrq25wU2PGuGg5bbmjbDKYFlWwDMc9cYRTa2Ul0e6Eix0gzp7cGgGN5h5VtWOLXfNS3N3miLKaX1VCixUGSeGTi5H0dIRPIvwC8hBapWXo="/>
</p:tagLst>
</file>

<file path=ppt/tags/tag81.xml><?xml version="1.0" encoding="utf-8"?>
<p:tagLst xmlns:a="http://schemas.openxmlformats.org/drawingml/2006/main" xmlns:r="http://schemas.openxmlformats.org/officeDocument/2006/relationships" xmlns:p="http://schemas.openxmlformats.org/presentationml/2006/main">
  <p:tag name="AS_UNIQUEID" val="3113"/>
  <p:tag name="KSO_WM_SCREEN_THEME_FLAG" val="Dlrq25wU2PGuGg5bbmjbDKYFlWwDMc9cYRTa2Ul0e6Eix0gzp7cGgGN5h5VtWOLXfNS3N3miLKaX1VCixUGSeGTi5H0dIRPIvwC8hBapWXo="/>
</p:tagLst>
</file>

<file path=ppt/tags/tag82.xml><?xml version="1.0" encoding="utf-8"?>
<p:tagLst xmlns:a="http://schemas.openxmlformats.org/drawingml/2006/main" xmlns:r="http://schemas.openxmlformats.org/officeDocument/2006/relationships" xmlns:p="http://schemas.openxmlformats.org/presentationml/2006/main">
  <p:tag name="AS_UNIQUEID" val="3118"/>
  <p:tag name="KSO_WM_SCREEN_THEME_FLAG" val="Dlrq25wU2PGuGg5bbmjbDKYFlWwDMc9cYRTa2Ul0e6Eix0gzp7cGgGN5h5VtWOLXfNS3N3miLKaX1VCixUGSeGTi5H0dIRPIvwC8hBapWXo="/>
</p:tagLst>
</file>

<file path=ppt/tags/tag83.xml><?xml version="1.0" encoding="utf-8"?>
<p:tagLst xmlns:a="http://schemas.openxmlformats.org/drawingml/2006/main" xmlns:r="http://schemas.openxmlformats.org/officeDocument/2006/relationships" xmlns:p="http://schemas.openxmlformats.org/presentationml/2006/main">
  <p:tag name="AS_UNIQUEID" val="3119"/>
  <p:tag name="KSO_WM_SCREEN_THEME_FLAG" val="Dlrq25wU2PGuGg5bbmjbDKYFlWwDMc9cYRTa2Ul0e6Eix0gzp7cGgGN5h5VtWOLXfNS3N3miLKaX1VCixUGSeGTi5H0dIRPIvwC8hBapWXo="/>
</p:tagLst>
</file>

<file path=ppt/tags/tag84.xml><?xml version="1.0" encoding="utf-8"?>
<p:tagLst xmlns:a="http://schemas.openxmlformats.org/drawingml/2006/main" xmlns:r="http://schemas.openxmlformats.org/officeDocument/2006/relationships" xmlns:p="http://schemas.openxmlformats.org/presentationml/2006/main">
  <p:tag name="AS_UNIQUEID" val="3120"/>
  <p:tag name="KSO_WM_FULL_TEXT_BEAUTIFY_COPY_ID" val="19"/>
  <p:tag name="KSO_WM_SCREEN_THEME_FLAG" val="Dlrq25wU2PGuGg5bbmjbDKYFlWwDMc9cYRTa2Ul0e6Eix0gzp7cGgGN5h5VtWOLXfNS3N3miLKaX1VCixUGSeGTi5H0dIRPIvwC8hBapWXo="/>
</p:tagLst>
</file>

<file path=ppt/tags/tag85.xml><?xml version="1.0" encoding="utf-8"?>
<p:tagLst xmlns:a="http://schemas.openxmlformats.org/drawingml/2006/main" xmlns:r="http://schemas.openxmlformats.org/officeDocument/2006/relationships" xmlns:p="http://schemas.openxmlformats.org/presentationml/2006/main">
  <p:tag name="AS_UNIQUEID" val="3122"/>
  <p:tag name="KSO_WM_SCREEN_THEME_FLAG" val="Dlrq25wU2PGuGg5bbmjbDKYFlWwDMc9cYRTa2Ul0e6Eix0gzp7cGgGN5h5VtWOLXfNS3N3miLKaX1VCixUGSeGTi5H0dIRPIvwC8hBapWXo="/>
</p:tagLst>
</file>

<file path=ppt/tags/tag86.xml><?xml version="1.0" encoding="utf-8"?>
<p:tagLst xmlns:a="http://schemas.openxmlformats.org/drawingml/2006/main" xmlns:r="http://schemas.openxmlformats.org/officeDocument/2006/relationships" xmlns:p="http://schemas.openxmlformats.org/presentationml/2006/main">
  <p:tag name="AS_UNIQUEID" val="3123"/>
  <p:tag name="KSO_WM_SCREEN_THEME_FLAG" val="Dlrq25wU2PGuGg5bbmjbDKYFlWwDMc9cYRTa2Ul0e6Eix0gzp7cGgGN5h5VtWOLXfNS3N3miLKaX1VCixUGSeGTi5H0dIRPIvwC8hBapWXo="/>
</p:tagLst>
</file>

<file path=ppt/tags/tag87.xml><?xml version="1.0" encoding="utf-8"?>
<p:tagLst xmlns:a="http://schemas.openxmlformats.org/drawingml/2006/main" xmlns:r="http://schemas.openxmlformats.org/officeDocument/2006/relationships" xmlns:p="http://schemas.openxmlformats.org/presentationml/2006/main">
  <p:tag name="AS_UNIQUEID" val="3124"/>
  <p:tag name="KSO_WM_SCREEN_THEME_FLAG" val="Dlrq25wU2PGuGg5bbmjbDKYFlWwDMc9cYRTa2Ul0e6Eix0gzp7cGgGN5h5VtWOLXfNS3N3miLKaX1VCixUGSeGTi5H0dIRPIvwC8hBapWXo="/>
</p:tagLst>
</file>

<file path=ppt/tags/tag88.xml><?xml version="1.0" encoding="utf-8"?>
<p:tagLst xmlns:a="http://schemas.openxmlformats.org/drawingml/2006/main" xmlns:r="http://schemas.openxmlformats.org/officeDocument/2006/relationships" xmlns:p="http://schemas.openxmlformats.org/presentationml/2006/main">
  <p:tag name="AS_UNIQUEID" val="3357"/>
  <p:tag name="KSO_WM_SCREEN_THEME_FLAG" val="Dlrq25wU2PGuGg5bbmjbDKYFlWwDMc9cYRTa2Ul0e6Eix0gzp7cGgGN5h5VtWOLXfNS3N3miLKaX1VCixUGSeGTi5H0dIRPIvwC8hBapWXo="/>
</p:tagLst>
</file>

<file path=ppt/tags/tag89.xml><?xml version="1.0" encoding="utf-8"?>
<p:tagLst xmlns:a="http://schemas.openxmlformats.org/drawingml/2006/main" xmlns:r="http://schemas.openxmlformats.org/officeDocument/2006/relationships" xmlns:p="http://schemas.openxmlformats.org/presentationml/2006/main">
  <p:tag name="AS_UNIQUEID" val="3114"/>
  <p:tag name="KSO_WM_SCREEN_THEME_FLAG" val="Dlrq25wU2PGuGg5bbmjbDKYFlWwDMc9cYRTa2Ul0e6Eix0gzp7cGgGN5h5VtWOLXfNS3N3miLKaX1VCixUGSeGTi5H0dIRPIvwC8hBapWXo="/>
</p:tagLst>
</file>

<file path=ppt/tags/tag9.xml><?xml version="1.0" encoding="utf-8"?>
<p:tagLst xmlns:a="http://schemas.openxmlformats.org/drawingml/2006/main" xmlns:r="http://schemas.openxmlformats.org/officeDocument/2006/relationships" xmlns:p="http://schemas.openxmlformats.org/presentationml/2006/main">
  <p:tag name="AS_UNIQUEID" val="3123"/>
  <p:tag name="KSO_WM_SCREEN_THEME_FLAG" val="Dlrq25wU2PGuGg5bbmjbDKYFlWwDMc9cYRTa2Ul0e6Eix0gzp7cGgGN5h5VtWOLXfNS3N3miLKaX1VCixUGSeGTi5H0dIRPIvwC8hBapWXo="/>
</p:tagLst>
</file>

<file path=ppt/tags/tag90.xml><?xml version="1.0" encoding="utf-8"?>
<p:tagLst xmlns:a="http://schemas.openxmlformats.org/drawingml/2006/main" xmlns:r="http://schemas.openxmlformats.org/officeDocument/2006/relationships" xmlns:p="http://schemas.openxmlformats.org/presentationml/2006/main">
  <p:tag name="AS_UNIQUEID" val="3115"/>
  <p:tag name="KSO_WM_SCREEN_THEME_FLAG" val="Dlrq25wU2PGuGg5bbmjbDKYFlWwDMc9cYRTa2Ul0e6Eix0gzp7cGgGN5h5VtWOLXfNS3N3miLKaX1VCixUGSeGTi5H0dIRPIvwC8hBapWXo="/>
</p:tagLst>
</file>

<file path=ppt/tags/tag91.xml><?xml version="1.0" encoding="utf-8"?>
<p:tagLst xmlns:a="http://schemas.openxmlformats.org/drawingml/2006/main" xmlns:r="http://schemas.openxmlformats.org/officeDocument/2006/relationships" xmlns:p="http://schemas.openxmlformats.org/presentationml/2006/main">
  <p:tag name="AS_UNIQUEID" val="3116"/>
  <p:tag name="KSO_WM_SCREEN_THEME_FLAG" val="Dlrq25wU2PGuGg5bbmjbDKYFlWwDMc9cYRTa2Ul0e6Eix0gzp7cGgGN5h5VtWOLXfNS3N3miLKaX1VCixUGSeGTi5H0dIRPIvwC8hBapWXo="/>
</p:tagLst>
</file>

<file path=ppt/tags/tag92.xml><?xml version="1.0" encoding="utf-8"?>
<p:tagLst xmlns:a="http://schemas.openxmlformats.org/drawingml/2006/main" xmlns:r="http://schemas.openxmlformats.org/officeDocument/2006/relationships" xmlns:p="http://schemas.openxmlformats.org/presentationml/2006/main">
  <p:tag name="AS_UNIQUEID" val="3108"/>
  <p:tag name="KSO_WM_SCREEN_THEME_FLAG" val="Dlrq25wU2PGuGg5bbmjbDKYFlWwDMc9cYRTa2Ul0e6Eix0gzp7cGgGN5h5VtWOLXfNS3N3miLKaX1VCixUGSeGTi5H0dIRPIvwC8hBapWXo="/>
</p:tagLst>
</file>

<file path=ppt/tags/tag93.xml><?xml version="1.0" encoding="utf-8"?>
<p:tagLst xmlns:a="http://schemas.openxmlformats.org/drawingml/2006/main" xmlns:r="http://schemas.openxmlformats.org/officeDocument/2006/relationships" xmlns:p="http://schemas.openxmlformats.org/presentationml/2006/main">
  <p:tag name="AS_UNIQUEID" val="3109"/>
  <p:tag name="KSO_WM_SCREEN_THEME_FLAG" val="Dlrq25wU2PGuGg5bbmjbDKYFlWwDMc9cYRTa2Ul0e6Eix0gzp7cGgGN5h5VtWOLXfNS3N3miLKaX1VCixUGSeGTi5H0dIRPIvwC8hBapWXo="/>
</p:tagLst>
</file>

<file path=ppt/tags/tag94.xml><?xml version="1.0" encoding="utf-8"?>
<p:tagLst xmlns:a="http://schemas.openxmlformats.org/drawingml/2006/main" xmlns:r="http://schemas.openxmlformats.org/officeDocument/2006/relationships" xmlns:p="http://schemas.openxmlformats.org/presentationml/2006/main">
  <p:tag name="AS_UNIQUEID" val="3145"/>
  <p:tag name="KSO_WM_SCREEN_THEME_FLAG" val="Dlrq25wU2PGuGg5bbmjbDKYFlWwDMc9cYRTa2Ul0e6Eix0gzp7cGgGN5h5VtWOLXfNS3N3miLKaX1VCixUGSeGTi5H0dIRPIvwC8hBapWXo="/>
</p:tagLst>
</file>

<file path=ppt/tags/tag95.xml><?xml version="1.0" encoding="utf-8"?>
<p:tagLst xmlns:a="http://schemas.openxmlformats.org/drawingml/2006/main" xmlns:r="http://schemas.openxmlformats.org/officeDocument/2006/relationships" xmlns:p="http://schemas.openxmlformats.org/presentationml/2006/main">
  <p:tag name="AS_UNIQUEID" val="3148"/>
  <p:tag name="KSO_WM_SCREEN_THEME_FLAG" val="Dlrq25wU2PGuGg5bbmjbDKYFlWwDMc9cYRTa2Ul0e6Eix0gzp7cGgGN5h5VtWOLXfNS3N3miLKaX1VCixUGSeGTi5H0dIRPIvwC8hBapWXo="/>
</p:tagLst>
</file>

<file path=ppt/tags/tag96.xml><?xml version="1.0" encoding="utf-8"?>
<p:tagLst xmlns:a="http://schemas.openxmlformats.org/drawingml/2006/main" xmlns:r="http://schemas.openxmlformats.org/officeDocument/2006/relationships" xmlns:p="http://schemas.openxmlformats.org/presentationml/2006/main">
  <p:tag name="KSO_WM_UNIT_TABLE_BEAUTIFY" val="smartTable{9033ddc6-80cd-4750-8d29-0f9e3e2765ea}"/>
  <p:tag name="TABLE_ENDDRAG_ORIGIN_RECT" val="549*472"/>
  <p:tag name="TABLE_ENDDRAG_RECT" val="0*19*549*473"/>
  <p:tag name="KSO_WM_SCREEN_THEME_FLAG" val="Dlrq25wU2PGuGg5bbmjbDKYFlWwDMc9cYRTa2Ul0e6Eix0gzp7cGgGN5h5VtWOLXfNS3N3miLKaX1VCixUGSeGTi5H0dIRPIvwC8hBapWXo="/>
</p:tagLst>
</file>

<file path=ppt/tags/tag97.xml><?xml version="1.0" encoding="utf-8"?>
<p:tagLst xmlns:a="http://schemas.openxmlformats.org/drawingml/2006/main" xmlns:r="http://schemas.openxmlformats.org/officeDocument/2006/relationships" xmlns:p="http://schemas.openxmlformats.org/presentationml/2006/main">
  <p:tag name="AS_UNIQUEID" val="3146"/>
  <p:tag name="KSO_WM_SCREEN_THEME_FLAG" val="Dlrq25wU2PGuGg5bbmjbDKYFlWwDMc9cYRTa2Ul0e6Eix0gzp7cGgGN5h5VtWOLXfNS3N3miLKaX1VCixUGSeGTi5H0dIRPIvwC8hBapWXo="/>
</p:tagLst>
</file>

<file path=ppt/tags/tag98.xml><?xml version="1.0" encoding="utf-8"?>
<p:tagLst xmlns:a="http://schemas.openxmlformats.org/drawingml/2006/main" xmlns:r="http://schemas.openxmlformats.org/officeDocument/2006/relationships" xmlns:p="http://schemas.openxmlformats.org/presentationml/2006/main">
  <p:tag name="AS_UNIQUEID" val="3145"/>
  <p:tag name="KSO_WM_SCREEN_THEME_FLAG" val="Dlrq25wU2PGuGg5bbmjbDKYFlWwDMc9cYRTa2Ul0e6Eix0gzp7cGgGN5h5VtWOLXfNS3N3miLKaX1VCixUGSeGTi5H0dIRPIvwC8hBapWXo="/>
</p:tagLst>
</file>

<file path=ppt/tags/tag99.xml><?xml version="1.0" encoding="utf-8"?>
<p:tagLst xmlns:a="http://schemas.openxmlformats.org/drawingml/2006/main" xmlns:r="http://schemas.openxmlformats.org/officeDocument/2006/relationships" xmlns:p="http://schemas.openxmlformats.org/presentationml/2006/main">
  <p:tag name="AS_UNIQUEID" val="3415"/>
  <p:tag name="KSO_WM_SCREEN_THEME_FLAG" val="Dlrq25wU2PGuGg5bbmjbDKYFlWwDMc9cYRTa2Ul0e6Eix0gzp7cGgGN5h5VtWOLXfNS3N3miLKaX1VCixUGSeGTi5H0dIRPIvwC8hBapWXo="/>
</p:tagLst>
</file>

<file path=ppt/theme/theme1.xml><?xml version="1.0" encoding="utf-8"?>
<a:theme xmlns:a="http://schemas.openxmlformats.org/drawingml/2006/main" name="第一PPT，www.1ppt.com">
  <a:themeElements>
    <a:clrScheme name="自定义 1086">
      <a:dk1>
        <a:sysClr val="windowText" lastClr="000000"/>
      </a:dk1>
      <a:lt1>
        <a:sysClr val="window" lastClr="FFFFFF"/>
      </a:lt1>
      <a:dk2>
        <a:srgbClr val="44546A"/>
      </a:dk2>
      <a:lt2>
        <a:srgbClr val="E7E6E6"/>
      </a:lt2>
      <a:accent1>
        <a:srgbClr val="F5C245"/>
      </a:accent1>
      <a:accent2>
        <a:srgbClr val="F5C245"/>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1316</TotalTime>
  <Words>2665</Words>
  <PresentationFormat>自定义</PresentationFormat>
  <Paragraphs>298</Paragraphs>
  <Slides>34</Slides>
  <Notes>4</Notes>
  <HiddenSlides>0</HiddenSlides>
  <MMClips>0</MMClips>
  <ScaleCrop>false</ScaleCrop>
  <HeadingPairs>
    <vt:vector size="8" baseType="variant">
      <vt:variant>
        <vt:lpstr>已用的字体</vt:lpstr>
      </vt:variant>
      <vt:variant>
        <vt:i4>16</vt:i4>
      </vt:variant>
      <vt:variant>
        <vt:lpstr>主题</vt:lpstr>
      </vt:variant>
      <vt:variant>
        <vt:i4>1</vt:i4>
      </vt:variant>
      <vt:variant>
        <vt:lpstr>嵌入 OLE 服务器</vt:lpstr>
      </vt:variant>
      <vt:variant>
        <vt:i4>1</vt:i4>
      </vt:variant>
      <vt:variant>
        <vt:lpstr>幻灯片标题</vt:lpstr>
      </vt:variant>
      <vt:variant>
        <vt:i4>34</vt:i4>
      </vt:variant>
    </vt:vector>
  </HeadingPairs>
  <TitlesOfParts>
    <vt:vector size="52" baseType="lpstr">
      <vt:lpstr>等线</vt:lpstr>
      <vt:lpstr>等线 Light</vt:lpstr>
      <vt:lpstr>方正粗黑宋简体</vt:lpstr>
      <vt:lpstr>方正小标宋简体</vt:lpstr>
      <vt:lpstr>仿宋</vt:lpstr>
      <vt:lpstr>黑体</vt:lpstr>
      <vt:lpstr>华文行楷</vt:lpstr>
      <vt:lpstr>华文楷体</vt:lpstr>
      <vt:lpstr>楷体</vt:lpstr>
      <vt:lpstr>宋体</vt:lpstr>
      <vt:lpstr>微软简楷体</vt:lpstr>
      <vt:lpstr>微软雅黑</vt:lpstr>
      <vt:lpstr>Arial</vt:lpstr>
      <vt:lpstr>Calibri</vt:lpstr>
      <vt:lpstr>Calibri Light</vt:lpstr>
      <vt:lpstr>Times New Roman</vt:lpstr>
      <vt:lpstr>第一PPT，www.1ppt.com</vt:lpstr>
      <vt:lpstr>Microsoft Graph 图表</vt:lpstr>
      <vt:lpstr>PowerPoint 演示文稿</vt:lpstr>
      <vt:lpstr>PowerPoint 演示文稿</vt:lpstr>
      <vt:lpstr>PowerPoint 演示文稿</vt:lpstr>
      <vt:lpstr>第1课  文明的产生与早期发展 （公元前3500年左右——公元前500年左右）</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2021-01-24T19:44:57Z</cp:lastPrinted>
  <dcterms:created xsi:type="dcterms:W3CDTF">2021-01-24T19:44:57Z</dcterms:created>
  <dcterms:modified xsi:type="dcterms:W3CDTF">2022-01-21T03:45:40Z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