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gs/tag8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01" r:id="rId5"/>
    <p:sldId id="309" r:id="rId6"/>
    <p:sldId id="264" r:id="rId7"/>
    <p:sldId id="263" r:id="rId8"/>
    <p:sldId id="261" r:id="rId9"/>
    <p:sldId id="310" r:id="rId10"/>
    <p:sldId id="311" r:id="rId11"/>
    <p:sldId id="271" r:id="rId12"/>
    <p:sldId id="257" r:id="rId13"/>
    <p:sldId id="335" r:id="rId14"/>
    <p:sldId id="302" r:id="rId15"/>
    <p:sldId id="286" r:id="rId16"/>
    <p:sldId id="303" r:id="rId17"/>
    <p:sldId id="314" r:id="rId18"/>
    <p:sldId id="304" r:id="rId19"/>
    <p:sldId id="312" r:id="rId20"/>
    <p:sldId id="313" r:id="rId21"/>
    <p:sldId id="333" r:id="rId22"/>
    <p:sldId id="332" r:id="rId23"/>
    <p:sldId id="315" r:id="rId24"/>
    <p:sldId id="317" r:id="rId25"/>
    <p:sldId id="334" r:id="rId26"/>
    <p:sldId id="337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1966"/>
        <p:guide pos="37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notesMaster" Target="notesMasters/notesMaster1.xml" Id="rId4" /><Relationship Type="http://schemas.openxmlformats.org/officeDocument/2006/relationships/tableStyles" Target="tableStyles.xml" Id="rId30" /><Relationship Type="http://schemas.openxmlformats.org/officeDocument/2006/relationships/slide" Target="slides/slide1.xml" Id="rId3" /><Relationship Type="http://schemas.openxmlformats.org/officeDocument/2006/relationships/viewProps" Target="viewProps.xml" Id="rId29" /><Relationship Type="http://schemas.openxmlformats.org/officeDocument/2006/relationships/presProps" Target="presProps.xml" Id="rId28" /><Relationship Type="http://schemas.openxmlformats.org/officeDocument/2006/relationships/slide" Target="slides/slide24.xml" Id="rId27" /><Relationship Type="http://schemas.openxmlformats.org/officeDocument/2006/relationships/slide" Target="slides/slide23.xml" Id="rId26" /><Relationship Type="http://schemas.openxmlformats.org/officeDocument/2006/relationships/slide" Target="slides/slide22.xml" Id="rId25" /><Relationship Type="http://schemas.openxmlformats.org/officeDocument/2006/relationships/slide" Target="slides/slide21.xml" Id="rId24" /><Relationship Type="http://schemas.openxmlformats.org/officeDocument/2006/relationships/slide" Target="slides/slide20.xml" Id="rId23" /><Relationship Type="http://schemas.openxmlformats.org/officeDocument/2006/relationships/slide" Target="slides/slide19.xml" Id="rId22" /><Relationship Type="http://schemas.openxmlformats.org/officeDocument/2006/relationships/slide" Target="slides/slide18.xml" Id="rId21" /><Relationship Type="http://schemas.openxmlformats.org/officeDocument/2006/relationships/slide" Target="slides/slide17.xml" Id="rId20" /><Relationship Type="http://schemas.openxmlformats.org/officeDocument/2006/relationships/theme" Target="theme/theme1.xml" Id="rId2" /><Relationship Type="http://schemas.openxmlformats.org/officeDocument/2006/relationships/slide" Target="slides/slide16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86.xml" Id="R463422f43eed4dfb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文明为何而生？★</a:t>
            </a:r>
            <a:r>
              <a:rPr lang="zh-CN" altLang="en-US" sz="1200" b="1" dirty="0">
                <a:latin typeface="黑体" panose="02010609060101010101" charset="-122"/>
                <a:ea typeface="黑体" panose="02010609060101010101" charset="-122"/>
              </a:rPr>
              <a:t> 文明是生产力发展的结果。</a:t>
            </a:r>
            <a:endParaRPr lang="en-US" altLang="zh-CN" sz="1200" b="1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dirty="0"/>
              <a:t>标志          </a:t>
            </a:r>
            <a:r>
              <a:rPr lang="en-US" altLang="zh-CN" dirty="0"/>
              <a:t>                  </a:t>
            </a:r>
            <a:r>
              <a:rPr lang="zh-CN" altLang="en-US" dirty="0"/>
              <a:t>产生原因</a:t>
            </a:r>
            <a:endParaRPr lang="en-US" altLang="zh-CN" dirty="0"/>
          </a:p>
          <a:p>
            <a:r>
              <a:rPr lang="zh-CN" altLang="en-US" dirty="0"/>
              <a:t>阶级         生产力发展，剩余产品出现；战俘沦为奴隶</a:t>
            </a:r>
            <a:endParaRPr lang="en-US" altLang="zh-CN" dirty="0"/>
          </a:p>
          <a:p>
            <a:r>
              <a:rPr lang="zh-CN" altLang="en-US" dirty="0"/>
              <a:t>国家         解决阶级矛盾和部落战争需要</a:t>
            </a:r>
            <a:endParaRPr lang="en-US" altLang="zh-CN" dirty="0"/>
          </a:p>
          <a:p>
            <a:r>
              <a:rPr lang="zh-CN" altLang="en-US" dirty="0"/>
              <a:t>文字         记事管理的需要</a:t>
            </a:r>
            <a:endParaRPr lang="en-US" altLang="zh-CN" dirty="0"/>
          </a:p>
          <a:p>
            <a:r>
              <a:rPr lang="zh-CN" altLang="en-US" dirty="0"/>
              <a:t>城市         农耕文明要求定居；政治宗教活动；战争兼并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B6687-B998-4AE7-9F51-8289985F1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7.xml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1.pn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37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6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6340" y="677545"/>
            <a:ext cx="9799320" cy="3474720"/>
          </a:xfrm>
        </p:spPr>
        <p:txBody>
          <a:bodyPr>
            <a:normAutofit/>
          </a:bodyPr>
          <a:p>
            <a:pPr>
              <a:lnSpc>
                <a:spcPct val="150000"/>
              </a:lnSpc>
            </a:pPr>
            <a:r>
              <a:rPr lang="zh-CN" altLang="en-US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第</a:t>
            </a:r>
            <a:r>
              <a:rPr lang="en-US" altLang="zh-CN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1</a:t>
            </a:r>
            <a:r>
              <a:rPr lang="zh-CN" altLang="en-US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课  </a:t>
            </a:r>
            <a:br>
              <a:rPr lang="en-US" altLang="zh-CN" sz="7335" b="1" cap="none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ea typeface="+mj-ea"/>
              </a:rPr>
            </a:br>
            <a:r>
              <a:rPr lang="zh-CN" altLang="en-US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文明的产生与早期发展</a:t>
            </a:r>
            <a:endParaRPr lang="zh-CN" altLang="zh-CN" sz="7335"/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8" name="流程图: 联系 7"/>
          <p:cNvSpPr/>
          <p:nvPr/>
        </p:nvSpPr>
        <p:spPr>
          <a:xfrm>
            <a:off x="1417320" y="2545715"/>
            <a:ext cx="1972945" cy="1765935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67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rgbClr val="CFD0D2">
                    <a:lumMod val="87000"/>
                    <a:alpha val="45000"/>
                  </a:srgb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80079" y="5190816"/>
            <a:ext cx="11632019" cy="1198880"/>
          </a:xfrm>
          <a:prstGeom prst="rect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</a:ln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【课程标准】知道早期人类文明的产生；通过了解各文明古国发展的不同特点，认识这些特点形成的不同时空条件。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04105" y="4396740"/>
            <a:ext cx="2760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江科附中·邓耀吉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965200" cy="708025"/>
          </a:xfrm>
          <a:prstGeom prst="rect">
            <a:avLst/>
          </a:prstGeom>
        </p:spPr>
      </p:pic>
      <p:sp>
        <p:nvSpPr>
          <p:cNvPr id="5" name="内容占位符 3"/>
          <p:cNvSpPr>
            <a:spLocks noGrp="1"/>
          </p:cNvSpPr>
          <p:nvPr/>
        </p:nvSpPr>
        <p:spPr>
          <a:xfrm>
            <a:off x="385445" y="2062480"/>
            <a:ext cx="11421745" cy="2733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0000" tIns="4680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buNone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如果说火的使用和控制，使人类从野蛮走向了文明；那么水的开发灌溉于农业，就使人类绽放出早春的几朵文明之花。世界上最早的文明几乎都诞生于大河流域。从某种意义说，水诞生了人类，水哺育了人类。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9665970" y="5215890"/>
            <a:ext cx="2394585" cy="1642110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10" name="文本框 9"/>
          <p:cNvSpPr txBox="1"/>
          <p:nvPr/>
        </p:nvSpPr>
        <p:spPr>
          <a:xfrm>
            <a:off x="1029335" y="734060"/>
            <a:ext cx="8248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/>
              <a:t>三、古代文明的多元特点</a:t>
            </a:r>
            <a:endParaRPr lang="zh-CN" altLang="en-US" sz="3200" b="1" dirty="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5765" y="1016000"/>
            <a:ext cx="6723380" cy="50774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公元前3200年左右，美索不达米亚“已变成文明社会”。该地区至少已有五座城市，它们的居民中都包括武士、统治者、行政官员和祭司，它们都拥有一些雄伟的神庙，此外也都以拥有精致的私人住宅、公共作坊、公共储藏设施和大型集市而夸耀。初步的档案保存方法正在为人们所掌握，文字也正在形成过程中。随着文字的出现，西方文明史开始了。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（美）爱德华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401226" y="6014085"/>
            <a:ext cx="4552315" cy="39878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00000"/>
              </a:lnSpc>
            </a:pPr>
            <a:r>
              <a:rPr lang="en-US" sz="20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endParaRPr lang="en-US" sz="20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57040" y="206445"/>
            <a:ext cx="10969200" cy="705600"/>
          </a:xfrm>
        </p:spPr>
        <p:txBody>
          <a:bodyPr>
            <a:normAutofit/>
          </a:bodyPr>
          <a:p>
            <a:r>
              <a:rPr lang="zh-CN" altLang="en-US"/>
              <a:t>新月沃地</a:t>
            </a:r>
            <a:r>
              <a:rPr lang="en-US" altLang="zh-CN"/>
              <a:t>——</a:t>
            </a:r>
            <a:r>
              <a:rPr lang="zh-CN" altLang="en-US"/>
              <a:t>频繁更迭的两河文明</a:t>
            </a:r>
            <a:r>
              <a:rPr lang="en-US" altLang="zh-CN"/>
              <a:t> </a:t>
            </a:r>
            <a:endParaRPr lang="en-US" altLang="zh-CN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8895" y="912495"/>
            <a:ext cx="11973560" cy="103505"/>
          </a:xfrm>
          <a:prstGeom prst="line">
            <a:avLst/>
          </a:prstGeom>
          <a:ln w="12700" cmpd="sng">
            <a:gradFill>
              <a:gsLst>
                <a:gs pos="0">
                  <a:schemeClr val="bg1">
                    <a:lumMod val="65000"/>
                  </a:schemeClr>
                </a:gs>
                <a:gs pos="97000">
                  <a:srgbClr val="A6A6A6">
                    <a:alpha val="0"/>
                  </a:srgbClr>
                </a:gs>
                <a:gs pos="70000">
                  <a:schemeClr val="bg1">
                    <a:lumMod val="65000"/>
                    <a:alpha val="12000"/>
                  </a:schemeClr>
                </a:gs>
              </a:gsLst>
              <a:lin ang="2760000" scaled="0"/>
            </a:gra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20725" y="6093460"/>
            <a:ext cx="64084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阅读材料，找出两河流域文明出现的标志。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48295" y="7393305"/>
            <a:ext cx="1757680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zh-CN" sz="2400" b="1" dirty="0">
                <a:ea typeface="仿宋" panose="02010609060101010101" charset="-122"/>
                <a:cs typeface="Times New Roman" panose="02020603050405020304" pitchFamily="18" charset="0"/>
              </a:rPr>
              <a:t>发明战车和车轮</a:t>
            </a:r>
            <a:endParaRPr lang="zh-CN" altLang="en-US" sz="2400" b="1" dirty="0">
              <a:ea typeface="仿宋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331710" y="912495"/>
            <a:ext cx="4620895" cy="5903595"/>
            <a:chOff x="11546" y="1437"/>
            <a:chExt cx="7277" cy="9297"/>
          </a:xfrm>
        </p:grpSpPr>
        <p:grpSp>
          <p:nvGrpSpPr>
            <p:cNvPr id="15" name="组合 14"/>
            <p:cNvGrpSpPr/>
            <p:nvPr/>
          </p:nvGrpSpPr>
          <p:grpSpPr>
            <a:xfrm>
              <a:off x="11655" y="1437"/>
              <a:ext cx="7168" cy="2589"/>
              <a:chOff x="12105" y="1603"/>
              <a:chExt cx="6694" cy="3877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2">
                <a:grayscl/>
                <a:lum brigh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90" y="1603"/>
                <a:ext cx="4864" cy="2928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29" name="矩形 28"/>
              <p:cNvSpPr/>
              <p:nvPr/>
            </p:nvSpPr>
            <p:spPr>
              <a:xfrm>
                <a:off x="12105" y="4612"/>
                <a:ext cx="6694" cy="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fontAlgn="auto">
                  <a:lnSpc>
                    <a:spcPct val="100000"/>
                  </a:lnSpc>
                </a:pPr>
                <a:r>
                  <a:rPr lang="zh-CN" altLang="en-US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世界上最早的城市遗址</a:t>
                </a:r>
                <a:r>
                  <a:rPr lang="en-US" altLang="zh-CN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——</a:t>
                </a:r>
                <a:r>
                  <a:rPr lang="zh-CN" altLang="en-US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乌尔城</a:t>
                </a:r>
                <a:endParaRPr lang="zh-CN" altLang="en-US" b="1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grayscl/>
              <a:lum bright="-12000"/>
            </a:blip>
            <a:stretch>
              <a:fillRect/>
            </a:stretch>
          </p:blipFill>
          <p:spPr>
            <a:xfrm>
              <a:off x="11962" y="4081"/>
              <a:ext cx="5208" cy="255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9" name="矩形 18"/>
            <p:cNvSpPr/>
            <p:nvPr/>
          </p:nvSpPr>
          <p:spPr>
            <a:xfrm>
              <a:off x="11546" y="6782"/>
              <a:ext cx="7169" cy="5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fontAlgn="auto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苏美尔文明卡发吉椭圆形神殿素描</a:t>
              </a:r>
              <a:endParaRPr lang="zh-CN" altLang="en-US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grayscl/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0" y="7461"/>
              <a:ext cx="5210" cy="254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sp>
          <p:nvSpPr>
            <p:cNvPr id="8" name="矩形 7"/>
            <p:cNvSpPr/>
            <p:nvPr/>
          </p:nvSpPr>
          <p:spPr>
            <a:xfrm>
              <a:off x="13520" y="10010"/>
              <a:ext cx="1518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</a:t>
              </a:r>
              <a:r>
                <a:rPr lang="zh-CN" altLang="zh-CN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战车</a:t>
              </a:r>
              <a:r>
                <a:rPr lang="en-US" altLang="zh-CN" sz="2400" b="1" dirty="0">
                  <a:ea typeface="仿宋" panose="02010609060101010101" charset="-122"/>
                  <a:cs typeface="Times New Roman" panose="02020603050405020304" pitchFamily="18" charset="0"/>
                </a:rPr>
                <a:t> </a:t>
              </a:r>
              <a:endParaRPr lang="en-US" altLang="zh-CN" sz="2400" b="1" dirty="0">
                <a:ea typeface="仿宋" panose="02010609060101010101" charset="-122"/>
                <a:cs typeface="Times New Roman" panose="02020603050405020304" pitchFamily="18" charset="0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7040" y="206445"/>
            <a:ext cx="10969200" cy="705600"/>
          </a:xfrm>
        </p:spPr>
        <p:txBody>
          <a:bodyPr>
            <a:normAutofit/>
          </a:bodyPr>
          <a:p>
            <a:r>
              <a:rPr lang="zh-CN" altLang="en-US"/>
              <a:t>新月沃地</a:t>
            </a:r>
            <a:r>
              <a:rPr lang="en-US" altLang="zh-CN"/>
              <a:t>——</a:t>
            </a:r>
            <a:r>
              <a:rPr lang="zh-CN" altLang="en-US"/>
              <a:t>频繁更迭的两河文明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100" name="图片 99"/>
          <p:cNvPicPr/>
          <p:nvPr/>
        </p:nvPicPr>
        <p:blipFill>
          <a:blip r:embed="rId1"/>
          <a:srcRect t="9653"/>
          <a:stretch>
            <a:fillRect/>
          </a:stretch>
        </p:blipFill>
        <p:spPr>
          <a:xfrm>
            <a:off x="7526020" y="1091565"/>
            <a:ext cx="4536440" cy="549783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</p:pic>
      <p:cxnSp>
        <p:nvCxnSpPr>
          <p:cNvPr id="11" name="直接连接符 10"/>
          <p:cNvCxnSpPr/>
          <p:nvPr/>
        </p:nvCxnSpPr>
        <p:spPr>
          <a:xfrm flipV="1">
            <a:off x="48895" y="912495"/>
            <a:ext cx="11973560" cy="103505"/>
          </a:xfrm>
          <a:prstGeom prst="line">
            <a:avLst/>
          </a:prstGeom>
          <a:ln w="12700" cmpd="sng">
            <a:gradFill>
              <a:gsLst>
                <a:gs pos="0">
                  <a:schemeClr val="bg1">
                    <a:lumMod val="65000"/>
                  </a:schemeClr>
                </a:gs>
                <a:gs pos="97000">
                  <a:srgbClr val="A6A6A6">
                    <a:alpha val="0"/>
                  </a:srgbClr>
                </a:gs>
                <a:gs pos="70000">
                  <a:schemeClr val="bg1">
                    <a:lumMod val="65000"/>
                    <a:alpha val="12000"/>
                  </a:schemeClr>
                </a:gs>
              </a:gsLst>
              <a:lin ang="2760000" scaled="0"/>
            </a:gra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pic>
        <p:nvPicPr>
          <p:cNvPr id="22" name="图片 21" descr="Img4696754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3571875"/>
            <a:ext cx="1497965" cy="3121025"/>
          </a:xfrm>
          <a:prstGeom prst="rect">
            <a:avLst/>
          </a:prstGeom>
        </p:spPr>
      </p:pic>
      <p:sp>
        <p:nvSpPr>
          <p:cNvPr id="27" name="TextBox 1"/>
          <p:cNvSpPr txBox="1"/>
          <p:nvPr/>
        </p:nvSpPr>
        <p:spPr>
          <a:xfrm>
            <a:off x="1682750" y="3831590"/>
            <a:ext cx="5752465" cy="2861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安努和恩利尔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为了人民的利益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呼唤我的名字：汉谟拉比，虔诚的、神所敬畏的王子，（任命我）令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正义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在大地上出现，摧毁罪恶，以便那些强者不能欺辱弱者，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（正义）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升起像太阳神照耀着黑暗笼罩下的人们，给大地带来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光明。</a:t>
            </a:r>
            <a:endParaRPr lang="en-US" altLang="zh-CN" sz="2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——《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汉谟拉比法典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前言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63245" y="1163320"/>
            <a:ext cx="6643370" cy="2614930"/>
            <a:chOff x="754" y="1823"/>
            <a:chExt cx="10462" cy="411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754" y="1823"/>
              <a:ext cx="10462" cy="3397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3571" y="5313"/>
              <a:ext cx="572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乌尔之旗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“</a:t>
              </a:r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战争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”</a:t>
              </a:r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与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“</a:t>
              </a:r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和平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”</a:t>
              </a:r>
              <a:endPara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标题 51"/>
          <p:cNvSpPr>
            <a:spLocks noGrp="1"/>
          </p:cNvSpPr>
          <p:nvPr>
            <p:ph type="title"/>
          </p:nvPr>
        </p:nvSpPr>
        <p:spPr>
          <a:xfrm>
            <a:off x="889000" y="215900"/>
            <a:ext cx="9824085" cy="705485"/>
          </a:xfrm>
        </p:spPr>
        <p:txBody>
          <a:bodyPr>
            <a:normAutofit/>
          </a:bodyPr>
          <a:p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尼罗河的赠礼</a:t>
            </a:r>
            <a:r>
              <a:rPr lang="en-US" altLang="zh-CN" dirty="0">
                <a:sym typeface="+mn-ea"/>
              </a:rPr>
              <a:t>——</a:t>
            </a:r>
            <a:r>
              <a:rPr lang="zh-CN" altLang="en-US" dirty="0">
                <a:sym typeface="+mn-ea"/>
              </a:rPr>
              <a:t>持久稳定的古埃及文明</a:t>
            </a:r>
            <a:r>
              <a:rPr lang="en-US" altLang="zh-CN" dirty="0">
                <a:sym typeface="+mn-ea"/>
              </a:rPr>
              <a:t> </a:t>
            </a:r>
            <a:endParaRPr lang="en-US" altLang="zh-CN" dirty="0">
              <a:sym typeface="+mn-ea"/>
            </a:endParaRPr>
          </a:p>
        </p:txBody>
      </p:sp>
      <p:cxnSp>
        <p:nvCxnSpPr>
          <p:cNvPr id="56" name="直接连接符 55"/>
          <p:cNvCxnSpPr/>
          <p:nvPr/>
        </p:nvCxnSpPr>
        <p:spPr>
          <a:xfrm flipV="1">
            <a:off x="142875" y="895985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87730" y="1217930"/>
            <a:ext cx="10678795" cy="5636895"/>
            <a:chOff x="1413" y="1795"/>
            <a:chExt cx="16817" cy="887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5" b="4823"/>
            <a:stretch>
              <a:fillRect/>
            </a:stretch>
          </p:blipFill>
          <p:spPr>
            <a:xfrm>
              <a:off x="5731" y="1795"/>
              <a:ext cx="6658" cy="8692"/>
            </a:xfrm>
            <a:prstGeom prst="rect">
              <a:avLst/>
            </a:prstGeom>
            <a:ln w="28575" cmpd="dbl">
              <a:gradFill>
                <a:gsLst>
                  <a:gs pos="0">
                    <a:schemeClr val="accent1">
                      <a:lumMod val="41000"/>
                      <a:alpha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grayscl/>
              <a:lum bright="6000" contrast="6000"/>
            </a:blip>
            <a:stretch>
              <a:fillRect/>
            </a:stretch>
          </p:blipFill>
          <p:spPr>
            <a:xfrm>
              <a:off x="1413" y="6071"/>
              <a:ext cx="3877" cy="392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grayscl/>
              <a:lum bright="6000" contrast="6000"/>
            </a:blip>
            <a:stretch>
              <a:fillRect/>
            </a:stretch>
          </p:blipFill>
          <p:spPr>
            <a:xfrm>
              <a:off x="13001" y="1918"/>
              <a:ext cx="5229" cy="3400"/>
            </a:xfrm>
            <a:prstGeom prst="rect">
              <a:avLst/>
            </a:prstGeom>
          </p:spPr>
        </p:pic>
        <p:pic>
          <p:nvPicPr>
            <p:cNvPr id="105" name="图片 10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15" y="1795"/>
              <a:ext cx="3876" cy="3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/>
            <p:nvPr/>
          </p:nvSpPr>
          <p:spPr>
            <a:xfrm>
              <a:off x="1648" y="5399"/>
              <a:ext cx="339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古埃及太阳历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648" y="10044"/>
              <a:ext cx="339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古埃及的方尖碑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525" y="5443"/>
              <a:ext cx="418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金字塔与狮身人面像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4" y="6196"/>
              <a:ext cx="5112" cy="34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13628" y="9881"/>
              <a:ext cx="418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古埃及象形文字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070" y="301060"/>
            <a:ext cx="10969200" cy="705600"/>
          </a:xfrm>
        </p:spPr>
        <p:txBody>
          <a:bodyPr/>
          <a:p>
            <a:r>
              <a:rPr lang="en-US" altLang="zh-CN"/>
              <a:t> </a:t>
            </a:r>
            <a:r>
              <a:rPr lang="zh-CN" altLang="en-US"/>
              <a:t>古印度文化圈</a:t>
            </a:r>
            <a:r>
              <a:rPr lang="en-US" altLang="zh-CN"/>
              <a:t>——</a:t>
            </a:r>
            <a:r>
              <a:rPr lang="zh-CN" altLang="en-US"/>
              <a:t>错综复杂的古印度文明</a:t>
            </a:r>
            <a:r>
              <a:rPr lang="en-US" altLang="zh-CN"/>
              <a:t> </a:t>
            </a:r>
            <a:endParaRPr lang="en-US" altLang="zh-CN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09220" y="90297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pic>
        <p:nvPicPr>
          <p:cNvPr id="181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1078865"/>
            <a:ext cx="12082780" cy="55962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2855" y="448380"/>
            <a:ext cx="10969200" cy="70560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400">
                <a:solidFill>
                  <a:schemeClr val="tx1"/>
                </a:solidFill>
              </a:rPr>
              <a:t>佛教是印度重要的思想流派，对种姓制度形成一定的冲击。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27125" y="1381125"/>
            <a:ext cx="6384290" cy="50774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早期佛教作为反婆罗门教、反旧传统而出现的新宗教，首先它否定婆罗门教关于神能主宰人的命运的说教，...其次，他还针对婆罗门教宣扬的神创四个瓦尔那的学说，提出瓦尔那起源于社会职业分工的学说。....再次，早期佛教还主张消除宗教领域的不平等，提出了“众生平等”的口号，认为各等级的人都可以削发为僧，都可以通过自己的修行而解脱苦难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——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朱寰主编《世界上古中古史》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grayscl/>
            <a:lum bright="12000"/>
          </a:blip>
          <a:stretch>
            <a:fillRect/>
          </a:stretch>
        </p:blipFill>
        <p:spPr>
          <a:xfrm>
            <a:off x="8213725" y="3948430"/>
            <a:ext cx="2416810" cy="25101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grayscl/>
            <a:lum bright="-6000"/>
          </a:blip>
          <a:stretch>
            <a:fillRect/>
          </a:stretch>
        </p:blipFill>
        <p:spPr>
          <a:xfrm>
            <a:off x="8290560" y="1313815"/>
            <a:ext cx="2416810" cy="24745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0837545" y="1582420"/>
            <a:ext cx="3676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仿宋" panose="02010609060101010101" charset="-122"/>
                <a:ea typeface="仿宋" panose="02010609060101010101" charset="-122"/>
              </a:rPr>
              <a:t>苦修的释迦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837545" y="4151630"/>
            <a:ext cx="3676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仿宋" panose="02010609060101010101" charset="-122"/>
                <a:ea typeface="仿宋" panose="02010609060101010101" charset="-122"/>
              </a:rPr>
              <a:t>舞蹈的湿婆神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75" y="269310"/>
            <a:ext cx="10969200" cy="705600"/>
          </a:xfrm>
        </p:spPr>
        <p:txBody>
          <a:bodyPr/>
          <a:p>
            <a:r>
              <a:rPr lang="en-US" altLang="zh-CN"/>
              <a:t>   </a:t>
            </a:r>
            <a:r>
              <a:rPr lang="zh-CN" altLang="en-US"/>
              <a:t>蓝色的海洋</a:t>
            </a:r>
            <a:r>
              <a:rPr lang="en-US" altLang="zh-CN"/>
              <a:t>——</a:t>
            </a:r>
            <a:r>
              <a:rPr lang="zh-CN" altLang="en-US"/>
              <a:t>辉煌璀璨的城邦文明</a:t>
            </a:r>
            <a:endParaRPr lang="zh-CN" altLang="en-US"/>
          </a:p>
        </p:txBody>
      </p:sp>
      <p:pic>
        <p:nvPicPr>
          <p:cNvPr id="4" name="内容占位符 3" descr="ditu2.jpg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745" y="1254125"/>
            <a:ext cx="3599815" cy="473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"/>
            <a:ext cx="889000" cy="651510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3"/>
          <a:srcRect t="25611" r="1028" b="19011"/>
          <a:stretch>
            <a:fillRect/>
          </a:stretch>
        </p:blipFill>
        <p:spPr>
          <a:xfrm>
            <a:off x="213360" y="1174115"/>
            <a:ext cx="3105785" cy="2102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89000" y="3475355"/>
            <a:ext cx="2430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奥林匹亚遗址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4"/>
          <a:srcRect t="10575" b="10575"/>
          <a:stretch>
            <a:fillRect/>
          </a:stretch>
        </p:blipFill>
        <p:spPr>
          <a:xfrm>
            <a:off x="290830" y="3992880"/>
            <a:ext cx="3105150" cy="1915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04215" y="6026785"/>
            <a:ext cx="2430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古希腊大剧场遗址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grayscl/>
            <a:lum bright="-6000"/>
          </a:blip>
          <a:stretch>
            <a:fillRect/>
          </a:stretch>
        </p:blipFill>
        <p:spPr>
          <a:xfrm>
            <a:off x="3965575" y="3973830"/>
            <a:ext cx="3908425" cy="20116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196715" y="6082030"/>
            <a:ext cx="3446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前</a:t>
            </a:r>
            <a:r>
              <a:rPr lang="en-US" altLang="zh-CN" sz="2000" b="1">
                <a:latin typeface="仿宋" panose="02010609060101010101" charset="-122"/>
                <a:ea typeface="仿宋" panose="02010609060101010101" charset="-122"/>
              </a:rPr>
              <a:t>11——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前</a:t>
            </a:r>
            <a:r>
              <a:rPr lang="en-US" altLang="zh-CN" sz="2000" b="1">
                <a:latin typeface="仿宋" panose="02010609060101010101" charset="-122"/>
                <a:ea typeface="仿宋" panose="02010609060101010101" charset="-122"/>
              </a:rPr>
              <a:t>8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世纪的民族移动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611880" y="1243965"/>
            <a:ext cx="4597400" cy="2102485"/>
            <a:chOff x="287" y="3936"/>
            <a:chExt cx="11845" cy="396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" y="3936"/>
              <a:ext cx="5808" cy="396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" y="3936"/>
              <a:ext cx="5948" cy="3969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4196854" y="3416935"/>
            <a:ext cx="37770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华文行楷" panose="02010800040101010101" charset="-122"/>
              </a:rPr>
              <a:t>克里特文明遗址与复原图 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华文行楷" panose="02010800040101010101" charset="-122"/>
              </a:rPr>
              <a:t>                     </a:t>
            </a:r>
            <a:endParaRPr lang="zh-CN" altLang="en-US" sz="24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华文行楷" panose="0201080004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4425" y="203835"/>
            <a:ext cx="7625080" cy="705485"/>
          </a:xfrm>
        </p:spPr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★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/>
              <a:t>两个城邦的对照：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765" y="1345565"/>
            <a:ext cx="5447665" cy="465518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【理想的城邦】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——“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雅典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一个理想的城邦所包括的民众，应相当于在一个演说者的听距范围以内可以集合起来的数目。</a:t>
            </a:r>
            <a:r>
              <a:rPr lang="en-US" altLang="zh-CN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如果所有的公民都能参加市民和宗教的典礼，都能出席公共的剧场，赞赏神庙和公共建筑物，以及以高度的热忱爱护他们的城市，那是值得称颂的。</a:t>
            </a:r>
            <a:endParaRPr lang="zh-CN" altLang="en-US" sz="24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buNone/>
            </a:pPr>
            <a:endParaRPr lang="zh-CN" altLang="en-US" sz="16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10"/>
            <a:ext cx="889000" cy="651510"/>
          </a:xfrm>
          <a:prstGeom prst="rect">
            <a:avLst/>
          </a:prstGeom>
        </p:spPr>
      </p:pic>
      <p:sp>
        <p:nvSpPr>
          <p:cNvPr id="4" name="内容占位符 2"/>
          <p:cNvSpPr>
            <a:spLocks noGrp="1"/>
          </p:cNvSpPr>
          <p:nvPr/>
        </p:nvSpPr>
        <p:spPr>
          <a:xfrm>
            <a:off x="5965190" y="1864995"/>
            <a:ext cx="5982970" cy="39395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【冷血的战士】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——“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斯巴达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斯巴达是一个军国主义和寡头政治的不幸的试验。军国主义是对战争的崇拜；寡头政治是少数特权者的统治。……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斯巴达人尚武轻文，文化程度很低，而且呐呐寡言，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军事训练和战争成了他们的生活。</a:t>
            </a:r>
            <a:r>
              <a:rPr lang="en-US" altLang="zh-CN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endParaRPr lang="en-US" altLang="zh-CN" sz="24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09220" y="9093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8" name="圆角矩形 147"/>
          <p:cNvSpPr/>
          <p:nvPr/>
        </p:nvSpPr>
        <p:spPr>
          <a:xfrm>
            <a:off x="1373505" y="6106795"/>
            <a:ext cx="2426970" cy="5245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民主政治典型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645400" y="6000750"/>
            <a:ext cx="2426970" cy="5245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寡头政治的代表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7850" y="111195"/>
            <a:ext cx="10969200" cy="705600"/>
          </a:xfrm>
        </p:spPr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★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群星闪耀的人文之星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10"/>
            <a:ext cx="889000" cy="65151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949960" y="1068705"/>
            <a:ext cx="10045700" cy="5690870"/>
            <a:chOff x="1557" y="1684"/>
            <a:chExt cx="15820" cy="8962"/>
          </a:xfrm>
        </p:grpSpPr>
        <p:grpSp>
          <p:nvGrpSpPr>
            <p:cNvPr id="13" name="组合 12"/>
            <p:cNvGrpSpPr/>
            <p:nvPr/>
          </p:nvGrpSpPr>
          <p:grpSpPr>
            <a:xfrm>
              <a:off x="1557" y="1684"/>
              <a:ext cx="15820" cy="3705"/>
              <a:chOff x="1209" y="1938"/>
              <a:chExt cx="16583" cy="840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1209" y="1938"/>
                <a:ext cx="16583" cy="6352"/>
                <a:chOff x="1209" y="1938"/>
                <a:chExt cx="16583" cy="6352"/>
              </a:xfrm>
            </p:grpSpPr>
            <p:pic>
              <p:nvPicPr>
                <p:cNvPr id="5" name="图片 4" descr="Img349645765"/>
                <p:cNvPicPr>
                  <a:picLocks noChangeAspect="1"/>
                </p:cNvPicPr>
                <p:nvPr/>
              </p:nvPicPr>
              <p:blipFill>
                <a:blip r:embed="rId2">
                  <a:grayscl/>
                </a:blip>
                <a:stretch>
                  <a:fillRect/>
                </a:stretch>
              </p:blipFill>
              <p:spPr>
                <a:xfrm>
                  <a:off x="1209" y="1972"/>
                  <a:ext cx="4413" cy="6318"/>
                </a:xfrm>
                <a:prstGeom prst="rect">
                  <a:avLst/>
                </a:prstGeom>
              </p:spPr>
            </p:pic>
            <p:pic>
              <p:nvPicPr>
                <p:cNvPr id="6" name="图片 5" descr="W020150830768265592558"/>
                <p:cNvPicPr>
                  <a:picLocks noChangeAspect="1"/>
                </p:cNvPicPr>
                <p:nvPr/>
              </p:nvPicPr>
              <p:blipFill>
                <a:blip r:embed="rId3">
                  <a:grayscl/>
                </a:blip>
                <a:stretch>
                  <a:fillRect/>
                </a:stretch>
              </p:blipFill>
              <p:spPr>
                <a:xfrm>
                  <a:off x="7518" y="1938"/>
                  <a:ext cx="4289" cy="6101"/>
                </a:xfrm>
                <a:prstGeom prst="rect">
                  <a:avLst/>
                </a:prstGeom>
              </p:spPr>
            </p:pic>
            <p:pic>
              <p:nvPicPr>
                <p:cNvPr id="8" name="图片 7" descr="01300000082745120523897076453_950"/>
                <p:cNvPicPr>
                  <a:picLocks noChangeAspect="1"/>
                </p:cNvPicPr>
                <p:nvPr/>
              </p:nvPicPr>
              <p:blipFill>
                <a:blip r:embed="rId4">
                  <a:grayscl/>
                </a:blip>
                <a:stretch>
                  <a:fillRect/>
                </a:stretch>
              </p:blipFill>
              <p:spPr>
                <a:xfrm>
                  <a:off x="13378" y="1972"/>
                  <a:ext cx="4414" cy="6318"/>
                </a:xfrm>
                <a:prstGeom prst="rect">
                  <a:avLst/>
                </a:prstGeom>
              </p:spPr>
            </p:pic>
          </p:grpSp>
          <p:grpSp>
            <p:nvGrpSpPr>
              <p:cNvPr id="9" name="组合 8"/>
              <p:cNvGrpSpPr/>
              <p:nvPr/>
            </p:nvGrpSpPr>
            <p:grpSpPr>
              <a:xfrm>
                <a:off x="1209" y="8016"/>
                <a:ext cx="16582" cy="2328"/>
                <a:chOff x="1209" y="8016"/>
                <a:chExt cx="16582" cy="2328"/>
              </a:xfrm>
            </p:grpSpPr>
            <p:sp>
              <p:nvSpPr>
                <p:cNvPr id="10" name="文本框 9"/>
                <p:cNvSpPr txBox="1"/>
                <p:nvPr/>
              </p:nvSpPr>
              <p:spPr>
                <a:xfrm>
                  <a:off x="1209" y="8034"/>
                  <a:ext cx="4414" cy="230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txBody>
                <a:bodyPr wrap="square" rtlCol="0">
                  <a:spAutoFit/>
                </a:bodyPr>
                <a:p>
                  <a:pPr algn="ctr" fontAlgn="auto">
                    <a:lnSpc>
                      <a:spcPct val="150000"/>
                    </a:lnSpc>
                  </a:pPr>
                  <a:r>
                    <a:rPr lang="zh-CN" sz="2400" b="1" dirty="0">
                      <a:solidFill>
                        <a:schemeClr val="tx1"/>
                      </a:solidFill>
                      <a:latin typeface="仿宋" panose="02010609060101010101" charset="-122"/>
                      <a:ea typeface="仿宋" panose="02010609060101010101" charset="-122"/>
                    </a:rPr>
                    <a:t>苏格拉底</a:t>
                  </a:r>
                  <a:endParaRPr lang="zh-CN" altLang="zh-CN" sz="2400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</a:endParaRPr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7394" y="8039"/>
                  <a:ext cx="4413" cy="230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2400" b="1" dirty="0">
                      <a:latin typeface="仿宋" panose="02010609060101010101" charset="-122"/>
                      <a:ea typeface="仿宋" panose="02010609060101010101" charset="-122"/>
                    </a:rPr>
                    <a:t>柏拉图</a:t>
                  </a:r>
                  <a:endParaRPr lang="en-US" altLang="zh-CN" sz="2400" b="1" dirty="0">
                    <a:latin typeface="仿宋" panose="02010609060101010101" charset="-122"/>
                    <a:ea typeface="仿宋" panose="02010609060101010101" charset="-122"/>
                  </a:endParaRPr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13378" y="8016"/>
                  <a:ext cx="4413" cy="230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2400" b="1" dirty="0">
                      <a:latin typeface="仿宋" panose="02010609060101010101" charset="-122"/>
                      <a:ea typeface="仿宋" panose="02010609060101010101" charset="-122"/>
                    </a:rPr>
                    <a:t>亚里士多德</a:t>
                  </a:r>
                  <a:endParaRPr lang="en-US" altLang="zh-CN" sz="2400" b="1" dirty="0">
                    <a:latin typeface="仿宋" panose="02010609060101010101" charset="-122"/>
                    <a:ea typeface="仿宋" panose="02010609060101010101" charset="-122"/>
                  </a:endParaRPr>
                </a:p>
              </p:txBody>
            </p:sp>
          </p:grpSp>
        </p:grpSp>
        <p:grpSp>
          <p:nvGrpSpPr>
            <p:cNvPr id="15" name="组合 14"/>
            <p:cNvGrpSpPr/>
            <p:nvPr/>
          </p:nvGrpSpPr>
          <p:grpSpPr>
            <a:xfrm>
              <a:off x="4685" y="5948"/>
              <a:ext cx="10207" cy="4698"/>
              <a:chOff x="4482" y="5608"/>
              <a:chExt cx="10511" cy="5220"/>
            </a:xfrm>
          </p:grpSpPr>
          <p:pic>
            <p:nvPicPr>
              <p:cNvPr id="24" name="图片 23" descr="581"/>
              <p:cNvPicPr>
                <a:picLocks noChangeAspect="1"/>
              </p:cNvPicPr>
              <p:nvPr/>
            </p:nvPicPr>
            <p:blipFill>
              <a:blip r:embed="rId5"/>
              <a:srcRect r="13167"/>
              <a:stretch>
                <a:fillRect/>
              </a:stretch>
            </p:blipFill>
            <p:spPr>
              <a:xfrm>
                <a:off x="4482" y="5608"/>
                <a:ext cx="4638" cy="410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5" name="图片 24" descr="图片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36" y="5608"/>
                <a:ext cx="3534" cy="410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26" name="矩形 25"/>
              <p:cNvSpPr/>
              <p:nvPr/>
            </p:nvSpPr>
            <p:spPr>
              <a:xfrm>
                <a:off x="4484" y="9376"/>
                <a:ext cx="4228" cy="14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p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西方“历史之父”</a:t>
                </a:r>
                <a:endParaRPr lang="en-US" altLang="zh-CN" sz="2400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  <a:p>
                <a:pPr algn="ctr"/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希罗多德</a:t>
                </a:r>
                <a:endParaRPr lang="zh-CN" altLang="en-US" sz="2400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1507" y="9376"/>
                <a:ext cx="3486" cy="14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p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Times New Roman" panose="02020603050405020304" pitchFamily="18" charset="0"/>
                  </a:rPr>
                  <a:t>政治史奠基人</a:t>
                </a:r>
                <a:endParaRPr lang="en-US" altLang="zh-CN" sz="2400" b="1" dirty="0">
                  <a:latin typeface="仿宋" panose="02010609060101010101" charset="-122"/>
                  <a:ea typeface="仿宋" panose="02010609060101010101" charset="-122"/>
                  <a:cs typeface="Times New Roman" panose="02020603050405020304" pitchFamily="18" charset="0"/>
                </a:endParaRPr>
              </a:p>
              <a:p>
                <a:pPr algn="ctr"/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Times New Roman" panose="02020603050405020304" pitchFamily="18" charset="0"/>
                  </a:rPr>
                  <a:t>修昔底德</a:t>
                </a:r>
                <a:endParaRPr lang="zh-CN" altLang="en-US" sz="2400" b="1" dirty="0">
                  <a:latin typeface="仿宋" panose="02010609060101010101" charset="-122"/>
                  <a:ea typeface="仿宋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8" name="直接连接符 17"/>
          <p:cNvCxnSpPr/>
          <p:nvPr/>
        </p:nvCxnSpPr>
        <p:spPr>
          <a:xfrm flipV="1">
            <a:off x="123190" y="81661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9345" y="26924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四、【文明探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670" y="1168400"/>
            <a:ext cx="12192035" cy="5459730"/>
            <a:chOff x="481" y="1879"/>
            <a:chExt cx="18208" cy="8598"/>
          </a:xfrm>
        </p:grpSpPr>
        <p:pic>
          <p:nvPicPr>
            <p:cNvPr id="100" name="图片 99"/>
            <p:cNvPicPr/>
            <p:nvPr/>
          </p:nvPicPr>
          <p:blipFill>
            <a:blip r:embed="rId1"/>
            <a:srcRect l="405" t="359"/>
            <a:stretch>
              <a:fillRect/>
            </a:stretch>
          </p:blipFill>
          <p:spPr>
            <a:xfrm>
              <a:off x="482" y="1879"/>
              <a:ext cx="18207" cy="8598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" name="椭圆形标注 3"/>
            <p:cNvSpPr/>
            <p:nvPr/>
          </p:nvSpPr>
          <p:spPr>
            <a:xfrm>
              <a:off x="481" y="6098"/>
              <a:ext cx="3367" cy="1453"/>
            </a:xfrm>
            <a:prstGeom prst="wedgeEllipseCallout">
              <a:avLst>
                <a:gd name="adj1" fmla="val 68268"/>
                <a:gd name="adj2" fmla="val 15106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中安第斯文明</a:t>
              </a:r>
              <a:endParaRPr lang="zh-CN" altLang="en-US" b="1">
                <a:solidFill>
                  <a:schemeClr val="tx1"/>
                </a:solidFill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南美洲文化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5" name="椭圆形标注 4"/>
            <p:cNvSpPr/>
            <p:nvPr/>
          </p:nvSpPr>
          <p:spPr>
            <a:xfrm>
              <a:off x="3047" y="3776"/>
              <a:ext cx="3527" cy="1762"/>
            </a:xfrm>
            <a:prstGeom prst="wedgeEllipseCallout">
              <a:avLst>
                <a:gd name="adj1" fmla="val -64091"/>
                <a:gd name="adj2" fmla="val 5397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gradFill>
                <a:gsLst>
                  <a:gs pos="0">
                    <a:srgbClr val="DAB4A7"/>
                  </a:gs>
                  <a:gs pos="58000">
                    <a:srgbClr val="D1725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中美洲文明</a:t>
              </a:r>
              <a:endParaRPr lang="zh-CN" altLang="en-US" b="1">
                <a:solidFill>
                  <a:schemeClr val="tx1"/>
                </a:solidFill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墨西哥古文化</a:t>
              </a:r>
              <a:endParaRPr lang="zh-CN" altLang="en-US" b="1">
                <a:solidFill>
                  <a:schemeClr val="tx1"/>
                </a:solidFill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玛雅古文化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8963" y="3461"/>
              <a:ext cx="8905" cy="3303"/>
              <a:chOff x="8963" y="3461"/>
              <a:chExt cx="8905" cy="3303"/>
            </a:xfrm>
          </p:grpSpPr>
          <p:sp>
            <p:nvSpPr>
              <p:cNvPr id="6" name="椭圆形标注 5"/>
              <p:cNvSpPr/>
              <p:nvPr/>
            </p:nvSpPr>
            <p:spPr>
              <a:xfrm>
                <a:off x="8963" y="5592"/>
                <a:ext cx="2163" cy="1171"/>
              </a:xfrm>
              <a:prstGeom prst="wedgeEllipseCallout">
                <a:avLst>
                  <a:gd name="adj1" fmla="val 44544"/>
                  <a:gd name="adj2" fmla="val -68616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古埃及</a:t>
                </a:r>
                <a:r>
                  <a:rPr lang="zh-CN" altLang="en-US" b="1">
                    <a:solidFill>
                      <a:schemeClr val="tx1"/>
                    </a:solidFill>
                  </a:rPr>
                  <a:t>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椭圆形标注 6"/>
              <p:cNvSpPr/>
              <p:nvPr/>
            </p:nvSpPr>
            <p:spPr>
              <a:xfrm>
                <a:off x="11914" y="5593"/>
                <a:ext cx="2117" cy="1171"/>
              </a:xfrm>
              <a:prstGeom prst="wedgeEllipseCallout">
                <a:avLst>
                  <a:gd name="adj1" fmla="val 34147"/>
                  <a:gd name="adj2" fmla="val -85012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古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印度文明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椭圆形标注 7"/>
              <p:cNvSpPr/>
              <p:nvPr/>
            </p:nvSpPr>
            <p:spPr>
              <a:xfrm>
                <a:off x="11618" y="3461"/>
                <a:ext cx="2163" cy="1171"/>
              </a:xfrm>
              <a:prstGeom prst="wedgeEllipseCallout">
                <a:avLst>
                  <a:gd name="adj1" fmla="val -40522"/>
                  <a:gd name="adj2" fmla="val 77156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巴比伦文明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形标注 8"/>
              <p:cNvSpPr/>
              <p:nvPr/>
            </p:nvSpPr>
            <p:spPr>
              <a:xfrm>
                <a:off x="16193" y="3461"/>
                <a:ext cx="1675" cy="1171"/>
              </a:xfrm>
              <a:prstGeom prst="wedgeEllipseCallout">
                <a:avLst>
                  <a:gd name="adj1" fmla="val -39492"/>
                  <a:gd name="adj2" fmla="val 77156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中国</a:t>
                </a:r>
                <a:endParaRPr lang="zh-CN" altLang="en-US" b="1">
                  <a:solidFill>
                    <a:schemeClr val="tx1"/>
                  </a:solidFill>
                </a:endParaRPr>
              </a:p>
              <a:p>
                <a:pPr algn="ctr" fontAlgn="auto">
                  <a:lnSpc>
                    <a:spcPct val="100000"/>
                  </a:lnSpc>
                </a:pPr>
                <a:r>
                  <a:rPr lang="zh-CN" altLang="en-US" b="1">
                    <a:solidFill>
                      <a:schemeClr val="tx1"/>
                    </a:solidFill>
                  </a:rPr>
                  <a:t>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椭圆形标注 9"/>
            <p:cNvSpPr/>
            <p:nvPr/>
          </p:nvSpPr>
          <p:spPr>
            <a:xfrm>
              <a:off x="8963" y="3461"/>
              <a:ext cx="2163" cy="1171"/>
            </a:xfrm>
            <a:prstGeom prst="wedgeEllipseCallout">
              <a:avLst>
                <a:gd name="adj1" fmla="val 21243"/>
                <a:gd name="adj2" fmla="val 63321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ct val="100000"/>
                </a:lnSpc>
              </a:pPr>
              <a:r>
                <a:rPr lang="en-US" altLang="zh-CN" b="1">
                  <a:solidFill>
                    <a:schemeClr val="tx1"/>
                  </a:solidFill>
                </a:rPr>
                <a:t> </a:t>
              </a:r>
              <a:r>
                <a:rPr lang="zh-CN" altLang="en-US" b="1">
                  <a:solidFill>
                    <a:schemeClr val="bg1"/>
                  </a:solidFill>
                </a:rPr>
                <a:t>古希腊文明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35" y="4705350"/>
            <a:ext cx="12192635" cy="203009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2800" b="1" noProof="0" dirty="0">
                <a:ln>
                  <a:noFill/>
                </a:ln>
                <a:solidFill>
                  <a:srgbClr val="0711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世界上最早的文明</a:t>
            </a:r>
            <a:r>
              <a:rPr lang="zh-CN" altLang="en-US" sz="2800" b="1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诞生于西亚的两河流域、埃及的尼罗河流域、南亚的印度河和恒河流域、欧洲巴尔干半岛南部和爱琴海的部分岛屿上，以及中国的黄河、长江流域。古代各个文明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基本独立发展</a:t>
            </a:r>
            <a:r>
              <a:rPr lang="zh-CN" altLang="en-US" sz="2800" b="1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，表现出明显的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多元特征</a:t>
            </a:r>
            <a:r>
              <a:rPr lang="zh-CN" altLang="en-US" sz="2800" b="1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2800" b="1" noProof="0" dirty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2690" y="193675"/>
            <a:ext cx="2788285" cy="705485"/>
          </a:xfrm>
        </p:spPr>
        <p:txBody>
          <a:bodyPr/>
          <a:p>
            <a:r>
              <a:rPr lang="zh-CN" altLang="en-US"/>
              <a:t>问题由来？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58185" y="1626235"/>
            <a:ext cx="5418455" cy="3605530"/>
          </a:xfrm>
        </p:spPr>
        <p:txBody>
          <a:bodyPr>
            <a:normAutofit lnSpcReduction="10000"/>
          </a:bodyPr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一、什么是文明？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二、文明产生标准的界定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三、古代文明的多元特点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四、古文明起源之因探析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802005"/>
          </a:xfrm>
          <a:prstGeom prst="rect">
            <a:avLst/>
          </a:prstGeom>
        </p:spPr>
      </p:pic>
      <p:sp>
        <p:nvSpPr>
          <p:cNvPr id="5" name="虚尾箭头 4"/>
          <p:cNvSpPr/>
          <p:nvPr/>
        </p:nvSpPr>
        <p:spPr>
          <a:xfrm>
            <a:off x="0" y="899160"/>
            <a:ext cx="3868420" cy="399415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5130" y="1998345"/>
            <a:ext cx="11381105" cy="28613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关于文明的起源和发展有各种不同的解释。有人主张最重要的是地理因素,有人则强调经济资源、食物供应等等。一般承认有各种原因</a:t>
            </a:r>
            <a:r>
              <a:rPr lang="zh-CN" altLang="en-US" sz="2400" b="1">
                <a:solidFill>
                  <a:schemeClr val="tx2"/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rPr>
              <a:t>……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解释先进文化兴起的最流行的理论大概是地理因素的理论，其中最突出的是气候说。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en-US" sz="2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一个民族,不管是古代民族还是现代民族,如果没有气候促进因素的影响,就不能到达文化的顶峰”。 </a:t>
            </a:r>
            <a:endParaRPr lang="en-US" sz="24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</a:t>
            </a:r>
            <a:r>
              <a:rPr 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</a:t>
            </a:r>
            <a:r>
              <a:rPr 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埃尔斯沃思·亨廷顿</a:t>
            </a:r>
            <a:r>
              <a:rPr lang="en-US" altLang="zh-CN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《文明与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气候》</a:t>
            </a:r>
            <a:endParaRPr lang="zh-CN" altLang="en-US" sz="2400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109345" y="26924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605" y="3808730"/>
            <a:ext cx="11177270" cy="259524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 fontScale="70000"/>
          </a:bodyPr>
          <a:p>
            <a:pPr marL="0" indent="0">
              <a:lnSpc>
                <a:spcPct val="150000"/>
              </a:lnSpc>
              <a:buNone/>
            </a:pP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同埃及一样，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底格里斯河——幼发拉底河河谷,也普遍存在着这样的条件。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河流为内陆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运输提供了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极大的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便利。底格里斯河和幼发拉底河之间的距离,有的地方还不到二十英里，下游河谷没有一处宽度超过四十五英里。周围都是沙漠，人们没有分散到过于广阔的地域。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这为人们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交换思想和交换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贸易提供条件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,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从而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结成一个严密的社会。</a:t>
            </a:r>
            <a:endParaRPr lang="en-US" altLang="zh-CN" sz="2855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——</a:t>
            </a:r>
            <a:r>
              <a:rPr lang="en-US" altLang="zh-CN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</a:t>
            </a:r>
            <a:r>
              <a:rPr lang="zh-CN" altLang="en-US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摘编（美）爱德华</a:t>
            </a:r>
            <a:r>
              <a:rPr lang="en-US" altLang="zh-CN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lang="en-US" altLang="zh-CN" sz="2855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605" y="1174750"/>
            <a:ext cx="11177270" cy="2399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尼罗河的河谷虽然长达七百五十英里,但它的宽度有的地方不超过十英里,最大宽度为三十一英里。峡谷</a:t>
            </a:r>
            <a:r>
              <a:rPr lang="en-US" altLang="zh-CN" sz="20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两边是悬崖峭壁，峡谷底部,覆盖着一层肥沃的冲积地层,土壤的生产效能是如此惊人,以至同--块土地种植庄稼,一年竟可三熟。这里集中了几百万人，峭壁外侧，则是-望无际的沙漠,西面是利比亚沙漠，东面是阿拉伯沙漠。 </a:t>
            </a:r>
            <a:endParaRPr lang="en-US" altLang="zh-CN" sz="2000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            ——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（美）爱德华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en-US" altLang="zh-CN" sz="2000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37615" y="23495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50" y="1337945"/>
            <a:ext cx="7632065" cy="480949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p>
            <a:pPr indent="0">
              <a:lnSpc>
                <a:spcPct val="150000"/>
              </a:lnSpc>
              <a:buNone/>
            </a:pP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从印度的外围来看，古代印度北靠喜马拉雅山和兴都库什山脉作天然屏障、南临印度洋、东接孟加拉湾、西濒阿拉伯海，这种“一面围山，三面环海”的地理位置导致印度在地理上自成一格。</a:t>
            </a:r>
            <a:endParaRPr lang="en-US" altLang="zh-CN" sz="1900" b="1" dirty="0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从印度内部地形结构所形成的印度地理特点的差异性上，我们可以得出这样的结论，自然疆界上，高山、大河、森林、沙漠及高原的阻隔容易形成</a:t>
            </a:r>
            <a:r>
              <a:rPr lang="zh-CN" altLang="en-US" sz="19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一个个“蜂窝状”的文明单元，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也会导致印度在人文上形成</a:t>
            </a:r>
            <a:r>
              <a:rPr lang="zh-CN" altLang="en-US" sz="19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多种族、多宗教、多语言并存的局面，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这样的天然屏障在交通不发达的古代是难以逾越的天堑。</a:t>
            </a:r>
            <a:endParaRPr lang="zh-CN" altLang="en-US" sz="1900" b="1" dirty="0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——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蒋敬</a:t>
            </a:r>
            <a:r>
              <a:rPr lang="en-US" altLang="zh-CN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《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印度文明分散性特征研究</a:t>
            </a:r>
            <a:r>
              <a:rPr lang="en-US" altLang="zh-CN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en-US" altLang="zh-CN" sz="1900" b="1" dirty="0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09345" y="26924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435" y="1337945"/>
            <a:ext cx="4139565" cy="4809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1176655" y="165735"/>
            <a:ext cx="11675110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+mj-ea"/>
                <a:sym typeface="+mn-ea"/>
              </a:rPr>
              <a:t>早期文明多元特点的原因</a:t>
            </a:r>
            <a:endParaRPr lang="zh-CN" altLang="en-US" dirty="0">
              <a:solidFill>
                <a:schemeClr val="tx1"/>
              </a:solidFill>
              <a:latin typeface="+mj-ea"/>
              <a:sym typeface="+mn-ea"/>
            </a:endParaRPr>
          </a:p>
        </p:txBody>
      </p: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8" name="圆角矩形 147"/>
          <p:cNvSpPr/>
          <p:nvPr/>
        </p:nvSpPr>
        <p:spPr>
          <a:xfrm>
            <a:off x="3230880" y="1539875"/>
            <a:ext cx="5325110" cy="972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受地理和历史条件影响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230245" y="3077845"/>
            <a:ext cx="5325745" cy="9404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落后的生产力水平的制约</a:t>
            </a:r>
            <a:endParaRPr lang="en-US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231515" y="4583430"/>
            <a:ext cx="5324475" cy="9074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交通和通讯条件的限制</a:t>
            </a:r>
            <a:r>
              <a:rPr lang="en-US" altLang="zh-CN" sz="20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endParaRPr lang="en-US" altLang="zh-CN" sz="20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1"/>
          <a:srcRect l="1389" t="8672" r="1672"/>
          <a:stretch>
            <a:fillRect/>
          </a:stretch>
        </p:blipFill>
        <p:spPr>
          <a:xfrm>
            <a:off x="0" y="822960"/>
            <a:ext cx="11968480" cy="59258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组合 19"/>
          <p:cNvGrpSpPr/>
          <p:nvPr/>
        </p:nvGrpSpPr>
        <p:grpSpPr>
          <a:xfrm>
            <a:off x="8198485" y="1918335"/>
            <a:ext cx="2402840" cy="2275840"/>
            <a:chOff x="15415" y="1347"/>
            <a:chExt cx="3784" cy="3584"/>
          </a:xfrm>
        </p:grpSpPr>
        <p:sp>
          <p:nvSpPr>
            <p:cNvPr id="4" name="椭圆 3"/>
            <p:cNvSpPr/>
            <p:nvPr/>
          </p:nvSpPr>
          <p:spPr>
            <a:xfrm>
              <a:off x="16795" y="2749"/>
              <a:ext cx="1098" cy="10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5415" y="1347"/>
              <a:ext cx="3785" cy="35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6087" y="1982"/>
              <a:ext cx="2442" cy="25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174365" y="1678940"/>
            <a:ext cx="4834890" cy="2640965"/>
            <a:chOff x="972" y="3549"/>
            <a:chExt cx="7614" cy="4159"/>
          </a:xfrm>
        </p:grpSpPr>
        <p:sp>
          <p:nvSpPr>
            <p:cNvPr id="5" name="椭圆 4"/>
            <p:cNvSpPr/>
            <p:nvPr/>
          </p:nvSpPr>
          <p:spPr>
            <a:xfrm>
              <a:off x="5909" y="5634"/>
              <a:ext cx="723" cy="4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5215" y="4796"/>
              <a:ext cx="1507" cy="15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4458" y="4153"/>
              <a:ext cx="3021" cy="23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72" y="7064"/>
              <a:ext cx="752" cy="6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045" y="3549"/>
              <a:ext cx="6541" cy="359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1" name="椭圆 20"/>
          <p:cNvSpPr/>
          <p:nvPr/>
        </p:nvSpPr>
        <p:spPr>
          <a:xfrm>
            <a:off x="7832090" y="3088640"/>
            <a:ext cx="477520" cy="40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286000" y="3166110"/>
            <a:ext cx="477520" cy="40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979285" y="2808605"/>
            <a:ext cx="477520" cy="40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325880" y="1193800"/>
            <a:ext cx="7068820" cy="365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328920" y="1193800"/>
            <a:ext cx="5741035" cy="35706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9232265" y="3003550"/>
            <a:ext cx="421005" cy="30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标题 3"/>
          <p:cNvSpPr>
            <a:spLocks noGrp="1"/>
          </p:cNvSpPr>
          <p:nvPr/>
        </p:nvSpPr>
        <p:spPr>
          <a:xfrm>
            <a:off x="307975" y="136525"/>
            <a:ext cx="11569700" cy="68707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+mj-ea"/>
                <a:sym typeface="+mn-ea"/>
              </a:rPr>
              <a:t>展望：</a:t>
            </a:r>
            <a:r>
              <a:rPr lang="en-US" altLang="zh-CN" dirty="0">
                <a:solidFill>
                  <a:schemeClr val="tx1"/>
                </a:solidFill>
                <a:latin typeface="+mj-ea"/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+mj-ea"/>
                <a:sym typeface="+mn-ea"/>
              </a:rPr>
              <a:t>文化各异，文明趋同</a:t>
            </a:r>
            <a:endParaRPr lang="en-US" altLang="zh-CN" dirty="0">
              <a:solidFill>
                <a:schemeClr val="tx1"/>
              </a:solidFill>
              <a:latin typeface="+mj-ea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286000" y="5581015"/>
            <a:ext cx="7042785" cy="101473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txBody>
          <a:bodyPr wrap="square" rtlCol="0">
            <a:spAutoFit/>
          </a:bodyPr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人类命运共同体</a:t>
            </a:r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07340" y="918210"/>
            <a:ext cx="11570335" cy="4549140"/>
          </a:xfrm>
          <a:prstGeom prst="ellipse">
            <a:avLst/>
          </a:prstGeom>
          <a:noFill/>
          <a:ln w="28575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0835" y="1706880"/>
            <a:ext cx="11530330" cy="4058285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p>
            <a:pPr marL="0" indent="0">
              <a:lnSpc>
                <a:spcPct val="150000"/>
              </a:lnSpc>
              <a:buNone/>
            </a:pP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文明称作为高度发展的文化的衰微阶段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德）奥斯瓦尔德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斯宾格勒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“文明一般是指与野蛮相对立的状态……”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  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——（法）费尔南·布罗代尔《文明史》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世界历史是一个个文化的系列。但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“文明”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是每一个主要文化的整个发展过程。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（英）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阿诺德.J.汤因比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7048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1575" y="547440"/>
            <a:ext cx="10969200" cy="705600"/>
          </a:xfrm>
        </p:spPr>
        <p:txBody>
          <a:bodyPr/>
          <a:p>
            <a:r>
              <a:rPr lang="zh-CN" altLang="en-US"/>
              <a:t>一、什么是文明？</a:t>
            </a:r>
            <a:r>
              <a:rPr lang="en-US" altLang="zh-CN"/>
              <a:t>——</a:t>
            </a:r>
            <a:r>
              <a:rPr lang="zh-CN" altLang="en-US"/>
              <a:t>文明概念</a:t>
            </a:r>
            <a:r>
              <a:rPr lang="zh-CN" altLang="en-US"/>
              <a:t>探析</a:t>
            </a:r>
            <a:endParaRPr lang="zh-CN" altLang="en-US"/>
          </a:p>
        </p:txBody>
      </p:sp>
      <p:sp>
        <p:nvSpPr>
          <p:cNvPr id="9" name="流程图: 联系 8"/>
          <p:cNvSpPr/>
          <p:nvPr/>
        </p:nvSpPr>
        <p:spPr>
          <a:xfrm>
            <a:off x="3102610" y="405765"/>
            <a:ext cx="110617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5" name="内容占位符 4"/>
          <p:cNvSpPr/>
          <p:nvPr>
            <p:ph idx="1"/>
          </p:nvPr>
        </p:nvSpPr>
        <p:spPr>
          <a:xfrm>
            <a:off x="329565" y="1576705"/>
            <a:ext cx="11593195" cy="4829810"/>
          </a:xfrm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txBody>
          <a:bodyPr>
            <a:noAutofit/>
          </a:bodyPr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文明即一种先进文化。一个文化一旦达到其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行政机构、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社会机构、经济机构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足以解决一个复杂社会的秩序、安全和效能的某些问题这样一个阶段，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那么这个文化就应当可以称为文明。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lang="en-US" altLang="zh-CN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——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（美）爱德华</a:t>
            </a:r>
            <a:r>
              <a:rPr lang="en-US" altLang="zh-CN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en-US" altLang="zh-CN" sz="24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所谓“文明”，即是由秩序所展示的权威和由权威所维系的秩序。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  <a:sym typeface="+mn-ea"/>
              </a:rPr>
              <a:t>……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社会日益扩大，地域日益开拓，人口日益众多，结构日益复杂，统治秩序日益需要系统化、体制化的暴力权威来维系。</a:t>
            </a:r>
            <a:b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李泽厚《中国古代思想史》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11575" y="547440"/>
            <a:ext cx="10969200" cy="705600"/>
          </a:xfrm>
        </p:spPr>
        <p:txBody>
          <a:bodyPr/>
          <a:p>
            <a:r>
              <a:rPr lang="zh-CN" altLang="en-US"/>
              <a:t>一、什么是文明？</a:t>
            </a:r>
            <a:r>
              <a:rPr lang="en-US" altLang="zh-CN"/>
              <a:t>——</a:t>
            </a:r>
            <a:r>
              <a:rPr lang="zh-CN" altLang="en-US"/>
              <a:t>文明概念</a:t>
            </a:r>
            <a:r>
              <a:rPr lang="zh-CN" altLang="en-US"/>
              <a:t>探析</a:t>
            </a:r>
            <a:endParaRPr lang="zh-CN" altLang="en-US"/>
          </a:p>
        </p:txBody>
      </p:sp>
      <p:sp>
        <p:nvSpPr>
          <p:cNvPr id="9" name="流程图: 联系 8"/>
          <p:cNvSpPr/>
          <p:nvPr/>
        </p:nvSpPr>
        <p:spPr>
          <a:xfrm>
            <a:off x="3102610" y="405765"/>
            <a:ext cx="110617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/>
          <p:nvPr>
            <p:ph idx="1"/>
          </p:nvPr>
        </p:nvSpPr>
        <p:spPr>
          <a:xfrm>
            <a:off x="560070" y="1715770"/>
            <a:ext cx="11065510" cy="4062095"/>
          </a:xfrm>
          <a:ln>
            <a:solidFill>
              <a:schemeClr val="tx1"/>
            </a:solidFill>
          </a:ln>
        </p:spPr>
        <p:txBody>
          <a:bodyPr>
            <a:noAutofit/>
          </a:bodyPr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长期以来，国内外学术界一直以</a:t>
            </a:r>
            <a:r>
              <a:rPr lang="en-US" altLang="zh-CN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三要素</a:t>
            </a:r>
            <a:r>
              <a:rPr lang="en-US" altLang="zh-CN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”——</a:t>
            </a: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冶金术、 文字和城市作为进入文明社会的标志。</a:t>
            </a:r>
            <a:r>
              <a:rPr lang="zh-CN" altLang="en-US" sz="23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国际学界一般依据这个标准，以甲骨文的出现作为中华文明起源标志，即中华文明起源于商代晚期，仅有3300多年历史。</a:t>
            </a: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……其实世界几大原生文明并非都符合”三要素"标准。如中美洲玛雅文明并未掌握冶金术，南美洲印加文明尚未发现文字。所谓文明”三要素”，主要是从古埃及文明和两河流域文明提取出来的标准”，并不是放之四海而皆准。</a:t>
            </a:r>
            <a:endParaRPr lang="zh-CN" altLang="en-US" sz="23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——王巍，“中华文明探源工程”项目专家组组长(首席科学家)</a:t>
            </a:r>
            <a:endParaRPr lang="en-US" altLang="zh-CN" sz="23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56660" y="547440"/>
            <a:ext cx="10969200" cy="705600"/>
          </a:xfrm>
        </p:spPr>
        <p:txBody>
          <a:bodyPr/>
          <a:p>
            <a:r>
              <a:rPr lang="zh-CN" altLang="en-US"/>
              <a:t>二、文明产生标准的界定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6" name="流程图: 联系 5"/>
          <p:cNvSpPr/>
          <p:nvPr/>
        </p:nvSpPr>
        <p:spPr>
          <a:xfrm>
            <a:off x="1596390" y="405765"/>
            <a:ext cx="112776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56660" y="547440"/>
            <a:ext cx="10969200" cy="705600"/>
          </a:xfrm>
        </p:spPr>
        <p:txBody>
          <a:bodyPr/>
          <a:p>
            <a:r>
              <a:rPr lang="zh-CN" altLang="en-US"/>
              <a:t>二、文明产生标准的界定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13" name="流程图: 联系 12"/>
          <p:cNvSpPr/>
          <p:nvPr/>
        </p:nvSpPr>
        <p:spPr>
          <a:xfrm>
            <a:off x="1596390" y="405765"/>
            <a:ext cx="112776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94360" y="1536065"/>
            <a:ext cx="11298555" cy="50774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农业显著发展，人口不断繁衍。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手工业技术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逐渐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专业化，被权贵阶层所掌控。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三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人口显著集中，形成都邑。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四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社会分化程度高，形成贵族阶层及初期礼制。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形成金字塔式的社会结构，出现集军事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管理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宗教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祭祀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于一体的王权。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六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血缘关系仍然保留并与地缘关系相结合，维系社会发展。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七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暴力现象和战争频繁发生。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八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形成了王权管理的区域性政体和服从于王的管理机构。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《历史研究》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百年考古与中华文明探源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   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5905" y="301060"/>
            <a:ext cx="10969200" cy="705600"/>
          </a:xfrm>
        </p:spPr>
        <p:txBody>
          <a:bodyPr/>
          <a:p>
            <a:r>
              <a:rPr lang="zh-CN" altLang="en-US" dirty="0">
                <a:sym typeface="+mn-ea"/>
              </a:rPr>
              <a:t>二、人类文明的产生</a:t>
            </a:r>
            <a:endParaRPr lang="zh-CN" altLang="en-US"/>
          </a:p>
        </p:txBody>
      </p:sp>
      <p:pic>
        <p:nvPicPr>
          <p:cNvPr id="10" name="内容占位符 9"/>
          <p:cNvPicPr>
            <a:picLocks noChangeAspect="1"/>
          </p:cNvPicPr>
          <p:nvPr>
            <p:ph idx="1"/>
          </p:nvPr>
        </p:nvPicPr>
        <p:blipFill rotWithShape="1"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"/>
          <a:stretch>
            <a:fillRect/>
          </a:stretch>
        </p:blipFill>
        <p:spPr>
          <a:xfrm>
            <a:off x="6985000" y="744220"/>
            <a:ext cx="3296920" cy="17157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grpSp>
        <p:nvGrpSpPr>
          <p:cNvPr id="5" name="组合 4"/>
          <p:cNvGrpSpPr/>
          <p:nvPr/>
        </p:nvGrpSpPr>
        <p:grpSpPr>
          <a:xfrm rot="0">
            <a:off x="6984365" y="4675505"/>
            <a:ext cx="3296285" cy="1751330"/>
            <a:chOff x="8471" y="5973"/>
            <a:chExt cx="9050" cy="337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7" y="5973"/>
              <a:ext cx="4315" cy="33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grayscl/>
              <a:lum bright="-12000"/>
            </a:blip>
            <a:stretch>
              <a:fillRect/>
            </a:stretch>
          </p:blipFill>
          <p:spPr>
            <a:xfrm>
              <a:off x="8471" y="5974"/>
              <a:ext cx="4736" cy="337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118" name="圆角矩形 117"/>
          <p:cNvSpPr/>
          <p:nvPr/>
        </p:nvSpPr>
        <p:spPr>
          <a:xfrm>
            <a:off x="10469880" y="1216025"/>
            <a:ext cx="1310640" cy="6203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采集狩猎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0532110" y="3119120"/>
            <a:ext cx="1248410" cy="6203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畜牧业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0469880" y="5179695"/>
            <a:ext cx="1372870" cy="6203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农业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50215" y="1160780"/>
            <a:ext cx="6065520" cy="5509895"/>
            <a:chOff x="709" y="1828"/>
            <a:chExt cx="9552" cy="8677"/>
          </a:xfrm>
        </p:grpSpPr>
        <p:pic>
          <p:nvPicPr>
            <p:cNvPr id="16" name="图片 15" descr="C:/Users/ADMINI~1/AppData/Local/Temp/kaimatting_20200104181051/output_20200104181055..pngoutput_20200104181055.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" y="1828"/>
              <a:ext cx="9552" cy="6015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>
            <a:xfrm>
              <a:off x="2897" y="7843"/>
              <a:ext cx="4512" cy="2663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世界三大农业发源地：</a:t>
              </a:r>
              <a:endParaRPr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西亚——大麦小麦</a:t>
              </a:r>
              <a:endParaRPr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东亚中国——水稻和粟</a:t>
              </a:r>
              <a:endParaRPr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中南美洲——玉米番薯</a:t>
              </a:r>
              <a:endParaRPr lang="zh-CN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lum bright="-6000"/>
          </a:blip>
          <a:stretch>
            <a:fillRect/>
          </a:stretch>
        </p:blipFill>
        <p:spPr>
          <a:xfrm>
            <a:off x="6984365" y="2670175"/>
            <a:ext cx="3297555" cy="17291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165" y="332105"/>
            <a:ext cx="9244965" cy="705485"/>
          </a:xfrm>
          <a:ln>
            <a:noFill/>
          </a:ln>
        </p:spPr>
        <p:txBody>
          <a:bodyPr>
            <a:normAutofit/>
          </a:bodyPr>
          <a:p>
            <a:pPr marL="0" indent="0">
              <a:buFont typeface="Wingdings" panose="05000000000000000000" charset="0"/>
            </a:pPr>
            <a:r>
              <a:rPr lang="zh-CN" sz="2800"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★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sz="2800">
                <a:latin typeface="微软雅黑" panose="020B0503020204020204" charset="-122"/>
                <a:ea typeface="微软雅黑" panose="020B0503020204020204" charset="-122"/>
                <a:cs typeface="仿宋" panose="02010609060101010101" charset="-122"/>
                <a:sym typeface="+mn-ea"/>
              </a:rPr>
              <a:t>村落、贸易、战争和文明的出现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1">
            <a:lum bright="-6000"/>
          </a:blip>
          <a:srcRect b="30038"/>
          <a:stretch>
            <a:fillRect/>
          </a:stretch>
        </p:blipFill>
        <p:spPr>
          <a:xfrm>
            <a:off x="241300" y="4138930"/>
            <a:ext cx="3651250" cy="24276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4" name="文本框 103"/>
          <p:cNvSpPr txBox="1"/>
          <p:nvPr/>
        </p:nvSpPr>
        <p:spPr>
          <a:xfrm>
            <a:off x="298450" y="1501140"/>
            <a:ext cx="11595100" cy="23069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西亚自食物采集转变到食物生产之后，向文明加速迈进的下一个步骤就是村落的出现、远距离贸易的兴起和血腥战争的产生。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rPr>
              <a:t>……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战争与饥荒、疾病一直是危及人类生存的大敌。不过在古代</a:t>
            </a:r>
            <a:r>
              <a:rPr 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战争的发育促进了经济和社会复杂化的加强，</a:t>
            </a:r>
            <a:r>
              <a:rPr 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因而仍须把它视为导致文明产生的一个步骤。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（美）海斯、穆恩、韦兰《世界史》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-6000"/>
          </a:blip>
          <a:stretch>
            <a:fillRect/>
          </a:stretch>
        </p:blipFill>
        <p:spPr>
          <a:xfrm>
            <a:off x="4159885" y="4110990"/>
            <a:ext cx="3491230" cy="24555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lum bright="-6000"/>
          </a:blip>
          <a:srcRect l="2570" t="4628" r="2327"/>
          <a:stretch>
            <a:fillRect/>
          </a:stretch>
        </p:blipFill>
        <p:spPr>
          <a:xfrm>
            <a:off x="7861300" y="4117340"/>
            <a:ext cx="3741420" cy="24422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1" name="直接连接符 10"/>
          <p:cNvCxnSpPr/>
          <p:nvPr/>
        </p:nvCxnSpPr>
        <p:spPr>
          <a:xfrm flipV="1">
            <a:off x="2540" y="934085"/>
            <a:ext cx="12080240" cy="82550"/>
          </a:xfrm>
          <a:prstGeom prst="line">
            <a:avLst/>
          </a:prstGeom>
          <a:ln w="12700" cmpd="sng">
            <a:gradFill>
              <a:gsLst>
                <a:gs pos="0">
                  <a:schemeClr val="bg1">
                    <a:lumMod val="65000"/>
                  </a:schemeClr>
                </a:gs>
                <a:gs pos="97000">
                  <a:srgbClr val="A6A6A6">
                    <a:alpha val="0"/>
                  </a:srgbClr>
                </a:gs>
                <a:gs pos="70000">
                  <a:schemeClr val="bg1">
                    <a:lumMod val="65000"/>
                    <a:alpha val="12000"/>
                  </a:schemeClr>
                </a:gs>
              </a:gsLst>
              <a:lin ang="2760000" scaled="0"/>
            </a:gra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805"/>
            <a:ext cx="889000" cy="6515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0150" y="262890"/>
            <a:ext cx="4841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/>
              <a:t>二、文明的产生</a:t>
            </a:r>
            <a:r>
              <a:rPr lang="zh-CN" altLang="en-US" sz="3200" b="1" dirty="0"/>
              <a:t>与标志</a:t>
            </a:r>
            <a:endParaRPr lang="zh-CN" altLang="en-US" sz="3200" b="1" dirty="0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09220" y="846455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7137400" y="2181860"/>
            <a:ext cx="0" cy="88582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8998585" y="2173605"/>
            <a:ext cx="0" cy="88582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595630" y="1391285"/>
            <a:ext cx="9436100" cy="4898390"/>
            <a:chOff x="983" y="2206"/>
            <a:chExt cx="14860" cy="7714"/>
          </a:xfrm>
        </p:grpSpPr>
        <p:sp>
          <p:nvSpPr>
            <p:cNvPr id="18" name="TextBox 155"/>
            <p:cNvSpPr txBox="1"/>
            <p:nvPr/>
          </p:nvSpPr>
          <p:spPr>
            <a:xfrm>
              <a:off x="10393" y="3524"/>
              <a:ext cx="618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交换</a:t>
              </a:r>
              <a:endPara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983" y="2206"/>
              <a:ext cx="14860" cy="7715"/>
              <a:chOff x="1763" y="2488"/>
              <a:chExt cx="14860" cy="7715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63" y="2488"/>
                <a:ext cx="14860" cy="7020"/>
                <a:chOff x="1763" y="2488"/>
                <a:chExt cx="14860" cy="7020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1763" y="2488"/>
                  <a:ext cx="14860" cy="6306"/>
                  <a:chOff x="955" y="1894"/>
                  <a:chExt cx="14860" cy="6306"/>
                </a:xfrm>
              </p:grpSpPr>
              <p:grpSp>
                <p:nvGrpSpPr>
                  <p:cNvPr id="117" name="组合 116"/>
                  <p:cNvGrpSpPr/>
                  <p:nvPr/>
                </p:nvGrpSpPr>
                <p:grpSpPr>
                  <a:xfrm>
                    <a:off x="955" y="4912"/>
                    <a:ext cx="14860" cy="2909"/>
                    <a:chOff x="955" y="4809"/>
                    <a:chExt cx="14860" cy="2909"/>
                  </a:xfrm>
                </p:grpSpPr>
                <p:grpSp>
                  <p:nvGrpSpPr>
                    <p:cNvPr id="8" name="组合 7"/>
                    <p:cNvGrpSpPr/>
                    <p:nvPr/>
                  </p:nvGrpSpPr>
                  <p:grpSpPr>
                    <a:xfrm rot="0">
                      <a:off x="8342" y="4809"/>
                      <a:ext cx="7473" cy="2909"/>
                      <a:chOff x="8402" y="5526"/>
                      <a:chExt cx="7473" cy="2084"/>
                    </a:xfrm>
                  </p:grpSpPr>
                  <p:sp>
                    <p:nvSpPr>
                      <p:cNvPr id="79" name="右箭头 49"/>
                      <p:cNvSpPr/>
                      <p:nvPr/>
                    </p:nvSpPr>
                    <p:spPr>
                      <a:xfrm>
                        <a:off x="12485" y="5526"/>
                        <a:ext cx="832" cy="301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右箭头 51"/>
                      <p:cNvSpPr/>
                      <p:nvPr/>
                    </p:nvSpPr>
                    <p:spPr>
                      <a:xfrm rot="5400000">
                        <a:off x="13831" y="6501"/>
                        <a:ext cx="757" cy="216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右箭头 54"/>
                      <p:cNvSpPr/>
                      <p:nvPr/>
                    </p:nvSpPr>
                    <p:spPr>
                      <a:xfrm>
                        <a:off x="8402" y="7298"/>
                        <a:ext cx="1633" cy="312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  <a:prstDash val="soli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" name="TextBox 37"/>
                      <p:cNvSpPr txBox="1"/>
                      <p:nvPr/>
                    </p:nvSpPr>
                    <p:spPr>
                      <a:xfrm>
                        <a:off x="14318" y="6095"/>
                        <a:ext cx="1557" cy="93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 fontAlgn="auto">
                          <a:lnSpc>
                            <a:spcPct val="100000"/>
                          </a:lnSpc>
                        </a:pPr>
                        <a:r>
                          <a:rPr lang="zh-CN" altLang="en-US" sz="2400" b="1" dirty="0">
                            <a:latin typeface="楷体" panose="02010609060101010101" charset="-122"/>
                            <a:ea typeface="楷体" panose="02010609060101010101" charset="-122"/>
                          </a:rPr>
                          <a:t>记事</a:t>
                        </a:r>
                        <a:endParaRPr lang="zh-CN" altLang="en-US" sz="2400" b="1" dirty="0"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  <a:p>
                        <a:pPr fontAlgn="auto">
                          <a:lnSpc>
                            <a:spcPct val="100000"/>
                          </a:lnSpc>
                        </a:pPr>
                        <a:r>
                          <a:rPr lang="zh-CN" altLang="en-US" sz="2400" b="1" dirty="0">
                            <a:latin typeface="楷体" panose="02010609060101010101" charset="-122"/>
                            <a:ea typeface="楷体" panose="02010609060101010101" charset="-122"/>
                          </a:rPr>
                          <a:t>管理</a:t>
                        </a:r>
                        <a:endParaRPr lang="zh-CN" altLang="en-US" sz="2400" b="1" dirty="0"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  <p:cxnSp>
                    <p:nvCxnSpPr>
                      <p:cNvPr id="99" name="直接连接符 39"/>
                      <p:cNvCxnSpPr>
                        <a:stCxn id="98" idx="1"/>
                      </p:cNvCxnSpPr>
                      <p:nvPr/>
                    </p:nvCxnSpPr>
                    <p:spPr>
                      <a:xfrm rot="18604308">
                        <a:off x="10634" y="4473"/>
                        <a:ext cx="0" cy="2649"/>
                      </a:xfrm>
                      <a:prstGeom prst="line">
                        <a:avLst/>
                      </a:prstGeom>
                      <a:ln w="57150">
                        <a:noFill/>
                      </a:ln>
                    </p:spPr>
                  </p:cxnSp>
                  <p:sp>
                    <p:nvSpPr>
                      <p:cNvPr id="114" name="TextBox 53"/>
                      <p:cNvSpPr txBox="1"/>
                      <p:nvPr/>
                    </p:nvSpPr>
                    <p:spPr>
                      <a:xfrm rot="19377647">
                        <a:off x="11604" y="6191"/>
                        <a:ext cx="2596" cy="93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政治</a:t>
                        </a:r>
                        <a:endParaRPr lang="en-US" altLang="zh-CN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  <a:p>
                        <a:pPr algn="ctr"/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宗教活动</a:t>
                        </a:r>
                        <a:endParaRPr lang="zh-CN" altLang="en-US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</p:grpSp>
                <p:cxnSp>
                  <p:nvCxnSpPr>
                    <p:cNvPr id="10" name="直接连接符 9"/>
                    <p:cNvCxnSpPr/>
                    <p:nvPr/>
                  </p:nvCxnSpPr>
                  <p:spPr>
                    <a:xfrm flipV="1">
                      <a:off x="1415" y="6631"/>
                      <a:ext cx="2522" cy="2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直接箭头连接符 63"/>
                    <p:cNvCxnSpPr/>
                    <p:nvPr/>
                  </p:nvCxnSpPr>
                  <p:spPr>
                    <a:xfrm flipH="1" flipV="1">
                      <a:off x="1399" y="5961"/>
                      <a:ext cx="1" cy="728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ys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6" name="文本框 115"/>
                    <p:cNvSpPr txBox="1"/>
                    <p:nvPr/>
                  </p:nvSpPr>
                  <p:spPr>
                    <a:xfrm>
                      <a:off x="955" y="6849"/>
                      <a:ext cx="3775" cy="58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食物采集</a:t>
                      </a:r>
                      <a:r>
                        <a:rPr lang="en-US" altLang="zh-CN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—</a:t>
                      </a:r>
                      <a:r>
                        <a:rPr lang="zh-CN" altLang="en-US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食物生产</a:t>
                      </a:r>
                      <a:endParaRPr lang="zh-CN" altLang="en-US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7" name="组合 6"/>
                  <p:cNvGrpSpPr/>
                  <p:nvPr/>
                </p:nvGrpSpPr>
                <p:grpSpPr>
                  <a:xfrm>
                    <a:off x="963" y="1894"/>
                    <a:ext cx="13993" cy="6306"/>
                    <a:chOff x="963" y="1894"/>
                    <a:chExt cx="13993" cy="6306"/>
                  </a:xfrm>
                </p:grpSpPr>
                <p:sp>
                  <p:nvSpPr>
                    <p:cNvPr id="124" name="圆角矩形 123"/>
                    <p:cNvSpPr/>
                    <p:nvPr/>
                  </p:nvSpPr>
                  <p:spPr>
                    <a:xfrm>
                      <a:off x="11212" y="1894"/>
                      <a:ext cx="2932" cy="1105"/>
                    </a:xfrm>
                    <a:prstGeom prst="round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>
                          <a:latin typeface="黑体" panose="02010609060101010101" charset="-122"/>
                          <a:ea typeface="黑体" panose="02010609060101010101" charset="-122"/>
                        </a:rPr>
                        <a:t>贸易</a:t>
                      </a:r>
                      <a:r>
                        <a:rPr lang="zh-CN" altLang="en-US" sz="2000" b="1">
                          <a:latin typeface="黑体" panose="02010609060101010101" charset="-122"/>
                          <a:ea typeface="黑体" panose="02010609060101010101" charset="-122"/>
                        </a:rPr>
                        <a:t>与战争</a:t>
                      </a:r>
                      <a:endParaRPr lang="zh-CN" altLang="en-US" sz="20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  <p:grpSp>
                  <p:nvGrpSpPr>
                    <p:cNvPr id="5" name="组合 4"/>
                    <p:cNvGrpSpPr/>
                    <p:nvPr/>
                  </p:nvGrpSpPr>
                  <p:grpSpPr>
                    <a:xfrm>
                      <a:off x="963" y="1894"/>
                      <a:ext cx="13993" cy="6306"/>
                      <a:chOff x="963" y="1894"/>
                      <a:chExt cx="13993" cy="6306"/>
                    </a:xfrm>
                  </p:grpSpPr>
                  <p:sp>
                    <p:nvSpPr>
                      <p:cNvPr id="118" name="圆角矩形 117"/>
                      <p:cNvSpPr/>
                      <p:nvPr/>
                    </p:nvSpPr>
                    <p:spPr>
                      <a:xfrm>
                        <a:off x="963" y="4592"/>
                        <a:ext cx="1262" cy="123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采集渔猎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0" name="圆角矩形 119"/>
                      <p:cNvSpPr/>
                      <p:nvPr/>
                    </p:nvSpPr>
                    <p:spPr>
                      <a:xfrm>
                        <a:off x="3210" y="4519"/>
                        <a:ext cx="1436" cy="123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  <a:sym typeface="+mn-ea"/>
                          </a:rPr>
                          <a:t>畜牧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农耕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1" name="右箭头 120"/>
                      <p:cNvSpPr/>
                      <p:nvPr/>
                    </p:nvSpPr>
                    <p:spPr>
                      <a:xfrm>
                        <a:off x="2329" y="4985"/>
                        <a:ext cx="785" cy="4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22" name="圆角矩形 121"/>
                      <p:cNvSpPr/>
                      <p:nvPr/>
                    </p:nvSpPr>
                    <p:spPr>
                      <a:xfrm>
                        <a:off x="4763" y="4457"/>
                        <a:ext cx="1460" cy="1540"/>
                      </a:xfrm>
                      <a:prstGeom prst="round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l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社会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分工</a:t>
                        </a:r>
                        <a:r>
                          <a:rPr lang="en-US" altLang="zh-CN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 </a:t>
                        </a:r>
                        <a:endParaRPr lang="en-US" altLang="zh-CN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5" name="圆角矩形 124"/>
                      <p:cNvSpPr/>
                      <p:nvPr/>
                    </p:nvSpPr>
                    <p:spPr>
                      <a:xfrm>
                        <a:off x="10176" y="4601"/>
                        <a:ext cx="2104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剩余产品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阶层分化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6" name="圆角矩形 125"/>
                      <p:cNvSpPr/>
                      <p:nvPr/>
                    </p:nvSpPr>
                    <p:spPr>
                      <a:xfrm>
                        <a:off x="13330" y="4506"/>
                        <a:ext cx="1626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部族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国家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8" name="圆角矩形 127"/>
                      <p:cNvSpPr/>
                      <p:nvPr/>
                    </p:nvSpPr>
                    <p:spPr>
                      <a:xfrm>
                        <a:off x="10175" y="7095"/>
                        <a:ext cx="1738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城市（都</a:t>
                        </a: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邑）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9" name="右箭头 128"/>
                      <p:cNvSpPr/>
                      <p:nvPr/>
                    </p:nvSpPr>
                    <p:spPr>
                      <a:xfrm>
                        <a:off x="8342" y="5068"/>
                        <a:ext cx="1633" cy="4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30" name="右箭头 129"/>
                      <p:cNvSpPr/>
                      <p:nvPr/>
                    </p:nvSpPr>
                    <p:spPr>
                      <a:xfrm>
                        <a:off x="4915" y="4987"/>
                        <a:ext cx="1221" cy="4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32" name="圆角矩形 131"/>
                      <p:cNvSpPr/>
                      <p:nvPr/>
                    </p:nvSpPr>
                    <p:spPr>
                      <a:xfrm>
                        <a:off x="6439" y="6952"/>
                        <a:ext cx="1475" cy="123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定居村落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4" name="圆角矩形 133"/>
                      <p:cNvSpPr/>
                      <p:nvPr/>
                    </p:nvSpPr>
                    <p:spPr>
                      <a:xfrm>
                        <a:off x="6469" y="4299"/>
                        <a:ext cx="1475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农业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5" name="圆角矩形 134"/>
                      <p:cNvSpPr/>
                      <p:nvPr/>
                    </p:nvSpPr>
                    <p:spPr>
                      <a:xfrm>
                        <a:off x="6469" y="2920"/>
                        <a:ext cx="1629" cy="1172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手工业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6" name="圆角矩形 135"/>
                      <p:cNvSpPr/>
                      <p:nvPr/>
                    </p:nvSpPr>
                    <p:spPr>
                      <a:xfrm>
                        <a:off x="6408" y="5611"/>
                        <a:ext cx="1550" cy="1134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交换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贸易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7" name="圆角矩形 136"/>
                      <p:cNvSpPr/>
                      <p:nvPr/>
                    </p:nvSpPr>
                    <p:spPr>
                      <a:xfrm>
                        <a:off x="8098" y="4506"/>
                        <a:ext cx="1762" cy="1540"/>
                      </a:xfrm>
                      <a:prstGeom prst="round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l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生产率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提高</a:t>
                        </a:r>
                        <a:r>
                          <a:rPr lang="en-US" altLang="zh-CN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 </a:t>
                        </a:r>
                        <a:endParaRPr lang="en-US" altLang="zh-CN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cxnSp>
                    <p:nvCxnSpPr>
                      <p:cNvPr id="138" name="直接箭头连接符 137"/>
                      <p:cNvCxnSpPr/>
                      <p:nvPr/>
                    </p:nvCxnSpPr>
                    <p:spPr>
                      <a:xfrm flipV="1">
                        <a:off x="3914" y="6064"/>
                        <a:ext cx="10" cy="708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0" name="TextBox 155"/>
                      <p:cNvSpPr txBox="1"/>
                      <p:nvPr/>
                    </p:nvSpPr>
                    <p:spPr>
                      <a:xfrm>
                        <a:off x="11259" y="3199"/>
                        <a:ext cx="618" cy="130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p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掠夺</a:t>
                        </a:r>
                        <a:endParaRPr lang="zh-CN" altLang="en-US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  <p:cxnSp>
                    <p:nvCxnSpPr>
                      <p:cNvPr id="141" name="直接箭头连接符 140"/>
                      <p:cNvCxnSpPr/>
                      <p:nvPr/>
                    </p:nvCxnSpPr>
                    <p:spPr>
                      <a:xfrm flipH="1">
                        <a:off x="11233" y="5755"/>
                        <a:ext cx="3" cy="1346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3" name="右箭头 142"/>
                      <p:cNvSpPr/>
                      <p:nvPr/>
                    </p:nvSpPr>
                    <p:spPr>
                      <a:xfrm rot="19320000">
                        <a:off x="11706" y="6381"/>
                        <a:ext cx="2270" cy="226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cxnSp>
                    <p:nvCxnSpPr>
                      <p:cNvPr id="144" name="直接连接符 143"/>
                      <p:cNvCxnSpPr/>
                      <p:nvPr/>
                    </p:nvCxnSpPr>
                    <p:spPr>
                      <a:xfrm flipV="1">
                        <a:off x="1400" y="3767"/>
                        <a:ext cx="2464" cy="1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直接箭头连接符 144"/>
                      <p:cNvCxnSpPr/>
                      <p:nvPr/>
                    </p:nvCxnSpPr>
                    <p:spPr>
                      <a:xfrm flipH="1">
                        <a:off x="1377" y="3752"/>
                        <a:ext cx="10" cy="849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直接箭头连接符 145"/>
                      <p:cNvCxnSpPr/>
                      <p:nvPr/>
                    </p:nvCxnSpPr>
                    <p:spPr>
                      <a:xfrm>
                        <a:off x="3924" y="3767"/>
                        <a:ext cx="16" cy="834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7" name="圆角矩形 146"/>
                      <p:cNvSpPr/>
                      <p:nvPr/>
                    </p:nvSpPr>
                    <p:spPr>
                      <a:xfrm>
                        <a:off x="8996" y="1894"/>
                        <a:ext cx="1280" cy="82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铜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48" name="圆角矩形 147"/>
                      <p:cNvSpPr/>
                      <p:nvPr/>
                    </p:nvSpPr>
                    <p:spPr>
                      <a:xfrm>
                        <a:off x="2329" y="2014"/>
                        <a:ext cx="1269" cy="82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石头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49" name="右箭头 54"/>
                      <p:cNvSpPr/>
                      <p:nvPr/>
                    </p:nvSpPr>
                    <p:spPr>
                      <a:xfrm>
                        <a:off x="4116" y="2133"/>
                        <a:ext cx="4460" cy="3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  <a:prstDash val="soli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51" name="直接连接符 150"/>
                      <p:cNvCxnSpPr/>
                      <p:nvPr/>
                    </p:nvCxnSpPr>
                    <p:spPr>
                      <a:xfrm flipV="1">
                        <a:off x="8128" y="3515"/>
                        <a:ext cx="1359" cy="18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" name="直接箭头连接符 151"/>
                      <p:cNvCxnSpPr/>
                      <p:nvPr/>
                    </p:nvCxnSpPr>
                    <p:spPr>
                      <a:xfrm flipV="1">
                        <a:off x="9550" y="2840"/>
                        <a:ext cx="10" cy="708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直接箭头连接符 152"/>
                      <p:cNvCxnSpPr/>
                      <p:nvPr/>
                    </p:nvCxnSpPr>
                    <p:spPr>
                      <a:xfrm flipV="1">
                        <a:off x="2838" y="2975"/>
                        <a:ext cx="10" cy="708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" name="TextBox 155"/>
                      <p:cNvSpPr txBox="1"/>
                      <p:nvPr/>
                    </p:nvSpPr>
                    <p:spPr>
                      <a:xfrm>
                        <a:off x="13424" y="3155"/>
                        <a:ext cx="618" cy="130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p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兼并</a:t>
                        </a:r>
                        <a:endParaRPr lang="zh-CN" altLang="en-US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6" name="组合 15"/>
                <p:cNvGrpSpPr/>
                <p:nvPr/>
              </p:nvGrpSpPr>
              <p:grpSpPr>
                <a:xfrm>
                  <a:off x="8074" y="8794"/>
                  <a:ext cx="4029" cy="714"/>
                  <a:chOff x="8074" y="8794"/>
                  <a:chExt cx="4029" cy="714"/>
                </a:xfrm>
              </p:grpSpPr>
              <p:cxnSp>
                <p:nvCxnSpPr>
                  <p:cNvPr id="12" name="直接连接符 11"/>
                  <p:cNvCxnSpPr/>
                  <p:nvPr/>
                </p:nvCxnSpPr>
                <p:spPr>
                  <a:xfrm flipV="1">
                    <a:off x="8074" y="9493"/>
                    <a:ext cx="3946" cy="1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接箭头连接符 12"/>
                  <p:cNvCxnSpPr/>
                  <p:nvPr/>
                </p:nvCxnSpPr>
                <p:spPr>
                  <a:xfrm flipV="1">
                    <a:off x="8089" y="8794"/>
                    <a:ext cx="2" cy="699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接箭头连接符 13"/>
                  <p:cNvCxnSpPr/>
                  <p:nvPr/>
                </p:nvCxnSpPr>
                <p:spPr>
                  <a:xfrm flipV="1">
                    <a:off x="12031" y="8800"/>
                    <a:ext cx="10" cy="708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8135" y="8864"/>
                    <a:ext cx="3968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en-US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部落族群</a:t>
                    </a:r>
                    <a:r>
                      <a:rPr lang="en-US" altLang="zh-CN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——</a:t>
                    </a:r>
                    <a:r>
                      <a:rPr lang="zh-CN" altLang="en-US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社会阶层</a:t>
                    </a:r>
                    <a:endParaRPr lang="zh-CN" altLang="en-US" b="1">
                      <a:solidFill>
                        <a:schemeClr val="tx1"/>
                      </a:solidFill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</p:grpSp>
          </p:grpSp>
          <p:sp>
            <p:nvSpPr>
              <p:cNvPr id="21" name="文本框 20"/>
              <p:cNvSpPr txBox="1"/>
              <p:nvPr/>
            </p:nvSpPr>
            <p:spPr>
              <a:xfrm>
                <a:off x="8135" y="9623"/>
                <a:ext cx="396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开放空间</a:t>
                </a:r>
                <a:r>
                  <a:rPr lang="en-US" altLang="zh-CN" b="1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——</a:t>
                </a:r>
                <a:r>
                  <a:rPr lang="zh-CN" altLang="en-US" b="1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公共空间</a:t>
                </a:r>
                <a:endParaRPr lang="zh-CN" altLang="en-US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0208260" y="1695450"/>
            <a:ext cx="1494790" cy="4001770"/>
            <a:chOff x="15957" y="2507"/>
            <a:chExt cx="2354" cy="6302"/>
          </a:xfrm>
        </p:grpSpPr>
        <p:sp>
          <p:nvSpPr>
            <p:cNvPr id="23" name="TextBox 17"/>
            <p:cNvSpPr txBox="1">
              <a:spLocks noChangeArrowheads="1"/>
            </p:cNvSpPr>
            <p:nvPr/>
          </p:nvSpPr>
          <p:spPr bwMode="auto">
            <a:xfrm>
              <a:off x="15957" y="2507"/>
              <a:ext cx="2288" cy="11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000" b="1" dirty="0">
                  <a:solidFill>
                    <a:srgbClr val="FF0000"/>
                  </a:solidFill>
                  <a:latin typeface="+mj-ea"/>
                  <a:ea typeface="+mj-ea"/>
                </a:rPr>
                <a:t>权威</a:t>
              </a:r>
              <a:endParaRPr lang="zh-CN" altLang="en-US" sz="40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6466" y="3751"/>
              <a:ext cx="1402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800" b="1">
                  <a:solidFill>
                    <a:schemeClr val="bg1">
                      <a:lumMod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＋</a:t>
              </a:r>
              <a:endParaRPr lang="zh-CN" altLang="en-US" sz="4800" b="1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8" name="TextBox 17"/>
            <p:cNvSpPr txBox="1">
              <a:spLocks noChangeArrowheads="1"/>
            </p:cNvSpPr>
            <p:nvPr/>
          </p:nvSpPr>
          <p:spPr bwMode="auto">
            <a:xfrm>
              <a:off x="16023" y="5015"/>
              <a:ext cx="2288" cy="11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000" b="1" dirty="0">
                  <a:solidFill>
                    <a:srgbClr val="FF0000"/>
                  </a:solidFill>
                  <a:latin typeface="+mj-ea"/>
                  <a:ea typeface="+mj-ea"/>
                </a:rPr>
                <a:t>秩序</a:t>
              </a:r>
              <a:endParaRPr lang="zh-CN" altLang="en-US" sz="40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475" y="6390"/>
              <a:ext cx="1252" cy="130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4800" b="1">
                  <a:solidFill>
                    <a:schemeClr val="bg1">
                      <a:lumMod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Ⅱ</a:t>
              </a:r>
              <a:endParaRPr lang="zh-CN" altLang="en-US" sz="4800" b="1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0" name="TextBox 17"/>
            <p:cNvSpPr txBox="1">
              <a:spLocks noChangeArrowheads="1"/>
            </p:cNvSpPr>
            <p:nvPr/>
          </p:nvSpPr>
          <p:spPr bwMode="auto">
            <a:xfrm>
              <a:off x="16023" y="7697"/>
              <a:ext cx="2288" cy="11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000" b="1" dirty="0">
                  <a:solidFill>
                    <a:srgbClr val="FF0000"/>
                  </a:solidFill>
                  <a:latin typeface="+mj-ea"/>
                  <a:ea typeface="+mj-ea"/>
                </a:rPr>
                <a:t>文明</a:t>
              </a:r>
              <a:endParaRPr lang="zh-CN" altLang="en-US" sz="40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2" name="圆角矩形 31"/>
          <p:cNvSpPr/>
          <p:nvPr/>
        </p:nvSpPr>
        <p:spPr>
          <a:xfrm>
            <a:off x="8416925" y="4747895"/>
            <a:ext cx="1103630" cy="70167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文字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HkZf2i7TdlWKJ7iVUd66oviv3sHg6BCcJB+WqjZZvqxRkkVrZHCxUhkyaL616sZEpOqC8tyOukumBqGylsfZgI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HkZf2i7TdlWKJ7iVUd66oviv3sHg6BCcJB+WqjZZvqxRkkVrZHCxUhkyaL616sZEpOqC8tyOukumBqGylsfZgI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HkZf2i7TdlWKJ7iVUd66oviv3sHg6BCcJB+WqjZZvqxRkkVrZHCxUhkyaL616sZEpOqC8tyOukumBqGylsfZgI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  <p:tag name="KSO_WM_SCREEN_THEME_FLAG" val="Dlrq25wU2PGuGg5bbmjbDHkZf2i7TdlWKJ7iVUd66oviv3sHg6BCcJB+WqjZZvqxRkkVrZHCxUhkyaL616sZEpOqC8tyOukumBqGylsfZgI=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SCREEN_THEME_FLAG" val="Dlrq25wU2PGuGg5bbmjbDHkZf2i7TdlWKJ7iVUd66oviv3sHg6BCcJB+WqjZZvqxRkkVrZHCxUhkyaL616sZEpOqC8tyOukumBqGylsfZgI=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HkZf2i7TdlWKJ7iVUd66oviv3sHg6BCcJB+WqjZZvqxRkkVrZHCxUhkyaL616sZEpOqC8tyOukumBqGylsfZgI=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HkZf2i7TdlWKJ7iVUd66oviv3sHg6BCcJB+WqjZZvqxRkkVrZHCxUhkyaL616sZEpOqC8tyOukumBqGylsfZgI=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HkZf2i7TdlWKJ7iVUd66oviv3sHg6BCcJB+WqjZZvqxRkkVrZHCxUhkyaL616sZEpOqC8tyOukumBqGylsfZgI=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HkZf2i7TdlWKJ7iVUd66oviv3sHg6BCcJB+WqjZZvqxRkkVrZHCxUhkyaL616sZEpOqC8tyOukumBqGylsfZgI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3816</Words>
  <PresentationFormat>宽屏</PresentationFormat>
  <Paragraphs>269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1" baseType="lpstr">
      <vt:lpstr>Arial</vt:lpstr>
      <vt:lpstr>宋体</vt:lpstr>
      <vt:lpstr>Wingdings</vt:lpstr>
      <vt:lpstr>Wingdings</vt:lpstr>
      <vt:lpstr>微软雅黑</vt:lpstr>
      <vt:lpstr>楷体</vt:lpstr>
      <vt:lpstr>仿宋</vt:lpstr>
      <vt:lpstr>黑体</vt:lpstr>
      <vt:lpstr>Arial Unicode MS</vt:lpstr>
      <vt:lpstr>Calibri</vt:lpstr>
      <vt:lpstr>Times New Roman</vt:lpstr>
      <vt:lpstr>华文行楷</vt:lpstr>
      <vt:lpstr>华文新魏</vt:lpstr>
      <vt:lpstr>华文中宋</vt:lpstr>
      <vt:lpstr>隶书</vt:lpstr>
      <vt:lpstr>幼圆</vt:lpstr>
      <vt:lpstr>微软雅黑 Light</vt:lpstr>
      <vt:lpstr>华文仿宋</vt:lpstr>
      <vt:lpstr>华文宋体</vt:lpstr>
      <vt:lpstr>华文楷体</vt:lpstr>
      <vt:lpstr>方正舒体</vt:lpstr>
      <vt:lpstr>华文隶书</vt:lpstr>
      <vt:lpstr>华文琥珀</vt:lpstr>
      <vt:lpstr>方正粗黑宋简体</vt:lpstr>
      <vt:lpstr>华文彩云</vt:lpstr>
      <vt:lpstr>方正姚体</vt:lpstr>
      <vt:lpstr>Office 主题​​</vt:lpstr>
      <vt:lpstr>第1课   文明的产生与早期发展</vt:lpstr>
      <vt:lpstr>问题由来？</vt:lpstr>
      <vt:lpstr>一、什么是文明？——文明概念探析</vt:lpstr>
      <vt:lpstr>一、什么是文明？——文明概念探析</vt:lpstr>
      <vt:lpstr>二、文明产生标准的界定 </vt:lpstr>
      <vt:lpstr>二、文明产生标准的界定 </vt:lpstr>
      <vt:lpstr>二、人类文明的产生</vt:lpstr>
      <vt:lpstr>★ 村落、贸易、战争和文明的出现</vt:lpstr>
      <vt:lpstr>PowerPoint 演示文稿</vt:lpstr>
      <vt:lpstr>PowerPoint 演示文稿</vt:lpstr>
      <vt:lpstr>新月沃地——最初的文明与法典的世界 </vt:lpstr>
      <vt:lpstr>新月沃地——最初的文明与法典的世界 </vt:lpstr>
      <vt:lpstr> 尼罗河的赠礼——“诸神与王陵” </vt:lpstr>
      <vt:lpstr> 古印度文化圈——佛陀的世界</vt:lpstr>
      <vt:lpstr>佛教是印度重要的思想流派，对种姓制度形成一定的冲击。</vt:lpstr>
      <vt:lpstr>   蓝色的海洋——辉煌璀璨的城邦文明</vt:lpstr>
      <vt:lpstr>★ 两个城邦的对照： </vt:lpstr>
      <vt:lpstr>★ 群星闪耀的人文之星</vt:lpstr>
      <vt:lpstr>四、【文明探源】为什么最早的文明恰在那里？ </vt:lpstr>
      <vt:lpstr>四、【文明探源】为什么最早的文明恰在那里？ </vt:lpstr>
      <vt:lpstr>四、【文明探源】为什么最早的文明恰在那里？ </vt:lpstr>
      <vt:lpstr>四、【文明探源】为什么最早的文明恰在那里？ </vt:lpstr>
      <vt:lpstr>【文明探源】为什么最早的文明恰在那里？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2022-02-13T05:48:16Z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B330F9251F6C4DC989BEC73E7B7CB241</vt:lpwstr>
  </property>
</Properties>
</file>