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7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5.xml" ContentType="application/vnd.openxmlformats-officedocument.presentationml.tags+xml"/>
  <Override PartName="/ppt/notesSlides/notesSlide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6.xml" ContentType="application/vnd.openxmlformats-officedocument.presentationml.notesSlide+xml"/>
  <Override PartName="/ppt/tags/tag81.xml" ContentType="application/vnd.openxmlformats-officedocument.presentationml.tags+xml"/>
  <Override PartName="/ppt/notesSlides/notesSlide7.xml" ContentType="application/vnd.openxmlformats-officedocument.presentationml.notesSlide+xml"/>
  <Override PartName="/ppt/tags/tag82.xml" ContentType="application/vnd.openxmlformats-officedocument.presentationml.tags+xml"/>
  <Override PartName="/ppt/notesSlides/notesSlide8.xml" ContentType="application/vnd.openxmlformats-officedocument.presentationml.notesSlide+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1.xml" ContentType="application/vnd.openxmlformats-officedocument.presentationml.notesSlide+xml"/>
  <Override PartName="/ppt/tags/tag93.xml" ContentType="application/vnd.openxmlformats-officedocument.presentationml.tags+xml"/>
  <Override PartName="/ppt/notesSlides/notesSlide1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0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84" r:id="rId3"/>
    <p:sldMasterId id="2147483695" r:id="rId4"/>
    <p:sldMasterId id="2147483706" r:id="rId5"/>
    <p:sldMasterId id="2147483717" r:id="rId6"/>
  </p:sldMasterIdLst>
  <p:notesMasterIdLst>
    <p:notesMasterId r:id="rId37"/>
  </p:notesMasterIdLst>
  <p:handoutMasterIdLst>
    <p:handoutMasterId r:id="rId38"/>
  </p:handoutMasterIdLst>
  <p:sldIdLst>
    <p:sldId id="452" r:id="rId7"/>
    <p:sldId id="453" r:id="rId8"/>
    <p:sldId id="422" r:id="rId9"/>
    <p:sldId id="492" r:id="rId10"/>
    <p:sldId id="455" r:id="rId11"/>
    <p:sldId id="456" r:id="rId12"/>
    <p:sldId id="489" r:id="rId13"/>
    <p:sldId id="490" r:id="rId14"/>
    <p:sldId id="447" r:id="rId15"/>
    <p:sldId id="429" r:id="rId16"/>
    <p:sldId id="459" r:id="rId17"/>
    <p:sldId id="485" r:id="rId18"/>
    <p:sldId id="460" r:id="rId19"/>
    <p:sldId id="484" r:id="rId20"/>
    <p:sldId id="461" r:id="rId21"/>
    <p:sldId id="448" r:id="rId22"/>
    <p:sldId id="493" r:id="rId23"/>
    <p:sldId id="481" r:id="rId24"/>
    <p:sldId id="479" r:id="rId25"/>
    <p:sldId id="478" r:id="rId26"/>
    <p:sldId id="476" r:id="rId27"/>
    <p:sldId id="477" r:id="rId28"/>
    <p:sldId id="469" r:id="rId29"/>
    <p:sldId id="437" r:id="rId30"/>
    <p:sldId id="438" r:id="rId31"/>
    <p:sldId id="470" r:id="rId32"/>
    <p:sldId id="471" r:id="rId33"/>
    <p:sldId id="451" r:id="rId34"/>
    <p:sldId id="473" r:id="rId35"/>
    <p:sldId id="454"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EFEFE"/>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autoAdjust="0"/>
    <p:restoredTop sz="87410" autoAdjust="0"/>
  </p:normalViewPr>
  <p:slideViewPr>
    <p:cSldViewPr snapToGrid="0">
      <p:cViewPr>
        <p:scale>
          <a:sx n="59" d="100"/>
          <a:sy n="59" d="100"/>
        </p:scale>
        <p:origin x="-883" y="-182"/>
      </p:cViewPr>
      <p:guideLst>
        <p:guide orient="horz" pos="2124"/>
        <p:guide pos="3850"/>
      </p:guideLst>
    </p:cSldViewPr>
  </p:slideViewPr>
  <p:notesTextViewPr>
    <p:cViewPr>
      <p:scale>
        <a:sx n="3" d="2"/>
        <a:sy n="3" d="2"/>
      </p:scale>
      <p:origin x="0" y="0"/>
    </p:cViewPr>
  </p:notesTextViewPr>
  <p:notesViewPr>
    <p:cSldViewPr snapToGrid="0">
      <p:cViewPr varScale="1">
        <p:scale>
          <a:sx n="57" d="100"/>
          <a:sy n="57" d="100"/>
        </p:scale>
        <p:origin x="2832" y="66"/>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2.xml" Id="rId8" /><Relationship Type="http://schemas.openxmlformats.org/officeDocument/2006/relationships/slide" Target="slides/slide7.xml" Id="rId13" /><Relationship Type="http://schemas.openxmlformats.org/officeDocument/2006/relationships/slide" Target="slides/slide12.xml" Id="rId18" /><Relationship Type="http://schemas.openxmlformats.org/officeDocument/2006/relationships/slide" Target="slides/slide20.xml" Id="rId26" /><Relationship Type="http://schemas.openxmlformats.org/officeDocument/2006/relationships/presProps" Target="presProps.xml" Id="rId39" /><Relationship Type="http://schemas.openxmlformats.org/officeDocument/2006/relationships/slideMaster" Target="slideMasters/slideMaster3.xml" Id="rId3" /><Relationship Type="http://schemas.openxmlformats.org/officeDocument/2006/relationships/slide" Target="slides/slide15.xml" Id="rId21" /><Relationship Type="http://schemas.openxmlformats.org/officeDocument/2006/relationships/slide" Target="slides/slide28.xml" Id="rId34" /><Relationship Type="http://schemas.openxmlformats.org/officeDocument/2006/relationships/tableStyles" Target="tableStyles.xml" Id="rId42" /><Relationship Type="http://schemas.openxmlformats.org/officeDocument/2006/relationships/slide" Target="slides/slide1.xml" Id="rId7" /><Relationship Type="http://schemas.openxmlformats.org/officeDocument/2006/relationships/slide" Target="slides/slide6.xml" Id="rId12" /><Relationship Type="http://schemas.openxmlformats.org/officeDocument/2006/relationships/slide" Target="slides/slide11.xml" Id="rId17" /><Relationship Type="http://schemas.openxmlformats.org/officeDocument/2006/relationships/slide" Target="slides/slide19.xml" Id="rId25" /><Relationship Type="http://schemas.openxmlformats.org/officeDocument/2006/relationships/slide" Target="slides/slide27.xml" Id="rId33" /><Relationship Type="http://schemas.openxmlformats.org/officeDocument/2006/relationships/handoutMaster" Target="handoutMasters/handoutMaster1.xml" Id="rId38" /><Relationship Type="http://schemas.openxmlformats.org/officeDocument/2006/relationships/slideMaster" Target="slideMasters/slideMaster2.xml" Id="rId2" /><Relationship Type="http://schemas.openxmlformats.org/officeDocument/2006/relationships/slide" Target="slides/slide10.xml" Id="rId16" /><Relationship Type="http://schemas.openxmlformats.org/officeDocument/2006/relationships/slide" Target="slides/slide14.xml" Id="rId20" /><Relationship Type="http://schemas.openxmlformats.org/officeDocument/2006/relationships/slide" Target="slides/slide23.xml" Id="rId29" /><Relationship Type="http://schemas.openxmlformats.org/officeDocument/2006/relationships/theme" Target="theme/theme1.xml" Id="rId41" /><Relationship Type="http://schemas.openxmlformats.org/officeDocument/2006/relationships/slideMaster" Target="slideMasters/slideMaster1.xml" Id="rId1" /><Relationship Type="http://schemas.openxmlformats.org/officeDocument/2006/relationships/slideMaster" Target="slideMasters/slideMaster6.xml" Id="rId6" /><Relationship Type="http://schemas.openxmlformats.org/officeDocument/2006/relationships/slide" Target="slides/slide5.xml" Id="rId11" /><Relationship Type="http://schemas.openxmlformats.org/officeDocument/2006/relationships/slide" Target="slides/slide18.xml" Id="rId24" /><Relationship Type="http://schemas.openxmlformats.org/officeDocument/2006/relationships/slide" Target="slides/slide26.xml" Id="rId32" /><Relationship Type="http://schemas.openxmlformats.org/officeDocument/2006/relationships/notesMaster" Target="notesMasters/notesMaster1.xml" Id="rId37" /><Relationship Type="http://schemas.openxmlformats.org/officeDocument/2006/relationships/viewProps" Target="viewProps.xml" Id="rId40" /><Relationship Type="http://schemas.openxmlformats.org/officeDocument/2006/relationships/slideMaster" Target="slideMasters/slideMaster5.xml" Id="rId5" /><Relationship Type="http://schemas.openxmlformats.org/officeDocument/2006/relationships/slide" Target="slides/slide9.xml" Id="rId15" /><Relationship Type="http://schemas.openxmlformats.org/officeDocument/2006/relationships/slide" Target="slides/slide17.xml" Id="rId23" /><Relationship Type="http://schemas.openxmlformats.org/officeDocument/2006/relationships/slide" Target="slides/slide22.xml" Id="rId28" /><Relationship Type="http://schemas.openxmlformats.org/officeDocument/2006/relationships/slide" Target="slides/slide30.xml" Id="rId36" /><Relationship Type="http://schemas.openxmlformats.org/officeDocument/2006/relationships/slide" Target="slides/slide4.xml" Id="rId10" /><Relationship Type="http://schemas.openxmlformats.org/officeDocument/2006/relationships/slide" Target="slides/slide13.xml" Id="rId19" /><Relationship Type="http://schemas.openxmlformats.org/officeDocument/2006/relationships/slide" Target="slides/slide25.xml" Id="rId31" /><Relationship Type="http://schemas.openxmlformats.org/officeDocument/2006/relationships/slideMaster" Target="slideMasters/slideMaster4.xml" Id="rId4" /><Relationship Type="http://schemas.openxmlformats.org/officeDocument/2006/relationships/slide" Target="slides/slide3.xml" Id="rId9" /><Relationship Type="http://schemas.openxmlformats.org/officeDocument/2006/relationships/slide" Target="slides/slide8.xml" Id="rId14" /><Relationship Type="http://schemas.openxmlformats.org/officeDocument/2006/relationships/slide" Target="slides/slide16.xml" Id="rId22" /><Relationship Type="http://schemas.openxmlformats.org/officeDocument/2006/relationships/slide" Target="slides/slide21.xml" Id="rId27" /><Relationship Type="http://schemas.openxmlformats.org/officeDocument/2006/relationships/slide" Target="slides/slide24.xml" Id="rId30" /><Relationship Type="http://schemas.openxmlformats.org/officeDocument/2006/relationships/slide" Target="slides/slide29.xml" Id="rId35" /><Relationship Type="http://schemas.openxmlformats.org/officeDocument/2006/relationships/tags" Target="/ppt/tags/tag109.xml" Id="R6d6fd60a5ad345a7"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2021/8/21</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4223910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2021/8/21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1800010349"/>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ACC033-F122-4FC4-813A-1E36305D1A90}"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2AC421-2545-4F84-A527-1B9B71781843}" type="slidenum">
              <a:rPr lang="zh-CN" altLang="en-US" smtClean="0"/>
              <a:t>30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849F42C-2DAE-424C-A4B8-3140182C3E9F}"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2021/8/21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2021/8/21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2021/8/21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dirty="0">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a:solidFill>
                <a:prstClr val="white">
                  <a:lumMod val="50000"/>
                </a:prstClr>
              </a:solidFill>
            </a:endParaRPr>
          </a:p>
        </p:txBody>
      </p:sp>
      <p:sp>
        <p:nvSpPr>
          <p:cNvPr id="7" name="灯片编号占位符 6"/>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8" name="页脚占位符 7"/>
          <p:cNvSpPr>
            <a:spLocks noGrp="1"/>
          </p:cNvSpPr>
          <p:nvPr>
            <p:ph type="ftr" sz="quarter" idx="11"/>
          </p:nvPr>
        </p:nvSpPr>
        <p:spPr/>
        <p:txBody>
          <a:bodyPr/>
          <a:lstStyle/>
          <a:p>
            <a:endParaRPr lang="zh-CN" altLang="en-US">
              <a:solidFill>
                <a:prstClr val="white">
                  <a:lumMod val="50000"/>
                </a:prstClr>
              </a:solidFill>
            </a:endParaRPr>
          </a:p>
        </p:txBody>
      </p:sp>
      <p:sp>
        <p:nvSpPr>
          <p:cNvPr id="9" name="灯片编号占位符 8"/>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E87C0E1D-24C4-406F-9615-DBDA8D2D1F93}" type="slidenum">
              <a:rPr lang="zh-CN" altLang="en-US" smtClean="0">
                <a:solidFill>
                  <a:prstClr val="white">
                    <a:lumMod val="50000"/>
                  </a:prstClr>
                </a:solidFill>
              </a:rPr>
              <a:t>‹#›</a:t>
            </a:fld>
            <a:endParaRPr lang="zh-CN" altLang="en-US">
              <a:solidFill>
                <a:prstClr val="white">
                  <a:lumMod val="50000"/>
                </a:prstClr>
              </a:solidFill>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3" name="页脚占位符 2"/>
          <p:cNvSpPr>
            <a:spLocks noGrp="1"/>
          </p:cNvSpPr>
          <p:nvPr>
            <p:ph type="ftr" sz="quarter" idx="11"/>
          </p:nvPr>
        </p:nvSpPr>
        <p:spPr/>
        <p:txBody>
          <a:bodyPr/>
          <a:lstStyle/>
          <a:p>
            <a:endParaRPr lang="zh-CN" altLang="en-US">
              <a:solidFill>
                <a:prstClr val="white">
                  <a:lumMod val="50000"/>
                </a:prst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6" name="页脚占位符 5"/>
          <p:cNvSpPr>
            <a:spLocks noGrp="1"/>
          </p:cNvSpPr>
          <p:nvPr>
            <p:ph type="ftr" sz="quarter" idx="11"/>
          </p:nvPr>
        </p:nvSpPr>
        <p:spPr/>
        <p:txBody>
          <a:bodyPr/>
          <a:lstStyle/>
          <a:p>
            <a:endParaRPr lang="zh-CN" altLang="en-US" dirty="0">
              <a:solidFill>
                <a:prstClr val="white">
                  <a:lumMod val="50000"/>
                </a:prstClr>
              </a:solidFill>
            </a:endParaRPr>
          </a:p>
        </p:txBody>
      </p:sp>
      <p:sp>
        <p:nvSpPr>
          <p:cNvPr id="7" name="灯片编号占位符 6"/>
          <p:cNvSpPr>
            <a:spLocks noGrp="1"/>
          </p:cNvSpPr>
          <p:nvPr>
            <p:ph type="sldNum" sz="quarter" idx="12"/>
          </p:nvPr>
        </p:nvSpPr>
        <p:spPr/>
        <p:txBody>
          <a:bodyPr/>
          <a:lstStyle/>
          <a:p>
            <a:fld id="{FABC47A4-756D-490B-A52F-7D9E2C9FC05F}"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2021/8/21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5" name="页脚占位符 4"/>
          <p:cNvSpPr>
            <a:spLocks noGrp="1"/>
          </p:cNvSpPr>
          <p:nvPr>
            <p:ph type="ftr" sz="quarter" idx="11"/>
          </p:nvPr>
        </p:nvSpPr>
        <p:spPr/>
        <p:txBody>
          <a:bodyPr/>
          <a:lstStyle/>
          <a:p>
            <a:endParaRPr lang="zh-CN" altLang="en-US">
              <a:solidFill>
                <a:prstClr val="white">
                  <a:lumMod val="50000"/>
                </a:prst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Tree>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solidFill>
                  <a:prstClr val="white">
                    <a:lumMod val="50000"/>
                  </a:prstClr>
                </a:solidFill>
              </a:rPr>
              <a:t>2021/8/21</a:t>
            </a:fld>
            <a:endParaRPr lang="zh-CN" altLang="en-US">
              <a:solidFill>
                <a:prstClr val="white">
                  <a:lumMod val="50000"/>
                </a:prstClr>
              </a:solidFill>
            </a:endParaRPr>
          </a:p>
        </p:txBody>
      </p:sp>
      <p:sp>
        <p:nvSpPr>
          <p:cNvPr id="4" name="页脚占位符 3"/>
          <p:cNvSpPr>
            <a:spLocks noGrp="1"/>
          </p:cNvSpPr>
          <p:nvPr>
            <p:ph type="ftr" sz="quarter" idx="11"/>
          </p:nvPr>
        </p:nvSpPr>
        <p:spPr/>
        <p:txBody>
          <a:bodyPr/>
          <a:lstStyle/>
          <a:p>
            <a:endParaRPr lang="zh-CN" altLang="en-US">
              <a:solidFill>
                <a:prstClr val="white">
                  <a:lumMod val="50000"/>
                </a:prstClr>
              </a:solidFill>
            </a:endParaRPr>
          </a:p>
        </p:txBody>
      </p:sp>
      <p:sp>
        <p:nvSpPr>
          <p:cNvPr id="5" name="灯片编号占位符 4"/>
          <p:cNvSpPr>
            <a:spLocks noGrp="1"/>
          </p:cNvSpPr>
          <p:nvPr>
            <p:ph type="sldNum" sz="quarter" idx="12"/>
          </p:nvPr>
        </p:nvSpPr>
        <p:spPr/>
        <p:txBody>
          <a:bodyPr/>
          <a:lstStyle/>
          <a:p>
            <a:fld id="{49AE70B2-8BF9-45C0-BB95-33D1B9D3A854}" type="slidenum">
              <a:rPr lang="zh-CN" altLang="en-US" smtClean="0">
                <a:solidFill>
                  <a:prstClr val="white">
                    <a:lumMod val="50000"/>
                  </a:prstClr>
                </a:solidFill>
              </a:rPr>
              <a:t>‹#›</a:t>
            </a:fld>
            <a:endParaRPr lang="zh-CN" altLang="en-US">
              <a:solidFill>
                <a:prstClr val="white">
                  <a:lumMod val="50000"/>
                </a:prstClr>
              </a:solidFill>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单击此处编辑母版文本样式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8" y="2505075"/>
            <a:ext cx="5158316"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2021/8/21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6835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2021/8/21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2021/8/21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6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66.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6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image" Target="../media/image1.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ags" Target="../tags/tag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ags" Target="../tags/tag6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ags" Target="../tags/tag6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5" Type="http://schemas.openxmlformats.org/officeDocument/2006/relationships/image" Target="../media/image1.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ags" Target="../tags/tag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ags" Target="../tags/tag72.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ags" Target="../tags/tag71.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ags" Target="../tags/tag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2021/8/21</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prstClr val="white">
                    <a:lumMod val="50000"/>
                  </a:prstClr>
                </a:solidFill>
              </a:rPr>
              <a:t>2021/8/21</a:t>
            </a:fld>
            <a:endParaRPr lang="zh-CN" altLang="en-US" dirty="0">
              <a:solidFill>
                <a:prstClr val="white">
                  <a:lumMod val="50000"/>
                </a:prstClr>
              </a:solidFill>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prstClr val="white">
                  <a:lumMod val="50000"/>
                </a:prstClr>
              </a:solidFill>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prstClr val="white">
                    <a:lumMod val="50000"/>
                  </a:prstClr>
                </a:solidFill>
              </a:rPr>
              <a:t>‹#›</a:t>
            </a:fld>
            <a:endParaRPr lang="zh-CN" altLang="en-US">
              <a:solidFill>
                <a:prstClr val="white">
                  <a:lumMod val="50000"/>
                </a:prstClr>
              </a:solidFill>
            </a:endParaRPr>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59556" name="Rectangle 1188"/>
          <p:cNvSpPr>
            <a:spLocks noChangeArrowheads="1"/>
          </p:cNvSpPr>
          <p:nvPr/>
        </p:nvSpPr>
        <p:spPr bwMode="auto">
          <a:xfrm>
            <a:off x="5486401" y="50801"/>
            <a:ext cx="672041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9144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371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1828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r>
              <a:rPr kumimoji="1" lang="zh-CN" altLang="en-US" sz="2800" smtClean="0">
                <a:solidFill>
                  <a:srgbClr val="D6D7BB"/>
                </a:solidFill>
                <a:latin typeface="Times New Roman" panose="02020603050405020304" pitchFamily="18" charset="0"/>
              </a:rPr>
              <a:t>第</a:t>
            </a:r>
            <a:r>
              <a:rPr kumimoji="1" lang="en-US" altLang="zh-CN" sz="2800" smtClean="0">
                <a:solidFill>
                  <a:srgbClr val="D6D7BB"/>
                </a:solidFill>
                <a:latin typeface="Times New Roman" panose="02020603050405020304" pitchFamily="18" charset="0"/>
              </a:rPr>
              <a:t>25</a:t>
            </a:r>
            <a:r>
              <a:rPr kumimoji="1" lang="zh-CN" altLang="en-US" sz="2800" smtClean="0">
                <a:solidFill>
                  <a:srgbClr val="D6D7BB"/>
                </a:solidFill>
                <a:latin typeface="Times New Roman" panose="02020603050405020304" pitchFamily="18" charset="0"/>
              </a:rPr>
              <a:t>课 世界多极化趋势</a:t>
            </a:r>
          </a:p>
        </p:txBody>
      </p:sp>
      <p:sp>
        <p:nvSpPr>
          <p:cNvPr id="59557" name="Rectangle 1189"/>
          <p:cNvSpPr>
            <a:spLocks noChangeArrowheads="1"/>
          </p:cNvSpPr>
          <p:nvPr/>
        </p:nvSpPr>
        <p:spPr bwMode="auto">
          <a:xfrm>
            <a:off x="0" y="706439"/>
            <a:ext cx="12192000" cy="274637"/>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CN" altLang="en-US" sz="1800" smtClean="0">
              <a:solidFill>
                <a:srgbClr val="000000"/>
              </a:solidFill>
            </a:endParaRPr>
          </a:p>
        </p:txBody>
      </p:sp>
      <p:sp>
        <p:nvSpPr>
          <p:cNvPr id="59558" name="Rectangle 1190"/>
          <p:cNvSpPr>
            <a:spLocks noChangeArrowheads="1"/>
          </p:cNvSpPr>
          <p:nvPr/>
        </p:nvSpPr>
        <p:spPr bwMode="auto">
          <a:xfrm>
            <a:off x="0" y="984250"/>
            <a:ext cx="12192000" cy="5873750"/>
          </a:xfrm>
          <a:prstGeom prst="rect">
            <a:avLst/>
          </a:prstGeom>
          <a:solidFill>
            <a:srgbClr val="E2DF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kumimoji="1" lang="zh-CN" altLang="en-US" sz="18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31.jpe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5.pn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34.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33.png"/><Relationship Id="rId5" Type="http://schemas.openxmlformats.org/officeDocument/2006/relationships/tags" Target="../tags/tag90.xml"/><Relationship Id="rId10" Type="http://schemas.openxmlformats.org/officeDocument/2006/relationships/image" Target="../media/image32.png"/><Relationship Id="rId4" Type="http://schemas.openxmlformats.org/officeDocument/2006/relationships/tags" Target="../tags/tag89.xml"/><Relationship Id="rId9"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4.xml"/></Relationships>
</file>

<file path=ppt/slides/_rels/slide29.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tags" Target="../tags/tag106.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5" Type="http://schemas.openxmlformats.org/officeDocument/2006/relationships/tags" Target="../tags/tag99.xml"/><Relationship Id="rId15" Type="http://schemas.openxmlformats.org/officeDocument/2006/relationships/slideLayout" Target="../slideLayouts/slideLayout2.xml"/><Relationship Id="rId10" Type="http://schemas.openxmlformats.org/officeDocument/2006/relationships/tags" Target="../tags/tag104.xml"/><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tags" Target="../tags/tag10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文本框 31"/>
          <p:cNvSpPr txBox="1"/>
          <p:nvPr/>
        </p:nvSpPr>
        <p:spPr>
          <a:xfrm>
            <a:off x="5597889" y="2687352"/>
            <a:ext cx="6312796" cy="830997"/>
          </a:xfrm>
          <a:prstGeom prst="rect">
            <a:avLst/>
          </a:prstGeom>
          <a:noFill/>
        </p:spPr>
        <p:txBody>
          <a:bodyPr wrap="square" rtlCol="0">
            <a:spAutoFit/>
          </a:bodyPr>
          <a:lstStyle/>
          <a:p>
            <a:r>
              <a:rPr lang="zh-CN" altLang="en-US" sz="4800" b="1" kern="0" spc="-10" dirty="0" smtClean="0">
                <a:solidFill>
                  <a:srgbClr val="002060"/>
                </a:solidFill>
                <a:latin typeface="方正姚体" pitchFamily="2" charset="-122"/>
                <a:ea typeface="方正姚体" pitchFamily="2" charset="-122"/>
              </a:rPr>
              <a:t>从食物采集到食物生产</a:t>
            </a:r>
            <a:endParaRPr lang="zh-CN" altLang="en-US" sz="6000" b="1" kern="0" spc="-10" dirty="0">
              <a:solidFill>
                <a:srgbClr val="002060"/>
              </a:solidFill>
              <a:latin typeface="方正姚体" pitchFamily="2" charset="-122"/>
              <a:ea typeface="方正姚体" pitchFamily="2" charset="-122"/>
            </a:endParaRPr>
          </a:p>
        </p:txBody>
      </p:sp>
      <p:sp>
        <p:nvSpPr>
          <p:cNvPr id="97" name="文本框 96"/>
          <p:cNvSpPr txBox="1"/>
          <p:nvPr/>
        </p:nvSpPr>
        <p:spPr>
          <a:xfrm>
            <a:off x="211848" y="4769235"/>
            <a:ext cx="11846832" cy="1137106"/>
          </a:xfrm>
          <a:prstGeom prst="rect">
            <a:avLst/>
          </a:prstGeom>
          <a:noFill/>
        </p:spPr>
        <p:txBody>
          <a:bodyPr wrap="square" rtlCol="0">
            <a:spAutoFit/>
          </a:bodyPr>
          <a:lstStyle/>
          <a:p>
            <a:pPr>
              <a:lnSpc>
                <a:spcPct val="150000"/>
              </a:lnSpc>
            </a:pPr>
            <a:r>
              <a:rPr lang="zh-CN" altLang="zh-CN" sz="2400" b="1" kern="100" dirty="0" smtClean="0">
                <a:solidFill>
                  <a:srgbClr val="FF0000"/>
                </a:solidFill>
                <a:latin typeface="宋体" pitchFamily="2" charset="-122"/>
                <a:ea typeface="宋体" pitchFamily="2" charset="-122"/>
                <a:cs typeface="Times New Roman" panose="02020603050405020304" pitchFamily="18" charset="0"/>
              </a:rPr>
              <a:t>【课标要求】</a:t>
            </a:r>
            <a:r>
              <a:rPr lang="zh-CN" altLang="en-US" sz="2400" b="1" dirty="0" smtClean="0">
                <a:solidFill>
                  <a:srgbClr val="002060"/>
                </a:solidFill>
                <a:latin typeface="宋体" panose="02010600030101010101" pitchFamily="2" charset="-122"/>
                <a:ea typeface="宋体" panose="02010600030101010101" pitchFamily="2" charset="-122"/>
              </a:rPr>
              <a:t>了解</a:t>
            </a:r>
            <a:r>
              <a:rPr lang="zh-CN" altLang="en-US" sz="2400" b="1" dirty="0">
                <a:solidFill>
                  <a:srgbClr val="002060"/>
                </a:solidFill>
                <a:latin typeface="宋体" panose="02010600030101010101" pitchFamily="2" charset="-122"/>
                <a:ea typeface="宋体" panose="02010600030101010101" pitchFamily="2" charset="-122"/>
              </a:rPr>
              <a:t>人类从食物采集者转变为食物生产者的过程及意义；知道古代不同地区食物生产者的特点及其对社会生活的影响</a:t>
            </a:r>
            <a:r>
              <a:rPr lang="zh-CN" altLang="en-US" sz="2400" b="1" dirty="0" smtClean="0">
                <a:solidFill>
                  <a:srgbClr val="002060"/>
                </a:solidFill>
                <a:latin typeface="宋体" panose="02010600030101010101" pitchFamily="2" charset="-122"/>
                <a:ea typeface="宋体" panose="02010600030101010101" pitchFamily="2" charset="-122"/>
              </a:rPr>
              <a:t>；</a:t>
            </a:r>
            <a:endParaRPr lang="zh-CN" altLang="zh-CN" sz="3200" b="1" kern="100" dirty="0">
              <a:solidFill>
                <a:srgbClr val="002060"/>
              </a:solidFill>
              <a:latin typeface="Calibri" panose="020F0502020204030204" pitchFamily="34" charset="0"/>
              <a:ea typeface="宋体" panose="02010600030101010101" pitchFamily="2" charset="-122"/>
              <a:cs typeface="Times New Roman" panose="02020603050405020304" pitchFamily="18" charset="0"/>
            </a:endParaRPr>
          </a:p>
        </p:txBody>
      </p:sp>
      <p:grpSp>
        <p:nvGrpSpPr>
          <p:cNvPr id="8" name="组合 7"/>
          <p:cNvGrpSpPr/>
          <p:nvPr/>
        </p:nvGrpSpPr>
        <p:grpSpPr>
          <a:xfrm>
            <a:off x="4372058" y="342084"/>
            <a:ext cx="1225831" cy="3565285"/>
            <a:chOff x="10929379" y="889904"/>
            <a:chExt cx="919480" cy="1992628"/>
          </a:xfrm>
        </p:grpSpPr>
        <p:pic>
          <p:nvPicPr>
            <p:cNvPr id="9" name="PA_图片 27"/>
            <p:cNvPicPr>
              <a:picLocks noChangeAspect="1"/>
            </p:cNvPicPr>
            <p:nvPr>
              <p:custDataLst>
                <p:tags r:id="rId1"/>
              </p:custDataLst>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929379" y="889904"/>
              <a:ext cx="919480" cy="1892935"/>
            </a:xfrm>
            <a:prstGeom prst="rect">
              <a:avLst/>
            </a:prstGeom>
          </p:spPr>
        </p:pic>
        <p:sp>
          <p:nvSpPr>
            <p:cNvPr id="10" name="矩形 9"/>
            <p:cNvSpPr/>
            <p:nvPr/>
          </p:nvSpPr>
          <p:spPr>
            <a:xfrm>
              <a:off x="11073709" y="1272283"/>
              <a:ext cx="630822" cy="1610249"/>
            </a:xfrm>
            <a:prstGeom prst="rect">
              <a:avLst/>
            </a:prstGeom>
          </p:spPr>
          <p:txBody>
            <a:bodyPr vert="eaVert" wrap="square" anchor="ctr">
              <a:spAutoFit/>
            </a:bodyPr>
            <a:lstStyle/>
            <a:p>
              <a:r>
                <a:rPr lang="zh-CN" altLang="en-US" sz="4265" b="1" dirty="0" smtClean="0">
                  <a:solidFill>
                    <a:schemeClr val="bg1"/>
                  </a:solidFill>
                  <a:latin typeface="方正姚体" pitchFamily="2" charset="-122"/>
                  <a:ea typeface="方正姚体" pitchFamily="2" charset="-122"/>
                </a:rPr>
                <a:t>第一课</a:t>
              </a:r>
              <a:endParaRPr lang="zh-CN" altLang="en-US" sz="4265" b="1" dirty="0">
                <a:solidFill>
                  <a:schemeClr val="bg1"/>
                </a:solidFill>
                <a:latin typeface="方正姚体" pitchFamily="2" charset="-122"/>
                <a:ea typeface="方正姚体" pitchFamily="2" charset="-122"/>
              </a:endParaRPr>
            </a:p>
          </p:txBody>
        </p:sp>
      </p:grpSp>
      <p:sp>
        <p:nvSpPr>
          <p:cNvPr id="11" name="TextBox 10"/>
          <p:cNvSpPr txBox="1"/>
          <p:nvPr/>
        </p:nvSpPr>
        <p:spPr>
          <a:xfrm>
            <a:off x="5974151" y="3728995"/>
            <a:ext cx="5029852" cy="461665"/>
          </a:xfrm>
          <a:prstGeom prst="rect">
            <a:avLst/>
          </a:prstGeom>
          <a:noFill/>
        </p:spPr>
        <p:txBody>
          <a:bodyPr wrap="square" rtlCol="0">
            <a:spAutoFit/>
          </a:bodyPr>
          <a:lstStyle/>
          <a:p>
            <a:r>
              <a:rPr lang="zh-CN" altLang="en-US" sz="2400" b="1" dirty="0" smtClean="0">
                <a:solidFill>
                  <a:srgbClr val="FF0000"/>
                </a:solidFill>
                <a:latin typeface="方正姚体" pitchFamily="2" charset="-122"/>
                <a:ea typeface="方正姚体" pitchFamily="2" charset="-122"/>
              </a:rPr>
              <a:t>湖北省汉川市第二中学       魏开方</a:t>
            </a:r>
            <a:endParaRPr lang="zh-CN" altLang="en-US" sz="2400" b="1" dirty="0">
              <a:solidFill>
                <a:srgbClr val="FF0000"/>
              </a:solidFill>
              <a:latin typeface="方正姚体" pitchFamily="2" charset="-122"/>
              <a:ea typeface="方正姚体" pitchFamily="2" charset="-122"/>
            </a:endParaRPr>
          </a:p>
        </p:txBody>
      </p:sp>
      <p:pic>
        <p:nvPicPr>
          <p:cNvPr id="13" name="图片 12"/>
          <p:cNvPicPr>
            <a:picLocks noChangeAspect="1"/>
          </p:cNvPicPr>
          <p:nvPr/>
        </p:nvPicPr>
        <p:blipFill>
          <a:blip r:embed="rId6"/>
          <a:stretch>
            <a:fillRect/>
          </a:stretch>
        </p:blipFill>
        <p:spPr>
          <a:xfrm>
            <a:off x="211848" y="819357"/>
            <a:ext cx="4160210" cy="3417298"/>
          </a:xfrm>
          <a:prstGeom prst="rect">
            <a:avLst/>
          </a:prstGeom>
        </p:spPr>
      </p:pic>
    </p:spTree>
    <p:extLst>
      <p:ext uri="{BB962C8B-B14F-4D97-AF65-F5344CB8AC3E}">
        <p14:creationId xmlns:p14="http://schemas.microsoft.com/office/powerpoint/2010/main" val="1611773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直接连接符 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7"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8" name="文本框 4"/>
          <p:cNvSpPr txBox="1"/>
          <p:nvPr/>
        </p:nvSpPr>
        <p:spPr>
          <a:xfrm>
            <a:off x="214290" y="2840326"/>
            <a:ext cx="11679132" cy="1015663"/>
          </a:xfrm>
          <a:prstGeom prst="rect">
            <a:avLst/>
          </a:prstGeom>
          <a:noFill/>
          <a:ln w="25400">
            <a:solidFill>
              <a:srgbClr val="00B050"/>
            </a:solidFill>
          </a:ln>
        </p:spPr>
        <p:txBody>
          <a:bodyPr wrap="square" rtlCol="0">
            <a:spAutoFit/>
          </a:bodyPr>
          <a:lstStyle/>
          <a:p>
            <a:pPr>
              <a:lnSpc>
                <a:spcPct val="150000"/>
              </a:lnSpc>
            </a:pPr>
            <a:r>
              <a:rPr lang="zh-CN" sz="2000" b="1" dirty="0" smtClean="0">
                <a:solidFill>
                  <a:srgbClr val="002060"/>
                </a:solidFill>
                <a:uFillTx/>
                <a:latin typeface="宋体" pitchFamily="2" charset="-122"/>
                <a:ea typeface="宋体" pitchFamily="2" charset="-122"/>
                <a:cs typeface="+mn-ea"/>
                <a:sym typeface="+mn-ea"/>
              </a:rPr>
              <a:t>史</a:t>
            </a:r>
            <a:r>
              <a:rPr lang="zh-CN" altLang="en-US" sz="2000" b="1" dirty="0" smtClean="0">
                <a:solidFill>
                  <a:srgbClr val="002060"/>
                </a:solidFill>
                <a:latin typeface="宋体" pitchFamily="2" charset="-122"/>
                <a:ea typeface="宋体" pitchFamily="2" charset="-122"/>
                <a:cs typeface="+mn-ea"/>
                <a:sym typeface="+mn-ea"/>
              </a:rPr>
              <a:t>料</a:t>
            </a:r>
            <a:r>
              <a:rPr lang="en-US" altLang="zh-CN" sz="2000" b="1" dirty="0">
                <a:solidFill>
                  <a:srgbClr val="002060"/>
                </a:solidFill>
                <a:latin typeface="宋体" pitchFamily="2" charset="-122"/>
                <a:ea typeface="宋体" pitchFamily="2" charset="-122"/>
                <a:cs typeface="+mn-ea"/>
                <a:sym typeface="+mn-ea"/>
              </a:rPr>
              <a:t>2</a:t>
            </a:r>
            <a:r>
              <a:rPr lang="zh-CN" altLang="en-US" sz="2000" b="1" dirty="0" smtClean="0">
                <a:solidFill>
                  <a:srgbClr val="002060"/>
                </a:solidFill>
                <a:uFillTx/>
                <a:latin typeface="宋体" pitchFamily="2" charset="-122"/>
                <a:ea typeface="宋体" pitchFamily="2" charset="-122"/>
                <a:cs typeface="+mn-ea"/>
                <a:sym typeface="+mn-ea"/>
              </a:rPr>
              <a:t>：</a:t>
            </a:r>
            <a:r>
              <a:rPr lang="zh-CN" sz="2000" b="1" dirty="0" smtClean="0">
                <a:solidFill>
                  <a:srgbClr val="002060"/>
                </a:solidFill>
                <a:uFillTx/>
                <a:latin typeface="宋体" pitchFamily="2" charset="-122"/>
                <a:ea typeface="宋体" pitchFamily="2" charset="-122"/>
                <a:cs typeface="+mn-ea"/>
                <a:sym typeface="+mn-ea"/>
              </a:rPr>
              <a:t>古</a:t>
            </a:r>
            <a:r>
              <a:rPr lang="zh-CN" sz="2000" b="1" dirty="0">
                <a:solidFill>
                  <a:srgbClr val="002060"/>
                </a:solidFill>
                <a:uFillTx/>
                <a:latin typeface="宋体" pitchFamily="2" charset="-122"/>
                <a:ea typeface="宋体" pitchFamily="2" charset="-122"/>
                <a:cs typeface="+mn-ea"/>
                <a:sym typeface="+mn-ea"/>
              </a:rPr>
              <a:t>之人民</a:t>
            </a:r>
            <a:r>
              <a:rPr lang="zh-CN" sz="2000" b="1" dirty="0">
                <a:solidFill>
                  <a:srgbClr val="FF0000"/>
                </a:solidFill>
                <a:uFillTx/>
                <a:latin typeface="宋体" pitchFamily="2" charset="-122"/>
                <a:ea typeface="宋体" pitchFamily="2" charset="-122"/>
                <a:cs typeface="+mn-ea"/>
                <a:sym typeface="+mn-ea"/>
              </a:rPr>
              <a:t>皆食禽兽肉</a:t>
            </a:r>
            <a:r>
              <a:rPr lang="zh-CN" sz="2000" b="1" dirty="0">
                <a:solidFill>
                  <a:srgbClr val="002060"/>
                </a:solidFill>
                <a:uFillTx/>
                <a:latin typeface="宋体" pitchFamily="2" charset="-122"/>
                <a:ea typeface="宋体" pitchFamily="2" charset="-122"/>
                <a:cs typeface="+mn-ea"/>
                <a:sym typeface="+mn-ea"/>
              </a:rPr>
              <a:t>，至于神农，人民众多，禽兽</a:t>
            </a:r>
            <a:r>
              <a:rPr lang="zh-CN" sz="2000" b="1" dirty="0" smtClean="0">
                <a:solidFill>
                  <a:srgbClr val="002060"/>
                </a:solidFill>
                <a:uFillTx/>
                <a:latin typeface="宋体" pitchFamily="2" charset="-122"/>
                <a:ea typeface="宋体" pitchFamily="2" charset="-122"/>
                <a:cs typeface="+mn-ea"/>
                <a:sym typeface="+mn-ea"/>
              </a:rPr>
              <a:t>不足</a:t>
            </a:r>
            <a:r>
              <a:rPr lang="zh-CN" altLang="en-US" sz="2000" b="1" dirty="0" smtClean="0">
                <a:solidFill>
                  <a:srgbClr val="002060"/>
                </a:solidFill>
                <a:uFillTx/>
                <a:latin typeface="宋体" pitchFamily="2" charset="-122"/>
                <a:ea typeface="宋体" pitchFamily="2" charset="-122"/>
                <a:cs typeface="+mn-ea"/>
                <a:sym typeface="+mn-ea"/>
              </a:rPr>
              <a:t>，</a:t>
            </a:r>
            <a:r>
              <a:rPr lang="zh-CN" sz="2000" b="1" dirty="0" smtClean="0">
                <a:solidFill>
                  <a:srgbClr val="002060"/>
                </a:solidFill>
                <a:uFillTx/>
                <a:latin typeface="宋体" pitchFamily="2" charset="-122"/>
                <a:ea typeface="宋体" pitchFamily="2" charset="-122"/>
                <a:cs typeface="+mn-ea"/>
                <a:sym typeface="+mn-ea"/>
              </a:rPr>
              <a:t>于是</a:t>
            </a:r>
            <a:r>
              <a:rPr lang="zh-CN" sz="2000" b="1" dirty="0">
                <a:solidFill>
                  <a:srgbClr val="002060"/>
                </a:solidFill>
                <a:uFillTx/>
                <a:latin typeface="宋体" pitchFamily="2" charset="-122"/>
                <a:ea typeface="宋体" pitchFamily="2" charset="-122"/>
                <a:cs typeface="+mn-ea"/>
                <a:sym typeface="+mn-ea"/>
              </a:rPr>
              <a:t>神农因天之时，分地之利，制耒耜</a:t>
            </a:r>
            <a:r>
              <a:rPr lang="zh-CN" sz="2000" b="1" dirty="0">
                <a:solidFill>
                  <a:srgbClr val="FF0000"/>
                </a:solidFill>
                <a:uFillTx/>
                <a:latin typeface="宋体" pitchFamily="2" charset="-122"/>
                <a:ea typeface="宋体" pitchFamily="2" charset="-122"/>
                <a:cs typeface="+mn-ea"/>
                <a:sym typeface="+mn-ea"/>
              </a:rPr>
              <a:t>教民农作</a:t>
            </a:r>
            <a:r>
              <a:rPr lang="zh-CN" sz="2000" b="1" dirty="0" smtClean="0">
                <a:solidFill>
                  <a:srgbClr val="002060"/>
                </a:solidFill>
                <a:uFillTx/>
                <a:latin typeface="宋体" pitchFamily="2" charset="-122"/>
                <a:ea typeface="宋体" pitchFamily="2" charset="-122"/>
                <a:cs typeface="+mn-ea"/>
                <a:sym typeface="+mn-ea"/>
              </a:rPr>
              <a:t>。</a:t>
            </a:r>
            <a:r>
              <a:rPr lang="en-US" altLang="zh-CN" sz="2000" b="1" dirty="0" smtClean="0">
                <a:solidFill>
                  <a:srgbClr val="002060"/>
                </a:solidFill>
                <a:uFillTx/>
                <a:latin typeface="宋体" pitchFamily="2" charset="-122"/>
                <a:ea typeface="宋体" pitchFamily="2" charset="-122"/>
                <a:cs typeface="+mn-ea"/>
                <a:sym typeface="+mn-ea"/>
              </a:rPr>
              <a:t>                                              </a:t>
            </a:r>
            <a:r>
              <a:rPr lang="zh-CN" sz="2000" b="1" dirty="0" smtClean="0">
                <a:solidFill>
                  <a:srgbClr val="002060"/>
                </a:solidFill>
                <a:uFillTx/>
                <a:latin typeface="宋体" pitchFamily="2" charset="-122"/>
                <a:ea typeface="宋体" pitchFamily="2" charset="-122"/>
                <a:cs typeface="+mn-ea"/>
                <a:sym typeface="+mn-ea"/>
              </a:rPr>
              <a:t>——</a:t>
            </a:r>
            <a:r>
              <a:rPr lang="zh-CN" altLang="en-US" sz="2000" b="1" dirty="0">
                <a:solidFill>
                  <a:srgbClr val="002060"/>
                </a:solidFill>
                <a:latin typeface="宋体" pitchFamily="2" charset="-122"/>
                <a:ea typeface="宋体" pitchFamily="2" charset="-122"/>
                <a:cs typeface="+mn-ea"/>
                <a:sym typeface="+mn-ea"/>
              </a:rPr>
              <a:t>班固</a:t>
            </a:r>
            <a:r>
              <a:rPr lang="zh-CN" sz="2000" b="1" dirty="0" smtClean="0">
                <a:solidFill>
                  <a:srgbClr val="002060"/>
                </a:solidFill>
                <a:uFillTx/>
                <a:latin typeface="宋体" pitchFamily="2" charset="-122"/>
                <a:ea typeface="宋体" pitchFamily="2" charset="-122"/>
                <a:cs typeface="+mn-ea"/>
                <a:sym typeface="+mn-ea"/>
              </a:rPr>
              <a:t>《白虎通</a:t>
            </a:r>
            <a:r>
              <a:rPr lang="zh-CN" altLang="en-US" sz="2000" b="1" dirty="0" smtClean="0">
                <a:solidFill>
                  <a:srgbClr val="002060"/>
                </a:solidFill>
                <a:uFillTx/>
                <a:latin typeface="宋体" pitchFamily="2" charset="-122"/>
                <a:ea typeface="宋体" pitchFamily="2" charset="-122"/>
                <a:cs typeface="+mn-ea"/>
                <a:sym typeface="+mn-ea"/>
              </a:rPr>
              <a:t>义</a:t>
            </a:r>
            <a:r>
              <a:rPr lang="en-US" altLang="zh-CN" sz="2000" b="1" dirty="0" smtClean="0">
                <a:solidFill>
                  <a:srgbClr val="002060"/>
                </a:solidFill>
                <a:uFillTx/>
                <a:latin typeface="宋体" pitchFamily="2" charset="-122"/>
                <a:ea typeface="宋体" pitchFamily="2" charset="-122"/>
                <a:cs typeface="+mn-ea"/>
                <a:sym typeface="+mn-ea"/>
              </a:rPr>
              <a:t>·</a:t>
            </a:r>
            <a:r>
              <a:rPr lang="zh-CN" altLang="en-US" sz="2000" b="1" dirty="0" smtClean="0">
                <a:solidFill>
                  <a:srgbClr val="002060"/>
                </a:solidFill>
                <a:uFillTx/>
                <a:latin typeface="宋体" pitchFamily="2" charset="-122"/>
                <a:ea typeface="宋体" pitchFamily="2" charset="-122"/>
                <a:cs typeface="+mn-ea"/>
                <a:sym typeface="+mn-ea"/>
              </a:rPr>
              <a:t>号</a:t>
            </a:r>
            <a:r>
              <a:rPr lang="zh-CN" sz="2000" b="1" dirty="0" smtClean="0">
                <a:solidFill>
                  <a:srgbClr val="002060"/>
                </a:solidFill>
                <a:uFillTx/>
                <a:latin typeface="宋体" pitchFamily="2" charset="-122"/>
                <a:ea typeface="宋体" pitchFamily="2" charset="-122"/>
                <a:cs typeface="+mn-ea"/>
                <a:sym typeface="+mn-ea"/>
              </a:rPr>
              <a:t>》</a:t>
            </a:r>
            <a:endParaRPr lang="zh-CN" sz="2000" b="1" dirty="0">
              <a:solidFill>
                <a:srgbClr val="002060"/>
              </a:solidFill>
              <a:uFillTx/>
              <a:latin typeface="宋体" pitchFamily="2" charset="-122"/>
              <a:ea typeface="宋体" pitchFamily="2" charset="-122"/>
              <a:cs typeface="+mn-ea"/>
              <a:sym typeface="+mn-ea"/>
            </a:endParaRPr>
          </a:p>
        </p:txBody>
      </p:sp>
      <p:pic>
        <p:nvPicPr>
          <p:cNvPr id="9" name="图片 -2147482559" descr="\\艾晓晓\本地磁盘 (d)\新建文件夹 (10)\历史选择性必修二\6a.tif"/>
          <p:cNvPicPr>
            <a:picLocks noChangeAspect="1"/>
          </p:cNvPicPr>
          <p:nvPr/>
        </p:nvPicPr>
        <p:blipFill>
          <a:blip r:embed="rId2" r:link="rId3"/>
          <a:stretch>
            <a:fillRect/>
          </a:stretch>
        </p:blipFill>
        <p:spPr>
          <a:xfrm>
            <a:off x="8795174" y="4084418"/>
            <a:ext cx="3151293" cy="2583080"/>
          </a:xfrm>
          <a:prstGeom prst="rect">
            <a:avLst/>
          </a:prstGeom>
          <a:noFill/>
          <a:ln w="9525">
            <a:noFill/>
          </a:ln>
        </p:spPr>
      </p:pic>
      <p:pic>
        <p:nvPicPr>
          <p:cNvPr id="11" name="Picture 8" descr="https://ss0.bdstatic.com/70cFvHSh_Q1YnxGkpoWK1HF6hhy/it/u=966171611,2763162355&amp;fm=26&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57" y="4146273"/>
            <a:ext cx="3754143" cy="2521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timgsa.baidu.com/timg?image&amp;quality=80&amp;size=b9999_10000&amp;sec=1600706378516&amp;di=ff0a99c91a86d7588fc79497ba2f7375&amp;imgtype=0&amp;src=http%3A%2F%2Fbangimg1.dahe.cn%2Fforum%2Fpw%2Fday_100617%2F20100617_1fa25d590ddd6136e1b578iSJcHornG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619" y="4084418"/>
            <a:ext cx="3680081" cy="2445691"/>
          </a:xfrm>
          <a:prstGeom prst="rect">
            <a:avLst/>
          </a:prstGeom>
          <a:noFill/>
          <a:extLst>
            <a:ext uri="{909E8E84-426E-40DD-AFC4-6F175D3DCCD1}">
              <a14:hiddenFill xmlns:a14="http://schemas.microsoft.com/office/drawing/2010/main">
                <a:solidFill>
                  <a:srgbClr val="FFFFFF"/>
                </a:solidFill>
              </a14:hiddenFill>
            </a:ext>
          </a:extLst>
        </p:spPr>
      </p:pic>
      <p:sp>
        <p:nvSpPr>
          <p:cNvPr id="13" name="右箭头 12"/>
          <p:cNvSpPr/>
          <p:nvPr/>
        </p:nvSpPr>
        <p:spPr>
          <a:xfrm>
            <a:off x="3991020" y="5287112"/>
            <a:ext cx="1231813" cy="589233"/>
          </a:xfrm>
          <a:prstGeom prst="rightArrow">
            <a:avLst/>
          </a:prstGeom>
          <a:solidFill>
            <a:srgbClr val="FFFF00">
              <a:alpha val="9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 name="TextBox 1"/>
          <p:cNvSpPr txBox="1"/>
          <p:nvPr/>
        </p:nvSpPr>
        <p:spPr>
          <a:xfrm>
            <a:off x="161246" y="1600200"/>
            <a:ext cx="11785221" cy="1015663"/>
          </a:xfrm>
          <a:prstGeom prst="rect">
            <a:avLst/>
          </a:prstGeom>
          <a:noFill/>
          <a:ln w="25400">
            <a:solidFill>
              <a:srgbClr val="00B050"/>
            </a:solidFill>
          </a:ln>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史料</a:t>
            </a:r>
            <a:r>
              <a:rPr lang="en-US" altLang="zh-CN" sz="2000" b="1" dirty="0" smtClean="0">
                <a:solidFill>
                  <a:srgbClr val="002060"/>
                </a:solidFill>
                <a:latin typeface="宋体" pitchFamily="2" charset="-122"/>
                <a:ea typeface="宋体" pitchFamily="2" charset="-122"/>
              </a:rPr>
              <a:t>1</a:t>
            </a:r>
            <a:r>
              <a:rPr lang="zh-CN" altLang="en-US" sz="2000" b="1" dirty="0" smtClean="0">
                <a:solidFill>
                  <a:srgbClr val="002060"/>
                </a:solidFill>
                <a:latin typeface="宋体" pitchFamily="2" charset="-122"/>
                <a:ea typeface="宋体" pitchFamily="2" charset="-122"/>
              </a:rPr>
              <a:t>：古</a:t>
            </a:r>
            <a:r>
              <a:rPr lang="zh-CN" altLang="en-US" sz="2000" b="1" dirty="0">
                <a:solidFill>
                  <a:srgbClr val="002060"/>
                </a:solidFill>
                <a:latin typeface="宋体" pitchFamily="2" charset="-122"/>
                <a:ea typeface="宋体" pitchFamily="2" charset="-122"/>
              </a:rPr>
              <a:t>者，民茹草饮水，采树木之实，食赢蚌之肉，时多疾病毒伤之害，于是神农乃始</a:t>
            </a:r>
            <a:r>
              <a:rPr lang="zh-CN" altLang="en-US" sz="2000" b="1" dirty="0">
                <a:solidFill>
                  <a:srgbClr val="FF0000"/>
                </a:solidFill>
                <a:latin typeface="宋体" pitchFamily="2" charset="-122"/>
                <a:ea typeface="宋体" pitchFamily="2" charset="-122"/>
              </a:rPr>
              <a:t>教民播种五谷</a:t>
            </a:r>
            <a:r>
              <a:rPr lang="zh-CN" altLang="en-US" sz="2000" b="1" dirty="0">
                <a:solidFill>
                  <a:srgbClr val="002060"/>
                </a:solidFill>
                <a:latin typeface="宋体" pitchFamily="2" charset="-122"/>
                <a:ea typeface="宋体" pitchFamily="2" charset="-122"/>
              </a:rPr>
              <a:t>，相土地宜，燥湿肥硗高下，尝百草之滋味，水泉之甘苦，</a:t>
            </a:r>
            <a:r>
              <a:rPr lang="zh-CN" altLang="en-US" sz="2000" b="1" dirty="0">
                <a:solidFill>
                  <a:srgbClr val="FF0000"/>
                </a:solidFill>
                <a:latin typeface="宋体" pitchFamily="2" charset="-122"/>
                <a:ea typeface="宋体" pitchFamily="2" charset="-122"/>
              </a:rPr>
              <a:t>令民知所辟就</a:t>
            </a:r>
            <a:r>
              <a:rPr lang="zh-CN" altLang="en-US" sz="2000" b="1" dirty="0" smtClean="0">
                <a:solidFill>
                  <a:srgbClr val="002060"/>
                </a:solidFill>
                <a:latin typeface="宋体" pitchFamily="2" charset="-122"/>
                <a:ea typeface="宋体" pitchFamily="2" charset="-122"/>
              </a:rPr>
              <a:t>。</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淮南子</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修务训</a:t>
            </a:r>
            <a:r>
              <a:rPr lang="en-US" altLang="zh-CN"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2"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9" name="TextBox 8"/>
          <p:cNvSpPr txBox="1"/>
          <p:nvPr/>
        </p:nvSpPr>
        <p:spPr>
          <a:xfrm>
            <a:off x="78695" y="2794000"/>
            <a:ext cx="5515654" cy="2790187"/>
          </a:xfrm>
          <a:prstGeom prst="rect">
            <a:avLst/>
          </a:prstGeom>
          <a:noFill/>
        </p:spPr>
        <p:txBody>
          <a:bodyPr wrap="square" rtlCol="0">
            <a:spAutoFit/>
          </a:bodyPr>
          <a:lstStyle/>
          <a:p>
            <a:pPr lvl="0" indent="266700" eaLnBrk="0" fontAlgn="base" hangingPunct="0">
              <a:lnSpc>
                <a:spcPct val="150000"/>
              </a:lnSpc>
              <a:spcBef>
                <a:spcPct val="0"/>
              </a:spcBef>
              <a:spcAft>
                <a:spcPct val="0"/>
              </a:spcAft>
            </a:pPr>
            <a:r>
              <a:rPr lang="zh-CN" altLang="en-US" sz="2000" b="1" dirty="0" smtClean="0">
                <a:solidFill>
                  <a:srgbClr val="002060"/>
                </a:solidFill>
                <a:latin typeface="宋体" pitchFamily="2" charset="-122"/>
                <a:ea typeface="宋体" pitchFamily="2" charset="-122"/>
              </a:rPr>
              <a:t>①</a:t>
            </a:r>
            <a:r>
              <a:rPr lang="zh-CN" altLang="en-US" sz="2000" b="1" dirty="0">
                <a:solidFill>
                  <a:srgbClr val="002060"/>
                </a:solidFill>
                <a:latin typeface="宋体" pitchFamily="2" charset="-122"/>
                <a:ea typeface="宋体" pitchFamily="2" charset="-122"/>
                <a:cs typeface="Iowan Old Style"/>
                <a:sym typeface="+mn-ea"/>
              </a:rPr>
              <a:t>人类开始从食物的采集者转变为</a:t>
            </a:r>
            <a:r>
              <a:rPr lang="zh-CN" altLang="en-US" sz="2000" b="1" dirty="0">
                <a:solidFill>
                  <a:srgbClr val="FF0000"/>
                </a:solidFill>
                <a:latin typeface="宋体" pitchFamily="2" charset="-122"/>
                <a:ea typeface="宋体" pitchFamily="2" charset="-122"/>
                <a:cs typeface="Iowan Old Style"/>
                <a:sym typeface="+mn-ea"/>
              </a:rPr>
              <a:t>食物生产者</a:t>
            </a:r>
            <a:r>
              <a:rPr lang="zh-CN" altLang="en-US" sz="2000" b="1" dirty="0">
                <a:solidFill>
                  <a:srgbClr val="002060"/>
                </a:solidFill>
                <a:latin typeface="宋体" pitchFamily="2" charset="-122"/>
                <a:ea typeface="宋体" pitchFamily="2" charset="-122"/>
                <a:cs typeface="Iowan Old Style"/>
                <a:sym typeface="+mn-ea"/>
              </a:rPr>
              <a:t>。</a:t>
            </a:r>
            <a:endParaRPr lang="en-US" altLang="zh-CN" sz="2000" b="1" dirty="0">
              <a:solidFill>
                <a:srgbClr val="002060"/>
              </a:solidFill>
              <a:latin typeface="宋体" pitchFamily="2" charset="-122"/>
              <a:ea typeface="宋体" pitchFamily="2" charset="-122"/>
              <a:cs typeface="Iowan Old Style"/>
              <a:sym typeface="+mn-ea"/>
            </a:endParaRPr>
          </a:p>
          <a:p>
            <a:pPr lvl="0" indent="266700" eaLnBrk="0" fontAlgn="base" hangingPunct="0">
              <a:lnSpc>
                <a:spcPct val="150000"/>
              </a:lnSpc>
              <a:spcBef>
                <a:spcPct val="0"/>
              </a:spcBef>
              <a:spcAft>
                <a:spcPct val="0"/>
              </a:spcAft>
            </a:pPr>
            <a:r>
              <a:rPr lang="zh-CN" altLang="en-US" sz="2000" b="1" dirty="0" smtClean="0">
                <a:solidFill>
                  <a:srgbClr val="002060"/>
                </a:solidFill>
                <a:latin typeface="宋体" pitchFamily="2" charset="-122"/>
                <a:ea typeface="宋体" pitchFamily="2" charset="-122"/>
              </a:rPr>
              <a:t>②人类生产自己需要的产品，</a:t>
            </a:r>
            <a:r>
              <a:rPr lang="zh-CN" altLang="en-US" sz="2000" b="1" dirty="0" smtClean="0">
                <a:solidFill>
                  <a:srgbClr val="002060"/>
                </a:solidFill>
                <a:latin typeface="宋体" pitchFamily="2" charset="-122"/>
                <a:ea typeface="宋体" pitchFamily="2" charset="-122"/>
                <a:cs typeface="Iowan Old Style"/>
              </a:rPr>
              <a:t>初步</a:t>
            </a:r>
            <a:r>
              <a:rPr lang="zh-CN" altLang="en-US" sz="2000" b="1" dirty="0">
                <a:solidFill>
                  <a:srgbClr val="002060"/>
                </a:solidFill>
                <a:latin typeface="宋体" pitchFamily="2" charset="-122"/>
                <a:ea typeface="宋体" pitchFamily="2" charset="-122"/>
                <a:cs typeface="Iowan Old Style"/>
              </a:rPr>
              <a:t>改变了纯粹</a:t>
            </a:r>
            <a:r>
              <a:rPr lang="zh-CN" altLang="en-US" sz="2000" b="1" dirty="0">
                <a:solidFill>
                  <a:srgbClr val="FF0000"/>
                </a:solidFill>
                <a:latin typeface="宋体" pitchFamily="2" charset="-122"/>
                <a:ea typeface="宋体" pitchFamily="2" charset="-122"/>
                <a:cs typeface="Iowan Old Style"/>
              </a:rPr>
              <a:t>依赖自然资源</a:t>
            </a:r>
            <a:r>
              <a:rPr lang="zh-CN" altLang="en-US" sz="2000" b="1" dirty="0">
                <a:solidFill>
                  <a:srgbClr val="002060"/>
                </a:solidFill>
                <a:latin typeface="宋体" pitchFamily="2" charset="-122"/>
                <a:ea typeface="宋体" pitchFamily="2" charset="-122"/>
                <a:cs typeface="Iowan Old Style"/>
              </a:rPr>
              <a:t>的状况</a:t>
            </a:r>
            <a:r>
              <a:rPr lang="zh-CN" altLang="en-US" sz="2000" b="1" dirty="0" smtClean="0">
                <a:solidFill>
                  <a:srgbClr val="002060"/>
                </a:solidFill>
                <a:latin typeface="宋体" pitchFamily="2" charset="-122"/>
                <a:ea typeface="宋体" pitchFamily="2" charset="-122"/>
                <a:cs typeface="Iowan Old Style"/>
              </a:rPr>
              <a:t>。</a:t>
            </a:r>
            <a:endParaRPr lang="en-US" altLang="zh-CN" sz="2000" b="1" dirty="0" smtClean="0">
              <a:solidFill>
                <a:srgbClr val="002060"/>
              </a:solidFill>
              <a:latin typeface="宋体" pitchFamily="2" charset="-122"/>
              <a:ea typeface="宋体" pitchFamily="2" charset="-122"/>
              <a:cs typeface="Iowan Old Style"/>
            </a:endParaRPr>
          </a:p>
          <a:p>
            <a:pPr lvl="0" indent="266700" eaLnBrk="0" fontAlgn="base" hangingPunct="0">
              <a:lnSpc>
                <a:spcPct val="150000"/>
              </a:lnSpc>
              <a:spcBef>
                <a:spcPct val="0"/>
              </a:spcBef>
              <a:spcAft>
                <a:spcPct val="0"/>
              </a:spcAft>
            </a:pPr>
            <a:r>
              <a:rPr lang="zh-CN" altLang="en-US" sz="2000" b="1" dirty="0" smtClean="0">
                <a:solidFill>
                  <a:srgbClr val="002060"/>
                </a:solidFill>
                <a:latin typeface="宋体" pitchFamily="2" charset="-122"/>
                <a:ea typeface="宋体" pitchFamily="2" charset="-122"/>
                <a:cs typeface="Iowan Old Style"/>
              </a:rPr>
              <a:t>③农业</a:t>
            </a:r>
            <a:r>
              <a:rPr lang="zh-CN" altLang="en-US" sz="2000" b="1" dirty="0">
                <a:solidFill>
                  <a:srgbClr val="002060"/>
                </a:solidFill>
                <a:latin typeface="宋体" pitchFamily="2" charset="-122"/>
                <a:ea typeface="宋体" pitchFamily="2" charset="-122"/>
                <a:cs typeface="Iowan Old Style"/>
              </a:rPr>
              <a:t>生产</a:t>
            </a:r>
            <a:r>
              <a:rPr lang="zh-CN" altLang="en-US" sz="2000" b="1" dirty="0" smtClean="0">
                <a:solidFill>
                  <a:srgbClr val="002060"/>
                </a:solidFill>
                <a:latin typeface="宋体" pitchFamily="2" charset="-122"/>
                <a:ea typeface="宋体" pitchFamily="2" charset="-122"/>
                <a:cs typeface="Iowan Old Style"/>
              </a:rPr>
              <a:t>增加</a:t>
            </a:r>
            <a:r>
              <a:rPr lang="zh-CN" altLang="en-US" sz="2000" b="1" dirty="0">
                <a:solidFill>
                  <a:srgbClr val="002060"/>
                </a:solidFill>
                <a:latin typeface="宋体" pitchFamily="2" charset="-122"/>
                <a:ea typeface="宋体" pitchFamily="2" charset="-122"/>
                <a:cs typeface="Iowan Old Style"/>
              </a:rPr>
              <a:t>了人类的食物供应，改善了人类生存条件，加速了</a:t>
            </a:r>
            <a:r>
              <a:rPr lang="zh-CN" altLang="en-US" sz="2000" b="1" dirty="0">
                <a:solidFill>
                  <a:srgbClr val="FF0000"/>
                </a:solidFill>
                <a:latin typeface="宋体" pitchFamily="2" charset="-122"/>
                <a:ea typeface="宋体" pitchFamily="2" charset="-122"/>
                <a:cs typeface="Iowan Old Style"/>
              </a:rPr>
              <a:t>人口的增长</a:t>
            </a:r>
            <a:r>
              <a:rPr lang="zh-CN" altLang="en-US" sz="2000" b="1" dirty="0" smtClean="0">
                <a:solidFill>
                  <a:srgbClr val="002060"/>
                </a:solidFill>
                <a:latin typeface="宋体" pitchFamily="2" charset="-122"/>
                <a:ea typeface="宋体" pitchFamily="2" charset="-122"/>
                <a:cs typeface="Iowan Old Style"/>
              </a:rPr>
              <a:t>。</a:t>
            </a:r>
            <a:endParaRPr lang="zh-CN" altLang="en-US" sz="2000" b="1" dirty="0">
              <a:solidFill>
                <a:srgbClr val="002060"/>
              </a:solidFill>
              <a:latin typeface="宋体" pitchFamily="2" charset="-122"/>
              <a:ea typeface="宋体" pitchFamily="2" charset="-122"/>
              <a:cs typeface="Iowan Old Style"/>
            </a:endParaRPr>
          </a:p>
        </p:txBody>
      </p:sp>
      <p:sp>
        <p:nvSpPr>
          <p:cNvPr id="15" name="文本框 15"/>
          <p:cNvSpPr txBox="1"/>
          <p:nvPr/>
        </p:nvSpPr>
        <p:spPr>
          <a:xfrm>
            <a:off x="5511799" y="963884"/>
            <a:ext cx="6580823" cy="5632311"/>
          </a:xfrm>
          <a:prstGeom prst="rect">
            <a:avLst/>
          </a:prstGeom>
          <a:noFill/>
          <a:ln w="25400">
            <a:solidFill>
              <a:srgbClr val="00B050"/>
            </a:solidFill>
          </a:ln>
        </p:spPr>
        <p:txBody>
          <a:bodyPr wrap="square" rtlCol="0" anchor="t">
            <a:spAutoFit/>
          </a:bodyPr>
          <a:lstStyle/>
          <a:p>
            <a:pPr marL="0" marR="0" lvl="0" indent="0"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1</a:t>
            </a:r>
            <a:r>
              <a:rPr lang="zh-CN" altLang="en-US" sz="2000" b="1" kern="0" dirty="0">
                <a:solidFill>
                  <a:srgbClr val="002060"/>
                </a:solidFill>
                <a:latin typeface="宋体" pitchFamily="2" charset="-122"/>
                <a:ea typeface="宋体" pitchFamily="2" charset="-122"/>
                <a:cs typeface="楷体" panose="02010609060101010101" charset="-122"/>
                <a:sym typeface="+mn-ea"/>
              </a:rPr>
              <a:t>：</a:t>
            </a:r>
            <a:r>
              <a:rPr lang="en-US" altLang="zh-CN"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农业产生后才开始了社会生产</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从此人类摆脱了完全依赖自然的被动局面</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由消极地适应自然转向积极的改造自然</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由自然的奴隶走向自然的主人。因而从某种意义上可以说</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有了农业</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才真正开始了人类社会的历史。</a:t>
            </a: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尚定周、王有文《</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从采集、渔猎到农业生产的革命性变革</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试论农业起源》</a:t>
            </a:r>
            <a:endPar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defTabSz="914400" fontAlgn="auto">
              <a:lnSpc>
                <a:spcPct val="150000"/>
              </a:lnSpc>
              <a:spcBef>
                <a:spcPts val="0"/>
              </a:spcBef>
              <a:spcAft>
                <a:spcPts val="0"/>
              </a:spcAft>
              <a:buClr>
                <a:prstClr val="black"/>
              </a:buClr>
              <a:buSzTx/>
              <a:buFontTx/>
              <a:buNone/>
              <a:defRPr/>
            </a:pPr>
            <a:r>
              <a:rPr 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dirty="0" smtClean="0">
                <a:solidFill>
                  <a:srgbClr val="002060"/>
                </a:solidFill>
                <a:latin typeface="宋体" pitchFamily="2" charset="-122"/>
                <a:ea typeface="宋体" pitchFamily="2" charset="-122"/>
                <a:cs typeface="楷体" panose="02010609060101010101" charset="-122"/>
                <a:sym typeface="+mn-ea"/>
              </a:rPr>
              <a:t>2</a:t>
            </a:r>
            <a:r>
              <a:rPr lang="zh-CN" altLang="en-US" sz="2000" b="1" kern="0" dirty="0" smtClean="0">
                <a:solidFill>
                  <a:srgbClr val="002060"/>
                </a:solidFill>
                <a:latin typeface="宋体" pitchFamily="2" charset="-122"/>
                <a:ea typeface="宋体" pitchFamily="2" charset="-122"/>
                <a:cs typeface="楷体" panose="02010609060101010101" charset="-122"/>
                <a:sym typeface="+mn-ea"/>
              </a:rPr>
              <a:t>：</a:t>
            </a:r>
            <a:r>
              <a:rPr 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同样</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是</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1</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平方英里的土地，种植作物能养活的人口要比采集食物所能养活的人口多得多。因此，当我们看到人类总人口在距今</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10000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年至</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2000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年的</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8000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年中，从</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532</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万直线上升到</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13300</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万，即足足增加</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25</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倍时，也不会感到惊奇了。</a:t>
            </a:r>
            <a:endPar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斯塔夫里阿诺斯《全球通史：从史前史到</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21</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世纪》</a:t>
            </a:r>
          </a:p>
        </p:txBody>
      </p:sp>
      <p:sp>
        <p:nvSpPr>
          <p:cNvPr id="13" name="矩形 12"/>
          <p:cNvSpPr/>
          <p:nvPr/>
        </p:nvSpPr>
        <p:spPr>
          <a:xfrm>
            <a:off x="161246" y="1713041"/>
            <a:ext cx="5198154" cy="830997"/>
          </a:xfrm>
          <a:prstGeom prst="rect">
            <a:avLst/>
          </a:prstGeom>
        </p:spPr>
        <p:txBody>
          <a:bodyPr wrap="square">
            <a:spAutoFit/>
          </a:bodyPr>
          <a:lstStyle/>
          <a:p>
            <a:pPr lvl="0"/>
            <a:r>
              <a:rPr lang="zh-CN" altLang="en-US" sz="2400" b="1" dirty="0">
                <a:solidFill>
                  <a:srgbClr val="FF0000"/>
                </a:solidFill>
                <a:latin typeface="宋体" pitchFamily="2" charset="-122"/>
                <a:ea typeface="宋体" pitchFamily="2" charset="-122"/>
              </a:rPr>
              <a:t>（</a:t>
            </a:r>
            <a:r>
              <a:rPr lang="en-US" altLang="zh-CN" sz="2400" b="1" dirty="0">
                <a:solidFill>
                  <a:srgbClr val="FF0000"/>
                </a:solidFill>
                <a:latin typeface="宋体" pitchFamily="2" charset="-122"/>
                <a:ea typeface="宋体" pitchFamily="2" charset="-122"/>
              </a:rPr>
              <a:t>1</a:t>
            </a:r>
            <a:r>
              <a:rPr lang="zh-CN" altLang="en-US" sz="2400" b="1" dirty="0">
                <a:solidFill>
                  <a:srgbClr val="FF0000"/>
                </a:solidFill>
                <a:latin typeface="宋体" pitchFamily="2" charset="-122"/>
                <a:ea typeface="宋体" pitchFamily="2" charset="-122"/>
              </a:rPr>
              <a:t>）农业的出现是人类经济和社会生活的第一次革命。</a:t>
            </a:r>
            <a:endParaRPr lang="en-US" altLang="zh-CN" sz="2400" b="1" dirty="0">
              <a:solidFill>
                <a:srgbClr val="FF0000"/>
              </a:solidFill>
              <a:latin typeface="宋体" pitchFamily="2" charset="-122"/>
              <a:ea typeface="宋体" pitchFamily="2" charset="-122"/>
            </a:endParaRPr>
          </a:p>
        </p:txBody>
      </p:sp>
    </p:spTree>
    <p:extLst>
      <p:ext uri="{BB962C8B-B14F-4D97-AF65-F5344CB8AC3E}">
        <p14:creationId xmlns:p14="http://schemas.microsoft.com/office/powerpoint/2010/main" val="169271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文本框 15"/>
          <p:cNvSpPr txBox="1"/>
          <p:nvPr/>
        </p:nvSpPr>
        <p:spPr>
          <a:xfrm>
            <a:off x="5613398" y="963884"/>
            <a:ext cx="6485891" cy="5098512"/>
          </a:xfrm>
          <a:prstGeom prst="rect">
            <a:avLst/>
          </a:prstGeom>
          <a:noFill/>
          <a:ln w="25400">
            <a:solidFill>
              <a:srgbClr val="00B050"/>
            </a:solidFill>
          </a:ln>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1</a:t>
            </a:r>
            <a:r>
              <a:rPr lang="en-US" altLang="zh-CN" sz="2000" b="1" kern="0" dirty="0">
                <a:solidFill>
                  <a:srgbClr val="002060"/>
                </a:solidFill>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有了原始农业</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食物来源较前丰富了</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生活较前有了保障</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这样人们才有条件从事副业生产</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如</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家畜饲养、原始手工业等</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由</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于</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人们从事农业生产</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在一定程度上要附着</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于</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土地</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同时生活又较前有了保障</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人们不必总是随着动、植物资源的变化而漂泊流徙</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所以人们开始过着相对定居的生活。</a:t>
            </a:r>
          </a:p>
          <a:p>
            <a:pPr marL="0" marR="0" lvl="0" indent="0" algn="r"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阎万英、尹英华《</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中国农业发展史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p>
          <a:p>
            <a:pPr marL="0" marR="0" lvl="0" indent="0" algn="just"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2</a:t>
            </a: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原始音乐的产生与集体的生产活动有着密切的关系</a:t>
            </a:r>
            <a:r>
              <a:rPr sz="2000" b="1" kern="0" noProof="0" dirty="0" err="1">
                <a:ln>
                  <a:noFill/>
                </a:ln>
                <a:solidFill>
                  <a:srgbClr val="002060"/>
                </a:solidFill>
                <a:effectLst/>
                <a:uLnTx/>
                <a:uFillTx/>
                <a:latin typeface="宋体" pitchFamily="2" charset="-122"/>
                <a:ea typeface="宋体" pitchFamily="2" charset="-122"/>
                <a:cs typeface="楷体" panose="02010609060101010101" charset="-122"/>
                <a:sym typeface="+mn-ea"/>
              </a:rPr>
              <a:t>。原始人在集体劳动过程中发出的有节奏的呼喊声</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便是最基本的声乐因素。</a:t>
            </a:r>
          </a:p>
          <a:p>
            <a:pPr marL="0" marR="0" lvl="0" indent="0" algn="r"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王斯德《</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世界通史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》（第一编）</a:t>
            </a:r>
          </a:p>
        </p:txBody>
      </p:sp>
      <p:sp>
        <p:nvSpPr>
          <p:cNvPr id="8" name="文本框 7"/>
          <p:cNvSpPr txBox="1"/>
          <p:nvPr/>
        </p:nvSpPr>
        <p:spPr>
          <a:xfrm>
            <a:off x="161245" y="2867675"/>
            <a:ext cx="5350553" cy="3194721"/>
          </a:xfrm>
          <a:prstGeom prst="rect">
            <a:avLst/>
          </a:prstGeom>
          <a:noFill/>
        </p:spPr>
        <p:txBody>
          <a:bodyPr wrap="square" rtlCol="0" anchor="t">
            <a:spAutoFit/>
          </a:bodyPr>
          <a:lstStyle/>
          <a:p>
            <a:pPr lvl="0" algn="just">
              <a:lnSpc>
                <a:spcPct val="120000"/>
              </a:lnSpc>
              <a:buClr>
                <a:prstClr val="black"/>
              </a:buClr>
              <a:defRPr/>
            </a:pP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①人类从迁徙过渡到定居，并逐渐形成聚落</a:t>
            </a:r>
            <a:r>
              <a:rPr lang="zh-CN" altLang="en-US" sz="2400" b="1" kern="0" dirty="0" smtClean="0">
                <a:solidFill>
                  <a:srgbClr val="002060"/>
                </a:solidFill>
                <a:latin typeface="宋体" pitchFamily="2" charset="-122"/>
                <a:ea typeface="宋体" pitchFamily="2" charset="-122"/>
                <a:cs typeface="黑体" panose="02010609060101010101" charset="-122"/>
                <a:sym typeface="+mn-ea"/>
              </a:rPr>
              <a:t>；</a:t>
            </a:r>
            <a:endParaRPr lang="en-US" altLang="zh-CN" sz="2400" b="1" kern="0" dirty="0" smtClean="0">
              <a:solidFill>
                <a:srgbClr val="002060"/>
              </a:solidFill>
              <a:latin typeface="宋体" pitchFamily="2" charset="-122"/>
              <a:ea typeface="宋体" pitchFamily="2" charset="-122"/>
              <a:cs typeface="黑体" panose="02010609060101010101" charset="-122"/>
              <a:sym typeface="+mn-ea"/>
            </a:endParaRPr>
          </a:p>
          <a:p>
            <a:pPr lvl="0" algn="just">
              <a:lnSpc>
                <a:spcPct val="120000"/>
              </a:lnSpc>
              <a:buClr>
                <a:prstClr val="black"/>
              </a:buClr>
              <a:defRPr/>
            </a:pPr>
            <a:r>
              <a:rPr lang="zh-CN" altLang="en-US" sz="2400" b="1" kern="0" dirty="0" smtClean="0">
                <a:solidFill>
                  <a:srgbClr val="002060"/>
                </a:solidFill>
                <a:latin typeface="宋体" pitchFamily="2" charset="-122"/>
                <a:ea typeface="宋体" pitchFamily="2" charset="-122"/>
                <a:cs typeface="黑体" panose="02010609060101010101" charset="-122"/>
                <a:sym typeface="+mn-ea"/>
              </a:rPr>
              <a:t>②随着农业生产力的提高，一部分</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人从食物生产中解放出来，专门</a:t>
            </a:r>
            <a:r>
              <a:rPr lang="zh-CN" altLang="en-US" sz="2400" b="1" kern="0" noProof="0" dirty="0">
                <a:ln>
                  <a:noFill/>
                </a:ln>
                <a:solidFill>
                  <a:srgbClr val="002060"/>
                </a:solidFill>
                <a:effectLst/>
                <a:uLnTx/>
                <a:uFillTx/>
                <a:latin typeface="宋体" pitchFamily="2" charset="-122"/>
                <a:ea typeface="宋体" pitchFamily="2" charset="-122"/>
                <a:cs typeface="黑体" panose="02010609060101010101" charset="-122"/>
                <a:sym typeface="+mn-ea"/>
              </a:rPr>
              <a:t>从事手工业劳动</a:t>
            </a:r>
            <a:r>
              <a:rPr lang="zh-CN" altLang="en-US" sz="2400" b="1" kern="0" dirty="0" smtClean="0">
                <a:solidFill>
                  <a:srgbClr val="002060"/>
                </a:solidFill>
                <a:latin typeface="宋体" pitchFamily="2" charset="-122"/>
                <a:ea typeface="宋体" pitchFamily="2" charset="-122"/>
                <a:cs typeface="黑体" panose="02010609060101010101" charset="-122"/>
                <a:sym typeface="+mn-ea"/>
              </a:rPr>
              <a:t>；</a:t>
            </a:r>
            <a:endParaRPr lang="en-US" altLang="zh-CN" sz="2400" b="1" kern="0" dirty="0" smtClean="0">
              <a:solidFill>
                <a:srgbClr val="002060"/>
              </a:solidFill>
              <a:latin typeface="宋体" pitchFamily="2" charset="-122"/>
              <a:ea typeface="宋体" pitchFamily="2" charset="-122"/>
              <a:cs typeface="黑体" panose="02010609060101010101" charset="-122"/>
              <a:sym typeface="+mn-ea"/>
            </a:endParaRPr>
          </a:p>
          <a:p>
            <a:pPr lvl="0" algn="just">
              <a:lnSpc>
                <a:spcPct val="120000"/>
              </a:lnSpc>
              <a:buClr>
                <a:prstClr val="black"/>
              </a:buClr>
              <a:defRPr/>
            </a:pPr>
            <a:r>
              <a:rPr lang="zh-CN" altLang="en-US" sz="2400" b="1" kern="0" dirty="0" smtClean="0">
                <a:solidFill>
                  <a:srgbClr val="002060"/>
                </a:solidFill>
                <a:latin typeface="宋体" pitchFamily="2" charset="-122"/>
                <a:ea typeface="宋体" pitchFamily="2" charset="-122"/>
                <a:cs typeface="黑体" panose="02010609060101010101" charset="-122"/>
                <a:sym typeface="+mn-ea"/>
              </a:rPr>
              <a:t>③</a:t>
            </a:r>
            <a:r>
              <a:rPr lang="zh-CN" altLang="en-US" sz="2400" b="1" kern="0" dirty="0">
                <a:solidFill>
                  <a:srgbClr val="002060"/>
                </a:solidFill>
                <a:latin typeface="宋体" pitchFamily="2" charset="-122"/>
                <a:ea typeface="宋体" pitchFamily="2" charset="-122"/>
                <a:cs typeface="黑体" panose="02010609060101010101" charset="-122"/>
                <a:sym typeface="+mn-ea"/>
              </a:rPr>
              <a:t>原始</a:t>
            </a:r>
            <a:r>
              <a:rPr lang="zh-CN" altLang="en-US" sz="2400" b="1" kern="0" noProof="0" dirty="0">
                <a:ln>
                  <a:noFill/>
                </a:ln>
                <a:solidFill>
                  <a:srgbClr val="002060"/>
                </a:solidFill>
                <a:effectLst/>
                <a:uLnTx/>
                <a:uFillTx/>
                <a:latin typeface="宋体" pitchFamily="2" charset="-122"/>
                <a:ea typeface="宋体" pitchFamily="2" charset="-122"/>
                <a:cs typeface="黑体" panose="02010609060101010101" charset="-122"/>
                <a:sym typeface="+mn-ea"/>
              </a:rPr>
              <a:t>音乐、文学和</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宗教也因精神生活的需要而产生。</a:t>
            </a:r>
          </a:p>
        </p:txBody>
      </p:sp>
      <p:sp>
        <p:nvSpPr>
          <p:cNvPr id="13" name="TextBox 12"/>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5" name="直接连接符 1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7"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6" name="矩形 5"/>
          <p:cNvSpPr/>
          <p:nvPr/>
        </p:nvSpPr>
        <p:spPr>
          <a:xfrm>
            <a:off x="34291" y="1684988"/>
            <a:ext cx="5477508" cy="978729"/>
          </a:xfrm>
          <a:prstGeom prst="rect">
            <a:avLst/>
          </a:prstGeom>
        </p:spPr>
        <p:txBody>
          <a:bodyPr wrap="square">
            <a:spAutoFit/>
          </a:bodyPr>
          <a:lstStyle/>
          <a:p>
            <a:pPr lvl="0" algn="just">
              <a:lnSpc>
                <a:spcPct val="120000"/>
              </a:lnSpc>
              <a:buClr>
                <a:prstClr val="black"/>
              </a:buClr>
              <a:defRPr/>
            </a:pPr>
            <a:r>
              <a:rPr lang="zh-CN" altLang="en-US" sz="2400" b="1" kern="0" dirty="0">
                <a:solidFill>
                  <a:srgbClr val="FF0000"/>
                </a:solidFill>
                <a:latin typeface="宋体" pitchFamily="2" charset="-122"/>
                <a:ea typeface="宋体" pitchFamily="2" charset="-122"/>
                <a:cs typeface="黑体" panose="02010609060101010101" charset="-122"/>
                <a:sym typeface="+mn-ea"/>
              </a:rPr>
              <a:t>（</a:t>
            </a:r>
            <a:r>
              <a:rPr lang="en-US" altLang="zh-CN" sz="2400" b="1" kern="0" dirty="0">
                <a:solidFill>
                  <a:srgbClr val="FF0000"/>
                </a:solidFill>
                <a:latin typeface="宋体" pitchFamily="2" charset="-122"/>
                <a:ea typeface="宋体" pitchFamily="2" charset="-122"/>
                <a:cs typeface="黑体" panose="02010609060101010101" charset="-122"/>
                <a:sym typeface="+mn-ea"/>
              </a:rPr>
              <a:t>2</a:t>
            </a:r>
            <a:r>
              <a:rPr lang="zh-CN" altLang="en-US" sz="2400" b="1" kern="0" dirty="0">
                <a:solidFill>
                  <a:srgbClr val="FF0000"/>
                </a:solidFill>
                <a:latin typeface="宋体" pitchFamily="2" charset="-122"/>
                <a:ea typeface="宋体" pitchFamily="2" charset="-122"/>
                <a:cs typeface="黑体" panose="02010609060101010101" charset="-122"/>
                <a:sym typeface="+mn-ea"/>
              </a:rPr>
              <a:t>）农业的出现促进了生活和生产方式的变化。</a:t>
            </a:r>
            <a:endParaRPr lang="en-US" altLang="zh-CN" sz="2400" b="1" kern="0" dirty="0">
              <a:solidFill>
                <a:srgbClr val="FF0000"/>
              </a:solidFill>
              <a:latin typeface="宋体" pitchFamily="2" charset="-122"/>
              <a:ea typeface="宋体" pitchFamily="2" charset="-122"/>
              <a:cs typeface="黑体" panose="02010609060101010101" charset="-122"/>
              <a:sym typeface="+mn-ea"/>
            </a:endParaRPr>
          </a:p>
        </p:txBody>
      </p:sp>
    </p:spTree>
    <p:custDataLst>
      <p:tags r:id="rId1"/>
    </p:custDataLst>
    <p:extLst>
      <p:ext uri="{BB962C8B-B14F-4D97-AF65-F5344CB8AC3E}">
        <p14:creationId xmlns:p14="http://schemas.microsoft.com/office/powerpoint/2010/main" val="3685306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s://timgsa.baidu.com/timg?image&amp;quality=80&amp;size=b9999_10000&amp;sec=1600566737870&amp;di=e7f2f5cdc2fe9225138c992fcd97e693&amp;imgtype=0&amp;src=http%3A%2F%2Fe0.ifengimg.com%2F06%2F2018%2F1209%2F1DD81DF3D36FBD63C420A9F1FADCEC86258FD0A3_size37_w495_h27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0" y="1727200"/>
            <a:ext cx="4274558" cy="3992246"/>
          </a:xfrm>
          <a:prstGeom prst="rect">
            <a:avLst/>
          </a:prstGeom>
          <a:noFill/>
          <a:extLst>
            <a:ext uri="{909E8E84-426E-40DD-AFC4-6F175D3DCCD1}">
              <a14:hiddenFill xmlns:a14="http://schemas.microsoft.com/office/drawing/2010/main">
                <a:solidFill>
                  <a:srgbClr val="FFFFFF"/>
                </a:solidFill>
              </a14:hiddenFill>
            </a:ext>
          </a:extLst>
        </p:spPr>
      </p:pic>
      <p:sp>
        <p:nvSpPr>
          <p:cNvPr id="4" name="标题 52225"/>
          <p:cNvSpPr>
            <a:spLocks noGrp="1"/>
          </p:cNvSpPr>
          <p:nvPr/>
        </p:nvSpPr>
        <p:spPr>
          <a:xfrm>
            <a:off x="484440" y="5798876"/>
            <a:ext cx="3881937" cy="565171"/>
          </a:xfrm>
          <a:prstGeom prst="rect">
            <a:avLst/>
          </a:prstGeom>
          <a:noFill/>
          <a:ln w="19050">
            <a:solidFill>
              <a:srgbClr val="FF0000"/>
            </a:solidFill>
            <a:prstDash val="solid"/>
            <a:miter lim="800000"/>
          </a:ln>
        </p:spPr>
        <p:txBody>
          <a:bodyPr anchor="ctr"/>
          <a:lstStyle/>
          <a:p>
            <a:pPr algn="ctr"/>
            <a:r>
              <a:rPr lang="zh-CN" altLang="en-US" sz="2100" b="1" dirty="0" smtClean="0">
                <a:solidFill>
                  <a:srgbClr val="002060"/>
                </a:solidFill>
                <a:latin typeface="宋体" pitchFamily="2" charset="-122"/>
                <a:ea typeface="宋体" pitchFamily="2" charset="-122"/>
              </a:rPr>
              <a:t>西安半坡遗址复原模型</a:t>
            </a:r>
            <a:endParaRPr lang="zh-CN" altLang="en-US" sz="2100" b="1" dirty="0">
              <a:solidFill>
                <a:srgbClr val="002060"/>
              </a:solidFill>
              <a:latin typeface="宋体" pitchFamily="2" charset="-122"/>
              <a:ea typeface="宋体" pitchFamily="2" charset="-122"/>
            </a:endParaRPr>
          </a:p>
        </p:txBody>
      </p:sp>
      <p:sp>
        <p:nvSpPr>
          <p:cNvPr id="3" name="矩形 2"/>
          <p:cNvSpPr/>
          <p:nvPr/>
        </p:nvSpPr>
        <p:spPr>
          <a:xfrm>
            <a:off x="4742180" y="1727200"/>
            <a:ext cx="7284720" cy="4636847"/>
          </a:xfrm>
          <a:prstGeom prst="rect">
            <a:avLst/>
          </a:prstGeom>
          <a:noFill/>
          <a:ln w="25400">
            <a:solidFill>
              <a:srgbClr val="00B050"/>
            </a:solidFill>
          </a:ln>
        </p:spPr>
        <p:txBody>
          <a:bodyPr wrap="square">
            <a:spAutoFit/>
          </a:bodyPr>
          <a:lstStyle/>
          <a:p>
            <a:pPr>
              <a:lnSpc>
                <a:spcPct val="150000"/>
              </a:lnSpc>
            </a:pPr>
            <a:r>
              <a:rPr lang="zh-CN" altLang="en-US" sz="2000" b="1" dirty="0">
                <a:solidFill>
                  <a:srgbClr val="002060"/>
                </a:solidFill>
                <a:latin typeface="宋体" pitchFamily="2" charset="-122"/>
                <a:ea typeface="宋体" pitchFamily="2" charset="-122"/>
              </a:rPr>
              <a:t>材</a:t>
            </a:r>
            <a:r>
              <a:rPr lang="zh-CN" altLang="en-US" sz="2000" b="1" dirty="0" smtClean="0">
                <a:solidFill>
                  <a:srgbClr val="002060"/>
                </a:solidFill>
                <a:latin typeface="宋体" pitchFamily="2" charset="-122"/>
                <a:ea typeface="宋体" pitchFamily="2" charset="-122"/>
              </a:rPr>
              <a:t>料  半</a:t>
            </a:r>
            <a:r>
              <a:rPr lang="zh-CN" altLang="en-US" sz="2000" b="1" dirty="0">
                <a:solidFill>
                  <a:srgbClr val="002060"/>
                </a:solidFill>
                <a:latin typeface="宋体" pitchFamily="2" charset="-122"/>
                <a:ea typeface="宋体" pitchFamily="2" charset="-122"/>
              </a:rPr>
              <a:t>坡聚落的范围为不规则圆形。居住区在中央，分南北两片，每片有一座供公共活动用的大房屋，还有若干小房子，其间分布着窖穴和牲畜圈栏。居住区有濠沟环绕，沟北是公共墓地，沟东有陶窑</a:t>
            </a:r>
            <a:r>
              <a:rPr lang="zh-CN" altLang="en-US" sz="2000" b="1" dirty="0" smtClean="0">
                <a:solidFill>
                  <a:srgbClr val="002060"/>
                </a:solidFill>
                <a:latin typeface="宋体" pitchFamily="2" charset="-122"/>
                <a:ea typeface="宋体" pitchFamily="2" charset="-122"/>
              </a:rPr>
              <a:t>场</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半</a:t>
            </a:r>
            <a:r>
              <a:rPr lang="zh-CN" altLang="en-US" sz="2000" b="1" dirty="0">
                <a:solidFill>
                  <a:srgbClr val="002060"/>
                </a:solidFill>
                <a:latin typeface="宋体" pitchFamily="2" charset="-122"/>
                <a:ea typeface="宋体" pitchFamily="2" charset="-122"/>
              </a:rPr>
              <a:t>坡居民的经济生活为农业和渔猎并重。出土斧、锄、铲、刀、磨盘、磨棒等石制农具，镞、矛、网坠、鱼钩等渔猎工具。还发现粟的遗存和蔬菜籽粒，以及家畜和野生动物骨骸。常见陶器有粗砂罐、小口尖底瓶和钵。彩陶十分出色，红地黑彩，花纹简练朴素，绘人面、鱼、鹿、植物枝叶及几何形纹样。从陶器上发现</a:t>
            </a:r>
            <a:r>
              <a:rPr lang="en-US" altLang="zh-CN" sz="2000" b="1" dirty="0">
                <a:solidFill>
                  <a:srgbClr val="002060"/>
                </a:solidFill>
                <a:latin typeface="宋体" pitchFamily="2" charset="-122"/>
                <a:ea typeface="宋体" pitchFamily="2" charset="-122"/>
              </a:rPr>
              <a:t>22</a:t>
            </a:r>
            <a:r>
              <a:rPr lang="zh-CN" altLang="en-US" sz="2000" b="1" dirty="0">
                <a:solidFill>
                  <a:srgbClr val="002060"/>
                </a:solidFill>
                <a:latin typeface="宋体" pitchFamily="2" charset="-122"/>
                <a:ea typeface="宋体" pitchFamily="2" charset="-122"/>
              </a:rPr>
              <a:t>种刻划符号，有人认为可能是一种原始文字</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4290" y="111284"/>
            <a:ext cx="24803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史料实证：</a:t>
            </a:r>
            <a:endParaRPr lang="zh-CN" altLang="en-US" sz="3200" b="1" kern="100" spc="-50" dirty="0">
              <a:solidFill>
                <a:srgbClr val="FF0000"/>
              </a:solidFill>
              <a:latin typeface="方正姚体" pitchFamily="2" charset="-122"/>
              <a:ea typeface="方正姚体" pitchFamily="2" charset="-122"/>
            </a:endParaRPr>
          </a:p>
        </p:txBody>
      </p:sp>
      <p:sp>
        <p:nvSpPr>
          <p:cNvPr id="13" name="矩形 12"/>
          <p:cNvSpPr/>
          <p:nvPr/>
        </p:nvSpPr>
        <p:spPr>
          <a:xfrm>
            <a:off x="2263389" y="249027"/>
            <a:ext cx="6931411" cy="535531"/>
          </a:xfrm>
          <a:prstGeom prst="rect">
            <a:avLst/>
          </a:prstGeom>
        </p:spPr>
        <p:txBody>
          <a:bodyPr wrap="square">
            <a:spAutoFit/>
          </a:bodyPr>
          <a:lstStyle/>
          <a:p>
            <a:pPr lvl="0" algn="just">
              <a:lnSpc>
                <a:spcPct val="120000"/>
              </a:lnSpc>
              <a:buClr>
                <a:prstClr val="black"/>
              </a:buClr>
              <a:defRPr/>
            </a:pPr>
            <a:r>
              <a:rPr lang="zh-CN" altLang="en-US" sz="2800" b="1" kern="0" dirty="0" smtClean="0">
                <a:solidFill>
                  <a:srgbClr val="FF0000"/>
                </a:solidFill>
                <a:latin typeface="宋体" pitchFamily="2" charset="-122"/>
                <a:ea typeface="宋体" pitchFamily="2" charset="-122"/>
                <a:cs typeface="黑体" panose="02010609060101010101" charset="-122"/>
                <a:sym typeface="+mn-ea"/>
              </a:rPr>
              <a:t>农业</a:t>
            </a:r>
            <a:r>
              <a:rPr lang="zh-CN" altLang="en-US" sz="2800" b="1" kern="0" dirty="0">
                <a:solidFill>
                  <a:srgbClr val="FF0000"/>
                </a:solidFill>
                <a:latin typeface="宋体" pitchFamily="2" charset="-122"/>
                <a:ea typeface="宋体" pitchFamily="2" charset="-122"/>
                <a:cs typeface="黑体" panose="02010609060101010101" charset="-122"/>
                <a:sym typeface="+mn-ea"/>
              </a:rPr>
              <a:t>的出现促进了生活和生产方式的</a:t>
            </a:r>
            <a:r>
              <a:rPr lang="zh-CN" altLang="en-US" sz="2800" b="1" kern="0" dirty="0" smtClean="0">
                <a:solidFill>
                  <a:srgbClr val="FF0000"/>
                </a:solidFill>
                <a:latin typeface="宋体" pitchFamily="2" charset="-122"/>
                <a:ea typeface="宋体" pitchFamily="2" charset="-122"/>
                <a:cs typeface="黑体" panose="02010609060101010101" charset="-122"/>
                <a:sym typeface="+mn-ea"/>
              </a:rPr>
              <a:t>变化</a:t>
            </a:r>
            <a:endParaRPr lang="en-US" altLang="zh-CN" sz="2400" b="1" kern="0" dirty="0">
              <a:solidFill>
                <a:srgbClr val="FF0000"/>
              </a:solidFill>
              <a:latin typeface="宋体" pitchFamily="2" charset="-122"/>
              <a:ea typeface="宋体" pitchFamily="2" charset="-122"/>
              <a:cs typeface="黑体" panose="02010609060101010101" charset="-122"/>
              <a:sym typeface="+mn-ea"/>
            </a:endParaRPr>
          </a:p>
        </p:txBody>
      </p:sp>
    </p:spTree>
    <p:extLst>
      <p:ext uri="{BB962C8B-B14F-4D97-AF65-F5344CB8AC3E}">
        <p14:creationId xmlns:p14="http://schemas.microsoft.com/office/powerpoint/2010/main" val="325917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文本框 15"/>
          <p:cNvSpPr txBox="1"/>
          <p:nvPr/>
        </p:nvSpPr>
        <p:spPr>
          <a:xfrm>
            <a:off x="5981700" y="1239398"/>
            <a:ext cx="6031864" cy="5170646"/>
          </a:xfrm>
          <a:prstGeom prst="rect">
            <a:avLst/>
          </a:prstGeom>
          <a:noFill/>
          <a:ln w="25400">
            <a:solidFill>
              <a:srgbClr val="00B050"/>
            </a:solidFill>
          </a:ln>
        </p:spPr>
        <p:txBody>
          <a:bodyPr wrap="square" rtlCol="0" anchor="t">
            <a:spAutoFit/>
          </a:bodyPr>
          <a:lstStyle/>
          <a:p>
            <a:pPr marL="0" marR="0" lvl="0" indent="0"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dirty="0" smtClean="0">
                <a:solidFill>
                  <a:srgbClr val="002060"/>
                </a:solidFill>
                <a:latin typeface="宋体" pitchFamily="2" charset="-122"/>
                <a:ea typeface="宋体" pitchFamily="2" charset="-122"/>
                <a:cs typeface="楷体" panose="02010609060101010101" charset="-122"/>
                <a:sym typeface="+mn-ea"/>
              </a:rPr>
              <a:t>1</a:t>
            </a:r>
            <a:r>
              <a:rPr lang="zh-CN" altLang="en-US" sz="2000" b="1" kern="0" dirty="0" smtClean="0">
                <a:solidFill>
                  <a:srgbClr val="002060"/>
                </a:solidFill>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在农业生产的基础上</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人们开始对日月星辰的活动、对水土的特点、气候现象进行观察</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积累经验</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从而产生初步的天文地理和数学知识，把人类对客观世界的认识推到一个新的高度。</a:t>
            </a: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吴于廑、齐世荣《</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世界史</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古代史》（上卷）</a:t>
            </a:r>
          </a:p>
          <a:p>
            <a:pPr marL="0" marR="0" lvl="0" indent="0" defTabSz="914400" fontAlgn="auto">
              <a:lnSpc>
                <a:spcPct val="150000"/>
              </a:lnSpc>
              <a:spcBef>
                <a:spcPts val="0"/>
              </a:spcBef>
              <a:spcAft>
                <a:spcPts val="0"/>
              </a:spcAft>
              <a:buClr>
                <a:prstClr val="black"/>
              </a:buClr>
              <a:buSzTx/>
              <a:buFontTx/>
              <a:buNone/>
              <a:defRPr/>
            </a:pP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en-US" altLang="zh-CN" sz="2000" b="1" kern="0" dirty="0" smtClean="0">
                <a:solidFill>
                  <a:srgbClr val="002060"/>
                </a:solidFill>
                <a:latin typeface="宋体" pitchFamily="2" charset="-122"/>
                <a:ea typeface="宋体" pitchFamily="2" charset="-122"/>
                <a:cs typeface="楷体" panose="02010609060101010101" charset="-122"/>
                <a:sym typeface="+mn-ea"/>
              </a:rPr>
              <a:t>2</a:t>
            </a:r>
            <a:r>
              <a:rPr lang="zh-CN" altLang="en-US" sz="2000" b="1" kern="0" dirty="0" smtClean="0">
                <a:solidFill>
                  <a:srgbClr val="002060"/>
                </a:solidFill>
                <a:latin typeface="宋体" pitchFamily="2" charset="-122"/>
                <a:ea typeface="宋体" pitchFamily="2" charset="-122"/>
                <a:cs typeface="楷体" panose="02010609060101010101" charset="-122"/>
                <a:sym typeface="+mn-ea"/>
              </a:rPr>
              <a:t>：</a:t>
            </a:r>
            <a:r>
              <a:rPr sz="2000" b="1" kern="0" noProof="0" dirty="0" err="1" smtClean="0">
                <a:ln>
                  <a:noFill/>
                </a:ln>
                <a:solidFill>
                  <a:srgbClr val="002060"/>
                </a:solidFill>
                <a:effectLst/>
                <a:uLnTx/>
                <a:uFillTx/>
                <a:latin typeface="宋体" pitchFamily="2" charset="-122"/>
                <a:ea typeface="宋体" pitchFamily="2" charset="-122"/>
                <a:cs typeface="楷体" panose="02010609060101010101" charset="-122"/>
                <a:sym typeface="+mn-ea"/>
              </a:rPr>
              <a:t>原始农业和畜牧业产生以后</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各项具体劳动</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如动物的繁殖、饲养和农作物的播种、收割等</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更是与气象变化息息相关</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久而久之人们便形成了</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季</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和</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的概念</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在此基础上出现了原始的历法</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即以物候定农时的自然历。</a:t>
            </a: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王斯德《</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世界通史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》（第一编）</a:t>
            </a:r>
          </a:p>
        </p:txBody>
      </p:sp>
      <p:sp>
        <p:nvSpPr>
          <p:cNvPr id="8" name="文本框 7"/>
          <p:cNvSpPr txBox="1"/>
          <p:nvPr/>
        </p:nvSpPr>
        <p:spPr>
          <a:xfrm>
            <a:off x="161246" y="2586134"/>
            <a:ext cx="5706154" cy="2221762"/>
          </a:xfrm>
          <a:prstGeom prst="rect">
            <a:avLst/>
          </a:prstGeom>
          <a:noFill/>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①</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人类很早就认识到天文知识对于农业生产的重要性，几乎所有早期文明古国中，天文历法都获得了较快的发展；</a:t>
            </a:r>
            <a:endParaRPr lang="en-US" altLang="zh-CN"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endParaRPr>
          </a:p>
          <a:p>
            <a:pPr marL="0" marR="0" lvl="0" indent="0" algn="just" defTabSz="914400" fontAlgn="auto">
              <a:lnSpc>
                <a:spcPct val="150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②</a:t>
            </a:r>
            <a:r>
              <a:rPr lang="zh-CN" altLang="en-US" sz="24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数学和其他相关科学也逐渐发展起来。</a:t>
            </a:r>
          </a:p>
        </p:txBody>
      </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14"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3</a:t>
            </a:r>
            <a:r>
              <a:rPr lang="zh-CN" altLang="en-US" sz="2800" b="1" dirty="0" smtClean="0">
                <a:solidFill>
                  <a:srgbClr val="FF0000"/>
                </a:solidFill>
                <a:latin typeface="方正姚体" pitchFamily="2" charset="-122"/>
                <a:ea typeface="方正姚体" pitchFamily="2" charset="-122"/>
              </a:rPr>
              <a:t>、原始农业出现产生的意义</a:t>
            </a:r>
            <a:endParaRPr lang="zh-CN" altLang="en-US" sz="2800" b="1" dirty="0">
              <a:solidFill>
                <a:srgbClr val="FF0000"/>
              </a:solidFill>
              <a:latin typeface="方正姚体" pitchFamily="2" charset="-122"/>
              <a:ea typeface="方正姚体" pitchFamily="2" charset="-122"/>
            </a:endParaRPr>
          </a:p>
        </p:txBody>
      </p:sp>
      <p:sp>
        <p:nvSpPr>
          <p:cNvPr id="15" name="矩形 14"/>
          <p:cNvSpPr/>
          <p:nvPr/>
        </p:nvSpPr>
        <p:spPr>
          <a:xfrm>
            <a:off x="34290" y="1684988"/>
            <a:ext cx="5947409" cy="535531"/>
          </a:xfrm>
          <a:prstGeom prst="rect">
            <a:avLst/>
          </a:prstGeom>
        </p:spPr>
        <p:txBody>
          <a:bodyPr wrap="square">
            <a:spAutoFit/>
          </a:bodyPr>
          <a:lstStyle/>
          <a:p>
            <a:pPr lvl="0" algn="just">
              <a:lnSpc>
                <a:spcPct val="120000"/>
              </a:lnSpc>
              <a:buClr>
                <a:prstClr val="black"/>
              </a:buClr>
              <a:defRPr/>
            </a:pPr>
            <a:r>
              <a:rPr lang="zh-CN" altLang="en-US" sz="2400" b="1" kern="0" dirty="0" smtClean="0">
                <a:solidFill>
                  <a:srgbClr val="FF0000"/>
                </a:solidFill>
                <a:latin typeface="宋体" pitchFamily="2" charset="-122"/>
                <a:ea typeface="宋体" pitchFamily="2" charset="-122"/>
                <a:cs typeface="黑体" panose="02010609060101010101" charset="-122"/>
                <a:sym typeface="+mn-ea"/>
              </a:rPr>
              <a:t>（</a:t>
            </a:r>
            <a:r>
              <a:rPr lang="en-US" altLang="zh-CN" sz="2400" b="1" kern="0" dirty="0" smtClean="0">
                <a:solidFill>
                  <a:srgbClr val="FF0000"/>
                </a:solidFill>
                <a:latin typeface="宋体" pitchFamily="2" charset="-122"/>
                <a:ea typeface="宋体" pitchFamily="2" charset="-122"/>
                <a:cs typeface="黑体" panose="02010609060101010101" charset="-122"/>
                <a:sym typeface="+mn-ea"/>
              </a:rPr>
              <a:t>3</a:t>
            </a:r>
            <a:r>
              <a:rPr lang="zh-CN" altLang="en-US" sz="2400" b="1" kern="0" dirty="0" smtClean="0">
                <a:solidFill>
                  <a:srgbClr val="FF0000"/>
                </a:solidFill>
                <a:latin typeface="宋体" pitchFamily="2" charset="-122"/>
                <a:ea typeface="宋体" pitchFamily="2" charset="-122"/>
                <a:cs typeface="黑体" panose="02010609060101010101" charset="-122"/>
                <a:sym typeface="+mn-ea"/>
              </a:rPr>
              <a:t>）</a:t>
            </a:r>
            <a:r>
              <a:rPr lang="zh-CN" altLang="en-US" sz="2400" b="1" kern="0" dirty="0">
                <a:solidFill>
                  <a:srgbClr val="FF0000"/>
                </a:solidFill>
                <a:latin typeface="宋体" pitchFamily="2" charset="-122"/>
                <a:ea typeface="宋体" pitchFamily="2" charset="-122"/>
                <a:cs typeface="黑体" panose="02010609060101010101" charset="-122"/>
                <a:sym typeface="+mn-ea"/>
              </a:rPr>
              <a:t>农业的</a:t>
            </a:r>
            <a:r>
              <a:rPr lang="zh-CN" altLang="en-US" sz="2400" b="1" kern="0" dirty="0" smtClean="0">
                <a:solidFill>
                  <a:srgbClr val="FF0000"/>
                </a:solidFill>
                <a:latin typeface="宋体" pitchFamily="2" charset="-122"/>
                <a:ea typeface="宋体" pitchFamily="2" charset="-122"/>
                <a:cs typeface="黑体" panose="02010609060101010101" charset="-122"/>
                <a:sym typeface="+mn-ea"/>
              </a:rPr>
              <a:t>出现推动了科学技术的发展</a:t>
            </a:r>
            <a:endParaRPr lang="en-US" altLang="zh-CN" sz="2400" b="1" kern="0" dirty="0">
              <a:solidFill>
                <a:srgbClr val="FF0000"/>
              </a:solidFill>
              <a:latin typeface="宋体" pitchFamily="2" charset="-122"/>
              <a:ea typeface="宋体" pitchFamily="2" charset="-122"/>
              <a:cs typeface="黑体" panose="02010609060101010101" charset="-122"/>
              <a:sym typeface="+mn-ea"/>
            </a:endParaRPr>
          </a:p>
        </p:txBody>
      </p:sp>
    </p:spTree>
    <p:custDataLst>
      <p:tags r:id="rId1"/>
    </p:custDataLst>
    <p:extLst>
      <p:ext uri="{BB962C8B-B14F-4D97-AF65-F5344CB8AC3E}">
        <p14:creationId xmlns:p14="http://schemas.microsoft.com/office/powerpoint/2010/main" val="10583829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89310" y="5655726"/>
            <a:ext cx="8195678" cy="1015663"/>
          </a:xfrm>
          <a:prstGeom prst="rect">
            <a:avLst/>
          </a:prstGeom>
          <a:noFill/>
          <a:ln w="25400">
            <a:solidFill>
              <a:srgbClr val="00B050"/>
            </a:solidFill>
          </a:ln>
        </p:spPr>
        <p:txBody>
          <a:bodyPr wrap="square">
            <a:spAutoFit/>
          </a:bodyPr>
          <a:lstStyle/>
          <a:p>
            <a:pPr>
              <a:lnSpc>
                <a:spcPct val="150000"/>
              </a:lnSpc>
            </a:pPr>
            <a:r>
              <a:rPr lang="zh-CN" altLang="en-US" sz="2000" b="1" dirty="0" smtClean="0">
                <a:solidFill>
                  <a:srgbClr val="FF0000"/>
                </a:solidFill>
                <a:latin typeface="宋体" pitchFamily="2" charset="-122"/>
                <a:ea typeface="宋体" pitchFamily="2" charset="-122"/>
              </a:rPr>
              <a:t>（</a:t>
            </a:r>
            <a:r>
              <a:rPr lang="en-US" altLang="zh-CN" sz="2000" b="1" dirty="0" smtClean="0">
                <a:solidFill>
                  <a:srgbClr val="FF0000"/>
                </a:solidFill>
                <a:latin typeface="宋体" pitchFamily="2" charset="-122"/>
                <a:ea typeface="宋体" pitchFamily="2" charset="-122"/>
              </a:rPr>
              <a:t>2</a:t>
            </a:r>
            <a:r>
              <a:rPr lang="zh-CN" altLang="en-US" sz="2000" b="1" dirty="0" smtClean="0">
                <a:solidFill>
                  <a:srgbClr val="FF0000"/>
                </a:solidFill>
                <a:latin typeface="宋体" pitchFamily="2" charset="-122"/>
                <a:ea typeface="宋体" pitchFamily="2" charset="-122"/>
              </a:rPr>
              <a:t>）数学：</a:t>
            </a:r>
            <a:r>
              <a:rPr lang="zh-CN" altLang="en-US" sz="2000" b="1" dirty="0" smtClean="0">
                <a:solidFill>
                  <a:srgbClr val="002060"/>
                </a:solidFill>
                <a:latin typeface="宋体" pitchFamily="2" charset="-122"/>
                <a:ea typeface="宋体" pitchFamily="2" charset="-122"/>
              </a:rPr>
              <a:t>两河流域的苏美尔人发明</a:t>
            </a:r>
            <a:r>
              <a:rPr lang="zh-CN" altLang="en-US" sz="2000" b="1" dirty="0">
                <a:solidFill>
                  <a:srgbClr val="002060"/>
                </a:solidFill>
                <a:latin typeface="宋体" pitchFamily="2" charset="-122"/>
                <a:ea typeface="宋体" pitchFamily="2" charset="-122"/>
              </a:rPr>
              <a:t>了</a:t>
            </a:r>
            <a:r>
              <a:rPr lang="en-US" altLang="zh-CN" sz="2000" b="1" dirty="0">
                <a:solidFill>
                  <a:srgbClr val="002060"/>
                </a:solidFill>
                <a:latin typeface="宋体" pitchFamily="2" charset="-122"/>
                <a:ea typeface="宋体" pitchFamily="2" charset="-122"/>
              </a:rPr>
              <a:t>60</a:t>
            </a:r>
            <a:r>
              <a:rPr lang="zh-CN" altLang="en-US" sz="2000" b="1" dirty="0">
                <a:solidFill>
                  <a:srgbClr val="002060"/>
                </a:solidFill>
                <a:latin typeface="宋体" pitchFamily="2" charset="-122"/>
                <a:ea typeface="宋体" pitchFamily="2" charset="-122"/>
              </a:rPr>
              <a:t>进位制，用于测量土地、计算粮食产量和人工</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cxnSp>
        <p:nvCxnSpPr>
          <p:cNvPr id="8" name="直接连接符 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4290" y="111284"/>
            <a:ext cx="24803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史料实证：</a:t>
            </a:r>
            <a:endParaRPr lang="zh-CN" altLang="en-US" sz="3200" b="1" kern="100" spc="-50" dirty="0">
              <a:solidFill>
                <a:srgbClr val="FF0000"/>
              </a:solidFill>
              <a:latin typeface="方正姚体" pitchFamily="2" charset="-122"/>
              <a:ea typeface="方正姚体" pitchFamily="2" charset="-122"/>
            </a:endParaRPr>
          </a:p>
        </p:txBody>
      </p:sp>
      <p:sp>
        <p:nvSpPr>
          <p:cNvPr id="10" name="矩形 9"/>
          <p:cNvSpPr/>
          <p:nvPr/>
        </p:nvSpPr>
        <p:spPr>
          <a:xfrm>
            <a:off x="2197100" y="219484"/>
            <a:ext cx="6959600" cy="609398"/>
          </a:xfrm>
          <a:prstGeom prst="rect">
            <a:avLst/>
          </a:prstGeom>
        </p:spPr>
        <p:txBody>
          <a:bodyPr wrap="square">
            <a:spAutoFit/>
          </a:bodyPr>
          <a:lstStyle/>
          <a:p>
            <a:pPr lvl="0" algn="just">
              <a:lnSpc>
                <a:spcPct val="120000"/>
              </a:lnSpc>
              <a:buClr>
                <a:prstClr val="black"/>
              </a:buClr>
              <a:defRPr/>
            </a:pPr>
            <a:r>
              <a:rPr lang="zh-CN" altLang="en-US" sz="2800" b="1" kern="0" dirty="0" smtClean="0">
                <a:solidFill>
                  <a:srgbClr val="FF0000"/>
                </a:solidFill>
                <a:latin typeface="宋体" pitchFamily="2" charset="-122"/>
                <a:ea typeface="宋体" pitchFamily="2" charset="-122"/>
                <a:cs typeface="黑体" panose="02010609060101010101" charset="-122"/>
                <a:sym typeface="+mn-ea"/>
              </a:rPr>
              <a:t>农业</a:t>
            </a:r>
            <a:r>
              <a:rPr lang="zh-CN" altLang="en-US" sz="2800" b="1" kern="0" dirty="0">
                <a:solidFill>
                  <a:srgbClr val="FF0000"/>
                </a:solidFill>
                <a:latin typeface="宋体" pitchFamily="2" charset="-122"/>
                <a:ea typeface="宋体" pitchFamily="2" charset="-122"/>
                <a:cs typeface="黑体" panose="02010609060101010101" charset="-122"/>
                <a:sym typeface="+mn-ea"/>
              </a:rPr>
              <a:t>的</a:t>
            </a:r>
            <a:r>
              <a:rPr lang="zh-CN" altLang="en-US" sz="2800" b="1" kern="0" dirty="0" smtClean="0">
                <a:solidFill>
                  <a:srgbClr val="FF0000"/>
                </a:solidFill>
                <a:latin typeface="宋体" pitchFamily="2" charset="-122"/>
                <a:ea typeface="宋体" pitchFamily="2" charset="-122"/>
                <a:cs typeface="黑体" panose="02010609060101010101" charset="-122"/>
                <a:sym typeface="+mn-ea"/>
              </a:rPr>
              <a:t>出现推动了科学技术的发展</a:t>
            </a:r>
            <a:endParaRPr lang="en-US" altLang="zh-CN" sz="2800" b="1" kern="0" dirty="0">
              <a:solidFill>
                <a:srgbClr val="FF0000"/>
              </a:solidFill>
              <a:latin typeface="宋体" pitchFamily="2" charset="-122"/>
              <a:ea typeface="宋体" pitchFamily="2" charset="-122"/>
              <a:cs typeface="黑体" panose="02010609060101010101" charset="-122"/>
              <a:sym typeface="+mn-ea"/>
            </a:endParaRPr>
          </a:p>
        </p:txBody>
      </p:sp>
      <p:pic>
        <p:nvPicPr>
          <p:cNvPr id="12" name="内容占位符 3">
            <a:extLst>
              <a:ext uri="{FF2B5EF4-FFF2-40B4-BE49-F238E27FC236}">
                <a16:creationId xmlns="" xmlns:a16="http://schemas.microsoft.com/office/drawing/2014/main" id="{E85290A3-A06A-4746-8BE4-245176AC39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424690" y="1056435"/>
            <a:ext cx="2721500" cy="2677365"/>
          </a:xfrm>
          <a:prstGeom prst="rect">
            <a:avLst/>
          </a:prstGeom>
        </p:spPr>
      </p:pic>
      <p:sp>
        <p:nvSpPr>
          <p:cNvPr id="4" name="矩形 3"/>
          <p:cNvSpPr/>
          <p:nvPr/>
        </p:nvSpPr>
        <p:spPr>
          <a:xfrm>
            <a:off x="134211" y="1228233"/>
            <a:ext cx="8150777" cy="4247317"/>
          </a:xfrm>
          <a:prstGeom prst="rect">
            <a:avLst/>
          </a:prstGeom>
          <a:ln w="25400">
            <a:solidFill>
              <a:srgbClr val="00B050"/>
            </a:solidFill>
          </a:ln>
        </p:spPr>
        <p:txBody>
          <a:bodyPr wrap="square">
            <a:spAutoFit/>
          </a:bodyPr>
          <a:lstStyle/>
          <a:p>
            <a:pPr>
              <a:lnSpc>
                <a:spcPct val="150000"/>
              </a:lnSpc>
            </a:pPr>
            <a:r>
              <a:rPr lang="zh-CN" altLang="en-US" sz="2000" b="1" dirty="0" smtClean="0">
                <a:solidFill>
                  <a:srgbClr val="FF0000"/>
                </a:solidFill>
                <a:latin typeface="宋体" pitchFamily="2" charset="-122"/>
                <a:ea typeface="宋体" pitchFamily="2" charset="-122"/>
              </a:rPr>
              <a:t>（</a:t>
            </a:r>
            <a:r>
              <a:rPr lang="en-US" altLang="zh-CN" sz="2000" b="1" dirty="0" smtClean="0">
                <a:solidFill>
                  <a:srgbClr val="FF0000"/>
                </a:solidFill>
                <a:latin typeface="宋体" pitchFamily="2" charset="-122"/>
                <a:ea typeface="宋体" pitchFamily="2" charset="-122"/>
              </a:rPr>
              <a:t>1</a:t>
            </a:r>
            <a:r>
              <a:rPr lang="zh-CN" altLang="en-US" sz="2000" b="1" dirty="0" smtClean="0">
                <a:solidFill>
                  <a:srgbClr val="FF0000"/>
                </a:solidFill>
                <a:latin typeface="宋体" pitchFamily="2" charset="-122"/>
                <a:ea typeface="宋体" pitchFamily="2" charset="-122"/>
              </a:rPr>
              <a:t>）历法：</a:t>
            </a:r>
            <a:endParaRPr lang="en-US" altLang="zh-CN" sz="2000" b="1" dirty="0" smtClean="0">
              <a:solidFill>
                <a:srgbClr val="FF0000"/>
              </a:solidFill>
              <a:latin typeface="宋体" pitchFamily="2" charset="-122"/>
              <a:ea typeface="宋体" pitchFamily="2" charset="-122"/>
            </a:endParaRPr>
          </a:p>
          <a:p>
            <a:pPr>
              <a:lnSpc>
                <a:spcPct val="150000"/>
              </a:lnSpc>
            </a:pPr>
            <a:r>
              <a:rPr lang="zh-CN" altLang="en-US" sz="2000" b="1" dirty="0" smtClean="0">
                <a:solidFill>
                  <a:srgbClr val="FF0000"/>
                </a:solidFill>
                <a:latin typeface="宋体" pitchFamily="2" charset="-122"/>
                <a:ea typeface="宋体" pitchFamily="2" charset="-122"/>
              </a:rPr>
              <a:t>①古埃及人制定了世界上第一部历法“太阳历”</a:t>
            </a:r>
            <a:r>
              <a:rPr lang="zh-CN" altLang="en-US" sz="2000" b="1" dirty="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他们把一年</a:t>
            </a:r>
            <a:r>
              <a:rPr lang="zh-CN" altLang="en-US" sz="2000" b="1" dirty="0">
                <a:solidFill>
                  <a:srgbClr val="002060"/>
                </a:solidFill>
                <a:latin typeface="宋体" pitchFamily="2" charset="-122"/>
                <a:ea typeface="宋体" pitchFamily="2" charset="-122"/>
              </a:rPr>
              <a:t>分为三季，分别是泛滥季、播种季和收获季，每季四个月，年末另加五天为</a:t>
            </a:r>
            <a:r>
              <a:rPr lang="zh-CN" altLang="en-US" sz="2000" b="1" dirty="0" smtClean="0">
                <a:solidFill>
                  <a:srgbClr val="002060"/>
                </a:solidFill>
                <a:latin typeface="宋体" pitchFamily="2" charset="-122"/>
                <a:ea typeface="宋体" pitchFamily="2" charset="-122"/>
              </a:rPr>
              <a:t>节日。</a:t>
            </a:r>
            <a:endParaRPr lang="en-US" altLang="zh-CN" sz="2000" b="1" dirty="0" smtClean="0">
              <a:solidFill>
                <a:srgbClr val="002060"/>
              </a:solidFill>
              <a:latin typeface="宋体" pitchFamily="2" charset="-122"/>
              <a:ea typeface="宋体" pitchFamily="2" charset="-122"/>
            </a:endParaRPr>
          </a:p>
          <a:p>
            <a:pPr>
              <a:lnSpc>
                <a:spcPct val="150000"/>
              </a:lnSpc>
            </a:pPr>
            <a:r>
              <a:rPr lang="en-US" altLang="zh-CN" sz="2000" b="1" dirty="0" smtClean="0">
                <a:solidFill>
                  <a:srgbClr val="FF0000"/>
                </a:solidFill>
                <a:latin typeface="宋体" pitchFamily="2" charset="-122"/>
                <a:ea typeface="宋体" pitchFamily="2" charset="-122"/>
              </a:rPr>
              <a:t>②</a:t>
            </a:r>
            <a:r>
              <a:rPr lang="zh-CN" altLang="en-US" sz="2000" b="1" dirty="0" smtClean="0">
                <a:solidFill>
                  <a:srgbClr val="FF0000"/>
                </a:solidFill>
                <a:latin typeface="宋体" pitchFamily="2" charset="-122"/>
                <a:ea typeface="宋体" pitchFamily="2" charset="-122"/>
              </a:rPr>
              <a:t>中国夏朝的</a:t>
            </a:r>
            <a:r>
              <a:rPr lang="en-US" altLang="zh-CN" sz="2000" b="1" dirty="0" smtClean="0">
                <a:solidFill>
                  <a:srgbClr val="FF0000"/>
                </a:solidFill>
                <a:latin typeface="宋体" pitchFamily="2" charset="-122"/>
                <a:ea typeface="宋体" pitchFamily="2" charset="-122"/>
              </a:rPr>
              <a:t>《</a:t>
            </a:r>
            <a:r>
              <a:rPr lang="zh-CN" altLang="en-US" sz="2000" b="1" dirty="0" smtClean="0">
                <a:solidFill>
                  <a:srgbClr val="FF0000"/>
                </a:solidFill>
                <a:latin typeface="宋体" pitchFamily="2" charset="-122"/>
                <a:ea typeface="宋体" pitchFamily="2" charset="-122"/>
              </a:rPr>
              <a:t>夏</a:t>
            </a:r>
            <a:r>
              <a:rPr lang="zh-CN" altLang="en-US" sz="2000" b="1" dirty="0">
                <a:solidFill>
                  <a:srgbClr val="FF0000"/>
                </a:solidFill>
                <a:latin typeface="宋体" pitchFamily="2" charset="-122"/>
                <a:ea typeface="宋体" pitchFamily="2" charset="-122"/>
              </a:rPr>
              <a:t>小正</a:t>
            </a:r>
            <a:r>
              <a:rPr lang="en-US" altLang="zh-CN" sz="2000" b="1" dirty="0" smtClean="0">
                <a:solidFill>
                  <a:srgbClr val="FF0000"/>
                </a:solidFill>
                <a:latin typeface="宋体" pitchFamily="2" charset="-122"/>
                <a:ea typeface="宋体" pitchFamily="2" charset="-122"/>
              </a:rPr>
              <a:t>》</a:t>
            </a:r>
            <a:r>
              <a:rPr lang="zh-CN" altLang="en-US" sz="2000" b="1" dirty="0" smtClean="0">
                <a:solidFill>
                  <a:srgbClr val="FF000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由</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经</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和</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传</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两部分组成，全文共四百多字。它的内容是按一年十二个月，分别记载每月的物候、气象、星象和有关重大政事，特别是生产方面的大事。书中反映当时的农业生产的内容包括谷物、纤维植物、染料、园艺作物的种植，蚕桑，畜牧和采集、渔猎</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蚕桑和养马颇受重视</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马的阉割，染料的蓝和园艺作物的芸、桃、杏等的栽培，均为首次见于记载</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pic>
        <p:nvPicPr>
          <p:cNvPr id="1026" name="Picture 2" descr="https://p1.ssl.qhimg.com/t01bf6f4dd00056ce1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4690" y="3912427"/>
            <a:ext cx="2721500" cy="27060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339053" y="1056435"/>
            <a:ext cx="492443" cy="2677365"/>
          </a:xfrm>
          <a:prstGeom prst="rect">
            <a:avLst/>
          </a:prstGeom>
          <a:noFill/>
          <a:ln w="25400">
            <a:solidFill>
              <a:srgbClr val="00B050"/>
            </a:solidFill>
          </a:ln>
        </p:spPr>
        <p:txBody>
          <a:bodyPr vert="eaVert" wrap="square" rtlCol="0">
            <a:spAutoFit/>
          </a:bodyPr>
          <a:lstStyle/>
          <a:p>
            <a:pPr algn="ctr"/>
            <a:r>
              <a:rPr lang="zh-CN" altLang="en-US" sz="2000" b="1" dirty="0" smtClean="0">
                <a:solidFill>
                  <a:srgbClr val="002060"/>
                </a:solidFill>
                <a:latin typeface="宋体" pitchFamily="2" charset="-122"/>
                <a:ea typeface="宋体" pitchFamily="2" charset="-122"/>
              </a:rPr>
              <a:t>古埃及</a:t>
            </a:r>
            <a:r>
              <a:rPr lang="en-US" altLang="zh-CN" sz="2000" b="1" dirty="0" smtClean="0">
                <a:solidFill>
                  <a:srgbClr val="002060"/>
                </a:solidFill>
                <a:latin typeface="宋体" pitchFamily="2" charset="-122"/>
                <a:ea typeface="宋体" pitchFamily="2" charset="-122"/>
              </a:rPr>
              <a:t>『</a:t>
            </a:r>
            <a:r>
              <a:rPr lang="zh-CN" altLang="en-US" sz="2000" b="1" dirty="0" smtClean="0">
                <a:solidFill>
                  <a:srgbClr val="002060"/>
                </a:solidFill>
                <a:latin typeface="宋体" pitchFamily="2" charset="-122"/>
                <a:ea typeface="宋体" pitchFamily="2" charset="-122"/>
              </a:rPr>
              <a:t>太阳历</a:t>
            </a:r>
            <a:r>
              <a:rPr lang="en-US" altLang="zh-CN"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
        <p:nvSpPr>
          <p:cNvPr id="18" name="TextBox 17"/>
          <p:cNvSpPr txBox="1"/>
          <p:nvPr/>
        </p:nvSpPr>
        <p:spPr>
          <a:xfrm>
            <a:off x="11339053" y="4101011"/>
            <a:ext cx="492443" cy="2505566"/>
          </a:xfrm>
          <a:prstGeom prst="rect">
            <a:avLst/>
          </a:prstGeom>
          <a:noFill/>
          <a:ln w="25400">
            <a:solidFill>
              <a:srgbClr val="00B050"/>
            </a:solidFill>
          </a:ln>
        </p:spPr>
        <p:txBody>
          <a:bodyPr vert="eaVert" wrap="square" rtlCol="0">
            <a:spAutoFit/>
          </a:bodyPr>
          <a:lstStyle/>
          <a:p>
            <a:pPr algn="ctr"/>
            <a:r>
              <a:rPr lang="zh-CN" altLang="en-US" sz="2000" b="1" dirty="0" smtClean="0">
                <a:solidFill>
                  <a:srgbClr val="002060"/>
                </a:solidFill>
                <a:latin typeface="宋体" pitchFamily="2" charset="-122"/>
                <a:ea typeface="宋体" pitchFamily="2" charset="-122"/>
              </a:rPr>
              <a:t>中国夏朝</a:t>
            </a:r>
            <a:r>
              <a:rPr lang="en-US" altLang="zh-CN" sz="2000" b="1" dirty="0" smtClean="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夏小正</a:t>
            </a:r>
            <a:r>
              <a:rPr lang="en-US" altLang="zh-CN"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Tree>
    <p:extLst>
      <p:ext uri="{BB962C8B-B14F-4D97-AF65-F5344CB8AC3E}">
        <p14:creationId xmlns:p14="http://schemas.microsoft.com/office/powerpoint/2010/main" val="127496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34290" y="126464"/>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grpSp>
        <p:nvGrpSpPr>
          <p:cNvPr id="5" name="组合 4"/>
          <p:cNvGrpSpPr/>
          <p:nvPr/>
        </p:nvGrpSpPr>
        <p:grpSpPr>
          <a:xfrm>
            <a:off x="6007100" y="1359764"/>
            <a:ext cx="6045200" cy="4160520"/>
            <a:chOff x="-23" y="1581"/>
            <a:chExt cx="19246" cy="6552"/>
          </a:xfrm>
        </p:grpSpPr>
        <p:grpSp>
          <p:nvGrpSpPr>
            <p:cNvPr id="6" name="组合 5"/>
            <p:cNvGrpSpPr/>
            <p:nvPr/>
          </p:nvGrpSpPr>
          <p:grpSpPr>
            <a:xfrm>
              <a:off x="0" y="1581"/>
              <a:ext cx="19200" cy="6552"/>
              <a:chOff x="0" y="2112"/>
              <a:chExt cx="19200" cy="6552"/>
            </a:xfrm>
          </p:grpSpPr>
          <p:pic>
            <p:nvPicPr>
              <p:cNvPr id="11" name="图片 10"/>
              <p:cNvPicPr>
                <a:picLocks noChangeAspect="1"/>
              </p:cNvPicPr>
              <p:nvPr/>
            </p:nvPicPr>
            <p:blipFill>
              <a:blip r:embed="rId2">
                <a:lum contrast="30000"/>
              </a:blip>
              <a:srcRect/>
              <a:stretch>
                <a:fillRect/>
              </a:stretch>
            </p:blipFill>
            <p:spPr>
              <a:xfrm>
                <a:off x="9564" y="2112"/>
                <a:ext cx="9636" cy="6552"/>
              </a:xfrm>
              <a:prstGeom prst="rect">
                <a:avLst/>
              </a:prstGeom>
            </p:spPr>
          </p:pic>
          <p:pic>
            <p:nvPicPr>
              <p:cNvPr id="12" name="图片 11"/>
              <p:cNvPicPr>
                <a:picLocks noChangeAspect="1"/>
              </p:cNvPicPr>
              <p:nvPr/>
            </p:nvPicPr>
            <p:blipFill>
              <a:blip r:embed="rId3">
                <a:lum contrast="6000"/>
              </a:blip>
              <a:srcRect/>
              <a:stretch>
                <a:fillRect/>
              </a:stretch>
            </p:blipFill>
            <p:spPr>
              <a:xfrm>
                <a:off x="0" y="2124"/>
                <a:ext cx="9631" cy="6528"/>
              </a:xfrm>
              <a:prstGeom prst="rect">
                <a:avLst/>
              </a:prstGeom>
            </p:spPr>
          </p:pic>
        </p:grpSp>
        <p:pic>
          <p:nvPicPr>
            <p:cNvPr id="7" name="图片 6"/>
            <p:cNvPicPr>
              <a:picLocks noChangeAspect="1"/>
            </p:cNvPicPr>
            <p:nvPr/>
          </p:nvPicPr>
          <p:blipFill>
            <a:blip r:embed="rId4">
              <a:lum contrast="30000"/>
            </a:blip>
            <a:stretch>
              <a:fillRect/>
            </a:stretch>
          </p:blipFill>
          <p:spPr>
            <a:xfrm>
              <a:off x="11280" y="6933"/>
              <a:ext cx="7920" cy="1188"/>
            </a:xfrm>
            <a:prstGeom prst="rect">
              <a:avLst/>
            </a:prstGeom>
            <a:ln>
              <a:solidFill>
                <a:schemeClr val="tx1"/>
              </a:solidFill>
            </a:ln>
          </p:spPr>
        </p:pic>
        <p:sp>
          <p:nvSpPr>
            <p:cNvPr id="8" name="文本框 11"/>
            <p:cNvSpPr txBox="1"/>
            <p:nvPr/>
          </p:nvSpPr>
          <p:spPr>
            <a:xfrm>
              <a:off x="-23" y="1623"/>
              <a:ext cx="5944" cy="1454"/>
            </a:xfrm>
            <a:prstGeom prst="rect">
              <a:avLst/>
            </a:prstGeom>
            <a:solidFill>
              <a:schemeClr val="bg1"/>
            </a:solidFill>
            <a:ln>
              <a:solidFill>
                <a:schemeClr val="tx1"/>
              </a:solidFill>
            </a:ln>
          </p:spPr>
          <p:txBody>
            <a:bodyPr wrap="square" rtlCol="0">
              <a:spAutoFit/>
            </a:bodyPr>
            <a:lstStyle/>
            <a:p>
              <a:r>
                <a:rPr lang="zh-CN" altLang="en-US" b="1" dirty="0">
                  <a:solidFill>
                    <a:srgbClr val="002060"/>
                  </a:solidFill>
                  <a:latin typeface="方正清刻本悦宋简体" panose="02000000000000000000" charset="-122"/>
                  <a:ea typeface="方正清刻本悦宋简体" panose="02000000000000000000" charset="-122"/>
                </a:rPr>
                <a:t>世界主要文明发源地和农耕与畜牧</a:t>
              </a:r>
              <a:r>
                <a:rPr lang="zh-CN" altLang="en-US" b="1" dirty="0" smtClean="0">
                  <a:solidFill>
                    <a:srgbClr val="002060"/>
                  </a:solidFill>
                  <a:latin typeface="方正清刻本悦宋简体" panose="02000000000000000000" charset="-122"/>
                  <a:ea typeface="方正清刻本悦宋简体" panose="02000000000000000000" charset="-122"/>
                </a:rPr>
                <a:t>的起源</a:t>
              </a:r>
              <a:r>
                <a:rPr lang="en-US" altLang="zh-CN" b="1" dirty="0">
                  <a:solidFill>
                    <a:srgbClr val="002060"/>
                  </a:solidFill>
                  <a:latin typeface="方正清刻本悦宋简体" panose="02000000000000000000" charset="-122"/>
                  <a:ea typeface="方正清刻本悦宋简体" panose="02000000000000000000" charset="-122"/>
                </a:rPr>
                <a:t>(</a:t>
              </a:r>
              <a:r>
                <a:rPr lang="zh-CN" altLang="en-US" b="1" dirty="0">
                  <a:solidFill>
                    <a:srgbClr val="002060"/>
                  </a:solidFill>
                  <a:latin typeface="方正清刻本悦宋简体" panose="02000000000000000000" charset="-122"/>
                  <a:ea typeface="方正清刻本悦宋简体" panose="02000000000000000000" charset="-122"/>
                </a:rPr>
                <a:t>局部</a:t>
              </a:r>
              <a:r>
                <a:rPr lang="en-US" altLang="zh-CN" b="1" dirty="0">
                  <a:solidFill>
                    <a:srgbClr val="002060"/>
                  </a:solidFill>
                  <a:latin typeface="方正清刻本悦宋简体" panose="02000000000000000000" charset="-122"/>
                  <a:ea typeface="方正清刻本悦宋简体" panose="02000000000000000000" charset="-122"/>
                </a:rPr>
                <a:t>)</a:t>
              </a:r>
            </a:p>
          </p:txBody>
        </p:sp>
        <p:cxnSp>
          <p:nvCxnSpPr>
            <p:cNvPr id="9" name="直接连接符 8"/>
            <p:cNvCxnSpPr/>
            <p:nvPr/>
          </p:nvCxnSpPr>
          <p:spPr>
            <a:xfrm flipV="1">
              <a:off x="4" y="1605"/>
              <a:ext cx="1921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 y="8133"/>
              <a:ext cx="1921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02803" y="1989029"/>
            <a:ext cx="5626100" cy="3323987"/>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    西亚的两河流域、非洲的尼罗河流域、南亚的印度河流域和恒河流域、中国的黄河和长江流域，灌溉农业发达，孕育出古巴比伦文明、古埃及文明、古印度文明和古代中国文明。为了减少旱涝对农业的影响，修建水利工程成为地区发展的大事。这些地区的统治者都将灌溉系统的开凿、疏浚、维护作为主要工作之一。</a:t>
            </a:r>
            <a:endParaRPr lang="zh-CN" altLang="en-US" sz="2000" b="1" dirty="0">
              <a:solidFill>
                <a:srgbClr val="002060"/>
              </a:solidFill>
              <a:latin typeface="宋体" pitchFamily="2" charset="-122"/>
              <a:ea typeface="宋体" pitchFamily="2" charset="-122"/>
            </a:endParaRPr>
          </a:p>
        </p:txBody>
      </p:sp>
      <p:sp>
        <p:nvSpPr>
          <p:cNvPr id="14" name="文本框 9"/>
          <p:cNvSpPr txBox="1"/>
          <p:nvPr/>
        </p:nvSpPr>
        <p:spPr>
          <a:xfrm>
            <a:off x="202803" y="5520284"/>
            <a:ext cx="3005951" cy="400110"/>
          </a:xfrm>
          <a:prstGeom prst="rect">
            <a:avLst/>
          </a:prstGeom>
          <a:noFill/>
        </p:spPr>
        <p:txBody>
          <a:bodyPr wrap="none" rtlCol="0">
            <a:spAutoFit/>
          </a:bodyPr>
          <a:lstStyle/>
          <a:p>
            <a:r>
              <a:rPr lang="zh-CN" altLang="en-US" sz="2000" b="1" dirty="0" smtClean="0">
                <a:solidFill>
                  <a:srgbClr val="FF0000"/>
                </a:solidFill>
                <a:latin typeface="宋体" pitchFamily="2" charset="-122"/>
                <a:ea typeface="宋体" pitchFamily="2" charset="-122"/>
              </a:rPr>
              <a:t>共同特征：</a:t>
            </a:r>
            <a:r>
              <a:rPr lang="zh-CN" altLang="en-US" sz="2000" b="1" dirty="0" smtClean="0">
                <a:solidFill>
                  <a:srgbClr val="002060"/>
                </a:solidFill>
                <a:latin typeface="宋体" pitchFamily="2" charset="-122"/>
                <a:ea typeface="宋体" pitchFamily="2" charset="-122"/>
              </a:rPr>
              <a:t>灌溉农业发达</a:t>
            </a:r>
            <a:endParaRPr lang="zh-CN" altLang="en-US" sz="2000" b="1" dirty="0">
              <a:solidFill>
                <a:srgbClr val="002060"/>
              </a:solidFill>
              <a:latin typeface="宋体" pitchFamily="2" charset="-122"/>
              <a:ea typeface="宋体" pitchFamily="2" charset="-122"/>
            </a:endParaRPr>
          </a:p>
        </p:txBody>
      </p:sp>
      <p:sp>
        <p:nvSpPr>
          <p:cNvPr id="15" name="文本框 11"/>
          <p:cNvSpPr txBox="1"/>
          <p:nvPr/>
        </p:nvSpPr>
        <p:spPr>
          <a:xfrm>
            <a:off x="165101" y="6150672"/>
            <a:ext cx="6896100" cy="400110"/>
          </a:xfrm>
          <a:prstGeom prst="rect">
            <a:avLst/>
          </a:prstGeom>
          <a:noFill/>
        </p:spPr>
        <p:txBody>
          <a:bodyPr wrap="square" rtlCol="0">
            <a:spAutoFit/>
          </a:bodyPr>
          <a:lstStyle/>
          <a:p>
            <a:pPr algn="l"/>
            <a:r>
              <a:rPr lang="zh-CN" altLang="en-US" sz="2000" b="1" dirty="0" smtClean="0">
                <a:solidFill>
                  <a:srgbClr val="FF0000"/>
                </a:solidFill>
                <a:latin typeface="宋体" pitchFamily="2" charset="-122"/>
                <a:ea typeface="宋体" pitchFamily="2" charset="-122"/>
              </a:rPr>
              <a:t>原因：</a:t>
            </a:r>
            <a:r>
              <a:rPr lang="zh-CN" altLang="en-US" sz="2000" b="1" dirty="0" smtClean="0">
                <a:solidFill>
                  <a:srgbClr val="002060"/>
                </a:solidFill>
                <a:latin typeface="宋体" pitchFamily="2" charset="-122"/>
                <a:ea typeface="宋体" pitchFamily="2" charset="-122"/>
              </a:rPr>
              <a:t>减少水旱灾害的影响；统治者的重视</a:t>
            </a:r>
            <a:r>
              <a:rPr lang="zh-CN" altLang="en-US" sz="2000" b="1" dirty="0">
                <a:solidFill>
                  <a:srgbClr val="002060"/>
                </a:solidFill>
                <a:latin typeface="宋体" pitchFamily="2" charset="-122"/>
                <a:ea typeface="宋体" pitchFamily="2" charset="-122"/>
                <a:sym typeface="+mn-ea"/>
              </a:rPr>
              <a:t>修建水利工程</a:t>
            </a:r>
            <a:r>
              <a:rPr lang="zh-CN" altLang="en-US" sz="2000" b="1" dirty="0" smtClean="0">
                <a:solidFill>
                  <a:srgbClr val="002060"/>
                </a:solidFill>
                <a:latin typeface="宋体" pitchFamily="2" charset="-122"/>
                <a:ea typeface="宋体" pitchFamily="2" charset="-122"/>
              </a:rPr>
              <a:t>。</a:t>
            </a:r>
            <a:endParaRPr lang="zh-CN" altLang="en-US" sz="2000" b="1" dirty="0">
              <a:solidFill>
                <a:srgbClr val="002060"/>
              </a:solidFill>
              <a:latin typeface="宋体" pitchFamily="2" charset="-122"/>
              <a:ea typeface="宋体" pitchFamily="2" charset="-122"/>
            </a:endParaRPr>
          </a:p>
        </p:txBody>
      </p:sp>
      <p:sp>
        <p:nvSpPr>
          <p:cNvPr id="16" name="TextBox 15"/>
          <p:cNvSpPr txBox="1"/>
          <p:nvPr/>
        </p:nvSpPr>
        <p:spPr>
          <a:xfrm>
            <a:off x="34290" y="1079500"/>
            <a:ext cx="5756911" cy="892552"/>
          </a:xfrm>
          <a:prstGeom prst="rect">
            <a:avLst/>
          </a:prstGeom>
          <a:noFill/>
        </p:spPr>
        <p:txBody>
          <a:bodyPr wrap="square" rtlCol="0">
            <a:spAutoFit/>
          </a:bodyPr>
          <a:lstStyle/>
          <a:p>
            <a:r>
              <a:rPr lang="zh-CN" altLang="en-US" sz="2800" b="1" dirty="0" smtClean="0">
                <a:solidFill>
                  <a:srgbClr val="FF0000"/>
                </a:solidFill>
                <a:latin typeface="宋体" pitchFamily="2" charset="-122"/>
                <a:ea typeface="宋体" pitchFamily="2" charset="-122"/>
              </a:rPr>
              <a:t>   </a:t>
            </a:r>
            <a:r>
              <a:rPr lang="zh-CN" altLang="en-US" sz="2400" b="1" dirty="0" smtClean="0">
                <a:solidFill>
                  <a:srgbClr val="FF0000"/>
                </a:solidFill>
                <a:latin typeface="宋体" pitchFamily="2" charset="-122"/>
                <a:ea typeface="宋体" pitchFamily="2" charset="-122"/>
              </a:rPr>
              <a:t>世界主要文明发源地的农耕与畜牧的起源概况</a:t>
            </a:r>
            <a:endParaRPr lang="zh-CN" altLang="en-US" sz="2400" b="1" dirty="0">
              <a:solidFill>
                <a:srgbClr val="FF0000"/>
              </a:solidFill>
              <a:latin typeface="宋体" pitchFamily="2" charset="-122"/>
              <a:ea typeface="宋体" pitchFamily="2" charset="-122"/>
            </a:endParaRPr>
          </a:p>
        </p:txBody>
      </p:sp>
    </p:spTree>
    <p:extLst>
      <p:ext uri="{BB962C8B-B14F-4D97-AF65-F5344CB8AC3E}">
        <p14:creationId xmlns:p14="http://schemas.microsoft.com/office/powerpoint/2010/main" val="27028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34290" y="142339"/>
            <a:ext cx="7671197" cy="646331"/>
          </a:xfrm>
          <a:prstGeom prst="rect">
            <a:avLst/>
          </a:prstGeom>
          <a:noFill/>
          <a:ln w="19050">
            <a:noFill/>
          </a:ln>
        </p:spPr>
        <p:txBody>
          <a:bodyPr wrap="square">
            <a:spAutoFit/>
          </a:bodyPr>
          <a:lstStyle/>
          <a:p>
            <a:r>
              <a:rPr lang="zh-CN" altLang="en-US" sz="3600" b="1" kern="100" spc="-50" dirty="0">
                <a:solidFill>
                  <a:srgbClr val="FF0000"/>
                </a:solidFill>
                <a:uFillTx/>
                <a:latin typeface="方正姚体" pitchFamily="2" charset="-122"/>
                <a:ea typeface="方正姚体" pitchFamily="2" charset="-122"/>
              </a:rPr>
              <a:t>二、不同地区的食物生产与社会生活</a:t>
            </a:r>
          </a:p>
        </p:txBody>
      </p:sp>
      <p:sp>
        <p:nvSpPr>
          <p:cNvPr id="4" name="文本框 3"/>
          <p:cNvSpPr txBox="1"/>
          <p:nvPr/>
        </p:nvSpPr>
        <p:spPr>
          <a:xfrm>
            <a:off x="34290" y="1113790"/>
            <a:ext cx="3972562" cy="523220"/>
          </a:xfrm>
          <a:prstGeom prst="rect">
            <a:avLst/>
          </a:prstGeom>
          <a:noFill/>
        </p:spPr>
        <p:txBody>
          <a:bodyPr wrap="non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1</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、两河流域的古巴比伦</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5" name="文本框 1"/>
          <p:cNvSpPr txBox="1"/>
          <p:nvPr/>
        </p:nvSpPr>
        <p:spPr>
          <a:xfrm>
            <a:off x="6007100" y="840650"/>
            <a:ext cx="6000750" cy="2708434"/>
          </a:xfrm>
          <a:prstGeom prst="rect">
            <a:avLst/>
          </a:prstGeom>
          <a:noFill/>
          <a:ln w="25400">
            <a:solidFill>
              <a:srgbClr val="00B050"/>
            </a:solidFill>
          </a:ln>
        </p:spPr>
        <p:txBody>
          <a:bodyPr wrap="square" rtlCol="0" anchor="t">
            <a:spAutoFit/>
          </a:bodyPr>
          <a:lstStyle/>
          <a:p>
            <a:pPr>
              <a:lnSpc>
                <a:spcPct val="150000"/>
              </a:lnSpc>
              <a:spcBef>
                <a:spcPts val="0"/>
              </a:spcBef>
              <a:spcAft>
                <a:spcPts val="0"/>
              </a:spcAft>
            </a:pPr>
            <a:r>
              <a:rPr lang="zh-CN" altLang="en-US" sz="2000" b="1" dirty="0" smtClean="0">
                <a:solidFill>
                  <a:srgbClr val="002060"/>
                </a:solidFill>
                <a:latin typeface="宋体" pitchFamily="2" charset="-122"/>
                <a:ea typeface="宋体" pitchFamily="2" charset="-122"/>
                <a:cs typeface="楷体" panose="02010609060101010101" charset="-122"/>
              </a:rPr>
              <a:t>史料</a:t>
            </a:r>
            <a:r>
              <a:rPr lang="en-US" altLang="zh-CN" sz="2000" b="1" dirty="0" smtClean="0">
                <a:solidFill>
                  <a:srgbClr val="002060"/>
                </a:solidFill>
                <a:latin typeface="宋体" pitchFamily="2" charset="-122"/>
                <a:ea typeface="宋体" pitchFamily="2" charset="-122"/>
                <a:cs typeface="楷体" panose="02010609060101010101" charset="-122"/>
              </a:rPr>
              <a:t>1</a:t>
            </a:r>
            <a:r>
              <a:rPr lang="zh-CN" altLang="en-US" sz="2000" b="1" dirty="0" smtClean="0">
                <a:solidFill>
                  <a:srgbClr val="002060"/>
                </a:solidFill>
                <a:latin typeface="宋体" pitchFamily="2" charset="-122"/>
                <a:ea typeface="宋体" pitchFamily="2" charset="-122"/>
                <a:cs typeface="楷体" panose="02010609060101010101" charset="-122"/>
              </a:rPr>
              <a:t>：</a:t>
            </a:r>
            <a:r>
              <a:rPr lang="zh-CN" sz="2000" b="1" dirty="0" smtClean="0">
                <a:solidFill>
                  <a:srgbClr val="002060"/>
                </a:solidFill>
                <a:latin typeface="宋体" pitchFamily="2" charset="-122"/>
                <a:ea typeface="宋体" pitchFamily="2" charset="-122"/>
                <a:cs typeface="楷体" panose="02010609060101010101" charset="-122"/>
              </a:rPr>
              <a:t>在</a:t>
            </a:r>
            <a:r>
              <a:rPr lang="zh-CN" sz="2000" b="1" dirty="0">
                <a:solidFill>
                  <a:srgbClr val="002060"/>
                </a:solidFill>
                <a:latin typeface="宋体" pitchFamily="2" charset="-122"/>
                <a:ea typeface="宋体" pitchFamily="2" charset="-122"/>
                <a:cs typeface="楷体" panose="02010609060101010101" charset="-122"/>
              </a:rPr>
              <a:t>有名的汉谟拉比法典中已经说到了耕犁和耕牛等役畜。此外对有关出租和耕耘土地，放牧和管理牲畜以及修建管理果园等事，该法典也都做了具体明确的规定，可见当时的农业生产已经很发达。</a:t>
            </a:r>
          </a:p>
          <a:p>
            <a:pPr>
              <a:lnSpc>
                <a:spcPct val="125000"/>
              </a:lnSpc>
              <a:spcBef>
                <a:spcPts val="0"/>
              </a:spcBef>
              <a:spcAft>
                <a:spcPts val="0"/>
              </a:spcAft>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董恺忱</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世界农业发展历程述略</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兼论东西方农业的特点（上）》</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6" name="文本框 23"/>
          <p:cNvSpPr txBox="1"/>
          <p:nvPr/>
        </p:nvSpPr>
        <p:spPr>
          <a:xfrm>
            <a:off x="6007100" y="3697270"/>
            <a:ext cx="6108382" cy="2862322"/>
          </a:xfrm>
          <a:prstGeom prst="rect">
            <a:avLst/>
          </a:prstGeom>
          <a:noFill/>
          <a:ln w="25400">
            <a:solidFill>
              <a:srgbClr val="00B050"/>
            </a:solidFill>
          </a:ln>
        </p:spPr>
        <p:txBody>
          <a:bodyPr wrap="square" rtlCol="0" anchor="t">
            <a:spAutoFit/>
          </a:bodyPr>
          <a:lstStyle/>
          <a:p>
            <a:pPr>
              <a:lnSpc>
                <a:spcPct val="150000"/>
              </a:lnSpc>
              <a:spcBef>
                <a:spcPts val="0"/>
              </a:spcBef>
              <a:spcAft>
                <a:spcPts val="0"/>
              </a:spcAft>
            </a:pPr>
            <a:r>
              <a:rPr lang="zh-CN" altLang="en-US" sz="2000" b="1" dirty="0" smtClean="0">
                <a:solidFill>
                  <a:srgbClr val="002060"/>
                </a:solidFill>
                <a:latin typeface="宋体" pitchFamily="2" charset="-122"/>
                <a:ea typeface="宋体" pitchFamily="2" charset="-122"/>
                <a:cs typeface="楷体" panose="02010609060101010101" charset="-122"/>
              </a:rPr>
              <a:t>史料</a:t>
            </a:r>
            <a:r>
              <a:rPr lang="en-US" altLang="zh-CN" sz="2000" b="1" dirty="0" smtClean="0">
                <a:solidFill>
                  <a:srgbClr val="002060"/>
                </a:solidFill>
                <a:latin typeface="宋体" pitchFamily="2" charset="-122"/>
                <a:ea typeface="宋体" pitchFamily="2" charset="-122"/>
                <a:cs typeface="楷体" panose="02010609060101010101" charset="-122"/>
              </a:rPr>
              <a:t>2</a:t>
            </a:r>
            <a:r>
              <a:rPr lang="zh-CN" altLang="en-US" sz="2000" b="1" dirty="0" smtClean="0">
                <a:solidFill>
                  <a:srgbClr val="002060"/>
                </a:solidFill>
                <a:latin typeface="宋体" pitchFamily="2" charset="-122"/>
                <a:ea typeface="宋体" pitchFamily="2" charset="-122"/>
                <a:cs typeface="楷体" panose="02010609060101010101" charset="-122"/>
              </a:rPr>
              <a:t>：</a:t>
            </a:r>
            <a:r>
              <a:rPr lang="zh-CN" sz="2000" b="1" dirty="0" smtClean="0">
                <a:solidFill>
                  <a:srgbClr val="002060"/>
                </a:solidFill>
                <a:latin typeface="宋体" pitchFamily="2" charset="-122"/>
                <a:ea typeface="宋体" pitchFamily="2" charset="-122"/>
                <a:cs typeface="楷体" panose="02010609060101010101" charset="-122"/>
              </a:rPr>
              <a:t>王室</a:t>
            </a:r>
            <a:r>
              <a:rPr lang="zh-CN" sz="2000" b="1" dirty="0">
                <a:solidFill>
                  <a:srgbClr val="002060"/>
                </a:solidFill>
                <a:latin typeface="宋体" pitchFamily="2" charset="-122"/>
                <a:ea typeface="宋体" pitchFamily="2" charset="-122"/>
                <a:cs typeface="楷体" panose="02010609060101010101" charset="-122"/>
              </a:rPr>
              <a:t>、神庙和贵族官员是古巴比伦王国最大的土地所有者。</a:t>
            </a:r>
            <a:r>
              <a:rPr lang="en-US" altLang="zh-CN" sz="2000" b="1" dirty="0">
                <a:solidFill>
                  <a:srgbClr val="002060"/>
                </a:solidFill>
                <a:latin typeface="宋体" pitchFamily="2" charset="-122"/>
                <a:ea typeface="宋体" pitchFamily="2" charset="-122"/>
                <a:cs typeface="楷体" panose="02010609060101010101" charset="-122"/>
              </a:rPr>
              <a:t>……</a:t>
            </a:r>
            <a:r>
              <a:rPr lang="zh-CN" altLang="en-US" sz="2000" b="1" dirty="0">
                <a:solidFill>
                  <a:srgbClr val="002060"/>
                </a:solidFill>
                <a:latin typeface="宋体" pitchFamily="2" charset="-122"/>
                <a:ea typeface="宋体" pitchFamily="2" charset="-122"/>
                <a:cs typeface="楷体" panose="02010609060101010101" charset="-122"/>
              </a:rPr>
              <a:t>农村公社的土地基本上都已成为各家各户的私有地，只有牧场和灌溉系统等尚属公社集体所有，农村公社成员都必须向国王缴纳赋税和服兵役。</a:t>
            </a:r>
            <a:endParaRPr lang="zh-CN" sz="2000" b="1" dirty="0">
              <a:solidFill>
                <a:srgbClr val="002060"/>
              </a:solidFill>
              <a:latin typeface="宋体" pitchFamily="2" charset="-122"/>
              <a:ea typeface="宋体" pitchFamily="2" charset="-122"/>
              <a:cs typeface="楷体" panose="02010609060101010101" charset="-122"/>
            </a:endParaRPr>
          </a:p>
          <a:p>
            <a:pPr>
              <a:lnSpc>
                <a:spcPct val="150000"/>
              </a:lnSpc>
              <a:spcBef>
                <a:spcPts val="0"/>
              </a:spcBef>
              <a:spcAft>
                <a:spcPts val="0"/>
              </a:spcAft>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王斯德《</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世界通史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》（第一编）</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2"/>
          <p:cNvSpPr txBox="1"/>
          <p:nvPr/>
        </p:nvSpPr>
        <p:spPr>
          <a:xfrm>
            <a:off x="34290" y="1751965"/>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1</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食物</a:t>
            </a:r>
            <a:r>
              <a:rPr lang="zh-CN" sz="2400" b="1" dirty="0">
                <a:solidFill>
                  <a:srgbClr val="FF0000"/>
                </a:solidFill>
                <a:uFillTx/>
                <a:latin typeface="宋体" pitchFamily="2" charset="-122"/>
                <a:ea typeface="宋体" pitchFamily="2" charset="-122"/>
                <a:cs typeface="黑体" panose="02010609060101010101" pitchFamily="2" charset="-122"/>
                <a:sym typeface="+mn-ea"/>
              </a:rPr>
              <a:t>生产：</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8" name="文本框 99"/>
          <p:cNvSpPr txBox="1"/>
          <p:nvPr/>
        </p:nvSpPr>
        <p:spPr>
          <a:xfrm>
            <a:off x="202802" y="2251730"/>
            <a:ext cx="5562997" cy="1015663"/>
          </a:xfrm>
          <a:prstGeom prst="rect">
            <a:avLst/>
          </a:prstGeom>
          <a:noFill/>
          <a:ln w="9525">
            <a:noFill/>
          </a:ln>
        </p:spPr>
        <p:txBody>
          <a:bodyPr wrap="square">
            <a:spAutoFit/>
          </a:bodyPr>
          <a:lstStyle/>
          <a:p>
            <a:pPr indent="0" algn="l" fontAlgn="auto">
              <a:lnSpc>
                <a:spcPct val="150000"/>
              </a:lnSpc>
            </a:pPr>
            <a:r>
              <a:rPr lang="zh-CN" sz="2000" b="1" dirty="0">
                <a:solidFill>
                  <a:srgbClr val="002060"/>
                </a:solidFill>
                <a:uFillTx/>
                <a:latin typeface="宋体" pitchFamily="2" charset="-122"/>
                <a:ea typeface="宋体" pitchFamily="2" charset="-122"/>
                <a:cs typeface="黑体" panose="02010609060101010101" pitchFamily="2" charset="-122"/>
              </a:rPr>
              <a:t>农业区主要种植大麦</a:t>
            </a:r>
            <a:r>
              <a:rPr lang="zh-CN" sz="2000" b="1" dirty="0" smtClean="0">
                <a:solidFill>
                  <a:srgbClr val="002060"/>
                </a:solidFill>
                <a:uFillTx/>
                <a:latin typeface="宋体" pitchFamily="2" charset="-122"/>
                <a:ea typeface="宋体" pitchFamily="2" charset="-122"/>
                <a:cs typeface="黑体" panose="02010609060101010101" pitchFamily="2" charset="-122"/>
              </a:rPr>
              <a:t>和小麦</a:t>
            </a:r>
            <a:r>
              <a:rPr lang="zh-CN" sz="2000" b="1" dirty="0">
                <a:solidFill>
                  <a:srgbClr val="002060"/>
                </a:solidFill>
                <a:uFillTx/>
                <a:latin typeface="宋体" pitchFamily="2" charset="-122"/>
                <a:ea typeface="宋体" pitchFamily="2" charset="-122"/>
                <a:cs typeface="黑体" panose="02010609060101010101" pitchFamily="2" charset="-122"/>
              </a:rPr>
              <a:t>，饲养山羊、绵羊、牛等家畜。</a:t>
            </a:r>
            <a:endParaRPr lang="zh-CN" altLang="en-US" sz="2000" b="1" dirty="0">
              <a:solidFill>
                <a:srgbClr val="002060"/>
              </a:solidFill>
              <a:uFillTx/>
              <a:latin typeface="宋体" pitchFamily="2" charset="-122"/>
              <a:ea typeface="宋体" pitchFamily="2" charset="-122"/>
              <a:cs typeface="黑体" panose="02010609060101010101" pitchFamily="2" charset="-122"/>
            </a:endParaRPr>
          </a:p>
        </p:txBody>
      </p:sp>
      <p:sp>
        <p:nvSpPr>
          <p:cNvPr id="9" name="文本框 2"/>
          <p:cNvSpPr txBox="1"/>
          <p:nvPr/>
        </p:nvSpPr>
        <p:spPr>
          <a:xfrm>
            <a:off x="34290" y="3442307"/>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a:solidFill>
                  <a:srgbClr val="FF0000"/>
                </a:solidFill>
                <a:latin typeface="宋体" pitchFamily="2" charset="-122"/>
                <a:ea typeface="宋体" pitchFamily="2" charset="-122"/>
                <a:cs typeface="黑体" panose="02010609060101010101" pitchFamily="2" charset="-122"/>
                <a:sym typeface="Wingdings" pitchFamily="2" charset="2"/>
              </a:rPr>
              <a:t>2</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altLang="en-US" sz="2400" b="1" dirty="0">
                <a:solidFill>
                  <a:srgbClr val="FF0000"/>
                </a:solidFill>
                <a:latin typeface="宋体" pitchFamily="2" charset="-122"/>
                <a:ea typeface="宋体" pitchFamily="2" charset="-122"/>
                <a:cs typeface="黑体" panose="02010609060101010101" pitchFamily="2" charset="-122"/>
                <a:sym typeface="+mn-ea"/>
              </a:rPr>
              <a:t>社会生活</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10" name="文本框 5"/>
          <p:cNvSpPr txBox="1"/>
          <p:nvPr/>
        </p:nvSpPr>
        <p:spPr>
          <a:xfrm>
            <a:off x="34291" y="3966201"/>
            <a:ext cx="5820409" cy="1938992"/>
          </a:xfrm>
          <a:prstGeom prst="rect">
            <a:avLst/>
          </a:prstGeom>
          <a:noFill/>
        </p:spPr>
        <p:txBody>
          <a:bodyPr wrap="square" rtlCol="0">
            <a:spAutoFit/>
          </a:bodyPr>
          <a:lstStyle/>
          <a:p>
            <a:pPr indent="0" algn="l" fontAlgn="auto">
              <a:lnSpc>
                <a:spcPct val="150000"/>
              </a:lnSpc>
              <a:spcBef>
                <a:spcPts val="0"/>
              </a:spcBef>
              <a:spcAft>
                <a:spcPts val="0"/>
              </a:spcAft>
              <a:buNone/>
            </a:pPr>
            <a:r>
              <a:rPr lang="en-US" sz="2000" b="1" spc="60" dirty="0">
                <a:solidFill>
                  <a:srgbClr val="002060"/>
                </a:solidFill>
                <a:uFillTx/>
                <a:latin typeface="宋体" pitchFamily="2" charset="-122"/>
                <a:ea typeface="宋体" pitchFamily="2" charset="-122"/>
                <a:sym typeface="+mn-ea"/>
              </a:rPr>
              <a:t>①</a:t>
            </a:r>
            <a:r>
              <a:rPr lang="en-US" sz="2000" b="1" spc="60" dirty="0" err="1">
                <a:solidFill>
                  <a:srgbClr val="002060"/>
                </a:solidFill>
                <a:uFillTx/>
                <a:latin typeface="宋体" pitchFamily="2" charset="-122"/>
                <a:ea typeface="宋体" pitchFamily="2" charset="-122"/>
                <a:sym typeface="+mn-ea"/>
              </a:rPr>
              <a:t>王室和神庙拥有很多土地，政府官员、贵族、商人等也拥有土地，他们合伙经营或将土地出租给佃户</a:t>
            </a:r>
            <a:r>
              <a:rPr lang="en-US" sz="2000" b="1" spc="60" dirty="0">
                <a:solidFill>
                  <a:srgbClr val="002060"/>
                </a:solidFill>
                <a:uFillTx/>
                <a:latin typeface="宋体" pitchFamily="2" charset="-122"/>
                <a:ea typeface="宋体" pitchFamily="2" charset="-122"/>
                <a:sym typeface="+mn-ea"/>
              </a:rPr>
              <a:t>。</a:t>
            </a:r>
            <a:endParaRPr lang="en-US" sz="2000" b="1" spc="60" dirty="0">
              <a:solidFill>
                <a:srgbClr val="002060"/>
              </a:solidFill>
              <a:uFillTx/>
              <a:latin typeface="宋体" pitchFamily="2" charset="-122"/>
              <a:ea typeface="宋体" pitchFamily="2" charset="-122"/>
            </a:endParaRPr>
          </a:p>
          <a:p>
            <a:pPr indent="0" algn="l" fontAlgn="auto">
              <a:lnSpc>
                <a:spcPct val="150000"/>
              </a:lnSpc>
              <a:spcBef>
                <a:spcPts val="0"/>
              </a:spcBef>
              <a:spcAft>
                <a:spcPts val="0"/>
              </a:spcAft>
              <a:buNone/>
            </a:pPr>
            <a:r>
              <a:rPr lang="en-US" sz="2000" b="1" spc="60" dirty="0">
                <a:solidFill>
                  <a:srgbClr val="002060"/>
                </a:solidFill>
                <a:uFillTx/>
                <a:latin typeface="宋体" pitchFamily="2" charset="-122"/>
                <a:ea typeface="宋体" pitchFamily="2" charset="-122"/>
                <a:sym typeface="+mn-ea"/>
              </a:rPr>
              <a:t>②</a:t>
            </a:r>
            <a:r>
              <a:rPr lang="en-US" sz="2000" b="1" spc="60" dirty="0" err="1">
                <a:solidFill>
                  <a:srgbClr val="002060"/>
                </a:solidFill>
                <a:uFillTx/>
                <a:latin typeface="宋体" pitchFamily="2" charset="-122"/>
                <a:ea typeface="宋体" pitchFamily="2" charset="-122"/>
                <a:sym typeface="+mn-ea"/>
              </a:rPr>
              <a:t>颁布《汉谟拉比法典</a:t>
            </a:r>
            <a:r>
              <a:rPr lang="en-US" sz="2000" b="1" spc="60" dirty="0">
                <a:solidFill>
                  <a:srgbClr val="002060"/>
                </a:solidFill>
                <a:uFillTx/>
                <a:latin typeface="宋体" pitchFamily="2" charset="-122"/>
                <a:ea typeface="宋体" pitchFamily="2" charset="-122"/>
                <a:sym typeface="+mn-ea"/>
              </a:rPr>
              <a:t>》。</a:t>
            </a:r>
            <a:endParaRPr lang="en-US" altLang="en-US" sz="2000" b="1" spc="60" dirty="0">
              <a:solidFill>
                <a:srgbClr val="002060"/>
              </a:solidFill>
              <a:uFillTx/>
              <a:latin typeface="宋体" pitchFamily="2" charset="-122"/>
              <a:ea typeface="宋体" pitchFamily="2" charset="-122"/>
              <a:sym typeface="+mn-ea"/>
            </a:endParaRPr>
          </a:p>
        </p:txBody>
      </p:sp>
    </p:spTree>
    <p:extLst>
      <p:ext uri="{BB962C8B-B14F-4D97-AF65-F5344CB8AC3E}">
        <p14:creationId xmlns:p14="http://schemas.microsoft.com/office/powerpoint/2010/main" val="16210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descr="C:/Users/ADMINI~1/AppData/Local/Temp/kaimatting/20200516210239/output_aiMatting_20200516210246.pngoutput_aiMatting_20200516210246"/>
          <p:cNvPicPr>
            <a:picLocks noChangeAspect="1"/>
          </p:cNvPicPr>
          <p:nvPr/>
        </p:nvPicPr>
        <p:blipFill>
          <a:blip r:embed="rId4"/>
          <a:stretch>
            <a:fillRect/>
          </a:stretch>
        </p:blipFill>
        <p:spPr>
          <a:xfrm>
            <a:off x="8248015" y="1164582"/>
            <a:ext cx="3792220" cy="5306070"/>
          </a:xfrm>
          <a:prstGeom prst="rect">
            <a:avLst/>
          </a:prstGeom>
        </p:spPr>
      </p:pic>
      <p:sp>
        <p:nvSpPr>
          <p:cNvPr id="8" name="文本框 7"/>
          <p:cNvSpPr txBox="1"/>
          <p:nvPr/>
        </p:nvSpPr>
        <p:spPr>
          <a:xfrm>
            <a:off x="74469" y="1704340"/>
            <a:ext cx="6261211" cy="1938992"/>
          </a:xfrm>
          <a:prstGeom prst="rect">
            <a:avLst/>
          </a:prstGeom>
          <a:noFill/>
        </p:spPr>
        <p:txBody>
          <a:bodyPr wrap="square" rtlCol="0" anchor="t">
            <a:spAutoFit/>
          </a:bodyPr>
          <a:lstStyle/>
          <a:p>
            <a:pPr marL="0" marR="0" lvl="0" indent="0" algn="just" defTabSz="914400" fontAlgn="auto">
              <a:lnSpc>
                <a:spcPct val="120000"/>
              </a:lnSpc>
              <a:spcBef>
                <a:spcPts val="0"/>
              </a:spcBef>
              <a:spcAft>
                <a:spcPts val="0"/>
              </a:spcAft>
              <a:buClr>
                <a:prstClr val="black"/>
              </a:buClr>
              <a:buSzTx/>
              <a:buFontTx/>
              <a:buNone/>
              <a:defRPr/>
            </a:pPr>
            <a:r>
              <a:rPr lang="zh-CN" altLang="en-US" sz="2000" b="1" kern="0" dirty="0" smtClean="0">
                <a:solidFill>
                  <a:srgbClr val="FF0000"/>
                </a:solidFill>
                <a:latin typeface="宋体" pitchFamily="2" charset="-122"/>
                <a:ea typeface="宋体" pitchFamily="2" charset="-122"/>
                <a:cs typeface="黑体" panose="02010609060101010101" charset="-122"/>
                <a:sym typeface="+mn-ea"/>
              </a:rPr>
              <a:t>（</a:t>
            </a:r>
            <a:r>
              <a:rPr lang="en-US" altLang="zh-CN" sz="2000" b="1" kern="0" dirty="0" smtClean="0">
                <a:solidFill>
                  <a:srgbClr val="FF0000"/>
                </a:solidFill>
                <a:latin typeface="宋体" pitchFamily="2" charset="-122"/>
                <a:ea typeface="宋体" pitchFamily="2" charset="-122"/>
                <a:cs typeface="黑体" panose="02010609060101010101" charset="-122"/>
                <a:sym typeface="+mn-ea"/>
              </a:rPr>
              <a:t>1</a:t>
            </a:r>
            <a:r>
              <a:rPr lang="zh-CN" altLang="en-US" sz="2000" b="1" kern="0" dirty="0" smtClean="0">
                <a:solidFill>
                  <a:srgbClr val="FF0000"/>
                </a:solidFill>
                <a:latin typeface="宋体" pitchFamily="2" charset="-122"/>
                <a:ea typeface="宋体" pitchFamily="2" charset="-122"/>
                <a:cs typeface="黑体" panose="02010609060101010101" charset="-122"/>
                <a:sym typeface="+mn-ea"/>
              </a:rPr>
              <a:t>）食物生产：</a:t>
            </a:r>
            <a:r>
              <a:rPr lang="zh-CN" altLang="en-US" sz="20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形成</a:t>
            </a:r>
            <a:r>
              <a:rPr lang="zh-CN" altLang="en-US" sz="2000" b="1" kern="0" noProof="0" dirty="0">
                <a:ln>
                  <a:noFill/>
                </a:ln>
                <a:solidFill>
                  <a:srgbClr val="002060"/>
                </a:solidFill>
                <a:effectLst/>
                <a:uLnTx/>
                <a:uFillTx/>
                <a:latin typeface="宋体" pitchFamily="2" charset="-122"/>
                <a:ea typeface="宋体" pitchFamily="2" charset="-122"/>
                <a:cs typeface="黑体" panose="02010609060101010101" charset="-122"/>
                <a:sym typeface="+mn-ea"/>
              </a:rPr>
              <a:t>了以尼罗河为中心的农业体系，决定了整个古埃及的命运</a:t>
            </a:r>
            <a:r>
              <a:rPr lang="zh-CN" altLang="en-US" sz="20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rPr>
              <a:t>。</a:t>
            </a:r>
            <a:endParaRPr lang="en-US" altLang="zh-CN" sz="2000" b="1" kern="0" noProof="0" dirty="0" smtClean="0">
              <a:ln>
                <a:noFill/>
              </a:ln>
              <a:solidFill>
                <a:srgbClr val="002060"/>
              </a:solidFill>
              <a:effectLst/>
              <a:uLnTx/>
              <a:uFillTx/>
              <a:latin typeface="宋体" pitchFamily="2" charset="-122"/>
              <a:ea typeface="宋体" pitchFamily="2" charset="-122"/>
              <a:cs typeface="黑体" panose="02010609060101010101" charset="-122"/>
              <a:sym typeface="+mn-ea"/>
            </a:endParaRPr>
          </a:p>
          <a:p>
            <a:pPr algn="just">
              <a:lnSpc>
                <a:spcPct val="120000"/>
              </a:lnSpc>
              <a:buClr>
                <a:prstClr val="black"/>
              </a:buClr>
              <a:defRPr/>
            </a:pPr>
            <a:r>
              <a:rPr lang="zh-CN" altLang="en-US" sz="2000" b="1" kern="0" dirty="0" smtClean="0">
                <a:solidFill>
                  <a:srgbClr val="FF0000"/>
                </a:solidFill>
                <a:latin typeface="宋体" pitchFamily="2" charset="-122"/>
                <a:ea typeface="宋体" pitchFamily="2" charset="-122"/>
                <a:cs typeface="黑体" panose="02010609060101010101" charset="-122"/>
                <a:sym typeface="+mn-ea"/>
              </a:rPr>
              <a:t>（</a:t>
            </a:r>
            <a:r>
              <a:rPr lang="en-US" altLang="zh-CN" sz="2000" b="1" kern="0" dirty="0" smtClean="0">
                <a:solidFill>
                  <a:srgbClr val="FF0000"/>
                </a:solidFill>
                <a:latin typeface="宋体" pitchFamily="2" charset="-122"/>
                <a:ea typeface="宋体" pitchFamily="2" charset="-122"/>
                <a:cs typeface="黑体" panose="02010609060101010101" charset="-122"/>
                <a:sym typeface="+mn-ea"/>
              </a:rPr>
              <a:t>2</a:t>
            </a:r>
            <a:r>
              <a:rPr lang="zh-CN" altLang="en-US" sz="2000" b="1" kern="0" dirty="0" smtClean="0">
                <a:solidFill>
                  <a:srgbClr val="FF0000"/>
                </a:solidFill>
                <a:latin typeface="宋体" pitchFamily="2" charset="-122"/>
                <a:ea typeface="宋体" pitchFamily="2" charset="-122"/>
                <a:cs typeface="黑体" panose="02010609060101010101" charset="-122"/>
                <a:sym typeface="+mn-ea"/>
              </a:rPr>
              <a:t>）社会生活：</a:t>
            </a:r>
            <a:r>
              <a:rPr lang="zh-CN" altLang="en-US" sz="2000" b="1" kern="0" dirty="0" smtClean="0">
                <a:solidFill>
                  <a:srgbClr val="002060"/>
                </a:solidFill>
                <a:latin typeface="宋体" pitchFamily="2" charset="-122"/>
                <a:ea typeface="宋体" pitchFamily="2" charset="-122"/>
                <a:cs typeface="黑体" panose="02010609060101010101" charset="-122"/>
                <a:sym typeface="+mn-ea"/>
              </a:rPr>
              <a:t>古埃及的土地主要由王室和神庙占有，对</a:t>
            </a:r>
            <a:r>
              <a:rPr lang="zh-CN" altLang="en-US" sz="2000" b="1" kern="0" dirty="0">
                <a:solidFill>
                  <a:srgbClr val="002060"/>
                </a:solidFill>
                <a:latin typeface="宋体" pitchFamily="2" charset="-122"/>
                <a:ea typeface="宋体" pitchFamily="2" charset="-122"/>
                <a:cs typeface="黑体" panose="02010609060101010101" charset="-122"/>
                <a:sym typeface="+mn-ea"/>
              </a:rPr>
              <a:t>尼罗河和太阳神的崇拜，成为古埃及人宗教信仰的核心内容</a:t>
            </a:r>
            <a:r>
              <a:rPr lang="zh-CN" altLang="en-US" sz="2000" b="1" kern="0" dirty="0" smtClean="0">
                <a:solidFill>
                  <a:srgbClr val="002060"/>
                </a:solidFill>
                <a:latin typeface="宋体" pitchFamily="2" charset="-122"/>
                <a:ea typeface="宋体" pitchFamily="2" charset="-122"/>
                <a:cs typeface="黑体" panose="02010609060101010101" charset="-122"/>
                <a:sym typeface="+mn-ea"/>
              </a:rPr>
              <a:t>。</a:t>
            </a:r>
            <a:endParaRPr lang="zh-CN" altLang="en-US" sz="2000" b="1" kern="0" dirty="0">
              <a:solidFill>
                <a:srgbClr val="002060"/>
              </a:solidFill>
              <a:latin typeface="宋体" pitchFamily="2" charset="-122"/>
              <a:ea typeface="宋体" pitchFamily="2" charset="-122"/>
              <a:cs typeface="黑体" panose="02010609060101010101" charset="-122"/>
              <a:sym typeface="+mn-ea"/>
            </a:endParaRPr>
          </a:p>
        </p:txBody>
      </p:sp>
      <p:sp>
        <p:nvSpPr>
          <p:cNvPr id="16" name="文本框 15"/>
          <p:cNvSpPr txBox="1"/>
          <p:nvPr/>
        </p:nvSpPr>
        <p:spPr>
          <a:xfrm>
            <a:off x="210185" y="5588000"/>
            <a:ext cx="6050915" cy="476669"/>
          </a:xfrm>
          <a:prstGeom prst="rect">
            <a:avLst/>
          </a:prstGeom>
          <a:noFill/>
        </p:spPr>
        <p:txBody>
          <a:bodyPr wrap="square" rtlCol="0" anchor="t">
            <a:spAutoFit/>
          </a:bodyPr>
          <a:lstStyle/>
          <a:p>
            <a:pPr marL="0" marR="0" lvl="0" indent="0" algn="just" defTabSz="914400" fontAlgn="auto">
              <a:lnSpc>
                <a:spcPct val="120000"/>
              </a:lnSpc>
              <a:spcBef>
                <a:spcPts val="0"/>
              </a:spcBef>
              <a:spcAft>
                <a:spcPts val="0"/>
              </a:spcAft>
              <a:buClr>
                <a:prstClr val="black"/>
              </a:buClr>
              <a:buSzTx/>
              <a:buFontTx/>
              <a:buNone/>
              <a:defRPr/>
            </a:pPr>
            <a:r>
              <a:rPr lang="en-US" altLang="zh-CN" sz="2400" kern="0" noProof="0" dirty="0">
                <a:ln>
                  <a:noFill/>
                </a:ln>
                <a:solidFill>
                  <a:srgbClr val="7030A0"/>
                </a:solidFill>
                <a:effectLst/>
                <a:uLnTx/>
                <a:uFillTx/>
                <a:latin typeface="黑体" panose="02010609060101010101" charset="-122"/>
                <a:ea typeface="黑体" panose="02010609060101010101" charset="-122"/>
                <a:cs typeface="黑体" panose="02010609060101010101" charset="-122"/>
                <a:sym typeface="+mn-ea"/>
              </a:rPr>
              <a:t>    </a:t>
            </a:r>
            <a:endParaRPr lang="zh-CN" altLang="en-US" sz="2400" kern="0" noProof="0" dirty="0" smtClean="0">
              <a:ln>
                <a:noFill/>
              </a:ln>
              <a:solidFill>
                <a:srgbClr val="7030A0"/>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0" name="Rectangle 5"/>
          <p:cNvSpPr>
            <a:spLocks noChangeArrowheads="1"/>
          </p:cNvSpPr>
          <p:nvPr/>
        </p:nvSpPr>
        <p:spPr bwMode="auto">
          <a:xfrm>
            <a:off x="8340090" y="1704340"/>
            <a:ext cx="38544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effectLst/>
                <a:latin typeface="宋体" pitchFamily="2" charset="-122"/>
                <a:cs typeface="方正清刻本悦宋简体" panose="02000000000000000000" charset="-122"/>
              </a:rPr>
              <a:t>尼罗河流域图</a:t>
            </a:r>
          </a:p>
        </p:txBody>
      </p:sp>
      <p:grpSp>
        <p:nvGrpSpPr>
          <p:cNvPr id="22" name="组合 21"/>
          <p:cNvGrpSpPr/>
          <p:nvPr/>
        </p:nvGrpSpPr>
        <p:grpSpPr>
          <a:xfrm>
            <a:off x="5958205" y="2672715"/>
            <a:ext cx="2289175" cy="4008120"/>
            <a:chOff x="9383" y="4209"/>
            <a:chExt cx="3605" cy="6312"/>
          </a:xfrm>
        </p:grpSpPr>
        <p:grpSp>
          <p:nvGrpSpPr>
            <p:cNvPr id="15" name="组合 14"/>
            <p:cNvGrpSpPr/>
            <p:nvPr/>
          </p:nvGrpSpPr>
          <p:grpSpPr>
            <a:xfrm>
              <a:off x="9383" y="4209"/>
              <a:ext cx="3370" cy="6312"/>
              <a:chOff x="10029" y="5011"/>
              <a:chExt cx="2724" cy="5510"/>
            </a:xfrm>
          </p:grpSpPr>
          <p:pic>
            <p:nvPicPr>
              <p:cNvPr id="13" name="图片 12"/>
              <p:cNvPicPr>
                <a:picLocks noChangeAspect="1"/>
              </p:cNvPicPr>
              <p:nvPr/>
            </p:nvPicPr>
            <p:blipFill>
              <a:blip r:embed="rId5">
                <a:clrChange>
                  <a:clrFrom>
                    <a:srgbClr val="000000">
                      <a:alpha val="100000"/>
                    </a:srgbClr>
                  </a:clrFrom>
                  <a:clrTo>
                    <a:srgbClr val="000000">
                      <a:alpha val="100000"/>
                      <a:alpha val="0"/>
                    </a:srgbClr>
                  </a:clrTo>
                </a:clrChange>
              </a:blip>
              <a:stretch>
                <a:fillRect/>
              </a:stretch>
            </p:blipFill>
            <p:spPr>
              <a:xfrm>
                <a:off x="10241" y="5011"/>
                <a:ext cx="2512" cy="5511"/>
              </a:xfrm>
              <a:prstGeom prst="rect">
                <a:avLst/>
              </a:prstGeom>
            </p:spPr>
          </p:pic>
          <p:sp>
            <p:nvSpPr>
              <p:cNvPr id="14" name="任意多边形 13"/>
              <p:cNvSpPr/>
              <p:nvPr/>
            </p:nvSpPr>
            <p:spPr>
              <a:xfrm>
                <a:off x="10029" y="9953"/>
                <a:ext cx="961" cy="330"/>
              </a:xfrm>
              <a:custGeom>
                <a:avLst/>
                <a:gdLst>
                  <a:gd name="connisteX0" fmla="*/ 182245 w 610235"/>
                  <a:gd name="connsiteY0" fmla="*/ 27305 h 209550"/>
                  <a:gd name="connisteX1" fmla="*/ 519430 w 610235"/>
                  <a:gd name="connsiteY1" fmla="*/ 0 h 209550"/>
                  <a:gd name="connisteX2" fmla="*/ 592455 w 610235"/>
                  <a:gd name="connsiteY2" fmla="*/ 36195 h 209550"/>
                  <a:gd name="connisteX3" fmla="*/ 610235 w 610235"/>
                  <a:gd name="connsiteY3" fmla="*/ 109220 h 209550"/>
                  <a:gd name="connisteX4" fmla="*/ 610235 w 610235"/>
                  <a:gd name="connsiteY4" fmla="*/ 172720 h 209550"/>
                  <a:gd name="connisteX5" fmla="*/ 519430 w 610235"/>
                  <a:gd name="connsiteY5" fmla="*/ 200025 h 209550"/>
                  <a:gd name="connisteX6" fmla="*/ 300990 w 610235"/>
                  <a:gd name="connsiteY6" fmla="*/ 209550 h 209550"/>
                  <a:gd name="connisteX7" fmla="*/ 0 w 610235"/>
                  <a:gd name="connsiteY7" fmla="*/ 209550 h 209550"/>
                  <a:gd name="connisteX8" fmla="*/ 182245 w 610235"/>
                  <a:gd name="connsiteY8" fmla="*/ 27305 h 2095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610235" h="209550">
                    <a:moveTo>
                      <a:pt x="182245" y="27305"/>
                    </a:moveTo>
                    <a:lnTo>
                      <a:pt x="519430" y="0"/>
                    </a:lnTo>
                    <a:lnTo>
                      <a:pt x="592455" y="36195"/>
                    </a:lnTo>
                    <a:lnTo>
                      <a:pt x="610235" y="109220"/>
                    </a:lnTo>
                    <a:lnTo>
                      <a:pt x="610235" y="172720"/>
                    </a:lnTo>
                    <a:lnTo>
                      <a:pt x="519430" y="200025"/>
                    </a:lnTo>
                    <a:lnTo>
                      <a:pt x="300990" y="209550"/>
                    </a:lnTo>
                    <a:lnTo>
                      <a:pt x="0" y="209550"/>
                    </a:lnTo>
                    <a:lnTo>
                      <a:pt x="182245" y="273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Rectangle 5"/>
            <p:cNvSpPr>
              <a:spLocks noChangeArrowheads="1"/>
            </p:cNvSpPr>
            <p:nvPr/>
          </p:nvSpPr>
          <p:spPr bwMode="auto">
            <a:xfrm>
              <a:off x="12382" y="4209"/>
              <a:ext cx="607" cy="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effectLst/>
                  <a:latin typeface="宋体" pitchFamily="2" charset="-122"/>
                  <a:cs typeface="方正清刻本悦宋简体" panose="02000000000000000000" charset="-122"/>
                </a:rPr>
                <a:t>太阳神</a:t>
              </a:r>
              <a:r>
                <a:rPr kumimoji="0" lang="en-US" altLang="zh-CN" sz="2000" b="1" dirty="0" smtClean="0">
                  <a:solidFill>
                    <a:srgbClr val="002060"/>
                  </a:solidFill>
                  <a:effectLst/>
                  <a:latin typeface="宋体" pitchFamily="2" charset="-122"/>
                  <a:cs typeface="方正清刻本悦宋简体" panose="02000000000000000000" charset="-122"/>
                </a:rPr>
                <a:t>·</a:t>
              </a:r>
              <a:r>
                <a:rPr kumimoji="0" lang="zh-CN" altLang="en-US" sz="2000" b="1" dirty="0" smtClean="0">
                  <a:solidFill>
                    <a:srgbClr val="002060"/>
                  </a:solidFill>
                  <a:effectLst/>
                  <a:latin typeface="宋体" pitchFamily="2" charset="-122"/>
                  <a:cs typeface="方正清刻本悦宋简体" panose="02000000000000000000" charset="-122"/>
                </a:rPr>
                <a:t>拉</a:t>
              </a:r>
            </a:p>
          </p:txBody>
        </p:sp>
      </p:grpSp>
      <p:sp>
        <p:nvSpPr>
          <p:cNvPr id="19" name="矩形 18"/>
          <p:cNvSpPr/>
          <p:nvPr/>
        </p:nvSpPr>
        <p:spPr>
          <a:xfrm>
            <a:off x="74469" y="142339"/>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cxnSp>
        <p:nvCxnSpPr>
          <p:cNvPr id="23" name="直接连接符 2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4" name="文本框 3"/>
          <p:cNvSpPr txBox="1"/>
          <p:nvPr/>
        </p:nvSpPr>
        <p:spPr>
          <a:xfrm>
            <a:off x="34290" y="1113790"/>
            <a:ext cx="3972562" cy="523220"/>
          </a:xfrm>
          <a:prstGeom prst="rect">
            <a:avLst/>
          </a:prstGeom>
          <a:noFill/>
        </p:spPr>
        <p:txBody>
          <a:bodyPr wrap="non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2</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、尼罗河流域的古埃及</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pic>
        <p:nvPicPr>
          <p:cNvPr id="1026" name="Picture 2" descr="http://images.china.cn/attachement/jpg/site1000/20170919/c03fd5e7c0201b2acc6e0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102" y="3641091"/>
            <a:ext cx="5802630" cy="2746592"/>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30"/>
          <p:cNvSpPr txBox="1"/>
          <p:nvPr/>
        </p:nvSpPr>
        <p:spPr>
          <a:xfrm>
            <a:off x="1411605" y="6402254"/>
            <a:ext cx="2765501" cy="400110"/>
          </a:xfrm>
          <a:prstGeom prst="rect">
            <a:avLst/>
          </a:prstGeom>
          <a:noFill/>
        </p:spPr>
        <p:txBody>
          <a:bodyPr wrap="none" rtlCol="0" anchor="t">
            <a:spAutoFit/>
          </a:bodyPr>
          <a:lstStyle/>
          <a:p>
            <a:r>
              <a:rPr lang="zh-CN" altLang="en-US" sz="2000" b="1" dirty="0">
                <a:solidFill>
                  <a:srgbClr val="002060"/>
                </a:solidFill>
                <a:latin typeface="宋体" pitchFamily="2" charset="-122"/>
                <a:ea typeface="宋体" pitchFamily="2" charset="-122"/>
                <a:cs typeface="黑体" panose="02010609060101010101" charset="-122"/>
                <a:sym typeface="+mn-ea"/>
              </a:rPr>
              <a:t>古</a:t>
            </a:r>
            <a:r>
              <a:rPr lang="zh-CN" altLang="en-US" sz="2000" b="1" dirty="0" smtClean="0">
                <a:solidFill>
                  <a:srgbClr val="002060"/>
                </a:solidFill>
                <a:latin typeface="宋体" pitchFamily="2" charset="-122"/>
                <a:ea typeface="宋体" pitchFamily="2" charset="-122"/>
                <a:cs typeface="黑体" panose="02010609060101010101" charset="-122"/>
                <a:sym typeface="+mn-ea"/>
              </a:rPr>
              <a:t>埃及人放牧壁画残片</a:t>
            </a:r>
            <a:endParaRPr lang="zh-CN" sz="2000" b="1" dirty="0" smtClean="0">
              <a:solidFill>
                <a:srgbClr val="002060"/>
              </a:solidFill>
              <a:latin typeface="宋体" pitchFamily="2" charset="-122"/>
              <a:ea typeface="宋体" pitchFamily="2" charset="-122"/>
              <a:cs typeface="黑体" panose="02010609060101010101" charset="-122"/>
              <a:sym typeface="+mn-ea"/>
            </a:endParaRPr>
          </a:p>
        </p:txBody>
      </p:sp>
    </p:spTree>
    <p:custDataLst>
      <p:tags r:id="rId1"/>
    </p:custDataLst>
    <p:extLst>
      <p:ext uri="{BB962C8B-B14F-4D97-AF65-F5344CB8AC3E}">
        <p14:creationId xmlns:p14="http://schemas.microsoft.com/office/powerpoint/2010/main" val="22242182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2"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000" fill="hold"/>
                                        <p:tgtEl>
                                          <p:spTgt spid="22"/>
                                        </p:tgtEl>
                                        <p:attrNameLst>
                                          <p:attrName>ppt_w</p:attrName>
                                        </p:attrNameLst>
                                      </p:cBhvr>
                                      <p:tavLst>
                                        <p:tav tm="0">
                                          <p:val>
                                            <p:fltVal val="0"/>
                                          </p:val>
                                        </p:tav>
                                        <p:tav tm="100000">
                                          <p:val>
                                            <p:strVal val="#ppt_w"/>
                                          </p:val>
                                        </p:tav>
                                      </p:tavLst>
                                    </p:anim>
                                    <p:anim calcmode="lin" valueType="num">
                                      <p:cBhvr>
                                        <p:cTn id="21" dur="2000" fill="hold"/>
                                        <p:tgtEl>
                                          <p:spTgt spid="22"/>
                                        </p:tgtEl>
                                        <p:attrNameLst>
                                          <p:attrName>ppt_h</p:attrName>
                                        </p:attrNameLst>
                                      </p:cBhvr>
                                      <p:tavLst>
                                        <p:tav tm="0">
                                          <p:val>
                                            <p:fltVal val="0"/>
                                          </p:val>
                                        </p:tav>
                                        <p:tav tm="100000">
                                          <p:val>
                                            <p:strVal val="#ppt_h"/>
                                          </p:val>
                                        </p:tav>
                                      </p:tavLst>
                                    </p:anim>
                                    <p:animEffect transition="in" filter="fade">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1"/>
      <p:bldP spid="25"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9" name="直接连接符 78"/>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80" name="矩形 79"/>
          <p:cNvSpPr/>
          <p:nvPr/>
        </p:nvSpPr>
        <p:spPr>
          <a:xfrm>
            <a:off x="42597" y="154633"/>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81"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3</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、古代中国</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82" name="文本框 2"/>
          <p:cNvSpPr txBox="1"/>
          <p:nvPr/>
        </p:nvSpPr>
        <p:spPr>
          <a:xfrm>
            <a:off x="34290" y="1571297"/>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1</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食物</a:t>
            </a:r>
            <a:r>
              <a:rPr lang="zh-CN" sz="2400" b="1" dirty="0">
                <a:solidFill>
                  <a:srgbClr val="FF0000"/>
                </a:solidFill>
                <a:uFillTx/>
                <a:latin typeface="宋体" pitchFamily="2" charset="-122"/>
                <a:ea typeface="宋体" pitchFamily="2" charset="-122"/>
                <a:cs typeface="黑体" panose="02010609060101010101" pitchFamily="2" charset="-122"/>
                <a:sym typeface="+mn-ea"/>
              </a:rPr>
              <a:t>生产：</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83" name="文本框 99"/>
          <p:cNvSpPr txBox="1"/>
          <p:nvPr/>
        </p:nvSpPr>
        <p:spPr>
          <a:xfrm>
            <a:off x="-38181" y="2094953"/>
            <a:ext cx="7002780" cy="461665"/>
          </a:xfrm>
          <a:prstGeom prst="rect">
            <a:avLst/>
          </a:prstGeom>
          <a:noFill/>
          <a:ln w="9525">
            <a:noFill/>
          </a:ln>
        </p:spPr>
        <p:txBody>
          <a:bodyPr wrap="square">
            <a:spAutoFit/>
          </a:bodyPr>
          <a:lstStyle/>
          <a:p>
            <a:pPr indent="0" fontAlgn="auto">
              <a:lnSpc>
                <a:spcPct val="120000"/>
              </a:lnSpc>
            </a:pPr>
            <a:r>
              <a:rPr lang="zh-CN" sz="2000" b="1" dirty="0">
                <a:solidFill>
                  <a:srgbClr val="002060"/>
                </a:solidFill>
                <a:latin typeface="宋体" pitchFamily="2" charset="-122"/>
                <a:ea typeface="宋体" pitchFamily="2" charset="-122"/>
                <a:cs typeface="黑体" panose="02010609060101010101" pitchFamily="2" charset="-122"/>
              </a:rPr>
              <a:t>古代中国主要分为北方粟麦农业区和南方稻作农业区。</a:t>
            </a:r>
            <a:endParaRPr lang="zh-CN" altLang="en-US" sz="2000" b="1" dirty="0">
              <a:solidFill>
                <a:srgbClr val="002060"/>
              </a:solidFill>
              <a:latin typeface="宋体" pitchFamily="2" charset="-122"/>
              <a:ea typeface="宋体" pitchFamily="2" charset="-122"/>
              <a:cs typeface="黑体" panose="02010609060101010101" pitchFamily="2" charset="-122"/>
            </a:endParaRPr>
          </a:p>
        </p:txBody>
      </p:sp>
      <p:sp>
        <p:nvSpPr>
          <p:cNvPr id="84" name="文本框 2"/>
          <p:cNvSpPr txBox="1"/>
          <p:nvPr/>
        </p:nvSpPr>
        <p:spPr>
          <a:xfrm>
            <a:off x="34290" y="2556618"/>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a:solidFill>
                  <a:srgbClr val="FF0000"/>
                </a:solidFill>
                <a:latin typeface="宋体" pitchFamily="2" charset="-122"/>
                <a:ea typeface="宋体" pitchFamily="2" charset="-122"/>
                <a:cs typeface="黑体" panose="02010609060101010101" pitchFamily="2" charset="-122"/>
                <a:sym typeface="Wingdings" pitchFamily="2" charset="2"/>
              </a:rPr>
              <a:t>2</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altLang="en-US" sz="2400" b="1" dirty="0" smtClean="0">
                <a:solidFill>
                  <a:srgbClr val="FF0000"/>
                </a:solidFill>
                <a:latin typeface="宋体" pitchFamily="2" charset="-122"/>
                <a:ea typeface="宋体" pitchFamily="2" charset="-122"/>
                <a:cs typeface="黑体" panose="02010609060101010101" pitchFamily="2" charset="-122"/>
                <a:sym typeface="+mn-ea"/>
              </a:rPr>
              <a:t>社会生活</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graphicFrame>
        <p:nvGraphicFramePr>
          <p:cNvPr id="85" name="表格 84"/>
          <p:cNvGraphicFramePr/>
          <p:nvPr>
            <p:custDataLst>
              <p:tags r:id="rId2"/>
            </p:custDataLst>
            <p:extLst>
              <p:ext uri="{D42A27DB-BD31-4B8C-83A1-F6EECF244321}">
                <p14:modId xmlns:p14="http://schemas.microsoft.com/office/powerpoint/2010/main" val="2307998572"/>
              </p:ext>
            </p:extLst>
          </p:nvPr>
        </p:nvGraphicFramePr>
        <p:xfrm>
          <a:off x="34290" y="3320771"/>
          <a:ext cx="9452610" cy="3571200"/>
        </p:xfrm>
        <a:graphic>
          <a:graphicData uri="http://schemas.openxmlformats.org/drawingml/2006/table">
            <a:tbl>
              <a:tblPr firstRow="1" bandRow="1">
                <a:tableStyleId>{5940675A-B579-460E-94D1-54222C63F5DA}</a:tableStyleId>
              </a:tblPr>
              <a:tblGrid>
                <a:gridCol w="1257292"/>
                <a:gridCol w="8195318"/>
              </a:tblGrid>
              <a:tr h="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农业生产</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chemeClr val="accent2">
                        <a:lumMod val="20000"/>
                        <a:lumOff val="80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latin typeface="宋体" pitchFamily="2" charset="-122"/>
                          <a:ea typeface="宋体" pitchFamily="2" charset="-122"/>
                          <a:sym typeface="+mn-ea"/>
                        </a:rPr>
                        <a:t>商和西周时期，土地掌握在君主和各级贵族手中，农夫集体耕作</a:t>
                      </a:r>
                      <a:r>
                        <a:rPr lang="en-US" altLang="zh-CN" sz="2000" b="1" spc="60" dirty="0" smtClean="0">
                          <a:solidFill>
                            <a:srgbClr val="002060"/>
                          </a:solidFill>
                          <a:latin typeface="宋体" pitchFamily="2" charset="-122"/>
                          <a:ea typeface="宋体" pitchFamily="2" charset="-122"/>
                          <a:sym typeface="+mn-ea"/>
                        </a:rPr>
                        <a:t>；</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latin typeface="宋体" pitchFamily="2" charset="-122"/>
                          <a:ea typeface="宋体" pitchFamily="2" charset="-122"/>
                          <a:sym typeface="+mn-ea"/>
                        </a:rPr>
                        <a:t>战国以后，铁犁牛耕得到应用，极大地提高了农业生产效率</a:t>
                      </a:r>
                      <a:r>
                        <a:rPr lang="en-US" altLang="zh-CN" sz="2000" b="1" spc="60" dirty="0" smtClean="0">
                          <a:solidFill>
                            <a:srgbClr val="002060"/>
                          </a:solidFill>
                          <a:latin typeface="宋体" pitchFamily="2" charset="-122"/>
                          <a:ea typeface="宋体" pitchFamily="2" charset="-122"/>
                          <a:sym typeface="+mn-ea"/>
                        </a:rPr>
                        <a:t>。</a:t>
                      </a:r>
                      <a:endParaRPr lang="en-US" altLang="en-US" sz="2000" b="1" spc="60" dirty="0" smtClean="0">
                        <a:solidFill>
                          <a:srgbClr val="002060"/>
                        </a:solidFill>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chemeClr val="accent6">
                        <a:lumMod val="20000"/>
                        <a:lumOff val="80000"/>
                      </a:schemeClr>
                    </a:solidFill>
                  </a:tcPr>
                </a:tc>
              </a:tr>
              <a:tr h="69084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小农经济</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战国后以家庭为基本单位进行生产；通过家庭手工业等途径补贴家用</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r>
              <a:tr h="64770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国家政策</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封建统治者为了维护统治，推行重农抑商政策</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r>
              <a:tr h="601028">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水利工程</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秦国修建的都江堰西汉修建的龙首渠等，体现了国家对水利工程的重视</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r>
              <a:tr h="571500">
                <a:tc>
                  <a:txBody>
                    <a:bodyPr/>
                    <a:lstStyle/>
                    <a:p>
                      <a:pPr indent="0" algn="ctr">
                        <a:lnSpc>
                          <a:spcPct val="120000"/>
                        </a:lnSpc>
                        <a:spcBef>
                          <a:spcPts val="0"/>
                        </a:spcBef>
                        <a:spcAft>
                          <a:spcPts val="0"/>
                        </a:spcAft>
                        <a:buNone/>
                      </a:pPr>
                      <a:r>
                        <a:rPr lang="en-US" sz="1800" b="1" spc="60" dirty="0" err="1">
                          <a:solidFill>
                            <a:srgbClr val="002060"/>
                          </a:solidFill>
                          <a:uFillTx/>
                          <a:latin typeface="宋体" pitchFamily="2" charset="-122"/>
                          <a:ea typeface="宋体" pitchFamily="2" charset="-122"/>
                        </a:rPr>
                        <a:t>生产分布</a:t>
                      </a:r>
                      <a:endParaRPr lang="en-US" sz="1800" b="1" spc="60" dirty="0">
                        <a:solidFill>
                          <a:srgbClr val="002060"/>
                        </a:solidFill>
                        <a:uFillTx/>
                        <a:latin typeface="宋体" pitchFamily="2" charset="-122"/>
                        <a:ea typeface="宋体" pitchFamily="2" charset="-122"/>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2">
                        <a:lumMod val="20000"/>
                        <a:lumOff val="80000"/>
                      </a:schemeClr>
                    </a:solidFill>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2000" b="1" spc="60" dirty="0" err="1" smtClean="0">
                          <a:solidFill>
                            <a:srgbClr val="002060"/>
                          </a:solidFill>
                          <a:uFillTx/>
                          <a:latin typeface="宋体" pitchFamily="2" charset="-122"/>
                          <a:ea typeface="宋体" pitchFamily="2" charset="-122"/>
                          <a:sym typeface="+mn-ea"/>
                        </a:rPr>
                        <a:t>秦汉到隋唐时期，逐渐形成北方旱田和南方水田两种精耕细作的农业技术体系</a:t>
                      </a:r>
                      <a:r>
                        <a:rPr lang="en-US" altLang="zh-CN" sz="2000" b="1" spc="60" dirty="0" smtClean="0">
                          <a:solidFill>
                            <a:srgbClr val="002060"/>
                          </a:solidFill>
                          <a:uFillTx/>
                          <a:latin typeface="宋体" pitchFamily="2" charset="-122"/>
                          <a:ea typeface="宋体" pitchFamily="2" charset="-122"/>
                          <a:sym typeface="+mn-ea"/>
                        </a:rPr>
                        <a:t>。</a:t>
                      </a:r>
                      <a:endParaRPr lang="en-US" altLang="en-US" sz="2000" b="1" spc="60" dirty="0" smtClean="0">
                        <a:solidFill>
                          <a:srgbClr val="002060"/>
                        </a:solidFill>
                        <a:uFillTx/>
                        <a:latin typeface="宋体" pitchFamily="2" charset="-122"/>
                        <a:ea typeface="宋体" pitchFamily="2" charset="-122"/>
                        <a:sym typeface="+mn-ea"/>
                      </a:endParaRPr>
                    </a:p>
                  </a:txBody>
                  <a:tcPr marL="33867" marR="33867"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r>
            </a:tbl>
          </a:graphicData>
        </a:graphic>
      </p:graphicFrame>
      <p:pic>
        <p:nvPicPr>
          <p:cNvPr id="1026" name="Picture 2" descr="https://p0.ssl.img.360kuai.com/t01be3dbbe3fc80d0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858" y="913853"/>
            <a:ext cx="4025899"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94758" y="973379"/>
            <a:ext cx="492443" cy="2293898"/>
          </a:xfrm>
          <a:prstGeom prst="rect">
            <a:avLst/>
          </a:prstGeom>
          <a:noFill/>
        </p:spPr>
        <p:txBody>
          <a:bodyPr vert="eaVert" wrap="square" rtlCol="0">
            <a:spAutoFit/>
          </a:bodyPr>
          <a:lstStyle/>
          <a:p>
            <a:pPr algn="ctr"/>
            <a:r>
              <a:rPr lang="zh-CN" altLang="en-US" sz="2000" b="1" dirty="0" smtClean="0">
                <a:solidFill>
                  <a:srgbClr val="002060"/>
                </a:solidFill>
                <a:latin typeface="宋体" pitchFamily="2" charset="-122"/>
                <a:ea typeface="宋体" pitchFamily="2" charset="-122"/>
              </a:rPr>
              <a:t>东汉牛耕图画像石</a:t>
            </a:r>
            <a:endParaRPr lang="zh-CN" altLang="en-US" sz="2000" b="1" dirty="0">
              <a:solidFill>
                <a:srgbClr val="002060"/>
              </a:solidFill>
              <a:latin typeface="宋体" pitchFamily="2" charset="-122"/>
              <a:ea typeface="宋体" pitchFamily="2" charset="-122"/>
            </a:endParaRPr>
          </a:p>
        </p:txBody>
      </p:sp>
    </p:spTree>
    <p:custDataLst>
      <p:tags r:id="rId1"/>
    </p:custDataLst>
    <p:extLst>
      <p:ext uri="{BB962C8B-B14F-4D97-AF65-F5344CB8AC3E}">
        <p14:creationId xmlns:p14="http://schemas.microsoft.com/office/powerpoint/2010/main" val="9615347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circle(in)">
                                      <p:cBhvr>
                                        <p:cTn id="14" dur="2000"/>
                                        <p:tgtEl>
                                          <p:spTgt spid="85"/>
                                        </p:tgtEl>
                                      </p:cBhvr>
                                    </p:animEffect>
                                  </p:childTnLst>
                                </p:cTn>
                              </p:par>
                            </p:childTnLst>
                          </p:cTn>
                        </p:par>
                        <p:par>
                          <p:cTn id="15" fill="hold">
                            <p:stCondLst>
                              <p:cond delay="2000"/>
                            </p:stCondLst>
                            <p:childTnLst>
                              <p:par>
                                <p:cTn id="16" presetID="16" presetClass="entr" presetSubtype="21"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p:cNvGrpSpPr/>
          <p:nvPr/>
        </p:nvGrpSpPr>
        <p:grpSpPr>
          <a:xfrm>
            <a:off x="1505" y="492558"/>
            <a:ext cx="799902" cy="1851074"/>
            <a:chOff x="11571416" y="3959358"/>
            <a:chExt cx="620584" cy="1723139"/>
          </a:xfrm>
        </p:grpSpPr>
        <p:sp>
          <p:nvSpPr>
            <p:cNvPr id="13" name="矩形 12"/>
            <p:cNvSpPr/>
            <p:nvPr/>
          </p:nvSpPr>
          <p:spPr>
            <a:xfrm>
              <a:off x="11571416" y="3959358"/>
              <a:ext cx="620584" cy="1723137"/>
            </a:xfrm>
            <a:prstGeom prst="rect">
              <a:avLst/>
            </a:prstGeom>
            <a:solidFill>
              <a:srgbClr val="3E4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571416" y="5115169"/>
              <a:ext cx="620584" cy="567328"/>
            </a:xfrm>
            <a:prstGeom prst="rect">
              <a:avLst/>
            </a:prstGeom>
            <a:solidFill>
              <a:srgbClr val="C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2"/>
          <p:cNvSpPr txBox="1"/>
          <p:nvPr/>
        </p:nvSpPr>
        <p:spPr>
          <a:xfrm>
            <a:off x="1032569" y="449083"/>
            <a:ext cx="618815" cy="1938020"/>
          </a:xfrm>
          <a:prstGeom prst="rect">
            <a:avLst/>
          </a:prstGeom>
          <a:noFill/>
        </p:spPr>
        <p:txBody>
          <a:bodyPr wrap="square" lIns="91449" tIns="45724" rIns="91449" bIns="45724"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anose="020B0604020202020204" pitchFamily="34" charset="0"/>
                <a:ea typeface="微软雅黑" panose="020B0503020204020204" charset="-122"/>
                <a:cs typeface="Arial" panose="020B0604020202020204" pitchFamily="34" charset="0"/>
              </a:defRPr>
            </a:lvl1pPr>
          </a:lstStyle>
          <a:p>
            <a:pPr algn="r"/>
            <a:r>
              <a:rPr lang="zh-CN" altLang="en-US" dirty="0">
                <a:solidFill>
                  <a:srgbClr val="002060"/>
                </a:solidFill>
              </a:rPr>
              <a:t>目录</a:t>
            </a:r>
          </a:p>
        </p:txBody>
      </p:sp>
      <p:grpSp>
        <p:nvGrpSpPr>
          <p:cNvPr id="6" name="组合 5"/>
          <p:cNvGrpSpPr/>
          <p:nvPr/>
        </p:nvGrpSpPr>
        <p:grpSpPr>
          <a:xfrm>
            <a:off x="2279079" y="1885770"/>
            <a:ext cx="9434195" cy="1002665"/>
            <a:chOff x="4779" y="1319"/>
            <a:chExt cx="14857" cy="1579"/>
          </a:xfrm>
        </p:grpSpPr>
        <p:sp>
          <p:nvSpPr>
            <p:cNvPr id="21" name="Oval 5"/>
            <p:cNvSpPr>
              <a:spLocks noChangeArrowheads="1"/>
            </p:cNvSpPr>
            <p:nvPr/>
          </p:nvSpPr>
          <p:spPr bwMode="auto">
            <a:xfrm>
              <a:off x="4779" y="1319"/>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1" name="标题 7"/>
            <p:cNvSpPr>
              <a:spLocks noGrp="1"/>
            </p:cNvSpPr>
            <p:nvPr/>
          </p:nvSpPr>
          <p:spPr>
            <a:xfrm>
              <a:off x="6474" y="1500"/>
              <a:ext cx="13162" cy="1398"/>
            </a:xfrm>
            <a:prstGeom prst="rect">
              <a:avLst/>
            </a:prstGeom>
          </p:spPr>
          <p:txBody>
            <a:bodyPr vert="horz" lIns="91417" tIns="45708" rIns="91417"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smtClean="0">
                  <a:solidFill>
                    <a:srgbClr val="002060"/>
                  </a:solidFill>
                  <a:latin typeface="方正姚体" pitchFamily="2" charset="-122"/>
                  <a:ea typeface="方正姚体" pitchFamily="2" charset="-122"/>
                </a:rPr>
                <a:t>人类早期的生产与生活</a:t>
              </a:r>
              <a:endParaRPr lang="zh-CN" altLang="en-US" sz="4000" b="1" dirty="0">
                <a:solidFill>
                  <a:srgbClr val="002060"/>
                </a:solidFill>
                <a:latin typeface="方正姚体" pitchFamily="2" charset="-122"/>
                <a:ea typeface="方正姚体" pitchFamily="2" charset="-122"/>
              </a:endParaRPr>
            </a:p>
          </p:txBody>
        </p:sp>
        <p:sp>
          <p:nvSpPr>
            <p:cNvPr id="4" name="文本框 3"/>
            <p:cNvSpPr txBox="1"/>
            <p:nvPr/>
          </p:nvSpPr>
          <p:spPr>
            <a:xfrm>
              <a:off x="4824" y="1411"/>
              <a:ext cx="1195" cy="1178"/>
            </a:xfrm>
            <a:prstGeom prst="rect">
              <a:avLst/>
            </a:prstGeom>
            <a:noFill/>
          </p:spPr>
          <p:txBody>
            <a:bodyPr wrap="none" rtlCol="0">
              <a:spAutoFit/>
            </a:bodyPr>
            <a:lstStyle/>
            <a:p>
              <a:r>
                <a:rPr lang="en-US" altLang="zh-CN" sz="4265" b="1" dirty="0">
                  <a:solidFill>
                    <a:schemeClr val="bg1"/>
                  </a:solidFill>
                  <a:latin typeface="Kristen ITC" panose="03050502040202030202" pitchFamily="66" charset="0"/>
                </a:rPr>
                <a:t>01</a:t>
              </a:r>
              <a:endParaRPr lang="zh-CN" altLang="en-US" sz="4265" b="1" dirty="0">
                <a:solidFill>
                  <a:schemeClr val="bg1"/>
                </a:solidFill>
                <a:latin typeface="Kristen ITC" panose="03050502040202030202" pitchFamily="66" charset="0"/>
              </a:endParaRPr>
            </a:p>
          </p:txBody>
        </p:sp>
      </p:grpSp>
      <p:grpSp>
        <p:nvGrpSpPr>
          <p:cNvPr id="5" name="组合 4"/>
          <p:cNvGrpSpPr/>
          <p:nvPr/>
        </p:nvGrpSpPr>
        <p:grpSpPr>
          <a:xfrm>
            <a:off x="2279079" y="3195434"/>
            <a:ext cx="9117331" cy="890270"/>
            <a:chOff x="4780" y="3203"/>
            <a:chExt cx="14358" cy="1402"/>
          </a:xfrm>
        </p:grpSpPr>
        <p:sp>
          <p:nvSpPr>
            <p:cNvPr id="28" name="Oval 5"/>
            <p:cNvSpPr>
              <a:spLocks noChangeArrowheads="1"/>
            </p:cNvSpPr>
            <p:nvPr/>
          </p:nvSpPr>
          <p:spPr bwMode="auto">
            <a:xfrm>
              <a:off x="4780" y="3204"/>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3" name="标题 1"/>
            <p:cNvSpPr>
              <a:spLocks noGrp="1"/>
            </p:cNvSpPr>
            <p:nvPr/>
          </p:nvSpPr>
          <p:spPr>
            <a:xfrm>
              <a:off x="6197" y="3203"/>
              <a:ext cx="12941" cy="1178"/>
            </a:xfrm>
            <a:prstGeom prst="rect">
              <a:avLst/>
            </a:prstGeom>
          </p:spPr>
          <p:txBody>
            <a:bodyPr vert="horz" lIns="91417" tIns="45708" rIns="91417" bIns="45708"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lnSpc>
                  <a:spcPct val="90000"/>
                </a:lnSpc>
              </a:pPr>
              <a:r>
                <a:rPr lang="zh-CN" altLang="en-US" sz="4000" b="1" dirty="0">
                  <a:solidFill>
                    <a:srgbClr val="002060"/>
                  </a:solidFill>
                  <a:latin typeface="方正姚体" pitchFamily="2" charset="-122"/>
                  <a:ea typeface="方正姚体" pitchFamily="2" charset="-122"/>
                  <a:cs typeface="+mj-cs"/>
                </a:rPr>
                <a:t>不同</a:t>
              </a:r>
              <a:r>
                <a:rPr lang="zh-CN" altLang="en-US" sz="4000" b="1" dirty="0" smtClean="0">
                  <a:solidFill>
                    <a:srgbClr val="002060"/>
                  </a:solidFill>
                  <a:latin typeface="方正姚体" pitchFamily="2" charset="-122"/>
                  <a:ea typeface="方正姚体" pitchFamily="2" charset="-122"/>
                  <a:cs typeface="+mj-cs"/>
                </a:rPr>
                <a:t>地区的食物生产与社会生活</a:t>
              </a:r>
              <a:endParaRPr lang="zh-CN" altLang="en-US" sz="4000" b="1" dirty="0">
                <a:solidFill>
                  <a:srgbClr val="002060"/>
                </a:solidFill>
                <a:latin typeface="方正姚体" pitchFamily="2" charset="-122"/>
                <a:ea typeface="方正姚体" pitchFamily="2" charset="-122"/>
                <a:cs typeface="+mj-cs"/>
              </a:endParaRPr>
            </a:p>
          </p:txBody>
        </p:sp>
        <p:sp>
          <p:nvSpPr>
            <p:cNvPr id="24" name="文本框 23"/>
            <p:cNvSpPr txBox="1"/>
            <p:nvPr/>
          </p:nvSpPr>
          <p:spPr>
            <a:xfrm>
              <a:off x="4814" y="3290"/>
              <a:ext cx="1229" cy="1178"/>
            </a:xfrm>
            <a:prstGeom prst="rect">
              <a:avLst/>
            </a:prstGeom>
            <a:noFill/>
          </p:spPr>
          <p:txBody>
            <a:bodyPr wrap="none" rtlCol="0">
              <a:spAutoFit/>
            </a:bodyPr>
            <a:lstStyle/>
            <a:p>
              <a:r>
                <a:rPr lang="en-US" altLang="zh-CN" sz="4265" b="1" dirty="0">
                  <a:solidFill>
                    <a:schemeClr val="bg1"/>
                  </a:solidFill>
                  <a:latin typeface="Kristen ITC" panose="03050502040202030202" pitchFamily="66" charset="0"/>
                </a:rPr>
                <a:t>02</a:t>
              </a:r>
              <a:endParaRPr lang="zh-CN" altLang="en-US" sz="4265" b="1" dirty="0">
                <a:solidFill>
                  <a:schemeClr val="bg1"/>
                </a:solidFill>
                <a:latin typeface="Kristen ITC" panose="03050502040202030202" pitchFamily="66" charset="0"/>
              </a:endParaRPr>
            </a:p>
          </p:txBody>
        </p:sp>
      </p:grpSp>
      <p:grpSp>
        <p:nvGrpSpPr>
          <p:cNvPr id="17" name="组合 16"/>
          <p:cNvGrpSpPr/>
          <p:nvPr/>
        </p:nvGrpSpPr>
        <p:grpSpPr>
          <a:xfrm>
            <a:off x="2300669" y="4541634"/>
            <a:ext cx="9117331" cy="890270"/>
            <a:chOff x="4780" y="3203"/>
            <a:chExt cx="14358" cy="1402"/>
          </a:xfrm>
        </p:grpSpPr>
        <p:sp>
          <p:nvSpPr>
            <p:cNvPr id="18" name="Oval 5"/>
            <p:cNvSpPr>
              <a:spLocks noChangeArrowheads="1"/>
            </p:cNvSpPr>
            <p:nvPr/>
          </p:nvSpPr>
          <p:spPr bwMode="auto">
            <a:xfrm>
              <a:off x="4780" y="3204"/>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19" name="标题 1"/>
            <p:cNvSpPr>
              <a:spLocks noGrp="1"/>
            </p:cNvSpPr>
            <p:nvPr/>
          </p:nvSpPr>
          <p:spPr>
            <a:xfrm>
              <a:off x="6197" y="3203"/>
              <a:ext cx="12941" cy="1178"/>
            </a:xfrm>
            <a:prstGeom prst="rect">
              <a:avLst/>
            </a:prstGeom>
          </p:spPr>
          <p:txBody>
            <a:bodyPr vert="horz" lIns="91417" tIns="45708" rIns="91417" bIns="45708"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lnSpc>
                  <a:spcPct val="90000"/>
                </a:lnSpc>
              </a:pPr>
              <a:r>
                <a:rPr lang="zh-CN" altLang="en-US" sz="4000" b="1" dirty="0" smtClean="0">
                  <a:solidFill>
                    <a:srgbClr val="002060"/>
                  </a:solidFill>
                  <a:latin typeface="方正姚体" pitchFamily="2" charset="-122"/>
                  <a:ea typeface="方正姚体" pitchFamily="2" charset="-122"/>
                  <a:cs typeface="+mj-cs"/>
                </a:rPr>
                <a:t>生产关系的变化</a:t>
              </a:r>
              <a:endParaRPr lang="zh-CN" altLang="en-US" sz="4000" b="1" dirty="0">
                <a:solidFill>
                  <a:srgbClr val="002060"/>
                </a:solidFill>
                <a:latin typeface="方正姚体" pitchFamily="2" charset="-122"/>
                <a:ea typeface="方正姚体" pitchFamily="2" charset="-122"/>
                <a:cs typeface="+mj-cs"/>
              </a:endParaRPr>
            </a:p>
          </p:txBody>
        </p:sp>
        <p:sp>
          <p:nvSpPr>
            <p:cNvPr id="20" name="文本框 23"/>
            <p:cNvSpPr txBox="1"/>
            <p:nvPr/>
          </p:nvSpPr>
          <p:spPr>
            <a:xfrm>
              <a:off x="4814" y="3290"/>
              <a:ext cx="1205" cy="1179"/>
            </a:xfrm>
            <a:prstGeom prst="rect">
              <a:avLst/>
            </a:prstGeom>
            <a:noFill/>
          </p:spPr>
          <p:txBody>
            <a:bodyPr wrap="none" rtlCol="0">
              <a:spAutoFit/>
            </a:bodyPr>
            <a:lstStyle/>
            <a:p>
              <a:r>
                <a:rPr lang="en-US" altLang="zh-CN" sz="4265" b="1" dirty="0" smtClean="0">
                  <a:solidFill>
                    <a:schemeClr val="bg1"/>
                  </a:solidFill>
                  <a:latin typeface="Kristen ITC" panose="03050502040202030202" pitchFamily="66" charset="0"/>
                </a:rPr>
                <a:t>03</a:t>
              </a:r>
              <a:endParaRPr lang="zh-CN" altLang="en-US" sz="4265" b="1" dirty="0">
                <a:solidFill>
                  <a:schemeClr val="bg1"/>
                </a:solidFill>
                <a:latin typeface="Kristen ITC" panose="03050502040202030202" pitchFamily="66" charset="0"/>
              </a:endParaRPr>
            </a:p>
          </p:txBody>
        </p:sp>
      </p:grpSp>
    </p:spTree>
    <p:extLst>
      <p:ext uri="{BB962C8B-B14F-4D97-AF65-F5344CB8AC3E}">
        <p14:creationId xmlns:p14="http://schemas.microsoft.com/office/powerpoint/2010/main" val="3347915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右箭头 2"/>
          <p:cNvSpPr/>
          <p:nvPr>
            <p:custDataLst>
              <p:tags r:id="rId2"/>
            </p:custDataLst>
          </p:nvPr>
        </p:nvSpPr>
        <p:spPr>
          <a:xfrm>
            <a:off x="388620" y="2846430"/>
            <a:ext cx="11491972" cy="1496745"/>
          </a:xfrm>
          <a:prstGeom prst="rightArrow">
            <a:avLst>
              <a:gd name="adj1" fmla="val 50000"/>
              <a:gd name="adj2" fmla="val 62772"/>
            </a:avLst>
          </a:prstGeom>
          <a:solidFill>
            <a:schemeClr val="accent5"/>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endParaRPr lang="zh-CN" altLang="en-US" kern="0" dirty="0"/>
          </a:p>
        </p:txBody>
      </p:sp>
      <p:sp>
        <p:nvSpPr>
          <p:cNvPr id="2" name="平行四边形 1"/>
          <p:cNvSpPr/>
          <p:nvPr>
            <p:custDataLst>
              <p:tags r:id="rId3"/>
            </p:custDataLst>
          </p:nvPr>
        </p:nvSpPr>
        <p:spPr>
          <a:xfrm flipH="1">
            <a:off x="2245202" y="2738994"/>
            <a:ext cx="2548293" cy="1305421"/>
          </a:xfrm>
          <a:prstGeom prst="parallelogram">
            <a:avLst/>
          </a:prstGeom>
          <a:solidFill>
            <a:srgbClr val="508E53"/>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商周时期</a:t>
            </a:r>
          </a:p>
        </p:txBody>
      </p:sp>
      <p:sp>
        <p:nvSpPr>
          <p:cNvPr id="6" name="平行四边形 5"/>
          <p:cNvSpPr/>
          <p:nvPr>
            <p:custDataLst>
              <p:tags r:id="rId4"/>
            </p:custDataLst>
          </p:nvPr>
        </p:nvSpPr>
        <p:spPr>
          <a:xfrm flipH="1">
            <a:off x="6841402" y="2738994"/>
            <a:ext cx="2548293" cy="1305421"/>
          </a:xfrm>
          <a:prstGeom prst="parallelogram">
            <a:avLst/>
          </a:prstGeom>
          <a:solidFill>
            <a:srgbClr val="85B311"/>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秦汉到</a:t>
            </a:r>
          </a:p>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隋唐时期</a:t>
            </a:r>
          </a:p>
        </p:txBody>
      </p:sp>
      <p:sp>
        <p:nvSpPr>
          <p:cNvPr id="12" name="平行四边形 11"/>
          <p:cNvSpPr/>
          <p:nvPr>
            <p:custDataLst>
              <p:tags r:id="rId5"/>
            </p:custDataLst>
          </p:nvPr>
        </p:nvSpPr>
        <p:spPr>
          <a:xfrm flipH="1">
            <a:off x="4652210" y="3145926"/>
            <a:ext cx="2548293" cy="1305421"/>
          </a:xfrm>
          <a:prstGeom prst="parallelogram">
            <a:avLst/>
          </a:prstGeom>
          <a:solidFill>
            <a:srgbClr val="69A35B"/>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ctr">
              <a:lnSpc>
                <a:spcPct val="130000"/>
              </a:lnSpc>
            </a:pPr>
            <a:r>
              <a:rPr lang="zh-CN" altLang="en-US" sz="2800" b="1" kern="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mj-cs"/>
              </a:rPr>
              <a:t>战国以后</a:t>
            </a:r>
          </a:p>
        </p:txBody>
      </p:sp>
      <p:sp>
        <p:nvSpPr>
          <p:cNvPr id="13" name="矩形 12"/>
          <p:cNvSpPr/>
          <p:nvPr>
            <p:custDataLst>
              <p:tags r:id="rId6"/>
            </p:custDataLst>
          </p:nvPr>
        </p:nvSpPr>
        <p:spPr>
          <a:xfrm>
            <a:off x="2060991" y="1727201"/>
            <a:ext cx="2916713" cy="884794"/>
          </a:xfrm>
          <a:prstGeom prst="rect">
            <a:avLst/>
          </a:prstGeom>
        </p:spPr>
        <p:txBody>
          <a:bodyPr wrap="square" anchor="b">
            <a:noAutofit/>
          </a:bodyPr>
          <a:lstStyle/>
          <a:p>
            <a:pPr algn="just">
              <a:lnSpc>
                <a:spcPct val="110000"/>
              </a:lnSpc>
            </a:pPr>
            <a:r>
              <a:rPr lang="zh-CN" altLang="en-US" sz="2000" b="1" kern="0" dirty="0" smtClean="0">
                <a:solidFill>
                  <a:srgbClr val="002060"/>
                </a:solidFill>
                <a:uFillTx/>
                <a:latin typeface="宋体" pitchFamily="2" charset="-122"/>
                <a:ea typeface="宋体" pitchFamily="2" charset="-122"/>
              </a:rPr>
              <a:t>土地掌握在君主和各级贵族手中，集体耕作</a:t>
            </a:r>
          </a:p>
        </p:txBody>
      </p:sp>
      <p:sp>
        <p:nvSpPr>
          <p:cNvPr id="14" name="矩形 13"/>
          <p:cNvSpPr/>
          <p:nvPr>
            <p:custDataLst>
              <p:tags r:id="rId7"/>
            </p:custDataLst>
          </p:nvPr>
        </p:nvSpPr>
        <p:spPr>
          <a:xfrm>
            <a:off x="6755130" y="1379855"/>
            <a:ext cx="2720975" cy="1358900"/>
          </a:xfrm>
          <a:prstGeom prst="rect">
            <a:avLst/>
          </a:prstGeom>
        </p:spPr>
        <p:txBody>
          <a:bodyPr wrap="square" anchor="b">
            <a:noAutofit/>
          </a:bodyPr>
          <a:lstStyle/>
          <a:p>
            <a:pPr algn="l">
              <a:lnSpc>
                <a:spcPct val="110000"/>
              </a:lnSpc>
            </a:pPr>
            <a:r>
              <a:rPr lang="zh-CN" altLang="en-US" sz="2000" b="1" kern="0" dirty="0" smtClean="0">
                <a:solidFill>
                  <a:srgbClr val="002060"/>
                </a:solidFill>
                <a:latin typeface="宋体" pitchFamily="2" charset="-122"/>
                <a:ea typeface="宋体" pitchFamily="2" charset="-122"/>
              </a:rPr>
              <a:t>北方旱田和南方水田分别形成精耕细作的农业技术体系</a:t>
            </a:r>
          </a:p>
        </p:txBody>
      </p:sp>
      <p:sp>
        <p:nvSpPr>
          <p:cNvPr id="8" name="椭圆 7"/>
          <p:cNvSpPr/>
          <p:nvPr/>
        </p:nvSpPr>
        <p:spPr>
          <a:xfrm>
            <a:off x="5080000" y="458343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9" name="椭圆 8"/>
          <p:cNvSpPr/>
          <p:nvPr/>
        </p:nvSpPr>
        <p:spPr>
          <a:xfrm>
            <a:off x="7200265"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11" name="椭圆 10"/>
          <p:cNvSpPr/>
          <p:nvPr/>
        </p:nvSpPr>
        <p:spPr>
          <a:xfrm>
            <a:off x="9314180"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16" name="椭圆 15"/>
          <p:cNvSpPr/>
          <p:nvPr/>
        </p:nvSpPr>
        <p:spPr>
          <a:xfrm>
            <a:off x="2959735"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17" name="椭圆 16"/>
          <p:cNvSpPr/>
          <p:nvPr/>
        </p:nvSpPr>
        <p:spPr>
          <a:xfrm>
            <a:off x="835025" y="4582160"/>
            <a:ext cx="1692000" cy="1692000"/>
          </a:xfrm>
          <a:prstGeom prst="ellipse">
            <a:avLst/>
          </a:prstGeom>
          <a:solidFill>
            <a:srgbClr val="69A35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sp>
        <p:nvSpPr>
          <p:cNvPr id="33" name="文本框 32"/>
          <p:cNvSpPr txBox="1"/>
          <p:nvPr/>
        </p:nvSpPr>
        <p:spPr>
          <a:xfrm>
            <a:off x="1058545" y="4829175"/>
            <a:ext cx="124523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铁犁牛耕</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sp>
        <p:nvSpPr>
          <p:cNvPr id="21" name="文本框 20"/>
          <p:cNvSpPr txBox="1"/>
          <p:nvPr/>
        </p:nvSpPr>
        <p:spPr>
          <a:xfrm>
            <a:off x="2960370" y="4952365"/>
            <a:ext cx="1691005" cy="953135"/>
          </a:xfrm>
          <a:prstGeom prst="rect">
            <a:avLst/>
          </a:prstGeom>
          <a:noFill/>
        </p:spPr>
        <p:txBody>
          <a:bodyPr wrap="square" rtlCol="0" anchor="t">
            <a:spAutoFit/>
          </a:bodyPr>
          <a:lstStyle/>
          <a:p>
            <a:pPr algn="ctr">
              <a:lnSpc>
                <a:spcPct val="100000"/>
              </a:lnSpc>
            </a:pPr>
            <a:r>
              <a:rPr lang="zh-CN" sz="28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以家庭为单位生产</a:t>
            </a:r>
            <a:endParaRPr lang="zh-CN" sz="28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sp>
        <p:nvSpPr>
          <p:cNvPr id="22" name="文本框 21"/>
          <p:cNvSpPr txBox="1"/>
          <p:nvPr/>
        </p:nvSpPr>
        <p:spPr>
          <a:xfrm>
            <a:off x="9537700" y="4829810"/>
            <a:ext cx="124523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兴修水利</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sp>
        <p:nvSpPr>
          <p:cNvPr id="23" name="文本框 22"/>
          <p:cNvSpPr txBox="1"/>
          <p:nvPr/>
        </p:nvSpPr>
        <p:spPr>
          <a:xfrm>
            <a:off x="7423785" y="4829810"/>
            <a:ext cx="124523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重农抑商</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grpSp>
        <p:nvGrpSpPr>
          <p:cNvPr id="31" name="组合 30"/>
          <p:cNvGrpSpPr/>
          <p:nvPr/>
        </p:nvGrpSpPr>
        <p:grpSpPr>
          <a:xfrm>
            <a:off x="354965" y="5252085"/>
            <a:ext cx="2571115" cy="1397000"/>
            <a:chOff x="184" y="8406"/>
            <a:chExt cx="4680" cy="2209"/>
          </a:xfrm>
        </p:grpSpPr>
        <p:pic>
          <p:nvPicPr>
            <p:cNvPr id="28" name="图片 27" descr="C:/Users/ADMINI~1/AppData/Local/Temp/kaimatting/20200517093238/output_aiMatting_20200517093330.pngoutput_aiMatting_20200517093330"/>
            <p:cNvPicPr>
              <a:picLocks noChangeAspect="1"/>
            </p:cNvPicPr>
            <p:nvPr/>
          </p:nvPicPr>
          <p:blipFill>
            <a:blip r:embed="rId10"/>
            <a:srcRect l="6963" t="13695" b="18613"/>
            <a:stretch>
              <a:fillRect/>
            </a:stretch>
          </p:blipFill>
          <p:spPr>
            <a:xfrm>
              <a:off x="332" y="8481"/>
              <a:ext cx="4532" cy="2134"/>
            </a:xfrm>
            <a:prstGeom prst="rect">
              <a:avLst/>
            </a:prstGeom>
          </p:spPr>
        </p:pic>
        <p:sp>
          <p:nvSpPr>
            <p:cNvPr id="29" name="椭圆 28"/>
            <p:cNvSpPr/>
            <p:nvPr/>
          </p:nvSpPr>
          <p:spPr>
            <a:xfrm>
              <a:off x="184" y="8406"/>
              <a:ext cx="330" cy="2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descr="C:/Users/ADMINI~1/AppData/Local/Temp/kaimatting/20200517094556/output_aiMatting_20200517094743.pngoutput_aiMatting_20200517094743"/>
          <p:cNvPicPr>
            <a:picLocks noChangeAspect="1"/>
          </p:cNvPicPr>
          <p:nvPr/>
        </p:nvPicPr>
        <p:blipFill>
          <a:blip r:embed="rId11">
            <a:clrChange>
              <a:clrFrom>
                <a:srgbClr val="FFFFFF">
                  <a:alpha val="100000"/>
                </a:srgbClr>
              </a:clrFrom>
              <a:clrTo>
                <a:srgbClr val="FFFFFF">
                  <a:alpha val="100000"/>
                  <a:alpha val="0"/>
                </a:srgbClr>
              </a:clrTo>
            </a:clrChange>
          </a:blip>
          <a:srcRect l="8662" t="266" r="40680" b="32748"/>
          <a:stretch>
            <a:fillRect/>
          </a:stretch>
        </p:blipFill>
        <p:spPr>
          <a:xfrm>
            <a:off x="3392170" y="5777865"/>
            <a:ext cx="1616710" cy="1009015"/>
          </a:xfrm>
          <a:prstGeom prst="rect">
            <a:avLst/>
          </a:prstGeom>
        </p:spPr>
      </p:pic>
      <p:pic>
        <p:nvPicPr>
          <p:cNvPr id="35" name="图片 34" descr="C:/Users/ADMINI~1/AppData/Local/Temp/kaimatting/20200517095355/output_aiMatting_20200517095404.pngoutput_aiMatting_20200517095404"/>
          <p:cNvPicPr>
            <a:picLocks noChangeAspect="1"/>
          </p:cNvPicPr>
          <p:nvPr/>
        </p:nvPicPr>
        <p:blipFill>
          <a:blip r:embed="rId12"/>
          <a:srcRect l="15749" r="17043" b="8800"/>
          <a:stretch>
            <a:fillRect/>
          </a:stretch>
        </p:blipFill>
        <p:spPr>
          <a:xfrm>
            <a:off x="9815195" y="5414645"/>
            <a:ext cx="1568450" cy="1098550"/>
          </a:xfrm>
          <a:prstGeom prst="rect">
            <a:avLst/>
          </a:prstGeom>
        </p:spPr>
      </p:pic>
      <p:grpSp>
        <p:nvGrpSpPr>
          <p:cNvPr id="38" name="组合 37"/>
          <p:cNvGrpSpPr/>
          <p:nvPr/>
        </p:nvGrpSpPr>
        <p:grpSpPr>
          <a:xfrm>
            <a:off x="5882640" y="5299710"/>
            <a:ext cx="1848485" cy="1550035"/>
            <a:chOff x="9264" y="8346"/>
            <a:chExt cx="2911" cy="2441"/>
          </a:xfrm>
        </p:grpSpPr>
        <p:pic>
          <p:nvPicPr>
            <p:cNvPr id="36" name="图片 35" descr="C:/Users/ADMINI~1/AppData/Local/Temp/kaimatting/20200517095909/output_aiMatting_20200517100000.pngoutput_aiMatting_20200517100000"/>
            <p:cNvPicPr>
              <a:picLocks noChangeAspect="1"/>
            </p:cNvPicPr>
            <p:nvPr/>
          </p:nvPicPr>
          <p:blipFill>
            <a:blip r:embed="rId13"/>
            <a:srcRect l="20550" t="21271"/>
            <a:stretch>
              <a:fillRect/>
            </a:stretch>
          </p:blipFill>
          <p:spPr>
            <a:xfrm>
              <a:off x="9577" y="8527"/>
              <a:ext cx="2598" cy="2260"/>
            </a:xfrm>
            <a:prstGeom prst="rect">
              <a:avLst/>
            </a:prstGeom>
          </p:spPr>
        </p:pic>
        <p:sp>
          <p:nvSpPr>
            <p:cNvPr id="37" name="任意多边形 36"/>
            <p:cNvSpPr/>
            <p:nvPr/>
          </p:nvSpPr>
          <p:spPr>
            <a:xfrm>
              <a:off x="9264" y="8346"/>
              <a:ext cx="1090" cy="1191"/>
            </a:xfrm>
            <a:custGeom>
              <a:avLst/>
              <a:gdLst>
                <a:gd name="connisteX0" fmla="*/ 692150 w 692150"/>
                <a:gd name="connsiteY0" fmla="*/ 227965 h 756285"/>
                <a:gd name="connisteX1" fmla="*/ 236855 w 692150"/>
                <a:gd name="connsiteY1" fmla="*/ 756285 h 756285"/>
                <a:gd name="connisteX2" fmla="*/ 0 w 692150"/>
                <a:gd name="connsiteY2" fmla="*/ 610235 h 756285"/>
                <a:gd name="connisteX3" fmla="*/ 72390 w 692150"/>
                <a:gd name="connsiteY3" fmla="*/ 182245 h 756285"/>
                <a:gd name="connisteX4" fmla="*/ 200025 w 692150"/>
                <a:gd name="connsiteY4" fmla="*/ 0 h 756285"/>
                <a:gd name="connisteX5" fmla="*/ 692150 w 692150"/>
                <a:gd name="connsiteY5" fmla="*/ 73025 h 756285"/>
                <a:gd name="connisteX6" fmla="*/ 692150 w 692150"/>
                <a:gd name="connsiteY6" fmla="*/ 227965 h 7562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692150" h="756285">
                  <a:moveTo>
                    <a:pt x="692150" y="227965"/>
                  </a:moveTo>
                  <a:lnTo>
                    <a:pt x="236855" y="756285"/>
                  </a:lnTo>
                  <a:lnTo>
                    <a:pt x="0" y="610235"/>
                  </a:lnTo>
                  <a:lnTo>
                    <a:pt x="72390" y="182245"/>
                  </a:lnTo>
                  <a:lnTo>
                    <a:pt x="200025" y="0"/>
                  </a:lnTo>
                  <a:lnTo>
                    <a:pt x="692150" y="73025"/>
                  </a:lnTo>
                  <a:lnTo>
                    <a:pt x="692150" y="227965"/>
                  </a:lnTo>
                  <a:close/>
                </a:path>
              </a:pathLst>
            </a:custGeom>
            <a:solidFill>
              <a:srgbClr val="69A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5079365" y="4829810"/>
            <a:ext cx="1675765" cy="1198880"/>
          </a:xfrm>
          <a:prstGeom prst="rect">
            <a:avLst/>
          </a:prstGeom>
          <a:noFill/>
        </p:spPr>
        <p:txBody>
          <a:bodyPr wrap="square" rtlCol="0" anchor="t">
            <a:spAutoFit/>
          </a:bodyPr>
          <a:lstStyle/>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家庭</a:t>
            </a:r>
          </a:p>
          <a:p>
            <a:pPr algn="ctr">
              <a:lnSpc>
                <a:spcPct val="100000"/>
              </a:lnSpc>
            </a:pPr>
            <a:r>
              <a:rPr lang="zh-CN" sz="3600" dirty="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rPr>
              <a:t>手工业</a:t>
            </a:r>
            <a:endParaRPr lang="zh-CN" sz="3600" dirty="0" smtClean="0">
              <a:solidFill>
                <a:schemeClr val="bg1"/>
              </a:solidFill>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cs typeface="黑体" panose="02010609060101010101" charset="-122"/>
              <a:sym typeface="+mn-ea"/>
            </a:endParaRPr>
          </a:p>
        </p:txBody>
      </p:sp>
      <p:cxnSp>
        <p:nvCxnSpPr>
          <p:cNvPr id="30" name="直接连接符 2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2" name="矩形 31"/>
          <p:cNvSpPr/>
          <p:nvPr/>
        </p:nvSpPr>
        <p:spPr>
          <a:xfrm>
            <a:off x="89773" y="154633"/>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39"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3</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、古代中国</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Tree>
    <p:custDataLst>
      <p:tags r:id="rId1"/>
    </p:custDataLst>
    <p:extLst>
      <p:ext uri="{BB962C8B-B14F-4D97-AF65-F5344CB8AC3E}">
        <p14:creationId xmlns:p14="http://schemas.microsoft.com/office/powerpoint/2010/main" val="3981325342"/>
      </p:ext>
    </p:extLst>
  </p:cSld>
  <p:clrMapOvr>
    <a:masterClrMapping/>
  </p:clrMapOvr>
  <p:transition>
    <p:random/>
  </p:transition>
  <p:timing>
    <p:tnLst>
      <p:par>
        <p:cTn id="1" dur="indefinite" restart="never" nodeType="tmRoot"/>
      </p:par>
    </p:tnLst>
    <p:bldLst>
      <p:bldP spid="33"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C:/Users/ADMINI~1/AppData/Local/Temp/kaimatting/20200518181808/output_aiMatting_20200518182116.pngoutput_aiMatting_20200518182116"/>
          <p:cNvPicPr>
            <a:picLocks noChangeAspect="1"/>
          </p:cNvPicPr>
          <p:nvPr/>
        </p:nvPicPr>
        <p:blipFill>
          <a:blip r:embed="rId4"/>
          <a:stretch>
            <a:fillRect/>
          </a:stretch>
        </p:blipFill>
        <p:spPr>
          <a:xfrm>
            <a:off x="8789035" y="1586409"/>
            <a:ext cx="2920365" cy="3794580"/>
          </a:xfrm>
          <a:prstGeom prst="rect">
            <a:avLst/>
          </a:prstGeom>
        </p:spPr>
      </p:pic>
      <p:sp>
        <p:nvSpPr>
          <p:cNvPr id="16" name="文本框 15"/>
          <p:cNvSpPr txBox="1"/>
          <p:nvPr/>
        </p:nvSpPr>
        <p:spPr>
          <a:xfrm>
            <a:off x="114299" y="1586409"/>
            <a:ext cx="8013701" cy="4247317"/>
          </a:xfrm>
          <a:prstGeom prst="rect">
            <a:avLst/>
          </a:prstGeom>
          <a:noFill/>
          <a:ln w="25400">
            <a:solidFill>
              <a:srgbClr val="00B050"/>
            </a:solidFill>
          </a:ln>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材料一  </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大麦和小麦从西亚传入希腊</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成为当地的主要粮食作物。古希腊人在土地肥沃的地方实行谷物与蔬菜轮作</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在地力较差、不适于栽种农作物的地方建立果园</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种植葡萄和橄榄</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并把产品加工成葡萄酒和橄榄油。              </a:t>
            </a:r>
            <a:endParaRPr 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algn="just"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中外历史纲要</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》（下册）</a:t>
            </a:r>
          </a:p>
          <a:p>
            <a:pPr algn="just">
              <a:lnSpc>
                <a:spcPct val="150000"/>
              </a:lnSpc>
              <a:buClr>
                <a:prstClr val="black"/>
              </a:buClr>
              <a:defRPr/>
            </a:pP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材料</a:t>
            </a:r>
            <a:r>
              <a:rPr lang="zh-CN" altLang="en-US" sz="2000" b="1" kern="0" noProof="0" dirty="0" smtClean="0">
                <a:ln>
                  <a:noFill/>
                </a:ln>
                <a:solidFill>
                  <a:srgbClr val="002060"/>
                </a:solidFill>
                <a:effectLst/>
                <a:uLnTx/>
                <a:uFillTx/>
                <a:latin typeface="宋体" pitchFamily="2" charset="-122"/>
                <a:ea typeface="宋体" pitchFamily="2" charset="-122"/>
                <a:cs typeface="楷体" panose="02010609060101010101" charset="-122"/>
                <a:sym typeface="+mn-ea"/>
              </a:rPr>
              <a:t>二  </a:t>
            </a:r>
            <a:r>
              <a:rPr lang="zh-CN" altLang="en-US" sz="2000" b="1" dirty="0" smtClean="0">
                <a:solidFill>
                  <a:srgbClr val="002060"/>
                </a:solidFill>
                <a:latin typeface="宋体" pitchFamily="2" charset="-122"/>
                <a:ea typeface="宋体" pitchFamily="2" charset="-122"/>
              </a:rPr>
              <a:t>在</a:t>
            </a:r>
            <a:r>
              <a:rPr lang="zh-CN" altLang="en-US" sz="2000" b="1" dirty="0">
                <a:solidFill>
                  <a:srgbClr val="002060"/>
                </a:solidFill>
                <a:latin typeface="宋体" pitchFamily="2" charset="-122"/>
                <a:ea typeface="宋体" pitchFamily="2" charset="-122"/>
              </a:rPr>
              <a:t>古代希腊，由于城邦制度的发展，对本族同胞奴役制度的废止，奴役外族的奴隶制广泛发展起来</a:t>
            </a:r>
            <a:r>
              <a:rPr lang="en-US" altLang="zh-CN" sz="2000" b="1" dirty="0">
                <a:solidFill>
                  <a:srgbClr val="002060"/>
                </a:solidFill>
                <a:latin typeface="宋体" pitchFamily="2" charset="-122"/>
                <a:ea typeface="宋体" pitchFamily="2" charset="-122"/>
              </a:rPr>
              <a:t>……</a:t>
            </a:r>
            <a:r>
              <a:rPr lang="zh-CN" altLang="en-US" sz="2000" b="1" dirty="0">
                <a:solidFill>
                  <a:srgbClr val="002060"/>
                </a:solidFill>
                <a:latin typeface="宋体" pitchFamily="2" charset="-122"/>
                <a:ea typeface="宋体" pitchFamily="2" charset="-122"/>
              </a:rPr>
              <a:t>正是奴隶的劳动，使一部分希腊人能够脱离直接的生产劳动，专心从事精神产品的创造。</a:t>
            </a:r>
          </a:p>
          <a:p>
            <a:pPr marL="0" marR="0" lvl="0" indent="0" algn="just"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朱寰《</a:t>
            </a:r>
            <a:r>
              <a:rPr 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世界上古中古史</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》（上册）</a:t>
            </a:r>
          </a:p>
        </p:txBody>
      </p:sp>
      <p:sp>
        <p:nvSpPr>
          <p:cNvPr id="20" name="Rectangle 5"/>
          <p:cNvSpPr>
            <a:spLocks noChangeArrowheads="1"/>
          </p:cNvSpPr>
          <p:nvPr/>
        </p:nvSpPr>
        <p:spPr bwMode="auto">
          <a:xfrm>
            <a:off x="9305290" y="5634971"/>
            <a:ext cx="252222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effectLst/>
                <a:latin typeface="宋体" pitchFamily="2" charset="-122"/>
                <a:cs typeface="方正清刻本悦宋简体" panose="02000000000000000000" charset="-122"/>
              </a:rPr>
              <a:t>雅典瓷瓶</a:t>
            </a:r>
            <a:r>
              <a:rPr kumimoji="0" lang="en-US" altLang="zh-CN" sz="2000" b="1" dirty="0" smtClean="0">
                <a:solidFill>
                  <a:srgbClr val="002060"/>
                </a:solidFill>
                <a:effectLst/>
                <a:latin typeface="宋体" pitchFamily="2" charset="-122"/>
                <a:cs typeface="方正清刻本悦宋简体" panose="02000000000000000000" charset="-122"/>
              </a:rPr>
              <a:t>(</a:t>
            </a:r>
            <a:r>
              <a:rPr kumimoji="0" lang="zh-CN" altLang="en-US" sz="2000" b="1" dirty="0" smtClean="0">
                <a:solidFill>
                  <a:srgbClr val="002060"/>
                </a:solidFill>
                <a:effectLst/>
                <a:latin typeface="宋体" pitchFamily="2" charset="-122"/>
                <a:cs typeface="方正清刻本悦宋简体" panose="02000000000000000000" charset="-122"/>
              </a:rPr>
              <a:t>前</a:t>
            </a:r>
            <a:r>
              <a:rPr kumimoji="0" lang="en-US" altLang="zh-CN" sz="2000" b="1" dirty="0" smtClean="0">
                <a:solidFill>
                  <a:srgbClr val="002060"/>
                </a:solidFill>
                <a:effectLst/>
                <a:latin typeface="宋体" pitchFamily="2" charset="-122"/>
                <a:cs typeface="Times New Roman" panose="02020603050405020304" charset="0"/>
              </a:rPr>
              <a:t>6</a:t>
            </a:r>
            <a:r>
              <a:rPr kumimoji="0" lang="zh-CN" altLang="en-US" sz="2000" b="1" dirty="0" smtClean="0">
                <a:solidFill>
                  <a:srgbClr val="002060"/>
                </a:solidFill>
                <a:effectLst/>
                <a:latin typeface="宋体" pitchFamily="2" charset="-122"/>
                <a:cs typeface="方正清刻本悦宋简体" panose="02000000000000000000" charset="-122"/>
              </a:rPr>
              <a:t>世纪</a:t>
            </a:r>
            <a:r>
              <a:rPr kumimoji="0" lang="en-US" altLang="zh-CN" sz="2000" b="1" dirty="0" smtClean="0">
                <a:solidFill>
                  <a:srgbClr val="002060"/>
                </a:solidFill>
                <a:effectLst/>
                <a:latin typeface="宋体" pitchFamily="2" charset="-122"/>
                <a:cs typeface="方正清刻本悦宋简体" panose="02000000000000000000" charset="-122"/>
              </a:rPr>
              <a:t>)</a:t>
            </a:r>
          </a:p>
        </p:txBody>
      </p:sp>
      <p:cxnSp>
        <p:nvCxnSpPr>
          <p:cNvPr id="13" name="直接连接符 1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4" name="矩形 13"/>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15"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4</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、古代希腊：</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Tree>
    <p:custDataLst>
      <p:tags r:id="rId1"/>
    </p:custDataLst>
    <p:extLst>
      <p:ext uri="{BB962C8B-B14F-4D97-AF65-F5344CB8AC3E}">
        <p14:creationId xmlns:p14="http://schemas.microsoft.com/office/powerpoint/2010/main" val="41570350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矩形 5"/>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7"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4</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、古代希腊：</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8" name="TextBox 7"/>
          <p:cNvSpPr txBox="1"/>
          <p:nvPr/>
        </p:nvSpPr>
        <p:spPr>
          <a:xfrm>
            <a:off x="224790" y="2146300"/>
            <a:ext cx="6798310" cy="1938992"/>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①大麦和小麦</a:t>
            </a:r>
            <a:r>
              <a:rPr lang="zh-CN" altLang="en-US" sz="2000" b="1" dirty="0">
                <a:solidFill>
                  <a:srgbClr val="002060"/>
                </a:solidFill>
                <a:latin typeface="宋体" pitchFamily="2" charset="-122"/>
                <a:ea typeface="宋体" pitchFamily="2" charset="-122"/>
                <a:cs typeface="Songti SC"/>
              </a:rPr>
              <a:t>从西亚</a:t>
            </a:r>
            <a:r>
              <a:rPr lang="zh-CN" altLang="en-US" sz="2000" b="1" dirty="0">
                <a:solidFill>
                  <a:srgbClr val="FF0000"/>
                </a:solidFill>
                <a:latin typeface="宋体" pitchFamily="2" charset="-122"/>
                <a:ea typeface="宋体" pitchFamily="2" charset="-122"/>
                <a:cs typeface="Songti SC"/>
              </a:rPr>
              <a:t>传入</a:t>
            </a:r>
            <a:r>
              <a:rPr lang="zh-CN" altLang="en-US" sz="2000" b="1" dirty="0">
                <a:solidFill>
                  <a:srgbClr val="002060"/>
                </a:solidFill>
                <a:latin typeface="宋体" pitchFamily="2" charset="-122"/>
                <a:ea typeface="宋体" pitchFamily="2" charset="-122"/>
                <a:cs typeface="Songti SC"/>
              </a:rPr>
              <a:t>希腊，成为当地的主要粮食作物</a:t>
            </a:r>
            <a:r>
              <a:rPr lang="zh-CN" altLang="en-US" sz="2000" b="1" dirty="0" smtClean="0">
                <a:solidFill>
                  <a:srgbClr val="002060"/>
                </a:solidFill>
                <a:latin typeface="宋体" pitchFamily="2" charset="-122"/>
                <a:ea typeface="宋体" pitchFamily="2" charset="-122"/>
                <a:cs typeface="Songti SC"/>
              </a:rPr>
              <a:t>。</a:t>
            </a:r>
            <a:endParaRPr lang="en-US" altLang="zh-CN" sz="2000" b="1" dirty="0" smtClean="0">
              <a:solidFill>
                <a:srgbClr val="002060"/>
              </a:solidFill>
              <a:latin typeface="宋体" pitchFamily="2" charset="-122"/>
              <a:ea typeface="宋体" pitchFamily="2" charset="-122"/>
              <a:cs typeface="Songti SC"/>
            </a:endParaRPr>
          </a:p>
          <a:p>
            <a:pPr lvl="0">
              <a:lnSpc>
                <a:spcPct val="150000"/>
              </a:lnSpc>
            </a:pPr>
            <a:r>
              <a:rPr lang="zh-CN" altLang="en-US" sz="2000" b="1" dirty="0" smtClean="0">
                <a:solidFill>
                  <a:srgbClr val="002060"/>
                </a:solidFill>
                <a:latin typeface="宋体" pitchFamily="2" charset="-122"/>
                <a:ea typeface="宋体" pitchFamily="2" charset="-122"/>
              </a:rPr>
              <a:t>②</a:t>
            </a:r>
            <a:r>
              <a:rPr lang="zh-CN" altLang="en-US" sz="2000" b="1" dirty="0" smtClean="0">
                <a:solidFill>
                  <a:srgbClr val="002060"/>
                </a:solidFill>
                <a:latin typeface="宋体" pitchFamily="2" charset="-122"/>
                <a:ea typeface="宋体" pitchFamily="2" charset="-122"/>
                <a:cs typeface="Songti SC"/>
              </a:rPr>
              <a:t>古希腊</a:t>
            </a:r>
            <a:r>
              <a:rPr lang="zh-CN" altLang="en-US" sz="2000" b="1" dirty="0">
                <a:solidFill>
                  <a:srgbClr val="002060"/>
                </a:solidFill>
                <a:latin typeface="宋体" pitchFamily="2" charset="-122"/>
                <a:ea typeface="宋体" pitchFamily="2" charset="-122"/>
                <a:cs typeface="Songti SC"/>
              </a:rPr>
              <a:t>人在</a:t>
            </a:r>
            <a:r>
              <a:rPr lang="zh-CN" altLang="en-US" sz="2000" b="1" dirty="0">
                <a:solidFill>
                  <a:srgbClr val="FF0000"/>
                </a:solidFill>
                <a:latin typeface="宋体" pitchFamily="2" charset="-122"/>
                <a:ea typeface="宋体" pitchFamily="2" charset="-122"/>
                <a:cs typeface="Songti SC"/>
              </a:rPr>
              <a:t>土地肥沃地区</a:t>
            </a:r>
            <a:r>
              <a:rPr lang="zh-CN" altLang="en-US" sz="2000" b="1" dirty="0">
                <a:solidFill>
                  <a:srgbClr val="002060"/>
                </a:solidFill>
                <a:latin typeface="宋体" pitchFamily="2" charset="-122"/>
                <a:ea typeface="宋体" pitchFamily="2" charset="-122"/>
                <a:cs typeface="Songti SC"/>
              </a:rPr>
              <a:t>实行谷物和蔬菜轮作，在</a:t>
            </a:r>
            <a:r>
              <a:rPr lang="zh-CN" altLang="en-US" sz="2000" b="1" dirty="0">
                <a:solidFill>
                  <a:srgbClr val="FF0000"/>
                </a:solidFill>
                <a:latin typeface="宋体" pitchFamily="2" charset="-122"/>
                <a:ea typeface="宋体" pitchFamily="2" charset="-122"/>
                <a:cs typeface="Songti SC"/>
              </a:rPr>
              <a:t>地力较差的地区</a:t>
            </a:r>
            <a:r>
              <a:rPr lang="zh-CN" altLang="en-US" sz="2000" b="1" dirty="0">
                <a:solidFill>
                  <a:srgbClr val="002060"/>
                </a:solidFill>
                <a:latin typeface="宋体" pitchFamily="2" charset="-122"/>
                <a:ea typeface="宋体" pitchFamily="2" charset="-122"/>
                <a:cs typeface="Songti SC"/>
              </a:rPr>
              <a:t>建立果园种植葡萄和橄榄，并加工成葡萄酒和橄榄油</a:t>
            </a:r>
            <a:r>
              <a:rPr lang="zh-CN" altLang="en-US" sz="2000" b="1" dirty="0" smtClean="0">
                <a:solidFill>
                  <a:srgbClr val="002060"/>
                </a:solidFill>
                <a:latin typeface="宋体" pitchFamily="2" charset="-122"/>
                <a:ea typeface="宋体" pitchFamily="2" charset="-122"/>
                <a:cs typeface="Songti SC"/>
              </a:rPr>
              <a:t>。</a:t>
            </a:r>
            <a:endParaRPr lang="en-US" altLang="zh-CN" sz="2000" b="1" dirty="0" smtClean="0">
              <a:solidFill>
                <a:srgbClr val="002060"/>
              </a:solidFill>
              <a:latin typeface="宋体" pitchFamily="2" charset="-122"/>
              <a:ea typeface="宋体" pitchFamily="2" charset="-122"/>
              <a:cs typeface="Songti SC"/>
            </a:endParaRPr>
          </a:p>
        </p:txBody>
      </p:sp>
      <p:pic>
        <p:nvPicPr>
          <p:cNvPr id="9" name="Picture 4" descr="https://p3.ssl.qhimgs1.com/sdr/400__/t01c6e02becd7e30d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227" y="1876106"/>
            <a:ext cx="4273973" cy="31149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7792508" y="5276016"/>
            <a:ext cx="366141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smtClean="0">
                <a:solidFill>
                  <a:srgbClr val="002060"/>
                </a:solidFill>
                <a:latin typeface="宋体" pitchFamily="2" charset="-122"/>
                <a:cs typeface="方正清刻本悦宋简体" panose="02000000000000000000" charset="-122"/>
              </a:rPr>
              <a:t>使用奴隶制劳动</a:t>
            </a:r>
            <a:endParaRPr kumimoji="0" lang="en-US" altLang="zh-CN" sz="2000" b="1" dirty="0" smtClean="0">
              <a:solidFill>
                <a:srgbClr val="002060"/>
              </a:solidFill>
              <a:effectLst/>
              <a:latin typeface="宋体" pitchFamily="2" charset="-122"/>
              <a:cs typeface="方正清刻本悦宋简体" panose="02000000000000000000" charset="-122"/>
            </a:endParaRPr>
          </a:p>
        </p:txBody>
      </p:sp>
      <p:sp>
        <p:nvSpPr>
          <p:cNvPr id="11" name="文本框 2"/>
          <p:cNvSpPr txBox="1"/>
          <p:nvPr/>
        </p:nvSpPr>
        <p:spPr>
          <a:xfrm>
            <a:off x="34290" y="1571297"/>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1</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食物</a:t>
            </a:r>
            <a:r>
              <a:rPr lang="zh-CN" sz="2400" b="1" dirty="0">
                <a:solidFill>
                  <a:srgbClr val="FF0000"/>
                </a:solidFill>
                <a:uFillTx/>
                <a:latin typeface="宋体" pitchFamily="2" charset="-122"/>
                <a:ea typeface="宋体" pitchFamily="2" charset="-122"/>
                <a:cs typeface="黑体" panose="02010609060101010101" pitchFamily="2" charset="-122"/>
                <a:sym typeface="+mn-ea"/>
              </a:rPr>
              <a:t>生产：</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
        <p:nvSpPr>
          <p:cNvPr id="2" name="矩形 1"/>
          <p:cNvSpPr/>
          <p:nvPr/>
        </p:nvSpPr>
        <p:spPr>
          <a:xfrm>
            <a:off x="224790" y="4828440"/>
            <a:ext cx="6680200" cy="943528"/>
          </a:xfrm>
          <a:prstGeom prst="rect">
            <a:avLst/>
          </a:prstGeom>
        </p:spPr>
        <p:txBody>
          <a:bodyPr wrap="square">
            <a:spAutoFit/>
          </a:bodyPr>
          <a:lstStyle/>
          <a:p>
            <a:pPr lvl="0">
              <a:lnSpc>
                <a:spcPct val="150000"/>
              </a:lnSpc>
            </a:pPr>
            <a:r>
              <a:rPr lang="zh-CN" altLang="en-US" sz="2000" b="1" dirty="0" smtClean="0">
                <a:solidFill>
                  <a:srgbClr val="002060"/>
                </a:solidFill>
                <a:latin typeface="宋体" pitchFamily="2" charset="-122"/>
                <a:ea typeface="宋体" pitchFamily="2" charset="-122"/>
                <a:cs typeface="Songti SC"/>
              </a:rPr>
              <a:t>   在</a:t>
            </a:r>
            <a:r>
              <a:rPr lang="zh-CN" altLang="en-US" sz="2000" b="1" dirty="0">
                <a:solidFill>
                  <a:srgbClr val="002060"/>
                </a:solidFill>
                <a:latin typeface="宋体" pitchFamily="2" charset="-122"/>
                <a:ea typeface="宋体" pitchFamily="2" charset="-122"/>
                <a:cs typeface="Songti SC"/>
              </a:rPr>
              <a:t>古希腊，只有城邦公民才能拥有土地，农业生产中</a:t>
            </a:r>
            <a:r>
              <a:rPr lang="zh-CN" altLang="en-US" sz="2000" b="1" dirty="0">
                <a:solidFill>
                  <a:srgbClr val="FF0000"/>
                </a:solidFill>
                <a:latin typeface="宋体" pitchFamily="2" charset="-122"/>
                <a:ea typeface="宋体" pitchFamily="2" charset="-122"/>
                <a:cs typeface="Songti SC"/>
              </a:rPr>
              <a:t>使用奴隶劳动</a:t>
            </a:r>
            <a:r>
              <a:rPr lang="zh-CN" altLang="en-US" sz="2000" b="1" dirty="0">
                <a:solidFill>
                  <a:srgbClr val="002060"/>
                </a:solidFill>
                <a:latin typeface="宋体" pitchFamily="2" charset="-122"/>
                <a:ea typeface="宋体" pitchFamily="2" charset="-122"/>
                <a:cs typeface="Songti SC"/>
              </a:rPr>
              <a:t>的现象普遍</a:t>
            </a:r>
            <a:r>
              <a:rPr lang="zh-CN" altLang="en-US" sz="2000" b="1" dirty="0" smtClean="0">
                <a:solidFill>
                  <a:srgbClr val="002060"/>
                </a:solidFill>
                <a:latin typeface="宋体" pitchFamily="2" charset="-122"/>
                <a:ea typeface="宋体" pitchFamily="2" charset="-122"/>
                <a:cs typeface="Songti SC"/>
              </a:rPr>
              <a:t>。</a:t>
            </a:r>
            <a:endParaRPr lang="zh-CN" altLang="en-US" sz="2000" b="1" dirty="0">
              <a:solidFill>
                <a:srgbClr val="002060"/>
              </a:solidFill>
              <a:latin typeface="宋体" pitchFamily="2" charset="-122"/>
              <a:ea typeface="宋体" pitchFamily="2" charset="-122"/>
              <a:cs typeface="宋体" panose="02010600030101010101" pitchFamily="2" charset="-122"/>
            </a:endParaRPr>
          </a:p>
        </p:txBody>
      </p:sp>
      <p:sp>
        <p:nvSpPr>
          <p:cNvPr id="12" name="文本框 2"/>
          <p:cNvSpPr txBox="1"/>
          <p:nvPr/>
        </p:nvSpPr>
        <p:spPr>
          <a:xfrm>
            <a:off x="178435" y="4119075"/>
            <a:ext cx="2505814" cy="461665"/>
          </a:xfrm>
          <a:prstGeom prst="rect">
            <a:avLst/>
          </a:prstGeom>
          <a:noFill/>
          <a:ln w="19050">
            <a:noFill/>
          </a:ln>
        </p:spPr>
        <p:txBody>
          <a:bodyPr wrap="none" rtlCol="0" anchor="t">
            <a:spAutoFit/>
          </a:bodyPr>
          <a:lstStyle/>
          <a:p>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en-US" altLang="zh-CN" sz="2400" b="1" dirty="0">
                <a:solidFill>
                  <a:srgbClr val="FF0000"/>
                </a:solidFill>
                <a:latin typeface="宋体" pitchFamily="2" charset="-122"/>
                <a:ea typeface="宋体" pitchFamily="2" charset="-122"/>
                <a:cs typeface="黑体" panose="02010609060101010101" pitchFamily="2" charset="-122"/>
                <a:sym typeface="Wingdings" pitchFamily="2" charset="2"/>
              </a:rPr>
              <a:t>2</a:t>
            </a:r>
            <a:r>
              <a:rPr lang="zh-CN" altLang="en-US" sz="2400" b="1" dirty="0" smtClean="0">
                <a:solidFill>
                  <a:srgbClr val="FF0000"/>
                </a:solidFill>
                <a:latin typeface="宋体" pitchFamily="2" charset="-122"/>
                <a:ea typeface="宋体" pitchFamily="2" charset="-122"/>
                <a:cs typeface="黑体" panose="02010609060101010101" pitchFamily="2" charset="-122"/>
                <a:sym typeface="Wingdings" pitchFamily="2" charset="2"/>
              </a:rPr>
              <a:t>）</a:t>
            </a:r>
            <a:r>
              <a:rPr lang="zh-CN" altLang="en-US" sz="2400" b="1" dirty="0" smtClean="0">
                <a:solidFill>
                  <a:srgbClr val="FF0000"/>
                </a:solidFill>
                <a:latin typeface="宋体" pitchFamily="2" charset="-122"/>
                <a:ea typeface="宋体" pitchFamily="2" charset="-122"/>
                <a:cs typeface="黑体" panose="02010609060101010101" pitchFamily="2" charset="-122"/>
                <a:sym typeface="+mn-ea"/>
              </a:rPr>
              <a:t>社会生活</a:t>
            </a:r>
            <a:r>
              <a:rPr lang="zh-CN" sz="2400" b="1" dirty="0" smtClean="0">
                <a:solidFill>
                  <a:srgbClr val="FF0000"/>
                </a:solidFill>
                <a:uFillTx/>
                <a:latin typeface="宋体" pitchFamily="2" charset="-122"/>
                <a:ea typeface="宋体" pitchFamily="2" charset="-122"/>
                <a:cs typeface="黑体" panose="02010609060101010101" pitchFamily="2" charset="-122"/>
                <a:sym typeface="+mn-ea"/>
              </a:rPr>
              <a:t>：</a:t>
            </a:r>
            <a:endParaRPr lang="zh-CN" altLang="en-US" sz="2400" b="1" dirty="0">
              <a:solidFill>
                <a:srgbClr val="FF0000"/>
              </a:solidFill>
              <a:uFillTx/>
              <a:latin typeface="宋体" pitchFamily="2" charset="-122"/>
              <a:ea typeface="宋体" pitchFamily="2" charset="-122"/>
              <a:cs typeface="黑体" panose="02010609060101010101" pitchFamily="2" charset="-122"/>
              <a:sym typeface="+mn-ea"/>
            </a:endParaRPr>
          </a:p>
        </p:txBody>
      </p:sp>
    </p:spTree>
    <p:extLst>
      <p:ext uri="{BB962C8B-B14F-4D97-AF65-F5344CB8AC3E}">
        <p14:creationId xmlns:p14="http://schemas.microsoft.com/office/powerpoint/2010/main" val="7468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2016112015320944"/>
          <p:cNvPicPr>
            <a:picLocks noChangeAspect="1"/>
          </p:cNvPicPr>
          <p:nvPr/>
        </p:nvPicPr>
        <p:blipFill>
          <a:blip r:embed="rId2"/>
          <a:stretch>
            <a:fillRect/>
          </a:stretch>
        </p:blipFill>
        <p:spPr>
          <a:xfrm>
            <a:off x="113901" y="1714500"/>
            <a:ext cx="5936777" cy="3225800"/>
          </a:xfrm>
          <a:prstGeom prst="rect">
            <a:avLst/>
          </a:prstGeom>
          <a:noFill/>
          <a:ln w="9525">
            <a:solidFill>
              <a:srgbClr val="FF0000"/>
            </a:solidFill>
          </a:ln>
        </p:spPr>
      </p:pic>
      <p:sp>
        <p:nvSpPr>
          <p:cNvPr id="4" name="矩形 3"/>
          <p:cNvSpPr/>
          <p:nvPr/>
        </p:nvSpPr>
        <p:spPr>
          <a:xfrm>
            <a:off x="6433023" y="1616313"/>
            <a:ext cx="5377977" cy="3323987"/>
          </a:xfrm>
          <a:prstGeom prst="rect">
            <a:avLst/>
          </a:prstGeom>
          <a:noFill/>
          <a:ln w="25400">
            <a:solidFill>
              <a:srgbClr val="00B050"/>
            </a:solidFill>
          </a:ln>
        </p:spPr>
        <p:txBody>
          <a:bodyPr wrap="square">
            <a:spAutoFit/>
          </a:bodyPr>
          <a:lstStyle/>
          <a:p>
            <a:pPr>
              <a:lnSpc>
                <a:spcPct val="150000"/>
              </a:lnSpc>
            </a:pPr>
            <a:r>
              <a:rPr lang="zh-CN" altLang="en-US" sz="2000" b="1" dirty="0" smtClean="0">
                <a:solidFill>
                  <a:srgbClr val="002060"/>
                </a:solidFill>
                <a:uFillTx/>
                <a:latin typeface="宋体" pitchFamily="2" charset="-122"/>
                <a:ea typeface="宋体" pitchFamily="2" charset="-122"/>
              </a:rPr>
              <a:t>      在</a:t>
            </a:r>
            <a:r>
              <a:rPr lang="zh-CN" altLang="en-US" sz="2000" b="1" dirty="0">
                <a:solidFill>
                  <a:srgbClr val="002060"/>
                </a:solidFill>
                <a:uFillTx/>
                <a:latin typeface="宋体" pitchFamily="2" charset="-122"/>
                <a:ea typeface="宋体" pitchFamily="2" charset="-122"/>
              </a:rPr>
              <a:t>古罗马的王政时期，土地公有制十分盛行，甚至大部分国土都属于</a:t>
            </a:r>
            <a:r>
              <a:rPr lang="zh-CN" altLang="en-US" sz="2000" b="1" dirty="0" smtClean="0">
                <a:solidFill>
                  <a:srgbClr val="002060"/>
                </a:solidFill>
                <a:uFillTx/>
                <a:latin typeface="宋体" pitchFamily="2" charset="-122"/>
                <a:ea typeface="宋体" pitchFamily="2" charset="-122"/>
              </a:rPr>
              <a:t>公有</a:t>
            </a:r>
            <a:r>
              <a:rPr lang="en-US" altLang="zh-CN" sz="2000" b="1" dirty="0" smtClean="0">
                <a:solidFill>
                  <a:srgbClr val="002060"/>
                </a:solidFill>
                <a:uFillTx/>
                <a:latin typeface="宋体" pitchFamily="2" charset="-122"/>
                <a:ea typeface="宋体" pitchFamily="2" charset="-122"/>
              </a:rPr>
              <a:t>……</a:t>
            </a:r>
            <a:r>
              <a:rPr lang="zh-CN" altLang="en-US" sz="2000" b="1" dirty="0" smtClean="0">
                <a:solidFill>
                  <a:srgbClr val="002060"/>
                </a:solidFill>
                <a:uFillTx/>
                <a:latin typeface="宋体" pitchFamily="2" charset="-122"/>
                <a:ea typeface="宋体" pitchFamily="2" charset="-122"/>
              </a:rPr>
              <a:t>在</a:t>
            </a:r>
            <a:r>
              <a:rPr lang="zh-CN" altLang="en-US" sz="2000" b="1" dirty="0">
                <a:solidFill>
                  <a:srgbClr val="002060"/>
                </a:solidFill>
                <a:uFillTx/>
                <a:latin typeface="宋体" pitchFamily="2" charset="-122"/>
                <a:ea typeface="宋体" pitchFamily="2" charset="-122"/>
              </a:rPr>
              <a:t>步入共和国时期前后，公有制土地虽依然存在，但所占比例已经大大缩减，取而代之的是土地私有制的</a:t>
            </a:r>
            <a:r>
              <a:rPr lang="zh-CN" altLang="en-US" sz="2000" b="1" dirty="0" smtClean="0">
                <a:solidFill>
                  <a:srgbClr val="002060"/>
                </a:solidFill>
                <a:uFillTx/>
                <a:latin typeface="宋体" pitchFamily="2" charset="-122"/>
                <a:ea typeface="宋体" pitchFamily="2" charset="-122"/>
              </a:rPr>
              <a:t>主导</a:t>
            </a:r>
            <a:r>
              <a:rPr lang="en-US" altLang="zh-CN" sz="2000" b="1" dirty="0" smtClean="0">
                <a:solidFill>
                  <a:srgbClr val="002060"/>
                </a:solidFill>
                <a:uFillTx/>
                <a:latin typeface="宋体" pitchFamily="2" charset="-122"/>
                <a:ea typeface="宋体" pitchFamily="2" charset="-122"/>
              </a:rPr>
              <a:t>……</a:t>
            </a:r>
            <a:r>
              <a:rPr lang="zh-CN" altLang="en-US" sz="2000" b="1" dirty="0" smtClean="0">
                <a:solidFill>
                  <a:srgbClr val="002060"/>
                </a:solidFill>
                <a:uFillTx/>
                <a:latin typeface="宋体" pitchFamily="2" charset="-122"/>
                <a:ea typeface="宋体" pitchFamily="2" charset="-122"/>
              </a:rPr>
              <a:t>罗马帝国初期，在意大利，除谷物需要进口外，葡萄酒和橄榄油都有剩余，曾大量输往高卢等地。</a:t>
            </a:r>
          </a:p>
        </p:txBody>
      </p:sp>
      <p:cxnSp>
        <p:nvCxnSpPr>
          <p:cNvPr id="13" name="直接连接符 1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4"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5</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a:t>
            </a:r>
            <a:r>
              <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rPr>
              <a:t>罗马</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15" name="矩形 14"/>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2" name="矩形 1"/>
          <p:cNvSpPr/>
          <p:nvPr/>
        </p:nvSpPr>
        <p:spPr>
          <a:xfrm>
            <a:off x="113900" y="5066816"/>
            <a:ext cx="11697100" cy="1477328"/>
          </a:xfrm>
          <a:prstGeom prst="rect">
            <a:avLst/>
          </a:prstGeom>
        </p:spPr>
        <p:txBody>
          <a:bodyPr wrap="square">
            <a:spAutoFit/>
          </a:bodyPr>
          <a:lstStyle/>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1</a:t>
            </a:r>
            <a:r>
              <a:rPr lang="zh-CN" altLang="en-US" sz="2000" b="1" dirty="0" smtClean="0">
                <a:solidFill>
                  <a:srgbClr val="002060"/>
                </a:solidFill>
                <a:latin typeface="宋体" panose="02010600030101010101" pitchFamily="2" charset="-122"/>
                <a:ea typeface="宋体" panose="02010600030101010101" pitchFamily="2" charset="-122"/>
              </a:rPr>
              <a:t>）古罗马</a:t>
            </a:r>
            <a:r>
              <a:rPr lang="zh-CN" altLang="en-US" sz="2000" b="1" dirty="0">
                <a:solidFill>
                  <a:srgbClr val="002060"/>
                </a:solidFill>
                <a:latin typeface="宋体" panose="02010600030101010101" pitchFamily="2" charset="-122"/>
                <a:ea typeface="宋体" panose="02010600030101010101" pitchFamily="2" charset="-122"/>
              </a:rPr>
              <a:t>也以</a:t>
            </a:r>
            <a:r>
              <a:rPr lang="zh-CN" altLang="en-US" sz="2000" b="1" dirty="0">
                <a:solidFill>
                  <a:srgbClr val="FF0000"/>
                </a:solidFill>
                <a:latin typeface="宋体" panose="02010600030101010101" pitchFamily="2" charset="-122"/>
                <a:ea typeface="宋体" panose="02010600030101010101" pitchFamily="2" charset="-122"/>
              </a:rPr>
              <a:t>谷物生产</a:t>
            </a:r>
            <a:r>
              <a:rPr lang="zh-CN" altLang="en-US" sz="2000" b="1" dirty="0">
                <a:solidFill>
                  <a:srgbClr val="002060"/>
                </a:solidFill>
                <a:latin typeface="宋体" panose="02010600030101010101" pitchFamily="2" charset="-122"/>
                <a:ea typeface="宋体" panose="02010600030101010101" pitchFamily="2" charset="-122"/>
              </a:rPr>
              <a:t>为主</a:t>
            </a:r>
            <a:r>
              <a:rPr lang="zh-CN" altLang="en-US" sz="2000" b="1" dirty="0" smtClean="0">
                <a:solidFill>
                  <a:srgbClr val="002060"/>
                </a:solidFill>
                <a:latin typeface="宋体" panose="02010600030101010101" pitchFamily="2" charset="-122"/>
                <a:ea typeface="宋体" panose="02010600030101010101" pitchFamily="2" charset="-122"/>
              </a:rPr>
              <a:t>，同时种植</a:t>
            </a:r>
            <a:r>
              <a:rPr lang="zh-CN" altLang="en-US" sz="2000" b="1" dirty="0" smtClean="0">
                <a:solidFill>
                  <a:srgbClr val="FF0000"/>
                </a:solidFill>
                <a:latin typeface="宋体" panose="02010600030101010101" pitchFamily="2" charset="-122"/>
                <a:ea typeface="宋体" panose="02010600030101010101" pitchFamily="2" charset="-122"/>
              </a:rPr>
              <a:t>橄榄</a:t>
            </a:r>
            <a:r>
              <a:rPr lang="zh-CN" altLang="en-US" sz="2000" b="1" dirty="0" smtClean="0">
                <a:solidFill>
                  <a:srgbClr val="002060"/>
                </a:solidFill>
                <a:latin typeface="宋体" panose="02010600030101010101" pitchFamily="2" charset="-122"/>
                <a:ea typeface="宋体" panose="02010600030101010101" pitchFamily="2" charset="-122"/>
              </a:rPr>
              <a:t>和</a:t>
            </a:r>
            <a:r>
              <a:rPr lang="zh-CN" altLang="en-US" sz="2000" b="1" dirty="0" smtClean="0">
                <a:solidFill>
                  <a:srgbClr val="FF0000"/>
                </a:solidFill>
                <a:latin typeface="宋体" panose="02010600030101010101" pitchFamily="2" charset="-122"/>
                <a:ea typeface="宋体" panose="02010600030101010101" pitchFamily="2" charset="-122"/>
              </a:rPr>
              <a:t>葡萄</a:t>
            </a:r>
            <a:r>
              <a:rPr lang="zh-CN" altLang="en-US" sz="2000" b="1" dirty="0">
                <a:solidFill>
                  <a:srgbClr val="002060"/>
                </a:solidFill>
                <a:latin typeface="宋体" panose="02010600030101010101" pitchFamily="2" charset="-122"/>
                <a:ea typeface="宋体" panose="02010600030101010101" pitchFamily="2" charset="-122"/>
              </a:rPr>
              <a:t>。</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2</a:t>
            </a:r>
            <a:r>
              <a:rPr lang="zh-CN" altLang="en-US" sz="2000" b="1" dirty="0" smtClean="0">
                <a:solidFill>
                  <a:srgbClr val="002060"/>
                </a:solidFill>
                <a:latin typeface="宋体" panose="02010600030101010101" pitchFamily="2" charset="-122"/>
                <a:ea typeface="宋体" panose="02010600030101010101" pitchFamily="2" charset="-122"/>
              </a:rPr>
              <a:t>）古罗马在很长时期内</a:t>
            </a:r>
            <a:r>
              <a:rPr lang="zh-CN" altLang="en-US" sz="2000" b="1" dirty="0" smtClean="0">
                <a:solidFill>
                  <a:srgbClr val="FF0000"/>
                </a:solidFill>
                <a:latin typeface="宋体" panose="02010600030101010101" pitchFamily="2" charset="-122"/>
                <a:ea typeface="宋体" panose="02010600030101010101" pitchFamily="2" charset="-122"/>
              </a:rPr>
              <a:t>实行</a:t>
            </a:r>
            <a:r>
              <a:rPr lang="zh-CN" altLang="en-US" sz="2000" b="1" dirty="0">
                <a:solidFill>
                  <a:srgbClr val="FF0000"/>
                </a:solidFill>
                <a:latin typeface="宋体" panose="02010600030101010101" pitchFamily="2" charset="-122"/>
                <a:ea typeface="宋体" panose="02010600030101010101" pitchFamily="2" charset="-122"/>
              </a:rPr>
              <a:t>土地</a:t>
            </a:r>
            <a:r>
              <a:rPr lang="zh-CN" altLang="en-US" sz="2000" b="1" dirty="0" smtClean="0">
                <a:solidFill>
                  <a:srgbClr val="FF0000"/>
                </a:solidFill>
                <a:latin typeface="宋体" panose="02010600030101010101" pitchFamily="2" charset="-122"/>
                <a:ea typeface="宋体" panose="02010600030101010101" pitchFamily="2" charset="-122"/>
              </a:rPr>
              <a:t>国有</a:t>
            </a:r>
            <a:r>
              <a:rPr lang="zh-CN" altLang="en-US" sz="2000" b="1" dirty="0" smtClean="0">
                <a:solidFill>
                  <a:srgbClr val="002060"/>
                </a:solidFill>
                <a:latin typeface="宋体" panose="02010600030101010101" pitchFamily="2" charset="-122"/>
                <a:ea typeface="宋体" panose="02010600030101010101" pitchFamily="2" charset="-122"/>
              </a:rPr>
              <a:t>，人们以家庭为单位进行生产。随着征服扩张，贵族或富人获得了越来越多的土地，而</a:t>
            </a:r>
            <a:r>
              <a:rPr lang="zh-CN" altLang="en-US" sz="2000" b="1" dirty="0" smtClean="0">
                <a:solidFill>
                  <a:srgbClr val="FF0000"/>
                </a:solidFill>
                <a:latin typeface="宋体" panose="02010600030101010101" pitchFamily="2" charset="-122"/>
                <a:ea typeface="宋体" panose="02010600030101010101" pitchFamily="2" charset="-122"/>
              </a:rPr>
              <a:t>小农却逐渐破产</a:t>
            </a:r>
            <a:r>
              <a:rPr lang="zh-CN" altLang="en-US" sz="2000" b="1" dirty="0" smtClean="0">
                <a:solidFill>
                  <a:srgbClr val="002060"/>
                </a:solidFill>
                <a:latin typeface="宋体" panose="02010600030101010101" pitchFamily="2" charset="-122"/>
                <a:ea typeface="宋体" panose="02010600030101010101" pitchFamily="2" charset="-122"/>
              </a:rPr>
              <a:t>。</a:t>
            </a:r>
            <a:endParaRPr lang="en-US" altLang="zh-CN" sz="2000" b="1" dirty="0">
              <a:solidFill>
                <a:srgbClr val="002060"/>
              </a:solidFill>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722443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5967273" y="1853213"/>
            <a:ext cx="6096000" cy="4572000"/>
          </a:xfrm>
          <a:prstGeom prst="rect">
            <a:avLst/>
          </a:prstGeom>
        </p:spPr>
      </p:pic>
      <p:sp>
        <p:nvSpPr>
          <p:cNvPr id="10" name="矩形: 圆角 9"/>
          <p:cNvSpPr/>
          <p:nvPr/>
        </p:nvSpPr>
        <p:spPr>
          <a:xfrm>
            <a:off x="343516" y="1691362"/>
            <a:ext cx="3187084" cy="6480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smtClean="0">
                <a:solidFill>
                  <a:srgbClr val="002060"/>
                </a:solidFill>
                <a:latin typeface="宋体" pitchFamily="2" charset="-122"/>
                <a:ea typeface="宋体" pitchFamily="2" charset="-122"/>
              </a:rPr>
              <a:t>印第安人</a:t>
            </a:r>
            <a:r>
              <a:rPr lang="zh-CN" altLang="en-US" sz="2800" b="1" dirty="0">
                <a:solidFill>
                  <a:srgbClr val="002060"/>
                </a:solidFill>
                <a:latin typeface="宋体" pitchFamily="2" charset="-122"/>
                <a:ea typeface="宋体" pitchFamily="2" charset="-122"/>
              </a:rPr>
              <a:t>文明</a:t>
            </a:r>
          </a:p>
        </p:txBody>
      </p:sp>
      <p:sp>
        <p:nvSpPr>
          <p:cNvPr id="11" name="文本框 10"/>
          <p:cNvSpPr txBox="1"/>
          <p:nvPr/>
        </p:nvSpPr>
        <p:spPr>
          <a:xfrm>
            <a:off x="219230" y="2696595"/>
            <a:ext cx="5518950" cy="3416320"/>
          </a:xfrm>
          <a:prstGeom prst="rect">
            <a:avLst/>
          </a:prstGeom>
          <a:noFill/>
        </p:spPr>
        <p:txBody>
          <a:bodyPr wrap="square" rtlCol="0">
            <a:spAutoFit/>
          </a:bodyPr>
          <a:lstStyle/>
          <a:p>
            <a:pPr>
              <a:lnSpc>
                <a:spcPct val="150000"/>
              </a:lnSpc>
            </a:pPr>
            <a:r>
              <a:rPr lang="zh-CN" altLang="en-US" sz="2400" b="1" dirty="0" smtClean="0">
                <a:solidFill>
                  <a:srgbClr val="002060"/>
                </a:solidFill>
                <a:latin typeface="宋体" pitchFamily="2" charset="-122"/>
                <a:ea typeface="宋体" pitchFamily="2" charset="-122"/>
              </a:rPr>
              <a:t>    古代</a:t>
            </a:r>
            <a:r>
              <a:rPr lang="zh-CN" altLang="en-US" sz="2400" b="1" dirty="0">
                <a:solidFill>
                  <a:srgbClr val="002060"/>
                </a:solidFill>
                <a:latin typeface="宋体" pitchFamily="2" charset="-122"/>
                <a:ea typeface="宋体" pitchFamily="2" charset="-122"/>
              </a:rPr>
              <a:t>美洲的印第安人创造了灿烂的文明，独立培育出其他大陆没有的很多农作物，包括</a:t>
            </a:r>
            <a:r>
              <a:rPr lang="zh-CN" altLang="en-US" sz="2400" b="1" dirty="0">
                <a:solidFill>
                  <a:srgbClr val="FF0000"/>
                </a:solidFill>
                <a:latin typeface="宋体" pitchFamily="2" charset="-122"/>
                <a:ea typeface="宋体" pitchFamily="2" charset="-122"/>
              </a:rPr>
              <a:t>马铃薯、玉米、番茄和花生</a:t>
            </a:r>
            <a:r>
              <a:rPr lang="zh-CN" altLang="en-US" sz="2400" b="1" dirty="0">
                <a:solidFill>
                  <a:srgbClr val="002060"/>
                </a:solidFill>
                <a:latin typeface="宋体" pitchFamily="2" charset="-122"/>
                <a:ea typeface="宋体" pitchFamily="2" charset="-122"/>
              </a:rPr>
              <a:t>等。在农业和贸易发展的基础上，印第安人先后在中南美洲创造了</a:t>
            </a:r>
            <a:r>
              <a:rPr lang="zh-CN" altLang="en-US" sz="2400" b="1" dirty="0">
                <a:solidFill>
                  <a:srgbClr val="FF0000"/>
                </a:solidFill>
                <a:latin typeface="宋体" pitchFamily="2" charset="-122"/>
                <a:ea typeface="宋体" pitchFamily="2" charset="-122"/>
              </a:rPr>
              <a:t>玛雅、阿兹特克和印加文明</a:t>
            </a:r>
            <a:r>
              <a:rPr lang="zh-CN" altLang="en-US" sz="2400" b="1" dirty="0">
                <a:solidFill>
                  <a:srgbClr val="002060"/>
                </a:solidFill>
                <a:latin typeface="宋体" pitchFamily="2" charset="-122"/>
                <a:ea typeface="宋体" pitchFamily="2" charset="-122"/>
              </a:rPr>
              <a:t>。</a:t>
            </a:r>
          </a:p>
        </p:txBody>
      </p:sp>
      <p:sp>
        <p:nvSpPr>
          <p:cNvPr id="12" name="椭圆 11"/>
          <p:cNvSpPr/>
          <p:nvPr/>
        </p:nvSpPr>
        <p:spPr>
          <a:xfrm>
            <a:off x="5865180" y="2696595"/>
            <a:ext cx="1509204" cy="3462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374384" y="2339432"/>
            <a:ext cx="1509204" cy="3462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096216" y="4613983"/>
            <a:ext cx="1509204" cy="3462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6" name="矩形 15"/>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17"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6</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、古代美洲：</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ttps://timgsa.baidu.com/timg?image&amp;quality=80&amp;size=b9999_10000&amp;sec=1580395380759&amp;di=95f8d4d361ccbf4eb0b11d9b97b9e52e&amp;imgtype=0&amp;src=http%3A%2F%2Fpic.baike.soso.com%2Fp%2F20130518%2F20130518132851-14254243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 y="3604069"/>
            <a:ext cx="2782744" cy="2028094"/>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p:cNvSpPr>
            <a:spLocks noGrp="1"/>
          </p:cNvSpPr>
          <p:nvPr>
            <p:ph idx="1"/>
          </p:nvPr>
        </p:nvSpPr>
        <p:spPr>
          <a:xfrm>
            <a:off x="6209539" y="941388"/>
            <a:ext cx="5664516" cy="5293237"/>
          </a:xfrm>
          <a:ln w="25400">
            <a:solidFill>
              <a:srgbClr val="00B050"/>
            </a:solidFill>
          </a:ln>
        </p:spPr>
        <p:txBody>
          <a:bodyPr>
            <a:normAutofit fontScale="25000" lnSpcReduction="20000"/>
          </a:bodyPr>
          <a:lstStyle/>
          <a:p>
            <a:pPr marL="0" indent="0">
              <a:lnSpc>
                <a:spcPct val="170000"/>
              </a:lnSpc>
              <a:buNone/>
            </a:pPr>
            <a:r>
              <a:rPr lang="en-US" altLang="zh-CN" sz="6645" b="1" dirty="0">
                <a:latin typeface="+mn-ea"/>
                <a:sym typeface="+mn-ea"/>
              </a:rPr>
              <a:t>    </a:t>
            </a:r>
            <a:r>
              <a:rPr lang="en-US" altLang="zh-CN" sz="6645" b="1" dirty="0" smtClean="0">
                <a:latin typeface="+mn-ea"/>
                <a:sym typeface="+mn-ea"/>
              </a:rPr>
              <a:t>  </a:t>
            </a:r>
            <a:r>
              <a:rPr lang="zh-CN" altLang="en-US" sz="8000" b="1" dirty="0" smtClean="0">
                <a:solidFill>
                  <a:srgbClr val="002060"/>
                </a:solidFill>
                <a:latin typeface="宋体" pitchFamily="2" charset="-122"/>
                <a:ea typeface="宋体" pitchFamily="2" charset="-122"/>
                <a:sym typeface="+mn-ea"/>
              </a:rPr>
              <a:t>印第安人</a:t>
            </a:r>
            <a:r>
              <a:rPr lang="zh-CN" altLang="en-US" sz="8000" b="1" dirty="0">
                <a:solidFill>
                  <a:srgbClr val="002060"/>
                </a:solidFill>
                <a:latin typeface="宋体" pitchFamily="2" charset="-122"/>
                <a:ea typeface="宋体" pitchFamily="2" charset="-122"/>
                <a:sym typeface="+mn-ea"/>
              </a:rPr>
              <a:t>培植了</a:t>
            </a:r>
            <a:r>
              <a:rPr lang="en-US" altLang="zh-CN" sz="8000" b="1" dirty="0">
                <a:solidFill>
                  <a:srgbClr val="FF0000"/>
                </a:solidFill>
                <a:latin typeface="宋体" pitchFamily="2" charset="-122"/>
                <a:ea typeface="宋体" pitchFamily="2" charset="-122"/>
                <a:sym typeface="+mn-ea"/>
              </a:rPr>
              <a:t>100</a:t>
            </a:r>
            <a:r>
              <a:rPr lang="zh-CN" altLang="en-US" sz="8000" b="1" dirty="0">
                <a:solidFill>
                  <a:srgbClr val="002060"/>
                </a:solidFill>
                <a:latin typeface="宋体" pitchFamily="2" charset="-122"/>
                <a:ea typeface="宋体" pitchFamily="2" charset="-122"/>
                <a:sym typeface="+mn-ea"/>
              </a:rPr>
              <a:t>多种植物，即与整个欧洲大陆所培植的植物一样多，这的确是一个非凡的成就。如今</a:t>
            </a:r>
            <a:r>
              <a:rPr lang="zh-CN" altLang="en-US" sz="8000" b="1" dirty="0">
                <a:solidFill>
                  <a:srgbClr val="FF0000"/>
                </a:solidFill>
                <a:latin typeface="宋体" pitchFamily="2" charset="-122"/>
                <a:ea typeface="宋体" pitchFamily="2" charset="-122"/>
                <a:sym typeface="+mn-ea"/>
              </a:rPr>
              <a:t>美国</a:t>
            </a:r>
            <a:r>
              <a:rPr lang="en-US" altLang="zh-CN" sz="8000" b="1" dirty="0">
                <a:solidFill>
                  <a:srgbClr val="FF0000"/>
                </a:solidFill>
                <a:latin typeface="宋体" pitchFamily="2" charset="-122"/>
                <a:ea typeface="宋体" pitchFamily="2" charset="-122"/>
                <a:sym typeface="+mn-ea"/>
              </a:rPr>
              <a:t>50%</a:t>
            </a:r>
            <a:r>
              <a:rPr lang="zh-CN" altLang="en-US" sz="8000" b="1" dirty="0">
                <a:solidFill>
                  <a:srgbClr val="FF0000"/>
                </a:solidFill>
                <a:latin typeface="宋体" pitchFamily="2" charset="-122"/>
                <a:ea typeface="宋体" pitchFamily="2" charset="-122"/>
                <a:sym typeface="+mn-ea"/>
              </a:rPr>
              <a:t>以上</a:t>
            </a:r>
            <a:r>
              <a:rPr lang="zh-CN" altLang="en-US" sz="8000" b="1" dirty="0">
                <a:solidFill>
                  <a:srgbClr val="002060"/>
                </a:solidFill>
                <a:latin typeface="宋体" pitchFamily="2" charset="-122"/>
                <a:ea typeface="宋体" pitchFamily="2" charset="-122"/>
                <a:sym typeface="+mn-ea"/>
              </a:rPr>
              <a:t>的农产品都来自印第安人驯化的各种作物。</a:t>
            </a:r>
            <a:r>
              <a:rPr lang="zh-CN" altLang="en-US" sz="8000" b="1" dirty="0">
                <a:solidFill>
                  <a:srgbClr val="FF0000"/>
                </a:solidFill>
                <a:latin typeface="宋体" pitchFamily="2" charset="-122"/>
                <a:ea typeface="宋体" pitchFamily="2" charset="-122"/>
                <a:sym typeface="+mn-ea"/>
              </a:rPr>
              <a:t>玉米</a:t>
            </a:r>
            <a:r>
              <a:rPr lang="zh-CN" altLang="en-US" sz="8000" b="1" dirty="0">
                <a:solidFill>
                  <a:srgbClr val="002060"/>
                </a:solidFill>
                <a:latin typeface="宋体" pitchFamily="2" charset="-122"/>
                <a:ea typeface="宋体" pitchFamily="2" charset="-122"/>
                <a:sym typeface="+mn-ea"/>
              </a:rPr>
              <a:t>几乎是所有地区的主要产品，</a:t>
            </a:r>
            <a:r>
              <a:rPr lang="zh-CN" altLang="en-US" sz="8000" b="1" dirty="0">
                <a:solidFill>
                  <a:srgbClr val="FF0000"/>
                </a:solidFill>
                <a:latin typeface="宋体" pitchFamily="2" charset="-122"/>
                <a:ea typeface="宋体" pitchFamily="2" charset="-122"/>
                <a:sym typeface="+mn-ea"/>
              </a:rPr>
              <a:t>最初只是一种杂草</a:t>
            </a:r>
            <a:r>
              <a:rPr lang="zh-CN" altLang="en-US" sz="8000" b="1" dirty="0">
                <a:solidFill>
                  <a:srgbClr val="002060"/>
                </a:solidFill>
                <a:latin typeface="宋体" pitchFamily="2" charset="-122"/>
                <a:ea typeface="宋体" pitchFamily="2" charset="-122"/>
                <a:sym typeface="+mn-ea"/>
              </a:rPr>
              <a:t>，其穗还没有一个人的拇指大小，印第安人将它培育成一种长</a:t>
            </a:r>
            <a:r>
              <a:rPr lang="zh-CN" altLang="en-US" sz="8000" b="1" dirty="0">
                <a:solidFill>
                  <a:srgbClr val="FF0000"/>
                </a:solidFill>
                <a:latin typeface="宋体" pitchFamily="2" charset="-122"/>
                <a:ea typeface="宋体" pitchFamily="2" charset="-122"/>
                <a:sym typeface="+mn-ea"/>
              </a:rPr>
              <a:t>棒子上长满一排排种子的作物</a:t>
            </a:r>
            <a:r>
              <a:rPr lang="zh-CN" altLang="en-US" sz="8000" b="1" dirty="0">
                <a:solidFill>
                  <a:srgbClr val="002060"/>
                </a:solidFill>
                <a:latin typeface="宋体" pitchFamily="2" charset="-122"/>
                <a:ea typeface="宋体" pitchFamily="2" charset="-122"/>
                <a:sym typeface="+mn-ea"/>
              </a:rPr>
              <a:t>。他们彻底培育了玉米，使它变得只有依靠人类才能生存，也是因为它</a:t>
            </a:r>
            <a:r>
              <a:rPr lang="zh-CN" altLang="en-US" sz="8000" b="1" dirty="0">
                <a:solidFill>
                  <a:srgbClr val="FF0000"/>
                </a:solidFill>
                <a:latin typeface="宋体" pitchFamily="2" charset="-122"/>
                <a:ea typeface="宋体" pitchFamily="2" charset="-122"/>
                <a:sym typeface="+mn-ea"/>
              </a:rPr>
              <a:t>稳定了人口的生存和繁衍。</a:t>
            </a:r>
          </a:p>
          <a:p>
            <a:pPr marL="0" indent="0">
              <a:lnSpc>
                <a:spcPct val="170000"/>
              </a:lnSpc>
              <a:buNone/>
            </a:pPr>
            <a:r>
              <a:rPr lang="en-US" altLang="zh-CN" sz="8000" b="1" dirty="0" smtClean="0">
                <a:latin typeface="宋体" pitchFamily="2" charset="-122"/>
                <a:ea typeface="宋体" pitchFamily="2" charset="-122"/>
                <a:sym typeface="+mn-ea"/>
              </a:rPr>
              <a:t>        </a:t>
            </a:r>
            <a:r>
              <a:rPr lang="en-US" altLang="zh-CN" sz="8000" b="1" dirty="0" smtClean="0">
                <a:solidFill>
                  <a:srgbClr val="002060"/>
                </a:solidFill>
                <a:latin typeface="宋体" pitchFamily="2" charset="-122"/>
                <a:ea typeface="宋体" pitchFamily="2" charset="-122"/>
                <a:sym typeface="+mn-ea"/>
              </a:rPr>
              <a:t>——</a:t>
            </a:r>
            <a:r>
              <a:rPr lang="zh-CN" altLang="en-US" sz="8000" b="1" dirty="0">
                <a:solidFill>
                  <a:srgbClr val="002060"/>
                </a:solidFill>
                <a:latin typeface="宋体" pitchFamily="2" charset="-122"/>
                <a:ea typeface="宋体" pitchFamily="2" charset="-122"/>
                <a:sym typeface="+mn-ea"/>
              </a:rPr>
              <a:t>斯塔夫里阿诺斯</a:t>
            </a:r>
            <a:r>
              <a:rPr lang="en-US" altLang="zh-CN" sz="8000" b="1" dirty="0">
                <a:solidFill>
                  <a:srgbClr val="002060"/>
                </a:solidFill>
                <a:latin typeface="宋体" pitchFamily="2" charset="-122"/>
                <a:ea typeface="宋体" pitchFamily="2" charset="-122"/>
                <a:sym typeface="+mn-ea"/>
              </a:rPr>
              <a:t>《</a:t>
            </a:r>
            <a:r>
              <a:rPr lang="zh-CN" altLang="en-US" sz="8000" b="1" dirty="0">
                <a:solidFill>
                  <a:srgbClr val="002060"/>
                </a:solidFill>
                <a:latin typeface="宋体" pitchFamily="2" charset="-122"/>
                <a:ea typeface="宋体" pitchFamily="2" charset="-122"/>
                <a:sym typeface="+mn-ea"/>
              </a:rPr>
              <a:t>全球通</a:t>
            </a:r>
            <a:r>
              <a:rPr lang="zh-CN" altLang="en-US" sz="8000" b="1" dirty="0" smtClean="0">
                <a:solidFill>
                  <a:srgbClr val="002060"/>
                </a:solidFill>
                <a:latin typeface="宋体" pitchFamily="2" charset="-122"/>
                <a:ea typeface="宋体" pitchFamily="2" charset="-122"/>
                <a:sym typeface="+mn-ea"/>
              </a:rPr>
              <a:t>史</a:t>
            </a:r>
            <a:r>
              <a:rPr lang="en-US" altLang="zh-CN" sz="8000" b="1" dirty="0">
                <a:solidFill>
                  <a:srgbClr val="002060"/>
                </a:solidFill>
                <a:latin typeface="宋体" pitchFamily="2" charset="-122"/>
                <a:ea typeface="宋体" pitchFamily="2" charset="-122"/>
                <a:sym typeface="+mn-ea"/>
              </a:rPr>
              <a:t>》</a:t>
            </a:r>
            <a:endParaRPr lang="zh-CN" altLang="en-US" sz="8000" b="1" dirty="0">
              <a:solidFill>
                <a:srgbClr val="002060"/>
              </a:solidFill>
              <a:latin typeface="宋体" pitchFamily="2" charset="-122"/>
              <a:ea typeface="宋体" pitchFamily="2" charset="-122"/>
            </a:endParaRPr>
          </a:p>
        </p:txBody>
      </p:sp>
      <p:pic>
        <p:nvPicPr>
          <p:cNvPr id="6" name="图片 5"/>
          <p:cNvPicPr>
            <a:picLocks noChangeAspect="1"/>
          </p:cNvPicPr>
          <p:nvPr/>
        </p:nvPicPr>
        <p:blipFill>
          <a:blip r:embed="rId3" cstate="print"/>
          <a:stretch>
            <a:fillRect/>
          </a:stretch>
        </p:blipFill>
        <p:spPr>
          <a:xfrm>
            <a:off x="3114644" y="1762969"/>
            <a:ext cx="2727355" cy="1702579"/>
          </a:xfrm>
          <a:prstGeom prst="rect">
            <a:avLst/>
          </a:prstGeom>
        </p:spPr>
      </p:pic>
      <p:pic>
        <p:nvPicPr>
          <p:cNvPr id="4" name="图片 3"/>
          <p:cNvPicPr>
            <a:picLocks noChangeAspect="1"/>
          </p:cNvPicPr>
          <p:nvPr/>
        </p:nvPicPr>
        <p:blipFill>
          <a:blip r:embed="rId4" cstate="print"/>
          <a:stretch>
            <a:fillRect/>
          </a:stretch>
        </p:blipFill>
        <p:spPr>
          <a:xfrm>
            <a:off x="3114643" y="3604069"/>
            <a:ext cx="2727355" cy="2130030"/>
          </a:xfrm>
          <a:prstGeom prst="rect">
            <a:avLst/>
          </a:prstGeom>
        </p:spPr>
      </p:pic>
      <p:pic>
        <p:nvPicPr>
          <p:cNvPr id="7" name="内容占位符 3"/>
          <p:cNvPicPr>
            <a:picLocks noChangeAspect="1"/>
          </p:cNvPicPr>
          <p:nvPr/>
        </p:nvPicPr>
        <p:blipFill>
          <a:blip r:embed="rId5" cstate="print"/>
          <a:stretch>
            <a:fillRect/>
          </a:stretch>
        </p:blipFill>
        <p:spPr bwMode="auto">
          <a:xfrm>
            <a:off x="215900" y="1746569"/>
            <a:ext cx="2782744" cy="1718979"/>
          </a:xfrm>
          <a:prstGeom prst="rect">
            <a:avLst/>
          </a:prstGeom>
          <a:noFill/>
          <a:ln w="9525">
            <a:noFill/>
            <a:miter lim="800000"/>
            <a:headEnd/>
            <a:tailEnd/>
          </a:ln>
        </p:spPr>
      </p:pic>
      <p:sp>
        <p:nvSpPr>
          <p:cNvPr id="8" name="矩形 7"/>
          <p:cNvSpPr/>
          <p:nvPr/>
        </p:nvSpPr>
        <p:spPr>
          <a:xfrm>
            <a:off x="114557" y="5702636"/>
            <a:ext cx="6000175" cy="1113766"/>
          </a:xfrm>
          <a:prstGeom prst="rect">
            <a:avLst/>
          </a:prstGeom>
          <a:solidFill>
            <a:schemeClr val="accent6">
              <a:lumMod val="20000"/>
              <a:lumOff val="80000"/>
            </a:schemeClr>
          </a:solidFill>
        </p:spPr>
        <p:txBody>
          <a:bodyPr wrap="square">
            <a:spAutoFit/>
          </a:bodyPr>
          <a:lstStyle/>
          <a:p>
            <a:pPr defTabSz="685800">
              <a:lnSpc>
                <a:spcPct val="150000"/>
              </a:lnSpc>
            </a:pPr>
            <a:r>
              <a:rPr lang="zh-CN" altLang="en-US" sz="2400" b="1" dirty="0" smtClean="0">
                <a:solidFill>
                  <a:srgbClr val="002060"/>
                </a:solidFill>
                <a:latin typeface="宋体" pitchFamily="2" charset="-122"/>
                <a:ea typeface="宋体" pitchFamily="2" charset="-122"/>
                <a:cs typeface="黑体" panose="02010609060101010101" pitchFamily="49" charset="-122"/>
              </a:rPr>
              <a:t>印第安人</a:t>
            </a:r>
            <a:r>
              <a:rPr lang="zh-CN" altLang="en-US" sz="2400" b="1" dirty="0">
                <a:solidFill>
                  <a:srgbClr val="002060"/>
                </a:solidFill>
                <a:latin typeface="宋体" pitchFamily="2" charset="-122"/>
                <a:ea typeface="宋体" pitchFamily="2" charset="-122"/>
                <a:cs typeface="黑体" panose="02010609060101010101" pitchFamily="49" charset="-122"/>
              </a:rPr>
              <a:t>培育出的农作物为人类社会的生存和繁衍作出了重要贡献。</a:t>
            </a:r>
            <a:endParaRPr lang="en-US" altLang="zh-CN" sz="2400" b="1" dirty="0">
              <a:solidFill>
                <a:srgbClr val="002060"/>
              </a:solidFill>
              <a:latin typeface="宋体" pitchFamily="2" charset="-122"/>
              <a:ea typeface="宋体" pitchFamily="2" charset="-122"/>
              <a:cs typeface="黑体" panose="02010609060101010101" pitchFamily="49" charset="-122"/>
            </a:endParaRPr>
          </a:p>
        </p:txBody>
      </p:sp>
      <p:sp>
        <p:nvSpPr>
          <p:cNvPr id="9" name="矩形: 圆角 6"/>
          <p:cNvSpPr/>
          <p:nvPr/>
        </p:nvSpPr>
        <p:spPr>
          <a:xfrm>
            <a:off x="215900" y="911476"/>
            <a:ext cx="3906175" cy="6480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smtClean="0">
                <a:solidFill>
                  <a:schemeClr val="tx1"/>
                </a:solidFill>
              </a:rPr>
              <a:t> </a:t>
            </a:r>
            <a:r>
              <a:rPr lang="zh-CN" altLang="en-US" sz="2800" b="1" dirty="0" smtClean="0">
                <a:solidFill>
                  <a:srgbClr val="002060"/>
                </a:solidFill>
                <a:latin typeface="宋体" pitchFamily="2" charset="-122"/>
                <a:ea typeface="宋体" pitchFamily="2" charset="-122"/>
              </a:rPr>
              <a:t>印第安</a:t>
            </a:r>
            <a:r>
              <a:rPr lang="zh-CN" altLang="en-US" sz="2800" b="1" dirty="0">
                <a:solidFill>
                  <a:srgbClr val="002060"/>
                </a:solidFill>
                <a:latin typeface="宋体" pitchFamily="2" charset="-122"/>
                <a:ea typeface="宋体" pitchFamily="2" charset="-122"/>
              </a:rPr>
              <a:t>文明的农业</a:t>
            </a:r>
          </a:p>
        </p:txBody>
      </p:sp>
      <p:cxnSp>
        <p:nvCxnSpPr>
          <p:cNvPr id="12" name="直接连接符 1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3" name="矩形 12"/>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s://timgsa.baidu.com/timg?image&amp;quality=80&amp;size=b9999_10000&amp;sec=1600709495960&amp;di=d4895e2c2aba6ad1a3e59b86e51550d4&amp;imgtype=0&amp;src=http%3A%2F%2Fwww.zwkf.net%2Fupfile%2F201510%2F20151016744269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763905"/>
            <a:ext cx="4080932" cy="262925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08278" y="1515972"/>
            <a:ext cx="7410213" cy="2862322"/>
          </a:xfrm>
          <a:prstGeom prst="rect">
            <a:avLst/>
          </a:prstGeom>
          <a:ln w="25400">
            <a:solidFill>
              <a:srgbClr val="00B050"/>
            </a:solidFill>
          </a:ln>
        </p:spPr>
        <p:txBody>
          <a:bodyPr wrap="square">
            <a:spAutoFit/>
          </a:bodyPr>
          <a:lstStyle/>
          <a:p>
            <a:pPr algn="just">
              <a:lnSpc>
                <a:spcPct val="150000"/>
              </a:lnSpc>
              <a:spcBef>
                <a:spcPts val="0"/>
              </a:spcBef>
              <a:spcAft>
                <a:spcPts val="0"/>
              </a:spcAft>
            </a:pPr>
            <a:r>
              <a:rPr lang="zh-CN" altLang="en-US" sz="2000" b="1" dirty="0" smtClean="0">
                <a:solidFill>
                  <a:srgbClr val="002060"/>
                </a:solidFill>
                <a:latin typeface="宋体" pitchFamily="2" charset="-122"/>
                <a:ea typeface="宋体" pitchFamily="2" charset="-122"/>
                <a:cs typeface="楷体" panose="02010609060101010101" charset="-122"/>
              </a:rPr>
              <a:t>史料：（</a:t>
            </a:r>
            <a:r>
              <a:rPr lang="zh-CN" altLang="en-US" sz="2000" b="1" dirty="0">
                <a:solidFill>
                  <a:srgbClr val="002060"/>
                </a:solidFill>
                <a:latin typeface="宋体" pitchFamily="2" charset="-122"/>
                <a:ea typeface="宋体" pitchFamily="2" charset="-122"/>
                <a:cs typeface="楷体" panose="02010609060101010101" charset="-122"/>
              </a:rPr>
              <a:t>阿兹特克）土地归公社所有，分给各个家族共同耕种。此外，还有专门供养祭司和军事首领的土地以及供军需用的军用地。这些土地用公社成员和奴隶来耕作。奴隶主要由战</a:t>
            </a:r>
            <a:r>
              <a:rPr lang="zh-CN" altLang="en-US" sz="2000" b="1" dirty="0">
                <a:solidFill>
                  <a:srgbClr val="002060"/>
                </a:solidFill>
                <a:latin typeface="宋体" pitchFamily="2" charset="-122"/>
                <a:ea typeface="宋体" pitchFamily="2" charset="-122"/>
                <a:cs typeface="楷体" panose="02010609060101010101" charset="-122"/>
                <a:sym typeface="+mn-ea"/>
              </a:rPr>
              <a:t>俘和债务奴隶构成，贵族和祭司一般都占有奴隶，用以从事耕作和建筑等劳动。奴隶也是买卖的对象。</a:t>
            </a:r>
            <a:endParaRPr lang="zh-CN" altLang="en-US" sz="2000" b="1" dirty="0">
              <a:solidFill>
                <a:srgbClr val="002060"/>
              </a:solidFill>
              <a:latin typeface="宋体" pitchFamily="2" charset="-122"/>
              <a:ea typeface="宋体" pitchFamily="2" charset="-122"/>
              <a:cs typeface="楷体" panose="02010609060101010101" charset="-122"/>
            </a:endParaRPr>
          </a:p>
          <a:p>
            <a:pPr algn="r">
              <a:lnSpc>
                <a:spcPct val="150000"/>
              </a:lnSpc>
              <a:spcBef>
                <a:spcPts val="0"/>
              </a:spcBef>
              <a:spcAft>
                <a:spcPts val="0"/>
              </a:spcAft>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吴于廑、齐世荣</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世界史</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古代史</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（上卷）</a:t>
            </a:r>
          </a:p>
        </p:txBody>
      </p:sp>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矩形 10"/>
          <p:cNvSpPr/>
          <p:nvPr/>
        </p:nvSpPr>
        <p:spPr>
          <a:xfrm>
            <a:off x="34290" y="128697"/>
            <a:ext cx="7671197" cy="584775"/>
          </a:xfrm>
          <a:prstGeom prst="rect">
            <a:avLst/>
          </a:prstGeom>
          <a:noFill/>
          <a:ln w="19050">
            <a:noFill/>
          </a:ln>
        </p:spPr>
        <p:txBody>
          <a:bodyPr wrap="square">
            <a:spAutoFit/>
          </a:bodyPr>
          <a:lstStyle/>
          <a:p>
            <a:r>
              <a:rPr lang="zh-CN" altLang="en-US" sz="3200" b="1" kern="100" spc="-50" dirty="0">
                <a:solidFill>
                  <a:srgbClr val="FF0000"/>
                </a:solidFill>
                <a:uFillTx/>
                <a:latin typeface="方正姚体" pitchFamily="2" charset="-122"/>
                <a:ea typeface="方正姚体" pitchFamily="2" charset="-122"/>
              </a:rPr>
              <a:t>二、不同地区的食物生产与社会生活</a:t>
            </a:r>
          </a:p>
        </p:txBody>
      </p:sp>
      <p:sp>
        <p:nvSpPr>
          <p:cNvPr id="12" name="文本框 3"/>
          <p:cNvSpPr txBox="1"/>
          <p:nvPr/>
        </p:nvSpPr>
        <p:spPr>
          <a:xfrm>
            <a:off x="34290" y="973379"/>
            <a:ext cx="3496310" cy="523220"/>
          </a:xfrm>
          <a:prstGeom prst="rect">
            <a:avLst/>
          </a:prstGeom>
          <a:noFill/>
        </p:spPr>
        <p:txBody>
          <a:bodyPr wrap="square" rtlCol="0" anchor="t">
            <a:spAutoFit/>
          </a:bodyPr>
          <a:lstStyle/>
          <a:p>
            <a:r>
              <a:rPr lang="en-US" altLang="zh-CN"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6</a:t>
            </a:r>
            <a:r>
              <a:rPr lang="zh-CN" altLang="en-US" sz="2800" b="1" dirty="0" smtClean="0">
                <a:solidFill>
                  <a:srgbClr val="FF0000"/>
                </a:solidFill>
                <a:latin typeface="方正隶变_GBK" panose="02000000000000000000" charset="-122"/>
                <a:ea typeface="方正隶变_GBK" panose="02000000000000000000" charset="-122"/>
                <a:cs typeface="方正隶变_GBK" panose="02000000000000000000" charset="-122"/>
                <a:sym typeface="+mn-ea"/>
              </a:rPr>
              <a:t>、古代美洲：</a:t>
            </a:r>
            <a:endParaRPr lang="zh-CN" altLang="en-US" sz="2800" b="1" dirty="0">
              <a:solidFill>
                <a:srgbClr val="FF0000"/>
              </a:solidFill>
              <a:latin typeface="方正隶变_GBK" panose="02000000000000000000" charset="-122"/>
              <a:ea typeface="方正隶变_GBK" panose="02000000000000000000" charset="-122"/>
              <a:cs typeface="方正隶变_GBK" panose="02000000000000000000" charset="-122"/>
              <a:sym typeface="+mn-ea"/>
            </a:endParaRPr>
          </a:p>
        </p:txBody>
      </p:sp>
      <p:sp>
        <p:nvSpPr>
          <p:cNvPr id="13" name="Rectangle 5"/>
          <p:cNvSpPr>
            <a:spLocks noChangeArrowheads="1"/>
          </p:cNvSpPr>
          <p:nvPr/>
        </p:nvSpPr>
        <p:spPr bwMode="auto">
          <a:xfrm>
            <a:off x="8678756" y="6393161"/>
            <a:ext cx="2522220" cy="39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solidFill>
                  <a:srgbClr val="002060"/>
                </a:solidFill>
                <a:latin typeface="宋体" pitchFamily="2" charset="-122"/>
                <a:cs typeface="方正清刻本悦宋简体" panose="02000000000000000000" charset="-122"/>
              </a:rPr>
              <a:t>浮动园地</a:t>
            </a:r>
            <a:endParaRPr kumimoji="0" lang="en-US" altLang="zh-CN" sz="2000" b="1" dirty="0" smtClean="0">
              <a:solidFill>
                <a:srgbClr val="002060"/>
              </a:solidFill>
              <a:effectLst/>
              <a:latin typeface="宋体" pitchFamily="2" charset="-122"/>
              <a:cs typeface="方正清刻本悦宋简体" panose="02000000000000000000" charset="-122"/>
            </a:endParaRPr>
          </a:p>
        </p:txBody>
      </p:sp>
      <p:sp>
        <p:nvSpPr>
          <p:cNvPr id="5" name="TextBox 4"/>
          <p:cNvSpPr txBox="1"/>
          <p:nvPr/>
        </p:nvSpPr>
        <p:spPr>
          <a:xfrm>
            <a:off x="121284" y="4462148"/>
            <a:ext cx="7497208" cy="2400657"/>
          </a:xfrm>
          <a:prstGeom prst="rect">
            <a:avLst/>
          </a:prstGeom>
          <a:noFill/>
        </p:spPr>
        <p:txBody>
          <a:bodyPr wrap="square" rtlCol="0">
            <a:spAutoFit/>
          </a:bodyPr>
          <a:lstStyle/>
          <a:p>
            <a:pPr lvl="0">
              <a:lnSpc>
                <a:spcPct val="150000"/>
              </a:lnSpc>
            </a:pPr>
            <a:r>
              <a:rPr lang="zh-CN" altLang="en-US" sz="2000" b="1" dirty="0" smtClean="0">
                <a:solidFill>
                  <a:srgbClr val="002060"/>
                </a:solidFill>
                <a:latin typeface="宋体" pitchFamily="2" charset="-122"/>
                <a:ea typeface="宋体" pitchFamily="2" charset="-122"/>
              </a:rPr>
              <a:t>（</a:t>
            </a:r>
            <a:r>
              <a:rPr lang="en-US" altLang="zh-CN" sz="2000" b="1" dirty="0" smtClean="0">
                <a:solidFill>
                  <a:srgbClr val="002060"/>
                </a:solidFill>
                <a:latin typeface="宋体" pitchFamily="2" charset="-122"/>
                <a:ea typeface="宋体" pitchFamily="2" charset="-122"/>
              </a:rPr>
              <a:t>1</a:t>
            </a:r>
            <a:r>
              <a:rPr lang="zh-CN" altLang="en-US" sz="2000" b="1" dirty="0" smtClean="0">
                <a:solidFill>
                  <a:srgbClr val="002060"/>
                </a:solidFill>
                <a:latin typeface="宋体" pitchFamily="2" charset="-122"/>
                <a:ea typeface="宋体" pitchFamily="2" charset="-122"/>
              </a:rPr>
              <a:t>）美洲的主要粮食农作物</a:t>
            </a:r>
            <a:r>
              <a:rPr lang="zh-CN" altLang="en-US" sz="2000" b="1" dirty="0">
                <a:solidFill>
                  <a:srgbClr val="002060"/>
                </a:solidFill>
                <a:latin typeface="宋体" pitchFamily="2" charset="-122"/>
                <a:ea typeface="宋体" pitchFamily="2" charset="-122"/>
                <a:cs typeface="Songti SC"/>
              </a:rPr>
              <a:t>是</a:t>
            </a:r>
            <a:r>
              <a:rPr lang="zh-CN" altLang="en-US" sz="2000" b="1" dirty="0">
                <a:solidFill>
                  <a:srgbClr val="FF0000"/>
                </a:solidFill>
                <a:latin typeface="宋体" pitchFamily="2" charset="-122"/>
                <a:ea typeface="宋体" pitchFamily="2" charset="-122"/>
                <a:cs typeface="Songti SC"/>
              </a:rPr>
              <a:t>玉米、甘薯、马铃薯</a:t>
            </a:r>
            <a:r>
              <a:rPr lang="zh-CN" altLang="en-US" sz="2000" b="1" dirty="0">
                <a:solidFill>
                  <a:srgbClr val="002060"/>
                </a:solidFill>
                <a:latin typeface="宋体" pitchFamily="2" charset="-122"/>
                <a:ea typeface="宋体" pitchFamily="2" charset="-122"/>
                <a:cs typeface="Songti SC"/>
              </a:rPr>
              <a:t>。美洲印第安人驯化了</a:t>
            </a:r>
            <a:r>
              <a:rPr lang="zh-CN" altLang="en-US" sz="2000" b="1" dirty="0">
                <a:solidFill>
                  <a:srgbClr val="FF0000"/>
                </a:solidFill>
                <a:latin typeface="宋体" pitchFamily="2" charset="-122"/>
                <a:ea typeface="宋体" pitchFamily="2" charset="-122"/>
                <a:cs typeface="Songti SC"/>
              </a:rPr>
              <a:t>骆马、羊驼和火鸡</a:t>
            </a:r>
            <a:r>
              <a:rPr lang="zh-CN" altLang="en-US" sz="2000" b="1" dirty="0" smtClean="0">
                <a:solidFill>
                  <a:srgbClr val="002060"/>
                </a:solidFill>
                <a:latin typeface="宋体" pitchFamily="2" charset="-122"/>
                <a:ea typeface="宋体" pitchFamily="2" charset="-122"/>
                <a:cs typeface="Songti SC"/>
              </a:rPr>
              <a:t>。</a:t>
            </a:r>
            <a:endParaRPr lang="en-US" altLang="zh-CN" sz="2000" b="1" dirty="0" smtClean="0">
              <a:solidFill>
                <a:srgbClr val="002060"/>
              </a:solidFill>
              <a:latin typeface="宋体" pitchFamily="2" charset="-122"/>
              <a:ea typeface="宋体" pitchFamily="2" charset="-122"/>
              <a:cs typeface="Songti SC"/>
            </a:endParaRPr>
          </a:p>
          <a:p>
            <a:pPr lvl="0">
              <a:lnSpc>
                <a:spcPct val="150000"/>
              </a:lnSpc>
            </a:pPr>
            <a:r>
              <a:rPr lang="zh-CN" altLang="en-US" sz="2000" b="1" dirty="0" smtClean="0">
                <a:solidFill>
                  <a:srgbClr val="002060"/>
                </a:solidFill>
                <a:latin typeface="宋体" pitchFamily="2" charset="-122"/>
                <a:ea typeface="宋体" pitchFamily="2" charset="-122"/>
                <a:cs typeface="Songti SC"/>
              </a:rPr>
              <a:t>（</a:t>
            </a:r>
            <a:r>
              <a:rPr lang="en-US" altLang="zh-CN" sz="2000" b="1" dirty="0">
                <a:solidFill>
                  <a:srgbClr val="002060"/>
                </a:solidFill>
                <a:latin typeface="宋体" pitchFamily="2" charset="-122"/>
                <a:ea typeface="宋体" pitchFamily="2" charset="-122"/>
                <a:cs typeface="Songti SC"/>
              </a:rPr>
              <a:t>2</a:t>
            </a:r>
            <a:r>
              <a:rPr lang="zh-CN" altLang="en-US" sz="2000" b="1" dirty="0">
                <a:solidFill>
                  <a:srgbClr val="002060"/>
                </a:solidFill>
                <a:latin typeface="宋体" pitchFamily="2" charset="-122"/>
                <a:ea typeface="宋体" pitchFamily="2" charset="-122"/>
                <a:cs typeface="Songti SC"/>
              </a:rPr>
              <a:t>）阿兹特克人的土地除了</a:t>
            </a:r>
            <a:r>
              <a:rPr lang="zh-CN" altLang="en-US" sz="2000" b="1" dirty="0">
                <a:solidFill>
                  <a:srgbClr val="FF0000"/>
                </a:solidFill>
                <a:latin typeface="宋体" pitchFamily="2" charset="-122"/>
                <a:ea typeface="宋体" pitchFamily="2" charset="-122"/>
                <a:cs typeface="Songti SC"/>
              </a:rPr>
              <a:t>贵族私有</a:t>
            </a:r>
            <a:r>
              <a:rPr lang="zh-CN" altLang="en-US" sz="2000" b="1" dirty="0">
                <a:solidFill>
                  <a:srgbClr val="002060"/>
                </a:solidFill>
                <a:latin typeface="宋体" pitchFamily="2" charset="-122"/>
                <a:ea typeface="宋体" pitchFamily="2" charset="-122"/>
                <a:cs typeface="Songti SC"/>
              </a:rPr>
              <a:t>的部分外，还有</a:t>
            </a:r>
            <a:r>
              <a:rPr lang="zh-CN" altLang="en-US" sz="2000" b="1" dirty="0">
                <a:solidFill>
                  <a:srgbClr val="FF0000"/>
                </a:solidFill>
                <a:latin typeface="宋体" pitchFamily="2" charset="-122"/>
                <a:ea typeface="宋体" pitchFamily="2" charset="-122"/>
                <a:cs typeface="Songti SC"/>
              </a:rPr>
              <a:t>村社的公有土地</a:t>
            </a:r>
            <a:r>
              <a:rPr lang="zh-CN" altLang="en-US" sz="2000" b="1" dirty="0">
                <a:solidFill>
                  <a:srgbClr val="002060"/>
                </a:solidFill>
                <a:latin typeface="宋体" pitchFamily="2" charset="-122"/>
                <a:ea typeface="宋体" pitchFamily="2" charset="-122"/>
                <a:cs typeface="Songti SC"/>
              </a:rPr>
              <a:t>，每个家庭主人可以获得一片份地并终生使用</a:t>
            </a:r>
            <a:r>
              <a:rPr lang="zh-CN" altLang="en-US" sz="2000" b="1" dirty="0" smtClean="0">
                <a:solidFill>
                  <a:srgbClr val="002060"/>
                </a:solidFill>
                <a:latin typeface="宋体" pitchFamily="2" charset="-122"/>
                <a:ea typeface="宋体" pitchFamily="2" charset="-122"/>
                <a:cs typeface="Songti SC"/>
              </a:rPr>
              <a:t>。为了充分利用资源，两年</a:t>
            </a:r>
            <a:r>
              <a:rPr lang="zh-CN" altLang="en-US" sz="2000" b="1" dirty="0">
                <a:solidFill>
                  <a:srgbClr val="002060"/>
                </a:solidFill>
                <a:latin typeface="宋体" pitchFamily="2" charset="-122"/>
                <a:ea typeface="宋体" pitchFamily="2" charset="-122"/>
                <a:cs typeface="Songti SC"/>
              </a:rPr>
              <a:t>不</a:t>
            </a:r>
            <a:r>
              <a:rPr lang="zh-CN" altLang="en-US" sz="2000" b="1" dirty="0" smtClean="0">
                <a:solidFill>
                  <a:srgbClr val="002060"/>
                </a:solidFill>
                <a:latin typeface="宋体" pitchFamily="2" charset="-122"/>
                <a:ea typeface="宋体" pitchFamily="2" charset="-122"/>
                <a:cs typeface="Songti SC"/>
              </a:rPr>
              <a:t>耕作的土地被村</a:t>
            </a:r>
            <a:r>
              <a:rPr lang="zh-CN" altLang="en-US" sz="2000" b="1" dirty="0">
                <a:solidFill>
                  <a:srgbClr val="002060"/>
                </a:solidFill>
                <a:latin typeface="宋体" pitchFamily="2" charset="-122"/>
                <a:ea typeface="宋体" pitchFamily="2" charset="-122"/>
                <a:cs typeface="Songti SC"/>
              </a:rPr>
              <a:t>社收回</a:t>
            </a:r>
            <a:r>
              <a:rPr lang="zh-CN" altLang="en-US" sz="2000" b="1" dirty="0" smtClean="0">
                <a:solidFill>
                  <a:srgbClr val="002060"/>
                </a:solidFill>
                <a:latin typeface="宋体" pitchFamily="2" charset="-122"/>
                <a:ea typeface="宋体" pitchFamily="2" charset="-122"/>
                <a:cs typeface="Songti SC"/>
              </a:rPr>
              <a:t>。</a:t>
            </a:r>
            <a:endParaRPr lang="zh-CN" altLang="en-US" sz="2000" b="1" dirty="0">
              <a:solidFill>
                <a:srgbClr val="002060"/>
              </a:solidFill>
              <a:latin typeface="宋体" pitchFamily="2" charset="-122"/>
              <a:ea typeface="宋体" pitchFamily="2" charset="-122"/>
              <a:cs typeface="宋体" panose="02010600030101010101" pitchFamily="2" charset="-122"/>
            </a:endParaRPr>
          </a:p>
        </p:txBody>
      </p:sp>
      <p:pic>
        <p:nvPicPr>
          <p:cNvPr id="2050" name="Picture 2" descr="https://5b0988e595225.cdn.sohucs.com/q_70,c_zoom,w_640/images/20190907/3840ae04030e44bab9e8b0c42261f61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973379"/>
            <a:ext cx="4080932" cy="255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20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120227" y="214630"/>
            <a:ext cx="8061113" cy="584775"/>
          </a:xfrm>
          <a:prstGeom prst="rect">
            <a:avLst/>
          </a:prstGeom>
          <a:noFill/>
          <a:ln w="19050">
            <a:noFill/>
          </a:ln>
        </p:spPr>
        <p:txBody>
          <a:bodyPr wrap="square">
            <a:spAutoFit/>
          </a:bodyPr>
          <a:lstStyle/>
          <a:p>
            <a:r>
              <a:rPr lang="zh-CN" altLang="en-US" sz="3200" b="1" dirty="0" smtClean="0">
                <a:solidFill>
                  <a:srgbClr val="FF0000"/>
                </a:solidFill>
                <a:latin typeface="方正姚体" pitchFamily="2" charset="-122"/>
                <a:ea typeface="方正姚体" pitchFamily="2" charset="-122"/>
              </a:rPr>
              <a:t>学习探究：</a:t>
            </a:r>
            <a:r>
              <a:rPr lang="zh-CN" altLang="en-US" sz="3200" b="1" dirty="0" smtClean="0">
                <a:solidFill>
                  <a:srgbClr val="FF0000"/>
                </a:solidFill>
                <a:uFillTx/>
                <a:latin typeface="方正姚体" pitchFamily="2" charset="-122"/>
                <a:ea typeface="方正姚体" pitchFamily="2" charset="-122"/>
              </a:rPr>
              <a:t>中国</a:t>
            </a:r>
            <a:r>
              <a:rPr lang="zh-CN" altLang="en-US" sz="3200" b="1" dirty="0">
                <a:solidFill>
                  <a:srgbClr val="FF0000"/>
                </a:solidFill>
                <a:uFillTx/>
                <a:latin typeface="方正姚体" pitchFamily="2" charset="-122"/>
                <a:ea typeface="方正姚体" pitchFamily="2" charset="-122"/>
              </a:rPr>
              <a:t>和西欧农业生产有那些</a:t>
            </a:r>
            <a:r>
              <a:rPr lang="zh-CN" altLang="en-US" sz="3200" b="1" dirty="0" smtClean="0">
                <a:solidFill>
                  <a:srgbClr val="FF0000"/>
                </a:solidFill>
                <a:uFillTx/>
                <a:latin typeface="方正姚体" pitchFamily="2" charset="-122"/>
                <a:ea typeface="方正姚体" pitchFamily="2" charset="-122"/>
              </a:rPr>
              <a:t>差异</a:t>
            </a:r>
            <a:endParaRPr lang="zh-CN" altLang="en-US" sz="3200" b="1" dirty="0">
              <a:solidFill>
                <a:srgbClr val="FF0000"/>
              </a:solidFill>
              <a:uFillTx/>
              <a:latin typeface="方正姚体" pitchFamily="2" charset="-122"/>
              <a:ea typeface="方正姚体" pitchFamily="2" charset="-122"/>
            </a:endParaRPr>
          </a:p>
        </p:txBody>
      </p:sp>
      <p:sp>
        <p:nvSpPr>
          <p:cNvPr id="5" name="文本框 4"/>
          <p:cNvSpPr txBox="1"/>
          <p:nvPr/>
        </p:nvSpPr>
        <p:spPr>
          <a:xfrm>
            <a:off x="120226" y="3438505"/>
            <a:ext cx="11879580" cy="3416320"/>
          </a:xfrm>
          <a:prstGeom prst="rect">
            <a:avLst/>
          </a:prstGeom>
          <a:noFill/>
        </p:spPr>
        <p:txBody>
          <a:bodyPr wrap="square" rtlCol="0">
            <a:spAutoFit/>
          </a:bodyPr>
          <a:lstStyle/>
          <a:p>
            <a:pPr fontAlgn="auto">
              <a:lnSpc>
                <a:spcPct val="150000"/>
              </a:lnSpc>
            </a:pPr>
            <a:r>
              <a:rPr lang="zh-CN" altLang="en-US" sz="2400" b="1" dirty="0" smtClean="0">
                <a:solidFill>
                  <a:srgbClr val="FF0000"/>
                </a:solidFill>
                <a:latin typeface="宋体" pitchFamily="2" charset="-122"/>
                <a:ea typeface="宋体" pitchFamily="2" charset="-122"/>
                <a:cs typeface="黑体" panose="02010609060101010101" pitchFamily="2" charset="-122"/>
              </a:rPr>
              <a:t>（</a:t>
            </a:r>
            <a:r>
              <a:rPr lang="en-US" altLang="zh-CN" sz="2400" b="1" dirty="0" smtClean="0">
                <a:solidFill>
                  <a:srgbClr val="FF0000"/>
                </a:solidFill>
                <a:latin typeface="宋体" pitchFamily="2" charset="-122"/>
                <a:ea typeface="宋体" pitchFamily="2" charset="-122"/>
                <a:cs typeface="黑体" panose="02010609060101010101" pitchFamily="2" charset="-122"/>
              </a:rPr>
              <a:t>1</a:t>
            </a:r>
            <a:r>
              <a:rPr lang="zh-CN" altLang="en-US" sz="2400" b="1" dirty="0" smtClean="0">
                <a:solidFill>
                  <a:srgbClr val="FF0000"/>
                </a:solidFill>
                <a:latin typeface="宋体" pitchFamily="2" charset="-122"/>
                <a:ea typeface="宋体" pitchFamily="2" charset="-122"/>
                <a:cs typeface="黑体" panose="02010609060101010101" pitchFamily="2" charset="-122"/>
              </a:rPr>
              <a:t>）东西方</a:t>
            </a:r>
            <a:r>
              <a:rPr lang="zh-CN" altLang="en-US" sz="2400" b="1" dirty="0">
                <a:solidFill>
                  <a:srgbClr val="FF0000"/>
                </a:solidFill>
                <a:latin typeface="宋体" pitchFamily="2" charset="-122"/>
                <a:ea typeface="宋体" pitchFamily="2" charset="-122"/>
                <a:cs typeface="黑体" panose="02010609060101010101" pitchFamily="2" charset="-122"/>
              </a:rPr>
              <a:t>农业耕作技术的</a:t>
            </a:r>
            <a:r>
              <a:rPr lang="zh-CN" altLang="en-US" sz="2400" b="1" dirty="0" smtClean="0">
                <a:solidFill>
                  <a:srgbClr val="FF0000"/>
                </a:solidFill>
                <a:latin typeface="宋体" pitchFamily="2" charset="-122"/>
                <a:ea typeface="宋体" pitchFamily="2" charset="-122"/>
                <a:cs typeface="黑体" panose="02010609060101010101" pitchFamily="2" charset="-122"/>
              </a:rPr>
              <a:t>差异：</a:t>
            </a:r>
            <a:endParaRPr lang="zh-CN" altLang="en-US" sz="2400" b="1" dirty="0">
              <a:solidFill>
                <a:srgbClr val="FF0000"/>
              </a:solidFill>
              <a:latin typeface="宋体" pitchFamily="2" charset="-122"/>
              <a:ea typeface="宋体" pitchFamily="2" charset="-122"/>
              <a:cs typeface="黑体" panose="02010609060101010101" pitchFamily="2" charset="-122"/>
            </a:endParaRPr>
          </a:p>
          <a:p>
            <a:pPr fontAlgn="auto">
              <a:lnSpc>
                <a:spcPct val="150000"/>
              </a:lnSpc>
            </a:pPr>
            <a:r>
              <a:rPr lang="zh-CN" altLang="en-US" sz="2400" b="1" dirty="0">
                <a:solidFill>
                  <a:srgbClr val="002060"/>
                </a:solidFill>
                <a:latin typeface="宋体" pitchFamily="2" charset="-122"/>
                <a:ea typeface="宋体" pitchFamily="2" charset="-122"/>
                <a:cs typeface="黑体" panose="02010609060101010101" pitchFamily="2" charset="-122"/>
              </a:rPr>
              <a:t>中国采取的是以复种连作制为主的种植农业，西欧采取的是以轮作制为主的农牧混合农业，休耕和收获后的土地一般用作牧场。</a:t>
            </a:r>
          </a:p>
          <a:p>
            <a:pPr fontAlgn="auto">
              <a:lnSpc>
                <a:spcPct val="150000"/>
              </a:lnSpc>
            </a:pPr>
            <a:r>
              <a:rPr lang="zh-CN" altLang="en-US" sz="2400" b="1" dirty="0" smtClean="0">
                <a:solidFill>
                  <a:srgbClr val="FF0000"/>
                </a:solidFill>
                <a:latin typeface="宋体" pitchFamily="2" charset="-122"/>
                <a:ea typeface="宋体" pitchFamily="2" charset="-122"/>
                <a:cs typeface="黑体" panose="02010609060101010101" pitchFamily="2" charset="-122"/>
              </a:rPr>
              <a:t>（</a:t>
            </a:r>
            <a:r>
              <a:rPr lang="en-US" altLang="zh-CN" sz="2400" b="1" dirty="0" smtClean="0">
                <a:solidFill>
                  <a:srgbClr val="FF0000"/>
                </a:solidFill>
                <a:latin typeface="宋体" pitchFamily="2" charset="-122"/>
                <a:ea typeface="宋体" pitchFamily="2" charset="-122"/>
                <a:cs typeface="黑体" panose="02010609060101010101" pitchFamily="2" charset="-122"/>
              </a:rPr>
              <a:t>2</a:t>
            </a:r>
            <a:r>
              <a:rPr lang="zh-CN" altLang="en-US" sz="2400" b="1" dirty="0" smtClean="0">
                <a:solidFill>
                  <a:srgbClr val="FF0000"/>
                </a:solidFill>
                <a:latin typeface="宋体" pitchFamily="2" charset="-122"/>
                <a:ea typeface="宋体" pitchFamily="2" charset="-122"/>
                <a:cs typeface="黑体" panose="02010609060101010101" pitchFamily="2" charset="-122"/>
              </a:rPr>
              <a:t>）东西方</a:t>
            </a:r>
            <a:r>
              <a:rPr lang="zh-CN" altLang="en-US" sz="2400" b="1" dirty="0">
                <a:solidFill>
                  <a:srgbClr val="FF0000"/>
                </a:solidFill>
                <a:latin typeface="宋体" pitchFamily="2" charset="-122"/>
                <a:ea typeface="宋体" pitchFamily="2" charset="-122"/>
                <a:cs typeface="黑体" panose="02010609060101010101" pitchFamily="2" charset="-122"/>
              </a:rPr>
              <a:t>农业中种植与畜牧的比重</a:t>
            </a:r>
            <a:r>
              <a:rPr lang="zh-CN" altLang="en-US" sz="2400" b="1" dirty="0" smtClean="0">
                <a:solidFill>
                  <a:srgbClr val="FF0000"/>
                </a:solidFill>
                <a:latin typeface="宋体" pitchFamily="2" charset="-122"/>
                <a:ea typeface="宋体" pitchFamily="2" charset="-122"/>
                <a:cs typeface="黑体" panose="02010609060101010101" pitchFamily="2" charset="-122"/>
              </a:rPr>
              <a:t>差异：</a:t>
            </a:r>
            <a:endParaRPr lang="zh-CN" altLang="en-US" sz="2400" b="1" dirty="0">
              <a:solidFill>
                <a:srgbClr val="FF0000"/>
              </a:solidFill>
              <a:latin typeface="宋体" pitchFamily="2" charset="-122"/>
              <a:ea typeface="宋体" pitchFamily="2" charset="-122"/>
              <a:cs typeface="黑体" panose="02010609060101010101" pitchFamily="2" charset="-122"/>
            </a:endParaRPr>
          </a:p>
          <a:p>
            <a:pPr fontAlgn="auto">
              <a:lnSpc>
                <a:spcPct val="150000"/>
              </a:lnSpc>
            </a:pPr>
            <a:r>
              <a:rPr lang="zh-CN" altLang="en-US" sz="2400" b="1" dirty="0">
                <a:solidFill>
                  <a:srgbClr val="002060"/>
                </a:solidFill>
                <a:latin typeface="宋体" pitchFamily="2" charset="-122"/>
                <a:ea typeface="宋体" pitchFamily="2" charset="-122"/>
                <a:cs typeface="黑体" panose="02010609060101010101" pitchFamily="2" charset="-122"/>
              </a:rPr>
              <a:t>中国是“主谷式”农业（先农后牧），农桑结合是中国农业结构的主要特征。</a:t>
            </a:r>
          </a:p>
          <a:p>
            <a:pPr fontAlgn="auto">
              <a:lnSpc>
                <a:spcPct val="150000"/>
              </a:lnSpc>
            </a:pPr>
            <a:r>
              <a:rPr lang="zh-CN" altLang="en-US" sz="2400" b="1" dirty="0">
                <a:solidFill>
                  <a:srgbClr val="002060"/>
                </a:solidFill>
                <a:latin typeface="宋体" pitchFamily="2" charset="-122"/>
                <a:ea typeface="宋体" pitchFamily="2" charset="-122"/>
                <a:cs typeface="黑体" panose="02010609060101010101" pitchFamily="2" charset="-122"/>
              </a:rPr>
              <a:t>西方是“谷草式”农业（农牧并重），农牧并举则是西方农业结构的主要特征。</a:t>
            </a:r>
          </a:p>
        </p:txBody>
      </p:sp>
      <p:cxnSp>
        <p:nvCxnSpPr>
          <p:cNvPr id="6" name="直接连接符 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120226" y="1196186"/>
            <a:ext cx="11652673" cy="2012859"/>
          </a:xfrm>
          <a:prstGeom prst="rect">
            <a:avLst/>
          </a:prstGeom>
          <a:ln w="25400">
            <a:solidFill>
              <a:srgbClr val="00B050"/>
            </a:solidFill>
          </a:ln>
        </p:spPr>
        <p:txBody>
          <a:bodyPr wrap="square">
            <a:spAutoFit/>
          </a:bodyPr>
          <a:lstStyle/>
          <a:p>
            <a:pPr fontAlgn="auto">
              <a:lnSpc>
                <a:spcPct val="130000"/>
              </a:lnSpc>
            </a:pPr>
            <a:r>
              <a:rPr lang="zh-CN" altLang="en-US" sz="2400" b="1" dirty="0">
                <a:solidFill>
                  <a:srgbClr val="002060"/>
                </a:solidFill>
                <a:latin typeface="宋体" pitchFamily="2" charset="-122"/>
                <a:ea typeface="宋体" pitchFamily="2" charset="-122"/>
                <a:cs typeface="黑体" panose="02010609060101010101" pitchFamily="2" charset="-122"/>
              </a:rPr>
              <a:t>材料  中国与西欧以不同的自然、经济条件为背景，走上了不同的技术路线：西欧普遍实行休闲农作制，中国则发展了较为集约化的土地连种制，形成了独具特色的精耕细作的农业经济。</a:t>
            </a:r>
          </a:p>
          <a:p>
            <a:pPr algn="r" fontAlgn="auto">
              <a:lnSpc>
                <a:spcPct val="130000"/>
              </a:lnSpc>
            </a:pPr>
            <a:r>
              <a:rPr lang="zh-CN" altLang="en-US" sz="2400" b="1" dirty="0">
                <a:solidFill>
                  <a:srgbClr val="002060"/>
                </a:solidFill>
                <a:latin typeface="宋体" pitchFamily="2" charset="-122"/>
                <a:ea typeface="宋体" pitchFamily="2" charset="-122"/>
                <a:cs typeface="黑体" panose="02010609060101010101" pitchFamily="2" charset="-122"/>
              </a:rPr>
              <a:t>——卢峰《精耕细作的技术体系》</a:t>
            </a:r>
          </a:p>
        </p:txBody>
      </p:sp>
    </p:spTree>
    <p:extLst>
      <p:ext uri="{BB962C8B-B14F-4D97-AF65-F5344CB8AC3E}">
        <p14:creationId xmlns:p14="http://schemas.microsoft.com/office/powerpoint/2010/main" val="1861491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998608165"/>
              </p:ext>
            </p:extLst>
          </p:nvPr>
        </p:nvGraphicFramePr>
        <p:xfrm>
          <a:off x="951599" y="3763171"/>
          <a:ext cx="9599191" cy="1774745"/>
        </p:xfrm>
        <a:graphic>
          <a:graphicData uri="http://schemas.openxmlformats.org/drawingml/2006/table">
            <a:tbl>
              <a:tblPr firstRow="1" bandRow="1">
                <a:tableStyleId>{5C22544A-7EE6-4342-B048-85BDC9FD1C3A}</a:tableStyleId>
              </a:tblPr>
              <a:tblGrid>
                <a:gridCol w="2880891"/>
                <a:gridCol w="6718300"/>
              </a:tblGrid>
              <a:tr h="461099">
                <a:tc>
                  <a:txBody>
                    <a:bodyPr/>
                    <a:lstStyle/>
                    <a:p>
                      <a:pPr algn="ctr"/>
                      <a:r>
                        <a:rPr lang="zh-CN" altLang="en-US" sz="2000" b="1" dirty="0">
                          <a:solidFill>
                            <a:srgbClr val="FF3300"/>
                          </a:solidFill>
                          <a:uFillTx/>
                          <a:latin typeface="宋体" pitchFamily="2" charset="-122"/>
                          <a:ea typeface="宋体" pitchFamily="2" charset="-122"/>
                        </a:rPr>
                        <a:t>生产关系的变化</a:t>
                      </a:r>
                    </a:p>
                  </a:txBody>
                  <a:tcPr marL="121920" marR="121920">
                    <a:solidFill>
                      <a:schemeClr val="accent5">
                        <a:lumMod val="20000"/>
                        <a:lumOff val="80000"/>
                      </a:schemeClr>
                    </a:solidFill>
                  </a:tcPr>
                </a:tc>
                <a:tc>
                  <a:txBody>
                    <a:bodyPr/>
                    <a:lstStyle/>
                    <a:p>
                      <a:pPr algn="ctr"/>
                      <a:r>
                        <a:rPr lang="zh-CN" altLang="en-US" sz="2000" b="1" dirty="0">
                          <a:solidFill>
                            <a:srgbClr val="FF3300"/>
                          </a:solidFill>
                          <a:uFillTx/>
                          <a:latin typeface="宋体" pitchFamily="2" charset="-122"/>
                          <a:ea typeface="宋体" pitchFamily="2" charset="-122"/>
                        </a:rPr>
                        <a:t>变化的原因</a:t>
                      </a:r>
                    </a:p>
                  </a:txBody>
                  <a:tcPr marL="121920" marR="121920">
                    <a:solidFill>
                      <a:schemeClr val="accent5">
                        <a:lumMod val="20000"/>
                        <a:lumOff val="80000"/>
                      </a:schemeClr>
                    </a:solidFill>
                  </a:tcPr>
                </a:tc>
              </a:tr>
              <a:tr h="463640">
                <a:tc>
                  <a:txBody>
                    <a:bodyPr/>
                    <a:lstStyle/>
                    <a:p>
                      <a:pPr algn="ctr"/>
                      <a:r>
                        <a:rPr lang="zh-CN" altLang="en-US" sz="2000" b="1" dirty="0">
                          <a:solidFill>
                            <a:srgbClr val="FF0000"/>
                          </a:solidFill>
                          <a:latin typeface="宋体" pitchFamily="2" charset="-122"/>
                          <a:ea typeface="宋体" pitchFamily="2" charset="-122"/>
                        </a:rPr>
                        <a:t>私有制</a:t>
                      </a:r>
                    </a:p>
                  </a:txBody>
                  <a:tcPr marL="121920" marR="121920"/>
                </a:tc>
                <a:tc>
                  <a:txBody>
                    <a:bodyPr/>
                    <a:lstStyle/>
                    <a:p>
                      <a:r>
                        <a:rPr lang="zh-CN" altLang="en-US" sz="2000" b="1" dirty="0">
                          <a:solidFill>
                            <a:srgbClr val="002060"/>
                          </a:solidFill>
                          <a:latin typeface="宋体" pitchFamily="2" charset="-122"/>
                          <a:ea typeface="宋体" pitchFamily="2" charset="-122"/>
                        </a:rPr>
                        <a:t>生产力发展，部落首领把剩余产品据为己有</a:t>
                      </a:r>
                    </a:p>
                  </a:txBody>
                  <a:tcPr marL="121920" marR="121920"/>
                </a:tc>
              </a:tr>
              <a:tr h="437882">
                <a:tc>
                  <a:txBody>
                    <a:bodyPr/>
                    <a:lstStyle/>
                    <a:p>
                      <a:pPr algn="ctr"/>
                      <a:r>
                        <a:rPr lang="zh-CN" altLang="en-US" sz="2000" b="1" dirty="0">
                          <a:solidFill>
                            <a:srgbClr val="FF0000"/>
                          </a:solidFill>
                          <a:latin typeface="宋体" pitchFamily="2" charset="-122"/>
                          <a:ea typeface="宋体" pitchFamily="2" charset="-122"/>
                        </a:rPr>
                        <a:t>阶级</a:t>
                      </a:r>
                    </a:p>
                  </a:txBody>
                  <a:tcPr marL="121920" marR="121920"/>
                </a:tc>
                <a:tc>
                  <a:txBody>
                    <a:bodyPr/>
                    <a:lstStyle/>
                    <a:p>
                      <a:r>
                        <a:rPr lang="zh-CN" altLang="en-US" sz="2000" b="1" dirty="0">
                          <a:solidFill>
                            <a:srgbClr val="002060"/>
                          </a:solidFill>
                          <a:latin typeface="宋体" pitchFamily="2" charset="-122"/>
                          <a:ea typeface="宋体" pitchFamily="2" charset="-122"/>
                        </a:rPr>
                        <a:t>剩余产品的增加和私有制的出现</a:t>
                      </a:r>
                    </a:p>
                  </a:txBody>
                  <a:tcPr marL="121920" marR="121920"/>
                </a:tc>
              </a:tr>
              <a:tr h="412124">
                <a:tc>
                  <a:txBody>
                    <a:bodyPr/>
                    <a:lstStyle/>
                    <a:p>
                      <a:pPr algn="ctr"/>
                      <a:r>
                        <a:rPr lang="zh-CN" altLang="en-US" sz="2000" b="1" dirty="0">
                          <a:solidFill>
                            <a:srgbClr val="FF0000"/>
                          </a:solidFill>
                          <a:latin typeface="宋体" pitchFamily="2" charset="-122"/>
                          <a:ea typeface="宋体" pitchFamily="2" charset="-122"/>
                        </a:rPr>
                        <a:t>国家</a:t>
                      </a:r>
                    </a:p>
                  </a:txBody>
                  <a:tcPr marL="121920" marR="121920"/>
                </a:tc>
                <a:tc>
                  <a:txBody>
                    <a:bodyPr/>
                    <a:lstStyle/>
                    <a:p>
                      <a:r>
                        <a:rPr lang="zh-CN" altLang="en-US" sz="2000" b="1" dirty="0">
                          <a:solidFill>
                            <a:srgbClr val="002060"/>
                          </a:solidFill>
                          <a:latin typeface="宋体" pitchFamily="2" charset="-122"/>
                          <a:ea typeface="宋体" pitchFamily="2" charset="-122"/>
                        </a:rPr>
                        <a:t>阶级矛盾不可调和的产物</a:t>
                      </a:r>
                    </a:p>
                  </a:txBody>
                  <a:tcPr marL="121920" marR="121920"/>
                </a:tc>
              </a:tr>
            </a:tbl>
          </a:graphicData>
        </a:graphic>
      </p:graphicFrame>
      <p:sp>
        <p:nvSpPr>
          <p:cNvPr id="3" name="文本框 7"/>
          <p:cNvSpPr txBox="1"/>
          <p:nvPr/>
        </p:nvSpPr>
        <p:spPr>
          <a:xfrm>
            <a:off x="148272" y="5656554"/>
            <a:ext cx="11653520" cy="1082027"/>
          </a:xfrm>
          <a:prstGeom prst="rect">
            <a:avLst/>
          </a:prstGeom>
          <a:noFill/>
          <a:ln w="25400">
            <a:solidFill>
              <a:srgbClr val="00B050"/>
            </a:solidFill>
          </a:ln>
        </p:spPr>
        <p:txBody>
          <a:bodyPr wrap="square">
            <a:spAutoFit/>
          </a:bodyPr>
          <a:lstStyle/>
          <a:p>
            <a:pPr lvl="0">
              <a:lnSpc>
                <a:spcPct val="150000"/>
              </a:lnSpc>
              <a:defRPr/>
            </a:pPr>
            <a:r>
              <a:rPr lang="zh-CN" altLang="en-US" sz="2600" b="1" kern="0" spc="200" dirty="0" smtClean="0">
                <a:solidFill>
                  <a:srgbClr val="002060"/>
                </a:solidFill>
                <a:latin typeface="宋体" pitchFamily="2" charset="-122"/>
                <a:ea typeface="宋体" pitchFamily="2" charset="-122"/>
                <a:sym typeface="+mn-ea"/>
              </a:rPr>
              <a:t>   </a:t>
            </a:r>
            <a:r>
              <a:rPr lang="zh-CN" altLang="en-US" sz="2000" b="1" kern="0" spc="-100" dirty="0" smtClean="0">
                <a:solidFill>
                  <a:srgbClr val="002060"/>
                </a:solidFill>
                <a:latin typeface="宋体" pitchFamily="2" charset="-122"/>
                <a:ea typeface="宋体" pitchFamily="2" charset="-122"/>
                <a:sym typeface="+mn-ea"/>
              </a:rPr>
              <a:t>随着</a:t>
            </a:r>
            <a:r>
              <a:rPr lang="zh-CN" altLang="en-US" sz="2000" b="1" kern="0" spc="-100" dirty="0" smtClean="0">
                <a:solidFill>
                  <a:srgbClr val="002060"/>
                </a:solidFill>
                <a:latin typeface="宋体" pitchFamily="2" charset="-122"/>
                <a:ea typeface="宋体" pitchFamily="2" charset="-122"/>
                <a:sym typeface="+mn-ea"/>
              </a:rPr>
              <a:t>农业、畜牧的</a:t>
            </a:r>
            <a:r>
              <a:rPr lang="zh-CN" altLang="en-US" sz="2000" b="1" kern="0" spc="-100" dirty="0" smtClean="0">
                <a:solidFill>
                  <a:srgbClr val="002060"/>
                </a:solidFill>
                <a:latin typeface="宋体" pitchFamily="2" charset="-122"/>
                <a:ea typeface="宋体" pitchFamily="2" charset="-122"/>
                <a:sym typeface="+mn-ea"/>
              </a:rPr>
              <a:t>产生和发展，有了剩余产品，随之出现贫富分化，导致私有制</a:t>
            </a:r>
            <a:r>
              <a:rPr lang="zh-CN" altLang="en-US" sz="2000" b="1" kern="0" spc="-100" dirty="0">
                <a:solidFill>
                  <a:srgbClr val="002060"/>
                </a:solidFill>
                <a:latin typeface="宋体" pitchFamily="2" charset="-122"/>
                <a:ea typeface="宋体" pitchFamily="2" charset="-122"/>
                <a:sym typeface="+mn-ea"/>
              </a:rPr>
              <a:t>和阶级的出现</a:t>
            </a:r>
            <a:r>
              <a:rPr lang="zh-CN" altLang="en-US" sz="2000" b="1" kern="0" spc="-100" dirty="0" smtClean="0">
                <a:solidFill>
                  <a:srgbClr val="002060"/>
                </a:solidFill>
                <a:latin typeface="宋体" pitchFamily="2" charset="-122"/>
                <a:ea typeface="宋体" pitchFamily="2" charset="-122"/>
                <a:sym typeface="+mn-ea"/>
              </a:rPr>
              <a:t>，</a:t>
            </a:r>
            <a:r>
              <a:rPr lang="zh-CN" altLang="zh-CN" sz="2000" b="1" spc="-100" dirty="0">
                <a:solidFill>
                  <a:srgbClr val="002060"/>
                </a:solidFill>
                <a:latin typeface="宋体" pitchFamily="2" charset="-122"/>
                <a:ea typeface="宋体" pitchFamily="2" charset="-122"/>
                <a:cs typeface="Iowan Old Style"/>
              </a:rPr>
              <a:t>为了调节阶级之间的利益冲突，需要有一个强制机关</a:t>
            </a:r>
            <a:r>
              <a:rPr lang="zh-CN" altLang="zh-CN" sz="2000" b="1" spc="-100" dirty="0" smtClean="0">
                <a:solidFill>
                  <a:srgbClr val="002060"/>
                </a:solidFill>
                <a:latin typeface="宋体" pitchFamily="2" charset="-122"/>
                <a:ea typeface="宋体" pitchFamily="2" charset="-122"/>
                <a:cs typeface="Iowan Old Style"/>
              </a:rPr>
              <a:t>，</a:t>
            </a:r>
            <a:r>
              <a:rPr lang="zh-CN" altLang="en-US" sz="2000" b="1" kern="0" spc="-100" dirty="0" smtClean="0">
                <a:solidFill>
                  <a:srgbClr val="002060"/>
                </a:solidFill>
                <a:latin typeface="宋体" pitchFamily="2" charset="-122"/>
                <a:ea typeface="宋体" pitchFamily="2" charset="-122"/>
                <a:sym typeface="+mn-ea"/>
              </a:rPr>
              <a:t>国家应运而生</a:t>
            </a:r>
            <a:r>
              <a:rPr lang="zh-CN" altLang="en-US" sz="2000" b="1" kern="0" spc="-100" dirty="0">
                <a:solidFill>
                  <a:srgbClr val="002060"/>
                </a:solidFill>
                <a:latin typeface="宋体" pitchFamily="2" charset="-122"/>
                <a:ea typeface="宋体" pitchFamily="2" charset="-122"/>
                <a:sym typeface="+mn-ea"/>
              </a:rPr>
              <a:t>。</a:t>
            </a:r>
            <a:r>
              <a:rPr lang="zh-CN" altLang="en-US" sz="2000" b="1" kern="0" spc="-100" dirty="0" smtClean="0">
                <a:solidFill>
                  <a:srgbClr val="002060"/>
                </a:solidFill>
                <a:latin typeface="宋体" pitchFamily="2" charset="-122"/>
                <a:ea typeface="宋体" pitchFamily="2" charset="-122"/>
                <a:sym typeface="+mn-ea"/>
              </a:rPr>
              <a:t>人类</a:t>
            </a:r>
            <a:r>
              <a:rPr lang="zh-CN" altLang="en-US" sz="2000" b="1" kern="0" spc="-100" dirty="0">
                <a:solidFill>
                  <a:srgbClr val="002060"/>
                </a:solidFill>
                <a:latin typeface="宋体" pitchFamily="2" charset="-122"/>
                <a:ea typeface="宋体" pitchFamily="2" charset="-122"/>
                <a:sym typeface="+mn-ea"/>
              </a:rPr>
              <a:t>开</a:t>
            </a:r>
            <a:r>
              <a:rPr lang="zh-CN" altLang="en-US" sz="2000" b="1" kern="0" spc="-100" dirty="0" smtClean="0">
                <a:solidFill>
                  <a:srgbClr val="002060"/>
                </a:solidFill>
                <a:latin typeface="宋体" pitchFamily="2" charset="-122"/>
                <a:ea typeface="宋体" pitchFamily="2" charset="-122"/>
                <a:sym typeface="+mn-ea"/>
              </a:rPr>
              <a:t>始从</a:t>
            </a:r>
            <a:r>
              <a:rPr lang="zh-CN" altLang="en-US" sz="2000" b="1" kern="0" spc="-100" dirty="0" smtClean="0">
                <a:solidFill>
                  <a:srgbClr val="FF0000"/>
                </a:solidFill>
                <a:latin typeface="宋体" pitchFamily="2" charset="-122"/>
                <a:ea typeface="宋体" pitchFamily="2" charset="-122"/>
                <a:sym typeface="+mn-ea"/>
              </a:rPr>
              <a:t>野蛮时代</a:t>
            </a:r>
            <a:r>
              <a:rPr lang="zh-CN" altLang="en-US" sz="2000" b="1" kern="0" spc="-100" dirty="0" smtClean="0">
                <a:solidFill>
                  <a:srgbClr val="002060"/>
                </a:solidFill>
                <a:latin typeface="宋体" pitchFamily="2" charset="-122"/>
                <a:ea typeface="宋体" pitchFamily="2" charset="-122"/>
                <a:sym typeface="+mn-ea"/>
              </a:rPr>
              <a:t>进</a:t>
            </a:r>
            <a:r>
              <a:rPr lang="zh-CN" altLang="en-US" sz="2000" b="1" kern="0" spc="-100" dirty="0">
                <a:solidFill>
                  <a:srgbClr val="002060"/>
                </a:solidFill>
                <a:latin typeface="宋体" pitchFamily="2" charset="-122"/>
                <a:ea typeface="宋体" pitchFamily="2" charset="-122"/>
                <a:sym typeface="+mn-ea"/>
              </a:rPr>
              <a:t>入</a:t>
            </a:r>
            <a:r>
              <a:rPr lang="zh-CN" altLang="en-US" sz="2000" b="1" kern="0" spc="-100" dirty="0">
                <a:solidFill>
                  <a:srgbClr val="FF0000"/>
                </a:solidFill>
                <a:latin typeface="宋体" pitchFamily="2" charset="-122"/>
                <a:ea typeface="宋体" pitchFamily="2" charset="-122"/>
                <a:sym typeface="+mn-ea"/>
              </a:rPr>
              <a:t>文明时</a:t>
            </a:r>
            <a:r>
              <a:rPr lang="zh-CN" altLang="en-US" sz="2000" b="1" kern="0" spc="-100" dirty="0" smtClean="0">
                <a:solidFill>
                  <a:srgbClr val="FF0000"/>
                </a:solidFill>
                <a:latin typeface="宋体" pitchFamily="2" charset="-122"/>
                <a:ea typeface="宋体" pitchFamily="2" charset="-122"/>
                <a:sym typeface="+mn-ea"/>
              </a:rPr>
              <a:t>代</a:t>
            </a:r>
            <a:r>
              <a:rPr lang="zh-CN" altLang="en-US" sz="2000" b="1" kern="0" spc="-100" dirty="0" smtClean="0">
                <a:solidFill>
                  <a:srgbClr val="002060"/>
                </a:solidFill>
                <a:latin typeface="宋体" pitchFamily="2" charset="-122"/>
                <a:ea typeface="宋体" pitchFamily="2" charset="-122"/>
                <a:sym typeface="+mn-ea"/>
              </a:rPr>
              <a:t>。</a:t>
            </a:r>
            <a:endParaRPr lang="zh-CN" altLang="en-US" sz="2000" b="1" kern="0" spc="-100" dirty="0">
              <a:solidFill>
                <a:srgbClr val="002060"/>
              </a:solidFill>
              <a:latin typeface="宋体" pitchFamily="2" charset="-122"/>
              <a:ea typeface="宋体" pitchFamily="2" charset="-122"/>
              <a:sym typeface="+mn-ea"/>
            </a:endParaRPr>
          </a:p>
        </p:txBody>
      </p:sp>
      <p:sp>
        <p:nvSpPr>
          <p:cNvPr id="4" name="矩形 3"/>
          <p:cNvSpPr/>
          <p:nvPr/>
        </p:nvSpPr>
        <p:spPr>
          <a:xfrm>
            <a:off x="34290" y="128697"/>
            <a:ext cx="11433810" cy="584775"/>
          </a:xfrm>
          <a:prstGeom prst="rect">
            <a:avLst/>
          </a:prstGeom>
          <a:noFill/>
          <a:ln w="19050">
            <a:noFill/>
          </a:ln>
        </p:spPr>
        <p:txBody>
          <a:bodyPr wrap="square">
            <a:spAutoFit/>
          </a:bodyPr>
          <a:lstStyle/>
          <a:p>
            <a:r>
              <a:rPr lang="zh-CN" altLang="en-US" sz="3200" b="1" kern="100" spc="-50" dirty="0">
                <a:solidFill>
                  <a:srgbClr val="FF0000"/>
                </a:solidFill>
                <a:latin typeface="方正姚体" pitchFamily="2" charset="-122"/>
                <a:ea typeface="方正姚体" pitchFamily="2" charset="-122"/>
              </a:rPr>
              <a:t>三</a:t>
            </a:r>
            <a:r>
              <a:rPr lang="zh-CN" altLang="en-US" sz="3200" b="1" kern="100" spc="-50" dirty="0" smtClean="0">
                <a:solidFill>
                  <a:srgbClr val="FF0000"/>
                </a:solidFill>
                <a:uFillTx/>
                <a:latin typeface="方正姚体" pitchFamily="2" charset="-122"/>
                <a:ea typeface="方正姚体" pitchFamily="2" charset="-122"/>
              </a:rPr>
              <a:t>、生产关系的变化</a:t>
            </a:r>
            <a:r>
              <a:rPr lang="en-US" altLang="zh-CN" sz="3200" b="1" kern="100" spc="-50" dirty="0" smtClean="0">
                <a:solidFill>
                  <a:srgbClr val="FF0000"/>
                </a:solidFill>
                <a:uFillTx/>
                <a:latin typeface="方正姚体" pitchFamily="2" charset="-122"/>
                <a:ea typeface="方正姚体" pitchFamily="2" charset="-122"/>
              </a:rPr>
              <a:t>——</a:t>
            </a:r>
            <a:r>
              <a:rPr lang="zh-CN" altLang="en-US" sz="3200" b="1" kern="100" spc="-50" dirty="0" smtClean="0">
                <a:solidFill>
                  <a:srgbClr val="FF0000"/>
                </a:solidFill>
                <a:uFillTx/>
                <a:latin typeface="方正姚体" pitchFamily="2" charset="-122"/>
                <a:ea typeface="方正姚体" pitchFamily="2" charset="-122"/>
              </a:rPr>
              <a:t>私有制、阶级和国家出现</a:t>
            </a:r>
            <a:endParaRPr lang="zh-CN" altLang="en-US" sz="3200" b="1" kern="100" spc="-50" dirty="0">
              <a:solidFill>
                <a:srgbClr val="FF0000"/>
              </a:solidFill>
              <a:uFillTx/>
              <a:latin typeface="方正姚体" pitchFamily="2" charset="-122"/>
              <a:ea typeface="方正姚体" pitchFamily="2" charset="-122"/>
            </a:endParaRP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椭圆 5"/>
          <p:cNvSpPr/>
          <p:nvPr/>
        </p:nvSpPr>
        <p:spPr>
          <a:xfrm>
            <a:off x="148272" y="1812073"/>
            <a:ext cx="1803042" cy="9916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002060"/>
                </a:solidFill>
              </a:rPr>
              <a:t>农耕</a:t>
            </a:r>
            <a:endParaRPr lang="en-US" altLang="zh-CN" sz="2000" b="1" dirty="0" smtClean="0">
              <a:solidFill>
                <a:srgbClr val="002060"/>
              </a:solidFill>
            </a:endParaRPr>
          </a:p>
          <a:p>
            <a:pPr algn="ctr"/>
            <a:r>
              <a:rPr lang="zh-CN" altLang="en-US" sz="2000" b="1" dirty="0">
                <a:solidFill>
                  <a:srgbClr val="002060"/>
                </a:solidFill>
              </a:rPr>
              <a:t>畜牧</a:t>
            </a:r>
          </a:p>
        </p:txBody>
      </p:sp>
      <p:sp>
        <p:nvSpPr>
          <p:cNvPr id="7" name="椭圆 6"/>
          <p:cNvSpPr/>
          <p:nvPr/>
        </p:nvSpPr>
        <p:spPr>
          <a:xfrm>
            <a:off x="2881811" y="1855905"/>
            <a:ext cx="1803042" cy="9916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002060"/>
                </a:solidFill>
              </a:rPr>
              <a:t>剩余</a:t>
            </a:r>
            <a:endParaRPr lang="en-US" altLang="zh-CN" sz="2000" b="1" dirty="0" smtClean="0">
              <a:solidFill>
                <a:srgbClr val="002060"/>
              </a:solidFill>
            </a:endParaRPr>
          </a:p>
          <a:p>
            <a:pPr algn="ctr"/>
            <a:r>
              <a:rPr lang="zh-CN" altLang="en-US" sz="2000" b="1" dirty="0" smtClean="0">
                <a:solidFill>
                  <a:srgbClr val="002060"/>
                </a:solidFill>
              </a:rPr>
              <a:t>产品</a:t>
            </a:r>
            <a:endParaRPr lang="zh-CN" altLang="en-US" sz="2000" b="1" dirty="0">
              <a:solidFill>
                <a:srgbClr val="002060"/>
              </a:solidFill>
            </a:endParaRPr>
          </a:p>
        </p:txBody>
      </p:sp>
      <p:sp>
        <p:nvSpPr>
          <p:cNvPr id="8" name="右箭头 7"/>
          <p:cNvSpPr/>
          <p:nvPr/>
        </p:nvSpPr>
        <p:spPr>
          <a:xfrm>
            <a:off x="1981120" y="2222952"/>
            <a:ext cx="912253" cy="22538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a:off x="4684853" y="2195845"/>
            <a:ext cx="912253" cy="22538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597107" y="1867433"/>
            <a:ext cx="1612592" cy="8822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002060"/>
                </a:solidFill>
              </a:rPr>
              <a:t>私有制的出现</a:t>
            </a:r>
            <a:endParaRPr lang="zh-CN" altLang="en-US" b="1" dirty="0">
              <a:solidFill>
                <a:srgbClr val="002060"/>
              </a:solidFill>
            </a:endParaRPr>
          </a:p>
        </p:txBody>
      </p:sp>
      <p:sp>
        <p:nvSpPr>
          <p:cNvPr id="11" name="右箭头 10"/>
          <p:cNvSpPr/>
          <p:nvPr/>
        </p:nvSpPr>
        <p:spPr>
          <a:xfrm>
            <a:off x="7209699" y="2211587"/>
            <a:ext cx="793873" cy="19264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003572" y="1921544"/>
            <a:ext cx="1612592" cy="8822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2060"/>
                </a:solidFill>
              </a:rPr>
              <a:t>阶级</a:t>
            </a:r>
            <a:r>
              <a:rPr lang="zh-CN" altLang="en-US" sz="2000" b="1" dirty="0" smtClean="0">
                <a:solidFill>
                  <a:srgbClr val="002060"/>
                </a:solidFill>
              </a:rPr>
              <a:t>的形成</a:t>
            </a:r>
            <a:endParaRPr lang="zh-CN" altLang="en-US" sz="2000" b="1" dirty="0">
              <a:solidFill>
                <a:srgbClr val="002060"/>
              </a:solidFill>
            </a:endParaRPr>
          </a:p>
        </p:txBody>
      </p:sp>
      <p:sp>
        <p:nvSpPr>
          <p:cNvPr id="13" name="矩形 12"/>
          <p:cNvSpPr/>
          <p:nvPr/>
        </p:nvSpPr>
        <p:spPr>
          <a:xfrm>
            <a:off x="10336533" y="1921544"/>
            <a:ext cx="1612592" cy="8822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2060"/>
                </a:solidFill>
              </a:rPr>
              <a:t>国家</a:t>
            </a:r>
            <a:r>
              <a:rPr lang="zh-CN" altLang="en-US" sz="2000" b="1" dirty="0" smtClean="0">
                <a:solidFill>
                  <a:srgbClr val="002060"/>
                </a:solidFill>
              </a:rPr>
              <a:t>的出现</a:t>
            </a:r>
            <a:endParaRPr lang="zh-CN" altLang="en-US" sz="2000" b="1" dirty="0">
              <a:solidFill>
                <a:srgbClr val="002060"/>
              </a:solidFill>
            </a:endParaRPr>
          </a:p>
        </p:txBody>
      </p:sp>
      <p:sp>
        <p:nvSpPr>
          <p:cNvPr id="14" name="右箭头 13"/>
          <p:cNvSpPr/>
          <p:nvPr/>
        </p:nvSpPr>
        <p:spPr>
          <a:xfrm>
            <a:off x="9616164" y="2239052"/>
            <a:ext cx="720369" cy="22538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83323" y="2930252"/>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6" name="Text Box 20"/>
          <p:cNvSpPr txBox="1">
            <a:spLocks noChangeArrowheads="1"/>
          </p:cNvSpPr>
          <p:nvPr/>
        </p:nvSpPr>
        <p:spPr bwMode="auto">
          <a:xfrm>
            <a:off x="83323" y="3079532"/>
            <a:ext cx="1932940"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男女地位变化</a:t>
            </a:r>
          </a:p>
        </p:txBody>
      </p:sp>
      <p:sp>
        <p:nvSpPr>
          <p:cNvPr id="17" name="圆角矩形 16"/>
          <p:cNvSpPr/>
          <p:nvPr/>
        </p:nvSpPr>
        <p:spPr>
          <a:xfrm>
            <a:off x="2816863" y="2930254"/>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8" name="Text Box 16"/>
          <p:cNvSpPr txBox="1">
            <a:spLocks noChangeArrowheads="1"/>
          </p:cNvSpPr>
          <p:nvPr/>
        </p:nvSpPr>
        <p:spPr bwMode="auto">
          <a:xfrm>
            <a:off x="2881812" y="3066242"/>
            <a:ext cx="1932305"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贫富分化出现</a:t>
            </a:r>
          </a:p>
        </p:txBody>
      </p:sp>
      <p:sp>
        <p:nvSpPr>
          <p:cNvPr id="20" name="圆角矩形 19"/>
          <p:cNvSpPr/>
          <p:nvPr/>
        </p:nvSpPr>
        <p:spPr>
          <a:xfrm>
            <a:off x="5436933" y="2945928"/>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1" name="圆角矩形 20"/>
          <p:cNvSpPr/>
          <p:nvPr/>
        </p:nvSpPr>
        <p:spPr>
          <a:xfrm>
            <a:off x="7843398" y="2930251"/>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2" name="圆角矩形 21"/>
          <p:cNvSpPr/>
          <p:nvPr/>
        </p:nvSpPr>
        <p:spPr>
          <a:xfrm>
            <a:off x="10176359" y="2948723"/>
            <a:ext cx="1932940" cy="579755"/>
          </a:xfrm>
          <a:prstGeom prst="roundRect">
            <a:avLst/>
          </a:prstGeom>
          <a:solidFill>
            <a:srgbClr val="658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23" name="Text Box 12"/>
          <p:cNvSpPr txBox="1">
            <a:spLocks noChangeArrowheads="1"/>
          </p:cNvSpPr>
          <p:nvPr/>
        </p:nvSpPr>
        <p:spPr bwMode="auto">
          <a:xfrm>
            <a:off x="5436933" y="3081916"/>
            <a:ext cx="1932940"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战俘变成奴隶</a:t>
            </a:r>
          </a:p>
        </p:txBody>
      </p:sp>
      <p:sp>
        <p:nvSpPr>
          <p:cNvPr id="24" name="Text Box 8"/>
          <p:cNvSpPr txBox="1">
            <a:spLocks noChangeArrowheads="1"/>
          </p:cNvSpPr>
          <p:nvPr/>
        </p:nvSpPr>
        <p:spPr bwMode="auto">
          <a:xfrm>
            <a:off x="7844033" y="3095205"/>
            <a:ext cx="1932305"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产生阶级差别</a:t>
            </a:r>
          </a:p>
        </p:txBody>
      </p:sp>
      <p:sp>
        <p:nvSpPr>
          <p:cNvPr id="25" name="Text Box 4"/>
          <p:cNvSpPr txBox="1">
            <a:spLocks noChangeArrowheads="1"/>
          </p:cNvSpPr>
          <p:nvPr/>
        </p:nvSpPr>
        <p:spPr bwMode="auto">
          <a:xfrm>
            <a:off x="10176359" y="3066239"/>
            <a:ext cx="1932940" cy="307777"/>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wrap="square"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强制机关诞生 </a:t>
            </a:r>
          </a:p>
        </p:txBody>
      </p:sp>
      <p:sp>
        <p:nvSpPr>
          <p:cNvPr id="26" name="TextBox 25"/>
          <p:cNvSpPr txBox="1"/>
          <p:nvPr/>
        </p:nvSpPr>
        <p:spPr>
          <a:xfrm>
            <a:off x="1962874" y="1809480"/>
            <a:ext cx="1050781" cy="400110"/>
          </a:xfrm>
          <a:prstGeom prst="rect">
            <a:avLst/>
          </a:prstGeom>
          <a:noFill/>
          <a:ln w="25400">
            <a:solidFill>
              <a:srgbClr val="FF0000"/>
            </a:solidFill>
          </a:ln>
        </p:spPr>
        <p:txBody>
          <a:bodyPr wrap="square" rtlCol="0">
            <a:spAutoFit/>
          </a:bodyPr>
          <a:lstStyle/>
          <a:p>
            <a:r>
              <a:rPr lang="zh-CN" altLang="en-US" sz="2000" b="1" dirty="0" smtClean="0">
                <a:solidFill>
                  <a:srgbClr val="FF0000"/>
                </a:solidFill>
              </a:rPr>
              <a:t>生产力</a:t>
            </a:r>
            <a:endParaRPr lang="zh-CN" altLang="en-US" sz="2000" b="1" dirty="0">
              <a:solidFill>
                <a:srgbClr val="FF0000"/>
              </a:solidFill>
            </a:endParaRPr>
          </a:p>
        </p:txBody>
      </p:sp>
      <p:sp>
        <p:nvSpPr>
          <p:cNvPr id="27" name="TextBox 26"/>
          <p:cNvSpPr txBox="1"/>
          <p:nvPr/>
        </p:nvSpPr>
        <p:spPr>
          <a:xfrm>
            <a:off x="4456090" y="1067071"/>
            <a:ext cx="1416676" cy="923330"/>
          </a:xfrm>
          <a:prstGeom prst="rect">
            <a:avLst/>
          </a:prstGeom>
          <a:noFill/>
          <a:ln w="25400">
            <a:solidFill>
              <a:srgbClr val="FF0000"/>
            </a:solidFill>
          </a:ln>
        </p:spPr>
        <p:txBody>
          <a:bodyPr wrap="square" rtlCol="0">
            <a:spAutoFit/>
          </a:bodyPr>
          <a:lstStyle/>
          <a:p>
            <a:r>
              <a:rPr lang="zh-CN" altLang="en-US" b="1" dirty="0" smtClean="0">
                <a:solidFill>
                  <a:srgbClr val="FF0000"/>
                </a:solidFill>
              </a:rPr>
              <a:t>部落首领把集体财务变为己有</a:t>
            </a:r>
            <a:endParaRPr lang="zh-CN" altLang="en-US" b="1" dirty="0">
              <a:solidFill>
                <a:srgbClr val="FF0000"/>
              </a:solidFill>
            </a:endParaRPr>
          </a:p>
        </p:txBody>
      </p:sp>
      <p:cxnSp>
        <p:nvCxnSpPr>
          <p:cNvPr id="29" name="直接箭头连接符 28"/>
          <p:cNvCxnSpPr/>
          <p:nvPr/>
        </p:nvCxnSpPr>
        <p:spPr>
          <a:xfrm flipV="1">
            <a:off x="7209699" y="1067071"/>
            <a:ext cx="1161569" cy="112877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71268" y="1067071"/>
            <a:ext cx="1244896" cy="400110"/>
          </a:xfrm>
          <a:prstGeom prst="rect">
            <a:avLst/>
          </a:prstGeom>
          <a:noFill/>
          <a:ln w="25400">
            <a:solidFill>
              <a:srgbClr val="FF0000"/>
            </a:solidFill>
          </a:ln>
        </p:spPr>
        <p:txBody>
          <a:bodyPr wrap="square" rtlCol="0">
            <a:spAutoFit/>
          </a:bodyPr>
          <a:lstStyle/>
          <a:p>
            <a:pPr algn="ctr"/>
            <a:r>
              <a:rPr lang="zh-CN" altLang="en-US" sz="2000" b="1" dirty="0" smtClean="0">
                <a:solidFill>
                  <a:srgbClr val="FF0000"/>
                </a:solidFill>
              </a:rPr>
              <a:t>战   争</a:t>
            </a:r>
            <a:endParaRPr lang="zh-CN" altLang="en-US" sz="2000" b="1" dirty="0">
              <a:solidFill>
                <a:srgbClr val="FF0000"/>
              </a:solidFill>
            </a:endParaRPr>
          </a:p>
        </p:txBody>
      </p:sp>
      <p:sp>
        <p:nvSpPr>
          <p:cNvPr id="32" name="下箭头 31"/>
          <p:cNvSpPr/>
          <p:nvPr/>
        </p:nvSpPr>
        <p:spPr>
          <a:xfrm>
            <a:off x="8626337" y="1478656"/>
            <a:ext cx="183531" cy="4543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8810185" y="1539699"/>
            <a:ext cx="982633" cy="369332"/>
          </a:xfrm>
          <a:prstGeom prst="rect">
            <a:avLst/>
          </a:prstGeom>
          <a:noFill/>
        </p:spPr>
        <p:txBody>
          <a:bodyPr wrap="square" rtlCol="0">
            <a:spAutoFit/>
          </a:bodyPr>
          <a:lstStyle/>
          <a:p>
            <a:pPr algn="ctr"/>
            <a:r>
              <a:rPr lang="zh-CN" altLang="en-US" b="1" dirty="0" smtClean="0">
                <a:solidFill>
                  <a:srgbClr val="FF0000"/>
                </a:solidFill>
              </a:rPr>
              <a:t>奴</a:t>
            </a:r>
            <a:r>
              <a:rPr lang="en-US" altLang="zh-CN" b="1" dirty="0">
                <a:solidFill>
                  <a:srgbClr val="FF0000"/>
                </a:solidFill>
              </a:rPr>
              <a:t> </a:t>
            </a:r>
            <a:r>
              <a:rPr lang="en-US" altLang="zh-CN" b="1" dirty="0" smtClean="0">
                <a:solidFill>
                  <a:srgbClr val="FF0000"/>
                </a:solidFill>
              </a:rPr>
              <a:t> </a:t>
            </a:r>
            <a:r>
              <a:rPr lang="zh-CN" altLang="en-US" b="1" dirty="0" smtClean="0">
                <a:solidFill>
                  <a:srgbClr val="FF0000"/>
                </a:solidFill>
              </a:rPr>
              <a:t>隶</a:t>
            </a:r>
            <a:endParaRPr lang="zh-CN" altLang="en-US" b="1" dirty="0">
              <a:solidFill>
                <a:srgbClr val="FF0000"/>
              </a:solidFill>
            </a:endParaRPr>
          </a:p>
        </p:txBody>
      </p:sp>
      <p:sp>
        <p:nvSpPr>
          <p:cNvPr id="34" name="文本框 42"/>
          <p:cNvSpPr txBox="1"/>
          <p:nvPr/>
        </p:nvSpPr>
        <p:spPr>
          <a:xfrm rot="18819030">
            <a:off x="6680243" y="1312873"/>
            <a:ext cx="1904574" cy="369332"/>
          </a:xfrm>
          <a:prstGeom prst="rect">
            <a:avLst/>
          </a:prstGeom>
          <a:noFill/>
        </p:spPr>
        <p:txBody>
          <a:bodyPr wrap="square" rtlCol="0">
            <a:spAutoFit/>
          </a:bodyPr>
          <a:lstStyle/>
          <a:p>
            <a:r>
              <a:rPr lang="zh-CN" altLang="en-US" b="1" dirty="0" smtClean="0">
                <a:solidFill>
                  <a:srgbClr val="FF0000"/>
                </a:solidFill>
                <a:latin typeface="黑体" pitchFamily="49" charset="-122"/>
                <a:ea typeface="黑体" pitchFamily="49" charset="-122"/>
              </a:rPr>
              <a:t>剩余产品的争夺</a:t>
            </a:r>
            <a:endParaRPr lang="zh-CN" altLang="en-US" b="1" dirty="0">
              <a:solidFill>
                <a:srgbClr val="FF0000"/>
              </a:solidFill>
              <a:latin typeface="黑体" pitchFamily="49" charset="-122"/>
              <a:ea typeface="黑体" pitchFamily="49" charset="-122"/>
            </a:endParaRPr>
          </a:p>
        </p:txBody>
      </p:sp>
    </p:spTree>
    <p:extLst>
      <p:ext uri="{BB962C8B-B14F-4D97-AF65-F5344CB8AC3E}">
        <p14:creationId xmlns:p14="http://schemas.microsoft.com/office/powerpoint/2010/main" val="357113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 name="组合 38"/>
          <p:cNvGrpSpPr/>
          <p:nvPr>
            <p:custDataLst>
              <p:tags r:id="rId2"/>
            </p:custDataLst>
          </p:nvPr>
        </p:nvGrpSpPr>
        <p:grpSpPr>
          <a:xfrm>
            <a:off x="208280" y="852365"/>
            <a:ext cx="11600085" cy="5585162"/>
            <a:chOff x="311" y="1476"/>
            <a:chExt cx="17976" cy="9245"/>
          </a:xfrm>
        </p:grpSpPr>
        <p:sp>
          <p:nvSpPr>
            <p:cNvPr id="2" name="文本框 1"/>
            <p:cNvSpPr txBox="1"/>
            <p:nvPr>
              <p:custDataLst>
                <p:tags r:id="rId3"/>
              </p:custDataLst>
            </p:nvPr>
          </p:nvSpPr>
          <p:spPr>
            <a:xfrm>
              <a:off x="311" y="2718"/>
              <a:ext cx="912" cy="7285"/>
            </a:xfrm>
            <a:prstGeom prst="rect">
              <a:avLst/>
            </a:prstGeom>
            <a:noFill/>
            <a:ln w="19050">
              <a:solidFill>
                <a:srgbClr val="FF0000"/>
              </a:solidFill>
            </a:ln>
          </p:spPr>
          <p:txBody>
            <a:bodyPr wrap="square" rtlCol="0" anchor="t">
              <a:spAutoFit/>
            </a:bodyPr>
            <a:lstStyle/>
            <a:p>
              <a:pPr algn="l"/>
              <a:r>
                <a:rPr lang="zh-CN" altLang="en-US" sz="2800" b="1" dirty="0">
                  <a:solidFill>
                    <a:srgbClr val="002060"/>
                  </a:solidFill>
                  <a:latin typeface="宋体" pitchFamily="2" charset="-122"/>
                  <a:ea typeface="宋体" pitchFamily="2" charset="-122"/>
                  <a:cs typeface="方正隶变_GBK" panose="02000000000000000000" charset="-122"/>
                  <a:sym typeface="+mn-ea"/>
                </a:rPr>
                <a:t>从食物采集到食物生产</a:t>
              </a:r>
            </a:p>
          </p:txBody>
        </p:sp>
        <p:sp>
          <p:nvSpPr>
            <p:cNvPr id="3" name="文本框 2"/>
            <p:cNvSpPr txBox="1"/>
            <p:nvPr>
              <p:custDataLst>
                <p:tags r:id="rId4"/>
              </p:custDataLst>
            </p:nvPr>
          </p:nvSpPr>
          <p:spPr>
            <a:xfrm>
              <a:off x="2168" y="1608"/>
              <a:ext cx="2700" cy="1376"/>
            </a:xfrm>
            <a:prstGeom prst="rect">
              <a:avLst/>
            </a:prstGeom>
            <a:noFill/>
            <a:ln w="19050">
              <a:solidFill>
                <a:srgbClr val="FF0000"/>
              </a:solidFill>
            </a:ln>
          </p:spPr>
          <p:txBody>
            <a:bodyPr wrap="square" rtlCol="0" anchor="t">
              <a:spAutoFit/>
            </a:bodyPr>
            <a:lstStyle/>
            <a:p>
              <a:pPr algn="l"/>
              <a:r>
                <a:rPr lang="zh-CN" sz="2400" b="1" dirty="0">
                  <a:solidFill>
                    <a:srgbClr val="002060"/>
                  </a:solidFill>
                  <a:latin typeface="宋体" pitchFamily="2" charset="-122"/>
                  <a:ea typeface="宋体" pitchFamily="2" charset="-122"/>
                  <a:cs typeface="方正隶变_GBK" panose="02000000000000000000" charset="-122"/>
                  <a:sym typeface="+mn-ea"/>
                </a:rPr>
                <a:t>人类早期的生产生活</a:t>
              </a:r>
            </a:p>
          </p:txBody>
        </p:sp>
        <p:sp>
          <p:nvSpPr>
            <p:cNvPr id="4" name="文本框 3"/>
            <p:cNvSpPr txBox="1"/>
            <p:nvPr>
              <p:custDataLst>
                <p:tags r:id="rId5"/>
              </p:custDataLst>
            </p:nvPr>
          </p:nvSpPr>
          <p:spPr>
            <a:xfrm>
              <a:off x="1855" y="4614"/>
              <a:ext cx="2769" cy="1987"/>
            </a:xfrm>
            <a:prstGeom prst="rect">
              <a:avLst/>
            </a:prstGeom>
            <a:noFill/>
            <a:ln w="19050">
              <a:solidFill>
                <a:srgbClr val="FF0000"/>
              </a:solidFill>
            </a:ln>
          </p:spPr>
          <p:txBody>
            <a:bodyPr wrap="square" rtlCol="0" anchor="t">
              <a:spAutoFit/>
            </a:bodyPr>
            <a:lstStyle/>
            <a:p>
              <a:pPr algn="just"/>
              <a:r>
                <a:rPr lang="zh-CN" sz="2400" b="1" dirty="0">
                  <a:solidFill>
                    <a:srgbClr val="002060"/>
                  </a:solidFill>
                  <a:latin typeface="宋体" pitchFamily="2" charset="-122"/>
                  <a:ea typeface="宋体" pitchFamily="2" charset="-122"/>
                  <a:cs typeface="方正隶变_GBK" panose="02000000000000000000" charset="-122"/>
                  <a:sym typeface="+mn-ea"/>
                </a:rPr>
                <a:t>不同地区的食物生产与社会生活</a:t>
              </a:r>
            </a:p>
          </p:txBody>
        </p:sp>
        <p:sp>
          <p:nvSpPr>
            <p:cNvPr id="13" name="文本框 12"/>
            <p:cNvSpPr txBox="1"/>
            <p:nvPr>
              <p:custDataLst>
                <p:tags r:id="rId6"/>
              </p:custDataLst>
            </p:nvPr>
          </p:nvSpPr>
          <p:spPr>
            <a:xfrm>
              <a:off x="6050" y="9535"/>
              <a:ext cx="12237" cy="886"/>
            </a:xfrm>
            <a:prstGeom prst="rect">
              <a:avLst/>
            </a:prstGeom>
            <a:noFill/>
            <a:ln>
              <a:solidFill>
                <a:srgbClr val="FF0000"/>
              </a:solidFill>
            </a:ln>
          </p:spPr>
          <p:txBody>
            <a:bodyPr wrap="square" rtlCol="0" anchor="t">
              <a:spAutoFit/>
            </a:bodyPr>
            <a:lstStyle/>
            <a:p>
              <a:pPr algn="just">
                <a:lnSpc>
                  <a:spcPct val="120000"/>
                </a:lnSpc>
              </a:pPr>
              <a:r>
                <a:rPr lang="zh-CN" sz="2400" b="1" dirty="0">
                  <a:solidFill>
                    <a:srgbClr val="002060"/>
                  </a:solidFill>
                  <a:uFillTx/>
                  <a:latin typeface="宋体" pitchFamily="2" charset="-122"/>
                  <a:ea typeface="宋体" pitchFamily="2" charset="-122"/>
                  <a:cs typeface="方正隶变_GBK" panose="02000000000000000000" charset="-122"/>
                  <a:sym typeface="+mn-ea"/>
                </a:rPr>
                <a:t>随着农业的产生，私有制和阶级的出现，国家应运而生</a:t>
              </a:r>
            </a:p>
          </p:txBody>
        </p:sp>
        <p:sp>
          <p:nvSpPr>
            <p:cNvPr id="28" name="文本框 27"/>
            <p:cNvSpPr txBox="1"/>
            <p:nvPr>
              <p:custDataLst>
                <p:tags r:id="rId7"/>
              </p:custDataLst>
            </p:nvPr>
          </p:nvSpPr>
          <p:spPr>
            <a:xfrm>
              <a:off x="5568" y="1476"/>
              <a:ext cx="10601" cy="886"/>
            </a:xfrm>
            <a:prstGeom prst="rect">
              <a:avLst/>
            </a:prstGeom>
            <a:noFill/>
            <a:ln w="15875">
              <a:solidFill>
                <a:srgbClr val="FF0000"/>
              </a:solidFill>
            </a:ln>
          </p:spPr>
          <p:txBody>
            <a:bodyPr wrap="square" rtlCol="0" anchor="t">
              <a:spAutoFit/>
            </a:bodyPr>
            <a:lstStyle/>
            <a:p>
              <a:pPr algn="l">
                <a:lnSpc>
                  <a:spcPct val="120000"/>
                </a:lnSpc>
                <a:spcBef>
                  <a:spcPct val="0"/>
                </a:spcBef>
                <a:spcAft>
                  <a:spcPct val="0"/>
                </a:spcAft>
              </a:pPr>
              <a:r>
                <a:rPr lang="zh-CN" sz="2400" b="1" dirty="0">
                  <a:solidFill>
                    <a:srgbClr val="002060"/>
                  </a:solidFill>
                  <a:latin typeface="宋体" pitchFamily="2" charset="-122"/>
                  <a:ea typeface="宋体" pitchFamily="2" charset="-122"/>
                  <a:cs typeface="方正隶变_GBK" panose="02000000000000000000" charset="-122"/>
                  <a:sym typeface="+mn-ea"/>
                </a:rPr>
                <a:t>采集渔猎：木石骨器；学会用火</a:t>
              </a:r>
            </a:p>
          </p:txBody>
        </p:sp>
        <p:sp>
          <p:nvSpPr>
            <p:cNvPr id="30" name="文本框 29"/>
            <p:cNvSpPr txBox="1"/>
            <p:nvPr>
              <p:custDataLst>
                <p:tags r:id="rId8"/>
              </p:custDataLst>
            </p:nvPr>
          </p:nvSpPr>
          <p:spPr>
            <a:xfrm>
              <a:off x="5022" y="4614"/>
              <a:ext cx="13265" cy="4182"/>
            </a:xfrm>
            <a:prstGeom prst="rect">
              <a:avLst/>
            </a:prstGeom>
            <a:noFill/>
            <a:ln w="19050">
              <a:solidFill>
                <a:srgbClr val="FF0000"/>
              </a:solidFill>
            </a:ln>
          </p:spPr>
          <p:txBody>
            <a:bodyPr wrap="square" rtlCol="0" anchor="t">
              <a:spAutoFit/>
            </a:bodyPr>
            <a:lstStyle/>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古巴比伦：王室、神庙和贵族拥有很多土地</a:t>
              </a: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古代埃及：土地主要由王室和神庙占有；宗教信仰</a:t>
              </a: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古代中国：南稻北粟；土地掌握在各级贵族手中；铁犁牛耕；重农抑商；兴修水利；精耕细作</a:t>
              </a:r>
              <a:r>
                <a:rPr lang="en-US" altLang="zh-CN" sz="2200" b="1" dirty="0">
                  <a:solidFill>
                    <a:srgbClr val="002060"/>
                  </a:solidFill>
                  <a:uFillTx/>
                  <a:latin typeface="宋体" pitchFamily="2" charset="-122"/>
                  <a:ea typeface="宋体" pitchFamily="2" charset="-122"/>
                  <a:cs typeface="方正隶变_GBK" panose="02000000000000000000" charset="-122"/>
                  <a:sym typeface="+mn-ea"/>
                </a:rPr>
                <a:t>……</a:t>
              </a:r>
              <a:endParaRPr lang="zh-CN" sz="2200" b="1" dirty="0">
                <a:solidFill>
                  <a:srgbClr val="002060"/>
                </a:solidFill>
                <a:uFillTx/>
                <a:latin typeface="宋体" pitchFamily="2" charset="-122"/>
                <a:ea typeface="宋体" pitchFamily="2" charset="-122"/>
                <a:cs typeface="方正隶变_GBK" panose="02000000000000000000" charset="-122"/>
                <a:sym typeface="+mn-ea"/>
              </a:endParaRP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古代希腊：因地制宜；城邦公民拥有土地</a:t>
              </a:r>
            </a:p>
            <a:p>
              <a:pPr algn="l">
                <a:lnSpc>
                  <a:spcPct val="120000"/>
                </a:lnSpc>
                <a:spcBef>
                  <a:spcPct val="0"/>
                </a:spcBef>
                <a:spcAft>
                  <a:spcPct val="0"/>
                </a:spcAft>
              </a:pPr>
              <a:r>
                <a:rPr lang="zh-CN" sz="2200" b="1" dirty="0">
                  <a:solidFill>
                    <a:srgbClr val="002060"/>
                  </a:solidFill>
                  <a:uFillTx/>
                  <a:latin typeface="宋体" pitchFamily="2" charset="-122"/>
                  <a:ea typeface="宋体" pitchFamily="2" charset="-122"/>
                  <a:cs typeface="方正隶变_GBK" panose="02000000000000000000" charset="-122"/>
                  <a:sym typeface="+mn-ea"/>
                </a:rPr>
                <a:t>古代美洲：土地贵族私有和村社公有</a:t>
              </a:r>
            </a:p>
          </p:txBody>
        </p:sp>
        <p:sp>
          <p:nvSpPr>
            <p:cNvPr id="32" name="文本框 31"/>
            <p:cNvSpPr txBox="1"/>
            <p:nvPr>
              <p:custDataLst>
                <p:tags r:id="rId9"/>
              </p:custDataLst>
            </p:nvPr>
          </p:nvSpPr>
          <p:spPr>
            <a:xfrm>
              <a:off x="5419" y="2925"/>
              <a:ext cx="3250" cy="1070"/>
            </a:xfrm>
            <a:prstGeom prst="rect">
              <a:avLst/>
            </a:prstGeom>
            <a:noFill/>
          </p:spPr>
          <p:txBody>
            <a:bodyPr wrap="square" rtlCol="0">
              <a:spAutoFit/>
            </a:bodyPr>
            <a:lstStyle/>
            <a:p>
              <a:pPr algn="l">
                <a:lnSpc>
                  <a:spcPct val="150000"/>
                </a:lnSpc>
                <a:spcBef>
                  <a:spcPct val="0"/>
                </a:spcBef>
                <a:spcAft>
                  <a:spcPct val="0"/>
                </a:spcAft>
              </a:pPr>
              <a:r>
                <a:rPr lang="zh-CN" sz="2400" b="1" dirty="0">
                  <a:solidFill>
                    <a:srgbClr val="002060"/>
                  </a:solidFill>
                  <a:latin typeface="宋体" pitchFamily="2" charset="-122"/>
                  <a:ea typeface="宋体" pitchFamily="2" charset="-122"/>
                  <a:cs typeface="方正隶变_GBK" panose="02000000000000000000" charset="-122"/>
                  <a:sym typeface="+mn-ea"/>
                </a:rPr>
                <a:t>农耕</a:t>
              </a:r>
              <a:r>
                <a:rPr lang="zh-CN" sz="2400" b="1" dirty="0" smtClean="0">
                  <a:solidFill>
                    <a:srgbClr val="002060"/>
                  </a:solidFill>
                  <a:latin typeface="宋体" pitchFamily="2" charset="-122"/>
                  <a:ea typeface="宋体" pitchFamily="2" charset="-122"/>
                  <a:cs typeface="方正隶变_GBK" panose="02000000000000000000" charset="-122"/>
                  <a:sym typeface="+mn-ea"/>
                </a:rPr>
                <a:t>畜牧</a:t>
              </a:r>
              <a:r>
                <a:rPr lang="zh-CN" altLang="en-US" sz="2400" b="1" dirty="0" smtClean="0">
                  <a:solidFill>
                    <a:srgbClr val="002060"/>
                  </a:solidFill>
                  <a:latin typeface="宋体" pitchFamily="2" charset="-122"/>
                  <a:ea typeface="宋体" pitchFamily="2" charset="-122"/>
                  <a:cs typeface="方正隶变_GBK" panose="02000000000000000000" charset="-122"/>
                  <a:sym typeface="+mn-ea"/>
                </a:rPr>
                <a:t>出现</a:t>
              </a:r>
              <a:endParaRPr lang="zh-CN" altLang="en-US" sz="2400" b="1" dirty="0">
                <a:solidFill>
                  <a:srgbClr val="002060"/>
                </a:solidFill>
                <a:latin typeface="宋体" pitchFamily="2" charset="-122"/>
                <a:ea typeface="宋体" pitchFamily="2" charset="-122"/>
                <a:cs typeface="方正隶变_GBK" panose="02000000000000000000" charset="-122"/>
                <a:sym typeface="+mn-ea"/>
              </a:endParaRPr>
            </a:p>
          </p:txBody>
        </p:sp>
        <p:sp>
          <p:nvSpPr>
            <p:cNvPr id="33" name="文本框 32"/>
            <p:cNvSpPr txBox="1"/>
            <p:nvPr>
              <p:custDataLst>
                <p:tags r:id="rId10"/>
              </p:custDataLst>
            </p:nvPr>
          </p:nvSpPr>
          <p:spPr>
            <a:xfrm>
              <a:off x="9106" y="2467"/>
              <a:ext cx="8659" cy="1987"/>
            </a:xfrm>
            <a:prstGeom prst="rect">
              <a:avLst/>
            </a:prstGeom>
            <a:noFill/>
          </p:spPr>
          <p:txBody>
            <a:bodyPr wrap="square" rtlCol="0">
              <a:spAutoFit/>
            </a:bodyPr>
            <a:lstStyle/>
            <a:p>
              <a:pPr algn="l">
                <a:lnSpc>
                  <a:spcPct val="150000"/>
                </a:lnSpc>
                <a:spcBef>
                  <a:spcPct val="0"/>
                </a:spcBef>
                <a:spcAft>
                  <a:spcPct val="0"/>
                </a:spcAft>
              </a:pPr>
              <a:r>
                <a:rPr lang="zh-CN" sz="2400" b="1" dirty="0">
                  <a:solidFill>
                    <a:srgbClr val="002060"/>
                  </a:solidFill>
                  <a:latin typeface="宋体" pitchFamily="2" charset="-122"/>
                  <a:ea typeface="宋体" pitchFamily="2" charset="-122"/>
                  <a:cs typeface="方正隶变_GBK" panose="02000000000000000000" charset="-122"/>
                  <a:sym typeface="+mn-ea"/>
                </a:rPr>
                <a:t>农业：主要起源于东亚、西亚和中美洲</a:t>
              </a:r>
            </a:p>
            <a:p>
              <a:pPr algn="l">
                <a:lnSpc>
                  <a:spcPct val="150000"/>
                </a:lnSpc>
                <a:spcBef>
                  <a:spcPct val="0"/>
                </a:spcBef>
                <a:spcAft>
                  <a:spcPct val="0"/>
                </a:spcAft>
              </a:pPr>
              <a:r>
                <a:rPr lang="zh-CN" altLang="en-US" sz="2400" b="1" dirty="0">
                  <a:solidFill>
                    <a:srgbClr val="002060"/>
                  </a:solidFill>
                  <a:latin typeface="宋体" pitchFamily="2" charset="-122"/>
                  <a:ea typeface="宋体" pitchFamily="2" charset="-122"/>
                  <a:cs typeface="方正隶变_GBK" panose="02000000000000000000" charset="-122"/>
                  <a:sym typeface="+mn-ea"/>
                </a:rPr>
                <a:t>畜牧业：随农业和定居而产生</a:t>
              </a:r>
            </a:p>
          </p:txBody>
        </p:sp>
        <p:sp>
          <p:nvSpPr>
            <p:cNvPr id="34" name="左大括号 33"/>
            <p:cNvSpPr/>
            <p:nvPr>
              <p:custDataLst>
                <p:tags r:id="rId11"/>
              </p:custDataLst>
            </p:nvPr>
          </p:nvSpPr>
          <p:spPr>
            <a:xfrm>
              <a:off x="8668" y="2770"/>
              <a:ext cx="438" cy="1506"/>
            </a:xfrm>
            <a:prstGeom prst="leftBrace">
              <a:avLst>
                <a:gd name="adj1" fmla="val 46511"/>
                <a:gd name="adj2" fmla="val 50000"/>
              </a:avLst>
            </a:prstGeom>
            <a:ln w="2540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5" name="左大括号 34"/>
            <p:cNvSpPr/>
            <p:nvPr>
              <p:custDataLst>
                <p:tags r:id="rId12"/>
              </p:custDataLst>
            </p:nvPr>
          </p:nvSpPr>
          <p:spPr>
            <a:xfrm>
              <a:off x="5023" y="1703"/>
              <a:ext cx="396" cy="1686"/>
            </a:xfrm>
            <a:prstGeom prst="leftBrace">
              <a:avLst>
                <a:gd name="adj1" fmla="val 46511"/>
                <a:gd name="adj2" fmla="val 50000"/>
              </a:avLst>
            </a:prstGeom>
            <a:ln w="2540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7" name="左大括号 36"/>
            <p:cNvSpPr/>
            <p:nvPr>
              <p:custDataLst>
                <p:tags r:id="rId13"/>
              </p:custDataLst>
            </p:nvPr>
          </p:nvSpPr>
          <p:spPr>
            <a:xfrm>
              <a:off x="4624" y="4613"/>
              <a:ext cx="244" cy="4369"/>
            </a:xfrm>
            <a:prstGeom prst="leftBrace">
              <a:avLst>
                <a:gd name="adj1" fmla="val 46511"/>
                <a:gd name="adj2" fmla="val 50000"/>
              </a:avLst>
            </a:prstGeom>
            <a:ln w="25400"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sp>
          <p:nvSpPr>
            <p:cNvPr id="38" name="左大括号 37"/>
            <p:cNvSpPr/>
            <p:nvPr>
              <p:custDataLst>
                <p:tags r:id="rId14"/>
              </p:custDataLst>
            </p:nvPr>
          </p:nvSpPr>
          <p:spPr>
            <a:xfrm>
              <a:off x="1338" y="1677"/>
              <a:ext cx="830" cy="9044"/>
            </a:xfrm>
            <a:prstGeom prst="leftBrace">
              <a:avLst>
                <a:gd name="adj1" fmla="val 46511"/>
                <a:gd name="adj2" fmla="val 50000"/>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0"/>
            </a:p>
          </p:txBody>
        </p:sp>
      </p:grpSp>
      <p:sp>
        <p:nvSpPr>
          <p:cNvPr id="6" name="文本框 5"/>
          <p:cNvSpPr txBox="1"/>
          <p:nvPr/>
        </p:nvSpPr>
        <p:spPr>
          <a:xfrm>
            <a:off x="1218354" y="5425440"/>
            <a:ext cx="1785620" cy="830997"/>
          </a:xfrm>
          <a:prstGeom prst="rect">
            <a:avLst/>
          </a:prstGeom>
          <a:noFill/>
          <a:ln w="19050">
            <a:solidFill>
              <a:srgbClr val="FF0000"/>
            </a:solidFill>
          </a:ln>
        </p:spPr>
        <p:txBody>
          <a:bodyPr wrap="square" rtlCol="0" anchor="t">
            <a:spAutoFit/>
          </a:bodyPr>
          <a:lstStyle/>
          <a:p>
            <a:r>
              <a:rPr lang="zh-CN" sz="2400" b="1" dirty="0">
                <a:solidFill>
                  <a:srgbClr val="002060"/>
                </a:solidFill>
                <a:latin typeface="宋体" pitchFamily="2" charset="-122"/>
                <a:ea typeface="宋体" pitchFamily="2" charset="-122"/>
                <a:cs typeface="方正隶变_GBK" panose="02000000000000000000" charset="-122"/>
                <a:sym typeface="+mn-ea"/>
              </a:rPr>
              <a:t>生产关系的变化：</a:t>
            </a:r>
            <a:endParaRPr lang="zh-CN" altLang="en-US" sz="2400" b="1" dirty="0">
              <a:solidFill>
                <a:srgbClr val="002060"/>
              </a:solidFill>
              <a:latin typeface="宋体" pitchFamily="2" charset="-122"/>
              <a:ea typeface="宋体" pitchFamily="2" charset="-122"/>
            </a:endParaRPr>
          </a:p>
        </p:txBody>
      </p:sp>
      <p:sp>
        <p:nvSpPr>
          <p:cNvPr id="11" name="右箭头 10"/>
          <p:cNvSpPr/>
          <p:nvPr/>
        </p:nvSpPr>
        <p:spPr>
          <a:xfrm>
            <a:off x="3092028" y="5801969"/>
            <a:ext cx="754380" cy="373380"/>
          </a:xfrm>
          <a:prstGeom prst="rightArrow">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
          </a:p>
        </p:txBody>
      </p:sp>
      <p:cxnSp>
        <p:nvCxnSpPr>
          <p:cNvPr id="18" name="直接连接符 1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34290" y="111284"/>
            <a:ext cx="2480310" cy="584775"/>
          </a:xfrm>
          <a:prstGeom prst="rect">
            <a:avLst/>
          </a:prstGeom>
          <a:noFill/>
        </p:spPr>
        <p:txBody>
          <a:bodyPr wrap="square" rtlCol="0">
            <a:spAutoFit/>
          </a:bodyPr>
          <a:lstStyle/>
          <a:p>
            <a:r>
              <a:rPr lang="zh-CN" altLang="en-US" sz="3200" b="1" kern="100" spc="-50" dirty="0">
                <a:solidFill>
                  <a:srgbClr val="FF0000"/>
                </a:solidFill>
                <a:latin typeface="方正姚体" pitchFamily="2" charset="-122"/>
                <a:ea typeface="方正姚体" pitchFamily="2" charset="-122"/>
              </a:rPr>
              <a:t>课堂小结</a:t>
            </a:r>
            <a:r>
              <a:rPr lang="zh-CN" altLang="en-US" sz="3200" b="1" kern="100" spc="-50" dirty="0" smtClean="0">
                <a:solidFill>
                  <a:srgbClr val="FF0000"/>
                </a:solidFill>
                <a:latin typeface="方正姚体" pitchFamily="2" charset="-122"/>
                <a:ea typeface="方正姚体" pitchFamily="2" charset="-122"/>
              </a:rPr>
              <a:t>：</a:t>
            </a:r>
            <a:endParaRPr lang="zh-CN" altLang="en-US" sz="3200" b="1" kern="100" spc="-50" dirty="0">
              <a:solidFill>
                <a:srgbClr val="FF0000"/>
              </a:solidFill>
              <a:latin typeface="方正姚体" pitchFamily="2" charset="-122"/>
              <a:ea typeface="方正姚体" pitchFamily="2" charset="-122"/>
            </a:endParaRPr>
          </a:p>
        </p:txBody>
      </p:sp>
    </p:spTree>
    <p:custDataLst>
      <p:tags r:id="rId1"/>
    </p:custDataLst>
    <p:extLst>
      <p:ext uri="{BB962C8B-B14F-4D97-AF65-F5344CB8AC3E}">
        <p14:creationId xmlns:p14="http://schemas.microsoft.com/office/powerpoint/2010/main" val="71488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927600" y="975087"/>
            <a:ext cx="7099300" cy="5632311"/>
          </a:xfrm>
          <a:prstGeom prst="rect">
            <a:avLst/>
          </a:prstGeom>
          <a:ln w="25400">
            <a:solidFill>
              <a:srgbClr val="00B050"/>
            </a:solidFill>
          </a:ln>
        </p:spPr>
        <p:txBody>
          <a:bodyPr wrap="square">
            <a:spAutoFit/>
          </a:bodyPr>
          <a:lstStyle/>
          <a:p>
            <a:pPr>
              <a:lnSpc>
                <a:spcPts val="3600"/>
              </a:lnSpc>
            </a:pPr>
            <a:r>
              <a:rPr lang="zh-CN" altLang="en-US" sz="2800" b="1" dirty="0" smtClean="0">
                <a:solidFill>
                  <a:srgbClr val="0033CC"/>
                </a:solidFill>
                <a:latin typeface="宋体" panose="02010600030101010101" pitchFamily="2" charset="-122"/>
                <a:ea typeface="宋体" panose="02010600030101010101" pitchFamily="2" charset="-122"/>
              </a:rPr>
              <a:t> </a:t>
            </a:r>
            <a:r>
              <a:rPr lang="zh-CN" altLang="en-US" sz="2000" b="1" dirty="0" smtClean="0">
                <a:solidFill>
                  <a:srgbClr val="002060"/>
                </a:solidFill>
                <a:latin typeface="宋体" panose="02010600030101010101" pitchFamily="2" charset="-122"/>
                <a:ea typeface="宋体" panose="02010600030101010101" pitchFamily="2" charset="-122"/>
              </a:rPr>
              <a:t>人是大自然的产物。人类产生之初，以</a:t>
            </a:r>
            <a:r>
              <a:rPr lang="zh-CN" altLang="en-US" sz="2000" b="1" dirty="0" smtClean="0">
                <a:solidFill>
                  <a:srgbClr val="FF0000"/>
                </a:solidFill>
                <a:latin typeface="宋体" panose="02010600030101010101" pitchFamily="2" charset="-122"/>
                <a:ea typeface="宋体" panose="02010600030101010101" pitchFamily="2" charset="-122"/>
              </a:rPr>
              <a:t>采集和渔猎</a:t>
            </a:r>
            <a:r>
              <a:rPr lang="zh-CN" altLang="en-US" sz="2000" b="1" dirty="0" smtClean="0">
                <a:solidFill>
                  <a:srgbClr val="002060"/>
                </a:solidFill>
                <a:latin typeface="宋体" panose="02010600030101010101" pitchFamily="2" charset="-122"/>
                <a:ea typeface="宋体" panose="02010600030101010101" pitchFamily="2" charset="-122"/>
              </a:rPr>
              <a:t>为生。大约</a:t>
            </a:r>
            <a:r>
              <a:rPr lang="en-US" altLang="zh-CN" sz="2000" b="1" dirty="0" smtClean="0">
                <a:solidFill>
                  <a:srgbClr val="002060"/>
                </a:solidFill>
                <a:latin typeface="宋体" panose="02010600030101010101" pitchFamily="2" charset="-122"/>
                <a:ea typeface="宋体" panose="02010600030101010101" pitchFamily="2" charset="-122"/>
              </a:rPr>
              <a:t>1</a:t>
            </a:r>
            <a:r>
              <a:rPr lang="zh-CN" altLang="en-US" sz="2000" b="1" dirty="0" smtClean="0">
                <a:solidFill>
                  <a:srgbClr val="002060"/>
                </a:solidFill>
                <a:latin typeface="宋体" panose="02010600030101010101" pitchFamily="2" charset="-122"/>
                <a:ea typeface="宋体" panose="02010600030101010101" pitchFamily="2" charset="-122"/>
              </a:rPr>
              <a:t>万年前，农业产生，人类从</a:t>
            </a:r>
            <a:r>
              <a:rPr lang="zh-CN" altLang="en-US" sz="2000" b="1" dirty="0" smtClean="0">
                <a:solidFill>
                  <a:srgbClr val="FF0000"/>
                </a:solidFill>
                <a:latin typeface="宋体" panose="02010600030101010101" pitchFamily="2" charset="-122"/>
                <a:ea typeface="宋体" panose="02010600030101010101" pitchFamily="2" charset="-122"/>
              </a:rPr>
              <a:t>食物采集者</a:t>
            </a:r>
            <a:r>
              <a:rPr lang="zh-CN" altLang="en-US" sz="2000" b="1" dirty="0" smtClean="0">
                <a:solidFill>
                  <a:srgbClr val="002060"/>
                </a:solidFill>
                <a:latin typeface="宋体" panose="02010600030101010101" pitchFamily="2" charset="-122"/>
                <a:ea typeface="宋体" panose="02010600030101010101" pitchFamily="2" charset="-122"/>
              </a:rPr>
              <a:t>转变为</a:t>
            </a:r>
            <a:r>
              <a:rPr lang="zh-CN" altLang="en-US" sz="2000" b="1" dirty="0" smtClean="0">
                <a:solidFill>
                  <a:srgbClr val="FF0000"/>
                </a:solidFill>
                <a:latin typeface="宋体" panose="02010600030101010101" pitchFamily="2" charset="-122"/>
                <a:ea typeface="宋体" panose="02010600030101010101" pitchFamily="2" charset="-122"/>
              </a:rPr>
              <a:t>食物生产者</a:t>
            </a:r>
            <a:r>
              <a:rPr lang="zh-CN" altLang="en-US" sz="2000" b="1" dirty="0" smtClean="0">
                <a:solidFill>
                  <a:srgbClr val="002060"/>
                </a:solidFill>
                <a:latin typeface="宋体" panose="02010600030101010101" pitchFamily="2" charset="-122"/>
                <a:ea typeface="宋体" panose="02010600030101010101" pitchFamily="2" charset="-122"/>
              </a:rPr>
              <a:t>。</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相对稳定的食物供应促进了人口的增长，也使人类有条件从事各种文化创造活动。物质上生活的生产方式都是一定生产力与生产关系的统一。随着生产力的发展，产品有了剩余，出现私有制、阶级和国家，人类进入</a:t>
            </a:r>
            <a:r>
              <a:rPr lang="zh-CN" altLang="en-US" sz="2000" b="1" dirty="0" smtClean="0">
                <a:solidFill>
                  <a:srgbClr val="FF0000"/>
                </a:solidFill>
                <a:latin typeface="宋体" panose="02010600030101010101" pitchFamily="2" charset="-122"/>
                <a:ea typeface="宋体" panose="02010600030101010101" pitchFamily="2" charset="-122"/>
              </a:rPr>
              <a:t>文明社会</a:t>
            </a:r>
            <a:r>
              <a:rPr lang="zh-CN" altLang="en-US" sz="2000" b="1" dirty="0" smtClean="0">
                <a:solidFill>
                  <a:srgbClr val="002060"/>
                </a:solidFill>
                <a:latin typeface="宋体" panose="02010600030101010101" pitchFamily="2" charset="-122"/>
                <a:ea typeface="宋体" panose="02010600030101010101" pitchFamily="2" charset="-122"/>
              </a:rPr>
              <a:t>。</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亚洲、非洲、欧洲和美洲的</a:t>
            </a:r>
            <a:r>
              <a:rPr lang="zh-CN" altLang="en-US" sz="2000" b="1" dirty="0" smtClean="0">
                <a:solidFill>
                  <a:srgbClr val="FF0000"/>
                </a:solidFill>
                <a:latin typeface="宋体" panose="02010600030101010101" pitchFamily="2" charset="-122"/>
                <a:ea typeface="宋体" panose="02010600030101010101" pitchFamily="2" charset="-122"/>
              </a:rPr>
              <a:t>农业各具特色</a:t>
            </a:r>
            <a:r>
              <a:rPr lang="zh-CN" altLang="en-US" sz="2000" b="1" dirty="0" smtClean="0">
                <a:solidFill>
                  <a:srgbClr val="002060"/>
                </a:solidFill>
                <a:latin typeface="宋体" panose="02010600030101010101" pitchFamily="2" charset="-122"/>
                <a:ea typeface="宋体" panose="02010600030101010101" pitchFamily="2" charset="-122"/>
              </a:rPr>
              <a:t>，孕育出各自不同的古代文明。</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新航路开辟后，不同地区的</a:t>
            </a:r>
            <a:r>
              <a:rPr lang="zh-CN" altLang="en-US" sz="2000" b="1" dirty="0" smtClean="0">
                <a:solidFill>
                  <a:srgbClr val="FF0000"/>
                </a:solidFill>
                <a:latin typeface="宋体" panose="02010600030101010101" pitchFamily="2" charset="-122"/>
                <a:ea typeface="宋体" panose="02010600030101010101" pitchFamily="2" charset="-122"/>
              </a:rPr>
              <a:t>食物物种交流</a:t>
            </a:r>
            <a:r>
              <a:rPr lang="zh-CN" altLang="en-US" sz="2000" b="1" dirty="0" smtClean="0">
                <a:solidFill>
                  <a:srgbClr val="002060"/>
                </a:solidFill>
                <a:latin typeface="宋体" panose="02010600030101010101" pitchFamily="2" charset="-122"/>
                <a:ea typeface="宋体" panose="02010600030101010101" pitchFamily="2" charset="-122"/>
              </a:rPr>
              <a:t>，</a:t>
            </a:r>
            <a:r>
              <a:rPr lang="zh-CN" altLang="en-US" sz="2000" b="1" dirty="0" smtClean="0">
                <a:solidFill>
                  <a:srgbClr val="002060"/>
                </a:solidFill>
                <a:latin typeface="宋体" panose="02010600030101010101" pitchFamily="2" charset="-122"/>
                <a:ea typeface="宋体" panose="02010600030101010101" pitchFamily="2" charset="-122"/>
                <a:sym typeface="+mn-ea"/>
              </a:rPr>
              <a:t>丰富了食物的种类，改善了人类生活</a:t>
            </a:r>
            <a:r>
              <a:rPr lang="zh-CN" altLang="en-US" sz="2000" b="1" dirty="0" smtClean="0">
                <a:solidFill>
                  <a:srgbClr val="002060"/>
                </a:solidFill>
                <a:latin typeface="宋体" panose="02010600030101010101" pitchFamily="2" charset="-122"/>
                <a:ea typeface="宋体" panose="02010600030101010101" pitchFamily="2" charset="-122"/>
              </a:rPr>
              <a:t>，也改变了生态环境。</a:t>
            </a:r>
          </a:p>
          <a:p>
            <a:pPr>
              <a:lnSpc>
                <a:spcPts val="3600"/>
              </a:lnSpc>
            </a:pPr>
            <a:r>
              <a:rPr lang="zh-CN" altLang="en-US" sz="2000" b="1" dirty="0" smtClean="0">
                <a:solidFill>
                  <a:srgbClr val="002060"/>
                </a:solidFill>
                <a:latin typeface="宋体" panose="02010600030101010101" pitchFamily="2" charset="-122"/>
                <a:ea typeface="宋体" panose="02010600030101010101" pitchFamily="2" charset="-122"/>
              </a:rPr>
              <a:t>    近代以来，</a:t>
            </a:r>
            <a:r>
              <a:rPr lang="zh-CN" altLang="en-US" sz="2000" b="1" dirty="0" smtClean="0">
                <a:solidFill>
                  <a:srgbClr val="FF0000"/>
                </a:solidFill>
                <a:latin typeface="宋体" panose="02010600030101010101" pitchFamily="2" charset="-122"/>
                <a:ea typeface="宋体" panose="02010600030101010101" pitchFamily="2" charset="-122"/>
              </a:rPr>
              <a:t>科学技术的革命</a:t>
            </a:r>
            <a:r>
              <a:rPr lang="zh-CN" altLang="en-US" sz="2000" b="1" dirty="0" smtClean="0">
                <a:solidFill>
                  <a:srgbClr val="002060"/>
                </a:solidFill>
                <a:latin typeface="宋体" panose="02010600030101010101" pitchFamily="2" charset="-122"/>
                <a:ea typeface="宋体" panose="02010600030101010101" pitchFamily="2" charset="-122"/>
              </a:rPr>
              <a:t>促进了农业现代化，为消除饥饿、保障人类的粮食安全创造了条件。</a:t>
            </a: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4290" y="185698"/>
            <a:ext cx="3597910" cy="584775"/>
          </a:xfrm>
          <a:prstGeom prst="rect">
            <a:avLst/>
          </a:prstGeom>
          <a:noFill/>
        </p:spPr>
        <p:txBody>
          <a:bodyPr wrap="square" rtlCol="0">
            <a:spAutoFit/>
          </a:bodyPr>
          <a:lstStyle/>
          <a:p>
            <a:r>
              <a:rPr lang="zh-CN" altLang="en-US" sz="3200" b="1" dirty="0" smtClean="0">
                <a:solidFill>
                  <a:srgbClr val="FF0000"/>
                </a:solidFill>
                <a:latin typeface="方正姚体" pitchFamily="2" charset="-122"/>
                <a:ea typeface="方正姚体" pitchFamily="2" charset="-122"/>
              </a:rPr>
              <a:t>单元引言</a:t>
            </a:r>
            <a:endParaRPr lang="zh-CN" altLang="en-US" sz="3200" b="1" dirty="0">
              <a:solidFill>
                <a:srgbClr val="FF0000"/>
              </a:solidFill>
              <a:latin typeface="方正姚体" pitchFamily="2" charset="-122"/>
              <a:ea typeface="方正姚体" pitchFamily="2" charset="-122"/>
            </a:endParaRPr>
          </a:p>
        </p:txBody>
      </p:sp>
      <p:pic>
        <p:nvPicPr>
          <p:cNvPr id="1026" name="Picture 2" descr="http://d.ifengimg.com/mw480/p1.ifengimg.com/ifengiclient/ipic/20161003/default_157_2004ea9477ac7a01625758b837303827_w865_h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82700"/>
            <a:ext cx="4572000" cy="477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8"/>
          <p:cNvSpPr>
            <a:spLocks noChangeArrowheads="1"/>
          </p:cNvSpPr>
          <p:nvPr/>
        </p:nvSpPr>
        <p:spPr bwMode="auto">
          <a:xfrm>
            <a:off x="1134534" y="3594754"/>
            <a:ext cx="574591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defRPr/>
            </a:pPr>
            <a:r>
              <a:rPr lang="zh-CN" altLang="en-US" sz="6400" b="1" dirty="0">
                <a:solidFill>
                  <a:srgbClr val="002060"/>
                </a:solidFill>
                <a:effectLst/>
                <a:latin typeface="微软雅黑" panose="020B0503020204020204" charset="-122"/>
                <a:ea typeface="微软雅黑" panose="020B0503020204020204" charset="-122"/>
                <a:sym typeface="微软雅黑" panose="020B0503020204020204" charset="-122"/>
              </a:rPr>
              <a:t>感谢您的观看！</a:t>
            </a:r>
          </a:p>
        </p:txBody>
      </p:sp>
      <p:sp>
        <p:nvSpPr>
          <p:cNvPr id="11" name="Rectangle 18"/>
          <p:cNvSpPr>
            <a:spLocks noChangeArrowheads="1"/>
          </p:cNvSpPr>
          <p:nvPr/>
        </p:nvSpPr>
        <p:spPr bwMode="auto">
          <a:xfrm>
            <a:off x="1291567" y="1961655"/>
            <a:ext cx="2146300" cy="13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8800" dirty="0">
                <a:solidFill>
                  <a:srgbClr val="002060"/>
                </a:solidFill>
                <a:latin typeface="Impact" panose="020B0806030902050204" pitchFamily="34" charset="0"/>
                <a:ea typeface="微软雅黑" panose="020B0503020204020204" charset="-122"/>
                <a:cs typeface="宋体" panose="02010600030101010101" pitchFamily="2" charset="-122"/>
              </a:rPr>
              <a:t>20</a:t>
            </a:r>
            <a:r>
              <a:rPr lang="en-US" altLang="zh-CN" sz="8800" dirty="0">
                <a:solidFill>
                  <a:srgbClr val="C00000"/>
                </a:solidFill>
                <a:latin typeface="Impact" panose="020B0806030902050204" pitchFamily="34" charset="0"/>
                <a:ea typeface="微软雅黑" panose="020B0503020204020204" charset="-122"/>
                <a:cs typeface="宋体" panose="02010600030101010101" pitchFamily="2" charset="-122"/>
              </a:rPr>
              <a:t>21</a:t>
            </a:r>
          </a:p>
        </p:txBody>
      </p:sp>
      <p:sp>
        <p:nvSpPr>
          <p:cNvPr id="3" name="文本框 2"/>
          <p:cNvSpPr txBox="1"/>
          <p:nvPr/>
        </p:nvSpPr>
        <p:spPr>
          <a:xfrm>
            <a:off x="1068825" y="4936524"/>
            <a:ext cx="5811778" cy="664845"/>
          </a:xfrm>
          <a:prstGeom prst="rect">
            <a:avLst/>
          </a:prstGeom>
          <a:noFill/>
        </p:spPr>
        <p:txBody>
          <a:bodyPr wrap="square" rtlCol="0">
            <a:spAutoFit/>
          </a:bodyPr>
          <a:lstStyle/>
          <a:p>
            <a:r>
              <a:rPr lang="en-US" altLang="zh-CN" sz="3730" dirty="0">
                <a:solidFill>
                  <a:srgbClr val="FF0000"/>
                </a:solidFill>
                <a:latin typeface="微软雅黑" panose="020B0503020204020204" charset="-122"/>
                <a:ea typeface="微软雅黑" panose="020B0503020204020204" charset="-122"/>
              </a:rPr>
              <a:t>Thank you for watching</a:t>
            </a:r>
          </a:p>
        </p:txBody>
      </p:sp>
    </p:spTree>
    <p:extLst>
      <p:ext uri="{BB962C8B-B14F-4D97-AF65-F5344CB8AC3E}">
        <p14:creationId xmlns:p14="http://schemas.microsoft.com/office/powerpoint/2010/main" val="1877261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0.ssl.img.360kuai.com/t01506592b4164b7216.jpg?size=1080x9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320800"/>
            <a:ext cx="5118100" cy="47371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5956300" y="1320800"/>
            <a:ext cx="5918200" cy="5078313"/>
          </a:xfrm>
          <a:prstGeom prst="rect">
            <a:avLst/>
          </a:prstGeom>
          <a:noFill/>
          <a:ln w="25400">
            <a:solidFill>
              <a:srgbClr val="00B050"/>
            </a:solidFill>
          </a:ln>
        </p:spPr>
        <p:txBody>
          <a:bodyPr wrap="square" rtlCol="0">
            <a:spAutoFit/>
          </a:bodyPr>
          <a:lstStyle/>
          <a:p>
            <a:pPr>
              <a:lnSpc>
                <a:spcPct val="150000"/>
              </a:lnSpc>
            </a:pPr>
            <a:r>
              <a:rPr lang="zh-CN" altLang="en-US" sz="2400" b="1" dirty="0" smtClean="0">
                <a:solidFill>
                  <a:srgbClr val="002060"/>
                </a:solidFill>
                <a:latin typeface="宋体" pitchFamily="2" charset="-122"/>
                <a:ea typeface="宋体" pitchFamily="2" charset="-122"/>
              </a:rPr>
              <a:t>    人类获取食物的方式，从采集、渔猎逐渐发展到农业生产。农业的出现，不但为人类提供了比较稳定的食物来源，而且改变了人类的生活方式，促成了文明的出现。</a:t>
            </a:r>
            <a:endParaRPr lang="en-US" altLang="zh-CN" sz="2400" b="1" dirty="0" smtClean="0">
              <a:solidFill>
                <a:srgbClr val="002060"/>
              </a:solidFill>
              <a:latin typeface="宋体" pitchFamily="2" charset="-122"/>
              <a:ea typeface="宋体" pitchFamily="2" charset="-122"/>
            </a:endParaRPr>
          </a:p>
          <a:p>
            <a:pPr>
              <a:lnSpc>
                <a:spcPct val="150000"/>
              </a:lnSpc>
            </a:pPr>
            <a:r>
              <a:rPr lang="en-US" altLang="zh-CN" sz="2400" b="1" dirty="0">
                <a:solidFill>
                  <a:srgbClr val="002060"/>
                </a:solidFill>
                <a:latin typeface="宋体" pitchFamily="2" charset="-122"/>
                <a:ea typeface="宋体" pitchFamily="2" charset="-122"/>
              </a:rPr>
              <a:t> </a:t>
            </a:r>
            <a:r>
              <a:rPr lang="en-US" altLang="zh-CN" sz="2400" b="1" dirty="0" smtClean="0">
                <a:solidFill>
                  <a:srgbClr val="002060"/>
                </a:solidFill>
                <a:latin typeface="宋体" pitchFamily="2" charset="-122"/>
                <a:ea typeface="宋体" pitchFamily="2" charset="-122"/>
              </a:rPr>
              <a:t>   </a:t>
            </a:r>
            <a:r>
              <a:rPr lang="zh-CN" altLang="en-US" sz="2400" b="1" dirty="0" smtClean="0">
                <a:solidFill>
                  <a:srgbClr val="002060"/>
                </a:solidFill>
                <a:latin typeface="宋体" pitchFamily="2" charset="-122"/>
                <a:ea typeface="宋体" pitchFamily="2" charset="-122"/>
              </a:rPr>
              <a:t>中国具有悠久的农业生产历史，是稻、粟、黍等作物的发源地。在长江中下游一带的新石器遗址中，考古学家发现了大量人工栽培水稻的遗址。</a:t>
            </a:r>
            <a:endParaRPr lang="zh-CN" altLang="en-US" sz="2400" b="1" dirty="0">
              <a:solidFill>
                <a:srgbClr val="002060"/>
              </a:solidFill>
              <a:latin typeface="宋体" pitchFamily="2" charset="-122"/>
              <a:ea typeface="宋体" pitchFamily="2" charset="-122"/>
            </a:endParaRPr>
          </a:p>
        </p:txBody>
      </p:sp>
      <p:sp>
        <p:nvSpPr>
          <p:cNvPr id="5" name="TextBox 4"/>
          <p:cNvSpPr txBox="1"/>
          <p:nvPr/>
        </p:nvSpPr>
        <p:spPr>
          <a:xfrm>
            <a:off x="34290" y="185698"/>
            <a:ext cx="3597910" cy="584775"/>
          </a:xfrm>
          <a:prstGeom prst="rect">
            <a:avLst/>
          </a:prstGeom>
          <a:noFill/>
        </p:spPr>
        <p:txBody>
          <a:bodyPr wrap="square" rtlCol="0">
            <a:spAutoFit/>
          </a:bodyPr>
          <a:lstStyle/>
          <a:p>
            <a:r>
              <a:rPr lang="zh-CN" altLang="en-US" sz="3200" b="1" dirty="0">
                <a:solidFill>
                  <a:srgbClr val="FF0000"/>
                </a:solidFill>
                <a:latin typeface="方正姚体" pitchFamily="2" charset="-122"/>
                <a:ea typeface="方正姚体" pitchFamily="2" charset="-122"/>
              </a:rPr>
              <a:t>本课</a:t>
            </a:r>
            <a:r>
              <a:rPr lang="zh-CN" altLang="en-US" sz="3200" b="1" dirty="0" smtClean="0">
                <a:solidFill>
                  <a:srgbClr val="FF0000"/>
                </a:solidFill>
                <a:latin typeface="方正姚体" pitchFamily="2" charset="-122"/>
                <a:ea typeface="方正姚体" pitchFamily="2" charset="-122"/>
              </a:rPr>
              <a:t>引言</a:t>
            </a:r>
            <a:endParaRPr lang="zh-CN" altLang="en-US" sz="3200" b="1" dirty="0">
              <a:solidFill>
                <a:srgbClr val="FF0000"/>
              </a:solidFill>
              <a:latin typeface="方正姚体" pitchFamily="2" charset="-122"/>
              <a:ea typeface="方正姚体" pitchFamily="2" charset="-122"/>
            </a:endParaRPr>
          </a:p>
        </p:txBody>
      </p:sp>
    </p:spTree>
    <p:extLst>
      <p:ext uri="{BB962C8B-B14F-4D97-AF65-F5344CB8AC3E}">
        <p14:creationId xmlns:p14="http://schemas.microsoft.com/office/powerpoint/2010/main" val="13008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1"/>
          <p:cNvSpPr txBox="1"/>
          <p:nvPr/>
        </p:nvSpPr>
        <p:spPr>
          <a:xfrm>
            <a:off x="161247" y="963884"/>
            <a:ext cx="4258354"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1</a:t>
            </a:r>
            <a:r>
              <a:rPr lang="zh-CN" altLang="en-US" sz="2800" b="1" dirty="0" smtClean="0">
                <a:solidFill>
                  <a:srgbClr val="FF0000"/>
                </a:solidFill>
                <a:latin typeface="方正姚体" pitchFamily="2" charset="-122"/>
                <a:ea typeface="方正姚体" pitchFamily="2" charset="-122"/>
              </a:rPr>
              <a:t>、渔猎采集时期</a:t>
            </a:r>
            <a:endParaRPr lang="zh-CN" altLang="en-US" sz="2800" b="1" dirty="0">
              <a:solidFill>
                <a:srgbClr val="FF0000"/>
              </a:solidFill>
              <a:latin typeface="方正姚体" pitchFamily="2" charset="-122"/>
              <a:ea typeface="方正姚体" pitchFamily="2" charset="-122"/>
            </a:endParaRPr>
          </a:p>
        </p:txBody>
      </p:sp>
      <p:sp>
        <p:nvSpPr>
          <p:cNvPr id="25" name="文本框 24"/>
          <p:cNvSpPr txBox="1"/>
          <p:nvPr/>
        </p:nvSpPr>
        <p:spPr>
          <a:xfrm>
            <a:off x="161246" y="1493492"/>
            <a:ext cx="6264954" cy="1200329"/>
          </a:xfrm>
          <a:prstGeom prst="rect">
            <a:avLst/>
          </a:prstGeom>
          <a:noFill/>
          <a:ln>
            <a:noFill/>
          </a:ln>
        </p:spPr>
        <p:txBody>
          <a:bodyPr wrap="square" rtlCol="0">
            <a:spAutoFit/>
          </a:bodyPr>
          <a:lstStyle/>
          <a:p>
            <a:pPr>
              <a:lnSpc>
                <a:spcPct val="150000"/>
              </a:lnSpc>
            </a:pPr>
            <a:r>
              <a:rPr lang="zh-CN" altLang="en-US" sz="2400" b="1" dirty="0" smtClean="0">
                <a:solidFill>
                  <a:srgbClr val="FF0000"/>
                </a:solidFill>
                <a:latin typeface="宋体" pitchFamily="2" charset="-122"/>
                <a:ea typeface="宋体" pitchFamily="2" charset="-122"/>
                <a:sym typeface="+mn-ea"/>
              </a:rPr>
              <a:t>（</a:t>
            </a:r>
            <a:r>
              <a:rPr lang="en-US" altLang="zh-CN" sz="2400" b="1" dirty="0" smtClean="0">
                <a:solidFill>
                  <a:srgbClr val="FF0000"/>
                </a:solidFill>
                <a:latin typeface="宋体" pitchFamily="2" charset="-122"/>
                <a:ea typeface="宋体" pitchFamily="2" charset="-122"/>
                <a:sym typeface="+mn-ea"/>
              </a:rPr>
              <a:t>1</a:t>
            </a:r>
            <a:r>
              <a:rPr lang="zh-CN" altLang="en-US" sz="2400" b="1" dirty="0" smtClean="0">
                <a:solidFill>
                  <a:srgbClr val="FF0000"/>
                </a:solidFill>
                <a:latin typeface="宋体" pitchFamily="2" charset="-122"/>
                <a:ea typeface="宋体" pitchFamily="2" charset="-122"/>
                <a:sym typeface="+mn-ea"/>
              </a:rPr>
              <a:t>）生产方式：</a:t>
            </a:r>
            <a:r>
              <a:rPr lang="zh-CN" altLang="en-US" sz="2400" b="1" dirty="0">
                <a:solidFill>
                  <a:srgbClr val="002060"/>
                </a:solidFill>
                <a:latin typeface="宋体" pitchFamily="2" charset="-122"/>
                <a:ea typeface="宋体" pitchFamily="2" charset="-122"/>
                <a:sym typeface="+mn-ea"/>
              </a:rPr>
              <a:t>人类</a:t>
            </a:r>
            <a:r>
              <a:rPr lang="zh-CN" altLang="en-US" sz="2400" b="1" dirty="0">
                <a:solidFill>
                  <a:srgbClr val="FF0000"/>
                </a:solidFill>
                <a:latin typeface="宋体" pitchFamily="2" charset="-122"/>
                <a:ea typeface="宋体" pitchFamily="2" charset="-122"/>
                <a:sym typeface="+mn-ea"/>
              </a:rPr>
              <a:t>采集</a:t>
            </a:r>
            <a:r>
              <a:rPr lang="zh-CN" altLang="en-US" sz="2400" b="1" dirty="0">
                <a:solidFill>
                  <a:srgbClr val="002060"/>
                </a:solidFill>
                <a:latin typeface="宋体" pitchFamily="2" charset="-122"/>
                <a:ea typeface="宋体" pitchFamily="2" charset="-122"/>
                <a:sym typeface="+mn-ea"/>
              </a:rPr>
              <a:t>可食的植物果实和茎叶，</a:t>
            </a:r>
            <a:r>
              <a:rPr lang="zh-CN" altLang="en-US" sz="2400" b="1" dirty="0">
                <a:solidFill>
                  <a:srgbClr val="FF0000"/>
                </a:solidFill>
                <a:latin typeface="宋体" pitchFamily="2" charset="-122"/>
                <a:ea typeface="宋体" pitchFamily="2" charset="-122"/>
                <a:sym typeface="+mn-ea"/>
              </a:rPr>
              <a:t>捕捞鱼虾</a:t>
            </a:r>
            <a:r>
              <a:rPr lang="zh-CN" altLang="en-US" sz="2400" b="1" dirty="0">
                <a:solidFill>
                  <a:srgbClr val="002060"/>
                </a:solidFill>
                <a:latin typeface="宋体" pitchFamily="2" charset="-122"/>
                <a:ea typeface="宋体" pitchFamily="2" charset="-122"/>
                <a:sym typeface="+mn-ea"/>
              </a:rPr>
              <a:t>或</a:t>
            </a:r>
            <a:r>
              <a:rPr lang="zh-CN" altLang="en-US" sz="2400" b="1" dirty="0">
                <a:solidFill>
                  <a:srgbClr val="FF0000"/>
                </a:solidFill>
                <a:latin typeface="宋体" pitchFamily="2" charset="-122"/>
                <a:ea typeface="宋体" pitchFamily="2" charset="-122"/>
                <a:sym typeface="+mn-ea"/>
              </a:rPr>
              <a:t>猎取动物</a:t>
            </a:r>
            <a:r>
              <a:rPr lang="zh-CN" altLang="en-US" sz="2400" b="1" dirty="0">
                <a:solidFill>
                  <a:srgbClr val="002060"/>
                </a:solidFill>
                <a:latin typeface="宋体" pitchFamily="2" charset="-122"/>
                <a:ea typeface="宋体" pitchFamily="2" charset="-122"/>
                <a:sym typeface="+mn-ea"/>
              </a:rPr>
              <a:t>作为食物</a:t>
            </a:r>
            <a:r>
              <a:rPr lang="zh-CN" altLang="en-US" sz="2400" b="1" dirty="0" smtClean="0">
                <a:solidFill>
                  <a:srgbClr val="002060"/>
                </a:solidFill>
                <a:latin typeface="宋体" pitchFamily="2" charset="-122"/>
                <a:ea typeface="宋体" pitchFamily="2" charset="-122"/>
                <a:sym typeface="+mn-ea"/>
              </a:rPr>
              <a:t>。</a:t>
            </a:r>
            <a:endParaRPr lang="zh-CN" altLang="en-US" sz="2400" dirty="0">
              <a:solidFill>
                <a:srgbClr val="002060"/>
              </a:solidFill>
              <a:latin typeface="宋体" pitchFamily="2" charset="-122"/>
              <a:ea typeface="宋体" pitchFamily="2" charset="-122"/>
            </a:endParaRPr>
          </a:p>
        </p:txBody>
      </p:sp>
      <p:pic>
        <p:nvPicPr>
          <p:cNvPr id="2" name="图片 1"/>
          <p:cNvPicPr>
            <a:picLocks noChangeAspect="1"/>
          </p:cNvPicPr>
          <p:nvPr/>
        </p:nvPicPr>
        <p:blipFill>
          <a:blip r:embed="rId2"/>
          <a:stretch>
            <a:fillRect/>
          </a:stretch>
        </p:blipFill>
        <p:spPr>
          <a:xfrm>
            <a:off x="330200" y="4076700"/>
            <a:ext cx="3700782" cy="2496166"/>
          </a:xfrm>
          <a:prstGeom prst="rect">
            <a:avLst/>
          </a:prstGeom>
        </p:spPr>
      </p:pic>
      <p:cxnSp>
        <p:nvCxnSpPr>
          <p:cNvPr id="8" name="直接连接符 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10" name="文本框 15"/>
          <p:cNvSpPr txBox="1"/>
          <p:nvPr/>
        </p:nvSpPr>
        <p:spPr>
          <a:xfrm>
            <a:off x="6896100" y="1418759"/>
            <a:ext cx="5038407" cy="2492990"/>
          </a:xfrm>
          <a:prstGeom prst="rect">
            <a:avLst/>
          </a:prstGeom>
          <a:noFill/>
          <a:ln w="25400">
            <a:solidFill>
              <a:srgbClr val="00B050"/>
            </a:solidFill>
          </a:ln>
        </p:spPr>
        <p:txBody>
          <a:bodyPr wrap="square" rtlCol="0" anchor="t">
            <a:spAutoFit/>
          </a:bodyPr>
          <a:lstStyle/>
          <a:p>
            <a:pPr marL="0" marR="0" lvl="0" indent="0" algn="just" defTabSz="914400" fontAlgn="auto">
              <a:lnSpc>
                <a:spcPct val="150000"/>
              </a:lnSpc>
              <a:spcBef>
                <a:spcPts val="0"/>
              </a:spcBef>
              <a:spcAft>
                <a:spcPts val="0"/>
              </a:spcAft>
              <a:buClr>
                <a:prstClr val="black"/>
              </a:buClr>
              <a:buSzTx/>
              <a:buFontTx/>
              <a:buNone/>
              <a:defRPr/>
            </a:pPr>
            <a:r>
              <a:rPr lang="en-US" alt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    </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在几百万年的人类历史长河中，人类绝大多数时间是以采集、渔猎为生，这种智慧利用现成的天然产品的经济活动被称</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攫取经济</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p>
          <a:p>
            <a:pPr marL="0" marR="0" lvl="0" indent="0" algn="r"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李根蟠《中国古代农业》</a:t>
            </a:r>
          </a:p>
        </p:txBody>
      </p:sp>
      <p:pic>
        <p:nvPicPr>
          <p:cNvPr id="12" name="图片 11" descr="C:/Users/ADMINI~1/AppData/Local/Temp/kaimatting/20200509104935/output_aiMatting_20200509104946.pngoutput_aiMatting_20200509104946"/>
          <p:cNvPicPr>
            <a:picLocks noChangeAspect="1"/>
          </p:cNvPicPr>
          <p:nvPr/>
        </p:nvPicPr>
        <p:blipFill>
          <a:blip r:embed="rId3"/>
          <a:srcRect/>
          <a:stretch>
            <a:fillRect/>
          </a:stretch>
        </p:blipFill>
        <p:spPr>
          <a:xfrm>
            <a:off x="4419601" y="4076700"/>
            <a:ext cx="2303474" cy="2160000"/>
          </a:xfrm>
          <a:prstGeom prst="rect">
            <a:avLst/>
          </a:prstGeom>
        </p:spPr>
      </p:pic>
      <p:sp>
        <p:nvSpPr>
          <p:cNvPr id="13" name="Rectangle 5"/>
          <p:cNvSpPr>
            <a:spLocks noChangeArrowheads="1"/>
          </p:cNvSpPr>
          <p:nvPr/>
        </p:nvSpPr>
        <p:spPr bwMode="auto">
          <a:xfrm>
            <a:off x="4419601" y="6365857"/>
            <a:ext cx="2236473"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altLang="en-US" sz="2000" b="1" dirty="0" smtClean="0">
                <a:solidFill>
                  <a:srgbClr val="002060"/>
                </a:solidFill>
                <a:latin typeface="宋体" pitchFamily="2" charset="-122"/>
                <a:cs typeface="方正清刻本悦宋简体" panose="02000000000000000000" charset="-122"/>
              </a:rPr>
              <a:t>骨器</a:t>
            </a:r>
            <a:r>
              <a:rPr kumimoji="0" lang="en-US" altLang="zh-CN" sz="2000" b="1" dirty="0" smtClean="0">
                <a:solidFill>
                  <a:srgbClr val="002060"/>
                </a:solidFill>
                <a:latin typeface="宋体" pitchFamily="2" charset="-122"/>
                <a:cs typeface="方正清刻本悦宋简体" panose="02000000000000000000" charset="-122"/>
              </a:rPr>
              <a:t>(</a:t>
            </a:r>
            <a:r>
              <a:rPr kumimoji="0" lang="zh-CN" altLang="en-US" sz="2000" b="1" dirty="0" smtClean="0">
                <a:solidFill>
                  <a:srgbClr val="002060"/>
                </a:solidFill>
                <a:latin typeface="宋体" pitchFamily="2" charset="-122"/>
                <a:cs typeface="方正清刻本悦宋简体" panose="02000000000000000000" charset="-122"/>
              </a:rPr>
              <a:t>尖状挖掘器</a:t>
            </a:r>
            <a:r>
              <a:rPr kumimoji="0" lang="en-US" altLang="zh-CN" sz="2000" b="1" dirty="0" smtClean="0">
                <a:solidFill>
                  <a:srgbClr val="002060"/>
                </a:solidFill>
                <a:latin typeface="宋体" pitchFamily="2" charset="-122"/>
                <a:cs typeface="方正清刻本悦宋简体" panose="02000000000000000000" charset="-122"/>
              </a:rPr>
              <a:t>)</a:t>
            </a:r>
          </a:p>
        </p:txBody>
      </p:sp>
      <p:pic>
        <p:nvPicPr>
          <p:cNvPr id="14" name="图片 13" descr="C:/Users/ADMINI~1/AppData/Local/Temp/kaimatting/20200509102325/output_aiMatting_20200509102342.pngoutput_aiMatting_20200509102342"/>
          <p:cNvPicPr>
            <a:picLocks noChangeAspect="1"/>
          </p:cNvPicPr>
          <p:nvPr/>
        </p:nvPicPr>
        <p:blipFill>
          <a:blip r:embed="rId4"/>
          <a:stretch>
            <a:fillRect/>
          </a:stretch>
        </p:blipFill>
        <p:spPr>
          <a:xfrm>
            <a:off x="7045960" y="4076700"/>
            <a:ext cx="2371765" cy="2160000"/>
          </a:xfrm>
          <a:prstGeom prst="rect">
            <a:avLst/>
          </a:prstGeom>
        </p:spPr>
      </p:pic>
      <p:sp>
        <p:nvSpPr>
          <p:cNvPr id="15" name="Rectangle 9"/>
          <p:cNvSpPr>
            <a:spLocks noChangeArrowheads="1"/>
          </p:cNvSpPr>
          <p:nvPr/>
        </p:nvSpPr>
        <p:spPr bwMode="auto">
          <a:xfrm>
            <a:off x="8027083" y="6365857"/>
            <a:ext cx="825831"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0" lang="zh-CN" altLang="en-US" sz="2000" b="1" dirty="0" smtClean="0">
                <a:solidFill>
                  <a:srgbClr val="002060"/>
                </a:solidFill>
                <a:latin typeface="宋体" pitchFamily="2" charset="-122"/>
                <a:cs typeface="方正清刻本悦宋简体" panose="02000000000000000000" charset="-122"/>
              </a:rPr>
              <a:t>石 球</a:t>
            </a:r>
          </a:p>
        </p:txBody>
      </p:sp>
      <p:pic>
        <p:nvPicPr>
          <p:cNvPr id="16" name="图片 15" descr="C:/Users/ADMINI~1/AppData/Local/Temp/kaimatting/20200509102533/output_aiMatting_20200509102603.pngoutput_aiMatting_20200509102603"/>
          <p:cNvPicPr>
            <a:picLocks noChangeAspect="1"/>
          </p:cNvPicPr>
          <p:nvPr/>
        </p:nvPicPr>
        <p:blipFill>
          <a:blip r:embed="rId5"/>
          <a:stretch>
            <a:fillRect/>
          </a:stretch>
        </p:blipFill>
        <p:spPr>
          <a:xfrm>
            <a:off x="9867900" y="4076700"/>
            <a:ext cx="1742734" cy="2160000"/>
          </a:xfrm>
          <a:prstGeom prst="rect">
            <a:avLst/>
          </a:prstGeom>
        </p:spPr>
      </p:pic>
      <p:sp>
        <p:nvSpPr>
          <p:cNvPr id="17" name="Rectangle 14"/>
          <p:cNvSpPr>
            <a:spLocks noChangeArrowheads="1"/>
          </p:cNvSpPr>
          <p:nvPr/>
        </p:nvSpPr>
        <p:spPr bwMode="auto">
          <a:xfrm>
            <a:off x="10186182" y="6260830"/>
            <a:ext cx="1467032"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0" lang="zh-CN" altLang="en-US" sz="2000" b="1" dirty="0" smtClean="0">
                <a:solidFill>
                  <a:srgbClr val="002060"/>
                </a:solidFill>
                <a:latin typeface="宋体" pitchFamily="2" charset="-122"/>
              </a:rPr>
              <a:t>石锤、石砧</a:t>
            </a:r>
          </a:p>
        </p:txBody>
      </p:sp>
      <p:sp>
        <p:nvSpPr>
          <p:cNvPr id="18" name="文本框 1"/>
          <p:cNvSpPr txBox="1"/>
          <p:nvPr/>
        </p:nvSpPr>
        <p:spPr>
          <a:xfrm>
            <a:off x="161247" y="2797983"/>
            <a:ext cx="6688785" cy="1200329"/>
          </a:xfrm>
          <a:prstGeom prst="rect">
            <a:avLst/>
          </a:prstGeom>
          <a:noFill/>
          <a:ln>
            <a:noFill/>
          </a:ln>
        </p:spPr>
        <p:txBody>
          <a:bodyPr wrap="square" rtlCol="0">
            <a:spAutoFit/>
          </a:bodyPr>
          <a:lstStyle/>
          <a:p>
            <a:pPr>
              <a:lnSpc>
                <a:spcPct val="150000"/>
              </a:lnSpc>
            </a:pPr>
            <a:r>
              <a:rPr lang="zh-CN" altLang="en-US" sz="2400" b="1" dirty="0" smtClean="0">
                <a:solidFill>
                  <a:srgbClr val="FF0000"/>
                </a:solidFill>
                <a:latin typeface="宋体" pitchFamily="2" charset="-122"/>
                <a:ea typeface="宋体" pitchFamily="2" charset="-122"/>
                <a:sym typeface="+mn-ea"/>
              </a:rPr>
              <a:t>（</a:t>
            </a:r>
            <a:r>
              <a:rPr lang="en-US" altLang="zh-CN" sz="2400" b="1" dirty="0" smtClean="0">
                <a:solidFill>
                  <a:srgbClr val="FF0000"/>
                </a:solidFill>
                <a:latin typeface="宋体" pitchFamily="2" charset="-122"/>
                <a:ea typeface="宋体" pitchFamily="2" charset="-122"/>
                <a:sym typeface="+mn-ea"/>
              </a:rPr>
              <a:t>2</a:t>
            </a:r>
            <a:r>
              <a:rPr lang="zh-CN" altLang="en-US" sz="2400" b="1" dirty="0" smtClean="0">
                <a:solidFill>
                  <a:srgbClr val="FF0000"/>
                </a:solidFill>
                <a:latin typeface="宋体" pitchFamily="2" charset="-122"/>
                <a:ea typeface="宋体" pitchFamily="2" charset="-122"/>
                <a:sym typeface="+mn-ea"/>
              </a:rPr>
              <a:t>）</a:t>
            </a:r>
            <a:r>
              <a:rPr lang="zh-CN" sz="2400" b="1" dirty="0" smtClean="0">
                <a:solidFill>
                  <a:srgbClr val="FF0000"/>
                </a:solidFill>
                <a:latin typeface="宋体" pitchFamily="2" charset="-122"/>
                <a:ea typeface="宋体" pitchFamily="2" charset="-122"/>
                <a:sym typeface="+mn-ea"/>
              </a:rPr>
              <a:t>生产工具</a:t>
            </a:r>
            <a:r>
              <a:rPr sz="2400" b="1" dirty="0" smtClean="0">
                <a:solidFill>
                  <a:srgbClr val="FF0000"/>
                </a:solidFill>
                <a:latin typeface="宋体" pitchFamily="2" charset="-122"/>
                <a:ea typeface="宋体" pitchFamily="2" charset="-122"/>
                <a:sym typeface="+mn-ea"/>
              </a:rPr>
              <a:t>：</a:t>
            </a:r>
            <a:r>
              <a:rPr lang="zh-CN" altLang="en-US" sz="2400" b="1" dirty="0">
                <a:solidFill>
                  <a:srgbClr val="002060"/>
                </a:solidFill>
                <a:latin typeface="宋体" pitchFamily="2" charset="-122"/>
                <a:ea typeface="宋体" pitchFamily="2" charset="-122"/>
                <a:sym typeface="+mn-ea"/>
              </a:rPr>
              <a:t>人们使用</a:t>
            </a:r>
            <a:r>
              <a:rPr lang="zh-CN" altLang="en-US" sz="2400" b="1" dirty="0">
                <a:solidFill>
                  <a:srgbClr val="FF0000"/>
                </a:solidFill>
                <a:latin typeface="宋体" pitchFamily="2" charset="-122"/>
                <a:ea typeface="宋体" pitchFamily="2" charset="-122"/>
                <a:sym typeface="+mn-ea"/>
              </a:rPr>
              <a:t>木、骨和石</a:t>
            </a:r>
            <a:r>
              <a:rPr lang="zh-CN" altLang="en-US" sz="2400" b="1" dirty="0">
                <a:solidFill>
                  <a:srgbClr val="002060"/>
                </a:solidFill>
                <a:latin typeface="宋体" pitchFamily="2" charset="-122"/>
                <a:ea typeface="宋体" pitchFamily="2" charset="-122"/>
                <a:sym typeface="+mn-ea"/>
              </a:rPr>
              <a:t>等材料制作的工具，从事采集和渔猎</a:t>
            </a:r>
            <a:r>
              <a:rPr lang="zh-CN" altLang="en-US" sz="2400" b="1" dirty="0" smtClean="0">
                <a:solidFill>
                  <a:srgbClr val="002060"/>
                </a:solidFill>
                <a:latin typeface="宋体" pitchFamily="2" charset="-122"/>
                <a:ea typeface="宋体" pitchFamily="2" charset="-122"/>
                <a:sym typeface="+mn-ea"/>
              </a:rPr>
              <a:t>。</a:t>
            </a:r>
            <a:endParaRPr lang="zh-CN" altLang="en-US" sz="2400" b="1" dirty="0">
              <a:solidFill>
                <a:srgbClr val="002060"/>
              </a:solidFill>
              <a:latin typeface="宋体" pitchFamily="2" charset="-122"/>
              <a:ea typeface="宋体" pitchFamily="2" charset="-122"/>
              <a:sym typeface="+mn-ea"/>
            </a:endParaRPr>
          </a:p>
        </p:txBody>
      </p:sp>
    </p:spTree>
    <p:extLst>
      <p:ext uri="{BB962C8B-B14F-4D97-AF65-F5344CB8AC3E}">
        <p14:creationId xmlns:p14="http://schemas.microsoft.com/office/powerpoint/2010/main" val="23312045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5000"/>
                            </p:stCondLst>
                            <p:childTnLst>
                              <p:par>
                                <p:cTn id="55" presetID="42"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P spid="15"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6"/>
          <p:cNvSpPr txBox="1"/>
          <p:nvPr/>
        </p:nvSpPr>
        <p:spPr>
          <a:xfrm>
            <a:off x="161247" y="2232436"/>
            <a:ext cx="6899952" cy="1938992"/>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itchFamily="2" charset="-122"/>
                <a:ea typeface="宋体" pitchFamily="2" charset="-122"/>
              </a:rPr>
              <a:t>①人们在一定地域范围内过着迁徙的生活；</a:t>
            </a:r>
            <a:endParaRPr lang="en-US" altLang="zh-CN" sz="2000" b="1" dirty="0" smtClean="0">
              <a:solidFill>
                <a:srgbClr val="002060"/>
              </a:solidFill>
              <a:latin typeface="宋体" pitchFamily="2" charset="-122"/>
              <a:ea typeface="宋体" pitchFamily="2" charset="-122"/>
            </a:endParaRPr>
          </a:p>
          <a:p>
            <a:pPr>
              <a:lnSpc>
                <a:spcPct val="150000"/>
              </a:lnSpc>
            </a:pPr>
            <a:r>
              <a:rPr lang="zh-CN" altLang="en-US" sz="2000" b="1" dirty="0">
                <a:solidFill>
                  <a:srgbClr val="002060"/>
                </a:solidFill>
                <a:latin typeface="宋体" pitchFamily="2" charset="-122"/>
                <a:ea typeface="宋体" pitchFamily="2" charset="-122"/>
              </a:rPr>
              <a:t>②用</a:t>
            </a:r>
            <a:r>
              <a:rPr lang="zh-CN" altLang="en-US" sz="2000" b="1" dirty="0" smtClean="0">
                <a:solidFill>
                  <a:srgbClr val="002060"/>
                </a:solidFill>
                <a:latin typeface="宋体" pitchFamily="2" charset="-122"/>
                <a:ea typeface="宋体" pitchFamily="2" charset="-122"/>
              </a:rPr>
              <a:t>火取暖、烧烤食物；  </a:t>
            </a:r>
            <a:endParaRPr lang="en-US" altLang="zh-CN" sz="2000" b="1" dirty="0" smtClean="0">
              <a:solidFill>
                <a:srgbClr val="002060"/>
              </a:solidFill>
              <a:latin typeface="宋体" pitchFamily="2" charset="-122"/>
              <a:ea typeface="宋体" pitchFamily="2" charset="-122"/>
            </a:endParaRPr>
          </a:p>
          <a:p>
            <a:pPr>
              <a:lnSpc>
                <a:spcPct val="150000"/>
              </a:lnSpc>
            </a:pPr>
            <a:r>
              <a:rPr lang="zh-CN" altLang="en-US" sz="2000" b="1" dirty="0">
                <a:solidFill>
                  <a:srgbClr val="002060"/>
                </a:solidFill>
                <a:latin typeface="宋体" pitchFamily="2" charset="-122"/>
                <a:ea typeface="宋体" pitchFamily="2" charset="-122"/>
              </a:rPr>
              <a:t>③女性</a:t>
            </a:r>
            <a:r>
              <a:rPr lang="zh-CN" altLang="en-US" sz="2000" b="1" dirty="0" smtClean="0">
                <a:solidFill>
                  <a:srgbClr val="002060"/>
                </a:solidFill>
                <a:latin typeface="宋体" pitchFamily="2" charset="-122"/>
                <a:ea typeface="宋体" pitchFamily="2" charset="-122"/>
              </a:rPr>
              <a:t>除生育和抚养后代外，还负责采集植物果实、昆虫等，为群居人们提供大部分食物。</a:t>
            </a:r>
            <a:r>
              <a:rPr lang="en-US" altLang="zh-CN" sz="2000" b="1" dirty="0" smtClean="0">
                <a:solidFill>
                  <a:srgbClr val="002060"/>
                </a:solidFill>
                <a:latin typeface="宋体" pitchFamily="2" charset="-122"/>
                <a:ea typeface="宋体" pitchFamily="2" charset="-122"/>
              </a:rPr>
              <a:t>    </a:t>
            </a:r>
          </a:p>
        </p:txBody>
      </p:sp>
      <p:sp>
        <p:nvSpPr>
          <p:cNvPr id="3" name="文本框 2"/>
          <p:cNvSpPr txBox="1"/>
          <p:nvPr/>
        </p:nvSpPr>
        <p:spPr>
          <a:xfrm>
            <a:off x="161247" y="1661159"/>
            <a:ext cx="3636053" cy="566309"/>
          </a:xfrm>
          <a:prstGeom prst="rect">
            <a:avLst/>
          </a:prstGeom>
          <a:noFill/>
          <a:ln>
            <a:noFill/>
          </a:ln>
        </p:spPr>
        <p:txBody>
          <a:bodyPr wrap="square" rtlCol="0">
            <a:spAutoFit/>
          </a:bodyPr>
          <a:lstStyle/>
          <a:p>
            <a:pPr algn="l" fontAlgn="auto">
              <a:lnSpc>
                <a:spcPct val="110000"/>
              </a:lnSpc>
            </a:pPr>
            <a:r>
              <a:rPr lang="zh-CN" altLang="en-US" sz="2800" b="1" dirty="0" smtClean="0">
                <a:solidFill>
                  <a:srgbClr val="FF0000"/>
                </a:solidFill>
                <a:latin typeface="宋体" pitchFamily="2" charset="-122"/>
                <a:ea typeface="宋体" pitchFamily="2" charset="-122"/>
                <a:sym typeface="+mn-ea"/>
              </a:rPr>
              <a:t>（</a:t>
            </a:r>
            <a:r>
              <a:rPr lang="en-US" altLang="zh-CN" sz="2800" b="1" dirty="0" smtClean="0">
                <a:solidFill>
                  <a:srgbClr val="FF0000"/>
                </a:solidFill>
                <a:latin typeface="宋体" pitchFamily="2" charset="-122"/>
                <a:ea typeface="宋体" pitchFamily="2" charset="-122"/>
                <a:sym typeface="+mn-ea"/>
              </a:rPr>
              <a:t>3</a:t>
            </a:r>
            <a:r>
              <a:rPr lang="zh-CN" altLang="en-US" sz="2800" b="1" dirty="0" smtClean="0">
                <a:solidFill>
                  <a:srgbClr val="FF0000"/>
                </a:solidFill>
                <a:latin typeface="宋体" pitchFamily="2" charset="-122"/>
                <a:ea typeface="宋体" pitchFamily="2" charset="-122"/>
                <a:sym typeface="+mn-ea"/>
              </a:rPr>
              <a:t>）</a:t>
            </a:r>
            <a:r>
              <a:rPr lang="zh-CN" sz="2800" b="1" dirty="0" smtClean="0">
                <a:solidFill>
                  <a:srgbClr val="FF0000"/>
                </a:solidFill>
                <a:latin typeface="宋体" pitchFamily="2" charset="-122"/>
                <a:ea typeface="宋体" pitchFamily="2" charset="-122"/>
                <a:sym typeface="+mn-ea"/>
              </a:rPr>
              <a:t>生活方式</a:t>
            </a:r>
            <a:r>
              <a:rPr sz="2800" b="1" dirty="0">
                <a:solidFill>
                  <a:srgbClr val="FF0000"/>
                </a:solidFill>
                <a:latin typeface="宋体" pitchFamily="2" charset="-122"/>
                <a:ea typeface="宋体" pitchFamily="2" charset="-122"/>
                <a:sym typeface="+mn-ea"/>
              </a:rPr>
              <a:t>：</a:t>
            </a:r>
            <a:endParaRPr lang="zh-CN" altLang="en-US" sz="2800" b="1" dirty="0">
              <a:solidFill>
                <a:srgbClr val="FF0000"/>
              </a:solidFill>
              <a:latin typeface="宋体" pitchFamily="2" charset="-122"/>
              <a:ea typeface="宋体" pitchFamily="2" charset="-122"/>
            </a:endParaRPr>
          </a:p>
        </p:txBody>
      </p:sp>
      <p:sp>
        <p:nvSpPr>
          <p:cNvPr id="14" name="TextBox 13"/>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6" name="直接连接符 1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7" name="TextBox 1"/>
          <p:cNvSpPr txBox="1"/>
          <p:nvPr/>
        </p:nvSpPr>
        <p:spPr>
          <a:xfrm>
            <a:off x="161247" y="963884"/>
            <a:ext cx="4258354" cy="523220"/>
          </a:xfrm>
          <a:prstGeom prst="rect">
            <a:avLst/>
          </a:prstGeom>
          <a:noFill/>
          <a:ln w="19050">
            <a:noFill/>
          </a:ln>
        </p:spPr>
        <p:txBody>
          <a:bodyPr wrap="square" rtlCol="0">
            <a:spAutoFit/>
          </a:bodyPr>
          <a:lstStyle/>
          <a:p>
            <a:r>
              <a:rPr lang="en-US" altLang="zh-CN" sz="2800" b="1" dirty="0" smtClean="0">
                <a:solidFill>
                  <a:srgbClr val="FF0000"/>
                </a:solidFill>
                <a:latin typeface="方正姚体" pitchFamily="2" charset="-122"/>
                <a:ea typeface="方正姚体" pitchFamily="2" charset="-122"/>
              </a:rPr>
              <a:t>1</a:t>
            </a:r>
            <a:r>
              <a:rPr lang="zh-CN" altLang="en-US" sz="2800" b="1" dirty="0" smtClean="0">
                <a:solidFill>
                  <a:srgbClr val="FF0000"/>
                </a:solidFill>
                <a:latin typeface="方正姚体" pitchFamily="2" charset="-122"/>
                <a:ea typeface="方正姚体" pitchFamily="2" charset="-122"/>
              </a:rPr>
              <a:t>、渔猎采集时期</a:t>
            </a:r>
            <a:endParaRPr lang="zh-CN" altLang="en-US" sz="2800" b="1" dirty="0">
              <a:solidFill>
                <a:srgbClr val="FF0000"/>
              </a:solidFill>
              <a:latin typeface="方正姚体" pitchFamily="2" charset="-122"/>
              <a:ea typeface="方正姚体" pitchFamily="2" charset="-122"/>
            </a:endParaRPr>
          </a:p>
        </p:txBody>
      </p:sp>
      <p:pic>
        <p:nvPicPr>
          <p:cNvPr id="13" name="图片 12"/>
          <p:cNvPicPr>
            <a:picLocks noChangeAspect="1"/>
          </p:cNvPicPr>
          <p:nvPr/>
        </p:nvPicPr>
        <p:blipFill>
          <a:blip r:embed="rId2"/>
          <a:stretch>
            <a:fillRect/>
          </a:stretch>
        </p:blipFill>
        <p:spPr>
          <a:xfrm>
            <a:off x="211179" y="4362450"/>
            <a:ext cx="3873500" cy="2292350"/>
          </a:xfrm>
          <a:prstGeom prst="rect">
            <a:avLst/>
          </a:prstGeom>
          <a:effectLst>
            <a:outerShdw blurRad="50800" dist="38100" algn="l" rotWithShape="0">
              <a:prstClr val="black">
                <a:alpha val="40000"/>
              </a:prstClr>
            </a:outerShdw>
          </a:effectLst>
        </p:spPr>
      </p:pic>
      <p:pic>
        <p:nvPicPr>
          <p:cNvPr id="15" name="图片 14" descr="C:/Users/ADMINI~1/AppData/Local/Temp/kaimatting/20200509161316/output_aiMatting_20200509161710.pngoutput_aiMatting_20200509161710"/>
          <p:cNvPicPr>
            <a:picLocks noChangeAspect="1"/>
          </p:cNvPicPr>
          <p:nvPr/>
        </p:nvPicPr>
        <p:blipFill>
          <a:blip r:embed="rId3">
            <a:lum bright="6000"/>
          </a:blip>
          <a:srcRect/>
          <a:stretch>
            <a:fillRect/>
          </a:stretch>
        </p:blipFill>
        <p:spPr>
          <a:xfrm>
            <a:off x="7835901" y="3924300"/>
            <a:ext cx="4006848" cy="2730500"/>
          </a:xfrm>
          <a:prstGeom prst="rect">
            <a:avLst/>
          </a:prstGeom>
          <a:effectLst/>
        </p:spPr>
      </p:pic>
      <p:sp>
        <p:nvSpPr>
          <p:cNvPr id="18" name="文本框 15"/>
          <p:cNvSpPr txBox="1"/>
          <p:nvPr/>
        </p:nvSpPr>
        <p:spPr>
          <a:xfrm>
            <a:off x="7061199" y="963884"/>
            <a:ext cx="4895850" cy="2862322"/>
          </a:xfrm>
          <a:prstGeom prst="rect">
            <a:avLst/>
          </a:prstGeom>
          <a:noFill/>
          <a:ln w="25400">
            <a:solidFill>
              <a:srgbClr val="00B050"/>
            </a:solidFill>
          </a:ln>
        </p:spPr>
        <p:txBody>
          <a:bodyPr wrap="square" rtlCol="0" anchor="t">
            <a:spAutoFit/>
          </a:bodyPr>
          <a:lstStyle/>
          <a:p>
            <a:pPr marL="0" marR="0" lvl="0" indent="0" algn="just" defTabSz="914400" fontAlgn="auto">
              <a:lnSpc>
                <a:spcPct val="125000"/>
              </a:lnSpc>
              <a:spcBef>
                <a:spcPts val="0"/>
              </a:spcBef>
              <a:spcAft>
                <a:spcPts val="0"/>
              </a:spcAft>
              <a:buClr>
                <a:prstClr val="black"/>
              </a:buClr>
              <a:buSzTx/>
              <a:buFontTx/>
              <a:buNone/>
              <a:defRPr/>
            </a:pPr>
            <a:r>
              <a:rPr lang="en-US" alt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    </a:t>
            </a:r>
            <a:r>
              <a:rPr sz="2000" b="1" kern="0" noProof="0" dirty="0">
                <a:ln>
                  <a:noFill/>
                </a:ln>
                <a:solidFill>
                  <a:srgbClr val="002060"/>
                </a:solidFill>
                <a:effectLst/>
                <a:uLnTx/>
                <a:uFillTx/>
                <a:latin typeface="宋体" pitchFamily="2" charset="-122"/>
                <a:ea typeface="宋体" pitchFamily="2" charset="-122"/>
                <a:cs typeface="Times New Roman" panose="02020603050405020304" charset="0"/>
                <a:sym typeface="+mn-ea"/>
              </a:rPr>
              <a:t>1930</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年法国地质学家德日进曾将周口店第一地点的</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有色骨骼和鹿角</a:t>
            </a:r>
            <a:r>
              <a:rPr 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带到巴黎博物馆,请该馆矿物研究室的人员对标本进行了化学分析</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结果表明</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这些骨、角标本上的黑色物质并非有色金属的污染</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而是燃烧的结果。</a:t>
            </a:r>
          </a:p>
          <a:p>
            <a:pPr marL="0" marR="0" lvl="0" indent="0" algn="r" defTabSz="914400" fontAlgn="auto">
              <a:lnSpc>
                <a:spcPct val="125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中国国家博物馆官网</a:t>
            </a:r>
          </a:p>
        </p:txBody>
      </p:sp>
      <p:pic>
        <p:nvPicPr>
          <p:cNvPr id="19" name="图片 18" descr="C:/Users/ADMINI~1/AppData/Local/Temp/kaimatting/20200509102025/output_aiMatting_20200509102126.pngoutput_aiMatting_20200509102126"/>
          <p:cNvPicPr>
            <a:picLocks noChangeAspect="1"/>
          </p:cNvPicPr>
          <p:nvPr/>
        </p:nvPicPr>
        <p:blipFill>
          <a:blip r:embed="rId4"/>
          <a:stretch>
            <a:fillRect/>
          </a:stretch>
        </p:blipFill>
        <p:spPr>
          <a:xfrm>
            <a:off x="4660899" y="4016375"/>
            <a:ext cx="2400300" cy="2546350"/>
          </a:xfrm>
          <a:prstGeom prst="rect">
            <a:avLst/>
          </a:prstGeom>
        </p:spPr>
      </p:pic>
      <p:sp>
        <p:nvSpPr>
          <p:cNvPr id="20" name="Rectangle 5"/>
          <p:cNvSpPr>
            <a:spLocks noChangeArrowheads="1"/>
          </p:cNvSpPr>
          <p:nvPr/>
        </p:nvSpPr>
        <p:spPr bwMode="auto">
          <a:xfrm>
            <a:off x="4789323" y="5309870"/>
            <a:ext cx="825832"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latin typeface="宋体" pitchFamily="2" charset="-122"/>
                <a:cs typeface="方正清刻本悦宋简体" panose="02000000000000000000" charset="-122"/>
              </a:rPr>
              <a:t>烧 骨</a:t>
            </a:r>
          </a:p>
        </p:txBody>
      </p:sp>
    </p:spTree>
    <p:extLst>
      <p:ext uri="{BB962C8B-B14F-4D97-AF65-F5344CB8AC3E}">
        <p14:creationId xmlns:p14="http://schemas.microsoft.com/office/powerpoint/2010/main" val="37710855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视频水印中"/>
          <p:cNvPicPr>
            <a:picLocks noChangeAspect="1"/>
          </p:cNvPicPr>
          <p:nvPr/>
        </p:nvPicPr>
        <p:blipFill>
          <a:blip r:embed="rId4"/>
          <a:stretch>
            <a:fillRect/>
          </a:stretch>
        </p:blipFill>
        <p:spPr>
          <a:xfrm>
            <a:off x="4584700" y="3219450"/>
            <a:ext cx="3022600" cy="419100"/>
          </a:xfrm>
          <a:prstGeom prst="rect">
            <a:avLst/>
          </a:prstGeom>
        </p:spPr>
      </p:pic>
      <p:sp>
        <p:nvSpPr>
          <p:cNvPr id="12" name="矩形 11"/>
          <p:cNvSpPr/>
          <p:nvPr/>
        </p:nvSpPr>
        <p:spPr>
          <a:xfrm>
            <a:off x="0" y="3004820"/>
            <a:ext cx="12206605" cy="10210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94945" y="1439545"/>
            <a:ext cx="11802745" cy="1477328"/>
          </a:xfrm>
          <a:prstGeom prst="rect">
            <a:avLst/>
          </a:prstGeom>
          <a:noFill/>
        </p:spPr>
        <p:txBody>
          <a:bodyPr wrap="square" rtlCol="0" anchor="t">
            <a:spAutoFit/>
          </a:bodyPr>
          <a:lstStyle/>
          <a:p>
            <a:pPr marL="0" marR="0" lvl="0" indent="0" algn="just" defTabSz="914400" fontAlgn="auto">
              <a:lnSpc>
                <a:spcPct val="125000"/>
              </a:lnSpc>
              <a:spcBef>
                <a:spcPts val="0"/>
              </a:spcBef>
              <a:spcAft>
                <a:spcPts val="0"/>
              </a:spcAft>
              <a:buClr>
                <a:prstClr val="black"/>
              </a:buClr>
              <a:buSzTx/>
              <a:buFontTx/>
              <a:buNone/>
              <a:defRPr/>
            </a:pPr>
            <a:r>
              <a:rPr lang="en-US" altLang="zh-CN" sz="2400" kern="0" noProof="0" dirty="0">
                <a:ln>
                  <a:noFill/>
                </a:ln>
                <a:solidFill>
                  <a:schemeClr val="tx1">
                    <a:lumMod val="95000"/>
                    <a:lumOff val="5000"/>
                  </a:schemeClr>
                </a:solidFill>
                <a:effectLst/>
                <a:uLnTx/>
                <a:uFillTx/>
                <a:latin typeface="楷体" panose="02010609060101010101" charset="-122"/>
                <a:ea typeface="楷体" panose="02010609060101010101" charset="-122"/>
                <a:cs typeface="楷体" panose="02010609060101010101" charset="-122"/>
                <a:sym typeface="+mn-ea"/>
              </a:rPr>
              <a:t>    </a:t>
            </a:r>
            <a:r>
              <a:rPr 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在旧石器时代的几百万年中，男女之间的关系比此后任何时候都更为平等，其主要原因似乎在于当时的女性对于团体获得食物的贡献不说大于男性，至少也是同等的。</a:t>
            </a:r>
            <a:endParaRPr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algn="r" defTabSz="914400" fontAlgn="auto">
              <a:lnSpc>
                <a:spcPct val="125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斯塔夫里阿诺斯《全球通史：从史前史到</a:t>
            </a:r>
            <a:r>
              <a:rPr lang="en-US" alt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21</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世纪》</a:t>
            </a:r>
          </a:p>
        </p:txBody>
      </p:sp>
      <p:sp>
        <p:nvSpPr>
          <p:cNvPr id="10" name="文本框 9"/>
          <p:cNvSpPr txBox="1"/>
          <p:nvPr/>
        </p:nvSpPr>
        <p:spPr>
          <a:xfrm>
            <a:off x="194946" y="4163695"/>
            <a:ext cx="11802110" cy="1477328"/>
          </a:xfrm>
          <a:prstGeom prst="rect">
            <a:avLst/>
          </a:prstGeom>
          <a:noFill/>
        </p:spPr>
        <p:txBody>
          <a:bodyPr wrap="square" rtlCol="0" anchor="t">
            <a:spAutoFit/>
          </a:bodyPr>
          <a:lstStyle/>
          <a:p>
            <a:pPr marL="0" marR="0" lvl="0" indent="0" algn="just" defTabSz="914400" fontAlgn="auto">
              <a:lnSpc>
                <a:spcPct val="125000"/>
              </a:lnSpc>
              <a:spcBef>
                <a:spcPts val="0"/>
              </a:spcBef>
              <a:spcAft>
                <a:spcPts val="0"/>
              </a:spcAft>
              <a:buClr>
                <a:prstClr val="black"/>
              </a:buClr>
              <a:buSzTx/>
              <a:buFontTx/>
              <a:buNone/>
              <a:defRPr/>
            </a:pPr>
            <a:r>
              <a:rPr lang="en-US" altLang="zh-CN" sz="2400" kern="0" noProof="0" dirty="0">
                <a:ln>
                  <a:noFill/>
                </a:ln>
                <a:solidFill>
                  <a:schemeClr val="tx1">
                    <a:lumMod val="95000"/>
                    <a:lumOff val="5000"/>
                  </a:schemeClr>
                </a:solidFill>
                <a:effectLst/>
                <a:uLnTx/>
                <a:uFillTx/>
                <a:latin typeface="楷体" panose="02010609060101010101" charset="-122"/>
                <a:ea typeface="楷体" panose="02010609060101010101" charset="-122"/>
                <a:cs typeface="楷体" panose="02010609060101010101" charset="-122"/>
                <a:sym typeface="+mn-ea"/>
              </a:rPr>
              <a:t>    </a:t>
            </a:r>
            <a:r>
              <a:rPr lang="zh-CN"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旧石器时代晚期狩猎虽然占主要地位，但因动物的活动受季节的影响很大，不能完全满足人类生活的需要，因而采集和捕鱼在人类经济生活中占有相当重要的比重。</a:t>
            </a:r>
            <a:endParaRPr sz="24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algn="r" defTabSz="914400" fontAlgn="auto">
              <a:lnSpc>
                <a:spcPct val="125000"/>
              </a:lnSpc>
              <a:spcBef>
                <a:spcPts val="0"/>
              </a:spcBef>
              <a:spcAft>
                <a:spcPts val="0"/>
              </a:spcAft>
              <a:buClr>
                <a:prstClr val="black"/>
              </a:buClr>
              <a:buSzTx/>
              <a:buFontTx/>
              <a:buNone/>
              <a:defRPr/>
            </a:pPr>
            <a:r>
              <a:rPr lang="en-US" alt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林耀华《</a:t>
            </a:r>
            <a:r>
              <a:rPr lang="zh-CN"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原始社会史</a:t>
            </a:r>
            <a:r>
              <a:rPr lang="zh-CN" altLang="en-US" sz="24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p>
        </p:txBody>
      </p:sp>
      <p:sp>
        <p:nvSpPr>
          <p:cNvPr id="11" name="文本框 10"/>
          <p:cNvSpPr txBox="1"/>
          <p:nvPr/>
        </p:nvSpPr>
        <p:spPr>
          <a:xfrm>
            <a:off x="34290" y="3025140"/>
            <a:ext cx="12056110" cy="1015663"/>
          </a:xfrm>
          <a:prstGeom prst="rect">
            <a:avLst/>
          </a:prstGeom>
          <a:noFill/>
        </p:spPr>
        <p:txBody>
          <a:bodyPr wrap="square" rtlCol="0" anchor="t">
            <a:spAutoFit/>
          </a:bodyPr>
          <a:lstStyle/>
          <a:p>
            <a:pPr marL="0" marR="0" lvl="0" indent="0" defTabSz="914400" fontAlgn="auto">
              <a:lnSpc>
                <a:spcPct val="125000"/>
              </a:lnSpc>
              <a:spcBef>
                <a:spcPts val="0"/>
              </a:spcBef>
              <a:spcAft>
                <a:spcPts val="0"/>
              </a:spcAft>
              <a:buClr>
                <a:prstClr val="black"/>
              </a:buClr>
              <a:buSzTx/>
              <a:buFontTx/>
              <a:buNone/>
              <a:defRPr/>
            </a:pPr>
            <a:r>
              <a:rPr lang="en-US" altLang="zh-CN" sz="2400" kern="0" noProof="0" dirty="0">
                <a:ln>
                  <a:noFill/>
                </a:ln>
                <a:solidFill>
                  <a:schemeClr val="bg1"/>
                </a:solidFill>
                <a:effectLst>
                  <a:outerShdw blurRad="38100" dist="38100" dir="2700000" algn="tl">
                    <a:srgbClr val="000000">
                      <a:alpha val="43137"/>
                    </a:srgbClr>
                  </a:outerShdw>
                </a:effectLst>
                <a:uLnTx/>
                <a:uFillTx/>
                <a:latin typeface="黑体" panose="02010609060101010101" charset="-122"/>
                <a:ea typeface="黑体" panose="02010609060101010101" charset="-122"/>
                <a:cs typeface="黑体" panose="02010609060101010101" charset="-122"/>
                <a:sym typeface="+mn-ea"/>
              </a:rPr>
              <a:t>    </a:t>
            </a:r>
            <a:r>
              <a:rPr lang="zh-CN" sz="2400" b="1" kern="0" noProof="0" dirty="0">
                <a:ln>
                  <a:noFill/>
                </a:ln>
                <a:solidFill>
                  <a:srgbClr val="FF0000"/>
                </a:solidFill>
                <a:uLnTx/>
                <a:uFillTx/>
                <a:latin typeface="宋体" pitchFamily="2" charset="-122"/>
                <a:ea typeface="宋体" pitchFamily="2" charset="-122"/>
                <a:cs typeface="黑体" panose="02010609060101010101" charset="-122"/>
                <a:sym typeface="+mn-ea"/>
              </a:rPr>
              <a:t>为什么说</a:t>
            </a:r>
            <a:r>
              <a:rPr lang="en-US" altLang="zh-CN" sz="2400" b="1" kern="0" noProof="0" dirty="0">
                <a:ln>
                  <a:noFill/>
                </a:ln>
                <a:solidFill>
                  <a:srgbClr val="FF0000"/>
                </a:solidFill>
                <a:uLnTx/>
                <a:uFillTx/>
                <a:latin typeface="宋体" pitchFamily="2" charset="-122"/>
                <a:ea typeface="宋体" pitchFamily="2" charset="-122"/>
                <a:cs typeface="黑体" panose="02010609060101010101" charset="-122"/>
                <a:sym typeface="+mn-ea"/>
              </a:rPr>
              <a:t>“当时的女性对于团体获得食物的贡献不说大于男性，至少也是同等的”? </a:t>
            </a:r>
            <a:r>
              <a:rPr lang="zh-CN" altLang="en-US" sz="2400" b="1" kern="0" noProof="0" dirty="0">
                <a:ln>
                  <a:noFill/>
                </a:ln>
                <a:solidFill>
                  <a:srgbClr val="FF0000"/>
                </a:solidFill>
                <a:uLnTx/>
                <a:uFillTx/>
                <a:latin typeface="宋体" pitchFamily="2" charset="-122"/>
                <a:ea typeface="宋体" pitchFamily="2" charset="-122"/>
                <a:cs typeface="黑体" panose="02010609060101010101" charset="-122"/>
                <a:sym typeface="+mn-ea"/>
              </a:rPr>
              <a:t>谈谈你的看法。</a:t>
            </a:r>
          </a:p>
        </p:txBody>
      </p:sp>
      <p:cxnSp>
        <p:nvCxnSpPr>
          <p:cNvPr id="13" name="直接连接符 1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Tree>
    <p:custDataLst>
      <p:tags r:id="rId1"/>
    </p:custDataLst>
    <p:extLst>
      <p:ext uri="{BB962C8B-B14F-4D97-AF65-F5344CB8AC3E}">
        <p14:creationId xmlns:p14="http://schemas.microsoft.com/office/powerpoint/2010/main" val="26491892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0" grpId="1"/>
      <p:bldP spid="10" grpId="2"/>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0" name="直接连接符 9"/>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sp>
        <p:nvSpPr>
          <p:cNvPr id="12"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a:solidFill>
                  <a:srgbClr val="FF0000"/>
                </a:solidFill>
                <a:latin typeface="方正姚体" pitchFamily="2" charset="-122"/>
                <a:ea typeface="方正姚体" pitchFamily="2" charset="-122"/>
              </a:rPr>
              <a:t>2</a:t>
            </a:r>
            <a:r>
              <a:rPr lang="zh-CN" altLang="en-US" sz="2800" b="1" dirty="0" smtClean="0">
                <a:solidFill>
                  <a:srgbClr val="FF0000"/>
                </a:solidFill>
                <a:latin typeface="方正姚体" pitchFamily="2" charset="-122"/>
                <a:ea typeface="方正姚体" pitchFamily="2" charset="-122"/>
              </a:rPr>
              <a:t>、原始农业和畜牧业的产生</a:t>
            </a:r>
            <a:endParaRPr lang="zh-CN" altLang="en-US" sz="2800" b="1" dirty="0">
              <a:solidFill>
                <a:srgbClr val="FF0000"/>
              </a:solidFill>
              <a:latin typeface="方正姚体" pitchFamily="2" charset="-122"/>
              <a:ea typeface="方正姚体" pitchFamily="2" charset="-122"/>
            </a:endParaRPr>
          </a:p>
        </p:txBody>
      </p:sp>
      <p:sp>
        <p:nvSpPr>
          <p:cNvPr id="3" name="矩形 2"/>
          <p:cNvSpPr/>
          <p:nvPr/>
        </p:nvSpPr>
        <p:spPr>
          <a:xfrm>
            <a:off x="34290" y="1490824"/>
            <a:ext cx="6726556" cy="3785652"/>
          </a:xfrm>
          <a:prstGeom prst="rect">
            <a:avLst/>
          </a:prstGeom>
        </p:spPr>
        <p:txBody>
          <a:bodyPr wrap="square">
            <a:spAutoFit/>
          </a:bodyPr>
          <a:lstStyle/>
          <a:p>
            <a:pPr lvl="0" indent="266700" eaLnBrk="0" fontAlgn="base" hangingPunct="0">
              <a:lnSpc>
                <a:spcPct val="150000"/>
              </a:lnSpc>
              <a:spcBef>
                <a:spcPct val="0"/>
              </a:spcBef>
              <a:spcAft>
                <a:spcPct val="0"/>
              </a:spcAft>
            </a:pPr>
            <a:r>
              <a:rPr lang="zh-CN" altLang="en-US" sz="2000" b="1" dirty="0">
                <a:solidFill>
                  <a:srgbClr val="FF0000"/>
                </a:solidFill>
                <a:latin typeface="Calibri" panose="020F0502020204030204" pitchFamily="34" charset="0"/>
                <a:ea typeface="宋体" panose="02010600030101010101" pitchFamily="2" charset="-122"/>
                <a:cs typeface="Iowan Old Style"/>
              </a:rPr>
              <a:t> （</a:t>
            </a:r>
            <a:r>
              <a:rPr lang="en-US" altLang="zh-CN" sz="2000" b="1" dirty="0">
                <a:solidFill>
                  <a:srgbClr val="FF0000"/>
                </a:solidFill>
                <a:latin typeface="Calibri" panose="020F0502020204030204" pitchFamily="34" charset="0"/>
                <a:ea typeface="宋体" panose="02010600030101010101" pitchFamily="2" charset="-122"/>
                <a:cs typeface="Iowan Old Style"/>
              </a:rPr>
              <a:t>1</a:t>
            </a:r>
            <a:r>
              <a:rPr lang="zh-CN" altLang="en-US" sz="2000" b="1" dirty="0">
                <a:solidFill>
                  <a:srgbClr val="FF0000"/>
                </a:solidFill>
                <a:latin typeface="Calibri" panose="020F0502020204030204" pitchFamily="34" charset="0"/>
                <a:ea typeface="宋体" panose="02010600030101010101" pitchFamily="2" charset="-122"/>
                <a:cs typeface="Iowan Old Style"/>
              </a:rPr>
              <a:t>）  </a:t>
            </a:r>
            <a:r>
              <a:rPr lang="zh-CN" altLang="en-US" sz="2000" b="1" dirty="0">
                <a:solidFill>
                  <a:srgbClr val="002060"/>
                </a:solidFill>
                <a:latin typeface="Calibri" panose="020F0502020204030204" pitchFamily="34" charset="0"/>
                <a:ea typeface="宋体" panose="02010600030101010101" pitchFamily="2" charset="-122"/>
                <a:cs typeface="Iowan Old Style"/>
              </a:rPr>
              <a:t>在长期采集和渔猎中，人类掌握了某些动植物的生长知识，学会选择、驯化野生</a:t>
            </a:r>
            <a:r>
              <a:rPr lang="zh-CN" altLang="en-US" sz="2000" b="1" dirty="0" smtClean="0">
                <a:solidFill>
                  <a:srgbClr val="002060"/>
                </a:solidFill>
                <a:latin typeface="Calibri" panose="020F0502020204030204" pitchFamily="34" charset="0"/>
                <a:ea typeface="宋体" panose="02010600030101010101" pitchFamily="2" charset="-122"/>
                <a:cs typeface="Iowan Old Style"/>
              </a:rPr>
              <a:t>动植物</a:t>
            </a:r>
            <a:r>
              <a:rPr lang="zh-CN" altLang="en-US" sz="2000" b="1" dirty="0">
                <a:solidFill>
                  <a:srgbClr val="002060"/>
                </a:solidFill>
                <a:latin typeface="Calibri" panose="020F0502020204030204" pitchFamily="34" charset="0"/>
                <a:ea typeface="宋体" panose="02010600030101010101" pitchFamily="2" charset="-122"/>
                <a:cs typeface="Iowan Old Style"/>
              </a:rPr>
              <a:t>。</a:t>
            </a:r>
            <a:r>
              <a:rPr lang="zh-CN" altLang="en-US" sz="2000" b="1" dirty="0" smtClean="0">
                <a:solidFill>
                  <a:srgbClr val="002060"/>
                </a:solidFill>
                <a:latin typeface="Calibri" panose="020F0502020204030204" pitchFamily="34" charset="0"/>
                <a:ea typeface="宋体" panose="02010600030101010101" pitchFamily="2" charset="-122"/>
                <a:cs typeface="Iowan Old Style"/>
              </a:rPr>
              <a:t>大约</a:t>
            </a:r>
            <a:r>
              <a:rPr lang="en-US" altLang="zh-CN" sz="2000" b="1" dirty="0">
                <a:solidFill>
                  <a:srgbClr val="002060"/>
                </a:solidFill>
                <a:latin typeface="Calibri" panose="020F0502020204030204" pitchFamily="34" charset="0"/>
                <a:ea typeface="宋体" panose="02010600030101010101" pitchFamily="2" charset="-122"/>
                <a:cs typeface="Iowan Old Style"/>
              </a:rPr>
              <a:t>1</a:t>
            </a:r>
            <a:r>
              <a:rPr lang="zh-CN" altLang="en-US" sz="2000" b="1" dirty="0">
                <a:solidFill>
                  <a:srgbClr val="002060"/>
                </a:solidFill>
                <a:latin typeface="Calibri" panose="020F0502020204030204" pitchFamily="34" charset="0"/>
                <a:ea typeface="宋体" panose="02010600030101010101" pitchFamily="2" charset="-122"/>
                <a:cs typeface="Iowan Old Style"/>
              </a:rPr>
              <a:t>万年前，</a:t>
            </a:r>
            <a:r>
              <a:rPr lang="zh-CN" altLang="en-US" sz="2000" b="1" dirty="0">
                <a:solidFill>
                  <a:srgbClr val="FF0000"/>
                </a:solidFill>
                <a:latin typeface="Calibri" panose="020F0502020204030204" pitchFamily="34" charset="0"/>
                <a:ea typeface="宋体" panose="02010600030101010101" pitchFamily="2" charset="-122"/>
                <a:cs typeface="Iowan Old Style"/>
              </a:rPr>
              <a:t>原始农耕和畜牧</a:t>
            </a:r>
            <a:r>
              <a:rPr lang="zh-CN" altLang="en-US" sz="2000" b="1" dirty="0">
                <a:solidFill>
                  <a:srgbClr val="002060"/>
                </a:solidFill>
                <a:latin typeface="Calibri" panose="020F0502020204030204" pitchFamily="34" charset="0"/>
                <a:ea typeface="宋体" panose="02010600030101010101" pitchFamily="2" charset="-122"/>
                <a:cs typeface="Iowan Old Style"/>
              </a:rPr>
              <a:t>出现，逐渐代替</a:t>
            </a:r>
            <a:r>
              <a:rPr lang="zh-CN" altLang="en-US" sz="2000" b="1" dirty="0">
                <a:solidFill>
                  <a:srgbClr val="FF0000"/>
                </a:solidFill>
                <a:latin typeface="Calibri" panose="020F0502020204030204" pitchFamily="34" charset="0"/>
                <a:ea typeface="宋体" panose="02010600030101010101" pitchFamily="2" charset="-122"/>
                <a:cs typeface="Iowan Old Style"/>
              </a:rPr>
              <a:t>采集和渔猎</a:t>
            </a:r>
            <a:r>
              <a:rPr lang="zh-CN" altLang="en-US" sz="2000" b="1" dirty="0">
                <a:solidFill>
                  <a:srgbClr val="002060"/>
                </a:solidFill>
                <a:latin typeface="Calibri" panose="020F0502020204030204" pitchFamily="34" charset="0"/>
                <a:ea typeface="宋体" panose="02010600030101010101" pitchFamily="2" charset="-122"/>
                <a:cs typeface="Iowan Old Style"/>
              </a:rPr>
              <a:t>，成为人类获取食物的主要手段。</a:t>
            </a:r>
          </a:p>
          <a:p>
            <a:pPr lvl="0" indent="266700" eaLnBrk="0" fontAlgn="base" hangingPunct="0">
              <a:lnSpc>
                <a:spcPct val="150000"/>
              </a:lnSpc>
              <a:spcBef>
                <a:spcPct val="0"/>
              </a:spcBef>
              <a:spcAft>
                <a:spcPct val="0"/>
              </a:spcAft>
            </a:pPr>
            <a:r>
              <a:rPr lang="zh-CN" altLang="en-US" sz="2000" b="1" dirty="0" smtClean="0">
                <a:solidFill>
                  <a:srgbClr val="FF0000"/>
                </a:solidFill>
                <a:latin typeface="Calibri" panose="020F0502020204030204" pitchFamily="34" charset="0"/>
                <a:ea typeface="宋体" panose="02010600030101010101" pitchFamily="2" charset="-122"/>
                <a:cs typeface="Iowan Old Style"/>
              </a:rPr>
              <a:t>（</a:t>
            </a:r>
            <a:r>
              <a:rPr lang="en-US" altLang="zh-CN" sz="2000" b="1" dirty="0" smtClean="0">
                <a:solidFill>
                  <a:srgbClr val="FF0000"/>
                </a:solidFill>
                <a:latin typeface="Calibri" panose="020F0502020204030204" pitchFamily="34" charset="0"/>
                <a:ea typeface="宋体" panose="02010600030101010101" pitchFamily="2" charset="-122"/>
                <a:cs typeface="Iowan Old Style"/>
              </a:rPr>
              <a:t>2</a:t>
            </a:r>
            <a:r>
              <a:rPr lang="zh-CN" altLang="en-US" sz="2000" b="1" dirty="0" smtClean="0">
                <a:solidFill>
                  <a:srgbClr val="FF0000"/>
                </a:solidFill>
                <a:latin typeface="Calibri" panose="020F0502020204030204" pitchFamily="34" charset="0"/>
                <a:ea typeface="宋体" panose="02010600030101010101" pitchFamily="2" charset="-122"/>
                <a:cs typeface="Iowan Old Style"/>
              </a:rPr>
              <a:t>）</a:t>
            </a:r>
            <a:r>
              <a:rPr lang="zh-CN" altLang="en-US" sz="2000" b="1" dirty="0">
                <a:solidFill>
                  <a:srgbClr val="002060"/>
                </a:solidFill>
                <a:latin typeface="Calibri" panose="020F0502020204030204" pitchFamily="34" charset="0"/>
                <a:ea typeface="宋体" panose="02010600030101010101" pitchFamily="2" charset="-122"/>
                <a:cs typeface="Iowan Old Style"/>
              </a:rPr>
              <a:t>从世界范围看，</a:t>
            </a:r>
            <a:r>
              <a:rPr lang="zh-CN" altLang="en-US" sz="2000" b="1" dirty="0">
                <a:solidFill>
                  <a:srgbClr val="FF0000"/>
                </a:solidFill>
                <a:latin typeface="Calibri" panose="020F0502020204030204" pitchFamily="34" charset="0"/>
                <a:ea typeface="宋体" panose="02010600030101010101" pitchFamily="2" charset="-122"/>
                <a:cs typeface="Iowan Old Style"/>
              </a:rPr>
              <a:t>农业起源于东亚、西亚和中美洲</a:t>
            </a:r>
            <a:r>
              <a:rPr lang="zh-CN" altLang="en-US" sz="2000" b="1" dirty="0">
                <a:solidFill>
                  <a:srgbClr val="002060"/>
                </a:solidFill>
                <a:latin typeface="Calibri" panose="020F0502020204030204" pitchFamily="34" charset="0"/>
                <a:ea typeface="宋体" panose="02010600030101010101" pitchFamily="2" charset="-122"/>
                <a:cs typeface="Iowan Old Style"/>
              </a:rPr>
              <a:t>。</a:t>
            </a:r>
            <a:r>
              <a:rPr lang="zh-CN" altLang="en-US" sz="2000" b="1" dirty="0">
                <a:solidFill>
                  <a:srgbClr val="002060"/>
                </a:solidFill>
                <a:latin typeface="Calibri" panose="020F0502020204030204" pitchFamily="34" charset="0"/>
                <a:ea typeface="宋体" panose="02010600030101010101" pitchFamily="2" charset="-122"/>
                <a:cs typeface="Iowan Old Style"/>
                <a:sym typeface="+mn-ea"/>
              </a:rPr>
              <a:t>西亚的小亚细亚半岛南部是小麦和大麦的原产地；</a:t>
            </a:r>
            <a:r>
              <a:rPr lang="zh-CN" altLang="en-US" sz="2000" b="1" dirty="0">
                <a:solidFill>
                  <a:srgbClr val="002060"/>
                </a:solidFill>
                <a:latin typeface="Calibri" panose="020F0502020204030204" pitchFamily="34" charset="0"/>
                <a:ea typeface="宋体" panose="02010600030101010101" pitchFamily="2" charset="-122"/>
                <a:cs typeface="Iowan Old Style"/>
              </a:rPr>
              <a:t>东亚中国最早种植水稻和粟 ；中美洲则是玉米、甘薯等作物的原产地。</a:t>
            </a:r>
            <a:endParaRPr lang="zh-CN" altLang="en-US" sz="2000" dirty="0">
              <a:solidFill>
                <a:srgbClr val="002060"/>
              </a:solidFill>
            </a:endParaRPr>
          </a:p>
        </p:txBody>
      </p:sp>
      <p:sp>
        <p:nvSpPr>
          <p:cNvPr id="19" name="文本框 15"/>
          <p:cNvSpPr txBox="1"/>
          <p:nvPr/>
        </p:nvSpPr>
        <p:spPr>
          <a:xfrm>
            <a:off x="6997700" y="963884"/>
            <a:ext cx="5130800" cy="4247317"/>
          </a:xfrm>
          <a:prstGeom prst="rect">
            <a:avLst/>
          </a:prstGeom>
          <a:noFill/>
          <a:ln w="25400">
            <a:solidFill>
              <a:srgbClr val="00B050"/>
            </a:solidFill>
          </a:ln>
        </p:spPr>
        <p:txBody>
          <a:bodyPr wrap="square" rtlCol="0" anchor="t">
            <a:spAutoFit/>
          </a:bodyPr>
          <a:lstStyle/>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    </a:t>
            </a:r>
            <a:r>
              <a:rPr 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早在农业革命之前，人们已普遍知道促进植物生长的方法，就像在哥伦布航海之前人们就知道地球是圆的一样。现已查实，现代的原始人对农业毫无所知，但对当地植物的特性和生长情况却非常熟悉。</a:t>
            </a:r>
            <a:r>
              <a:rPr lang="en-US" altLang="zh-CN"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a:t>
            </a:r>
            <a:r>
              <a:rPr lang="zh-CN" altLang="en-US"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rPr>
              <a:t>有大量证据可相信，史前时期的人类是在与现代原始人相仿的环境下获得有关动植物的知识的。</a:t>
            </a:r>
            <a:endParaRPr sz="2000" b="1" kern="0" noProof="0" dirty="0">
              <a:ln>
                <a:noFill/>
              </a:ln>
              <a:solidFill>
                <a:srgbClr val="002060"/>
              </a:solidFill>
              <a:effectLst/>
              <a:uLnTx/>
              <a:uFillTx/>
              <a:latin typeface="宋体" pitchFamily="2" charset="-122"/>
              <a:ea typeface="宋体" pitchFamily="2" charset="-122"/>
              <a:cs typeface="楷体" panose="02010609060101010101" charset="-122"/>
              <a:sym typeface="+mn-ea"/>
            </a:endParaRPr>
          </a:p>
          <a:p>
            <a:pPr marL="0" marR="0" lvl="0" indent="0" defTabSz="914400" fontAlgn="auto">
              <a:lnSpc>
                <a:spcPct val="150000"/>
              </a:lnSpc>
              <a:spcBef>
                <a:spcPts val="0"/>
              </a:spcBef>
              <a:spcAft>
                <a:spcPts val="0"/>
              </a:spcAft>
              <a:buClr>
                <a:prstClr val="black"/>
              </a:buClr>
              <a:buSzTx/>
              <a:buFontTx/>
              <a:buNone/>
              <a:defRPr/>
            </a:pP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斯塔夫里阿诺斯《全球通史：从史前史到</a:t>
            </a:r>
            <a:r>
              <a:rPr lang="en-US" altLang="zh-CN"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21</a:t>
            </a:r>
            <a:r>
              <a:rPr lang="zh-CN" altLang="en-US" sz="2000" b="1" kern="0" noProof="0" dirty="0" smtClean="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世纪》</a:t>
            </a:r>
          </a:p>
        </p:txBody>
      </p:sp>
      <p:grpSp>
        <p:nvGrpSpPr>
          <p:cNvPr id="20" name="组合 19"/>
          <p:cNvGrpSpPr/>
          <p:nvPr/>
        </p:nvGrpSpPr>
        <p:grpSpPr>
          <a:xfrm>
            <a:off x="355600" y="5211201"/>
            <a:ext cx="8318593" cy="1532498"/>
            <a:chOff x="5" y="8006"/>
            <a:chExt cx="13627" cy="2794"/>
          </a:xfrm>
        </p:grpSpPr>
        <p:pic>
          <p:nvPicPr>
            <p:cNvPr id="22" name="图片 21"/>
            <p:cNvPicPr>
              <a:picLocks noChangeAspect="1"/>
            </p:cNvPicPr>
            <p:nvPr>
              <p:custDataLst>
                <p:tags r:id="rId2"/>
              </p:custDataLst>
            </p:nvPr>
          </p:nvPicPr>
          <p:blipFill>
            <a:blip r:embed="rId6">
              <a:grayscl/>
            </a:blip>
            <a:srcRect/>
            <a:stretch>
              <a:fillRect/>
            </a:stretch>
          </p:blipFill>
          <p:spPr>
            <a:xfrm>
              <a:off x="5" y="8006"/>
              <a:ext cx="6735" cy="2794"/>
            </a:xfrm>
            <a:prstGeom prst="rect">
              <a:avLst/>
            </a:prstGeom>
          </p:spPr>
        </p:pic>
        <p:pic>
          <p:nvPicPr>
            <p:cNvPr id="23" name="图片 22"/>
            <p:cNvPicPr>
              <a:picLocks noChangeAspect="1"/>
            </p:cNvPicPr>
            <p:nvPr>
              <p:custDataLst>
                <p:tags r:id="rId3"/>
              </p:custDataLst>
            </p:nvPr>
          </p:nvPicPr>
          <p:blipFill>
            <a:blip r:embed="rId7">
              <a:grayscl/>
            </a:blip>
            <a:srcRect/>
            <a:stretch>
              <a:fillRect/>
            </a:stretch>
          </p:blipFill>
          <p:spPr>
            <a:xfrm>
              <a:off x="6952" y="8006"/>
              <a:ext cx="6680" cy="2794"/>
            </a:xfrm>
            <a:prstGeom prst="rect">
              <a:avLst/>
            </a:prstGeom>
          </p:spPr>
        </p:pic>
      </p:grpSp>
    </p:spTree>
    <p:custDataLst>
      <p:tags r:id="rId1"/>
    </p:custDataLst>
    <p:extLst>
      <p:ext uri="{BB962C8B-B14F-4D97-AF65-F5344CB8AC3E}">
        <p14:creationId xmlns:p14="http://schemas.microsoft.com/office/powerpoint/2010/main" val="15156845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表格 1"/>
          <p:cNvGraphicFramePr/>
          <p:nvPr>
            <p:custDataLst>
              <p:tags r:id="rId1"/>
            </p:custDataLst>
            <p:extLst>
              <p:ext uri="{D42A27DB-BD31-4B8C-83A1-F6EECF244321}">
                <p14:modId xmlns:p14="http://schemas.microsoft.com/office/powerpoint/2010/main" val="531335241"/>
              </p:ext>
            </p:extLst>
          </p:nvPr>
        </p:nvGraphicFramePr>
        <p:xfrm>
          <a:off x="161246" y="2167900"/>
          <a:ext cx="8982754" cy="1445853"/>
        </p:xfrm>
        <a:graphic>
          <a:graphicData uri="http://schemas.openxmlformats.org/drawingml/2006/table">
            <a:tbl>
              <a:tblPr firstRow="1" bandRow="1">
                <a:tableStyleId>{5940675A-B579-460E-94D1-54222C63F5DA}</a:tableStyleId>
              </a:tblPr>
              <a:tblGrid>
                <a:gridCol w="1388745"/>
                <a:gridCol w="2488609"/>
                <a:gridCol w="5105400"/>
              </a:tblGrid>
              <a:tr h="365760">
                <a:tc>
                  <a:txBody>
                    <a:bodyPr/>
                    <a:lstStyle/>
                    <a:p>
                      <a:pPr indent="0" algn="ctr">
                        <a:buNone/>
                      </a:pPr>
                      <a:r>
                        <a:rPr lang="en-US" sz="2000" b="1" dirty="0" err="1">
                          <a:solidFill>
                            <a:srgbClr val="FF0000"/>
                          </a:solidFill>
                          <a:latin typeface="宋体" panose="02010600030101010101" pitchFamily="2" charset="-122"/>
                          <a:ea typeface="宋体" panose="02010600030101010101" pitchFamily="2" charset="-122"/>
                          <a:cs typeface="宋体" panose="02010600030101010101" pitchFamily="2" charset="-122"/>
                        </a:rPr>
                        <a:t>地域</a:t>
                      </a:r>
                      <a:r>
                        <a:rPr 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ctr">
                        <a:buNone/>
                      </a:pP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原始</a:t>
                      </a:r>
                      <a:r>
                        <a:rPr lang="en-US" sz="2000" b="1" dirty="0" err="1" smtClean="0">
                          <a:solidFill>
                            <a:srgbClr val="FF0000"/>
                          </a:solidFill>
                          <a:latin typeface="宋体" panose="02010600030101010101" pitchFamily="2" charset="-122"/>
                          <a:ea typeface="宋体" panose="02010600030101010101" pitchFamily="2" charset="-122"/>
                          <a:cs typeface="宋体" panose="02010600030101010101" pitchFamily="2" charset="-122"/>
                        </a:rPr>
                        <a:t>农业</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ctr">
                        <a:buNone/>
                      </a:pPr>
                      <a:r>
                        <a:rPr 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原始</a:t>
                      </a:r>
                      <a:r>
                        <a:rPr lang="en-US" sz="2000" b="1" dirty="0" err="1" smtClean="0">
                          <a:solidFill>
                            <a:srgbClr val="FF0000"/>
                          </a:solidFill>
                          <a:latin typeface="宋体" panose="02010600030101010101" pitchFamily="2" charset="-122"/>
                          <a:ea typeface="宋体" panose="02010600030101010101" pitchFamily="2" charset="-122"/>
                          <a:cs typeface="宋体" panose="02010600030101010101" pitchFamily="2" charset="-122"/>
                        </a:rPr>
                        <a:t>畜牧业</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r h="0">
                <a:tc>
                  <a:txBody>
                    <a:bodyPr/>
                    <a:lstStyle/>
                    <a:p>
                      <a:pPr indent="0" algn="ctr">
                        <a:buNone/>
                      </a:pPr>
                      <a:r>
                        <a:rPr lang="en-US" sz="2000" b="1" dirty="0" err="1">
                          <a:solidFill>
                            <a:srgbClr val="FF0000"/>
                          </a:solidFill>
                          <a:latin typeface="宋体" panose="02010600030101010101" pitchFamily="2" charset="-122"/>
                          <a:ea typeface="宋体" panose="02010600030101010101" pitchFamily="2" charset="-122"/>
                          <a:cs typeface="宋体" panose="02010600030101010101" pitchFamily="2" charset="-122"/>
                        </a:rPr>
                        <a:t>东亚中国</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l">
                        <a:buNone/>
                      </a:pP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粟</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、水稻</a:t>
                      </a: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距今约</a:t>
                      </a:r>
                      <a:r>
                        <a:rPr lang="en-US" altLang="zh-CN"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7000</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年前，</a:t>
                      </a: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河姆渡居民饲养猪和狗</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r h="0">
                <a:tc>
                  <a:txBody>
                    <a:bodyPr/>
                    <a:lstStyle/>
                    <a:p>
                      <a:pPr indent="0" algn="ctr">
                        <a:buNone/>
                      </a:pPr>
                      <a:r>
                        <a:rPr lang="en-US" sz="2000" b="1" dirty="0" err="1">
                          <a:solidFill>
                            <a:srgbClr val="FF0000"/>
                          </a:solidFill>
                          <a:latin typeface="宋体" panose="02010600030101010101" pitchFamily="2" charset="-122"/>
                          <a:ea typeface="宋体" panose="02010600030101010101" pitchFamily="2" charset="-122"/>
                          <a:cs typeface="宋体" panose="02010600030101010101" pitchFamily="2" charset="-122"/>
                        </a:rPr>
                        <a:t>西亚</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小</a:t>
                      </a: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麦、</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大</a:t>
                      </a:r>
                      <a:r>
                        <a:rPr 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麦</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距今约</a:t>
                      </a:r>
                      <a:r>
                        <a:rPr lang="en-US" altLang="zh-CN"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9000</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年前，</a:t>
                      </a: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饲养山羊和绵羊</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r h="470493">
                <a:tc>
                  <a:txBody>
                    <a:bodyPr/>
                    <a:lstStyle/>
                    <a:p>
                      <a:pPr indent="0" algn="ctr">
                        <a:buNone/>
                      </a:pP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中</a:t>
                      </a:r>
                      <a:r>
                        <a:rPr lang="en-US" sz="2000" b="1" dirty="0" err="1" smtClean="0">
                          <a:solidFill>
                            <a:srgbClr val="FF0000"/>
                          </a:solidFill>
                          <a:latin typeface="宋体" panose="02010600030101010101" pitchFamily="2" charset="-122"/>
                          <a:ea typeface="宋体" panose="02010600030101010101" pitchFamily="2" charset="-122"/>
                          <a:cs typeface="宋体" panose="02010600030101010101" pitchFamily="2" charset="-122"/>
                        </a:rPr>
                        <a:t>美洲</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l">
                        <a:buNone/>
                      </a:pP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玉米</a:t>
                      </a:r>
                      <a:r>
                        <a:rPr lang="en-US" sz="2000" b="1" dirty="0" err="1">
                          <a:solidFill>
                            <a:srgbClr val="002060"/>
                          </a:solidFill>
                          <a:latin typeface="宋体" panose="02010600030101010101" pitchFamily="2" charset="-122"/>
                          <a:ea typeface="宋体" panose="02010600030101010101" pitchFamily="2" charset="-122"/>
                          <a:cs typeface="宋体" panose="02010600030101010101" pitchFamily="2" charset="-122"/>
                        </a:rPr>
                        <a:t>、甘薯和马铃薯</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20000"/>
                        <a:lumOff val="80000"/>
                      </a:schemeClr>
                    </a:solidFill>
                  </a:tcPr>
                </a:tc>
                <a:tc>
                  <a:txBody>
                    <a:bodyPr/>
                    <a:lstStyle/>
                    <a:p>
                      <a:pPr indent="0" algn="l">
                        <a:buNone/>
                      </a:pP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距今约</a:t>
                      </a:r>
                      <a:r>
                        <a:rPr lang="en-US" altLang="zh-CN"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6000</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年前，</a:t>
                      </a:r>
                      <a:r>
                        <a:rPr lang="en-US" sz="2000" b="1" dirty="0" err="1" smtClean="0">
                          <a:solidFill>
                            <a:srgbClr val="002060"/>
                          </a:solidFill>
                          <a:latin typeface="宋体" panose="02010600030101010101" pitchFamily="2" charset="-122"/>
                          <a:ea typeface="宋体" panose="02010600030101010101" pitchFamily="2" charset="-122"/>
                          <a:cs typeface="宋体" panose="02010600030101010101" pitchFamily="2" charset="-122"/>
                        </a:rPr>
                        <a:t>印第安人驯化了</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骆驼</a:t>
                      </a:r>
                      <a:endParaRPr lang="en-US"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6">
                        <a:lumMod val="20000"/>
                        <a:lumOff val="80000"/>
                      </a:schemeClr>
                    </a:solidFill>
                  </a:tcPr>
                </a:tc>
              </a:tr>
            </a:tbl>
          </a:graphicData>
        </a:graphic>
      </p:graphicFrame>
      <p:pic>
        <p:nvPicPr>
          <p:cNvPr id="6" name="Picture 2" descr="https://t11.baidu.com/it/u=163691932,3293600369&amp;fm=173&amp;app=49&amp;f=JPEG?w=515&amp;h=336&amp;s=E5629F440BFD86CC4ED8311B010050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7976" y="4116796"/>
            <a:ext cx="2768600" cy="2305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a:spLocks noChangeArrowheads="1"/>
          </p:cNvSpPr>
          <p:nvPr>
            <p:custDataLst>
              <p:tags r:id="rId2"/>
            </p:custDataLst>
          </p:nvPr>
        </p:nvSpPr>
        <p:spPr bwMode="auto">
          <a:xfrm>
            <a:off x="59690" y="1611179"/>
            <a:ext cx="6870700" cy="461665"/>
          </a:xfrm>
          <a:prstGeom prst="rect">
            <a:avLst/>
          </a:prstGeom>
          <a:noFill/>
          <a:ln w="19050">
            <a:noFill/>
          </a:ln>
        </p:spPr>
        <p:txBody>
          <a:bodyPr wrap="square">
            <a:spAutoFit/>
          </a:bodyPr>
          <a:lstStyle/>
          <a:p>
            <a:pPr>
              <a:spcBef>
                <a:spcPct val="50000"/>
              </a:spcBef>
            </a:pPr>
            <a:r>
              <a:rPr lang="zh-CN" altLang="en-US" sz="2400" b="1" dirty="0" smtClean="0">
                <a:solidFill>
                  <a:srgbClr val="FF0000"/>
                </a:solidFill>
                <a:latin typeface="宋体" pitchFamily="2" charset="-122"/>
                <a:ea typeface="宋体" pitchFamily="2" charset="-122"/>
              </a:rPr>
              <a:t>（</a:t>
            </a:r>
            <a:r>
              <a:rPr lang="en-US" altLang="zh-CN" sz="2400" b="1" dirty="0" smtClean="0">
                <a:solidFill>
                  <a:srgbClr val="FF0000"/>
                </a:solidFill>
                <a:latin typeface="宋体" pitchFamily="2" charset="-122"/>
                <a:ea typeface="宋体" pitchFamily="2" charset="-122"/>
              </a:rPr>
              <a:t>3</a:t>
            </a:r>
            <a:r>
              <a:rPr lang="zh-CN" altLang="en-US" sz="2400" b="1" dirty="0" smtClean="0">
                <a:solidFill>
                  <a:srgbClr val="FF0000"/>
                </a:solidFill>
                <a:latin typeface="宋体" pitchFamily="2" charset="-122"/>
                <a:ea typeface="宋体" pitchFamily="2" charset="-122"/>
              </a:rPr>
              <a:t>）</a:t>
            </a:r>
            <a:r>
              <a:rPr lang="zh-CN" altLang="en-US" sz="2400" b="1" dirty="0" smtClean="0">
                <a:solidFill>
                  <a:srgbClr val="002060"/>
                </a:solidFill>
                <a:latin typeface="宋体" pitchFamily="2" charset="-122"/>
                <a:ea typeface="宋体" pitchFamily="2" charset="-122"/>
              </a:rPr>
              <a:t>世界三</a:t>
            </a:r>
            <a:r>
              <a:rPr lang="zh-CN" altLang="en-US" sz="2400" b="1" dirty="0">
                <a:solidFill>
                  <a:srgbClr val="002060"/>
                </a:solidFill>
                <a:latin typeface="宋体" pitchFamily="2" charset="-122"/>
                <a:ea typeface="宋体" pitchFamily="2" charset="-122"/>
              </a:rPr>
              <a:t>大农业起源中心及其成</a:t>
            </a:r>
            <a:r>
              <a:rPr lang="zh-CN" altLang="en-US" sz="2400" b="1" dirty="0" smtClean="0">
                <a:solidFill>
                  <a:srgbClr val="002060"/>
                </a:solidFill>
                <a:latin typeface="宋体" pitchFamily="2" charset="-122"/>
                <a:ea typeface="宋体" pitchFamily="2" charset="-122"/>
              </a:rPr>
              <a:t>就（表现）</a:t>
            </a:r>
            <a:endParaRPr lang="zh-CN" altLang="en-US" sz="2400" b="1" dirty="0">
              <a:solidFill>
                <a:srgbClr val="002060"/>
              </a:solidFill>
              <a:latin typeface="宋体" pitchFamily="2" charset="-122"/>
              <a:ea typeface="宋体" pitchFamily="2" charset="-122"/>
            </a:endParaRPr>
          </a:p>
        </p:txBody>
      </p:sp>
      <p:sp>
        <p:nvSpPr>
          <p:cNvPr id="8" name="标题 52225"/>
          <p:cNvSpPr>
            <a:spLocks noGrp="1"/>
          </p:cNvSpPr>
          <p:nvPr/>
        </p:nvSpPr>
        <p:spPr>
          <a:xfrm>
            <a:off x="9042401" y="6401761"/>
            <a:ext cx="2768600" cy="407391"/>
          </a:xfrm>
          <a:prstGeom prst="rect">
            <a:avLst/>
          </a:prstGeom>
          <a:noFill/>
          <a:ln w="57150">
            <a:noFill/>
            <a:prstDash val="solid"/>
            <a:miter lim="800000"/>
          </a:ln>
        </p:spPr>
        <p:txBody>
          <a:bodyPr anchor="ctr"/>
          <a:lstStyle/>
          <a:p>
            <a:pPr algn="ctr"/>
            <a:r>
              <a:rPr lang="zh-CN" altLang="en-US" sz="2100" b="1" dirty="0">
                <a:solidFill>
                  <a:srgbClr val="002060"/>
                </a:solidFill>
                <a:latin typeface="宋体" pitchFamily="2" charset="-122"/>
                <a:ea typeface="宋体" pitchFamily="2" charset="-122"/>
              </a:rPr>
              <a:t>河姆</a:t>
            </a:r>
            <a:r>
              <a:rPr lang="zh-CN" altLang="en-US" sz="2100" b="1" dirty="0" smtClean="0">
                <a:solidFill>
                  <a:srgbClr val="002060"/>
                </a:solidFill>
                <a:latin typeface="宋体" pitchFamily="2" charset="-122"/>
                <a:ea typeface="宋体" pitchFamily="2" charset="-122"/>
              </a:rPr>
              <a:t>渡遗址陶</a:t>
            </a:r>
            <a:r>
              <a:rPr lang="zh-CN" altLang="en-US" sz="2100" b="1" dirty="0">
                <a:solidFill>
                  <a:srgbClr val="002060"/>
                </a:solidFill>
                <a:latin typeface="宋体" pitchFamily="2" charset="-122"/>
                <a:ea typeface="宋体" pitchFamily="2" charset="-122"/>
              </a:rPr>
              <a:t>猪罐</a:t>
            </a:r>
          </a:p>
        </p:txBody>
      </p:sp>
      <p:grpSp>
        <p:nvGrpSpPr>
          <p:cNvPr id="10" name="组合 9"/>
          <p:cNvGrpSpPr/>
          <p:nvPr/>
        </p:nvGrpSpPr>
        <p:grpSpPr>
          <a:xfrm>
            <a:off x="9267407" y="1665452"/>
            <a:ext cx="2835569" cy="2151997"/>
            <a:chOff x="247" y="6934"/>
            <a:chExt cx="6471" cy="3629"/>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 y="6934"/>
              <a:ext cx="6471" cy="2942"/>
            </a:xfrm>
            <a:prstGeom prst="round2SameRect">
              <a:avLst/>
            </a:prstGeom>
          </p:spPr>
        </p:pic>
        <p:sp>
          <p:nvSpPr>
            <p:cNvPr id="12" name="标题 52225"/>
            <p:cNvSpPr>
              <a:spLocks noGrp="1"/>
            </p:cNvSpPr>
            <p:nvPr/>
          </p:nvSpPr>
          <p:spPr>
            <a:xfrm>
              <a:off x="472" y="9876"/>
              <a:ext cx="5681" cy="687"/>
            </a:xfrm>
            <a:prstGeom prst="rect">
              <a:avLst/>
            </a:prstGeom>
            <a:noFill/>
            <a:ln w="57150">
              <a:noFill/>
              <a:prstDash val="solid"/>
              <a:miter lim="800000"/>
            </a:ln>
          </p:spPr>
          <p:txBody>
            <a:bodyPr anchor="ctr"/>
            <a:lstStyle/>
            <a:p>
              <a:r>
                <a:rPr lang="zh-CN" altLang="en-US" sz="2100" b="1" dirty="0">
                  <a:solidFill>
                    <a:srgbClr val="002060"/>
                  </a:solidFill>
                  <a:latin typeface="宋体" pitchFamily="2" charset="-122"/>
                  <a:ea typeface="宋体" pitchFamily="2" charset="-122"/>
                </a:rPr>
                <a:t>大汶口文化陶猪罐</a:t>
              </a:r>
            </a:p>
          </p:txBody>
        </p:sp>
      </p:grpSp>
      <p:sp>
        <p:nvSpPr>
          <p:cNvPr id="13" name="TextBox 12"/>
          <p:cNvSpPr txBox="1"/>
          <p:nvPr/>
        </p:nvSpPr>
        <p:spPr>
          <a:xfrm>
            <a:off x="34290" y="111284"/>
            <a:ext cx="6493510" cy="584775"/>
          </a:xfrm>
          <a:prstGeom prst="rect">
            <a:avLst/>
          </a:prstGeom>
          <a:noFill/>
        </p:spPr>
        <p:txBody>
          <a:bodyPr wrap="square" rtlCol="0">
            <a:spAutoFit/>
          </a:bodyPr>
          <a:lstStyle/>
          <a:p>
            <a:r>
              <a:rPr lang="zh-CN" altLang="en-US" sz="3200" b="1" kern="100" spc="-50" dirty="0" smtClean="0">
                <a:solidFill>
                  <a:srgbClr val="FF0000"/>
                </a:solidFill>
                <a:latin typeface="方正姚体" pitchFamily="2" charset="-122"/>
                <a:ea typeface="方正姚体" pitchFamily="2" charset="-122"/>
              </a:rPr>
              <a:t>一、人类早期的生产与生活</a:t>
            </a:r>
            <a:endParaRPr lang="zh-CN" altLang="en-US" sz="3200" b="1" kern="100" spc="-50" dirty="0">
              <a:solidFill>
                <a:srgbClr val="FF0000"/>
              </a:solidFill>
              <a:latin typeface="方正姚体" pitchFamily="2" charset="-122"/>
              <a:ea typeface="方正姚体" pitchFamily="2" charset="-122"/>
            </a:endParaRPr>
          </a:p>
        </p:txBody>
      </p:sp>
      <p:cxnSp>
        <p:nvCxnSpPr>
          <p:cNvPr id="14" name="直接连接符 1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5" name="TextBox 1"/>
          <p:cNvSpPr txBox="1"/>
          <p:nvPr/>
        </p:nvSpPr>
        <p:spPr>
          <a:xfrm>
            <a:off x="161246" y="963884"/>
            <a:ext cx="5350553" cy="523220"/>
          </a:xfrm>
          <a:prstGeom prst="rect">
            <a:avLst/>
          </a:prstGeom>
          <a:noFill/>
          <a:ln w="19050">
            <a:noFill/>
          </a:ln>
        </p:spPr>
        <p:txBody>
          <a:bodyPr wrap="square" rtlCol="0">
            <a:spAutoFit/>
          </a:bodyPr>
          <a:lstStyle/>
          <a:p>
            <a:r>
              <a:rPr lang="en-US" altLang="zh-CN" sz="2800" b="1" dirty="0">
                <a:solidFill>
                  <a:srgbClr val="FF0000"/>
                </a:solidFill>
                <a:latin typeface="方正姚体" pitchFamily="2" charset="-122"/>
                <a:ea typeface="方正姚体" pitchFamily="2" charset="-122"/>
              </a:rPr>
              <a:t>2</a:t>
            </a:r>
            <a:r>
              <a:rPr lang="zh-CN" altLang="en-US" sz="2800" b="1" dirty="0" smtClean="0">
                <a:solidFill>
                  <a:srgbClr val="FF0000"/>
                </a:solidFill>
                <a:latin typeface="方正姚体" pitchFamily="2" charset="-122"/>
                <a:ea typeface="方正姚体" pitchFamily="2" charset="-122"/>
              </a:rPr>
              <a:t>、原始农业和畜牧业的产生</a:t>
            </a:r>
            <a:endParaRPr lang="zh-CN" altLang="en-US" sz="2800" b="1" dirty="0">
              <a:solidFill>
                <a:srgbClr val="FF0000"/>
              </a:solidFill>
              <a:latin typeface="方正姚体" pitchFamily="2" charset="-122"/>
              <a:ea typeface="方正姚体" pitchFamily="2" charset="-122"/>
            </a:endParaRPr>
          </a:p>
        </p:txBody>
      </p:sp>
      <p:pic>
        <p:nvPicPr>
          <p:cNvPr id="16" name="图片 15"/>
          <p:cNvPicPr>
            <a:picLocks noChangeAspect="1"/>
          </p:cNvPicPr>
          <p:nvPr/>
        </p:nvPicPr>
        <p:blipFill>
          <a:blip r:embed="rId7"/>
          <a:stretch>
            <a:fillRect/>
          </a:stretch>
        </p:blipFill>
        <p:spPr>
          <a:xfrm>
            <a:off x="4552738" y="4051915"/>
            <a:ext cx="3950124" cy="2385653"/>
          </a:xfrm>
          <a:prstGeom prst="rect">
            <a:avLst/>
          </a:prstGeom>
          <a:effectLst>
            <a:outerShdw blurRad="50800" dist="38100" dir="2700000" algn="tl" rotWithShape="0">
              <a:prstClr val="black">
                <a:alpha val="40000"/>
              </a:prstClr>
            </a:outerShdw>
          </a:effectLst>
        </p:spPr>
      </p:pic>
      <p:pic>
        <p:nvPicPr>
          <p:cNvPr id="17" name="Picture 4" descr="https://timgsa.baidu.com/timg?image&amp;quality=80&amp;size=b9999_10000&amp;sec=1600706378516&amp;di=ff0a99c91a86d7588fc79497ba2f7375&amp;imgtype=0&amp;src=http%3A%2F%2Fbangimg1.dahe.cn%2Fforum%2Fpw%2Fday_100617%2F20100617_1fa25d590ddd6136e1b578iSJcHornG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246" y="3977047"/>
            <a:ext cx="4169454" cy="244569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p:cNvSpPr>
            <a:spLocks noChangeArrowheads="1"/>
          </p:cNvSpPr>
          <p:nvPr/>
        </p:nvSpPr>
        <p:spPr bwMode="auto">
          <a:xfrm>
            <a:off x="754254" y="6406576"/>
            <a:ext cx="3005915"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kumimoji="0" lang="zh-CN" sz="2000" b="1" dirty="0" smtClean="0">
                <a:solidFill>
                  <a:srgbClr val="002060"/>
                </a:solidFill>
                <a:latin typeface="宋体" pitchFamily="2" charset="-122"/>
              </a:rPr>
              <a:t>远古人类生活场景构想图</a:t>
            </a:r>
          </a:p>
        </p:txBody>
      </p:sp>
      <p:sp>
        <p:nvSpPr>
          <p:cNvPr id="19" name="标题 52225"/>
          <p:cNvSpPr>
            <a:spLocks noGrp="1"/>
          </p:cNvSpPr>
          <p:nvPr/>
        </p:nvSpPr>
        <p:spPr>
          <a:xfrm>
            <a:off x="5511799" y="6422738"/>
            <a:ext cx="2893091" cy="435262"/>
          </a:xfrm>
          <a:prstGeom prst="rect">
            <a:avLst/>
          </a:prstGeom>
          <a:noFill/>
          <a:ln w="57150">
            <a:noFill/>
            <a:prstDash val="solid"/>
            <a:miter lim="800000"/>
          </a:ln>
        </p:spPr>
        <p:txBody>
          <a:bodyPr anchor="ctr"/>
          <a:lstStyle/>
          <a:p>
            <a:pPr>
              <a:lnSpc>
                <a:spcPct val="80000"/>
              </a:lnSpc>
            </a:pPr>
            <a:r>
              <a:rPr lang="zh-CN" altLang="en-US" sz="2100" b="1" dirty="0" smtClean="0">
                <a:solidFill>
                  <a:srgbClr val="002060"/>
                </a:solidFill>
                <a:latin typeface="宋体" pitchFamily="2" charset="-122"/>
                <a:ea typeface="宋体" pitchFamily="2" charset="-122"/>
              </a:rPr>
              <a:t>西亚新月</a:t>
            </a:r>
            <a:r>
              <a:rPr lang="zh-CN" altLang="en-US" sz="2100" b="1" dirty="0">
                <a:solidFill>
                  <a:srgbClr val="002060"/>
                </a:solidFill>
                <a:latin typeface="宋体" pitchFamily="2" charset="-122"/>
                <a:ea typeface="宋体" pitchFamily="2" charset="-122"/>
              </a:rPr>
              <a:t>沃地想象图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par>
                          <p:cTn id="47" fill="hold">
                            <p:stCondLst>
                              <p:cond delay="6000"/>
                            </p:stCondLst>
                            <p:childTnLst>
                              <p:par>
                                <p:cTn id="48" presetID="42"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00.xml><?xml version="1.0" encoding="utf-8"?>
<p:tagLst xmlns:a="http://schemas.openxmlformats.org/drawingml/2006/main" xmlns:r="http://schemas.openxmlformats.org/officeDocument/2006/relationships" xmlns:p="http://schemas.openxmlformats.org/presentationml/2006/main">
  <p:tag name="AS_UNIQUEID" val="365"/>
  <p:tag name="REFSHAPE" val="154242084"/>
  <p:tag name="KSO_WM_SCREEN_THEME_FLAG" val="Dlrq25wU2PGuGg5bbmjbDOjYuyM33bs5mGGUMlhxGAcUlQQVWaoxwW4UR2vb6jTEKLr0gYlUdEDpNGDrAhW+WFI1DQ016Hxdoz8r3oBTKfA="/>
</p:tagLst>
</file>

<file path=ppt/tags/tag101.xml><?xml version="1.0" encoding="utf-8"?>
<p:tagLst xmlns:a="http://schemas.openxmlformats.org/drawingml/2006/main" xmlns:r="http://schemas.openxmlformats.org/officeDocument/2006/relationships" xmlns:p="http://schemas.openxmlformats.org/presentationml/2006/main">
  <p:tag name="AS_UNIQUEID" val="366"/>
  <p:tag name="REFSHAPE" val="154242084"/>
  <p:tag name="KSO_WM_SCREEN_THEME_FLAG" val="Dlrq25wU2PGuGg5bbmjbDOjYuyM33bs5mGGUMlhxGAcUlQQVWaoxwW4UR2vb6jTEKLr0gYlUdEDpNGDrAhW+WFI1DQ016Hxdoz8r3oBTKfA="/>
</p:tagLst>
</file>

<file path=ppt/tags/tag102.xml><?xml version="1.0" encoding="utf-8"?>
<p:tagLst xmlns:a="http://schemas.openxmlformats.org/drawingml/2006/main" xmlns:r="http://schemas.openxmlformats.org/officeDocument/2006/relationships" xmlns:p="http://schemas.openxmlformats.org/presentationml/2006/main">
  <p:tag name="AS_UNIQUEID" val="367"/>
  <p:tag name="REFSHAPE" val="154242084"/>
  <p:tag name="KSO_WM_SCREEN_THEME_FLAG" val="Dlrq25wU2PGuGg5bbmjbDOjYuyM33bs5mGGUMlhxGAcUlQQVWaoxwW4UR2vb6jTEKLr0gYlUdEDpNGDrAhW+WFI1DQ016Hxdoz8r3oBTKfA="/>
</p:tagLst>
</file>

<file path=ppt/tags/tag103.xml><?xml version="1.0" encoding="utf-8"?>
<p:tagLst xmlns:a="http://schemas.openxmlformats.org/drawingml/2006/main" xmlns:r="http://schemas.openxmlformats.org/officeDocument/2006/relationships" xmlns:p="http://schemas.openxmlformats.org/presentationml/2006/main">
  <p:tag name="AS_UNIQUEID" val="368"/>
  <p:tag name="KSO_WM_SCREEN_THEME_FLAG" val="Dlrq25wU2PGuGg5bbmjbDOjYuyM33bs5mGGUMlhxGAcUlQQVWaoxwW4UR2vb6jTEKLr0gYlUdEDpNGDrAhW+WFI1DQ016Hxdoz8r3oBTKfA="/>
</p:tagLst>
</file>

<file path=ppt/tags/tag104.xml><?xml version="1.0" encoding="utf-8"?>
<p:tagLst xmlns:a="http://schemas.openxmlformats.org/drawingml/2006/main" xmlns:r="http://schemas.openxmlformats.org/officeDocument/2006/relationships" xmlns:p="http://schemas.openxmlformats.org/presentationml/2006/main">
  <p:tag name="AS_UNIQUEID" val="369"/>
  <p:tag name="KSO_WM_SCREEN_THEME_FLAG" val="Dlrq25wU2PGuGg5bbmjbDOjYuyM33bs5mGGUMlhxGAcUlQQVWaoxwW4UR2vb6jTEKLr0gYlUdEDpNGDrAhW+WFI1DQ016Hxdoz8r3oBTKfA="/>
</p:tagLst>
</file>

<file path=ppt/tags/tag105.xml><?xml version="1.0" encoding="utf-8"?>
<p:tagLst xmlns:a="http://schemas.openxmlformats.org/drawingml/2006/main" xmlns:r="http://schemas.openxmlformats.org/officeDocument/2006/relationships" xmlns:p="http://schemas.openxmlformats.org/presentationml/2006/main">
  <p:tag name="AS_UNIQUEID" val="370"/>
  <p:tag name="KSO_WM_SCREEN_THEME_FLAG" val="Dlrq25wU2PGuGg5bbmjbDOjYuyM33bs5mGGUMlhxGAcUlQQVWaoxwW4UR2vb6jTEKLr0gYlUdEDpNGDrAhW+WFI1DQ016Hxdoz8r3oBTKfA="/>
</p:tagLst>
</file>

<file path=ppt/tags/tag106.xml><?xml version="1.0" encoding="utf-8"?>
<p:tagLst xmlns:a="http://schemas.openxmlformats.org/drawingml/2006/main" xmlns:r="http://schemas.openxmlformats.org/officeDocument/2006/relationships" xmlns:p="http://schemas.openxmlformats.org/presentationml/2006/main">
  <p:tag name="AS_UNIQUEID" val="371"/>
  <p:tag name="KSO_WM_SCREEN_THEME_FLAG" val="Dlrq25wU2PGuGg5bbmjbDOjYuyM33bs5mGGUMlhxGAcUlQQVWaoxwW4UR2vb6jTEKLr0gYlUdEDpNGDrAhW+WFI1DQ016Hxdoz8r3oBTKfA="/>
</p:tagLst>
</file>

<file path=ppt/tags/tag107.xml><?xml version="1.0" encoding="utf-8"?>
<p:tagLst xmlns:a="http://schemas.openxmlformats.org/drawingml/2006/main" xmlns:r="http://schemas.openxmlformats.org/officeDocument/2006/relationships" xmlns:p="http://schemas.openxmlformats.org/presentationml/2006/main">
  <p:tag name="AS_UNIQUEID" val="372"/>
  <p:tag name="KSO_WM_SCREEN_THEME_FLAG" val="Dlrq25wU2PGuGg5bbmjbDOjYuyM33bs5mGGUMlhxGAcUlQQVWaoxwW4UR2vb6jTEKLr0gYlUdEDpNGDrAhW+WFI1DQ016Hxdoz8r3oBTKfA="/>
</p:tagLst>
</file>

<file path=ppt/tags/tag108.xml><?xml version="1.0" encoding="utf-8"?>
<p:tagLst xmlns:a="http://schemas.openxmlformats.org/drawingml/2006/main" xmlns:r="http://schemas.openxmlformats.org/officeDocument/2006/relationships" xmlns:p="http://schemas.openxmlformats.org/presentationml/2006/main">
  <p:tag name="AS_UNIQUEID" val="373"/>
  <p:tag name="KSO_WM_SCREEN_THEME_FLAG" val="Dlrq25wU2PGuGg5bbmjbDOjYuyM33bs5mGGUMlhxGAcUlQQVWaoxwW4UR2vb6jTEKLr0gYlUdEDpNGDrAhW+WFI1DQ016Hxdoz8r3oBTKfA="/>
</p:tagLst>
</file>

<file path=ppt/tags/tag109.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OjYuyM33bs5mGGUMlhxGAcUlQQVWaoxwW4UR2vb6jTEKLr0gYlUdEDpNGDrAhW+WFI1DQ016Hxdoz8r3oBTKfA="/>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6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OjYuyM33bs5mGGUMlhxGAcUlQQVWaoxwW4UR2vb6jTEKLr0gYlUdEDpNGDrAhW+WFI1DQ016Hxdoz8r3oBTKfA="/>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67.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OjYuyM33bs5mGGUMlhxGAcUlQQVWaoxwW4UR2vb6jTEKLr0gYlUdEDpNGDrAhW+WFI1DQ016Hxdoz8r3oBTKfA="/>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70.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OjYuyM33bs5mGGUMlhxGAcUlQQVWaoxwW4UR2vb6jTEKLr0gYlUdEDpNGDrAhW+WFI1DQ016Hxdoz8r3oBTKfA="/>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SCREEN_THEME_FLAG" val="Dlrq25wU2PGuGg5bbmjbDOjYuyM33bs5mGGUMlhxGAcUlQQVWaoxwW4UR2vb6jTEKLr0gYlUdEDpNGDrAhW+WFI1DQ016Hxdoz8r3oBTKfA="/>
</p:tagLst>
</file>

<file path=ppt/tags/tag7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 name="KSO_WM_SCREEN_THEME_FLAG" val="Dlrq25wU2PGuGg5bbmjbDOjYuyM33bs5mGGUMlhxGAcUlQQVWaoxwW4UR2vb6jTEKLr0gYlUdEDpNGDrAhW+WFI1DQ016Hxdoz8r3oBTKfA="/>
</p:tagLst>
</file>

<file path=ppt/tags/tag74.xml><?xml version="1.0" encoding="utf-8"?>
<p:tagLst xmlns:a="http://schemas.openxmlformats.org/drawingml/2006/main" xmlns:r="http://schemas.openxmlformats.org/officeDocument/2006/relationships" xmlns:p="http://schemas.openxmlformats.org/presentationml/2006/main">
  <p:tag name="PA" val="v4.2.0"/>
  <p:tag name="KSO_WM_SCREEN_THEME_FLAG" val="Dlrq25wU2PGuGg5bbmjbDOjYuyM33bs5mGGUMlhxGAcUlQQVWaoxwW4UR2vb6jTEKLr0gYlUdEDpNGDrAhW+WFI1DQ016Hxdoz8r3oBTKfA="/>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77.xml><?xml version="1.0" encoding="utf-8"?>
<p:tagLst xmlns:a="http://schemas.openxmlformats.org/drawingml/2006/main" xmlns:r="http://schemas.openxmlformats.org/officeDocument/2006/relationships" xmlns:p="http://schemas.openxmlformats.org/presentationml/2006/main">
  <p:tag name="REFSHAPE" val="390812812"/>
  <p:tag name="KSO_WM_UNIT_PLACING_PICTURE_USER_VIEWPORT" val="{&quot;height&quot;:4500,&quot;width&quot;:6000}"/>
  <p:tag name="KSO_WM_SCREEN_THEME_FLAG" val="Dlrq25wU2PGuGg5bbmjbDOjYuyM33bs5mGGUMlhxGAcUlQQVWaoxwW4UR2vb6jTEKLr0gYlUdEDpNGDrAhW+WFI1DQ016Hxdoz8r3oBTKfA="/>
</p:tagLst>
</file>

<file path=ppt/tags/tag78.xml><?xml version="1.0" encoding="utf-8"?>
<p:tagLst xmlns:a="http://schemas.openxmlformats.org/drawingml/2006/main" xmlns:r="http://schemas.openxmlformats.org/officeDocument/2006/relationships" xmlns:p="http://schemas.openxmlformats.org/presentationml/2006/main">
  <p:tag name="REFSHAPE" val="390812812"/>
  <p:tag name="KSO_WM_UNIT_PLACING_PICTURE_USER_VIEWPORT" val="{&quot;height&quot;:4500,&quot;width&quot;:6000}"/>
  <p:tag name="KSO_WM_SCREEN_THEME_FLAG" val="Dlrq25wU2PGuGg5bbmjbDOjYuyM33bs5mGGUMlhxGAcUlQQVWaoxwW4UR2vb6jTEKLr0gYlUdEDpNGDrAhW+WFI1DQ016Hxdoz8r3oBTKfA="/>
</p:tagLst>
</file>

<file path=ppt/tags/tag79.xml><?xml version="1.0" encoding="utf-8"?>
<p:tagLst xmlns:a="http://schemas.openxmlformats.org/drawingml/2006/main" xmlns:r="http://schemas.openxmlformats.org/officeDocument/2006/relationships" xmlns:p="http://schemas.openxmlformats.org/presentationml/2006/main">
  <p:tag name="KSO_WM_UNIT_TABLE_BEAUTIFY" val="smartTable{2fa56abf-f0fa-4347-9756-deb54b570028}"/>
  <p:tag name="KSO_WM_SCREEN_THEME_FLAG" val="Dlrq25wU2PGuGg5bbmjbDOjYuyM33bs5mGGUMlhxGAcUlQQVWaoxwW4UR2vb6jTEKLr0gYlUdEDpNGDrAhW+WFI1DQ016Hxdoz8r3oBTKfA="/>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80.xml><?xml version="1.0" encoding="utf-8"?>
<p:tagLst xmlns:a="http://schemas.openxmlformats.org/drawingml/2006/main" xmlns:r="http://schemas.openxmlformats.org/officeDocument/2006/relationships" xmlns:p="http://schemas.openxmlformats.org/presentationml/2006/main">
  <p:tag name="AS_UNIQUEID" val="70"/>
  <p:tag name="KSO_WM_SCREEN_THEME_FLAG" val="Dlrq25wU2PGuGg5bbmjbDOjYuyM33bs5mGGUMlhxGAcUlQQVWaoxwW4UR2vb6jTEKLr0gYlUdEDpNGDrAhW+WFI1DQ016Hxdoz8r3oBTKfA="/>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85.xml><?xml version="1.0" encoding="utf-8"?>
<p:tagLst xmlns:a="http://schemas.openxmlformats.org/drawingml/2006/main" xmlns:r="http://schemas.openxmlformats.org/officeDocument/2006/relationships" xmlns:p="http://schemas.openxmlformats.org/presentationml/2006/main">
  <p:tag name="KSO_WM_UNIT_TABLE_BEAUTIFY" val="smartTable{6d21f0c8-8387-4cf9-86b9-22ad9e966818}"/>
  <p:tag name="TABLE_RECT" val="38*340.817*644*65.4"/>
  <p:tag name="TABLE_EMPHASIZE_COLOR" val="6579300"/>
  <p:tag name="TABLE_ONEKEY_SKIN_IDX" val="0"/>
  <p:tag name="TABLE_SKINIDX" val="-1"/>
  <p:tag name="TABLE_COLORIDX" val="l"/>
  <p:tag name="TABLE_ENDDRAG_ORIGIN_RECT" val="697*353"/>
  <p:tag name="TABLE_ENDDRAG_RECT" val="13*202*697*353"/>
  <p:tag name="KSO_WM_SCREEN_THEME_FLAG" val="Dlrq25wU2PGuGg5bbmjbDOjYuyM33bs5mGGUMlhxGAcUlQQVWaoxwW4UR2vb6jTEKLr0gYlUdEDpNGDrAhW+WFI1DQ016Hxdoz8r3oBTKfA="/>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3"/>
  <p:tag name="KSO_WM_SCREEN_THEME_FLAG" val="Dlrq25wU2PGuGg5bbmjbDOjYuyM33bs5mGGUMlhxGAcUlQQVWaoxwW4UR2vb6jTEKLr0gYlUdEDpNGDrAhW+WFI1DQ016Hxdoz8r3oBTKfA="/>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i"/>
  <p:tag name="KSO_WM_UNIT_INDEX" val="1_1"/>
  <p:tag name="KSO_WM_UNIT_ID" val="diagram692_4*m_i*1_1"/>
  <p:tag name="KSO_WM_UNIT_CLEAR" val="1"/>
  <p:tag name="KSO_WM_UNIT_LAYERLEVEL" val="1_1"/>
  <p:tag name="KSO_WM_DIAGRAM_GROUP_CODE" val="m1-1"/>
  <p:tag name="KSO_WM_UNIT_TEXT_FILL_FORE_SCHEMECOLOR_INDEX" val="13"/>
  <p:tag name="KSO_WM_UNIT_TEXT_FILL_TYPE" val="1"/>
  <p:tag name="KSO_WM_UNIT_USESOURCEFORMAT_APPLY" val="1"/>
  <p:tag name="REFSHAPE" val="154240996"/>
  <p:tag name="KSO_WM_UNIT_DIAGRAM_SCHEMECOLOR_ID" val="2"/>
  <p:tag name="KSO_WM_SCREEN_THEME_FLAG" val="Dlrq25wU2PGuGg5bbmjbDOjYuyM33bs5mGGUMlhxGAcUlQQVWaoxwW4UR2vb6jTEKLr0gYlUdEDpNGDrAhW+WFI1DQ016Hxdoz8r3oBTKfA="/>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a"/>
  <p:tag name="KSO_WM_UNIT_INDEX" val="1_1_1"/>
  <p:tag name="KSO_WM_UNIT_ID" val="diagram692_4*m_h_a*1_1_1"/>
  <p:tag name="KSO_WM_UNIT_CLEAR" val="1"/>
  <p:tag name="KSO_WM_UNIT_LAYERLEVEL" val="1_1_1"/>
  <p:tag name="KSO_WM_UNIT_VALUE" val="24"/>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 name="KSO_WM_UNIT_USESOURCEFORMAT_APPLY" val="1"/>
  <p:tag name="REFSHAPE" val="154241404"/>
  <p:tag name="KSO_WM_UNIT_DIAGRAM_SCHEMECOLOR_ID" val="2"/>
  <p:tag name="KSO_WM_SCREEN_THEME_FLAG" val="Dlrq25wU2PGuGg5bbmjbDOjYuyM33bs5mGGUMlhxGAcUlQQVWaoxwW4UR2vb6jTEKLr0gYlUdEDpNGDrAhW+WFI1DQ016Hxdoz8r3oBTKfA="/>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a"/>
  <p:tag name="KSO_WM_UNIT_INDEX" val="1_3_1"/>
  <p:tag name="KSO_WM_UNIT_ID" val="diagram692_4*m_h_a*1_3_1"/>
  <p:tag name="KSO_WM_UNIT_CLEAR" val="1"/>
  <p:tag name="KSO_WM_UNIT_LAYERLEVEL" val="1_1_1"/>
  <p:tag name="KSO_WM_UNIT_VALUE" val="24"/>
  <p:tag name="KSO_WM_UNIT_HIGHLIGHT" val="0"/>
  <p:tag name="KSO_WM_UNIT_COMPATIBLE" val="0"/>
  <p:tag name="KSO_WM_DIAGRAM_GROUP_CODE" val="m1-1"/>
  <p:tag name="KSO_WM_UNIT_PRESET_TEXT" val="LOREM46"/>
  <p:tag name="KSO_WM_UNIT_FILL_FORE_SCHEMECOLOR_INDEX" val="7"/>
  <p:tag name="KSO_WM_UNIT_FILL_TYPE" val="1"/>
  <p:tag name="KSO_WM_UNIT_TEXT_FILL_FORE_SCHEMECOLOR_INDEX" val="14"/>
  <p:tag name="KSO_WM_UNIT_TEXT_FILL_TYPE" val="1"/>
  <p:tag name="KSO_WM_UNIT_USESOURCEFORMAT_APPLY" val="1"/>
  <p:tag name="REFSHAPE" val="154240452"/>
  <p:tag name="KSO_WM_UNIT_DIAGRAM_SCHEMECOLOR_ID" val="2"/>
  <p:tag name="KSO_WM_SCREEN_THEME_FLAG" val="Dlrq25wU2PGuGg5bbmjbDOjYuyM33bs5mGGUMlhxGAcUlQQVWaoxwW4UR2vb6jTEKLr0gYlUdEDpNGDrAhW+WFI1DQ016Hxdoz8r3oBTKfA="/>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OjYuyM33bs5mGGUMlhxGAcUlQQVWaoxwW4UR2vb6jTEKLr0gYlUdEDpNGDrAhW+WFI1DQ016Hxdoz8r3oBTKfA="/>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a"/>
  <p:tag name="KSO_WM_UNIT_INDEX" val="1_2_1"/>
  <p:tag name="KSO_WM_UNIT_ID" val="diagram692_4*m_h_a*1_2_1"/>
  <p:tag name="KSO_WM_UNIT_CLEAR" val="1"/>
  <p:tag name="KSO_WM_UNIT_LAYERLEVEL" val="1_1_1"/>
  <p:tag name="KSO_WM_UNIT_VALUE" val="24"/>
  <p:tag name="KSO_WM_UNIT_HIGHLIGHT" val="0"/>
  <p:tag name="KSO_WM_UNIT_COMPATIBLE" val="0"/>
  <p:tag name="KSO_WM_DIAGRAM_GROUP_CODE" val="m1-1"/>
  <p:tag name="KSO_WM_UNIT_PRESET_TEXT" val="LOREM"/>
  <p:tag name="KSO_WM_UNIT_FILL_FORE_SCHEMECOLOR_INDEX" val="6"/>
  <p:tag name="KSO_WM_UNIT_FILL_TYPE" val="1"/>
  <p:tag name="KSO_WM_UNIT_TEXT_FILL_FORE_SCHEMECOLOR_INDEX" val="14"/>
  <p:tag name="KSO_WM_UNIT_TEXT_FILL_TYPE" val="1"/>
  <p:tag name="KSO_WM_UNIT_USESOURCEFORMAT_APPLY" val="1"/>
  <p:tag name="REFSHAPE" val="154240724"/>
  <p:tag name="KSO_WM_UNIT_DIAGRAM_SCHEMECOLOR_ID" val="2"/>
  <p:tag name="KSO_WM_SCREEN_THEME_FLAG" val="Dlrq25wU2PGuGg5bbmjbDOjYuyM33bs5mGGUMlhxGAcUlQQVWaoxwW4UR2vb6jTEKLr0gYlUdEDpNGDrAhW+WFI1DQ016Hxdoz8r3oBTKfA="/>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f"/>
  <p:tag name="KSO_WM_UNIT_INDEX" val="1_1_1"/>
  <p:tag name="KSO_WM_UNIT_ID" val="diagram692_4*m_h_f*1_1_1"/>
  <p:tag name="KSO_WM_UNIT_CLEAR" val="1"/>
  <p:tag name="KSO_WM_UNIT_LAYERLEVEL" val="1_1_1"/>
  <p:tag name="KSO_WM_UNIT_VALUE" val="24"/>
  <p:tag name="KSO_WM_UNIT_HIGHLIGHT" val="0"/>
  <p:tag name="KSO_WM_UNIT_COMPATIBLE" val="0"/>
  <p:tag name="KSO_WM_UNIT_PRESET_TEXT_INDEX" val="4"/>
  <p:tag name="KSO_WM_UNIT_PRESET_TEXT_LEN" val="46"/>
  <p:tag name="KSO_WM_DIAGRAM_GROUP_CODE" val="m1-1"/>
  <p:tag name="KSO_WM_UNIT_TEXT_FILL_FORE_SCHEMECOLOR_INDEX" val="13"/>
  <p:tag name="KSO_WM_UNIT_TEXT_FILL_TYPE" val="1"/>
  <p:tag name="KSO_WM_UNIT_USESOURCEFORMAT_APPLY" val="1"/>
  <p:tag name="REFSHAPE" val="154240860"/>
  <p:tag name="KSO_WM_UNIT_DIAGRAM_SCHEMECOLOR_ID" val="2"/>
  <p:tag name="KSO_WM_SCREEN_THEME_FLAG" val="Dlrq25wU2PGuGg5bbmjbDOjYuyM33bs5mGGUMlhxGAcUlQQVWaoxwW4UR2vb6jTEKLr0gYlUdEDpNGDrAhW+WFI1DQ016Hxdoz8r3oBTKfA="/>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92"/>
  <p:tag name="KSO_WM_UNIT_TYPE" val="m_h_f"/>
  <p:tag name="KSO_WM_UNIT_INDEX" val="1_3_1"/>
  <p:tag name="KSO_WM_UNIT_ID" val="diagram692_4*m_h_f*1_3_1"/>
  <p:tag name="KSO_WM_UNIT_CLEAR" val="1"/>
  <p:tag name="KSO_WM_UNIT_LAYERLEVEL" val="1_1_1"/>
  <p:tag name="KSO_WM_UNIT_VALUE" val="24"/>
  <p:tag name="KSO_WM_UNIT_HIGHLIGHT" val="0"/>
  <p:tag name="KSO_WM_UNIT_COMPATIBLE" val="0"/>
  <p:tag name="KSO_WM_UNIT_PRESET_TEXT_INDEX" val="4"/>
  <p:tag name="KSO_WM_UNIT_PRESET_TEXT_LEN" val="46"/>
  <p:tag name="KSO_WM_DIAGRAM_GROUP_CODE" val="m1-1"/>
  <p:tag name="KSO_WM_UNIT_TEXT_FILL_FORE_SCHEMECOLOR_INDEX" val="13"/>
  <p:tag name="KSO_WM_UNIT_TEXT_FILL_TYPE" val="1"/>
  <p:tag name="KSO_WM_UNIT_USESOURCEFORMAT_APPLY" val="1"/>
  <p:tag name="REFSHAPE" val="154242220"/>
  <p:tag name="KSO_WM_UNIT_DIAGRAM_SCHEMECOLOR_ID" val="2"/>
  <p:tag name="KSO_WM_SCREEN_THEME_FLAG" val="Dlrq25wU2PGuGg5bbmjbDOjYuyM33bs5mGGUMlhxGAcUlQQVWaoxwW4UR2vb6jTEKLr0gYlUdEDpNGDrAhW+WFI1DQ016Hxdoz8r3oBTKfA="/>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3"/>
  <p:tag name="KSO_WM_SCREEN_THEME_FLAG" val="Dlrq25wU2PGuGg5bbmjbDOjYuyM33bs5mGGUMlhxGAcUlQQVWaoxwW4UR2vb6jTEKLr0gYlUdEDpNGDrAhW+WFI1DQ016Hxdoz8r3oBTKfA="/>
</p:tagLst>
</file>

<file path=ppt/tags/tag94.xml><?xml version="1.0" encoding="utf-8"?>
<p:tagLst xmlns:a="http://schemas.openxmlformats.org/drawingml/2006/main" xmlns:r="http://schemas.openxmlformats.org/officeDocument/2006/relationships" xmlns:p="http://schemas.openxmlformats.org/presentationml/2006/main">
  <p:tag name="KSO_WM_UNIT_TABLE_BEAUTIFY" val="smartTable{ea97b298-a498-40bc-94e8-623b94f29e73}"/>
  <p:tag name="TABLE_ENDDRAG_ORIGIN_RECT" val="713*167"/>
  <p:tag name="TABLE_ENDDRAG_RECT" val="-4*359*713*167"/>
  <p:tag name="KSO_WM_SCREEN_THEME_FLAG" val="Dlrq25wU2PGuGg5bbmjbDOjYuyM33bs5mGGUMlhxGAcUlQQVWaoxwW4UR2vb6jTEKLr0gYlUdEDpNGDrAhW+WFI1DQ016Hxdoz8r3oBTKfA="/>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CREEN_THEME_FLAG" val="Dlrq25wU2PGuGg5bbmjbDOjYuyM33bs5mGGUMlhxGAcUlQQVWaoxwW4UR2vb6jTEKLr0gYlUdEDpNGDrAhW+WFI1DQ016Hxdoz8r3oBTKfA="/>
</p:tagLst>
</file>

<file path=ppt/tags/tag96.xml><?xml version="1.0" encoding="utf-8"?>
<p:tagLst xmlns:a="http://schemas.openxmlformats.org/drawingml/2006/main" xmlns:r="http://schemas.openxmlformats.org/officeDocument/2006/relationships" xmlns:p="http://schemas.openxmlformats.org/presentationml/2006/main">
  <p:tag name="AS_UNIQUEID" val="361"/>
  <p:tag name="KSO_WM_SCREEN_THEME_FLAG" val="Dlrq25wU2PGuGg5bbmjbDOjYuyM33bs5mGGUMlhxGAcUlQQVWaoxwW4UR2vb6jTEKLr0gYlUdEDpNGDrAhW+WFI1DQ016Hxdoz8r3oBTKfA="/>
</p:tagLst>
</file>

<file path=ppt/tags/tag97.xml><?xml version="1.0" encoding="utf-8"?>
<p:tagLst xmlns:a="http://schemas.openxmlformats.org/drawingml/2006/main" xmlns:r="http://schemas.openxmlformats.org/officeDocument/2006/relationships" xmlns:p="http://schemas.openxmlformats.org/presentationml/2006/main">
  <p:tag name="AS_UNIQUEID" val="362"/>
  <p:tag name="REFSHAPE" val="154242084"/>
  <p:tag name="KSO_WM_SCREEN_THEME_FLAG" val="Dlrq25wU2PGuGg5bbmjbDOjYuyM33bs5mGGUMlhxGAcUlQQVWaoxwW4UR2vb6jTEKLr0gYlUdEDpNGDrAhW+WFI1DQ016Hxdoz8r3oBTKfA="/>
</p:tagLst>
</file>

<file path=ppt/tags/tag98.xml><?xml version="1.0" encoding="utf-8"?>
<p:tagLst xmlns:a="http://schemas.openxmlformats.org/drawingml/2006/main" xmlns:r="http://schemas.openxmlformats.org/officeDocument/2006/relationships" xmlns:p="http://schemas.openxmlformats.org/presentationml/2006/main">
  <p:tag name="AS_UNIQUEID" val="363"/>
  <p:tag name="REFSHAPE" val="154242084"/>
  <p:tag name="KSO_WM_SCREEN_THEME_FLAG" val="Dlrq25wU2PGuGg5bbmjbDOjYuyM33bs5mGGUMlhxGAcUlQQVWaoxwW4UR2vb6jTEKLr0gYlUdEDpNGDrAhW+WFI1DQ016Hxdoz8r3oBTKfA="/>
</p:tagLst>
</file>

<file path=ppt/tags/tag99.xml><?xml version="1.0" encoding="utf-8"?>
<p:tagLst xmlns:a="http://schemas.openxmlformats.org/drawingml/2006/main" xmlns:r="http://schemas.openxmlformats.org/officeDocument/2006/relationships" xmlns:p="http://schemas.openxmlformats.org/presentationml/2006/main">
  <p:tag name="AS_UNIQUEID" val="364"/>
  <p:tag name="REFSHAPE" val="154242084"/>
  <p:tag name="KSO_WM_SCREEN_THEME_FLAG" val="Dlrq25wU2PGuGg5bbmjbDOjYuyM33bs5mGGUMlhxGAcUlQQVWaoxwW4UR2vb6jTEKLr0gYlUdEDpNGDrAhW+WFI1DQ016Hxdoz8r3oBTKf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1_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1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3686</Words>
  <PresentationFormat>自定义</PresentationFormat>
  <Paragraphs>263</Paragraphs>
  <Slides>30</Slides>
  <Notes>13</Notes>
  <HiddenSlides>0</HiddenSlides>
  <MMClips>0</MMClips>
  <ScaleCrop>false</ScaleCrop>
  <HeadingPairs>
    <vt:vector size="4" baseType="variant">
      <vt:variant>
        <vt:lpstr>主题</vt:lpstr>
      </vt:variant>
      <vt:variant>
        <vt:i4>6</vt:i4>
      </vt:variant>
      <vt:variant>
        <vt:lpstr>幻灯片标题</vt:lpstr>
      </vt:variant>
      <vt:variant>
        <vt:i4>30</vt:i4>
      </vt:variant>
    </vt:vector>
  </HeadingPairs>
  <TitlesOfParts>
    <vt:vector size="36" baseType="lpstr">
      <vt:lpstr>Office 主题​​</vt:lpstr>
      <vt:lpstr>Office 主题</vt:lpstr>
      <vt:lpstr>1_Office 主题</vt:lpstr>
      <vt:lpstr>2_Office 主题</vt:lpstr>
      <vt:lpstr>3_Office 主题</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2020-02-08T05:56:00Z</dcterms:created>
  <dcterms:modified xsi:type="dcterms:W3CDTF">2021-08-21T02:44:27Z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2052-11.1.0.10000</vt:lpwstr>
  </property>
</Properties>
</file>