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gs/tag5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7"/>
  </p:notesMasterIdLst>
  <p:sldIdLst>
    <p:sldId id="276" r:id="rId4"/>
    <p:sldId id="285" r:id="rId5"/>
    <p:sldId id="261" r:id="rId6"/>
    <p:sldId id="278" r:id="rId8"/>
    <p:sldId id="263" r:id="rId9"/>
    <p:sldId id="266" r:id="rId10"/>
    <p:sldId id="268" r:id="rId11"/>
    <p:sldId id="269" r:id="rId12"/>
    <p:sldId id="271" r:id="rId13"/>
    <p:sldId id="273" r:id="rId14"/>
    <p:sldId id="272" r:id="rId15"/>
    <p:sldId id="274" r:id="rId16"/>
    <p:sldId id="338" r:id="rId17"/>
    <p:sldId id="328" r:id="rId18"/>
    <p:sldId id="294" r:id="rId19"/>
    <p:sldId id="295" r:id="rId20"/>
    <p:sldId id="296" r:id="rId21"/>
    <p:sldId id="317" r:id="rId22"/>
    <p:sldId id="353" r:id="rId23"/>
    <p:sldId id="286" r:id="rId24"/>
    <p:sldId id="300" r:id="rId25"/>
    <p:sldId id="301" r:id="rId26"/>
    <p:sldId id="303" r:id="rId27"/>
    <p:sldId id="331" r:id="rId28"/>
    <p:sldId id="355" r:id="rId29"/>
    <p:sldId id="354" r:id="rId30"/>
    <p:sldId id="334" r:id="rId31"/>
    <p:sldId id="362" r:id="rId32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chen" initials="l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943F"/>
    <a:srgbClr val="8C7D34"/>
    <a:srgbClr val="96763B"/>
    <a:srgbClr val="806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5.xml" Id="rId9" /><Relationship Type="http://schemas.openxmlformats.org/officeDocument/2006/relationships/slide" Target="slides/slide4.xml" Id="rId8" /><Relationship Type="http://schemas.openxmlformats.org/officeDocument/2006/relationships/notesMaster" Target="notesMasters/notesMaster1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slide" Target="slides/slide1.xml" Id="rId4" /><Relationship Type="http://schemas.openxmlformats.org/officeDocument/2006/relationships/commentAuthors" Target="commentAuthors.xml" Id="rId36" /><Relationship Type="http://schemas.openxmlformats.org/officeDocument/2006/relationships/tableStyles" Target="tableStyles.xml" Id="rId35" /><Relationship Type="http://schemas.openxmlformats.org/officeDocument/2006/relationships/viewProps" Target="viewProps.xml" Id="rId34" /><Relationship Type="http://schemas.openxmlformats.org/officeDocument/2006/relationships/presProps" Target="presProps.xml" Id="rId33" /><Relationship Type="http://schemas.openxmlformats.org/officeDocument/2006/relationships/slide" Target="slides/slide28.xml" Id="rId32" /><Relationship Type="http://schemas.openxmlformats.org/officeDocument/2006/relationships/slide" Target="slides/slide27.xml" Id="rId31" /><Relationship Type="http://schemas.openxmlformats.org/officeDocument/2006/relationships/slide" Target="slides/slide26.xml" Id="rId30" /><Relationship Type="http://schemas.openxmlformats.org/officeDocument/2006/relationships/slideMaster" Target="slideMasters/slideMaster2.xml" Id="rId3" /><Relationship Type="http://schemas.openxmlformats.org/officeDocument/2006/relationships/slide" Target="slides/slide25.xml" Id="rId29" /><Relationship Type="http://schemas.openxmlformats.org/officeDocument/2006/relationships/slide" Target="slides/slide24.xml" Id="rId28" /><Relationship Type="http://schemas.openxmlformats.org/officeDocument/2006/relationships/slide" Target="slides/slide23.xml" Id="rId27" /><Relationship Type="http://schemas.openxmlformats.org/officeDocument/2006/relationships/slide" Target="slides/slide22.xml" Id="rId26" /><Relationship Type="http://schemas.openxmlformats.org/officeDocument/2006/relationships/slide" Target="slides/slide21.xml" Id="rId25" /><Relationship Type="http://schemas.openxmlformats.org/officeDocument/2006/relationships/slide" Target="slides/slide20.xml" Id="rId24" /><Relationship Type="http://schemas.openxmlformats.org/officeDocument/2006/relationships/slide" Target="slides/slide19.xml" Id="rId23" /><Relationship Type="http://schemas.openxmlformats.org/officeDocument/2006/relationships/slide" Target="slides/slide18.xml" Id="rId22" /><Relationship Type="http://schemas.openxmlformats.org/officeDocument/2006/relationships/slide" Target="slides/slide17.xml" Id="rId21" /><Relationship Type="http://schemas.openxmlformats.org/officeDocument/2006/relationships/slide" Target="slides/slide16.xml" Id="rId20" /><Relationship Type="http://schemas.openxmlformats.org/officeDocument/2006/relationships/theme" Target="theme/theme1.xml" Id="rId2" /><Relationship Type="http://schemas.openxmlformats.org/officeDocument/2006/relationships/slide" Target="slides/slide15.xml" Id="rId19" /><Relationship Type="http://schemas.openxmlformats.org/officeDocument/2006/relationships/slide" Target="slides/slide14.xml" Id="rId18" /><Relationship Type="http://schemas.openxmlformats.org/officeDocument/2006/relationships/slide" Target="slides/slide13.xml" Id="rId17" /><Relationship Type="http://schemas.openxmlformats.org/officeDocument/2006/relationships/slide" Target="slides/slide12.xml" Id="rId16" /><Relationship Type="http://schemas.openxmlformats.org/officeDocument/2006/relationships/slide" Target="slides/slide11.xml" Id="rId15" /><Relationship Type="http://schemas.openxmlformats.org/officeDocument/2006/relationships/slide" Target="slides/slide10.xml" Id="rId14" /><Relationship Type="http://schemas.openxmlformats.org/officeDocument/2006/relationships/slide" Target="slides/slide9.xml" Id="rId13" /><Relationship Type="http://schemas.openxmlformats.org/officeDocument/2006/relationships/slide" Target="slides/slide8.xml" Id="rId12" /><Relationship Type="http://schemas.openxmlformats.org/officeDocument/2006/relationships/slide" Target="slides/slide7.xml" Id="rId11" /><Relationship Type="http://schemas.openxmlformats.org/officeDocument/2006/relationships/slide" Target="slides/slide6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51.xml" Id="R9f13d0ef4b664883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问：为什么宋元时期的人口有这么大的增长，以及宋元的都城会成为国际性的大都市？社会安定，经济繁荣（农业手工业商业发达，出现最早的纸币交子，海外贸易发达）元朝采取了一系列措施稳定政局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随着都市经济的发展，生活在市井中的普通民众，成为了世俗文化的直接欣赏者和接受者，宋元时期，文学重心逐渐下移，文学体裁从诗文扩大到词曲小说，与市井有更为密切的联系了。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问：为什么宋元时期的人口有这么大的增长，以及宋元的都城会成为国际性的大都市？社会安定，经济繁荣（农业手工业商业发达，出现最早的纸币交子，海外贸易发达）元朝采取了一系列措施稳定政局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问：为什么宋元时期的人口有这么大的增长，以及宋元的都城会成为国际性的大都市？社会安定，经济繁荣（农业手工业商业发达，出现最早的纸币交子，海外贸易发达）元朝采取了一系列措施稳定政局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766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7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8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7521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4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5" Type="http://schemas.openxmlformats.org/officeDocument/2006/relationships/theme" Target="../theme/theme2.xml"/><Relationship Id="rId14" Type="http://schemas.openxmlformats.org/officeDocument/2006/relationships/image" Target="../media/image1.png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视频水印小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5780" y="4779010"/>
            <a:ext cx="2108200" cy="29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视频水印小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75780" y="4779010"/>
            <a:ext cx="2108200" cy="29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9.xml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44.jpeg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39.xml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51.jpeg"/><Relationship Id="rId7" Type="http://schemas.openxmlformats.org/officeDocument/2006/relationships/tags" Target="../tags/tag4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6.png"/><Relationship Id="rId3" Type="http://schemas.openxmlformats.org/officeDocument/2006/relationships/image" Target="../media/image34.jpeg"/><Relationship Id="rId2" Type="http://schemas.openxmlformats.org/officeDocument/2006/relationships/image" Target="../media/image4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41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61.jpe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.xml"/><Relationship Id="rId2" Type="http://schemas.openxmlformats.org/officeDocument/2006/relationships/image" Target="../media/image14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64.png"/><Relationship Id="rId2" Type="http://schemas.openxmlformats.org/officeDocument/2006/relationships/image" Target="../media/image16.png"/><Relationship Id="rId1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7.xml"/><Relationship Id="rId4" Type="http://schemas.openxmlformats.org/officeDocument/2006/relationships/image" Target="../media/image69.png"/><Relationship Id="rId3" Type="http://schemas.openxmlformats.org/officeDocument/2006/relationships/image" Target="../media/image68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1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28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29.xml"/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3.xml"/><Relationship Id="rId5" Type="http://schemas.openxmlformats.org/officeDocument/2006/relationships/image" Target="../media/image29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图片 3"/>
          <p:cNvPicPr>
            <a:picLocks noChangeAspect="1"/>
          </p:cNvPicPr>
          <p:nvPr/>
        </p:nvPicPr>
        <p:blipFill>
          <a:blip r:embed="rId1"/>
          <a:srcRect t="-4" r="292" b="-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7779" y="0"/>
            <a:ext cx="9135904" cy="5143500"/>
          </a:xfrm>
          <a:prstGeom prst="rect">
            <a:avLst/>
          </a:prstGeom>
          <a:gradFill>
            <a:gsLst>
              <a:gs pos="0">
                <a:srgbClr val="1F2528">
                  <a:alpha val="72000"/>
                </a:srgbClr>
              </a:gs>
              <a:gs pos="100000">
                <a:srgbClr val="3D3F2A">
                  <a:alpha val="72000"/>
                </a:srgbClr>
              </a:gs>
              <a:gs pos="68000">
                <a:srgbClr val="3D3F2A">
                  <a:alpha val="6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pic>
        <p:nvPicPr>
          <p:cNvPr id="19" name="图片 18" descr="dd53620e3f04af2ddb61cd98ddf03dc3"/>
          <p:cNvPicPr>
            <a:picLocks noChangeAspect="1"/>
          </p:cNvPicPr>
          <p:nvPr/>
        </p:nvPicPr>
        <p:blipFill>
          <a:blip r:embed="rId2"/>
          <a:srcRect r="34952" b="8488"/>
          <a:stretch>
            <a:fillRect/>
          </a:stretch>
        </p:blipFill>
        <p:spPr>
          <a:xfrm>
            <a:off x="-159" y="-48419"/>
            <a:ext cx="1869758" cy="2630805"/>
          </a:xfrm>
          <a:prstGeom prst="rect">
            <a:avLst/>
          </a:prstGeom>
        </p:spPr>
      </p:pic>
      <p:sp>
        <p:nvSpPr>
          <p:cNvPr id="31" name="Freeform 11"/>
          <p:cNvSpPr>
            <a:spLocks noEditPoints="1"/>
          </p:cNvSpPr>
          <p:nvPr/>
        </p:nvSpPr>
        <p:spPr bwMode="auto">
          <a:xfrm>
            <a:off x="2767382" y="3436281"/>
            <a:ext cx="4956093" cy="583883"/>
          </a:xfrm>
          <a:custGeom>
            <a:avLst/>
            <a:gdLst>
              <a:gd name="T0" fmla="*/ 250 w 827"/>
              <a:gd name="T1" fmla="*/ 151 h 193"/>
              <a:gd name="T2" fmla="*/ 356 w 827"/>
              <a:gd name="T3" fmla="*/ 158 h 193"/>
              <a:gd name="T4" fmla="*/ 400 w 827"/>
              <a:gd name="T5" fmla="*/ 161 h 193"/>
              <a:gd name="T6" fmla="*/ 410 w 827"/>
              <a:gd name="T7" fmla="*/ 155 h 193"/>
              <a:gd name="T8" fmla="*/ 448 w 827"/>
              <a:gd name="T9" fmla="*/ 175 h 193"/>
              <a:gd name="T10" fmla="*/ 472 w 827"/>
              <a:gd name="T11" fmla="*/ 175 h 193"/>
              <a:gd name="T12" fmla="*/ 487 w 827"/>
              <a:gd name="T13" fmla="*/ 130 h 193"/>
              <a:gd name="T14" fmla="*/ 492 w 827"/>
              <a:gd name="T15" fmla="*/ 167 h 193"/>
              <a:gd name="T16" fmla="*/ 515 w 827"/>
              <a:gd name="T17" fmla="*/ 137 h 193"/>
              <a:gd name="T18" fmla="*/ 544 w 827"/>
              <a:gd name="T19" fmla="*/ 20 h 193"/>
              <a:gd name="T20" fmla="*/ 562 w 827"/>
              <a:gd name="T21" fmla="*/ 186 h 193"/>
              <a:gd name="T22" fmla="*/ 595 w 827"/>
              <a:gd name="T23" fmla="*/ 167 h 193"/>
              <a:gd name="T24" fmla="*/ 600 w 827"/>
              <a:gd name="T25" fmla="*/ 191 h 193"/>
              <a:gd name="T26" fmla="*/ 640 w 827"/>
              <a:gd name="T27" fmla="*/ 101 h 193"/>
              <a:gd name="T28" fmla="*/ 706 w 827"/>
              <a:gd name="T29" fmla="*/ 128 h 193"/>
              <a:gd name="T30" fmla="*/ 684 w 827"/>
              <a:gd name="T31" fmla="*/ 56 h 193"/>
              <a:gd name="T32" fmla="*/ 691 w 827"/>
              <a:gd name="T33" fmla="*/ 66 h 193"/>
              <a:gd name="T34" fmla="*/ 718 w 827"/>
              <a:gd name="T35" fmla="*/ 72 h 193"/>
              <a:gd name="T36" fmla="*/ 740 w 827"/>
              <a:gd name="T37" fmla="*/ 87 h 193"/>
              <a:gd name="T38" fmla="*/ 759 w 827"/>
              <a:gd name="T39" fmla="*/ 76 h 193"/>
              <a:gd name="T40" fmla="*/ 798 w 827"/>
              <a:gd name="T41" fmla="*/ 66 h 193"/>
              <a:gd name="T42" fmla="*/ 695 w 827"/>
              <a:gd name="T43" fmla="*/ 137 h 193"/>
              <a:gd name="T44" fmla="*/ 591 w 827"/>
              <a:gd name="T45" fmla="*/ 99 h 193"/>
              <a:gd name="T46" fmla="*/ 647 w 827"/>
              <a:gd name="T47" fmla="*/ 93 h 193"/>
              <a:gd name="T48" fmla="*/ 657 w 827"/>
              <a:gd name="T49" fmla="*/ 90 h 193"/>
              <a:gd name="T50" fmla="*/ 677 w 827"/>
              <a:gd name="T51" fmla="*/ 84 h 193"/>
              <a:gd name="T52" fmla="*/ 682 w 827"/>
              <a:gd name="T53" fmla="*/ 65 h 193"/>
              <a:gd name="T54" fmla="*/ 664 w 827"/>
              <a:gd name="T55" fmla="*/ 53 h 193"/>
              <a:gd name="T56" fmla="*/ 534 w 827"/>
              <a:gd name="T57" fmla="*/ 23 h 193"/>
              <a:gd name="T58" fmla="*/ 365 w 827"/>
              <a:gd name="T59" fmla="*/ 8 h 193"/>
              <a:gd name="T60" fmla="*/ 137 w 827"/>
              <a:gd name="T61" fmla="*/ 3 h 193"/>
              <a:gd name="T62" fmla="*/ 36 w 827"/>
              <a:gd name="T63" fmla="*/ 64 h 193"/>
              <a:gd name="T64" fmla="*/ 150 w 827"/>
              <a:gd name="T65" fmla="*/ 165 h 193"/>
              <a:gd name="T66" fmla="*/ 274 w 827"/>
              <a:gd name="T67" fmla="*/ 147 h 193"/>
              <a:gd name="T68" fmla="*/ 355 w 827"/>
              <a:gd name="T69" fmla="*/ 154 h 193"/>
              <a:gd name="T70" fmla="*/ 413 w 827"/>
              <a:gd name="T71" fmla="*/ 148 h 193"/>
              <a:gd name="T72" fmla="*/ 448 w 827"/>
              <a:gd name="T73" fmla="*/ 135 h 193"/>
              <a:gd name="T74" fmla="*/ 505 w 827"/>
              <a:gd name="T75" fmla="*/ 128 h 193"/>
              <a:gd name="T76" fmla="*/ 529 w 827"/>
              <a:gd name="T77" fmla="*/ 128 h 193"/>
              <a:gd name="T78" fmla="*/ 504 w 827"/>
              <a:gd name="T79" fmla="*/ 117 h 193"/>
              <a:gd name="T80" fmla="*/ 569 w 827"/>
              <a:gd name="T81" fmla="*/ 93 h 193"/>
              <a:gd name="T82" fmla="*/ 648 w 827"/>
              <a:gd name="T83" fmla="*/ 53 h 193"/>
              <a:gd name="T84" fmla="*/ 300 w 827"/>
              <a:gd name="T85" fmla="*/ 150 h 193"/>
              <a:gd name="T86" fmla="*/ 384 w 827"/>
              <a:gd name="T87" fmla="*/ 17 h 193"/>
              <a:gd name="T88" fmla="*/ 553 w 827"/>
              <a:gd name="T89" fmla="*/ 123 h 193"/>
              <a:gd name="T90" fmla="*/ 558 w 827"/>
              <a:gd name="T91" fmla="*/ 63 h 193"/>
              <a:gd name="T92" fmla="*/ 597 w 827"/>
              <a:gd name="T93" fmla="*/ 71 h 193"/>
              <a:gd name="T94" fmla="*/ 542 w 827"/>
              <a:gd name="T95" fmla="*/ 40 h 193"/>
              <a:gd name="T96" fmla="*/ 410 w 827"/>
              <a:gd name="T97" fmla="*/ 144 h 193"/>
              <a:gd name="T98" fmla="*/ 426 w 827"/>
              <a:gd name="T99" fmla="*/ 20 h 193"/>
              <a:gd name="T100" fmla="*/ 462 w 827"/>
              <a:gd name="T101" fmla="*/ 38 h 193"/>
              <a:gd name="T102" fmla="*/ 585 w 827"/>
              <a:gd name="T103" fmla="*/ 58 h 193"/>
              <a:gd name="T104" fmla="*/ 554 w 827"/>
              <a:gd name="T105" fmla="*/ 63 h 193"/>
              <a:gd name="T106" fmla="*/ 622 w 827"/>
              <a:gd name="T107" fmla="*/ 115 h 193"/>
              <a:gd name="T108" fmla="*/ 281 w 827"/>
              <a:gd name="T109" fmla="*/ 162 h 193"/>
              <a:gd name="T110" fmla="*/ 358 w 827"/>
              <a:gd name="T111" fmla="*/ 160 h 193"/>
              <a:gd name="T112" fmla="*/ 356 w 827"/>
              <a:gd name="T113" fmla="*/ 165 h 193"/>
              <a:gd name="T114" fmla="*/ 419 w 827"/>
              <a:gd name="T115" fmla="*/ 168 h 193"/>
              <a:gd name="T116" fmla="*/ 593 w 827"/>
              <a:gd name="T117" fmla="*/ 187 h 193"/>
              <a:gd name="T118" fmla="*/ 637 w 827"/>
              <a:gd name="T119" fmla="*/ 138 h 193"/>
              <a:gd name="T120" fmla="*/ 717 w 827"/>
              <a:gd name="T121" fmla="*/ 61 h 193"/>
              <a:gd name="T122" fmla="*/ 740 w 827"/>
              <a:gd name="T123" fmla="*/ 69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7" h="193">
                <a:moveTo>
                  <a:pt x="22" y="26"/>
                </a:moveTo>
                <a:cubicBezTo>
                  <a:pt x="11" y="25"/>
                  <a:pt x="6" y="32"/>
                  <a:pt x="0" y="38"/>
                </a:cubicBezTo>
                <a:cubicBezTo>
                  <a:pt x="2" y="51"/>
                  <a:pt x="13" y="40"/>
                  <a:pt x="19" y="36"/>
                </a:cubicBezTo>
                <a:cubicBezTo>
                  <a:pt x="23" y="33"/>
                  <a:pt x="27" y="33"/>
                  <a:pt x="30" y="31"/>
                </a:cubicBezTo>
                <a:cubicBezTo>
                  <a:pt x="26" y="31"/>
                  <a:pt x="22" y="30"/>
                  <a:pt x="22" y="26"/>
                </a:cubicBezTo>
                <a:close/>
                <a:moveTo>
                  <a:pt x="44" y="19"/>
                </a:moveTo>
                <a:cubicBezTo>
                  <a:pt x="42" y="19"/>
                  <a:pt x="40" y="19"/>
                  <a:pt x="39" y="21"/>
                </a:cubicBezTo>
                <a:cubicBezTo>
                  <a:pt x="41" y="22"/>
                  <a:pt x="44" y="21"/>
                  <a:pt x="44" y="19"/>
                </a:cubicBezTo>
                <a:close/>
                <a:moveTo>
                  <a:pt x="88" y="166"/>
                </a:moveTo>
                <a:cubicBezTo>
                  <a:pt x="92" y="168"/>
                  <a:pt x="97" y="166"/>
                  <a:pt x="100" y="163"/>
                </a:cubicBezTo>
                <a:cubicBezTo>
                  <a:pt x="96" y="163"/>
                  <a:pt x="89" y="162"/>
                  <a:pt x="88" y="166"/>
                </a:cubicBezTo>
                <a:close/>
                <a:moveTo>
                  <a:pt x="250" y="152"/>
                </a:moveTo>
                <a:cubicBezTo>
                  <a:pt x="252" y="152"/>
                  <a:pt x="253" y="153"/>
                  <a:pt x="255" y="152"/>
                </a:cubicBezTo>
                <a:cubicBezTo>
                  <a:pt x="254" y="150"/>
                  <a:pt x="251" y="151"/>
                  <a:pt x="250" y="151"/>
                </a:cubicBezTo>
                <a:lnTo>
                  <a:pt x="250" y="152"/>
                </a:lnTo>
                <a:close/>
                <a:moveTo>
                  <a:pt x="275" y="157"/>
                </a:moveTo>
                <a:cubicBezTo>
                  <a:pt x="278" y="157"/>
                  <a:pt x="280" y="158"/>
                  <a:pt x="282" y="157"/>
                </a:cubicBezTo>
                <a:cubicBezTo>
                  <a:pt x="280" y="157"/>
                  <a:pt x="276" y="155"/>
                  <a:pt x="275" y="157"/>
                </a:cubicBezTo>
                <a:close/>
                <a:moveTo>
                  <a:pt x="279" y="147"/>
                </a:moveTo>
                <a:cubicBezTo>
                  <a:pt x="278" y="147"/>
                  <a:pt x="277" y="147"/>
                  <a:pt x="276" y="148"/>
                </a:cubicBezTo>
                <a:cubicBezTo>
                  <a:pt x="277" y="148"/>
                  <a:pt x="278" y="148"/>
                  <a:pt x="279" y="147"/>
                </a:cubicBezTo>
                <a:close/>
                <a:moveTo>
                  <a:pt x="344" y="157"/>
                </a:moveTo>
                <a:cubicBezTo>
                  <a:pt x="342" y="155"/>
                  <a:pt x="335" y="155"/>
                  <a:pt x="334" y="156"/>
                </a:cubicBezTo>
                <a:cubicBezTo>
                  <a:pt x="337" y="156"/>
                  <a:pt x="341" y="157"/>
                  <a:pt x="344" y="157"/>
                </a:cubicBezTo>
                <a:close/>
                <a:moveTo>
                  <a:pt x="351" y="157"/>
                </a:moveTo>
                <a:cubicBezTo>
                  <a:pt x="350" y="156"/>
                  <a:pt x="346" y="156"/>
                  <a:pt x="346" y="157"/>
                </a:cubicBezTo>
                <a:cubicBezTo>
                  <a:pt x="348" y="157"/>
                  <a:pt x="350" y="158"/>
                  <a:pt x="351" y="157"/>
                </a:cubicBezTo>
                <a:close/>
                <a:moveTo>
                  <a:pt x="356" y="158"/>
                </a:moveTo>
                <a:cubicBezTo>
                  <a:pt x="357" y="156"/>
                  <a:pt x="353" y="156"/>
                  <a:pt x="353" y="157"/>
                </a:cubicBezTo>
                <a:cubicBezTo>
                  <a:pt x="354" y="157"/>
                  <a:pt x="355" y="158"/>
                  <a:pt x="356" y="158"/>
                </a:cubicBezTo>
                <a:close/>
                <a:moveTo>
                  <a:pt x="381" y="158"/>
                </a:moveTo>
                <a:cubicBezTo>
                  <a:pt x="383" y="160"/>
                  <a:pt x="385" y="160"/>
                  <a:pt x="386" y="158"/>
                </a:cubicBezTo>
                <a:cubicBezTo>
                  <a:pt x="384" y="159"/>
                  <a:pt x="383" y="157"/>
                  <a:pt x="381" y="158"/>
                </a:cubicBezTo>
                <a:close/>
                <a:moveTo>
                  <a:pt x="384" y="161"/>
                </a:moveTo>
                <a:cubicBezTo>
                  <a:pt x="387" y="161"/>
                  <a:pt x="392" y="162"/>
                  <a:pt x="394" y="161"/>
                </a:cubicBezTo>
                <a:cubicBezTo>
                  <a:pt x="392" y="159"/>
                  <a:pt x="388" y="161"/>
                  <a:pt x="384" y="161"/>
                </a:cubicBezTo>
                <a:close/>
                <a:moveTo>
                  <a:pt x="390" y="164"/>
                </a:moveTo>
                <a:cubicBezTo>
                  <a:pt x="392" y="165"/>
                  <a:pt x="392" y="165"/>
                  <a:pt x="392" y="165"/>
                </a:cubicBezTo>
                <a:cubicBezTo>
                  <a:pt x="392" y="162"/>
                  <a:pt x="391" y="163"/>
                  <a:pt x="390" y="164"/>
                </a:cubicBezTo>
                <a:close/>
                <a:moveTo>
                  <a:pt x="400" y="161"/>
                </a:moveTo>
                <a:cubicBezTo>
                  <a:pt x="399" y="161"/>
                  <a:pt x="395" y="160"/>
                  <a:pt x="395" y="161"/>
                </a:cubicBezTo>
                <a:cubicBezTo>
                  <a:pt x="396" y="160"/>
                  <a:pt x="399" y="163"/>
                  <a:pt x="400" y="161"/>
                </a:cubicBezTo>
                <a:close/>
                <a:moveTo>
                  <a:pt x="395" y="164"/>
                </a:moveTo>
                <a:cubicBezTo>
                  <a:pt x="396" y="164"/>
                  <a:pt x="396" y="164"/>
                  <a:pt x="396" y="165"/>
                </a:cubicBezTo>
                <a:cubicBezTo>
                  <a:pt x="399" y="164"/>
                  <a:pt x="402" y="166"/>
                  <a:pt x="405" y="164"/>
                </a:cubicBezTo>
                <a:cubicBezTo>
                  <a:pt x="401" y="164"/>
                  <a:pt x="398" y="162"/>
                  <a:pt x="395" y="164"/>
                </a:cubicBezTo>
                <a:close/>
                <a:moveTo>
                  <a:pt x="399" y="167"/>
                </a:moveTo>
                <a:cubicBezTo>
                  <a:pt x="401" y="167"/>
                  <a:pt x="403" y="169"/>
                  <a:pt x="404" y="167"/>
                </a:cubicBezTo>
                <a:cubicBezTo>
                  <a:pt x="402" y="167"/>
                  <a:pt x="400" y="166"/>
                  <a:pt x="399" y="167"/>
                </a:cubicBezTo>
                <a:close/>
                <a:moveTo>
                  <a:pt x="402" y="155"/>
                </a:moveTo>
                <a:cubicBezTo>
                  <a:pt x="404" y="155"/>
                  <a:pt x="407" y="156"/>
                  <a:pt x="408" y="155"/>
                </a:cubicBezTo>
                <a:cubicBezTo>
                  <a:pt x="407" y="155"/>
                  <a:pt x="402" y="154"/>
                  <a:pt x="402" y="155"/>
                </a:cubicBezTo>
                <a:close/>
                <a:moveTo>
                  <a:pt x="409" y="162"/>
                </a:moveTo>
                <a:cubicBezTo>
                  <a:pt x="411" y="162"/>
                  <a:pt x="412" y="164"/>
                  <a:pt x="413" y="162"/>
                </a:cubicBezTo>
                <a:cubicBezTo>
                  <a:pt x="412" y="162"/>
                  <a:pt x="410" y="161"/>
                  <a:pt x="409" y="162"/>
                </a:cubicBezTo>
                <a:close/>
                <a:moveTo>
                  <a:pt x="410" y="155"/>
                </a:moveTo>
                <a:cubicBezTo>
                  <a:pt x="412" y="155"/>
                  <a:pt x="415" y="156"/>
                  <a:pt x="415" y="156"/>
                </a:cubicBezTo>
                <a:cubicBezTo>
                  <a:pt x="414" y="155"/>
                  <a:pt x="410" y="155"/>
                  <a:pt x="410" y="155"/>
                </a:cubicBezTo>
                <a:close/>
                <a:moveTo>
                  <a:pt x="414" y="149"/>
                </a:moveTo>
                <a:cubicBezTo>
                  <a:pt x="417" y="150"/>
                  <a:pt x="417" y="150"/>
                  <a:pt x="417" y="150"/>
                </a:cubicBezTo>
                <a:cubicBezTo>
                  <a:pt x="418" y="148"/>
                  <a:pt x="414" y="148"/>
                  <a:pt x="414" y="149"/>
                </a:cubicBezTo>
                <a:close/>
                <a:moveTo>
                  <a:pt x="432" y="169"/>
                </a:moveTo>
                <a:cubicBezTo>
                  <a:pt x="435" y="169"/>
                  <a:pt x="439" y="171"/>
                  <a:pt x="439" y="169"/>
                </a:cubicBezTo>
                <a:cubicBezTo>
                  <a:pt x="438" y="169"/>
                  <a:pt x="432" y="168"/>
                  <a:pt x="432" y="169"/>
                </a:cubicBezTo>
                <a:close/>
                <a:moveTo>
                  <a:pt x="440" y="153"/>
                </a:moveTo>
                <a:cubicBezTo>
                  <a:pt x="442" y="152"/>
                  <a:pt x="443" y="154"/>
                  <a:pt x="444" y="153"/>
                </a:cubicBezTo>
                <a:cubicBezTo>
                  <a:pt x="443" y="153"/>
                  <a:pt x="441" y="152"/>
                  <a:pt x="440" y="153"/>
                </a:cubicBezTo>
                <a:close/>
                <a:moveTo>
                  <a:pt x="448" y="175"/>
                </a:moveTo>
                <a:cubicBezTo>
                  <a:pt x="448" y="175"/>
                  <a:pt x="449" y="175"/>
                  <a:pt x="449" y="175"/>
                </a:cubicBezTo>
                <a:cubicBezTo>
                  <a:pt x="449" y="175"/>
                  <a:pt x="448" y="175"/>
                  <a:pt x="448" y="175"/>
                </a:cubicBezTo>
                <a:close/>
                <a:moveTo>
                  <a:pt x="442" y="176"/>
                </a:moveTo>
                <a:cubicBezTo>
                  <a:pt x="444" y="177"/>
                  <a:pt x="447" y="175"/>
                  <a:pt x="448" y="175"/>
                </a:cubicBezTo>
                <a:cubicBezTo>
                  <a:pt x="446" y="175"/>
                  <a:pt x="444" y="175"/>
                  <a:pt x="442" y="175"/>
                </a:cubicBezTo>
                <a:lnTo>
                  <a:pt x="442" y="176"/>
                </a:lnTo>
                <a:close/>
                <a:moveTo>
                  <a:pt x="448" y="170"/>
                </a:moveTo>
                <a:cubicBezTo>
                  <a:pt x="450" y="170"/>
                  <a:pt x="450" y="170"/>
                  <a:pt x="450" y="170"/>
                </a:cubicBezTo>
                <a:cubicBezTo>
                  <a:pt x="451" y="169"/>
                  <a:pt x="447" y="169"/>
                  <a:pt x="448" y="170"/>
                </a:cubicBezTo>
                <a:close/>
                <a:moveTo>
                  <a:pt x="462" y="171"/>
                </a:moveTo>
                <a:cubicBezTo>
                  <a:pt x="459" y="170"/>
                  <a:pt x="454" y="169"/>
                  <a:pt x="452" y="170"/>
                </a:cubicBezTo>
                <a:cubicBezTo>
                  <a:pt x="455" y="170"/>
                  <a:pt x="459" y="171"/>
                  <a:pt x="462" y="171"/>
                </a:cubicBezTo>
                <a:close/>
                <a:moveTo>
                  <a:pt x="457" y="165"/>
                </a:moveTo>
                <a:cubicBezTo>
                  <a:pt x="455" y="164"/>
                  <a:pt x="454" y="164"/>
                  <a:pt x="453" y="165"/>
                </a:cubicBezTo>
                <a:cubicBezTo>
                  <a:pt x="454" y="164"/>
                  <a:pt x="456" y="165"/>
                  <a:pt x="457" y="165"/>
                </a:cubicBezTo>
                <a:close/>
                <a:moveTo>
                  <a:pt x="472" y="175"/>
                </a:moveTo>
                <a:cubicBezTo>
                  <a:pt x="468" y="173"/>
                  <a:pt x="457" y="173"/>
                  <a:pt x="453" y="173"/>
                </a:cubicBezTo>
                <a:cubicBezTo>
                  <a:pt x="459" y="175"/>
                  <a:pt x="465" y="173"/>
                  <a:pt x="467" y="176"/>
                </a:cubicBezTo>
                <a:cubicBezTo>
                  <a:pt x="469" y="176"/>
                  <a:pt x="470" y="174"/>
                  <a:pt x="473" y="175"/>
                </a:cubicBezTo>
                <a:cubicBezTo>
                  <a:pt x="475" y="175"/>
                  <a:pt x="473" y="175"/>
                  <a:pt x="472" y="175"/>
                </a:cubicBezTo>
                <a:close/>
                <a:moveTo>
                  <a:pt x="454" y="176"/>
                </a:moveTo>
                <a:cubicBezTo>
                  <a:pt x="459" y="176"/>
                  <a:pt x="461" y="177"/>
                  <a:pt x="464" y="176"/>
                </a:cubicBezTo>
                <a:cubicBezTo>
                  <a:pt x="461" y="176"/>
                  <a:pt x="456" y="174"/>
                  <a:pt x="454" y="176"/>
                </a:cubicBezTo>
                <a:close/>
                <a:moveTo>
                  <a:pt x="464" y="147"/>
                </a:moveTo>
                <a:cubicBezTo>
                  <a:pt x="463" y="148"/>
                  <a:pt x="460" y="147"/>
                  <a:pt x="461" y="148"/>
                </a:cubicBezTo>
                <a:cubicBezTo>
                  <a:pt x="462" y="147"/>
                  <a:pt x="465" y="148"/>
                  <a:pt x="464" y="147"/>
                </a:cubicBezTo>
                <a:close/>
                <a:moveTo>
                  <a:pt x="474" y="136"/>
                </a:moveTo>
                <a:cubicBezTo>
                  <a:pt x="476" y="136"/>
                  <a:pt x="479" y="139"/>
                  <a:pt x="481" y="137"/>
                </a:cubicBezTo>
                <a:cubicBezTo>
                  <a:pt x="480" y="137"/>
                  <a:pt x="476" y="134"/>
                  <a:pt x="474" y="136"/>
                </a:cubicBezTo>
                <a:close/>
                <a:moveTo>
                  <a:pt x="487" y="130"/>
                </a:moveTo>
                <a:cubicBezTo>
                  <a:pt x="487" y="129"/>
                  <a:pt x="483" y="129"/>
                  <a:pt x="484" y="130"/>
                </a:cubicBezTo>
                <a:cubicBezTo>
                  <a:pt x="485" y="130"/>
                  <a:pt x="494" y="131"/>
                  <a:pt x="487" y="130"/>
                </a:cubicBezTo>
                <a:close/>
                <a:moveTo>
                  <a:pt x="482" y="172"/>
                </a:moveTo>
                <a:cubicBezTo>
                  <a:pt x="485" y="172"/>
                  <a:pt x="486" y="174"/>
                  <a:pt x="487" y="172"/>
                </a:cubicBezTo>
                <a:cubicBezTo>
                  <a:pt x="485" y="172"/>
                  <a:pt x="484" y="171"/>
                  <a:pt x="482" y="172"/>
                </a:cubicBezTo>
                <a:close/>
                <a:moveTo>
                  <a:pt x="490" y="134"/>
                </a:moveTo>
                <a:cubicBezTo>
                  <a:pt x="489" y="133"/>
                  <a:pt x="488" y="133"/>
                  <a:pt x="487" y="134"/>
                </a:cubicBezTo>
                <a:cubicBezTo>
                  <a:pt x="488" y="134"/>
                  <a:pt x="489" y="135"/>
                  <a:pt x="490" y="134"/>
                </a:cubicBezTo>
                <a:close/>
                <a:moveTo>
                  <a:pt x="491" y="173"/>
                </a:moveTo>
                <a:cubicBezTo>
                  <a:pt x="493" y="173"/>
                  <a:pt x="496" y="174"/>
                  <a:pt x="498" y="173"/>
                </a:cubicBezTo>
                <a:cubicBezTo>
                  <a:pt x="496" y="173"/>
                  <a:pt x="493" y="172"/>
                  <a:pt x="491" y="173"/>
                </a:cubicBezTo>
                <a:close/>
                <a:moveTo>
                  <a:pt x="492" y="167"/>
                </a:moveTo>
                <a:cubicBezTo>
                  <a:pt x="494" y="168"/>
                  <a:pt x="496" y="168"/>
                  <a:pt x="498" y="169"/>
                </a:cubicBezTo>
                <a:cubicBezTo>
                  <a:pt x="499" y="166"/>
                  <a:pt x="493" y="167"/>
                  <a:pt x="492" y="167"/>
                </a:cubicBezTo>
                <a:close/>
                <a:moveTo>
                  <a:pt x="492" y="171"/>
                </a:moveTo>
                <a:cubicBezTo>
                  <a:pt x="495" y="171"/>
                  <a:pt x="499" y="172"/>
                  <a:pt x="501" y="171"/>
                </a:cubicBezTo>
                <a:cubicBezTo>
                  <a:pt x="498" y="171"/>
                  <a:pt x="493" y="169"/>
                  <a:pt x="492" y="171"/>
                </a:cubicBezTo>
                <a:close/>
                <a:moveTo>
                  <a:pt x="506" y="175"/>
                </a:moveTo>
                <a:cubicBezTo>
                  <a:pt x="507" y="175"/>
                  <a:pt x="507" y="175"/>
                  <a:pt x="508" y="175"/>
                </a:cubicBezTo>
                <a:cubicBezTo>
                  <a:pt x="508" y="175"/>
                  <a:pt x="508" y="175"/>
                  <a:pt x="509" y="174"/>
                </a:cubicBezTo>
                <a:cubicBezTo>
                  <a:pt x="508" y="174"/>
                  <a:pt x="507" y="174"/>
                  <a:pt x="506" y="175"/>
                </a:cubicBezTo>
                <a:close/>
                <a:moveTo>
                  <a:pt x="510" y="132"/>
                </a:moveTo>
                <a:cubicBezTo>
                  <a:pt x="517" y="133"/>
                  <a:pt x="513" y="131"/>
                  <a:pt x="510" y="132"/>
                </a:cubicBezTo>
                <a:close/>
                <a:moveTo>
                  <a:pt x="512" y="123"/>
                </a:moveTo>
                <a:cubicBezTo>
                  <a:pt x="516" y="124"/>
                  <a:pt x="515" y="121"/>
                  <a:pt x="512" y="123"/>
                </a:cubicBezTo>
                <a:close/>
                <a:moveTo>
                  <a:pt x="515" y="137"/>
                </a:moveTo>
                <a:cubicBezTo>
                  <a:pt x="517" y="137"/>
                  <a:pt x="519" y="138"/>
                  <a:pt x="521" y="137"/>
                </a:cubicBezTo>
                <a:cubicBezTo>
                  <a:pt x="519" y="137"/>
                  <a:pt x="517" y="135"/>
                  <a:pt x="515" y="137"/>
                </a:cubicBezTo>
                <a:close/>
                <a:moveTo>
                  <a:pt x="521" y="140"/>
                </a:moveTo>
                <a:cubicBezTo>
                  <a:pt x="532" y="142"/>
                  <a:pt x="540" y="144"/>
                  <a:pt x="549" y="145"/>
                </a:cubicBezTo>
                <a:cubicBezTo>
                  <a:pt x="542" y="141"/>
                  <a:pt x="530" y="140"/>
                  <a:pt x="521" y="140"/>
                </a:cubicBezTo>
                <a:close/>
                <a:moveTo>
                  <a:pt x="529" y="134"/>
                </a:moveTo>
                <a:cubicBezTo>
                  <a:pt x="530" y="134"/>
                  <a:pt x="531" y="135"/>
                  <a:pt x="532" y="135"/>
                </a:cubicBezTo>
                <a:cubicBezTo>
                  <a:pt x="532" y="134"/>
                  <a:pt x="529" y="133"/>
                  <a:pt x="529" y="134"/>
                </a:cubicBezTo>
                <a:close/>
                <a:moveTo>
                  <a:pt x="531" y="129"/>
                </a:moveTo>
                <a:cubicBezTo>
                  <a:pt x="533" y="128"/>
                  <a:pt x="537" y="130"/>
                  <a:pt x="537" y="129"/>
                </a:cubicBezTo>
                <a:cubicBezTo>
                  <a:pt x="535" y="129"/>
                  <a:pt x="532" y="127"/>
                  <a:pt x="531" y="129"/>
                </a:cubicBezTo>
                <a:close/>
                <a:moveTo>
                  <a:pt x="537" y="140"/>
                </a:moveTo>
                <a:cubicBezTo>
                  <a:pt x="537" y="138"/>
                  <a:pt x="532" y="137"/>
                  <a:pt x="530" y="139"/>
                </a:cubicBezTo>
                <a:cubicBezTo>
                  <a:pt x="533" y="140"/>
                  <a:pt x="535" y="139"/>
                  <a:pt x="537" y="140"/>
                </a:cubicBezTo>
                <a:close/>
                <a:moveTo>
                  <a:pt x="555" y="21"/>
                </a:moveTo>
                <a:cubicBezTo>
                  <a:pt x="551" y="21"/>
                  <a:pt x="548" y="20"/>
                  <a:pt x="544" y="20"/>
                </a:cubicBezTo>
                <a:cubicBezTo>
                  <a:pt x="547" y="21"/>
                  <a:pt x="553" y="22"/>
                  <a:pt x="555" y="21"/>
                </a:cubicBezTo>
                <a:close/>
                <a:moveTo>
                  <a:pt x="545" y="26"/>
                </a:moveTo>
                <a:cubicBezTo>
                  <a:pt x="546" y="26"/>
                  <a:pt x="548" y="26"/>
                  <a:pt x="549" y="25"/>
                </a:cubicBezTo>
                <a:cubicBezTo>
                  <a:pt x="548" y="24"/>
                  <a:pt x="545" y="25"/>
                  <a:pt x="545" y="26"/>
                </a:cubicBezTo>
                <a:close/>
                <a:moveTo>
                  <a:pt x="535" y="177"/>
                </a:moveTo>
                <a:cubicBezTo>
                  <a:pt x="537" y="178"/>
                  <a:pt x="539" y="179"/>
                  <a:pt x="541" y="178"/>
                </a:cubicBezTo>
                <a:cubicBezTo>
                  <a:pt x="539" y="177"/>
                  <a:pt x="537" y="177"/>
                  <a:pt x="535" y="177"/>
                </a:cubicBezTo>
                <a:close/>
                <a:moveTo>
                  <a:pt x="547" y="184"/>
                </a:moveTo>
                <a:cubicBezTo>
                  <a:pt x="547" y="185"/>
                  <a:pt x="545" y="184"/>
                  <a:pt x="544" y="184"/>
                </a:cubicBezTo>
                <a:cubicBezTo>
                  <a:pt x="544" y="185"/>
                  <a:pt x="544" y="186"/>
                  <a:pt x="545" y="187"/>
                </a:cubicBezTo>
                <a:cubicBezTo>
                  <a:pt x="545" y="185"/>
                  <a:pt x="548" y="186"/>
                  <a:pt x="547" y="184"/>
                </a:cubicBezTo>
                <a:close/>
                <a:moveTo>
                  <a:pt x="560" y="183"/>
                </a:moveTo>
                <a:cubicBezTo>
                  <a:pt x="560" y="185"/>
                  <a:pt x="559" y="185"/>
                  <a:pt x="559" y="186"/>
                </a:cubicBezTo>
                <a:cubicBezTo>
                  <a:pt x="562" y="186"/>
                  <a:pt x="562" y="186"/>
                  <a:pt x="562" y="186"/>
                </a:cubicBezTo>
                <a:cubicBezTo>
                  <a:pt x="562" y="184"/>
                  <a:pt x="565" y="185"/>
                  <a:pt x="566" y="184"/>
                </a:cubicBezTo>
                <a:cubicBezTo>
                  <a:pt x="565" y="183"/>
                  <a:pt x="562" y="184"/>
                  <a:pt x="560" y="183"/>
                </a:cubicBezTo>
                <a:close/>
                <a:moveTo>
                  <a:pt x="590" y="42"/>
                </a:moveTo>
                <a:cubicBezTo>
                  <a:pt x="586" y="41"/>
                  <a:pt x="583" y="40"/>
                  <a:pt x="578" y="41"/>
                </a:cubicBezTo>
                <a:cubicBezTo>
                  <a:pt x="582" y="42"/>
                  <a:pt x="588" y="43"/>
                  <a:pt x="590" y="42"/>
                </a:cubicBezTo>
                <a:close/>
                <a:moveTo>
                  <a:pt x="578" y="191"/>
                </a:moveTo>
                <a:cubicBezTo>
                  <a:pt x="581" y="191"/>
                  <a:pt x="582" y="189"/>
                  <a:pt x="583" y="189"/>
                </a:cubicBezTo>
                <a:cubicBezTo>
                  <a:pt x="579" y="188"/>
                  <a:pt x="579" y="188"/>
                  <a:pt x="579" y="188"/>
                </a:cubicBezTo>
                <a:cubicBezTo>
                  <a:pt x="580" y="190"/>
                  <a:pt x="578" y="189"/>
                  <a:pt x="578" y="191"/>
                </a:cubicBezTo>
                <a:close/>
                <a:moveTo>
                  <a:pt x="585" y="178"/>
                </a:moveTo>
                <a:cubicBezTo>
                  <a:pt x="587" y="178"/>
                  <a:pt x="592" y="179"/>
                  <a:pt x="593" y="178"/>
                </a:cubicBezTo>
                <a:cubicBezTo>
                  <a:pt x="589" y="178"/>
                  <a:pt x="587" y="175"/>
                  <a:pt x="585" y="178"/>
                </a:cubicBezTo>
                <a:close/>
                <a:moveTo>
                  <a:pt x="592" y="167"/>
                </a:moveTo>
                <a:cubicBezTo>
                  <a:pt x="593" y="167"/>
                  <a:pt x="594" y="168"/>
                  <a:pt x="595" y="167"/>
                </a:cubicBezTo>
                <a:cubicBezTo>
                  <a:pt x="593" y="167"/>
                  <a:pt x="592" y="166"/>
                  <a:pt x="592" y="167"/>
                </a:cubicBezTo>
                <a:close/>
                <a:moveTo>
                  <a:pt x="658" y="177"/>
                </a:moveTo>
                <a:cubicBezTo>
                  <a:pt x="657" y="177"/>
                  <a:pt x="656" y="176"/>
                  <a:pt x="655" y="176"/>
                </a:cubicBezTo>
                <a:cubicBezTo>
                  <a:pt x="644" y="173"/>
                  <a:pt x="631" y="172"/>
                  <a:pt x="618" y="170"/>
                </a:cubicBezTo>
                <a:cubicBezTo>
                  <a:pt x="611" y="169"/>
                  <a:pt x="603" y="166"/>
                  <a:pt x="597" y="168"/>
                </a:cubicBezTo>
                <a:cubicBezTo>
                  <a:pt x="603" y="171"/>
                  <a:pt x="608" y="169"/>
                  <a:pt x="615" y="172"/>
                </a:cubicBezTo>
                <a:cubicBezTo>
                  <a:pt x="614" y="173"/>
                  <a:pt x="610" y="172"/>
                  <a:pt x="609" y="173"/>
                </a:cubicBezTo>
                <a:cubicBezTo>
                  <a:pt x="623" y="176"/>
                  <a:pt x="628" y="175"/>
                  <a:pt x="642" y="176"/>
                </a:cubicBezTo>
                <a:cubicBezTo>
                  <a:pt x="644" y="176"/>
                  <a:pt x="643" y="177"/>
                  <a:pt x="644" y="178"/>
                </a:cubicBezTo>
                <a:cubicBezTo>
                  <a:pt x="646" y="178"/>
                  <a:pt x="643" y="176"/>
                  <a:pt x="645" y="176"/>
                </a:cubicBezTo>
                <a:cubicBezTo>
                  <a:pt x="653" y="176"/>
                  <a:pt x="667" y="179"/>
                  <a:pt x="678" y="180"/>
                </a:cubicBezTo>
                <a:cubicBezTo>
                  <a:pt x="673" y="178"/>
                  <a:pt x="669" y="178"/>
                  <a:pt x="665" y="178"/>
                </a:cubicBezTo>
                <a:cubicBezTo>
                  <a:pt x="662" y="177"/>
                  <a:pt x="659" y="177"/>
                  <a:pt x="658" y="177"/>
                </a:cubicBezTo>
                <a:close/>
                <a:moveTo>
                  <a:pt x="600" y="191"/>
                </a:moveTo>
                <a:cubicBezTo>
                  <a:pt x="601" y="191"/>
                  <a:pt x="605" y="193"/>
                  <a:pt x="605" y="191"/>
                </a:cubicBezTo>
                <a:cubicBezTo>
                  <a:pt x="603" y="191"/>
                  <a:pt x="600" y="190"/>
                  <a:pt x="600" y="191"/>
                </a:cubicBezTo>
                <a:close/>
                <a:moveTo>
                  <a:pt x="613" y="102"/>
                </a:moveTo>
                <a:cubicBezTo>
                  <a:pt x="617" y="101"/>
                  <a:pt x="621" y="103"/>
                  <a:pt x="625" y="102"/>
                </a:cubicBezTo>
                <a:cubicBezTo>
                  <a:pt x="622" y="102"/>
                  <a:pt x="618" y="100"/>
                  <a:pt x="613" y="102"/>
                </a:cubicBezTo>
                <a:close/>
                <a:moveTo>
                  <a:pt x="615" y="129"/>
                </a:moveTo>
                <a:cubicBezTo>
                  <a:pt x="618" y="130"/>
                  <a:pt x="621" y="131"/>
                  <a:pt x="623" y="130"/>
                </a:cubicBezTo>
                <a:cubicBezTo>
                  <a:pt x="621" y="130"/>
                  <a:pt x="618" y="128"/>
                  <a:pt x="615" y="129"/>
                </a:cubicBezTo>
                <a:close/>
                <a:moveTo>
                  <a:pt x="619" y="99"/>
                </a:moveTo>
                <a:cubicBezTo>
                  <a:pt x="623" y="99"/>
                  <a:pt x="623" y="99"/>
                  <a:pt x="623" y="99"/>
                </a:cubicBezTo>
                <a:cubicBezTo>
                  <a:pt x="623" y="98"/>
                  <a:pt x="619" y="98"/>
                  <a:pt x="619" y="99"/>
                </a:cubicBezTo>
                <a:close/>
                <a:moveTo>
                  <a:pt x="640" y="101"/>
                </a:moveTo>
                <a:cubicBezTo>
                  <a:pt x="636" y="100"/>
                  <a:pt x="630" y="98"/>
                  <a:pt x="626" y="99"/>
                </a:cubicBezTo>
                <a:cubicBezTo>
                  <a:pt x="630" y="100"/>
                  <a:pt x="637" y="101"/>
                  <a:pt x="640" y="101"/>
                </a:cubicBezTo>
                <a:close/>
                <a:moveTo>
                  <a:pt x="633" y="104"/>
                </a:moveTo>
                <a:cubicBezTo>
                  <a:pt x="632" y="103"/>
                  <a:pt x="629" y="102"/>
                  <a:pt x="628" y="103"/>
                </a:cubicBezTo>
                <a:cubicBezTo>
                  <a:pt x="629" y="104"/>
                  <a:pt x="632" y="104"/>
                  <a:pt x="633" y="104"/>
                </a:cubicBezTo>
                <a:close/>
                <a:moveTo>
                  <a:pt x="636" y="161"/>
                </a:moveTo>
                <a:cubicBezTo>
                  <a:pt x="641" y="162"/>
                  <a:pt x="642" y="162"/>
                  <a:pt x="646" y="163"/>
                </a:cubicBezTo>
                <a:cubicBezTo>
                  <a:pt x="645" y="161"/>
                  <a:pt x="637" y="161"/>
                  <a:pt x="636" y="161"/>
                </a:cubicBezTo>
                <a:close/>
                <a:moveTo>
                  <a:pt x="651" y="46"/>
                </a:moveTo>
                <a:cubicBezTo>
                  <a:pt x="651" y="46"/>
                  <a:pt x="648" y="45"/>
                  <a:pt x="648" y="47"/>
                </a:cubicBezTo>
                <a:cubicBezTo>
                  <a:pt x="649" y="46"/>
                  <a:pt x="651" y="48"/>
                  <a:pt x="651" y="46"/>
                </a:cubicBezTo>
                <a:close/>
                <a:moveTo>
                  <a:pt x="644" y="106"/>
                </a:moveTo>
                <a:cubicBezTo>
                  <a:pt x="649" y="106"/>
                  <a:pt x="651" y="107"/>
                  <a:pt x="654" y="107"/>
                </a:cubicBezTo>
                <a:cubicBezTo>
                  <a:pt x="652" y="106"/>
                  <a:pt x="646" y="104"/>
                  <a:pt x="644" y="106"/>
                </a:cubicBezTo>
                <a:close/>
                <a:moveTo>
                  <a:pt x="643" y="119"/>
                </a:moveTo>
                <a:cubicBezTo>
                  <a:pt x="663" y="122"/>
                  <a:pt x="685" y="126"/>
                  <a:pt x="706" y="128"/>
                </a:cubicBezTo>
                <a:cubicBezTo>
                  <a:pt x="686" y="125"/>
                  <a:pt x="663" y="120"/>
                  <a:pt x="643" y="119"/>
                </a:cubicBezTo>
                <a:close/>
                <a:moveTo>
                  <a:pt x="647" y="89"/>
                </a:moveTo>
                <a:cubicBezTo>
                  <a:pt x="650" y="89"/>
                  <a:pt x="653" y="89"/>
                  <a:pt x="652" y="89"/>
                </a:cubicBezTo>
                <a:cubicBezTo>
                  <a:pt x="651" y="88"/>
                  <a:pt x="648" y="88"/>
                  <a:pt x="647" y="89"/>
                </a:cubicBezTo>
                <a:close/>
                <a:moveTo>
                  <a:pt x="652" y="163"/>
                </a:moveTo>
                <a:cubicBezTo>
                  <a:pt x="649" y="163"/>
                  <a:pt x="648" y="162"/>
                  <a:pt x="646" y="163"/>
                </a:cubicBezTo>
                <a:cubicBezTo>
                  <a:pt x="648" y="163"/>
                  <a:pt x="651" y="164"/>
                  <a:pt x="652" y="163"/>
                </a:cubicBezTo>
                <a:close/>
                <a:moveTo>
                  <a:pt x="670" y="109"/>
                </a:moveTo>
                <a:cubicBezTo>
                  <a:pt x="666" y="108"/>
                  <a:pt x="660" y="107"/>
                  <a:pt x="655" y="107"/>
                </a:cubicBezTo>
                <a:cubicBezTo>
                  <a:pt x="659" y="108"/>
                  <a:pt x="666" y="110"/>
                  <a:pt x="670" y="109"/>
                </a:cubicBezTo>
                <a:close/>
                <a:moveTo>
                  <a:pt x="668" y="54"/>
                </a:moveTo>
                <a:cubicBezTo>
                  <a:pt x="669" y="54"/>
                  <a:pt x="672" y="55"/>
                  <a:pt x="671" y="54"/>
                </a:cubicBezTo>
                <a:cubicBezTo>
                  <a:pt x="670" y="54"/>
                  <a:pt x="667" y="53"/>
                  <a:pt x="668" y="54"/>
                </a:cubicBezTo>
                <a:close/>
                <a:moveTo>
                  <a:pt x="684" y="56"/>
                </a:moveTo>
                <a:cubicBezTo>
                  <a:pt x="683" y="56"/>
                  <a:pt x="681" y="55"/>
                  <a:pt x="681" y="56"/>
                </a:cubicBezTo>
                <a:cubicBezTo>
                  <a:pt x="681" y="56"/>
                  <a:pt x="683" y="57"/>
                  <a:pt x="684" y="56"/>
                </a:cubicBezTo>
                <a:close/>
                <a:moveTo>
                  <a:pt x="677" y="110"/>
                </a:moveTo>
                <a:cubicBezTo>
                  <a:pt x="681" y="112"/>
                  <a:pt x="684" y="111"/>
                  <a:pt x="679" y="111"/>
                </a:cubicBezTo>
                <a:cubicBezTo>
                  <a:pt x="679" y="111"/>
                  <a:pt x="678" y="109"/>
                  <a:pt x="677" y="110"/>
                </a:cubicBezTo>
                <a:close/>
                <a:moveTo>
                  <a:pt x="686" y="58"/>
                </a:moveTo>
                <a:cubicBezTo>
                  <a:pt x="690" y="58"/>
                  <a:pt x="692" y="60"/>
                  <a:pt x="694" y="58"/>
                </a:cubicBezTo>
                <a:cubicBezTo>
                  <a:pt x="692" y="57"/>
                  <a:pt x="687" y="56"/>
                  <a:pt x="686" y="57"/>
                </a:cubicBezTo>
                <a:cubicBezTo>
                  <a:pt x="686" y="57"/>
                  <a:pt x="686" y="58"/>
                  <a:pt x="686" y="58"/>
                </a:cubicBezTo>
                <a:close/>
                <a:moveTo>
                  <a:pt x="683" y="111"/>
                </a:moveTo>
                <a:cubicBezTo>
                  <a:pt x="684" y="112"/>
                  <a:pt x="688" y="113"/>
                  <a:pt x="688" y="112"/>
                </a:cubicBezTo>
                <a:cubicBezTo>
                  <a:pt x="686" y="112"/>
                  <a:pt x="684" y="109"/>
                  <a:pt x="683" y="111"/>
                </a:cubicBezTo>
                <a:close/>
                <a:moveTo>
                  <a:pt x="701" y="68"/>
                </a:moveTo>
                <a:cubicBezTo>
                  <a:pt x="699" y="66"/>
                  <a:pt x="694" y="65"/>
                  <a:pt x="691" y="66"/>
                </a:cubicBezTo>
                <a:cubicBezTo>
                  <a:pt x="695" y="67"/>
                  <a:pt x="698" y="68"/>
                  <a:pt x="701" y="68"/>
                </a:cubicBezTo>
                <a:close/>
                <a:moveTo>
                  <a:pt x="698" y="91"/>
                </a:moveTo>
                <a:cubicBezTo>
                  <a:pt x="699" y="92"/>
                  <a:pt x="702" y="93"/>
                  <a:pt x="704" y="91"/>
                </a:cubicBezTo>
                <a:cubicBezTo>
                  <a:pt x="702" y="91"/>
                  <a:pt x="699" y="90"/>
                  <a:pt x="698" y="91"/>
                </a:cubicBezTo>
                <a:close/>
                <a:moveTo>
                  <a:pt x="709" y="68"/>
                </a:moveTo>
                <a:cubicBezTo>
                  <a:pt x="711" y="68"/>
                  <a:pt x="712" y="68"/>
                  <a:pt x="714" y="68"/>
                </a:cubicBezTo>
                <a:cubicBezTo>
                  <a:pt x="713" y="66"/>
                  <a:pt x="711" y="64"/>
                  <a:pt x="708" y="64"/>
                </a:cubicBezTo>
                <a:cubicBezTo>
                  <a:pt x="708" y="66"/>
                  <a:pt x="710" y="66"/>
                  <a:pt x="709" y="68"/>
                </a:cubicBezTo>
                <a:close/>
                <a:moveTo>
                  <a:pt x="706" y="139"/>
                </a:moveTo>
                <a:cubicBezTo>
                  <a:pt x="709" y="139"/>
                  <a:pt x="713" y="141"/>
                  <a:pt x="716" y="140"/>
                </a:cubicBezTo>
                <a:cubicBezTo>
                  <a:pt x="711" y="140"/>
                  <a:pt x="709" y="138"/>
                  <a:pt x="706" y="139"/>
                </a:cubicBezTo>
                <a:close/>
                <a:moveTo>
                  <a:pt x="718" y="72"/>
                </a:moveTo>
                <a:cubicBezTo>
                  <a:pt x="716" y="72"/>
                  <a:pt x="714" y="71"/>
                  <a:pt x="714" y="72"/>
                </a:cubicBezTo>
                <a:cubicBezTo>
                  <a:pt x="715" y="73"/>
                  <a:pt x="717" y="73"/>
                  <a:pt x="718" y="72"/>
                </a:cubicBezTo>
                <a:close/>
                <a:moveTo>
                  <a:pt x="718" y="130"/>
                </a:moveTo>
                <a:cubicBezTo>
                  <a:pt x="716" y="130"/>
                  <a:pt x="710" y="129"/>
                  <a:pt x="710" y="130"/>
                </a:cubicBezTo>
                <a:cubicBezTo>
                  <a:pt x="713" y="129"/>
                  <a:pt x="717" y="131"/>
                  <a:pt x="718" y="130"/>
                </a:cubicBezTo>
                <a:close/>
                <a:moveTo>
                  <a:pt x="727" y="100"/>
                </a:moveTo>
                <a:cubicBezTo>
                  <a:pt x="724" y="102"/>
                  <a:pt x="721" y="99"/>
                  <a:pt x="719" y="100"/>
                </a:cubicBezTo>
                <a:cubicBezTo>
                  <a:pt x="722" y="101"/>
                  <a:pt x="726" y="103"/>
                  <a:pt x="727" y="100"/>
                </a:cubicBezTo>
                <a:close/>
                <a:moveTo>
                  <a:pt x="726" y="78"/>
                </a:moveTo>
                <a:cubicBezTo>
                  <a:pt x="727" y="79"/>
                  <a:pt x="731" y="79"/>
                  <a:pt x="732" y="79"/>
                </a:cubicBezTo>
                <a:cubicBezTo>
                  <a:pt x="731" y="78"/>
                  <a:pt x="730" y="77"/>
                  <a:pt x="728" y="77"/>
                </a:cubicBezTo>
                <a:cubicBezTo>
                  <a:pt x="728" y="77"/>
                  <a:pt x="727" y="78"/>
                  <a:pt x="726" y="78"/>
                </a:cubicBezTo>
                <a:close/>
                <a:moveTo>
                  <a:pt x="730" y="102"/>
                </a:moveTo>
                <a:cubicBezTo>
                  <a:pt x="732" y="103"/>
                  <a:pt x="736" y="105"/>
                  <a:pt x="737" y="104"/>
                </a:cubicBezTo>
                <a:cubicBezTo>
                  <a:pt x="736" y="102"/>
                  <a:pt x="732" y="101"/>
                  <a:pt x="730" y="102"/>
                </a:cubicBezTo>
                <a:close/>
                <a:moveTo>
                  <a:pt x="740" y="87"/>
                </a:moveTo>
                <a:cubicBezTo>
                  <a:pt x="738" y="87"/>
                  <a:pt x="736" y="86"/>
                  <a:pt x="734" y="87"/>
                </a:cubicBezTo>
                <a:cubicBezTo>
                  <a:pt x="742" y="89"/>
                  <a:pt x="747" y="88"/>
                  <a:pt x="754" y="88"/>
                </a:cubicBezTo>
                <a:cubicBezTo>
                  <a:pt x="748" y="87"/>
                  <a:pt x="743" y="86"/>
                  <a:pt x="738" y="84"/>
                </a:cubicBezTo>
                <a:cubicBezTo>
                  <a:pt x="737" y="86"/>
                  <a:pt x="740" y="86"/>
                  <a:pt x="740" y="87"/>
                </a:cubicBezTo>
                <a:close/>
                <a:moveTo>
                  <a:pt x="747" y="105"/>
                </a:moveTo>
                <a:cubicBezTo>
                  <a:pt x="748" y="106"/>
                  <a:pt x="750" y="107"/>
                  <a:pt x="751" y="106"/>
                </a:cubicBezTo>
                <a:cubicBezTo>
                  <a:pt x="750" y="105"/>
                  <a:pt x="747" y="104"/>
                  <a:pt x="747" y="105"/>
                </a:cubicBezTo>
                <a:close/>
                <a:moveTo>
                  <a:pt x="751" y="75"/>
                </a:moveTo>
                <a:cubicBezTo>
                  <a:pt x="753" y="75"/>
                  <a:pt x="756" y="76"/>
                  <a:pt x="756" y="75"/>
                </a:cubicBezTo>
                <a:cubicBezTo>
                  <a:pt x="754" y="75"/>
                  <a:pt x="752" y="73"/>
                  <a:pt x="751" y="75"/>
                </a:cubicBezTo>
                <a:close/>
                <a:moveTo>
                  <a:pt x="756" y="76"/>
                </a:moveTo>
                <a:cubicBezTo>
                  <a:pt x="757" y="76"/>
                  <a:pt x="759" y="77"/>
                  <a:pt x="759" y="76"/>
                </a:cubicBezTo>
                <a:cubicBezTo>
                  <a:pt x="758" y="75"/>
                  <a:pt x="756" y="74"/>
                  <a:pt x="756" y="76"/>
                </a:cubicBezTo>
                <a:close/>
                <a:moveTo>
                  <a:pt x="759" y="76"/>
                </a:moveTo>
                <a:cubicBezTo>
                  <a:pt x="760" y="76"/>
                  <a:pt x="762" y="77"/>
                  <a:pt x="762" y="76"/>
                </a:cubicBezTo>
                <a:cubicBezTo>
                  <a:pt x="762" y="75"/>
                  <a:pt x="760" y="75"/>
                  <a:pt x="759" y="76"/>
                </a:cubicBezTo>
                <a:close/>
                <a:moveTo>
                  <a:pt x="768" y="61"/>
                </a:moveTo>
                <a:cubicBezTo>
                  <a:pt x="772" y="62"/>
                  <a:pt x="778" y="63"/>
                  <a:pt x="784" y="64"/>
                </a:cubicBezTo>
                <a:cubicBezTo>
                  <a:pt x="780" y="62"/>
                  <a:pt x="773" y="61"/>
                  <a:pt x="768" y="61"/>
                </a:cubicBezTo>
                <a:close/>
                <a:moveTo>
                  <a:pt x="772" y="85"/>
                </a:moveTo>
                <a:cubicBezTo>
                  <a:pt x="773" y="85"/>
                  <a:pt x="775" y="87"/>
                  <a:pt x="776" y="86"/>
                </a:cubicBezTo>
                <a:cubicBezTo>
                  <a:pt x="775" y="85"/>
                  <a:pt x="773" y="84"/>
                  <a:pt x="772" y="85"/>
                </a:cubicBezTo>
                <a:close/>
                <a:moveTo>
                  <a:pt x="785" y="84"/>
                </a:moveTo>
                <a:cubicBezTo>
                  <a:pt x="788" y="86"/>
                  <a:pt x="791" y="85"/>
                  <a:pt x="793" y="84"/>
                </a:cubicBezTo>
                <a:cubicBezTo>
                  <a:pt x="791" y="83"/>
                  <a:pt x="788" y="83"/>
                  <a:pt x="786" y="82"/>
                </a:cubicBezTo>
                <a:cubicBezTo>
                  <a:pt x="786" y="84"/>
                  <a:pt x="785" y="83"/>
                  <a:pt x="785" y="84"/>
                </a:cubicBezTo>
                <a:close/>
                <a:moveTo>
                  <a:pt x="801" y="66"/>
                </a:moveTo>
                <a:cubicBezTo>
                  <a:pt x="800" y="66"/>
                  <a:pt x="799" y="65"/>
                  <a:pt x="798" y="66"/>
                </a:cubicBezTo>
                <a:cubicBezTo>
                  <a:pt x="798" y="67"/>
                  <a:pt x="801" y="67"/>
                  <a:pt x="801" y="66"/>
                </a:cubicBezTo>
                <a:close/>
                <a:moveTo>
                  <a:pt x="813" y="73"/>
                </a:moveTo>
                <a:cubicBezTo>
                  <a:pt x="809" y="73"/>
                  <a:pt x="804" y="71"/>
                  <a:pt x="800" y="71"/>
                </a:cubicBezTo>
                <a:cubicBezTo>
                  <a:pt x="804" y="71"/>
                  <a:pt x="809" y="74"/>
                  <a:pt x="813" y="73"/>
                </a:cubicBezTo>
                <a:close/>
                <a:moveTo>
                  <a:pt x="546" y="129"/>
                </a:moveTo>
                <a:cubicBezTo>
                  <a:pt x="553" y="127"/>
                  <a:pt x="559" y="131"/>
                  <a:pt x="565" y="129"/>
                </a:cubicBezTo>
                <a:cubicBezTo>
                  <a:pt x="554" y="128"/>
                  <a:pt x="545" y="126"/>
                  <a:pt x="535" y="127"/>
                </a:cubicBezTo>
                <a:cubicBezTo>
                  <a:pt x="537" y="128"/>
                  <a:pt x="541" y="127"/>
                  <a:pt x="541" y="129"/>
                </a:cubicBezTo>
                <a:cubicBezTo>
                  <a:pt x="540" y="130"/>
                  <a:pt x="538" y="128"/>
                  <a:pt x="538" y="129"/>
                </a:cubicBezTo>
                <a:cubicBezTo>
                  <a:pt x="540" y="131"/>
                  <a:pt x="541" y="131"/>
                  <a:pt x="544" y="130"/>
                </a:cubicBezTo>
                <a:cubicBezTo>
                  <a:pt x="550" y="131"/>
                  <a:pt x="567" y="134"/>
                  <a:pt x="573" y="133"/>
                </a:cubicBezTo>
                <a:cubicBezTo>
                  <a:pt x="565" y="131"/>
                  <a:pt x="553" y="131"/>
                  <a:pt x="546" y="129"/>
                </a:cubicBezTo>
                <a:close/>
                <a:moveTo>
                  <a:pt x="698" y="137"/>
                </a:moveTo>
                <a:cubicBezTo>
                  <a:pt x="695" y="137"/>
                  <a:pt x="695" y="137"/>
                  <a:pt x="695" y="137"/>
                </a:cubicBezTo>
                <a:cubicBezTo>
                  <a:pt x="681" y="134"/>
                  <a:pt x="658" y="130"/>
                  <a:pt x="644" y="128"/>
                </a:cubicBezTo>
                <a:cubicBezTo>
                  <a:pt x="642" y="126"/>
                  <a:pt x="638" y="126"/>
                  <a:pt x="635" y="125"/>
                </a:cubicBezTo>
                <a:cubicBezTo>
                  <a:pt x="635" y="124"/>
                  <a:pt x="636" y="124"/>
                  <a:pt x="636" y="123"/>
                </a:cubicBezTo>
                <a:cubicBezTo>
                  <a:pt x="630" y="123"/>
                  <a:pt x="626" y="123"/>
                  <a:pt x="623" y="120"/>
                </a:cubicBezTo>
                <a:cubicBezTo>
                  <a:pt x="625" y="120"/>
                  <a:pt x="629" y="121"/>
                  <a:pt x="628" y="119"/>
                </a:cubicBezTo>
                <a:cubicBezTo>
                  <a:pt x="632" y="121"/>
                  <a:pt x="636" y="117"/>
                  <a:pt x="638" y="120"/>
                </a:cubicBezTo>
                <a:cubicBezTo>
                  <a:pt x="640" y="119"/>
                  <a:pt x="640" y="118"/>
                  <a:pt x="642" y="119"/>
                </a:cubicBezTo>
                <a:cubicBezTo>
                  <a:pt x="640" y="117"/>
                  <a:pt x="636" y="119"/>
                  <a:pt x="635" y="117"/>
                </a:cubicBezTo>
                <a:cubicBezTo>
                  <a:pt x="636" y="117"/>
                  <a:pt x="640" y="116"/>
                  <a:pt x="644" y="117"/>
                </a:cubicBezTo>
                <a:cubicBezTo>
                  <a:pt x="625" y="112"/>
                  <a:pt x="608" y="112"/>
                  <a:pt x="590" y="107"/>
                </a:cubicBezTo>
                <a:cubicBezTo>
                  <a:pt x="589" y="107"/>
                  <a:pt x="588" y="105"/>
                  <a:pt x="586" y="105"/>
                </a:cubicBezTo>
                <a:cubicBezTo>
                  <a:pt x="578" y="103"/>
                  <a:pt x="569" y="104"/>
                  <a:pt x="560" y="101"/>
                </a:cubicBezTo>
                <a:cubicBezTo>
                  <a:pt x="570" y="100"/>
                  <a:pt x="578" y="100"/>
                  <a:pt x="589" y="102"/>
                </a:cubicBezTo>
                <a:cubicBezTo>
                  <a:pt x="589" y="100"/>
                  <a:pt x="589" y="100"/>
                  <a:pt x="591" y="99"/>
                </a:cubicBezTo>
                <a:cubicBezTo>
                  <a:pt x="591" y="99"/>
                  <a:pt x="591" y="100"/>
                  <a:pt x="591" y="100"/>
                </a:cubicBezTo>
                <a:cubicBezTo>
                  <a:pt x="595" y="98"/>
                  <a:pt x="606" y="102"/>
                  <a:pt x="611" y="100"/>
                </a:cubicBezTo>
                <a:cubicBezTo>
                  <a:pt x="603" y="99"/>
                  <a:pt x="592" y="98"/>
                  <a:pt x="587" y="97"/>
                </a:cubicBezTo>
                <a:cubicBezTo>
                  <a:pt x="585" y="96"/>
                  <a:pt x="582" y="96"/>
                  <a:pt x="582" y="94"/>
                </a:cubicBezTo>
                <a:cubicBezTo>
                  <a:pt x="591" y="96"/>
                  <a:pt x="598" y="97"/>
                  <a:pt x="609" y="97"/>
                </a:cubicBezTo>
                <a:cubicBezTo>
                  <a:pt x="607" y="97"/>
                  <a:pt x="606" y="97"/>
                  <a:pt x="607" y="96"/>
                </a:cubicBezTo>
                <a:cubicBezTo>
                  <a:pt x="618" y="94"/>
                  <a:pt x="628" y="98"/>
                  <a:pt x="639" y="98"/>
                </a:cubicBezTo>
                <a:cubicBezTo>
                  <a:pt x="630" y="96"/>
                  <a:pt x="619" y="96"/>
                  <a:pt x="611" y="92"/>
                </a:cubicBezTo>
                <a:cubicBezTo>
                  <a:pt x="609" y="93"/>
                  <a:pt x="607" y="93"/>
                  <a:pt x="605" y="93"/>
                </a:cubicBezTo>
                <a:cubicBezTo>
                  <a:pt x="591" y="90"/>
                  <a:pt x="569" y="87"/>
                  <a:pt x="552" y="85"/>
                </a:cubicBezTo>
                <a:cubicBezTo>
                  <a:pt x="568" y="84"/>
                  <a:pt x="585" y="87"/>
                  <a:pt x="602" y="88"/>
                </a:cubicBezTo>
                <a:cubicBezTo>
                  <a:pt x="605" y="92"/>
                  <a:pt x="617" y="90"/>
                  <a:pt x="622" y="94"/>
                </a:cubicBezTo>
                <a:cubicBezTo>
                  <a:pt x="642" y="93"/>
                  <a:pt x="665" y="96"/>
                  <a:pt x="682" y="99"/>
                </a:cubicBezTo>
                <a:cubicBezTo>
                  <a:pt x="672" y="95"/>
                  <a:pt x="658" y="95"/>
                  <a:pt x="647" y="93"/>
                </a:cubicBezTo>
                <a:cubicBezTo>
                  <a:pt x="628" y="89"/>
                  <a:pt x="604" y="86"/>
                  <a:pt x="588" y="85"/>
                </a:cubicBezTo>
                <a:cubicBezTo>
                  <a:pt x="586" y="85"/>
                  <a:pt x="584" y="83"/>
                  <a:pt x="582" y="83"/>
                </a:cubicBezTo>
                <a:cubicBezTo>
                  <a:pt x="576" y="81"/>
                  <a:pt x="569" y="83"/>
                  <a:pt x="564" y="82"/>
                </a:cubicBezTo>
                <a:cubicBezTo>
                  <a:pt x="559" y="81"/>
                  <a:pt x="554" y="78"/>
                  <a:pt x="550" y="77"/>
                </a:cubicBezTo>
                <a:cubicBezTo>
                  <a:pt x="544" y="76"/>
                  <a:pt x="537" y="78"/>
                  <a:pt x="532" y="75"/>
                </a:cubicBezTo>
                <a:cubicBezTo>
                  <a:pt x="543" y="76"/>
                  <a:pt x="552" y="76"/>
                  <a:pt x="563" y="78"/>
                </a:cubicBezTo>
                <a:cubicBezTo>
                  <a:pt x="567" y="79"/>
                  <a:pt x="572" y="79"/>
                  <a:pt x="575" y="80"/>
                </a:cubicBezTo>
                <a:cubicBezTo>
                  <a:pt x="576" y="80"/>
                  <a:pt x="577" y="81"/>
                  <a:pt x="578" y="81"/>
                </a:cubicBezTo>
                <a:cubicBezTo>
                  <a:pt x="578" y="81"/>
                  <a:pt x="579" y="81"/>
                  <a:pt x="579" y="81"/>
                </a:cubicBezTo>
                <a:cubicBezTo>
                  <a:pt x="582" y="81"/>
                  <a:pt x="584" y="82"/>
                  <a:pt x="586" y="82"/>
                </a:cubicBezTo>
                <a:cubicBezTo>
                  <a:pt x="605" y="85"/>
                  <a:pt x="624" y="86"/>
                  <a:pt x="638" y="88"/>
                </a:cubicBezTo>
                <a:cubicBezTo>
                  <a:pt x="638" y="87"/>
                  <a:pt x="636" y="86"/>
                  <a:pt x="638" y="86"/>
                </a:cubicBezTo>
                <a:cubicBezTo>
                  <a:pt x="644" y="86"/>
                  <a:pt x="653" y="87"/>
                  <a:pt x="658" y="89"/>
                </a:cubicBezTo>
                <a:cubicBezTo>
                  <a:pt x="658" y="90"/>
                  <a:pt x="657" y="89"/>
                  <a:pt x="657" y="90"/>
                </a:cubicBezTo>
                <a:cubicBezTo>
                  <a:pt x="658" y="90"/>
                  <a:pt x="658" y="89"/>
                  <a:pt x="660" y="89"/>
                </a:cubicBezTo>
                <a:cubicBezTo>
                  <a:pt x="662" y="92"/>
                  <a:pt x="664" y="89"/>
                  <a:pt x="667" y="91"/>
                </a:cubicBezTo>
                <a:cubicBezTo>
                  <a:pt x="667" y="92"/>
                  <a:pt x="664" y="90"/>
                  <a:pt x="664" y="92"/>
                </a:cubicBezTo>
                <a:cubicBezTo>
                  <a:pt x="667" y="92"/>
                  <a:pt x="670" y="94"/>
                  <a:pt x="669" y="91"/>
                </a:cubicBezTo>
                <a:cubicBezTo>
                  <a:pt x="670" y="92"/>
                  <a:pt x="671" y="93"/>
                  <a:pt x="672" y="92"/>
                </a:cubicBezTo>
                <a:cubicBezTo>
                  <a:pt x="672" y="92"/>
                  <a:pt x="670" y="92"/>
                  <a:pt x="670" y="91"/>
                </a:cubicBezTo>
                <a:cubicBezTo>
                  <a:pt x="672" y="91"/>
                  <a:pt x="673" y="92"/>
                  <a:pt x="674" y="93"/>
                </a:cubicBezTo>
                <a:cubicBezTo>
                  <a:pt x="679" y="91"/>
                  <a:pt x="694" y="97"/>
                  <a:pt x="700" y="96"/>
                </a:cubicBezTo>
                <a:cubicBezTo>
                  <a:pt x="695" y="94"/>
                  <a:pt x="691" y="94"/>
                  <a:pt x="685" y="93"/>
                </a:cubicBezTo>
                <a:cubicBezTo>
                  <a:pt x="687" y="91"/>
                  <a:pt x="689" y="94"/>
                  <a:pt x="691" y="92"/>
                </a:cubicBezTo>
                <a:cubicBezTo>
                  <a:pt x="671" y="89"/>
                  <a:pt x="648" y="86"/>
                  <a:pt x="627" y="82"/>
                </a:cubicBezTo>
                <a:cubicBezTo>
                  <a:pt x="643" y="83"/>
                  <a:pt x="666" y="86"/>
                  <a:pt x="683" y="89"/>
                </a:cubicBezTo>
                <a:cubicBezTo>
                  <a:pt x="686" y="89"/>
                  <a:pt x="691" y="92"/>
                  <a:pt x="693" y="89"/>
                </a:cubicBezTo>
                <a:cubicBezTo>
                  <a:pt x="689" y="87"/>
                  <a:pt x="681" y="88"/>
                  <a:pt x="677" y="84"/>
                </a:cubicBezTo>
                <a:cubicBezTo>
                  <a:pt x="681" y="84"/>
                  <a:pt x="685" y="87"/>
                  <a:pt x="688" y="86"/>
                </a:cubicBezTo>
                <a:cubicBezTo>
                  <a:pt x="688" y="85"/>
                  <a:pt x="686" y="85"/>
                  <a:pt x="686" y="84"/>
                </a:cubicBezTo>
                <a:cubicBezTo>
                  <a:pt x="699" y="85"/>
                  <a:pt x="709" y="88"/>
                  <a:pt x="720" y="88"/>
                </a:cubicBezTo>
                <a:cubicBezTo>
                  <a:pt x="714" y="84"/>
                  <a:pt x="704" y="84"/>
                  <a:pt x="696" y="83"/>
                </a:cubicBezTo>
                <a:cubicBezTo>
                  <a:pt x="687" y="81"/>
                  <a:pt x="673" y="79"/>
                  <a:pt x="666" y="76"/>
                </a:cubicBezTo>
                <a:cubicBezTo>
                  <a:pt x="675" y="77"/>
                  <a:pt x="680" y="79"/>
                  <a:pt x="690" y="80"/>
                </a:cubicBezTo>
                <a:cubicBezTo>
                  <a:pt x="691" y="79"/>
                  <a:pt x="692" y="78"/>
                  <a:pt x="696" y="79"/>
                </a:cubicBezTo>
                <a:cubicBezTo>
                  <a:pt x="695" y="76"/>
                  <a:pt x="698" y="78"/>
                  <a:pt x="698" y="77"/>
                </a:cubicBezTo>
                <a:cubicBezTo>
                  <a:pt x="688" y="74"/>
                  <a:pt x="677" y="75"/>
                  <a:pt x="670" y="71"/>
                </a:cubicBezTo>
                <a:cubicBezTo>
                  <a:pt x="680" y="70"/>
                  <a:pt x="696" y="76"/>
                  <a:pt x="706" y="76"/>
                </a:cubicBezTo>
                <a:cubicBezTo>
                  <a:pt x="708" y="76"/>
                  <a:pt x="710" y="75"/>
                  <a:pt x="711" y="74"/>
                </a:cubicBezTo>
                <a:cubicBezTo>
                  <a:pt x="703" y="71"/>
                  <a:pt x="693" y="72"/>
                  <a:pt x="688" y="68"/>
                </a:cubicBezTo>
                <a:cubicBezTo>
                  <a:pt x="687" y="68"/>
                  <a:pt x="689" y="69"/>
                  <a:pt x="687" y="69"/>
                </a:cubicBezTo>
                <a:cubicBezTo>
                  <a:pt x="688" y="68"/>
                  <a:pt x="685" y="64"/>
                  <a:pt x="682" y="65"/>
                </a:cubicBezTo>
                <a:cubicBezTo>
                  <a:pt x="681" y="66"/>
                  <a:pt x="684" y="66"/>
                  <a:pt x="684" y="67"/>
                </a:cubicBezTo>
                <a:cubicBezTo>
                  <a:pt x="682" y="68"/>
                  <a:pt x="681" y="66"/>
                  <a:pt x="680" y="66"/>
                </a:cubicBezTo>
                <a:cubicBezTo>
                  <a:pt x="680" y="67"/>
                  <a:pt x="679" y="68"/>
                  <a:pt x="678" y="67"/>
                </a:cubicBezTo>
                <a:cubicBezTo>
                  <a:pt x="676" y="67"/>
                  <a:pt x="679" y="65"/>
                  <a:pt x="677" y="65"/>
                </a:cubicBezTo>
                <a:cubicBezTo>
                  <a:pt x="657" y="64"/>
                  <a:pt x="636" y="58"/>
                  <a:pt x="615" y="55"/>
                </a:cubicBezTo>
                <a:cubicBezTo>
                  <a:pt x="618" y="54"/>
                  <a:pt x="616" y="53"/>
                  <a:pt x="619" y="53"/>
                </a:cubicBezTo>
                <a:cubicBezTo>
                  <a:pt x="624" y="53"/>
                  <a:pt x="629" y="54"/>
                  <a:pt x="630" y="56"/>
                </a:cubicBezTo>
                <a:cubicBezTo>
                  <a:pt x="646" y="55"/>
                  <a:pt x="663" y="62"/>
                  <a:pt x="679" y="62"/>
                </a:cubicBezTo>
                <a:cubicBezTo>
                  <a:pt x="676" y="61"/>
                  <a:pt x="674" y="60"/>
                  <a:pt x="669" y="59"/>
                </a:cubicBezTo>
                <a:cubicBezTo>
                  <a:pt x="669" y="59"/>
                  <a:pt x="670" y="59"/>
                  <a:pt x="670" y="58"/>
                </a:cubicBezTo>
                <a:cubicBezTo>
                  <a:pt x="666" y="60"/>
                  <a:pt x="661" y="57"/>
                  <a:pt x="658" y="56"/>
                </a:cubicBezTo>
                <a:cubicBezTo>
                  <a:pt x="658" y="55"/>
                  <a:pt x="660" y="56"/>
                  <a:pt x="659" y="54"/>
                </a:cubicBezTo>
                <a:cubicBezTo>
                  <a:pt x="661" y="54"/>
                  <a:pt x="661" y="55"/>
                  <a:pt x="663" y="54"/>
                </a:cubicBezTo>
                <a:cubicBezTo>
                  <a:pt x="661" y="53"/>
                  <a:pt x="663" y="54"/>
                  <a:pt x="664" y="53"/>
                </a:cubicBezTo>
                <a:cubicBezTo>
                  <a:pt x="649" y="50"/>
                  <a:pt x="633" y="47"/>
                  <a:pt x="621" y="46"/>
                </a:cubicBezTo>
                <a:cubicBezTo>
                  <a:pt x="624" y="47"/>
                  <a:pt x="628" y="48"/>
                  <a:pt x="631" y="49"/>
                </a:cubicBezTo>
                <a:cubicBezTo>
                  <a:pt x="609" y="49"/>
                  <a:pt x="597" y="48"/>
                  <a:pt x="577" y="42"/>
                </a:cubicBezTo>
                <a:cubicBezTo>
                  <a:pt x="577" y="42"/>
                  <a:pt x="578" y="42"/>
                  <a:pt x="578" y="40"/>
                </a:cubicBezTo>
                <a:cubicBezTo>
                  <a:pt x="563" y="36"/>
                  <a:pt x="547" y="39"/>
                  <a:pt x="535" y="34"/>
                </a:cubicBezTo>
                <a:cubicBezTo>
                  <a:pt x="534" y="35"/>
                  <a:pt x="536" y="35"/>
                  <a:pt x="535" y="35"/>
                </a:cubicBezTo>
                <a:cubicBezTo>
                  <a:pt x="532" y="35"/>
                  <a:pt x="534" y="33"/>
                  <a:pt x="531" y="33"/>
                </a:cubicBezTo>
                <a:cubicBezTo>
                  <a:pt x="531" y="32"/>
                  <a:pt x="533" y="32"/>
                  <a:pt x="534" y="31"/>
                </a:cubicBezTo>
                <a:cubicBezTo>
                  <a:pt x="532" y="31"/>
                  <a:pt x="530" y="30"/>
                  <a:pt x="528" y="30"/>
                </a:cubicBezTo>
                <a:cubicBezTo>
                  <a:pt x="531" y="29"/>
                  <a:pt x="536" y="30"/>
                  <a:pt x="538" y="28"/>
                </a:cubicBezTo>
                <a:cubicBezTo>
                  <a:pt x="534" y="27"/>
                  <a:pt x="530" y="29"/>
                  <a:pt x="530" y="25"/>
                </a:cubicBezTo>
                <a:cubicBezTo>
                  <a:pt x="535" y="25"/>
                  <a:pt x="537" y="25"/>
                  <a:pt x="542" y="26"/>
                </a:cubicBezTo>
                <a:cubicBezTo>
                  <a:pt x="543" y="24"/>
                  <a:pt x="541" y="25"/>
                  <a:pt x="542" y="23"/>
                </a:cubicBezTo>
                <a:cubicBezTo>
                  <a:pt x="539" y="23"/>
                  <a:pt x="536" y="22"/>
                  <a:pt x="534" y="23"/>
                </a:cubicBezTo>
                <a:cubicBezTo>
                  <a:pt x="523" y="19"/>
                  <a:pt x="509" y="21"/>
                  <a:pt x="498" y="17"/>
                </a:cubicBezTo>
                <a:cubicBezTo>
                  <a:pt x="500" y="17"/>
                  <a:pt x="504" y="18"/>
                  <a:pt x="508" y="18"/>
                </a:cubicBezTo>
                <a:cubicBezTo>
                  <a:pt x="509" y="18"/>
                  <a:pt x="513" y="18"/>
                  <a:pt x="512" y="17"/>
                </a:cubicBezTo>
                <a:cubicBezTo>
                  <a:pt x="489" y="14"/>
                  <a:pt x="470" y="13"/>
                  <a:pt x="449" y="11"/>
                </a:cubicBezTo>
                <a:cubicBezTo>
                  <a:pt x="448" y="14"/>
                  <a:pt x="451" y="11"/>
                  <a:pt x="450" y="13"/>
                </a:cubicBezTo>
                <a:cubicBezTo>
                  <a:pt x="447" y="13"/>
                  <a:pt x="439" y="15"/>
                  <a:pt x="437" y="12"/>
                </a:cubicBezTo>
                <a:cubicBezTo>
                  <a:pt x="438" y="11"/>
                  <a:pt x="439" y="12"/>
                  <a:pt x="440" y="11"/>
                </a:cubicBezTo>
                <a:cubicBezTo>
                  <a:pt x="430" y="9"/>
                  <a:pt x="417" y="9"/>
                  <a:pt x="407" y="8"/>
                </a:cubicBezTo>
                <a:cubicBezTo>
                  <a:pt x="406" y="8"/>
                  <a:pt x="407" y="9"/>
                  <a:pt x="406" y="10"/>
                </a:cubicBezTo>
                <a:cubicBezTo>
                  <a:pt x="403" y="9"/>
                  <a:pt x="399" y="8"/>
                  <a:pt x="398" y="10"/>
                </a:cubicBezTo>
                <a:cubicBezTo>
                  <a:pt x="397" y="7"/>
                  <a:pt x="395" y="9"/>
                  <a:pt x="393" y="7"/>
                </a:cubicBezTo>
                <a:cubicBezTo>
                  <a:pt x="392" y="7"/>
                  <a:pt x="392" y="9"/>
                  <a:pt x="391" y="9"/>
                </a:cubicBezTo>
                <a:cubicBezTo>
                  <a:pt x="384" y="8"/>
                  <a:pt x="381" y="10"/>
                  <a:pt x="375" y="8"/>
                </a:cubicBezTo>
                <a:cubicBezTo>
                  <a:pt x="372" y="9"/>
                  <a:pt x="368" y="9"/>
                  <a:pt x="365" y="8"/>
                </a:cubicBezTo>
                <a:cubicBezTo>
                  <a:pt x="365" y="8"/>
                  <a:pt x="365" y="8"/>
                  <a:pt x="365" y="8"/>
                </a:cubicBezTo>
                <a:cubicBezTo>
                  <a:pt x="363" y="8"/>
                  <a:pt x="364" y="7"/>
                  <a:pt x="364" y="6"/>
                </a:cubicBezTo>
                <a:cubicBezTo>
                  <a:pt x="359" y="7"/>
                  <a:pt x="354" y="2"/>
                  <a:pt x="350" y="7"/>
                </a:cubicBezTo>
                <a:cubicBezTo>
                  <a:pt x="342" y="7"/>
                  <a:pt x="337" y="4"/>
                  <a:pt x="331" y="7"/>
                </a:cubicBezTo>
                <a:cubicBezTo>
                  <a:pt x="330" y="6"/>
                  <a:pt x="330" y="4"/>
                  <a:pt x="328" y="4"/>
                </a:cubicBezTo>
                <a:cubicBezTo>
                  <a:pt x="327" y="4"/>
                  <a:pt x="327" y="6"/>
                  <a:pt x="326" y="6"/>
                </a:cubicBezTo>
                <a:cubicBezTo>
                  <a:pt x="319" y="3"/>
                  <a:pt x="309" y="4"/>
                  <a:pt x="302" y="4"/>
                </a:cubicBezTo>
                <a:cubicBezTo>
                  <a:pt x="301" y="4"/>
                  <a:pt x="299" y="3"/>
                  <a:pt x="299" y="3"/>
                </a:cubicBezTo>
                <a:cubicBezTo>
                  <a:pt x="291" y="4"/>
                  <a:pt x="283" y="4"/>
                  <a:pt x="275" y="3"/>
                </a:cubicBezTo>
                <a:cubicBezTo>
                  <a:pt x="254" y="2"/>
                  <a:pt x="230" y="1"/>
                  <a:pt x="209" y="2"/>
                </a:cubicBezTo>
                <a:cubicBezTo>
                  <a:pt x="207" y="1"/>
                  <a:pt x="206" y="2"/>
                  <a:pt x="203" y="2"/>
                </a:cubicBezTo>
                <a:cubicBezTo>
                  <a:pt x="202" y="0"/>
                  <a:pt x="198" y="3"/>
                  <a:pt x="195" y="1"/>
                </a:cubicBezTo>
                <a:cubicBezTo>
                  <a:pt x="192" y="4"/>
                  <a:pt x="188" y="1"/>
                  <a:pt x="184" y="1"/>
                </a:cubicBezTo>
                <a:cubicBezTo>
                  <a:pt x="167" y="2"/>
                  <a:pt x="154" y="3"/>
                  <a:pt x="137" y="3"/>
                </a:cubicBezTo>
                <a:cubicBezTo>
                  <a:pt x="122" y="4"/>
                  <a:pt x="109" y="7"/>
                  <a:pt x="95" y="8"/>
                </a:cubicBezTo>
                <a:cubicBezTo>
                  <a:pt x="93" y="9"/>
                  <a:pt x="90" y="9"/>
                  <a:pt x="88" y="11"/>
                </a:cubicBezTo>
                <a:cubicBezTo>
                  <a:pt x="84" y="11"/>
                  <a:pt x="80" y="11"/>
                  <a:pt x="77" y="12"/>
                </a:cubicBezTo>
                <a:cubicBezTo>
                  <a:pt x="77" y="13"/>
                  <a:pt x="77" y="14"/>
                  <a:pt x="77" y="14"/>
                </a:cubicBezTo>
                <a:cubicBezTo>
                  <a:pt x="75" y="15"/>
                  <a:pt x="75" y="16"/>
                  <a:pt x="73" y="16"/>
                </a:cubicBezTo>
                <a:cubicBezTo>
                  <a:pt x="70" y="16"/>
                  <a:pt x="66" y="11"/>
                  <a:pt x="64" y="15"/>
                </a:cubicBezTo>
                <a:cubicBezTo>
                  <a:pt x="64" y="17"/>
                  <a:pt x="67" y="15"/>
                  <a:pt x="68" y="16"/>
                </a:cubicBezTo>
                <a:cubicBezTo>
                  <a:pt x="66" y="17"/>
                  <a:pt x="65" y="18"/>
                  <a:pt x="64" y="19"/>
                </a:cubicBezTo>
                <a:cubicBezTo>
                  <a:pt x="65" y="20"/>
                  <a:pt x="67" y="21"/>
                  <a:pt x="67" y="23"/>
                </a:cubicBezTo>
                <a:cubicBezTo>
                  <a:pt x="61" y="26"/>
                  <a:pt x="53" y="27"/>
                  <a:pt x="46" y="30"/>
                </a:cubicBezTo>
                <a:cubicBezTo>
                  <a:pt x="42" y="32"/>
                  <a:pt x="39" y="36"/>
                  <a:pt x="34" y="36"/>
                </a:cubicBezTo>
                <a:cubicBezTo>
                  <a:pt x="32" y="36"/>
                  <a:pt x="30" y="34"/>
                  <a:pt x="28" y="36"/>
                </a:cubicBezTo>
                <a:cubicBezTo>
                  <a:pt x="27" y="39"/>
                  <a:pt x="30" y="46"/>
                  <a:pt x="32" y="50"/>
                </a:cubicBezTo>
                <a:cubicBezTo>
                  <a:pt x="33" y="55"/>
                  <a:pt x="34" y="60"/>
                  <a:pt x="36" y="64"/>
                </a:cubicBezTo>
                <a:cubicBezTo>
                  <a:pt x="37" y="67"/>
                  <a:pt x="40" y="70"/>
                  <a:pt x="41" y="73"/>
                </a:cubicBezTo>
                <a:cubicBezTo>
                  <a:pt x="43" y="78"/>
                  <a:pt x="42" y="85"/>
                  <a:pt x="44" y="90"/>
                </a:cubicBezTo>
                <a:cubicBezTo>
                  <a:pt x="45" y="92"/>
                  <a:pt x="48" y="94"/>
                  <a:pt x="48" y="96"/>
                </a:cubicBezTo>
                <a:cubicBezTo>
                  <a:pt x="49" y="101"/>
                  <a:pt x="45" y="103"/>
                  <a:pt x="45" y="107"/>
                </a:cubicBezTo>
                <a:cubicBezTo>
                  <a:pt x="45" y="109"/>
                  <a:pt x="48" y="114"/>
                  <a:pt x="49" y="116"/>
                </a:cubicBezTo>
                <a:cubicBezTo>
                  <a:pt x="53" y="127"/>
                  <a:pt x="60" y="137"/>
                  <a:pt x="71" y="141"/>
                </a:cubicBezTo>
                <a:cubicBezTo>
                  <a:pt x="81" y="143"/>
                  <a:pt x="88" y="139"/>
                  <a:pt x="96" y="139"/>
                </a:cubicBezTo>
                <a:cubicBezTo>
                  <a:pt x="105" y="140"/>
                  <a:pt x="108" y="144"/>
                  <a:pt x="113" y="148"/>
                </a:cubicBezTo>
                <a:cubicBezTo>
                  <a:pt x="115" y="149"/>
                  <a:pt x="118" y="149"/>
                  <a:pt x="119" y="152"/>
                </a:cubicBezTo>
                <a:cubicBezTo>
                  <a:pt x="118" y="154"/>
                  <a:pt x="114" y="153"/>
                  <a:pt x="112" y="155"/>
                </a:cubicBezTo>
                <a:cubicBezTo>
                  <a:pt x="112" y="156"/>
                  <a:pt x="113" y="157"/>
                  <a:pt x="113" y="158"/>
                </a:cubicBezTo>
                <a:cubicBezTo>
                  <a:pt x="110" y="159"/>
                  <a:pt x="107" y="160"/>
                  <a:pt x="106" y="163"/>
                </a:cubicBezTo>
                <a:cubicBezTo>
                  <a:pt x="113" y="166"/>
                  <a:pt x="120" y="163"/>
                  <a:pt x="127" y="163"/>
                </a:cubicBezTo>
                <a:cubicBezTo>
                  <a:pt x="135" y="163"/>
                  <a:pt x="143" y="165"/>
                  <a:pt x="150" y="165"/>
                </a:cubicBezTo>
                <a:cubicBezTo>
                  <a:pt x="189" y="167"/>
                  <a:pt x="227" y="162"/>
                  <a:pt x="263" y="162"/>
                </a:cubicBezTo>
                <a:cubicBezTo>
                  <a:pt x="262" y="162"/>
                  <a:pt x="261" y="162"/>
                  <a:pt x="260" y="162"/>
                </a:cubicBezTo>
                <a:cubicBezTo>
                  <a:pt x="260" y="160"/>
                  <a:pt x="260" y="160"/>
                  <a:pt x="260" y="160"/>
                </a:cubicBezTo>
                <a:cubicBezTo>
                  <a:pt x="253" y="159"/>
                  <a:pt x="248" y="159"/>
                  <a:pt x="244" y="157"/>
                </a:cubicBezTo>
                <a:cubicBezTo>
                  <a:pt x="247" y="155"/>
                  <a:pt x="251" y="158"/>
                  <a:pt x="253" y="156"/>
                </a:cubicBezTo>
                <a:cubicBezTo>
                  <a:pt x="246" y="155"/>
                  <a:pt x="234" y="156"/>
                  <a:pt x="229" y="155"/>
                </a:cubicBezTo>
                <a:cubicBezTo>
                  <a:pt x="232" y="153"/>
                  <a:pt x="239" y="156"/>
                  <a:pt x="241" y="153"/>
                </a:cubicBezTo>
                <a:cubicBezTo>
                  <a:pt x="237" y="152"/>
                  <a:pt x="228" y="155"/>
                  <a:pt x="227" y="151"/>
                </a:cubicBezTo>
                <a:cubicBezTo>
                  <a:pt x="232" y="148"/>
                  <a:pt x="240" y="150"/>
                  <a:pt x="246" y="149"/>
                </a:cubicBezTo>
                <a:cubicBezTo>
                  <a:pt x="247" y="148"/>
                  <a:pt x="245" y="147"/>
                  <a:pt x="246" y="146"/>
                </a:cubicBezTo>
                <a:cubicBezTo>
                  <a:pt x="258" y="146"/>
                  <a:pt x="274" y="145"/>
                  <a:pt x="288" y="147"/>
                </a:cubicBezTo>
                <a:cubicBezTo>
                  <a:pt x="287" y="148"/>
                  <a:pt x="282" y="146"/>
                  <a:pt x="281" y="148"/>
                </a:cubicBezTo>
                <a:cubicBezTo>
                  <a:pt x="282" y="149"/>
                  <a:pt x="283" y="147"/>
                  <a:pt x="284" y="149"/>
                </a:cubicBezTo>
                <a:cubicBezTo>
                  <a:pt x="281" y="150"/>
                  <a:pt x="276" y="149"/>
                  <a:pt x="274" y="147"/>
                </a:cubicBezTo>
                <a:cubicBezTo>
                  <a:pt x="272" y="148"/>
                  <a:pt x="271" y="149"/>
                  <a:pt x="269" y="149"/>
                </a:cubicBezTo>
                <a:cubicBezTo>
                  <a:pt x="274" y="151"/>
                  <a:pt x="282" y="149"/>
                  <a:pt x="284" y="154"/>
                </a:cubicBezTo>
                <a:cubicBezTo>
                  <a:pt x="289" y="155"/>
                  <a:pt x="298" y="157"/>
                  <a:pt x="304" y="155"/>
                </a:cubicBezTo>
                <a:cubicBezTo>
                  <a:pt x="299" y="154"/>
                  <a:pt x="292" y="154"/>
                  <a:pt x="290" y="154"/>
                </a:cubicBezTo>
                <a:cubicBezTo>
                  <a:pt x="291" y="151"/>
                  <a:pt x="298" y="152"/>
                  <a:pt x="301" y="153"/>
                </a:cubicBezTo>
                <a:cubicBezTo>
                  <a:pt x="301" y="151"/>
                  <a:pt x="304" y="152"/>
                  <a:pt x="306" y="152"/>
                </a:cubicBezTo>
                <a:cubicBezTo>
                  <a:pt x="306" y="153"/>
                  <a:pt x="304" y="154"/>
                  <a:pt x="305" y="155"/>
                </a:cubicBezTo>
                <a:cubicBezTo>
                  <a:pt x="308" y="155"/>
                  <a:pt x="310" y="155"/>
                  <a:pt x="313" y="155"/>
                </a:cubicBezTo>
                <a:cubicBezTo>
                  <a:pt x="314" y="155"/>
                  <a:pt x="313" y="153"/>
                  <a:pt x="315" y="153"/>
                </a:cubicBezTo>
                <a:cubicBezTo>
                  <a:pt x="318" y="154"/>
                  <a:pt x="323" y="152"/>
                  <a:pt x="325" y="154"/>
                </a:cubicBezTo>
                <a:cubicBezTo>
                  <a:pt x="323" y="156"/>
                  <a:pt x="322" y="155"/>
                  <a:pt x="319" y="155"/>
                </a:cubicBezTo>
                <a:cubicBezTo>
                  <a:pt x="320" y="157"/>
                  <a:pt x="325" y="155"/>
                  <a:pt x="329" y="156"/>
                </a:cubicBezTo>
                <a:cubicBezTo>
                  <a:pt x="330" y="155"/>
                  <a:pt x="330" y="154"/>
                  <a:pt x="331" y="154"/>
                </a:cubicBezTo>
                <a:cubicBezTo>
                  <a:pt x="338" y="153"/>
                  <a:pt x="350" y="155"/>
                  <a:pt x="355" y="154"/>
                </a:cubicBezTo>
                <a:cubicBezTo>
                  <a:pt x="354" y="154"/>
                  <a:pt x="352" y="154"/>
                  <a:pt x="352" y="152"/>
                </a:cubicBezTo>
                <a:cubicBezTo>
                  <a:pt x="356" y="153"/>
                  <a:pt x="360" y="152"/>
                  <a:pt x="362" y="155"/>
                </a:cubicBezTo>
                <a:cubicBezTo>
                  <a:pt x="363" y="155"/>
                  <a:pt x="361" y="153"/>
                  <a:pt x="363" y="153"/>
                </a:cubicBezTo>
                <a:cubicBezTo>
                  <a:pt x="363" y="153"/>
                  <a:pt x="365" y="153"/>
                  <a:pt x="365" y="154"/>
                </a:cubicBezTo>
                <a:cubicBezTo>
                  <a:pt x="365" y="156"/>
                  <a:pt x="363" y="155"/>
                  <a:pt x="364" y="157"/>
                </a:cubicBezTo>
                <a:cubicBezTo>
                  <a:pt x="370" y="159"/>
                  <a:pt x="377" y="158"/>
                  <a:pt x="381" y="158"/>
                </a:cubicBezTo>
                <a:cubicBezTo>
                  <a:pt x="380" y="158"/>
                  <a:pt x="379" y="157"/>
                  <a:pt x="379" y="156"/>
                </a:cubicBezTo>
                <a:cubicBezTo>
                  <a:pt x="385" y="155"/>
                  <a:pt x="391" y="158"/>
                  <a:pt x="396" y="156"/>
                </a:cubicBezTo>
                <a:cubicBezTo>
                  <a:pt x="394" y="155"/>
                  <a:pt x="393" y="155"/>
                  <a:pt x="392" y="153"/>
                </a:cubicBezTo>
                <a:cubicBezTo>
                  <a:pt x="396" y="153"/>
                  <a:pt x="400" y="154"/>
                  <a:pt x="405" y="153"/>
                </a:cubicBezTo>
                <a:cubicBezTo>
                  <a:pt x="401" y="151"/>
                  <a:pt x="398" y="154"/>
                  <a:pt x="396" y="151"/>
                </a:cubicBezTo>
                <a:cubicBezTo>
                  <a:pt x="408" y="150"/>
                  <a:pt x="424" y="153"/>
                  <a:pt x="438" y="152"/>
                </a:cubicBezTo>
                <a:cubicBezTo>
                  <a:pt x="428" y="151"/>
                  <a:pt x="421" y="150"/>
                  <a:pt x="413" y="151"/>
                </a:cubicBezTo>
                <a:cubicBezTo>
                  <a:pt x="413" y="150"/>
                  <a:pt x="413" y="149"/>
                  <a:pt x="413" y="148"/>
                </a:cubicBezTo>
                <a:cubicBezTo>
                  <a:pt x="411" y="148"/>
                  <a:pt x="409" y="149"/>
                  <a:pt x="409" y="147"/>
                </a:cubicBezTo>
                <a:cubicBezTo>
                  <a:pt x="417" y="146"/>
                  <a:pt x="429" y="149"/>
                  <a:pt x="441" y="148"/>
                </a:cubicBezTo>
                <a:cubicBezTo>
                  <a:pt x="439" y="147"/>
                  <a:pt x="438" y="148"/>
                  <a:pt x="437" y="146"/>
                </a:cubicBezTo>
                <a:cubicBezTo>
                  <a:pt x="439" y="145"/>
                  <a:pt x="441" y="146"/>
                  <a:pt x="444" y="146"/>
                </a:cubicBezTo>
                <a:cubicBezTo>
                  <a:pt x="444" y="144"/>
                  <a:pt x="440" y="146"/>
                  <a:pt x="439" y="144"/>
                </a:cubicBezTo>
                <a:cubicBezTo>
                  <a:pt x="443" y="142"/>
                  <a:pt x="448" y="144"/>
                  <a:pt x="453" y="144"/>
                </a:cubicBezTo>
                <a:cubicBezTo>
                  <a:pt x="455" y="144"/>
                  <a:pt x="456" y="143"/>
                  <a:pt x="458" y="143"/>
                </a:cubicBezTo>
                <a:cubicBezTo>
                  <a:pt x="468" y="142"/>
                  <a:pt x="479" y="146"/>
                  <a:pt x="489" y="144"/>
                </a:cubicBezTo>
                <a:cubicBezTo>
                  <a:pt x="482" y="143"/>
                  <a:pt x="475" y="141"/>
                  <a:pt x="470" y="142"/>
                </a:cubicBezTo>
                <a:cubicBezTo>
                  <a:pt x="470" y="139"/>
                  <a:pt x="465" y="140"/>
                  <a:pt x="463" y="141"/>
                </a:cubicBezTo>
                <a:cubicBezTo>
                  <a:pt x="462" y="141"/>
                  <a:pt x="463" y="139"/>
                  <a:pt x="461" y="139"/>
                </a:cubicBezTo>
                <a:cubicBezTo>
                  <a:pt x="456" y="139"/>
                  <a:pt x="450" y="138"/>
                  <a:pt x="443" y="138"/>
                </a:cubicBezTo>
                <a:cubicBezTo>
                  <a:pt x="441" y="137"/>
                  <a:pt x="437" y="138"/>
                  <a:pt x="436" y="136"/>
                </a:cubicBezTo>
                <a:cubicBezTo>
                  <a:pt x="441" y="137"/>
                  <a:pt x="444" y="135"/>
                  <a:pt x="448" y="135"/>
                </a:cubicBezTo>
                <a:cubicBezTo>
                  <a:pt x="449" y="135"/>
                  <a:pt x="447" y="136"/>
                  <a:pt x="449" y="137"/>
                </a:cubicBezTo>
                <a:cubicBezTo>
                  <a:pt x="459" y="137"/>
                  <a:pt x="464" y="136"/>
                  <a:pt x="473" y="136"/>
                </a:cubicBezTo>
                <a:cubicBezTo>
                  <a:pt x="472" y="135"/>
                  <a:pt x="471" y="136"/>
                  <a:pt x="470" y="134"/>
                </a:cubicBezTo>
                <a:cubicBezTo>
                  <a:pt x="472" y="134"/>
                  <a:pt x="473" y="134"/>
                  <a:pt x="473" y="133"/>
                </a:cubicBezTo>
                <a:cubicBezTo>
                  <a:pt x="475" y="133"/>
                  <a:pt x="479" y="134"/>
                  <a:pt x="483" y="133"/>
                </a:cubicBezTo>
                <a:cubicBezTo>
                  <a:pt x="473" y="132"/>
                  <a:pt x="464" y="131"/>
                  <a:pt x="454" y="130"/>
                </a:cubicBezTo>
                <a:cubicBezTo>
                  <a:pt x="450" y="130"/>
                  <a:pt x="444" y="131"/>
                  <a:pt x="441" y="128"/>
                </a:cubicBezTo>
                <a:cubicBezTo>
                  <a:pt x="455" y="128"/>
                  <a:pt x="470" y="130"/>
                  <a:pt x="482" y="130"/>
                </a:cubicBezTo>
                <a:cubicBezTo>
                  <a:pt x="479" y="127"/>
                  <a:pt x="475" y="129"/>
                  <a:pt x="471" y="129"/>
                </a:cubicBezTo>
                <a:cubicBezTo>
                  <a:pt x="468" y="128"/>
                  <a:pt x="464" y="129"/>
                  <a:pt x="464" y="126"/>
                </a:cubicBezTo>
                <a:cubicBezTo>
                  <a:pt x="467" y="126"/>
                  <a:pt x="471" y="128"/>
                  <a:pt x="473" y="125"/>
                </a:cubicBezTo>
                <a:cubicBezTo>
                  <a:pt x="474" y="126"/>
                  <a:pt x="477" y="128"/>
                  <a:pt x="478" y="126"/>
                </a:cubicBezTo>
                <a:cubicBezTo>
                  <a:pt x="476" y="126"/>
                  <a:pt x="475" y="127"/>
                  <a:pt x="475" y="125"/>
                </a:cubicBezTo>
                <a:cubicBezTo>
                  <a:pt x="485" y="125"/>
                  <a:pt x="496" y="126"/>
                  <a:pt x="505" y="128"/>
                </a:cubicBezTo>
                <a:cubicBezTo>
                  <a:pt x="505" y="129"/>
                  <a:pt x="502" y="127"/>
                  <a:pt x="502" y="129"/>
                </a:cubicBezTo>
                <a:cubicBezTo>
                  <a:pt x="510" y="130"/>
                  <a:pt x="518" y="131"/>
                  <a:pt x="525" y="131"/>
                </a:cubicBezTo>
                <a:cubicBezTo>
                  <a:pt x="529" y="131"/>
                  <a:pt x="532" y="133"/>
                  <a:pt x="535" y="133"/>
                </a:cubicBezTo>
                <a:cubicBezTo>
                  <a:pt x="540" y="134"/>
                  <a:pt x="545" y="133"/>
                  <a:pt x="548" y="136"/>
                </a:cubicBezTo>
                <a:cubicBezTo>
                  <a:pt x="543" y="135"/>
                  <a:pt x="539" y="134"/>
                  <a:pt x="535" y="135"/>
                </a:cubicBezTo>
                <a:cubicBezTo>
                  <a:pt x="544" y="136"/>
                  <a:pt x="549" y="138"/>
                  <a:pt x="558" y="137"/>
                </a:cubicBezTo>
                <a:cubicBezTo>
                  <a:pt x="555" y="135"/>
                  <a:pt x="552" y="137"/>
                  <a:pt x="550" y="135"/>
                </a:cubicBezTo>
                <a:cubicBezTo>
                  <a:pt x="553" y="134"/>
                  <a:pt x="560" y="135"/>
                  <a:pt x="563" y="135"/>
                </a:cubicBezTo>
                <a:cubicBezTo>
                  <a:pt x="567" y="135"/>
                  <a:pt x="567" y="135"/>
                  <a:pt x="567" y="135"/>
                </a:cubicBezTo>
                <a:cubicBezTo>
                  <a:pt x="567" y="134"/>
                  <a:pt x="564" y="135"/>
                  <a:pt x="564" y="135"/>
                </a:cubicBezTo>
                <a:cubicBezTo>
                  <a:pt x="554" y="133"/>
                  <a:pt x="548" y="133"/>
                  <a:pt x="542" y="131"/>
                </a:cubicBezTo>
                <a:cubicBezTo>
                  <a:pt x="541" y="131"/>
                  <a:pt x="541" y="132"/>
                  <a:pt x="540" y="132"/>
                </a:cubicBezTo>
                <a:cubicBezTo>
                  <a:pt x="529" y="130"/>
                  <a:pt x="515" y="131"/>
                  <a:pt x="505" y="128"/>
                </a:cubicBezTo>
                <a:cubicBezTo>
                  <a:pt x="511" y="127"/>
                  <a:pt x="522" y="130"/>
                  <a:pt x="529" y="128"/>
                </a:cubicBezTo>
                <a:cubicBezTo>
                  <a:pt x="527" y="128"/>
                  <a:pt x="526" y="127"/>
                  <a:pt x="525" y="126"/>
                </a:cubicBezTo>
                <a:cubicBezTo>
                  <a:pt x="521" y="128"/>
                  <a:pt x="510" y="127"/>
                  <a:pt x="509" y="123"/>
                </a:cubicBezTo>
                <a:cubicBezTo>
                  <a:pt x="503" y="123"/>
                  <a:pt x="499" y="120"/>
                  <a:pt x="494" y="123"/>
                </a:cubicBezTo>
                <a:cubicBezTo>
                  <a:pt x="489" y="120"/>
                  <a:pt x="477" y="120"/>
                  <a:pt x="471" y="118"/>
                </a:cubicBezTo>
                <a:cubicBezTo>
                  <a:pt x="478" y="117"/>
                  <a:pt x="488" y="120"/>
                  <a:pt x="495" y="119"/>
                </a:cubicBezTo>
                <a:cubicBezTo>
                  <a:pt x="496" y="120"/>
                  <a:pt x="493" y="121"/>
                  <a:pt x="495" y="121"/>
                </a:cubicBezTo>
                <a:cubicBezTo>
                  <a:pt x="500" y="120"/>
                  <a:pt x="504" y="120"/>
                  <a:pt x="507" y="122"/>
                </a:cubicBezTo>
                <a:cubicBezTo>
                  <a:pt x="508" y="122"/>
                  <a:pt x="508" y="120"/>
                  <a:pt x="509" y="121"/>
                </a:cubicBezTo>
                <a:cubicBezTo>
                  <a:pt x="533" y="122"/>
                  <a:pt x="572" y="129"/>
                  <a:pt x="594" y="129"/>
                </a:cubicBezTo>
                <a:cubicBezTo>
                  <a:pt x="590" y="128"/>
                  <a:pt x="584" y="128"/>
                  <a:pt x="578" y="126"/>
                </a:cubicBezTo>
                <a:cubicBezTo>
                  <a:pt x="579" y="125"/>
                  <a:pt x="579" y="125"/>
                  <a:pt x="579" y="125"/>
                </a:cubicBezTo>
                <a:cubicBezTo>
                  <a:pt x="570" y="124"/>
                  <a:pt x="563" y="122"/>
                  <a:pt x="554" y="120"/>
                </a:cubicBezTo>
                <a:cubicBezTo>
                  <a:pt x="553" y="122"/>
                  <a:pt x="552" y="121"/>
                  <a:pt x="552" y="123"/>
                </a:cubicBezTo>
                <a:cubicBezTo>
                  <a:pt x="539" y="121"/>
                  <a:pt x="518" y="121"/>
                  <a:pt x="504" y="117"/>
                </a:cubicBezTo>
                <a:cubicBezTo>
                  <a:pt x="505" y="115"/>
                  <a:pt x="508" y="116"/>
                  <a:pt x="510" y="116"/>
                </a:cubicBezTo>
                <a:cubicBezTo>
                  <a:pt x="539" y="118"/>
                  <a:pt x="567" y="122"/>
                  <a:pt x="595" y="125"/>
                </a:cubicBezTo>
                <a:cubicBezTo>
                  <a:pt x="613" y="127"/>
                  <a:pt x="631" y="128"/>
                  <a:pt x="649" y="130"/>
                </a:cubicBezTo>
                <a:cubicBezTo>
                  <a:pt x="664" y="133"/>
                  <a:pt x="680" y="135"/>
                  <a:pt x="695" y="137"/>
                </a:cubicBezTo>
                <a:cubicBezTo>
                  <a:pt x="698" y="138"/>
                  <a:pt x="698" y="138"/>
                  <a:pt x="698" y="138"/>
                </a:cubicBezTo>
                <a:cubicBezTo>
                  <a:pt x="698" y="138"/>
                  <a:pt x="699" y="137"/>
                  <a:pt x="698" y="137"/>
                </a:cubicBezTo>
                <a:close/>
                <a:moveTo>
                  <a:pt x="632" y="116"/>
                </a:moveTo>
                <a:cubicBezTo>
                  <a:pt x="632" y="117"/>
                  <a:pt x="630" y="116"/>
                  <a:pt x="630" y="116"/>
                </a:cubicBezTo>
                <a:cubicBezTo>
                  <a:pt x="630" y="115"/>
                  <a:pt x="632" y="116"/>
                  <a:pt x="632" y="116"/>
                </a:cubicBezTo>
                <a:close/>
                <a:moveTo>
                  <a:pt x="585" y="99"/>
                </a:moveTo>
                <a:cubicBezTo>
                  <a:pt x="585" y="100"/>
                  <a:pt x="583" y="100"/>
                  <a:pt x="582" y="100"/>
                </a:cubicBezTo>
                <a:cubicBezTo>
                  <a:pt x="582" y="98"/>
                  <a:pt x="585" y="99"/>
                  <a:pt x="585" y="99"/>
                </a:cubicBezTo>
                <a:close/>
                <a:moveTo>
                  <a:pt x="582" y="95"/>
                </a:moveTo>
                <a:cubicBezTo>
                  <a:pt x="578" y="95"/>
                  <a:pt x="570" y="95"/>
                  <a:pt x="569" y="93"/>
                </a:cubicBezTo>
                <a:cubicBezTo>
                  <a:pt x="572" y="94"/>
                  <a:pt x="579" y="93"/>
                  <a:pt x="582" y="95"/>
                </a:cubicBezTo>
                <a:close/>
                <a:moveTo>
                  <a:pt x="674" y="84"/>
                </a:moveTo>
                <a:cubicBezTo>
                  <a:pt x="673" y="85"/>
                  <a:pt x="671" y="85"/>
                  <a:pt x="670" y="84"/>
                </a:cubicBezTo>
                <a:cubicBezTo>
                  <a:pt x="670" y="82"/>
                  <a:pt x="673" y="84"/>
                  <a:pt x="674" y="84"/>
                </a:cubicBezTo>
                <a:close/>
                <a:moveTo>
                  <a:pt x="684" y="67"/>
                </a:moveTo>
                <a:cubicBezTo>
                  <a:pt x="685" y="68"/>
                  <a:pt x="686" y="68"/>
                  <a:pt x="686" y="69"/>
                </a:cubicBezTo>
                <a:cubicBezTo>
                  <a:pt x="684" y="69"/>
                  <a:pt x="684" y="69"/>
                  <a:pt x="684" y="69"/>
                </a:cubicBezTo>
                <a:cubicBezTo>
                  <a:pt x="683" y="68"/>
                  <a:pt x="684" y="68"/>
                  <a:pt x="684" y="67"/>
                </a:cubicBezTo>
                <a:close/>
                <a:moveTo>
                  <a:pt x="658" y="54"/>
                </a:moveTo>
                <a:cubicBezTo>
                  <a:pt x="657" y="55"/>
                  <a:pt x="656" y="55"/>
                  <a:pt x="655" y="55"/>
                </a:cubicBezTo>
                <a:cubicBezTo>
                  <a:pt x="656" y="53"/>
                  <a:pt x="657" y="54"/>
                  <a:pt x="658" y="54"/>
                </a:cubicBezTo>
                <a:close/>
                <a:moveTo>
                  <a:pt x="648" y="53"/>
                </a:moveTo>
                <a:cubicBezTo>
                  <a:pt x="648" y="54"/>
                  <a:pt x="646" y="53"/>
                  <a:pt x="645" y="53"/>
                </a:cubicBezTo>
                <a:cubicBezTo>
                  <a:pt x="645" y="51"/>
                  <a:pt x="647" y="53"/>
                  <a:pt x="648" y="53"/>
                </a:cubicBezTo>
                <a:close/>
                <a:moveTo>
                  <a:pt x="637" y="51"/>
                </a:moveTo>
                <a:cubicBezTo>
                  <a:pt x="638" y="53"/>
                  <a:pt x="637" y="53"/>
                  <a:pt x="637" y="54"/>
                </a:cubicBezTo>
                <a:cubicBezTo>
                  <a:pt x="635" y="54"/>
                  <a:pt x="634" y="53"/>
                  <a:pt x="632" y="53"/>
                </a:cubicBezTo>
                <a:cubicBezTo>
                  <a:pt x="633" y="52"/>
                  <a:pt x="635" y="52"/>
                  <a:pt x="637" y="51"/>
                </a:cubicBezTo>
                <a:close/>
                <a:moveTo>
                  <a:pt x="124" y="152"/>
                </a:moveTo>
                <a:cubicBezTo>
                  <a:pt x="127" y="154"/>
                  <a:pt x="131" y="152"/>
                  <a:pt x="132" y="155"/>
                </a:cubicBezTo>
                <a:cubicBezTo>
                  <a:pt x="130" y="159"/>
                  <a:pt x="115" y="157"/>
                  <a:pt x="124" y="152"/>
                </a:cubicBezTo>
                <a:close/>
                <a:moveTo>
                  <a:pt x="287" y="144"/>
                </a:moveTo>
                <a:cubicBezTo>
                  <a:pt x="277" y="143"/>
                  <a:pt x="266" y="143"/>
                  <a:pt x="256" y="143"/>
                </a:cubicBezTo>
                <a:cubicBezTo>
                  <a:pt x="251" y="143"/>
                  <a:pt x="244" y="144"/>
                  <a:pt x="240" y="142"/>
                </a:cubicBezTo>
                <a:cubicBezTo>
                  <a:pt x="240" y="139"/>
                  <a:pt x="243" y="141"/>
                  <a:pt x="243" y="140"/>
                </a:cubicBezTo>
                <a:cubicBezTo>
                  <a:pt x="261" y="143"/>
                  <a:pt x="278" y="142"/>
                  <a:pt x="296" y="143"/>
                </a:cubicBezTo>
                <a:cubicBezTo>
                  <a:pt x="294" y="144"/>
                  <a:pt x="291" y="144"/>
                  <a:pt x="287" y="144"/>
                </a:cubicBezTo>
                <a:close/>
                <a:moveTo>
                  <a:pt x="300" y="150"/>
                </a:moveTo>
                <a:cubicBezTo>
                  <a:pt x="308" y="147"/>
                  <a:pt x="318" y="150"/>
                  <a:pt x="327" y="150"/>
                </a:cubicBezTo>
                <a:cubicBezTo>
                  <a:pt x="320" y="153"/>
                  <a:pt x="311" y="150"/>
                  <a:pt x="300" y="150"/>
                </a:cubicBezTo>
                <a:close/>
                <a:moveTo>
                  <a:pt x="332" y="146"/>
                </a:moveTo>
                <a:cubicBezTo>
                  <a:pt x="333" y="146"/>
                  <a:pt x="334" y="145"/>
                  <a:pt x="335" y="146"/>
                </a:cubicBezTo>
                <a:cubicBezTo>
                  <a:pt x="335" y="147"/>
                  <a:pt x="333" y="146"/>
                  <a:pt x="332" y="146"/>
                </a:cubicBezTo>
                <a:close/>
                <a:moveTo>
                  <a:pt x="346" y="153"/>
                </a:moveTo>
                <a:cubicBezTo>
                  <a:pt x="347" y="152"/>
                  <a:pt x="347" y="152"/>
                  <a:pt x="347" y="152"/>
                </a:cubicBezTo>
                <a:cubicBezTo>
                  <a:pt x="350" y="152"/>
                  <a:pt x="350" y="152"/>
                  <a:pt x="350" y="152"/>
                </a:cubicBezTo>
                <a:cubicBezTo>
                  <a:pt x="350" y="155"/>
                  <a:pt x="348" y="153"/>
                  <a:pt x="346" y="153"/>
                </a:cubicBezTo>
                <a:close/>
                <a:moveTo>
                  <a:pt x="377" y="12"/>
                </a:moveTo>
                <a:cubicBezTo>
                  <a:pt x="378" y="11"/>
                  <a:pt x="381" y="11"/>
                  <a:pt x="381" y="13"/>
                </a:cubicBezTo>
                <a:cubicBezTo>
                  <a:pt x="379" y="13"/>
                  <a:pt x="379" y="12"/>
                  <a:pt x="377" y="12"/>
                </a:cubicBezTo>
                <a:close/>
                <a:moveTo>
                  <a:pt x="377" y="17"/>
                </a:moveTo>
                <a:cubicBezTo>
                  <a:pt x="379" y="15"/>
                  <a:pt x="382" y="17"/>
                  <a:pt x="384" y="17"/>
                </a:cubicBezTo>
                <a:cubicBezTo>
                  <a:pt x="384" y="19"/>
                  <a:pt x="378" y="17"/>
                  <a:pt x="377" y="17"/>
                </a:cubicBezTo>
                <a:close/>
                <a:moveTo>
                  <a:pt x="368" y="156"/>
                </a:moveTo>
                <a:cubicBezTo>
                  <a:pt x="369" y="154"/>
                  <a:pt x="374" y="156"/>
                  <a:pt x="377" y="156"/>
                </a:cubicBezTo>
                <a:cubicBezTo>
                  <a:pt x="376" y="159"/>
                  <a:pt x="371" y="156"/>
                  <a:pt x="368" y="156"/>
                </a:cubicBezTo>
                <a:close/>
                <a:moveTo>
                  <a:pt x="365" y="150"/>
                </a:moveTo>
                <a:cubicBezTo>
                  <a:pt x="371" y="149"/>
                  <a:pt x="376" y="150"/>
                  <a:pt x="382" y="150"/>
                </a:cubicBezTo>
                <a:cubicBezTo>
                  <a:pt x="378" y="153"/>
                  <a:pt x="371" y="149"/>
                  <a:pt x="365" y="150"/>
                </a:cubicBezTo>
                <a:close/>
                <a:moveTo>
                  <a:pt x="396" y="18"/>
                </a:moveTo>
                <a:cubicBezTo>
                  <a:pt x="398" y="16"/>
                  <a:pt x="403" y="19"/>
                  <a:pt x="396" y="18"/>
                </a:cubicBezTo>
                <a:close/>
                <a:moveTo>
                  <a:pt x="386" y="154"/>
                </a:moveTo>
                <a:cubicBezTo>
                  <a:pt x="387" y="152"/>
                  <a:pt x="389" y="153"/>
                  <a:pt x="391" y="153"/>
                </a:cubicBezTo>
                <a:cubicBezTo>
                  <a:pt x="391" y="155"/>
                  <a:pt x="388" y="154"/>
                  <a:pt x="386" y="154"/>
                </a:cubicBezTo>
                <a:close/>
                <a:moveTo>
                  <a:pt x="556" y="123"/>
                </a:moveTo>
                <a:cubicBezTo>
                  <a:pt x="555" y="123"/>
                  <a:pt x="554" y="123"/>
                  <a:pt x="553" y="123"/>
                </a:cubicBezTo>
                <a:cubicBezTo>
                  <a:pt x="553" y="121"/>
                  <a:pt x="556" y="122"/>
                  <a:pt x="556" y="123"/>
                </a:cubicBezTo>
                <a:close/>
                <a:moveTo>
                  <a:pt x="539" y="67"/>
                </a:moveTo>
                <a:cubicBezTo>
                  <a:pt x="538" y="65"/>
                  <a:pt x="542" y="66"/>
                  <a:pt x="542" y="67"/>
                </a:cubicBezTo>
                <a:cubicBezTo>
                  <a:pt x="542" y="69"/>
                  <a:pt x="539" y="67"/>
                  <a:pt x="539" y="67"/>
                </a:cubicBezTo>
                <a:close/>
                <a:moveTo>
                  <a:pt x="544" y="67"/>
                </a:moveTo>
                <a:cubicBezTo>
                  <a:pt x="546" y="66"/>
                  <a:pt x="548" y="67"/>
                  <a:pt x="550" y="67"/>
                </a:cubicBezTo>
                <a:cubicBezTo>
                  <a:pt x="549" y="70"/>
                  <a:pt x="547" y="67"/>
                  <a:pt x="544" y="67"/>
                </a:cubicBezTo>
                <a:close/>
                <a:moveTo>
                  <a:pt x="552" y="68"/>
                </a:moveTo>
                <a:cubicBezTo>
                  <a:pt x="552" y="67"/>
                  <a:pt x="554" y="68"/>
                  <a:pt x="555" y="68"/>
                </a:cubicBezTo>
                <a:cubicBezTo>
                  <a:pt x="555" y="69"/>
                  <a:pt x="553" y="68"/>
                  <a:pt x="552" y="68"/>
                </a:cubicBezTo>
                <a:close/>
                <a:moveTo>
                  <a:pt x="559" y="69"/>
                </a:moveTo>
                <a:cubicBezTo>
                  <a:pt x="560" y="67"/>
                  <a:pt x="563" y="69"/>
                  <a:pt x="564" y="69"/>
                </a:cubicBezTo>
                <a:cubicBezTo>
                  <a:pt x="563" y="70"/>
                  <a:pt x="561" y="69"/>
                  <a:pt x="559" y="69"/>
                </a:cubicBezTo>
                <a:close/>
                <a:moveTo>
                  <a:pt x="558" y="63"/>
                </a:moveTo>
                <a:cubicBezTo>
                  <a:pt x="559" y="62"/>
                  <a:pt x="561" y="62"/>
                  <a:pt x="561" y="63"/>
                </a:cubicBezTo>
                <a:cubicBezTo>
                  <a:pt x="559" y="63"/>
                  <a:pt x="559" y="63"/>
                  <a:pt x="558" y="63"/>
                </a:cubicBezTo>
                <a:close/>
                <a:moveTo>
                  <a:pt x="564" y="70"/>
                </a:moveTo>
                <a:cubicBezTo>
                  <a:pt x="565" y="68"/>
                  <a:pt x="567" y="70"/>
                  <a:pt x="568" y="69"/>
                </a:cubicBezTo>
                <a:cubicBezTo>
                  <a:pt x="569" y="70"/>
                  <a:pt x="566" y="70"/>
                  <a:pt x="564" y="70"/>
                </a:cubicBezTo>
                <a:close/>
                <a:moveTo>
                  <a:pt x="572" y="70"/>
                </a:moveTo>
                <a:cubicBezTo>
                  <a:pt x="573" y="68"/>
                  <a:pt x="576" y="71"/>
                  <a:pt x="578" y="71"/>
                </a:cubicBezTo>
                <a:cubicBezTo>
                  <a:pt x="577" y="72"/>
                  <a:pt x="573" y="71"/>
                  <a:pt x="572" y="70"/>
                </a:cubicBezTo>
                <a:close/>
                <a:moveTo>
                  <a:pt x="594" y="71"/>
                </a:moveTo>
                <a:cubicBezTo>
                  <a:pt x="594" y="70"/>
                  <a:pt x="596" y="69"/>
                  <a:pt x="597" y="70"/>
                </a:cubicBezTo>
                <a:cubicBezTo>
                  <a:pt x="596" y="72"/>
                  <a:pt x="595" y="71"/>
                  <a:pt x="594" y="71"/>
                </a:cubicBezTo>
                <a:close/>
                <a:moveTo>
                  <a:pt x="597" y="71"/>
                </a:moveTo>
                <a:cubicBezTo>
                  <a:pt x="597" y="69"/>
                  <a:pt x="600" y="70"/>
                  <a:pt x="600" y="70"/>
                </a:cubicBezTo>
                <a:cubicBezTo>
                  <a:pt x="599" y="72"/>
                  <a:pt x="599" y="70"/>
                  <a:pt x="597" y="71"/>
                </a:cubicBezTo>
                <a:close/>
                <a:moveTo>
                  <a:pt x="602" y="72"/>
                </a:moveTo>
                <a:cubicBezTo>
                  <a:pt x="602" y="71"/>
                  <a:pt x="603" y="71"/>
                  <a:pt x="603" y="71"/>
                </a:cubicBezTo>
                <a:cubicBezTo>
                  <a:pt x="605" y="71"/>
                  <a:pt x="607" y="71"/>
                  <a:pt x="607" y="72"/>
                </a:cubicBezTo>
                <a:lnTo>
                  <a:pt x="602" y="72"/>
                </a:lnTo>
                <a:close/>
                <a:moveTo>
                  <a:pt x="561" y="46"/>
                </a:moveTo>
                <a:cubicBezTo>
                  <a:pt x="579" y="47"/>
                  <a:pt x="593" y="50"/>
                  <a:pt x="612" y="52"/>
                </a:cubicBezTo>
                <a:cubicBezTo>
                  <a:pt x="613" y="53"/>
                  <a:pt x="614" y="54"/>
                  <a:pt x="614" y="54"/>
                </a:cubicBezTo>
                <a:cubicBezTo>
                  <a:pt x="611" y="54"/>
                  <a:pt x="603" y="53"/>
                  <a:pt x="599" y="52"/>
                </a:cubicBezTo>
                <a:cubicBezTo>
                  <a:pt x="598" y="52"/>
                  <a:pt x="600" y="52"/>
                  <a:pt x="599" y="53"/>
                </a:cubicBezTo>
                <a:cubicBezTo>
                  <a:pt x="590" y="54"/>
                  <a:pt x="581" y="51"/>
                  <a:pt x="573" y="49"/>
                </a:cubicBezTo>
                <a:cubicBezTo>
                  <a:pt x="569" y="49"/>
                  <a:pt x="564" y="50"/>
                  <a:pt x="561" y="47"/>
                </a:cubicBezTo>
                <a:cubicBezTo>
                  <a:pt x="561" y="46"/>
                  <a:pt x="561" y="46"/>
                  <a:pt x="561" y="46"/>
                </a:cubicBezTo>
                <a:close/>
                <a:moveTo>
                  <a:pt x="560" y="41"/>
                </a:moveTo>
                <a:cubicBezTo>
                  <a:pt x="557" y="43"/>
                  <a:pt x="549" y="40"/>
                  <a:pt x="542" y="40"/>
                </a:cubicBezTo>
                <a:cubicBezTo>
                  <a:pt x="548" y="38"/>
                  <a:pt x="555" y="41"/>
                  <a:pt x="560" y="41"/>
                </a:cubicBezTo>
                <a:close/>
                <a:moveTo>
                  <a:pt x="478" y="15"/>
                </a:moveTo>
                <a:cubicBezTo>
                  <a:pt x="475" y="16"/>
                  <a:pt x="472" y="15"/>
                  <a:pt x="469" y="14"/>
                </a:cubicBezTo>
                <a:cubicBezTo>
                  <a:pt x="471" y="13"/>
                  <a:pt x="475" y="14"/>
                  <a:pt x="478" y="15"/>
                </a:cubicBezTo>
                <a:close/>
                <a:moveTo>
                  <a:pt x="396" y="149"/>
                </a:moveTo>
                <a:cubicBezTo>
                  <a:pt x="396" y="148"/>
                  <a:pt x="398" y="149"/>
                  <a:pt x="399" y="149"/>
                </a:cubicBezTo>
                <a:cubicBezTo>
                  <a:pt x="398" y="150"/>
                  <a:pt x="397" y="149"/>
                  <a:pt x="396" y="149"/>
                </a:cubicBezTo>
                <a:close/>
                <a:moveTo>
                  <a:pt x="406" y="144"/>
                </a:moveTo>
                <a:cubicBezTo>
                  <a:pt x="406" y="143"/>
                  <a:pt x="408" y="143"/>
                  <a:pt x="409" y="143"/>
                </a:cubicBezTo>
                <a:cubicBezTo>
                  <a:pt x="408" y="144"/>
                  <a:pt x="407" y="145"/>
                  <a:pt x="406" y="144"/>
                </a:cubicBezTo>
                <a:close/>
                <a:moveTo>
                  <a:pt x="407" y="19"/>
                </a:moveTo>
                <a:cubicBezTo>
                  <a:pt x="412" y="18"/>
                  <a:pt x="420" y="19"/>
                  <a:pt x="425" y="20"/>
                </a:cubicBezTo>
                <a:cubicBezTo>
                  <a:pt x="420" y="22"/>
                  <a:pt x="414" y="19"/>
                  <a:pt x="407" y="19"/>
                </a:cubicBezTo>
                <a:close/>
                <a:moveTo>
                  <a:pt x="410" y="144"/>
                </a:moveTo>
                <a:cubicBezTo>
                  <a:pt x="411" y="143"/>
                  <a:pt x="415" y="143"/>
                  <a:pt x="418" y="143"/>
                </a:cubicBezTo>
                <a:cubicBezTo>
                  <a:pt x="421" y="143"/>
                  <a:pt x="426" y="143"/>
                  <a:pt x="427" y="145"/>
                </a:cubicBezTo>
                <a:cubicBezTo>
                  <a:pt x="421" y="144"/>
                  <a:pt x="416" y="146"/>
                  <a:pt x="410" y="144"/>
                </a:cubicBezTo>
                <a:close/>
                <a:moveTo>
                  <a:pt x="437" y="142"/>
                </a:moveTo>
                <a:cubicBezTo>
                  <a:pt x="436" y="143"/>
                  <a:pt x="437" y="143"/>
                  <a:pt x="438" y="144"/>
                </a:cubicBezTo>
                <a:cubicBezTo>
                  <a:pt x="438" y="144"/>
                  <a:pt x="437" y="143"/>
                  <a:pt x="438" y="142"/>
                </a:cubicBezTo>
                <a:cubicBezTo>
                  <a:pt x="439" y="142"/>
                  <a:pt x="438" y="144"/>
                  <a:pt x="438" y="145"/>
                </a:cubicBezTo>
                <a:cubicBezTo>
                  <a:pt x="436" y="145"/>
                  <a:pt x="436" y="145"/>
                  <a:pt x="436" y="145"/>
                </a:cubicBezTo>
                <a:cubicBezTo>
                  <a:pt x="438" y="143"/>
                  <a:pt x="436" y="143"/>
                  <a:pt x="433" y="143"/>
                </a:cubicBezTo>
                <a:cubicBezTo>
                  <a:pt x="434" y="141"/>
                  <a:pt x="436" y="142"/>
                  <a:pt x="437" y="142"/>
                </a:cubicBezTo>
                <a:close/>
                <a:moveTo>
                  <a:pt x="443" y="27"/>
                </a:moveTo>
                <a:cubicBezTo>
                  <a:pt x="444" y="26"/>
                  <a:pt x="447" y="27"/>
                  <a:pt x="449" y="26"/>
                </a:cubicBezTo>
                <a:cubicBezTo>
                  <a:pt x="447" y="28"/>
                  <a:pt x="446" y="27"/>
                  <a:pt x="443" y="27"/>
                </a:cubicBezTo>
                <a:close/>
                <a:moveTo>
                  <a:pt x="426" y="20"/>
                </a:moveTo>
                <a:cubicBezTo>
                  <a:pt x="432" y="18"/>
                  <a:pt x="443" y="23"/>
                  <a:pt x="447" y="20"/>
                </a:cubicBezTo>
                <a:cubicBezTo>
                  <a:pt x="445" y="18"/>
                  <a:pt x="442" y="20"/>
                  <a:pt x="440" y="18"/>
                </a:cubicBezTo>
                <a:cubicBezTo>
                  <a:pt x="447" y="18"/>
                  <a:pt x="452" y="19"/>
                  <a:pt x="461" y="20"/>
                </a:cubicBezTo>
                <a:cubicBezTo>
                  <a:pt x="461" y="22"/>
                  <a:pt x="457" y="21"/>
                  <a:pt x="457" y="20"/>
                </a:cubicBezTo>
                <a:cubicBezTo>
                  <a:pt x="454" y="21"/>
                  <a:pt x="452" y="21"/>
                  <a:pt x="449" y="21"/>
                </a:cubicBezTo>
                <a:cubicBezTo>
                  <a:pt x="448" y="24"/>
                  <a:pt x="453" y="21"/>
                  <a:pt x="453" y="24"/>
                </a:cubicBezTo>
                <a:cubicBezTo>
                  <a:pt x="443" y="22"/>
                  <a:pt x="434" y="21"/>
                  <a:pt x="426" y="20"/>
                </a:cubicBezTo>
                <a:close/>
                <a:moveTo>
                  <a:pt x="443" y="126"/>
                </a:moveTo>
                <a:cubicBezTo>
                  <a:pt x="444" y="124"/>
                  <a:pt x="448" y="125"/>
                  <a:pt x="450" y="126"/>
                </a:cubicBezTo>
                <a:cubicBezTo>
                  <a:pt x="448" y="127"/>
                  <a:pt x="446" y="126"/>
                  <a:pt x="443" y="126"/>
                </a:cubicBezTo>
                <a:close/>
                <a:moveTo>
                  <a:pt x="458" y="27"/>
                </a:moveTo>
                <a:cubicBezTo>
                  <a:pt x="458" y="26"/>
                  <a:pt x="461" y="26"/>
                  <a:pt x="462" y="28"/>
                </a:cubicBezTo>
                <a:cubicBezTo>
                  <a:pt x="461" y="27"/>
                  <a:pt x="459" y="27"/>
                  <a:pt x="458" y="27"/>
                </a:cubicBezTo>
                <a:close/>
                <a:moveTo>
                  <a:pt x="462" y="38"/>
                </a:moveTo>
                <a:cubicBezTo>
                  <a:pt x="462" y="37"/>
                  <a:pt x="463" y="37"/>
                  <a:pt x="464" y="37"/>
                </a:cubicBezTo>
                <a:cubicBezTo>
                  <a:pt x="464" y="39"/>
                  <a:pt x="463" y="38"/>
                  <a:pt x="462" y="38"/>
                </a:cubicBezTo>
                <a:close/>
                <a:moveTo>
                  <a:pt x="466" y="38"/>
                </a:moveTo>
                <a:cubicBezTo>
                  <a:pt x="469" y="38"/>
                  <a:pt x="472" y="38"/>
                  <a:pt x="474" y="38"/>
                </a:cubicBezTo>
                <a:cubicBezTo>
                  <a:pt x="473" y="41"/>
                  <a:pt x="468" y="39"/>
                  <a:pt x="466" y="38"/>
                </a:cubicBezTo>
                <a:close/>
                <a:moveTo>
                  <a:pt x="474" y="39"/>
                </a:moveTo>
                <a:cubicBezTo>
                  <a:pt x="475" y="37"/>
                  <a:pt x="478" y="39"/>
                  <a:pt x="479" y="39"/>
                </a:cubicBezTo>
                <a:cubicBezTo>
                  <a:pt x="479" y="40"/>
                  <a:pt x="476" y="39"/>
                  <a:pt x="474" y="39"/>
                </a:cubicBezTo>
                <a:close/>
                <a:moveTo>
                  <a:pt x="476" y="49"/>
                </a:moveTo>
                <a:cubicBezTo>
                  <a:pt x="488" y="47"/>
                  <a:pt x="505" y="52"/>
                  <a:pt x="517" y="50"/>
                </a:cubicBezTo>
                <a:cubicBezTo>
                  <a:pt x="531" y="53"/>
                  <a:pt x="547" y="53"/>
                  <a:pt x="562" y="53"/>
                </a:cubicBezTo>
                <a:cubicBezTo>
                  <a:pt x="563" y="52"/>
                  <a:pt x="560" y="53"/>
                  <a:pt x="560" y="52"/>
                </a:cubicBezTo>
                <a:cubicBezTo>
                  <a:pt x="573" y="52"/>
                  <a:pt x="586" y="54"/>
                  <a:pt x="599" y="56"/>
                </a:cubicBezTo>
                <a:cubicBezTo>
                  <a:pt x="597" y="59"/>
                  <a:pt x="586" y="55"/>
                  <a:pt x="585" y="58"/>
                </a:cubicBezTo>
                <a:cubicBezTo>
                  <a:pt x="587" y="58"/>
                  <a:pt x="589" y="59"/>
                  <a:pt x="592" y="60"/>
                </a:cubicBezTo>
                <a:cubicBezTo>
                  <a:pt x="574" y="60"/>
                  <a:pt x="552" y="53"/>
                  <a:pt x="533" y="54"/>
                </a:cubicBezTo>
                <a:cubicBezTo>
                  <a:pt x="530" y="55"/>
                  <a:pt x="529" y="56"/>
                  <a:pt x="526" y="55"/>
                </a:cubicBezTo>
                <a:cubicBezTo>
                  <a:pt x="524" y="55"/>
                  <a:pt x="524" y="53"/>
                  <a:pt x="522" y="55"/>
                </a:cubicBezTo>
                <a:cubicBezTo>
                  <a:pt x="520" y="54"/>
                  <a:pt x="521" y="53"/>
                  <a:pt x="521" y="53"/>
                </a:cubicBezTo>
                <a:cubicBezTo>
                  <a:pt x="518" y="56"/>
                  <a:pt x="514" y="51"/>
                  <a:pt x="509" y="52"/>
                </a:cubicBezTo>
                <a:cubicBezTo>
                  <a:pt x="506" y="52"/>
                  <a:pt x="503" y="55"/>
                  <a:pt x="502" y="51"/>
                </a:cubicBezTo>
                <a:cubicBezTo>
                  <a:pt x="495" y="51"/>
                  <a:pt x="485" y="50"/>
                  <a:pt x="476" y="49"/>
                </a:cubicBezTo>
                <a:close/>
                <a:moveTo>
                  <a:pt x="487" y="56"/>
                </a:moveTo>
                <a:cubicBezTo>
                  <a:pt x="504" y="55"/>
                  <a:pt x="524" y="58"/>
                  <a:pt x="541" y="60"/>
                </a:cubicBezTo>
                <a:cubicBezTo>
                  <a:pt x="543" y="60"/>
                  <a:pt x="540" y="60"/>
                  <a:pt x="541" y="59"/>
                </a:cubicBezTo>
                <a:cubicBezTo>
                  <a:pt x="545" y="59"/>
                  <a:pt x="545" y="59"/>
                  <a:pt x="545" y="59"/>
                </a:cubicBezTo>
                <a:cubicBezTo>
                  <a:pt x="544" y="61"/>
                  <a:pt x="543" y="59"/>
                  <a:pt x="542" y="60"/>
                </a:cubicBezTo>
                <a:cubicBezTo>
                  <a:pt x="545" y="62"/>
                  <a:pt x="553" y="59"/>
                  <a:pt x="554" y="63"/>
                </a:cubicBezTo>
                <a:cubicBezTo>
                  <a:pt x="530" y="60"/>
                  <a:pt x="510" y="60"/>
                  <a:pt x="487" y="56"/>
                </a:cubicBezTo>
                <a:close/>
                <a:moveTo>
                  <a:pt x="505" y="63"/>
                </a:moveTo>
                <a:cubicBezTo>
                  <a:pt x="514" y="62"/>
                  <a:pt x="527" y="65"/>
                  <a:pt x="536" y="66"/>
                </a:cubicBezTo>
                <a:cubicBezTo>
                  <a:pt x="526" y="67"/>
                  <a:pt x="513" y="65"/>
                  <a:pt x="505" y="63"/>
                </a:cubicBezTo>
                <a:close/>
                <a:moveTo>
                  <a:pt x="528" y="76"/>
                </a:moveTo>
                <a:cubicBezTo>
                  <a:pt x="528" y="74"/>
                  <a:pt x="530" y="75"/>
                  <a:pt x="531" y="75"/>
                </a:cubicBezTo>
                <a:cubicBezTo>
                  <a:pt x="531" y="76"/>
                  <a:pt x="529" y="75"/>
                  <a:pt x="528" y="76"/>
                </a:cubicBezTo>
                <a:close/>
                <a:moveTo>
                  <a:pt x="538" y="110"/>
                </a:moveTo>
                <a:cubicBezTo>
                  <a:pt x="540" y="109"/>
                  <a:pt x="546" y="110"/>
                  <a:pt x="548" y="111"/>
                </a:cubicBezTo>
                <a:cubicBezTo>
                  <a:pt x="545" y="112"/>
                  <a:pt x="541" y="111"/>
                  <a:pt x="538" y="110"/>
                </a:cubicBezTo>
                <a:close/>
                <a:moveTo>
                  <a:pt x="614" y="114"/>
                </a:moveTo>
                <a:cubicBezTo>
                  <a:pt x="614" y="113"/>
                  <a:pt x="616" y="113"/>
                  <a:pt x="617" y="114"/>
                </a:cubicBezTo>
                <a:cubicBezTo>
                  <a:pt x="616" y="116"/>
                  <a:pt x="615" y="114"/>
                  <a:pt x="614" y="114"/>
                </a:cubicBezTo>
                <a:close/>
                <a:moveTo>
                  <a:pt x="622" y="115"/>
                </a:moveTo>
                <a:cubicBezTo>
                  <a:pt x="623" y="114"/>
                  <a:pt x="625" y="115"/>
                  <a:pt x="626" y="115"/>
                </a:cubicBezTo>
                <a:cubicBezTo>
                  <a:pt x="625" y="116"/>
                  <a:pt x="624" y="115"/>
                  <a:pt x="622" y="115"/>
                </a:cubicBezTo>
                <a:close/>
                <a:moveTo>
                  <a:pt x="374" y="164"/>
                </a:moveTo>
                <a:cubicBezTo>
                  <a:pt x="380" y="163"/>
                  <a:pt x="386" y="165"/>
                  <a:pt x="390" y="164"/>
                </a:cubicBezTo>
                <a:cubicBezTo>
                  <a:pt x="389" y="162"/>
                  <a:pt x="385" y="163"/>
                  <a:pt x="383" y="162"/>
                </a:cubicBezTo>
                <a:cubicBezTo>
                  <a:pt x="382" y="161"/>
                  <a:pt x="384" y="161"/>
                  <a:pt x="383" y="161"/>
                </a:cubicBezTo>
                <a:cubicBezTo>
                  <a:pt x="377" y="159"/>
                  <a:pt x="367" y="160"/>
                  <a:pt x="362" y="158"/>
                </a:cubicBezTo>
                <a:cubicBezTo>
                  <a:pt x="362" y="156"/>
                  <a:pt x="364" y="158"/>
                  <a:pt x="364" y="157"/>
                </a:cubicBezTo>
                <a:cubicBezTo>
                  <a:pt x="361" y="156"/>
                  <a:pt x="359" y="156"/>
                  <a:pt x="357" y="157"/>
                </a:cubicBezTo>
                <a:cubicBezTo>
                  <a:pt x="358" y="158"/>
                  <a:pt x="359" y="158"/>
                  <a:pt x="360" y="159"/>
                </a:cubicBezTo>
                <a:cubicBezTo>
                  <a:pt x="334" y="158"/>
                  <a:pt x="308" y="156"/>
                  <a:pt x="285" y="157"/>
                </a:cubicBezTo>
                <a:cubicBezTo>
                  <a:pt x="293" y="158"/>
                  <a:pt x="302" y="157"/>
                  <a:pt x="307" y="159"/>
                </a:cubicBezTo>
                <a:cubicBezTo>
                  <a:pt x="297" y="161"/>
                  <a:pt x="286" y="157"/>
                  <a:pt x="278" y="160"/>
                </a:cubicBezTo>
                <a:cubicBezTo>
                  <a:pt x="279" y="160"/>
                  <a:pt x="282" y="160"/>
                  <a:pt x="281" y="162"/>
                </a:cubicBezTo>
                <a:cubicBezTo>
                  <a:pt x="281" y="163"/>
                  <a:pt x="277" y="161"/>
                  <a:pt x="278" y="162"/>
                </a:cubicBezTo>
                <a:cubicBezTo>
                  <a:pt x="288" y="163"/>
                  <a:pt x="296" y="165"/>
                  <a:pt x="304" y="165"/>
                </a:cubicBezTo>
                <a:cubicBezTo>
                  <a:pt x="308" y="165"/>
                  <a:pt x="309" y="165"/>
                  <a:pt x="312" y="166"/>
                </a:cubicBezTo>
                <a:cubicBezTo>
                  <a:pt x="319" y="167"/>
                  <a:pt x="327" y="165"/>
                  <a:pt x="333" y="167"/>
                </a:cubicBezTo>
                <a:cubicBezTo>
                  <a:pt x="349" y="167"/>
                  <a:pt x="371" y="169"/>
                  <a:pt x="387" y="169"/>
                </a:cubicBezTo>
                <a:cubicBezTo>
                  <a:pt x="386" y="168"/>
                  <a:pt x="384" y="169"/>
                  <a:pt x="384" y="168"/>
                </a:cubicBezTo>
                <a:cubicBezTo>
                  <a:pt x="386" y="168"/>
                  <a:pt x="388" y="167"/>
                  <a:pt x="391" y="167"/>
                </a:cubicBezTo>
                <a:cubicBezTo>
                  <a:pt x="393" y="167"/>
                  <a:pt x="396" y="170"/>
                  <a:pt x="397" y="167"/>
                </a:cubicBezTo>
                <a:cubicBezTo>
                  <a:pt x="391" y="166"/>
                  <a:pt x="379" y="166"/>
                  <a:pt x="374" y="164"/>
                </a:cubicBezTo>
                <a:close/>
                <a:moveTo>
                  <a:pt x="358" y="160"/>
                </a:moveTo>
                <a:cubicBezTo>
                  <a:pt x="364" y="159"/>
                  <a:pt x="367" y="160"/>
                  <a:pt x="372" y="161"/>
                </a:cubicBezTo>
                <a:cubicBezTo>
                  <a:pt x="372" y="162"/>
                  <a:pt x="368" y="162"/>
                  <a:pt x="370" y="163"/>
                </a:cubicBezTo>
                <a:cubicBezTo>
                  <a:pt x="367" y="163"/>
                  <a:pt x="363" y="161"/>
                  <a:pt x="358" y="161"/>
                </a:cubicBezTo>
                <a:lnTo>
                  <a:pt x="358" y="160"/>
                </a:lnTo>
                <a:close/>
                <a:moveTo>
                  <a:pt x="352" y="161"/>
                </a:moveTo>
                <a:cubicBezTo>
                  <a:pt x="346" y="162"/>
                  <a:pt x="335" y="161"/>
                  <a:pt x="331" y="160"/>
                </a:cubicBezTo>
                <a:cubicBezTo>
                  <a:pt x="337" y="158"/>
                  <a:pt x="345" y="160"/>
                  <a:pt x="352" y="161"/>
                </a:cubicBezTo>
                <a:close/>
                <a:moveTo>
                  <a:pt x="329" y="160"/>
                </a:moveTo>
                <a:cubicBezTo>
                  <a:pt x="328" y="160"/>
                  <a:pt x="327" y="160"/>
                  <a:pt x="327" y="160"/>
                </a:cubicBezTo>
                <a:cubicBezTo>
                  <a:pt x="327" y="158"/>
                  <a:pt x="329" y="159"/>
                  <a:pt x="329" y="160"/>
                </a:cubicBezTo>
                <a:close/>
                <a:moveTo>
                  <a:pt x="318" y="163"/>
                </a:moveTo>
                <a:cubicBezTo>
                  <a:pt x="318" y="161"/>
                  <a:pt x="320" y="162"/>
                  <a:pt x="321" y="163"/>
                </a:cubicBezTo>
                <a:cubicBezTo>
                  <a:pt x="320" y="163"/>
                  <a:pt x="319" y="163"/>
                  <a:pt x="318" y="163"/>
                </a:cubicBezTo>
                <a:close/>
                <a:moveTo>
                  <a:pt x="322" y="163"/>
                </a:moveTo>
                <a:cubicBezTo>
                  <a:pt x="322" y="162"/>
                  <a:pt x="322" y="162"/>
                  <a:pt x="322" y="162"/>
                </a:cubicBezTo>
                <a:cubicBezTo>
                  <a:pt x="326" y="163"/>
                  <a:pt x="334" y="160"/>
                  <a:pt x="337" y="165"/>
                </a:cubicBezTo>
                <a:cubicBezTo>
                  <a:pt x="332" y="165"/>
                  <a:pt x="327" y="163"/>
                  <a:pt x="322" y="163"/>
                </a:cubicBezTo>
                <a:close/>
                <a:moveTo>
                  <a:pt x="356" y="165"/>
                </a:moveTo>
                <a:cubicBezTo>
                  <a:pt x="352" y="165"/>
                  <a:pt x="346" y="163"/>
                  <a:pt x="344" y="164"/>
                </a:cubicBezTo>
                <a:cubicBezTo>
                  <a:pt x="342" y="164"/>
                  <a:pt x="342" y="163"/>
                  <a:pt x="341" y="163"/>
                </a:cubicBezTo>
                <a:cubicBezTo>
                  <a:pt x="344" y="162"/>
                  <a:pt x="349" y="163"/>
                  <a:pt x="353" y="164"/>
                </a:cubicBezTo>
                <a:cubicBezTo>
                  <a:pt x="354" y="164"/>
                  <a:pt x="351" y="162"/>
                  <a:pt x="353" y="161"/>
                </a:cubicBezTo>
                <a:cubicBezTo>
                  <a:pt x="355" y="161"/>
                  <a:pt x="353" y="163"/>
                  <a:pt x="354" y="163"/>
                </a:cubicBezTo>
                <a:cubicBezTo>
                  <a:pt x="360" y="163"/>
                  <a:pt x="362" y="163"/>
                  <a:pt x="368" y="164"/>
                </a:cubicBezTo>
                <a:cubicBezTo>
                  <a:pt x="366" y="168"/>
                  <a:pt x="360" y="162"/>
                  <a:pt x="356" y="165"/>
                </a:cubicBezTo>
                <a:close/>
                <a:moveTo>
                  <a:pt x="369" y="165"/>
                </a:moveTo>
                <a:cubicBezTo>
                  <a:pt x="369" y="165"/>
                  <a:pt x="370" y="164"/>
                  <a:pt x="369" y="164"/>
                </a:cubicBezTo>
                <a:cubicBezTo>
                  <a:pt x="370" y="163"/>
                  <a:pt x="371" y="165"/>
                  <a:pt x="372" y="165"/>
                </a:cubicBezTo>
                <a:cubicBezTo>
                  <a:pt x="372" y="165"/>
                  <a:pt x="370" y="165"/>
                  <a:pt x="369" y="165"/>
                </a:cubicBezTo>
                <a:close/>
                <a:moveTo>
                  <a:pt x="419" y="168"/>
                </a:moveTo>
                <a:cubicBezTo>
                  <a:pt x="423" y="169"/>
                  <a:pt x="429" y="170"/>
                  <a:pt x="431" y="168"/>
                </a:cubicBezTo>
                <a:cubicBezTo>
                  <a:pt x="427" y="169"/>
                  <a:pt x="423" y="167"/>
                  <a:pt x="419" y="168"/>
                </a:cubicBezTo>
                <a:close/>
                <a:moveTo>
                  <a:pt x="538" y="140"/>
                </a:moveTo>
                <a:cubicBezTo>
                  <a:pt x="543" y="142"/>
                  <a:pt x="551" y="141"/>
                  <a:pt x="554" y="142"/>
                </a:cubicBezTo>
                <a:cubicBezTo>
                  <a:pt x="555" y="139"/>
                  <a:pt x="558" y="144"/>
                  <a:pt x="560" y="141"/>
                </a:cubicBezTo>
                <a:cubicBezTo>
                  <a:pt x="550" y="140"/>
                  <a:pt x="547" y="139"/>
                  <a:pt x="538" y="140"/>
                </a:cubicBezTo>
                <a:close/>
                <a:moveTo>
                  <a:pt x="619" y="45"/>
                </a:moveTo>
                <a:cubicBezTo>
                  <a:pt x="619" y="43"/>
                  <a:pt x="618" y="46"/>
                  <a:pt x="618" y="45"/>
                </a:cubicBezTo>
                <a:cubicBezTo>
                  <a:pt x="612" y="43"/>
                  <a:pt x="599" y="44"/>
                  <a:pt x="594" y="41"/>
                </a:cubicBezTo>
                <a:cubicBezTo>
                  <a:pt x="594" y="43"/>
                  <a:pt x="591" y="40"/>
                  <a:pt x="591" y="43"/>
                </a:cubicBezTo>
                <a:cubicBezTo>
                  <a:pt x="599" y="44"/>
                  <a:pt x="610" y="45"/>
                  <a:pt x="620" y="47"/>
                </a:cubicBezTo>
                <a:cubicBezTo>
                  <a:pt x="621" y="45"/>
                  <a:pt x="617" y="46"/>
                  <a:pt x="619" y="45"/>
                </a:cubicBezTo>
                <a:close/>
                <a:moveTo>
                  <a:pt x="595" y="183"/>
                </a:moveTo>
                <a:cubicBezTo>
                  <a:pt x="595" y="184"/>
                  <a:pt x="594" y="184"/>
                  <a:pt x="594" y="184"/>
                </a:cubicBezTo>
                <a:cubicBezTo>
                  <a:pt x="594" y="184"/>
                  <a:pt x="593" y="182"/>
                  <a:pt x="593" y="184"/>
                </a:cubicBezTo>
                <a:cubicBezTo>
                  <a:pt x="594" y="185"/>
                  <a:pt x="593" y="185"/>
                  <a:pt x="593" y="187"/>
                </a:cubicBezTo>
                <a:cubicBezTo>
                  <a:pt x="597" y="187"/>
                  <a:pt x="597" y="187"/>
                  <a:pt x="597" y="187"/>
                </a:cubicBezTo>
                <a:cubicBezTo>
                  <a:pt x="597" y="186"/>
                  <a:pt x="598" y="184"/>
                  <a:pt x="597" y="184"/>
                </a:cubicBezTo>
                <a:cubicBezTo>
                  <a:pt x="596" y="185"/>
                  <a:pt x="595" y="183"/>
                  <a:pt x="595" y="183"/>
                </a:cubicBezTo>
                <a:close/>
                <a:moveTo>
                  <a:pt x="711" y="119"/>
                </a:moveTo>
                <a:cubicBezTo>
                  <a:pt x="712" y="118"/>
                  <a:pt x="712" y="118"/>
                  <a:pt x="712" y="118"/>
                </a:cubicBezTo>
                <a:cubicBezTo>
                  <a:pt x="711" y="118"/>
                  <a:pt x="711" y="117"/>
                  <a:pt x="711" y="118"/>
                </a:cubicBezTo>
                <a:cubicBezTo>
                  <a:pt x="711" y="118"/>
                  <a:pt x="711" y="118"/>
                  <a:pt x="711" y="118"/>
                </a:cubicBezTo>
                <a:cubicBezTo>
                  <a:pt x="710" y="118"/>
                  <a:pt x="709" y="118"/>
                  <a:pt x="709" y="117"/>
                </a:cubicBezTo>
                <a:cubicBezTo>
                  <a:pt x="706" y="117"/>
                  <a:pt x="701" y="116"/>
                  <a:pt x="698" y="115"/>
                </a:cubicBezTo>
                <a:cubicBezTo>
                  <a:pt x="702" y="118"/>
                  <a:pt x="706" y="118"/>
                  <a:pt x="711" y="119"/>
                </a:cubicBezTo>
                <a:close/>
                <a:moveTo>
                  <a:pt x="716" y="141"/>
                </a:moveTo>
                <a:cubicBezTo>
                  <a:pt x="719" y="140"/>
                  <a:pt x="722" y="143"/>
                  <a:pt x="724" y="141"/>
                </a:cubicBezTo>
                <a:cubicBezTo>
                  <a:pt x="720" y="141"/>
                  <a:pt x="718" y="140"/>
                  <a:pt x="716" y="141"/>
                </a:cubicBezTo>
                <a:close/>
                <a:moveTo>
                  <a:pt x="637" y="138"/>
                </a:moveTo>
                <a:cubicBezTo>
                  <a:pt x="630" y="137"/>
                  <a:pt x="626" y="136"/>
                  <a:pt x="621" y="138"/>
                </a:cubicBezTo>
                <a:cubicBezTo>
                  <a:pt x="627" y="138"/>
                  <a:pt x="632" y="140"/>
                  <a:pt x="637" y="138"/>
                </a:cubicBezTo>
                <a:close/>
                <a:moveTo>
                  <a:pt x="827" y="83"/>
                </a:moveTo>
                <a:cubicBezTo>
                  <a:pt x="826" y="81"/>
                  <a:pt x="824" y="81"/>
                  <a:pt x="822" y="81"/>
                </a:cubicBezTo>
                <a:cubicBezTo>
                  <a:pt x="811" y="79"/>
                  <a:pt x="795" y="77"/>
                  <a:pt x="784" y="73"/>
                </a:cubicBezTo>
                <a:cubicBezTo>
                  <a:pt x="784" y="71"/>
                  <a:pt x="784" y="69"/>
                  <a:pt x="785" y="68"/>
                </a:cubicBezTo>
                <a:cubicBezTo>
                  <a:pt x="783" y="67"/>
                  <a:pt x="780" y="68"/>
                  <a:pt x="778" y="67"/>
                </a:cubicBezTo>
                <a:cubicBezTo>
                  <a:pt x="771" y="68"/>
                  <a:pt x="760" y="65"/>
                  <a:pt x="752" y="64"/>
                </a:cubicBezTo>
                <a:cubicBezTo>
                  <a:pt x="750" y="64"/>
                  <a:pt x="747" y="61"/>
                  <a:pt x="745" y="64"/>
                </a:cubicBezTo>
                <a:cubicBezTo>
                  <a:pt x="748" y="66"/>
                  <a:pt x="755" y="65"/>
                  <a:pt x="760" y="66"/>
                </a:cubicBezTo>
                <a:cubicBezTo>
                  <a:pt x="763" y="67"/>
                  <a:pt x="767" y="67"/>
                  <a:pt x="768" y="70"/>
                </a:cubicBezTo>
                <a:cubicBezTo>
                  <a:pt x="760" y="70"/>
                  <a:pt x="752" y="67"/>
                  <a:pt x="743" y="66"/>
                </a:cubicBezTo>
                <a:cubicBezTo>
                  <a:pt x="734" y="64"/>
                  <a:pt x="725" y="64"/>
                  <a:pt x="717" y="60"/>
                </a:cubicBezTo>
                <a:cubicBezTo>
                  <a:pt x="717" y="60"/>
                  <a:pt x="717" y="60"/>
                  <a:pt x="717" y="61"/>
                </a:cubicBezTo>
                <a:cubicBezTo>
                  <a:pt x="723" y="65"/>
                  <a:pt x="731" y="64"/>
                  <a:pt x="736" y="68"/>
                </a:cubicBezTo>
                <a:cubicBezTo>
                  <a:pt x="734" y="69"/>
                  <a:pt x="728" y="66"/>
                  <a:pt x="726" y="68"/>
                </a:cubicBezTo>
                <a:cubicBezTo>
                  <a:pt x="729" y="69"/>
                  <a:pt x="734" y="69"/>
                  <a:pt x="735" y="72"/>
                </a:cubicBezTo>
                <a:cubicBezTo>
                  <a:pt x="730" y="73"/>
                  <a:pt x="728" y="69"/>
                  <a:pt x="723" y="69"/>
                </a:cubicBezTo>
                <a:cubicBezTo>
                  <a:pt x="724" y="70"/>
                  <a:pt x="724" y="71"/>
                  <a:pt x="723" y="72"/>
                </a:cubicBezTo>
                <a:cubicBezTo>
                  <a:pt x="729" y="73"/>
                  <a:pt x="737" y="75"/>
                  <a:pt x="742" y="77"/>
                </a:cubicBezTo>
                <a:cubicBezTo>
                  <a:pt x="742" y="78"/>
                  <a:pt x="743" y="80"/>
                  <a:pt x="744" y="79"/>
                </a:cubicBezTo>
                <a:cubicBezTo>
                  <a:pt x="745" y="78"/>
                  <a:pt x="743" y="78"/>
                  <a:pt x="743" y="77"/>
                </a:cubicBezTo>
                <a:cubicBezTo>
                  <a:pt x="748" y="74"/>
                  <a:pt x="753" y="72"/>
                  <a:pt x="759" y="72"/>
                </a:cubicBezTo>
                <a:cubicBezTo>
                  <a:pt x="770" y="73"/>
                  <a:pt x="782" y="75"/>
                  <a:pt x="791" y="77"/>
                </a:cubicBezTo>
                <a:cubicBezTo>
                  <a:pt x="803" y="79"/>
                  <a:pt x="815" y="81"/>
                  <a:pt x="827" y="83"/>
                </a:cubicBezTo>
                <a:close/>
                <a:moveTo>
                  <a:pt x="740" y="69"/>
                </a:moveTo>
                <a:cubicBezTo>
                  <a:pt x="741" y="67"/>
                  <a:pt x="746" y="69"/>
                  <a:pt x="748" y="70"/>
                </a:cubicBezTo>
                <a:cubicBezTo>
                  <a:pt x="747" y="74"/>
                  <a:pt x="741" y="71"/>
                  <a:pt x="740" y="69"/>
                </a:cubicBezTo>
                <a:close/>
              </a:path>
            </a:pathLst>
          </a:custGeom>
          <a:solidFill>
            <a:srgbClr val="F8F0B4">
              <a:alpha val="16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30" name="文本框 26"/>
          <p:cNvSpPr txBox="1"/>
          <p:nvPr/>
        </p:nvSpPr>
        <p:spPr>
          <a:xfrm>
            <a:off x="2767073" y="3435673"/>
            <a:ext cx="3595211" cy="414020"/>
          </a:xfrm>
          <a:prstGeom prst="rect">
            <a:avLst/>
          </a:prstGeom>
          <a:noFill/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100" dirty="0">
                <a:solidFill>
                  <a:srgbClr val="E8EAEC"/>
                </a:solidFill>
                <a:latin typeface="经典隶变简" panose="02010609010101010101" charset="-122"/>
                <a:ea typeface="经典隶变简" panose="02010609010101010101" charset="-122"/>
                <a:cs typeface="经典隶变简" panose="02010609010101010101" charset="-122"/>
              </a:rPr>
              <a:t>七年级历史下册第</a:t>
            </a:r>
            <a:r>
              <a:rPr lang="en-US" altLang="zh-CN" sz="2100" dirty="0">
                <a:solidFill>
                  <a:srgbClr val="E8EAEC"/>
                </a:solidFill>
                <a:latin typeface="经典隶变简" panose="02010609010101010101" charset="-122"/>
                <a:ea typeface="经典隶变简" panose="02010609010101010101" charset="-122"/>
                <a:cs typeface="经典隶变简" panose="02010609010101010101" charset="-122"/>
              </a:rPr>
              <a:t>12</a:t>
            </a:r>
            <a:r>
              <a:rPr lang="zh-CN" altLang="en-US" sz="2100" dirty="0">
                <a:solidFill>
                  <a:srgbClr val="E8EAEC"/>
                </a:solidFill>
                <a:latin typeface="经典隶变简" panose="02010609010101010101" charset="-122"/>
                <a:ea typeface="经典隶变简" panose="02010609010101010101" charset="-122"/>
                <a:cs typeface="经典隶变简" panose="02010609010101010101" charset="-122"/>
              </a:rPr>
              <a:t>课</a:t>
            </a:r>
            <a:endParaRPr lang="zh-CN" altLang="en-US" sz="2100" dirty="0">
              <a:solidFill>
                <a:srgbClr val="E8EAEC"/>
              </a:solidFill>
              <a:latin typeface="经典隶变简" panose="02010609010101010101" charset="-122"/>
              <a:ea typeface="经典隶变简" panose="02010609010101010101" charset="-122"/>
              <a:cs typeface="经典隶变简" panose="02010609010101010101" charset="-122"/>
            </a:endParaRPr>
          </a:p>
        </p:txBody>
      </p:sp>
      <p:pic>
        <p:nvPicPr>
          <p:cNvPr id="2" name="图片 1" descr="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530" y="1110615"/>
            <a:ext cx="1320800" cy="1447800"/>
          </a:xfrm>
          <a:prstGeom prst="rect">
            <a:avLst/>
          </a:prstGeom>
        </p:spPr>
      </p:pic>
      <p:pic>
        <p:nvPicPr>
          <p:cNvPr id="3" name="图片 2" descr="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590" y="2162175"/>
            <a:ext cx="1587500" cy="1460500"/>
          </a:xfrm>
          <a:prstGeom prst="rect">
            <a:avLst/>
          </a:prstGeom>
        </p:spPr>
      </p:pic>
      <p:pic>
        <p:nvPicPr>
          <p:cNvPr id="4" name="图片 3" descr="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665" y="2162175"/>
            <a:ext cx="1409700" cy="1447800"/>
          </a:xfrm>
          <a:prstGeom prst="rect">
            <a:avLst/>
          </a:prstGeom>
        </p:spPr>
      </p:pic>
      <p:pic>
        <p:nvPicPr>
          <p:cNvPr id="5" name="图片 4" descr="化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560" y="1830705"/>
            <a:ext cx="1943100" cy="2019300"/>
          </a:xfrm>
          <a:prstGeom prst="rect">
            <a:avLst/>
          </a:prstGeom>
        </p:spPr>
      </p:pic>
      <p:pic>
        <p:nvPicPr>
          <p:cNvPr id="7" name="图片 6" descr="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175" y="818515"/>
            <a:ext cx="1803400" cy="2032000"/>
          </a:xfrm>
          <a:prstGeom prst="rect">
            <a:avLst/>
          </a:prstGeom>
        </p:spPr>
      </p:pic>
      <p:pic>
        <p:nvPicPr>
          <p:cNvPr id="18" name="图片 17" descr="时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465" y="1110615"/>
            <a:ext cx="1346200" cy="1447800"/>
          </a:xfrm>
          <a:prstGeom prst="rect">
            <a:avLst/>
          </a:prstGeom>
        </p:spPr>
      </p:pic>
      <p:pic>
        <p:nvPicPr>
          <p:cNvPr id="20" name="图片 19" descr="市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7630" y="1889125"/>
            <a:ext cx="1739900" cy="2019300"/>
          </a:xfrm>
          <a:prstGeom prst="rect">
            <a:avLst/>
          </a:prstGeom>
        </p:spPr>
      </p:pic>
      <p:pic>
        <p:nvPicPr>
          <p:cNvPr id="21" name="图片 20" descr="宋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1495" y="559435"/>
            <a:ext cx="2108200" cy="2387600"/>
          </a:xfrm>
          <a:prstGeom prst="rect">
            <a:avLst/>
          </a:prstGeom>
        </p:spPr>
      </p:pic>
      <p:pic>
        <p:nvPicPr>
          <p:cNvPr id="22" name="图片 21" descr="文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4065" y="1889125"/>
            <a:ext cx="1816100" cy="2019300"/>
          </a:xfrm>
          <a:prstGeom prst="rect">
            <a:avLst/>
          </a:prstGeom>
        </p:spPr>
      </p:pic>
      <p:pic>
        <p:nvPicPr>
          <p:cNvPr id="23" name="图片 22" descr="元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7020" y="1110615"/>
            <a:ext cx="1727200" cy="15748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pic>
        <p:nvPicPr>
          <p:cNvPr id="8" name="Picture 2" descr="E:\创先杯\市的变迁\清明上河图\51455402_1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4285" y="1786412"/>
            <a:ext cx="7987343" cy="3053736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884093" y="4003446"/>
            <a:ext cx="2426533" cy="721995"/>
          </a:xfrm>
          <a:prstGeom prst="rect">
            <a:avLst/>
          </a:prstGeom>
        </p:spPr>
        <p:txBody>
          <a:bodyPr vert="horz" wrap="square">
            <a:spAutoFit/>
          </a:bodyPr>
          <a:p>
            <a:r>
              <a:rPr lang="zh-CN" altLang="en-US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旅馆：</a:t>
            </a:r>
            <a:endParaRPr lang="en-US" altLang="zh-CN" sz="205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久住</a:t>
            </a:r>
            <a:r>
              <a:rPr lang="zh-CN" altLang="en-US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王员外家</a:t>
            </a:r>
            <a:endParaRPr lang="zh-CN" altLang="en-US" sz="20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55612" y="1886107"/>
            <a:ext cx="2162780" cy="1635273"/>
          </a:xfrm>
          <a:prstGeom prst="rect">
            <a:avLst/>
          </a:prstGeom>
          <a:noFill/>
          <a:ln w="1143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pic>
        <p:nvPicPr>
          <p:cNvPr id="11" name="Picture 2" descr="E:\创先杯\市的变迁\清明上河图\51455402_10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b="23"/>
          <a:stretch>
            <a:fillRect/>
          </a:stretch>
        </p:blipFill>
        <p:spPr bwMode="auto">
          <a:xfrm>
            <a:off x="585286" y="270473"/>
            <a:ext cx="8070861" cy="4694815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24" name="矩形 23"/>
          <p:cNvSpPr/>
          <p:nvPr/>
        </p:nvSpPr>
        <p:spPr>
          <a:xfrm>
            <a:off x="2884093" y="2617586"/>
            <a:ext cx="316504" cy="63300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12" name="组合 14"/>
          <p:cNvGrpSpPr/>
          <p:nvPr/>
        </p:nvGrpSpPr>
        <p:grpSpPr>
          <a:xfrm>
            <a:off x="2194569" y="514588"/>
            <a:ext cx="1318768" cy="1793525"/>
            <a:chOff x="2322339" y="702444"/>
            <a:chExt cx="1800200" cy="2448272"/>
          </a:xfrm>
        </p:grpSpPr>
        <p:sp>
          <p:nvSpPr>
            <p:cNvPr id="13" name="矩形标注 12"/>
            <p:cNvSpPr/>
            <p:nvPr/>
          </p:nvSpPr>
          <p:spPr>
            <a:xfrm>
              <a:off x="2322339" y="702444"/>
              <a:ext cx="1800200" cy="2448272"/>
            </a:xfrm>
            <a:prstGeom prst="wedgeRectCallout">
              <a:avLst>
                <a:gd name="adj1" fmla="val 9602"/>
                <a:gd name="adj2" fmla="val 69636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14" name="Picture 2" descr="E:\创先杯\市的变迁\清明上河图\51455402_10.jp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30000"/>
            </a:blip>
            <a:stretch>
              <a:fillRect/>
            </a:stretch>
          </p:blipFill>
          <p:spPr bwMode="auto">
            <a:xfrm>
              <a:off x="2367252" y="755439"/>
              <a:ext cx="1693902" cy="2336716"/>
            </a:xfrm>
            <a:prstGeom prst="rect">
              <a:avLst/>
            </a:prstGeom>
            <a:noFill/>
            <a:ln w="76200">
              <a:noFill/>
            </a:ln>
          </p:spPr>
        </p:pic>
      </p:grpSp>
      <p:sp>
        <p:nvSpPr>
          <p:cNvPr id="25" name="矩形 24"/>
          <p:cNvSpPr/>
          <p:nvPr/>
        </p:nvSpPr>
        <p:spPr>
          <a:xfrm>
            <a:off x="1407072" y="1786320"/>
            <a:ext cx="316504" cy="63300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15" name="组合 17"/>
          <p:cNvGrpSpPr/>
          <p:nvPr/>
        </p:nvGrpSpPr>
        <p:grpSpPr>
          <a:xfrm>
            <a:off x="585610" y="2584877"/>
            <a:ext cx="1608718" cy="2347147"/>
            <a:chOff x="5144299" y="1076132"/>
            <a:chExt cx="2196000" cy="3204000"/>
          </a:xfrm>
        </p:grpSpPr>
        <p:sp>
          <p:nvSpPr>
            <p:cNvPr id="17" name="矩形标注 16"/>
            <p:cNvSpPr/>
            <p:nvPr/>
          </p:nvSpPr>
          <p:spPr>
            <a:xfrm>
              <a:off x="5144299" y="1076132"/>
              <a:ext cx="2196000" cy="3204000"/>
            </a:xfrm>
            <a:prstGeom prst="wedgeRectCallout">
              <a:avLst>
                <a:gd name="adj1" fmla="val 15482"/>
                <a:gd name="adj2" fmla="val -6113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16" name="Picture 2" descr="E:\创先杯\市的变迁\清明上河图\51455402_10.jpg"/>
            <p:cNvPicPr>
              <a:picLocks noChangeAspect="1" noChangeArrowheads="1"/>
            </p:cNvPicPr>
            <p:nvPr/>
          </p:nvPicPr>
          <p:blipFill>
            <a:blip r:embed="rId6" cstate="print">
              <a:lum bright="10000" contrast="30000"/>
            </a:blip>
            <a:stretch>
              <a:fillRect/>
            </a:stretch>
          </p:blipFill>
          <p:spPr bwMode="auto">
            <a:xfrm>
              <a:off x="5202346" y="1120844"/>
              <a:ext cx="2075826" cy="3096344"/>
            </a:xfrm>
            <a:prstGeom prst="rect">
              <a:avLst/>
            </a:prstGeom>
            <a:noFill/>
            <a:ln w="76200">
              <a:noFill/>
            </a:ln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4" grpId="0" bldLvl="0" animBg="1"/>
      <p:bldP spid="2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15812" y="2993872"/>
            <a:ext cx="4167308" cy="1675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525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78373" tIns="39186" rIns="78373" bIns="39186">
            <a:spAutoFit/>
          </a:bodyPr>
          <a:p>
            <a:r>
              <a:rPr lang="zh-CN" altLang="en-US" sz="2345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 其余小酒店，亦卖下酒，如煎鱼、鸭子、炒鸡兔、煎</a:t>
            </a:r>
            <a:r>
              <a:rPr lang="zh-CN" altLang="en-US" sz="2345" b="1" u="wavyDbl" dirty="0" smtClean="0">
                <a:uFill>
                  <a:solidFill>
                    <a:srgbClr val="C000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</a:rPr>
              <a:t>燠</a:t>
            </a:r>
            <a:r>
              <a:rPr lang="en-US" altLang="zh-CN" sz="2050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(</a:t>
            </a:r>
            <a:r>
              <a:rPr lang="en-US" altLang="zh-CN" sz="2050" dirty="0" smtClean="0">
                <a:solidFill>
                  <a:srgbClr val="C00000"/>
                </a:solidFill>
              </a:rPr>
              <a:t> </a:t>
            </a:r>
            <a:r>
              <a:rPr lang="en-US" altLang="zh-CN" sz="2050" dirty="0" err="1" smtClean="0">
                <a:solidFill>
                  <a:srgbClr val="C00000"/>
                </a:solidFill>
              </a:rPr>
              <a:t>yù</a:t>
            </a:r>
            <a:r>
              <a:rPr lang="en-US" altLang="zh-CN" sz="2050" dirty="0" smtClean="0">
                <a:solidFill>
                  <a:srgbClr val="C00000"/>
                </a:solidFill>
              </a:rPr>
              <a:t>,</a:t>
            </a:r>
            <a:r>
              <a:rPr lang="zh-CN" altLang="en-US" sz="205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</a:t>
            </a:r>
            <a:r>
              <a:rPr lang="en-US" altLang="zh-CN" sz="2050" dirty="0" smtClean="0">
                <a:solidFill>
                  <a:srgbClr val="C00000"/>
                </a:solidFill>
              </a:rPr>
              <a:t>)</a:t>
            </a:r>
            <a:r>
              <a:rPr lang="zh-CN" altLang="en-US" sz="2345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肉、梅汁、血羹、粉羹之类。</a:t>
            </a:r>
            <a:r>
              <a:rPr lang="zh-CN" altLang="en-US" sz="2345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每</a:t>
            </a:r>
            <a:r>
              <a:rPr lang="zh-CN" altLang="en-US" sz="2345" b="1" u="wavyDbl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</a:rPr>
              <a:t>分</a:t>
            </a:r>
            <a:r>
              <a:rPr lang="en-US" altLang="zh-CN" sz="205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05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份</a:t>
            </a:r>
            <a:r>
              <a:rPr lang="en-US" altLang="zh-CN" sz="205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345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不过十五钱</a:t>
            </a:r>
            <a:r>
              <a:rPr lang="zh-CN" altLang="zh-CN" sz="2345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lang="en-US" altLang="zh-CN" sz="2345" b="1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r"/>
            <a:r>
              <a:rPr lang="zh-CN" altLang="zh-CN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en-US" altLang="zh-CN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宋</a:t>
            </a:r>
            <a:r>
              <a:rPr lang="en-US" altLang="zh-CN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孟元老</a:t>
            </a:r>
            <a:r>
              <a:rPr lang="zh-CN" altLang="zh-CN" sz="99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《东京梦华录》</a:t>
            </a:r>
            <a:endParaRPr lang="zh-CN" altLang="zh-CN" sz="99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r="10" b="33"/>
          <a:stretch>
            <a:fillRect/>
          </a:stretch>
        </p:blipFill>
        <p:spPr bwMode="auto">
          <a:xfrm>
            <a:off x="544335" y="301634"/>
            <a:ext cx="8054793" cy="463039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30" name="矩形 29"/>
          <p:cNvSpPr/>
          <p:nvPr/>
        </p:nvSpPr>
        <p:spPr>
          <a:xfrm>
            <a:off x="5574380" y="3890634"/>
            <a:ext cx="422006" cy="68575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2" name="组合 32"/>
          <p:cNvGrpSpPr/>
          <p:nvPr/>
        </p:nvGrpSpPr>
        <p:grpSpPr>
          <a:xfrm>
            <a:off x="3505672" y="2704083"/>
            <a:ext cx="1529771" cy="2030677"/>
            <a:chOff x="2322339" y="-17636"/>
            <a:chExt cx="2088232" cy="2772000"/>
          </a:xfrm>
        </p:grpSpPr>
        <p:sp>
          <p:nvSpPr>
            <p:cNvPr id="34" name="矩形标注 33"/>
            <p:cNvSpPr/>
            <p:nvPr/>
          </p:nvSpPr>
          <p:spPr>
            <a:xfrm>
              <a:off x="2322339" y="-17636"/>
              <a:ext cx="2088232" cy="2772000"/>
            </a:xfrm>
            <a:prstGeom prst="wedgeRectCallout">
              <a:avLst>
                <a:gd name="adj1" fmla="val 82801"/>
                <a:gd name="adj2" fmla="val 1941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35" name="Picture 2" descr="E:\创先杯\市的变迁\清明上河图\51455402_10.jp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30000"/>
            </a:blip>
            <a:stretch>
              <a:fillRect/>
            </a:stretch>
          </p:blipFill>
          <p:spPr bwMode="auto">
            <a:xfrm>
              <a:off x="2380698" y="29045"/>
              <a:ext cx="1960477" cy="2662327"/>
            </a:xfrm>
            <a:prstGeom prst="rect">
              <a:avLst/>
            </a:prstGeom>
            <a:noFill/>
            <a:ln w="76200">
              <a:noFill/>
            </a:ln>
          </p:spPr>
        </p:pic>
      </p:grpSp>
      <p:sp>
        <p:nvSpPr>
          <p:cNvPr id="36" name="矩形 35"/>
          <p:cNvSpPr/>
          <p:nvPr/>
        </p:nvSpPr>
        <p:spPr>
          <a:xfrm>
            <a:off x="7209653" y="3890634"/>
            <a:ext cx="685759" cy="84401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3" name="组合 36"/>
          <p:cNvGrpSpPr/>
          <p:nvPr/>
        </p:nvGrpSpPr>
        <p:grpSpPr>
          <a:xfrm>
            <a:off x="5193695" y="804989"/>
            <a:ext cx="3053302" cy="2927393"/>
            <a:chOff x="2322339" y="579001"/>
            <a:chExt cx="2066694" cy="1981470"/>
          </a:xfrm>
        </p:grpSpPr>
        <p:sp>
          <p:nvSpPr>
            <p:cNvPr id="38" name="矩形标注 37"/>
            <p:cNvSpPr/>
            <p:nvPr/>
          </p:nvSpPr>
          <p:spPr>
            <a:xfrm>
              <a:off x="2322339" y="579001"/>
              <a:ext cx="2066694" cy="1981470"/>
            </a:xfrm>
            <a:prstGeom prst="wedgeRectCallout">
              <a:avLst>
                <a:gd name="adj1" fmla="val 30316"/>
                <a:gd name="adj2" fmla="val 531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39" name="Picture 2" descr="E:\创先杯\市的变迁\清明上河图\51455402_10.jpg"/>
            <p:cNvPicPr>
              <a:picLocks noChangeAspect="1" noChangeArrowheads="1"/>
            </p:cNvPicPr>
            <p:nvPr/>
          </p:nvPicPr>
          <p:blipFill>
            <a:blip r:embed="rId6" cstate="print"/>
            <a:srcRect b="124"/>
            <a:stretch>
              <a:fillRect/>
            </a:stretch>
          </p:blipFill>
          <p:spPr bwMode="auto">
            <a:xfrm>
              <a:off x="2356879" y="621619"/>
              <a:ext cx="2002998" cy="1897578"/>
            </a:xfrm>
            <a:prstGeom prst="rect">
              <a:avLst/>
            </a:prstGeom>
            <a:noFill/>
            <a:ln w="76200">
              <a:noFill/>
            </a:ln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30" grpId="0" bldLvl="0" animBg="1"/>
      <p:bldP spid="3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" y="574675"/>
            <a:ext cx="8152130" cy="4504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55925" y="151130"/>
            <a:ext cx="3928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/>
              <a:t>《清明上河图》中香饮子摊铺</a:t>
            </a:r>
            <a:endParaRPr lang="zh-CN" altLang="en-US" sz="1800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5280" y="1100455"/>
            <a:ext cx="8255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据《东京梦华录》记载，除了寻常饮品外，还有冰雪甘草汤、冰雪冷元子、生淹水木瓜等。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0500" y="2213610"/>
            <a:ext cx="876363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事林广记》《武林旧事》等史料记载，到南宋时，冷饮的品种更加丰富了，市面上出售的有数十种：荔枝膏水、苦水、白水、江茶水、杨梅渴水、香糖渴水、木瓜渴水、五味渴水、雪泡缩皮饮、杏酥饮、紫苏饮……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9970" y="210820"/>
            <a:ext cx="74682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“朕（宋孝宗）前饮冰水过多，忽暴下，幸即平复。”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——《宋史》第三百八十五卷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8585" y="842010"/>
            <a:ext cx="2101215" cy="20783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585" y="2920365"/>
            <a:ext cx="2101215" cy="20053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27635" y="184150"/>
            <a:ext cx="1235075" cy="741045"/>
            <a:chOff x="2176" y="277"/>
            <a:chExt cx="16232" cy="1167"/>
          </a:xfrm>
        </p:grpSpPr>
        <p:grpSp>
          <p:nvGrpSpPr>
            <p:cNvPr id="12" name="组合 11"/>
            <p:cNvGrpSpPr/>
            <p:nvPr/>
          </p:nvGrpSpPr>
          <p:grpSpPr>
            <a:xfrm>
              <a:off x="2176" y="277"/>
              <a:ext cx="16232" cy="1167"/>
              <a:chOff x="427" y="1371"/>
              <a:chExt cx="15964" cy="1617"/>
            </a:xfrm>
          </p:grpSpPr>
          <p:pic>
            <p:nvPicPr>
              <p:cNvPr id="13" name="图片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7" y="1399"/>
                <a:ext cx="3266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图片 1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3691" y="1371"/>
                <a:ext cx="2700" cy="1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矩形 15"/>
              <p:cNvSpPr/>
              <p:nvPr/>
            </p:nvSpPr>
            <p:spPr>
              <a:xfrm>
                <a:off x="3694" y="1555"/>
                <a:ext cx="9989" cy="1251"/>
              </a:xfrm>
              <a:prstGeom prst="rect">
                <a:avLst/>
              </a:prstGeom>
              <a:noFill/>
              <a:ln w="15875"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 dirty="0">
                  <a:latin typeface="字魂59号-创粗黑" panose="00000500000000000000" pitchFamily="2" charset="-122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6518" y="353"/>
              <a:ext cx="81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600" b="1" dirty="0" smtClean="0">
                  <a:latin typeface="报隶-简" panose="02010600040101010101" charset="-122"/>
                  <a:ea typeface="报隶-简" panose="02010600040101010101" charset="-122"/>
                  <a:cs typeface="华文中宋" panose="02010600040101010101" pitchFamily="2" charset="-122"/>
                  <a:sym typeface="+mn-ea"/>
                </a:rPr>
                <a:t>行</a:t>
              </a:r>
              <a:endParaRPr lang="zh-CN" altLang="en-US" sz="3600" b="1" dirty="0" smtClean="0">
                <a:latin typeface="报隶-简" panose="02010600040101010101" charset="-122"/>
                <a:ea typeface="报隶-简" panose="02010600040101010101" charset="-122"/>
                <a:cs typeface="华文中宋" panose="02010600040101010101" pitchFamily="2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940" y="3046730"/>
            <a:ext cx="3046095" cy="1879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835" y="3046730"/>
            <a:ext cx="2767330" cy="18808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835" y="925195"/>
            <a:ext cx="2766695" cy="19951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1695" y="911860"/>
            <a:ext cx="2974975" cy="20091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" y="0"/>
            <a:ext cx="9188450" cy="5143500"/>
          </a:xfrm>
          <a:prstGeom prst="rect">
            <a:avLst/>
          </a:prstGeom>
        </p:spPr>
      </p:pic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30175" y="0"/>
            <a:ext cx="9404350" cy="514413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35255" y="184150"/>
            <a:ext cx="1235075" cy="741045"/>
            <a:chOff x="2176" y="277"/>
            <a:chExt cx="16232" cy="1167"/>
          </a:xfrm>
        </p:grpSpPr>
        <p:grpSp>
          <p:nvGrpSpPr>
            <p:cNvPr id="11" name="组合 10"/>
            <p:cNvGrpSpPr/>
            <p:nvPr/>
          </p:nvGrpSpPr>
          <p:grpSpPr>
            <a:xfrm>
              <a:off x="2176" y="277"/>
              <a:ext cx="16232" cy="1167"/>
              <a:chOff x="427" y="1371"/>
              <a:chExt cx="15964" cy="1617"/>
            </a:xfrm>
          </p:grpSpPr>
          <p:pic>
            <p:nvPicPr>
              <p:cNvPr id="8" name="图片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7" y="1399"/>
                <a:ext cx="3266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3691" y="1371"/>
                <a:ext cx="2700" cy="1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3694" y="1555"/>
                <a:ext cx="9989" cy="1251"/>
              </a:xfrm>
              <a:prstGeom prst="rect">
                <a:avLst/>
              </a:prstGeom>
              <a:noFill/>
              <a:ln w="15875"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 dirty="0">
                  <a:latin typeface="字魂59号-创粗黑" panose="00000500000000000000" pitchFamily="2" charset="-122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6518" y="353"/>
              <a:ext cx="81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600" b="1" dirty="0" smtClean="0">
                  <a:latin typeface="报隶-简" panose="02010600040101010101" charset="-122"/>
                  <a:ea typeface="报隶-简" panose="02010600040101010101" charset="-122"/>
                  <a:cs typeface="华文中宋" panose="02010600040101010101" pitchFamily="2" charset="-122"/>
                  <a:sym typeface="+mn-ea"/>
                </a:rPr>
                <a:t>娱</a:t>
              </a:r>
              <a:endParaRPr lang="zh-CN" altLang="en-US" sz="3600" b="1" dirty="0" smtClean="0">
                <a:latin typeface="报隶-简" panose="02010600040101010101" charset="-122"/>
                <a:ea typeface="报隶-简" panose="02010600040101010101" charset="-122"/>
                <a:cs typeface="华文中宋" panose="02010600040101010101" pitchFamily="2" charset="-122"/>
                <a:sym typeface="+mn-ea"/>
              </a:endParaRPr>
            </a:p>
          </p:txBody>
        </p:sp>
      </p:grpSp>
      <p:pic>
        <p:nvPicPr>
          <p:cNvPr id="13" name="图片 12" descr="－3徐苹芳复原的北宋相国寺平面图副本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36440" y="77153"/>
            <a:ext cx="4506754" cy="49882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6394609" y="2619851"/>
            <a:ext cx="791051" cy="430054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 dirty="0" smtClean="0">
                <a:solidFill>
                  <a:schemeClr val="accent2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表演</a:t>
            </a:r>
            <a:endParaRPr lang="zh-CN" altLang="en-US" sz="1800" b="1" dirty="0" smtClean="0">
              <a:solidFill>
                <a:schemeClr val="accent2">
                  <a:lumMod val="50000"/>
                </a:schemeClr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48479" y="949166"/>
            <a:ext cx="644525" cy="18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vert="eaVert" wrap="square" rtlCol="0">
            <a:spAutoFit/>
          </a:bodyPr>
          <a:p>
            <a:r>
              <a:rPr lang="en-US" altLang="zh-CN" sz="3000" b="1">
                <a:solidFill>
                  <a:schemeClr val="tx1"/>
                </a:solidFill>
              </a:rPr>
              <a:t> </a:t>
            </a:r>
            <a:r>
              <a:rPr lang="zh-CN" altLang="en-US" sz="3000" b="1">
                <a:solidFill>
                  <a:schemeClr val="tx1"/>
                </a:solidFill>
              </a:rPr>
              <a:t>大相国寺</a:t>
            </a:r>
            <a:endParaRPr lang="zh-CN" altLang="en-US" sz="3000" b="1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36923" y="851095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古玩 字画 书籍</a:t>
            </a:r>
            <a:endParaRPr lang="zh-CN" altLang="en-US" sz="1320" b="1" dirty="0" smtClean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293134" y="949166"/>
            <a:ext cx="385445" cy="996791"/>
          </a:xfrm>
          <a:prstGeom prst="rect">
            <a:avLst/>
          </a:prstGeom>
        </p:spPr>
        <p:txBody>
          <a:bodyPr vert="eaVert" wrap="square">
            <a:spAutoFit/>
          </a:bodyPr>
          <a:p>
            <a:pPr algn="ctr"/>
            <a:r>
              <a:rPr lang="zh-CN" altLang="en-US" sz="1320" b="1" dirty="0" smtClean="0">
                <a:solidFill>
                  <a:srgbClr val="DE64B2"/>
                </a:solidFill>
                <a:latin typeface="微软雅黑" panose="020B0503020204020204" charset="-122"/>
                <a:ea typeface="微软雅黑" panose="020B0503020204020204" charset="-122"/>
              </a:rPr>
              <a:t>织绣 珠宝</a:t>
            </a:r>
            <a:endParaRPr lang="zh-CN" altLang="en-US" sz="1320" b="1" dirty="0" smtClean="0">
              <a:solidFill>
                <a:srgbClr val="DE64B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95013" y="2320971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书法</a:t>
            </a:r>
            <a:endParaRPr lang="zh-CN" altLang="en-US" sz="132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36810" y="3553023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日用杂货</a:t>
            </a:r>
            <a:endParaRPr lang="zh-CN" altLang="en-US" sz="132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63480" y="4447421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飞禽猫犬</a:t>
            </a:r>
            <a:endParaRPr lang="zh-CN" altLang="en-US" sz="132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94609" y="3112294"/>
            <a:ext cx="791051" cy="413385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 dirty="0" smtClean="0">
                <a:solidFill>
                  <a:schemeClr val="accent2">
                    <a:lumMod val="50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乐棚</a:t>
            </a:r>
            <a:endParaRPr lang="zh-CN" altLang="en-US" sz="1800" b="1" dirty="0" smtClean="0">
              <a:solidFill>
                <a:schemeClr val="accent2">
                  <a:lumMod val="50000"/>
                </a:schemeClr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54050" y="2955290"/>
            <a:ext cx="3262789" cy="891540"/>
          </a:xfrm>
          <a:prstGeom prst="rect">
            <a:avLst/>
          </a:prstGeom>
          <a:solidFill>
            <a:schemeClr val="accent4">
              <a:lumMod val="50000"/>
              <a:alpha val="30000"/>
            </a:schemeClr>
          </a:solidFill>
        </p:spPr>
        <p:txBody>
          <a:bodyPr wrap="square" rtlCol="0">
            <a:spAutoFit/>
          </a:bodyPr>
          <a:p>
            <a:pPr algn="l">
              <a:spcBef>
                <a:spcPts val="1200"/>
              </a:spcBef>
            </a:pPr>
            <a:r>
              <a:rPr lang="en-US" altLang="zh-CN" sz="2400" b="1" dirty="0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东京相国寺乃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瓦市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也    </a:t>
            </a:r>
            <a:endParaRPr lang="zh-CN" altLang="en-US" sz="2400" b="1" dirty="0" smtClean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 algn="l">
              <a:spcBef>
                <a:spcPts val="1200"/>
              </a:spcBef>
            </a:pPr>
            <a:r>
              <a:rPr lang="en-US" altLang="zh-CN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——[</a:t>
            </a:r>
            <a:r>
              <a:rPr lang="zh-CN" altLang="en-US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宋</a:t>
            </a:r>
            <a:r>
              <a:rPr lang="en-US" altLang="zh-CN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]</a:t>
            </a:r>
            <a:r>
              <a:rPr lang="zh-CN" altLang="en-US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王栐</a:t>
            </a:r>
            <a:r>
              <a:rPr lang="en-US" altLang="zh-CN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《</a:t>
            </a:r>
            <a:r>
              <a:rPr lang="zh-CN" altLang="en-US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燕翼贻谋录</a:t>
            </a:r>
            <a:r>
              <a:rPr lang="en-US" altLang="zh-CN" sz="18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》</a:t>
            </a:r>
            <a:r>
              <a:rPr lang="zh-CN" altLang="en-US" sz="1015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zh-CN" altLang="en-US" sz="1015"/>
          </a:p>
        </p:txBody>
      </p:sp>
      <p:sp>
        <p:nvSpPr>
          <p:cNvPr id="33" name="矩形 32"/>
          <p:cNvSpPr/>
          <p:nvPr/>
        </p:nvSpPr>
        <p:spPr>
          <a:xfrm>
            <a:off x="5595013" y="1088267"/>
            <a:ext cx="2110029" cy="2940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20" b="1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土物香药</a:t>
            </a:r>
            <a:endParaRPr lang="zh-CN" altLang="en-US" sz="1320" b="1" dirty="0" smtClean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4" name="图片 33" descr="北宋东京城3.jpg"/>
          <p:cNvPicPr>
            <a:picLocks noChangeAspect="1"/>
          </p:cNvPicPr>
          <p:nvPr/>
        </p:nvPicPr>
        <p:blipFill>
          <a:blip r:embed="rId7" cstate="print"/>
          <a:srcRect r="59"/>
          <a:stretch>
            <a:fillRect/>
          </a:stretch>
        </p:blipFill>
        <p:spPr bwMode="auto">
          <a:xfrm>
            <a:off x="2437130" y="137795"/>
            <a:ext cx="4491990" cy="486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文本框 39"/>
          <p:cNvSpPr txBox="1"/>
          <p:nvPr/>
        </p:nvSpPr>
        <p:spPr>
          <a:xfrm>
            <a:off x="2160270" y="2044700"/>
            <a:ext cx="11049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报隶-简" panose="02010600040101010101" charset="-122"/>
                <a:ea typeface="报隶-简" panose="02010600040101010101" charset="-122"/>
              </a:rPr>
              <a:t>瓦子</a:t>
            </a:r>
            <a:endParaRPr lang="zh-CN" altLang="en-US" sz="24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87985" y="2044700"/>
            <a:ext cx="19062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accent1">
                    <a:lumMod val="75000"/>
                  </a:schemeClr>
                </a:solidFill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商业</a:t>
            </a:r>
            <a:r>
              <a:rPr lang="zh-CN" altLang="en-US" sz="2400"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+</a:t>
            </a:r>
            <a:r>
              <a:rPr lang="zh-CN" altLang="en-US" sz="2400">
                <a:solidFill>
                  <a:srgbClr val="C00000"/>
                </a:solidFill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娱乐</a:t>
            </a:r>
            <a:r>
              <a:rPr lang="zh-CN" altLang="en-US" sz="2400"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：</a:t>
            </a:r>
            <a:endParaRPr lang="zh-CN" altLang="en-US" sz="2400">
              <a:latin typeface="报隶-简" panose="02010600040101010101" charset="-122"/>
              <a:ea typeface="报隶-简" panose="02010600040101010101" charset="-122"/>
              <a:cs typeface="报隶-简" panose="0201060004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050" y="1067435"/>
            <a:ext cx="4610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相国寺每月五次开放，万姓</a:t>
            </a:r>
            <a:r>
              <a:rPr lang="zh-CN" altLang="en-US" sz="24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交易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ctr"/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        </a:t>
            </a:r>
            <a:r>
              <a:rPr lang="zh-CN" altLang="en-US" sz="2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—— 孟元老《东京梦华录》</a:t>
            </a:r>
            <a:endParaRPr lang="zh-CN" altLang="en-US" sz="2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19" grpId="0"/>
      <p:bldP spid="18" grpId="0"/>
      <p:bldP spid="33" grpId="0"/>
      <p:bldP spid="17" grpId="0"/>
      <p:bldP spid="31" grpId="0" bldLvl="0" animBg="1"/>
      <p:bldP spid="32" grpId="0" bldLvl="0" animBg="1"/>
      <p:bldP spid="15" grpId="0" bldLvl="0" animBg="1"/>
      <p:bldP spid="16" grpId="0" bldLvl="0" animBg="1"/>
      <p:bldP spid="42" grpId="0"/>
      <p:bldP spid="41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视频水印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10" y="3315335"/>
            <a:ext cx="4864100" cy="6731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59100" y="2830830"/>
            <a:ext cx="5715000" cy="829945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blipFill>
                  <a:blip r:embed="rId3" cstate="print"/>
                  <a:stretch>
                    <a:fillRect/>
                  </a:stretch>
                </a:blipFill>
              </a14:hiddenFill>
            </a:ext>
          </a:extLst>
        </p:spPr>
        <p:txBody>
          <a:bodyPr wrap="square">
            <a:spAutoFit/>
          </a:bodyPr>
          <a:p>
            <a:pPr algn="ctr"/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瓦子中圈出许多专供表演的圈子，称为</a:t>
            </a:r>
            <a:r>
              <a:rPr lang="zh-CN" altLang="en-US" sz="2400" b="1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“勾栏”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。</a:t>
            </a:r>
            <a:endParaRPr lang="zh-CN" altLang="en-US" sz="2400" b="1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17780" y="0"/>
            <a:ext cx="2269490" cy="690880"/>
            <a:chOff x="4873840" y="543368"/>
            <a:chExt cx="3195962" cy="771194"/>
          </a:xfrm>
        </p:grpSpPr>
        <p:sp>
          <p:nvSpPr>
            <p:cNvPr id="85" name="箭头: 五边形 7"/>
            <p:cNvSpPr/>
            <p:nvPr/>
          </p:nvSpPr>
          <p:spPr>
            <a:xfrm>
              <a:off x="4873840" y="543368"/>
              <a:ext cx="3195962" cy="771194"/>
            </a:xfrm>
            <a:prstGeom prst="homePlate">
              <a:avLst/>
            </a:prstGeom>
            <a:solidFill>
              <a:srgbClr val="FFC000">
                <a:lumMod val="40000"/>
                <a:lumOff val="60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873840" y="637641"/>
              <a:ext cx="2724865" cy="58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dirty="0">
                  <a:latin typeface="方正粗金陵简体" panose="02000000000000000000" pitchFamily="2" charset="-122"/>
                  <a:ea typeface="方正粗金陵简体" panose="02000000000000000000" pitchFamily="2" charset="-122"/>
                </a:rPr>
                <a:t>瓦子</a:t>
              </a:r>
              <a:r>
                <a:rPr lang="en-US" altLang="zh-CN" sz="2800" dirty="0">
                  <a:latin typeface="方正粗金陵简体" panose="02000000000000000000" pitchFamily="2" charset="-122"/>
                  <a:ea typeface="方正粗金陵简体" panose="02000000000000000000" pitchFamily="2" charset="-122"/>
                </a:rPr>
                <a:t>/</a:t>
              </a:r>
              <a:r>
                <a:rPr lang="zh-CN" altLang="en-US" sz="2800" dirty="0">
                  <a:latin typeface="方正粗金陵简体" panose="02000000000000000000" pitchFamily="2" charset="-122"/>
                  <a:ea typeface="方正粗金陵简体" panose="02000000000000000000" pitchFamily="2" charset="-122"/>
                </a:rPr>
                <a:t>瓦肆</a:t>
              </a:r>
              <a:endParaRPr lang="zh-CN" altLang="en-US" sz="2800" dirty="0">
                <a:latin typeface="方正粗金陵简体" panose="02000000000000000000" pitchFamily="2" charset="-122"/>
                <a:ea typeface="方正粗金陵简体" panose="02000000000000000000" pitchFamily="2" charset="-122"/>
              </a:endParaRPr>
            </a:p>
          </p:txBody>
        </p:sp>
      </p:grpSp>
      <p:pic>
        <p:nvPicPr>
          <p:cNvPr id="13" name="图片 12" descr="timg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092950" y="606425"/>
            <a:ext cx="1932940" cy="1682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组合 25"/>
          <p:cNvGrpSpPr/>
          <p:nvPr/>
        </p:nvGrpSpPr>
        <p:grpSpPr>
          <a:xfrm>
            <a:off x="17780" y="1067435"/>
            <a:ext cx="3211830" cy="2506012"/>
            <a:chOff x="5346675" y="0"/>
            <a:chExt cx="5040560" cy="3994407"/>
          </a:xfrm>
        </p:grpSpPr>
        <p:pic>
          <p:nvPicPr>
            <p:cNvPr id="27" name="Picture 2" descr="https://imgsa.baidu.com/baike/c0%3Dbaike80%2C5%2C5%2C80%2C26/sign=5dd4c26e983df8dcb23087c3ac7819ee/8b13632762d0f703bc9459450ffa513d2697c501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1" b="152"/>
            <a:stretch>
              <a:fillRect/>
            </a:stretch>
          </p:blipFill>
          <p:spPr bwMode="auto">
            <a:xfrm>
              <a:off x="5346675" y="0"/>
              <a:ext cx="5040560" cy="3994407"/>
            </a:xfrm>
            <a:prstGeom prst="rect">
              <a:avLst/>
            </a:prstGeom>
            <a:noFill/>
          </p:spPr>
        </p:pic>
        <p:sp>
          <p:nvSpPr>
            <p:cNvPr id="28" name="TextBox 10"/>
            <p:cNvSpPr txBox="1">
              <a:spLocks noChangeArrowheads="1"/>
            </p:cNvSpPr>
            <p:nvPr/>
          </p:nvSpPr>
          <p:spPr bwMode="auto">
            <a:xfrm>
              <a:off x="5634679" y="3301618"/>
              <a:ext cx="992566" cy="390688"/>
            </a:xfrm>
            <a:prstGeom prst="borderCallout1">
              <a:avLst>
                <a:gd name="adj1" fmla="val 49484"/>
                <a:gd name="adj2" fmla="val 103517"/>
                <a:gd name="adj3" fmla="val 6465"/>
                <a:gd name="adj4" fmla="val 153957"/>
              </a:avLst>
            </a:prstGeom>
            <a:solidFill>
              <a:srgbClr val="0000CC"/>
            </a:solidFill>
            <a:ln w="57150">
              <a:solidFill>
                <a:srgbClr val="0000CC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000" b="1" dirty="0">
                  <a:solidFill>
                    <a:srgbClr val="FFFF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栏杆</a:t>
              </a:r>
              <a:endParaRPr lang="zh-CN" altLang="en-US" sz="1000" b="1" dirty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29" name="TextBox 11"/>
            <p:cNvSpPr txBox="1">
              <a:spLocks noChangeArrowheads="1"/>
            </p:cNvSpPr>
            <p:nvPr/>
          </p:nvSpPr>
          <p:spPr bwMode="auto">
            <a:xfrm>
              <a:off x="6067182" y="646761"/>
              <a:ext cx="867000" cy="488866"/>
            </a:xfrm>
            <a:prstGeom prst="borderCallout1">
              <a:avLst>
                <a:gd name="adj1" fmla="val 100708"/>
                <a:gd name="adj2" fmla="val 56423"/>
                <a:gd name="adj3" fmla="val 177211"/>
                <a:gd name="adj4" fmla="val 140220"/>
              </a:avLst>
            </a:prstGeom>
            <a:solidFill>
              <a:srgbClr val="C00000"/>
            </a:solidFill>
            <a:ln w="57150">
              <a:solidFill>
                <a:srgbClr val="C00000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400" b="1" dirty="0">
                  <a:solidFill>
                    <a:srgbClr val="FFFF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戏台</a:t>
              </a:r>
              <a:endParaRPr lang="zh-CN" altLang="en-US" sz="1400" b="1" dirty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34" name="TextBox 12"/>
            <p:cNvSpPr txBox="1">
              <a:spLocks noChangeArrowheads="1"/>
            </p:cNvSpPr>
            <p:nvPr/>
          </p:nvSpPr>
          <p:spPr bwMode="auto">
            <a:xfrm>
              <a:off x="6426937" y="2158906"/>
              <a:ext cx="1188887" cy="488866"/>
            </a:xfrm>
            <a:prstGeom prst="borderCallout1">
              <a:avLst>
                <a:gd name="adj1" fmla="val 50557"/>
                <a:gd name="adj2" fmla="val 122879"/>
                <a:gd name="adj3" fmla="val 105498"/>
                <a:gd name="adj4" fmla="val 136894"/>
              </a:avLst>
            </a:prstGeom>
            <a:solidFill>
              <a:srgbClr val="0000CC"/>
            </a:solidFill>
            <a:ln w="57150">
              <a:solidFill>
                <a:srgbClr val="0000CC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400" b="1" dirty="0">
                  <a:solidFill>
                    <a:srgbClr val="FFFF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观众席</a:t>
              </a:r>
              <a:endParaRPr lang="zh-CN" altLang="en-US" sz="1400" b="1" dirty="0">
                <a:solidFill>
                  <a:srgbClr val="FFFF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35" name="TextBox 13"/>
            <p:cNvSpPr txBox="1"/>
            <p:nvPr/>
          </p:nvSpPr>
          <p:spPr>
            <a:xfrm>
              <a:off x="7146875" y="3582764"/>
              <a:ext cx="1808956" cy="390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勾栏形制示意图</a:t>
              </a:r>
              <a:endParaRPr lang="zh-CN" altLang="en-US" sz="1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9" name="Pictur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17875" y="2506980"/>
            <a:ext cx="5626735" cy="2252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12"/>
          <p:cNvSpPr/>
          <p:nvPr/>
        </p:nvSpPr>
        <p:spPr>
          <a:xfrm>
            <a:off x="3582988" y="2495550"/>
            <a:ext cx="3394075" cy="151765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wrap="none" anchor="ctr"/>
          <a:p>
            <a:pPr>
              <a:buFont typeface="Arial" panose="020B0604020202020204" pitchFamily="34" charset="0"/>
              <a:buNone/>
            </a:pPr>
            <a:endParaRPr lang="zh-CN" altLang="en-US" sz="16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 Box 9"/>
          <p:cNvSpPr txBox="1"/>
          <p:nvPr/>
        </p:nvSpPr>
        <p:spPr>
          <a:xfrm>
            <a:off x="6721475" y="2879725"/>
            <a:ext cx="2192338" cy="582613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 anchor="t">
            <a:spAutoFit/>
          </a:bodyPr>
          <a:p>
            <a:pPr algn="ctr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FFFF"/>
                </a:solidFill>
                <a:latin typeface="Arial" panose="020B0604020202020204" pitchFamily="34" charset="0"/>
                <a:ea typeface="楷体_GB2312"/>
              </a:rPr>
              <a:t>勾栏</a:t>
            </a:r>
            <a:endParaRPr lang="zh-CN" altLang="en-US" sz="3200" b="1">
              <a:solidFill>
                <a:srgbClr val="FFFFFF"/>
              </a:solidFill>
              <a:latin typeface="Arial" panose="020B0604020202020204" pitchFamily="34" charset="0"/>
              <a:ea typeface="楷体_GB2312"/>
            </a:endParaRPr>
          </a:p>
        </p:txBody>
      </p:sp>
      <p:pic>
        <p:nvPicPr>
          <p:cNvPr id="22" name="图片 21" descr="微信图片_20180424231839.jpg"/>
          <p:cNvPicPr>
            <a:picLocks noChangeAspect="1"/>
          </p:cNvPicPr>
          <p:nvPr/>
        </p:nvPicPr>
        <p:blipFill>
          <a:blip r:embed="rId9" cstate="print">
            <a:lum contrast="10000"/>
          </a:blip>
          <a:stretch>
            <a:fillRect/>
          </a:stretch>
        </p:blipFill>
        <p:spPr>
          <a:xfrm>
            <a:off x="2190750" y="184150"/>
            <a:ext cx="4530725" cy="482536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08925" y="3166745"/>
            <a:ext cx="948690" cy="780415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0645" y="3119120"/>
            <a:ext cx="840105" cy="88328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137920"/>
            <a:ext cx="2326640" cy="289306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蹴鞠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960" y="1136015"/>
            <a:ext cx="2154555" cy="288798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图片 8" descr="瓦子内说书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620" y="1118235"/>
            <a:ext cx="1938020" cy="291211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图片 9" descr="傀儡戏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3285" y="1113155"/>
            <a:ext cx="2018665" cy="291719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" name="文本框 2"/>
          <p:cNvSpPr txBox="1">
            <a:spLocks noChangeArrowheads="1"/>
          </p:cNvSpPr>
          <p:nvPr/>
        </p:nvSpPr>
        <p:spPr bwMode="auto">
          <a:xfrm>
            <a:off x="85914" y="4038356"/>
            <a:ext cx="1996464" cy="4482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8145" tIns="39072" rIns="78145" bIns="39072">
            <a:spAutoFit/>
          </a:bodyPr>
          <a:p>
            <a:pPr algn="ctr">
              <a:buFontTx/>
              <a:buNone/>
            </a:pPr>
            <a:r>
              <a:rPr lang="zh-CN" altLang="en-US" sz="2400" b="1" dirty="0">
                <a:latin typeface="华文新魏" panose="02010800040101010101" charset="-122"/>
                <a:ea typeface="华文新魏" panose="02010800040101010101" charset="-122"/>
              </a:rPr>
              <a:t>瓦子内说书</a:t>
            </a:r>
            <a:endParaRPr lang="zh-CN" altLang="en-US" sz="2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3" name="文本框 4"/>
          <p:cNvSpPr txBox="1">
            <a:spLocks noChangeArrowheads="1"/>
          </p:cNvSpPr>
          <p:nvPr/>
        </p:nvSpPr>
        <p:spPr bwMode="auto">
          <a:xfrm>
            <a:off x="2457111" y="4038870"/>
            <a:ext cx="1615129" cy="4482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>
              <a:buFontTx/>
              <a:buNone/>
            </a:pPr>
            <a:r>
              <a:rPr lang="zh-CN" altLang="en-US" sz="2400" b="1" dirty="0">
                <a:latin typeface="华文新魏" panose="02010800040101010101" charset="-122"/>
                <a:ea typeface="华文新魏" panose="02010800040101010101" charset="-122"/>
              </a:rPr>
              <a:t>傀儡戏</a:t>
            </a:r>
            <a:endParaRPr lang="zh-CN" altLang="en-US" sz="2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9" name="文本框 4"/>
          <p:cNvSpPr txBox="1">
            <a:spLocks noChangeArrowheads="1"/>
          </p:cNvSpPr>
          <p:nvPr/>
        </p:nvSpPr>
        <p:spPr bwMode="auto">
          <a:xfrm>
            <a:off x="4678511" y="4030797"/>
            <a:ext cx="1301426" cy="4482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>
              <a:buFontTx/>
              <a:buNone/>
            </a:pPr>
            <a:r>
              <a:rPr lang="zh-CN" altLang="en-US" sz="2400" b="1" dirty="0">
                <a:latin typeface="华文新魏" panose="02010800040101010101" charset="-122"/>
                <a:ea typeface="华文新魏" panose="02010800040101010101" charset="-122"/>
              </a:rPr>
              <a:t>蹴踘图</a:t>
            </a:r>
            <a:endParaRPr lang="zh-CN" altLang="en-US" sz="2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61" name="文本框 4"/>
          <p:cNvSpPr txBox="1">
            <a:spLocks noChangeArrowheads="1"/>
          </p:cNvSpPr>
          <p:nvPr/>
        </p:nvSpPr>
        <p:spPr bwMode="auto">
          <a:xfrm>
            <a:off x="7133823" y="4024032"/>
            <a:ext cx="1301426" cy="446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>
              <a:buFontTx/>
              <a:buNone/>
            </a:pPr>
            <a:r>
              <a:rPr lang="zh-CN" altLang="en-US" sz="2400" b="1" dirty="0">
                <a:latin typeface="华文新魏" panose="02010800040101010101" charset="-122"/>
                <a:ea typeface="华文新魏" panose="02010800040101010101" charset="-122"/>
              </a:rPr>
              <a:t>杂技</a:t>
            </a:r>
            <a:endParaRPr lang="zh-CN" altLang="en-US" sz="2400" b="1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18920" y="180975"/>
            <a:ext cx="544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报隶-简" panose="02010600040101010101" charset="-122"/>
                <a:ea typeface="报隶-简" panose="02010600040101010101" charset="-122"/>
              </a:rPr>
              <a:t>在勾栏里都有哪些表演呢？</a:t>
            </a:r>
            <a:endParaRPr lang="zh-CN" altLang="en-US" sz="3600">
              <a:latin typeface="报隶-简" panose="02010600040101010101" charset="-122"/>
              <a:ea typeface="报隶-简" panose="0201060004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59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1495" y="184150"/>
            <a:ext cx="60312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瓦舍众技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……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唯以杂剧为正色。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《都城纪胜》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36" name="图片 35" descr="u78968504_13504bd1458g2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95" y="1100455"/>
            <a:ext cx="3607435" cy="386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55955" y="1926590"/>
            <a:ext cx="2732405" cy="26765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buFontTx/>
              <a:buNone/>
            </a:pPr>
            <a:r>
              <a:rPr lang="zh-CN" altLang="en-US" sz="2400" b="1" dirty="0">
                <a:latin typeface="华文宋体" panose="02010600040101010101" charset="-122"/>
                <a:ea typeface="华文宋体" panose="02010600040101010101" charset="-122"/>
                <a:sym typeface="+mn-ea"/>
              </a:rPr>
              <a:t>杂剧形成于宋，兴盛于元。包含了说唱、杂技、歌舞、傀儡等技艺。元朝时期，演出活动遍及城乡各地，为广大民众所喜爱。</a:t>
            </a:r>
            <a:endParaRPr lang="zh-CN" altLang="en-US" sz="2400" b="1" dirty="0">
              <a:latin typeface="华文宋体" panose="02010600040101010101" charset="-122"/>
              <a:ea typeface="华文宋体" panose="02010600040101010101" charset="-122"/>
              <a:sym typeface="+mn-ea"/>
            </a:endParaRPr>
          </a:p>
        </p:txBody>
      </p:sp>
      <p:pic>
        <p:nvPicPr>
          <p:cNvPr id="56" name="Picture 2" descr=" 点击图片或使用键盘← →翻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875" y="3225165"/>
            <a:ext cx="1283970" cy="18586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9" name="Picture 4" descr=" 点击图片或使用键盘← →翻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1229995"/>
            <a:ext cx="1258570" cy="199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6" descr=" 点击图片或使用键盘← →翻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8980" y="1229995"/>
            <a:ext cx="121031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8" descr=" 点击图片或使用键盘← →翻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3790" y="1196975"/>
            <a:ext cx="1142365" cy="197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0" descr=" 点击图片或使用键盘← →翻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2915" y="3225165"/>
            <a:ext cx="1183005" cy="18592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072255" y="2127250"/>
            <a:ext cx="481965" cy="1041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427" tIns="36214" rIns="72427" bIns="36214">
            <a:spAutoFit/>
          </a:bodyPr>
          <a:p>
            <a:pPr algn="ctr"/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吹口哨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4795679" y="4255946"/>
            <a:ext cx="453550" cy="7194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427" tIns="36214" rIns="72427" bIns="36214">
            <a:spAutoFit/>
          </a:bodyPr>
          <a:p>
            <a:pPr algn="ctr"/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舞蹈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5553710" y="2092960"/>
            <a:ext cx="509905" cy="1041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427" tIns="36214" rIns="72427" bIns="36214">
            <a:spAutoFit/>
          </a:bodyPr>
          <a:p>
            <a:pPr algn="ctr"/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吹排箫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230452" y="2126272"/>
            <a:ext cx="453550" cy="10426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72427" tIns="36214" rIns="72427" bIns="36214">
            <a:spAutoFit/>
          </a:bodyPr>
          <a:p>
            <a:pPr algn="ctr"/>
            <a:r>
              <a:rPr lang="zh-CN" alt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吹笛子</a:t>
            </a:r>
            <a:endParaRPr lang="zh-CN" alt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" name="TextBox 19"/>
          <p:cNvSpPr txBox="1">
            <a:spLocks noChangeArrowheads="1"/>
          </p:cNvSpPr>
          <p:nvPr/>
        </p:nvSpPr>
        <p:spPr bwMode="auto">
          <a:xfrm>
            <a:off x="6562635" y="4255786"/>
            <a:ext cx="354008" cy="740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92867" tIns="46434" rIns="92867" bIns="46434">
            <a:spAutoFit/>
          </a:bodyPr>
          <a:p>
            <a:pPr algn="ctr"/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击鼓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图片 3"/>
          <p:cNvPicPr>
            <a:picLocks noChangeAspect="1"/>
          </p:cNvPicPr>
          <p:nvPr/>
        </p:nvPicPr>
        <p:blipFill>
          <a:blip r:embed="rId1"/>
          <a:srcRect t="-4" r="292" b="-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7779" y="0"/>
            <a:ext cx="9135904" cy="5143500"/>
          </a:xfrm>
          <a:prstGeom prst="rect">
            <a:avLst/>
          </a:prstGeom>
          <a:gradFill>
            <a:gsLst>
              <a:gs pos="0">
                <a:srgbClr val="1F2528">
                  <a:alpha val="72000"/>
                </a:srgbClr>
              </a:gs>
              <a:gs pos="100000">
                <a:srgbClr val="3D3F2A">
                  <a:alpha val="72000"/>
                </a:srgbClr>
              </a:gs>
              <a:gs pos="68000">
                <a:srgbClr val="3D3F2A">
                  <a:alpha val="6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5" name="矩形 4"/>
          <p:cNvSpPr/>
          <p:nvPr/>
        </p:nvSpPr>
        <p:spPr>
          <a:xfrm>
            <a:off x="8074025" y="1616710"/>
            <a:ext cx="401955" cy="237617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09015" y="1375410"/>
            <a:ext cx="7284720" cy="194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322705" y="323850"/>
            <a:ext cx="864235" cy="1224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22705" y="3143885"/>
            <a:ext cx="864235" cy="12820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87955" y="1548130"/>
            <a:ext cx="288290" cy="2882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785735" y="2855595"/>
            <a:ext cx="288290" cy="2882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515870" y="2086610"/>
            <a:ext cx="5269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报隶-简" panose="02010600040101010101" charset="-122"/>
                <a:ea typeface="报隶-简" panose="02010600040101010101" charset="-122"/>
              </a:rPr>
              <a:t>都市之变：打破界限，万物流转</a:t>
            </a:r>
            <a:endParaRPr lang="zh-CN" altLang="en-US" sz="2800" b="1">
              <a:latin typeface="报隶-简" panose="02010600040101010101" charset="-122"/>
              <a:ea typeface="报隶-简" panose="02010600040101010101" charset="-122"/>
            </a:endParaRPr>
          </a:p>
        </p:txBody>
      </p:sp>
      <p:pic>
        <p:nvPicPr>
          <p:cNvPr id="8" name="图片 7" descr="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473835"/>
            <a:ext cx="1689100" cy="1612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图片 3"/>
          <p:cNvPicPr>
            <a:picLocks noChangeAspect="1"/>
          </p:cNvPicPr>
          <p:nvPr/>
        </p:nvPicPr>
        <p:blipFill>
          <a:blip r:embed="rId1"/>
          <a:srcRect t="-4" r="292" b="-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7779" y="0"/>
            <a:ext cx="9135904" cy="5143500"/>
          </a:xfrm>
          <a:prstGeom prst="rect">
            <a:avLst/>
          </a:prstGeom>
          <a:gradFill>
            <a:gsLst>
              <a:gs pos="0">
                <a:srgbClr val="1F2528">
                  <a:alpha val="72000"/>
                </a:srgbClr>
              </a:gs>
              <a:gs pos="100000">
                <a:srgbClr val="3D3F2A">
                  <a:alpha val="72000"/>
                </a:srgbClr>
              </a:gs>
              <a:gs pos="68000">
                <a:srgbClr val="3D3F2A">
                  <a:alpha val="66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5" name="矩形 4"/>
          <p:cNvSpPr/>
          <p:nvPr/>
        </p:nvSpPr>
        <p:spPr>
          <a:xfrm>
            <a:off x="8074025" y="1616710"/>
            <a:ext cx="401955" cy="237617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09015" y="1375410"/>
            <a:ext cx="7284720" cy="194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322705" y="323850"/>
            <a:ext cx="864235" cy="12242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22705" y="3143885"/>
            <a:ext cx="864235" cy="12820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87955" y="1548130"/>
            <a:ext cx="288290" cy="2882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785735" y="2855595"/>
            <a:ext cx="288290" cy="2882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18870" y="1563370"/>
            <a:ext cx="16859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 b="1">
                <a:latin typeface="汉仪尚巍手书W" panose="00020600040101010101" charset="-122"/>
                <a:ea typeface="汉仪尚巍手书W" panose="00020600040101010101" charset="-122"/>
              </a:rPr>
              <a:t>感</a:t>
            </a:r>
            <a:endParaRPr lang="zh-CN" altLang="en-US" sz="9600" b="1">
              <a:latin typeface="汉仪尚巍手书W" panose="00020600040101010101" charset="-122"/>
              <a:ea typeface="汉仪尚巍手书W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15870" y="2086610"/>
            <a:ext cx="5269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方正小标宋简体" panose="02000000000000000000" charset="-122"/>
                <a:ea typeface="方正小标宋简体" panose="02000000000000000000" charset="-122"/>
              </a:rPr>
              <a:t>文化之变：阳春白雪，下里巴人</a:t>
            </a:r>
            <a:endParaRPr lang="zh-CN" altLang="en-US" sz="2800" b="1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1380" y="-90805"/>
            <a:ext cx="6960870" cy="5306695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421505" y="-10160"/>
            <a:ext cx="6985" cy="2150110"/>
          </a:xfrm>
          <a:prstGeom prst="line">
            <a:avLst/>
          </a:prstGeom>
          <a:ln w="28575">
            <a:solidFill>
              <a:srgbClr val="92D050"/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5" y="-91440"/>
            <a:ext cx="4414520" cy="530733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50" y="-101600"/>
            <a:ext cx="4415155" cy="5327650"/>
          </a:xfrm>
          <a:prstGeom prst="rect">
            <a:avLst/>
          </a:prstGeom>
          <a:gradFill>
            <a:gsLst>
              <a:gs pos="1000">
                <a:srgbClr val="1F2528">
                  <a:alpha val="55000"/>
                </a:srgbClr>
              </a:gs>
              <a:gs pos="90000">
                <a:srgbClr val="3D3F2A">
                  <a:alpha val="100000"/>
                </a:srgbClr>
              </a:gs>
              <a:gs pos="41000">
                <a:srgbClr val="3D3F2A">
                  <a:alpha val="66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421505" y="-90805"/>
            <a:ext cx="4784090" cy="5327650"/>
          </a:xfrm>
          <a:prstGeom prst="rect">
            <a:avLst/>
          </a:prstGeom>
          <a:gradFill>
            <a:gsLst>
              <a:gs pos="0">
                <a:srgbClr val="1F2528">
                  <a:alpha val="100000"/>
                </a:srgbClr>
              </a:gs>
              <a:gs pos="100000">
                <a:srgbClr val="3D3F2A">
                  <a:alpha val="57000"/>
                </a:srgbClr>
              </a:gs>
              <a:gs pos="80000">
                <a:srgbClr val="3D3F2A">
                  <a:alpha val="78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43510" y="496570"/>
            <a:ext cx="414083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花间一壶</a:t>
            </a:r>
            <a:r>
              <a:rPr lang="zh-CN" altLang="en-US" sz="2400" b="1">
                <a:solidFill>
                  <a:srgbClr val="FFFF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酒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，独酌无相亲。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举杯邀明月，对影成三人。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en-US" altLang="zh-CN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唐</a:t>
            </a:r>
            <a:r>
              <a:rPr lang="en-US" altLang="zh-CN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·</a:t>
            </a:r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李白《月下独酌》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95825" y="496570"/>
            <a:ext cx="41408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明月几时有，把</a:t>
            </a:r>
            <a:r>
              <a:rPr lang="zh-CN" altLang="en-US" sz="2400" b="1">
                <a:solidFill>
                  <a:srgbClr val="FFFF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酒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问青天。不知天上宫阙，今夕是何年。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en-US" altLang="zh-CN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宋</a:t>
            </a:r>
            <a:r>
              <a:rPr lang="en-US" altLang="zh-CN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·</a:t>
            </a:r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苏轼《水调歌头</a:t>
            </a:r>
            <a:r>
              <a:rPr lang="en-US" altLang="zh-CN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·</a:t>
            </a:r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明月几时有》</a:t>
            </a:r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54580" y="2015490"/>
            <a:ext cx="4140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FF00"/>
                </a:solidFill>
                <a:latin typeface="Heiti SC Medium" panose="02000000000000000000" charset="-122"/>
                <a:ea typeface="Heiti SC Medium" panose="02000000000000000000" charset="-122"/>
                <a:cs typeface="华文楷体" panose="02010600040101010101" charset="-122"/>
              </a:rPr>
              <a:t>唐诗</a:t>
            </a:r>
            <a:r>
              <a:rPr lang="zh-CN" altLang="en-US" sz="2800" b="1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华文楷体" panose="02010600040101010101" charset="-122"/>
              </a:rPr>
              <a:t>对仗工整，整齐划一。</a:t>
            </a:r>
            <a:endParaRPr lang="zh-CN" altLang="en-US" sz="2800" b="1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54580" y="2694305"/>
            <a:ext cx="4140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FF00"/>
                </a:solidFill>
                <a:latin typeface="Heiti SC Medium" panose="02000000000000000000" charset="-122"/>
                <a:ea typeface="Heiti SC Medium" panose="02000000000000000000" charset="-122"/>
                <a:cs typeface="华文楷体" panose="02010600040101010101" charset="-122"/>
              </a:rPr>
              <a:t>宋词</a:t>
            </a:r>
            <a:r>
              <a:rPr lang="zh-CN" altLang="en-US" sz="2800" b="1">
                <a:solidFill>
                  <a:schemeClr val="bg1"/>
                </a:solidFill>
                <a:latin typeface="Heiti SC Medium" panose="02000000000000000000" charset="-122"/>
                <a:ea typeface="Heiti SC Medium" panose="02000000000000000000" charset="-122"/>
                <a:cs typeface="华文楷体" panose="02010600040101010101" charset="-122"/>
              </a:rPr>
              <a:t>参差不齐，句式不一。</a:t>
            </a:r>
            <a:endParaRPr lang="zh-CN" altLang="en-US" sz="2800" b="1">
              <a:solidFill>
                <a:schemeClr val="bg1"/>
              </a:solidFill>
              <a:latin typeface="Heiti SC Medium" panose="02000000000000000000" charset="-122"/>
              <a:ea typeface="Heiti SC Medium" panose="02000000000000000000" charset="-122"/>
              <a:cs typeface="华文楷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7185" y="3340735"/>
            <a:ext cx="8641715" cy="953135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FF00"/>
                </a:solidFill>
                <a:latin typeface="报隶-简" panose="02010600040101010101" charset="-122"/>
                <a:ea typeface="报隶-简" panose="02010600040101010101" charset="-122"/>
                <a:cs typeface="华文楷体" panose="02010600040101010101" charset="-122"/>
              </a:rPr>
              <a:t>词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报隶-简" panose="02010600040101010101" charset="-122"/>
                <a:ea typeface="报隶-简" panose="02010600040101010101" charset="-122"/>
                <a:sym typeface="+mn-ea"/>
              </a:rPr>
              <a:t>是一种新体诗歌，句子有长有短，也称</a:t>
            </a:r>
            <a:r>
              <a:rPr lang="zh-CN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报隶-简" panose="02010600040101010101" charset="-122"/>
                <a:ea typeface="报隶-简" panose="02010600040101010101" charset="-122"/>
                <a:sym typeface="+mn-ea"/>
              </a:rPr>
              <a:t>长短句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报隶-简" panose="02010600040101010101" charset="-122"/>
                <a:ea typeface="报隶-简" panose="02010600040101010101" charset="-122"/>
                <a:sym typeface="+mn-ea"/>
              </a:rPr>
              <a:t>，便于歌唱，成为宋代主要文学形式之一。</a:t>
            </a:r>
            <a:endParaRPr lang="zh-CN" altLang="en-US" sz="2800" b="1">
              <a:solidFill>
                <a:schemeClr val="bg1"/>
              </a:solidFill>
              <a:latin typeface="报隶-简" panose="02010600040101010101" charset="-122"/>
              <a:ea typeface="报隶-简" panose="02010600040101010101" charset="-122"/>
              <a:cs typeface="华文楷体" panose="0201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48919" r="18086"/>
          <a:stretch>
            <a:fillRect/>
          </a:stretch>
        </p:blipFill>
        <p:spPr>
          <a:xfrm>
            <a:off x="-31750" y="-40640"/>
            <a:ext cx="3014345" cy="52254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29169" t="-457" r="446" b="457"/>
          <a:stretch>
            <a:fillRect/>
          </a:stretch>
        </p:blipFill>
        <p:spPr>
          <a:xfrm>
            <a:off x="2982595" y="-40640"/>
            <a:ext cx="3309620" cy="52266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18837" t="-389" r="863" b="389"/>
          <a:stretch>
            <a:fillRect/>
          </a:stretch>
        </p:blipFill>
        <p:spPr>
          <a:xfrm>
            <a:off x="6179185" y="-40640"/>
            <a:ext cx="3191510" cy="522605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31750" y="-128905"/>
            <a:ext cx="9643745" cy="5400675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0800" y="50165"/>
            <a:ext cx="2667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北宋词人</a:t>
            </a:r>
            <a:r>
              <a:rPr lang="en-US" altLang="zh-CN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——</a:t>
            </a:r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苏轼</a:t>
            </a:r>
            <a:endParaRPr lang="zh-CN" altLang="en-US" sz="2400" b="1">
              <a:solidFill>
                <a:srgbClr val="FFFF00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01975" y="50165"/>
            <a:ext cx="2940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两宋之交</a:t>
            </a:r>
            <a:r>
              <a:rPr lang="en-US" altLang="zh-CN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——</a:t>
            </a:r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李清照</a:t>
            </a:r>
            <a:endParaRPr lang="zh-CN" altLang="en-US" sz="2400" b="1">
              <a:solidFill>
                <a:srgbClr val="FFFF00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92215" y="50165"/>
            <a:ext cx="2940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南宋词人</a:t>
            </a:r>
            <a:r>
              <a:rPr lang="en-US" altLang="zh-CN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——</a:t>
            </a:r>
            <a:r>
              <a:rPr lang="zh-CN" altLang="en-US" sz="2400" b="1">
                <a:solidFill>
                  <a:srgbClr val="FFFF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辛弃疾</a:t>
            </a:r>
            <a:endParaRPr lang="zh-CN" altLang="en-US" sz="2400" b="1">
              <a:solidFill>
                <a:srgbClr val="FFFF00"/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170" y="958850"/>
            <a:ext cx="2725420" cy="2430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念奴娇</a:t>
            </a:r>
            <a:endParaRPr lang="zh-CN" altLang="en-US" sz="32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大江东去，浪淘尽，千古风流人物。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故垒西边，人道是，三国周郎赤壁。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64205" y="615315"/>
            <a:ext cx="281495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如梦令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常记溪亭日暮,沉醉不知归路。 兴尽晚回舟,误入藕花深处。 争渡,争渡,惊起一滩鸥鹭。</a:t>
            </a:r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92215" y="958850"/>
            <a:ext cx="3079115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1085850">
              <a:defRPr/>
            </a:pPr>
            <a:r>
              <a:rPr lang="zh-CN" altLang="en-US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破阵子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defTabSz="1085850">
              <a:defRPr/>
            </a:pP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defTabSz="1085850">
              <a:defRPr/>
            </a:pP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醉里挑灯看剑，梦回吹角连营。</a:t>
            </a:r>
            <a:endParaRPr lang="zh-CN" altLang="en-US" sz="2400" b="1" noProof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defTabSz="1085850">
              <a:defRPr/>
            </a:pP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八百里分麾下炙，五十弦翻塞外声。</a:t>
            </a:r>
            <a:endParaRPr lang="zh-CN" altLang="en-US" sz="2400" b="1" noProof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defTabSz="1085850">
              <a:defRPr/>
            </a:pP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沙场秋点兵。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973705" y="2460625"/>
            <a:ext cx="319595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声声慢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寻寻觅觅，冷冷清清，凄凄惨惨戚戚。……雁过也，正伤心，却是旧时相识。……</a:t>
            </a:r>
            <a:r>
              <a:rPr lang="zh-CN" altLang="en-US" sz="18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宋体" panose="02010600030101010101" pitchFamily="2" charset="-122"/>
              </a:rPr>
              <a:t>这次第，怎一个愁字了得！</a:t>
            </a:r>
            <a:endParaRPr lang="zh-CN" altLang="en-US" sz="18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sym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7" grpId="0"/>
      <p:bldP spid="18" grpId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19022" y="-27944"/>
            <a:ext cx="2857520" cy="3538829"/>
            <a:chOff x="517484" y="2635805"/>
            <a:chExt cx="3853678" cy="5209597"/>
          </a:xfrm>
        </p:grpSpPr>
        <p:sp>
          <p:nvSpPr>
            <p:cNvPr id="47" name="Text Box 6"/>
            <p:cNvSpPr txBox="1">
              <a:spLocks noChangeArrowheads="1"/>
            </p:cNvSpPr>
            <p:nvPr/>
          </p:nvSpPr>
          <p:spPr bwMode="auto">
            <a:xfrm>
              <a:off x="517484" y="6757996"/>
              <a:ext cx="3853678" cy="10874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/>
              <a:r>
                <a:rPr lang="zh-CN" altLang="en-US" b="1" dirty="0" smtClean="0">
                  <a:solidFill>
                    <a:srgbClr val="000000"/>
                  </a:solidFill>
                  <a:latin typeface="华文新魏" panose="02010800040101010101" charset="-122"/>
                  <a:ea typeface="华文新魏" panose="02010800040101010101" charset="-122"/>
                </a:rPr>
                <a:t>关汉卿</a:t>
              </a:r>
              <a:endParaRPr lang="en-US" altLang="zh-CN" b="1" dirty="0" smtClean="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  <a:p>
              <a:pPr algn="ctr"/>
              <a:r>
                <a:rPr lang="zh-CN" altLang="en-US" dirty="0" smtClean="0">
                  <a:latin typeface="华文新魏" panose="02010800040101010101" charset="-122"/>
                  <a:ea typeface="华文新魏" panose="02010800040101010101" charset="-122"/>
                </a:rPr>
                <a:t>（约</a:t>
              </a:r>
              <a:r>
                <a:rPr lang="en-US" altLang="zh-CN" dirty="0" smtClean="0">
                  <a:latin typeface="华文新魏" panose="02010800040101010101" charset="-122"/>
                  <a:ea typeface="华文新魏" panose="02010800040101010101" charset="-122"/>
                </a:rPr>
                <a:t>1220</a:t>
              </a:r>
              <a:r>
                <a:rPr lang="zh-CN" altLang="en-US" dirty="0" smtClean="0">
                  <a:latin typeface="华文新魏" panose="02010800040101010101" charset="-122"/>
                  <a:ea typeface="华文新魏" panose="02010800040101010101" charset="-122"/>
                </a:rPr>
                <a:t>年─</a:t>
              </a:r>
              <a:r>
                <a:rPr lang="en-US" altLang="zh-CN" dirty="0" smtClean="0">
                  <a:latin typeface="华文新魏" panose="02010800040101010101" charset="-122"/>
                  <a:ea typeface="华文新魏" panose="02010800040101010101" charset="-122"/>
                </a:rPr>
                <a:t>1300</a:t>
              </a:r>
              <a:r>
                <a:rPr lang="zh-CN" altLang="en-US" dirty="0" smtClean="0">
                  <a:latin typeface="华文新魏" panose="02010800040101010101" charset="-122"/>
                  <a:ea typeface="华文新魏" panose="02010800040101010101" charset="-122"/>
                </a:rPr>
                <a:t>年）</a:t>
              </a:r>
              <a:endParaRPr lang="zh-CN" altLang="en-US" b="1" dirty="0">
                <a:solidFill>
                  <a:srgbClr val="000000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pic>
          <p:nvPicPr>
            <p:cNvPr id="48" name="图片 47" descr="1481592434691146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8759" y="2635805"/>
              <a:ext cx="3425492" cy="41534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文本框 1"/>
          <p:cNvSpPr txBox="1"/>
          <p:nvPr/>
        </p:nvSpPr>
        <p:spPr>
          <a:xfrm>
            <a:off x="232410" y="3274060"/>
            <a:ext cx="26441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latin typeface="STHeiti Regular" panose="02010600040101010101" charset="-122"/>
                <a:ea typeface="STHeiti Regular" panose="02010600040101010101" charset="-122"/>
              </a:rPr>
              <a:t>我是个蒸不烂、煮不熟、捶不匾、炒不爆、响珰珰一粒铜豌豆～</a:t>
            </a:r>
            <a:endParaRPr lang="zh-CN" altLang="en-US" sz="1800" b="1">
              <a:latin typeface="STHeiti Regular" panose="02010600040101010101" charset="-122"/>
              <a:ea typeface="STHeiti Regular" panose="0201060004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487035" y="428625"/>
            <a:ext cx="3190240" cy="4286250"/>
            <a:chOff x="8641" y="675"/>
            <a:chExt cx="5024" cy="675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1" y="675"/>
              <a:ext cx="5025" cy="675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215" y="4218"/>
              <a:ext cx="1160" cy="23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3600" b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字魂江舟行客" panose="00000500000000000000" charset="-122"/>
                  <a:ea typeface="字魂江舟行客" panose="00000500000000000000" charset="-122"/>
                </a:rPr>
                <a:t>窦娥冤</a:t>
              </a:r>
              <a:endParaRPr lang="zh-CN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字魂江舟行客" panose="00000500000000000000" charset="-122"/>
                <a:ea typeface="字魂江舟行客" panose="00000500000000000000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869690" y="428625"/>
            <a:ext cx="1259840" cy="42443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  <a:sym typeface="+mn-ea"/>
              </a:rPr>
              <a:t>地也，你不分好歹何为地？ </a:t>
            </a:r>
            <a:endParaRPr lang="en-US" altLang="zh-CN" sz="2800" b="1" dirty="0" smtClean="0">
              <a:latin typeface="报隶-简" panose="02010600040101010101" charset="-122"/>
              <a:ea typeface="报隶-简" panose="02010600040101010101" charset="-122"/>
              <a:cs typeface="报隶-简" panose="02010600040101010101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 dirty="0" smtClean="0"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  <a:sym typeface="+mn-ea"/>
              </a:rPr>
              <a:t>天也，你错勘贤愚枉为天！     </a:t>
            </a:r>
            <a:endParaRPr lang="zh-CN" altLang="en-US" sz="2800" b="1" dirty="0" smtClean="0">
              <a:latin typeface="报隶-简" panose="02010600040101010101" charset="-122"/>
              <a:ea typeface="报隶-简" panose="02010600040101010101" charset="-122"/>
              <a:cs typeface="报隶-简" panose="02010600040101010101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69085" y="3274060"/>
            <a:ext cx="6348095" cy="13550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800" b="1"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</a:rPr>
              <a:t>为天地立心，为生民立命，</a:t>
            </a:r>
            <a:endParaRPr lang="zh-CN" altLang="en-US" sz="2800" b="1"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</a:endParaRPr>
          </a:p>
          <a:p>
            <a:pPr algn="l"/>
            <a:r>
              <a:rPr lang="zh-CN" altLang="en-US" sz="2800" b="1"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</a:rPr>
              <a:t>为往圣继绝学，为万世开太平。</a:t>
            </a:r>
            <a:endParaRPr lang="zh-CN" altLang="en-US" sz="2800" b="1"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</a:endParaRPr>
          </a:p>
          <a:p>
            <a:pPr algn="r"/>
            <a:r>
              <a:rPr lang="en-US" altLang="zh-CN" sz="2800" b="1"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</a:rPr>
              <a:t>——</a:t>
            </a:r>
            <a:r>
              <a:rPr lang="zh-CN" altLang="en-US" sz="2800" b="1"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</a:rPr>
              <a:t>北宋张载《横渠语录》</a:t>
            </a:r>
            <a:endParaRPr lang="zh-CN" altLang="en-US" sz="2800" b="1"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0210" y="85090"/>
            <a:ext cx="8665845" cy="1296035"/>
          </a:xfrm>
          <a:prstGeom prst="rect">
            <a:avLst/>
          </a:prstGeom>
          <a:solidFill>
            <a:schemeClr val="accent6">
              <a:lumMod val="20000"/>
              <a:lumOff val="80000"/>
              <a:alpha val="9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元曲包括散曲、杂剧和南戏等。它把音乐、歌舞、动作、念白融合在一起，成为一种综合性的艺术。</a:t>
            </a:r>
            <a:endParaRPr lang="zh-CN" altLang="en-US" sz="2400" b="1" dirty="0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1" animBg="1"/>
      <p:bldP spid="2" grpId="0"/>
      <p:bldP spid="15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29970" y="439420"/>
            <a:ext cx="68230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报隶-简" panose="02010600040101010101" charset="-122"/>
                <a:ea typeface="报隶-简" panose="02010600040101010101" charset="-122"/>
              </a:rPr>
              <a:t>思考：宋元时期的文学形式有什么变化？</a:t>
            </a:r>
            <a:endParaRPr lang="zh-CN" altLang="en-US" sz="28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4930" y="1405255"/>
            <a:ext cx="58204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C00000"/>
                </a:solidFill>
              </a:rPr>
              <a:t>可以唱的文学形式，可以演的文学形式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1518920" y="2660650"/>
            <a:ext cx="5472430" cy="2159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750185" y="2989580"/>
            <a:ext cx="33826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C00000"/>
                </a:solidFill>
              </a:rPr>
              <a:t>大众化、通俗化</a:t>
            </a:r>
            <a:endParaRPr lang="zh-CN" altLang="en-US" sz="280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88465" y="2077085"/>
            <a:ext cx="10617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报隶-简" panose="02010600040101010101" charset="-122"/>
                <a:ea typeface="报隶-简" panose="02010600040101010101" charset="-122"/>
              </a:rPr>
              <a:t>唐诗</a:t>
            </a:r>
            <a:endParaRPr lang="zh-CN" altLang="en-US" sz="32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32810" y="2077085"/>
            <a:ext cx="10617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报隶-简" panose="02010600040101010101" charset="-122"/>
                <a:ea typeface="报隶-简" panose="02010600040101010101" charset="-122"/>
              </a:rPr>
              <a:t>宋词</a:t>
            </a:r>
            <a:endParaRPr lang="zh-CN" altLang="en-US" sz="32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67350" y="2077085"/>
            <a:ext cx="10617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报隶-简" panose="02010600040101010101" charset="-122"/>
                <a:ea typeface="报隶-简" panose="02010600040101010101" charset="-122"/>
              </a:rPr>
              <a:t>元曲</a:t>
            </a:r>
            <a:endParaRPr lang="zh-CN" altLang="en-US" sz="3200">
              <a:latin typeface="报隶-简" panose="02010600040101010101" charset="-122"/>
              <a:ea typeface="报隶-简" panose="02010600040101010101" charset="-122"/>
            </a:endParaRPr>
          </a:p>
        </p:txBody>
      </p:sp>
      <p:pic>
        <p:nvPicPr>
          <p:cNvPr id="8" name="图片 7" descr="视频水印小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5780" y="4779010"/>
            <a:ext cx="2108200" cy="292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  <p:bldP spid="16" grpId="0"/>
      <p:bldP spid="3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0280" y="395605"/>
            <a:ext cx="6880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报隶-简" panose="02010600040101010101" charset="-122"/>
                <a:ea typeface="报隶-简" panose="02010600040101010101" charset="-122"/>
              </a:rPr>
              <a:t>探究：宋元都市生活和文化生活发生变化的原因？</a:t>
            </a:r>
            <a:endParaRPr lang="zh-CN" altLang="en-US" sz="2400"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4015" y="979805"/>
            <a:ext cx="83902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材料一：“澶渊之盟”后很长时间，辽宋之间保持了和平局面。……北宋都城开封城内坊区街道开满店铺，甚至在宫城和寺庙附近，也是店铺林立，车水马龙，夜市尤其著名。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——吴钩《宋：现代的拂晓时刻》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0985" y="2425700"/>
            <a:ext cx="86169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材料二：两宋都城汴京和临安人口都过百万，这些大中城市中，人口的主体是市民阶层。市民阶层有一定的财力去消费适合自己审美趣味的文化形式。……宋代城市文艺由此蓬勃兴起。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/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——梅国宏《都市文化视域中的宋词研究》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939790" y="1347470"/>
            <a:ext cx="11525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219315" y="855980"/>
            <a:ext cx="154495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社会安定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854835" y="1635760"/>
            <a:ext cx="1924685" cy="50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42290" y="1995805"/>
            <a:ext cx="2589530" cy="44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326630" y="1640840"/>
            <a:ext cx="11525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314065" y="1640840"/>
            <a:ext cx="303720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经济发展，商业繁荣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685540" y="2765425"/>
            <a:ext cx="1678305" cy="228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17220" y="3086735"/>
            <a:ext cx="11525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547495" y="2341880"/>
            <a:ext cx="35883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城市繁荣，市民阶层壮大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028315" y="3086735"/>
            <a:ext cx="11525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541905" y="3086735"/>
            <a:ext cx="188531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物质生活好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198745" y="3075940"/>
            <a:ext cx="2973705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743575" y="3086735"/>
            <a:ext cx="210693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世俗文化繁荣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40" y="3913505"/>
            <a:ext cx="1441450" cy="4603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社会安定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1443990" y="4155440"/>
            <a:ext cx="535305" cy="6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979295" y="3816985"/>
            <a:ext cx="1525270" cy="82994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经济发展，商业繁荣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3573145" y="4228465"/>
            <a:ext cx="494665" cy="69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5248910" y="4221480"/>
            <a:ext cx="494665" cy="69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743575" y="3871595"/>
            <a:ext cx="1730375" cy="7067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市民阶层壮大，物质生活丰富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7473950" y="4214495"/>
            <a:ext cx="494665" cy="69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4119880" y="3816985"/>
            <a:ext cx="1129030" cy="82994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城市商业化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995920" y="3871595"/>
            <a:ext cx="976630" cy="70675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世俗文化繁荣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5" grpId="0" bldLvl="0" animBg="1"/>
      <p:bldP spid="18" grpId="0" bldLvl="0" animBg="1"/>
      <p:bldP spid="20" grpId="0" bldLvl="0" animBg="1"/>
      <p:bldP spid="22" grpId="0" bldLvl="0" animBg="1"/>
      <p:bldP spid="23" grpId="0" bldLvl="0" animBg="1"/>
      <p:bldP spid="25" grpId="0" bldLvl="0" animBg="1"/>
      <p:bldP spid="29" grpId="0" bldLvl="0" animBg="1"/>
      <p:bldP spid="32" grpId="0" bldLvl="0" animBg="1"/>
      <p:bldP spid="33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版权页尾页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245600" cy="5136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pic>
        <p:nvPicPr>
          <p:cNvPr id="14" name="图片 3" descr="南宋临安城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397" y="755640"/>
            <a:ext cx="1947851" cy="330503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287412" y="4369004"/>
            <a:ext cx="3200022" cy="4482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/>
            <a:r>
              <a:rPr lang="zh-CN" altLang="en-US" sz="2400" b="1">
                <a:latin typeface="黑体" panose="02010609060101010101" pitchFamily="2" charset="-122"/>
                <a:ea typeface="黑体" panose="02010609060101010101" pitchFamily="2" charset="-122"/>
              </a:rPr>
              <a:t>北宋开封</a:t>
            </a:r>
            <a:endParaRPr lang="zh-CN" altLang="en-US" sz="2400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TextBox 39"/>
          <p:cNvSpPr txBox="1">
            <a:spLocks noChangeArrowheads="1"/>
          </p:cNvSpPr>
          <p:nvPr/>
        </p:nvSpPr>
        <p:spPr bwMode="auto">
          <a:xfrm>
            <a:off x="3518953" y="4369004"/>
            <a:ext cx="2343323" cy="446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/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南宋临安（杭州）</a:t>
            </a:r>
            <a:endParaRPr lang="zh-CN" altLang="en-US" sz="24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9" name="TextBox 40"/>
          <p:cNvSpPr txBox="1">
            <a:spLocks noChangeArrowheads="1"/>
          </p:cNvSpPr>
          <p:nvPr/>
        </p:nvSpPr>
        <p:spPr bwMode="auto">
          <a:xfrm>
            <a:off x="6132775" y="4369004"/>
            <a:ext cx="2857343" cy="4464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p>
            <a:pPr algn="ctr"/>
            <a:r>
              <a: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rPr>
              <a:t>元大都（北京）</a:t>
            </a:r>
            <a:endParaRPr lang="zh-CN" altLang="en-US" sz="24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1" name="图片 20" descr="北宋东京城4.jpg"/>
          <p:cNvPicPr>
            <a:picLocks noChangeAspect="1"/>
          </p:cNvPicPr>
          <p:nvPr/>
        </p:nvPicPr>
        <p:blipFill>
          <a:blip r:embed="rId4" cstate="print"/>
          <a:srcRect r="54"/>
          <a:stretch>
            <a:fillRect/>
          </a:stretch>
        </p:blipFill>
        <p:spPr>
          <a:xfrm>
            <a:off x="537817" y="754368"/>
            <a:ext cx="2699930" cy="330642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图片 4" descr="元大都.jpg"/>
          <p:cNvPicPr>
            <a:picLocks noChangeAspect="1"/>
          </p:cNvPicPr>
          <p:nvPr/>
        </p:nvPicPr>
        <p:blipFill>
          <a:blip r:embed="rId5"/>
          <a:srcRect b="15753"/>
          <a:stretch>
            <a:fillRect/>
          </a:stretch>
        </p:blipFill>
        <p:spPr bwMode="auto">
          <a:xfrm>
            <a:off x="6132830" y="755650"/>
            <a:ext cx="2511425" cy="327342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o28b0625501ad13015501ad2bfc0055.jpg"/>
          <p:cNvPicPr>
            <a:picLocks noChangeAspect="1"/>
          </p:cNvPicPr>
          <p:nvPr/>
        </p:nvPicPr>
        <p:blipFill>
          <a:blip r:embed="rId1"/>
          <a:srcRect r="62"/>
          <a:stretch>
            <a:fillRect/>
          </a:stretch>
        </p:blipFill>
        <p:spPr>
          <a:xfrm>
            <a:off x="425955" y="241400"/>
            <a:ext cx="8070151" cy="4660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文本框 63"/>
          <p:cNvSpPr txBox="1"/>
          <p:nvPr/>
        </p:nvSpPr>
        <p:spPr>
          <a:xfrm>
            <a:off x="571500" y="4793615"/>
            <a:ext cx="85502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注：以上数据分别引自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宋史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·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地理志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》</a:t>
            </a: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《元大都人口考》《中国通史》</a:t>
            </a:r>
            <a:endParaRPr kumimoji="0" lang="zh-CN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13314" name="组合 18"/>
          <p:cNvGrpSpPr/>
          <p:nvPr/>
        </p:nvGrpSpPr>
        <p:grpSpPr>
          <a:xfrm>
            <a:off x="5408092" y="1366137"/>
            <a:ext cx="547370" cy="2145220"/>
            <a:chOff x="7096515" y="1589086"/>
            <a:chExt cx="747713" cy="2929502"/>
          </a:xfrm>
        </p:grpSpPr>
        <p:sp>
          <p:nvSpPr>
            <p:cNvPr id="6" name="矩形 5"/>
            <p:cNvSpPr/>
            <p:nvPr/>
          </p:nvSpPr>
          <p:spPr>
            <a:xfrm>
              <a:off x="7290891" y="1998588"/>
              <a:ext cx="360040" cy="252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96515" y="1589086"/>
              <a:ext cx="747713" cy="3321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150</a:t>
              </a:r>
              <a:r>
                <a:rPr lang="zh-CN" altLang="en-US" sz="990" b="1" noProof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317" name="组合 33"/>
          <p:cNvGrpSpPr/>
          <p:nvPr/>
        </p:nvGrpSpPr>
        <p:grpSpPr>
          <a:xfrm>
            <a:off x="1804892" y="1253548"/>
            <a:ext cx="393456" cy="452347"/>
            <a:chOff x="2072790" y="1710556"/>
            <a:chExt cx="537581" cy="618084"/>
          </a:xfrm>
        </p:grpSpPr>
        <p:sp>
          <p:nvSpPr>
            <p:cNvPr id="10" name="矩形 9"/>
            <p:cNvSpPr/>
            <p:nvPr/>
          </p:nvSpPr>
          <p:spPr>
            <a:xfrm>
              <a:off x="2250331" y="2256640"/>
              <a:ext cx="360040" cy="72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72790" y="1710556"/>
              <a:ext cx="530974" cy="3323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  <a:r>
                <a:rPr lang="zh-CN" altLang="en-US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320" name="组合 34"/>
          <p:cNvGrpSpPr/>
          <p:nvPr/>
        </p:nvGrpSpPr>
        <p:grpSpPr>
          <a:xfrm>
            <a:off x="1290133" y="1623063"/>
            <a:ext cx="388620" cy="420637"/>
            <a:chOff x="1588692" y="2252670"/>
            <a:chExt cx="530975" cy="573998"/>
          </a:xfrm>
        </p:grpSpPr>
        <p:sp>
          <p:nvSpPr>
            <p:cNvPr id="12" name="矩形 11"/>
            <p:cNvSpPr/>
            <p:nvPr/>
          </p:nvSpPr>
          <p:spPr>
            <a:xfrm>
              <a:off x="1674267" y="2718668"/>
              <a:ext cx="360040" cy="108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88692" y="2252670"/>
              <a:ext cx="530975" cy="331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lang="zh-CN" altLang="en-US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323" name="组合 35"/>
          <p:cNvGrpSpPr/>
          <p:nvPr/>
        </p:nvGrpSpPr>
        <p:grpSpPr>
          <a:xfrm>
            <a:off x="2039970" y="1909480"/>
            <a:ext cx="467995" cy="448859"/>
            <a:chOff x="2754387" y="2502668"/>
            <a:chExt cx="639488" cy="612048"/>
          </a:xfrm>
        </p:grpSpPr>
        <p:sp>
          <p:nvSpPr>
            <p:cNvPr id="14" name="矩形 13"/>
            <p:cNvSpPr/>
            <p:nvPr/>
          </p:nvSpPr>
          <p:spPr>
            <a:xfrm>
              <a:off x="2970411" y="2934716"/>
              <a:ext cx="360040" cy="180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54387" y="2502668"/>
              <a:ext cx="639488" cy="3316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10</a:t>
              </a:r>
              <a:r>
                <a:rPr lang="zh-CN" altLang="en-US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1222864" y="321511"/>
            <a:ext cx="7018020" cy="54165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defTabSz="11976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930" b="1" strike="noStrike" noProof="1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公元</a:t>
            </a:r>
            <a:r>
              <a:rPr lang="en-US" altLang="zh-CN" sz="2930" b="1" strike="noStrike" noProof="1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12-13</a:t>
            </a:r>
            <a:r>
              <a:rPr lang="zh-CN" altLang="en-US" sz="2930" b="1" strike="noStrike" noProof="1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世纪东西方城市人口对比（人）</a:t>
            </a:r>
            <a:endParaRPr lang="zh-CN" altLang="en-US" sz="2930" b="1" strike="noStrike" noProof="1" dirty="0">
              <a:solidFill>
                <a:srgbClr val="00206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911334" y="3216860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28" name="矩形 20"/>
          <p:cNvSpPr/>
          <p:nvPr/>
        </p:nvSpPr>
        <p:spPr>
          <a:xfrm>
            <a:off x="4576321" y="2986256"/>
            <a:ext cx="1379220" cy="8147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zh-CN" altLang="en-US" sz="234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东京</a:t>
            </a:r>
            <a:endParaRPr lang="en-US" altLang="zh-CN" sz="2345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34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（开封）</a:t>
            </a:r>
            <a:endParaRPr lang="zh-CN" altLang="en-US" sz="2345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995599" y="1707058"/>
            <a:ext cx="158147" cy="15931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30" name="矩形 23"/>
          <p:cNvSpPr/>
          <p:nvPr/>
        </p:nvSpPr>
        <p:spPr>
          <a:xfrm>
            <a:off x="2182178" y="1368916"/>
            <a:ext cx="854710" cy="4972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3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伦敦</a:t>
            </a:r>
            <a:endParaRPr lang="zh-CN" altLang="en-US" sz="2635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646726" y="1917684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32" name="矩形 25"/>
          <p:cNvSpPr/>
          <p:nvPr/>
        </p:nvSpPr>
        <p:spPr>
          <a:xfrm>
            <a:off x="950248" y="2043446"/>
            <a:ext cx="854710" cy="4972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63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巴黎</a:t>
            </a:r>
            <a:endParaRPr lang="zh-CN" altLang="en-US" sz="2635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2024647" y="2212836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34" name="矩形 27"/>
          <p:cNvSpPr/>
          <p:nvPr/>
        </p:nvSpPr>
        <p:spPr>
          <a:xfrm>
            <a:off x="1733891" y="2621741"/>
            <a:ext cx="1080135" cy="452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34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威尼斯</a:t>
            </a:r>
            <a:endParaRPr lang="zh-CN" altLang="en-US" sz="2345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13335" name="组合 35"/>
          <p:cNvGrpSpPr/>
          <p:nvPr/>
        </p:nvGrpSpPr>
        <p:grpSpPr>
          <a:xfrm>
            <a:off x="2725057" y="2127373"/>
            <a:ext cx="467995" cy="1050050"/>
            <a:chOff x="2754387" y="1695929"/>
            <a:chExt cx="639488" cy="1433673"/>
          </a:xfrm>
        </p:grpSpPr>
        <p:sp>
          <p:nvSpPr>
            <p:cNvPr id="36" name="矩形 35"/>
            <p:cNvSpPr/>
            <p:nvPr/>
          </p:nvSpPr>
          <p:spPr>
            <a:xfrm>
              <a:off x="2970411" y="2229602"/>
              <a:ext cx="360040" cy="900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54387" y="1695929"/>
              <a:ext cx="639488" cy="3320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50</a:t>
              </a:r>
              <a:r>
                <a:rPr lang="zh-CN" altLang="en-US" sz="990" b="1" noProof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9" name="椭圆 38"/>
          <p:cNvSpPr/>
          <p:nvPr/>
        </p:nvSpPr>
        <p:spPr>
          <a:xfrm>
            <a:off x="2656393" y="3020292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39" name="矩形 39"/>
          <p:cNvSpPr/>
          <p:nvPr/>
        </p:nvSpPr>
        <p:spPr>
          <a:xfrm>
            <a:off x="2198633" y="3217000"/>
            <a:ext cx="1379220" cy="452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34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大马士革</a:t>
            </a:r>
            <a:endParaRPr lang="zh-CN" altLang="en-US" sz="2345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13340" name="组合 28"/>
          <p:cNvGrpSpPr/>
          <p:nvPr/>
        </p:nvGrpSpPr>
        <p:grpSpPr>
          <a:xfrm>
            <a:off x="6241724" y="1861331"/>
            <a:ext cx="547370" cy="1973350"/>
            <a:chOff x="8249648" y="2257003"/>
            <a:chExt cx="747997" cy="2693665"/>
          </a:xfrm>
        </p:grpSpPr>
        <p:sp>
          <p:nvSpPr>
            <p:cNvPr id="30" name="矩形 29"/>
            <p:cNvSpPr/>
            <p:nvPr/>
          </p:nvSpPr>
          <p:spPr>
            <a:xfrm>
              <a:off x="8443019" y="2718668"/>
              <a:ext cx="360040" cy="22320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90" strike="noStrike" noProof="1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49648" y="2257003"/>
              <a:ext cx="747997" cy="331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19761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90" b="1" noProof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124</a:t>
              </a:r>
              <a:r>
                <a:rPr lang="zh-CN" altLang="en-US" sz="990" b="1" noProof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万</a:t>
              </a:r>
              <a:endParaRPr lang="zh-CN" altLang="en-US" sz="990" b="1" noProof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6089491" y="3511795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44" name="矩形 32"/>
          <p:cNvSpPr/>
          <p:nvPr/>
        </p:nvSpPr>
        <p:spPr>
          <a:xfrm>
            <a:off x="5858371" y="3669942"/>
            <a:ext cx="781050" cy="452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345" b="1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临安</a:t>
            </a:r>
            <a:endParaRPr lang="zh-CN" altLang="en-US" sz="2345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911283" y="1495817"/>
            <a:ext cx="263966" cy="1425649"/>
          </a:xfrm>
          <a:prstGeom prst="rect">
            <a:avLst/>
          </a:prstGeom>
          <a:solidFill>
            <a:srgbClr val="3333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13346" name="矩形 40"/>
          <p:cNvSpPr/>
          <p:nvPr/>
        </p:nvSpPr>
        <p:spPr>
          <a:xfrm>
            <a:off x="5708742" y="2567176"/>
            <a:ext cx="1080135" cy="452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345" b="1">
                <a:latin typeface="黑体" panose="02010609060101010101" pitchFamily="2" charset="-122"/>
                <a:ea typeface="黑体" panose="02010609060101010101" pitchFamily="2" charset="-122"/>
              </a:rPr>
              <a:t>元大都</a:t>
            </a:r>
            <a:endParaRPr lang="zh-CN" altLang="en-US" sz="2345" b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14295" y="1252711"/>
            <a:ext cx="54737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1976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90" b="1" noProof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110</a:t>
            </a:r>
            <a:r>
              <a:rPr lang="zh-CN" altLang="en-US" sz="990" b="1" noProof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万</a:t>
            </a:r>
            <a:endParaRPr lang="zh-CN" altLang="en-US" sz="990" b="1" noProof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911327" y="2986673"/>
            <a:ext cx="158147" cy="1581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87770" tIns="43884" rIns="87770" bIns="43884" anchor="ctr"/>
          <a:lstStyle/>
          <a:p>
            <a:pPr algn="ctr" defTabSz="119761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90" strike="noStrike" noProof="1"/>
          </a:p>
        </p:txBody>
      </p:sp>
      <p:sp>
        <p:nvSpPr>
          <p:cNvPr id="2" name="矩形 1"/>
          <p:cNvSpPr/>
          <p:nvPr/>
        </p:nvSpPr>
        <p:spPr>
          <a:xfrm>
            <a:off x="-16510" y="-17145"/>
            <a:ext cx="4239895" cy="5178425"/>
          </a:xfrm>
          <a:prstGeom prst="rect">
            <a:avLst/>
          </a:prstGeom>
          <a:solidFill>
            <a:schemeClr val="accent3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2"/>
            </p:custDataLst>
          </p:nvPr>
        </p:nvSpPr>
        <p:spPr>
          <a:xfrm>
            <a:off x="2171309" y="246407"/>
            <a:ext cx="137740" cy="488439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/>
          </a:p>
        </p:txBody>
      </p:sp>
      <p:sp>
        <p:nvSpPr>
          <p:cNvPr id="29" name="椭圆 28"/>
          <p:cNvSpPr/>
          <p:nvPr>
            <p:custDataLst>
              <p:tags r:id="rId3"/>
            </p:custDataLst>
          </p:nvPr>
        </p:nvSpPr>
        <p:spPr>
          <a:xfrm>
            <a:off x="2005192" y="752552"/>
            <a:ext cx="468732" cy="468732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altLang="en-US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汉</a:t>
            </a:r>
            <a:endParaRPr lang="zh-CN" altLang="en-US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等腰三角形 34"/>
          <p:cNvSpPr/>
          <p:nvPr>
            <p:custDataLst>
              <p:tags r:id="rId4"/>
            </p:custDataLst>
          </p:nvPr>
        </p:nvSpPr>
        <p:spPr>
          <a:xfrm rot="16200000">
            <a:off x="1750315" y="827694"/>
            <a:ext cx="230462" cy="19867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/>
          <p:nvPr>
            <p:custDataLst>
              <p:tags r:id="rId5"/>
            </p:custDataLst>
          </p:nvPr>
        </p:nvSpPr>
        <p:spPr bwMode="auto">
          <a:xfrm>
            <a:off x="-1708636" y="645265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长安</a:t>
            </a:r>
            <a:r>
              <a:rPr lang="en-US" altLang="zh-CN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40</a:t>
            </a: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5" name="椭圆 44"/>
          <p:cNvSpPr/>
          <p:nvPr>
            <p:custDataLst>
              <p:tags r:id="rId6"/>
            </p:custDataLst>
          </p:nvPr>
        </p:nvSpPr>
        <p:spPr>
          <a:xfrm>
            <a:off x="2005192" y="2102959"/>
            <a:ext cx="468732" cy="468732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altLang="en-US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北宋</a:t>
            </a:r>
            <a:endParaRPr lang="zh-CN" altLang="en-US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等腰三角形 47"/>
          <p:cNvSpPr/>
          <p:nvPr>
            <p:custDataLst>
              <p:tags r:id="rId7"/>
            </p:custDataLst>
          </p:nvPr>
        </p:nvSpPr>
        <p:spPr>
          <a:xfrm rot="16200000">
            <a:off x="1750315" y="2237987"/>
            <a:ext cx="230462" cy="19867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>
            <p:custDataLst>
              <p:tags r:id="rId8"/>
            </p:custDataLst>
          </p:nvPr>
        </p:nvSpPr>
        <p:spPr bwMode="auto">
          <a:xfrm>
            <a:off x="-1603834" y="2049569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开封</a:t>
            </a:r>
            <a:r>
              <a:rPr lang="en-US" altLang="zh-CN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140</a:t>
            </a: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0" name="椭圆 49"/>
          <p:cNvSpPr/>
          <p:nvPr>
            <p:custDataLst>
              <p:tags r:id="rId9"/>
            </p:custDataLst>
          </p:nvPr>
        </p:nvSpPr>
        <p:spPr>
          <a:xfrm>
            <a:off x="2005192" y="3513251"/>
            <a:ext cx="468732" cy="468732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altLang="en-US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元</a:t>
            </a:r>
            <a:endParaRPr lang="zh-CN" altLang="en-US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等腰三角形 51"/>
          <p:cNvSpPr/>
          <p:nvPr>
            <p:custDataLst>
              <p:tags r:id="rId10"/>
            </p:custDataLst>
          </p:nvPr>
        </p:nvSpPr>
        <p:spPr>
          <a:xfrm rot="16200000">
            <a:off x="1750315" y="3648280"/>
            <a:ext cx="230462" cy="19867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矩形 54"/>
          <p:cNvSpPr/>
          <p:nvPr>
            <p:custDataLst>
              <p:tags r:id="rId11"/>
            </p:custDataLst>
          </p:nvPr>
        </p:nvSpPr>
        <p:spPr bwMode="auto">
          <a:xfrm>
            <a:off x="-1603834" y="3459264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大都</a:t>
            </a:r>
            <a:r>
              <a:rPr lang="en-US" altLang="zh-CN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110</a:t>
            </a: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6" name="椭圆 55"/>
          <p:cNvSpPr/>
          <p:nvPr>
            <p:custDataLst>
              <p:tags r:id="rId12"/>
            </p:custDataLst>
          </p:nvPr>
        </p:nvSpPr>
        <p:spPr>
          <a:xfrm>
            <a:off x="2005192" y="1397812"/>
            <a:ext cx="468732" cy="4687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altLang="en-US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唐</a:t>
            </a:r>
            <a:endParaRPr lang="zh-CN" altLang="en-US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等腰三角形 56"/>
          <p:cNvSpPr/>
          <p:nvPr>
            <p:custDataLst>
              <p:tags r:id="rId13"/>
            </p:custDataLst>
          </p:nvPr>
        </p:nvSpPr>
        <p:spPr>
          <a:xfrm rot="5400000" flipH="1">
            <a:off x="2498339" y="1532840"/>
            <a:ext cx="230462" cy="1986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矩形 57"/>
          <p:cNvSpPr/>
          <p:nvPr>
            <p:custDataLst>
              <p:tags r:id="rId14"/>
            </p:custDataLst>
          </p:nvPr>
        </p:nvSpPr>
        <p:spPr bwMode="auto">
          <a:xfrm>
            <a:off x="2713243" y="1291123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长安近百万人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9" name="椭圆 58"/>
          <p:cNvSpPr/>
          <p:nvPr>
            <p:custDataLst>
              <p:tags r:id="rId15"/>
            </p:custDataLst>
          </p:nvPr>
        </p:nvSpPr>
        <p:spPr>
          <a:xfrm>
            <a:off x="2005192" y="2808104"/>
            <a:ext cx="468732" cy="468732"/>
          </a:xfrm>
          <a:prstGeom prst="ellipse">
            <a:avLst/>
          </a:prstGeom>
          <a:solidFill>
            <a:schemeClr val="bg1">
              <a:lumMod val="50000"/>
            </a:schemeClr>
          </a:solidFill>
          <a:ln w="28575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lIns="91440" tIns="45720" rIns="91440" bIns="45720" anchor="ctr">
            <a:noAutofit/>
          </a:bodyPr>
          <a:lstStyle/>
          <a:p>
            <a:pPr algn="ctr"/>
            <a:r>
              <a:rPr lang="zh-CN" sz="10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南宋</a:t>
            </a:r>
            <a:endParaRPr lang="zh-CN" sz="1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等腰三角形 59"/>
          <p:cNvSpPr/>
          <p:nvPr>
            <p:custDataLst>
              <p:tags r:id="rId16"/>
            </p:custDataLst>
          </p:nvPr>
        </p:nvSpPr>
        <p:spPr>
          <a:xfrm rot="5400000" flipH="1">
            <a:off x="2498339" y="2943133"/>
            <a:ext cx="230462" cy="19867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/>
            <a:endParaRPr sz="9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矩形 60"/>
          <p:cNvSpPr/>
          <p:nvPr>
            <p:custDataLst>
              <p:tags r:id="rId17"/>
            </p:custDataLst>
          </p:nvPr>
        </p:nvSpPr>
        <p:spPr bwMode="auto">
          <a:xfrm>
            <a:off x="2713243" y="2808615"/>
            <a:ext cx="3261910" cy="5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临安</a:t>
            </a:r>
            <a:r>
              <a:rPr lang="en-US" altLang="zh-CN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124</a:t>
            </a: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rPr>
              <a:t>万人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1" grpId="0"/>
      <p:bldP spid="29" grpId="0" bldLvl="0" animBg="1"/>
      <p:bldP spid="35" grpId="0" bldLvl="0" animBg="1"/>
      <p:bldP spid="58" grpId="0"/>
      <p:bldP spid="57" grpId="0" bldLvl="0" animBg="1"/>
      <p:bldP spid="49" grpId="0"/>
      <p:bldP spid="48" grpId="0" bldLvl="0" animBg="1"/>
      <p:bldP spid="60" grpId="0" bldLvl="0" animBg="1"/>
      <p:bldP spid="61" grpId="0"/>
      <p:bldP spid="55" grpId="0"/>
      <p:bldP spid="52" grpId="0" bldLvl="0" animBg="1"/>
      <p:bldP spid="50" grpId="0" bldLvl="0" animBg="1"/>
      <p:bldP spid="41" grpId="1"/>
      <p:bldP spid="29" grpId="1" animBg="1"/>
      <p:bldP spid="35" grpId="1" animBg="1"/>
      <p:bldP spid="58" grpId="1"/>
      <p:bldP spid="57" grpId="1" animBg="1"/>
      <p:bldP spid="49" grpId="1"/>
      <p:bldP spid="48" grpId="1" animBg="1"/>
      <p:bldP spid="60" grpId="1" animBg="1"/>
      <p:bldP spid="61" grpId="1"/>
      <p:bldP spid="55" grpId="1"/>
      <p:bldP spid="52" grpId="1" animBg="1"/>
      <p:bldP spid="50" grpId="1" animBg="1"/>
      <p:bldP spid="64" grpId="1"/>
      <p:bldP spid="56" grpId="0" bldLvl="0" animBg="1"/>
      <p:bldP spid="45" grpId="0" bldLvl="0" animBg="1"/>
      <p:bldP spid="59" grpId="0" bldLvl="0" animBg="1"/>
      <p:bldP spid="56" grpId="1" animBg="1"/>
      <p:bldP spid="45" grpId="1" animBg="1"/>
      <p:bldP spid="59" grpId="1" animBg="1"/>
      <p:bldP spid="28" grpId="0" bldLvl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911600" y="356870"/>
            <a:ext cx="4838065" cy="4123690"/>
            <a:chOff x="8451" y="582"/>
            <a:chExt cx="9240" cy="9840"/>
          </a:xfrm>
        </p:grpSpPr>
        <p:pic>
          <p:nvPicPr>
            <p:cNvPr id="12" name="图片 11" descr="微信图片_20180424231839.jpg"/>
            <p:cNvPicPr>
              <a:picLocks noChangeAspect="1"/>
            </p:cNvPicPr>
            <p:nvPr/>
          </p:nvPicPr>
          <p:blipFill>
            <a:blip r:embed="rId3" cstate="print">
              <a:lum contrast="10000"/>
            </a:blip>
            <a:stretch>
              <a:fillRect/>
            </a:stretch>
          </p:blipFill>
          <p:spPr>
            <a:xfrm>
              <a:off x="8451" y="582"/>
              <a:ext cx="9241" cy="9840"/>
            </a:xfrm>
            <a:prstGeom prst="rect">
              <a:avLst/>
            </a:prstGeom>
            <a:effectLst>
              <a:softEdge rad="63500"/>
            </a:effectLst>
          </p:spPr>
        </p:pic>
        <p:grpSp>
          <p:nvGrpSpPr>
            <p:cNvPr id="22" name="组合 21"/>
            <p:cNvGrpSpPr/>
            <p:nvPr/>
          </p:nvGrpSpPr>
          <p:grpSpPr>
            <a:xfrm>
              <a:off x="8715" y="3694"/>
              <a:ext cx="8528" cy="4329"/>
              <a:chOff x="5533901" y="2345377"/>
              <a:chExt cx="5415148" cy="2749137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5533901" y="2345377"/>
                <a:ext cx="2535382" cy="1175657"/>
              </a:xfrm>
              <a:custGeom>
                <a:avLst/>
                <a:gdLst>
                  <a:gd name="connsiteX0" fmla="*/ 0 w 2535382"/>
                  <a:gd name="connsiteY0" fmla="*/ 0 h 1175657"/>
                  <a:gd name="connsiteX1" fmla="*/ 148442 w 2535382"/>
                  <a:gd name="connsiteY1" fmla="*/ 106878 h 1175657"/>
                  <a:gd name="connsiteX2" fmla="*/ 314696 w 2535382"/>
                  <a:gd name="connsiteY2" fmla="*/ 112815 h 1175657"/>
                  <a:gd name="connsiteX3" fmla="*/ 516577 w 2535382"/>
                  <a:gd name="connsiteY3" fmla="*/ 261257 h 1175657"/>
                  <a:gd name="connsiteX4" fmla="*/ 546265 w 2535382"/>
                  <a:gd name="connsiteY4" fmla="*/ 469075 h 1175657"/>
                  <a:gd name="connsiteX5" fmla="*/ 581891 w 2535382"/>
                  <a:gd name="connsiteY5" fmla="*/ 659080 h 1175657"/>
                  <a:gd name="connsiteX6" fmla="*/ 635330 w 2535382"/>
                  <a:gd name="connsiteY6" fmla="*/ 730332 h 1175657"/>
                  <a:gd name="connsiteX7" fmla="*/ 837211 w 2535382"/>
                  <a:gd name="connsiteY7" fmla="*/ 724394 h 1175657"/>
                  <a:gd name="connsiteX8" fmla="*/ 1140031 w 2535382"/>
                  <a:gd name="connsiteY8" fmla="*/ 730332 h 1175657"/>
                  <a:gd name="connsiteX9" fmla="*/ 1442852 w 2535382"/>
                  <a:gd name="connsiteY9" fmla="*/ 748145 h 1175657"/>
                  <a:gd name="connsiteX10" fmla="*/ 1733798 w 2535382"/>
                  <a:gd name="connsiteY10" fmla="*/ 724394 h 1175657"/>
                  <a:gd name="connsiteX11" fmla="*/ 2036618 w 2535382"/>
                  <a:gd name="connsiteY11" fmla="*/ 760020 h 1175657"/>
                  <a:gd name="connsiteX12" fmla="*/ 2119746 w 2535382"/>
                  <a:gd name="connsiteY12" fmla="*/ 985652 h 1175657"/>
                  <a:gd name="connsiteX13" fmla="*/ 2202873 w 2535382"/>
                  <a:gd name="connsiteY13" fmla="*/ 1128155 h 1175657"/>
                  <a:gd name="connsiteX14" fmla="*/ 2535382 w 2535382"/>
                  <a:gd name="connsiteY14" fmla="*/ 117565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5382" h="1175657">
                    <a:moveTo>
                      <a:pt x="0" y="0"/>
                    </a:moveTo>
                    <a:cubicBezTo>
                      <a:pt x="47996" y="44038"/>
                      <a:pt x="95993" y="88076"/>
                      <a:pt x="148442" y="106878"/>
                    </a:cubicBezTo>
                    <a:cubicBezTo>
                      <a:pt x="200891" y="125680"/>
                      <a:pt x="253340" y="87085"/>
                      <a:pt x="314696" y="112815"/>
                    </a:cubicBezTo>
                    <a:cubicBezTo>
                      <a:pt x="376052" y="138545"/>
                      <a:pt x="477982" y="201880"/>
                      <a:pt x="516577" y="261257"/>
                    </a:cubicBezTo>
                    <a:cubicBezTo>
                      <a:pt x="555172" y="320634"/>
                      <a:pt x="535379" y="402771"/>
                      <a:pt x="546265" y="469075"/>
                    </a:cubicBezTo>
                    <a:cubicBezTo>
                      <a:pt x="557151" y="535379"/>
                      <a:pt x="567047" y="615537"/>
                      <a:pt x="581891" y="659080"/>
                    </a:cubicBezTo>
                    <a:cubicBezTo>
                      <a:pt x="596735" y="702623"/>
                      <a:pt x="592777" y="719446"/>
                      <a:pt x="635330" y="730332"/>
                    </a:cubicBezTo>
                    <a:cubicBezTo>
                      <a:pt x="677883" y="741218"/>
                      <a:pt x="753094" y="724394"/>
                      <a:pt x="837211" y="724394"/>
                    </a:cubicBezTo>
                    <a:cubicBezTo>
                      <a:pt x="921328" y="724394"/>
                      <a:pt x="1039091" y="726374"/>
                      <a:pt x="1140031" y="730332"/>
                    </a:cubicBezTo>
                    <a:cubicBezTo>
                      <a:pt x="1240971" y="734290"/>
                      <a:pt x="1343891" y="749135"/>
                      <a:pt x="1442852" y="748145"/>
                    </a:cubicBezTo>
                    <a:cubicBezTo>
                      <a:pt x="1541813" y="747155"/>
                      <a:pt x="1634837" y="722415"/>
                      <a:pt x="1733798" y="724394"/>
                    </a:cubicBezTo>
                    <a:cubicBezTo>
                      <a:pt x="1832759" y="726373"/>
                      <a:pt x="1972293" y="716477"/>
                      <a:pt x="2036618" y="760020"/>
                    </a:cubicBezTo>
                    <a:cubicBezTo>
                      <a:pt x="2100943" y="803563"/>
                      <a:pt x="2092037" y="924296"/>
                      <a:pt x="2119746" y="985652"/>
                    </a:cubicBezTo>
                    <a:cubicBezTo>
                      <a:pt x="2147455" y="1047008"/>
                      <a:pt x="2133600" y="1096488"/>
                      <a:pt x="2202873" y="1128155"/>
                    </a:cubicBezTo>
                    <a:cubicBezTo>
                      <a:pt x="2272146" y="1159823"/>
                      <a:pt x="2403764" y="1167740"/>
                      <a:pt x="2535382" y="1175657"/>
                    </a:cubicBezTo>
                  </a:path>
                </a:pathLst>
              </a:custGeom>
              <a:ln w="762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>
                <a:off x="8235538" y="3472543"/>
                <a:ext cx="2713511" cy="1621971"/>
              </a:xfrm>
              <a:custGeom>
                <a:avLst/>
                <a:gdLst>
                  <a:gd name="connsiteX0" fmla="*/ 0 w 2713511"/>
                  <a:gd name="connsiteY0" fmla="*/ 24740 h 1621971"/>
                  <a:gd name="connsiteX1" fmla="*/ 593766 w 2713511"/>
                  <a:gd name="connsiteY1" fmla="*/ 6927 h 1621971"/>
                  <a:gd name="connsiteX2" fmla="*/ 837210 w 2713511"/>
                  <a:gd name="connsiteY2" fmla="*/ 36615 h 1621971"/>
                  <a:gd name="connsiteX3" fmla="*/ 1045028 w 2713511"/>
                  <a:gd name="connsiteY3" fmla="*/ 36615 h 1621971"/>
                  <a:gd name="connsiteX4" fmla="*/ 1252846 w 2713511"/>
                  <a:gd name="connsiteY4" fmla="*/ 12865 h 1621971"/>
                  <a:gd name="connsiteX5" fmla="*/ 1454727 w 2713511"/>
                  <a:gd name="connsiteY5" fmla="*/ 18802 h 1621971"/>
                  <a:gd name="connsiteX6" fmla="*/ 1555667 w 2713511"/>
                  <a:gd name="connsiteY6" fmla="*/ 125680 h 1621971"/>
                  <a:gd name="connsiteX7" fmla="*/ 1591293 w 2713511"/>
                  <a:gd name="connsiteY7" fmla="*/ 369125 h 1621971"/>
                  <a:gd name="connsiteX8" fmla="*/ 1686296 w 2713511"/>
                  <a:gd name="connsiteY8" fmla="*/ 541317 h 1621971"/>
                  <a:gd name="connsiteX9" fmla="*/ 1769423 w 2713511"/>
                  <a:gd name="connsiteY9" fmla="*/ 725384 h 1621971"/>
                  <a:gd name="connsiteX10" fmla="*/ 1816924 w 2713511"/>
                  <a:gd name="connsiteY10" fmla="*/ 903514 h 1621971"/>
                  <a:gd name="connsiteX11" fmla="*/ 1935678 w 2713511"/>
                  <a:gd name="connsiteY11" fmla="*/ 1135083 h 1621971"/>
                  <a:gd name="connsiteX12" fmla="*/ 2179122 w 2713511"/>
                  <a:gd name="connsiteY12" fmla="*/ 1241961 h 1621971"/>
                  <a:gd name="connsiteX13" fmla="*/ 2321626 w 2713511"/>
                  <a:gd name="connsiteY13" fmla="*/ 1271649 h 1621971"/>
                  <a:gd name="connsiteX14" fmla="*/ 2511631 w 2713511"/>
                  <a:gd name="connsiteY14" fmla="*/ 1390402 h 1621971"/>
                  <a:gd name="connsiteX15" fmla="*/ 2660072 w 2713511"/>
                  <a:gd name="connsiteY15" fmla="*/ 1479467 h 1621971"/>
                  <a:gd name="connsiteX16" fmla="*/ 2713511 w 2713511"/>
                  <a:gd name="connsiteY16" fmla="*/ 1621971 h 162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13511" h="1621971">
                    <a:moveTo>
                      <a:pt x="0" y="24740"/>
                    </a:moveTo>
                    <a:cubicBezTo>
                      <a:pt x="227115" y="14844"/>
                      <a:pt x="454231" y="4948"/>
                      <a:pt x="593766" y="6927"/>
                    </a:cubicBezTo>
                    <a:cubicBezTo>
                      <a:pt x="733301" y="8906"/>
                      <a:pt x="762000" y="31667"/>
                      <a:pt x="837210" y="36615"/>
                    </a:cubicBezTo>
                    <a:cubicBezTo>
                      <a:pt x="912420" y="41563"/>
                      <a:pt x="975755" y="40573"/>
                      <a:pt x="1045028" y="36615"/>
                    </a:cubicBezTo>
                    <a:cubicBezTo>
                      <a:pt x="1114301" y="32657"/>
                      <a:pt x="1184563" y="15834"/>
                      <a:pt x="1252846" y="12865"/>
                    </a:cubicBezTo>
                    <a:cubicBezTo>
                      <a:pt x="1321129" y="9896"/>
                      <a:pt x="1404257" y="0"/>
                      <a:pt x="1454727" y="18802"/>
                    </a:cubicBezTo>
                    <a:cubicBezTo>
                      <a:pt x="1505197" y="37605"/>
                      <a:pt x="1532906" y="67293"/>
                      <a:pt x="1555667" y="125680"/>
                    </a:cubicBezTo>
                    <a:cubicBezTo>
                      <a:pt x="1578428" y="184067"/>
                      <a:pt x="1569522" y="299852"/>
                      <a:pt x="1591293" y="369125"/>
                    </a:cubicBezTo>
                    <a:cubicBezTo>
                      <a:pt x="1613064" y="438398"/>
                      <a:pt x="1656608" y="481941"/>
                      <a:pt x="1686296" y="541317"/>
                    </a:cubicBezTo>
                    <a:cubicBezTo>
                      <a:pt x="1715984" y="600694"/>
                      <a:pt x="1747652" y="665018"/>
                      <a:pt x="1769423" y="725384"/>
                    </a:cubicBezTo>
                    <a:cubicBezTo>
                      <a:pt x="1791194" y="785750"/>
                      <a:pt x="1789215" y="835231"/>
                      <a:pt x="1816924" y="903514"/>
                    </a:cubicBezTo>
                    <a:cubicBezTo>
                      <a:pt x="1844633" y="971797"/>
                      <a:pt x="1875312" y="1078675"/>
                      <a:pt x="1935678" y="1135083"/>
                    </a:cubicBezTo>
                    <a:cubicBezTo>
                      <a:pt x="1996044" y="1191491"/>
                      <a:pt x="2114797" y="1219200"/>
                      <a:pt x="2179122" y="1241961"/>
                    </a:cubicBezTo>
                    <a:cubicBezTo>
                      <a:pt x="2243447" y="1264722"/>
                      <a:pt x="2266208" y="1246909"/>
                      <a:pt x="2321626" y="1271649"/>
                    </a:cubicBezTo>
                    <a:cubicBezTo>
                      <a:pt x="2377044" y="1296389"/>
                      <a:pt x="2455223" y="1355766"/>
                      <a:pt x="2511631" y="1390402"/>
                    </a:cubicBezTo>
                    <a:cubicBezTo>
                      <a:pt x="2568039" y="1425038"/>
                      <a:pt x="2626425" y="1440872"/>
                      <a:pt x="2660072" y="1479467"/>
                    </a:cubicBezTo>
                    <a:cubicBezTo>
                      <a:pt x="2693719" y="1518062"/>
                      <a:pt x="2703615" y="1570016"/>
                      <a:pt x="2713511" y="1621971"/>
                    </a:cubicBezTo>
                  </a:path>
                </a:pathLst>
              </a:custGeom>
              <a:ln w="762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 descr="唐都长安.jpg"/>
          <p:cNvPicPr>
            <a:picLocks noChangeAspect="1"/>
          </p:cNvPicPr>
          <p:nvPr/>
        </p:nvPicPr>
        <p:blipFill>
          <a:blip r:embed="rId4" cstate="print"/>
          <a:srcRect b="35"/>
          <a:stretch>
            <a:fillRect/>
          </a:stretch>
        </p:blipFill>
        <p:spPr>
          <a:xfrm>
            <a:off x="304165" y="433705"/>
            <a:ext cx="3376295" cy="4046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1139825" y="4565015"/>
            <a:ext cx="1195705" cy="384810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  <a:miter lim="800000"/>
          </a:ln>
        </p:spPr>
        <p:txBody>
          <a:bodyPr wrap="square" lIns="78145" tIns="39072" rIns="78145" bIns="39072">
            <a:spAutoFit/>
          </a:bodyPr>
          <a:p>
            <a:r>
              <a:rPr lang="zh-CN" altLang="en-US" sz="2000" b="1">
                <a:latin typeface="方正水柱简体" panose="03000509000000000000" charset="-122"/>
                <a:ea typeface="方正水柱简体" panose="03000509000000000000" charset="-122"/>
              </a:rPr>
              <a:t>唐都长安</a:t>
            </a:r>
            <a:endParaRPr lang="zh-CN" altLang="en-US" sz="2000" b="1">
              <a:latin typeface="方正水柱简体" panose="03000509000000000000" charset="-122"/>
              <a:ea typeface="方正水柱简体" panose="03000509000000000000" charset="-122"/>
            </a:endParaRPr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5762625" y="4565015"/>
            <a:ext cx="1178560" cy="384810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</a:ln>
        </p:spPr>
        <p:txBody>
          <a:bodyPr wrap="square" lIns="78145" tIns="39072" rIns="78145" bIns="39072">
            <a:spAutoFit/>
          </a:bodyPr>
          <a:p>
            <a:r>
              <a:rPr lang="zh-CN" altLang="en-US" sz="2000" b="1">
                <a:latin typeface="方正水柱简体" panose="03000509000000000000" charset="-122"/>
                <a:ea typeface="方正水柱简体" panose="03000509000000000000" charset="-122"/>
              </a:rPr>
              <a:t>北宋开封</a:t>
            </a:r>
            <a:endParaRPr lang="zh-CN" altLang="en-US" sz="2000" b="1">
              <a:latin typeface="方正水柱简体" panose="03000509000000000000" charset="-122"/>
              <a:ea typeface="方正水柱简体" panose="03000509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535" y="1752600"/>
            <a:ext cx="5055870" cy="333692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485515" y="0"/>
            <a:ext cx="6350" cy="516445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577590" y="184150"/>
            <a:ext cx="53670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市井经纪之家,往往只于市店旋买饮食,不置家蔬。……夜市直至三更尽,才五更又复开张。如要闹去处,</a:t>
            </a:r>
            <a:r>
              <a:rPr lang="zh-CN" altLang="en-US" sz="2000" b="1" dirty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通晓不绝。</a:t>
            </a:r>
            <a:endParaRPr lang="zh-CN" altLang="en-US" sz="20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——</a:t>
            </a:r>
            <a:r>
              <a:rPr lang="zh-CN" altLang="en-US" sz="2000" b="1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孟元老《东京梦华录》</a:t>
            </a:r>
            <a:endParaRPr lang="zh-CN" altLang="en-US" sz="2000" b="1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228600" y="698500"/>
            <a:ext cx="32632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b="1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唐都长安店铺营业时间有统一限制，日出后击鼓三百下才能开门营业，日落前击钲(zhēng)三百下统一关门歇。</a:t>
            </a:r>
            <a:endParaRPr sz="2400" b="1" dirty="0" smtClean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sz="2400" b="1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——《中国古代史》</a:t>
            </a:r>
            <a:endParaRPr sz="2400" b="1" dirty="0" smtClean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9141460" cy="5143500"/>
          </a:xfrm>
          <a:prstGeom prst="rect">
            <a:avLst/>
          </a:prstGeom>
        </p:spPr>
      </p:pic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3348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780" y="0"/>
            <a:ext cx="9108440" cy="5143500"/>
          </a:xfrm>
          <a:prstGeom prst="rect">
            <a:avLst/>
          </a:prstGeom>
          <a:solidFill>
            <a:schemeClr val="tx1">
              <a:lumMod val="75000"/>
              <a:lumOff val="25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>
            <a:off x="17780" y="0"/>
            <a:ext cx="1895475" cy="690880"/>
            <a:chOff x="4873840" y="543368"/>
            <a:chExt cx="3195962" cy="771194"/>
          </a:xfrm>
        </p:grpSpPr>
        <p:sp>
          <p:nvSpPr>
            <p:cNvPr id="85" name="箭头: 五边形 7"/>
            <p:cNvSpPr/>
            <p:nvPr/>
          </p:nvSpPr>
          <p:spPr>
            <a:xfrm>
              <a:off x="4873840" y="543368"/>
              <a:ext cx="3195962" cy="771194"/>
            </a:xfrm>
            <a:prstGeom prst="homePlate">
              <a:avLst/>
            </a:prstGeom>
            <a:solidFill>
              <a:srgbClr val="FFC000">
                <a:lumMod val="40000"/>
                <a:lumOff val="60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873840" y="637641"/>
              <a:ext cx="2724865" cy="58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dirty="0">
                  <a:latin typeface="方正粗金陵简体" panose="02000000000000000000" pitchFamily="2" charset="-122"/>
                  <a:ea typeface="方正粗金陵简体" panose="02000000000000000000" pitchFamily="2" charset="-122"/>
                </a:rPr>
                <a:t>学生活动</a:t>
              </a:r>
              <a:endParaRPr lang="zh-CN" altLang="en-US" sz="2800" dirty="0">
                <a:latin typeface="方正粗金陵简体" panose="02000000000000000000" pitchFamily="2" charset="-122"/>
                <a:ea typeface="方正粗金陵简体" panose="02000000000000000000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913255" y="0"/>
            <a:ext cx="70319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报隶-简" panose="02010600040101010101" charset="-122"/>
                <a:ea typeface="报隶-简" panose="02010600040101010101" charset="-122"/>
              </a:rPr>
              <a:t>如果你穿越到宋朝开封，你会怎样度过一天呢？</a:t>
            </a:r>
            <a:endParaRPr lang="zh-CN" altLang="en-US" sz="2800">
              <a:solidFill>
                <a:schemeClr val="bg1"/>
              </a:solidFill>
              <a:latin typeface="报隶-简" panose="02010600040101010101" charset="-122"/>
              <a:ea typeface="报隶-简" panose="0201060004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70" y="953135"/>
            <a:ext cx="9108440" cy="38811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633855" y="1100455"/>
          <a:ext cx="5662295" cy="326453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77900"/>
                <a:gridCol w="4684395"/>
              </a:tblGrid>
              <a:tr h="734060">
                <a:tc>
                  <a:txBody>
                    <a:bodyPr/>
                    <a:p>
                      <a:pPr algn="ctr"/>
                      <a:r>
                        <a:rPr lang="zh-CN" altLang="en-US" sz="2000" dirty="0" smtClean="0"/>
                        <a:t>活动</a:t>
                      </a:r>
                      <a:endParaRPr lang="zh-CN" altLang="en-US" sz="2000" dirty="0" smtClean="0"/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zh-CN" altLang="en-US" sz="2000" dirty="0" smtClean="0"/>
                        <a:t>方案内容</a:t>
                      </a:r>
                      <a:endParaRPr lang="zh-CN" altLang="en-US" sz="2000" dirty="0" smtClean="0"/>
                    </a:p>
                  </a:txBody>
                  <a:tcPr/>
                </a:tc>
              </a:tr>
              <a:tr h="597535">
                <a:tc>
                  <a:txBody>
                    <a:bodyPr/>
                    <a:p>
                      <a:pPr algn="ctr"/>
                      <a:r>
                        <a:rPr lang="zh-CN" altLang="en-US" sz="2800" dirty="0" smtClean="0"/>
                        <a:t>住</a:t>
                      </a:r>
                      <a:endParaRPr lang="zh-CN" altLang="en-US" sz="2800" dirty="0" smtClean="0"/>
                    </a:p>
                  </a:txBody>
                  <a:tcPr/>
                </a:tc>
                <a:tc>
                  <a:txBody>
                    <a:bodyPr/>
                    <a:p>
                      <a:endParaRPr lang="zh-CN" altLang="en-US" sz="700" dirty="0"/>
                    </a:p>
                  </a:txBody>
                  <a:tcPr/>
                </a:tc>
              </a:tr>
              <a:tr h="597535">
                <a:tc>
                  <a:txBody>
                    <a:bodyPr/>
                    <a:p>
                      <a:pPr algn="ctr"/>
                      <a:r>
                        <a:rPr lang="zh-CN" altLang="en-US" sz="2800" dirty="0" smtClean="0"/>
                        <a:t>食</a:t>
                      </a:r>
                      <a:endParaRPr lang="zh-CN" altLang="en-US" sz="2800" dirty="0" smtClean="0"/>
                    </a:p>
                  </a:txBody>
                  <a:tcPr/>
                </a:tc>
                <a:tc>
                  <a:txBody>
                    <a:bodyPr/>
                    <a:p>
                      <a:endParaRPr lang="zh-CN" altLang="en-US" sz="700" dirty="0"/>
                    </a:p>
                  </a:txBody>
                  <a:tcPr/>
                </a:tc>
              </a:tr>
              <a:tr h="597535">
                <a:tc>
                  <a:txBody>
                    <a:bodyPr/>
                    <a:p>
                      <a:pPr algn="ctr"/>
                      <a:r>
                        <a:rPr lang="zh-CN" altLang="en-US" sz="2800" dirty="0" smtClean="0">
                          <a:sym typeface="+mn-ea"/>
                        </a:rPr>
                        <a:t>行</a:t>
                      </a:r>
                      <a:endParaRPr lang="zh-CN" altLang="en-US" sz="2800" dirty="0" smtClean="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endParaRPr lang="zh-CN" altLang="en-US" sz="700" dirty="0"/>
                    </a:p>
                  </a:txBody>
                  <a:tcPr/>
                </a:tc>
              </a:tr>
              <a:tr h="737870">
                <a:tc>
                  <a:txBody>
                    <a:bodyPr/>
                    <a:p>
                      <a:pPr algn="ctr"/>
                      <a:r>
                        <a:rPr lang="zh-CN" altLang="en-US" sz="2800" dirty="0" smtClean="0"/>
                        <a:t>娱</a:t>
                      </a:r>
                      <a:endParaRPr lang="zh-CN" altLang="en-US" sz="2800" dirty="0" smtClean="0"/>
                    </a:p>
                  </a:txBody>
                  <a:tcPr/>
                </a:tc>
                <a:tc>
                  <a:txBody>
                    <a:bodyPr/>
                    <a:p>
                      <a:endParaRPr lang="zh-CN" altLang="en-US" sz="7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1" y="183833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6050" y="81915"/>
            <a:ext cx="1235044" cy="741045"/>
            <a:chOff x="2176" y="277"/>
            <a:chExt cx="16232" cy="1167"/>
          </a:xfrm>
        </p:grpSpPr>
        <p:grpSp>
          <p:nvGrpSpPr>
            <p:cNvPr id="11" name="组合 10"/>
            <p:cNvGrpSpPr/>
            <p:nvPr/>
          </p:nvGrpSpPr>
          <p:grpSpPr>
            <a:xfrm>
              <a:off x="2176" y="277"/>
              <a:ext cx="16232" cy="1167"/>
              <a:chOff x="427" y="1371"/>
              <a:chExt cx="15964" cy="1617"/>
            </a:xfrm>
          </p:grpSpPr>
          <p:pic>
            <p:nvPicPr>
              <p:cNvPr id="8" name="图片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7" y="1399"/>
                <a:ext cx="3266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3691" y="1371"/>
                <a:ext cx="2700" cy="1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3694" y="1555"/>
                <a:ext cx="9989" cy="1251"/>
              </a:xfrm>
              <a:prstGeom prst="rect">
                <a:avLst/>
              </a:prstGeom>
              <a:noFill/>
              <a:ln w="15875"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 dirty="0">
                  <a:latin typeface="字魂59号-创粗黑" panose="00000500000000000000" pitchFamily="2" charset="-122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6518" y="353"/>
              <a:ext cx="81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600" b="1" dirty="0" smtClean="0">
                  <a:latin typeface="报隶-简" panose="02010600040101010101" charset="-122"/>
                  <a:ea typeface="报隶-简" panose="02010600040101010101" charset="-122"/>
                  <a:cs typeface="华文中宋" panose="02010600040101010101" pitchFamily="2" charset="-122"/>
                  <a:sym typeface="+mn-ea"/>
                </a:rPr>
                <a:t>住</a:t>
              </a:r>
              <a:endParaRPr lang="zh-CN" altLang="en-US" sz="3600" b="1" dirty="0" smtClean="0">
                <a:latin typeface="报隶-简" panose="02010600040101010101" charset="-122"/>
                <a:ea typeface="报隶-简" panose="02010600040101010101" charset="-122"/>
                <a:cs typeface="华文中宋" panose="02010600040101010101" pitchFamily="2" charset="-122"/>
                <a:sym typeface="+mn-ea"/>
              </a:endParaRPr>
            </a:p>
          </p:txBody>
        </p:sp>
      </p:grpSp>
      <p:pic>
        <p:nvPicPr>
          <p:cNvPr id="38" name="Picture 2" descr="E:\创先杯\市的变迁\清明上河图\51455402_10.jpg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 r="34"/>
          <a:stretch>
            <a:fillRect/>
          </a:stretch>
        </p:blipFill>
        <p:spPr bwMode="auto">
          <a:xfrm>
            <a:off x="398536" y="381970"/>
            <a:ext cx="8018111" cy="4536563"/>
          </a:xfrm>
          <a:prstGeom prst="rect">
            <a:avLst/>
          </a:prstGeom>
          <a:noFill/>
          <a:ln w="76200">
            <a:noFill/>
          </a:ln>
          <a:effectLst/>
        </p:spPr>
      </p:pic>
      <p:sp>
        <p:nvSpPr>
          <p:cNvPr id="42" name="矩形 41"/>
          <p:cNvSpPr/>
          <p:nvPr/>
        </p:nvSpPr>
        <p:spPr>
          <a:xfrm>
            <a:off x="2784475" y="1353820"/>
            <a:ext cx="633095" cy="3073400"/>
          </a:xfrm>
          <a:prstGeom prst="rect">
            <a:avLst/>
          </a:prstGeom>
        </p:spPr>
        <p:txBody>
          <a:bodyPr vert="eaVert" wrap="square">
            <a:spAutoFit/>
          </a:bodyPr>
          <a:p>
            <a:r>
              <a:rPr lang="zh-CN" altLang="en-US" sz="293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93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久住</a:t>
            </a:r>
            <a:r>
              <a:rPr lang="zh-CN" altLang="en-US" sz="293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93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王员外家</a:t>
            </a:r>
            <a:endParaRPr lang="zh-CN" altLang="zh-CN" sz="293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278255" y="1938655"/>
            <a:ext cx="471805" cy="142430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90"/>
          </a:p>
        </p:txBody>
      </p:sp>
      <p:grpSp>
        <p:nvGrpSpPr>
          <p:cNvPr id="12" name="组合 40"/>
          <p:cNvGrpSpPr/>
          <p:nvPr/>
        </p:nvGrpSpPr>
        <p:grpSpPr>
          <a:xfrm>
            <a:off x="1782134" y="920084"/>
            <a:ext cx="1002264" cy="3639396"/>
            <a:chOff x="3330451" y="1573362"/>
            <a:chExt cx="1368152" cy="4968000"/>
          </a:xfrm>
        </p:grpSpPr>
        <p:sp>
          <p:nvSpPr>
            <p:cNvPr id="40" name="矩形标注 39"/>
            <p:cNvSpPr/>
            <p:nvPr/>
          </p:nvSpPr>
          <p:spPr>
            <a:xfrm>
              <a:off x="3330451" y="1573362"/>
              <a:ext cx="1368152" cy="4968000"/>
            </a:xfrm>
            <a:prstGeom prst="wedgeRectCallout">
              <a:avLst>
                <a:gd name="adj1" fmla="val -69487"/>
                <a:gd name="adj2" fmla="val 432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90"/>
            </a:p>
          </p:txBody>
        </p:sp>
        <p:pic>
          <p:nvPicPr>
            <p:cNvPr id="39" name="图片 38" descr="清明上河图副本.jpg"/>
            <p:cNvPicPr>
              <a:picLocks noChangeAspect="1"/>
            </p:cNvPicPr>
            <p:nvPr/>
          </p:nvPicPr>
          <p:blipFill>
            <a:blip r:embed="rId6" cstate="print">
              <a:lum bright="10000" contrast="30000"/>
            </a:blip>
            <a:srcRect/>
            <a:stretch>
              <a:fillRect/>
            </a:stretch>
          </p:blipFill>
          <p:spPr>
            <a:xfrm>
              <a:off x="3402459" y="1630546"/>
              <a:ext cx="1242653" cy="4832538"/>
            </a:xfrm>
            <a:prstGeom prst="rect">
              <a:avLst/>
            </a:prstGeom>
            <a:ln w="76200">
              <a:noFill/>
            </a:ln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426" y="-41592"/>
            <a:ext cx="949166" cy="883444"/>
          </a:xfrm>
          <a:prstGeom prst="rect">
            <a:avLst/>
          </a:prstGeom>
        </p:spPr>
      </p:pic>
      <p:pic>
        <p:nvPicPr>
          <p:cNvPr id="6" name="图片 5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995761" y="4060508"/>
            <a:ext cx="949166" cy="871538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19539" y="4054793"/>
            <a:ext cx="936784" cy="88344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27635" y="184150"/>
            <a:ext cx="1235075" cy="741045"/>
            <a:chOff x="2176" y="277"/>
            <a:chExt cx="16232" cy="1167"/>
          </a:xfrm>
        </p:grpSpPr>
        <p:grpSp>
          <p:nvGrpSpPr>
            <p:cNvPr id="11" name="组合 10"/>
            <p:cNvGrpSpPr/>
            <p:nvPr/>
          </p:nvGrpSpPr>
          <p:grpSpPr>
            <a:xfrm>
              <a:off x="2176" y="277"/>
              <a:ext cx="16232" cy="1167"/>
              <a:chOff x="427" y="1371"/>
              <a:chExt cx="15964" cy="1617"/>
            </a:xfrm>
          </p:grpSpPr>
          <p:pic>
            <p:nvPicPr>
              <p:cNvPr id="8" name="图片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7" y="1399"/>
                <a:ext cx="3266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3691" y="1371"/>
                <a:ext cx="2700" cy="1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3694" y="1555"/>
                <a:ext cx="9989" cy="1251"/>
              </a:xfrm>
              <a:prstGeom prst="rect">
                <a:avLst/>
              </a:prstGeom>
              <a:noFill/>
              <a:ln w="15875">
                <a:solidFill>
                  <a:srgbClr val="3A1E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 dirty="0">
                  <a:latin typeface="字魂59号-创粗黑" panose="00000500000000000000" pitchFamily="2" charset="-122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6518" y="353"/>
              <a:ext cx="810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600" b="1" dirty="0" smtClean="0">
                  <a:latin typeface="报隶-简" panose="02010600040101010101" charset="-122"/>
                  <a:ea typeface="报隶-简" panose="02010600040101010101" charset="-122"/>
                  <a:cs typeface="华文中宋" panose="02010600040101010101" pitchFamily="2" charset="-122"/>
                  <a:sym typeface="+mn-ea"/>
                </a:rPr>
                <a:t>食</a:t>
              </a:r>
              <a:endParaRPr lang="zh-CN" altLang="en-US" sz="3600" b="1" dirty="0" smtClean="0">
                <a:latin typeface="报隶-简" panose="02010600040101010101" charset="-122"/>
                <a:ea typeface="报隶-简" panose="02010600040101010101" charset="-122"/>
                <a:cs typeface="华文中宋" panose="02010600040101010101" pitchFamily="2" charset="-122"/>
                <a:sym typeface="+mn-ea"/>
              </a:endParaRPr>
            </a:p>
          </p:txBody>
        </p:sp>
      </p:grp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 r="28"/>
          <a:stretch>
            <a:fillRect/>
          </a:stretch>
        </p:blipFill>
        <p:spPr bwMode="auto">
          <a:xfrm>
            <a:off x="645160" y="993775"/>
            <a:ext cx="7854315" cy="341757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CLWA0epIrjJf6vTKmoEF5QGboxCk7yPB4th9G9l3e7nF6k5GpqWz9/I4r0yJ4eGOOrmjW4bOAuOjxLihqH9Es0=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94580_4*m_i*1_1"/>
  <p:tag name="KSO_WM_TEMPLATE_CATEGORY" val="diagram"/>
  <p:tag name="KSO_WM_TEMPLATE_INDEX" val="20194580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SCREEN_THEME_FLAG" val="Dlrq25wU2PGuGg5bbmjbDCLWA0epIrjJf6vTKmoEF5QGboxCk7yPB4th9G9l3e7nF6k5GpqWz9/I4r0yJ4eGOOrmjW4bOAuOjxLihqH9Es0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4580_4*m_h_i*1_1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CLWA0epIrjJf6vTKmoEF5QGboxCk7yPB4th9G9l3e7nF6k5GpqWz9/I4r0yJ4eGOOrmjW4bOAuOjxLihqH9Es0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4580_4*m_h_i*1_1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SCREEN_THEME_FLAG" val="Dlrq25wU2PGuGg5bbmjbDCLWA0epIrjJf6vTKmoEF5QGboxCk7yPB4th9G9l3e7nF6k5GpqWz9/I4r0yJ4eGOOrmjW4bOAuOjxLihqH9Es0="/>
</p:tagLst>
</file>

<file path=ppt/tags/tag15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94580_4*m_h_f*1_1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CLWA0epIrjJf6vTKmoEF5QGboxCk7yPB4th9G9l3e7nF6k5GpqWz9/I4r0yJ4eGOOrmjW4bOAuOjxLihqH9Es0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4580_4*m_h_i*1_3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CLWA0epIrjJf6vTKmoEF5QGboxCk7yPB4th9G9l3e7nF6k5GpqWz9/I4r0yJ4eGOOrmjW4bOAuOjxLihqH9Es0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4580_4*m_h_i*1_3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SCREEN_THEME_FLAG" val="Dlrq25wU2PGuGg5bbmjbDCLWA0epIrjJf6vTKmoEF5QGboxCk7yPB4th9G9l3e7nF6k5GpqWz9/I4r0yJ4eGOOrmjW4bOAuOjxLihqH9Es0="/>
</p:tagLst>
</file>

<file path=ppt/tags/tag18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94580_4*m_h_f*1_3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CLWA0epIrjJf6vTKmoEF5QGboxCk7yPB4th9G9l3e7nF6k5GpqWz9/I4r0yJ4eGOOrmjW4bOAuOjxLihqH9Es0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94580_4*m_h_i*1_5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CLWA0epIrjJf6vTKmoEF5QGboxCk7yPB4th9G9l3e7nF6k5GpqWz9/I4r0yJ4eGOOrmjW4bOAuOjxLihqH9Es0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94580_4*m_h_i*1_5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  <p:tag name="KSO_WM_SCREEN_THEME_FLAG" val="Dlrq25wU2PGuGg5bbmjbDCLWA0epIrjJf6vTKmoEF5QGboxCk7yPB4th9G9l3e7nF6k5GpqWz9/I4r0yJ4eGOOrmjW4bOAuOjxLihqH9Es0="/>
</p:tagLst>
</file>

<file path=ppt/tags/tag21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194580_4*m_h_f*1_5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CLWA0epIrjJf6vTKmoEF5QGboxCk7yPB4th9G9l3e7nF6k5GpqWz9/I4r0yJ4eGOOrmjW4bOAuOjxLihqH9Es0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4580_4*m_h_i*1_2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CLWA0epIrjJf6vTKmoEF5QGboxCk7yPB4th9G9l3e7nF6k5GpqWz9/I4r0yJ4eGOOrmjW4bOAuOjxLihqH9Es0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4580_4*m_h_i*1_2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SCREEN_THEME_FLAG" val="Dlrq25wU2PGuGg5bbmjbDCLWA0epIrjJf6vTKmoEF5QGboxCk7yPB4th9G9l3e7nF6k5GpqWz9/I4r0yJ4eGOOrmjW4bOAuOjxLihqH9Es0="/>
</p:tagLst>
</file>

<file path=ppt/tags/tag24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4580_4*m_h_f*1_2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CLWA0epIrjJf6vTKmoEF5QGboxCk7yPB4th9G9l3e7nF6k5GpqWz9/I4r0yJ4eGOOrmjW4bOAuOjxLihqH9Es0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94580_4*m_h_i*1_4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SCREEN_THEME_FLAG" val="Dlrq25wU2PGuGg5bbmjbDCLWA0epIrjJf6vTKmoEF5QGboxCk7yPB4th9G9l3e7nF6k5GpqWz9/I4r0yJ4eGOOrmjW4bOAuOjxLihqH9Es0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4580_4*m_h_i*1_4_2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SCREEN_THEME_FLAG" val="Dlrq25wU2PGuGg5bbmjbDCLWA0epIrjJf6vTKmoEF5QGboxCk7yPB4th9G9l3e7nF6k5GpqWz9/I4r0yJ4eGOOrmjW4bOAuOjxLihqH9Es0="/>
</p:tagLst>
</file>

<file path=ppt/tags/tag27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94580_4*m_h_f*1_4_1"/>
  <p:tag name="KSO_WM_TEMPLATE_CATEGORY" val="diagram"/>
  <p:tag name="KSO_WM_TEMPLATE_INDEX" val="201945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SCREEN_THEME_FLAG" val="Dlrq25wU2PGuGg5bbmjbDCLWA0epIrjJf6vTKmoEF5QGboxCk7yPB4th9G9l3e7nF6k5GpqWz9/I4r0yJ4eGOOrmjW4bOAuOjxLihqH9Es0=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TABLE_BEAUTIFY" val="smartTable{20b1dbf1-35e8-4c27-aa5f-8a0631141656}"/>
  <p:tag name="KSO_WM_SCREEN_THEME_FLAG" val="Dlrq25wU2PGuGg5bbmjbDCLWA0epIrjJf6vTKmoEF5QGboxCk7yPB4th9G9l3e7nF6k5GpqWz9/I4r0yJ4eGOOrmjW4bOAuOjxLihqH9Es0=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REFSHAPE" val="639334604"/>
  <p:tag name="KSO_WM_UNIT_PLACING_PICTURE_USER_VIEWPORT" val="{&quot;height&quot;:10797.500787401576,&quot;width&quot;:19200}"/>
  <p:tag name="KSO_WM_SCREEN_THEME_FLAG" val="Dlrq25wU2PGuGg5bbmjbDCLWA0epIrjJf6vTKmoEF5QGboxCk7yPB4th9G9l3e7nF6k5GpqWz9/I4r0yJ4eGOOrmjW4bOAuOjxLihqH9Es0=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CLWA0epIrjJf6vTKmoEF5QGboxCk7yPB4th9G9l3e7nF6k5GpqWz9/I4r0yJ4eGOOrmjW4bOAuOjxLihqH9Es0=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CLWA0epIrjJf6vTKmoEF5QGboxCk7yPB4th9G9l3e7nF6k5GpqWz9/I4r0yJ4eGOOrmjW4bOAuOjxLihqH9Es0="/>
</p:tagLst>
</file>

<file path=ppt/tags/tag6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  <p:tag name="KSO_WM_SCREEN_THEME_FLAG" val="Dlrq25wU2PGuGg5bbmjbDCLWA0epIrjJf6vTKmoEF5QGboxCk7yPB4th9G9l3e7nF6k5GpqWz9/I4r0yJ4eGOOrmjW4bOAuOjxLihqH9Es0=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  <p:tag name="KSO_WM_SCREEN_THEME_FLAG" val="Dlrq25wU2PGuGg5bbmjbDCLWA0epIrjJf6vTKmoEF5QGboxCk7yPB4th9G9l3e7nF6k5GpqWz9/I4r0yJ4eGOOrmjW4bOAuOjxLihqH9Es0="/>
</p:tagLst>
</file>

<file path=ppt/tags/tag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CLWA0epIrjJf6vTKmoEF5QGboxCk7yPB4th9G9l3e7nF6k5GpqWz9/I4r0yJ4eGOOrmjW4bOAuOjxLihqH9Es0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1761</Words>
  <PresentationFormat>全屏显示</PresentationFormat>
  <Paragraphs>279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58" baseType="lpstr">
      <vt:lpstr>Arial</vt:lpstr>
      <vt:lpstr>宋体</vt:lpstr>
      <vt:lpstr>Wingdings</vt:lpstr>
      <vt:lpstr>经典隶变简</vt:lpstr>
      <vt:lpstr>隶书</vt:lpstr>
      <vt:lpstr>报隶-简</vt:lpstr>
      <vt:lpstr>黑体</vt:lpstr>
      <vt:lpstr>楷体</vt:lpstr>
      <vt:lpstr>微软雅黑</vt:lpstr>
      <vt:lpstr>Calibri</vt:lpstr>
      <vt:lpstr>华文中宋</vt:lpstr>
      <vt:lpstr>方正水柱简体</vt:lpstr>
      <vt:lpstr>华文楷体</vt:lpstr>
      <vt:lpstr>方正粗金陵简体</vt:lpstr>
      <vt:lpstr>字魂59号-创粗黑</vt:lpstr>
      <vt:lpstr>等线</vt:lpstr>
      <vt:lpstr>Arial Unicode MS</vt:lpstr>
      <vt:lpstr>等线 Light</vt:lpstr>
      <vt:lpstr>华文新魏</vt:lpstr>
      <vt:lpstr>楷体_GB2312</vt:lpstr>
      <vt:lpstr>华文宋体</vt:lpstr>
      <vt:lpstr>汉仪尚巍手书W</vt:lpstr>
      <vt:lpstr>方正小标宋简体</vt:lpstr>
      <vt:lpstr>Heiti SC Medium</vt:lpstr>
      <vt:lpstr>STHeiti Regular</vt:lpstr>
      <vt:lpstr>字魂江舟行客</vt:lpstr>
      <vt:lpstr>方正隶变简体</vt:lpstr>
      <vt:lpstr>新宋体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2021-04-16T07:42:00Z</dcterms:created>
  <dcterms:modified xsi:type="dcterms:W3CDTF">2021-05-14T03:04:41Z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F11E2C703FC040F495E9953693AC2696</vt:lpwstr>
  </property>
</Properties>
</file>