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handoutMasterIdLst>
    <p:handoutMasterId r:id="rId125"/>
  </p:handoutMasterIdLst>
  <p:sldIdLst>
    <p:sldId id="407" r:id="rId3"/>
    <p:sldId id="377" r:id="rId4"/>
    <p:sldId id="480" r:id="rId5"/>
    <p:sldId id="481" r:id="rId6"/>
    <p:sldId id="482" r:id="rId7"/>
    <p:sldId id="483" r:id="rId8"/>
    <p:sldId id="518" r:id="rId9"/>
    <p:sldId id="644" r:id="rId10"/>
    <p:sldId id="519" r:id="rId11"/>
    <p:sldId id="520" r:id="rId12"/>
    <p:sldId id="647" r:id="rId13"/>
    <p:sldId id="521" r:id="rId14"/>
    <p:sldId id="522" r:id="rId15"/>
    <p:sldId id="524" r:id="rId16"/>
    <p:sldId id="577" r:id="rId17"/>
    <p:sldId id="525" r:id="rId18"/>
    <p:sldId id="526" r:id="rId19"/>
    <p:sldId id="527" r:id="rId20"/>
    <p:sldId id="569" r:id="rId21"/>
    <p:sldId id="573" r:id="rId22"/>
    <p:sldId id="570" r:id="rId23"/>
    <p:sldId id="571" r:id="rId24"/>
    <p:sldId id="572" r:id="rId25"/>
    <p:sldId id="574" r:id="rId26"/>
    <p:sldId id="575" r:id="rId27"/>
    <p:sldId id="576" r:id="rId28"/>
    <p:sldId id="578" r:id="rId29"/>
    <p:sldId id="579" r:id="rId30"/>
    <p:sldId id="580" r:id="rId31"/>
    <p:sldId id="584" r:id="rId32"/>
    <p:sldId id="581" r:id="rId33"/>
    <p:sldId id="583" r:id="rId34"/>
    <p:sldId id="582" r:id="rId35"/>
    <p:sldId id="585" r:id="rId36"/>
    <p:sldId id="586" r:id="rId37"/>
    <p:sldId id="587" r:id="rId38"/>
    <p:sldId id="588" r:id="rId39"/>
    <p:sldId id="662" r:id="rId40"/>
    <p:sldId id="663" r:id="rId41"/>
    <p:sldId id="664" r:id="rId42"/>
    <p:sldId id="665" r:id="rId44"/>
    <p:sldId id="666" r:id="rId45"/>
    <p:sldId id="667" r:id="rId46"/>
    <p:sldId id="668" r:id="rId47"/>
    <p:sldId id="669" r:id="rId48"/>
    <p:sldId id="670" r:id="rId49"/>
    <p:sldId id="671" r:id="rId50"/>
    <p:sldId id="672" r:id="rId51"/>
    <p:sldId id="673" r:id="rId52"/>
    <p:sldId id="661" r:id="rId53"/>
    <p:sldId id="674" r:id="rId54"/>
    <p:sldId id="540" r:id="rId55"/>
    <p:sldId id="621" r:id="rId56"/>
    <p:sldId id="622" r:id="rId57"/>
    <p:sldId id="623" r:id="rId58"/>
    <p:sldId id="589" r:id="rId59"/>
    <p:sldId id="561" r:id="rId60"/>
    <p:sldId id="539" r:id="rId61"/>
    <p:sldId id="564" r:id="rId62"/>
    <p:sldId id="590" r:id="rId63"/>
    <p:sldId id="591" r:id="rId64"/>
    <p:sldId id="592" r:id="rId65"/>
    <p:sldId id="560" r:id="rId66"/>
    <p:sldId id="593" r:id="rId67"/>
    <p:sldId id="594" r:id="rId68"/>
    <p:sldId id="595" r:id="rId69"/>
    <p:sldId id="596" r:id="rId70"/>
    <p:sldId id="598" r:id="rId71"/>
    <p:sldId id="618" r:id="rId72"/>
    <p:sldId id="600" r:id="rId73"/>
    <p:sldId id="601" r:id="rId74"/>
    <p:sldId id="602" r:id="rId75"/>
    <p:sldId id="603" r:id="rId76"/>
    <p:sldId id="542" r:id="rId77"/>
    <p:sldId id="544" r:id="rId78"/>
    <p:sldId id="604" r:id="rId79"/>
    <p:sldId id="615" r:id="rId80"/>
    <p:sldId id="605" r:id="rId81"/>
    <p:sldId id="556" r:id="rId82"/>
    <p:sldId id="565" r:id="rId83"/>
    <p:sldId id="606" r:id="rId84"/>
    <p:sldId id="607" r:id="rId85"/>
    <p:sldId id="608" r:id="rId86"/>
    <p:sldId id="609" r:id="rId87"/>
    <p:sldId id="610" r:id="rId88"/>
    <p:sldId id="552" r:id="rId89"/>
    <p:sldId id="611" r:id="rId90"/>
    <p:sldId id="547" r:id="rId91"/>
    <p:sldId id="613" r:id="rId92"/>
    <p:sldId id="545" r:id="rId93"/>
    <p:sldId id="619" r:id="rId94"/>
    <p:sldId id="625" r:id="rId95"/>
    <p:sldId id="626" r:id="rId96"/>
    <p:sldId id="641" r:id="rId97"/>
    <p:sldId id="627" r:id="rId98"/>
    <p:sldId id="628" r:id="rId99"/>
    <p:sldId id="629" r:id="rId100"/>
    <p:sldId id="630" r:id="rId101"/>
    <p:sldId id="632" r:id="rId102"/>
    <p:sldId id="633" r:id="rId103"/>
    <p:sldId id="631" r:id="rId104"/>
    <p:sldId id="639" r:id="rId105"/>
    <p:sldId id="634" r:id="rId106"/>
    <p:sldId id="635" r:id="rId107"/>
    <p:sldId id="637" r:id="rId108"/>
    <p:sldId id="638" r:id="rId109"/>
    <p:sldId id="640" r:id="rId110"/>
    <p:sldId id="636" r:id="rId111"/>
    <p:sldId id="548" r:id="rId112"/>
    <p:sldId id="549" r:id="rId113"/>
    <p:sldId id="550" r:id="rId114"/>
    <p:sldId id="642" r:id="rId115"/>
    <p:sldId id="648" r:id="rId116"/>
    <p:sldId id="675" r:id="rId117"/>
    <p:sldId id="529" r:id="rId118"/>
    <p:sldId id="530" r:id="rId119"/>
    <p:sldId id="531" r:id="rId120"/>
    <p:sldId id="532" r:id="rId121"/>
    <p:sldId id="676" r:id="rId122"/>
    <p:sldId id="682" r:id="rId123"/>
    <p:sldId id="446" r:id="rId124"/>
  </p:sldIdLst>
  <p:sldSz cx="9144000" cy="5143500" type="screen16x9"/>
  <p:notesSz cx="6858000" cy="9144000"/>
  <p:embeddedFontLst>
    <p:embeddedFont>
      <p:font typeface="方正大标宋简体" panose="02000000000000000000" charset="-122"/>
      <p:regular r:id="rId130"/>
    </p:embeddedFont>
    <p:embeddedFont>
      <p:font typeface="阅读楷深度护眼" panose="02000503000000000000" charset="-122"/>
      <p:regular r:id="rId131"/>
    </p:embeddedFont>
    <p:embeddedFont>
      <p:font typeface="楷体" panose="02010609060101010101" charset="-122"/>
      <p:regular r:id="rId132"/>
    </p:embeddedFont>
    <p:embeddedFont>
      <p:font typeface="华文中宋" panose="02010600040101010101" pitchFamily="2" charset="-122"/>
      <p:regular r:id="rId133"/>
    </p:embeddedFont>
    <p:embeddedFont>
      <p:font typeface="华文楷体" panose="02010600040101010101" charset="-122"/>
      <p:regular r:id="rId134"/>
    </p:embeddedFont>
    <p:embeddedFont>
      <p:font typeface="微软雅黑" panose="020B0503020204020204" charset="-122"/>
      <p:regular r:id="rId135"/>
    </p:embeddedFont>
    <p:embeddedFont>
      <p:font typeface="等线" panose="02010600030101010101" charset="-122"/>
      <p:regular r:id="rId136"/>
    </p:embeddedFont>
    <p:embeddedFont>
      <p:font typeface="Century Gothic" panose="020B0502020202020204"/>
      <p:regular r:id="rId137"/>
      <p:bold r:id="rId138"/>
      <p:italic r:id="rId139"/>
      <p:boldItalic r:id="rId140"/>
    </p:embeddedFont>
    <p:embeddedFont>
      <p:font typeface="华文细黑" panose="02010600040101010101" pitchFamily="2" charset="-122"/>
      <p:regular r:id="rId141"/>
    </p:embeddedFont>
    <p:embeddedFont>
      <p:font typeface="方正公文小标宋" panose="02000500000000000000" charset="-122"/>
      <p:regular r:id="rId142"/>
    </p:embeddedFont>
    <p:embeddedFont>
      <p:font typeface="Calibri" panose="020F0502020204030204" charset="0"/>
      <p:regular r:id="rId143"/>
      <p:bold r:id="rId144"/>
      <p:italic r:id="rId145"/>
      <p:boldItalic r:id="rId146"/>
    </p:embeddedFont>
    <p:embeddedFont>
      <p:font typeface="黑体" panose="02010609060101010101" charset="-122"/>
      <p:regular r:id="rId147"/>
    </p:embeddedFont>
    <p:embeddedFont>
      <p:font typeface="方正楷体_GB2312" panose="02000000000000000000" charset="-122"/>
      <p:regular r:id="rId148"/>
    </p:embeddedFont>
  </p:embeddedFontLst>
  <p:custDataLst>
    <p:tags r:id="rId149"/>
  </p:custDataLst>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0" name="Mia Vida Villanueva" initials="MVV" lastIdx="1" clrIdx="0"/>
  <p:cmAuthor id="7" name="1206988966@qq.com" initials="1" lastIdx="1" clrIdx="2"/>
  <p:cmAuthor id="8" name="姜伟光" initials="姜" lastIdx="1" clrIdx="0"/>
  <p:cmAuthor id="3" name="pc" initials="p" lastIdx="0" clrIdx="0"/>
  <p:cmAuthor id="5" name="宋洁然" initials="宋" lastIdx="2" clrIdx="1"/>
  <p:cmAuthor id="6" name="ming qiu" initials="m" lastIdx="17" clrIdx="1"/>
  <p:cmAuthor id="4" name="Administrator" initials="A" lastIdx="4" clrIdx="3"/>
  <p:cmAuthor id="9" name="dongyu" initials="" lastIdx="0" clrIdx="8"/>
  <p:cmAuthor id="10" name="admin" initials="a" lastIdx="0" clrIdx="0"/>
  <p:cmAuthor id="11" name="ASUS" initials="A" lastIdx="0" clrIdx="10"/>
  <p:cmAuthor id="13" name="叶随风舞" initials="叶" lastIdx="1" clrIdx="12"/>
  <p:cmAuthor id="12" name="yezi" initials="y" lastIdx="1" clrIdx="11"/>
  <p:cmAuthor id="15" name="李丽" initials="李" lastIdx="0" clrIdx="14"/>
  <p:cmAuthor id="16" name="Nicole Li  李倩" initials="N" lastIdx="0" clrIdx="0"/>
  <p:cmAuthor id="18" name="222" initials="2" lastIdx="0" clrIdx="0"/>
  <p:cmAuthor id="19" name="南宁三中" initials="南" lastIdx="1" clrIdx="18"/>
  <p:cmAuthor id="14" name="Admin" initials="A" lastIdx="0" clrIdx="0"/>
  <p:cmAuthor id="17" name="viola_yang" initials="v" lastIdx="2" clrIdx="0"/>
  <p:cmAuthor id="21" name="Tracy Chen" initials="T" lastIdx="1" clrIdx="0"/>
  <p:cmAuthor id="22" name="dongwc0205" initials="d" lastIdx="1" clrIdx="15"/>
  <p:cmAuthor id="23" name="Hi_ Young" initials="H" lastIdx="20" clrIdx="0"/>
  <p:cmAuthor id="24" name="pangyt" initials="p" lastIdx="1" clrIdx="0"/>
  <p:cmAuthor id="25" name="tplife" initials="t" lastIdx="2" clrIdx="0"/>
  <p:cmAuthor id="26" name="??" initials="?" lastIdx="1" clrIdx="0"/>
  <p:cmAuthor id="76" name="何 龙" initials="何" lastIdx="0" clrIdx="25"/>
  <p:cmAuthor id="20" name="刘浩" initials="刘" lastIdx="0" clrIdx="0"/>
  <p:cmAuthor id="27" name="Kevin" initials="K" lastIdx="2" clrIdx="0"/>
  <p:cmAuthor id="41" name="姚俊" initials="姚" lastIdx="3" clrIdx="0"/>
  <p:cmAuthor id="31" name="幸全" initials="幸全" lastIdx="0" clrIdx="30"/>
  <p:cmAuthor id="32" name="WPS_1679281038" initials="W" lastIdx="0" clrIdx="31"/>
  <p:cmAuthor id="33" name="xiao" initials="x" lastIdx="0" clrIdx="32"/>
  <p:cmAuthor id="34" name="yang" initials="y" lastIdx="0" clrIdx="33"/>
  <p:cmAuthor id="35" name="Windows 用户" initials="W用" lastIdx="0" clrIdx="34"/>
  <p:cmAuthor id="36" name="微软用户" initials="微" lastIdx="0" clrIdx="35"/>
  <p:cmAuthor id="37" name="新课标第一网" initials="新" lastIdx="0" clrIdx="36"/>
  <p:cmAuthor id="38" name="lenovo" initials="l" lastIdx="0" clrIdx="37"/>
  <p:cmAuthor id="39" name="houyanan21" initials="h" lastIdx="0" clrIdx="38"/>
  <p:cmAuthor id="40" name="PC" initials="P" lastIdx="0" clrIdx="39"/>
  <p:cmAuthor id="42" name="ycadmin" initials="y" lastIdx="0" clrIdx="41"/>
  <p:cmAuthor id="43" name="user" initials="u" lastIdx="0" clrIdx="42"/>
  <p:cmAuthor id="44" name="1637354872@qq.com" initials="1" lastIdx="0" clrIdx="43"/>
  <p:cmAuthor id="45" name="liqian bao" initials="lb" lastIdx="0" clrIdx="44"/>
  <p:cmAuthor id="46" name="Microsoft Office 用户" initials="Office [23]" lastIdx="0" clrIdx="45"/>
  <p:cmAuthor id="47" name="Vivian Liu" initials="" lastIdx="0" clrIdx="46"/>
  <p:cmAuthor id="48" name="孙宇婷" initials="" lastIdx="0" clrIdx="47"/>
  <p:cmAuthor id="49" name="chenl" initials="" lastIdx="0" clrIdx="48"/>
  <p:cmAuthor id="50" name="王羽熙" initials="" lastIdx="0" clrIdx="49"/>
  <p:cmAuthor id="51" name="刘刘" initials="" lastIdx="0" clrIdx="50"/>
  <p:cmAuthor id="52" name="张 林娜" initials="" lastIdx="0" clrIdx="51"/>
  <p:cmAuthor id="53" name="LJH" initials="" lastIdx="0" clrIdx="52"/>
  <p:cmAuthor id="54" name="未知用户1" initials="" lastIdx="0" clrIdx="53"/>
  <p:cmAuthor id="55" name="叶子" initials="" lastIdx="0" clrIdx="54"/>
  <p:cmAuthor id="56" name="Dino._6ZFrB7nA" initials="" lastIdx="0" clrIdx="55"/>
  <p:cmAuthor id="57" name="陈庆" initials="" lastIdx="0" clrIdx="56"/>
  <p:cmAuthor id="58" name="陈芳" initials="" lastIdx="0" clrIdx="57"/>
  <p:cmAuthor id="59" name="张瑞霞" initials="authorId_524709945" lastIdx="0" clrIdx="58"/>
  <p:cmAuthor id="60" name="DELL" initials="" lastIdx="0" clrIdx="59"/>
  <p:cmAuthor id="61" name="邹 嘉豪" initials="" lastIdx="0" clrIdx="60"/>
  <p:cmAuthor id="62" name="CFJH" initials="C" lastIdx="0" clrIdx="61"/>
  <p:cmAuthor id="63" name="倩文 黄" initials="倩文" lastIdx="0" clrIdx="62"/>
  <p:cmAuthor id="64" name="FtpDown" initials="F" lastIdx="0" clrIdx="63"/>
  <p:cmAuthor id="65" name="hanying" initials="h" lastIdx="0" clrIdx="64"/>
  <p:cmAuthor id="66" name="简单" initials="简" lastIdx="0" clrIdx="65"/>
  <p:cmAuthor id="67" name="骆倩怡_Znauj26B" initials="authorId_382814100" lastIdx="0" clrIdx="66"/>
  <p:cmAuthor id="68" name="东凤中学" initials="" lastIdx="0" clrIdx="67"/>
  <p:cmAuthor id="69" name="兰长宜" initials="兰" lastIdx="0" clrIdx="68"/>
  <p:cmAuthor id="70" name="ZhuanZ(无密码)" initials="Z" lastIdx="0" clrIdx="69"/>
  <p:cmAuthor id="71" name="11209" initials="1" lastIdx="0" clrIdx="70"/>
  <p:cmAuthor id="72" name="陈广" initials="陈" lastIdx="2" clrIdx="71"/>
  <p:cmAuthor id="73" name="梁晴轩" initials="梁" lastIdx="0" clrIdx="7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968"/>
    <a:srgbClr val="FBFBFB"/>
    <a:srgbClr val="FF550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F294B75-FE45-4C16-8F23-71B153A00403}" styleName="表样式 1 17">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w="9525" cmpd="sng">
              <a:solidFill>
                <a:schemeClr val="accent1"/>
              </a:solidFill>
              <a:prstDash val="solid"/>
            </a:ln>
          </a:insideV>
        </a:tcBdr>
        <a:fill>
          <a:solidFill>
            <a:srgbClr val="FFFFFF"/>
          </a:solidFill>
        </a:fill>
      </a:tcStyle>
    </a:wholeTbl>
    <a:band1H>
      <a:tcStyle>
        <a:tcBdr/>
        <a:fill>
          <a:solidFill>
            <a:schemeClr val="accent1">
              <a:lumMod val="20000"/>
              <a:lumOff val="80000"/>
            </a:schemeClr>
          </a:solidFill>
        </a:fill>
      </a:tcStyle>
    </a:band1H>
    <a:band1V>
      <a:tcStyle>
        <a:tcBdr/>
        <a:fill>
          <a:solidFill>
            <a:srgbClr val="FFFFFF"/>
          </a:solidFill>
        </a:fill>
      </a:tcStyle>
    </a:band1V>
    <a:band2V>
      <a:tcStyle>
        <a:tcBdr/>
        <a:fill>
          <a:solidFill>
            <a:schemeClr val="accent1">
              <a:lumMod val="20000"/>
              <a:lumOff val="80000"/>
            </a:schemeClr>
          </a:solidFill>
        </a:fill>
      </a:tcStyle>
    </a:band2V>
    <a:la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a:noFill/>
            </a:ln>
          </a:insideV>
        </a:tcBdr>
        <a:fill>
          <a:solidFill>
            <a:srgbClr val="FFFFFF"/>
          </a:solidFill>
        </a:fill>
      </a:tcStyle>
    </a:firstCol>
    <a:lastRow>
      <a:tcTxStyle b="on">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5" autoAdjust="0"/>
    <p:restoredTop sz="94660"/>
  </p:normalViewPr>
  <p:slideViewPr>
    <p:cSldViewPr snapToGrid="0">
      <p:cViewPr>
        <p:scale>
          <a:sx n="100" d="100"/>
          <a:sy n="100" d="100"/>
        </p:scale>
        <p:origin x="1386" y="9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9" Type="http://schemas.openxmlformats.org/officeDocument/2006/relationships/tags" Target="tags/tag133.xml"/><Relationship Id="rId148" Type="http://schemas.openxmlformats.org/officeDocument/2006/relationships/font" Target="fonts/font19.fntdata"/><Relationship Id="rId147" Type="http://schemas.openxmlformats.org/officeDocument/2006/relationships/font" Target="fonts/font18.fntdata"/><Relationship Id="rId146" Type="http://schemas.openxmlformats.org/officeDocument/2006/relationships/font" Target="fonts/font17.fntdata"/><Relationship Id="rId145" Type="http://schemas.openxmlformats.org/officeDocument/2006/relationships/font" Target="fonts/font16.fntdata"/><Relationship Id="rId144" Type="http://schemas.openxmlformats.org/officeDocument/2006/relationships/font" Target="fonts/font15.fntdata"/><Relationship Id="rId143" Type="http://schemas.openxmlformats.org/officeDocument/2006/relationships/font" Target="fonts/font14.fntdata"/><Relationship Id="rId142" Type="http://schemas.openxmlformats.org/officeDocument/2006/relationships/font" Target="fonts/font13.fntdata"/><Relationship Id="rId141" Type="http://schemas.openxmlformats.org/officeDocument/2006/relationships/font" Target="fonts/font12.fntdata"/><Relationship Id="rId140" Type="http://schemas.openxmlformats.org/officeDocument/2006/relationships/font" Target="fonts/font11.fntdata"/><Relationship Id="rId14" Type="http://schemas.openxmlformats.org/officeDocument/2006/relationships/slide" Target="slides/slide12.xml"/><Relationship Id="rId139" Type="http://schemas.openxmlformats.org/officeDocument/2006/relationships/font" Target="fonts/font10.fntdata"/><Relationship Id="rId138" Type="http://schemas.openxmlformats.org/officeDocument/2006/relationships/font" Target="fonts/font9.fntdata"/><Relationship Id="rId137" Type="http://schemas.openxmlformats.org/officeDocument/2006/relationships/font" Target="fonts/font8.fntdata"/><Relationship Id="rId136" Type="http://schemas.openxmlformats.org/officeDocument/2006/relationships/font" Target="fonts/font7.fntdata"/><Relationship Id="rId135" Type="http://schemas.openxmlformats.org/officeDocument/2006/relationships/font" Target="fonts/font6.fntdata"/><Relationship Id="rId134" Type="http://schemas.openxmlformats.org/officeDocument/2006/relationships/font" Target="fonts/font5.fntdata"/><Relationship Id="rId133" Type="http://schemas.openxmlformats.org/officeDocument/2006/relationships/font" Target="fonts/font4.fntdata"/><Relationship Id="rId132" Type="http://schemas.openxmlformats.org/officeDocument/2006/relationships/font" Target="fonts/font3.fntdata"/><Relationship Id="rId131" Type="http://schemas.openxmlformats.org/officeDocument/2006/relationships/font" Target="fonts/font2.fntdata"/><Relationship Id="rId130" Type="http://schemas.openxmlformats.org/officeDocument/2006/relationships/font" Target="fonts/font1.fntdata"/><Relationship Id="rId13" Type="http://schemas.openxmlformats.org/officeDocument/2006/relationships/slide" Target="slides/slide11.xml"/><Relationship Id="rId129" Type="http://schemas.openxmlformats.org/officeDocument/2006/relationships/commentAuthors" Target="commentAuthors.xml"/><Relationship Id="rId128" Type="http://schemas.openxmlformats.org/officeDocument/2006/relationships/tableStyles" Target="tableStyles.xml"/><Relationship Id="rId127" Type="http://schemas.openxmlformats.org/officeDocument/2006/relationships/viewProps" Target="viewProps.xml"/><Relationship Id="rId126" Type="http://schemas.openxmlformats.org/officeDocument/2006/relationships/presProps" Target="presProps.xml"/><Relationship Id="rId125" Type="http://schemas.openxmlformats.org/officeDocument/2006/relationships/handoutMaster" Target="handoutMasters/handoutMaster1.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72" dt="2025-05-05T11:27:26.041" idx="2">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248" y="1072039"/>
            <a:ext cx="8226266" cy="286226"/>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4"/>
            </p:custDataLst>
          </p:nvPr>
        </p:nvSpPr>
        <p:spPr>
          <a:xfrm>
            <a:off x="459000" y="4735800"/>
            <a:ext cx="2025000" cy="2376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a:xfrm>
            <a:off x="3087000" y="4735800"/>
            <a:ext cx="2970000" cy="237600"/>
          </a:xfrm>
        </p:spPr>
        <p:txBody>
          <a:bodyPr/>
          <a:lstStyle/>
          <a:p>
            <a:endParaRPr lang="zh-CN" altLang="en-US"/>
          </a:p>
        </p:txBody>
      </p:sp>
      <p:sp>
        <p:nvSpPr>
          <p:cNvPr id="9" name="灯片编号占位符 8"/>
          <p:cNvSpPr>
            <a:spLocks noGrp="1"/>
          </p:cNvSpPr>
          <p:nvPr>
            <p:ph type="sldNum" sz="quarter" idx="12"/>
            <p:custDataLst>
              <p:tags r:id="rId6"/>
            </p:custDataLst>
          </p:nvPr>
        </p:nvSpPr>
        <p:spPr>
          <a:xfrm>
            <a:off x="6658200" y="4735800"/>
            <a:ext cx="2025000" cy="2376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459000" y="4735800"/>
            <a:ext cx="2025000" cy="2376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87000" y="4735800"/>
            <a:ext cx="2970000" cy="2376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658200" y="4735800"/>
            <a:ext cx="2025000" cy="2376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1.xml"/><Relationship Id="rId2" Type="http://schemas.openxmlformats.org/officeDocument/2006/relationships/hyperlink" Target="&#21382;&#21490;&#22320;&#22270;&#21450;&#32972;&#35829;&#25171;&#21345;.pdf" TargetMode="External"/><Relationship Id="rId1" Type="http://schemas.openxmlformats.org/officeDocument/2006/relationships/image" Target="../media/image40.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2.xml"/></Relationships>
</file>

<file path=ppt/slides/_rels/slide10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42.png"/><Relationship Id="rId1" Type="http://schemas.openxmlformats.org/officeDocument/2006/relationships/image" Target="../media/image41.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5.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6.xml"/></Relationships>
</file>

<file path=ppt/slides/_rels/slide10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7.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image" Target="../media/image47.png"/></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9.xml"/><Relationship Id="rId2" Type="http://schemas.openxmlformats.org/officeDocument/2006/relationships/image" Target="../media/image49.png"/><Relationship Id="rId1" Type="http://schemas.openxmlformats.org/officeDocument/2006/relationships/image" Target="../media/image48.png"/></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0.xml"/><Relationship Id="rId2" Type="http://schemas.openxmlformats.org/officeDocument/2006/relationships/image" Target="../media/image51.png"/><Relationship Id="rId1" Type="http://schemas.openxmlformats.org/officeDocument/2006/relationships/image" Target="../media/image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8" Type="http://schemas.openxmlformats.org/officeDocument/2006/relationships/comments" Target="../comments/comment1.xml"/><Relationship Id="rId7" Type="http://schemas.openxmlformats.org/officeDocument/2006/relationships/notesSlide" Target="../notesSlides/notesSlide1.xml"/><Relationship Id="rId6" Type="http://schemas.openxmlformats.org/officeDocument/2006/relationships/slideLayout" Target="../slideLayouts/slideLayout5.xml"/><Relationship Id="rId5" Type="http://schemas.openxmlformats.org/officeDocument/2006/relationships/tags" Target="../tags/tag54.xml"/><Relationship Id="rId4" Type="http://schemas.openxmlformats.org/officeDocument/2006/relationships/image" Target="../media/image1.png"/><Relationship Id="rId3" Type="http://schemas.openxmlformats.org/officeDocument/2006/relationships/tags" Target="../tags/tag53.xml"/><Relationship Id="rId2" Type="http://schemas.microsoft.com/office/2007/relationships/media" Target="../media/media1.mp4"/><Relationship Id="rId1" Type="http://schemas.openxmlformats.org/officeDocument/2006/relationships/video" Target="../media/media1.mp4"/></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image" Target="../media/image3.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tags" Target="../tags/tag60.xml"/><Relationship Id="rId2" Type="http://schemas.openxmlformats.org/officeDocument/2006/relationships/image" Target="../media/image5.png"/><Relationship Id="rId1" Type="http://schemas.openxmlformats.org/officeDocument/2006/relationships/tags" Target="../tags/tag59.xml"/></Relationships>
</file>

<file path=ppt/slides/_rels/slide4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3" Type="http://schemas.openxmlformats.org/officeDocument/2006/relationships/notesSlide" Target="../notesSlides/notesSlide7.xml"/><Relationship Id="rId12" Type="http://schemas.openxmlformats.org/officeDocument/2006/relationships/slideLayout" Target="../slideLayouts/slideLayout5.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xml"/><Relationship Id="rId3" Type="http://schemas.openxmlformats.org/officeDocument/2006/relationships/tags" Target="../tags/tag72.xml"/><Relationship Id="rId2" Type="http://schemas.openxmlformats.org/officeDocument/2006/relationships/image" Target="../media/image7.png"/><Relationship Id="rId1"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tags" Target="../tags/tag74.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8.xml"/><Relationship Id="rId2" Type="http://schemas.openxmlformats.org/officeDocument/2006/relationships/image" Target="../media/image9.png"/><Relationship Id="rId1" Type="http://schemas.openxmlformats.org/officeDocument/2006/relationships/tags" Target="../tags/tag77.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11.png"/><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image" Target="../media/image14.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3.xml"/><Relationship Id="rId1"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6.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3.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05.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104.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9.xml"/><Relationship Id="rId2" Type="http://schemas.openxmlformats.org/officeDocument/2006/relationships/image" Target="../media/image27.png"/><Relationship Id="rId1"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image" Target="../media/image2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2.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3.xml"/><Relationship Id="rId2" Type="http://schemas.openxmlformats.org/officeDocument/2006/relationships/image" Target="../media/image31.jpeg"/><Relationship Id="rId1" Type="http://schemas.openxmlformats.org/officeDocument/2006/relationships/image" Target="../media/image30.png"/></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33.png"/><Relationship Id="rId2" Type="http://schemas.openxmlformats.org/officeDocument/2006/relationships/tags" Target="../tags/tag114.xml"/><Relationship Id="rId1" Type="http://schemas.openxmlformats.org/officeDocument/2006/relationships/image" Target="../media/image3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image" Target="../media/image34.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7.xml"/><Relationship Id="rId2" Type="http://schemas.openxmlformats.org/officeDocument/2006/relationships/image" Target="../media/image36.png"/><Relationship Id="rId1"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8.xml"/><Relationship Id="rId1" Type="http://schemas.openxmlformats.org/officeDocument/2006/relationships/image" Target="../media/image37.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0.xml"/><Relationship Id="rId2" Type="http://schemas.openxmlformats.org/officeDocument/2006/relationships/image" Target="../media/image39.png"/><Relationship Id="rId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0" y="1629410"/>
            <a:ext cx="9144635" cy="1884680"/>
          </a:xfrm>
          <a:prstGeom prst="rect">
            <a:avLst/>
          </a:prstGeom>
          <a:noFill/>
        </p:spPr>
        <p:txBody>
          <a:bodyPr wrap="square" lIns="0" tIns="0" rIns="0" bIns="0" rtlCol="0">
            <a:spAutoFit/>
          </a:bodyPr>
          <a:lstStyle/>
          <a:p>
            <a:pPr algn="ctr">
              <a:lnSpc>
                <a:spcPct val="125000"/>
              </a:lnSpc>
            </a:pPr>
            <a:r>
              <a:rPr 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研读课标</a:t>
            </a:r>
            <a:r>
              <a:rPr lang="en-US" alt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  </a:t>
            </a:r>
            <a:r>
              <a:rPr lang="zh-CN" altLang="en-US"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明确方向</a:t>
            </a:r>
            <a:r>
              <a:rPr lang="en-US" alt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  </a:t>
            </a:r>
            <a:r>
              <a:rPr lang="zh-CN" altLang="en-US"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厚实素养</a:t>
            </a:r>
            <a:endParaRPr lang="zh-CN" altLang="en-US" sz="15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endParaRPr>
          </a:p>
          <a:p>
            <a:pPr algn="ctr">
              <a:lnSpc>
                <a:spcPct val="125000"/>
              </a:lnSpc>
            </a:pP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 </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佛山</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  </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甘成质</a:t>
            </a:r>
            <a:endPar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a:p>
            <a:pPr algn="ctr">
              <a:lnSpc>
                <a:spcPct val="125000"/>
              </a:lnSpc>
            </a:pP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2025</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年</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12</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月</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6</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日</a:t>
            </a:r>
            <a:endPar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a:p>
            <a:pPr algn="ctr">
              <a:lnSpc>
                <a:spcPct val="125000"/>
              </a:lnSpc>
            </a:pPr>
            <a:endPar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p:txBody>
      </p:sp>
      <p:sp>
        <p:nvSpPr>
          <p:cNvPr id="3" name="文本框 2"/>
          <p:cNvSpPr txBox="1"/>
          <p:nvPr/>
        </p:nvSpPr>
        <p:spPr>
          <a:xfrm>
            <a:off x="446246" y="4353878"/>
            <a:ext cx="2055019" cy="276860"/>
          </a:xfrm>
          <a:prstGeom prst="rect">
            <a:avLst/>
          </a:prstGeom>
          <a:noFill/>
        </p:spPr>
        <p:txBody>
          <a:bodyPr wrap="square" lIns="0" tIns="0" rIns="0" bIns="0" rtlCol="0">
            <a:spAutoFit/>
          </a:bodyPr>
          <a:lstStyle/>
          <a:p>
            <a:pPr algn="just" hangingPunct="0"/>
            <a:r>
              <a:rPr lang="en-US" altLang="zh-CN" sz="180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rPr>
              <a:t>2024-9-25</a:t>
            </a:r>
            <a:endParaRPr lang="zh-CN" altLang="en-US" sz="180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endParaRPr>
          </a:p>
        </p:txBody>
      </p:sp>
      <p:sp>
        <p:nvSpPr>
          <p:cNvPr id="6" name="文本框 5"/>
          <p:cNvSpPr txBox="1"/>
          <p:nvPr/>
        </p:nvSpPr>
        <p:spPr>
          <a:xfrm>
            <a:off x="446246" y="3926205"/>
            <a:ext cx="2101691" cy="253365"/>
          </a:xfrm>
          <a:prstGeom prst="rect">
            <a:avLst/>
          </a:prstGeom>
          <a:noFill/>
        </p:spPr>
        <p:txBody>
          <a:bodyPr wrap="square" lIns="0" tIns="0" rIns="0" bIns="0" rtlCol="0">
            <a:spAutoFit/>
          </a:bodyPr>
          <a:lstStyle/>
          <a:p>
            <a:pPr algn="just" hangingPunct="0"/>
            <a:r>
              <a:rPr lang="zh-CN" altLang="en-US" sz="165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rPr>
              <a:t>举办地点：顺德一中</a:t>
            </a:r>
            <a:endParaRPr lang="zh-CN" altLang="en-US" sz="165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2730" y="834390"/>
            <a:ext cx="8787130" cy="3474720"/>
          </a:xfrm>
          <a:prstGeom prst="rect">
            <a:avLst/>
          </a:prstGeom>
          <a:noFill/>
        </p:spPr>
        <p:txBody>
          <a:bodyPr wrap="square" rtlCol="0" anchor="t">
            <a:noAutofit/>
          </a:bodyPr>
          <a:p>
            <a:pPr algn="just">
              <a:lnSpc>
                <a:spcPct val="150000"/>
              </a:lnSpc>
            </a:pPr>
            <a:r>
              <a:rPr lang="zh-CN" altLang="en-US" sz="2000">
                <a:latin typeface="华文楷体" panose="02010600040101010101" charset="-122"/>
                <a:ea typeface="华文楷体" panose="02010600040101010101" charset="-122"/>
                <a:cs typeface="华文楷体" panose="02010600040101010101" charset="-122"/>
              </a:rPr>
              <a:t>若仔细分析义务教育历史教材目录中的标题与中考试题的对应关系，绝大多数选择题是</a:t>
            </a:r>
            <a:r>
              <a:rPr lang="zh-CN" altLang="en-US" sz="2000" b="1">
                <a:solidFill>
                  <a:srgbClr val="C00000"/>
                </a:solidFill>
                <a:latin typeface="华文楷体" panose="02010600040101010101" charset="-122"/>
                <a:ea typeface="华文楷体" panose="02010600040101010101" charset="-122"/>
                <a:cs typeface="华文楷体" panose="02010600040101010101" charset="-122"/>
              </a:rPr>
              <a:t>直接紧扣每课标题考查，还有部分选择题考查本课中的子标题，如第27-30题等等</a:t>
            </a:r>
            <a:r>
              <a:rPr lang="zh-CN" altLang="en-US" sz="2000">
                <a:latin typeface="华文楷体" panose="02010600040101010101" charset="-122"/>
                <a:ea typeface="华文楷体" panose="02010600040101010101" charset="-122"/>
                <a:cs typeface="华文楷体" panose="02010600040101010101" charset="-122"/>
              </a:rPr>
              <a:t>。但二者的考查依然是紧扣具体的史实，让学生在历史情境中分析试题设问所指的事件或概念。</a:t>
            </a:r>
            <a:endParaRPr lang="zh-CN" altLang="en-US" sz="2000">
              <a:latin typeface="华文楷体" panose="02010600040101010101" charset="-122"/>
              <a:ea typeface="华文楷体" panose="02010600040101010101" charset="-122"/>
              <a:cs typeface="华文楷体" panose="02010600040101010101" charset="-122"/>
            </a:endParaRPr>
          </a:p>
          <a:p>
            <a:pPr indent="457200" algn="just" fontAlgn="auto">
              <a:lnSpc>
                <a:spcPct val="150000"/>
              </a:lnSpc>
            </a:pPr>
            <a:r>
              <a:rPr lang="zh-CN" altLang="en-US" sz="2000">
                <a:latin typeface="华文楷体" panose="02010600040101010101" charset="-122"/>
                <a:ea typeface="华文楷体" panose="02010600040101010101" charset="-122"/>
                <a:cs typeface="华文楷体" panose="02010600040101010101" charset="-122"/>
              </a:rPr>
              <a:t>因此，从学科发展的角度看，中考试题在情境、问题、思维和难度的设定是</a:t>
            </a:r>
            <a:r>
              <a:rPr lang="zh-CN" altLang="en-US" sz="2000" b="1">
                <a:solidFill>
                  <a:srgbClr val="C00000"/>
                </a:solidFill>
                <a:latin typeface="华文楷体" panose="02010600040101010101" charset="-122"/>
                <a:ea typeface="华文楷体" panose="02010600040101010101" charset="-122"/>
                <a:cs typeface="华文楷体" panose="02010600040101010101" charset="-122"/>
              </a:rPr>
              <a:t>基于初中生的能力水平</a:t>
            </a:r>
            <a:r>
              <a:rPr lang="zh-CN" altLang="en-US" sz="2000">
                <a:latin typeface="华文楷体" panose="02010600040101010101" charset="-122"/>
                <a:ea typeface="华文楷体" panose="02010600040101010101" charset="-122"/>
                <a:cs typeface="华文楷体" panose="02010600040101010101" charset="-122"/>
              </a:rPr>
              <a:t>。如</a:t>
            </a:r>
            <a:r>
              <a:rPr lang="zh-CN" altLang="en-US" sz="2000" b="1">
                <a:gradFill>
                  <a:gsLst>
                    <a:gs pos="51300">
                      <a:srgbClr val="4888CF"/>
                    </a:gs>
                    <a:gs pos="0">
                      <a:srgbClr val="95D2FF"/>
                    </a:gs>
                    <a:gs pos="95000">
                      <a:srgbClr val="3965A3"/>
                    </a:gs>
                  </a:gsLst>
                  <a:lin ang="5400000" scaled="1"/>
                </a:gradFill>
                <a:latin typeface="华文楷体" panose="02010600040101010101" charset="-122"/>
                <a:ea typeface="华文楷体" panose="02010600040101010101" charset="-122"/>
                <a:cs typeface="华文楷体" panose="02010600040101010101" charset="-122"/>
              </a:rPr>
              <a:t>试题材料比高中试题字数少，材料中所指的历史事物更加明确，历史思维的渗透相对高中较低</a:t>
            </a:r>
            <a:r>
              <a:rPr lang="zh-CN" altLang="en-US" sz="2000">
                <a:latin typeface="华文楷体" panose="02010600040101010101" charset="-122"/>
                <a:ea typeface="华文楷体" panose="02010600040101010101" charset="-122"/>
                <a:cs typeface="华文楷体" panose="02010600040101010101" charset="-122"/>
              </a:rPr>
              <a:t>。</a:t>
            </a:r>
            <a:endParaRPr lang="zh-CN" altLang="en-US" sz="20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7015" y="568325"/>
            <a:ext cx="7914640" cy="4575175"/>
          </a:xfrm>
          <a:prstGeom prst="rect">
            <a:avLst/>
          </a:prstGeom>
        </p:spPr>
      </p:pic>
      <p:sp>
        <p:nvSpPr>
          <p:cNvPr id="3" name="文本框 2"/>
          <p:cNvSpPr txBox="1"/>
          <p:nvPr/>
        </p:nvSpPr>
        <p:spPr>
          <a:xfrm>
            <a:off x="186055" y="105410"/>
            <a:ext cx="6729730" cy="460375"/>
          </a:xfrm>
          <a:prstGeom prst="rect">
            <a:avLst/>
          </a:prstGeom>
          <a:noFill/>
        </p:spPr>
        <p:txBody>
          <a:bodyPr wrap="square" rtlCol="0">
            <a:spAutoFit/>
          </a:bodyPr>
          <a:p>
            <a:pPr indent="0"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冲刺阶段利用整理好的时间轴或</a:t>
            </a:r>
            <a:r>
              <a:rPr lang="zh-CN" altLang="en-US" sz="2000">
                <a:latin typeface="方正大标宋简体" panose="02000000000000000000" charset="-122"/>
                <a:ea typeface="方正大标宋简体" panose="02000000000000000000" charset="-122"/>
                <a:cs typeface="方正大标宋简体" panose="02000000000000000000" charset="-122"/>
                <a:hlinkClick r:id="rId2" action="ppaction://hlinkfile"/>
              </a:rPr>
              <a:t>地图把主干知识</a:t>
            </a:r>
            <a:r>
              <a:rPr lang="zh-CN" altLang="en-US" sz="2000">
                <a:latin typeface="方正大标宋简体" panose="02000000000000000000" charset="-122"/>
                <a:ea typeface="方正大标宋简体" panose="02000000000000000000" charset="-122"/>
                <a:cs typeface="方正大标宋简体" panose="02000000000000000000" charset="-122"/>
              </a:rPr>
              <a:t>过一遍</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1925" y="1460500"/>
            <a:ext cx="7814310" cy="3646170"/>
          </a:xfrm>
          <a:prstGeom prst="rect">
            <a:avLst/>
          </a:prstGeom>
        </p:spPr>
        <p:txBody>
          <a:bodyPr wrap="square">
            <a:spAutoFit/>
          </a:bodyPr>
          <a:p>
            <a:pPr marL="266700" indent="-200025" algn="l"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 </a:t>
            </a:r>
            <a:r>
              <a:rPr lang="zh-CN" altLang="en-US" sz="1400">
                <a:latin typeface="Times New Roman" panose="02020603050405020304"/>
                <a:ea typeface="宋体" panose="02010600030101010101" pitchFamily="2" charset="-122"/>
              </a:rPr>
              <a:t>（</a:t>
            </a:r>
            <a:r>
              <a:rPr lang="en-US" altLang="zh-CN" sz="1400">
                <a:latin typeface="Times New Roman" panose="02020603050405020304"/>
                <a:ea typeface="Times New Roman" panose="02020603050405020304"/>
              </a:rPr>
              <a:t>2021</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广东广州</a:t>
            </a:r>
            <a:r>
              <a:rPr lang="en-US" altLang="zh-CN" sz="1400">
                <a:latin typeface="Times New Roman" panose="02020603050405020304"/>
                <a:ea typeface="宋体" panose="02010600030101010101" pitchFamily="2" charset="-122"/>
              </a:rPr>
              <a:t>·</a:t>
            </a:r>
            <a:r>
              <a:rPr lang="en-US" altLang="zh-CN" sz="1400">
                <a:latin typeface="Times New Roman" panose="02020603050405020304"/>
                <a:ea typeface="Times New Roman" panose="02020603050405020304"/>
              </a:rPr>
              <a:t>4</a:t>
            </a:r>
            <a:r>
              <a:rPr lang="zh-CN" altLang="en-US" sz="1400">
                <a:latin typeface="Times New Roman" panose="02020603050405020304"/>
                <a:ea typeface="宋体" panose="02010600030101010101" pitchFamily="2" charset="-122"/>
              </a:rPr>
              <a:t>）研究发现，南北朝时期，鲜卑族慕容部从辽西主动迁到中原地区。后来，慕容鲜卑便从历史上“消失”，</a:t>
            </a:r>
            <a:r>
              <a:rPr lang="zh-CN" altLang="en-US" sz="1400" b="1">
                <a:solidFill>
                  <a:srgbClr val="FF0000"/>
                </a:solidFill>
                <a:latin typeface="Times New Roman" panose="02020603050405020304"/>
                <a:ea typeface="宋体" panose="02010600030101010101" pitchFamily="2" charset="-122"/>
              </a:rPr>
              <a:t>只留下“慕容”一词作为一个姓氏而存在</a:t>
            </a:r>
            <a:r>
              <a:rPr lang="zh-CN" altLang="en-US" sz="1400">
                <a:latin typeface="Times New Roman" panose="02020603050405020304"/>
                <a:ea typeface="宋体" panose="02010600030101010101" pitchFamily="2" charset="-122"/>
              </a:rPr>
              <a:t>。这一现象表明南北朝时期</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Times New Roman" panose="02020603050405020304"/>
              </a:rPr>
              <a:t>A</a:t>
            </a:r>
            <a:r>
              <a:rPr lang="zh-CN" altLang="en-US" sz="1400">
                <a:latin typeface="Times New Roman" panose="02020603050405020304"/>
                <a:ea typeface="宋体" panose="02010600030101010101" pitchFamily="2" charset="-122"/>
              </a:rPr>
              <a:t>．民族交融加强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B</a:t>
            </a:r>
            <a:r>
              <a:rPr lang="zh-CN" altLang="en-US" sz="1400">
                <a:latin typeface="Times New Roman" panose="02020603050405020304"/>
                <a:ea typeface="宋体" panose="02010600030101010101" pitchFamily="2" charset="-122"/>
              </a:rPr>
              <a:t>．南北发展平衡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C</a:t>
            </a:r>
            <a:r>
              <a:rPr lang="zh-CN" altLang="en-US" sz="1400">
                <a:latin typeface="Times New Roman" panose="02020603050405020304"/>
                <a:ea typeface="宋体" panose="02010600030101010101" pitchFamily="2" charset="-122"/>
              </a:rPr>
              <a:t>．经济破坏严重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D</a:t>
            </a:r>
            <a:r>
              <a:rPr lang="zh-CN" altLang="en-US" sz="1400">
                <a:latin typeface="Times New Roman" panose="02020603050405020304"/>
                <a:ea typeface="宋体" panose="02010600030101010101" pitchFamily="2" charset="-122"/>
              </a:rPr>
              <a:t>．文学艺术繁荣</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a:t>
            </a:r>
            <a:r>
              <a:rPr lang="en-US" altLang="zh-CN" sz="1400">
                <a:latin typeface="Times New Roman" panose="02020603050405020304"/>
                <a:ea typeface="宋体" panose="02010600030101010101" pitchFamily="2" charset="-122"/>
              </a:rPr>
              <a:t>2020·</a:t>
            </a:r>
            <a:r>
              <a:rPr lang="zh-CN" altLang="en-US" sz="1400">
                <a:latin typeface="Times New Roman" panose="02020603050405020304"/>
                <a:ea typeface="宋体" panose="02010600030101010101" pitchFamily="2" charset="-122"/>
              </a:rPr>
              <a:t>广东省</a:t>
            </a:r>
            <a:r>
              <a:rPr lang="en-US" altLang="zh-CN" sz="1400">
                <a:latin typeface="Times New Roman" panose="02020603050405020304"/>
                <a:ea typeface="宋体" panose="02010600030101010101" pitchFamily="2" charset="-122"/>
              </a:rPr>
              <a:t>·7</a:t>
            </a:r>
            <a:r>
              <a:rPr lang="zh-CN" altLang="en-US" sz="1400">
                <a:latin typeface="Times New Roman" panose="02020603050405020304"/>
                <a:ea typeface="宋体" panose="02010600030101010101" pitchFamily="2" charset="-122"/>
              </a:rPr>
              <a:t>）魏晋南北朝内迁的北方少数民族一般被泛称为</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五胡</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吕思勉《中国通史》讲到</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一到隋唐时代，而所谓五胡，便已泯然无迹</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，意在说明魏晋南北朝时期</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A</a:t>
            </a:r>
            <a:r>
              <a:rPr lang="zh-CN" altLang="en-US" sz="1400">
                <a:latin typeface="Times New Roman" panose="02020603050405020304"/>
                <a:ea typeface="宋体" panose="02010600030101010101" pitchFamily="2" charset="-122"/>
              </a:rPr>
              <a:t>．民族交融加强</a:t>
            </a:r>
            <a:r>
              <a:rPr lang="en-US" altLang="zh-CN" sz="1400">
                <a:latin typeface="Times New Roman" panose="02020603050405020304"/>
                <a:ea typeface="宋体" panose="02010600030101010101" pitchFamily="2" charset="-122"/>
              </a:rPr>
              <a:t>B</a:t>
            </a:r>
            <a:r>
              <a:rPr lang="zh-CN" altLang="en-US" sz="1400">
                <a:latin typeface="Times New Roman" panose="02020603050405020304"/>
                <a:ea typeface="宋体" panose="02010600030101010101" pitchFamily="2" charset="-122"/>
              </a:rPr>
              <a:t>．商业贸易繁荣</a:t>
            </a:r>
            <a:r>
              <a:rPr lang="en-US" altLang="zh-CN" sz="1400">
                <a:latin typeface="Times New Roman" panose="02020603050405020304"/>
                <a:ea typeface="宋体" panose="02010600030101010101" pitchFamily="2" charset="-122"/>
              </a:rPr>
              <a:t> C</a:t>
            </a:r>
            <a:r>
              <a:rPr lang="zh-CN" altLang="en-US" sz="1400">
                <a:latin typeface="Times New Roman" panose="02020603050405020304"/>
                <a:ea typeface="宋体" panose="02010600030101010101" pitchFamily="2" charset="-122"/>
              </a:rPr>
              <a:t>．政治清明稳定</a:t>
            </a:r>
            <a:r>
              <a:rPr lang="en-US" altLang="zh-CN" sz="1400">
                <a:latin typeface="Times New Roman" panose="02020603050405020304"/>
                <a:ea typeface="宋体" panose="02010600030101010101" pitchFamily="2" charset="-122"/>
              </a:rPr>
              <a:t>D</a:t>
            </a:r>
            <a:r>
              <a:rPr lang="zh-CN" altLang="en-US" sz="1400">
                <a:latin typeface="Times New Roman" panose="02020603050405020304"/>
                <a:ea typeface="宋体" panose="02010600030101010101" pitchFamily="2" charset="-122"/>
              </a:rPr>
              <a:t>．中外交流频繁</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（佛山市供题训练</a:t>
            </a:r>
            <a:r>
              <a:rPr lang="en-US" altLang="zh-CN" sz="1400">
                <a:latin typeface="Times New Roman" panose="02020603050405020304"/>
                <a:ea typeface="宋体" panose="02010600030101010101" pitchFamily="2" charset="-122"/>
              </a:rPr>
              <a:t>5</a:t>
            </a:r>
            <a:r>
              <a:rPr lang="zh-CN" altLang="en-US" sz="1400">
                <a:latin typeface="Times New Roman" panose="02020603050405020304"/>
                <a:ea typeface="宋体" panose="02010600030101010101" pitchFamily="2" charset="-122"/>
              </a:rPr>
              <a:t>）在敦煌出土的北朝时期文献中，发现有记载匈奴等民族农户的资料，包括家庭构成、土地占有以及对国家的负担，与当地汉人没有差别。这些资料可用于研究</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A.</a:t>
            </a:r>
            <a:r>
              <a:rPr lang="zh-CN" altLang="en-US" sz="1400">
                <a:latin typeface="Times New Roman" panose="02020603050405020304"/>
                <a:ea typeface="宋体" panose="02010600030101010101" pitchFamily="2" charset="-122"/>
              </a:rPr>
              <a:t>北魏孝文帝改革背景</a:t>
            </a:r>
            <a:r>
              <a:rPr lang="en-US" altLang="zh-CN" sz="1400">
                <a:latin typeface="Times New Roman" panose="02020603050405020304"/>
                <a:ea typeface="宋体" panose="02010600030101010101" pitchFamily="2" charset="-122"/>
              </a:rPr>
              <a:t> B.</a:t>
            </a:r>
            <a:r>
              <a:rPr lang="zh-CN" altLang="en-US" sz="1400">
                <a:latin typeface="Times New Roman" panose="02020603050405020304"/>
                <a:ea typeface="宋体" panose="02010600030101010101" pitchFamily="2" charset="-122"/>
              </a:rPr>
              <a:t>北方地区的民族交融</a:t>
            </a:r>
            <a:r>
              <a:rPr lang="en-US" altLang="zh-CN" sz="1400">
                <a:latin typeface="Times New Roman" panose="02020603050405020304"/>
                <a:ea typeface="宋体" panose="02010600030101010101" pitchFamily="2" charset="-122"/>
              </a:rPr>
              <a:t> </a:t>
            </a:r>
            <a:endParaRPr lang="en-US" altLang="zh-CN"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C.</a:t>
            </a:r>
            <a:r>
              <a:rPr lang="zh-CN" altLang="en-US" sz="1400">
                <a:latin typeface="Times New Roman" panose="02020603050405020304"/>
                <a:ea typeface="宋体" panose="02010600030101010101" pitchFamily="2" charset="-122"/>
              </a:rPr>
              <a:t>中原地区的经济发展</a:t>
            </a:r>
            <a:r>
              <a:rPr lang="en-US" altLang="zh-CN" sz="1400">
                <a:latin typeface="Times New Roman" panose="02020603050405020304"/>
                <a:ea typeface="宋体" panose="02010600030101010101" pitchFamily="2" charset="-122"/>
              </a:rPr>
              <a:t> D.</a:t>
            </a:r>
            <a:r>
              <a:rPr lang="zh-CN" altLang="en-US" sz="1400">
                <a:latin typeface="Times New Roman" panose="02020603050405020304"/>
                <a:ea typeface="宋体" panose="02010600030101010101" pitchFamily="2" charset="-122"/>
              </a:rPr>
              <a:t>海上丝绸之路的兴起</a:t>
            </a:r>
            <a:endParaRPr lang="zh-CN" altLang="en-US" sz="1400">
              <a:latin typeface="Times New Roman" panose="02020603050405020304"/>
              <a:ea typeface="宋体" panose="02010600030101010101" pitchFamily="2" charset="-122"/>
            </a:endParaRPr>
          </a:p>
        </p:txBody>
      </p:sp>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二、主干知识的落实</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关注一下佛山试题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2893" y="955834"/>
            <a:ext cx="5654040" cy="2921318"/>
          </a:xfrm>
          <a:prstGeom prst="rect">
            <a:avLst/>
          </a:prstGeom>
        </p:spPr>
      </p:pic>
      <p:pic>
        <p:nvPicPr>
          <p:cNvPr id="3" name="图片 2"/>
          <p:cNvPicPr>
            <a:picLocks noChangeAspect="1"/>
          </p:cNvPicPr>
          <p:nvPr/>
        </p:nvPicPr>
        <p:blipFill>
          <a:blip r:embed="rId2"/>
          <a:stretch>
            <a:fillRect/>
          </a:stretch>
        </p:blipFill>
        <p:spPr>
          <a:xfrm>
            <a:off x="2566988" y="1942624"/>
            <a:ext cx="6577013" cy="3157538"/>
          </a:xfrm>
          <a:prstGeom prst="rect">
            <a:avLst/>
          </a:prstGeom>
        </p:spPr>
      </p:pic>
      <p:sp>
        <p:nvSpPr>
          <p:cNvPr id="4" name="文本占位符 4"/>
          <p:cNvSpPr>
            <a:spLocks noGrp="1"/>
          </p:cNvSpPr>
          <p:nvPr>
            <p:custDataLst>
              <p:tags r:id="rId3"/>
            </p:custDataLst>
          </p:nvPr>
        </p:nvSpPr>
        <p:spPr>
          <a:xfrm>
            <a:off x="431006" y="4090035"/>
            <a:ext cx="8712994" cy="534353"/>
          </a:xfrm>
          <a:prstGeom prst="rect">
            <a:avLst/>
          </a:prstGeom>
          <a:noFill/>
          <a:extLst>
            <a:ext uri="{909E8E84-426E-40DD-AFC4-6F175D3DCCD1}">
              <a14:hiddenFill xmlns:a14="http://schemas.microsoft.com/office/drawing/2010/main">
                <a:solidFill>
                  <a:schemeClr val="tx1"/>
                </a:solidFill>
              </a14:hiddenFill>
            </a:ext>
          </a:extLst>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b="1">
                <a:solidFill>
                  <a:srgbClr val="FF0000"/>
                </a:solidFill>
                <a:sym typeface="+mn-ea"/>
              </a:rPr>
              <a:t>从历史人物或事件中体会和学习到历史人物对生活的追求和满足</a:t>
            </a:r>
            <a:endParaRPr lang="zh-CN" altLang="en-US" b="1">
              <a:solidFill>
                <a:srgbClr val="FF0000"/>
              </a:solidFill>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260" y="332105"/>
            <a:ext cx="8564880" cy="403860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rPr>
              <a:t>2023-2024学年佛山二模-17题</a:t>
            </a:r>
            <a:r>
              <a:rPr lang="en-US" altLang="zh-CN" sz="1800">
                <a:latin typeface="方正大标宋简体" panose="02000000000000000000" charset="-122"/>
                <a:ea typeface="方正大标宋简体" panose="02000000000000000000" charset="-122"/>
                <a:cs typeface="方正大标宋简体" panose="02000000000000000000" charset="-122"/>
              </a:rPr>
              <a:t>  </a:t>
            </a:r>
            <a:r>
              <a:rPr lang="zh-CN" altLang="en-US" sz="1800">
                <a:latin typeface="方正大标宋简体" panose="02000000000000000000" charset="-122"/>
                <a:ea typeface="方正大标宋简体" panose="02000000000000000000" charset="-122"/>
                <a:cs typeface="方正大标宋简体" panose="02000000000000000000" charset="-122"/>
              </a:rPr>
              <a:t>4月测试</a:t>
            </a:r>
            <a:endParaRPr lang="zh-CN" altLang="en-US" sz="1800">
              <a:latin typeface="方正大标宋简体" panose="02000000000000000000" charset="-122"/>
              <a:ea typeface="方正大标宋简体" panose="02000000000000000000" charset="-122"/>
              <a:cs typeface="方正大标宋简体" panose="02000000000000000000" charset="-122"/>
            </a:endParaRPr>
          </a:p>
          <a:p>
            <a:pPr algn="just">
              <a:lnSpc>
                <a:spcPct val="150000"/>
              </a:lnSpc>
            </a:pPr>
            <a:r>
              <a:rPr lang="zh-CN" altLang="en-US"/>
              <a:t>随着古代社会的不断发展，书写材料的重要作用日益凸显，特别是纸张发明后，对人类文明的发展产生了深远影响。阅读材料并结合所学知识，完成下列要求。（</a:t>
            </a:r>
            <a:r>
              <a:rPr lang="en-US" altLang="zh-CN"/>
              <a:t>12</a:t>
            </a:r>
            <a:r>
              <a:rPr lang="zh-CN" altLang="en-US"/>
              <a:t>分）</a:t>
            </a:r>
            <a:endParaRPr lang="zh-CN" altLang="en-US"/>
          </a:p>
          <a:p>
            <a:pPr algn="just">
              <a:lnSpc>
                <a:spcPct val="150000"/>
              </a:lnSpc>
            </a:pPr>
            <a:r>
              <a:rPr lang="zh-CN" altLang="en-US"/>
              <a:t>材料一</a:t>
            </a:r>
            <a:endParaRPr lang="zh-CN" altLang="en-US"/>
          </a:p>
          <a:p>
            <a:pPr algn="just">
              <a:lnSpc>
                <a:spcPct val="150000"/>
              </a:lnSpc>
            </a:pPr>
            <a:r>
              <a:rPr lang="zh-CN" altLang="en-US">
                <a:latin typeface="楷体" panose="02010609060101010101" charset="-122"/>
                <a:ea typeface="楷体" panose="02010609060101010101" charset="-122"/>
                <a:cs typeface="楷体" panose="02010609060101010101" charset="-122"/>
              </a:rPr>
              <a:t>不论东方还是西方，早期的书籍书写材料都是比较笨重的，埃及的纸草、西亚的羊皮、印度的桦树皮、中国的简牍，都不利于传输，特别是远距离传递。从中原往西，丝绸之路上也出土过一些早期的书籍，比如</a:t>
            </a:r>
            <a:r>
              <a:rPr lang="en-US" altLang="zh-CN">
                <a:latin typeface="楷体" panose="02010609060101010101" charset="-122"/>
                <a:ea typeface="楷体" panose="02010609060101010101" charset="-122"/>
                <a:cs typeface="楷体" panose="02010609060101010101" charset="-122"/>
              </a:rPr>
              <a:t>1956</a:t>
            </a:r>
            <a:r>
              <a:rPr lang="zh-CN" altLang="en-US">
                <a:latin typeface="楷体" panose="02010609060101010101" charset="-122"/>
                <a:ea typeface="楷体" panose="02010609060101010101" charset="-122"/>
                <a:cs typeface="楷体" panose="02010609060101010101" charset="-122"/>
              </a:rPr>
              <a:t>年甘肃武威东汉墓出土的《仪礼》木简，这些木简为松木制成，尺寸颇长，因此如果在古代的车子上运载的话，极易折断</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纸传入中亚，被佛教徒使用之后，可以抄写、传播更大篇幅的佛典。</a:t>
            </a:r>
            <a:endParaRPr lang="zh-CN" altLang="en-US">
              <a:latin typeface="楷体" panose="02010609060101010101" charset="-122"/>
              <a:ea typeface="楷体" panose="02010609060101010101" charset="-122"/>
              <a:cs typeface="楷体" panose="02010609060101010101" charset="-122"/>
            </a:endParaRPr>
          </a:p>
          <a:p>
            <a:pPr algn="r">
              <a:lnSpc>
                <a:spcPct val="150000"/>
              </a:lnSpc>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摘编自荣新江《纸对丝路文明交往的意义》</a:t>
            </a:r>
            <a:endParaRPr lang="zh-CN" altLang="en-US">
              <a:latin typeface="楷体" panose="02010609060101010101" charset="-122"/>
              <a:ea typeface="楷体" panose="02010609060101010101" charset="-122"/>
              <a:cs typeface="楷体" panose="02010609060101010101" charset="-122"/>
            </a:endParaRPr>
          </a:p>
          <a:p>
            <a:pPr algn="l">
              <a:lnSpc>
                <a:spcPct val="15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）根据材料一并结合所学知识，指出中国古代纸张发明前书写材料的类型，并简要概括纸张的优势。（</a:t>
            </a:r>
            <a:r>
              <a:rPr lang="en-US" altLang="zh-CN">
                <a:latin typeface="黑体" panose="02010609060101010101" charset="-122"/>
                <a:ea typeface="黑体" panose="02010609060101010101" charset="-122"/>
                <a:cs typeface="黑体" panose="02010609060101010101" charset="-122"/>
              </a:rPr>
              <a:t>6</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pPr algn="just">
              <a:lnSpc>
                <a:spcPct val="150000"/>
              </a:lnSpc>
              <a:buClrTx/>
              <a:buSzTx/>
              <a:buFontTx/>
            </a:pPr>
            <a:r>
              <a:rPr lang="zh-CN" altLang="en-US" sz="1800">
                <a:latin typeface="方正大标宋简体" panose="02000000000000000000" charset="-122"/>
                <a:ea typeface="方正大标宋简体" panose="02000000000000000000" charset="-122"/>
                <a:cs typeface="方正大标宋简体" panose="02000000000000000000" charset="-122"/>
              </a:rPr>
              <a:t>2024年广东省卷第31题</a:t>
            </a:r>
            <a:endParaRPr lang="zh-CN" altLang="en-US" sz="1800">
              <a:latin typeface="方正大标宋简体" panose="02000000000000000000" charset="-122"/>
              <a:ea typeface="方正大标宋简体" panose="02000000000000000000" charset="-122"/>
              <a:cs typeface="方正大标宋简体" panose="02000000000000000000" charset="-122"/>
            </a:endParaRPr>
          </a:p>
          <a:p>
            <a:pPr algn="l">
              <a:lnSpc>
                <a:spcPct val="15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）根据材料一并结合所学知识，指出上述书写材料的共同局限，以及突破该局限的中国古代重大发明。</a:t>
            </a:r>
            <a:endParaRPr lang="zh-CN" altLang="en-US">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2565" y="268605"/>
            <a:ext cx="5934710" cy="50673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学年佛山高二期末-17题</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  7</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月测试</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365125" y="775335"/>
            <a:ext cx="7985125" cy="1383665"/>
          </a:xfrm>
          <a:prstGeom prst="rect">
            <a:avLst/>
          </a:prstGeom>
          <a:noFill/>
        </p:spPr>
        <p:txBody>
          <a:bodyPr wrap="square" rtlCol="0" anchor="t">
            <a:spAutoFit/>
          </a:bodyPr>
          <a:p>
            <a:pPr algn="just">
              <a:lnSpc>
                <a:spcPct val="150000"/>
              </a:lnSpc>
            </a:pPr>
            <a:r>
              <a:rPr lang="en-US" altLang="zh-CN" sz="1400">
                <a:latin typeface="楷体" panose="02010609060101010101" charset="-122"/>
                <a:ea typeface="楷体" panose="02010609060101010101" charset="-122"/>
                <a:cs typeface="楷体" panose="02010609060101010101" charset="-122"/>
              </a:rPr>
              <a:t>7.</a:t>
            </a:r>
            <a:r>
              <a:rPr lang="zh-CN" altLang="en-US" sz="1400">
                <a:latin typeface="楷体" panose="02010609060101010101" charset="-122"/>
                <a:ea typeface="楷体" panose="02010609060101010101" charset="-122"/>
                <a:cs typeface="楷体" panose="02010609060101010101" charset="-122"/>
              </a:rPr>
              <a:t>晚清时期，张謇提出了著名的</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棉铁主义</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，强调通过发展棉纺织业和钢铁工业，实现国家经济的独立自主。而孙中山的</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民生主义</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，则提出了</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节制资本</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与</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平均地权</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的主张。两者都</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zh-CN" sz="1400">
                <a:latin typeface="楷体" panose="02010609060101010101" charset="-122"/>
                <a:ea typeface="楷体" panose="02010609060101010101" charset="-122"/>
                <a:cs typeface="楷体" panose="02010609060101010101" charset="-122"/>
              </a:rPr>
              <a:t>A.</a:t>
            </a:r>
            <a:r>
              <a:rPr lang="zh-CN" altLang="en-US" sz="1400">
                <a:latin typeface="楷体" panose="02010609060101010101" charset="-122"/>
                <a:ea typeface="楷体" panose="02010609060101010101" charset="-122"/>
                <a:cs typeface="楷体" panose="02010609060101010101" charset="-122"/>
              </a:rPr>
              <a:t>主张加强国家干预</a:t>
            </a:r>
            <a:r>
              <a:rPr lang="en-US" altLang="zh-CN" sz="1400">
                <a:latin typeface="楷体" panose="02010609060101010101" charset="-122"/>
                <a:ea typeface="楷体" panose="02010609060101010101" charset="-122"/>
                <a:cs typeface="楷体" panose="02010609060101010101" charset="-122"/>
              </a:rPr>
              <a:t>                   B.</a:t>
            </a:r>
            <a:r>
              <a:rPr lang="zh-CN" altLang="en-US" sz="1400">
                <a:latin typeface="楷体" panose="02010609060101010101" charset="-122"/>
                <a:ea typeface="楷体" panose="02010609060101010101" charset="-122"/>
                <a:cs typeface="楷体" panose="02010609060101010101" charset="-122"/>
              </a:rPr>
              <a:t>探索民族独立与复兴</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zh-CN" sz="1400">
                <a:latin typeface="楷体" panose="02010609060101010101" charset="-122"/>
                <a:ea typeface="楷体" panose="02010609060101010101" charset="-122"/>
                <a:cs typeface="楷体" panose="02010609060101010101" charset="-122"/>
              </a:rPr>
              <a:t>C.</a:t>
            </a:r>
            <a:r>
              <a:rPr lang="zh-CN" altLang="en-US" sz="1400">
                <a:latin typeface="楷体" panose="02010609060101010101" charset="-122"/>
                <a:ea typeface="楷体" panose="02010609060101010101" charset="-122"/>
                <a:cs typeface="楷体" panose="02010609060101010101" charset="-122"/>
              </a:rPr>
              <a:t>反对发展资本主义</a:t>
            </a:r>
            <a:r>
              <a:rPr lang="en-US" altLang="zh-CN" sz="1400">
                <a:latin typeface="楷体" panose="02010609060101010101" charset="-122"/>
                <a:ea typeface="楷体" panose="02010609060101010101" charset="-122"/>
                <a:cs typeface="楷体" panose="02010609060101010101" charset="-122"/>
              </a:rPr>
              <a:t>                   D.</a:t>
            </a:r>
            <a:r>
              <a:rPr lang="zh-CN" altLang="en-US" sz="1400">
                <a:latin typeface="楷体" panose="02010609060101010101" charset="-122"/>
                <a:ea typeface="楷体" panose="02010609060101010101" charset="-122"/>
                <a:cs typeface="楷体" panose="02010609060101010101" charset="-122"/>
              </a:rPr>
              <a:t>强调人民的基本权益</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286385" y="2208530"/>
            <a:ext cx="4572000" cy="506730"/>
          </a:xfrm>
          <a:prstGeom prst="rect">
            <a:avLst/>
          </a:prstGeom>
          <a:noFill/>
        </p:spPr>
        <p:txBody>
          <a:bodyPr wrap="square" rtlCol="0" anchor="t">
            <a:spAutoFit/>
          </a:bodyPr>
          <a:p>
            <a:pPr algn="just">
              <a:lnSpc>
                <a:spcPct val="150000"/>
              </a:lnSpc>
              <a:buClrTx/>
              <a:buSzTx/>
              <a:buFontTx/>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年广东省卷第</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12</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5" name="文本框 4"/>
          <p:cNvSpPr txBox="1"/>
          <p:nvPr/>
        </p:nvSpPr>
        <p:spPr>
          <a:xfrm>
            <a:off x="344805" y="2764790"/>
            <a:ext cx="8173085" cy="1060450"/>
          </a:xfrm>
          <a:prstGeom prst="rect">
            <a:avLst/>
          </a:prstGeom>
          <a:noFill/>
        </p:spPr>
        <p:txBody>
          <a:bodyPr wrap="square" rtlCol="0" anchor="t">
            <a:spAutoFit/>
          </a:bodyPr>
          <a:p>
            <a:pPr>
              <a:lnSpc>
                <a:spcPct val="150000"/>
              </a:lnSpc>
            </a:pPr>
            <a:r>
              <a:rPr lang="zh-CN" altLang="en-US" sz="1400">
                <a:latin typeface="楷体" panose="02010609060101010101" charset="-122"/>
                <a:ea typeface="楷体" panose="02010609060101010101" charset="-122"/>
                <a:cs typeface="楷体" panose="02010609060101010101" charset="-122"/>
              </a:rPr>
              <a:t>12．张謇认为中国要振兴，必须以棉、铁两种工业为中心，1910年，他正式提出“棉铁政策”。认为“至柔唯棉，至刚唯铁”。这表明他主张（　　）</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zh-CN" altLang="en-US" sz="1400">
                <a:latin typeface="楷体" panose="02010609060101010101" charset="-122"/>
                <a:ea typeface="楷体" panose="02010609060101010101" charset="-122"/>
                <a:cs typeface="楷体" panose="02010609060101010101" charset="-122"/>
              </a:rPr>
              <a:t>A．平均地权</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	B．君主立宪</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	C．实业救国	</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D．民主共和</a:t>
            </a:r>
            <a:endParaRPr lang="zh-CN" altLang="en-US" sz="1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 grpId="1"/>
      <p:bldP spid="3" grpId="1"/>
      <p:bldP spid="4" grpId="1"/>
      <p:bldP spid="5"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16255" y="222885"/>
            <a:ext cx="6069806" cy="3264218"/>
          </a:xfrm>
          <a:prstGeom prst="rect">
            <a:avLst/>
          </a:prstGeom>
        </p:spPr>
      </p:pic>
      <p:pic>
        <p:nvPicPr>
          <p:cNvPr id="3" name="图片 2"/>
          <p:cNvPicPr>
            <a:picLocks noChangeAspect="1"/>
          </p:cNvPicPr>
          <p:nvPr/>
        </p:nvPicPr>
        <p:blipFill>
          <a:blip r:embed="rId2"/>
          <a:stretch>
            <a:fillRect/>
          </a:stretch>
        </p:blipFill>
        <p:spPr>
          <a:xfrm>
            <a:off x="516255" y="3583305"/>
            <a:ext cx="7725728" cy="1373981"/>
          </a:xfrm>
          <a:prstGeom prst="rect">
            <a:avLst/>
          </a:prstGeom>
        </p:spPr>
      </p:pic>
      <p:pic>
        <p:nvPicPr>
          <p:cNvPr id="4" name="图片 3"/>
          <p:cNvPicPr>
            <a:picLocks noChangeAspect="1"/>
          </p:cNvPicPr>
          <p:nvPr/>
        </p:nvPicPr>
        <p:blipFill>
          <a:blip r:embed="rId3"/>
          <a:stretch>
            <a:fillRect/>
          </a:stretch>
        </p:blipFill>
        <p:spPr>
          <a:xfrm>
            <a:off x="516255" y="1062990"/>
            <a:ext cx="7726204" cy="2424113"/>
          </a:xfrm>
          <a:prstGeom prst="rect">
            <a:avLst/>
          </a:prstGeom>
        </p:spPr>
      </p:pic>
      <p:pic>
        <p:nvPicPr>
          <p:cNvPr id="5" name="图片 4"/>
          <p:cNvPicPr>
            <a:picLocks noChangeAspect="1"/>
          </p:cNvPicPr>
          <p:nvPr/>
        </p:nvPicPr>
        <p:blipFill>
          <a:blip r:embed="rId4"/>
          <a:stretch>
            <a:fillRect/>
          </a:stretch>
        </p:blipFill>
        <p:spPr>
          <a:xfrm>
            <a:off x="4638199" y="98584"/>
            <a:ext cx="4384834" cy="5018246"/>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1916" y="673894"/>
            <a:ext cx="4681061" cy="3795236"/>
          </a:xfrm>
          <a:prstGeom prst="rect">
            <a:avLst/>
          </a:prstGeom>
        </p:spPr>
      </p:pic>
      <p:sp>
        <p:nvSpPr>
          <p:cNvPr id="3" name="文本框 2"/>
          <p:cNvSpPr txBox="1"/>
          <p:nvPr/>
        </p:nvSpPr>
        <p:spPr>
          <a:xfrm>
            <a:off x="4862036" y="718661"/>
            <a:ext cx="4066223" cy="3542348"/>
          </a:xfrm>
          <a:prstGeom prst="rect">
            <a:avLst/>
          </a:prstGeom>
        </p:spPr>
        <p:txBody>
          <a:bodyPr>
            <a:noAutofit/>
          </a:bodyPr>
          <a:lstStyle/>
          <a:p>
            <a:pPr marL="0" indent="0" algn="just" defTabSz="266700">
              <a:lnSpc>
                <a:spcPct val="150000"/>
              </a:lnSpc>
              <a:spcBef>
                <a:spcPct val="0"/>
              </a:spcBef>
              <a:spcAft>
                <a:spcPct val="0"/>
              </a:spcAft>
            </a:pPr>
            <a:r>
              <a:rPr lang="en-US" altLang="zh-CN" sz="1200" b="1">
                <a:latin typeface="宋体" panose="02010600030101010101" pitchFamily="2" charset="-122"/>
                <a:ea typeface="宋体" panose="02010600030101010101" pitchFamily="2" charset="-122"/>
              </a:rPr>
              <a:t>19.</a:t>
            </a:r>
            <a:r>
              <a:rPr lang="zh-CN" altLang="en-US" sz="1200" b="1">
                <a:latin typeface="宋体" panose="02010600030101010101" pitchFamily="2" charset="-122"/>
                <a:ea typeface="宋体" panose="02010600030101010101" pitchFamily="2" charset="-122"/>
              </a:rPr>
              <a:t>阅读材料并结合所学知识，完成下列要求。（</a:t>
            </a:r>
            <a:r>
              <a:rPr lang="en-US" altLang="zh-CN" sz="1200" b="1">
                <a:latin typeface="宋体" panose="02010600030101010101" pitchFamily="2" charset="-122"/>
                <a:ea typeface="宋体" panose="02010600030101010101" pitchFamily="2" charset="-122"/>
              </a:rPr>
              <a:t>12</a:t>
            </a:r>
            <a:r>
              <a:rPr lang="zh-CN" altLang="en-US" sz="1200" b="1">
                <a:latin typeface="宋体" panose="02010600030101010101" pitchFamily="2" charset="-122"/>
                <a:ea typeface="宋体" panose="02010600030101010101" pitchFamily="2" charset="-122"/>
              </a:rPr>
              <a:t>分）</a:t>
            </a:r>
            <a:endParaRPr lang="zh-CN" altLang="en-US" sz="1200" b="1">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1200" b="1">
                <a:latin typeface="黑体" panose="02010609060101010101" charset="-122"/>
                <a:ea typeface="黑体" panose="02010609060101010101" charset="-122"/>
              </a:rPr>
              <a:t>材料</a:t>
            </a:r>
            <a:endParaRPr lang="zh-CN" altLang="en-US" sz="1200" b="1">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200" b="1">
                <a:latin typeface="楷体" panose="02010609060101010101" charset="-122"/>
                <a:ea typeface="楷体" panose="02010609060101010101" charset="-122"/>
              </a:rPr>
              <a:t>中国是一个有着悠久历史的统一多民族国家，边疆地区地域辽阔、民族聚集，边疆治理历来是国家治理的重要内容。了解和研究边疆治理过程中发生的事件及形成的政策、制度，可为当今的边疆治理提供历史智慧和启示。</a:t>
            </a:r>
            <a:endParaRPr lang="zh-CN" altLang="en-US" sz="1200" b="1">
              <a:latin typeface="楷体" panose="02010609060101010101" charset="-122"/>
              <a:ea typeface="楷体" panose="02010609060101010101" charset="-122"/>
            </a:endParaRPr>
          </a:p>
          <a:p>
            <a:pPr marL="0" indent="1066800" algn="just" defTabSz="266700">
              <a:lnSpc>
                <a:spcPct val="150000"/>
              </a:lnSpc>
              <a:spcBef>
                <a:spcPct val="0"/>
              </a:spcBef>
              <a:spcAft>
                <a:spcPct val="0"/>
              </a:spcAft>
            </a:pP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摘编自林文勋</a:t>
            </a: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开创新时代中国边疆学学科建设的新局面</a:t>
            </a: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等</a:t>
            </a:r>
            <a:endParaRPr lang="zh-CN" altLang="en-US" sz="1200" b="1">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200" b="1">
                <a:latin typeface="宋体" panose="02010600030101010101" pitchFamily="2" charset="-122"/>
                <a:ea typeface="宋体" panose="02010600030101010101" pitchFamily="2" charset="-122"/>
              </a:rPr>
              <a:t>运用所学知识，围绕中国古代某一时期或某一地域的边疆治理，拟定一个论题，选取三个关键词，需涵盖时间或空间、历史事件、政策或制度，写一则历史短文。（要求：论题明确；列出所选关键词；逻辑严密；史论结合）</a:t>
            </a:r>
            <a:endParaRPr lang="zh-CN" altLang="en-US" sz="1200" b="1">
              <a:latin typeface="宋体" panose="02010600030101010101" pitchFamily="2" charset="-122"/>
              <a:ea typeface="宋体" panose="02010600030101010101" pitchFamily="2" charset="-122"/>
            </a:endParaRPr>
          </a:p>
        </p:txBody>
      </p:sp>
      <p:sp>
        <p:nvSpPr>
          <p:cNvPr id="4" name="文本框 3"/>
          <p:cNvSpPr txBox="1"/>
          <p:nvPr/>
        </p:nvSpPr>
        <p:spPr>
          <a:xfrm>
            <a:off x="290195" y="212090"/>
            <a:ext cx="4103370" cy="50673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2023-2024学年佛山高二历史期末</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  </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5" name="文本框 4"/>
          <p:cNvSpPr txBox="1"/>
          <p:nvPr/>
        </p:nvSpPr>
        <p:spPr>
          <a:xfrm>
            <a:off x="4690110" y="212090"/>
            <a:ext cx="4103370" cy="506730"/>
          </a:xfrm>
          <a:prstGeom prst="rect">
            <a:avLst/>
          </a:prstGeom>
          <a:noFill/>
        </p:spPr>
        <p:txBody>
          <a:bodyPr wrap="square" rtlCol="0" anchor="t">
            <a:spAutoFit/>
          </a:bodyPr>
          <a:p>
            <a:pPr algn="just">
              <a:lnSpc>
                <a:spcPct val="150000"/>
              </a:lnSpc>
            </a:pP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年广东高考历史第</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19</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5725" y="849630"/>
            <a:ext cx="6106954" cy="3829050"/>
          </a:xfrm>
          <a:prstGeom prst="rect">
            <a:avLst/>
          </a:prstGeom>
        </p:spPr>
      </p:pic>
      <p:sp>
        <p:nvSpPr>
          <p:cNvPr id="4" name="文本框 3"/>
          <p:cNvSpPr txBox="1"/>
          <p:nvPr/>
        </p:nvSpPr>
        <p:spPr>
          <a:xfrm>
            <a:off x="151924" y="24145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2024年高一上期末历史第31题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4071461" y="24145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年高二上期末历史第19题</a:t>
            </a:r>
            <a:endPar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5" name="图片 4"/>
          <p:cNvPicPr>
            <a:picLocks noChangeAspect="1"/>
          </p:cNvPicPr>
          <p:nvPr/>
        </p:nvPicPr>
        <p:blipFill>
          <a:blip r:embed="rId2"/>
          <a:stretch>
            <a:fillRect/>
          </a:stretch>
        </p:blipFill>
        <p:spPr>
          <a:xfrm>
            <a:off x="288131" y="1127760"/>
            <a:ext cx="8970645" cy="3273266"/>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p:cNvPicPr>
            <a:picLocks noChangeAspect="1"/>
          </p:cNvPicPr>
          <p:nvPr/>
        </p:nvPicPr>
        <p:blipFill>
          <a:blip r:embed="rId1"/>
          <a:stretch>
            <a:fillRect/>
          </a:stretch>
        </p:blipFill>
        <p:spPr>
          <a:xfrm>
            <a:off x="0" y="987425"/>
            <a:ext cx="5330825" cy="2969895"/>
          </a:xfrm>
          <a:prstGeom prst="rect">
            <a:avLst/>
          </a:prstGeom>
        </p:spPr>
      </p:pic>
      <p:sp>
        <p:nvSpPr>
          <p:cNvPr id="4" name="文本框 3"/>
          <p:cNvSpPr txBox="1"/>
          <p:nvPr/>
        </p:nvSpPr>
        <p:spPr>
          <a:xfrm>
            <a:off x="151924" y="35321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2024年佛山高一上期末历史第</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16</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319270" y="363220"/>
            <a:ext cx="4018915"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年全国高考历史卷第</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14</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b="1">
              <a:solidFill>
                <a:schemeClr val="tx1"/>
              </a:solidFill>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3" name="图片 2"/>
          <p:cNvPicPr>
            <a:picLocks noChangeAspect="1"/>
          </p:cNvPicPr>
          <p:nvPr/>
        </p:nvPicPr>
        <p:blipFill>
          <a:blip r:embed="rId2"/>
          <a:stretch>
            <a:fillRect/>
          </a:stretch>
        </p:blipFill>
        <p:spPr>
          <a:xfrm>
            <a:off x="4199890" y="1111250"/>
            <a:ext cx="4648200" cy="2846070"/>
          </a:xfrm>
          <a:prstGeom prst="rect">
            <a:avLst/>
          </a:prstGeom>
        </p:spPr>
      </p:pic>
      <p:sp>
        <p:nvSpPr>
          <p:cNvPr id="5" name="文本框 4"/>
          <p:cNvSpPr txBox="1"/>
          <p:nvPr/>
        </p:nvSpPr>
        <p:spPr>
          <a:xfrm>
            <a:off x="334010" y="4280535"/>
            <a:ext cx="8479790" cy="398780"/>
          </a:xfrm>
          <a:prstGeom prst="rect">
            <a:avLst/>
          </a:prstGeom>
          <a:noFill/>
        </p:spPr>
        <p:txBody>
          <a:bodyPr wrap="square" rtlCol="0">
            <a:spAutoFit/>
          </a:bodyPr>
          <a:p>
            <a:pPr algn="l">
              <a:buClrTx/>
              <a:buSzTx/>
              <a:buFontTx/>
            </a:pP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rPr>
              <a:t>考查的核心知识点就是政治中心东移；经济重心南移，南方的开发。</a:t>
            </a:r>
            <a:endPar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5" grpId="0"/>
      <p:bldP spid="5"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7965" y="175260"/>
            <a:ext cx="8575675" cy="3989705"/>
          </a:xfrm>
          <a:prstGeom prst="rect">
            <a:avLst/>
          </a:prstGeom>
        </p:spPr>
        <p:txBody>
          <a:bodyPr wrap="square">
            <a:spAutoFit/>
          </a:bodyPr>
          <a:p>
            <a:pPr marL="0" indent="266700" algn="just" defTabSz="266700">
              <a:lnSpc>
                <a:spcPts val="1900"/>
              </a:lnSpc>
              <a:spcBef>
                <a:spcPct val="0"/>
              </a:spcBef>
              <a:spcAft>
                <a:spcPct val="0"/>
              </a:spcAft>
            </a:pPr>
            <a:r>
              <a:rPr lang="en-US" altLang="zh-CN" sz="1600">
                <a:latin typeface="黑体" panose="02010609060101010101" charset="-122"/>
                <a:ea typeface="黑体" panose="02010609060101010101" charset="-122"/>
              </a:rPr>
              <a:t>[2024</a:t>
            </a:r>
            <a:r>
              <a:rPr lang="zh-CN" altLang="en-US" sz="1600">
                <a:latin typeface="黑体" panose="02010609060101010101" charset="-122"/>
                <a:ea typeface="黑体" panose="02010609060101010101" charset="-122"/>
              </a:rPr>
              <a:t>年佛山一模</a:t>
            </a:r>
            <a:r>
              <a:rPr lang="en-US" altLang="zh-CN" sz="1600">
                <a:latin typeface="黑体" panose="02010609060101010101" charset="-122"/>
                <a:ea typeface="黑体" panose="02010609060101010101" charset="-122"/>
              </a:rPr>
              <a:t>20</a:t>
            </a:r>
            <a:r>
              <a:rPr lang="zh-CN" altLang="en-US" sz="1600">
                <a:latin typeface="黑体" panose="02010609060101010101" charset="-122"/>
                <a:ea typeface="黑体" panose="02010609060101010101" charset="-122"/>
              </a:rPr>
              <a:t>题</a:t>
            </a:r>
            <a:r>
              <a:rPr lang="en-US" altLang="zh-CN" sz="1600">
                <a:latin typeface="黑体" panose="02010609060101010101" charset="-122"/>
                <a:ea typeface="黑体" panose="02010609060101010101" charset="-122"/>
              </a:rPr>
              <a:t>]</a:t>
            </a:r>
            <a:endParaRPr lang="en-US" altLang="zh-CN" sz="1600">
              <a:latin typeface="黑体" panose="02010609060101010101" charset="-122"/>
              <a:ea typeface="黑体" panose="02010609060101010101" charset="-122"/>
            </a:endParaRPr>
          </a:p>
          <a:p>
            <a:pPr marL="0" indent="266700" algn="just" defTabSz="266700">
              <a:lnSpc>
                <a:spcPts val="1900"/>
              </a:lnSpc>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材料一</a:t>
            </a:r>
            <a:r>
              <a:rPr lang="en-US" altLang="zh-CN" sz="1400">
                <a:latin typeface="黑体" panose="02010609060101010101" charset="-122"/>
                <a:ea typeface="黑体" panose="02010609060101010101" charset="-122"/>
                <a:cs typeface="黑体" panose="02010609060101010101" charset="-122"/>
              </a:rPr>
              <a:t>  </a:t>
            </a:r>
            <a:endParaRPr lang="en-US" altLang="zh-CN" sz="1400">
              <a:latin typeface="黑体" panose="02010609060101010101" charset="-122"/>
              <a:ea typeface="黑体" panose="02010609060101010101" charset="-122"/>
              <a:cs typeface="黑体" panose="0201060906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被列宁称为</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亚洲觉醒</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的亚洲资产阶级民族民主革命风暴，形成了</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民族主义运动的第一次浪潮。一战后，现代民族主义运动在全球范围兴起，亚非拉民族主义运动出现第二次浪潮。二战后，亚非拉民族民主运动高涨，帝国主义全球殖民体系崩溃，形成亚非拉民族主义运动第三次浪潮。</a:t>
            </a:r>
            <a:endParaRPr lang="zh-CN" altLang="en-US" sz="1400">
              <a:latin typeface="华文楷体" panose="02010600040101010101" charset="-122"/>
              <a:ea typeface="华文楷体" panose="02010600040101010101" charset="-122"/>
            </a:endParaRPr>
          </a:p>
          <a:p>
            <a:pPr marL="0" indent="266700" algn="r"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摘编自徐煜《</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世纪亚非拉国家的民族主义及其对现代化进程的影响》</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材料二</a:t>
            </a:r>
            <a:r>
              <a:rPr lang="en-US" altLang="zh-CN" sz="1400">
                <a:latin typeface="黑体" panose="02010609060101010101" charset="-122"/>
                <a:ea typeface="黑体" panose="02010609060101010101" charset="-122"/>
                <a:cs typeface="黑体" panose="02010609060101010101" charset="-122"/>
              </a:rPr>
              <a:t>  </a:t>
            </a:r>
            <a:endParaRPr lang="en-US" altLang="zh-CN" sz="1400">
              <a:latin typeface="黑体" panose="02010609060101010101" charset="-122"/>
              <a:ea typeface="黑体" panose="02010609060101010101" charset="-122"/>
              <a:cs typeface="黑体" panose="02010609060101010101" charset="-122"/>
            </a:endParaRPr>
          </a:p>
          <a:p>
            <a:pPr marL="0" indent="266700" algn="just"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a:t>
            </a:r>
            <a:r>
              <a:rPr lang="en-US" altLang="zh-CN" sz="1400">
                <a:latin typeface="华文楷体" panose="02010600040101010101" charset="-122"/>
                <a:ea typeface="华文楷体" panose="02010600040101010101" charset="-122"/>
              </a:rPr>
              <a:t>80</a:t>
            </a:r>
            <a:r>
              <a:rPr lang="zh-CN" altLang="en-US" sz="1400">
                <a:latin typeface="华文楷体" panose="02010600040101010101" charset="-122"/>
                <a:ea typeface="华文楷体" panose="02010600040101010101" charset="-122"/>
              </a:rPr>
              <a:t>年代以来，第三世界国家的发展任务日益紧迫。它们几乎都是第一、第二次现代化浪潮的落伍者，但在第三次现代化浪潮中，有的已经起步，有的在徘徊，有的处境艰难。如</a:t>
            </a:r>
            <a:r>
              <a:rPr lang="en-US" altLang="zh-CN" sz="1400">
                <a:latin typeface="华文楷体" panose="02010600040101010101" charset="-122"/>
                <a:ea typeface="华文楷体" panose="02010600040101010101" charset="-122"/>
              </a:rPr>
              <a:t>1987</a:t>
            </a:r>
            <a:r>
              <a:rPr lang="zh-CN" altLang="en-US" sz="1400">
                <a:latin typeface="华文楷体" panose="02010600040101010101" charset="-122"/>
                <a:ea typeface="华文楷体" panose="02010600040101010101" charset="-122"/>
              </a:rPr>
              <a:t>年，瑞士人均国民生产总值是埃塞俄比亚的</a:t>
            </a:r>
            <a:r>
              <a:rPr lang="en-US" altLang="zh-CN" sz="1400">
                <a:latin typeface="华文楷体" panose="02010600040101010101" charset="-122"/>
                <a:ea typeface="华文楷体" panose="02010600040101010101" charset="-122"/>
              </a:rPr>
              <a:t>147</a:t>
            </a:r>
            <a:r>
              <a:rPr lang="zh-CN" altLang="en-US" sz="1400">
                <a:latin typeface="华文楷体" panose="02010600040101010101" charset="-122"/>
                <a:ea typeface="华文楷体" panose="02010600040101010101" charset="-122"/>
              </a:rPr>
              <a:t>倍。西方国家利用第三世界国家获得政治独立后对发展本民族经济的愿望，在</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援助</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旗号下向其提供资金、技术和物资，从而获得大量资源、市场和投资场所。对此，拉丁美洲人民要求团结、联合起来，共同抗衡工业大国的影响和操纵。</a:t>
            </a:r>
            <a:endParaRPr lang="zh-CN" altLang="en-US" sz="1400">
              <a:latin typeface="华文楷体" panose="02010600040101010101" charset="-122"/>
              <a:ea typeface="华文楷体" panose="02010600040101010101" charset="-122"/>
            </a:endParaRPr>
          </a:p>
          <a:p>
            <a:pPr marL="0" indent="266700" algn="r"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摘编自华辛芝《世界新格局与民族的发展》</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a:t>
            </a:r>
            <a:r>
              <a:rPr lang="en-US" altLang="zh-CN" sz="1400">
                <a:latin typeface="华文楷体" panose="02010600040101010101" charset="-122"/>
                <a:ea typeface="华文楷体" panose="02010600040101010101" charset="-122"/>
              </a:rPr>
              <a:t>1</a:t>
            </a:r>
            <a:r>
              <a:rPr lang="zh-CN" altLang="en-US" sz="1400">
                <a:latin typeface="华文楷体" panose="02010600040101010101" charset="-122"/>
                <a:ea typeface="华文楷体" panose="02010600040101010101" charset="-122"/>
              </a:rPr>
              <a:t>）根据材料一，就</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世纪亚非拉民族主义运动的某一次浪潮进行论述。（要求：明确所选哪一次浪潮，论述须有史实依据，逻辑清晰）。（</a:t>
            </a:r>
            <a:r>
              <a:rPr lang="en-US" altLang="zh-CN" sz="1400">
                <a:latin typeface="华文楷体" panose="02010600040101010101" charset="-122"/>
                <a:ea typeface="华文楷体" panose="02010600040101010101" charset="-122"/>
              </a:rPr>
              <a:t>8</a:t>
            </a:r>
            <a:r>
              <a:rPr lang="zh-CN" altLang="en-US" sz="1400">
                <a:latin typeface="华文楷体" panose="02010600040101010101" charset="-122"/>
                <a:ea typeface="华文楷体" panose="02010600040101010101" charset="-122"/>
              </a:rPr>
              <a:t>分）</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a:t>
            </a:r>
            <a:r>
              <a:rPr lang="en-US" altLang="zh-CN" sz="1400">
                <a:latin typeface="华文楷体" panose="02010600040101010101" charset="-122"/>
                <a:ea typeface="华文楷体" panose="02010600040101010101" charset="-122"/>
              </a:rPr>
              <a:t>2</a:t>
            </a:r>
            <a:r>
              <a:rPr lang="zh-CN" altLang="en-US" sz="1400">
                <a:latin typeface="华文楷体" panose="02010600040101010101" charset="-122"/>
                <a:ea typeface="华文楷体" panose="02010600040101010101" charset="-122"/>
              </a:rPr>
              <a:t>）根据材料二，概括造成第三世界国家发展具有</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紧迫感</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的原因。（</a:t>
            </a:r>
            <a:r>
              <a:rPr lang="en-US" altLang="zh-CN" sz="1400">
                <a:latin typeface="华文楷体" panose="02010600040101010101" charset="-122"/>
                <a:ea typeface="华文楷体" panose="02010600040101010101" charset="-122"/>
              </a:rPr>
              <a:t>4</a:t>
            </a:r>
            <a:r>
              <a:rPr lang="zh-CN" altLang="en-US" sz="1400">
                <a:latin typeface="华文楷体" panose="02010600040101010101" charset="-122"/>
                <a:ea typeface="华文楷体" panose="02010600040101010101" charset="-122"/>
              </a:rPr>
              <a:t>分）</a:t>
            </a:r>
            <a:endParaRPr lang="zh-CN" altLang="en-US" sz="1400">
              <a:latin typeface="华文楷体" panose="02010600040101010101" charset="-122"/>
              <a:ea typeface="华文楷体" panose="02010600040101010101" charset="-122"/>
            </a:endParaRPr>
          </a:p>
        </p:txBody>
      </p:sp>
      <p:sp>
        <p:nvSpPr>
          <p:cNvPr id="4" name="文本框 3"/>
          <p:cNvSpPr txBox="1"/>
          <p:nvPr/>
        </p:nvSpPr>
        <p:spPr>
          <a:xfrm>
            <a:off x="2090420" y="4307205"/>
            <a:ext cx="4572000" cy="645160"/>
          </a:xfrm>
          <a:prstGeom prst="rect">
            <a:avLst/>
          </a:prstGeom>
          <a:noFill/>
        </p:spPr>
        <p:txBody>
          <a:bodyPr wrap="square" rtlCol="0" anchor="t">
            <a:spAutoFit/>
          </a:bodyPr>
          <a:p>
            <a:r>
              <a:rPr lang="zh-CN" altLang="en-US" sz="3600" b="1">
                <a:solidFill>
                  <a:srgbClr val="FF0000"/>
                </a:solidFill>
                <a:latin typeface="黑体" panose="02010609060101010101" charset="-122"/>
                <a:ea typeface="黑体" panose="02010609060101010101" charset="-122"/>
                <a:sym typeface="+mn-ea"/>
              </a:rPr>
              <a:t>关注亚非拉国家发展</a:t>
            </a:r>
            <a:endParaRPr lang="zh-CN" altLang="en-US" sz="36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2715" y="95885"/>
            <a:ext cx="8048625" cy="1142365"/>
          </a:xfrm>
          <a:prstGeom prst="rect">
            <a:avLst/>
          </a:prstGeom>
          <a:noFill/>
        </p:spPr>
        <p:txBody>
          <a:bodyPr wrap="square" lIns="0" tIns="0" rIns="0" bIns="0"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[2024</a:t>
            </a:r>
            <a:r>
              <a:rPr lang="zh-CN" altLang="en-US"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年广东中考卷</a:t>
            </a: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4．汉武帝时期，人们常用“勇”“雄”“猛”“安汉”“广武”等字取名，文人、学士也多练习骑射、击剑等。与该风气的出现可能有关的是（    ）</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650" noProof="0" dirty="0">
                <a:ln>
                  <a:noFill/>
                </a:ln>
                <a:effectLst/>
                <a:uLnTx/>
                <a:uFillTx/>
                <a:latin typeface="Century Gothic" panose="020B0502020202020204"/>
                <a:ea typeface="宋体" panose="02010600030101010101" pitchFamily="2" charset="-122"/>
                <a:sym typeface="+mn-ea"/>
              </a:rPr>
              <a:t>A．北击匈奴</a:t>
            </a:r>
            <a:r>
              <a:rPr lang="zh-CN" altLang="en-US" sz="1650" noProof="0" dirty="0">
                <a:ln>
                  <a:noFill/>
                </a:ln>
                <a:effectLst/>
                <a:uLnTx/>
                <a:uFillTx/>
                <a:latin typeface="Century Gothic" panose="020B0502020202020204"/>
                <a:ea typeface="宋体" panose="02010600030101010101" pitchFamily="2" charset="-122"/>
                <a:sym typeface="+mn-ea"/>
              </a:rPr>
              <a:t>B．光武中兴 </a:t>
            </a:r>
            <a:r>
              <a:rPr lang="zh-CN" altLang="en-US" sz="1650" noProof="0" dirty="0">
                <a:ln>
                  <a:noFill/>
                </a:ln>
                <a:effectLst/>
                <a:uLnTx/>
                <a:uFillTx/>
                <a:latin typeface="Century Gothic" panose="020B0502020202020204"/>
                <a:ea typeface="宋体" panose="02010600030101010101" pitchFamily="2" charset="-122"/>
                <a:sym typeface="+mn-ea"/>
              </a:rPr>
              <a:t>C．楚汉之争</a:t>
            </a:r>
            <a:r>
              <a:rPr lang="zh-CN" altLang="en-US" sz="1650" noProof="0" dirty="0">
                <a:ln>
                  <a:noFill/>
                </a:ln>
                <a:effectLst/>
                <a:uLnTx/>
                <a:uFillTx/>
                <a:latin typeface="Century Gothic" panose="020B0502020202020204"/>
                <a:ea typeface="宋体" panose="02010600030101010101" pitchFamily="2" charset="-122"/>
                <a:sym typeface="+mn-ea"/>
              </a:rPr>
              <a:t>D．文景之治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
        <p:nvSpPr>
          <p:cNvPr id="3" name="文本框 2"/>
          <p:cNvSpPr txBox="1"/>
          <p:nvPr/>
        </p:nvSpPr>
        <p:spPr>
          <a:xfrm>
            <a:off x="132715" y="3150235"/>
            <a:ext cx="8891905" cy="193802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[2020</a:t>
            </a:r>
            <a:r>
              <a:rPr lang="zh-CN" altLang="en-US" sz="1600" noProof="0" dirty="0">
                <a:ln>
                  <a:noFill/>
                </a:ln>
                <a:effectLst/>
                <a:uLnTx/>
                <a:uFillTx/>
                <a:latin typeface="Century Gothic" panose="020B0502020202020204"/>
                <a:ea typeface="宋体" panose="02010600030101010101" pitchFamily="2" charset="-122"/>
                <a:sym typeface="+mn-ea"/>
              </a:rPr>
              <a:t>年全国</a:t>
            </a:r>
            <a:r>
              <a:rPr lang="zh-CN" altLang="en-US" sz="1600" noProof="0" dirty="0">
                <a:ln>
                  <a:noFill/>
                </a:ln>
                <a:effectLst/>
                <a:uLnTx/>
                <a:uFillTx/>
                <a:latin typeface="微软雅黑" panose="020B0503020204020204" charset="-122"/>
                <a:ea typeface="微软雅黑" panose="020B0503020204020204" charset="-122"/>
                <a:sym typeface="+mn-ea"/>
              </a:rPr>
              <a:t>Ⅱ</a:t>
            </a:r>
            <a:r>
              <a:rPr lang="zh-CN" altLang="en-US" sz="1600" noProof="0" dirty="0">
                <a:ln>
                  <a:noFill/>
                </a:ln>
                <a:effectLst/>
                <a:uLnTx/>
                <a:uFillTx/>
                <a:latin typeface="Century Gothic" panose="020B0502020202020204"/>
                <a:ea typeface="宋体" panose="02010600030101010101" pitchFamily="2" charset="-122"/>
                <a:sym typeface="+mn-ea"/>
              </a:rPr>
              <a:t>卷</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据史书记载，角抵（摔跤）</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盖杂技乐也，巴俞（渝）戏、鱼龙蔓延（百戏节目）之属也</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秦二世</a:t>
            </a:r>
            <a:r>
              <a:rPr lang="zh-CN" altLang="en-US" sz="1600" noProof="0" dirty="0">
                <a:ln>
                  <a:noFill/>
                </a:ln>
                <a:effectLst/>
                <a:uLnTx/>
                <a:uFillTx/>
                <a:latin typeface="Century Gothic" panose="020B0502020202020204"/>
                <a:ea typeface="宋体" panose="02010600030101010101" pitchFamily="2" charset="-122"/>
                <a:sym typeface="+mn-ea"/>
              </a:rPr>
              <a:t>曾在宫中欣赏。</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汉武帝</a:t>
            </a:r>
            <a:r>
              <a:rPr lang="zh-CN" altLang="en-US" sz="1600" noProof="0" dirty="0">
                <a:ln>
                  <a:noFill/>
                </a:ln>
                <a:effectLst/>
                <a:uLnTx/>
                <a:uFillTx/>
                <a:latin typeface="Century Gothic" panose="020B0502020202020204"/>
                <a:ea typeface="宋体" panose="02010600030101010101" pitchFamily="2" charset="-122"/>
                <a:sym typeface="+mn-ea"/>
              </a:rPr>
              <a:t>在长安举行了两次大规模的角抵表演，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长安百姓</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三百里内皆观</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，他也曾用角抵表演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欢迎</a:t>
            </a:r>
            <a:r>
              <a:rPr lang="zh-CN" altLang="en-US" sz="1600" noProof="0" dirty="0">
                <a:ln>
                  <a:noFill/>
                </a:ln>
                <a:effectLst/>
                <a:uLnTx/>
                <a:uFillTx/>
                <a:latin typeface="Century Gothic" panose="020B0502020202020204"/>
                <a:ea typeface="宋体" panose="02010600030101010101" pitchFamily="2" charset="-122"/>
                <a:sym typeface="+mn-ea"/>
              </a:rPr>
              <a:t>来长安的</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西域人</a:t>
            </a:r>
            <a:r>
              <a:rPr lang="zh-CN" altLang="en-US" sz="1600" noProof="0" dirty="0">
                <a:ln>
                  <a:noFill/>
                </a:ln>
                <a:effectLst/>
                <a:uLnTx/>
                <a:uFillTx/>
                <a:latin typeface="Century Gothic" panose="020B0502020202020204"/>
                <a:ea typeface="宋体" panose="02010600030101010101" pitchFamily="2" charset="-122"/>
                <a:sym typeface="+mn-ea"/>
              </a:rPr>
              <a:t>。据此可知，当时角抵</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A</a:t>
            </a:r>
            <a:r>
              <a:rPr lang="zh-CN" altLang="en-US" sz="1600" noProof="0" dirty="0">
                <a:ln>
                  <a:noFill/>
                </a:ln>
                <a:effectLst/>
                <a:uLnTx/>
                <a:uFillTx/>
                <a:latin typeface="Century Gothic" panose="020B0502020202020204"/>
                <a:ea typeface="宋体" panose="02010600030101010101" pitchFamily="2" charset="-122"/>
                <a:sym typeface="+mn-ea"/>
              </a:rPr>
              <a:t>．促进了川剧艺术的发展</a:t>
            </a:r>
            <a:r>
              <a:rPr lang="en-US" altLang="zh-CN" sz="1600" noProof="0" dirty="0">
                <a:ln>
                  <a:noFill/>
                </a:ln>
                <a:effectLst/>
                <a:uLnTx/>
                <a:uFillTx/>
                <a:latin typeface="Century Gothic" panose="020B0502020202020204"/>
                <a:ea typeface="宋体" panose="02010600030101010101" pitchFamily="2" charset="-122"/>
                <a:sym typeface="+mn-ea"/>
              </a:rPr>
              <a:t> B</a:t>
            </a:r>
            <a:r>
              <a:rPr lang="zh-CN" altLang="en-US" sz="1600" noProof="0" dirty="0">
                <a:ln>
                  <a:noFill/>
                </a:ln>
                <a:effectLst/>
                <a:uLnTx/>
                <a:uFillTx/>
                <a:latin typeface="Century Gothic" panose="020B0502020202020204"/>
                <a:ea typeface="宋体" panose="02010600030101010101" pitchFamily="2" charset="-122"/>
                <a:sym typeface="+mn-ea"/>
              </a:rPr>
              <a:t>．拥有广泛的社会影响</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C</a:t>
            </a:r>
            <a:r>
              <a:rPr lang="zh-CN" altLang="en-US" sz="1600" noProof="0" dirty="0">
                <a:ln>
                  <a:noFill/>
                </a:ln>
                <a:effectLst/>
                <a:uLnTx/>
                <a:uFillTx/>
                <a:latin typeface="Century Gothic" panose="020B0502020202020204"/>
                <a:ea typeface="宋体" panose="02010600030101010101" pitchFamily="2" charset="-122"/>
                <a:sym typeface="+mn-ea"/>
              </a:rPr>
              <a:t>．推动了丝路文化的交流</a:t>
            </a:r>
            <a:r>
              <a:rPr lang="en-US" altLang="zh-CN" sz="1600" noProof="0" dirty="0">
                <a:ln>
                  <a:noFill/>
                </a:ln>
                <a:effectLst/>
                <a:uLnTx/>
                <a:uFillTx/>
                <a:latin typeface="Century Gothic" panose="020B0502020202020204"/>
                <a:ea typeface="宋体" panose="02010600030101010101" pitchFamily="2" charset="-122"/>
                <a:sym typeface="+mn-ea"/>
              </a:rPr>
              <a:t> D</a:t>
            </a:r>
            <a:r>
              <a:rPr lang="zh-CN" altLang="en-US" sz="1600" noProof="0" dirty="0">
                <a:ln>
                  <a:noFill/>
                </a:ln>
                <a:effectLst/>
                <a:uLnTx/>
                <a:uFillTx/>
                <a:latin typeface="Century Gothic" panose="020B0502020202020204"/>
                <a:ea typeface="宋体" panose="02010600030101010101" pitchFamily="2" charset="-122"/>
                <a:sym typeface="+mn-ea"/>
              </a:rPr>
              <a:t>．源于民间的劳作技能</a:t>
            </a:r>
            <a:endParaRPr lang="zh-CN" altLang="en-US" sz="1600" noProof="0" dirty="0">
              <a:ln>
                <a:noFill/>
              </a:ln>
              <a:effectLst/>
              <a:uLnTx/>
              <a:uFillTx/>
              <a:latin typeface="Century Gothic" panose="020B0502020202020204"/>
              <a:ea typeface="宋体" panose="02010600030101010101" pitchFamily="2" charset="-122"/>
              <a:sym typeface="+mn-ea"/>
            </a:endParaRPr>
          </a:p>
        </p:txBody>
      </p:sp>
      <p:sp>
        <p:nvSpPr>
          <p:cNvPr id="4" name="文本框 3"/>
          <p:cNvSpPr txBox="1"/>
          <p:nvPr/>
        </p:nvSpPr>
        <p:spPr>
          <a:xfrm>
            <a:off x="0" y="1213485"/>
            <a:ext cx="8891905" cy="199580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[2019</a:t>
            </a:r>
            <a:r>
              <a:rPr lang="zh-CN" altLang="en-US" sz="1650" noProof="0" dirty="0">
                <a:ln>
                  <a:noFill/>
                </a:ln>
                <a:effectLst/>
                <a:uLnTx/>
                <a:uFillTx/>
                <a:latin typeface="Century Gothic" panose="020B0502020202020204"/>
                <a:ea typeface="宋体" panose="02010600030101010101" pitchFamily="2" charset="-122"/>
                <a:sym typeface="+mn-ea"/>
              </a:rPr>
              <a:t>年全国</a:t>
            </a:r>
            <a:r>
              <a:rPr lang="zh-CN" altLang="en-US" sz="1650" noProof="0" dirty="0">
                <a:ln>
                  <a:noFill/>
                </a:ln>
                <a:effectLst/>
                <a:uLnTx/>
                <a:uFillTx/>
                <a:latin typeface="微软雅黑" panose="020B0503020204020204" charset="-122"/>
                <a:ea typeface="微软雅黑" panose="020B0503020204020204" charset="-122"/>
                <a:sym typeface="+mn-ea"/>
              </a:rPr>
              <a:t>Ⅰ</a:t>
            </a:r>
            <a:r>
              <a:rPr lang="zh-CN" altLang="en-US" sz="1650" noProof="0" dirty="0">
                <a:ln>
                  <a:noFill/>
                </a:ln>
                <a:effectLst/>
                <a:uLnTx/>
                <a:uFillTx/>
                <a:latin typeface="Century Gothic" panose="020B0502020202020204"/>
                <a:ea typeface="宋体" panose="02010600030101010101" pitchFamily="2" charset="-122"/>
                <a:sym typeface="+mn-ea"/>
              </a:rPr>
              <a:t>卷</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唐代之前，荆楚民间存在一种祈求丰收的</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牵钩之戏</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，至唐代称作</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拔河</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，广为流传。</a:t>
            </a:r>
            <a:r>
              <a:rPr lang="zh-CN" altLang="en-US" sz="1650" b="1" strike="sngStrike" noProof="0" dirty="0">
                <a:ln>
                  <a:noFill/>
                </a:ln>
                <a:effectLst/>
                <a:uLnTx/>
                <a:uFillTx/>
                <a:latin typeface="Century Gothic" panose="020B0502020202020204"/>
                <a:ea typeface="宋体" panose="02010600030101010101" pitchFamily="2" charset="-122"/>
                <a:sym typeface="+mn-ea"/>
              </a:rPr>
              <a:t>唐玄宗《观拔河俗戏》诗云：</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壮徒恒贾勇，拔拒抵长河。欲练英雄志，须明胜负多</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预期年岁稔，先此乐时和。</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据此可知，在唐代</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A</a:t>
            </a:r>
            <a:r>
              <a:rPr lang="zh-CN" altLang="en-US" sz="1650" noProof="0" dirty="0">
                <a:ln>
                  <a:noFill/>
                </a:ln>
                <a:effectLst/>
                <a:uLnTx/>
                <a:uFillTx/>
                <a:latin typeface="Century Gothic" panose="020B0502020202020204"/>
                <a:ea typeface="宋体" panose="02010600030101010101" pitchFamily="2" charset="-122"/>
                <a:sym typeface="+mn-ea"/>
              </a:rPr>
              <a:t>．江南文化成为主流</a:t>
            </a:r>
            <a:r>
              <a:rPr lang="en-US" altLang="zh-CN" sz="1650" noProof="0" dirty="0">
                <a:ln>
                  <a:noFill/>
                </a:ln>
                <a:effectLst/>
                <a:uLnTx/>
                <a:uFillTx/>
                <a:latin typeface="Century Gothic" panose="020B0502020202020204"/>
                <a:ea typeface="宋体" panose="02010600030101010101" pitchFamily="2" charset="-122"/>
                <a:sym typeface="+mn-ea"/>
              </a:rPr>
              <a:t> B</a:t>
            </a:r>
            <a:r>
              <a:rPr lang="zh-CN" altLang="en-US" sz="1650" noProof="0" dirty="0">
                <a:ln>
                  <a:noFill/>
                </a:ln>
                <a:effectLst/>
                <a:uLnTx/>
                <a:uFillTx/>
                <a:latin typeface="Century Gothic" panose="020B0502020202020204"/>
                <a:ea typeface="宋体" panose="02010600030101010101" pitchFamily="2" charset="-122"/>
                <a:sym typeface="+mn-ea"/>
              </a:rPr>
              <a:t>．耕战结合观念深入人心</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C</a:t>
            </a:r>
            <a:r>
              <a:rPr lang="zh-CN" altLang="en-US" sz="1650" noProof="0" dirty="0">
                <a:ln>
                  <a:noFill/>
                </a:ln>
                <a:effectLst/>
                <a:uLnTx/>
                <a:uFillTx/>
                <a:latin typeface="Century Gothic" panose="020B0502020202020204"/>
                <a:ea typeface="宋体" panose="02010600030101010101" pitchFamily="2" charset="-122"/>
                <a:sym typeface="+mn-ea"/>
              </a:rPr>
              <a:t>．阳刚与力量受到推崇</a:t>
            </a:r>
            <a:r>
              <a:rPr lang="en-US" altLang="zh-CN" sz="1650" noProof="0" dirty="0">
                <a:ln>
                  <a:noFill/>
                </a:ln>
                <a:effectLst/>
                <a:uLnTx/>
                <a:uFillTx/>
                <a:latin typeface="Century Gothic" panose="020B0502020202020204"/>
                <a:ea typeface="宋体" panose="02010600030101010101" pitchFamily="2" charset="-122"/>
                <a:sym typeface="+mn-ea"/>
              </a:rPr>
              <a:t> D</a:t>
            </a:r>
            <a:r>
              <a:rPr lang="zh-CN" altLang="en-US" sz="1650" noProof="0" dirty="0">
                <a:ln>
                  <a:noFill/>
                </a:ln>
                <a:effectLst/>
                <a:uLnTx/>
                <a:uFillTx/>
                <a:latin typeface="Century Gothic" panose="020B0502020202020204"/>
                <a:ea typeface="宋体" panose="02010600030101010101" pitchFamily="2" charset="-122"/>
                <a:sym typeface="+mn-ea"/>
              </a:rPr>
              <a:t>．诗歌以描写宫廷生活为主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2115" y="140335"/>
            <a:ext cx="8620125" cy="1309370"/>
          </a:xfrm>
          <a:prstGeom prst="rect">
            <a:avLst/>
          </a:prstGeom>
        </p:spPr>
        <p:txBody>
          <a:bodyPr wrap="square">
            <a:spAutoFit/>
          </a:bodyPr>
          <a:p>
            <a:pPr marL="0" indent="0" algn="just" defTabSz="266700">
              <a:lnSpc>
                <a:spcPts val="1900"/>
              </a:lnSpc>
              <a:spcBef>
                <a:spcPct val="0"/>
              </a:spcBef>
              <a:spcAft>
                <a:spcPct val="0"/>
              </a:spcAft>
            </a:pPr>
            <a:r>
              <a:rPr lang="en-US" altLang="zh-CN" sz="1600">
                <a:latin typeface="黑体" panose="02010609060101010101" charset="-122"/>
                <a:ea typeface="黑体" panose="02010609060101010101" charset="-122"/>
                <a:sym typeface="+mn-ea"/>
              </a:rPr>
              <a:t>[2024</a:t>
            </a:r>
            <a:r>
              <a:rPr lang="zh-CN" altLang="en-US" sz="1600">
                <a:latin typeface="黑体" panose="02010609060101010101" charset="-122"/>
                <a:ea typeface="黑体" panose="02010609060101010101" charset="-122"/>
                <a:sym typeface="+mn-ea"/>
              </a:rPr>
              <a:t>年佛山一模</a:t>
            </a:r>
            <a:r>
              <a:rPr lang="en-US" altLang="zh-CN" sz="1600">
                <a:latin typeface="黑体" panose="02010609060101010101" charset="-122"/>
                <a:ea typeface="黑体" panose="02010609060101010101" charset="-122"/>
                <a:sym typeface="+mn-ea"/>
              </a:rPr>
              <a:t>19</a:t>
            </a:r>
            <a:r>
              <a:rPr lang="zh-CN" altLang="en-US" sz="1600">
                <a:latin typeface="黑体" panose="02010609060101010101" charset="-122"/>
                <a:ea typeface="黑体" panose="02010609060101010101" charset="-122"/>
                <a:sym typeface="+mn-ea"/>
              </a:rPr>
              <a:t>题</a:t>
            </a:r>
            <a:r>
              <a:rPr lang="en-US" altLang="zh-CN" sz="1600">
                <a:latin typeface="黑体" panose="02010609060101010101" charset="-122"/>
                <a:ea typeface="黑体" panose="02010609060101010101" charset="-122"/>
                <a:sym typeface="+mn-ea"/>
              </a:rPr>
              <a:t>]</a:t>
            </a:r>
            <a:r>
              <a:rPr lang="zh-CN" altLang="en-US" sz="1600">
                <a:latin typeface="宋体" panose="02010600030101010101" pitchFamily="2" charset="-122"/>
                <a:ea typeface="宋体" panose="02010600030101010101" pitchFamily="2" charset="-122"/>
              </a:rPr>
              <a:t>阅读材料并结合所学知识，完成下列要求。（</a:t>
            </a:r>
            <a:r>
              <a:rPr lang="en-US" altLang="zh-CN" sz="1600">
                <a:latin typeface="宋体" panose="02010600030101010101" pitchFamily="2" charset="-122"/>
                <a:ea typeface="宋体" panose="02010600030101010101" pitchFamily="2" charset="-122"/>
              </a:rPr>
              <a:t>12</a:t>
            </a:r>
            <a:r>
              <a:rPr lang="zh-CN" altLang="en-US" sz="1600">
                <a:latin typeface="宋体" panose="02010600030101010101" pitchFamily="2" charset="-122"/>
                <a:ea typeface="宋体" panose="02010600030101010101" pitchFamily="2" charset="-122"/>
              </a:rPr>
              <a:t>分）</a:t>
            </a:r>
            <a:endParaRPr lang="zh-CN" altLang="en-US" sz="1600">
              <a:latin typeface="宋体" panose="02010600030101010101" pitchFamily="2" charset="-122"/>
              <a:ea typeface="宋体" panose="02010600030101010101" pitchFamily="2" charset="-122"/>
            </a:endParaRPr>
          </a:p>
          <a:p>
            <a:pPr marL="0" indent="287020" algn="just" defTabSz="266700">
              <a:lnSpc>
                <a:spcPts val="1900"/>
              </a:lnSpc>
              <a:spcBef>
                <a:spcPct val="0"/>
              </a:spcBef>
              <a:spcAft>
                <a:spcPct val="0"/>
              </a:spcAft>
            </a:pPr>
            <a:r>
              <a:rPr lang="zh-CN" altLang="en-US" sz="1600">
                <a:latin typeface="黑体" panose="02010609060101010101" charset="-122"/>
                <a:ea typeface="黑体" panose="02010609060101010101" charset="-122"/>
              </a:rPr>
              <a:t>材料</a:t>
            </a:r>
            <a:endParaRPr lang="zh-CN" altLang="en-US" sz="1600">
              <a:latin typeface="黑体" panose="02010609060101010101" charset="-122"/>
              <a:ea typeface="黑体" panose="02010609060101010101" charset="-122"/>
            </a:endParaRPr>
          </a:p>
          <a:p>
            <a:pPr marL="0" indent="266700" algn="just" defTabSz="266700">
              <a:lnSpc>
                <a:spcPts val="1900"/>
              </a:lnSpc>
              <a:spcBef>
                <a:spcPct val="0"/>
              </a:spcBef>
              <a:spcAft>
                <a:spcPct val="0"/>
              </a:spcAft>
            </a:pPr>
            <a:r>
              <a:rPr lang="zh-CN" altLang="en-US" sz="1600">
                <a:latin typeface="楷体" panose="02010609060101010101" charset="-122"/>
                <a:ea typeface="楷体" panose="02010609060101010101" charset="-122"/>
              </a:rPr>
              <a:t>从</a:t>
            </a:r>
            <a:r>
              <a:rPr lang="en-US" altLang="zh-CN" sz="1600">
                <a:latin typeface="楷体" panose="02010609060101010101" charset="-122"/>
                <a:ea typeface="楷体" panose="02010609060101010101" charset="-122"/>
              </a:rPr>
              <a:t>19</a:t>
            </a:r>
            <a:r>
              <a:rPr lang="zh-CN" altLang="en-US" sz="1600">
                <a:latin typeface="楷体" panose="02010609060101010101" charset="-122"/>
                <a:ea typeface="楷体" panose="02010609060101010101" charset="-122"/>
              </a:rPr>
              <a:t>世纪中叶到本世纪中叶，中国现代化道路探索历经“两个一百年”，蕴含着一系列规律性线索（表</a:t>
            </a:r>
            <a:r>
              <a:rPr lang="en-US" altLang="zh-CN" sz="1600">
                <a:latin typeface="楷体" panose="02010609060101010101" charset="-122"/>
                <a:ea typeface="楷体" panose="02010609060101010101" charset="-122"/>
              </a:rPr>
              <a:t>4</a:t>
            </a:r>
            <a:r>
              <a:rPr lang="zh-CN" altLang="en-US" sz="1600">
                <a:latin typeface="楷体" panose="02010609060101010101" charset="-122"/>
                <a:ea typeface="楷体" panose="02010609060101010101" charset="-122"/>
              </a:rPr>
              <a:t>）：</a:t>
            </a:r>
            <a:endParaRPr lang="zh-CN" altLang="en-US" sz="1600">
              <a:latin typeface="楷体" panose="02010609060101010101" charset="-122"/>
              <a:ea typeface="楷体" panose="02010609060101010101" charset="-122"/>
            </a:endParaRPr>
          </a:p>
          <a:p>
            <a:pPr marL="0" indent="0" algn="ctr" defTabSz="266700">
              <a:lnSpc>
                <a:spcPts val="1900"/>
              </a:lnSpc>
              <a:spcBef>
                <a:spcPct val="0"/>
              </a:spcBef>
              <a:spcAft>
                <a:spcPct val="0"/>
              </a:spcAft>
            </a:pPr>
            <a:r>
              <a:rPr lang="zh-CN" altLang="en-US" sz="1600">
                <a:latin typeface="楷体" panose="02010609060101010101" charset="-122"/>
                <a:ea typeface="楷体" panose="02010609060101010101" charset="-122"/>
              </a:rPr>
              <a:t>表</a:t>
            </a:r>
            <a:r>
              <a:rPr lang="en-US" altLang="zh-CN" sz="1600">
                <a:latin typeface="楷体" panose="02010609060101010101" charset="-122"/>
                <a:ea typeface="楷体" panose="02010609060101010101" charset="-122"/>
              </a:rPr>
              <a:t>4:</a:t>
            </a:r>
            <a:r>
              <a:rPr lang="zh-CN" altLang="en-US" sz="1600">
                <a:latin typeface="楷体" panose="02010609060101010101" charset="-122"/>
                <a:ea typeface="楷体" panose="02010609060101010101" charset="-122"/>
              </a:rPr>
              <a:t>中国现代化蕴含的规律性线索</a:t>
            </a:r>
            <a:endParaRPr lang="zh-CN" altLang="en-US" sz="1600">
              <a:latin typeface="楷体" panose="02010609060101010101" charset="-122"/>
              <a:ea typeface="楷体" panose="02010609060101010101" charset="-122"/>
            </a:endParaRPr>
          </a:p>
        </p:txBody>
      </p:sp>
      <p:graphicFrame>
        <p:nvGraphicFramePr>
          <p:cNvPr id="3" name="表格 2"/>
          <p:cNvGraphicFramePr/>
          <p:nvPr/>
        </p:nvGraphicFramePr>
        <p:xfrm>
          <a:off x="2032000" y="1693863"/>
          <a:ext cx="5004435" cy="0"/>
        </p:xfrm>
        <a:graphic>
          <a:graphicData uri="http://schemas.openxmlformats.org/drawingml/2006/table">
            <a:tbl>
              <a:tblPr/>
              <a:tblGrid>
                <a:gridCol w="5004435"/>
              </a:tblGrid>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一、</a:t>
                      </a:r>
                      <a:r>
                        <a:rPr lang="zh-CN" sz="1100">
                          <a:latin typeface="楷体" panose="02010609060101010101" charset="-122"/>
                          <a:ea typeface="楷体" panose="02010609060101010101" charset="-122"/>
                        </a:rPr>
                        <a:t>从盲从到自主</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由不知道现代化为何物到自主开展现代化建设</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二、</a:t>
                      </a:r>
                      <a:r>
                        <a:rPr lang="zh-CN" sz="1100">
                          <a:latin typeface="楷体" panose="02010609060101010101" charset="-122"/>
                          <a:ea typeface="楷体" panose="02010609060101010101" charset="-122"/>
                        </a:rPr>
                        <a:t>从被动到主动</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由被世界现代化潮流裹挟入轨到主动设定目标探索前进</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三、</a:t>
                      </a:r>
                      <a:r>
                        <a:rPr lang="zh-CN" sz="1100">
                          <a:latin typeface="楷体" panose="02010609060101010101" charset="-122"/>
                          <a:ea typeface="楷体" panose="02010609060101010101" charset="-122"/>
                        </a:rPr>
                        <a:t>从后发到引领</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a:t>
                      </a:r>
                      <a:r>
                        <a:rPr lang="zh-CN" altLang="en-US" sz="1100">
                          <a:latin typeface="楷体" panose="02010609060101010101" charset="-122"/>
                          <a:ea typeface="楷体" panose="02010609060101010101" charset="-122"/>
                        </a:rPr>
                        <a:t>“后发外生型”的现代化发展到引领世界现代化新的方向</a:t>
                      </a:r>
                      <a:endParaRPr lang="zh-CN" altLang="en-US"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四、</a:t>
                      </a:r>
                      <a:r>
                        <a:rPr lang="zh-CN" sz="1100">
                          <a:latin typeface="楷体" panose="02010609060101010101" charset="-122"/>
                          <a:ea typeface="楷体" panose="02010609060101010101" charset="-122"/>
                        </a:rPr>
                        <a:t>从跟进到创新</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由跟在先行者后面学习到创新开拓出新的道路和方式</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五、</a:t>
                      </a:r>
                      <a:r>
                        <a:rPr lang="zh-CN" sz="1100">
                          <a:latin typeface="楷体" panose="02010609060101010101" charset="-122"/>
                          <a:ea typeface="楷体" panose="02010609060101010101" charset="-122"/>
                        </a:rPr>
                        <a:t>从自救到利他</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由在现代化潮流中救亡图存到以自身现代化为世界作贡献</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4" name="文本框 3"/>
          <p:cNvSpPr txBox="1"/>
          <p:nvPr/>
        </p:nvSpPr>
        <p:spPr>
          <a:xfrm>
            <a:off x="305435" y="3141980"/>
            <a:ext cx="8627110" cy="1373505"/>
          </a:xfrm>
          <a:prstGeom prst="rect">
            <a:avLst/>
          </a:prstGeom>
        </p:spPr>
        <p:txBody>
          <a:bodyPr wrap="square">
            <a:spAutoFit/>
          </a:bodyPr>
          <a:p>
            <a:endParaRPr lang="en-US" altLang="zh-CN" sz="2000"/>
          </a:p>
          <a:p>
            <a:pPr marL="0" indent="0" algn="r" defTabSz="266700">
              <a:lnSpc>
                <a:spcPts val="1900"/>
              </a:lnSpc>
              <a:spcBef>
                <a:spcPct val="0"/>
              </a:spcBef>
              <a:spcAft>
                <a:spcPct val="0"/>
              </a:spcAft>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摘编自商志晓、梁举</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中国式现代化的历史由来与发展进程</a:t>
            </a:r>
            <a:r>
              <a:rPr lang="en-US" altLang="zh-CN" sz="1600">
                <a:latin typeface="楷体" panose="02010609060101010101" charset="-122"/>
                <a:ea typeface="楷体" panose="02010609060101010101" charset="-122"/>
              </a:rPr>
              <a:t>》</a:t>
            </a:r>
            <a:endParaRPr lang="en-US" altLang="zh-CN" sz="1600">
              <a:latin typeface="楷体" panose="02010609060101010101" charset="-122"/>
              <a:ea typeface="楷体" panose="02010609060101010101" charset="-122"/>
            </a:endParaRPr>
          </a:p>
          <a:p>
            <a:pPr marL="0" indent="266700" algn="just" defTabSz="266700">
              <a:lnSpc>
                <a:spcPts val="1900"/>
              </a:lnSpc>
              <a:spcBef>
                <a:spcPct val="0"/>
              </a:spcBef>
              <a:spcAft>
                <a:spcPct val="0"/>
              </a:spcAft>
            </a:pPr>
            <a:r>
              <a:rPr lang="zh-CN" altLang="en-US" sz="1600">
                <a:latin typeface="宋体" panose="02010600030101010101" pitchFamily="2" charset="-122"/>
                <a:ea typeface="宋体" panose="02010600030101010101" pitchFamily="2" charset="-122"/>
              </a:rPr>
              <a:t>选择材料中某一规律性线索，围绕“中国式现代化”自拟论题，并结合所学知识予以阐述。（要求：确定某一线索，论题明确，史论结合，论证充分，逻辑清晰。）</a:t>
            </a:r>
            <a:endParaRPr lang="zh-CN" altLang="en-US" sz="1600">
              <a:latin typeface="宋体" panose="02010600030101010101" pitchFamily="2" charset="-122"/>
              <a:ea typeface="宋体" panose="02010600030101010101" pitchFamily="2" charset="-122"/>
            </a:endParaRPr>
          </a:p>
          <a:p>
            <a:pPr marL="0" indent="266700" algn="just" defTabSz="266700">
              <a:lnSpc>
                <a:spcPts val="1900"/>
              </a:lnSpc>
              <a:spcBef>
                <a:spcPct val="0"/>
              </a:spcBef>
              <a:spcAft>
                <a:spcPct val="0"/>
              </a:spcAft>
            </a:pPr>
            <a:r>
              <a:rPr lang="en-US" altLang="zh-CN" sz="1600">
                <a:latin typeface="宋体" panose="02010600030101010101" pitchFamily="2" charset="-122"/>
                <a:ea typeface="宋体" panose="02010600030101010101" pitchFamily="2" charset="-122"/>
              </a:rPr>
              <a:t> </a:t>
            </a:r>
            <a:endParaRPr lang="en-US" altLang="zh-CN" sz="1600">
              <a:latin typeface="宋体" panose="02010600030101010101" pitchFamily="2" charset="-122"/>
              <a:ea typeface="宋体" panose="02010600030101010101" pitchFamily="2" charset="-122"/>
            </a:endParaRPr>
          </a:p>
        </p:txBody>
      </p:sp>
      <p:sp>
        <p:nvSpPr>
          <p:cNvPr id="5" name="文本框 4"/>
          <p:cNvSpPr txBox="1"/>
          <p:nvPr/>
        </p:nvSpPr>
        <p:spPr>
          <a:xfrm>
            <a:off x="2332990" y="4320540"/>
            <a:ext cx="4572000" cy="583565"/>
          </a:xfrm>
          <a:prstGeom prst="rect">
            <a:avLst/>
          </a:prstGeom>
          <a:noFill/>
        </p:spPr>
        <p:txBody>
          <a:bodyPr wrap="square" rtlCol="0" anchor="t">
            <a:spAutoFit/>
          </a:bodyPr>
          <a:p>
            <a:pPr algn="ctr"/>
            <a:r>
              <a:rPr lang="zh-CN" altLang="en-US" sz="3200" b="1">
                <a:solidFill>
                  <a:srgbClr val="FF0000"/>
                </a:solidFill>
                <a:latin typeface="黑体" panose="02010609060101010101" charset="-122"/>
                <a:ea typeface="黑体" panose="02010609060101010101" charset="-122"/>
                <a:sym typeface="+mn-ea"/>
              </a:rPr>
              <a:t>中国对世界的贡献</a:t>
            </a:r>
            <a:endParaRPr lang="zh-CN" altLang="en-US" sz="32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9395" y="177165"/>
            <a:ext cx="8710295" cy="4154170"/>
          </a:xfrm>
          <a:prstGeom prst="rect">
            <a:avLst/>
          </a:prstGeom>
        </p:spPr>
        <p:txBody>
          <a:bodyPr wrap="square">
            <a:spAutoFit/>
          </a:bodyPr>
          <a:p>
            <a:pPr marL="0" indent="0" algn="just" defTabSz="266700">
              <a:lnSpc>
                <a:spcPct val="150000"/>
              </a:lnSpc>
              <a:spcBef>
                <a:spcPct val="0"/>
              </a:spcBef>
              <a:spcAft>
                <a:spcPct val="0"/>
              </a:spcAft>
            </a:pPr>
            <a:r>
              <a:rPr lang="en-US" altLang="zh-CN" sz="1600">
                <a:latin typeface="宋体" panose="02010600030101010101" pitchFamily="2" charset="-122"/>
                <a:ea typeface="宋体" panose="02010600030101010101" pitchFamily="2" charset="-122"/>
              </a:rPr>
              <a:t>[2024</a:t>
            </a:r>
            <a:r>
              <a:rPr lang="zh-CN" altLang="en-US" sz="1600">
                <a:latin typeface="宋体" panose="02010600030101010101" pitchFamily="2" charset="-122"/>
                <a:ea typeface="宋体" panose="02010600030101010101" pitchFamily="2" charset="-122"/>
              </a:rPr>
              <a:t>年佛山二模</a:t>
            </a:r>
            <a:r>
              <a:rPr lang="en-US" altLang="zh-CN" sz="1600">
                <a:latin typeface="宋体" panose="02010600030101010101" pitchFamily="2" charset="-122"/>
                <a:ea typeface="宋体" panose="02010600030101010101" pitchFamily="2" charset="-122"/>
              </a:rPr>
              <a:t>20</a:t>
            </a:r>
            <a:r>
              <a:rPr lang="zh-CN" altLang="en-US" sz="1600">
                <a:latin typeface="宋体" panose="02010600030101010101" pitchFamily="2" charset="-122"/>
                <a:ea typeface="宋体" panose="02010600030101010101" pitchFamily="2" charset="-122"/>
              </a:rPr>
              <a:t>题</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阅读材料并结合所学知识，完成下列要求。（</a:t>
            </a:r>
            <a:r>
              <a:rPr lang="en-US" altLang="zh-CN" sz="1600">
                <a:latin typeface="宋体" panose="02010600030101010101" pitchFamily="2" charset="-122"/>
                <a:ea typeface="宋体" panose="02010600030101010101" pitchFamily="2" charset="-122"/>
              </a:rPr>
              <a:t>12</a:t>
            </a:r>
            <a:r>
              <a:rPr lang="zh-CN" altLang="en-US" sz="1600">
                <a:latin typeface="宋体" panose="02010600030101010101" pitchFamily="2" charset="-122"/>
                <a:ea typeface="宋体" panose="02010600030101010101" pitchFamily="2" charset="-122"/>
              </a:rPr>
              <a:t>分）</a:t>
            </a:r>
            <a:endParaRPr lang="zh-CN" altLang="en-US" sz="1600">
              <a:latin typeface="宋体" panose="02010600030101010101" pitchFamily="2" charset="-122"/>
              <a:ea typeface="宋体" panose="02010600030101010101" pitchFamily="2" charset="-122"/>
            </a:endParaRPr>
          </a:p>
          <a:p>
            <a:pPr marL="0" indent="287020" algn="just" defTabSz="266700">
              <a:lnSpc>
                <a:spcPct val="150000"/>
              </a:lnSpc>
              <a:spcBef>
                <a:spcPct val="0"/>
              </a:spcBef>
              <a:spcAft>
                <a:spcPct val="0"/>
              </a:spcAft>
            </a:pPr>
            <a:r>
              <a:rPr lang="zh-CN" altLang="en-US" sz="1600">
                <a:latin typeface="黑体" panose="02010609060101010101" charset="-122"/>
                <a:ea typeface="黑体" panose="02010609060101010101" charset="-122"/>
              </a:rPr>
              <a:t>材料</a:t>
            </a:r>
            <a:endParaRPr lang="zh-CN" altLang="en-US" sz="1600">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600">
                <a:latin typeface="楷体" panose="02010609060101010101" charset="-122"/>
                <a:ea typeface="楷体" panose="02010609060101010101" charset="-122"/>
              </a:rPr>
              <a:t>从国家的社会性质来看，有奴隶制大国、封建制大国、资本主义大国与社会主义大国。从国家的主体行为来看，则有作为帝国的大国与作为文明的大国。前者的文明往往是机械的集合体，是在对外扩张过程中强行纳入不同文明而成的，其核心是帝国的强制力量。后者的文明是有机的共同体，是不同文明在交流中融汇而成，其核心是共同的文化认同。</a:t>
            </a:r>
            <a:endParaRPr lang="zh-CN" altLang="en-US" sz="1600">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600">
                <a:latin typeface="楷体" panose="02010609060101010101" charset="-122"/>
                <a:ea typeface="楷体" panose="02010609060101010101" charset="-122"/>
              </a:rPr>
              <a:t>从国家与文明的起源，到资本主义大国与资本主义文明的兴起，大国与文明变迁的主线和全局值得关注。</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社会主义文明大国的观念与实践揭开人类历史新篇章。</a:t>
            </a:r>
            <a:endParaRPr lang="zh-CN" altLang="en-US" sz="1600">
              <a:latin typeface="楷体" panose="02010609060101010101" charset="-122"/>
              <a:ea typeface="楷体" panose="02010609060101010101" charset="-122"/>
            </a:endParaRPr>
          </a:p>
          <a:p>
            <a:pPr marL="0" indent="0" algn="r" defTabSz="266700">
              <a:lnSpc>
                <a:spcPct val="150000"/>
              </a:lnSpc>
              <a:spcBef>
                <a:spcPct val="0"/>
              </a:spcBef>
              <a:spcAft>
                <a:spcPct val="0"/>
              </a:spcAft>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摘编自张乃和</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大国的社会性质、历史类型与文明形态</a:t>
            </a:r>
            <a:r>
              <a:rPr lang="en-US" altLang="zh-CN" sz="1600">
                <a:latin typeface="楷体" panose="02010609060101010101" charset="-122"/>
                <a:ea typeface="楷体" panose="02010609060101010101" charset="-122"/>
              </a:rPr>
              <a:t>》</a:t>
            </a:r>
            <a:endParaRPr lang="en-US" altLang="zh-CN" sz="1600">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600">
                <a:latin typeface="宋体" panose="02010600030101010101" pitchFamily="2" charset="-122"/>
                <a:ea typeface="宋体" panose="02010600030101010101" pitchFamily="2" charset="-122"/>
              </a:rPr>
              <a:t>结合材料，围绕“大国与文明”自拟一个论题，运用具体史实予以阐述。（要求：论题明确，史论结合，论证合理，逻辑清晰）</a:t>
            </a:r>
            <a:endParaRPr lang="zh-CN" altLang="en-US" sz="1600">
              <a:latin typeface="宋体" panose="02010600030101010101" pitchFamily="2" charset="-122"/>
              <a:ea typeface="宋体" panose="02010600030101010101" pitchFamily="2" charset="-122"/>
            </a:endParaRPr>
          </a:p>
        </p:txBody>
      </p:sp>
      <p:sp>
        <p:nvSpPr>
          <p:cNvPr id="5" name="文本框 4"/>
          <p:cNvSpPr txBox="1"/>
          <p:nvPr/>
        </p:nvSpPr>
        <p:spPr>
          <a:xfrm>
            <a:off x="512445" y="4320540"/>
            <a:ext cx="8352790" cy="583565"/>
          </a:xfrm>
          <a:prstGeom prst="rect">
            <a:avLst/>
          </a:prstGeom>
          <a:noFill/>
        </p:spPr>
        <p:txBody>
          <a:bodyPr wrap="square" rtlCol="0" anchor="t">
            <a:spAutoFit/>
          </a:bodyPr>
          <a:p>
            <a:pPr algn="ctr"/>
            <a:r>
              <a:rPr lang="zh-CN" altLang="en-US" sz="3200" b="1">
                <a:solidFill>
                  <a:srgbClr val="FF0000"/>
                </a:solidFill>
                <a:latin typeface="黑体" panose="02010609060101010101" charset="-122"/>
                <a:ea typeface="黑体" panose="02010609060101010101" charset="-122"/>
                <a:sym typeface="+mn-ea"/>
              </a:rPr>
              <a:t>不同大国文明的发展史、社会主义文明</a:t>
            </a:r>
            <a:endParaRPr lang="zh-CN" altLang="en-US" sz="32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73723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三、复习进度的推进</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6" name="图片 5"/>
          <p:cNvPicPr>
            <a:picLocks noChangeAspect="1"/>
          </p:cNvPicPr>
          <p:nvPr/>
        </p:nvPicPr>
        <p:blipFill>
          <a:blip r:embed="rId1"/>
          <a:srcRect t="4157"/>
          <a:stretch>
            <a:fillRect/>
          </a:stretch>
        </p:blipFill>
        <p:spPr>
          <a:xfrm>
            <a:off x="95885" y="938530"/>
            <a:ext cx="7731125" cy="4003040"/>
          </a:xfrm>
          <a:prstGeom prst="rect">
            <a:avLst/>
          </a:prstGeom>
        </p:spPr>
      </p:pic>
      <p:sp>
        <p:nvSpPr>
          <p:cNvPr id="12" name="文本框 11"/>
          <p:cNvSpPr txBox="1"/>
          <p:nvPr/>
        </p:nvSpPr>
        <p:spPr>
          <a:xfrm>
            <a:off x="5361305" y="4118610"/>
            <a:ext cx="3541395" cy="337185"/>
          </a:xfrm>
          <a:prstGeom prst="rect">
            <a:avLst/>
          </a:prstGeom>
          <a:noFill/>
        </p:spPr>
        <p:txBody>
          <a:bodyPr wrap="square" rtlCol="0">
            <a:spAutoFit/>
          </a:bodyPr>
          <a:p>
            <a:r>
              <a:rPr lang="zh-CN" altLang="en-US" sz="1600" b="1"/>
              <a:t>基础不好的学生就是要多来几轮复习</a:t>
            </a:r>
            <a:endParaRPr lang="zh-CN" altLang="en-U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363855"/>
            <a:ext cx="8418195" cy="4154170"/>
          </a:xfrm>
          <a:prstGeom prst="rect">
            <a:avLst/>
          </a:prstGeom>
          <a:noFill/>
        </p:spPr>
        <p:txBody>
          <a:bodyPr wrap="square" rtlCol="0">
            <a:spAutoFit/>
          </a:bodyPr>
          <a:p>
            <a:pPr indent="457200" fontAlgn="auto">
              <a:lnSpc>
                <a:spcPct val="150000"/>
              </a:lnSpc>
            </a:pPr>
            <a:r>
              <a:rPr lang="zh-CN" altLang="en-US" sz="1600">
                <a:latin typeface="宋体" panose="02010600030101010101" pitchFamily="2" charset="-122"/>
                <a:ea typeface="宋体" panose="02010600030101010101" pitchFamily="2" charset="-122"/>
              </a:rPr>
              <a:t>复习过程中关注学生存在的问题，每一次测试都会有所显现，然而</a:t>
            </a:r>
            <a:r>
              <a:rPr lang="zh-CN" altLang="en-US" sz="1600">
                <a:latin typeface="宋体" panose="02010600030101010101" pitchFamily="2" charset="-122"/>
                <a:ea typeface="宋体" panose="02010600030101010101" pitchFamily="2" charset="-122"/>
                <a:sym typeface="+mn-ea"/>
              </a:rPr>
              <a:t>好多时候，我们只关注了我们班比其他班成绩高了多少，若是居于前列，满足和情绪将忽略学生存在的问题。</a:t>
            </a:r>
            <a:r>
              <a:rPr lang="zh-CN" altLang="en-US" sz="1600">
                <a:latin typeface="宋体" panose="02010600030101010101" pitchFamily="2" charset="-122"/>
                <a:ea typeface="宋体" panose="02010600030101010101" pitchFamily="2" charset="-122"/>
              </a:rPr>
              <a:t>假若稍微对比一下自己班级与其他班级每个试题得分情况，那么就可以了解大概自己所教班级在哪些方面做的不好，抑或哪些方面没有讲到位或练到位。</a:t>
            </a:r>
            <a:endParaRPr lang="zh-CN" altLang="en-US" sz="1600">
              <a:latin typeface="宋体" panose="02010600030101010101" pitchFamily="2" charset="-122"/>
              <a:ea typeface="宋体" panose="02010600030101010101" pitchFamily="2" charset="-122"/>
            </a:endParaRPr>
          </a:p>
          <a:p>
            <a:pPr indent="457200" fontAlgn="auto">
              <a:lnSpc>
                <a:spcPct val="150000"/>
              </a:lnSpc>
            </a:pPr>
            <a:r>
              <a:rPr lang="zh-CN" altLang="en-US" sz="1600">
                <a:latin typeface="宋体" panose="02010600030101010101" pitchFamily="2" charset="-122"/>
                <a:ea typeface="宋体" panose="02010600030101010101" pitchFamily="2" charset="-122"/>
              </a:rPr>
              <a:t>这其实是个很现实的问题，关键是愿不愿意去了解和行动。若是了解了基本情况，可以利用中学历史园地或学科网组卷，输入相关的知识点，将符合教学的试题挑选出来，针对性训练，不怕突破不了，就怕没去做掩盖了学生的存在的问题。其实复习进度慢一点也没关系，关键是在复习阶段教学内容是否对标课程标准内容、教学问题是否符合学业质量水平，训练是否采用中考试题练习。</a:t>
            </a:r>
            <a:endParaRPr lang="zh-CN" altLang="en-US" sz="1600">
              <a:latin typeface="宋体" panose="02010600030101010101" pitchFamily="2" charset="-122"/>
              <a:ea typeface="宋体" panose="02010600030101010101" pitchFamily="2" charset="-122"/>
            </a:endParaRPr>
          </a:p>
          <a:p>
            <a:pPr indent="457200" fontAlgn="auto">
              <a:lnSpc>
                <a:spcPct val="150000"/>
              </a:lnSpc>
            </a:pPr>
            <a:r>
              <a:rPr lang="zh-CN" altLang="en-US" sz="1600">
                <a:latin typeface="宋体" panose="02010600030101010101" pitchFamily="2" charset="-122"/>
                <a:ea typeface="宋体" panose="02010600030101010101" pitchFamily="2" charset="-122"/>
              </a:rPr>
              <a:t>因此，考试的意义，从来不是让我们沉浸在排名的喜忧中，而是帮助我们发现问题、精准施策。当我们不再被</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均分高低</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绑架，而是深挖数据、靶向突破，复习才能真正高效！</a:t>
            </a:r>
            <a:endParaRPr lang="zh-CN" altLang="en-US" sz="160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三、其他事项</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一</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重视课标的样题，明确要求和方向</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2" name="图片 1"/>
          <p:cNvPicPr>
            <a:picLocks noChangeAspect="1"/>
          </p:cNvPicPr>
          <p:nvPr/>
        </p:nvPicPr>
        <p:blipFill>
          <a:blip r:embed="rId1"/>
          <a:stretch>
            <a:fillRect/>
          </a:stretch>
        </p:blipFill>
        <p:spPr>
          <a:xfrm>
            <a:off x="565150" y="1430655"/>
            <a:ext cx="6701790" cy="3485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5233" r="8117"/>
          <a:stretch>
            <a:fillRect/>
          </a:stretch>
        </p:blipFill>
        <p:spPr>
          <a:xfrm>
            <a:off x="80010" y="227965"/>
            <a:ext cx="4472940" cy="3951605"/>
          </a:xfrm>
          <a:prstGeom prst="rect">
            <a:avLst/>
          </a:prstGeom>
        </p:spPr>
      </p:pic>
      <p:pic>
        <p:nvPicPr>
          <p:cNvPr id="3" name="图片 2"/>
          <p:cNvPicPr>
            <a:picLocks noChangeAspect="1"/>
          </p:cNvPicPr>
          <p:nvPr/>
        </p:nvPicPr>
        <p:blipFill>
          <a:blip r:embed="rId2"/>
          <a:srcRect l="6308"/>
          <a:stretch>
            <a:fillRect/>
          </a:stretch>
        </p:blipFill>
        <p:spPr>
          <a:xfrm>
            <a:off x="4653280" y="624840"/>
            <a:ext cx="4112260" cy="3613785"/>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07670" y="260350"/>
            <a:ext cx="6881495" cy="46228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9700" y="0"/>
            <a:ext cx="8026400" cy="4984115"/>
          </a:xfrm>
          <a:prstGeom prst="rect">
            <a:avLst/>
          </a:prstGeom>
        </p:spPr>
      </p:pic>
      <p:sp>
        <p:nvSpPr>
          <p:cNvPr id="3" name="文本框 2"/>
          <p:cNvSpPr txBox="1"/>
          <p:nvPr/>
        </p:nvSpPr>
        <p:spPr>
          <a:xfrm>
            <a:off x="7386320" y="1059180"/>
            <a:ext cx="962025" cy="2563495"/>
          </a:xfrm>
          <a:prstGeom prst="rect">
            <a:avLst/>
          </a:prstGeom>
          <a:noFill/>
        </p:spPr>
        <p:txBody>
          <a:bodyPr wrap="square" rtlCol="0">
            <a:noAutofit/>
          </a:bodyPr>
          <a:p>
            <a:pPr algn="ctr"/>
            <a:r>
              <a:rPr lang="zh-CN" altLang="en-US" sz="3200" b="1">
                <a:solidFill>
                  <a:srgbClr val="FF0000"/>
                </a:solidFill>
              </a:rPr>
              <a:t>方向与规范</a:t>
            </a:r>
            <a:endParaRPr lang="zh-C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7810500" cy="5116195"/>
          </a:xfrm>
          <a:prstGeom prst="rect">
            <a:avLst/>
          </a:prstGeom>
        </p:spPr>
      </p:pic>
      <p:sp>
        <p:nvSpPr>
          <p:cNvPr id="3" name="文本框 2"/>
          <p:cNvSpPr txBox="1"/>
          <p:nvPr/>
        </p:nvSpPr>
        <p:spPr>
          <a:xfrm>
            <a:off x="7567930" y="1289685"/>
            <a:ext cx="962025" cy="2563495"/>
          </a:xfrm>
          <a:prstGeom prst="rect">
            <a:avLst/>
          </a:prstGeom>
          <a:noFill/>
        </p:spPr>
        <p:txBody>
          <a:bodyPr wrap="square" rtlCol="0">
            <a:noAutofit/>
          </a:bodyPr>
          <a:p>
            <a:pPr algn="ctr"/>
            <a:r>
              <a:rPr lang="zh-CN" altLang="en-US" sz="3200" b="1">
                <a:solidFill>
                  <a:srgbClr val="FF0000"/>
                </a:solidFill>
              </a:rPr>
              <a:t>方向与规范</a:t>
            </a:r>
            <a:endParaRPr lang="zh-C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三、其他事项</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关注学生的辅导、规范、训练和信心鼓励</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19" name="图片 18"/>
          <p:cNvPicPr>
            <a:picLocks noChangeAspect="1"/>
          </p:cNvPicPr>
          <p:nvPr/>
        </p:nvPicPr>
        <p:blipFill>
          <a:blip r:embed="rId1"/>
          <a:stretch>
            <a:fillRect/>
          </a:stretch>
        </p:blipFill>
        <p:spPr>
          <a:xfrm>
            <a:off x="690245" y="1430655"/>
            <a:ext cx="6514465" cy="3664585"/>
          </a:xfrm>
          <a:prstGeom prst="rect">
            <a:avLst/>
          </a:prstGeom>
        </p:spPr>
      </p:pic>
      <p:sp>
        <p:nvSpPr>
          <p:cNvPr id="2" name="文本框 1"/>
          <p:cNvSpPr txBox="1"/>
          <p:nvPr/>
        </p:nvSpPr>
        <p:spPr>
          <a:xfrm>
            <a:off x="7314565" y="1462405"/>
            <a:ext cx="1692275" cy="3415030"/>
          </a:xfrm>
          <a:prstGeom prst="rect">
            <a:avLst/>
          </a:prstGeom>
          <a:noFill/>
        </p:spPr>
        <p:txBody>
          <a:bodyPr wrap="square" rtlCol="0">
            <a:spAutoFit/>
          </a:bodyPr>
          <a:p>
            <a:pPr>
              <a:lnSpc>
                <a:spcPct val="150000"/>
              </a:lnSpc>
            </a:pPr>
            <a:r>
              <a:rPr lang="zh-CN" altLang="en-US" sz="1800" b="1">
                <a:latin typeface="楷体" panose="02010609060101010101" charset="-122"/>
                <a:ea typeface="楷体" panose="02010609060101010101" charset="-122"/>
              </a:rPr>
              <a:t>感谢一路同行的教师伙伴们：</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sym typeface="+mn-ea"/>
              </a:rPr>
              <a:t>语文：张志林</a:t>
            </a:r>
            <a:r>
              <a:rPr lang="zh-CN" altLang="en-US" sz="1800" b="1">
                <a:latin typeface="楷体" panose="02010609060101010101" charset="-122"/>
                <a:ea typeface="楷体" panose="02010609060101010101" charset="-122"/>
              </a:rPr>
              <a:t>数学：丁丛芳</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英语：黄尹林</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政治：周蓝蓝</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地理：廖芝青</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历史：甘成质</a:t>
            </a:r>
            <a:endParaRPr lang="zh-CN" altLang="en-US" sz="1800" b="1">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1145" y="1040130"/>
            <a:ext cx="8745855" cy="3637280"/>
          </a:xfrm>
          <a:prstGeom prst="rect">
            <a:avLst/>
          </a:prstGeom>
          <a:noFill/>
        </p:spPr>
        <p:txBody>
          <a:bodyPr wrap="square" rtlCol="0" anchor="t">
            <a:noAutofit/>
          </a:bodyPr>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若从考查形式、命题方式和考查内容进一步分析，试题表现出以下特点：</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第一，纵观选择题的考查形式，</a:t>
            </a:r>
            <a:r>
              <a:rPr lang="zh-CN" altLang="en-US" sz="1800" b="1">
                <a:latin typeface="华文楷体" panose="02010600040101010101" charset="-122"/>
                <a:ea typeface="华文楷体" panose="02010600040101010101" charset="-122"/>
                <a:cs typeface="华文楷体" panose="02010600040101010101" charset="-122"/>
              </a:rPr>
              <a:t>聚焦主干知识考查，且紧贴教材的单元标题命制</a:t>
            </a:r>
            <a:r>
              <a:rPr lang="zh-CN" altLang="en-US" sz="1800">
                <a:latin typeface="华文楷体" panose="02010600040101010101" charset="-122"/>
                <a:ea typeface="华文楷体" panose="02010600040101010101" charset="-122"/>
                <a:cs typeface="华文楷体" panose="02010600040101010101" charset="-122"/>
              </a:rPr>
              <a:t>。</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第二，微观选择题的命题方式，</a:t>
            </a:r>
            <a:r>
              <a:rPr lang="zh-CN" altLang="en-US" sz="1800" b="1">
                <a:solidFill>
                  <a:srgbClr val="0070C0"/>
                </a:solidFill>
                <a:latin typeface="华文楷体" panose="02010600040101010101" charset="-122"/>
                <a:ea typeface="华文楷体" panose="02010600040101010101" charset="-122"/>
                <a:cs typeface="华文楷体" panose="02010600040101010101" charset="-122"/>
              </a:rPr>
              <a:t>基本是以客观史实的叙述</a:t>
            </a:r>
            <a:r>
              <a:rPr lang="zh-CN" altLang="en-US" sz="1800">
                <a:latin typeface="华文楷体" panose="02010600040101010101" charset="-122"/>
                <a:ea typeface="华文楷体" panose="02010600040101010101" charset="-122"/>
                <a:cs typeface="华文楷体" panose="02010600040101010101" charset="-122"/>
              </a:rPr>
              <a:t>，</a:t>
            </a:r>
            <a:r>
              <a:rPr lang="zh-CN" altLang="en-US" sz="1800" b="1">
                <a:solidFill>
                  <a:srgbClr val="0070C0"/>
                </a:solidFill>
                <a:latin typeface="华文楷体" panose="02010600040101010101" charset="-122"/>
                <a:ea typeface="华文楷体" panose="02010600040101010101" charset="-122"/>
                <a:cs typeface="华文楷体" panose="02010600040101010101" charset="-122"/>
              </a:rPr>
              <a:t>部分试题材料引入某些评论或观点</a:t>
            </a:r>
            <a:r>
              <a:rPr lang="zh-CN" altLang="en-US" sz="1800">
                <a:latin typeface="华文楷体" panose="02010600040101010101" charset="-122"/>
                <a:ea typeface="华文楷体" panose="02010600040101010101" charset="-122"/>
                <a:cs typeface="华文楷体" panose="02010600040101010101" charset="-122"/>
              </a:rPr>
              <a:t>，要求学生把握试题材料大意的情况下，联系所学知识，做出合理判断。</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三，综观选择题考查内容，大力弘扬社会主义先进文化、革命文化、中国优秀传统文化的认识，加强党史、国史、改革开放史、社会主义发展史“四史”教育，强化学生的道路自信、理论自信、制度自信和文化自信。</a:t>
            </a:r>
            <a:endParaRPr lang="zh-CN" altLang="en-US" sz="18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7047" y="509446"/>
            <a:ext cx="8708918" cy="403860"/>
          </a:xfrm>
          <a:prstGeom prst="rect">
            <a:avLst/>
          </a:prstGeom>
          <a:noFill/>
        </p:spPr>
        <p:txBody>
          <a:bodyPr wrap="square" lIns="0" tIns="0" rIns="0" bIns="0" rtlCol="0">
            <a:spAutoFit/>
          </a:bodyPr>
          <a:lstStyle/>
          <a:p>
            <a:pPr marL="0" marR="0" lvl="0" indent="0" algn="just" defTabSz="914400" rtl="0" eaLnBrk="1" fontAlgn="auto" latinLnBrk="0" hangingPunct="0">
              <a:lnSpc>
                <a:spcPct val="125000"/>
              </a:lnSpc>
              <a:spcBef>
                <a:spcPts val="0"/>
              </a:spcBef>
              <a:spcAft>
                <a:spcPts val="0"/>
              </a:spcAft>
              <a:buClrTx/>
              <a:buSzTx/>
              <a:buFontTx/>
              <a:buNone/>
              <a:defRPr/>
            </a:pPr>
            <a:r>
              <a:rPr kumimoji="0" lang="zh-CN" altLang="en-US" sz="2100" b="0" i="0" u="none" strike="noStrike" kern="1200" cap="none" spc="0" normalizeH="0" baseline="0" noProof="0" dirty="0">
                <a:ln>
                  <a:noFill/>
                </a:ln>
                <a:solidFill>
                  <a:prstClr val="black"/>
                </a:solidFill>
                <a:effectLst/>
                <a:uLnTx/>
                <a:uFillTx/>
                <a:latin typeface="华文细黑" panose="02010600040101010101" pitchFamily="2" charset="-122"/>
                <a:ea typeface="华文细黑" panose="02010600040101010101" pitchFamily="2" charset="-122"/>
                <a:cs typeface="+mn-cs"/>
              </a:rPr>
              <a:t>严格日常书写格式规范</a:t>
            </a:r>
            <a:endParaRPr kumimoji="0" lang="zh-CN" altLang="en-US" sz="2100" b="0" i="0" u="none" strike="noStrike" kern="1200" cap="none" spc="0" normalizeH="0" baseline="0" noProof="0" dirty="0">
              <a:ln>
                <a:noFill/>
              </a:ln>
              <a:solidFill>
                <a:prstClr val="black"/>
              </a:solidFill>
              <a:effectLst/>
              <a:uLnTx/>
              <a:uFillTx/>
              <a:latin typeface="华文细黑" panose="02010600040101010101" pitchFamily="2" charset="-122"/>
              <a:ea typeface="华文细黑" panose="02010600040101010101" pitchFamily="2" charset="-122"/>
              <a:cs typeface="+mn-cs"/>
            </a:endParaRPr>
          </a:p>
        </p:txBody>
      </p:sp>
      <p:cxnSp>
        <p:nvCxnSpPr>
          <p:cNvPr id="2" name="直接连接符 1"/>
          <p:cNvCxnSpPr/>
          <p:nvPr/>
        </p:nvCxnSpPr>
        <p:spPr>
          <a:xfrm>
            <a:off x="317049" y="138231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17049" y="170344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17049" y="2019128"/>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17049" y="2370192"/>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17049" y="263961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17049" y="296074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17049" y="3276428"/>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17049" y="3627492"/>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17049" y="3945899"/>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17049" y="4296963"/>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17047" y="1104200"/>
            <a:ext cx="8022773"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观点</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主题</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信息</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现象等：</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6" name="文本框 15"/>
          <p:cNvSpPr txBox="1"/>
          <p:nvPr/>
        </p:nvSpPr>
        <p:spPr>
          <a:xfrm>
            <a:off x="317048" y="1413917"/>
            <a:ext cx="8413295" cy="29908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评析</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评述</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评价</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说明</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阐释等：任何一个史实论证观点尽量交代简要背景、过程、人物、影响（呼应观点）</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7" name="文本框 16"/>
          <p:cNvSpPr txBox="1"/>
          <p:nvPr/>
        </p:nvSpPr>
        <p:spPr>
          <a:xfrm>
            <a:off x="317047" y="1746506"/>
            <a:ext cx="8523515" cy="5067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所列史实呼应观点时，结尾要用不同的表述，不能简单重复。且能写三个就写三个。每个史实两行，不超过</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7</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行</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8" name="文本框 17"/>
          <p:cNvSpPr txBox="1"/>
          <p:nvPr/>
        </p:nvSpPr>
        <p:spPr>
          <a:xfrm>
            <a:off x="317047" y="3654767"/>
            <a:ext cx="8022773" cy="29908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总结：史观、本质、影响、启示中四选二组合，写两行左右。</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idx="4294967295"/>
            <p:custDataLst>
              <p:tags r:id="rId1"/>
            </p:custDataLst>
          </p:nvPr>
        </p:nvSpPr>
        <p:spPr>
          <a:xfrm>
            <a:off x="0" y="829310"/>
            <a:ext cx="9144000" cy="3053080"/>
          </a:xfrm>
        </p:spPr>
        <p:txBody>
          <a:bodyPr>
            <a:noAutofit/>
          </a:bodyPr>
          <a:lstStyle/>
          <a:p>
            <a:pPr algn="ctr">
              <a:lnSpc>
                <a:spcPct val="150000"/>
              </a:lnSpc>
            </a:pPr>
            <a:r>
              <a:rPr lang="zh-CN" altLang="en-US" sz="5400" b="1">
                <a:solidFill>
                  <a:srgbClr val="C00000"/>
                </a:solidFill>
                <a:latin typeface="方正大标宋简体" panose="02000000000000000000" charset="-122"/>
                <a:ea typeface="方正大标宋简体" panose="02000000000000000000" charset="-122"/>
                <a:cs typeface="方正大标宋简体" panose="02000000000000000000" charset="-122"/>
              </a:rPr>
              <a:t>祝</a:t>
            </a:r>
            <a:r>
              <a:rPr lang="zh-CN" altLang="en-US" sz="4800" b="1">
                <a:solidFill>
                  <a:srgbClr val="C00000"/>
                </a:solidFill>
                <a:latin typeface="方正大标宋简体" panose="02000000000000000000" charset="-122"/>
                <a:ea typeface="方正大标宋简体" panose="02000000000000000000" charset="-122"/>
                <a:cs typeface="方正大标宋简体" panose="02000000000000000000" charset="-122"/>
              </a:rPr>
              <a:t>我们</a:t>
            </a:r>
            <a:r>
              <a:rPr lang="en-US" altLang="zh-CN" sz="4800" b="1">
                <a:solidFill>
                  <a:srgbClr val="C00000"/>
                </a:solidFill>
                <a:latin typeface="方正大标宋简体" panose="02000000000000000000" charset="-122"/>
                <a:ea typeface="方正大标宋简体" panose="02000000000000000000" charset="-122"/>
                <a:cs typeface="方正大标宋简体" panose="02000000000000000000" charset="-122"/>
              </a:rPr>
              <a:t>2026</a:t>
            </a:r>
            <a:r>
              <a:rPr lang="zh-CN" altLang="en-US" sz="4800" b="1">
                <a:solidFill>
                  <a:srgbClr val="C00000"/>
                </a:solidFill>
                <a:latin typeface="方正大标宋简体" panose="02000000000000000000" charset="-122"/>
                <a:ea typeface="方正大标宋简体" panose="02000000000000000000" charset="-122"/>
                <a:cs typeface="方正大标宋简体" panose="02000000000000000000" charset="-122"/>
              </a:rPr>
              <a:t>年中考再创高峰</a:t>
            </a:r>
            <a:br>
              <a:rPr lang="zh-CN" altLang="en-US" sz="5400" b="1">
                <a:solidFill>
                  <a:srgbClr val="C00000"/>
                </a:solidFill>
                <a:latin typeface="方正大标宋简体" panose="02000000000000000000" charset="-122"/>
                <a:ea typeface="方正大标宋简体" panose="02000000000000000000" charset="-122"/>
                <a:cs typeface="方正大标宋简体" panose="02000000000000000000" charset="-122"/>
              </a:rPr>
            </a:br>
            <a:r>
              <a:rPr lang="zh-CN" altLang="en-US"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身体健康</a:t>
            </a:r>
            <a:r>
              <a:rPr lang="en-US" altLang="zh-CN"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 </a:t>
            </a:r>
            <a:r>
              <a:rPr lang="zh-CN" altLang="en-US"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万事如意</a:t>
            </a:r>
            <a:r>
              <a:rPr lang="en-US" altLang="zh-CN" sz="5400" b="1">
                <a:gradFill>
                  <a:gsLst>
                    <a:gs pos="46000">
                      <a:srgbClr val="D45384"/>
                    </a:gs>
                    <a:gs pos="74000">
                      <a:srgbClr val="F2B44F"/>
                    </a:gs>
                    <a:gs pos="5000">
                      <a:srgbClr val="3947B6"/>
                    </a:gs>
                    <a:gs pos="100000">
                      <a:srgbClr val="F0564C"/>
                    </a:gs>
                  </a:gsLst>
                  <a:lin ang="5940000" scaled="0"/>
                </a:gradFill>
                <a:latin typeface="方正大标宋简体" panose="02000000000000000000" charset="-122"/>
                <a:ea typeface="方正大标宋简体" panose="02000000000000000000" charset="-122"/>
                <a:cs typeface="方正大标宋简体" panose="02000000000000000000" charset="-122"/>
              </a:rPr>
              <a:t> </a:t>
            </a:r>
            <a:br>
              <a:rPr lang="en-US" altLang="zh-CN" sz="5400" b="1">
                <a:gradFill>
                  <a:gsLst>
                    <a:gs pos="46000">
                      <a:srgbClr val="D45384"/>
                    </a:gs>
                    <a:gs pos="74000">
                      <a:srgbClr val="F2B44F"/>
                    </a:gs>
                    <a:gs pos="5000">
                      <a:srgbClr val="3947B6"/>
                    </a:gs>
                    <a:gs pos="100000">
                      <a:srgbClr val="F0564C"/>
                    </a:gs>
                  </a:gsLst>
                  <a:lin ang="5940000" scaled="0"/>
                  <a:tileRect l="-100000" t="-100000"/>
                </a:gradFill>
                <a:latin typeface="方正大标宋简体" panose="02000000000000000000" charset="-122"/>
                <a:ea typeface="方正大标宋简体" panose="02000000000000000000" charset="-122"/>
                <a:cs typeface="方正大标宋简体" panose="02000000000000000000" charset="-122"/>
              </a:rPr>
            </a:br>
            <a:endParaRPr lang="en-US" altLang="zh-CN" sz="5400" b="1">
              <a:gradFill>
                <a:gsLst>
                  <a:gs pos="46000">
                    <a:srgbClr val="D45384"/>
                  </a:gs>
                  <a:gs pos="74000">
                    <a:srgbClr val="F2B44F"/>
                  </a:gs>
                  <a:gs pos="5000">
                    <a:srgbClr val="3947B6"/>
                  </a:gs>
                  <a:gs pos="100000">
                    <a:srgbClr val="F0564C"/>
                  </a:gs>
                </a:gsLst>
                <a:lin ang="5940000" scaled="0"/>
                <a:tileRect l="-100000" t="-100000"/>
              </a:gra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48945" y="1781175"/>
            <a:ext cx="8482330" cy="3138170"/>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（2）主观题：聚焦学科素养</a:t>
            </a:r>
            <a:endParaRPr lang="zh-CN" altLang="en-US" sz="20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31题以书写材料为载体，横跨古代史，强化学生对中国优秀传统文化的理解。试题从早期书写材料的局限切入，让学生认识到造纸术对古代中华文明发展的意义。接着，试题要求学生回到宋代的历史时空，分析宋代图书兴盛的时代背景。试题留给学生思考空间较大，并紧扣教材主干命题。最后，要求概括明清科技类图书的新特点，重点在“新”字，强调与过去的朝代不同，但从省参考答案来看，试题降低了作答难度。</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总来来讲，试题从文化载体层面审视中国古代文化的变迁，通过主干知识、信息提取、学科素养等方面区分学生的关键能力和核心素养。</a:t>
            </a:r>
            <a:endParaRPr sz="1600">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48945" y="1892300"/>
            <a:ext cx="8482330" cy="2353310"/>
          </a:xfrm>
          <a:prstGeom prst="rect">
            <a:avLst/>
          </a:prstGeom>
          <a:noFill/>
        </p:spPr>
        <p:txBody>
          <a:bodyPr wrap="square" rtlCol="0" anchor="t">
            <a:spAutoFit/>
          </a:bodyPr>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（2）主观题：聚焦学科素养</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32题将革命文化和改革开放史有机融合，通过不同时期留学生群体的选择，厚植爱国主义和责任担当的历史教育。抗日战争时期，留学生从海外主动回国抗日；改革开放时期，留学生纷纷出国学习，学科选择经历了从重视语言学科到自然科学的转变。</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这些都深刻体现了不同时代的国家特征。因此，试题从不同时期呈现留学生群体的选择，体现了命题者对留学生群体与国家建设的关注，具有鲜明的时代性和价值导向。</a:t>
            </a:r>
            <a:endParaRPr sz="16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6060" y="234950"/>
            <a:ext cx="8794115" cy="4292600"/>
          </a:xfrm>
          <a:prstGeom prst="rect">
            <a:avLst/>
          </a:prstGeom>
          <a:noFill/>
        </p:spPr>
        <p:txBody>
          <a:bodyPr wrap="square" rtlCol="0" anchor="t">
            <a:spAutoFit/>
          </a:bodyPr>
          <a:p>
            <a:pPr algn="ct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rPr>
              <a:t>变化类试题</a:t>
            </a:r>
            <a:r>
              <a:rPr lang="zh-CN" altLang="en-US" sz="2000">
                <a:latin typeface="方正大标宋简体" panose="02000000000000000000" charset="-122"/>
                <a:ea typeface="方正大标宋简体" panose="02000000000000000000" charset="-122"/>
                <a:cs typeface="方正大标宋简体" panose="02000000000000000000" charset="-122"/>
              </a:rPr>
              <a:t>考查次数频繁</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2020.32</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）根据材料二，与传统的</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天朝</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观念相比，《最新地理教科书》对世界的认识发生了什么变化？用材料中的信息加以说明。</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2021.31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）根据材料三并结合所学知识，简述五代宋初</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胡</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汉</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观念有何变化？（</a:t>
            </a: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2022.31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根据材料一，指出中国古代人口分布变化的总体趋势。</a:t>
            </a:r>
            <a:r>
              <a:rPr lang="en-US" altLang="zh-CN">
                <a:latin typeface="宋体" panose="02010600030101010101" pitchFamily="2" charset="-122"/>
                <a:ea typeface="宋体" panose="02010600030101010101" pitchFamily="2" charset="-122"/>
                <a:cs typeface="宋体" panose="02010600030101010101" pitchFamily="2" charset="-122"/>
              </a:rPr>
              <a:t>(4 </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a:t>
            </a:r>
            <a:endParaRPr lang="en-US" altLang="zh-CN">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2022.33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）据二说明表中三人被视为近代自然科学代表人物的理由：结合两次工业革命的史实，简述科学技术在生产领域引发的重大变化。</a:t>
            </a:r>
            <a:r>
              <a:rPr lang="en-US" altLang="zh-CN">
                <a:latin typeface="宋体" panose="02010600030101010101" pitchFamily="2" charset="-122"/>
                <a:ea typeface="宋体" panose="02010600030101010101" pitchFamily="2" charset="-122"/>
                <a:cs typeface="宋体" panose="02010600030101010101" pitchFamily="2" charset="-122"/>
              </a:rPr>
              <a:t>(6</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a:t>
            </a:r>
            <a:endParaRPr lang="en-US" altLang="zh-CN">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2023.31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）根据材料一并结合所学知识，指出</a:t>
            </a:r>
            <a:r>
              <a:rPr lang="en-US" altLang="zh-CN">
                <a:latin typeface="宋体" panose="02010600030101010101" pitchFamily="2" charset="-122"/>
                <a:ea typeface="宋体" panose="02010600030101010101" pitchFamily="2" charset="-122"/>
                <a:cs typeface="宋体" panose="02010600030101010101" pitchFamily="2" charset="-122"/>
              </a:rPr>
              <a:t>1928—1931</a:t>
            </a:r>
            <a:r>
              <a:rPr lang="zh-CN" altLang="en-US">
                <a:latin typeface="宋体" panose="02010600030101010101" pitchFamily="2" charset="-122"/>
                <a:ea typeface="宋体" panose="02010600030101010101" pitchFamily="2" charset="-122"/>
                <a:cs typeface="宋体" panose="02010600030101010101" pitchFamily="2" charset="-122"/>
              </a:rPr>
              <a:t>年中国进出口贸易的变化及其背景。（</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）根据材料二，指出这一时期中国对外贸易的发展趋势，并结合所学知识对其进行合理解释。</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2023.33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）根据材料二，指出自秦至宋元时期岭南建筑的发展变化，并结合所学知识简述变化的历史原因。</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2024.32</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）根据材料二，概括</a:t>
            </a:r>
            <a:r>
              <a:rPr lang="en-US" altLang="zh-CN">
                <a:latin typeface="宋体" panose="02010600030101010101" pitchFamily="2" charset="-122"/>
                <a:ea typeface="宋体" panose="02010600030101010101" pitchFamily="2" charset="-122"/>
                <a:cs typeface="宋体" panose="02010600030101010101" pitchFamily="2" charset="-122"/>
              </a:rPr>
              <a:t>20</a:t>
            </a:r>
            <a:r>
              <a:rPr lang="zh-CN" altLang="en-US">
                <a:latin typeface="宋体" panose="02010600030101010101" pitchFamily="2" charset="-122"/>
                <a:ea typeface="宋体" panose="02010600030101010101" pitchFamily="2" charset="-122"/>
                <a:cs typeface="宋体" panose="02010600030101010101" pitchFamily="2" charset="-122"/>
              </a:rPr>
              <a:t>世纪</a:t>
            </a:r>
            <a:r>
              <a:rPr lang="en-US" altLang="zh-CN">
                <a:latin typeface="宋体" panose="02010600030101010101" pitchFamily="2" charset="-122"/>
                <a:ea typeface="宋体" panose="02010600030101010101" pitchFamily="2" charset="-122"/>
                <a:cs typeface="宋体" panose="02010600030101010101" pitchFamily="2" charset="-122"/>
              </a:rPr>
              <a:t>70—80</a:t>
            </a:r>
            <a:r>
              <a:rPr lang="zh-CN" altLang="en-US">
                <a:latin typeface="宋体" panose="02010600030101010101" pitchFamily="2" charset="-122"/>
                <a:ea typeface="宋体" panose="02010600030101010101" pitchFamily="2" charset="-122"/>
                <a:cs typeface="宋体" panose="02010600030101010101" pitchFamily="2" charset="-122"/>
              </a:rPr>
              <a:t>年代初中国公派留学生情况的变化，并结合所学知识分析产生变化的原因。</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2025.33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）根据材料二，指出苏联针对杜鲁门主义的态度变化，并结合所学知识分析变化的原因。</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957" y="0"/>
            <a:ext cx="8850086" cy="4020820"/>
          </a:xfrm>
          <a:prstGeom prst="rect">
            <a:avLst/>
          </a:prstGeom>
          <a:noFill/>
        </p:spPr>
        <p:txBody>
          <a:bodyPr wrap="square">
            <a:spAutoFit/>
          </a:bodyPr>
          <a:lstStyle/>
          <a:p>
            <a:pPr>
              <a:lnSpc>
                <a:spcPct val="114000"/>
              </a:lnSpc>
            </a:pPr>
            <a:r>
              <a:rPr lang="en-US" altLang="zh-CN" sz="1400" dirty="0">
                <a:latin typeface="楷体" panose="02010609060101010101" charset="-122"/>
                <a:ea typeface="楷体" panose="02010609060101010101" charset="-122"/>
              </a:rPr>
              <a:t>[2022</a:t>
            </a:r>
            <a:r>
              <a:rPr lang="zh-CN" altLang="en-US" sz="1400" dirty="0">
                <a:latin typeface="楷体" panose="02010609060101010101" charset="-122"/>
                <a:ea typeface="楷体" panose="02010609060101010101" charset="-122"/>
              </a:rPr>
              <a:t>年广东卷</a:t>
            </a:r>
            <a:r>
              <a:rPr lang="en-US" altLang="zh-CN" sz="1400" dirty="0">
                <a:latin typeface="楷体" panose="02010609060101010101" charset="-122"/>
                <a:ea typeface="楷体" panose="02010609060101010101" charset="-122"/>
              </a:rPr>
              <a:t>18</a:t>
            </a:r>
            <a:r>
              <a:rPr lang="zh-CN" altLang="en-US" sz="1400" dirty="0">
                <a:latin typeface="楷体" panose="02010609060101010101" charset="-122"/>
                <a:ea typeface="楷体" panose="02010609060101010101" charset="-122"/>
              </a:rPr>
              <a:t>题</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材料一</a:t>
            </a:r>
            <a:r>
              <a:rPr lang="en-US" altLang="zh-CN" sz="1400" dirty="0">
                <a:latin typeface="楷体" panose="02010609060101010101" charset="-122"/>
                <a:ea typeface="楷体" panose="02010609060101010101" charset="-122"/>
              </a:rPr>
              <a:t>1938</a:t>
            </a:r>
            <a:r>
              <a:rPr lang="zh-CN" altLang="en-US" sz="1400" dirty="0">
                <a:latin typeface="楷体" panose="02010609060101010101" charset="-122"/>
                <a:ea typeface="楷体" panose="02010609060101010101" charset="-122"/>
              </a:rPr>
              <a:t>年，中国共产党多次提出“现代化的军事工业”“装备的现代化”“军队现代化”等说法。毛泽东在</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论持久战</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中明确指出，必须“努力于建设新军知发展新的军事工业”，并强调“革新军制离不了现代化，把技术条件增强起来”。 </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毛泽东选集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等</a:t>
            </a:r>
            <a:endParaRPr lang="zh-CN" altLang="en-US"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材料二</a:t>
            </a:r>
            <a:r>
              <a:rPr lang="en-US" altLang="zh-CN" sz="1400" dirty="0">
                <a:latin typeface="楷体" panose="02010609060101010101" charset="-122"/>
                <a:ea typeface="楷体" panose="02010609060101010101" charset="-122"/>
              </a:rPr>
              <a:t>1954</a:t>
            </a:r>
            <a:r>
              <a:rPr lang="zh-CN" altLang="en-US" sz="1400" dirty="0">
                <a:latin typeface="楷体" panose="02010609060101010101" charset="-122"/>
                <a:ea typeface="楷体" panose="02010609060101010101" charset="-122"/>
              </a:rPr>
              <a:t>年</a:t>
            </a:r>
            <a:r>
              <a:rPr lang="en-US" altLang="zh-CN" sz="1400" dirty="0">
                <a:latin typeface="楷体" panose="02010609060101010101" charset="-122"/>
                <a:ea typeface="楷体" panose="02010609060101010101" charset="-122"/>
              </a:rPr>
              <a:t>9</a:t>
            </a:r>
            <a:r>
              <a:rPr lang="zh-CN" altLang="en-US" sz="1400" dirty="0">
                <a:latin typeface="楷体" panose="02010609060101010101" charset="-122"/>
                <a:ea typeface="楷体" panose="02010609060101010101" charset="-122"/>
              </a:rPr>
              <a:t>月，周恩来在政府工作报告中指出，我国要“建设起强大的现代化的工业、现代化的农业、现代化的交通运输业和现代化的国防”。</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建国以来周恩来文稿</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材料三</a:t>
            </a:r>
            <a:r>
              <a:rPr lang="en-US" altLang="zh-CN" sz="1400" dirty="0">
                <a:latin typeface="楷体" panose="02010609060101010101" charset="-122"/>
                <a:ea typeface="楷体" panose="02010609060101010101" charset="-122"/>
              </a:rPr>
              <a:t>1964</a:t>
            </a:r>
            <a:r>
              <a:rPr lang="zh-CN" altLang="en-US" sz="1400" dirty="0">
                <a:latin typeface="楷体" panose="02010609060101010101" charset="-122"/>
                <a:ea typeface="楷体" panose="02010609060101010101" charset="-122"/>
              </a:rPr>
              <a:t>年</a:t>
            </a:r>
            <a:r>
              <a:rPr lang="en-US" altLang="zh-CN" sz="1400" dirty="0">
                <a:latin typeface="楷体" panose="02010609060101010101" charset="-122"/>
                <a:ea typeface="楷体" panose="02010609060101010101" charset="-122"/>
              </a:rPr>
              <a:t>12</a:t>
            </a:r>
            <a:r>
              <a:rPr lang="zh-CN" altLang="en-US" sz="1400" dirty="0">
                <a:latin typeface="楷体" panose="02010609060101010101" charset="-122"/>
                <a:ea typeface="楷体" panose="02010609060101010101" charset="-122"/>
              </a:rPr>
              <a:t>月，周恩来在全国人大三届一次会议上宣布了实现四个现代化的任务，即“要在不太长的历史时期内，把我国建设成为一个具有现代农业，现代工业，现代国防和现代科学技术的社会主义强国”。</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周恩来选集</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华文细黑" panose="02010600040101010101" pitchFamily="2" charset="-122"/>
                <a:ea typeface="华文细黑" panose="02010600040101010101" pitchFamily="2" charset="-122"/>
              </a:rPr>
              <a:t>（</a:t>
            </a:r>
            <a:r>
              <a:rPr lang="en-US" altLang="zh-CN" sz="1400" dirty="0">
                <a:latin typeface="华文细黑" panose="02010600040101010101" pitchFamily="2" charset="-122"/>
                <a:ea typeface="华文细黑" panose="02010600040101010101" pitchFamily="2" charset="-122"/>
              </a:rPr>
              <a:t>1</a:t>
            </a:r>
            <a:r>
              <a:rPr lang="zh-CN" altLang="en-US" sz="1400" dirty="0">
                <a:latin typeface="华文细黑" panose="02010600040101010101" pitchFamily="2" charset="-122"/>
                <a:ea typeface="华文细黑" panose="02010600040101010101" pitchFamily="2" charset="-122"/>
              </a:rPr>
              <a:t>）结合时代背景，简析材料一、二、三中“现代化”内容变化的原因。（</a:t>
            </a:r>
            <a:r>
              <a:rPr lang="en-US" altLang="zh-CN" sz="1400" dirty="0">
                <a:latin typeface="华文细黑" panose="02010600040101010101" pitchFamily="2" charset="-122"/>
                <a:ea typeface="华文细黑" panose="02010600040101010101" pitchFamily="2" charset="-122"/>
              </a:rPr>
              <a:t>8</a:t>
            </a:r>
            <a:r>
              <a:rPr lang="zh-CN" altLang="en-US" sz="1400" dirty="0">
                <a:latin typeface="华文细黑" panose="02010600040101010101" pitchFamily="2" charset="-122"/>
                <a:ea typeface="华文细黑" panose="02010600040101010101" pitchFamily="2" charset="-122"/>
              </a:rPr>
              <a:t>分）</a:t>
            </a:r>
            <a:endParaRPr lang="en-US" altLang="zh-CN" sz="1400" dirty="0">
              <a:latin typeface="华文细黑" panose="02010600040101010101" pitchFamily="2" charset="-122"/>
              <a:ea typeface="华文细黑" panose="02010600040101010101" pitchFamily="2" charset="-122"/>
            </a:endParaRPr>
          </a:p>
          <a:p>
            <a:pPr>
              <a:lnSpc>
                <a:spcPct val="114000"/>
              </a:lnSpc>
            </a:pPr>
            <a:r>
              <a:rPr lang="en-US" altLang="zh-CN" sz="1400" dirty="0">
                <a:latin typeface="楷体" panose="02010609060101010101" charset="-122"/>
                <a:ea typeface="楷体" panose="02010609060101010101" charset="-122"/>
              </a:rPr>
              <a:t>(1)</a:t>
            </a:r>
            <a:r>
              <a:rPr lang="zh-CN" altLang="en-US" sz="1400" dirty="0">
                <a:latin typeface="楷体" panose="02010609060101010101" charset="-122"/>
                <a:ea typeface="楷体" panose="02010609060101010101" charset="-122"/>
              </a:rPr>
              <a:t>材料一：抗日战争时期，为适应民族解放的需要，着重强调军事现代化</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笼统答民族危机，外国侵略不给分。</a:t>
            </a:r>
            <a:endParaRPr lang="zh-CN" altLang="en-US" sz="1400" b="1" dirty="0">
              <a:solidFill>
                <a:srgbClr val="FF0000"/>
              </a:solidFill>
              <a:latin typeface="楷体" panose="02010609060101010101" charset="-122"/>
              <a:ea typeface="楷体" panose="02010609060101010101" charset="-122"/>
            </a:endParaRPr>
          </a:p>
          <a:p>
            <a:pPr>
              <a:lnSpc>
                <a:spcPct val="114000"/>
              </a:lnSpc>
            </a:pP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材料二：</a:t>
            </a:r>
            <a:r>
              <a:rPr lang="en-US" altLang="zh-CN" sz="1400" dirty="0">
                <a:latin typeface="楷体" panose="02010609060101010101" charset="-122"/>
                <a:ea typeface="楷体" panose="02010609060101010101" charset="-122"/>
              </a:rPr>
              <a:t>1954</a:t>
            </a:r>
            <a:r>
              <a:rPr lang="zh-CN" altLang="en-US" sz="1400" dirty="0">
                <a:latin typeface="楷体" panose="02010609060101010101" charset="-122"/>
                <a:ea typeface="楷体" panose="02010609060101010101" charset="-122"/>
              </a:rPr>
              <a:t>年，为改变生产力水平落后现状，建设社会议工业化强国</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或一五计划、工业化、优先发展重工业</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，改变落后农业国的需要、改变落后的工业的需要</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笼统答巩固政权、经济建设、三大改造不给分。</a:t>
            </a:r>
            <a:endParaRPr lang="zh-CN" altLang="en-US" sz="1400" b="1" dirty="0">
              <a:solidFill>
                <a:srgbClr val="FF0000"/>
              </a:solidFill>
              <a:latin typeface="楷体" panose="02010609060101010101" charset="-122"/>
              <a:ea typeface="楷体" panose="02010609060101010101" charset="-122"/>
            </a:endParaRPr>
          </a:p>
          <a:p>
            <a:pPr>
              <a:lnSpc>
                <a:spcPct val="114000"/>
              </a:lnSpc>
            </a:pPr>
            <a:r>
              <a:rPr lang="en-US" altLang="zh-CN" sz="1400" dirty="0">
                <a:latin typeface="楷体" panose="02010609060101010101" charset="-122"/>
                <a:ea typeface="楷体" panose="02010609060101010101" charset="-122"/>
              </a:rPr>
              <a:t>(3)</a:t>
            </a:r>
            <a:r>
              <a:rPr lang="zh-CN" altLang="en-US" sz="1400" dirty="0">
                <a:latin typeface="楷体" panose="02010609060101010101" charset="-122"/>
                <a:ea typeface="楷体" panose="02010609060101010101" charset="-122"/>
              </a:rPr>
              <a:t>材料三：</a:t>
            </a:r>
            <a:r>
              <a:rPr lang="en-US" altLang="zh-CN" sz="1400" dirty="0">
                <a:latin typeface="楷体" panose="02010609060101010101" charset="-122"/>
                <a:ea typeface="楷体" panose="02010609060101010101" charset="-122"/>
              </a:rPr>
              <a:t>1964</a:t>
            </a:r>
            <a:r>
              <a:rPr lang="zh-CN" altLang="en-US" sz="1400" dirty="0">
                <a:latin typeface="楷体" panose="02010609060101010101" charset="-122"/>
                <a:ea typeface="楷体" panose="02010609060101010101" charset="-122"/>
              </a:rPr>
              <a:t>年国民经济调整，以农业为基础，以工业为互导</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经济调整、八字方针</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笼统答经济恢复不给分。</a:t>
            </a:r>
            <a:endParaRPr lang="zh-CN" altLang="en-US" sz="1400" b="1" dirty="0">
              <a:solidFill>
                <a:srgbClr val="FF0000"/>
              </a:solidFill>
              <a:latin typeface="楷体" panose="02010609060101010101" charset="-122"/>
              <a:ea typeface="楷体" panose="02010609060101010101" charset="-122"/>
            </a:endParaRPr>
          </a:p>
        </p:txBody>
      </p:sp>
      <p:sp>
        <p:nvSpPr>
          <p:cNvPr id="2" name="文本框 1"/>
          <p:cNvSpPr txBox="1"/>
          <p:nvPr/>
        </p:nvSpPr>
        <p:spPr>
          <a:xfrm>
            <a:off x="172085" y="3924935"/>
            <a:ext cx="8831580" cy="1198880"/>
          </a:xfrm>
          <a:prstGeom prst="rect">
            <a:avLst/>
          </a:prstGeom>
          <a:noFill/>
        </p:spPr>
        <p:txBody>
          <a:bodyPr wrap="square" rtlCol="0">
            <a:spAutoFit/>
          </a:bodyPr>
          <a:p>
            <a:pPr>
              <a:lnSpc>
                <a:spcPct val="150000"/>
              </a:lnSpc>
            </a:pPr>
            <a:r>
              <a:rPr lang="zh-CN" altLang="en-US" sz="1600" b="1"/>
              <a:t>比较：高中作答不仅要答事件，还要作答为什么是这样。初中作答仅仅要求作答历史事件和时代特征，且主干知识更加明显，作答要求明确。</a:t>
            </a:r>
            <a:endParaRPr lang="zh-CN" altLang="en-US" sz="1600" b="1"/>
          </a:p>
          <a:p>
            <a:pPr>
              <a:lnSpc>
                <a:spcPct val="150000"/>
              </a:lnSpc>
            </a:pPr>
            <a:r>
              <a:rPr lang="zh-CN" altLang="en-US" sz="1600" b="1"/>
              <a:t>需要注意的是：变化类内在逻辑是时代变化反映了社会主要矛盾的变化。</a:t>
            </a:r>
            <a:endParaRPr lang="zh-CN" altLang="en-U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04495" y="1849120"/>
            <a:ext cx="8482330" cy="3091815"/>
          </a:xfrm>
          <a:prstGeom prst="rect">
            <a:avLst/>
          </a:prstGeom>
          <a:noFill/>
        </p:spPr>
        <p:txBody>
          <a:bodyPr wrap="square" rtlCol="0" anchor="t">
            <a:spAutoFit/>
          </a:bodyPr>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（2）主观题：聚焦学科素养</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33题是一道开放性试题，考查学生模仿、调动、组织和分析历史问题的能力，关注人类科技发展所带来的公共问题，体现世界视野和公民教育。试题命制形式既不是评析类，也不是写观点类，而是要求学生模仿示例写一篇研究报告。这降低了难度要求，又保持了一定的开放性。</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然而，在阅卷的过程中，</a:t>
            </a:r>
            <a:r>
              <a:rPr sz="1600" b="1">
                <a:solidFill>
                  <a:srgbClr val="C00000"/>
                </a:solidFill>
                <a:latin typeface="华文楷体" panose="02010600040101010101" charset="-122"/>
                <a:ea typeface="华文楷体" panose="02010600040101010101" charset="-122"/>
                <a:cs typeface="华文楷体" panose="02010600040101010101" charset="-122"/>
              </a:rPr>
              <a:t>相当部分学生写了工业革命，说明学生时空观念意识薄弱和审题不够严谨。</a:t>
            </a:r>
            <a:r>
              <a:rPr sz="1600">
                <a:latin typeface="华文楷体" panose="02010600040101010101" charset="-122"/>
                <a:ea typeface="华文楷体" panose="02010600040101010101" charset="-122"/>
                <a:cs typeface="华文楷体" panose="02010600040101010101" charset="-122"/>
              </a:rPr>
              <a:t>因此，初中开放性试题的考查更多在体现</a:t>
            </a:r>
            <a:r>
              <a:rPr sz="1600" b="1">
                <a:solidFill>
                  <a:srgbClr val="C00000"/>
                </a:solidFill>
                <a:latin typeface="华文楷体" panose="02010600040101010101" charset="-122"/>
                <a:ea typeface="华文楷体" panose="02010600040101010101" charset="-122"/>
                <a:cs typeface="华文楷体" panose="02010600040101010101" charset="-122"/>
              </a:rPr>
              <a:t>基本学习规范、主干史实运用、初步学科素养以及正确价值观的渗透</a:t>
            </a:r>
            <a:r>
              <a:rPr sz="1600">
                <a:latin typeface="华文楷体" panose="02010600040101010101" charset="-122"/>
                <a:ea typeface="华文楷体" panose="02010600040101010101" charset="-122"/>
                <a:cs typeface="华文楷体" panose="02010600040101010101" charset="-122"/>
              </a:rPr>
              <a:t>，而非强调试题难度和学科深度。</a:t>
            </a:r>
            <a:endParaRPr sz="16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2110" y="659765"/>
            <a:ext cx="8668385" cy="2953385"/>
          </a:xfrm>
          <a:prstGeom prst="rect">
            <a:avLst/>
          </a:prstGeom>
          <a:noFill/>
        </p:spPr>
        <p:txBody>
          <a:bodyPr wrap="square" rtlCol="0" anchor="t">
            <a:spAutoFit/>
          </a:bodyPr>
          <a:p>
            <a:pPr>
              <a:lnSpc>
                <a:spcPct val="150000"/>
              </a:lnSpc>
            </a:pPr>
            <a:r>
              <a:rPr lang="en-US" altLang="zh-CN" sz="2400" b="1">
                <a:latin typeface="方正大标宋简体" panose="02000000000000000000" charset="-122"/>
                <a:ea typeface="方正大标宋简体" panose="02000000000000000000" charset="-122"/>
                <a:cs typeface="方正大标宋简体" panose="02000000000000000000" charset="-122"/>
              </a:rPr>
              <a:t>2024</a:t>
            </a:r>
            <a:r>
              <a:rPr lang="zh-CN" altLang="en-US" sz="2400" b="1">
                <a:latin typeface="方正大标宋简体" panose="02000000000000000000" charset="-122"/>
                <a:ea typeface="方正大标宋简体" panose="02000000000000000000" charset="-122"/>
                <a:cs typeface="方正大标宋简体" panose="02000000000000000000" charset="-122"/>
              </a:rPr>
              <a:t>年广东省中考试题的启示</a:t>
            </a:r>
            <a:endParaRPr lang="zh-CN" altLang="en-US" sz="2400" b="1">
              <a:latin typeface="方正大标宋简体" panose="02000000000000000000" charset="-122"/>
              <a:ea typeface="方正大标宋简体" panose="02000000000000000000" charset="-122"/>
              <a:cs typeface="方正大标宋简体" panose="02000000000000000000"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根据本地级市的阅卷反馈，认清地方学情，并依据学情改进教学。</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充分挖掘教材内容，围绕主干知识进行历史教学。</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重视义务教育历史学科学业质量标准，理解中考命题的依据。</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渗透学科核心素养，培养学生的关键能力。</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开展主题或有意义的概念教学，挖掘和发挥学科育人的功能。</a:t>
            </a:r>
            <a:endParaRPr lang="zh-CN" altLang="en-US" sz="2000">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55308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a:t>
            </a:r>
            <a:endParaRPr lang="zh-CN" altLang="en-US" sz="20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01625" y="184150"/>
            <a:ext cx="8608695" cy="1198880"/>
          </a:xfrm>
          <a:prstGeom prst="rect">
            <a:avLst/>
          </a:prstGeom>
          <a:noFill/>
        </p:spPr>
        <p:txBody>
          <a:bodyPr wrap="square" rtlCol="0">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rPr>
              <a:t>(</a:t>
            </a:r>
            <a:r>
              <a:rPr lang="zh-CN" altLang="en-US" sz="2000">
                <a:latin typeface="方正大标宋简体" panose="02000000000000000000" charset="-122"/>
                <a:ea typeface="方正大标宋简体" panose="02000000000000000000" charset="-122"/>
                <a:cs typeface="方正大标宋简体" panose="02000000000000000000" charset="-122"/>
              </a:rPr>
              <a:t>一</a:t>
            </a:r>
            <a:r>
              <a:rPr lang="en-US" altLang="zh-CN" sz="2000">
                <a:latin typeface="方正大标宋简体" panose="02000000000000000000" charset="-122"/>
                <a:ea typeface="方正大标宋简体" panose="02000000000000000000" charset="-122"/>
                <a:cs typeface="方正大标宋简体" panose="02000000000000000000" charset="-122"/>
              </a:rPr>
              <a:t>)</a:t>
            </a:r>
            <a:r>
              <a:rPr lang="zh-CN" altLang="en-US" sz="2000">
                <a:latin typeface="方正大标宋简体" panose="02000000000000000000" charset="-122"/>
                <a:ea typeface="方正大标宋简体" panose="02000000000000000000" charset="-122"/>
                <a:cs typeface="方正大标宋简体" panose="02000000000000000000" charset="-122"/>
              </a:rPr>
              <a:t>近</a:t>
            </a:r>
            <a:r>
              <a:rPr lang="en-US" altLang="zh-CN" sz="2000">
                <a:latin typeface="方正大标宋简体" panose="02000000000000000000" charset="-122"/>
                <a:ea typeface="方正大标宋简体" panose="02000000000000000000" charset="-122"/>
                <a:cs typeface="方正大标宋简体" panose="02000000000000000000" charset="-122"/>
              </a:rPr>
              <a:t>6</a:t>
            </a:r>
            <a:r>
              <a:rPr lang="zh-CN" altLang="en-US" sz="2000">
                <a:latin typeface="方正大标宋简体" panose="02000000000000000000" charset="-122"/>
                <a:ea typeface="方正大标宋简体" panose="02000000000000000000" charset="-122"/>
                <a:cs typeface="方正大标宋简体" panose="02000000000000000000" charset="-122"/>
              </a:rPr>
              <a:t>年中考主观题型及设问情况</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54940" y="821055"/>
          <a:ext cx="8239760" cy="3488690"/>
        </p:xfrm>
        <a:graphic>
          <a:graphicData uri="http://schemas.openxmlformats.org/drawingml/2006/table">
            <a:tbl>
              <a:tblPr/>
              <a:tblGrid>
                <a:gridCol w="1670685"/>
                <a:gridCol w="1515745"/>
                <a:gridCol w="1679575"/>
                <a:gridCol w="2021205"/>
                <a:gridCol w="1352550"/>
              </a:tblGrid>
              <a:tr h="347980">
                <a:tc gridSpan="5">
                  <a:txBody>
                    <a:bodyPr/>
                    <a:p>
                      <a:pPr marL="0" indent="0" algn="ctr">
                        <a:lnSpc>
                          <a:spcPts val="1800"/>
                        </a:lnSpc>
                        <a:spcBef>
                          <a:spcPct val="0"/>
                        </a:spcBef>
                        <a:spcAft>
                          <a:spcPct val="0"/>
                        </a:spcAft>
                      </a:pPr>
                      <a:r>
                        <a:rPr lang="zh-CN" sz="1800">
                          <a:latin typeface="楷体" panose="02010609060101010101" charset="-122"/>
                          <a:ea typeface="楷体" panose="02010609060101010101" charset="-122"/>
                        </a:rPr>
                        <a:t>义务教育历史教材目录中的标题与</a:t>
                      </a:r>
                      <a:r>
                        <a:rPr lang="en-US" altLang="zh-CN" sz="1800">
                          <a:latin typeface="楷体" panose="02010609060101010101" charset="-122"/>
                          <a:ea typeface="楷体" panose="02010609060101010101" charset="-122"/>
                        </a:rPr>
                        <a:t>2025</a:t>
                      </a:r>
                      <a:r>
                        <a:rPr lang="zh-CN" altLang="en-US" sz="1800">
                          <a:latin typeface="楷体" panose="02010609060101010101" charset="-122"/>
                          <a:ea typeface="楷体" panose="02010609060101010101" charset="-122"/>
                        </a:rPr>
                        <a:t>年省中考试题的对应关系</a:t>
                      </a:r>
                      <a:endParaRPr lang="zh-CN" altLang="en-US" sz="18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47345">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1</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2</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3</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4</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楷体" panose="02010609060101010101" charset="-122"/>
                          <a:ea typeface="楷体" panose="02010609060101010101" charset="-122"/>
                        </a:rPr>
                        <a:t>5</a:t>
                      </a:r>
                      <a:endParaRPr lang="en-US" altLang="zh-CN" sz="14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54735">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2</a:t>
                      </a:r>
                      <a:r>
                        <a:rPr lang="zh-CN" altLang="en-US" sz="1400">
                          <a:latin typeface="宋体" panose="02010600030101010101" pitchFamily="2" charset="-122"/>
                          <a:ea typeface="宋体" panose="02010600030101010101" pitchFamily="2" charset="-122"/>
                          <a:cs typeface="宋体" panose="02010600030101010101" pitchFamily="2" charset="-122"/>
                        </a:rPr>
                        <a:t>课原始农业与史前社会（子标题仰韶文化与大汶口文化）</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6</a:t>
                      </a:r>
                      <a:r>
                        <a:rPr lang="zh-CN" altLang="en-US" sz="1400">
                          <a:latin typeface="宋体" panose="02010600030101010101" pitchFamily="2" charset="-122"/>
                          <a:ea typeface="宋体" panose="02010600030101010101" pitchFamily="2" charset="-122"/>
                          <a:cs typeface="宋体" panose="02010600030101010101" pitchFamily="2" charset="-122"/>
                        </a:rPr>
                        <a:t>课战国时期的社会变革（子标题战国七雄）</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12</a:t>
                      </a:r>
                      <a:r>
                        <a:rPr lang="zh-CN" altLang="en-US" sz="1400">
                          <a:latin typeface="宋体" panose="02010600030101010101" pitchFamily="2" charset="-122"/>
                          <a:ea typeface="宋体" panose="02010600030101010101" pitchFamily="2" charset="-122"/>
                          <a:cs typeface="宋体" panose="02010600030101010101" pitchFamily="2" charset="-122"/>
                        </a:rPr>
                        <a:t>课大一统王朝的巩固（子标题加强经济管控）</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sym typeface="+mn-ea"/>
                        </a:rPr>
                        <a:t>七上第13课</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东汉的兴衰</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（子标题</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东汉中后期的政局动荡</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rPr>
                        <a:t>七下第2课唐朝建立与贞观之治（子标题贞观之治的内容）</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7345">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6</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7</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8</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9</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391285">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cs typeface="宋体" panose="02010600030101010101" pitchFamily="2" charset="-122"/>
                        </a:rPr>
                        <a:t>七下</a:t>
                      </a:r>
                      <a:r>
                        <a:rPr lang="zh-CN" altLang="en-US" sz="1400">
                          <a:latin typeface="宋体" panose="02010600030101010101" pitchFamily="2" charset="-122"/>
                          <a:ea typeface="宋体" panose="02010600030101010101" pitchFamily="2" charset="-122"/>
                          <a:cs typeface="宋体" panose="02010600030101010101" pitchFamily="2" charset="-122"/>
                        </a:rPr>
                        <a:t>第</a:t>
                      </a:r>
                      <a:r>
                        <a:rPr lang="en-US" altLang="zh-CN" sz="1400">
                          <a:latin typeface="宋体" panose="02010600030101010101" pitchFamily="2" charset="-122"/>
                          <a:ea typeface="宋体" panose="02010600030101010101" pitchFamily="2" charset="-122"/>
                          <a:cs typeface="宋体" panose="02010600030101010101" pitchFamily="2" charset="-122"/>
                        </a:rPr>
                        <a:t>14</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辽宋夏金元时期的科技与文化（子标题手工业的兴盛）</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a:t>
                      </a:r>
                      <a:r>
                        <a:rPr lang="en-US" altLang="zh-CN" sz="1400">
                          <a:latin typeface="宋体" panose="02010600030101010101" pitchFamily="2" charset="-122"/>
                          <a:ea typeface="宋体" panose="02010600030101010101" pitchFamily="2" charset="-122"/>
                          <a:cs typeface="宋体" panose="02010600030101010101" pitchFamily="2" charset="-122"/>
                        </a:rPr>
                        <a:t>9</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辽、西夏与北宋并立（子标题辽与西夏的建立）</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a:t>
                      </a:r>
                      <a:r>
                        <a:rPr lang="en-US" altLang="zh-CN" sz="1400">
                          <a:latin typeface="宋体" panose="02010600030101010101" pitchFamily="2" charset="-122"/>
                          <a:ea typeface="宋体" panose="02010600030101010101" pitchFamily="2" charset="-122"/>
                          <a:cs typeface="宋体" panose="02010600030101010101" pitchFamily="2" charset="-122"/>
                        </a:rPr>
                        <a:t>20</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明清时期社会经济的发展（子标题手工业和工商业的发展</a:t>
                      </a:r>
                      <a:r>
                        <a:rPr lang="en-US" altLang="zh-CN" sz="1400">
                          <a:latin typeface="宋体" panose="02010600030101010101" pitchFamily="2" charset="-122"/>
                          <a:ea typeface="宋体" panose="02010600030101010101" pitchFamily="2" charset="-122"/>
                          <a:cs typeface="宋体" panose="02010600030101010101" pitchFamily="2" charset="-122"/>
                        </a:rPr>
                        <a:t>&lt;</a:t>
                      </a:r>
                      <a:r>
                        <a:rPr lang="zh-CN" altLang="en-US" sz="1400">
                          <a:latin typeface="宋体" panose="02010600030101010101" pitchFamily="2" charset="-122"/>
                          <a:ea typeface="宋体" panose="02010600030101010101" pitchFamily="2" charset="-122"/>
                          <a:cs typeface="宋体" panose="02010600030101010101" pitchFamily="2" charset="-122"/>
                        </a:rPr>
                        <a:t>内</a:t>
                      </a:r>
                      <a:r>
                        <a:rPr lang="en-US" altLang="zh-CN" sz="1400">
                          <a:latin typeface="宋体" panose="02010600030101010101" pitchFamily="2" charset="-122"/>
                          <a:ea typeface="宋体" panose="02010600030101010101" pitchFamily="2" charset="-122"/>
                          <a:cs typeface="宋体" panose="02010600030101010101" pitchFamily="2" charset="-122"/>
                        </a:rPr>
                        <a:t>&gt;</a:t>
                      </a:r>
                      <a:r>
                        <a:rPr lang="zh-CN" altLang="en-US" sz="1400">
                          <a:latin typeface="宋体" panose="02010600030101010101" pitchFamily="2" charset="-122"/>
                          <a:ea typeface="宋体" panose="02010600030101010101" pitchFamily="2" charset="-122"/>
                          <a:cs typeface="宋体" panose="02010600030101010101" pitchFamily="2" charset="-122"/>
                        </a:rPr>
                        <a:t>）</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七下第20课 明清时期社会经济的发展（子标题手工业和工商业的发展</a:t>
                      </a:r>
                      <a:r>
                        <a:rPr lang="en-US" altLang="zh-CN" sz="1400">
                          <a:latin typeface="宋体" panose="02010600030101010101" pitchFamily="2" charset="-122"/>
                          <a:ea typeface="宋体" panose="02010600030101010101" pitchFamily="2" charset="-122"/>
                          <a:cs typeface="宋体" panose="02010600030101010101" pitchFamily="2" charset="-122"/>
                        </a:rPr>
                        <a:t>&lt;</a:t>
                      </a:r>
                      <a:r>
                        <a:rPr lang="zh-CN" altLang="en-US" sz="1400">
                          <a:latin typeface="宋体" panose="02010600030101010101" pitchFamily="2" charset="-122"/>
                          <a:ea typeface="宋体" panose="02010600030101010101" pitchFamily="2" charset="-122"/>
                          <a:cs typeface="宋体" panose="02010600030101010101" pitchFamily="2" charset="-122"/>
                        </a:rPr>
                        <a:t>外</a:t>
                      </a:r>
                      <a:r>
                        <a:rPr lang="en-US" altLang="zh-CN" sz="1400">
                          <a:latin typeface="宋体" panose="02010600030101010101" pitchFamily="2" charset="-122"/>
                          <a:ea typeface="宋体" panose="02010600030101010101" pitchFamily="2" charset="-122"/>
                          <a:cs typeface="宋体" panose="02010600030101010101" pitchFamily="2" charset="-122"/>
                        </a:rPr>
                        <a:t>&gt;</a:t>
                      </a:r>
                      <a:r>
                        <a:rPr lang="zh-CN" altLang="en-US" sz="1400">
                          <a:latin typeface="宋体" panose="02010600030101010101" pitchFamily="2" charset="-122"/>
                          <a:ea typeface="宋体" panose="02010600030101010101" pitchFamily="2" charset="-122"/>
                          <a:cs typeface="宋体" panose="02010600030101010101" pitchFamily="2" charset="-122"/>
                        </a:rPr>
                        <a:t>）</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54940" y="821055"/>
          <a:ext cx="8016240" cy="3512820"/>
        </p:xfrm>
        <a:graphic>
          <a:graphicData uri="http://schemas.openxmlformats.org/drawingml/2006/table">
            <a:tbl>
              <a:tblPr/>
              <a:tblGrid>
                <a:gridCol w="1670685"/>
                <a:gridCol w="1515745"/>
                <a:gridCol w="1679575"/>
                <a:gridCol w="1289685"/>
                <a:gridCol w="162560"/>
                <a:gridCol w="1697990"/>
              </a:tblGrid>
              <a:tr h="320040">
                <a:tc gridSpan="6">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2025</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20040">
                <a:tc>
                  <a:txBody>
                    <a:bodyPr/>
                    <a:p>
                      <a:pPr marL="0" algn="ctr">
                        <a:lnSpc>
                          <a:spcPts val="1800"/>
                        </a:lnSpc>
                        <a:buClrTx/>
                        <a:buSzTx/>
                        <a:buFontTx/>
                      </a:pPr>
                      <a:r>
                        <a:rPr lang="zh-CN" altLang="en-US" sz="1200">
                          <a:latin typeface="楷体" panose="02010609060101010101" charset="-122"/>
                          <a:ea typeface="楷体" panose="02010609060101010101" charset="-122"/>
                        </a:rPr>
                        <a:t>10</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11</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12</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3</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buNone/>
                      </a:pPr>
                      <a:r>
                        <a:rPr lang="en-US" altLang="zh-CN" sz="1200">
                          <a:latin typeface="楷体" panose="02010609060101010101" charset="-122"/>
                          <a:ea typeface="楷体" panose="02010609060101010101" charset="-122"/>
                        </a:rPr>
                        <a:t>14</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80160">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rPr>
                        <a:t>八上鸦片战争</a:t>
                      </a:r>
                      <a:endParaRPr lang="zh-CN" altLang="en-US" sz="1400">
                        <a:latin typeface="宋体" panose="02010600030101010101" pitchFamily="2" charset="-122"/>
                        <a:ea typeface="宋体" panose="02010600030101010101" pitchFamily="2" charset="-122"/>
                      </a:endParaRPr>
                    </a:p>
                    <a:p>
                      <a:pPr marL="0" algn="ctr">
                        <a:lnSpc>
                          <a:spcPts val="1800"/>
                        </a:lnSpc>
                        <a:buClrTx/>
                        <a:buSzTx/>
                        <a:buFontTx/>
                      </a:pPr>
                      <a:r>
                        <a:rPr lang="zh-CN" altLang="en-US" sz="1400">
                          <a:latin typeface="宋体" panose="02010600030101010101" pitchFamily="2" charset="-122"/>
                          <a:ea typeface="宋体" panose="02010600030101010101" pitchFamily="2" charset="-122"/>
                        </a:rPr>
                        <a:t>（知识拓展）</a:t>
                      </a:r>
                      <a:endParaRPr lang="zh-CN" altLang="en-US"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4</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洋务运动与边疆危机（洋务运动的主要内容）</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5</a:t>
                      </a:r>
                      <a:r>
                        <a:rPr lang="zh-CN" altLang="en-US" sz="1400">
                          <a:latin typeface="宋体" panose="02010600030101010101" pitchFamily="2" charset="-122"/>
                          <a:ea typeface="宋体" panose="02010600030101010101" pitchFamily="2" charset="-122"/>
                          <a:cs typeface="宋体" panose="02010600030101010101" pitchFamily="2" charset="-122"/>
                        </a:rPr>
                        <a:t>课甲午中日战争与列强瓜分中国狂潮（子标题民族资本主义的发展）</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课戊戌变法（子标题维新运动的开展）</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sym typeface="微软雅黑" panose="020B0503020204020204" charset="-122"/>
                        </a:rPr>
                        <a:t>八上第</a:t>
                      </a:r>
                      <a:r>
                        <a:rPr lang="en-US" altLang="zh-CN" sz="1400">
                          <a:latin typeface="宋体" panose="02010600030101010101" pitchFamily="2" charset="-122"/>
                          <a:ea typeface="宋体" panose="02010600030101010101" pitchFamily="2" charset="-122"/>
                          <a:sym typeface="微软雅黑" panose="020B0503020204020204" charset="-122"/>
                        </a:rPr>
                        <a:t>9</a:t>
                      </a:r>
                      <a:r>
                        <a:rPr lang="zh-CN" altLang="en-US" sz="1400">
                          <a:latin typeface="宋体" panose="02010600030101010101" pitchFamily="2" charset="-122"/>
                          <a:ea typeface="宋体" panose="02010600030101010101" pitchFamily="2" charset="-122"/>
                          <a:sym typeface="微软雅黑" panose="020B0503020204020204" charset="-122"/>
                        </a:rPr>
                        <a:t>课戊戌变法（知识拓展</a:t>
                      </a:r>
                      <a:r>
                        <a:rPr lang="en-US" altLang="zh-CN" sz="1400">
                          <a:latin typeface="宋体" panose="02010600030101010101" pitchFamily="2" charset="-122"/>
                          <a:ea typeface="宋体" panose="02010600030101010101" pitchFamily="2" charset="-122"/>
                          <a:sym typeface="微软雅黑" panose="020B0503020204020204" charset="-122"/>
                        </a:rPr>
                        <a:t> </a:t>
                      </a:r>
                      <a:r>
                        <a:rPr lang="zh-CN" altLang="en-US" sz="1400">
                          <a:latin typeface="宋体" panose="02010600030101010101" pitchFamily="2" charset="-122"/>
                          <a:ea typeface="宋体" panose="02010600030101010101" pitchFamily="2" charset="-122"/>
                          <a:sym typeface="微软雅黑" panose="020B0503020204020204" charset="-122"/>
                        </a:rPr>
                        <a:t>南京临时政府的改革措施）</a:t>
                      </a:r>
                      <a:endParaRPr lang="zh-CN" altLang="en-US"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0040">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5</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6</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7</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8</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en-US" altLang="zh-CN" sz="1200">
                          <a:latin typeface="楷体" panose="02010609060101010101" charset="-122"/>
                          <a:ea typeface="楷体" panose="02010609060101010101" charset="-122"/>
                        </a:rPr>
                        <a:t>19</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50595">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课五四运动（子标题新文化运动）</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14</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课毛泽东开辟井冈山道路（与知识拓展相关）</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19</a:t>
                      </a:r>
                      <a:r>
                        <a:rPr lang="zh-CN" altLang="en-US" sz="1400">
                          <a:latin typeface="宋体" panose="02010600030101010101" pitchFamily="2" charset="-122"/>
                          <a:ea typeface="宋体" panose="02010600030101010101" pitchFamily="2" charset="-122"/>
                          <a:cs typeface="宋体" panose="02010600030101010101" pitchFamily="2" charset="-122"/>
                        </a:rPr>
                        <a:t>课抗日战争的胜利（子标题中国共产党是全民族抗战的中流砥柱）</a:t>
                      </a:r>
                      <a:endParaRPr lang="en-US" altLang="zh-CN"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课三大改造（子标题农业、手工业合作化）</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7</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课伟大的历史转折（知识拓展</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恢复高考制度）</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1945">
                <a:tc>
                  <a:txBody>
                    <a:bodyPr/>
                    <a:p>
                      <a:pPr marL="0" algn="ctr">
                        <a:lnSpc>
                          <a:spcPts val="1800"/>
                        </a:lnSpc>
                        <a:buClrTx/>
                        <a:buSzTx/>
                        <a:buFontTx/>
                        <a:buNone/>
                      </a:pPr>
                      <a:r>
                        <a:rPr lang="en-US" altLang="zh-CN" sz="1400">
                          <a:latin typeface="宋体" panose="02010600030101010101" pitchFamily="2" charset="-122"/>
                          <a:ea typeface="宋体" panose="02010600030101010101" pitchFamily="2" charset="-122"/>
                          <a:cs typeface="宋体" panose="02010600030101010101" pitchFamily="2" charset="-122"/>
                          <a:sym typeface="+mn-ea"/>
                        </a:rPr>
                        <a:t>20</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5">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19</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课社会生活的变迁（子标题日常生活的变化）</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1120" y="648335"/>
          <a:ext cx="8240395" cy="3755390"/>
        </p:xfrm>
        <a:graphic>
          <a:graphicData uri="http://schemas.openxmlformats.org/drawingml/2006/table">
            <a:tbl>
              <a:tblPr/>
              <a:tblGrid>
                <a:gridCol w="2493010"/>
                <a:gridCol w="1826260"/>
                <a:gridCol w="1221740"/>
                <a:gridCol w="1504950"/>
                <a:gridCol w="1194435"/>
              </a:tblGrid>
              <a:tr h="361950">
                <a:tc gridSpan="5">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2025</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48615">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21</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22</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23</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24</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25</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2365">
                <a:tc>
                  <a:txBody>
                    <a:bodyPr/>
                    <a:p>
                      <a:pPr marL="0" indent="0" algn="l">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教材无涉及相关内容九上第</a:t>
                      </a:r>
                      <a:r>
                        <a:rPr lang="en-US" altLang="zh-CN" sz="1200">
                          <a:latin typeface="宋体" panose="02010600030101010101" pitchFamily="2" charset="-122"/>
                          <a:ea typeface="宋体" panose="02010600030101010101" pitchFamily="2" charset="-122"/>
                          <a:cs typeface="宋体" panose="02010600030101010101" pitchFamily="2" charset="-122"/>
                        </a:rPr>
                        <a:t>1</a:t>
                      </a:r>
                      <a:r>
                        <a:rPr lang="zh-CN" altLang="en-US" sz="1200">
                          <a:latin typeface="宋体" panose="02010600030101010101" pitchFamily="2" charset="-122"/>
                          <a:ea typeface="宋体" panose="02010600030101010101" pitchFamily="2" charset="-122"/>
                          <a:cs typeface="宋体" panose="02010600030101010101" pitchFamily="2" charset="-122"/>
                        </a:rPr>
                        <a:t>课古代埃及涉及</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古埃及墓穴壁画</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等多幅作品有类似意思。第</a:t>
                      </a:r>
                      <a:r>
                        <a:rPr lang="en-US" altLang="zh-CN" sz="1200">
                          <a:latin typeface="宋体" panose="02010600030101010101" pitchFamily="2" charset="-122"/>
                          <a:ea typeface="宋体" panose="02010600030101010101" pitchFamily="2" charset="-122"/>
                          <a:cs typeface="宋体" panose="02010600030101010101" pitchFamily="2" charset="-122"/>
                        </a:rPr>
                        <a:t>6</a:t>
                      </a:r>
                      <a:r>
                        <a:rPr lang="zh-CN" altLang="en-US" sz="1200">
                          <a:latin typeface="宋体" panose="02010600030101010101" pitchFamily="2" charset="-122"/>
                          <a:ea typeface="宋体" panose="02010600030101010101" pitchFamily="2" charset="-122"/>
                          <a:cs typeface="宋体" panose="02010600030101010101" pitchFamily="2" charset="-122"/>
                        </a:rPr>
                        <a:t>课希腊罗马古典文化也有类似的图片表达此种内涵。</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9</a:t>
                      </a:r>
                      <a:r>
                        <a:rPr lang="zh-CN" altLang="en-US" sz="1200">
                          <a:latin typeface="宋体" panose="02010600030101010101" pitchFamily="2" charset="-122"/>
                          <a:ea typeface="宋体" panose="02010600030101010101" pitchFamily="2" charset="-122"/>
                          <a:cs typeface="宋体" panose="02010600030101010101" pitchFamily="2" charset="-122"/>
                        </a:rPr>
                        <a:t>课中世纪城市和大学的兴起（子标题城市居民的身份）第</a:t>
                      </a:r>
                      <a:r>
                        <a:rPr lang="en-US" altLang="zh-CN" sz="1200">
                          <a:latin typeface="宋体" panose="02010600030101010101" pitchFamily="2" charset="-122"/>
                          <a:ea typeface="宋体" panose="02010600030101010101" pitchFamily="2" charset="-122"/>
                          <a:cs typeface="宋体" panose="02010600030101010101" pitchFamily="2" charset="-122"/>
                        </a:rPr>
                        <a:t>13</a:t>
                      </a:r>
                      <a:r>
                        <a:rPr lang="zh-CN" altLang="en-US" sz="1200">
                          <a:latin typeface="宋体" panose="02010600030101010101" pitchFamily="2" charset="-122"/>
                          <a:ea typeface="宋体" panose="02010600030101010101" pitchFamily="2" charset="-122"/>
                          <a:cs typeface="宋体" panose="02010600030101010101" pitchFamily="2" charset="-122"/>
                        </a:rPr>
                        <a:t>课西欧经济和社会的发展（富裕农民和市民阶层）</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16</a:t>
                      </a:r>
                      <a:r>
                        <a:rPr lang="zh-CN" altLang="en-US" sz="1200">
                          <a:latin typeface="宋体" panose="02010600030101010101" pitchFamily="2" charset="-122"/>
                          <a:ea typeface="宋体" panose="02010600030101010101" pitchFamily="2" charset="-122"/>
                          <a:cs typeface="宋体" panose="02010600030101010101" pitchFamily="2" charset="-122"/>
                        </a:rPr>
                        <a:t>课早期殖民掠夺（子标题葡萄牙与西班牙的殖民掠夺）</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九上第</a:t>
                      </a:r>
                      <a:r>
                        <a:rPr lang="en-US" altLang="zh-CN" sz="1200">
                          <a:latin typeface="宋体" panose="02010600030101010101" pitchFamily="2" charset="-122"/>
                          <a:ea typeface="宋体" panose="02010600030101010101" pitchFamily="2" charset="-122"/>
                          <a:cs typeface="宋体" panose="02010600030101010101" pitchFamily="2" charset="-122"/>
                          <a:sym typeface="+mn-ea"/>
                        </a:rPr>
                        <a:t>16</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课早期殖民掠夺（子标题葡萄牙与西班牙的殖民掠夺，但教材未提及葡萄牙买卖黑奴的记载。）</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17</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君主立宪制的英国（子标题《权利法案》）</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60020">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26</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27</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28</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29</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1360">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20</a:t>
                      </a:r>
                      <a:r>
                        <a:rPr lang="zh-CN" altLang="en-US" sz="1200">
                          <a:latin typeface="宋体" panose="02010600030101010101" pitchFamily="2" charset="-122"/>
                          <a:ea typeface="宋体" panose="02010600030101010101" pitchFamily="2" charset="-122"/>
                          <a:cs typeface="宋体" panose="02010600030101010101" pitchFamily="2" charset="-122"/>
                        </a:rPr>
                        <a:t>课工业革命（子标题蒸汽机和工厂制度的确立）</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4</a:t>
                      </a:r>
                      <a:r>
                        <a:rPr lang="zh-CN" altLang="en-US" sz="1200">
                          <a:latin typeface="宋体" panose="02010600030101010101" pitchFamily="2" charset="-122"/>
                          <a:ea typeface="宋体" panose="02010600030101010101" pitchFamily="2" charset="-122"/>
                          <a:cs typeface="宋体" panose="02010600030101010101" pitchFamily="2" charset="-122"/>
                        </a:rPr>
                        <a:t>课日本明治维新（子标题明治维新）</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5</a:t>
                      </a:r>
                      <a:r>
                        <a:rPr lang="zh-CN" altLang="en-US" sz="1200">
                          <a:latin typeface="宋体" panose="02010600030101010101" pitchFamily="2" charset="-122"/>
                          <a:ea typeface="宋体" panose="02010600030101010101" pitchFamily="2" charset="-122"/>
                          <a:cs typeface="宋体" panose="02010600030101010101" pitchFamily="2" charset="-122"/>
                        </a:rPr>
                        <a:t>课第二次工业革命（子标题内燃机和新的交通工具）</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12</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亚非拉民族民主运动的高涨（知识拓展）</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20980">
                <a:tc gridSpan="5">
                  <a:txBody>
                    <a:bodyPr/>
                    <a:p>
                      <a:pPr marL="0" algn="ctr">
                        <a:lnSpc>
                          <a:spcPts val="1800"/>
                        </a:lnSpc>
                        <a:buClrTx/>
                        <a:buSzTx/>
                        <a:buFontTx/>
                      </a:pPr>
                      <a:r>
                        <a:rPr lang="en-US" altLang="zh-CN" sz="1200">
                          <a:latin typeface="宋体" panose="02010600030101010101" pitchFamily="2" charset="-122"/>
                          <a:ea typeface="宋体" panose="02010600030101010101" pitchFamily="2" charset="-122"/>
                        </a:rPr>
                        <a:t>30</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01625">
                <a:tc gridSpan="5">
                  <a:txBody>
                    <a:bodyPr/>
                    <a:p>
                      <a:pPr marL="0" algn="ctr">
                        <a:lnSpc>
                          <a:spcPts val="1800"/>
                        </a:lnSpc>
                        <a:buClrTx/>
                        <a:buSzTx/>
                        <a:buFontTx/>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11</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苏联的社会主义建设（子标题新经济政策）</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267652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）选择题：紧扣教材主干知识，重视教材栏目的挖掘。</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800">
                <a:latin typeface="华文楷体" panose="02010600040101010101" charset="-122"/>
                <a:ea typeface="华文楷体" panose="02010600040101010101" charset="-122"/>
                <a:cs typeface="华文楷体" panose="02010600040101010101" charset="-122"/>
              </a:rPr>
              <a:t>        </a:t>
            </a:r>
            <a:r>
              <a:rPr lang="zh-CN" altLang="en-US" sz="1800">
                <a:latin typeface="华文楷体" panose="02010600040101010101" charset="-122"/>
                <a:ea typeface="华文楷体" panose="02010600040101010101" charset="-122"/>
                <a:cs typeface="华文楷体" panose="02010600040101010101" charset="-122"/>
              </a:rPr>
              <a:t>选择题部分，几乎所有的试题都是扣着子标题和课后知识拓展内容展开命题，如</a:t>
            </a:r>
            <a:r>
              <a:rPr lang="en-US" altLang="zh-CN" sz="1800">
                <a:latin typeface="华文楷体" panose="02010600040101010101" charset="-122"/>
                <a:ea typeface="华文楷体" panose="02010600040101010101" charset="-122"/>
                <a:cs typeface="华文楷体" panose="02010600040101010101" charset="-122"/>
              </a:rPr>
              <a:t>10</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14</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19</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29</a:t>
            </a:r>
            <a:r>
              <a:rPr lang="zh-CN" altLang="en-US" sz="1800">
                <a:latin typeface="华文楷体" panose="02010600040101010101" charset="-122"/>
                <a:ea typeface="华文楷体" panose="02010600040101010101" charset="-122"/>
                <a:cs typeface="华文楷体" panose="02010600040101010101" charset="-122"/>
              </a:rPr>
              <a:t>，其他题目基本扣着教材内容命题。也有四道试题教材未提及相关表述，但学生凭借迁移能力是可以作答。如第</a:t>
            </a:r>
            <a:r>
              <a:rPr lang="en-US" altLang="zh-CN" sz="1800">
                <a:latin typeface="华文楷体" panose="02010600040101010101" charset="-122"/>
                <a:ea typeface="华文楷体" panose="02010600040101010101" charset="-122"/>
                <a:cs typeface="华文楷体" panose="02010600040101010101" charset="-122"/>
              </a:rPr>
              <a:t>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21</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24</a:t>
            </a:r>
            <a:r>
              <a:rPr lang="zh-CN" altLang="en-US" sz="1800">
                <a:latin typeface="华文楷体" panose="02010600040101010101" charset="-122"/>
                <a:ea typeface="华文楷体" panose="02010600040101010101" charset="-122"/>
                <a:cs typeface="华文楷体" panose="02010600040101010101" charset="-122"/>
              </a:rPr>
              <a:t>。此外，选择题难度不大，大多试题学生可以凭借时空观念进行排除。</a:t>
            </a:r>
            <a:endParaRPr lang="zh-CN" altLang="en-US" sz="18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判断命题依据：立德树人如何落实？教材就是最好的载体。</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 name="表格 19"/>
          <p:cNvGraphicFramePr/>
          <p:nvPr>
            <p:custDataLst>
              <p:tags r:id="rId1"/>
            </p:custDataLst>
          </p:nvPr>
        </p:nvGraphicFramePr>
        <p:xfrm>
          <a:off x="248285" y="1094740"/>
          <a:ext cx="8180070" cy="3793490"/>
        </p:xfrm>
        <a:graphic>
          <a:graphicData uri="http://schemas.openxmlformats.org/drawingml/2006/table">
            <a:tbl>
              <a:tblPr firstCol="1" bandCol="1">
                <a:tableStyleId>{0F294B75-FE45-4C16-8F23-71B153A00403}</a:tableStyleId>
              </a:tblPr>
              <a:tblGrid>
                <a:gridCol w="1363345"/>
                <a:gridCol w="1363345"/>
                <a:gridCol w="1363345"/>
                <a:gridCol w="1363345"/>
                <a:gridCol w="1363345"/>
                <a:gridCol w="1363345"/>
              </a:tblGrid>
              <a:tr h="280670">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r>
              <a:tr h="351790">
                <a:tc>
                  <a:txBody>
                    <a:bodyPr/>
                    <a:p>
                      <a:pPr algn="ctr">
                        <a:buNone/>
                      </a:pPr>
                      <a:r>
                        <a:rPr lang="en-US" altLang="zh-CN" sz="1600">
                          <a:latin typeface="宋体" panose="02010600030101010101" pitchFamily="2" charset="-122"/>
                          <a:ea typeface="宋体" panose="02010600030101010101" pitchFamily="2" charset="-122"/>
                        </a:rPr>
                        <a:t>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0.9577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0.9655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0.9286</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0.8811</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0.9484</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0.7806</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0.9686</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0.6975</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0.9111</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0.7934</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0.9245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0.9263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0.933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0.8535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0.8329</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790">
                <a:tc>
                  <a:txBody>
                    <a:bodyPr/>
                    <a:p>
                      <a:pPr algn="ctr">
                        <a:buNone/>
                      </a:pPr>
                      <a:r>
                        <a:rPr lang="en-US" altLang="zh-CN" sz="1600">
                          <a:latin typeface="宋体" panose="02010600030101010101" pitchFamily="2" charset="-122"/>
                          <a:ea typeface="宋体" panose="02010600030101010101" pitchFamily="2" charset="-122"/>
                        </a:rPr>
                        <a:t>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0.8323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0.9024</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0.7976</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0.8827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0.6741</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0.8528</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0520">
                <a:tc>
                  <a:txBody>
                    <a:bodyPr/>
                    <a:p>
                      <a:pPr algn="ctr">
                        <a:buNone/>
                      </a:pPr>
                      <a:r>
                        <a:rPr lang="en-US" altLang="zh-CN" sz="1600">
                          <a:latin typeface="宋体" panose="02010600030101010101" pitchFamily="2" charset="-122"/>
                          <a:ea typeface="宋体" panose="02010600030101010101" pitchFamily="2" charset="-122"/>
                        </a:rPr>
                        <a:t>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0.929</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0.8997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0.8423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790">
                <a:tc>
                  <a:txBody>
                    <a:bodyPr/>
                    <a:p>
                      <a:pPr algn="ctr">
                        <a:buNone/>
                      </a:pPr>
                      <a:r>
                        <a:rPr lang="en-US" altLang="zh-CN" sz="1600">
                          <a:latin typeface="宋体" panose="02010600030101010101" pitchFamily="2" charset="-122"/>
                          <a:ea typeface="宋体" panose="02010600030101010101" pitchFamily="2" charset="-122"/>
                        </a:rPr>
                        <a:t>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0.8607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0.978</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0.8157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10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0.8542</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0.8867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30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0.8713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bl>
          </a:graphicData>
        </a:graphic>
      </p:graphicFrame>
      <p:sp>
        <p:nvSpPr>
          <p:cNvPr id="2" name="文本框 1"/>
          <p:cNvSpPr txBox="1"/>
          <p:nvPr/>
        </p:nvSpPr>
        <p:spPr>
          <a:xfrm>
            <a:off x="248285" y="572770"/>
            <a:ext cx="8180070" cy="398780"/>
          </a:xfrm>
          <a:prstGeom prst="rect">
            <a:avLst/>
          </a:prstGeom>
          <a:noFill/>
        </p:spPr>
        <p:txBody>
          <a:bodyPr wrap="square" rtlCol="0" anchor="t">
            <a:spAutoFit/>
          </a:bodyPr>
          <a:p>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2025年选择题基本数据</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3365" y="1084580"/>
            <a:ext cx="8637270" cy="3923030"/>
          </a:xfrm>
          <a:prstGeom prst="rect">
            <a:avLst/>
          </a:prstGeom>
          <a:noFill/>
        </p:spPr>
        <p:txBody>
          <a:bodyPr wrap="square" rtlCol="0" anchor="t">
            <a:spAutoFit/>
          </a:bodyPr>
          <a:p>
            <a:pPr>
              <a:lnSpc>
                <a:spcPct val="150000"/>
              </a:lnSpc>
            </a:pPr>
            <a:r>
              <a:rPr lang="en-US" altLang="zh-CN" sz="1400"/>
              <a:t>13</a:t>
            </a:r>
            <a:r>
              <a:rPr lang="zh-CN" altLang="en-US" sz="1400"/>
              <a:t>．</a:t>
            </a:r>
            <a:r>
              <a:rPr lang="en-US" altLang="zh-CN" sz="1400"/>
              <a:t>“</a:t>
            </a:r>
            <a:r>
              <a:rPr lang="zh-CN" altLang="en-US" sz="1400"/>
              <a:t>洋务</a:t>
            </a:r>
            <a:r>
              <a:rPr lang="en-US" altLang="zh-CN" sz="1400"/>
              <a:t>”</a:t>
            </a:r>
            <a:r>
              <a:rPr lang="zh-CN" altLang="en-US" sz="1400"/>
              <a:t>是近代中国大变局下的特定产物。嘉庆以前无所谓洋务，后</a:t>
            </a:r>
            <a:r>
              <a:rPr lang="en-US" altLang="zh-CN" sz="1400"/>
              <a:t>“</a:t>
            </a:r>
            <a:r>
              <a:rPr lang="zh-CN" altLang="en-US" sz="1400"/>
              <a:t>夷务</a:t>
            </a:r>
            <a:r>
              <a:rPr lang="en-US" altLang="zh-CN" sz="1400"/>
              <a:t>”</a:t>
            </a:r>
            <a:r>
              <a:rPr lang="zh-CN" altLang="en-US" sz="1400"/>
              <a:t>与</a:t>
            </a:r>
            <a:r>
              <a:rPr lang="en-US" altLang="zh-CN" sz="1400"/>
              <a:t>“</a:t>
            </a:r>
            <a:r>
              <a:rPr lang="zh-CN" altLang="en-US" sz="1400"/>
              <a:t>洋务</a:t>
            </a:r>
            <a:r>
              <a:rPr lang="en-US" altLang="zh-CN" sz="1400"/>
              <a:t>”</a:t>
            </a:r>
            <a:r>
              <a:rPr lang="zh-CN" altLang="en-US" sz="1400"/>
              <a:t>并用，至清末</a:t>
            </a:r>
            <a:r>
              <a:rPr lang="en-US" altLang="zh-CN" sz="1400"/>
              <a:t>“</a:t>
            </a:r>
            <a:r>
              <a:rPr lang="zh-CN" altLang="en-US" sz="1400"/>
              <a:t>洋务论又变而为时务论</a:t>
            </a:r>
            <a:r>
              <a:rPr lang="en-US" altLang="zh-CN" sz="1400"/>
              <a:t>”</a:t>
            </a:r>
            <a:r>
              <a:rPr lang="zh-CN" altLang="en-US" sz="1400"/>
              <a:t>。这反映了晚清</a:t>
            </a:r>
            <a:r>
              <a:rPr lang="en-US" altLang="zh-CN" sz="1400"/>
              <a:t>   </a:t>
            </a:r>
            <a:endParaRPr lang="en-US" altLang="zh-CN" sz="1400"/>
          </a:p>
          <a:p>
            <a:pPr>
              <a:lnSpc>
                <a:spcPct val="150000"/>
              </a:lnSpc>
            </a:pPr>
            <a:r>
              <a:rPr lang="en-US" altLang="zh-CN" sz="1400"/>
              <a:t>A</a:t>
            </a:r>
            <a:r>
              <a:rPr lang="zh-CN" altLang="en-US" sz="1400"/>
              <a:t>．民族工业迅速发展</a:t>
            </a:r>
            <a:r>
              <a:rPr lang="en-US" altLang="zh-CN" sz="1400"/>
              <a:t>	     B</a:t>
            </a:r>
            <a:r>
              <a:rPr lang="zh-CN" altLang="en-US" sz="1400"/>
              <a:t>．制度变革成为共识</a:t>
            </a:r>
            <a:endParaRPr lang="zh-CN" altLang="en-US" sz="1400"/>
          </a:p>
          <a:p>
            <a:pPr>
              <a:lnSpc>
                <a:spcPct val="150000"/>
              </a:lnSpc>
            </a:pPr>
            <a:r>
              <a:rPr lang="en-US" altLang="zh-CN" sz="1400"/>
              <a:t>C</a:t>
            </a:r>
            <a:r>
              <a:rPr lang="zh-CN" altLang="en-US" sz="1400"/>
              <a:t>．洋务运动彻底失败</a:t>
            </a:r>
            <a:r>
              <a:rPr lang="en-US" altLang="zh-CN" sz="1400"/>
              <a:t>	     </a:t>
            </a:r>
            <a:r>
              <a:rPr lang="en-US" altLang="zh-CN" sz="1400">
                <a:solidFill>
                  <a:srgbClr val="FF0000"/>
                </a:solidFill>
              </a:rPr>
              <a:t>D</a:t>
            </a:r>
            <a:r>
              <a:rPr lang="zh-CN" altLang="en-US" sz="1400">
                <a:solidFill>
                  <a:srgbClr val="FF0000"/>
                </a:solidFill>
              </a:rPr>
              <a:t>．对外认识不断深化</a:t>
            </a:r>
            <a:endParaRPr lang="zh-CN" altLang="en-US" sz="1400">
              <a:solidFill>
                <a:srgbClr val="FF0000"/>
              </a:solidFill>
            </a:endParaRPr>
          </a:p>
          <a:p>
            <a:pPr>
              <a:lnSpc>
                <a:spcPct val="150000"/>
              </a:lnSpc>
            </a:pPr>
            <a:r>
              <a:rPr lang="zh-CN" altLang="en-US" sz="1400"/>
              <a:t>错选</a:t>
            </a:r>
            <a:r>
              <a:rPr lang="en-US" altLang="zh-CN" sz="1400"/>
              <a:t>B   15994</a:t>
            </a:r>
            <a:r>
              <a:rPr lang="zh-CN" altLang="en-US" sz="1400"/>
              <a:t>人</a:t>
            </a:r>
            <a:r>
              <a:rPr lang="en-US" altLang="zh-CN" sz="1400"/>
              <a:t>   </a:t>
            </a:r>
            <a:r>
              <a:rPr lang="zh-CN" altLang="en-US" sz="1400"/>
              <a:t>错选</a:t>
            </a:r>
            <a:r>
              <a:rPr lang="en-US" altLang="zh-CN" sz="1400"/>
              <a:t>C  7956</a:t>
            </a:r>
            <a:endParaRPr lang="en-US" altLang="zh-CN" sz="1400"/>
          </a:p>
          <a:p>
            <a:pPr algn="just">
              <a:lnSpc>
                <a:spcPct val="150000"/>
              </a:lnSpc>
            </a:pP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错因归纳：学生停留在术语字面联想，混淆历史阶段。学生将题干末句</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 “</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洋务论变而为时务论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中的</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与维新变法的</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时务学堂</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1897</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年）强行关联，误认为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特指康梁的制度变革主张（如设议院、立宪法），从而得出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制度变革成为共识</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的结论。另外教材知识也干扰学生的判断，学生对</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戊戌变法提倡制度变革</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印象深刻，但未区分：</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出现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全社会接受制度变革；洋务运动失败后，维新思想仍属少数精英主张（如</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公车上书</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仅千余名举人参与）。</a:t>
            </a:r>
            <a:endPar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3365" y="1084580"/>
            <a:ext cx="8637270" cy="3923030"/>
          </a:xfrm>
          <a:prstGeom prst="rect">
            <a:avLst/>
          </a:prstGeom>
          <a:noFill/>
        </p:spPr>
        <p:txBody>
          <a:bodyPr wrap="square" rtlCol="0" anchor="t">
            <a:spAutoFit/>
          </a:bodyPr>
          <a:p>
            <a:pPr>
              <a:lnSpc>
                <a:spcPct val="150000"/>
              </a:lnSpc>
            </a:pPr>
            <a:r>
              <a:rPr lang="en-US" altLang="zh-CN" sz="1400"/>
              <a:t>17</a:t>
            </a:r>
            <a:r>
              <a:rPr lang="zh-CN" altLang="en-US" sz="1400"/>
              <a:t>．陕甘宁边区政府</a:t>
            </a:r>
            <a:r>
              <a:rPr lang="en-US" altLang="zh-CN" sz="1400"/>
              <a:t>1938</a:t>
            </a:r>
            <a:r>
              <a:rPr lang="zh-CN" altLang="en-US" sz="1400"/>
              <a:t>年开始注意自给工业的建设，</a:t>
            </a:r>
            <a:r>
              <a:rPr lang="en-US" altLang="zh-CN" sz="1400"/>
              <a:t>1940</a:t>
            </a:r>
            <a:r>
              <a:rPr lang="zh-CN" altLang="en-US" sz="1400"/>
              <a:t>年提出</a:t>
            </a:r>
            <a:r>
              <a:rPr lang="en-US" altLang="zh-CN" sz="1400"/>
              <a:t>“</a:t>
            </a:r>
            <a:r>
              <a:rPr lang="zh-CN" altLang="en-US" sz="1400"/>
              <a:t>半自给</a:t>
            </a:r>
            <a:r>
              <a:rPr lang="en-US" altLang="zh-CN" sz="1400"/>
              <a:t>”</a:t>
            </a:r>
            <a:r>
              <a:rPr lang="zh-CN" altLang="en-US" sz="1400"/>
              <a:t>政策，</a:t>
            </a:r>
            <a:r>
              <a:rPr lang="en-US" altLang="zh-CN" sz="1400"/>
              <a:t>1942</a:t>
            </a:r>
            <a:r>
              <a:rPr lang="zh-CN" altLang="en-US" sz="1400"/>
              <a:t>年又实行统一的、有计划的工业经营。这些措施（　　）</a:t>
            </a:r>
            <a:endParaRPr lang="zh-CN" altLang="en-US" sz="1400"/>
          </a:p>
          <a:p>
            <a:pPr>
              <a:lnSpc>
                <a:spcPct val="150000"/>
              </a:lnSpc>
            </a:pPr>
            <a:r>
              <a:rPr lang="en-US" altLang="zh-CN" sz="1400"/>
              <a:t>A</a:t>
            </a:r>
            <a:r>
              <a:rPr lang="zh-CN" altLang="en-US" sz="1400"/>
              <a:t>．推动西安事变和平解决</a:t>
            </a:r>
            <a:r>
              <a:rPr lang="en-US" altLang="zh-CN" sz="1400"/>
              <a:t>	B</a:t>
            </a:r>
            <a:r>
              <a:rPr lang="zh-CN" altLang="en-US" sz="1400"/>
              <a:t>．有利于克服边区的困难</a:t>
            </a:r>
            <a:endParaRPr lang="zh-CN" altLang="en-US" sz="1400"/>
          </a:p>
          <a:p>
            <a:pPr>
              <a:lnSpc>
                <a:spcPct val="150000"/>
              </a:lnSpc>
            </a:pPr>
            <a:r>
              <a:rPr lang="en-US" altLang="zh-CN" sz="1400"/>
              <a:t>C</a:t>
            </a:r>
            <a:r>
              <a:rPr lang="zh-CN" altLang="en-US" sz="1400"/>
              <a:t>．巩固了国共两党的合作</a:t>
            </a:r>
            <a:r>
              <a:rPr lang="en-US" altLang="zh-CN" sz="1400"/>
              <a:t>	D</a:t>
            </a:r>
            <a:r>
              <a:rPr lang="zh-CN" altLang="en-US" sz="1400"/>
              <a:t>．激发了全国人民的斗志</a:t>
            </a:r>
            <a:endParaRPr lang="zh-CN" altLang="en-US" sz="1400"/>
          </a:p>
          <a:p>
            <a:pPr>
              <a:lnSpc>
                <a:spcPct val="150000"/>
              </a:lnSpc>
            </a:pPr>
            <a:r>
              <a:rPr lang="zh-CN" altLang="en-US" sz="1400"/>
              <a:t>错选</a:t>
            </a:r>
            <a:r>
              <a:rPr lang="en-US" altLang="zh-CN" sz="1400"/>
              <a:t>A 3492</a:t>
            </a:r>
            <a:r>
              <a:rPr lang="zh-CN" altLang="en-US" sz="1400"/>
              <a:t>人</a:t>
            </a:r>
            <a:r>
              <a:rPr lang="en-US" altLang="zh-CN" sz="1400"/>
              <a:t>     </a:t>
            </a:r>
            <a:r>
              <a:rPr lang="zh-CN" altLang="en-US" sz="1400"/>
              <a:t>错选</a:t>
            </a:r>
            <a:r>
              <a:rPr lang="en-US" altLang="zh-CN" sz="1400"/>
              <a:t>C   8718</a:t>
            </a:r>
            <a:r>
              <a:rPr lang="zh-CN" altLang="en-US" sz="1400"/>
              <a:t>人</a:t>
            </a:r>
            <a:r>
              <a:rPr lang="en-US" altLang="zh-CN" sz="1400"/>
              <a:t>   </a:t>
            </a:r>
            <a:r>
              <a:rPr lang="zh-CN" altLang="en-US" sz="1400"/>
              <a:t>错选</a:t>
            </a:r>
            <a:r>
              <a:rPr lang="en-US" altLang="zh-CN" sz="1400"/>
              <a:t>D  17146</a:t>
            </a:r>
            <a:endParaRPr lang="en-US" altLang="zh-CN" sz="1400"/>
          </a:p>
          <a:p>
            <a:pPr>
              <a:lnSpc>
                <a:spcPct val="150000"/>
              </a:lnSpc>
            </a:pP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错因归纳：初中生容易形成简单化因果联想。看到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陕甘宁边区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就本能联想到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抗日战争</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，进而套用</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激励全民抗战</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D</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选项）的现成结论。这种思维忽略了历史发展的复杂性，分不清经济自救措施和政治动员宣传的本质区别。同时，存在时空错位的通病。初中很多同学把</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西安事变</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1936</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年）和</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边区建设</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1938</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年后）混为一谈（</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选项），这说明他们对时间轴缺乏直观感知。此外，概念理解表面化导致误判。选择</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C</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选项的同学虽然知道</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国共合作</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这个词，但未思考陕甘宁边区为何采取这些措施。</a:t>
            </a:r>
            <a:endPar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61315" y="953770"/>
          <a:ext cx="8612505" cy="3342640"/>
        </p:xfrm>
        <a:graphic>
          <a:graphicData uri="http://schemas.openxmlformats.org/drawingml/2006/table">
            <a:tbl>
              <a:tblPr firstRow="1" bandRow="1">
                <a:tableStyleId>{5C22544A-7EE6-4342-B048-85BDC9FD1C3A}</a:tableStyleId>
              </a:tblPr>
              <a:tblGrid>
                <a:gridCol w="401320"/>
                <a:gridCol w="2592705"/>
                <a:gridCol w="485775"/>
                <a:gridCol w="2261870"/>
                <a:gridCol w="440690"/>
                <a:gridCol w="2430145"/>
              </a:tblGrid>
              <a:tr h="439420">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知识拓展内容</a:t>
                      </a: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endParaRPr lang="zh-CN" altLang="en-US">
                        <a:latin typeface="楷体" panose="02010609060101010101" charset="-122"/>
                        <a:ea typeface="楷体" panose="02010609060101010101" charset="-122"/>
                      </a:endParaRPr>
                    </a:p>
                  </a:txBody>
                  <a:tcPr/>
                </a:tc>
              </a:tr>
              <a:tr h="297180">
                <a:tc>
                  <a:txBody>
                    <a:bodyPr/>
                    <a:p>
                      <a:pPr algn="ctr">
                        <a:buNone/>
                      </a:pPr>
                      <a:r>
                        <a:rPr lang="en-US" altLang="zh-CN">
                          <a:latin typeface="楷体" panose="02010609060101010101" charset="-122"/>
                          <a:ea typeface="楷体" panose="02010609060101010101" charset="-122"/>
                        </a:rPr>
                        <a:t>1</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师夷长技以制夷</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8</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苏报案</a:t>
                      </a:r>
                      <a:r>
                        <a:rPr lang="en-US" altLang="zh-CN">
                          <a:latin typeface="楷体" panose="02010609060101010101" charset="-122"/>
                          <a:ea typeface="楷体" panose="02010609060101010101" charset="-122"/>
                        </a:rPr>
                        <a:t>”</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15</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萧华将军与</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长征组歌</a:t>
                      </a:r>
                      <a:r>
                        <a:rPr lang="en-US" altLang="zh-CN">
                          <a:latin typeface="楷体" panose="02010609060101010101" charset="-122"/>
                          <a:ea typeface="楷体" panose="02010609060101010101" charset="-122"/>
                        </a:rPr>
                        <a:t>”</a:t>
                      </a:r>
                      <a:endParaRPr lang="en-US" altLang="zh-CN">
                        <a:latin typeface="楷体" panose="02010609060101010101" charset="-122"/>
                        <a:ea typeface="楷体" panose="02010609060101010101" charset="-122"/>
                      </a:endParaRPr>
                    </a:p>
                  </a:txBody>
                  <a:tcPr/>
                </a:tc>
              </a:tr>
              <a:tr h="210820">
                <a:tc>
                  <a:txBody>
                    <a:bodyPr/>
                    <a:p>
                      <a:pPr algn="ctr">
                        <a:buNone/>
                      </a:pPr>
                      <a:r>
                        <a:rPr lang="en-US" altLang="zh-CN">
                          <a:latin typeface="楷体" panose="02010609060101010101" charset="-122"/>
                          <a:ea typeface="楷体" panose="02010609060101010101" charset="-122"/>
                        </a:rPr>
                        <a:t>2</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葡萄牙逐步侵占澳门</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9</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南京临时政府的改革措施</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16</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张寒晖与歌曲《松花江上》</a:t>
                      </a:r>
                      <a:endParaRPr lang="zh-CN" altLang="en-US">
                        <a:latin typeface="楷体" panose="02010609060101010101" charset="-122"/>
                        <a:ea typeface="楷体" panose="02010609060101010101" charset="-122"/>
                      </a:endParaRPr>
                    </a:p>
                  </a:txBody>
                  <a:tcPr/>
                </a:tc>
              </a:tr>
              <a:tr h="316230">
                <a:tc>
                  <a:txBody>
                    <a:bodyPr/>
                    <a:p>
                      <a:pPr algn="ctr">
                        <a:buNone/>
                      </a:pPr>
                      <a:r>
                        <a:rPr lang="en-US" altLang="zh-CN">
                          <a:latin typeface="楷体" panose="02010609060101010101" charset="-122"/>
                          <a:ea typeface="楷体" panose="02010609060101010101" charset="-122"/>
                        </a:rPr>
                        <a:t>3</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曾国藩幕僚赵烈文预感清朝将亡</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10</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中国民族工业的短暂春天</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17</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侵华战争时期日军犯下的滔天罪行</a:t>
                      </a:r>
                      <a:endParaRPr lang="zh-CN" altLang="en-US">
                        <a:latin typeface="楷体" panose="02010609060101010101" charset="-122"/>
                        <a:ea typeface="楷体" panose="02010609060101010101" charset="-122"/>
                      </a:endParaRPr>
                    </a:p>
                  </a:txBody>
                  <a:tcPr/>
                </a:tc>
              </a:tr>
              <a:tr h="220980">
                <a:tc>
                  <a:txBody>
                    <a:bodyPr/>
                    <a:p>
                      <a:pPr algn="ctr">
                        <a:buNone/>
                      </a:pPr>
                      <a:r>
                        <a:rPr lang="en-US" altLang="zh-CN">
                          <a:latin typeface="楷体" panose="02010609060101010101" charset="-122"/>
                          <a:ea typeface="楷体" panose="02010609060101010101" charset="-122"/>
                        </a:rPr>
                        <a:t>4</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京师同文馆</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11</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我国国立大学开始招收女生</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18</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知识青年奔赴延安</a:t>
                      </a:r>
                      <a:endParaRPr lang="zh-CN" altLang="en-US">
                        <a:latin typeface="楷体" panose="02010609060101010101" charset="-122"/>
                        <a:ea typeface="楷体" panose="02010609060101010101" charset="-122"/>
                      </a:endParaRPr>
                    </a:p>
                  </a:txBody>
                  <a:tcPr/>
                </a:tc>
              </a:tr>
              <a:tr h="260985">
                <a:tc>
                  <a:txBody>
                    <a:bodyPr/>
                    <a:p>
                      <a:pPr algn="ctr">
                        <a:buNone/>
                      </a:pPr>
                      <a:r>
                        <a:rPr lang="en-US" altLang="zh-CN">
                          <a:latin typeface="楷体" panose="02010609060101010101" charset="-122"/>
                          <a:ea typeface="楷体" panose="02010609060101010101" charset="-122"/>
                        </a:rPr>
                        <a:t>5</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台湾人民的抗日武装斗争</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12</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中国共产党领导的早期农民运动</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19</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毛泽东论《联合政府》</a:t>
                      </a:r>
                      <a:endParaRPr lang="zh-CN" altLang="en-US">
                        <a:latin typeface="楷体" panose="02010609060101010101" charset="-122"/>
                        <a:ea typeface="楷体" panose="02010609060101010101" charset="-122"/>
                      </a:endParaRPr>
                    </a:p>
                  </a:txBody>
                  <a:tcPr/>
                </a:tc>
              </a:tr>
              <a:tr h="288925">
                <a:tc>
                  <a:txBody>
                    <a:bodyPr/>
                    <a:p>
                      <a:pPr algn="ctr">
                        <a:buNone/>
                      </a:pPr>
                      <a:r>
                        <a:rPr lang="en-US" altLang="zh-CN">
                          <a:latin typeface="楷体" panose="02010609060101010101" charset="-122"/>
                          <a:ea typeface="楷体" panose="02010609060101010101" charset="-122"/>
                        </a:rPr>
                        <a:t>6</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京师大学堂</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13</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宋庆龄斥责国民党反动派背叛革命</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20</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国统区学生反饥饿反内战运动</a:t>
                      </a:r>
                      <a:endParaRPr lang="zh-CN" altLang="en-US">
                        <a:latin typeface="楷体" panose="02010609060101010101" charset="-122"/>
                        <a:ea typeface="楷体" panose="02010609060101010101" charset="-122"/>
                      </a:endParaRPr>
                    </a:p>
                  </a:txBody>
                  <a:tcPr/>
                </a:tc>
              </a:tr>
              <a:tr h="288925">
                <a:tc>
                  <a:txBody>
                    <a:bodyPr/>
                    <a:p>
                      <a:pPr algn="ctr">
                        <a:buNone/>
                      </a:pPr>
                      <a:r>
                        <a:rPr lang="en-US" altLang="zh-CN">
                          <a:latin typeface="楷体" panose="02010609060101010101" charset="-122"/>
                          <a:ea typeface="楷体" panose="02010609060101010101" charset="-122"/>
                        </a:rPr>
                        <a:t>7</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清末新政与北洋军阀</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14</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三大纪律八项注意</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的由来</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21</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歌曲没有《共产党就没有新中国》的来历</a:t>
                      </a:r>
                      <a:endParaRPr lang="zh-CN" altLang="en-US">
                        <a:latin typeface="楷体" panose="02010609060101010101" charset="-122"/>
                        <a:ea typeface="楷体" panose="02010609060101010101" charset="-122"/>
                      </a:endParaRPr>
                    </a:p>
                  </a:txBody>
                  <a:tcPr/>
                </a:tc>
              </a:tr>
            </a:tbl>
          </a:graphicData>
        </a:graphic>
      </p:graphicFrame>
      <p:sp>
        <p:nvSpPr>
          <p:cNvPr id="3" name="文本框 2"/>
          <p:cNvSpPr txBox="1"/>
          <p:nvPr/>
        </p:nvSpPr>
        <p:spPr>
          <a:xfrm>
            <a:off x="361315" y="476885"/>
            <a:ext cx="2334895"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以八年级上册为例</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6" name="文本框 5"/>
          <p:cNvSpPr txBox="1"/>
          <p:nvPr/>
        </p:nvSpPr>
        <p:spPr>
          <a:xfrm>
            <a:off x="416560" y="4475480"/>
            <a:ext cx="8557260" cy="306705"/>
          </a:xfrm>
          <a:prstGeom prst="rect">
            <a:avLst/>
          </a:prstGeom>
          <a:noFill/>
        </p:spPr>
        <p:txBody>
          <a:bodyPr wrap="square" rtlCol="0">
            <a:spAutoFit/>
          </a:bodyPr>
          <a:p>
            <a:pPr algn="l">
              <a:buClrTx/>
              <a:buSzTx/>
              <a:buFontTx/>
            </a:pP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rPr>
              <a:t>课堂拓展可以在上述话题上适当挖掘，如选取或命制一道选择题或开放题，训练学生思维，扩大学生视野。</a:t>
            </a:r>
            <a:endPar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0205" y="478790"/>
            <a:ext cx="7553960" cy="2268855"/>
          </a:xfrm>
          <a:prstGeom prst="rect">
            <a:avLst/>
          </a:prstGeom>
          <a:noFill/>
        </p:spPr>
        <p:txBody>
          <a:bodyPr wrap="square" rtlCol="0" anchor="t">
            <a:spAutoFit/>
          </a:bodyPr>
          <a:p>
            <a:pPr algn="ctr">
              <a:lnSpc>
                <a:spcPct val="100000"/>
              </a:lnSpc>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台湾人民的抗日武装斗争</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清政府割让台湾后，台湾人民和留台清军不甘作亡国奴，在内乏饷械、外无援兵的情况下，对日本的侵占进行了顽强抵抗。从</a:t>
            </a:r>
            <a:r>
              <a:rPr lang="en-US" altLang="zh-CN">
                <a:latin typeface="楷体" panose="02010609060101010101" charset="-122"/>
                <a:ea typeface="楷体" panose="02010609060101010101" charset="-122"/>
                <a:cs typeface="楷体" panose="02010609060101010101" charset="-122"/>
              </a:rPr>
              <a:t>1895</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月日军登陆基隆到</a:t>
            </a:r>
            <a:r>
              <a:rPr lang="en-US" altLang="zh-CN">
                <a:latin typeface="楷体" panose="02010609060101010101" charset="-122"/>
                <a:ea typeface="楷体" panose="02010609060101010101" charset="-122"/>
                <a:cs typeface="楷体" panose="02010609060101010101" charset="-122"/>
              </a:rPr>
              <a:t>10</a:t>
            </a:r>
            <a:r>
              <a:rPr lang="zh-CN" altLang="en-US">
                <a:latin typeface="楷体" panose="02010609060101010101" charset="-122"/>
                <a:ea typeface="楷体" panose="02010609060101010101" charset="-122"/>
                <a:cs typeface="楷体" panose="02010609060101010101" charset="-122"/>
              </a:rPr>
              <a:t>月台南陷落，台湾军民与日军进行了大小</a:t>
            </a:r>
            <a:r>
              <a:rPr lang="en-US" altLang="zh-CN">
                <a:latin typeface="楷体" panose="02010609060101010101" charset="-122"/>
                <a:ea typeface="楷体" panose="02010609060101010101" charset="-122"/>
                <a:cs typeface="楷体" panose="02010609060101010101" charset="-122"/>
              </a:rPr>
              <a:t>100</a:t>
            </a:r>
            <a:r>
              <a:rPr lang="zh-CN" altLang="en-US">
                <a:latin typeface="楷体" panose="02010609060101010101" charset="-122"/>
                <a:ea typeface="楷体" panose="02010609060101010101" charset="-122"/>
                <a:cs typeface="楷体" panose="02010609060101010101" charset="-122"/>
              </a:rPr>
              <a:t>余次战斗，抗击日本三个近代化师团和一支海军舰队，先后打死打伤日军</a:t>
            </a:r>
            <a:r>
              <a:rPr lang="en-US" altLang="zh-CN">
                <a:latin typeface="楷体" panose="02010609060101010101" charset="-122"/>
                <a:ea typeface="楷体" panose="02010609060101010101" charset="-122"/>
                <a:cs typeface="楷体" panose="02010609060101010101" charset="-122"/>
              </a:rPr>
              <a:t>3.2</a:t>
            </a:r>
            <a:r>
              <a:rPr lang="zh-CN" altLang="en-US">
                <a:latin typeface="楷体" panose="02010609060101010101" charset="-122"/>
                <a:ea typeface="楷体" panose="02010609060101010101" charset="-122"/>
                <a:cs typeface="楷体" panose="02010609060101010101" charset="-122"/>
              </a:rPr>
              <a:t>万多人。日本近卫师团有一半被消灭。台湾抵抗力量，包括吴汤兴、徐骧等在内的台湾义勇军和杨载云等在内的留台清军将士，大部分战死。这是中国近代反侵略斗争史上的壮烈篇章，值得后人永远纪念。此后，台湾人民继续坚持抗日游击活动。</a:t>
            </a:r>
            <a:endParaRPr lang="zh-CN" altLang="en-US">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459105" y="2747645"/>
            <a:ext cx="8044815" cy="1337945"/>
          </a:xfrm>
          <a:prstGeom prst="rect">
            <a:avLst/>
          </a:prstGeom>
          <a:noFill/>
        </p:spPr>
        <p:txBody>
          <a:bodyPr wrap="square" rtlCol="0" anchor="t">
            <a:spAutoFit/>
          </a:bodyPr>
          <a:p>
            <a:pPr>
              <a:lnSpc>
                <a:spcPct val="150000"/>
              </a:lnSpc>
            </a:pPr>
            <a:r>
              <a:rPr lang="zh-CN" altLang="en-US"/>
              <a:t>《马关条约》签订后，清政府被迫将台湾割让给日本。然而台湾人民并未屈服，展开了长达数年的武装抗日斗争，</a:t>
            </a:r>
            <a:r>
              <a:rPr lang="zh-CN" altLang="en-US">
                <a:sym typeface="+mn-ea"/>
              </a:rPr>
              <a:t>先后打死打伤日军</a:t>
            </a:r>
            <a:r>
              <a:rPr lang="en-US" altLang="zh-CN">
                <a:sym typeface="+mn-ea"/>
              </a:rPr>
              <a:t>3.2</a:t>
            </a:r>
            <a:r>
              <a:rPr lang="zh-CN" altLang="en-US">
                <a:sym typeface="+mn-ea"/>
              </a:rPr>
              <a:t>万多人。在此期间，</a:t>
            </a:r>
            <a:r>
              <a:rPr lang="zh-CN" altLang="en-US"/>
              <a:t>留台清军将士大部分战死</a:t>
            </a:r>
            <a:r>
              <a:rPr lang="zh-CN" altLang="en-US"/>
              <a:t>。这反映了当时（</a:t>
            </a:r>
            <a:r>
              <a:rPr lang="en-US" altLang="zh-CN"/>
              <a:t>     </a:t>
            </a:r>
            <a:r>
              <a:rPr lang="zh-CN" altLang="en-US"/>
              <a:t>）</a:t>
            </a:r>
            <a:endParaRPr lang="zh-CN" altLang="en-US"/>
          </a:p>
          <a:p>
            <a:pPr>
              <a:lnSpc>
                <a:spcPct val="150000"/>
              </a:lnSpc>
            </a:pPr>
            <a:r>
              <a:rPr lang="en-US" altLang="zh-CN"/>
              <a:t>A.</a:t>
            </a:r>
            <a:r>
              <a:rPr lang="zh-CN" altLang="en-US"/>
              <a:t>列强侵略的加剧</a:t>
            </a:r>
            <a:r>
              <a:rPr lang="en-US" altLang="zh-CN"/>
              <a:t>                  B.</a:t>
            </a:r>
            <a:r>
              <a:rPr lang="zh-CN" altLang="en-US"/>
              <a:t>资产阶级革命兴起</a:t>
            </a:r>
            <a:endParaRPr lang="en-US" altLang="zh-CN"/>
          </a:p>
          <a:p>
            <a:pPr>
              <a:lnSpc>
                <a:spcPct val="150000"/>
              </a:lnSpc>
            </a:pPr>
            <a:r>
              <a:rPr lang="en-US" altLang="zh-CN"/>
              <a:t>C.</a:t>
            </a:r>
            <a:r>
              <a:rPr lang="zh-CN" altLang="en-US"/>
              <a:t>人民的反抗精神</a:t>
            </a:r>
            <a:r>
              <a:rPr lang="en-US" altLang="zh-CN"/>
              <a:t>                  D.</a:t>
            </a:r>
            <a:r>
              <a:rPr lang="zh-CN" altLang="en-US"/>
              <a:t>清末新政彻底失败</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1799590"/>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2</a:t>
            </a:r>
            <a:r>
              <a:rPr lang="zh-CN" altLang="en-US" sz="2000">
                <a:latin typeface="华文楷体" panose="02010600040101010101" charset="-122"/>
                <a:ea typeface="华文楷体" panose="02010600040101010101" charset="-122"/>
                <a:cs typeface="华文楷体" panose="02010600040101010101" charset="-122"/>
              </a:rPr>
              <a:t>）主观题：立足课标内容和学业质量水平，考查阶段特征和学科素养</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主观题部分常见设问为原因</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背景、变化</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趋势、特点</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内容、影响</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意义</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作用、再加历史解释类开放题。其本质是要求学生在特定历史时空考察历史事物，并对历史事物做出评价和解释，考查学生学业质量水平。</a:t>
            </a:r>
            <a:endParaRPr lang="en-US" altLang="zh-CN" sz="18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436245" y="269240"/>
          <a:ext cx="8450580" cy="3688080"/>
        </p:xfrm>
        <a:graphic>
          <a:graphicData uri="http://schemas.openxmlformats.org/drawingml/2006/table">
            <a:tbl>
              <a:tblPr firstRow="1" bandRow="1">
                <a:tableStyleId>{5940675A-B579-460E-94D1-54222C63F5DA}</a:tableStyleId>
              </a:tblPr>
              <a:tblGrid>
                <a:gridCol w="713105"/>
                <a:gridCol w="2668270"/>
                <a:gridCol w="2172970"/>
                <a:gridCol w="2896235"/>
              </a:tblGrid>
              <a:tr h="495300">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4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2020</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2021</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2022</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r>
              <a:tr h="1348740">
                <a:tc rowSpan="3">
                  <a:txBody>
                    <a:bodyPr/>
                    <a:p>
                      <a:pPr algn="ctr" defTabSz="914400">
                        <a:buClrTx/>
                        <a:buSzTx/>
                        <a:buFontTx/>
                        <a:buNone/>
                      </a:pPr>
                      <a:r>
                        <a:rPr lang="en-US" altLang="zh-CN" sz="1400" dirty="0">
                          <a:latin typeface="宋体" panose="02010600030101010101" pitchFamily="2" charset="-122"/>
                          <a:ea typeface="宋体" panose="02010600030101010101" pitchFamily="2" charset="-122"/>
                        </a:rPr>
                        <a:t>31</a:t>
                      </a:r>
                      <a:endParaRPr lang="zh-CN" altLang="en-US" sz="1400" dirty="0">
                        <a:latin typeface="宋体" panose="02010600030101010101" pitchFamily="2" charset="-122"/>
                        <a:ea typeface="宋体" panose="02010600030101010101" pitchFamily="2" charset="-122"/>
                      </a:endParaRPr>
                    </a:p>
                    <a:p>
                      <a:pPr algn="ctr" defTabSz="914400">
                        <a:buClrTx/>
                        <a:buSzTx/>
                        <a:buFontTx/>
                      </a:pP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）提取其中可以相互印证的历史信息（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）指出影响历史人物评价的</a:t>
                      </a:r>
                      <a:r>
                        <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rPr>
                        <a:t>因素</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（至少两个）。（</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）说明梁启超写作此文的</a:t>
                      </a:r>
                      <a:r>
                        <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rPr>
                        <a:t>时代背景</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）指出称“胡”的民族具体有哪些？分析“胡”由北族通称变成仅指西域人的</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原因。</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提取</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材料二中可以</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相互印证的历史信息。</a:t>
                      </a:r>
                      <a:endPar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）指出中国古代人口分布变化的总体趋势。（</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任选一个项目</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，说明其如何促进宋代南方农业发展。（</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）指出促进宋代南方经济发展的</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其他因素</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r h="281940">
                <a:tc vMerge="1">
                  <a:tcPr marL="68580" marR="68580" marT="34290" marB="34290" anchor="ctr"/>
                </a:tc>
                <a:tc>
                  <a:txBody>
                    <a:bodyPr/>
                    <a:lstStyle/>
                    <a:p>
                      <a:pPr marL="0" algn="ctr" defTabSz="914400" rtl="0" eaLnBrk="1" latinLnBrk="0" hangingPunct="1">
                        <a:buClrTx/>
                        <a:buSzTx/>
                        <a:buFontTx/>
                      </a:pPr>
                      <a:r>
                        <a:rPr lang="zh-CN" altLang="en-US" sz="1400" b="0" kern="1200" dirty="0">
                          <a:solidFill>
                            <a:schemeClr val="tx1"/>
                          </a:solidFill>
                          <a:latin typeface="宋体" panose="02010600030101010101" pitchFamily="2" charset="-122"/>
                          <a:ea typeface="宋体" panose="02010600030101010101" pitchFamily="2" charset="-122"/>
                          <a:cs typeface="+mn-cs"/>
                        </a:rPr>
                        <a:t>2023</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buClrTx/>
                        <a:buSzTx/>
                        <a:buFontTx/>
                      </a:pPr>
                      <a:r>
                        <a:rPr lang="zh-CN" altLang="en-US" sz="1400" b="0" kern="1200" dirty="0">
                          <a:solidFill>
                            <a:schemeClr val="tx1"/>
                          </a:solidFill>
                          <a:latin typeface="宋体" panose="02010600030101010101" pitchFamily="2" charset="-122"/>
                          <a:ea typeface="宋体" panose="02010600030101010101" pitchFamily="2" charset="-122"/>
                          <a:cs typeface="+mn-cs"/>
                        </a:rPr>
                        <a:t>2024</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buClrTx/>
                        <a:buSzTx/>
                        <a:buFontTx/>
                      </a:pPr>
                      <a:r>
                        <a:rPr lang="en-US" altLang="zh-CN" sz="1400" b="0" kern="1200" dirty="0">
                          <a:solidFill>
                            <a:schemeClr val="tx1"/>
                          </a:solidFill>
                          <a:latin typeface="宋体" panose="02010600030101010101" pitchFamily="2" charset="-122"/>
                          <a:ea typeface="宋体" panose="02010600030101010101" pitchFamily="2" charset="-122"/>
                          <a:cs typeface="+mn-cs"/>
                        </a:rPr>
                        <a:t>2025</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562100">
                <a:tc vMerge="1">
                  <a:tcPr marL="68580" marR="68580" marT="34290" marB="34290" anchor="ctr"/>
                </a:tc>
                <a:tc>
                  <a:txBody>
                    <a:bodyPr/>
                    <a:lstStyle/>
                    <a:p>
                      <a:pPr marL="0" algn="ctr" defTabSz="914400" rtl="0" eaLnBrk="1" latinLnBrk="0" hangingPunct="1">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（1）结合所学知识提炼其反映的历史信息。（2）指出自秦至宋元时期岭南建筑的发展变化，并结合所学知识简述变化的历史原因。（3）选择一处上述材料之外你熟悉的中国历史建筑，说明其历史文化价值。</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（1）指出上述书写材料的共同局限，以及突破该局限的中国古代重大发明。（2）分析宋代图书事业兴盛的原因。（3）概括明清科技类图书的新特点。</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）指出岭南“新道”的特点；</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）解释北宋以后东线日益重要的原因。</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）简析古代岭南交通发展的影响。</a:t>
                      </a:r>
                      <a:endPar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
        <p:nvSpPr>
          <p:cNvPr id="2" name="文本框 1"/>
          <p:cNvSpPr txBox="1"/>
          <p:nvPr/>
        </p:nvSpPr>
        <p:spPr>
          <a:xfrm>
            <a:off x="34290" y="4272280"/>
            <a:ext cx="8852535" cy="368300"/>
          </a:xfrm>
          <a:prstGeom prst="rect">
            <a:avLst/>
          </a:prstGeom>
          <a:noFill/>
        </p:spPr>
        <p:txBody>
          <a:bodyPr wrap="square" rtlCol="0" anchor="t">
            <a:spAutoFit/>
          </a:bodyPr>
          <a:p>
            <a:pPr algn="ctr" defTabSz="914400">
              <a:buClrTx/>
              <a:buSzTx/>
              <a:buFontTx/>
            </a:pPr>
            <a:r>
              <a:rPr lang="zh-CN" altLang="en-US" sz="1800" dirty="0">
                <a:latin typeface="楷体" panose="02010609060101010101" charset="-122"/>
                <a:ea typeface="楷体" panose="02010609060101010101" charset="-122"/>
                <a:sym typeface="+mn-ea"/>
              </a:rPr>
              <a:t>中国古代史设问常采用词：原因、影响因素、指出重大史实或趋势、史料实证、</a:t>
            </a:r>
            <a:r>
              <a:rPr lang="zh-CN" altLang="en-US" sz="1800" dirty="0">
                <a:latin typeface="楷体" panose="02010609060101010101" charset="-122"/>
                <a:ea typeface="楷体" panose="02010609060101010101" charset="-122"/>
                <a:sym typeface="+mn-ea"/>
              </a:rPr>
              <a:t>特点</a:t>
            </a:r>
            <a:endParaRPr lang="zh-CN" altLang="en-US" sz="1800" dirty="0">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4820" y="392430"/>
            <a:ext cx="8552180" cy="4338320"/>
          </a:xfrm>
          <a:prstGeom prst="rect">
            <a:avLst/>
          </a:prstGeom>
          <a:noFill/>
        </p:spPr>
        <p:txBody>
          <a:bodyPr wrap="square" rtlCol="0" anchor="t">
            <a:spAutoFit/>
          </a:bodyPr>
          <a:p>
            <a:pPr algn="ctr">
              <a:lnSpc>
                <a:spcPct val="150000"/>
              </a:lnSpc>
            </a:pPr>
            <a:r>
              <a:rPr lang="en-US" altLang="zh-CN" sz="2400">
                <a:latin typeface="方正大标宋简体" panose="02000000000000000000" charset="-122"/>
                <a:ea typeface="方正大标宋简体" panose="02000000000000000000" charset="-122"/>
                <a:cs typeface="方正大标宋简体" panose="02000000000000000000" charset="-122"/>
              </a:rPr>
              <a:t>2025年主观题汇总</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31.</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）根据材料一，指出岭南</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新道</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的</a:t>
            </a:r>
            <a:r>
              <a:rPr lang="zh-CN" altLang="en-US" sz="1600" b="1">
                <a:solidFill>
                  <a:srgbClr val="FF0000"/>
                </a:solidFill>
                <a:latin typeface="楷体" panose="02010609060101010101" charset="-122"/>
                <a:ea typeface="楷体" panose="02010609060101010101" charset="-122"/>
                <a:cs typeface="楷体" panose="02010609060101010101" charset="-122"/>
              </a:rPr>
              <a:t>特点</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600">
                <a:latin typeface="楷体" panose="02010609060101010101" charset="-122"/>
                <a:ea typeface="楷体" panose="02010609060101010101" charset="-122"/>
                <a:cs typeface="楷体" panose="02010609060101010101" charset="-122"/>
              </a:rPr>
              <a:t> </a:t>
            </a: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）根据材料二并结合所学知识，解释北宋以后东线日益重要的</a:t>
            </a:r>
            <a:r>
              <a:rPr lang="zh-CN" altLang="en-US" sz="1600" b="1">
                <a:solidFill>
                  <a:srgbClr val="FF0000"/>
                </a:solidFill>
                <a:latin typeface="楷体" panose="02010609060101010101" charset="-122"/>
                <a:ea typeface="楷体" panose="02010609060101010101" charset="-122"/>
                <a:cs typeface="楷体" panose="02010609060101010101" charset="-122"/>
              </a:rPr>
              <a:t>原因</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600">
                <a:latin typeface="楷体" panose="02010609060101010101" charset="-122"/>
                <a:ea typeface="楷体" panose="02010609060101010101" charset="-122"/>
                <a:cs typeface="楷体" panose="02010609060101010101" charset="-122"/>
              </a:rPr>
              <a:t> </a:t>
            </a: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）综合上述材料，简析古代岭南交通发展的</a:t>
            </a:r>
            <a:r>
              <a:rPr lang="zh-CN" altLang="en-US" sz="1600" b="1">
                <a:solidFill>
                  <a:srgbClr val="FF0000"/>
                </a:solidFill>
                <a:latin typeface="楷体" panose="02010609060101010101" charset="-122"/>
                <a:ea typeface="楷体" panose="02010609060101010101" charset="-122"/>
                <a:cs typeface="楷体" panose="02010609060101010101" charset="-122"/>
              </a:rPr>
              <a:t>影响</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32.</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）在板报内容的第一、二、三单元中任选一个单元，运用该单元两幅图片所反映的史事并结合所学知识，解读该单元的主题。（</a:t>
            </a:r>
            <a:r>
              <a:rPr lang="en-US" altLang="zh-CN" sz="1600">
                <a:latin typeface="楷体" panose="02010609060101010101" charset="-122"/>
                <a:ea typeface="楷体" panose="02010609060101010101" charset="-122"/>
                <a:cs typeface="楷体" panose="02010609060101010101" charset="-122"/>
              </a:rPr>
              <a:t>10</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）综合材料信息，为板报拟定一个恰当的标题。（要求：价值观正确）（</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33.</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）根据材料一，概括美国提出杜鲁门主义的</a:t>
            </a:r>
            <a:r>
              <a:rPr lang="zh-CN" altLang="en-US" sz="1600" b="1">
                <a:solidFill>
                  <a:srgbClr val="FF0000"/>
                </a:solidFill>
                <a:latin typeface="楷体" panose="02010609060101010101" charset="-122"/>
                <a:ea typeface="楷体" panose="02010609060101010101" charset="-122"/>
                <a:cs typeface="楷体" panose="02010609060101010101" charset="-122"/>
              </a:rPr>
              <a:t>战略意图</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）根据材料二，指出苏联针对杜鲁门主义的</a:t>
            </a:r>
            <a:r>
              <a:rPr lang="zh-CN" altLang="en-US" sz="1600" b="1">
                <a:solidFill>
                  <a:srgbClr val="FF0000"/>
                </a:solidFill>
                <a:latin typeface="楷体" panose="02010609060101010101" charset="-122"/>
                <a:ea typeface="楷体" panose="02010609060101010101" charset="-122"/>
                <a:cs typeface="楷体" panose="02010609060101010101" charset="-122"/>
              </a:rPr>
              <a:t>态度变化</a:t>
            </a:r>
            <a:r>
              <a:rPr lang="zh-CN" altLang="en-US" sz="1600">
                <a:latin typeface="楷体" panose="02010609060101010101" charset="-122"/>
                <a:ea typeface="楷体" panose="02010609060101010101" charset="-122"/>
                <a:cs typeface="楷体" panose="02010609060101010101" charset="-122"/>
              </a:rPr>
              <a:t>，并结合所学知识分析变化的</a:t>
            </a:r>
            <a:r>
              <a:rPr lang="zh-CN" altLang="en-US" sz="1600" b="1">
                <a:solidFill>
                  <a:srgbClr val="FF0000"/>
                </a:solidFill>
                <a:latin typeface="楷体" panose="02010609060101010101" charset="-122"/>
                <a:ea typeface="楷体" panose="02010609060101010101" charset="-122"/>
                <a:cs typeface="楷体" panose="02010609060101010101" charset="-122"/>
              </a:rPr>
              <a:t>原因</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）如果要进一步研究冷战史，请你再</a:t>
            </a:r>
            <a:r>
              <a:rPr lang="zh-CN" altLang="en-US" sz="1600" b="1">
                <a:solidFill>
                  <a:srgbClr val="FF0000"/>
                </a:solidFill>
                <a:latin typeface="楷体" panose="02010609060101010101" charset="-122"/>
                <a:ea typeface="楷体" panose="02010609060101010101" charset="-122"/>
                <a:cs typeface="楷体" panose="02010609060101010101" charset="-122"/>
              </a:rPr>
              <a:t>补充两种不同类型的史料</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6570" y="1770380"/>
            <a:ext cx="8492490" cy="3184525"/>
          </a:xfrm>
          <a:prstGeom prst="rect">
            <a:avLst/>
          </a:prstGeom>
          <a:noFill/>
        </p:spPr>
        <p:txBody>
          <a:bodyPr wrap="square" rtlCol="0" anchor="t">
            <a:spAutoFit/>
          </a:bodyPr>
          <a:p>
            <a:pPr marL="342900" indent="-342900">
              <a:lnSpc>
                <a:spcPct val="150000"/>
              </a:lnSpc>
              <a:buFont typeface="Wingdings" panose="05000000000000000000" charset="0"/>
              <a:buChar char="u"/>
            </a:pPr>
            <a:r>
              <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掌握历史发展过程中的重要史事</a:t>
            </a:r>
            <a:endPar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algn="just">
              <a:lnSpc>
                <a:spcPct val="150000"/>
              </a:lnSpc>
            </a:pPr>
            <a:r>
              <a:rPr lang="zh-CN" altLang="en-US" sz="1400">
                <a:latin typeface="楷体" panose="02010609060101010101" charset="-122"/>
                <a:ea typeface="楷体" panose="02010609060101010101" charset="-122"/>
                <a:cs typeface="楷体" panose="02010609060101010101" charset="-122"/>
              </a:rPr>
              <a:t>能够运用记录历史年代的基本方式，掌握识读历史地图的基本方法，将</a:t>
            </a:r>
            <a:r>
              <a:rPr lang="zh-CN" altLang="en-US" sz="1400" b="1">
                <a:solidFill>
                  <a:srgbClr val="FF0000"/>
                </a:solidFill>
                <a:latin typeface="楷体" panose="02010609060101010101" charset="-122"/>
                <a:ea typeface="楷体" panose="02010609060101010101" charset="-122"/>
                <a:cs typeface="楷体" panose="02010609060101010101" charset="-122"/>
              </a:rPr>
              <a:t>重要历史事件、人物、现象置于正确的时间和空间之中</a:t>
            </a:r>
            <a:r>
              <a:rPr lang="zh-CN" altLang="en-US" sz="1400">
                <a:latin typeface="楷体" panose="02010609060101010101" charset="-122"/>
                <a:ea typeface="楷体" panose="02010609060101010101" charset="-122"/>
                <a:cs typeface="楷体" panose="02010609060101010101" charset="-122"/>
              </a:rPr>
              <a:t>。</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时空观念</a:t>
            </a:r>
            <a:r>
              <a:rPr lang="en-US" altLang="zh-CN" sz="1400">
                <a:latin typeface="楷体" panose="02010609060101010101" charset="-122"/>
                <a:ea typeface="楷体" panose="02010609060101010101" charset="-122"/>
                <a:cs typeface="楷体" panose="02010609060101010101" charset="-122"/>
              </a:rPr>
              <a:t>)</a:t>
            </a:r>
            <a:endParaRPr lang="en-US" altLang="zh-CN" sz="1400">
              <a:latin typeface="楷体" panose="02010609060101010101" charset="-122"/>
              <a:ea typeface="楷体" panose="02010609060101010101" charset="-122"/>
              <a:cs typeface="楷体" panose="02010609060101010101" charset="-122"/>
            </a:endParaRPr>
          </a:p>
          <a:p>
            <a:pPr algn="just">
              <a:lnSpc>
                <a:spcPct val="150000"/>
              </a:lnSpc>
            </a:pPr>
            <a:r>
              <a:rPr lang="zh-CN" altLang="en-US" sz="1400">
                <a:latin typeface="楷体" panose="02010609060101010101" charset="-122"/>
                <a:ea typeface="楷体" panose="02010609060101010101" charset="-122"/>
                <a:cs typeface="楷体" panose="02010609060101010101" charset="-122"/>
              </a:rPr>
              <a:t>能够准确理解教材和教学活动中所提供的可信史料，如不同历史时期的</a:t>
            </a:r>
            <a:r>
              <a:rPr lang="zh-CN" altLang="en-US" sz="1400" b="1">
                <a:solidFill>
                  <a:srgbClr val="FF0000"/>
                </a:solidFill>
                <a:latin typeface="楷体" panose="02010609060101010101" charset="-122"/>
                <a:ea typeface="楷体" panose="02010609060101010101" charset="-122"/>
                <a:cs typeface="楷体" panose="02010609060101010101" charset="-122"/>
              </a:rPr>
              <a:t>实物材料、文献材料、图像材料和口述材料</a:t>
            </a:r>
            <a:r>
              <a:rPr lang="zh-CN" altLang="en-US" sz="1400">
                <a:latin typeface="楷体" panose="02010609060101010101" charset="-122"/>
                <a:ea typeface="楷体" panose="02010609060101010101" charset="-122"/>
                <a:cs typeface="楷体" panose="02010609060101010101" charset="-122"/>
              </a:rPr>
              <a:t>等，辨识其中的含义；能够尝试运用这些史料对重要史事进行简要说明，有理有据地表达自己的看法，表现出正确的价值判断和人文情怀。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史料实证、历史解释、家国情怀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endParaRPr lang="en-US" altLang="zh-CN" sz="1400">
              <a:latin typeface="楷体" panose="02010609060101010101" charset="-122"/>
              <a:ea typeface="楷体" panose="02010609060101010101" charset="-122"/>
              <a:cs typeface="楷体" panose="02010609060101010101" charset="-122"/>
            </a:endParaRPr>
          </a:p>
          <a:p>
            <a:pPr>
              <a:lnSpc>
                <a:spcPct val="150000"/>
              </a:lnSpc>
            </a:pPr>
            <a:r>
              <a:rPr lang="zh-CN" altLang="en-US" sz="1400">
                <a:latin typeface="楷体" panose="02010609060101010101" charset="-122"/>
                <a:ea typeface="楷体" panose="02010609060101010101" charset="-122"/>
                <a:cs typeface="楷体" panose="02010609060101010101" charset="-122"/>
              </a:rPr>
              <a:t>能够初步从物质生产活动是人类生存和人类社会发展的基础、生产力与生产关系、人民群众是历史的创造者等方面，理解重要史事的意义，如对</a:t>
            </a:r>
            <a:r>
              <a:rPr lang="zh-CN" altLang="en-US" sz="1400" b="1">
                <a:solidFill>
                  <a:srgbClr val="FF0000"/>
                </a:solidFill>
                <a:latin typeface="楷体" panose="02010609060101010101" charset="-122"/>
                <a:ea typeface="楷体" panose="02010609060101010101" charset="-122"/>
                <a:cs typeface="楷体" panose="02010609060101010101" charset="-122"/>
              </a:rPr>
              <a:t>中国历史上的江南开发</a:t>
            </a:r>
            <a:r>
              <a:rPr lang="zh-CN" altLang="en-US" sz="1400">
                <a:latin typeface="楷体" panose="02010609060101010101" charset="-122"/>
                <a:ea typeface="楷体" panose="02010609060101010101" charset="-122"/>
                <a:cs typeface="楷体" panose="02010609060101010101" charset="-122"/>
              </a:rPr>
              <a:t>、</a:t>
            </a:r>
            <a:r>
              <a:rPr lang="zh-CN" altLang="en-US" sz="1600" b="1">
                <a:latin typeface="楷体" panose="02010609060101010101" charset="-122"/>
                <a:ea typeface="楷体" panose="02010609060101010101" charset="-122"/>
                <a:cs typeface="楷体" panose="02010609060101010101" charset="-122"/>
              </a:rPr>
              <a:t>西欧封建社会的兴衰</a:t>
            </a:r>
            <a:r>
              <a:rPr lang="zh-CN" altLang="en-US" sz="1400">
                <a:latin typeface="楷体" panose="02010609060101010101" charset="-122"/>
                <a:ea typeface="楷体" panose="02010609060101010101" charset="-122"/>
                <a:cs typeface="楷体" panose="02010609060101010101" charset="-122"/>
              </a:rPr>
              <a:t>、</a:t>
            </a:r>
            <a:r>
              <a:rPr lang="zh-CN" altLang="en-US" sz="1400" b="1">
                <a:solidFill>
                  <a:srgbClr val="FF0000"/>
                </a:solidFill>
                <a:latin typeface="楷体" panose="02010609060101010101" charset="-122"/>
                <a:ea typeface="楷体" panose="02010609060101010101" charset="-122"/>
                <a:cs typeface="楷体" panose="02010609060101010101" charset="-122"/>
              </a:rPr>
              <a:t>活字印刷术的发明</a:t>
            </a:r>
            <a:r>
              <a:rPr lang="zh-CN" altLang="en-US" sz="1400">
                <a:latin typeface="楷体" panose="02010609060101010101" charset="-122"/>
                <a:ea typeface="楷体" panose="02010609060101010101" charset="-122"/>
                <a:cs typeface="楷体" panose="02010609060101010101" charset="-122"/>
              </a:rPr>
              <a:t>等，运用唯物史观作出合理的解释与简要评价。</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唯物史观、历史解释、家国情怀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1842135"/>
            <a:ext cx="8492490" cy="2630170"/>
          </a:xfrm>
          <a:prstGeom prst="rect">
            <a:avLst/>
          </a:prstGeom>
          <a:noFill/>
        </p:spPr>
        <p:txBody>
          <a:bodyPr wrap="square" rtlCol="0" anchor="t">
            <a:spAutoFit/>
          </a:bodyPr>
          <a:p>
            <a:pPr marL="342900" indent="-342900">
              <a:lnSpc>
                <a:spcPct val="150000"/>
              </a:lnSpc>
              <a:buFont typeface="Wingdings" panose="05000000000000000000" charset="0"/>
              <a:buChar char="u"/>
            </a:pPr>
            <a:r>
              <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了解历史发展过程中的各种联系</a:t>
            </a:r>
            <a:endPar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a:lnSpc>
                <a:spcPct val="150000"/>
              </a:lnSpc>
            </a:pPr>
            <a:r>
              <a:rPr lang="zh-CN" altLang="en-US" sz="1800">
                <a:latin typeface="楷体" panose="02010609060101010101" charset="-122"/>
                <a:ea typeface="楷体" panose="02010609060101010101" charset="-122"/>
                <a:cs typeface="楷体" panose="02010609060101010101" charset="-122"/>
              </a:rPr>
              <a:t>能够了解并初步认识四种重要的历史联系：</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(1)</a:t>
            </a:r>
            <a:r>
              <a:rPr lang="zh-CN" altLang="en-US" sz="1800">
                <a:latin typeface="楷体" panose="02010609060101010101" charset="-122"/>
                <a:ea typeface="楷体" panose="02010609060101010101" charset="-122"/>
                <a:cs typeface="楷体" panose="02010609060101010101" charset="-122"/>
              </a:rPr>
              <a:t>历史发展的古今联系（纵向联系为主导）。</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(2)</a:t>
            </a:r>
            <a:r>
              <a:rPr lang="zh-CN" altLang="en-US" sz="1800">
                <a:latin typeface="楷体" panose="02010609060101010101" charset="-122"/>
                <a:ea typeface="楷体" panose="02010609060101010101" charset="-122"/>
                <a:cs typeface="楷体" panose="02010609060101010101" charset="-122"/>
              </a:rPr>
              <a:t>不同史事的因果联系。</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(3)</a:t>
            </a:r>
            <a:r>
              <a:rPr lang="zh-CN" altLang="en-US" sz="1800">
                <a:latin typeface="楷体" panose="02010609060101010101" charset="-122"/>
                <a:ea typeface="楷体" panose="02010609060101010101" charset="-122"/>
                <a:cs typeface="楷体" panose="02010609060101010101" charset="-122"/>
              </a:rPr>
              <a:t>不同领域的横向联系</a:t>
            </a:r>
            <a:r>
              <a:rPr lang="en-US" altLang="zh-CN" sz="1800">
                <a:latin typeface="楷体" panose="02010609060101010101" charset="-122"/>
                <a:ea typeface="楷体" panose="02010609060101010101" charset="-122"/>
                <a:cs typeface="楷体" panose="02010609060101010101" charset="-122"/>
              </a:rPr>
              <a:t>(</a:t>
            </a:r>
            <a:r>
              <a:rPr lang="zh-CN" altLang="en-US" sz="1800">
                <a:latin typeface="楷体" panose="02010609060101010101" charset="-122"/>
                <a:ea typeface="楷体" panose="02010609060101010101" charset="-122"/>
                <a:cs typeface="楷体" panose="02010609060101010101" charset="-122"/>
              </a:rPr>
              <a:t>不同层面</a:t>
            </a:r>
            <a:r>
              <a:rPr lang="en-US" altLang="zh-CN" sz="1800">
                <a:latin typeface="楷体" panose="02010609060101010101" charset="-122"/>
                <a:ea typeface="楷体" panose="02010609060101010101" charset="-122"/>
                <a:cs typeface="楷体" panose="02010609060101010101" charset="-122"/>
              </a:rPr>
              <a:t>)</a:t>
            </a:r>
            <a:r>
              <a:rPr lang="zh-CN" altLang="en-US" sz="1800">
                <a:latin typeface="楷体" panose="02010609060101010101" charset="-122"/>
                <a:ea typeface="楷体" panose="02010609060101010101" charset="-122"/>
                <a:cs typeface="楷体" panose="02010609060101010101" charset="-122"/>
              </a:rPr>
              <a:t>。</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(4)</a:t>
            </a:r>
            <a:r>
              <a:rPr lang="zh-CN" altLang="en-US" sz="1800">
                <a:latin typeface="楷体" panose="02010609060101010101" charset="-122"/>
                <a:ea typeface="楷体" panose="02010609060101010101" charset="-122"/>
                <a:cs typeface="楷体" panose="02010609060101010101" charset="-122"/>
              </a:rPr>
              <a:t>中国与世界的联系（多维度网络化的空间互动）</a:t>
            </a:r>
            <a:r>
              <a:rPr lang="zh-CN" altLang="en-US" sz="1400">
                <a:latin typeface="楷体" panose="02010609060101010101" charset="-122"/>
                <a:ea typeface="楷体" panose="02010609060101010101" charset="-122"/>
                <a:cs typeface="楷体" panose="02010609060101010101" charset="-122"/>
              </a:rPr>
              <a:t>。</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212280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1864360"/>
            <a:ext cx="8268970" cy="2889885"/>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en-US" altLang="zh-CN"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认识历史发展的基本规律和大趋势</a:t>
            </a:r>
            <a:endParaRPr lang="en-US" altLang="zh-CN"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fontAlgn="auto">
              <a:lnSpc>
                <a:spcPct val="125000"/>
              </a:lnSpc>
            </a:pPr>
            <a:r>
              <a:rPr lang="zh-CN" altLang="en-US" sz="1400">
                <a:latin typeface="楷体" panose="02010609060101010101" charset="-122"/>
                <a:ea typeface="楷体" panose="02010609060101010101" charset="-122"/>
                <a:cs typeface="楷体" panose="02010609060101010101" charset="-122"/>
              </a:rPr>
              <a:t>能够在了解历史发展的重要史事和各种联系的基础上，简要说明不同历史时期的时代特征（命题要求）。</a:t>
            </a:r>
            <a:r>
              <a:rPr lang="zh-CN" altLang="en-US" sz="1400" b="1">
                <a:solidFill>
                  <a:srgbClr val="FF0000"/>
                </a:solidFill>
                <a:latin typeface="楷体" panose="02010609060101010101" charset="-122"/>
                <a:ea typeface="楷体" panose="02010609060101010101" charset="-122"/>
                <a:cs typeface="楷体" panose="02010609060101010101" charset="-122"/>
              </a:rPr>
              <a:t>进一步了解人类社会从低级到高级、从分散到整体的发展历程，初步把握中外历史发展的基本线索和规（命题目标），</a:t>
            </a:r>
            <a:r>
              <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并在自己的叙述中加以体现（命题要求）。</a:t>
            </a:r>
            <a:r>
              <a:rPr lang="en-US" altLang="zh-CN"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&lt;</a:t>
            </a:r>
            <a:r>
              <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个人理解</a:t>
            </a:r>
            <a:r>
              <a:rPr lang="en-US" altLang="zh-CN"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&gt;</a:t>
            </a:r>
            <a:endPar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sz="1600">
                <a:latin typeface="方正大标宋简体" panose="02000000000000000000" charset="-122"/>
                <a:ea typeface="方正大标宋简体" panose="02000000000000000000" charset="-122"/>
                <a:cs typeface="方正大标宋简体" panose="02000000000000000000" charset="-122"/>
              </a:rPr>
              <a:t>例如：</a:t>
            </a:r>
            <a:r>
              <a:rPr lang="en-US" altLang="zh-CN" b="1">
                <a:solidFill>
                  <a:schemeClr val="tx1"/>
                </a:solidFill>
                <a:latin typeface="楷体" panose="02010609060101010101" charset="-122"/>
                <a:ea typeface="楷体" panose="02010609060101010101" charset="-122"/>
                <a:cs typeface="楷体" panose="02010609060101010101" charset="-122"/>
              </a:rPr>
              <a:t>a.</a:t>
            </a:r>
            <a:r>
              <a:rPr lang="zh-CN" altLang="en-US" b="1">
                <a:solidFill>
                  <a:schemeClr val="tx1"/>
                </a:solidFill>
                <a:latin typeface="楷体" panose="02010609060101010101" charset="-122"/>
                <a:ea typeface="楷体" panose="02010609060101010101" charset="-122"/>
                <a:cs typeface="楷体" panose="02010609060101010101" charset="-122"/>
              </a:rPr>
              <a:t>能够通过了解中国古代历史发展的具体史实，了解统一多民族国家巩固和发展的重要历史意义（国家治理）；</a:t>
            </a:r>
            <a:endParaRPr lang="zh-CN" altLang="en-US" b="1">
              <a:solidFill>
                <a:schemeClr val="tx1"/>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b="1">
                <a:solidFill>
                  <a:schemeClr val="tx1"/>
                </a:solidFill>
                <a:latin typeface="楷体" panose="02010609060101010101" charset="-122"/>
                <a:ea typeface="楷体" panose="02010609060101010101" charset="-122"/>
                <a:cs typeface="楷体" panose="02010609060101010101" charset="-122"/>
              </a:rPr>
              <a:t>b.</a:t>
            </a:r>
            <a:r>
              <a:rPr lang="zh-CN" altLang="en-US" b="1">
                <a:solidFill>
                  <a:schemeClr val="tx1"/>
                </a:solidFill>
                <a:latin typeface="楷体" panose="02010609060101010101" charset="-122"/>
                <a:ea typeface="楷体" panose="02010609060101010101" charset="-122"/>
                <a:cs typeface="楷体" panose="02010609060101010101" charset="-122"/>
              </a:rPr>
              <a:t>能够通过中国近代史上争取民族独立、人民解放的斗争历史，知道民族民主革命的艰巨性，</a:t>
            </a:r>
            <a:r>
              <a:rPr lang="zh-CN" altLang="en-US" b="1">
                <a:solidFill>
                  <a:srgbClr val="FF0000"/>
                </a:solidFill>
                <a:latin typeface="楷体" panose="02010609060101010101" charset="-122"/>
                <a:ea typeface="楷体" panose="02010609060101010101" charset="-122"/>
                <a:cs typeface="楷体" panose="02010609060101010101" charset="-122"/>
              </a:rPr>
              <a:t>认识没有中国共产党就没有新中国的道理（</a:t>
            </a:r>
            <a:r>
              <a:rPr lang="en-US" altLang="zh-CN" b="1">
                <a:solidFill>
                  <a:srgbClr val="FF0000"/>
                </a:solidFill>
                <a:latin typeface="楷体" panose="02010609060101010101" charset="-122"/>
                <a:ea typeface="楷体" panose="02010609060101010101" charset="-122"/>
                <a:cs typeface="楷体" panose="02010609060101010101" charset="-122"/>
              </a:rPr>
              <a:t>2024/2025</a:t>
            </a:r>
            <a:r>
              <a:rPr lang="zh-CN" altLang="en-US" b="1">
                <a:solidFill>
                  <a:srgbClr val="FF0000"/>
                </a:solidFill>
                <a:latin typeface="楷体" panose="02010609060101010101" charset="-122"/>
                <a:ea typeface="楷体" panose="02010609060101010101" charset="-122"/>
                <a:cs typeface="楷体" panose="02010609060101010101" charset="-122"/>
              </a:rPr>
              <a:t>都有体现）</a:t>
            </a:r>
            <a:r>
              <a:rPr lang="zh-CN" altLang="en-US" b="1">
                <a:solidFill>
                  <a:schemeClr val="tx1"/>
                </a:solidFill>
                <a:latin typeface="楷体" panose="02010609060101010101" charset="-122"/>
                <a:ea typeface="楷体" panose="02010609060101010101" charset="-122"/>
                <a:cs typeface="楷体" panose="02010609060101010101" charset="-122"/>
              </a:rPr>
              <a:t>，能够体认仁人志士为救国救民而英勇斗争的精神；</a:t>
            </a:r>
            <a:endParaRPr lang="zh-CN" altLang="en-US" b="1">
              <a:solidFill>
                <a:schemeClr val="tx1"/>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b="1">
                <a:solidFill>
                  <a:schemeClr val="tx1"/>
                </a:solidFill>
                <a:latin typeface="楷体" panose="02010609060101010101" charset="-122"/>
                <a:ea typeface="楷体" panose="02010609060101010101" charset="-122"/>
                <a:cs typeface="楷体" panose="02010609060101010101" charset="-122"/>
              </a:rPr>
              <a:t>c.</a:t>
            </a:r>
            <a:r>
              <a:rPr lang="zh-CN" altLang="en-US" b="1">
                <a:solidFill>
                  <a:schemeClr val="tx1"/>
                </a:solidFill>
                <a:latin typeface="楷体" panose="02010609060101010101" charset="-122"/>
                <a:ea typeface="楷体" panose="02010609060101010101" charset="-122"/>
                <a:cs typeface="楷体" panose="02010609060101010101" charset="-122"/>
              </a:rPr>
              <a:t>能够通过我国改革开放以来各个领域取得的成就、家乡的巨大变化和综合国力的不断提高，增进爱祖国、爱家乡的情感。</a:t>
            </a:r>
            <a:endParaRPr lang="zh-CN" altLang="en-US" b="1">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212280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1864360"/>
            <a:ext cx="8268970" cy="437515"/>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中国古代史和近代史学业要求</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义务教育学业质量标准的具体要求</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64135" y="839470"/>
          <a:ext cx="8536305" cy="4058285"/>
        </p:xfrm>
        <a:graphic>
          <a:graphicData uri="http://schemas.openxmlformats.org/drawingml/2006/table">
            <a:tbl>
              <a:tblPr firstRow="1" bandRow="1">
                <a:tableStyleId>{5940675A-B579-460E-94D1-54222C63F5DA}</a:tableStyleId>
              </a:tblPr>
              <a:tblGrid>
                <a:gridCol w="4326890"/>
                <a:gridCol w="4209415"/>
              </a:tblGrid>
              <a:tr h="297180">
                <a:tc>
                  <a:txBody>
                    <a:bodyPr/>
                    <a:p>
                      <a:pPr algn="ctr">
                        <a:buNone/>
                      </a:pPr>
                      <a:r>
                        <a:rPr lang="zh-CN" altLang="en-US">
                          <a:latin typeface="楷体" panose="02010609060101010101" charset="-122"/>
                          <a:ea typeface="楷体" panose="02010609060101010101" charset="-122"/>
                        </a:rPr>
                        <a:t>中国古代史学业要求</a:t>
                      </a:r>
                      <a:endParaRPr lang="zh-CN" altLang="en-US">
                        <a:latin typeface="楷体" panose="02010609060101010101" charset="-122"/>
                        <a:ea typeface="楷体" panose="02010609060101010101" charset="-122"/>
                      </a:endParaRPr>
                    </a:p>
                  </a:txBody>
                  <a:tcPr anchor="ctr" anchorCtr="0">
                    <a:solidFill>
                      <a:schemeClr val="bg1"/>
                    </a:solidFill>
                  </a:tcPr>
                </a:tc>
                <a:tc>
                  <a:txBody>
                    <a:bodyPr/>
                    <a:p>
                      <a:pPr algn="ctr">
                        <a:buNone/>
                      </a:pPr>
                      <a:r>
                        <a:rPr lang="zh-CN" altLang="en-US">
                          <a:latin typeface="楷体" panose="02010609060101010101" charset="-122"/>
                          <a:ea typeface="楷体" panose="02010609060101010101" charset="-122"/>
                        </a:rPr>
                        <a:t>中国近代史学业要求</a:t>
                      </a:r>
                      <a:endParaRPr lang="zh-CN" altLang="en-US">
                        <a:latin typeface="楷体" panose="02010609060101010101" charset="-122"/>
                        <a:ea typeface="楷体" panose="02010609060101010101" charset="-122"/>
                      </a:endParaRPr>
                    </a:p>
                  </a:txBody>
                  <a:tcPr anchor="ctr" anchorCtr="0">
                    <a:solidFill>
                      <a:schemeClr val="bg1"/>
                    </a:solidFill>
                  </a:tcPr>
                </a:tc>
              </a:tr>
              <a:tr h="457200">
                <a:tc gridSpan="2">
                  <a:txBody>
                    <a:bodyPr/>
                    <a:p>
                      <a:pPr>
                        <a:buNone/>
                      </a:pPr>
                      <a:r>
                        <a:rPr lang="en-US" altLang="zh-CN" sz="1200">
                          <a:latin typeface="楷体" panose="02010609060101010101" charset="-122"/>
                          <a:ea typeface="楷体" panose="02010609060101010101" charset="-122"/>
                          <a:cs typeface="楷体" panose="02010609060101010101" charset="-122"/>
                        </a:rPr>
                        <a:t>2.1 </a:t>
                      </a:r>
                      <a:r>
                        <a:rPr lang="zh-CN" altLang="en-US" sz="1200">
                          <a:latin typeface="楷体" panose="02010609060101010101" charset="-122"/>
                          <a:ea typeface="楷体" panose="02010609060101010101" charset="-122"/>
                          <a:cs typeface="楷体" panose="02010609060101010101" charset="-122"/>
                        </a:rPr>
                        <a:t>能够了解中国古代历史</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近代历史的基本线索和重要的事件、人物、现象，知道重大史事发生的时间和地点、原因和结果，初步养成历史时序意识和历史空间感。</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唯物史观、时空观念</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hMerge="1">
                  <a:tcPr/>
                </a:tc>
              </a:tr>
              <a:tr h="1005840">
                <a:tc>
                  <a:txBody>
                    <a:bodyPr/>
                    <a:p>
                      <a:pPr algn="just">
                        <a:buNone/>
                      </a:pPr>
                      <a:r>
                        <a:rPr lang="en-US" altLang="zh-CN" sz="1200">
                          <a:latin typeface="楷体" panose="02010609060101010101" charset="-122"/>
                          <a:ea typeface="楷体" panose="02010609060101010101" charset="-122"/>
                          <a:cs typeface="楷体" panose="02010609060101010101" charset="-122"/>
                        </a:rPr>
                        <a:t>2.2 </a:t>
                      </a:r>
                      <a:r>
                        <a:rPr lang="zh-CN" altLang="en-US" sz="1200">
                          <a:latin typeface="楷体" panose="02010609060101010101" charset="-122"/>
                          <a:ea typeface="楷体" panose="02010609060101010101" charset="-122"/>
                          <a:cs typeface="楷体" panose="02010609060101010101" charset="-122"/>
                        </a:rPr>
                        <a:t>能够知道中国古代遗留至今的各类史料是了解和认识中国古代历史的证据，能结合语文、地理、艺术等课程的学习，初步理解古代史料的含义，尝试运用史料说明历史问题。</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史料实证、历史解释</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2.2</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初步阅读和理解中国近代史的史料，并运用这些史料分析近代中国逐步成为半殖民地半封建社会的原因；认识中国近代史是中国人民对外反抗列强侵略、对内反对封建专制统治的历史；知道争取民族独立和人民解放是近代中国的历史任务。(唯物史观、史料实证、历史解释)</a:t>
                      </a:r>
                      <a:endParaRPr lang="zh-CN" altLang="en-US" sz="1200">
                        <a:latin typeface="楷体" panose="02010609060101010101" charset="-122"/>
                        <a:ea typeface="楷体" panose="02010609060101010101" charset="-122"/>
                        <a:cs typeface="楷体" panose="02010609060101010101" charset="-122"/>
                      </a:endParaRPr>
                    </a:p>
                  </a:txBody>
                  <a:tcPr/>
                </a:tc>
              </a:tr>
              <a:tr h="640080">
                <a:tc>
                  <a:txBody>
                    <a:bodyPr/>
                    <a:p>
                      <a:pPr algn="just">
                        <a:buNone/>
                      </a:pPr>
                      <a:r>
                        <a:rPr lang="zh-CN" altLang="en-US" sz="1200">
                          <a:latin typeface="楷体" panose="02010609060101010101" charset="-122"/>
                          <a:ea typeface="楷体" panose="02010609060101010101" charset="-122"/>
                          <a:cs typeface="楷体" panose="02010609060101010101" charset="-122"/>
                        </a:rPr>
                        <a:t>2.3</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能够对中国古代历史上的重要事件、人物、现象等形成合理想象，进行初步分析，认识其意义和影响。</a:t>
                      </a:r>
                      <a:endParaRPr lang="zh-CN" altLang="en-US" sz="1200">
                        <a:latin typeface="楷体" panose="02010609060101010101" charset="-122"/>
                        <a:ea typeface="楷体" panose="02010609060101010101" charset="-122"/>
                        <a:cs typeface="楷体" panose="02010609060101010101" charset="-122"/>
                      </a:endParaRPr>
                    </a:p>
                    <a:p>
                      <a:pPr>
                        <a:buNone/>
                      </a:pPr>
                      <a:r>
                        <a:rPr lang="zh-CN" altLang="en-US" sz="1200">
                          <a:latin typeface="楷体" panose="02010609060101010101" charset="-122"/>
                          <a:ea typeface="楷体" panose="02010609060101010101" charset="-122"/>
                          <a:cs typeface="楷体" panose="02010609060101010101" charset="-122"/>
                        </a:rPr>
                        <a:t>(唯物史观、历史解释、家国情怀)</a:t>
                      </a:r>
                      <a:endParaRPr lang="zh-CN" altLang="en-US"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2.3</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认识捍卫国家主权和民族尊严是中华民族的优良传统；认识和感悟五四精神、伟大建党精神、长征精神、抗战精神等，继承革命传统，培养优良作风。</a:t>
                      </a:r>
                      <a:endParaRPr lang="zh-CN" altLang="en-US" sz="1200">
                        <a:latin typeface="楷体" panose="02010609060101010101" charset="-122"/>
                        <a:ea typeface="楷体" panose="02010609060101010101" charset="-122"/>
                        <a:cs typeface="楷体" panose="02010609060101010101" charset="-122"/>
                      </a:endParaRPr>
                    </a:p>
                  </a:txBody>
                  <a:tcPr/>
                </a:tc>
              </a:tr>
              <a:tr h="822960">
                <a:tc>
                  <a:txBody>
                    <a:bodyPr/>
                    <a:p>
                      <a:pPr algn="just">
                        <a:buNone/>
                      </a:pPr>
                      <a:r>
                        <a:rPr lang="zh-CN" altLang="en-US" sz="1200">
                          <a:latin typeface="楷体" panose="02010609060101010101" charset="-122"/>
                          <a:ea typeface="楷体" panose="02010609060101010101" charset="-122"/>
                          <a:cs typeface="楷体" panose="02010609060101010101" charset="-122"/>
                        </a:rPr>
                        <a:t>2.4</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能够通过中国古代的经济、科技成就，了解生产力发展对政治、社会、文化变革的推动作用；通过古代历史上治乱兴衰的史事，认识阶级社会中阶级斗争在历史发展中的作用。(唯物史观、历史解释、家国情怀)</a:t>
                      </a:r>
                      <a:endParaRPr lang="zh-CN" altLang="en-US"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2.4</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通过学习近代历史，知道</a:t>
                      </a:r>
                      <a:r>
                        <a:rPr lang="zh-CN" altLang="en-US" sz="1200" b="1">
                          <a:solidFill>
                            <a:srgbClr val="FF0000"/>
                          </a:solidFill>
                          <a:latin typeface="楷体" panose="02010609060101010101" charset="-122"/>
                          <a:ea typeface="楷体" panose="02010609060101010101" charset="-122"/>
                          <a:cs typeface="楷体" panose="02010609060101010101" charset="-122"/>
                        </a:rPr>
                        <a:t>民族民主革命的艰巨性</a:t>
                      </a:r>
                      <a:r>
                        <a:rPr lang="zh-CN" altLang="en-US" sz="1200">
                          <a:latin typeface="楷体" panose="02010609060101010101" charset="-122"/>
                          <a:ea typeface="楷体" panose="02010609060101010101" charset="-122"/>
                          <a:cs typeface="楷体" panose="02010609060101010101" charset="-122"/>
                        </a:rPr>
                        <a:t>，认识</a:t>
                      </a:r>
                      <a:r>
                        <a:rPr lang="zh-CN" altLang="en-US" sz="1200" b="1">
                          <a:solidFill>
                            <a:srgbClr val="FF0000"/>
                          </a:solidFill>
                          <a:latin typeface="楷体" panose="02010609060101010101" charset="-122"/>
                          <a:ea typeface="楷体" panose="02010609060101010101" charset="-122"/>
                          <a:cs typeface="楷体" panose="02010609060101010101" charset="-122"/>
                        </a:rPr>
                        <a:t>没有中国共产党就没有新中国</a:t>
                      </a:r>
                      <a:r>
                        <a:rPr lang="zh-CN" altLang="en-US" sz="1200">
                          <a:latin typeface="楷体" panose="02010609060101010101" charset="-122"/>
                          <a:ea typeface="楷体" panose="02010609060101010101" charset="-122"/>
                          <a:cs typeface="楷体" panose="02010609060101010101" charset="-122"/>
                        </a:rPr>
                        <a:t>，学习</a:t>
                      </a:r>
                      <a:r>
                        <a:rPr lang="zh-CN" altLang="en-US" sz="1200" b="1">
                          <a:solidFill>
                            <a:srgbClr val="FF0000"/>
                          </a:solidFill>
                          <a:latin typeface="楷体" panose="02010609060101010101" charset="-122"/>
                          <a:ea typeface="楷体" panose="02010609060101010101" charset="-122"/>
                          <a:cs typeface="楷体" panose="02010609060101010101" charset="-122"/>
                        </a:rPr>
                        <a:t>仁人志士为救国救民而英勇斗争</a:t>
                      </a:r>
                      <a:r>
                        <a:rPr lang="zh-CN" altLang="en-US" sz="1200">
                          <a:latin typeface="楷体" panose="02010609060101010101" charset="-122"/>
                          <a:ea typeface="楷体" panose="02010609060101010101" charset="-122"/>
                          <a:cs typeface="楷体" panose="02010609060101010101" charset="-122"/>
                        </a:rPr>
                        <a:t>的精神，坚定为中华民族伟大复兴而奋斗的信念。(历史解释、家国情怀)</a:t>
                      </a:r>
                      <a:endParaRPr lang="zh-CN" altLang="en-US" sz="1200">
                        <a:latin typeface="楷体" panose="02010609060101010101" charset="-122"/>
                        <a:ea typeface="楷体" panose="02010609060101010101" charset="-122"/>
                        <a:cs typeface="楷体" panose="02010609060101010101" charset="-122"/>
                      </a:endParaRPr>
                    </a:p>
                  </a:txBody>
                  <a:tcPr/>
                </a:tc>
              </a:tr>
              <a:tr h="835025">
                <a:tc gridSpan="2">
                  <a:txBody>
                    <a:bodyPr/>
                    <a:p>
                      <a:pPr algn="just">
                        <a:buNone/>
                      </a:pPr>
                      <a:r>
                        <a:rPr lang="en-US" altLang="zh-CN" sz="1200">
                          <a:latin typeface="楷体" panose="02010609060101010101" charset="-122"/>
                          <a:ea typeface="楷体" panose="02010609060101010101" charset="-122"/>
                          <a:cs typeface="楷体" panose="02010609060101010101" charset="-122"/>
                        </a:rPr>
                        <a:t>2.5 </a:t>
                      </a:r>
                      <a:r>
                        <a:rPr lang="zh-CN" altLang="en-US" sz="1200">
                          <a:latin typeface="楷体" panose="02010609060101010101" charset="-122"/>
                          <a:ea typeface="楷体" panose="02010609060101010101" charset="-122"/>
                          <a:cs typeface="楷体" panose="02010609060101010101" charset="-122"/>
                        </a:rPr>
                        <a:t>能够通过了解中国古代历史发展的总体趋势，认识统一多民族国家形成、巩固和发展的重要历史意义；通过中国古代历史上各民族的交往交流交融，认识中华民族共同体的形成是中国历史发展的必然结果，树立正确的中华民族历史观（</a:t>
                      </a:r>
                      <a:r>
                        <a:rPr lang="en-US" altLang="zh-CN" sz="1200">
                          <a:latin typeface="楷体" panose="02010609060101010101" charset="-122"/>
                          <a:ea typeface="楷体" panose="02010609060101010101" charset="-122"/>
                          <a:cs typeface="楷体" panose="02010609060101010101" charset="-122"/>
                        </a:rPr>
                        <a:t>2021</a:t>
                      </a:r>
                      <a:r>
                        <a:rPr lang="zh-CN" altLang="en-US" sz="1200">
                          <a:latin typeface="楷体" panose="02010609060101010101" charset="-122"/>
                          <a:ea typeface="楷体" panose="02010609060101010101" charset="-122"/>
                          <a:cs typeface="楷体" panose="02010609060101010101" charset="-122"/>
                        </a:rPr>
                        <a:t>年）；通过了解中国古代文明的辉煌成就（</a:t>
                      </a:r>
                      <a:r>
                        <a:rPr lang="en-US" altLang="zh-CN" sz="1200">
                          <a:latin typeface="楷体" panose="02010609060101010101" charset="-122"/>
                          <a:ea typeface="楷体" panose="02010609060101010101" charset="-122"/>
                          <a:cs typeface="楷体" panose="02010609060101010101" charset="-122"/>
                        </a:rPr>
                        <a:t>2024</a:t>
                      </a:r>
                      <a:r>
                        <a:rPr lang="zh-CN" altLang="en-US" sz="1200">
                          <a:latin typeface="楷体" panose="02010609060101010101" charset="-122"/>
                          <a:ea typeface="楷体" panose="02010609060101010101" charset="-122"/>
                          <a:cs typeface="楷体" panose="02010609060101010101" charset="-122"/>
                        </a:rPr>
                        <a:t>年），认识中华优秀传统文化的独特价值和突出优势，提高民族自尊心、自信心和自豪感，增强民族凝聚力。</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唯物史观、家国情怀</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hMerge="1">
                  <a:tcPr/>
                </a:tc>
              </a:tr>
            </a:tbl>
          </a:graphicData>
        </a:graphic>
      </p:graphicFrame>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1620" y="1892300"/>
            <a:ext cx="8620760" cy="2322830"/>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中国古代史和近代史学业要求</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为例（浓缩版）</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1</a:t>
            </a:r>
            <a:r>
              <a:rPr lang="zh-CN" altLang="en-US" sz="1400" b="1">
                <a:solidFill>
                  <a:srgbClr val="FF0000"/>
                </a:solidFill>
                <a:latin typeface="楷体" panose="02010609060101010101" charset="-122"/>
                <a:ea typeface="楷体" panose="02010609060101010101" charset="-122"/>
                <a:cs typeface="楷体" panose="02010609060101010101" charset="-122"/>
              </a:rPr>
              <a:t>）重大历史事件、人物、现象；重大史事的原因和结果；初步时序意识和空间感；</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2</a:t>
            </a:r>
            <a:r>
              <a:rPr lang="zh-CN" altLang="en-US" sz="1400" b="1">
                <a:solidFill>
                  <a:srgbClr val="FF0000"/>
                </a:solidFill>
                <a:latin typeface="楷体" panose="02010609060101010101" charset="-122"/>
                <a:ea typeface="楷体" panose="02010609060101010101" charset="-122"/>
                <a:cs typeface="楷体" panose="02010609060101010101" charset="-122"/>
              </a:rPr>
              <a:t>）史料类型、解读史料的方式及运用史料说明问题。</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3</a:t>
            </a:r>
            <a:r>
              <a:rPr lang="zh-CN" altLang="en-US" sz="1400" b="1">
                <a:solidFill>
                  <a:schemeClr val="tx1"/>
                </a:solidFill>
                <a:latin typeface="楷体" panose="02010609060101010101" charset="-122"/>
                <a:ea typeface="楷体" panose="02010609060101010101" charset="-122"/>
                <a:cs typeface="楷体" panose="02010609060101010101" charset="-122"/>
              </a:rPr>
              <a:t>）古代重大历史事件、人物、现象的意义和影响；唯物史观的基本原理；</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4</a:t>
            </a:r>
            <a:r>
              <a:rPr lang="zh-CN" altLang="en-US" sz="1400" b="1">
                <a:solidFill>
                  <a:schemeClr val="tx1"/>
                </a:solidFill>
                <a:latin typeface="楷体" panose="02010609060101010101" charset="-122"/>
                <a:ea typeface="楷体" panose="02010609060101010101" charset="-122"/>
                <a:cs typeface="楷体" panose="02010609060101010101" charset="-122"/>
              </a:rPr>
              <a:t>）认识统一多民族国家发展的必然性，树立中华民族共同体意识，增强文化自信与民族凝聚力。</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近代</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5</a:t>
            </a:r>
            <a:r>
              <a:rPr lang="zh-CN" altLang="en-US" sz="1400" b="1">
                <a:solidFill>
                  <a:srgbClr val="FF0000"/>
                </a:solidFill>
                <a:latin typeface="楷体" panose="02010609060101010101" charset="-122"/>
                <a:ea typeface="楷体" panose="02010609060101010101" charset="-122"/>
                <a:cs typeface="楷体" panose="02010609060101010101" charset="-122"/>
              </a:rPr>
              <a:t>）认识维护主权与民族尊严的传统，弘扬五四精神、建党精神、长征精神、抗战精神等革命精神。</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6</a:t>
            </a:r>
            <a:r>
              <a:rPr lang="zh-CN" altLang="en-US" sz="1400" b="1">
                <a:solidFill>
                  <a:srgbClr val="FF0000"/>
                </a:solidFill>
                <a:latin typeface="楷体" panose="02010609060101010101" charset="-122"/>
                <a:ea typeface="楷体" panose="02010609060101010101" charset="-122"/>
                <a:cs typeface="楷体" panose="02010609060101010101" charset="-122"/>
              </a:rPr>
              <a:t>）理解近代革命的艰巨性，认识党的领导是新中国成立的必然选择，传承奋斗精神，坚定民族复兴信念。</a:t>
            </a:r>
            <a:endParaRPr lang="zh-CN" altLang="en-US" sz="1400" b="1">
              <a:solidFill>
                <a:srgbClr val="FF000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义务教育学业质量标准的具体要求</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1640" y="1790700"/>
            <a:ext cx="8436610" cy="3091815"/>
          </a:xfrm>
          <a:prstGeom prst="rect">
            <a:avLst/>
          </a:prstGeom>
          <a:noFill/>
        </p:spPr>
        <p:txBody>
          <a:bodyPr wrap="square" rtlCol="0" anchor="t">
            <a:spAutoFit/>
          </a:bodyPr>
          <a:p>
            <a:pPr indent="0" algn="just" fontAlgn="auto">
              <a:lnSpc>
                <a:spcPct val="150000"/>
              </a:lnSpc>
              <a:buNone/>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以古代史教学提示为例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indent="0" algn="just"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1</a:t>
            </a:r>
            <a:r>
              <a:rPr lang="zh-CN" altLang="en-US" sz="1400" b="1">
                <a:solidFill>
                  <a:schemeClr val="tx1"/>
                </a:solidFill>
                <a:latin typeface="楷体" panose="02010609060101010101" charset="-122"/>
                <a:ea typeface="楷体" panose="02010609060101010101" charset="-122"/>
                <a:cs typeface="楷体" panose="02010609060101010101" charset="-122"/>
              </a:rPr>
              <a:t>）观察并识读中国古代各时期的疆域图，从历史地图中辨识、获取重要的历史地理信息，并将历史地图中的信息与所学内容建立起联系。</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2</a:t>
            </a:r>
            <a:r>
              <a:rPr lang="zh-CN" altLang="en-US" sz="1400" b="1">
                <a:solidFill>
                  <a:schemeClr val="tx1"/>
                </a:solidFill>
                <a:latin typeface="楷体" panose="02010609060101010101" charset="-122"/>
                <a:ea typeface="楷体" panose="02010609060101010101" charset="-122"/>
                <a:cs typeface="楷体" panose="02010609060101010101" charset="-122"/>
              </a:rPr>
              <a:t>）尝试阅读古代的文献材料、图像材料，观察实物材料，并加以分析，概括并提取其中的历史信息；尝试运用可靠的、典型的史料对历史问题进行论证，有根据地说明自己对历史问题的看法。（要求开放题）</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3</a:t>
            </a:r>
            <a:r>
              <a:rPr lang="zh-CN" altLang="en-US" sz="1400" b="1">
                <a:solidFill>
                  <a:schemeClr val="tx1"/>
                </a:solidFill>
                <a:latin typeface="楷体" panose="02010609060101010101" charset="-122"/>
                <a:ea typeface="楷体" panose="02010609060101010101" charset="-122"/>
                <a:cs typeface="楷体" panose="02010609060101010101" charset="-122"/>
              </a:rPr>
              <a:t>）搜集与所学历史时期相关的图片，将历史图片进行分类，配上文字说明。（分类思维）</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4</a:t>
            </a:r>
            <a:r>
              <a:rPr lang="zh-CN" altLang="en-US" sz="1400" b="1">
                <a:solidFill>
                  <a:schemeClr val="tx1"/>
                </a:solidFill>
                <a:latin typeface="楷体" panose="02010609060101010101" charset="-122"/>
                <a:ea typeface="楷体" panose="02010609060101010101" charset="-122"/>
                <a:cs typeface="楷体" panose="02010609060101010101" charset="-122"/>
              </a:rPr>
              <a:t>）查阅、整理中国古代历史上商鞅变法、王安石变法、张居正改革等重大革新，以及屈原、卫青、霍去病、张衡、岳飞、文天祥、戚继光等杰出人物的相关材料，组织开展故事会。（提到的人物要重点关注，利用后人的文字评价来命题。）</a:t>
            </a:r>
            <a:endParaRPr lang="zh-CN" altLang="en-US" sz="1400" b="1">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922260"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古代史教学示例</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第</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13</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课</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 </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走进泉州，看见宋元</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辽宋夏金元时期的对外交流</a:t>
            </a:r>
            <a:endPar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5295" y="54293"/>
            <a:ext cx="7844314" cy="1083945"/>
          </a:xfrm>
          <a:prstGeom prst="rect">
            <a:avLst/>
          </a:prstGeom>
          <a:noFill/>
        </p:spPr>
        <p:txBody>
          <a:bodyPr wrap="square" rtlCol="0" anchor="t">
            <a:spAutoFit/>
          </a:bodyPr>
          <a:p>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第</a:t>
            </a:r>
            <a:r>
              <a:rPr kumimoji="1" lang="en-US" altLang="zh-CN"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13</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课 走进</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泉州</a:t>
            </a:r>
            <a:r>
              <a:rPr kumimoji="1" lang="zh-CN" altLang="en-US" sz="405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看见</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宋元</a:t>
            </a:r>
            <a:endPar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a:p>
            <a:pPr algn="r"/>
            <a:r>
              <a:rPr kumimoji="1" lang="en-US" altLang="zh-CN"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辽宋夏金元时期的对外交流</a:t>
            </a:r>
            <a:endPar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p:txBody>
      </p:sp>
      <p:sp>
        <p:nvSpPr>
          <p:cNvPr id="4" name="文本框 3"/>
          <p:cNvSpPr txBox="1"/>
          <p:nvPr/>
        </p:nvSpPr>
        <p:spPr>
          <a:xfrm>
            <a:off x="195739" y="1166813"/>
            <a:ext cx="8831104" cy="2391728"/>
          </a:xfrm>
          <a:prstGeom prst="rect">
            <a:avLst/>
          </a:prstGeom>
          <a:solidFill>
            <a:schemeClr val="accent5">
              <a:lumMod val="20000"/>
              <a:lumOff val="80000"/>
            </a:schemeClr>
          </a:solidFill>
          <a:ln>
            <a:solidFill>
              <a:schemeClr val="accent6">
                <a:lumMod val="20000"/>
                <a:lumOff val="80000"/>
              </a:schemeClr>
            </a:solidFill>
          </a:ln>
        </p:spPr>
        <p:txBody>
          <a:bodyPr wrap="square" rtlCol="0" anchor="t">
            <a:noAutofit/>
          </a:bodyPr>
          <a:p>
            <a:pPr indent="0" fontAlgn="auto">
              <a:lnSpc>
                <a:spcPts val="4240"/>
              </a:lnSpc>
            </a:pP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任务驱动：</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a:p>
            <a:pPr indent="0" fontAlgn="auto">
              <a:lnSpc>
                <a:spcPct val="150000"/>
              </a:lnSpc>
            </a:pPr>
            <a:r>
              <a:rPr lang="en-US" altLang="zh-CN" sz="2400" b="1">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学习任务一：寻找泉州成为中国唯一一座世遗城市的依据。</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r>
              <a:rPr lang="en-US" altLang="zh-CN"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学习任务二：重走宋元时期泉州对外交通线。</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r>
              <a:rPr lang="en-US" altLang="zh-CN"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学习任务三：探究辽宋夏金元时期对外交流繁盛的原因。</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endPar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302260" y="191135"/>
          <a:ext cx="8450580" cy="4754880"/>
        </p:xfrm>
        <a:graphic>
          <a:graphicData uri="http://schemas.openxmlformats.org/drawingml/2006/table">
            <a:tbl>
              <a:tblPr firstRow="1" bandRow="1">
                <a:tableStyleId>{5940675A-B579-460E-94D1-54222C63F5DA}</a:tableStyleId>
              </a:tblPr>
              <a:tblGrid>
                <a:gridCol w="713105"/>
                <a:gridCol w="2819400"/>
                <a:gridCol w="2150745"/>
                <a:gridCol w="2767330"/>
              </a:tblGrid>
              <a:tr h="285115">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4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2020</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2021</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2022</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r>
              <a:tr h="868680">
                <a:tc rowSpan="3">
                  <a:txBody>
                    <a:bodyPr/>
                    <a:p>
                      <a:pPr algn="ctr">
                        <a:buNone/>
                      </a:pPr>
                      <a:r>
                        <a:rPr lang="en-US" altLang="zh-CN" sz="1400" dirty="0">
                          <a:latin typeface="宋体" panose="02010600030101010101" pitchFamily="2" charset="-122"/>
                          <a:ea typeface="宋体" panose="02010600030101010101" pitchFamily="2" charset="-122"/>
                        </a:rPr>
                        <a:t>32</a:t>
                      </a:r>
                      <a:endParaRPr lang="en-US" altLang="zh-CN" sz="1400" dirty="0">
                        <a:latin typeface="宋体" panose="02010600030101010101" pitchFamily="2" charset="-122"/>
                        <a:ea typeface="宋体" panose="02010600030101010101" pitchFamily="2" charset="-122"/>
                      </a:endParaRPr>
                    </a:p>
                    <a:p>
                      <a:pPr algn="ctr"/>
                      <a:endParaRPr lang="en-US" altLang="zh-CN" sz="14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）根据材料一，概括</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1898</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年京师同文馆所译书目的特点。这反映了怎样的时代需求？（</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）根据材料二，与传统的</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天朝</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观念相比，《最新地理教科书》对世界的认识发生了什么变化？用材料中的信息加以说明。（</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）根据材料三并结合所学知识，简要说明这类教科书的时代意义。（</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）综合以上三则材料，谈谈你对教科书的认识。</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）分析毛泽东撰写这两篇文献的时代背景。（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）概括社论表达的共同主张，并结合所学知识简述中国共产党为此做了哪些重要努力？（</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）指出中国共产党为完成</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孙中山先生未竟的革命事业</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取得了哪些伟大成就？</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buNone/>
                      </a:pP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）指出标志着推翻了帝国主义、封建主义和官僚资本主义统治的历史事件。</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）选择材料中至少两个相互关联的事件，提炼一个观点，并结合所学知识加以论述。（</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分。要求：参考示例，观点明确，史论结合，条理清楚。）</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r>
              <a:tr h="228600">
                <a:tc vMerge="1">
                  <a:tcPr marL="68580" marR="68580" marT="34290" marB="34290" anchor="ctr"/>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2023</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2024</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2025</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028700">
                <a:tc vMerge="1">
                  <a:tcPr marL="68580" marR="68580" marT="34290" marB="34290" anchor="ctr"/>
                </a:tc>
                <a:tc>
                  <a:txBody>
                    <a:bodyPr/>
                    <a:lstStyle/>
                    <a:p>
                      <a:pPr marL="0" algn="just" defTabSz="91440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1928―1931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年中国进出口贸易的变化及其背景。（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）指出这一时期中国对外贸易的发展趋势，并结合所学知识对其进行合理解释</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原因</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）数据是史料的表现形式之一，也是历史研究的重要依据和支撑。在探究历史过程中，对数据的使用应注意什么？</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1937</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年中国留学生回国潮发生的历史背景，以及其体现的时代精神。（</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世纪</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70—80</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年代初中国公派留学生情况的变化，并结合所学知识分析产生变化的原因。（</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）解读该单元的主题。</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）为板报拟定一个恰当的标题。</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泉州">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46075" y="1070610"/>
            <a:ext cx="5645150" cy="3638550"/>
          </a:xfrm>
          <a:prstGeom prst="rect">
            <a:avLst/>
          </a:prstGeom>
        </p:spPr>
      </p:pic>
      <p:sp>
        <p:nvSpPr>
          <p:cNvPr id="3" name="文本框 2"/>
          <p:cNvSpPr txBox="1"/>
          <p:nvPr/>
        </p:nvSpPr>
        <p:spPr>
          <a:xfrm>
            <a:off x="6344285" y="2082165"/>
            <a:ext cx="2799715" cy="3692525"/>
          </a:xfrm>
          <a:prstGeom prst="rect">
            <a:avLst/>
          </a:prstGeom>
          <a:noFill/>
        </p:spPr>
        <p:txBody>
          <a:bodyPr wrap="square" rtlCol="0" anchor="t">
            <a:spAutoFit/>
          </a:bodyPr>
          <a:p>
            <a:pPr algn="ctr"/>
            <a:r>
              <a:rPr lang="zh-CN" altLang="en-US" sz="1950" b="1">
                <a:latin typeface="方正公文楷体" panose="02000500000000000000" charset="-122"/>
                <a:ea typeface="方正公文楷体" panose="02000500000000000000" charset="-122"/>
                <a:cs typeface="方正公文楷体" panose="02000500000000000000" charset="-122"/>
                <a:sym typeface="+mn-ea"/>
              </a:rPr>
              <a:t>中国唯一一座世遗城市</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zh-CN" altLang="en-US" sz="1950" b="1">
                <a:latin typeface="方正公文楷体" panose="02000500000000000000" charset="-122"/>
                <a:ea typeface="方正公文楷体" panose="02000500000000000000" charset="-122"/>
                <a:cs typeface="方正公文楷体" panose="02000500000000000000" charset="-122"/>
                <a:sym typeface="+mn-ea"/>
              </a:rPr>
              <a:t>古代海上丝绸之路起点</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 </a:t>
            </a: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r>
              <a:rPr lang="zh-CN" altLang="en-US" sz="1950" b="1">
                <a:latin typeface="方正公文楷体" panose="02000500000000000000" charset="-122"/>
                <a:ea typeface="方正公文楷体" panose="02000500000000000000" charset="-122"/>
                <a:cs typeface="方正公文楷体" panose="02000500000000000000" charset="-122"/>
                <a:sym typeface="+mn-ea"/>
              </a:rPr>
              <a:t>世界宗教博物馆</a:t>
            </a: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r>
              <a:rPr lang="zh-CN" altLang="en-US" sz="1950" b="1">
                <a:latin typeface="方正公文楷体" panose="02000500000000000000" charset="-122"/>
                <a:ea typeface="方正公文楷体" panose="02000500000000000000" charset="-122"/>
                <a:cs typeface="方正公文楷体" panose="02000500000000000000" charset="-122"/>
                <a:sym typeface="+mn-ea"/>
              </a:rPr>
              <a:t>东方第一大港</a:t>
            </a: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br>
              <a:rPr lang="zh-CN" altLang="en-US" sz="1950" b="1">
                <a:latin typeface="方正公文楷体" panose="02000500000000000000" charset="-122"/>
                <a:ea typeface="方正公文楷体" panose="02000500000000000000" charset="-122"/>
                <a:cs typeface="方正公文楷体" panose="02000500000000000000" charset="-122"/>
                <a:sym typeface="+mn-ea"/>
              </a:rPr>
            </a:br>
            <a:endParaRPr lang="zh-CN" altLang="en-US" sz="1950">
              <a:latin typeface="方正公文楷体" panose="02000500000000000000" charset="-122"/>
              <a:ea typeface="方正公文楷体" panose="02000500000000000000" charset="-122"/>
              <a:cs typeface="方正公文楷体" panose="02000500000000000000" charset="-122"/>
              <a:sym typeface="+mn-ea"/>
            </a:endParaRPr>
          </a:p>
          <a:p>
            <a:pPr algn="ctr"/>
            <a:endParaRPr lang="zh-CN" altLang="en-US" sz="1950">
              <a:latin typeface="方正公文楷体" panose="02000500000000000000" charset="-122"/>
              <a:ea typeface="方正公文楷体" panose="02000500000000000000" charset="-122"/>
              <a:cs typeface="方正公文楷体" panose="02000500000000000000" charset="-122"/>
              <a:sym typeface="+mn-ea"/>
            </a:endParaRPr>
          </a:p>
        </p:txBody>
      </p:sp>
      <p:sp>
        <p:nvSpPr>
          <p:cNvPr id="4" name="文本框 3"/>
          <p:cNvSpPr txBox="1"/>
          <p:nvPr/>
        </p:nvSpPr>
        <p:spPr>
          <a:xfrm>
            <a:off x="7124065" y="1339850"/>
            <a:ext cx="1490980" cy="645160"/>
          </a:xfrm>
          <a:prstGeom prst="rect">
            <a:avLst/>
          </a:prstGeom>
          <a:noFill/>
        </p:spPr>
        <p:txBody>
          <a:bodyPr wrap="square" rtlCol="0">
            <a:spAutoFit/>
          </a:bodyPr>
          <a:p>
            <a:r>
              <a:rPr lang="zh-CN" altLang="en-US" sz="3600">
                <a:solidFill>
                  <a:srgbClr val="FF0000"/>
                </a:solidFill>
                <a:latin typeface="方正公文小标宋" panose="02000500000000000000" charset="-122"/>
                <a:ea typeface="方正公文小标宋" panose="02000500000000000000" charset="-122"/>
              </a:rPr>
              <a:t>泉州</a:t>
            </a:r>
            <a:endParaRPr lang="zh-CN" altLang="en-US" sz="3600">
              <a:solidFill>
                <a:srgbClr val="FF0000"/>
              </a:solidFill>
              <a:latin typeface="方正公文小标宋" panose="02000500000000000000" charset="-122"/>
              <a:ea typeface="方正公文小标宋" panose="02000500000000000000" charset="-122"/>
            </a:endParaRPr>
          </a:p>
        </p:txBody>
      </p:sp>
      <p:sp>
        <p:nvSpPr>
          <p:cNvPr id="2" name="文本框 1"/>
          <p:cNvSpPr txBox="1"/>
          <p:nvPr/>
        </p:nvSpPr>
        <p:spPr>
          <a:xfrm>
            <a:off x="175736" y="89535"/>
            <a:ext cx="4572000" cy="635000"/>
          </a:xfrm>
          <a:prstGeom prst="rect">
            <a:avLst/>
          </a:prstGeom>
          <a:noFill/>
        </p:spPr>
        <p:txBody>
          <a:bodyPr wrap="square" rtlCol="0" anchor="t">
            <a:spAutoFit/>
          </a:bodyPr>
          <a:p>
            <a:pPr indent="0" fontAlgn="auto">
              <a:lnSpc>
                <a:spcPts val="4240"/>
              </a:lnSpc>
            </a:pP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教学过程：</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6" name="文本框 5"/>
          <p:cNvSpPr txBox="1"/>
          <p:nvPr/>
        </p:nvSpPr>
        <p:spPr>
          <a:xfrm>
            <a:off x="3278505" y="203835"/>
            <a:ext cx="4572000" cy="635000"/>
          </a:xfrm>
          <a:prstGeom prst="rect">
            <a:avLst/>
          </a:prstGeom>
          <a:noFill/>
        </p:spPr>
        <p:txBody>
          <a:bodyPr wrap="square" rtlCol="0" anchor="t">
            <a:spAutoFit/>
          </a:bodyPr>
          <a:p>
            <a:pPr indent="0" fontAlgn="auto">
              <a:lnSpc>
                <a:spcPts val="4240"/>
              </a:lnSpc>
            </a:pPr>
            <a:r>
              <a:rPr lang="zh-CN" altLang="en-US" sz="2400" b="1">
                <a:solidFill>
                  <a:srgbClr val="0000F0"/>
                </a:solidFill>
                <a:latin typeface="方正公文楷体" panose="02000500000000000000" charset="-122"/>
                <a:ea typeface="方正公文楷体" panose="02000500000000000000" charset="-122"/>
                <a:cs typeface="方正公文楷体" panose="02000500000000000000" charset="-122"/>
                <a:sym typeface="+mn-ea"/>
              </a:rPr>
              <a:t>导入部分</a:t>
            </a:r>
            <a:endParaRPr lang="zh-CN" altLang="en-US" sz="2400" b="1">
              <a:solidFill>
                <a:srgbClr val="0000F0"/>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cTn>
                <p:tgtEl>
                  <p:spTgt spid="5"/>
                </p:tgtEl>
              </p:cMediaNode>
            </p:vide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913" y="115729"/>
            <a:ext cx="8655844" cy="460375"/>
          </a:xfrm>
          <a:prstGeom prst="rect">
            <a:avLst/>
          </a:prstGeom>
          <a:noFill/>
        </p:spPr>
        <p:txBody>
          <a:bodyPr wrap="square" rtlCol="0">
            <a:spAutoFit/>
          </a:bodyPr>
          <a:p>
            <a:pPr algn="ctr"/>
            <a:r>
              <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方正兰亭黑简体" panose="02000000000000000000" charset="-122"/>
              </a:rPr>
              <a:t>第二单元</a:t>
            </a:r>
            <a:r>
              <a:rPr kumimoji="1" lang="en-US" altLang="zh-CN"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方正兰亭黑简体" panose="02000000000000000000" charset="-122"/>
              </a:rPr>
              <a:t>  </a:t>
            </a:r>
            <a:r>
              <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mn-ea"/>
              </a:rPr>
              <a:t>辽宋夏金元时期：民族关系发展和社会变化</a:t>
            </a:r>
            <a:endPar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5" name="文本框 4"/>
          <p:cNvSpPr txBox="1"/>
          <p:nvPr/>
        </p:nvSpPr>
        <p:spPr>
          <a:xfrm>
            <a:off x="1695926" y="4685348"/>
            <a:ext cx="6536531" cy="41402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p>
            <a:r>
              <a:rPr kumimoji="1" lang="zh-CN" altLang="en-US" sz="2100" b="1" dirty="0">
                <a:solidFill>
                  <a:srgbClr val="0000F0"/>
                </a:solidFill>
                <a:latin typeface="方正公文楷体" panose="02000500000000000000" charset="-122"/>
                <a:ea typeface="方正公文楷体" panose="02000500000000000000" charset="-122"/>
                <a:cs typeface="方正公文楷体" panose="02000500000000000000" charset="-122"/>
              </a:rPr>
              <a:t>授课人：佛山市南海区南海实验中学   陈广</a:t>
            </a:r>
            <a:endParaRPr kumimoji="1" lang="zh-CN" altLang="en-US" sz="2100" b="1" dirty="0">
              <a:solidFill>
                <a:srgbClr val="0000F0"/>
              </a:solidFill>
              <a:latin typeface="方正公文楷体" panose="02000500000000000000" charset="-122"/>
              <a:ea typeface="方正公文楷体" panose="02000500000000000000" charset="-122"/>
              <a:cs typeface="方正公文楷体" panose="02000500000000000000" charset="-122"/>
            </a:endParaRPr>
          </a:p>
        </p:txBody>
      </p:sp>
      <p:pic>
        <p:nvPicPr>
          <p:cNvPr id="3" name="内容占位符 2"/>
          <p:cNvPicPr>
            <a:picLocks noChangeAspect="1"/>
          </p:cNvPicPr>
          <p:nvPr/>
        </p:nvPicPr>
        <p:blipFill>
          <a:blip r:embed="rId1"/>
          <a:stretch>
            <a:fillRect/>
          </a:stretch>
        </p:blipFill>
        <p:spPr>
          <a:xfrm>
            <a:off x="141923" y="1831658"/>
            <a:ext cx="4430078" cy="2796064"/>
          </a:xfrm>
          <a:prstGeom prst="rect">
            <a:avLst/>
          </a:prstGeom>
        </p:spPr>
      </p:pic>
      <p:pic>
        <p:nvPicPr>
          <p:cNvPr id="7" name="图片 6"/>
          <p:cNvPicPr>
            <a:picLocks noChangeAspect="1"/>
          </p:cNvPicPr>
          <p:nvPr/>
        </p:nvPicPr>
        <p:blipFill>
          <a:blip r:embed="rId2"/>
          <a:stretch>
            <a:fillRect/>
          </a:stretch>
        </p:blipFill>
        <p:spPr>
          <a:xfrm>
            <a:off x="4816316" y="1831658"/>
            <a:ext cx="4268629" cy="2800826"/>
          </a:xfrm>
          <a:prstGeom prst="rect">
            <a:avLst/>
          </a:prstGeom>
        </p:spPr>
      </p:pic>
      <p:sp>
        <p:nvSpPr>
          <p:cNvPr id="10" name="文本框 9"/>
          <p:cNvSpPr txBox="1"/>
          <p:nvPr>
            <p:custDataLst>
              <p:tags r:id="rId3"/>
            </p:custDataLst>
          </p:nvPr>
        </p:nvSpPr>
        <p:spPr>
          <a:xfrm>
            <a:off x="3534251" y="2898934"/>
            <a:ext cx="360998" cy="247650"/>
          </a:xfrm>
          <a:prstGeom prst="rect">
            <a:avLst/>
          </a:prstGeom>
          <a:noFill/>
          <a:ln w="38100">
            <a:solidFill>
              <a:srgbClr val="FF0000"/>
            </a:solidFill>
          </a:ln>
          <a:effectLst>
            <a:glow rad="101600">
              <a:schemeClr val="accent6">
                <a:satMod val="175000"/>
                <a:alpha val="40000"/>
              </a:schemeClr>
            </a:glow>
          </a:effectLst>
        </p:spPr>
        <p:txBody>
          <a:bodyPr wrap="square" rtlCol="0">
            <a:spAutoFit/>
          </a:bodyPr>
          <a:p>
            <a:endParaRPr lang="zh-CN" altLang="en-US" sz="1015"/>
          </a:p>
        </p:txBody>
      </p:sp>
      <p:sp>
        <p:nvSpPr>
          <p:cNvPr id="12" name="文本框 11"/>
          <p:cNvSpPr txBox="1"/>
          <p:nvPr>
            <p:custDataLst>
              <p:tags r:id="rId4"/>
            </p:custDataLst>
          </p:nvPr>
        </p:nvSpPr>
        <p:spPr>
          <a:xfrm>
            <a:off x="7763351" y="3175159"/>
            <a:ext cx="399574" cy="247650"/>
          </a:xfrm>
          <a:prstGeom prst="rect">
            <a:avLst/>
          </a:prstGeom>
          <a:noFill/>
          <a:ln w="38100">
            <a:solidFill>
              <a:srgbClr val="FF0000"/>
            </a:solidFill>
          </a:ln>
          <a:effectLst>
            <a:glow rad="101600">
              <a:schemeClr val="accent6">
                <a:satMod val="175000"/>
                <a:alpha val="40000"/>
              </a:schemeClr>
            </a:glow>
          </a:effectLst>
        </p:spPr>
        <p:txBody>
          <a:bodyPr wrap="square" rtlCol="0">
            <a:spAutoFit/>
          </a:bodyPr>
          <a:p>
            <a:endParaRPr lang="zh-CN" altLang="en-US" sz="1015"/>
          </a:p>
        </p:txBody>
      </p:sp>
      <p:sp>
        <p:nvSpPr>
          <p:cNvPr id="6" name="文本框 5"/>
          <p:cNvSpPr txBox="1"/>
          <p:nvPr/>
        </p:nvSpPr>
        <p:spPr>
          <a:xfrm>
            <a:off x="582454" y="597218"/>
            <a:ext cx="7844314" cy="1083945"/>
          </a:xfrm>
          <a:prstGeom prst="rect">
            <a:avLst/>
          </a:prstGeom>
          <a:noFill/>
        </p:spPr>
        <p:txBody>
          <a:bodyPr wrap="square" rtlCol="0" anchor="t">
            <a:spAutoFit/>
          </a:bodyPr>
          <a:p>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第</a:t>
            </a:r>
            <a:r>
              <a:rPr kumimoji="1" lang="en-US" altLang="zh-CN"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13</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课 走进</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泉州</a:t>
            </a:r>
            <a:r>
              <a:rPr kumimoji="1" lang="zh-CN" altLang="en-US" sz="405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看见</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宋元</a:t>
            </a:r>
            <a:endPar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a:p>
            <a:pPr algn="r"/>
            <a:r>
              <a:rPr kumimoji="1" lang="en-US" altLang="zh-CN"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辽宋夏金元时期的对外交流</a:t>
            </a:r>
            <a:endPar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2399" y="1243013"/>
            <a:ext cx="8859679" cy="3046095"/>
          </a:xfrm>
          <a:prstGeom prst="rect">
            <a:avLst/>
          </a:prstGeom>
          <a:noFill/>
          <a:ln w="57150">
            <a:solidFill>
              <a:srgbClr val="7030A0"/>
            </a:solidFill>
            <a:prstDash val="sysDash"/>
          </a:ln>
        </p:spPr>
        <p:txBody>
          <a:bodyPr wrap="square" rtlCol="0" anchor="t">
            <a:spAutoFit/>
          </a:bodyPr>
          <a:p>
            <a:pPr marL="0" indent="0" algn="ctr"/>
            <a:r>
              <a:rPr lang="en-US" altLang="zh-CN"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泉州：宋元中国的世界海洋商贸中心（申遗项目）</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a:p>
            <a:pPr marL="0" indent="0" algn="l"/>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泉州，反映了特定历史时期独特而杰出的港口城市空间结构，其所包含的</a:t>
            </a:r>
            <a:r>
              <a:rPr lang="en-US" altLang="zh-CN"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22</a:t>
            </a:r>
            <a:r>
              <a:rPr lang="zh-CN" altLang="en-US"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个遗产点</a:t>
            </a:r>
            <a:r>
              <a:rPr lang="zh-CN" altLang="en-US"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涵盖了</a:t>
            </a:r>
            <a:r>
              <a:rPr lang="zh-CN" altLang="en-US"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行政管理机构与设施遗址、多元社群宗教建筑和造像、文化纪念地史迹、陶瓷和冶铁生产基地，以及水陆交通网络</a:t>
            </a:r>
            <a:r>
              <a:rPr lang="zh-CN" altLang="en-US" sz="2400" b="1">
                <a:solidFill>
                  <a:srgbClr val="1E291E"/>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正是这些使得泉州在</a:t>
            </a: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10-14</a:t>
            </a:r>
            <a:r>
              <a:rPr lang="zh-CN" altLang="en-US"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世纪</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亚洲海洋贸易高度繁荣的时期发展成为</a:t>
            </a:r>
            <a:r>
              <a:rPr lang="zh-CN" altLang="en-US"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世界级的贸易中心和重要商业枢纽</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a:p>
            <a:pPr marL="0" indent="0" algn="l"/>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——2021</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年</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7</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月</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25</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日联合国教科文组织第</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44</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届世界遗产大会决议</a:t>
            </a:r>
            <a:endPar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3" name="矩形 2"/>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a:t>
            </a:r>
            <a:r>
              <a:rPr lang="en-US" altLang="zh-CN" sz="3000" b="1">
                <a:latin typeface="汉仪字酷堂义山楷W" panose="00020600040101010101" charset="-122"/>
                <a:ea typeface="汉仪字酷堂义山楷W" panose="00020600040101010101" charset="-122"/>
                <a:cs typeface="汉仪字酷堂义山楷W" panose="00020600040101010101" charset="-122"/>
                <a:sym typeface="+mn-ea"/>
              </a:rPr>
              <a:t>——</a:t>
            </a: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涨海声中万国商</a:t>
            </a:r>
            <a:endParaRPr lang="zh-CN" altLang="en-US" sz="3000" b="1" dirty="0">
              <a:solidFill>
                <a:schemeClr val="bg1"/>
              </a:solidFill>
              <a:latin typeface="汉仪字酷堂义山楷W" panose="00020600040101010101" charset="-122"/>
              <a:ea typeface="汉仪字酷堂义山楷W" panose="00020600040101010101" charset="-122"/>
              <a:cs typeface="汉仪字酷堂义山楷W" panose="00020600040101010101" charset="-122"/>
              <a:sym typeface="+mn-ea"/>
            </a:endParaRPr>
          </a:p>
        </p:txBody>
      </p:sp>
      <p:sp>
        <p:nvSpPr>
          <p:cNvPr id="6" name="文本框 5"/>
          <p:cNvSpPr txBox="1"/>
          <p:nvPr/>
        </p:nvSpPr>
        <p:spPr>
          <a:xfrm>
            <a:off x="503404" y="709234"/>
            <a:ext cx="8640761"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任务一：寻找泉州成为中国唯一一座世遗城市的依据。</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7" name="椭圆 6"/>
          <p:cNvSpPr/>
          <p:nvPr/>
        </p:nvSpPr>
        <p:spPr>
          <a:xfrm>
            <a:off x="1571149" y="1918335"/>
            <a:ext cx="1680686" cy="4305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
        <p:nvSpPr>
          <p:cNvPr id="4" name="椭圆 3"/>
          <p:cNvSpPr/>
          <p:nvPr/>
        </p:nvSpPr>
        <p:spPr>
          <a:xfrm>
            <a:off x="5190173" y="2737009"/>
            <a:ext cx="1680686" cy="4305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
        <p:nvSpPr>
          <p:cNvPr id="5" name="椭圆 4"/>
          <p:cNvSpPr/>
          <p:nvPr/>
        </p:nvSpPr>
        <p:spPr>
          <a:xfrm>
            <a:off x="142399" y="2199799"/>
            <a:ext cx="8677275" cy="61150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ldLvl="0" animBg="1"/>
      <p:bldP spid="7" grpId="0" bldLvl="0" animBg="1"/>
      <p:bldP spid="4"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图片_20250401102027"/>
          <p:cNvPicPr>
            <a:picLocks noChangeAspect="1"/>
          </p:cNvPicPr>
          <p:nvPr/>
        </p:nvPicPr>
        <p:blipFill>
          <a:blip r:embed="rId1"/>
          <a:stretch>
            <a:fillRect/>
          </a:stretch>
        </p:blipFill>
        <p:spPr>
          <a:xfrm rot="16200000">
            <a:off x="2409190" y="-1460500"/>
            <a:ext cx="4304665" cy="8698865"/>
          </a:xfrm>
          <a:prstGeom prst="rect">
            <a:avLst/>
          </a:prstGeom>
        </p:spPr>
      </p:pic>
      <p:sp>
        <p:nvSpPr>
          <p:cNvPr id="9" name="文本框 8"/>
          <p:cNvSpPr txBox="1"/>
          <p:nvPr/>
        </p:nvSpPr>
        <p:spPr>
          <a:xfrm>
            <a:off x="-116681" y="345281"/>
            <a:ext cx="9260681" cy="414020"/>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b="1" u="sng">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2"/>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183958"/>
            <a:ext cx="9028748" cy="3776186"/>
          </a:xfrm>
          <a:prstGeom prst="rect">
            <a:avLst/>
          </a:prstGeom>
        </p:spPr>
        <p:txBody>
          <a:bodyPr wrap="square">
            <a:noAutofit/>
          </a:bodyPr>
          <a:p>
            <a:pPr marL="306070" indent="-306070" algn="just" defTabSz="266700" fontAlgn="auto">
              <a:lnSpc>
                <a:spcPts val="2600"/>
              </a:lnSpc>
              <a:spcBef>
                <a:spcPct val="0"/>
              </a:spcBef>
              <a:spcAft>
                <a:spcPct val="0"/>
              </a:spcAft>
              <a:tabLst>
                <a:tab pos="198120" algn="l"/>
              </a:tabLst>
            </a:pPr>
            <a:endParaRPr lang="en-US" altLang="zh-CN" sz="1575" b="1">
              <a:latin typeface="方正公文小标宋" panose="02000500000000000000" charset="-122"/>
              <a:ea typeface="方正公文小标宋" panose="02000500000000000000" charset="-122"/>
              <a:cs typeface="方正公文小标宋" panose="02000500000000000000" charset="-122"/>
            </a:endParaRPr>
          </a:p>
        </p:txBody>
      </p:sp>
      <p:sp>
        <p:nvSpPr>
          <p:cNvPr id="9" name="文本框 8"/>
          <p:cNvSpPr txBox="1"/>
          <p:nvPr/>
        </p:nvSpPr>
        <p:spPr>
          <a:xfrm>
            <a:off x="174308" y="181451"/>
            <a:ext cx="8794909" cy="414020"/>
          </a:xfrm>
          <a:prstGeom prst="rect">
            <a:avLst/>
          </a:prstGeom>
          <a:noFill/>
          <a:ln>
            <a:no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b="1" u="sng">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4" name="文本框 3"/>
          <p:cNvSpPr txBox="1"/>
          <p:nvPr/>
        </p:nvSpPr>
        <p:spPr>
          <a:xfrm>
            <a:off x="174308" y="607219"/>
            <a:ext cx="8854440" cy="4352925"/>
          </a:xfrm>
          <a:prstGeom prst="rect">
            <a:avLst/>
          </a:prstGeom>
          <a:noFill/>
          <a:ln w="57150">
            <a:solidFill>
              <a:srgbClr val="7030A0"/>
            </a:solidFill>
            <a:prstDash val="sysDash"/>
          </a:ln>
        </p:spPr>
        <p:txBody>
          <a:bodyPr wrap="square" rtlCol="0" anchor="t">
            <a:noAutofit/>
          </a:bodyPr>
          <a:p>
            <a:pPr marL="306070" indent="-306070" algn="just" defTabSz="266700" fontAlgn="auto">
              <a:lnSpc>
                <a:spcPct val="150000"/>
              </a:lnSpc>
              <a:spcBef>
                <a:spcPct val="0"/>
              </a:spcBef>
              <a:spcAft>
                <a:spcPct val="0"/>
              </a:spcAft>
              <a:tabLst>
                <a:tab pos="198120" algn="l"/>
              </a:tabLst>
            </a:pPr>
            <a:r>
              <a:rPr lang="en-US" altLang="zh-CN" sz="15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泉州</a:t>
            </a:r>
            <a:r>
              <a:rPr lang="en-US" altLang="zh-CN"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宋元时期世界海洋商贸中心  （申遗项目）代表性遗址资料包</a:t>
            </a:r>
            <a:endParaRPr lang="zh-CN" altLang="en-US" sz="15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①</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六胜塔、万寿塔。</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宋元时期泉州港的航标塔，指引商船安全进出泉州港。</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Calibri" panose="020F0502020204030204" charset="0"/>
                <a:ea typeface="方正公文楷体" panose="02000500000000000000" charset="-122"/>
                <a:cs typeface="方正公文楷体" panose="02000500000000000000" charset="-122"/>
                <a:sym typeface="+mn-ea"/>
              </a:rPr>
              <a:t>②</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江口码头。</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宋元时期泉州港出海口的重要转运码头。遗址中发现众多</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12-15</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世纪的造船遗址、古船残骸（如南宋福船，发现水密隔舱技术）、石碇、西班牙银币等。</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③</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九日山祈风石刻。</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世界唯一的祈风石刻，现存</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10</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方宋代石刻，记录官方主持的祈风仪式，依托季风规律保障商船航行。</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④</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泉州市舶司遗址。</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 </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宋元政府管理海外贸易的核心机构，北宋时设立，负责管理船舶、关税、货物及外商招徕。考古发现官署构件文字砖等。</a:t>
            </a:r>
            <a:endParaRPr lang="zh-CN" altLang="en-US" sz="1200" b="1">
              <a:latin typeface="方正公文楷体" panose="02000500000000000000" charset="-122"/>
              <a:ea typeface="方正公文楷体" panose="02000500000000000000" charset="-122"/>
              <a:cs typeface="方正公文楷体" panose="02000500000000000000" charset="-122"/>
              <a:sym typeface="+mn-ea"/>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⑤</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泉州德化窑址。</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发现宋元窑址29处，在菲律宾、马来西亚，非洲坦桑尼亚、南亚斯里兰卡等地，均发现了宋元时德化窑瓷器。德化窑址中也出土了叙利亚（西亚）玻璃残片等。</a:t>
            </a:r>
            <a:endParaRPr lang="en-US" altLang="zh-CN" sz="12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⑥</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开元寺内泉州湾古船陈列馆。</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后渚港宋代海船是我国出土唯一一艘由海外返航的古代远洋海船。出土文物共</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14</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类</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69</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项，以国外产的香料和药物最多，达</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4700</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斤，有龙涎香、乳香、沉香、槟榔、胡椒等。</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tabLst>
                <a:tab pos="198120" algn="l"/>
              </a:tabLst>
            </a:pPr>
            <a:r>
              <a:rPr lang="zh-CN" altLang="en-US" sz="1400" b="1">
                <a:solidFill>
                  <a:srgbClr val="FF0000"/>
                </a:solidFill>
                <a:latin typeface="微软雅黑" panose="020B0503020204020204" charset="-122"/>
                <a:ea typeface="微软雅黑" panose="020B0503020204020204" charset="-122"/>
                <a:cs typeface="方正公文楷体" panose="02000500000000000000" charset="-122"/>
                <a:sym typeface="+mn-ea"/>
              </a:rPr>
              <a:t>⑦</a:t>
            </a:r>
            <a:r>
              <a:rPr lang="zh-CN" altLang="en-US" sz="1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清净寺。</a:t>
            </a:r>
            <a:r>
              <a:rPr lang="zh-CN" altLang="en-US" sz="1400" b="1">
                <a:latin typeface="方正公文楷体" panose="02000500000000000000" charset="-122"/>
                <a:ea typeface="方正公文楷体" panose="02000500000000000000" charset="-122"/>
                <a:cs typeface="方正公文楷体" panose="02000500000000000000" charset="-122"/>
                <a:sym typeface="+mn-ea"/>
              </a:rPr>
              <a:t>中国最古老的伊斯兰教清真寺。始建于宋朝，见证宋元时期阿拉伯商人社群。该遗址还出土了众多阿拉伯文碑刻、伊斯兰金属器，如波斯铜鎏金执壶。</a:t>
            </a:r>
            <a:r>
              <a:rPr lang="en-US" altLang="zh-CN" sz="1400" b="1">
                <a:latin typeface="方正公文楷体" panose="02000500000000000000" charset="-122"/>
                <a:ea typeface="方正公文楷体" panose="02000500000000000000" charset="-122"/>
                <a:cs typeface="方正公文楷体" panose="02000500000000000000" charset="-122"/>
                <a:sym typeface="+mn-ea"/>
              </a:rPr>
              <a:t>  </a:t>
            </a:r>
            <a:endParaRPr lang="en-US" altLang="zh-CN" sz="14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pPr>
            <a:r>
              <a:rPr lang="en-US" altLang="zh-CN" sz="1500" b="1">
                <a:latin typeface="方正公文小标宋" panose="02000500000000000000" charset="-122"/>
                <a:ea typeface="方正公文小标宋" panose="02000500000000000000" charset="-122"/>
                <a:cs typeface="方正公文小标宋" panose="02000500000000000000" charset="-122"/>
                <a:sym typeface="+mn-ea"/>
              </a:rPr>
              <a:t> </a:t>
            </a:r>
            <a:endParaRPr lang="zh-CN" altLang="en-US" sz="15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一、商贸中心——涨海声中万国商</a:t>
            </a:r>
            <a:endParaRPr lang="zh-CN" altLang="en-US" sz="27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1"/>
            </p:custDataLst>
          </p:nvPr>
        </p:nvGraphicFramePr>
        <p:xfrm>
          <a:off x="182880" y="1042988"/>
          <a:ext cx="6732270" cy="2743200"/>
        </p:xfrm>
        <a:graphic>
          <a:graphicData uri="http://schemas.openxmlformats.org/drawingml/2006/table">
            <a:tbl>
              <a:tblPr firstRow="1" bandRow="1">
                <a:tableStyleId>{5C22544A-7EE6-4342-B048-85BDC9FD1C3A}</a:tableStyleId>
              </a:tblPr>
              <a:tblGrid>
                <a:gridCol w="1595120"/>
                <a:gridCol w="1417955"/>
                <a:gridCol w="3719195"/>
              </a:tblGrid>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rPr>
                        <a:t>参考角度</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1800" b="1">
                          <a:solidFill>
                            <a:schemeClr val="tx1"/>
                          </a:solidFill>
                          <a:latin typeface="方正公文楷体" panose="02000500000000000000" charset="-122"/>
                          <a:ea typeface="方正公文楷体" panose="02000500000000000000" charset="-122"/>
                        </a:rPr>
                        <a:t>遗产代表</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1800" b="1">
                          <a:solidFill>
                            <a:schemeClr val="tx1"/>
                          </a:solidFill>
                          <a:latin typeface="方正公文楷体" panose="02000500000000000000" charset="-122"/>
                          <a:ea typeface="方正公文楷体" panose="02000500000000000000" charset="-122"/>
                        </a:rPr>
                        <a:t>宋元时期泉州对外交流的历史信息</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政府管理机构</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latin typeface="方正公文楷体" panose="02000500000000000000" charset="-122"/>
                          <a:ea typeface="方正公文楷体" panose="02000500000000000000" charset="-122"/>
                          <a:sym typeface="+mn-ea"/>
                        </a:rPr>
                        <a:t>物质生产基地</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水路交通网络</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rPr>
                        <a:t>进出商品种类</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商品销售范围</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多元宗教文化</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en-US" altLang="zh-CN" sz="1800" b="1">
                          <a:solidFill>
                            <a:schemeClr val="tx1"/>
                          </a:solidFill>
                          <a:latin typeface="方正公文楷体" panose="02000500000000000000" charset="-122"/>
                          <a:ea typeface="方正公文楷体" panose="02000500000000000000" charset="-122"/>
                          <a:sym typeface="+mn-ea"/>
                        </a:rPr>
                        <a:t>······</a:t>
                      </a:r>
                      <a:endParaRPr lang="en-US" altLang="zh-CN"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9" name="文本框 8"/>
          <p:cNvSpPr txBox="1"/>
          <p:nvPr/>
        </p:nvSpPr>
        <p:spPr>
          <a:xfrm>
            <a:off x="-413385" y="605314"/>
            <a:ext cx="9551194"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问题1：结合图片和资料包，找出宋元时期泉州对外交流的历史信息？</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3" name="文本框 2"/>
          <p:cNvSpPr txBox="1"/>
          <p:nvPr/>
        </p:nvSpPr>
        <p:spPr>
          <a:xfrm>
            <a:off x="182880" y="3910489"/>
            <a:ext cx="6844665" cy="1060450"/>
          </a:xfrm>
          <a:prstGeom prst="rect">
            <a:avLst/>
          </a:prstGeom>
          <a:noFill/>
        </p:spPr>
        <p:txBody>
          <a:bodyPr wrap="square" rtlCol="0">
            <a:spAutoFit/>
          </a:bodyPr>
          <a:p>
            <a:r>
              <a:rPr lang="zh-CN" altLang="en-US" sz="2100">
                <a:solidFill>
                  <a:srgbClr val="FF0000"/>
                </a:solidFill>
                <a:latin typeface="方正公文楷体" panose="02000500000000000000" charset="-122"/>
                <a:ea typeface="方正公文楷体" panose="02000500000000000000" charset="-122"/>
              </a:rPr>
              <a:t>参考示例：</a:t>
            </a:r>
            <a:endParaRPr lang="zh-CN" altLang="en-US" sz="2100">
              <a:solidFill>
                <a:srgbClr val="FF0000"/>
              </a:solidFill>
              <a:latin typeface="方正公文楷体" panose="02000500000000000000" charset="-122"/>
              <a:ea typeface="方正公文楷体" panose="02000500000000000000" charset="-122"/>
            </a:endParaRPr>
          </a:p>
          <a:p>
            <a:r>
              <a:rPr lang="zh-CN" altLang="en-US" sz="2100">
                <a:solidFill>
                  <a:srgbClr val="FF0000"/>
                </a:solidFill>
                <a:latin typeface="方正公文楷体" panose="02000500000000000000" charset="-122"/>
                <a:ea typeface="方正公文楷体" panose="02000500000000000000" charset="-122"/>
              </a:rPr>
              <a:t> </a:t>
            </a:r>
            <a:r>
              <a:rPr lang="en-US" altLang="zh-CN" sz="2100">
                <a:solidFill>
                  <a:srgbClr val="FF0000"/>
                </a:solidFill>
                <a:latin typeface="方正公文楷体" panose="02000500000000000000" charset="-122"/>
                <a:ea typeface="方正公文楷体" panose="02000500000000000000" charset="-122"/>
              </a:rPr>
              <a:t>     </a:t>
            </a:r>
            <a:r>
              <a:rPr lang="zh-CN" altLang="en-US" sz="2100">
                <a:solidFill>
                  <a:srgbClr val="0006FE"/>
                </a:solidFill>
                <a:latin typeface="方正公文楷体" panose="02000500000000000000" charset="-122"/>
                <a:ea typeface="方正公文楷体" panose="02000500000000000000" charset="-122"/>
              </a:rPr>
              <a:t>九日山祈风石刻遗产。记录了宋元时期官方主持的祈风仪式，这说明宋元时期政府鼓励和发展海外贸易。</a:t>
            </a:r>
            <a:endParaRPr lang="zh-CN" altLang="en-US" sz="2100">
              <a:solidFill>
                <a:srgbClr val="0006FE"/>
              </a:solidFill>
              <a:latin typeface="方正公文楷体" panose="02000500000000000000" charset="-122"/>
              <a:ea typeface="方正公文楷体" panose="02000500000000000000" charset="-122"/>
            </a:endParaRPr>
          </a:p>
        </p:txBody>
      </p:sp>
      <p:grpSp>
        <p:nvGrpSpPr>
          <p:cNvPr id="7" name="组合 6"/>
          <p:cNvGrpSpPr/>
          <p:nvPr/>
        </p:nvGrpSpPr>
        <p:grpSpPr>
          <a:xfrm>
            <a:off x="6967061" y="1712595"/>
            <a:ext cx="3810000" cy="3242786"/>
            <a:chOff x="14629" y="3596"/>
            <a:chExt cx="8000" cy="6809"/>
          </a:xfrm>
        </p:grpSpPr>
        <p:pic>
          <p:nvPicPr>
            <p:cNvPr id="5" name="图片 4"/>
            <p:cNvPicPr>
              <a:picLocks noChangeAspect="1"/>
            </p:cNvPicPr>
            <p:nvPr/>
          </p:nvPicPr>
          <p:blipFill>
            <a:blip r:embed="rId2"/>
            <a:stretch>
              <a:fillRect/>
            </a:stretch>
          </p:blipFill>
          <p:spPr>
            <a:xfrm>
              <a:off x="14677" y="3596"/>
              <a:ext cx="4385" cy="6313"/>
            </a:xfrm>
            <a:prstGeom prst="rect">
              <a:avLst/>
            </a:prstGeom>
          </p:spPr>
        </p:pic>
        <p:sp>
          <p:nvSpPr>
            <p:cNvPr id="6" name="文本框 5"/>
            <p:cNvSpPr txBox="1"/>
            <p:nvPr/>
          </p:nvSpPr>
          <p:spPr>
            <a:xfrm>
              <a:off x="14629" y="9885"/>
              <a:ext cx="8000" cy="520"/>
            </a:xfrm>
            <a:prstGeom prst="rect">
              <a:avLst/>
            </a:prstGeom>
          </p:spPr>
          <p:txBody>
            <a:bodyPr>
              <a:spAutoFit/>
            </a:bodyPr>
            <a:p>
              <a:pPr marL="0" indent="0" algn="just"/>
              <a:r>
                <a:rPr lang="zh-CN" altLang="en-US" sz="1015" b="1" i="0">
                  <a:solidFill>
                    <a:srgbClr val="404040"/>
                  </a:solidFill>
                  <a:latin typeface="方正公文楷体" panose="02000500000000000000" charset="-122"/>
                  <a:ea typeface="方正公文楷体" panose="02000500000000000000" charset="-122"/>
                </a:rPr>
                <a:t>南宋郡守司马伋等祈风石刻</a:t>
              </a:r>
              <a:endParaRPr lang="zh-CN" altLang="en-US" sz="1015" b="1" i="0">
                <a:solidFill>
                  <a:srgbClr val="404040"/>
                </a:solidFill>
                <a:latin typeface="方正公文楷体" panose="02000500000000000000" charset="-122"/>
                <a:ea typeface="方正公文楷体" panose="02000500000000000000"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一、商贸中心——涨海声中万国商</a:t>
            </a:r>
            <a:endPar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endParaRPr>
          </a:p>
        </p:txBody>
      </p:sp>
      <p:sp>
        <p:nvSpPr>
          <p:cNvPr id="9" name="文本框 8"/>
          <p:cNvSpPr txBox="1"/>
          <p:nvPr/>
        </p:nvSpPr>
        <p:spPr>
          <a:xfrm>
            <a:off x="0" y="675799"/>
            <a:ext cx="8873966" cy="860584"/>
          </a:xfrm>
          <a:prstGeom prst="rect">
            <a:avLst/>
          </a:prstGeom>
          <a:noFill/>
        </p:spPr>
        <p:txBody>
          <a:bodyPr wrap="square" rtlCol="0" anchor="t">
            <a:noAutofit/>
          </a:bodyPr>
          <a:p>
            <a:pPr indent="0" algn="l">
              <a:lnSpc>
                <a:spcPct val="10000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：综合以上历史信息，归纳宋元时期泉州对外交流的特点？</a:t>
            </a:r>
            <a:b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b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2100" u="sng">
                <a:solidFill>
                  <a:srgbClr val="FF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u="sng">
                <a:solidFill>
                  <a:srgbClr val="FF0000"/>
                </a:solidFill>
                <a:latin typeface="方正公文楷体" panose="02000500000000000000" charset="-122"/>
                <a:ea typeface="方正公文楷体" panose="02000500000000000000" charset="-122"/>
                <a:cs typeface="方正公文楷体" panose="02000500000000000000" charset="-122"/>
                <a:sym typeface="+mn-ea"/>
              </a:rPr>
              <a:t>（试试用几个词来归纳）</a:t>
            </a:r>
            <a:b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b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16" name="任意多边形 15"/>
          <p:cNvSpPr/>
          <p:nvPr>
            <p:custDataLst>
              <p:tags r:id="rId1"/>
            </p:custDataLst>
          </p:nvPr>
        </p:nvSpPr>
        <p:spPr>
          <a:xfrm>
            <a:off x="979170" y="1809274"/>
            <a:ext cx="807244" cy="746760"/>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17" name="椭圆 16"/>
          <p:cNvSpPr/>
          <p:nvPr>
            <p:custDataLst>
              <p:tags r:id="rId2"/>
            </p:custDataLst>
          </p:nvPr>
        </p:nvSpPr>
        <p:spPr>
          <a:xfrm>
            <a:off x="979170" y="1573054"/>
            <a:ext cx="807244" cy="461963"/>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开放</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3" name="任意多边形 2"/>
          <p:cNvSpPr/>
          <p:nvPr>
            <p:custDataLst>
              <p:tags r:id="rId3"/>
            </p:custDataLst>
          </p:nvPr>
        </p:nvSpPr>
        <p:spPr>
          <a:xfrm>
            <a:off x="2188369" y="255651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4" name="椭圆 3"/>
          <p:cNvSpPr/>
          <p:nvPr>
            <p:custDataLst>
              <p:tags r:id="rId4"/>
            </p:custDataLst>
          </p:nvPr>
        </p:nvSpPr>
        <p:spPr>
          <a:xfrm>
            <a:off x="2188369" y="232838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广泛</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5" name="任意多边形 4"/>
          <p:cNvSpPr/>
          <p:nvPr>
            <p:custDataLst>
              <p:tags r:id="rId5"/>
            </p:custDataLst>
          </p:nvPr>
        </p:nvSpPr>
        <p:spPr>
          <a:xfrm>
            <a:off x="3506629" y="184785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6" name="椭圆 5"/>
          <p:cNvSpPr/>
          <p:nvPr>
            <p:custDataLst>
              <p:tags r:id="rId6"/>
            </p:custDataLst>
          </p:nvPr>
        </p:nvSpPr>
        <p:spPr>
          <a:xfrm>
            <a:off x="3506629" y="161972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多样</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7" name="任意多边形 6"/>
          <p:cNvSpPr/>
          <p:nvPr>
            <p:custDataLst>
              <p:tags r:id="rId7"/>
            </p:custDataLst>
          </p:nvPr>
        </p:nvSpPr>
        <p:spPr>
          <a:xfrm>
            <a:off x="4703921" y="255651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8" name="椭圆 7"/>
          <p:cNvSpPr/>
          <p:nvPr>
            <p:custDataLst>
              <p:tags r:id="rId8"/>
            </p:custDataLst>
          </p:nvPr>
        </p:nvSpPr>
        <p:spPr>
          <a:xfrm>
            <a:off x="4703921" y="232838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双向</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10" name="任意多边形 9"/>
          <p:cNvSpPr/>
          <p:nvPr>
            <p:custDataLst>
              <p:tags r:id="rId9"/>
            </p:custDataLst>
          </p:nvPr>
        </p:nvSpPr>
        <p:spPr>
          <a:xfrm>
            <a:off x="6034088" y="184785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11" name="椭圆 10"/>
          <p:cNvSpPr/>
          <p:nvPr>
            <p:custDataLst>
              <p:tags r:id="rId10"/>
            </p:custDataLst>
          </p:nvPr>
        </p:nvSpPr>
        <p:spPr>
          <a:xfrm>
            <a:off x="6034088" y="161972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包容</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12" name="文本框 11"/>
          <p:cNvSpPr txBox="1"/>
          <p:nvPr/>
        </p:nvSpPr>
        <p:spPr>
          <a:xfrm>
            <a:off x="7275671" y="2260283"/>
            <a:ext cx="1476851" cy="645160"/>
          </a:xfrm>
          <a:prstGeom prst="rect">
            <a:avLst/>
          </a:prstGeom>
          <a:noFill/>
        </p:spPr>
        <p:txBody>
          <a:bodyPr wrap="square" rtlCol="0">
            <a:spAutoFit/>
          </a:bodyPr>
          <a:p>
            <a:r>
              <a:rPr lang="en-US" altLang="zh-CN" sz="3600"/>
              <a:t>·······</a:t>
            </a:r>
            <a:endParaRPr lang="en-US" altLang="zh-CN" sz="3600"/>
          </a:p>
        </p:txBody>
      </p:sp>
      <p:sp>
        <p:nvSpPr>
          <p:cNvPr id="14" name="文本框 13"/>
          <p:cNvSpPr txBox="1"/>
          <p:nvPr/>
        </p:nvSpPr>
        <p:spPr>
          <a:xfrm>
            <a:off x="176689" y="3678555"/>
            <a:ext cx="8646795" cy="521970"/>
          </a:xfrm>
          <a:prstGeom prst="rect">
            <a:avLst/>
          </a:prstGeom>
          <a:noFill/>
        </p:spPr>
        <p:txBody>
          <a:bodyPr wrap="square" rtlCol="0" anchor="t">
            <a:noAutofit/>
          </a:bodyPr>
          <a:p>
            <a:pPr indent="0" algn="l" fontAlgn="auto">
              <a:lnSpc>
                <a:spcPts val="366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3</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：阅读教材</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73-74</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页（第二、三子目录），还有哪些史实体现了宋元时期对外交流的这些特点？</a:t>
            </a:r>
            <a:endPar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0" fill="hold"/>
                                        <p:tgtEl>
                                          <p:spTgt spid="17"/>
                                        </p:tgtEl>
                                        <p:attrNameLst>
                                          <p:attrName>ppt_x</p:attrName>
                                        </p:attrNameLst>
                                      </p:cBhvr>
                                      <p:tavLst>
                                        <p:tav tm="0">
                                          <p:val>
                                            <p:strVal val="#ppt_x"/>
                                          </p:val>
                                        </p:tav>
                                        <p:tav tm="100000">
                                          <p:val>
                                            <p:strVal val="#ppt_x"/>
                                          </p:val>
                                        </p:tav>
                                      </p:tavLst>
                                    </p:anim>
                                    <p:anim calcmode="lin" valueType="num">
                                      <p:cBhvr additive="base">
                                        <p:cTn id="12" dur="5000" fill="hold"/>
                                        <p:tgtEl>
                                          <p:spTgt spid="1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0" fill="hold"/>
                                        <p:tgtEl>
                                          <p:spTgt spid="3"/>
                                        </p:tgtEl>
                                        <p:attrNameLst>
                                          <p:attrName>ppt_x</p:attrName>
                                        </p:attrNameLst>
                                      </p:cBhvr>
                                      <p:tavLst>
                                        <p:tav tm="0">
                                          <p:val>
                                            <p:strVal val="#ppt_x"/>
                                          </p:val>
                                        </p:tav>
                                        <p:tav tm="100000">
                                          <p:val>
                                            <p:strVal val="#ppt_x"/>
                                          </p:val>
                                        </p:tav>
                                      </p:tavLst>
                                    </p:anim>
                                    <p:anim calcmode="lin" valueType="num">
                                      <p:cBhvr additive="base">
                                        <p:cTn id="16" dur="5000" fill="hold"/>
                                        <p:tgtEl>
                                          <p:spTgt spid="3"/>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0" fill="hold"/>
                                        <p:tgtEl>
                                          <p:spTgt spid="4"/>
                                        </p:tgtEl>
                                        <p:attrNameLst>
                                          <p:attrName>ppt_x</p:attrName>
                                        </p:attrNameLst>
                                      </p:cBhvr>
                                      <p:tavLst>
                                        <p:tav tm="0">
                                          <p:val>
                                            <p:strVal val="#ppt_x"/>
                                          </p:val>
                                        </p:tav>
                                        <p:tav tm="100000">
                                          <p:val>
                                            <p:strVal val="#ppt_x"/>
                                          </p:val>
                                        </p:tav>
                                      </p:tavLst>
                                    </p:anim>
                                    <p:anim calcmode="lin" valueType="num">
                                      <p:cBhvr additive="base">
                                        <p:cTn id="20" dur="5000" fill="hold"/>
                                        <p:tgtEl>
                                          <p:spTgt spid="4"/>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0" fill="hold"/>
                                        <p:tgtEl>
                                          <p:spTgt spid="5"/>
                                        </p:tgtEl>
                                        <p:attrNameLst>
                                          <p:attrName>ppt_x</p:attrName>
                                        </p:attrNameLst>
                                      </p:cBhvr>
                                      <p:tavLst>
                                        <p:tav tm="0">
                                          <p:val>
                                            <p:strVal val="#ppt_x"/>
                                          </p:val>
                                        </p:tav>
                                        <p:tav tm="100000">
                                          <p:val>
                                            <p:strVal val="#ppt_x"/>
                                          </p:val>
                                        </p:tav>
                                      </p:tavLst>
                                    </p:anim>
                                    <p:anim calcmode="lin" valueType="num">
                                      <p:cBhvr additive="base">
                                        <p:cTn id="24" dur="5000" fill="hold"/>
                                        <p:tgtEl>
                                          <p:spTgt spid="5"/>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0" fill="hold"/>
                                        <p:tgtEl>
                                          <p:spTgt spid="6"/>
                                        </p:tgtEl>
                                        <p:attrNameLst>
                                          <p:attrName>ppt_x</p:attrName>
                                        </p:attrNameLst>
                                      </p:cBhvr>
                                      <p:tavLst>
                                        <p:tav tm="0">
                                          <p:val>
                                            <p:strVal val="#ppt_x"/>
                                          </p:val>
                                        </p:tav>
                                        <p:tav tm="100000">
                                          <p:val>
                                            <p:strVal val="#ppt_x"/>
                                          </p:val>
                                        </p:tav>
                                      </p:tavLst>
                                    </p:anim>
                                    <p:anim calcmode="lin" valueType="num">
                                      <p:cBhvr additive="base">
                                        <p:cTn id="28" dur="5000" fill="hold"/>
                                        <p:tgtEl>
                                          <p:spTgt spid="6"/>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0" fill="hold"/>
                                        <p:tgtEl>
                                          <p:spTgt spid="7"/>
                                        </p:tgtEl>
                                        <p:attrNameLst>
                                          <p:attrName>ppt_x</p:attrName>
                                        </p:attrNameLst>
                                      </p:cBhvr>
                                      <p:tavLst>
                                        <p:tav tm="0">
                                          <p:val>
                                            <p:strVal val="#ppt_x"/>
                                          </p:val>
                                        </p:tav>
                                        <p:tav tm="100000">
                                          <p:val>
                                            <p:strVal val="#ppt_x"/>
                                          </p:val>
                                        </p:tav>
                                      </p:tavLst>
                                    </p:anim>
                                    <p:anim calcmode="lin" valueType="num">
                                      <p:cBhvr additive="base">
                                        <p:cTn id="32" dur="5000" fill="hold"/>
                                        <p:tgtEl>
                                          <p:spTgt spid="7"/>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0" fill="hold"/>
                                        <p:tgtEl>
                                          <p:spTgt spid="8"/>
                                        </p:tgtEl>
                                        <p:attrNameLst>
                                          <p:attrName>ppt_x</p:attrName>
                                        </p:attrNameLst>
                                      </p:cBhvr>
                                      <p:tavLst>
                                        <p:tav tm="0">
                                          <p:val>
                                            <p:strVal val="#ppt_x"/>
                                          </p:val>
                                        </p:tav>
                                        <p:tav tm="100000">
                                          <p:val>
                                            <p:strVal val="#ppt_x"/>
                                          </p:val>
                                        </p:tav>
                                      </p:tavLst>
                                    </p:anim>
                                    <p:anim calcmode="lin" valueType="num">
                                      <p:cBhvr additive="base">
                                        <p:cTn id="36" dur="5000" fill="hold"/>
                                        <p:tgtEl>
                                          <p:spTgt spid="8"/>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0" fill="hold"/>
                                        <p:tgtEl>
                                          <p:spTgt spid="10"/>
                                        </p:tgtEl>
                                        <p:attrNameLst>
                                          <p:attrName>ppt_x</p:attrName>
                                        </p:attrNameLst>
                                      </p:cBhvr>
                                      <p:tavLst>
                                        <p:tav tm="0">
                                          <p:val>
                                            <p:strVal val="#ppt_x"/>
                                          </p:val>
                                        </p:tav>
                                        <p:tav tm="100000">
                                          <p:val>
                                            <p:strVal val="#ppt_x"/>
                                          </p:val>
                                        </p:tav>
                                      </p:tavLst>
                                    </p:anim>
                                    <p:anim calcmode="lin" valueType="num">
                                      <p:cBhvr additive="base">
                                        <p:cTn id="40" dur="5000" fill="hold"/>
                                        <p:tgtEl>
                                          <p:spTgt spid="10"/>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0" fill="hold"/>
                                        <p:tgtEl>
                                          <p:spTgt spid="11"/>
                                        </p:tgtEl>
                                        <p:attrNameLst>
                                          <p:attrName>ppt_x</p:attrName>
                                        </p:attrNameLst>
                                      </p:cBhvr>
                                      <p:tavLst>
                                        <p:tav tm="0">
                                          <p:val>
                                            <p:strVal val="#ppt_x"/>
                                          </p:val>
                                        </p:tav>
                                        <p:tav tm="100000">
                                          <p:val>
                                            <p:strVal val="#ppt_x"/>
                                          </p:val>
                                        </p:tav>
                                      </p:tavLst>
                                    </p:anim>
                                    <p:anim calcmode="lin" valueType="num">
                                      <p:cBhvr additive="base">
                                        <p:cTn id="4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360"/>
                                          </p:val>
                                        </p:tav>
                                        <p:tav tm="100000">
                                          <p:val>
                                            <p:fltVal val="0"/>
                                          </p:val>
                                        </p:tav>
                                      </p:tavLst>
                                    </p:anim>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3" grpId="0" bldLvl="0" animBg="1"/>
      <p:bldP spid="4" grpId="0" bldLvl="0" animBg="1"/>
      <p:bldP spid="5" grpId="0" bldLvl="0" animBg="1"/>
      <p:bldP spid="6" grpId="0" bldLvl="0" animBg="1"/>
      <p:bldP spid="7" grpId="0" bldLvl="0" animBg="1"/>
      <p:bldP spid="8" grpId="0" bldLvl="0" animBg="1"/>
      <p:bldP spid="10" grpId="0" bldLvl="0" animBg="1"/>
      <p:bldP spid="11" grpId="0" bldLvl="0" animBg="1"/>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defTabSz="870585" fontAlgn="base">
              <a:buClrTx/>
              <a:buSzTx/>
              <a:buFontTx/>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二 、辐辏诸蕃——千帆竞渡泉州港</a:t>
            </a:r>
            <a:endPar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endParaRPr>
          </a:p>
        </p:txBody>
      </p:sp>
      <p:pic>
        <p:nvPicPr>
          <p:cNvPr id="3" name="图片 2"/>
          <p:cNvPicPr>
            <a:picLocks noChangeAspect="1"/>
          </p:cNvPicPr>
          <p:nvPr/>
        </p:nvPicPr>
        <p:blipFill>
          <a:blip r:embed="rId1"/>
          <a:stretch>
            <a:fillRect/>
          </a:stretch>
        </p:blipFill>
        <p:spPr>
          <a:xfrm>
            <a:off x="4696778" y="1186339"/>
            <a:ext cx="4362450" cy="2771775"/>
          </a:xfrm>
          <a:prstGeom prst="rect">
            <a:avLst/>
          </a:prstGeom>
        </p:spPr>
      </p:pic>
      <p:pic>
        <p:nvPicPr>
          <p:cNvPr id="4" name="图片 3"/>
          <p:cNvPicPr>
            <a:picLocks noChangeAspect="1"/>
          </p:cNvPicPr>
          <p:nvPr/>
        </p:nvPicPr>
        <p:blipFill>
          <a:blip r:embed="rId2"/>
          <a:stretch>
            <a:fillRect/>
          </a:stretch>
        </p:blipFill>
        <p:spPr>
          <a:xfrm>
            <a:off x="117158" y="1186339"/>
            <a:ext cx="4551998" cy="2771299"/>
          </a:xfrm>
          <a:prstGeom prst="rect">
            <a:avLst/>
          </a:prstGeom>
        </p:spPr>
      </p:pic>
      <p:sp>
        <p:nvSpPr>
          <p:cNvPr id="6" name="文本框 5"/>
          <p:cNvSpPr txBox="1"/>
          <p:nvPr/>
        </p:nvSpPr>
        <p:spPr>
          <a:xfrm>
            <a:off x="503396" y="709136"/>
            <a:ext cx="6188393"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任务二：重走宋元时期泉州对外交通线。</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9" name="文本框 8"/>
          <p:cNvSpPr txBox="1"/>
          <p:nvPr/>
        </p:nvSpPr>
        <p:spPr>
          <a:xfrm>
            <a:off x="260509" y="4043839"/>
            <a:ext cx="8931116" cy="533876"/>
          </a:xfrm>
          <a:prstGeom prst="rect">
            <a:avLst/>
          </a:prstGeom>
          <a:noFill/>
        </p:spPr>
        <p:txBody>
          <a:bodyPr wrap="square" rtlCol="0" anchor="t">
            <a:noAutofit/>
          </a:bodyPr>
          <a:p>
            <a:pPr indent="0" algn="l">
              <a:lnSpc>
                <a:spcPct val="100000"/>
              </a:lnSpc>
              <a:spcBef>
                <a:spcPct val="0"/>
              </a:spcBef>
              <a:spcAft>
                <a:spcPct val="0"/>
              </a:spcAft>
              <a:buFont typeface="Wingdings" panose="05000000000000000000" charset="0"/>
              <a:buNone/>
            </a:pP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：结合教材</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71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页，请用线条</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在地图上分别划出宋朝和元朝时期</a:t>
            </a:r>
            <a:endPar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endParaRPr>
          </a:p>
          <a:p>
            <a:pPr indent="0" algn="l">
              <a:lnSpc>
                <a:spcPct val="100000"/>
              </a:lnSpc>
              <a:spcBef>
                <a:spcPct val="0"/>
              </a:spcBef>
              <a:spcAft>
                <a:spcPct val="0"/>
              </a:spcAft>
              <a:buFont typeface="Wingdings" panose="05000000000000000000" charset="0"/>
              <a:buNone/>
            </a:pP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 </a:t>
            </a:r>
            <a:r>
              <a:rPr lang="en-US" altLang="zh-CN"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            </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泉州对外交通路线。</a:t>
            </a:r>
            <a:b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b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问题</a:t>
            </a:r>
            <a:r>
              <a:rPr lang="en-US" altLang="zh-CN"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2</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：结合所学知识，说明你作图的历史依据？</a:t>
            </a:r>
            <a:b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br>
            <a:endPar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endParaRPr>
          </a:p>
          <a:p>
            <a:pPr indent="0" algn="l">
              <a:lnSpc>
                <a:spcPct val="100000"/>
              </a:lnSpc>
              <a:spcBef>
                <a:spcPct val="0"/>
              </a:spcBef>
              <a:spcAft>
                <a:spcPct val="0"/>
              </a:spcAft>
              <a:buFont typeface="Wingdings" panose="05000000000000000000" charset="0"/>
              <a:buNone/>
            </a:pP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10" name="任意多边形 9"/>
          <p:cNvSpPr/>
          <p:nvPr/>
        </p:nvSpPr>
        <p:spPr>
          <a:xfrm>
            <a:off x="993934" y="2088833"/>
            <a:ext cx="2871788" cy="1377315"/>
          </a:xfrm>
          <a:custGeom>
            <a:avLst/>
            <a:gdLst>
              <a:gd name="connisteX0" fmla="*/ 3829050 w 3829050"/>
              <a:gd name="connsiteY0" fmla="*/ 0 h 1836275"/>
              <a:gd name="connisteX1" fmla="*/ 3816350 w 3829050"/>
              <a:gd name="connsiteY1" fmla="*/ 174625 h 1836275"/>
              <a:gd name="connisteX2" fmla="*/ 3787775 w 3829050"/>
              <a:gd name="connsiteY2" fmla="*/ 250825 h 1836275"/>
              <a:gd name="connisteX3" fmla="*/ 3736975 w 3829050"/>
              <a:gd name="connsiteY3" fmla="*/ 279400 h 1836275"/>
              <a:gd name="connisteX4" fmla="*/ 3692525 w 3829050"/>
              <a:gd name="connsiteY4" fmla="*/ 279400 h 1836275"/>
              <a:gd name="connisteX5" fmla="*/ 3673475 w 3829050"/>
              <a:gd name="connsiteY5" fmla="*/ 279400 h 1836275"/>
              <a:gd name="connisteX6" fmla="*/ 3635375 w 3829050"/>
              <a:gd name="connsiteY6" fmla="*/ 396875 h 1836275"/>
              <a:gd name="connisteX7" fmla="*/ 3587750 w 3829050"/>
              <a:gd name="connsiteY7" fmla="*/ 488950 h 1836275"/>
              <a:gd name="connisteX8" fmla="*/ 3492500 w 3829050"/>
              <a:gd name="connsiteY8" fmla="*/ 533400 h 1836275"/>
              <a:gd name="connisteX9" fmla="*/ 3441700 w 3829050"/>
              <a:gd name="connsiteY9" fmla="*/ 495300 h 1836275"/>
              <a:gd name="connisteX10" fmla="*/ 3419475 w 3829050"/>
              <a:gd name="connsiteY10" fmla="*/ 463550 h 1836275"/>
              <a:gd name="connisteX11" fmla="*/ 3365500 w 3829050"/>
              <a:gd name="connsiteY11" fmla="*/ 565150 h 1836275"/>
              <a:gd name="connisteX12" fmla="*/ 3279775 w 3829050"/>
              <a:gd name="connsiteY12" fmla="*/ 600075 h 1836275"/>
              <a:gd name="connisteX13" fmla="*/ 3187700 w 3829050"/>
              <a:gd name="connsiteY13" fmla="*/ 584200 h 1836275"/>
              <a:gd name="connisteX14" fmla="*/ 3098800 w 3829050"/>
              <a:gd name="connsiteY14" fmla="*/ 612775 h 1836275"/>
              <a:gd name="connisteX15" fmla="*/ 3086100 w 3829050"/>
              <a:gd name="connsiteY15" fmla="*/ 723900 h 1836275"/>
              <a:gd name="connisteX16" fmla="*/ 3168650 w 3829050"/>
              <a:gd name="connsiteY16" fmla="*/ 876300 h 1836275"/>
              <a:gd name="connisteX17" fmla="*/ 3219450 w 3829050"/>
              <a:gd name="connsiteY17" fmla="*/ 1016000 h 1836275"/>
              <a:gd name="connisteX18" fmla="*/ 3219450 w 3829050"/>
              <a:gd name="connsiteY18" fmla="*/ 1162050 h 1836275"/>
              <a:gd name="connisteX19" fmla="*/ 3152775 w 3829050"/>
              <a:gd name="connsiteY19" fmla="*/ 1279525 h 1836275"/>
              <a:gd name="connisteX20" fmla="*/ 2959100 w 3829050"/>
              <a:gd name="connsiteY20" fmla="*/ 1403350 h 1836275"/>
              <a:gd name="connisteX21" fmla="*/ 2870200 w 3829050"/>
              <a:gd name="connsiteY21" fmla="*/ 1260475 h 1836275"/>
              <a:gd name="connisteX22" fmla="*/ 2778125 w 3829050"/>
              <a:gd name="connsiteY22" fmla="*/ 1165225 h 1836275"/>
              <a:gd name="connisteX23" fmla="*/ 2714625 w 3829050"/>
              <a:gd name="connsiteY23" fmla="*/ 1165225 h 1836275"/>
              <a:gd name="connisteX24" fmla="*/ 2708275 w 3829050"/>
              <a:gd name="connsiteY24" fmla="*/ 1244600 h 1836275"/>
              <a:gd name="connisteX25" fmla="*/ 2746375 w 3829050"/>
              <a:gd name="connsiteY25" fmla="*/ 1390650 h 1836275"/>
              <a:gd name="connisteX26" fmla="*/ 2901950 w 3829050"/>
              <a:gd name="connsiteY26" fmla="*/ 1549400 h 1836275"/>
              <a:gd name="connisteX27" fmla="*/ 2959100 w 3829050"/>
              <a:gd name="connsiteY27" fmla="*/ 1644650 h 1836275"/>
              <a:gd name="connisteX28" fmla="*/ 2978150 w 3829050"/>
              <a:gd name="connsiteY28" fmla="*/ 1717675 h 1836275"/>
              <a:gd name="connisteX29" fmla="*/ 2959100 w 3829050"/>
              <a:gd name="connsiteY29" fmla="*/ 1828800 h 1836275"/>
              <a:gd name="connisteX30" fmla="*/ 2876550 w 3829050"/>
              <a:gd name="connsiteY30" fmla="*/ 1803400 h 1836275"/>
              <a:gd name="connisteX31" fmla="*/ 2749550 w 3829050"/>
              <a:gd name="connsiteY31" fmla="*/ 1685925 h 1836275"/>
              <a:gd name="connisteX32" fmla="*/ 2635250 w 3829050"/>
              <a:gd name="connsiteY32" fmla="*/ 1470025 h 1836275"/>
              <a:gd name="connisteX33" fmla="*/ 2587625 w 3829050"/>
              <a:gd name="connsiteY33" fmla="*/ 1308100 h 1836275"/>
              <a:gd name="connisteX34" fmla="*/ 2555875 w 3829050"/>
              <a:gd name="connsiteY34" fmla="*/ 1104900 h 1836275"/>
              <a:gd name="connisteX35" fmla="*/ 2533650 w 3829050"/>
              <a:gd name="connsiteY35" fmla="*/ 965200 h 1836275"/>
              <a:gd name="connisteX36" fmla="*/ 2489200 w 3829050"/>
              <a:gd name="connsiteY36" fmla="*/ 911225 h 1836275"/>
              <a:gd name="connisteX37" fmla="*/ 2416175 w 3829050"/>
              <a:gd name="connsiteY37" fmla="*/ 946150 h 1836275"/>
              <a:gd name="connisteX38" fmla="*/ 2368550 w 3829050"/>
              <a:gd name="connsiteY38" fmla="*/ 885825 h 1836275"/>
              <a:gd name="connisteX39" fmla="*/ 2339975 w 3829050"/>
              <a:gd name="connsiteY39" fmla="*/ 768350 h 1836275"/>
              <a:gd name="connisteX40" fmla="*/ 2295525 w 3829050"/>
              <a:gd name="connsiteY40" fmla="*/ 638175 h 1836275"/>
              <a:gd name="connisteX41" fmla="*/ 2171700 w 3829050"/>
              <a:gd name="connsiteY41" fmla="*/ 555625 h 1836275"/>
              <a:gd name="connisteX42" fmla="*/ 2108200 w 3829050"/>
              <a:gd name="connsiteY42" fmla="*/ 590550 h 1836275"/>
              <a:gd name="connisteX43" fmla="*/ 2041525 w 3829050"/>
              <a:gd name="connsiteY43" fmla="*/ 679450 h 1836275"/>
              <a:gd name="connisteX44" fmla="*/ 1946275 w 3829050"/>
              <a:gd name="connsiteY44" fmla="*/ 784225 h 1836275"/>
              <a:gd name="connisteX45" fmla="*/ 1876425 w 3829050"/>
              <a:gd name="connsiteY45" fmla="*/ 866775 h 1836275"/>
              <a:gd name="connisteX46" fmla="*/ 1787525 w 3829050"/>
              <a:gd name="connsiteY46" fmla="*/ 917575 h 1836275"/>
              <a:gd name="connisteX47" fmla="*/ 1727200 w 3829050"/>
              <a:gd name="connsiteY47" fmla="*/ 933450 h 1836275"/>
              <a:gd name="connisteX48" fmla="*/ 1692275 w 3829050"/>
              <a:gd name="connsiteY48" fmla="*/ 1063625 h 1836275"/>
              <a:gd name="connisteX49" fmla="*/ 1695450 w 3829050"/>
              <a:gd name="connsiteY49" fmla="*/ 1187450 h 1836275"/>
              <a:gd name="connisteX50" fmla="*/ 1635125 w 3829050"/>
              <a:gd name="connsiteY50" fmla="*/ 1289050 h 1836275"/>
              <a:gd name="connisteX51" fmla="*/ 1600200 w 3829050"/>
              <a:gd name="connsiteY51" fmla="*/ 1352550 h 1836275"/>
              <a:gd name="connisteX52" fmla="*/ 1546225 w 3829050"/>
              <a:gd name="connsiteY52" fmla="*/ 1473200 h 1836275"/>
              <a:gd name="connisteX53" fmla="*/ 1479550 w 3829050"/>
              <a:gd name="connsiteY53" fmla="*/ 1438275 h 1836275"/>
              <a:gd name="connisteX54" fmla="*/ 1400175 w 3829050"/>
              <a:gd name="connsiteY54" fmla="*/ 1292225 h 1836275"/>
              <a:gd name="connisteX55" fmla="*/ 1263650 w 3829050"/>
              <a:gd name="connsiteY55" fmla="*/ 996950 h 1836275"/>
              <a:gd name="connisteX56" fmla="*/ 1203325 w 3829050"/>
              <a:gd name="connsiteY56" fmla="*/ 720725 h 1836275"/>
              <a:gd name="connisteX57" fmla="*/ 1152525 w 3829050"/>
              <a:gd name="connsiteY57" fmla="*/ 657225 h 1836275"/>
              <a:gd name="connisteX58" fmla="*/ 1079500 w 3829050"/>
              <a:gd name="connsiteY58" fmla="*/ 619125 h 1836275"/>
              <a:gd name="connisteX59" fmla="*/ 1012825 w 3829050"/>
              <a:gd name="connsiteY59" fmla="*/ 527050 h 1836275"/>
              <a:gd name="connisteX60" fmla="*/ 930275 w 3829050"/>
              <a:gd name="connsiteY60" fmla="*/ 431800 h 1836275"/>
              <a:gd name="connisteX61" fmla="*/ 860425 w 3829050"/>
              <a:gd name="connsiteY61" fmla="*/ 374650 h 1836275"/>
              <a:gd name="connisteX62" fmla="*/ 765175 w 3829050"/>
              <a:gd name="connsiteY62" fmla="*/ 365125 h 1836275"/>
              <a:gd name="connisteX63" fmla="*/ 654050 w 3829050"/>
              <a:gd name="connsiteY63" fmla="*/ 352425 h 1836275"/>
              <a:gd name="connisteX64" fmla="*/ 492125 w 3829050"/>
              <a:gd name="connsiteY64" fmla="*/ 307975 h 1836275"/>
              <a:gd name="connisteX65" fmla="*/ 431800 w 3829050"/>
              <a:gd name="connsiteY65" fmla="*/ 304800 h 1836275"/>
              <a:gd name="connisteX66" fmla="*/ 387350 w 3829050"/>
              <a:gd name="connsiteY66" fmla="*/ 228600 h 1836275"/>
              <a:gd name="connisteX67" fmla="*/ 365125 w 3829050"/>
              <a:gd name="connsiteY67" fmla="*/ 219075 h 1836275"/>
              <a:gd name="connisteX68" fmla="*/ 301625 w 3829050"/>
              <a:gd name="connsiteY68" fmla="*/ 231775 h 1836275"/>
              <a:gd name="connisteX69" fmla="*/ 288925 w 3829050"/>
              <a:gd name="connsiteY69" fmla="*/ 260350 h 1836275"/>
              <a:gd name="connisteX70" fmla="*/ 180975 w 3829050"/>
              <a:gd name="connsiteY70" fmla="*/ 234950 h 1836275"/>
              <a:gd name="connisteX71" fmla="*/ 0 w 3829050"/>
              <a:gd name="connsiteY71" fmla="*/ 57150 h 1836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Lst>
            <a:rect l="l" t="t" r="r" b="b"/>
            <a:pathLst>
              <a:path w="3829050" h="1836275">
                <a:moveTo>
                  <a:pt x="3829050" y="0"/>
                </a:moveTo>
                <a:cubicBezTo>
                  <a:pt x="3827145" y="33655"/>
                  <a:pt x="3824605" y="124460"/>
                  <a:pt x="3816350" y="174625"/>
                </a:cubicBezTo>
                <a:cubicBezTo>
                  <a:pt x="3808095" y="224790"/>
                  <a:pt x="3803650" y="229870"/>
                  <a:pt x="3787775" y="250825"/>
                </a:cubicBezTo>
                <a:cubicBezTo>
                  <a:pt x="3771900" y="271780"/>
                  <a:pt x="3756025" y="273685"/>
                  <a:pt x="3736975" y="279400"/>
                </a:cubicBezTo>
                <a:cubicBezTo>
                  <a:pt x="3717925" y="285115"/>
                  <a:pt x="3705225" y="279400"/>
                  <a:pt x="3692525" y="279400"/>
                </a:cubicBezTo>
                <a:cubicBezTo>
                  <a:pt x="3679825" y="279400"/>
                  <a:pt x="3684905" y="255905"/>
                  <a:pt x="3673475" y="279400"/>
                </a:cubicBezTo>
                <a:cubicBezTo>
                  <a:pt x="3662045" y="302895"/>
                  <a:pt x="3652520" y="354965"/>
                  <a:pt x="3635375" y="396875"/>
                </a:cubicBezTo>
                <a:cubicBezTo>
                  <a:pt x="3618230" y="438785"/>
                  <a:pt x="3616325" y="461645"/>
                  <a:pt x="3587750" y="488950"/>
                </a:cubicBezTo>
                <a:cubicBezTo>
                  <a:pt x="3559175" y="516255"/>
                  <a:pt x="3521710" y="532130"/>
                  <a:pt x="3492500" y="533400"/>
                </a:cubicBezTo>
                <a:cubicBezTo>
                  <a:pt x="3463290" y="534670"/>
                  <a:pt x="3456305" y="509270"/>
                  <a:pt x="3441700" y="495300"/>
                </a:cubicBezTo>
                <a:cubicBezTo>
                  <a:pt x="3427095" y="481330"/>
                  <a:pt x="3434715" y="449580"/>
                  <a:pt x="3419475" y="463550"/>
                </a:cubicBezTo>
                <a:cubicBezTo>
                  <a:pt x="3404235" y="477520"/>
                  <a:pt x="3393440" y="537845"/>
                  <a:pt x="3365500" y="565150"/>
                </a:cubicBezTo>
                <a:cubicBezTo>
                  <a:pt x="3337560" y="592455"/>
                  <a:pt x="3315335" y="596265"/>
                  <a:pt x="3279775" y="600075"/>
                </a:cubicBezTo>
                <a:cubicBezTo>
                  <a:pt x="3244215" y="603885"/>
                  <a:pt x="3223895" y="581660"/>
                  <a:pt x="3187700" y="584200"/>
                </a:cubicBezTo>
                <a:cubicBezTo>
                  <a:pt x="3151505" y="586740"/>
                  <a:pt x="3119120" y="584835"/>
                  <a:pt x="3098800" y="612775"/>
                </a:cubicBezTo>
                <a:cubicBezTo>
                  <a:pt x="3078480" y="640715"/>
                  <a:pt x="3072130" y="671195"/>
                  <a:pt x="3086100" y="723900"/>
                </a:cubicBezTo>
                <a:cubicBezTo>
                  <a:pt x="3100070" y="776605"/>
                  <a:pt x="3141980" y="817880"/>
                  <a:pt x="3168650" y="876300"/>
                </a:cubicBezTo>
                <a:cubicBezTo>
                  <a:pt x="3195320" y="934720"/>
                  <a:pt x="3209290" y="958850"/>
                  <a:pt x="3219450" y="1016000"/>
                </a:cubicBezTo>
                <a:cubicBezTo>
                  <a:pt x="3229610" y="1073150"/>
                  <a:pt x="3232785" y="1109345"/>
                  <a:pt x="3219450" y="1162050"/>
                </a:cubicBezTo>
                <a:cubicBezTo>
                  <a:pt x="3206115" y="1214755"/>
                  <a:pt x="3204845" y="1231265"/>
                  <a:pt x="3152775" y="1279525"/>
                </a:cubicBezTo>
                <a:cubicBezTo>
                  <a:pt x="3100705" y="1327785"/>
                  <a:pt x="3015615" y="1407160"/>
                  <a:pt x="2959100" y="1403350"/>
                </a:cubicBezTo>
                <a:cubicBezTo>
                  <a:pt x="2902585" y="1399540"/>
                  <a:pt x="2906395" y="1308100"/>
                  <a:pt x="2870200" y="1260475"/>
                </a:cubicBezTo>
                <a:cubicBezTo>
                  <a:pt x="2834005" y="1212850"/>
                  <a:pt x="2809240" y="1184275"/>
                  <a:pt x="2778125" y="1165225"/>
                </a:cubicBezTo>
                <a:cubicBezTo>
                  <a:pt x="2747010" y="1146175"/>
                  <a:pt x="2728595" y="1149350"/>
                  <a:pt x="2714625" y="1165225"/>
                </a:cubicBezTo>
                <a:cubicBezTo>
                  <a:pt x="2700655" y="1181100"/>
                  <a:pt x="2701925" y="1199515"/>
                  <a:pt x="2708275" y="1244600"/>
                </a:cubicBezTo>
                <a:cubicBezTo>
                  <a:pt x="2714625" y="1289685"/>
                  <a:pt x="2707640" y="1329690"/>
                  <a:pt x="2746375" y="1390650"/>
                </a:cubicBezTo>
                <a:cubicBezTo>
                  <a:pt x="2785110" y="1451610"/>
                  <a:pt x="2859405" y="1498600"/>
                  <a:pt x="2901950" y="1549400"/>
                </a:cubicBezTo>
                <a:cubicBezTo>
                  <a:pt x="2944495" y="1600200"/>
                  <a:pt x="2943860" y="1610995"/>
                  <a:pt x="2959100" y="1644650"/>
                </a:cubicBezTo>
                <a:cubicBezTo>
                  <a:pt x="2974340" y="1678305"/>
                  <a:pt x="2978150" y="1680845"/>
                  <a:pt x="2978150" y="1717675"/>
                </a:cubicBezTo>
                <a:cubicBezTo>
                  <a:pt x="2978150" y="1754505"/>
                  <a:pt x="2979420" y="1811655"/>
                  <a:pt x="2959100" y="1828800"/>
                </a:cubicBezTo>
                <a:cubicBezTo>
                  <a:pt x="2938780" y="1845945"/>
                  <a:pt x="2918460" y="1831975"/>
                  <a:pt x="2876550" y="1803400"/>
                </a:cubicBezTo>
                <a:cubicBezTo>
                  <a:pt x="2834640" y="1774825"/>
                  <a:pt x="2797810" y="1752600"/>
                  <a:pt x="2749550" y="1685925"/>
                </a:cubicBezTo>
                <a:cubicBezTo>
                  <a:pt x="2701290" y="1619250"/>
                  <a:pt x="2667635" y="1545590"/>
                  <a:pt x="2635250" y="1470025"/>
                </a:cubicBezTo>
                <a:cubicBezTo>
                  <a:pt x="2602865" y="1394460"/>
                  <a:pt x="2603500" y="1381125"/>
                  <a:pt x="2587625" y="1308100"/>
                </a:cubicBezTo>
                <a:cubicBezTo>
                  <a:pt x="2571750" y="1235075"/>
                  <a:pt x="2566670" y="1173480"/>
                  <a:pt x="2555875" y="1104900"/>
                </a:cubicBezTo>
                <a:cubicBezTo>
                  <a:pt x="2545080" y="1036320"/>
                  <a:pt x="2546985" y="1003935"/>
                  <a:pt x="2533650" y="965200"/>
                </a:cubicBezTo>
                <a:cubicBezTo>
                  <a:pt x="2520315" y="926465"/>
                  <a:pt x="2512695" y="915035"/>
                  <a:pt x="2489200" y="911225"/>
                </a:cubicBezTo>
                <a:cubicBezTo>
                  <a:pt x="2465705" y="907415"/>
                  <a:pt x="2440305" y="951230"/>
                  <a:pt x="2416175" y="946150"/>
                </a:cubicBezTo>
                <a:cubicBezTo>
                  <a:pt x="2392045" y="941070"/>
                  <a:pt x="2383790" y="921385"/>
                  <a:pt x="2368550" y="885825"/>
                </a:cubicBezTo>
                <a:cubicBezTo>
                  <a:pt x="2353310" y="850265"/>
                  <a:pt x="2354580" y="817880"/>
                  <a:pt x="2339975" y="768350"/>
                </a:cubicBezTo>
                <a:cubicBezTo>
                  <a:pt x="2325370" y="718820"/>
                  <a:pt x="2329180" y="680720"/>
                  <a:pt x="2295525" y="638175"/>
                </a:cubicBezTo>
                <a:cubicBezTo>
                  <a:pt x="2261870" y="595630"/>
                  <a:pt x="2209165" y="565150"/>
                  <a:pt x="2171700" y="555625"/>
                </a:cubicBezTo>
                <a:cubicBezTo>
                  <a:pt x="2134235" y="546100"/>
                  <a:pt x="2134235" y="565785"/>
                  <a:pt x="2108200" y="590550"/>
                </a:cubicBezTo>
                <a:cubicBezTo>
                  <a:pt x="2082165" y="615315"/>
                  <a:pt x="2073910" y="640715"/>
                  <a:pt x="2041525" y="679450"/>
                </a:cubicBezTo>
                <a:cubicBezTo>
                  <a:pt x="2009140" y="718185"/>
                  <a:pt x="1979295" y="746760"/>
                  <a:pt x="1946275" y="784225"/>
                </a:cubicBezTo>
                <a:cubicBezTo>
                  <a:pt x="1913255" y="821690"/>
                  <a:pt x="1908175" y="840105"/>
                  <a:pt x="1876425" y="866775"/>
                </a:cubicBezTo>
                <a:cubicBezTo>
                  <a:pt x="1844675" y="893445"/>
                  <a:pt x="1817370" y="904240"/>
                  <a:pt x="1787525" y="917575"/>
                </a:cubicBezTo>
                <a:cubicBezTo>
                  <a:pt x="1757680" y="930910"/>
                  <a:pt x="1746250" y="904240"/>
                  <a:pt x="1727200" y="933450"/>
                </a:cubicBezTo>
                <a:cubicBezTo>
                  <a:pt x="1708150" y="962660"/>
                  <a:pt x="1698625" y="1012825"/>
                  <a:pt x="1692275" y="1063625"/>
                </a:cubicBezTo>
                <a:cubicBezTo>
                  <a:pt x="1685925" y="1114425"/>
                  <a:pt x="1706880" y="1142365"/>
                  <a:pt x="1695450" y="1187450"/>
                </a:cubicBezTo>
                <a:cubicBezTo>
                  <a:pt x="1684020" y="1232535"/>
                  <a:pt x="1654175" y="1256030"/>
                  <a:pt x="1635125" y="1289050"/>
                </a:cubicBezTo>
                <a:cubicBezTo>
                  <a:pt x="1616075" y="1322070"/>
                  <a:pt x="1617980" y="1315720"/>
                  <a:pt x="1600200" y="1352550"/>
                </a:cubicBezTo>
                <a:cubicBezTo>
                  <a:pt x="1582420" y="1389380"/>
                  <a:pt x="1570355" y="1456055"/>
                  <a:pt x="1546225" y="1473200"/>
                </a:cubicBezTo>
                <a:cubicBezTo>
                  <a:pt x="1522095" y="1490345"/>
                  <a:pt x="1508760" y="1474470"/>
                  <a:pt x="1479550" y="1438275"/>
                </a:cubicBezTo>
                <a:cubicBezTo>
                  <a:pt x="1450340" y="1402080"/>
                  <a:pt x="1443355" y="1380490"/>
                  <a:pt x="1400175" y="1292225"/>
                </a:cubicBezTo>
                <a:cubicBezTo>
                  <a:pt x="1356995" y="1203960"/>
                  <a:pt x="1303020" y="1111250"/>
                  <a:pt x="1263650" y="996950"/>
                </a:cubicBezTo>
                <a:cubicBezTo>
                  <a:pt x="1224280" y="882650"/>
                  <a:pt x="1225550" y="788670"/>
                  <a:pt x="1203325" y="720725"/>
                </a:cubicBezTo>
                <a:cubicBezTo>
                  <a:pt x="1181100" y="652780"/>
                  <a:pt x="1177290" y="677545"/>
                  <a:pt x="1152525" y="657225"/>
                </a:cubicBezTo>
                <a:cubicBezTo>
                  <a:pt x="1127760" y="636905"/>
                  <a:pt x="1107440" y="645160"/>
                  <a:pt x="1079500" y="619125"/>
                </a:cubicBezTo>
                <a:cubicBezTo>
                  <a:pt x="1051560" y="593090"/>
                  <a:pt x="1042670" y="564515"/>
                  <a:pt x="1012825" y="527050"/>
                </a:cubicBezTo>
                <a:cubicBezTo>
                  <a:pt x="982980" y="489585"/>
                  <a:pt x="960755" y="462280"/>
                  <a:pt x="930275" y="431800"/>
                </a:cubicBezTo>
                <a:cubicBezTo>
                  <a:pt x="899795" y="401320"/>
                  <a:pt x="893445" y="387985"/>
                  <a:pt x="860425" y="374650"/>
                </a:cubicBezTo>
                <a:cubicBezTo>
                  <a:pt x="827405" y="361315"/>
                  <a:pt x="806450" y="369570"/>
                  <a:pt x="765175" y="365125"/>
                </a:cubicBezTo>
                <a:cubicBezTo>
                  <a:pt x="723900" y="360680"/>
                  <a:pt x="708660" y="363855"/>
                  <a:pt x="654050" y="352425"/>
                </a:cubicBezTo>
                <a:cubicBezTo>
                  <a:pt x="599440" y="340995"/>
                  <a:pt x="536575" y="317500"/>
                  <a:pt x="492125" y="307975"/>
                </a:cubicBezTo>
                <a:cubicBezTo>
                  <a:pt x="447675" y="298450"/>
                  <a:pt x="452755" y="320675"/>
                  <a:pt x="431800" y="304800"/>
                </a:cubicBezTo>
                <a:cubicBezTo>
                  <a:pt x="410845" y="288925"/>
                  <a:pt x="400685" y="245745"/>
                  <a:pt x="387350" y="228600"/>
                </a:cubicBezTo>
                <a:cubicBezTo>
                  <a:pt x="374015" y="211455"/>
                  <a:pt x="382270" y="218440"/>
                  <a:pt x="365125" y="219075"/>
                </a:cubicBezTo>
                <a:cubicBezTo>
                  <a:pt x="347980" y="219710"/>
                  <a:pt x="316865" y="223520"/>
                  <a:pt x="301625" y="231775"/>
                </a:cubicBezTo>
                <a:cubicBezTo>
                  <a:pt x="286385" y="240030"/>
                  <a:pt x="313055" y="259715"/>
                  <a:pt x="288925" y="260350"/>
                </a:cubicBezTo>
                <a:cubicBezTo>
                  <a:pt x="264795" y="260985"/>
                  <a:pt x="238760" y="275590"/>
                  <a:pt x="180975" y="234950"/>
                </a:cubicBezTo>
                <a:cubicBezTo>
                  <a:pt x="123190" y="194310"/>
                  <a:pt x="34290" y="92075"/>
                  <a:pt x="0" y="5715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1" name="任意多边形 10"/>
          <p:cNvSpPr/>
          <p:nvPr/>
        </p:nvSpPr>
        <p:spPr>
          <a:xfrm>
            <a:off x="2263140" y="3000851"/>
            <a:ext cx="676275" cy="161925"/>
          </a:xfrm>
          <a:custGeom>
            <a:avLst/>
            <a:gdLst>
              <a:gd name="connisteX0" fmla="*/ 901700 w 901700"/>
              <a:gd name="connsiteY0" fmla="*/ 196850 h 216206"/>
              <a:gd name="connisteX1" fmla="*/ 606425 w 901700"/>
              <a:gd name="connsiteY1" fmla="*/ 184150 h 216206"/>
              <a:gd name="connisteX2" fmla="*/ 498475 w 901700"/>
              <a:gd name="connsiteY2" fmla="*/ 200025 h 216206"/>
              <a:gd name="connisteX3" fmla="*/ 352425 w 901700"/>
              <a:gd name="connsiteY3" fmla="*/ 203200 h 216206"/>
              <a:gd name="connisteX4" fmla="*/ 53975 w 901700"/>
              <a:gd name="connsiteY4" fmla="*/ 53975 h 216206"/>
              <a:gd name="connisteX5" fmla="*/ 0 w 901700"/>
              <a:gd name="connsiteY5" fmla="*/ 0 h 21620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901700" h="216206">
                <a:moveTo>
                  <a:pt x="901700" y="196850"/>
                </a:moveTo>
                <a:cubicBezTo>
                  <a:pt x="844550" y="193675"/>
                  <a:pt x="687070" y="183515"/>
                  <a:pt x="606425" y="184150"/>
                </a:cubicBezTo>
                <a:cubicBezTo>
                  <a:pt x="525780" y="184785"/>
                  <a:pt x="549275" y="196215"/>
                  <a:pt x="498475" y="200025"/>
                </a:cubicBezTo>
                <a:cubicBezTo>
                  <a:pt x="447675" y="203835"/>
                  <a:pt x="441325" y="232410"/>
                  <a:pt x="352425" y="203200"/>
                </a:cubicBezTo>
                <a:cubicBezTo>
                  <a:pt x="263525" y="173990"/>
                  <a:pt x="124460" y="94615"/>
                  <a:pt x="53975" y="53975"/>
                </a:cubicBezTo>
                <a:cubicBezTo>
                  <a:pt x="-16510" y="13335"/>
                  <a:pt x="5080" y="7620"/>
                  <a:pt x="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2" name="任意多边形 11"/>
          <p:cNvSpPr/>
          <p:nvPr/>
        </p:nvSpPr>
        <p:spPr>
          <a:xfrm>
            <a:off x="3224689" y="3047524"/>
            <a:ext cx="146209" cy="296228"/>
          </a:xfrm>
          <a:custGeom>
            <a:avLst/>
            <a:gdLst>
              <a:gd name="connisteX0" fmla="*/ 194945 w 194945"/>
              <a:gd name="connsiteY0" fmla="*/ 0 h 394657"/>
              <a:gd name="connisteX1" fmla="*/ 81915 w 194945"/>
              <a:gd name="connsiteY1" fmla="*/ 272415 h 394657"/>
              <a:gd name="connisteX2" fmla="*/ 24765 w 194945"/>
              <a:gd name="connsiteY2" fmla="*/ 378460 h 394657"/>
              <a:gd name="connisteX3" fmla="*/ 0 w 194945"/>
              <a:gd name="connsiteY3" fmla="*/ 393065 h 394657"/>
            </a:gdLst>
            <a:ahLst/>
            <a:cxnLst>
              <a:cxn ang="0">
                <a:pos x="connisteX0" y="connsiteY0"/>
              </a:cxn>
              <a:cxn ang="0">
                <a:pos x="connisteX1" y="connsiteY1"/>
              </a:cxn>
              <a:cxn ang="0">
                <a:pos x="connisteX2" y="connsiteY2"/>
              </a:cxn>
              <a:cxn ang="0">
                <a:pos x="connisteX3" y="connsiteY3"/>
              </a:cxn>
            </a:cxnLst>
            <a:rect l="l" t="t" r="r" b="b"/>
            <a:pathLst>
              <a:path w="194945" h="394658">
                <a:moveTo>
                  <a:pt x="194945" y="0"/>
                </a:moveTo>
                <a:cubicBezTo>
                  <a:pt x="173355" y="52070"/>
                  <a:pt x="116205" y="196850"/>
                  <a:pt x="81915" y="272415"/>
                </a:cubicBezTo>
                <a:cubicBezTo>
                  <a:pt x="47625" y="347980"/>
                  <a:pt x="41275" y="354330"/>
                  <a:pt x="24765" y="378460"/>
                </a:cubicBezTo>
                <a:cubicBezTo>
                  <a:pt x="8255" y="402590"/>
                  <a:pt x="3810" y="392430"/>
                  <a:pt x="0" y="39306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3" name="任意多边形 12"/>
          <p:cNvSpPr/>
          <p:nvPr/>
        </p:nvSpPr>
        <p:spPr>
          <a:xfrm>
            <a:off x="3266599" y="3288030"/>
            <a:ext cx="97631" cy="90011"/>
          </a:xfrm>
          <a:custGeom>
            <a:avLst/>
            <a:gdLst>
              <a:gd name="connisteX0" fmla="*/ 0 w 60325"/>
              <a:gd name="connsiteY0" fmla="*/ 0 h 45085"/>
              <a:gd name="connisteX1" fmla="*/ 60325 w 60325"/>
              <a:gd name="connsiteY1" fmla="*/ 45085 h 45085"/>
            </a:gdLst>
            <a:ahLst/>
            <a:cxnLst>
              <a:cxn ang="0">
                <a:pos x="connisteX0" y="connsiteY0"/>
              </a:cxn>
              <a:cxn ang="0">
                <a:pos x="connisteX1" y="connsiteY1"/>
              </a:cxn>
            </a:cxnLst>
            <a:rect l="l" t="t" r="r" b="b"/>
            <a:pathLst>
              <a:path w="60325" h="45085">
                <a:moveTo>
                  <a:pt x="0" y="0"/>
                </a:moveTo>
                <a:cubicBezTo>
                  <a:pt x="20320" y="15240"/>
                  <a:pt x="40005" y="29845"/>
                  <a:pt x="60325" y="4508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5" name="任意多边形 14"/>
          <p:cNvSpPr/>
          <p:nvPr/>
        </p:nvSpPr>
        <p:spPr>
          <a:xfrm>
            <a:off x="3319939" y="2818924"/>
            <a:ext cx="489109" cy="1030129"/>
          </a:xfrm>
          <a:custGeom>
            <a:avLst/>
            <a:gdLst>
              <a:gd name="connisteX0" fmla="*/ 652157 w 652157"/>
              <a:gd name="connsiteY0" fmla="*/ 0 h 1373620"/>
              <a:gd name="connisteX1" fmla="*/ 515632 w 652157"/>
              <a:gd name="connsiteY1" fmla="*/ 300355 h 1373620"/>
              <a:gd name="connisteX2" fmla="*/ 348627 w 652157"/>
              <a:gd name="connsiteY2" fmla="*/ 496570 h 1373620"/>
              <a:gd name="connisteX3" fmla="*/ 92722 w 652157"/>
              <a:gd name="connsiteY3" fmla="*/ 734695 h 1373620"/>
              <a:gd name="connisteX4" fmla="*/ 647 w 652157"/>
              <a:gd name="connsiteY4" fmla="*/ 833120 h 1373620"/>
              <a:gd name="connisteX5" fmla="*/ 59702 w 652157"/>
              <a:gd name="connsiteY5" fmla="*/ 1092200 h 1373620"/>
              <a:gd name="connisteX6" fmla="*/ 119392 w 652157"/>
              <a:gd name="connsiteY6" fmla="*/ 1228725 h 1373620"/>
              <a:gd name="connisteX7" fmla="*/ 119392 w 652157"/>
              <a:gd name="connsiteY7" fmla="*/ 1228725 h 1373620"/>
              <a:gd name="connisteX8" fmla="*/ 307352 w 652157"/>
              <a:gd name="connsiteY8" fmla="*/ 1288415 h 1373620"/>
              <a:gd name="connisteX9" fmla="*/ 378472 w 652157"/>
              <a:gd name="connsiteY9" fmla="*/ 1369060 h 1373620"/>
              <a:gd name="connisteX10" fmla="*/ 378472 w 652157"/>
              <a:gd name="connsiteY10" fmla="*/ 1356995 h 13736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52157" h="1373621">
                <a:moveTo>
                  <a:pt x="652157" y="0"/>
                </a:moveTo>
                <a:cubicBezTo>
                  <a:pt x="628027" y="55880"/>
                  <a:pt x="576592" y="201295"/>
                  <a:pt x="515632" y="300355"/>
                </a:cubicBezTo>
                <a:cubicBezTo>
                  <a:pt x="454672" y="399415"/>
                  <a:pt x="433082" y="409575"/>
                  <a:pt x="348627" y="496570"/>
                </a:cubicBezTo>
                <a:cubicBezTo>
                  <a:pt x="264172" y="583565"/>
                  <a:pt x="162572" y="667385"/>
                  <a:pt x="92722" y="734695"/>
                </a:cubicBezTo>
                <a:cubicBezTo>
                  <a:pt x="22872" y="802005"/>
                  <a:pt x="6997" y="761365"/>
                  <a:pt x="647" y="833120"/>
                </a:cubicBezTo>
                <a:cubicBezTo>
                  <a:pt x="-5703" y="904875"/>
                  <a:pt x="36207" y="1012825"/>
                  <a:pt x="59702" y="1092200"/>
                </a:cubicBezTo>
                <a:cubicBezTo>
                  <a:pt x="83197" y="1171575"/>
                  <a:pt x="107327" y="1201420"/>
                  <a:pt x="119392" y="1228725"/>
                </a:cubicBezTo>
                <a:cubicBezTo>
                  <a:pt x="131457" y="1256030"/>
                  <a:pt x="81927" y="1216660"/>
                  <a:pt x="119392" y="1228725"/>
                </a:cubicBezTo>
                <a:cubicBezTo>
                  <a:pt x="156857" y="1240790"/>
                  <a:pt x="255282" y="1260475"/>
                  <a:pt x="307352" y="1288415"/>
                </a:cubicBezTo>
                <a:cubicBezTo>
                  <a:pt x="359422" y="1316355"/>
                  <a:pt x="364502" y="1355090"/>
                  <a:pt x="378472" y="1369060"/>
                </a:cubicBezTo>
                <a:cubicBezTo>
                  <a:pt x="392442" y="1383030"/>
                  <a:pt x="379742" y="1360805"/>
                  <a:pt x="378472" y="135699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6" name="任意多边形 15"/>
          <p:cNvSpPr/>
          <p:nvPr/>
        </p:nvSpPr>
        <p:spPr>
          <a:xfrm>
            <a:off x="3205639" y="3455194"/>
            <a:ext cx="199549" cy="283369"/>
          </a:xfrm>
          <a:custGeom>
            <a:avLst/>
            <a:gdLst>
              <a:gd name="connisteX0" fmla="*/ 266015 w 266015"/>
              <a:gd name="connsiteY0" fmla="*/ 377910 h 377910"/>
              <a:gd name="connisteX1" fmla="*/ 105360 w 266015"/>
              <a:gd name="connsiteY1" fmla="*/ 353780 h 377910"/>
              <a:gd name="connisteX2" fmla="*/ 105360 w 266015"/>
              <a:gd name="connsiteY2" fmla="*/ 303615 h 377910"/>
              <a:gd name="connisteX3" fmla="*/ 60275 w 266015"/>
              <a:gd name="connsiteY3" fmla="*/ 205190 h 377910"/>
              <a:gd name="connisteX4" fmla="*/ 6935 w 266015"/>
              <a:gd name="connsiteY4" fmla="*/ 83270 h 377910"/>
              <a:gd name="connisteX5" fmla="*/ 1220 w 266015"/>
              <a:gd name="connsiteY5" fmla="*/ 2625 h 377910"/>
              <a:gd name="connisteX6" fmla="*/ 1220 w 266015"/>
              <a:gd name="connsiteY6" fmla="*/ 26755 h 3779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66015" h="377910">
                <a:moveTo>
                  <a:pt x="266015" y="377910"/>
                </a:moveTo>
                <a:cubicBezTo>
                  <a:pt x="233630" y="374100"/>
                  <a:pt x="137745" y="368385"/>
                  <a:pt x="105360" y="353780"/>
                </a:cubicBezTo>
                <a:cubicBezTo>
                  <a:pt x="72975" y="339175"/>
                  <a:pt x="114250" y="333460"/>
                  <a:pt x="105360" y="303615"/>
                </a:cubicBezTo>
                <a:cubicBezTo>
                  <a:pt x="96470" y="273770"/>
                  <a:pt x="79960" y="249005"/>
                  <a:pt x="60275" y="205190"/>
                </a:cubicBezTo>
                <a:cubicBezTo>
                  <a:pt x="40590" y="161375"/>
                  <a:pt x="19000" y="123910"/>
                  <a:pt x="6935" y="83270"/>
                </a:cubicBezTo>
                <a:cubicBezTo>
                  <a:pt x="-5130" y="42630"/>
                  <a:pt x="2490" y="14055"/>
                  <a:pt x="1220" y="2625"/>
                </a:cubicBezTo>
                <a:cubicBezTo>
                  <a:pt x="-50" y="-8805"/>
                  <a:pt x="1220" y="20405"/>
                  <a:pt x="1220" y="2675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8" name="任意多边形 17"/>
          <p:cNvSpPr/>
          <p:nvPr/>
        </p:nvSpPr>
        <p:spPr>
          <a:xfrm>
            <a:off x="3885248" y="1602105"/>
            <a:ext cx="154305" cy="435293"/>
          </a:xfrm>
          <a:custGeom>
            <a:avLst/>
            <a:gdLst>
              <a:gd name="connisteX0" fmla="*/ 0 w 205656"/>
              <a:gd name="connsiteY0" fmla="*/ 580310 h 580310"/>
              <a:gd name="connisteX1" fmla="*/ 121920 w 205656"/>
              <a:gd name="connsiteY1" fmla="*/ 490775 h 580310"/>
              <a:gd name="connisteX2" fmla="*/ 184150 w 205656"/>
              <a:gd name="connsiteY2" fmla="*/ 384095 h 580310"/>
              <a:gd name="connisteX3" fmla="*/ 160655 w 205656"/>
              <a:gd name="connsiteY3" fmla="*/ 246935 h 580310"/>
              <a:gd name="connisteX4" fmla="*/ 160655 w 205656"/>
              <a:gd name="connsiteY4" fmla="*/ 181530 h 580310"/>
              <a:gd name="connisteX5" fmla="*/ 175260 w 205656"/>
              <a:gd name="connsiteY5" fmla="*/ 125015 h 580310"/>
              <a:gd name="connisteX6" fmla="*/ 187325 w 205656"/>
              <a:gd name="connsiteY6" fmla="*/ 65325 h 580310"/>
              <a:gd name="connisteX7" fmla="*/ 205105 w 205656"/>
              <a:gd name="connsiteY7" fmla="*/ 3095 h 580310"/>
              <a:gd name="connisteX8" fmla="*/ 199390 w 205656"/>
              <a:gd name="connsiteY8" fmla="*/ 14525 h 5803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205657" h="580310">
                <a:moveTo>
                  <a:pt x="0" y="580310"/>
                </a:moveTo>
                <a:cubicBezTo>
                  <a:pt x="22860" y="564435"/>
                  <a:pt x="85090" y="530145"/>
                  <a:pt x="121920" y="490775"/>
                </a:cubicBezTo>
                <a:cubicBezTo>
                  <a:pt x="158750" y="451405"/>
                  <a:pt x="176530" y="432990"/>
                  <a:pt x="184150" y="384095"/>
                </a:cubicBezTo>
                <a:cubicBezTo>
                  <a:pt x="191770" y="335200"/>
                  <a:pt x="165100" y="287575"/>
                  <a:pt x="160655" y="246935"/>
                </a:cubicBezTo>
                <a:cubicBezTo>
                  <a:pt x="156210" y="206295"/>
                  <a:pt x="157480" y="205660"/>
                  <a:pt x="160655" y="181530"/>
                </a:cubicBezTo>
                <a:cubicBezTo>
                  <a:pt x="163830" y="157400"/>
                  <a:pt x="170180" y="148510"/>
                  <a:pt x="175260" y="125015"/>
                </a:cubicBezTo>
                <a:cubicBezTo>
                  <a:pt x="180340" y="101520"/>
                  <a:pt x="181610" y="89455"/>
                  <a:pt x="187325" y="65325"/>
                </a:cubicBezTo>
                <a:cubicBezTo>
                  <a:pt x="193040" y="41195"/>
                  <a:pt x="202565" y="13255"/>
                  <a:pt x="205105" y="3095"/>
                </a:cubicBezTo>
                <a:cubicBezTo>
                  <a:pt x="207645" y="-7065"/>
                  <a:pt x="200660" y="10715"/>
                  <a:pt x="199390" y="1452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0" name="任意多边形 19"/>
          <p:cNvSpPr/>
          <p:nvPr/>
        </p:nvSpPr>
        <p:spPr>
          <a:xfrm>
            <a:off x="3882866" y="1786890"/>
            <a:ext cx="506730" cy="271939"/>
          </a:xfrm>
          <a:custGeom>
            <a:avLst/>
            <a:gdLst>
              <a:gd name="connisteX0" fmla="*/ 0 w 675640"/>
              <a:gd name="connsiteY0" fmla="*/ 362585 h 362585"/>
              <a:gd name="connisteX1" fmla="*/ 181610 w 675640"/>
              <a:gd name="connsiteY1" fmla="*/ 279400 h 362585"/>
              <a:gd name="connisteX2" fmla="*/ 249555 w 675640"/>
              <a:gd name="connsiteY2" fmla="*/ 247015 h 362585"/>
              <a:gd name="connisteX3" fmla="*/ 300355 w 675640"/>
              <a:gd name="connsiteY3" fmla="*/ 201930 h 362585"/>
              <a:gd name="connisteX4" fmla="*/ 347980 w 675640"/>
              <a:gd name="connsiteY4" fmla="*/ 136525 h 362585"/>
              <a:gd name="connisteX5" fmla="*/ 377825 w 675640"/>
              <a:gd name="connsiteY5" fmla="*/ 53340 h 362585"/>
              <a:gd name="connisteX6" fmla="*/ 428625 w 675640"/>
              <a:gd name="connsiteY6" fmla="*/ 20320 h 362585"/>
              <a:gd name="connisteX7" fmla="*/ 514985 w 675640"/>
              <a:gd name="connsiteY7" fmla="*/ 62230 h 362585"/>
              <a:gd name="connisteX8" fmla="*/ 589280 w 675640"/>
              <a:gd name="connsiteY8" fmla="*/ 59055 h 362585"/>
              <a:gd name="connisteX9" fmla="*/ 648970 w 675640"/>
              <a:gd name="connsiteY9" fmla="*/ 11430 h 362585"/>
              <a:gd name="connisteX10" fmla="*/ 675640 w 675640"/>
              <a:gd name="connsiteY10" fmla="*/ 0 h 3625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75640" h="362585">
                <a:moveTo>
                  <a:pt x="0" y="362585"/>
                </a:moveTo>
                <a:cubicBezTo>
                  <a:pt x="34925" y="346710"/>
                  <a:pt x="131445" y="302260"/>
                  <a:pt x="181610" y="279400"/>
                </a:cubicBezTo>
                <a:cubicBezTo>
                  <a:pt x="231775" y="256540"/>
                  <a:pt x="226060" y="262255"/>
                  <a:pt x="249555" y="247015"/>
                </a:cubicBezTo>
                <a:cubicBezTo>
                  <a:pt x="273050" y="231775"/>
                  <a:pt x="280670" y="224155"/>
                  <a:pt x="300355" y="201930"/>
                </a:cubicBezTo>
                <a:cubicBezTo>
                  <a:pt x="320040" y="179705"/>
                  <a:pt x="332740" y="166370"/>
                  <a:pt x="347980" y="136525"/>
                </a:cubicBezTo>
                <a:cubicBezTo>
                  <a:pt x="363220" y="106680"/>
                  <a:pt x="361950" y="76835"/>
                  <a:pt x="377825" y="53340"/>
                </a:cubicBezTo>
                <a:cubicBezTo>
                  <a:pt x="393700" y="29845"/>
                  <a:pt x="401320" y="18415"/>
                  <a:pt x="428625" y="20320"/>
                </a:cubicBezTo>
                <a:cubicBezTo>
                  <a:pt x="455930" y="22225"/>
                  <a:pt x="482600" y="54610"/>
                  <a:pt x="514985" y="62230"/>
                </a:cubicBezTo>
                <a:cubicBezTo>
                  <a:pt x="547370" y="69850"/>
                  <a:pt x="562610" y="69215"/>
                  <a:pt x="589280" y="59055"/>
                </a:cubicBezTo>
                <a:cubicBezTo>
                  <a:pt x="615950" y="48895"/>
                  <a:pt x="631825" y="23495"/>
                  <a:pt x="648970" y="11430"/>
                </a:cubicBezTo>
                <a:cubicBezTo>
                  <a:pt x="666115" y="-635"/>
                  <a:pt x="671195" y="1270"/>
                  <a:pt x="67564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2" name="任意多边形 21"/>
          <p:cNvSpPr/>
          <p:nvPr/>
        </p:nvSpPr>
        <p:spPr>
          <a:xfrm>
            <a:off x="1166813" y="2787015"/>
            <a:ext cx="57150" cy="271939"/>
          </a:xfrm>
          <a:custGeom>
            <a:avLst/>
            <a:gdLst>
              <a:gd name="connisteX0" fmla="*/ 47625 w 60155"/>
              <a:gd name="connsiteY0" fmla="*/ 0 h 309880"/>
              <a:gd name="connisteX1" fmla="*/ 57150 w 60155"/>
              <a:gd name="connsiteY1" fmla="*/ 219075 h 309880"/>
              <a:gd name="connisteX2" fmla="*/ 0 w 60155"/>
              <a:gd name="connsiteY2" fmla="*/ 309880 h 309880"/>
            </a:gdLst>
            <a:ahLst/>
            <a:cxnLst>
              <a:cxn ang="0">
                <a:pos x="connisteX0" y="connsiteY0"/>
              </a:cxn>
              <a:cxn ang="0">
                <a:pos x="connisteX1" y="connsiteY1"/>
              </a:cxn>
              <a:cxn ang="0">
                <a:pos x="connisteX2" y="connsiteY2"/>
              </a:cxn>
            </a:cxnLst>
            <a:rect l="l" t="t" r="r" b="b"/>
            <a:pathLst>
              <a:path w="60156" h="309880">
                <a:moveTo>
                  <a:pt x="47625" y="0"/>
                </a:moveTo>
                <a:cubicBezTo>
                  <a:pt x="50800" y="41910"/>
                  <a:pt x="66675" y="156845"/>
                  <a:pt x="57150" y="219075"/>
                </a:cubicBezTo>
                <a:cubicBezTo>
                  <a:pt x="47625" y="281305"/>
                  <a:pt x="11430" y="295910"/>
                  <a:pt x="0" y="30988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3" name="任意多边形 22"/>
          <p:cNvSpPr/>
          <p:nvPr/>
        </p:nvSpPr>
        <p:spPr>
          <a:xfrm>
            <a:off x="416719" y="2205038"/>
            <a:ext cx="1044416" cy="782955"/>
          </a:xfrm>
          <a:custGeom>
            <a:avLst/>
            <a:gdLst>
              <a:gd name="connisteX0" fmla="*/ 1266825 w 1392526"/>
              <a:gd name="connsiteY0" fmla="*/ 152400 h 1043971"/>
              <a:gd name="connisteX1" fmla="*/ 1343025 w 1392526"/>
              <a:gd name="connsiteY1" fmla="*/ 276225 h 1043971"/>
              <a:gd name="connisteX2" fmla="*/ 1390650 w 1392526"/>
              <a:gd name="connsiteY2" fmla="*/ 361950 h 1043971"/>
              <a:gd name="connisteX3" fmla="*/ 1371600 w 1392526"/>
              <a:gd name="connsiteY3" fmla="*/ 438150 h 1043971"/>
              <a:gd name="connisteX4" fmla="*/ 1304925 w 1392526"/>
              <a:gd name="connsiteY4" fmla="*/ 519430 h 1043971"/>
              <a:gd name="connisteX5" fmla="*/ 1257300 w 1392526"/>
              <a:gd name="connsiteY5" fmla="*/ 576580 h 1043971"/>
              <a:gd name="connisteX6" fmla="*/ 1185545 w 1392526"/>
              <a:gd name="connsiteY6" fmla="*/ 662305 h 1043971"/>
              <a:gd name="connisteX7" fmla="*/ 1095375 w 1392526"/>
              <a:gd name="connsiteY7" fmla="*/ 742950 h 1043971"/>
              <a:gd name="connisteX8" fmla="*/ 971550 w 1392526"/>
              <a:gd name="connsiteY8" fmla="*/ 781050 h 1043971"/>
              <a:gd name="connisteX9" fmla="*/ 714375 w 1392526"/>
              <a:gd name="connsiteY9" fmla="*/ 948055 h 1043971"/>
              <a:gd name="connisteX10" fmla="*/ 556895 w 1392526"/>
              <a:gd name="connsiteY10" fmla="*/ 1024255 h 1043971"/>
              <a:gd name="connisteX11" fmla="*/ 471170 w 1392526"/>
              <a:gd name="connsiteY11" fmla="*/ 1019175 h 1043971"/>
              <a:gd name="connisteX12" fmla="*/ 419100 w 1392526"/>
              <a:gd name="connsiteY12" fmla="*/ 805180 h 1043971"/>
              <a:gd name="connisteX13" fmla="*/ 238125 w 1392526"/>
              <a:gd name="connsiteY13" fmla="*/ 476250 h 1043971"/>
              <a:gd name="connisteX14" fmla="*/ 0 w 1392526"/>
              <a:gd name="connsiteY14" fmla="*/ 0 h 104397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1392526" h="1043971">
                <a:moveTo>
                  <a:pt x="1266825" y="152400"/>
                </a:moveTo>
                <a:cubicBezTo>
                  <a:pt x="1280795" y="175260"/>
                  <a:pt x="1318260" y="234315"/>
                  <a:pt x="1343025" y="276225"/>
                </a:cubicBezTo>
                <a:cubicBezTo>
                  <a:pt x="1367790" y="318135"/>
                  <a:pt x="1384935" y="329565"/>
                  <a:pt x="1390650" y="361950"/>
                </a:cubicBezTo>
                <a:cubicBezTo>
                  <a:pt x="1396365" y="394335"/>
                  <a:pt x="1388745" y="406400"/>
                  <a:pt x="1371600" y="438150"/>
                </a:cubicBezTo>
                <a:cubicBezTo>
                  <a:pt x="1354455" y="469900"/>
                  <a:pt x="1327785" y="491490"/>
                  <a:pt x="1304925" y="519430"/>
                </a:cubicBezTo>
                <a:cubicBezTo>
                  <a:pt x="1282065" y="547370"/>
                  <a:pt x="1281430" y="548005"/>
                  <a:pt x="1257300" y="576580"/>
                </a:cubicBezTo>
                <a:cubicBezTo>
                  <a:pt x="1233170" y="605155"/>
                  <a:pt x="1217930" y="629285"/>
                  <a:pt x="1185545" y="662305"/>
                </a:cubicBezTo>
                <a:cubicBezTo>
                  <a:pt x="1153160" y="695325"/>
                  <a:pt x="1137920" y="719455"/>
                  <a:pt x="1095375" y="742950"/>
                </a:cubicBezTo>
                <a:cubicBezTo>
                  <a:pt x="1052830" y="766445"/>
                  <a:pt x="1047750" y="739775"/>
                  <a:pt x="971550" y="781050"/>
                </a:cubicBezTo>
                <a:cubicBezTo>
                  <a:pt x="895350" y="822325"/>
                  <a:pt x="797560" y="899160"/>
                  <a:pt x="714375" y="948055"/>
                </a:cubicBezTo>
                <a:cubicBezTo>
                  <a:pt x="631190" y="996950"/>
                  <a:pt x="605790" y="1010285"/>
                  <a:pt x="556895" y="1024255"/>
                </a:cubicBezTo>
                <a:cubicBezTo>
                  <a:pt x="508000" y="1038225"/>
                  <a:pt x="498475" y="1062990"/>
                  <a:pt x="471170" y="1019175"/>
                </a:cubicBezTo>
                <a:cubicBezTo>
                  <a:pt x="443865" y="975360"/>
                  <a:pt x="465455" y="913765"/>
                  <a:pt x="419100" y="805180"/>
                </a:cubicBezTo>
                <a:cubicBezTo>
                  <a:pt x="372745" y="696595"/>
                  <a:pt x="321945" y="637540"/>
                  <a:pt x="238125" y="476250"/>
                </a:cubicBezTo>
                <a:cubicBezTo>
                  <a:pt x="154305" y="314960"/>
                  <a:pt x="43815" y="88900"/>
                  <a:pt x="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5" name="任意多边形 24"/>
          <p:cNvSpPr/>
          <p:nvPr/>
        </p:nvSpPr>
        <p:spPr>
          <a:xfrm>
            <a:off x="7918609" y="1525429"/>
            <a:ext cx="902494" cy="1128713"/>
          </a:xfrm>
          <a:custGeom>
            <a:avLst/>
            <a:gdLst>
              <a:gd name="connisteX0" fmla="*/ 76284 w 1203409"/>
              <a:gd name="connsiteY0" fmla="*/ 1504950 h 1504950"/>
              <a:gd name="connisteX1" fmla="*/ 130259 w 1203409"/>
              <a:gd name="connsiteY1" fmla="*/ 1323975 h 1504950"/>
              <a:gd name="connisteX2" fmla="*/ 133434 w 1203409"/>
              <a:gd name="connsiteY2" fmla="*/ 1279525 h 1504950"/>
              <a:gd name="connisteX3" fmla="*/ 133434 w 1203409"/>
              <a:gd name="connsiteY3" fmla="*/ 1206500 h 1504950"/>
              <a:gd name="connisteX4" fmla="*/ 130259 w 1203409"/>
              <a:gd name="connsiteY4" fmla="*/ 1127125 h 1504950"/>
              <a:gd name="connisteX5" fmla="*/ 101684 w 1203409"/>
              <a:gd name="connsiteY5" fmla="*/ 1082675 h 1504950"/>
              <a:gd name="connisteX6" fmla="*/ 22309 w 1203409"/>
              <a:gd name="connsiteY6" fmla="*/ 965200 h 1504950"/>
              <a:gd name="connisteX7" fmla="*/ 84 w 1203409"/>
              <a:gd name="connsiteY7" fmla="*/ 901700 h 1504950"/>
              <a:gd name="connisteX8" fmla="*/ 25484 w 1203409"/>
              <a:gd name="connsiteY8" fmla="*/ 806450 h 1504950"/>
              <a:gd name="connisteX9" fmla="*/ 60409 w 1203409"/>
              <a:gd name="connsiteY9" fmla="*/ 682625 h 1504950"/>
              <a:gd name="connisteX10" fmla="*/ 200109 w 1203409"/>
              <a:gd name="connsiteY10" fmla="*/ 606425 h 1504950"/>
              <a:gd name="connisteX11" fmla="*/ 298534 w 1203409"/>
              <a:gd name="connsiteY11" fmla="*/ 571500 h 1504950"/>
              <a:gd name="connisteX12" fmla="*/ 450934 w 1203409"/>
              <a:gd name="connsiteY12" fmla="*/ 492125 h 1504950"/>
              <a:gd name="connisteX13" fmla="*/ 501734 w 1203409"/>
              <a:gd name="connsiteY13" fmla="*/ 434975 h 1504950"/>
              <a:gd name="connisteX14" fmla="*/ 577934 w 1203409"/>
              <a:gd name="connsiteY14" fmla="*/ 409575 h 1504950"/>
              <a:gd name="connisteX15" fmla="*/ 685884 w 1203409"/>
              <a:gd name="connsiteY15" fmla="*/ 409575 h 1504950"/>
              <a:gd name="connisteX16" fmla="*/ 784309 w 1203409"/>
              <a:gd name="connsiteY16" fmla="*/ 355600 h 1504950"/>
              <a:gd name="connisteX17" fmla="*/ 870034 w 1203409"/>
              <a:gd name="connsiteY17" fmla="*/ 327025 h 1504950"/>
              <a:gd name="connisteX18" fmla="*/ 968459 w 1203409"/>
              <a:gd name="connsiteY18" fmla="*/ 250825 h 1504950"/>
              <a:gd name="connisteX19" fmla="*/ 1041484 w 1203409"/>
              <a:gd name="connsiteY19" fmla="*/ 200025 h 1504950"/>
              <a:gd name="connisteX20" fmla="*/ 1073234 w 1203409"/>
              <a:gd name="connsiteY20" fmla="*/ 136525 h 1504950"/>
              <a:gd name="connisteX21" fmla="*/ 1174834 w 1203409"/>
              <a:gd name="connsiteY21" fmla="*/ 38100 h 1504950"/>
              <a:gd name="connisteX22" fmla="*/ 1203409 w 1203409"/>
              <a:gd name="connsiteY22" fmla="*/ 0 h 15049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1203409" h="1504950">
                <a:moveTo>
                  <a:pt x="76284" y="1504950"/>
                </a:moveTo>
                <a:cubicBezTo>
                  <a:pt x="87079" y="1469390"/>
                  <a:pt x="118829" y="1369060"/>
                  <a:pt x="130259" y="1323975"/>
                </a:cubicBezTo>
                <a:cubicBezTo>
                  <a:pt x="141689" y="1278890"/>
                  <a:pt x="132799" y="1303020"/>
                  <a:pt x="133434" y="1279525"/>
                </a:cubicBezTo>
                <a:cubicBezTo>
                  <a:pt x="134069" y="1256030"/>
                  <a:pt x="134069" y="1236980"/>
                  <a:pt x="133434" y="1206500"/>
                </a:cubicBezTo>
                <a:cubicBezTo>
                  <a:pt x="132799" y="1176020"/>
                  <a:pt x="136609" y="1151890"/>
                  <a:pt x="130259" y="1127125"/>
                </a:cubicBezTo>
                <a:cubicBezTo>
                  <a:pt x="123909" y="1102360"/>
                  <a:pt x="123274" y="1115060"/>
                  <a:pt x="101684" y="1082675"/>
                </a:cubicBezTo>
                <a:cubicBezTo>
                  <a:pt x="80094" y="1050290"/>
                  <a:pt x="42629" y="1001395"/>
                  <a:pt x="22309" y="965200"/>
                </a:cubicBezTo>
                <a:cubicBezTo>
                  <a:pt x="1989" y="929005"/>
                  <a:pt x="-551" y="933450"/>
                  <a:pt x="84" y="901700"/>
                </a:cubicBezTo>
                <a:cubicBezTo>
                  <a:pt x="719" y="869950"/>
                  <a:pt x="13419" y="850265"/>
                  <a:pt x="25484" y="806450"/>
                </a:cubicBezTo>
                <a:cubicBezTo>
                  <a:pt x="37549" y="762635"/>
                  <a:pt x="25484" y="722630"/>
                  <a:pt x="60409" y="682625"/>
                </a:cubicBezTo>
                <a:cubicBezTo>
                  <a:pt x="95334" y="642620"/>
                  <a:pt x="152484" y="628650"/>
                  <a:pt x="200109" y="606425"/>
                </a:cubicBezTo>
                <a:cubicBezTo>
                  <a:pt x="247734" y="584200"/>
                  <a:pt x="248369" y="594360"/>
                  <a:pt x="298534" y="571500"/>
                </a:cubicBezTo>
                <a:cubicBezTo>
                  <a:pt x="348699" y="548640"/>
                  <a:pt x="410294" y="519430"/>
                  <a:pt x="450934" y="492125"/>
                </a:cubicBezTo>
                <a:cubicBezTo>
                  <a:pt x="491574" y="464820"/>
                  <a:pt x="476334" y="451485"/>
                  <a:pt x="501734" y="434975"/>
                </a:cubicBezTo>
                <a:cubicBezTo>
                  <a:pt x="527134" y="418465"/>
                  <a:pt x="541104" y="414655"/>
                  <a:pt x="577934" y="409575"/>
                </a:cubicBezTo>
                <a:cubicBezTo>
                  <a:pt x="614764" y="404495"/>
                  <a:pt x="644609" y="420370"/>
                  <a:pt x="685884" y="409575"/>
                </a:cubicBezTo>
                <a:cubicBezTo>
                  <a:pt x="727159" y="398780"/>
                  <a:pt x="747479" y="372110"/>
                  <a:pt x="784309" y="355600"/>
                </a:cubicBezTo>
                <a:cubicBezTo>
                  <a:pt x="821139" y="339090"/>
                  <a:pt x="833204" y="347980"/>
                  <a:pt x="870034" y="327025"/>
                </a:cubicBezTo>
                <a:cubicBezTo>
                  <a:pt x="906864" y="306070"/>
                  <a:pt x="934169" y="276225"/>
                  <a:pt x="968459" y="250825"/>
                </a:cubicBezTo>
                <a:cubicBezTo>
                  <a:pt x="1002749" y="225425"/>
                  <a:pt x="1020529" y="222885"/>
                  <a:pt x="1041484" y="200025"/>
                </a:cubicBezTo>
                <a:cubicBezTo>
                  <a:pt x="1062439" y="177165"/>
                  <a:pt x="1046564" y="168910"/>
                  <a:pt x="1073234" y="136525"/>
                </a:cubicBezTo>
                <a:cubicBezTo>
                  <a:pt x="1099904" y="104140"/>
                  <a:pt x="1148799" y="65405"/>
                  <a:pt x="1174834" y="38100"/>
                </a:cubicBezTo>
                <a:cubicBezTo>
                  <a:pt x="1200869" y="10795"/>
                  <a:pt x="1199599" y="5715"/>
                  <a:pt x="1203409"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6" name="任意多边形 25"/>
          <p:cNvSpPr/>
          <p:nvPr/>
        </p:nvSpPr>
        <p:spPr>
          <a:xfrm>
            <a:off x="7963853" y="1983105"/>
            <a:ext cx="352425" cy="163830"/>
          </a:xfrm>
          <a:custGeom>
            <a:avLst/>
            <a:gdLst>
              <a:gd name="connisteX0" fmla="*/ 0 w 482600"/>
              <a:gd name="connsiteY0" fmla="*/ 79659 h 212513"/>
              <a:gd name="connisteX1" fmla="*/ 206375 w 482600"/>
              <a:gd name="connsiteY1" fmla="*/ 6634 h 212513"/>
              <a:gd name="connisteX2" fmla="*/ 292100 w 482600"/>
              <a:gd name="connsiteY2" fmla="*/ 6634 h 212513"/>
              <a:gd name="connisteX3" fmla="*/ 355600 w 482600"/>
              <a:gd name="connsiteY3" fmla="*/ 9809 h 212513"/>
              <a:gd name="connisteX4" fmla="*/ 419100 w 482600"/>
              <a:gd name="connsiteY4" fmla="*/ 32034 h 212513"/>
              <a:gd name="connisteX5" fmla="*/ 463550 w 482600"/>
              <a:gd name="connsiteY5" fmla="*/ 193959 h 212513"/>
              <a:gd name="connisteX6" fmla="*/ 482600 w 482600"/>
              <a:gd name="connsiteY6" fmla="*/ 203484 h 21251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82600" h="212513">
                <a:moveTo>
                  <a:pt x="0" y="79660"/>
                </a:moveTo>
                <a:cubicBezTo>
                  <a:pt x="39370" y="65055"/>
                  <a:pt x="147955" y="21240"/>
                  <a:pt x="206375" y="6635"/>
                </a:cubicBezTo>
                <a:cubicBezTo>
                  <a:pt x="264795" y="-7970"/>
                  <a:pt x="262255" y="6000"/>
                  <a:pt x="292100" y="6635"/>
                </a:cubicBezTo>
                <a:cubicBezTo>
                  <a:pt x="321945" y="7270"/>
                  <a:pt x="330200" y="4730"/>
                  <a:pt x="355600" y="9810"/>
                </a:cubicBezTo>
                <a:cubicBezTo>
                  <a:pt x="381000" y="14890"/>
                  <a:pt x="397510" y="-4795"/>
                  <a:pt x="419100" y="32035"/>
                </a:cubicBezTo>
                <a:cubicBezTo>
                  <a:pt x="440690" y="68865"/>
                  <a:pt x="450850" y="159670"/>
                  <a:pt x="463550" y="193960"/>
                </a:cubicBezTo>
                <a:cubicBezTo>
                  <a:pt x="476250" y="228250"/>
                  <a:pt x="479425" y="204755"/>
                  <a:pt x="482600" y="20348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7" name="任意多边形 26"/>
          <p:cNvSpPr/>
          <p:nvPr/>
        </p:nvSpPr>
        <p:spPr>
          <a:xfrm>
            <a:off x="7951946" y="1599248"/>
            <a:ext cx="88106" cy="440531"/>
          </a:xfrm>
          <a:custGeom>
            <a:avLst/>
            <a:gdLst>
              <a:gd name="connisteX0" fmla="*/ 0 w 117475"/>
              <a:gd name="connsiteY0" fmla="*/ 587375 h 587375"/>
              <a:gd name="connisteX1" fmla="*/ 31750 w 117475"/>
              <a:gd name="connsiteY1" fmla="*/ 333375 h 587375"/>
              <a:gd name="connisteX2" fmla="*/ 95250 w 117475"/>
              <a:gd name="connsiteY2" fmla="*/ 85725 h 587375"/>
              <a:gd name="connisteX3" fmla="*/ 117475 w 117475"/>
              <a:gd name="connsiteY3" fmla="*/ 0 h 587375"/>
            </a:gdLst>
            <a:ahLst/>
            <a:cxnLst>
              <a:cxn ang="0">
                <a:pos x="connisteX0" y="connsiteY0"/>
              </a:cxn>
              <a:cxn ang="0">
                <a:pos x="connisteX1" y="connsiteY1"/>
              </a:cxn>
              <a:cxn ang="0">
                <a:pos x="connisteX2" y="connsiteY2"/>
              </a:cxn>
              <a:cxn ang="0">
                <a:pos x="connisteX3" y="connsiteY3"/>
              </a:cxn>
            </a:cxnLst>
            <a:rect l="l" t="t" r="r" b="b"/>
            <a:pathLst>
              <a:path w="117475" h="587375">
                <a:moveTo>
                  <a:pt x="0" y="587375"/>
                </a:moveTo>
                <a:cubicBezTo>
                  <a:pt x="5080" y="541655"/>
                  <a:pt x="12700" y="433705"/>
                  <a:pt x="31750" y="333375"/>
                </a:cubicBezTo>
                <a:cubicBezTo>
                  <a:pt x="50800" y="233045"/>
                  <a:pt x="78105" y="152400"/>
                  <a:pt x="95250" y="85725"/>
                </a:cubicBezTo>
                <a:cubicBezTo>
                  <a:pt x="112395" y="19050"/>
                  <a:pt x="114300" y="12065"/>
                  <a:pt x="117475"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8" name="任意多边形 27"/>
          <p:cNvSpPr/>
          <p:nvPr/>
        </p:nvSpPr>
        <p:spPr>
          <a:xfrm>
            <a:off x="7099459" y="1674495"/>
            <a:ext cx="852488" cy="279559"/>
          </a:xfrm>
          <a:custGeom>
            <a:avLst/>
            <a:gdLst>
              <a:gd name="connisteX0" fmla="*/ 1136650 w 1136650"/>
              <a:gd name="connsiteY0" fmla="*/ 372829 h 372829"/>
              <a:gd name="connisteX1" fmla="*/ 1101725 w 1136650"/>
              <a:gd name="connsiteY1" fmla="*/ 293454 h 372829"/>
              <a:gd name="connisteX2" fmla="*/ 1006475 w 1136650"/>
              <a:gd name="connsiteY2" fmla="*/ 223604 h 372829"/>
              <a:gd name="connisteX3" fmla="*/ 787400 w 1136650"/>
              <a:gd name="connsiteY3" fmla="*/ 96604 h 372829"/>
              <a:gd name="connisteX4" fmla="*/ 574675 w 1136650"/>
              <a:gd name="connsiteY4" fmla="*/ 14054 h 372829"/>
              <a:gd name="connisteX5" fmla="*/ 485775 w 1136650"/>
              <a:gd name="connsiteY5" fmla="*/ 10879 h 372829"/>
              <a:gd name="connisteX6" fmla="*/ 349250 w 1136650"/>
              <a:gd name="connsiteY6" fmla="*/ 10879 h 372829"/>
              <a:gd name="connisteX7" fmla="*/ 250825 w 1136650"/>
              <a:gd name="connsiteY7" fmla="*/ 4529 h 372829"/>
              <a:gd name="connisteX8" fmla="*/ 184150 w 1136650"/>
              <a:gd name="connsiteY8" fmla="*/ 4529 h 372829"/>
              <a:gd name="connisteX9" fmla="*/ 130175 w 1136650"/>
              <a:gd name="connsiteY9" fmla="*/ 52154 h 372829"/>
              <a:gd name="connisteX10" fmla="*/ 69850 w 1136650"/>
              <a:gd name="connsiteY10" fmla="*/ 93429 h 372829"/>
              <a:gd name="connisteX11" fmla="*/ 25400 w 1136650"/>
              <a:gd name="connsiteY11" fmla="*/ 144229 h 372829"/>
              <a:gd name="connisteX12" fmla="*/ 0 w 1136650"/>
              <a:gd name="connsiteY12" fmla="*/ 169629 h 3728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136650" h="372830">
                <a:moveTo>
                  <a:pt x="1136650" y="372830"/>
                </a:moveTo>
                <a:cubicBezTo>
                  <a:pt x="1131570" y="358225"/>
                  <a:pt x="1127760" y="323300"/>
                  <a:pt x="1101725" y="293455"/>
                </a:cubicBezTo>
                <a:cubicBezTo>
                  <a:pt x="1075690" y="263610"/>
                  <a:pt x="1069340" y="262975"/>
                  <a:pt x="1006475" y="223605"/>
                </a:cubicBezTo>
                <a:cubicBezTo>
                  <a:pt x="943610" y="184235"/>
                  <a:pt x="873760" y="138515"/>
                  <a:pt x="787400" y="96605"/>
                </a:cubicBezTo>
                <a:cubicBezTo>
                  <a:pt x="701040" y="54695"/>
                  <a:pt x="635000" y="31200"/>
                  <a:pt x="574675" y="14055"/>
                </a:cubicBezTo>
                <a:cubicBezTo>
                  <a:pt x="514350" y="-3090"/>
                  <a:pt x="530860" y="11515"/>
                  <a:pt x="485775" y="10880"/>
                </a:cubicBezTo>
                <a:cubicBezTo>
                  <a:pt x="440690" y="10245"/>
                  <a:pt x="396240" y="12150"/>
                  <a:pt x="349250" y="10880"/>
                </a:cubicBezTo>
                <a:cubicBezTo>
                  <a:pt x="302260" y="9610"/>
                  <a:pt x="283845" y="5800"/>
                  <a:pt x="250825" y="4530"/>
                </a:cubicBezTo>
                <a:cubicBezTo>
                  <a:pt x="217805" y="3260"/>
                  <a:pt x="208280" y="-4995"/>
                  <a:pt x="184150" y="4530"/>
                </a:cubicBezTo>
                <a:cubicBezTo>
                  <a:pt x="160020" y="14055"/>
                  <a:pt x="153035" y="34375"/>
                  <a:pt x="130175" y="52155"/>
                </a:cubicBezTo>
                <a:cubicBezTo>
                  <a:pt x="107315" y="69935"/>
                  <a:pt x="90805" y="75015"/>
                  <a:pt x="69850" y="93430"/>
                </a:cubicBezTo>
                <a:cubicBezTo>
                  <a:pt x="48895" y="111845"/>
                  <a:pt x="39370" y="128990"/>
                  <a:pt x="25400" y="144230"/>
                </a:cubicBezTo>
                <a:cubicBezTo>
                  <a:pt x="11430" y="159470"/>
                  <a:pt x="4445" y="165820"/>
                  <a:pt x="0" y="16963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9" name="任意多边形 28"/>
          <p:cNvSpPr/>
          <p:nvPr/>
        </p:nvSpPr>
        <p:spPr>
          <a:xfrm>
            <a:off x="5818346" y="1967389"/>
            <a:ext cx="2140744" cy="543878"/>
          </a:xfrm>
          <a:custGeom>
            <a:avLst/>
            <a:gdLst>
              <a:gd name="connisteX0" fmla="*/ 2854325 w 2854325"/>
              <a:gd name="connsiteY0" fmla="*/ 7579 h 725129"/>
              <a:gd name="connisteX1" fmla="*/ 2768600 w 2854325"/>
              <a:gd name="connsiteY1" fmla="*/ 1229 h 725129"/>
              <a:gd name="connisteX2" fmla="*/ 2708275 w 2854325"/>
              <a:gd name="connsiteY2" fmla="*/ 29804 h 725129"/>
              <a:gd name="connisteX3" fmla="*/ 2667000 w 2854325"/>
              <a:gd name="connsiteY3" fmla="*/ 36154 h 725129"/>
              <a:gd name="connisteX4" fmla="*/ 2578100 w 2854325"/>
              <a:gd name="connsiteY4" fmla="*/ 29804 h 725129"/>
              <a:gd name="connisteX5" fmla="*/ 2492375 w 2854325"/>
              <a:gd name="connsiteY5" fmla="*/ 36154 h 725129"/>
              <a:gd name="connisteX6" fmla="*/ 2447925 w 2854325"/>
              <a:gd name="connsiteY6" fmla="*/ 58379 h 725129"/>
              <a:gd name="connisteX7" fmla="*/ 2403475 w 2854325"/>
              <a:gd name="connsiteY7" fmla="*/ 106004 h 725129"/>
              <a:gd name="connisteX8" fmla="*/ 2349500 w 2854325"/>
              <a:gd name="connsiteY8" fmla="*/ 191729 h 725129"/>
              <a:gd name="connisteX9" fmla="*/ 2276475 w 2854325"/>
              <a:gd name="connsiteY9" fmla="*/ 220304 h 725129"/>
              <a:gd name="connisteX10" fmla="*/ 2165350 w 2854325"/>
              <a:gd name="connsiteY10" fmla="*/ 191729 h 725129"/>
              <a:gd name="connisteX11" fmla="*/ 2070100 w 2854325"/>
              <a:gd name="connsiteY11" fmla="*/ 80604 h 725129"/>
              <a:gd name="connisteX12" fmla="*/ 2003425 w 2854325"/>
              <a:gd name="connsiteY12" fmla="*/ 36154 h 725129"/>
              <a:gd name="connisteX13" fmla="*/ 1689100 w 2854325"/>
              <a:gd name="connsiteY13" fmla="*/ 106004 h 725129"/>
              <a:gd name="connisteX14" fmla="*/ 1425575 w 2854325"/>
              <a:gd name="connsiteY14" fmla="*/ 172679 h 725129"/>
              <a:gd name="connisteX15" fmla="*/ 1247775 w 2854325"/>
              <a:gd name="connsiteY15" fmla="*/ 182204 h 725129"/>
              <a:gd name="connisteX16" fmla="*/ 1162050 w 2854325"/>
              <a:gd name="connsiteY16" fmla="*/ 115529 h 725129"/>
              <a:gd name="connisteX17" fmla="*/ 1114425 w 2854325"/>
              <a:gd name="connsiteY17" fmla="*/ 55204 h 725129"/>
              <a:gd name="connisteX18" fmla="*/ 1047750 w 2854325"/>
              <a:gd name="connsiteY18" fmla="*/ 93304 h 725129"/>
              <a:gd name="connisteX19" fmla="*/ 1054100 w 2854325"/>
              <a:gd name="connsiteY19" fmla="*/ 140929 h 725129"/>
              <a:gd name="connisteX20" fmla="*/ 1003300 w 2854325"/>
              <a:gd name="connsiteY20" fmla="*/ 194904 h 725129"/>
              <a:gd name="connisteX21" fmla="*/ 911225 w 2854325"/>
              <a:gd name="connsiteY21" fmla="*/ 166329 h 725129"/>
              <a:gd name="connisteX22" fmla="*/ 784225 w 2854325"/>
              <a:gd name="connsiteY22" fmla="*/ 153629 h 725129"/>
              <a:gd name="connisteX23" fmla="*/ 676275 w 2854325"/>
              <a:gd name="connsiteY23" fmla="*/ 163154 h 725129"/>
              <a:gd name="connisteX24" fmla="*/ 501650 w 2854325"/>
              <a:gd name="connsiteY24" fmla="*/ 201254 h 725129"/>
              <a:gd name="connisteX25" fmla="*/ 301625 w 2854325"/>
              <a:gd name="connsiteY25" fmla="*/ 318729 h 725129"/>
              <a:gd name="connisteX26" fmla="*/ 79375 w 2854325"/>
              <a:gd name="connsiteY26" fmla="*/ 560029 h 725129"/>
              <a:gd name="connisteX27" fmla="*/ 0 w 2854325"/>
              <a:gd name="connsiteY27" fmla="*/ 725129 h 7251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2854325" h="725130">
                <a:moveTo>
                  <a:pt x="2854325" y="7580"/>
                </a:moveTo>
                <a:cubicBezTo>
                  <a:pt x="2838450" y="5675"/>
                  <a:pt x="2797810" y="-3215"/>
                  <a:pt x="2768600" y="1230"/>
                </a:cubicBezTo>
                <a:cubicBezTo>
                  <a:pt x="2739390" y="5675"/>
                  <a:pt x="2728595" y="22820"/>
                  <a:pt x="2708275" y="29805"/>
                </a:cubicBezTo>
                <a:cubicBezTo>
                  <a:pt x="2687955" y="36790"/>
                  <a:pt x="2693035" y="36155"/>
                  <a:pt x="2667000" y="36155"/>
                </a:cubicBezTo>
                <a:cubicBezTo>
                  <a:pt x="2640965" y="36155"/>
                  <a:pt x="2613025" y="29805"/>
                  <a:pt x="2578100" y="29805"/>
                </a:cubicBezTo>
                <a:cubicBezTo>
                  <a:pt x="2543175" y="29805"/>
                  <a:pt x="2518410" y="30440"/>
                  <a:pt x="2492375" y="36155"/>
                </a:cubicBezTo>
                <a:cubicBezTo>
                  <a:pt x="2466340" y="41870"/>
                  <a:pt x="2465705" y="44410"/>
                  <a:pt x="2447925" y="58380"/>
                </a:cubicBezTo>
                <a:cubicBezTo>
                  <a:pt x="2430145" y="72350"/>
                  <a:pt x="2423160" y="79335"/>
                  <a:pt x="2403475" y="106005"/>
                </a:cubicBezTo>
                <a:cubicBezTo>
                  <a:pt x="2383790" y="132675"/>
                  <a:pt x="2374900" y="168870"/>
                  <a:pt x="2349500" y="191730"/>
                </a:cubicBezTo>
                <a:cubicBezTo>
                  <a:pt x="2324100" y="214590"/>
                  <a:pt x="2313305" y="220305"/>
                  <a:pt x="2276475" y="220305"/>
                </a:cubicBezTo>
                <a:cubicBezTo>
                  <a:pt x="2239645" y="220305"/>
                  <a:pt x="2206625" y="219670"/>
                  <a:pt x="2165350" y="191730"/>
                </a:cubicBezTo>
                <a:cubicBezTo>
                  <a:pt x="2124075" y="163790"/>
                  <a:pt x="2102485" y="111720"/>
                  <a:pt x="2070100" y="80605"/>
                </a:cubicBezTo>
                <a:cubicBezTo>
                  <a:pt x="2037715" y="49490"/>
                  <a:pt x="2079625" y="31075"/>
                  <a:pt x="2003425" y="36155"/>
                </a:cubicBezTo>
                <a:cubicBezTo>
                  <a:pt x="1927225" y="41235"/>
                  <a:pt x="1804670" y="78700"/>
                  <a:pt x="1689100" y="106005"/>
                </a:cubicBezTo>
                <a:cubicBezTo>
                  <a:pt x="1573530" y="133310"/>
                  <a:pt x="1513840" y="157440"/>
                  <a:pt x="1425575" y="172680"/>
                </a:cubicBezTo>
                <a:cubicBezTo>
                  <a:pt x="1337310" y="187920"/>
                  <a:pt x="1300480" y="193635"/>
                  <a:pt x="1247775" y="182205"/>
                </a:cubicBezTo>
                <a:cubicBezTo>
                  <a:pt x="1195070" y="170775"/>
                  <a:pt x="1188720" y="140930"/>
                  <a:pt x="1162050" y="115530"/>
                </a:cubicBezTo>
                <a:cubicBezTo>
                  <a:pt x="1135380" y="90130"/>
                  <a:pt x="1137285" y="59650"/>
                  <a:pt x="1114425" y="55205"/>
                </a:cubicBezTo>
                <a:cubicBezTo>
                  <a:pt x="1091565" y="50760"/>
                  <a:pt x="1059815" y="76160"/>
                  <a:pt x="1047750" y="93305"/>
                </a:cubicBezTo>
                <a:cubicBezTo>
                  <a:pt x="1035685" y="110450"/>
                  <a:pt x="1062990" y="120610"/>
                  <a:pt x="1054100" y="140930"/>
                </a:cubicBezTo>
                <a:cubicBezTo>
                  <a:pt x="1045210" y="161250"/>
                  <a:pt x="1031875" y="189825"/>
                  <a:pt x="1003300" y="194905"/>
                </a:cubicBezTo>
                <a:cubicBezTo>
                  <a:pt x="974725" y="199985"/>
                  <a:pt x="955040" y="174585"/>
                  <a:pt x="911225" y="166330"/>
                </a:cubicBezTo>
                <a:cubicBezTo>
                  <a:pt x="867410" y="158075"/>
                  <a:pt x="831215" y="154265"/>
                  <a:pt x="784225" y="153630"/>
                </a:cubicBezTo>
                <a:cubicBezTo>
                  <a:pt x="737235" y="152995"/>
                  <a:pt x="732790" y="153630"/>
                  <a:pt x="676275" y="163155"/>
                </a:cubicBezTo>
                <a:cubicBezTo>
                  <a:pt x="619760" y="172680"/>
                  <a:pt x="576580" y="170140"/>
                  <a:pt x="501650" y="201255"/>
                </a:cubicBezTo>
                <a:cubicBezTo>
                  <a:pt x="426720" y="232370"/>
                  <a:pt x="386080" y="246975"/>
                  <a:pt x="301625" y="318730"/>
                </a:cubicBezTo>
                <a:cubicBezTo>
                  <a:pt x="217170" y="390485"/>
                  <a:pt x="139700" y="478750"/>
                  <a:pt x="79375" y="560030"/>
                </a:cubicBezTo>
                <a:cubicBezTo>
                  <a:pt x="19050" y="641310"/>
                  <a:pt x="11430" y="697190"/>
                  <a:pt x="0" y="72513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0" name="任意多边形 29"/>
          <p:cNvSpPr/>
          <p:nvPr/>
        </p:nvSpPr>
        <p:spPr>
          <a:xfrm>
            <a:off x="6901815" y="1792129"/>
            <a:ext cx="400050" cy="197644"/>
          </a:xfrm>
          <a:custGeom>
            <a:avLst/>
            <a:gdLst>
              <a:gd name="connisteX0" fmla="*/ 533400 w 533400"/>
              <a:gd name="connsiteY0" fmla="*/ 263525 h 263525"/>
              <a:gd name="connisteX1" fmla="*/ 419100 w 533400"/>
              <a:gd name="connsiteY1" fmla="*/ 114300 h 263525"/>
              <a:gd name="connisteX2" fmla="*/ 346075 w 533400"/>
              <a:gd name="connsiteY2" fmla="*/ 28575 h 263525"/>
              <a:gd name="connisteX3" fmla="*/ 247650 w 533400"/>
              <a:gd name="connsiteY3" fmla="*/ 22225 h 263525"/>
              <a:gd name="connisteX4" fmla="*/ 0 w 533400"/>
              <a:gd name="connsiteY4" fmla="*/ 0 h 2635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33400" h="263525">
                <a:moveTo>
                  <a:pt x="533400" y="263525"/>
                </a:moveTo>
                <a:cubicBezTo>
                  <a:pt x="511810" y="235585"/>
                  <a:pt x="456565" y="161290"/>
                  <a:pt x="419100" y="114300"/>
                </a:cubicBezTo>
                <a:cubicBezTo>
                  <a:pt x="381635" y="67310"/>
                  <a:pt x="380365" y="46990"/>
                  <a:pt x="346075" y="28575"/>
                </a:cubicBezTo>
                <a:cubicBezTo>
                  <a:pt x="311785" y="10160"/>
                  <a:pt x="316865" y="27940"/>
                  <a:pt x="247650" y="22225"/>
                </a:cubicBezTo>
                <a:cubicBezTo>
                  <a:pt x="178435" y="16510"/>
                  <a:pt x="47625" y="4445"/>
                  <a:pt x="0"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1" name="任意多边形 30"/>
          <p:cNvSpPr/>
          <p:nvPr/>
        </p:nvSpPr>
        <p:spPr>
          <a:xfrm>
            <a:off x="7025640" y="2015014"/>
            <a:ext cx="919163" cy="424815"/>
          </a:xfrm>
          <a:custGeom>
            <a:avLst/>
            <a:gdLst>
              <a:gd name="connisteX0" fmla="*/ 1225550 w 1225550"/>
              <a:gd name="connsiteY0" fmla="*/ 39365 h 566415"/>
              <a:gd name="connisteX1" fmla="*/ 1181100 w 1225550"/>
              <a:gd name="connsiteY1" fmla="*/ 1265 h 566415"/>
              <a:gd name="connisteX2" fmla="*/ 1130300 w 1225550"/>
              <a:gd name="connsiteY2" fmla="*/ 13965 h 566415"/>
              <a:gd name="connisteX3" fmla="*/ 1082675 w 1225550"/>
              <a:gd name="connsiteY3" fmla="*/ 33015 h 566415"/>
              <a:gd name="connisteX4" fmla="*/ 1066800 w 1225550"/>
              <a:gd name="connsiteY4" fmla="*/ 99690 h 566415"/>
              <a:gd name="connisteX5" fmla="*/ 1050925 w 1225550"/>
              <a:gd name="connsiteY5" fmla="*/ 188590 h 566415"/>
              <a:gd name="connisteX6" fmla="*/ 1022350 w 1225550"/>
              <a:gd name="connsiteY6" fmla="*/ 239390 h 566415"/>
              <a:gd name="connisteX7" fmla="*/ 984250 w 1225550"/>
              <a:gd name="connsiteY7" fmla="*/ 287015 h 566415"/>
              <a:gd name="connisteX8" fmla="*/ 866775 w 1225550"/>
              <a:gd name="connsiteY8" fmla="*/ 391790 h 566415"/>
              <a:gd name="connisteX9" fmla="*/ 835025 w 1225550"/>
              <a:gd name="connsiteY9" fmla="*/ 391790 h 566415"/>
              <a:gd name="connisteX10" fmla="*/ 800100 w 1225550"/>
              <a:gd name="connsiteY10" fmla="*/ 356865 h 566415"/>
              <a:gd name="connisteX11" fmla="*/ 717550 w 1225550"/>
              <a:gd name="connsiteY11" fmla="*/ 356865 h 566415"/>
              <a:gd name="connisteX12" fmla="*/ 650875 w 1225550"/>
              <a:gd name="connsiteY12" fmla="*/ 312415 h 566415"/>
              <a:gd name="connisteX13" fmla="*/ 612775 w 1225550"/>
              <a:gd name="connsiteY13" fmla="*/ 248915 h 566415"/>
              <a:gd name="connisteX14" fmla="*/ 400050 w 1225550"/>
              <a:gd name="connsiteY14" fmla="*/ 172715 h 566415"/>
              <a:gd name="connisteX15" fmla="*/ 120650 w 1225550"/>
              <a:gd name="connsiteY15" fmla="*/ 299715 h 566415"/>
              <a:gd name="connisteX16" fmla="*/ 63500 w 1225550"/>
              <a:gd name="connsiteY16" fmla="*/ 458465 h 566415"/>
              <a:gd name="connisteX17" fmla="*/ 0 w 1225550"/>
              <a:gd name="connsiteY17" fmla="*/ 566415 h 5664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225550" h="566416">
                <a:moveTo>
                  <a:pt x="1225550" y="39366"/>
                </a:moveTo>
                <a:cubicBezTo>
                  <a:pt x="1217930" y="31746"/>
                  <a:pt x="1200150" y="6346"/>
                  <a:pt x="1181100" y="1266"/>
                </a:cubicBezTo>
                <a:cubicBezTo>
                  <a:pt x="1162050" y="-3814"/>
                  <a:pt x="1149985" y="7616"/>
                  <a:pt x="1130300" y="13966"/>
                </a:cubicBezTo>
                <a:cubicBezTo>
                  <a:pt x="1110615" y="20316"/>
                  <a:pt x="1095375" y="15871"/>
                  <a:pt x="1082675" y="33016"/>
                </a:cubicBezTo>
                <a:cubicBezTo>
                  <a:pt x="1069975" y="50161"/>
                  <a:pt x="1073150" y="68576"/>
                  <a:pt x="1066800" y="99691"/>
                </a:cubicBezTo>
                <a:cubicBezTo>
                  <a:pt x="1060450" y="130806"/>
                  <a:pt x="1059815" y="160651"/>
                  <a:pt x="1050925" y="188591"/>
                </a:cubicBezTo>
                <a:cubicBezTo>
                  <a:pt x="1042035" y="216531"/>
                  <a:pt x="1035685" y="219706"/>
                  <a:pt x="1022350" y="239391"/>
                </a:cubicBezTo>
                <a:cubicBezTo>
                  <a:pt x="1009015" y="259076"/>
                  <a:pt x="1015365" y="256536"/>
                  <a:pt x="984250" y="287016"/>
                </a:cubicBezTo>
                <a:cubicBezTo>
                  <a:pt x="953135" y="317496"/>
                  <a:pt x="896620" y="370836"/>
                  <a:pt x="866775" y="391791"/>
                </a:cubicBezTo>
                <a:cubicBezTo>
                  <a:pt x="836930" y="412746"/>
                  <a:pt x="848360" y="398776"/>
                  <a:pt x="835025" y="391791"/>
                </a:cubicBezTo>
                <a:cubicBezTo>
                  <a:pt x="821690" y="384806"/>
                  <a:pt x="823595" y="363851"/>
                  <a:pt x="800100" y="356866"/>
                </a:cubicBezTo>
                <a:cubicBezTo>
                  <a:pt x="776605" y="349881"/>
                  <a:pt x="747395" y="365756"/>
                  <a:pt x="717550" y="356866"/>
                </a:cubicBezTo>
                <a:cubicBezTo>
                  <a:pt x="687705" y="347976"/>
                  <a:pt x="671830" y="334006"/>
                  <a:pt x="650875" y="312416"/>
                </a:cubicBezTo>
                <a:cubicBezTo>
                  <a:pt x="629920" y="290826"/>
                  <a:pt x="662940" y="276856"/>
                  <a:pt x="612775" y="248916"/>
                </a:cubicBezTo>
                <a:cubicBezTo>
                  <a:pt x="562610" y="220976"/>
                  <a:pt x="498475" y="162556"/>
                  <a:pt x="400050" y="172716"/>
                </a:cubicBezTo>
                <a:cubicBezTo>
                  <a:pt x="301625" y="182876"/>
                  <a:pt x="187960" y="242566"/>
                  <a:pt x="120650" y="299716"/>
                </a:cubicBezTo>
                <a:cubicBezTo>
                  <a:pt x="53340" y="356866"/>
                  <a:pt x="87630" y="405126"/>
                  <a:pt x="63500" y="458466"/>
                </a:cubicBezTo>
                <a:cubicBezTo>
                  <a:pt x="39370" y="511806"/>
                  <a:pt x="11430" y="548001"/>
                  <a:pt x="0" y="566416"/>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2" name="任意多边形 31"/>
          <p:cNvSpPr/>
          <p:nvPr/>
        </p:nvSpPr>
        <p:spPr>
          <a:xfrm>
            <a:off x="7113746" y="2080260"/>
            <a:ext cx="823913" cy="752475"/>
          </a:xfrm>
          <a:custGeom>
            <a:avLst/>
            <a:gdLst>
              <a:gd name="connisteX0" fmla="*/ 1098550 w 1098550"/>
              <a:gd name="connsiteY0" fmla="*/ 0 h 1003300"/>
              <a:gd name="connisteX1" fmla="*/ 1066800 w 1098550"/>
              <a:gd name="connsiteY1" fmla="*/ 187325 h 1003300"/>
              <a:gd name="connisteX2" fmla="*/ 930275 w 1098550"/>
              <a:gd name="connsiteY2" fmla="*/ 336550 h 1003300"/>
              <a:gd name="connisteX3" fmla="*/ 854075 w 1098550"/>
              <a:gd name="connsiteY3" fmla="*/ 457200 h 1003300"/>
              <a:gd name="connisteX4" fmla="*/ 857250 w 1098550"/>
              <a:gd name="connsiteY4" fmla="*/ 558800 h 1003300"/>
              <a:gd name="connisteX5" fmla="*/ 822325 w 1098550"/>
              <a:gd name="connsiteY5" fmla="*/ 625475 h 1003300"/>
              <a:gd name="connisteX6" fmla="*/ 708025 w 1098550"/>
              <a:gd name="connsiteY6" fmla="*/ 666750 h 1003300"/>
              <a:gd name="connisteX7" fmla="*/ 542925 w 1098550"/>
              <a:gd name="connsiteY7" fmla="*/ 736600 h 1003300"/>
              <a:gd name="connisteX8" fmla="*/ 390525 w 1098550"/>
              <a:gd name="connsiteY8" fmla="*/ 781050 h 1003300"/>
              <a:gd name="connisteX9" fmla="*/ 171450 w 1098550"/>
              <a:gd name="connsiteY9" fmla="*/ 825500 h 1003300"/>
              <a:gd name="connisteX10" fmla="*/ 47625 w 1098550"/>
              <a:gd name="connsiteY10" fmla="*/ 933450 h 1003300"/>
              <a:gd name="connisteX11" fmla="*/ 0 w 1098550"/>
              <a:gd name="connsiteY11" fmla="*/ 1003300 h 10033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098550" h="1003300">
                <a:moveTo>
                  <a:pt x="1098550" y="0"/>
                </a:moveTo>
                <a:cubicBezTo>
                  <a:pt x="1094740" y="34290"/>
                  <a:pt x="1100455" y="120015"/>
                  <a:pt x="1066800" y="187325"/>
                </a:cubicBezTo>
                <a:cubicBezTo>
                  <a:pt x="1033145" y="254635"/>
                  <a:pt x="972820" y="282575"/>
                  <a:pt x="930275" y="336550"/>
                </a:cubicBezTo>
                <a:cubicBezTo>
                  <a:pt x="887730" y="390525"/>
                  <a:pt x="868680" y="412750"/>
                  <a:pt x="854075" y="457200"/>
                </a:cubicBezTo>
                <a:cubicBezTo>
                  <a:pt x="839470" y="501650"/>
                  <a:pt x="863600" y="525145"/>
                  <a:pt x="857250" y="558800"/>
                </a:cubicBezTo>
                <a:cubicBezTo>
                  <a:pt x="850900" y="592455"/>
                  <a:pt x="852170" y="603885"/>
                  <a:pt x="822325" y="625475"/>
                </a:cubicBezTo>
                <a:cubicBezTo>
                  <a:pt x="792480" y="647065"/>
                  <a:pt x="763905" y="644525"/>
                  <a:pt x="708025" y="666750"/>
                </a:cubicBezTo>
                <a:cubicBezTo>
                  <a:pt x="652145" y="688975"/>
                  <a:pt x="606425" y="713740"/>
                  <a:pt x="542925" y="736600"/>
                </a:cubicBezTo>
                <a:cubicBezTo>
                  <a:pt x="479425" y="759460"/>
                  <a:pt x="464820" y="763270"/>
                  <a:pt x="390525" y="781050"/>
                </a:cubicBezTo>
                <a:cubicBezTo>
                  <a:pt x="316230" y="798830"/>
                  <a:pt x="240030" y="795020"/>
                  <a:pt x="171450" y="825500"/>
                </a:cubicBezTo>
                <a:cubicBezTo>
                  <a:pt x="102870" y="855980"/>
                  <a:pt x="81915" y="897890"/>
                  <a:pt x="47625" y="933450"/>
                </a:cubicBezTo>
                <a:cubicBezTo>
                  <a:pt x="13335" y="969010"/>
                  <a:pt x="6985" y="991235"/>
                  <a:pt x="0" y="100330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3" name="任意多边形 32"/>
          <p:cNvSpPr/>
          <p:nvPr/>
        </p:nvSpPr>
        <p:spPr>
          <a:xfrm>
            <a:off x="7429976" y="2287429"/>
            <a:ext cx="141446" cy="564356"/>
          </a:xfrm>
          <a:custGeom>
            <a:avLst/>
            <a:gdLst>
              <a:gd name="connisteX0" fmla="*/ 149586 w 188414"/>
              <a:gd name="connsiteY0" fmla="*/ 0 h 752475"/>
              <a:gd name="connisteX1" fmla="*/ 73386 w 188414"/>
              <a:gd name="connsiteY1" fmla="*/ 69850 h 752475"/>
              <a:gd name="connisteX2" fmla="*/ 73386 w 188414"/>
              <a:gd name="connsiteY2" fmla="*/ 142875 h 752475"/>
              <a:gd name="connisteX3" fmla="*/ 67036 w 188414"/>
              <a:gd name="connsiteY3" fmla="*/ 238125 h 752475"/>
              <a:gd name="connisteX4" fmla="*/ 86086 w 188414"/>
              <a:gd name="connsiteY4" fmla="*/ 292100 h 752475"/>
              <a:gd name="connisteX5" fmla="*/ 361 w 188414"/>
              <a:gd name="connsiteY5" fmla="*/ 476250 h 752475"/>
              <a:gd name="connisteX6" fmla="*/ 63861 w 188414"/>
              <a:gd name="connsiteY6" fmla="*/ 584200 h 752475"/>
              <a:gd name="connisteX7" fmla="*/ 152761 w 188414"/>
              <a:gd name="connsiteY7" fmla="*/ 631825 h 752475"/>
              <a:gd name="connisteX8" fmla="*/ 184511 w 188414"/>
              <a:gd name="connsiteY8" fmla="*/ 698500 h 752475"/>
              <a:gd name="connisteX9" fmla="*/ 89261 w 188414"/>
              <a:gd name="connsiteY9" fmla="*/ 752475 h 7524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88415" h="752475">
                <a:moveTo>
                  <a:pt x="149586" y="0"/>
                </a:moveTo>
                <a:cubicBezTo>
                  <a:pt x="134346" y="12700"/>
                  <a:pt x="88626" y="41275"/>
                  <a:pt x="73386" y="69850"/>
                </a:cubicBezTo>
                <a:cubicBezTo>
                  <a:pt x="58146" y="98425"/>
                  <a:pt x="74656" y="109220"/>
                  <a:pt x="73386" y="142875"/>
                </a:cubicBezTo>
                <a:cubicBezTo>
                  <a:pt x="72116" y="176530"/>
                  <a:pt x="64496" y="208280"/>
                  <a:pt x="67036" y="238125"/>
                </a:cubicBezTo>
                <a:cubicBezTo>
                  <a:pt x="69576" y="267970"/>
                  <a:pt x="99421" y="244475"/>
                  <a:pt x="86086" y="292100"/>
                </a:cubicBezTo>
                <a:cubicBezTo>
                  <a:pt x="72751" y="339725"/>
                  <a:pt x="4806" y="417830"/>
                  <a:pt x="361" y="476250"/>
                </a:cubicBezTo>
                <a:cubicBezTo>
                  <a:pt x="-4084" y="534670"/>
                  <a:pt x="33381" y="553085"/>
                  <a:pt x="63861" y="584200"/>
                </a:cubicBezTo>
                <a:cubicBezTo>
                  <a:pt x="94341" y="615315"/>
                  <a:pt x="128631" y="608965"/>
                  <a:pt x="152761" y="631825"/>
                </a:cubicBezTo>
                <a:cubicBezTo>
                  <a:pt x="176891" y="654685"/>
                  <a:pt x="197211" y="674370"/>
                  <a:pt x="184511" y="698500"/>
                </a:cubicBezTo>
                <a:cubicBezTo>
                  <a:pt x="171811" y="722630"/>
                  <a:pt x="108946" y="742950"/>
                  <a:pt x="89261" y="75247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4" name="任意多边形 33"/>
          <p:cNvSpPr/>
          <p:nvPr/>
        </p:nvSpPr>
        <p:spPr>
          <a:xfrm>
            <a:off x="7758589" y="2406491"/>
            <a:ext cx="255270" cy="351949"/>
          </a:xfrm>
          <a:custGeom>
            <a:avLst/>
            <a:gdLst>
              <a:gd name="connisteX0" fmla="*/ 340073 w 340073"/>
              <a:gd name="connsiteY0" fmla="*/ 0 h 469412"/>
              <a:gd name="connisteX1" fmla="*/ 254348 w 340073"/>
              <a:gd name="connsiteY1" fmla="*/ 73025 h 469412"/>
              <a:gd name="connisteX2" fmla="*/ 130523 w 340073"/>
              <a:gd name="connsiteY2" fmla="*/ 69850 h 469412"/>
              <a:gd name="connisteX3" fmla="*/ 95598 w 340073"/>
              <a:gd name="connsiteY3" fmla="*/ 79375 h 469412"/>
              <a:gd name="connisteX4" fmla="*/ 108298 w 340073"/>
              <a:gd name="connsiteY4" fmla="*/ 146050 h 469412"/>
              <a:gd name="connisteX5" fmla="*/ 181323 w 340073"/>
              <a:gd name="connsiteY5" fmla="*/ 171450 h 469412"/>
              <a:gd name="connisteX6" fmla="*/ 136873 w 340073"/>
              <a:gd name="connsiteY6" fmla="*/ 285750 h 469412"/>
              <a:gd name="connisteX7" fmla="*/ 79723 w 340073"/>
              <a:gd name="connsiteY7" fmla="*/ 355600 h 469412"/>
              <a:gd name="connisteX8" fmla="*/ 25748 w 340073"/>
              <a:gd name="connsiteY8" fmla="*/ 438150 h 469412"/>
              <a:gd name="connisteX9" fmla="*/ 348 w 340073"/>
              <a:gd name="connsiteY9" fmla="*/ 466725 h 469412"/>
              <a:gd name="connisteX10" fmla="*/ 13048 w 340073"/>
              <a:gd name="connsiteY10" fmla="*/ 466725 h 46941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340074" h="469412">
                <a:moveTo>
                  <a:pt x="340074" y="0"/>
                </a:moveTo>
                <a:cubicBezTo>
                  <a:pt x="325469" y="14605"/>
                  <a:pt x="296259" y="59055"/>
                  <a:pt x="254349" y="73025"/>
                </a:cubicBezTo>
                <a:cubicBezTo>
                  <a:pt x="212439" y="86995"/>
                  <a:pt x="162274" y="68580"/>
                  <a:pt x="130524" y="69850"/>
                </a:cubicBezTo>
                <a:cubicBezTo>
                  <a:pt x="98774" y="71120"/>
                  <a:pt x="100044" y="64135"/>
                  <a:pt x="95599" y="79375"/>
                </a:cubicBezTo>
                <a:cubicBezTo>
                  <a:pt x="91154" y="94615"/>
                  <a:pt x="91154" y="127635"/>
                  <a:pt x="108299" y="146050"/>
                </a:cubicBezTo>
                <a:cubicBezTo>
                  <a:pt x="125444" y="164465"/>
                  <a:pt x="175609" y="143510"/>
                  <a:pt x="181324" y="171450"/>
                </a:cubicBezTo>
                <a:cubicBezTo>
                  <a:pt x="187039" y="199390"/>
                  <a:pt x="157194" y="248920"/>
                  <a:pt x="136874" y="285750"/>
                </a:cubicBezTo>
                <a:cubicBezTo>
                  <a:pt x="116554" y="322580"/>
                  <a:pt x="101949" y="325120"/>
                  <a:pt x="79724" y="355600"/>
                </a:cubicBezTo>
                <a:cubicBezTo>
                  <a:pt x="57499" y="386080"/>
                  <a:pt x="41624" y="415925"/>
                  <a:pt x="25749" y="438150"/>
                </a:cubicBezTo>
                <a:cubicBezTo>
                  <a:pt x="9874" y="460375"/>
                  <a:pt x="2889" y="461010"/>
                  <a:pt x="349" y="466725"/>
                </a:cubicBezTo>
                <a:cubicBezTo>
                  <a:pt x="-2191" y="472440"/>
                  <a:pt x="9874" y="467360"/>
                  <a:pt x="13049" y="46672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5" name="任意多边形 34"/>
          <p:cNvSpPr/>
          <p:nvPr/>
        </p:nvSpPr>
        <p:spPr>
          <a:xfrm>
            <a:off x="5442109" y="1458754"/>
            <a:ext cx="1091565" cy="992981"/>
          </a:xfrm>
          <a:custGeom>
            <a:avLst/>
            <a:gdLst>
              <a:gd name="connisteX0" fmla="*/ 1438275 w 1455272"/>
              <a:gd name="connsiteY0" fmla="*/ 1323661 h 1323661"/>
              <a:gd name="connisteX1" fmla="*/ 1454150 w 1455272"/>
              <a:gd name="connsiteY1" fmla="*/ 1177611 h 1323661"/>
              <a:gd name="connisteX2" fmla="*/ 1409700 w 1455272"/>
              <a:gd name="connsiteY2" fmla="*/ 1136336 h 1323661"/>
              <a:gd name="connisteX3" fmla="*/ 1311275 w 1455272"/>
              <a:gd name="connsiteY3" fmla="*/ 1076011 h 1323661"/>
              <a:gd name="connisteX4" fmla="*/ 1228725 w 1455272"/>
              <a:gd name="connsiteY4" fmla="*/ 1028386 h 1323661"/>
              <a:gd name="connisteX5" fmla="*/ 1184275 w 1455272"/>
              <a:gd name="connsiteY5" fmla="*/ 971236 h 1323661"/>
              <a:gd name="connisteX6" fmla="*/ 1184275 w 1455272"/>
              <a:gd name="connsiteY6" fmla="*/ 860111 h 1323661"/>
              <a:gd name="connisteX7" fmla="*/ 1174750 w 1455272"/>
              <a:gd name="connsiteY7" fmla="*/ 726761 h 1323661"/>
              <a:gd name="connisteX8" fmla="*/ 1111250 w 1455272"/>
              <a:gd name="connsiteY8" fmla="*/ 701361 h 1323661"/>
              <a:gd name="connisteX9" fmla="*/ 1031875 w 1455272"/>
              <a:gd name="connsiteY9" fmla="*/ 656911 h 1323661"/>
              <a:gd name="connisteX10" fmla="*/ 987425 w 1455272"/>
              <a:gd name="connsiteY10" fmla="*/ 577536 h 1323661"/>
              <a:gd name="connisteX11" fmla="*/ 923925 w 1455272"/>
              <a:gd name="connsiteY11" fmla="*/ 447361 h 1323661"/>
              <a:gd name="connisteX12" fmla="*/ 885825 w 1455272"/>
              <a:gd name="connsiteY12" fmla="*/ 387036 h 1323661"/>
              <a:gd name="connisteX13" fmla="*/ 819150 w 1455272"/>
              <a:gd name="connsiteY13" fmla="*/ 348936 h 1323661"/>
              <a:gd name="connisteX14" fmla="*/ 784225 w 1455272"/>
              <a:gd name="connsiteY14" fmla="*/ 266386 h 1323661"/>
              <a:gd name="connisteX15" fmla="*/ 831850 w 1455272"/>
              <a:gd name="connsiteY15" fmla="*/ 231461 h 1323661"/>
              <a:gd name="connisteX16" fmla="*/ 866775 w 1455272"/>
              <a:gd name="connsiteY16" fmla="*/ 171136 h 1323661"/>
              <a:gd name="connisteX17" fmla="*/ 762000 w 1455272"/>
              <a:gd name="connsiteY17" fmla="*/ 123511 h 1323661"/>
              <a:gd name="connisteX18" fmla="*/ 657225 w 1455272"/>
              <a:gd name="connsiteY18" fmla="*/ 148911 h 1323661"/>
              <a:gd name="connisteX19" fmla="*/ 606425 w 1455272"/>
              <a:gd name="connsiteY19" fmla="*/ 110811 h 1323661"/>
              <a:gd name="connisteX20" fmla="*/ 596900 w 1455272"/>
              <a:gd name="connsiteY20" fmla="*/ 63186 h 1323661"/>
              <a:gd name="connisteX21" fmla="*/ 581025 w 1455272"/>
              <a:gd name="connsiteY21" fmla="*/ 6036 h 1323661"/>
              <a:gd name="connisteX22" fmla="*/ 530225 w 1455272"/>
              <a:gd name="connsiteY22" fmla="*/ 6036 h 1323661"/>
              <a:gd name="connisteX23" fmla="*/ 479425 w 1455272"/>
              <a:gd name="connsiteY23" fmla="*/ 25086 h 1323661"/>
              <a:gd name="connisteX24" fmla="*/ 381000 w 1455272"/>
              <a:gd name="connsiteY24" fmla="*/ 50486 h 1323661"/>
              <a:gd name="connisteX25" fmla="*/ 203200 w 1455272"/>
              <a:gd name="connsiteY25" fmla="*/ 47311 h 1323661"/>
              <a:gd name="connisteX26" fmla="*/ 73025 w 1455272"/>
              <a:gd name="connsiteY26" fmla="*/ 120336 h 1323661"/>
              <a:gd name="connisteX27" fmla="*/ 0 w 1455272"/>
              <a:gd name="connsiteY27" fmla="*/ 164786 h 132366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1455272" h="1323662">
                <a:moveTo>
                  <a:pt x="1438275" y="1323662"/>
                </a:moveTo>
                <a:cubicBezTo>
                  <a:pt x="1442085" y="1295087"/>
                  <a:pt x="1459865" y="1215077"/>
                  <a:pt x="1454150" y="1177612"/>
                </a:cubicBezTo>
                <a:cubicBezTo>
                  <a:pt x="1448435" y="1140147"/>
                  <a:pt x="1438275" y="1156657"/>
                  <a:pt x="1409700" y="1136337"/>
                </a:cubicBezTo>
                <a:cubicBezTo>
                  <a:pt x="1381125" y="1116017"/>
                  <a:pt x="1347470" y="1097602"/>
                  <a:pt x="1311275" y="1076012"/>
                </a:cubicBezTo>
                <a:cubicBezTo>
                  <a:pt x="1275080" y="1054422"/>
                  <a:pt x="1254125" y="1049342"/>
                  <a:pt x="1228725" y="1028387"/>
                </a:cubicBezTo>
                <a:cubicBezTo>
                  <a:pt x="1203325" y="1007432"/>
                  <a:pt x="1193165" y="1004892"/>
                  <a:pt x="1184275" y="971237"/>
                </a:cubicBezTo>
                <a:cubicBezTo>
                  <a:pt x="1175385" y="937582"/>
                  <a:pt x="1186180" y="909007"/>
                  <a:pt x="1184275" y="860112"/>
                </a:cubicBezTo>
                <a:cubicBezTo>
                  <a:pt x="1182370" y="811217"/>
                  <a:pt x="1189355" y="758512"/>
                  <a:pt x="1174750" y="726762"/>
                </a:cubicBezTo>
                <a:cubicBezTo>
                  <a:pt x="1160145" y="695012"/>
                  <a:pt x="1139825" y="715332"/>
                  <a:pt x="1111250" y="701362"/>
                </a:cubicBezTo>
                <a:cubicBezTo>
                  <a:pt x="1082675" y="687392"/>
                  <a:pt x="1056640" y="681677"/>
                  <a:pt x="1031875" y="656912"/>
                </a:cubicBezTo>
                <a:cubicBezTo>
                  <a:pt x="1007110" y="632147"/>
                  <a:pt x="1009015" y="619447"/>
                  <a:pt x="987425" y="577537"/>
                </a:cubicBezTo>
                <a:cubicBezTo>
                  <a:pt x="965835" y="535627"/>
                  <a:pt x="944245" y="485462"/>
                  <a:pt x="923925" y="447362"/>
                </a:cubicBezTo>
                <a:cubicBezTo>
                  <a:pt x="903605" y="409262"/>
                  <a:pt x="906780" y="406722"/>
                  <a:pt x="885825" y="387037"/>
                </a:cubicBezTo>
                <a:cubicBezTo>
                  <a:pt x="864870" y="367352"/>
                  <a:pt x="839470" y="373067"/>
                  <a:pt x="819150" y="348937"/>
                </a:cubicBezTo>
                <a:cubicBezTo>
                  <a:pt x="798830" y="324807"/>
                  <a:pt x="781685" y="289882"/>
                  <a:pt x="784225" y="266387"/>
                </a:cubicBezTo>
                <a:cubicBezTo>
                  <a:pt x="786765" y="242892"/>
                  <a:pt x="815340" y="250512"/>
                  <a:pt x="831850" y="231462"/>
                </a:cubicBezTo>
                <a:cubicBezTo>
                  <a:pt x="848360" y="212412"/>
                  <a:pt x="880745" y="192727"/>
                  <a:pt x="866775" y="171137"/>
                </a:cubicBezTo>
                <a:cubicBezTo>
                  <a:pt x="852805" y="149547"/>
                  <a:pt x="803910" y="127957"/>
                  <a:pt x="762000" y="123512"/>
                </a:cubicBezTo>
                <a:cubicBezTo>
                  <a:pt x="720090" y="119067"/>
                  <a:pt x="688340" y="151452"/>
                  <a:pt x="657225" y="148912"/>
                </a:cubicBezTo>
                <a:cubicBezTo>
                  <a:pt x="626110" y="146372"/>
                  <a:pt x="618490" y="127957"/>
                  <a:pt x="606425" y="110812"/>
                </a:cubicBezTo>
                <a:cubicBezTo>
                  <a:pt x="594360" y="93667"/>
                  <a:pt x="601980" y="84142"/>
                  <a:pt x="596900" y="63187"/>
                </a:cubicBezTo>
                <a:cubicBezTo>
                  <a:pt x="591820" y="42232"/>
                  <a:pt x="594360" y="17467"/>
                  <a:pt x="581025" y="6037"/>
                </a:cubicBezTo>
                <a:cubicBezTo>
                  <a:pt x="567690" y="-5393"/>
                  <a:pt x="550545" y="2227"/>
                  <a:pt x="530225" y="6037"/>
                </a:cubicBezTo>
                <a:cubicBezTo>
                  <a:pt x="509905" y="9847"/>
                  <a:pt x="509270" y="16197"/>
                  <a:pt x="479425" y="25087"/>
                </a:cubicBezTo>
                <a:cubicBezTo>
                  <a:pt x="449580" y="33977"/>
                  <a:pt x="436245" y="46042"/>
                  <a:pt x="381000" y="50487"/>
                </a:cubicBezTo>
                <a:cubicBezTo>
                  <a:pt x="325755" y="54932"/>
                  <a:pt x="264795" y="33342"/>
                  <a:pt x="203200" y="47312"/>
                </a:cubicBezTo>
                <a:cubicBezTo>
                  <a:pt x="141605" y="61282"/>
                  <a:pt x="113665" y="96842"/>
                  <a:pt x="73025" y="120337"/>
                </a:cubicBezTo>
                <a:cubicBezTo>
                  <a:pt x="32385" y="143832"/>
                  <a:pt x="12065" y="157167"/>
                  <a:pt x="0" y="164787"/>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6" name="任意多边形 35"/>
          <p:cNvSpPr/>
          <p:nvPr/>
        </p:nvSpPr>
        <p:spPr>
          <a:xfrm>
            <a:off x="5242084" y="1976438"/>
            <a:ext cx="1035844" cy="213360"/>
          </a:xfrm>
          <a:custGeom>
            <a:avLst/>
            <a:gdLst>
              <a:gd name="connisteX0" fmla="*/ 1381125 w 1381125"/>
              <a:gd name="connsiteY0" fmla="*/ 21039 h 284564"/>
              <a:gd name="connisteX1" fmla="*/ 1228725 w 1381125"/>
              <a:gd name="connsiteY1" fmla="*/ 106764 h 284564"/>
              <a:gd name="connisteX2" fmla="*/ 1073150 w 1381125"/>
              <a:gd name="connsiteY2" fmla="*/ 106764 h 284564"/>
              <a:gd name="connisteX3" fmla="*/ 930275 w 1381125"/>
              <a:gd name="connsiteY3" fmla="*/ 106764 h 284564"/>
              <a:gd name="connisteX4" fmla="*/ 790575 w 1381125"/>
              <a:gd name="connsiteY4" fmla="*/ 103589 h 284564"/>
              <a:gd name="connisteX5" fmla="*/ 609600 w 1381125"/>
              <a:gd name="connsiteY5" fmla="*/ 138514 h 284564"/>
              <a:gd name="connisteX6" fmla="*/ 488950 w 1381125"/>
              <a:gd name="connsiteY6" fmla="*/ 179789 h 284564"/>
              <a:gd name="connisteX7" fmla="*/ 431800 w 1381125"/>
              <a:gd name="connsiteY7" fmla="*/ 208364 h 284564"/>
              <a:gd name="connisteX8" fmla="*/ 393700 w 1381125"/>
              <a:gd name="connsiteY8" fmla="*/ 221064 h 284564"/>
              <a:gd name="connisteX9" fmla="*/ 396875 w 1381125"/>
              <a:gd name="connsiteY9" fmla="*/ 81364 h 284564"/>
              <a:gd name="connisteX10" fmla="*/ 381000 w 1381125"/>
              <a:gd name="connsiteY10" fmla="*/ 21039 h 284564"/>
              <a:gd name="connisteX11" fmla="*/ 269875 w 1381125"/>
              <a:gd name="connsiteY11" fmla="*/ 1989 h 284564"/>
              <a:gd name="connisteX12" fmla="*/ 200025 w 1381125"/>
              <a:gd name="connsiteY12" fmla="*/ 52789 h 284564"/>
              <a:gd name="connisteX13" fmla="*/ 177800 w 1381125"/>
              <a:gd name="connsiteY13" fmla="*/ 65489 h 284564"/>
              <a:gd name="connisteX14" fmla="*/ 130175 w 1381125"/>
              <a:gd name="connsiteY14" fmla="*/ 128989 h 284564"/>
              <a:gd name="connisteX15" fmla="*/ 92075 w 1381125"/>
              <a:gd name="connsiteY15" fmla="*/ 170264 h 284564"/>
              <a:gd name="connisteX16" fmla="*/ 41275 w 1381125"/>
              <a:gd name="connsiteY16" fmla="*/ 217889 h 284564"/>
              <a:gd name="connisteX17" fmla="*/ 0 w 1381125"/>
              <a:gd name="connsiteY17" fmla="*/ 284564 h 28456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381125" h="284564">
                <a:moveTo>
                  <a:pt x="1381125" y="21039"/>
                </a:moveTo>
                <a:cubicBezTo>
                  <a:pt x="1353820" y="38184"/>
                  <a:pt x="1290320" y="89619"/>
                  <a:pt x="1228725" y="106764"/>
                </a:cubicBezTo>
                <a:cubicBezTo>
                  <a:pt x="1167130" y="123909"/>
                  <a:pt x="1132840" y="106764"/>
                  <a:pt x="1073150" y="106764"/>
                </a:cubicBezTo>
                <a:cubicBezTo>
                  <a:pt x="1013460" y="106764"/>
                  <a:pt x="986790" y="107399"/>
                  <a:pt x="930275" y="106764"/>
                </a:cubicBezTo>
                <a:cubicBezTo>
                  <a:pt x="873760" y="106129"/>
                  <a:pt x="854710" y="97239"/>
                  <a:pt x="790575" y="103589"/>
                </a:cubicBezTo>
                <a:cubicBezTo>
                  <a:pt x="726440" y="109939"/>
                  <a:pt x="669925" y="123274"/>
                  <a:pt x="609600" y="138514"/>
                </a:cubicBezTo>
                <a:cubicBezTo>
                  <a:pt x="549275" y="153754"/>
                  <a:pt x="524510" y="165819"/>
                  <a:pt x="488950" y="179789"/>
                </a:cubicBezTo>
                <a:cubicBezTo>
                  <a:pt x="453390" y="193759"/>
                  <a:pt x="450850" y="200109"/>
                  <a:pt x="431800" y="208364"/>
                </a:cubicBezTo>
                <a:cubicBezTo>
                  <a:pt x="412750" y="216619"/>
                  <a:pt x="400685" y="246464"/>
                  <a:pt x="393700" y="221064"/>
                </a:cubicBezTo>
                <a:cubicBezTo>
                  <a:pt x="386715" y="195664"/>
                  <a:pt x="399415" y="121369"/>
                  <a:pt x="396875" y="81364"/>
                </a:cubicBezTo>
                <a:cubicBezTo>
                  <a:pt x="394335" y="41359"/>
                  <a:pt x="406400" y="36914"/>
                  <a:pt x="381000" y="21039"/>
                </a:cubicBezTo>
                <a:cubicBezTo>
                  <a:pt x="355600" y="5164"/>
                  <a:pt x="306070" y="-4361"/>
                  <a:pt x="269875" y="1989"/>
                </a:cubicBezTo>
                <a:cubicBezTo>
                  <a:pt x="233680" y="8339"/>
                  <a:pt x="218440" y="40089"/>
                  <a:pt x="200025" y="52789"/>
                </a:cubicBezTo>
                <a:cubicBezTo>
                  <a:pt x="181610" y="65489"/>
                  <a:pt x="191770" y="50249"/>
                  <a:pt x="177800" y="65489"/>
                </a:cubicBezTo>
                <a:cubicBezTo>
                  <a:pt x="163830" y="80729"/>
                  <a:pt x="147320" y="108034"/>
                  <a:pt x="130175" y="128989"/>
                </a:cubicBezTo>
                <a:cubicBezTo>
                  <a:pt x="113030" y="149944"/>
                  <a:pt x="109855" y="152484"/>
                  <a:pt x="92075" y="170264"/>
                </a:cubicBezTo>
                <a:cubicBezTo>
                  <a:pt x="74295" y="188044"/>
                  <a:pt x="59690" y="195029"/>
                  <a:pt x="41275" y="217889"/>
                </a:cubicBezTo>
                <a:cubicBezTo>
                  <a:pt x="22860" y="240749"/>
                  <a:pt x="6985" y="271864"/>
                  <a:pt x="0" y="284564"/>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8" name="任意多边形 37"/>
          <p:cNvSpPr/>
          <p:nvPr/>
        </p:nvSpPr>
        <p:spPr>
          <a:xfrm>
            <a:off x="5535930" y="2148840"/>
            <a:ext cx="73819" cy="199073"/>
          </a:xfrm>
          <a:custGeom>
            <a:avLst/>
            <a:gdLst>
              <a:gd name="connisteX0" fmla="*/ 0 w 98425"/>
              <a:gd name="connsiteY0" fmla="*/ 0 h 265140"/>
              <a:gd name="connisteX1" fmla="*/ 73025 w 98425"/>
              <a:gd name="connsiteY1" fmla="*/ 231775 h 265140"/>
              <a:gd name="connisteX2" fmla="*/ 98425 w 98425"/>
              <a:gd name="connsiteY2" fmla="*/ 260350 h 265140"/>
            </a:gdLst>
            <a:ahLst/>
            <a:cxnLst>
              <a:cxn ang="0">
                <a:pos x="connisteX0" y="connsiteY0"/>
              </a:cxn>
              <a:cxn ang="0">
                <a:pos x="connisteX1" y="connsiteY1"/>
              </a:cxn>
              <a:cxn ang="0">
                <a:pos x="connisteX2" y="connsiteY2"/>
              </a:cxn>
            </a:cxnLst>
            <a:rect l="l" t="t" r="r" b="b"/>
            <a:pathLst>
              <a:path w="98425" h="265140">
                <a:moveTo>
                  <a:pt x="0" y="0"/>
                </a:moveTo>
                <a:cubicBezTo>
                  <a:pt x="13970" y="45720"/>
                  <a:pt x="53340" y="179705"/>
                  <a:pt x="73025" y="231775"/>
                </a:cubicBezTo>
                <a:cubicBezTo>
                  <a:pt x="92710" y="283845"/>
                  <a:pt x="94615" y="259080"/>
                  <a:pt x="98425" y="2603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9" name="任意多边形 38"/>
          <p:cNvSpPr/>
          <p:nvPr/>
        </p:nvSpPr>
        <p:spPr>
          <a:xfrm>
            <a:off x="5197793" y="1729740"/>
            <a:ext cx="707231" cy="623888"/>
          </a:xfrm>
          <a:custGeom>
            <a:avLst/>
            <a:gdLst>
              <a:gd name="connisteX0" fmla="*/ 0 w 942975"/>
              <a:gd name="connsiteY0" fmla="*/ 0 h 831850"/>
              <a:gd name="connisteX1" fmla="*/ 152400 w 942975"/>
              <a:gd name="connsiteY1" fmla="*/ 107950 h 831850"/>
              <a:gd name="connisteX2" fmla="*/ 298450 w 942975"/>
              <a:gd name="connsiteY2" fmla="*/ 136525 h 831850"/>
              <a:gd name="connisteX3" fmla="*/ 406400 w 942975"/>
              <a:gd name="connsiteY3" fmla="*/ 127000 h 831850"/>
              <a:gd name="connisteX4" fmla="*/ 485775 w 942975"/>
              <a:gd name="connsiteY4" fmla="*/ 101600 h 831850"/>
              <a:gd name="connisteX5" fmla="*/ 555625 w 942975"/>
              <a:gd name="connsiteY5" fmla="*/ 66675 h 831850"/>
              <a:gd name="connisteX6" fmla="*/ 593725 w 942975"/>
              <a:gd name="connsiteY6" fmla="*/ 66675 h 831850"/>
              <a:gd name="connisteX7" fmla="*/ 635000 w 942975"/>
              <a:gd name="connsiteY7" fmla="*/ 66675 h 831850"/>
              <a:gd name="connisteX8" fmla="*/ 654050 w 942975"/>
              <a:gd name="connsiteY8" fmla="*/ 98425 h 831850"/>
              <a:gd name="connisteX9" fmla="*/ 660400 w 942975"/>
              <a:gd name="connsiteY9" fmla="*/ 165100 h 831850"/>
              <a:gd name="connisteX10" fmla="*/ 641350 w 942975"/>
              <a:gd name="connsiteY10" fmla="*/ 215900 h 831850"/>
              <a:gd name="connisteX11" fmla="*/ 641350 w 942975"/>
              <a:gd name="connsiteY11" fmla="*/ 311150 h 831850"/>
              <a:gd name="connisteX12" fmla="*/ 736600 w 942975"/>
              <a:gd name="connsiteY12" fmla="*/ 434975 h 831850"/>
              <a:gd name="connisteX13" fmla="*/ 765175 w 942975"/>
              <a:gd name="connsiteY13" fmla="*/ 511175 h 831850"/>
              <a:gd name="connisteX14" fmla="*/ 765175 w 942975"/>
              <a:gd name="connsiteY14" fmla="*/ 593725 h 831850"/>
              <a:gd name="connisteX15" fmla="*/ 765175 w 942975"/>
              <a:gd name="connsiteY15" fmla="*/ 673100 h 831850"/>
              <a:gd name="connisteX16" fmla="*/ 815975 w 942975"/>
              <a:gd name="connsiteY16" fmla="*/ 733425 h 831850"/>
              <a:gd name="connisteX17" fmla="*/ 876300 w 942975"/>
              <a:gd name="connsiteY17" fmla="*/ 793750 h 831850"/>
              <a:gd name="connisteX18" fmla="*/ 942975 w 942975"/>
              <a:gd name="connsiteY18" fmla="*/ 831850 h 8318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Lst>
            <a:rect l="l" t="t" r="r" b="b"/>
            <a:pathLst>
              <a:path w="942975" h="831850">
                <a:moveTo>
                  <a:pt x="0" y="0"/>
                </a:moveTo>
                <a:cubicBezTo>
                  <a:pt x="27305" y="20955"/>
                  <a:pt x="92710" y="80645"/>
                  <a:pt x="152400" y="107950"/>
                </a:cubicBezTo>
                <a:cubicBezTo>
                  <a:pt x="212090" y="135255"/>
                  <a:pt x="247650" y="132715"/>
                  <a:pt x="298450" y="136525"/>
                </a:cubicBezTo>
                <a:cubicBezTo>
                  <a:pt x="349250" y="140335"/>
                  <a:pt x="368935" y="133985"/>
                  <a:pt x="406400" y="127000"/>
                </a:cubicBezTo>
                <a:cubicBezTo>
                  <a:pt x="443865" y="120015"/>
                  <a:pt x="455930" y="113665"/>
                  <a:pt x="485775" y="101600"/>
                </a:cubicBezTo>
                <a:cubicBezTo>
                  <a:pt x="515620" y="89535"/>
                  <a:pt x="534035" y="73660"/>
                  <a:pt x="555625" y="66675"/>
                </a:cubicBezTo>
                <a:cubicBezTo>
                  <a:pt x="577215" y="59690"/>
                  <a:pt x="577850" y="66675"/>
                  <a:pt x="593725" y="66675"/>
                </a:cubicBezTo>
                <a:cubicBezTo>
                  <a:pt x="609600" y="66675"/>
                  <a:pt x="622935" y="60325"/>
                  <a:pt x="635000" y="66675"/>
                </a:cubicBezTo>
                <a:cubicBezTo>
                  <a:pt x="647065" y="73025"/>
                  <a:pt x="648970" y="78740"/>
                  <a:pt x="654050" y="98425"/>
                </a:cubicBezTo>
                <a:cubicBezTo>
                  <a:pt x="659130" y="118110"/>
                  <a:pt x="662940" y="141605"/>
                  <a:pt x="660400" y="165100"/>
                </a:cubicBezTo>
                <a:cubicBezTo>
                  <a:pt x="657860" y="188595"/>
                  <a:pt x="645160" y="186690"/>
                  <a:pt x="641350" y="215900"/>
                </a:cubicBezTo>
                <a:cubicBezTo>
                  <a:pt x="637540" y="245110"/>
                  <a:pt x="622300" y="267335"/>
                  <a:pt x="641350" y="311150"/>
                </a:cubicBezTo>
                <a:cubicBezTo>
                  <a:pt x="660400" y="354965"/>
                  <a:pt x="711835" y="394970"/>
                  <a:pt x="736600" y="434975"/>
                </a:cubicBezTo>
                <a:cubicBezTo>
                  <a:pt x="761365" y="474980"/>
                  <a:pt x="759460" y="479425"/>
                  <a:pt x="765175" y="511175"/>
                </a:cubicBezTo>
                <a:cubicBezTo>
                  <a:pt x="770890" y="542925"/>
                  <a:pt x="765175" y="561340"/>
                  <a:pt x="765175" y="593725"/>
                </a:cubicBezTo>
                <a:cubicBezTo>
                  <a:pt x="765175" y="626110"/>
                  <a:pt x="755015" y="645160"/>
                  <a:pt x="765175" y="673100"/>
                </a:cubicBezTo>
                <a:cubicBezTo>
                  <a:pt x="775335" y="701040"/>
                  <a:pt x="793750" y="709295"/>
                  <a:pt x="815975" y="733425"/>
                </a:cubicBezTo>
                <a:cubicBezTo>
                  <a:pt x="838200" y="757555"/>
                  <a:pt x="850900" y="774065"/>
                  <a:pt x="876300" y="793750"/>
                </a:cubicBezTo>
                <a:cubicBezTo>
                  <a:pt x="901700" y="813435"/>
                  <a:pt x="930910" y="825500"/>
                  <a:pt x="942975" y="8318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41" name="任意多边形 40"/>
          <p:cNvSpPr/>
          <p:nvPr/>
        </p:nvSpPr>
        <p:spPr>
          <a:xfrm>
            <a:off x="7936706" y="2156936"/>
            <a:ext cx="149543" cy="51435"/>
          </a:xfrm>
          <a:custGeom>
            <a:avLst/>
            <a:gdLst>
              <a:gd name="connisteX0" fmla="*/ 0 w 199231"/>
              <a:gd name="connsiteY0" fmla="*/ 0 h 68886"/>
              <a:gd name="connisteX1" fmla="*/ 101600 w 199231"/>
              <a:gd name="connsiteY1" fmla="*/ 63500 h 68886"/>
              <a:gd name="connisteX2" fmla="*/ 187325 w 199231"/>
              <a:gd name="connsiteY2" fmla="*/ 60325 h 68886"/>
              <a:gd name="connisteX3" fmla="*/ 196850 w 199231"/>
              <a:gd name="connsiteY3" fmla="*/ 44450 h 68886"/>
            </a:gdLst>
            <a:ahLst/>
            <a:cxnLst>
              <a:cxn ang="0">
                <a:pos x="connisteX0" y="connsiteY0"/>
              </a:cxn>
              <a:cxn ang="0">
                <a:pos x="connisteX1" y="connsiteY1"/>
              </a:cxn>
              <a:cxn ang="0">
                <a:pos x="connisteX2" y="connsiteY2"/>
              </a:cxn>
              <a:cxn ang="0">
                <a:pos x="connisteX3" y="connsiteY3"/>
              </a:cxn>
            </a:cxnLst>
            <a:rect l="l" t="t" r="r" b="b"/>
            <a:pathLst>
              <a:path w="199231" h="68887">
                <a:moveTo>
                  <a:pt x="0" y="0"/>
                </a:moveTo>
                <a:cubicBezTo>
                  <a:pt x="18415" y="12700"/>
                  <a:pt x="64135" y="51435"/>
                  <a:pt x="101600" y="63500"/>
                </a:cubicBezTo>
                <a:cubicBezTo>
                  <a:pt x="139065" y="75565"/>
                  <a:pt x="168275" y="64135"/>
                  <a:pt x="187325" y="60325"/>
                </a:cubicBezTo>
                <a:cubicBezTo>
                  <a:pt x="206375" y="56515"/>
                  <a:pt x="196850" y="47625"/>
                  <a:pt x="196850" y="444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42" name="任意多边形 41"/>
          <p:cNvSpPr/>
          <p:nvPr/>
        </p:nvSpPr>
        <p:spPr>
          <a:xfrm>
            <a:off x="7982903" y="2045494"/>
            <a:ext cx="495300" cy="676751"/>
          </a:xfrm>
          <a:custGeom>
            <a:avLst/>
            <a:gdLst>
              <a:gd name="connisteX0" fmla="*/ 0 w 660400"/>
              <a:gd name="connsiteY0" fmla="*/ 902072 h 902072"/>
              <a:gd name="connisteX1" fmla="*/ 117475 w 660400"/>
              <a:gd name="connsiteY1" fmla="*/ 794122 h 902072"/>
              <a:gd name="connisteX2" fmla="*/ 168275 w 660400"/>
              <a:gd name="connsiteY2" fmla="*/ 740147 h 902072"/>
              <a:gd name="connisteX3" fmla="*/ 171450 w 660400"/>
              <a:gd name="connsiteY3" fmla="*/ 679822 h 902072"/>
              <a:gd name="connisteX4" fmla="*/ 158750 w 660400"/>
              <a:gd name="connsiteY4" fmla="*/ 632197 h 902072"/>
              <a:gd name="connisteX5" fmla="*/ 165100 w 660400"/>
              <a:gd name="connsiteY5" fmla="*/ 555997 h 902072"/>
              <a:gd name="connisteX6" fmla="*/ 174625 w 660400"/>
              <a:gd name="connsiteY6" fmla="*/ 479797 h 902072"/>
              <a:gd name="connisteX7" fmla="*/ 196850 w 660400"/>
              <a:gd name="connsiteY7" fmla="*/ 470272 h 902072"/>
              <a:gd name="connisteX8" fmla="*/ 158750 w 660400"/>
              <a:gd name="connsiteY8" fmla="*/ 416297 h 902072"/>
              <a:gd name="connisteX9" fmla="*/ 98425 w 660400"/>
              <a:gd name="connsiteY9" fmla="*/ 375022 h 902072"/>
              <a:gd name="connisteX10" fmla="*/ 95250 w 660400"/>
              <a:gd name="connsiteY10" fmla="*/ 349622 h 902072"/>
              <a:gd name="connisteX11" fmla="*/ 98425 w 660400"/>
              <a:gd name="connsiteY11" fmla="*/ 317872 h 902072"/>
              <a:gd name="connisteX12" fmla="*/ 130175 w 660400"/>
              <a:gd name="connsiteY12" fmla="*/ 289297 h 902072"/>
              <a:gd name="connisteX13" fmla="*/ 152400 w 660400"/>
              <a:gd name="connsiteY13" fmla="*/ 244847 h 902072"/>
              <a:gd name="connisteX14" fmla="*/ 212725 w 660400"/>
              <a:gd name="connsiteY14" fmla="*/ 216272 h 902072"/>
              <a:gd name="connisteX15" fmla="*/ 238125 w 660400"/>
              <a:gd name="connsiteY15" fmla="*/ 165472 h 902072"/>
              <a:gd name="connisteX16" fmla="*/ 203200 w 660400"/>
              <a:gd name="connsiteY16" fmla="*/ 136897 h 902072"/>
              <a:gd name="connisteX17" fmla="*/ 152400 w 660400"/>
              <a:gd name="connsiteY17" fmla="*/ 136897 h 902072"/>
              <a:gd name="connisteX18" fmla="*/ 101600 w 660400"/>
              <a:gd name="connsiteY18" fmla="*/ 155947 h 902072"/>
              <a:gd name="connisteX19" fmla="*/ 38100 w 660400"/>
              <a:gd name="connsiteY19" fmla="*/ 117847 h 902072"/>
              <a:gd name="connisteX20" fmla="*/ 111125 w 660400"/>
              <a:gd name="connsiteY20" fmla="*/ 79747 h 902072"/>
              <a:gd name="connisteX21" fmla="*/ 206375 w 660400"/>
              <a:gd name="connsiteY21" fmla="*/ 372 h 902072"/>
              <a:gd name="connisteX22" fmla="*/ 146050 w 660400"/>
              <a:gd name="connsiteY22" fmla="*/ 108322 h 902072"/>
              <a:gd name="connisteX23" fmla="*/ 209550 w 660400"/>
              <a:gd name="connsiteY23" fmla="*/ 127372 h 902072"/>
              <a:gd name="connisteX24" fmla="*/ 298450 w 660400"/>
              <a:gd name="connsiteY24" fmla="*/ 82922 h 902072"/>
              <a:gd name="connisteX25" fmla="*/ 336550 w 660400"/>
              <a:gd name="connsiteY25" fmla="*/ 127372 h 902072"/>
              <a:gd name="connisteX26" fmla="*/ 339725 w 660400"/>
              <a:gd name="connsiteY26" fmla="*/ 194047 h 902072"/>
              <a:gd name="connisteX27" fmla="*/ 349250 w 660400"/>
              <a:gd name="connsiteY27" fmla="*/ 282947 h 902072"/>
              <a:gd name="connisteX28" fmla="*/ 368300 w 660400"/>
              <a:gd name="connsiteY28" fmla="*/ 352797 h 902072"/>
              <a:gd name="connisteX29" fmla="*/ 396875 w 660400"/>
              <a:gd name="connsiteY29" fmla="*/ 394072 h 902072"/>
              <a:gd name="connisteX30" fmla="*/ 498475 w 660400"/>
              <a:gd name="connsiteY30" fmla="*/ 403597 h 902072"/>
              <a:gd name="connisteX31" fmla="*/ 581025 w 660400"/>
              <a:gd name="connsiteY31" fmla="*/ 371847 h 902072"/>
              <a:gd name="connisteX32" fmla="*/ 641350 w 660400"/>
              <a:gd name="connsiteY32" fmla="*/ 371847 h 902072"/>
              <a:gd name="connisteX33" fmla="*/ 660400 w 660400"/>
              <a:gd name="connsiteY33" fmla="*/ 371847 h 90207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Lst>
            <a:rect l="l" t="t" r="r" b="b"/>
            <a:pathLst>
              <a:path w="660400" h="902072">
                <a:moveTo>
                  <a:pt x="0" y="902072"/>
                </a:moveTo>
                <a:cubicBezTo>
                  <a:pt x="22225" y="881752"/>
                  <a:pt x="83820" y="826507"/>
                  <a:pt x="117475" y="794122"/>
                </a:cubicBezTo>
                <a:cubicBezTo>
                  <a:pt x="151130" y="761737"/>
                  <a:pt x="157480" y="763007"/>
                  <a:pt x="168275" y="740147"/>
                </a:cubicBezTo>
                <a:cubicBezTo>
                  <a:pt x="179070" y="717287"/>
                  <a:pt x="173355" y="701412"/>
                  <a:pt x="171450" y="679822"/>
                </a:cubicBezTo>
                <a:cubicBezTo>
                  <a:pt x="169545" y="658232"/>
                  <a:pt x="160020" y="656962"/>
                  <a:pt x="158750" y="632197"/>
                </a:cubicBezTo>
                <a:cubicBezTo>
                  <a:pt x="157480" y="607432"/>
                  <a:pt x="161925" y="586477"/>
                  <a:pt x="165100" y="555997"/>
                </a:cubicBezTo>
                <a:cubicBezTo>
                  <a:pt x="168275" y="525517"/>
                  <a:pt x="168275" y="496942"/>
                  <a:pt x="174625" y="479797"/>
                </a:cubicBezTo>
                <a:cubicBezTo>
                  <a:pt x="180975" y="462652"/>
                  <a:pt x="200025" y="482972"/>
                  <a:pt x="196850" y="470272"/>
                </a:cubicBezTo>
                <a:cubicBezTo>
                  <a:pt x="193675" y="457572"/>
                  <a:pt x="178435" y="435347"/>
                  <a:pt x="158750" y="416297"/>
                </a:cubicBezTo>
                <a:cubicBezTo>
                  <a:pt x="139065" y="397247"/>
                  <a:pt x="111125" y="388357"/>
                  <a:pt x="98425" y="375022"/>
                </a:cubicBezTo>
                <a:cubicBezTo>
                  <a:pt x="85725" y="361687"/>
                  <a:pt x="95250" y="361052"/>
                  <a:pt x="95250" y="349622"/>
                </a:cubicBezTo>
                <a:cubicBezTo>
                  <a:pt x="95250" y="338192"/>
                  <a:pt x="91440" y="329937"/>
                  <a:pt x="98425" y="317872"/>
                </a:cubicBezTo>
                <a:cubicBezTo>
                  <a:pt x="105410" y="305807"/>
                  <a:pt x="119380" y="303902"/>
                  <a:pt x="130175" y="289297"/>
                </a:cubicBezTo>
                <a:cubicBezTo>
                  <a:pt x="140970" y="274692"/>
                  <a:pt x="135890" y="259452"/>
                  <a:pt x="152400" y="244847"/>
                </a:cubicBezTo>
                <a:cubicBezTo>
                  <a:pt x="168910" y="230242"/>
                  <a:pt x="195580" y="232147"/>
                  <a:pt x="212725" y="216272"/>
                </a:cubicBezTo>
                <a:cubicBezTo>
                  <a:pt x="229870" y="200397"/>
                  <a:pt x="240030" y="181347"/>
                  <a:pt x="238125" y="165472"/>
                </a:cubicBezTo>
                <a:cubicBezTo>
                  <a:pt x="236220" y="149597"/>
                  <a:pt x="220345" y="142612"/>
                  <a:pt x="203200" y="136897"/>
                </a:cubicBezTo>
                <a:cubicBezTo>
                  <a:pt x="186055" y="131182"/>
                  <a:pt x="172720" y="133087"/>
                  <a:pt x="152400" y="136897"/>
                </a:cubicBezTo>
                <a:cubicBezTo>
                  <a:pt x="132080" y="140707"/>
                  <a:pt x="124460" y="159757"/>
                  <a:pt x="101600" y="155947"/>
                </a:cubicBezTo>
                <a:cubicBezTo>
                  <a:pt x="78740" y="152137"/>
                  <a:pt x="36195" y="133087"/>
                  <a:pt x="38100" y="117847"/>
                </a:cubicBezTo>
                <a:cubicBezTo>
                  <a:pt x="40005" y="102607"/>
                  <a:pt x="77470" y="103242"/>
                  <a:pt x="111125" y="79747"/>
                </a:cubicBezTo>
                <a:cubicBezTo>
                  <a:pt x="144780" y="56252"/>
                  <a:pt x="199390" y="-5343"/>
                  <a:pt x="206375" y="372"/>
                </a:cubicBezTo>
                <a:cubicBezTo>
                  <a:pt x="213360" y="6087"/>
                  <a:pt x="145415" y="82922"/>
                  <a:pt x="146050" y="108322"/>
                </a:cubicBezTo>
                <a:cubicBezTo>
                  <a:pt x="146685" y="133722"/>
                  <a:pt x="179070" y="132452"/>
                  <a:pt x="209550" y="127372"/>
                </a:cubicBezTo>
                <a:cubicBezTo>
                  <a:pt x="240030" y="122292"/>
                  <a:pt x="273050" y="82922"/>
                  <a:pt x="298450" y="82922"/>
                </a:cubicBezTo>
                <a:cubicBezTo>
                  <a:pt x="323850" y="82922"/>
                  <a:pt x="328295" y="105147"/>
                  <a:pt x="336550" y="127372"/>
                </a:cubicBezTo>
                <a:cubicBezTo>
                  <a:pt x="344805" y="149597"/>
                  <a:pt x="337185" y="162932"/>
                  <a:pt x="339725" y="194047"/>
                </a:cubicBezTo>
                <a:cubicBezTo>
                  <a:pt x="342265" y="225162"/>
                  <a:pt x="343535" y="251197"/>
                  <a:pt x="349250" y="282947"/>
                </a:cubicBezTo>
                <a:cubicBezTo>
                  <a:pt x="354965" y="314697"/>
                  <a:pt x="358775" y="330572"/>
                  <a:pt x="368300" y="352797"/>
                </a:cubicBezTo>
                <a:cubicBezTo>
                  <a:pt x="377825" y="375022"/>
                  <a:pt x="370840" y="383912"/>
                  <a:pt x="396875" y="394072"/>
                </a:cubicBezTo>
                <a:cubicBezTo>
                  <a:pt x="422910" y="404232"/>
                  <a:pt x="461645" y="408042"/>
                  <a:pt x="498475" y="403597"/>
                </a:cubicBezTo>
                <a:cubicBezTo>
                  <a:pt x="535305" y="399152"/>
                  <a:pt x="552450" y="378197"/>
                  <a:pt x="581025" y="371847"/>
                </a:cubicBezTo>
                <a:cubicBezTo>
                  <a:pt x="609600" y="365497"/>
                  <a:pt x="625475" y="371847"/>
                  <a:pt x="641350" y="371847"/>
                </a:cubicBezTo>
                <a:cubicBezTo>
                  <a:pt x="657225" y="371847"/>
                  <a:pt x="657860" y="371847"/>
                  <a:pt x="660400" y="371847"/>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3" name="任意多边形 42"/>
          <p:cNvSpPr/>
          <p:nvPr/>
        </p:nvSpPr>
        <p:spPr>
          <a:xfrm>
            <a:off x="8104346" y="2359819"/>
            <a:ext cx="210026" cy="112395"/>
          </a:xfrm>
          <a:custGeom>
            <a:avLst/>
            <a:gdLst>
              <a:gd name="connisteX0" fmla="*/ 0 w 279840"/>
              <a:gd name="connsiteY0" fmla="*/ 149574 h 149574"/>
              <a:gd name="connisteX1" fmla="*/ 79375 w 279840"/>
              <a:gd name="connsiteY1" fmla="*/ 120999 h 149574"/>
              <a:gd name="connisteX2" fmla="*/ 95250 w 279840"/>
              <a:gd name="connsiteY2" fmla="*/ 98774 h 149574"/>
              <a:gd name="connisteX3" fmla="*/ 142875 w 279840"/>
              <a:gd name="connsiteY3" fmla="*/ 73374 h 149574"/>
              <a:gd name="connisteX4" fmla="*/ 212725 w 279840"/>
              <a:gd name="connsiteY4" fmla="*/ 25749 h 149574"/>
              <a:gd name="connisteX5" fmla="*/ 273050 w 279840"/>
              <a:gd name="connsiteY5" fmla="*/ 3524 h 149574"/>
              <a:gd name="connisteX6" fmla="*/ 276225 w 279840"/>
              <a:gd name="connsiteY6" fmla="*/ 349 h 14957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79840" h="149575">
                <a:moveTo>
                  <a:pt x="0" y="149575"/>
                </a:moveTo>
                <a:cubicBezTo>
                  <a:pt x="15240" y="144495"/>
                  <a:pt x="60325" y="131160"/>
                  <a:pt x="79375" y="121000"/>
                </a:cubicBezTo>
                <a:cubicBezTo>
                  <a:pt x="98425" y="110840"/>
                  <a:pt x="82550" y="108300"/>
                  <a:pt x="95250" y="98775"/>
                </a:cubicBezTo>
                <a:cubicBezTo>
                  <a:pt x="107950" y="89250"/>
                  <a:pt x="119380" y="87980"/>
                  <a:pt x="142875" y="73375"/>
                </a:cubicBezTo>
                <a:cubicBezTo>
                  <a:pt x="166370" y="58770"/>
                  <a:pt x="186690" y="39720"/>
                  <a:pt x="212725" y="25750"/>
                </a:cubicBezTo>
                <a:cubicBezTo>
                  <a:pt x="238760" y="11780"/>
                  <a:pt x="260350" y="8605"/>
                  <a:pt x="273050" y="3525"/>
                </a:cubicBezTo>
                <a:cubicBezTo>
                  <a:pt x="285750" y="-1555"/>
                  <a:pt x="276860" y="350"/>
                  <a:pt x="276225" y="35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4" name="任意多边形 43"/>
          <p:cNvSpPr/>
          <p:nvPr/>
        </p:nvSpPr>
        <p:spPr>
          <a:xfrm>
            <a:off x="7485698" y="2727008"/>
            <a:ext cx="492443" cy="1221581"/>
          </a:xfrm>
          <a:custGeom>
            <a:avLst/>
            <a:gdLst>
              <a:gd name="connisteX0" fmla="*/ 656300 w 656300"/>
              <a:gd name="connsiteY0" fmla="*/ 0 h 1628775"/>
              <a:gd name="connisteX1" fmla="*/ 522950 w 656300"/>
              <a:gd name="connsiteY1" fmla="*/ 104775 h 1628775"/>
              <a:gd name="connisteX2" fmla="*/ 427700 w 656300"/>
              <a:gd name="connsiteY2" fmla="*/ 177800 h 1628775"/>
              <a:gd name="connisteX3" fmla="*/ 322925 w 656300"/>
              <a:gd name="connsiteY3" fmla="*/ 212725 h 1628775"/>
              <a:gd name="connisteX4" fmla="*/ 262600 w 656300"/>
              <a:gd name="connsiteY4" fmla="*/ 206375 h 1628775"/>
              <a:gd name="connisteX5" fmla="*/ 237200 w 656300"/>
              <a:gd name="connsiteY5" fmla="*/ 292100 h 1628775"/>
              <a:gd name="connisteX6" fmla="*/ 246725 w 656300"/>
              <a:gd name="connsiteY6" fmla="*/ 311150 h 1628775"/>
              <a:gd name="connisteX7" fmla="*/ 176875 w 656300"/>
              <a:gd name="connsiteY7" fmla="*/ 368300 h 1628775"/>
              <a:gd name="connisteX8" fmla="*/ 103850 w 656300"/>
              <a:gd name="connsiteY8" fmla="*/ 377825 h 1628775"/>
              <a:gd name="connisteX9" fmla="*/ 97500 w 656300"/>
              <a:gd name="connsiteY9" fmla="*/ 488950 h 1628775"/>
              <a:gd name="connisteX10" fmla="*/ 211800 w 656300"/>
              <a:gd name="connsiteY10" fmla="*/ 692150 h 1628775"/>
              <a:gd name="connisteX11" fmla="*/ 332450 w 656300"/>
              <a:gd name="connsiteY11" fmla="*/ 971550 h 1628775"/>
              <a:gd name="connisteX12" fmla="*/ 380075 w 656300"/>
              <a:gd name="connsiteY12" fmla="*/ 987425 h 1628775"/>
              <a:gd name="connisteX13" fmla="*/ 284825 w 656300"/>
              <a:gd name="connsiteY13" fmla="*/ 1095375 h 1628775"/>
              <a:gd name="connisteX14" fmla="*/ 113375 w 656300"/>
              <a:gd name="connsiteY14" fmla="*/ 1190625 h 1628775"/>
              <a:gd name="connisteX15" fmla="*/ 43525 w 656300"/>
              <a:gd name="connsiteY15" fmla="*/ 1289050 h 1628775"/>
              <a:gd name="connisteX16" fmla="*/ 5425 w 656300"/>
              <a:gd name="connsiteY16" fmla="*/ 1441450 h 1628775"/>
              <a:gd name="connisteX17" fmla="*/ 138775 w 656300"/>
              <a:gd name="connsiteY17" fmla="*/ 1628775 h 16287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656300" h="1628775">
                <a:moveTo>
                  <a:pt x="656300" y="0"/>
                </a:moveTo>
                <a:cubicBezTo>
                  <a:pt x="631535" y="19685"/>
                  <a:pt x="568670" y="69215"/>
                  <a:pt x="522950" y="104775"/>
                </a:cubicBezTo>
                <a:cubicBezTo>
                  <a:pt x="477230" y="140335"/>
                  <a:pt x="467705" y="156210"/>
                  <a:pt x="427700" y="177800"/>
                </a:cubicBezTo>
                <a:cubicBezTo>
                  <a:pt x="387695" y="199390"/>
                  <a:pt x="355945" y="207010"/>
                  <a:pt x="322925" y="212725"/>
                </a:cubicBezTo>
                <a:cubicBezTo>
                  <a:pt x="289905" y="218440"/>
                  <a:pt x="279745" y="190500"/>
                  <a:pt x="262600" y="206375"/>
                </a:cubicBezTo>
                <a:cubicBezTo>
                  <a:pt x="245455" y="222250"/>
                  <a:pt x="240375" y="271145"/>
                  <a:pt x="237200" y="292100"/>
                </a:cubicBezTo>
                <a:cubicBezTo>
                  <a:pt x="234025" y="313055"/>
                  <a:pt x="258790" y="295910"/>
                  <a:pt x="246725" y="311150"/>
                </a:cubicBezTo>
                <a:cubicBezTo>
                  <a:pt x="234660" y="326390"/>
                  <a:pt x="205450" y="354965"/>
                  <a:pt x="176875" y="368300"/>
                </a:cubicBezTo>
                <a:cubicBezTo>
                  <a:pt x="148300" y="381635"/>
                  <a:pt x="119725" y="353695"/>
                  <a:pt x="103850" y="377825"/>
                </a:cubicBezTo>
                <a:cubicBezTo>
                  <a:pt x="87975" y="401955"/>
                  <a:pt x="75910" y="426085"/>
                  <a:pt x="97500" y="488950"/>
                </a:cubicBezTo>
                <a:cubicBezTo>
                  <a:pt x="119090" y="551815"/>
                  <a:pt x="164810" y="595630"/>
                  <a:pt x="211800" y="692150"/>
                </a:cubicBezTo>
                <a:cubicBezTo>
                  <a:pt x="258790" y="788670"/>
                  <a:pt x="298795" y="912495"/>
                  <a:pt x="332450" y="971550"/>
                </a:cubicBezTo>
                <a:cubicBezTo>
                  <a:pt x="366105" y="1030605"/>
                  <a:pt x="389600" y="962660"/>
                  <a:pt x="380075" y="987425"/>
                </a:cubicBezTo>
                <a:cubicBezTo>
                  <a:pt x="370550" y="1012190"/>
                  <a:pt x="338165" y="1054735"/>
                  <a:pt x="284825" y="1095375"/>
                </a:cubicBezTo>
                <a:cubicBezTo>
                  <a:pt x="231485" y="1136015"/>
                  <a:pt x="161635" y="1151890"/>
                  <a:pt x="113375" y="1190625"/>
                </a:cubicBezTo>
                <a:cubicBezTo>
                  <a:pt x="65115" y="1229360"/>
                  <a:pt x="65115" y="1238885"/>
                  <a:pt x="43525" y="1289050"/>
                </a:cubicBezTo>
                <a:cubicBezTo>
                  <a:pt x="21935" y="1339215"/>
                  <a:pt x="-13625" y="1373505"/>
                  <a:pt x="5425" y="1441450"/>
                </a:cubicBezTo>
                <a:cubicBezTo>
                  <a:pt x="24475" y="1509395"/>
                  <a:pt x="111470" y="1594485"/>
                  <a:pt x="138775" y="162877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5" name="任意多边形 44"/>
          <p:cNvSpPr/>
          <p:nvPr/>
        </p:nvSpPr>
        <p:spPr>
          <a:xfrm>
            <a:off x="7924324" y="2731770"/>
            <a:ext cx="120491" cy="740569"/>
          </a:xfrm>
          <a:custGeom>
            <a:avLst/>
            <a:gdLst>
              <a:gd name="connisteX0" fmla="*/ 68471 w 160546"/>
              <a:gd name="connsiteY0" fmla="*/ 0 h 987425"/>
              <a:gd name="connisteX1" fmla="*/ 1796 w 160546"/>
              <a:gd name="connsiteY1" fmla="*/ 327025 h 987425"/>
              <a:gd name="connisteX2" fmla="*/ 27196 w 160546"/>
              <a:gd name="connsiteY2" fmla="*/ 660400 h 987425"/>
              <a:gd name="connisteX3" fmla="*/ 58946 w 160546"/>
              <a:gd name="connsiteY3" fmla="*/ 784225 h 987425"/>
              <a:gd name="connisteX4" fmla="*/ 160546 w 160546"/>
              <a:gd name="connsiteY4" fmla="*/ 987425 h 9874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60547" h="987425">
                <a:moveTo>
                  <a:pt x="68472" y="0"/>
                </a:moveTo>
                <a:cubicBezTo>
                  <a:pt x="54502" y="58420"/>
                  <a:pt x="10052" y="194945"/>
                  <a:pt x="1797" y="327025"/>
                </a:cubicBezTo>
                <a:cubicBezTo>
                  <a:pt x="-6458" y="459105"/>
                  <a:pt x="15767" y="568960"/>
                  <a:pt x="27197" y="660400"/>
                </a:cubicBezTo>
                <a:cubicBezTo>
                  <a:pt x="38627" y="751840"/>
                  <a:pt x="32277" y="718820"/>
                  <a:pt x="58947" y="784225"/>
                </a:cubicBezTo>
                <a:cubicBezTo>
                  <a:pt x="85617" y="849630"/>
                  <a:pt x="140862" y="949325"/>
                  <a:pt x="160547" y="98742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6" name="任意多边形 45"/>
          <p:cNvSpPr/>
          <p:nvPr/>
        </p:nvSpPr>
        <p:spPr>
          <a:xfrm>
            <a:off x="7235190" y="3191351"/>
            <a:ext cx="378619" cy="671513"/>
          </a:xfrm>
          <a:custGeom>
            <a:avLst/>
            <a:gdLst>
              <a:gd name="connisteX0" fmla="*/ 504637 w 504637"/>
              <a:gd name="connsiteY0" fmla="*/ 0 h 895350"/>
              <a:gd name="connisteX1" fmla="*/ 460187 w 504637"/>
              <a:gd name="connsiteY1" fmla="*/ 142875 h 895350"/>
              <a:gd name="connisteX2" fmla="*/ 422087 w 504637"/>
              <a:gd name="connsiteY2" fmla="*/ 228600 h 895350"/>
              <a:gd name="connisteX3" fmla="*/ 307787 w 504637"/>
              <a:gd name="connsiteY3" fmla="*/ 282575 h 895350"/>
              <a:gd name="connisteX4" fmla="*/ 193487 w 504637"/>
              <a:gd name="connsiteY4" fmla="*/ 327025 h 895350"/>
              <a:gd name="connisteX5" fmla="*/ 110937 w 504637"/>
              <a:gd name="connsiteY5" fmla="*/ 225425 h 895350"/>
              <a:gd name="connisteX6" fmla="*/ 98237 w 504637"/>
              <a:gd name="connsiteY6" fmla="*/ 120650 h 895350"/>
              <a:gd name="connisteX7" fmla="*/ 91887 w 504637"/>
              <a:gd name="connsiteY7" fmla="*/ 79375 h 895350"/>
              <a:gd name="connisteX8" fmla="*/ 79187 w 504637"/>
              <a:gd name="connsiteY8" fmla="*/ 63500 h 895350"/>
              <a:gd name="connisteX9" fmla="*/ 44262 w 504637"/>
              <a:gd name="connsiteY9" fmla="*/ 60325 h 895350"/>
              <a:gd name="connisteX10" fmla="*/ 25212 w 504637"/>
              <a:gd name="connsiteY10" fmla="*/ 66675 h 895350"/>
              <a:gd name="connisteX11" fmla="*/ 6162 w 504637"/>
              <a:gd name="connsiteY11" fmla="*/ 139700 h 895350"/>
              <a:gd name="connisteX12" fmla="*/ 2987 w 504637"/>
              <a:gd name="connsiteY12" fmla="*/ 225425 h 895350"/>
              <a:gd name="connisteX13" fmla="*/ 37912 w 504637"/>
              <a:gd name="connsiteY13" fmla="*/ 301625 h 895350"/>
              <a:gd name="connisteX14" fmla="*/ 82362 w 504637"/>
              <a:gd name="connsiteY14" fmla="*/ 361950 h 895350"/>
              <a:gd name="connisteX15" fmla="*/ 177612 w 504637"/>
              <a:gd name="connsiteY15" fmla="*/ 454025 h 895350"/>
              <a:gd name="connisteX16" fmla="*/ 199837 w 504637"/>
              <a:gd name="connsiteY16" fmla="*/ 539750 h 895350"/>
              <a:gd name="connisteX17" fmla="*/ 196662 w 504637"/>
              <a:gd name="connsiteY17" fmla="*/ 647700 h 895350"/>
              <a:gd name="connisteX18" fmla="*/ 145862 w 504637"/>
              <a:gd name="connsiteY18" fmla="*/ 727075 h 895350"/>
              <a:gd name="connisteX19" fmla="*/ 164912 w 504637"/>
              <a:gd name="connsiteY19" fmla="*/ 819150 h 895350"/>
              <a:gd name="connisteX20" fmla="*/ 212537 w 504637"/>
              <a:gd name="connsiteY20" fmla="*/ 895350 h 8953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Lst>
            <a:rect l="l" t="t" r="r" b="b"/>
            <a:pathLst>
              <a:path w="504637" h="895350">
                <a:moveTo>
                  <a:pt x="504637" y="0"/>
                </a:moveTo>
                <a:cubicBezTo>
                  <a:pt x="496382" y="26670"/>
                  <a:pt x="476697" y="97155"/>
                  <a:pt x="460187" y="142875"/>
                </a:cubicBezTo>
                <a:cubicBezTo>
                  <a:pt x="443677" y="188595"/>
                  <a:pt x="452567" y="200660"/>
                  <a:pt x="422087" y="228600"/>
                </a:cubicBezTo>
                <a:cubicBezTo>
                  <a:pt x="391607" y="256540"/>
                  <a:pt x="353507" y="262890"/>
                  <a:pt x="307787" y="282575"/>
                </a:cubicBezTo>
                <a:cubicBezTo>
                  <a:pt x="262067" y="302260"/>
                  <a:pt x="232857" y="338455"/>
                  <a:pt x="193487" y="327025"/>
                </a:cubicBezTo>
                <a:cubicBezTo>
                  <a:pt x="154117" y="315595"/>
                  <a:pt x="129987" y="266700"/>
                  <a:pt x="110937" y="225425"/>
                </a:cubicBezTo>
                <a:cubicBezTo>
                  <a:pt x="91887" y="184150"/>
                  <a:pt x="102047" y="149860"/>
                  <a:pt x="98237" y="120650"/>
                </a:cubicBezTo>
                <a:cubicBezTo>
                  <a:pt x="94427" y="91440"/>
                  <a:pt x="95697" y="90805"/>
                  <a:pt x="91887" y="79375"/>
                </a:cubicBezTo>
                <a:cubicBezTo>
                  <a:pt x="88077" y="67945"/>
                  <a:pt x="88712" y="67310"/>
                  <a:pt x="79187" y="63500"/>
                </a:cubicBezTo>
                <a:cubicBezTo>
                  <a:pt x="69662" y="59690"/>
                  <a:pt x="55057" y="59690"/>
                  <a:pt x="44262" y="60325"/>
                </a:cubicBezTo>
                <a:cubicBezTo>
                  <a:pt x="33467" y="60960"/>
                  <a:pt x="32832" y="50800"/>
                  <a:pt x="25212" y="66675"/>
                </a:cubicBezTo>
                <a:cubicBezTo>
                  <a:pt x="17592" y="82550"/>
                  <a:pt x="10607" y="107950"/>
                  <a:pt x="6162" y="139700"/>
                </a:cubicBezTo>
                <a:cubicBezTo>
                  <a:pt x="1717" y="171450"/>
                  <a:pt x="-3363" y="193040"/>
                  <a:pt x="2987" y="225425"/>
                </a:cubicBezTo>
                <a:cubicBezTo>
                  <a:pt x="9337" y="257810"/>
                  <a:pt x="22037" y="274320"/>
                  <a:pt x="37912" y="301625"/>
                </a:cubicBezTo>
                <a:cubicBezTo>
                  <a:pt x="53787" y="328930"/>
                  <a:pt x="54422" y="331470"/>
                  <a:pt x="82362" y="361950"/>
                </a:cubicBezTo>
                <a:cubicBezTo>
                  <a:pt x="110302" y="392430"/>
                  <a:pt x="154117" y="418465"/>
                  <a:pt x="177612" y="454025"/>
                </a:cubicBezTo>
                <a:cubicBezTo>
                  <a:pt x="201107" y="489585"/>
                  <a:pt x="196027" y="501015"/>
                  <a:pt x="199837" y="539750"/>
                </a:cubicBezTo>
                <a:cubicBezTo>
                  <a:pt x="203647" y="578485"/>
                  <a:pt x="207457" y="610235"/>
                  <a:pt x="196662" y="647700"/>
                </a:cubicBezTo>
                <a:cubicBezTo>
                  <a:pt x="185867" y="685165"/>
                  <a:pt x="152212" y="692785"/>
                  <a:pt x="145862" y="727075"/>
                </a:cubicBezTo>
                <a:cubicBezTo>
                  <a:pt x="139512" y="761365"/>
                  <a:pt x="151577" y="785495"/>
                  <a:pt x="164912" y="819150"/>
                </a:cubicBezTo>
                <a:cubicBezTo>
                  <a:pt x="178247" y="852805"/>
                  <a:pt x="203647" y="882015"/>
                  <a:pt x="212537" y="89535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7" name="任意多边形 46"/>
          <p:cNvSpPr/>
          <p:nvPr/>
        </p:nvSpPr>
        <p:spPr>
          <a:xfrm>
            <a:off x="5618321" y="2360295"/>
            <a:ext cx="1704975" cy="1397794"/>
          </a:xfrm>
          <a:custGeom>
            <a:avLst/>
            <a:gdLst>
              <a:gd name="connisteX0" fmla="*/ 2273300 w 2273300"/>
              <a:gd name="connsiteY0" fmla="*/ 1863725 h 1863725"/>
              <a:gd name="connisteX1" fmla="*/ 2082800 w 2273300"/>
              <a:gd name="connsiteY1" fmla="*/ 1657350 h 1863725"/>
              <a:gd name="connisteX2" fmla="*/ 2044700 w 2273300"/>
              <a:gd name="connsiteY2" fmla="*/ 1536700 h 1863725"/>
              <a:gd name="connisteX3" fmla="*/ 1990725 w 2273300"/>
              <a:gd name="connsiteY3" fmla="*/ 1397000 h 1863725"/>
              <a:gd name="connisteX4" fmla="*/ 1984375 w 2273300"/>
              <a:gd name="connsiteY4" fmla="*/ 1127125 h 1863725"/>
              <a:gd name="connisteX5" fmla="*/ 1981200 w 2273300"/>
              <a:gd name="connsiteY5" fmla="*/ 1044575 h 1863725"/>
              <a:gd name="connisteX6" fmla="*/ 1895475 w 2273300"/>
              <a:gd name="connsiteY6" fmla="*/ 1054100 h 1863725"/>
              <a:gd name="connisteX7" fmla="*/ 1809750 w 2273300"/>
              <a:gd name="connsiteY7" fmla="*/ 1028700 h 1863725"/>
              <a:gd name="connisteX8" fmla="*/ 1863725 w 2273300"/>
              <a:gd name="connsiteY8" fmla="*/ 898525 h 1863725"/>
              <a:gd name="connisteX9" fmla="*/ 1835150 w 2273300"/>
              <a:gd name="connsiteY9" fmla="*/ 822325 h 1863725"/>
              <a:gd name="connisteX10" fmla="*/ 1809750 w 2273300"/>
              <a:gd name="connsiteY10" fmla="*/ 790575 h 1863725"/>
              <a:gd name="connisteX11" fmla="*/ 1809750 w 2273300"/>
              <a:gd name="connsiteY11" fmla="*/ 762000 h 1863725"/>
              <a:gd name="connisteX12" fmla="*/ 1819275 w 2273300"/>
              <a:gd name="connsiteY12" fmla="*/ 723900 h 1863725"/>
              <a:gd name="connisteX13" fmla="*/ 1819275 w 2273300"/>
              <a:gd name="connsiteY13" fmla="*/ 688975 h 1863725"/>
              <a:gd name="connisteX14" fmla="*/ 1803400 w 2273300"/>
              <a:gd name="connsiteY14" fmla="*/ 663575 h 1863725"/>
              <a:gd name="connisteX15" fmla="*/ 1771650 w 2273300"/>
              <a:gd name="connsiteY15" fmla="*/ 631825 h 1863725"/>
              <a:gd name="connisteX16" fmla="*/ 1692275 w 2273300"/>
              <a:gd name="connsiteY16" fmla="*/ 628650 h 1863725"/>
              <a:gd name="connisteX17" fmla="*/ 1638300 w 2273300"/>
              <a:gd name="connsiteY17" fmla="*/ 663575 h 1863725"/>
              <a:gd name="connisteX18" fmla="*/ 1520825 w 2273300"/>
              <a:gd name="connsiteY18" fmla="*/ 771525 h 1863725"/>
              <a:gd name="connisteX19" fmla="*/ 1438275 w 2273300"/>
              <a:gd name="connsiteY19" fmla="*/ 828675 h 1863725"/>
              <a:gd name="connisteX20" fmla="*/ 1365250 w 2273300"/>
              <a:gd name="connsiteY20" fmla="*/ 869950 h 1863725"/>
              <a:gd name="connisteX21" fmla="*/ 1304925 w 2273300"/>
              <a:gd name="connsiteY21" fmla="*/ 946150 h 1863725"/>
              <a:gd name="connisteX22" fmla="*/ 1228725 w 2273300"/>
              <a:gd name="connsiteY22" fmla="*/ 984250 h 1863725"/>
              <a:gd name="connisteX23" fmla="*/ 1222375 w 2273300"/>
              <a:gd name="connsiteY23" fmla="*/ 1041400 h 1863725"/>
              <a:gd name="connisteX24" fmla="*/ 1206500 w 2273300"/>
              <a:gd name="connsiteY24" fmla="*/ 1174750 h 1863725"/>
              <a:gd name="connisteX25" fmla="*/ 1247775 w 2273300"/>
              <a:gd name="connsiteY25" fmla="*/ 1343025 h 1863725"/>
              <a:gd name="connisteX26" fmla="*/ 1266825 w 2273300"/>
              <a:gd name="connsiteY26" fmla="*/ 1447800 h 1863725"/>
              <a:gd name="connisteX27" fmla="*/ 1266825 w 2273300"/>
              <a:gd name="connsiteY27" fmla="*/ 1549400 h 1863725"/>
              <a:gd name="connisteX28" fmla="*/ 1155700 w 2273300"/>
              <a:gd name="connsiteY28" fmla="*/ 1577975 h 1863725"/>
              <a:gd name="connisteX29" fmla="*/ 1079500 w 2273300"/>
              <a:gd name="connsiteY29" fmla="*/ 1508125 h 1863725"/>
              <a:gd name="connisteX30" fmla="*/ 1076325 w 2273300"/>
              <a:gd name="connsiteY30" fmla="*/ 1416050 h 1863725"/>
              <a:gd name="connisteX31" fmla="*/ 1082675 w 2273300"/>
              <a:gd name="connsiteY31" fmla="*/ 1358900 h 1863725"/>
              <a:gd name="connisteX32" fmla="*/ 1050925 w 2273300"/>
              <a:gd name="connsiteY32" fmla="*/ 1409700 h 1863725"/>
              <a:gd name="connisteX33" fmla="*/ 968375 w 2273300"/>
              <a:gd name="connsiteY33" fmla="*/ 1403350 h 1863725"/>
              <a:gd name="connisteX34" fmla="*/ 930275 w 2273300"/>
              <a:gd name="connsiteY34" fmla="*/ 1330325 h 1863725"/>
              <a:gd name="connisteX35" fmla="*/ 892175 w 2273300"/>
              <a:gd name="connsiteY35" fmla="*/ 1266825 h 1863725"/>
              <a:gd name="connisteX36" fmla="*/ 863600 w 2273300"/>
              <a:gd name="connsiteY36" fmla="*/ 1076325 h 1863725"/>
              <a:gd name="connisteX37" fmla="*/ 863600 w 2273300"/>
              <a:gd name="connsiteY37" fmla="*/ 955675 h 1863725"/>
              <a:gd name="connisteX38" fmla="*/ 866775 w 2273300"/>
              <a:gd name="connsiteY38" fmla="*/ 831850 h 1863725"/>
              <a:gd name="connisteX39" fmla="*/ 866775 w 2273300"/>
              <a:gd name="connsiteY39" fmla="*/ 736600 h 1863725"/>
              <a:gd name="connisteX40" fmla="*/ 806450 w 2273300"/>
              <a:gd name="connsiteY40" fmla="*/ 644525 h 1863725"/>
              <a:gd name="connisteX41" fmla="*/ 781050 w 2273300"/>
              <a:gd name="connsiteY41" fmla="*/ 581025 h 1863725"/>
              <a:gd name="connisteX42" fmla="*/ 727075 w 2273300"/>
              <a:gd name="connsiteY42" fmla="*/ 555625 h 1863725"/>
              <a:gd name="connisteX43" fmla="*/ 730250 w 2273300"/>
              <a:gd name="connsiteY43" fmla="*/ 441325 h 1863725"/>
              <a:gd name="connisteX44" fmla="*/ 698500 w 2273300"/>
              <a:gd name="connsiteY44" fmla="*/ 403225 h 1863725"/>
              <a:gd name="connisteX45" fmla="*/ 520700 w 2273300"/>
              <a:gd name="connsiteY45" fmla="*/ 358775 h 1863725"/>
              <a:gd name="connisteX46" fmla="*/ 431800 w 2273300"/>
              <a:gd name="connsiteY46" fmla="*/ 339725 h 1863725"/>
              <a:gd name="connisteX47" fmla="*/ 336550 w 2273300"/>
              <a:gd name="connsiteY47" fmla="*/ 311150 h 1863725"/>
              <a:gd name="connisteX48" fmla="*/ 298450 w 2273300"/>
              <a:gd name="connsiteY48" fmla="*/ 292100 h 1863725"/>
              <a:gd name="connisteX49" fmla="*/ 282575 w 2273300"/>
              <a:gd name="connsiteY49" fmla="*/ 215900 h 1863725"/>
              <a:gd name="connisteX50" fmla="*/ 206375 w 2273300"/>
              <a:gd name="connsiteY50" fmla="*/ 241300 h 1863725"/>
              <a:gd name="connisteX51" fmla="*/ 114300 w 2273300"/>
              <a:gd name="connsiteY51" fmla="*/ 212725 h 1863725"/>
              <a:gd name="connisteX52" fmla="*/ 73025 w 2273300"/>
              <a:gd name="connsiteY52" fmla="*/ 190500 h 1863725"/>
              <a:gd name="connisteX53" fmla="*/ 47625 w 2273300"/>
              <a:gd name="connsiteY53" fmla="*/ 98425 h 1863725"/>
              <a:gd name="connisteX54" fmla="*/ 0 w 2273300"/>
              <a:gd name="connsiteY54" fmla="*/ 0 h 18637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Lst>
            <a:rect l="l" t="t" r="r" b="b"/>
            <a:pathLst>
              <a:path w="2273300" h="1863725">
                <a:moveTo>
                  <a:pt x="2273300" y="1863725"/>
                </a:moveTo>
                <a:cubicBezTo>
                  <a:pt x="2235835" y="1824990"/>
                  <a:pt x="2128520" y="1722755"/>
                  <a:pt x="2082800" y="1657350"/>
                </a:cubicBezTo>
                <a:cubicBezTo>
                  <a:pt x="2037080" y="1591945"/>
                  <a:pt x="2063115" y="1588770"/>
                  <a:pt x="2044700" y="1536700"/>
                </a:cubicBezTo>
                <a:cubicBezTo>
                  <a:pt x="2026285" y="1484630"/>
                  <a:pt x="2002790" y="1478915"/>
                  <a:pt x="1990725" y="1397000"/>
                </a:cubicBezTo>
                <a:cubicBezTo>
                  <a:pt x="1978660" y="1315085"/>
                  <a:pt x="1986280" y="1197610"/>
                  <a:pt x="1984375" y="1127125"/>
                </a:cubicBezTo>
                <a:cubicBezTo>
                  <a:pt x="1982470" y="1056640"/>
                  <a:pt x="1998980" y="1059180"/>
                  <a:pt x="1981200" y="1044575"/>
                </a:cubicBezTo>
                <a:cubicBezTo>
                  <a:pt x="1963420" y="1029970"/>
                  <a:pt x="1929765" y="1057275"/>
                  <a:pt x="1895475" y="1054100"/>
                </a:cubicBezTo>
                <a:cubicBezTo>
                  <a:pt x="1861185" y="1050925"/>
                  <a:pt x="1816100" y="1059815"/>
                  <a:pt x="1809750" y="1028700"/>
                </a:cubicBezTo>
                <a:cubicBezTo>
                  <a:pt x="1803400" y="997585"/>
                  <a:pt x="1858645" y="939800"/>
                  <a:pt x="1863725" y="898525"/>
                </a:cubicBezTo>
                <a:cubicBezTo>
                  <a:pt x="1868805" y="857250"/>
                  <a:pt x="1845945" y="843915"/>
                  <a:pt x="1835150" y="822325"/>
                </a:cubicBezTo>
                <a:cubicBezTo>
                  <a:pt x="1824355" y="800735"/>
                  <a:pt x="1814830" y="802640"/>
                  <a:pt x="1809750" y="790575"/>
                </a:cubicBezTo>
                <a:cubicBezTo>
                  <a:pt x="1804670" y="778510"/>
                  <a:pt x="1807845" y="775335"/>
                  <a:pt x="1809750" y="762000"/>
                </a:cubicBezTo>
                <a:cubicBezTo>
                  <a:pt x="1811655" y="748665"/>
                  <a:pt x="1817370" y="738505"/>
                  <a:pt x="1819275" y="723900"/>
                </a:cubicBezTo>
                <a:cubicBezTo>
                  <a:pt x="1821180" y="709295"/>
                  <a:pt x="1822450" y="701040"/>
                  <a:pt x="1819275" y="688975"/>
                </a:cubicBezTo>
                <a:cubicBezTo>
                  <a:pt x="1816100" y="676910"/>
                  <a:pt x="1812925" y="675005"/>
                  <a:pt x="1803400" y="663575"/>
                </a:cubicBezTo>
                <a:cubicBezTo>
                  <a:pt x="1793875" y="652145"/>
                  <a:pt x="1793875" y="638810"/>
                  <a:pt x="1771650" y="631825"/>
                </a:cubicBezTo>
                <a:cubicBezTo>
                  <a:pt x="1749425" y="624840"/>
                  <a:pt x="1718945" y="622300"/>
                  <a:pt x="1692275" y="628650"/>
                </a:cubicBezTo>
                <a:cubicBezTo>
                  <a:pt x="1665605" y="635000"/>
                  <a:pt x="1672590" y="635000"/>
                  <a:pt x="1638300" y="663575"/>
                </a:cubicBezTo>
                <a:cubicBezTo>
                  <a:pt x="1604010" y="692150"/>
                  <a:pt x="1560830" y="738505"/>
                  <a:pt x="1520825" y="771525"/>
                </a:cubicBezTo>
                <a:cubicBezTo>
                  <a:pt x="1480820" y="804545"/>
                  <a:pt x="1469390" y="808990"/>
                  <a:pt x="1438275" y="828675"/>
                </a:cubicBezTo>
                <a:cubicBezTo>
                  <a:pt x="1407160" y="848360"/>
                  <a:pt x="1391920" y="846455"/>
                  <a:pt x="1365250" y="869950"/>
                </a:cubicBezTo>
                <a:cubicBezTo>
                  <a:pt x="1338580" y="893445"/>
                  <a:pt x="1332230" y="923290"/>
                  <a:pt x="1304925" y="946150"/>
                </a:cubicBezTo>
                <a:cubicBezTo>
                  <a:pt x="1277620" y="969010"/>
                  <a:pt x="1245235" y="965200"/>
                  <a:pt x="1228725" y="984250"/>
                </a:cubicBezTo>
                <a:cubicBezTo>
                  <a:pt x="1212215" y="1003300"/>
                  <a:pt x="1226820" y="1003300"/>
                  <a:pt x="1222375" y="1041400"/>
                </a:cubicBezTo>
                <a:cubicBezTo>
                  <a:pt x="1217930" y="1079500"/>
                  <a:pt x="1201420" y="1114425"/>
                  <a:pt x="1206500" y="1174750"/>
                </a:cubicBezTo>
                <a:cubicBezTo>
                  <a:pt x="1211580" y="1235075"/>
                  <a:pt x="1235710" y="1288415"/>
                  <a:pt x="1247775" y="1343025"/>
                </a:cubicBezTo>
                <a:cubicBezTo>
                  <a:pt x="1259840" y="1397635"/>
                  <a:pt x="1263015" y="1406525"/>
                  <a:pt x="1266825" y="1447800"/>
                </a:cubicBezTo>
                <a:cubicBezTo>
                  <a:pt x="1270635" y="1489075"/>
                  <a:pt x="1289050" y="1523365"/>
                  <a:pt x="1266825" y="1549400"/>
                </a:cubicBezTo>
                <a:cubicBezTo>
                  <a:pt x="1244600" y="1575435"/>
                  <a:pt x="1193165" y="1586230"/>
                  <a:pt x="1155700" y="1577975"/>
                </a:cubicBezTo>
                <a:cubicBezTo>
                  <a:pt x="1118235" y="1569720"/>
                  <a:pt x="1095375" y="1540510"/>
                  <a:pt x="1079500" y="1508125"/>
                </a:cubicBezTo>
                <a:cubicBezTo>
                  <a:pt x="1063625" y="1475740"/>
                  <a:pt x="1075690" y="1445895"/>
                  <a:pt x="1076325" y="1416050"/>
                </a:cubicBezTo>
                <a:cubicBezTo>
                  <a:pt x="1076960" y="1386205"/>
                  <a:pt x="1087755" y="1360170"/>
                  <a:pt x="1082675" y="1358900"/>
                </a:cubicBezTo>
                <a:cubicBezTo>
                  <a:pt x="1077595" y="1357630"/>
                  <a:pt x="1073785" y="1400810"/>
                  <a:pt x="1050925" y="1409700"/>
                </a:cubicBezTo>
                <a:cubicBezTo>
                  <a:pt x="1028065" y="1418590"/>
                  <a:pt x="992505" y="1419225"/>
                  <a:pt x="968375" y="1403350"/>
                </a:cubicBezTo>
                <a:cubicBezTo>
                  <a:pt x="944245" y="1387475"/>
                  <a:pt x="945515" y="1357630"/>
                  <a:pt x="930275" y="1330325"/>
                </a:cubicBezTo>
                <a:cubicBezTo>
                  <a:pt x="915035" y="1303020"/>
                  <a:pt x="905510" y="1317625"/>
                  <a:pt x="892175" y="1266825"/>
                </a:cubicBezTo>
                <a:cubicBezTo>
                  <a:pt x="878840" y="1216025"/>
                  <a:pt x="869315" y="1138555"/>
                  <a:pt x="863600" y="1076325"/>
                </a:cubicBezTo>
                <a:cubicBezTo>
                  <a:pt x="857885" y="1014095"/>
                  <a:pt x="862965" y="1004570"/>
                  <a:pt x="863600" y="955675"/>
                </a:cubicBezTo>
                <a:cubicBezTo>
                  <a:pt x="864235" y="906780"/>
                  <a:pt x="866140" y="875665"/>
                  <a:pt x="866775" y="831850"/>
                </a:cubicBezTo>
                <a:cubicBezTo>
                  <a:pt x="867410" y="788035"/>
                  <a:pt x="878840" y="774065"/>
                  <a:pt x="866775" y="736600"/>
                </a:cubicBezTo>
                <a:cubicBezTo>
                  <a:pt x="854710" y="699135"/>
                  <a:pt x="823595" y="675640"/>
                  <a:pt x="806450" y="644525"/>
                </a:cubicBezTo>
                <a:cubicBezTo>
                  <a:pt x="789305" y="613410"/>
                  <a:pt x="796925" y="598805"/>
                  <a:pt x="781050" y="581025"/>
                </a:cubicBezTo>
                <a:cubicBezTo>
                  <a:pt x="765175" y="563245"/>
                  <a:pt x="737235" y="583565"/>
                  <a:pt x="727075" y="555625"/>
                </a:cubicBezTo>
                <a:cubicBezTo>
                  <a:pt x="716915" y="527685"/>
                  <a:pt x="735965" y="471805"/>
                  <a:pt x="730250" y="441325"/>
                </a:cubicBezTo>
                <a:cubicBezTo>
                  <a:pt x="724535" y="410845"/>
                  <a:pt x="740410" y="419735"/>
                  <a:pt x="698500" y="403225"/>
                </a:cubicBezTo>
                <a:cubicBezTo>
                  <a:pt x="656590" y="386715"/>
                  <a:pt x="574040" y="371475"/>
                  <a:pt x="520700" y="358775"/>
                </a:cubicBezTo>
                <a:cubicBezTo>
                  <a:pt x="467360" y="346075"/>
                  <a:pt x="468630" y="349250"/>
                  <a:pt x="431800" y="339725"/>
                </a:cubicBezTo>
                <a:cubicBezTo>
                  <a:pt x="394970" y="330200"/>
                  <a:pt x="363220" y="320675"/>
                  <a:pt x="336550" y="311150"/>
                </a:cubicBezTo>
                <a:cubicBezTo>
                  <a:pt x="309880" y="301625"/>
                  <a:pt x="309245" y="311150"/>
                  <a:pt x="298450" y="292100"/>
                </a:cubicBezTo>
                <a:cubicBezTo>
                  <a:pt x="287655" y="273050"/>
                  <a:pt x="300990" y="226060"/>
                  <a:pt x="282575" y="215900"/>
                </a:cubicBezTo>
                <a:cubicBezTo>
                  <a:pt x="264160" y="205740"/>
                  <a:pt x="240030" y="241935"/>
                  <a:pt x="206375" y="241300"/>
                </a:cubicBezTo>
                <a:cubicBezTo>
                  <a:pt x="172720" y="240665"/>
                  <a:pt x="140970" y="222885"/>
                  <a:pt x="114300" y="212725"/>
                </a:cubicBezTo>
                <a:cubicBezTo>
                  <a:pt x="87630" y="202565"/>
                  <a:pt x="86360" y="213360"/>
                  <a:pt x="73025" y="190500"/>
                </a:cubicBezTo>
                <a:cubicBezTo>
                  <a:pt x="59690" y="167640"/>
                  <a:pt x="62230" y="136525"/>
                  <a:pt x="47625" y="98425"/>
                </a:cubicBezTo>
                <a:cubicBezTo>
                  <a:pt x="33020" y="60325"/>
                  <a:pt x="8890" y="17780"/>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8" name="任意多边形 47"/>
          <p:cNvSpPr/>
          <p:nvPr/>
        </p:nvSpPr>
        <p:spPr>
          <a:xfrm>
            <a:off x="5634990" y="3022283"/>
            <a:ext cx="661988" cy="354806"/>
          </a:xfrm>
          <a:custGeom>
            <a:avLst/>
            <a:gdLst>
              <a:gd name="connisteX0" fmla="*/ 882650 w 882650"/>
              <a:gd name="connsiteY0" fmla="*/ 473075 h 473075"/>
              <a:gd name="connisteX1" fmla="*/ 736600 w 882650"/>
              <a:gd name="connsiteY1" fmla="*/ 390525 h 473075"/>
              <a:gd name="connisteX2" fmla="*/ 587375 w 882650"/>
              <a:gd name="connsiteY2" fmla="*/ 339725 h 473075"/>
              <a:gd name="connisteX3" fmla="*/ 460375 w 882650"/>
              <a:gd name="connsiteY3" fmla="*/ 323850 h 473075"/>
              <a:gd name="connisteX4" fmla="*/ 330200 w 882650"/>
              <a:gd name="connsiteY4" fmla="*/ 285750 h 473075"/>
              <a:gd name="connisteX5" fmla="*/ 155575 w 882650"/>
              <a:gd name="connsiteY5" fmla="*/ 161925 h 473075"/>
              <a:gd name="connisteX6" fmla="*/ 44450 w 882650"/>
              <a:gd name="connsiteY6" fmla="*/ 69850 h 473075"/>
              <a:gd name="connisteX7" fmla="*/ 0 w 882650"/>
              <a:gd name="connsiteY7" fmla="*/ 0 h 4730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882650" h="473075">
                <a:moveTo>
                  <a:pt x="882650" y="473075"/>
                </a:moveTo>
                <a:cubicBezTo>
                  <a:pt x="856615" y="457835"/>
                  <a:pt x="795655" y="417195"/>
                  <a:pt x="736600" y="390525"/>
                </a:cubicBezTo>
                <a:cubicBezTo>
                  <a:pt x="677545" y="363855"/>
                  <a:pt x="642620" y="353060"/>
                  <a:pt x="587375" y="339725"/>
                </a:cubicBezTo>
                <a:cubicBezTo>
                  <a:pt x="532130" y="326390"/>
                  <a:pt x="511810" y="334645"/>
                  <a:pt x="460375" y="323850"/>
                </a:cubicBezTo>
                <a:cubicBezTo>
                  <a:pt x="408940" y="313055"/>
                  <a:pt x="391160" y="318135"/>
                  <a:pt x="330200" y="285750"/>
                </a:cubicBezTo>
                <a:cubicBezTo>
                  <a:pt x="269240" y="253365"/>
                  <a:pt x="212725" y="205105"/>
                  <a:pt x="155575" y="161925"/>
                </a:cubicBezTo>
                <a:cubicBezTo>
                  <a:pt x="98425" y="118745"/>
                  <a:pt x="75565" y="102235"/>
                  <a:pt x="44450" y="69850"/>
                </a:cubicBezTo>
                <a:cubicBezTo>
                  <a:pt x="13335" y="37465"/>
                  <a:pt x="6350" y="12065"/>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15">
              <a:sym typeface="+mn-ea"/>
            </a:endParaRPr>
          </a:p>
        </p:txBody>
      </p:sp>
      <p:sp>
        <p:nvSpPr>
          <p:cNvPr id="49" name="任意多边形 48"/>
          <p:cNvSpPr/>
          <p:nvPr/>
        </p:nvSpPr>
        <p:spPr>
          <a:xfrm>
            <a:off x="5101590" y="2279333"/>
            <a:ext cx="812483" cy="881063"/>
          </a:xfrm>
          <a:custGeom>
            <a:avLst/>
            <a:gdLst>
              <a:gd name="connisteX0" fmla="*/ 965200 w 1083285"/>
              <a:gd name="connsiteY0" fmla="*/ 349250 h 1174750"/>
              <a:gd name="connisteX1" fmla="*/ 971550 w 1083285"/>
              <a:gd name="connsiteY1" fmla="*/ 434975 h 1174750"/>
              <a:gd name="connisteX2" fmla="*/ 1006475 w 1083285"/>
              <a:gd name="connsiteY2" fmla="*/ 501650 h 1174750"/>
              <a:gd name="connisteX3" fmla="*/ 1079500 w 1083285"/>
              <a:gd name="connsiteY3" fmla="*/ 581025 h 1174750"/>
              <a:gd name="connisteX4" fmla="*/ 1063625 w 1083285"/>
              <a:gd name="connsiteY4" fmla="*/ 638175 h 1174750"/>
              <a:gd name="connisteX5" fmla="*/ 1028700 w 1083285"/>
              <a:gd name="connsiteY5" fmla="*/ 688975 h 1174750"/>
              <a:gd name="connisteX6" fmla="*/ 942975 w 1083285"/>
              <a:gd name="connsiteY6" fmla="*/ 790575 h 1174750"/>
              <a:gd name="connisteX7" fmla="*/ 885825 w 1083285"/>
              <a:gd name="connsiteY7" fmla="*/ 869950 h 1174750"/>
              <a:gd name="connisteX8" fmla="*/ 835025 w 1083285"/>
              <a:gd name="connsiteY8" fmla="*/ 917575 h 1174750"/>
              <a:gd name="connisteX9" fmla="*/ 777875 w 1083285"/>
              <a:gd name="connsiteY9" fmla="*/ 965200 h 1174750"/>
              <a:gd name="connisteX10" fmla="*/ 666750 w 1083285"/>
              <a:gd name="connsiteY10" fmla="*/ 1000125 h 1174750"/>
              <a:gd name="connisteX11" fmla="*/ 568325 w 1083285"/>
              <a:gd name="connsiteY11" fmla="*/ 1041400 h 1174750"/>
              <a:gd name="connisteX12" fmla="*/ 403225 w 1083285"/>
              <a:gd name="connsiteY12" fmla="*/ 1123950 h 1174750"/>
              <a:gd name="connisteX13" fmla="*/ 292100 w 1083285"/>
              <a:gd name="connsiteY13" fmla="*/ 1152525 h 1174750"/>
              <a:gd name="connisteX14" fmla="*/ 177800 w 1083285"/>
              <a:gd name="connsiteY14" fmla="*/ 1174750 h 1174750"/>
              <a:gd name="connisteX15" fmla="*/ 130175 w 1083285"/>
              <a:gd name="connsiteY15" fmla="*/ 1152525 h 1174750"/>
              <a:gd name="connisteX16" fmla="*/ 111125 w 1083285"/>
              <a:gd name="connsiteY16" fmla="*/ 1066800 h 1174750"/>
              <a:gd name="connisteX17" fmla="*/ 111125 w 1083285"/>
              <a:gd name="connsiteY17" fmla="*/ 971550 h 1174750"/>
              <a:gd name="connisteX18" fmla="*/ 136525 w 1083285"/>
              <a:gd name="connsiteY18" fmla="*/ 898525 h 1174750"/>
              <a:gd name="connisteX19" fmla="*/ 142875 w 1083285"/>
              <a:gd name="connsiteY19" fmla="*/ 815975 h 1174750"/>
              <a:gd name="connisteX20" fmla="*/ 139700 w 1083285"/>
              <a:gd name="connsiteY20" fmla="*/ 784225 h 1174750"/>
              <a:gd name="connisteX21" fmla="*/ 117475 w 1083285"/>
              <a:gd name="connsiteY21" fmla="*/ 695325 h 1174750"/>
              <a:gd name="connisteX22" fmla="*/ 114300 w 1083285"/>
              <a:gd name="connsiteY22" fmla="*/ 628650 h 1174750"/>
              <a:gd name="connisteX23" fmla="*/ 88900 w 1083285"/>
              <a:gd name="connsiteY23" fmla="*/ 546100 h 1174750"/>
              <a:gd name="connisteX24" fmla="*/ 88900 w 1083285"/>
              <a:gd name="connsiteY24" fmla="*/ 463550 h 1174750"/>
              <a:gd name="connisteX25" fmla="*/ 82550 w 1083285"/>
              <a:gd name="connsiteY25" fmla="*/ 406400 h 1174750"/>
              <a:gd name="connisteX26" fmla="*/ 66675 w 1083285"/>
              <a:gd name="connsiteY26" fmla="*/ 327025 h 1174750"/>
              <a:gd name="connisteX27" fmla="*/ 57150 w 1083285"/>
              <a:gd name="connsiteY27" fmla="*/ 222250 h 1174750"/>
              <a:gd name="connisteX28" fmla="*/ 6350 w 1083285"/>
              <a:gd name="connsiteY28" fmla="*/ 174625 h 1174750"/>
              <a:gd name="connisteX29" fmla="*/ 3175 w 1083285"/>
              <a:gd name="connsiteY29" fmla="*/ 98425 h 1174750"/>
              <a:gd name="connisteX30" fmla="*/ 0 w 1083285"/>
              <a:gd name="connsiteY30" fmla="*/ 0 h 11747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1083286" h="1174750">
                <a:moveTo>
                  <a:pt x="965200" y="349250"/>
                </a:moveTo>
                <a:cubicBezTo>
                  <a:pt x="965835" y="365125"/>
                  <a:pt x="963295" y="404495"/>
                  <a:pt x="971550" y="434975"/>
                </a:cubicBezTo>
                <a:cubicBezTo>
                  <a:pt x="979805" y="465455"/>
                  <a:pt x="984885" y="472440"/>
                  <a:pt x="1006475" y="501650"/>
                </a:cubicBezTo>
                <a:cubicBezTo>
                  <a:pt x="1028065" y="530860"/>
                  <a:pt x="1068070" y="553720"/>
                  <a:pt x="1079500" y="581025"/>
                </a:cubicBezTo>
                <a:cubicBezTo>
                  <a:pt x="1090930" y="608330"/>
                  <a:pt x="1073785" y="616585"/>
                  <a:pt x="1063625" y="638175"/>
                </a:cubicBezTo>
                <a:cubicBezTo>
                  <a:pt x="1053465" y="659765"/>
                  <a:pt x="1052830" y="658495"/>
                  <a:pt x="1028700" y="688975"/>
                </a:cubicBezTo>
                <a:cubicBezTo>
                  <a:pt x="1004570" y="719455"/>
                  <a:pt x="971550" y="754380"/>
                  <a:pt x="942975" y="790575"/>
                </a:cubicBezTo>
                <a:cubicBezTo>
                  <a:pt x="914400" y="826770"/>
                  <a:pt x="907415" y="844550"/>
                  <a:pt x="885825" y="869950"/>
                </a:cubicBezTo>
                <a:cubicBezTo>
                  <a:pt x="864235" y="895350"/>
                  <a:pt x="856615" y="898525"/>
                  <a:pt x="835025" y="917575"/>
                </a:cubicBezTo>
                <a:cubicBezTo>
                  <a:pt x="813435" y="936625"/>
                  <a:pt x="811530" y="948690"/>
                  <a:pt x="777875" y="965200"/>
                </a:cubicBezTo>
                <a:cubicBezTo>
                  <a:pt x="744220" y="981710"/>
                  <a:pt x="708660" y="984885"/>
                  <a:pt x="666750" y="1000125"/>
                </a:cubicBezTo>
                <a:cubicBezTo>
                  <a:pt x="624840" y="1015365"/>
                  <a:pt x="621030" y="1016635"/>
                  <a:pt x="568325" y="1041400"/>
                </a:cubicBezTo>
                <a:cubicBezTo>
                  <a:pt x="515620" y="1066165"/>
                  <a:pt x="458470" y="1101725"/>
                  <a:pt x="403225" y="1123950"/>
                </a:cubicBezTo>
                <a:cubicBezTo>
                  <a:pt x="347980" y="1146175"/>
                  <a:pt x="337185" y="1142365"/>
                  <a:pt x="292100" y="1152525"/>
                </a:cubicBezTo>
                <a:cubicBezTo>
                  <a:pt x="247015" y="1162685"/>
                  <a:pt x="210185" y="1174750"/>
                  <a:pt x="177800" y="1174750"/>
                </a:cubicBezTo>
                <a:cubicBezTo>
                  <a:pt x="145415" y="1174750"/>
                  <a:pt x="143510" y="1174115"/>
                  <a:pt x="130175" y="1152525"/>
                </a:cubicBezTo>
                <a:cubicBezTo>
                  <a:pt x="116840" y="1130935"/>
                  <a:pt x="114935" y="1102995"/>
                  <a:pt x="111125" y="1066800"/>
                </a:cubicBezTo>
                <a:cubicBezTo>
                  <a:pt x="107315" y="1030605"/>
                  <a:pt x="106045" y="1005205"/>
                  <a:pt x="111125" y="971550"/>
                </a:cubicBezTo>
                <a:cubicBezTo>
                  <a:pt x="116205" y="937895"/>
                  <a:pt x="130175" y="929640"/>
                  <a:pt x="136525" y="898525"/>
                </a:cubicBezTo>
                <a:cubicBezTo>
                  <a:pt x="142875" y="867410"/>
                  <a:pt x="142240" y="838835"/>
                  <a:pt x="142875" y="815975"/>
                </a:cubicBezTo>
                <a:cubicBezTo>
                  <a:pt x="143510" y="793115"/>
                  <a:pt x="144780" y="808355"/>
                  <a:pt x="139700" y="784225"/>
                </a:cubicBezTo>
                <a:cubicBezTo>
                  <a:pt x="134620" y="760095"/>
                  <a:pt x="122555" y="726440"/>
                  <a:pt x="117475" y="695325"/>
                </a:cubicBezTo>
                <a:cubicBezTo>
                  <a:pt x="112395" y="664210"/>
                  <a:pt x="120015" y="658495"/>
                  <a:pt x="114300" y="628650"/>
                </a:cubicBezTo>
                <a:cubicBezTo>
                  <a:pt x="108585" y="598805"/>
                  <a:pt x="93980" y="579120"/>
                  <a:pt x="88900" y="546100"/>
                </a:cubicBezTo>
                <a:cubicBezTo>
                  <a:pt x="83820" y="513080"/>
                  <a:pt x="90170" y="491490"/>
                  <a:pt x="88900" y="463550"/>
                </a:cubicBezTo>
                <a:cubicBezTo>
                  <a:pt x="87630" y="435610"/>
                  <a:pt x="86995" y="433705"/>
                  <a:pt x="82550" y="406400"/>
                </a:cubicBezTo>
                <a:cubicBezTo>
                  <a:pt x="78105" y="379095"/>
                  <a:pt x="71755" y="363855"/>
                  <a:pt x="66675" y="327025"/>
                </a:cubicBezTo>
                <a:cubicBezTo>
                  <a:pt x="61595" y="290195"/>
                  <a:pt x="69215" y="252730"/>
                  <a:pt x="57150" y="222250"/>
                </a:cubicBezTo>
                <a:cubicBezTo>
                  <a:pt x="45085" y="191770"/>
                  <a:pt x="17145" y="199390"/>
                  <a:pt x="6350" y="174625"/>
                </a:cubicBezTo>
                <a:cubicBezTo>
                  <a:pt x="-4445" y="149860"/>
                  <a:pt x="4445" y="133350"/>
                  <a:pt x="3175" y="98425"/>
                </a:cubicBezTo>
                <a:cubicBezTo>
                  <a:pt x="1905" y="63500"/>
                  <a:pt x="635" y="18415"/>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1" name="任意多边形 50"/>
          <p:cNvSpPr/>
          <p:nvPr/>
        </p:nvSpPr>
        <p:spPr>
          <a:xfrm>
            <a:off x="4844415" y="1483995"/>
            <a:ext cx="333375" cy="470535"/>
          </a:xfrm>
          <a:custGeom>
            <a:avLst/>
            <a:gdLst>
              <a:gd name="connisteX0" fmla="*/ 0 w 444500"/>
              <a:gd name="connsiteY0" fmla="*/ 0 h 627303"/>
              <a:gd name="connisteX1" fmla="*/ 19050 w 444500"/>
              <a:gd name="connsiteY1" fmla="*/ 104775 h 627303"/>
              <a:gd name="connisteX2" fmla="*/ 57150 w 444500"/>
              <a:gd name="connsiteY2" fmla="*/ 200025 h 627303"/>
              <a:gd name="connisteX3" fmla="*/ 76200 w 444500"/>
              <a:gd name="connsiteY3" fmla="*/ 244475 h 627303"/>
              <a:gd name="connisteX4" fmla="*/ 73025 w 444500"/>
              <a:gd name="connsiteY4" fmla="*/ 311150 h 627303"/>
              <a:gd name="connisteX5" fmla="*/ 60325 w 444500"/>
              <a:gd name="connsiteY5" fmla="*/ 368300 h 627303"/>
              <a:gd name="connisteX6" fmla="*/ 60325 w 444500"/>
              <a:gd name="connsiteY6" fmla="*/ 419100 h 627303"/>
              <a:gd name="connisteX7" fmla="*/ 60325 w 444500"/>
              <a:gd name="connsiteY7" fmla="*/ 469900 h 627303"/>
              <a:gd name="connisteX8" fmla="*/ 60325 w 444500"/>
              <a:gd name="connsiteY8" fmla="*/ 527050 h 627303"/>
              <a:gd name="connisteX9" fmla="*/ 76200 w 444500"/>
              <a:gd name="connsiteY9" fmla="*/ 590550 h 627303"/>
              <a:gd name="connisteX10" fmla="*/ 177800 w 444500"/>
              <a:gd name="connsiteY10" fmla="*/ 622300 h 627303"/>
              <a:gd name="connisteX11" fmla="*/ 234950 w 444500"/>
              <a:gd name="connsiteY11" fmla="*/ 622300 h 627303"/>
              <a:gd name="connisteX12" fmla="*/ 269875 w 444500"/>
              <a:gd name="connsiteY12" fmla="*/ 587375 h 627303"/>
              <a:gd name="connisteX13" fmla="*/ 269875 w 444500"/>
              <a:gd name="connsiteY13" fmla="*/ 552450 h 627303"/>
              <a:gd name="connisteX14" fmla="*/ 279400 w 444500"/>
              <a:gd name="connsiteY14" fmla="*/ 476250 h 627303"/>
              <a:gd name="connisteX15" fmla="*/ 279400 w 444500"/>
              <a:gd name="connsiteY15" fmla="*/ 422275 h 627303"/>
              <a:gd name="connisteX16" fmla="*/ 444500 w 444500"/>
              <a:gd name="connsiteY16" fmla="*/ 320675 h 6273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Lst>
            <a:rect l="l" t="t" r="r" b="b"/>
            <a:pathLst>
              <a:path w="444500" h="627303">
                <a:moveTo>
                  <a:pt x="0" y="0"/>
                </a:moveTo>
                <a:cubicBezTo>
                  <a:pt x="3175" y="19050"/>
                  <a:pt x="7620" y="64770"/>
                  <a:pt x="19050" y="104775"/>
                </a:cubicBezTo>
                <a:cubicBezTo>
                  <a:pt x="30480" y="144780"/>
                  <a:pt x="45720" y="172085"/>
                  <a:pt x="57150" y="200025"/>
                </a:cubicBezTo>
                <a:cubicBezTo>
                  <a:pt x="68580" y="227965"/>
                  <a:pt x="73025" y="222250"/>
                  <a:pt x="76200" y="244475"/>
                </a:cubicBezTo>
                <a:cubicBezTo>
                  <a:pt x="79375" y="266700"/>
                  <a:pt x="76200" y="286385"/>
                  <a:pt x="73025" y="311150"/>
                </a:cubicBezTo>
                <a:cubicBezTo>
                  <a:pt x="69850" y="335915"/>
                  <a:pt x="62865" y="346710"/>
                  <a:pt x="60325" y="368300"/>
                </a:cubicBezTo>
                <a:cubicBezTo>
                  <a:pt x="57785" y="389890"/>
                  <a:pt x="60325" y="398780"/>
                  <a:pt x="60325" y="419100"/>
                </a:cubicBezTo>
                <a:cubicBezTo>
                  <a:pt x="60325" y="439420"/>
                  <a:pt x="60325" y="448310"/>
                  <a:pt x="60325" y="469900"/>
                </a:cubicBezTo>
                <a:cubicBezTo>
                  <a:pt x="60325" y="491490"/>
                  <a:pt x="57150" y="502920"/>
                  <a:pt x="60325" y="527050"/>
                </a:cubicBezTo>
                <a:cubicBezTo>
                  <a:pt x="63500" y="551180"/>
                  <a:pt x="52705" y="571500"/>
                  <a:pt x="76200" y="590550"/>
                </a:cubicBezTo>
                <a:cubicBezTo>
                  <a:pt x="99695" y="609600"/>
                  <a:pt x="146050" y="615950"/>
                  <a:pt x="177800" y="622300"/>
                </a:cubicBezTo>
                <a:cubicBezTo>
                  <a:pt x="209550" y="628650"/>
                  <a:pt x="216535" y="629285"/>
                  <a:pt x="234950" y="622300"/>
                </a:cubicBezTo>
                <a:cubicBezTo>
                  <a:pt x="253365" y="615315"/>
                  <a:pt x="262890" y="601345"/>
                  <a:pt x="269875" y="587375"/>
                </a:cubicBezTo>
                <a:cubicBezTo>
                  <a:pt x="276860" y="573405"/>
                  <a:pt x="267970" y="574675"/>
                  <a:pt x="269875" y="552450"/>
                </a:cubicBezTo>
                <a:cubicBezTo>
                  <a:pt x="271780" y="530225"/>
                  <a:pt x="277495" y="502285"/>
                  <a:pt x="279400" y="476250"/>
                </a:cubicBezTo>
                <a:cubicBezTo>
                  <a:pt x="281305" y="450215"/>
                  <a:pt x="246380" y="453390"/>
                  <a:pt x="279400" y="422275"/>
                </a:cubicBezTo>
                <a:cubicBezTo>
                  <a:pt x="312420" y="391160"/>
                  <a:pt x="411480" y="339725"/>
                  <a:pt x="444500" y="32067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2" name="任意多边形 51"/>
          <p:cNvSpPr/>
          <p:nvPr/>
        </p:nvSpPr>
        <p:spPr>
          <a:xfrm>
            <a:off x="6537484" y="3486150"/>
            <a:ext cx="626269" cy="83820"/>
          </a:xfrm>
          <a:custGeom>
            <a:avLst/>
            <a:gdLst>
              <a:gd name="connisteX0" fmla="*/ 835025 w 835025"/>
              <a:gd name="connsiteY0" fmla="*/ 111705 h 111705"/>
              <a:gd name="connisteX1" fmla="*/ 771525 w 835025"/>
              <a:gd name="connsiteY1" fmla="*/ 38680 h 111705"/>
              <a:gd name="connisteX2" fmla="*/ 663575 w 835025"/>
              <a:gd name="connsiteY2" fmla="*/ 10105 h 111705"/>
              <a:gd name="connisteX3" fmla="*/ 441325 w 835025"/>
              <a:gd name="connsiteY3" fmla="*/ 10105 h 111705"/>
              <a:gd name="connisteX4" fmla="*/ 358775 w 835025"/>
              <a:gd name="connsiteY4" fmla="*/ 580 h 111705"/>
              <a:gd name="connisteX5" fmla="*/ 269875 w 835025"/>
              <a:gd name="connsiteY5" fmla="*/ 25980 h 111705"/>
              <a:gd name="connisteX6" fmla="*/ 133350 w 835025"/>
              <a:gd name="connsiteY6" fmla="*/ 54555 h 111705"/>
              <a:gd name="connisteX7" fmla="*/ 44450 w 835025"/>
              <a:gd name="connsiteY7" fmla="*/ 54555 h 111705"/>
              <a:gd name="connisteX8" fmla="*/ 0 w 835025"/>
              <a:gd name="connsiteY8" fmla="*/ 67255 h 1117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835025" h="111706">
                <a:moveTo>
                  <a:pt x="835025" y="111706"/>
                </a:moveTo>
                <a:cubicBezTo>
                  <a:pt x="824230" y="97736"/>
                  <a:pt x="805815" y="59001"/>
                  <a:pt x="771525" y="38681"/>
                </a:cubicBezTo>
                <a:cubicBezTo>
                  <a:pt x="737235" y="18361"/>
                  <a:pt x="729615" y="15821"/>
                  <a:pt x="663575" y="10106"/>
                </a:cubicBezTo>
                <a:cubicBezTo>
                  <a:pt x="597535" y="4391"/>
                  <a:pt x="502285" y="12011"/>
                  <a:pt x="441325" y="10106"/>
                </a:cubicBezTo>
                <a:cubicBezTo>
                  <a:pt x="380365" y="8201"/>
                  <a:pt x="393065" y="-2594"/>
                  <a:pt x="358775" y="581"/>
                </a:cubicBezTo>
                <a:cubicBezTo>
                  <a:pt x="324485" y="3756"/>
                  <a:pt x="314960" y="15186"/>
                  <a:pt x="269875" y="25981"/>
                </a:cubicBezTo>
                <a:cubicBezTo>
                  <a:pt x="224790" y="36776"/>
                  <a:pt x="178435" y="48841"/>
                  <a:pt x="133350" y="54556"/>
                </a:cubicBezTo>
                <a:cubicBezTo>
                  <a:pt x="88265" y="60271"/>
                  <a:pt x="71120" y="52016"/>
                  <a:pt x="44450" y="54556"/>
                </a:cubicBezTo>
                <a:cubicBezTo>
                  <a:pt x="17780" y="57096"/>
                  <a:pt x="6985" y="64716"/>
                  <a:pt x="0" y="67256"/>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3" name="任意多边形 52"/>
          <p:cNvSpPr/>
          <p:nvPr/>
        </p:nvSpPr>
        <p:spPr>
          <a:xfrm>
            <a:off x="5499259" y="3024664"/>
            <a:ext cx="126206" cy="285750"/>
          </a:xfrm>
          <a:custGeom>
            <a:avLst/>
            <a:gdLst>
              <a:gd name="connisteX0" fmla="*/ 168275 w 168275"/>
              <a:gd name="connsiteY0" fmla="*/ 0 h 381000"/>
              <a:gd name="connisteX1" fmla="*/ 104775 w 168275"/>
              <a:gd name="connsiteY1" fmla="*/ 111125 h 381000"/>
              <a:gd name="connisteX2" fmla="*/ 69850 w 168275"/>
              <a:gd name="connsiteY2" fmla="*/ 200025 h 381000"/>
              <a:gd name="connisteX3" fmla="*/ 50800 w 168275"/>
              <a:gd name="connsiteY3" fmla="*/ 273050 h 381000"/>
              <a:gd name="connisteX4" fmla="*/ 38100 w 168275"/>
              <a:gd name="connsiteY4" fmla="*/ 301625 h 381000"/>
              <a:gd name="connisteX5" fmla="*/ 15875 w 168275"/>
              <a:gd name="connsiteY5" fmla="*/ 349250 h 381000"/>
              <a:gd name="connisteX6" fmla="*/ 0 w 168275"/>
              <a:gd name="connsiteY6" fmla="*/ 381000 h 381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68275" h="381000">
                <a:moveTo>
                  <a:pt x="168275" y="0"/>
                </a:moveTo>
                <a:cubicBezTo>
                  <a:pt x="156210" y="20320"/>
                  <a:pt x="124460" y="71120"/>
                  <a:pt x="104775" y="111125"/>
                </a:cubicBezTo>
                <a:cubicBezTo>
                  <a:pt x="85090" y="151130"/>
                  <a:pt x="80645" y="167640"/>
                  <a:pt x="69850" y="200025"/>
                </a:cubicBezTo>
                <a:cubicBezTo>
                  <a:pt x="59055" y="232410"/>
                  <a:pt x="57150" y="252730"/>
                  <a:pt x="50800" y="273050"/>
                </a:cubicBezTo>
                <a:cubicBezTo>
                  <a:pt x="44450" y="293370"/>
                  <a:pt x="45085" y="286385"/>
                  <a:pt x="38100" y="301625"/>
                </a:cubicBezTo>
                <a:cubicBezTo>
                  <a:pt x="31115" y="316865"/>
                  <a:pt x="23495" y="333375"/>
                  <a:pt x="15875" y="349250"/>
                </a:cubicBezTo>
                <a:cubicBezTo>
                  <a:pt x="8255" y="365125"/>
                  <a:pt x="2540" y="375285"/>
                  <a:pt x="0" y="38100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4" name="任意多边形 53"/>
          <p:cNvSpPr/>
          <p:nvPr/>
        </p:nvSpPr>
        <p:spPr>
          <a:xfrm>
            <a:off x="7777639" y="3257074"/>
            <a:ext cx="166688" cy="173831"/>
          </a:xfrm>
          <a:custGeom>
            <a:avLst/>
            <a:gdLst>
              <a:gd name="connisteX0" fmla="*/ 0 w 222057"/>
              <a:gd name="connsiteY0" fmla="*/ 232025 h 232025"/>
              <a:gd name="connisteX1" fmla="*/ 193675 w 222057"/>
              <a:gd name="connsiteY1" fmla="*/ 19935 h 232025"/>
              <a:gd name="connisteX2" fmla="*/ 218440 w 222057"/>
              <a:gd name="connsiteY2" fmla="*/ 19935 h 232025"/>
            </a:gdLst>
            <a:ahLst/>
            <a:cxnLst>
              <a:cxn ang="0">
                <a:pos x="connisteX0" y="connsiteY0"/>
              </a:cxn>
              <a:cxn ang="0">
                <a:pos x="connisteX1" y="connsiteY1"/>
              </a:cxn>
              <a:cxn ang="0">
                <a:pos x="connisteX2" y="connsiteY2"/>
              </a:cxn>
            </a:cxnLst>
            <a:rect l="l" t="t" r="r" b="b"/>
            <a:pathLst>
              <a:path w="222057" h="232026">
                <a:moveTo>
                  <a:pt x="0" y="232026"/>
                </a:moveTo>
                <a:cubicBezTo>
                  <a:pt x="38100" y="189481"/>
                  <a:pt x="149860" y="62481"/>
                  <a:pt x="193675" y="19936"/>
                </a:cubicBezTo>
                <a:cubicBezTo>
                  <a:pt x="237490" y="-22609"/>
                  <a:pt x="217170" y="15491"/>
                  <a:pt x="218440" y="19936"/>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15">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Left)">
                                      <p:cBhvr>
                                        <p:cTn id="7" dur="500"/>
                                        <p:tgtEl>
                                          <p:spTgt spid="20"/>
                                        </p:tgtEl>
                                      </p:cBhvr>
                                    </p:animEffect>
                                  </p:childTnLst>
                                </p:cTn>
                              </p:par>
                              <p:par>
                                <p:cTn id="8" presetID="18" presetClass="entr" presetSubtype="9"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upLeft)">
                                      <p:cBhvr>
                                        <p:cTn id="10" dur="500"/>
                                        <p:tgtEl>
                                          <p:spTgt spid="18"/>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2000" fill="hold">
                                          <p:stCondLst>
                                            <p:cond delay="0"/>
                                          </p:stCondLst>
                                        </p:cTn>
                                        <p:tgtEl>
                                          <p:spTgt spid="10"/>
                                        </p:tgtEl>
                                        <p:attrNameLst>
                                          <p:attrName>style.visibility</p:attrName>
                                        </p:attrNameLst>
                                      </p:cBhvr>
                                      <p:to>
                                        <p:strVal val="visible"/>
                                      </p:to>
                                    </p:set>
                                    <p:animEffect transition="in" filter="wipe(right)">
                                      <p:cBhvr>
                                        <p:cTn id="14" dur="2000"/>
                                        <p:tgtEl>
                                          <p:spTgt spid="10"/>
                                        </p:tgtEl>
                                      </p:cBhvr>
                                    </p:animEffect>
                                  </p:childTnLst>
                                </p:cTn>
                              </p:par>
                            </p:childTnLst>
                          </p:cTn>
                        </p:par>
                        <p:par>
                          <p:cTn id="15" fill="hold">
                            <p:stCondLst>
                              <p:cond delay="2500"/>
                            </p:stCondLst>
                            <p:childTnLst>
                              <p:par>
                                <p:cTn id="16" presetID="18" presetClass="entr" presetSubtype="9"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upLeft)">
                                      <p:cBhvr>
                                        <p:cTn id="18" dur="500"/>
                                        <p:tgtEl>
                                          <p:spTgt spid="11"/>
                                        </p:tgtEl>
                                      </p:cBhvr>
                                    </p:animEffect>
                                  </p:childTnLst>
                                </p:cTn>
                              </p:par>
                            </p:childTnLst>
                          </p:cTn>
                        </p:par>
                        <p:par>
                          <p:cTn id="19" fill="hold">
                            <p:stCondLst>
                              <p:cond delay="3000"/>
                            </p:stCondLst>
                            <p:childTnLst>
                              <p:par>
                                <p:cTn id="20" presetID="18" presetClass="entr" presetSubtype="1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par>
                          <p:cTn id="23" fill="hold">
                            <p:stCondLst>
                              <p:cond delay="3500"/>
                            </p:stCondLst>
                            <p:childTnLst>
                              <p:par>
                                <p:cTn id="24" presetID="18" presetClass="entr" presetSubtype="12"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trips(downLeft)">
                                      <p:cBhvr>
                                        <p:cTn id="26" dur="500"/>
                                        <p:tgtEl>
                                          <p:spTgt spid="16"/>
                                        </p:tgtEl>
                                      </p:cBhvr>
                                    </p:animEffect>
                                  </p:childTnLst>
                                </p:cTn>
                              </p:par>
                            </p:childTnLst>
                          </p:cTn>
                        </p:par>
                        <p:par>
                          <p:cTn id="27" fill="hold">
                            <p:stCondLst>
                              <p:cond delay="4000"/>
                            </p:stCondLst>
                            <p:childTnLst>
                              <p:par>
                                <p:cTn id="28" presetID="18" presetClass="entr" presetSubtype="1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Left)">
                                      <p:cBhvr>
                                        <p:cTn id="30" dur="500"/>
                                        <p:tgtEl>
                                          <p:spTgt spid="15"/>
                                        </p:tgtEl>
                                      </p:cBhvr>
                                    </p:animEffect>
                                  </p:childTnLst>
                                </p:cTn>
                              </p:par>
                            </p:childTnLst>
                          </p:cTn>
                        </p:par>
                        <p:par>
                          <p:cTn id="31" fill="hold">
                            <p:stCondLst>
                              <p:cond delay="4500"/>
                            </p:stCondLst>
                            <p:childTnLst>
                              <p:par>
                                <p:cTn id="32" presetID="18" presetClass="entr" presetSubtype="12" fill="hold" grpId="1"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strips(downLeft)">
                                      <p:cBhvr>
                                        <p:cTn id="34" dur="500"/>
                                        <p:tgtEl>
                                          <p:spTgt spid="23"/>
                                        </p:tgtEl>
                                      </p:cBhvr>
                                    </p:animEffect>
                                  </p:childTnLst>
                                </p:cTn>
                              </p:par>
                              <p:par>
                                <p:cTn id="35" presetID="18" presetClass="entr" presetSubtype="12" fill="hold" grpId="1"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2000" fill="hold">
                                          <p:stCondLst>
                                            <p:cond delay="0"/>
                                          </p:stCondLst>
                                        </p:cTn>
                                        <p:tgtEl>
                                          <p:spTgt spid="25"/>
                                        </p:tgtEl>
                                        <p:attrNameLst>
                                          <p:attrName>style.visibility</p:attrName>
                                        </p:attrNameLst>
                                      </p:cBhvr>
                                      <p:to>
                                        <p:strVal val="visible"/>
                                      </p:to>
                                    </p:set>
                                    <p:animEffect transition="in" filter="wipe(right)">
                                      <p:cBhvr>
                                        <p:cTn id="42" dur="2000"/>
                                        <p:tgtEl>
                                          <p:spTgt spid="25"/>
                                        </p:tgtEl>
                                      </p:cBhvr>
                                    </p:animEffect>
                                  </p:childTnLst>
                                </p:cTn>
                              </p:par>
                              <p:par>
                                <p:cTn id="43" presetID="22" presetClass="entr" presetSubtype="2" fill="hold" grpId="0" nodeType="withEffect">
                                  <p:stCondLst>
                                    <p:cond delay="0"/>
                                  </p:stCondLst>
                                  <p:childTnLst>
                                    <p:set>
                                      <p:cBhvr>
                                        <p:cTn id="44" dur="2000" fill="hold">
                                          <p:stCondLst>
                                            <p:cond delay="0"/>
                                          </p:stCondLst>
                                        </p:cTn>
                                        <p:tgtEl>
                                          <p:spTgt spid="26"/>
                                        </p:tgtEl>
                                        <p:attrNameLst>
                                          <p:attrName>style.visibility</p:attrName>
                                        </p:attrNameLst>
                                      </p:cBhvr>
                                      <p:to>
                                        <p:strVal val="visible"/>
                                      </p:to>
                                    </p:set>
                                    <p:animEffect transition="in" filter="wipe(right)">
                                      <p:cBhvr>
                                        <p:cTn id="45" dur="2000"/>
                                        <p:tgtEl>
                                          <p:spTgt spid="26"/>
                                        </p:tgtEl>
                                      </p:cBhvr>
                                    </p:animEffect>
                                  </p:childTnLst>
                                </p:cTn>
                              </p:par>
                              <p:par>
                                <p:cTn id="46" presetID="22" presetClass="entr" presetSubtype="2" fill="hold" grpId="0" nodeType="withEffect">
                                  <p:stCondLst>
                                    <p:cond delay="0"/>
                                  </p:stCondLst>
                                  <p:childTnLst>
                                    <p:set>
                                      <p:cBhvr>
                                        <p:cTn id="47" dur="2000" fill="hold">
                                          <p:stCondLst>
                                            <p:cond delay="0"/>
                                          </p:stCondLst>
                                        </p:cTn>
                                        <p:tgtEl>
                                          <p:spTgt spid="27"/>
                                        </p:tgtEl>
                                        <p:attrNameLst>
                                          <p:attrName>style.visibility</p:attrName>
                                        </p:attrNameLst>
                                      </p:cBhvr>
                                      <p:to>
                                        <p:strVal val="visible"/>
                                      </p:to>
                                    </p:set>
                                    <p:animEffect transition="in" filter="wipe(right)">
                                      <p:cBhvr>
                                        <p:cTn id="48" dur="2000"/>
                                        <p:tgtEl>
                                          <p:spTgt spid="27"/>
                                        </p:tgtEl>
                                      </p:cBhvr>
                                    </p:animEffect>
                                  </p:childTnLst>
                                </p:cTn>
                              </p:par>
                              <p:par>
                                <p:cTn id="49" presetID="22" presetClass="entr" presetSubtype="2" fill="hold" grpId="0" nodeType="withEffect">
                                  <p:stCondLst>
                                    <p:cond delay="0"/>
                                  </p:stCondLst>
                                  <p:childTnLst>
                                    <p:set>
                                      <p:cBhvr>
                                        <p:cTn id="50" dur="2000" fill="hold">
                                          <p:stCondLst>
                                            <p:cond delay="0"/>
                                          </p:stCondLst>
                                        </p:cTn>
                                        <p:tgtEl>
                                          <p:spTgt spid="28"/>
                                        </p:tgtEl>
                                        <p:attrNameLst>
                                          <p:attrName>style.visibility</p:attrName>
                                        </p:attrNameLst>
                                      </p:cBhvr>
                                      <p:to>
                                        <p:strVal val="visible"/>
                                      </p:to>
                                    </p:set>
                                    <p:animEffect transition="in" filter="wipe(right)">
                                      <p:cBhvr>
                                        <p:cTn id="51" dur="2000"/>
                                        <p:tgtEl>
                                          <p:spTgt spid="28"/>
                                        </p:tgtEl>
                                      </p:cBhvr>
                                    </p:animEffect>
                                  </p:childTnLst>
                                </p:cTn>
                              </p:par>
                              <p:par>
                                <p:cTn id="52" presetID="22" presetClass="entr" presetSubtype="2" fill="hold" grpId="0" nodeType="withEffect">
                                  <p:stCondLst>
                                    <p:cond delay="0"/>
                                  </p:stCondLst>
                                  <p:childTnLst>
                                    <p:set>
                                      <p:cBhvr>
                                        <p:cTn id="53" dur="2000" fill="hold">
                                          <p:stCondLst>
                                            <p:cond delay="0"/>
                                          </p:stCondLst>
                                        </p:cTn>
                                        <p:tgtEl>
                                          <p:spTgt spid="29"/>
                                        </p:tgtEl>
                                        <p:attrNameLst>
                                          <p:attrName>style.visibility</p:attrName>
                                        </p:attrNameLst>
                                      </p:cBhvr>
                                      <p:to>
                                        <p:strVal val="visible"/>
                                      </p:to>
                                    </p:set>
                                    <p:animEffect transition="in" filter="wipe(right)">
                                      <p:cBhvr>
                                        <p:cTn id="54" dur="2000"/>
                                        <p:tgtEl>
                                          <p:spTgt spid="29"/>
                                        </p:tgtEl>
                                      </p:cBhvr>
                                    </p:animEffect>
                                  </p:childTnLst>
                                </p:cTn>
                              </p:par>
                              <p:par>
                                <p:cTn id="55" presetID="22" presetClass="entr" presetSubtype="2" fill="hold" grpId="0" nodeType="withEffect">
                                  <p:stCondLst>
                                    <p:cond delay="0"/>
                                  </p:stCondLst>
                                  <p:childTnLst>
                                    <p:set>
                                      <p:cBhvr>
                                        <p:cTn id="56" dur="2000" fill="hold">
                                          <p:stCondLst>
                                            <p:cond delay="0"/>
                                          </p:stCondLst>
                                        </p:cTn>
                                        <p:tgtEl>
                                          <p:spTgt spid="30"/>
                                        </p:tgtEl>
                                        <p:attrNameLst>
                                          <p:attrName>style.visibility</p:attrName>
                                        </p:attrNameLst>
                                      </p:cBhvr>
                                      <p:to>
                                        <p:strVal val="visible"/>
                                      </p:to>
                                    </p:set>
                                    <p:animEffect transition="in" filter="wipe(right)">
                                      <p:cBhvr>
                                        <p:cTn id="57" dur="2000"/>
                                        <p:tgtEl>
                                          <p:spTgt spid="30"/>
                                        </p:tgtEl>
                                      </p:cBhvr>
                                    </p:animEffect>
                                  </p:childTnLst>
                                </p:cTn>
                              </p:par>
                              <p:par>
                                <p:cTn id="58" presetID="22" presetClass="entr" presetSubtype="2" fill="hold" grpId="0" nodeType="withEffect">
                                  <p:stCondLst>
                                    <p:cond delay="0"/>
                                  </p:stCondLst>
                                  <p:childTnLst>
                                    <p:set>
                                      <p:cBhvr>
                                        <p:cTn id="59" dur="2000" fill="hold">
                                          <p:stCondLst>
                                            <p:cond delay="0"/>
                                          </p:stCondLst>
                                        </p:cTn>
                                        <p:tgtEl>
                                          <p:spTgt spid="31"/>
                                        </p:tgtEl>
                                        <p:attrNameLst>
                                          <p:attrName>style.visibility</p:attrName>
                                        </p:attrNameLst>
                                      </p:cBhvr>
                                      <p:to>
                                        <p:strVal val="visible"/>
                                      </p:to>
                                    </p:set>
                                    <p:animEffect transition="in" filter="wipe(right)">
                                      <p:cBhvr>
                                        <p:cTn id="60" dur="2000"/>
                                        <p:tgtEl>
                                          <p:spTgt spid="31"/>
                                        </p:tgtEl>
                                      </p:cBhvr>
                                    </p:animEffect>
                                  </p:childTnLst>
                                </p:cTn>
                              </p:par>
                              <p:par>
                                <p:cTn id="61" presetID="22" presetClass="entr" presetSubtype="2" fill="hold" grpId="0" nodeType="withEffect">
                                  <p:stCondLst>
                                    <p:cond delay="0"/>
                                  </p:stCondLst>
                                  <p:childTnLst>
                                    <p:set>
                                      <p:cBhvr>
                                        <p:cTn id="62" dur="2000" fill="hold">
                                          <p:stCondLst>
                                            <p:cond delay="0"/>
                                          </p:stCondLst>
                                        </p:cTn>
                                        <p:tgtEl>
                                          <p:spTgt spid="32"/>
                                        </p:tgtEl>
                                        <p:attrNameLst>
                                          <p:attrName>style.visibility</p:attrName>
                                        </p:attrNameLst>
                                      </p:cBhvr>
                                      <p:to>
                                        <p:strVal val="visible"/>
                                      </p:to>
                                    </p:set>
                                    <p:animEffect transition="in" filter="wipe(right)">
                                      <p:cBhvr>
                                        <p:cTn id="63" dur="2000"/>
                                        <p:tgtEl>
                                          <p:spTgt spid="32"/>
                                        </p:tgtEl>
                                      </p:cBhvr>
                                    </p:animEffect>
                                  </p:childTnLst>
                                </p:cTn>
                              </p:par>
                              <p:par>
                                <p:cTn id="64" presetID="22" presetClass="entr" presetSubtype="2" fill="hold" grpId="0" nodeType="withEffect">
                                  <p:stCondLst>
                                    <p:cond delay="0"/>
                                  </p:stCondLst>
                                  <p:childTnLst>
                                    <p:set>
                                      <p:cBhvr>
                                        <p:cTn id="65" dur="2000" fill="hold">
                                          <p:stCondLst>
                                            <p:cond delay="0"/>
                                          </p:stCondLst>
                                        </p:cTn>
                                        <p:tgtEl>
                                          <p:spTgt spid="33"/>
                                        </p:tgtEl>
                                        <p:attrNameLst>
                                          <p:attrName>style.visibility</p:attrName>
                                        </p:attrNameLst>
                                      </p:cBhvr>
                                      <p:to>
                                        <p:strVal val="visible"/>
                                      </p:to>
                                    </p:set>
                                    <p:animEffect transition="in" filter="wipe(right)">
                                      <p:cBhvr>
                                        <p:cTn id="66" dur="2000"/>
                                        <p:tgtEl>
                                          <p:spTgt spid="33"/>
                                        </p:tgtEl>
                                      </p:cBhvr>
                                    </p:animEffect>
                                  </p:childTnLst>
                                </p:cTn>
                              </p:par>
                              <p:par>
                                <p:cTn id="67" presetID="22" presetClass="entr" presetSubtype="2" fill="hold" grpId="0" nodeType="withEffect">
                                  <p:stCondLst>
                                    <p:cond delay="0"/>
                                  </p:stCondLst>
                                  <p:childTnLst>
                                    <p:set>
                                      <p:cBhvr>
                                        <p:cTn id="68" dur="2000" fill="hold">
                                          <p:stCondLst>
                                            <p:cond delay="0"/>
                                          </p:stCondLst>
                                        </p:cTn>
                                        <p:tgtEl>
                                          <p:spTgt spid="34"/>
                                        </p:tgtEl>
                                        <p:attrNameLst>
                                          <p:attrName>style.visibility</p:attrName>
                                        </p:attrNameLst>
                                      </p:cBhvr>
                                      <p:to>
                                        <p:strVal val="visible"/>
                                      </p:to>
                                    </p:set>
                                    <p:animEffect transition="in" filter="wipe(right)">
                                      <p:cBhvr>
                                        <p:cTn id="69" dur="2000"/>
                                        <p:tgtEl>
                                          <p:spTgt spid="34"/>
                                        </p:tgtEl>
                                      </p:cBhvr>
                                    </p:animEffect>
                                  </p:childTnLst>
                                </p:cTn>
                              </p:par>
                              <p:par>
                                <p:cTn id="70" presetID="22" presetClass="entr" presetSubtype="2" fill="hold" grpId="0" nodeType="withEffect">
                                  <p:stCondLst>
                                    <p:cond delay="0"/>
                                  </p:stCondLst>
                                  <p:childTnLst>
                                    <p:set>
                                      <p:cBhvr>
                                        <p:cTn id="71" dur="2000" fill="hold">
                                          <p:stCondLst>
                                            <p:cond delay="0"/>
                                          </p:stCondLst>
                                        </p:cTn>
                                        <p:tgtEl>
                                          <p:spTgt spid="35"/>
                                        </p:tgtEl>
                                        <p:attrNameLst>
                                          <p:attrName>style.visibility</p:attrName>
                                        </p:attrNameLst>
                                      </p:cBhvr>
                                      <p:to>
                                        <p:strVal val="visible"/>
                                      </p:to>
                                    </p:set>
                                    <p:animEffect transition="in" filter="wipe(right)">
                                      <p:cBhvr>
                                        <p:cTn id="72" dur="2000"/>
                                        <p:tgtEl>
                                          <p:spTgt spid="35"/>
                                        </p:tgtEl>
                                      </p:cBhvr>
                                    </p:animEffect>
                                  </p:childTnLst>
                                </p:cTn>
                              </p:par>
                              <p:par>
                                <p:cTn id="73" presetID="22" presetClass="entr" presetSubtype="2" fill="hold" grpId="0" nodeType="withEffect">
                                  <p:stCondLst>
                                    <p:cond delay="0"/>
                                  </p:stCondLst>
                                  <p:childTnLst>
                                    <p:set>
                                      <p:cBhvr>
                                        <p:cTn id="74" dur="2000" fill="hold">
                                          <p:stCondLst>
                                            <p:cond delay="0"/>
                                          </p:stCondLst>
                                        </p:cTn>
                                        <p:tgtEl>
                                          <p:spTgt spid="36"/>
                                        </p:tgtEl>
                                        <p:attrNameLst>
                                          <p:attrName>style.visibility</p:attrName>
                                        </p:attrNameLst>
                                      </p:cBhvr>
                                      <p:to>
                                        <p:strVal val="visible"/>
                                      </p:to>
                                    </p:set>
                                    <p:animEffect transition="in" filter="wipe(right)">
                                      <p:cBhvr>
                                        <p:cTn id="75" dur="2000"/>
                                        <p:tgtEl>
                                          <p:spTgt spid="36"/>
                                        </p:tgtEl>
                                      </p:cBhvr>
                                    </p:animEffect>
                                  </p:childTnLst>
                                </p:cTn>
                              </p:par>
                              <p:par>
                                <p:cTn id="76" presetID="22" presetClass="entr" presetSubtype="2" fill="hold" grpId="0" nodeType="withEffect">
                                  <p:stCondLst>
                                    <p:cond delay="0"/>
                                  </p:stCondLst>
                                  <p:childTnLst>
                                    <p:set>
                                      <p:cBhvr>
                                        <p:cTn id="77" dur="2000" fill="hold">
                                          <p:stCondLst>
                                            <p:cond delay="0"/>
                                          </p:stCondLst>
                                        </p:cTn>
                                        <p:tgtEl>
                                          <p:spTgt spid="38"/>
                                        </p:tgtEl>
                                        <p:attrNameLst>
                                          <p:attrName>style.visibility</p:attrName>
                                        </p:attrNameLst>
                                      </p:cBhvr>
                                      <p:to>
                                        <p:strVal val="visible"/>
                                      </p:to>
                                    </p:set>
                                    <p:animEffect transition="in" filter="wipe(right)">
                                      <p:cBhvr>
                                        <p:cTn id="78" dur="2000"/>
                                        <p:tgtEl>
                                          <p:spTgt spid="38"/>
                                        </p:tgtEl>
                                      </p:cBhvr>
                                    </p:animEffect>
                                  </p:childTnLst>
                                </p:cTn>
                              </p:par>
                              <p:par>
                                <p:cTn id="79" presetID="22" presetClass="entr" presetSubtype="2" fill="hold" grpId="0" nodeType="withEffect">
                                  <p:stCondLst>
                                    <p:cond delay="0"/>
                                  </p:stCondLst>
                                  <p:childTnLst>
                                    <p:set>
                                      <p:cBhvr>
                                        <p:cTn id="80" dur="2000" fill="hold">
                                          <p:stCondLst>
                                            <p:cond delay="0"/>
                                          </p:stCondLst>
                                        </p:cTn>
                                        <p:tgtEl>
                                          <p:spTgt spid="39"/>
                                        </p:tgtEl>
                                        <p:attrNameLst>
                                          <p:attrName>style.visibility</p:attrName>
                                        </p:attrNameLst>
                                      </p:cBhvr>
                                      <p:to>
                                        <p:strVal val="visible"/>
                                      </p:to>
                                    </p:set>
                                    <p:animEffect transition="in" filter="wipe(right)">
                                      <p:cBhvr>
                                        <p:cTn id="81" dur="2000"/>
                                        <p:tgtEl>
                                          <p:spTgt spid="39"/>
                                        </p:tgtEl>
                                      </p:cBhvr>
                                    </p:animEffect>
                                  </p:childTnLst>
                                </p:cTn>
                              </p:par>
                              <p:par>
                                <p:cTn id="82" presetID="22" presetClass="entr" presetSubtype="2" fill="hold" grpId="0" nodeType="withEffect">
                                  <p:stCondLst>
                                    <p:cond delay="0"/>
                                  </p:stCondLst>
                                  <p:childTnLst>
                                    <p:set>
                                      <p:cBhvr>
                                        <p:cTn id="83" dur="2000" fill="hold">
                                          <p:stCondLst>
                                            <p:cond delay="0"/>
                                          </p:stCondLst>
                                        </p:cTn>
                                        <p:tgtEl>
                                          <p:spTgt spid="41"/>
                                        </p:tgtEl>
                                        <p:attrNameLst>
                                          <p:attrName>style.visibility</p:attrName>
                                        </p:attrNameLst>
                                      </p:cBhvr>
                                      <p:to>
                                        <p:strVal val="visible"/>
                                      </p:to>
                                    </p:set>
                                    <p:animEffect transition="in" filter="wipe(right)">
                                      <p:cBhvr>
                                        <p:cTn id="84" dur="20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2000" fill="hold">
                                          <p:stCondLst>
                                            <p:cond delay="0"/>
                                          </p:stCondLst>
                                        </p:cTn>
                                        <p:tgtEl>
                                          <p:spTgt spid="51"/>
                                        </p:tgtEl>
                                        <p:attrNameLst>
                                          <p:attrName>style.visibility</p:attrName>
                                        </p:attrNameLst>
                                      </p:cBhvr>
                                      <p:to>
                                        <p:strVal val="visible"/>
                                      </p:to>
                                    </p:set>
                                    <p:animEffect transition="in" filter="wipe(right)">
                                      <p:cBhvr>
                                        <p:cTn id="89" dur="2000"/>
                                        <p:tgtEl>
                                          <p:spTgt spid="51"/>
                                        </p:tgtEl>
                                      </p:cBhvr>
                                    </p:animEffect>
                                  </p:childTnLst>
                                </p:cTn>
                              </p:par>
                              <p:par>
                                <p:cTn id="90" presetID="22" presetClass="entr" presetSubtype="2" fill="hold" grpId="0" nodeType="withEffect">
                                  <p:stCondLst>
                                    <p:cond delay="0"/>
                                  </p:stCondLst>
                                  <p:childTnLst>
                                    <p:set>
                                      <p:cBhvr>
                                        <p:cTn id="91" dur="2000" fill="hold">
                                          <p:stCondLst>
                                            <p:cond delay="0"/>
                                          </p:stCondLst>
                                        </p:cTn>
                                        <p:tgtEl>
                                          <p:spTgt spid="49"/>
                                        </p:tgtEl>
                                        <p:attrNameLst>
                                          <p:attrName>style.visibility</p:attrName>
                                        </p:attrNameLst>
                                      </p:cBhvr>
                                      <p:to>
                                        <p:strVal val="visible"/>
                                      </p:to>
                                    </p:set>
                                    <p:animEffect transition="in" filter="wipe(right)">
                                      <p:cBhvr>
                                        <p:cTn id="92" dur="2000"/>
                                        <p:tgtEl>
                                          <p:spTgt spid="49"/>
                                        </p:tgtEl>
                                      </p:cBhvr>
                                    </p:animEffect>
                                  </p:childTnLst>
                                </p:cTn>
                              </p:par>
                              <p:par>
                                <p:cTn id="93" presetID="22" presetClass="entr" presetSubtype="2" fill="hold" grpId="0" nodeType="withEffect">
                                  <p:stCondLst>
                                    <p:cond delay="0"/>
                                  </p:stCondLst>
                                  <p:childTnLst>
                                    <p:set>
                                      <p:cBhvr>
                                        <p:cTn id="94" dur="2000" fill="hold">
                                          <p:stCondLst>
                                            <p:cond delay="0"/>
                                          </p:stCondLst>
                                        </p:cTn>
                                        <p:tgtEl>
                                          <p:spTgt spid="47"/>
                                        </p:tgtEl>
                                        <p:attrNameLst>
                                          <p:attrName>style.visibility</p:attrName>
                                        </p:attrNameLst>
                                      </p:cBhvr>
                                      <p:to>
                                        <p:strVal val="visible"/>
                                      </p:to>
                                    </p:set>
                                    <p:animEffect transition="in" filter="wipe(right)">
                                      <p:cBhvr>
                                        <p:cTn id="95" dur="2000"/>
                                        <p:tgtEl>
                                          <p:spTgt spid="47"/>
                                        </p:tgtEl>
                                      </p:cBhvr>
                                    </p:animEffect>
                                  </p:childTnLst>
                                </p:cTn>
                              </p:par>
                              <p:par>
                                <p:cTn id="96" presetID="22" presetClass="entr" presetSubtype="2" fill="hold" grpId="0" nodeType="withEffect">
                                  <p:stCondLst>
                                    <p:cond delay="0"/>
                                  </p:stCondLst>
                                  <p:childTnLst>
                                    <p:set>
                                      <p:cBhvr>
                                        <p:cTn id="97" dur="2000" fill="hold">
                                          <p:stCondLst>
                                            <p:cond delay="0"/>
                                          </p:stCondLst>
                                        </p:cTn>
                                        <p:tgtEl>
                                          <p:spTgt spid="53"/>
                                        </p:tgtEl>
                                        <p:attrNameLst>
                                          <p:attrName>style.visibility</p:attrName>
                                        </p:attrNameLst>
                                      </p:cBhvr>
                                      <p:to>
                                        <p:strVal val="visible"/>
                                      </p:to>
                                    </p:set>
                                    <p:animEffect transition="in" filter="wipe(right)">
                                      <p:cBhvr>
                                        <p:cTn id="98" dur="2000"/>
                                        <p:tgtEl>
                                          <p:spTgt spid="53"/>
                                        </p:tgtEl>
                                      </p:cBhvr>
                                    </p:animEffect>
                                  </p:childTnLst>
                                </p:cTn>
                              </p:par>
                              <p:par>
                                <p:cTn id="99" presetID="22" presetClass="entr" presetSubtype="2" fill="hold" grpId="0" nodeType="withEffect">
                                  <p:stCondLst>
                                    <p:cond delay="0"/>
                                  </p:stCondLst>
                                  <p:childTnLst>
                                    <p:set>
                                      <p:cBhvr>
                                        <p:cTn id="100" dur="2000" fill="hold">
                                          <p:stCondLst>
                                            <p:cond delay="0"/>
                                          </p:stCondLst>
                                        </p:cTn>
                                        <p:tgtEl>
                                          <p:spTgt spid="46"/>
                                        </p:tgtEl>
                                        <p:attrNameLst>
                                          <p:attrName>style.visibility</p:attrName>
                                        </p:attrNameLst>
                                      </p:cBhvr>
                                      <p:to>
                                        <p:strVal val="visible"/>
                                      </p:to>
                                    </p:set>
                                    <p:animEffect transition="in" filter="wipe(right)">
                                      <p:cBhvr>
                                        <p:cTn id="101" dur="2000"/>
                                        <p:tgtEl>
                                          <p:spTgt spid="46"/>
                                        </p:tgtEl>
                                      </p:cBhvr>
                                    </p:animEffect>
                                  </p:childTnLst>
                                </p:cTn>
                              </p:par>
                              <p:par>
                                <p:cTn id="102" presetID="22" presetClass="entr" presetSubtype="2" fill="hold" grpId="0" nodeType="withEffect">
                                  <p:stCondLst>
                                    <p:cond delay="0"/>
                                  </p:stCondLst>
                                  <p:childTnLst>
                                    <p:set>
                                      <p:cBhvr>
                                        <p:cTn id="103" dur="2000" fill="hold">
                                          <p:stCondLst>
                                            <p:cond delay="0"/>
                                          </p:stCondLst>
                                        </p:cTn>
                                        <p:tgtEl>
                                          <p:spTgt spid="44"/>
                                        </p:tgtEl>
                                        <p:attrNameLst>
                                          <p:attrName>style.visibility</p:attrName>
                                        </p:attrNameLst>
                                      </p:cBhvr>
                                      <p:to>
                                        <p:strVal val="visible"/>
                                      </p:to>
                                    </p:set>
                                    <p:animEffect transition="in" filter="wipe(right)">
                                      <p:cBhvr>
                                        <p:cTn id="104" dur="2000"/>
                                        <p:tgtEl>
                                          <p:spTgt spid="44"/>
                                        </p:tgtEl>
                                      </p:cBhvr>
                                    </p:animEffect>
                                  </p:childTnLst>
                                </p:cTn>
                              </p:par>
                              <p:par>
                                <p:cTn id="105" presetID="22" presetClass="entr" presetSubtype="2" fill="hold" grpId="0" nodeType="withEffect">
                                  <p:stCondLst>
                                    <p:cond delay="0"/>
                                  </p:stCondLst>
                                  <p:childTnLst>
                                    <p:set>
                                      <p:cBhvr>
                                        <p:cTn id="106" dur="2000" fill="hold">
                                          <p:stCondLst>
                                            <p:cond delay="0"/>
                                          </p:stCondLst>
                                        </p:cTn>
                                        <p:tgtEl>
                                          <p:spTgt spid="45"/>
                                        </p:tgtEl>
                                        <p:attrNameLst>
                                          <p:attrName>style.visibility</p:attrName>
                                        </p:attrNameLst>
                                      </p:cBhvr>
                                      <p:to>
                                        <p:strVal val="visible"/>
                                      </p:to>
                                    </p:set>
                                    <p:animEffect transition="in" filter="wipe(right)">
                                      <p:cBhvr>
                                        <p:cTn id="107" dur="2000"/>
                                        <p:tgtEl>
                                          <p:spTgt spid="45"/>
                                        </p:tgtEl>
                                      </p:cBhvr>
                                    </p:animEffect>
                                  </p:childTnLst>
                                </p:cTn>
                              </p:par>
                              <p:par>
                                <p:cTn id="108" presetID="22" presetClass="entr" presetSubtype="2" fill="hold" grpId="0" nodeType="withEffect">
                                  <p:stCondLst>
                                    <p:cond delay="0"/>
                                  </p:stCondLst>
                                  <p:childTnLst>
                                    <p:set>
                                      <p:cBhvr>
                                        <p:cTn id="109" dur="2000" fill="hold">
                                          <p:stCondLst>
                                            <p:cond delay="0"/>
                                          </p:stCondLst>
                                        </p:cTn>
                                        <p:tgtEl>
                                          <p:spTgt spid="42"/>
                                        </p:tgtEl>
                                        <p:attrNameLst>
                                          <p:attrName>style.visibility</p:attrName>
                                        </p:attrNameLst>
                                      </p:cBhvr>
                                      <p:to>
                                        <p:strVal val="visible"/>
                                      </p:to>
                                    </p:set>
                                    <p:animEffect transition="in" filter="wipe(right)">
                                      <p:cBhvr>
                                        <p:cTn id="110" dur="2000"/>
                                        <p:tgtEl>
                                          <p:spTgt spid="42"/>
                                        </p:tgtEl>
                                      </p:cBhvr>
                                    </p:animEffect>
                                  </p:childTnLst>
                                </p:cTn>
                              </p:par>
                              <p:par>
                                <p:cTn id="111" presetID="22" presetClass="entr" presetSubtype="2" fill="hold" grpId="0" nodeType="withEffect">
                                  <p:stCondLst>
                                    <p:cond delay="0"/>
                                  </p:stCondLst>
                                  <p:childTnLst>
                                    <p:set>
                                      <p:cBhvr>
                                        <p:cTn id="112" dur="2000" fill="hold">
                                          <p:stCondLst>
                                            <p:cond delay="0"/>
                                          </p:stCondLst>
                                        </p:cTn>
                                        <p:tgtEl>
                                          <p:spTgt spid="43"/>
                                        </p:tgtEl>
                                        <p:attrNameLst>
                                          <p:attrName>style.visibility</p:attrName>
                                        </p:attrNameLst>
                                      </p:cBhvr>
                                      <p:to>
                                        <p:strVal val="visible"/>
                                      </p:to>
                                    </p:set>
                                    <p:animEffect transition="in" filter="wipe(right)">
                                      <p:cBhvr>
                                        <p:cTn id="113" dur="2000"/>
                                        <p:tgtEl>
                                          <p:spTgt spid="43"/>
                                        </p:tgtEl>
                                      </p:cBhvr>
                                    </p:animEffect>
                                  </p:childTnLst>
                                </p:cTn>
                              </p:par>
                              <p:par>
                                <p:cTn id="114" presetID="22" presetClass="entr" presetSubtype="4" fill="hold" grpId="0" nodeType="withEffect">
                                  <p:stCondLst>
                                    <p:cond delay="0"/>
                                  </p:stCondLst>
                                  <p:childTnLst>
                                    <p:set>
                                      <p:cBhvr>
                                        <p:cTn id="115" dur="2000" fill="hold">
                                          <p:stCondLst>
                                            <p:cond delay="0"/>
                                          </p:stCondLst>
                                        </p:cTn>
                                        <p:tgtEl>
                                          <p:spTgt spid="48"/>
                                        </p:tgtEl>
                                        <p:attrNameLst>
                                          <p:attrName>style.visibility</p:attrName>
                                        </p:attrNameLst>
                                      </p:cBhvr>
                                      <p:to>
                                        <p:strVal val="visible"/>
                                      </p:to>
                                    </p:set>
                                    <p:animEffect transition="in" filter="wipe(down)">
                                      <p:cBhvr>
                                        <p:cTn id="116" dur="2000"/>
                                        <p:tgtEl>
                                          <p:spTgt spid="48"/>
                                        </p:tgtEl>
                                      </p:cBhvr>
                                    </p:animEffect>
                                  </p:childTnLst>
                                </p:cTn>
                              </p:par>
                              <p:par>
                                <p:cTn id="117" presetID="22" presetClass="entr" presetSubtype="4" fill="hold" grpId="0" nodeType="withEffect">
                                  <p:stCondLst>
                                    <p:cond delay="0"/>
                                  </p:stCondLst>
                                  <p:childTnLst>
                                    <p:set>
                                      <p:cBhvr>
                                        <p:cTn id="118" dur="2000" fill="hold">
                                          <p:stCondLst>
                                            <p:cond delay="0"/>
                                          </p:stCondLst>
                                        </p:cTn>
                                        <p:tgtEl>
                                          <p:spTgt spid="54"/>
                                        </p:tgtEl>
                                        <p:attrNameLst>
                                          <p:attrName>style.visibility</p:attrName>
                                        </p:attrNameLst>
                                      </p:cBhvr>
                                      <p:to>
                                        <p:strVal val="visible"/>
                                      </p:to>
                                    </p:set>
                                    <p:animEffect transition="in" filter="wipe(down)">
                                      <p:cBhvr>
                                        <p:cTn id="119" dur="2000"/>
                                        <p:tgtEl>
                                          <p:spTgt spid="54"/>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52"/>
                                        </p:tgtEl>
                                        <p:attrNameLst>
                                          <p:attrName>style.visibility</p:attrName>
                                        </p:attrNameLst>
                                      </p:cBhvr>
                                      <p:to>
                                        <p:strVal val="visible"/>
                                      </p:to>
                                    </p:set>
                                    <p:animEffect transition="in" filter="wipe(right)">
                                      <p:cBhvr>
                                        <p:cTn id="1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8" grpId="0" bldLvl="0" animBg="1"/>
      <p:bldP spid="10" grpId="0" bldLvl="0" animBg="1"/>
      <p:bldP spid="11" grpId="0" bldLvl="0" animBg="1"/>
      <p:bldP spid="12" grpId="0" bldLvl="0" animBg="1"/>
      <p:bldP spid="16" grpId="0" bldLvl="0" animBg="1"/>
      <p:bldP spid="15" grpId="0" bldLvl="0" animBg="1"/>
      <p:bldP spid="23" grpId="1" bldLvl="0" animBg="1"/>
      <p:bldP spid="22" grpId="1"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8" grpId="0" bldLvl="0" animBg="1"/>
      <p:bldP spid="39" grpId="0" bldLvl="0" animBg="1"/>
      <p:bldP spid="41" grpId="0" bldLvl="0" animBg="1"/>
      <p:bldP spid="51" grpId="0" bldLvl="0" animBg="1"/>
      <p:bldP spid="49" grpId="0" bldLvl="0" animBg="1"/>
      <p:bldP spid="47" grpId="0" bldLvl="0" animBg="1"/>
      <p:bldP spid="53" grpId="0" bldLvl="0" animBg="1"/>
      <p:bldP spid="46" grpId="0" bldLvl="0" animBg="1"/>
      <p:bldP spid="44" grpId="0" bldLvl="0" animBg="1"/>
      <p:bldP spid="45" grpId="0" bldLvl="0" animBg="1"/>
      <p:bldP spid="42" grpId="0" bldLvl="0" animBg="1"/>
      <p:bldP spid="43" grpId="0" bldLvl="0" animBg="1"/>
      <p:bldP spid="48" grpId="0" bldLvl="0" animBg="1"/>
      <p:bldP spid="54" grpId="0" bldLvl="0" animBg="1"/>
      <p:bldP spid="5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03459" y="765334"/>
            <a:ext cx="6914674"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任务三：探究辽宋夏金元时期对外交流繁盛的原因。</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4" name="文本框 3"/>
          <p:cNvSpPr txBox="1"/>
          <p:nvPr/>
        </p:nvSpPr>
        <p:spPr>
          <a:xfrm>
            <a:off x="84773" y="1358741"/>
            <a:ext cx="2800826" cy="2072640"/>
          </a:xfrm>
          <a:prstGeom prst="rect">
            <a:avLst/>
          </a:prstGeom>
          <a:solidFill>
            <a:schemeClr val="accent5">
              <a:lumMod val="20000"/>
              <a:lumOff val="80000"/>
            </a:schemeClr>
          </a:solidFill>
          <a:ln w="57150">
            <a:solidFill>
              <a:srgbClr val="7030A0"/>
            </a:solidFill>
            <a:prstDash val="sysDash"/>
          </a:ln>
        </p:spPr>
        <p:txBody>
          <a:bodyPr wrap="square" rtlCol="0" anchor="t">
            <a:spAutoFit/>
          </a:bodyPr>
          <a:p>
            <a:pPr indent="0" algn="ctr" fontAlgn="auto">
              <a:lnSpc>
                <a:spcPct val="150000"/>
              </a:lnSpc>
            </a:pP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12</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辽宋夏金元时期经济的繁荣</a:t>
            </a:r>
            <a:endPar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一、农业的发展</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二、手工业的兴盛</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三、商业的繁荣</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18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8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5" name="文本框 4"/>
          <p:cNvSpPr txBox="1"/>
          <p:nvPr/>
        </p:nvSpPr>
        <p:spPr>
          <a:xfrm>
            <a:off x="3015615" y="1358741"/>
            <a:ext cx="2889885" cy="2094071"/>
          </a:xfrm>
          <a:prstGeom prst="rect">
            <a:avLst/>
          </a:prstGeom>
          <a:solidFill>
            <a:schemeClr val="accent5">
              <a:lumMod val="20000"/>
              <a:lumOff val="80000"/>
            </a:schemeClr>
          </a:solidFill>
          <a:ln w="57150">
            <a:solidFill>
              <a:srgbClr val="7030A0"/>
            </a:solidFill>
            <a:prstDash val="sysDash"/>
          </a:ln>
        </p:spPr>
        <p:txBody>
          <a:bodyPr wrap="square" rtlCol="0" anchor="t">
            <a:noAutofit/>
          </a:bodyPr>
          <a:p>
            <a:pPr indent="0" algn="l" fontAlgn="auto">
              <a:lnSpc>
                <a:spcPct val="150000"/>
              </a:lnSpc>
            </a:pP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13</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辽宋夏金元时期的对外交流</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一、发达的中外交通</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二、繁荣的海外贸易</a:t>
            </a:r>
            <a:b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b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三、密切的中外文化交往</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725"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7" name="文本框 6"/>
          <p:cNvSpPr txBox="1"/>
          <p:nvPr/>
        </p:nvSpPr>
        <p:spPr>
          <a:xfrm>
            <a:off x="6025991" y="1393508"/>
            <a:ext cx="3007519" cy="2056130"/>
          </a:xfrm>
          <a:prstGeom prst="rect">
            <a:avLst/>
          </a:prstGeom>
          <a:solidFill>
            <a:schemeClr val="accent5">
              <a:lumMod val="20000"/>
              <a:lumOff val="80000"/>
            </a:schemeClr>
          </a:solidFill>
          <a:ln w="57150">
            <a:solidFill>
              <a:srgbClr val="7030A0"/>
            </a:solidFill>
            <a:prstDash val="sysDash"/>
          </a:ln>
        </p:spPr>
        <p:txBody>
          <a:bodyPr wrap="square" rtlCol="0" anchor="t">
            <a:spAutoFit/>
          </a:bodyPr>
          <a:p>
            <a:pPr indent="0" algn="l" fontAlgn="auto">
              <a:lnSpc>
                <a:spcPct val="150000"/>
              </a:lnSpc>
            </a:pP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14</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辽宋夏金元时期的科技与文化</a:t>
            </a:r>
            <a:endPar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一、活字印刷术的发明</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二、指南针、火药的应用</a:t>
            </a:r>
            <a:b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br>
            <a:r>
              <a:rPr 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725"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9" name="文本框 8"/>
          <p:cNvSpPr txBox="1"/>
          <p:nvPr/>
        </p:nvSpPr>
        <p:spPr>
          <a:xfrm>
            <a:off x="635" y="3750310"/>
            <a:ext cx="9032875" cy="1052830"/>
          </a:xfrm>
          <a:prstGeom prst="rect">
            <a:avLst/>
          </a:prstGeom>
          <a:noFill/>
        </p:spPr>
        <p:txBody>
          <a:bodyPr wrap="square" rtlCol="0" anchor="t">
            <a:noAutofit/>
          </a:bodyPr>
          <a:p>
            <a:pPr indent="0" algn="l" fontAlgn="auto">
              <a:lnSpc>
                <a:spcPts val="376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问题：结合以上三课的目录和内容，分析辽宋夏金元时期对外交流出现盛况的原因及影响。</a:t>
            </a:r>
            <a:endPar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65821" y="1090613"/>
            <a:ext cx="4342448" cy="3125153"/>
          </a:xfrm>
          <a:prstGeom prst="rect">
            <a:avLst/>
          </a:prstGeom>
          <a:solidFill>
            <a:schemeClr val="accent4">
              <a:lumMod val="20000"/>
              <a:lumOff val="80000"/>
            </a:schemeClr>
          </a:solidFill>
          <a:ln>
            <a:solidFill>
              <a:schemeClr val="tx1"/>
            </a:solidFill>
          </a:ln>
        </p:spPr>
        <p:txBody>
          <a:bodyPr wrap="square" rtlCol="0" anchor="t">
            <a:noAutofit/>
          </a:bodyPr>
          <a:p>
            <a:pPr indent="0" algn="l" fontAlgn="auto">
              <a:lnSpc>
                <a:spcPts val="4120"/>
              </a:lnSpc>
            </a:pPr>
            <a: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t>      </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宋元时期</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中国对世界文明的贡献，在于示范了一个农耕文明如何</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通过拥抱海洋和异质文化焕发新的生命力</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。这段历史既是中国古代对外开放的</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绝响</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，也为理解</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现代全球化起源提供了东方视角</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a:t>
            </a:r>
            <a:b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br>
            <a: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t>        ——</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sym typeface="+mn-ea"/>
              </a:rPr>
              <a:t>清华大学张国刚教授</a:t>
            </a:r>
            <a:endPar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sym typeface="+mn-ea"/>
            </a:endParaRPr>
          </a:p>
        </p:txBody>
      </p:sp>
      <p:pic>
        <p:nvPicPr>
          <p:cNvPr id="8" name="图片 7"/>
          <p:cNvPicPr/>
          <p:nvPr/>
        </p:nvPicPr>
        <p:blipFill>
          <a:blip r:embed="rId1"/>
          <a:stretch>
            <a:fillRect/>
          </a:stretch>
        </p:blipFill>
        <p:spPr>
          <a:xfrm>
            <a:off x="143828" y="1056799"/>
            <a:ext cx="4428649" cy="3158490"/>
          </a:xfrm>
          <a:prstGeom prst="rect">
            <a:avLst/>
          </a:prstGeom>
        </p:spPr>
      </p:pic>
      <p:sp>
        <p:nvSpPr>
          <p:cNvPr id="10" name="文本框 9"/>
          <p:cNvSpPr txBox="1"/>
          <p:nvPr/>
        </p:nvSpPr>
        <p:spPr>
          <a:xfrm>
            <a:off x="401955" y="4177665"/>
            <a:ext cx="3048000" cy="247650"/>
          </a:xfrm>
          <a:prstGeom prst="rect">
            <a:avLst/>
          </a:prstGeom>
          <a:noFill/>
        </p:spPr>
        <p:txBody>
          <a:bodyPr wrap="square" rtlCol="0">
            <a:spAutoFit/>
          </a:bodyPr>
          <a:p>
            <a:pPr indent="0">
              <a:buFont typeface="Wingdings" panose="05000000000000000000" charset="0"/>
              <a:buNone/>
            </a:pPr>
            <a:r>
              <a:rPr lang="zh-CN" altLang="en-US" sz="1015">
                <a:latin typeface="方正公文楷体" panose="02000500000000000000" charset="-122"/>
                <a:ea typeface="方正公文楷体" panose="02000500000000000000" charset="-122"/>
              </a:rPr>
              <a:t>从泉州出发的海上丝绸之路示意图</a:t>
            </a:r>
            <a:endParaRPr lang="zh-CN" altLang="en-US" sz="1015">
              <a:latin typeface="方正公文楷体" panose="02000500000000000000" charset="-122"/>
              <a:ea typeface="方正公文楷体" panose="02000500000000000000" charset="-122"/>
            </a:endParaRPr>
          </a:p>
        </p:txBody>
      </p:sp>
      <p:sp>
        <p:nvSpPr>
          <p:cNvPr id="3" name="TextBox 1"/>
          <p:cNvSpPr txBox="1"/>
          <p:nvPr/>
        </p:nvSpPr>
        <p:spPr>
          <a:xfrm>
            <a:off x="339587" y="266285"/>
            <a:ext cx="1671284" cy="506730"/>
          </a:xfrm>
          <a:prstGeom prst="rect">
            <a:avLst/>
          </a:prstGeom>
          <a:noFill/>
        </p:spPr>
        <p:txBody>
          <a:bodyPr wrap="square" rtlCol="0">
            <a:spAutoFit/>
          </a:bodyPr>
          <a:p>
            <a:r>
              <a:rPr lang="zh-CN" altLang="en-US" sz="2700" b="1" smtClean="0">
                <a:solidFill>
                  <a:srgbClr val="0000F0"/>
                </a:solidFill>
                <a:latin typeface="楷体" panose="02010609060101010101" charset="-122"/>
                <a:ea typeface="楷体" panose="02010609060101010101" charset="-122"/>
              </a:rPr>
              <a:t>结语</a:t>
            </a:r>
            <a:endParaRPr lang="zh-CN" altLang="en-US" sz="2700" b="1" smtClean="0">
              <a:solidFill>
                <a:srgbClr val="0000F0"/>
              </a:solidFill>
              <a:latin typeface="楷体" panose="02010609060101010101" charset="-122"/>
              <a:ea typeface="楷体" panose="02010609060101010101" charset="-122"/>
            </a:endParaRPr>
          </a:p>
        </p:txBody>
      </p:sp>
      <p:sp>
        <p:nvSpPr>
          <p:cNvPr id="4" name="流程图: 联系 3"/>
          <p:cNvSpPr/>
          <p:nvPr/>
        </p:nvSpPr>
        <p:spPr>
          <a:xfrm>
            <a:off x="3937159" y="2491264"/>
            <a:ext cx="289084" cy="235744"/>
          </a:xfrm>
          <a:prstGeom prst="flowChartConnector">
            <a:avLst/>
          </a:prstGeom>
          <a:noFill/>
          <a:ln w="28575">
            <a:solidFill>
              <a:srgbClr val="FF0000"/>
            </a:solidFill>
          </a:ln>
          <a:effectLst>
            <a:glow rad="114300">
              <a:schemeClr val="accent6">
                <a:satMod val="175000"/>
                <a:alpha val="6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w="38100">
                <a:solidFill>
                  <a:schemeClr val="tx1"/>
                </a:solidFill>
              </a:ln>
              <a:no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139700" y="364490"/>
          <a:ext cx="8756650" cy="4404995"/>
        </p:xfrm>
        <a:graphic>
          <a:graphicData uri="http://schemas.openxmlformats.org/drawingml/2006/table">
            <a:tbl>
              <a:tblPr firstRow="1" bandRow="1">
                <a:tableStyleId>{5940675A-B579-460E-94D1-54222C63F5DA}</a:tableStyleId>
              </a:tblPr>
              <a:tblGrid>
                <a:gridCol w="739140"/>
                <a:gridCol w="2921635"/>
                <a:gridCol w="2228215"/>
                <a:gridCol w="2867660"/>
              </a:tblGrid>
              <a:tr h="465455">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2020</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2021</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2022</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r>
              <a:tr h="1844040">
                <a:tc rowSpan="3">
                  <a:txBody>
                    <a:bodyPr/>
                    <a:p>
                      <a:pPr algn="ctr">
                        <a:buNone/>
                      </a:pPr>
                      <a:r>
                        <a:rPr lang="en-US" altLang="zh-CN" sz="1200" dirty="0">
                          <a:latin typeface="宋体" panose="02010600030101010101" pitchFamily="2" charset="-122"/>
                          <a:ea typeface="宋体" panose="02010600030101010101" pitchFamily="2" charset="-122"/>
                        </a:rPr>
                        <a:t>33</a:t>
                      </a:r>
                      <a:endParaRPr lang="en-US" altLang="zh-CN" sz="1200" dirty="0">
                        <a:latin typeface="宋体" panose="02010600030101010101" pitchFamily="2" charset="-122"/>
                        <a:ea typeface="宋体" panose="02010600030101010101" pitchFamily="2" charset="-122"/>
                      </a:endParaRPr>
                    </a:p>
                    <a:p>
                      <a:pPr algn="ctr"/>
                      <a:endParaRPr lang="en-US" altLang="zh-CN" sz="12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）根据材料一并结合所学知识，从</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组英语新词中任选一组，指出该组新词的出现与哪一重大历史事件相关，并结合史实加以简单说明。（</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）根据材料二并结合所学知识，简要分析英国英语</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地理平台语言霸权地位</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确立的主要原因。（</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）根据材料三所述英语翻译中存在的问题，谈谈你对语言文化交流的认识。</a:t>
                      </a: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）任选一座城市并结合相关史实说明其堪称博物馆的理由。（</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）谈谈法国大革命对巴黎第一批博物馆诞生所起的作用。（</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）任选两个或两个以上资源自拟一个主题，围绕这一主题说明西安的历史文化价值。</a:t>
                      </a: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buNone/>
                      </a:pP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）指出近代自然科学在欧洲兴起的主要因素。（</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）据材料二说明表中三人被视为近代自然科学代表人物的理由：结合两次工业革命的史实，简述科学技术在生产领域引发的重大变化。（</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6</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）你认为近代自然科学倡导的是什么精神。（</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endPar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r>
              <a:tr h="251460">
                <a:tc vMerge="1">
                  <a:tcPr marL="68580" marR="68580" marT="34290" marB="34290" anchor="ctr"/>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2023</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2024</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2025</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844040">
                <a:tc vMerge="1">
                  <a:tcPr marL="68580" marR="68580" marT="34290" marB="34290" anchor="ctr"/>
                </a:tc>
                <a:tc>
                  <a:txBody>
                    <a:bodyPr/>
                    <a:lstStyle/>
                    <a:p>
                      <a:pPr marL="0" algn="just" defTabSz="914400" rtl="0" eaLnBrk="1" latinLnBrk="0" hangingPunct="1"/>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）分别指出导致图中</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①</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②</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人口迁移的主要历史原因。</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）对比材料二中两幅地图的变化，从以下三个角度中任选一个或自定观察角度，提炼一个观点，结合所学知识并用具体史实加以阐释。（要求：观点明确，史论结合，论证合理，条理清楚）观察角度：（</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Ⅰ</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）疆界领土（</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Ⅱ</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）国际关系（</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Ⅲ</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）政权更迭</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）在第二、三、四组中任选一组，帮该小组撰写一份简要的研究报告。（要求：标明研究角度，结合素材信息和所学知识简要说明研究思路，结论明确）（</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）除上述各小组的研究角度之外，再为他们提供两个研究角度。（</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）概括美国提出杜鲁门主义的战略意图。</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）指出苏联针对杜鲁门主义的变化，并结合知识分析变化的原因。</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）如果要进一步研究冷战史，请你再补充两种不同类型的史料。</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9890" y="297180"/>
            <a:ext cx="6082030"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从本堂课的教学问题看设计意图</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3" name="文本框 2"/>
          <p:cNvSpPr txBox="1"/>
          <p:nvPr/>
        </p:nvSpPr>
        <p:spPr>
          <a:xfrm>
            <a:off x="389890" y="823595"/>
            <a:ext cx="8491855" cy="3969385"/>
          </a:xfrm>
          <a:prstGeom prst="rect">
            <a:avLst/>
          </a:prstGeom>
          <a:noFill/>
        </p:spPr>
        <p:txBody>
          <a:bodyPr wrap="square" rtlCol="0" anchor="t">
            <a:spAutoFit/>
          </a:bodyPr>
          <a:p>
            <a:pPr algn="l">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任务一：寻找泉州成为中国唯一一座世遗城市的依据。</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：综合以上历史信息，归纳宋元时期泉州对外交流的特点？</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3</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：阅读教材</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73-74</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页（第二、三子目录），还有哪些史实体现了宋元时期对外交流的这些特点？</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任务二：</a:t>
            </a: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重走宋元时期泉州对外交通线。</a:t>
            </a:r>
            <a:endPar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：结合教材</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71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页，请用线条在地图上分别划出宋朝和元朝时期泉州对外交通路线。</a:t>
            </a:r>
            <a:b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b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：结合所学知识，说明你作图的历史依据？</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任务二：重走宋元时期泉州对外交通线。</a:t>
            </a:r>
            <a:endPar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问题：结合以上三课的目录和内容，分析辽宋夏金元时期对外交流出现盛况的原因及影响。</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9890" y="297180"/>
            <a:ext cx="6082030"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从本堂课的教学问题看设计意图</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3" name="文本框 2"/>
          <p:cNvSpPr txBox="1"/>
          <p:nvPr/>
        </p:nvSpPr>
        <p:spPr>
          <a:xfrm>
            <a:off x="389890" y="741045"/>
            <a:ext cx="8568055" cy="4154170"/>
          </a:xfrm>
          <a:prstGeom prst="rect">
            <a:avLst/>
          </a:prstGeom>
          <a:noFill/>
        </p:spPr>
        <p:txBody>
          <a:bodyPr wrap="square" rtlCol="0" anchor="t">
            <a:spAutoFit/>
          </a:bodyPr>
          <a:p>
            <a:pPr algn="l">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1.</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突出史料实证素养</a:t>
            </a:r>
            <a:endParaRPr lang="en-US" altLang="zh-CN" sz="1800" b="1">
              <a:solidFill>
                <a:srgbClr val="0006FE"/>
              </a:solidFill>
              <a:latin typeface="楷体" panose="02010609060101010101" charset="-122"/>
              <a:ea typeface="楷体" panose="02010609060101010101" charset="-122"/>
              <a:cs typeface="楷体" panose="02010609060101010101"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任务一中问题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通过图片与资料包提取历史信息，要求学生辨别、分类史料（如《泉州海外交通史博物馆》文物图、《诸蕃志》文献），体现史料互证能力。</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任务二问题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的</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作图依据</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环节，要求结合教材文本与地图信息，训练学生史地结合的实证逻辑和解释能力。</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2.</a:t>
            </a: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时空观念可视化</a:t>
            </a:r>
            <a:endParaRPr lang="en-US" altLang="zh-CN" sz="1800" b="1">
              <a:solidFill>
                <a:srgbClr val="0006FE"/>
              </a:solidFill>
              <a:latin typeface="楷体" panose="02010609060101010101" charset="-122"/>
              <a:ea typeface="楷体" panose="02010609060101010101" charset="-122"/>
              <a:cs typeface="楷体" panose="02010609060101010101"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任务二问题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的手绘路线图，将抽象交通线转化为空间认知，强化动态时空观（对比宋元路线变化反映先民的海洋探索）。</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3.</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渗透</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历史解释素养</a:t>
            </a:r>
            <a:endParaRPr lang="zh-CN" altLang="en-US" sz="1800" b="1">
              <a:solidFill>
                <a:srgbClr val="0006FE"/>
              </a:solidFill>
              <a:latin typeface="楷体" panose="02010609060101010101" charset="-122"/>
              <a:ea typeface="楷体" panose="02010609060101010101" charset="-122"/>
              <a:cs typeface="楷体" panose="02010609060101010101" charset="-122"/>
              <a:sym typeface="+mn-ea"/>
            </a:endParaRPr>
          </a:p>
          <a:p>
            <a:pPr algn="l">
              <a:buClrTx/>
              <a:buSzTx/>
              <a:buFont typeface="Wingdings" panose="05000000000000000000" charset="0"/>
              <a:buNone/>
            </a:pPr>
            <a:r>
              <a:rPr lang="zh-CN" altLang="en-US" sz="1600">
                <a:latin typeface="方正公文楷体" panose="02000500000000000000" charset="-122"/>
                <a:ea typeface="方正公文楷体" panose="02000500000000000000" charset="-122"/>
                <a:cs typeface="方正公文楷体" panose="02000500000000000000" charset="-122"/>
                <a:sym typeface="+mn-ea"/>
              </a:rPr>
              <a:t>从提取信息（问题1）→归纳特点（问题2）→迁移拓展（问题3），形成</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事实—特征—规律</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的思维链条。</a:t>
            </a:r>
            <a:endParaRPr lang="zh-CN" altLang="en-US" sz="1600">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zh-CN" altLang="en-US" sz="1600">
                <a:latin typeface="方正公文楷体" panose="02000500000000000000" charset="-122"/>
                <a:ea typeface="方正公文楷体" panose="02000500000000000000" charset="-122"/>
                <a:cs typeface="方正公文楷体" panose="02000500000000000000" charset="-122"/>
                <a:sym typeface="+mn-ea"/>
              </a:rPr>
              <a:t>任务三的</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原因及影响</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分析，要求学生在辽宋夏金元大时空背景下建立因果关联（如政权并立促竞争性开放）。</a:t>
            </a:r>
            <a:endParaRPr lang="zh-CN" altLang="en-US" sz="1600">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4.</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现实联结与综合思维</a:t>
            </a:r>
            <a:endParaRPr lang="zh-CN" altLang="en-US" sz="1800" b="1">
              <a:solidFill>
                <a:srgbClr val="0006FE"/>
              </a:solidFill>
              <a:latin typeface="楷体" panose="02010609060101010101" charset="-122"/>
              <a:ea typeface="楷体" panose="02010609060101010101" charset="-122"/>
              <a:cs typeface="楷体" panose="02010609060101010101" charset="-122"/>
              <a:sym typeface="+mn-ea"/>
            </a:endParaRPr>
          </a:p>
          <a:p>
            <a:pPr algn="l">
              <a:buClrTx/>
              <a:buSzTx/>
              <a:buFont typeface="Wingdings" panose="05000000000000000000" charset="0"/>
              <a:buNone/>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以泉州申遗成功为切入点，通过古今对照体现历史延续性。</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任务三需整合三课内容，锻炼单元整体视角（将经济、对外交流、科技与文化联系起来）。</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2880" y="251460"/>
            <a:ext cx="7766685" cy="1291590"/>
          </a:xfrm>
          <a:prstGeom prst="rect">
            <a:avLst/>
          </a:prstGeom>
        </p:spPr>
        <p:txBody>
          <a:bodyPr wrap="square">
            <a:spAutoFit/>
          </a:bodyPr>
          <a:p>
            <a:pPr indent="0" algn="just" defTabSz="266700">
              <a:lnSpc>
                <a:spcPct val="150000"/>
              </a:lnSpc>
              <a:spcBef>
                <a:spcPct val="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2025.31（</a:t>
            </a:r>
            <a:r>
              <a:rPr lang="en-US" altLang="zh-CN" sz="2000">
                <a:latin typeface="方正大标宋简体" panose="02000000000000000000" charset="-122"/>
                <a:ea typeface="方正大标宋简体" panose="02000000000000000000" charset="-122"/>
                <a:cs typeface="方正大标宋简体" panose="02000000000000000000" charset="-122"/>
              </a:rPr>
              <a:t>2</a:t>
            </a:r>
            <a:r>
              <a:rPr lang="zh-CN" altLang="en-US" sz="2000">
                <a:latin typeface="方正大标宋简体" panose="02000000000000000000" charset="-122"/>
                <a:ea typeface="方正大标宋简体" panose="02000000000000000000" charset="-122"/>
                <a:cs typeface="方正大标宋简体" panose="02000000000000000000" charset="-122"/>
              </a:rPr>
              <a:t>）材料二</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266700" algn="just" defTabSz="266700">
              <a:lnSpc>
                <a:spcPct val="150000"/>
              </a:lnSpc>
              <a:spcBef>
                <a:spcPct val="0"/>
              </a:spcBef>
              <a:spcAft>
                <a:spcPct val="0"/>
              </a:spcAft>
            </a:pPr>
            <a:r>
              <a:rPr lang="en-US" altLang="zh-CN" sz="1600">
                <a:latin typeface="楷体_GB2312"/>
                <a:ea typeface="楷体_GB2312"/>
              </a:rPr>
              <a:t> </a:t>
            </a:r>
            <a:r>
              <a:rPr lang="en-US" altLang="zh-CN" sz="1600">
                <a:latin typeface="黑体" panose="02010609060101010101" charset="-122"/>
                <a:ea typeface="黑体" panose="02010609060101010101" charset="-122"/>
                <a:cs typeface="黑体" panose="02010609060101010101" charset="-122"/>
              </a:rPr>
              <a:t> </a:t>
            </a:r>
            <a:r>
              <a:rPr lang="zh-CN" altLang="en-US" sz="1600" b="1">
                <a:solidFill>
                  <a:srgbClr val="FF0000"/>
                </a:solidFill>
                <a:latin typeface="黑体" panose="02010609060101010101" charset="-122"/>
                <a:ea typeface="黑体" panose="02010609060101010101" charset="-122"/>
                <a:cs typeface="黑体" panose="02010609060101010101" charset="-122"/>
              </a:rPr>
              <a:t>隋唐及以前</a:t>
            </a:r>
            <a:r>
              <a:rPr lang="zh-CN" altLang="en-US" sz="1600">
                <a:latin typeface="楷体_GB2312"/>
                <a:ea typeface="楷体_GB2312"/>
              </a:rPr>
              <a:t>，北方进入岭南大多走经湖南、广西的西线；</a:t>
            </a:r>
            <a:r>
              <a:rPr lang="zh-CN" altLang="en-US" sz="1600" b="1">
                <a:solidFill>
                  <a:srgbClr val="FF0000"/>
                </a:solidFill>
                <a:latin typeface="黑体" panose="02010609060101010101" charset="-122"/>
                <a:ea typeface="黑体" panose="02010609060101010101" charset="-122"/>
              </a:rPr>
              <a:t>五代北宋及以后</a:t>
            </a:r>
            <a:r>
              <a:rPr lang="zh-CN" altLang="en-US" sz="1600">
                <a:latin typeface="楷体_GB2312"/>
                <a:ea typeface="楷体_GB2312"/>
              </a:rPr>
              <a:t>，多数走经江西的东线（如下图所示）。</a:t>
            </a:r>
            <a:endParaRPr lang="zh-CN" altLang="en-US" sz="1600">
              <a:latin typeface="楷体_GB2312"/>
              <a:ea typeface="楷体_GB2312"/>
            </a:endParaRPr>
          </a:p>
        </p:txBody>
      </p:sp>
      <p:sp>
        <p:nvSpPr>
          <p:cNvPr id="4" name="文本框 3"/>
          <p:cNvSpPr txBox="1"/>
          <p:nvPr/>
        </p:nvSpPr>
        <p:spPr>
          <a:xfrm>
            <a:off x="6592570" y="4394835"/>
            <a:ext cx="2258695" cy="306705"/>
          </a:xfrm>
          <a:prstGeom prst="rect">
            <a:avLst/>
          </a:prstGeom>
        </p:spPr>
        <p:txBody>
          <a:bodyPr wrap="square">
            <a:spAutoFit/>
          </a:bodyPr>
          <a:p>
            <a:pPr marL="0" indent="0" algn="ctr" defTabSz="266700">
              <a:spcBef>
                <a:spcPct val="0"/>
              </a:spcBef>
              <a:spcAft>
                <a:spcPct val="0"/>
              </a:spcAft>
            </a:pPr>
            <a:r>
              <a:rPr lang="zh-CN" altLang="en-US" sz="1400">
                <a:latin typeface="宋体" panose="02010600030101010101" pitchFamily="2" charset="-122"/>
                <a:ea typeface="宋体" panose="02010600030101010101" pitchFamily="2" charset="-122"/>
              </a:rPr>
              <a:t>古代五岭交通道路示意图</a:t>
            </a:r>
            <a:endParaRPr lang="zh-CN" altLang="en-US" sz="1400">
              <a:latin typeface="宋体" panose="02010600030101010101" pitchFamily="2" charset="-122"/>
              <a:ea typeface="宋体" panose="02010600030101010101" pitchFamily="2" charset="-122"/>
            </a:endParaRPr>
          </a:p>
        </p:txBody>
      </p:sp>
      <p:graphicFrame>
        <p:nvGraphicFramePr>
          <p:cNvPr id="6" name="表格 5"/>
          <p:cNvGraphicFramePr/>
          <p:nvPr>
            <p:custDataLst>
              <p:tags r:id="rId1"/>
            </p:custDataLst>
          </p:nvPr>
        </p:nvGraphicFramePr>
        <p:xfrm>
          <a:off x="286385" y="1614805"/>
          <a:ext cx="5916930" cy="1835785"/>
        </p:xfrm>
        <a:graphic>
          <a:graphicData uri="http://schemas.openxmlformats.org/drawingml/2006/table">
            <a:tbl>
              <a:tblPr/>
              <a:tblGrid>
                <a:gridCol w="1297940"/>
                <a:gridCol w="4618990"/>
              </a:tblGrid>
              <a:tr h="266065">
                <a:tc>
                  <a:txBody>
                    <a:bodyPr/>
                    <a:p>
                      <a:pPr marL="266700" indent="0" algn="ctr">
                        <a:spcBef>
                          <a:spcPct val="0"/>
                        </a:spcBef>
                        <a:spcAft>
                          <a:spcPct val="0"/>
                        </a:spcAft>
                      </a:pPr>
                      <a:r>
                        <a:rPr lang="zh-CN" sz="1400">
                          <a:latin typeface="Times New Roman" panose="02020603050405020304"/>
                          <a:ea typeface="楷体_GB2312"/>
                        </a:rPr>
                        <a:t>朝代</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a:latin typeface="Times New Roman" panose="02020603050405020304"/>
                          <a:ea typeface="楷体_GB2312"/>
                        </a:rPr>
                        <a:t>大事</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19430">
                <a:tc>
                  <a:txBody>
                    <a:bodyPr/>
                    <a:p>
                      <a:pPr marL="266700" indent="0" algn="ctr">
                        <a:spcBef>
                          <a:spcPct val="0"/>
                        </a:spcBef>
                        <a:spcAft>
                          <a:spcPct val="0"/>
                        </a:spcAft>
                      </a:pPr>
                      <a:r>
                        <a:rPr lang="zh-CN" sz="1400">
                          <a:latin typeface="Times New Roman" panose="02020603050405020304"/>
                          <a:ea typeface="楷体_GB2312"/>
                        </a:rPr>
                        <a:t>唐朝</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定都长安（今西安）</a:t>
                      </a:r>
                      <a:endParaRPr lang="zh-CN" sz="1400" b="1">
                        <a:solidFill>
                          <a:srgbClr val="FF0000"/>
                        </a:solidFill>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开元年间张九龄主持重修大庾岭道</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19430">
                <a:tc>
                  <a:txBody>
                    <a:bodyPr/>
                    <a:p>
                      <a:pPr marL="266700" indent="0" algn="ctr">
                        <a:spcBef>
                          <a:spcPct val="0"/>
                        </a:spcBef>
                        <a:spcAft>
                          <a:spcPct val="0"/>
                        </a:spcAft>
                      </a:pPr>
                      <a:r>
                        <a:rPr lang="zh-CN" sz="1400">
                          <a:latin typeface="Times New Roman" panose="02020603050405020304"/>
                          <a:ea typeface="楷体_GB2312"/>
                        </a:rPr>
                        <a:t>南宋</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定都临安</a:t>
                      </a:r>
                      <a:r>
                        <a:rPr lang="zh-CN" sz="1400">
                          <a:latin typeface="Times New Roman" panose="02020603050405020304"/>
                          <a:ea typeface="楷体_GB2312"/>
                        </a:rPr>
                        <a:t>（今杭州）</a:t>
                      </a:r>
                      <a:endParaRPr lang="zh-CN" sz="1400">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长江下游和太湖流域成为丰饶粮仓</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30860">
                <a:tc>
                  <a:txBody>
                    <a:bodyPr/>
                    <a:p>
                      <a:pPr marL="266700" indent="0" algn="ctr">
                        <a:spcBef>
                          <a:spcPct val="0"/>
                        </a:spcBef>
                        <a:spcAft>
                          <a:spcPct val="0"/>
                        </a:spcAft>
                      </a:pPr>
                      <a:r>
                        <a:rPr lang="zh-CN" sz="1400">
                          <a:latin typeface="Times New Roman" panose="02020603050405020304"/>
                          <a:ea typeface="楷体_GB2312"/>
                        </a:rPr>
                        <a:t>元朝</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定都大都</a:t>
                      </a:r>
                      <a:r>
                        <a:rPr lang="zh-CN" sz="1400">
                          <a:latin typeface="Times New Roman" panose="02020603050405020304"/>
                          <a:ea typeface="楷体_GB2312"/>
                        </a:rPr>
                        <a:t>（今北京）</a:t>
                      </a:r>
                      <a:endParaRPr lang="zh-CN" sz="1400">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开通杭州至大都的运河</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1496695" y="3538220"/>
            <a:ext cx="4706620" cy="368300"/>
          </a:xfrm>
          <a:prstGeom prst="rect">
            <a:avLst/>
          </a:prstGeom>
        </p:spPr>
        <p:txBody>
          <a:bodyPr wrap="square">
            <a:spAutoFit/>
          </a:bodyPr>
          <a:p>
            <a:pPr marL="266700" indent="0" algn="r" defTabSz="266700">
              <a:lnSpc>
                <a:spcPct val="150000"/>
              </a:lnSpc>
            </a:pPr>
            <a:r>
              <a:rPr lang="en-US" altLang="zh-CN" sz="1200">
                <a:latin typeface="楷体_GB2312"/>
                <a:ea typeface="楷体_GB2312"/>
              </a:rPr>
              <a:t>——</a:t>
            </a:r>
            <a:r>
              <a:rPr lang="zh-CN" altLang="en-US" sz="1200">
                <a:latin typeface="楷体_GB2312"/>
                <a:ea typeface="楷体_GB2312"/>
              </a:rPr>
              <a:t>摘编自李孝聪</a:t>
            </a:r>
            <a:r>
              <a:rPr lang="en-US" altLang="zh-CN" sz="1200">
                <a:latin typeface="楷体_GB2312"/>
                <a:ea typeface="楷体_GB2312"/>
              </a:rPr>
              <a:t>《</a:t>
            </a:r>
            <a:r>
              <a:rPr lang="zh-CN" altLang="en-US" sz="1200" b="1">
                <a:solidFill>
                  <a:srgbClr val="FF0000"/>
                </a:solidFill>
                <a:latin typeface="楷体_GB2312"/>
                <a:ea typeface="楷体_GB2312"/>
              </a:rPr>
              <a:t>中国区域历史地理</a:t>
            </a:r>
            <a:r>
              <a:rPr lang="en-US" altLang="zh-CN" sz="1200">
                <a:latin typeface="楷体_GB2312"/>
                <a:ea typeface="楷体_GB2312"/>
              </a:rPr>
              <a:t>》</a:t>
            </a:r>
            <a:r>
              <a:rPr lang="zh-CN" altLang="en-US" sz="1200">
                <a:latin typeface="楷体_GB2312"/>
                <a:ea typeface="楷体_GB2312"/>
              </a:rPr>
              <a:t>等</a:t>
            </a:r>
            <a:endParaRPr lang="zh-CN" altLang="en-US" sz="1200">
              <a:latin typeface="楷体_GB2312"/>
              <a:ea typeface="楷体_GB2312"/>
            </a:endParaRPr>
          </a:p>
        </p:txBody>
      </p:sp>
      <p:sp>
        <p:nvSpPr>
          <p:cNvPr id="8" name="文本框 7"/>
          <p:cNvSpPr txBox="1"/>
          <p:nvPr/>
        </p:nvSpPr>
        <p:spPr>
          <a:xfrm>
            <a:off x="9525" y="3922395"/>
            <a:ext cx="6537325" cy="737235"/>
          </a:xfrm>
          <a:prstGeom prst="rect">
            <a:avLst/>
          </a:prstGeom>
        </p:spPr>
        <p:txBody>
          <a:bodyPr wrap="square">
            <a:spAutoFit/>
          </a:bodyPr>
          <a:p>
            <a:pPr indent="0" algn="just" defTabSz="266700" fontAlgn="auto">
              <a:lnSpc>
                <a:spcPct val="150000"/>
              </a:lnSpc>
              <a:spcBef>
                <a:spcPct val="0"/>
              </a:spcBef>
              <a:spcAft>
                <a:spcPct val="0"/>
              </a:spcAft>
            </a:pPr>
            <a:r>
              <a:rPr lang="zh-CN" altLang="en-US" sz="1400" b="1">
                <a:latin typeface="宋体" panose="02010600030101010101" pitchFamily="2" charset="-122"/>
                <a:ea typeface="宋体" panose="02010600030101010101" pitchFamily="2" charset="-122"/>
              </a:rPr>
              <a:t>（</a:t>
            </a:r>
            <a:r>
              <a:rPr lang="en-US" altLang="zh-CN" sz="1400" b="1">
                <a:latin typeface="Times New Roman" panose="02020603050405020304"/>
                <a:ea typeface="Times New Roman" panose="02020603050405020304"/>
              </a:rPr>
              <a:t>2</a:t>
            </a:r>
            <a:r>
              <a:rPr lang="zh-CN" altLang="en-US" sz="1400" b="1">
                <a:latin typeface="宋体" panose="02010600030101010101" pitchFamily="2" charset="-122"/>
                <a:ea typeface="宋体" panose="02010600030101010101" pitchFamily="2" charset="-122"/>
              </a:rPr>
              <a:t>）根据材料二并结合所学知识，解释北宋以后东线日益重要的原因。（</a:t>
            </a:r>
            <a:r>
              <a:rPr lang="en-US" altLang="zh-CN" sz="1400" b="1">
                <a:latin typeface="Times New Roman" panose="02020603050405020304"/>
                <a:ea typeface="Times New Roman" panose="02020603050405020304"/>
              </a:rPr>
              <a:t>4</a:t>
            </a:r>
            <a:r>
              <a:rPr lang="zh-CN" altLang="en-US" sz="1400" b="1">
                <a:latin typeface="宋体" panose="02010600030101010101" pitchFamily="2" charset="-122"/>
                <a:ea typeface="宋体" panose="02010600030101010101" pitchFamily="2" charset="-122"/>
              </a:rPr>
              <a:t>分）</a:t>
            </a:r>
            <a:endParaRPr lang="zh-CN" altLang="en-US" sz="1400" b="1">
              <a:latin typeface="宋体" panose="02010600030101010101" pitchFamily="2" charset="-122"/>
              <a:ea typeface="宋体" panose="02010600030101010101" pitchFamily="2" charset="-122"/>
            </a:endParaRPr>
          </a:p>
          <a:p>
            <a:pPr indent="0" algn="just" defTabSz="266700" fontAlgn="auto">
              <a:lnSpc>
                <a:spcPct val="150000"/>
              </a:lnSpc>
              <a:spcBef>
                <a:spcPct val="0"/>
              </a:spcBef>
              <a:spcAft>
                <a:spcPct val="0"/>
              </a:spcAft>
            </a:pPr>
            <a:r>
              <a:rPr lang="zh-CN" altLang="en-US" sz="1400" b="1">
                <a:latin typeface="宋体" panose="02010600030101010101" pitchFamily="2" charset="-122"/>
                <a:ea typeface="宋体" panose="02010600030101010101" pitchFamily="2" charset="-122"/>
              </a:rPr>
              <a:t>经济重心南移、政治中心东移、大庾岭道的优势、海外贸易需求及政府政策支持</a:t>
            </a:r>
            <a:endParaRPr lang="zh-CN" altLang="en-US" sz="1400" b="1">
              <a:latin typeface="宋体" panose="02010600030101010101" pitchFamily="2" charset="-122"/>
              <a:ea typeface="宋体" panose="02010600030101010101" pitchFamily="2" charset="-122"/>
            </a:endParaRPr>
          </a:p>
        </p:txBody>
      </p:sp>
      <p:pic>
        <p:nvPicPr>
          <p:cNvPr id="9" name="图片 8"/>
          <p:cNvPicPr>
            <a:picLocks noChangeAspect="1"/>
          </p:cNvPicPr>
          <p:nvPr/>
        </p:nvPicPr>
        <p:blipFill>
          <a:blip r:embed="rId2"/>
          <a:stretch>
            <a:fillRect/>
          </a:stretch>
        </p:blipFill>
        <p:spPr>
          <a:xfrm>
            <a:off x="6649085" y="1328420"/>
            <a:ext cx="2290445" cy="2882900"/>
          </a:xfrm>
          <a:prstGeom prst="rect">
            <a:avLst/>
          </a:prstGeom>
          <a:ln>
            <a:solidFill>
              <a:schemeClr val="bg1">
                <a:lumMod val="65000"/>
              </a:schemeClr>
            </a:solidFill>
          </a:ln>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rcRect l="4883" t="30779" r="7214" b="42496"/>
          <a:stretch>
            <a:fillRect/>
          </a:stretch>
        </p:blipFill>
        <p:spPr>
          <a:xfrm>
            <a:off x="523240" y="195580"/>
            <a:ext cx="7180580" cy="1637030"/>
          </a:xfrm>
          <a:prstGeom prst="rect">
            <a:avLst/>
          </a:prstGeom>
        </p:spPr>
      </p:pic>
      <p:pic>
        <p:nvPicPr>
          <p:cNvPr id="20" name="图片 19"/>
          <p:cNvPicPr>
            <a:picLocks noChangeAspect="1"/>
          </p:cNvPicPr>
          <p:nvPr/>
        </p:nvPicPr>
        <p:blipFill>
          <a:blip r:embed="rId2"/>
          <a:srcRect l="6131" t="27834" r="8787" b="49109"/>
          <a:stretch>
            <a:fillRect/>
          </a:stretch>
        </p:blipFill>
        <p:spPr>
          <a:xfrm>
            <a:off x="1182370" y="2033905"/>
            <a:ext cx="7653655" cy="1578610"/>
          </a:xfrm>
          <a:prstGeom prst="rect">
            <a:avLst/>
          </a:prstGeom>
        </p:spPr>
      </p:pic>
      <p:sp>
        <p:nvSpPr>
          <p:cNvPr id="21" name="文本框 20"/>
          <p:cNvSpPr txBox="1"/>
          <p:nvPr/>
        </p:nvSpPr>
        <p:spPr>
          <a:xfrm>
            <a:off x="523240" y="3867785"/>
            <a:ext cx="7029450" cy="651510"/>
          </a:xfrm>
          <a:prstGeom prst="rect">
            <a:avLst/>
          </a:prstGeom>
          <a:noFill/>
        </p:spPr>
        <p:txBody>
          <a:bodyPr wrap="square" rtlCol="0">
            <a:noAutofit/>
          </a:bodyPr>
          <a:p>
            <a:r>
              <a:rPr lang="zh-CN" altLang="en-US" sz="1500"/>
              <a:t>日常教学中如何渗透合理改编材料的能力，从而契合参考答案。</a:t>
            </a:r>
            <a:endParaRPr lang="zh-CN" altLang="en-US" sz="1500"/>
          </a:p>
          <a:p>
            <a:r>
              <a:rPr lang="zh-CN" altLang="en-US" sz="1500"/>
              <a:t>阶段特征的掌握是否到位。</a:t>
            </a:r>
            <a:endParaRPr lang="zh-CN" altLang="en-US" sz="1500"/>
          </a:p>
        </p:txBody>
      </p:sp>
    </p:spTree>
    <p:custDataLst>
      <p:tags r:id="rId3"/>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rcRect l="21419" t="4785" r="18757" b="5668"/>
          <a:stretch>
            <a:fillRect/>
          </a:stretch>
        </p:blipFill>
        <p:spPr>
          <a:xfrm>
            <a:off x="1604010" y="346710"/>
            <a:ext cx="4017010" cy="4507865"/>
          </a:xfrm>
          <a:prstGeom prst="rect">
            <a:avLst/>
          </a:prstGeom>
        </p:spPr>
      </p:pic>
      <p:cxnSp>
        <p:nvCxnSpPr>
          <p:cNvPr id="25" name="直接箭头连接符 24"/>
          <p:cNvCxnSpPr/>
          <p:nvPr/>
        </p:nvCxnSpPr>
        <p:spPr>
          <a:xfrm flipV="1">
            <a:off x="4356259" y="1005840"/>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6818471" y="637223"/>
            <a:ext cx="1318260" cy="922020"/>
          </a:xfrm>
          <a:prstGeom prst="rect">
            <a:avLst/>
          </a:prstGeom>
          <a:noFill/>
        </p:spPr>
        <p:txBody>
          <a:bodyPr wrap="square" rtlCol="0">
            <a:spAutoFit/>
          </a:bodyPr>
          <a:p>
            <a:r>
              <a:rPr lang="zh-CN" altLang="en-US" sz="1800">
                <a:latin typeface="黑体" panose="02010609060101010101" charset="-122"/>
                <a:ea typeface="黑体" panose="02010609060101010101" charset="-122"/>
              </a:rPr>
              <a:t>基本题型作答不清楚</a:t>
            </a:r>
            <a:endParaRPr lang="zh-CN" altLang="en-US" sz="1800">
              <a:latin typeface="黑体" panose="02010609060101010101" charset="-122"/>
              <a:ea typeface="黑体" panose="02010609060101010101" charset="-122"/>
            </a:endParaRPr>
          </a:p>
        </p:txBody>
      </p:sp>
      <p:cxnSp>
        <p:nvCxnSpPr>
          <p:cNvPr id="21" name="直接箭头连接符 20"/>
          <p:cNvCxnSpPr/>
          <p:nvPr/>
        </p:nvCxnSpPr>
        <p:spPr>
          <a:xfrm flipV="1">
            <a:off x="4464368" y="3436144"/>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nvSpPr>
        <p:spPr>
          <a:xfrm>
            <a:off x="6840855" y="3111818"/>
            <a:ext cx="1318260" cy="1476375"/>
          </a:xfrm>
          <a:prstGeom prst="rect">
            <a:avLst/>
          </a:prstGeom>
          <a:noFill/>
        </p:spPr>
        <p:txBody>
          <a:bodyPr wrap="square" rtlCol="0">
            <a:spAutoFit/>
          </a:bodyPr>
          <a:p>
            <a:r>
              <a:rPr lang="zh-CN" altLang="en-US" sz="1800">
                <a:latin typeface="黑体" panose="02010609060101010101" charset="-122"/>
                <a:ea typeface="黑体" panose="02010609060101010101" charset="-122"/>
              </a:rPr>
              <a:t>作答基本原地</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转圈</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答题方向不明确</a:t>
            </a:r>
            <a:endParaRPr lang="zh-CN" altLang="en-US" sz="1800">
              <a:latin typeface="黑体" panose="02010609060101010101" charset="-122"/>
              <a:ea typeface="黑体" panose="02010609060101010101" charset="-122"/>
            </a:endParaRPr>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srcRect l="10099" t="2485" r="12936" b="3620"/>
          <a:stretch>
            <a:fillRect/>
          </a:stretch>
        </p:blipFill>
        <p:spPr>
          <a:xfrm>
            <a:off x="1273175" y="454660"/>
            <a:ext cx="4993005" cy="4567555"/>
          </a:xfrm>
          <a:prstGeom prst="rect">
            <a:avLst/>
          </a:prstGeom>
        </p:spPr>
      </p:pic>
      <p:cxnSp>
        <p:nvCxnSpPr>
          <p:cNvPr id="21" name="直接箭头连接符 20"/>
          <p:cNvCxnSpPr/>
          <p:nvPr/>
        </p:nvCxnSpPr>
        <p:spPr>
          <a:xfrm flipV="1">
            <a:off x="4696778" y="843915"/>
            <a:ext cx="2089309" cy="312896"/>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7034689" y="558165"/>
            <a:ext cx="925354" cy="1014730"/>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基本史实不清</a:t>
            </a:r>
            <a:endParaRPr lang="zh-CN" altLang="en-US" sz="1500" b="1">
              <a:latin typeface="微软雅黑" panose="020B0503020204020204" charset="-122"/>
              <a:ea typeface="微软雅黑" panose="020B0503020204020204" charset="-122"/>
            </a:endParaRPr>
          </a:p>
          <a:p>
            <a:r>
              <a:rPr lang="zh-CN" altLang="en-US" sz="1500" b="1">
                <a:latin typeface="微软雅黑" panose="020B0503020204020204" charset="-122"/>
                <a:ea typeface="微软雅黑" panose="020B0503020204020204" charset="-122"/>
              </a:rPr>
              <a:t>阶段特征模糊</a:t>
            </a:r>
            <a:endParaRPr lang="zh-CN" altLang="en-US" sz="1500" b="1">
              <a:latin typeface="微软雅黑" panose="020B0503020204020204" charset="-122"/>
              <a:ea typeface="微软雅黑" panose="020B0503020204020204" charset="-122"/>
            </a:endParaRPr>
          </a:p>
        </p:txBody>
      </p:sp>
      <p:cxnSp>
        <p:nvCxnSpPr>
          <p:cNvPr id="24" name="直接箭头连接符 23"/>
          <p:cNvCxnSpPr/>
          <p:nvPr/>
        </p:nvCxnSpPr>
        <p:spPr>
          <a:xfrm flipV="1">
            <a:off x="5115401" y="1005840"/>
            <a:ext cx="1778794" cy="62722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V="1">
            <a:off x="4572000" y="2356009"/>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6948488" y="1815941"/>
            <a:ext cx="925354" cy="1245235"/>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阶段特征模糊</a:t>
            </a:r>
            <a:endParaRPr lang="zh-CN" altLang="en-US" sz="1500" b="1">
              <a:latin typeface="微软雅黑" panose="020B0503020204020204" charset="-122"/>
              <a:ea typeface="微软雅黑" panose="020B0503020204020204" charset="-122"/>
            </a:endParaRPr>
          </a:p>
          <a:p>
            <a:r>
              <a:rPr lang="zh-CN" altLang="en-US" sz="1500" b="1">
                <a:latin typeface="微软雅黑" panose="020B0503020204020204" charset="-122"/>
                <a:ea typeface="微软雅黑" panose="020B0503020204020204" charset="-122"/>
              </a:rPr>
              <a:t>历史背景不清晰</a:t>
            </a:r>
            <a:endParaRPr lang="zh-CN" altLang="en-US" sz="1500" b="1">
              <a:latin typeface="微软雅黑" panose="020B0503020204020204" charset="-122"/>
              <a:ea typeface="微软雅黑" panose="020B0503020204020204" charset="-122"/>
            </a:endParaRPr>
          </a:p>
        </p:txBody>
      </p:sp>
      <p:cxnSp>
        <p:nvCxnSpPr>
          <p:cNvPr id="27" name="直接箭头连接符 26"/>
          <p:cNvCxnSpPr/>
          <p:nvPr/>
        </p:nvCxnSpPr>
        <p:spPr>
          <a:xfrm flipV="1">
            <a:off x="3924300" y="3706178"/>
            <a:ext cx="2970371" cy="57292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7002304" y="3328035"/>
            <a:ext cx="925354" cy="1014730"/>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史料的分类基本不了解</a:t>
            </a:r>
            <a:endParaRPr lang="zh-CN" altLang="en-US" sz="1500" b="1">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p:nvPr/>
        </p:nvPicPr>
        <p:blipFill>
          <a:blip r:embed="rId1"/>
          <a:stretch>
            <a:fillRect/>
          </a:stretch>
        </p:blipFill>
        <p:spPr>
          <a:xfrm>
            <a:off x="640080" y="1003300"/>
            <a:ext cx="5640705" cy="2533015"/>
          </a:xfrm>
          <a:prstGeom prst="rect">
            <a:avLst/>
          </a:prstGeom>
        </p:spPr>
      </p:pic>
      <p:sp>
        <p:nvSpPr>
          <p:cNvPr id="7" name="文本框 6"/>
          <p:cNvSpPr txBox="1"/>
          <p:nvPr/>
        </p:nvSpPr>
        <p:spPr>
          <a:xfrm>
            <a:off x="219075" y="3759200"/>
            <a:ext cx="8526145" cy="583565"/>
          </a:xfrm>
          <a:prstGeom prst="rect">
            <a:avLst/>
          </a:prstGeom>
        </p:spPr>
        <p:txBody>
          <a:bodyPr wrap="square">
            <a:spAutoFit/>
          </a:bodyPr>
          <a:p>
            <a:pPr marL="0" indent="600075" algn="just" defTabSz="266700">
              <a:spcBef>
                <a:spcPct val="0"/>
              </a:spcBef>
              <a:spcAft>
                <a:spcPct val="0"/>
              </a:spcAft>
            </a:pP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9  </a:t>
            </a:r>
            <a:r>
              <a:rPr lang="zh-CN" altLang="en-US" sz="1600" b="1">
                <a:latin typeface="宋体" panose="02010600030101010101" pitchFamily="2" charset="-122"/>
                <a:ea typeface="宋体" panose="02010600030101010101" pitchFamily="2" charset="-122"/>
              </a:rPr>
              <a:t>东汉十四州示意图</a:t>
            </a:r>
            <a:r>
              <a:rPr lang="en-US" altLang="zh-CN" sz="1600" b="1">
                <a:latin typeface="Times New Roman" panose="02020603050405020304"/>
                <a:ea typeface="Times New Roman" panose="02020603050405020304"/>
              </a:rPr>
              <a:t> </a:t>
            </a:r>
            <a:r>
              <a:rPr lang="en-US" altLang="zh-CN" sz="1600" b="1">
                <a:latin typeface="宋体" panose="02010600030101010101" pitchFamily="2" charset="-122"/>
                <a:ea typeface="宋体" panose="02010600030101010101" pitchFamily="2" charset="-122"/>
              </a:rPr>
              <a:t>        </a:t>
            </a: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10  </a:t>
            </a:r>
            <a:r>
              <a:rPr lang="zh-CN" altLang="en-US" sz="1600" b="1">
                <a:latin typeface="宋体" panose="02010600030101010101" pitchFamily="2" charset="-122"/>
                <a:ea typeface="宋体" panose="02010600030101010101" pitchFamily="2" charset="-122"/>
              </a:rPr>
              <a:t>唐开元十五道示意图</a:t>
            </a:r>
            <a:endParaRPr lang="zh-CN" altLang="en-US" sz="1600" b="1">
              <a:latin typeface="宋体" panose="02010600030101010101" pitchFamily="2" charset="-122"/>
              <a:ea typeface="宋体" panose="02010600030101010101" pitchFamily="2" charset="-122"/>
            </a:endParaRPr>
          </a:p>
          <a:p>
            <a:pPr marL="0" indent="266700" algn="just" defTabSz="266700">
              <a:spcBef>
                <a:spcPct val="0"/>
              </a:spcBef>
              <a:spcAft>
                <a:spcPct val="0"/>
              </a:spcAft>
            </a:pPr>
            <a:r>
              <a:rPr lang="zh-CN" altLang="en-US" sz="1600" b="1">
                <a:latin typeface="宋体" panose="02010600030101010101" pitchFamily="2" charset="-122"/>
                <a:ea typeface="宋体" panose="02010600030101010101" pitchFamily="2" charset="-122"/>
              </a:rPr>
              <a:t>比较图</a:t>
            </a:r>
            <a:r>
              <a:rPr lang="en-US" altLang="zh-CN" sz="1600" b="1">
                <a:latin typeface="Times New Roman" panose="02020603050405020304"/>
                <a:ea typeface="Times New Roman" panose="02020603050405020304"/>
              </a:rPr>
              <a:t>9</a:t>
            </a: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10</a:t>
            </a:r>
            <a:r>
              <a:rPr lang="zh-CN" altLang="en-US" sz="1600" b="1">
                <a:latin typeface="宋体" panose="02010600030101010101" pitchFamily="2" charset="-122"/>
                <a:ea typeface="宋体" panose="02010600030101010101" pitchFamily="2" charset="-122"/>
              </a:rPr>
              <a:t>，提取两项有关汉唐间历史变迁的信息，并结合所学知识予以说明。</a:t>
            </a:r>
            <a:endParaRPr lang="en-US" altLang="zh-CN" sz="1600" b="1">
              <a:solidFill>
                <a:srgbClr val="FF0000"/>
              </a:solidFill>
              <a:latin typeface="黑体" panose="02010609060101010101" charset="-122"/>
              <a:ea typeface="黑体" panose="02010609060101010101" charset="-122"/>
            </a:endParaRPr>
          </a:p>
        </p:txBody>
      </p:sp>
      <p:sp>
        <p:nvSpPr>
          <p:cNvPr id="2" name="文本框 1"/>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教学处理</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1</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6" descr="dc75508f8c2a55e4eff4634c3d6cfc4"/>
          <p:cNvPicPr>
            <a:picLocks noChangeAspect="1"/>
          </p:cNvPicPr>
          <p:nvPr/>
        </p:nvPicPr>
        <p:blipFill>
          <a:blip r:embed="rId1"/>
          <a:stretch>
            <a:fillRect/>
          </a:stretch>
        </p:blipFill>
        <p:spPr>
          <a:xfrm>
            <a:off x="191770" y="1011555"/>
            <a:ext cx="4240530" cy="3502660"/>
          </a:xfrm>
          <a:prstGeom prst="rect">
            <a:avLst/>
          </a:prstGeom>
        </p:spPr>
      </p:pic>
      <p:sp>
        <p:nvSpPr>
          <p:cNvPr id="3" name="文本框 2"/>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教学处理</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4" name="文本框 3"/>
          <p:cNvSpPr txBox="1"/>
          <p:nvPr/>
        </p:nvSpPr>
        <p:spPr>
          <a:xfrm>
            <a:off x="4532630" y="1011555"/>
            <a:ext cx="4509135" cy="3322955"/>
          </a:xfrm>
          <a:prstGeom prst="rect">
            <a:avLst/>
          </a:prstGeom>
          <a:noFill/>
        </p:spPr>
        <p:txBody>
          <a:bodyPr wrap="square" rtlCol="0" anchor="t">
            <a:spAutoFit/>
          </a:bodyPr>
          <a:p>
            <a:pPr>
              <a:lnSpc>
                <a:spcPct val="150000"/>
              </a:lnSpc>
            </a:pPr>
            <a:r>
              <a:rPr lang="zh-CN" altLang="en-US" sz="1400">
                <a:latin typeface="楷体" panose="02010609060101010101" charset="-122"/>
                <a:ea typeface="楷体" panose="02010609060101010101" charset="-122"/>
              </a:rPr>
              <a:t>问题设计：</a:t>
            </a:r>
            <a:endParaRPr lang="en-US" altLang="zh-CN"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1.</a:t>
            </a:r>
            <a:r>
              <a:rPr lang="zh-CN" altLang="en-US" sz="1400">
                <a:latin typeface="楷体" panose="02010609060101010101" charset="-122"/>
                <a:ea typeface="楷体" panose="02010609060101010101" charset="-122"/>
              </a:rPr>
              <a:t>对比四幅地图，指出从秦朝到清朝，中国疆域范围发生了怎样的变化？这种变化反映了哪些历史发展趋势？（提示：可从统一、民族融合、对外联系等角度分析）</a:t>
            </a:r>
            <a:endParaRPr lang="zh-CN" altLang="en-US"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2.</a:t>
            </a:r>
            <a:r>
              <a:rPr lang="zh-CN" altLang="en-US" sz="1400">
                <a:latin typeface="楷体" panose="02010609060101010101" charset="-122"/>
                <a:ea typeface="楷体" panose="02010609060101010101" charset="-122"/>
              </a:rPr>
              <a:t>秦朝推行郡县制，唐朝设立道和节度使，元朝实行行省制，清朝设置将军辖区和驻藏大臣。这些制度有何共同目的？</a:t>
            </a:r>
            <a:endParaRPr lang="zh-CN" altLang="en-US"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3.</a:t>
            </a:r>
            <a:r>
              <a:rPr lang="zh-CN" altLang="en-US" sz="1400">
                <a:latin typeface="楷体" panose="02010609060101010101" charset="-122"/>
                <a:ea typeface="楷体" panose="02010609060101010101" charset="-122"/>
              </a:rPr>
              <a:t>结合地图，从秦朝驰道、唐朝丝绸之路、元朝驿道或清朝驿路中选择一个案例，分析该时期交通建设的主要原因及其历史影响。</a:t>
            </a:r>
            <a:endParaRPr lang="zh-CN" altLang="en-US" sz="1400">
              <a:latin typeface="楷体" panose="02010609060101010101" charset="-122"/>
              <a:ea typeface="楷体" panose="02010609060101010101" charset="-122"/>
            </a:endParaRPr>
          </a:p>
        </p:txBody>
      </p:sp>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noChangeAspect="1"/>
          </p:cNvGraphicFramePr>
          <p:nvPr>
            <p:custDataLst>
              <p:tags r:id="rId1"/>
            </p:custDataLst>
          </p:nvPr>
        </p:nvGraphicFramePr>
        <p:xfrm>
          <a:off x="198755" y="929640"/>
          <a:ext cx="8091805" cy="1857375"/>
        </p:xfrm>
        <a:graphic>
          <a:graphicData uri="http://schemas.openxmlformats.org/drawingml/2006/table">
            <a:tbl>
              <a:tblPr firstRow="1" firstCol="1" bandRow="1"/>
              <a:tblGrid>
                <a:gridCol w="1018540"/>
                <a:gridCol w="3754755"/>
                <a:gridCol w="3318510"/>
              </a:tblGrid>
              <a:tr h="238760">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年份</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主题</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立德树人目标</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990">
                <a:tc>
                  <a:txBody>
                    <a:bodyPr/>
                    <a:lstStyle/>
                    <a:p>
                      <a:pPr algn="ctr">
                        <a:lnSpc>
                          <a:spcPct val="150000"/>
                        </a:lnSpc>
                        <a:spcAft>
                          <a:spcPts val="0"/>
                        </a:spcAft>
                      </a:pPr>
                      <a:r>
                        <a:rPr lang="en-US" sz="1400" b="1">
                          <a:effectLst/>
                          <a:latin typeface="Times New Roman" panose="02020603050405020304" pitchFamily="18" charset="0"/>
                          <a:ea typeface="宋体" panose="02010600030101010101" pitchFamily="2" charset="-122"/>
                          <a:cs typeface="Times New Roman" panose="02020603050405020304" pitchFamily="18" charset="0"/>
                        </a:rPr>
                        <a:t>2020</a:t>
                      </a:r>
                      <a:endParaRPr lang="en-US" sz="1400" b="1">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zh-CN" sz="1400" b="1">
                          <a:effectLst/>
                          <a:latin typeface="方正楷体_GB2312" panose="02000000000000000000" charset="-122"/>
                          <a:ea typeface="方正楷体_GB2312" panose="02000000000000000000" charset="-122"/>
                          <a:cs typeface="方正楷体_GB2312" panose="02000000000000000000" charset="-122"/>
                        </a:rPr>
                        <a:t>袁崇焕，明末著名军事将领。历史上，人们对他的认识经历了一个变化的过程</a:t>
                      </a:r>
                      <a:r>
                        <a:rPr lang="en-US" sz="1400" b="1">
                          <a:effectLst/>
                          <a:latin typeface="方正楷体_GB2312" panose="02000000000000000000" charset="-122"/>
                          <a:ea typeface="方正楷体_GB2312" panose="02000000000000000000" charset="-122"/>
                          <a:cs typeface="方正楷体_GB2312" panose="02000000000000000000" charset="-122"/>
                        </a:rPr>
                        <a:t>(</a:t>
                      </a:r>
                      <a:r>
                        <a:rPr lang="zh-CN" sz="1400" b="1">
                          <a:effectLst/>
                          <a:latin typeface="方正楷体_GB2312" panose="02000000000000000000" charset="-122"/>
                          <a:ea typeface="方正楷体_GB2312" panose="02000000000000000000" charset="-122"/>
                          <a:cs typeface="方正楷体_GB2312" panose="02000000000000000000" charset="-122"/>
                        </a:rPr>
                        <a:t>认识历史人物</a:t>
                      </a:r>
                      <a:r>
                        <a:rPr lang="en-US" sz="1400" b="1">
                          <a:effectLst/>
                          <a:latin typeface="方正楷体_GB2312" panose="02000000000000000000" charset="-122"/>
                          <a:ea typeface="方正楷体_GB2312" panose="02000000000000000000" charset="-122"/>
                          <a:cs typeface="方正楷体_GB2312" panose="02000000000000000000" charset="-122"/>
                        </a:rPr>
                        <a:t>)</a:t>
                      </a:r>
                      <a:endParaRPr lang="en-US" sz="1400" b="1">
                        <a:effectLst/>
                        <a:latin typeface="方正楷体_GB2312" panose="02000000000000000000" charset="-122"/>
                        <a:ea typeface="方正楷体_GB2312" panose="02000000000000000000" charset="-122"/>
                        <a:cs typeface="方正楷体_GB2312" panose="02000000000000000000" charset="-122"/>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zh-CN" sz="1400" b="1">
                          <a:effectLst/>
                          <a:latin typeface="方正楷体_GB2312" panose="02000000000000000000" charset="-122"/>
                          <a:ea typeface="方正楷体_GB2312" panose="02000000000000000000" charset="-122"/>
                          <a:cs typeface="Times New Roman" panose="02020603050405020304" pitchFamily="18" charset="0"/>
                        </a:rPr>
                        <a:t>正确评价历史人物是历史学习的重要内容；</a:t>
                      </a:r>
                      <a:r>
                        <a:rPr lang="zh-CN" sz="1400" b="1">
                          <a:solidFill>
                            <a:srgbClr val="FF0000"/>
                          </a:solidFill>
                          <a:effectLst/>
                          <a:latin typeface="方正楷体_GB2312" panose="02000000000000000000" charset="-122"/>
                          <a:ea typeface="方正楷体_GB2312" panose="02000000000000000000" charset="-122"/>
                          <a:cs typeface="Times New Roman" panose="02020603050405020304" pitchFamily="18" charset="0"/>
                        </a:rPr>
                        <a:t>学英雄、认识英雄</a:t>
                      </a:r>
                      <a:r>
                        <a:rPr lang="zh-CN" sz="1400" b="1">
                          <a:effectLst/>
                          <a:latin typeface="方正楷体_GB2312" panose="02000000000000000000" charset="-122"/>
                          <a:ea typeface="方正楷体_GB2312" panose="02000000000000000000" charset="-122"/>
                          <a:cs typeface="Times New Roman" panose="02020603050405020304" pitchFamily="18" charset="0"/>
                        </a:rPr>
                        <a:t>成为时政重要话题</a:t>
                      </a:r>
                      <a:endParaRPr lang="zh-CN" sz="1400" b="1">
                        <a:effectLst/>
                        <a:latin typeface="方正楷体_GB2312" panose="02000000000000000000" charset="-122"/>
                        <a:ea typeface="方正楷体_GB2312" panose="02000000000000000000"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09625">
                <a:tc>
                  <a:txBody>
                    <a:bodyPr/>
                    <a:p>
                      <a:pPr algn="ctr">
                        <a:lnSpc>
                          <a:spcPct val="150000"/>
                        </a:lnSpc>
                        <a:spcAft>
                          <a:spcPts val="0"/>
                        </a:spcAft>
                        <a:buNone/>
                      </a:pPr>
                      <a:r>
                        <a:rPr lang="en-US" altLang="en-US" sz="1400" b="1">
                          <a:effectLst/>
                          <a:latin typeface="Times New Roman" panose="02020603050405020304" pitchFamily="18" charset="0"/>
                          <a:ea typeface="宋体" panose="02010600030101010101" pitchFamily="2" charset="-122"/>
                          <a:cs typeface="Times New Roman" panose="02020603050405020304" pitchFamily="18" charset="0"/>
                        </a:rPr>
                        <a:t>2022</a:t>
                      </a:r>
                      <a:endParaRPr lang="en-US" altLang="en-US" sz="1400" b="1">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p>
                      <a:pPr>
                        <a:lnSpc>
                          <a:spcPct val="150000"/>
                        </a:lnSpc>
                        <a:spcAft>
                          <a:spcPts val="0"/>
                        </a:spcAft>
                        <a:buNone/>
                      </a:pPr>
                      <a:r>
                        <a:rPr lang="zh-CN" altLang="en-US" sz="1400" b="1">
                          <a:effectLst/>
                          <a:latin typeface="方正楷体_GB2312" panose="02000000000000000000" charset="-122"/>
                          <a:ea typeface="方正楷体_GB2312" panose="02000000000000000000" charset="-122"/>
                          <a:cs typeface="方正楷体_GB2312" panose="02000000000000000000" charset="-122"/>
                        </a:rPr>
                        <a:t>据二说明表中三人被视为近代自然科学代表人物的理由。</a:t>
                      </a:r>
                      <a:r>
                        <a:rPr lang="en-US" altLang="zh-CN" sz="1400" b="1">
                          <a:effectLst/>
                          <a:latin typeface="方正楷体_GB2312" panose="02000000000000000000" charset="-122"/>
                          <a:ea typeface="方正楷体_GB2312" panose="02000000000000000000" charset="-122"/>
                          <a:cs typeface="方正楷体_GB2312" panose="02000000000000000000" charset="-122"/>
                        </a:rPr>
                        <a:t>(6</a:t>
                      </a:r>
                      <a:r>
                        <a:rPr lang="zh-CN" altLang="en-US" sz="1400" b="1">
                          <a:effectLst/>
                          <a:latin typeface="方正楷体_GB2312" panose="02000000000000000000" charset="-122"/>
                          <a:ea typeface="方正楷体_GB2312" panose="02000000000000000000" charset="-122"/>
                          <a:cs typeface="方正楷体_GB2312" panose="02000000000000000000" charset="-122"/>
                        </a:rPr>
                        <a:t>分</a:t>
                      </a:r>
                      <a:r>
                        <a:rPr lang="en-US" altLang="zh-CN" sz="1400" b="1">
                          <a:effectLst/>
                          <a:latin typeface="方正楷体_GB2312" panose="02000000000000000000" charset="-122"/>
                          <a:ea typeface="方正楷体_GB2312" panose="02000000000000000000" charset="-122"/>
                          <a:cs typeface="方正楷体_GB2312" panose="02000000000000000000" charset="-122"/>
                        </a:rPr>
                        <a:t>)</a:t>
                      </a:r>
                      <a:endParaRPr lang="en-US" altLang="zh-CN" sz="1400" b="1">
                        <a:effectLst/>
                        <a:latin typeface="方正楷体_GB2312" panose="02000000000000000000" charset="-122"/>
                        <a:ea typeface="方正楷体_GB2312" panose="02000000000000000000" charset="-122"/>
                        <a:cs typeface="方正楷体_GB2312" panose="02000000000000000000" charset="-122"/>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p>
                      <a:pPr>
                        <a:lnSpc>
                          <a:spcPct val="150000"/>
                        </a:lnSpc>
                        <a:spcAft>
                          <a:spcPts val="0"/>
                        </a:spcAft>
                        <a:buNone/>
                      </a:pPr>
                      <a:r>
                        <a:rPr lang="zh-CN" altLang="en-US" sz="1400" b="1">
                          <a:effectLst/>
                          <a:latin typeface="方正楷体_GB2312" panose="02000000000000000000" charset="-122"/>
                          <a:ea typeface="方正楷体_GB2312" panose="02000000000000000000" charset="-122"/>
                          <a:cs typeface="Times New Roman" panose="02020603050405020304" pitchFamily="18" charset="0"/>
                        </a:rPr>
                        <a:t>考查重大历史人物的历史时空及相关史实</a:t>
                      </a:r>
                      <a:endParaRPr lang="zh-CN" altLang="en-US" sz="1400" b="1">
                        <a:effectLst/>
                        <a:latin typeface="方正楷体_GB2312" panose="02000000000000000000" charset="-122"/>
                        <a:ea typeface="方正楷体_GB2312" panose="02000000000000000000"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文本框 2"/>
          <p:cNvSpPr txBox="1"/>
          <p:nvPr/>
        </p:nvSpPr>
        <p:spPr>
          <a:xfrm>
            <a:off x="198755" y="2957195"/>
            <a:ext cx="8091805" cy="1171575"/>
          </a:xfrm>
          <a:prstGeom prst="rect">
            <a:avLst/>
          </a:prstGeom>
          <a:noFill/>
        </p:spPr>
        <p:txBody>
          <a:bodyPr wrap="square" rtlCol="0">
            <a:noAutofit/>
          </a:bodyPr>
          <a:p>
            <a:pPr>
              <a:lnSpc>
                <a:spcPct val="150000"/>
              </a:lnSpc>
            </a:pPr>
            <a:r>
              <a:rPr lang="zh-CN" altLang="en-US" sz="1600" b="1">
                <a:latin typeface="黑体" panose="02010609060101010101" charset="-122"/>
                <a:ea typeface="黑体" panose="02010609060101010101" charset="-122"/>
              </a:rPr>
              <a:t>本质上，对某一个人、某一个群体的认识或评价是基于时代特征、历史传统、意识形态、史学发展等因素密切相关。此外，我们可通过选择相应的教学材料和试题训练，扩大学生对课标提到人物的了解。</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教学应对</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4</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b="22607"/>
          <a:stretch>
            <a:fillRect/>
          </a:stretch>
        </p:blipFill>
        <p:spPr>
          <a:xfrm>
            <a:off x="728980" y="854075"/>
            <a:ext cx="5350510" cy="4240530"/>
          </a:xfrm>
          <a:prstGeom prst="rect">
            <a:avLst/>
          </a:prstGeom>
        </p:spPr>
      </p:pic>
      <p:sp>
        <p:nvSpPr>
          <p:cNvPr id="3" name="文本框 2"/>
          <p:cNvSpPr txBox="1"/>
          <p:nvPr/>
        </p:nvSpPr>
        <p:spPr>
          <a:xfrm>
            <a:off x="4733925" y="3867150"/>
            <a:ext cx="4137025" cy="1087755"/>
          </a:xfrm>
          <a:prstGeom prst="rect">
            <a:avLst/>
          </a:prstGeom>
          <a:noFill/>
        </p:spPr>
        <p:txBody>
          <a:bodyPr wrap="square" rtlCol="0">
            <a:noAutofit/>
          </a:bodyPr>
          <a:p>
            <a:pPr>
              <a:lnSpc>
                <a:spcPct val="150000"/>
              </a:lnSpc>
            </a:pPr>
            <a:r>
              <a:rPr lang="zh-CN" altLang="en-US"/>
              <a:t>挖掘图中的信息，包括时空信息、图片内容（经济、文化、军事、社会、宗教等）、图片与图片之间的联系（趋势）与差异、历史与现实价值。</a:t>
            </a:r>
            <a:endParaRPr lang="zh-CN" altLang="en-US"/>
          </a:p>
        </p:txBody>
      </p:sp>
      <p:sp>
        <p:nvSpPr>
          <p:cNvPr id="4" name="文本框 3"/>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举一反三类似的处理</a:t>
            </a:r>
            <a:endParaRPr 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01625" y="228600"/>
            <a:ext cx="8608695" cy="1198880"/>
          </a:xfrm>
          <a:prstGeom prst="rect">
            <a:avLst/>
          </a:prstGeom>
          <a:noFill/>
        </p:spPr>
        <p:txBody>
          <a:bodyPr wrap="square" rtlCol="0">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gn="l">
              <a:lnSpc>
                <a:spcPct val="150000"/>
              </a:lnSpc>
              <a:buClrTx/>
              <a:buSzTx/>
              <a:buFontTx/>
            </a:pPr>
            <a:r>
              <a:rPr lang="en-US" altLang="zh-CN" sz="2000">
                <a:latin typeface="方正大标宋简体" panose="02000000000000000000" charset="-122"/>
                <a:ea typeface="方正大标宋简体" panose="02000000000000000000" charset="-122"/>
                <a:cs typeface="方正大标宋简体" panose="02000000000000000000" charset="-122"/>
              </a:rPr>
              <a:t>(一)近6年中考主观题型及设问情况</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p:txBody>
      </p:sp>
      <p:sp>
        <p:nvSpPr>
          <p:cNvPr id="2" name="文本框 1"/>
          <p:cNvSpPr txBox="1"/>
          <p:nvPr/>
        </p:nvSpPr>
        <p:spPr>
          <a:xfrm>
            <a:off x="428625" y="1490980"/>
            <a:ext cx="8481695" cy="2990215"/>
          </a:xfrm>
          <a:prstGeom prst="rect">
            <a:avLst/>
          </a:prstGeom>
          <a:noFill/>
        </p:spPr>
        <p:txBody>
          <a:bodyPr wrap="square">
            <a:spAutoFit/>
          </a:bodyPr>
          <a:p>
            <a:pPr>
              <a:lnSpc>
                <a:spcPct val="114000"/>
              </a:lnSpc>
            </a:pPr>
            <a:r>
              <a:rPr lang="zh-CN" altLang="en-US" sz="2000" dirty="0">
                <a:latin typeface="华文中宋" panose="02010600040101010101" pitchFamily="2" charset="-122"/>
                <a:ea typeface="华文中宋" panose="02010600040101010101" pitchFamily="2" charset="-122"/>
              </a:rPr>
              <a:t>主题类：</a:t>
            </a:r>
            <a:endParaRPr lang="en-US" altLang="zh-CN" sz="2000" dirty="0">
              <a:latin typeface="华文中宋" panose="02010600040101010101" pitchFamily="2" charset="-122"/>
              <a:ea typeface="华文中宋" panose="02010600040101010101" pitchFamily="2" charset="-122"/>
            </a:endParaRPr>
          </a:p>
          <a:p>
            <a:pPr algn="just">
              <a:lnSpc>
                <a:spcPct val="114000"/>
              </a:lnSpc>
            </a:pPr>
            <a:r>
              <a:rPr lang="zh-CN" altLang="en-US" sz="2000" b="1" dirty="0">
                <a:solidFill>
                  <a:srgbClr val="FF0000"/>
                </a:solidFill>
                <a:latin typeface="楷体" panose="02010609060101010101" charset="-122"/>
                <a:ea typeface="楷体" panose="02010609060101010101" charset="-122"/>
              </a:rPr>
              <a:t>设问形式</a:t>
            </a:r>
            <a:r>
              <a:rPr lang="zh-CN" altLang="en-US" sz="2000" dirty="0">
                <a:solidFill>
                  <a:srgbClr val="FF0000"/>
                </a:solidFill>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背景（原因</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条件</a:t>
            </a:r>
            <a:r>
              <a:rPr lang="en-US" altLang="zh-CN" sz="2000" dirty="0">
                <a:latin typeface="楷体" panose="02010609060101010101" charset="-122"/>
                <a:ea typeface="楷体" panose="02010609060101010101" charset="-122"/>
              </a:rPr>
              <a:t>&lt;</a:t>
            </a:r>
            <a:r>
              <a:rPr lang="zh-CN" altLang="en-US" sz="2000" dirty="0">
                <a:latin typeface="楷体" panose="02010609060101010101" charset="-122"/>
                <a:ea typeface="楷体" panose="02010609060101010101" charset="-122"/>
              </a:rPr>
              <a:t>因素</a:t>
            </a:r>
            <a:r>
              <a:rPr lang="en-US" altLang="zh-CN" sz="2000" dirty="0">
                <a:latin typeface="楷体" panose="02010609060101010101" charset="-122"/>
                <a:ea typeface="楷体" panose="02010609060101010101" charset="-122"/>
              </a:rPr>
              <a:t>&gt;</a:t>
            </a:r>
            <a:r>
              <a:rPr lang="zh-CN" altLang="en-US" sz="2000" dirty="0">
                <a:latin typeface="楷体" panose="02010609060101010101" charset="-122"/>
                <a:ea typeface="楷体" panose="02010609060101010101" charset="-122"/>
              </a:rPr>
              <a:t>）、变化（趋势）、提炼信息（观点</a:t>
            </a:r>
            <a:r>
              <a:rPr lang="en-US" altLang="zh-CN" sz="2000" dirty="0">
                <a:latin typeface="楷体" panose="02010609060101010101" charset="-122"/>
                <a:ea typeface="楷体" panose="02010609060101010101" charset="-122"/>
              </a:rPr>
              <a:t>&lt;</a:t>
            </a:r>
            <a:r>
              <a:rPr lang="zh-CN" altLang="en-US" sz="2000" dirty="0">
                <a:latin typeface="楷体" panose="02010609060101010101" charset="-122"/>
                <a:ea typeface="楷体" panose="02010609060101010101" charset="-122"/>
              </a:rPr>
              <a:t>关联或共同之处</a:t>
            </a:r>
            <a:r>
              <a:rPr lang="en-US" altLang="zh-CN" sz="2000" dirty="0">
                <a:latin typeface="楷体" panose="02010609060101010101" charset="-122"/>
                <a:ea typeface="楷体" panose="02010609060101010101" charset="-122"/>
              </a:rPr>
              <a:t>&gt;</a:t>
            </a:r>
            <a:r>
              <a:rPr lang="zh-CN" altLang="en-US" sz="2000" dirty="0">
                <a:latin typeface="楷体" panose="02010609060101010101" charset="-122"/>
                <a:ea typeface="楷体" panose="02010609060101010101" charset="-122"/>
              </a:rPr>
              <a:t>）、历史事件、说明或论述其作用（价值）。</a:t>
            </a:r>
            <a:endParaRPr lang="en-US" altLang="zh-CN" sz="2000" dirty="0">
              <a:latin typeface="楷体" panose="02010609060101010101" charset="-122"/>
              <a:ea typeface="楷体" panose="02010609060101010101" charset="-122"/>
            </a:endParaRPr>
          </a:p>
          <a:p>
            <a:pPr algn="just">
              <a:lnSpc>
                <a:spcPct val="150000"/>
              </a:lnSpc>
            </a:pPr>
            <a:r>
              <a:rPr lang="zh-CN" altLang="en-US" sz="2000" b="1" dirty="0">
                <a:solidFill>
                  <a:srgbClr val="FF0000"/>
                </a:solidFill>
                <a:latin typeface="楷体" panose="02010609060101010101" charset="-122"/>
                <a:ea typeface="楷体" panose="02010609060101010101" charset="-122"/>
              </a:rPr>
              <a:t>呈现形式：</a:t>
            </a:r>
            <a:r>
              <a:rPr lang="zh-CN" altLang="en-US" sz="2000" dirty="0">
                <a:latin typeface="楷体" panose="02010609060101010101" charset="-122"/>
                <a:ea typeface="楷体" panose="02010609060101010101" charset="-122"/>
              </a:rPr>
              <a:t>跨越几个历史时期或宏大历史时空，通过比较主题不同的表现形式，如城市、建筑、技术、对历史事件的观点等等。</a:t>
            </a:r>
            <a:endParaRPr lang="zh-CN" altLang="en-US" sz="2000" dirty="0">
              <a:latin typeface="楷体" panose="02010609060101010101" charset="-122"/>
              <a:ea typeface="楷体" panose="02010609060101010101" charset="-122"/>
            </a:endParaRPr>
          </a:p>
          <a:p>
            <a:pPr algn="just">
              <a:lnSpc>
                <a:spcPct val="150000"/>
              </a:lnSpc>
            </a:pPr>
            <a:r>
              <a:rPr lang="zh-CN" altLang="en-US" sz="2000" b="1" dirty="0">
                <a:solidFill>
                  <a:srgbClr val="FF0000"/>
                </a:solidFill>
                <a:latin typeface="楷体" panose="02010609060101010101" charset="-122"/>
                <a:ea typeface="楷体" panose="02010609060101010101" charset="-122"/>
              </a:rPr>
              <a:t>常用的设问词语：</a:t>
            </a:r>
            <a:r>
              <a:rPr lang="zh-CN" altLang="en-US" sz="2000" dirty="0">
                <a:latin typeface="楷体" panose="02010609060101010101" charset="-122"/>
                <a:ea typeface="楷体" panose="02010609060101010101" charset="-122"/>
              </a:rPr>
              <a:t>指出、概括、提炼、简述</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分析、说明、</a:t>
            </a:r>
            <a:endParaRPr lang="zh-CN" altLang="en-US" sz="2000" dirty="0">
              <a:latin typeface="楷体" panose="02010609060101010101" charset="-122"/>
              <a:ea typeface="楷体" panose="02010609060101010101" charset="-122"/>
            </a:endParaRPr>
          </a:p>
          <a:p>
            <a:pPr algn="just">
              <a:lnSpc>
                <a:spcPct val="150000"/>
              </a:lnSpc>
            </a:pPr>
            <a:r>
              <a:rPr lang="zh-CN" altLang="en-US" sz="2000" dirty="0">
                <a:latin typeface="楷体" panose="02010609060101010101" charset="-122"/>
                <a:ea typeface="楷体" panose="02010609060101010101" charset="-122"/>
              </a:rPr>
              <a:t>那么，对标一下我们日常教学，是否关注到上述这些共性东西。</a:t>
            </a:r>
            <a:endParaRPr lang="zh-CN" altLang="en-US" sz="2000" dirty="0">
              <a:latin typeface="楷体" panose="02010609060101010101" charset="-122"/>
              <a:ea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7030" y="509270"/>
            <a:ext cx="2343150" cy="3086100"/>
          </a:xfrm>
          <a:prstGeom prst="rect">
            <a:avLst/>
          </a:prstGeom>
          <a:ln>
            <a:solidFill>
              <a:schemeClr val="bg1">
                <a:lumMod val="65000"/>
              </a:schemeClr>
            </a:solidFill>
          </a:ln>
        </p:spPr>
      </p:pic>
      <p:sp>
        <p:nvSpPr>
          <p:cNvPr id="3" name="文本框 2"/>
          <p:cNvSpPr txBox="1"/>
          <p:nvPr/>
        </p:nvSpPr>
        <p:spPr>
          <a:xfrm>
            <a:off x="367030" y="3648710"/>
            <a:ext cx="2343150" cy="953135"/>
          </a:xfrm>
          <a:prstGeom prst="rect">
            <a:avLst/>
          </a:prstGeom>
          <a:ln>
            <a:solidFill>
              <a:schemeClr val="bg1">
                <a:lumMod val="65000"/>
              </a:schemeClr>
            </a:solidFill>
          </a:ln>
        </p:spPr>
        <p:txBody>
          <a:bodyPr wrap="square">
            <a:spAutoFit/>
          </a:bodyPr>
          <a:p>
            <a:pPr marL="0" indent="0"/>
            <a:r>
              <a:rPr lang="zh-CN" altLang="en-US" sz="1400" b="1" i="0">
                <a:ln>
                  <a:noFill/>
                </a:ln>
                <a:solidFill>
                  <a:srgbClr val="000000"/>
                </a:solidFill>
                <a:latin typeface="楷体" panose="02010609060101010101" charset="-122"/>
                <a:ea typeface="楷体" panose="02010609060101010101" charset="-122"/>
              </a:rPr>
              <a:t>漫画：英国殖民者在非洲的野心。（殖民头子罗德斯脚下是一头是开罗，一头是开普敦）</a:t>
            </a:r>
            <a:endParaRPr lang="zh-CN" altLang="en-US" sz="1400" b="1" i="0">
              <a:ln>
                <a:noFill/>
              </a:ln>
              <a:solidFill>
                <a:srgbClr val="000000"/>
              </a:solidFill>
              <a:latin typeface="楷体" panose="02010609060101010101" charset="-122"/>
              <a:ea typeface="楷体" panose="02010609060101010101" charset="-122"/>
            </a:endParaRPr>
          </a:p>
        </p:txBody>
      </p:sp>
      <p:sp>
        <p:nvSpPr>
          <p:cNvPr id="4" name="文本框 3"/>
          <p:cNvSpPr txBox="1"/>
          <p:nvPr/>
        </p:nvSpPr>
        <p:spPr>
          <a:xfrm>
            <a:off x="2867025" y="509270"/>
            <a:ext cx="5928995" cy="4038600"/>
          </a:xfrm>
          <a:prstGeom prst="rect">
            <a:avLst/>
          </a:prstGeom>
          <a:noFill/>
        </p:spPr>
        <p:txBody>
          <a:bodyPr wrap="square" rtlCol="0" anchor="t">
            <a:spAutoFit/>
          </a:bodyPr>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这根绳子是用来干什么的？</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这是傀儡</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这是牵线木偶</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殖民头目怎么会成为傀儡和牵线木偶了呢？</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是罗得斯用绳子来控制埃及和南非。</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教师展示了一幅英国在各大洲建立起大量殖民地的地图。</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sym typeface="+mn-ea"/>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同学们观看这幅地图，思考一下，英国所建立起的这个殖民帝国与古代历史上的帝国有何不同？</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英帝国的地域很大、殖民地的分布很散乱等。</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zh-CN" altLang="en-US">
                <a:latin typeface="楷体" panose="02010609060101010101" charset="-122"/>
                <a:ea typeface="楷体" panose="02010609060101010101" charset="-122"/>
                <a:cs typeface="楷体" panose="02010609060101010101" charset="-122"/>
              </a:rPr>
              <a:t>古代帝国的交通和通讯基本上是可以利用马匹来解决的，那么英帝国的交通和通讯可以通过马匹来解决吗？</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罗得斯手中的绳子应该是电报线或者电话线。</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zh-CN" altLang="en-US">
                <a:latin typeface="楷体" panose="02010609060101010101" charset="-122"/>
                <a:ea typeface="楷体" panose="02010609060101010101" charset="-122"/>
                <a:cs typeface="楷体" panose="02010609060101010101" charset="-122"/>
              </a:rPr>
              <a:t>从</a:t>
            </a:r>
            <a:r>
              <a:rPr lang="en-US" altLang="zh-CN">
                <a:latin typeface="楷体" panose="02010609060101010101" charset="-122"/>
                <a:ea typeface="楷体" panose="02010609060101010101" charset="-122"/>
                <a:cs typeface="楷体" panose="02010609060101010101" charset="-122"/>
              </a:rPr>
              <a:t>15</a:t>
            </a:r>
            <a:r>
              <a:rPr lang="zh-CN" altLang="en-US">
                <a:latin typeface="楷体" panose="02010609060101010101" charset="-122"/>
                <a:ea typeface="楷体" panose="02010609060101010101" charset="-122"/>
                <a:cs typeface="楷体" panose="02010609060101010101" charset="-122"/>
              </a:rPr>
              <a:t>世纪末开始，西欧国家就进行殖民扩张，经过了四五百年的时间，建立起世界殖民体系。而殖民体系的最终形成是与第二次工业革命密切相关的，因为两次工业革命的成果为西方列强殖民侵略提供了技术支持。非洲是世界第二大陆。英国殖民者为什么能够妄想奴役整个非洲呢，很重要的一个原因就是他们拥有技术上的优势。罗得斯不仅计划铺设纵贯埃及和南非的电报线，而且计划修建一条从开罗到开普敦的铁路。从这幅漫画中我们可以看到，殖民者的侵略野心和技术意图都昭然若揭。</a:t>
            </a:r>
            <a:endParaRPr lang="zh-CN" altLang="en-US">
              <a:latin typeface="楷体" panose="02010609060101010101" charset="-122"/>
              <a:ea typeface="楷体" panose="02010609060101010101" charset="-122"/>
              <a:cs typeface="楷体" panose="02010609060101010101" charset="-122"/>
            </a:endParaRPr>
          </a:p>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摘编自黄牧航教授与学生的对话《以图证史的教学反思》</a:t>
            </a:r>
            <a:endParaRPr lang="zh-CN" altLang="en-US">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7030" y="509270"/>
            <a:ext cx="2343150" cy="3086100"/>
          </a:xfrm>
          <a:prstGeom prst="rect">
            <a:avLst/>
          </a:prstGeom>
          <a:ln>
            <a:solidFill>
              <a:schemeClr val="bg1">
                <a:lumMod val="65000"/>
              </a:schemeClr>
            </a:solidFill>
          </a:ln>
        </p:spPr>
      </p:pic>
      <p:sp>
        <p:nvSpPr>
          <p:cNvPr id="3" name="文本框 2"/>
          <p:cNvSpPr txBox="1"/>
          <p:nvPr/>
        </p:nvSpPr>
        <p:spPr>
          <a:xfrm>
            <a:off x="367030" y="3648710"/>
            <a:ext cx="2343150" cy="953135"/>
          </a:xfrm>
          <a:prstGeom prst="rect">
            <a:avLst/>
          </a:prstGeom>
          <a:ln>
            <a:solidFill>
              <a:schemeClr val="bg1">
                <a:lumMod val="65000"/>
              </a:schemeClr>
            </a:solidFill>
          </a:ln>
        </p:spPr>
        <p:txBody>
          <a:bodyPr wrap="square">
            <a:spAutoFit/>
          </a:bodyPr>
          <a:p>
            <a:pPr marL="0" indent="0"/>
            <a:r>
              <a:rPr lang="zh-CN" altLang="en-US" sz="1400" b="1" i="0">
                <a:ln>
                  <a:noFill/>
                </a:ln>
                <a:solidFill>
                  <a:srgbClr val="000000"/>
                </a:solidFill>
                <a:latin typeface="楷体" panose="02010609060101010101" charset="-122"/>
                <a:ea typeface="楷体" panose="02010609060101010101" charset="-122"/>
              </a:rPr>
              <a:t>漫画：英国殖民者在非洲的野心。（殖民头子罗德斯脚下是一头是开罗，一头是开普敦）</a:t>
            </a:r>
            <a:endParaRPr lang="zh-CN" altLang="en-US" sz="1400" b="1" i="0">
              <a:ln>
                <a:noFill/>
              </a:ln>
              <a:solidFill>
                <a:srgbClr val="000000"/>
              </a:solidFill>
              <a:latin typeface="楷体" panose="02010609060101010101" charset="-122"/>
              <a:ea typeface="楷体" panose="02010609060101010101" charset="-122"/>
            </a:endParaRPr>
          </a:p>
        </p:txBody>
      </p:sp>
      <p:sp>
        <p:nvSpPr>
          <p:cNvPr id="4" name="文本框 3"/>
          <p:cNvSpPr txBox="1"/>
          <p:nvPr/>
        </p:nvSpPr>
        <p:spPr>
          <a:xfrm>
            <a:off x="2867025" y="509270"/>
            <a:ext cx="6212840" cy="4384675"/>
          </a:xfrm>
          <a:prstGeom prst="rect">
            <a:avLst/>
          </a:prstGeom>
          <a:noFill/>
        </p:spPr>
        <p:txBody>
          <a:bodyPr wrap="square" rtlCol="0" anchor="t">
            <a:spAutoFit/>
          </a:bodyPr>
          <a:p>
            <a:pPr>
              <a:lnSpc>
                <a:spcPct val="150000"/>
              </a:lnSpc>
            </a:pPr>
            <a:r>
              <a:rPr lang="zh-CN" altLang="en-US" sz="1600">
                <a:latin typeface="楷体" panose="02010609060101010101" charset="-122"/>
                <a:ea typeface="楷体" panose="02010609060101010101" charset="-122"/>
                <a:cs typeface="楷体" panose="02010609060101010101" charset="-122"/>
              </a:rPr>
              <a:t>问题设计：</a:t>
            </a:r>
            <a:endParaRPr lang="en-US" altLang="zh-CN"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漫画中有哪些主要人物或象征物？</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殖民者的姿态、表情或动作传递了什么信息？</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漫画标题中的</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一词，结合画面内容如何理解？</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结合教材，这幅漫画可能反映哪一时期的殖民活动？</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5.</a:t>
            </a:r>
            <a:r>
              <a:rPr lang="zh-CN" altLang="en-US" sz="1600">
                <a:latin typeface="楷体" panose="02010609060101010101" charset="-122"/>
                <a:ea typeface="楷体" panose="02010609060101010101" charset="-122"/>
                <a:cs typeface="楷体" panose="02010609060101010101" charset="-122"/>
              </a:rPr>
              <a:t>英国为何对非洲产生</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这种</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对非洲人民意味着什么？</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7.</a:t>
            </a:r>
            <a:r>
              <a:rPr lang="zh-CN" altLang="en-US" sz="1600">
                <a:latin typeface="楷体" panose="02010609060101010101" charset="-122"/>
                <a:ea typeface="楷体" panose="02010609060101010101" charset="-122"/>
                <a:cs typeface="楷体" panose="02010609060101010101" charset="-122"/>
              </a:rPr>
              <a:t>漫画作者的立场可能是批判还是宣扬？为什么？</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8.</a:t>
            </a:r>
            <a:r>
              <a:rPr lang="zh-CN" altLang="en-US" sz="1600">
                <a:latin typeface="楷体" panose="02010609060101010101" charset="-122"/>
                <a:ea typeface="楷体" panose="02010609060101010101" charset="-122"/>
                <a:cs typeface="楷体" panose="02010609060101010101" charset="-122"/>
              </a:rPr>
              <a:t>如果请你画一幅</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非洲人的回应</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漫画，你会设计哪些元素？</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400" b="1">
                <a:solidFill>
                  <a:srgbClr val="FF0000"/>
                </a:solidFill>
                <a:latin typeface="楷体" panose="02010609060101010101" charset="-122"/>
                <a:ea typeface="楷体" panose="02010609060101010101" charset="-122"/>
                <a:cs typeface="楷体" panose="02010609060101010101" charset="-122"/>
              </a:rPr>
              <a:t>上述全部来自人工智能的设计，提问语句为：资本主义世界殖民体系的形成</a:t>
            </a:r>
            <a:r>
              <a:rPr lang="en-US" altLang="zh-CN" sz="1400" b="1">
                <a:solidFill>
                  <a:srgbClr val="FF0000"/>
                </a:solidFill>
                <a:latin typeface="楷体" panose="02010609060101010101" charset="-122"/>
                <a:ea typeface="楷体" panose="02010609060101010101" charset="-122"/>
                <a:cs typeface="楷体" panose="02010609060101010101" charset="-122"/>
              </a:rPr>
              <a:t>”</a:t>
            </a:r>
            <a:r>
              <a:rPr lang="zh-CN" altLang="en-US" sz="1400" b="1">
                <a:solidFill>
                  <a:srgbClr val="FF0000"/>
                </a:solidFill>
                <a:latin typeface="楷体" panose="02010609060101010101" charset="-122"/>
                <a:ea typeface="楷体" panose="02010609060101010101" charset="-122"/>
                <a:cs typeface="楷体" panose="02010609060101010101" charset="-122"/>
              </a:rPr>
              <a:t>一课提供了一幅英国的漫画图片《英国殖民者在非洲的野心》，请基于这幅图，为初三学生设计层层递进的教学问题，要求符合初中学业质量水平。</a:t>
            </a:r>
            <a:endParaRPr lang="zh-CN" altLang="en-US" sz="1400" b="1">
              <a:solidFill>
                <a:srgbClr val="FF0000"/>
              </a:solidFill>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2400" y="379095"/>
            <a:ext cx="8027035" cy="2630170"/>
          </a:xfrm>
          <a:prstGeom prst="rect">
            <a:avLst/>
          </a:prstGeom>
          <a:noFill/>
        </p:spPr>
        <p:txBody>
          <a:bodyPr wrap="square" rtlCol="0" anchor="t">
            <a:spAutoFit/>
          </a:bodyPr>
          <a:p>
            <a:pPr marL="342900" indent="-342900" algn="just" defTabSz="266700">
              <a:lnSpc>
                <a:spcPct val="150000"/>
              </a:lnSpc>
              <a:buClrTx/>
              <a:buSzTx/>
              <a:buFont typeface="Wingdings" panose="05000000000000000000" charset="0"/>
              <a:buChar char="u"/>
            </a:pPr>
            <a:r>
              <a:rPr lang="zh-CN" sz="2000">
                <a:latin typeface="方正大标宋简体" panose="02000000000000000000" charset="-122"/>
                <a:ea typeface="方正大标宋简体" panose="02000000000000000000" charset="-122"/>
                <a:cs typeface="方正大标宋简体" panose="02000000000000000000" charset="-122"/>
              </a:rPr>
              <a:t>教学处理的策略或路径是十分丰富的</a:t>
            </a:r>
            <a:endParaRPr lang="zh-CN" sz="2000">
              <a:latin typeface="方正大标宋简体" panose="02000000000000000000" charset="-122"/>
              <a:ea typeface="方正大标宋简体" panose="02000000000000000000" charset="-122"/>
              <a:cs typeface="方正大标宋简体" panose="02000000000000000000"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1.</a:t>
            </a:r>
            <a:r>
              <a:rPr lang="zh-CN" altLang="en-US" sz="1800">
                <a:solidFill>
                  <a:schemeClr val="tx1"/>
                </a:solidFill>
                <a:latin typeface="楷体" panose="02010609060101010101" charset="-122"/>
                <a:ea typeface="楷体" panose="02010609060101010101" charset="-122"/>
                <a:cs typeface="楷体" panose="02010609060101010101" charset="-122"/>
              </a:rPr>
              <a:t>查阅相关的文献资料，找到名家设计的方式，我们进行仿写和改造。</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2.</a:t>
            </a:r>
            <a:r>
              <a:rPr lang="zh-CN" altLang="en-US" sz="1800">
                <a:solidFill>
                  <a:schemeClr val="tx1"/>
                </a:solidFill>
                <a:latin typeface="楷体" panose="02010609060101010101" charset="-122"/>
                <a:ea typeface="楷体" panose="02010609060101010101" charset="-122"/>
                <a:cs typeface="楷体" panose="02010609060101010101" charset="-122"/>
              </a:rPr>
              <a:t>照搬中学历史园地组卷网的材料和设问，节省寻找材料的时间。</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3.</a:t>
            </a:r>
            <a:r>
              <a:rPr lang="zh-CN" altLang="en-US" sz="1800">
                <a:solidFill>
                  <a:schemeClr val="tx1"/>
                </a:solidFill>
                <a:latin typeface="楷体" panose="02010609060101010101" charset="-122"/>
                <a:ea typeface="楷体" panose="02010609060101010101" charset="-122"/>
                <a:cs typeface="楷体" panose="02010609060101010101" charset="-122"/>
              </a:rPr>
              <a:t>查阅历年中考试题中的经典试题，需要至少近十年中高考试题的视野。</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4.</a:t>
            </a:r>
            <a:r>
              <a:rPr lang="zh-CN" altLang="en-US" sz="1800">
                <a:solidFill>
                  <a:schemeClr val="tx1"/>
                </a:solidFill>
                <a:latin typeface="楷体" panose="02010609060101010101" charset="-122"/>
                <a:ea typeface="楷体" panose="02010609060101010101" charset="-122"/>
                <a:cs typeface="楷体" panose="02010609060101010101" charset="-122"/>
              </a:rPr>
              <a:t>应用人工智能解读初中教材中任何图片史料、文献史料、实物史料、口述史料等，并进行相关的问题设计，相信会给你的教学处理提供众多思路。</a:t>
            </a:r>
            <a:endParaRPr lang="zh-CN" altLang="en-US" sz="1800">
              <a:solidFill>
                <a:schemeClr val="tx1"/>
              </a:soli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1748790"/>
          </a:xfrm>
          <a:prstGeom prst="rect">
            <a:avLst/>
          </a:prstGeom>
          <a:noFill/>
        </p:spPr>
        <p:txBody>
          <a:bodyPr wrap="square" rtlCol="0" anchor="t">
            <a:spAutoFit/>
          </a:bodyPr>
          <a:p>
            <a:pPr marL="12700" indent="311150" algn="l" rtl="0" eaLnBrk="0">
              <a:lnSpc>
                <a:spcPct val="145000"/>
              </a:lnSpc>
              <a:spcBef>
                <a:spcPts val="55"/>
              </a:spcBef>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sym typeface="+mn-ea"/>
              </a:rPr>
              <a:t>以古代史教学提示为例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5</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）围绕中国古代历史上重大的、综合性的问题进行探究并展开讨论，如</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中华文明</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5000</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多年历史的起源</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en-US" altLang="zh-CN"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统一多民族封建国家建立与巩固的重要意义</a:t>
            </a:r>
            <a:r>
              <a:rPr lang="en-US" altLang="zh-CN"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（特别重要，其他主题基本绕不开这一点）</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中华民族多元一体格局的形成与发展</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中国古代历史上各民族之间的交往交流交融</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中国古代史上历代中央政权对边疆地区的有效治理</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中华优秀传统文化在各历史时期的具体表现</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等。</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349250" y="3596640"/>
            <a:ext cx="7856855" cy="1383665"/>
          </a:xfrm>
          <a:prstGeom prst="rect">
            <a:avLst/>
          </a:prstGeom>
          <a:noFill/>
        </p:spPr>
        <p:txBody>
          <a:bodyPr wrap="square" rtlCol="0" anchor="t">
            <a:spAutoFit/>
          </a:bodyPr>
          <a:p>
            <a:pPr>
              <a:lnSpc>
                <a:spcPct val="150000"/>
              </a:lnSpc>
            </a:pPr>
            <a:r>
              <a:rPr lang="zh-CN" altLang="en-US" sz="1400">
                <a:latin typeface="方正大标宋简体" panose="02000000000000000000" charset="-122"/>
                <a:ea typeface="方正大标宋简体" panose="02000000000000000000" charset="-122"/>
                <a:cs typeface="方正大标宋简体" panose="02000000000000000000" charset="-122"/>
                <a:sym typeface="+mn-ea"/>
              </a:rPr>
              <a:t>实际上教学提示已规定复习主题方向：</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中华文明</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5000</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多年历史的起源</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统一多民族封建国家建立与巩固的重要意义</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中国古代历史上各民族之间的交往交流交融</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中国古代史上历代中央政权对边疆地区的有效治理</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中华优秀传统文化在各历史时期的具体表现</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。相应地中国近现代史、世界史的主题有：</a:t>
            </a:r>
            <a:endPar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271780"/>
            <a:ext cx="8543290" cy="4554220"/>
          </a:xfrm>
          <a:prstGeom prst="rect">
            <a:avLst/>
          </a:prstGeom>
          <a:noFill/>
        </p:spPr>
        <p:txBody>
          <a:bodyPr wrap="square" rtlCol="0" anchor="t">
            <a:spAutoFit/>
          </a:bodyPr>
          <a:p>
            <a:r>
              <a:rPr lang="zh-CN" sz="2000">
                <a:latin typeface="方正大标宋简体" panose="02000000000000000000" charset="-122"/>
                <a:ea typeface="方正大标宋简体" panose="02000000000000000000" charset="-122"/>
                <a:cs typeface="方正大标宋简体" panose="02000000000000000000" charset="-122"/>
              </a:rPr>
              <a:t>近代史复习主题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r>
              <a:rPr lang="zh-CN" altLang="en-US" b="1">
                <a:latin typeface="楷体" panose="02010609060101010101" charset="-122"/>
                <a:ea typeface="楷体" panose="02010609060101010101" charset="-122"/>
                <a:cs typeface="楷体" panose="02010609060101010101" charset="-122"/>
              </a:rPr>
              <a:t>主题</a:t>
            </a:r>
            <a:r>
              <a:rPr lang="en-US" altLang="zh-CN" b="1">
                <a:latin typeface="楷体" panose="02010609060101010101" charset="-122"/>
                <a:ea typeface="楷体" panose="02010609060101010101" charset="-122"/>
                <a:cs typeface="楷体" panose="02010609060101010101" charset="-122"/>
              </a:rPr>
              <a:t>1</a:t>
            </a:r>
            <a:r>
              <a:rPr lang="zh-CN" altLang="en-US" b="1">
                <a:latin typeface="楷体" panose="02010609060101010101" charset="-122"/>
                <a:ea typeface="楷体" panose="02010609060101010101" charset="-122"/>
                <a:cs typeface="楷体" panose="02010609060101010101" charset="-122"/>
              </a:rPr>
              <a:t>：列强侵华条约的比较与中国社会性质的演变</a:t>
            </a:r>
            <a:endParaRPr lang="zh-CN" altLang="en-US" b="1">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复习要点：</a:t>
            </a:r>
            <a:endParaRPr lang="en-US" altLang="zh-CN" b="1">
              <a:solidFill>
                <a:srgbClr val="FF0000"/>
              </a:solidFill>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三大条约对比表（《南京条约》《马关条约》《辛丑条约》）：政治（主权丧失）、经济（赔款、通商）、社会影响（半殖民地化程度加深）</a:t>
            </a:r>
            <a:endParaRPr lang="en-US" altLang="zh-CN">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条约内容如何反映列强侵华方式的变化？（商品输出</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资本输出</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全面控制）</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结合地图标注条约涉及的割地、开埠等空间特征。</a:t>
            </a:r>
            <a:endParaRPr lang="zh-CN" altLang="en-US" b="1">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rPr>
              <a:t>主题2</a:t>
            </a:r>
            <a:r>
              <a:rPr lang="zh-CN" altLang="en-US" sz="1350" b="1">
                <a:latin typeface="楷体" panose="02010609060101010101" charset="-122"/>
                <a:ea typeface="楷体" panose="02010609060101010101" charset="-122"/>
                <a:cs typeface="楷体" panose="02010609060101010101" charset="-122"/>
              </a:rPr>
              <a:t>：</a:t>
            </a:r>
            <a:r>
              <a:rPr lang="zh-CN" altLang="en-US" b="1">
                <a:latin typeface="楷体" panose="02010609060101010101" charset="-122"/>
                <a:ea typeface="楷体" panose="02010609060101010101" charset="-122"/>
                <a:cs typeface="楷体" panose="02010609060101010101" charset="-122"/>
              </a:rPr>
              <a:t>救亡图存道路的多元尝试与历史选择</a:t>
            </a:r>
            <a:endParaRPr lang="zh-CN" altLang="en-US" b="1">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复习要点：</a:t>
            </a:r>
            <a:endParaRPr lang="en-US" altLang="zh-CN" b="1">
              <a:solidFill>
                <a:srgbClr val="FF0000"/>
              </a:solidFill>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三大派别对比（洋务派</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维新派</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革命派）：主张（中体西用</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君主立宪</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民主共和）；实践（江南制造局</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戊戌变法</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辛亥革命）；局限（阶级属性、对帝国主义态度）</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为何这些探索最终未能成功？（根本原因：未触动封建根基）</a:t>
            </a:r>
            <a:endParaRPr lang="zh-CN" altLang="en-US">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rPr>
              <a:t>主题3：马克思主义中国化的转折点</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五次会议核心意义：八七会议（枪杆子里出政权）</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古田会议（思想建党、政治建军）</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遵义会议（独立自主解决革命问题）</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七大（毛泽东思想确立）</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七届二中全会（工作重心转移）。</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绘制</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会议时间轴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革命阶段</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对应图（国民革命</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土地革命</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抗日战争</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解放战争）。</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b="1">
                <a:latin typeface="楷体" panose="02010609060101010101" charset="-122"/>
                <a:ea typeface="楷体" panose="02010609060101010101" charset="-122"/>
                <a:cs typeface="楷体" panose="02010609060101010101" charset="-122"/>
              </a:rPr>
              <a:t>主题</a:t>
            </a:r>
            <a:r>
              <a:rPr lang="en-US" altLang="zh-CN" b="1">
                <a:latin typeface="楷体" panose="02010609060101010101" charset="-122"/>
                <a:ea typeface="楷体" panose="02010609060101010101" charset="-122"/>
                <a:cs typeface="楷体" panose="02010609060101010101" charset="-122"/>
              </a:rPr>
              <a:t>4</a:t>
            </a:r>
            <a:r>
              <a:rPr lang="zh-CN" altLang="en-US" b="1">
                <a:latin typeface="楷体" panose="02010609060101010101" charset="-122"/>
                <a:ea typeface="楷体" panose="02010609060101010101" charset="-122"/>
                <a:cs typeface="楷体" panose="02010609060101010101" charset="-122"/>
              </a:rPr>
              <a:t>：个体与时代的互动关系</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zh-CN" altLang="en-US" b="1">
                <a:latin typeface="楷体" panose="02010609060101010101" charset="-122"/>
                <a:ea typeface="楷体" panose="02010609060101010101" charset="-122"/>
                <a:cs typeface="楷体" panose="02010609060101010101" charset="-122"/>
              </a:rPr>
              <a:t>复习要点：</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事件类（如五四运动）：背景</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过程</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性质</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精神遗产。</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人物类（如孙中山）：阶段评价（从改良到革命）；历史贡献与未竟事业（三民主义的实现程度）。</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学法指导：运用</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时代背景</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历史事件概况</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个人作为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历史影响</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来评价某些历史事件或人物。</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7035" y="182245"/>
            <a:ext cx="8543290" cy="179959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现代史复习主题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新中国外交事业的发展</a:t>
            </a:r>
            <a:r>
              <a:rPr lang="en-US" altLang="zh-CN">
                <a:latin typeface="楷体" panose="02010609060101010101" charset="-122"/>
                <a:ea typeface="楷体" panose="02010609060101010101" charset="-122"/>
                <a:cs typeface="楷体" panose="02010609060101010101" charset="-122"/>
              </a:rPr>
              <a:t>         2.</a:t>
            </a:r>
            <a:r>
              <a:rPr lang="zh-CN" altLang="en-US">
                <a:latin typeface="楷体" panose="02010609060101010101" charset="-122"/>
                <a:ea typeface="楷体" panose="02010609060101010101" charset="-122"/>
                <a:cs typeface="楷体" panose="02010609060101010101" charset="-122"/>
              </a:rPr>
              <a:t>中华民族大团结和铸牢中华民族共同体意识</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军队建设与国防力量的增强</a:t>
            </a:r>
            <a:r>
              <a:rPr lang="en-US" altLang="zh-CN">
                <a:latin typeface="楷体" panose="02010609060101010101" charset="-122"/>
                <a:ea typeface="楷体" panose="02010609060101010101" charset="-122"/>
                <a:cs typeface="楷体" panose="02010609060101010101" charset="-122"/>
              </a:rPr>
              <a:t>     4.</a:t>
            </a:r>
            <a:r>
              <a:rPr lang="zh-CN" altLang="en-US">
                <a:latin typeface="楷体" panose="02010609060101010101" charset="-122"/>
                <a:ea typeface="楷体" panose="02010609060101010101" charset="-122"/>
                <a:cs typeface="楷体" panose="02010609060101010101" charset="-122"/>
              </a:rPr>
              <a:t>社会主义文化事业的繁荣</a:t>
            </a:r>
            <a:r>
              <a:rPr lang="en-US" altLang="zh-CN">
                <a:latin typeface="楷体" panose="02010609060101010101" charset="-122"/>
                <a:ea typeface="楷体" panose="02010609060101010101" charset="-122"/>
                <a:cs typeface="楷体" panose="02010609060101010101" charset="-122"/>
              </a:rPr>
              <a:t>            5.</a:t>
            </a:r>
            <a:r>
              <a:rPr lang="zh-CN" altLang="en-US">
                <a:latin typeface="楷体" panose="02010609060101010101" charset="-122"/>
                <a:ea typeface="楷体" panose="02010609060101010101" charset="-122"/>
                <a:cs typeface="楷体" panose="02010609060101010101" charset="-122"/>
              </a:rPr>
              <a:t>大国重器</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从基础建设看国家的现代化发展</a:t>
            </a:r>
            <a:r>
              <a:rPr lang="en-US" altLang="zh-CN">
                <a:latin typeface="楷体" panose="02010609060101010101" charset="-122"/>
                <a:ea typeface="楷体" panose="02010609060101010101" charset="-122"/>
                <a:cs typeface="楷体" panose="02010609060101010101" charset="-122"/>
              </a:rPr>
              <a:t> 7.</a:t>
            </a:r>
            <a:r>
              <a:rPr lang="zh-CN" altLang="en-US">
                <a:latin typeface="楷体" panose="02010609060101010101" charset="-122"/>
                <a:ea typeface="楷体" panose="02010609060101010101" charset="-122"/>
                <a:cs typeface="楷体" panose="02010609060101010101" charset="-122"/>
              </a:rPr>
              <a:t>社会主义革命和建设的伟大历史成就</a:t>
            </a:r>
            <a:r>
              <a:rPr lang="en-US" altLang="zh-CN">
                <a:latin typeface="楷体" panose="02010609060101010101" charset="-122"/>
                <a:ea typeface="楷体" panose="02010609060101010101" charset="-122"/>
                <a:cs typeface="楷体" panose="02010609060101010101" charset="-122"/>
              </a:rPr>
              <a:t>  8.</a:t>
            </a:r>
            <a:r>
              <a:rPr lang="zh-CN" altLang="en-US">
                <a:latin typeface="楷体" panose="02010609060101010101" charset="-122"/>
                <a:ea typeface="楷体" panose="02010609060101010101" charset="-122"/>
                <a:cs typeface="楷体" panose="02010609060101010101" charset="-122"/>
              </a:rPr>
              <a:t>中国综合国力增强的具体表现</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9.</a:t>
            </a:r>
            <a:r>
              <a:rPr lang="zh-CN" altLang="en-US">
                <a:latin typeface="楷体" panose="02010609060101010101" charset="-122"/>
                <a:ea typeface="楷体" panose="02010609060101010101" charset="-122"/>
                <a:cs typeface="楷体" panose="02010609060101010101" charset="-122"/>
              </a:rPr>
              <a:t>中国的国际影响力不断提高</a:t>
            </a:r>
            <a:r>
              <a:rPr lang="en-US" altLang="zh-CN">
                <a:latin typeface="楷体" panose="02010609060101010101" charset="-122"/>
                <a:ea typeface="楷体" panose="02010609060101010101" charset="-122"/>
                <a:cs typeface="楷体" panose="02010609060101010101" charset="-122"/>
              </a:rPr>
              <a:t>     10.</a:t>
            </a:r>
            <a:r>
              <a:rPr lang="zh-CN" altLang="en-US">
                <a:latin typeface="楷体" panose="02010609060101010101" charset="-122"/>
                <a:ea typeface="楷体" panose="02010609060101010101" charset="-122"/>
                <a:cs typeface="楷体" panose="02010609060101010101" charset="-122"/>
              </a:rPr>
              <a:t>中国特色社会主义进入新时代以来的新发展</a:t>
            </a:r>
            <a:endParaRPr lang="en-US" altLang="zh-CN">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407035" y="2161540"/>
            <a:ext cx="4107180" cy="2895600"/>
          </a:xfrm>
          <a:prstGeom prst="rect">
            <a:avLst/>
          </a:prstGeom>
          <a:noFill/>
        </p:spPr>
        <p:txBody>
          <a:bodyPr wrap="square" rtlCol="0" anchor="t">
            <a:spAutoFit/>
          </a:bodyPr>
          <a:p>
            <a:pPr>
              <a:lnSpc>
                <a:spcPct val="150000"/>
              </a:lnSpc>
            </a:pPr>
            <a:r>
              <a:rPr lang="zh-CN" altLang="en-US"/>
              <a:t>主题一：国家根基与制度优势（政治</a:t>
            </a:r>
            <a:r>
              <a:rPr lang="en-US" altLang="zh-CN"/>
              <a:t>+</a:t>
            </a:r>
            <a:r>
              <a:rPr lang="zh-CN" altLang="en-US"/>
              <a:t>军事）</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社会主义革命和建设的伟大历史成就（</a:t>
            </a:r>
            <a:r>
              <a:rPr lang="en-US" altLang="zh-CN">
                <a:latin typeface="楷体" panose="02010609060101010101" charset="-122"/>
                <a:ea typeface="楷体" panose="02010609060101010101" charset="-122"/>
                <a:cs typeface="楷体" panose="02010609060101010101" charset="-122"/>
              </a:rPr>
              <a:t>7</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军队建设与国防力量的增强</a:t>
            </a:r>
            <a:r>
              <a:rPr lang="en-US" altLang="zh-CN">
                <a:latin typeface="楷体" panose="02010609060101010101" charset="-122"/>
                <a:ea typeface="楷体" panose="02010609060101010101" charset="-122"/>
                <a:cs typeface="楷体" panose="02010609060101010101" charset="-122"/>
              </a:rPr>
              <a:t>(3)</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zh-CN" altLang="en-US"/>
              <a:t>主题二：经济与物质基础建设（硬实力）</a:t>
            </a:r>
            <a:endParaRPr lang="zh-CN" altLang="en-US"/>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1.从基础建设看国家的现代化发展（</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2.大国重器（</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t>主题三：民族与文化软实力</a:t>
            </a:r>
            <a:endParaRPr lang="zh-CN" altLang="en-US"/>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1.中华民族大团结和铸牢中华民族共同体意识（2）</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2.社会主义文化事业的繁荣（4）</a:t>
            </a:r>
            <a:endParaRPr lang="zh-CN" altLang="en-US"/>
          </a:p>
        </p:txBody>
      </p:sp>
      <p:cxnSp>
        <p:nvCxnSpPr>
          <p:cNvPr id="4" name="直接连接符 3"/>
          <p:cNvCxnSpPr/>
          <p:nvPr/>
        </p:nvCxnSpPr>
        <p:spPr>
          <a:xfrm>
            <a:off x="407035" y="2093595"/>
            <a:ext cx="8512810" cy="0"/>
          </a:xfrm>
          <a:prstGeom prst="line">
            <a:avLst/>
          </a:prstGeom>
          <a:ln w="15875">
            <a:solidFill>
              <a:schemeClr val="accent1">
                <a:lumMod val="75000"/>
                <a:lumOff val="25000"/>
              </a:schemeClr>
            </a:solidFill>
            <a:prstDash val="sysDash"/>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4513580" y="2247900"/>
            <a:ext cx="0" cy="2433955"/>
          </a:xfrm>
          <a:prstGeom prst="line">
            <a:avLst/>
          </a:prstGeom>
          <a:ln>
            <a:solidFill>
              <a:schemeClr val="accent1">
                <a:lumMod val="75000"/>
                <a:lumOff val="25000"/>
              </a:schemeClr>
            </a:solidFill>
            <a:prstDash val="sysDash"/>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4787265" y="2157095"/>
            <a:ext cx="4132580" cy="1960880"/>
          </a:xfrm>
          <a:prstGeom prst="rect">
            <a:avLst/>
          </a:prstGeom>
          <a:noFill/>
        </p:spPr>
        <p:txBody>
          <a:bodyPr wrap="square" rtlCol="0" anchor="t">
            <a:spAutoFit/>
          </a:bodyPr>
          <a:p>
            <a:pPr algn="l">
              <a:lnSpc>
                <a:spcPct val="150000"/>
              </a:lnSpc>
              <a:buClrTx/>
              <a:buSzTx/>
              <a:buFontTx/>
              <a:buNone/>
            </a:pPr>
            <a:r>
              <a:rPr lang="zh-CN" altLang="en-US">
                <a:sym typeface="+mn-ea"/>
              </a:rPr>
              <a:t>主题四：外交与国际影响力（对外维度）</a:t>
            </a:r>
            <a:endParaRPr lang="zh-CN" altLang="en-US"/>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1.</a:t>
            </a:r>
            <a:r>
              <a:rPr lang="zh-CN" altLang="en-US">
                <a:latin typeface="楷体" panose="02010609060101010101" charset="-122"/>
                <a:ea typeface="楷体" panose="02010609060101010101" charset="-122"/>
                <a:cs typeface="楷体" panose="02010609060101010101" charset="-122"/>
                <a:sym typeface="+mn-ea"/>
              </a:rPr>
              <a:t>新中国外交事业的发展（</a:t>
            </a:r>
            <a:r>
              <a:rPr lang="en-US" altLang="zh-CN">
                <a:latin typeface="楷体" panose="02010609060101010101" charset="-122"/>
                <a:ea typeface="楷体" panose="02010609060101010101" charset="-122"/>
                <a:cs typeface="楷体" panose="02010609060101010101" charset="-122"/>
                <a:sym typeface="+mn-ea"/>
              </a:rPr>
              <a:t>1</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2.</a:t>
            </a:r>
            <a:r>
              <a:rPr lang="zh-CN" altLang="en-US">
                <a:latin typeface="楷体" panose="02010609060101010101" charset="-122"/>
                <a:ea typeface="楷体" panose="02010609060101010101" charset="-122"/>
                <a:cs typeface="楷体" panose="02010609060101010101" charset="-122"/>
                <a:sym typeface="+mn-ea"/>
              </a:rPr>
              <a:t>中国的国际影响力不断提高（</a:t>
            </a:r>
            <a:r>
              <a:rPr lang="en-US" altLang="zh-CN">
                <a:latin typeface="楷体" panose="02010609060101010101" charset="-122"/>
                <a:ea typeface="楷体" panose="02010609060101010101" charset="-122"/>
                <a:cs typeface="楷体" panose="02010609060101010101" charset="-122"/>
                <a:sym typeface="+mn-ea"/>
              </a:rPr>
              <a:t>9</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3.</a:t>
            </a:r>
            <a:r>
              <a:rPr lang="zh-CN" altLang="en-US">
                <a:latin typeface="楷体" panose="02010609060101010101" charset="-122"/>
                <a:ea typeface="楷体" panose="02010609060101010101" charset="-122"/>
                <a:cs typeface="楷体" panose="02010609060101010101" charset="-122"/>
                <a:sym typeface="+mn-ea"/>
              </a:rPr>
              <a:t>中国特色社会主义进入新时代以来的新发展（</a:t>
            </a:r>
            <a:r>
              <a:rPr lang="en-US" altLang="zh-CN">
                <a:latin typeface="楷体" panose="02010609060101010101" charset="-122"/>
                <a:ea typeface="楷体" panose="02010609060101010101" charset="-122"/>
                <a:cs typeface="楷体" panose="02010609060101010101" charset="-122"/>
                <a:sym typeface="+mn-ea"/>
              </a:rPr>
              <a:t>10</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zh-CN" altLang="en-US">
                <a:sym typeface="+mn-ea"/>
              </a:rPr>
              <a:t>主题五：综合实力</a:t>
            </a:r>
            <a:endParaRPr lang="zh-CN" altLang="en-US">
              <a:sym typeface="+mn-ea"/>
            </a:endParaRPr>
          </a:p>
          <a:p>
            <a:pPr algn="l">
              <a:lnSpc>
                <a:spcPct val="150000"/>
              </a:lnSpc>
              <a:buClrTx/>
              <a:buSzTx/>
              <a:buFontTx/>
              <a:buNone/>
            </a:pPr>
            <a:r>
              <a:rPr lang="zh-CN" altLang="en-US">
                <a:latin typeface="楷体" panose="02010609060101010101" charset="-122"/>
                <a:ea typeface="楷体" panose="02010609060101010101" charset="-122"/>
                <a:cs typeface="楷体" panose="02010609060101010101" charset="-122"/>
                <a:sym typeface="+mn-ea"/>
              </a:rPr>
              <a:t>对上述主题做总结</a:t>
            </a:r>
            <a:endParaRPr lang="zh-CN" altLang="en-US">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460375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世界古代史复习主题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主题一：文明起源与多元格局</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绘制世界古代文明中心示意图（中国、两河、埃及、印度、希腊等）。</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讨论各文明的表现和特点（大河文明</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海洋文明、文字系统、政治制度）。</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主题二：帝国的兴衰与文明交流</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对比亚历山大帝国、罗马帝国、阿拉伯帝国版图与现今国家对应图。</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编写人物小传（亚历山大、恺撒、查理曼等）并分析其帝国建设。</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研究《汉谟拉比法典》与罗马《十二铜表法》的异同</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sym typeface="+mn-ea"/>
              </a:rPr>
              <a:t>主题三：</a:t>
            </a:r>
            <a:r>
              <a:rPr lang="zh-CN" altLang="en-US"/>
              <a:t>社会生活与制度形态</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绘制中世纪庄园平面图，分析封建经济结构。</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对比东西方制度（如比较中国分封制与欧洲庄园制）</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主题四：思想与建筑遗产</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评说思想人物（苏格拉底、亚里士多德）及其文明贡献。</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收集和展示著名建筑图文（金字塔、帕特农神庙、大竞技场），并简要解说建筑。</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522732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世界近代史复习主题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a:t>
            </a:r>
            <a:r>
              <a:rPr lang="zh-CN" altLang="en-US"/>
              <a:t>全球联系的建立与殖民扩张</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绘制与分析。新航路开辟路线图（哥伦布、达伽马、麦哲伦）；</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三角贸易</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示意图（非洲</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美洲</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欧洲）</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2.新航路开辟对世界市场形成的影响；殖民扩张的双重性（物种交流vs种族灭绝）。</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主题二：资本主义政治制度的确立与演变</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sym typeface="+mn-ea"/>
              </a:rPr>
              <a:t>英美法资产阶级革命的背景、过程与影响。</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简要对比英（君主立宪）、美（三权分立）、法（共和制）政体。</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sym typeface="+mn-ea"/>
              </a:rPr>
              <a:t>主题三：</a:t>
            </a:r>
            <a:r>
              <a:rPr lang="zh-CN" altLang="en-US"/>
              <a:t>工业革命与社会转型</a:t>
            </a:r>
            <a:endParaRPr lang="zh-CN" altLang="en-US"/>
          </a:p>
          <a:p>
            <a:pPr>
              <a:lnSpc>
                <a:spcPct val="150000"/>
              </a:lnSpc>
            </a:pPr>
            <a:r>
              <a:rPr lang="zh-CN" altLang="en-US">
                <a:latin typeface="楷体" panose="02010609060101010101" charset="-122"/>
                <a:ea typeface="楷体" panose="02010609060101010101" charset="-122"/>
                <a:cs typeface="楷体" panose="02010609060101010101" charset="-122"/>
              </a:rPr>
              <a:t>工业革命的背景、重大发明及影响。</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主题四：社会主义思想的诞生与实践</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sym typeface="+mn-ea"/>
              </a:rPr>
              <a:t>马克思主义产生的背景、过程及影响。</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精选</a:t>
            </a:r>
            <a:r>
              <a:rPr lang="zh-CN" altLang="en-US">
                <a:latin typeface="楷体" panose="02010609060101010101" charset="-122"/>
                <a:ea typeface="楷体" panose="02010609060101010101" charset="-122"/>
                <a:cs typeface="楷体" panose="02010609060101010101" charset="-122"/>
                <a:sym typeface="+mn-ea"/>
              </a:rPr>
              <a:t>《共产党宣言》片段，简要撰写</a:t>
            </a:r>
            <a:r>
              <a:rPr lang="en-US" altLang="zh-CN">
                <a:latin typeface="楷体" panose="02010609060101010101" charset="-122"/>
                <a:ea typeface="楷体" panose="02010609060101010101" charset="-122"/>
                <a:cs typeface="楷体" panose="02010609060101010101" charset="-122"/>
                <a:sym typeface="+mn-ea"/>
              </a:rPr>
              <a:t>“19</a:t>
            </a:r>
            <a:r>
              <a:rPr lang="zh-CN" altLang="en-US">
                <a:latin typeface="楷体" panose="02010609060101010101" charset="-122"/>
                <a:ea typeface="楷体" panose="02010609060101010101" charset="-122"/>
                <a:cs typeface="楷体" panose="02010609060101010101" charset="-122"/>
                <a:sym typeface="+mn-ea"/>
              </a:rPr>
              <a:t>世纪工人生活状况与马克思主义的回应</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a:t>
            </a:r>
            <a:endParaRPr lang="en-US" altLang="zh-CN">
              <a:latin typeface="楷体" panose="02010609060101010101" charset="-122"/>
              <a:ea typeface="楷体" panose="02010609060101010101" charset="-122"/>
              <a:cs typeface="楷体" panose="02010609060101010101" charset="-122"/>
            </a:endParaRPr>
          </a:p>
          <a:p>
            <a:pPr algn="l">
              <a:lnSpc>
                <a:spcPct val="150000"/>
              </a:lnSpc>
              <a:buClrTx/>
              <a:buSzTx/>
              <a:buFontTx/>
            </a:pPr>
            <a:r>
              <a:rPr lang="zh-CN" altLang="en-US"/>
              <a:t>主题五：近代科技文化与社会进步</a:t>
            </a:r>
            <a:endParaRPr lang="zh-CN" altLang="en-US"/>
          </a:p>
          <a:p>
            <a:pPr algn="l">
              <a:lnSpc>
                <a:spcPct val="150000"/>
              </a:lnSpc>
              <a:buClrTx/>
              <a:buSzTx/>
              <a:buFontTx/>
            </a:pPr>
            <a:r>
              <a:rPr lang="zh-CN" altLang="en-US">
                <a:latin typeface="楷体" panose="02010609060101010101" charset="-122"/>
                <a:ea typeface="楷体" panose="02010609060101010101" charset="-122"/>
                <a:cs typeface="楷体" panose="02010609060101010101" charset="-122"/>
              </a:rPr>
              <a:t>1.制作</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牛顿→达尔文→爱因斯坦</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科学革命思维导图。</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选取文学作品对工业社会的不同描述，讨论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工业革命带来的利与弊</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pPr>
            <a:endParaRPr lang="en-US" altLang="zh-CN">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460375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世界现代史复习主题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主题一：全球政治格局的演变</a:t>
            </a:r>
            <a:endParaRPr lang="en-US" altLang="zh-CN"/>
          </a:p>
          <a:p>
            <a:pPr>
              <a:lnSpc>
                <a:spcPct val="150000"/>
              </a:lnSpc>
            </a:pPr>
            <a:r>
              <a:rPr lang="en-US" altLang="zh-CN">
                <a:latin typeface="楷体" panose="02010609060101010101" charset="-122"/>
                <a:ea typeface="楷体" panose="02010609060101010101" charset="-122"/>
                <a:cs typeface="楷体" panose="02010609060101010101" charset="-122"/>
              </a:rPr>
              <a:t>1.两次世界大战与国际秩序重构（凡尔赛-华盛顿体系→雅尔塔体系）</a:t>
            </a:r>
            <a:r>
              <a:rPr lang="zh-CN" altLang="en-US">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2.冷战起源、两极格局与多极化趋势   3.国际组织的作用（国际联盟→联合国）</a:t>
            </a:r>
            <a:r>
              <a:rPr lang="zh-CN" altLang="en-US">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zh-CN" altLang="en-US"/>
              <a:t>主题二：社会主义与资本主义的发展</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科学社会主义的理论与实践（十月革命</a:t>
            </a:r>
            <a:r>
              <a:rPr lang="en-US" altLang="en-US">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rPr>
              <a:t>苏联建立</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社会主义阵营</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曲折改革）。</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sym typeface="+mn-ea"/>
              </a:rPr>
              <a:t>当代资本主义的新变化（经济大危机→政策调整→全球化挑战）。</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zh-CN" altLang="en-US">
                <a:sym typeface="+mn-ea"/>
              </a:rPr>
              <a:t>主题三：</a:t>
            </a:r>
            <a:r>
              <a:rPr lang="zh-CN" altLang="en-US"/>
              <a:t>民族解放与发展中国家的崛起</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1.殖民体系瓦解与亚非拉独立运动；</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发展中国家的发展成就与困境（经济全球化中的角色）。</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主题四：中国与世界的深度联结</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古代中国影响世界的基本史实。</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2.</a:t>
            </a:r>
            <a:r>
              <a:rPr lang="zh-CN" altLang="en-US">
                <a:latin typeface="楷体" panose="02010609060101010101" charset="-122"/>
                <a:ea typeface="楷体" panose="02010609060101010101" charset="-122"/>
                <a:cs typeface="楷体" panose="02010609060101010101" charset="-122"/>
                <a:sym typeface="+mn-ea"/>
              </a:rPr>
              <a:t>台湾及附属岛屿（含钓鱼岛）的历史与法理主权（结合中国古代</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近代史）。</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3.</a:t>
            </a:r>
            <a:r>
              <a:rPr lang="zh-CN" altLang="en-US">
                <a:latin typeface="楷体" panose="02010609060101010101" charset="-122"/>
                <a:ea typeface="楷体" panose="02010609060101010101" charset="-122"/>
                <a:cs typeface="楷体" panose="02010609060101010101" charset="-122"/>
                <a:sym typeface="+mn-ea"/>
              </a:rPr>
              <a:t>中国抗战作为世界反法西斯东方主战场的贡献。</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4.</a:t>
            </a:r>
            <a:r>
              <a:rPr lang="zh-CN" altLang="en-US">
                <a:latin typeface="楷体" panose="02010609060101010101" charset="-122"/>
                <a:ea typeface="楷体" panose="02010609060101010101" charset="-122"/>
                <a:cs typeface="楷体" panose="02010609060101010101" charset="-122"/>
                <a:sym typeface="+mn-ea"/>
              </a:rPr>
              <a:t>当代中国在多极化、全球化中的定位与责任。</a:t>
            </a:r>
            <a:endParaRPr lang="en-US" altLang="zh-CN">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328930"/>
            <a:ext cx="8566150" cy="3540760"/>
          </a:xfrm>
          <a:prstGeom prst="rect">
            <a:avLst/>
          </a:prstGeom>
          <a:noFill/>
        </p:spPr>
        <p:txBody>
          <a:bodyPr wrap="square" rtlCol="0" anchor="t">
            <a:spAutoFit/>
          </a:bodyPr>
          <a:p>
            <a:pPr marL="12700" indent="361315" algn="l" rtl="0" eaLnBrk="0">
              <a:lnSpc>
                <a:spcPct val="130000"/>
              </a:lnSpc>
              <a:spcBef>
                <a:spcPts val="820"/>
              </a:spcBef>
            </a:pPr>
            <a:r>
              <a:rPr lang="zh-CN" sz="1800" b="1" kern="0" spc="14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rPr>
              <a:t>世界现代史教学提示</a:t>
            </a:r>
            <a:endParaRPr lang="zh-CN" sz="1800" b="1" kern="0" spc="14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endParaRPr>
          </a:p>
          <a:p>
            <a:pPr marL="12700" indent="361315" algn="l" rtl="0" eaLnBrk="0">
              <a:lnSpc>
                <a:spcPct val="130000"/>
              </a:lnSpc>
              <a:spcBef>
                <a:spcPts val="820"/>
              </a:spcBef>
            </a:pPr>
            <a:r>
              <a:rPr lang="zh-CN" altLang="en-US" sz="1600" kern="0" spc="5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rPr>
              <a:t>主要线索：</a:t>
            </a:r>
            <a:r>
              <a:rPr lang="zh-CN" altLang="en-US" sz="1600" b="1" kern="0" spc="50" dirty="0">
                <a:solidFill>
                  <a:srgbClr val="000000">
                    <a:alpha val="100000"/>
                  </a:srgbClr>
                </a:solidFill>
                <a:latin typeface="楷体" panose="02010609060101010101" charset="-122"/>
                <a:ea typeface="楷体" panose="02010609060101010101" charset="-122"/>
                <a:cs typeface="宋体" panose="02010600030101010101" pitchFamily="2" charset="-122"/>
                <a:sym typeface="+mn-ea"/>
              </a:rPr>
              <a:t>资本主义的发展变化，社会主义从理论变为现实并在曲折中发展，殖民地半殖民地人民的民族民主斗争和发展中国家的发展，以及国际体系的变迁等。</a:t>
            </a:r>
            <a:endPar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indent="361315" algn="l" rtl="0" eaLnBrk="0">
              <a:lnSpc>
                <a:spcPct val="130000"/>
              </a:lnSpc>
              <a:spcBef>
                <a:spcPts val="820"/>
              </a:spcBef>
            </a:pP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进行中外历史相联系的学习活动，将世界史的学习内容与中</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国史的学习内容结合起来，建立起联系，形成整体认识。比如，</a:t>
            </a:r>
            <a:r>
              <a:rPr lang="zh-CN" altLang="en-US"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关于台湾及其包括钓鱼岛在内的附属岛屿的历史由来与变化，应将中国古代史、近代史和世界现代史中的相关内容结合起来学习，加深对台湾</a:t>
            </a:r>
            <a:r>
              <a:rPr lang="en-US" altLang="zh-CN"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及其包括钓鱼岛在内的附属岛屿是中国固有领土的认识。又</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如，</a:t>
            </a:r>
            <a:r>
              <a:rPr lang="zh-CN" altLang="en-US" sz="1600" b="1" kern="0" spc="50" dirty="0">
                <a:solidFill>
                  <a:srgbClr val="FF0000">
                    <a:alpha val="100000"/>
                  </a:srgbClr>
                </a:solidFill>
                <a:latin typeface="楷体" panose="02010609060101010101" charset="-122"/>
                <a:ea typeface="楷体" panose="02010609060101010101" charset="-122"/>
                <a:cs typeface="宋体" panose="02010600030101010101" pitchFamily="2" charset="-122"/>
                <a:sym typeface="+mn-ea"/>
              </a:rPr>
              <a:t>将中国人民抗日战争与世界反法西斯战争联系起来，加深对中国战场是世界反法西斯战争东方主战场的认识</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。再如，</a:t>
            </a:r>
            <a:r>
              <a:rPr lang="zh-CN" altLang="en-US" sz="1600" b="1" kern="0" spc="50" dirty="0">
                <a:solidFill>
                  <a:srgbClr val="0070C0">
                    <a:alpha val="100000"/>
                  </a:srgbClr>
                </a:solidFill>
                <a:latin typeface="楷体" panose="02010609060101010101" charset="-122"/>
                <a:ea typeface="楷体" panose="02010609060101010101" charset="-122"/>
                <a:cs typeface="宋体" panose="02010600030101010101" pitchFamily="2" charset="-122"/>
                <a:sym typeface="+mn-ea"/>
              </a:rPr>
              <a:t>将当今中国的发展与世界多极化、经济全球化、社会信息化和文化多样化的当代世界发展基本特点联系起来，初步理解构建人类命运共同体的必要性和重要性。</a:t>
            </a:r>
            <a:endPar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09270" y="1830705"/>
            <a:ext cx="8363585" cy="239966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选择题部分，第1、2、7、8—12、14、15—19、21—30等24道试题直接考查主干知识，即考查方向与教材内容基本保持一致。第4、5、6、13、20题从主干知识切入（如表</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），要求学生对基本史实作合理推断。第3道试题侧重呈现与教材差异之处，有反押题的倾向。</a:t>
            </a:r>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1814195"/>
          </a:xfrm>
          <a:prstGeom prst="rect">
            <a:avLst/>
          </a:prstGeom>
          <a:noFill/>
        </p:spPr>
        <p:txBody>
          <a:bodyPr wrap="square" rtlCol="0" anchor="t">
            <a:spAutoFit/>
          </a:bodyPr>
          <a:p>
            <a:pPr marL="12700" indent="311150" algn="l" rtl="0" eaLnBrk="0">
              <a:lnSpc>
                <a:spcPct val="145000"/>
              </a:lnSpc>
              <a:spcBef>
                <a:spcPts val="55"/>
              </a:spcBef>
            </a:pPr>
            <a:r>
              <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rPr>
              <a:t>小结：课程标准中每个版块的教学提示意义重大，至少有四点作用：</a:t>
            </a:r>
            <a:endPar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第一，明确提炼主题的方向，构建结构化知识体系，破除碎片化学习。</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第二，强调以核心素养为目标，围绕课标规定的具体要求，推动深度学习。</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第三，渗透国家主权意识与时代责任的理念，落实立德树人的根本任务。</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rPr>
              <a:t>第四，了解命题的范围或形式，针对性地展开教学活动，应对相关试题。</a:t>
            </a:r>
            <a:endPar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855980"/>
          </a:xfrm>
          <a:prstGeom prst="rect">
            <a:avLst/>
          </a:prstGeom>
          <a:noFill/>
        </p:spPr>
        <p:txBody>
          <a:bodyPr wrap="square" rtlCol="0" anchor="t">
            <a:spAutoFit/>
          </a:bodyPr>
          <a:p>
            <a:pPr marL="12700" indent="311150" algn="l" rtl="0" eaLnBrk="0">
              <a:lnSpc>
                <a:spcPct val="145000"/>
              </a:lnSpc>
              <a:spcBef>
                <a:spcPts val="55"/>
              </a:spcBef>
            </a:pPr>
            <a:r>
              <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rPr>
              <a:t>小结：课程标准中每个版块的教学提示意义重大，至少有四点作用：</a:t>
            </a:r>
            <a:endPar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rPr>
              <a:t>第四，了解命题的范围或形式，针对性地展开教学活动，应对相关试题。</a:t>
            </a:r>
            <a:endPar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241030" cy="4997450"/>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中国古代史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学会计算历史年代，了解中国古代纪年的主要方法，制作中</a:t>
            </a:r>
            <a:r>
              <a:rPr lang="en-US" altLang="zh-CN" sz="1400">
                <a:solidFill>
                  <a:srgbClr val="000000"/>
                </a:solidFill>
                <a:latin typeface="宋体" panose="02010600030101010101" pitchFamily="2" charset="-122"/>
                <a:ea typeface="宋体" panose="02010600030101010101" pitchFamily="2" charset="-122"/>
              </a:rPr>
              <a:t> </a:t>
            </a:r>
            <a:r>
              <a:rPr lang="zh-CN" altLang="en-US" sz="1400">
                <a:solidFill>
                  <a:srgbClr val="000000"/>
                </a:solidFill>
                <a:latin typeface="宋体" panose="02010600030101010101" pitchFamily="2" charset="-122"/>
                <a:ea typeface="宋体" panose="02010600030101010101" pitchFamily="2" charset="-122"/>
              </a:rPr>
              <a:t>国古代历史发展时间轴，编写简要的历史大事年表。</a:t>
            </a: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未考</a:t>
            </a:r>
            <a:r>
              <a:rPr lang="en-US" altLang="zh-CN" sz="1400">
                <a:solidFill>
                  <a:srgbClr val="000000"/>
                </a:solidFill>
                <a:latin typeface="宋体" panose="02010600030101010101" pitchFamily="2" charset="-122"/>
                <a:ea typeface="宋体" panose="02010600030101010101" pitchFamily="2" charset="-122"/>
              </a:rPr>
              <a:t>)</a:t>
            </a:r>
            <a:endParaRPr lang="zh-CN" altLang="en-US" sz="1400">
              <a:solidFill>
                <a:srgbClr val="00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观察并识读中国古代各时期的疆域图，从历史地图中辨识、获取重要的历史地理信息，并将历史地图中的信息与所学内容建立起联系。（</a:t>
            </a:r>
            <a:r>
              <a:rPr lang="en-US" altLang="zh-CN" sz="1400">
                <a:solidFill>
                  <a:srgbClr val="000000"/>
                </a:solidFill>
                <a:latin typeface="宋体" panose="02010600030101010101" pitchFamily="2" charset="-122"/>
                <a:ea typeface="宋体" panose="02010600030101010101" pitchFamily="2" charset="-122"/>
              </a:rPr>
              <a:t>2025-31&lt;2&gt;</a:t>
            </a:r>
            <a:r>
              <a:rPr lang="zh-CN" altLang="en-US" sz="1400">
                <a:solidFill>
                  <a:srgbClr val="000000"/>
                </a:solidFill>
                <a:latin typeface="宋体" panose="02010600030101010101" pitchFamily="2" charset="-122"/>
                <a:ea typeface="宋体" panose="02010600030101010101" pitchFamily="2" charset="-122"/>
              </a:rPr>
              <a:t>）</a:t>
            </a:r>
            <a:r>
              <a:rPr lang="zh-CN" altLang="en-US" sz="1400">
                <a:solidFill>
                  <a:srgbClr val="FF0000"/>
                </a:solidFill>
                <a:latin typeface="宋体" panose="02010600030101010101" pitchFamily="2" charset="-122"/>
                <a:ea typeface="宋体" panose="02010600030101010101" pitchFamily="2" charset="-122"/>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rPr>
              <a:t>√</a:t>
            </a:r>
            <a:r>
              <a:rPr lang="zh-CN" altLang="en-US" sz="1400">
                <a:solidFill>
                  <a:srgbClr val="FF0000"/>
                </a:solidFill>
                <a:latin typeface="宋体" panose="02010600030101010101" pitchFamily="2" charset="-122"/>
                <a:ea typeface="宋体" panose="02010600030101010101" pitchFamily="2" charset="-122"/>
              </a:rPr>
              <a:t>）</a:t>
            </a:r>
            <a:endParaRPr lang="zh-CN" altLang="en-US" sz="1400">
              <a:solidFill>
                <a:srgbClr val="FF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尝试阅读古代的文献材料、图像材料，观察实物材料，并加以分析，概括并提取其中的历史信息；</a:t>
            </a:r>
            <a:r>
              <a:rPr lang="en-US" altLang="zh-CN" sz="1400">
                <a:solidFill>
                  <a:srgbClr val="000000"/>
                </a:solidFill>
                <a:latin typeface="宋体" panose="02010600030101010101" pitchFamily="2" charset="-122"/>
                <a:ea typeface="宋体" panose="02010600030101010101" pitchFamily="2" charset="-122"/>
              </a:rPr>
              <a:t>(2024-31&lt;1&gt;)</a:t>
            </a:r>
            <a:r>
              <a:rPr lang="en-US" altLang="zh-CN" sz="1400">
                <a:solidFill>
                  <a:srgbClr val="FF0000"/>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查阅、整理中国古代历史上对社会生产起促进作用的技术发明和技术创新的相关材料，组织一场微型的古代科技图片展</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搜集与</a:t>
            </a:r>
            <a:r>
              <a:rPr lang="zh-CN" altLang="en-US" sz="1400" b="1">
                <a:solidFill>
                  <a:schemeClr val="tx1"/>
                </a:solidFill>
                <a:latin typeface="楷体" panose="02010609060101010101" charset="-122"/>
                <a:ea typeface="楷体" panose="02010609060101010101" charset="-122"/>
                <a:sym typeface="+mn-ea"/>
              </a:rPr>
              <a:t>所学历史时期相关的图片，将历史图片进行分类，配上文字说明</a:t>
            </a:r>
            <a:r>
              <a:rPr lang="zh-CN" altLang="en-US" sz="1400">
                <a:solidFill>
                  <a:schemeClr val="tx1"/>
                </a:solidFill>
                <a:latin typeface="宋体" panose="02010600030101010101" pitchFamily="2" charset="-122"/>
                <a:ea typeface="宋体" panose="02010600030101010101" pitchFamily="2" charset="-122"/>
                <a:sym typeface="+mn-ea"/>
              </a:rPr>
              <a:t>。在此基础上，开展</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图说历史</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的活动，以板报、电子</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信息报、历史图集等方式进行交流。</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solidFill>
                <a:srgbClr val="00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·查阅、整理中国古代历史上商鞅变法、王安石变法、张居正改革等重大革新，以及屈原、卫青、霍去病、张衡、岳飞、文天祥、 戚继光等杰出人物的相关材料，组织</a:t>
            </a:r>
            <a:r>
              <a:rPr lang="zh-CN" altLang="en-US" sz="1400" b="1">
                <a:latin typeface="楷体" panose="02010609060101010101" charset="-122"/>
                <a:ea typeface="楷体" panose="02010609060101010101" charset="-122"/>
                <a:sym typeface="+mn-ea"/>
              </a:rPr>
              <a:t>开展故事会</a:t>
            </a:r>
            <a:r>
              <a:rPr lang="zh-CN" altLang="en-US" sz="1400">
                <a:latin typeface="宋体" panose="02010600030101010101" pitchFamily="2" charset="-122"/>
                <a:ea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选择一个重要的历史事件或历史人物，在查阅史料的基础上，</a:t>
            </a:r>
            <a:r>
              <a:rPr lang="en-US" altLang="zh-CN" sz="1400" b="1">
                <a:latin typeface="楷体" panose="02010609060101010101" charset="-122"/>
                <a:ea typeface="楷体" panose="02010609060101010101" charset="-122"/>
                <a:cs typeface="楷体" panose="02010609060101010101" charset="-122"/>
                <a:sym typeface="+mn-ea"/>
              </a:rPr>
              <a:t> </a:t>
            </a:r>
            <a:r>
              <a:rPr lang="zh-CN" altLang="en-US" sz="1400" b="1">
                <a:latin typeface="楷体" panose="02010609060101010101" charset="-122"/>
                <a:ea typeface="楷体" panose="02010609060101010101" charset="-122"/>
                <a:cs typeface="楷体" panose="02010609060101010101" charset="-122"/>
                <a:sym typeface="+mn-ea"/>
              </a:rPr>
              <a:t>编写历史剧的脚本</a:t>
            </a:r>
            <a:r>
              <a:rPr lang="zh-CN" altLang="en-US" sz="1400">
                <a:latin typeface="宋体" panose="02010600030101010101" pitchFamily="2" charset="-122"/>
                <a:ea typeface="宋体" panose="02010600030101010101" pitchFamily="2" charset="-122"/>
                <a:sym typeface="+mn-ea"/>
              </a:rPr>
              <a:t>，分配角色，进行排练，成熟后在班级或校内演出。</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开展</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中国传统节日溯源</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的专题活动，搜集材料，了解传统节日如春节、清明节、端午节、中秋节等是怎样形成并演化的，探讨这些传统节日所蕴含的文化观念以及相关的风俗习惯，通过传统节日认识中华民族的文化特色。</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241030" cy="4726305"/>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b="1">
                <a:latin typeface="楷体" panose="02010609060101010101" charset="-122"/>
                <a:ea typeface="楷体" panose="02010609060101010101" charset="-122"/>
                <a:cs typeface="楷体" panose="02010609060101010101" charset="-122"/>
                <a:sym typeface="+mn-ea"/>
              </a:rPr>
              <a:t>·</a:t>
            </a:r>
            <a:r>
              <a:rPr lang="zh-CN" altLang="en-US" sz="1400" b="1">
                <a:latin typeface="楷体" panose="02010609060101010101" charset="-122"/>
                <a:ea typeface="楷体" panose="02010609060101010101" charset="-122"/>
                <a:cs typeface="楷体" panose="02010609060101010101" charset="-122"/>
                <a:sym typeface="+mn-ea"/>
              </a:rPr>
              <a:t>观察并绘制近代历史地图</a:t>
            </a:r>
            <a:r>
              <a:rPr lang="zh-CN" altLang="en-US" sz="1400">
                <a:latin typeface="宋体" panose="02010600030101010101" pitchFamily="2" charset="-122"/>
                <a:ea typeface="宋体" panose="02010600030101010101" pitchFamily="2" charset="-122"/>
                <a:sym typeface="+mn-ea"/>
              </a:rPr>
              <a:t>。根据不同的学习主题，观察形势图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如第二次鸦片战争形势图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绘制示意图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a:t>
            </a:r>
            <a:r>
              <a:rPr lang="en-US" altLang="zh-CN" sz="1400">
                <a:latin typeface="宋体" panose="02010600030101010101" pitchFamily="2" charset="-122"/>
                <a:ea typeface="宋体" panose="02010600030101010101" pitchFamily="2" charset="-122"/>
                <a:sym typeface="+mn-ea"/>
              </a:rPr>
              <a:t>19</a:t>
            </a:r>
            <a:r>
              <a:rPr lang="zh-CN" altLang="en-US" sz="1400">
                <a:latin typeface="宋体" panose="02010600030101010101" pitchFamily="2" charset="-122"/>
                <a:ea typeface="宋体" panose="02010600030101010101" pitchFamily="2" charset="-122"/>
                <a:sym typeface="+mn-ea"/>
              </a:rPr>
              <a:t>世纪末列强在华划分势力范围示意图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、路线图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如红军长征路线图</a:t>
            </a:r>
            <a:r>
              <a:rPr lang="en-US" altLang="zh-CN" sz="1400">
                <a:latin typeface="宋体" panose="02010600030101010101" pitchFamily="2" charset="-122"/>
                <a:ea typeface="宋体" panose="02010600030101010101" pitchFamily="2" charset="-122"/>
                <a:sym typeface="+mn-ea"/>
              </a:rPr>
              <a:t>),</a:t>
            </a:r>
            <a:r>
              <a:rPr lang="zh-CN" altLang="en-US" sz="1400" b="1">
                <a:latin typeface="楷体" panose="02010609060101010101" charset="-122"/>
                <a:ea typeface="楷体" panose="02010609060101010101" charset="-122"/>
                <a:sym typeface="+mn-ea"/>
              </a:rPr>
              <a:t>展示绘制出的历史地图，解说图中的历史信息。（</a:t>
            </a:r>
            <a:r>
              <a:rPr lang="en-US" altLang="zh-CN" sz="1400" b="1">
                <a:latin typeface="楷体" panose="02010609060101010101" charset="-122"/>
                <a:ea typeface="楷体" panose="02010609060101010101" charset="-122"/>
                <a:sym typeface="+mn-ea"/>
              </a:rPr>
              <a:t>2025</a:t>
            </a:r>
            <a:r>
              <a:rPr lang="zh-CN" altLang="en-US" sz="1400" b="1">
                <a:latin typeface="楷体" panose="02010609060101010101" charset="-122"/>
                <a:ea typeface="楷体" panose="02010609060101010101" charset="-122"/>
                <a:sym typeface="+mn-ea"/>
              </a:rPr>
              <a:t>年高考第</a:t>
            </a:r>
            <a:r>
              <a:rPr lang="en-US" altLang="zh-CN" sz="1400" b="1">
                <a:latin typeface="楷体" panose="02010609060101010101" charset="-122"/>
                <a:ea typeface="楷体" panose="02010609060101010101" charset="-122"/>
                <a:sym typeface="+mn-ea"/>
              </a:rPr>
              <a:t>17</a:t>
            </a:r>
            <a:r>
              <a:rPr lang="zh-CN" altLang="en-US" sz="1400" b="1">
                <a:latin typeface="楷体" panose="02010609060101010101" charset="-122"/>
                <a:ea typeface="楷体" panose="02010609060101010101" charset="-122"/>
                <a:sym typeface="+mn-ea"/>
              </a:rPr>
              <a:t>题有相关涉及）（未考）</a:t>
            </a:r>
            <a:endParaRPr lang="zh-CN" altLang="en-US" sz="1400" b="1">
              <a:latin typeface="楷体" panose="02010609060101010101" charset="-122"/>
              <a:ea typeface="楷体" panose="02010609060101010101"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举办革命故事会，讲述中国近代历史上英雄人物的故事，弘扬革命精神。（怎么讲革命故事？）</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·观看近代历史题材的影视作品，撰写观后感，进行交流。（撰写影评，未考）</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·举办近代革命歌曲演唱会，通过演唱，感受近代革命历史发展的脉动，讴歌革命精神，陶冶革命情操。（类似</a:t>
            </a:r>
            <a:r>
              <a:rPr lang="en-US" altLang="zh-CN" sz="1400">
                <a:latin typeface="宋体" panose="02010600030101010101" pitchFamily="2" charset="-122"/>
                <a:ea typeface="宋体" panose="02010600030101010101" pitchFamily="2" charset="-122"/>
                <a:sym typeface="+mn-ea"/>
              </a:rPr>
              <a:t>2025</a:t>
            </a:r>
            <a:r>
              <a:rPr lang="zh-CN" altLang="en-US" sz="1400">
                <a:latin typeface="宋体" panose="02010600030101010101" pitchFamily="2" charset="-122"/>
                <a:ea typeface="宋体" panose="02010600030101010101" pitchFamily="2" charset="-122"/>
                <a:sym typeface="+mn-ea"/>
              </a:rPr>
              <a:t>年高考第</a:t>
            </a:r>
            <a:r>
              <a:rPr lang="en-US" altLang="zh-CN" sz="1400">
                <a:latin typeface="宋体" panose="02010600030101010101" pitchFamily="2" charset="-122"/>
                <a:ea typeface="宋体" panose="02010600030101010101" pitchFamily="2" charset="-122"/>
                <a:sym typeface="+mn-ea"/>
              </a:rPr>
              <a:t>18</a:t>
            </a:r>
            <a:r>
              <a:rPr lang="zh-CN" altLang="en-US" sz="1400">
                <a:latin typeface="宋体" panose="02010600030101010101" pitchFamily="2" charset="-122"/>
                <a:ea typeface="宋体" panose="02010600030101010101" pitchFamily="2" charset="-122"/>
                <a:sym typeface="+mn-ea"/>
              </a:rPr>
              <a:t>题近代文艺作品，考查特点和时代背景）。</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进行近代历史的实地调查，如参观考察革命遗址遗迹，通过走访、调查，搜集与近代历史事件、历史人物相关的材料等，整理信息，形成</a:t>
            </a:r>
            <a:r>
              <a:rPr lang="zh-CN" altLang="en-US" sz="1400" b="1">
                <a:solidFill>
                  <a:srgbClr val="FF0000"/>
                </a:solidFill>
                <a:latin typeface="宋体" panose="02010600030101010101" pitchFamily="2" charset="-122"/>
                <a:ea typeface="宋体" panose="02010600030101010101" pitchFamily="2" charset="-122"/>
                <a:sym typeface="+mn-ea"/>
              </a:rPr>
              <a:t>调查报告</a:t>
            </a:r>
            <a:r>
              <a:rPr lang="zh-CN" altLang="en-US" sz="1400">
                <a:latin typeface="宋体" panose="02010600030101010101" pitchFamily="2" charset="-122"/>
                <a:ea typeface="宋体" panose="02010600030101010101" pitchFamily="2" charset="-122"/>
                <a:sym typeface="+mn-ea"/>
              </a:rPr>
              <a:t>，汇报并交流。（由于调查报告涉及知识面较广，那么，命题时可以呈现调查报告的材料，分析历史事物背景、特点或意义</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影响。如节选毛泽东《湖南农民考查报告》）</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围绕近代历史上的革命精神，如五四精神、伟大建党精神、井冈山精神、长征精神、延安精神、抗战精神、红岩精神、西柏坡精神等，举办革命精神研讨会，探讨革命精神的内涵、意义及影响，交</a:t>
            </a:r>
            <a:r>
              <a:rPr lang="en-US" altLang="zh-CN" sz="1400">
                <a:latin typeface="宋体" panose="02010600030101010101" pitchFamily="2" charset="-122"/>
                <a:ea typeface="宋体" panose="02010600030101010101" pitchFamily="2" charset="-122"/>
                <a:sym typeface="+mn-ea"/>
              </a:rPr>
              <a:t>  </a:t>
            </a:r>
            <a:r>
              <a:rPr lang="zh-CN" altLang="en-US" sz="1400">
                <a:latin typeface="宋体" panose="02010600030101010101" pitchFamily="2" charset="-122"/>
                <a:ea typeface="宋体" panose="02010600030101010101" pitchFamily="2" charset="-122"/>
                <a:sym typeface="+mn-ea"/>
              </a:rPr>
              <a:t>流学习体会。（</a:t>
            </a:r>
            <a:r>
              <a:rPr lang="en-US" altLang="zh-CN" sz="1400">
                <a:latin typeface="宋体" panose="02010600030101010101" pitchFamily="2" charset="-122"/>
                <a:ea typeface="宋体" panose="02010600030101010101" pitchFamily="2" charset="-122"/>
                <a:sym typeface="+mn-ea"/>
              </a:rPr>
              <a:t>2024</a:t>
            </a:r>
            <a:r>
              <a:rPr lang="zh-CN" altLang="en-US" sz="1400">
                <a:latin typeface="宋体" panose="02010600030101010101" pitchFamily="2" charset="-122"/>
                <a:ea typeface="宋体" panose="02010600030101010101" pitchFamily="2" charset="-122"/>
                <a:sym typeface="+mn-ea"/>
              </a:rPr>
              <a:t>年</a:t>
            </a:r>
            <a:r>
              <a:rPr lang="en-US" altLang="zh-CN" sz="1400">
                <a:latin typeface="宋体" panose="02010600030101010101" pitchFamily="2" charset="-122"/>
                <a:ea typeface="宋体" panose="02010600030101010101" pitchFamily="2" charset="-122"/>
                <a:sym typeface="+mn-ea"/>
              </a:rPr>
              <a:t>32</a:t>
            </a:r>
            <a:r>
              <a:rPr lang="zh-CN" altLang="en-US" sz="1400">
                <a:latin typeface="宋体" panose="02010600030101010101" pitchFamily="2" charset="-122"/>
                <a:ea typeface="宋体" panose="02010600030101010101" pitchFamily="2" charset="-122"/>
                <a:sym typeface="+mn-ea"/>
              </a:rPr>
              <a:t>题，每一种革命精神内涵要了解和训练。）</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 </a:t>
            </a:r>
            <a:r>
              <a:rPr lang="zh-CN" altLang="en-US" sz="1400">
                <a:latin typeface="宋体" panose="02010600030101010101" pitchFamily="2" charset="-122"/>
                <a:ea typeface="宋体" panose="02010600030101010101" pitchFamily="2" charset="-122"/>
                <a:sym typeface="+mn-ea"/>
              </a:rPr>
              <a:t>比较近代历史上的同类史事并绘制图表，用板报等形式展示。</a:t>
            </a:r>
            <a:r>
              <a:rPr lang="zh-CN" altLang="en-US" sz="1400" b="1">
                <a:solidFill>
                  <a:srgbClr val="FF0000"/>
                </a:solidFill>
                <a:latin typeface="宋体" panose="02010600030101010101" pitchFamily="2" charset="-122"/>
                <a:ea typeface="宋体" panose="02010600030101010101" pitchFamily="2" charset="-122"/>
                <a:sym typeface="+mn-ea"/>
              </a:rPr>
              <a:t>（</a:t>
            </a:r>
            <a:r>
              <a:rPr lang="en-US" altLang="zh-CN" sz="1400" b="1">
                <a:solidFill>
                  <a:srgbClr val="FF0000"/>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a:t>
            </a:r>
            <a:endParaRPr lang="zh-CN" altLang="en-US" sz="1400" b="1">
              <a:solidFill>
                <a:srgbClr val="FF0000"/>
              </a:solidFill>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49860" y="567055"/>
            <a:ext cx="4407535" cy="1699895"/>
          </a:xfrm>
          <a:prstGeom prst="rect">
            <a:avLst/>
          </a:prstGeom>
        </p:spPr>
      </p:pic>
      <p:pic>
        <p:nvPicPr>
          <p:cNvPr id="5" name="图片 4"/>
          <p:cNvPicPr>
            <a:picLocks noChangeAspect="1"/>
          </p:cNvPicPr>
          <p:nvPr/>
        </p:nvPicPr>
        <p:blipFill>
          <a:blip r:embed="rId2"/>
          <a:stretch>
            <a:fillRect/>
          </a:stretch>
        </p:blipFill>
        <p:spPr>
          <a:xfrm>
            <a:off x="4628515" y="567055"/>
            <a:ext cx="4371975" cy="2127250"/>
          </a:xfrm>
          <a:prstGeom prst="rect">
            <a:avLst/>
          </a:prstGeom>
        </p:spPr>
      </p:pic>
      <p:sp>
        <p:nvSpPr>
          <p:cNvPr id="7" name="文本框 6"/>
          <p:cNvSpPr txBox="1"/>
          <p:nvPr/>
        </p:nvSpPr>
        <p:spPr>
          <a:xfrm>
            <a:off x="106680" y="2694305"/>
            <a:ext cx="8971280" cy="669925"/>
          </a:xfrm>
          <a:prstGeom prst="rect">
            <a:avLst/>
          </a:prstGeom>
          <a:noFill/>
          <a:ln w="12700" cmpd="sng">
            <a:noFill/>
            <a:prstDash val="solid"/>
          </a:ln>
        </p:spPr>
        <p:txBody>
          <a:bodyPr wrap="square" rtlCol="0" anchor="t">
            <a:noAutofit/>
          </a:bodyPr>
          <a:p>
            <a:pPr>
              <a:lnSpc>
                <a:spcPct val="150000"/>
              </a:lnSpc>
            </a:pPr>
            <a:r>
              <a:rPr lang="zh-CN" altLang="en-US" sz="1300">
                <a:latin typeface="楷体" panose="02010609060101010101" charset="-122"/>
                <a:ea typeface="楷体" panose="02010609060101010101" charset="-122"/>
                <a:cs typeface="楷体" panose="02010609060101010101" charset="-122"/>
              </a:rPr>
              <a:t>(1)根据材料一并结合所学知识，指出1937年中国留学生回国潮发生的历史背景，以及其体现的时代精神。(6分)</a:t>
            </a:r>
            <a:endParaRPr lang="zh-CN" altLang="en-US" sz="1300">
              <a:latin typeface="楷体" panose="02010609060101010101" charset="-122"/>
              <a:ea typeface="楷体" panose="02010609060101010101" charset="-122"/>
              <a:cs typeface="楷体" panose="02010609060101010101" charset="-122"/>
            </a:endParaRPr>
          </a:p>
          <a:p>
            <a:pPr>
              <a:lnSpc>
                <a:spcPct val="150000"/>
              </a:lnSpc>
            </a:pPr>
            <a:r>
              <a:rPr lang="zh-CN" altLang="en-US" sz="1300">
                <a:latin typeface="楷体" panose="02010609060101010101" charset="-122"/>
                <a:ea typeface="楷体" panose="02010609060101010101" charset="-122"/>
                <a:cs typeface="楷体" panose="02010609060101010101" charset="-122"/>
                <a:sym typeface="+mn-ea"/>
              </a:rPr>
              <a:t>(</a:t>
            </a:r>
            <a:r>
              <a:rPr lang="en-US" altLang="zh-CN" sz="1300">
                <a:latin typeface="楷体" panose="02010609060101010101" charset="-122"/>
                <a:ea typeface="楷体" panose="02010609060101010101" charset="-122"/>
                <a:cs typeface="楷体" panose="02010609060101010101" charset="-122"/>
                <a:sym typeface="+mn-ea"/>
              </a:rPr>
              <a:t>2</a:t>
            </a:r>
            <a:r>
              <a:rPr lang="zh-CN" altLang="en-US" sz="1300">
                <a:latin typeface="楷体" panose="02010609060101010101" charset="-122"/>
                <a:ea typeface="楷体" panose="02010609060101010101" charset="-122"/>
                <a:cs typeface="楷体" panose="02010609060101010101" charset="-122"/>
                <a:sym typeface="+mn-ea"/>
              </a:rPr>
              <a:t>)</a:t>
            </a:r>
            <a:r>
              <a:rPr lang="zh-CN" altLang="en-US" sz="1300">
                <a:latin typeface="楷体" panose="02010609060101010101" charset="-122"/>
                <a:ea typeface="楷体" panose="02010609060101010101" charset="-122"/>
                <a:cs typeface="楷体" panose="02010609060101010101" charset="-122"/>
              </a:rPr>
              <a:t>根据材料二，概括 20世纪 70-80年代初中国公派留学生情况的变化，并结合所学知识分析产生变化的原因。(8分)</a:t>
            </a:r>
            <a:endParaRPr lang="zh-CN" altLang="en-US" sz="13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8605" y="171450"/>
            <a:ext cx="8284845" cy="470535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112760" cy="2131695"/>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围绕中国近代重要的史事，采用个人与小组相结合的方式，</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搜集相关史料，深入研讨，</a:t>
            </a:r>
            <a:r>
              <a:rPr lang="zh-CN" altLang="en-US" sz="1400" b="1">
                <a:solidFill>
                  <a:schemeClr val="tx1"/>
                </a:solidFill>
                <a:latin typeface="宋体" panose="02010600030101010101" pitchFamily="2" charset="-122"/>
                <a:ea typeface="宋体" panose="02010600030101010101" pitchFamily="2" charset="-122"/>
                <a:sym typeface="+mn-ea"/>
              </a:rPr>
              <a:t>撰写历史小论文</a:t>
            </a:r>
            <a:r>
              <a:rPr lang="zh-CN" altLang="en-US" sz="1400">
                <a:solidFill>
                  <a:schemeClr val="tx1"/>
                </a:solidFill>
                <a:latin typeface="宋体" panose="02010600030101010101" pitchFamily="2" charset="-122"/>
                <a:ea typeface="宋体" panose="02010600030101010101" pitchFamily="2" charset="-122"/>
                <a:sym typeface="+mn-ea"/>
              </a:rPr>
              <a:t>。所选史事主要包括如下类型：</a:t>
            </a:r>
            <a:r>
              <a:rPr lang="en-US" altLang="zh-CN" sz="1400">
                <a:solidFill>
                  <a:schemeClr val="tx1"/>
                </a:solidFill>
                <a:latin typeface="宋体" panose="02010600030101010101" pitchFamily="2" charset="-122"/>
                <a:ea typeface="宋体" panose="02010600030101010101" pitchFamily="2" charset="-122"/>
                <a:sym typeface="+mn-ea"/>
              </a:rPr>
              <a:t>(1)</a:t>
            </a:r>
            <a:r>
              <a:rPr lang="zh-CN" altLang="en-US" sz="1400">
                <a:solidFill>
                  <a:schemeClr val="tx1"/>
                </a:solidFill>
                <a:latin typeface="宋体" panose="02010600030101010101" pitchFamily="2" charset="-122"/>
                <a:ea typeface="宋体" panose="02010600030101010101" pitchFamily="2" charset="-122"/>
                <a:sym typeface="+mn-ea"/>
              </a:rPr>
              <a:t>历史事件，如太平天国运动、</a:t>
            </a:r>
            <a:r>
              <a:rPr lang="zh-CN" altLang="en-US" sz="1400" b="1">
                <a:solidFill>
                  <a:srgbClr val="FF0000"/>
                </a:solidFill>
                <a:latin typeface="宋体" panose="02010600030101010101" pitchFamily="2" charset="-122"/>
                <a:ea typeface="宋体" panose="02010600030101010101" pitchFamily="2" charset="-122"/>
                <a:sym typeface="+mn-ea"/>
              </a:rPr>
              <a:t>洋务运动</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左宗棠收复新疆、五四运动</a:t>
            </a:r>
            <a:r>
              <a:rPr lang="zh-CN" altLang="en-US" sz="1400">
                <a:solidFill>
                  <a:schemeClr val="tx1"/>
                </a:solidFill>
                <a:latin typeface="宋体" panose="02010600030101010101" pitchFamily="2" charset="-122"/>
                <a:ea typeface="宋体" panose="02010600030101010101" pitchFamily="2" charset="-122"/>
                <a:sym typeface="+mn-ea"/>
              </a:rPr>
              <a:t>、中共一大、遵义会议、七七事变、中共七大等；</a:t>
            </a:r>
            <a:r>
              <a:rPr lang="en-US" altLang="zh-CN" sz="1400">
                <a:solidFill>
                  <a:schemeClr val="tx1"/>
                </a:solidFill>
                <a:latin typeface="宋体" panose="02010600030101010101" pitchFamily="2" charset="-122"/>
                <a:ea typeface="宋体" panose="02010600030101010101" pitchFamily="2" charset="-122"/>
                <a:sym typeface="+mn-ea"/>
              </a:rPr>
              <a:t> (2)</a:t>
            </a:r>
            <a:r>
              <a:rPr lang="zh-CN" altLang="en-US" sz="1400">
                <a:solidFill>
                  <a:schemeClr val="tx1"/>
                </a:solidFill>
                <a:latin typeface="宋体" panose="02010600030101010101" pitchFamily="2" charset="-122"/>
                <a:ea typeface="宋体" panose="02010600030101010101" pitchFamily="2" charset="-122"/>
                <a:sym typeface="+mn-ea"/>
              </a:rPr>
              <a:t>历史人物，如近代史上的林则徐、康有为、</a:t>
            </a:r>
            <a:r>
              <a:rPr lang="zh-CN" altLang="en-US" sz="1400" b="1">
                <a:solidFill>
                  <a:srgbClr val="FF0000"/>
                </a:solidFill>
                <a:latin typeface="宋体" panose="02010600030101010101" pitchFamily="2" charset="-122"/>
                <a:ea typeface="宋体" panose="02010600030101010101" pitchFamily="2" charset="-122"/>
                <a:sym typeface="+mn-ea"/>
              </a:rPr>
              <a:t>梁启超</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张謇</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孙中山等，中共党史上的陈独秀、李大钊、毛泽东等，文艺界的鲁迅、茅盾、齐白石、</a:t>
            </a:r>
            <a:r>
              <a:rPr lang="zh-CN" altLang="en-US" sz="1400" b="1">
                <a:solidFill>
                  <a:srgbClr val="FF0000"/>
                </a:solidFill>
                <a:latin typeface="宋体" panose="02010600030101010101" pitchFamily="2" charset="-122"/>
                <a:ea typeface="宋体" panose="02010600030101010101" pitchFamily="2" charset="-122"/>
                <a:sym typeface="+mn-ea"/>
              </a:rPr>
              <a:t>徐悲鸿</a:t>
            </a:r>
            <a:r>
              <a:rPr lang="zh-CN" altLang="en-US" sz="1400">
                <a:solidFill>
                  <a:schemeClr val="tx1"/>
                </a:solidFill>
                <a:latin typeface="宋体" panose="02010600030101010101" pitchFamily="2" charset="-122"/>
                <a:ea typeface="宋体" panose="02010600030101010101" pitchFamily="2" charset="-122"/>
                <a:sym typeface="+mn-ea"/>
              </a:rPr>
              <a:t>、聂耳、洗星海等。（</a:t>
            </a:r>
            <a:r>
              <a:rPr lang="zh-CN" altLang="en-US" sz="1400" b="1">
                <a:solidFill>
                  <a:schemeClr val="tx1"/>
                </a:solidFill>
                <a:latin typeface="楷体" panose="02010609060101010101" charset="-122"/>
                <a:ea typeface="楷体" panose="02010609060101010101" charset="-122"/>
                <a:sym typeface="+mn-ea"/>
              </a:rPr>
              <a:t>课标明确提到的历史事件和历史人物要高度重视，可以通过教学渗透或训练来实现学生对其了解</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205105" y="2317750"/>
            <a:ext cx="8566150" cy="2676525"/>
          </a:xfrm>
          <a:prstGeom prst="rect">
            <a:avLst/>
          </a:prstGeom>
          <a:solidFill>
            <a:schemeClr val="accent3">
              <a:lumMod val="10000"/>
              <a:lumOff val="90000"/>
            </a:schemeClr>
          </a:solidFill>
        </p:spPr>
        <p:txBody>
          <a:bodyPr wrap="square" rtlCol="0" anchor="t">
            <a:spAutoFit/>
          </a:bodyPr>
          <a:p>
            <a:pPr indent="361315" algn="l" rtl="0" eaLnBrk="0" fontAlgn="auto">
              <a:lnSpc>
                <a:spcPct val="150000"/>
              </a:lnSpc>
              <a:spcBef>
                <a:spcPts val="0"/>
              </a:spcBef>
            </a:pPr>
            <a:r>
              <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[2016</a:t>
            </a:r>
            <a:r>
              <a:rPr lang="zh-CN" altLang="en-US"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年省中考</a:t>
            </a:r>
            <a:r>
              <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26]</a:t>
            </a:r>
            <a:endPar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材料二</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孙中山先生是中国人民向西方寻求救国救民真理的杰出代表之一。他把学习西方资产阶级民主革命的理论与解决中国遭受帝国主义、封建主义侵略压迫的实际结合起来，创立了新的学说。</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——王介南《近代中外文化交流史》</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2</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）根据材料二并结合所学知识，指出</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新的学说</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名称。该学说首先成为哪一场革命运动的指导思想？这场革命运动取得了哪些突出成就？（</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5</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分）</a:t>
            </a:r>
            <a:endPar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indent="361315" algn="l" rtl="0" eaLnBrk="0" fontAlgn="auto">
              <a:lnSpc>
                <a:spcPct val="150000"/>
              </a:lnSpc>
              <a:spcBef>
                <a:spcPts val="0"/>
              </a:spcBef>
            </a:pP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参考答案</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三民主义（</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1</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分）</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推翻清朝统治，结束了封建君主专制制度；创立中华民国（</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3</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分）</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870" y="57785"/>
            <a:ext cx="8444865" cy="5048885"/>
          </a:xfrm>
          <a:prstGeom prst="rect">
            <a:avLst/>
          </a:prstGeom>
          <a:noFill/>
        </p:spPr>
        <p:txBody>
          <a:bodyPr wrap="square" rtlCol="0" anchor="t">
            <a:spAutoFit/>
          </a:bodyPr>
          <a:p>
            <a:pPr indent="0" algn="ctr" defTabSz="266700" eaLnBrk="0" fontAlgn="base">
              <a:lnSpc>
                <a:spcPct val="126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广东中考卷聚焦孙中山命制了一系列的试题</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2015·</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·8</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下列表格归纳了近代以来先进中国人为实现民族复兴进行的四次重大探索。请接提示在题</a:t>
            </a:r>
            <a:r>
              <a:rPr lang="en-US" altLang="zh-CN">
                <a:latin typeface="楷体" panose="02010609060101010101" charset="-122"/>
                <a:ea typeface="楷体" panose="02010609060101010101" charset="-122"/>
                <a:cs typeface="楷体" panose="02010609060101010101" charset="-122"/>
              </a:rPr>
              <a:t>8</a:t>
            </a:r>
            <a:r>
              <a:rPr lang="zh-CN" altLang="en-US">
                <a:latin typeface="楷体" panose="02010609060101010101" charset="-122"/>
                <a:ea typeface="楷体" panose="02010609060101010101" charset="-122"/>
                <a:cs typeface="楷体" panose="02010609060101010101" charset="-122"/>
              </a:rPr>
              <a:t>表的</a:t>
            </a:r>
            <a:r>
              <a:rPr lang="en-US" altLang="en-US">
                <a:latin typeface="楷体" panose="02010609060101010101" charset="-122"/>
                <a:ea typeface="楷体" panose="02010609060101010101" charset="-122"/>
                <a:cs typeface="楷体" panose="02010609060101010101" charset="-122"/>
              </a:rPr>
              <a:t>①</a:t>
            </a:r>
            <a:r>
              <a:rPr lang="zh-CN" altLang="en-US">
                <a:latin typeface="楷体" panose="02010609060101010101" charset="-122"/>
                <a:ea typeface="楷体" panose="02010609060101010101" charset="-122"/>
                <a:cs typeface="楷体" panose="02010609060101010101" charset="-122"/>
              </a:rPr>
              <a:t>、</a:t>
            </a:r>
            <a:r>
              <a:rPr lang="en-US" altLang="en-US">
                <a:latin typeface="楷体" panose="02010609060101010101" charset="-122"/>
                <a:ea typeface="楷体" panose="02010609060101010101" charset="-122"/>
                <a:cs typeface="楷体" panose="02010609060101010101" charset="-122"/>
              </a:rPr>
              <a:t>②</a:t>
            </a:r>
            <a:r>
              <a:rPr lang="zh-CN" altLang="en-US">
                <a:latin typeface="楷体" panose="02010609060101010101" charset="-122"/>
                <a:ea typeface="楷体" panose="02010609060101010101" charset="-122"/>
                <a:cs typeface="楷体" panose="02010609060101010101" charset="-122"/>
              </a:rPr>
              <a:t>、</a:t>
            </a:r>
            <a:r>
              <a:rPr lang="en-US" altLang="en-US">
                <a:latin typeface="楷体" panose="02010609060101010101" charset="-122"/>
                <a:ea typeface="楷体" panose="02010609060101010101" charset="-122"/>
                <a:cs typeface="楷体" panose="02010609060101010101" charset="-122"/>
              </a:rPr>
              <a:t>③</a:t>
            </a:r>
            <a:r>
              <a:rPr lang="zh-CN" altLang="en-US">
                <a:latin typeface="楷体" panose="02010609060101010101" charset="-122"/>
                <a:ea typeface="楷体" panose="02010609060101010101" charset="-122"/>
                <a:cs typeface="楷体" panose="02010609060101010101" charset="-122"/>
              </a:rPr>
              <a:t>处填写最佳答案（　　）</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2015·</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·9</a:t>
            </a:r>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1924</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月，孙中山在黄埔军校开学典礼上说：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要从今天起，重新做革命的基础，另外成立一种理想上的革命军。一生一世，都不存升官发财的心理，只知道做救国救民的事业。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两年后，该校师生积极投身的</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救国救民的事业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是</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2016·</a:t>
            </a:r>
            <a:r>
              <a:rPr lang="zh-CN" altLang="en-US" b="1">
                <a:solidFill>
                  <a:srgbClr val="FF0000"/>
                </a:solidFill>
                <a:latin typeface="楷体" panose="02010609060101010101" charset="-122"/>
                <a:ea typeface="楷体" panose="02010609060101010101" charset="-122"/>
                <a:cs typeface="楷体" panose="02010609060101010101" charset="-122"/>
              </a:rPr>
              <a:t>广东省</a:t>
            </a:r>
            <a:r>
              <a:rPr lang="en-US" altLang="zh-CN" b="1">
                <a:solidFill>
                  <a:srgbClr val="FF0000"/>
                </a:solidFill>
                <a:latin typeface="楷体" panose="02010609060101010101" charset="-122"/>
                <a:ea typeface="楷体" panose="02010609060101010101" charset="-122"/>
                <a:cs typeface="楷体" panose="02010609060101010101" charset="-122"/>
              </a:rPr>
              <a:t>·10</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题</a:t>
            </a:r>
            <a:r>
              <a:rPr lang="en-US" altLang="zh-CN">
                <a:latin typeface="楷体" panose="02010609060101010101" charset="-122"/>
                <a:ea typeface="楷体" panose="02010609060101010101" charset="-122"/>
                <a:cs typeface="楷体" panose="02010609060101010101" charset="-122"/>
              </a:rPr>
              <a:t>10</a:t>
            </a:r>
            <a:r>
              <a:rPr lang="zh-CN" altLang="en-US">
                <a:latin typeface="楷体" panose="02010609060101010101" charset="-122"/>
                <a:ea typeface="楷体" panose="02010609060101010101" charset="-122"/>
                <a:cs typeface="楷体" panose="02010609060101010101" charset="-122"/>
              </a:rPr>
              <a:t>图所示近代某一战争形势示意图。下列表述中与这场战争相关的是（北伐的影响）</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2017·</a:t>
            </a:r>
            <a:r>
              <a:rPr lang="zh-CN" altLang="en-US" b="1">
                <a:solidFill>
                  <a:srgbClr val="FF0000"/>
                </a:solidFill>
                <a:latin typeface="楷体" panose="02010609060101010101" charset="-122"/>
                <a:ea typeface="楷体" panose="02010609060101010101" charset="-122"/>
                <a:cs typeface="楷体" panose="02010609060101010101" charset="-122"/>
              </a:rPr>
              <a:t>深圳</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孙中山把同盟会的革命纲领阐发为三民主义。其中</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驱除鞑虏，恢复中华</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被阐发为</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2020·</a:t>
            </a:r>
            <a:r>
              <a:rPr lang="zh-CN" altLang="en-US" b="1">
                <a:solidFill>
                  <a:srgbClr val="FF0000"/>
                </a:solidFill>
                <a:latin typeface="楷体" panose="02010609060101010101" charset="-122"/>
                <a:ea typeface="楷体" panose="02010609060101010101" charset="-122"/>
                <a:cs typeface="楷体" panose="02010609060101010101" charset="-122"/>
              </a:rPr>
              <a:t>深圳</a:t>
            </a:r>
            <a:r>
              <a:rPr lang="en-US" altLang="zh-CN" b="1">
                <a:solidFill>
                  <a:srgbClr val="FF0000"/>
                </a:solidFill>
                <a:latin typeface="楷体" panose="02010609060101010101" charset="-122"/>
                <a:ea typeface="楷体" panose="02010609060101010101" charset="-122"/>
                <a:cs typeface="楷体" panose="02010609060101010101" charset="-122"/>
              </a:rPr>
              <a:t>·10</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近代以来，中华民族的仁人志士为救亡图存和实现现代化而奋斗不息。以下历史人物和历史事件对应正确的是</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2021·</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如题</a:t>
            </a:r>
            <a:r>
              <a:rPr lang="en-US" altLang="zh-CN">
                <a:latin typeface="楷体" panose="02010609060101010101" charset="-122"/>
                <a:ea typeface="楷体" panose="02010609060101010101" charset="-122"/>
                <a:cs typeface="楷体" panose="02010609060101010101" charset="-122"/>
              </a:rPr>
              <a:t>13</a:t>
            </a:r>
            <a:r>
              <a:rPr lang="zh-CN" altLang="en-US">
                <a:latin typeface="楷体" panose="02010609060101010101" charset="-122"/>
                <a:ea typeface="楷体" panose="02010609060101010101" charset="-122"/>
                <a:cs typeface="楷体" panose="02010609060101010101" charset="-122"/>
              </a:rPr>
              <a:t>表可见（</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）表格涉及康有为、孙中山、杨匏安三人事迹。</a:t>
            </a:r>
            <a:endParaRPr lang="zh-CN" altLang="en-US">
              <a:latin typeface="楷体" panose="02010609060101010101" charset="-122"/>
              <a:ea typeface="楷体" panose="02010609060101010101" charset="-122"/>
              <a:cs typeface="楷体" panose="02010609060101010101" charset="-122"/>
            </a:endParaRPr>
          </a:p>
          <a:p>
            <a:pPr algn="just"/>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2022·</a:t>
            </a:r>
            <a:r>
              <a:rPr lang="zh-CN" altLang="en-US" b="1">
                <a:solidFill>
                  <a:srgbClr val="FF0000"/>
                </a:solidFill>
                <a:latin typeface="楷体" panose="02010609060101010101" charset="-122"/>
                <a:ea typeface="楷体" panose="02010609060101010101" charset="-122"/>
                <a:cs typeface="楷体" panose="02010609060101010101" charset="-122"/>
              </a:rPr>
              <a:t>深圳中考</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1912</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月</a:t>
            </a:r>
            <a:r>
              <a:rPr lang="en-US" altLang="zh-CN">
                <a:latin typeface="楷体" panose="02010609060101010101" charset="-122"/>
                <a:ea typeface="楷体" panose="02010609060101010101" charset="-122"/>
                <a:cs typeface="楷体" panose="02010609060101010101" charset="-122"/>
              </a:rPr>
              <a:t>27</a:t>
            </a:r>
            <a:r>
              <a:rPr lang="zh-CN" altLang="en-US">
                <a:latin typeface="楷体" panose="02010609060101010101" charset="-122"/>
                <a:ea typeface="楷体" panose="02010609060101010101" charset="-122"/>
                <a:cs typeface="楷体" panose="02010609060101010101" charset="-122"/>
              </a:rPr>
              <a:t>日，孙中山致电各国公使说：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本总统甚愿让位于袁，而袁已允照办，岂知袁忽欲令南京临时政府立即解散，此则为民国所万难照办者，盖民国之愿意让步，为共和，非为袁氏也</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此电文体现了</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2021·</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·32</a:t>
            </a:r>
            <a:r>
              <a:rPr lang="zh-CN" altLang="en-US" b="1">
                <a:solidFill>
                  <a:srgbClr val="FF0000"/>
                </a:solidFill>
                <a:latin typeface="楷体" panose="02010609060101010101" charset="-122"/>
                <a:ea typeface="楷体" panose="02010609060101010101" charset="-122"/>
                <a:cs typeface="楷体" panose="02010609060101010101" charset="-122"/>
              </a:rPr>
              <a:t>）</a:t>
            </a:r>
            <a:endParaRPr lang="zh-CN" altLang="en-US" b="1">
              <a:solidFill>
                <a:srgbClr val="FF0000"/>
              </a:solidFill>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）根据材料一指出辛亥革命的不足之处，并结合所学知识分析毛泽东撰写这两篇文献的时代背景。（</a:t>
            </a:r>
            <a:r>
              <a:rPr lang="en-US" altLang="zh-CN">
                <a:latin typeface="楷体" panose="02010609060101010101" charset="-122"/>
                <a:ea typeface="楷体" panose="02010609060101010101" charset="-122"/>
                <a:cs typeface="楷体" panose="02010609060101010101" charset="-122"/>
              </a:rPr>
              <a:t>4</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）根据材料二，概括社论表达的共同主张，并结合所学知识简述中国共产党为此做了哪些重要努力？（</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）根据上述材料并结合所学知识，指出中国共产党为完成</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孙中山先生未竟的革命事业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取得了哪些伟大成就？（</a:t>
            </a:r>
            <a:r>
              <a:rPr lang="en-US" altLang="zh-CN">
                <a:latin typeface="楷体" panose="02010609060101010101" charset="-122"/>
                <a:ea typeface="楷体" panose="02010609060101010101" charset="-122"/>
                <a:cs typeface="楷体" panose="02010609060101010101" charset="-122"/>
              </a:rPr>
              <a:t>4</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2025·</a:t>
            </a:r>
            <a:r>
              <a:rPr lang="zh-CN" altLang="en-US" b="1">
                <a:solidFill>
                  <a:srgbClr val="FF0000"/>
                </a:solidFill>
                <a:latin typeface="楷体" panose="02010609060101010101" charset="-122"/>
                <a:ea typeface="楷体" panose="02010609060101010101" charset="-122"/>
                <a:cs typeface="楷体" panose="02010609060101010101" charset="-122"/>
              </a:rPr>
              <a:t>广州中考</a:t>
            </a:r>
            <a:r>
              <a:rPr lang="en-US" altLang="zh-CN" b="1">
                <a:solidFill>
                  <a:srgbClr val="FF0000"/>
                </a:solidFill>
                <a:latin typeface="楷体" panose="02010609060101010101" charset="-122"/>
                <a:ea typeface="楷体" panose="02010609060101010101" charset="-122"/>
                <a:cs typeface="楷体" panose="02010609060101010101" charset="-122"/>
              </a:rPr>
              <a:t>·27</a:t>
            </a:r>
            <a:r>
              <a:rPr lang="zh-CN" altLang="en-US" b="1">
                <a:solidFill>
                  <a:srgbClr val="FF0000"/>
                </a:solidFill>
                <a:latin typeface="楷体" panose="02010609060101010101" charset="-122"/>
                <a:ea typeface="楷体" panose="02010609060101010101" charset="-122"/>
                <a:cs typeface="楷体" panose="02010609060101010101" charset="-122"/>
              </a:rPr>
              <a:t>）</a:t>
            </a:r>
            <a:endParaRPr lang="zh-CN" altLang="en-US" b="1">
              <a:solidFill>
                <a:srgbClr val="FF0000"/>
              </a:solidFill>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）写出中国近代史开端的标志性事件和近代中国的社会性质。</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）选择材料中至少两则相互关联的人物活动，提炼一个观点，并结合中国近代史相关知识加以阐述。（要求：观点正确，史论结合，条理清楚）</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112760" cy="3293110"/>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开展社会调查。通过实地考察和访谈，获取多方面信息，深</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入了解改革开放以来人民生活和社会的变化，形成</a:t>
            </a:r>
            <a:r>
              <a:rPr lang="zh-CN" altLang="en-US" sz="1400" b="1">
                <a:solidFill>
                  <a:srgbClr val="FF0000"/>
                </a:solidFill>
                <a:latin typeface="宋体" panose="02010600030101010101" pitchFamily="2" charset="-122"/>
                <a:ea typeface="宋体" panose="02010600030101010101" pitchFamily="2" charset="-122"/>
                <a:sym typeface="+mn-ea"/>
              </a:rPr>
              <a:t>调查报告</a:t>
            </a:r>
            <a:r>
              <a:rPr lang="zh-CN" altLang="en-US" sz="1400">
                <a:solidFill>
                  <a:schemeClr val="tx1"/>
                </a:solidFill>
                <a:latin typeface="宋体" panose="02010600030101010101" pitchFamily="2" charset="-122"/>
                <a:ea typeface="宋体" panose="02010600030101010101" pitchFamily="2" charset="-122"/>
                <a:sym typeface="+mn-ea"/>
              </a:rPr>
              <a:t>，进行交流。（由于调查报告涉及知识面较广，那么，命题时可以呈现调查报告的材料，分析历史事物背景、特点或意义</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影响。）</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搜集、整理英雄事迹和劳动模范的史料，为社会主义建设英模立传，叙述他们的嘉言懿行和精神风貌。在此基础上，举办英模事迹展览、报告会等活动。</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开展口述史的学习活动。通过对家庭中的长辈进行访谈，搜集家庭的老照片和老物件，查阅相关的历史记载，形成口述史的材料集。在此基础上，选择一个主题，撰写口述史文章。（利用口述材料命题，考查其背景、相关事迹、影响</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意义、利用口述史料的注意事项等）。</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进行有关中国现代史的数据检索和统计。通过互联网、图书馆、博物馆等，搜集与国计民生有关的统计数据，绘制成统计表，运用统计表中的数据说明现代中国社会发展的情况。（</a:t>
            </a:r>
            <a:r>
              <a:rPr lang="en-US" altLang="zh-CN" sz="1400">
                <a:solidFill>
                  <a:schemeClr val="tx1"/>
                </a:solidFill>
                <a:latin typeface="宋体" panose="02010600030101010101" pitchFamily="2" charset="-122"/>
                <a:ea typeface="宋体" panose="02010600030101010101" pitchFamily="2" charset="-122"/>
                <a:sym typeface="+mn-ea"/>
              </a:rPr>
              <a:t>2023-32</a:t>
            </a:r>
            <a:r>
              <a:rPr lang="zh-CN" altLang="en-US" sz="1400">
                <a:solidFill>
                  <a:schemeClr val="tx1"/>
                </a:solidFill>
                <a:latin typeface="宋体" panose="02010600030101010101" pitchFamily="2" charset="-122"/>
                <a:ea typeface="宋体" panose="02010600030101010101" pitchFamily="2" charset="-122"/>
                <a:sym typeface="+mn-ea"/>
              </a:rPr>
              <a:t>题）</a:t>
            </a:r>
            <a:endParaRPr lang="zh-CN" altLang="en-US" sz="1400">
              <a:solidFill>
                <a:schemeClr val="tx1"/>
              </a:solidFill>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62013" y="305753"/>
            <a:ext cx="7419975" cy="4631531"/>
          </a:xfrm>
          <a:prstGeom prst="rect">
            <a:avLst/>
          </a:prstGeom>
        </p:spPr>
      </p:pic>
      <p:sp>
        <p:nvSpPr>
          <p:cNvPr id="3" name="文本框 2"/>
          <p:cNvSpPr txBox="1"/>
          <p:nvPr/>
        </p:nvSpPr>
        <p:spPr>
          <a:xfrm>
            <a:off x="0" y="0"/>
            <a:ext cx="4572000" cy="321945"/>
          </a:xfrm>
          <a:prstGeom prst="rect">
            <a:avLst/>
          </a:prstGeom>
          <a:noFill/>
        </p:spPr>
        <p:txBody>
          <a:bodyPr wrap="square" rtlCol="0" anchor="t">
            <a:spAutoFit/>
          </a:bodyPr>
          <a:p>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2023</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广东中考</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.32</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矩形 3"/>
          <p:cNvSpPr/>
          <p:nvPr/>
        </p:nvSpPr>
        <p:spPr>
          <a:xfrm>
            <a:off x="1261110" y="4445794"/>
            <a:ext cx="393383" cy="273368"/>
          </a:xfrm>
          <a:prstGeom prst="rect">
            <a:avLst/>
          </a:prstGeom>
          <a:noFill/>
          <a:ln w="412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 name="矩形 4"/>
          <p:cNvSpPr/>
          <p:nvPr/>
        </p:nvSpPr>
        <p:spPr>
          <a:xfrm>
            <a:off x="1844516" y="3097054"/>
            <a:ext cx="393383" cy="273368"/>
          </a:xfrm>
          <a:prstGeom prst="rect">
            <a:avLst/>
          </a:prstGeom>
          <a:noFill/>
          <a:ln w="412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645" y="779145"/>
            <a:ext cx="8448040" cy="4154170"/>
          </a:xfrm>
          <a:prstGeom prst="rect">
            <a:avLst/>
          </a:prstGeom>
          <a:noFill/>
        </p:spPr>
        <p:txBody>
          <a:bodyPr wrap="square" rtlCol="0" anchor="t">
            <a:spAutoFit/>
          </a:bodyPr>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3</a:t>
            </a:r>
            <a:r>
              <a:rPr lang="zh-CN" altLang="en-US" sz="1600">
                <a:latin typeface="宋体" panose="02010600030101010101" pitchFamily="2" charset="-122"/>
                <a:ea typeface="宋体" panose="02010600030101010101" pitchFamily="2" charset="-122"/>
                <a:cs typeface="宋体" panose="02010600030101010101" pitchFamily="2" charset="-122"/>
              </a:rPr>
              <a:t>．《秦律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田律》规定，地方官员应及时上报农田开垦面积、农作物生长、干旱、水涝、蝗灾等情况。这反映了秦朝（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．推行轻徭薄赋政策</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．重视农业生产</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C</a:t>
            </a:r>
            <a:r>
              <a:rPr lang="zh-CN" altLang="en-US" sz="1600">
                <a:latin typeface="宋体" panose="02010600030101010101" pitchFamily="2" charset="-122"/>
                <a:ea typeface="宋体" panose="02010600030101010101" pitchFamily="2" charset="-122"/>
                <a:cs typeface="宋体" panose="02010600030101010101" pitchFamily="2" charset="-122"/>
              </a:rPr>
              <a:t>．实施休养生息政策</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．注重兴修水利</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4</a:t>
            </a:r>
            <a:r>
              <a:rPr lang="zh-CN" altLang="en-US" sz="1600">
                <a:latin typeface="宋体" panose="02010600030101010101" pitchFamily="2" charset="-122"/>
                <a:ea typeface="宋体" panose="02010600030101010101" pitchFamily="2" charset="-122"/>
                <a:cs typeface="宋体" panose="02010600030101010101" pitchFamily="2" charset="-122"/>
              </a:rPr>
              <a:t>．汉武帝时期，人们常用</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勇</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雄</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猛</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安汉</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广武</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等字取名，文人、学士也多练习骑射、击剑等。与该风气的出现可能有关的是（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．北击匈奴</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．光武中兴</a:t>
            </a:r>
            <a:r>
              <a:rPr lang="en-US" altLang="zh-CN" sz="1600">
                <a:latin typeface="宋体" panose="02010600030101010101" pitchFamily="2" charset="-122"/>
                <a:ea typeface="宋体" panose="02010600030101010101" pitchFamily="2" charset="-122"/>
                <a:cs typeface="宋体" panose="02010600030101010101" pitchFamily="2" charset="-122"/>
              </a:rPr>
              <a:t>       C</a:t>
            </a:r>
            <a:r>
              <a:rPr lang="zh-CN" altLang="en-US" sz="1600">
                <a:latin typeface="宋体" panose="02010600030101010101" pitchFamily="2" charset="-122"/>
                <a:ea typeface="宋体" panose="02010600030101010101" pitchFamily="2" charset="-122"/>
                <a:cs typeface="宋体" panose="02010600030101010101" pitchFamily="2" charset="-122"/>
              </a:rPr>
              <a:t>．楚汉之争</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．文景之治</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6</a:t>
            </a:r>
            <a:r>
              <a:rPr lang="zh-CN" altLang="en-US" sz="1600">
                <a:latin typeface="宋体" panose="02010600030101010101" pitchFamily="2" charset="-122"/>
                <a:ea typeface="宋体" panose="02010600030101010101" pitchFamily="2" charset="-122"/>
                <a:cs typeface="宋体" panose="02010600030101010101" pitchFamily="2" charset="-122"/>
              </a:rPr>
              <a:t>．唐朝在建立后，</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增损隋律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，制定唐律，尽削前朝</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烦峻之法</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用法务在宽简</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。这反映了唐朝（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．加强吏治整顿</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．吸取隋亡的教训</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C</a:t>
            </a:r>
            <a:r>
              <a:rPr lang="zh-CN" altLang="en-US" sz="1600">
                <a:latin typeface="宋体" panose="02010600030101010101" pitchFamily="2" charset="-122"/>
                <a:ea typeface="宋体" panose="02010600030101010101" pitchFamily="2" charset="-122"/>
                <a:cs typeface="宋体" panose="02010600030101010101" pitchFamily="2" charset="-122"/>
              </a:rPr>
              <a:t>．注重经济发展</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．开创三省六部制</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846445" y="1408430"/>
            <a:ext cx="2496185" cy="706755"/>
          </a:xfrm>
          <a:prstGeom prst="rect">
            <a:avLst/>
          </a:prstGeom>
          <a:noFill/>
        </p:spPr>
        <p:txBody>
          <a:bodyPr wrap="square" rtlCol="0">
            <a:spAutoFit/>
          </a:bodyPr>
          <a:p>
            <a:r>
              <a:rPr lang="zh-CN" altLang="en-US" sz="2000" b="1">
                <a:solidFill>
                  <a:srgbClr val="FF0000"/>
                </a:solidFill>
              </a:rPr>
              <a:t>利用学术研究成果切入改变学生固有印象</a:t>
            </a:r>
            <a:endParaRPr lang="zh-CN" altLang="en-US" sz="2000" b="1">
              <a:solidFill>
                <a:srgbClr val="FF0000"/>
              </a:solidFill>
            </a:endParaRPr>
          </a:p>
        </p:txBody>
      </p:sp>
      <p:sp>
        <p:nvSpPr>
          <p:cNvPr id="5" name="文本框 4"/>
          <p:cNvSpPr txBox="1"/>
          <p:nvPr/>
        </p:nvSpPr>
        <p:spPr>
          <a:xfrm>
            <a:off x="6460490" y="2690495"/>
            <a:ext cx="1854200" cy="706755"/>
          </a:xfrm>
          <a:prstGeom prst="rect">
            <a:avLst/>
          </a:prstGeom>
          <a:noFill/>
        </p:spPr>
        <p:txBody>
          <a:bodyPr wrap="square" rtlCol="0">
            <a:spAutoFit/>
          </a:bodyPr>
          <a:p>
            <a:pPr algn="r"/>
            <a:r>
              <a:rPr lang="zh-CN" altLang="en-US" sz="2000" b="1">
                <a:solidFill>
                  <a:srgbClr val="FF0000"/>
                </a:solidFill>
              </a:rPr>
              <a:t>利用阶段特征</a:t>
            </a:r>
            <a:endParaRPr lang="zh-CN" altLang="en-US" sz="2000" b="1">
              <a:solidFill>
                <a:srgbClr val="FF0000"/>
              </a:solidFill>
            </a:endParaRPr>
          </a:p>
          <a:p>
            <a:pPr algn="r"/>
            <a:r>
              <a:rPr lang="zh-CN" altLang="en-US" sz="2000" b="1">
                <a:solidFill>
                  <a:srgbClr val="FF0000"/>
                </a:solidFill>
              </a:rPr>
              <a:t>考查主干知识</a:t>
            </a:r>
            <a:endParaRPr lang="zh-CN" altLang="en-US" sz="2000" b="1">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 grpId="1"/>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a:stretch>
            <a:fillRect/>
          </a:stretch>
        </p:blipFill>
        <p:spPr>
          <a:xfrm>
            <a:off x="0" y="0"/>
            <a:ext cx="5937250" cy="5084445"/>
          </a:xfrm>
          <a:prstGeom prst="rect">
            <a:avLst/>
          </a:prstGeom>
        </p:spPr>
      </p:pic>
      <p:cxnSp>
        <p:nvCxnSpPr>
          <p:cNvPr id="3" name="直接连接符 2"/>
          <p:cNvCxnSpPr/>
          <p:nvPr/>
        </p:nvCxnSpPr>
        <p:spPr>
          <a:xfrm>
            <a:off x="2580005" y="4592955"/>
            <a:ext cx="266446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941705" y="4770120"/>
            <a:ext cx="130302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5937250" y="2716530"/>
            <a:ext cx="2931795" cy="1337945"/>
          </a:xfrm>
          <a:prstGeom prst="rect">
            <a:avLst/>
          </a:prstGeom>
          <a:noFill/>
        </p:spPr>
        <p:txBody>
          <a:bodyPr wrap="square" rtlCol="0">
            <a:spAutoFit/>
          </a:bodyPr>
          <a:p>
            <a:pPr>
              <a:lnSpc>
                <a:spcPct val="150000"/>
              </a:lnSpc>
            </a:pPr>
            <a:r>
              <a:rPr lang="zh-CN" altLang="en-US" sz="1800"/>
              <a:t>在制作数据统计表的基础上，得出一个结论，甚至要求解释得出结论的理由。</a:t>
            </a:r>
            <a:endParaRPr lang="zh-CN" altLang="en-US"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4962525"/>
          </a:xfrm>
          <a:prstGeom prst="rect">
            <a:avLst/>
          </a:prstGeom>
        </p:spPr>
        <p:txBody>
          <a:bodyPr wrap="square">
            <a:spAutoFit/>
          </a:bodyPr>
          <a:p>
            <a:pPr indent="367665" algn="l" defTabSz="266700" eaLnBrk="0" fontAlgn="base">
              <a:lnSpc>
                <a:spcPct val="120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搜集、整理有关抗美援朝精神、铁人精神、雷锋精神、</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两弹一星</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精神、改革开放精神、抗疫精神、脱贫攻坚精神，以及杂交水稻、载人航天等方面的图文材料，以制作展板，设计墙报，举行讨论会、报告会等多种方式，宣传并交流。（与近代史相似）</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进行专题研究（课标提到的专题要高度重视，前面已梳理，不再赘述）。</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尝试搜集身边的直接而鲜活的资料，形成项目学习的</a:t>
            </a:r>
            <a:r>
              <a:rPr lang="zh-CN" altLang="en-US" sz="1400" b="1">
                <a:solidFill>
                  <a:srgbClr val="FF0000"/>
                </a:solidFill>
                <a:latin typeface="宋体" panose="02010600030101010101" pitchFamily="2" charset="-122"/>
                <a:ea typeface="宋体" panose="02010600030101010101" pitchFamily="2" charset="-122"/>
                <a:sym typeface="+mn-ea"/>
              </a:rPr>
              <a:t>研究报告或小论文</a:t>
            </a:r>
            <a:r>
              <a:rPr lang="zh-CN" altLang="en-US" sz="1400">
                <a:solidFill>
                  <a:schemeClr val="tx1"/>
                </a:solidFill>
                <a:latin typeface="宋体" panose="02010600030101010101" pitchFamily="2" charset="-122"/>
                <a:ea typeface="宋体" panose="02010600030101010101" pitchFamily="2" charset="-122"/>
                <a:sym typeface="+mn-ea"/>
              </a:rPr>
              <a:t>，举办项目学习成果研讨会、报告会。开展项目学习（</a:t>
            </a:r>
            <a:r>
              <a:rPr lang="en-US" altLang="zh-CN" sz="1400">
                <a:solidFill>
                  <a:schemeClr val="tx1"/>
                </a:solidFill>
                <a:latin typeface="宋体" panose="02010600030101010101" pitchFamily="2" charset="-122"/>
                <a:ea typeface="宋体" panose="02010600030101010101" pitchFamily="2" charset="-122"/>
                <a:sym typeface="+mn-ea"/>
              </a:rPr>
              <a:t>2024-33</a:t>
            </a:r>
            <a:r>
              <a:rPr lang="zh-CN" altLang="en-US" sz="1400">
                <a:solidFill>
                  <a:schemeClr val="tx1"/>
                </a:solidFill>
                <a:latin typeface="宋体" panose="02010600030101010101" pitchFamily="2" charset="-122"/>
                <a:ea typeface="宋体" panose="02010600030101010101" pitchFamily="2" charset="-122"/>
                <a:sym typeface="+mn-ea"/>
              </a:rPr>
              <a:t>题）</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世界古代史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b="1">
                <a:solidFill>
                  <a:schemeClr val="tx1"/>
                </a:solidFill>
                <a:latin typeface="楷体" panose="02010609060101010101" charset="-122"/>
                <a:ea typeface="楷体" panose="02010609060101010101" charset="-122"/>
                <a:sym typeface="+mn-ea"/>
              </a:rPr>
              <a:t>绘制包括中国在内的世界古代文明中心的地理范围示意图。（未考）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b="1">
                <a:solidFill>
                  <a:schemeClr val="tx1"/>
                </a:solidFill>
                <a:latin typeface="楷体" panose="02010609060101010101" charset="-122"/>
                <a:ea typeface="楷体" panose="02010609060101010101" charset="-122"/>
                <a:sym typeface="+mn-ea"/>
              </a:rPr>
              <a:t>识别世界古代史上大帝国版图的示意图</a:t>
            </a:r>
            <a:r>
              <a:rPr lang="zh-CN" altLang="en-US" sz="1400">
                <a:solidFill>
                  <a:schemeClr val="tx1"/>
                </a:solidFill>
                <a:latin typeface="宋体" panose="02010600030101010101" pitchFamily="2" charset="-122"/>
                <a:ea typeface="宋体" panose="02010600030101010101" pitchFamily="2" charset="-122"/>
                <a:sym typeface="+mn-ea"/>
              </a:rPr>
              <a:t>，如</a:t>
            </a:r>
            <a:r>
              <a:rPr lang="zh-CN" altLang="en-US" sz="1400" b="1">
                <a:solidFill>
                  <a:schemeClr val="tx1"/>
                </a:solidFill>
                <a:latin typeface="楷体" panose="02010609060101010101" charset="-122"/>
                <a:ea typeface="楷体" panose="02010609060101010101" charset="-122"/>
                <a:cs typeface="楷体" panose="02010609060101010101" charset="-122"/>
                <a:sym typeface="+mn-ea"/>
              </a:rPr>
              <a:t>亚历山大帝国、罗马帝国、拜占庭帝国、阿拉伯帝国</a:t>
            </a:r>
            <a:r>
              <a:rPr lang="zh-CN" altLang="en-US" sz="1400" b="1">
                <a:solidFill>
                  <a:schemeClr val="tx1"/>
                </a:solidFill>
                <a:latin typeface="楷体" panose="02010609060101010101" charset="-122"/>
                <a:ea typeface="楷体" panose="02010609060101010101" charset="-122"/>
                <a:sym typeface="+mn-ea"/>
              </a:rPr>
              <a:t>等统治范围的示意图</a:t>
            </a:r>
            <a:r>
              <a:rPr lang="zh-CN" altLang="en-US" sz="1400">
                <a:solidFill>
                  <a:schemeClr val="tx1"/>
                </a:solidFill>
                <a:latin typeface="宋体" panose="02010600030101010101" pitchFamily="2" charset="-122"/>
                <a:ea typeface="宋体" panose="02010600030101010101" pitchFamily="2" charset="-122"/>
                <a:sym typeface="+mn-ea"/>
              </a:rPr>
              <a:t>，并与今天的世界地图进行对比，了解古代大帝国在今天的地理位置和范围，加强时空观念。（此处是识别而不是绘制，落实时空观念，进而做出判断）。</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搜集、整理世界古代史上著名建筑的图文、影视材料，以板报、电子报等形式展出。</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绘制欧洲中世纪庄园的平面图，并据此解说庄园的布局和农民的日常生活。（未考）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查找、汇集世界古代人物的材料，如汉谟拉比、苏格拉底、亚里士多德、亚历山大、斯巴达克、恺撒、查理曼等，</a:t>
            </a:r>
            <a:r>
              <a:rPr lang="zh-CN" altLang="en-US" sz="1400" b="1">
                <a:solidFill>
                  <a:schemeClr val="tx1"/>
                </a:solidFill>
                <a:latin typeface="楷体" panose="02010609060101010101" charset="-122"/>
                <a:ea typeface="楷体" panose="02010609060101010101" charset="-122"/>
                <a:sym typeface="+mn-ea"/>
              </a:rPr>
              <a:t>编写世界古代人物小传，并对他们进行评说。</a:t>
            </a:r>
            <a:r>
              <a:rPr lang="zh-CN" altLang="en-US" sz="1400">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楷体" panose="02010609060101010101" charset="-122"/>
              <a:ea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楷体" panose="02010609060101010101" charset="-122"/>
                <a:ea typeface="楷体" panose="02010609060101010101" charset="-122"/>
                <a:sym typeface="+mn-ea"/>
              </a:rPr>
              <a:t>·</a:t>
            </a:r>
            <a:r>
              <a:rPr lang="zh-CN" altLang="en-US" sz="1400">
                <a:solidFill>
                  <a:schemeClr val="tx1"/>
                </a:solidFill>
                <a:latin typeface="楷体" panose="02010609060101010101" charset="-122"/>
                <a:ea typeface="楷体" panose="02010609060101010101" charset="-122"/>
                <a:sym typeface="+mn-ea"/>
              </a:rPr>
              <a:t>组织讨论会，探讨古代世界各文明的特点。（教学明确主干内容即可，选择题居多）</a:t>
            </a:r>
            <a:endParaRPr lang="zh-CN" altLang="en-US" sz="1400">
              <a:solidFill>
                <a:schemeClr val="tx1"/>
              </a:solidFill>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63905" y="241935"/>
            <a:ext cx="7553960" cy="829945"/>
          </a:xfrm>
          <a:prstGeom prst="rect">
            <a:avLst/>
          </a:prstGeom>
        </p:spPr>
        <p:txBody>
          <a:bodyPr wrap="square">
            <a:spAutoFit/>
          </a:bodyPr>
          <a:p>
            <a:pPr marL="266700" indent="-200025" algn="l" defTabSz="266700">
              <a:lnSpc>
                <a:spcPct val="150000"/>
              </a:lnSpc>
              <a:spcBef>
                <a:spcPct val="0"/>
              </a:spcBef>
              <a:spcAft>
                <a:spcPct val="0"/>
              </a:spcAft>
            </a:pPr>
            <a:r>
              <a:rPr lang="zh-CN" altLang="en-US" sz="1600">
                <a:latin typeface="Times New Roman" panose="02020603050405020304"/>
                <a:ea typeface="宋体" panose="02010600030101010101" pitchFamily="2" charset="-122"/>
              </a:rPr>
              <a:t>例题：（</a:t>
            </a:r>
            <a:r>
              <a:rPr lang="en-US" altLang="zh-CN" sz="1600">
                <a:latin typeface="Times New Roman" panose="02020603050405020304"/>
                <a:ea typeface="Times New Roman" panose="02020603050405020304"/>
              </a:rPr>
              <a:t>2023</a:t>
            </a:r>
            <a:r>
              <a:rPr lang="en-US" altLang="zh-CN" sz="1600">
                <a:latin typeface="Times New Roman" panose="02020603050405020304"/>
                <a:ea typeface="宋体" panose="02010600030101010101" pitchFamily="2" charset="-122"/>
              </a:rPr>
              <a:t>·</a:t>
            </a:r>
            <a:r>
              <a:rPr lang="zh-CN" altLang="en-US" sz="1600">
                <a:latin typeface="Times New Roman" panose="02020603050405020304"/>
                <a:ea typeface="宋体" panose="02010600030101010101" pitchFamily="2" charset="-122"/>
              </a:rPr>
              <a:t>广东深圳</a:t>
            </a:r>
            <a:r>
              <a:rPr lang="en-US" altLang="zh-CN" sz="1600">
                <a:latin typeface="Times New Roman" panose="02020603050405020304"/>
                <a:ea typeface="宋体" panose="02010600030101010101" pitchFamily="2" charset="-122"/>
              </a:rPr>
              <a:t>·</a:t>
            </a:r>
            <a:r>
              <a:rPr lang="en-US" altLang="zh-CN" sz="1600">
                <a:latin typeface="Times New Roman" panose="02020603050405020304"/>
                <a:ea typeface="Times New Roman" panose="02020603050405020304"/>
              </a:rPr>
              <a:t>17</a:t>
            </a:r>
            <a:r>
              <a:rPr lang="zh-CN" altLang="en-US" sz="1600">
                <a:latin typeface="Times New Roman" panose="02020603050405020304"/>
                <a:ea typeface="宋体" panose="02010600030101010101" pitchFamily="2" charset="-122"/>
              </a:rPr>
              <a:t>）某班历史复习课展示了三张图片。图一封君和封臣。图二庄园地图。图三大学分布图。这节复习课的主题应该是（　　）</a:t>
            </a:r>
            <a:endParaRPr lang="zh-CN" altLang="en-US" sz="1600">
              <a:latin typeface="Times New Roman" panose="02020603050405020304"/>
              <a:ea typeface="宋体" panose="02010600030101010101" pitchFamily="2" charset="-122"/>
            </a:endParaRPr>
          </a:p>
        </p:txBody>
      </p:sp>
      <p:graphicFrame>
        <p:nvGraphicFramePr>
          <p:cNvPr id="3" name="表格 2"/>
          <p:cNvGraphicFramePr/>
          <p:nvPr>
            <p:custDataLst>
              <p:tags r:id="rId1"/>
            </p:custDataLst>
          </p:nvPr>
        </p:nvGraphicFramePr>
        <p:xfrm>
          <a:off x="941070" y="1121410"/>
          <a:ext cx="8137525" cy="2809875"/>
        </p:xfrm>
        <a:graphic>
          <a:graphicData uri="http://schemas.openxmlformats.org/drawingml/2006/table">
            <a:tbl>
              <a:tblPr/>
              <a:tblGrid>
                <a:gridCol w="2319655"/>
                <a:gridCol w="3105150"/>
                <a:gridCol w="2712720"/>
              </a:tblGrid>
              <a:tr h="2809875">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图一</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图二</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图三</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 name="图片 3"/>
          <p:cNvPicPr/>
          <p:nvPr/>
        </p:nvPicPr>
        <p:blipFill>
          <a:blip r:embed="rId2"/>
          <a:stretch>
            <a:fillRect/>
          </a:stretch>
        </p:blipFill>
        <p:spPr>
          <a:xfrm>
            <a:off x="1057275" y="1481455"/>
            <a:ext cx="2031365" cy="1783080"/>
          </a:xfrm>
          <a:prstGeom prst="rect">
            <a:avLst/>
          </a:prstGeom>
        </p:spPr>
      </p:pic>
      <p:pic>
        <p:nvPicPr>
          <p:cNvPr id="6" name="图片 5"/>
          <p:cNvPicPr/>
          <p:nvPr/>
        </p:nvPicPr>
        <p:blipFill>
          <a:blip r:embed="rId3"/>
          <a:stretch>
            <a:fillRect/>
          </a:stretch>
        </p:blipFill>
        <p:spPr>
          <a:xfrm>
            <a:off x="6553200" y="1425575"/>
            <a:ext cx="2368550" cy="1933575"/>
          </a:xfrm>
          <a:prstGeom prst="rect">
            <a:avLst/>
          </a:prstGeom>
        </p:spPr>
      </p:pic>
      <p:sp>
        <p:nvSpPr>
          <p:cNvPr id="7" name="文本框 6"/>
          <p:cNvSpPr txBox="1"/>
          <p:nvPr/>
        </p:nvSpPr>
        <p:spPr>
          <a:xfrm>
            <a:off x="941070" y="4117975"/>
            <a:ext cx="8137525" cy="829945"/>
          </a:xfrm>
          <a:prstGeom prst="rect">
            <a:avLst/>
          </a:prstGeom>
        </p:spPr>
        <p:txBody>
          <a:bodyPr wrap="square">
            <a:spAutoFit/>
          </a:bodyPr>
          <a:p>
            <a:pPr marL="266700" indent="0" algn="just" defTabSz="266700">
              <a:lnSpc>
                <a:spcPct val="150000"/>
              </a:lnSpc>
              <a:spcBef>
                <a:spcPct val="0"/>
              </a:spcBef>
              <a:spcAft>
                <a:spcPct val="0"/>
              </a:spcAft>
            </a:pPr>
            <a:r>
              <a:rPr lang="en-US" altLang="zh-CN" sz="1600">
                <a:latin typeface="Times New Roman" panose="02020603050405020304"/>
                <a:ea typeface="Times New Roman" panose="02020603050405020304"/>
              </a:rPr>
              <a:t>A</a:t>
            </a:r>
            <a:r>
              <a:rPr lang="zh-CN" altLang="en-US" sz="1600">
                <a:latin typeface="Times New Roman" panose="02020603050405020304"/>
                <a:ea typeface="宋体" panose="02010600030101010101" pitchFamily="2" charset="-122"/>
              </a:rPr>
              <a:t>．古代亚非文明 </a:t>
            </a:r>
            <a:r>
              <a:rPr lang="en-US" altLang="zh-CN" sz="1600">
                <a:latin typeface="Times New Roman" panose="02020603050405020304"/>
                <a:ea typeface="宋体" panose="02010600030101010101" pitchFamily="2" charset="-122"/>
              </a:rPr>
              <a:t>                    </a:t>
            </a:r>
            <a:r>
              <a:rPr lang="en-US" altLang="zh-CN" sz="1600">
                <a:latin typeface="Times New Roman" panose="02020603050405020304"/>
                <a:ea typeface="Times New Roman" panose="02020603050405020304"/>
              </a:rPr>
              <a:t>B</a:t>
            </a:r>
            <a:r>
              <a:rPr lang="zh-CN" altLang="en-US" sz="1600">
                <a:latin typeface="Times New Roman" panose="02020603050405020304"/>
                <a:ea typeface="宋体" panose="02010600030101010101" pitchFamily="2" charset="-122"/>
              </a:rPr>
              <a:t>．欧洲封建时代</a:t>
            </a:r>
            <a:endParaRPr lang="zh-CN" altLang="en-US" sz="16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600">
                <a:latin typeface="Times New Roman" panose="02020603050405020304"/>
                <a:ea typeface="Times New Roman" panose="02020603050405020304"/>
              </a:rPr>
              <a:t>C</a:t>
            </a:r>
            <a:r>
              <a:rPr lang="zh-CN" altLang="en-US" sz="1600">
                <a:latin typeface="Times New Roman" panose="02020603050405020304"/>
                <a:ea typeface="宋体" panose="02010600030101010101" pitchFamily="2" charset="-122"/>
              </a:rPr>
              <a:t>．近代文明的曙光 </a:t>
            </a:r>
            <a:r>
              <a:rPr lang="en-US" altLang="zh-CN" sz="1600">
                <a:latin typeface="Times New Roman" panose="02020603050405020304"/>
                <a:ea typeface="宋体" panose="02010600030101010101" pitchFamily="2" charset="-122"/>
              </a:rPr>
              <a:t>                 </a:t>
            </a:r>
            <a:r>
              <a:rPr lang="en-US" altLang="zh-CN" sz="1600">
                <a:latin typeface="Times New Roman" panose="02020603050405020304"/>
                <a:ea typeface="Times New Roman" panose="02020603050405020304"/>
              </a:rPr>
              <a:t>D</a:t>
            </a:r>
            <a:r>
              <a:rPr lang="zh-CN" altLang="en-US" sz="1600">
                <a:latin typeface="Times New Roman" panose="02020603050405020304"/>
                <a:ea typeface="宋体" panose="02010600030101010101" pitchFamily="2" charset="-122"/>
              </a:rPr>
              <a:t>．早期殖民掠夺</a:t>
            </a:r>
            <a:endParaRPr lang="zh-CN" altLang="en-US" sz="1600">
              <a:latin typeface="Times New Roman" panose="02020603050405020304"/>
              <a:ea typeface="宋体" panose="02010600030101010101" pitchFamily="2" charset="-122"/>
            </a:endParaRPr>
          </a:p>
        </p:txBody>
      </p:sp>
      <p:pic>
        <p:nvPicPr>
          <p:cNvPr id="8" name="/upload/image/2024/8/25/202408252231443219.png"/>
          <p:cNvPicPr>
            <a:picLocks noChangeAspect="1" noChangeArrowheads="1"/>
          </p:cNvPicPr>
          <p:nvPr/>
        </p:nvPicPr>
        <p:blipFill>
          <a:blip r:embed="rId4"/>
          <a:srcRect/>
          <a:stretch>
            <a:fillRect/>
          </a:stretch>
        </p:blipFill>
        <p:spPr>
          <a:xfrm>
            <a:off x="3790950" y="1425575"/>
            <a:ext cx="2167890" cy="2426970"/>
          </a:xfrm>
          <a:prstGeom prst="rect">
            <a:avLst/>
          </a:prstGeom>
          <a:ln>
            <a:solidFill>
              <a:schemeClr val="accent1"/>
            </a:solidFill>
          </a:ln>
        </p:spPr>
      </p:pic>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766820"/>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rgbClr val="FF0000"/>
                </a:solidFill>
                <a:latin typeface="楷体" panose="02010609060101010101" charset="-122"/>
                <a:ea typeface="楷体" panose="02010609060101010101" charset="-122"/>
                <a:sym typeface="+mn-ea"/>
              </a:rPr>
              <a:t>绘制历史地图</a:t>
            </a:r>
            <a:r>
              <a:rPr lang="zh-CN" altLang="en-US" sz="1400" b="1">
                <a:solidFill>
                  <a:schemeClr val="tx1"/>
                </a:solidFill>
                <a:latin typeface="楷体" panose="02010609060101010101" charset="-122"/>
                <a:ea typeface="楷体" panose="02010609060101010101" charset="-122"/>
                <a:sym typeface="+mn-ea"/>
              </a:rPr>
              <a:t>，如新航路开辟示意图、</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三角贸易</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示意图</a:t>
            </a:r>
            <a:r>
              <a:rPr lang="en-US" altLang="zh-CN" sz="1400" b="1">
                <a:solidFill>
                  <a:schemeClr val="tx1"/>
                </a:solidFill>
                <a:latin typeface="楷体" panose="02010609060101010101" charset="-122"/>
                <a:ea typeface="楷体" panose="02010609060101010101" charset="-122"/>
                <a:sym typeface="+mn-ea"/>
              </a:rPr>
              <a:t> </a:t>
            </a:r>
            <a:r>
              <a:rPr lang="zh-CN" altLang="en-US" sz="1400" b="1">
                <a:solidFill>
                  <a:schemeClr val="tx1"/>
                </a:solidFill>
                <a:latin typeface="楷体" panose="02010609060101010101" charset="-122"/>
                <a:ea typeface="楷体" panose="02010609060101010101" charset="-122"/>
                <a:sym typeface="+mn-ea"/>
              </a:rPr>
              <a:t>等，并说明地图中的信息。</a:t>
            </a:r>
            <a:r>
              <a:rPr lang="zh-CN" altLang="en-US" sz="1400" b="1">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a:solidFill>
                  <a:srgbClr val="FF0000"/>
                </a:solidFill>
                <a:latin typeface="楷体" panose="02010609060101010101" charset="-122"/>
                <a:ea typeface="楷体" panose="02010609060101010101" charset="-122"/>
                <a:cs typeface="宋体" panose="02010600030101010101" pitchFamily="2" charset="-122"/>
                <a:sym typeface="+mn-ea"/>
              </a:rPr>
              <a:t>编制英国、美国、法国等资本主义政权结构示意图</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，并运用图表初步分析资本主义政体的历史进步性和局限性。</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开展深度阅读活动，如阅读《共产党宣言》、</a:t>
            </a:r>
            <a:r>
              <a:rPr lang="zh-CN" altLang="en-US" sz="1400" b="1">
                <a:solidFill>
                  <a:schemeClr val="tx1"/>
                </a:solidFill>
                <a:latin typeface="楷体" panose="02010609060101010101" charset="-122"/>
                <a:ea typeface="楷体" panose="02010609060101010101" charset="-122"/>
                <a:cs typeface="宋体" panose="02010600030101010101" pitchFamily="2" charset="-122"/>
                <a:sym typeface="+mn-ea"/>
              </a:rPr>
              <a:t>世界近代著名人物的传记</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等，撰写读后感，举行读书会，与同学交流心得。</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举行讨论会，对世界近代史上的一些问题进行讨论，如</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各国资产阶级革命的不同特点</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、资本主义殖民扩张的世界影响等。（选择题居多）</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2025-25</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．有学者认为，</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光荣革命</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是不流血的、温和的，甚至是保守的，与其说是完成了革命，还不如说是避免了革命。据此可知，该学者认为</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光荣革命</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．促进了经济发展</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B</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．开启了资产阶级革命</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C</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．推翻了君主制度</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D</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．实现了政体和平变革</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·举行辩论会，如围绕“工业革命带来的利与弊”等辩题（与上面类似，且广东高考</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2021</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年考过）</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0040" y="179070"/>
            <a:ext cx="4572000" cy="714375"/>
          </a:xfrm>
          <a:prstGeom prst="rect">
            <a:avLst/>
          </a:prstGeom>
          <a:noFill/>
        </p:spPr>
        <p:txBody>
          <a:bodyPr wrap="square" rtlCol="0" anchor="t">
            <a:spAutoFit/>
          </a:bodyPr>
          <a:p>
            <a:pPr>
              <a:lnSpc>
                <a:spcPct val="150000"/>
              </a:lnSpc>
            </a:pPr>
            <a:r>
              <a:rPr lang="en-US" altLang="zh-CN"/>
              <a:t>2021-</a:t>
            </a:r>
            <a:r>
              <a:rPr lang="zh-CN" altLang="en-US"/>
              <a:t>广东</a:t>
            </a:r>
            <a:r>
              <a:rPr lang="en-US" altLang="zh-CN"/>
              <a:t>-18</a:t>
            </a:r>
            <a:r>
              <a:rPr lang="zh-CN" altLang="en-US"/>
              <a:t>．阅读材料，完成下列要求。（</a:t>
            </a:r>
            <a:r>
              <a:rPr lang="en-US" altLang="zh-CN"/>
              <a:t>14</a:t>
            </a:r>
            <a:r>
              <a:rPr lang="zh-CN" altLang="en-US"/>
              <a:t>分）</a:t>
            </a:r>
            <a:endParaRPr lang="zh-CN" altLang="en-US"/>
          </a:p>
          <a:p>
            <a:pPr>
              <a:lnSpc>
                <a:spcPct val="150000"/>
              </a:lnSpc>
            </a:pPr>
            <a:r>
              <a:rPr lang="zh-CN" altLang="en-US"/>
              <a:t>材料一</a:t>
            </a:r>
            <a:endParaRPr lang="zh-CN" altLang="en-US"/>
          </a:p>
        </p:txBody>
      </p:sp>
      <p:graphicFrame>
        <p:nvGraphicFramePr>
          <p:cNvPr id="3" name="表格 2"/>
          <p:cNvGraphicFramePr/>
          <p:nvPr/>
        </p:nvGraphicFramePr>
        <p:xfrm>
          <a:off x="406400" y="893445"/>
          <a:ext cx="7575550" cy="1005840"/>
        </p:xfrm>
        <a:graphic>
          <a:graphicData uri="http://schemas.openxmlformats.org/drawingml/2006/table">
            <a:tbl>
              <a:tblPr/>
              <a:tblGrid>
                <a:gridCol w="840105"/>
                <a:gridCol w="6735445"/>
              </a:tblGrid>
              <a:tr h="366395">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观点一</a:t>
                      </a:r>
                      <a:endParaRPr 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强迫工人、儿童每天工作</a:t>
                      </a:r>
                      <a:r>
                        <a:rPr lang="en-US" altLang="zh-CN" sz="1400">
                          <a:latin typeface="宋体" panose="02010600030101010101" pitchFamily="2" charset="-122"/>
                          <a:ea typeface="宋体" panose="02010600030101010101" pitchFamily="2" charset="-122"/>
                          <a:cs typeface="宋体" panose="02010600030101010101" pitchFamily="2" charset="-122"/>
                        </a:rPr>
                        <a:t>16</a:t>
                      </a:r>
                      <a:r>
                        <a:rPr lang="zh-CN" altLang="en-US" sz="1400">
                          <a:latin typeface="宋体" panose="02010600030101010101" pitchFamily="2" charset="-122"/>
                          <a:ea typeface="宋体" panose="02010600030101010101" pitchFamily="2" charset="-122"/>
                          <a:cs typeface="宋体" panose="02010600030101010101" pitchFamily="2" charset="-122"/>
                        </a:rPr>
                        <a:t>小时，将工人挤入贫民窟里，降低了他们的生活水平，摧毁了传统的手工行业，剥夺了工人们的尊严，将他们扔进没有灵魂的工厂和城市。</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6395">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观点二</a:t>
                      </a:r>
                      <a:endParaRPr 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创造了许多充满机会的城市，给千百万人提供了工作，提高了他们的生活水平和教育程度，并给予他们较大的自由，使他们在政治上和文化上有更大的作用。</a:t>
                      </a:r>
                      <a:endParaRPr lang="zh-CN" sz="1400">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4" name="文本框 3"/>
          <p:cNvSpPr txBox="1"/>
          <p:nvPr/>
        </p:nvSpPr>
        <p:spPr>
          <a:xfrm>
            <a:off x="2901950" y="2258378"/>
            <a:ext cx="5080000" cy="275590"/>
          </a:xfrm>
          <a:prstGeom prst="rect">
            <a:avLst/>
          </a:prstGeom>
        </p:spPr>
        <p:txBody>
          <a:bodyPr>
            <a:spAutoFit/>
          </a:bodyPr>
          <a:p>
            <a:pPr marL="0" indent="0" algn="r" defTabSz="266700">
              <a:spcBef>
                <a:spcPct val="0"/>
              </a:spcBef>
              <a:spcAft>
                <a:spcPct val="0"/>
              </a:spcAft>
            </a:pP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摘编自（美）克莱顿</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罗伯茨等</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英国史</a:t>
            </a:r>
            <a:r>
              <a:rPr lang="en-US" altLang="zh-CN" sz="1200">
                <a:latin typeface="宋体" panose="02010600030101010101" pitchFamily="2" charset="-122"/>
                <a:ea typeface="宋体" panose="02010600030101010101" pitchFamily="2" charset="-122"/>
                <a:cs typeface="宋体" panose="02010600030101010101" pitchFamily="2" charset="-122"/>
              </a:rPr>
              <a:t>》</a:t>
            </a:r>
            <a:endParaRPr lang="en-US" altLang="zh-CN" sz="12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40055" y="2571750"/>
            <a:ext cx="7625715" cy="2272665"/>
          </a:xfrm>
          <a:prstGeom prst="rect">
            <a:avLst/>
          </a:prstGeom>
          <a:noFill/>
        </p:spPr>
        <p:txBody>
          <a:bodyPr wrap="square" rtlCol="0" anchor="t">
            <a:spAutoFit/>
          </a:bodyPr>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材料二</a:t>
            </a:r>
            <a:r>
              <a:rPr lang="en-US" altLang="zh-CN">
                <a:latin typeface="宋体" panose="02010600030101010101" pitchFamily="2" charset="-122"/>
                <a:ea typeface="宋体" panose="02010600030101010101" pitchFamily="2" charset="-122"/>
                <a:cs typeface="宋体" panose="02010600030101010101" pitchFamily="2" charset="-122"/>
              </a:rPr>
              <a:t>  </a:t>
            </a:r>
            <a:r>
              <a:rPr lang="zh-CN" altLang="en-US">
                <a:latin typeface="宋体" panose="02010600030101010101" pitchFamily="2" charset="-122"/>
                <a:ea typeface="宋体" panose="02010600030101010101" pitchFamily="2" charset="-122"/>
                <a:cs typeface="宋体" panose="02010600030101010101" pitchFamily="2" charset="-122"/>
              </a:rPr>
              <a:t>英国工人阶级的历史是从</a:t>
            </a:r>
            <a:r>
              <a:rPr lang="en-US" altLang="zh-CN">
                <a:latin typeface="宋体" panose="02010600030101010101" pitchFamily="2" charset="-122"/>
                <a:ea typeface="宋体" panose="02010600030101010101" pitchFamily="2" charset="-122"/>
                <a:cs typeface="宋体" panose="02010600030101010101" pitchFamily="2" charset="-122"/>
              </a:rPr>
              <a:t>18</a:t>
            </a:r>
            <a:r>
              <a:rPr lang="zh-CN" altLang="en-US">
                <a:latin typeface="宋体" panose="02010600030101010101" pitchFamily="2" charset="-122"/>
                <a:ea typeface="宋体" panose="02010600030101010101" pitchFamily="2" charset="-122"/>
                <a:cs typeface="宋体" panose="02010600030101010101" pitchFamily="2" charset="-122"/>
              </a:rPr>
              <a:t>世纪后半期，从蒸汽机和棉花加工机的发明开始的。大家知道，这些发明推动了产业革命，产业革命同时又引起了市民社会中的全面变革，而它的世界历史意义只是在现在才开始被认识清楚。</a:t>
            </a:r>
            <a:endParaRPr lang="zh-CN" altLang="en-US">
              <a:latin typeface="宋体" panose="02010600030101010101" pitchFamily="2" charset="-122"/>
              <a:ea typeface="宋体" panose="02010600030101010101" pitchFamily="2" charset="-122"/>
              <a:cs typeface="宋体" panose="02010600030101010101" pitchFamily="2" charset="-122"/>
            </a:endParaRPr>
          </a:p>
          <a:p>
            <a:pPr algn="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恩格斯《英国工人阶级状况》（</a:t>
            </a:r>
            <a:r>
              <a:rPr lang="en-US" altLang="zh-CN">
                <a:latin typeface="宋体" panose="02010600030101010101" pitchFamily="2" charset="-122"/>
                <a:ea typeface="宋体" panose="02010600030101010101" pitchFamily="2" charset="-122"/>
                <a:cs typeface="宋体" panose="02010600030101010101" pitchFamily="2" charset="-122"/>
              </a:rPr>
              <a:t>1845</a:t>
            </a:r>
            <a:r>
              <a:rPr lang="zh-CN" altLang="en-US">
                <a:latin typeface="宋体" panose="02010600030101010101" pitchFamily="2" charset="-122"/>
                <a:ea typeface="宋体" panose="02010600030101010101" pitchFamily="2" charset="-122"/>
                <a:cs typeface="宋体" panose="02010600030101010101" pitchFamily="2" charset="-122"/>
              </a:rPr>
              <a:t>年）</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）结合材料和所学知识，分别指出两种观点有何局限，并就英国工业革命对工人阶级的影响谈谈你的看法。（</a:t>
            </a:r>
            <a:r>
              <a:rPr lang="en-US" altLang="zh-CN">
                <a:latin typeface="宋体" panose="02010600030101010101" pitchFamily="2" charset="-122"/>
                <a:ea typeface="宋体" panose="02010600030101010101" pitchFamily="2" charset="-122"/>
                <a:cs typeface="宋体" panose="02010600030101010101" pitchFamily="2" charset="-122"/>
              </a:rPr>
              <a:t>8</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）结合材料二和所学知识，运用唯物史观简述英国工业革命的历史意义。（</a:t>
            </a:r>
            <a:r>
              <a:rPr lang="en-US" altLang="zh-CN">
                <a:latin typeface="宋体" panose="02010600030101010101" pitchFamily="2" charset="-122"/>
                <a:ea typeface="宋体" panose="02010600030101010101" pitchFamily="2" charset="-122"/>
                <a:cs typeface="宋体" panose="02010600030101010101" pitchFamily="2" charset="-122"/>
              </a:rPr>
              <a:t>6</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456940"/>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rgbClr val="FF0000"/>
                </a:solidFill>
                <a:latin typeface="楷体" panose="02010609060101010101" charset="-122"/>
                <a:ea typeface="楷体" panose="02010609060101010101" charset="-122"/>
                <a:sym typeface="+mn-ea"/>
              </a:rPr>
              <a:t>绘制历史地图</a:t>
            </a:r>
            <a:r>
              <a:rPr lang="zh-CN" altLang="en-US" sz="1400" b="1">
                <a:solidFill>
                  <a:schemeClr val="tx1"/>
                </a:solidFill>
                <a:latin typeface="楷体" panose="02010609060101010101" charset="-122"/>
                <a:ea typeface="楷体" panose="02010609060101010101" charset="-122"/>
                <a:sym typeface="+mn-ea"/>
              </a:rPr>
              <a:t>，如新航路开辟示意图、</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三角贸易</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示意图</a:t>
            </a:r>
            <a:r>
              <a:rPr lang="en-US" altLang="zh-CN" sz="1400" b="1">
                <a:solidFill>
                  <a:schemeClr val="tx1"/>
                </a:solidFill>
                <a:latin typeface="楷体" panose="02010609060101010101" charset="-122"/>
                <a:ea typeface="楷体" panose="02010609060101010101" charset="-122"/>
                <a:sym typeface="+mn-ea"/>
              </a:rPr>
              <a:t> </a:t>
            </a:r>
            <a:r>
              <a:rPr lang="zh-CN" altLang="en-US" sz="1400" b="1">
                <a:solidFill>
                  <a:schemeClr val="tx1"/>
                </a:solidFill>
                <a:latin typeface="楷体" panose="02010609060101010101" charset="-122"/>
                <a:ea typeface="楷体" panose="02010609060101010101" charset="-122"/>
                <a:sym typeface="+mn-ea"/>
              </a:rPr>
              <a:t>等，并说明地图中的信息。</a:t>
            </a:r>
            <a:r>
              <a:rPr lang="zh-CN" altLang="en-US" sz="1400" b="1">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a:solidFill>
                  <a:srgbClr val="FF0000"/>
                </a:solidFill>
                <a:latin typeface="楷体" panose="02010609060101010101" charset="-122"/>
                <a:ea typeface="楷体" panose="02010609060101010101" charset="-122"/>
                <a:cs typeface="宋体" panose="02010600030101010101" pitchFamily="2" charset="-122"/>
                <a:sym typeface="+mn-ea"/>
              </a:rPr>
              <a:t>编制英国、美国、法国等资本主义政权结构示意图</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，并运用图表初步分析资本主义政体的历史进步性和局限性。</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开展深度阅读活动，如阅读《共产党宣言》、</a:t>
            </a:r>
            <a:r>
              <a:rPr lang="zh-CN" altLang="en-US" sz="1400" b="1">
                <a:solidFill>
                  <a:schemeClr val="tx1"/>
                </a:solidFill>
                <a:latin typeface="楷体" panose="02010609060101010101" charset="-122"/>
                <a:ea typeface="楷体" panose="02010609060101010101" charset="-122"/>
                <a:cs typeface="宋体" panose="02010600030101010101" pitchFamily="2" charset="-122"/>
                <a:sym typeface="+mn-ea"/>
              </a:rPr>
              <a:t>世界近代著名人物的传记</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等，撰写读后感，举行读书会，与同学交流心得。</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举行讨论会，对世界近代史上的一些问题进行讨论，如</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各国资产阶级革命的不同特点</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、资本主义殖民扩张的世界影响等。（选择题居多）</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·举行辩论会，如围绕“工业革命带来的利与弊”等辩题（与上面类似，且广东高考</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2021</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年考过，</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2024-33</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开展项目学习，深入探讨世界近代史上的重要问题，以个人学习、小组讨论的方式，搜集、辨析史料，</a:t>
            </a:r>
            <a:r>
              <a:rPr lang="zh-CN" altLang="en-US" sz="1400">
                <a:latin typeface="楷体" panose="02010609060101010101" charset="-122"/>
                <a:ea typeface="楷体" panose="02010609060101010101" charset="-122"/>
                <a:cs typeface="宋体" panose="02010600030101010101" pitchFamily="2" charset="-122"/>
                <a:sym typeface="+mn-ea"/>
              </a:rPr>
              <a:t>撰写研究报告</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，举办专题研讨会。</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2426" y="1062990"/>
            <a:ext cx="3961924" cy="3961924"/>
          </a:xfrm>
          <a:prstGeom prst="rect">
            <a:avLst/>
          </a:prstGeom>
        </p:spPr>
      </p:pic>
      <p:sp>
        <p:nvSpPr>
          <p:cNvPr id="3" name="文本框 2"/>
          <p:cNvSpPr txBox="1"/>
          <p:nvPr/>
        </p:nvSpPr>
        <p:spPr>
          <a:xfrm>
            <a:off x="361950" y="405765"/>
            <a:ext cx="8198644" cy="553085"/>
          </a:xfrm>
          <a:prstGeom prst="rect">
            <a:avLst/>
          </a:prstGeom>
          <a:noFill/>
        </p:spPr>
        <p:txBody>
          <a:bodyPr wrap="square" rtlCol="0" anchor="t">
            <a:spAutoFit/>
          </a:bodyPr>
          <a:p>
            <a:r>
              <a:rPr lang="en-US" altLang="zh-CN" sz="1500" b="1">
                <a:latin typeface="Times New Roman" panose="02020603050405020304" pitchFamily="18" charset="0"/>
                <a:ea typeface="宋体" panose="02010600030101010101" pitchFamily="2" charset="-122"/>
                <a:cs typeface="Times New Roman" panose="02020603050405020304" pitchFamily="18" charset="0"/>
              </a:rPr>
              <a:t>33.</a:t>
            </a:r>
            <a:r>
              <a:rPr lang="zh-CN" altLang="en-US" sz="1500" b="1">
                <a:latin typeface="Times New Roman" panose="02020603050405020304" pitchFamily="18" charset="0"/>
                <a:ea typeface="宋体" panose="02010600030101010101" pitchFamily="2" charset="-122"/>
                <a:cs typeface="Times New Roman" panose="02020603050405020304" pitchFamily="18" charset="0"/>
              </a:rPr>
              <a:t>科技改变世界面貌。某班围绕“第二次工业革命的影响”分组开展</a:t>
            </a:r>
            <a:r>
              <a:rPr lang="zh-CN" altLang="en-US" sz="1500" b="1" u="sng">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专题研究</a:t>
            </a:r>
            <a:r>
              <a:rPr lang="zh-CN" altLang="en-US" sz="1500" b="1">
                <a:latin typeface="Times New Roman" panose="02020603050405020304" pitchFamily="18" charset="0"/>
                <a:ea typeface="宋体" panose="02010600030101010101" pitchFamily="2" charset="-122"/>
                <a:cs typeface="Times New Roman" panose="02020603050405020304" pitchFamily="18" charset="0"/>
              </a:rPr>
              <a:t>并依据各自研究角度搜集了如下素材。阅读材料，完成下列要求。(12分)</a:t>
            </a:r>
            <a:endParaRPr lang="zh-CN" altLang="en-US" sz="1500" b="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4324826" y="1656398"/>
            <a:ext cx="4819174" cy="3268980"/>
          </a:xfrm>
          <a:prstGeom prst="rect">
            <a:avLst/>
          </a:prstGeom>
        </p:spPr>
      </p:pic>
      <p:sp>
        <p:nvSpPr>
          <p:cNvPr id="5" name="文本框 4"/>
          <p:cNvSpPr txBox="1"/>
          <p:nvPr/>
        </p:nvSpPr>
        <p:spPr>
          <a:xfrm>
            <a:off x="0" y="0"/>
            <a:ext cx="4572000" cy="321945"/>
          </a:xfrm>
          <a:prstGeom prst="rect">
            <a:avLst/>
          </a:prstGeom>
          <a:noFill/>
        </p:spPr>
        <p:txBody>
          <a:bodyPr wrap="square" rtlCol="0" anchor="t">
            <a:spAutoFit/>
          </a:bodyPr>
          <a:p>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2024-</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广东中考</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33</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1002665"/>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运用第一次世界大战前后的欧洲示意图、第二次世界大战前</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后的世界历史地图，概括说明其中显示的国际关系的变化，进一步提</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高运用历史地图的能力，提升时空观念。</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p:cNvPicPr>
            <a:picLocks noChangeAspect="1"/>
          </p:cNvPicPr>
          <p:nvPr/>
        </p:nvPicPr>
        <p:blipFill>
          <a:blip r:embed="rId1"/>
          <a:stretch>
            <a:fillRect/>
          </a:stretch>
        </p:blipFill>
        <p:spPr>
          <a:xfrm>
            <a:off x="624205" y="1098550"/>
            <a:ext cx="6930390" cy="3898265"/>
          </a:xfrm>
          <a:prstGeom prst="rect">
            <a:avLst/>
          </a:prstGeom>
        </p:spPr>
      </p:pic>
    </p:spTree>
    <p:custDataLst>
      <p:tags r:id="rId2"/>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4010" y="160655"/>
            <a:ext cx="8559800" cy="4523105"/>
          </a:xfrm>
          <a:prstGeom prst="rect">
            <a:avLst/>
          </a:prstGeom>
        </p:spPr>
        <p:txBody>
          <a:bodyPr wrap="square">
            <a:spAutoFit/>
          </a:bodyPr>
          <a:p>
            <a:pPr marL="0" indent="0" algn="just" defTabSz="266700">
              <a:lnSpc>
                <a:spcPct val="150000"/>
              </a:lnSpc>
              <a:spcBef>
                <a:spcPct val="0"/>
              </a:spcBef>
              <a:spcAft>
                <a:spcPct val="0"/>
              </a:spcAft>
            </a:pPr>
            <a:r>
              <a:rPr lang="en-US" altLang="zh-CN" sz="1600">
                <a:latin typeface="黑体" panose="02010609060101010101" charset="-122"/>
                <a:ea typeface="黑体" panose="02010609060101010101" charset="-122"/>
              </a:rPr>
              <a:t>[2024</a:t>
            </a:r>
            <a:r>
              <a:rPr lang="zh-CN" altLang="en-US" sz="1600">
                <a:latin typeface="黑体" panose="02010609060101010101" charset="-122"/>
                <a:ea typeface="黑体" panose="02010609060101010101" charset="-122"/>
              </a:rPr>
              <a:t>年广东高考卷</a:t>
            </a:r>
            <a:r>
              <a:rPr lang="en-US" altLang="zh-CN" sz="1600">
                <a:latin typeface="黑体" panose="02010609060101010101" charset="-122"/>
                <a:ea typeface="黑体" panose="02010609060101010101" charset="-122"/>
              </a:rPr>
              <a:t>20</a:t>
            </a:r>
            <a:r>
              <a:rPr lang="zh-CN" altLang="en-US" sz="1600">
                <a:latin typeface="黑体" panose="02010609060101010101" charset="-122"/>
                <a:ea typeface="黑体" panose="02010609060101010101" charset="-122"/>
              </a:rPr>
              <a:t>题</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材料一</a:t>
            </a:r>
            <a:endParaRPr lang="zh-CN" altLang="en-US" sz="1600">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600">
                <a:latin typeface="楷体_GB2312"/>
                <a:ea typeface="楷体_GB2312"/>
              </a:rPr>
              <a:t>第二次世界大战改变了远东格局，美国在亚太地区扩张的头号对手日本已俯首称臣，英、法因战后重建有求于美国，它们在华势力大大削弱；而美国的经济和军事实力在战争中空前发展，世界上没有哪个国家与之匹敌，美国追求世界的“领导”地位，它要建立由自己主宰的世界秩序。</a:t>
            </a:r>
            <a:endParaRPr lang="zh-CN" altLang="en-US" sz="1600">
              <a:latin typeface="楷体_GB2312"/>
              <a:ea typeface="楷体_GB2312"/>
            </a:endParaRPr>
          </a:p>
          <a:p>
            <a:pPr marL="266700" indent="0" algn="r" defTabSz="266700">
              <a:lnSpc>
                <a:spcPct val="150000"/>
              </a:lnSpc>
            </a:pPr>
            <a:r>
              <a:rPr lang="en-US" altLang="zh-CN" sz="1600">
                <a:latin typeface="楷体_GB2312"/>
                <a:ea typeface="楷体_GB2312"/>
              </a:rPr>
              <a:t>——</a:t>
            </a:r>
            <a:r>
              <a:rPr lang="zh-CN" altLang="en-US" sz="1600">
                <a:latin typeface="楷体_GB2312"/>
                <a:ea typeface="楷体_GB2312"/>
              </a:rPr>
              <a:t>摘编自陶文钊</a:t>
            </a:r>
            <a:r>
              <a:rPr lang="en-US" altLang="zh-CN" sz="1600">
                <a:latin typeface="楷体_GB2312"/>
                <a:ea typeface="楷体_GB2312"/>
              </a:rPr>
              <a:t>《</a:t>
            </a:r>
            <a:r>
              <a:rPr lang="zh-CN" altLang="en-US" sz="1600">
                <a:latin typeface="楷体_GB2312"/>
                <a:ea typeface="楷体_GB2312"/>
              </a:rPr>
              <a:t>中美关系史</a:t>
            </a:r>
            <a:r>
              <a:rPr lang="en-US" altLang="zh-CN" sz="1600">
                <a:latin typeface="楷体_GB2312"/>
                <a:ea typeface="楷体_GB2312"/>
              </a:rPr>
              <a:t>》</a:t>
            </a:r>
            <a:endParaRPr lang="en-US" altLang="zh-CN" sz="1600">
              <a:latin typeface="楷体_GB2312"/>
              <a:ea typeface="楷体_GB2312"/>
            </a:endParaRPr>
          </a:p>
          <a:p>
            <a:pPr marL="266700" indent="0" algn="l" defTabSz="266700">
              <a:lnSpc>
                <a:spcPct val="150000"/>
              </a:lnSpc>
            </a:pPr>
            <a:r>
              <a:rPr lang="zh-CN" altLang="en-US" sz="1600">
                <a:latin typeface="楷体_GB2312"/>
                <a:ea typeface="楷体_GB2312"/>
              </a:rPr>
              <a:t>（</a:t>
            </a:r>
            <a:r>
              <a:rPr lang="en-US" altLang="zh-CN" sz="1600">
                <a:latin typeface="楷体_GB2312"/>
                <a:ea typeface="楷体_GB2312"/>
              </a:rPr>
              <a:t>1</a:t>
            </a:r>
            <a:r>
              <a:rPr lang="zh-CN" altLang="en-US" sz="1600">
                <a:latin typeface="楷体_GB2312"/>
                <a:ea typeface="楷体_GB2312"/>
              </a:rPr>
              <a:t>）根据材料，概述第二次世界大战后的远东格局。（</a:t>
            </a:r>
            <a:r>
              <a:rPr lang="en-US" altLang="zh-CN" sz="1600">
                <a:latin typeface="楷体_GB2312"/>
                <a:ea typeface="楷体_GB2312"/>
              </a:rPr>
              <a:t>4</a:t>
            </a:r>
            <a:r>
              <a:rPr lang="zh-CN" altLang="en-US" sz="1600">
                <a:latin typeface="楷体_GB2312"/>
                <a:ea typeface="楷体_GB2312"/>
              </a:rPr>
              <a:t>分）</a:t>
            </a:r>
            <a:endParaRPr lang="zh-CN" altLang="en-US" sz="1600">
              <a:latin typeface="楷体_GB2312"/>
              <a:ea typeface="楷体_GB2312"/>
            </a:endParaRPr>
          </a:p>
          <a:p>
            <a:pPr marL="266700" indent="0" algn="l" defTabSz="266700">
              <a:lnSpc>
                <a:spcPct val="150000"/>
              </a:lnSpc>
            </a:pPr>
            <a:r>
              <a:rPr lang="en-US" altLang="zh-CN" sz="1600" b="1">
                <a:latin typeface="楷体_GB2312"/>
                <a:ea typeface="楷体_GB2312"/>
              </a:rPr>
              <a:t>[</a:t>
            </a:r>
            <a:r>
              <a:rPr lang="zh-CN" altLang="en-US" sz="1600" b="1">
                <a:latin typeface="楷体_GB2312"/>
                <a:ea typeface="楷体_GB2312"/>
              </a:rPr>
              <a:t>参考答案</a:t>
            </a:r>
            <a:r>
              <a:rPr lang="en-US" altLang="zh-CN" sz="1600" b="1">
                <a:latin typeface="楷体_GB2312"/>
                <a:ea typeface="楷体_GB2312"/>
              </a:rPr>
              <a:t>]</a:t>
            </a:r>
            <a:endParaRPr lang="zh-CN" altLang="en-US" sz="1600" b="1">
              <a:latin typeface="楷体_GB2312"/>
              <a:ea typeface="楷体_GB2312"/>
            </a:endParaRPr>
          </a:p>
          <a:p>
            <a:pPr marL="266700" indent="0" algn="l" defTabSz="266700">
              <a:lnSpc>
                <a:spcPct val="150000"/>
              </a:lnSpc>
            </a:pPr>
            <a:r>
              <a:rPr lang="zh-CN" altLang="en-US" sz="1600">
                <a:latin typeface="楷体" panose="02010609060101010101" charset="-122"/>
                <a:ea typeface="楷体" panose="02010609060101010101" charset="-122"/>
                <a:cs typeface="楷体" panose="02010609060101010101" charset="-122"/>
              </a:rPr>
              <a:t>概述：二战后，远东格局发生了显著变化。二战削弱了日本的地位；欧洲列强在远东的势力受到削弱，而美国的势力和影响力则急剧增强。同时，苏联在远东的影响力也逐渐扩大。因此，远东格局逐渐呈现出美苏对峙的冷战态势。抗日战争的胜利重新确立了中国的大国地位。（每点</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分，任答两点</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740785"/>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运用第一次世界大战前后的欧洲示意图、第二次世界大战前</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后的世界历史地图，概括说明其中显示的国际关系的变化，进一步提高运用历史地图的能力，提升时空观念。</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开展深度阅读活动，如阅读、理解论述革命领袖的资料，在读书会上阐述革命领袖在历史转折关头的重大作用。</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前面时段要求一致，了解重大历史人物的事迹，选择题居多</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如玻利瓦尔、圣马丁、章西女王、列宁、斯大林、赫鲁晓夫、甘地；其他重大人物，如林肯、诺贝尔、牛顿、达尔文、罗斯福、杜鲁门、丘吉尔等等。</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进行资料搜集活动，如搜集和整理德国、意大利、日本法西斯反人类暴行的资料，选择典型资料设计</a:t>
            </a:r>
            <a:r>
              <a:rPr lang="zh-CN" altLang="en-US" sz="1400">
                <a:solidFill>
                  <a:schemeClr val="tx1"/>
                </a:solidFill>
                <a:latin typeface="楷体" panose="02010609060101010101" charset="-122"/>
                <a:ea typeface="楷体" panose="02010609060101010101" charset="-122"/>
                <a:cs typeface="宋体" panose="02010600030101010101" pitchFamily="2" charset="-122"/>
                <a:sym typeface="+mn-ea"/>
              </a:rPr>
              <a:t>板报或展板</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勿忘历史，珍爱和平</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的主题班会。</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查阅、整理某一国际问题的相关资料，并采取模拟联合国会议的方式，就该问题展开讨论。（未考）</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zh-CN" altLang="en-US" sz="1400">
                <a:solidFill>
                  <a:schemeClr val="tx1"/>
                </a:solidFill>
                <a:latin typeface="楷体" panose="02010609060101010101" charset="-122"/>
                <a:ea typeface="楷体" panose="02010609060101010101" charset="-122"/>
                <a:cs typeface="宋体" panose="02010600030101010101" pitchFamily="2" charset="-122"/>
                <a:sym typeface="+mn-ea"/>
              </a:rPr>
              <a:t>如从某个国家的立场出发，撰写联合国大会的发言稿（价值观正确）。</a:t>
            </a:r>
            <a:endParaRPr lang="zh-CN" altLang="en-US" sz="1400">
              <a:solidFill>
                <a:schemeClr val="tx1"/>
              </a:solidFill>
              <a:latin typeface="楷体" panose="02010609060101010101" charset="-122"/>
              <a:ea typeface="楷体" panose="02010609060101010101"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举行辩论会，如围绕</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人类能否避免世界大战的爆发</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经济全球化的利与弊</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等辩题展开辩论，阐述自己的观点，与不同的观点</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交锋，提高对历史和现实问题的认识水平。（过去有考过）</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99390" y="865505"/>
          <a:ext cx="8044815" cy="3835400"/>
        </p:xfrm>
        <a:graphic>
          <a:graphicData uri="http://schemas.openxmlformats.org/drawingml/2006/table">
            <a:tbl>
              <a:tblPr/>
              <a:tblGrid>
                <a:gridCol w="1539875"/>
                <a:gridCol w="1579880"/>
                <a:gridCol w="643255"/>
                <a:gridCol w="1106170"/>
                <a:gridCol w="1043940"/>
                <a:gridCol w="518795"/>
                <a:gridCol w="1612900"/>
              </a:tblGrid>
              <a:tr h="240030">
                <a:tc gridSpan="7">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2024</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原始农耕生活</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青铜器与甲骨文</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辽、西夏与北宋的并立</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宋元时期的中外交通</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明朝的对外关系</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10</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14</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15</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第二次鸦片战争</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洋务运动和边疆危机</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戊戌变法</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中华民国的创建</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中国共产党诞生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16</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国共合作与北伐战争</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中国工农红军长征</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抗美援朝</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三大改造</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古代埃及与两河流域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23</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24</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25</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26</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中世纪城市与大学</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探寻新航路</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文艺复兴运动</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法国大革命</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马克思主义的诞生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30</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7942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 </a:t>
                      </a:r>
                      <a:r>
                        <a:rPr lang="zh-CN" sz="1600">
                          <a:latin typeface="楷体" panose="02010609060101010101" charset="-122"/>
                          <a:ea typeface="楷体" panose="02010609060101010101" charset="-122"/>
                        </a:rPr>
                        <a:t>第一次世界大战</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亚非拉民族民主运动的高涨</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二战后资本主义的新变化</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联合国与世界贸易组织</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ustDataLst>
      <p:tags r:id="rId2"/>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9415" y="138430"/>
            <a:ext cx="8477885" cy="2030095"/>
          </a:xfrm>
          <a:prstGeom prst="rect">
            <a:avLst/>
          </a:prstGeom>
          <a:noFill/>
        </p:spPr>
        <p:txBody>
          <a:bodyPr wrap="square" rtlCol="0" anchor="t">
            <a:spAutoFit/>
          </a:bodyPr>
          <a:p>
            <a:pPr>
              <a:lnSpc>
                <a:spcPct val="150000"/>
              </a:lnSpc>
            </a:pPr>
            <a:r>
              <a:rPr lang="en-US" altLang="zh-CN" sz="1400">
                <a:latin typeface="楷体" panose="02010609060101010101" charset="-122"/>
                <a:ea typeface="楷体" panose="02010609060101010101" charset="-122"/>
                <a:cs typeface="楷体" panose="02010609060101010101" charset="-122"/>
              </a:rPr>
              <a:t>[2012</a:t>
            </a:r>
            <a:r>
              <a:rPr lang="zh-CN" altLang="en-US" sz="1400">
                <a:latin typeface="楷体" panose="02010609060101010101" charset="-122"/>
                <a:ea typeface="楷体" panose="02010609060101010101" charset="-122"/>
                <a:cs typeface="楷体" panose="02010609060101010101" charset="-122"/>
              </a:rPr>
              <a:t>年</a:t>
            </a:r>
            <a:r>
              <a:rPr lang="en-US" altLang="zh-CN" sz="1400">
                <a:latin typeface="楷体" panose="02010609060101010101" charset="-122"/>
                <a:ea typeface="楷体" panose="02010609060101010101" charset="-122"/>
                <a:cs typeface="楷体" panose="02010609060101010101" charset="-122"/>
              </a:rPr>
              <a:t>27</a:t>
            </a:r>
            <a:r>
              <a:rPr lang="zh-CN" altLang="en-US" sz="1400">
                <a:latin typeface="楷体" panose="02010609060101010101" charset="-122"/>
                <a:ea typeface="楷体" panose="02010609060101010101" charset="-122"/>
                <a:cs typeface="楷体" panose="02010609060101010101" charset="-122"/>
              </a:rPr>
              <a:t>题</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r>
              <a:rPr lang="en-US" altLang="zh-CN" sz="1400">
                <a:latin typeface="楷体" panose="02010609060101010101" charset="-122"/>
                <a:ea typeface="楷体" panose="02010609060101010101" charset="-122"/>
                <a:cs typeface="楷体" panose="02010609060101010101" charset="-122"/>
              </a:rPr>
              <a:t>4</a:t>
            </a:r>
            <a:r>
              <a:rPr lang="zh-CN" altLang="en-US" sz="1400">
                <a:latin typeface="楷体" panose="02010609060101010101" charset="-122"/>
                <a:ea typeface="楷体" panose="02010609060101010101" charset="-122"/>
                <a:cs typeface="楷体" panose="02010609060101010101" charset="-122"/>
              </a:rPr>
              <a:t>）综合上述材料并结合当前国际经济形势，谈谈你对经济全球化的认识。（</a:t>
            </a:r>
            <a:r>
              <a:rPr lang="en-US" altLang="zh-CN" sz="1400">
                <a:latin typeface="楷体" panose="02010609060101010101" charset="-122"/>
                <a:ea typeface="楷体" panose="02010609060101010101" charset="-122"/>
                <a:cs typeface="楷体" panose="02010609060101010101" charset="-122"/>
              </a:rPr>
              <a:t>2</a:t>
            </a:r>
            <a:r>
              <a:rPr lang="zh-CN" altLang="en-US" sz="1400">
                <a:latin typeface="楷体" panose="02010609060101010101" charset="-122"/>
                <a:ea typeface="楷体" panose="02010609060101010101" charset="-122"/>
                <a:cs typeface="楷体" panose="02010609060101010101" charset="-122"/>
              </a:rPr>
              <a:t>分）</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en-US" sz="1400">
                <a:latin typeface="楷体" panose="02010609060101010101" charset="-122"/>
                <a:ea typeface="楷体" panose="02010609060101010101" charset="-122"/>
                <a:cs typeface="楷体" panose="02010609060101010101" charset="-122"/>
              </a:rPr>
              <a:t>①</a:t>
            </a:r>
            <a:r>
              <a:rPr lang="zh-CN" altLang="en-US" sz="1400">
                <a:latin typeface="楷体" panose="02010609060101010101" charset="-122"/>
                <a:ea typeface="楷体" panose="02010609060101010101" charset="-122"/>
                <a:cs typeface="楷体" panose="02010609060101010101" charset="-122"/>
              </a:rPr>
              <a:t>使国家间经济往来的障碍逐步减少，企业可以越来越多地根据自己的需要在世界范围内组织经济活动，促进了经济的发展。</a:t>
            </a:r>
            <a:r>
              <a:rPr lang="en-US" altLang="en-US" sz="1400">
                <a:latin typeface="楷体" panose="02010609060101010101" charset="-122"/>
                <a:ea typeface="楷体" panose="02010609060101010101" charset="-122"/>
                <a:cs typeface="楷体" panose="02010609060101010101" charset="-122"/>
              </a:rPr>
              <a:t>②</a:t>
            </a:r>
            <a:r>
              <a:rPr lang="zh-CN" altLang="en-US" sz="1400">
                <a:latin typeface="楷体" panose="02010609060101010101" charset="-122"/>
                <a:ea typeface="楷体" panose="02010609060101010101" charset="-122"/>
                <a:cs typeface="楷体" panose="02010609060101010101" charset="-122"/>
              </a:rPr>
              <a:t>在经济全球化过程中，各国经济相互依存，相互竞争。而发展中国家由于科技水平和经济实力相对较弱，在国际竞争中常常处于不利地位。一方面，跨国公司常常把一些技术水平低、污染程度高的企业从发达国家转移到发展中国家，给发展中国家带来了严重的环境污染；另一方面，国际经济风险对发展中国家的影响也进一步加大。（满分</a:t>
            </a:r>
            <a:r>
              <a:rPr lang="en-US" altLang="zh-CN" sz="1400">
                <a:latin typeface="楷体" panose="02010609060101010101" charset="-122"/>
                <a:ea typeface="楷体" panose="02010609060101010101" charset="-122"/>
                <a:cs typeface="楷体" panose="02010609060101010101" charset="-122"/>
              </a:rPr>
              <a:t>2</a:t>
            </a:r>
            <a:r>
              <a:rPr lang="zh-CN" altLang="en-US" sz="1400">
                <a:latin typeface="楷体" panose="02010609060101010101" charset="-122"/>
                <a:ea typeface="楷体" panose="02010609060101010101" charset="-122"/>
                <a:cs typeface="楷体" panose="02010609060101010101" charset="-122"/>
              </a:rPr>
              <a:t>分。言之有理，可酌情给分）</a:t>
            </a:r>
            <a:endParaRPr lang="zh-CN" altLang="en-US" sz="14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99415" y="2379345"/>
            <a:ext cx="8364855" cy="2584450"/>
          </a:xfrm>
          <a:prstGeom prst="rect">
            <a:avLst/>
          </a:prstGeom>
          <a:noFill/>
        </p:spPr>
        <p:txBody>
          <a:bodyPr wrap="square" rtlCol="0" anchor="t">
            <a:spAutoFit/>
          </a:bodyPr>
          <a:p>
            <a:pPr>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27</a:t>
            </a:r>
            <a:r>
              <a:rPr lang="zh-CN" altLang="en-US">
                <a:latin typeface="宋体" panose="02010600030101010101" pitchFamily="2" charset="-122"/>
                <a:ea typeface="宋体" panose="02010600030101010101" pitchFamily="2" charset="-122"/>
                <a:cs typeface="宋体" panose="02010600030101010101" pitchFamily="2" charset="-122"/>
              </a:rPr>
              <a:t>、回看历史，昭示未来。历史最终证明，冷战没有真正的赢家。</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楷体" panose="02010609060101010101" charset="-122"/>
                <a:ea typeface="楷体" panose="02010609060101010101" charset="-122"/>
                <a:cs typeface="楷体" panose="02010609060101010101" charset="-122"/>
              </a:rPr>
              <a:t>材料一</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二战中，美苏两国结成了反法西斯同盟，两国战时关系的主流是友好合作</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（但）意识形态对立和国家利益相悖，使美苏两国在战后初期国际环境中不可避免地产生对抗，导致冷战的出现</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杜鲁门主义</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演说是冷战的宣言，紧接着美国政府又提出马歇尔计划。</a:t>
            </a:r>
            <a:r>
              <a:rPr lang="en-US" altLang="zh-CN">
                <a:latin typeface="楷体" panose="02010609060101010101" charset="-122"/>
                <a:ea typeface="楷体" panose="02010609060101010101" charset="-122"/>
                <a:cs typeface="楷体" panose="02010609060101010101" charset="-122"/>
              </a:rPr>
              <a:t>                              </a:t>
            </a:r>
            <a:endParaRPr lang="en-US" altLang="zh-CN">
              <a:latin typeface="楷体" panose="02010609060101010101" charset="-122"/>
              <a:ea typeface="楷体" panose="02010609060101010101" charset="-122"/>
              <a:cs typeface="楷体" panose="02010609060101010101" charset="-122"/>
            </a:endParaRPr>
          </a:p>
          <a:p>
            <a:pPr algn="r">
              <a:lnSpc>
                <a:spcPct val="100000"/>
              </a:lnSpc>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摘编自张小明《冷战及其遗产》</a:t>
            </a:r>
            <a:endParaRPr lang="zh-CN" altLang="en-US">
              <a:latin typeface="楷体" panose="02010609060101010101" charset="-122"/>
              <a:ea typeface="楷体" panose="02010609060101010101" charset="-122"/>
              <a:cs typeface="楷体" panose="02010609060101010101" charset="-122"/>
            </a:endParaRPr>
          </a:p>
          <a:p>
            <a:pPr>
              <a:lnSpc>
                <a:spcPct val="10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）根据材料一，指出美苏两国关系发生了怎样的变化？（</a:t>
            </a:r>
            <a:r>
              <a:rPr lang="en-US" altLang="zh-CN">
                <a:latin typeface="黑体" panose="02010609060101010101" charset="-122"/>
                <a:ea typeface="黑体" panose="02010609060101010101" charset="-122"/>
                <a:cs typeface="黑体" panose="02010609060101010101" charset="-122"/>
              </a:rPr>
              <a:t>2</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）根据材料一和材料二，北约和华约的建立使冷战在欧洲的对抗有了什么新发展？（</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分）这标志着什么世界格局的形成？（</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）根据材料三并结合所学知识，指出美苏两国</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没有发生战争</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的原因有哪些？（</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分）长期的军备竞赛给美苏两国的经济发展带来怎样的影响？（</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4</a:t>
            </a:r>
            <a:r>
              <a:rPr lang="zh-CN" altLang="en-US">
                <a:latin typeface="宋体" panose="02010600030101010101" pitchFamily="2" charset="-122"/>
                <a:ea typeface="宋体" panose="02010600030101010101" pitchFamily="2" charset="-122"/>
                <a:cs typeface="宋体" panose="02010600030101010101" pitchFamily="2" charset="-122"/>
              </a:rPr>
              <a:t>）根据材料四并结合所学，用当今世界政治格局的发展趋势说明，美国是否达到建立</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世界新秩序</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的目的？（</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分）从处理大国之间的关系来说，冷战留下了哪些教训？（</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cxnSp>
        <p:nvCxnSpPr>
          <p:cNvPr id="4" name="直接连接符 3"/>
          <p:cNvCxnSpPr/>
          <p:nvPr/>
        </p:nvCxnSpPr>
        <p:spPr>
          <a:xfrm>
            <a:off x="529590" y="2241550"/>
            <a:ext cx="8166735" cy="0"/>
          </a:xfrm>
          <a:prstGeom prst="line">
            <a:avLst/>
          </a:prstGeom>
          <a:ln>
            <a:solidFill>
              <a:srgbClr val="FF5500"/>
            </a:solidFill>
            <a:prstDash val="sysDash"/>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二、主干知识的落实</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一</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sz="2000">
                <a:latin typeface="方正大标宋简体" panose="02000000000000000000" charset="-122"/>
                <a:ea typeface="方正大标宋简体" panose="02000000000000000000" charset="-122"/>
                <a:cs typeface="方正大标宋简体" panose="02000000000000000000" charset="-122"/>
                <a:sym typeface="+mn-ea"/>
              </a:rPr>
              <a:t>主干知识的范围</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2" name="图片 1" descr="主干知识的范围"/>
          <p:cNvPicPr>
            <a:picLocks noChangeAspect="1"/>
          </p:cNvPicPr>
          <p:nvPr/>
        </p:nvPicPr>
        <p:blipFill>
          <a:blip r:embed="rId1"/>
          <a:stretch>
            <a:fillRect/>
          </a:stretch>
        </p:blipFill>
        <p:spPr>
          <a:xfrm>
            <a:off x="369570" y="1397000"/>
            <a:ext cx="6353175" cy="2524125"/>
          </a:xfrm>
          <a:prstGeom prst="rect">
            <a:avLst/>
          </a:prstGeom>
        </p:spPr>
      </p:pic>
      <p:sp>
        <p:nvSpPr>
          <p:cNvPr id="6" name="文本框 5"/>
          <p:cNvSpPr txBox="1"/>
          <p:nvPr/>
        </p:nvSpPr>
        <p:spPr>
          <a:xfrm>
            <a:off x="6854190" y="1397000"/>
            <a:ext cx="2094230" cy="2548890"/>
          </a:xfrm>
          <a:prstGeom prst="rect">
            <a:avLst/>
          </a:prstGeom>
          <a:noFill/>
          <a:ln w="38100">
            <a:solidFill>
              <a:schemeClr val="bg1">
                <a:lumMod val="65000"/>
              </a:schemeClr>
            </a:solidFill>
          </a:ln>
        </p:spPr>
        <p:txBody>
          <a:bodyPr wrap="square" rtlCol="0" anchor="t">
            <a:noAutofit/>
          </a:bodyPr>
          <a:p>
            <a:pPr algn="just">
              <a:lnSpc>
                <a:spcPct val="200000"/>
              </a:lnSpc>
            </a:pPr>
            <a:r>
              <a:rPr lang="zh-CN" altLang="en-US" b="1">
                <a:latin typeface="华文楷体" panose="02010600040101010101" charset="-122"/>
                <a:ea typeface="华文楷体" panose="02010600040101010101" charset="-122"/>
                <a:cs typeface="华文楷体" panose="02010600040101010101" charset="-122"/>
              </a:rPr>
              <a:t>把主干知识资料化，学生备考有抓手。把上述的1-4点做成知识手册，通过填空的方式训练，并强化记忆，并制定推进日程表，循环复习。</a:t>
            </a:r>
            <a:endParaRPr lang="zh-CN" altLang="en-US" b="1">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1450" y="137160"/>
            <a:ext cx="8096250" cy="5006340"/>
          </a:xfrm>
          <a:prstGeom prst="rect">
            <a:avLst/>
          </a:prstGeom>
        </p:spPr>
        <p:txBody>
          <a:bodyPr wrap="square">
            <a:spAutoFit/>
          </a:bodyPr>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en-US" altLang="zh-CN"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800">
                <a:latin typeface="楷体" panose="02010609060101010101" charset="-122"/>
                <a:ea typeface="楷体" panose="02010609060101010101" charset="-122"/>
                <a:cs typeface="楷体" panose="02010609060101010101" charset="-122"/>
              </a:rPr>
              <a:t>商朝的青铜冶炼技术和甲骨文代表了早期中华文明的辉煌成就。西周取代商朝后分封诸候，对疆域的控制更加稳固。东周分为春秋、战国两个阶段。春秋时期，王室衰微，诸侯争霸，分封制度渐趋瓦解。战国时期，铁农具和牛耕的推广，促进了农业发展。各诸侯国的变法推动了社会进步，思想文化出现了“百家争鸣”的繁荣局面。</a:t>
            </a:r>
            <a:r>
              <a:rPr lang="zh-CN" altLang="en-US" sz="1800" b="1">
                <a:latin typeface="楷体" panose="02010609060101010101" charset="-122"/>
                <a:ea typeface="楷体" panose="02010609060101010101" charset="-122"/>
                <a:cs typeface="楷体" panose="02010609060101010101" charset="-122"/>
              </a:rPr>
              <a:t>（有利于学生理清历史发展的大趋势）</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endParaRPr lang="en-US" altLang="zh-CN"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1.2</a:t>
            </a:r>
            <a:r>
              <a:rPr lang="zh-CN" altLang="en-US" sz="1400">
                <a:latin typeface="宋体" panose="02010600030101010101" pitchFamily="2" charset="-122"/>
                <a:ea typeface="宋体" panose="02010600030101010101" pitchFamily="2" charset="-122"/>
                <a:cs typeface="宋体" panose="02010600030101010101" pitchFamily="2" charset="-122"/>
              </a:rPr>
              <a:t>夏商西周与春秋战国时期</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rPr>
              <a:t>知道甲骨文是已知最早的汉字；通过了解甲骨文、青铜铭文、其</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他文献记载和典型器物，知道具有奴隶制特点的夏、商、西周王朝的</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建立与发展，了解西周分封制等重要制度；知道老子、孔子的生平与</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思想；通过了解这一时期的生产力水平和社会关系的变化，初步理解</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春秋时期诸侯争霸局面的形成、战国时期商鞅变法等改革和</a:t>
            </a:r>
            <a:r>
              <a:rPr lang="en-US" altLang="zh-CN" sz="1400">
                <a:latin typeface="宋体" panose="02010600030101010101" pitchFamily="2" charset="-122"/>
                <a:ea typeface="宋体" panose="02010600030101010101" pitchFamily="2" charset="-122"/>
                <a:cs typeface="宋体" panose="02010600030101010101" pitchFamily="2" charset="-122"/>
              </a:rPr>
              <a:t>“</a:t>
            </a:r>
            <a:r>
              <a:rPr lang="zh-CN" altLang="en-US" sz="1400">
                <a:latin typeface="宋体" panose="02010600030101010101" pitchFamily="2" charset="-122"/>
                <a:ea typeface="宋体" panose="02010600030101010101" pitchFamily="2" charset="-122"/>
                <a:cs typeface="宋体" panose="02010600030101010101" pitchFamily="2" charset="-122"/>
              </a:rPr>
              <a:t>百家争</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鸣</a:t>
            </a:r>
            <a:r>
              <a:rPr lang="en-US" altLang="zh-CN" sz="1400">
                <a:latin typeface="宋体" panose="02010600030101010101" pitchFamily="2" charset="-122"/>
                <a:ea typeface="宋体" panose="02010600030101010101" pitchFamily="2" charset="-122"/>
                <a:cs typeface="宋体" panose="02010600030101010101" pitchFamily="2" charset="-122"/>
              </a:rPr>
              <a:t>”</a:t>
            </a:r>
            <a:r>
              <a:rPr lang="zh-CN" altLang="en-US" sz="1400">
                <a:latin typeface="宋体" panose="02010600030101010101" pitchFamily="2" charset="-122"/>
                <a:ea typeface="宋体" panose="02010600030101010101" pitchFamily="2" charset="-122"/>
                <a:cs typeface="宋体" panose="02010600030101010101" pitchFamily="2" charset="-122"/>
              </a:rPr>
              <a:t>局面的产生；通过《黄帝内经》和名医扁鹊，了解这一时期的医</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学成就；通过都江堰工程，感受古代劳动人民的智慧和创造力。</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17000"/>
              </a:lnSpc>
              <a:spcBef>
                <a:spcPct val="0"/>
              </a:spcBef>
              <a:spcAft>
                <a:spcPct val="0"/>
              </a:spcAft>
            </a:pPr>
            <a:endParaRPr lang="zh-CN" altLang="en-US" sz="1400">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a:blip r:embed="rId1"/>
          <a:stretch>
            <a:fillRect/>
          </a:stretch>
        </p:blipFill>
        <p:spPr>
          <a:xfrm>
            <a:off x="165100" y="109855"/>
            <a:ext cx="3996690" cy="4744720"/>
          </a:xfrm>
          <a:prstGeom prst="rect">
            <a:avLst/>
          </a:prstGeom>
        </p:spPr>
      </p:pic>
      <p:pic>
        <p:nvPicPr>
          <p:cNvPr id="24" name="图片 23"/>
          <p:cNvPicPr>
            <a:picLocks noChangeAspect="1"/>
          </p:cNvPicPr>
          <p:nvPr/>
        </p:nvPicPr>
        <p:blipFill>
          <a:blip r:embed="rId2"/>
          <a:stretch>
            <a:fillRect/>
          </a:stretch>
        </p:blipFill>
        <p:spPr>
          <a:xfrm>
            <a:off x="4617720" y="219710"/>
            <a:ext cx="3641725" cy="4704080"/>
          </a:xfrm>
          <a:prstGeom prst="rect">
            <a:avLst/>
          </a:prstGeom>
        </p:spPr>
      </p:pic>
    </p:spTree>
    <p:custDataLst>
      <p:tags r:id="rId3"/>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0788" t="15575" b="1321"/>
          <a:stretch>
            <a:fillRect/>
          </a:stretch>
        </p:blipFill>
        <p:spPr>
          <a:xfrm rot="5400000">
            <a:off x="2257901" y="-1347311"/>
            <a:ext cx="3209449" cy="7364254"/>
          </a:xfrm>
          <a:prstGeom prst="rect">
            <a:avLst/>
          </a:prstGeom>
        </p:spPr>
      </p:pic>
      <p:graphicFrame>
        <p:nvGraphicFramePr>
          <p:cNvPr id="3" name="表格 2"/>
          <p:cNvGraphicFramePr/>
          <p:nvPr>
            <p:custDataLst>
              <p:tags r:id="rId2"/>
            </p:custDataLst>
          </p:nvPr>
        </p:nvGraphicFramePr>
        <p:xfrm>
          <a:off x="180499" y="4036695"/>
          <a:ext cx="3952875" cy="346710"/>
        </p:xfrm>
        <a:graphic>
          <a:graphicData uri="http://schemas.openxmlformats.org/drawingml/2006/table">
            <a:tbl>
              <a:tblPr>
                <a:tableStyleId>{5940675A-B579-460E-94D1-54222C63F5DA}</a:tableStyleId>
              </a:tblPr>
              <a:tblGrid>
                <a:gridCol w="487045"/>
                <a:gridCol w="3465830"/>
              </a:tblGrid>
              <a:tr h="346710">
                <a:tc>
                  <a:txBody>
                    <a:bodyPr/>
                    <a:lstStyle/>
                    <a:p>
                      <a:pPr algn="ctr" fontAlgn="ctr"/>
                      <a:r>
                        <a:rPr lang="en-US" altLang="zh-CN" sz="2100">
                          <a:latin typeface="楷体" panose="02010609060101010101" charset="-122"/>
                          <a:ea typeface="楷体" panose="02010609060101010101" charset="-122"/>
                        </a:rPr>
                        <a:t>L7</a:t>
                      </a:r>
                      <a:endParaRPr lang="en-US" altLang="zh-CN" sz="2100">
                        <a:latin typeface="楷体" panose="02010609060101010101" charset="-122"/>
                        <a:ea typeface="楷体" panose="02010609060101010101" charset="-122"/>
                      </a:endParaRPr>
                    </a:p>
                  </a:txBody>
                  <a:tcPr marL="5000" marR="5000" marT="5000" marB="0" anchor="ctr"/>
                </a:tc>
                <a:tc>
                  <a:txBody>
                    <a:bodyPr/>
                    <a:lstStyle/>
                    <a:p>
                      <a:pPr algn="l" fontAlgn="ctr"/>
                      <a:r>
                        <a:rPr lang="zh-CN" altLang="en-US" sz="2100" b="1">
                          <a:solidFill>
                            <a:schemeClr val="tx1"/>
                          </a:solidFill>
                          <a:latin typeface="楷体" panose="02010609060101010101" charset="-122"/>
                          <a:ea typeface="楷体" panose="02010609060101010101" charset="-122"/>
                        </a:rPr>
                        <a:t>根据历史事实进行历史叙述</a:t>
                      </a:r>
                      <a:endParaRPr lang="zh-CN" altLang="en-US" sz="2100" b="1">
                        <a:solidFill>
                          <a:schemeClr val="tx1"/>
                        </a:solidFill>
                        <a:latin typeface="楷体" panose="02010609060101010101" charset="-122"/>
                        <a:ea typeface="楷体" panose="02010609060101010101" charset="-122"/>
                      </a:endParaRPr>
                    </a:p>
                  </a:txBody>
                  <a:tcPr marL="5000" marR="5000" marT="5000" marB="0" anchor="ctr"/>
                </a:tc>
              </a:tr>
            </a:tbl>
          </a:graphicData>
        </a:graphic>
      </p:graphicFrame>
      <p:sp>
        <p:nvSpPr>
          <p:cNvPr id="4" name="文本框 3"/>
          <p:cNvSpPr txBox="1"/>
          <p:nvPr/>
        </p:nvSpPr>
        <p:spPr>
          <a:xfrm>
            <a:off x="151924" y="241459"/>
            <a:ext cx="4572000" cy="414020"/>
          </a:xfrm>
          <a:prstGeom prst="rect">
            <a:avLst/>
          </a:prstGeom>
          <a:noFill/>
        </p:spPr>
        <p:txBody>
          <a:bodyPr wrap="square" rtlCol="0" anchor="t">
            <a:spAutoFit/>
          </a:bodyPr>
          <a:lstStyle/>
          <a:p>
            <a:r>
              <a:rPr lang="en-US" altLang="zh-CN" sz="2100" b="1">
                <a:solidFill>
                  <a:schemeClr val="tx1"/>
                </a:solidFill>
                <a:latin typeface="黑体" panose="02010609060101010101" charset="-122"/>
                <a:ea typeface="黑体" panose="02010609060101010101" charset="-122"/>
                <a:cs typeface="黑体" panose="02010609060101010101" charset="-122"/>
                <a:sym typeface="+mn-ea"/>
              </a:rPr>
              <a:t>2025</a:t>
            </a:r>
            <a:r>
              <a:rPr lang="zh-CN" altLang="en-US" sz="2100" b="1">
                <a:solidFill>
                  <a:schemeClr val="tx1"/>
                </a:solidFill>
                <a:latin typeface="黑体" panose="02010609060101010101" charset="-122"/>
                <a:ea typeface="黑体" panose="02010609060101010101" charset="-122"/>
                <a:cs typeface="黑体" panose="02010609060101010101" charset="-122"/>
                <a:sym typeface="+mn-ea"/>
              </a:rPr>
              <a:t>年中考历史第</a:t>
            </a:r>
            <a:r>
              <a:rPr lang="en-US" altLang="zh-CN" sz="2100" b="1">
                <a:solidFill>
                  <a:schemeClr val="tx1"/>
                </a:solidFill>
                <a:latin typeface="黑体" panose="02010609060101010101" charset="-122"/>
                <a:ea typeface="黑体" panose="02010609060101010101" charset="-122"/>
                <a:cs typeface="黑体" panose="02010609060101010101" charset="-122"/>
                <a:sym typeface="+mn-ea"/>
              </a:rPr>
              <a:t>32</a:t>
            </a:r>
            <a:r>
              <a:rPr lang="zh-CN" altLang="en-US" sz="2100" b="1">
                <a:solidFill>
                  <a:schemeClr val="tx1"/>
                </a:solidFill>
                <a:latin typeface="黑体" panose="02010609060101010101" charset="-122"/>
                <a:ea typeface="黑体" panose="02010609060101010101" charset="-122"/>
                <a:cs typeface="黑体" panose="02010609060101010101" charset="-122"/>
                <a:sym typeface="+mn-ea"/>
              </a:rPr>
              <a:t>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3"/>
          <a:srcRect t="5454" b="11906"/>
          <a:stretch>
            <a:fillRect/>
          </a:stretch>
        </p:blipFill>
        <p:spPr>
          <a:xfrm>
            <a:off x="4837271" y="149543"/>
            <a:ext cx="4178141" cy="4874895"/>
          </a:xfrm>
          <a:prstGeom prst="rect">
            <a:avLst/>
          </a:prstGeom>
        </p:spPr>
      </p:pic>
      <p:cxnSp>
        <p:nvCxnSpPr>
          <p:cNvPr id="6" name="直接箭头连接符 5"/>
          <p:cNvCxnSpPr/>
          <p:nvPr/>
        </p:nvCxnSpPr>
        <p:spPr>
          <a:xfrm flipV="1">
            <a:off x="2970371" y="4158615"/>
            <a:ext cx="2626519" cy="671036"/>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451961" y="4577239"/>
            <a:ext cx="2936558" cy="460375"/>
          </a:xfrm>
          <a:prstGeom prst="rect">
            <a:avLst/>
          </a:prstGeom>
          <a:noFill/>
        </p:spPr>
        <p:txBody>
          <a:bodyPr wrap="square" rtlCol="0">
            <a:spAutoFit/>
          </a:bodyPr>
          <a:lstStyle/>
          <a:p>
            <a:pPr algn="ctr"/>
            <a:r>
              <a:rPr lang="zh-CN" altLang="en-US" sz="2400" b="1">
                <a:solidFill>
                  <a:schemeClr val="tx1"/>
                </a:solidFill>
              </a:rPr>
              <a:t>课标的重要性</a:t>
            </a:r>
            <a:endParaRPr lang="zh-CN" altLang="en-US" sz="2400" b="1">
              <a:solidFill>
                <a:schemeClr val="tx1"/>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3675" y="568960"/>
            <a:ext cx="8242935" cy="298005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4832985" cy="2211705"/>
          </a:xfrm>
          <a:prstGeom prst="rect">
            <a:avLst/>
          </a:prstGeom>
        </p:spPr>
      </p:pic>
      <p:pic>
        <p:nvPicPr>
          <p:cNvPr id="3" name="图片 2"/>
          <p:cNvPicPr>
            <a:picLocks noChangeAspect="1"/>
          </p:cNvPicPr>
          <p:nvPr/>
        </p:nvPicPr>
        <p:blipFill>
          <a:blip r:embed="rId2"/>
          <a:stretch>
            <a:fillRect/>
          </a:stretch>
        </p:blipFill>
        <p:spPr>
          <a:xfrm>
            <a:off x="187325" y="2218690"/>
            <a:ext cx="4757420" cy="2924810"/>
          </a:xfrm>
          <a:prstGeom prst="rect">
            <a:avLst/>
          </a:prstGeom>
        </p:spPr>
      </p:pic>
      <p:sp>
        <p:nvSpPr>
          <p:cNvPr id="4" name="文本框 3"/>
          <p:cNvSpPr txBox="1"/>
          <p:nvPr/>
        </p:nvSpPr>
        <p:spPr>
          <a:xfrm>
            <a:off x="5327650" y="732790"/>
            <a:ext cx="3301365" cy="3784600"/>
          </a:xfrm>
          <a:prstGeom prst="rect">
            <a:avLst/>
          </a:prstGeom>
          <a:noFill/>
        </p:spPr>
        <p:txBody>
          <a:bodyPr wrap="square" rtlCol="0">
            <a:spAutoFit/>
          </a:bodyPr>
          <a:p>
            <a:pPr>
              <a:lnSpc>
                <a:spcPct val="250000"/>
              </a:lnSpc>
            </a:pPr>
            <a:r>
              <a:rPr lang="zh-CN" altLang="en-US" sz="2400"/>
              <a:t>目录构建框架体系</a:t>
            </a:r>
            <a:endParaRPr lang="zh-CN" altLang="en-US" sz="2400"/>
          </a:p>
          <a:p>
            <a:pPr>
              <a:lnSpc>
                <a:spcPct val="250000"/>
              </a:lnSpc>
            </a:pPr>
            <a:r>
              <a:rPr lang="zh-CN" altLang="en-US" sz="2400"/>
              <a:t>具备时空观念意识</a:t>
            </a:r>
            <a:endParaRPr lang="zh-CN" altLang="en-US" sz="2400"/>
          </a:p>
          <a:p>
            <a:pPr>
              <a:lnSpc>
                <a:spcPct val="250000"/>
              </a:lnSpc>
            </a:pPr>
            <a:r>
              <a:rPr lang="zh-CN" altLang="en-US" sz="2400"/>
              <a:t>形成宏观认识视野</a:t>
            </a:r>
            <a:endParaRPr lang="zh-CN" altLang="en-US" sz="2400"/>
          </a:p>
          <a:p>
            <a:pPr>
              <a:lnSpc>
                <a:spcPct val="250000"/>
              </a:lnSpc>
            </a:pPr>
            <a:r>
              <a:rPr lang="zh-CN" altLang="en-US" sz="2400"/>
              <a:t>有效应对各类试题</a:t>
            </a:r>
            <a:endParaRPr lang="zh-CN" altLang="en-US" sz="2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4320" y="897255"/>
            <a:ext cx="5485765" cy="1753235"/>
          </a:xfrm>
          <a:prstGeom prst="rect">
            <a:avLst/>
          </a:prstGeom>
        </p:spPr>
        <p:txBody>
          <a:bodyPr wrap="square">
            <a:spAutoFit/>
          </a:bodyPr>
          <a:p>
            <a:pPr marL="266700" indent="-200025" algn="l"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a:t>
            </a:r>
            <a:r>
              <a:rPr lang="en-US" altLang="zh-CN" sz="1800">
                <a:latin typeface="Times New Roman" panose="02020603050405020304"/>
                <a:ea typeface="Times New Roman" panose="02020603050405020304"/>
              </a:rPr>
              <a:t>2024</a:t>
            </a:r>
            <a:r>
              <a:rPr lang="en-US" altLang="zh-CN" sz="1800">
                <a:latin typeface="Times New Roman" panose="02020603050405020304"/>
                <a:ea typeface="宋体" panose="02010600030101010101" pitchFamily="2" charset="-122"/>
              </a:rPr>
              <a:t>·</a:t>
            </a:r>
            <a:r>
              <a:rPr lang="zh-CN" altLang="en-US" sz="1800">
                <a:latin typeface="Times New Roman" panose="02020603050405020304"/>
                <a:ea typeface="宋体" panose="02010600030101010101" pitchFamily="2" charset="-122"/>
              </a:rPr>
              <a:t>广东广州</a:t>
            </a:r>
            <a:r>
              <a:rPr lang="en-US" altLang="zh-CN" sz="1800">
                <a:latin typeface="Times New Roman" panose="02020603050405020304"/>
                <a:ea typeface="宋体" panose="02010600030101010101" pitchFamily="2" charset="-122"/>
              </a:rPr>
              <a:t>·</a:t>
            </a:r>
            <a:r>
              <a:rPr lang="en-US" altLang="zh-CN" sz="1800">
                <a:latin typeface="Times New Roman" panose="02020603050405020304"/>
                <a:ea typeface="Times New Roman" panose="02020603050405020304"/>
              </a:rPr>
              <a:t>2</a:t>
            </a:r>
            <a:r>
              <a:rPr lang="zh-CN" altLang="en-US" sz="1800">
                <a:latin typeface="Times New Roman" panose="02020603050405020304"/>
                <a:ea typeface="宋体" panose="02010600030101010101" pitchFamily="2" charset="-122"/>
              </a:rPr>
              <a:t>）下图为西周时期师寰簋的铭文。该铭文记载了周天子命令师寰率领王室军队和齐、莱等国军队，成功平定淮夷叛乱的史事。该铭文可直接用于研究（）</a:t>
            </a:r>
            <a:endParaRPr lang="zh-CN" altLang="en-US" sz="1800">
              <a:latin typeface="Times New Roman" panose="02020603050405020304"/>
              <a:ea typeface="宋体" panose="02010600030101010101" pitchFamily="2" charset="-122"/>
            </a:endParaRPr>
          </a:p>
        </p:txBody>
      </p:sp>
      <p:pic>
        <p:nvPicPr>
          <p:cNvPr id="3" name="图片 2"/>
          <p:cNvPicPr/>
          <p:nvPr/>
        </p:nvPicPr>
        <p:blipFill>
          <a:blip r:embed="rId1"/>
          <a:stretch>
            <a:fillRect/>
          </a:stretch>
        </p:blipFill>
        <p:spPr>
          <a:xfrm>
            <a:off x="6343650" y="820420"/>
            <a:ext cx="1811020" cy="1888490"/>
          </a:xfrm>
          <a:prstGeom prst="rect">
            <a:avLst/>
          </a:prstGeom>
        </p:spPr>
      </p:pic>
      <p:sp>
        <p:nvSpPr>
          <p:cNvPr id="4" name="文本框 3"/>
          <p:cNvSpPr txBox="1"/>
          <p:nvPr/>
        </p:nvSpPr>
        <p:spPr>
          <a:xfrm>
            <a:off x="340995" y="2247265"/>
            <a:ext cx="6002655" cy="875665"/>
          </a:xfrm>
          <a:prstGeom prst="rect">
            <a:avLst/>
          </a:prstGeom>
        </p:spPr>
        <p:txBody>
          <a:bodyPr wrap="square">
            <a:spAutoFit/>
          </a:bodyPr>
          <a:p>
            <a:endParaRPr lang="en-US" altLang="zh-CN" sz="2400"/>
          </a:p>
          <a:p>
            <a:pPr marL="266700" indent="0" algn="ctr" defTabSz="266700">
              <a:lnSpc>
                <a:spcPct val="150000"/>
              </a:lnSpc>
              <a:spcBef>
                <a:spcPct val="0"/>
              </a:spcBef>
              <a:spcAft>
                <a:spcPct val="0"/>
              </a:spcAft>
            </a:pPr>
            <a:r>
              <a:rPr lang="en-US" altLang="zh-CN" sz="1800">
                <a:latin typeface="Times New Roman" panose="02020603050405020304"/>
                <a:ea typeface="Times New Roman" panose="02020603050405020304"/>
              </a:rPr>
              <a:t>A</a:t>
            </a:r>
            <a:r>
              <a:rPr lang="zh-CN" altLang="en-US" sz="1800">
                <a:latin typeface="Times New Roman" panose="02020603050405020304"/>
                <a:ea typeface="宋体" panose="02010600030101010101" pitchFamily="2" charset="-122"/>
              </a:rPr>
              <a:t>．武王伐纣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B</a:t>
            </a:r>
            <a:r>
              <a:rPr lang="zh-CN" altLang="en-US" sz="1800">
                <a:latin typeface="Times New Roman" panose="02020603050405020304"/>
                <a:ea typeface="宋体" panose="02010600030101010101" pitchFamily="2" charset="-122"/>
              </a:rPr>
              <a:t>．分封制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C</a:t>
            </a:r>
            <a:r>
              <a:rPr lang="zh-CN" altLang="en-US" sz="1800">
                <a:latin typeface="Times New Roman" panose="02020603050405020304"/>
                <a:ea typeface="宋体" panose="02010600030101010101" pitchFamily="2" charset="-122"/>
              </a:rPr>
              <a:t>．诸侯争霸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D</a:t>
            </a:r>
            <a:r>
              <a:rPr lang="zh-CN" altLang="en-US" sz="1800">
                <a:latin typeface="Times New Roman" panose="02020603050405020304"/>
                <a:ea typeface="宋体" panose="02010600030101010101" pitchFamily="2" charset="-122"/>
              </a:rPr>
              <a:t>．郡县制</a:t>
            </a:r>
            <a:endParaRPr lang="zh-CN" altLang="en-US" sz="1800">
              <a:latin typeface="Times New Roman" panose="02020603050405020304"/>
              <a:ea typeface="宋体" panose="02010600030101010101" pitchFamily="2" charset="-122"/>
            </a:endParaRPr>
          </a:p>
        </p:txBody>
      </p:sp>
      <p:sp>
        <p:nvSpPr>
          <p:cNvPr id="5" name="文本框 4"/>
          <p:cNvSpPr txBox="1"/>
          <p:nvPr/>
        </p:nvSpPr>
        <p:spPr>
          <a:xfrm>
            <a:off x="5885180" y="2708910"/>
            <a:ext cx="2807335" cy="414020"/>
          </a:xfrm>
          <a:prstGeom prst="rect">
            <a:avLst/>
          </a:prstGeom>
          <a:noFill/>
        </p:spPr>
        <p:txBody>
          <a:bodyPr wrap="square" rtlCol="0" anchor="t">
            <a:spAutoFit/>
          </a:bodyPr>
          <a:p>
            <a:pPr marL="266700" indent="0" algn="ctr" defTabSz="266700">
              <a:lnSpc>
                <a:spcPct val="150000"/>
              </a:lnSpc>
              <a:spcBef>
                <a:spcPct val="0"/>
              </a:spcBef>
              <a:spcAft>
                <a:spcPct val="0"/>
              </a:spcAft>
            </a:pPr>
            <a:r>
              <a:rPr lang="zh-CN" altLang="en-US" sz="1400">
                <a:latin typeface="Times New Roman" panose="02020603050405020304"/>
                <a:ea typeface="宋体" panose="02010600030101010101" pitchFamily="2" charset="-122"/>
                <a:sym typeface="+mn-ea"/>
              </a:rPr>
              <a:t>师寰簋铭文（局部）</a:t>
            </a:r>
            <a:endParaRPr lang="zh-CN" altLang="en-US" sz="1400">
              <a:latin typeface="Times New Roman" panose="02020603050405020304"/>
              <a:ea typeface="宋体" panose="02010600030101010101" pitchFamily="2" charset="-122"/>
              <a:sym typeface="+mn-ea"/>
            </a:endParaRPr>
          </a:p>
        </p:txBody>
      </p:sp>
      <p:sp>
        <p:nvSpPr>
          <p:cNvPr id="6" name="文本框 5"/>
          <p:cNvSpPr txBox="1"/>
          <p:nvPr/>
        </p:nvSpPr>
        <p:spPr>
          <a:xfrm>
            <a:off x="274320" y="3093720"/>
            <a:ext cx="8441055" cy="1938020"/>
          </a:xfrm>
          <a:prstGeom prst="rect">
            <a:avLst/>
          </a:prstGeom>
          <a:noFill/>
        </p:spPr>
        <p:txBody>
          <a:bodyPr wrap="square" rtlCol="0" anchor="t">
            <a:spAutoFit/>
          </a:bodyPr>
          <a:p>
            <a:pPr marL="266700" marR="0" lvl="0" indent="-200025" algn="l" defTabSz="914400" rtl="0" eaLnBrk="1" fontAlgn="auto" latinLnBrk="0" hangingPunct="1">
              <a:lnSpc>
                <a:spcPct val="150000"/>
              </a:lnSpc>
              <a:spcBef>
                <a:spcPts val="0"/>
              </a:spcBef>
              <a:spcAft>
                <a:spcPts val="0"/>
              </a:spcAft>
              <a:buClrTx/>
              <a:buSzTx/>
              <a:buFontTx/>
              <a:buNone/>
              <a:defRPr/>
            </a:pP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[2023•</a:t>
            </a:r>
            <a:r>
              <a:rPr lang="zh-CN" altLang="en-US"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广东</a:t>
            </a: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•1]</a:t>
            </a:r>
            <a:r>
              <a:rPr lang="zh-CN" altLang="zh-CN" sz="1600" b="1" kern="100" noProof="0" dirty="0">
                <a:ln>
                  <a:noFill/>
                </a:ln>
                <a:solidFill>
                  <a:srgbClr val="FF0000"/>
                </a:solidFill>
                <a:effectLst/>
                <a:uLnTx/>
                <a:uFillTx/>
                <a:latin typeface="Times New Roman" panose="02020603050405020304" pitchFamily="18" charset="0"/>
                <a:ea typeface="宋体" panose="02010600030101010101" pitchFamily="2" charset="-122"/>
                <a:sym typeface="+mn-ea"/>
              </a:rPr>
              <a:t>有学者认为</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西周时期周王能干预诸侯国的内政，下列史料支持这一观点的是</a:t>
            </a:r>
            <a:endParaRPr kumimoji="0" lang="zh-CN"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a:t>
            </a:r>
            <a:r>
              <a:rPr lang="zh-CN"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《礼记》记载诸侯国君必须定期朝觐周王</a:t>
            </a:r>
            <a:endParaRPr kumimoji="0" lang="en-US"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B</a:t>
            </a:r>
            <a:r>
              <a:rPr lang="zh-CN"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《诗经》记载周王派遣官员协助诸侯国君营建都城</a:t>
            </a:r>
            <a:endParaRPr kumimoji="0" lang="zh-CN"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C</a:t>
            </a:r>
            <a:r>
              <a:rPr lang="zh-CN"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西周士山盘铭文记载周王命士山向诸侯国征收贡纳</a:t>
            </a: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 </a:t>
            </a:r>
            <a:endParaRPr kumimoji="0" lang="en-US"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D</a:t>
            </a:r>
            <a:r>
              <a:rPr lang="zh-CN"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西周豆闭簋铭文记载周王命豆闭掌管某诸侯国军事</a:t>
            </a:r>
            <a:endPar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endParaRPr>
          </a:p>
        </p:txBody>
      </p:sp>
      <p:sp>
        <p:nvSpPr>
          <p:cNvPr id="7" name="文本框 6"/>
          <p:cNvSpPr txBox="1"/>
          <p:nvPr/>
        </p:nvSpPr>
        <p:spPr>
          <a:xfrm>
            <a:off x="274320" y="236855"/>
            <a:ext cx="8032750" cy="583565"/>
          </a:xfrm>
          <a:prstGeom prst="rect">
            <a:avLst/>
          </a:prstGeom>
          <a:noFill/>
        </p:spPr>
        <p:txBody>
          <a:bodyPr wrap="square" rtlCol="0">
            <a:spAutoFit/>
          </a:bodyPr>
          <a:p>
            <a:r>
              <a:rPr lang="zh-CN" altLang="en-US" sz="3200"/>
              <a:t>配套试题</a:t>
            </a:r>
            <a:r>
              <a:rPr lang="zh-CN" altLang="en-US" sz="1800"/>
              <a:t>广东、广州、深圳、佛山、中山、东莞、汕头、阳江等地为主</a:t>
            </a:r>
            <a:endParaRPr lang="zh-CN" altLang="en-US" sz="18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6" grpId="0"/>
      <p:bldP spid="2" grpId="1"/>
      <p:bldP spid="6" grpId="1"/>
      <p:bldP spid="4" grpId="0"/>
      <p:bldP spid="4" grpId="1"/>
      <p:bldP spid="5" grpId="0"/>
      <p:bldP spid="5"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2715" y="95885"/>
            <a:ext cx="8048625" cy="1142365"/>
          </a:xfrm>
          <a:prstGeom prst="rect">
            <a:avLst/>
          </a:prstGeom>
          <a:noFill/>
        </p:spPr>
        <p:txBody>
          <a:bodyPr wrap="square" lIns="0" tIns="0" rIns="0" bIns="0"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[2024</a:t>
            </a:r>
            <a:r>
              <a:rPr lang="zh-CN" altLang="en-US"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年广东中考卷</a:t>
            </a: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4．汉武帝时期，人们常用“勇”“雄”“猛”“安汉”“广武”等字取名，文人、学士也多练习骑射、击剑等。与该风气的出现可能有关的是（    ）</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650" noProof="0" dirty="0">
                <a:ln>
                  <a:noFill/>
                </a:ln>
                <a:effectLst/>
                <a:uLnTx/>
                <a:uFillTx/>
                <a:latin typeface="Century Gothic" panose="020B0502020202020204"/>
                <a:ea typeface="宋体" panose="02010600030101010101" pitchFamily="2" charset="-122"/>
                <a:sym typeface="+mn-ea"/>
              </a:rPr>
              <a:t>A．北击匈奴</a:t>
            </a:r>
            <a:r>
              <a:rPr lang="zh-CN" altLang="en-US" sz="1650" noProof="0" dirty="0">
                <a:ln>
                  <a:noFill/>
                </a:ln>
                <a:effectLst/>
                <a:uLnTx/>
                <a:uFillTx/>
                <a:latin typeface="Century Gothic" panose="020B0502020202020204"/>
                <a:ea typeface="宋体" panose="02010600030101010101" pitchFamily="2" charset="-122"/>
                <a:sym typeface="+mn-ea"/>
              </a:rPr>
              <a:t>B．光武中兴 </a:t>
            </a:r>
            <a:r>
              <a:rPr lang="zh-CN" altLang="en-US" sz="1650" noProof="0" dirty="0">
                <a:ln>
                  <a:noFill/>
                </a:ln>
                <a:effectLst/>
                <a:uLnTx/>
                <a:uFillTx/>
                <a:latin typeface="Century Gothic" panose="020B0502020202020204"/>
                <a:ea typeface="宋体" panose="02010600030101010101" pitchFamily="2" charset="-122"/>
                <a:sym typeface="+mn-ea"/>
              </a:rPr>
              <a:t>C．楚汉之争</a:t>
            </a:r>
            <a:r>
              <a:rPr lang="zh-CN" altLang="en-US" sz="1650" noProof="0" dirty="0">
                <a:ln>
                  <a:noFill/>
                </a:ln>
                <a:effectLst/>
                <a:uLnTx/>
                <a:uFillTx/>
                <a:latin typeface="Century Gothic" panose="020B0502020202020204"/>
                <a:ea typeface="宋体" panose="02010600030101010101" pitchFamily="2" charset="-122"/>
                <a:sym typeface="+mn-ea"/>
              </a:rPr>
              <a:t>D．文景之治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
        <p:nvSpPr>
          <p:cNvPr id="3" name="文本框 2"/>
          <p:cNvSpPr txBox="1"/>
          <p:nvPr/>
        </p:nvSpPr>
        <p:spPr>
          <a:xfrm>
            <a:off x="132715" y="3150235"/>
            <a:ext cx="8891905" cy="193802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[2020</a:t>
            </a:r>
            <a:r>
              <a:rPr lang="zh-CN" altLang="en-US" sz="1600" noProof="0" dirty="0">
                <a:ln>
                  <a:noFill/>
                </a:ln>
                <a:effectLst/>
                <a:uLnTx/>
                <a:uFillTx/>
                <a:latin typeface="Century Gothic" panose="020B0502020202020204"/>
                <a:ea typeface="宋体" panose="02010600030101010101" pitchFamily="2" charset="-122"/>
                <a:sym typeface="+mn-ea"/>
              </a:rPr>
              <a:t>年全国</a:t>
            </a:r>
            <a:r>
              <a:rPr lang="zh-CN" altLang="en-US" sz="1600" noProof="0" dirty="0">
                <a:ln>
                  <a:noFill/>
                </a:ln>
                <a:effectLst/>
                <a:uLnTx/>
                <a:uFillTx/>
                <a:latin typeface="微软雅黑" panose="020B0503020204020204" charset="-122"/>
                <a:ea typeface="微软雅黑" panose="020B0503020204020204" charset="-122"/>
                <a:sym typeface="+mn-ea"/>
              </a:rPr>
              <a:t>Ⅱ</a:t>
            </a:r>
            <a:r>
              <a:rPr lang="zh-CN" altLang="en-US" sz="1600" noProof="0" dirty="0">
                <a:ln>
                  <a:noFill/>
                </a:ln>
                <a:effectLst/>
                <a:uLnTx/>
                <a:uFillTx/>
                <a:latin typeface="Century Gothic" panose="020B0502020202020204"/>
                <a:ea typeface="宋体" panose="02010600030101010101" pitchFamily="2" charset="-122"/>
                <a:sym typeface="+mn-ea"/>
              </a:rPr>
              <a:t>卷</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据史书记载，角抵（摔跤）</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盖杂技乐也，巴俞（渝）戏、鱼龙蔓延（百戏节目）之属也</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秦二世</a:t>
            </a:r>
            <a:r>
              <a:rPr lang="zh-CN" altLang="en-US" sz="1600" noProof="0" dirty="0">
                <a:ln>
                  <a:noFill/>
                </a:ln>
                <a:effectLst/>
                <a:uLnTx/>
                <a:uFillTx/>
                <a:latin typeface="Century Gothic" panose="020B0502020202020204"/>
                <a:ea typeface="宋体" panose="02010600030101010101" pitchFamily="2" charset="-122"/>
                <a:sym typeface="+mn-ea"/>
              </a:rPr>
              <a:t>曾在宫中欣赏。</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汉武帝</a:t>
            </a:r>
            <a:r>
              <a:rPr lang="zh-CN" altLang="en-US" sz="1600" noProof="0" dirty="0">
                <a:ln>
                  <a:noFill/>
                </a:ln>
                <a:effectLst/>
                <a:uLnTx/>
                <a:uFillTx/>
                <a:latin typeface="Century Gothic" panose="020B0502020202020204"/>
                <a:ea typeface="宋体" panose="02010600030101010101" pitchFamily="2" charset="-122"/>
                <a:sym typeface="+mn-ea"/>
              </a:rPr>
              <a:t>在长安举行了两次大规模的角抵表演，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长安百姓</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三百里内皆观</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，他也曾用角抵表演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欢迎</a:t>
            </a:r>
            <a:r>
              <a:rPr lang="zh-CN" altLang="en-US" sz="1600" noProof="0" dirty="0">
                <a:ln>
                  <a:noFill/>
                </a:ln>
                <a:effectLst/>
                <a:uLnTx/>
                <a:uFillTx/>
                <a:latin typeface="Century Gothic" panose="020B0502020202020204"/>
                <a:ea typeface="宋体" panose="02010600030101010101" pitchFamily="2" charset="-122"/>
                <a:sym typeface="+mn-ea"/>
              </a:rPr>
              <a:t>来长安的</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西域人</a:t>
            </a:r>
            <a:r>
              <a:rPr lang="zh-CN" altLang="en-US" sz="1600" noProof="0" dirty="0">
                <a:ln>
                  <a:noFill/>
                </a:ln>
                <a:effectLst/>
                <a:uLnTx/>
                <a:uFillTx/>
                <a:latin typeface="Century Gothic" panose="020B0502020202020204"/>
                <a:ea typeface="宋体" panose="02010600030101010101" pitchFamily="2" charset="-122"/>
                <a:sym typeface="+mn-ea"/>
              </a:rPr>
              <a:t>。据此可知，当时角抵</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A</a:t>
            </a:r>
            <a:r>
              <a:rPr lang="zh-CN" altLang="en-US" sz="1600" noProof="0" dirty="0">
                <a:ln>
                  <a:noFill/>
                </a:ln>
                <a:effectLst/>
                <a:uLnTx/>
                <a:uFillTx/>
                <a:latin typeface="Century Gothic" panose="020B0502020202020204"/>
                <a:ea typeface="宋体" panose="02010600030101010101" pitchFamily="2" charset="-122"/>
                <a:sym typeface="+mn-ea"/>
              </a:rPr>
              <a:t>．促进了川剧艺术的发展</a:t>
            </a:r>
            <a:r>
              <a:rPr lang="en-US" altLang="zh-CN" sz="1600" noProof="0" dirty="0">
                <a:ln>
                  <a:noFill/>
                </a:ln>
                <a:effectLst/>
                <a:uLnTx/>
                <a:uFillTx/>
                <a:latin typeface="Century Gothic" panose="020B0502020202020204"/>
                <a:ea typeface="宋体" panose="02010600030101010101" pitchFamily="2" charset="-122"/>
                <a:sym typeface="+mn-ea"/>
              </a:rPr>
              <a:t> B</a:t>
            </a:r>
            <a:r>
              <a:rPr lang="zh-CN" altLang="en-US" sz="1600" noProof="0" dirty="0">
                <a:ln>
                  <a:noFill/>
                </a:ln>
                <a:effectLst/>
                <a:uLnTx/>
                <a:uFillTx/>
                <a:latin typeface="Century Gothic" panose="020B0502020202020204"/>
                <a:ea typeface="宋体" panose="02010600030101010101" pitchFamily="2" charset="-122"/>
                <a:sym typeface="+mn-ea"/>
              </a:rPr>
              <a:t>．拥有广泛的社会影响</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C</a:t>
            </a:r>
            <a:r>
              <a:rPr lang="zh-CN" altLang="en-US" sz="1600" noProof="0" dirty="0">
                <a:ln>
                  <a:noFill/>
                </a:ln>
                <a:effectLst/>
                <a:uLnTx/>
                <a:uFillTx/>
                <a:latin typeface="Century Gothic" panose="020B0502020202020204"/>
                <a:ea typeface="宋体" panose="02010600030101010101" pitchFamily="2" charset="-122"/>
                <a:sym typeface="+mn-ea"/>
              </a:rPr>
              <a:t>．推动了丝路文化的交流</a:t>
            </a:r>
            <a:r>
              <a:rPr lang="en-US" altLang="zh-CN" sz="1600" noProof="0" dirty="0">
                <a:ln>
                  <a:noFill/>
                </a:ln>
                <a:effectLst/>
                <a:uLnTx/>
                <a:uFillTx/>
                <a:latin typeface="Century Gothic" panose="020B0502020202020204"/>
                <a:ea typeface="宋体" panose="02010600030101010101" pitchFamily="2" charset="-122"/>
                <a:sym typeface="+mn-ea"/>
              </a:rPr>
              <a:t> D</a:t>
            </a:r>
            <a:r>
              <a:rPr lang="zh-CN" altLang="en-US" sz="1600" noProof="0" dirty="0">
                <a:ln>
                  <a:noFill/>
                </a:ln>
                <a:effectLst/>
                <a:uLnTx/>
                <a:uFillTx/>
                <a:latin typeface="Century Gothic" panose="020B0502020202020204"/>
                <a:ea typeface="宋体" panose="02010600030101010101" pitchFamily="2" charset="-122"/>
                <a:sym typeface="+mn-ea"/>
              </a:rPr>
              <a:t>．源于民间的劳作技能</a:t>
            </a:r>
            <a:endParaRPr lang="zh-CN" altLang="en-US" sz="1600" noProof="0" dirty="0">
              <a:ln>
                <a:noFill/>
              </a:ln>
              <a:effectLst/>
              <a:uLnTx/>
              <a:uFillTx/>
              <a:latin typeface="Century Gothic" panose="020B0502020202020204"/>
              <a:ea typeface="宋体" panose="02010600030101010101" pitchFamily="2" charset="-122"/>
              <a:sym typeface="+mn-ea"/>
            </a:endParaRPr>
          </a:p>
        </p:txBody>
      </p:sp>
      <p:sp>
        <p:nvSpPr>
          <p:cNvPr id="4" name="文本框 3"/>
          <p:cNvSpPr txBox="1"/>
          <p:nvPr/>
        </p:nvSpPr>
        <p:spPr>
          <a:xfrm>
            <a:off x="0" y="1213485"/>
            <a:ext cx="8891905" cy="199580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[2019</a:t>
            </a:r>
            <a:r>
              <a:rPr lang="zh-CN" altLang="en-US" sz="1650" noProof="0" dirty="0">
                <a:ln>
                  <a:noFill/>
                </a:ln>
                <a:effectLst/>
                <a:uLnTx/>
                <a:uFillTx/>
                <a:latin typeface="Century Gothic" panose="020B0502020202020204"/>
                <a:ea typeface="宋体" panose="02010600030101010101" pitchFamily="2" charset="-122"/>
                <a:sym typeface="+mn-ea"/>
              </a:rPr>
              <a:t>年全国</a:t>
            </a:r>
            <a:r>
              <a:rPr lang="zh-CN" altLang="en-US" sz="1650" noProof="0" dirty="0">
                <a:ln>
                  <a:noFill/>
                </a:ln>
                <a:effectLst/>
                <a:uLnTx/>
                <a:uFillTx/>
                <a:latin typeface="微软雅黑" panose="020B0503020204020204" charset="-122"/>
                <a:ea typeface="微软雅黑" panose="020B0503020204020204" charset="-122"/>
                <a:sym typeface="+mn-ea"/>
              </a:rPr>
              <a:t>Ⅰ</a:t>
            </a:r>
            <a:r>
              <a:rPr lang="zh-CN" altLang="en-US" sz="1650" noProof="0" dirty="0">
                <a:ln>
                  <a:noFill/>
                </a:ln>
                <a:effectLst/>
                <a:uLnTx/>
                <a:uFillTx/>
                <a:latin typeface="Century Gothic" panose="020B0502020202020204"/>
                <a:ea typeface="宋体" panose="02010600030101010101" pitchFamily="2" charset="-122"/>
                <a:sym typeface="+mn-ea"/>
              </a:rPr>
              <a:t>卷</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唐代之前，荆楚民间存在一种祈求丰收的</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牵钩之戏</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，至唐代称作</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拔河</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，广为流传。</a:t>
            </a:r>
            <a:r>
              <a:rPr lang="zh-CN" altLang="en-US" sz="1650" b="1" strike="sngStrike" noProof="0" dirty="0">
                <a:ln>
                  <a:noFill/>
                </a:ln>
                <a:effectLst/>
                <a:uLnTx/>
                <a:uFillTx/>
                <a:latin typeface="Century Gothic" panose="020B0502020202020204"/>
                <a:ea typeface="宋体" panose="02010600030101010101" pitchFamily="2" charset="-122"/>
                <a:sym typeface="+mn-ea"/>
              </a:rPr>
              <a:t>唐玄宗《观拔河俗戏》诗云：</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壮徒恒贾勇，拔拒抵长河。欲练英雄志，须明胜负多</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预期年岁稔，先此乐时和。</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据此可知，在唐代</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A</a:t>
            </a:r>
            <a:r>
              <a:rPr lang="zh-CN" altLang="en-US" sz="1650" noProof="0" dirty="0">
                <a:ln>
                  <a:noFill/>
                </a:ln>
                <a:effectLst/>
                <a:uLnTx/>
                <a:uFillTx/>
                <a:latin typeface="Century Gothic" panose="020B0502020202020204"/>
                <a:ea typeface="宋体" panose="02010600030101010101" pitchFamily="2" charset="-122"/>
                <a:sym typeface="+mn-ea"/>
              </a:rPr>
              <a:t>．江南文化成为主流</a:t>
            </a:r>
            <a:r>
              <a:rPr lang="en-US" altLang="zh-CN" sz="1650" noProof="0" dirty="0">
                <a:ln>
                  <a:noFill/>
                </a:ln>
                <a:effectLst/>
                <a:uLnTx/>
                <a:uFillTx/>
                <a:latin typeface="Century Gothic" panose="020B0502020202020204"/>
                <a:ea typeface="宋体" panose="02010600030101010101" pitchFamily="2" charset="-122"/>
                <a:sym typeface="+mn-ea"/>
              </a:rPr>
              <a:t> B</a:t>
            </a:r>
            <a:r>
              <a:rPr lang="zh-CN" altLang="en-US" sz="1650" noProof="0" dirty="0">
                <a:ln>
                  <a:noFill/>
                </a:ln>
                <a:effectLst/>
                <a:uLnTx/>
                <a:uFillTx/>
                <a:latin typeface="Century Gothic" panose="020B0502020202020204"/>
                <a:ea typeface="宋体" panose="02010600030101010101" pitchFamily="2" charset="-122"/>
                <a:sym typeface="+mn-ea"/>
              </a:rPr>
              <a:t>．耕战结合观念深入人心</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C</a:t>
            </a:r>
            <a:r>
              <a:rPr lang="zh-CN" altLang="en-US" sz="1650" noProof="0" dirty="0">
                <a:ln>
                  <a:noFill/>
                </a:ln>
                <a:effectLst/>
                <a:uLnTx/>
                <a:uFillTx/>
                <a:latin typeface="Century Gothic" panose="020B0502020202020204"/>
                <a:ea typeface="宋体" panose="02010600030101010101" pitchFamily="2" charset="-122"/>
                <a:sym typeface="+mn-ea"/>
              </a:rPr>
              <a:t>．阳刚与力量受到推崇</a:t>
            </a:r>
            <a:r>
              <a:rPr lang="en-US" altLang="zh-CN" sz="1650" noProof="0" dirty="0">
                <a:ln>
                  <a:noFill/>
                </a:ln>
                <a:effectLst/>
                <a:uLnTx/>
                <a:uFillTx/>
                <a:latin typeface="Century Gothic" panose="020B0502020202020204"/>
                <a:ea typeface="宋体" panose="02010600030101010101" pitchFamily="2" charset="-122"/>
                <a:sym typeface="+mn-ea"/>
              </a:rPr>
              <a:t> D</a:t>
            </a:r>
            <a:r>
              <a:rPr lang="zh-CN" altLang="en-US" sz="1650" noProof="0" dirty="0">
                <a:ln>
                  <a:noFill/>
                </a:ln>
                <a:effectLst/>
                <a:uLnTx/>
                <a:uFillTx/>
                <a:latin typeface="Century Gothic" panose="020B0502020202020204"/>
                <a:ea typeface="宋体" panose="02010600030101010101" pitchFamily="2" charset="-122"/>
                <a:sym typeface="+mn-ea"/>
              </a:rPr>
              <a:t>．诗歌以描写宫廷生活为主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4930" y="25400"/>
            <a:ext cx="8385810" cy="5071745"/>
          </a:xfrm>
          <a:prstGeom prst="rect">
            <a:avLst/>
          </a:prstGeom>
        </p:spPr>
      </p:pic>
      <p:pic>
        <p:nvPicPr>
          <p:cNvPr id="3" name="图片 2"/>
          <p:cNvPicPr>
            <a:picLocks noChangeAspect="1"/>
          </p:cNvPicPr>
          <p:nvPr/>
        </p:nvPicPr>
        <p:blipFill>
          <a:blip r:embed="rId2"/>
          <a:stretch>
            <a:fillRect/>
          </a:stretch>
        </p:blipFill>
        <p:spPr>
          <a:xfrm>
            <a:off x="417195" y="0"/>
            <a:ext cx="7974330" cy="514350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HX8/VYsFOPM4vsBqC3QoO0pzVD77Cw0rvRhPEfKpgI9g6frIr3KDzzTCzRJGS8beR90vKraSaGzhN3HenDTkrg="/>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X8/VYsFOPM4vsBqC3QoO0pzVD77Cw0rvRhPEfKpgI9g6frIr3KDzzTCzRJGS8beR90vKraSaGzhN3HenDTkrg="/>
</p:tagLst>
</file>

<file path=ppt/tags/tag10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4.xml><?xml version="1.0" encoding="utf-8"?>
<p:tagLst xmlns:p="http://schemas.openxmlformats.org/presentationml/2006/main">
  <p:tag name="TABLE_ENDDRAG_ORIGIN_RECT" val="640*248"/>
  <p:tag name="TABLE_ENDDRAG_RECT" val="74*88*640*248"/>
  <p:tag name="KSO_WM_SCREEN_THEME_FLAG" val="Dlrq25wU2PGuGg5bbmjbDHX8/VYsFOPM4vsBqC3QoO0pzVD77Cw0rvRhPEfKpgI9g6frIr3KDzzTCzRJGS8beR90vKraSaGzhN3HenDTkrg="/>
</p:tagLst>
</file>

<file path=ppt/tags/tag10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09.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1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4.xml><?xml version="1.0" encoding="utf-8"?>
<p:tagLst xmlns:p="http://schemas.openxmlformats.org/presentationml/2006/main">
  <p:tag name="TABLE_ENDDRAG_ORIGIN_RECT" val="414*36"/>
  <p:tag name="TABLE_ENDDRAG_RECT" val="18*423*415*36"/>
  <p:tag name="KSO_WM_SCREEN_THEME_FLAG" val="Dlrq25wU2PGuGg5bbmjbDHX8/VYsFOPM4vsBqC3QoO0pzVD77Cw0rvRhPEfKpgI9g6frIr3KDzzTCzRJGS8beR90vKraSaGzhN3HenDTkrg="/>
</p:tagLst>
</file>

<file path=ppt/tags/tag115.xml><?xml version="1.0" encoding="utf-8"?>
<p:tagLst xmlns:p="http://schemas.openxmlformats.org/presentationml/2006/main">
  <p:tag name="KSO_WM_BEAUTIFY_FLAG" val="#wm#"/>
  <p:tag name="KSO_WM_TEMPLATE_CATEGORY" val="custom"/>
  <p:tag name="KSO_WM_TEMPLATE_INDEX" val="40490493"/>
  <p:tag name="KSO_WM_SCREEN_THEME_FLAG" val="Dlrq25wU2PGuGg5bbmjbDHX8/VYsFOPM4vsBqC3QoO0pzVD77Cw0rvRhPEfKpgI9g6frIr3KDzzTCzRJGS8beR90vKraSaGzhN3HenDTkrg="/>
</p:tagLst>
</file>

<file path=ppt/tags/tag11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1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xml><?xml version="1.0" encoding="utf-8"?>
<p:tagLst xmlns:p="http://schemas.openxmlformats.org/presentationml/2006/main">
  <p:tag name="TABLE_ENDDRAG_ORIGIN_RECT" val="665*271"/>
  <p:tag name="TABLE_ENDDRAG_RECT" val="34*21*665*271"/>
  <p:tag name="KSO_WM_SCREEN_THEME_FLAG" val="Dlrq25wU2PGuGg5bbmjbDHX8/VYsFOPM4vsBqC3QoO0pzVD77Cw0rvRhPEfKpgI9g6frIr3KDzzTCzRJGS8beR90vKraSaGzhN3HenDTkrg="/>
</p:tagLst>
</file>

<file path=ppt/tags/tag12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3.xml><?xml version="1.0" encoding="utf-8"?>
<p:tagLst xmlns:p="http://schemas.openxmlformats.org/presentationml/2006/main">
  <p:tag name="KSO_WM_DIAGRAM_GROUP_CODE" val="1"/>
  <p:tag name="KSO_WM_FIGMA_FLAG" val="#fgm#"/>
  <p:tag name="KSO_WM_UNIT_PRESET_TEXT" val="单击此处添加项标题"/>
  <p:tag name="KSO_WM_DIAGRAM_VIRTUALLY_FRAME" val="{&quot;height&quot;:160,&quot;left&quot;:48,&quot;top&quot;:332,&quot;width&quot;:864}"/>
  <p:tag name="KSO_WM_SCREEN_THEME_FLAG" val="Dlrq25wU2PGuGg5bbmjbDHX8/VYsFOPM4vsBqC3QoO0pzVD77Cw0rvRhPEfKpgI9g6frIr3KDzzTCzRJGS8beR90vKraSaGzhN3HenDTkrg="/>
</p:tagLst>
</file>

<file path=ppt/tags/tag124.xml><?xml version="1.0" encoding="utf-8"?>
<p:tagLst xmlns:p="http://schemas.openxmlformats.org/presentationml/2006/main">
  <p:tag name="KSO_WM_BEAUTIFY_FLAG" val="#wm#"/>
  <p:tag name="KSO_WM_TEMPLATE_CATEGORY" val="custom"/>
  <p:tag name="KSO_WM_TEMPLATE_INDEX" val="40490493"/>
  <p:tag name="KSO_WM_SCREEN_THEME_FLAG" val="Dlrq25wU2PGuGg5bbmjbDHX8/VYsFOPM4vsBqC3QoO0pzVD77Cw0rvRhPEfKpgI9g6frIr3KDzzTCzRJGS8beR90vKraSaGzhN3HenDTkrg="/>
</p:tagLst>
</file>

<file path=ppt/tags/tag12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27.xml><?xml version="1.0" encoding="utf-8"?>
<p:tagLst xmlns:p="http://schemas.openxmlformats.org/presentationml/2006/main">
  <p:tag name="KSO_WM_BEAUTIFY_FLAG" val="#wm#"/>
  <p:tag name="KSO_WM_TEMPLATE_CATEGORY" val="custom"/>
  <p:tag name="KSO_WM_TEMPLATE_INDEX" val="40490493"/>
  <p:tag name="KSO_WM_SCREEN_THEME_FLAG" val="Dlrq25wU2PGuGg5bbmjbDHX8/VYsFOPM4vsBqC3QoO0pzVD77Cw0rvRhPEfKpgI9g6frIr3KDzzTCzRJGS8beR90vKraSaGzhN3HenDTkrg="/>
</p:tagLst>
</file>

<file path=ppt/tags/tag128.xml><?xml version="1.0" encoding="utf-8"?>
<p:tagLst xmlns:p="http://schemas.openxmlformats.org/presentationml/2006/main">
  <p:tag name="KSO_WM_BEAUTIFY_FLAG" val="#wm#"/>
  <p:tag name="KSO_WM_TEMPLATE_CATEGORY" val="custom"/>
  <p:tag name="KSO_WM_TEMPLATE_INDEX" val="40490493"/>
  <p:tag name="KSO_WM_SCREEN_THEME_FLAG" val="Dlrq25wU2PGuGg5bbmjbDHX8/VYsFOPM4vsBqC3QoO0pzVD77Cw0rvRhPEfKpgI9g6frIr3KDzzTCzRJGS8beR90vKraSaGzhN3HenDTkrg="/>
</p:tagLst>
</file>

<file path=ppt/tags/tag129.xml><?xml version="1.0" encoding="utf-8"?>
<p:tagLst xmlns:p="http://schemas.openxmlformats.org/presentationml/2006/main">
  <p:tag name="KSO_WM_BEAUTIFY_FLAG" val="#wm#"/>
  <p:tag name="KSO_WM_TEMPLATE_CATEGORY" val="custom"/>
  <p:tag name="KSO_WM_TEMPLATE_INDEX" val="40490493"/>
  <p:tag name="KSO_WM_SCREEN_THEME_FLAG" val="Dlrq25wU2PGuGg5bbmjbDHX8/VYsFOPM4vsBqC3QoO0pzVD77Cw0rvRhPEfKpgI9g6frIr3KDzzTCzRJGS8beR90vKraSaGzhN3HenDTkrg="/>
</p:tagLst>
</file>

<file path=ppt/tags/tag13.xml><?xml version="1.0" encoding="utf-8"?>
<p:tagLst xmlns:p="http://schemas.openxmlformats.org/presentationml/2006/main">
  <p:tag name="TABLE_ENDDRAG_ORIGIN_RECT" val="665*184"/>
  <p:tag name="TABLE_ENDDRAG_RECT" val="34*21*665*184"/>
  <p:tag name="KSO_WM_SCREEN_THEME_FLAG" val="Dlrq25wU2PGuGg5bbmjbDHX8/VYsFOPM4vsBqC3QoO0pzVD77Cw0rvRhPEfKpgI9g6frIr3KDzzTCzRJGS8beR90vKraSaGzhN3HenDTkrg="/>
</p:tagLst>
</file>

<file path=ppt/tags/tag13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31.xml><?xml version="1.0" encoding="utf-8"?>
<p:tagLst xmlns:p="http://schemas.openxmlformats.org/presentationml/2006/main">
  <p:tag name="KSO_WM_UNIT_TYPE" val="a"/>
  <p:tag name="KSO_WM_UNIT_INDEX" val="1"/>
  <p:tag name="KSO_WM_BEAUTIFY_FLAG" val="#wm#"/>
  <p:tag name="KSO_WM_TAG_VERSION" val="3.0"/>
  <p:tag name="KSO_WM_UNIT_ID" val="custom2023858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80"/>
  <p:tag name="KSO_WM_TEMPLATE_CATEGORY" val="custom"/>
  <p:tag name="KSO_WM_UNIT_ISCONTENTSTITLE" val="0"/>
  <p:tag name="KSO_WM_UNIT_VALUE" val="21"/>
  <p:tag name="KSO_WM_UNIT_PRESET_TEXT" val="单击此处&#10;添加章节标题"/>
  <p:tag name="KSO_WM_UNIT_TEXT_TYPE" val="1"/>
  <p:tag name="KSO_WM_SCREEN_THEME_FLAG" val="Dlrq25wU2PGuGg5bbmjbDHX8/VYsFOPM4vsBqC3QoO0pzVD77Cw0rvRhPEfKpgI9g6frIr3KDzzTCzRJGS8beR90vKraSaGzhN3HenDTkrg="/>
</p:tagLst>
</file>

<file path=ppt/tags/tag13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80"/>
  <p:tag name="KSO_WM_TEMPLATE_CATEGORY" val="custom"/>
  <p:tag name="KSO_WM_SLIDE_INDEX" val="7"/>
  <p:tag name="KSO_WM_SLIDE_ID" val="custom20238580_7"/>
  <p:tag name="KSO_WM_TEMPLATE_MASTER_TYPE" val="0"/>
  <p:tag name="KSO_WM_SLIDE_LAYOUT" val="a_e"/>
  <p:tag name="KSO_WM_SLIDE_LAYOUT_CNT" val="1_1"/>
  <p:tag name="RESOURCE_RECORD_KEY" val="{&quot;13&quot;:[20362276,20469018,20042469,20184172],&quot;65&quot;:[20238580]}"/>
  <p:tag name="resource_record_key" val="{&quot;13&quot;:[20362276,20469018,20042469,20184172,20174682],&quot;65&quot;:[20238580]}"/>
  <p:tag name="KSO_WM_SCREEN_THEME_FLAG" val="Dlrq25wU2PGuGg5bbmjbDHX8/VYsFOPM4vsBqC3QoO0pzVD77Cw0rvRhPEfKpgI9g6frIr3KDzzTCzRJGS8beR90vKraSaGzhN3HenDTkrg="/>
</p:tagLst>
</file>

<file path=ppt/tags/tag133.xml><?xml version="1.0" encoding="utf-8"?>
<p:tagLst xmlns:p="http://schemas.openxmlformats.org/presentationml/2006/main">
  <p:tag name="ISPRING_PRESENTATION_TITLE" val="PowerPoint 演示文稿"/>
  <p:tag name="ISPRING_FIRST_PUBLISH" val="1"/>
  <p:tag name="commondata" val="eyJjb3VudCI6MjIsImhkaWQiOiJiOTk4MzRiYzE5YmJhZDI0NTgwYjNhZGZhMDRmYjk0NyIsInVzZXJDb3VudCI6NX0="/>
  <p:tag name="resource_record_key" val="{&quot;13&quot;:[20362276,20469018,20469033,4721717,20042469,4650225,20481708,20242011,20184172,4705207,20174678,20104443,20184149,20174682],&quot;29&quot;:[50000199,50049401,50000205,50049398,50000189,50000114,50000193,50000140,50000159,50000211,50052433,50000165,50000162],&quot;65&quot;:[20238580],&quot;70&quot;:[3332398],&quot;71&quot;:[76235680003]}"/>
  <p:tag name="KSO_WM_SCREEN_THEME_FLAG" val="Dlrq25wU2PGuGg5bbmjbDHX8/VYsFOPM4vsBqC3QoO0pzVD77Cw0rvRhPEfKpgI9g6frIr3KDzzTCzRJGS8beR90vKraSaGzhN3HenDTkrg="/>
</p:tagLst>
</file>

<file path=ppt/tags/tag14.xml><?xml version="1.0" encoding="utf-8"?>
<p:tagLst xmlns:p="http://schemas.openxmlformats.org/presentationml/2006/main">
  <p:tag name="TABLE_ENDDRAG_ORIGIN_RECT" val="689*345"/>
  <p:tag name="TABLE_ENDDRAG_RECT" val="11*5*689*345"/>
  <p:tag name="KSO_WM_SCREEN_THEME_FLAG" val="Dlrq25wU2PGuGg5bbmjbDHX8/VYsFOPM4vsBqC3QoO0pzVD77Cw0rvRhPEfKpgI9g6frIr3KDzzTCzRJGS8beR90vKraSaGzhN3HenDTkrg="/>
</p:tagLst>
</file>

<file path=ppt/tags/tag1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18.xml><?xml version="1.0" encoding="utf-8"?>
<p:tagLst xmlns:p="http://schemas.openxmlformats.org/presentationml/2006/main">
  <p:tag name="TABLE_ENDDRAG_ORIGIN_RECT" val="650*283"/>
  <p:tag name="TABLE_ENDDRAG_RECT" val="37*28*650*283"/>
  <p:tag name="KSO_WM_SCREEN_THEME_FLAG" val="Dlrq25wU2PGuGg5bbmjbDHX8/VYsFOPM4vsBqC3QoO0pzVD77Cw0rvRhPEfKpgI9g6frIr3KDzzTCzRJGS8beR90vKraSaGzhN3HenDTkrg="/>
</p:tagLst>
</file>

<file path=ppt/tags/tag1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HX8/VYsFOPM4vsBqC3QoO0pzVD77Cw0rvRhPEfKpgI9g6frIr3KDzzTCzRJGS8beR90vKraSaGzhN3HenDTkrg="/>
</p:tagLst>
</file>

<file path=ppt/tags/tag20.xml><?xml version="1.0" encoding="utf-8"?>
<p:tagLst xmlns:p="http://schemas.openxmlformats.org/presentationml/2006/main">
  <p:tag name="KSO_WM_BEAUTIFY_FLAG" val="#wm#"/>
  <p:tag name="KSO_WM_TEMPLATE_CATEGORY" val="custom"/>
  <p:tag name="KSO_WM_TEMPLATE_INDEX" val="20231650"/>
  <p:tag name="resource_record_key" val="{&quot;13&quot;:[4364907],&quot;65&quot;:[20231650]}"/>
  <p:tag name="KSO_WM_SCREEN_THEME_FLAG" val="Dlrq25wU2PGuGg5bbmjbDHX8/VYsFOPM4vsBqC3QoO0pzVD77Cw0rvRhPEfKpgI9g6frIr3KDzzTCzRJGS8beR90vKraSaGzhN3HenDTkrg="/>
</p:tagLst>
</file>

<file path=ppt/tags/tag2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4.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28.xml><?xml version="1.0" encoding="utf-8"?>
<p:tagLst xmlns:p="http://schemas.openxmlformats.org/presentationml/2006/main">
  <p:tag name="TABLE_ENDDRAG_ORIGIN_RECT" val="668*274"/>
  <p:tag name="TABLE_ENDDRAG_RECT" val="12*64*668*274"/>
  <p:tag name="KSO_WM_SCREEN_THEME_FLAG" val="Dlrq25wU2PGuGg5bbmjbDHX8/VYsFOPM4vsBqC3QoO0pzVD77Cw0rvRhPEfKpgI9g6frIr3KDzzTCzRJGS8beR90vKraSaGzhN3HenDTkrg="/>
</p:tagLst>
</file>

<file path=ppt/tags/tag2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HX8/VYsFOPM4vsBqC3QoO0pzVD77Cw0rvRhPEfKpgI9g6frIr3KDzzTCzRJGS8beR90vKraSaGzhN3HenDTkrg="/>
</p:tagLst>
</file>

<file path=ppt/tags/tag30.xml><?xml version="1.0" encoding="utf-8"?>
<p:tagLst xmlns:p="http://schemas.openxmlformats.org/presentationml/2006/main">
  <p:tag name="TABLE_ENDDRAG_ORIGIN_RECT" val="631*276"/>
  <p:tag name="TABLE_ENDDRAG_RECT" val="12*64*631*276"/>
  <p:tag name="KSO_WM_SCREEN_THEME_FLAG" val="Dlrq25wU2PGuGg5bbmjbDHX8/VYsFOPM4vsBqC3QoO0pzVD77Cw0rvRhPEfKpgI9g6frIr3KDzzTCzRJGS8beR90vKraSaGzhN3HenDTkrg="/>
</p:tagLst>
</file>

<file path=ppt/tags/tag3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2.xml><?xml version="1.0" encoding="utf-8"?>
<p:tagLst xmlns:p="http://schemas.openxmlformats.org/presentationml/2006/main">
  <p:tag name="TABLE_ENDDRAG_ORIGIN_RECT" val="648*280"/>
  <p:tag name="TABLE_ENDDRAG_RECT" val="11*58*648*280"/>
  <p:tag name="KSO_WM_SCREEN_THEME_FLAG" val="Dlrq25wU2PGuGg5bbmjbDHX8/VYsFOPM4vsBqC3QoO0pzVD77Cw0rvRhPEfKpgI9g6frIr3KDzzTCzRJGS8beR90vKraSaGzhN3HenDTkrg="/>
</p:tagLst>
</file>

<file path=ppt/tags/tag3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4.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5.xml><?xml version="1.0" encoding="utf-8"?>
<p:tagLst xmlns:p="http://schemas.openxmlformats.org/presentationml/2006/main">
  <p:tag name="TABLE_ENDDRAG_ORIGIN_RECT" val="644*298"/>
  <p:tag name="TABLE_ENDDRAG_RECT" val="19*86*644*298"/>
  <p:tag name="KSO_WM_SCREEN_THEME_FLAG" val="Dlrq25wU2PGuGg5bbmjbDHX8/VYsFOPM4vsBqC3QoO0pzVD77Cw0rvRhPEfKpgI9g6frIr3KDzzTCzRJGS8beR90vKraSaGzhN3HenDTkrg="/>
</p:tagLst>
</file>

<file path=ppt/tags/tag3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39.xml><?xml version="1.0" encoding="utf-8"?>
<p:tagLst xmlns:p="http://schemas.openxmlformats.org/presentationml/2006/main">
  <p:tag name="TABLE_ENDDRAG_ORIGIN_RECT" val="678*225"/>
  <p:tag name="TABLE_ENDDRAG_RECT" val="27*78*678*225"/>
  <p:tag name="KSO_WM_SCREEN_THEME_FLAG" val="Dlrq25wU2PGuGg5bbmjbDHX8/VYsFOPM4vsBqC3QoO0pzVD77Cw0rvRhPEfKpgI9g6frIr3KDzzTCzRJGS8beR90vKraSaGzhN3HenDTkr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HX8/VYsFOPM4vsBqC3QoO0pzVD77Cw0rvRhPEfKpgI9g6frIr3KDzzTCzRJGS8beR90vKraSaGzhN3HenDTkrg="/>
</p:tagLst>
</file>

<file path=ppt/tags/tag4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4.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48.xml><?xml version="1.0" encoding="utf-8"?>
<p:tagLst xmlns:p="http://schemas.openxmlformats.org/presentationml/2006/main">
  <p:tag name="TABLE_ENDDRAG_ORIGIN_RECT" val="672*316"/>
  <p:tag name="TABLE_ENDDRAG_RECT" val="4*71*672*316"/>
  <p:tag name="KSO_WM_SCREEN_THEME_FLAG" val="Dlrq25wU2PGuGg5bbmjbDHX8/VYsFOPM4vsBqC3QoO0pzVD77Cw0rvRhPEfKpgI9g6frIr3KDzzTCzRJGS8beR90vKraSaGzhN3HenDTkrg="/>
</p:tagLst>
</file>

<file path=ppt/tags/tag4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HX8/VYsFOPM4vsBqC3QoO0pzVD77Cw0rvRhPEfKpgI9g6frIr3KDzzTCzRJGS8beR90vKraSaGzhN3HenDTkrg="/>
</p:tagLst>
</file>

<file path=ppt/tags/tag5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5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52.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53.xml><?xml version="1.0" encoding="utf-8"?>
<p:tagLst xmlns:p="http://schemas.openxmlformats.org/presentationml/2006/main">
  <p:tag name="KSO_WM_MEDIACOVER_FLAG" val="1"/>
  <p:tag name="KSO_WM_UNIT_MEDIACOVER_BTN_STATE" val="1"/>
  <p:tag name="KSO_WM_UNIT_MEDIACOVER_BTNRECT" val="0*0*0*0"/>
  <p:tag name="KSO_WM_SCREEN_THEME_FLAG" val="Dlrq25wU2PGuGg5bbmjbDHX8/VYsFOPM4vsBqC3QoO0pzVD77Cw0rvRhPEfKpgI9g6frIr3KDzzTCzRJGS8beR90vKraSaGzhN3HenDTkrg="/>
</p:tagLst>
</file>

<file path=ppt/tags/tag54.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55.xml><?xml version="1.0" encoding="utf-8"?>
<p:tagLst xmlns:p="http://schemas.openxmlformats.org/presentationml/2006/main">
  <p:tag name="KSO_WM_DIAGRAM_VIRTUALLY_FRAME" val="{&quot;height&quot;:187.9,&quot;left&quot;:78,&quot;top&quot;:179.85,&quot;width&quot;:926.15}"/>
  <p:tag name="KSO_WM_SCREEN_THEME_FLAG" val="Dlrq25wU2PGuGg5bbmjbDHX8/VYsFOPM4vsBqC3QoO0pzVD77Cw0rvRhPEfKpgI9g6frIr3KDzzTCzRJGS8beR90vKraSaGzhN3HenDTkrg="/>
</p:tagLst>
</file>

<file path=ppt/tags/tag56.xml><?xml version="1.0" encoding="utf-8"?>
<p:tagLst xmlns:p="http://schemas.openxmlformats.org/presentationml/2006/main">
  <p:tag name="KSO_WM_DIAGRAM_VIRTUALLY_FRAME" val="{&quot;height&quot;:187.9,&quot;left&quot;:78,&quot;top&quot;:179.85,&quot;width&quot;:926.15}"/>
  <p:tag name="KSO_WM_SCREEN_THEME_FLAG" val="Dlrq25wU2PGuGg5bbmjbDHX8/VYsFOPM4vsBqC3QoO0pzVD77Cw0rvRhPEfKpgI9g6frIr3KDzzTCzRJGS8beR90vKraSaGzhN3HenDTkrg="/>
</p:tagLst>
</file>

<file path=ppt/tags/tag57.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58.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59.xml><?xml version="1.0" encoding="utf-8"?>
<p:tagLst xmlns:p="http://schemas.openxmlformats.org/presentationml/2006/main">
  <p:tag name="TABLE_ENDDRAG_ORIGIN_RECT" val="897*259"/>
  <p:tag name="TABLE_ENDDRAG_RECT" val="19*109*897*260"/>
  <p:tag name="KSO_WM_SCREEN_THEME_FLAG" val="Dlrq25wU2PGuGg5bbmjbDHX8/VYsFOPM4vsBqC3QoO0pzVD77Cw0rvRhPEfKpgI9g6frIr3KDzzTCzRJGS8beR90vKraSaGzhN3HenDTkrg="/>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X8/VYsFOPM4vsBqC3QoO0pzVD77Cw0rvRhPEfKpgI9g6frIr3KDzzTCzRJGS8beR90vKraSaGzhN3HenDTkrg="/>
</p:tagLst>
</file>

<file path=ppt/tags/tag60.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HX8/VYsFOPM4vsBqC3QoO0pzVD77Cw0rvRhPEfKpgI9g6frIr3KDzzTCzRJGS8beR90vKraSaGzhN3HenDTkrg="/>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HX8/VYsFOPM4vsBqC3QoO0pzVD77Cw0rvRhPEfKpgI9g6frIr3KDzzTCzRJGS8beR90vKraSaGzhN3HenDTkrg="/>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HX8/VYsFOPM4vsBqC3QoO0pzVD77Cw0rvRhPEfKpgI9g6frIr3KDzzTCzRJGS8beR90vKraSaGzhN3HenDTkrg="/>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HX8/VYsFOPM4vsBqC3QoO0pzVD77Cw0rvRhPEfKpgI9g6frIr3KDzzTCzRJGS8beR90vKraSaGzhN3HenDTkrg="/>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HX8/VYsFOPM4vsBqC3QoO0pzVD77Cw0rvRhPEfKpgI9g6frIr3KDzzTCzRJGS8beR90vKraSaGzhN3HenDTkrg="/>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HX8/VYsFOPM4vsBqC3QoO0pzVD77Cw0rvRhPEfKpgI9g6frIr3KDzzTCzRJGS8beR90vKraSaGzhN3HenDTkrg="/>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HX8/VYsFOPM4vsBqC3QoO0pzVD77Cw0rvRhPEfKpgI9g6frIr3KDzzTCzRJGS8beR90vKraSaGzhN3HenDTkrg="/>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HX8/VYsFOPM4vsBqC3QoO0pzVD77Cw0rvRhPEfKpgI9g6frIr3KDzzTCzRJGS8beR90vKraSaGzhN3HenDTkrg="/>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HX8/VYsFOPM4vsBqC3QoO0pzVD77Cw0rvRhPEfKpgI9g6frIr3KDzzTCzRJGS8beR90vKraSaGzhN3HenDTkrg="/>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X8/VYsFOPM4vsBqC3QoO0pzVD77Cw0rvRhPEfKpgI9g6frIr3KDzzTCzRJGS8beR90vKraSaGzhN3HenDTkrg="/>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HX8/VYsFOPM4vsBqC3QoO0pzVD77Cw0rvRhPEfKpgI9g6frIr3KDzzTCzRJGS8beR90vKraSaGzhN3HenDTkrg="/>
</p:tagLst>
</file>

<file path=ppt/tags/tag71.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72.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73.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74.xml><?xml version="1.0" encoding="utf-8"?>
<p:tagLst xmlns:p="http://schemas.openxmlformats.org/presentationml/2006/main">
  <p:tag name="KSO_WM_BEAUTIFY_FLAG" val="#wm#"/>
  <p:tag name="KSO_WM_TEMPLATE_CATEGORY" val="custom"/>
  <p:tag name="KSO_WM_TEMPLATE_INDEX" val="20205081"/>
  <p:tag name="KSO_WM_SCREEN_THEME_FLAG" val="Dlrq25wU2PGuGg5bbmjbDHX8/VYsFOPM4vsBqC3QoO0pzVD77Cw0rvRhPEfKpgI9g6frIr3KDzzTCzRJGS8beR90vKraSaGzhN3HenDTkrg="/>
</p:tagLst>
</file>

<file path=ppt/tags/tag7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7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77.xml><?xml version="1.0" encoding="utf-8"?>
<p:tagLst xmlns:p="http://schemas.openxmlformats.org/presentationml/2006/main">
  <p:tag name="TABLE_ENDDRAG_ORIGIN_RECT" val="465*144"/>
  <p:tag name="TABLE_ENDDRAG_RECT" val="22*127*465*144"/>
  <p:tag name="KSO_WM_SCREEN_THEME_FLAG" val="Dlrq25wU2PGuGg5bbmjbDHX8/VYsFOPM4vsBqC3QoO0pzVD77Cw0rvRhPEfKpgI9g6frIr3KDzzTCzRJGS8beR90vKraSaGzhN3HenDTkrg="/>
</p:tagLst>
</file>

<file path=ppt/tags/tag7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79.xml><?xml version="1.0" encoding="utf-8"?>
<p:tagLst xmlns:p="http://schemas.openxmlformats.org/presentationml/2006/main">
  <p:tag name="KSO_WM_BEAUTIFY_FLAG" val="#wm#"/>
  <p:tag name="KSO_WM_TEMPLATE_CATEGORY" val="custom"/>
  <p:tag name="KSO_WM_TEMPLATE_INDEX" val="40490316"/>
  <p:tag name="KSO_WM_SCREEN_THEME_FLAG" val="Dlrq25wU2PGuGg5bbmjbDHX8/VYsFOPM4vsBqC3QoO0pzVD77Cw0rvRhPEfKpgI9g6frIr3KDzzTCzRJGS8beR90vKraSaGzhN3HenDTkrg="/>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X8/VYsFOPM4vsBqC3QoO0pzVD77Cw0rvRhPEfKpgI9g6frIr3KDzzTCzRJGS8beR90vKraSaGzhN3HenDTkrg="/>
</p:tagLst>
</file>

<file path=ppt/tags/tag80.xml><?xml version="1.0" encoding="utf-8"?>
<p:tagLst xmlns:p="http://schemas.openxmlformats.org/presentationml/2006/main">
  <p:tag name="KSO_WM_BEAUTIFY_FLAG" val="#wm#"/>
  <p:tag name="KSO_WM_TEMPLATE_CATEGORY" val="custom"/>
  <p:tag name="KSO_WM_TEMPLATE_INDEX" val="40490316"/>
  <p:tag name="KSO_WM_SCREEN_THEME_FLAG" val="Dlrq25wU2PGuGg5bbmjbDHX8/VYsFOPM4vsBqC3QoO0pzVD77Cw0rvRhPEfKpgI9g6frIr3KDzzTCzRJGS8beR90vKraSaGzhN3HenDTkrg="/>
</p:tagLst>
</file>

<file path=ppt/tags/tag81.xml><?xml version="1.0" encoding="utf-8"?>
<p:tagLst xmlns:p="http://schemas.openxmlformats.org/presentationml/2006/main">
  <p:tag name="KSO_WM_BEAUTIFY_FLAG" val="#wm#"/>
  <p:tag name="KSO_WM_TEMPLATE_CATEGORY" val="custom"/>
  <p:tag name="KSO_WM_TEMPLATE_INDEX" val="40490316"/>
  <p:tag name="KSO_WM_SCREEN_THEME_FLAG" val="Dlrq25wU2PGuGg5bbmjbDHX8/VYsFOPM4vsBqC3QoO0pzVD77Cw0rvRhPEfKpgI9g6frIr3KDzzTCzRJGS8beR90vKraSaGzhN3HenDTkrg="/>
</p:tagLst>
</file>

<file path=ppt/tags/tag8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4.xml><?xml version="1.0" encoding="utf-8"?>
<p:tagLst xmlns:p="http://schemas.openxmlformats.org/presentationml/2006/main">
  <p:tag name="TABLE_ENDDRAG_ORIGIN_RECT" val="637*146"/>
  <p:tag name="TABLE_ENDDRAG_RECT" val="15*73*637*146"/>
  <p:tag name="KSO_WM_SCREEN_THEME_FLAG" val="Dlrq25wU2PGuGg5bbmjbDHX8/VYsFOPM4vsBqC3QoO0pzVD77Cw0rvRhPEfKpgI9g6frIr3KDzzTCzRJGS8beR90vKraSaGzhN3HenDTkrg="/>
</p:tagLst>
</file>

<file path=ppt/tags/tag8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8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HX8/VYsFOPM4vsBqC3QoO0pzVD77Cw0rvRhPEfKpgI9g6frIr3KDzzTCzRJGS8beR90vKraSaGzhN3HenDTkrg="/>
</p:tagLst>
</file>

<file path=ppt/tags/tag90.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1.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2.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3.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4.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5.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6.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7.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8.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ags/tag99.xml><?xml version="1.0" encoding="utf-8"?>
<p:tagLst xmlns:p="http://schemas.openxmlformats.org/presentationml/2006/main">
  <p:tag name="KSO_WM_BEAUTIFY_FLAG" val="#wm#"/>
  <p:tag name="KSO_WM_TEMPLATE_CATEGORY" val="custom"/>
  <p:tag name="KSO_WM_TEMPLATE_INDEX" val="20231650"/>
  <p:tag name="KSO_WM_SCREEN_THEME_FLAG" val="Dlrq25wU2PGuGg5bbmjbDHX8/VYsFOPM4vsBqC3QoO0pzVD77Cw0rvRhPEfKpgI9g6frIr3KDzzTCzRJGS8beR90vKraSaGzhN3HenDTkrg="/>
</p:tagLst>
</file>

<file path=ppt/theme/theme1.xml><?xml version="1.0" encoding="utf-8"?>
<a:theme xmlns:a="http://schemas.openxmlformats.org/drawingml/2006/main" name="包图主题2">
  <a:themeElements>
    <a:clrScheme name="自定义 64">
      <a:dk1>
        <a:sysClr val="windowText" lastClr="000000"/>
      </a:dk1>
      <a:lt1>
        <a:sysClr val="window" lastClr="FFFFFF"/>
      </a:lt1>
      <a:dk2>
        <a:srgbClr val="44546A"/>
      </a:dk2>
      <a:lt2>
        <a:srgbClr val="E7E6E6"/>
      </a:lt2>
      <a:accent1>
        <a:srgbClr val="003760"/>
      </a:accent1>
      <a:accent2>
        <a:srgbClr val="005390"/>
      </a:accent2>
      <a:accent3>
        <a:srgbClr val="003760"/>
      </a:accent3>
      <a:accent4>
        <a:srgbClr val="005390"/>
      </a:accent4>
      <a:accent5>
        <a:srgbClr val="003760"/>
      </a:accent5>
      <a:accent6>
        <a:srgbClr val="005390"/>
      </a:accent6>
      <a:hlink>
        <a:srgbClr val="0070C0"/>
      </a:hlink>
      <a:folHlink>
        <a:srgbClr val="0070C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32193</Words>
  <PresentationFormat>全屏显示(16:9)</PresentationFormat>
  <Paragraphs>1673</Paragraphs>
  <Slides>121</Slides>
  <Notes>31</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121</vt:i4>
      </vt:variant>
    </vt:vector>
  </HeadingPairs>
  <TitlesOfParts>
    <vt:vector size="149" baseType="lpstr">
      <vt:lpstr>Arial</vt:lpstr>
      <vt:lpstr>宋体</vt:lpstr>
      <vt:lpstr>Wingdings</vt:lpstr>
      <vt:lpstr>方正大标宋简体</vt:lpstr>
      <vt:lpstr>阅读楷深度护眼</vt:lpstr>
      <vt:lpstr>楷体</vt:lpstr>
      <vt:lpstr>阿里巴巴普惠体 3.0 45 Light</vt:lpstr>
      <vt:lpstr>华文中宋</vt:lpstr>
      <vt:lpstr>华文楷体</vt:lpstr>
      <vt:lpstr>微软雅黑</vt:lpstr>
      <vt:lpstr>Arial Unicode MS</vt:lpstr>
      <vt:lpstr>等线</vt:lpstr>
      <vt:lpstr>Century Gothic</vt:lpstr>
      <vt:lpstr>华文细黑</vt:lpstr>
      <vt:lpstr>Wingdings</vt:lpstr>
      <vt:lpstr>方正公文楷体</vt:lpstr>
      <vt:lpstr>华康行楷体 W5</vt:lpstr>
      <vt:lpstr>方正公文小标宋</vt:lpstr>
      <vt:lpstr>方正兰亭黑简体</vt:lpstr>
      <vt:lpstr>汉仪字酷堂义山楷W</vt:lpstr>
      <vt:lpstr>Calibri</vt:lpstr>
      <vt:lpstr>楷体_GB2312</vt:lpstr>
      <vt:lpstr>新宋体</vt:lpstr>
      <vt:lpstr>黑体</vt:lpstr>
      <vt:lpstr>Times New Roman</vt:lpstr>
      <vt:lpstr>Times New Roman</vt:lpstr>
      <vt:lpstr>方正楷体_GB2312</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祝我们2026年中考再创高峰 身体健康 万事如意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2017-08-18T03:02:00Z</dcterms:created>
  <dcterms:modified xsi:type="dcterms:W3CDTF">2025-12-06T03:22:06Z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KSOTemplateUUID">
    <vt:lpwstr>v1.0_mb_I9DCpxIya7dhTAQ6WBwxoA==</vt:lpwstr>
  </property>
  <property fmtid="{D5CDD505-2E9C-101B-9397-08002B2CF9AE}" pid="4" name="ICV">
    <vt:lpwstr>CEEF35CE95A44635983CB5C66F916C9F_11</vt:lpwstr>
  </property>
</Properties>
</file>