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65" r:id="rId4"/>
  </p:sldMasterIdLst>
  <p:notesMasterIdLst>
    <p:notesMasterId r:id="rId6"/>
  </p:notesMasterIdLst>
  <p:handoutMasterIdLst>
    <p:handoutMasterId r:id="rId21"/>
  </p:handoutMasterIdLst>
  <p:sldIdLst>
    <p:sldId id="257" r:id="rId5"/>
    <p:sldId id="720" r:id="rId7"/>
    <p:sldId id="684" r:id="rId8"/>
    <p:sldId id="691" r:id="rId9"/>
    <p:sldId id="689" r:id="rId10"/>
    <p:sldId id="724" r:id="rId11"/>
    <p:sldId id="725" r:id="rId12"/>
    <p:sldId id="730" r:id="rId13"/>
    <p:sldId id="734" r:id="rId14"/>
    <p:sldId id="733" r:id="rId15"/>
    <p:sldId id="740" r:id="rId16"/>
    <p:sldId id="737" r:id="rId17"/>
    <p:sldId id="742" r:id="rId18"/>
    <p:sldId id="739" r:id="rId19"/>
    <p:sldId id="745" r:id="rId20"/>
  </p:sldIdLst>
  <p:sldSz cx="12192000" cy="6858000"/>
  <p:notesSz cx="6858000" cy="9144000"/>
  <p:embeddedFontLst>
    <p:embeddedFont>
      <p:font typeface="方正公文楷体" panose="02000500000000000000" charset="-122"/>
      <p:regular r:id="rId26"/>
    </p:embeddedFont>
    <p:embeddedFont>
      <p:font typeface="微软雅黑" panose="020B0503020204020204" pitchFamily="34" charset="-122"/>
      <p:regular r:id="rId27"/>
    </p:embeddedFont>
    <p:embeddedFont>
      <p:font typeface="汉仪铸字木头人W" panose="00020600040101010101" charset="-122"/>
      <p:regular r:id="rId28"/>
    </p:embeddedFont>
    <p:embeddedFont>
      <p:font typeface="华文中宋" panose="02010600040101010101" pitchFamily="2" charset="-122"/>
      <p:regular r:id="rId29"/>
    </p:embeddedFont>
    <p:embeddedFont>
      <p:font typeface="黑体" panose="02010609060101010101" charset="-122"/>
      <p:regular r:id="rId30"/>
    </p:embeddedFont>
    <p:embeddedFont>
      <p:font typeface="楷体" panose="02010609060101010101" charset="-122"/>
      <p:regular r:id="rId31"/>
    </p:embeddedFont>
    <p:embeddedFont>
      <p:font typeface="方正小标宋简体" panose="02000000000000000000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0" userDrawn="1">
          <p15:clr>
            <a:srgbClr val="A4A3A4"/>
          </p15:clr>
        </p15:guide>
        <p15:guide id="2" pos="38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2" name="王鹏皓" initials="王" lastIdx="1" clrIdx="0"/>
  <p:cmAuthor id="0" name="Administrator" initials="A" lastIdx="1" clrIdx="0"/>
  <p:cmAuthor id="3" name="孙文纯" initials="孙" lastIdx="0" clrIdx="0"/>
  <p:cmAuthor id="6" name="雨林木风" initials="雨" lastIdx="10" clrIdx="0"/>
  <p:cmAuthor id="7" name="kingsoft" initials="k" lastIdx="1" clrIdx="0"/>
  <p:cmAuthor id="8" name="未知用户1" initials="未" lastIdx="0" clrIdx="0"/>
  <p:cmAuthor id="9" name="幸兴" initials="幸" lastIdx="1" clrIdx="8"/>
  <p:cmAuthor id="5" name="宋洁然" initials="宋" lastIdx="2" clrIdx="1"/>
  <p:cmAuthor id="4" name="王习习" initials="王" lastIdx="2" clrIdx="0"/>
  <p:cmAuthor id="10" name="86136" initials="8" lastIdx="0" clrIdx="9"/>
  <p:cmAuthor id="11" name="11832" initials="1" lastIdx="1" clrIdx="10"/>
  <p:cmAuthor id="12" name="201" initials="2" lastIdx="1" clrIdx="11"/>
  <p:cmAuthor id="13" name="虾米" initials="虾" lastIdx="0" clrIdx="12"/>
  <p:cmAuthor id="15" name="付" initials="付" lastIdx="0" clrIdx="14"/>
  <p:cmAuthor id="14" name="ZZC" initials="Z" lastIdx="1" clrIdx="10"/>
  <p:cmAuthor id="76" name="1637354872@qq.com" initials="1" lastIdx="1" clrIdx="25"/>
  <p:cmAuthor id="16" name="Nicole Li  李倩" initials="N" lastIdx="0" clrIdx="0"/>
  <p:cmAuthor id="17" name="admin" initials="a" lastIdx="0" clrIdx="0"/>
  <p:cmAuthor id="18" name="222" initials="2" lastIdx="0" clrIdx="0"/>
  <p:cmAuthor id="30" name="liqian bao" initials="lb" lastIdx="0" clrIdx="29"/>
  <p:cmAuthor id="23" name="Microsoft Office 用户" initials="Office [23]" lastIdx="0" clrIdx="22"/>
  <p:cmAuthor id="19" name="Vivian Liu" initials="" lastIdx="0" clrIdx="1"/>
  <p:cmAuthor id="21" name="ASUS" initials="" lastIdx="0" clrIdx="20"/>
  <p:cmAuthor id="22" name="孙宇婷" initials="" lastIdx="0" clrIdx="21"/>
  <p:cmAuthor id="24" name="chenl" initials="" lastIdx="0" clrIdx="0"/>
  <p:cmAuthor id="25" name="王羽熙" initials="" lastIdx="0" clrIdx="24"/>
  <p:cmAuthor id="26" name="刘刘" initials="" lastIdx="0" clrIdx="20"/>
  <p:cmAuthor id="27" name="张 林娜" initials="" lastIdx="0" clrIdx="0"/>
  <p:cmAuthor id="28" name="LJH" initials="" lastIdx="0" clrIdx="0"/>
  <p:cmAuthor id="31" name="叶子" initials="" lastIdx="0" clrIdx="27"/>
  <p:cmAuthor id="32" name="Dino._6ZFrB7nA" initials="" lastIdx="0" clrIdx="1"/>
  <p:cmAuthor id="33" name="陈庆" initials="" lastIdx="0" clrIdx="31"/>
  <p:cmAuthor id="34" name="陈芳" initials="" lastIdx="0" clrIdx="35"/>
  <p:cmAuthor id="49837067" name="刘浩" initials="刘" lastIdx="0" clrIdx="0"/>
  <p:cmAuthor id="20" name="hanying" initials="h" lastIdx="0" clrIdx="19"/>
  <p:cmAuthor id="2000" name="张瑞霞" initials="authorId_524709945" lastIdx="0" clrIdx="0"/>
  <p:cmAuthor id="29" name="韩琳晶" initials="韩" lastIdx="0" clrIdx="28"/>
  <p:cmAuthor id="36" name="seewo" initials="s" lastIdx="0" clrIdx="35"/>
  <p:cmAuthor id="37" name="DELL" initials="" lastIdx="0" clrIdx="25"/>
  <p:cmAuthor id="38" name="邹 嘉豪" initials="" lastIdx="0" clrIdx="25"/>
  <p:cmAuthor id="40" name="乐胜中学微机室" initials="乐" lastIdx="0" clrIdx="39"/>
  <p:cmAuthor id="45" name="兰长宜" initials="兰" lastIdx="1" clrIdx="4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130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1FC1E0E-0400-455B-B9E7-B75DB88C3220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3"/>
              </a:solidFill>
            </a:ln>
          </a:left>
          <a:right>
            <a:ln w="9525" cmpd="sng">
              <a:solidFill>
                <a:schemeClr val="accent3"/>
              </a:solidFill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3">
              <a:lumMod val="40000"/>
              <a:lumOff val="60000"/>
              <a:alpha val="25000"/>
            </a:schemeClr>
          </a:solidFill>
        </a:fill>
      </a:tcStyle>
    </a:band2H>
    <a:band1V>
      <a:tcStyle>
        <a:tcBdr/>
        <a:fill>
          <a:solidFill>
            <a:schemeClr val="accent3">
              <a:lumMod val="40000"/>
              <a:lumOff val="60000"/>
              <a:alpha val="25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3"/>
              </a:solidFill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3"/>
              </a:solidFill>
            </a:ln>
          </a:left>
          <a:right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accent3"/>
        </a:fontRef>
      </a:tcTxStyle>
      <a:tcStyle>
        <a:tcBdr>
          <a:left>
            <a:ln w="9525" cmpd="sng">
              <a:solidFill>
                <a:schemeClr val="accent3"/>
              </a:solidFill>
            </a:ln>
          </a:left>
          <a:right>
            <a:ln w="9525" cmpd="sng">
              <a:solidFill>
                <a:schemeClr val="accent3"/>
              </a:solidFill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3"/>
              </a:solidFill>
            </a:ln>
          </a:left>
          <a:right>
            <a:ln w="9525" cmpd="sng">
              <a:solidFill>
                <a:schemeClr val="accent3"/>
              </a:solidFill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3"/>
          </a:solidFill>
        </a:fill>
      </a:tcStyle>
    </a:firstRow>
  </a:tblStyle>
  <a:tblStyle styleId="{9A8EBE2A-0B32-4D3F-93DD-EA9492BD48B6}" styleName="表样式 1 14">
    <a:wholeTbl>
      <a:tcTxStyle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3">
              <a:lumMod val="40000"/>
              <a:lumOff val="60000"/>
              <a:alpha val="25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25000"/>
            </a:schemeClr>
          </a:solidFill>
        </a:fill>
      </a:tcStyle>
    </a:band1V>
    <a:la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3BDA144-3937-42A8-92E9-09B4B9D04091}" styleName="表样式 1 23">
    <a:wholeTbl>
      <a:tcTxStyle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3">
              <a:lumMod val="40000"/>
              <a:lumOff val="60000"/>
              <a:alpha val="0"/>
            </a:schemeClr>
          </a:solidFill>
        </a:fill>
      </a:tcStyle>
    </a:band2H>
    <a:band1V>
      <a:tcStyle>
        <a:tcBdr/>
        <a:fill>
          <a:solidFill>
            <a:schemeClr val="accent3">
              <a:lumMod val="40000"/>
              <a:lumOff val="60000"/>
              <a:alpha val="25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>
              <a:noFill/>
            </a:ln>
          </a:left>
          <a:right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accent3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3"/>
              </a:solidFill>
            </a:ln>
          </a:top>
          <a:bottom>
            <a:ln w="9525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firstRow>
      <a:tcTxStyle b="on">
        <a:fontRef idx="none">
          <a:schemeClr val="bg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3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1584" y="-84"/>
      </p:cViewPr>
      <p:guideLst>
        <p:guide orient="horz" pos="2250"/>
        <p:guide pos="38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72.xml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4B75-F93A-4787-9927-C7A9A796AC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FF394-44FA-4F28-93D8-E4B7A8E89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0095" cy="6858000"/>
          </a:xfrm>
          <a:prstGeom prst="rect">
            <a:avLst/>
          </a:prstGeom>
          <a:gradFill>
            <a:gsLst>
              <a:gs pos="0">
                <a:schemeClr val="bg2">
                  <a:lumMod val="92000"/>
                </a:schemeClr>
              </a:gs>
              <a:gs pos="100000">
                <a:schemeClr val="bg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椭圆 7"/>
          <p:cNvSpPr>
            <a:spLocks noChangeAspect="1"/>
          </p:cNvSpPr>
          <p:nvPr userDrawn="1">
            <p:custDataLst>
              <p:tags r:id="rId3"/>
            </p:custDataLst>
          </p:nvPr>
        </p:nvSpPr>
        <p:spPr>
          <a:xfrm>
            <a:off x="2288565" y="1318468"/>
            <a:ext cx="1763395" cy="176339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alpha val="17000"/>
                </a:schemeClr>
              </a:gs>
            </a:gsLst>
            <a:lin ang="20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矩形: 圆顶角 12"/>
          <p:cNvSpPr/>
          <p:nvPr userDrawn="1">
            <p:custDataLst>
              <p:tags r:id="rId7"/>
            </p:custDataLst>
          </p:nvPr>
        </p:nvSpPr>
        <p:spPr>
          <a:xfrm rot="2700000" flipH="1" flipV="1">
            <a:off x="8203681" y="2169756"/>
            <a:ext cx="2033110" cy="378453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6000">
                <a:schemeClr val="accent1">
                  <a:alpha val="34000"/>
                </a:schemeClr>
              </a:gs>
              <a:gs pos="98000">
                <a:schemeClr val="accent1">
                  <a:alpha val="5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" panose="00000500000000000000" charset="-122"/>
              <a:sym typeface="+mn-ea"/>
            </a:endParaRPr>
          </a:p>
        </p:txBody>
      </p:sp>
      <p:sp>
        <p:nvSpPr>
          <p:cNvPr id="17" name="矩形: 圆顶角 13"/>
          <p:cNvSpPr/>
          <p:nvPr userDrawn="1">
            <p:custDataLst>
              <p:tags r:id="rId8"/>
            </p:custDataLst>
          </p:nvPr>
        </p:nvSpPr>
        <p:spPr>
          <a:xfrm rot="13500000" flipH="1" flipV="1">
            <a:off x="7899822" y="902160"/>
            <a:ext cx="2033110" cy="3837349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87000">
                <a:srgbClr val="FFFFFF">
                  <a:alpha val="0"/>
                </a:srgbClr>
              </a:gs>
              <a:gs pos="0">
                <a:schemeClr val="accent1">
                  <a:lumMod val="5000"/>
                  <a:lumOff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" panose="00000500000000000000" charset="-122"/>
              <a:sym typeface="+mn-ea"/>
            </a:endParaRPr>
          </a:p>
        </p:txBody>
      </p:sp>
      <p:sp>
        <p:nvSpPr>
          <p:cNvPr id="19" name="标题"/>
          <p:cNvSpPr txBox="1">
            <a:spLocks noGrp="1"/>
          </p:cNvSpPr>
          <p:nvPr>
            <p:ph type="title" idx="6" hasCustomPrompt="1"/>
            <p:custDataLst>
              <p:tags r:id="rId9"/>
            </p:custDataLst>
          </p:nvPr>
        </p:nvSpPr>
        <p:spPr>
          <a:xfrm>
            <a:off x="837565" y="2005330"/>
            <a:ext cx="5723255" cy="13836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  <a:sym typeface="+mn-ea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</a:t>
            </a:r>
            <a:br>
              <a:rPr dirty="0">
                <a:sym typeface="+mn-ea"/>
              </a:rPr>
            </a:br>
            <a:r>
              <a:rPr dirty="0">
                <a:sym typeface="+mn-ea"/>
              </a:rPr>
              <a:t>编辑标题样式</a:t>
            </a:r>
            <a:endParaRPr dirty="0">
              <a:sym typeface="+mn-ea"/>
            </a:endParaRPr>
          </a:p>
        </p:txBody>
      </p:sp>
      <p:sp>
        <p:nvSpPr>
          <p:cNvPr id="2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837565" y="4244627"/>
            <a:ext cx="2670175" cy="5743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61A03-5B11-41D8-8195-548B9DFA5C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63065-AC3C-461B-B16F-E18086721F0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/>
          <p:cNvSpPr/>
          <p:nvPr userDrawn="1">
            <p:custDataLst>
              <p:tags r:id="rId4"/>
            </p:custDataLst>
          </p:nvPr>
        </p:nvSpPr>
        <p:spPr>
          <a:xfrm>
            <a:off x="6917887" y="2"/>
            <a:ext cx="2686050" cy="6858000"/>
          </a:xfrm>
          <a:custGeom>
            <a:avLst/>
            <a:gdLst>
              <a:gd name="connsiteX0" fmla="*/ 23 w 4230"/>
              <a:gd name="connsiteY0" fmla="*/ 10800 h 10800"/>
              <a:gd name="connsiteX1" fmla="*/ 4230 w 4230"/>
              <a:gd name="connsiteY1" fmla="*/ 5414 h 10800"/>
              <a:gd name="connsiteX2" fmla="*/ 0 w 4230"/>
              <a:gd name="connsiteY2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30" h="10800">
                <a:moveTo>
                  <a:pt x="23" y="10800"/>
                </a:moveTo>
                <a:lnTo>
                  <a:pt x="4230" y="5414"/>
                </a:lnTo>
                <a:lnTo>
                  <a:pt x="0" y="0"/>
                </a:lnTo>
              </a:path>
            </a:pathLst>
          </a:custGeom>
          <a:noFill/>
          <a:ln>
            <a:gradFill>
              <a:gsLst>
                <a:gs pos="0">
                  <a:schemeClr val="accent1">
                    <a:alpha val="3000"/>
                  </a:schemeClr>
                </a:gs>
                <a:gs pos="100000">
                  <a:schemeClr val="accent1">
                    <a:alpha val="8000"/>
                  </a:schemeClr>
                </a:gs>
              </a:gsLst>
              <a:lin ang="516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5"/>
            </p:custDataLst>
          </p:nvPr>
        </p:nvSpPr>
        <p:spPr>
          <a:xfrm>
            <a:off x="7916756" y="0"/>
            <a:ext cx="4124960" cy="6858000"/>
          </a:xfrm>
          <a:custGeom>
            <a:avLst/>
            <a:gdLst>
              <a:gd name="connsiteX0" fmla="*/ 2249 w 6496"/>
              <a:gd name="connsiteY0" fmla="*/ 0 h 10800"/>
              <a:gd name="connsiteX1" fmla="*/ 6496 w 6496"/>
              <a:gd name="connsiteY1" fmla="*/ 5436 h 10800"/>
              <a:gd name="connsiteX2" fmla="*/ 6492 w 6496"/>
              <a:gd name="connsiteY2" fmla="*/ 5438 h 10800"/>
              <a:gd name="connsiteX3" fmla="*/ 6496 w 6496"/>
              <a:gd name="connsiteY3" fmla="*/ 5441 h 10800"/>
              <a:gd name="connsiteX4" fmla="*/ 2309 w 6496"/>
              <a:gd name="connsiteY4" fmla="*/ 10800 h 10800"/>
              <a:gd name="connsiteX5" fmla="*/ 26 w 6496"/>
              <a:gd name="connsiteY5" fmla="*/ 10800 h 10800"/>
              <a:gd name="connsiteX6" fmla="*/ 4230 w 6496"/>
              <a:gd name="connsiteY6" fmla="*/ 5420 h 10800"/>
              <a:gd name="connsiteX7" fmla="*/ 4226 w 6496"/>
              <a:gd name="connsiteY7" fmla="*/ 5417 h 10800"/>
              <a:gd name="connsiteX8" fmla="*/ 4230 w 6496"/>
              <a:gd name="connsiteY8" fmla="*/ 5414 h 10800"/>
              <a:gd name="connsiteX9" fmla="*/ 0 w 6496"/>
              <a:gd name="connsiteY9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96" h="10800">
                <a:moveTo>
                  <a:pt x="2249" y="0"/>
                </a:moveTo>
                <a:lnTo>
                  <a:pt x="6496" y="5436"/>
                </a:lnTo>
                <a:lnTo>
                  <a:pt x="6492" y="5438"/>
                </a:lnTo>
                <a:lnTo>
                  <a:pt x="6496" y="5441"/>
                </a:lnTo>
                <a:lnTo>
                  <a:pt x="2309" y="10800"/>
                </a:lnTo>
                <a:lnTo>
                  <a:pt x="26" y="10800"/>
                </a:lnTo>
                <a:lnTo>
                  <a:pt x="4230" y="5420"/>
                </a:lnTo>
                <a:lnTo>
                  <a:pt x="4226" y="5417"/>
                </a:lnTo>
                <a:lnTo>
                  <a:pt x="4230" y="5414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chemeClr val="accent1">
                  <a:alpha val="3000"/>
                </a:schemeClr>
              </a:gs>
              <a:gs pos="80000">
                <a:schemeClr val="accent1">
                  <a:alpha val="3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2" name="矩形 11"/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295210" y="6205991"/>
            <a:ext cx="180000" cy="180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295210" y="6444121"/>
            <a:ext cx="180000" cy="180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542865" y="6205991"/>
            <a:ext cx="180000" cy="180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542865" y="6444121"/>
            <a:ext cx="180000" cy="180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789147" y="6444121"/>
            <a:ext cx="180000" cy="180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1036266" y="6444121"/>
            <a:ext cx="180000" cy="180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0095" cy="6858000"/>
          </a:xfrm>
          <a:prstGeom prst="rect">
            <a:avLst/>
          </a:prstGeom>
          <a:gradFill>
            <a:gsLst>
              <a:gs pos="0">
                <a:schemeClr val="bg2">
                  <a:lumMod val="92000"/>
                </a:schemeClr>
              </a:gs>
              <a:gs pos="100000">
                <a:schemeClr val="bg1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9" name="任意多边形: 形状 8"/>
          <p:cNvSpPr/>
          <p:nvPr userDrawn="1">
            <p:custDataLst>
              <p:tags r:id="rId3"/>
            </p:custDataLst>
          </p:nvPr>
        </p:nvSpPr>
        <p:spPr>
          <a:xfrm flipH="1">
            <a:off x="10699478" y="0"/>
            <a:ext cx="1490346" cy="840741"/>
          </a:xfrm>
          <a:custGeom>
            <a:avLst/>
            <a:gdLst>
              <a:gd name="connsiteX0" fmla="*/ 1480712 w 1490346"/>
              <a:gd name="connsiteY0" fmla="*/ 0 h 840741"/>
              <a:gd name="connsiteX1" fmla="*/ 9634 w 1490346"/>
              <a:gd name="connsiteY1" fmla="*/ 0 h 840741"/>
              <a:gd name="connsiteX2" fmla="*/ 0 w 1490346"/>
              <a:gd name="connsiteY2" fmla="*/ 95568 h 840741"/>
              <a:gd name="connsiteX3" fmla="*/ 745173 w 1490346"/>
              <a:gd name="connsiteY3" fmla="*/ 840741 h 840741"/>
              <a:gd name="connsiteX4" fmla="*/ 1490346 w 1490346"/>
              <a:gd name="connsiteY4" fmla="*/ 95568 h 84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346" h="840741">
                <a:moveTo>
                  <a:pt x="1480712" y="0"/>
                </a:moveTo>
                <a:lnTo>
                  <a:pt x="9634" y="0"/>
                </a:lnTo>
                <a:lnTo>
                  <a:pt x="0" y="95568"/>
                </a:lnTo>
                <a:cubicBezTo>
                  <a:pt x="0" y="507116"/>
                  <a:pt x="333625" y="840741"/>
                  <a:pt x="745173" y="840741"/>
                </a:cubicBezTo>
                <a:cubicBezTo>
                  <a:pt x="1156721" y="840741"/>
                  <a:pt x="1490346" y="507116"/>
                  <a:pt x="1490346" y="95568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1">
                  <a:alpha val="17000"/>
                </a:schemeClr>
              </a:gs>
            </a:gsLst>
            <a:lin ang="20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1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3.xml"/><Relationship Id="rId21" Type="http://schemas.openxmlformats.org/officeDocument/2006/relationships/tags" Target="../tags/tag52.xml"/><Relationship Id="rId20" Type="http://schemas.openxmlformats.org/officeDocument/2006/relationships/tags" Target="../tags/tag51.xml"/><Relationship Id="rId2" Type="http://schemas.openxmlformats.org/officeDocument/2006/relationships/tags" Target="../tags/tag37.xml"/><Relationship Id="rId19" Type="http://schemas.openxmlformats.org/officeDocument/2006/relationships/tags" Target="../tags/tag50.xml"/><Relationship Id="rId18" Type="http://schemas.openxmlformats.org/officeDocument/2006/relationships/image" Target="../media/image4.svg"/><Relationship Id="rId17" Type="http://schemas.openxmlformats.org/officeDocument/2006/relationships/image" Target="../media/image3.png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image" Target="../media/image2.svg"/><Relationship Id="rId11" Type="http://schemas.openxmlformats.org/officeDocument/2006/relationships/image" Target="../media/image1.png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927334" y="4509142"/>
            <a:ext cx="7200900" cy="1322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    </a:t>
            </a:r>
            <a:r>
              <a:rPr lang="zh-CN" altLang="en-US" sz="3200" b="1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南海实验中学   陈广</a:t>
            </a:r>
            <a:endParaRPr lang="en-US" altLang="zh-CN" sz="3200" b="1" dirty="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 smtClean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       2025</a:t>
            </a:r>
            <a:r>
              <a:rPr lang="zh-CN" altLang="en-US" sz="3200" b="1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年</a:t>
            </a:r>
            <a:r>
              <a:rPr lang="en-US" altLang="zh-CN" sz="3200" b="1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03</a:t>
            </a:r>
            <a:r>
              <a:rPr lang="zh-CN" altLang="en-US" sz="3200" b="1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月</a:t>
            </a:r>
            <a:r>
              <a:rPr lang="en-US" altLang="zh-CN" sz="3200" b="1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12</a:t>
            </a:r>
            <a:r>
              <a:rPr lang="zh-CN" altLang="en-US" sz="3200" b="1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日</a:t>
            </a:r>
            <a:endParaRPr lang="zh-CN" altLang="en-US" sz="3200" b="1" dirty="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11" name="object 11" descr="7b0a2020202022776f7264617274223a20227b5c2269645c223a32353030313038332c5c227469645c223a5c225c227d220a7d0a"/>
          <p:cNvSpPr txBox="1">
            <a:spLocks noGrp="1"/>
          </p:cNvSpPr>
          <p:nvPr/>
        </p:nvSpPr>
        <p:spPr>
          <a:xfrm>
            <a:off x="-1897380" y="1124585"/>
            <a:ext cx="12905105" cy="3520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000" b="1" i="0">
                <a:solidFill>
                  <a:srgbClr val="FF0000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4006850" fontAlgn="auto">
              <a:lnSpc>
                <a:spcPct val="150000"/>
              </a:lnSpc>
              <a:spcBef>
                <a:spcPts val="0"/>
              </a:spcBef>
            </a:pPr>
            <a:r>
              <a:rPr sz="7000" dirty="0">
                <a:ln w="24448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循“道”</a:t>
            </a:r>
            <a:r>
              <a:rPr lang="zh-CN" sz="7000" dirty="0">
                <a:ln w="24448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与</a:t>
            </a:r>
            <a:r>
              <a:rPr sz="7000" dirty="0">
                <a:ln w="24448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优“术”</a:t>
            </a:r>
            <a:br>
              <a:rPr sz="5400" dirty="0">
                <a:ln w="24448" cmpd="sng">
                  <a:solidFill>
                    <a:schemeClr val="bg1"/>
                  </a:solidFill>
                  <a:prstDash val="solid"/>
                </a:ln>
                <a:solidFill>
                  <a:srgbClr val="1302FC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</a:br>
            <a:r>
              <a:rPr sz="5400" dirty="0">
                <a:ln w="24448" cmpd="sng">
                  <a:solidFill>
                    <a:schemeClr val="bg1"/>
                  </a:solidFill>
                  <a:prstDash val="solid"/>
                </a:ln>
                <a:solidFill>
                  <a:srgbClr val="1302FC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</a:t>
            </a:r>
            <a:r>
              <a:rPr lang="en-US" sz="5400" dirty="0">
                <a:ln w="24448" cmpd="sng">
                  <a:solidFill>
                    <a:schemeClr val="bg1"/>
                  </a:solidFill>
                  <a:prstDash val="solid"/>
                </a:ln>
                <a:solidFill>
                  <a:srgbClr val="1302FC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汉仪铸字木头人W" panose="00020600040101010101" charset="-122"/>
                <a:ea typeface="汉仪铸字木头人W" panose="00020600040101010101" charset="-122"/>
                <a:cs typeface="汉仪铸字木头人W" panose="00020600040101010101" charset="-122"/>
              </a:rPr>
              <a:t>  </a:t>
            </a:r>
            <a:r>
              <a:rPr lang="en-US" sz="5400" dirty="0">
                <a:ln w="24448" cmpd="sng">
                  <a:solidFill>
                    <a:schemeClr val="bg1"/>
                  </a:solidFill>
                  <a:prstDash val="solid"/>
                </a:ln>
                <a:solidFill>
                  <a:srgbClr val="1302FC"/>
                </a:solidFill>
                <a:effectLst>
                  <a:outerShdw dist="114300" dir="2100000" sx="103000" sy="103000" algn="tr" rotWithShape="0">
                    <a:srgbClr val="C5C577">
                      <a:alpha val="100000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</a:t>
            </a:r>
            <a:r>
              <a:rPr sz="3600" spc="-5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</a:t>
            </a:r>
            <a:r>
              <a:rPr lang="zh-CN" sz="3600" spc="-5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中考历史二轮复习备考展望</a:t>
            </a:r>
            <a:endParaRPr sz="3600" spc="-5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marL="4006850" fontAlgn="auto">
              <a:lnSpc>
                <a:spcPct val="150000"/>
              </a:lnSpc>
              <a:spcBef>
                <a:spcPts val="0"/>
              </a:spcBef>
            </a:pPr>
            <a:endParaRPr lang="zh-CN" sz="2800" spc="-5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23" name="组合 12"/>
          <p:cNvGrpSpPr/>
          <p:nvPr/>
        </p:nvGrpSpPr>
        <p:grpSpPr>
          <a:xfrm>
            <a:off x="438468" y="124143"/>
            <a:ext cx="3337753" cy="1027747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25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26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27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6" name="标题 1"/>
          <p:cNvSpPr>
            <a:spLocks noGrp="1"/>
          </p:cNvSpPr>
          <p:nvPr/>
        </p:nvSpPr>
        <p:spPr>
          <a:xfrm>
            <a:off x="1847215" y="765175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二、</a:t>
            </a:r>
            <a:r>
              <a:rPr sz="3600" b="1" u="sng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课标读厚</a:t>
            </a:r>
            <a:r>
              <a:rPr lang="zh-CN"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与</a:t>
            </a:r>
            <a:r>
              <a:rPr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课本读薄</a:t>
            </a:r>
            <a:endParaRPr lang="zh-CN" sz="36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14495" y="1772285"/>
            <a:ext cx="784669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1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（一）中国古代史</a:t>
            </a:r>
            <a:endParaRPr lang="zh-CN" altLang="en-US" sz="2100" b="1" spc="15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1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1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内容要求</a:t>
            </a:r>
            <a:endParaRPr lang="zh-CN" altLang="en-US" sz="2100" b="1" spc="15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100" b="1" spc="150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1.1 </a:t>
            </a:r>
            <a:r>
              <a:rPr lang="zh-CN" altLang="en-US" sz="2100" b="1" spc="150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史前时期</a:t>
            </a:r>
            <a:endParaRPr lang="zh-CN" altLang="en-US" sz="2100" b="1" spc="150" dirty="0" smtClean="0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100" b="1" spc="150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1.2 </a:t>
            </a:r>
            <a:r>
              <a:rPr lang="zh-CN" altLang="en-US" sz="2100" b="1" spc="150" dirty="0" smtClean="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夏商周与春秋战国时期</a:t>
            </a:r>
            <a:endParaRPr lang="zh-CN" altLang="en-US" sz="2100" b="1" spc="150" dirty="0" smtClean="0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100" b="1" spc="15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……</a:t>
            </a:r>
            <a:endParaRPr lang="zh-CN" altLang="en-US" sz="2100" b="1" spc="150" dirty="0" smtClean="0">
              <a:solidFill>
                <a:schemeClr val="tx1"/>
              </a:solidFill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100" b="1" spc="15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2.</a:t>
            </a:r>
            <a:r>
              <a:rPr lang="zh-CN" altLang="en-US" sz="2100" b="1" spc="15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学业要求</a:t>
            </a:r>
            <a:endParaRPr lang="zh-CN" altLang="en-US" sz="2100" b="1" spc="150" dirty="0" smtClean="0">
              <a:solidFill>
                <a:srgbClr val="FF0000"/>
              </a:solidFill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100" b="1" spc="15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2.1 </a:t>
            </a:r>
            <a:r>
              <a:rPr lang="zh-CN" altLang="en-US" sz="2100" b="1" spc="150" dirty="0" smtClean="0"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能够了解中国古代历史的基本线索和重要的事件、人物、现象，知道重大史事发生的时间和地点、原因和结果，初步养成历史时序意识和历史空间感。（唯物史观、时空观念）</a:t>
            </a:r>
            <a:endParaRPr lang="zh-CN" altLang="en-US" sz="2100" b="1" spc="150" dirty="0" smtClean="0"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100" b="1" spc="150" dirty="0" smtClean="0"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endParaRPr lang="zh-CN" altLang="en-US" sz="2100" b="1" spc="150" dirty="0" smtClean="0"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100" b="1" spc="15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3.</a:t>
            </a:r>
            <a:r>
              <a:rPr lang="zh-CN" altLang="en-US" sz="2100" b="1" spc="150" dirty="0" smtClean="0">
                <a:solidFill>
                  <a:srgbClr val="FF0000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教学提示</a:t>
            </a:r>
            <a:endParaRPr lang="zh-CN" altLang="en-US" sz="2100" b="1" spc="150" dirty="0" smtClean="0">
              <a:solidFill>
                <a:srgbClr val="FF0000"/>
              </a:solidFill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100" b="1" spc="15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•</a:t>
            </a:r>
            <a:r>
              <a:rPr lang="zh-CN" altLang="en-US" sz="2100" b="1" spc="15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学会计算历史年代，了解中国古代纪年的主要方法，制作中</a:t>
            </a:r>
            <a:r>
              <a:rPr lang="en-US" altLang="zh-CN" sz="2100" b="1" spc="15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2100" b="1" spc="15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国古代历史发展时间轴，编写简要的历史大事年表。</a:t>
            </a:r>
            <a:endParaRPr lang="zh-CN" altLang="en-US" sz="2100" b="1" spc="150" dirty="0" smtClean="0">
              <a:solidFill>
                <a:schemeClr val="tx1"/>
              </a:solidFill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100" b="1" spc="15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endParaRPr lang="zh-CN" altLang="en-US" sz="2100" b="1" spc="150" dirty="0" smtClean="0">
              <a:solidFill>
                <a:schemeClr val="tx1"/>
              </a:solidFill>
              <a:uFillTx/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736600" y="1701165"/>
            <a:ext cx="3423920" cy="4626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12"/>
          <p:cNvGrpSpPr/>
          <p:nvPr/>
        </p:nvGrpSpPr>
        <p:grpSpPr>
          <a:xfrm>
            <a:off x="438785" y="124460"/>
            <a:ext cx="3362325" cy="942340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21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5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6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1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7" name="标题 1"/>
          <p:cNvSpPr>
            <a:spLocks noGrp="1"/>
          </p:cNvSpPr>
          <p:nvPr/>
        </p:nvSpPr>
        <p:spPr>
          <a:xfrm>
            <a:off x="983615" y="692785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二、</a:t>
            </a:r>
            <a:r>
              <a:rPr sz="3200" b="1" u="sng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课标读厚</a:t>
            </a:r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与</a:t>
            </a:r>
            <a:r>
              <a:rPr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课本读薄</a:t>
            </a:r>
            <a:endParaRPr lang="zh-CN" sz="32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2985" y="1485265"/>
            <a:ext cx="9805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中国古代史中</a:t>
            </a: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史前时期</a:t>
            </a: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</a:t>
            </a:r>
            <a:r>
              <a:rPr lang="zh-CN" altLang="en-US" sz="2800" b="1" u="sng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内容要求</a:t>
            </a: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2022</a:t>
            </a: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年版课标）</a:t>
            </a:r>
            <a:endParaRPr lang="zh-CN" altLang="en-US" sz="2800" b="1" spc="15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3525" y="3429635"/>
            <a:ext cx="10141585" cy="1300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通过了解元谋人、蓝田人、北京人等旧石器时代的人类及其文化遗存，知道中国境内原始社会时期的人类活动;通过了解河姆渡半坡、良渚、陶寺等新石器时代的文化遗存知道中国的原始农耕生活;了解私有制、阶级和早期国家的产生;知道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考古发现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是了解原始社会的重要依据;通过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古代文献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中记述的黄帝、炎帝等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神话传说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，了解其中蕴含的历史信息。</a:t>
            </a:r>
            <a:endParaRPr lang="zh-CN" altLang="en-US" sz="20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235585" y="4869815"/>
            <a:ext cx="10169525" cy="1420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通过了解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元谋人、蓝田人、北京人等旧石器时代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的人类及其文化遗存，知道中国境内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原始社会时期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的人类活动;通过了解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河姆渡半坡、良渚、陶寺等新石器时代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的文化遗存知道中国的原始农耕生活;</a:t>
            </a:r>
            <a:r>
              <a:rPr lang="zh-CN" altLang="en-US" sz="20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了解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私有制、阶级和早期国家的产生</a:t>
            </a:r>
            <a:r>
              <a:rPr lang="zh-CN" altLang="en-US" sz="20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;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知道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考古发现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是了解原始社会的重要依据;通过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古代文献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中记述的黄帝、炎帝等神话传说，了解其中蕴含的历史信息。</a:t>
            </a:r>
            <a:endParaRPr lang="zh-CN" altLang="en-US" sz="20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35585" y="1988820"/>
            <a:ext cx="10169525" cy="1360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通过了解元谋人、蓝田人、北京人等旧石器时代的人类及其文化遗存，知道中国境内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原始社会时期的人类活动;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通过了解河姆渡半坡、良渚、陶寺等新石器时代的文化遗存知道中国的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原始农耕生活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;了解</a:t>
            </a:r>
            <a:r>
              <a:rPr lang="zh-CN" altLang="en-US" sz="2000" b="1" u="sng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私有制、阶级和早期国家的产生;</a:t>
            </a:r>
            <a:r>
              <a: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知道考古发现是了解原始社会的重要依据;通过古代文献中记述的黄帝、炎帝等神话传说，了解其中蕴含的历史信息。</a:t>
            </a:r>
            <a:endParaRPr lang="zh-CN" altLang="en-US" sz="20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0488295" y="1917065"/>
            <a:ext cx="25927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单元知识体系</a:t>
            </a:r>
            <a:r>
              <a:rPr lang="en-US" altLang="zh-CN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endParaRPr lang="en-US" altLang="zh-CN" sz="2000" b="1">
              <a:solidFill>
                <a:srgbClr val="000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人类起源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农业起源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文明起源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10435590" y="3475990"/>
            <a:ext cx="25927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单元方法体系</a:t>
            </a:r>
            <a:r>
              <a:rPr lang="en-US" altLang="zh-CN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en-US" altLang="zh-CN" sz="2000" b="1">
              <a:solidFill>
                <a:srgbClr val="000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考古发现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文献记载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神话传说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10488930" y="4941570"/>
            <a:ext cx="25927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单元素养体系</a:t>
            </a:r>
            <a:r>
              <a:rPr lang="en-US" altLang="zh-CN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en-US" altLang="zh-CN" sz="2000" b="1">
              <a:solidFill>
                <a:srgbClr val="000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000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唯物史观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时空观念</a:t>
            </a:r>
            <a:b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zh-CN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000" b="1">
                <a:solidFill>
                  <a:srgbClr val="FF00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史料实证</a:t>
            </a:r>
            <a:endParaRPr lang="zh-CN" altLang="en-US" sz="2000" b="1">
              <a:solidFill>
                <a:srgbClr val="FF00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标题 1"/>
          <p:cNvSpPr>
            <a:spLocks noGrp="1"/>
          </p:cNvSpPr>
          <p:nvPr/>
        </p:nvSpPr>
        <p:spPr>
          <a:xfrm>
            <a:off x="2854325" y="5949315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结构化的目标体系</a:t>
            </a:r>
            <a:endParaRPr lang="zh-CN" sz="32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16" grpId="0"/>
      <p:bldP spid="13" grpId="0"/>
      <p:bldP spid="2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3" name="组合 12"/>
          <p:cNvGrpSpPr/>
          <p:nvPr/>
        </p:nvGrpSpPr>
        <p:grpSpPr>
          <a:xfrm>
            <a:off x="438785" y="124460"/>
            <a:ext cx="3362325" cy="942340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21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5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6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1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7" name="标题 1"/>
          <p:cNvSpPr>
            <a:spLocks noGrp="1"/>
          </p:cNvSpPr>
          <p:nvPr/>
        </p:nvSpPr>
        <p:spPr>
          <a:xfrm>
            <a:off x="983615" y="692785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二、</a:t>
            </a:r>
            <a:r>
              <a:rPr sz="3200" b="1" u="sng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课标读厚</a:t>
            </a:r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与</a:t>
            </a:r>
            <a:r>
              <a:rPr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课本读薄</a:t>
            </a:r>
            <a:endParaRPr lang="zh-CN" sz="32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5640" y="1484630"/>
            <a:ext cx="8970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800" b="1" u="sng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教学提示</a:t>
            </a: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2022</a:t>
            </a: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年版课标）</a:t>
            </a:r>
            <a:endParaRPr lang="zh-CN" altLang="en-US" sz="2800" b="1" spc="15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9425" y="1835785"/>
            <a:ext cx="11092180" cy="2757805"/>
            <a:chOff x="755" y="3134"/>
            <a:chExt cx="17468" cy="4343"/>
          </a:xfrm>
        </p:grpSpPr>
        <p:sp>
          <p:nvSpPr>
            <p:cNvPr id="15" name="文本框 14"/>
            <p:cNvSpPr txBox="1"/>
            <p:nvPr>
              <p:custDataLst>
                <p:tags r:id="rId1"/>
              </p:custDataLst>
            </p:nvPr>
          </p:nvSpPr>
          <p:spPr>
            <a:xfrm>
              <a:off x="755" y="3477"/>
              <a:ext cx="17468" cy="3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t">
              <a:noAutofit/>
            </a:bodyPr>
            <a:p>
              <a:endParaRPr lang="zh-CN" altLang="en-US" sz="20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55" y="3134"/>
              <a:ext cx="17468" cy="4343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endParaRPr lang="en-US" altLang="zh-CN" sz="2000" b="1">
                <a:solidFill>
                  <a:schemeClr val="tx1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1.</a:t>
              </a:r>
              <a:r>
                <a:rPr lang="zh-CN" altLang="en-US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充分利用历史遗址、古代建筑等，尽量发掘和利用乡土历史资源。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（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23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年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31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题）</a:t>
              </a:r>
              <a:endParaRPr lang="zh-CN" altLang="en-US" sz="20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2.</a:t>
              </a:r>
              <a:r>
                <a:rPr lang="zh-CN" altLang="en-US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进行有关中国现代史的数据检索和统计。搜集与国计民生有关的统计数据，绘制成统计表，运用统计表中的数据说明现代中国社会发展的情况。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（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23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年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32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题）</a:t>
              </a:r>
              <a:endParaRPr lang="zh-CN" altLang="en-US" sz="20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3.</a:t>
              </a:r>
              <a:r>
                <a:rPr lang="zh-CN" altLang="en-US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运用一战前后的欧洲示意图、二战前后的世界历史地图，概括说明其中显示的国际关系的变化，进一步提高运用历史地图的能力，提升时空观念。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（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23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年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33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题）</a:t>
              </a:r>
              <a:endParaRPr lang="zh-CN" altLang="en-US" sz="20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  <a:p>
              <a:pPr marL="0" indent="0" algn="just" defTabSz="26670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4.</a:t>
              </a:r>
              <a:r>
                <a:rPr lang="zh-CN" altLang="en-US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开展项目学习，深入探讨世界现代史上的重要问题，通过撰写报告、撰写小论文，围绕主题进行自主、合作、探究学习，形成项目研</a:t>
              </a:r>
              <a:r>
                <a:rPr lang="en-US" altLang="zh-CN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 </a:t>
              </a:r>
              <a:r>
                <a:rPr lang="zh-CN" altLang="en-US" sz="2000" b="1">
                  <a:solidFill>
                    <a:schemeClr val="tx1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究成果，进行交流。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（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24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年</a:t>
              </a:r>
              <a:r>
                <a:rPr lang="en-US" altLang="zh-CN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33</a:t>
              </a:r>
              <a:r>
                <a:rPr lang="zh-CN" altLang="en-US" sz="2000" b="1">
                  <a:solidFill>
                    <a:srgbClr val="FF0000"/>
                  </a:solidFill>
                  <a:latin typeface="方正小标宋简体" panose="02000000000000000000" charset="-122"/>
                  <a:ea typeface="方正小标宋简体" panose="02000000000000000000" charset="-122"/>
                  <a:cs typeface="方正小标宋简体" panose="02000000000000000000" charset="-122"/>
                </a:rPr>
                <a:t>题）</a:t>
              </a:r>
              <a:endParaRPr lang="zh-CN" altLang="en-US" sz="20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52755" y="4433570"/>
            <a:ext cx="11118850" cy="23672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altLang="zh-CN" sz="2000" b="1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                    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                                                       中国古代史</a:t>
            </a:r>
            <a:endParaRPr lang="zh-CN" altLang="en-US" sz="2000" b="1"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1.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编写简要的历史大事年表。</a:t>
            </a:r>
            <a:endParaRPr lang="zh-CN" altLang="en-US" sz="2000" b="1">
              <a:solidFill>
                <a:srgbClr val="1302FC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2.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从历史地图中辨识、获取重要的历史地理信息</a:t>
            </a:r>
            <a:endParaRPr lang="zh-CN" altLang="en-US" sz="2000" b="1">
              <a:solidFill>
                <a:srgbClr val="1302FC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3.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将历史图片进行分类，配上文字说明。</a:t>
            </a:r>
            <a:endParaRPr lang="zh-CN" altLang="en-US" sz="2000" b="1">
              <a:solidFill>
                <a:srgbClr val="1302FC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4.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编写历史剧的脚本</a:t>
            </a:r>
            <a:endParaRPr lang="zh-CN" altLang="en-US" sz="2000" b="1">
              <a:solidFill>
                <a:srgbClr val="1302FC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5.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开展</a:t>
            </a:r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“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中国传统节日溯源</a:t>
            </a:r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”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的专题活动</a:t>
            </a:r>
            <a:endParaRPr lang="zh-CN" altLang="en-US" sz="2000" b="1">
              <a:solidFill>
                <a:srgbClr val="1302FC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6.</a:t>
            </a:r>
            <a:r>
              <a:rPr lang="zh-CN" altLang="en-US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围绕中国古代历史上重大的、综合性的问题进行探究并展开讨论。</a:t>
            </a:r>
            <a:endParaRPr lang="zh-CN" altLang="en-US" sz="2000" b="1">
              <a:solidFill>
                <a:srgbClr val="1302FC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······</a:t>
            </a:r>
            <a:endParaRPr lang="en-US" altLang="zh-CN" sz="2000" b="1">
              <a:solidFill>
                <a:srgbClr val="1302FC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2755" y="4392930"/>
            <a:ext cx="11228070" cy="2379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altLang="zh-CN" sz="2000" b="1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                                                                           </a:t>
            </a:r>
            <a:r>
              <a:rPr lang="zh-CN" altLang="en-US" sz="2000" b="1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中国现代史</a:t>
            </a:r>
            <a:endParaRPr lang="zh-CN" altLang="en-US" sz="2000" b="1"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1.</a:t>
            </a:r>
            <a:r>
              <a:rPr lang="zh-CN" altLang="en-US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开展社会调查。深入了解改革开放以来人民生活和社会的变化，形成调查报告。</a:t>
            </a:r>
            <a:endParaRPr lang="zh-CN" altLang="en-US" sz="2000" b="1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2.</a:t>
            </a:r>
            <a:r>
              <a:rPr lang="zh-CN" altLang="en-US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搜集、整理英雄事迹和劳动模范的史料，为社会主义建设英模立传。</a:t>
            </a:r>
            <a:endParaRPr lang="zh-CN" altLang="en-US" sz="2000" b="1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3.</a:t>
            </a:r>
            <a:r>
              <a:rPr lang="zh-CN" altLang="en-US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开展口述史的学习活动。形成口述史的材料集。在此基础上，选择一个主题，撰写口述史文章。</a:t>
            </a:r>
            <a:endParaRPr lang="zh-CN" altLang="en-US" sz="2000" b="1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4.</a:t>
            </a:r>
            <a:r>
              <a:rPr lang="zh-CN" altLang="en-US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搜集、整理有关抗美援朝精神等方面的图文材料，以制作展板，设计墙报，举行讨论 会、报告会。</a:t>
            </a:r>
            <a:endParaRPr lang="zh-CN" altLang="en-US" sz="2000" b="1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5.</a:t>
            </a:r>
            <a:r>
              <a:rPr lang="zh-CN" altLang="en-US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进行专题研究。选定研究的主题，通过捜集、整理相关的图文、影视材料</a:t>
            </a:r>
            <a:r>
              <a:rPr lang="en-US" altLang="zh-CN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, </a:t>
            </a:r>
            <a:r>
              <a:rPr lang="zh-CN" altLang="en-US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撰写研究报告。</a:t>
            </a:r>
            <a:endParaRPr lang="zh-CN" altLang="en-US" sz="2000" b="1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  <a:p>
            <a:r>
              <a:rPr lang="en-US" altLang="zh-CN" sz="2000" b="1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······</a:t>
            </a:r>
            <a:endParaRPr lang="en-US" altLang="zh-CN" sz="2000" b="1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12"/>
          <p:cNvGrpSpPr/>
          <p:nvPr/>
        </p:nvGrpSpPr>
        <p:grpSpPr>
          <a:xfrm>
            <a:off x="438785" y="124460"/>
            <a:ext cx="3362325" cy="942340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21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4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5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6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1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7" name="标题 1"/>
          <p:cNvSpPr>
            <a:spLocks noGrp="1"/>
          </p:cNvSpPr>
          <p:nvPr/>
        </p:nvSpPr>
        <p:spPr>
          <a:xfrm>
            <a:off x="983615" y="692785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二、</a:t>
            </a:r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课标读厚与</a:t>
            </a:r>
            <a:r>
              <a:rPr sz="3200" b="1" u="sng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课本读薄</a:t>
            </a:r>
            <a:endParaRPr lang="zh-CN" sz="3200" b="1" u="sng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59150" y="1610995"/>
            <a:ext cx="98050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2022</a:t>
            </a:r>
            <a:r>
              <a:rPr lang="zh-CN" altLang="en-US" sz="2800" b="1" spc="150" dirty="0" smtClean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年版课标学业质量要求</a:t>
            </a:r>
            <a:endParaRPr lang="zh-CN" altLang="en-US" sz="2800" b="1" spc="150" dirty="0" smtClean="0">
              <a:solidFill>
                <a:srgbClr val="FF0000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695325" y="2132965"/>
            <a:ext cx="10987405" cy="3522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1.</a:t>
            </a:r>
            <a:r>
              <a:rPr lang="zh-CN" altLang="en-US" sz="2800" b="1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掌握历史发展过程中的重要史事</a:t>
            </a:r>
            <a:endParaRPr lang="zh-CN" altLang="en-US" sz="2800" b="1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altLang="zh-CN" sz="2800" b="1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2.</a:t>
            </a:r>
            <a:r>
              <a:rPr lang="zh-CN" altLang="en-US" sz="2800" b="1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了解历史发展过程中的各种联系</a:t>
            </a:r>
            <a:endParaRPr lang="zh-CN" altLang="en-US" sz="2800" b="1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）历史发展的古今联系。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2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）不同史事的因果联系。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3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）不同领域的横向联系。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4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）中国与世界间的联系。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altLang="zh-CN" sz="2800" b="1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3.</a:t>
            </a:r>
            <a:r>
              <a:rPr lang="zh-CN" altLang="en-US" sz="2800" b="1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认识历史发展的基本规律和大趋势</a:t>
            </a:r>
            <a:endParaRPr lang="zh-CN" altLang="en-US" sz="2800" b="1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      </a:t>
            </a:r>
            <a:r>
              <a:rPr lang="en-US" altLang="zh-CN" sz="2800" b="1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······</a:t>
            </a:r>
            <a:endParaRPr lang="en-US" altLang="zh-CN" sz="2800" b="1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8211185" y="3285490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掌握史实</a:t>
            </a:r>
            <a:endParaRPr lang="zh-CN" sz="32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endParaRPr lang="zh-CN" sz="32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zh-CN" sz="3200" b="1" dirty="0">
                <a:solidFill>
                  <a:srgbClr val="1302FC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理解联系</a:t>
            </a:r>
            <a:endParaRPr lang="zh-CN" sz="32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endParaRPr lang="zh-CN" sz="32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r>
              <a:rPr lang="zh-CN" sz="3200" b="1" dirty="0">
                <a:solidFill>
                  <a:srgbClr val="1302FC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认识趋势</a:t>
            </a:r>
            <a:endParaRPr lang="zh-CN" sz="32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endParaRPr lang="zh-CN" sz="32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r>
              <a:rPr lang="zh-CN" sz="3200" b="1" dirty="0">
                <a:solidFill>
                  <a:srgbClr val="1302FC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表达运用</a:t>
            </a:r>
            <a:endParaRPr lang="zh-CN" altLang="zh-CN" sz="32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8976360" y="2708910"/>
            <a:ext cx="287655" cy="43180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8976360" y="3641090"/>
            <a:ext cx="287655" cy="43180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下箭头 13"/>
          <p:cNvSpPr/>
          <p:nvPr/>
        </p:nvSpPr>
        <p:spPr>
          <a:xfrm>
            <a:off x="8976360" y="4653280"/>
            <a:ext cx="287655" cy="43180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1180" y="5733415"/>
            <a:ext cx="11308715" cy="873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知识学习缺乏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深度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，深度不够形成知识孤岛；学科视野缺乏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广度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，视野不够出现囚笼效应；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能力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训练缺乏效度，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效度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不够导致重复劳动。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1"/>
          <p:cNvSpPr>
            <a:spLocks noGrp="1"/>
          </p:cNvSpPr>
          <p:nvPr/>
        </p:nvSpPr>
        <p:spPr>
          <a:xfrm>
            <a:off x="1558925" y="855345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二、</a:t>
            </a:r>
            <a:r>
              <a:rPr lang="zh-CN" sz="32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课标读厚与</a:t>
            </a:r>
            <a:r>
              <a:rPr sz="3200" b="1" u="sng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课本读薄</a:t>
            </a:r>
            <a:endParaRPr lang="zh-CN" sz="3200" b="1" u="sng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pSp>
        <p:nvGrpSpPr>
          <p:cNvPr id="4" name="组合 12"/>
          <p:cNvGrpSpPr/>
          <p:nvPr/>
        </p:nvGrpSpPr>
        <p:grpSpPr>
          <a:xfrm>
            <a:off x="438785" y="124460"/>
            <a:ext cx="3362325" cy="942340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21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5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6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8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1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1765" y="1916430"/>
            <a:ext cx="4878070" cy="3542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10109835" y="2348865"/>
            <a:ext cx="8159750" cy="243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记</a:t>
            </a:r>
            <a:r>
              <a:rPr lang="zh-CN" sz="28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主干知识</a:t>
            </a:r>
            <a:endParaRPr lang="zh-CN" sz="28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endParaRPr lang="zh-CN" sz="28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r>
              <a:rPr 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找</a:t>
            </a:r>
            <a:r>
              <a:rPr lang="zh-CN" sz="2800" b="1" dirty="0">
                <a:solidFill>
                  <a:srgbClr val="1302FC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纵横联系</a:t>
            </a:r>
            <a:endParaRPr lang="zh-CN" sz="28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endParaRPr lang="zh-CN" sz="28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r>
              <a:rPr 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析</a:t>
            </a:r>
            <a:r>
              <a:rPr lang="zh-CN" sz="2800" b="1" dirty="0">
                <a:solidFill>
                  <a:srgbClr val="1302FC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时代特征</a:t>
            </a:r>
            <a:endParaRPr lang="zh-CN" sz="28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endParaRPr lang="zh-CN" sz="28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  <a:p>
            <a:pPr algn="l"/>
            <a:r>
              <a:rPr lang="zh-CN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说</a:t>
            </a:r>
            <a:r>
              <a:rPr lang="zh-CN" altLang="zh-CN" sz="2800" b="1" dirty="0">
                <a:solidFill>
                  <a:srgbClr val="1302FC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  <a:sym typeface="+mn-ea"/>
              </a:rPr>
              <a:t>历史叙事</a:t>
            </a:r>
            <a:endParaRPr lang="zh-CN" altLang="zh-CN" sz="2800" b="1" dirty="0">
              <a:solidFill>
                <a:srgbClr val="1302FC"/>
              </a:solidFill>
              <a:latin typeface="Arial" panose="020B0604020202020204" pitchFamily="34" charset="0"/>
              <a:ea typeface="华文中宋" panose="0201060004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10920095" y="2493010"/>
            <a:ext cx="287655" cy="43180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10890250" y="3357245"/>
            <a:ext cx="287655" cy="43180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10911205" y="4221480"/>
            <a:ext cx="287655" cy="43180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" y="1916430"/>
            <a:ext cx="5012690" cy="35420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" grpId="0" bldLvl="0" animBg="1"/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6"/>
            <p:custDataLst>
              <p:tags r:id="rId1"/>
            </p:custDataLst>
          </p:nvPr>
        </p:nvSpPr>
        <p:spPr>
          <a:xfrm>
            <a:off x="4295775" y="2493010"/>
            <a:ext cx="5723255" cy="1383665"/>
          </a:xfrm>
        </p:spPr>
        <p:txBody>
          <a:bodyPr/>
          <a:lstStyle/>
          <a:p>
            <a:r>
              <a:rPr lang="zh-CN" altLang="en-US"/>
              <a:t>感谢指正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 flipH="1">
            <a:off x="4228399" y="3543033"/>
            <a:ext cx="1190268" cy="0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: 形状 2051"/>
          <p:cNvSpPr/>
          <p:nvPr>
            <p:custDataLst>
              <p:tags r:id="rId2"/>
            </p:custDataLst>
          </p:nvPr>
        </p:nvSpPr>
        <p:spPr>
          <a:xfrm>
            <a:off x="5189329" y="2566281"/>
            <a:ext cx="1282471" cy="1982376"/>
          </a:xfrm>
          <a:custGeom>
            <a:avLst/>
            <a:gdLst>
              <a:gd name="connsiteX0" fmla="*/ 1911007 w 1911006"/>
              <a:gd name="connsiteY0" fmla="*/ 0 h 2953933"/>
              <a:gd name="connsiteX1" fmla="*/ 1499701 w 1911006"/>
              <a:gd name="connsiteY1" fmla="*/ 0 h 2953933"/>
              <a:gd name="connsiteX2" fmla="*/ 0 w 1911006"/>
              <a:gd name="connsiteY2" fmla="*/ 2953934 h 2953933"/>
              <a:gd name="connsiteX3" fmla="*/ 422687 w 1911006"/>
              <a:gd name="connsiteY3" fmla="*/ 2953934 h 2953933"/>
              <a:gd name="connsiteX4" fmla="*/ 1911007 w 1911006"/>
              <a:gd name="connsiteY4" fmla="*/ 0 h 295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006" h="2953933">
                <a:moveTo>
                  <a:pt x="1911007" y="0"/>
                </a:moveTo>
                <a:lnTo>
                  <a:pt x="1499701" y="0"/>
                </a:lnTo>
                <a:lnTo>
                  <a:pt x="0" y="2953934"/>
                </a:lnTo>
                <a:lnTo>
                  <a:pt x="422687" y="2953934"/>
                </a:lnTo>
                <a:lnTo>
                  <a:pt x="1911007" y="0"/>
                </a:lnTo>
                <a:close/>
              </a:path>
            </a:pathLst>
          </a:custGeom>
          <a:solidFill>
            <a:schemeClr val="accent1"/>
          </a:solidFill>
          <a:ln w="12700" cap="rnd">
            <a:solidFill>
              <a:schemeClr val="dk1">
                <a:lumMod val="13000"/>
                <a:lumOff val="87000"/>
              </a:schemeClr>
            </a:solidFill>
            <a:prstDash val="solid"/>
            <a:round/>
          </a:ln>
        </p:spPr>
        <p:txBody>
          <a:bodyPr rtlCol="0" anchor="ctr"/>
          <a:p>
            <a:endParaRPr lang="zh-CN" altLang="en-US" b="1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5" name="任意多边形: 形状 2052"/>
          <p:cNvSpPr/>
          <p:nvPr>
            <p:custDataLst>
              <p:tags r:id="rId3"/>
            </p:custDataLst>
          </p:nvPr>
        </p:nvSpPr>
        <p:spPr>
          <a:xfrm>
            <a:off x="4904558" y="1246291"/>
            <a:ext cx="1291083" cy="4601722"/>
          </a:xfrm>
          <a:custGeom>
            <a:avLst/>
            <a:gdLst>
              <a:gd name="connsiteX0" fmla="*/ 961920 w 1923840"/>
              <a:gd name="connsiteY0" fmla="*/ 0 h 6857012"/>
              <a:gd name="connsiteX1" fmla="*/ 0 w 1923840"/>
              <a:gd name="connsiteY1" fmla="*/ 1931447 h 6857012"/>
              <a:gd name="connsiteX2" fmla="*/ 1501211 w 1923840"/>
              <a:gd name="connsiteY2" fmla="*/ 4914184 h 6857012"/>
              <a:gd name="connsiteX3" fmla="*/ 983115 w 1923840"/>
              <a:gd name="connsiteY3" fmla="*/ 5991256 h 6857012"/>
              <a:gd name="connsiteX4" fmla="*/ 424139 w 1923840"/>
              <a:gd name="connsiteY4" fmla="*/ 4920978 h 6857012"/>
              <a:gd name="connsiteX5" fmla="*/ 966740 w 1923840"/>
              <a:gd name="connsiteY5" fmla="*/ 3852268 h 6857012"/>
              <a:gd name="connsiteX6" fmla="*/ 750605 w 1923840"/>
              <a:gd name="connsiteY6" fmla="*/ 3422787 h 6857012"/>
              <a:gd name="connsiteX7" fmla="*/ 0 w 1923840"/>
              <a:gd name="connsiteY7" fmla="*/ 4948271 h 6857012"/>
              <a:gd name="connsiteX8" fmla="*/ 962675 w 1923840"/>
              <a:gd name="connsiteY8" fmla="*/ 6857013 h 6857012"/>
              <a:gd name="connsiteX9" fmla="*/ 1923840 w 1923840"/>
              <a:gd name="connsiteY9" fmla="*/ 4934625 h 6857012"/>
              <a:gd name="connsiteX10" fmla="*/ 455961 w 1923840"/>
              <a:gd name="connsiteY10" fmla="*/ 1928428 h 6857012"/>
              <a:gd name="connsiteX11" fmla="*/ 983115 w 1923840"/>
              <a:gd name="connsiteY11" fmla="*/ 867267 h 6857012"/>
              <a:gd name="connsiteX12" fmla="*/ 1501211 w 1923840"/>
              <a:gd name="connsiteY12" fmla="*/ 1946604 h 6857012"/>
              <a:gd name="connsiteX13" fmla="*/ 1171841 w 1923840"/>
              <a:gd name="connsiteY13" fmla="*/ 2603079 h 6857012"/>
              <a:gd name="connsiteX14" fmla="*/ 1382285 w 1923840"/>
              <a:gd name="connsiteY14" fmla="*/ 3033838 h 6857012"/>
              <a:gd name="connsiteX15" fmla="*/ 1923840 w 1923840"/>
              <a:gd name="connsiteY15" fmla="*/ 1966289 h 6857012"/>
              <a:gd name="connsiteX16" fmla="*/ 961920 w 1923840"/>
              <a:gd name="connsiteY16" fmla="*/ 0 h 68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3840" h="6857012">
                <a:moveTo>
                  <a:pt x="961920" y="0"/>
                </a:moveTo>
                <a:lnTo>
                  <a:pt x="0" y="1931447"/>
                </a:lnTo>
                <a:lnTo>
                  <a:pt x="1501211" y="4914184"/>
                </a:lnTo>
                <a:lnTo>
                  <a:pt x="983115" y="5991256"/>
                </a:lnTo>
                <a:lnTo>
                  <a:pt x="424139" y="4920978"/>
                </a:lnTo>
                <a:lnTo>
                  <a:pt x="966740" y="3852268"/>
                </a:lnTo>
                <a:lnTo>
                  <a:pt x="750605" y="3422787"/>
                </a:lnTo>
                <a:lnTo>
                  <a:pt x="0" y="4948271"/>
                </a:lnTo>
                <a:lnTo>
                  <a:pt x="962675" y="6857013"/>
                </a:lnTo>
                <a:lnTo>
                  <a:pt x="1923840" y="4934625"/>
                </a:lnTo>
                <a:lnTo>
                  <a:pt x="455961" y="1928428"/>
                </a:lnTo>
                <a:lnTo>
                  <a:pt x="983115" y="867267"/>
                </a:lnTo>
                <a:lnTo>
                  <a:pt x="1501211" y="1946604"/>
                </a:lnTo>
                <a:lnTo>
                  <a:pt x="1171841" y="2603079"/>
                </a:lnTo>
                <a:lnTo>
                  <a:pt x="1382285" y="3033838"/>
                </a:lnTo>
                <a:lnTo>
                  <a:pt x="1923840" y="1966289"/>
                </a:lnTo>
                <a:lnTo>
                  <a:pt x="961920" y="0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 w="12700" cap="rnd">
            <a:solidFill>
              <a:schemeClr val="dk1">
                <a:lumMod val="13000"/>
                <a:lumOff val="87000"/>
              </a:schemeClr>
            </a:solidFill>
            <a:prstDash val="solid"/>
            <a:round/>
          </a:ln>
        </p:spPr>
        <p:txBody>
          <a:bodyPr rtlCol="0" anchor="ctr"/>
          <a:p>
            <a:endParaRPr lang="zh-CN" altLang="en-US" b="1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6" name="任意多边形: 形状 2053"/>
          <p:cNvSpPr/>
          <p:nvPr>
            <p:custDataLst>
              <p:tags r:id="rId4"/>
            </p:custDataLst>
          </p:nvPr>
        </p:nvSpPr>
        <p:spPr>
          <a:xfrm>
            <a:off x="5210653" y="1828214"/>
            <a:ext cx="486816" cy="712141"/>
          </a:xfrm>
          <a:custGeom>
            <a:avLst/>
            <a:gdLst>
              <a:gd name="connsiteX0" fmla="*/ 384768 w 725403"/>
              <a:gd name="connsiteY0" fmla="*/ 1058083 h 1061160"/>
              <a:gd name="connsiteX1" fmla="*/ 0 w 725403"/>
              <a:gd name="connsiteY1" fmla="*/ 1061161 h 1061160"/>
              <a:gd name="connsiteX2" fmla="*/ 527154 w 725403"/>
              <a:gd name="connsiteY2" fmla="*/ 0 h 1061160"/>
              <a:gd name="connsiteX3" fmla="*/ 725403 w 725403"/>
              <a:gd name="connsiteY3" fmla="*/ 412932 h 1061160"/>
              <a:gd name="connsiteX4" fmla="*/ 384768 w 725403"/>
              <a:gd name="connsiteY4" fmla="*/ 1058083 h 106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403" h="1061160">
                <a:moveTo>
                  <a:pt x="384768" y="1058083"/>
                </a:moveTo>
                <a:lnTo>
                  <a:pt x="0" y="1061161"/>
                </a:lnTo>
                <a:lnTo>
                  <a:pt x="527154" y="0"/>
                </a:lnTo>
                <a:lnTo>
                  <a:pt x="725403" y="412932"/>
                </a:lnTo>
                <a:lnTo>
                  <a:pt x="384768" y="1058083"/>
                </a:lnTo>
                <a:close/>
              </a:path>
            </a:pathLst>
          </a:custGeom>
          <a:solidFill>
            <a:schemeClr val="accent1"/>
          </a:solidFill>
          <a:ln w="12700" cap="rnd">
            <a:solidFill>
              <a:schemeClr val="dk1">
                <a:lumMod val="13000"/>
                <a:lumOff val="87000"/>
              </a:schemeClr>
            </a:solidFill>
            <a:prstDash val="solid"/>
            <a:round/>
          </a:ln>
        </p:spPr>
        <p:txBody>
          <a:bodyPr rtlCol="0" anchor="ctr"/>
          <a:p>
            <a:endParaRPr lang="zh-CN" altLang="en-US" b="1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7" name="任意多边形: 形状 2054"/>
          <p:cNvSpPr/>
          <p:nvPr>
            <p:custDataLst>
              <p:tags r:id="rId5"/>
            </p:custDataLst>
          </p:nvPr>
        </p:nvSpPr>
        <p:spPr>
          <a:xfrm>
            <a:off x="5550452" y="4557616"/>
            <a:ext cx="904810" cy="1290108"/>
          </a:xfrm>
          <a:custGeom>
            <a:avLst/>
            <a:gdLst>
              <a:gd name="connsiteX0" fmla="*/ 1348256 w 1348255"/>
              <a:gd name="connsiteY0" fmla="*/ 0 h 1922388"/>
              <a:gd name="connsiteX1" fmla="*/ 961165 w 1348255"/>
              <a:gd name="connsiteY1" fmla="*/ 0 h 1922388"/>
              <a:gd name="connsiteX2" fmla="*/ 0 w 1348255"/>
              <a:gd name="connsiteY2" fmla="*/ 1922388 h 1922388"/>
              <a:gd name="connsiteX3" fmla="*/ 402189 w 1348255"/>
              <a:gd name="connsiteY3" fmla="*/ 1922388 h 1922388"/>
              <a:gd name="connsiteX4" fmla="*/ 1348256 w 1348255"/>
              <a:gd name="connsiteY4" fmla="*/ 0 h 192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255" h="1922388">
                <a:moveTo>
                  <a:pt x="1348256" y="0"/>
                </a:moveTo>
                <a:lnTo>
                  <a:pt x="961165" y="0"/>
                </a:lnTo>
                <a:lnTo>
                  <a:pt x="0" y="1922388"/>
                </a:lnTo>
                <a:lnTo>
                  <a:pt x="402189" y="1922388"/>
                </a:lnTo>
                <a:lnTo>
                  <a:pt x="1348256" y="0"/>
                </a:lnTo>
                <a:close/>
              </a:path>
            </a:pathLst>
          </a:custGeom>
          <a:solidFill>
            <a:schemeClr val="accent1"/>
          </a:solidFill>
          <a:ln w="12700" cap="rnd">
            <a:solidFill>
              <a:schemeClr val="dk1">
                <a:lumMod val="13000"/>
                <a:lumOff val="87000"/>
              </a:schemeClr>
            </a:solidFill>
            <a:prstDash val="solid"/>
            <a:round/>
          </a:ln>
        </p:spPr>
        <p:txBody>
          <a:bodyPr rtlCol="0" anchor="ctr"/>
          <a:p>
            <a:endParaRPr lang="zh-CN" altLang="en-US" b="1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8" name="任意多边形: 形状 2055"/>
          <p:cNvSpPr/>
          <p:nvPr>
            <p:custDataLst>
              <p:tags r:id="rId6"/>
            </p:custDataLst>
          </p:nvPr>
        </p:nvSpPr>
        <p:spPr>
          <a:xfrm>
            <a:off x="5210653" y="2538078"/>
            <a:ext cx="1244864" cy="2019515"/>
          </a:xfrm>
          <a:custGeom>
            <a:avLst/>
            <a:gdLst>
              <a:gd name="connsiteX0" fmla="*/ 0 w 1854969"/>
              <a:gd name="connsiteY0" fmla="*/ 3078 h 3009274"/>
              <a:gd name="connsiteX1" fmla="*/ 384768 w 1854969"/>
              <a:gd name="connsiteY1" fmla="*/ 0 h 3009274"/>
              <a:gd name="connsiteX2" fmla="*/ 1854970 w 1854969"/>
              <a:gd name="connsiteY2" fmla="*/ 3009274 h 3009274"/>
              <a:gd name="connsiteX3" fmla="*/ 1467879 w 1854969"/>
              <a:gd name="connsiteY3" fmla="*/ 3009274 h 3009274"/>
              <a:gd name="connsiteX4" fmla="*/ 0 w 1854969"/>
              <a:gd name="connsiteY4" fmla="*/ 3078 h 300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4969" h="3009274">
                <a:moveTo>
                  <a:pt x="0" y="3078"/>
                </a:moveTo>
                <a:lnTo>
                  <a:pt x="384768" y="0"/>
                </a:lnTo>
                <a:lnTo>
                  <a:pt x="1854970" y="3009274"/>
                </a:lnTo>
                <a:lnTo>
                  <a:pt x="1467879" y="3009274"/>
                </a:lnTo>
                <a:lnTo>
                  <a:pt x="0" y="3078"/>
                </a:lnTo>
                <a:close/>
              </a:path>
            </a:pathLst>
          </a:custGeom>
          <a:solidFill>
            <a:schemeClr val="dk1">
              <a:lumMod val="7000"/>
              <a:lumOff val="93000"/>
            </a:schemeClr>
          </a:solidFill>
          <a:ln w="12700" cap="rnd">
            <a:solidFill>
              <a:schemeClr val="dk1">
                <a:lumMod val="13000"/>
                <a:lumOff val="87000"/>
              </a:schemeClr>
            </a:solidFill>
            <a:prstDash val="solid"/>
            <a:round/>
          </a:ln>
        </p:spPr>
        <p:txBody>
          <a:bodyPr rtlCol="0" anchor="ctr"/>
          <a:p>
            <a:endParaRPr lang="zh-CN" altLang="en-US" b="1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9" name="任意多边形: 形状 2056"/>
          <p:cNvSpPr/>
          <p:nvPr>
            <p:custDataLst>
              <p:tags r:id="rId7"/>
            </p:custDataLst>
          </p:nvPr>
        </p:nvSpPr>
        <p:spPr>
          <a:xfrm>
            <a:off x="5189329" y="4548673"/>
            <a:ext cx="505250" cy="718259"/>
          </a:xfrm>
          <a:custGeom>
            <a:avLst/>
            <a:gdLst>
              <a:gd name="connsiteX0" fmla="*/ 0 w 752870"/>
              <a:gd name="connsiteY0" fmla="*/ 0 h 1070277"/>
              <a:gd name="connsiteX1" fmla="*/ 422687 w 752870"/>
              <a:gd name="connsiteY1" fmla="*/ 0 h 1070277"/>
              <a:gd name="connsiteX2" fmla="*/ 752870 w 752870"/>
              <a:gd name="connsiteY2" fmla="*/ 667276 h 1070277"/>
              <a:gd name="connsiteX3" fmla="*/ 558976 w 752870"/>
              <a:gd name="connsiteY3" fmla="*/ 1070278 h 1070277"/>
              <a:gd name="connsiteX4" fmla="*/ 0 w 752870"/>
              <a:gd name="connsiteY4" fmla="*/ 0 h 107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870" h="1070277">
                <a:moveTo>
                  <a:pt x="0" y="0"/>
                </a:moveTo>
                <a:lnTo>
                  <a:pt x="422687" y="0"/>
                </a:lnTo>
                <a:lnTo>
                  <a:pt x="752870" y="667276"/>
                </a:lnTo>
                <a:lnTo>
                  <a:pt x="558976" y="1070278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lumMod val="7000"/>
              <a:lumOff val="93000"/>
            </a:schemeClr>
          </a:solidFill>
          <a:ln w="12700" cap="rnd">
            <a:solidFill>
              <a:schemeClr val="dk1">
                <a:lumMod val="13000"/>
                <a:lumOff val="87000"/>
              </a:schemeClr>
            </a:solidFill>
            <a:prstDash val="solid"/>
            <a:round/>
          </a:ln>
        </p:spPr>
        <p:txBody>
          <a:bodyPr rtlCol="0" anchor="ctr"/>
          <a:p>
            <a:endParaRPr lang="zh-CN" altLang="en-US" b="1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sp>
        <p:nvSpPr>
          <p:cNvPr id="10" name="任意多边形: 形状 2057"/>
          <p:cNvSpPr/>
          <p:nvPr>
            <p:custDataLst>
              <p:tags r:id="rId8"/>
            </p:custDataLst>
          </p:nvPr>
        </p:nvSpPr>
        <p:spPr>
          <a:xfrm>
            <a:off x="5549764" y="1246291"/>
            <a:ext cx="921568" cy="1320076"/>
          </a:xfrm>
          <a:custGeom>
            <a:avLst/>
            <a:gdLst>
              <a:gd name="connsiteX0" fmla="*/ 1373226 w 1373225"/>
              <a:gd name="connsiteY0" fmla="*/ 1967044 h 1967043"/>
              <a:gd name="connsiteX1" fmla="*/ 961920 w 1373225"/>
              <a:gd name="connsiteY1" fmla="*/ 1966289 h 1967043"/>
              <a:gd name="connsiteX2" fmla="*/ 0 w 1373225"/>
              <a:gd name="connsiteY2" fmla="*/ 0 h 1967043"/>
              <a:gd name="connsiteX3" fmla="*/ 417751 w 1373225"/>
              <a:gd name="connsiteY3" fmla="*/ 0 h 1967043"/>
              <a:gd name="connsiteX4" fmla="*/ 1373226 w 1373225"/>
              <a:gd name="connsiteY4" fmla="*/ 1967044 h 196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225" h="1967043">
                <a:moveTo>
                  <a:pt x="1373226" y="1967044"/>
                </a:moveTo>
                <a:lnTo>
                  <a:pt x="961920" y="1966289"/>
                </a:lnTo>
                <a:lnTo>
                  <a:pt x="0" y="0"/>
                </a:lnTo>
                <a:lnTo>
                  <a:pt x="417751" y="0"/>
                </a:lnTo>
                <a:lnTo>
                  <a:pt x="1373226" y="1967044"/>
                </a:lnTo>
                <a:close/>
              </a:path>
            </a:pathLst>
          </a:custGeom>
          <a:solidFill>
            <a:schemeClr val="dk1">
              <a:lumMod val="7000"/>
              <a:lumOff val="93000"/>
            </a:schemeClr>
          </a:solidFill>
          <a:ln w="12700" cap="rnd">
            <a:solidFill>
              <a:schemeClr val="dk1">
                <a:lumMod val="13000"/>
                <a:lumOff val="87000"/>
              </a:schemeClr>
            </a:solidFill>
            <a:prstDash val="solid"/>
            <a:round/>
          </a:ln>
        </p:spPr>
        <p:txBody>
          <a:bodyPr rtlCol="0" anchor="ctr"/>
          <a:p>
            <a:endParaRPr lang="zh-CN" altLang="en-US" b="1">
              <a:latin typeface="方正公文楷体" panose="02000500000000000000" charset="-122"/>
              <a:ea typeface="方正公文楷体" panose="02000500000000000000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 flipV="1">
            <a:off x="6471487" y="2566281"/>
            <a:ext cx="932636" cy="1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8" descr="343435383038363b343532323339303bbacfcdacc7a9caf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7855" y="2169389"/>
            <a:ext cx="311971" cy="311971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13"/>
            </p:custDataLst>
          </p:nvPr>
        </p:nvCxnSpPr>
        <p:spPr>
          <a:xfrm flipV="1">
            <a:off x="6455666" y="4557616"/>
            <a:ext cx="948889" cy="2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>
            <p:custDataLst>
              <p:tags r:id="rId14"/>
            </p:custDataLst>
          </p:nvPr>
        </p:nvSpPr>
        <p:spPr>
          <a:xfrm>
            <a:off x="7536180" y="3717290"/>
            <a:ext cx="3729355" cy="1002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 kern="0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一轮通史系统复习</a:t>
            </a:r>
            <a:endParaRPr lang="zh-CN" altLang="en-US" sz="2800" b="1" kern="0" dirty="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u="sng" kern="0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二轮专题重点复习</a:t>
            </a:r>
            <a:endParaRPr lang="zh-CN" altLang="en-US" sz="2800" b="1" kern="0" dirty="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kern="0" dirty="0">
                <a:solidFill>
                  <a:schemeClr val="tx1"/>
                </a:soli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三轮冲刺综合训练</a:t>
            </a:r>
            <a:endParaRPr lang="zh-CN" altLang="en-US" sz="2800" b="1" kern="0" dirty="0">
              <a:solidFill>
                <a:schemeClr val="tx1"/>
              </a:soli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7403830" y="1196765"/>
            <a:ext cx="3550013" cy="100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 kern="0" dirty="0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一轮单元整体复习</a:t>
            </a:r>
            <a:endParaRPr lang="zh-CN" altLang="en-US" sz="2800" b="1" kern="0" dirty="0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u="sng" kern="0" dirty="0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二轮题型分类复习</a:t>
            </a:r>
            <a:br>
              <a:rPr lang="zh-CN" altLang="en-US" sz="2800" b="1" u="sng" kern="0" dirty="0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</a:br>
            <a:r>
              <a:rPr lang="zh-CN" altLang="en-US" sz="2800" b="1" kern="0" dirty="0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三轮冲刺综合训练</a:t>
            </a:r>
            <a:endParaRPr lang="zh-CN" altLang="en-US" sz="2800" b="1" kern="0" dirty="0">
              <a:solidFill>
                <a:srgbClr val="1302FC"/>
              </a:soli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</p:txBody>
      </p:sp>
      <p:pic>
        <p:nvPicPr>
          <p:cNvPr id="16" name="图片 29" descr="333639373138363b343435303832353bd7cabdf0b7e7cfd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08877" y="3142702"/>
            <a:ext cx="311971" cy="311971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19"/>
            </p:custDataLst>
          </p:nvPr>
        </p:nvSpPr>
        <p:spPr>
          <a:xfrm>
            <a:off x="407789" y="2566924"/>
            <a:ext cx="3550013" cy="100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p>
            <a:pPr algn="r">
              <a:lnSpc>
                <a:spcPct val="150000"/>
              </a:lnSpc>
            </a:pPr>
            <a:r>
              <a:rPr lang="zh-CN" altLang="en-US" sz="2800" b="1" kern="0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一轮单元整体复习</a:t>
            </a:r>
            <a:endParaRPr lang="zh-CN" altLang="en-US" sz="2800" b="1" kern="0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b="1" u="sng" kern="0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二轮微观主题复习</a:t>
            </a:r>
            <a:endParaRPr lang="zh-CN" altLang="en-US" sz="2800" b="1" kern="0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b="1" kern="0" dirty="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方正公文楷体" panose="02000500000000000000" charset="-122"/>
                <a:ea typeface="方正公文楷体" panose="02000500000000000000" charset="-122"/>
                <a:sym typeface="+mn-ea"/>
              </a:rPr>
              <a:t>三轮冲刺综合训练</a:t>
            </a:r>
            <a:endParaRPr lang="zh-CN" altLang="en-US" sz="2800" b="1" kern="0" dirty="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方正公文楷体" panose="02000500000000000000" charset="-122"/>
              <a:ea typeface="方正公文楷体" panose="020005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28660" y="5589270"/>
            <a:ext cx="14166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FF0000"/>
                </a:solidFill>
              </a:rPr>
              <a:t>1.0</a:t>
            </a:r>
            <a:endParaRPr lang="en-US" altLang="zh-CN" sz="40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47850" y="2061210"/>
            <a:ext cx="14166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FF0000"/>
                </a:solidFill>
              </a:rPr>
              <a:t>2.0</a:t>
            </a:r>
            <a:endParaRPr lang="en-US" altLang="zh-CN" sz="400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00415" y="621030"/>
            <a:ext cx="14166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FF0000"/>
                </a:solidFill>
              </a:rPr>
              <a:t>3.0</a:t>
            </a:r>
            <a:endParaRPr lang="en-US" altLang="zh-CN" sz="4000">
              <a:solidFill>
                <a:srgbClr val="FF0000"/>
              </a:solidFill>
            </a:endParaRPr>
          </a:p>
        </p:txBody>
      </p:sp>
      <p:pic>
        <p:nvPicPr>
          <p:cNvPr id="22" name="图片 8" descr="343435383038363b343532323339303bbacfcdacc7a9caf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42785" y="4221709"/>
            <a:ext cx="311971" cy="31197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711450" y="32702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 spc="300">
                <a:solidFill>
                  <a:srgbClr val="FF0000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二轮复习如何开展？</a:t>
            </a:r>
            <a:endParaRPr lang="zh-CN" altLang="en-US" sz="3200" b="1" spc="300">
              <a:solidFill>
                <a:srgbClr val="FF0000"/>
              </a:solidFill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7" grpId="0" bldLvl="0" animBg="1"/>
      <p:bldP spid="15" grpId="0" bldLvl="0" animBg="1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3575685" y="836930"/>
          <a:ext cx="8046720" cy="5652135"/>
        </p:xfrm>
        <a:graphic>
          <a:graphicData uri="http://schemas.openxmlformats.org/drawingml/2006/table">
            <a:tbl>
              <a:tblPr firstRow="1" bandRow="1">
                <a:tableStyleId>{51FC1E0E-0400-455B-B9E7-B75DB88C3220}</a:tableStyleId>
              </a:tblPr>
              <a:tblGrid>
                <a:gridCol w="2967990"/>
                <a:gridCol w="2396490"/>
                <a:gridCol w="2682240"/>
              </a:tblGrid>
              <a:tr h="30480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22</a:t>
                      </a:r>
                      <a:r>
                        <a:rPr lang="zh-CN" altLang="en-US" sz="18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年广东省中考选择题</a:t>
                      </a:r>
                      <a:endParaRPr lang="zh-CN" altLang="en-US" sz="18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177800" marR="177800" marT="6350" marB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23</a:t>
                      </a:r>
                      <a:r>
                        <a:rPr lang="zh-CN" altLang="en-US" sz="18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r>
                        <a:rPr lang="zh-CN" altLang="en-US" sz="1800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广东省中考题</a:t>
                      </a:r>
                      <a:endParaRPr lang="zh-CN" altLang="en-US" sz="18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24</a:t>
                      </a:r>
                      <a:r>
                        <a:rPr lang="zh-CN" altLang="en-US" sz="18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r>
                        <a:rPr lang="zh-CN" altLang="en-US" sz="1800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广东省中考题</a:t>
                      </a:r>
                      <a:endParaRPr lang="zh-CN" altLang="en-US" sz="18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 marL="177800" marR="177800" marT="6350" marB="635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诗经萌生科学意识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原始社会分化出现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两地文化存在交流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秦朝完善法律制度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秦朝地方治理强化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商代重视劳动生产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305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前秦促进民族交融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汉代手工业水平高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秦朝重视农业生产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元朝重视农业生产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唐朝洛阳商业繁荣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中华文化吸引力强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0035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清朝存在防范意识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宋代农业技术进步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宋代应对边防挑战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近代上海贸易提升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元朝南北联系加强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元朝重视交通管理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近代新型媒体发展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清朝科举助推统一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明朝海防意识增强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305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马克思主义的传播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晚晴时局影响风气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晚晴群众反抗意识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305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中共军民团结对敌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清朝重视海防建设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近代翻译宣传革命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中共巩固统一战线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白话文传播新思想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新式交通传播思想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067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中共弘扬革命传统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中共推动国民革命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国民革命推动农运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067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中共推动民族共荣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敌后战场影响扩大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国家支持科技发展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中共推动区域协调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对外开放不断扩大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国家重视绿色发展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067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罗马法为奴隶发声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欧洲庄园维护秩序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中古西欧商业发展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2575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制度选择契合国情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明治政府发展工业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文艺复兴唤醒民众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305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良好秩序有利和平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铁路加速经济发展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马克思主义影响广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067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美国未能实现公平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科技改变战争形态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凡尔赛体系矛盾多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305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美苏矛盾不断升级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非洲经济结构单一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印度追求民族独立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  <a:tr h="281940"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各国追求携手合作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美国加剧世界动荡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  <a:tc>
                  <a:txBody>
                    <a:bodyPr/>
                    <a:p>
                      <a:pPr indent="0" algn="ctr" fontAlgn="auto">
                        <a:lnSpc>
                          <a:spcPts val="17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b="0" spc="120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二战后经济全球化</a:t>
                      </a:r>
                      <a:endParaRPr lang="zh-CN" altLang="en-US" sz="1800" b="0" spc="120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77800" marR="177800" marT="6350" marB="6350" anchor="ctr"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839470" y="1340485"/>
            <a:ext cx="2693035" cy="18726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25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zh-CN" altLang="en-US" sz="3600" b="1">
                <a:solidFill>
                  <a:srgbClr val="FF0000"/>
                </a:solidFill>
              </a:rPr>
              <a:t>价值引领</a:t>
            </a:r>
            <a:endParaRPr lang="zh-CN" altLang="en-US" sz="3600" b="1">
              <a:solidFill>
                <a:srgbClr val="FF0000"/>
              </a:solidFill>
            </a:endParaRPr>
          </a:p>
          <a:p>
            <a:pPr indent="0" fontAlgn="auto">
              <a:lnSpc>
                <a:spcPct val="25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★</a:t>
            </a:r>
            <a:r>
              <a:rPr lang="zh-CN" altLang="en-US" sz="3600" b="1">
                <a:solidFill>
                  <a:srgbClr val="FF0000"/>
                </a:solidFill>
              </a:rPr>
              <a:t>语言分析</a:t>
            </a:r>
            <a:endParaRPr lang="zh-CN" altLang="en-US" sz="3600" b="1">
              <a:solidFill>
                <a:srgbClr val="FF0000"/>
              </a:solidFill>
            </a:endParaRPr>
          </a:p>
          <a:p>
            <a:pPr indent="0" fontAlgn="auto">
              <a:lnSpc>
                <a:spcPct val="250000"/>
              </a:lnSpc>
            </a:pP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★</a:t>
            </a:r>
            <a:r>
              <a:rPr lang="zh-CN" altLang="en-US" sz="3600" b="1">
                <a:solidFill>
                  <a:srgbClr val="FF0000"/>
                </a:solidFill>
              </a:rPr>
              <a:t>逻辑理路</a:t>
            </a:r>
            <a:endParaRPr lang="zh-CN" altLang="en-US" sz="3600" b="1">
              <a:solidFill>
                <a:srgbClr val="FF0000"/>
              </a:solidFill>
            </a:endParaRPr>
          </a:p>
          <a:p>
            <a:endParaRPr lang="zh-CN" altLang="en-US" sz="3600" b="1">
              <a:solidFill>
                <a:srgbClr val="FF0000"/>
              </a:solidFill>
            </a:endParaRPr>
          </a:p>
          <a:p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67530" y="6381750"/>
            <a:ext cx="1410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······</a:t>
            </a:r>
            <a:endParaRPr lang="en-US" altLang="zh-CN" sz="3200"/>
          </a:p>
        </p:txBody>
      </p:sp>
      <p:grpSp>
        <p:nvGrpSpPr>
          <p:cNvPr id="12289" name="组合 12"/>
          <p:cNvGrpSpPr/>
          <p:nvPr/>
        </p:nvGrpSpPr>
        <p:grpSpPr>
          <a:xfrm>
            <a:off x="46673" y="-317"/>
            <a:ext cx="3337753" cy="1027747"/>
            <a:chOff x="382" y="227"/>
            <a:chExt cx="5256" cy="1619"/>
          </a:xfrm>
        </p:grpSpPr>
        <p:sp>
          <p:nvSpPr>
            <p:cNvPr id="61" name="文本框 60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循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道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12291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12292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62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95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壹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4511675" y="21653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 spc="300">
                <a:solidFill>
                  <a:srgbClr val="FF0000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从答案倒看命题视角</a:t>
            </a:r>
            <a:endParaRPr lang="zh-CN" altLang="en-US" sz="3200" b="1" spc="300">
              <a:solidFill>
                <a:srgbClr val="FF0000"/>
              </a:solidFill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12289" name="组合 12"/>
          <p:cNvGrpSpPr/>
          <p:nvPr/>
        </p:nvGrpSpPr>
        <p:grpSpPr>
          <a:xfrm>
            <a:off x="46673" y="-317"/>
            <a:ext cx="3337753" cy="1027747"/>
            <a:chOff x="382" y="227"/>
            <a:chExt cx="5256" cy="1619"/>
          </a:xfrm>
        </p:grpSpPr>
        <p:sp>
          <p:nvSpPr>
            <p:cNvPr id="61" name="文本框 60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循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道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12291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12292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62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95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壹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4511675" y="21653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 spc="300">
                <a:solidFill>
                  <a:srgbClr val="FF0000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从设问词看能力考察</a:t>
            </a:r>
            <a:endParaRPr lang="zh-CN" altLang="en-US" sz="3200" b="1" spc="300">
              <a:solidFill>
                <a:srgbClr val="FF0000"/>
              </a:solidFill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79425" y="1557020"/>
          <a:ext cx="11379835" cy="3474720"/>
        </p:xfrm>
        <a:graphic>
          <a:graphicData uri="http://schemas.openxmlformats.org/drawingml/2006/table">
            <a:tbl>
              <a:tblPr firstRow="1" bandRow="1">
                <a:tableStyleId>{9A8EBE2A-0B32-4D3F-93DD-EA9492BD48B6}</a:tableStyleId>
              </a:tblPr>
              <a:tblGrid>
                <a:gridCol w="4019550"/>
                <a:gridCol w="5794375"/>
                <a:gridCol w="1565910"/>
              </a:tblGrid>
              <a:tr h="4267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考察方向</a:t>
                      </a:r>
                      <a:endParaRPr lang="zh-CN" altLang="en-US" sz="22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设问引导词</a:t>
                      </a:r>
                      <a:endParaRPr lang="zh-CN" altLang="en-US" sz="22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难度系数 </a:t>
                      </a:r>
                      <a:endParaRPr lang="zh-CN" altLang="en-US" sz="22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考察历史事件对应的史实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是、可能是、可能有关的是、相一致的是、可用于研究、位于等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较小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74739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考察历史事件原因、背景、条件、目的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意在、旨在、为此、主要原因、得益于、凭借等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中等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考察历史事件结果、影响、意义、评价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促进了、推动了、产生了、造成了、冲击了、有利于、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中等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762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考察历史事件的本质或实质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反映了、揭示了、体现了、说明了、表明了、由此可知等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2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略难</a:t>
                      </a:r>
                      <a:endParaRPr lang="zh-CN" altLang="en-US" sz="22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2639060" y="90868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 spc="300">
                <a:solidFill>
                  <a:srgbClr val="1302FC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选择题</a:t>
            </a:r>
            <a:endParaRPr lang="zh-CN" altLang="en-US" sz="3200" b="1" spc="300">
              <a:solidFill>
                <a:srgbClr val="1302FC"/>
              </a:solidFill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" name="object 7"/>
          <p:cNvSpPr txBox="1"/>
          <p:nvPr/>
        </p:nvSpPr>
        <p:spPr>
          <a:xfrm>
            <a:off x="635" y="5156835"/>
            <a:ext cx="12145010" cy="14712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gradFill>
              <a:gsLst>
                <a:gs pos="50000">
                  <a:schemeClr val="tx1"/>
                </a:gs>
                <a:gs pos="0">
                  <a:schemeClr val="tx1">
                    <a:lumMod val="25000"/>
                    <a:lumOff val="75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0"/>
            </a:gradFill>
          </a:ln>
        </p:spPr>
        <p:txBody>
          <a:bodyPr vert="horz" wrap="square" lIns="0" tIns="9525" rIns="0" bIns="0" rtlCol="0">
            <a:spAutoFit/>
          </a:bodyPr>
          <a:p>
            <a:pPr marL="12700" marR="5080" indent="635635" fontAlgn="auto">
              <a:lnSpc>
                <a:spcPts val="3320"/>
              </a:lnSpc>
              <a:spcBef>
                <a:spcPts val="100"/>
              </a:spcBef>
            </a:pPr>
            <a:r>
              <a:rPr sz="2600" b="1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对于命题者而言，选择哪些知识点作为考查内容并不是很重要，关键是从</a:t>
            </a:r>
            <a:r>
              <a:rPr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何种角度</a:t>
            </a:r>
            <a:r>
              <a:rPr sz="2600" b="1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对历史进行</a:t>
            </a:r>
            <a:r>
              <a:rPr sz="26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审视和解读</a:t>
            </a:r>
            <a:r>
              <a:rPr sz="2600" b="1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。</a:t>
            </a:r>
            <a:endParaRPr sz="26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marL="1919605" fontAlgn="auto">
              <a:lnSpc>
                <a:spcPts val="3320"/>
              </a:lnSpc>
              <a:spcBef>
                <a:spcPts val="1440"/>
              </a:spcBef>
            </a:pPr>
            <a:r>
              <a:rPr sz="2600" b="1" spc="-5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——</a:t>
            </a:r>
            <a:r>
              <a:rPr sz="2600" b="1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教育部考试中心徐奉先</a:t>
            </a:r>
            <a:endParaRPr sz="26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12289" name="组合 12"/>
          <p:cNvGrpSpPr/>
          <p:nvPr/>
        </p:nvGrpSpPr>
        <p:grpSpPr>
          <a:xfrm>
            <a:off x="46673" y="-317"/>
            <a:ext cx="3337753" cy="1027747"/>
            <a:chOff x="382" y="227"/>
            <a:chExt cx="5256" cy="1619"/>
          </a:xfrm>
        </p:grpSpPr>
        <p:sp>
          <p:nvSpPr>
            <p:cNvPr id="61" name="文本框 60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循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道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12291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12292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62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95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壹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4511675" y="21653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 spc="300">
                <a:solidFill>
                  <a:srgbClr val="FF0000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从设问词看能力考察</a:t>
            </a:r>
            <a:endParaRPr lang="zh-CN" altLang="en-US" sz="3200" b="1" spc="300">
              <a:solidFill>
                <a:srgbClr val="FF0000"/>
              </a:solidFill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39695" y="80645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3200" b="1" spc="300">
                <a:solidFill>
                  <a:srgbClr val="1302FC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非选择题</a:t>
            </a:r>
            <a:endParaRPr lang="zh-CN" altLang="en-US" sz="3200" b="1" spc="300">
              <a:solidFill>
                <a:srgbClr val="1302FC"/>
              </a:solidFill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63165" y="-602615"/>
            <a:ext cx="75672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buNone/>
            </a:pPr>
            <a:endParaRPr lang="zh-CN" altLang="en-US" sz="3200" b="1" dirty="0">
              <a:solidFill>
                <a:srgbClr val="1D41D5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algn="l" eaLnBrk="1" hangingPunct="1">
              <a:buNone/>
            </a:pPr>
            <a:r>
              <a:rPr lang="zh-CN" altLang="en-US" sz="3200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</a:t>
            </a:r>
            <a:endParaRPr lang="zh-CN" altLang="en-US" sz="3200"/>
          </a:p>
        </p:txBody>
      </p:sp>
      <p:graphicFrame>
        <p:nvGraphicFramePr>
          <p:cNvPr id="25" name="表格 24"/>
          <p:cNvGraphicFramePr/>
          <p:nvPr>
            <p:custDataLst>
              <p:tags r:id="rId1"/>
            </p:custDataLst>
          </p:nvPr>
        </p:nvGraphicFramePr>
        <p:xfrm>
          <a:off x="203200" y="1354455"/>
          <a:ext cx="4869815" cy="5300980"/>
        </p:xfrm>
        <a:graphic>
          <a:graphicData uri="http://schemas.openxmlformats.org/drawingml/2006/table">
            <a:tbl>
              <a:tblPr firstRow="1" bandRow="1">
                <a:tableStyleId>{9A8EBE2A-0B32-4D3F-93DD-EA9492BD48B6}</a:tableStyleId>
              </a:tblPr>
              <a:tblGrid>
                <a:gridCol w="1424940"/>
                <a:gridCol w="2023110"/>
                <a:gridCol w="1421765"/>
              </a:tblGrid>
              <a:tr h="485140">
                <a:tc>
                  <a:txBody>
                    <a:bodyPr/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en-US" altLang="zh-CN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2022</a:t>
                      </a:r>
                      <a:r>
                        <a:rPr lang="zh-CN" altLang="en-US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endParaRPr lang="zh-CN" altLang="en-US" sz="24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en-US" altLang="zh-CN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2023</a:t>
                      </a:r>
                      <a:r>
                        <a:rPr lang="zh-CN" altLang="en-US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endParaRPr lang="zh-CN" altLang="en-US" sz="24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en-US" altLang="zh-CN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2024</a:t>
                      </a:r>
                      <a:r>
                        <a:rPr lang="zh-CN" altLang="en-US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endParaRPr lang="zh-CN" altLang="en-US" sz="24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15840">
                <a:tc>
                  <a:txBody>
                    <a:bodyPr/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趋势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说明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因素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历史事件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提炼观点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因素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理由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变化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精神</a:t>
                      </a:r>
                      <a:endParaRPr lang="zh-CN" altLang="en-US" sz="20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提炼历史信息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变化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原因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选择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历史文化价值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变化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背景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趋势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合理解释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数据使用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原因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提炼观点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共同局限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重大发明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原因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新特点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历史背景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时代精神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变化原因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研究报告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  <a:p>
                      <a:pPr indent="0" algn="l" fontAlgn="auto">
                        <a:lnSpc>
                          <a:spcPts val="3100"/>
                        </a:lnSpc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研究角度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l">
                        <a:buNone/>
                      </a:pPr>
                      <a:endParaRPr lang="zh-CN" altLang="en-US" sz="20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表格 29"/>
          <p:cNvGraphicFramePr/>
          <p:nvPr>
            <p:custDataLst>
              <p:tags r:id="rId2"/>
            </p:custDataLst>
          </p:nvPr>
        </p:nvGraphicFramePr>
        <p:xfrm>
          <a:off x="5130165" y="1362075"/>
          <a:ext cx="7014845" cy="3108960"/>
        </p:xfrm>
        <a:graphic>
          <a:graphicData uri="http://schemas.openxmlformats.org/drawingml/2006/table">
            <a:tbl>
              <a:tblPr firstRow="1" bandRow="1">
                <a:tableStyleId>{9A8EBE2A-0B32-4D3F-93DD-EA9492BD48B6}</a:tableStyleId>
              </a:tblPr>
              <a:tblGrid>
                <a:gridCol w="1860550"/>
                <a:gridCol w="1647190"/>
                <a:gridCol w="1753235"/>
                <a:gridCol w="1753870"/>
              </a:tblGrid>
              <a:tr h="4572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 </a:t>
                      </a:r>
                      <a:r>
                        <a:rPr lang="zh-CN" altLang="en-US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设问类型</a:t>
                      </a:r>
                      <a:endParaRPr lang="zh-CN" altLang="en-US" sz="24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2022</a:t>
                      </a:r>
                      <a:r>
                        <a:rPr lang="zh-CN" altLang="en-US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endParaRPr lang="zh-CN" altLang="en-US" sz="24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2023</a:t>
                      </a:r>
                      <a:r>
                        <a:rPr lang="zh-CN" altLang="en-US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endParaRPr lang="zh-CN" altLang="en-US" sz="24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2024</a:t>
                      </a:r>
                      <a:r>
                        <a:rPr lang="zh-CN" altLang="en-US" sz="2400" b="1" spc="120">
                          <a:solidFill>
                            <a:srgbClr val="FF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年</a:t>
                      </a:r>
                      <a:endParaRPr lang="zh-CN" altLang="en-US" sz="2400" b="1" spc="120">
                        <a:solidFill>
                          <a:srgbClr val="FF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1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3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背景原因类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10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14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微软雅黑" panose="020B0503020204020204" pitchFamily="34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1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3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内容措施类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0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41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3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影响意义类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41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3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变化趋势类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8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1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3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特征特点类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0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0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41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300" b="1" spc="12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  <a:sym typeface="+mn-ea"/>
                        </a:rPr>
                        <a:t>开放探究类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16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14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12</a:t>
                      </a:r>
                      <a:r>
                        <a:rPr lang="zh-CN" altLang="en-US" sz="2300" b="1" spc="120"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分</a:t>
                      </a:r>
                      <a:endParaRPr lang="zh-CN" altLang="en-US" sz="2300" b="1" spc="12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4" name="文本框 33"/>
          <p:cNvSpPr txBox="1"/>
          <p:nvPr/>
        </p:nvSpPr>
        <p:spPr>
          <a:xfrm>
            <a:off x="5951855" y="4612640"/>
            <a:ext cx="756729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判断和辨别</a:t>
            </a:r>
            <a:r>
              <a:rPr lang="zh-CN" altLang="en-US" sz="2800" b="1" dirty="0">
                <a:solidFill>
                  <a:srgbClr val="1D41D5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历史事物的能力</a:t>
            </a:r>
            <a:endParaRPr lang="zh-CN" altLang="en-US" sz="2800" b="1" dirty="0">
              <a:solidFill>
                <a:srgbClr val="1D41D5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algn="l"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获取和解读</a:t>
            </a:r>
            <a:r>
              <a:rPr lang="zh-CN" altLang="en-US" sz="2800" b="1" dirty="0">
                <a:solidFill>
                  <a:srgbClr val="1D41D5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历史信息的能力</a:t>
            </a:r>
            <a:endParaRPr lang="zh-CN" altLang="en-US" sz="2800" b="1" dirty="0">
              <a:solidFill>
                <a:srgbClr val="1D41D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分析和阐释</a:t>
            </a:r>
            <a:r>
              <a:rPr lang="zh-CN" altLang="en-US" sz="2800" b="1" dirty="0">
                <a:solidFill>
                  <a:srgbClr val="1D41D5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历史现象的能力</a:t>
            </a:r>
            <a:endParaRPr lang="zh-CN" altLang="en-US" sz="2800" b="1" dirty="0">
              <a:solidFill>
                <a:srgbClr val="1D41D5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l" eaLnBrk="1" hangingPunct="1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论证和探讨</a:t>
            </a:r>
            <a:r>
              <a:rPr lang="zh-CN" altLang="en-US" sz="2800" b="1" dirty="0">
                <a:solidFill>
                  <a:srgbClr val="1D41D5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历史观点的能力</a:t>
            </a:r>
            <a:endParaRPr lang="zh-CN" altLang="en-US" sz="2800" b="1" dirty="0">
              <a:solidFill>
                <a:srgbClr val="1D41D5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algn="l" eaLnBrk="1" hangingPunct="1">
              <a:buNone/>
            </a:pP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</a:t>
            </a:r>
            <a:endParaRPr lang="zh-CN" altLang="en-US" sz="2800"/>
          </a:p>
        </p:txBody>
      </p:sp>
      <p:sp>
        <p:nvSpPr>
          <p:cNvPr id="35" name="左大括号 34"/>
          <p:cNvSpPr/>
          <p:nvPr/>
        </p:nvSpPr>
        <p:spPr>
          <a:xfrm>
            <a:off x="5591810" y="4725035"/>
            <a:ext cx="360045" cy="165608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12289" name="组合 12"/>
          <p:cNvGrpSpPr/>
          <p:nvPr/>
        </p:nvGrpSpPr>
        <p:grpSpPr>
          <a:xfrm>
            <a:off x="479108" y="227648"/>
            <a:ext cx="3337753" cy="1027747"/>
            <a:chOff x="382" y="227"/>
            <a:chExt cx="5256" cy="1619"/>
          </a:xfrm>
        </p:grpSpPr>
        <p:sp>
          <p:nvSpPr>
            <p:cNvPr id="61" name="文本框 60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12291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12292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62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95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4" name="标题 1"/>
          <p:cNvSpPr>
            <a:spLocks noGrp="1"/>
          </p:cNvSpPr>
          <p:nvPr/>
        </p:nvSpPr>
        <p:spPr>
          <a:xfrm>
            <a:off x="1703070" y="1701800"/>
            <a:ext cx="8134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一、关注考点到关注考向</a:t>
            </a:r>
            <a:endParaRPr lang="zh-CN" sz="36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/>
            <a:br>
              <a:rPr lang="zh-CN"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</a:br>
            <a:br>
              <a:rPr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</a:br>
            <a:endParaRPr lang="zh-CN" sz="36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2035" y="1754505"/>
            <a:ext cx="3615055" cy="3368675"/>
          </a:xfrm>
          <a:prstGeom prst="rect">
            <a:avLst/>
          </a:prstGeom>
        </p:spPr>
      </p:pic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515" y="1845310"/>
            <a:ext cx="3872865" cy="323977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520055" y="3213100"/>
            <a:ext cx="1495425" cy="6038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7630" y="5085080"/>
            <a:ext cx="6096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重知识</a:t>
            </a:r>
            <a:endParaRPr lang="zh-CN" altLang="en-US" sz="2400" b="1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ctr"/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有利中等生</a:t>
            </a:r>
            <a:endParaRPr lang="zh-CN" altLang="en-US" sz="2400" b="1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ctr"/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不利尖子层</a:t>
            </a:r>
            <a:b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</a:br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针对性不强</a:t>
            </a:r>
            <a:endParaRPr lang="zh-CN" altLang="en-US" sz="2400" b="1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1900" y="5084445"/>
            <a:ext cx="6096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重能力</a:t>
            </a:r>
            <a:b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</a:br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有利尖子生</a:t>
            </a:r>
            <a:b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</a:br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不利中下层</a:t>
            </a:r>
            <a:endParaRPr lang="zh-CN" altLang="en-US" sz="2400" b="1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  <a:p>
            <a:pPr algn="ctr"/>
            <a:r>
              <a:rPr lang="zh-CN" altLang="en-US" sz="24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针对性较强</a:t>
            </a:r>
            <a:endParaRPr lang="zh-CN" altLang="en-US" sz="2400" b="1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/>
      <p:bldP spid="5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23" name="组合 12"/>
          <p:cNvGrpSpPr/>
          <p:nvPr/>
        </p:nvGrpSpPr>
        <p:grpSpPr>
          <a:xfrm>
            <a:off x="438468" y="310833"/>
            <a:ext cx="3337753" cy="1027747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25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26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27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415415" y="1268730"/>
            <a:ext cx="9117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一、关注考点到关注考向</a:t>
            </a:r>
            <a:endParaRPr lang="zh-CN" sz="36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1075" y="2063750"/>
            <a:ext cx="12780645" cy="224028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indent="0" algn="l" fontAlgn="auto">
              <a:lnSpc>
                <a:spcPts val="4440"/>
              </a:lnSpc>
            </a:pP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               </a:t>
            </a:r>
            <a:r>
              <a:rPr lang="en-US" altLang="zh-CN" sz="32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</a:t>
            </a:r>
            <a:r>
              <a:rPr lang="zh-CN" altLang="en-US" sz="3200" b="1">
                <a:solidFill>
                  <a:srgbClr val="FF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选择题研究方向</a:t>
            </a:r>
            <a:endParaRPr lang="zh-CN" altLang="en-US" sz="32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090" y="2637155"/>
            <a:ext cx="11964035" cy="3194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lnSpc>
                <a:spcPts val="4840"/>
              </a:lnSpc>
            </a:pPr>
            <a:r>
              <a:rPr lang="zh-CN" altLang="en-US" sz="3200" b="1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★</a:t>
            </a:r>
            <a:r>
              <a:rPr lang="zh-CN" altLang="en-US" sz="3200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研究题干抓关键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（教会学生把握题干的时空、主体、化简、重心）</a:t>
            </a:r>
            <a:b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</a:br>
            <a:r>
              <a:rPr lang="zh-CN" altLang="en-US" sz="3200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★</a:t>
            </a:r>
            <a:r>
              <a:rPr lang="zh-CN" altLang="en-US" sz="3200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研究设问判类型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（将中考选择题分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因果关系类、目的意图类、表明说明类、反映体现类、比较变化类等分类指导并精选试题专练）</a:t>
            </a:r>
            <a:b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</a:br>
            <a:r>
              <a:rPr lang="zh-CN" altLang="en-US" sz="3200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★</a:t>
            </a:r>
            <a:r>
              <a:rPr lang="zh-CN" altLang="en-US" sz="3200">
                <a:solidFill>
                  <a:srgbClr val="1302FC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研究选项明答案</a:t>
            </a:r>
            <a:r>
              <a:rPr lang="zh-CN" altLang="en-US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  <a:sym typeface="+mn-ea"/>
              </a:rPr>
              <a:t>（通过中考原题让学生研究总结错项设陷套路：时空错乱、主体偷换、中心不符、因果颠倒、用语绝对等）</a:t>
            </a:r>
            <a:endParaRPr lang="zh-CN" altLang="en-US" sz="32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pSp>
        <p:nvGrpSpPr>
          <p:cNvPr id="23" name="组合 12"/>
          <p:cNvGrpSpPr/>
          <p:nvPr/>
        </p:nvGrpSpPr>
        <p:grpSpPr>
          <a:xfrm>
            <a:off x="438468" y="310833"/>
            <a:ext cx="3337753" cy="1027747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25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26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27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1415415" y="1268730"/>
            <a:ext cx="9117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一、关注考点到关注考向</a:t>
            </a:r>
            <a:endParaRPr lang="zh-CN" sz="36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1075" y="2063750"/>
            <a:ext cx="12780645" cy="224028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indent="0" algn="l" fontAlgn="auto">
              <a:lnSpc>
                <a:spcPts val="4440"/>
              </a:lnSpc>
            </a:pP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               </a:t>
            </a:r>
            <a:r>
              <a:rPr lang="en-US" altLang="zh-CN" sz="32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</a:t>
            </a:r>
            <a:r>
              <a:rPr lang="zh-CN" altLang="en-US" sz="3200" b="1">
                <a:solidFill>
                  <a:srgbClr val="FF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非选择题研究题型</a:t>
            </a:r>
            <a:endParaRPr lang="zh-CN" altLang="en-US" sz="32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3570" y="2453005"/>
            <a:ext cx="12816205" cy="5056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背景原因类</a:t>
            </a: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内容措施类</a:t>
            </a: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影响意义类</a:t>
            </a: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变化趋势类</a:t>
            </a: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特征特点类</a:t>
            </a: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Ø"/>
            </a:pPr>
            <a:r>
              <a:rPr lang="zh-CN" altLang="en-US" sz="3200" b="1">
                <a:solidFill>
                  <a:srgbClr val="1302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公文楷体" panose="02000500000000000000" charset="-122"/>
                <a:sym typeface="+mn-ea"/>
              </a:rPr>
              <a:t>开放探究类</a:t>
            </a: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Ø"/>
            </a:pP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  <a:p>
            <a:pPr marL="457200" indent="-457200" algn="l" fontAlgn="auto">
              <a:lnSpc>
                <a:spcPts val="4840"/>
              </a:lnSpc>
              <a:buFont typeface="Wingdings" panose="05000000000000000000" charset="0"/>
              <a:buChar char="u"/>
            </a:pPr>
            <a:endParaRPr lang="zh-CN" altLang="en-US" sz="3200" b="1">
              <a:solidFill>
                <a:srgbClr val="1302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公文楷体" panose="02000500000000000000" charset="-122"/>
              <a:sym typeface="+mn-ea"/>
            </a:endParaRP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4655820" y="2853055"/>
            <a:ext cx="6054090" cy="3225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  <p:txBody>
          <a:bodyPr wrap="square" lIns="56928" tIns="28464" rIns="56928" bIns="28464">
            <a:noAutofit/>
          </a:bodyPr>
          <a:lstStyle/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归总历年中考同类题型</a:t>
            </a:r>
            <a:endParaRPr lang="zh-CN" altLang="en-US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r>
              <a:rPr lang="en-US" altLang="zh-CN" sz="2700" b="1" dirty="0">
                <a:solidFill>
                  <a:srgbClr val="130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——</a:t>
            </a:r>
            <a:r>
              <a:rPr lang="zh-CN" altLang="en-US" sz="2700" b="1" dirty="0">
                <a:solidFill>
                  <a:srgbClr val="130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找共性、找规律</a:t>
            </a:r>
            <a:endParaRPr lang="zh-CN" altLang="en-US" sz="2700" b="1" dirty="0">
              <a:solidFill>
                <a:srgbClr val="130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endParaRPr lang="zh-CN" altLang="en-US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研究近年中考同类题型</a:t>
            </a:r>
            <a:endParaRPr lang="zh-CN" altLang="en-US" sz="2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r>
              <a:rPr lang="en-US" altLang="zh-CN" sz="2700" b="1" dirty="0">
                <a:solidFill>
                  <a:srgbClr val="130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——</a:t>
            </a:r>
            <a:r>
              <a:rPr lang="zh-CN" altLang="en-US" sz="2700" b="1" dirty="0">
                <a:solidFill>
                  <a:srgbClr val="130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找变化、找新意</a:t>
            </a:r>
            <a:endParaRPr lang="zh-CN" altLang="en-US" sz="2700" b="1" dirty="0">
              <a:solidFill>
                <a:srgbClr val="130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endParaRPr lang="zh-CN" altLang="en-US" sz="2700" b="1" dirty="0">
              <a:solidFill>
                <a:srgbClr val="130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r>
              <a:rPr lang="zh-CN" alt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精选精讲各地同类题型</a:t>
            </a:r>
            <a:endParaRPr lang="zh-CN" alt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r>
              <a:rPr lang="en-US" altLang="zh-CN" sz="2700" b="1" dirty="0">
                <a:solidFill>
                  <a:srgbClr val="130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——</a:t>
            </a:r>
            <a:r>
              <a:rPr lang="zh-CN" altLang="en-US" sz="2700" b="1" dirty="0">
                <a:solidFill>
                  <a:srgbClr val="1302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黑体" panose="02010609060101010101" charset="-122"/>
              </a:rPr>
              <a:t>找解法、找角度</a:t>
            </a:r>
            <a:endParaRPr lang="zh-CN" altLang="en-US" sz="2700" b="1" dirty="0">
              <a:solidFill>
                <a:srgbClr val="130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  <a:p>
            <a:pPr algn="ctr" eaLnBrk="0" hangingPunct="0">
              <a:lnSpc>
                <a:spcPts val="3040"/>
              </a:lnSpc>
              <a:buFont typeface="Arial" panose="020B0604020202020204" pitchFamily="34" charset="0"/>
              <a:buNone/>
            </a:pPr>
            <a:endParaRPr lang="zh-CN" altLang="en-US" sz="2700" b="1" dirty="0">
              <a:solidFill>
                <a:srgbClr val="1302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7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551180" y="2493010"/>
          <a:ext cx="11369040" cy="4105910"/>
        </p:xfrm>
        <a:graphic>
          <a:graphicData uri="http://schemas.openxmlformats.org/drawingml/2006/table">
            <a:tbl>
              <a:tblPr firstRow="1">
                <a:tableStyleId>{53BDA144-3937-42A8-92E9-09B4B9D04091}</a:tableStyleId>
              </a:tblPr>
              <a:tblGrid>
                <a:gridCol w="1249680"/>
                <a:gridCol w="10119360"/>
              </a:tblGrid>
              <a:tr h="584835"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3200" b="1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以背景原因类试题研究为例</a:t>
                      </a:r>
                      <a:endParaRPr lang="zh-CN" altLang="en-US" sz="3200" b="1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gradFill>
                      <a:gsLst>
                        <a:gs pos="50000">
                          <a:srgbClr val="EDDADE"/>
                        </a:gs>
                        <a:gs pos="0">
                          <a:srgbClr val="F3E6E9"/>
                        </a:gs>
                        <a:gs pos="100000">
                          <a:srgbClr val="E6CDD3"/>
                        </a:gs>
                      </a:gsLst>
                      <a:lin ang="5400000" scaled="1"/>
                    </a:gradFill>
                  </a:tcPr>
                </a:tc>
                <a:tc hMerge="1">
                  <a:tcPr marL="0" marR="0" marT="0" marB="0" vert="horz" anchor="ctr" anchorCtr="0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51155"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题型分析</a:t>
                      </a:r>
                      <a:endParaRPr lang="zh-CN" altLang="en-US" sz="2000" b="1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 defTabSz="26670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从知识来源方面，主要有“根据材料”、“依照所学知识”、“根据材料并结合所学知识”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04800">
                <a:tc vMerge="1">
                  <a:tcPr marL="0" marR="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marL="0" indent="0" algn="just" defTabSz="26670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从设问词方面，主要有历史背景、原因、条件、因素、依据等；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09600">
                <a:tc vMerge="1">
                  <a:tcPr marL="0" marR="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just" defTabSz="26670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从回答方式方面，需要具体回答与详细分析的关键词有“说明”、“分析”等等，而一般可以简单分析的关键词是 “指出”、“概述”、“简析”。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21920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思考角度</a:t>
                      </a:r>
                      <a:endParaRPr lang="zh-CN" altLang="en-US" sz="2000" b="1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 defTabSz="26670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纵向角度：过去和现在；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marL="0" indent="0" algn="l" defTabSz="26670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横向角度：国际和国内；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marL="0" indent="0" algn="l" defTabSz="26670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阶段特征：政治、经济、思想文化等；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marL="0" indent="0" algn="l" defTabSz="26670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时间本身：从历史事件本身涉及的不同主体来分析。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5760"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2000" b="1">
                          <a:solidFill>
                            <a:srgbClr val="1302FC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答题要素</a:t>
                      </a:r>
                      <a:endParaRPr lang="zh-CN" altLang="en-US" sz="2000" b="1">
                        <a:solidFill>
                          <a:srgbClr val="1302FC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背景类作答一般往往遵循由远及近的原则，要注意采用事件</a:t>
                      </a:r>
                      <a:r>
                        <a:rPr lang="en-US" altLang="zh-CN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+</a:t>
                      </a: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说明的方式来组织；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5760">
                <a:tc vMerge="1"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背景类答案来源是多元的，材料中有答案，所学中有答案，需全面挖掘；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04800">
                <a:tc vMerge="1">
                  <a:tcPr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 defTabSz="26670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具体问题具体分析，不可机械套用政治、经济、思想的答题思路。</a:t>
                      </a:r>
                      <a:endParaRPr lang="zh-CN" altLang="en-US" sz="20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0" marR="0" marT="0" marB="0" vert="horz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23" name="组合 12"/>
          <p:cNvGrpSpPr/>
          <p:nvPr/>
        </p:nvGrpSpPr>
        <p:grpSpPr>
          <a:xfrm>
            <a:off x="438468" y="310833"/>
            <a:ext cx="3337753" cy="1027747"/>
            <a:chOff x="382" y="227"/>
            <a:chExt cx="5256" cy="1619"/>
          </a:xfrm>
        </p:grpSpPr>
        <p:sp>
          <p:nvSpPr>
            <p:cNvPr id="24" name="文本框 23"/>
            <p:cNvSpPr txBox="1"/>
            <p:nvPr/>
          </p:nvSpPr>
          <p:spPr>
            <a:xfrm>
              <a:off x="2014" y="375"/>
              <a:ext cx="3624" cy="1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txBody>
            <a:bodyPr wrap="squar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r>
                <a:rPr 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优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“</a:t>
              </a:r>
              <a:r>
                <a:rPr lang="zh-CN" altLang="en-US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术</a:t>
              </a:r>
              <a:r>
                <a:rPr lang="en-US" altLang="zh-CN" sz="4000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方叠体简" panose="02010600000101010101" charset="-122"/>
                  <a:ea typeface="汉仪方叠体简" panose="02010600000101010101" charset="-122"/>
                  <a:cs typeface="+mn-cs"/>
                  <a:sym typeface="+mn-ea"/>
                </a:rPr>
                <a:t>”</a:t>
              </a:r>
              <a:endParaRPr lang="en-US" altLang="zh-CN" sz="400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方叠体简" panose="02010600000101010101" charset="-122"/>
                <a:ea typeface="汉仪方叠体简" panose="02010600000101010101" charset="-122"/>
                <a:cs typeface="+mn-cs"/>
                <a:sym typeface="+mn-ea"/>
              </a:endParaRPr>
            </a:p>
          </p:txBody>
        </p:sp>
        <p:grpSp>
          <p:nvGrpSpPr>
            <p:cNvPr id="25" name="组合 1"/>
            <p:cNvGrpSpPr/>
            <p:nvPr/>
          </p:nvGrpSpPr>
          <p:grpSpPr>
            <a:xfrm>
              <a:off x="382" y="227"/>
              <a:ext cx="1814" cy="1619"/>
              <a:chOff x="5350" y="1459"/>
              <a:chExt cx="1814" cy="1619"/>
            </a:xfrm>
          </p:grpSpPr>
          <p:grpSp>
            <p:nvGrpSpPr>
              <p:cNvPr id="26" name="组合 9"/>
              <p:cNvGrpSpPr/>
              <p:nvPr/>
            </p:nvGrpSpPr>
            <p:grpSpPr>
              <a:xfrm>
                <a:off x="5350" y="1459"/>
                <a:ext cx="1413" cy="1619"/>
                <a:chOff x="1220" y="4871"/>
                <a:chExt cx="1413" cy="1619"/>
              </a:xfrm>
            </p:grpSpPr>
            <p:sp>
              <p:nvSpPr>
                <p:cNvPr id="27" name="ïşļíḋe"/>
                <p:cNvSpPr/>
                <p:nvPr/>
              </p:nvSpPr>
              <p:spPr>
                <a:xfrm>
                  <a:off x="1220" y="4871"/>
                  <a:ext cx="1413" cy="1312"/>
                </a:xfrm>
                <a:prstGeom prst="ellipse">
                  <a:avLst/>
                </a:pr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p>
                  <a:pPr algn="ctr" fontAlgn="base"/>
                  <a:r>
                    <a:rPr lang="en-US" altLang="zh-CN" strike="noStrike" noProof="1" dirty="0">
                      <a:solidFill>
                        <a:schemeClr val="tx1"/>
                      </a:solidFill>
                    </a:rPr>
                    <a:t> </a:t>
                  </a:r>
                  <a:endParaRPr lang="en-US" altLang="zh-CN" strike="noStrike" noProof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íSḷíḑè"/>
                <p:cNvSpPr/>
                <p:nvPr/>
              </p:nvSpPr>
              <p:spPr bwMode="auto">
                <a:xfrm>
                  <a:off x="1689" y="6081"/>
                  <a:ext cx="457" cy="409"/>
                </a:xfrm>
                <a:custGeom>
                  <a:avLst/>
                  <a:gdLst>
                    <a:gd name="T0" fmla="*/ 221 w 442"/>
                    <a:gd name="T1" fmla="*/ 311 h 421"/>
                    <a:gd name="T2" fmla="*/ 442 w 442"/>
                    <a:gd name="T3" fmla="*/ 421 h 421"/>
                    <a:gd name="T4" fmla="*/ 442 w 442"/>
                    <a:gd name="T5" fmla="*/ 0 h 421"/>
                    <a:gd name="T6" fmla="*/ 0 w 442"/>
                    <a:gd name="T7" fmla="*/ 0 h 421"/>
                    <a:gd name="T8" fmla="*/ 0 w 442"/>
                    <a:gd name="T9" fmla="*/ 421 h 421"/>
                    <a:gd name="T10" fmla="*/ 221 w 442"/>
                    <a:gd name="T11" fmla="*/ 311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2" h="421">
                      <a:moveTo>
                        <a:pt x="221" y="311"/>
                      </a:moveTo>
                      <a:lnTo>
                        <a:pt x="442" y="421"/>
                      </a:lnTo>
                      <a:lnTo>
                        <a:pt x="442" y="0"/>
                      </a:lnTo>
                      <a:lnTo>
                        <a:pt x="0" y="0"/>
                      </a:lnTo>
                      <a:lnTo>
                        <a:pt x="0" y="421"/>
                      </a:lnTo>
                      <a:lnTo>
                        <a:pt x="221" y="311"/>
                      </a:lnTo>
                      <a:close/>
                    </a:path>
                  </a:pathLst>
                </a:custGeom>
                <a:solidFill>
                  <a:srgbClr val="213E57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 fontScale="55000" lnSpcReduction="20000"/>
                </a:bodyPr>
                <a:p>
                  <a:pPr algn="ctr" fontAlgn="base"/>
                  <a:endParaRPr lang="id-ID" strike="noStrike" noProof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9" name="文本框 11"/>
              <p:cNvSpPr txBox="1"/>
              <p:nvPr/>
            </p:nvSpPr>
            <p:spPr>
              <a:xfrm>
                <a:off x="5527" y="1607"/>
                <a:ext cx="1637" cy="10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3600" b="1">
                    <a:solidFill>
                      <a:schemeClr val="tx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贰</a:t>
                </a:r>
                <a:endParaRPr lang="zh-CN" altLang="en-US" sz="3600" b="1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1199515" y="1196975"/>
            <a:ext cx="9117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3600" b="1" dirty="0">
                <a:solidFill>
                  <a:srgbClr val="1302FC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一、关注考点到关注考向</a:t>
            </a:r>
            <a:endParaRPr lang="zh-CN" sz="3600" b="1" dirty="0">
              <a:solidFill>
                <a:srgbClr val="1302FC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6795" y="1772920"/>
            <a:ext cx="12780645" cy="224028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indent="0" algn="l" fontAlgn="auto">
              <a:lnSpc>
                <a:spcPts val="4440"/>
              </a:lnSpc>
            </a:pPr>
            <a:r>
              <a:rPr lang="en-US" altLang="zh-CN" sz="3200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               </a:t>
            </a:r>
            <a:r>
              <a:rPr lang="en-US" altLang="zh-CN" sz="3200" b="1"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   </a:t>
            </a:r>
            <a:r>
              <a:rPr lang="zh-CN" altLang="en-US" sz="3200" b="1">
                <a:solidFill>
                  <a:srgbClr val="FF0000"/>
                </a:solidFill>
                <a:latin typeface="方正公文楷体" panose="02000500000000000000" charset="-122"/>
                <a:ea typeface="方正公文楷体" panose="02000500000000000000" charset="-122"/>
                <a:cs typeface="方正公文楷体" panose="02000500000000000000" charset="-122"/>
              </a:rPr>
              <a:t>非选择题研究题型</a:t>
            </a:r>
            <a:endParaRPr lang="zh-CN" altLang="en-US" sz="3200">
              <a:latin typeface="方正公文楷体" panose="02000500000000000000" charset="-122"/>
              <a:ea typeface="方正公文楷体" panose="02000500000000000000" charset="-122"/>
              <a:cs typeface="方正公文楷体" panose="020005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SCREEN_THEME_FLAG" val="Dlrq25wU2PGuGg5bbmjbDCh3CwB2VrwO1USKorAfnuFK/V7m9H7WX7MUfeRThkh+30NmYGkyTcqGwuZMzFqVg+9SKmsGpttmKRTs4likqTo="/>
</p:tagLst>
</file>

<file path=ppt/tags/tag1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1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1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1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8617"/>
  <p:tag name="KSO_WM_SCREEN_THEME_FLAG" val="Dlrq25wU2PGuGg5bbmjbDCh3CwB2VrwO1USKorAfnuFK/V7m9H7WX7MUfeRThkh+30NmYGkyTcqGwuZMzFqVg+9SKmsGpttmKRTs4likqTo="/>
</p:tagLst>
</file>

<file path=ppt/tags/tag1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20238617"/>
  <p:tag name="KSO_WM_SCREEN_THEME_FLAG" val="Dlrq25wU2PGuGg5bbmjbDCh3CwB2VrwO1USKorAfnuFK/V7m9H7WX7MUfeRThkh+30NmYGkyTcqGwuZMzFqVg+9SKmsGpttmKRTs4likqTo="/>
</p:tagLst>
</file>

<file path=ppt/tags/tag1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1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1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18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8617"/>
  <p:tag name="KSO_WM_TEMPLATE_CATEGORY" val="custom"/>
  <p:tag name="KSO_WM_TEMPLATE_MASTER_TYPE" val="0"/>
  <p:tag name="KSO_WM_SCREEN_THEME_FLAG" val="Dlrq25wU2PGuGg5bbmjbDCh3CwB2VrwO1USKorAfnuFK/V7m9H7WX7MUfeRThkh+30NmYGkyTcqGwuZMzFqVg+9SKmsGpttmKRTs4likqTo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3.0"/>
  <p:tag name="KSO_WM_BEAUTIFY_FLAG" val="#wm#"/>
  <p:tag name="KSO_WM_UNIT_TYPE" val="i"/>
  <p:tag name="KSO_WM_UNIT_INDEX" val="13"/>
  <p:tag name="KSO_WM_SCREEN_THEME_FLAG" val="Dlrq25wU2PGuGg5bbmjbDCh3CwB2VrwO1USKorAfnuFK/V7m9H7WX7MUfeRThkh+30NmYGkyTcqGwuZMzFqVg+9SKmsGpttmKRTs4likqTo="/>
</p:tagLst>
</file>

<file path=ppt/tags/tag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20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66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  <p:tag name="KSO_WM_SCREEN_THEME_FLAG" val="Dlrq25wU2PGuGg5bbmjbDCh3CwB2VrwO1USKorAfnuFK/V7m9H7WX7MUfeRThkh+30NmYGkyTcqGwuZMzFqVg+9SKmsGpttmKRTs4likqTo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24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25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3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titlestyle"/>
  <p:tag name="KSO_WM_SCREEN_THEME_FLAG" val="Dlrq25wU2PGuGg5bbmjbDCh3CwB2VrwO1USKorAfnuFK/V7m9H7WX7MUfeRThkh+30NmYGkyTcqGwuZMzFqVg+9SKmsGpttmKRTs4likqTo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SCREEN_THEME_FLAG" val="Dlrq25wU2PGuGg5bbmjbDCh3CwB2VrwO1USKorAfnuFK/V7m9H7WX7MUfeRThkh+30NmYGkyTcqGwuZMzFqVg+9SKmsGpttmKRTs4likqTo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  <p:tag name="KSO_WM_SCREEN_THEME_FLAG" val="Dlrq25wU2PGuGg5bbmjbDCh3CwB2VrwO1USKorAfnuFK/V7m9H7WX7MUfeRThkh+30NmYGkyTcqGwuZMzFqVg+9SKmsGpttmKRTs4likqTo="/>
</p:tagLst>
</file>

<file path=ppt/tags/tag29.xml><?xml version="1.0" encoding="utf-8"?>
<p:tagLst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7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11"/>
  <p:tag name="KSO_WM_SCREEN_THEME_FLAG" val="Dlrq25wU2PGuGg5bbmjbDCh3CwB2VrwO1USKorAfnuFK/V7m9H7WX7MUfeRThkh+30NmYGkyTcqGwuZMzFqVg+9SKmsGpttmKRTs4likqTo=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0311"/>
  <p:tag name="KSO_WM_SCREEN_THEME_FLAG" val="Dlrq25wU2PGuGg5bbmjbDCh3CwB2VrwO1USKorAfnuFK/V7m9H7WX7MUfeRThkh+30NmYGkyTcqGwuZMzFqVg+9SKmsGpttmKRTs4likqTo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3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11"/>
  <p:tag name="KSO_WM_TEMPLATE_THUMBS_INDEX" val="1、9"/>
  <p:tag name="KSO_WM_SCREEN_THEME_FLAG" val="Dlrq25wU2PGuGg5bbmjbDCh3CwB2VrwO1USKorAfnuFK/V7m9H7WX7MUfeRThkh+30NmYGkyTcqGwuZMzFqVg+9SKmsGpttmKRTs4likqTo="/>
</p:tagLst>
</file>

<file path=ppt/tags/tag3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4405_1*l_h_i*1_2_1"/>
  <p:tag name="KSO_WM_TEMPLATE_CATEGORY" val="diagram"/>
  <p:tag name="KSO_WM_TEMPLATE_INDEX" val="20234405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  <p:tag name="KSO_WM_SCREEN_THEME_FLAG" val="Dlrq25wU2PGuGg5bbmjbDCh3CwB2VrwO1USKorAfnuFK/V7m9H7WX7MUfeRThkh+30NmYGkyTcqGwuZMzFqVg+9SKmsGpttmKRTs4likqTo="/>
</p:tagLst>
</file>

<file path=ppt/tags/tag3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34405_1*l_i*1_1"/>
  <p:tag name="KSO_WM_TEMPLATE_CATEGORY" val="diagram"/>
  <p:tag name="KSO_WM_TEMPLATE_INDEX" val="20234405"/>
  <p:tag name="KSO_WM_UNIT_LAYERLEVEL" val="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700000047683716,&quot;colorType&quot;:1,&quot;foreColorIndex&quot;:1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1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3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34405_1*l_i*1_2"/>
  <p:tag name="KSO_WM_TEMPLATE_CATEGORY" val="diagram"/>
  <p:tag name="KSO_WM_TEMPLATE_INDEX" val="20234405"/>
  <p:tag name="KSO_WM_UNIT_LAYERLEVEL" val="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.8700000047683716,&quot;colorType&quot;:1,&quot;foreColorIndex&quot;:1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1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3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34405_1*l_i*1_3"/>
  <p:tag name="KSO_WM_TEMPLATE_CATEGORY" val="diagram"/>
  <p:tag name="KSO_WM_TEMPLATE_INDEX" val="20234405"/>
  <p:tag name="KSO_WM_UNIT_LAYERLEVEL" val="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700000047683716,&quot;colorType&quot;:1,&quot;foreColorIndex&quot;:1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1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4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34405_1*l_i*1_4"/>
  <p:tag name="KSO_WM_TEMPLATE_CATEGORY" val="diagram"/>
  <p:tag name="KSO_WM_TEMPLATE_INDEX" val="20234405"/>
  <p:tag name="KSO_WM_UNIT_LAYERLEVEL" val="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700000047683716,&quot;colorType&quot;:1,&quot;foreColorIndex&quot;:1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1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34405_1*l_i*1_5"/>
  <p:tag name="KSO_WM_TEMPLATE_CATEGORY" val="diagram"/>
  <p:tag name="KSO_WM_TEMPLATE_INDEX" val="20234405"/>
  <p:tag name="KSO_WM_UNIT_LAYERLEVEL" val="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solid&quot;:{&quot;brightness&quot;:0.9300000071525574,&quot;colorType&quot;:1,&quot;foreColorIndex&quot;:1,&quot;transparency&quot;:0},&quot;type&quot;:1},&quot;glow&quot;:{&quot;colorType&quot;:0},&quot;line&quot;:{&quot;solidLine&quot;:{&quot;brightness&quot;:0.8700000047683716,&quot;colorType&quot;:1,&quot;foreColorIndex&quot;:1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"/>
  <p:tag name="KSO_WM_UNIT_FILL_FORE_SCHEMECOLOR_INDEX_BRIGHTNESS" val="0.93"/>
  <p:tag name="KSO_WM_UNIT_LINE_FORE_SCHEMECOLOR_INDEX" val="1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"/>
  <p:tag name="KSO_WM_UNIT_ID" val="diagram20234405_1*l_i*1_6"/>
  <p:tag name="KSO_WM_TEMPLATE_CATEGORY" val="diagram"/>
  <p:tag name="KSO_WM_TEMPLATE_INDEX" val="20234405"/>
  <p:tag name="KSO_WM_UNIT_LAYERLEVEL" val="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solid&quot;:{&quot;brightness&quot;:0.9300000071525574,&quot;colorType&quot;:1,&quot;foreColorIndex&quot;:1,&quot;transparency&quot;:0},&quot;type&quot;:1},&quot;glow&quot;:{&quot;colorType&quot;:0},&quot;line&quot;:{&quot;solidLine&quot;:{&quot;brightness&quot;:0.8700000047683716,&quot;colorType&quot;:1,&quot;foreColorIndex&quot;:1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"/>
  <p:tag name="KSO_WM_UNIT_FILL_FORE_SCHEMECOLOR_INDEX_BRIGHTNESS" val="0.93"/>
  <p:tag name="KSO_WM_UNIT_LINE_FORE_SCHEMECOLOR_INDEX" val="1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7"/>
  <p:tag name="KSO_WM_UNIT_ID" val="diagram20234405_1*l_i*1_7"/>
  <p:tag name="KSO_WM_TEMPLATE_CATEGORY" val="diagram"/>
  <p:tag name="KSO_WM_TEMPLATE_INDEX" val="20234405"/>
  <p:tag name="KSO_WM_UNIT_LAYERLEVEL" val="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solid&quot;:{&quot;brightness&quot;:0.9300000071525574,&quot;colorType&quot;:1,&quot;foreColorIndex&quot;:1,&quot;transparency&quot;:0},&quot;type&quot;:1},&quot;glow&quot;:{&quot;colorType&quot;:0},&quot;line&quot;:{&quot;solidLine&quot;:{&quot;brightness&quot;:0.8700000047683716,&quot;colorType&quot;:1,&quot;foreColorIndex&quot;:1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"/>
  <p:tag name="KSO_WM_UNIT_FILL_FORE_SCHEMECOLOR_INDEX_BRIGHTNESS" val="0.93"/>
  <p:tag name="KSO_WM_UNIT_LINE_FORE_SCHEMECOLOR_INDEX" val="1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4405_1*l_h_i*1_1_1"/>
  <p:tag name="KSO_WM_TEMPLATE_CATEGORY" val="diagram"/>
  <p:tag name="KSO_WM_TEMPLATE_INDEX" val="20234405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  <p:tag name="KSO_WM_SCREEN_THEME_FLAG" val="Dlrq25wU2PGuGg5bbmjbDCh3CwB2VrwO1USKorAfnuFK/V7m9H7WX7MUfeRThkh+30NmYGkyTcqGwuZMzFqVg+9SKmsGpttmKRTs4likqTo="/>
</p:tagLst>
</file>

<file path=ppt/tags/tag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05_1*l_h_x*1_1_1"/>
  <p:tag name="KSO_WM_TEMPLATE_CATEGORY" val="diagram"/>
  <p:tag name="KSO_WM_TEMPLATE_INDEX" val="20234405"/>
  <p:tag name="KSO_WM_UNIT_LAYERLEVEL" val="1_1_1"/>
  <p:tag name="KSO_WM_TAG_VERSION" val="3.0"/>
  <p:tag name="KSO_WM_BEAUTIFY_FLAG" val="#wm#"/>
  <p:tag name="KSO_WM_UNIT_VALUE" val="80*67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UNI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4405_1*l_h_i*1_3_1"/>
  <p:tag name="KSO_WM_TEMPLATE_CATEGORY" val="diagram"/>
  <p:tag name="KSO_WM_TEMPLATE_INDEX" val="20234405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1"/>
  <p:tag name="KSO_WM_SCREEN_THEME_FLAG" val="Dlrq25wU2PGuGg5bbmjbDCh3CwB2VrwO1USKorAfnuFK/V7m9H7WX7MUfeRThkh+30NmYGkyTcqGwuZMzFqVg+9SKmsGpttmKRTs4likqTo=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4405_1*l_h_f*1_1_1"/>
  <p:tag name="KSO_WM_TEMPLATE_CATEGORY" val="diagram"/>
  <p:tag name="KSO_WM_TEMPLATE_INDEX" val="20234405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您的正文，文字是您思想的提炼，请言简意赅的阐述观点，以便观者准确地理解"/>
  <p:tag name="KSO_WM_UNIT_TEXT_FILL_FORE_SCHEMECOLOR_INDEX" val="1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4405_1*l_h_f*1_3_1"/>
  <p:tag name="KSO_WM_TEMPLATE_CATEGORY" val="diagram"/>
  <p:tag name="KSO_WM_TEMPLATE_INDEX" val="20234405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您的正文，文字是您思想的提炼，请言简意赅的阐述观点，以便观者准确地理解"/>
  <p:tag name="KSO_WM_UNIT_TEXT_FILL_FORE_SCHEMECOLOR_INDEX" val="1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4405_1*l_h_x*1_2_1"/>
  <p:tag name="KSO_WM_TEMPLATE_CATEGORY" val="diagram"/>
  <p:tag name="KSO_WM_TEMPLATE_INDEX" val="20234405"/>
  <p:tag name="KSO_WM_UNIT_LAYERLEVEL" val="1_1_1"/>
  <p:tag name="KSO_WM_TAG_VERSION" val="3.0"/>
  <p:tag name="KSO_WM_BEAUTIFY_FLAG" val="#wm#"/>
  <p:tag name="KSO_WM_UNIT_VALUE" val="70*80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UNI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4405_1*l_h_f*1_2_1"/>
  <p:tag name="KSO_WM_TEMPLATE_CATEGORY" val="diagram"/>
  <p:tag name="KSO_WM_TEMPLATE_INDEX" val="20234405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您的正文，文字是您思想的提炼，请言简意赅的阐述观点，以便观者准确地理解"/>
  <p:tag name="KSO_WM_UNIT_TEXT_FILL_FORE_SCHEMECOLOR_INDEX" val="1"/>
  <p:tag name="KSO_WM_UNIT_TEX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4405_1*l_h_x*1_1_1"/>
  <p:tag name="KSO_WM_TEMPLATE_CATEGORY" val="diagram"/>
  <p:tag name="KSO_WM_TEMPLATE_INDEX" val="20234405"/>
  <p:tag name="KSO_WM_UNIT_LAYERLEVEL" val="1_1_1"/>
  <p:tag name="KSO_WM_TAG_VERSION" val="3.0"/>
  <p:tag name="KSO_WM_UNIT_VALUE" val="80*67"/>
  <p:tag name="KSO_WM_DIAGRAM_MAX_ITEMCNT" val="3"/>
  <p:tag name="KSO_WM_DIAGRAM_MIN_ITEMCNT" val="3"/>
  <p:tag name="KSO_WM_DIAGRAM_VIRTUALLY_FRAME" val="{&quot;height&quot;:409.4981224230087,&quot;left&quot;:32.109370078740156,&quot;top&quot;:82.13348476241516,&quot;width&quot;:889.140629921259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UNIT_FILL_TYPE" val="1"/>
  <p:tag name="KSO_WM_UNIT_USESOURCEFORMAT_APPLY" val="1"/>
  <p:tag name="KSO_WM_SCREEN_THEME_FLAG" val="Dlrq25wU2PGuGg5bbmjbDCh3CwB2VrwO1USKorAfnuFK/V7m9H7WX7MUfeRThkh+30NmYGkyTcqGwuZMzFqVg+9SKmsGpttmKRTs4likqTo="/>
</p:tagLst>
</file>

<file path=ppt/tags/tag52.xml><?xml version="1.0" encoding="utf-8"?>
<p:tagLst xmlns:p="http://schemas.openxmlformats.org/presentationml/2006/main">
  <p:tag name="KSO_WM_SLIDE_ID" val="diagram20234405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diagram"/>
  <p:tag name="KSO_WM_TEMPLATE_INDEX" val="20234405"/>
  <p:tag name="KSO_WM_SLIDE_TYPE" val="text"/>
  <p:tag name="KSO_WM_SLIDE_SUBTYPE" val="diag"/>
  <p:tag name="KSO_WM_SLIDE_SIZE" val="771.304*334.499"/>
  <p:tag name="KSO_WM_SLIDE_POSITION" val="103.731*130.583"/>
  <p:tag name="KSO_WM_SLIDE_LAYOUT" val="a_l"/>
  <p:tag name="KSO_WM_SLIDE_LAYOUT_CNT" val="1_1"/>
  <p:tag name="KSO_WM_SPECIAL_SOURCE" val="bdnull"/>
  <p:tag name="KSO_WM_DIAGRAM_GROUP_CODE" val="l1-1"/>
  <p:tag name="KSO_WM_SLIDE_DIAGTYPE" val="l"/>
  <p:tag name="resource_record_key" val="{&quot;13&quot;:[20419702,4646990],&quot;65&quot;:[20238617]}"/>
  <p:tag name="KSO_WM_SCREEN_THEME_FLAG" val="Dlrq25wU2PGuGg5bbmjbDCh3CwB2VrwO1USKorAfnuFK/V7m9H7WX7MUfeRThkh+30NmYGkyTcqGwuZMzFqVg+9SKmsGpttmKRTs4likqTo="/>
</p:tagLst>
</file>

<file path=ppt/tags/tag53.xml><?xml version="1.0" encoding="utf-8"?>
<p:tagLst xmlns:p="http://schemas.openxmlformats.org/presentationml/2006/main">
  <p:tag name="TABLE_ENDDRAG_ORIGIN_RECT" val="633*445"/>
  <p:tag name="TABLE_ENDDRAG_RECT" val="247*75*633*445"/>
  <p:tag name="KSO_WM_SCREEN_THEME_FLAG" val="Dlrq25wU2PGuGg5bbmjbDCh3CwB2VrwO1USKorAfnuFK/V7m9H7WX7MUfeRThkh+30NmYGkyTcqGwuZMzFqVg+9SKmsGpttmKRTs4likqTo="/>
</p:tagLst>
</file>

<file path=ppt/tags/tag54.xml><?xml version="1.0" encoding="utf-8"?>
<p:tagLst xmlns:p="http://schemas.openxmlformats.org/presentationml/2006/main">
  <p:tag name="TABLE_ENDDRAG_ORIGIN_RECT" val="896*238"/>
  <p:tag name="TABLE_ENDDRAG_RECT" val="37*122*896*238"/>
  <p:tag name="KSO_WM_SCREEN_THEME_FLAG" val="Dlrq25wU2PGuGg5bbmjbDCh3CwB2VrwO1USKorAfnuFK/V7m9H7WX7MUfeRThkh+30NmYGkyTcqGwuZMzFqVg+9SKmsGpttmKRTs4likqTo="/>
</p:tagLst>
</file>

<file path=ppt/tags/tag55.xml><?xml version="1.0" encoding="utf-8"?>
<p:tagLst xmlns:p="http://schemas.openxmlformats.org/presentationml/2006/main">
  <p:tag name="TABLE_ENDDRAG_ORIGIN_RECT" val="386*384"/>
  <p:tag name="TABLE_ENDDRAG_RECT" val="16*106*386*384"/>
  <p:tag name="KSO_WM_SCREEN_THEME_FLAG" val="Dlrq25wU2PGuGg5bbmjbDCh3CwB2VrwO1USKorAfnuFK/V7m9H7WX7MUfeRThkh+30NmYGkyTcqGwuZMzFqVg+9SKmsGpttmKRTs4likqTo="/>
</p:tagLst>
</file>

<file path=ppt/tags/tag56.xml><?xml version="1.0" encoding="utf-8"?>
<p:tagLst xmlns:p="http://schemas.openxmlformats.org/presentationml/2006/main">
  <p:tag name="TABLE_ENDDRAG_ORIGIN_RECT" val="552*219"/>
  <p:tag name="TABLE_ENDDRAG_RECT" val="403*107*552*219"/>
  <p:tag name="KSO_WM_SCREEN_THEME_FLAG" val="Dlrq25wU2PGuGg5bbmjbDCh3CwB2VrwO1USKorAfnuFK/V7m9H7WX7MUfeRThkh+30NmYGkyTcqGwuZMzFqVg+9SKmsGpttmKRTs4likqTo="/>
</p:tagLst>
</file>

<file path=ppt/tags/tag57.xml><?xml version="1.0" encoding="utf-8"?>
<p:tagLst xmlns:p="http://schemas.openxmlformats.org/presentationml/2006/main">
  <p:tag name="KSO_WM_BEAUTIFY_FLAG" val="#wm#"/>
  <p:tag name="KSO_WM_TEMPLATE_CATEGORY" val="diagram"/>
  <p:tag name="KSO_WM_TEMPLATE_INDEX" val="20234405"/>
  <p:tag name="KSO_WM_SCREEN_THEME_FLAG" val="Dlrq25wU2PGuGg5bbmjbDCh3CwB2VrwO1USKorAfnuFK/V7m9H7WX7MUfeRThkh+30NmYGkyTcqGwuZMzFqVg+9SKmsGpttmKRTs4likqTo="/>
</p:tagLst>
</file>

<file path=ppt/tags/tag58.xml><?xml version="1.0" encoding="utf-8"?>
<p:tagLst xmlns:p="http://schemas.openxmlformats.org/presentationml/2006/main">
  <p:tag name="KSO_WM_BEAUTIFY_FLAG" val="#wm#"/>
  <p:tag name="KSO_WM_TEMPLATE_CATEGORY" val="diagram"/>
  <p:tag name="KSO_WM_TEMPLATE_INDEX" val="20234405"/>
  <p:tag name="KSO_WM_SCREEN_THEME_FLAG" val="Dlrq25wU2PGuGg5bbmjbDCh3CwB2VrwO1USKorAfnuFK/V7m9H7WX7MUfeRThkh+30NmYGkyTcqGwuZMzFqVg+9SKmsGpttmKRTs4likqTo="/>
</p:tagLst>
</file>

<file path=ppt/tags/tag59.xml><?xml version="1.0" encoding="utf-8"?>
<p:tagLst xmlns:p="http://schemas.openxmlformats.org/presentationml/2006/main">
  <p:tag name="KSO_WM_UNIT_TABLE_BEAUTIFY" val="smartTable{1db60186-32ce-4b64-860f-1ec7d2cfe168}"/>
  <p:tag name="TABLE_ENDDRAG_ORIGIN_RECT" val="895*294"/>
  <p:tag name="TABLE_ENDDRAG_RECT" val="43*162*895*294"/>
  <p:tag name="KSO_WM_SCREEN_THEME_FLAG" val="Dlrq25wU2PGuGg5bbmjbDCh3CwB2VrwO1USKorAfnuFK/V7m9H7WX7MUfeRThkh+30NmYGkyTcqGwuZMzFqVg+9SKmsGpttmKRTs4likqTo="/>
</p:tagLst>
</file>

<file path=ppt/tags/tag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60.xml><?xml version="1.0" encoding="utf-8"?>
<p:tagLst xmlns:p="http://schemas.openxmlformats.org/presentationml/2006/main">
  <p:tag name="KSO_WM_BEAUTIFY_FLAG" val="#wm#"/>
  <p:tag name="KSO_WM_TEMPLATE_CATEGORY" val="diagram"/>
  <p:tag name="KSO_WM_TEMPLATE_INDEX" val="20234405"/>
  <p:tag name="KSO_WM_SCREEN_THEME_FLAG" val="Dlrq25wU2PGuGg5bbmjbDCh3CwB2VrwO1USKorAfnuFK/V7m9H7WX7MUfeRThkh+30NmYGkyTcqGwuZMzFqVg+9SKmsGpttmKRTs4likqTo="/>
</p:tagLst>
</file>

<file path=ppt/tags/tag61.xml><?xml version="1.0" encoding="utf-8"?>
<p:tagLst xmlns:p="http://schemas.openxmlformats.org/presentationml/2006/main">
  <p:tag name="KSO_WM_BEAUTIFY_FLAG" val="#wm#"/>
  <p:tag name="KSO_WM_TEMPLATE_CATEGORY" val="diagram"/>
  <p:tag name="KSO_WM_TEMPLATE_INDEX" val="20234405"/>
  <p:tag name="resource_record_key" val="{&quot;13&quot;:[20419702],&quot;29&quot;:[50053116],&quot;65&quot;:[20238617]}"/>
  <p:tag name="KSO_WM_SCREEN_THEME_FLAG" val="Dlrq25wU2PGuGg5bbmjbDCh3CwB2VrwO1USKorAfnuFK/V7m9H7WX7MUfeRThkh+30NmYGkyTcqGwuZMzFqVg+9SKmsGpttmKRTs4likqTo="/>
</p:tagLst>
</file>

<file path=ppt/tags/tag62.xml><?xml version="1.0" encoding="utf-8"?>
<p:tagLst xmlns:p="http://schemas.openxmlformats.org/presentationml/2006/main">
  <p:tag name="KSO_WM_DIAGRAM_VIRTUALLY_FRAME" val="{&quot;height&quot;:422.5,&quot;left&quot;:21.15,&quot;top&quot;:54.6,&quot;width&quot;:958}"/>
  <p:tag name="KSO_WM_SCREEN_THEME_FLAG" val="Dlrq25wU2PGuGg5bbmjbDCh3CwB2VrwO1USKorAfnuFK/V7m9H7WX7MUfeRThkh+30NmYGkyTcqGwuZMzFqVg+9SKmsGpttmKRTs4likqTo="/>
</p:tagLst>
</file>

<file path=ppt/tags/tag63.xml><?xml version="1.0" encoding="utf-8"?>
<p:tagLst xmlns:p="http://schemas.openxmlformats.org/presentationml/2006/main">
  <p:tag name="KSO_WM_DIAGRAM_VIRTUALLY_FRAME" val="{&quot;height&quot;:422.5,&quot;left&quot;:21.15,&quot;top&quot;:54.6,&quot;width&quot;:958}"/>
  <p:tag name="KSO_WM_SCREEN_THEME_FLAG" val="Dlrq25wU2PGuGg5bbmjbDCh3CwB2VrwO1USKorAfnuFK/V7m9H7WX7MUfeRThkh+30NmYGkyTcqGwuZMzFqVg+9SKmsGpttmKRTs4likqTo="/>
</p:tagLst>
</file>

<file path=ppt/tags/tag64.xml><?xml version="1.0" encoding="utf-8"?>
<p:tagLst xmlns:p="http://schemas.openxmlformats.org/presentationml/2006/main">
  <p:tag name="KSO_WM_DIAGRAM_VIRTUALLY_FRAME" val="{&quot;height&quot;:422.5,&quot;left&quot;:21.15,&quot;top&quot;:54.6,&quot;width&quot;:958}"/>
  <p:tag name="KSO_WM_SCREEN_THEME_FLAG" val="Dlrq25wU2PGuGg5bbmjbDCh3CwB2VrwO1USKorAfnuFK/V7m9H7WX7MUfeRThkh+30NmYGkyTcqGwuZMzFqVg+9SKmsGpttmKRTs4likqTo="/>
</p:tagLst>
</file>

<file path=ppt/tags/tag65.xml><?xml version="1.0" encoding="utf-8"?>
<p:tagLst xmlns:p="http://schemas.openxmlformats.org/presentationml/2006/main">
  <p:tag name="KSO_WM_DIAGRAM_VIRTUALLY_FRAME" val="{&quot;height&quot;:422.5,&quot;left&quot;:21.15,&quot;top&quot;:54.6,&quot;width&quot;:958}"/>
  <p:tag name="KSO_WM_SCREEN_THEME_FLAG" val="Dlrq25wU2PGuGg5bbmjbDCh3CwB2VrwO1USKorAfnuFK/V7m9H7WX7MUfeRThkh+30NmYGkyTcqGwuZMzFqVg+9SKmsGpttmKRTs4likqTo="/>
</p:tagLst>
</file>

<file path=ppt/tags/tag66.xml><?xml version="1.0" encoding="utf-8"?>
<p:tagLst xmlns:p="http://schemas.openxmlformats.org/presentationml/2006/main">
  <p:tag name="KSO_WM_DIAGRAM_VIRTUALLY_FRAME" val="{&quot;height&quot;:422.5,&quot;left&quot;:21.15,&quot;top&quot;:54.6,&quot;width&quot;:958}"/>
  <p:tag name="KSO_WM_SCREEN_THEME_FLAG" val="Dlrq25wU2PGuGg5bbmjbDCh3CwB2VrwO1USKorAfnuFK/V7m9H7WX7MUfeRThkh+30NmYGkyTcqGwuZMzFqVg+9SKmsGpttmKRTs4likqTo="/>
</p:tagLst>
</file>

<file path=ppt/tags/tag67.xml><?xml version="1.0" encoding="utf-8"?>
<p:tagLst xmlns:p="http://schemas.openxmlformats.org/presentationml/2006/main">
  <p:tag name="KSO_WM_DIAGRAM_VIRTUALLY_FRAME" val="{&quot;height&quot;:422.5,&quot;left&quot;:21.15,&quot;top&quot;:54.6,&quot;width&quot;:958}"/>
  <p:tag name="KSO_WM_SCREEN_THEME_FLAG" val="Dlrq25wU2PGuGg5bbmjbDCh3CwB2VrwO1USKorAfnuFK/V7m9H7WX7MUfeRThkh+30NmYGkyTcqGwuZMzFqVg+9SKmsGpttmKRTs4likqTo="/>
</p:tagLst>
</file>

<file path=ppt/tags/tag68.xml><?xml version="1.0" encoding="utf-8"?>
<p:tagLst xmlns:p="http://schemas.openxmlformats.org/presentationml/2006/main">
  <p:tag name="KSO_WM_DIAGRAM_VIRTUALLY_FRAME" val="{&quot;height&quot;:444.25,&quot;left&quot;:21.15,&quot;top&quot;:54.6,&quot;width&quot;:1020.2}"/>
  <p:tag name="KSO_WM_SCREEN_THEME_FLAG" val="Dlrq25wU2PGuGg5bbmjbDCh3CwB2VrwO1USKorAfnuFK/V7m9H7WX7MUfeRThkh+30NmYGkyTcqGwuZMzFqVg+9SKmsGpttmKRTs4likqTo="/>
</p:tagLst>
</file>

<file path=ppt/tags/tag69.xml><?xml version="1.0" encoding="utf-8"?>
<p:tagLst xmlns:p="http://schemas.openxmlformats.org/presentationml/2006/main">
  <p:tag name="KSO_WM_DIAGRAM_VIRTUALLY_FRAME" val="{&quot;height&quot;:440.7,&quot;left&quot;:18.55,&quot;top&quot;:54.6,&quot;width&quot;:1011.5}"/>
  <p:tag name="KSO_WM_SCREEN_THEME_FLAG" val="Dlrq25wU2PGuGg5bbmjbDCh3CwB2VrwO1USKorAfnuFK/V7m9H7WX7MUfeRThkh+30NmYGkyTcqGwuZMzFqVg+9SKmsGpttmKRTs4likqTo="/>
</p:tagLst>
</file>

<file path=ppt/tags/tag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1_9*a*1"/>
  <p:tag name="KSO_WM_TEMPLATE_CATEGORY" val="custom"/>
  <p:tag name="KSO_WM_TEMPLATE_INDEX" val="20230311"/>
  <p:tag name="KSO_WM_UNIT_LAYERLEVEL" val="1"/>
  <p:tag name="KSO_WM_TAG_VERSION" val="3.0"/>
  <p:tag name="KSO_WM_BEAUTIFY_FLAG" val="#wm#"/>
  <p:tag name="KSO_WM_SCREEN_THEME_FLAG" val="Dlrq25wU2PGuGg5bbmjbDCh3CwB2VrwO1USKorAfnuFK/V7m9H7WX7MUfeRThkh+30NmYGkyTcqGwuZMzFqVg+9SKmsGpttmKRTs4likqTo="/>
</p:tagLst>
</file>

<file path=ppt/tags/tag71.xml><?xml version="1.0" encoding="utf-8"?>
<p:tagLst xmlns:p="http://schemas.openxmlformats.org/presentationml/2006/main">
  <p:tag name="KSO_WM_SLIDE_ID" val="custom20230311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0311"/>
  <p:tag name="KSO_WM_SLIDE_LAYOUT" val="a_f"/>
  <p:tag name="KSO_WM_SLIDE_LAYOUT_CNT" val="1_1"/>
  <p:tag name="KSO_WM_SLIDE_TYPE" val="endPage"/>
  <p:tag name="KSO_WM_SLIDE_SUBTYPE" val="pureTxt"/>
  <p:tag name="KSO_WM_SLIDE_CONTENT_AREA" val="{&quot;left&quot;:&quot;47.50008&quot;,&quot;top&quot;:&quot;152.4&quot;,&quot;width&quot;:&quot;612.5&quot;,&quot;height&quot;:&quot;244.5&quot;}"/>
  <p:tag name="KSO_WM_SCREEN_THEME_FLAG" val="Dlrq25wU2PGuGg5bbmjbDCh3CwB2VrwO1USKorAfnuFK/V7m9H7WX7MUfeRThkh+30NmYGkyTcqGwuZMzFqVg+9SKmsGpttmKRTs4likqTo="/>
</p:tagLst>
</file>

<file path=ppt/tags/tag72.xml><?xml version="1.0" encoding="utf-8"?>
<p:tagLst xmlns:p="http://schemas.openxmlformats.org/presentationml/2006/main">
  <p:tag name="COMMONDATA" val="eyJoZGlkIjoiYmI4YjBiZTExMTBjNDVkZjk3NTZhMWUwY2RkM2FmYjEifQ=="/>
  <p:tag name="KSO_WPP_MARK_KEY" val="a8f218b9-7a08-4165-b00f-dedccfa52690"/>
  <p:tag name="resource_record_key" val="{&quot;13&quot;:[4646990,20419702],&quot;29&quot;:[50053052,50053024,50053116],&quot;65&quot;:[20238617],&quot;70&quot;:[3322227]}"/>
  <p:tag name="KSO_WM_SCREEN_THEME_FLAG" val="Dlrq25wU2PGuGg5bbmjbDCh3CwB2VrwO1USKorAfnuFK/V7m9H7WX7MUfeRThkh+30NmYGkyTcqGwuZMzFqVg+9SKmsGpttmKRTs4likqTo="/>
</p:tagLst>
</file>

<file path=ppt/tags/tag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ags/tag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SCREEN_THEME_FLAG" val="Dlrq25wU2PGuGg5bbmjbDCh3CwB2VrwO1USKorAfnuFK/V7m9H7WX7MUfeRThkh+30NmYGkyTcqGwuZMzFqVg+9SKmsGpttmKRTs4likqTo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简约风通用箭头职场办公">
  <a:themeElements>
    <a:clrScheme name="蓝色通用箭头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62DF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渐变胶囊简约风">
  <a:themeElements>
    <a:clrScheme name="自定义 17">
      <a:dk1>
        <a:srgbClr val="000000"/>
      </a:dk1>
      <a:lt1>
        <a:srgbClr val="FFFFFF"/>
      </a:lt1>
      <a:dk2>
        <a:srgbClr val="32107E"/>
      </a:dk2>
      <a:lt2>
        <a:srgbClr val="D8E4FB"/>
      </a:lt2>
      <a:accent1>
        <a:srgbClr val="3A76E9"/>
      </a:accent1>
      <a:accent2>
        <a:srgbClr val="6868EA"/>
      </a:accent2>
      <a:accent3>
        <a:srgbClr val="8152EA"/>
      </a:accent3>
      <a:accent4>
        <a:srgbClr val="279EEA"/>
      </a:accent4>
      <a:accent5>
        <a:srgbClr val="13C7EC"/>
      </a:accent5>
      <a:accent6>
        <a:srgbClr val="36D8D4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3864</Words>
  <PresentationFormat>全屏显示(4:3)</PresentationFormat>
  <Paragraphs>552</Paragraphs>
  <Slides>15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MiSans</vt:lpstr>
      <vt:lpstr>方正公文楷体</vt:lpstr>
      <vt:lpstr>微软雅黑</vt:lpstr>
      <vt:lpstr>汉仪铸字木头人W</vt:lpstr>
      <vt:lpstr>华文中宋</vt:lpstr>
      <vt:lpstr>汉仪方叠体简</vt:lpstr>
      <vt:lpstr>Wingdings</vt:lpstr>
      <vt:lpstr>黑体</vt:lpstr>
      <vt:lpstr>楷体</vt:lpstr>
      <vt:lpstr>方正小标宋简体</vt:lpstr>
      <vt:lpstr>Arial Unicode MS</vt:lpstr>
      <vt:lpstr>Calibri</vt:lpstr>
      <vt:lpstr>Office 主题</vt:lpstr>
      <vt:lpstr>简约风通用箭头职场办公</vt:lpstr>
      <vt:lpstr>渐变胶囊简约风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感谢指正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2016-10-27T10:56:00Z</dcterms:created>
  <dcterms:modified xsi:type="dcterms:W3CDTF">2025-03-12T12:32:28Z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SaveFontToCloudKey">
    <vt:lpwstr>234756145_btnclosed</vt:lpwstr>
  </property>
  <property fmtid="{D5CDD505-2E9C-101B-9397-08002B2CF9AE}" pid="4" name="ICV">
    <vt:lpwstr>5726BADE57A14907918DEE24BC4ED552</vt:lpwstr>
  </property>
</Properties>
</file>