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335" r:id="rId3"/>
    <p:sldId id="300" r:id="rId4"/>
    <p:sldId id="301" r:id="rId5"/>
    <p:sldId id="298" r:id="rId6"/>
    <p:sldId id="299" r:id="rId7"/>
    <p:sldId id="306" r:id="rId8"/>
    <p:sldId id="305" r:id="rId9"/>
    <p:sldId id="307" r:id="rId10"/>
    <p:sldId id="308" r:id="rId11"/>
    <p:sldId id="304" r:id="rId12"/>
    <p:sldId id="303" r:id="rId13"/>
    <p:sldId id="302" r:id="rId14"/>
    <p:sldId id="312" r:id="rId15"/>
    <p:sldId id="311" r:id="rId16"/>
    <p:sldId id="310" r:id="rId17"/>
    <p:sldId id="309" r:id="rId18"/>
    <p:sldId id="315" r:id="rId19"/>
    <p:sldId id="314" r:id="rId20"/>
    <p:sldId id="316" r:id="rId21"/>
    <p:sldId id="317" r:id="rId22"/>
    <p:sldId id="284" r:id="rId23"/>
    <p:sldId id="285" r:id="rId24"/>
    <p:sldId id="286" r:id="rId25"/>
    <p:sldId id="288" r:id="rId26"/>
    <p:sldId id="287" r:id="rId27"/>
    <p:sldId id="291" r:id="rId28"/>
    <p:sldId id="290" r:id="rId29"/>
    <p:sldId id="289" r:id="rId30"/>
    <p:sldId id="294" r:id="rId31"/>
    <p:sldId id="295" r:id="rId32"/>
    <p:sldId id="292" r:id="rId33"/>
    <p:sldId id="296" r:id="rId34"/>
    <p:sldId id="319" r:id="rId35"/>
    <p:sldId id="274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F01"/>
    <a:srgbClr val="E87A06"/>
    <a:srgbClr val="7BCDDB"/>
    <a:srgbClr val="5B9BD5"/>
    <a:srgbClr val="FFB808"/>
    <a:srgbClr val="CA420C"/>
    <a:srgbClr val="FFFFFF"/>
    <a:srgbClr val="7DB8DE"/>
    <a:srgbClr val="F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theme" Target="theme/theme1.xml" Id="rId39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viewProps" Target="viewProp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presProps" Target="presProps.xml" Id="rId37" /><Relationship Type="http://schemas.openxmlformats.org/officeDocument/2006/relationships/tableStyles" Target="tableStyle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tags" Target="/ppt/tags/tag1.xml" Id="R5f4f04e9e65c4227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72BD-DD42-4102-870E-047A2B56A50B}" type="datetimeFigureOut">
              <a:rPr lang="zh-CN" altLang="en-US" smtClean="0"/>
              <a:t>2020-02-19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2D3B-1CDD-4017-987E-3CF71B3413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7"/>
          <a:stretch>
            <a:fillRect/>
          </a:stretch>
        </p:blipFill>
        <p:spPr>
          <a:xfrm>
            <a:off x="-2" y="0"/>
            <a:ext cx="12192001" cy="43719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1255"/>
            <a:ext cx="12192000" cy="68579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4432" y="4050977"/>
            <a:ext cx="634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东莞市中学历史慧课堂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39190" y="4758690"/>
            <a:ext cx="9912350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5400" b="1" dirty="0">
                <a:solidFill>
                  <a:srgbClr val="2526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中考主观题命题规律与解题指导</a:t>
            </a:r>
            <a:endParaRPr lang="en-US" altLang="zh-CN" sz="5400" b="1" dirty="0">
              <a:solidFill>
                <a:srgbClr val="2526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526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lang="zh-CN" altLang="en-US" sz="2800" b="1" dirty="0">
                <a:solidFill>
                  <a:srgbClr val="2526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以广东省初中毕业生学业考试历史试题为例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25262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37446" y="6176756"/>
            <a:ext cx="646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26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授课人：东莞市松山湖实验中学 钟小敏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25262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1775" y="1001713"/>
            <a:ext cx="116332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2013—201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年中国史综合（第2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题）命题主题：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2013：近代以来，炎黄子孙致力于民族富强的探索，南粤大地勇开先河，南粤儿女翘立潮头，在民族复兴之路上留下了一页页浓墨重彩。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（中国近代化、民族复兴道路） </a:t>
            </a:r>
            <a:endParaRPr lang="zh-CN" altLang="en-US" sz="2400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2014：对外交往是一个国家实力的展示。历史上，中国曾经辉煌，也曾饱经沧桑。当今中国已重回世界，并正在逐步影响着世界。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（中国外交）</a:t>
            </a:r>
            <a:r>
              <a:rPr lang="zh-CN" altLang="en-US" sz="2400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2015：一座城市，一段记忆，诉说着一个时代的故事。 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（城市发展）</a:t>
            </a:r>
            <a:endParaRPr lang="zh-CN" altLang="en-US" sz="24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2016：近代以来，莘莘学子求新知于世界，学成归来，报效祖国。 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（中国现代化进程中的文化教育）</a:t>
            </a:r>
            <a:endParaRPr lang="zh-CN" altLang="en-US" sz="24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2017：19世纪未以来，中国人民为民族独立和国家富强不断奋斗，中国国际地位日益提升。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（中国国际地位）</a:t>
            </a:r>
            <a:endParaRPr lang="en-US" altLang="zh-CN" sz="24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2018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：中国企业自诞生起，即以国强民富为己任，助推国家发展、民族复兴。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（中国近代企业助推民族复兴）</a:t>
            </a:r>
            <a:endParaRPr lang="en-US" altLang="zh-CN" sz="24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2019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：近代以来，中国民族工业的产业分布及结构特征的变迁，见证了中华民族的奋斗历程。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（中华民族工业变迁、中华民族的奋斗历程）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立足主干知识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重视核心素养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8115" y="844550"/>
            <a:ext cx="118776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2013—201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年世界史综合（第27题）命题主题：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2013：十九世纪中期以来美国迅速崛起，对世界发展和国际关系演变都产生了重要影响。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（美国崛起及其对外关系） </a:t>
            </a:r>
            <a:endParaRPr lang="zh-CN" altLang="en-US" sz="2400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2014：14至18世纪的欧洲经历了一场社会巨变，在各个领域出现了一些新现象，不断冲击着旧观念、旧制度……推动欧洲迈入近代社会。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（欧洲社会巨变，以英国为主）</a:t>
            </a:r>
            <a:r>
              <a:rPr lang="zh-CN" altLang="en-US" sz="2400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2015：大国在处理国际事务中的作用举足轻重，深刻影响着世界历史发展的进程。 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（中美苏关系）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2016：区域文明发展进程中，各国实力此消彼长，先进国家影响巨大，其引发的区域变化值得深思。 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（日美、中日关系）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2017：历史最终证明，冷战没有真正的赢家。 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（美苏关系）</a:t>
            </a:r>
            <a:endParaRPr lang="en-US" altLang="zh-CN" sz="24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2018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：世界工厂为世界制造，世界工厂因创新而不断变迁；创新是推动历史发展的不竭动力。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（创新推动历史发展 英美中）</a:t>
            </a:r>
            <a:endParaRPr lang="en-US" altLang="zh-CN" sz="24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2019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：从某种意义上来说，近现代史就是一部现代化的发展史，而现代化的核心是人的现代化，也就是人通过努力逐渐解除各种束缚而获得自身解放的历史。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（人的现代化）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立足主干知识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重视核心素养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/>
        </p:nvGraphicFramePr>
        <p:xfrm>
          <a:off x="190500" y="937578"/>
          <a:ext cx="11811000" cy="5195887"/>
        </p:xfrm>
        <a:graphic>
          <a:graphicData uri="http://schemas.openxmlformats.org/drawingml/2006/table">
            <a:tbl>
              <a:tblPr/>
              <a:tblGrid>
                <a:gridCol w="66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0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4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2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5" marR="91445" marT="45723" marB="4572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91445" marR="91445" marT="45723" marB="4572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1445" marR="91445" marT="45723" marB="4572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65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题设问</a:t>
                      </a:r>
                    </a:p>
                  </a:txBody>
                  <a:tcPr marL="91445" marR="91445" marT="45723" marB="4572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）依据材料一并结合所学知识，写出达芬奇的一副绘画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代表作品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？他“新奇的目光”中蕴含着怎眼的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时代精神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</a:t>
                      </a:r>
                    </a:p>
                    <a:p>
                      <a:pPr marL="0" lvl="0" indent="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）依据材料二并结合所学知识，指出“先行者”中发现美洲的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代表人物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？随着美洲的发现及后续的殖民扩张，给欧洲的社会经济发展提供了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什么条件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）依据材料三并结合所学知识，指出光荣革命后，英国确立“新的政治制度”依据的主要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法律文件是什么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？依据该法律文件确立的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政治体制是什么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）依据材料四并结合所学知识，指出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世纪中期以后城市化急剧加速的是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哪个国家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？促成该国城市化急剧加速的主要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历史事件是什么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）依据上述材料，归纳推动欧洲社会巨变的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主要因素有哪些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</a:t>
                      </a:r>
                    </a:p>
                  </a:txBody>
                  <a:tcPr marL="91445" marR="91445" marT="45723" marB="4572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）根据材料一，“世界工厂”的产生起源于哪一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历史事件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？并概括“世界工厂” 国家的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主要特征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。结合所学知识，指出英国首先成为“世界工厂”的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政治前提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分）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）根据材料二，指出美国的“世界工厂”与英国相比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有何不同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？并结合所学知识，简要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说明美国成为“世界工厂”的原因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分）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）根据材料三，“离开中国，世界就无法生活”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说明了什么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如何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才能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改变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“中国发展，外国赚钱”的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现状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分）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）综上所述，从“世界工厂”的变迁中，我们可</a:t>
                      </a:r>
                      <a:r>
                        <a:rPr lang="zh-CN" altLang="en-US" sz="2000" b="1" dirty="0">
                          <a:solidFill>
                            <a:srgbClr val="F87F0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借鉴的主要经验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是什么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？（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分）</a:t>
                      </a:r>
                    </a:p>
                  </a:txBody>
                  <a:tcPr marL="91445" marR="91445" marT="45723" marB="45723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立足主干知识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重视核心素养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130493" y="891540"/>
            <a:ext cx="121904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2015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广东）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26.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（1）阅读材料一回答，材料采用了哪一种文学形式来描述杭州的？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概括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宋代杭州的繁华主要表现在哪些方面？（3分）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答：词（1分）人口众多、商业繁荣、家庭富足等。（2分）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（2）根据材料二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指出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上海租界公园问题的焦点是什么？结合所学知识，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说明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上海租界公园问题产生的历史根源。（4分）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答：华人能否进入公园。（2分） 鸦片战争后，中国沦为半殖民地半封建社会，外国人在中国拥有特权。（2分）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（3）根据材料三并结合所学知识，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指出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深圳崛起的契机是什么？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分析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深圳成为最具综合竞争力城市的原因有哪些（4分）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答：中国实行改革开放政策，深圳被确立为经济特区。（2分）  重视效率、强调创新、兼顾环保等。（2分）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（4）</a:t>
            </a: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结合上述材料，以历史的眼光去审视城市的变迁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，你认为如何让城市发展更美好。（2分）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答：重视城市经济发展；重视科技创新等。（2分）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立足主干知识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重视核心素养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750888" y="4739640"/>
            <a:ext cx="108600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无论材料或情境如何新颖，答案都是在所学知识及应有能力基础上建构的。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《把握变化，与时俱进 ——评2015年广东省初中毕业生学业考试历史卷》</a:t>
            </a: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581025" y="991553"/>
            <a:ext cx="11029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单纯地掌握历史知识已不是历史课程学习的唯一和最终目标，而是全面提高学科素养的基础和载体。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——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《普通高中历史课程标准（实验）》</a:t>
            </a:r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581025" y="2907665"/>
            <a:ext cx="11029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综合的、基础的各类理论素养不仅是学习历史学科的依据和指导，也是基本的、重要的教学内容和考试评价内容。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——《</a:t>
            </a:r>
            <a:r>
              <a:rPr lang="en-US" altLang="zh-CN" sz="32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理论认知素养考查及其教学思考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立足主干知识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重视核心素养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73100" y="1539240"/>
          <a:ext cx="10974070" cy="4734527"/>
        </p:xfrm>
        <a:graphic>
          <a:graphicData uri="http://schemas.openxmlformats.org/drawingml/2006/table">
            <a:tbl>
              <a:tblPr/>
              <a:tblGrid>
                <a:gridCol w="148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F87F0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类别</a:t>
                      </a:r>
                      <a:endParaRPr lang="zh-CN" sz="2000" b="0" kern="100" dirty="0">
                        <a:solidFill>
                          <a:srgbClr val="F87F0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F87F0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设问</a:t>
                      </a:r>
                      <a:r>
                        <a:rPr lang="zh-CN" altLang="en-US" sz="2000" b="0" kern="0" dirty="0">
                          <a:solidFill>
                            <a:srgbClr val="F87F0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切入</a:t>
                      </a:r>
                      <a:r>
                        <a:rPr lang="zh-CN" sz="2000" b="0" kern="0" dirty="0">
                          <a:solidFill>
                            <a:srgbClr val="F87F0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及核心词</a:t>
                      </a:r>
                      <a:endParaRPr lang="zh-CN" sz="2000" b="0" kern="100" dirty="0">
                        <a:solidFill>
                          <a:srgbClr val="F87F0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en-US" sz="2000" b="0" kern="0" dirty="0">
                          <a:solidFill>
                            <a:srgbClr val="F87F0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唯物史观</a:t>
                      </a:r>
                      <a:endParaRPr kumimoji="0" lang="zh-CN" sz="2000" b="0" kern="0" dirty="0">
                        <a:solidFill>
                          <a:srgbClr val="F87F0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 kern="1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）生产生活方式；（</a:t>
                      </a: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14</a:t>
                      </a: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）主旨</a:t>
                      </a: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;    (21)</a:t>
                      </a:r>
                      <a:r>
                        <a:rPr lang="zh-CN" alt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合理的是</a:t>
                      </a:r>
                    </a:p>
                    <a:p>
                      <a:pPr algn="just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endParaRPr lang="zh-CN" sz="2000" b="1" kern="1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F87F0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时空观念</a:t>
                      </a:r>
                      <a:endParaRPr lang="zh-CN" sz="2000" b="0" kern="100" dirty="0">
                        <a:solidFill>
                          <a:srgbClr val="F87F0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endParaRPr lang="en-US" altLang="zh-CN" sz="2000" b="1" kern="1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5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）最早出现；（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12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）信息相关；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F87F0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史料实证</a:t>
                      </a:r>
                      <a:endParaRPr lang="zh-CN" sz="2000" b="0" kern="100" dirty="0">
                        <a:solidFill>
                          <a:srgbClr val="F87F0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000" b="1" kern="1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）生产生活方式；（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6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）情景选自；（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11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）蔡元培被任命为北京大学校长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8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F87F0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历史解释</a:t>
                      </a:r>
                      <a:endParaRPr lang="zh-CN" sz="2000" b="0" kern="100" dirty="0">
                        <a:solidFill>
                          <a:srgbClr val="F87F0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000" b="1" kern="1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4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）、</a:t>
                      </a:r>
                      <a:r>
                        <a:rPr lang="en-US" sz="2000" b="1" kern="100" spc="-25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(20)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主要原因；（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8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）被迫签订； 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(10)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材料说明；</a:t>
                      </a: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(16)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措施；</a:t>
                      </a:r>
                      <a:r>
                        <a:rPr lang="zh-CN" sz="2000" b="1" kern="100" cap="small" spc="25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2000" b="1" kern="100" cap="small" spc="25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(18)</a:t>
                      </a:r>
                      <a:r>
                        <a:rPr lang="zh-CN" sz="2000" b="1" kern="100" cap="small" spc="25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学者认为；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(19)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主张应出自； 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(22)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得益于；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 (23)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进程表明；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(24)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标志性事件</a:t>
                      </a:r>
                      <a:r>
                        <a:rPr lang="en-US" alt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;   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(25)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材料表明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F87F0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家国情怀</a:t>
                      </a:r>
                      <a:endParaRPr lang="zh-CN" sz="2000" b="0" kern="100" dirty="0">
                        <a:solidFill>
                          <a:srgbClr val="F87F0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）“它”指的是；（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）这一措施；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(9)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意图</a:t>
                      </a:r>
                      <a:r>
                        <a:rPr lang="zh-CN" sz="2000" b="1" kern="100" spc="-25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；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13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）目的；（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15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）社论评述；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(17)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信息反映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0" dirty="0">
                          <a:solidFill>
                            <a:srgbClr val="F87F0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史学方法</a:t>
                      </a:r>
                      <a:endParaRPr lang="zh-CN" sz="2000" b="0" kern="100" dirty="0">
                        <a:solidFill>
                          <a:srgbClr val="F87F0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7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）历史事实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797016" y="892649"/>
            <a:ext cx="7183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</a:t>
            </a:r>
            <a:r>
              <a:rPr lang="en-US" altLang="zh-CN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2018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年广东中考历史卷选择题为例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立足主干知识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重视核心素养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438150" y="1216025"/>
            <a:ext cx="115220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所谓历史主题，是指能够拓展专题的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现实意义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社会意义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问题。‘历史史实——历史专题——历史主题’是从低到高的三个层次的递进关系……当历史教学仅仅停留在专题的层面，学生很难明白记忆一大堆历史知识的意义，只有上升到主题的层面，历史教学的价值才能突显出来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 ——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黄牧航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：《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十年新课程历史科高考命题改革的回顾与分析（下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）》</a:t>
            </a: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563563" y="4611688"/>
            <a:ext cx="112712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主题是试题命制的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灵魂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主线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，是设计试题的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基本依据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根本意图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——毛经文：《基于长时段大时代的主题式命题》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 把握模块主题，重整知识体系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19050" y="1423988"/>
            <a:ext cx="1206658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2018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广东）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26.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中国企业自诞生起，即以国强民富为己任，助推国家发展、民族复兴。阅读材料，回答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）根据材料一，指出“招商局”的诞生与哪一重要历史事件有关？结合所学知识指出这一重要历史事件的地位。（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分）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）根据材料二，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概括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招商局有益于“时事大局”的依据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。（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分）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）根据材料三，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归纳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招商局“大义”的主要表现</a:t>
            </a:r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并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指出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“大义”之举在当时的历史作用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。（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分）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）根据以上材料，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指出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招商局跨越了哪几个历史阶段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？并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谈谈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你对招商局“极具标本价值”这一结论的理解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。（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 把握模块主题，重整知识体系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3"/>
          <p:cNvSpPr/>
          <p:nvPr/>
        </p:nvSpPr>
        <p:spPr bwMode="auto">
          <a:xfrm>
            <a:off x="298133" y="1905318"/>
            <a:ext cx="2000250" cy="942975"/>
          </a:xfrm>
          <a:prstGeom prst="homePlate">
            <a:avLst/>
          </a:prstGeom>
          <a:solidFill>
            <a:srgbClr val="F87F0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5400" dirty="0">
                <a:solidFill>
                  <a:schemeClr val="bg1"/>
                </a:solidFill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专题</a:t>
            </a:r>
          </a:p>
        </p:txBody>
      </p:sp>
      <p:sp>
        <p:nvSpPr>
          <p:cNvPr id="3" name="箭头: 五边形 13"/>
          <p:cNvSpPr/>
          <p:nvPr/>
        </p:nvSpPr>
        <p:spPr bwMode="auto">
          <a:xfrm>
            <a:off x="3101658" y="1714818"/>
            <a:ext cx="3438525" cy="1323975"/>
          </a:xfrm>
          <a:prstGeom prst="homePlate">
            <a:avLst/>
          </a:prstGeom>
          <a:solidFill>
            <a:srgbClr val="F87F0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4000" dirty="0">
                <a:solidFill>
                  <a:schemeClr val="bg1"/>
                </a:solidFill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专门研究或讨论的题目</a:t>
            </a:r>
          </a:p>
        </p:txBody>
      </p:sp>
      <p:sp>
        <p:nvSpPr>
          <p:cNvPr id="4" name="箭头: 五边形 15"/>
          <p:cNvSpPr/>
          <p:nvPr/>
        </p:nvSpPr>
        <p:spPr bwMode="auto">
          <a:xfrm>
            <a:off x="7635558" y="1449705"/>
            <a:ext cx="4384992" cy="1855788"/>
          </a:xfrm>
          <a:prstGeom prst="homePlate">
            <a:avLst/>
          </a:prstGeom>
          <a:solidFill>
            <a:srgbClr val="F87F0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赋予知识以</a:t>
            </a:r>
            <a:r>
              <a:rPr lang="zh-CN" altLang="en-US" sz="2800" dirty="0"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学科意义</a:t>
            </a:r>
            <a:r>
              <a:rPr lang="zh-CN" altLang="en-US" sz="2800" dirty="0">
                <a:solidFill>
                  <a:schemeClr val="bg1"/>
                </a:solidFill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，把若干孤立的事实按一定的</a:t>
            </a:r>
            <a:r>
              <a:rPr lang="zh-CN" altLang="en-US" sz="2800" dirty="0"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观念和逻辑</a:t>
            </a:r>
            <a:r>
              <a:rPr lang="zh-CN" altLang="en-US" sz="2800" dirty="0">
                <a:solidFill>
                  <a:schemeClr val="bg1"/>
                </a:solidFill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组合在一起。</a:t>
            </a:r>
          </a:p>
        </p:txBody>
      </p:sp>
      <p:sp>
        <p:nvSpPr>
          <p:cNvPr id="5" name="箭头: 五边形 3"/>
          <p:cNvSpPr/>
          <p:nvPr/>
        </p:nvSpPr>
        <p:spPr bwMode="auto">
          <a:xfrm>
            <a:off x="298133" y="4016693"/>
            <a:ext cx="2244725" cy="942975"/>
          </a:xfrm>
          <a:prstGeom prst="homePlate">
            <a:avLst/>
          </a:prstGeom>
          <a:solidFill>
            <a:srgbClr val="F87F0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5400" dirty="0">
                <a:solidFill>
                  <a:schemeClr val="bg1"/>
                </a:solidFill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主题</a:t>
            </a:r>
          </a:p>
        </p:txBody>
      </p:sp>
      <p:sp>
        <p:nvSpPr>
          <p:cNvPr id="6" name="箭头: 五边形 13"/>
          <p:cNvSpPr/>
          <p:nvPr/>
        </p:nvSpPr>
        <p:spPr bwMode="auto">
          <a:xfrm>
            <a:off x="3101658" y="3827780"/>
            <a:ext cx="4216400" cy="1322388"/>
          </a:xfrm>
          <a:prstGeom prst="homePlate">
            <a:avLst/>
          </a:prstGeom>
          <a:solidFill>
            <a:srgbClr val="F87F0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4000" dirty="0">
                <a:solidFill>
                  <a:schemeClr val="bg1"/>
                </a:solidFill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研究或讨论的内容的中心思想</a:t>
            </a:r>
          </a:p>
        </p:txBody>
      </p:sp>
      <p:sp>
        <p:nvSpPr>
          <p:cNvPr id="7" name="箭头: 五边形 15"/>
          <p:cNvSpPr/>
          <p:nvPr/>
        </p:nvSpPr>
        <p:spPr bwMode="auto">
          <a:xfrm>
            <a:off x="7635558" y="3827780"/>
            <a:ext cx="4384992" cy="1857375"/>
          </a:xfrm>
          <a:prstGeom prst="homePlate">
            <a:avLst/>
          </a:prstGeom>
          <a:solidFill>
            <a:srgbClr val="F87F0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赋予知识以</a:t>
            </a:r>
            <a:r>
              <a:rPr lang="zh-CN" altLang="en-US" sz="2800" dirty="0"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现实意义</a:t>
            </a:r>
            <a:r>
              <a:rPr lang="zh-CN" altLang="en-US" sz="2800" dirty="0">
                <a:solidFill>
                  <a:schemeClr val="bg1"/>
                </a:solidFill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和</a:t>
            </a:r>
            <a:r>
              <a:rPr lang="zh-CN" altLang="en-US" sz="2800" dirty="0"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社会意义</a:t>
            </a:r>
            <a:r>
              <a:rPr lang="zh-CN" altLang="en-US" sz="2800" dirty="0">
                <a:solidFill>
                  <a:schemeClr val="bg1"/>
                </a:solidFill>
                <a:latin typeface="迷你简南宫" panose="02010609000101010101" pitchFamily="49" charset="-122"/>
                <a:ea typeface="迷你简南宫" panose="02010609000101010101" pitchFamily="49" charset="-122"/>
                <a:sym typeface="+mn-ea"/>
              </a:rPr>
              <a:t>，能够拓展专题的现实意义和社会意义。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 把握模块主题，重整知识体系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3" b="6216"/>
          <a:stretch>
            <a:fillRect/>
          </a:stretch>
        </p:blipFill>
        <p:spPr bwMode="auto">
          <a:xfrm>
            <a:off x="326708" y="1515428"/>
            <a:ext cx="60642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89" r="23326"/>
          <a:stretch>
            <a:fillRect/>
          </a:stretch>
        </p:blipFill>
        <p:spPr bwMode="auto">
          <a:xfrm>
            <a:off x="7068820" y="1536065"/>
            <a:ext cx="473075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 把握模块主题，重整知识体系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55821"/>
          <a:stretch>
            <a:fillRect/>
          </a:stretch>
        </p:blipFill>
        <p:spPr>
          <a:xfrm>
            <a:off x="2663190" y="289560"/>
            <a:ext cx="7101840" cy="3166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190" y="3455670"/>
            <a:ext cx="7101840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79400" y="892649"/>
            <a:ext cx="116332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2013—201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年中国史综合（第2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题）命题主题：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2013：近代以来，炎黄子孙致力于民族富强的探索，南粤大地勇开先河，南粤儿女翘立潮头，在民族复兴之路上留下了一页页浓墨重彩。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（中国近代化、民族复兴道路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广东钱局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）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2014：对外交往是一个国家实力的展示。历史上，中国曾经辉煌，也曾饱经沧桑。当今中国已重回世界，并正在逐步影响着世界。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（中国外交）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2015：一座城市，一段记忆，诉说着一个时代的故事。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（城市发展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城市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2016：近代以来，莘莘学子求新知于世界，学成归来，报效祖国。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（中国现代化进程中的文化教育 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留学生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2017：19世纪未以来，中国人民为民族独立和国家富强不断奋斗，中国国际地位日益提升。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（中国国际地位）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宋体" panose="02010600030101010101" pitchFamily="2" charset="-122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2018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：中国企业自诞生起，即以国强民富为己任，助推国家发展、民族复兴。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（中国近代企业助推民族复兴 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轮船招商局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2019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：近代以来，中国民族工业的产业分布及结构特征的变迁，见证了中华民族的奋斗历程。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宋体" panose="02010600030101010101" pitchFamily="2" charset="-122"/>
              </a:rPr>
              <a:t>（中华民族工业变迁、中华民族的奋斗历程）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 把握模块主题，重整知识体系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  <p:sp>
        <p:nvSpPr>
          <p:cNvPr id="9" name="KSO_GT3.1"/>
          <p:cNvSpPr>
            <a:spLocks noChangeArrowheads="1"/>
          </p:cNvSpPr>
          <p:nvPr/>
        </p:nvSpPr>
        <p:spPr bwMode="auto">
          <a:xfrm>
            <a:off x="3968758" y="2832763"/>
            <a:ext cx="4254484" cy="859128"/>
          </a:xfrm>
          <a:custGeom>
            <a:avLst/>
            <a:gdLst>
              <a:gd name="T0" fmla="*/ 0 w 3882059"/>
              <a:gd name="T1" fmla="*/ 0 h 805263"/>
              <a:gd name="T2" fmla="*/ 6253730 w 3882059"/>
              <a:gd name="T3" fmla="*/ 0 h 805263"/>
              <a:gd name="T4" fmla="*/ 6253730 w 3882059"/>
              <a:gd name="T5" fmla="*/ 808830 h 805263"/>
              <a:gd name="T6" fmla="*/ 0 w 3882059"/>
              <a:gd name="T7" fmla="*/ 808830 h 805263"/>
              <a:gd name="T8" fmla="*/ 0 60000 65536"/>
              <a:gd name="T9" fmla="*/ 0 60000 65536"/>
              <a:gd name="T10" fmla="*/ 0 60000 65536"/>
              <a:gd name="T11" fmla="*/ 0 60000 65536"/>
              <a:gd name="T12" fmla="*/ 0 w 3882059"/>
              <a:gd name="T13" fmla="*/ 0 h 805263"/>
              <a:gd name="T14" fmla="*/ 3882059 w 3882059"/>
              <a:gd name="T15" fmla="*/ 805263 h 805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82059" h="805263">
                <a:moveTo>
                  <a:pt x="0" y="0"/>
                </a:moveTo>
                <a:lnTo>
                  <a:pt x="3882059" y="0"/>
                </a:lnTo>
                <a:lnTo>
                  <a:pt x="3882059" y="805263"/>
                </a:lnTo>
                <a:lnTo>
                  <a:pt x="0" y="805263"/>
                </a:lnTo>
              </a:path>
            </a:pathLst>
          </a:custGeom>
          <a:solidFill>
            <a:srgbClr val="F87F01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大主题  小切口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3772" y="2721094"/>
            <a:ext cx="77266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6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中考主观题解题指导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94757" y="1368420"/>
            <a:ext cx="103412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历史学科的特点：</a:t>
            </a:r>
            <a:r>
              <a:rPr lang="zh-CN" altLang="en-US" sz="6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论从史出</a:t>
            </a:r>
          </a:p>
        </p:txBody>
      </p:sp>
      <p:sp>
        <p:nvSpPr>
          <p:cNvPr id="9" name="矩形 8"/>
          <p:cNvSpPr/>
          <p:nvPr/>
        </p:nvSpPr>
        <p:spPr>
          <a:xfrm>
            <a:off x="711827" y="3815602"/>
            <a:ext cx="11099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从材料得出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从所学知识得出</a:t>
            </a:r>
          </a:p>
        </p:txBody>
      </p:sp>
      <p:sp>
        <p:nvSpPr>
          <p:cNvPr id="10" name="下箭头 5"/>
          <p:cNvSpPr/>
          <p:nvPr/>
        </p:nvSpPr>
        <p:spPr>
          <a:xfrm>
            <a:off x="6059566" y="2859241"/>
            <a:ext cx="230909" cy="573536"/>
          </a:xfrm>
          <a:prstGeom prst="downArrow">
            <a:avLst/>
          </a:prstGeom>
          <a:solidFill>
            <a:srgbClr val="F87F01"/>
          </a:solidFill>
          <a:ln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161" y="3994995"/>
            <a:ext cx="12202161" cy="2448560"/>
          </a:xfrm>
          <a:prstGeom prst="rect">
            <a:avLst/>
          </a:prstGeom>
          <a:solidFill>
            <a:srgbClr val="A2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428827"/>
            <a:ext cx="12202161" cy="3545847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61" y="71120"/>
            <a:ext cx="12192000" cy="646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年广东）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27.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世界工厂为世界制造，世界工厂因创新而不断变迁；创新是推动历史发展的不竭动力。</a:t>
            </a:r>
            <a:r>
              <a:rPr kumimoji="0" lang="zh-CN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阅读材料，回答问题：</a:t>
            </a:r>
            <a:endParaRPr kumimoji="0" lang="zh-CN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材料一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工业革命与世界工厂的变迁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摘自孙林岩《全球视角下的中国制造业发展》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材料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周斌、李水凤《中国：做真正意义上的“世界工厂”》</a:t>
            </a: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材料三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流向国外。一个公认的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事实是，中国的制造业处于价值链的低端。</a:t>
            </a: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摘自陶金珏《当代中国世界工厂问题研究》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）根据材料一，“世界工厂”的产生起源于哪一历史事件？并概括“世界工厂”国家的主要特征。结合所学知识，指出英国首先成为“世界工厂”的政治前提。（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l="5374" t="-1301" r="56851" b="13746"/>
          <a:stretch>
            <a:fillRect/>
          </a:stretch>
        </p:blipFill>
        <p:spPr>
          <a:xfrm>
            <a:off x="3102797" y="634461"/>
            <a:ext cx="5193927" cy="124355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0170" y="35560"/>
            <a:ext cx="10433685" cy="390525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61" y="403510"/>
            <a:ext cx="19078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试题导语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161" y="2062656"/>
            <a:ext cx="11966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材料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161" y="3994995"/>
            <a:ext cx="119662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设问</a:t>
            </a:r>
          </a:p>
        </p:txBody>
      </p:sp>
      <p:sp>
        <p:nvSpPr>
          <p:cNvPr id="27" name="矩形 26"/>
          <p:cNvSpPr/>
          <p:nvPr/>
        </p:nvSpPr>
        <p:spPr>
          <a:xfrm>
            <a:off x="2038326" y="466723"/>
            <a:ext cx="1489617" cy="461665"/>
          </a:xfrm>
          <a:prstGeom prst="rect">
            <a:avLst/>
          </a:prstGeom>
          <a:solidFill>
            <a:srgbClr val="F87F0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主题特征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48286" y="458549"/>
            <a:ext cx="1422184" cy="461665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答题提示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22709" y="2124210"/>
            <a:ext cx="3587842" cy="461665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文字类、图表类、图像类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27.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材料一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工业革命与世界工厂的变迁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摘自孙林岩《全球视角下的中国制造业发展》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材料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周斌、李水凤《中国：做真正意义上的“世界工厂”》</a:t>
            </a: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材料三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流向国外。一个公认的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事实是，中国的制造业处于价值链的低端。</a:t>
            </a: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摘自陶金珏《当代中国世界工厂问题研究》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）根据材料一，“世界工厂”的产生起源于哪一历史事件？并概括“世界工厂”国家的主要特征。结合所学知识，指出英国首先成为“世界工厂”的政治前提。（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5374" t="-1301" r="56851" b="13746"/>
          <a:stretch>
            <a:fillRect/>
          </a:stretch>
        </p:blipFill>
        <p:spPr>
          <a:xfrm>
            <a:off x="3092636" y="563341"/>
            <a:ext cx="5193927" cy="124355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3200" y="3772609"/>
            <a:ext cx="1672936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根据材料一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3200" y="4585122"/>
            <a:ext cx="1674030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根据材料二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3200" y="5397635"/>
            <a:ext cx="1674030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根据材料三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200" y="6010093"/>
            <a:ext cx="1794856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综合上述材料</a:t>
            </a:r>
          </a:p>
        </p:txBody>
      </p:sp>
      <p:sp>
        <p:nvSpPr>
          <p:cNvPr id="14" name="右大括号 13"/>
          <p:cNvSpPr/>
          <p:nvPr/>
        </p:nvSpPr>
        <p:spPr>
          <a:xfrm rot="20238077">
            <a:off x="2491014" y="3481513"/>
            <a:ext cx="619760" cy="2679340"/>
          </a:xfrm>
          <a:prstGeom prst="righ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72922" y="2581624"/>
            <a:ext cx="4047083" cy="1569660"/>
          </a:xfrm>
          <a:prstGeom prst="rect">
            <a:avLst/>
          </a:prstGeom>
          <a:solidFill>
            <a:srgbClr val="F87F01"/>
          </a:solidFill>
          <a:ln>
            <a:solidFill>
              <a:srgbClr val="E87A0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要耐心阅读材料，从材料中提取信息，论从史出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184458" y="3828499"/>
            <a:ext cx="1885622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结合所学知识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50378" y="4641567"/>
            <a:ext cx="1885622" cy="40011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结合所学知识</a:t>
            </a:r>
          </a:p>
        </p:txBody>
      </p:sp>
      <p:sp>
        <p:nvSpPr>
          <p:cNvPr id="18" name="右大括号 17"/>
          <p:cNvSpPr/>
          <p:nvPr/>
        </p:nvSpPr>
        <p:spPr>
          <a:xfrm rot="4450149">
            <a:off x="9443996" y="3659867"/>
            <a:ext cx="619760" cy="2679340"/>
          </a:xfrm>
          <a:prstGeom prst="righ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44358" y="5474579"/>
            <a:ext cx="3108552" cy="58477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书本、复习资料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9679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材料一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工业革命与世界工厂的变迁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摘自孙林岩《全球视角下的中国制造业发展》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指出英国首先成为“世界工厂”的政治前提。（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374" t="-1301" r="56851" b="13746"/>
          <a:stretch>
            <a:fillRect/>
          </a:stretch>
        </p:blipFill>
        <p:spPr>
          <a:xfrm>
            <a:off x="3092636" y="853020"/>
            <a:ext cx="5193927" cy="12435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7761" y="2484204"/>
            <a:ext cx="117856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81599" y="2493351"/>
            <a:ext cx="1056639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34480" y="2493351"/>
            <a:ext cx="52832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92076" y="2493350"/>
            <a:ext cx="1473203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5204" y="2780993"/>
            <a:ext cx="985516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20642" y="2782384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89995" y="2746731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47722" y="3071510"/>
            <a:ext cx="130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小问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056">
            <a:off x="1316403" y="932006"/>
            <a:ext cx="1554478" cy="15610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92636" y="3743870"/>
            <a:ext cx="595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）事件：工业革命；（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特征：制造中心；（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前提：资本主义制度的确立（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</a:p>
        </p:txBody>
      </p:sp>
      <p:sp>
        <p:nvSpPr>
          <p:cNvPr id="14" name="椭圆 13"/>
          <p:cNvSpPr/>
          <p:nvPr/>
        </p:nvSpPr>
        <p:spPr>
          <a:xfrm>
            <a:off x="4490720" y="538150"/>
            <a:ext cx="1076961" cy="431880"/>
          </a:xfrm>
          <a:prstGeom prst="ellipse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01438" y="1389370"/>
            <a:ext cx="3007362" cy="773254"/>
          </a:xfrm>
          <a:prstGeom prst="ellipse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4821">
            <a:off x="8353288" y="1567046"/>
            <a:ext cx="1112649" cy="111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24046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材料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周斌、李水凤《中国：做真正意义上的“世界工厂”》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0240" y="2674223"/>
            <a:ext cx="1178560" cy="333137"/>
          </a:xfrm>
          <a:prstGeom prst="rect">
            <a:avLst/>
          </a:prstGeom>
          <a:noFill/>
          <a:ln w="57150">
            <a:solidFill>
              <a:srgbClr val="E87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61360" y="2674223"/>
            <a:ext cx="127000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185920" y="1889760"/>
            <a:ext cx="406400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888480" y="2674223"/>
            <a:ext cx="162560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68560" y="2674223"/>
            <a:ext cx="184912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534400" y="1889760"/>
            <a:ext cx="352552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6040" y="2194560"/>
            <a:ext cx="667004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79623" y="3654581"/>
            <a:ext cx="9394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）不同：发展重工业；（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原因：①抓住科技革命的契机，提高生产能力等；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②南北战争为资本主义进一步发展扫除障碍（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</a:p>
        </p:txBody>
      </p:sp>
      <p:sp>
        <p:nvSpPr>
          <p:cNvPr id="13" name="椭圆 12"/>
          <p:cNvSpPr/>
          <p:nvPr/>
        </p:nvSpPr>
        <p:spPr>
          <a:xfrm>
            <a:off x="6809763" y="1457880"/>
            <a:ext cx="1076961" cy="431880"/>
          </a:xfrm>
          <a:prstGeom prst="ellipse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57519" y="1805061"/>
            <a:ext cx="1076961" cy="431880"/>
          </a:xfrm>
          <a:prstGeom prst="ellipse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7966" flipH="1">
            <a:off x="8437589" y="1837264"/>
            <a:ext cx="954830" cy="958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987">
            <a:off x="3165970" y="1757553"/>
            <a:ext cx="1086214" cy="109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55603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世界工厂为世界制造，世界工厂因创新而不断变迁；创新是推动历史发展的不竭动力。阅读材料，回答问题：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材料三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流向国外。一个公认的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事实是，中国的制造业处于价值链的低端。</a:t>
            </a: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摘自陶金珏《当代中国世界工厂问题研究》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0560" y="2015940"/>
            <a:ext cx="117856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153920" y="2349077"/>
            <a:ext cx="303784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168400" y="946997"/>
            <a:ext cx="779272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440180" y="3397523"/>
            <a:ext cx="10607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）说明：中国商品种类多、产量大；销售范围广。（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改变：中国应加强自主研发能力；掌握核心技术；精细管理打造国际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品牌等。（任答一点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934960" y="2349077"/>
            <a:ext cx="3037840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1771" y="1297691"/>
            <a:ext cx="837749" cy="841307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9741125" y="946997"/>
            <a:ext cx="2336575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1552" y="1221317"/>
            <a:ext cx="11348608" cy="0"/>
          </a:xfrm>
          <a:prstGeom prst="lin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489244" y="2430357"/>
            <a:ext cx="2707076" cy="461665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72151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更改材料表述方式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056">
            <a:off x="4521653" y="992978"/>
            <a:ext cx="1086214" cy="109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846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27.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世界工厂为世界制造，世界工厂因创新而不断变迁；创新是推动历史发展的不竭动力。阅读材料，回答问题：</a:t>
            </a: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材料一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工业革命与世界工厂的变迁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摘自孙林岩《全球视角下的中国制造业发展》</a:t>
            </a: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材料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随着第二次工业革命的兴起，美国抛弃了英国模式，转向重工业发展……凭借其在科学技术上的领先，以及生产技术和生产能力上无法比拟的优势，成为了新的“世界工厂”。</a:t>
            </a: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周斌、李水凤《中国：做真正意义上的“世界工厂”》</a:t>
            </a: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材料三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国商品充斥于世界各个角落，以至于有“离开中国，世界就无法生活”的说法……但是中国关键技术、核心零部件、品牌、市场网络、管理诀窍还在欧美日等跨国公司手中，这就出现了“中国发展，外国赚钱”的局面，利润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流向国外。一个公认的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事实是，中国的制造业处于价值链的低端。</a:t>
            </a:r>
          </a:p>
          <a:p>
            <a:pPr marL="0" marR="0" lvl="0" indent="1333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摘自陶金珏《当代中国世界工厂问题研究》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）根据材料一，“世界工厂”的产生起源于哪一历史事件？并概括“世界工厂”国家的主要特征。结合所学知识，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指出英国首先成为“世界工厂”的政治前提。（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）根据材料二，指出美国的“世界工厂”与英国相比有何不同？并结合所学知识，简要说明美国成为“世界工厂”的原因。（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）根据材料三，“离开中国，世界就无法生活”说明了什么？如何才能改变“中国发展，外国赚钱”的现状？（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）综上所述，从“世界工厂”的变迁中，我们可借鉴的主要经验是什么？（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分）</a:t>
            </a:r>
          </a:p>
          <a:p>
            <a:pPr marL="0" marR="0" lvl="0" indent="133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374" t="-1301" r="56851" b="13746"/>
          <a:stretch>
            <a:fillRect/>
          </a:stretch>
        </p:blipFill>
        <p:spPr>
          <a:xfrm>
            <a:off x="3092636" y="622187"/>
            <a:ext cx="5193927" cy="12435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0898" y="5296917"/>
            <a:ext cx="1178560" cy="333137"/>
          </a:xfrm>
          <a:prstGeom prst="rect">
            <a:avLst/>
          </a:prstGeom>
          <a:noFill/>
          <a:ln w="57150"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0" y="474133"/>
            <a:ext cx="417689" cy="4989352"/>
          </a:xfrm>
          <a:prstGeom prst="leftBrace">
            <a:avLst/>
          </a:prstGeom>
          <a:ln w="57150">
            <a:solidFill>
              <a:srgbClr val="F87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24856" y="5630054"/>
            <a:ext cx="696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答案：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）制度变革；科技创新；质量提升等。（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7432" y="342222"/>
            <a:ext cx="10257135" cy="5704416"/>
            <a:chOff x="106065" y="3080170"/>
            <a:chExt cx="10257135" cy="5704416"/>
          </a:xfrm>
        </p:grpSpPr>
        <p:sp>
          <p:nvSpPr>
            <p:cNvPr id="3" name="文本框 2"/>
            <p:cNvSpPr txBox="1"/>
            <p:nvPr/>
          </p:nvSpPr>
          <p:spPr>
            <a:xfrm>
              <a:off x="406400" y="3890939"/>
              <a:ext cx="9956800" cy="4893647"/>
            </a:xfrm>
            <a:prstGeom prst="rect">
              <a:avLst/>
            </a:prstGeom>
            <a:solidFill>
              <a:srgbClr val="F5B81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    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答题注意事项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回归材料，阅读完问题后要根据材料作答；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注意设问中的限定语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，如“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根据材料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X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”，“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结合所学知识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综合上述材料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”和“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指出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概括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分析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对比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说明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”等，前者指出了范围，后者点明了方法。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注意设问中的关键词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，如“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历史事件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特征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”、“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影响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”等，认真思考作答，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表述要准确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根据分值，分点答题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，条理清晰。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开放性问题作答，注意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结合材料，多个角度、分层次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作答， 根据分值可多写不可少写。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 答完后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检查一遍，避免错别字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造字工房刻宋（非商用）常规体" pitchFamily="2" charset="-122"/>
                  <a:ea typeface="造字工房刻宋（非商用）常规体" pitchFamily="2" charset="-122"/>
                  <a:cs typeface="+mn-cs"/>
                </a:rPr>
                <a:t>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造字工房刻宋（非商用）常规体" pitchFamily="2" charset="-122"/>
                <a:ea typeface="造字工房刻宋（非商用）常规体" pitchFamily="2" charset="-122"/>
                <a:cs typeface="+mn-cs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065" y="3080170"/>
              <a:ext cx="1047707" cy="1263338"/>
            </a:xfrm>
            <a:prstGeom prst="rect">
              <a:avLst/>
            </a:prstGeom>
          </p:spPr>
        </p:pic>
      </p:grpSp>
      <p:sp>
        <p:nvSpPr>
          <p:cNvPr id="5" name="对话气泡: 椭圆形 4"/>
          <p:cNvSpPr/>
          <p:nvPr/>
        </p:nvSpPr>
        <p:spPr>
          <a:xfrm>
            <a:off x="2457450" y="217170"/>
            <a:ext cx="2468880" cy="822792"/>
          </a:xfrm>
          <a:prstGeom prst="wedgeEllipseCallout">
            <a:avLst>
              <a:gd name="adj1" fmla="val -64736"/>
              <a:gd name="adj2" fmla="val 53253"/>
            </a:avLst>
          </a:prstGeom>
          <a:solidFill>
            <a:srgbClr val="F87F01"/>
          </a:solidFill>
          <a:ln>
            <a:solidFill>
              <a:srgbClr val="F8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此处点击暂停做笔记吧！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1402" y="2735064"/>
            <a:ext cx="77266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中考主观题命题规律</a:t>
            </a:r>
            <a:endParaRPr lang="zh-CN" altLang="en-US" sz="6600" dirty="0">
              <a:solidFill>
                <a:srgbClr val="F87F0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79544" y="171778"/>
            <a:ext cx="268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错误示例一</a:t>
            </a:r>
          </a:p>
        </p:txBody>
      </p:sp>
      <p:sp>
        <p:nvSpPr>
          <p:cNvPr id="3" name="矩形 2"/>
          <p:cNvSpPr/>
          <p:nvPr/>
        </p:nvSpPr>
        <p:spPr>
          <a:xfrm>
            <a:off x="3081023" y="5561069"/>
            <a:ext cx="6671480" cy="646331"/>
          </a:xfrm>
          <a:prstGeom prst="rect">
            <a:avLst/>
          </a:prstGeom>
          <a:solidFill>
            <a:srgbClr val="F5B81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提示：指定范围作答，书写工整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11" y="882728"/>
            <a:ext cx="8588904" cy="300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" y="4144225"/>
            <a:ext cx="6111391" cy="121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49" y="4126987"/>
            <a:ext cx="6127016" cy="123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571145" y="2293618"/>
            <a:ext cx="3416320" cy="646331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问题：书写潦草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1145" y="4712195"/>
            <a:ext cx="3416320" cy="646331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问题：超出区域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 r="26735"/>
          <a:stretch>
            <a:fillRect/>
          </a:stretch>
        </p:blipFill>
        <p:spPr>
          <a:xfrm>
            <a:off x="6237656" y="1270514"/>
            <a:ext cx="5776542" cy="344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267534" y="5532628"/>
            <a:ext cx="5842598" cy="646331"/>
          </a:xfrm>
          <a:prstGeom prst="rect">
            <a:avLst/>
          </a:prstGeom>
          <a:solidFill>
            <a:srgbClr val="F5B81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提示：分点作答，条理清晰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8426" t="29136" r="6573" b="1563"/>
          <a:stretch>
            <a:fillRect/>
          </a:stretch>
        </p:blipFill>
        <p:spPr>
          <a:xfrm>
            <a:off x="132082" y="1484493"/>
            <a:ext cx="6092968" cy="279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072690" y="4392660"/>
            <a:ext cx="3877985" cy="646331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问题：未分点作答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71610" y="4402431"/>
            <a:ext cx="2031325" cy="646331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正确格式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79544" y="171778"/>
            <a:ext cx="268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错误示例二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04022" y="5463804"/>
            <a:ext cx="6637866" cy="646331"/>
          </a:xfrm>
          <a:prstGeom prst="rect">
            <a:avLst/>
          </a:prstGeom>
          <a:solidFill>
            <a:srgbClr val="F5B81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提示：多角度、多层次分点作答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42" y="1569155"/>
            <a:ext cx="10620002" cy="242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826930" y="3843507"/>
            <a:ext cx="4801314" cy="646331"/>
          </a:xfrm>
          <a:prstGeom prst="rect">
            <a:avLst/>
          </a:prstGeom>
          <a:solidFill>
            <a:srgbClr val="F87F0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问题：分点但意思相似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9544" y="171778"/>
            <a:ext cx="268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错误示例三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28302" r="12570" b="23190"/>
          <a:stretch>
            <a:fillRect/>
          </a:stretch>
        </p:blipFill>
        <p:spPr>
          <a:xfrm>
            <a:off x="2628899" y="818109"/>
            <a:ext cx="7285003" cy="241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158" y="3429000"/>
            <a:ext cx="8331833" cy="19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882775" y="3106420"/>
            <a:ext cx="8567420" cy="645160"/>
          </a:xfrm>
          <a:prstGeom prst="rect">
            <a:avLst/>
          </a:prstGeom>
          <a:solidFill>
            <a:srgbClr val="F87F0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问题：作答内容未结合材料，采用套话</a:t>
            </a:r>
          </a:p>
        </p:txBody>
      </p:sp>
      <p:sp>
        <p:nvSpPr>
          <p:cNvPr id="6" name="矩形 5"/>
          <p:cNvSpPr/>
          <p:nvPr/>
        </p:nvSpPr>
        <p:spPr>
          <a:xfrm>
            <a:off x="3259185" y="5559039"/>
            <a:ext cx="5813777" cy="646331"/>
          </a:xfrm>
          <a:prstGeom prst="rect">
            <a:avLst/>
          </a:prstGeom>
          <a:solidFill>
            <a:srgbClr val="F5B81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提示：结合材料，论从史出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79544" y="171778"/>
            <a:ext cx="268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错误示例四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77063" y="156048"/>
            <a:ext cx="268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7F0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课后任务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70" y="1731786"/>
            <a:ext cx="4137660" cy="41376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8513" y="1069955"/>
            <a:ext cx="11843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2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扫描二维码，下载近七年（</a:t>
            </a:r>
            <a:r>
              <a:rPr lang="en-US" altLang="zh-CN" sz="22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2013-2019</a:t>
            </a:r>
            <a:r>
              <a:rPr lang="zh-CN" altLang="en-US" sz="22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）广东省初中毕业生学业考试历史试题及参考答案学习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87F0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91"/>
          <p:cNvSpPr/>
          <p:nvPr/>
        </p:nvSpPr>
        <p:spPr bwMode="auto">
          <a:xfrm>
            <a:off x="448232" y="2557811"/>
            <a:ext cx="1535113" cy="628650"/>
          </a:xfrm>
          <a:custGeom>
            <a:avLst/>
            <a:gdLst>
              <a:gd name="T0" fmla="*/ 197 w 482"/>
              <a:gd name="T1" fmla="*/ 0 h 197"/>
              <a:gd name="T2" fmla="*/ 70 w 482"/>
              <a:gd name="T3" fmla="*/ 116 h 197"/>
              <a:gd name="T4" fmla="*/ 0 w 482"/>
              <a:gd name="T5" fmla="*/ 197 h 197"/>
              <a:gd name="T6" fmla="*/ 482 w 482"/>
              <a:gd name="T7" fmla="*/ 197 h 197"/>
              <a:gd name="T8" fmla="*/ 373 w 482"/>
              <a:gd name="T9" fmla="*/ 101 h 197"/>
              <a:gd name="T10" fmla="*/ 324 w 482"/>
              <a:gd name="T11" fmla="*/ 113 h 197"/>
              <a:gd name="T12" fmla="*/ 197 w 482"/>
              <a:gd name="T13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2" h="197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1173"/>
          <p:cNvSpPr/>
          <p:nvPr/>
        </p:nvSpPr>
        <p:spPr bwMode="auto">
          <a:xfrm>
            <a:off x="3221389" y="944260"/>
            <a:ext cx="1035050" cy="300358"/>
          </a:xfrm>
          <a:custGeom>
            <a:avLst/>
            <a:gdLst>
              <a:gd name="T0" fmla="*/ 196 w 403"/>
              <a:gd name="T1" fmla="*/ 0 h 115"/>
              <a:gd name="T2" fmla="*/ 92 w 403"/>
              <a:gd name="T3" fmla="*/ 66 h 115"/>
              <a:gd name="T4" fmla="*/ 76 w 403"/>
              <a:gd name="T5" fmla="*/ 64 h 115"/>
              <a:gd name="T6" fmla="*/ 0 w 403"/>
              <a:gd name="T7" fmla="*/ 115 h 115"/>
              <a:gd name="T8" fmla="*/ 403 w 403"/>
              <a:gd name="T9" fmla="*/ 115 h 115"/>
              <a:gd name="T10" fmla="*/ 327 w 403"/>
              <a:gd name="T11" fmla="*/ 64 h 115"/>
              <a:gd name="T12" fmla="*/ 301 w 403"/>
              <a:gd name="T13" fmla="*/ 69 h 115"/>
              <a:gd name="T14" fmla="*/ 196 w 403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3" h="115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592"/>
          <p:cNvSpPr/>
          <p:nvPr/>
        </p:nvSpPr>
        <p:spPr bwMode="auto">
          <a:xfrm>
            <a:off x="10760851" y="3186461"/>
            <a:ext cx="1120775" cy="458788"/>
          </a:xfrm>
          <a:custGeom>
            <a:avLst/>
            <a:gdLst>
              <a:gd name="T0" fmla="*/ 208 w 352"/>
              <a:gd name="T1" fmla="*/ 0 h 144"/>
              <a:gd name="T2" fmla="*/ 115 w 352"/>
              <a:gd name="T3" fmla="*/ 82 h 144"/>
              <a:gd name="T4" fmla="*/ 79 w 352"/>
              <a:gd name="T5" fmla="*/ 74 h 144"/>
              <a:gd name="T6" fmla="*/ 0 w 352"/>
              <a:gd name="T7" fmla="*/ 144 h 144"/>
              <a:gd name="T8" fmla="*/ 352 w 352"/>
              <a:gd name="T9" fmla="*/ 144 h 144"/>
              <a:gd name="T10" fmla="*/ 301 w 352"/>
              <a:gd name="T11" fmla="*/ 84 h 144"/>
              <a:gd name="T12" fmla="*/ 208 w 352"/>
              <a:gd name="T13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2" h="144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4271678" y="277679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71678" y="1744529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71678" y="2411279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934" y="1686775"/>
            <a:ext cx="7925487" cy="8596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3931" r="6899" b="30379"/>
          <a:stretch>
            <a:fillRect/>
          </a:stretch>
        </p:blipFill>
        <p:spPr>
          <a:xfrm>
            <a:off x="4359965" y="262356"/>
            <a:ext cx="7447722" cy="1235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7945" y="802379"/>
            <a:ext cx="116935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宋体" panose="02010600030101010101" pitchFamily="2" charset="-122"/>
              </a:rPr>
              <a:t>（</a:t>
            </a:r>
            <a:r>
              <a:rPr lang="en-US" altLang="zh-CN" sz="1800" dirty="0">
                <a:latin typeface="宋体" panose="02010600030101010101" pitchFamily="2" charset="-122"/>
              </a:rPr>
              <a:t>2015</a:t>
            </a:r>
            <a:r>
              <a:rPr lang="zh-CN" altLang="en-US" sz="1800" dirty="0">
                <a:latin typeface="宋体" panose="02010600030101010101" pitchFamily="2" charset="-122"/>
              </a:rPr>
              <a:t>年广东）</a:t>
            </a:r>
            <a:r>
              <a:rPr lang="en-US" altLang="zh-CN" sz="1800" dirty="0">
                <a:latin typeface="宋体" panose="02010600030101010101" pitchFamily="2" charset="-122"/>
              </a:rPr>
              <a:t>26.</a:t>
            </a:r>
            <a:r>
              <a:rPr lang="zh-CN" altLang="en-US" sz="1800" dirty="0">
                <a:latin typeface="宋体" panose="02010600030101010101" pitchFamily="2" charset="-122"/>
              </a:rPr>
              <a:t>一座城市，一段记忆，诉说着一个时代的故事。阅读下列材料，回答问题：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材料一  东南形胜，三吴都会，钱塘自古繁华。烟柳画桥，风帘翠幕，参差十万人家。云树绕堤沙，怒涛卷霜雪，天堑无涯。市列珠玑，户盈罗绮，竞豪奢。</a:t>
            </a:r>
            <a:r>
              <a:rPr lang="zh-CN" altLang="en-US" sz="1800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</a:t>
            </a:r>
            <a:r>
              <a:rPr lang="zh-CN" altLang="en-US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——（宋）柳永《望海潮》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材料二  见题26表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（来源：苏智良《上海：城市变迁、文明演进与现代性》）</a:t>
            </a:r>
            <a:endParaRPr lang="zh-CN" altLang="en-US" sz="18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材料三  中国社会科学院发布2015年城市竞争力蓝皮书《中国城市竟争力报告NO.13之巨手：托起城市中国新版图》。蓝皮书指出最具综合竞争力城市的排名依次是深圳、香港、上海……专家解释说，深圳是全国城市中单位面积经济产出最高、创新能力最强的。除经济发展外，深圳亦能兼顾环保。香港经济竞争力整体强健，但“守成有余，创新不足”。                                                                              </a:t>
            </a:r>
            <a:r>
              <a:rPr lang="zh-CN" altLang="en-US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——央广网北京2015年5月15日报道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重视“新材料，新情境”的创设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40" y="2042795"/>
            <a:ext cx="43767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9"/>
          <p:cNvSpPr txBox="1">
            <a:spLocks noChangeArrowheads="1"/>
          </p:cNvSpPr>
          <p:nvPr/>
        </p:nvSpPr>
        <p:spPr bwMode="auto">
          <a:xfrm>
            <a:off x="348522" y="802379"/>
            <a:ext cx="11494945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宋体" panose="02010600030101010101" pitchFamily="2" charset="-122"/>
              </a:rPr>
              <a:t>（</a:t>
            </a:r>
            <a:r>
              <a:rPr lang="en-US" altLang="zh-CN" sz="1800" dirty="0">
                <a:latin typeface="宋体" panose="02010600030101010101" pitchFamily="2" charset="-122"/>
              </a:rPr>
              <a:t>2017</a:t>
            </a:r>
            <a:r>
              <a:rPr lang="zh-CN" altLang="en-US" sz="1800" dirty="0">
                <a:latin typeface="宋体" panose="02010600030101010101" pitchFamily="2" charset="-122"/>
              </a:rPr>
              <a:t>年广东）26</a:t>
            </a:r>
            <a:r>
              <a:rPr lang="en-US" altLang="zh-CN" sz="1800" dirty="0">
                <a:latin typeface="宋体" panose="02010600030101010101" pitchFamily="2" charset="-122"/>
              </a:rPr>
              <a:t>.</a:t>
            </a:r>
            <a:r>
              <a:rPr lang="zh-CN" altLang="en-US" sz="1800" dirty="0">
                <a:latin typeface="宋体" panose="02010600030101010101" pitchFamily="2" charset="-122"/>
              </a:rPr>
              <a:t>19世纪未以来，中国人民为民族独立和国家富强不断奋斗，中国国际地位日益提升。阅读下列材料，回答问题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材料一  一年前（1894年）郑观应还只能把他的书名称作《盛世危言》；一年后，严复就在《救亡决论》中第一次呼唤“救亡”这一口号，要求通过改革改变现状，寻求新的出路。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 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——金冲及《二十世纪中国史纲》</a:t>
            </a:r>
            <a:endParaRPr lang="zh-CN" altLang="en-US" sz="16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材料二  如题26表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北洋政府为解决山东问题的系列外交活动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2700338" y="3014818"/>
          <a:ext cx="544195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年份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外交大事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1917年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中国对德宣战，为收回利权积极参与和会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1918年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为能参与和会争取主动，中国倾向联美制日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1919年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参加巴黎和会，中国收回利权的要求遭拒绝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8943" y="4014149"/>
            <a:ext cx="116681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                                           </a:t>
            </a:r>
            <a:r>
              <a:rPr lang="zh-CN" altLang="en-US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——唐启华《巴黎和会与中国外交》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材料三  1943年12月1日，《开罗宣言》正式发表，宣称：(苏美英)三国之宗旨……在使日本所窃取于中国领土，例如满洲、台湾、澎湖群岛等，归还中国。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——王建朗《两岸新编中国近代史》（上）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材料四  进入21世纪，中国的国际地位被认为已达到19世纪以来之巅峰……（因）中国日益增加的经济、军事和政治的巨大势力……西方人认为中国是亚太地区的区域性强国。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</a:t>
            </a:r>
            <a:r>
              <a:rPr lang="zh-CN" altLang="en-US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——徐中约《中国近代史：1600-2000中国的奋斗》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重视“新材料，新情境”的创设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47" y="1110973"/>
            <a:ext cx="5606153" cy="486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片包含 文字, 书籍&#10;&#10;已生成高可信度的说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1110973"/>
            <a:ext cx="3131736" cy="486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89379" y="2389773"/>
            <a:ext cx="24929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材料特点：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36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紧贴论域</a:t>
            </a:r>
            <a:endParaRPr lang="en-US" altLang="zh-CN" sz="36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36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来源多元</a:t>
            </a:r>
            <a:endParaRPr lang="en-US" altLang="zh-CN" sz="36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36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视角崭新</a:t>
            </a:r>
            <a:endParaRPr lang="zh-CN" altLang="en-US" sz="3600" b="1" dirty="0">
              <a:solidFill>
                <a:srgbClr val="F87F0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重视“新材料，新情境”的创设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568325" y="1228725"/>
            <a:ext cx="110553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/>
              <a:t>     </a:t>
            </a:r>
            <a:r>
              <a:rPr lang="en-US" altLang="zh-CN" dirty="0"/>
              <a:t>  </a:t>
            </a:r>
            <a:r>
              <a:rPr lang="en-US" altLang="zh-CN" sz="3200" dirty="0"/>
              <a:t>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近代中国主要在做两件事:一是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中国社会的全面近代化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。从农业社会向工业社会转型，这是世界上其他国家也要行走的历程，向外部世界学习则是后进国家的必经之路。二是</a:t>
            </a:r>
            <a:r>
              <a:rPr lang="zh-CN" altLang="en-US" sz="3200" b="1" dirty="0">
                <a:solidFill>
                  <a:srgbClr val="F87F0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争取中国在国际社会中的平等地位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en-US" altLang="zh-CN" sz="32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王建朗、黄克武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：《</a:t>
            </a:r>
            <a:r>
              <a:rPr lang="en-US" altLang="zh-CN" sz="32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两岸新编中国近代史·民国卷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</p:txBody>
      </p:sp>
      <p:sp>
        <p:nvSpPr>
          <p:cNvPr id="3" name="文本框 14"/>
          <p:cNvSpPr txBox="1">
            <a:spLocks noChangeArrowheads="1"/>
          </p:cNvSpPr>
          <p:nvPr/>
        </p:nvSpPr>
        <p:spPr bwMode="auto">
          <a:xfrm>
            <a:off x="636588" y="3211513"/>
            <a:ext cx="10918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在相当长的时间内努力去做第二件事，竟成为历史发展主线，争取国家的独立平等被置于比争取社会发展更为优先的地位。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立足主干知识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重视核心素养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9"/>
          <p:cNvSpPr txBox="1">
            <a:spLocks noChangeArrowheads="1"/>
          </p:cNvSpPr>
          <p:nvPr/>
        </p:nvSpPr>
        <p:spPr bwMode="auto">
          <a:xfrm>
            <a:off x="562132" y="800415"/>
            <a:ext cx="1137078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年广东</a:t>
            </a:r>
            <a:r>
              <a:rPr lang="zh-CN" altLang="en-US" sz="180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1800" b="1">
                <a:solidFill>
                  <a:srgbClr val="F87F01"/>
                </a:solidFill>
                <a:latin typeface="宋体" panose="02010600030101010101" pitchFamily="2" charset="-122"/>
              </a:rPr>
              <a:t>26、</a:t>
            </a:r>
            <a:r>
              <a:rPr lang="zh-CN" altLang="en-US" b="1">
                <a:solidFill>
                  <a:srgbClr val="F87F01"/>
                </a:solidFill>
                <a:latin typeface="宋体" panose="02010600030101010101" pitchFamily="2" charset="-122"/>
              </a:rPr>
              <a:t>19世纪末以来</a:t>
            </a:r>
            <a:r>
              <a:rPr lang="zh-CN" altLang="en-US" b="1" dirty="0">
                <a:solidFill>
                  <a:srgbClr val="F87F01"/>
                </a:solidFill>
                <a:latin typeface="宋体" panose="02010600030101010101" pitchFamily="2" charset="-122"/>
              </a:rPr>
              <a:t>，中国人民为民族独立和国家富强不断奋斗，中国国际地位日益提升</a:t>
            </a:r>
            <a:r>
              <a:rPr lang="zh-CN" altLang="en-US" sz="1800" dirty="0">
                <a:latin typeface="宋体" panose="02010600030101010101" pitchFamily="2" charset="-122"/>
              </a:rPr>
              <a:t>。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阅读下列材料，回答问题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材料一  一年前（1894年）郑观应还只能把他的书名称作《盛世危言》；一年后，严复就在《救亡决论》中第一次呼唤“救亡”这一口号，要求通过改革改变现状，寻求新的出路。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——金冲及《二十世纪中国史纲》</a:t>
            </a:r>
            <a:endParaRPr lang="zh-CN" altLang="en-US" sz="1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材料二  如题26表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北洋政府为解决山东问题的系列外交活动</a:t>
            </a:r>
          </a:p>
        </p:txBody>
      </p:sp>
      <p:graphicFrame>
        <p:nvGraphicFramePr>
          <p:cNvPr id="7" name="表格 6"/>
          <p:cNvGraphicFramePr/>
          <p:nvPr/>
        </p:nvGraphicFramePr>
        <p:xfrm>
          <a:off x="2620328" y="3183570"/>
          <a:ext cx="544195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年份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外交大事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1917年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中国对德宣战，为收回利权积极参与和会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1918年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为能参与和会争取主动，中国倾向联美制日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1919年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华文楷体" panose="02010600040101010101" pitchFamily="2" charset="-122"/>
                        </a:rPr>
                        <a:t>参加巴黎和会，中国收回利权的要求遭拒绝</a:t>
                      </a:r>
                    </a:p>
                  </a:txBody>
                  <a:tcPr marL="68588" marR="68588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562133" y="4280850"/>
            <a:ext cx="114585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/>
              <a:t>                                                                                                                          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——唐启华《巴黎和会与中国外交》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材料三  1943年12月1日，《开罗宣言》正式发表，宣称：(苏美英)三国之宗旨……在使日本所窃取于中国领土，例如满洲、台湾、澎湖群岛等，归还中国。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——王建朗《两岸新编中国近代史》（上）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材料四  进入21世纪，中国的国际地位被认为已达到19世纪以来之巅峰……（因）中国日益增加的经济、军事和政治的巨大势力……西方人认为中国是亚太地区的区域性强国。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——徐中约《中国近代史：1600-2000中国的奋斗》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立足主干知识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重视核心素养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17525" y="2508250"/>
            <a:ext cx="11160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主干性知识代表了构成历史体系的基本内容，如关键性时间、历史人物、历史概念和重大历史事件、大国及国际关系等。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28133" y="156048"/>
            <a:ext cx="879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3600" b="1" dirty="0" err="1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立足主干知识</a:t>
            </a:r>
            <a:r>
              <a:rPr lang="en-US" altLang="zh-CN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3600" b="1" dirty="0">
                <a:solidFill>
                  <a:srgbClr val="F87F0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重视核心素养</a:t>
            </a:r>
            <a:endParaRPr lang="en-US" altLang="zh-CN" sz="3600" b="1" dirty="0">
              <a:solidFill>
                <a:srgbClr val="F87F0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78303" y="154379"/>
            <a:ext cx="0" cy="648000"/>
          </a:xfrm>
          <a:prstGeom prst="line">
            <a:avLst/>
          </a:prstGeom>
          <a:ln w="47625" cmpd="sng">
            <a:solidFill>
              <a:srgbClr val="E87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64109"/>
            <a:ext cx="828540" cy="8285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CB75FffbpjRVYdsoYPTqJ1QiqHt8Sduytigkz6p2HwkmOdCj6EGvBj4waIpNVNOB4Bbr5ItkQYukujhZrnixmE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4666</Words>
  <Application>Microsoft Office PowerPoint</Application>
  <PresentationFormat>宽屏</PresentationFormat>
  <Paragraphs>302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等线</vt:lpstr>
      <vt:lpstr>等线 Light</vt:lpstr>
      <vt:lpstr>仿宋</vt:lpstr>
      <vt:lpstr>黑体</vt:lpstr>
      <vt:lpstr>华文楷体</vt:lpstr>
      <vt:lpstr>楷体</vt:lpstr>
      <vt:lpstr>迷你简南宫</vt:lpstr>
      <vt:lpstr>宋体</vt:lpstr>
      <vt:lpstr>微软雅黑</vt:lpstr>
      <vt:lpstr>造字工房刻宋（非商用）常规体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王楚颖</dc:creator>
  <cp:lastModifiedBy>大钟先生</cp:lastModifiedBy>
  <cp:revision>49</cp:revision>
  <dcterms:created xsi:type="dcterms:W3CDTF">2017-06-27T14:22:00Z</dcterms:created>
  <dcterms:modified xsi:type="dcterms:W3CDTF">2020-02-19T11:50:42Z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2052-11.1.0.8515</vt:lpwstr>
  </property>
</Properties>
</file>