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98" r:id="rId2"/>
    <p:sldId id="318" r:id="rId3"/>
    <p:sldId id="297" r:id="rId4"/>
    <p:sldId id="328" r:id="rId5"/>
    <p:sldId id="320" r:id="rId6"/>
    <p:sldId id="321" r:id="rId7"/>
    <p:sldId id="352" r:id="rId8"/>
    <p:sldId id="322" r:id="rId9"/>
    <p:sldId id="323" r:id="rId10"/>
    <p:sldId id="329" r:id="rId11"/>
    <p:sldId id="317" r:id="rId12"/>
    <p:sldId id="357" r:id="rId13"/>
    <p:sldId id="316" r:id="rId14"/>
    <p:sldId id="315" r:id="rId15"/>
    <p:sldId id="358" r:id="rId16"/>
    <p:sldId id="353" r:id="rId17"/>
    <p:sldId id="310" r:id="rId18"/>
    <p:sldId id="304" r:id="rId19"/>
    <p:sldId id="306" r:id="rId20"/>
    <p:sldId id="354" r:id="rId21"/>
    <p:sldId id="364" r:id="rId22"/>
    <p:sldId id="363" r:id="rId23"/>
    <p:sldId id="362" r:id="rId24"/>
    <p:sldId id="27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909"/>
    <a:srgbClr val="CD6393"/>
    <a:srgbClr val="304371"/>
    <a:srgbClr val="D3040D"/>
    <a:srgbClr val="63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-774" y="-108"/>
      </p:cViewPr>
      <p:guideLst>
        <p:guide orient="horz" pos="2227"/>
        <p:guide pos="3920"/>
      </p:guideLst>
    </p:cSldViewPr>
  </p:slideViewPr>
  <p:outlineViewPr>
    <p:cViewPr>
      <p:scale>
        <a:sx n="33" d="100"/>
        <a:sy n="33" d="100"/>
      </p:scale>
      <p:origin x="0" y="1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8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4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1C06-7C33-487A-B40B-277EB9EC1262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4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5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5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14A3-725E-4461-A212-4E98A5A64E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91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14A3-725E-4461-A212-4E98A5A64E2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14A3-725E-4461-A212-4E98A5A64E2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0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70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0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4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1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1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1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6"/>
          <p:cNvPicPr>
            <a:picLocks noChangeAspect="1"/>
          </p:cNvPicPr>
          <p:nvPr userDrawn="1"/>
        </p:nvPicPr>
        <p:blipFill rotWithShape="1">
          <a:blip r:embed="rId2" cstate="print"/>
          <a:srcRect l="5569" r="541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2"/>
          <p:cNvPicPr>
            <a:picLocks noChangeAspect="1"/>
          </p:cNvPicPr>
          <p:nvPr userDrawn="1"/>
        </p:nvPicPr>
        <p:blipFill rotWithShape="1">
          <a:blip r:embed="rId2" cstate="print"/>
          <a:srcRect l="5569" r="541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097153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610" y="241101"/>
            <a:ext cx="11773513" cy="6441053"/>
          </a:xfrm>
          <a:prstGeom prst="rect">
            <a:avLst/>
          </a:prstGeom>
          <a:effectLst/>
        </p:spPr>
      </p:pic>
      <p:sp>
        <p:nvSpPr>
          <p:cNvPr id="1048581" name="矩形 11"/>
          <p:cNvSpPr/>
          <p:nvPr userDrawn="1"/>
        </p:nvSpPr>
        <p:spPr>
          <a:xfrm>
            <a:off x="201610" y="241101"/>
            <a:ext cx="11773513" cy="6441053"/>
          </a:xfrm>
          <a:prstGeom prst="rect">
            <a:avLst/>
          </a:prstGeom>
          <a:noFill/>
          <a:ln>
            <a:solidFill>
              <a:srgbClr val="D30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5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6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2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31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32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34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3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0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3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42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4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4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4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15"/>
          <p:cNvPicPr>
            <a:picLocks noChangeAspect="1"/>
          </p:cNvPicPr>
          <p:nvPr/>
        </p:nvPicPr>
        <p:blipFill>
          <a:blip r:embed="rId3" cstate="print"/>
          <a:srcRect t="21910" r="4500" b="29579"/>
          <a:stretch>
            <a:fillRect/>
          </a:stretch>
        </p:blipFill>
        <p:spPr>
          <a:xfrm>
            <a:off x="-841375" y="3389630"/>
            <a:ext cx="13625195" cy="3475355"/>
          </a:xfrm>
          <a:custGeom>
            <a:avLst/>
            <a:gdLst>
              <a:gd name="connsiteX0" fmla="*/ 975360 w 11643360"/>
              <a:gd name="connsiteY0" fmla="*/ 0 h 2956560"/>
              <a:gd name="connsiteX1" fmla="*/ 11643360 w 11643360"/>
              <a:gd name="connsiteY1" fmla="*/ 1107440 h 2956560"/>
              <a:gd name="connsiteX2" fmla="*/ 11450320 w 11643360"/>
              <a:gd name="connsiteY2" fmla="*/ 2834640 h 2956560"/>
              <a:gd name="connsiteX3" fmla="*/ 2733040 w 11643360"/>
              <a:gd name="connsiteY3" fmla="*/ 2956560 h 2956560"/>
              <a:gd name="connsiteX4" fmla="*/ 40640 w 11643360"/>
              <a:gd name="connsiteY4" fmla="*/ 2773680 h 2956560"/>
              <a:gd name="connsiteX5" fmla="*/ 0 w 11643360"/>
              <a:gd name="connsiteY5" fmla="*/ 2337241 h 2956560"/>
              <a:gd name="connsiteX6" fmla="*/ 0 w 11643360"/>
              <a:gd name="connsiteY6" fmla="*/ 220516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3360" h="2956560">
                <a:moveTo>
                  <a:pt x="975360" y="0"/>
                </a:moveTo>
                <a:lnTo>
                  <a:pt x="11643360" y="1107440"/>
                </a:lnTo>
                <a:lnTo>
                  <a:pt x="11450320" y="2834640"/>
                </a:lnTo>
                <a:lnTo>
                  <a:pt x="2733040" y="2956560"/>
                </a:lnTo>
                <a:lnTo>
                  <a:pt x="40640" y="2773680"/>
                </a:lnTo>
                <a:lnTo>
                  <a:pt x="0" y="2337241"/>
                </a:lnTo>
                <a:lnTo>
                  <a:pt x="0" y="220516"/>
                </a:lnTo>
                <a:close/>
              </a:path>
            </a:pathLst>
          </a:custGeom>
        </p:spPr>
      </p:pic>
      <p:grpSp>
        <p:nvGrpSpPr>
          <p:cNvPr id="38" name="组合 27"/>
          <p:cNvGrpSpPr/>
          <p:nvPr/>
        </p:nvGrpSpPr>
        <p:grpSpPr>
          <a:xfrm>
            <a:off x="-25692" y="984856"/>
            <a:ext cx="2538865" cy="523220"/>
            <a:chOff x="4536850" y="1086607"/>
            <a:chExt cx="2538865" cy="523220"/>
          </a:xfrm>
          <a:scene3d>
            <a:camera prst="orthographicFront">
              <a:rot lat="0" lon="0" rev="60000"/>
            </a:camera>
            <a:lightRig rig="threePt" dir="t"/>
          </a:scene3d>
        </p:grpSpPr>
        <p:pic>
          <p:nvPicPr>
            <p:cNvPr id="2097162" name="图片 2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4536850" y="1130680"/>
              <a:ext cx="2538865" cy="417313"/>
            </a:xfrm>
            <a:prstGeom prst="rect">
              <a:avLst/>
            </a:prstGeom>
          </p:spPr>
        </p:pic>
        <p:sp>
          <p:nvSpPr>
            <p:cNvPr id="1048594" name="文本框 25"/>
            <p:cNvSpPr txBox="1"/>
            <p:nvPr/>
          </p:nvSpPr>
          <p:spPr>
            <a:xfrm>
              <a:off x="4694145" y="1086607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沧海桑田</a:t>
              </a:r>
              <a:endParaRPr lang="zh-CN" altLang="en-US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-2" y="838312"/>
            <a:ext cx="12192001" cy="5604387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仿宋" panose="02010609060101010101" charset="-122"/>
              <a:cs typeface="+mn-ea"/>
              <a:sym typeface="+mn-lt"/>
            </a:endParaRPr>
          </a:p>
        </p:txBody>
      </p:sp>
      <p:grpSp>
        <p:nvGrpSpPr>
          <p:cNvPr id="29" name="组合 3"/>
          <p:cNvGrpSpPr/>
          <p:nvPr/>
        </p:nvGrpSpPr>
        <p:grpSpPr>
          <a:xfrm>
            <a:off x="582588" y="3508672"/>
            <a:ext cx="11530014" cy="964633"/>
            <a:chOff x="1709146" y="3147957"/>
            <a:chExt cx="8560806" cy="549369"/>
          </a:xfrm>
        </p:grpSpPr>
        <p:grpSp>
          <p:nvGrpSpPr>
            <p:cNvPr id="30" name="组合 11"/>
            <p:cNvGrpSpPr/>
            <p:nvPr/>
          </p:nvGrpSpPr>
          <p:grpSpPr>
            <a:xfrm>
              <a:off x="1709146" y="3147957"/>
              <a:ext cx="8560806" cy="549369"/>
              <a:chOff x="1449732" y="2720579"/>
              <a:chExt cx="8560806" cy="703323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49732" y="2720579"/>
                <a:ext cx="7098806" cy="673645"/>
              </a:xfrm>
              <a:prstGeom prst="rect">
                <a:avLst/>
              </a:prstGeom>
            </p:spPr>
          </p:pic>
          <p:pic>
            <p:nvPicPr>
              <p:cNvPr id="33" name="图片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0800000">
                <a:off x="1940625" y="2750257"/>
                <a:ext cx="8069913" cy="673645"/>
              </a:xfrm>
              <a:prstGeom prst="rect">
                <a:avLst/>
              </a:prstGeom>
            </p:spPr>
          </p:pic>
        </p:grpSp>
        <p:sp>
          <p:nvSpPr>
            <p:cNvPr id="31" name="文本框 12"/>
            <p:cNvSpPr txBox="1"/>
            <p:nvPr/>
          </p:nvSpPr>
          <p:spPr>
            <a:xfrm>
              <a:off x="2528415" y="3158637"/>
              <a:ext cx="6548656" cy="52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latin typeface="华文隶书" panose="02010800040101010101" pitchFamily="2" charset="-122"/>
                  <a:ea typeface="华文隶书" panose="02010800040101010101" pitchFamily="2" charset="-122"/>
                  <a:cs typeface="文道楷体" panose="02010600040101010101" charset="-122"/>
                </a:rPr>
                <a:t>新技能解锁</a:t>
              </a:r>
              <a:r>
                <a:rPr lang="en-US" altLang="zh-CN" sz="5400" b="1" dirty="0">
                  <a:latin typeface="华文隶书" panose="02010800040101010101" pitchFamily="2" charset="-122"/>
                  <a:ea typeface="华文隶书" panose="02010800040101010101" pitchFamily="2" charset="-122"/>
                  <a:cs typeface="文道楷体" panose="02010600040101010101" charset="-122"/>
                </a:rPr>
                <a:t>——</a:t>
              </a:r>
              <a:r>
                <a:rPr lang="zh-CN" altLang="en-US" sz="5400" b="1" dirty="0">
                  <a:latin typeface="华文隶书" panose="02010800040101010101" pitchFamily="2" charset="-122"/>
                  <a:ea typeface="华文隶书" panose="02010800040101010101" pitchFamily="2" charset="-122"/>
                  <a:cs typeface="文道楷体" panose="02010600040101010101" charset="-122"/>
                </a:rPr>
                <a:t>历史小短文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801330" y="2216289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山西中考题型解析与典型类型题专练</a:t>
            </a:r>
            <a:endParaRPr lang="zh-CN" altLang="en-US" sz="3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3" name="组合 3"/>
          <p:cNvGrpSpPr/>
          <p:nvPr/>
        </p:nvGrpSpPr>
        <p:grpSpPr>
          <a:xfrm>
            <a:off x="8158163" y="34751"/>
            <a:ext cx="4033836" cy="457138"/>
            <a:chOff x="1709146" y="3138917"/>
            <a:chExt cx="8745389" cy="535227"/>
          </a:xfrm>
        </p:grpSpPr>
        <p:grpSp>
          <p:nvGrpSpPr>
            <p:cNvPr id="25" name="组合 11"/>
            <p:cNvGrpSpPr/>
            <p:nvPr/>
          </p:nvGrpSpPr>
          <p:grpSpPr>
            <a:xfrm>
              <a:off x="1709146" y="3138917"/>
              <a:ext cx="8745389" cy="535227"/>
              <a:chOff x="1449732" y="2709006"/>
              <a:chExt cx="8745389" cy="685218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49732" y="2720579"/>
                <a:ext cx="7098806" cy="673645"/>
              </a:xfrm>
              <a:prstGeom prst="rect">
                <a:avLst/>
              </a:prstGeom>
            </p:spPr>
          </p:pic>
          <p:pic>
            <p:nvPicPr>
              <p:cNvPr id="28" name="图片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0800000">
                <a:off x="3096315" y="2709006"/>
                <a:ext cx="7098806" cy="673645"/>
              </a:xfrm>
              <a:prstGeom prst="rect">
                <a:avLst/>
              </a:prstGeom>
            </p:spPr>
          </p:pic>
        </p:grpSp>
        <p:sp>
          <p:nvSpPr>
            <p:cNvPr id="26" name="文本框 12"/>
            <p:cNvSpPr txBox="1"/>
            <p:nvPr/>
          </p:nvSpPr>
          <p:spPr>
            <a:xfrm>
              <a:off x="3448344" y="3209799"/>
              <a:ext cx="5246510" cy="227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山西中考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2021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+mj-ea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92905" y="1064786"/>
            <a:ext cx="11158537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评分说明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自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拟题目得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围绕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题目主题，文章结构完整，层次分明，逻辑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关系清晰；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观点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论述与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事件及影响建立联系，并能解释和扩展出材料本身的意义可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得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分；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之后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逐条减分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共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286500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90907" y="1360768"/>
          <a:ext cx="10096193" cy="501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623"/>
                <a:gridCol w="9122570"/>
              </a:tblGrid>
              <a:tr h="678243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分 值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   评   分   说    明</a:t>
                      </a:r>
                      <a:endParaRPr lang="zh-CN" altLang="en-US" sz="2400" dirty="0"/>
                    </a:p>
                  </a:txBody>
                  <a:tcPr anchor="ctr" anchorCtr="1"/>
                </a:tc>
              </a:tr>
              <a:tr h="1084061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 </a:t>
                      </a:r>
                      <a:r>
                        <a:rPr lang="en-US" altLang="zh-CN" sz="2000" dirty="0" smtClean="0"/>
                        <a:t> 6</a:t>
                      </a:r>
                      <a:r>
                        <a:rPr lang="zh-CN" altLang="en-US" sz="2000" dirty="0" smtClean="0"/>
                        <a:t>分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084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4~5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084061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marL="0" algn="l" defTabSz="914400" rtl="0" eaLnBrk="1" latinLnBrk="0" hangingPunct="1"/>
                      <a:r>
                        <a:rPr lang="en-US" altLang="zh-CN" dirty="0" smtClean="0"/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2~3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084061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marL="0" algn="l" defTabSz="914400" rtl="0" eaLnBrk="1" latinLnBrk="0" hangingPunct="1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0~1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35827" y="2159275"/>
            <a:ext cx="9538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围绕主题，文章结构完整，层次分明，逻辑关系清晰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观点论述</a:t>
            </a:r>
            <a:r>
              <a:rPr lang="zh-CN" altLang="en-US" sz="2400" smtClean="0"/>
              <a:t>与</a:t>
            </a:r>
            <a:r>
              <a:rPr lang="en-US" altLang="zh-CN" sz="2400" smtClean="0"/>
              <a:t>3</a:t>
            </a:r>
            <a:r>
              <a:rPr lang="zh-CN" altLang="en-US" sz="2400" smtClean="0"/>
              <a:t>主题</a:t>
            </a:r>
            <a:r>
              <a:rPr lang="zh-CN" altLang="en-US" sz="2400" dirty="0" smtClean="0"/>
              <a:t>材料建立联系，并能解释和扩展出材料本身的意义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35827" y="3281492"/>
            <a:ext cx="8135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围绕主题，文章结构相对完整，表述较清晰，论证较严密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观点论述与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个主题材料建立联系，并对此作出一定解释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35827" y="4389855"/>
            <a:ext cx="8922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围绕主题，层次不清晰，表述不太完整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观点论述时使用了一定的（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个）相关材料，但没有建构其关系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35827" y="5387383"/>
            <a:ext cx="7520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使用一个材料就直接得出答案，事件与影响没有联系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没有作答，或做答文不对题</a:t>
            </a:r>
            <a:endParaRPr lang="zh-CN" altLang="en-US" sz="2400" dirty="0"/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428626" y="478631"/>
            <a:ext cx="11229974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山西省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2020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年中考考前适应性训练试题（历史）评分标准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44259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93567" y="483076"/>
            <a:ext cx="3171825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通关秘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笈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507206" y="2011557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★读题干：明确主题，确定方向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516731" y="2939581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★读材料：联系知识，确定内容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607535" y="4329307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★落笔头：围绕主题，阐述答案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4590" y="368808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（可依据课本目录梳理）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1100" y="5141595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格式：题目；总说</a:t>
            </a:r>
            <a:r>
              <a:rPr lang="en-US" altLang="zh-CN" sz="2400">
                <a:solidFill>
                  <a:srgbClr val="FF0000"/>
                </a:solidFill>
              </a:rPr>
              <a:t>—</a:t>
            </a:r>
            <a:r>
              <a:rPr lang="zh-CN" altLang="en-US" sz="2400">
                <a:solidFill>
                  <a:srgbClr val="FF0000"/>
                </a:solidFill>
              </a:rPr>
              <a:t>分说</a:t>
            </a:r>
            <a:r>
              <a:rPr lang="en-US" altLang="zh-CN" sz="2400">
                <a:solidFill>
                  <a:srgbClr val="FF0000"/>
                </a:solidFill>
              </a:rPr>
              <a:t>—</a:t>
            </a:r>
            <a:r>
              <a:rPr lang="zh-CN" altLang="en-US" sz="2400">
                <a:solidFill>
                  <a:srgbClr val="FF0000"/>
                </a:solidFill>
              </a:rPr>
              <a:t>总说；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1100" y="5885815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</a:rPr>
              <a:t>原则：点多面广，史论结合；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97245" y="5141595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分开行，不超答题卡范围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26380" y="5885815"/>
            <a:ext cx="6583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</a:rPr>
              <a:t>史实必须具体，主语加行为；结论必须贴合主题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1864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7206" y="1617638"/>
            <a:ext cx="11158537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四、探究题（本大题共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．人类对文明的追求既需要薪火相传，代代守护，更需要交流互鉴，推陈出新。李老师以“文明之光”为主题设计了下面的学习任务单。请你完成相关学习任务。任务四  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协和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万邦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推动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文明互鉴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）根据下面材料信息，结合相关史实，以“河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合为题写一篇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字左右的小短文。</a:t>
            </a:r>
          </a:p>
          <a:p>
            <a:pPr algn="just">
              <a:lnSpc>
                <a:spcPts val="4700"/>
              </a:lnSpc>
            </a:pP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657725" y="494557"/>
            <a:ext cx="3171825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实战演练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21505" y="1018620"/>
            <a:ext cx="1115853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任务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四  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协和万邦一一推动文明互鉴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）根据下面材料信息，结合相关史实，以“河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合为题写一篇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字左右的小短文。</a:t>
            </a:r>
          </a:p>
          <a:p>
            <a:pPr algn="just">
              <a:lnSpc>
                <a:spcPts val="4700"/>
              </a:lnSpc>
            </a:pP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" y="3149461"/>
            <a:ext cx="11158537" cy="2503249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文明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因多样而交流，因交流而互鉴，因互鉴而发展。我们要加强世界上不同国家、不同民族、不同文化的交流互鉴，夯实共建亚洲命运共同体、人类命运共同体的人文基础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摘自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月习近平在亚洲文明对话大会开幕式的主旨演讲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44259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93567" y="483076"/>
            <a:ext cx="3171825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通关秘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笈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507206" y="2011557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★读题干：明确主题，确定方向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516731" y="2939581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★读材料：联系知识，确定内容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607535" y="4329307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★落笔头：围绕主题，阐述答案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4590" y="368808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（可依据课本目录梳理）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1100" y="5141595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格式：题目；总说</a:t>
            </a:r>
            <a:r>
              <a:rPr lang="en-US" altLang="zh-CN" sz="2400">
                <a:solidFill>
                  <a:srgbClr val="FF0000"/>
                </a:solidFill>
              </a:rPr>
              <a:t>—</a:t>
            </a:r>
            <a:r>
              <a:rPr lang="zh-CN" altLang="en-US" sz="2400">
                <a:solidFill>
                  <a:srgbClr val="FF0000"/>
                </a:solidFill>
              </a:rPr>
              <a:t>分说</a:t>
            </a:r>
            <a:r>
              <a:rPr lang="en-US" altLang="zh-CN" sz="2400">
                <a:solidFill>
                  <a:srgbClr val="FF0000"/>
                </a:solidFill>
              </a:rPr>
              <a:t>—</a:t>
            </a:r>
            <a:r>
              <a:rPr lang="zh-CN" altLang="en-US" sz="2400">
                <a:solidFill>
                  <a:srgbClr val="FF0000"/>
                </a:solidFill>
              </a:rPr>
              <a:t>总说；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1100" y="5885815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</a:rPr>
              <a:t>原则：点多面广，史论结合；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97245" y="5141595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分开行，不超答题卡范围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26380" y="5885815"/>
            <a:ext cx="6583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</a:rPr>
              <a:t>史实必须具体，主语加行为；结论必须贴合主题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257175" y="314325"/>
            <a:ext cx="11730038" cy="61864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7206" y="342899"/>
            <a:ext cx="11158537" cy="6610985"/>
          </a:xfrm>
          <a:prstGeom prst="rect">
            <a:avLst/>
          </a:prstGeom>
          <a:noFill/>
          <a:ln w="222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合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世界文明丰富多样，在交流中对世界产生了深刻影响。    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大河流域孕育了古老的亚非文明。如尼罗河流域的古埃及金字塔、两河流域古巴比伦王国的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汉谟拉比法典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等，它们传播到世界各地，对人类文明做出贡献。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和平交往促进了文明交流。如玄奘西游天竺，阿拉伯人把中国四大发明传到欧洲，促进了不同文明的交流互鉴。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团结合作促进了文明互鉴。如万隆会议上“求同存异”方针的提出，促进了亚非国家的团结合作。 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总之，各文明在相互合作、交流互鉴中，得到了共同发展。</a:t>
            </a:r>
          </a:p>
          <a:p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66675" y="22161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21505" y="1164035"/>
            <a:ext cx="11158537" cy="310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任务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四  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和谐共生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坚持和平发展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）根据下面材料信息，结合第二次世界大战结束以来的史实，以“和平与发展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为题，写一篇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字左右的小短文。</a:t>
            </a:r>
          </a:p>
          <a:p>
            <a:pPr algn="just">
              <a:lnSpc>
                <a:spcPts val="4700"/>
              </a:lnSpc>
            </a:pP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731" y="3812401"/>
            <a:ext cx="11158537" cy="2501900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面对国际形势的深刻变化和世界各国同舟共济的客观要求，各国应该共同推动建立以合作共赢为核心的新型国际关系，各国人民应该一起来维护世界和平、促进共同发展。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习近平《顺应时代前进潮流 促进世界和平发展》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938395" y="471170"/>
            <a:ext cx="2700655" cy="6927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实战演练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99"/>
          <p:cNvSpPr txBox="1"/>
          <p:nvPr/>
        </p:nvSpPr>
        <p:spPr>
          <a:xfrm>
            <a:off x="1085851" y="1400975"/>
            <a:ext cx="10206989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和平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与发展是当今时代的主题。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战后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联合国的成立为世界和平与安全提供了保障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。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  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冷战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结束后，俄国、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日本、西欧、中国的经济迅速发展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，广大发展中国家实力不断增强，推动着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世界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朝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多极化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方向发展。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世界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贸易组织的成立，推动了经济全球化进程，促进了世界的和平与发展。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中国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提出构建人类命运共同体的中国方案。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当今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世界各国联系日益密切，和平与发展是人民共同的企盼，符合历史发展的潮流。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4408120" y="740694"/>
            <a:ext cx="2649906" cy="803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和平与发展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24363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712335" y="914400"/>
            <a:ext cx="2748280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学习目标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" y="2002667"/>
            <a:ext cx="11158537" cy="62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★初步了解山西省中考历史题型设置与分值。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" y="3125001"/>
            <a:ext cx="11158537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★通过分析近年真题，熟悉并总结历史小短文的命题思路与评分标准。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5" y="4583942"/>
            <a:ext cx="11158537" cy="62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★通过典型例题分析，总结正确的解题步骤与方法。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007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8765"/>
            <a:ext cx="10513534" cy="508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938394" y="656907"/>
            <a:ext cx="2700655" cy="6927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实战演练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007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1506" y="1246269"/>
            <a:ext cx="111585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人类始终面临各种共同挑战，只有加强合作，才能共克难关。</a:t>
            </a:r>
          </a:p>
          <a:p>
            <a:pPr indent="266700"/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20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世纪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30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年代，面对法西斯侵略，反法西斯国家建立世界反法西斯联盟，最终赢得了胜利。</a:t>
            </a:r>
          </a:p>
          <a:p>
            <a:pPr indent="266700"/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冷战结束后，地区冲突、恐怖主义等威胁着世界安全，如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2001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年的 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911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事件导致了经济的巨大损失。</a:t>
            </a:r>
          </a:p>
          <a:p>
            <a:pPr indent="266700"/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随着工业化的推进，环境恶化成为了严重的问题，如全球变暖，臭氧层耗竭等。此外，新冠肺炎等流行性疾病也给人类公共卫生安全带来威胁。</a:t>
            </a:r>
          </a:p>
          <a:p>
            <a:pPr indent="266700"/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面对各种挑战，加强国际合作，构建人类命运共体势在必行。</a:t>
            </a:r>
          </a:p>
          <a:p>
            <a:pPr indent="266700"/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 </a:t>
            </a:r>
            <a:endParaRPr lang="zh-CN" altLang="zh-CN" sz="3200" dirty="0"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7905" y="56118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国际合作，势在必行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007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1600199"/>
            <a:ext cx="9972676" cy="50149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06" y="527049"/>
            <a:ext cx="270033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007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3000" y="1546337"/>
            <a:ext cx="10272713" cy="49552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/>
              <a:t>    </a:t>
            </a:r>
            <a:r>
              <a:rPr lang="zh-CN" altLang="en-US" sz="2800" dirty="0"/>
              <a:t>   </a:t>
            </a:r>
            <a:r>
              <a:rPr lang="zh-CN" altLang="en-US" sz="2800" dirty="0" smtClean="0"/>
              <a:t>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自古以来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，团结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合作便是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推动人类社会发展的必然选择。</a:t>
            </a:r>
          </a:p>
          <a:p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二战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中，面对法西斯的侵略，反法西斯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国家建立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世界反法西斯联盟，最终取得胜利;二战后成立的联合国成为维护世界和平，促进经济发展的重要国际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组织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当前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，面对全球蔓延的新冠肺炎疫情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，世界各国只有团结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协作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，才能共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克时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艰。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 世界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各国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应真正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从人类命运共同体的角度出发，为构建和谐美好的世界而共同努力。</a:t>
            </a:r>
          </a:p>
          <a:p>
            <a:endParaRPr lang="zh-CN" altLang="en-US" sz="28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06325" y="799202"/>
            <a:ext cx="4080375" cy="803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+mn-cs"/>
                <a:sym typeface="+mn-ea"/>
              </a:rPr>
              <a:t>共建人类命运共同体</a:t>
            </a:r>
            <a:endParaRPr lang="zh-CN" altLang="en-US" sz="3200" dirty="0">
              <a:latin typeface="楷体" pitchFamily="49" charset="-122"/>
              <a:ea typeface="楷体" pitchFamily="49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图片 21"/>
          <p:cNvPicPr>
            <a:picLocks noChangeAspect="1"/>
          </p:cNvPicPr>
          <p:nvPr/>
        </p:nvPicPr>
        <p:blipFill>
          <a:blip r:embed="rId3" cstate="print"/>
          <a:srcRect t="21910" r="82833" b="30292"/>
          <a:stretch>
            <a:fillRect/>
          </a:stretch>
        </p:blipFill>
        <p:spPr>
          <a:xfrm>
            <a:off x="-1536902" y="232642"/>
            <a:ext cx="4595167" cy="6395777"/>
          </a:xfrm>
          <a:custGeom>
            <a:avLst/>
            <a:gdLst>
              <a:gd name="connsiteX0" fmla="*/ 975360 w 2092960"/>
              <a:gd name="connsiteY0" fmla="*/ 0 h 2913083"/>
              <a:gd name="connsiteX1" fmla="*/ 2092960 w 2092960"/>
              <a:gd name="connsiteY1" fmla="*/ 116018 h 2913083"/>
              <a:gd name="connsiteX2" fmla="*/ 2092960 w 2092960"/>
              <a:gd name="connsiteY2" fmla="*/ 2913083 h 2913083"/>
              <a:gd name="connsiteX3" fmla="*/ 40640 w 2092960"/>
              <a:gd name="connsiteY3" fmla="*/ 2773680 h 2913083"/>
              <a:gd name="connsiteX4" fmla="*/ 0 w 2092960"/>
              <a:gd name="connsiteY4" fmla="*/ 2337241 h 2913083"/>
              <a:gd name="connsiteX5" fmla="*/ 0 w 2092960"/>
              <a:gd name="connsiteY5" fmla="*/ 220516 h 291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2960" h="2913083">
                <a:moveTo>
                  <a:pt x="975360" y="0"/>
                </a:moveTo>
                <a:lnTo>
                  <a:pt x="2092960" y="116018"/>
                </a:lnTo>
                <a:lnTo>
                  <a:pt x="2092960" y="2913083"/>
                </a:lnTo>
                <a:lnTo>
                  <a:pt x="40640" y="2773680"/>
                </a:lnTo>
                <a:lnTo>
                  <a:pt x="0" y="2337241"/>
                </a:lnTo>
                <a:lnTo>
                  <a:pt x="0" y="220516"/>
                </a:lnTo>
                <a:close/>
              </a:path>
            </a:pathLst>
          </a:custGeom>
        </p:spPr>
      </p:pic>
      <p:pic>
        <p:nvPicPr>
          <p:cNvPr id="2097184" name="图片 22"/>
          <p:cNvPicPr>
            <a:picLocks noChangeAspect="1"/>
          </p:cNvPicPr>
          <p:nvPr/>
        </p:nvPicPr>
        <p:blipFill>
          <a:blip r:embed="rId3" cstate="print"/>
          <a:srcRect l="79250" t="36706" r="4500" b="31694"/>
          <a:stretch>
            <a:fillRect/>
          </a:stretch>
        </p:blipFill>
        <p:spPr>
          <a:xfrm>
            <a:off x="9704850" y="2982488"/>
            <a:ext cx="3470092" cy="3373191"/>
          </a:xfrm>
          <a:custGeom>
            <a:avLst/>
            <a:gdLst>
              <a:gd name="connsiteX0" fmla="*/ 0 w 1981200"/>
              <a:gd name="connsiteY0" fmla="*/ 0 h 1925876"/>
              <a:gd name="connsiteX1" fmla="*/ 1981200 w 1981200"/>
              <a:gd name="connsiteY1" fmla="*/ 205667 h 1925876"/>
              <a:gd name="connsiteX2" fmla="*/ 1788941 w 1981200"/>
              <a:gd name="connsiteY2" fmla="*/ 1925876 h 1925876"/>
              <a:gd name="connsiteX3" fmla="*/ 0 w 1981200"/>
              <a:gd name="connsiteY3" fmla="*/ 1925876 h 192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1925876">
                <a:moveTo>
                  <a:pt x="0" y="0"/>
                </a:moveTo>
                <a:lnTo>
                  <a:pt x="1981200" y="205667"/>
                </a:lnTo>
                <a:lnTo>
                  <a:pt x="1788941" y="1925876"/>
                </a:lnTo>
                <a:lnTo>
                  <a:pt x="0" y="1925876"/>
                </a:lnTo>
                <a:close/>
              </a:path>
            </a:pathLst>
          </a:custGeom>
        </p:spPr>
      </p:pic>
      <p:pic>
        <p:nvPicPr>
          <p:cNvPr id="2097185" name="图片 13"/>
          <p:cNvPicPr>
            <a:picLocks noChangeAspect="1"/>
          </p:cNvPicPr>
          <p:nvPr/>
        </p:nvPicPr>
        <p:blipFill rotWithShape="1">
          <a:blip r:embed="rId4" cstate="print"/>
          <a:srcRect l="20841" t="57115" r="27308"/>
          <a:stretch>
            <a:fillRect/>
          </a:stretch>
        </p:blipFill>
        <p:spPr>
          <a:xfrm>
            <a:off x="-623785" y="3762547"/>
            <a:ext cx="13439570" cy="3705176"/>
          </a:xfrm>
          <a:prstGeom prst="rect">
            <a:avLst/>
          </a:prstGeom>
        </p:spPr>
      </p:pic>
      <p:pic>
        <p:nvPicPr>
          <p:cNvPr id="2097186" name="图片 1"/>
          <p:cNvPicPr>
            <a:picLocks noChangeAspect="1"/>
          </p:cNvPicPr>
          <p:nvPr/>
        </p:nvPicPr>
        <p:blipFill rotWithShape="1">
          <a:blip r:embed="rId5" cstate="print"/>
          <a:srcRect b="6026"/>
          <a:stretch>
            <a:fillRect/>
          </a:stretch>
        </p:blipFill>
        <p:spPr>
          <a:xfrm>
            <a:off x="0" y="1130681"/>
            <a:ext cx="12192000" cy="5727320"/>
          </a:xfrm>
          <a:prstGeom prst="rect">
            <a:avLst/>
          </a:prstGeom>
        </p:spPr>
      </p:pic>
      <p:pic>
        <p:nvPicPr>
          <p:cNvPr id="2097187" name="图片 16"/>
          <p:cNvPicPr>
            <a:picLocks noChangeAspect="1"/>
          </p:cNvPicPr>
          <p:nvPr/>
        </p:nvPicPr>
        <p:blipFill rotWithShape="1">
          <a:blip r:embed="rId3" cstate="print"/>
          <a:srcRect t="77245"/>
          <a:stretch>
            <a:fillRect/>
          </a:stretch>
        </p:blipFill>
        <p:spPr>
          <a:xfrm>
            <a:off x="0" y="5471161"/>
            <a:ext cx="12192000" cy="1386839"/>
          </a:xfrm>
          <a:prstGeom prst="rect">
            <a:avLst/>
          </a:prstGeom>
        </p:spPr>
      </p:pic>
      <p:sp>
        <p:nvSpPr>
          <p:cNvPr id="1048695" name="文本框 5"/>
          <p:cNvSpPr txBox="1"/>
          <p:nvPr/>
        </p:nvSpPr>
        <p:spPr>
          <a:xfrm>
            <a:off x="2462633" y="884928"/>
            <a:ext cx="7091680" cy="2148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 smtClean="0">
                <a:gradFill>
                  <a:gsLst>
                    <a:gs pos="38000">
                      <a:srgbClr val="D3040D"/>
                    </a:gs>
                    <a:gs pos="76000">
                      <a:srgbClr val="E17850"/>
                    </a:gs>
                    <a:gs pos="91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华文行楷" panose="02010800040101010101" pitchFamily="2" charset="-122"/>
                <a:ea typeface="华文行楷" panose="02010800040101010101" pitchFamily="2" charset="-122"/>
              </a:rPr>
              <a:t>感谢</a:t>
            </a:r>
            <a:r>
              <a:rPr lang="zh-CN" altLang="en-US" sz="13800" dirty="0" smtClean="0">
                <a:gradFill>
                  <a:gsLst>
                    <a:gs pos="38000">
                      <a:srgbClr val="D3040D"/>
                    </a:gs>
                    <a:gs pos="76000">
                      <a:srgbClr val="E17850"/>
                    </a:gs>
                    <a:gs pos="91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华文行楷" panose="02010800040101010101" pitchFamily="2" charset="-122"/>
                <a:ea typeface="华文行楷" panose="02010800040101010101" pitchFamily="2" charset="-122"/>
              </a:rPr>
              <a:t>聆听</a:t>
            </a:r>
            <a:endParaRPr lang="zh-CN" altLang="en-US" sz="13800" dirty="0">
              <a:gradFill>
                <a:gsLst>
                  <a:gs pos="38000">
                    <a:srgbClr val="D3040D"/>
                  </a:gs>
                  <a:gs pos="76000">
                    <a:srgbClr val="E17850"/>
                  </a:gs>
                  <a:gs pos="91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</a:gra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097188" name="图片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8435" y="2495169"/>
            <a:ext cx="7664123" cy="76505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257925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943" y="2021171"/>
            <a:ext cx="11158537" cy="3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主要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题型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分为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★选择题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分，第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题，每题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★简答题（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分，第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题）、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★材料题（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分，第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题，每题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分）、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★探究题（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分，第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题）。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4898073" y="494557"/>
            <a:ext cx="2748280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题型简析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15075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00485"/>
              </p:ext>
            </p:extLst>
          </p:nvPr>
        </p:nvGraphicFramePr>
        <p:xfrm>
          <a:off x="1443038" y="1643062"/>
          <a:ext cx="9586912" cy="458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74"/>
                <a:gridCol w="3014663"/>
                <a:gridCol w="2886075"/>
              </a:tblGrid>
              <a:tr h="844925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知识板块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分值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比例</a:t>
                      </a:r>
                      <a:endParaRPr lang="zh-CN" altLang="en-US" sz="3600" dirty="0"/>
                    </a:p>
                  </a:txBody>
                  <a:tcPr/>
                </a:tc>
              </a:tr>
              <a:tr h="844925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中国古代史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19</a:t>
                      </a:r>
                      <a:r>
                        <a:rPr lang="zh-CN" altLang="en-US" sz="3600" dirty="0" smtClean="0"/>
                        <a:t>分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 </a:t>
                      </a:r>
                      <a:r>
                        <a:rPr lang="en-US" altLang="zh-CN" sz="3600" dirty="0" smtClean="0"/>
                        <a:t>25.3%</a:t>
                      </a:r>
                      <a:endParaRPr lang="zh-CN" altLang="en-US" sz="3600" dirty="0"/>
                    </a:p>
                  </a:txBody>
                  <a:tcPr/>
                </a:tc>
              </a:tr>
              <a:tr h="844925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中国近现代史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29</a:t>
                      </a:r>
                      <a:r>
                        <a:rPr lang="zh-CN" altLang="en-US" sz="3600" dirty="0" smtClean="0"/>
                        <a:t>分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38.6%</a:t>
                      </a:r>
                      <a:endParaRPr lang="zh-CN" altLang="en-US" sz="3600" dirty="0"/>
                    </a:p>
                  </a:txBody>
                  <a:tcPr/>
                </a:tc>
              </a:tr>
              <a:tr h="1203729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世界史</a:t>
                      </a:r>
                      <a:endParaRPr lang="en-US" altLang="zh-CN" sz="3600" dirty="0" smtClean="0"/>
                    </a:p>
                    <a:p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28</a:t>
                      </a:r>
                      <a:r>
                        <a:rPr lang="zh-CN" altLang="en-US" sz="3600" dirty="0" smtClean="0"/>
                        <a:t>分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37%</a:t>
                      </a:r>
                      <a:endParaRPr lang="zh-CN" altLang="en-US" sz="3600" dirty="0"/>
                    </a:p>
                  </a:txBody>
                  <a:tcPr/>
                </a:tc>
              </a:tr>
              <a:tr h="844925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地方史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4</a:t>
                      </a:r>
                      <a:r>
                        <a:rPr lang="zh-CN" altLang="en-US" sz="3600" dirty="0" smtClean="0"/>
                        <a:t>分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5.2%</a:t>
                      </a:r>
                      <a:endParaRPr lang="zh-CN" alt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800350" y="517626"/>
            <a:ext cx="6572250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2020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考试内容及分值比例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286500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7206" y="1413502"/>
            <a:ext cx="11158537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四、探究题（本大题共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世界现代化的进程是人类文明的重大飞跃，是工业文明向全球扩张的过程，不同的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地区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呈现出很大的差异性和多样性。围绕“世界现代化进程”这一主题，完成下列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学习任务。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任务三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聚焦实际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阐释中国现代化的进程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）结合下列材料，围绕社会主义现代化建设时期的相关史实，自拟题目，写一篇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字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左右的小短文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029076" y="494557"/>
            <a:ext cx="4772024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历史小短文长啥样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7206" y="3278049"/>
            <a:ext cx="11158537" cy="2503249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世界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每时每刻都在发生变化，中国也每时每刻都在发生变化，我们必须在理论上跟上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时代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，不断认识规律，不断推进理论创新、实践创新、制度创新、文化创新以及其他各方面创新。</a:t>
            </a:r>
          </a:p>
          <a:p>
            <a:pPr algn="just">
              <a:lnSpc>
                <a:spcPts val="47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——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习近平在中国共产党第十九次全国代表大会上的报告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906" y="751871"/>
            <a:ext cx="11158537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任务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聚焦实际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阐释中国现代化的进程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）结合下列材料，围绕社会主义现代化建设时期的相关史实，自拟题目，写一篇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字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左右的小短文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16345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150" y="533400"/>
            <a:ext cx="5791200" cy="5791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740" y="532765"/>
            <a:ext cx="6096000" cy="5791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1930063" cy="6200775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7206" y="342899"/>
            <a:ext cx="11158537" cy="6701835"/>
          </a:xfrm>
          <a:prstGeom prst="rect">
            <a:avLst/>
          </a:prstGeom>
          <a:noFill/>
          <a:ln w="222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创新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促发展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创新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是促进社会进步与发展的动力。</a:t>
            </a:r>
          </a:p>
          <a:p>
            <a:pPr algn="just">
              <a:lnSpc>
                <a:spcPts val="4700"/>
              </a:lnSpc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1978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年起，我国农村实行家庭联产承包责任制，解放了农村生产力，促进了农业的发展；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1980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年起，我国设立经济特区，引进先进技术和管理经验，继而逐步形成全方位、多层次、宽领域的对外开放新格局；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改革开放以来，我国逐渐形成邓小平理论、“三个代表”重要思想、科学发展观、习近平新时代中国特色社会主义思想等社会主义现代化的先进理论，成为我国社会主义现代化建设的指导思想。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可见，正是层出不穷的创新举措，不断推动我国社会主义现代化进程。</a:t>
            </a:r>
          </a:p>
          <a:p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157162" y="314325"/>
            <a:ext cx="11844337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7206" y="342899"/>
            <a:ext cx="11158537" cy="6610985"/>
          </a:xfrm>
          <a:prstGeom prst="rect">
            <a:avLst/>
          </a:prstGeom>
          <a:noFill/>
          <a:ln w="222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特色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创新闯新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路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改革开放以来，不断创新推动了我国社会主义现代化进程。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对内改革中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：城市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进行国企改革，建立现代企业制度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，逐步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确立了社会主义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市场经济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体制。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在对外开放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中：我国提出“一带一路”倡议，顺应经济全球化潮流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，促进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各国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经济的共同发展。    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在科技研发中：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我国自主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研发的“神舟”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系列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宇宙飞船、北斗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导航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系统等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一大批重大科技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成就领先世界，彰显我国强大的科技实力。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科技创新。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可见，创新推动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我国不断由世界大国走向世界强国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的行列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9c9f552-06a3-4fb1-a29d-923983bc2575}"/>
  <p:tag name="KSO_WM_SCREEN_THEME_FLAG" val="Dlrq25wU2PGuGg5bbmjbDFiMRCJRLH1l+ZCtb9YRxLTmfqam8Mp9VVTor/+x6IHSvLwJIZ+v28gyh3kqfR8nPc9HMDjvYSCImPLA9MJu5Ko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120,&quot;width&quot;:9120}"/>
  <p:tag name="KSO_WM_SCREEN_THEME_FLAG" val="Dlrq25wU2PGuGg5bbmjbDFiMRCJRLH1l+ZCtb9YRxLTmfqam8Mp9VVTor/+x6IHSvLwJIZ+v28gyh3kqfR8nPc9HMDjvYSCImPLA9MJu5Ko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FiMRCJRLH1l+ZCtb9YRxLTmfqam8Mp9VVTor/+x6IHSvLwJIZ+v28gyh3kqfR8nPc9HMDjvYSCImPLA9MJu5Ko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FiMRCJRLH1l+ZCtb9YRxLTmfqam8Mp9VVTor/+x6IHSvLwJIZ+v28gyh3kqfR8nPc9HMDjvYSCImPLA9MJu5Ko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FiMRCJRLH1l+ZCtb9YRxLTmfqam8Mp9VVTor/+x6IHSvLwJIZ+v28gyh3kqfR8nPc9HMDjvYSCImPLA9MJu5Ko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FiMRCJRLH1l+ZCtb9YRxLTmfqam8Mp9VVTor/+x6IHSvLwJIZ+v28gyh3kqfR8nPc9HMDjvYSCImPLA9MJu5Ko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FiMRCJRLH1l+ZCtb9YRxLTmfqam8Mp9VVTor/+x6IHSvLwJIZ+v28gyh3kqfR8nPc9HMDjvYSCImPLA9MJu5Ko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FiMRCJRLH1l+ZCtb9YRxLTmfqam8Mp9VVTor/+x6IHSvLwJIZ+v28gyh3kqfR8nPc9HMDjvYSCImPLA9MJu5Ko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FiMRCJRLH1l+ZCtb9YRxLTmfqam8Mp9VVTor/+x6IHSvLwJIZ+v28gyh3kqfR8nPc9HMDjvYSCImPLA9MJu5Ko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FiMRCJRLH1l+ZCtb9YRxLTmfqam8Mp9VVTor/+x6IHSvLwJIZ+v28gyh3kqfR8nPc9HMDjvYSCImPLA9MJu5Ko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FiMRCJRLH1l+ZCtb9YRxLTmfqam8Mp9VVTor/+x6IHSvLwJIZ+v28gyh3kqfR8nPc9HMDjvYSCImPLA9MJu5Ko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FiMRCJRLH1l+ZCtb9YRxLTmfqam8Mp9VVTor/+x6IHSvLwJIZ+v28gyh3kqfR8nPc9HMDjvYSCImPLA9MJu5Ko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FiMRCJRLH1l+ZCtb9YRxLTmfqam8Mp9VVTor/+x6IHSvLwJIZ+v28gyh3kqfR8nPc9HMDjvYSCImPLA9MJu5Ko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2">
              <a:lumMod val="50000"/>
            </a:schemeClr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1800</Words>
  <Application>Microsoft Office PowerPoint</Application>
  <PresentationFormat>自定义</PresentationFormat>
  <Paragraphs>136</Paragraphs>
  <Slides>24</Slides>
  <Notes>2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10党政</dc:title>
  <dc:creator>pc</dc:creator>
  <cp:lastModifiedBy>yyx</cp:lastModifiedBy>
  <cp:revision>70</cp:revision>
  <dcterms:created xsi:type="dcterms:W3CDTF">2019-04-03T15:08:00Z</dcterms:created>
  <dcterms:modified xsi:type="dcterms:W3CDTF">2021-04-08T00:41:41Z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