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Override PartName="/ppt/tags/tag5.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95" r:id="rId4"/>
    <p:sldId id="260" r:id="rId5"/>
    <p:sldId id="259" r:id="rId6"/>
    <p:sldId id="258" r:id="rId7"/>
    <p:sldId id="257" r:id="rId8"/>
    <p:sldId id="343" r:id="rId9"/>
    <p:sldId id="332" r:id="rId10"/>
    <p:sldId id="261" r:id="rId11"/>
    <p:sldId id="262" r:id="rId12"/>
    <p:sldId id="263" r:id="rId13"/>
    <p:sldId id="265" r:id="rId14"/>
    <p:sldId id="344" r:id="rId15"/>
    <p:sldId id="345" r:id="rId16"/>
    <p:sldId id="266" r:id="rId17"/>
    <p:sldId id="284" r:id="rId18"/>
    <p:sldId id="285" r:id="rId19"/>
    <p:sldId id="286" r:id="rId20"/>
    <p:sldId id="287" r:id="rId21"/>
    <p:sldId id="288" r:id="rId22"/>
    <p:sldId id="267" r:id="rId23"/>
    <p:sldId id="268" r:id="rId24"/>
    <p:sldId id="290" r:id="rId25"/>
    <p:sldId id="269" r:id="rId26"/>
    <p:sldId id="386" r:id="rId27"/>
    <p:sldId id="292" r:id="rId28"/>
    <p:sldId id="270" r:id="rId29"/>
    <p:sldId id="294" r:id="rId30"/>
    <p:sldId id="293" r:id="rId31"/>
    <p:sldId id="271" r:id="rId32"/>
    <p:sldId id="333" r:id="rId33"/>
    <p:sldId id="388" r:id="rId34"/>
    <p:sldId id="342" r:id="rId35"/>
    <p:sldId id="272" r:id="rId36"/>
    <p:sldId id="274" r:id="rId37"/>
    <p:sldId id="273" r:id="rId38"/>
    <p:sldId id="413" r:id="rId39"/>
    <p:sldId id="414" r:id="rId40"/>
    <p:sldId id="415" r:id="rId41"/>
    <p:sldId id="433" r:id="rId42"/>
    <p:sldId id="416" r:id="rId43"/>
    <p:sldId id="417" r:id="rId44"/>
    <p:sldId id="334" r:id="rId45"/>
    <p:sldId id="275" r:id="rId46"/>
    <p:sldId id="335" r:id="rId47"/>
    <p:sldId id="340" r:id="rId48"/>
    <p:sldId id="341" r:id="rId49"/>
    <p:sldId id="276" r:id="rId50"/>
    <p:sldId id="337" r:id="rId51"/>
    <p:sldId id="277" r:id="rId52"/>
    <p:sldId id="338" r:id="rId53"/>
    <p:sldId id="278" r:id="rId54"/>
    <p:sldId id="279" r:id="rId55"/>
    <p:sldId id="280" r:id="rId56"/>
    <p:sldId id="291" r:id="rId57"/>
    <p:sldId id="281" r:id="rId58"/>
    <p:sldId id="282" r:id="rId59"/>
    <p:sldId id="463" r:id="rId60"/>
    <p:sldId id="464" r:id="rId61"/>
    <p:sldId id="465" r:id="rId62"/>
    <p:sldId id="466" r:id="rId63"/>
    <p:sldId id="467" r:id="rId64"/>
    <p:sldId id="468" r:id="rId65"/>
    <p:sldId id="469" r:id="rId66"/>
    <p:sldId id="470" r:id="rId67"/>
    <p:sldId id="471" r:id="rId68"/>
    <p:sldId id="472" r:id="rId69"/>
    <p:sldId id="473" r:id="rId70"/>
    <p:sldId id="474" r:id="rId71"/>
    <p:sldId id="475" r:id="rId72"/>
    <p:sldId id="476" r:id="rId73"/>
    <p:sldId id="477" r:id="rId74"/>
  </p:sldIdLst>
  <p:sldSz cx="115220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史 小军" initials="史" lastIdx="1" clrIdx="0"/>
  <p:cmAuthor id="2" name="作者" initials="作" lastIdx="0" clrIdx="1"/>
  <p:cmAuthor id="3" name="Mia Vida Villanueva" initials="M" lastIdx="1" clrIdx="0"/>
  <p:cmAuthor id="4" name="1206988966@qq.com" initials="1" lastIdx="1" clrIdx="2"/>
  <p:cmAuthor id="5" name="姜伟光" initials="姜" lastIdx="1" clrIdx="0"/>
  <p:cmAuthor id="6" name="lenovo" initials="l" lastIdx="6" clrIdx="2"/>
  <p:cmAuthor id="7" name="Administrator" initials="A" lastIdx="4" clrIdx="3"/>
  <p:cmAuthor id="8" name="宋洁然" initials="宋" lastIdx="2" clrIdx="1"/>
  <p:cmAuthor id="9" name="ming qiu" initials="m" lastIdx="17" clrIdx="1"/>
  <p:cmAuthor id="10" name="robin" initials="r" lastIdx="1" clrIdx="9"/>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0000CC"/>
    <a:srgbClr val="1A25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498" y="-114"/>
      </p:cViewPr>
      <p:guideLst>
        <p:guide orient="horz" pos="2160"/>
        <p:guide pos="3629"/>
      </p:guideLst>
    </p:cSldViewPr>
  </p:slideViewPr>
  <p:notesTextViewPr>
    <p:cViewPr>
      <p:scale>
        <a:sx n="100" d="100"/>
        <a:sy n="100" d="100"/>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9" /><Relationship Type="http://schemas.openxmlformats.org/officeDocument/2006/relationships/slide" Target="slides/slide6.xml" Id="rId8" /><Relationship Type="http://schemas.openxmlformats.org/officeDocument/2006/relationships/commentAuthors" Target="commentAuthors.xml" Id="rId78" /><Relationship Type="http://schemas.openxmlformats.org/officeDocument/2006/relationships/tableStyles" Target="tableStyles.xml" Id="rId77" /><Relationship Type="http://schemas.openxmlformats.org/officeDocument/2006/relationships/viewProps" Target="viewProps.xml" Id="rId76" /><Relationship Type="http://schemas.openxmlformats.org/officeDocument/2006/relationships/presProps" Target="presProps.xml" Id="rId75" /><Relationship Type="http://schemas.openxmlformats.org/officeDocument/2006/relationships/slide" Target="slides/slide72.xml" Id="rId74" /><Relationship Type="http://schemas.openxmlformats.org/officeDocument/2006/relationships/slide" Target="slides/slide71.xml" Id="rId73" /><Relationship Type="http://schemas.openxmlformats.org/officeDocument/2006/relationships/slide" Target="slides/slide70.xml" Id="rId72" /><Relationship Type="http://schemas.openxmlformats.org/officeDocument/2006/relationships/slide" Target="slides/slide69.xml" Id="rId71" /><Relationship Type="http://schemas.openxmlformats.org/officeDocument/2006/relationships/slide" Target="slides/slide68.xml" Id="rId70" /><Relationship Type="http://schemas.openxmlformats.org/officeDocument/2006/relationships/slide" Target="slides/slide5.xml" Id="rId7" /><Relationship Type="http://schemas.openxmlformats.org/officeDocument/2006/relationships/slide" Target="slides/slide67.xml" Id="rId69" /><Relationship Type="http://schemas.openxmlformats.org/officeDocument/2006/relationships/slide" Target="slides/slide66.xml" Id="rId68" /><Relationship Type="http://schemas.openxmlformats.org/officeDocument/2006/relationships/slide" Target="slides/slide65.xml" Id="rId67" /><Relationship Type="http://schemas.openxmlformats.org/officeDocument/2006/relationships/slide" Target="slides/slide64.xml" Id="rId66" /><Relationship Type="http://schemas.openxmlformats.org/officeDocument/2006/relationships/slide" Target="slides/slide63.xml" Id="rId65" /><Relationship Type="http://schemas.openxmlformats.org/officeDocument/2006/relationships/slide" Target="slides/slide62.xml" Id="rId64" /><Relationship Type="http://schemas.openxmlformats.org/officeDocument/2006/relationships/slide" Target="slides/slide61.xml" Id="rId63" /><Relationship Type="http://schemas.openxmlformats.org/officeDocument/2006/relationships/slide" Target="slides/slide60.xml" Id="rId62" /><Relationship Type="http://schemas.openxmlformats.org/officeDocument/2006/relationships/slide" Target="slides/slide59.xml" Id="rId61" /><Relationship Type="http://schemas.openxmlformats.org/officeDocument/2006/relationships/slide" Target="slides/slide58.xml" Id="rId60" /><Relationship Type="http://schemas.openxmlformats.org/officeDocument/2006/relationships/slide" Target="slides/slide4.xml" Id="rId6" /><Relationship Type="http://schemas.openxmlformats.org/officeDocument/2006/relationships/slide" Target="slides/slide57.xml" Id="rId59" /><Relationship Type="http://schemas.openxmlformats.org/officeDocument/2006/relationships/slide" Target="slides/slide56.xml" Id="rId58" /><Relationship Type="http://schemas.openxmlformats.org/officeDocument/2006/relationships/slide" Target="slides/slide55.xml" Id="rId57" /><Relationship Type="http://schemas.openxmlformats.org/officeDocument/2006/relationships/slide" Target="slides/slide54.xml" Id="rId56" /><Relationship Type="http://schemas.openxmlformats.org/officeDocument/2006/relationships/slide" Target="slides/slide53.xml" Id="rId55" /><Relationship Type="http://schemas.openxmlformats.org/officeDocument/2006/relationships/slide" Target="slides/slide52.xml" Id="rId54" /><Relationship Type="http://schemas.openxmlformats.org/officeDocument/2006/relationships/slide" Target="slides/slide51.xml" Id="rId53" /><Relationship Type="http://schemas.openxmlformats.org/officeDocument/2006/relationships/slide" Target="slides/slide50.xml" Id="rId52" /><Relationship Type="http://schemas.openxmlformats.org/officeDocument/2006/relationships/slide" Target="slides/slide49.xml" Id="rId51" /><Relationship Type="http://schemas.openxmlformats.org/officeDocument/2006/relationships/slide" Target="slides/slide48.xml" Id="rId50" /><Relationship Type="http://schemas.openxmlformats.org/officeDocument/2006/relationships/slide" Target="slides/slide3.xml" Id="rId5" /><Relationship Type="http://schemas.openxmlformats.org/officeDocument/2006/relationships/slide" Target="slides/slide47.xml" Id="rId49" /><Relationship Type="http://schemas.openxmlformats.org/officeDocument/2006/relationships/slide" Target="slides/slide46.xml" Id="rId48" /><Relationship Type="http://schemas.openxmlformats.org/officeDocument/2006/relationships/slide" Target="slides/slide45.xml" Id="rId47" /><Relationship Type="http://schemas.openxmlformats.org/officeDocument/2006/relationships/slide" Target="slides/slide44.xml" Id="rId46" /><Relationship Type="http://schemas.openxmlformats.org/officeDocument/2006/relationships/slide" Target="slides/slide43.xml" Id="rId45" /><Relationship Type="http://schemas.openxmlformats.org/officeDocument/2006/relationships/slide" Target="slides/slide42.xml" Id="rId44" /><Relationship Type="http://schemas.openxmlformats.org/officeDocument/2006/relationships/slide" Target="slides/slide41.xml" Id="rId43" /><Relationship Type="http://schemas.openxmlformats.org/officeDocument/2006/relationships/slide" Target="slides/slide40.xml" Id="rId42" /><Relationship Type="http://schemas.openxmlformats.org/officeDocument/2006/relationships/slide" Target="slides/slide39.xml" Id="rId41" /><Relationship Type="http://schemas.openxmlformats.org/officeDocument/2006/relationships/slide" Target="slides/slide38.xml" Id="rId40" /><Relationship Type="http://schemas.openxmlformats.org/officeDocument/2006/relationships/slide" Target="slides/slide2.xml" Id="rId4" /><Relationship Type="http://schemas.openxmlformats.org/officeDocument/2006/relationships/slide" Target="slides/slide37.xml" Id="rId39" /><Relationship Type="http://schemas.openxmlformats.org/officeDocument/2006/relationships/slide" Target="slides/slide36.xml" Id="rId38" /><Relationship Type="http://schemas.openxmlformats.org/officeDocument/2006/relationships/slide" Target="slides/slide35.xml" Id="rId37" /><Relationship Type="http://schemas.openxmlformats.org/officeDocument/2006/relationships/slide" Target="slides/slide34.xml" Id="rId36" /><Relationship Type="http://schemas.openxmlformats.org/officeDocument/2006/relationships/slide" Target="slides/slide33.xml" Id="rId35" /><Relationship Type="http://schemas.openxmlformats.org/officeDocument/2006/relationships/slide" Target="slides/slide32.xml" Id="rId34" /><Relationship Type="http://schemas.openxmlformats.org/officeDocument/2006/relationships/slide" Target="slides/slide31.xml" Id="rId33" /><Relationship Type="http://schemas.openxmlformats.org/officeDocument/2006/relationships/slide" Target="slides/slide30.xml" Id="rId32" /><Relationship Type="http://schemas.openxmlformats.org/officeDocument/2006/relationships/slide" Target="slides/slide29.xml" Id="rId31" /><Relationship Type="http://schemas.openxmlformats.org/officeDocument/2006/relationships/slide" Target="slides/slide28.xml" Id="rId30" /><Relationship Type="http://schemas.openxmlformats.org/officeDocument/2006/relationships/slide" Target="slides/slide1.xml" Id="rId3" /><Relationship Type="http://schemas.openxmlformats.org/officeDocument/2006/relationships/slide" Target="slides/slide27.xml" Id="rId29" /><Relationship Type="http://schemas.openxmlformats.org/officeDocument/2006/relationships/slide" Target="slides/slide26.xml" Id="rId28" /><Relationship Type="http://schemas.openxmlformats.org/officeDocument/2006/relationships/slide" Target="slides/slide25.xml" Id="rId27" /><Relationship Type="http://schemas.openxmlformats.org/officeDocument/2006/relationships/slide" Target="slides/slide24.xml" Id="rId26" /><Relationship Type="http://schemas.openxmlformats.org/officeDocument/2006/relationships/slide" Target="slides/slide23.xml" Id="rId25" /><Relationship Type="http://schemas.openxmlformats.org/officeDocument/2006/relationships/slide" Target="slides/slide22.xml" Id="rId24" /><Relationship Type="http://schemas.openxmlformats.org/officeDocument/2006/relationships/slide" Target="slides/slide21.xml" Id="rId23" /><Relationship Type="http://schemas.openxmlformats.org/officeDocument/2006/relationships/slide" Target="slides/slide20.xml" Id="rId22" /><Relationship Type="http://schemas.openxmlformats.org/officeDocument/2006/relationships/slide" Target="slides/slide19.xml" Id="rId21" /><Relationship Type="http://schemas.openxmlformats.org/officeDocument/2006/relationships/slide" Target="slides/slide18.xml" Id="rId20" /><Relationship Type="http://schemas.openxmlformats.org/officeDocument/2006/relationships/theme" Target="theme/theme1.xml" Id="rId2" /><Relationship Type="http://schemas.openxmlformats.org/officeDocument/2006/relationships/slide" Target="slides/slide17.xml" Id="rId19" /><Relationship Type="http://schemas.openxmlformats.org/officeDocument/2006/relationships/slide" Target="slides/slide16.xml" Id="rId18" /><Relationship Type="http://schemas.openxmlformats.org/officeDocument/2006/relationships/slide" Target="slides/slide15.xml" Id="rId17" /><Relationship Type="http://schemas.openxmlformats.org/officeDocument/2006/relationships/slide" Target="slides/slide14.xml" Id="rId16" /><Relationship Type="http://schemas.openxmlformats.org/officeDocument/2006/relationships/slide" Target="slides/slide13.xml" Id="rId15" /><Relationship Type="http://schemas.openxmlformats.org/officeDocument/2006/relationships/slide" Target="slides/slide12.xml" Id="rId14" /><Relationship Type="http://schemas.openxmlformats.org/officeDocument/2006/relationships/slide" Target="slides/slide11.xml" Id="rId13" /><Relationship Type="http://schemas.openxmlformats.org/officeDocument/2006/relationships/slide" Target="slides/slide10.xml" Id="rId12" /><Relationship Type="http://schemas.openxmlformats.org/officeDocument/2006/relationships/slide" Target="slides/slide9.xml" Id="rId11" /><Relationship Type="http://schemas.openxmlformats.org/officeDocument/2006/relationships/slide" Target="slides/slide8.xml" Id="rId10" /><Relationship Type="http://schemas.openxmlformats.org/officeDocument/2006/relationships/slideMaster" Target="slideMasters/slideMaster1.xml" Id="rId1" /><Relationship Type="http://schemas.openxmlformats.org/officeDocument/2006/relationships/tags" Target="/ppt/tags/tag5.xml" Id="R1830bdfdf97d4837" /></Relationships>
</file>

<file path=ppt/comments/comment1.xml><?xml version="1.0" encoding="utf-8"?>
<p:cmLst xmlns:a="http://schemas.openxmlformats.org/drawingml/2006/main" xmlns:r="http://schemas.openxmlformats.org/officeDocument/2006/relationships" xmlns:p="http://schemas.openxmlformats.org/presentationml/2006/main">
  <p:cm authorId="10" dt="2021-11-18T22:45:39.420" idx="1">
    <p:pos x="7148" y="1138"/>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64156" y="2130426"/>
            <a:ext cx="9793764"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728311" y="3886200"/>
            <a:ext cx="806545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F7A7320-C796-4EC1-B333-753C33364E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9B8068-C8F0-44A7-ADAA-924391BF4FB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F7A7320-C796-4EC1-B333-753C33364E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9B8068-C8F0-44A7-ADAA-924391BF4FB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525896" y="274639"/>
            <a:ext cx="3266589"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26131" y="274639"/>
            <a:ext cx="96077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F7A7320-C796-4EC1-B333-753C33364E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9B8068-C8F0-44A7-ADAA-924391BF4FB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F7A7320-C796-4EC1-B333-753C33364E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9B8068-C8F0-44A7-ADAA-924391BF4FB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10164" y="4406901"/>
            <a:ext cx="9793764"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10164" y="2906713"/>
            <a:ext cx="979376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AF7A7320-C796-4EC1-B333-753C33364E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9B8068-C8F0-44A7-ADAA-924391BF4FB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26132" y="1600201"/>
            <a:ext cx="643715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7355326" y="1600201"/>
            <a:ext cx="643715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F7A7320-C796-4EC1-B333-753C33364E5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9B8068-C8F0-44A7-ADAA-924391BF4FB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76104" y="274638"/>
            <a:ext cx="10369868"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76104" y="1535113"/>
            <a:ext cx="5090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76104" y="2174875"/>
            <a:ext cx="5090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853055" y="1535113"/>
            <a:ext cx="5092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853055" y="2174875"/>
            <a:ext cx="5092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F7A7320-C796-4EC1-B333-753C33364E5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9B8068-C8F0-44A7-ADAA-924391BF4FB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F7A7320-C796-4EC1-B333-753C33364E5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9B8068-C8F0-44A7-ADAA-924391BF4FB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F7A7320-C796-4EC1-B333-753C33364E5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C9B8068-C8F0-44A7-ADAA-924391BF4FB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76105" y="273050"/>
            <a:ext cx="379068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504811" y="273051"/>
            <a:ext cx="644116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76105" y="1435101"/>
            <a:ext cx="379068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F7A7320-C796-4EC1-B333-753C33364E5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9B8068-C8F0-44A7-ADAA-924391BF4FB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258407" y="4800600"/>
            <a:ext cx="691324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258407" y="612775"/>
            <a:ext cx="691324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258407" y="5367338"/>
            <a:ext cx="691324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F7A7320-C796-4EC1-B333-753C33364E5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9B8068-C8F0-44A7-ADAA-924391BF4FB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76104" y="274638"/>
            <a:ext cx="10369868"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76104" y="1600201"/>
            <a:ext cx="10369868"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576104" y="6356351"/>
            <a:ext cx="26884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7A7320-C796-4EC1-B333-753C33364E59}" type="datetimeFigureOut">
              <a:rPr lang="zh-CN" altLang="en-US" smtClean="0"/>
            </a:fld>
            <a:endParaRPr lang="zh-CN" altLang="en-US"/>
          </a:p>
        </p:txBody>
      </p:sp>
      <p:sp>
        <p:nvSpPr>
          <p:cNvPr id="5" name="页脚占位符 4"/>
          <p:cNvSpPr>
            <a:spLocks noGrp="1"/>
          </p:cNvSpPr>
          <p:nvPr>
            <p:ph type="ftr" sz="quarter" idx="3"/>
          </p:nvPr>
        </p:nvSpPr>
        <p:spPr>
          <a:xfrm>
            <a:off x="3936709" y="6356351"/>
            <a:ext cx="364865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257487" y="6356351"/>
            <a:ext cx="26884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B8068-C8F0-44A7-ADAA-924391BF4FB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6.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1.xml"/><Relationship Id="rId1"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18.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0.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image" Target="../media/image2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24.pn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hyperlink" Target="http://www.zxls.com/" TargetMode="Externa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png"/><Relationship Id="rId1" Type="http://schemas.openxmlformats.org/officeDocument/2006/relationships/tags" Target="../tags/tag4.xml"/></Relationships>
</file>

<file path=ppt/slides/_rels/slide72.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slideLayout" Target="../slideLayouts/slideLayout7.xml"/><Relationship Id="rId2" Type="http://schemas.openxmlformats.org/officeDocument/2006/relationships/image" Target="../media/image32.png"/><Relationship Id="rId1" Type="http://schemas.openxmlformats.org/officeDocument/2006/relationships/image" Target="../media/image3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l="-6000" r="-6000"/>
          </a:stretch>
        </a:blipFill>
        <a:effectLst/>
      </p:bgPr>
    </p:bg>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2046261" y="2000240"/>
            <a:ext cx="7571303" cy="1323439"/>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zh-CN" altLang="en-US" sz="4800" b="1"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专题：改革开放</a:t>
            </a:r>
            <a:endParaRPr lang="en-US" altLang="zh-CN" sz="4800" b="1"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lang="en-US" altLang="zh-CN" sz="3200" b="1" dirty="0" smtClean="0">
                <a:solidFill>
                  <a:srgbClr val="0000CC"/>
                </a:solidFill>
                <a:latin typeface="黑体" panose="02010609060101010101" pitchFamily="49" charset="-122"/>
                <a:ea typeface="黑体" panose="02010609060101010101" pitchFamily="49" charset="-122"/>
                <a:cs typeface="Times New Roman" panose="02020603050405020304" pitchFamily="18" charset="0"/>
              </a:rPr>
              <a:t>——</a:t>
            </a:r>
            <a:r>
              <a:rPr kumimoji="0" lang="zh-CN" altLang="en-US" sz="32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从传统社会主义到中国特色社会主义</a:t>
            </a:r>
            <a:endParaRPr kumimoji="0" lang="zh-CN" altLang="en-US" sz="3200" b="1"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 name="TextBox 2"/>
          <p:cNvSpPr txBox="1"/>
          <p:nvPr/>
        </p:nvSpPr>
        <p:spPr>
          <a:xfrm>
            <a:off x="260311" y="6215082"/>
            <a:ext cx="4599336" cy="461665"/>
          </a:xfrm>
          <a:prstGeom prst="rect">
            <a:avLst/>
          </a:prstGeom>
          <a:noFill/>
        </p:spPr>
        <p:txBody>
          <a:bodyPr wrap="none" rtlCol="0">
            <a:spAutoFit/>
          </a:bodyPr>
          <a:lstStyle/>
          <a:p>
            <a:r>
              <a:rPr lang="zh-CN" altLang="en-US" sz="2400" b="1" dirty="0" smtClean="0">
                <a:solidFill>
                  <a:srgbClr val="FFFF00"/>
                </a:solidFill>
              </a:rPr>
              <a:t>西北工业大学附属中学      刘建荣</a:t>
            </a:r>
            <a:endParaRPr lang="zh-CN" altLang="en-US" sz="2400"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1749" y="1928802"/>
            <a:ext cx="10358510" cy="2246769"/>
          </a:xfrm>
          <a:prstGeom prst="rect">
            <a:avLst/>
          </a:prstGeom>
        </p:spPr>
        <p:txBody>
          <a:bodyPr wrap="square">
            <a:spAutoFit/>
          </a:bodyPr>
          <a:lstStyle/>
          <a:p>
            <a:r>
              <a:rPr lang="zh-CN" altLang="zh-CN" sz="2800" b="1" dirty="0" smtClean="0"/>
              <a:t> </a:t>
            </a:r>
            <a:r>
              <a:rPr lang="en-US" altLang="zh-CN" sz="2800" b="1" dirty="0" smtClean="0"/>
              <a:t>  </a:t>
            </a:r>
            <a:r>
              <a:rPr lang="zh-CN" altLang="zh-CN" sz="2800" b="1" dirty="0" smtClean="0"/>
              <a:t>改</a:t>
            </a:r>
            <a:r>
              <a:rPr lang="zh-CN" altLang="zh-CN" sz="2800" b="1" dirty="0"/>
              <a:t>革开放是在中美和好、中苏决裂的国际背景下发生的。同时，还有一个国际环境，就是</a:t>
            </a:r>
            <a:r>
              <a:rPr lang="zh-CN" altLang="zh-CN" sz="2800" b="1" dirty="0">
                <a:solidFill>
                  <a:srgbClr val="FF0000"/>
                </a:solidFill>
              </a:rPr>
              <a:t>出现了亚洲四小龙的模式。特别是新加坡模式，给了中国一个信心</a:t>
            </a:r>
            <a:r>
              <a:rPr lang="en-US" altLang="zh-CN" sz="2800" b="1" dirty="0">
                <a:solidFill>
                  <a:srgbClr val="FF0000"/>
                </a:solidFill>
              </a:rPr>
              <a:t>——</a:t>
            </a:r>
            <a:r>
              <a:rPr lang="zh-CN" altLang="zh-CN" sz="2800" b="1" dirty="0">
                <a:solidFill>
                  <a:srgbClr val="FF0000"/>
                </a:solidFill>
              </a:rPr>
              <a:t>东亚后发外源型现代化是可以赶超西方先发的内源型现代化的。 </a:t>
            </a:r>
            <a:endParaRPr lang="zh-CN" altLang="zh-CN" sz="2800" b="1" dirty="0">
              <a:solidFill>
                <a:srgbClr val="FF0000"/>
              </a:solidFill>
            </a:endParaRPr>
          </a:p>
          <a:p>
            <a:r>
              <a:rPr lang="en-US" altLang="zh-CN" sz="2800" b="1" dirty="0"/>
              <a:t>——</a:t>
            </a:r>
            <a:r>
              <a:rPr lang="zh-CN" altLang="zh-CN" sz="2800" b="1" dirty="0"/>
              <a:t>北京大学教授牛大勇《历次转向都有国际国内背景的影响》 </a:t>
            </a:r>
            <a:endParaRPr lang="zh-CN" altLang="zh-CN" sz="2800" b="1" dirty="0"/>
          </a:p>
        </p:txBody>
      </p:sp>
      <p:sp>
        <p:nvSpPr>
          <p:cNvPr id="19457" name="Rectangle 1"/>
          <p:cNvSpPr>
            <a:spLocks noChangeArrowheads="1"/>
          </p:cNvSpPr>
          <p:nvPr/>
        </p:nvSpPr>
        <p:spPr bwMode="auto">
          <a:xfrm>
            <a:off x="403187" y="4786322"/>
            <a:ext cx="8662949"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en-US" altLang="zh-CN" sz="2800" b="1" dirty="0" smtClean="0">
                <a:solidFill>
                  <a:srgbClr val="FF0000"/>
                </a:solidFill>
                <a:latin typeface="Calibri" panose="020F0502020204030204" pitchFamily="34" charset="0"/>
                <a:ea typeface="宋体" panose="02010600030101010101" pitchFamily="2" charset="-122"/>
                <a:cs typeface="Times New Roman" panose="02020603050405020304" pitchFamily="18" charset="0"/>
              </a:rPr>
              <a:t>6</a:t>
            </a:r>
            <a:r>
              <a:rPr lang="zh-CN" altLang="en-US" sz="2800" b="1" dirty="0" smtClean="0">
                <a:solidFill>
                  <a:srgbClr val="FF0000"/>
                </a:solidFill>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“亚洲四小龙”的成功经验鼓舞了改革开放的信心</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 name="Rectangle 2"/>
          <p:cNvSpPr>
            <a:spLocks noChangeArrowheads="1"/>
          </p:cNvSpPr>
          <p:nvPr/>
        </p:nvSpPr>
        <p:spPr bwMode="auto">
          <a:xfrm>
            <a:off x="237395" y="142852"/>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改革开放的背景与推动力量</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5" name="Rectangle 3"/>
          <p:cNvSpPr>
            <a:spLocks noChangeArrowheads="1"/>
          </p:cNvSpPr>
          <p:nvPr/>
        </p:nvSpPr>
        <p:spPr bwMode="auto">
          <a:xfrm>
            <a:off x="117435" y="857232"/>
            <a:ext cx="2348720"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（一）背景：</a:t>
            </a:r>
            <a:endParaRPr kumimoji="0" lang="zh-CN" altLang="en-US" sz="28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box(in)">
                                      <p:cBhvr>
                                        <p:cTn id="7" dur="500"/>
                                        <p:tgtEl>
                                          <p:spTgt spid="19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60311" y="2177845"/>
            <a:ext cx="10976012" cy="310854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推动中国走向改革开放道路主要有三种力量，一是重新出山的</a:t>
            </a:r>
            <a:r>
              <a:rPr kumimoji="0" lang="zh-CN" sz="28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老干部</a:t>
            </a:r>
            <a:r>
              <a:rPr kumimoji="0" 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。从希望摆脱</a:t>
            </a:r>
            <a:r>
              <a:rPr kumimoji="0" lang="zh-CN" sz="28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文革</a:t>
            </a:r>
            <a:r>
              <a:rPr kumimoji="0" lang="zh-CN" sz="28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噩梦这点止看，重新出山的干部都是改革派。</a:t>
            </a:r>
            <a:r>
              <a:rPr kumimoji="0" lang="en-US" altLang="zh-CN" sz="28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第二种力量是</a:t>
            </a:r>
            <a:r>
              <a:rPr kumimoji="0" lang="zh-CN" altLang="en-US" sz="28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知识分子</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a:t>
            </a:r>
            <a:r>
              <a:rPr kumimoji="0" lang="en-US"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1980</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年代知识分子都是改革的坚定支持者。</a:t>
            </a:r>
            <a:r>
              <a:rPr kumimoji="0" lang="en-US" altLang="zh-CN" sz="28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还有一个改革力量来自基层普通民众，特别是</a:t>
            </a:r>
            <a:r>
              <a:rPr kumimoji="0" lang="zh-CN" altLang="en-US" sz="28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农民</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。农民很难说认识到他们选择包产到户与一场改革有什么联系，但是农民的选择确实成就了中国的改革。 </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Calibri" panose="020F0502020204030204"/>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萧东连</a:t>
            </a:r>
            <a:r>
              <a:rPr kumimoji="0" lang="en-US"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筚路维艰：中国社会主义路径的五次选择</a:t>
            </a:r>
            <a:r>
              <a:rPr kumimoji="0" lang="en-US"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en-US" alt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8434" name="Rectangle 2"/>
          <p:cNvSpPr>
            <a:spLocks noChangeArrowheads="1"/>
          </p:cNvSpPr>
          <p:nvPr/>
        </p:nvSpPr>
        <p:spPr bwMode="auto">
          <a:xfrm>
            <a:off x="403187" y="1334144"/>
            <a:ext cx="3070071"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（二）推动力量：</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 name="Rectangle 2"/>
          <p:cNvSpPr>
            <a:spLocks noChangeArrowheads="1"/>
          </p:cNvSpPr>
          <p:nvPr/>
        </p:nvSpPr>
        <p:spPr bwMode="auto">
          <a:xfrm>
            <a:off x="237395" y="142852"/>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改革开放的背景与推动力量</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http://5b0988e595225.cdn.sohucs.com/q_70,c_zoom,w_640/images/20181210/dc10dca74574444c9fb4b42c8189524c.jpeg"/>
          <p:cNvPicPr/>
          <p:nvPr/>
        </p:nvPicPr>
        <p:blipFill>
          <a:blip r:embed="rId1" cstate="print"/>
          <a:srcRect/>
          <a:stretch>
            <a:fillRect/>
          </a:stretch>
        </p:blipFill>
        <p:spPr>
          <a:xfrm>
            <a:off x="363054" y="2631040"/>
            <a:ext cx="4572032" cy="2120904"/>
          </a:xfrm>
          <a:prstGeom prst="rect">
            <a:avLst/>
          </a:prstGeom>
          <a:noFill/>
          <a:ln w="9525">
            <a:noFill/>
            <a:miter lim="800000"/>
            <a:headEnd/>
            <a:tailEnd/>
          </a:ln>
        </p:spPr>
      </p:pic>
      <p:pic>
        <p:nvPicPr>
          <p:cNvPr id="3" name="图片 2" descr="https://gss0.bdstatic.com/94o3dSag_xI4khGkpoWK1HF6hhy/baike/s%3D220/sign=121119810c24ab18e416e63505fbe69a/f9198618367adab40a9ae7e48ed4b31c8601e4cb.jpg"/>
          <p:cNvPicPr/>
          <p:nvPr/>
        </p:nvPicPr>
        <p:blipFill>
          <a:blip r:embed="rId2" cstate="print"/>
          <a:srcRect/>
          <a:stretch>
            <a:fillRect/>
          </a:stretch>
        </p:blipFill>
        <p:spPr>
          <a:xfrm>
            <a:off x="6363846" y="2631040"/>
            <a:ext cx="4000528" cy="2257430"/>
          </a:xfrm>
          <a:prstGeom prst="rect">
            <a:avLst/>
          </a:prstGeom>
          <a:noFill/>
          <a:ln w="9525">
            <a:noFill/>
            <a:miter lim="800000"/>
            <a:headEnd/>
            <a:tailEnd/>
          </a:ln>
        </p:spPr>
      </p:pic>
      <p:sp>
        <p:nvSpPr>
          <p:cNvPr id="4" name="矩形 3"/>
          <p:cNvSpPr/>
          <p:nvPr/>
        </p:nvSpPr>
        <p:spPr>
          <a:xfrm>
            <a:off x="168828" y="5000636"/>
            <a:ext cx="4623382" cy="523220"/>
          </a:xfrm>
          <a:prstGeom prst="rect">
            <a:avLst/>
          </a:prstGeom>
        </p:spPr>
        <p:txBody>
          <a:bodyPr wrap="none">
            <a:spAutoFit/>
          </a:bodyPr>
          <a:lstStyle/>
          <a:p>
            <a:r>
              <a:rPr lang="zh-CN" altLang="zh-CN" sz="2800" b="1" dirty="0"/>
              <a:t> 邓小平—改革开放总设计师</a:t>
            </a:r>
            <a:r>
              <a:rPr lang="en-US" altLang="zh-CN" sz="2800" b="1" dirty="0"/>
              <a:t> </a:t>
            </a:r>
            <a:endParaRPr lang="zh-CN" altLang="en-US" sz="2800" b="1" dirty="0"/>
          </a:p>
        </p:txBody>
      </p:sp>
      <p:sp>
        <p:nvSpPr>
          <p:cNvPr id="5" name="矩形 4"/>
          <p:cNvSpPr/>
          <p:nvPr/>
        </p:nvSpPr>
        <p:spPr>
          <a:xfrm>
            <a:off x="5149400" y="5048920"/>
            <a:ext cx="6255239" cy="523220"/>
          </a:xfrm>
          <a:prstGeom prst="rect">
            <a:avLst/>
          </a:prstGeom>
        </p:spPr>
        <p:txBody>
          <a:bodyPr wrap="none">
            <a:spAutoFit/>
          </a:bodyPr>
          <a:lstStyle/>
          <a:p>
            <a:r>
              <a:rPr lang="zh-CN" altLang="zh-CN" sz="2800" b="1" dirty="0"/>
              <a:t>陈云—改革开放的开创者和奠基人之一</a:t>
            </a:r>
            <a:endParaRPr lang="zh-CN" altLang="zh-CN" sz="2800" b="1" dirty="0"/>
          </a:p>
        </p:txBody>
      </p:sp>
      <p:sp>
        <p:nvSpPr>
          <p:cNvPr id="6" name="Rectangle 1"/>
          <p:cNvSpPr>
            <a:spLocks noChangeArrowheads="1"/>
          </p:cNvSpPr>
          <p:nvPr/>
        </p:nvSpPr>
        <p:spPr bwMode="auto">
          <a:xfrm>
            <a:off x="311704" y="1691334"/>
            <a:ext cx="6859570"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1</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、老干部：邓小平、陈云、万里、杜润生</a:t>
            </a:r>
            <a:endParaRPr kumimoji="0" lang="zh-CN" altLang="en-US" sz="2800" b="1"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 name="Rectangle 2"/>
          <p:cNvSpPr>
            <a:spLocks noChangeArrowheads="1"/>
          </p:cNvSpPr>
          <p:nvPr/>
        </p:nvSpPr>
        <p:spPr bwMode="auto">
          <a:xfrm>
            <a:off x="117435" y="905516"/>
            <a:ext cx="3070071"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（二）推动力量：</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 name="Rectangle 2"/>
          <p:cNvSpPr>
            <a:spLocks noChangeArrowheads="1"/>
          </p:cNvSpPr>
          <p:nvPr/>
        </p:nvSpPr>
        <p:spPr bwMode="auto">
          <a:xfrm>
            <a:off x="237395" y="142852"/>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改革开放的背景与推动力量</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 name="文本框 102"/>
          <p:cNvSpPr txBox="1"/>
          <p:nvPr/>
        </p:nvSpPr>
        <p:spPr>
          <a:xfrm>
            <a:off x="240665" y="541020"/>
            <a:ext cx="11041380" cy="4892675"/>
          </a:xfrm>
          <a:prstGeom prst="rect">
            <a:avLst/>
          </a:prstGeom>
          <a:noFill/>
          <a:ln w="9525">
            <a:noFill/>
          </a:ln>
        </p:spPr>
        <p:txBody>
          <a:bodyPr wrap="square">
            <a:spAutoFit/>
          </a:bodyPr>
          <a:p>
            <a:pPr indent="0" algn="l"/>
            <a:r>
              <a:rPr lang="zh-CN" sz="2400" b="1">
                <a:solidFill>
                  <a:srgbClr val="000000"/>
                </a:solidFill>
                <a:ea typeface="宋体" panose="02010600030101010101" pitchFamily="2" charset="-122"/>
              </a:rPr>
              <a:t>例</a:t>
            </a:r>
            <a:r>
              <a:rPr lang="en-US" altLang="zh-CN" sz="2400" b="1">
                <a:solidFill>
                  <a:srgbClr val="000000"/>
                </a:solidFill>
                <a:ea typeface="宋体" panose="02010600030101010101" pitchFamily="2" charset="-122"/>
              </a:rPr>
              <a:t>3.</a:t>
            </a:r>
            <a:r>
              <a:rPr lang="zh-CN" sz="2400" b="1">
                <a:solidFill>
                  <a:srgbClr val="000000"/>
                </a:solidFill>
                <a:ea typeface="宋体" panose="02010600030101010101" pitchFamily="2" charset="-122"/>
              </a:rPr>
              <a:t>（</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2017</a:t>
            </a:r>
            <a:r>
              <a:rPr lang="en-US" sz="2400" b="1">
                <a:solidFill>
                  <a:srgbClr val="000000"/>
                </a:solidFill>
                <a:latin typeface="Calibri" panose="020F0502020204030204" pitchFamily="34" charset="0"/>
                <a:ea typeface="宋体" panose="02010600030101010101" pitchFamily="2" charset="-122"/>
              </a:rPr>
              <a:t>·</a:t>
            </a:r>
            <a:r>
              <a:rPr lang="zh-CN" sz="2400" b="1">
                <a:solidFill>
                  <a:srgbClr val="000000"/>
                </a:solidFill>
                <a:latin typeface="Calibri" panose="020F0502020204030204" pitchFamily="34" charset="0"/>
                <a:ea typeface="宋体" panose="02010600030101010101" pitchFamily="2" charset="-122"/>
              </a:rPr>
              <a:t>新课标全国</a:t>
            </a:r>
            <a:r>
              <a:rPr lang="en-US" sz="2400" b="1">
                <a:solidFill>
                  <a:srgbClr val="000000"/>
                </a:solidFill>
                <a:latin typeface="宋体" panose="02010600030101010101" pitchFamily="2" charset="-122"/>
                <a:ea typeface="宋体" panose="02010600030101010101" pitchFamily="2" charset="-122"/>
                <a:cs typeface="Times New Roman" panose="02020603050405020304" pitchFamily="18" charset="0"/>
              </a:rPr>
              <a:t>Ⅲ</a:t>
            </a:r>
            <a:r>
              <a:rPr lang="zh-CN" sz="2400" b="1">
                <a:solidFill>
                  <a:srgbClr val="000000"/>
                </a:solidFill>
                <a:latin typeface="Calibri" panose="020F0502020204030204" pitchFamily="34" charset="0"/>
                <a:ea typeface="宋体" panose="02010600030101010101" pitchFamily="2" charset="-122"/>
              </a:rPr>
              <a:t>卷高考</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en-US" sz="2400" b="1">
                <a:solidFill>
                  <a:srgbClr val="000000"/>
                </a:solidFill>
                <a:latin typeface="Calibri" panose="020F0502020204030204" pitchFamily="34" charset="0"/>
                <a:ea typeface="宋体" panose="02010600030101010101" pitchFamily="2" charset="-122"/>
              </a:rPr>
              <a:t>46</a:t>
            </a:r>
            <a:r>
              <a:rPr lang="zh-CN" sz="2400" b="1">
                <a:solidFill>
                  <a:srgbClr val="000000"/>
                </a:solidFill>
                <a:ea typeface="宋体" panose="02010600030101010101" pitchFamily="2" charset="-122"/>
              </a:rPr>
              <a:t>）</a:t>
            </a:r>
            <a:r>
              <a:rPr lang="zh-CN" sz="2400" b="1">
                <a:solidFill>
                  <a:srgbClr val="000000"/>
                </a:solidFill>
                <a:latin typeface="Calibri" panose="020F0502020204030204" pitchFamily="34" charset="0"/>
                <a:ea typeface="宋体" panose="02010600030101010101" pitchFamily="2" charset="-122"/>
              </a:rPr>
              <a:t>【历史</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zh-CN" sz="2400" b="1">
                <a:solidFill>
                  <a:srgbClr val="000000"/>
                </a:solidFill>
                <a:latin typeface="Calibri" panose="020F0502020204030204" pitchFamily="34" charset="0"/>
                <a:ea typeface="宋体" panose="02010600030101010101" pitchFamily="2" charset="-122"/>
              </a:rPr>
              <a:t>选修</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4</a:t>
            </a:r>
            <a:r>
              <a:rPr lang="zh-CN" sz="2400" b="1">
                <a:solidFill>
                  <a:srgbClr val="000000"/>
                </a:solidFill>
                <a:latin typeface="Calibri" panose="020F0502020204030204" pitchFamily="34" charset="0"/>
                <a:ea typeface="宋体" panose="02010600030101010101" pitchFamily="2" charset="-122"/>
              </a:rPr>
              <a:t>：中外历史人物评说】（</a:t>
            </a:r>
            <a:r>
              <a:rPr lang="en-US" sz="2400" b="1">
                <a:solidFill>
                  <a:srgbClr val="000000"/>
                </a:solidFill>
                <a:latin typeface="Calibri" panose="020F0502020204030204" pitchFamily="34" charset="0"/>
                <a:ea typeface="宋体" panose="02010600030101010101" pitchFamily="2" charset="-122"/>
              </a:rPr>
              <a:t>15</a:t>
            </a:r>
            <a:r>
              <a:rPr lang="zh-CN" sz="2400" b="1">
                <a:solidFill>
                  <a:srgbClr val="000000"/>
                </a:solidFill>
                <a:latin typeface="Calibri" panose="020F0502020204030204" pitchFamily="34" charset="0"/>
                <a:ea typeface="宋体" panose="02010600030101010101" pitchFamily="2" charset="-122"/>
              </a:rPr>
              <a:t>分）</a:t>
            </a:r>
            <a:r>
              <a:rPr lang="zh-CN" sz="2400" b="1">
                <a:solidFill>
                  <a:srgbClr val="000000"/>
                </a:solidFill>
                <a:ea typeface="宋体" panose="02010600030101010101" pitchFamily="2" charset="-122"/>
              </a:rPr>
              <a:t>  材料</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      </a:t>
            </a:r>
            <a:r>
              <a:rPr lang="zh-CN" sz="2400" b="1">
                <a:solidFill>
                  <a:srgbClr val="000000"/>
                </a:solidFill>
                <a:latin typeface="楷体_GB2312" panose="02010609030101010101" charset="-122"/>
                <a:ea typeface="楷体_GB2312" panose="02010609030101010101" charset="-122"/>
                <a:cs typeface="楷体_GB2312" panose="02010609030101010101" charset="-122"/>
              </a:rPr>
              <a:t>全国解放后，部分城市通货膨胀严重，少数商人投机，哄抬物价。政务院副总理陈云很快将上海局势稳定下来，进而稳定了全国经济形势。面对工业化建设资金短缺等问题，陈云提出对粮食等主要农副产品实行计划收购和计划供应，即统购统销，被中央采纳实施。他在中共八大上系统地提出了改进经济体制的</a:t>
            </a:r>
            <a:r>
              <a:rPr lang="zh-CN" sz="2400" b="1">
                <a:solidFill>
                  <a:srgbClr val="FF0000"/>
                </a:solidFill>
                <a:latin typeface="楷体_GB2312" panose="02010609030101010101" charset="-122"/>
                <a:ea typeface="楷体_GB2312" panose="02010609030101010101" charset="-122"/>
                <a:cs typeface="楷体_GB2312" panose="02010609030101010101" charset="-122"/>
              </a:rPr>
              <a:t>“三个主体、三个补充”</a:t>
            </a:r>
            <a:r>
              <a:rPr lang="zh-CN" sz="2400" b="1">
                <a:solidFill>
                  <a:srgbClr val="000000"/>
                </a:solidFill>
                <a:latin typeface="楷体_GB2312" panose="02010609030101010101" charset="-122"/>
                <a:ea typeface="楷体_GB2312" panose="02010609030101010101" charset="-122"/>
                <a:cs typeface="楷体_GB2312" panose="02010609030101010101" charset="-122"/>
              </a:rPr>
              <a:t>的设想，即在工商业经营方面，国家经营和集体经营为主补充一定的个体经营；在生产计划方面，计划生产为主补充一定的自由生产；在市场方面，国家市场为主补充一定范围的自由市场。</a:t>
            </a:r>
            <a:r>
              <a:rPr lang="en-US" sz="2400" b="1">
                <a:solidFill>
                  <a:srgbClr val="000000"/>
                </a:solidFill>
                <a:latin typeface="楷体_GB2312" panose="02010609030101010101" charset="-122"/>
                <a:ea typeface="楷体_GB2312" panose="02010609030101010101" charset="-122"/>
                <a:cs typeface="楷体_GB2312" panose="02010609030101010101" charset="-122"/>
              </a:rPr>
              <a:t>1979</a:t>
            </a:r>
            <a:r>
              <a:rPr lang="zh-CN" sz="2400" b="1">
                <a:solidFill>
                  <a:srgbClr val="000000"/>
                </a:solidFill>
                <a:latin typeface="楷体_GB2312" panose="02010609030101010101" charset="-122"/>
                <a:ea typeface="楷体_GB2312" panose="02010609030101010101" charset="-122"/>
                <a:cs typeface="楷体_GB2312" panose="02010609030101010101" charset="-122"/>
              </a:rPr>
              <a:t>年春，陈云指出：“六十年来，无论苏联或中国的计划工作制度中出现的缺点：只有有计划按比例这一条，没有在社会主义制度下还必须有市场调节这一条”，</a:t>
            </a:r>
            <a:r>
              <a:rPr lang="zh-CN" sz="2400" b="1">
                <a:solidFill>
                  <a:srgbClr val="FF0000"/>
                </a:solidFill>
                <a:latin typeface="楷体_GB2312" panose="02010609030101010101" charset="-122"/>
                <a:ea typeface="楷体_GB2312" panose="02010609030101010101" charset="-122"/>
                <a:cs typeface="楷体_GB2312" panose="02010609030101010101" charset="-122"/>
              </a:rPr>
              <a:t>他提出整个社会主义时期经济必须有计划经济部分和市场调节部分。</a:t>
            </a:r>
            <a:endParaRPr lang="en-US" sz="2400" b="1">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pPr indent="0" algn="l"/>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                                                                              ——</a:t>
            </a:r>
            <a:r>
              <a:rPr lang="zh-CN" sz="2400" b="1">
                <a:solidFill>
                  <a:srgbClr val="000000"/>
                </a:solidFill>
                <a:ea typeface="宋体" panose="02010600030101010101" pitchFamily="2" charset="-122"/>
              </a:rPr>
              <a:t>摘编</a:t>
            </a:r>
            <a:r>
              <a:rPr lang="zh-CN" sz="2400" b="1">
                <a:solidFill>
                  <a:srgbClr val="000000"/>
                </a:solidFill>
                <a:latin typeface="Calibri" panose="020F0502020204030204" pitchFamily="34" charset="0"/>
                <a:ea typeface="宋体" panose="02010600030101010101" pitchFamily="2" charset="-122"/>
              </a:rPr>
              <a:t>自金冲及等主编《陈云传》等</a:t>
            </a:r>
            <a:endParaRPr lang="zh-CN" altLang="en-US" sz="24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 name="文本框 102"/>
          <p:cNvSpPr txBox="1"/>
          <p:nvPr/>
        </p:nvSpPr>
        <p:spPr>
          <a:xfrm>
            <a:off x="153670" y="563880"/>
            <a:ext cx="11059795" cy="953135"/>
          </a:xfrm>
          <a:prstGeom prst="rect">
            <a:avLst/>
          </a:prstGeom>
          <a:noFill/>
          <a:ln w="9525">
            <a:noFill/>
          </a:ln>
        </p:spPr>
        <p:txBody>
          <a:bodyPr wrap="square">
            <a:spAutoFit/>
          </a:bodyPr>
          <a:p>
            <a:pPr indent="0"/>
            <a:r>
              <a:rPr lang="zh-CN" sz="2800" b="1">
                <a:solidFill>
                  <a:srgbClr val="000000"/>
                </a:solidFill>
                <a:latin typeface="Calibri" panose="020F0502020204030204" pitchFamily="34" charset="0"/>
                <a:ea typeface="宋体" panose="02010600030101010101" pitchFamily="2" charset="-122"/>
              </a:rPr>
              <a:t>（</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1</a:t>
            </a:r>
            <a:r>
              <a:rPr lang="zh-CN" sz="2800" b="1">
                <a:solidFill>
                  <a:srgbClr val="000000"/>
                </a:solidFill>
                <a:latin typeface="Calibri" panose="020F0502020204030204" pitchFamily="34" charset="0"/>
                <a:ea typeface="宋体" panose="02010600030101010101" pitchFamily="2" charset="-122"/>
              </a:rPr>
              <a:t>）根据材料，概括陈云的主要经济思想，并结合所学知识指出其形成的时代背景。（</a:t>
            </a:r>
            <a:r>
              <a:rPr lang="en-US" sz="2800" b="1">
                <a:solidFill>
                  <a:srgbClr val="000000"/>
                </a:solidFill>
                <a:latin typeface="Calibri" panose="020F0502020204030204" pitchFamily="34" charset="0"/>
                <a:ea typeface="宋体" panose="02010600030101010101" pitchFamily="2" charset="-122"/>
              </a:rPr>
              <a:t>8</a:t>
            </a:r>
            <a:r>
              <a:rPr lang="zh-CN" sz="2800" b="1">
                <a:solidFill>
                  <a:srgbClr val="000000"/>
                </a:solidFill>
                <a:latin typeface="Calibri" panose="020F0502020204030204" pitchFamily="34" charset="0"/>
                <a:ea typeface="宋体" panose="02010600030101010101" pitchFamily="2" charset="-122"/>
              </a:rPr>
              <a:t>分）</a:t>
            </a:r>
            <a:endParaRPr lang="zh-CN" altLang="en-US" sz="2800" b="1"/>
          </a:p>
        </p:txBody>
      </p:sp>
      <p:sp>
        <p:nvSpPr>
          <p:cNvPr id="2" name="文本框 1"/>
          <p:cNvSpPr txBox="1"/>
          <p:nvPr/>
        </p:nvSpPr>
        <p:spPr>
          <a:xfrm>
            <a:off x="187325" y="3580130"/>
            <a:ext cx="10993120" cy="953135"/>
          </a:xfrm>
          <a:prstGeom prst="rect">
            <a:avLst/>
          </a:prstGeom>
          <a:noFill/>
        </p:spPr>
        <p:txBody>
          <a:bodyPr wrap="square" rtlCol="0" anchor="t">
            <a:spAutoFit/>
          </a:bodyPr>
          <a:p>
            <a:pPr indent="0"/>
            <a:r>
              <a:rPr lang="zh-CN" sz="2800" b="1">
                <a:solidFill>
                  <a:srgbClr val="000000"/>
                </a:solidFill>
                <a:latin typeface="Calibri" panose="020F0502020204030204" pitchFamily="34" charset="0"/>
                <a:ea typeface="宋体" panose="02010600030101010101" pitchFamily="2" charset="-122"/>
                <a:sym typeface="+mn-ea"/>
              </a:rPr>
              <a:t>（</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sym typeface="+mn-ea"/>
              </a:rPr>
              <a:t>2</a:t>
            </a:r>
            <a:r>
              <a:rPr lang="zh-CN" sz="2800" b="1">
                <a:solidFill>
                  <a:srgbClr val="000000"/>
                </a:solidFill>
                <a:latin typeface="Calibri" panose="020F0502020204030204" pitchFamily="34" charset="0"/>
                <a:ea typeface="宋体" panose="02010600030101010101" pitchFamily="2" charset="-122"/>
                <a:sym typeface="+mn-ea"/>
              </a:rPr>
              <a:t>）根据材料并结合所学知识，简述陈云对新中国经济建设的贡献。（</a:t>
            </a:r>
            <a:r>
              <a:rPr lang="en-US" sz="2800" b="1">
                <a:solidFill>
                  <a:srgbClr val="000000"/>
                </a:solidFill>
                <a:latin typeface="Calibri" panose="020F0502020204030204" pitchFamily="34" charset="0"/>
                <a:ea typeface="宋体" panose="02010600030101010101" pitchFamily="2" charset="-122"/>
                <a:sym typeface="+mn-ea"/>
              </a:rPr>
              <a:t>7</a:t>
            </a:r>
            <a:r>
              <a:rPr lang="zh-CN" sz="2800" b="1">
                <a:solidFill>
                  <a:srgbClr val="000000"/>
                </a:solidFill>
                <a:latin typeface="Calibri" panose="020F0502020204030204" pitchFamily="34" charset="0"/>
                <a:ea typeface="宋体" panose="02010600030101010101" pitchFamily="2" charset="-122"/>
                <a:sym typeface="+mn-ea"/>
              </a:rPr>
              <a:t>分）</a:t>
            </a:r>
            <a:endParaRPr lang="zh-CN" altLang="en-US" sz="2800" b="1"/>
          </a:p>
        </p:txBody>
      </p:sp>
      <p:sp>
        <p:nvSpPr>
          <p:cNvPr id="3" name="文本框 2"/>
          <p:cNvSpPr txBox="1"/>
          <p:nvPr/>
        </p:nvSpPr>
        <p:spPr>
          <a:xfrm>
            <a:off x="187325" y="1727200"/>
            <a:ext cx="11026775" cy="1383665"/>
          </a:xfrm>
          <a:prstGeom prst="rect">
            <a:avLst/>
          </a:prstGeom>
          <a:noFill/>
          <a:ln w="9525">
            <a:noFill/>
          </a:ln>
        </p:spPr>
        <p:txBody>
          <a:bodyPr wrap="square">
            <a:spAutoFit/>
          </a:bodyPr>
          <a:p>
            <a:pPr indent="0"/>
            <a:r>
              <a:rPr lang="zh-CN" sz="2800" b="1">
                <a:solidFill>
                  <a:srgbClr val="0000CC"/>
                </a:solidFill>
                <a:latin typeface="Calibri" panose="020F0502020204030204" pitchFamily="34" charset="0"/>
                <a:ea typeface="宋体" panose="02010600030101010101" pitchFamily="2" charset="-122"/>
              </a:rPr>
              <a:t>（</a:t>
            </a:r>
            <a:r>
              <a:rPr lang="en-US" sz="2800" b="1">
                <a:solidFill>
                  <a:srgbClr val="0000CC"/>
                </a:solidFill>
                <a:latin typeface="Calibri" panose="020F0502020204030204" pitchFamily="34" charset="0"/>
                <a:ea typeface="宋体" panose="02010600030101010101" pitchFamily="2" charset="-122"/>
                <a:cs typeface="Times New Roman" panose="02020603050405020304" pitchFamily="18" charset="0"/>
              </a:rPr>
              <a:t>1</a:t>
            </a:r>
            <a:r>
              <a:rPr lang="zh-CN" sz="2800" b="1">
                <a:solidFill>
                  <a:srgbClr val="0000CC"/>
                </a:solidFill>
                <a:latin typeface="Calibri" panose="020F0502020204030204" pitchFamily="34" charset="0"/>
                <a:ea typeface="宋体" panose="02010600030101010101" pitchFamily="2" charset="-122"/>
              </a:rPr>
              <a:t>）思想：</a:t>
            </a:r>
            <a:r>
              <a:rPr lang="zh-CN" sz="2800" b="1">
                <a:solidFill>
                  <a:srgbClr val="FF0000"/>
                </a:solidFill>
                <a:latin typeface="Calibri" panose="020F0502020204030204" pitchFamily="34" charset="0"/>
                <a:ea typeface="宋体" panose="02010600030101010101" pitchFamily="2" charset="-122"/>
              </a:rPr>
              <a:t>社会主义经济既有计划也有市场，计划为主市场为辅。</a:t>
            </a:r>
            <a:r>
              <a:rPr lang="en-US" sz="2800" b="1">
                <a:solidFill>
                  <a:srgbClr val="0000CC"/>
                </a:solidFill>
                <a:latin typeface="Calibri" panose="020F0502020204030204" pitchFamily="34" charset="0"/>
                <a:ea typeface="宋体" panose="02010600030101010101" pitchFamily="2" charset="-122"/>
                <a:cs typeface="Times New Roman" panose="02020603050405020304" pitchFamily="18" charset="0"/>
              </a:rPr>
              <a:t> </a:t>
            </a:r>
            <a:r>
              <a:rPr lang="zh-CN" sz="2800" b="1">
                <a:solidFill>
                  <a:srgbClr val="0000CC"/>
                </a:solidFill>
                <a:latin typeface="Calibri" panose="020F0502020204030204" pitchFamily="34" charset="0"/>
                <a:ea typeface="宋体" panose="02010600030101010101" pitchFamily="2" charset="-122"/>
              </a:rPr>
              <a:t>背景：苏联的经验教训；计划经济体制的弊端；中国社会主义建设道路的探索。</a:t>
            </a:r>
            <a:endParaRPr lang="zh-CN" altLang="en-US" sz="2800" b="1">
              <a:solidFill>
                <a:srgbClr val="0000CC"/>
              </a:solidFill>
              <a:latin typeface="Calibri" panose="020F0502020204030204" pitchFamily="34" charset="0"/>
              <a:ea typeface="宋体" panose="02010600030101010101" pitchFamily="2" charset="-122"/>
            </a:endParaRPr>
          </a:p>
        </p:txBody>
      </p:sp>
      <p:sp>
        <p:nvSpPr>
          <p:cNvPr id="4" name="文本框 3"/>
          <p:cNvSpPr txBox="1"/>
          <p:nvPr/>
        </p:nvSpPr>
        <p:spPr>
          <a:xfrm>
            <a:off x="384175" y="4952365"/>
            <a:ext cx="10341610" cy="1383665"/>
          </a:xfrm>
          <a:prstGeom prst="rect">
            <a:avLst/>
          </a:prstGeom>
          <a:noFill/>
          <a:ln w="9525">
            <a:noFill/>
          </a:ln>
        </p:spPr>
        <p:txBody>
          <a:bodyPr wrap="square">
            <a:spAutoFit/>
          </a:bodyPr>
          <a:p>
            <a:pPr indent="0"/>
            <a:r>
              <a:rPr lang="zh-CN" sz="2800" b="1">
                <a:solidFill>
                  <a:srgbClr val="0000CC"/>
                </a:solidFill>
                <a:latin typeface="Calibri" panose="020F0502020204030204" pitchFamily="34" charset="0"/>
                <a:ea typeface="宋体" panose="02010600030101010101" pitchFamily="2" charset="-122"/>
              </a:rPr>
              <a:t>（</a:t>
            </a:r>
            <a:r>
              <a:rPr lang="en-US" sz="2800" b="1">
                <a:solidFill>
                  <a:srgbClr val="0000CC"/>
                </a:solidFill>
                <a:latin typeface="Calibri" panose="020F0502020204030204" pitchFamily="34" charset="0"/>
                <a:ea typeface="宋体" panose="02010600030101010101" pitchFamily="2" charset="-122"/>
                <a:cs typeface="Times New Roman" panose="02020603050405020304" pitchFamily="18" charset="0"/>
              </a:rPr>
              <a:t>2</a:t>
            </a:r>
            <a:r>
              <a:rPr lang="zh-CN" sz="2800" b="1">
                <a:solidFill>
                  <a:srgbClr val="0000CC"/>
                </a:solidFill>
                <a:latin typeface="Calibri" panose="020F0502020204030204" pitchFamily="34" charset="0"/>
                <a:ea typeface="宋体" panose="02010600030101010101" pitchFamily="2" charset="-122"/>
              </a:rPr>
              <a:t>）贡献：为新中国初期国民经济的恢复发挥了重要作用；突破了苏联经济模式的限制，提出了许多影响深远的重要思想；</a:t>
            </a:r>
            <a:r>
              <a:rPr lang="zh-CN" sz="2800" b="1">
                <a:solidFill>
                  <a:srgbClr val="FF0000"/>
                </a:solidFill>
                <a:latin typeface="Calibri" panose="020F0502020204030204" pitchFamily="34" charset="0"/>
                <a:ea typeface="宋体" panose="02010600030101010101" pitchFamily="2" charset="-122"/>
              </a:rPr>
              <a:t>对中国社会主义现代化事业和改革开放做出了重要贡献。</a:t>
            </a:r>
            <a:endParaRPr lang="zh-CN" altLang="en-US" sz="2800" b="1">
              <a:solidFill>
                <a:srgbClr val="FF0000"/>
              </a:solidFill>
              <a:latin typeface="Calibri" panose="020F0502020204030204" pitchFamily="34" charset="0"/>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403187" y="1617637"/>
            <a:ext cx="10930014" cy="954107"/>
          </a:xfrm>
          <a:prstGeom prst="rect">
            <a:avLst/>
          </a:prstGeom>
          <a:noFill/>
          <a:ln w="9525">
            <a:noFill/>
            <a:miter lim="800000"/>
          </a:ln>
          <a:effectLst/>
        </p:spPr>
        <p:txBody>
          <a:bodyPr vert="horz" wrap="square" lIns="91440" tIns="45720" rIns="91440" bIns="45720" numCol="1" anchor="ctr" anchorCtr="0" compatLnSpc="1">
            <a:spAutoFit/>
          </a:bodyPr>
          <a:lstStyle/>
          <a:p>
            <a:pPr lvl="0" fontAlgn="base">
              <a:spcBef>
                <a:spcPct val="0"/>
              </a:spcBef>
              <a:spcAft>
                <a:spcPct val="0"/>
              </a:spcAft>
            </a:pP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2</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、知识分子：薛暮桥、孙冶方、吴敬琏、厉以宁、弗</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布鲁斯（波兰）、</a:t>
            </a:r>
            <a:r>
              <a:rPr lang="en-US" altLang="zh-CN" sz="2800" b="1" dirty="0" smtClean="0">
                <a:solidFill>
                  <a:srgbClr val="0000CC"/>
                </a:solidFill>
              </a:rPr>
              <a:t> </a:t>
            </a:r>
            <a:r>
              <a:rPr lang="en-US" altLang="zh-CN" sz="2800" b="1" dirty="0" smtClean="0">
                <a:solidFill>
                  <a:srgbClr val="0000CC"/>
                </a:solidFill>
                <a:latin typeface="Calibri" panose="020F0502020204030204" pitchFamily="34" charset="0"/>
                <a:ea typeface="宋体" panose="02010600030101010101" pitchFamily="2" charset="-122"/>
                <a:cs typeface="Times New Roman" panose="02020603050405020304" pitchFamily="18" charset="0"/>
              </a:rPr>
              <a:t>O·</a:t>
            </a:r>
            <a:r>
              <a:rPr lang="zh-CN" altLang="en-US" sz="2800" b="1" dirty="0" smtClean="0">
                <a:solidFill>
                  <a:srgbClr val="0000CC"/>
                </a:solidFill>
                <a:latin typeface="Calibri" panose="020F0502020204030204" pitchFamily="34" charset="0"/>
                <a:ea typeface="宋体" panose="02010600030101010101" pitchFamily="2" charset="-122"/>
                <a:cs typeface="Times New Roman" panose="02020603050405020304" pitchFamily="18" charset="0"/>
              </a:rPr>
              <a:t>锡克（捷克）、</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罗纳德</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科斯（美）</a:t>
            </a:r>
            <a:endParaRPr kumimoji="0" lang="zh-CN" altLang="en-US" sz="2800" b="0"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3" name="图片 2" descr="https://gss1.bdstatic.com/-vo3dSag_xI4khGkpoWK1HF6hhy/baike/s%3D220/sign=26cbdd666b600c33f479d9ca2a4d5134/4a36acaf2edda3cc3171a65201e93901213f922e.jpg"/>
          <p:cNvPicPr/>
          <p:nvPr/>
        </p:nvPicPr>
        <p:blipFill>
          <a:blip r:embed="rId1" cstate="print"/>
          <a:srcRect/>
          <a:stretch>
            <a:fillRect/>
          </a:stretch>
        </p:blipFill>
        <p:spPr>
          <a:xfrm>
            <a:off x="1546195" y="3000372"/>
            <a:ext cx="2809875" cy="2063750"/>
          </a:xfrm>
          <a:prstGeom prst="rect">
            <a:avLst/>
          </a:prstGeom>
          <a:noFill/>
        </p:spPr>
      </p:pic>
      <p:sp>
        <p:nvSpPr>
          <p:cNvPr id="4" name="矩形 3"/>
          <p:cNvSpPr/>
          <p:nvPr/>
        </p:nvSpPr>
        <p:spPr>
          <a:xfrm>
            <a:off x="71438" y="5546727"/>
            <a:ext cx="5977919" cy="954107"/>
          </a:xfrm>
          <a:prstGeom prst="rect">
            <a:avLst/>
          </a:prstGeom>
        </p:spPr>
        <p:txBody>
          <a:bodyPr wrap="none">
            <a:spAutoFit/>
          </a:bodyPr>
          <a:lstStyle/>
          <a:p>
            <a:pPr algn="ctr"/>
            <a:r>
              <a:rPr lang="zh-CN" altLang="zh-CN" sz="2800" b="1" dirty="0"/>
              <a:t>薛暮</a:t>
            </a:r>
            <a:r>
              <a:rPr lang="zh-CN" altLang="zh-CN" sz="2800" b="1" dirty="0" smtClean="0"/>
              <a:t>桥</a:t>
            </a:r>
            <a:endParaRPr lang="en-US" altLang="zh-CN" sz="2800" b="1" dirty="0" smtClean="0"/>
          </a:p>
          <a:p>
            <a:r>
              <a:rPr lang="zh-CN" altLang="zh-CN" sz="2800" b="1" dirty="0" smtClean="0"/>
              <a:t>—</a:t>
            </a:r>
            <a:r>
              <a:rPr lang="zh-CN" altLang="zh-CN" sz="2800" b="1" dirty="0"/>
              <a:t>从中国计划经济的缔造者到批判者 </a:t>
            </a:r>
            <a:endParaRPr lang="zh-CN" altLang="en-US" sz="2800" b="1" dirty="0"/>
          </a:p>
        </p:txBody>
      </p:sp>
      <p:pic>
        <p:nvPicPr>
          <p:cNvPr id="5" name="图片 4" descr="https://p1.ssl.qhimg.com/dr/270_500_/t013145972c510502ac.jpg?size=800x1200"/>
          <p:cNvPicPr/>
          <p:nvPr/>
        </p:nvPicPr>
        <p:blipFill>
          <a:blip r:embed="rId2" cstate="print"/>
          <a:srcRect/>
          <a:stretch>
            <a:fillRect/>
          </a:stretch>
        </p:blipFill>
        <p:spPr>
          <a:xfrm>
            <a:off x="8404243" y="2857496"/>
            <a:ext cx="1643074" cy="2143126"/>
          </a:xfrm>
          <a:prstGeom prst="rect">
            <a:avLst/>
          </a:prstGeom>
          <a:noFill/>
        </p:spPr>
      </p:pic>
      <p:sp>
        <p:nvSpPr>
          <p:cNvPr id="6" name="矩形 5"/>
          <p:cNvSpPr/>
          <p:nvPr/>
        </p:nvSpPr>
        <p:spPr>
          <a:xfrm>
            <a:off x="7520033" y="5500702"/>
            <a:ext cx="3741730" cy="954107"/>
          </a:xfrm>
          <a:prstGeom prst="rect">
            <a:avLst/>
          </a:prstGeom>
        </p:spPr>
        <p:txBody>
          <a:bodyPr wrap="none">
            <a:spAutoFit/>
          </a:bodyPr>
          <a:lstStyle/>
          <a:p>
            <a:pPr algn="ctr"/>
            <a:r>
              <a:rPr lang="zh-CN" altLang="zh-CN" sz="2800" b="1" dirty="0"/>
              <a:t>罗纳德·科斯（美</a:t>
            </a:r>
            <a:r>
              <a:rPr lang="zh-CN" altLang="zh-CN" sz="2800" b="1" dirty="0" smtClean="0"/>
              <a:t>）</a:t>
            </a:r>
            <a:endParaRPr lang="en-US" altLang="zh-CN" sz="2800" b="1" dirty="0" smtClean="0"/>
          </a:p>
          <a:p>
            <a:r>
              <a:rPr lang="zh-CN" altLang="zh-CN" sz="2800" b="1" dirty="0" smtClean="0"/>
              <a:t>—</a:t>
            </a:r>
            <a:r>
              <a:rPr lang="zh-CN" altLang="zh-CN" sz="2800" b="1" dirty="0"/>
              <a:t>新制度经济学的鼻祖</a:t>
            </a:r>
            <a:endParaRPr lang="zh-CN" altLang="zh-CN" sz="2800" b="1" dirty="0"/>
          </a:p>
        </p:txBody>
      </p:sp>
      <p:sp>
        <p:nvSpPr>
          <p:cNvPr id="7" name="Rectangle 2"/>
          <p:cNvSpPr>
            <a:spLocks noChangeArrowheads="1"/>
          </p:cNvSpPr>
          <p:nvPr/>
        </p:nvSpPr>
        <p:spPr bwMode="auto">
          <a:xfrm>
            <a:off x="117435" y="905516"/>
            <a:ext cx="3070071"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（二）推动力量：</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 name="Rectangle 2"/>
          <p:cNvSpPr>
            <a:spLocks noChangeArrowheads="1"/>
          </p:cNvSpPr>
          <p:nvPr/>
        </p:nvSpPr>
        <p:spPr bwMode="auto">
          <a:xfrm>
            <a:off x="237395" y="142852"/>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改革开放的背景与推动力量</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749" y="2242505"/>
            <a:ext cx="10809369" cy="4399915"/>
          </a:xfrm>
          <a:prstGeom prst="rect">
            <a:avLst/>
          </a:prstGeom>
          <a:noFill/>
          <a:ln>
            <a:solidFill>
              <a:srgbClr val="FF0000"/>
            </a:solidFill>
          </a:ln>
        </p:spPr>
        <p:txBody>
          <a:bodyPr wrap="square" rtlCol="0">
            <a:spAutoFit/>
          </a:bodyPr>
          <a:lstStyle/>
          <a:p>
            <a:r>
              <a:rPr lang="en-US" altLang="zh-CN" sz="2800" b="1" dirty="0" smtClean="0"/>
              <a:t>       W·</a:t>
            </a:r>
            <a:r>
              <a:rPr lang="zh-CN" altLang="en-US" sz="2800" b="1" dirty="0" smtClean="0"/>
              <a:t>布鲁斯（</a:t>
            </a:r>
            <a:r>
              <a:rPr lang="en-US" altLang="zh-CN" sz="2800" b="1" dirty="0" smtClean="0"/>
              <a:t>1921-2007</a:t>
            </a:r>
            <a:r>
              <a:rPr lang="zh-CN" altLang="en-US" sz="2800" b="1" dirty="0" smtClean="0"/>
              <a:t>），波兰经济学家，市场社会主义学派的传人，曾任波兰国家计划委员会研究部主任、国家经济委员会副主席。他在</a:t>
            </a:r>
            <a:r>
              <a:rPr lang="en-US" altLang="zh-CN" sz="2800" b="1" dirty="0" smtClean="0"/>
              <a:t>1961</a:t>
            </a:r>
            <a:r>
              <a:rPr lang="zh-CN" altLang="en-US" sz="2800" b="1" dirty="0" smtClean="0"/>
              <a:t>年出版</a:t>
            </a:r>
            <a:r>
              <a:rPr lang="en-US" altLang="zh-CN" sz="2800" b="1" dirty="0" smtClean="0"/>
              <a:t>《</a:t>
            </a:r>
            <a:r>
              <a:rPr lang="zh-CN" altLang="en-US" sz="2800" b="1" dirty="0" smtClean="0"/>
              <a:t>社会主义经济运行的一般问题</a:t>
            </a:r>
            <a:r>
              <a:rPr lang="en-US" altLang="zh-CN" sz="2800" b="1" dirty="0" smtClean="0"/>
              <a:t>》</a:t>
            </a:r>
            <a:r>
              <a:rPr lang="zh-CN" altLang="en-US" sz="2800" b="1" dirty="0" smtClean="0"/>
              <a:t>一书，</a:t>
            </a:r>
            <a:r>
              <a:rPr lang="zh-CN" altLang="en-US" sz="2800" b="1" dirty="0" smtClean="0">
                <a:solidFill>
                  <a:srgbClr val="FF0000"/>
                </a:solidFill>
              </a:rPr>
              <a:t>提出在保持国有制条件下进行经济改革的“分权模式”（含有市场机制的计划经济模式）</a:t>
            </a:r>
            <a:r>
              <a:rPr lang="zh-CN" altLang="en-US" sz="2800" b="1" dirty="0" smtClean="0"/>
              <a:t>。</a:t>
            </a:r>
            <a:r>
              <a:rPr lang="en-US" altLang="zh-CN" sz="2800" b="1" dirty="0" smtClean="0"/>
              <a:t>1972</a:t>
            </a:r>
            <a:r>
              <a:rPr lang="zh-CN" altLang="en-US" sz="2800" b="1" dirty="0" smtClean="0"/>
              <a:t>年任牛津大学教授，后来加入英国籍。</a:t>
            </a:r>
            <a:r>
              <a:rPr lang="en-US" altLang="zh-CN" sz="2800" b="1" dirty="0" smtClean="0"/>
              <a:t>1989</a:t>
            </a:r>
            <a:r>
              <a:rPr lang="zh-CN" altLang="en-US" sz="2800" b="1" dirty="0" smtClean="0"/>
              <a:t>年，他与另一位波兰经济学家</a:t>
            </a:r>
            <a:r>
              <a:rPr lang="en-US" altLang="zh-CN" sz="2800" b="1" dirty="0" smtClean="0"/>
              <a:t>K·</a:t>
            </a:r>
            <a:r>
              <a:rPr lang="zh-CN" altLang="en-US" sz="2800" b="1" dirty="0" smtClean="0"/>
              <a:t>拉斯基合作出版</a:t>
            </a:r>
            <a:r>
              <a:rPr lang="en-US" altLang="zh-CN" sz="2800" b="1" dirty="0" smtClean="0"/>
              <a:t>《</a:t>
            </a:r>
            <a:r>
              <a:rPr lang="zh-CN" altLang="en-US" sz="2800" b="1" dirty="0" smtClean="0"/>
              <a:t>从马克思到市场</a:t>
            </a:r>
            <a:r>
              <a:rPr lang="en-US" altLang="zh-CN" sz="2800" b="1" dirty="0" smtClean="0"/>
              <a:t>》</a:t>
            </a:r>
            <a:r>
              <a:rPr lang="zh-CN" altLang="en-US" sz="2800" b="1" dirty="0" smtClean="0"/>
              <a:t>一书，反思了他在</a:t>
            </a:r>
            <a:r>
              <a:rPr lang="en-US" altLang="zh-CN" sz="2800" b="1" dirty="0" smtClean="0"/>
              <a:t>1961</a:t>
            </a:r>
            <a:r>
              <a:rPr lang="zh-CN" altLang="en-US" sz="2800" b="1" dirty="0" smtClean="0"/>
              <a:t>年的著作中提出的观点，认为市场社会主义存在许多无法有效运行的制度缺陷，应当实行真正的市场经济。</a:t>
            </a:r>
            <a:endParaRPr lang="en-US" altLang="zh-CN" sz="2800" b="1" dirty="0" smtClean="0"/>
          </a:p>
          <a:p>
            <a:pPr algn="r"/>
            <a:r>
              <a:rPr lang="en-US" altLang="zh-CN" sz="2800" b="1" dirty="0" smtClean="0"/>
              <a:t>——</a:t>
            </a:r>
            <a:r>
              <a:rPr lang="zh-CN" altLang="en-US" sz="2800" b="1" dirty="0" smtClean="0"/>
              <a:t>吴敬琏</a:t>
            </a:r>
            <a:r>
              <a:rPr lang="en-US" altLang="zh-CN" sz="2800" b="1" dirty="0" smtClean="0"/>
              <a:t>《</a:t>
            </a:r>
            <a:r>
              <a:rPr lang="zh-CN" altLang="en-US" sz="2800" b="1" dirty="0" smtClean="0"/>
              <a:t>中国经济改革进程</a:t>
            </a:r>
            <a:r>
              <a:rPr lang="en-US" altLang="zh-CN" sz="2800" b="1" dirty="0" smtClean="0"/>
              <a:t>》P30</a:t>
            </a:r>
            <a:endParaRPr lang="zh-CN" altLang="en-US" sz="2800" b="1" dirty="0"/>
          </a:p>
        </p:txBody>
      </p:sp>
      <p:sp>
        <p:nvSpPr>
          <p:cNvPr id="3" name="Rectangle 1"/>
          <p:cNvSpPr>
            <a:spLocks noChangeArrowheads="1"/>
          </p:cNvSpPr>
          <p:nvPr/>
        </p:nvSpPr>
        <p:spPr bwMode="auto">
          <a:xfrm>
            <a:off x="260311" y="1189009"/>
            <a:ext cx="10930014" cy="954107"/>
          </a:xfrm>
          <a:prstGeom prst="rect">
            <a:avLst/>
          </a:prstGeom>
          <a:noFill/>
          <a:ln w="9525">
            <a:noFill/>
            <a:miter lim="800000"/>
          </a:ln>
          <a:effectLst/>
        </p:spPr>
        <p:txBody>
          <a:bodyPr vert="horz" wrap="square" lIns="91440" tIns="45720" rIns="91440" bIns="45720" numCol="1" anchor="ctr" anchorCtr="0" compatLnSpc="1">
            <a:spAutoFit/>
          </a:bodyPr>
          <a:lstStyle/>
          <a:p>
            <a:pPr lvl="0" fontAlgn="base">
              <a:spcBef>
                <a:spcPct val="0"/>
              </a:spcBef>
              <a:spcAft>
                <a:spcPct val="0"/>
              </a:spcAft>
            </a:pP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2</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、知识分子：薛暮桥、孙冶方、吴敬琏、厉以宁、弗</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布鲁斯（波兰）、</a:t>
            </a:r>
            <a:r>
              <a:rPr lang="en-US" altLang="zh-CN" sz="2800" b="1" dirty="0" smtClean="0">
                <a:solidFill>
                  <a:srgbClr val="0000CC"/>
                </a:solidFill>
              </a:rPr>
              <a:t> </a:t>
            </a:r>
            <a:r>
              <a:rPr lang="en-US" altLang="zh-CN" sz="2800" b="1" dirty="0" smtClean="0">
                <a:solidFill>
                  <a:srgbClr val="0000CC"/>
                </a:solidFill>
                <a:latin typeface="Calibri" panose="020F0502020204030204" pitchFamily="34" charset="0"/>
                <a:ea typeface="宋体" panose="02010600030101010101" pitchFamily="2" charset="-122"/>
                <a:cs typeface="Times New Roman" panose="02020603050405020304" pitchFamily="18" charset="0"/>
              </a:rPr>
              <a:t>O·</a:t>
            </a:r>
            <a:r>
              <a:rPr lang="zh-CN" altLang="en-US" sz="2800" b="1" dirty="0" smtClean="0">
                <a:solidFill>
                  <a:srgbClr val="0000CC"/>
                </a:solidFill>
                <a:latin typeface="Calibri" panose="020F0502020204030204" pitchFamily="34" charset="0"/>
                <a:ea typeface="宋体" panose="02010600030101010101" pitchFamily="2" charset="-122"/>
                <a:cs typeface="Times New Roman" panose="02020603050405020304" pitchFamily="18" charset="0"/>
              </a:rPr>
              <a:t>锡克（捷克）、</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罗纳德</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科斯（美）</a:t>
            </a:r>
            <a:endParaRPr kumimoji="0" lang="zh-CN" altLang="en-US" sz="2800" b="0"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 name="Rectangle 2"/>
          <p:cNvSpPr>
            <a:spLocks noChangeArrowheads="1"/>
          </p:cNvSpPr>
          <p:nvPr/>
        </p:nvSpPr>
        <p:spPr bwMode="auto">
          <a:xfrm>
            <a:off x="117435" y="619764"/>
            <a:ext cx="3070071"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（二）推动力量：</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5" name="Rectangle 2"/>
          <p:cNvSpPr>
            <a:spLocks noChangeArrowheads="1"/>
          </p:cNvSpPr>
          <p:nvPr/>
        </p:nvSpPr>
        <p:spPr bwMode="auto">
          <a:xfrm>
            <a:off x="237395" y="-13295"/>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改革开放的背景与推动力量</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187" y="2786058"/>
            <a:ext cx="10715700" cy="3538220"/>
          </a:xfrm>
          <a:prstGeom prst="rect">
            <a:avLst/>
          </a:prstGeom>
          <a:noFill/>
          <a:ln>
            <a:solidFill>
              <a:srgbClr val="FF0000"/>
            </a:solidFill>
          </a:ln>
        </p:spPr>
        <p:txBody>
          <a:bodyPr wrap="square" rtlCol="0">
            <a:spAutoFit/>
          </a:bodyPr>
          <a:lstStyle/>
          <a:p>
            <a:r>
              <a:rPr lang="en-US" altLang="zh-CN" sz="2800" b="1" dirty="0" smtClean="0"/>
              <a:t>    O·</a:t>
            </a:r>
            <a:r>
              <a:rPr lang="zh-CN" altLang="en-US" sz="2800" b="1" dirty="0" smtClean="0"/>
              <a:t>锡克（</a:t>
            </a:r>
            <a:r>
              <a:rPr lang="en-US" altLang="zh-CN" sz="2800" b="1" dirty="0" smtClean="0"/>
              <a:t>1919-2004</a:t>
            </a:r>
            <a:r>
              <a:rPr lang="zh-CN" altLang="en-US" sz="2800" b="1" dirty="0" smtClean="0"/>
              <a:t>），捷克斯洛伐克的著名政治家、马克思主义经济学家，</a:t>
            </a:r>
            <a:r>
              <a:rPr lang="zh-CN" altLang="en-US" sz="2800" b="1" dirty="0" smtClean="0">
                <a:solidFill>
                  <a:srgbClr val="FF0000"/>
                </a:solidFill>
              </a:rPr>
              <a:t>主张计划和市场有机结合，走“宏观计划、微观市场”的“第三条道路”。</a:t>
            </a:r>
            <a:r>
              <a:rPr lang="en-US" altLang="zh-CN" sz="2800" b="1" dirty="0" smtClean="0"/>
              <a:t>1967</a:t>
            </a:r>
            <a:r>
              <a:rPr lang="zh-CN" altLang="en-US" sz="2800" b="1" dirty="0" smtClean="0"/>
              <a:t>年任副总理，领导了</a:t>
            </a:r>
            <a:r>
              <a:rPr lang="en-US" altLang="zh-CN" sz="2800" b="1" dirty="0" smtClean="0"/>
              <a:t>1968</a:t>
            </a:r>
            <a:r>
              <a:rPr lang="zh-CN" altLang="en-US" sz="2800" b="1" dirty="0" smtClean="0"/>
              <a:t>年捷克斯洛伐克 “布拉格之春”改革。华沙条约国家</a:t>
            </a:r>
            <a:r>
              <a:rPr lang="zh-CN" altLang="en-US" sz="2800" b="1" dirty="0"/>
              <a:t>军</a:t>
            </a:r>
            <a:r>
              <a:rPr lang="zh-CN" altLang="en-US" sz="2800" b="1" dirty="0" smtClean="0"/>
              <a:t>事占领捷克斯洛伐克后流亡瑞士，仍然主张社会主义的政治和经济改革，成为捷克斯洛伐克国内“持不同政见者”“</a:t>
            </a:r>
            <a:r>
              <a:rPr lang="en-US" altLang="zh-CN" sz="2800" b="1" dirty="0" smtClean="0"/>
              <a:t>77</a:t>
            </a:r>
            <a:r>
              <a:rPr lang="zh-CN" altLang="en-US" sz="2800" b="1" dirty="0" smtClean="0"/>
              <a:t>宪章派”的精神领袖之一。</a:t>
            </a:r>
            <a:r>
              <a:rPr lang="en-US" altLang="zh-CN" sz="2800" b="1" dirty="0" smtClean="0"/>
              <a:t>200</a:t>
            </a:r>
            <a:r>
              <a:rPr lang="zh-CN" altLang="en-US" sz="2800" b="1" dirty="0" smtClean="0"/>
              <a:t>年在瑞士病逝。</a:t>
            </a:r>
            <a:endParaRPr lang="en-US" altLang="zh-CN" sz="2800" b="1" dirty="0" smtClean="0"/>
          </a:p>
          <a:p>
            <a:r>
              <a:rPr lang="en-US" altLang="zh-CN" sz="2800" b="1" dirty="0" smtClean="0"/>
              <a:t>                                                       ——</a:t>
            </a:r>
            <a:r>
              <a:rPr lang="zh-CN" altLang="en-US" sz="2800" b="1" dirty="0" smtClean="0"/>
              <a:t>吴敬琏</a:t>
            </a:r>
            <a:r>
              <a:rPr lang="en-US" altLang="zh-CN" sz="2800" b="1" dirty="0" smtClean="0"/>
              <a:t>《</a:t>
            </a:r>
            <a:r>
              <a:rPr lang="zh-CN" altLang="en-US" sz="2800" b="1" dirty="0" smtClean="0"/>
              <a:t>中国经济改革进程</a:t>
            </a:r>
            <a:r>
              <a:rPr lang="en-US" altLang="zh-CN" sz="2800" b="1" dirty="0" smtClean="0"/>
              <a:t>》P30</a:t>
            </a:r>
            <a:endParaRPr lang="zh-CN" altLang="en-US" sz="2800" b="1" dirty="0"/>
          </a:p>
        </p:txBody>
      </p:sp>
      <p:sp>
        <p:nvSpPr>
          <p:cNvPr id="3" name="Rectangle 1"/>
          <p:cNvSpPr>
            <a:spLocks noChangeArrowheads="1"/>
          </p:cNvSpPr>
          <p:nvPr/>
        </p:nvSpPr>
        <p:spPr bwMode="auto">
          <a:xfrm>
            <a:off x="403187" y="1571612"/>
            <a:ext cx="10930014" cy="954107"/>
          </a:xfrm>
          <a:prstGeom prst="rect">
            <a:avLst/>
          </a:prstGeom>
          <a:noFill/>
          <a:ln w="9525">
            <a:noFill/>
            <a:miter lim="800000"/>
          </a:ln>
          <a:effectLst/>
        </p:spPr>
        <p:txBody>
          <a:bodyPr vert="horz" wrap="square" lIns="91440" tIns="45720" rIns="91440" bIns="45720" numCol="1" anchor="ctr" anchorCtr="0" compatLnSpc="1">
            <a:spAutoFit/>
          </a:bodyPr>
          <a:lstStyle/>
          <a:p>
            <a:pPr lvl="0" fontAlgn="base">
              <a:spcBef>
                <a:spcPct val="0"/>
              </a:spcBef>
              <a:spcAft>
                <a:spcPct val="0"/>
              </a:spcAft>
            </a:pP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2</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、知识分子：薛暮桥、孙冶方、吴敬琏、厉以宁、弗</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布鲁斯（波兰）、</a:t>
            </a:r>
            <a:r>
              <a:rPr lang="en-US" altLang="zh-CN" sz="2800" b="1" dirty="0" smtClean="0">
                <a:solidFill>
                  <a:srgbClr val="0000CC"/>
                </a:solidFill>
              </a:rPr>
              <a:t> </a:t>
            </a:r>
            <a:r>
              <a:rPr lang="en-US" altLang="zh-CN" sz="2800" b="1" dirty="0" smtClean="0">
                <a:solidFill>
                  <a:srgbClr val="0000CC"/>
                </a:solidFill>
                <a:latin typeface="Calibri" panose="020F0502020204030204" pitchFamily="34" charset="0"/>
                <a:ea typeface="宋体" panose="02010600030101010101" pitchFamily="2" charset="-122"/>
                <a:cs typeface="Times New Roman" panose="02020603050405020304" pitchFamily="18" charset="0"/>
              </a:rPr>
              <a:t>O·</a:t>
            </a:r>
            <a:r>
              <a:rPr lang="zh-CN" altLang="en-US" sz="2800" b="1" dirty="0" smtClean="0">
                <a:solidFill>
                  <a:srgbClr val="0000CC"/>
                </a:solidFill>
                <a:latin typeface="Calibri" panose="020F0502020204030204" pitchFamily="34" charset="0"/>
                <a:ea typeface="宋体" panose="02010600030101010101" pitchFamily="2" charset="-122"/>
                <a:cs typeface="Times New Roman" panose="02020603050405020304" pitchFamily="18" charset="0"/>
              </a:rPr>
              <a:t>锡克（捷克）、</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罗纳德</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科斯（美）</a:t>
            </a:r>
            <a:endParaRPr kumimoji="0" lang="zh-CN" altLang="en-US" sz="2800" b="0"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 name="Rectangle 2"/>
          <p:cNvSpPr>
            <a:spLocks noChangeArrowheads="1"/>
          </p:cNvSpPr>
          <p:nvPr/>
        </p:nvSpPr>
        <p:spPr bwMode="auto">
          <a:xfrm>
            <a:off x="117435" y="905516"/>
            <a:ext cx="3070071"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（二）推动力量：</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5" name="Rectangle 2"/>
          <p:cNvSpPr>
            <a:spLocks noChangeArrowheads="1"/>
          </p:cNvSpPr>
          <p:nvPr/>
        </p:nvSpPr>
        <p:spPr bwMode="auto">
          <a:xfrm>
            <a:off x="237395" y="142852"/>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改革开放的背景与推动力量</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17" y="2857496"/>
            <a:ext cx="10582094" cy="3108543"/>
          </a:xfrm>
          <a:prstGeom prst="rect">
            <a:avLst/>
          </a:prstGeom>
          <a:noFill/>
          <a:ln>
            <a:solidFill>
              <a:srgbClr val="FF0000"/>
            </a:solidFill>
          </a:ln>
        </p:spPr>
        <p:txBody>
          <a:bodyPr wrap="square" rtlCol="0">
            <a:spAutoFit/>
          </a:bodyPr>
          <a:lstStyle/>
          <a:p>
            <a:r>
              <a:rPr lang="zh-CN" altLang="en-US" sz="2800" b="1" dirty="0" smtClean="0"/>
              <a:t>       在政界、经济界和学术界对经济体制改革大致提出了三种可供借鉴的体制模式：</a:t>
            </a:r>
            <a:endParaRPr lang="en-US" altLang="zh-CN" sz="2800" b="1" dirty="0" smtClean="0"/>
          </a:p>
          <a:p>
            <a:r>
              <a:rPr lang="zh-CN" altLang="en-US" sz="2800" b="1" dirty="0" smtClean="0">
                <a:solidFill>
                  <a:srgbClr val="FF0000"/>
                </a:solidFill>
              </a:rPr>
              <a:t>       一是“市场社会主义”模式（“苏联东欧模式”）。</a:t>
            </a:r>
            <a:r>
              <a:rPr lang="zh-CN" altLang="en-US" sz="2800" b="1" dirty="0" smtClean="0"/>
              <a:t>苏联和东欧的改革理论和改革实践对国内经济学界最先产生广泛影响。孙冶方、蒋一苇等学者主张在计划经济体制下给予企业更大自主权，这种与</a:t>
            </a:r>
            <a:r>
              <a:rPr lang="en-US" altLang="zh-CN" sz="2800" b="1" dirty="0" smtClean="0"/>
              <a:t>1950</a:t>
            </a:r>
            <a:r>
              <a:rPr lang="zh-CN" altLang="en-US" sz="2800" b="1" dirty="0" smtClean="0"/>
              <a:t>年代南斯拉夫的企业自治、</a:t>
            </a:r>
            <a:r>
              <a:rPr lang="en-US" altLang="zh-CN" sz="2800" b="1" dirty="0" smtClean="0"/>
              <a:t>1960</a:t>
            </a:r>
            <a:r>
              <a:rPr lang="zh-CN" altLang="en-US" sz="2800" b="1" dirty="0" smtClean="0"/>
              <a:t>年代苏联“利别尔曼建议”大体类似的想法首先在中国得到了应用。</a:t>
            </a:r>
            <a:endParaRPr lang="zh-CN" altLang="en-US" sz="2800" b="1" dirty="0"/>
          </a:p>
        </p:txBody>
      </p:sp>
      <p:sp>
        <p:nvSpPr>
          <p:cNvPr id="3" name="Rectangle 1"/>
          <p:cNvSpPr>
            <a:spLocks noChangeArrowheads="1"/>
          </p:cNvSpPr>
          <p:nvPr/>
        </p:nvSpPr>
        <p:spPr bwMode="auto">
          <a:xfrm>
            <a:off x="403187" y="1617637"/>
            <a:ext cx="10930014" cy="954107"/>
          </a:xfrm>
          <a:prstGeom prst="rect">
            <a:avLst/>
          </a:prstGeom>
          <a:noFill/>
          <a:ln w="9525">
            <a:noFill/>
            <a:miter lim="800000"/>
          </a:ln>
          <a:effectLst/>
        </p:spPr>
        <p:txBody>
          <a:bodyPr vert="horz" wrap="square" lIns="91440" tIns="45720" rIns="91440" bIns="45720" numCol="1" anchor="ctr" anchorCtr="0" compatLnSpc="1">
            <a:spAutoFit/>
          </a:bodyPr>
          <a:lstStyle/>
          <a:p>
            <a:pPr lvl="0" fontAlgn="base">
              <a:spcBef>
                <a:spcPct val="0"/>
              </a:spcBef>
              <a:spcAft>
                <a:spcPct val="0"/>
              </a:spcAft>
            </a:pP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2</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、知识分子：薛暮桥、孙冶方、吴敬琏、厉以宁、弗</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布鲁斯（波兰）、</a:t>
            </a:r>
            <a:r>
              <a:rPr lang="en-US" altLang="zh-CN" sz="2800" b="1" dirty="0" smtClean="0">
                <a:solidFill>
                  <a:srgbClr val="0000CC"/>
                </a:solidFill>
              </a:rPr>
              <a:t> </a:t>
            </a:r>
            <a:r>
              <a:rPr lang="en-US" altLang="zh-CN" sz="2800" b="1" dirty="0" smtClean="0">
                <a:solidFill>
                  <a:srgbClr val="0000CC"/>
                </a:solidFill>
                <a:latin typeface="Calibri" panose="020F0502020204030204" pitchFamily="34" charset="0"/>
                <a:ea typeface="宋体" panose="02010600030101010101" pitchFamily="2" charset="-122"/>
                <a:cs typeface="Times New Roman" panose="02020603050405020304" pitchFamily="18" charset="0"/>
              </a:rPr>
              <a:t>O·</a:t>
            </a:r>
            <a:r>
              <a:rPr lang="zh-CN" altLang="en-US" sz="2800" b="1" dirty="0" smtClean="0">
                <a:solidFill>
                  <a:srgbClr val="0000CC"/>
                </a:solidFill>
                <a:latin typeface="Calibri" panose="020F0502020204030204" pitchFamily="34" charset="0"/>
                <a:ea typeface="宋体" panose="02010600030101010101" pitchFamily="2" charset="-122"/>
                <a:cs typeface="Times New Roman" panose="02020603050405020304" pitchFamily="18" charset="0"/>
              </a:rPr>
              <a:t>锡克（捷克）、</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罗纳德</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科斯（美）</a:t>
            </a:r>
            <a:endParaRPr kumimoji="0" lang="zh-CN" altLang="en-US" sz="2800" b="0"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 name="Rectangle 2"/>
          <p:cNvSpPr>
            <a:spLocks noChangeArrowheads="1"/>
          </p:cNvSpPr>
          <p:nvPr/>
        </p:nvSpPr>
        <p:spPr bwMode="auto">
          <a:xfrm>
            <a:off x="117435" y="905516"/>
            <a:ext cx="3070071"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（二）推动力量：</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5" name="Rectangle 2"/>
          <p:cNvSpPr>
            <a:spLocks noChangeArrowheads="1"/>
          </p:cNvSpPr>
          <p:nvPr/>
        </p:nvSpPr>
        <p:spPr bwMode="auto">
          <a:xfrm>
            <a:off x="237395" y="142852"/>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改革开放的背景与推动力量</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625" y="1928802"/>
            <a:ext cx="10501386" cy="4401205"/>
          </a:xfrm>
          <a:prstGeom prst="rect">
            <a:avLst/>
          </a:prstGeom>
          <a:noFill/>
          <a:ln>
            <a:solidFill>
              <a:srgbClr val="FF0000"/>
            </a:solidFill>
          </a:ln>
        </p:spPr>
        <p:txBody>
          <a:bodyPr wrap="square" rtlCol="0">
            <a:spAutoFit/>
          </a:bodyPr>
          <a:lstStyle/>
          <a:p>
            <a:r>
              <a:rPr lang="zh-CN" altLang="en-US" sz="2800" b="1" dirty="0" smtClean="0">
                <a:solidFill>
                  <a:srgbClr val="FF0000"/>
                </a:solidFill>
              </a:rPr>
              <a:t>        二是政府主导的市场经济模式（“东亚模式”）。</a:t>
            </a:r>
            <a:r>
              <a:rPr lang="zh-CN" altLang="en-US" sz="2800" b="1" dirty="0" smtClean="0"/>
              <a:t>二战结束以后，日本、韩国、新加坡等东亚国家采用威权主义政府和市场经济结合的办法，形成严带有重商主义色彩的政府主导的市场经济体制。</a:t>
            </a:r>
            <a:endParaRPr lang="en-US" altLang="zh-CN" sz="2800" b="1" dirty="0" smtClean="0"/>
          </a:p>
          <a:p>
            <a:r>
              <a:rPr lang="zh-CN" altLang="en-US" sz="2800" b="1" dirty="0" smtClean="0"/>
              <a:t>        </a:t>
            </a:r>
            <a:r>
              <a:rPr lang="zh-CN" altLang="en-US" sz="2800" b="1" dirty="0" smtClean="0">
                <a:solidFill>
                  <a:srgbClr val="FF0000"/>
                </a:solidFill>
              </a:rPr>
              <a:t>三是自由市场经济模式（“欧美模式”）。</a:t>
            </a:r>
            <a:r>
              <a:rPr lang="zh-CN" altLang="en-US" sz="2800" b="1" dirty="0" smtClean="0"/>
              <a:t>许多理论界人士，特别是经济学家通常认为，政府的基本职能是提供公共产品，而不是在市场上提供私用的商品和服务；过多的政府干预会妨碍市场的有效运作并滋生腐败。因此，他们更倾向于欧美类型的市场经济，即自由市场经济体制。</a:t>
            </a:r>
            <a:endParaRPr lang="en-US" altLang="zh-CN" sz="2800" b="1" dirty="0" smtClean="0"/>
          </a:p>
          <a:p>
            <a:pPr algn="r"/>
            <a:r>
              <a:rPr lang="en-US" altLang="zh-CN" sz="2800" b="1" dirty="0" smtClean="0"/>
              <a:t>——</a:t>
            </a:r>
            <a:r>
              <a:rPr lang="zh-CN" altLang="en-US" sz="2800" b="1" dirty="0" smtClean="0"/>
              <a:t>吴敬琏</a:t>
            </a:r>
            <a:r>
              <a:rPr lang="en-US" altLang="zh-CN" sz="2800" b="1" dirty="0" smtClean="0"/>
              <a:t>《</a:t>
            </a:r>
            <a:r>
              <a:rPr lang="zh-CN" altLang="en-US" sz="2800" b="1" dirty="0" smtClean="0"/>
              <a:t>中国经济改革进程</a:t>
            </a:r>
            <a:r>
              <a:rPr lang="en-US" altLang="zh-CN" sz="2800" b="1" dirty="0" smtClean="0"/>
              <a:t>》P31-33</a:t>
            </a:r>
            <a:endParaRPr lang="zh-CN" altLang="en-US" sz="2800" b="1" dirty="0"/>
          </a:p>
        </p:txBody>
      </p:sp>
      <p:sp>
        <p:nvSpPr>
          <p:cNvPr id="3" name="Rectangle 1"/>
          <p:cNvSpPr>
            <a:spLocks noChangeArrowheads="1"/>
          </p:cNvSpPr>
          <p:nvPr/>
        </p:nvSpPr>
        <p:spPr bwMode="auto">
          <a:xfrm>
            <a:off x="474625" y="785794"/>
            <a:ext cx="10715700" cy="954107"/>
          </a:xfrm>
          <a:prstGeom prst="rect">
            <a:avLst/>
          </a:prstGeom>
          <a:noFill/>
          <a:ln w="9525">
            <a:noFill/>
            <a:miter lim="800000"/>
          </a:ln>
          <a:effectLst/>
        </p:spPr>
        <p:txBody>
          <a:bodyPr vert="horz" wrap="square" lIns="91440" tIns="45720" rIns="91440" bIns="45720" numCol="1" anchor="ctr" anchorCtr="0" compatLnSpc="1">
            <a:spAutoFit/>
          </a:bodyPr>
          <a:lstStyle/>
          <a:p>
            <a:pPr lvl="0" fontAlgn="base">
              <a:spcBef>
                <a:spcPct val="0"/>
              </a:spcBef>
              <a:spcAft>
                <a:spcPct val="0"/>
              </a:spcAft>
            </a:pP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2</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、知识分子：薛暮桥、孙冶方、吴敬琏、厉以宁、弗</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布鲁斯（波兰）、</a:t>
            </a:r>
            <a:r>
              <a:rPr lang="en-US" altLang="zh-CN" sz="2800" b="1" dirty="0" smtClean="0">
                <a:solidFill>
                  <a:srgbClr val="0000CC"/>
                </a:solidFill>
              </a:rPr>
              <a:t> </a:t>
            </a:r>
            <a:r>
              <a:rPr lang="en-US" altLang="zh-CN" sz="2800" b="1" dirty="0" smtClean="0">
                <a:solidFill>
                  <a:srgbClr val="0000CC"/>
                </a:solidFill>
                <a:latin typeface="Calibri" panose="020F0502020204030204" pitchFamily="34" charset="0"/>
                <a:ea typeface="宋体" panose="02010600030101010101" pitchFamily="2" charset="-122"/>
                <a:cs typeface="Times New Roman" panose="02020603050405020304" pitchFamily="18" charset="0"/>
              </a:rPr>
              <a:t>O·</a:t>
            </a:r>
            <a:r>
              <a:rPr lang="zh-CN" altLang="en-US" sz="2800" b="1" dirty="0" smtClean="0">
                <a:solidFill>
                  <a:srgbClr val="0000CC"/>
                </a:solidFill>
                <a:latin typeface="Calibri" panose="020F0502020204030204" pitchFamily="34" charset="0"/>
                <a:ea typeface="宋体" panose="02010600030101010101" pitchFamily="2" charset="-122"/>
                <a:cs typeface="Times New Roman" panose="02020603050405020304" pitchFamily="18" charset="0"/>
              </a:rPr>
              <a:t>锡克（捷克）、</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罗纳德</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科斯（美）</a:t>
            </a:r>
            <a:endParaRPr kumimoji="0" lang="zh-CN" altLang="en-US" sz="2800" b="0"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25145" y="694055"/>
            <a:ext cx="10744200" cy="526224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rgbClr val="0000CC"/>
                </a:solidFill>
                <a:effectLst/>
                <a:latin typeface="黑体" panose="02010609060101010101" pitchFamily="49" charset="-122"/>
                <a:ea typeface="黑体" panose="02010609060101010101" pitchFamily="49" charset="-122"/>
                <a:cs typeface="Times New Roman" panose="02020603050405020304" pitchFamily="18" charset="0"/>
              </a:rPr>
              <a:t>教学资源</a:t>
            </a:r>
            <a:endParaRPr kumimoji="0" lang="zh-CN" sz="2400" b="1"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rPr>
              <a:t>1.萧东连:《筚路维艰：中国社会主义路径的五次选择》,社会科学文献出版社，2014年。</a:t>
            </a:r>
            <a:endPar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rPr>
              <a:t>2.萧东连：《探路之役：1978—1992年的中国经济改革》， 社会科学文献出版社，2019年。</a:t>
            </a:r>
            <a:endPar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rPr>
              <a:t>3.林毅夫：《中国经济专题（第二版）》，北京大学出版社，2018年。</a:t>
            </a:r>
            <a:endPar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rPr>
              <a:t>4.张五常：《中国的经济制度》，中信出版社，2012年。</a:t>
            </a:r>
            <a:endPar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rPr>
              <a:t>5.吴晓波：《历代经济变革得失》，浙江大学出版社，2013年。</a:t>
            </a:r>
            <a:endPar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rPr>
              <a:t>6.周其仁：《改革的逻辑》，中信出版社，2013年。</a:t>
            </a:r>
            <a:endPar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rPr>
              <a:t>7.陈秉安：《大逃港——中国改革开放的催生针》，广东人民出版社，2010年</a:t>
            </a:r>
            <a:endPar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rPr>
              <a:t>8.中共中央宣传部理论局：《世界社会主义五百年》，学习出版社、党建读物出版社，2014年。</a:t>
            </a:r>
            <a:endPar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rPr>
              <a:t>9.吴敬琏：《中国经济改革进程》，中国大百科全书出版社，2018年。</a:t>
            </a:r>
            <a:endPar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rPr>
              <a:t>10.温铁军：《八次危机——中国的真实经验》，东方出版社，2013年。</a:t>
            </a:r>
            <a:endParaRPr kumimoji="0" sz="24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749" y="2961404"/>
            <a:ext cx="10787138" cy="3539430"/>
          </a:xfrm>
          <a:prstGeom prst="rect">
            <a:avLst/>
          </a:prstGeom>
          <a:noFill/>
          <a:ln>
            <a:solidFill>
              <a:srgbClr val="FF0000"/>
            </a:solidFill>
          </a:ln>
        </p:spPr>
        <p:txBody>
          <a:bodyPr wrap="square" rtlCol="0">
            <a:spAutoFit/>
          </a:bodyPr>
          <a:lstStyle/>
          <a:p>
            <a:r>
              <a:rPr lang="en-US" altLang="zh-CN" sz="2800" b="1" dirty="0" smtClean="0"/>
              <a:t>      </a:t>
            </a:r>
            <a:r>
              <a:rPr lang="zh-CN" altLang="en-US" sz="2800" b="1" dirty="0" smtClean="0"/>
              <a:t>多数学者和政府官员都倾向于</a:t>
            </a:r>
            <a:r>
              <a:rPr lang="zh-CN" altLang="en-US" sz="2800" b="1" dirty="0" smtClean="0">
                <a:solidFill>
                  <a:srgbClr val="FF0000"/>
                </a:solidFill>
              </a:rPr>
              <a:t>采取提高市场作用和扩大企业自主权的改革思路。</a:t>
            </a:r>
            <a:endParaRPr lang="en-US" altLang="zh-CN" sz="2800" b="1" dirty="0" smtClean="0">
              <a:solidFill>
                <a:srgbClr val="FF0000"/>
              </a:solidFill>
            </a:endParaRPr>
          </a:p>
          <a:p>
            <a:r>
              <a:rPr lang="zh-CN" altLang="en-US" sz="2800" b="1" dirty="0" smtClean="0"/>
              <a:t>      在学者中，最具有代表性的人物，是老资格的共产党人、著名马克思主义经济学家</a:t>
            </a:r>
            <a:r>
              <a:rPr lang="zh-CN" altLang="en-US" sz="2800" b="1" dirty="0" smtClean="0">
                <a:solidFill>
                  <a:srgbClr val="FF0000"/>
                </a:solidFill>
              </a:rPr>
              <a:t>孙冶方</a:t>
            </a:r>
            <a:r>
              <a:rPr lang="zh-CN" altLang="en-US" sz="2800" b="1" dirty="0" smtClean="0"/>
              <a:t>（</a:t>
            </a:r>
            <a:r>
              <a:rPr lang="en-US" altLang="zh-CN" sz="2800" b="1" dirty="0" smtClean="0"/>
              <a:t>1908-1983</a:t>
            </a:r>
            <a:r>
              <a:rPr lang="zh-CN" altLang="en-US" sz="2800" b="1" dirty="0" smtClean="0"/>
              <a:t>）。</a:t>
            </a:r>
            <a:endParaRPr lang="en-US" altLang="zh-CN" sz="2800" b="1" dirty="0" smtClean="0"/>
          </a:p>
          <a:p>
            <a:r>
              <a:rPr lang="zh-CN" altLang="en-US" sz="2800" b="1" dirty="0" smtClean="0"/>
              <a:t>     孙冶方的“大权独揽、小权分散模式”和波兰市场社会主义代表人物布鲁斯在上世纪</a:t>
            </a:r>
            <a:r>
              <a:rPr lang="en-US" altLang="zh-CN" sz="2800" b="1" dirty="0" smtClean="0"/>
              <a:t>50</a:t>
            </a:r>
            <a:r>
              <a:rPr lang="zh-CN" altLang="en-US" sz="2800" b="1" dirty="0" smtClean="0"/>
              <a:t>年代提出的“分权模式”或称“含有受管制市场的计划经济模式”在本质上是相同的。</a:t>
            </a:r>
            <a:endParaRPr lang="en-US" altLang="zh-CN" sz="2800" b="1" dirty="0" smtClean="0"/>
          </a:p>
          <a:p>
            <a:pPr algn="r"/>
            <a:r>
              <a:rPr lang="en-US" altLang="zh-CN" sz="2800" b="1" dirty="0" smtClean="0"/>
              <a:t>——</a:t>
            </a:r>
            <a:r>
              <a:rPr lang="zh-CN" altLang="en-US" sz="2800" b="1" dirty="0" smtClean="0"/>
              <a:t>吴敬琏</a:t>
            </a:r>
            <a:r>
              <a:rPr lang="en-US" altLang="zh-CN" sz="2800" b="1" dirty="0" smtClean="0"/>
              <a:t>《</a:t>
            </a:r>
            <a:r>
              <a:rPr lang="zh-CN" altLang="en-US" sz="2800" b="1" dirty="0" smtClean="0"/>
              <a:t>中国经济改革进程</a:t>
            </a:r>
            <a:r>
              <a:rPr lang="en-US" altLang="zh-CN" sz="2800" b="1" dirty="0" smtClean="0"/>
              <a:t>》P46-47</a:t>
            </a:r>
            <a:endParaRPr lang="zh-CN" altLang="en-US" sz="2800" b="1" dirty="0"/>
          </a:p>
        </p:txBody>
      </p:sp>
      <p:sp>
        <p:nvSpPr>
          <p:cNvPr id="3" name="Rectangle 1"/>
          <p:cNvSpPr>
            <a:spLocks noChangeArrowheads="1"/>
          </p:cNvSpPr>
          <p:nvPr/>
        </p:nvSpPr>
        <p:spPr bwMode="auto">
          <a:xfrm>
            <a:off x="331749" y="1617637"/>
            <a:ext cx="10930014" cy="954107"/>
          </a:xfrm>
          <a:prstGeom prst="rect">
            <a:avLst/>
          </a:prstGeom>
          <a:noFill/>
          <a:ln w="9525">
            <a:noFill/>
            <a:miter lim="800000"/>
          </a:ln>
          <a:effectLst/>
        </p:spPr>
        <p:txBody>
          <a:bodyPr vert="horz" wrap="square" lIns="91440" tIns="45720" rIns="91440" bIns="45720" numCol="1" anchor="ctr" anchorCtr="0" compatLnSpc="1">
            <a:spAutoFit/>
          </a:bodyPr>
          <a:lstStyle/>
          <a:p>
            <a:pPr lvl="0" fontAlgn="base">
              <a:spcBef>
                <a:spcPct val="0"/>
              </a:spcBef>
              <a:spcAft>
                <a:spcPct val="0"/>
              </a:spcAft>
            </a:pP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2</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、知识分子：薛暮桥、孙冶方、吴敬琏、厉以宁、弗</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布鲁斯（波兰）、</a:t>
            </a:r>
            <a:r>
              <a:rPr lang="en-US" altLang="zh-CN" sz="2800" b="1" dirty="0" smtClean="0">
                <a:solidFill>
                  <a:srgbClr val="0000CC"/>
                </a:solidFill>
              </a:rPr>
              <a:t> </a:t>
            </a:r>
            <a:r>
              <a:rPr lang="en-US" altLang="zh-CN" sz="2800" b="1" dirty="0" smtClean="0">
                <a:solidFill>
                  <a:srgbClr val="0000CC"/>
                </a:solidFill>
                <a:latin typeface="Calibri" panose="020F0502020204030204" pitchFamily="34" charset="0"/>
                <a:ea typeface="宋体" panose="02010600030101010101" pitchFamily="2" charset="-122"/>
                <a:cs typeface="Times New Roman" panose="02020603050405020304" pitchFamily="18" charset="0"/>
              </a:rPr>
              <a:t>O·</a:t>
            </a:r>
            <a:r>
              <a:rPr lang="zh-CN" altLang="en-US" sz="2800" b="1" dirty="0" smtClean="0">
                <a:solidFill>
                  <a:srgbClr val="0000CC"/>
                </a:solidFill>
                <a:latin typeface="Calibri" panose="020F0502020204030204" pitchFamily="34" charset="0"/>
                <a:ea typeface="宋体" panose="02010600030101010101" pitchFamily="2" charset="-122"/>
                <a:cs typeface="Times New Roman" panose="02020603050405020304" pitchFamily="18" charset="0"/>
              </a:rPr>
              <a:t>锡克（捷克）、</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罗纳德</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科斯（美）</a:t>
            </a:r>
            <a:endParaRPr kumimoji="0" lang="zh-CN" altLang="en-US" sz="2800" b="0"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 name="Rectangle 2"/>
          <p:cNvSpPr>
            <a:spLocks noChangeArrowheads="1"/>
          </p:cNvSpPr>
          <p:nvPr/>
        </p:nvSpPr>
        <p:spPr bwMode="auto">
          <a:xfrm>
            <a:off x="117435" y="905516"/>
            <a:ext cx="3070071"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（二）推动力量：</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5" name="Rectangle 2"/>
          <p:cNvSpPr>
            <a:spLocks noChangeArrowheads="1"/>
          </p:cNvSpPr>
          <p:nvPr/>
        </p:nvSpPr>
        <p:spPr bwMode="auto">
          <a:xfrm>
            <a:off x="237395" y="142852"/>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改革开放的背景与推动力量</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60311" y="1714488"/>
            <a:ext cx="5056192"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3</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）农民：小岗村（严宏昌）</a:t>
            </a:r>
            <a:endParaRPr kumimoji="0" lang="zh-CN" altLang="en-US" sz="2800" b="0"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3" name="图片 2" descr="00513823"/>
          <p:cNvPicPr/>
          <p:nvPr/>
        </p:nvPicPr>
        <p:blipFill>
          <a:blip r:embed="rId1" cstate="print">
            <a:lum contrast="12000"/>
          </a:blip>
          <a:srcRect/>
          <a:stretch>
            <a:fillRect/>
          </a:stretch>
        </p:blipFill>
        <p:spPr>
          <a:xfrm>
            <a:off x="474625" y="2714620"/>
            <a:ext cx="4572032" cy="2638749"/>
          </a:xfrm>
          <a:prstGeom prst="rect">
            <a:avLst/>
          </a:prstGeom>
          <a:noFill/>
          <a:ln w="9525">
            <a:noFill/>
            <a:miter lim="800000"/>
            <a:headEnd/>
            <a:tailEnd/>
          </a:ln>
        </p:spPr>
      </p:pic>
      <p:pic>
        <p:nvPicPr>
          <p:cNvPr id="4" name="图片 3" descr="http://chz.wenming.cn/images/20141126_xgc_003.jpg"/>
          <p:cNvPicPr/>
          <p:nvPr/>
        </p:nvPicPr>
        <p:blipFill>
          <a:blip r:embed="rId2" cstate="print"/>
          <a:srcRect/>
          <a:stretch>
            <a:fillRect/>
          </a:stretch>
        </p:blipFill>
        <p:spPr>
          <a:xfrm>
            <a:off x="6189665" y="2714620"/>
            <a:ext cx="4572032" cy="2657482"/>
          </a:xfrm>
          <a:prstGeom prst="rect">
            <a:avLst/>
          </a:prstGeom>
          <a:noFill/>
          <a:ln w="9525">
            <a:noFill/>
            <a:miter lim="800000"/>
            <a:headEnd/>
            <a:tailEnd/>
          </a:ln>
        </p:spPr>
      </p:pic>
      <p:sp>
        <p:nvSpPr>
          <p:cNvPr id="5" name="矩形 4"/>
          <p:cNvSpPr/>
          <p:nvPr/>
        </p:nvSpPr>
        <p:spPr>
          <a:xfrm>
            <a:off x="260311" y="5763300"/>
            <a:ext cx="4934364" cy="523220"/>
          </a:xfrm>
          <a:prstGeom prst="rect">
            <a:avLst/>
          </a:prstGeom>
        </p:spPr>
        <p:txBody>
          <a:bodyPr wrap="none">
            <a:spAutoFit/>
          </a:bodyPr>
          <a:lstStyle/>
          <a:p>
            <a:r>
              <a:rPr lang="zh-CN" altLang="zh-CN" sz="2800" b="1" dirty="0"/>
              <a:t>中国农村改革的第一份宣言书</a:t>
            </a:r>
            <a:r>
              <a:rPr lang="en-US" altLang="zh-CN" sz="2800" b="1" dirty="0"/>
              <a:t> </a:t>
            </a:r>
            <a:endParaRPr lang="zh-CN" altLang="en-US" sz="2800" b="1" dirty="0"/>
          </a:p>
        </p:txBody>
      </p:sp>
      <p:sp>
        <p:nvSpPr>
          <p:cNvPr id="6" name="矩形 5"/>
          <p:cNvSpPr/>
          <p:nvPr/>
        </p:nvSpPr>
        <p:spPr>
          <a:xfrm>
            <a:off x="5475285" y="5786454"/>
            <a:ext cx="5989140" cy="954107"/>
          </a:xfrm>
          <a:prstGeom prst="rect">
            <a:avLst/>
          </a:prstGeom>
        </p:spPr>
        <p:txBody>
          <a:bodyPr wrap="none">
            <a:spAutoFit/>
          </a:bodyPr>
          <a:lstStyle/>
          <a:p>
            <a:r>
              <a:rPr lang="zh-CN" altLang="zh-CN" sz="2800" b="1" dirty="0"/>
              <a:t> 严宏昌—“改革先锋</a:t>
            </a:r>
            <a:r>
              <a:rPr lang="zh-CN" altLang="zh-CN" sz="2800" b="1" dirty="0" smtClean="0"/>
              <a:t>”、</a:t>
            </a:r>
            <a:endParaRPr lang="en-US" altLang="zh-CN" sz="2800" b="1" dirty="0" smtClean="0"/>
          </a:p>
          <a:p>
            <a:r>
              <a:rPr lang="en-US" altLang="zh-CN" sz="2800" b="1" dirty="0"/>
              <a:t> </a:t>
            </a:r>
            <a:r>
              <a:rPr lang="en-US" altLang="zh-CN" sz="2800" b="1" dirty="0" smtClean="0"/>
              <a:t>                  </a:t>
            </a:r>
            <a:r>
              <a:rPr lang="zh-CN" altLang="zh-CN" sz="2800" b="1" dirty="0" smtClean="0"/>
              <a:t>小</a:t>
            </a:r>
            <a:r>
              <a:rPr lang="zh-CN" altLang="zh-CN" sz="2800" b="1" dirty="0"/>
              <a:t>岗村</a:t>
            </a:r>
            <a:r>
              <a:rPr lang="en-US" altLang="zh-CN" sz="2800" b="1" dirty="0"/>
              <a:t>“</a:t>
            </a:r>
            <a:r>
              <a:rPr lang="zh-CN" altLang="zh-CN" sz="2800" b="1" dirty="0"/>
              <a:t>大包干</a:t>
            </a:r>
            <a:r>
              <a:rPr lang="en-US" altLang="zh-CN" sz="2800" b="1" dirty="0"/>
              <a:t>”</a:t>
            </a:r>
            <a:r>
              <a:rPr lang="zh-CN" altLang="zh-CN" sz="2800" b="1" dirty="0"/>
              <a:t>带头人之一</a:t>
            </a:r>
            <a:endParaRPr lang="zh-CN" altLang="zh-CN" sz="2800" b="1" dirty="0"/>
          </a:p>
        </p:txBody>
      </p:sp>
      <p:sp>
        <p:nvSpPr>
          <p:cNvPr id="7" name="Rectangle 2"/>
          <p:cNvSpPr>
            <a:spLocks noChangeArrowheads="1"/>
          </p:cNvSpPr>
          <p:nvPr/>
        </p:nvSpPr>
        <p:spPr bwMode="auto">
          <a:xfrm>
            <a:off x="117435" y="905516"/>
            <a:ext cx="3070071"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（二）推动力量：</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 name="Rectangle 2"/>
          <p:cNvSpPr>
            <a:spLocks noChangeArrowheads="1"/>
          </p:cNvSpPr>
          <p:nvPr/>
        </p:nvSpPr>
        <p:spPr bwMode="auto">
          <a:xfrm>
            <a:off x="237395" y="142852"/>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改革开放的背景与推动力量</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88873" y="71414"/>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二、</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改革开放的启动与路径选择</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25602" name="Rectangle 2"/>
          <p:cNvSpPr>
            <a:spLocks noChangeArrowheads="1"/>
          </p:cNvSpPr>
          <p:nvPr/>
        </p:nvSpPr>
        <p:spPr bwMode="auto">
          <a:xfrm>
            <a:off x="188873" y="1048392"/>
            <a:ext cx="5929828"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（一）启动：十一届三中全会的召开</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4" name="Group 6"/>
          <p:cNvGrpSpPr/>
          <p:nvPr/>
        </p:nvGrpSpPr>
        <p:grpSpPr bwMode="auto">
          <a:xfrm>
            <a:off x="474625" y="1857364"/>
            <a:ext cx="9985375" cy="4319587"/>
            <a:chOff x="0" y="572"/>
            <a:chExt cx="5602" cy="3324"/>
          </a:xfrm>
        </p:grpSpPr>
        <p:pic>
          <p:nvPicPr>
            <p:cNvPr id="5" name="Picture 2" descr="课文插图：中共十一届三中全会"/>
            <p:cNvPicPr>
              <a:picLocks noChangeAspect="1" noChangeArrowheads="1"/>
            </p:cNvPicPr>
            <p:nvPr/>
          </p:nvPicPr>
          <p:blipFill>
            <a:blip r:embed="rId1" cstate="print">
              <a:lum bright="-6000" contrast="18000"/>
            </a:blip>
            <a:srcRect/>
            <a:stretch>
              <a:fillRect/>
            </a:stretch>
          </p:blipFill>
          <p:spPr bwMode="auto">
            <a:xfrm>
              <a:off x="0" y="572"/>
              <a:ext cx="5602" cy="2457"/>
            </a:xfrm>
            <a:prstGeom prst="rect">
              <a:avLst/>
            </a:prstGeom>
            <a:noFill/>
            <a:ln w="9525">
              <a:noFill/>
              <a:miter lim="800000"/>
              <a:headEnd/>
              <a:tailEnd/>
            </a:ln>
          </p:spPr>
        </p:pic>
        <p:sp>
          <p:nvSpPr>
            <p:cNvPr id="6" name="Text Box 5"/>
            <p:cNvSpPr txBox="1">
              <a:spLocks noChangeArrowheads="1"/>
            </p:cNvSpPr>
            <p:nvPr/>
          </p:nvSpPr>
          <p:spPr bwMode="auto">
            <a:xfrm>
              <a:off x="567" y="3067"/>
              <a:ext cx="4808" cy="829"/>
            </a:xfrm>
            <a:prstGeom prst="rect">
              <a:avLst/>
            </a:prstGeom>
            <a:noFill/>
            <a:ln w="9525">
              <a:noFill/>
              <a:miter lim="800000"/>
            </a:ln>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zh-CN" altLang="en-US" sz="3200" b="1">
                  <a:solidFill>
                    <a:srgbClr val="990000"/>
                  </a:solidFill>
                  <a:latin typeface="楷体_GB2312" panose="02010609030101010101" charset="-122"/>
                  <a:ea typeface="楷体_GB2312" panose="02010609030101010101" charset="-122"/>
                </a:rPr>
                <a:t>中共十一届三中全会（</a:t>
              </a:r>
              <a:r>
                <a:rPr lang="en-US" altLang="zh-CN" sz="3200" b="1">
                  <a:solidFill>
                    <a:srgbClr val="990000"/>
                  </a:solidFill>
                  <a:latin typeface="楷体_GB2312" panose="02010609030101010101" charset="-122"/>
                  <a:ea typeface="楷体_GB2312" panose="02010609030101010101" charset="-122"/>
                </a:rPr>
                <a:t>1978</a:t>
              </a:r>
              <a:r>
                <a:rPr lang="zh-CN" altLang="en-US" sz="3200" b="1">
                  <a:solidFill>
                    <a:srgbClr val="990000"/>
                  </a:solidFill>
                  <a:latin typeface="楷体_GB2312" panose="02010609030101010101" charset="-122"/>
                  <a:ea typeface="楷体_GB2312" panose="02010609030101010101" charset="-122"/>
                </a:rPr>
                <a:t>年）</a:t>
              </a:r>
              <a:endParaRPr lang="zh-CN" altLang="en-US" sz="3200" b="1">
                <a:solidFill>
                  <a:srgbClr val="990000"/>
                </a:solidFill>
                <a:latin typeface="楷体_GB2312" panose="02010609030101010101" charset="-122"/>
                <a:ea typeface="楷体_GB2312" panose="02010609030101010101" charset="-122"/>
              </a:endParaRPr>
            </a:p>
            <a:p>
              <a:pPr algn="ctr"/>
              <a:r>
                <a:rPr lang="zh-CN" altLang="en-US" sz="3200" b="1" i="1">
                  <a:ea typeface="黑体" panose="02010609060101010101" pitchFamily="49" charset="-122"/>
                </a:rPr>
                <a:t>            </a:t>
              </a:r>
              <a:endParaRPr lang="zh-CN" altLang="en-US" sz="3200" b="1" i="1">
                <a:ea typeface="黑体" panose="02010609060101010101" pitchFamily="49" charset="-122"/>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Rot="1" noChangeArrowheads="1"/>
          </p:cNvSpPr>
          <p:nvPr/>
        </p:nvSpPr>
        <p:spPr>
          <a:xfrm>
            <a:off x="1689071" y="285736"/>
            <a:ext cx="8215370" cy="64293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j-cs"/>
              </a:rPr>
              <a:t>党的十一届三中全会</a:t>
            </a:r>
            <a:endParaRPr kumimoji="0" lang="zh-CN" altLang="en-US" sz="32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j-cs"/>
            </a:endParaRPr>
          </a:p>
        </p:txBody>
      </p:sp>
      <p:sp>
        <p:nvSpPr>
          <p:cNvPr id="4" name="矩形 3"/>
          <p:cNvSpPr/>
          <p:nvPr/>
        </p:nvSpPr>
        <p:spPr>
          <a:xfrm>
            <a:off x="188873" y="1214422"/>
            <a:ext cx="2892138" cy="523220"/>
          </a:xfrm>
          <a:prstGeom prst="rect">
            <a:avLst/>
          </a:prstGeom>
        </p:spPr>
        <p:txBody>
          <a:bodyPr wrap="none">
            <a:spAutoFit/>
          </a:bodyPr>
          <a:lstStyle/>
          <a:p>
            <a:pPr>
              <a:buFont typeface="Wingdings" panose="05000000000000000000" pitchFamily="2" charset="2"/>
              <a:buNone/>
            </a:pPr>
            <a:r>
              <a:rPr lang="zh-CN" altLang="en-US" sz="2800" b="1" dirty="0" smtClean="0"/>
              <a:t>（</a:t>
            </a:r>
            <a:r>
              <a:rPr lang="en-US" altLang="zh-CN" sz="2800" b="1" dirty="0" smtClean="0"/>
              <a:t>1</a:t>
            </a:r>
            <a:r>
              <a:rPr lang="zh-CN" altLang="en-US" sz="2800" b="1" dirty="0" smtClean="0"/>
              <a:t>）主要内容：</a:t>
            </a:r>
            <a:endParaRPr lang="zh-CN" altLang="en-US" sz="2800" b="1" dirty="0"/>
          </a:p>
        </p:txBody>
      </p:sp>
      <p:sp>
        <p:nvSpPr>
          <p:cNvPr id="5" name="Rectangle 4"/>
          <p:cNvSpPr>
            <a:spLocks noChangeArrowheads="1"/>
          </p:cNvSpPr>
          <p:nvPr/>
        </p:nvSpPr>
        <p:spPr bwMode="auto">
          <a:xfrm>
            <a:off x="373083" y="1827958"/>
            <a:ext cx="10817242" cy="1814830"/>
          </a:xfrm>
          <a:prstGeom prst="rect">
            <a:avLst/>
          </a:prstGeom>
          <a:noFill/>
          <a:ln w="9525">
            <a:noFill/>
            <a:miter lim="800000"/>
          </a:ln>
          <a:effectLst/>
        </p:spPr>
        <p:txBody>
          <a:bodyPr wrap="square" anchor="ctr">
            <a:spAutoFit/>
          </a:bodyPr>
          <a:lstStyle/>
          <a:p>
            <a:r>
              <a:rPr lang="zh-CN" altLang="en-US" sz="2800" b="1" dirty="0" smtClean="0">
                <a:solidFill>
                  <a:srgbClr val="0000CC"/>
                </a:solidFill>
              </a:rPr>
              <a:t>思想路线</a:t>
            </a:r>
            <a:r>
              <a:rPr lang="zh-CN" altLang="en-US" sz="2800" b="1" dirty="0" smtClean="0"/>
              <a:t>：重</a:t>
            </a:r>
            <a:r>
              <a:rPr lang="zh-CN" altLang="en-US" sz="2800" b="1" dirty="0"/>
              <a:t>新确立解放思想、实事求是的思想路线</a:t>
            </a:r>
            <a:r>
              <a:rPr lang="zh-CN" altLang="en-US" sz="2800" b="1" dirty="0" smtClean="0"/>
              <a:t>；</a:t>
            </a:r>
            <a:endParaRPr lang="en-US" altLang="zh-CN" sz="2800" b="1" dirty="0" smtClean="0"/>
          </a:p>
          <a:p>
            <a:r>
              <a:rPr lang="zh-CN" altLang="en-US" sz="2800" b="1" dirty="0" smtClean="0">
                <a:solidFill>
                  <a:srgbClr val="0000CC"/>
                </a:solidFill>
              </a:rPr>
              <a:t>政治路线</a:t>
            </a:r>
            <a:r>
              <a:rPr lang="zh-CN" altLang="en-US" sz="2800" b="1" dirty="0" smtClean="0"/>
              <a:t>：作</a:t>
            </a:r>
            <a:r>
              <a:rPr lang="zh-CN" altLang="en-US" sz="2800" b="1" dirty="0"/>
              <a:t>出把党和国家的工作重心转移到经济建设上来，实行改革开放的伟大决策</a:t>
            </a:r>
            <a:r>
              <a:rPr lang="zh-CN" altLang="en-US" sz="2800" b="1" dirty="0" smtClean="0"/>
              <a:t>；</a:t>
            </a:r>
            <a:endParaRPr lang="en-US" altLang="zh-CN" sz="2800" b="1" dirty="0" smtClean="0"/>
          </a:p>
          <a:p>
            <a:r>
              <a:rPr lang="zh-CN" altLang="en-US" sz="2800" b="1" dirty="0" smtClean="0">
                <a:solidFill>
                  <a:srgbClr val="0000CC"/>
                </a:solidFill>
              </a:rPr>
              <a:t>组织路线</a:t>
            </a:r>
            <a:r>
              <a:rPr lang="zh-CN" altLang="en-US" sz="2800" b="1" dirty="0" smtClean="0"/>
              <a:t>：会</a:t>
            </a:r>
            <a:r>
              <a:rPr lang="zh-CN" altLang="en-US" sz="2800" b="1" dirty="0"/>
              <a:t>议实际上形成了以邓小平为核心的党中央领导集体。 </a:t>
            </a:r>
            <a:endParaRPr lang="zh-CN" altLang="en-US" sz="2800" b="1" dirty="0"/>
          </a:p>
        </p:txBody>
      </p:sp>
      <p:sp>
        <p:nvSpPr>
          <p:cNvPr id="6" name="矩形 5"/>
          <p:cNvSpPr/>
          <p:nvPr/>
        </p:nvSpPr>
        <p:spPr>
          <a:xfrm>
            <a:off x="117435" y="3763036"/>
            <a:ext cx="2973891" cy="523220"/>
          </a:xfrm>
          <a:prstGeom prst="rect">
            <a:avLst/>
          </a:prstGeom>
        </p:spPr>
        <p:txBody>
          <a:bodyPr wrap="none">
            <a:spAutoFit/>
          </a:bodyPr>
          <a:lstStyle/>
          <a:p>
            <a:pPr>
              <a:buFont typeface="Wingdings" panose="05000000000000000000" pitchFamily="2" charset="2"/>
              <a:buNone/>
            </a:pPr>
            <a:r>
              <a:rPr lang="zh-CN" altLang="en-US" sz="2800" b="1" dirty="0" smtClean="0"/>
              <a:t>（</a:t>
            </a:r>
            <a:r>
              <a:rPr lang="en-US" altLang="zh-CN" sz="2800" b="1" dirty="0" smtClean="0"/>
              <a:t>2</a:t>
            </a:r>
            <a:r>
              <a:rPr lang="zh-CN" altLang="en-US" sz="2800" b="1" dirty="0" smtClean="0"/>
              <a:t>）历史意义： </a:t>
            </a:r>
            <a:endParaRPr lang="zh-CN" altLang="en-US" sz="2800" b="1" dirty="0"/>
          </a:p>
        </p:txBody>
      </p:sp>
      <p:sp>
        <p:nvSpPr>
          <p:cNvPr id="7" name="Rectangle 5"/>
          <p:cNvSpPr>
            <a:spLocks noChangeArrowheads="1"/>
          </p:cNvSpPr>
          <p:nvPr/>
        </p:nvSpPr>
        <p:spPr bwMode="auto">
          <a:xfrm>
            <a:off x="331470" y="4473575"/>
            <a:ext cx="10726420" cy="1383665"/>
          </a:xfrm>
          <a:prstGeom prst="rect">
            <a:avLst/>
          </a:prstGeom>
          <a:noFill/>
          <a:ln w="9525">
            <a:noFill/>
            <a:miter lim="800000"/>
          </a:ln>
          <a:effectLst/>
        </p:spPr>
        <p:txBody>
          <a:bodyPr wrap="square" anchor="ctr">
            <a:spAutoFit/>
          </a:bodyPr>
          <a:lstStyle/>
          <a:p>
            <a:r>
              <a:rPr lang="zh-CN" altLang="en-US" sz="2800" b="1" dirty="0"/>
              <a:t>它是建国以来党的历史上具有深远意义</a:t>
            </a:r>
            <a:r>
              <a:rPr lang="zh-CN" altLang="en-US" sz="2800" b="1" dirty="0" smtClean="0"/>
              <a:t>的伟大转</a:t>
            </a:r>
            <a:r>
              <a:rPr lang="zh-CN" altLang="en-US" sz="2800" b="1" dirty="0"/>
              <a:t>折。它完成了党的思想路线、政治路线、组织路线的拨乱反正，是改革开放的开端。从此，中国历史进入社会主义现代化建设的新时期。 </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ldLvl="0" animBg="1"/>
      <p:bldP spid="6" grpId="0"/>
      <p:bldP spid="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5441" y="142852"/>
            <a:ext cx="3068469"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（二）路经选择</a:t>
            </a:r>
            <a:endParaRPr kumimoji="0" lang="zh-CN" altLang="en-US" sz="32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26626" name="Rectangle 2"/>
          <p:cNvSpPr>
            <a:spLocks noChangeArrowheads="1"/>
          </p:cNvSpPr>
          <p:nvPr/>
        </p:nvSpPr>
        <p:spPr bwMode="auto">
          <a:xfrm>
            <a:off x="304102" y="1000108"/>
            <a:ext cx="2170787"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1</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、对内改革</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6627" name="Rectangle 3"/>
          <p:cNvSpPr>
            <a:spLocks noChangeArrowheads="1"/>
          </p:cNvSpPr>
          <p:nvPr/>
        </p:nvSpPr>
        <p:spPr bwMode="auto">
          <a:xfrm>
            <a:off x="45997" y="1977086"/>
            <a:ext cx="8302273"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1</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解放农村：从人民公社到“家联”和乡镇企业</a:t>
            </a:r>
            <a:endParaRPr kumimoji="0" lang="zh-CN" sz="2800" b="1"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graphicFrame>
        <p:nvGraphicFramePr>
          <p:cNvPr id="5" name="表格 4"/>
          <p:cNvGraphicFramePr>
            <a:graphicFrameLocks noGrp="1"/>
          </p:cNvGraphicFramePr>
          <p:nvPr/>
        </p:nvGraphicFramePr>
        <p:xfrm>
          <a:off x="117435" y="3423308"/>
          <a:ext cx="11261764" cy="2194560"/>
        </p:xfrm>
        <a:graphic>
          <a:graphicData uri="http://schemas.openxmlformats.org/drawingml/2006/table">
            <a:tbl>
              <a:tblPr/>
              <a:tblGrid>
                <a:gridCol w="4689852"/>
                <a:gridCol w="6571912"/>
              </a:tblGrid>
              <a:tr h="0">
                <a:tc>
                  <a:txBody>
                    <a:bodyPr/>
                    <a:lstStyle/>
                    <a:p>
                      <a:pPr algn="just">
                        <a:lnSpc>
                          <a:spcPct val="150000"/>
                        </a:lnSpc>
                        <a:spcAft>
                          <a:spcPts val="0"/>
                        </a:spcAft>
                      </a:pPr>
                      <a:r>
                        <a:rPr lang="en-US" sz="2400" b="1" kern="100">
                          <a:latin typeface="楷体" panose="02010609060101010101" pitchFamily="49" charset="-122"/>
                          <a:ea typeface="宋体" panose="02010600030101010101" pitchFamily="2" charset="-122"/>
                          <a:cs typeface="Times New Roman" panose="02020603050405020304"/>
                        </a:rPr>
                        <a:t>1978</a:t>
                      </a:r>
                      <a:r>
                        <a:rPr lang="zh-CN" sz="2400" b="1" kern="100">
                          <a:latin typeface="Calibri" panose="020F0502020204030204"/>
                          <a:ea typeface="楷体" panose="02010609060101010101" pitchFamily="49" charset="-122"/>
                          <a:cs typeface="Times New Roman" panose="02020603050405020304"/>
                        </a:rPr>
                        <a:t>年</a:t>
                      </a:r>
                      <a:r>
                        <a:rPr lang="en-US" sz="2400" b="1" kern="100">
                          <a:latin typeface="Calibri" panose="020F0502020204030204"/>
                          <a:ea typeface="楷体" panose="02010609060101010101" pitchFamily="49" charset="-122"/>
                          <a:cs typeface="Times New Roman" panose="02020603050405020304"/>
                        </a:rPr>
                        <a:t>12</a:t>
                      </a:r>
                      <a:r>
                        <a:rPr lang="zh-CN" sz="2400" b="1" kern="100">
                          <a:latin typeface="Calibri" panose="020F0502020204030204"/>
                          <a:ea typeface="楷体" panose="02010609060101010101" pitchFamily="49" charset="-122"/>
                          <a:cs typeface="Times New Roman" panose="02020603050405020304"/>
                        </a:rPr>
                        <a:t>月十一届三中全会决定</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不许分田单干，不许包产到户</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400" b="1" kern="100">
                          <a:latin typeface="楷体" panose="02010609060101010101" pitchFamily="49" charset="-122"/>
                          <a:ea typeface="宋体" panose="02010600030101010101" pitchFamily="2" charset="-122"/>
                          <a:cs typeface="Times New Roman" panose="02020603050405020304"/>
                        </a:rPr>
                        <a:t>1980</a:t>
                      </a:r>
                      <a:r>
                        <a:rPr lang="zh-CN" sz="2400" b="1" kern="100">
                          <a:latin typeface="Calibri" panose="020F0502020204030204"/>
                          <a:ea typeface="楷体" panose="02010609060101010101" pitchFamily="49" charset="-122"/>
                          <a:cs typeface="Times New Roman" panose="02020603050405020304"/>
                        </a:rPr>
                        <a:t>年</a:t>
                      </a:r>
                      <a:r>
                        <a:rPr lang="en-US" sz="2400" b="1" kern="100">
                          <a:latin typeface="Calibri" panose="020F0502020204030204"/>
                          <a:ea typeface="楷体" panose="02010609060101010101" pitchFamily="49" charset="-122"/>
                          <a:cs typeface="Times New Roman" panose="02020603050405020304"/>
                        </a:rPr>
                        <a:t>9</a:t>
                      </a:r>
                      <a:r>
                        <a:rPr lang="zh-CN" sz="2400" b="1" kern="100">
                          <a:latin typeface="Calibri" panose="020F0502020204030204"/>
                          <a:ea typeface="楷体" panose="02010609060101010101" pitchFamily="49" charset="-122"/>
                          <a:cs typeface="Times New Roman" panose="02020603050405020304"/>
                        </a:rPr>
                        <a:t>月中央</a:t>
                      </a:r>
                      <a:r>
                        <a:rPr lang="en-US" sz="2400" b="1" kern="100">
                          <a:latin typeface="Calibri" panose="020F0502020204030204"/>
                          <a:ea typeface="楷体" panose="02010609060101010101" pitchFamily="49" charset="-122"/>
                          <a:cs typeface="Times New Roman" panose="02020603050405020304"/>
                        </a:rPr>
                        <a:t>75</a:t>
                      </a:r>
                      <a:r>
                        <a:rPr lang="zh-CN" sz="2400" b="1" kern="100">
                          <a:latin typeface="Calibri" panose="020F0502020204030204"/>
                          <a:ea typeface="楷体" panose="02010609060101010101" pitchFamily="49" charset="-122"/>
                          <a:cs typeface="Times New Roman" panose="02020603050405020304"/>
                        </a:rPr>
                        <a:t>号文件</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允许少数地区包产到户</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400" b="1" kern="100">
                          <a:latin typeface="楷体" panose="02010609060101010101" pitchFamily="49" charset="-122"/>
                          <a:ea typeface="宋体" panose="02010600030101010101" pitchFamily="2" charset="-122"/>
                          <a:cs typeface="Times New Roman" panose="02020603050405020304"/>
                        </a:rPr>
                        <a:t>1982</a:t>
                      </a:r>
                      <a:r>
                        <a:rPr lang="zh-CN" sz="2400" b="1" kern="100">
                          <a:latin typeface="Calibri" panose="020F0502020204030204"/>
                          <a:ea typeface="楷体" panose="02010609060101010101" pitchFamily="49" charset="-122"/>
                          <a:cs typeface="Times New Roman" panose="02020603050405020304"/>
                        </a:rPr>
                        <a:t>年</a:t>
                      </a:r>
                      <a:r>
                        <a:rPr lang="en-US" sz="2400" b="1" kern="100">
                          <a:latin typeface="Calibri" panose="020F0502020204030204"/>
                          <a:ea typeface="楷体" panose="02010609060101010101" pitchFamily="49" charset="-122"/>
                          <a:cs typeface="Times New Roman" panose="02020603050405020304"/>
                        </a:rPr>
                        <a:t>1</a:t>
                      </a:r>
                      <a:r>
                        <a:rPr lang="zh-CN" sz="2400" b="1" kern="100">
                          <a:latin typeface="Calibri" panose="020F0502020204030204"/>
                          <a:ea typeface="楷体" panose="02010609060101010101" pitchFamily="49" charset="-122"/>
                          <a:cs typeface="Times New Roman" panose="02020603050405020304"/>
                        </a:rPr>
                        <a:t>月中央一号文件</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承认包产到户是社会主义集体经济的生产责任制</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400" b="1" kern="100">
                          <a:latin typeface="楷体" panose="02010609060101010101" pitchFamily="49" charset="-122"/>
                          <a:ea typeface="宋体" panose="02010600030101010101" pitchFamily="2" charset="-122"/>
                          <a:cs typeface="Times New Roman" panose="02020603050405020304"/>
                        </a:rPr>
                        <a:t>1983</a:t>
                      </a:r>
                      <a:r>
                        <a:rPr lang="zh-CN" sz="2400" b="1" kern="100">
                          <a:latin typeface="Calibri" panose="020F0502020204030204"/>
                          <a:ea typeface="楷体" panose="02010609060101010101" pitchFamily="49" charset="-122"/>
                          <a:cs typeface="Times New Roman" panose="02020603050405020304"/>
                        </a:rPr>
                        <a:t>年</a:t>
                      </a:r>
                      <a:r>
                        <a:rPr lang="en-US" sz="2400" b="1" kern="100">
                          <a:latin typeface="Calibri" panose="020F0502020204030204"/>
                          <a:ea typeface="楷体" panose="02010609060101010101" pitchFamily="49" charset="-122"/>
                          <a:cs typeface="Times New Roman" panose="02020603050405020304"/>
                        </a:rPr>
                        <a:t>1</a:t>
                      </a:r>
                      <a:r>
                        <a:rPr lang="zh-CN" sz="2400" b="1" kern="100">
                          <a:latin typeface="Calibri" panose="020F0502020204030204"/>
                          <a:ea typeface="楷体" panose="02010609060101010101" pitchFamily="49" charset="-122"/>
                          <a:cs typeface="Times New Roman" panose="02020603050405020304"/>
                        </a:rPr>
                        <a:t>月中央一号文件</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dirty="0">
                          <a:latin typeface="Calibri" panose="020F0502020204030204"/>
                          <a:ea typeface="楷体" panose="02010609060101010101" pitchFamily="49" charset="-122"/>
                          <a:cs typeface="Times New Roman" panose="02020603050405020304"/>
                        </a:rPr>
                        <a:t>联产承包制具有广泛的适应性；政社分设</a:t>
                      </a:r>
                      <a:endParaRPr lang="zh-CN" sz="2400" b="1" kern="100" dirty="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628" name="Rectangle 4"/>
          <p:cNvSpPr>
            <a:spLocks noChangeArrowheads="1"/>
          </p:cNvSpPr>
          <p:nvPr/>
        </p:nvSpPr>
        <p:spPr bwMode="auto">
          <a:xfrm>
            <a:off x="2306573" y="2786058"/>
            <a:ext cx="6112571"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表</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：家庭联产承包责任制的确立过程</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94335" y="1819275"/>
            <a:ext cx="10695940" cy="2676525"/>
          </a:xfrm>
          <a:prstGeom prst="rect">
            <a:avLst/>
          </a:prstGeom>
          <a:noFill/>
          <a:ln w="9525">
            <a:noFill/>
          </a:ln>
        </p:spPr>
        <p:txBody>
          <a:bodyPr wrap="square">
            <a:spAutoFit/>
          </a:bodyPr>
          <a:p>
            <a:pPr marL="266700" indent="-266700"/>
            <a:r>
              <a:rPr lang="zh-CN" altLang="en-US" sz="2800" b="1">
                <a:latin typeface="宋体" panose="02010600030101010101" pitchFamily="2" charset="-122"/>
              </a:rPr>
              <a:t>例</a:t>
            </a:r>
            <a:r>
              <a:rPr lang="en-US" altLang="zh-CN" sz="2800" b="1">
                <a:latin typeface="宋体" panose="02010600030101010101" pitchFamily="2" charset="-122"/>
              </a:rPr>
              <a:t>4</a:t>
            </a:r>
            <a:r>
              <a:rPr lang="zh-CN" altLang="en-US" sz="2800" b="1">
                <a:latin typeface="宋体" panose="02010600030101010101" pitchFamily="2" charset="-122"/>
              </a:rPr>
              <a:t>（</a:t>
            </a:r>
            <a:r>
              <a:rPr lang="en-US" sz="2800" b="1">
                <a:latin typeface="宋体" panose="02010600030101010101" pitchFamily="2" charset="-122"/>
              </a:rPr>
              <a:t>2021</a:t>
            </a:r>
            <a:r>
              <a:rPr lang="en-US" sz="2800" b="1">
                <a:latin typeface="宋体" panose="02010600030101010101" pitchFamily="2" charset="-122"/>
                <a:ea typeface="宋体" panose="02010600030101010101" pitchFamily="2" charset="-122"/>
              </a:rPr>
              <a:t>·</a:t>
            </a:r>
            <a:r>
              <a:rPr lang="zh-CN" altLang="en-US" sz="2800" b="1">
                <a:latin typeface="宋体" panose="02010600030101010101" pitchFamily="2" charset="-122"/>
              </a:rPr>
              <a:t>辽宁新高考</a:t>
            </a:r>
            <a:r>
              <a:rPr lang="zh-CN" altLang="en-US" sz="2800" b="1">
                <a:latin typeface="宋体" panose="02010600030101010101" pitchFamily="2" charset="-122"/>
                <a:ea typeface="宋体" panose="02010600030101010101" pitchFamily="2" charset="-122"/>
              </a:rPr>
              <a:t>·</a:t>
            </a:r>
            <a:r>
              <a:rPr lang="en-US" sz="2800" b="1">
                <a:latin typeface="宋体" panose="02010600030101010101" pitchFamily="2" charset="-122"/>
              </a:rPr>
              <a:t>10</a:t>
            </a:r>
            <a:r>
              <a:rPr lang="zh-CN" altLang="en-US" sz="2800" b="1">
                <a:latin typeface="宋体" panose="02010600030101010101" pitchFamily="2" charset="-122"/>
              </a:rPr>
              <a:t>）</a:t>
            </a:r>
            <a:r>
              <a:rPr lang="zh-CN" sz="2800" b="1">
                <a:ea typeface="宋体" panose="02010600030101010101" pitchFamily="2" charset="-122"/>
              </a:rPr>
              <a:t>．</a:t>
            </a:r>
            <a:r>
              <a:rPr lang="en-US" sz="2800" b="1">
                <a:latin typeface="Times New Roman" panose="02020603050405020304" pitchFamily="18" charset="0"/>
              </a:rPr>
              <a:t>1980</a:t>
            </a:r>
            <a:r>
              <a:rPr lang="zh-CN" sz="2800" b="1">
                <a:ea typeface="宋体" panose="02010600030101010101" pitchFamily="2" charset="-122"/>
              </a:rPr>
              <a:t>年国家农委的一份农村调查报告中写道：“‘尖头户站，滑头户看，老实户气得不愿干’的现象没有了”，“‘干到腊月二十九，吃了饺子就动手’的一年到头打疲劳战的现象也没有了”。这反映出</a:t>
            </a:r>
            <a:r>
              <a:rPr lang="zh-CN" altLang="en-US" sz="2800" b="1">
                <a:ea typeface="宋体" panose="02010600030101010101" pitchFamily="2" charset="-122"/>
              </a:rPr>
              <a:t>（       ）</a:t>
            </a:r>
            <a:r>
              <a:rPr lang="en-US" sz="2800" b="1">
                <a:latin typeface="宋体" panose="02010600030101010101" pitchFamily="2" charset="-122"/>
              </a:rPr>
              <a:t>A</a:t>
            </a:r>
            <a:r>
              <a:rPr lang="zh-CN" sz="2800" b="1">
                <a:ea typeface="宋体" panose="02010600030101010101" pitchFamily="2" charset="-122"/>
              </a:rPr>
              <a:t>．生产关系调整初见成效</a:t>
            </a:r>
            <a:r>
              <a:rPr lang="en-US" sz="2800" b="1">
                <a:latin typeface="宋体" panose="02010600030101010101" pitchFamily="2" charset="-122"/>
              </a:rPr>
              <a:t>	</a:t>
            </a:r>
            <a:r>
              <a:rPr lang="en-US" sz="2800" b="1">
                <a:latin typeface="Times New Roman" panose="02020603050405020304" pitchFamily="18" charset="0"/>
              </a:rPr>
              <a:t>              </a:t>
            </a:r>
            <a:r>
              <a:rPr lang="en-US" sz="2800" b="1">
                <a:latin typeface="宋体" panose="02010600030101010101" pitchFamily="2" charset="-122"/>
              </a:rPr>
              <a:t>B</a:t>
            </a:r>
            <a:r>
              <a:rPr lang="zh-CN" sz="2800" b="1">
                <a:ea typeface="宋体" panose="02010600030101010101" pitchFamily="2" charset="-122"/>
              </a:rPr>
              <a:t>．农村社会风俗的改变</a:t>
            </a:r>
            <a:r>
              <a:rPr lang="en-US" sz="2800" b="1">
                <a:latin typeface="宋体" panose="02010600030101010101" pitchFamily="2" charset="-122"/>
              </a:rPr>
              <a:t>C</a:t>
            </a:r>
            <a:r>
              <a:rPr lang="zh-CN" sz="2800" b="1">
                <a:ea typeface="宋体" panose="02010600030101010101" pitchFamily="2" charset="-122"/>
              </a:rPr>
              <a:t>．农村温饱问题得到解决</a:t>
            </a:r>
            <a:r>
              <a:rPr lang="en-US" sz="2800" b="1">
                <a:latin typeface="宋体" panose="02010600030101010101" pitchFamily="2" charset="-122"/>
              </a:rPr>
              <a:t>	</a:t>
            </a:r>
            <a:r>
              <a:rPr lang="en-US" sz="2800" b="1">
                <a:latin typeface="Times New Roman" panose="02020603050405020304" pitchFamily="18" charset="0"/>
              </a:rPr>
              <a:t>              </a:t>
            </a:r>
            <a:r>
              <a:rPr lang="en-US" sz="2800" b="1">
                <a:latin typeface="宋体" panose="02010600030101010101" pitchFamily="2" charset="-122"/>
              </a:rPr>
              <a:t>D</a:t>
            </a:r>
            <a:r>
              <a:rPr lang="zh-CN" sz="2800" b="1">
                <a:ea typeface="宋体" panose="02010600030101010101" pitchFamily="2" charset="-122"/>
              </a:rPr>
              <a:t>．人民公社制度的取消</a:t>
            </a:r>
            <a:endParaRPr lang="zh-CN" altLang="en-US" sz="2800" b="1"/>
          </a:p>
        </p:txBody>
      </p:sp>
      <p:sp>
        <p:nvSpPr>
          <p:cNvPr id="2" name="矩形 1"/>
          <p:cNvSpPr/>
          <p:nvPr/>
        </p:nvSpPr>
        <p:spPr>
          <a:xfrm>
            <a:off x="7983220" y="2858770"/>
            <a:ext cx="598170" cy="922020"/>
          </a:xfrm>
          <a:prstGeom prst="rect">
            <a:avLst/>
          </a:prstGeom>
          <a:noFill/>
          <a:ln>
            <a:noFill/>
          </a:ln>
        </p:spPr>
        <p:txBody>
          <a:bodyPr wrap="none" rtlCol="0" anchor="t">
            <a:spAutoFit/>
          </a:bodyPr>
          <a:p>
            <a:pPr algn="ctr"/>
            <a:r>
              <a:rPr lang="en-US" altLang="zh-CN" sz="5400" b="1">
                <a:solidFill>
                  <a:srgbClr val="FF0000"/>
                </a:solidFill>
                <a:effectLst>
                  <a:outerShdw blurRad="38100" dist="19050" dir="2700000" algn="tl" rotWithShape="0">
                    <a:schemeClr val="dk1">
                      <a:alpha val="40000"/>
                    </a:schemeClr>
                  </a:outerShdw>
                </a:effectLst>
              </a:rPr>
              <a:t>A</a:t>
            </a:r>
            <a:endParaRPr lang="en-US" altLang="zh-CN" sz="5400" b="1">
              <a:solidFill>
                <a:srgbClr val="FF0000"/>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188873" y="3071810"/>
            <a:ext cx="10819949" cy="1722120"/>
          </a:xfrm>
          <a:prstGeom prst="rect">
            <a:avLst/>
          </a:prstGeom>
          <a:noFill/>
          <a:ln w="9525" cap="flat" cmpd="sng">
            <a:solidFill>
              <a:srgbClr val="FF0000"/>
            </a:solidFill>
            <a:prstDash val="solid"/>
            <a:miter/>
            <a:headEnd type="none" w="med" len="med"/>
            <a:tailEnd type="none" w="med" len="med"/>
          </a:ln>
        </p:spPr>
        <p:txBody>
          <a:bodyPr anchor="ctr">
            <a:spAutoFit/>
          </a:bodyPr>
          <a:lstStyle/>
          <a:p>
            <a:pPr indent="266700" eaLnBrk="0" hangingPunct="0"/>
            <a:r>
              <a:rPr lang="en-US" altLang="zh-CN" sz="2645" b="1" dirty="0">
                <a:latin typeface="黑体" panose="02010609060101010101" pitchFamily="49" charset="-122"/>
                <a:cs typeface="Times New Roman" panose="02020603050405020304" pitchFamily="18" charset="0"/>
              </a:rPr>
              <a:t>  </a:t>
            </a:r>
            <a:r>
              <a:rPr lang="zh-CN" altLang="en-US" sz="2645" b="1" dirty="0">
                <a:latin typeface="黑体" panose="02010609060101010101" pitchFamily="49" charset="-122"/>
                <a:cs typeface="Times New Roman" panose="02020603050405020304" pitchFamily="18" charset="0"/>
              </a:rPr>
              <a:t>乡镇企业的蓬勃兴起，是农村改革引出的最积极的成果。</a:t>
            </a:r>
            <a:r>
              <a:rPr lang="zh-CN" altLang="en-US" sz="2645" b="1" dirty="0">
                <a:solidFill>
                  <a:srgbClr val="FF0000"/>
                </a:solidFill>
                <a:latin typeface="黑体" panose="02010609060101010101" pitchFamily="49" charset="-122"/>
                <a:cs typeface="Times New Roman" panose="02020603050405020304" pitchFamily="18" charset="0"/>
              </a:rPr>
              <a:t>乡镇企业原叫社队企业，</a:t>
            </a:r>
            <a:r>
              <a:rPr lang="zh-CN" altLang="en-US" sz="2645" b="1" dirty="0">
                <a:latin typeface="黑体" panose="02010609060101010101" pitchFamily="49" charset="-122"/>
                <a:cs typeface="Times New Roman" panose="02020603050405020304" pitchFamily="18" charset="0"/>
              </a:rPr>
              <a:t>作为农村早期分工的产产物，是在计划经济的夹缝中生长出来的，在一定程度上成为对城乡分割、限制农民进城的一种补偿。</a:t>
            </a:r>
            <a:endParaRPr lang="zh-CN" altLang="en-US" sz="2645" b="1" dirty="0">
              <a:latin typeface="Arial" panose="020B0604020202020204" pitchFamily="34" charset="0"/>
            </a:endParaRPr>
          </a:p>
          <a:p>
            <a:pPr indent="266700" eaLnBrk="0" hangingPunct="0"/>
            <a:r>
              <a:rPr lang="zh-CN" altLang="zh-CN" sz="2645" b="1" dirty="0">
                <a:latin typeface="Calibri" panose="020F0502020204030204" pitchFamily="34" charset="0"/>
                <a:ea typeface="Times New Roman" panose="02020603050405020304" pitchFamily="18" charset="0"/>
              </a:rPr>
              <a:t>——</a:t>
            </a:r>
            <a:r>
              <a:rPr lang="zh-CN" altLang="en-US" sz="2645" b="1" dirty="0">
                <a:latin typeface="Calibri" panose="020F0502020204030204" pitchFamily="34" charset="0"/>
                <a:cs typeface="Times New Roman" panose="02020603050405020304" pitchFamily="18" charset="0"/>
              </a:rPr>
              <a:t>萧东连</a:t>
            </a:r>
            <a:r>
              <a:rPr lang="zh-CN" altLang="zh-CN" sz="2645" b="1" dirty="0">
                <a:latin typeface="Calibri" panose="020F0502020204030204" pitchFamily="34" charset="0"/>
                <a:cs typeface="Times New Roman" panose="02020603050405020304" pitchFamily="18" charset="0"/>
              </a:rPr>
              <a:t>《</a:t>
            </a:r>
            <a:r>
              <a:rPr lang="zh-CN" altLang="en-US" sz="2645" b="1" dirty="0">
                <a:latin typeface="Calibri" panose="020F0502020204030204" pitchFamily="34" charset="0"/>
                <a:cs typeface="Times New Roman" panose="02020603050405020304" pitchFamily="18" charset="0"/>
              </a:rPr>
              <a:t>探路之役：</a:t>
            </a:r>
            <a:r>
              <a:rPr lang="zh-CN" altLang="zh-CN" sz="2645" b="1" dirty="0">
                <a:latin typeface="Calibri" panose="020F0502020204030204" pitchFamily="34" charset="0"/>
                <a:cs typeface="Times New Roman" panose="02020603050405020304" pitchFamily="18" charset="0"/>
              </a:rPr>
              <a:t>1978</a:t>
            </a:r>
            <a:r>
              <a:rPr lang="zh-CN" altLang="zh-CN" sz="2645" b="1" dirty="0">
                <a:latin typeface="Calibri" panose="020F0502020204030204" pitchFamily="34" charset="0"/>
                <a:ea typeface="Times New Roman" panose="02020603050405020304" pitchFamily="18" charset="0"/>
              </a:rPr>
              <a:t>—</a:t>
            </a:r>
            <a:r>
              <a:rPr lang="zh-CN" altLang="zh-CN" sz="2645" b="1" dirty="0">
                <a:latin typeface="Calibri" panose="020F0502020204030204" pitchFamily="34" charset="0"/>
                <a:cs typeface="Times New Roman" panose="02020603050405020304" pitchFamily="18" charset="0"/>
              </a:rPr>
              <a:t>1992</a:t>
            </a:r>
            <a:r>
              <a:rPr lang="zh-CN" altLang="en-US" sz="2645" b="1" dirty="0">
                <a:latin typeface="宋体" panose="02010600030101010101" pitchFamily="2" charset="-122"/>
                <a:cs typeface="Times New Roman" panose="02020603050405020304" pitchFamily="18" charset="0"/>
              </a:rPr>
              <a:t>年的中国经济改革</a:t>
            </a:r>
            <a:r>
              <a:rPr lang="zh-CN" altLang="zh-CN" sz="2645" b="1" dirty="0">
                <a:latin typeface="宋体" panose="02010600030101010101" pitchFamily="2" charset="-122"/>
                <a:cs typeface="Times New Roman" panose="02020603050405020304" pitchFamily="18" charset="0"/>
              </a:rPr>
              <a:t>》 </a:t>
            </a:r>
            <a:r>
              <a:rPr lang="zh-CN" altLang="zh-CN" sz="2645" b="1" dirty="0">
                <a:latin typeface="Calibri" panose="020F0502020204030204" pitchFamily="34" charset="0"/>
                <a:cs typeface="Times New Roman" panose="02020603050405020304" pitchFamily="18" charset="0"/>
              </a:rPr>
              <a:t>P120</a:t>
            </a:r>
            <a:endParaRPr lang="zh-CN" altLang="zh-CN" sz="2645" b="1" dirty="0">
              <a:latin typeface="Arial" panose="020B0604020202020204" pitchFamily="34" charset="0"/>
            </a:endParaRPr>
          </a:p>
        </p:txBody>
      </p:sp>
      <p:sp>
        <p:nvSpPr>
          <p:cNvPr id="3" name="Rectangle 1"/>
          <p:cNvSpPr>
            <a:spLocks noChangeArrowheads="1"/>
          </p:cNvSpPr>
          <p:nvPr/>
        </p:nvSpPr>
        <p:spPr bwMode="auto">
          <a:xfrm>
            <a:off x="-25441" y="142852"/>
            <a:ext cx="3068469"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（二）路经选择</a:t>
            </a:r>
            <a:endParaRPr kumimoji="0" lang="zh-CN" altLang="en-US" sz="32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4" name="Rectangle 2"/>
          <p:cNvSpPr>
            <a:spLocks noChangeArrowheads="1"/>
          </p:cNvSpPr>
          <p:nvPr/>
        </p:nvSpPr>
        <p:spPr bwMode="auto">
          <a:xfrm>
            <a:off x="304102" y="1000108"/>
            <a:ext cx="2170787"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1</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、对内改革</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5" name="Rectangle 3"/>
          <p:cNvSpPr>
            <a:spLocks noChangeArrowheads="1"/>
          </p:cNvSpPr>
          <p:nvPr/>
        </p:nvSpPr>
        <p:spPr bwMode="auto">
          <a:xfrm>
            <a:off x="45997" y="1977086"/>
            <a:ext cx="8302273"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1</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解放农村：从人民公社到“家联”和乡镇企业</a:t>
            </a:r>
            <a:endParaRPr kumimoji="0" lang="zh-CN" sz="2800" b="1"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45997" y="2786058"/>
            <a:ext cx="11333202" cy="2246769"/>
          </a:xfrm>
          <a:prstGeom prst="rect">
            <a:avLst/>
          </a:prstGeom>
          <a:noFill/>
          <a:ln w="9525">
            <a:solidFill>
              <a:srgbClr val="FF0000"/>
            </a:solidFill>
            <a:miter lim="800000"/>
          </a:ln>
          <a:effectLst/>
        </p:spPr>
        <p:txBody>
          <a:bodyPr vert="horz" wrap="square" lIns="91440" tIns="45720" rIns="91440" bIns="45720" numCol="1" anchor="ctr" anchorCtr="0" compatLnSpc="1">
            <a:spAutoFit/>
          </a:bodyPr>
          <a:lstStyle/>
          <a:p>
            <a:pPr marL="0" marR="0" lvl="0" indent="266700"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 </a:t>
            </a:r>
            <a:r>
              <a:rPr kumimoji="0" lang="en-US"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10</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年改革最重要的</a:t>
            </a:r>
            <a:r>
              <a:rPr kumimoji="0" lang="zh-CN" altLang="en-US" sz="28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结构性变化</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，是体制外经济的迅速成长，其中最引人注目的是乡镇企业的异军突起。乡镇企业的加快发展起于</a:t>
            </a:r>
            <a:r>
              <a:rPr kumimoji="0" lang="en-US"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1984</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年，各类乡镇企业如雨后春笋，</a:t>
            </a:r>
            <a:r>
              <a:rPr kumimoji="0" lang="en-US" altLang="zh-CN" sz="28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en-US"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1988</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年，全国乡镇企业总数达到</a:t>
            </a:r>
            <a:r>
              <a:rPr kumimoji="0" lang="en-US"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1888.2</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万个，总产值达</a:t>
            </a:r>
            <a:r>
              <a:rPr kumimoji="0" lang="en-US"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7017.87</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亿元。</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萧东连</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探路之役：</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1978—1992</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年的中国经济改革</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P280</a:t>
            </a:r>
            <a:endParaRPr kumimoji="0" lang="en-US" alt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 name="Rectangle 1"/>
          <p:cNvSpPr>
            <a:spLocks noChangeArrowheads="1"/>
          </p:cNvSpPr>
          <p:nvPr/>
        </p:nvSpPr>
        <p:spPr bwMode="auto">
          <a:xfrm>
            <a:off x="-25441" y="142852"/>
            <a:ext cx="3068469"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（二）路经选择</a:t>
            </a:r>
            <a:endParaRPr kumimoji="0" lang="zh-CN" altLang="en-US" sz="32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4" name="Rectangle 2"/>
          <p:cNvSpPr>
            <a:spLocks noChangeArrowheads="1"/>
          </p:cNvSpPr>
          <p:nvPr/>
        </p:nvSpPr>
        <p:spPr bwMode="auto">
          <a:xfrm>
            <a:off x="304102" y="1000108"/>
            <a:ext cx="2170787"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1</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、对内改革</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5" name="Rectangle 3"/>
          <p:cNvSpPr>
            <a:spLocks noChangeArrowheads="1"/>
          </p:cNvSpPr>
          <p:nvPr/>
        </p:nvSpPr>
        <p:spPr bwMode="auto">
          <a:xfrm>
            <a:off x="45997" y="1977086"/>
            <a:ext cx="8302273"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1</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解放农村：从人民公社到“家联”和乡镇企业</a:t>
            </a:r>
            <a:endParaRPr kumimoji="0" lang="zh-CN" sz="2800" b="1"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873" y="1286306"/>
            <a:ext cx="10843953" cy="4030980"/>
          </a:xfrm>
          <a:prstGeom prst="rect">
            <a:avLst/>
          </a:prstGeom>
          <a:noFill/>
          <a:ln w="9525">
            <a:noFill/>
          </a:ln>
        </p:spPr>
        <p:txBody>
          <a:bodyPr anchor="ctr">
            <a:spAutoFit/>
          </a:bodyPr>
          <a:lstStyle/>
          <a:p>
            <a:pPr eaLnBrk="0" hangingPunct="0"/>
            <a:r>
              <a:rPr lang="zh-CN" altLang="en-US" sz="3200" b="1" dirty="0">
                <a:solidFill>
                  <a:srgbClr val="FF0000"/>
                </a:solidFill>
                <a:latin typeface="宋体" panose="02010600030101010101" pitchFamily="2" charset="-122"/>
                <a:cs typeface="Times New Roman" panose="02020603050405020304" pitchFamily="18" charset="0"/>
              </a:rPr>
              <a:t>例</a:t>
            </a:r>
            <a:r>
              <a:rPr lang="en-US" altLang="zh-CN" sz="3200" b="1" dirty="0">
                <a:solidFill>
                  <a:srgbClr val="FF0000"/>
                </a:solidFill>
                <a:latin typeface="宋体" panose="02010600030101010101" pitchFamily="2" charset="-122"/>
                <a:cs typeface="Times New Roman" panose="02020603050405020304" pitchFamily="18" charset="0"/>
              </a:rPr>
              <a:t>5</a:t>
            </a:r>
            <a:r>
              <a:rPr lang="en-US" altLang="zh-CN" sz="3200" b="1" dirty="0">
                <a:solidFill>
                  <a:srgbClr val="FF0000"/>
                </a:solidFill>
                <a:latin typeface="宋体" panose="02010600030101010101" pitchFamily="2" charset="-122"/>
                <a:cs typeface="Times New Roman" panose="02020603050405020304" pitchFamily="18" charset="0"/>
              </a:rPr>
              <a:t>.</a:t>
            </a:r>
            <a:r>
              <a:rPr lang="zh-CN" altLang="en-US" sz="3200" b="1" dirty="0">
                <a:solidFill>
                  <a:srgbClr val="FF0000"/>
                </a:solidFill>
                <a:latin typeface="宋体" panose="02010600030101010101" pitchFamily="2" charset="-122"/>
                <a:cs typeface="Times New Roman" panose="02020603050405020304" pitchFamily="18" charset="0"/>
              </a:rPr>
              <a:t>（</a:t>
            </a:r>
            <a:r>
              <a:rPr lang="zh-CN" altLang="zh-CN" sz="3200" b="1" dirty="0">
                <a:solidFill>
                  <a:srgbClr val="FF0000"/>
                </a:solidFill>
                <a:latin typeface="宋体" panose="02010600030101010101" pitchFamily="2" charset="-122"/>
                <a:cs typeface="Times New Roman" panose="02020603050405020304" pitchFamily="18" charset="0"/>
              </a:rPr>
              <a:t>2019</a:t>
            </a:r>
            <a:r>
              <a:rPr lang="zh-CN" altLang="zh-CN" sz="3200" b="1" dirty="0">
                <a:solidFill>
                  <a:srgbClr val="FF0000"/>
                </a:solidFill>
                <a:latin typeface="Arial" panose="020B0604020202020204" pitchFamily="34" charset="0"/>
                <a:ea typeface="Times New Roman" panose="02020603050405020304" pitchFamily="18" charset="0"/>
              </a:rPr>
              <a:t>·</a:t>
            </a:r>
            <a:r>
              <a:rPr lang="zh-CN" altLang="en-US" sz="3200" b="1" dirty="0">
                <a:solidFill>
                  <a:srgbClr val="FF0000"/>
                </a:solidFill>
                <a:latin typeface="黑体" panose="02010609060101010101" pitchFamily="49" charset="-122"/>
                <a:cs typeface="Times New Roman" panose="02020603050405020304" pitchFamily="18" charset="0"/>
              </a:rPr>
              <a:t>新课标全国</a:t>
            </a:r>
            <a:r>
              <a:rPr lang="zh-CN" altLang="zh-CN" sz="3200" b="1" dirty="0">
                <a:solidFill>
                  <a:srgbClr val="FF0000"/>
                </a:solidFill>
                <a:latin typeface="宋体" panose="02010600030101010101" pitchFamily="2" charset="-122"/>
                <a:cs typeface="Times New Roman" panose="02020603050405020304" pitchFamily="18" charset="0"/>
              </a:rPr>
              <a:t>Ⅱ</a:t>
            </a:r>
            <a:r>
              <a:rPr lang="zh-CN" altLang="en-US" sz="3200" b="1" dirty="0">
                <a:solidFill>
                  <a:srgbClr val="FF0000"/>
                </a:solidFill>
                <a:latin typeface="黑体" panose="02010609060101010101" pitchFamily="49" charset="-122"/>
                <a:cs typeface="Times New Roman" panose="02020603050405020304" pitchFamily="18" charset="0"/>
              </a:rPr>
              <a:t>卷高考</a:t>
            </a:r>
            <a:r>
              <a:rPr lang="zh-CN" altLang="zh-CN" sz="3200" b="1" dirty="0">
                <a:solidFill>
                  <a:srgbClr val="FF0000"/>
                </a:solidFill>
                <a:latin typeface="Arial" panose="020B0604020202020204" pitchFamily="34" charset="0"/>
                <a:ea typeface="Times New Roman" panose="02020603050405020304" pitchFamily="18" charset="0"/>
              </a:rPr>
              <a:t>·</a:t>
            </a:r>
            <a:r>
              <a:rPr lang="zh-CN" altLang="zh-CN" sz="3200" b="1" dirty="0">
                <a:solidFill>
                  <a:srgbClr val="FF0000"/>
                </a:solidFill>
                <a:latin typeface="Times New Roman" panose="02020603050405020304" pitchFamily="18" charset="0"/>
                <a:cs typeface="Times New Roman" panose="02020603050405020304" pitchFamily="18" charset="0"/>
              </a:rPr>
              <a:t>31</a:t>
            </a:r>
            <a:r>
              <a:rPr lang="zh-CN" altLang="en-US" sz="3200" b="1" dirty="0">
                <a:solidFill>
                  <a:srgbClr val="FF0000"/>
                </a:solidFill>
                <a:latin typeface="宋体" panose="02010600030101010101" pitchFamily="2" charset="-122"/>
                <a:cs typeface="Times New Roman" panose="02020603050405020304" pitchFamily="18" charset="0"/>
              </a:rPr>
              <a:t>）</a:t>
            </a:r>
            <a:r>
              <a:rPr lang="zh-CN" altLang="zh-CN" sz="3200" b="1" dirty="0">
                <a:latin typeface="宋体" panose="02010600030101010101" pitchFamily="2" charset="-122"/>
                <a:cs typeface="Times New Roman" panose="02020603050405020304" pitchFamily="18" charset="0"/>
              </a:rPr>
              <a:t>1979</a:t>
            </a:r>
            <a:r>
              <a:rPr lang="zh-CN" altLang="en-US" sz="3200" b="1" dirty="0">
                <a:latin typeface="宋体" panose="02010600030101010101" pitchFamily="2" charset="-122"/>
                <a:cs typeface="Times New Roman" panose="02020603050405020304" pitchFamily="18" charset="0"/>
              </a:rPr>
              <a:t>～</a:t>
            </a:r>
            <a:r>
              <a:rPr lang="zh-CN" altLang="zh-CN" sz="3200" b="1" dirty="0">
                <a:latin typeface="Times New Roman" panose="02020603050405020304" pitchFamily="18" charset="0"/>
                <a:cs typeface="Times New Roman" panose="02020603050405020304" pitchFamily="18" charset="0"/>
              </a:rPr>
              <a:t>1981</a:t>
            </a:r>
            <a:r>
              <a:rPr lang="zh-CN" altLang="en-US" sz="3200" b="1" dirty="0">
                <a:latin typeface="宋体" panose="02010600030101010101" pitchFamily="2" charset="-122"/>
                <a:cs typeface="Times New Roman" panose="02020603050405020304" pitchFamily="18" charset="0"/>
              </a:rPr>
              <a:t>年，中国减少粮食播种面积</a:t>
            </a:r>
            <a:r>
              <a:rPr lang="zh-CN" altLang="zh-CN" sz="3200" b="1" dirty="0">
                <a:latin typeface="Times New Roman" panose="02020603050405020304" pitchFamily="18" charset="0"/>
                <a:cs typeface="Times New Roman" panose="02020603050405020304" pitchFamily="18" charset="0"/>
              </a:rPr>
              <a:t>5000</a:t>
            </a:r>
            <a:r>
              <a:rPr lang="zh-CN" altLang="en-US" sz="3200" b="1" dirty="0">
                <a:latin typeface="宋体" panose="02010600030101010101" pitchFamily="2" charset="-122"/>
                <a:cs typeface="Times New Roman" panose="02020603050405020304" pitchFamily="18" charset="0"/>
              </a:rPr>
              <a:t>万亩，有计划地扩大了经济作物的种植面积，在有条件的地方还开始逐步退耕还林还牧，鼓励农村在经济合理原则下举办</a:t>
            </a:r>
            <a:r>
              <a:rPr lang="zh-CN" altLang="en-US" sz="3200" b="1" dirty="0">
                <a:solidFill>
                  <a:srgbClr val="FF0000"/>
                </a:solidFill>
                <a:latin typeface="宋体" panose="02010600030101010101" pitchFamily="2" charset="-122"/>
                <a:cs typeface="Times New Roman" panose="02020603050405020304" pitchFamily="18" charset="0"/>
              </a:rPr>
              <a:t>社队企业</a:t>
            </a:r>
            <a:r>
              <a:rPr lang="zh-CN" altLang="en-US" sz="3200" b="1" dirty="0">
                <a:latin typeface="宋体" panose="02010600030101010101" pitchFamily="2" charset="-122"/>
                <a:cs typeface="Times New Roman" panose="02020603050405020304" pitchFamily="18" charset="0"/>
              </a:rPr>
              <a:t>。这些政策</a:t>
            </a:r>
            <a:r>
              <a:rPr lang="zh-CN" altLang="zh-CN" sz="3200" b="1" dirty="0">
                <a:latin typeface="Times New Roman" panose="02020603050405020304" pitchFamily="18" charset="0"/>
                <a:cs typeface="Times New Roman" panose="02020603050405020304" pitchFamily="18" charset="0"/>
              </a:rPr>
              <a:t>(</a:t>
            </a:r>
            <a:r>
              <a:rPr lang="zh-CN" altLang="zh-CN" sz="3200" b="1" dirty="0">
                <a:latin typeface="楷体" panose="02010609060101010101" pitchFamily="49" charset="-122"/>
                <a:cs typeface="Times New Roman" panose="02020603050405020304" pitchFamily="18" charset="0"/>
              </a:rPr>
              <a:t> </a:t>
            </a:r>
            <a:r>
              <a:rPr lang="en-US" altLang="zh-CN" sz="3200" b="1" dirty="0">
                <a:latin typeface="楷体" panose="02010609060101010101" pitchFamily="49" charset="-122"/>
                <a:cs typeface="Times New Roman" panose="02020603050405020304" pitchFamily="18" charset="0"/>
              </a:rPr>
              <a:t>  </a:t>
            </a:r>
            <a:r>
              <a:rPr lang="zh-CN" altLang="zh-CN" sz="3200" b="1" dirty="0">
                <a:latin typeface="楷体" panose="02010609060101010101" pitchFamily="49" charset="-122"/>
                <a:cs typeface="Times New Roman" panose="02020603050405020304" pitchFamily="18" charset="0"/>
              </a:rPr>
              <a:t> </a:t>
            </a:r>
            <a:r>
              <a:rPr lang="zh-CN" altLang="zh-CN" sz="3200" b="1" dirty="0">
                <a:latin typeface="Times New Roman" panose="02020603050405020304" pitchFamily="18" charset="0"/>
                <a:cs typeface="Times New Roman" panose="02020603050405020304" pitchFamily="18" charset="0"/>
              </a:rPr>
              <a:t>)</a:t>
            </a:r>
            <a:endParaRPr lang="zh-CN" altLang="zh-CN" sz="3200" b="1" dirty="0">
              <a:latin typeface="Arial" panose="020B0604020202020204" pitchFamily="34" charset="0"/>
            </a:endParaRPr>
          </a:p>
          <a:p>
            <a:pPr eaLnBrk="0" hangingPunct="0"/>
            <a:r>
              <a:rPr lang="zh-CN" altLang="zh-CN" sz="3200" b="1" dirty="0">
                <a:latin typeface="宋体" panose="02010600030101010101" pitchFamily="2" charset="-122"/>
                <a:cs typeface="Times New Roman" panose="02020603050405020304" pitchFamily="18" charset="0"/>
              </a:rPr>
              <a:t>   </a:t>
            </a:r>
            <a:r>
              <a:rPr lang="zh-CN" altLang="zh-CN" sz="3200" b="1" dirty="0">
                <a:solidFill>
                  <a:schemeClr val="tx1"/>
                </a:solidFill>
                <a:latin typeface="宋体" panose="02010600030101010101" pitchFamily="2" charset="-122"/>
                <a:cs typeface="Times New Roman" panose="02020603050405020304" pitchFamily="18" charset="0"/>
              </a:rPr>
              <a:t> A</a:t>
            </a:r>
            <a:r>
              <a:rPr lang="zh-CN" altLang="en-US" sz="3200" b="1" dirty="0">
                <a:solidFill>
                  <a:schemeClr val="tx1"/>
                </a:solidFill>
                <a:latin typeface="宋体" panose="02010600030101010101" pitchFamily="2" charset="-122"/>
                <a:cs typeface="Times New Roman" panose="02020603050405020304" pitchFamily="18" charset="0"/>
              </a:rPr>
              <a:t>．推动了农村经济结构的调整   </a:t>
            </a:r>
            <a:r>
              <a:rPr lang="zh-CN" altLang="en-US" sz="3200" b="1" dirty="0">
                <a:solidFill>
                  <a:srgbClr val="FF0000"/>
                </a:solidFill>
                <a:latin typeface="宋体" panose="02010600030101010101" pitchFamily="2" charset="-122"/>
                <a:cs typeface="Times New Roman" panose="02020603050405020304" pitchFamily="18" charset="0"/>
              </a:rPr>
              <a:t>  </a:t>
            </a:r>
            <a:endParaRPr lang="en-US" altLang="zh-CN" sz="3200" b="1" dirty="0" smtClean="0">
              <a:solidFill>
                <a:srgbClr val="FF0000"/>
              </a:solidFill>
              <a:latin typeface="宋体" panose="02010600030101010101" pitchFamily="2" charset="-122"/>
              <a:cs typeface="Times New Roman" panose="02020603050405020304" pitchFamily="18" charset="0"/>
            </a:endParaRPr>
          </a:p>
          <a:p>
            <a:pPr eaLnBrk="0" hangingPunct="0"/>
            <a:r>
              <a:rPr lang="en-US" altLang="zh-CN" sz="3200" b="1" dirty="0" smtClean="0">
                <a:solidFill>
                  <a:srgbClr val="FF0000"/>
                </a:solidFill>
                <a:latin typeface="宋体" panose="02010600030101010101" pitchFamily="2" charset="-122"/>
                <a:cs typeface="Times New Roman" panose="02020603050405020304" pitchFamily="18" charset="0"/>
              </a:rPr>
              <a:t>    </a:t>
            </a:r>
            <a:r>
              <a:rPr lang="zh-CN" altLang="zh-CN" sz="3200" b="1" dirty="0" smtClean="0">
                <a:latin typeface="Times New Roman" panose="02020603050405020304" pitchFamily="18" charset="0"/>
                <a:cs typeface="Times New Roman" panose="02020603050405020304" pitchFamily="18" charset="0"/>
              </a:rPr>
              <a:t>B</a:t>
            </a:r>
            <a:r>
              <a:rPr lang="zh-CN" altLang="en-US" sz="3200" b="1" dirty="0">
                <a:latin typeface="宋体" panose="02010600030101010101" pitchFamily="2" charset="-122"/>
                <a:cs typeface="Times New Roman" panose="02020603050405020304" pitchFamily="18" charset="0"/>
              </a:rPr>
              <a:t>．加快了私营企业发展</a:t>
            </a:r>
            <a:endParaRPr lang="zh-CN" altLang="en-US" sz="3200" b="1" dirty="0">
              <a:latin typeface="Arial" panose="020B0604020202020204" pitchFamily="34" charset="0"/>
            </a:endParaRPr>
          </a:p>
          <a:p>
            <a:pPr eaLnBrk="0" hangingPunct="0"/>
            <a:r>
              <a:rPr lang="zh-CN" altLang="en-US" sz="3200" b="1" dirty="0">
                <a:latin typeface="宋体" panose="02010600030101010101" pitchFamily="2" charset="-122"/>
                <a:cs typeface="Times New Roman" panose="02020603050405020304" pitchFamily="18" charset="0"/>
              </a:rPr>
              <a:t>    </a:t>
            </a:r>
            <a:r>
              <a:rPr lang="zh-CN" altLang="zh-CN" sz="3200" b="1" dirty="0">
                <a:latin typeface="宋体" panose="02010600030101010101" pitchFamily="2" charset="-122"/>
                <a:cs typeface="Times New Roman" panose="02020603050405020304" pitchFamily="18" charset="0"/>
              </a:rPr>
              <a:t>C</a:t>
            </a:r>
            <a:r>
              <a:rPr lang="zh-CN" altLang="en-US" sz="3200" b="1" dirty="0">
                <a:latin typeface="宋体" panose="02010600030101010101" pitchFamily="2" charset="-122"/>
                <a:cs typeface="Times New Roman" panose="02020603050405020304" pitchFamily="18" charset="0"/>
              </a:rPr>
              <a:t>．完善了家庭联产承包责任制     </a:t>
            </a:r>
            <a:endParaRPr lang="en-US" altLang="zh-CN" sz="3200" b="1" dirty="0" smtClean="0">
              <a:latin typeface="宋体" panose="02010600030101010101" pitchFamily="2" charset="-122"/>
              <a:cs typeface="Times New Roman" panose="02020603050405020304" pitchFamily="18" charset="0"/>
            </a:endParaRPr>
          </a:p>
          <a:p>
            <a:pPr eaLnBrk="0" hangingPunct="0"/>
            <a:r>
              <a:rPr lang="en-US" altLang="zh-CN" sz="3200" b="1" dirty="0" smtClean="0">
                <a:latin typeface="宋体" panose="02010600030101010101" pitchFamily="2" charset="-122"/>
                <a:cs typeface="Times New Roman" panose="02020603050405020304" pitchFamily="18" charset="0"/>
              </a:rPr>
              <a:t>    </a:t>
            </a:r>
            <a:r>
              <a:rPr lang="zh-CN" altLang="zh-CN" sz="3200" b="1" dirty="0" smtClean="0">
                <a:latin typeface="Times New Roman" panose="02020603050405020304" pitchFamily="18" charset="0"/>
                <a:cs typeface="Times New Roman" panose="02020603050405020304" pitchFamily="18" charset="0"/>
              </a:rPr>
              <a:t>D</a:t>
            </a:r>
            <a:r>
              <a:rPr lang="zh-CN" altLang="en-US" sz="3200" b="1" dirty="0">
                <a:latin typeface="宋体" panose="02010600030101010101" pitchFamily="2" charset="-122"/>
                <a:cs typeface="Times New Roman" panose="02020603050405020304" pitchFamily="18" charset="0"/>
              </a:rPr>
              <a:t>．健全了市场经济体制</a:t>
            </a:r>
            <a:endParaRPr lang="zh-CN" altLang="en-US" sz="3200" b="1" dirty="0">
              <a:latin typeface="Arial" panose="020B0604020202020204" pitchFamily="34" charset="0"/>
            </a:endParaRPr>
          </a:p>
        </p:txBody>
      </p:sp>
      <p:sp>
        <p:nvSpPr>
          <p:cNvPr id="3" name="矩形 2"/>
          <p:cNvSpPr/>
          <p:nvPr/>
        </p:nvSpPr>
        <p:spPr>
          <a:xfrm>
            <a:off x="8668703" y="2494280"/>
            <a:ext cx="644525" cy="1014730"/>
          </a:xfrm>
          <a:prstGeom prst="rect">
            <a:avLst/>
          </a:prstGeom>
          <a:noFill/>
          <a:ln>
            <a:noFill/>
          </a:ln>
        </p:spPr>
        <p:txBody>
          <a:bodyPr wrap="none" rtlCol="0" anchor="t">
            <a:spAutoFit/>
          </a:bodyPr>
          <a:p>
            <a:pPr algn="ctr"/>
            <a:r>
              <a:rPr lang="en-US" altLang="zh-CN" sz="6000" b="1">
                <a:solidFill>
                  <a:srgbClr val="FF0000"/>
                </a:solidFill>
                <a:effectLst>
                  <a:outerShdw blurRad="38100" dist="19050" dir="2700000" algn="tl" rotWithShape="0">
                    <a:schemeClr val="dk1">
                      <a:alpha val="40000"/>
                    </a:schemeClr>
                  </a:outerShdw>
                </a:effectLst>
              </a:rPr>
              <a:t>A</a:t>
            </a:r>
            <a:endParaRPr lang="en-US" altLang="zh-CN" sz="6000" b="1">
              <a:solidFill>
                <a:srgbClr val="FF0000"/>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60312" y="2214554"/>
          <a:ext cx="10144195" cy="1645920"/>
        </p:xfrm>
        <a:graphic>
          <a:graphicData uri="http://schemas.openxmlformats.org/drawingml/2006/table">
            <a:tbl>
              <a:tblPr/>
              <a:tblGrid>
                <a:gridCol w="1508075"/>
                <a:gridCol w="1508075"/>
                <a:gridCol w="1508075"/>
                <a:gridCol w="1508075"/>
                <a:gridCol w="1809120"/>
                <a:gridCol w="2302775"/>
              </a:tblGrid>
              <a:tr h="288290">
                <a:tc>
                  <a:txBody>
                    <a:bodyPr/>
                    <a:lstStyle/>
                    <a:p>
                      <a:pPr algn="ctr">
                        <a:lnSpc>
                          <a:spcPct val="150000"/>
                        </a:lnSpc>
                        <a:spcAft>
                          <a:spcPts val="0"/>
                        </a:spcAft>
                      </a:pPr>
                      <a:r>
                        <a:rPr lang="zh-CN" sz="2400" kern="100">
                          <a:latin typeface="Times New Roman" panose="02020603050405020304"/>
                          <a:ea typeface="宋体" panose="02010600030101010101" pitchFamily="2" charset="-122"/>
                          <a:cs typeface="Times New Roman" panose="02020603050405020304"/>
                        </a:rPr>
                        <a:t>年份</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latin typeface="Times New Roman" panose="02020603050405020304"/>
                          <a:ea typeface="宋体" panose="02010600030101010101" pitchFamily="2" charset="-122"/>
                          <a:cs typeface="Times New Roman" panose="02020603050405020304"/>
                        </a:rPr>
                        <a:t>农业</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latin typeface="Times New Roman" panose="02020603050405020304"/>
                          <a:ea typeface="宋体" panose="02010600030101010101" pitchFamily="2" charset="-122"/>
                          <a:cs typeface="Times New Roman" panose="02020603050405020304"/>
                        </a:rPr>
                        <a:t>工业</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latin typeface="Times New Roman" panose="02020603050405020304"/>
                          <a:ea typeface="宋体" panose="02010600030101010101" pitchFamily="2" charset="-122"/>
                          <a:cs typeface="Times New Roman" panose="02020603050405020304"/>
                        </a:rPr>
                        <a:t>建筑业</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latin typeface="Times New Roman" panose="02020603050405020304"/>
                          <a:ea typeface="宋体" panose="02010600030101010101" pitchFamily="2" charset="-122"/>
                          <a:cs typeface="Times New Roman" panose="02020603050405020304"/>
                        </a:rPr>
                        <a:t>交通运输业</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latin typeface="Times New Roman" panose="02020603050405020304"/>
                          <a:ea typeface="宋体" panose="02010600030101010101" pitchFamily="2" charset="-122"/>
                          <a:cs typeface="Times New Roman" panose="02020603050405020304"/>
                        </a:rPr>
                        <a:t>商、饮、服务业</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940">
                <a:tc>
                  <a:txBody>
                    <a:bodyPr/>
                    <a:lstStyle/>
                    <a:p>
                      <a:pPr algn="ctr">
                        <a:lnSpc>
                          <a:spcPct val="150000"/>
                        </a:lnSpc>
                        <a:spcAft>
                          <a:spcPts val="0"/>
                        </a:spcAft>
                      </a:pPr>
                      <a:r>
                        <a:rPr lang="en-US" sz="2400" kern="100">
                          <a:latin typeface="Times New Roman" panose="02020603050405020304"/>
                          <a:ea typeface="宋体" panose="02010600030101010101" pitchFamily="2" charset="-122"/>
                          <a:cs typeface="Times New Roman" panose="02020603050405020304"/>
                        </a:rPr>
                        <a:t>1982</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latin typeface="Times New Roman" panose="02020603050405020304"/>
                          <a:ea typeface="宋体" panose="02010600030101010101" pitchFamily="2" charset="-122"/>
                          <a:cs typeface="Times New Roman" panose="02020603050405020304"/>
                        </a:rPr>
                        <a:t>29</a:t>
                      </a:r>
                      <a:r>
                        <a:rPr lang="en-US" sz="2400" kern="100">
                          <a:latin typeface="宋体" panose="02010600030101010101" pitchFamily="2" charset="-122"/>
                          <a:ea typeface="宋体" panose="02010600030101010101" pitchFamily="2" charset="-122"/>
                          <a:cs typeface="Times New Roman" panose="02020603050405020304"/>
                        </a:rPr>
                        <a:t>.</a:t>
                      </a:r>
                      <a:r>
                        <a:rPr lang="en-US" sz="2400" kern="100">
                          <a:latin typeface="Times New Roman" panose="02020603050405020304"/>
                          <a:ea typeface="宋体" panose="02010600030101010101" pitchFamily="2" charset="-122"/>
                          <a:cs typeface="Times New Roman" panose="02020603050405020304"/>
                        </a:rPr>
                        <a:t>28</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latin typeface="Times New Roman" panose="02020603050405020304"/>
                          <a:ea typeface="宋体" panose="02010600030101010101" pitchFamily="2" charset="-122"/>
                          <a:cs typeface="Times New Roman" panose="02020603050405020304"/>
                        </a:rPr>
                        <a:t>74</a:t>
                      </a:r>
                      <a:r>
                        <a:rPr lang="en-US" sz="2400" kern="100">
                          <a:latin typeface="宋体" panose="02010600030101010101" pitchFamily="2" charset="-122"/>
                          <a:ea typeface="宋体" panose="02010600030101010101" pitchFamily="2" charset="-122"/>
                          <a:cs typeface="Times New Roman" panose="02020603050405020304"/>
                        </a:rPr>
                        <a:t>.</a:t>
                      </a:r>
                      <a:r>
                        <a:rPr lang="en-US" sz="2400" kern="100">
                          <a:latin typeface="Times New Roman" panose="02020603050405020304"/>
                          <a:ea typeface="宋体" panose="02010600030101010101" pitchFamily="2" charset="-122"/>
                          <a:cs typeface="Times New Roman" panose="02020603050405020304"/>
                        </a:rPr>
                        <a:t>92</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latin typeface="Times New Roman" panose="02020603050405020304"/>
                          <a:ea typeface="宋体" panose="02010600030101010101" pitchFamily="2" charset="-122"/>
                          <a:cs typeface="Times New Roman" panose="02020603050405020304"/>
                        </a:rPr>
                        <a:t>5</a:t>
                      </a:r>
                      <a:r>
                        <a:rPr lang="en-US" sz="2400" kern="100">
                          <a:latin typeface="宋体" panose="02010600030101010101" pitchFamily="2" charset="-122"/>
                          <a:ea typeface="宋体" panose="02010600030101010101" pitchFamily="2" charset="-122"/>
                          <a:cs typeface="Times New Roman" panose="02020603050405020304"/>
                        </a:rPr>
                        <a:t>.</a:t>
                      </a:r>
                      <a:r>
                        <a:rPr lang="en-US" sz="2400" kern="100">
                          <a:latin typeface="Times New Roman" panose="02020603050405020304"/>
                          <a:ea typeface="宋体" panose="02010600030101010101" pitchFamily="2" charset="-122"/>
                          <a:cs typeface="Times New Roman" panose="02020603050405020304"/>
                        </a:rPr>
                        <a:t>38</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latin typeface="Times New Roman" panose="02020603050405020304"/>
                          <a:ea typeface="宋体" panose="02010600030101010101" pitchFamily="2" charset="-122"/>
                          <a:cs typeface="Times New Roman" panose="02020603050405020304"/>
                        </a:rPr>
                        <a:t>9</a:t>
                      </a:r>
                      <a:r>
                        <a:rPr lang="en-US" sz="2400" kern="100">
                          <a:latin typeface="宋体" panose="02010600030101010101" pitchFamily="2" charset="-122"/>
                          <a:ea typeface="宋体" panose="02010600030101010101" pitchFamily="2" charset="-122"/>
                          <a:cs typeface="Times New Roman" panose="02020603050405020304"/>
                        </a:rPr>
                        <a:t>.</a:t>
                      </a:r>
                      <a:r>
                        <a:rPr lang="en-US" sz="2400" kern="100">
                          <a:latin typeface="Times New Roman" panose="02020603050405020304"/>
                          <a:ea typeface="宋体" panose="02010600030101010101" pitchFamily="2" charset="-122"/>
                          <a:cs typeface="Times New Roman" panose="02020603050405020304"/>
                        </a:rPr>
                        <a:t>58</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latin typeface="Times New Roman" panose="02020603050405020304"/>
                          <a:ea typeface="宋体" panose="02010600030101010101" pitchFamily="2" charset="-122"/>
                          <a:cs typeface="Times New Roman" panose="02020603050405020304"/>
                        </a:rPr>
                        <a:t>17</a:t>
                      </a:r>
                      <a:r>
                        <a:rPr lang="en-US" sz="2400" kern="100">
                          <a:latin typeface="宋体" panose="02010600030101010101" pitchFamily="2" charset="-122"/>
                          <a:ea typeface="宋体" panose="02010600030101010101" pitchFamily="2" charset="-122"/>
                          <a:cs typeface="Times New Roman" panose="02020603050405020304"/>
                        </a:rPr>
                        <a:t>.</a:t>
                      </a:r>
                      <a:r>
                        <a:rPr lang="en-US" sz="2400" kern="100">
                          <a:latin typeface="Times New Roman" panose="02020603050405020304"/>
                          <a:ea typeface="宋体" panose="02010600030101010101" pitchFamily="2" charset="-122"/>
                          <a:cs typeface="Times New Roman" panose="02020603050405020304"/>
                        </a:rPr>
                        <a:t>01</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290">
                <a:tc>
                  <a:txBody>
                    <a:bodyPr/>
                    <a:lstStyle/>
                    <a:p>
                      <a:pPr algn="ctr">
                        <a:lnSpc>
                          <a:spcPct val="150000"/>
                        </a:lnSpc>
                        <a:spcAft>
                          <a:spcPts val="0"/>
                        </a:spcAft>
                      </a:pPr>
                      <a:r>
                        <a:rPr lang="en-US" sz="2400" kern="100">
                          <a:latin typeface="Times New Roman" panose="02020603050405020304"/>
                          <a:ea typeface="宋体" panose="02010600030101010101" pitchFamily="2" charset="-122"/>
                          <a:cs typeface="Times New Roman" panose="02020603050405020304"/>
                        </a:rPr>
                        <a:t>1988</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latin typeface="Times New Roman" panose="02020603050405020304"/>
                          <a:ea typeface="宋体" panose="02010600030101010101" pitchFamily="2" charset="-122"/>
                          <a:cs typeface="Times New Roman" panose="02020603050405020304"/>
                        </a:rPr>
                        <a:t>23</a:t>
                      </a:r>
                      <a:r>
                        <a:rPr lang="en-US" sz="2400" kern="100">
                          <a:latin typeface="宋体" panose="02010600030101010101" pitchFamily="2" charset="-122"/>
                          <a:ea typeface="宋体" panose="02010600030101010101" pitchFamily="2" charset="-122"/>
                          <a:cs typeface="Times New Roman" panose="02020603050405020304"/>
                        </a:rPr>
                        <a:t>.</a:t>
                      </a:r>
                      <a:r>
                        <a:rPr lang="en-US" sz="2400" kern="100">
                          <a:latin typeface="Times New Roman" panose="02020603050405020304"/>
                          <a:ea typeface="宋体" panose="02010600030101010101" pitchFamily="2" charset="-122"/>
                          <a:cs typeface="Times New Roman" panose="02020603050405020304"/>
                        </a:rPr>
                        <a:t>28</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latin typeface="Times New Roman" panose="02020603050405020304"/>
                          <a:ea typeface="宋体" panose="02010600030101010101" pitchFamily="2" charset="-122"/>
                          <a:cs typeface="Times New Roman" panose="02020603050405020304"/>
                        </a:rPr>
                        <a:t>773</a:t>
                      </a:r>
                      <a:r>
                        <a:rPr lang="en-US" sz="2400" kern="100">
                          <a:latin typeface="宋体" panose="02010600030101010101" pitchFamily="2" charset="-122"/>
                          <a:ea typeface="宋体" panose="02010600030101010101" pitchFamily="2" charset="-122"/>
                          <a:cs typeface="Times New Roman" panose="02020603050405020304"/>
                        </a:rPr>
                        <a:t>.</a:t>
                      </a:r>
                      <a:r>
                        <a:rPr lang="en-US" sz="2400" kern="100">
                          <a:latin typeface="Times New Roman" panose="02020603050405020304"/>
                          <a:ea typeface="宋体" panose="02010600030101010101" pitchFamily="2" charset="-122"/>
                          <a:cs typeface="Times New Roman" panose="02020603050405020304"/>
                        </a:rPr>
                        <a:t>52</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latin typeface="Times New Roman" panose="02020603050405020304"/>
                          <a:ea typeface="宋体" panose="02010600030101010101" pitchFamily="2" charset="-122"/>
                          <a:cs typeface="Times New Roman" panose="02020603050405020304"/>
                        </a:rPr>
                        <a:t>95</a:t>
                      </a:r>
                      <a:r>
                        <a:rPr lang="en-US" sz="2400" kern="100">
                          <a:latin typeface="宋体" panose="02010600030101010101" pitchFamily="2" charset="-122"/>
                          <a:ea typeface="宋体" panose="02010600030101010101" pitchFamily="2" charset="-122"/>
                          <a:cs typeface="Times New Roman" panose="02020603050405020304"/>
                        </a:rPr>
                        <a:t>.</a:t>
                      </a:r>
                      <a:r>
                        <a:rPr lang="en-US" sz="2400" kern="100">
                          <a:latin typeface="Times New Roman" panose="02020603050405020304"/>
                          <a:ea typeface="宋体" panose="02010600030101010101" pitchFamily="2" charset="-122"/>
                          <a:cs typeface="Times New Roman" panose="02020603050405020304"/>
                        </a:rPr>
                        <a:t>58</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latin typeface="Times New Roman" panose="02020603050405020304"/>
                          <a:ea typeface="宋体" panose="02010600030101010101" pitchFamily="2" charset="-122"/>
                          <a:cs typeface="Times New Roman" panose="02020603050405020304"/>
                        </a:rPr>
                        <a:t>372</a:t>
                      </a:r>
                      <a:r>
                        <a:rPr lang="en-US" sz="2400" kern="100">
                          <a:latin typeface="宋体" panose="02010600030101010101" pitchFamily="2" charset="-122"/>
                          <a:ea typeface="宋体" panose="02010600030101010101" pitchFamily="2" charset="-122"/>
                          <a:cs typeface="Times New Roman" panose="02020603050405020304"/>
                        </a:rPr>
                        <a:t>.</a:t>
                      </a:r>
                      <a:r>
                        <a:rPr lang="en-US" sz="2400" kern="100">
                          <a:latin typeface="Times New Roman" panose="02020603050405020304"/>
                          <a:ea typeface="宋体" panose="02010600030101010101" pitchFamily="2" charset="-122"/>
                          <a:cs typeface="Times New Roman" panose="02020603050405020304"/>
                        </a:rPr>
                        <a:t>55</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latin typeface="Times New Roman" panose="02020603050405020304"/>
                          <a:ea typeface="宋体" panose="02010600030101010101" pitchFamily="2" charset="-122"/>
                          <a:cs typeface="Times New Roman" panose="02020603050405020304"/>
                        </a:rPr>
                        <a:t>623</a:t>
                      </a:r>
                      <a:r>
                        <a:rPr lang="en-US" sz="2400" kern="100" dirty="0">
                          <a:latin typeface="宋体" panose="02010600030101010101" pitchFamily="2" charset="-122"/>
                          <a:ea typeface="宋体" panose="02010600030101010101" pitchFamily="2" charset="-122"/>
                          <a:cs typeface="Times New Roman" panose="02020603050405020304"/>
                        </a:rPr>
                        <a:t>.</a:t>
                      </a:r>
                      <a:r>
                        <a:rPr lang="en-US" sz="2400" kern="100" dirty="0">
                          <a:latin typeface="Times New Roman" panose="02020603050405020304"/>
                          <a:ea typeface="宋体" panose="02010600030101010101" pitchFamily="2" charset="-122"/>
                          <a:cs typeface="Times New Roman" panose="02020603050405020304"/>
                        </a:rPr>
                        <a:t>23</a:t>
                      </a:r>
                      <a:endParaRPr lang="zh-CN" sz="24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17435" y="857718"/>
            <a:ext cx="10833135" cy="95313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l"/>
              </a:tabLst>
            </a:pPr>
            <a:r>
              <a:rPr kumimoji="0" lang="zh-CN" altLang="en-US" sz="2800" b="1"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例</a:t>
            </a:r>
            <a:r>
              <a:rPr kumimoji="0" lang="en-US" altLang="zh-CN" sz="2800" b="1"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6</a:t>
            </a:r>
            <a:r>
              <a:rPr kumimoji="0" lang="en-US" altLang="zh-CN" sz="2800" b="1"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1"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2018·</a:t>
            </a:r>
            <a:r>
              <a:rPr kumimoji="0" lang="zh-CN" altLang="en-US" sz="28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新课标全国</a:t>
            </a:r>
            <a:r>
              <a:rPr kumimoji="0" lang="en-US" alt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Ⅲ</a:t>
            </a:r>
            <a:r>
              <a:rPr kumimoji="0" lang="zh-CN" altLang="en-US" sz="28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卷高考</a:t>
            </a:r>
            <a:r>
              <a:rPr kumimoji="0" lang="en-US" altLang="zh-CN" sz="2800" b="1"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·31</a:t>
            </a:r>
            <a:r>
              <a:rPr kumimoji="0" lang="zh-CN" altLang="en-US" sz="2800" b="1"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2628900" algn="l"/>
              </a:tabLst>
            </a:pPr>
            <a:r>
              <a:rPr kumimoji="0" lang="zh-CN" altLang="en-US"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表</a:t>
            </a: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  </a:t>
            </a:r>
            <a:r>
              <a:rPr kumimoji="0" lang="zh-CN" altLang="en-US"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中国乡镇企业行业分布表（单位：万个）</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 name="矩形 3"/>
          <p:cNvSpPr/>
          <p:nvPr/>
        </p:nvSpPr>
        <p:spPr>
          <a:xfrm>
            <a:off x="260311" y="4187145"/>
            <a:ext cx="11190326" cy="1384995"/>
          </a:xfrm>
          <a:prstGeom prst="rect">
            <a:avLst/>
          </a:prstGeom>
        </p:spPr>
        <p:txBody>
          <a:bodyPr wrap="square">
            <a:spAutoFit/>
          </a:bodyPr>
          <a:lstStyle/>
          <a:p>
            <a:pPr lvl="0" eaLnBrk="0" fontAlgn="base" hangingPunct="0">
              <a:spcBef>
                <a:spcPct val="0"/>
              </a:spcBef>
              <a:spcAft>
                <a:spcPct val="0"/>
              </a:spcAft>
              <a:tabLst>
                <a:tab pos="2628900" algn="l"/>
              </a:tabLst>
            </a:pPr>
            <a:r>
              <a:rPr lang="zh-CN" altLang="en-US" sz="2800" b="1" dirty="0" smtClean="0">
                <a:latin typeface="Times New Roman" panose="02020603050405020304" pitchFamily="18" charset="0"/>
                <a:ea typeface="宋体" panose="02010600030101010101" pitchFamily="2" charset="-122"/>
                <a:cs typeface="Times New Roman" panose="02020603050405020304" pitchFamily="18" charset="0"/>
              </a:rPr>
              <a:t>表</a:t>
            </a:r>
            <a:r>
              <a:rPr lang="en-US" altLang="zh-CN" sz="2800" b="1" dirty="0" smtClean="0">
                <a:latin typeface="Times New Roman" panose="02020603050405020304" pitchFamily="18" charset="0"/>
                <a:ea typeface="宋体" panose="02010600030101010101" pitchFamily="2" charset="-122"/>
                <a:cs typeface="Times New Roman" panose="02020603050405020304" pitchFamily="18" charset="0"/>
              </a:rPr>
              <a:t>2</a:t>
            </a:r>
            <a:r>
              <a:rPr lang="zh-CN" altLang="en-US" sz="2800" b="1" dirty="0" smtClean="0">
                <a:latin typeface="Times New Roman" panose="02020603050405020304" pitchFamily="18" charset="0"/>
                <a:ea typeface="宋体" panose="02010600030101010101" pitchFamily="2" charset="-122"/>
                <a:cs typeface="Times New Roman" panose="02020603050405020304" pitchFamily="18" charset="0"/>
              </a:rPr>
              <a:t>中的数据变化说明，这一时期我国</a:t>
            </a:r>
            <a:r>
              <a:rPr lang="en-US" altLang="zh-CN" sz="2800" b="1"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b="1" dirty="0" smtClean="0">
                <a:latin typeface="楷体" panose="02010609060101010101" pitchFamily="49" charset="-122"/>
                <a:ea typeface="楷体" panose="02010609060101010101" pitchFamily="49" charset="-122"/>
                <a:cs typeface="Times New Roman" panose="02020603050405020304" pitchFamily="18" charset="0"/>
              </a:rPr>
              <a:t>　　</a:t>
            </a:r>
            <a:r>
              <a:rPr lang="en-US" altLang="zh-CN" sz="2800" b="1"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b="1" dirty="0" smtClean="0">
              <a:latin typeface="Arial" panose="020B0604020202020204" pitchFamily="34" charset="0"/>
              <a:ea typeface="宋体" panose="02010600030101010101" pitchFamily="2" charset="-122"/>
              <a:cs typeface="宋体" panose="02010600030101010101" pitchFamily="2" charset="-122"/>
            </a:endParaRPr>
          </a:p>
          <a:p>
            <a:pPr lvl="0" eaLnBrk="0" fontAlgn="base" hangingPunct="0">
              <a:spcBef>
                <a:spcPct val="0"/>
              </a:spcBef>
              <a:spcAft>
                <a:spcPct val="0"/>
              </a:spcAft>
              <a:tabLst>
                <a:tab pos="2628900" algn="l"/>
              </a:tabLst>
            </a:pPr>
            <a:r>
              <a:rPr lang="en-US" altLang="zh-CN" sz="28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8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．农村剩余劳动力大量转移  </a:t>
            </a:r>
            <a:r>
              <a:rPr lang="zh-CN" altLang="en-US" sz="2800" b="1"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dirty="0" smtClean="0">
                <a:latin typeface="Times New Roman" panose="02020603050405020304" pitchFamily="18" charset="0"/>
                <a:ea typeface="宋体" panose="02010600030101010101" pitchFamily="2" charset="-122"/>
                <a:cs typeface="Times New Roman" panose="02020603050405020304" pitchFamily="18" charset="0"/>
              </a:rPr>
              <a:t>B</a:t>
            </a:r>
            <a:r>
              <a:rPr lang="zh-CN" altLang="en-US" sz="2800" b="1" dirty="0" smtClean="0">
                <a:latin typeface="Times New Roman" panose="02020603050405020304" pitchFamily="18" charset="0"/>
                <a:ea typeface="宋体" panose="02010600030101010101" pitchFamily="2" charset="-122"/>
                <a:cs typeface="Times New Roman" panose="02020603050405020304" pitchFamily="18" charset="0"/>
              </a:rPr>
              <a:t>．城乡一体化逐步实现</a:t>
            </a:r>
            <a:endParaRPr lang="zh-CN" altLang="en-US" sz="2800" b="1" dirty="0" smtClean="0">
              <a:latin typeface="Arial" panose="020B0604020202020204" pitchFamily="34" charset="0"/>
              <a:ea typeface="宋体" panose="02010600030101010101" pitchFamily="2" charset="-122"/>
              <a:cs typeface="宋体" panose="02010600030101010101" pitchFamily="2" charset="-122"/>
            </a:endParaRPr>
          </a:p>
          <a:p>
            <a:pPr lvl="0" eaLnBrk="0" fontAlgn="base" hangingPunct="0">
              <a:spcBef>
                <a:spcPct val="0"/>
              </a:spcBef>
              <a:spcAft>
                <a:spcPct val="0"/>
              </a:spcAft>
              <a:tabLst>
                <a:tab pos="2628900" algn="l"/>
              </a:tabLst>
            </a:pPr>
            <a:r>
              <a:rPr lang="en-US" altLang="zh-CN" sz="2800" b="1" dirty="0" smtClean="0">
                <a:latin typeface="Times New Roman" panose="02020603050405020304" pitchFamily="18" charset="0"/>
                <a:ea typeface="宋体" panose="02010600030101010101" pitchFamily="2" charset="-122"/>
                <a:cs typeface="Times New Roman" panose="02020603050405020304" pitchFamily="18" charset="0"/>
              </a:rPr>
              <a:t>C</a:t>
            </a:r>
            <a:r>
              <a:rPr lang="zh-CN" altLang="en-US" sz="2800" b="1" dirty="0" smtClean="0">
                <a:latin typeface="Times New Roman" panose="02020603050405020304" pitchFamily="18" charset="0"/>
                <a:ea typeface="宋体" panose="02010600030101010101" pitchFamily="2" charset="-122"/>
                <a:cs typeface="Times New Roman" panose="02020603050405020304" pitchFamily="18" charset="0"/>
              </a:rPr>
              <a:t>．社会主义市场经济体制已建立       </a:t>
            </a:r>
            <a:r>
              <a:rPr lang="en-US" altLang="zh-CN" sz="2800" b="1" dirty="0" smtClean="0">
                <a:latin typeface="Times New Roman" panose="02020603050405020304" pitchFamily="18" charset="0"/>
                <a:ea typeface="宋体" panose="02010600030101010101" pitchFamily="2" charset="-122"/>
                <a:cs typeface="Times New Roman" panose="02020603050405020304" pitchFamily="18" charset="0"/>
              </a:rPr>
              <a:t>D</a:t>
            </a:r>
            <a:r>
              <a:rPr lang="zh-CN" altLang="en-US" sz="2800" b="1" dirty="0" smtClean="0">
                <a:latin typeface="Times New Roman" panose="02020603050405020304" pitchFamily="18" charset="0"/>
                <a:ea typeface="宋体" panose="02010600030101010101" pitchFamily="2" charset="-122"/>
                <a:cs typeface="Times New Roman" panose="02020603050405020304" pitchFamily="18" charset="0"/>
              </a:rPr>
              <a:t>．工业结构趋于合理</a:t>
            </a:r>
            <a:endParaRPr lang="zh-CN" altLang="en-US" sz="2800" b="1" dirty="0" smtClean="0">
              <a:latin typeface="Arial" panose="020B0604020202020204" pitchFamily="34" charset="0"/>
              <a:ea typeface="宋体" panose="02010600030101010101" pitchFamily="2" charset="-122"/>
              <a:cs typeface="宋体" panose="02010600030101010101" pitchFamily="2" charset="-122"/>
            </a:endParaRPr>
          </a:p>
        </p:txBody>
      </p:sp>
      <p:sp>
        <p:nvSpPr>
          <p:cNvPr id="5" name="矩形 4"/>
          <p:cNvSpPr/>
          <p:nvPr/>
        </p:nvSpPr>
        <p:spPr>
          <a:xfrm>
            <a:off x="6435408" y="3999230"/>
            <a:ext cx="644525" cy="1014730"/>
          </a:xfrm>
          <a:prstGeom prst="rect">
            <a:avLst/>
          </a:prstGeom>
          <a:noFill/>
          <a:ln>
            <a:noFill/>
          </a:ln>
        </p:spPr>
        <p:txBody>
          <a:bodyPr wrap="none" rtlCol="0" anchor="t">
            <a:spAutoFit/>
          </a:bodyPr>
          <a:p>
            <a:pPr algn="ctr"/>
            <a:r>
              <a:rPr lang="en-US" altLang="zh-CN" sz="6000" b="1">
                <a:solidFill>
                  <a:srgbClr val="FF0000"/>
                </a:solidFill>
                <a:effectLst>
                  <a:outerShdw blurRad="38100" dist="19050" dir="2700000" algn="tl" rotWithShape="0">
                    <a:schemeClr val="dk1">
                      <a:alpha val="40000"/>
                    </a:schemeClr>
                  </a:outerShdw>
                </a:effectLst>
              </a:rPr>
              <a:t>A</a:t>
            </a:r>
            <a:endParaRPr lang="en-US" altLang="zh-CN" sz="6000" b="1">
              <a:solidFill>
                <a:srgbClr val="FF0000"/>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37395" y="142852"/>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改革开放的背景与推动力量</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1027" name="Rectangle 3"/>
          <p:cNvSpPr>
            <a:spLocks noChangeArrowheads="1"/>
          </p:cNvSpPr>
          <p:nvPr/>
        </p:nvSpPr>
        <p:spPr bwMode="auto">
          <a:xfrm>
            <a:off x="117435" y="857232"/>
            <a:ext cx="2348720"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（一）背景：</a:t>
            </a:r>
            <a:endParaRPr kumimoji="0" lang="zh-CN" altLang="en-US" sz="28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1028" name="Rectangle 4"/>
          <p:cNvSpPr>
            <a:spLocks noChangeArrowheads="1"/>
          </p:cNvSpPr>
          <p:nvPr/>
        </p:nvSpPr>
        <p:spPr bwMode="auto">
          <a:xfrm>
            <a:off x="260311" y="1928802"/>
            <a:ext cx="11001452" cy="224676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r>
              <a:rPr kumimoji="0" lang="zh-CN" altLang="en-US" sz="2800" b="1" i="0" u="none" strike="noStrike" cap="none" normalizeH="0" baseline="0" dirty="0" smtClean="0">
                <a:ln>
                  <a:noFill/>
                </a:ln>
                <a:solidFill>
                  <a:srgbClr val="FF0000"/>
                </a:solidFill>
                <a:effectLst/>
                <a:latin typeface="Calibri" panose="020F0502020204030204"/>
                <a:ea typeface="楷体" panose="02010609060101010101" pitchFamily="49" charset="-122"/>
                <a:cs typeface="Times New Roman" panose="02020603050405020304" pitchFamily="18" charset="0"/>
              </a:rPr>
              <a:t>“</a:t>
            </a:r>
            <a:r>
              <a:rPr kumimoji="0" lang="zh-CN" altLang="en-US" sz="28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文革</a:t>
            </a:r>
            <a:r>
              <a:rPr kumimoji="0" lang="zh-CN" altLang="en-US" sz="2800" b="1" i="0" u="none" strike="noStrike" cap="none" normalizeH="0" baseline="0" dirty="0" smtClean="0">
                <a:ln>
                  <a:noFill/>
                </a:ln>
                <a:solidFill>
                  <a:srgbClr val="FF0000"/>
                </a:solidFill>
                <a:effectLst/>
                <a:latin typeface="Calibri" panose="020F0502020204030204"/>
                <a:ea typeface="楷体" panose="02010609060101010101" pitchFamily="49" charset="-122"/>
                <a:cs typeface="Times New Roman" panose="02020603050405020304" pitchFamily="18" charset="0"/>
              </a:rPr>
              <a:t>”</a:t>
            </a:r>
            <a:r>
              <a:rPr kumimoji="0" lang="zh-CN" altLang="en-US" sz="28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的灾难性后果引发了一场思想解放运动。</a:t>
            </a:r>
            <a:r>
              <a:rPr kumimoji="0" lang="zh-CN" altLang="en-US" sz="28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文革</a:t>
            </a:r>
            <a:r>
              <a:rPr kumimoji="0" lang="zh-CN" altLang="en-US" sz="28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把传统体制的弊端暴露得充分，使反思以往的发展模式成为可能。所谓反思，绝不是一个人的反思，而是一个集体性的、全民性的反思，包括党内和党外。中国必须改革，这在七八十年代是有广泛共识的。</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萧东连</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探路之役：</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1978—1992</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年的中国经济改革</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P288</a:t>
            </a:r>
            <a:endParaRPr kumimoji="0" lang="en-US" alt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29" name="Rectangle 5"/>
          <p:cNvSpPr>
            <a:spLocks noChangeArrowheads="1"/>
          </p:cNvSpPr>
          <p:nvPr/>
        </p:nvSpPr>
        <p:spPr bwMode="auto">
          <a:xfrm>
            <a:off x="403187" y="5000636"/>
            <a:ext cx="8302273"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1</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、十年”文革”的劫难催生了改革开放的磅礴推力</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ox(in)">
                                      <p:cBhvr>
                                        <p:cTn id="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17435" y="1643050"/>
            <a:ext cx="9023624"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2</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解放城市：从局部试点、全国推广到深化国企改革</a:t>
            </a:r>
            <a:endParaRPr kumimoji="0" lang="zh-CN" sz="2800" b="1"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 name="TextBox 2"/>
          <p:cNvSpPr txBox="1"/>
          <p:nvPr/>
        </p:nvSpPr>
        <p:spPr>
          <a:xfrm>
            <a:off x="331749" y="2320721"/>
            <a:ext cx="10644262" cy="3970318"/>
          </a:xfrm>
          <a:prstGeom prst="rect">
            <a:avLst/>
          </a:prstGeom>
          <a:noFill/>
          <a:ln>
            <a:solidFill>
              <a:srgbClr val="FF0000"/>
            </a:solidFill>
          </a:ln>
        </p:spPr>
        <p:txBody>
          <a:bodyPr wrap="square" rtlCol="0">
            <a:spAutoFit/>
          </a:bodyPr>
          <a:lstStyle/>
          <a:p>
            <a:r>
              <a:rPr lang="en-US" altLang="zh-CN" sz="2800" b="1" dirty="0" smtClean="0"/>
              <a:t>      </a:t>
            </a:r>
            <a:r>
              <a:rPr lang="en-US" altLang="zh-CN" sz="2800" b="1" dirty="0" smtClean="0">
                <a:solidFill>
                  <a:srgbClr val="FF0000"/>
                </a:solidFill>
              </a:rPr>
              <a:t> 1993</a:t>
            </a:r>
            <a:r>
              <a:rPr lang="zh-CN" altLang="en-US" sz="2800" b="1" dirty="0" smtClean="0">
                <a:solidFill>
                  <a:srgbClr val="FF0000"/>
                </a:solidFill>
              </a:rPr>
              <a:t>年</a:t>
            </a:r>
            <a:r>
              <a:rPr lang="en-US" altLang="zh-CN" sz="2800" b="1" dirty="0" smtClean="0">
                <a:solidFill>
                  <a:srgbClr val="FF0000"/>
                </a:solidFill>
              </a:rPr>
              <a:t>11</a:t>
            </a:r>
            <a:r>
              <a:rPr lang="zh-CN" altLang="en-US" sz="2800" b="1" dirty="0" smtClean="0">
                <a:solidFill>
                  <a:srgbClr val="FF0000"/>
                </a:solidFill>
              </a:rPr>
              <a:t>月，中共十四届三中全会召开</a:t>
            </a:r>
            <a:r>
              <a:rPr lang="zh-CN" altLang="en-US" sz="2800" b="1" dirty="0" smtClean="0"/>
              <a:t>，会议作出了</a:t>
            </a:r>
            <a:r>
              <a:rPr lang="en-US" altLang="zh-CN" sz="2800" b="1" dirty="0" smtClean="0"/>
              <a:t>《</a:t>
            </a:r>
            <a:r>
              <a:rPr lang="zh-CN" altLang="en-US" sz="2800" b="1" dirty="0" smtClean="0"/>
              <a:t>中共中央关于建立社会主义市场经济体制若干问题的决定</a:t>
            </a:r>
            <a:r>
              <a:rPr lang="en-US" altLang="zh-CN" sz="2800" b="1" dirty="0" smtClean="0"/>
              <a:t>》</a:t>
            </a:r>
            <a:r>
              <a:rPr lang="zh-CN" altLang="en-US" sz="2800" b="1" dirty="0" smtClean="0"/>
              <a:t>，首次提出了国有企业改革的方向是建立“现代企业制度”，要适应社会主义市场经济的要求，必须建立</a:t>
            </a:r>
            <a:r>
              <a:rPr lang="zh-CN" altLang="en-US" sz="2800" b="1" dirty="0" smtClean="0">
                <a:solidFill>
                  <a:srgbClr val="FF0000"/>
                </a:solidFill>
              </a:rPr>
              <a:t>产权清晰、权责明确、政企分开、科学管理的现代企业制度</a:t>
            </a:r>
            <a:r>
              <a:rPr lang="zh-CN" altLang="en-US" sz="2800" b="1" dirty="0" smtClean="0"/>
              <a:t>。”这一改革目标的提出，标志着中国的国有企业改革，从长期以来的基本制度不变下进行的“放权让利”，转到了按照建立社会主义市场经济体制的要求，着力于明晰产权制度、完善公司治理的阶段。</a:t>
            </a:r>
            <a:endParaRPr lang="en-US" altLang="zh-CN" sz="2800" b="1" dirty="0" smtClean="0"/>
          </a:p>
          <a:p>
            <a:pPr algn="r"/>
            <a:r>
              <a:rPr lang="en-US" altLang="zh-CN" sz="2800" b="1" dirty="0" smtClean="0"/>
              <a:t>——</a:t>
            </a:r>
            <a:r>
              <a:rPr lang="zh-CN" altLang="en-US" sz="2800" b="1" dirty="0" smtClean="0"/>
              <a:t>吴敬琏</a:t>
            </a:r>
            <a:r>
              <a:rPr lang="en-US" altLang="zh-CN" sz="2800" b="1" dirty="0" smtClean="0"/>
              <a:t>《</a:t>
            </a:r>
            <a:r>
              <a:rPr lang="zh-CN" altLang="en-US" sz="2800" b="1" dirty="0" smtClean="0"/>
              <a:t>中国经济改革进程</a:t>
            </a:r>
            <a:r>
              <a:rPr lang="en-US" altLang="zh-CN" sz="2800" b="1" dirty="0" smtClean="0"/>
              <a:t>》P231</a:t>
            </a:r>
            <a:endParaRPr lang="zh-CN" altLang="en-US" sz="2800" b="1" dirty="0"/>
          </a:p>
        </p:txBody>
      </p:sp>
      <p:sp>
        <p:nvSpPr>
          <p:cNvPr id="5" name="Rectangle 1"/>
          <p:cNvSpPr>
            <a:spLocks noChangeArrowheads="1"/>
          </p:cNvSpPr>
          <p:nvPr/>
        </p:nvSpPr>
        <p:spPr bwMode="auto">
          <a:xfrm>
            <a:off x="-25441" y="142852"/>
            <a:ext cx="3068469"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（二）路经选择</a:t>
            </a:r>
            <a:endParaRPr kumimoji="0" lang="zh-CN" altLang="en-US" sz="32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6" name="Rectangle 2"/>
          <p:cNvSpPr>
            <a:spLocks noChangeArrowheads="1"/>
          </p:cNvSpPr>
          <p:nvPr/>
        </p:nvSpPr>
        <p:spPr bwMode="auto">
          <a:xfrm>
            <a:off x="304102" y="1000108"/>
            <a:ext cx="2170787"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1</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、对内改革</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 name="文本框 102"/>
          <p:cNvSpPr txBox="1"/>
          <p:nvPr/>
        </p:nvSpPr>
        <p:spPr>
          <a:xfrm>
            <a:off x="335915" y="318770"/>
            <a:ext cx="11071225" cy="5692775"/>
          </a:xfrm>
          <a:prstGeom prst="rect">
            <a:avLst/>
          </a:prstGeom>
          <a:noFill/>
          <a:ln w="9525">
            <a:noFill/>
          </a:ln>
        </p:spPr>
        <p:txBody>
          <a:bodyPr wrap="square">
            <a:spAutoFit/>
          </a:bodyPr>
          <a:p>
            <a:pPr indent="0"/>
            <a:r>
              <a:rPr lang="zh-CN" sz="2800" b="1">
                <a:solidFill>
                  <a:srgbClr val="000000"/>
                </a:solidFill>
                <a:latin typeface="Calibri" panose="020F0502020204030204" pitchFamily="34" charset="0"/>
                <a:ea typeface="宋体" panose="02010600030101010101" pitchFamily="2" charset="-122"/>
              </a:rPr>
              <a:t>例</a:t>
            </a:r>
            <a:r>
              <a:rPr lang="en-US" altLang="zh-CN" sz="2800" b="1">
                <a:solidFill>
                  <a:srgbClr val="000000"/>
                </a:solidFill>
                <a:latin typeface="Calibri" panose="020F0502020204030204" pitchFamily="34" charset="0"/>
                <a:ea typeface="宋体" panose="02010600030101010101" pitchFamily="2" charset="-122"/>
              </a:rPr>
              <a:t>7</a:t>
            </a:r>
            <a:r>
              <a:rPr lang="zh-CN" sz="2800" b="1">
                <a:solidFill>
                  <a:srgbClr val="000000"/>
                </a:solidFill>
                <a:ea typeface="宋体" panose="02010600030101010101" pitchFamily="2" charset="-122"/>
              </a:rPr>
              <a:t>．（</a:t>
            </a:r>
            <a:r>
              <a:rPr lang="zh-CN" sz="2800" b="1">
                <a:solidFill>
                  <a:srgbClr val="000000"/>
                </a:solidFill>
                <a:ea typeface="宋体" panose="02010600030101010101" pitchFamily="2" charset="-122"/>
                <a:cs typeface="Times New Roman" panose="02020603050405020304" pitchFamily="18" charset="0"/>
              </a:rPr>
              <a:t>2020年</a:t>
            </a:r>
            <a:r>
              <a:rPr lang="en-US"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sz="2800" b="1">
                <a:solidFill>
                  <a:srgbClr val="000000"/>
                </a:solidFill>
                <a:ea typeface="宋体" panose="02010600030101010101" pitchFamily="2" charset="-122"/>
              </a:rPr>
              <a:t>新课标全国卷</a:t>
            </a:r>
            <a:r>
              <a:rPr lang="en-US"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Ⅰ·</a:t>
            </a:r>
            <a:r>
              <a:rPr lang="zh-CN" sz="2800" b="1">
                <a:solidFill>
                  <a:srgbClr val="000000"/>
                </a:solidFill>
                <a:ea typeface="宋体" panose="02010600030101010101" pitchFamily="2" charset="-122"/>
                <a:cs typeface="Times New Roman" panose="02020603050405020304" pitchFamily="18" charset="0"/>
              </a:rPr>
              <a:t>31）</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1983</a:t>
            </a:r>
            <a:r>
              <a:rPr lang="zh-CN" sz="2800" b="1">
                <a:solidFill>
                  <a:srgbClr val="000000"/>
                </a:solidFill>
                <a:ea typeface="宋体" panose="02010600030101010101" pitchFamily="2" charset="-122"/>
              </a:rPr>
              <a:t>年，安徽某濒临倒闭的国营制药厂被</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8</a:t>
            </a:r>
            <a:r>
              <a:rPr lang="zh-CN" sz="2800" b="1">
                <a:solidFill>
                  <a:srgbClr val="000000"/>
                </a:solidFill>
                <a:ea typeface="宋体" panose="02010600030101010101" pitchFamily="2" charset="-122"/>
              </a:rPr>
              <a:t>个年轻人承包，实行有奖有罚的经济责任制，</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9</a:t>
            </a:r>
            <a:r>
              <a:rPr lang="zh-CN" sz="2800" b="1">
                <a:solidFill>
                  <a:srgbClr val="000000"/>
                </a:solidFill>
                <a:ea typeface="宋体" panose="02010600030101010101" pitchFamily="2" charset="-122"/>
              </a:rPr>
              <a:t>个月就盈利</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12</a:t>
            </a:r>
            <a:r>
              <a:rPr lang="zh-CN" sz="2800" b="1">
                <a:solidFill>
                  <a:srgbClr val="000000"/>
                </a:solidFill>
                <a:ea typeface="宋体" panose="02010600030101010101" pitchFamily="2" charset="-122"/>
              </a:rPr>
              <a:t>万元。后来安徽省委、省政府从中得到启示，下发通知明确提出，小型国营企业也可以实行承包经营。由此可以看出（</a:t>
            </a:r>
            <a:r>
              <a:rPr lang="en-US"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zh-CN" sz="2800" b="1">
                <a:solidFill>
                  <a:srgbClr val="000000"/>
                </a:solidFill>
                <a:ea typeface="宋体" panose="02010600030101010101" pitchFamily="2" charset="-122"/>
              </a:rPr>
              <a:t>）</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    A</a:t>
            </a:r>
            <a:r>
              <a:rPr lang="zh-CN" sz="2800" b="1">
                <a:solidFill>
                  <a:srgbClr val="000000"/>
                </a:solidFill>
                <a:ea typeface="宋体" panose="02010600030101010101" pitchFamily="2" charset="-122"/>
              </a:rPr>
              <a:t>．市场经济体制在全国逐步建立</a:t>
            </a:r>
            <a:r>
              <a:rPr lang="en-US"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B</a:t>
            </a:r>
            <a:r>
              <a:rPr lang="zh-CN" sz="2800" b="1">
                <a:solidFill>
                  <a:srgbClr val="000000"/>
                </a:solidFill>
                <a:ea typeface="宋体" panose="02010600030101010101" pitchFamily="2" charset="-122"/>
              </a:rPr>
              <a:t>．政企职责不分弊端得到解决</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    C</a:t>
            </a:r>
            <a:r>
              <a:rPr lang="zh-CN" sz="2800" b="1">
                <a:solidFill>
                  <a:srgbClr val="000000"/>
                </a:solidFill>
                <a:ea typeface="宋体" panose="02010600030101010101" pitchFamily="2" charset="-122"/>
              </a:rPr>
              <a:t>．经济所有制结构开始发生变化</a:t>
            </a:r>
            <a:r>
              <a:rPr 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rPr>
              <a:t> </a:t>
            </a:r>
            <a:r>
              <a:rPr lang="en-US" sz="2800" b="1">
                <a:solidFill>
                  <a:schemeClr val="tx1"/>
                </a:solidFill>
                <a:latin typeface="Calibri" panose="020F0502020204030204" pitchFamily="34" charset="0"/>
                <a:ea typeface="宋体" panose="02010600030101010101" pitchFamily="2" charset="-122"/>
                <a:cs typeface="Times New Roman" panose="02020603050405020304" pitchFamily="18" charset="0"/>
              </a:rPr>
              <a:t>D</a:t>
            </a:r>
            <a:r>
              <a:rPr lang="zh-CN" sz="2800" b="1">
                <a:solidFill>
                  <a:schemeClr val="tx1"/>
                </a:solidFill>
                <a:ea typeface="宋体" panose="02010600030101010101" pitchFamily="2" charset="-122"/>
              </a:rPr>
              <a:t>．企业的经营自主权逐渐扩大</a:t>
            </a:r>
            <a:endParaRPr lang="zh-CN" sz="2800" b="1">
              <a:solidFill>
                <a:srgbClr val="FF0000"/>
              </a:solidFill>
              <a:ea typeface="宋体" panose="02010600030101010101" pitchFamily="2" charset="-122"/>
            </a:endParaRPr>
          </a:p>
          <a:p>
            <a:pPr indent="0"/>
            <a:r>
              <a:rPr lang="zh-CN" sz="2800" b="1">
                <a:solidFill>
                  <a:srgbClr val="000000"/>
                </a:solidFill>
                <a:latin typeface="Times New Roman" panose="02020603050405020304" pitchFamily="18" charset="0"/>
                <a:ea typeface="宋体" panose="02010600030101010101" pitchFamily="2" charset="-122"/>
              </a:rPr>
              <a:t>例</a:t>
            </a:r>
            <a:r>
              <a:rPr lang="en-US" altLang="zh-CN" sz="2800" b="1">
                <a:solidFill>
                  <a:srgbClr val="000000"/>
                </a:solidFill>
                <a:latin typeface="Times New Roman" panose="02020603050405020304" pitchFamily="18" charset="0"/>
                <a:ea typeface="宋体" panose="02010600030101010101" pitchFamily="2" charset="-122"/>
              </a:rPr>
              <a:t>8</a:t>
            </a:r>
            <a:r>
              <a:rPr lang="zh-CN" sz="2800" b="1">
                <a:solidFill>
                  <a:srgbClr val="000000"/>
                </a:solidFill>
                <a:ea typeface="宋体" panose="02010600030101010101" pitchFamily="2" charset="-122"/>
              </a:rPr>
              <a:t>．（</a:t>
            </a:r>
            <a:r>
              <a:rPr lang="en-US" sz="2800" b="1">
                <a:solidFill>
                  <a:srgbClr val="000000"/>
                </a:solidFill>
                <a:latin typeface="Times New Roman" panose="02020603050405020304" pitchFamily="18" charset="0"/>
                <a:cs typeface="Times New Roman" panose="02020603050405020304" pitchFamily="18" charset="0"/>
              </a:rPr>
              <a:t>2</a:t>
            </a:r>
            <a:r>
              <a:rPr lang="en-US" sz="2800" b="1">
                <a:solidFill>
                  <a:srgbClr val="000000"/>
                </a:solidFill>
                <a:latin typeface="Times New Roman" panose="02020603050405020304" pitchFamily="18" charset="0"/>
                <a:ea typeface="宋体" panose="02010600030101010101" pitchFamily="2" charset="-122"/>
              </a:rPr>
              <a:t>020</a:t>
            </a:r>
            <a:r>
              <a:rPr lang="zh-CN" sz="2800" b="1">
                <a:solidFill>
                  <a:srgbClr val="000000"/>
                </a:solidFill>
                <a:ea typeface="宋体" panose="02010600030101010101" pitchFamily="2" charset="-122"/>
              </a:rPr>
              <a:t>年</a:t>
            </a:r>
            <a:r>
              <a:rPr lang="en-US" sz="2800" b="1">
                <a:solidFill>
                  <a:srgbClr val="000000"/>
                </a:solidFill>
                <a:latin typeface="宋体" panose="02010600030101010101" pitchFamily="2" charset="-122"/>
                <a:cs typeface="Times New Roman" panose="02020603050405020304" pitchFamily="18" charset="0"/>
              </a:rPr>
              <a:t>·</a:t>
            </a:r>
            <a:r>
              <a:rPr lang="zh-CN" sz="2800" b="1">
                <a:solidFill>
                  <a:srgbClr val="000000"/>
                </a:solidFill>
                <a:ea typeface="宋体" panose="02010600030101010101" pitchFamily="2" charset="-122"/>
              </a:rPr>
              <a:t>新课标全国卷</a:t>
            </a:r>
            <a:r>
              <a:rPr lang="en-US" sz="2800" b="1">
                <a:solidFill>
                  <a:srgbClr val="000000"/>
                </a:solidFill>
                <a:latin typeface="Times New Roman" panose="02020603050405020304" pitchFamily="18" charset="0"/>
                <a:ea typeface="宋体" panose="02010600030101010101" pitchFamily="2" charset="-122"/>
              </a:rPr>
              <a:t>Ⅲ</a:t>
            </a:r>
            <a:r>
              <a:rPr lang="en-US" sz="2800" b="1">
                <a:solidFill>
                  <a:srgbClr val="000000"/>
                </a:solidFill>
                <a:latin typeface="宋体" panose="02010600030101010101" pitchFamily="2" charset="-122"/>
                <a:cs typeface="Times New Roman" panose="02020603050405020304" pitchFamily="18" charset="0"/>
              </a:rPr>
              <a:t>·</a:t>
            </a:r>
            <a:r>
              <a:rPr lang="en-US" sz="2800" b="1">
                <a:solidFill>
                  <a:srgbClr val="000000"/>
                </a:solidFill>
                <a:latin typeface="Times New Roman" panose="02020603050405020304" pitchFamily="18" charset="0"/>
                <a:ea typeface="宋体" panose="02010600030101010101" pitchFamily="2" charset="-122"/>
              </a:rPr>
              <a:t>31</a:t>
            </a:r>
            <a:r>
              <a:rPr lang="zh-CN" sz="2800" b="1">
                <a:solidFill>
                  <a:srgbClr val="000000"/>
                </a:solidFill>
                <a:ea typeface="宋体" panose="02010600030101010101" pitchFamily="2" charset="-122"/>
              </a:rPr>
              <a:t>）</a:t>
            </a:r>
            <a:r>
              <a:rPr lang="en-US" sz="2800" b="1">
                <a:solidFill>
                  <a:srgbClr val="000000"/>
                </a:solidFill>
                <a:latin typeface="Times New Roman" panose="02020603050405020304" pitchFamily="18" charset="0"/>
                <a:ea typeface="宋体" panose="02010600030101010101" pitchFamily="2" charset="-122"/>
              </a:rPr>
              <a:t>1983</a:t>
            </a:r>
            <a:r>
              <a:rPr lang="zh-CN" sz="2800" b="1">
                <a:solidFill>
                  <a:srgbClr val="000000"/>
                </a:solidFill>
                <a:ea typeface="宋体" panose="02010600030101010101" pitchFamily="2" charset="-122"/>
              </a:rPr>
              <a:t>年，北京四个最大的百货商场与北京市第一商业局签订合同，规定：超额完成利润承包额的，超额部分国家与商场对半分成；完不成利润承包额的，差额部分由企业利润留成和浮动工资弥补。这反映出</a:t>
            </a:r>
            <a:r>
              <a:rPr lang="en-US" altLang="zh-CN" sz="2800" b="1">
                <a:solidFill>
                  <a:srgbClr val="000000"/>
                </a:solidFill>
                <a:ea typeface="宋体" panose="02010600030101010101" pitchFamily="2" charset="-122"/>
              </a:rPr>
              <a:t>(       )</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 </a:t>
            </a:r>
            <a:r>
              <a:rPr lang="en-US" sz="2800" b="1">
                <a:solidFill>
                  <a:srgbClr val="FF0000"/>
                </a:solidFill>
                <a:latin typeface="Calibri" panose="020F0502020204030204" pitchFamily="34" charset="0"/>
                <a:ea typeface="宋体" panose="02010600030101010101" pitchFamily="2" charset="-122"/>
                <a:cs typeface="Times New Roman" panose="02020603050405020304" pitchFamily="18" charset="0"/>
              </a:rPr>
              <a:t>    </a:t>
            </a:r>
            <a:r>
              <a:rPr lang="en-US" sz="2800" b="1">
                <a:solidFill>
                  <a:schemeClr val="tx1"/>
                </a:solidFill>
                <a:latin typeface="Calibri" panose="020F0502020204030204" pitchFamily="34" charset="0"/>
                <a:ea typeface="宋体" panose="02010600030101010101" pitchFamily="2" charset="-122"/>
                <a:cs typeface="Times New Roman" panose="02020603050405020304" pitchFamily="18" charset="0"/>
              </a:rPr>
              <a:t>A</a:t>
            </a:r>
            <a:r>
              <a:rPr lang="zh-CN" sz="2800" b="1">
                <a:solidFill>
                  <a:schemeClr val="tx1"/>
                </a:solidFill>
                <a:ea typeface="宋体" panose="02010600030101010101" pitchFamily="2" charset="-122"/>
              </a:rPr>
              <a:t>．企业活力逐步得到增强</a:t>
            </a:r>
            <a:r>
              <a:rPr 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rPr>
              <a:t>	</a:t>
            </a:r>
            <a:r>
              <a:rPr lang="en-US" sz="2800" b="1">
                <a:solidFill>
                  <a:srgbClr val="FF0000"/>
                </a:solidFill>
                <a:latin typeface="宋体" panose="02010600030101010101" pitchFamily="2" charset="-122"/>
                <a:ea typeface="宋体" panose="02010600030101010101" pitchFamily="2" charset="-122"/>
                <a:cs typeface="Times New Roman" panose="02020603050405020304" pitchFamily="18" charset="0"/>
              </a:rPr>
              <a:t> </a:t>
            </a:r>
            <a:r>
              <a:rPr lang="en-US"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B</a:t>
            </a:r>
            <a:r>
              <a:rPr lang="zh-CN" sz="2800" b="1">
                <a:solidFill>
                  <a:srgbClr val="000000"/>
                </a:solidFill>
                <a:ea typeface="宋体" panose="02010600030101010101" pitchFamily="2" charset="-122"/>
              </a:rPr>
              <a:t>．国企改革全面展开</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     C</a:t>
            </a:r>
            <a:r>
              <a:rPr lang="zh-CN" sz="2800" b="1">
                <a:solidFill>
                  <a:srgbClr val="000000"/>
                </a:solidFill>
                <a:ea typeface="宋体" panose="02010600030101010101" pitchFamily="2" charset="-122"/>
              </a:rPr>
              <a:t>．市场经济体制目标确立</a:t>
            </a:r>
            <a:r>
              <a:rPr lang="en-US"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D</a:t>
            </a:r>
            <a:r>
              <a:rPr lang="zh-CN" sz="2800" b="1">
                <a:solidFill>
                  <a:srgbClr val="000000"/>
                </a:solidFill>
                <a:ea typeface="宋体" panose="02010600030101010101" pitchFamily="2" charset="-122"/>
              </a:rPr>
              <a:t>．现代企业制度建立</a:t>
            </a:r>
            <a:endParaRPr lang="zh-CN" altLang="en-US" sz="2800" b="1"/>
          </a:p>
        </p:txBody>
      </p:sp>
      <p:sp>
        <p:nvSpPr>
          <p:cNvPr id="2" name="矩形 1"/>
          <p:cNvSpPr/>
          <p:nvPr/>
        </p:nvSpPr>
        <p:spPr>
          <a:xfrm>
            <a:off x="9421813" y="1353185"/>
            <a:ext cx="615315" cy="922020"/>
          </a:xfrm>
          <a:prstGeom prst="rect">
            <a:avLst/>
          </a:prstGeom>
          <a:noFill/>
          <a:ln>
            <a:noFill/>
          </a:ln>
        </p:spPr>
        <p:txBody>
          <a:bodyPr wrap="none" rtlCol="0" anchor="t">
            <a:spAutoFit/>
          </a:bodyPr>
          <a:p>
            <a:pPr algn="ctr"/>
            <a:r>
              <a:rPr lang="en-US" altLang="zh-CN" sz="5400" b="1">
                <a:solidFill>
                  <a:srgbClr val="FF0000"/>
                </a:solidFill>
                <a:effectLst>
                  <a:outerShdw blurRad="38100" dist="19050" dir="2700000" algn="tl" rotWithShape="0">
                    <a:schemeClr val="dk1">
                      <a:alpha val="40000"/>
                    </a:schemeClr>
                  </a:outerShdw>
                </a:effectLst>
              </a:rPr>
              <a:t>D</a:t>
            </a:r>
            <a:endParaRPr lang="en-US" altLang="zh-CN" sz="5400" b="1">
              <a:solidFill>
                <a:srgbClr val="FF0000"/>
              </a:solidFill>
              <a:effectLst>
                <a:outerShdw blurRad="38100" dist="19050" dir="2700000" algn="tl" rotWithShape="0">
                  <a:schemeClr val="dk1">
                    <a:alpha val="40000"/>
                  </a:schemeClr>
                </a:outerShdw>
              </a:effectLst>
            </a:endParaRPr>
          </a:p>
        </p:txBody>
      </p:sp>
      <p:sp>
        <p:nvSpPr>
          <p:cNvPr id="3" name="矩形 2"/>
          <p:cNvSpPr/>
          <p:nvPr/>
        </p:nvSpPr>
        <p:spPr>
          <a:xfrm>
            <a:off x="6608128" y="4301490"/>
            <a:ext cx="644525" cy="1014730"/>
          </a:xfrm>
          <a:prstGeom prst="rect">
            <a:avLst/>
          </a:prstGeom>
          <a:noFill/>
          <a:ln>
            <a:noFill/>
          </a:ln>
        </p:spPr>
        <p:txBody>
          <a:bodyPr wrap="none" rtlCol="0" anchor="t">
            <a:spAutoFit/>
          </a:bodyPr>
          <a:p>
            <a:pPr algn="ctr"/>
            <a:r>
              <a:rPr lang="en-US" altLang="zh-CN" sz="6000" b="1">
                <a:solidFill>
                  <a:srgbClr val="FF0000"/>
                </a:solidFill>
                <a:effectLst>
                  <a:outerShdw blurRad="38100" dist="19050" dir="2700000" algn="tl" rotWithShape="0">
                    <a:schemeClr val="dk1">
                      <a:alpha val="40000"/>
                    </a:schemeClr>
                  </a:outerShdw>
                </a:effectLst>
              </a:rPr>
              <a:t>A</a:t>
            </a:r>
            <a:endParaRPr lang="en-US" altLang="zh-CN" sz="6000" b="1">
              <a:solidFill>
                <a:srgbClr val="FF0000"/>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56235" y="1604010"/>
            <a:ext cx="10619105" cy="3107690"/>
          </a:xfrm>
          <a:prstGeom prst="rect">
            <a:avLst/>
          </a:prstGeom>
          <a:noFill/>
          <a:ln w="9525">
            <a:noFill/>
          </a:ln>
        </p:spPr>
        <p:txBody>
          <a:bodyPr wrap="square">
            <a:spAutoFit/>
          </a:bodyPr>
          <a:p>
            <a:pPr marL="266700" indent="-266700"/>
            <a:r>
              <a:rPr lang="zh-CN" altLang="en-US" sz="2800" b="1">
                <a:latin typeface="宋体" panose="02010600030101010101" pitchFamily="2" charset="-122"/>
              </a:rPr>
              <a:t>例</a:t>
            </a:r>
            <a:r>
              <a:rPr lang="en-US" altLang="zh-CN" sz="2800" b="1">
                <a:latin typeface="宋体" panose="02010600030101010101" pitchFamily="2" charset="-122"/>
              </a:rPr>
              <a:t>9.</a:t>
            </a:r>
            <a:r>
              <a:rPr lang="en-US" sz="2800" b="1">
                <a:latin typeface="宋体" panose="02010600030101010101" pitchFamily="2" charset="-122"/>
              </a:rPr>
              <a:t>(2021</a:t>
            </a:r>
            <a:r>
              <a:rPr lang="en-US" sz="2800" b="1">
                <a:latin typeface="宋体" panose="02010600030101010101" pitchFamily="2" charset="-122"/>
                <a:ea typeface="宋体" panose="02010600030101010101" pitchFamily="2" charset="-122"/>
              </a:rPr>
              <a:t>·</a:t>
            </a:r>
            <a:r>
              <a:rPr lang="zh-CN" altLang="en-US" sz="2800" b="1">
                <a:latin typeface="宋体" panose="02010600030101010101" pitchFamily="2" charset="-122"/>
              </a:rPr>
              <a:t>全国甲卷</a:t>
            </a:r>
            <a:r>
              <a:rPr lang="zh-CN" altLang="en-US" sz="2800" b="1">
                <a:latin typeface="宋体" panose="02010600030101010101" pitchFamily="2" charset="-122"/>
                <a:ea typeface="宋体" panose="02010600030101010101" pitchFamily="2" charset="-122"/>
              </a:rPr>
              <a:t>·</a:t>
            </a:r>
            <a:r>
              <a:rPr lang="en-US" sz="2800" b="1">
                <a:latin typeface="宋体" panose="02010600030101010101" pitchFamily="2" charset="-122"/>
              </a:rPr>
              <a:t>31</a:t>
            </a:r>
            <a:r>
              <a:rPr lang="zh-CN" altLang="en-US" sz="2800" b="1">
                <a:latin typeface="宋体" panose="02010600030101010101" pitchFamily="2" charset="-122"/>
              </a:rPr>
              <a:t>）</a:t>
            </a:r>
            <a:r>
              <a:rPr lang="en-US" sz="2800" b="1">
                <a:latin typeface="Times New Roman" panose="02020603050405020304" pitchFamily="18" charset="0"/>
              </a:rPr>
              <a:t>1982</a:t>
            </a:r>
            <a:r>
              <a:rPr lang="zh-CN" sz="2800" b="1">
                <a:ea typeface="宋体" panose="02010600030101010101" pitchFamily="2" charset="-122"/>
              </a:rPr>
              <a:t>年</a:t>
            </a:r>
            <a:r>
              <a:rPr lang="en-US" sz="2800" b="1">
                <a:latin typeface="Times New Roman" panose="02020603050405020304" pitchFamily="18" charset="0"/>
              </a:rPr>
              <a:t>12</a:t>
            </a:r>
            <a:r>
              <a:rPr lang="zh-CN" sz="2800" b="1">
                <a:ea typeface="宋体" panose="02010600030101010101" pitchFamily="2" charset="-122"/>
              </a:rPr>
              <a:t>月《人民日报》报道，浙江义乌某供销社在改革后，改变了过去“上面来货多少，下面供应多少”的状况，主动深入农户了解他们对生产资料的需求情况，采购农民所需物资；许多职工还积极寻找经营门路，开拓新的市场。出现这一现象是由于（      ）</a:t>
            </a:r>
            <a:r>
              <a:rPr lang="en-US" sz="2800" b="1">
                <a:latin typeface="宋体" panose="02010600030101010101" pitchFamily="2" charset="-122"/>
              </a:rPr>
              <a:t>A</a:t>
            </a:r>
            <a:r>
              <a:rPr lang="zh-CN" sz="2800" b="1">
                <a:ea typeface="宋体" panose="02010600030101010101" pitchFamily="2" charset="-122"/>
              </a:rPr>
              <a:t>．计划与市场的关系得以理顺          </a:t>
            </a:r>
            <a:r>
              <a:rPr lang="en-US" sz="2800" b="1">
                <a:latin typeface="Times New Roman" panose="02020603050405020304" pitchFamily="18" charset="0"/>
              </a:rPr>
              <a:t>B</a:t>
            </a:r>
            <a:r>
              <a:rPr lang="zh-CN" sz="2800" b="1">
                <a:ea typeface="宋体" panose="02010600030101010101" pitchFamily="2" charset="-122"/>
              </a:rPr>
              <a:t>．经济责任制逐步实行</a:t>
            </a:r>
            <a:r>
              <a:rPr lang="en-US" sz="2800" b="1">
                <a:latin typeface="宋体" panose="02010600030101010101" pitchFamily="2" charset="-122"/>
              </a:rPr>
              <a:t>C</a:t>
            </a:r>
            <a:r>
              <a:rPr lang="zh-CN" sz="2800" b="1">
                <a:ea typeface="宋体" panose="02010600030101010101" pitchFamily="2" charset="-122"/>
              </a:rPr>
              <a:t>．城市经济体制改革全面展开          </a:t>
            </a:r>
            <a:r>
              <a:rPr lang="en-US" sz="2800" b="1">
                <a:latin typeface="Times New Roman" panose="02020603050405020304" pitchFamily="18" charset="0"/>
              </a:rPr>
              <a:t>D</a:t>
            </a:r>
            <a:r>
              <a:rPr lang="zh-CN" sz="2800" b="1">
                <a:ea typeface="宋体" panose="02010600030101010101" pitchFamily="2" charset="-122"/>
              </a:rPr>
              <a:t>．现代企业制度的确立</a:t>
            </a:r>
            <a:endParaRPr lang="zh-CN" altLang="en-US" sz="2800" b="1"/>
          </a:p>
        </p:txBody>
      </p:sp>
      <p:sp>
        <p:nvSpPr>
          <p:cNvPr id="2" name="矩形 1"/>
          <p:cNvSpPr/>
          <p:nvPr/>
        </p:nvSpPr>
        <p:spPr>
          <a:xfrm>
            <a:off x="4997768" y="3088640"/>
            <a:ext cx="567055" cy="922020"/>
          </a:xfrm>
          <a:prstGeom prst="rect">
            <a:avLst/>
          </a:prstGeom>
          <a:noFill/>
          <a:ln>
            <a:noFill/>
          </a:ln>
        </p:spPr>
        <p:txBody>
          <a:bodyPr wrap="none" rtlCol="0" anchor="t">
            <a:spAutoFit/>
          </a:bodyPr>
          <a:p>
            <a:pPr algn="ctr"/>
            <a:r>
              <a:rPr lang="en-US" altLang="zh-CN" sz="5400" b="1">
                <a:solidFill>
                  <a:srgbClr val="FF0000"/>
                </a:solidFill>
                <a:effectLst>
                  <a:outerShdw blurRad="38100" dist="19050" dir="2700000" algn="tl" rotWithShape="0">
                    <a:schemeClr val="dk1">
                      <a:alpha val="40000"/>
                    </a:schemeClr>
                  </a:outerShdw>
                </a:effectLst>
              </a:rPr>
              <a:t>B</a:t>
            </a:r>
            <a:endParaRPr lang="en-US" altLang="zh-CN" sz="5400" b="1">
              <a:solidFill>
                <a:srgbClr val="FF0000"/>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 name="文本框 102"/>
          <p:cNvSpPr txBox="1"/>
          <p:nvPr/>
        </p:nvSpPr>
        <p:spPr>
          <a:xfrm>
            <a:off x="354965" y="998220"/>
            <a:ext cx="10812145" cy="1383665"/>
          </a:xfrm>
          <a:prstGeom prst="rect">
            <a:avLst/>
          </a:prstGeom>
          <a:noFill/>
          <a:ln w="9525">
            <a:noFill/>
          </a:ln>
        </p:spPr>
        <p:txBody>
          <a:bodyPr wrap="square">
            <a:spAutoFit/>
          </a:bodyPr>
          <a:p>
            <a:pPr indent="0"/>
            <a:r>
              <a:rPr lang="zh-CN" sz="2800" b="1">
                <a:solidFill>
                  <a:srgbClr val="000000"/>
                </a:solidFill>
                <a:latin typeface="Calibri" panose="020F0502020204030204" pitchFamily="34" charset="0"/>
                <a:ea typeface="宋体" panose="02010600030101010101" pitchFamily="2" charset="-122"/>
              </a:rPr>
              <a:t>例</a:t>
            </a:r>
            <a:r>
              <a:rPr lang="en-US" altLang="zh-CN" sz="2800" b="1">
                <a:solidFill>
                  <a:srgbClr val="000000"/>
                </a:solidFill>
                <a:latin typeface="Calibri" panose="020F0502020204030204" pitchFamily="34" charset="0"/>
                <a:ea typeface="宋体" panose="02010600030101010101" pitchFamily="2" charset="-122"/>
              </a:rPr>
              <a:t>10</a:t>
            </a:r>
            <a:r>
              <a:rPr lang="en-US" altLang="zh-CN" sz="2800" b="1">
                <a:solidFill>
                  <a:srgbClr val="000000"/>
                </a:solidFill>
                <a:latin typeface="Calibri" panose="020F0502020204030204" pitchFamily="34" charset="0"/>
                <a:ea typeface="宋体" panose="02010600030101010101" pitchFamily="2" charset="-122"/>
              </a:rPr>
              <a:t>.</a:t>
            </a:r>
            <a:r>
              <a:rPr lang="zh-CN" sz="2800" b="1">
                <a:solidFill>
                  <a:srgbClr val="000000"/>
                </a:solidFill>
                <a:latin typeface="Calibri" panose="020F0502020204030204" pitchFamily="34" charset="0"/>
                <a:ea typeface="宋体" panose="02010600030101010101" pitchFamily="2" charset="-122"/>
              </a:rPr>
              <a:t>（2019·新课标全国Ⅰ卷高考·41）</a:t>
            </a:r>
            <a:endParaRPr lang="zh-CN" sz="2800" b="1">
              <a:solidFill>
                <a:srgbClr val="000000"/>
              </a:solidFill>
              <a:latin typeface="Calibri" panose="020F0502020204030204" pitchFamily="34" charset="0"/>
              <a:ea typeface="宋体" panose="02010600030101010101" pitchFamily="2" charset="-122"/>
            </a:endParaRPr>
          </a:p>
          <a:p>
            <a:pPr indent="0"/>
            <a:r>
              <a:rPr lang="zh-CN" sz="2800" b="1">
                <a:solidFill>
                  <a:srgbClr val="000000"/>
                </a:solidFill>
                <a:latin typeface="Calibri" panose="020F0502020204030204" pitchFamily="34" charset="0"/>
                <a:ea typeface="宋体" panose="02010600030101010101" pitchFamily="2" charset="-122"/>
              </a:rPr>
              <a:t>（</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2</a:t>
            </a:r>
            <a:r>
              <a:rPr lang="zh-CN" sz="2800" b="1">
                <a:solidFill>
                  <a:srgbClr val="000000"/>
                </a:solidFill>
                <a:latin typeface="Calibri" panose="020F0502020204030204" pitchFamily="34" charset="0"/>
                <a:ea typeface="宋体" panose="02010600030101010101" pitchFamily="2" charset="-122"/>
              </a:rPr>
              <a:t>）根据材料二并结合所学知识，简析改革开放以来中国钢铁业发展的主要原因。（</a:t>
            </a:r>
            <a:r>
              <a:rPr lang="en-US" sz="2800" b="1">
                <a:solidFill>
                  <a:srgbClr val="000000"/>
                </a:solidFill>
                <a:latin typeface="Calibri" panose="020F0502020204030204" pitchFamily="34" charset="0"/>
                <a:ea typeface="宋体" panose="02010600030101010101" pitchFamily="2" charset="-122"/>
              </a:rPr>
              <a:t>10</a:t>
            </a:r>
            <a:r>
              <a:rPr lang="zh-CN" sz="2800" b="1">
                <a:solidFill>
                  <a:srgbClr val="000000"/>
                </a:solidFill>
                <a:latin typeface="Calibri" panose="020F0502020204030204" pitchFamily="34" charset="0"/>
                <a:ea typeface="宋体" panose="02010600030101010101" pitchFamily="2" charset="-122"/>
              </a:rPr>
              <a:t>分）</a:t>
            </a:r>
            <a:endParaRPr lang="zh-CN" altLang="en-US" sz="2800" b="1"/>
          </a:p>
        </p:txBody>
      </p:sp>
      <p:sp>
        <p:nvSpPr>
          <p:cNvPr id="2" name="文本框 1"/>
          <p:cNvSpPr txBox="1"/>
          <p:nvPr/>
        </p:nvSpPr>
        <p:spPr>
          <a:xfrm>
            <a:off x="451485" y="2737485"/>
            <a:ext cx="10630535" cy="1383665"/>
          </a:xfrm>
          <a:prstGeom prst="rect">
            <a:avLst/>
          </a:prstGeom>
          <a:noFill/>
          <a:ln w="9525">
            <a:noFill/>
          </a:ln>
        </p:spPr>
        <p:txBody>
          <a:bodyPr wrap="square">
            <a:spAutoFit/>
          </a:bodyPr>
          <a:p>
            <a:pPr indent="0"/>
            <a:r>
              <a:rPr lang="zh-CN" sz="2800" b="1">
                <a:solidFill>
                  <a:srgbClr val="1A25FE"/>
                </a:solidFill>
                <a:latin typeface="Calibri" panose="020F0502020204030204" pitchFamily="34" charset="0"/>
                <a:ea typeface="宋体" panose="02010600030101010101" pitchFamily="2" charset="-122"/>
              </a:rPr>
              <a:t>（</a:t>
            </a:r>
            <a:r>
              <a:rPr lang="en-US" sz="2800" b="1">
                <a:solidFill>
                  <a:srgbClr val="1A25FE"/>
                </a:solidFill>
                <a:latin typeface="Calibri" panose="020F0502020204030204" pitchFamily="34" charset="0"/>
                <a:ea typeface="宋体" panose="02010600030101010101" pitchFamily="2" charset="-122"/>
                <a:cs typeface="Times New Roman" panose="02020603050405020304" pitchFamily="18" charset="0"/>
              </a:rPr>
              <a:t>2</a:t>
            </a:r>
            <a:r>
              <a:rPr lang="zh-CN" sz="2800" b="1">
                <a:solidFill>
                  <a:srgbClr val="1A25FE"/>
                </a:solidFill>
                <a:latin typeface="Calibri" panose="020F0502020204030204" pitchFamily="34" charset="0"/>
                <a:ea typeface="宋体" panose="02010600030101010101" pitchFamily="2" charset="-122"/>
              </a:rPr>
              <a:t>）</a:t>
            </a:r>
            <a:r>
              <a:rPr lang="zh-CN" sz="2800" b="1">
                <a:solidFill>
                  <a:srgbClr val="FF0000"/>
                </a:solidFill>
                <a:latin typeface="Calibri" panose="020F0502020204030204" pitchFamily="34" charset="0"/>
                <a:ea typeface="宋体" panose="02010600030101010101" pitchFamily="2" charset="-122"/>
              </a:rPr>
              <a:t>经济体制改革推进，现代企业制度逐步建立</a:t>
            </a:r>
            <a:r>
              <a:rPr lang="zh-CN" sz="2800" b="1">
                <a:solidFill>
                  <a:srgbClr val="1A25FE"/>
                </a:solidFill>
                <a:latin typeface="Calibri" panose="020F0502020204030204" pitchFamily="34" charset="0"/>
                <a:ea typeface="宋体" panose="02010600030101010101" pitchFamily="2" charset="-122"/>
              </a:rPr>
              <a:t>；现代化建设加快，需求增大；科技水平提高；对外开放、引进外资；投资大幅增加。</a:t>
            </a:r>
            <a:endParaRPr lang="zh-CN" altLang="en-US" sz="2800" b="1">
              <a:solidFill>
                <a:srgbClr val="1A25FE"/>
              </a:solidFill>
              <a:latin typeface="Calibri" panose="020F0502020204030204" pitchFamily="34" charset="0"/>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17435" y="1334144"/>
            <a:ext cx="9466053"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3</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解放国家：从计划经济体制到社会主义市场经济体制 </a:t>
            </a:r>
            <a:endParaRPr kumimoji="0" lang="zh-CN" sz="2800" b="1"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graphicFrame>
        <p:nvGraphicFramePr>
          <p:cNvPr id="3" name="表格 2"/>
          <p:cNvGraphicFramePr>
            <a:graphicFrameLocks noGrp="1"/>
          </p:cNvGraphicFramePr>
          <p:nvPr>
            <p:custDataLst>
              <p:tags r:id="rId1"/>
            </p:custDataLst>
          </p:nvPr>
        </p:nvGraphicFramePr>
        <p:xfrm>
          <a:off x="331749" y="2621719"/>
          <a:ext cx="10572824" cy="3840480"/>
        </p:xfrm>
        <a:graphic>
          <a:graphicData uri="http://schemas.openxmlformats.org/drawingml/2006/table">
            <a:tbl>
              <a:tblPr/>
              <a:tblGrid>
                <a:gridCol w="2054015"/>
                <a:gridCol w="2903546"/>
                <a:gridCol w="5615263"/>
              </a:tblGrid>
              <a:tr h="0">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时间</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中共重要会议</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提法</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400" b="1" kern="100">
                          <a:latin typeface="楷体" panose="02010609060101010101" pitchFamily="49" charset="-122"/>
                          <a:ea typeface="宋体" panose="02010600030101010101" pitchFamily="2" charset="-122"/>
                          <a:cs typeface="Times New Roman" panose="02020603050405020304"/>
                        </a:rPr>
                        <a:t>1982</a:t>
                      </a:r>
                      <a:r>
                        <a:rPr lang="zh-CN" sz="2400" b="1" kern="100">
                          <a:latin typeface="Calibri" panose="020F0502020204030204"/>
                          <a:ea typeface="楷体" panose="02010609060101010101" pitchFamily="49" charset="-122"/>
                          <a:cs typeface="Times New Roman" panose="02020603050405020304"/>
                        </a:rPr>
                        <a:t>年</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中共十二大</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坚持计划经济为主，市场调节为辅原则</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400" b="1" kern="100">
                          <a:latin typeface="楷体" panose="02010609060101010101" pitchFamily="49" charset="-122"/>
                          <a:ea typeface="宋体" panose="02010600030101010101" pitchFamily="2" charset="-122"/>
                          <a:cs typeface="Times New Roman" panose="02020603050405020304"/>
                        </a:rPr>
                        <a:t>1984</a:t>
                      </a:r>
                      <a:r>
                        <a:rPr lang="zh-CN" sz="2400" b="1" kern="100">
                          <a:latin typeface="Calibri" panose="020F0502020204030204"/>
                          <a:ea typeface="楷体" panose="02010609060101010101" pitchFamily="49" charset="-122"/>
                          <a:cs typeface="Times New Roman" panose="02020603050405020304"/>
                        </a:rPr>
                        <a:t>年</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中共十二届三中全会</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有计划的商品经济</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400" b="1" kern="100">
                          <a:latin typeface="楷体" panose="02010609060101010101" pitchFamily="49" charset="-122"/>
                          <a:ea typeface="宋体" panose="02010600030101010101" pitchFamily="2" charset="-122"/>
                          <a:cs typeface="Times New Roman" panose="02020603050405020304"/>
                        </a:rPr>
                        <a:t>1987</a:t>
                      </a:r>
                      <a:r>
                        <a:rPr lang="zh-CN" sz="2400" b="1" kern="100">
                          <a:latin typeface="Calibri" panose="020F0502020204030204"/>
                          <a:ea typeface="楷体" panose="02010609060101010101" pitchFamily="49" charset="-122"/>
                          <a:cs typeface="Times New Roman" panose="02020603050405020304"/>
                        </a:rPr>
                        <a:t>年</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中共十三大</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计划调控市场，市场引导企业</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400" b="1" kern="100">
                          <a:latin typeface="楷体" panose="02010609060101010101" pitchFamily="49" charset="-122"/>
                          <a:ea typeface="宋体" panose="02010600030101010101" pitchFamily="2" charset="-122"/>
                          <a:cs typeface="Times New Roman" panose="02020603050405020304"/>
                        </a:rPr>
                        <a:t>1992</a:t>
                      </a:r>
                      <a:r>
                        <a:rPr lang="zh-CN" sz="2400" b="1" kern="100">
                          <a:latin typeface="Calibri" panose="020F0502020204030204"/>
                          <a:ea typeface="楷体" panose="02010609060101010101" pitchFamily="49" charset="-122"/>
                          <a:cs typeface="Times New Roman" panose="02020603050405020304"/>
                        </a:rPr>
                        <a:t>年</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中共十四大</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社会主义市场经济</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400" b="1" kern="100">
                          <a:latin typeface="楷体" panose="02010609060101010101" pitchFamily="49" charset="-122"/>
                          <a:ea typeface="宋体" panose="02010600030101010101" pitchFamily="2" charset="-122"/>
                          <a:cs typeface="Times New Roman" panose="02020603050405020304"/>
                        </a:rPr>
                        <a:t>1997</a:t>
                      </a:r>
                      <a:r>
                        <a:rPr lang="zh-CN" sz="2400" b="1" kern="100">
                          <a:latin typeface="Calibri" panose="020F0502020204030204"/>
                          <a:ea typeface="楷体" panose="02010609060101010101" pitchFamily="49" charset="-122"/>
                          <a:cs typeface="Times New Roman" panose="02020603050405020304"/>
                        </a:rPr>
                        <a:t>年</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中共十五大</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进一步完善社会主义市场经济理论</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400" b="1" kern="100">
                          <a:latin typeface="楷体" panose="02010609060101010101" pitchFamily="49" charset="-122"/>
                          <a:ea typeface="宋体" panose="02010600030101010101" pitchFamily="2" charset="-122"/>
                          <a:cs typeface="Times New Roman" panose="02020603050405020304"/>
                        </a:rPr>
                        <a:t>2017</a:t>
                      </a:r>
                      <a:r>
                        <a:rPr lang="zh-CN" sz="2400" b="1" kern="100">
                          <a:latin typeface="Calibri" panose="020F0502020204030204"/>
                          <a:ea typeface="楷体" panose="02010609060101010101" pitchFamily="49" charset="-122"/>
                          <a:cs typeface="Times New Roman" panose="02020603050405020304"/>
                        </a:rPr>
                        <a:t>年</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latin typeface="Calibri" panose="020F0502020204030204"/>
                          <a:ea typeface="楷体" panose="02010609060101010101" pitchFamily="49" charset="-122"/>
                          <a:cs typeface="Times New Roman" panose="02020603050405020304"/>
                        </a:rPr>
                        <a:t>中共十九大</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dirty="0">
                          <a:latin typeface="Calibri" panose="020F0502020204030204"/>
                          <a:ea typeface="楷体" panose="02010609060101010101" pitchFamily="49" charset="-122"/>
                          <a:cs typeface="Times New Roman" panose="02020603050405020304"/>
                        </a:rPr>
                        <a:t>发挥市场在资源配置中的决定性作用</a:t>
                      </a:r>
                      <a:endParaRPr lang="zh-CN" sz="2400" b="1" kern="100" dirty="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22" name="Rectangle 2"/>
          <p:cNvSpPr>
            <a:spLocks noChangeArrowheads="1"/>
          </p:cNvSpPr>
          <p:nvPr/>
        </p:nvSpPr>
        <p:spPr bwMode="auto">
          <a:xfrm>
            <a:off x="1928834" y="1977086"/>
            <a:ext cx="7189789"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表</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：社会主义市场经济体制形成和发展历程</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5" name="Rectangle 1"/>
          <p:cNvSpPr>
            <a:spLocks noChangeArrowheads="1"/>
          </p:cNvSpPr>
          <p:nvPr/>
        </p:nvSpPr>
        <p:spPr bwMode="auto">
          <a:xfrm>
            <a:off x="-25441" y="142852"/>
            <a:ext cx="3068469"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（二）路经选择</a:t>
            </a:r>
            <a:endParaRPr kumimoji="0" lang="zh-CN" altLang="en-US" sz="32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6" name="Rectangle 2"/>
          <p:cNvSpPr>
            <a:spLocks noChangeArrowheads="1"/>
          </p:cNvSpPr>
          <p:nvPr/>
        </p:nvSpPr>
        <p:spPr bwMode="auto">
          <a:xfrm>
            <a:off x="331749" y="714356"/>
            <a:ext cx="2170787"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1</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、对内改革</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997" y="1428736"/>
            <a:ext cx="8662949" cy="523220"/>
          </a:xfrm>
          <a:prstGeom prst="rect">
            <a:avLst/>
          </a:prstGeom>
        </p:spPr>
        <p:txBody>
          <a:bodyPr wrap="none">
            <a:spAutoFit/>
          </a:bodyPr>
          <a:lstStyle/>
          <a:p>
            <a:r>
              <a:rPr lang="zh-CN" altLang="en-US" sz="2800" b="1" dirty="0" smtClean="0">
                <a:solidFill>
                  <a:srgbClr val="0000CC"/>
                </a:solidFill>
              </a:rPr>
              <a:t>（</a:t>
            </a:r>
            <a:r>
              <a:rPr lang="en-US" altLang="zh-CN" sz="2800" b="1" dirty="0" smtClean="0">
                <a:solidFill>
                  <a:srgbClr val="0000CC"/>
                </a:solidFill>
              </a:rPr>
              <a:t>4</a:t>
            </a:r>
            <a:r>
              <a:rPr lang="zh-CN" altLang="en-US" sz="2800" b="1" dirty="0" smtClean="0">
                <a:solidFill>
                  <a:srgbClr val="0000CC"/>
                </a:solidFill>
              </a:rPr>
              <a:t>）</a:t>
            </a:r>
            <a:r>
              <a:rPr lang="zh-CN" altLang="zh-CN" sz="2800" b="1" dirty="0" smtClean="0">
                <a:solidFill>
                  <a:srgbClr val="0000CC"/>
                </a:solidFill>
              </a:rPr>
              <a:t>解</a:t>
            </a:r>
            <a:r>
              <a:rPr lang="zh-CN" altLang="zh-CN" sz="2800" b="1" dirty="0">
                <a:solidFill>
                  <a:srgbClr val="0000CC"/>
                </a:solidFill>
              </a:rPr>
              <a:t>放理论：从传统社会主义到中国特色社会主义</a:t>
            </a:r>
            <a:endParaRPr lang="zh-CN" altLang="en-US" sz="2800" b="1" dirty="0">
              <a:solidFill>
                <a:srgbClr val="0000CC"/>
              </a:solidFill>
            </a:endParaRPr>
          </a:p>
        </p:txBody>
      </p:sp>
      <p:graphicFrame>
        <p:nvGraphicFramePr>
          <p:cNvPr id="3" name="表格 2"/>
          <p:cNvGraphicFramePr>
            <a:graphicFrameLocks noGrp="1"/>
          </p:cNvGraphicFramePr>
          <p:nvPr>
            <p:custDataLst>
              <p:tags r:id="rId1"/>
            </p:custDataLst>
          </p:nvPr>
        </p:nvGraphicFramePr>
        <p:xfrm>
          <a:off x="188873" y="2923242"/>
          <a:ext cx="10858577" cy="3291840"/>
        </p:xfrm>
        <a:graphic>
          <a:graphicData uri="http://schemas.openxmlformats.org/drawingml/2006/table">
            <a:tbl>
              <a:tblPr/>
              <a:tblGrid>
                <a:gridCol w="1764710"/>
                <a:gridCol w="2161260"/>
                <a:gridCol w="6932607"/>
              </a:tblGrid>
              <a:tr h="0">
                <a:tc>
                  <a:txBody>
                    <a:bodyPr/>
                    <a:lstStyle/>
                    <a:p>
                      <a:pPr indent="266700" algn="just">
                        <a:lnSpc>
                          <a:spcPct val="150000"/>
                        </a:lnSpc>
                        <a:spcAft>
                          <a:spcPts val="0"/>
                        </a:spcAft>
                      </a:pPr>
                      <a:r>
                        <a:rPr lang="zh-CN" sz="2400" b="1" kern="100">
                          <a:latin typeface="Calibri" panose="020F0502020204030204"/>
                          <a:ea typeface="宋体" panose="02010600030101010101" pitchFamily="2" charset="-122"/>
                          <a:cs typeface="Times New Roman" panose="02020603050405020304"/>
                        </a:rPr>
                        <a:t>时间</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latin typeface="Calibri" panose="020F0502020204030204"/>
                          <a:ea typeface="宋体" panose="02010600030101010101" pitchFamily="2" charset="-122"/>
                          <a:cs typeface="Times New Roman" panose="02020603050405020304"/>
                        </a:rPr>
                        <a:t>会议</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latin typeface="Calibri" panose="020F0502020204030204"/>
                          <a:ea typeface="宋体" panose="02010600030101010101" pitchFamily="2" charset="-122"/>
                          <a:cs typeface="Times New Roman" panose="02020603050405020304"/>
                        </a:rPr>
                        <a:t>社会主义“中国化”过程</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just">
                        <a:lnSpc>
                          <a:spcPct val="150000"/>
                        </a:lnSpc>
                        <a:spcAft>
                          <a:spcPts val="0"/>
                        </a:spcAft>
                      </a:pPr>
                      <a:r>
                        <a:rPr lang="en-US" sz="2400" b="1" kern="100">
                          <a:latin typeface="Calibri" panose="020F0502020204030204"/>
                          <a:ea typeface="宋体" panose="02010600030101010101" pitchFamily="2" charset="-122"/>
                          <a:cs typeface="Times New Roman" panose="02020603050405020304"/>
                        </a:rPr>
                        <a:t>1982</a:t>
                      </a:r>
                      <a:r>
                        <a:rPr lang="zh-CN" sz="2400" b="1" kern="100">
                          <a:latin typeface="Calibri" panose="020F0502020204030204"/>
                          <a:ea typeface="宋体" panose="02010600030101010101" pitchFamily="2" charset="-122"/>
                          <a:cs typeface="Times New Roman" panose="02020603050405020304"/>
                        </a:rPr>
                        <a:t>年</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latin typeface="Calibri" panose="020F0502020204030204"/>
                          <a:ea typeface="宋体" panose="02010600030101010101" pitchFamily="2" charset="-122"/>
                          <a:cs typeface="Times New Roman" panose="02020603050405020304"/>
                        </a:rPr>
                        <a:t>中共十二大</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latin typeface="Calibri" panose="020F0502020204030204"/>
                          <a:ea typeface="宋体" panose="02010600030101010101" pitchFamily="2" charset="-122"/>
                          <a:cs typeface="Times New Roman" panose="02020603050405020304"/>
                        </a:rPr>
                        <a:t>提出“建设有中国特色社会主义”</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just">
                        <a:lnSpc>
                          <a:spcPct val="150000"/>
                        </a:lnSpc>
                        <a:spcAft>
                          <a:spcPts val="0"/>
                        </a:spcAft>
                      </a:pPr>
                      <a:r>
                        <a:rPr lang="en-US" sz="2400" b="1" kern="100">
                          <a:latin typeface="Calibri" panose="020F0502020204030204"/>
                          <a:ea typeface="宋体" panose="02010600030101010101" pitchFamily="2" charset="-122"/>
                          <a:cs typeface="Times New Roman" panose="02020603050405020304"/>
                        </a:rPr>
                        <a:t>1997</a:t>
                      </a:r>
                      <a:r>
                        <a:rPr lang="zh-CN" sz="2400" b="1" kern="100">
                          <a:latin typeface="Calibri" panose="020F0502020204030204"/>
                          <a:ea typeface="宋体" panose="02010600030101010101" pitchFamily="2" charset="-122"/>
                          <a:cs typeface="Times New Roman" panose="02020603050405020304"/>
                        </a:rPr>
                        <a:t>年</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latin typeface="Calibri" panose="020F0502020204030204"/>
                          <a:ea typeface="宋体" panose="02010600030101010101" pitchFamily="2" charset="-122"/>
                          <a:cs typeface="Times New Roman" panose="02020603050405020304"/>
                        </a:rPr>
                        <a:t>中共十五大</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latin typeface="Calibri" panose="020F0502020204030204"/>
                          <a:ea typeface="宋体" panose="02010600030101010101" pitchFamily="2" charset="-122"/>
                          <a:cs typeface="Times New Roman" panose="02020603050405020304"/>
                        </a:rPr>
                        <a:t>邓小平理论写入党章</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just">
                        <a:lnSpc>
                          <a:spcPct val="150000"/>
                        </a:lnSpc>
                        <a:spcAft>
                          <a:spcPts val="0"/>
                        </a:spcAft>
                      </a:pPr>
                      <a:r>
                        <a:rPr lang="en-US" sz="2400" b="1" kern="100">
                          <a:latin typeface="Calibri" panose="020F0502020204030204"/>
                          <a:ea typeface="宋体" panose="02010600030101010101" pitchFamily="2" charset="-122"/>
                          <a:cs typeface="Times New Roman" panose="02020603050405020304"/>
                        </a:rPr>
                        <a:t>2002</a:t>
                      </a:r>
                      <a:r>
                        <a:rPr lang="zh-CN" sz="2400" b="1" kern="100">
                          <a:latin typeface="Calibri" panose="020F0502020204030204"/>
                          <a:ea typeface="宋体" panose="02010600030101010101" pitchFamily="2" charset="-122"/>
                          <a:cs typeface="Times New Roman" panose="02020603050405020304"/>
                        </a:rPr>
                        <a:t>年</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latin typeface="Calibri" panose="020F0502020204030204"/>
                          <a:ea typeface="宋体" panose="02010600030101010101" pitchFamily="2" charset="-122"/>
                          <a:cs typeface="Times New Roman" panose="02020603050405020304"/>
                        </a:rPr>
                        <a:t>中共十六大</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latin typeface="Calibri" panose="020F0502020204030204"/>
                          <a:ea typeface="宋体" panose="02010600030101010101" pitchFamily="2" charset="-122"/>
                          <a:cs typeface="Times New Roman" panose="02020603050405020304"/>
                        </a:rPr>
                        <a:t>“三个代表重要思想”写入党章</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just">
                        <a:lnSpc>
                          <a:spcPct val="150000"/>
                        </a:lnSpc>
                        <a:spcAft>
                          <a:spcPts val="0"/>
                        </a:spcAft>
                      </a:pPr>
                      <a:r>
                        <a:rPr lang="en-US" sz="2400" b="1" kern="100">
                          <a:latin typeface="Calibri" panose="020F0502020204030204"/>
                          <a:ea typeface="宋体" panose="02010600030101010101" pitchFamily="2" charset="-122"/>
                          <a:cs typeface="Times New Roman" panose="02020603050405020304"/>
                        </a:rPr>
                        <a:t>2007</a:t>
                      </a:r>
                      <a:r>
                        <a:rPr lang="zh-CN" sz="2400" b="1" kern="100">
                          <a:latin typeface="Calibri" panose="020F0502020204030204"/>
                          <a:ea typeface="宋体" panose="02010600030101010101" pitchFamily="2" charset="-122"/>
                          <a:cs typeface="Times New Roman" panose="02020603050405020304"/>
                        </a:rPr>
                        <a:t>年</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latin typeface="Calibri" panose="020F0502020204030204"/>
                          <a:ea typeface="宋体" panose="02010600030101010101" pitchFamily="2" charset="-122"/>
                          <a:cs typeface="Times New Roman" panose="02020603050405020304"/>
                        </a:rPr>
                        <a:t>中共十七大</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latin typeface="Calibri" panose="020F0502020204030204"/>
                          <a:ea typeface="宋体" panose="02010600030101010101" pitchFamily="2" charset="-122"/>
                          <a:cs typeface="Times New Roman" panose="02020603050405020304"/>
                        </a:rPr>
                        <a:t>科学发展观写入党章</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just">
                        <a:lnSpc>
                          <a:spcPct val="150000"/>
                        </a:lnSpc>
                        <a:spcAft>
                          <a:spcPts val="0"/>
                        </a:spcAft>
                      </a:pPr>
                      <a:r>
                        <a:rPr lang="en-US" sz="2400" b="1" kern="100">
                          <a:latin typeface="Calibri" panose="020F0502020204030204"/>
                          <a:ea typeface="宋体" panose="02010600030101010101" pitchFamily="2" charset="-122"/>
                          <a:cs typeface="Times New Roman" panose="02020603050405020304"/>
                        </a:rPr>
                        <a:t>2017</a:t>
                      </a:r>
                      <a:r>
                        <a:rPr lang="zh-CN" sz="2400" b="1" kern="100">
                          <a:latin typeface="Calibri" panose="020F0502020204030204"/>
                          <a:ea typeface="宋体" panose="02010600030101010101" pitchFamily="2" charset="-122"/>
                          <a:cs typeface="Times New Roman" panose="02020603050405020304"/>
                        </a:rPr>
                        <a:t>年</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latin typeface="Calibri" panose="020F0502020204030204"/>
                          <a:ea typeface="宋体" panose="02010600030101010101" pitchFamily="2" charset="-122"/>
                          <a:cs typeface="Times New Roman" panose="02020603050405020304"/>
                        </a:rPr>
                        <a:t>中共十九大</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dirty="0">
                          <a:latin typeface="Calibri" panose="020F0502020204030204"/>
                          <a:ea typeface="宋体" panose="02010600030101010101" pitchFamily="2" charset="-122"/>
                          <a:cs typeface="Times New Roman" panose="02020603050405020304"/>
                        </a:rPr>
                        <a:t>习近平新时代中国特色社会主义思想写入党章</a:t>
                      </a:r>
                      <a:endParaRPr lang="zh-CN" sz="2400" b="1" kern="100" dirty="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1745" name="Rectangle 1"/>
          <p:cNvSpPr>
            <a:spLocks noChangeArrowheads="1"/>
          </p:cNvSpPr>
          <p:nvPr/>
        </p:nvSpPr>
        <p:spPr bwMode="auto">
          <a:xfrm>
            <a:off x="2117699" y="2185708"/>
            <a:ext cx="6022803"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266700" algn="ctr"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表</a:t>
            </a:r>
            <a:r>
              <a:rPr kumimoji="0" lang="en-US" altLang="zh-CN" sz="2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a:t>
            </a:r>
            <a:r>
              <a:rPr kumimoji="0" lang="zh-CN" altLang="en-US" sz="2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：中国特色社会主义的理论成就</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5" name="Rectangle 1"/>
          <p:cNvSpPr>
            <a:spLocks noChangeArrowheads="1"/>
          </p:cNvSpPr>
          <p:nvPr/>
        </p:nvSpPr>
        <p:spPr bwMode="auto">
          <a:xfrm>
            <a:off x="-25441" y="142852"/>
            <a:ext cx="3068469"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（二）路经选择</a:t>
            </a:r>
            <a:endParaRPr kumimoji="0" lang="zh-CN" altLang="en-US" sz="32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6" name="Rectangle 2"/>
          <p:cNvSpPr>
            <a:spLocks noChangeArrowheads="1"/>
          </p:cNvSpPr>
          <p:nvPr/>
        </p:nvSpPr>
        <p:spPr bwMode="auto">
          <a:xfrm>
            <a:off x="331749" y="714356"/>
            <a:ext cx="2170787"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1</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、对内改革</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1749" y="1285860"/>
            <a:ext cx="2531462" cy="523220"/>
          </a:xfrm>
          <a:prstGeom prst="rect">
            <a:avLst/>
          </a:prstGeom>
        </p:spPr>
        <p:txBody>
          <a:bodyPr wrap="none">
            <a:spAutoFit/>
          </a:bodyPr>
          <a:lstStyle/>
          <a:p>
            <a:r>
              <a:rPr lang="en-US" altLang="zh-CN" sz="2800" b="1" dirty="0" smtClean="0">
                <a:solidFill>
                  <a:srgbClr val="FF0000"/>
                </a:solidFill>
              </a:rPr>
              <a:t>2</a:t>
            </a:r>
            <a:r>
              <a:rPr lang="zh-CN" altLang="en-US" sz="2800" b="1" dirty="0" smtClean="0">
                <a:solidFill>
                  <a:srgbClr val="FF0000"/>
                </a:solidFill>
              </a:rPr>
              <a:t>、</a:t>
            </a:r>
            <a:r>
              <a:rPr lang="zh-CN" altLang="zh-CN" sz="2800" b="1" dirty="0" smtClean="0">
                <a:solidFill>
                  <a:srgbClr val="FF0000"/>
                </a:solidFill>
              </a:rPr>
              <a:t>对</a:t>
            </a:r>
            <a:r>
              <a:rPr lang="zh-CN" altLang="zh-CN" sz="2800" b="1" dirty="0">
                <a:solidFill>
                  <a:srgbClr val="FF0000"/>
                </a:solidFill>
              </a:rPr>
              <a:t>外开放：</a:t>
            </a:r>
            <a:endParaRPr lang="zh-CN" altLang="zh-CN" sz="2800" b="1" dirty="0">
              <a:solidFill>
                <a:srgbClr val="FF0000"/>
              </a:solidFill>
            </a:endParaRPr>
          </a:p>
        </p:txBody>
      </p:sp>
      <p:sp>
        <p:nvSpPr>
          <p:cNvPr id="3" name="矩形 2"/>
          <p:cNvSpPr/>
          <p:nvPr/>
        </p:nvSpPr>
        <p:spPr>
          <a:xfrm>
            <a:off x="188873" y="2396677"/>
            <a:ext cx="10644262" cy="2246769"/>
          </a:xfrm>
          <a:prstGeom prst="rect">
            <a:avLst/>
          </a:prstGeom>
        </p:spPr>
        <p:txBody>
          <a:bodyPr wrap="square">
            <a:spAutoFit/>
          </a:bodyPr>
          <a:lstStyle/>
          <a:p>
            <a:r>
              <a:rPr lang="zh-CN" altLang="en-US" sz="2800" b="1" dirty="0" smtClean="0"/>
              <a:t>（</a:t>
            </a:r>
            <a:r>
              <a:rPr lang="en-US" altLang="zh-CN" sz="2800" b="1" dirty="0" smtClean="0"/>
              <a:t>1</a:t>
            </a:r>
            <a:r>
              <a:rPr lang="zh-CN" altLang="en-US" sz="2800" b="1" dirty="0" smtClean="0"/>
              <a:t>）</a:t>
            </a:r>
            <a:r>
              <a:rPr lang="zh-CN" altLang="zh-CN" sz="2800" b="1" dirty="0" smtClean="0">
                <a:solidFill>
                  <a:srgbClr val="FF0000"/>
                </a:solidFill>
              </a:rPr>
              <a:t>政</a:t>
            </a:r>
            <a:r>
              <a:rPr lang="zh-CN" altLang="zh-CN" sz="2800" b="1" dirty="0">
                <a:solidFill>
                  <a:srgbClr val="FF0000"/>
                </a:solidFill>
              </a:rPr>
              <a:t>策性开放</a:t>
            </a:r>
            <a:r>
              <a:rPr lang="zh-CN" altLang="zh-CN" sz="2800" b="1" dirty="0"/>
              <a:t>阶段：经济特区——沿海开放城市——沿海经济开放区——开发开放上海浦东——内</a:t>
            </a:r>
            <a:r>
              <a:rPr lang="zh-CN" altLang="zh-CN" sz="2800" b="1" dirty="0" smtClean="0"/>
              <a:t>地</a:t>
            </a:r>
            <a:endParaRPr lang="en-US" altLang="zh-CN" sz="2800" b="1" dirty="0" smtClean="0"/>
          </a:p>
          <a:p>
            <a:endParaRPr lang="zh-CN" altLang="zh-CN" sz="2800" b="1" dirty="0"/>
          </a:p>
          <a:p>
            <a:r>
              <a:rPr lang="zh-CN" altLang="en-US" sz="2800" b="1" dirty="0" smtClean="0"/>
              <a:t>（</a:t>
            </a:r>
            <a:r>
              <a:rPr lang="en-US" altLang="zh-CN" sz="2800" b="1" dirty="0" smtClean="0"/>
              <a:t>2</a:t>
            </a:r>
            <a:r>
              <a:rPr lang="zh-CN" altLang="en-US" sz="2800" b="1" dirty="0" smtClean="0"/>
              <a:t>）</a:t>
            </a:r>
            <a:r>
              <a:rPr lang="zh-CN" altLang="zh-CN" sz="2800" b="1" dirty="0" smtClean="0">
                <a:solidFill>
                  <a:srgbClr val="FF0000"/>
                </a:solidFill>
              </a:rPr>
              <a:t>制</a:t>
            </a:r>
            <a:r>
              <a:rPr lang="zh-CN" altLang="zh-CN" sz="2800" b="1" dirty="0">
                <a:solidFill>
                  <a:srgbClr val="FF0000"/>
                </a:solidFill>
              </a:rPr>
              <a:t>度性开放</a:t>
            </a:r>
            <a:r>
              <a:rPr lang="zh-CN" altLang="zh-CN" sz="2800" b="1" dirty="0"/>
              <a:t>阶段：加入</a:t>
            </a:r>
            <a:r>
              <a:rPr lang="en-US" altLang="zh-CN" sz="2800" b="1" dirty="0"/>
              <a:t>WTO</a:t>
            </a:r>
            <a:r>
              <a:rPr lang="zh-CN" altLang="zh-CN" sz="2800" b="1" dirty="0"/>
              <a:t>、提出“一带一路”倡议、构建人类命运共同体、建立亚投行、举办首届进博会等。</a:t>
            </a:r>
            <a:endParaRPr lang="zh-CN" altLang="zh-CN" sz="2800" b="1" dirty="0"/>
          </a:p>
        </p:txBody>
      </p:sp>
      <p:sp>
        <p:nvSpPr>
          <p:cNvPr id="4" name="Rectangle 1"/>
          <p:cNvSpPr>
            <a:spLocks noChangeArrowheads="1"/>
          </p:cNvSpPr>
          <p:nvPr/>
        </p:nvSpPr>
        <p:spPr bwMode="auto">
          <a:xfrm>
            <a:off x="-25441" y="142852"/>
            <a:ext cx="3068469"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（二）路经选择</a:t>
            </a:r>
            <a:endParaRPr kumimoji="0" lang="zh-CN" altLang="en-US" sz="32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2" descr="pic_10284zz"/>
          <p:cNvPicPr>
            <a:picLocks noChangeAspect="1"/>
          </p:cNvPicPr>
          <p:nvPr/>
        </p:nvPicPr>
        <p:blipFill>
          <a:blip r:embed="rId1"/>
          <a:stretch>
            <a:fillRect/>
          </a:stretch>
        </p:blipFill>
        <p:spPr>
          <a:xfrm>
            <a:off x="82550" y="0"/>
            <a:ext cx="7493000" cy="6858000"/>
          </a:xfrm>
          <a:prstGeom prst="rect">
            <a:avLst/>
          </a:prstGeom>
          <a:noFill/>
          <a:ln w="9525">
            <a:noFill/>
          </a:ln>
        </p:spPr>
      </p:pic>
      <p:sp>
        <p:nvSpPr>
          <p:cNvPr id="502787" name="Freeform 3" descr="浅色上对角线"/>
          <p:cNvSpPr/>
          <p:nvPr/>
        </p:nvSpPr>
        <p:spPr>
          <a:xfrm>
            <a:off x="1106488" y="549275"/>
            <a:ext cx="4379912" cy="5564188"/>
          </a:xfrm>
          <a:custGeom>
            <a:avLst/>
            <a:gdLst>
              <a:gd name="txL" fmla="*/ 0 w 2190"/>
              <a:gd name="txT" fmla="*/ 0 h 3505"/>
              <a:gd name="txR" fmla="*/ 2190 w 2190"/>
              <a:gd name="txB" fmla="*/ 3505 h 350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190" h="3505">
                <a:moveTo>
                  <a:pt x="55" y="3297"/>
                </a:moveTo>
                <a:cubicBezTo>
                  <a:pt x="117" y="3318"/>
                  <a:pt x="90" y="3321"/>
                  <a:pt x="134" y="3306"/>
                </a:cubicBezTo>
                <a:cubicBezTo>
                  <a:pt x="140" y="3287"/>
                  <a:pt x="140" y="3265"/>
                  <a:pt x="170" y="3270"/>
                </a:cubicBezTo>
                <a:cubicBezTo>
                  <a:pt x="180" y="3272"/>
                  <a:pt x="187" y="3283"/>
                  <a:pt x="196" y="3288"/>
                </a:cubicBezTo>
                <a:cubicBezTo>
                  <a:pt x="227" y="3304"/>
                  <a:pt x="269" y="3308"/>
                  <a:pt x="303" y="3315"/>
                </a:cubicBezTo>
                <a:cubicBezTo>
                  <a:pt x="335" y="3364"/>
                  <a:pt x="312" y="3316"/>
                  <a:pt x="312" y="3394"/>
                </a:cubicBezTo>
                <a:cubicBezTo>
                  <a:pt x="312" y="3424"/>
                  <a:pt x="329" y="3465"/>
                  <a:pt x="338" y="3492"/>
                </a:cubicBezTo>
                <a:cubicBezTo>
                  <a:pt x="342" y="3505"/>
                  <a:pt x="357" y="3494"/>
                  <a:pt x="369" y="3500"/>
                </a:cubicBezTo>
                <a:cubicBezTo>
                  <a:pt x="381" y="3497"/>
                  <a:pt x="392" y="3495"/>
                  <a:pt x="402" y="3488"/>
                </a:cubicBezTo>
                <a:cubicBezTo>
                  <a:pt x="443" y="3460"/>
                  <a:pt x="415" y="3446"/>
                  <a:pt x="391" y="3430"/>
                </a:cubicBezTo>
                <a:cubicBezTo>
                  <a:pt x="407" y="3334"/>
                  <a:pt x="378" y="3406"/>
                  <a:pt x="462" y="3368"/>
                </a:cubicBezTo>
                <a:cubicBezTo>
                  <a:pt x="472" y="3364"/>
                  <a:pt x="472" y="3348"/>
                  <a:pt x="480" y="3341"/>
                </a:cubicBezTo>
                <a:cubicBezTo>
                  <a:pt x="504" y="3322"/>
                  <a:pt x="539" y="3328"/>
                  <a:pt x="569" y="3324"/>
                </a:cubicBezTo>
                <a:cubicBezTo>
                  <a:pt x="626" y="3304"/>
                  <a:pt x="686" y="3289"/>
                  <a:pt x="746" y="3279"/>
                </a:cubicBezTo>
                <a:cubicBezTo>
                  <a:pt x="773" y="3270"/>
                  <a:pt x="799" y="3262"/>
                  <a:pt x="826" y="3253"/>
                </a:cubicBezTo>
                <a:cubicBezTo>
                  <a:pt x="832" y="3244"/>
                  <a:pt x="834" y="3232"/>
                  <a:pt x="843" y="3226"/>
                </a:cubicBezTo>
                <a:cubicBezTo>
                  <a:pt x="894" y="3193"/>
                  <a:pt x="1022" y="3178"/>
                  <a:pt x="1074" y="3173"/>
                </a:cubicBezTo>
                <a:cubicBezTo>
                  <a:pt x="1092" y="3167"/>
                  <a:pt x="1112" y="3166"/>
                  <a:pt x="1127" y="3155"/>
                </a:cubicBezTo>
                <a:cubicBezTo>
                  <a:pt x="1136" y="3149"/>
                  <a:pt x="1143" y="3139"/>
                  <a:pt x="1153" y="3137"/>
                </a:cubicBezTo>
                <a:cubicBezTo>
                  <a:pt x="1185" y="3130"/>
                  <a:pt x="1218" y="3132"/>
                  <a:pt x="1251" y="3129"/>
                </a:cubicBezTo>
                <a:cubicBezTo>
                  <a:pt x="1285" y="3118"/>
                  <a:pt x="1302" y="3095"/>
                  <a:pt x="1331" y="3075"/>
                </a:cubicBezTo>
                <a:cubicBezTo>
                  <a:pt x="1368" y="3019"/>
                  <a:pt x="1376" y="3048"/>
                  <a:pt x="1428" y="3013"/>
                </a:cubicBezTo>
                <a:cubicBezTo>
                  <a:pt x="1446" y="3001"/>
                  <a:pt x="1463" y="2990"/>
                  <a:pt x="1481" y="2978"/>
                </a:cubicBezTo>
                <a:cubicBezTo>
                  <a:pt x="1490" y="2972"/>
                  <a:pt x="1508" y="2960"/>
                  <a:pt x="1508" y="2960"/>
                </a:cubicBezTo>
                <a:cubicBezTo>
                  <a:pt x="1518" y="2930"/>
                  <a:pt x="1529" y="2903"/>
                  <a:pt x="1561" y="2889"/>
                </a:cubicBezTo>
                <a:cubicBezTo>
                  <a:pt x="1578" y="2881"/>
                  <a:pt x="1614" y="2872"/>
                  <a:pt x="1614" y="2872"/>
                </a:cubicBezTo>
                <a:cubicBezTo>
                  <a:pt x="1651" y="2816"/>
                  <a:pt x="1648" y="2754"/>
                  <a:pt x="1721" y="2730"/>
                </a:cubicBezTo>
                <a:cubicBezTo>
                  <a:pt x="1742" y="2697"/>
                  <a:pt x="1762" y="2660"/>
                  <a:pt x="1774" y="2623"/>
                </a:cubicBezTo>
                <a:cubicBezTo>
                  <a:pt x="1782" y="2509"/>
                  <a:pt x="1752" y="2492"/>
                  <a:pt x="1836" y="2464"/>
                </a:cubicBezTo>
                <a:cubicBezTo>
                  <a:pt x="1842" y="2455"/>
                  <a:pt x="1846" y="2445"/>
                  <a:pt x="1854" y="2437"/>
                </a:cubicBezTo>
                <a:cubicBezTo>
                  <a:pt x="1861" y="2430"/>
                  <a:pt x="1875" y="2429"/>
                  <a:pt x="1880" y="2420"/>
                </a:cubicBezTo>
                <a:cubicBezTo>
                  <a:pt x="1903" y="2383"/>
                  <a:pt x="1892" y="2332"/>
                  <a:pt x="1916" y="2296"/>
                </a:cubicBezTo>
                <a:cubicBezTo>
                  <a:pt x="1923" y="2286"/>
                  <a:pt x="1924" y="2262"/>
                  <a:pt x="1932" y="2252"/>
                </a:cubicBezTo>
                <a:cubicBezTo>
                  <a:pt x="1938" y="2244"/>
                  <a:pt x="1958" y="2225"/>
                  <a:pt x="1965" y="2228"/>
                </a:cubicBezTo>
                <a:cubicBezTo>
                  <a:pt x="1972" y="2231"/>
                  <a:pt x="1971" y="2279"/>
                  <a:pt x="1974" y="2270"/>
                </a:cubicBezTo>
                <a:cubicBezTo>
                  <a:pt x="1981" y="2261"/>
                  <a:pt x="1978" y="2192"/>
                  <a:pt x="1983" y="2171"/>
                </a:cubicBezTo>
                <a:cubicBezTo>
                  <a:pt x="1988" y="2150"/>
                  <a:pt x="2005" y="2156"/>
                  <a:pt x="2004" y="2145"/>
                </a:cubicBezTo>
                <a:cubicBezTo>
                  <a:pt x="2008" y="2117"/>
                  <a:pt x="1978" y="2116"/>
                  <a:pt x="1977" y="2105"/>
                </a:cubicBezTo>
                <a:cubicBezTo>
                  <a:pt x="1976" y="2094"/>
                  <a:pt x="1991" y="2090"/>
                  <a:pt x="1998" y="2081"/>
                </a:cubicBezTo>
                <a:cubicBezTo>
                  <a:pt x="2005" y="2072"/>
                  <a:pt x="2017" y="2056"/>
                  <a:pt x="2022" y="2048"/>
                </a:cubicBezTo>
                <a:cubicBezTo>
                  <a:pt x="2027" y="2040"/>
                  <a:pt x="2028" y="2035"/>
                  <a:pt x="2028" y="2033"/>
                </a:cubicBezTo>
                <a:cubicBezTo>
                  <a:pt x="2028" y="2031"/>
                  <a:pt x="2026" y="2038"/>
                  <a:pt x="2022" y="2036"/>
                </a:cubicBezTo>
                <a:cubicBezTo>
                  <a:pt x="2018" y="2034"/>
                  <a:pt x="1999" y="2030"/>
                  <a:pt x="2001" y="2021"/>
                </a:cubicBezTo>
                <a:cubicBezTo>
                  <a:pt x="2003" y="2012"/>
                  <a:pt x="2032" y="1997"/>
                  <a:pt x="2031" y="1985"/>
                </a:cubicBezTo>
                <a:cubicBezTo>
                  <a:pt x="2013" y="1934"/>
                  <a:pt x="2036" y="1978"/>
                  <a:pt x="1995" y="1950"/>
                </a:cubicBezTo>
                <a:cubicBezTo>
                  <a:pt x="1985" y="1943"/>
                  <a:pt x="1979" y="1930"/>
                  <a:pt x="1969" y="1923"/>
                </a:cubicBezTo>
                <a:cubicBezTo>
                  <a:pt x="1934" y="1900"/>
                  <a:pt x="1887" y="1910"/>
                  <a:pt x="1845" y="1906"/>
                </a:cubicBezTo>
                <a:cubicBezTo>
                  <a:pt x="1832" y="1897"/>
                  <a:pt x="1895" y="1886"/>
                  <a:pt x="1908" y="1877"/>
                </a:cubicBezTo>
                <a:cubicBezTo>
                  <a:pt x="1921" y="1868"/>
                  <a:pt x="1908" y="1866"/>
                  <a:pt x="1924" y="1853"/>
                </a:cubicBezTo>
                <a:cubicBezTo>
                  <a:pt x="1955" y="1832"/>
                  <a:pt x="1977" y="1827"/>
                  <a:pt x="2004" y="1799"/>
                </a:cubicBezTo>
                <a:cubicBezTo>
                  <a:pt x="2001" y="1775"/>
                  <a:pt x="2007" y="1749"/>
                  <a:pt x="1995" y="1728"/>
                </a:cubicBezTo>
                <a:cubicBezTo>
                  <a:pt x="1984" y="1710"/>
                  <a:pt x="1942" y="1693"/>
                  <a:pt x="1942" y="1693"/>
                </a:cubicBezTo>
                <a:cubicBezTo>
                  <a:pt x="1936" y="1684"/>
                  <a:pt x="1926" y="1677"/>
                  <a:pt x="1924" y="1666"/>
                </a:cubicBezTo>
                <a:cubicBezTo>
                  <a:pt x="1922" y="1657"/>
                  <a:pt x="1924" y="1640"/>
                  <a:pt x="1933" y="1640"/>
                </a:cubicBezTo>
                <a:cubicBezTo>
                  <a:pt x="1945" y="1640"/>
                  <a:pt x="1951" y="1657"/>
                  <a:pt x="1960" y="1666"/>
                </a:cubicBezTo>
                <a:cubicBezTo>
                  <a:pt x="1969" y="1663"/>
                  <a:pt x="1982" y="1666"/>
                  <a:pt x="1986" y="1658"/>
                </a:cubicBezTo>
                <a:cubicBezTo>
                  <a:pt x="1990" y="1650"/>
                  <a:pt x="1984" y="1638"/>
                  <a:pt x="1978" y="1631"/>
                </a:cubicBezTo>
                <a:cubicBezTo>
                  <a:pt x="1969" y="1620"/>
                  <a:pt x="1911" y="1590"/>
                  <a:pt x="1896" y="1580"/>
                </a:cubicBezTo>
                <a:cubicBezTo>
                  <a:pt x="1893" y="1571"/>
                  <a:pt x="1863" y="1562"/>
                  <a:pt x="1872" y="1544"/>
                </a:cubicBezTo>
                <a:cubicBezTo>
                  <a:pt x="1862" y="1525"/>
                  <a:pt x="1854" y="1517"/>
                  <a:pt x="1854" y="1489"/>
                </a:cubicBezTo>
                <a:cubicBezTo>
                  <a:pt x="1846" y="1475"/>
                  <a:pt x="1831" y="1485"/>
                  <a:pt x="1821" y="1463"/>
                </a:cubicBezTo>
                <a:cubicBezTo>
                  <a:pt x="1811" y="1441"/>
                  <a:pt x="1799" y="1384"/>
                  <a:pt x="1791" y="1358"/>
                </a:cubicBezTo>
                <a:cubicBezTo>
                  <a:pt x="1780" y="1337"/>
                  <a:pt x="1794" y="1321"/>
                  <a:pt x="1774" y="1303"/>
                </a:cubicBezTo>
                <a:cubicBezTo>
                  <a:pt x="1714" y="1250"/>
                  <a:pt x="1676" y="1264"/>
                  <a:pt x="1623" y="1188"/>
                </a:cubicBezTo>
                <a:cubicBezTo>
                  <a:pt x="1632" y="1182"/>
                  <a:pt x="1648" y="1181"/>
                  <a:pt x="1650" y="1170"/>
                </a:cubicBezTo>
                <a:cubicBezTo>
                  <a:pt x="1668" y="1089"/>
                  <a:pt x="1609" y="1119"/>
                  <a:pt x="1667" y="1099"/>
                </a:cubicBezTo>
                <a:cubicBezTo>
                  <a:pt x="1687" y="1042"/>
                  <a:pt x="1659" y="1099"/>
                  <a:pt x="1703" y="1064"/>
                </a:cubicBezTo>
                <a:cubicBezTo>
                  <a:pt x="1721" y="1050"/>
                  <a:pt x="1732" y="1029"/>
                  <a:pt x="1747" y="1011"/>
                </a:cubicBezTo>
                <a:cubicBezTo>
                  <a:pt x="1760" y="996"/>
                  <a:pt x="1760" y="972"/>
                  <a:pt x="1774" y="958"/>
                </a:cubicBezTo>
                <a:cubicBezTo>
                  <a:pt x="1789" y="943"/>
                  <a:pt x="1809" y="934"/>
                  <a:pt x="1827" y="922"/>
                </a:cubicBezTo>
                <a:cubicBezTo>
                  <a:pt x="1838" y="915"/>
                  <a:pt x="1843" y="901"/>
                  <a:pt x="1854" y="895"/>
                </a:cubicBezTo>
                <a:cubicBezTo>
                  <a:pt x="1873" y="884"/>
                  <a:pt x="1896" y="885"/>
                  <a:pt x="1916" y="878"/>
                </a:cubicBezTo>
                <a:cubicBezTo>
                  <a:pt x="1925" y="872"/>
                  <a:pt x="1932" y="864"/>
                  <a:pt x="1942" y="860"/>
                </a:cubicBezTo>
                <a:cubicBezTo>
                  <a:pt x="1956" y="855"/>
                  <a:pt x="1983" y="872"/>
                  <a:pt x="1995" y="863"/>
                </a:cubicBezTo>
                <a:cubicBezTo>
                  <a:pt x="2012" y="850"/>
                  <a:pt x="2010" y="816"/>
                  <a:pt x="2022" y="798"/>
                </a:cubicBezTo>
                <a:cubicBezTo>
                  <a:pt x="2028" y="789"/>
                  <a:pt x="2031" y="770"/>
                  <a:pt x="2031" y="770"/>
                </a:cubicBezTo>
                <a:cubicBezTo>
                  <a:pt x="2028" y="761"/>
                  <a:pt x="1969" y="769"/>
                  <a:pt x="1962" y="764"/>
                </a:cubicBezTo>
                <a:cubicBezTo>
                  <a:pt x="1908" y="755"/>
                  <a:pt x="1851" y="728"/>
                  <a:pt x="1806" y="719"/>
                </a:cubicBezTo>
                <a:cubicBezTo>
                  <a:pt x="1776" y="722"/>
                  <a:pt x="1774" y="688"/>
                  <a:pt x="1747" y="701"/>
                </a:cubicBezTo>
                <a:cubicBezTo>
                  <a:pt x="1680" y="735"/>
                  <a:pt x="1744" y="766"/>
                  <a:pt x="1676" y="789"/>
                </a:cubicBezTo>
                <a:cubicBezTo>
                  <a:pt x="1646" y="837"/>
                  <a:pt x="1628" y="824"/>
                  <a:pt x="1570" y="816"/>
                </a:cubicBezTo>
                <a:cubicBezTo>
                  <a:pt x="1547" y="807"/>
                  <a:pt x="1565" y="739"/>
                  <a:pt x="1560" y="722"/>
                </a:cubicBezTo>
                <a:cubicBezTo>
                  <a:pt x="1554" y="702"/>
                  <a:pt x="1542" y="700"/>
                  <a:pt x="1533" y="698"/>
                </a:cubicBezTo>
                <a:cubicBezTo>
                  <a:pt x="1524" y="696"/>
                  <a:pt x="1524" y="709"/>
                  <a:pt x="1508" y="709"/>
                </a:cubicBezTo>
                <a:cubicBezTo>
                  <a:pt x="1483" y="697"/>
                  <a:pt x="1434" y="698"/>
                  <a:pt x="1434" y="698"/>
                </a:cubicBezTo>
                <a:cubicBezTo>
                  <a:pt x="1420" y="692"/>
                  <a:pt x="1408" y="685"/>
                  <a:pt x="1401" y="677"/>
                </a:cubicBezTo>
                <a:cubicBezTo>
                  <a:pt x="1394" y="669"/>
                  <a:pt x="1397" y="662"/>
                  <a:pt x="1393" y="647"/>
                </a:cubicBezTo>
                <a:cubicBezTo>
                  <a:pt x="1388" y="642"/>
                  <a:pt x="1375" y="586"/>
                  <a:pt x="1375" y="585"/>
                </a:cubicBezTo>
                <a:cubicBezTo>
                  <a:pt x="1377" y="568"/>
                  <a:pt x="1393" y="547"/>
                  <a:pt x="1401" y="539"/>
                </a:cubicBezTo>
                <a:cubicBezTo>
                  <a:pt x="1409" y="530"/>
                  <a:pt x="1415" y="529"/>
                  <a:pt x="1425" y="530"/>
                </a:cubicBezTo>
                <a:cubicBezTo>
                  <a:pt x="1435" y="531"/>
                  <a:pt x="1456" y="545"/>
                  <a:pt x="1464" y="545"/>
                </a:cubicBezTo>
                <a:cubicBezTo>
                  <a:pt x="1472" y="545"/>
                  <a:pt x="1469" y="533"/>
                  <a:pt x="1472" y="532"/>
                </a:cubicBezTo>
                <a:cubicBezTo>
                  <a:pt x="1490" y="522"/>
                  <a:pt x="1475" y="541"/>
                  <a:pt x="1485" y="539"/>
                </a:cubicBezTo>
                <a:cubicBezTo>
                  <a:pt x="1495" y="537"/>
                  <a:pt x="1517" y="524"/>
                  <a:pt x="1530" y="518"/>
                </a:cubicBezTo>
                <a:cubicBezTo>
                  <a:pt x="1543" y="512"/>
                  <a:pt x="1558" y="505"/>
                  <a:pt x="1563" y="500"/>
                </a:cubicBezTo>
                <a:cubicBezTo>
                  <a:pt x="1568" y="495"/>
                  <a:pt x="1554" y="499"/>
                  <a:pt x="1561" y="488"/>
                </a:cubicBezTo>
                <a:cubicBezTo>
                  <a:pt x="1574" y="469"/>
                  <a:pt x="1592" y="454"/>
                  <a:pt x="1605" y="435"/>
                </a:cubicBezTo>
                <a:cubicBezTo>
                  <a:pt x="1610" y="427"/>
                  <a:pt x="1607" y="415"/>
                  <a:pt x="1614" y="408"/>
                </a:cubicBezTo>
                <a:cubicBezTo>
                  <a:pt x="1629" y="393"/>
                  <a:pt x="1649" y="385"/>
                  <a:pt x="1667" y="373"/>
                </a:cubicBezTo>
                <a:cubicBezTo>
                  <a:pt x="1676" y="367"/>
                  <a:pt x="1694" y="355"/>
                  <a:pt x="1694" y="355"/>
                </a:cubicBezTo>
                <a:cubicBezTo>
                  <a:pt x="1729" y="303"/>
                  <a:pt x="1723" y="270"/>
                  <a:pt x="1791" y="249"/>
                </a:cubicBezTo>
                <a:cubicBezTo>
                  <a:pt x="1830" y="223"/>
                  <a:pt x="1861" y="212"/>
                  <a:pt x="1880" y="266"/>
                </a:cubicBezTo>
                <a:cubicBezTo>
                  <a:pt x="1877" y="275"/>
                  <a:pt x="1864" y="286"/>
                  <a:pt x="1871" y="293"/>
                </a:cubicBezTo>
                <a:cubicBezTo>
                  <a:pt x="1878" y="300"/>
                  <a:pt x="1895" y="275"/>
                  <a:pt x="1898" y="284"/>
                </a:cubicBezTo>
                <a:cubicBezTo>
                  <a:pt x="1914" y="332"/>
                  <a:pt x="1878" y="368"/>
                  <a:pt x="1845" y="390"/>
                </a:cubicBezTo>
                <a:cubicBezTo>
                  <a:pt x="1828" y="440"/>
                  <a:pt x="1835" y="491"/>
                  <a:pt x="1818" y="541"/>
                </a:cubicBezTo>
                <a:cubicBezTo>
                  <a:pt x="1826" y="573"/>
                  <a:pt x="1823" y="608"/>
                  <a:pt x="1880" y="568"/>
                </a:cubicBezTo>
                <a:cubicBezTo>
                  <a:pt x="1898" y="556"/>
                  <a:pt x="1904" y="532"/>
                  <a:pt x="1916" y="514"/>
                </a:cubicBezTo>
                <a:cubicBezTo>
                  <a:pt x="1929" y="494"/>
                  <a:pt x="1950" y="483"/>
                  <a:pt x="1969" y="470"/>
                </a:cubicBezTo>
                <a:cubicBezTo>
                  <a:pt x="2004" y="416"/>
                  <a:pt x="2085" y="402"/>
                  <a:pt x="2146" y="390"/>
                </a:cubicBezTo>
                <a:cubicBezTo>
                  <a:pt x="2186" y="329"/>
                  <a:pt x="2174" y="357"/>
                  <a:pt x="2190" y="311"/>
                </a:cubicBezTo>
                <a:cubicBezTo>
                  <a:pt x="2187" y="273"/>
                  <a:pt x="2181" y="144"/>
                  <a:pt x="2164" y="98"/>
                </a:cubicBezTo>
                <a:cubicBezTo>
                  <a:pt x="2154" y="70"/>
                  <a:pt x="2115" y="49"/>
                  <a:pt x="2093" y="36"/>
                </a:cubicBezTo>
                <a:cubicBezTo>
                  <a:pt x="2074" y="25"/>
                  <a:pt x="2040" y="0"/>
                  <a:pt x="2040" y="0"/>
                </a:cubicBezTo>
                <a:cubicBezTo>
                  <a:pt x="2025" y="3"/>
                  <a:pt x="2007" y="0"/>
                  <a:pt x="1995" y="9"/>
                </a:cubicBezTo>
                <a:cubicBezTo>
                  <a:pt x="1978" y="22"/>
                  <a:pt x="1960" y="62"/>
                  <a:pt x="1960" y="62"/>
                </a:cubicBezTo>
                <a:cubicBezTo>
                  <a:pt x="1919" y="185"/>
                  <a:pt x="1905" y="151"/>
                  <a:pt x="1747" y="160"/>
                </a:cubicBezTo>
                <a:cubicBezTo>
                  <a:pt x="1674" y="211"/>
                  <a:pt x="1759" y="144"/>
                  <a:pt x="1712" y="204"/>
                </a:cubicBezTo>
                <a:cubicBezTo>
                  <a:pt x="1697" y="224"/>
                  <a:pt x="1677" y="239"/>
                  <a:pt x="1659" y="257"/>
                </a:cubicBezTo>
                <a:cubicBezTo>
                  <a:pt x="1640" y="276"/>
                  <a:pt x="1612" y="281"/>
                  <a:pt x="1588" y="293"/>
                </a:cubicBezTo>
                <a:cubicBezTo>
                  <a:pt x="1569" y="303"/>
                  <a:pt x="1553" y="316"/>
                  <a:pt x="1535" y="328"/>
                </a:cubicBezTo>
                <a:cubicBezTo>
                  <a:pt x="1507" y="347"/>
                  <a:pt x="1483" y="371"/>
                  <a:pt x="1455" y="390"/>
                </a:cubicBezTo>
                <a:cubicBezTo>
                  <a:pt x="1446" y="396"/>
                  <a:pt x="1437" y="402"/>
                  <a:pt x="1428" y="408"/>
                </a:cubicBezTo>
                <a:cubicBezTo>
                  <a:pt x="1419" y="414"/>
                  <a:pt x="1402" y="426"/>
                  <a:pt x="1402" y="426"/>
                </a:cubicBezTo>
                <a:cubicBezTo>
                  <a:pt x="1358" y="411"/>
                  <a:pt x="1324" y="419"/>
                  <a:pt x="1286" y="444"/>
                </a:cubicBezTo>
                <a:cubicBezTo>
                  <a:pt x="1280" y="453"/>
                  <a:pt x="1273" y="461"/>
                  <a:pt x="1269" y="470"/>
                </a:cubicBezTo>
                <a:cubicBezTo>
                  <a:pt x="1261" y="487"/>
                  <a:pt x="1251" y="523"/>
                  <a:pt x="1251" y="523"/>
                </a:cubicBezTo>
                <a:cubicBezTo>
                  <a:pt x="1254" y="570"/>
                  <a:pt x="1250" y="619"/>
                  <a:pt x="1260" y="665"/>
                </a:cubicBezTo>
                <a:cubicBezTo>
                  <a:pt x="1262" y="675"/>
                  <a:pt x="1276" y="679"/>
                  <a:pt x="1286" y="683"/>
                </a:cubicBezTo>
                <a:cubicBezTo>
                  <a:pt x="1329" y="702"/>
                  <a:pt x="1373" y="710"/>
                  <a:pt x="1419" y="718"/>
                </a:cubicBezTo>
                <a:cubicBezTo>
                  <a:pt x="1453" y="741"/>
                  <a:pt x="1476" y="746"/>
                  <a:pt x="1517" y="754"/>
                </a:cubicBezTo>
                <a:cubicBezTo>
                  <a:pt x="1523" y="763"/>
                  <a:pt x="1533" y="770"/>
                  <a:pt x="1535" y="780"/>
                </a:cubicBezTo>
                <a:cubicBezTo>
                  <a:pt x="1540" y="811"/>
                  <a:pt x="1488" y="832"/>
                  <a:pt x="1472" y="851"/>
                </a:cubicBezTo>
                <a:cubicBezTo>
                  <a:pt x="1453" y="873"/>
                  <a:pt x="1437" y="931"/>
                  <a:pt x="1437" y="931"/>
                </a:cubicBezTo>
                <a:cubicBezTo>
                  <a:pt x="1440" y="940"/>
                  <a:pt x="1439" y="951"/>
                  <a:pt x="1446" y="958"/>
                </a:cubicBezTo>
                <a:cubicBezTo>
                  <a:pt x="1452" y="964"/>
                  <a:pt x="1464" y="962"/>
                  <a:pt x="1472" y="966"/>
                </a:cubicBezTo>
                <a:cubicBezTo>
                  <a:pt x="1546" y="1002"/>
                  <a:pt x="1454" y="969"/>
                  <a:pt x="1526" y="993"/>
                </a:cubicBezTo>
                <a:cubicBezTo>
                  <a:pt x="1544" y="1005"/>
                  <a:pt x="1572" y="1008"/>
                  <a:pt x="1579" y="1028"/>
                </a:cubicBezTo>
                <a:cubicBezTo>
                  <a:pt x="1585" y="1046"/>
                  <a:pt x="1597" y="1082"/>
                  <a:pt x="1597" y="1082"/>
                </a:cubicBezTo>
                <a:cubicBezTo>
                  <a:pt x="1587" y="1111"/>
                  <a:pt x="1571" y="1132"/>
                  <a:pt x="1561" y="1161"/>
                </a:cubicBezTo>
                <a:cubicBezTo>
                  <a:pt x="1558" y="1185"/>
                  <a:pt x="1561" y="1210"/>
                  <a:pt x="1552" y="1232"/>
                </a:cubicBezTo>
                <a:cubicBezTo>
                  <a:pt x="1548" y="1242"/>
                  <a:pt x="1532" y="1242"/>
                  <a:pt x="1526" y="1250"/>
                </a:cubicBezTo>
                <a:cubicBezTo>
                  <a:pt x="1520" y="1257"/>
                  <a:pt x="1520" y="1268"/>
                  <a:pt x="1517" y="1277"/>
                </a:cubicBezTo>
                <a:cubicBezTo>
                  <a:pt x="1533" y="1338"/>
                  <a:pt x="1556" y="1321"/>
                  <a:pt x="1623" y="1330"/>
                </a:cubicBezTo>
                <a:cubicBezTo>
                  <a:pt x="1669" y="1359"/>
                  <a:pt x="1643" y="1337"/>
                  <a:pt x="1685" y="1401"/>
                </a:cubicBezTo>
                <a:cubicBezTo>
                  <a:pt x="1691" y="1410"/>
                  <a:pt x="1703" y="1427"/>
                  <a:pt x="1703" y="1427"/>
                </a:cubicBezTo>
                <a:cubicBezTo>
                  <a:pt x="1724" y="1489"/>
                  <a:pt x="1716" y="1462"/>
                  <a:pt x="1729" y="1507"/>
                </a:cubicBezTo>
                <a:cubicBezTo>
                  <a:pt x="1726" y="1528"/>
                  <a:pt x="1739" y="1559"/>
                  <a:pt x="1721" y="1569"/>
                </a:cubicBezTo>
                <a:cubicBezTo>
                  <a:pt x="1676" y="1593"/>
                  <a:pt x="1635" y="1570"/>
                  <a:pt x="1587" y="1586"/>
                </a:cubicBezTo>
                <a:cubicBezTo>
                  <a:pt x="1563" y="1594"/>
                  <a:pt x="1593" y="1611"/>
                  <a:pt x="1590" y="1619"/>
                </a:cubicBezTo>
                <a:cubicBezTo>
                  <a:pt x="1587" y="1627"/>
                  <a:pt x="1570" y="1624"/>
                  <a:pt x="1569" y="1634"/>
                </a:cubicBezTo>
                <a:cubicBezTo>
                  <a:pt x="1565" y="1653"/>
                  <a:pt x="1556" y="1669"/>
                  <a:pt x="1581" y="1682"/>
                </a:cubicBezTo>
                <a:cubicBezTo>
                  <a:pt x="1606" y="1689"/>
                  <a:pt x="1693" y="1676"/>
                  <a:pt x="1719" y="1676"/>
                </a:cubicBezTo>
                <a:cubicBezTo>
                  <a:pt x="1746" y="1676"/>
                  <a:pt x="1730" y="1681"/>
                  <a:pt x="1740" y="1682"/>
                </a:cubicBezTo>
                <a:cubicBezTo>
                  <a:pt x="1750" y="1683"/>
                  <a:pt x="1778" y="1668"/>
                  <a:pt x="1782" y="1685"/>
                </a:cubicBezTo>
                <a:cubicBezTo>
                  <a:pt x="1792" y="1701"/>
                  <a:pt x="1765" y="1782"/>
                  <a:pt x="1765" y="1782"/>
                </a:cubicBezTo>
                <a:cubicBezTo>
                  <a:pt x="1744" y="1812"/>
                  <a:pt x="1743" y="1832"/>
                  <a:pt x="1712" y="1853"/>
                </a:cubicBezTo>
                <a:cubicBezTo>
                  <a:pt x="1690" y="1918"/>
                  <a:pt x="1681" y="1893"/>
                  <a:pt x="1721" y="1932"/>
                </a:cubicBezTo>
                <a:cubicBezTo>
                  <a:pt x="1744" y="2009"/>
                  <a:pt x="1759" y="2015"/>
                  <a:pt x="1836" y="2030"/>
                </a:cubicBezTo>
                <a:cubicBezTo>
                  <a:pt x="1868" y="2076"/>
                  <a:pt x="1871" y="2068"/>
                  <a:pt x="1845" y="2154"/>
                </a:cubicBezTo>
                <a:cubicBezTo>
                  <a:pt x="1839" y="2174"/>
                  <a:pt x="1821" y="2189"/>
                  <a:pt x="1809" y="2207"/>
                </a:cubicBezTo>
                <a:cubicBezTo>
                  <a:pt x="1803" y="2216"/>
                  <a:pt x="1791" y="2234"/>
                  <a:pt x="1791" y="2234"/>
                </a:cubicBezTo>
                <a:cubicBezTo>
                  <a:pt x="1782" y="2263"/>
                  <a:pt x="1785" y="2294"/>
                  <a:pt x="1774" y="2322"/>
                </a:cubicBezTo>
                <a:cubicBezTo>
                  <a:pt x="1766" y="2342"/>
                  <a:pt x="1738" y="2375"/>
                  <a:pt x="1738" y="2375"/>
                </a:cubicBezTo>
                <a:cubicBezTo>
                  <a:pt x="1723" y="2420"/>
                  <a:pt x="1693" y="2444"/>
                  <a:pt x="1667" y="2482"/>
                </a:cubicBezTo>
                <a:cubicBezTo>
                  <a:pt x="1650" y="2536"/>
                  <a:pt x="1616" y="2575"/>
                  <a:pt x="1570" y="2606"/>
                </a:cubicBezTo>
                <a:cubicBezTo>
                  <a:pt x="1559" y="2622"/>
                  <a:pt x="1555" y="2643"/>
                  <a:pt x="1543" y="2659"/>
                </a:cubicBezTo>
                <a:cubicBezTo>
                  <a:pt x="1512" y="2699"/>
                  <a:pt x="1498" y="2706"/>
                  <a:pt x="1464" y="2730"/>
                </a:cubicBezTo>
                <a:cubicBezTo>
                  <a:pt x="1443" y="2792"/>
                  <a:pt x="1416" y="2849"/>
                  <a:pt x="1348" y="2872"/>
                </a:cubicBezTo>
                <a:cubicBezTo>
                  <a:pt x="1306" y="2936"/>
                  <a:pt x="1388" y="2873"/>
                  <a:pt x="1332" y="2927"/>
                </a:cubicBezTo>
                <a:cubicBezTo>
                  <a:pt x="1309" y="2949"/>
                  <a:pt x="1266" y="2975"/>
                  <a:pt x="1242" y="2996"/>
                </a:cubicBezTo>
                <a:cubicBezTo>
                  <a:pt x="1212" y="3022"/>
                  <a:pt x="1174" y="3045"/>
                  <a:pt x="1136" y="3058"/>
                </a:cubicBezTo>
                <a:cubicBezTo>
                  <a:pt x="1074" y="3055"/>
                  <a:pt x="1011" y="3060"/>
                  <a:pt x="950" y="3049"/>
                </a:cubicBezTo>
                <a:cubicBezTo>
                  <a:pt x="939" y="3047"/>
                  <a:pt x="941" y="3028"/>
                  <a:pt x="932" y="3022"/>
                </a:cubicBezTo>
                <a:cubicBezTo>
                  <a:pt x="922" y="3015"/>
                  <a:pt x="908" y="3016"/>
                  <a:pt x="896" y="3013"/>
                </a:cubicBezTo>
                <a:cubicBezTo>
                  <a:pt x="884" y="3016"/>
                  <a:pt x="871" y="3016"/>
                  <a:pt x="861" y="3022"/>
                </a:cubicBezTo>
                <a:cubicBezTo>
                  <a:pt x="825" y="3043"/>
                  <a:pt x="835" y="3075"/>
                  <a:pt x="808" y="3102"/>
                </a:cubicBezTo>
                <a:cubicBezTo>
                  <a:pt x="784" y="3126"/>
                  <a:pt x="782" y="3116"/>
                  <a:pt x="755" y="3129"/>
                </a:cubicBezTo>
                <a:cubicBezTo>
                  <a:pt x="699" y="3156"/>
                  <a:pt x="645" y="3181"/>
                  <a:pt x="586" y="3199"/>
                </a:cubicBezTo>
                <a:cubicBezTo>
                  <a:pt x="515" y="3193"/>
                  <a:pt x="481" y="3187"/>
                  <a:pt x="418" y="3208"/>
                </a:cubicBezTo>
                <a:cubicBezTo>
                  <a:pt x="332" y="3186"/>
                  <a:pt x="444" y="3212"/>
                  <a:pt x="276" y="3191"/>
                </a:cubicBezTo>
                <a:cubicBezTo>
                  <a:pt x="243" y="3187"/>
                  <a:pt x="253" y="3177"/>
                  <a:pt x="223" y="3164"/>
                </a:cubicBezTo>
                <a:cubicBezTo>
                  <a:pt x="203" y="3155"/>
                  <a:pt x="182" y="3180"/>
                  <a:pt x="162" y="3173"/>
                </a:cubicBezTo>
                <a:cubicBezTo>
                  <a:pt x="161" y="3173"/>
                  <a:pt x="118" y="3181"/>
                  <a:pt x="114" y="3185"/>
                </a:cubicBezTo>
                <a:cubicBezTo>
                  <a:pt x="99" y="3200"/>
                  <a:pt x="93" y="3209"/>
                  <a:pt x="75" y="3221"/>
                </a:cubicBezTo>
                <a:cubicBezTo>
                  <a:pt x="57" y="3233"/>
                  <a:pt x="10" y="3253"/>
                  <a:pt x="10" y="3253"/>
                </a:cubicBezTo>
                <a:cubicBezTo>
                  <a:pt x="0" y="3260"/>
                  <a:pt x="38" y="3268"/>
                  <a:pt x="45" y="3275"/>
                </a:cubicBezTo>
                <a:cubicBezTo>
                  <a:pt x="52" y="3282"/>
                  <a:pt x="53" y="3293"/>
                  <a:pt x="55" y="3297"/>
                </a:cubicBezTo>
                <a:close/>
              </a:path>
            </a:pathLst>
          </a:custGeom>
          <a:pattFill prst="ltUpDiag">
            <a:fgClr>
              <a:srgbClr val="FF66CC">
                <a:alpha val="100000"/>
              </a:srgbClr>
            </a:fgClr>
            <a:bgClr>
              <a:srgbClr val="FFFFFF">
                <a:alpha val="100000"/>
              </a:srgbClr>
            </a:bgClr>
          </a:pattFill>
          <a:ln w="9525">
            <a:noFill/>
          </a:ln>
        </p:spPr>
        <p:txBody>
          <a:bodyPr/>
          <a:p>
            <a:endParaRPr lang="zh-CN" altLang="en-US"/>
          </a:p>
        </p:txBody>
      </p:sp>
      <p:sp>
        <p:nvSpPr>
          <p:cNvPr id="502788" name="Oval 4"/>
          <p:cNvSpPr/>
          <p:nvPr/>
        </p:nvSpPr>
        <p:spPr>
          <a:xfrm>
            <a:off x="3646488" y="5300663"/>
            <a:ext cx="180975" cy="142875"/>
          </a:xfrm>
          <a:prstGeom prst="ellipse">
            <a:avLst/>
          </a:prstGeom>
          <a:solidFill>
            <a:srgbClr val="FF3300"/>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789" name="Oval 5"/>
          <p:cNvSpPr/>
          <p:nvPr/>
        </p:nvSpPr>
        <p:spPr>
          <a:xfrm>
            <a:off x="2921000" y="5446713"/>
            <a:ext cx="179388" cy="142875"/>
          </a:xfrm>
          <a:prstGeom prst="ellipse">
            <a:avLst/>
          </a:prstGeom>
          <a:solidFill>
            <a:srgbClr val="FF3300"/>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790" name="Oval 6"/>
          <p:cNvSpPr/>
          <p:nvPr/>
        </p:nvSpPr>
        <p:spPr>
          <a:xfrm>
            <a:off x="2740025" y="5589588"/>
            <a:ext cx="180975" cy="142875"/>
          </a:xfrm>
          <a:prstGeom prst="ellipse">
            <a:avLst/>
          </a:prstGeom>
          <a:solidFill>
            <a:srgbClr val="FF3300"/>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791" name="Oval 7"/>
          <p:cNvSpPr/>
          <p:nvPr/>
        </p:nvSpPr>
        <p:spPr>
          <a:xfrm>
            <a:off x="4100513" y="4941888"/>
            <a:ext cx="180975" cy="142875"/>
          </a:xfrm>
          <a:prstGeom prst="ellipse">
            <a:avLst/>
          </a:prstGeom>
          <a:solidFill>
            <a:srgbClr val="FF3300"/>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792" name="Freeform 8"/>
          <p:cNvSpPr/>
          <p:nvPr/>
        </p:nvSpPr>
        <p:spPr>
          <a:xfrm>
            <a:off x="1382713" y="6176963"/>
            <a:ext cx="687387" cy="406400"/>
          </a:xfrm>
          <a:custGeom>
            <a:avLst/>
            <a:gdLst>
              <a:gd name="txL" fmla="*/ 0 w 344"/>
              <a:gd name="txT" fmla="*/ 0 h 256"/>
              <a:gd name="txR" fmla="*/ 344 w 344"/>
              <a:gd name="txB" fmla="*/ 256 h 256"/>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44" h="256">
                <a:moveTo>
                  <a:pt x="134" y="38"/>
                </a:moveTo>
                <a:cubicBezTo>
                  <a:pt x="93" y="35"/>
                  <a:pt x="79" y="39"/>
                  <a:pt x="44" y="61"/>
                </a:cubicBezTo>
                <a:cubicBezTo>
                  <a:pt x="33" y="100"/>
                  <a:pt x="13" y="130"/>
                  <a:pt x="0" y="168"/>
                </a:cubicBezTo>
                <a:cubicBezTo>
                  <a:pt x="10" y="207"/>
                  <a:pt x="13" y="233"/>
                  <a:pt x="53" y="247"/>
                </a:cubicBezTo>
                <a:cubicBezTo>
                  <a:pt x="93" y="234"/>
                  <a:pt x="107" y="208"/>
                  <a:pt x="124" y="256"/>
                </a:cubicBezTo>
                <a:cubicBezTo>
                  <a:pt x="153" y="215"/>
                  <a:pt x="132" y="233"/>
                  <a:pt x="195" y="212"/>
                </a:cubicBezTo>
                <a:cubicBezTo>
                  <a:pt x="204" y="209"/>
                  <a:pt x="213" y="206"/>
                  <a:pt x="222" y="203"/>
                </a:cubicBezTo>
                <a:cubicBezTo>
                  <a:pt x="231" y="200"/>
                  <a:pt x="248" y="194"/>
                  <a:pt x="248" y="194"/>
                </a:cubicBezTo>
                <a:cubicBezTo>
                  <a:pt x="264" y="148"/>
                  <a:pt x="248" y="126"/>
                  <a:pt x="293" y="97"/>
                </a:cubicBezTo>
                <a:cubicBezTo>
                  <a:pt x="309" y="42"/>
                  <a:pt x="318" y="89"/>
                  <a:pt x="337" y="35"/>
                </a:cubicBezTo>
                <a:cubicBezTo>
                  <a:pt x="233" y="0"/>
                  <a:pt x="344" y="4"/>
                  <a:pt x="160" y="17"/>
                </a:cubicBezTo>
                <a:cubicBezTo>
                  <a:pt x="124" y="29"/>
                  <a:pt x="89" y="41"/>
                  <a:pt x="53" y="52"/>
                </a:cubicBezTo>
                <a:cubicBezTo>
                  <a:pt x="21" y="74"/>
                  <a:pt x="22" y="61"/>
                  <a:pt x="36" y="88"/>
                </a:cubicBezTo>
              </a:path>
            </a:pathLst>
          </a:custGeom>
          <a:solidFill>
            <a:srgbClr val="FF3300">
              <a:alpha val="100000"/>
            </a:srgbClr>
          </a:solidFill>
          <a:ln w="9525">
            <a:noFill/>
          </a:ln>
        </p:spPr>
        <p:txBody>
          <a:bodyPr/>
          <a:p>
            <a:endParaRPr lang="zh-CN" altLang="en-US"/>
          </a:p>
        </p:txBody>
      </p:sp>
      <p:sp>
        <p:nvSpPr>
          <p:cNvPr id="502793" name="Oval 9"/>
          <p:cNvSpPr/>
          <p:nvPr/>
        </p:nvSpPr>
        <p:spPr>
          <a:xfrm>
            <a:off x="4916488" y="3284538"/>
            <a:ext cx="180975" cy="142875"/>
          </a:xfrm>
          <a:prstGeom prst="ellipse">
            <a:avLst/>
          </a:prstGeom>
          <a:solidFill>
            <a:srgbClr val="66FF33"/>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794" name="Oval 10"/>
          <p:cNvSpPr/>
          <p:nvPr/>
        </p:nvSpPr>
        <p:spPr>
          <a:xfrm>
            <a:off x="3646488" y="1341438"/>
            <a:ext cx="180975" cy="142875"/>
          </a:xfrm>
          <a:prstGeom prst="ellipse">
            <a:avLst/>
          </a:prstGeom>
          <a:solidFill>
            <a:srgbClr val="66FF33"/>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795" name="Oval 11"/>
          <p:cNvSpPr/>
          <p:nvPr/>
        </p:nvSpPr>
        <p:spPr>
          <a:xfrm>
            <a:off x="4737100" y="1341438"/>
            <a:ext cx="179388" cy="142875"/>
          </a:xfrm>
          <a:prstGeom prst="ellipse">
            <a:avLst/>
          </a:prstGeom>
          <a:solidFill>
            <a:srgbClr val="66FF33"/>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796" name="Oval 12"/>
          <p:cNvSpPr/>
          <p:nvPr/>
        </p:nvSpPr>
        <p:spPr>
          <a:xfrm>
            <a:off x="4191000" y="1125538"/>
            <a:ext cx="179388" cy="142875"/>
          </a:xfrm>
          <a:prstGeom prst="ellipse">
            <a:avLst/>
          </a:prstGeom>
          <a:solidFill>
            <a:srgbClr val="66FF33"/>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797" name="Oval 13"/>
          <p:cNvSpPr/>
          <p:nvPr/>
        </p:nvSpPr>
        <p:spPr>
          <a:xfrm>
            <a:off x="4737100" y="1700213"/>
            <a:ext cx="179388" cy="142875"/>
          </a:xfrm>
          <a:prstGeom prst="ellipse">
            <a:avLst/>
          </a:prstGeom>
          <a:solidFill>
            <a:srgbClr val="66FF33"/>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798" name="Oval 14"/>
          <p:cNvSpPr/>
          <p:nvPr/>
        </p:nvSpPr>
        <p:spPr>
          <a:xfrm>
            <a:off x="4554538" y="2060575"/>
            <a:ext cx="180975" cy="142875"/>
          </a:xfrm>
          <a:prstGeom prst="ellipse">
            <a:avLst/>
          </a:prstGeom>
          <a:solidFill>
            <a:srgbClr val="66FF33"/>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799" name="Oval 15"/>
          <p:cNvSpPr/>
          <p:nvPr/>
        </p:nvSpPr>
        <p:spPr>
          <a:xfrm>
            <a:off x="4827588" y="3068638"/>
            <a:ext cx="179387" cy="142875"/>
          </a:xfrm>
          <a:prstGeom prst="ellipse">
            <a:avLst/>
          </a:prstGeom>
          <a:solidFill>
            <a:srgbClr val="66FF33"/>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800" name="Oval 16"/>
          <p:cNvSpPr/>
          <p:nvPr/>
        </p:nvSpPr>
        <p:spPr>
          <a:xfrm>
            <a:off x="4827588" y="3644900"/>
            <a:ext cx="179387" cy="142875"/>
          </a:xfrm>
          <a:prstGeom prst="ellipse">
            <a:avLst/>
          </a:prstGeom>
          <a:solidFill>
            <a:srgbClr val="66FF33"/>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801" name="Oval 17"/>
          <p:cNvSpPr/>
          <p:nvPr/>
        </p:nvSpPr>
        <p:spPr>
          <a:xfrm>
            <a:off x="4283075" y="2492375"/>
            <a:ext cx="179388" cy="142875"/>
          </a:xfrm>
          <a:prstGeom prst="ellipse">
            <a:avLst/>
          </a:prstGeom>
          <a:solidFill>
            <a:srgbClr val="66FF33"/>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802" name="Oval 18"/>
          <p:cNvSpPr/>
          <p:nvPr/>
        </p:nvSpPr>
        <p:spPr>
          <a:xfrm>
            <a:off x="4737100" y="4149725"/>
            <a:ext cx="179388" cy="142875"/>
          </a:xfrm>
          <a:prstGeom prst="ellipse">
            <a:avLst/>
          </a:prstGeom>
          <a:solidFill>
            <a:srgbClr val="66FF33"/>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803" name="Oval 19"/>
          <p:cNvSpPr/>
          <p:nvPr/>
        </p:nvSpPr>
        <p:spPr>
          <a:xfrm>
            <a:off x="4373563" y="4581525"/>
            <a:ext cx="179387" cy="142875"/>
          </a:xfrm>
          <a:prstGeom prst="ellipse">
            <a:avLst/>
          </a:prstGeom>
          <a:solidFill>
            <a:srgbClr val="66FF33"/>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804" name="Oval 20"/>
          <p:cNvSpPr/>
          <p:nvPr/>
        </p:nvSpPr>
        <p:spPr>
          <a:xfrm>
            <a:off x="1831975" y="5805488"/>
            <a:ext cx="180975" cy="142875"/>
          </a:xfrm>
          <a:prstGeom prst="ellipse">
            <a:avLst/>
          </a:prstGeom>
          <a:solidFill>
            <a:srgbClr val="66FF33"/>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805" name="Oval 21"/>
          <p:cNvSpPr/>
          <p:nvPr/>
        </p:nvSpPr>
        <p:spPr>
          <a:xfrm>
            <a:off x="1470025" y="5734050"/>
            <a:ext cx="180975" cy="142875"/>
          </a:xfrm>
          <a:prstGeom prst="ellipse">
            <a:avLst/>
          </a:prstGeom>
          <a:solidFill>
            <a:srgbClr val="66FF33"/>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806" name="Oval 22"/>
          <p:cNvSpPr/>
          <p:nvPr/>
        </p:nvSpPr>
        <p:spPr>
          <a:xfrm>
            <a:off x="2647950" y="5373688"/>
            <a:ext cx="180975" cy="142875"/>
          </a:xfrm>
          <a:prstGeom prst="ellipse">
            <a:avLst/>
          </a:prstGeom>
          <a:solidFill>
            <a:srgbClr val="66FF33"/>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02807" name="AutoShape 23"/>
          <p:cNvSpPr/>
          <p:nvPr/>
        </p:nvSpPr>
        <p:spPr>
          <a:xfrm flipH="1">
            <a:off x="1560513" y="4206875"/>
            <a:ext cx="1814512" cy="288925"/>
          </a:xfrm>
          <a:prstGeom prst="wedgeRectCallout">
            <a:avLst>
              <a:gd name="adj1" fmla="val -88810"/>
              <a:gd name="adj2" fmla="val 210986"/>
            </a:avLst>
          </a:prstGeom>
          <a:solidFill>
            <a:schemeClr val="accent1"/>
          </a:solidFill>
          <a:ln w="9525" cap="flat" cmpd="sng">
            <a:solidFill>
              <a:schemeClr val="tx1"/>
            </a:solidFill>
            <a:prstDash val="solid"/>
            <a:miter/>
            <a:headEnd type="none" w="med" len="med"/>
            <a:tailEnd type="none" w="med" len="med"/>
          </a:ln>
        </p:spPr>
        <p:txBody>
          <a:bodyPr/>
          <a:p>
            <a:pPr algn="ctr"/>
            <a:r>
              <a:rPr lang="zh-CN" altLang="en-US" sz="1600" b="1" dirty="0">
                <a:latin typeface="Arial" panose="020B0604020202020204" pitchFamily="34" charset="0"/>
              </a:rPr>
              <a:t>闽东南地区</a:t>
            </a:r>
            <a:endParaRPr lang="zh-CN" altLang="en-US" sz="1600" b="1" dirty="0">
              <a:latin typeface="Arial" panose="020B0604020202020204" pitchFamily="34" charset="0"/>
            </a:endParaRPr>
          </a:p>
        </p:txBody>
      </p:sp>
      <p:sp>
        <p:nvSpPr>
          <p:cNvPr id="10264" name="AutoShape 24"/>
          <p:cNvSpPr/>
          <p:nvPr/>
        </p:nvSpPr>
        <p:spPr>
          <a:xfrm flipV="1">
            <a:off x="2830513" y="5876925"/>
            <a:ext cx="1543050" cy="287338"/>
          </a:xfrm>
          <a:prstGeom prst="wedgeRectCallout">
            <a:avLst>
              <a:gd name="adj1" fmla="val -52986"/>
              <a:gd name="adj2" fmla="val 100829"/>
            </a:avLst>
          </a:prstGeom>
          <a:solidFill>
            <a:schemeClr val="accent1"/>
          </a:solidFill>
          <a:ln w="9525" cap="flat" cmpd="sng">
            <a:solidFill>
              <a:schemeClr val="tx1"/>
            </a:solidFill>
            <a:prstDash val="solid"/>
            <a:miter/>
            <a:headEnd type="none" w="med" len="med"/>
            <a:tailEnd type="none" w="med" len="med"/>
          </a:ln>
        </p:spPr>
        <p:txBody>
          <a:bodyPr rot="10800000"/>
          <a:p>
            <a:pPr algn="ctr"/>
            <a:r>
              <a:rPr lang="zh-CN" altLang="en-US" sz="1600" b="1" dirty="0">
                <a:latin typeface="Arial" panose="020B0604020202020204" pitchFamily="34" charset="0"/>
              </a:rPr>
              <a:t>珠江三角洲</a:t>
            </a:r>
            <a:endParaRPr lang="zh-CN" altLang="en-US" sz="1600" b="1" dirty="0">
              <a:latin typeface="Arial" panose="020B0604020202020204" pitchFamily="34" charset="0"/>
            </a:endParaRPr>
          </a:p>
        </p:txBody>
      </p:sp>
      <p:sp>
        <p:nvSpPr>
          <p:cNvPr id="502809" name="AutoShape 25"/>
          <p:cNvSpPr/>
          <p:nvPr/>
        </p:nvSpPr>
        <p:spPr>
          <a:xfrm>
            <a:off x="5461000" y="3124200"/>
            <a:ext cx="1931988" cy="304800"/>
          </a:xfrm>
          <a:prstGeom prst="wedgeRectCallout">
            <a:avLst>
              <a:gd name="adj1" fmla="val -74120"/>
              <a:gd name="adj2" fmla="val -519"/>
            </a:avLst>
          </a:prstGeom>
          <a:solidFill>
            <a:schemeClr val="accent1"/>
          </a:solidFill>
          <a:ln w="9525" cap="flat" cmpd="sng">
            <a:solidFill>
              <a:schemeClr val="tx1"/>
            </a:solidFill>
            <a:prstDash val="solid"/>
            <a:miter/>
            <a:headEnd type="none" w="med" len="med"/>
            <a:tailEnd type="none" w="med" len="med"/>
          </a:ln>
        </p:spPr>
        <p:txBody>
          <a:bodyPr/>
          <a:p>
            <a:pPr algn="ctr"/>
            <a:r>
              <a:rPr lang="zh-CN" altLang="en-US" sz="1600" b="1" dirty="0">
                <a:latin typeface="Arial" panose="020B0604020202020204" pitchFamily="34" charset="0"/>
              </a:rPr>
              <a:t>长江三角洲</a:t>
            </a:r>
            <a:endParaRPr lang="zh-CN" altLang="en-US" sz="1600" b="1" dirty="0">
              <a:latin typeface="Arial" panose="020B0604020202020204" pitchFamily="34" charset="0"/>
            </a:endParaRPr>
          </a:p>
        </p:txBody>
      </p:sp>
      <p:sp>
        <p:nvSpPr>
          <p:cNvPr id="502810" name="AutoShape 26"/>
          <p:cNvSpPr/>
          <p:nvPr/>
        </p:nvSpPr>
        <p:spPr>
          <a:xfrm>
            <a:off x="5099050" y="765175"/>
            <a:ext cx="1631950" cy="287338"/>
          </a:xfrm>
          <a:prstGeom prst="wedgeRectCallout">
            <a:avLst>
              <a:gd name="adj1" fmla="val -83699"/>
              <a:gd name="adj2" fmla="val 183148"/>
            </a:avLst>
          </a:prstGeom>
          <a:solidFill>
            <a:schemeClr val="accent1"/>
          </a:solidFill>
          <a:ln w="9525" cap="flat" cmpd="sng">
            <a:solidFill>
              <a:schemeClr val="tx1"/>
            </a:solidFill>
            <a:prstDash val="solid"/>
            <a:miter/>
            <a:headEnd type="none" w="med" len="med"/>
            <a:tailEnd type="none" w="med" len="med"/>
          </a:ln>
        </p:spPr>
        <p:txBody>
          <a:bodyPr/>
          <a:p>
            <a:pPr algn="ctr"/>
            <a:r>
              <a:rPr lang="zh-CN" altLang="en-US" sz="1600" b="1" dirty="0">
                <a:latin typeface="Arial" panose="020B0604020202020204" pitchFamily="34" charset="0"/>
              </a:rPr>
              <a:t>环渤海地区</a:t>
            </a:r>
            <a:endParaRPr lang="zh-CN" altLang="en-US" sz="1600" b="1" dirty="0">
              <a:latin typeface="Arial" panose="020B0604020202020204" pitchFamily="34" charset="0"/>
            </a:endParaRPr>
          </a:p>
        </p:txBody>
      </p:sp>
      <p:sp>
        <p:nvSpPr>
          <p:cNvPr id="502811" name="Rectangle 27"/>
          <p:cNvSpPr/>
          <p:nvPr/>
        </p:nvSpPr>
        <p:spPr>
          <a:xfrm>
            <a:off x="7667625" y="5105400"/>
            <a:ext cx="3854450" cy="519113"/>
          </a:xfrm>
          <a:prstGeom prst="rect">
            <a:avLst/>
          </a:prstGeom>
          <a:noFill/>
          <a:ln w="9525">
            <a:noFill/>
          </a:ln>
        </p:spPr>
        <p:txBody>
          <a:bodyPr>
            <a:spAutoFit/>
          </a:bodyPr>
          <a:p>
            <a:pPr eaLnBrk="0" hangingPunct="0"/>
            <a:r>
              <a:rPr lang="zh-CN" altLang="en-US" sz="2800" b="1" dirty="0">
                <a:solidFill>
                  <a:srgbClr val="0033CC"/>
                </a:solidFill>
                <a:latin typeface="华文中宋" panose="02010600040101010101" pitchFamily="2" charset="-122"/>
                <a:ea typeface="华文中宋" panose="02010600040101010101" pitchFamily="2" charset="-122"/>
              </a:rPr>
              <a:t>沿江、沿边、省会</a:t>
            </a:r>
            <a:endParaRPr lang="zh-CN" altLang="en-US" sz="2800" b="1" dirty="0">
              <a:solidFill>
                <a:srgbClr val="0033CC"/>
              </a:solidFill>
              <a:latin typeface="华文中宋" panose="02010600040101010101" pitchFamily="2" charset="-122"/>
              <a:ea typeface="华文中宋" panose="02010600040101010101" pitchFamily="2" charset="-122"/>
            </a:endParaRPr>
          </a:p>
        </p:txBody>
      </p:sp>
      <p:sp>
        <p:nvSpPr>
          <p:cNvPr id="502812" name="Rectangle 28">
            <a:hlinkClick r:id="rId2" action="ppaction://hlinksldjump"/>
          </p:cNvPr>
          <p:cNvSpPr/>
          <p:nvPr/>
        </p:nvSpPr>
        <p:spPr>
          <a:xfrm>
            <a:off x="8437563" y="609600"/>
            <a:ext cx="2312987" cy="519113"/>
          </a:xfrm>
          <a:prstGeom prst="rect">
            <a:avLst/>
          </a:prstGeom>
          <a:noFill/>
          <a:ln w="9525">
            <a:noFill/>
          </a:ln>
        </p:spPr>
        <p:txBody>
          <a:bodyPr>
            <a:spAutoFit/>
          </a:bodyPr>
          <a:p>
            <a:pPr eaLnBrk="0" hangingPunct="0"/>
            <a:r>
              <a:rPr lang="zh-CN" altLang="en-US" sz="2800" b="1" dirty="0">
                <a:solidFill>
                  <a:srgbClr val="0033CC"/>
                </a:solidFill>
                <a:latin typeface="华文中宋" panose="02010600040101010101" pitchFamily="2" charset="-122"/>
                <a:ea typeface="华文中宋" panose="02010600040101010101" pitchFamily="2" charset="-122"/>
              </a:rPr>
              <a:t>经济特区</a:t>
            </a:r>
            <a:endParaRPr lang="zh-CN" altLang="en-US" sz="2800" b="1" dirty="0">
              <a:solidFill>
                <a:srgbClr val="0033CC"/>
              </a:solidFill>
              <a:latin typeface="华文中宋" panose="02010600040101010101" pitchFamily="2" charset="-122"/>
              <a:ea typeface="华文中宋" panose="02010600040101010101" pitchFamily="2" charset="-122"/>
            </a:endParaRPr>
          </a:p>
        </p:txBody>
      </p:sp>
      <p:sp>
        <p:nvSpPr>
          <p:cNvPr id="502813" name="Rectangle 29"/>
          <p:cNvSpPr/>
          <p:nvPr/>
        </p:nvSpPr>
        <p:spPr>
          <a:xfrm>
            <a:off x="7808913" y="2108200"/>
            <a:ext cx="3571875" cy="519113"/>
          </a:xfrm>
          <a:prstGeom prst="rect">
            <a:avLst/>
          </a:prstGeom>
          <a:noFill/>
          <a:ln w="9525">
            <a:noFill/>
          </a:ln>
        </p:spPr>
        <p:txBody>
          <a:bodyPr>
            <a:spAutoFit/>
          </a:bodyPr>
          <a:p>
            <a:pPr eaLnBrk="0" hangingPunct="0"/>
            <a:r>
              <a:rPr lang="zh-CN" altLang="en-US" sz="2800" b="1" dirty="0">
                <a:solidFill>
                  <a:srgbClr val="0033CC"/>
                </a:solidFill>
                <a:latin typeface="华文中宋" panose="02010600040101010101" pitchFamily="2" charset="-122"/>
                <a:ea typeface="华文中宋" panose="02010600040101010101" pitchFamily="2" charset="-122"/>
              </a:rPr>
              <a:t>沿海开放城市</a:t>
            </a:r>
            <a:endParaRPr lang="zh-CN" altLang="en-US" sz="2800" b="1" dirty="0">
              <a:solidFill>
                <a:srgbClr val="0033CC"/>
              </a:solidFill>
              <a:latin typeface="华文中宋" panose="02010600040101010101" pitchFamily="2" charset="-122"/>
              <a:ea typeface="华文中宋" panose="02010600040101010101" pitchFamily="2" charset="-122"/>
            </a:endParaRPr>
          </a:p>
        </p:txBody>
      </p:sp>
      <p:sp>
        <p:nvSpPr>
          <p:cNvPr id="502814" name="Rectangle 30"/>
          <p:cNvSpPr/>
          <p:nvPr/>
        </p:nvSpPr>
        <p:spPr>
          <a:xfrm>
            <a:off x="7700963" y="3606800"/>
            <a:ext cx="3787775" cy="519113"/>
          </a:xfrm>
          <a:prstGeom prst="rect">
            <a:avLst/>
          </a:prstGeom>
          <a:noFill/>
          <a:ln w="9525">
            <a:noFill/>
          </a:ln>
        </p:spPr>
        <p:txBody>
          <a:bodyPr>
            <a:spAutoFit/>
          </a:bodyPr>
          <a:p>
            <a:pPr eaLnBrk="0" hangingPunct="0"/>
            <a:r>
              <a:rPr lang="zh-CN" altLang="en-US" sz="2800" b="1" dirty="0">
                <a:solidFill>
                  <a:srgbClr val="0033CC"/>
                </a:solidFill>
                <a:latin typeface="华文中宋" panose="02010600040101010101" pitchFamily="2" charset="-122"/>
                <a:ea typeface="华文中宋" panose="02010600040101010101" pitchFamily="2" charset="-122"/>
              </a:rPr>
              <a:t>沿海经济开放区</a:t>
            </a:r>
            <a:endParaRPr lang="zh-CN" altLang="en-US" sz="2800" b="1" dirty="0">
              <a:solidFill>
                <a:srgbClr val="0033CC"/>
              </a:solidFill>
              <a:latin typeface="华文中宋" panose="02010600040101010101" pitchFamily="2" charset="-122"/>
              <a:ea typeface="华文中宋" panose="02010600040101010101" pitchFamily="2" charset="-122"/>
            </a:endParaRPr>
          </a:p>
        </p:txBody>
      </p:sp>
      <p:sp>
        <p:nvSpPr>
          <p:cNvPr id="502815" name="AutoShape 31"/>
          <p:cNvSpPr/>
          <p:nvPr/>
        </p:nvSpPr>
        <p:spPr>
          <a:xfrm>
            <a:off x="9121775" y="1295400"/>
            <a:ext cx="576263" cy="609600"/>
          </a:xfrm>
          <a:prstGeom prst="downArrow">
            <a:avLst>
              <a:gd name="adj1" fmla="val 50000"/>
              <a:gd name="adj2" fmla="val 33322"/>
            </a:avLst>
          </a:prstGeom>
          <a:solidFill>
            <a:schemeClr val="accent1"/>
          </a:solidFill>
          <a:ln w="9525" cap="flat" cmpd="sng">
            <a:solidFill>
              <a:schemeClr val="tx1"/>
            </a:solidFill>
            <a:prstDash val="solid"/>
            <a:miter/>
            <a:headEnd type="none" w="med" len="med"/>
            <a:tailEnd type="none" w="med" len="med"/>
          </a:ln>
        </p:spPr>
        <p:txBody>
          <a:bodyPr vert="eaVert" wrap="none" anchor="ctr"/>
          <a:p>
            <a:endParaRPr lang="zh-CN" altLang="en-US" dirty="0">
              <a:latin typeface="Arial" panose="020B0604020202020204" pitchFamily="34" charset="0"/>
            </a:endParaRPr>
          </a:p>
        </p:txBody>
      </p:sp>
      <p:sp>
        <p:nvSpPr>
          <p:cNvPr id="502816" name="AutoShape 32"/>
          <p:cNvSpPr/>
          <p:nvPr/>
        </p:nvSpPr>
        <p:spPr>
          <a:xfrm>
            <a:off x="9121775" y="2819400"/>
            <a:ext cx="576263" cy="609600"/>
          </a:xfrm>
          <a:prstGeom prst="downArrow">
            <a:avLst>
              <a:gd name="adj1" fmla="val 50000"/>
              <a:gd name="adj2" fmla="val 33322"/>
            </a:avLst>
          </a:prstGeom>
          <a:solidFill>
            <a:schemeClr val="accent1"/>
          </a:solidFill>
          <a:ln w="9525" cap="flat" cmpd="sng">
            <a:solidFill>
              <a:schemeClr val="tx1"/>
            </a:solidFill>
            <a:prstDash val="solid"/>
            <a:miter/>
            <a:headEnd type="none" w="med" len="med"/>
            <a:tailEnd type="none" w="med" len="med"/>
          </a:ln>
        </p:spPr>
        <p:txBody>
          <a:bodyPr vert="eaVert" wrap="none" anchor="ctr"/>
          <a:p>
            <a:endParaRPr lang="zh-CN" altLang="en-US" dirty="0">
              <a:latin typeface="Arial" panose="020B0604020202020204" pitchFamily="34" charset="0"/>
            </a:endParaRPr>
          </a:p>
        </p:txBody>
      </p:sp>
      <p:sp>
        <p:nvSpPr>
          <p:cNvPr id="502817" name="AutoShape 33"/>
          <p:cNvSpPr/>
          <p:nvPr/>
        </p:nvSpPr>
        <p:spPr>
          <a:xfrm>
            <a:off x="9121775" y="4343400"/>
            <a:ext cx="576263" cy="609600"/>
          </a:xfrm>
          <a:prstGeom prst="downArrow">
            <a:avLst>
              <a:gd name="adj1" fmla="val 50000"/>
              <a:gd name="adj2" fmla="val 33322"/>
            </a:avLst>
          </a:prstGeom>
          <a:solidFill>
            <a:schemeClr val="accent1"/>
          </a:solidFill>
          <a:ln w="9525" cap="flat" cmpd="sng">
            <a:solidFill>
              <a:schemeClr val="tx1"/>
            </a:solidFill>
            <a:prstDash val="solid"/>
            <a:miter/>
            <a:headEnd type="none" w="med" len="med"/>
            <a:tailEnd type="none" w="med" len="med"/>
          </a:ln>
        </p:spPr>
        <p:txBody>
          <a:bodyPr vert="eaVert" wrap="none" anchor="ctr"/>
          <a:p>
            <a:endParaRPr lang="zh-CN" altLang="en-US" dirty="0">
              <a:latin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02812"/>
                                        </p:tgtEl>
                                        <p:attrNameLst>
                                          <p:attrName>style.visibility</p:attrName>
                                        </p:attrNameLst>
                                      </p:cBhvr>
                                      <p:to>
                                        <p:strVal val="visible"/>
                                      </p:to>
                                    </p:set>
                                    <p:animEffect transition="in" filter="wipe(up)">
                                      <p:cBhvr>
                                        <p:cTn id="7" dur="500"/>
                                        <p:tgtEl>
                                          <p:spTgt spid="5028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2790"/>
                                        </p:tgtEl>
                                        <p:attrNameLst>
                                          <p:attrName>style.visibility</p:attrName>
                                        </p:attrNameLst>
                                      </p:cBhvr>
                                      <p:to>
                                        <p:strVal val="visible"/>
                                      </p:to>
                                    </p:set>
                                    <p:animEffect transition="in" filter="blinds(horizontal)">
                                      <p:cBhvr>
                                        <p:cTn id="12" dur="500"/>
                                        <p:tgtEl>
                                          <p:spTgt spid="502790"/>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502789"/>
                                        </p:tgtEl>
                                        <p:attrNameLst>
                                          <p:attrName>style.visibility</p:attrName>
                                        </p:attrNameLst>
                                      </p:cBhvr>
                                      <p:to>
                                        <p:strVal val="visible"/>
                                      </p:to>
                                    </p:set>
                                    <p:animEffect transition="in" filter="blinds(horizontal)">
                                      <p:cBhvr>
                                        <p:cTn id="16" dur="500"/>
                                        <p:tgtEl>
                                          <p:spTgt spid="502789"/>
                                        </p:tgtEl>
                                      </p:cBhvr>
                                    </p:animEffect>
                                  </p:childTnLst>
                                </p:cTn>
                              </p:par>
                            </p:childTnLst>
                          </p:cTn>
                        </p:par>
                        <p:par>
                          <p:cTn id="17" fill="hold">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502788"/>
                                        </p:tgtEl>
                                        <p:attrNameLst>
                                          <p:attrName>style.visibility</p:attrName>
                                        </p:attrNameLst>
                                      </p:cBhvr>
                                      <p:to>
                                        <p:strVal val="visible"/>
                                      </p:to>
                                    </p:set>
                                    <p:animEffect transition="in" filter="blinds(horizontal)">
                                      <p:cBhvr>
                                        <p:cTn id="20" dur="500"/>
                                        <p:tgtEl>
                                          <p:spTgt spid="502788"/>
                                        </p:tgtEl>
                                      </p:cBhvr>
                                    </p:animEffect>
                                  </p:childTnLst>
                                </p:cTn>
                              </p:par>
                            </p:childTnLst>
                          </p:cTn>
                        </p:par>
                        <p:par>
                          <p:cTn id="21" fill="hold">
                            <p:stCondLst>
                              <p:cond delay="1500"/>
                            </p:stCondLst>
                            <p:childTnLst>
                              <p:par>
                                <p:cTn id="22" presetID="3" presetClass="entr" presetSubtype="10" fill="hold" grpId="0" nodeType="afterEffect">
                                  <p:stCondLst>
                                    <p:cond delay="0"/>
                                  </p:stCondLst>
                                  <p:childTnLst>
                                    <p:set>
                                      <p:cBhvr>
                                        <p:cTn id="23" dur="1" fill="hold">
                                          <p:stCondLst>
                                            <p:cond delay="0"/>
                                          </p:stCondLst>
                                        </p:cTn>
                                        <p:tgtEl>
                                          <p:spTgt spid="502791"/>
                                        </p:tgtEl>
                                        <p:attrNameLst>
                                          <p:attrName>style.visibility</p:attrName>
                                        </p:attrNameLst>
                                      </p:cBhvr>
                                      <p:to>
                                        <p:strVal val="visible"/>
                                      </p:to>
                                    </p:set>
                                    <p:animEffect transition="in" filter="blinds(horizontal)">
                                      <p:cBhvr>
                                        <p:cTn id="24" dur="500"/>
                                        <p:tgtEl>
                                          <p:spTgt spid="502791"/>
                                        </p:tgtEl>
                                      </p:cBhvr>
                                    </p:animEffect>
                                  </p:childTnLst>
                                </p:cTn>
                              </p:par>
                            </p:childTnLst>
                          </p:cTn>
                        </p:par>
                        <p:par>
                          <p:cTn id="25" fill="hold">
                            <p:stCondLst>
                              <p:cond delay="2000"/>
                            </p:stCondLst>
                            <p:childTnLst>
                              <p:par>
                                <p:cTn id="26" presetID="8" presetClass="entr" presetSubtype="32" fill="hold" nodeType="afterEffect">
                                  <p:stCondLst>
                                    <p:cond delay="0"/>
                                  </p:stCondLst>
                                  <p:childTnLst>
                                    <p:set>
                                      <p:cBhvr>
                                        <p:cTn id="27" dur="1" fill="hold">
                                          <p:stCondLst>
                                            <p:cond delay="0"/>
                                          </p:stCondLst>
                                        </p:cTn>
                                        <p:tgtEl>
                                          <p:spTgt spid="502792"/>
                                        </p:tgtEl>
                                        <p:attrNameLst>
                                          <p:attrName>style.visibility</p:attrName>
                                        </p:attrNameLst>
                                      </p:cBhvr>
                                      <p:to>
                                        <p:strVal val="visible"/>
                                      </p:to>
                                    </p:set>
                                    <p:animEffect transition="in" filter="diamond(out)">
                                      <p:cBhvr>
                                        <p:cTn id="28" dur="500"/>
                                        <p:tgtEl>
                                          <p:spTgt spid="50279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502815"/>
                                        </p:tgtEl>
                                        <p:attrNameLst>
                                          <p:attrName>style.visibility</p:attrName>
                                        </p:attrNameLst>
                                      </p:cBhvr>
                                      <p:to>
                                        <p:strVal val="visible"/>
                                      </p:to>
                                    </p:set>
                                    <p:animEffect transition="in" filter="wipe(up)">
                                      <p:cBhvr>
                                        <p:cTn id="33" dur="500"/>
                                        <p:tgtEl>
                                          <p:spTgt spid="502815"/>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502813"/>
                                        </p:tgtEl>
                                        <p:attrNameLst>
                                          <p:attrName>style.visibility</p:attrName>
                                        </p:attrNameLst>
                                      </p:cBhvr>
                                      <p:to>
                                        <p:strVal val="visible"/>
                                      </p:to>
                                    </p:set>
                                    <p:animEffect transition="in" filter="wipe(up)">
                                      <p:cBhvr>
                                        <p:cTn id="37" dur="500"/>
                                        <p:tgtEl>
                                          <p:spTgt spid="5028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02805"/>
                                        </p:tgtEl>
                                        <p:attrNameLst>
                                          <p:attrName>style.visibility</p:attrName>
                                        </p:attrNameLst>
                                      </p:cBhvr>
                                      <p:to>
                                        <p:strVal val="visible"/>
                                      </p:to>
                                    </p:set>
                                    <p:animEffect transition="in" filter="blinds(horizontal)">
                                      <p:cBhvr>
                                        <p:cTn id="42" dur="500"/>
                                        <p:tgtEl>
                                          <p:spTgt spid="502805"/>
                                        </p:tgtEl>
                                      </p:cBhvr>
                                    </p:animEffect>
                                  </p:childTnLst>
                                </p:cTn>
                              </p:par>
                            </p:childTnLst>
                          </p:cTn>
                        </p:par>
                        <p:par>
                          <p:cTn id="43" fill="hold">
                            <p:stCondLst>
                              <p:cond delay="500"/>
                            </p:stCondLst>
                            <p:childTnLst>
                              <p:par>
                                <p:cTn id="44" presetID="3" presetClass="entr" presetSubtype="10" fill="hold" grpId="0" nodeType="afterEffect">
                                  <p:stCondLst>
                                    <p:cond delay="0"/>
                                  </p:stCondLst>
                                  <p:childTnLst>
                                    <p:set>
                                      <p:cBhvr>
                                        <p:cTn id="45" dur="1" fill="hold">
                                          <p:stCondLst>
                                            <p:cond delay="0"/>
                                          </p:stCondLst>
                                        </p:cTn>
                                        <p:tgtEl>
                                          <p:spTgt spid="502804"/>
                                        </p:tgtEl>
                                        <p:attrNameLst>
                                          <p:attrName>style.visibility</p:attrName>
                                        </p:attrNameLst>
                                      </p:cBhvr>
                                      <p:to>
                                        <p:strVal val="visible"/>
                                      </p:to>
                                    </p:set>
                                    <p:animEffect transition="in" filter="blinds(horizontal)">
                                      <p:cBhvr>
                                        <p:cTn id="46" dur="500"/>
                                        <p:tgtEl>
                                          <p:spTgt spid="502804"/>
                                        </p:tgtEl>
                                      </p:cBhvr>
                                    </p:animEffect>
                                  </p:childTnLst>
                                </p:cTn>
                              </p:par>
                            </p:childTnLst>
                          </p:cTn>
                        </p:par>
                        <p:par>
                          <p:cTn id="47" fill="hold">
                            <p:stCondLst>
                              <p:cond delay="1000"/>
                            </p:stCondLst>
                            <p:childTnLst>
                              <p:par>
                                <p:cTn id="48" presetID="3" presetClass="entr" presetSubtype="10" fill="hold" grpId="0" nodeType="afterEffect">
                                  <p:stCondLst>
                                    <p:cond delay="0"/>
                                  </p:stCondLst>
                                  <p:childTnLst>
                                    <p:set>
                                      <p:cBhvr>
                                        <p:cTn id="49" dur="1" fill="hold">
                                          <p:stCondLst>
                                            <p:cond delay="0"/>
                                          </p:stCondLst>
                                        </p:cTn>
                                        <p:tgtEl>
                                          <p:spTgt spid="502806"/>
                                        </p:tgtEl>
                                        <p:attrNameLst>
                                          <p:attrName>style.visibility</p:attrName>
                                        </p:attrNameLst>
                                      </p:cBhvr>
                                      <p:to>
                                        <p:strVal val="visible"/>
                                      </p:to>
                                    </p:set>
                                    <p:animEffect transition="in" filter="blinds(horizontal)">
                                      <p:cBhvr>
                                        <p:cTn id="50" dur="500"/>
                                        <p:tgtEl>
                                          <p:spTgt spid="502806"/>
                                        </p:tgtEl>
                                      </p:cBhvr>
                                    </p:animEffect>
                                  </p:childTnLst>
                                </p:cTn>
                              </p:par>
                            </p:childTnLst>
                          </p:cTn>
                        </p:par>
                        <p:par>
                          <p:cTn id="51" fill="hold">
                            <p:stCondLst>
                              <p:cond delay="1500"/>
                            </p:stCondLst>
                            <p:childTnLst>
                              <p:par>
                                <p:cTn id="52" presetID="3" presetClass="entr" presetSubtype="10" fill="hold" grpId="0" nodeType="afterEffect">
                                  <p:stCondLst>
                                    <p:cond delay="0"/>
                                  </p:stCondLst>
                                  <p:childTnLst>
                                    <p:set>
                                      <p:cBhvr>
                                        <p:cTn id="53" dur="1" fill="hold">
                                          <p:stCondLst>
                                            <p:cond delay="0"/>
                                          </p:stCondLst>
                                        </p:cTn>
                                        <p:tgtEl>
                                          <p:spTgt spid="502803"/>
                                        </p:tgtEl>
                                        <p:attrNameLst>
                                          <p:attrName>style.visibility</p:attrName>
                                        </p:attrNameLst>
                                      </p:cBhvr>
                                      <p:to>
                                        <p:strVal val="visible"/>
                                      </p:to>
                                    </p:set>
                                    <p:animEffect transition="in" filter="blinds(horizontal)">
                                      <p:cBhvr>
                                        <p:cTn id="54" dur="500"/>
                                        <p:tgtEl>
                                          <p:spTgt spid="502803"/>
                                        </p:tgtEl>
                                      </p:cBhvr>
                                    </p:animEffect>
                                  </p:childTnLst>
                                </p:cTn>
                              </p:par>
                            </p:childTnLst>
                          </p:cTn>
                        </p:par>
                        <p:par>
                          <p:cTn id="55" fill="hold">
                            <p:stCondLst>
                              <p:cond delay="2000"/>
                            </p:stCondLst>
                            <p:childTnLst>
                              <p:par>
                                <p:cTn id="56" presetID="3" presetClass="entr" presetSubtype="10" fill="hold" grpId="0" nodeType="afterEffect">
                                  <p:stCondLst>
                                    <p:cond delay="0"/>
                                  </p:stCondLst>
                                  <p:childTnLst>
                                    <p:set>
                                      <p:cBhvr>
                                        <p:cTn id="57" dur="1" fill="hold">
                                          <p:stCondLst>
                                            <p:cond delay="0"/>
                                          </p:stCondLst>
                                        </p:cTn>
                                        <p:tgtEl>
                                          <p:spTgt spid="502802"/>
                                        </p:tgtEl>
                                        <p:attrNameLst>
                                          <p:attrName>style.visibility</p:attrName>
                                        </p:attrNameLst>
                                      </p:cBhvr>
                                      <p:to>
                                        <p:strVal val="visible"/>
                                      </p:to>
                                    </p:set>
                                    <p:animEffect transition="in" filter="blinds(horizontal)">
                                      <p:cBhvr>
                                        <p:cTn id="58" dur="500"/>
                                        <p:tgtEl>
                                          <p:spTgt spid="502802"/>
                                        </p:tgtEl>
                                      </p:cBhvr>
                                    </p:animEffect>
                                  </p:childTnLst>
                                </p:cTn>
                              </p:par>
                            </p:childTnLst>
                          </p:cTn>
                        </p:par>
                        <p:par>
                          <p:cTn id="59" fill="hold">
                            <p:stCondLst>
                              <p:cond delay="2500"/>
                            </p:stCondLst>
                            <p:childTnLst>
                              <p:par>
                                <p:cTn id="60" presetID="3" presetClass="entr" presetSubtype="10" fill="hold" grpId="0" nodeType="afterEffect">
                                  <p:stCondLst>
                                    <p:cond delay="0"/>
                                  </p:stCondLst>
                                  <p:childTnLst>
                                    <p:set>
                                      <p:cBhvr>
                                        <p:cTn id="61" dur="1" fill="hold">
                                          <p:stCondLst>
                                            <p:cond delay="0"/>
                                          </p:stCondLst>
                                        </p:cTn>
                                        <p:tgtEl>
                                          <p:spTgt spid="502800"/>
                                        </p:tgtEl>
                                        <p:attrNameLst>
                                          <p:attrName>style.visibility</p:attrName>
                                        </p:attrNameLst>
                                      </p:cBhvr>
                                      <p:to>
                                        <p:strVal val="visible"/>
                                      </p:to>
                                    </p:set>
                                    <p:animEffect transition="in" filter="blinds(horizontal)">
                                      <p:cBhvr>
                                        <p:cTn id="62" dur="500"/>
                                        <p:tgtEl>
                                          <p:spTgt spid="502800"/>
                                        </p:tgtEl>
                                      </p:cBhvr>
                                    </p:animEffect>
                                  </p:childTnLst>
                                </p:cTn>
                              </p:par>
                            </p:childTnLst>
                          </p:cTn>
                        </p:par>
                        <p:par>
                          <p:cTn id="63" fill="hold">
                            <p:stCondLst>
                              <p:cond delay="3000"/>
                            </p:stCondLst>
                            <p:childTnLst>
                              <p:par>
                                <p:cTn id="64" presetID="3" presetClass="entr" presetSubtype="10" fill="hold" grpId="0" nodeType="afterEffect">
                                  <p:stCondLst>
                                    <p:cond delay="0"/>
                                  </p:stCondLst>
                                  <p:childTnLst>
                                    <p:set>
                                      <p:cBhvr>
                                        <p:cTn id="65" dur="1" fill="hold">
                                          <p:stCondLst>
                                            <p:cond delay="0"/>
                                          </p:stCondLst>
                                        </p:cTn>
                                        <p:tgtEl>
                                          <p:spTgt spid="502793"/>
                                        </p:tgtEl>
                                        <p:attrNameLst>
                                          <p:attrName>style.visibility</p:attrName>
                                        </p:attrNameLst>
                                      </p:cBhvr>
                                      <p:to>
                                        <p:strVal val="visible"/>
                                      </p:to>
                                    </p:set>
                                    <p:animEffect transition="in" filter="blinds(horizontal)">
                                      <p:cBhvr>
                                        <p:cTn id="66" dur="500"/>
                                        <p:tgtEl>
                                          <p:spTgt spid="502793"/>
                                        </p:tgtEl>
                                      </p:cBhvr>
                                    </p:animEffect>
                                  </p:childTnLst>
                                </p:cTn>
                              </p:par>
                            </p:childTnLst>
                          </p:cTn>
                        </p:par>
                        <p:par>
                          <p:cTn id="67" fill="hold">
                            <p:stCondLst>
                              <p:cond delay="3500"/>
                            </p:stCondLst>
                            <p:childTnLst>
                              <p:par>
                                <p:cTn id="68" presetID="3" presetClass="entr" presetSubtype="10" fill="hold" grpId="0" nodeType="afterEffect">
                                  <p:stCondLst>
                                    <p:cond delay="0"/>
                                  </p:stCondLst>
                                  <p:childTnLst>
                                    <p:set>
                                      <p:cBhvr>
                                        <p:cTn id="69" dur="1" fill="hold">
                                          <p:stCondLst>
                                            <p:cond delay="0"/>
                                          </p:stCondLst>
                                        </p:cTn>
                                        <p:tgtEl>
                                          <p:spTgt spid="502799"/>
                                        </p:tgtEl>
                                        <p:attrNameLst>
                                          <p:attrName>style.visibility</p:attrName>
                                        </p:attrNameLst>
                                      </p:cBhvr>
                                      <p:to>
                                        <p:strVal val="visible"/>
                                      </p:to>
                                    </p:set>
                                    <p:animEffect transition="in" filter="blinds(horizontal)">
                                      <p:cBhvr>
                                        <p:cTn id="70" dur="500"/>
                                        <p:tgtEl>
                                          <p:spTgt spid="502799"/>
                                        </p:tgtEl>
                                      </p:cBhvr>
                                    </p:animEffect>
                                  </p:childTnLst>
                                </p:cTn>
                              </p:par>
                            </p:childTnLst>
                          </p:cTn>
                        </p:par>
                        <p:par>
                          <p:cTn id="71" fill="hold">
                            <p:stCondLst>
                              <p:cond delay="4000"/>
                            </p:stCondLst>
                            <p:childTnLst>
                              <p:par>
                                <p:cTn id="72" presetID="3" presetClass="entr" presetSubtype="10" fill="hold" grpId="0" nodeType="afterEffect">
                                  <p:stCondLst>
                                    <p:cond delay="0"/>
                                  </p:stCondLst>
                                  <p:childTnLst>
                                    <p:set>
                                      <p:cBhvr>
                                        <p:cTn id="73" dur="1" fill="hold">
                                          <p:stCondLst>
                                            <p:cond delay="0"/>
                                          </p:stCondLst>
                                        </p:cTn>
                                        <p:tgtEl>
                                          <p:spTgt spid="502801"/>
                                        </p:tgtEl>
                                        <p:attrNameLst>
                                          <p:attrName>style.visibility</p:attrName>
                                        </p:attrNameLst>
                                      </p:cBhvr>
                                      <p:to>
                                        <p:strVal val="visible"/>
                                      </p:to>
                                    </p:set>
                                    <p:animEffect transition="in" filter="blinds(horizontal)">
                                      <p:cBhvr>
                                        <p:cTn id="74" dur="500"/>
                                        <p:tgtEl>
                                          <p:spTgt spid="502801"/>
                                        </p:tgtEl>
                                      </p:cBhvr>
                                    </p:animEffect>
                                  </p:childTnLst>
                                </p:cTn>
                              </p:par>
                            </p:childTnLst>
                          </p:cTn>
                        </p:par>
                        <p:par>
                          <p:cTn id="75" fill="hold">
                            <p:stCondLst>
                              <p:cond delay="4500"/>
                            </p:stCondLst>
                            <p:childTnLst>
                              <p:par>
                                <p:cTn id="76" presetID="3" presetClass="entr" presetSubtype="10" fill="hold" grpId="0" nodeType="afterEffect">
                                  <p:stCondLst>
                                    <p:cond delay="0"/>
                                  </p:stCondLst>
                                  <p:childTnLst>
                                    <p:set>
                                      <p:cBhvr>
                                        <p:cTn id="77" dur="1" fill="hold">
                                          <p:stCondLst>
                                            <p:cond delay="0"/>
                                          </p:stCondLst>
                                        </p:cTn>
                                        <p:tgtEl>
                                          <p:spTgt spid="502798"/>
                                        </p:tgtEl>
                                        <p:attrNameLst>
                                          <p:attrName>style.visibility</p:attrName>
                                        </p:attrNameLst>
                                      </p:cBhvr>
                                      <p:to>
                                        <p:strVal val="visible"/>
                                      </p:to>
                                    </p:set>
                                    <p:animEffect transition="in" filter="blinds(horizontal)">
                                      <p:cBhvr>
                                        <p:cTn id="78" dur="500"/>
                                        <p:tgtEl>
                                          <p:spTgt spid="502798"/>
                                        </p:tgtEl>
                                      </p:cBhvr>
                                    </p:animEffect>
                                  </p:childTnLst>
                                </p:cTn>
                              </p:par>
                            </p:childTnLst>
                          </p:cTn>
                        </p:par>
                        <p:par>
                          <p:cTn id="79" fill="hold">
                            <p:stCondLst>
                              <p:cond delay="5000"/>
                            </p:stCondLst>
                            <p:childTnLst>
                              <p:par>
                                <p:cTn id="80" presetID="3" presetClass="entr" presetSubtype="10" fill="hold" grpId="0" nodeType="afterEffect">
                                  <p:stCondLst>
                                    <p:cond delay="0"/>
                                  </p:stCondLst>
                                  <p:childTnLst>
                                    <p:set>
                                      <p:cBhvr>
                                        <p:cTn id="81" dur="1" fill="hold">
                                          <p:stCondLst>
                                            <p:cond delay="0"/>
                                          </p:stCondLst>
                                        </p:cTn>
                                        <p:tgtEl>
                                          <p:spTgt spid="502797"/>
                                        </p:tgtEl>
                                        <p:attrNameLst>
                                          <p:attrName>style.visibility</p:attrName>
                                        </p:attrNameLst>
                                      </p:cBhvr>
                                      <p:to>
                                        <p:strVal val="visible"/>
                                      </p:to>
                                    </p:set>
                                    <p:animEffect transition="in" filter="blinds(horizontal)">
                                      <p:cBhvr>
                                        <p:cTn id="82" dur="500"/>
                                        <p:tgtEl>
                                          <p:spTgt spid="502797"/>
                                        </p:tgtEl>
                                      </p:cBhvr>
                                    </p:animEffect>
                                  </p:childTnLst>
                                </p:cTn>
                              </p:par>
                            </p:childTnLst>
                          </p:cTn>
                        </p:par>
                        <p:par>
                          <p:cTn id="83" fill="hold">
                            <p:stCondLst>
                              <p:cond delay="5500"/>
                            </p:stCondLst>
                            <p:childTnLst>
                              <p:par>
                                <p:cTn id="84" presetID="3" presetClass="entr" presetSubtype="10" fill="hold" grpId="0" nodeType="afterEffect">
                                  <p:stCondLst>
                                    <p:cond delay="0"/>
                                  </p:stCondLst>
                                  <p:childTnLst>
                                    <p:set>
                                      <p:cBhvr>
                                        <p:cTn id="85" dur="1" fill="hold">
                                          <p:stCondLst>
                                            <p:cond delay="0"/>
                                          </p:stCondLst>
                                        </p:cTn>
                                        <p:tgtEl>
                                          <p:spTgt spid="502794"/>
                                        </p:tgtEl>
                                        <p:attrNameLst>
                                          <p:attrName>style.visibility</p:attrName>
                                        </p:attrNameLst>
                                      </p:cBhvr>
                                      <p:to>
                                        <p:strVal val="visible"/>
                                      </p:to>
                                    </p:set>
                                    <p:animEffect transition="in" filter="blinds(horizontal)">
                                      <p:cBhvr>
                                        <p:cTn id="86" dur="500"/>
                                        <p:tgtEl>
                                          <p:spTgt spid="502794"/>
                                        </p:tgtEl>
                                      </p:cBhvr>
                                    </p:animEffect>
                                  </p:childTnLst>
                                </p:cTn>
                              </p:par>
                            </p:childTnLst>
                          </p:cTn>
                        </p:par>
                        <p:par>
                          <p:cTn id="87" fill="hold">
                            <p:stCondLst>
                              <p:cond delay="6000"/>
                            </p:stCondLst>
                            <p:childTnLst>
                              <p:par>
                                <p:cTn id="88" presetID="3" presetClass="entr" presetSubtype="10" fill="hold" grpId="0" nodeType="afterEffect">
                                  <p:stCondLst>
                                    <p:cond delay="0"/>
                                  </p:stCondLst>
                                  <p:childTnLst>
                                    <p:set>
                                      <p:cBhvr>
                                        <p:cTn id="89" dur="1" fill="hold">
                                          <p:stCondLst>
                                            <p:cond delay="0"/>
                                          </p:stCondLst>
                                        </p:cTn>
                                        <p:tgtEl>
                                          <p:spTgt spid="502796"/>
                                        </p:tgtEl>
                                        <p:attrNameLst>
                                          <p:attrName>style.visibility</p:attrName>
                                        </p:attrNameLst>
                                      </p:cBhvr>
                                      <p:to>
                                        <p:strVal val="visible"/>
                                      </p:to>
                                    </p:set>
                                    <p:animEffect transition="in" filter="blinds(horizontal)">
                                      <p:cBhvr>
                                        <p:cTn id="90" dur="500"/>
                                        <p:tgtEl>
                                          <p:spTgt spid="502796"/>
                                        </p:tgtEl>
                                      </p:cBhvr>
                                    </p:animEffect>
                                  </p:childTnLst>
                                </p:cTn>
                              </p:par>
                            </p:childTnLst>
                          </p:cTn>
                        </p:par>
                        <p:par>
                          <p:cTn id="91" fill="hold">
                            <p:stCondLst>
                              <p:cond delay="6500"/>
                            </p:stCondLst>
                            <p:childTnLst>
                              <p:par>
                                <p:cTn id="92" presetID="3" presetClass="entr" presetSubtype="10" fill="hold" grpId="0" nodeType="afterEffect">
                                  <p:stCondLst>
                                    <p:cond delay="0"/>
                                  </p:stCondLst>
                                  <p:childTnLst>
                                    <p:set>
                                      <p:cBhvr>
                                        <p:cTn id="93" dur="1" fill="hold">
                                          <p:stCondLst>
                                            <p:cond delay="0"/>
                                          </p:stCondLst>
                                        </p:cTn>
                                        <p:tgtEl>
                                          <p:spTgt spid="502795"/>
                                        </p:tgtEl>
                                        <p:attrNameLst>
                                          <p:attrName>style.visibility</p:attrName>
                                        </p:attrNameLst>
                                      </p:cBhvr>
                                      <p:to>
                                        <p:strVal val="visible"/>
                                      </p:to>
                                    </p:set>
                                    <p:animEffect transition="in" filter="blinds(horizontal)">
                                      <p:cBhvr>
                                        <p:cTn id="94" dur="500"/>
                                        <p:tgtEl>
                                          <p:spTgt spid="502795"/>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grpId="0" nodeType="clickEffect">
                                  <p:stCondLst>
                                    <p:cond delay="0"/>
                                  </p:stCondLst>
                                  <p:childTnLst>
                                    <p:set>
                                      <p:cBhvr>
                                        <p:cTn id="98" dur="1" fill="hold">
                                          <p:stCondLst>
                                            <p:cond delay="0"/>
                                          </p:stCondLst>
                                        </p:cTn>
                                        <p:tgtEl>
                                          <p:spTgt spid="502816"/>
                                        </p:tgtEl>
                                        <p:attrNameLst>
                                          <p:attrName>style.visibility</p:attrName>
                                        </p:attrNameLst>
                                      </p:cBhvr>
                                      <p:to>
                                        <p:strVal val="visible"/>
                                      </p:to>
                                    </p:set>
                                    <p:animEffect transition="in" filter="wipe(up)">
                                      <p:cBhvr>
                                        <p:cTn id="99" dur="500"/>
                                        <p:tgtEl>
                                          <p:spTgt spid="502816"/>
                                        </p:tgtEl>
                                      </p:cBhvr>
                                    </p:animEffect>
                                  </p:childTnLst>
                                </p:cTn>
                              </p:par>
                            </p:childTnLst>
                          </p:cTn>
                        </p:par>
                        <p:par>
                          <p:cTn id="100" fill="hold">
                            <p:stCondLst>
                              <p:cond delay="500"/>
                            </p:stCondLst>
                            <p:childTnLst>
                              <p:par>
                                <p:cTn id="101" presetID="22" presetClass="entr" presetSubtype="1" fill="hold" grpId="0" nodeType="afterEffect">
                                  <p:stCondLst>
                                    <p:cond delay="0"/>
                                  </p:stCondLst>
                                  <p:childTnLst>
                                    <p:set>
                                      <p:cBhvr>
                                        <p:cTn id="102" dur="1" fill="hold">
                                          <p:stCondLst>
                                            <p:cond delay="0"/>
                                          </p:stCondLst>
                                        </p:cTn>
                                        <p:tgtEl>
                                          <p:spTgt spid="502814"/>
                                        </p:tgtEl>
                                        <p:attrNameLst>
                                          <p:attrName>style.visibility</p:attrName>
                                        </p:attrNameLst>
                                      </p:cBhvr>
                                      <p:to>
                                        <p:strVal val="visible"/>
                                      </p:to>
                                    </p:set>
                                    <p:animEffect transition="in" filter="wipe(up)">
                                      <p:cBhvr>
                                        <p:cTn id="103" dur="500"/>
                                        <p:tgtEl>
                                          <p:spTgt spid="502814"/>
                                        </p:tgtEl>
                                      </p:cBhvr>
                                    </p:animEffect>
                                  </p:childTnLst>
                                </p:cTn>
                              </p:par>
                            </p:childTnLst>
                          </p:cTn>
                        </p:par>
                      </p:childTnLst>
                    </p:cTn>
                  </p:par>
                  <p:par>
                    <p:cTn id="104" fill="hold">
                      <p:stCondLst>
                        <p:cond delay="indefinite"/>
                      </p:stCondLst>
                      <p:childTnLst>
                        <p:par>
                          <p:cTn id="105" fill="hold">
                            <p:stCondLst>
                              <p:cond delay="0"/>
                            </p:stCondLst>
                            <p:childTnLst>
                              <p:par>
                                <p:cTn id="106" presetID="4" presetClass="entr" presetSubtype="32" fill="hold" grpId="0" nodeType="clickEffect">
                                  <p:stCondLst>
                                    <p:cond delay="0"/>
                                  </p:stCondLst>
                                  <p:childTnLst>
                                    <p:set>
                                      <p:cBhvr>
                                        <p:cTn id="107" dur="1" fill="hold">
                                          <p:stCondLst>
                                            <p:cond delay="0"/>
                                          </p:stCondLst>
                                        </p:cTn>
                                        <p:tgtEl>
                                          <p:spTgt spid="10264"/>
                                        </p:tgtEl>
                                        <p:attrNameLst>
                                          <p:attrName>style.visibility</p:attrName>
                                        </p:attrNameLst>
                                      </p:cBhvr>
                                      <p:to>
                                        <p:strVal val="visible"/>
                                      </p:to>
                                    </p:set>
                                    <p:animEffect transition="in" filter="box(out)">
                                      <p:cBhvr>
                                        <p:cTn id="108" dur="500"/>
                                        <p:tgtEl>
                                          <p:spTgt spid="10264"/>
                                        </p:tgtEl>
                                      </p:cBhvr>
                                    </p:animEffect>
                                  </p:childTnLst>
                                </p:cTn>
                              </p:par>
                            </p:childTnLst>
                          </p:cTn>
                        </p:par>
                        <p:par>
                          <p:cTn id="109" fill="hold">
                            <p:stCondLst>
                              <p:cond delay="500"/>
                            </p:stCondLst>
                            <p:childTnLst>
                              <p:par>
                                <p:cTn id="110" presetID="4" presetClass="entr" presetSubtype="32" fill="hold" grpId="0" nodeType="afterEffect">
                                  <p:stCondLst>
                                    <p:cond delay="0"/>
                                  </p:stCondLst>
                                  <p:childTnLst>
                                    <p:set>
                                      <p:cBhvr>
                                        <p:cTn id="111" dur="1" fill="hold">
                                          <p:stCondLst>
                                            <p:cond delay="0"/>
                                          </p:stCondLst>
                                        </p:cTn>
                                        <p:tgtEl>
                                          <p:spTgt spid="502807"/>
                                        </p:tgtEl>
                                        <p:attrNameLst>
                                          <p:attrName>style.visibility</p:attrName>
                                        </p:attrNameLst>
                                      </p:cBhvr>
                                      <p:to>
                                        <p:strVal val="visible"/>
                                      </p:to>
                                    </p:set>
                                    <p:animEffect transition="in" filter="box(out)">
                                      <p:cBhvr>
                                        <p:cTn id="112" dur="500"/>
                                        <p:tgtEl>
                                          <p:spTgt spid="502807"/>
                                        </p:tgtEl>
                                      </p:cBhvr>
                                    </p:animEffect>
                                  </p:childTnLst>
                                </p:cTn>
                              </p:par>
                            </p:childTnLst>
                          </p:cTn>
                        </p:par>
                        <p:par>
                          <p:cTn id="113" fill="hold">
                            <p:stCondLst>
                              <p:cond delay="1000"/>
                            </p:stCondLst>
                            <p:childTnLst>
                              <p:par>
                                <p:cTn id="114" presetID="4" presetClass="entr" presetSubtype="32" fill="hold" grpId="0" nodeType="afterEffect">
                                  <p:stCondLst>
                                    <p:cond delay="0"/>
                                  </p:stCondLst>
                                  <p:childTnLst>
                                    <p:set>
                                      <p:cBhvr>
                                        <p:cTn id="115" dur="1" fill="hold">
                                          <p:stCondLst>
                                            <p:cond delay="0"/>
                                          </p:stCondLst>
                                        </p:cTn>
                                        <p:tgtEl>
                                          <p:spTgt spid="502809"/>
                                        </p:tgtEl>
                                        <p:attrNameLst>
                                          <p:attrName>style.visibility</p:attrName>
                                        </p:attrNameLst>
                                      </p:cBhvr>
                                      <p:to>
                                        <p:strVal val="visible"/>
                                      </p:to>
                                    </p:set>
                                    <p:animEffect transition="in" filter="box(out)">
                                      <p:cBhvr>
                                        <p:cTn id="116" dur="500"/>
                                        <p:tgtEl>
                                          <p:spTgt spid="502809"/>
                                        </p:tgtEl>
                                      </p:cBhvr>
                                    </p:animEffect>
                                  </p:childTnLst>
                                </p:cTn>
                              </p:par>
                            </p:childTnLst>
                          </p:cTn>
                        </p:par>
                        <p:par>
                          <p:cTn id="117" fill="hold">
                            <p:stCondLst>
                              <p:cond delay="1500"/>
                            </p:stCondLst>
                            <p:childTnLst>
                              <p:par>
                                <p:cTn id="118" presetID="4" presetClass="entr" presetSubtype="32" fill="hold" grpId="0" nodeType="afterEffect">
                                  <p:stCondLst>
                                    <p:cond delay="0"/>
                                  </p:stCondLst>
                                  <p:childTnLst>
                                    <p:set>
                                      <p:cBhvr>
                                        <p:cTn id="119" dur="1" fill="hold">
                                          <p:stCondLst>
                                            <p:cond delay="0"/>
                                          </p:stCondLst>
                                        </p:cTn>
                                        <p:tgtEl>
                                          <p:spTgt spid="502810"/>
                                        </p:tgtEl>
                                        <p:attrNameLst>
                                          <p:attrName>style.visibility</p:attrName>
                                        </p:attrNameLst>
                                      </p:cBhvr>
                                      <p:to>
                                        <p:strVal val="visible"/>
                                      </p:to>
                                    </p:set>
                                    <p:animEffect transition="in" filter="box(out)">
                                      <p:cBhvr>
                                        <p:cTn id="120" dur="500"/>
                                        <p:tgtEl>
                                          <p:spTgt spid="502810"/>
                                        </p:tgtEl>
                                      </p:cBhvr>
                                    </p:animEffect>
                                  </p:childTnLst>
                                </p:cTn>
                              </p:par>
                            </p:childTnLst>
                          </p:cTn>
                        </p:par>
                        <p:par>
                          <p:cTn id="121" fill="hold">
                            <p:stCondLst>
                              <p:cond delay="2000"/>
                            </p:stCondLst>
                            <p:childTnLst>
                              <p:par>
                                <p:cTn id="122" presetID="18" presetClass="entr" presetSubtype="12" fill="hold" nodeType="afterEffect">
                                  <p:stCondLst>
                                    <p:cond delay="0"/>
                                  </p:stCondLst>
                                  <p:childTnLst>
                                    <p:set>
                                      <p:cBhvr>
                                        <p:cTn id="123" dur="1" fill="hold">
                                          <p:stCondLst>
                                            <p:cond delay="0"/>
                                          </p:stCondLst>
                                        </p:cTn>
                                        <p:tgtEl>
                                          <p:spTgt spid="502787"/>
                                        </p:tgtEl>
                                        <p:attrNameLst>
                                          <p:attrName>style.visibility</p:attrName>
                                        </p:attrNameLst>
                                      </p:cBhvr>
                                      <p:to>
                                        <p:strVal val="visible"/>
                                      </p:to>
                                    </p:set>
                                    <p:animEffect transition="in" filter="strips(downLeft)">
                                      <p:cBhvr>
                                        <p:cTn id="124" dur="500"/>
                                        <p:tgtEl>
                                          <p:spTgt spid="502787"/>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1" fill="hold" grpId="0" nodeType="clickEffect">
                                  <p:stCondLst>
                                    <p:cond delay="0"/>
                                  </p:stCondLst>
                                  <p:childTnLst>
                                    <p:set>
                                      <p:cBhvr>
                                        <p:cTn id="128" dur="1" fill="hold">
                                          <p:stCondLst>
                                            <p:cond delay="0"/>
                                          </p:stCondLst>
                                        </p:cTn>
                                        <p:tgtEl>
                                          <p:spTgt spid="502817"/>
                                        </p:tgtEl>
                                        <p:attrNameLst>
                                          <p:attrName>style.visibility</p:attrName>
                                        </p:attrNameLst>
                                      </p:cBhvr>
                                      <p:to>
                                        <p:strVal val="visible"/>
                                      </p:to>
                                    </p:set>
                                    <p:animEffect transition="in" filter="wipe(up)">
                                      <p:cBhvr>
                                        <p:cTn id="129" dur="500"/>
                                        <p:tgtEl>
                                          <p:spTgt spid="502817"/>
                                        </p:tgtEl>
                                      </p:cBhvr>
                                    </p:animEffect>
                                  </p:childTnLst>
                                </p:cTn>
                              </p:par>
                            </p:childTnLst>
                          </p:cTn>
                        </p:par>
                        <p:par>
                          <p:cTn id="130" fill="hold">
                            <p:stCondLst>
                              <p:cond delay="500"/>
                            </p:stCondLst>
                            <p:childTnLst>
                              <p:par>
                                <p:cTn id="131" presetID="22" presetClass="entr" presetSubtype="1" fill="hold" grpId="0" nodeType="afterEffect">
                                  <p:stCondLst>
                                    <p:cond delay="0"/>
                                  </p:stCondLst>
                                  <p:childTnLst>
                                    <p:set>
                                      <p:cBhvr>
                                        <p:cTn id="132" dur="1" fill="hold">
                                          <p:stCondLst>
                                            <p:cond delay="0"/>
                                          </p:stCondLst>
                                        </p:cTn>
                                        <p:tgtEl>
                                          <p:spTgt spid="502811"/>
                                        </p:tgtEl>
                                        <p:attrNameLst>
                                          <p:attrName>style.visibility</p:attrName>
                                        </p:attrNameLst>
                                      </p:cBhvr>
                                      <p:to>
                                        <p:strVal val="visible"/>
                                      </p:to>
                                    </p:set>
                                    <p:animEffect transition="in" filter="wipe(up)">
                                      <p:cBhvr>
                                        <p:cTn id="133" dur="500"/>
                                        <p:tgtEl>
                                          <p:spTgt spid="502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8" grpId="0" bldLvl="0" animBg="1"/>
      <p:bldP spid="502789" grpId="0" bldLvl="0" animBg="1"/>
      <p:bldP spid="502790" grpId="0" bldLvl="0" animBg="1"/>
      <p:bldP spid="502791" grpId="0" bldLvl="0" animBg="1"/>
      <p:bldP spid="502793" grpId="0" bldLvl="0" animBg="1"/>
      <p:bldP spid="502794" grpId="0" bldLvl="0" animBg="1"/>
      <p:bldP spid="502795" grpId="0" bldLvl="0" animBg="1"/>
      <p:bldP spid="502796" grpId="0" bldLvl="0" animBg="1"/>
      <p:bldP spid="502797" grpId="0" bldLvl="0" animBg="1"/>
      <p:bldP spid="502798" grpId="0" bldLvl="0" animBg="1"/>
      <p:bldP spid="502799" grpId="0" bldLvl="0" animBg="1"/>
      <p:bldP spid="502800" grpId="0" bldLvl="0" animBg="1"/>
      <p:bldP spid="502801" grpId="0" bldLvl="0" animBg="1"/>
      <p:bldP spid="502802" grpId="0" bldLvl="0" animBg="1"/>
      <p:bldP spid="502803" grpId="0" bldLvl="0" animBg="1"/>
      <p:bldP spid="502804" grpId="0" bldLvl="0" animBg="1"/>
      <p:bldP spid="502805" grpId="0" bldLvl="0" animBg="1"/>
      <p:bldP spid="502806" grpId="0" bldLvl="0" animBg="1"/>
      <p:bldP spid="502807" grpId="0" bldLvl="0" animBg="1"/>
      <p:bldP spid="10264" grpId="0" bldLvl="0" animBg="1"/>
      <p:bldP spid="502809" grpId="0" bldLvl="0" animBg="1"/>
      <p:bldP spid="502810" grpId="0" bldLvl="0" animBg="1"/>
      <p:bldP spid="502811" grpId="0"/>
      <p:bldP spid="502812" grpId="0"/>
      <p:bldP spid="502813" grpId="0"/>
      <p:bldP spid="502814" grpId="0"/>
      <p:bldP spid="502815" grpId="0" bldLvl="0" animBg="1"/>
      <p:bldP spid="502816" grpId="0" bldLvl="0" animBg="1"/>
      <p:bldP spid="502817"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noRot="1"/>
          </p:cNvSpPr>
          <p:nvPr>
            <p:ph type="title"/>
          </p:nvPr>
        </p:nvSpPr>
        <p:spPr>
          <a:xfrm>
            <a:off x="384175" y="-76200"/>
            <a:ext cx="11329988" cy="990600"/>
          </a:xfrm>
        </p:spPr>
        <p:txBody>
          <a:bodyPr vert="horz" wrap="square" lIns="91440" tIns="45720" rIns="91440" bIns="45720" anchor="ctr"/>
          <a:p>
            <a:pPr algn="l" eaLnBrk="1" hangingPunct="1"/>
            <a:r>
              <a:rPr lang="en-US" altLang="zh-CN" sz="2800" b="1" dirty="0">
                <a:solidFill>
                  <a:srgbClr val="990000"/>
                </a:solidFill>
              </a:rPr>
              <a:t>     2001</a:t>
            </a:r>
            <a:r>
              <a:rPr lang="zh-CN" altLang="en-US" sz="2800" b="1" dirty="0">
                <a:solidFill>
                  <a:srgbClr val="990000"/>
                </a:solidFill>
              </a:rPr>
              <a:t>年，</a:t>
            </a:r>
            <a:r>
              <a:rPr lang="zh-CN" altLang="en-US" sz="2800" b="1" dirty="0">
                <a:solidFill>
                  <a:srgbClr val="990000"/>
                </a:solidFill>
                <a:latin typeface="黑体" panose="02010609060101010101" pitchFamily="49" charset="-122"/>
                <a:ea typeface="黑体" panose="02010609060101010101" pitchFamily="49" charset="-122"/>
              </a:rPr>
              <a:t>中国加入</a:t>
            </a:r>
            <a:r>
              <a:rPr lang="en-US" altLang="zh-CN" sz="2800" b="1" dirty="0">
                <a:solidFill>
                  <a:srgbClr val="990000"/>
                </a:solidFill>
                <a:latin typeface="黑体" panose="02010609060101010101" pitchFamily="49" charset="-122"/>
                <a:ea typeface="黑体" panose="02010609060101010101" pitchFamily="49" charset="-122"/>
              </a:rPr>
              <a:t>WTO</a:t>
            </a:r>
            <a:r>
              <a:rPr lang="zh-CN" altLang="en-US" sz="2800" b="1" dirty="0">
                <a:solidFill>
                  <a:srgbClr val="990000"/>
                </a:solidFill>
                <a:latin typeface="黑体" panose="02010609060101010101" pitchFamily="49" charset="-122"/>
                <a:ea typeface="黑体" panose="02010609060101010101" pitchFamily="49" charset="-122"/>
              </a:rPr>
              <a:t>，对外开放的进入新阶段</a:t>
            </a:r>
            <a:endParaRPr lang="zh-CN" altLang="en-US" sz="2800" b="1" dirty="0">
              <a:solidFill>
                <a:srgbClr val="990000"/>
              </a:solidFill>
              <a:latin typeface="黑体" panose="02010609060101010101" pitchFamily="49" charset="-122"/>
              <a:ea typeface="黑体" panose="02010609060101010101" pitchFamily="49" charset="-122"/>
            </a:endParaRPr>
          </a:p>
        </p:txBody>
      </p:sp>
      <p:pic>
        <p:nvPicPr>
          <p:cNvPr id="12291" name="Picture 3" descr="u=3633546966,1784905041&amp;fm=21&amp;gp=0"/>
          <p:cNvPicPr>
            <a:picLocks noChangeAspect="1"/>
          </p:cNvPicPr>
          <p:nvPr/>
        </p:nvPicPr>
        <p:blipFill>
          <a:blip r:embed="rId1"/>
          <a:stretch>
            <a:fillRect/>
          </a:stretch>
        </p:blipFill>
        <p:spPr>
          <a:xfrm>
            <a:off x="0" y="739775"/>
            <a:ext cx="5761038" cy="2994025"/>
          </a:xfrm>
          <a:prstGeom prst="rect">
            <a:avLst/>
          </a:prstGeom>
          <a:noFill/>
          <a:ln w="9525">
            <a:noFill/>
          </a:ln>
        </p:spPr>
      </p:pic>
      <p:pic>
        <p:nvPicPr>
          <p:cNvPr id="12292" name="Picture 4" descr="shilei061211055"/>
          <p:cNvPicPr>
            <a:picLocks noChangeAspect="1"/>
          </p:cNvPicPr>
          <p:nvPr/>
        </p:nvPicPr>
        <p:blipFill>
          <a:blip r:embed="rId2"/>
          <a:stretch>
            <a:fillRect/>
          </a:stretch>
        </p:blipFill>
        <p:spPr>
          <a:xfrm>
            <a:off x="5761038" y="3725863"/>
            <a:ext cx="5761037" cy="3132137"/>
          </a:xfrm>
          <a:prstGeom prst="rect">
            <a:avLst/>
          </a:prstGeom>
          <a:noFill/>
          <a:ln w="9525">
            <a:noFill/>
          </a:ln>
        </p:spPr>
      </p:pic>
      <p:sp>
        <p:nvSpPr>
          <p:cNvPr id="12293" name="Rectangle 5"/>
          <p:cNvSpPr/>
          <p:nvPr/>
        </p:nvSpPr>
        <p:spPr>
          <a:xfrm>
            <a:off x="0" y="3946525"/>
            <a:ext cx="5568950" cy="1016000"/>
          </a:xfrm>
          <a:prstGeom prst="rect">
            <a:avLst/>
          </a:prstGeom>
          <a:noFill/>
          <a:ln w="9525">
            <a:noFill/>
          </a:ln>
        </p:spPr>
        <p:txBody>
          <a:bodyPr>
            <a:spAutoFit/>
          </a:bodyPr>
          <a:p>
            <a:r>
              <a:rPr lang="zh-CN" altLang="en-US" sz="2000" b="1" dirty="0">
                <a:solidFill>
                  <a:srgbClr val="0000CC"/>
                </a:solidFill>
                <a:latin typeface="黑体" panose="02010609060101010101" pitchFamily="49" charset="-122"/>
                <a:ea typeface="黑体" panose="02010609060101010101" pitchFamily="49" charset="-122"/>
              </a:rPr>
              <a:t>图为中国代表团团长石广生于</a:t>
            </a:r>
            <a:r>
              <a:rPr lang="en-US" altLang="zh-CN" sz="2000" b="1" dirty="0">
                <a:solidFill>
                  <a:srgbClr val="0000CC"/>
                </a:solidFill>
                <a:latin typeface="黑体" panose="02010609060101010101" pitchFamily="49" charset="-122"/>
                <a:ea typeface="黑体" panose="02010609060101010101" pitchFamily="49" charset="-122"/>
              </a:rPr>
              <a:t>2001</a:t>
            </a:r>
            <a:r>
              <a:rPr lang="zh-CN" altLang="en-US" sz="2000" b="1" dirty="0">
                <a:solidFill>
                  <a:srgbClr val="0000CC"/>
                </a:solidFill>
                <a:latin typeface="黑体" panose="02010609060101010101" pitchFamily="49" charset="-122"/>
                <a:ea typeface="黑体" panose="02010609060101010101" pitchFamily="49" charset="-122"/>
              </a:rPr>
              <a:t>年</a:t>
            </a:r>
            <a:r>
              <a:rPr lang="en-US" altLang="zh-CN" sz="2000" b="1" dirty="0">
                <a:solidFill>
                  <a:srgbClr val="0000CC"/>
                </a:solidFill>
                <a:latin typeface="黑体" panose="02010609060101010101" pitchFamily="49" charset="-122"/>
                <a:ea typeface="黑体" panose="02010609060101010101" pitchFamily="49" charset="-122"/>
              </a:rPr>
              <a:t>11</a:t>
            </a:r>
            <a:r>
              <a:rPr lang="zh-CN" altLang="en-US" sz="2000" b="1" dirty="0">
                <a:solidFill>
                  <a:srgbClr val="0000CC"/>
                </a:solidFill>
                <a:latin typeface="黑体" panose="02010609060101010101" pitchFamily="49" charset="-122"/>
                <a:ea typeface="黑体" panose="02010609060101010101" pitchFamily="49" charset="-122"/>
              </a:rPr>
              <a:t>月</a:t>
            </a:r>
            <a:r>
              <a:rPr lang="en-US" altLang="zh-CN" sz="2000" b="1" dirty="0">
                <a:solidFill>
                  <a:srgbClr val="0000CC"/>
                </a:solidFill>
                <a:latin typeface="黑体" panose="02010609060101010101" pitchFamily="49" charset="-122"/>
                <a:ea typeface="黑体" panose="02010609060101010101" pitchFamily="49" charset="-122"/>
              </a:rPr>
              <a:t>12</a:t>
            </a:r>
            <a:r>
              <a:rPr lang="zh-CN" altLang="en-US" sz="2000" b="1" dirty="0">
                <a:solidFill>
                  <a:srgbClr val="0000CC"/>
                </a:solidFill>
                <a:latin typeface="黑体" panose="02010609060101010101" pitchFamily="49" charset="-122"/>
                <a:ea typeface="黑体" panose="02010609060101010101" pitchFamily="49" charset="-122"/>
              </a:rPr>
              <a:t>日晚在多哈签署中国入世议定书。中国成为</a:t>
            </a:r>
            <a:r>
              <a:rPr lang="en-US" altLang="zh-CN" sz="2000" b="1" dirty="0">
                <a:solidFill>
                  <a:srgbClr val="0000CC"/>
                </a:solidFill>
                <a:latin typeface="黑体" panose="02010609060101010101" pitchFamily="49" charset="-122"/>
                <a:ea typeface="黑体" panose="02010609060101010101" pitchFamily="49" charset="-122"/>
              </a:rPr>
              <a:t>WTO</a:t>
            </a:r>
            <a:r>
              <a:rPr lang="zh-CN" altLang="en-US" sz="2000" b="1" dirty="0">
                <a:solidFill>
                  <a:srgbClr val="0000CC"/>
                </a:solidFill>
                <a:latin typeface="黑体" panose="02010609060101010101" pitchFamily="49" charset="-122"/>
                <a:ea typeface="黑体" panose="02010609060101010101" pitchFamily="49" charset="-122"/>
              </a:rPr>
              <a:t>大家庭中的第</a:t>
            </a:r>
            <a:r>
              <a:rPr lang="en-US" altLang="zh-CN" sz="2000" b="1" dirty="0">
                <a:solidFill>
                  <a:srgbClr val="0000CC"/>
                </a:solidFill>
                <a:latin typeface="黑体" panose="02010609060101010101" pitchFamily="49" charset="-122"/>
                <a:ea typeface="黑体" panose="02010609060101010101" pitchFamily="49" charset="-122"/>
              </a:rPr>
              <a:t>143</a:t>
            </a:r>
            <a:r>
              <a:rPr lang="zh-CN" altLang="en-US" sz="2000" b="1" dirty="0">
                <a:solidFill>
                  <a:srgbClr val="0000CC"/>
                </a:solidFill>
                <a:latin typeface="黑体" panose="02010609060101010101" pitchFamily="49" charset="-122"/>
                <a:ea typeface="黑体" panose="02010609060101010101" pitchFamily="49" charset="-122"/>
              </a:rPr>
              <a:t>个成员。</a:t>
            </a:r>
            <a:r>
              <a:rPr lang="zh-CN" altLang="en-US" sz="2000" b="1" dirty="0">
                <a:solidFill>
                  <a:schemeClr val="bg1"/>
                </a:solidFill>
                <a:latin typeface="黑体" panose="02010609060101010101" pitchFamily="49" charset="-122"/>
                <a:ea typeface="黑体" panose="02010609060101010101" pitchFamily="49" charset="-122"/>
              </a:rPr>
              <a:t> </a:t>
            </a:r>
            <a:endParaRPr lang="zh-CN" altLang="en-US" sz="20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p:spli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384175" y="1924050"/>
            <a:ext cx="10369550" cy="3540125"/>
          </a:xfrm>
          <a:prstGeom prst="rect">
            <a:avLst/>
          </a:prstGeom>
          <a:noFill/>
        </p:spPr>
        <p:txBody>
          <a:bodyPr>
            <a:spAutoFit/>
          </a:bodyPr>
          <a:lstStyle/>
          <a:p>
            <a:pPr marR="0" defTabSz="914400">
              <a:buClrTx/>
              <a:buSzTx/>
              <a:buFontTx/>
              <a:defRPr/>
            </a:pPr>
            <a:r>
              <a:rPr kumimoji="0" lang="zh-CN" altLang="en-US" sz="2800" kern="1200" cap="none" spc="0" normalizeH="0" baseline="0" noProof="0" dirty="0">
                <a:latin typeface="Arial" panose="020B0604020202020204" pitchFamily="34" charset="0"/>
                <a:ea typeface="宋体" panose="02010600030101010101" pitchFamily="2" charset="-122"/>
                <a:cs typeface="+mn-cs"/>
              </a:rPr>
              <a:t>    </a:t>
            </a:r>
            <a:r>
              <a:rPr kumimoji="0" lang="zh-CN" altLang="en-US" sz="2800" kern="1200" cap="none" spc="0" normalizeH="0" baseline="0" noProof="0" dirty="0">
                <a:solidFill>
                  <a:srgbClr val="0000FF"/>
                </a:solidFill>
                <a:latin typeface="Arial" panose="020B0604020202020204" pitchFamily="34" charset="0"/>
                <a:ea typeface="宋体" panose="02010600030101010101" pitchFamily="2" charset="-122"/>
                <a:cs typeface="+mn-cs"/>
              </a:rPr>
              <a:t>  </a:t>
            </a:r>
            <a:r>
              <a:rPr kumimoji="0" lang="zh-CN" altLang="en-US" sz="2800" b="1" kern="0" cap="none" spc="0" normalizeH="0" baseline="0" noProof="0" dirty="0">
                <a:solidFill>
                  <a:srgbClr val="0000FF"/>
                </a:solidFill>
                <a:latin typeface="黑体" panose="02010609060101010101" pitchFamily="49" charset="-122"/>
                <a:ea typeface="黑体" panose="02010609060101010101" pitchFamily="49" charset="-122"/>
                <a:cs typeface="+mn-cs"/>
              </a:rPr>
              <a:t>研究者把中国的对外开放以</a:t>
            </a:r>
            <a:r>
              <a:rPr kumimoji="0" lang="en-US" altLang="zh-CN" sz="2800" b="1" kern="0" cap="none" spc="0" normalizeH="0" baseline="0" noProof="0" dirty="0">
                <a:solidFill>
                  <a:srgbClr val="0000FF"/>
                </a:solidFill>
                <a:latin typeface="黑体" panose="02010609060101010101" pitchFamily="49" charset="-122"/>
                <a:ea typeface="黑体" panose="02010609060101010101" pitchFamily="49" charset="-122"/>
                <a:cs typeface="+mn-cs"/>
              </a:rPr>
              <a:t>2001</a:t>
            </a:r>
            <a:r>
              <a:rPr kumimoji="0" lang="zh-CN" altLang="en-US" sz="2800" b="1" kern="0" cap="none" spc="0" normalizeH="0" baseline="0" noProof="0" dirty="0">
                <a:solidFill>
                  <a:srgbClr val="0000FF"/>
                </a:solidFill>
                <a:latin typeface="黑体" panose="02010609060101010101" pitchFamily="49" charset="-122"/>
                <a:ea typeface="黑体" panose="02010609060101010101" pitchFamily="49" charset="-122"/>
                <a:cs typeface="+mn-cs"/>
              </a:rPr>
              <a:t>年中国“入世”为分水领，分为“</a:t>
            </a:r>
            <a:r>
              <a:rPr kumimoji="0" lang="zh-CN" altLang="en-US" sz="2800" b="1" kern="0" cap="none" spc="0" normalizeH="0" baseline="0" noProof="0" dirty="0">
                <a:solidFill>
                  <a:srgbClr val="FF0000"/>
                </a:solidFill>
                <a:latin typeface="黑体" panose="02010609060101010101" pitchFamily="49" charset="-122"/>
                <a:ea typeface="黑体" panose="02010609060101010101" pitchFamily="49" charset="-122"/>
                <a:cs typeface="+mn-cs"/>
              </a:rPr>
              <a:t>政策性开放</a:t>
            </a:r>
            <a:r>
              <a:rPr kumimoji="0" lang="zh-CN" altLang="en-US" sz="2800" b="1" kern="0" cap="none" spc="0" normalizeH="0" baseline="0" noProof="0" dirty="0">
                <a:solidFill>
                  <a:srgbClr val="0000FF"/>
                </a:solidFill>
                <a:latin typeface="黑体" panose="02010609060101010101" pitchFamily="49" charset="-122"/>
                <a:ea typeface="黑体" panose="02010609060101010101" pitchFamily="49" charset="-122"/>
                <a:cs typeface="+mn-cs"/>
              </a:rPr>
              <a:t>”和“</a:t>
            </a:r>
            <a:r>
              <a:rPr kumimoji="0" lang="zh-CN" altLang="en-US" sz="2800" b="1" kern="0" cap="none" spc="0" normalizeH="0" baseline="0" noProof="0" dirty="0">
                <a:solidFill>
                  <a:srgbClr val="FF0000"/>
                </a:solidFill>
                <a:latin typeface="黑体" panose="02010609060101010101" pitchFamily="49" charset="-122"/>
                <a:ea typeface="黑体" panose="02010609060101010101" pitchFamily="49" charset="-122"/>
                <a:cs typeface="+mn-cs"/>
              </a:rPr>
              <a:t>制度性开放</a:t>
            </a:r>
            <a:r>
              <a:rPr kumimoji="0" lang="en-US" altLang="zh-CN" sz="2800" b="1" kern="0" cap="none" spc="0" normalizeH="0" baseline="0" noProof="0" dirty="0">
                <a:solidFill>
                  <a:srgbClr val="0000FF"/>
                </a:solidFill>
                <a:latin typeface="黑体" panose="02010609060101010101" pitchFamily="49" charset="-122"/>
                <a:ea typeface="黑体" panose="02010609060101010101" pitchFamily="49" charset="-122"/>
                <a:cs typeface="+mn-cs"/>
              </a:rPr>
              <a:t>”</a:t>
            </a:r>
            <a:r>
              <a:rPr kumimoji="0" lang="zh-CN" altLang="en-US" sz="2800" b="1" kern="0" cap="none" spc="0" normalizeH="0" baseline="0" noProof="0" dirty="0">
                <a:solidFill>
                  <a:srgbClr val="0000FF"/>
                </a:solidFill>
                <a:latin typeface="黑体" panose="02010609060101010101" pitchFamily="49" charset="-122"/>
                <a:ea typeface="黑体" panose="02010609060101010101" pitchFamily="49" charset="-122"/>
                <a:cs typeface="+mn-cs"/>
              </a:rPr>
              <a:t>两个阶段。“政策性开放”包括试办经济特区、开放沿海城市、扩大沿海开放区域、开发开放上海浦东、沿边沿江及内陆省会城市的全面开放等五个阶段。“政策性开放”，一方面，使我国现代化建设取得了巨大成就，但另一方面也存在难以避免的大问题</a:t>
            </a:r>
            <a:r>
              <a:rPr kumimoji="0" lang="en-US" altLang="zh-CN" sz="2800" b="1" kern="0" cap="none" spc="0" normalizeH="0" baseline="0" noProof="0" dirty="0">
                <a:solidFill>
                  <a:srgbClr val="0000FF"/>
                </a:solidFill>
                <a:latin typeface="黑体" panose="02010609060101010101" pitchFamily="49" charset="-122"/>
                <a:ea typeface="黑体" panose="02010609060101010101" pitchFamily="49" charset="-122"/>
                <a:cs typeface="+mn-cs"/>
              </a:rPr>
              <a:t>——</a:t>
            </a:r>
            <a:r>
              <a:rPr kumimoji="0" lang="zh-CN" altLang="en-US" sz="2800" b="1" kern="0" cap="none" spc="0" normalizeH="0" baseline="0" noProof="0" dirty="0">
                <a:solidFill>
                  <a:srgbClr val="FF0000"/>
                </a:solidFill>
                <a:latin typeface="黑体" panose="02010609060101010101" pitchFamily="49" charset="-122"/>
                <a:ea typeface="黑体" panose="02010609060101010101" pitchFamily="49" charset="-122"/>
                <a:cs typeface="+mn-cs"/>
              </a:rPr>
              <a:t>体制的整体封闭性与政策的局部开放性之间的矛盾。</a:t>
            </a:r>
            <a:endParaRPr kumimoji="0" lang="en-US" altLang="zh-CN" sz="2800" b="1" kern="0" cap="none" spc="0" normalizeH="0" baseline="0" noProof="0" dirty="0">
              <a:solidFill>
                <a:srgbClr val="FF0000"/>
              </a:solidFill>
              <a:latin typeface="黑体" panose="02010609060101010101" pitchFamily="49" charset="-122"/>
              <a:ea typeface="黑体" panose="02010609060101010101" pitchFamily="49" charset="-122"/>
              <a:cs typeface="+mn-cs"/>
            </a:endParaRPr>
          </a:p>
          <a:p>
            <a:pPr marR="0" algn="r" defTabSz="914400">
              <a:buClrTx/>
              <a:buSzTx/>
              <a:buFontTx/>
              <a:defRPr/>
            </a:pPr>
            <a:r>
              <a:rPr kumimoji="0" lang="en-US" altLang="zh-CN" sz="2800" b="1" kern="0" cap="none" spc="0" normalizeH="0" baseline="0" noProof="0" dirty="0">
                <a:solidFill>
                  <a:srgbClr val="0000FF"/>
                </a:solidFill>
                <a:latin typeface="黑体" panose="02010609060101010101" pitchFamily="49" charset="-122"/>
                <a:ea typeface="黑体" panose="02010609060101010101" pitchFamily="49" charset="-122"/>
                <a:cs typeface="+mn-cs"/>
              </a:rPr>
              <a:t>——</a:t>
            </a:r>
            <a:r>
              <a:rPr kumimoji="0" lang="zh-CN" altLang="en-US" sz="2800" b="1" kern="0" cap="none" spc="0" normalizeH="0" baseline="0" noProof="0" dirty="0">
                <a:solidFill>
                  <a:srgbClr val="0000FF"/>
                </a:solidFill>
                <a:latin typeface="黑体" panose="02010609060101010101" pitchFamily="49" charset="-122"/>
                <a:ea typeface="黑体" panose="02010609060101010101" pitchFamily="49" charset="-122"/>
                <a:cs typeface="+mn-cs"/>
              </a:rPr>
              <a:t>据</a:t>
            </a:r>
            <a:r>
              <a:rPr kumimoji="0" lang="en-US" altLang="zh-CN" sz="2800" b="1" kern="0" cap="none" spc="0" normalizeH="0" baseline="0" noProof="0" dirty="0">
                <a:solidFill>
                  <a:srgbClr val="0000FF"/>
                </a:solidFill>
                <a:latin typeface="黑体" panose="02010609060101010101" pitchFamily="49" charset="-122"/>
                <a:ea typeface="黑体" panose="02010609060101010101" pitchFamily="49" charset="-122"/>
                <a:cs typeface="+mn-cs"/>
              </a:rPr>
              <a:t>《</a:t>
            </a:r>
            <a:r>
              <a:rPr kumimoji="0" lang="zh-CN" altLang="en-US" sz="2800" b="1" kern="0" cap="none" spc="0" normalizeH="0" baseline="0" noProof="0" dirty="0">
                <a:solidFill>
                  <a:srgbClr val="0000FF"/>
                </a:solidFill>
                <a:latin typeface="黑体" panose="02010609060101010101" pitchFamily="49" charset="-122"/>
                <a:ea typeface="黑体" panose="02010609060101010101" pitchFamily="49" charset="-122"/>
                <a:cs typeface="+mn-cs"/>
              </a:rPr>
              <a:t>改革开放三十年：从历史走向未来</a:t>
            </a:r>
            <a:r>
              <a:rPr kumimoji="0" lang="en-US" altLang="zh-CN" sz="2800" b="1" kern="0" cap="none" spc="0" normalizeH="0" baseline="0" noProof="0" dirty="0">
                <a:solidFill>
                  <a:srgbClr val="0000FF"/>
                </a:solidFill>
                <a:latin typeface="黑体" panose="02010609060101010101" pitchFamily="49" charset="-122"/>
                <a:ea typeface="黑体" panose="02010609060101010101" pitchFamily="49" charset="-122"/>
                <a:cs typeface="+mn-cs"/>
              </a:rPr>
              <a:t>》</a:t>
            </a:r>
            <a:r>
              <a:rPr kumimoji="0" lang="zh-CN" altLang="en-US" sz="2800" b="1" kern="0" cap="none" spc="0" normalizeH="0" baseline="0" noProof="0" dirty="0">
                <a:solidFill>
                  <a:srgbClr val="0000FF"/>
                </a:solidFill>
                <a:latin typeface="黑体" panose="02010609060101010101" pitchFamily="49" charset="-122"/>
                <a:ea typeface="黑体" panose="02010609060101010101" pitchFamily="49" charset="-122"/>
                <a:cs typeface="+mn-cs"/>
              </a:rPr>
              <a:t>整理</a:t>
            </a:r>
            <a:endParaRPr kumimoji="0" lang="zh-CN" altLang="en-US" sz="2800" b="1" kern="0" cap="none" spc="0" normalizeH="0" baseline="0" noProof="0" dirty="0">
              <a:solidFill>
                <a:srgbClr val="0000FF"/>
              </a:solidFill>
              <a:latin typeface="黑体" panose="02010609060101010101" pitchFamily="49" charset="-122"/>
              <a:ea typeface="黑体" panose="02010609060101010101" pitchFamily="49" charset="-122"/>
              <a:cs typeface="+mn-cs"/>
            </a:endParaRPr>
          </a:p>
        </p:txBody>
      </p:sp>
      <p:sp>
        <p:nvSpPr>
          <p:cNvPr id="3" name="矩形 2"/>
          <p:cNvSpPr/>
          <p:nvPr/>
        </p:nvSpPr>
        <p:spPr>
          <a:xfrm>
            <a:off x="3959225" y="838200"/>
            <a:ext cx="2868613" cy="584200"/>
          </a:xfrm>
          <a:prstGeom prst="rect">
            <a:avLst/>
          </a:prstGeom>
        </p:spPr>
        <p:txBody>
          <a:bodyPr wrap="none">
            <a:spAutoFit/>
          </a:bodyPr>
          <a:lstStyle/>
          <a:p>
            <a:pPr marL="342900" marR="0" lvl="0" indent="-342900" algn="ctr" defTabSz="914400" rtl="0" eaLnBrk="0" fontAlgn="base" latinLnBrk="0" hangingPunct="0">
              <a:lnSpc>
                <a:spcPct val="100000"/>
              </a:lnSpc>
              <a:spcBef>
                <a:spcPct val="20000"/>
              </a:spcBef>
              <a:spcAft>
                <a:spcPct val="0"/>
              </a:spcAft>
              <a:buClrTx/>
              <a:buSzTx/>
              <a:buFontTx/>
              <a:buNone/>
              <a:defRPr/>
            </a:pPr>
            <a:r>
              <a:rPr kumimoji="0" lang="en-US" altLang="zh-CN" sz="3200" b="1"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2001</a:t>
            </a:r>
            <a:r>
              <a:rPr kumimoji="0" lang="zh-CN" altLang="en-US" sz="3200" b="1"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年</a:t>
            </a:r>
            <a:r>
              <a:rPr kumimoji="0" lang="zh-CN" altLang="en-US" sz="3200" b="1" i="0" u="none" strike="noStrike" kern="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加入</a:t>
            </a:r>
            <a:r>
              <a:rPr kumimoji="0" lang="en-US" altLang="zh-CN" sz="3200" b="1" i="0" u="none" strike="noStrike" kern="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WTO</a:t>
            </a:r>
            <a:endParaRPr kumimoji="0" lang="en-US" altLang="zh-CN" sz="3200" b="1" i="0" u="none" strike="noStrike" kern="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31749" y="1530384"/>
            <a:ext cx="11118888" cy="397031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  我在北大读研究生期间有一次外出考察听到了这样一个故事。当时宝钢还未起建，鞍钢和武钢是两个重要的钢铁生产中心，生产的铁都交给计划部门，再由计划部门统一调配。东北附近的装备工业所需要的钢铁应该由鞍钢来调运，而武汉则应该由武钢来调运。但实际中经常会出现东北需要的钢材要从武汉调过去、湖北需要的钢材要从鞍山运过来的情况。国家计委中真正负责钢铁的只有一两个人，而企业又多，需求也是各种各样，所以经常就会</a:t>
            </a:r>
            <a:r>
              <a:rPr kumimoji="0" lang="zh-CN" altLang="en-US" sz="28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zh-CN" altLang="en-US" sz="28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乱点鸳鸯谱</a:t>
            </a:r>
            <a:r>
              <a:rPr kumimoji="0" lang="zh-CN" altLang="en-US" sz="28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，出现这种</a:t>
            </a:r>
            <a:r>
              <a:rPr kumimoji="0" lang="zh-CN" altLang="en-US" sz="28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无效的调拨。</a:t>
            </a:r>
            <a:endParaRPr kumimoji="0" lang="zh-CN" altLang="en-US" sz="28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林毅夫</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中国经济专题（第二版）</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》P86</a:t>
            </a:r>
            <a:endParaRPr kumimoji="0" lang="en-US" alt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050" name="Rectangle 2"/>
          <p:cNvSpPr>
            <a:spLocks noChangeArrowheads="1"/>
          </p:cNvSpPr>
          <p:nvPr/>
        </p:nvSpPr>
        <p:spPr bwMode="auto">
          <a:xfrm>
            <a:off x="331749" y="5643578"/>
            <a:ext cx="7941598"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2</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、计划经济体制的弊端激发了市场化的改革取向</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 name="Rectangle 2"/>
          <p:cNvSpPr>
            <a:spLocks noChangeArrowheads="1"/>
          </p:cNvSpPr>
          <p:nvPr/>
        </p:nvSpPr>
        <p:spPr bwMode="auto">
          <a:xfrm>
            <a:off x="237395" y="142852"/>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改革开放的背景与推动力量</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5" name="Rectangle 3"/>
          <p:cNvSpPr>
            <a:spLocks noChangeArrowheads="1"/>
          </p:cNvSpPr>
          <p:nvPr/>
        </p:nvSpPr>
        <p:spPr bwMode="auto">
          <a:xfrm>
            <a:off x="117435" y="857232"/>
            <a:ext cx="2348720"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（一）背景：</a:t>
            </a:r>
            <a:endParaRPr kumimoji="0" lang="zh-CN" altLang="en-US" sz="28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384175" y="1443038"/>
            <a:ext cx="10561638" cy="452437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    </a:t>
            </a:r>
            <a:r>
              <a:rPr kumimoji="0" lang="zh-CN" altLang="en-US"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加入</a:t>
            </a:r>
            <a:r>
              <a:rPr kumimoji="0" lang="en-US" altLang="zh-CN"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WTO</a:t>
            </a:r>
            <a:r>
              <a:rPr kumimoji="0" lang="zh-CN" altLang="en-US"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以后，中国通过实施渐进式的对外开放战略，采取先试验、取得成功经验后再推广的方法</a:t>
            </a:r>
            <a:r>
              <a:rPr kumimoji="0" lang="en-US" altLang="zh-CN"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a:t>
            </a:r>
            <a:r>
              <a:rPr kumimoji="0" lang="zh-CN" altLang="en-US"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进入“制度性开放”阶段。这是一种更高层次的开放，是与国际接轨的一种选择，具有以下特点：</a:t>
            </a:r>
            <a:r>
              <a:rPr kumimoji="0" lang="zh-CN" altLang="en-US" sz="2400" b="1"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其一，由过去有限范围和有限领域的市场开放，转变为全方位的市场开放；其二，由过去单方面为主的自我开放，转变为中国与</a:t>
            </a:r>
            <a:r>
              <a:rPr kumimoji="0" lang="en-US" altLang="zh-CN" sz="2400" b="1"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WTO</a:t>
            </a:r>
            <a:r>
              <a:rPr kumimoji="0" lang="zh-CN" altLang="en-US" sz="2400" b="1"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成员之间双向的相互开放；其三，由过去以试点为主的“政策性开放”，转变为在法律框架下的可预见的开放。</a:t>
            </a:r>
            <a:endParaRPr kumimoji="0" lang="zh-CN" altLang="en-US" sz="2400" b="1"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   </a:t>
            </a:r>
            <a:r>
              <a:rPr kumimoji="0" lang="zh-CN" altLang="en-US"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“制度性开放”使中国的对外开放有了制度性保证：在</a:t>
            </a:r>
            <a:r>
              <a:rPr kumimoji="0" lang="en-US" altLang="zh-CN"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WTO</a:t>
            </a:r>
            <a:r>
              <a:rPr kumimoji="0" lang="zh-CN" altLang="en-US"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贸易规则下，通过制度规范对外开放，保障对外开放的稳定性发展；同时也应看到，政府调控手段也因此受到限制，使得在向“制度性开放”转变过程中充满机遇与挑战。</a:t>
            </a:r>
            <a:endParaRPr kumimoji="0" lang="en-US" altLang="zh-CN"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        ——</a:t>
            </a:r>
            <a:r>
              <a:rPr kumimoji="0" lang="zh-CN" altLang="en-US"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据</a:t>
            </a:r>
            <a:r>
              <a:rPr kumimoji="0" lang="en-US" altLang="zh-CN"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a:t>
            </a:r>
            <a:r>
              <a:rPr kumimoji="0" lang="zh-CN" altLang="en-US"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改革开放三十年：从历史走向未来</a:t>
            </a:r>
            <a:r>
              <a:rPr kumimoji="0" lang="en-US" altLang="zh-CN"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a:t>
            </a:r>
            <a:r>
              <a:rPr kumimoji="0" lang="zh-CN" altLang="en-US"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整理</a:t>
            </a:r>
            <a:endParaRPr kumimoji="0" lang="zh-CN" altLang="en-US"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endParaRPr>
          </a:p>
        </p:txBody>
      </p:sp>
      <p:sp>
        <p:nvSpPr>
          <p:cNvPr id="5" name="矩形 4"/>
          <p:cNvSpPr/>
          <p:nvPr/>
        </p:nvSpPr>
        <p:spPr>
          <a:xfrm>
            <a:off x="3959225" y="838200"/>
            <a:ext cx="2868613" cy="584200"/>
          </a:xfrm>
          <a:prstGeom prst="rect">
            <a:avLst/>
          </a:prstGeom>
        </p:spPr>
        <p:txBody>
          <a:bodyPr wrap="none">
            <a:spAutoFit/>
          </a:bodyPr>
          <a:lstStyle/>
          <a:p>
            <a:pPr marL="342900" marR="0" lvl="0" indent="-342900" algn="ctr" defTabSz="914400" rtl="0" eaLnBrk="0" fontAlgn="base" latinLnBrk="0" hangingPunct="0">
              <a:lnSpc>
                <a:spcPct val="100000"/>
              </a:lnSpc>
              <a:spcBef>
                <a:spcPct val="20000"/>
              </a:spcBef>
              <a:spcAft>
                <a:spcPct val="0"/>
              </a:spcAft>
              <a:buClrTx/>
              <a:buSzTx/>
              <a:buFontTx/>
              <a:buNone/>
              <a:defRPr/>
            </a:pPr>
            <a:r>
              <a:rPr kumimoji="0" lang="en-US" altLang="zh-CN" sz="3200" b="1"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2001</a:t>
            </a:r>
            <a:r>
              <a:rPr kumimoji="0" lang="zh-CN" altLang="en-US" sz="3200" b="1"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年</a:t>
            </a:r>
            <a:r>
              <a:rPr kumimoji="0" lang="zh-CN" altLang="en-US" sz="3200" b="1" i="0" u="none" strike="noStrike" kern="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加入</a:t>
            </a:r>
            <a:r>
              <a:rPr kumimoji="0" lang="en-US" altLang="zh-CN" sz="3200" b="1" i="0" u="none" strike="noStrike" kern="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WTO</a:t>
            </a:r>
            <a:endParaRPr kumimoji="0" lang="en-US" altLang="zh-CN" sz="3200" b="1" i="0" u="none" strike="noStrike" kern="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05858" name="Picture 2" descr="china"/>
          <p:cNvPicPr>
            <a:picLocks noChangeAspect="1"/>
          </p:cNvPicPr>
          <p:nvPr/>
        </p:nvPicPr>
        <p:blipFill>
          <a:blip r:embed="rId1"/>
          <a:stretch>
            <a:fillRect/>
          </a:stretch>
        </p:blipFill>
        <p:spPr>
          <a:xfrm>
            <a:off x="-317500" y="-171450"/>
            <a:ext cx="11925300" cy="7056438"/>
          </a:xfrm>
          <a:prstGeom prst="rect">
            <a:avLst/>
          </a:prstGeom>
          <a:noFill/>
          <a:ln w="9525">
            <a:noFill/>
          </a:ln>
        </p:spPr>
      </p:pic>
      <p:pic>
        <p:nvPicPr>
          <p:cNvPr id="15363" name="Picture 6" descr="chinamap"/>
          <p:cNvPicPr>
            <a:picLocks noChangeAspect="1"/>
          </p:cNvPicPr>
          <p:nvPr/>
        </p:nvPicPr>
        <p:blipFill>
          <a:blip r:embed="rId2">
            <a:biLevel thresh="50000"/>
            <a:grayscl/>
          </a:blip>
          <a:stretch>
            <a:fillRect/>
          </a:stretch>
        </p:blipFill>
        <p:spPr>
          <a:xfrm>
            <a:off x="-317500" y="-169862"/>
            <a:ext cx="11925300" cy="7054850"/>
          </a:xfrm>
          <a:prstGeom prst="rect">
            <a:avLst/>
          </a:prstGeom>
          <a:noFill/>
          <a:ln w="9525" cap="flat" cmpd="sng">
            <a:solidFill>
              <a:schemeClr val="tx1"/>
            </a:solidFill>
            <a:prstDash val="solid"/>
            <a:miter/>
            <a:headEnd type="none" w="med" len="med"/>
            <a:tailEnd type="none" w="med" len="med"/>
          </a:ln>
        </p:spPr>
      </p:pic>
      <p:grpSp>
        <p:nvGrpSpPr>
          <p:cNvPr id="15364" name="Group 4"/>
          <p:cNvGrpSpPr/>
          <p:nvPr/>
        </p:nvGrpSpPr>
        <p:grpSpPr>
          <a:xfrm>
            <a:off x="1951038" y="922338"/>
            <a:ext cx="8801100" cy="4811712"/>
            <a:chOff x="975" y="581"/>
            <a:chExt cx="4400" cy="3031"/>
          </a:xfrm>
        </p:grpSpPr>
        <p:sp>
          <p:nvSpPr>
            <p:cNvPr id="15486" name="Text Box 71"/>
            <p:cNvSpPr txBox="1"/>
            <p:nvPr/>
          </p:nvSpPr>
          <p:spPr>
            <a:xfrm>
              <a:off x="1110" y="1352"/>
              <a:ext cx="545"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乌鲁木齐</a:t>
              </a:r>
              <a:endParaRPr lang="zh-CN" altLang="en-US" sz="1200" b="1" dirty="0">
                <a:latin typeface="Calibri" panose="020F0502020204030204" pitchFamily="34" charset="0"/>
              </a:endParaRPr>
            </a:p>
          </p:txBody>
        </p:sp>
        <p:sp>
          <p:nvSpPr>
            <p:cNvPr id="15487" name="Text Box 72"/>
            <p:cNvSpPr txBox="1"/>
            <p:nvPr/>
          </p:nvSpPr>
          <p:spPr>
            <a:xfrm>
              <a:off x="975" y="2531"/>
              <a:ext cx="332"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拉萨</a:t>
              </a:r>
              <a:endParaRPr lang="zh-CN" altLang="en-US" sz="1200" b="1" dirty="0">
                <a:latin typeface="Calibri" panose="020F0502020204030204" pitchFamily="34" charset="0"/>
              </a:endParaRPr>
            </a:p>
          </p:txBody>
        </p:sp>
        <p:sp>
          <p:nvSpPr>
            <p:cNvPr id="15488" name="Text Box 76"/>
            <p:cNvSpPr txBox="1"/>
            <p:nvPr/>
          </p:nvSpPr>
          <p:spPr>
            <a:xfrm>
              <a:off x="2154" y="1979"/>
              <a:ext cx="320"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西宁</a:t>
              </a:r>
              <a:endParaRPr lang="zh-CN" altLang="en-US" sz="1200" b="1" dirty="0">
                <a:latin typeface="Calibri" panose="020F0502020204030204" pitchFamily="34" charset="0"/>
              </a:endParaRPr>
            </a:p>
          </p:txBody>
        </p:sp>
        <p:sp>
          <p:nvSpPr>
            <p:cNvPr id="15489" name="Text Box 77"/>
            <p:cNvSpPr txBox="1"/>
            <p:nvPr/>
          </p:nvSpPr>
          <p:spPr>
            <a:xfrm>
              <a:off x="2880" y="1760"/>
              <a:ext cx="318"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银川</a:t>
              </a:r>
              <a:endParaRPr lang="zh-CN" altLang="en-US" sz="1200" b="1" dirty="0">
                <a:latin typeface="Calibri" panose="020F0502020204030204" pitchFamily="34" charset="0"/>
              </a:endParaRPr>
            </a:p>
          </p:txBody>
        </p:sp>
        <p:sp>
          <p:nvSpPr>
            <p:cNvPr id="15490" name="Text Box 121"/>
            <p:cNvSpPr txBox="1"/>
            <p:nvPr/>
          </p:nvSpPr>
          <p:spPr>
            <a:xfrm>
              <a:off x="2607" y="2667"/>
              <a:ext cx="318"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成都</a:t>
              </a:r>
              <a:endParaRPr lang="zh-CN" altLang="en-US" sz="1200" b="1" dirty="0">
                <a:latin typeface="Calibri" panose="020F0502020204030204" pitchFamily="34" charset="0"/>
              </a:endParaRPr>
            </a:p>
          </p:txBody>
        </p:sp>
        <p:sp>
          <p:nvSpPr>
            <p:cNvPr id="15491" name="Text Box 73"/>
            <p:cNvSpPr txBox="1"/>
            <p:nvPr/>
          </p:nvSpPr>
          <p:spPr>
            <a:xfrm>
              <a:off x="2486" y="3439"/>
              <a:ext cx="349"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昆明</a:t>
              </a:r>
              <a:endParaRPr lang="zh-CN" altLang="en-US" sz="1200" b="1" dirty="0">
                <a:latin typeface="Calibri" panose="020F0502020204030204" pitchFamily="34" charset="0"/>
              </a:endParaRPr>
            </a:p>
          </p:txBody>
        </p:sp>
        <p:sp>
          <p:nvSpPr>
            <p:cNvPr id="15492" name="Text Box 74"/>
            <p:cNvSpPr txBox="1"/>
            <p:nvPr/>
          </p:nvSpPr>
          <p:spPr>
            <a:xfrm>
              <a:off x="3106" y="3257"/>
              <a:ext cx="318"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贵阳</a:t>
              </a:r>
              <a:endParaRPr lang="zh-CN" altLang="en-US" sz="1200" b="1" dirty="0">
                <a:latin typeface="Calibri" panose="020F0502020204030204" pitchFamily="34" charset="0"/>
              </a:endParaRPr>
            </a:p>
          </p:txBody>
        </p:sp>
        <p:sp>
          <p:nvSpPr>
            <p:cNvPr id="15493" name="Text Box 120"/>
            <p:cNvSpPr txBox="1"/>
            <p:nvPr/>
          </p:nvSpPr>
          <p:spPr>
            <a:xfrm>
              <a:off x="3379" y="3430"/>
              <a:ext cx="317"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南宁</a:t>
              </a:r>
              <a:endParaRPr lang="zh-CN" altLang="en-US" sz="1200" b="1" dirty="0">
                <a:latin typeface="Calibri" panose="020F0502020204030204" pitchFamily="34" charset="0"/>
              </a:endParaRPr>
            </a:p>
          </p:txBody>
        </p:sp>
        <p:sp>
          <p:nvSpPr>
            <p:cNvPr id="15494" name="Text Box 75"/>
            <p:cNvSpPr txBox="1"/>
            <p:nvPr/>
          </p:nvSpPr>
          <p:spPr>
            <a:xfrm>
              <a:off x="3741" y="3166"/>
              <a:ext cx="318"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长沙</a:t>
              </a:r>
              <a:endParaRPr lang="zh-CN" altLang="en-US" sz="1200" b="1" dirty="0">
                <a:latin typeface="Calibri" panose="020F0502020204030204" pitchFamily="34" charset="0"/>
              </a:endParaRPr>
            </a:p>
          </p:txBody>
        </p:sp>
        <p:sp>
          <p:nvSpPr>
            <p:cNvPr id="15495" name="Text Box 115"/>
            <p:cNvSpPr txBox="1"/>
            <p:nvPr/>
          </p:nvSpPr>
          <p:spPr>
            <a:xfrm>
              <a:off x="4105" y="3113"/>
              <a:ext cx="318"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南昌</a:t>
              </a:r>
              <a:endParaRPr lang="zh-CN" altLang="en-US" sz="1200" b="1" dirty="0">
                <a:latin typeface="Calibri" panose="020F0502020204030204" pitchFamily="34" charset="0"/>
              </a:endParaRPr>
            </a:p>
          </p:txBody>
        </p:sp>
        <p:sp>
          <p:nvSpPr>
            <p:cNvPr id="15496" name="Text Box 116"/>
            <p:cNvSpPr txBox="1"/>
            <p:nvPr/>
          </p:nvSpPr>
          <p:spPr>
            <a:xfrm>
              <a:off x="4195" y="2395"/>
              <a:ext cx="318"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合肥</a:t>
              </a:r>
              <a:endParaRPr lang="zh-CN" altLang="en-US" sz="1200" b="1" dirty="0">
                <a:latin typeface="Calibri" panose="020F0502020204030204" pitchFamily="34" charset="0"/>
              </a:endParaRPr>
            </a:p>
          </p:txBody>
        </p:sp>
        <p:sp>
          <p:nvSpPr>
            <p:cNvPr id="15497" name="Text Box 117"/>
            <p:cNvSpPr txBox="1"/>
            <p:nvPr/>
          </p:nvSpPr>
          <p:spPr>
            <a:xfrm>
              <a:off x="3787" y="2350"/>
              <a:ext cx="318"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郑州</a:t>
              </a:r>
              <a:endParaRPr lang="zh-CN" altLang="en-US" sz="1200" b="1" dirty="0">
                <a:latin typeface="Calibri" panose="020F0502020204030204" pitchFamily="34" charset="0"/>
              </a:endParaRPr>
            </a:p>
          </p:txBody>
        </p:sp>
        <p:sp>
          <p:nvSpPr>
            <p:cNvPr id="15498" name="Text Box 118"/>
            <p:cNvSpPr txBox="1"/>
            <p:nvPr/>
          </p:nvSpPr>
          <p:spPr>
            <a:xfrm>
              <a:off x="3333" y="2395"/>
              <a:ext cx="363"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西安</a:t>
              </a:r>
              <a:endParaRPr lang="zh-CN" altLang="en-US" sz="1200" b="1" dirty="0">
                <a:latin typeface="Calibri" panose="020F0502020204030204" pitchFamily="34" charset="0"/>
              </a:endParaRPr>
            </a:p>
          </p:txBody>
        </p:sp>
        <p:sp>
          <p:nvSpPr>
            <p:cNvPr id="15499" name="Text Box 119"/>
            <p:cNvSpPr txBox="1"/>
            <p:nvPr/>
          </p:nvSpPr>
          <p:spPr>
            <a:xfrm>
              <a:off x="3652" y="2024"/>
              <a:ext cx="317"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太原</a:t>
              </a:r>
              <a:endParaRPr lang="zh-CN" altLang="en-US" sz="1200" b="1" dirty="0">
                <a:latin typeface="Calibri" panose="020F0502020204030204" pitchFamily="34" charset="0"/>
              </a:endParaRPr>
            </a:p>
          </p:txBody>
        </p:sp>
        <p:sp>
          <p:nvSpPr>
            <p:cNvPr id="15500" name="Text Box 78"/>
            <p:cNvSpPr txBox="1"/>
            <p:nvPr/>
          </p:nvSpPr>
          <p:spPr>
            <a:xfrm>
              <a:off x="3491" y="1352"/>
              <a:ext cx="523"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呼和浩特</a:t>
              </a:r>
              <a:endParaRPr lang="zh-CN" altLang="en-US" sz="1200" b="1" dirty="0">
                <a:latin typeface="Calibri" panose="020F0502020204030204" pitchFamily="34" charset="0"/>
              </a:endParaRPr>
            </a:p>
          </p:txBody>
        </p:sp>
        <p:sp>
          <p:nvSpPr>
            <p:cNvPr id="15501" name="Text Box 134"/>
            <p:cNvSpPr txBox="1"/>
            <p:nvPr/>
          </p:nvSpPr>
          <p:spPr>
            <a:xfrm>
              <a:off x="4967" y="581"/>
              <a:ext cx="408"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哈尔滨</a:t>
              </a:r>
              <a:endParaRPr lang="zh-CN" altLang="en-US" sz="1200" b="1" dirty="0">
                <a:latin typeface="Calibri" panose="020F0502020204030204" pitchFamily="34" charset="0"/>
              </a:endParaRPr>
            </a:p>
          </p:txBody>
        </p:sp>
        <p:sp>
          <p:nvSpPr>
            <p:cNvPr id="15502" name="Text Box 79"/>
            <p:cNvSpPr txBox="1"/>
            <p:nvPr/>
          </p:nvSpPr>
          <p:spPr>
            <a:xfrm>
              <a:off x="4785" y="1034"/>
              <a:ext cx="318"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长春</a:t>
              </a:r>
              <a:endParaRPr lang="zh-CN" altLang="en-US" sz="1200" b="1" dirty="0">
                <a:latin typeface="Calibri" panose="020F0502020204030204" pitchFamily="34" charset="0"/>
              </a:endParaRPr>
            </a:p>
          </p:txBody>
        </p:sp>
        <p:sp>
          <p:nvSpPr>
            <p:cNvPr id="15503" name="Text Box 133"/>
            <p:cNvSpPr txBox="1"/>
            <p:nvPr/>
          </p:nvSpPr>
          <p:spPr>
            <a:xfrm>
              <a:off x="4559" y="1238"/>
              <a:ext cx="317"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沈阳</a:t>
              </a:r>
              <a:endParaRPr lang="zh-CN" altLang="en-US" sz="1200" b="1" dirty="0">
                <a:latin typeface="Calibri" panose="020F0502020204030204" pitchFamily="34" charset="0"/>
              </a:endParaRPr>
            </a:p>
          </p:txBody>
        </p:sp>
        <p:sp>
          <p:nvSpPr>
            <p:cNvPr id="15504" name="Text Box 122"/>
            <p:cNvSpPr txBox="1"/>
            <p:nvPr/>
          </p:nvSpPr>
          <p:spPr>
            <a:xfrm>
              <a:off x="4331" y="2024"/>
              <a:ext cx="318"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济南</a:t>
              </a:r>
              <a:endParaRPr lang="zh-CN" altLang="en-US" sz="1200" b="1" dirty="0">
                <a:latin typeface="Calibri" panose="020F0502020204030204" pitchFamily="34" charset="0"/>
              </a:endParaRPr>
            </a:p>
          </p:txBody>
        </p:sp>
        <p:sp>
          <p:nvSpPr>
            <p:cNvPr id="15505" name="Text Box 132"/>
            <p:cNvSpPr txBox="1"/>
            <p:nvPr/>
          </p:nvSpPr>
          <p:spPr>
            <a:xfrm>
              <a:off x="3924" y="1806"/>
              <a:ext cx="408"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石家庄</a:t>
              </a:r>
              <a:endParaRPr lang="zh-CN" altLang="en-US" sz="1200" b="1" dirty="0">
                <a:latin typeface="Calibri" panose="020F0502020204030204" pitchFamily="34" charset="0"/>
              </a:endParaRPr>
            </a:p>
          </p:txBody>
        </p:sp>
        <p:sp>
          <p:nvSpPr>
            <p:cNvPr id="15506" name="Text Box 131"/>
            <p:cNvSpPr txBox="1"/>
            <p:nvPr/>
          </p:nvSpPr>
          <p:spPr>
            <a:xfrm>
              <a:off x="4467" y="2299"/>
              <a:ext cx="318"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南京</a:t>
              </a:r>
              <a:endParaRPr lang="zh-CN" altLang="en-US" sz="1200" b="1" dirty="0">
                <a:latin typeface="Calibri" panose="020F0502020204030204" pitchFamily="34" charset="0"/>
              </a:endParaRPr>
            </a:p>
          </p:txBody>
        </p:sp>
        <p:sp>
          <p:nvSpPr>
            <p:cNvPr id="15507" name="Text Box 72"/>
            <p:cNvSpPr txBox="1"/>
            <p:nvPr/>
          </p:nvSpPr>
          <p:spPr>
            <a:xfrm>
              <a:off x="4558" y="2750"/>
              <a:ext cx="318" cy="173"/>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杭州</a:t>
              </a:r>
              <a:endParaRPr lang="zh-CN" altLang="en-US" sz="1200" b="1" dirty="0">
                <a:latin typeface="Calibri" panose="020F0502020204030204" pitchFamily="34" charset="0"/>
              </a:endParaRPr>
            </a:p>
          </p:txBody>
        </p:sp>
      </p:grpSp>
      <p:grpSp>
        <p:nvGrpSpPr>
          <p:cNvPr id="3" name="Group 27"/>
          <p:cNvGrpSpPr/>
          <p:nvPr/>
        </p:nvGrpSpPr>
        <p:grpSpPr>
          <a:xfrm>
            <a:off x="1771650" y="561975"/>
            <a:ext cx="9196388" cy="5603875"/>
            <a:chOff x="886" y="354"/>
            <a:chExt cx="4597" cy="3530"/>
          </a:xfrm>
        </p:grpSpPr>
        <p:sp>
          <p:nvSpPr>
            <p:cNvPr id="15478" name="Text Box 41"/>
            <p:cNvSpPr txBox="1"/>
            <p:nvPr/>
          </p:nvSpPr>
          <p:spPr>
            <a:xfrm>
              <a:off x="1174" y="696"/>
              <a:ext cx="327" cy="173"/>
            </a:xfrm>
            <a:prstGeom prst="rect">
              <a:avLst/>
            </a:prstGeom>
            <a:noFill/>
            <a:ln w="9525">
              <a:noFill/>
            </a:ln>
          </p:spPr>
          <p:txBody>
            <a:bodyPr>
              <a:spAutoFit/>
            </a:bodyPr>
            <a:p>
              <a:pPr>
                <a:spcBef>
                  <a:spcPct val="50000"/>
                </a:spcBef>
              </a:pPr>
              <a:r>
                <a:rPr lang="zh-CN" altLang="en-US" sz="1200" b="1" dirty="0">
                  <a:solidFill>
                    <a:srgbClr val="CC3300"/>
                  </a:solidFill>
                  <a:latin typeface="Calibri" panose="020F0502020204030204" pitchFamily="34" charset="0"/>
                </a:rPr>
                <a:t>塔城</a:t>
              </a:r>
              <a:endParaRPr lang="zh-CN" altLang="en-US" sz="1200" b="1" dirty="0">
                <a:solidFill>
                  <a:srgbClr val="CC3300"/>
                </a:solidFill>
                <a:latin typeface="Calibri" panose="020F0502020204030204" pitchFamily="34" charset="0"/>
              </a:endParaRPr>
            </a:p>
          </p:txBody>
        </p:sp>
        <p:sp>
          <p:nvSpPr>
            <p:cNvPr id="15479" name="Text Box 42"/>
            <p:cNvSpPr txBox="1"/>
            <p:nvPr/>
          </p:nvSpPr>
          <p:spPr>
            <a:xfrm>
              <a:off x="886" y="953"/>
              <a:ext cx="343" cy="173"/>
            </a:xfrm>
            <a:prstGeom prst="rect">
              <a:avLst/>
            </a:prstGeom>
            <a:noFill/>
            <a:ln w="9525">
              <a:noFill/>
            </a:ln>
          </p:spPr>
          <p:txBody>
            <a:bodyPr>
              <a:spAutoFit/>
            </a:bodyPr>
            <a:p>
              <a:pPr>
                <a:spcBef>
                  <a:spcPct val="50000"/>
                </a:spcBef>
              </a:pPr>
              <a:r>
                <a:rPr lang="zh-CN" altLang="en-US" sz="1200" b="1" dirty="0">
                  <a:solidFill>
                    <a:srgbClr val="CC3300"/>
                  </a:solidFill>
                  <a:latin typeface="Calibri" panose="020F0502020204030204" pitchFamily="34" charset="0"/>
                </a:rPr>
                <a:t>伊宁</a:t>
              </a:r>
              <a:endParaRPr lang="zh-CN" altLang="en-US" sz="1200" b="1" dirty="0">
                <a:solidFill>
                  <a:srgbClr val="CC3300"/>
                </a:solidFill>
                <a:latin typeface="Calibri" panose="020F0502020204030204" pitchFamily="34" charset="0"/>
              </a:endParaRPr>
            </a:p>
          </p:txBody>
        </p:sp>
        <p:sp>
          <p:nvSpPr>
            <p:cNvPr id="15480" name="Text Box 43"/>
            <p:cNvSpPr txBox="1"/>
            <p:nvPr/>
          </p:nvSpPr>
          <p:spPr>
            <a:xfrm>
              <a:off x="1927" y="3308"/>
              <a:ext cx="347" cy="173"/>
            </a:xfrm>
            <a:prstGeom prst="rect">
              <a:avLst/>
            </a:prstGeom>
            <a:noFill/>
            <a:ln w="9525">
              <a:noFill/>
            </a:ln>
          </p:spPr>
          <p:txBody>
            <a:bodyPr>
              <a:spAutoFit/>
            </a:bodyPr>
            <a:p>
              <a:pPr>
                <a:spcBef>
                  <a:spcPct val="50000"/>
                </a:spcBef>
              </a:pPr>
              <a:r>
                <a:rPr lang="zh-CN" altLang="en-US" sz="1200" b="1" dirty="0">
                  <a:solidFill>
                    <a:srgbClr val="CC3300"/>
                  </a:solidFill>
                  <a:latin typeface="Calibri" panose="020F0502020204030204" pitchFamily="34" charset="0"/>
                </a:rPr>
                <a:t>瑞丽</a:t>
              </a:r>
              <a:endParaRPr lang="zh-CN" altLang="en-US" sz="1200" b="1" dirty="0">
                <a:solidFill>
                  <a:srgbClr val="CC3300"/>
                </a:solidFill>
                <a:latin typeface="Calibri" panose="020F0502020204030204" pitchFamily="34" charset="0"/>
              </a:endParaRPr>
            </a:p>
          </p:txBody>
        </p:sp>
        <p:sp>
          <p:nvSpPr>
            <p:cNvPr id="15481" name="Text Box 44"/>
            <p:cNvSpPr txBox="1"/>
            <p:nvPr/>
          </p:nvSpPr>
          <p:spPr>
            <a:xfrm>
              <a:off x="2680" y="3711"/>
              <a:ext cx="336" cy="173"/>
            </a:xfrm>
            <a:prstGeom prst="rect">
              <a:avLst/>
            </a:prstGeom>
            <a:noFill/>
            <a:ln w="9525">
              <a:noFill/>
            </a:ln>
          </p:spPr>
          <p:txBody>
            <a:bodyPr>
              <a:spAutoFit/>
            </a:bodyPr>
            <a:p>
              <a:pPr>
                <a:spcBef>
                  <a:spcPct val="50000"/>
                </a:spcBef>
              </a:pPr>
              <a:r>
                <a:rPr lang="zh-CN" altLang="en-US" sz="1200" b="1" dirty="0">
                  <a:solidFill>
                    <a:srgbClr val="CC3300"/>
                  </a:solidFill>
                  <a:latin typeface="Calibri" panose="020F0502020204030204" pitchFamily="34" charset="0"/>
                </a:rPr>
                <a:t>河口</a:t>
              </a:r>
              <a:endParaRPr lang="zh-CN" altLang="en-US" sz="1200" b="1" dirty="0">
                <a:solidFill>
                  <a:srgbClr val="CC3300"/>
                </a:solidFill>
                <a:latin typeface="Calibri" panose="020F0502020204030204" pitchFamily="34" charset="0"/>
              </a:endParaRPr>
            </a:p>
          </p:txBody>
        </p:sp>
        <p:sp>
          <p:nvSpPr>
            <p:cNvPr id="15482" name="Text Box 47"/>
            <p:cNvSpPr txBox="1"/>
            <p:nvPr/>
          </p:nvSpPr>
          <p:spPr>
            <a:xfrm>
              <a:off x="4150" y="490"/>
              <a:ext cx="481" cy="173"/>
            </a:xfrm>
            <a:prstGeom prst="rect">
              <a:avLst/>
            </a:prstGeom>
            <a:noFill/>
            <a:ln w="9525">
              <a:noFill/>
            </a:ln>
          </p:spPr>
          <p:txBody>
            <a:bodyPr>
              <a:spAutoFit/>
            </a:bodyPr>
            <a:p>
              <a:pPr>
                <a:spcBef>
                  <a:spcPct val="50000"/>
                </a:spcBef>
              </a:pPr>
              <a:r>
                <a:rPr lang="zh-CN" altLang="en-US" sz="1200" b="1" dirty="0">
                  <a:solidFill>
                    <a:srgbClr val="CC3300"/>
                  </a:solidFill>
                  <a:latin typeface="Calibri" panose="020F0502020204030204" pitchFamily="34" charset="0"/>
                </a:rPr>
                <a:t>满洲里</a:t>
              </a:r>
              <a:endParaRPr lang="zh-CN" altLang="en-US" sz="1200" b="1" dirty="0">
                <a:solidFill>
                  <a:srgbClr val="CC3300"/>
                </a:solidFill>
                <a:latin typeface="Calibri" panose="020F0502020204030204" pitchFamily="34" charset="0"/>
              </a:endParaRPr>
            </a:p>
          </p:txBody>
        </p:sp>
        <p:sp>
          <p:nvSpPr>
            <p:cNvPr id="15483" name="Text Box 48"/>
            <p:cNvSpPr txBox="1"/>
            <p:nvPr/>
          </p:nvSpPr>
          <p:spPr>
            <a:xfrm>
              <a:off x="4829" y="354"/>
              <a:ext cx="346" cy="173"/>
            </a:xfrm>
            <a:prstGeom prst="rect">
              <a:avLst/>
            </a:prstGeom>
            <a:noFill/>
            <a:ln w="9525">
              <a:noFill/>
            </a:ln>
          </p:spPr>
          <p:txBody>
            <a:bodyPr>
              <a:spAutoFit/>
            </a:bodyPr>
            <a:p>
              <a:pPr>
                <a:spcBef>
                  <a:spcPct val="50000"/>
                </a:spcBef>
              </a:pPr>
              <a:r>
                <a:rPr lang="zh-CN" altLang="en-US" sz="1200" b="1" dirty="0">
                  <a:solidFill>
                    <a:srgbClr val="CC3300"/>
                  </a:solidFill>
                  <a:latin typeface="Calibri" panose="020F0502020204030204" pitchFamily="34" charset="0"/>
                </a:rPr>
                <a:t>黑河</a:t>
              </a:r>
              <a:endParaRPr lang="zh-CN" altLang="en-US" sz="1200" b="1" dirty="0">
                <a:solidFill>
                  <a:srgbClr val="CC3300"/>
                </a:solidFill>
                <a:latin typeface="Calibri" panose="020F0502020204030204" pitchFamily="34" charset="0"/>
              </a:endParaRPr>
            </a:p>
          </p:txBody>
        </p:sp>
        <p:sp>
          <p:nvSpPr>
            <p:cNvPr id="15484" name="Text Box 46"/>
            <p:cNvSpPr txBox="1"/>
            <p:nvPr/>
          </p:nvSpPr>
          <p:spPr>
            <a:xfrm>
              <a:off x="2998" y="3665"/>
              <a:ext cx="336" cy="173"/>
            </a:xfrm>
            <a:prstGeom prst="rect">
              <a:avLst/>
            </a:prstGeom>
            <a:noFill/>
            <a:ln w="9525">
              <a:noFill/>
            </a:ln>
          </p:spPr>
          <p:txBody>
            <a:bodyPr>
              <a:spAutoFit/>
            </a:bodyPr>
            <a:p>
              <a:pPr>
                <a:spcBef>
                  <a:spcPct val="50000"/>
                </a:spcBef>
              </a:pPr>
              <a:r>
                <a:rPr lang="zh-CN" altLang="en-US" sz="1200" b="1" dirty="0">
                  <a:solidFill>
                    <a:srgbClr val="CC3300"/>
                  </a:solidFill>
                  <a:latin typeface="Calibri" panose="020F0502020204030204" pitchFamily="34" charset="0"/>
                </a:rPr>
                <a:t>东兴</a:t>
              </a:r>
              <a:endParaRPr lang="zh-CN" altLang="en-US" sz="1200" b="1" dirty="0">
                <a:solidFill>
                  <a:srgbClr val="CC3300"/>
                </a:solidFill>
                <a:latin typeface="Calibri" panose="020F0502020204030204" pitchFamily="34" charset="0"/>
              </a:endParaRPr>
            </a:p>
          </p:txBody>
        </p:sp>
        <p:sp>
          <p:nvSpPr>
            <p:cNvPr id="15485" name="Text Box 49"/>
            <p:cNvSpPr txBox="1"/>
            <p:nvPr/>
          </p:nvSpPr>
          <p:spPr>
            <a:xfrm>
              <a:off x="5148" y="989"/>
              <a:ext cx="335" cy="173"/>
            </a:xfrm>
            <a:prstGeom prst="rect">
              <a:avLst/>
            </a:prstGeom>
            <a:noFill/>
            <a:ln w="9525">
              <a:noFill/>
            </a:ln>
          </p:spPr>
          <p:txBody>
            <a:bodyPr>
              <a:spAutoFit/>
            </a:bodyPr>
            <a:p>
              <a:pPr>
                <a:spcBef>
                  <a:spcPct val="50000"/>
                </a:spcBef>
              </a:pPr>
              <a:r>
                <a:rPr lang="zh-CN" altLang="en-US" sz="1200" b="1" dirty="0">
                  <a:solidFill>
                    <a:srgbClr val="CC3300"/>
                  </a:solidFill>
                  <a:latin typeface="Calibri" panose="020F0502020204030204" pitchFamily="34" charset="0"/>
                </a:rPr>
                <a:t>珲春</a:t>
              </a:r>
              <a:endParaRPr lang="zh-CN" altLang="en-US" sz="1200" b="1" dirty="0">
                <a:solidFill>
                  <a:srgbClr val="CC3300"/>
                </a:solidFill>
                <a:latin typeface="Calibri" panose="020F0502020204030204" pitchFamily="34" charset="0"/>
              </a:endParaRPr>
            </a:p>
          </p:txBody>
        </p:sp>
      </p:grpSp>
      <p:grpSp>
        <p:nvGrpSpPr>
          <p:cNvPr id="4" name="Group 36"/>
          <p:cNvGrpSpPr/>
          <p:nvPr/>
        </p:nvGrpSpPr>
        <p:grpSpPr>
          <a:xfrm>
            <a:off x="2584450" y="1081088"/>
            <a:ext cx="7591425" cy="4724400"/>
            <a:chOff x="1292" y="681"/>
            <a:chExt cx="3795" cy="2976"/>
          </a:xfrm>
        </p:grpSpPr>
        <p:sp>
          <p:nvSpPr>
            <p:cNvPr id="15455" name="Oval 110"/>
            <p:cNvSpPr/>
            <p:nvPr/>
          </p:nvSpPr>
          <p:spPr>
            <a:xfrm>
              <a:off x="2941" y="2132"/>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56" name="Oval 110"/>
            <p:cNvSpPr/>
            <p:nvPr/>
          </p:nvSpPr>
          <p:spPr>
            <a:xfrm>
              <a:off x="2744" y="2631"/>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57" name="Oval 110"/>
            <p:cNvSpPr/>
            <p:nvPr/>
          </p:nvSpPr>
          <p:spPr>
            <a:xfrm>
              <a:off x="2442" y="2024"/>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58" name="Oval 110"/>
            <p:cNvSpPr/>
            <p:nvPr/>
          </p:nvSpPr>
          <p:spPr>
            <a:xfrm>
              <a:off x="1292" y="2568"/>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59" name="Oval 110"/>
            <p:cNvSpPr/>
            <p:nvPr/>
          </p:nvSpPr>
          <p:spPr>
            <a:xfrm>
              <a:off x="1338" y="1298"/>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60" name="Oval 110"/>
            <p:cNvSpPr/>
            <p:nvPr/>
          </p:nvSpPr>
          <p:spPr>
            <a:xfrm>
              <a:off x="3152" y="1860"/>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61" name="Oval 110"/>
            <p:cNvSpPr/>
            <p:nvPr/>
          </p:nvSpPr>
          <p:spPr>
            <a:xfrm>
              <a:off x="3485" y="2341"/>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62" name="Oval 110"/>
            <p:cNvSpPr/>
            <p:nvPr/>
          </p:nvSpPr>
          <p:spPr>
            <a:xfrm>
              <a:off x="3712" y="1543"/>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63" name="Oval 110"/>
            <p:cNvSpPr/>
            <p:nvPr/>
          </p:nvSpPr>
          <p:spPr>
            <a:xfrm>
              <a:off x="3243" y="3176"/>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64" name="Oval 110"/>
            <p:cNvSpPr/>
            <p:nvPr/>
          </p:nvSpPr>
          <p:spPr>
            <a:xfrm>
              <a:off x="3803" y="3130"/>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65" name="Oval 110"/>
            <p:cNvSpPr/>
            <p:nvPr/>
          </p:nvSpPr>
          <p:spPr>
            <a:xfrm>
              <a:off x="2760" y="3448"/>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66" name="Oval 110"/>
            <p:cNvSpPr/>
            <p:nvPr/>
          </p:nvSpPr>
          <p:spPr>
            <a:xfrm>
              <a:off x="3470" y="3584"/>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67" name="Oval 110"/>
            <p:cNvSpPr/>
            <p:nvPr/>
          </p:nvSpPr>
          <p:spPr>
            <a:xfrm>
              <a:off x="4105" y="1752"/>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68" name="Oval 110"/>
            <p:cNvSpPr/>
            <p:nvPr/>
          </p:nvSpPr>
          <p:spPr>
            <a:xfrm>
              <a:off x="3923" y="2314"/>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69" name="Oval 110"/>
            <p:cNvSpPr/>
            <p:nvPr/>
          </p:nvSpPr>
          <p:spPr>
            <a:xfrm>
              <a:off x="4332" y="2568"/>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70" name="Oval 110"/>
            <p:cNvSpPr/>
            <p:nvPr/>
          </p:nvSpPr>
          <p:spPr>
            <a:xfrm>
              <a:off x="4558" y="2450"/>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71" name="Oval 110"/>
            <p:cNvSpPr/>
            <p:nvPr/>
          </p:nvSpPr>
          <p:spPr>
            <a:xfrm>
              <a:off x="4665" y="2704"/>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72" name="Oval 110"/>
            <p:cNvSpPr/>
            <p:nvPr/>
          </p:nvSpPr>
          <p:spPr>
            <a:xfrm>
              <a:off x="4241" y="3040"/>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73" name="Oval 110"/>
            <p:cNvSpPr/>
            <p:nvPr/>
          </p:nvSpPr>
          <p:spPr>
            <a:xfrm>
              <a:off x="4740" y="1389"/>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74" name="Oval 110"/>
            <p:cNvSpPr/>
            <p:nvPr/>
          </p:nvSpPr>
          <p:spPr>
            <a:xfrm>
              <a:off x="5012" y="1180"/>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75" name="Oval 110"/>
            <p:cNvSpPr/>
            <p:nvPr/>
          </p:nvSpPr>
          <p:spPr>
            <a:xfrm>
              <a:off x="4286" y="2069"/>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76" name="Oval 110"/>
            <p:cNvSpPr/>
            <p:nvPr/>
          </p:nvSpPr>
          <p:spPr>
            <a:xfrm>
              <a:off x="3787" y="1951"/>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sp>
          <p:nvSpPr>
            <p:cNvPr id="15477" name="Oval 110"/>
            <p:cNvSpPr/>
            <p:nvPr/>
          </p:nvSpPr>
          <p:spPr>
            <a:xfrm>
              <a:off x="4937" y="681"/>
              <a:ext cx="75" cy="73"/>
            </a:xfrm>
            <a:prstGeom prst="ellipse">
              <a:avLst/>
            </a:prstGeom>
            <a:solidFill>
              <a:srgbClr val="FF0000"/>
            </a:solidFill>
            <a:ln w="9525" cap="flat" cmpd="sng">
              <a:solidFill>
                <a:schemeClr val="tx1"/>
              </a:solidFill>
              <a:prstDash val="solid"/>
              <a:miter/>
              <a:headEnd type="none" w="med" len="med"/>
              <a:tailEnd type="none" w="med" len="med"/>
            </a:ln>
          </p:spPr>
          <p:txBody>
            <a:bodyPr wrap="none" anchor="ctr"/>
            <a:p>
              <a:endParaRPr lang="zh-CN" altLang="zh-CN" dirty="0">
                <a:latin typeface="Calibri" panose="020F0502020204030204" pitchFamily="34" charset="0"/>
              </a:endParaRPr>
            </a:p>
          </p:txBody>
        </p:sp>
      </p:grpSp>
      <p:sp>
        <p:nvSpPr>
          <p:cNvPr id="15367" name="Text Box 129"/>
          <p:cNvSpPr txBox="1"/>
          <p:nvPr/>
        </p:nvSpPr>
        <p:spPr>
          <a:xfrm>
            <a:off x="5668963" y="3514725"/>
            <a:ext cx="636587" cy="274638"/>
          </a:xfrm>
          <a:prstGeom prst="rect">
            <a:avLst/>
          </a:prstGeom>
          <a:noFill/>
          <a:ln w="9525">
            <a:noFill/>
          </a:ln>
        </p:spPr>
        <p:txBody>
          <a:bodyPr>
            <a:spAutoFit/>
          </a:bodyPr>
          <a:p>
            <a:pPr>
              <a:spcBef>
                <a:spcPct val="50000"/>
              </a:spcBef>
            </a:pPr>
            <a:r>
              <a:rPr lang="zh-CN" altLang="en-US" sz="1200" b="1" dirty="0">
                <a:latin typeface="Calibri" panose="020F0502020204030204" pitchFamily="34" charset="0"/>
              </a:rPr>
              <a:t>兰州</a:t>
            </a:r>
            <a:endParaRPr lang="zh-CN" altLang="en-US" sz="1200" b="1" dirty="0">
              <a:latin typeface="Calibri" panose="020F0502020204030204" pitchFamily="34" charset="0"/>
            </a:endParaRPr>
          </a:p>
        </p:txBody>
      </p:sp>
      <p:grpSp>
        <p:nvGrpSpPr>
          <p:cNvPr id="5" name="Group 61"/>
          <p:cNvGrpSpPr/>
          <p:nvPr/>
        </p:nvGrpSpPr>
        <p:grpSpPr>
          <a:xfrm>
            <a:off x="6507163" y="2333625"/>
            <a:ext cx="3881437" cy="3975100"/>
            <a:chOff x="3253" y="1470"/>
            <a:chExt cx="1940" cy="2504"/>
          </a:xfrm>
        </p:grpSpPr>
        <p:sp>
          <p:nvSpPr>
            <p:cNvPr id="15441" name="Text Box 19"/>
            <p:cNvSpPr txBox="1"/>
            <p:nvPr/>
          </p:nvSpPr>
          <p:spPr>
            <a:xfrm>
              <a:off x="4649" y="2305"/>
              <a:ext cx="322" cy="173"/>
            </a:xfrm>
            <a:prstGeom prst="rect">
              <a:avLst/>
            </a:prstGeom>
            <a:noFill/>
            <a:ln w="9525">
              <a:noFill/>
            </a:ln>
          </p:spPr>
          <p:txBody>
            <a:bodyPr>
              <a:spAutoFit/>
            </a:bodyPr>
            <a:p>
              <a:pPr>
                <a:spcBef>
                  <a:spcPct val="50000"/>
                </a:spcBef>
              </a:pPr>
              <a:r>
                <a:rPr lang="zh-CN" altLang="en-US" sz="1200" b="1" dirty="0">
                  <a:solidFill>
                    <a:srgbClr val="3333FF"/>
                  </a:solidFill>
                  <a:latin typeface="Calibri" panose="020F0502020204030204" pitchFamily="34" charset="0"/>
                </a:rPr>
                <a:t>南通</a:t>
              </a:r>
              <a:endParaRPr lang="zh-CN" altLang="en-US" sz="1200" b="1" dirty="0">
                <a:solidFill>
                  <a:srgbClr val="3333FF"/>
                </a:solidFill>
                <a:latin typeface="Calibri" panose="020F0502020204030204" pitchFamily="34" charset="0"/>
              </a:endParaRPr>
            </a:p>
          </p:txBody>
        </p:sp>
        <p:sp>
          <p:nvSpPr>
            <p:cNvPr id="15442" name="Text Box 13"/>
            <p:cNvSpPr txBox="1"/>
            <p:nvPr/>
          </p:nvSpPr>
          <p:spPr>
            <a:xfrm>
              <a:off x="4297" y="1470"/>
              <a:ext cx="443" cy="173"/>
            </a:xfrm>
            <a:prstGeom prst="rect">
              <a:avLst/>
            </a:prstGeom>
            <a:noFill/>
            <a:ln w="9525">
              <a:noFill/>
            </a:ln>
          </p:spPr>
          <p:txBody>
            <a:bodyPr>
              <a:spAutoFit/>
            </a:bodyPr>
            <a:p>
              <a:pPr>
                <a:spcBef>
                  <a:spcPct val="50000"/>
                </a:spcBef>
              </a:pPr>
              <a:r>
                <a:rPr lang="zh-CN" altLang="en-US" sz="1200" b="1" dirty="0">
                  <a:solidFill>
                    <a:srgbClr val="3333FF"/>
                  </a:solidFill>
                  <a:latin typeface="Calibri" panose="020F0502020204030204" pitchFamily="34" charset="0"/>
                </a:rPr>
                <a:t>秦皇岛</a:t>
              </a:r>
              <a:endParaRPr lang="zh-CN" altLang="en-US" sz="1200" b="1" dirty="0">
                <a:solidFill>
                  <a:srgbClr val="3333FF"/>
                </a:solidFill>
                <a:latin typeface="Calibri" panose="020F0502020204030204" pitchFamily="34" charset="0"/>
              </a:endParaRPr>
            </a:p>
          </p:txBody>
        </p:sp>
        <p:sp>
          <p:nvSpPr>
            <p:cNvPr id="15443" name="Text Box 14"/>
            <p:cNvSpPr txBox="1"/>
            <p:nvPr/>
          </p:nvSpPr>
          <p:spPr>
            <a:xfrm>
              <a:off x="4206" y="1657"/>
              <a:ext cx="352" cy="173"/>
            </a:xfrm>
            <a:prstGeom prst="rect">
              <a:avLst/>
            </a:prstGeom>
            <a:noFill/>
            <a:ln w="9525">
              <a:noFill/>
            </a:ln>
          </p:spPr>
          <p:txBody>
            <a:bodyPr>
              <a:spAutoFit/>
            </a:bodyPr>
            <a:p>
              <a:pPr>
                <a:spcBef>
                  <a:spcPct val="50000"/>
                </a:spcBef>
              </a:pPr>
              <a:r>
                <a:rPr lang="zh-CN" altLang="en-US" sz="1200" b="1" dirty="0">
                  <a:solidFill>
                    <a:srgbClr val="3333FF"/>
                  </a:solidFill>
                  <a:latin typeface="Calibri" panose="020F0502020204030204" pitchFamily="34" charset="0"/>
                </a:rPr>
                <a:t>天津</a:t>
              </a:r>
              <a:endParaRPr lang="zh-CN" altLang="en-US" sz="1200" b="1" dirty="0">
                <a:solidFill>
                  <a:srgbClr val="3333FF"/>
                </a:solidFill>
                <a:latin typeface="Calibri" panose="020F0502020204030204" pitchFamily="34" charset="0"/>
              </a:endParaRPr>
            </a:p>
          </p:txBody>
        </p:sp>
        <p:sp>
          <p:nvSpPr>
            <p:cNvPr id="15444" name="Text Box 15"/>
            <p:cNvSpPr txBox="1"/>
            <p:nvPr/>
          </p:nvSpPr>
          <p:spPr>
            <a:xfrm>
              <a:off x="4694" y="1488"/>
              <a:ext cx="318" cy="173"/>
            </a:xfrm>
            <a:prstGeom prst="rect">
              <a:avLst/>
            </a:prstGeom>
            <a:noFill/>
            <a:ln w="9525">
              <a:noFill/>
            </a:ln>
          </p:spPr>
          <p:txBody>
            <a:bodyPr>
              <a:spAutoFit/>
            </a:bodyPr>
            <a:p>
              <a:pPr>
                <a:spcBef>
                  <a:spcPct val="50000"/>
                </a:spcBef>
              </a:pPr>
              <a:r>
                <a:rPr lang="zh-CN" altLang="en-US" sz="1200" b="1" dirty="0">
                  <a:solidFill>
                    <a:srgbClr val="3333FF"/>
                  </a:solidFill>
                  <a:latin typeface="Calibri" panose="020F0502020204030204" pitchFamily="34" charset="0"/>
                </a:rPr>
                <a:t>大连</a:t>
              </a:r>
              <a:endParaRPr lang="zh-CN" altLang="en-US" sz="1200" b="1" dirty="0">
                <a:solidFill>
                  <a:srgbClr val="3333FF"/>
                </a:solidFill>
                <a:latin typeface="Calibri" panose="020F0502020204030204" pitchFamily="34" charset="0"/>
              </a:endParaRPr>
            </a:p>
          </p:txBody>
        </p:sp>
        <p:sp>
          <p:nvSpPr>
            <p:cNvPr id="15445" name="Text Box 16"/>
            <p:cNvSpPr txBox="1"/>
            <p:nvPr/>
          </p:nvSpPr>
          <p:spPr>
            <a:xfrm>
              <a:off x="4558" y="1790"/>
              <a:ext cx="319" cy="173"/>
            </a:xfrm>
            <a:prstGeom prst="rect">
              <a:avLst/>
            </a:prstGeom>
            <a:noFill/>
            <a:ln w="9525">
              <a:noFill/>
            </a:ln>
          </p:spPr>
          <p:txBody>
            <a:bodyPr>
              <a:spAutoFit/>
            </a:bodyPr>
            <a:p>
              <a:pPr>
                <a:spcBef>
                  <a:spcPct val="50000"/>
                </a:spcBef>
              </a:pPr>
              <a:r>
                <a:rPr lang="zh-CN" altLang="en-US" sz="1200" b="1" dirty="0">
                  <a:solidFill>
                    <a:srgbClr val="3333FF"/>
                  </a:solidFill>
                  <a:latin typeface="Calibri" panose="020F0502020204030204" pitchFamily="34" charset="0"/>
                </a:rPr>
                <a:t>烟台</a:t>
              </a:r>
              <a:endParaRPr lang="zh-CN" altLang="en-US" sz="1200" b="1" dirty="0">
                <a:solidFill>
                  <a:srgbClr val="3333FF"/>
                </a:solidFill>
                <a:latin typeface="Calibri" panose="020F0502020204030204" pitchFamily="34" charset="0"/>
              </a:endParaRPr>
            </a:p>
          </p:txBody>
        </p:sp>
        <p:sp>
          <p:nvSpPr>
            <p:cNvPr id="15446" name="Text Box 17"/>
            <p:cNvSpPr txBox="1"/>
            <p:nvPr/>
          </p:nvSpPr>
          <p:spPr>
            <a:xfrm>
              <a:off x="4552" y="2147"/>
              <a:ext cx="414" cy="173"/>
            </a:xfrm>
            <a:prstGeom prst="rect">
              <a:avLst/>
            </a:prstGeom>
            <a:noFill/>
            <a:ln w="9525">
              <a:noFill/>
            </a:ln>
          </p:spPr>
          <p:txBody>
            <a:bodyPr>
              <a:spAutoFit/>
            </a:bodyPr>
            <a:p>
              <a:pPr>
                <a:spcBef>
                  <a:spcPct val="50000"/>
                </a:spcBef>
              </a:pPr>
              <a:r>
                <a:rPr lang="zh-CN" altLang="en-US" sz="1200" b="1" dirty="0">
                  <a:solidFill>
                    <a:srgbClr val="3333FF"/>
                  </a:solidFill>
                  <a:latin typeface="Calibri" panose="020F0502020204030204" pitchFamily="34" charset="0"/>
                </a:rPr>
                <a:t>连云港</a:t>
              </a:r>
              <a:endParaRPr lang="zh-CN" altLang="en-US" sz="1200" b="1" dirty="0">
                <a:solidFill>
                  <a:srgbClr val="3333FF"/>
                </a:solidFill>
                <a:latin typeface="Calibri" panose="020F0502020204030204" pitchFamily="34" charset="0"/>
              </a:endParaRPr>
            </a:p>
          </p:txBody>
        </p:sp>
        <p:sp>
          <p:nvSpPr>
            <p:cNvPr id="15447" name="Text Box 18"/>
            <p:cNvSpPr txBox="1"/>
            <p:nvPr/>
          </p:nvSpPr>
          <p:spPr>
            <a:xfrm>
              <a:off x="4559" y="1933"/>
              <a:ext cx="317" cy="173"/>
            </a:xfrm>
            <a:prstGeom prst="rect">
              <a:avLst/>
            </a:prstGeom>
            <a:noFill/>
            <a:ln w="9525">
              <a:noFill/>
            </a:ln>
          </p:spPr>
          <p:txBody>
            <a:bodyPr>
              <a:spAutoFit/>
            </a:bodyPr>
            <a:p>
              <a:pPr>
                <a:spcBef>
                  <a:spcPct val="50000"/>
                </a:spcBef>
              </a:pPr>
              <a:r>
                <a:rPr lang="zh-CN" altLang="en-US" sz="1200" b="1" dirty="0">
                  <a:solidFill>
                    <a:srgbClr val="3333FF"/>
                  </a:solidFill>
                  <a:latin typeface="Calibri" panose="020F0502020204030204" pitchFamily="34" charset="0"/>
                </a:rPr>
                <a:t>青岛</a:t>
              </a:r>
              <a:endParaRPr lang="zh-CN" altLang="en-US" sz="1200" b="1" dirty="0">
                <a:solidFill>
                  <a:srgbClr val="3333FF"/>
                </a:solidFill>
                <a:latin typeface="Calibri" panose="020F0502020204030204" pitchFamily="34" charset="0"/>
              </a:endParaRPr>
            </a:p>
          </p:txBody>
        </p:sp>
        <p:sp>
          <p:nvSpPr>
            <p:cNvPr id="15448" name="Text Box 20"/>
            <p:cNvSpPr txBox="1"/>
            <p:nvPr/>
          </p:nvSpPr>
          <p:spPr>
            <a:xfrm>
              <a:off x="4795" y="2531"/>
              <a:ext cx="308" cy="173"/>
            </a:xfrm>
            <a:prstGeom prst="rect">
              <a:avLst/>
            </a:prstGeom>
            <a:noFill/>
            <a:ln w="9525">
              <a:noFill/>
            </a:ln>
          </p:spPr>
          <p:txBody>
            <a:bodyPr>
              <a:spAutoFit/>
            </a:bodyPr>
            <a:p>
              <a:pPr>
                <a:spcBef>
                  <a:spcPct val="50000"/>
                </a:spcBef>
              </a:pPr>
              <a:r>
                <a:rPr lang="zh-CN" altLang="en-US" sz="1200" b="1" dirty="0">
                  <a:solidFill>
                    <a:srgbClr val="3333FF"/>
                  </a:solidFill>
                  <a:latin typeface="Calibri" panose="020F0502020204030204" pitchFamily="34" charset="0"/>
                </a:rPr>
                <a:t>上海</a:t>
              </a:r>
              <a:endParaRPr lang="zh-CN" altLang="en-US" sz="1200" b="1" dirty="0">
                <a:solidFill>
                  <a:srgbClr val="3333FF"/>
                </a:solidFill>
                <a:latin typeface="Calibri" panose="020F0502020204030204" pitchFamily="34" charset="0"/>
              </a:endParaRPr>
            </a:p>
          </p:txBody>
        </p:sp>
        <p:sp>
          <p:nvSpPr>
            <p:cNvPr id="15449" name="Text Box 21"/>
            <p:cNvSpPr txBox="1"/>
            <p:nvPr/>
          </p:nvSpPr>
          <p:spPr>
            <a:xfrm>
              <a:off x="4875" y="2771"/>
              <a:ext cx="318" cy="173"/>
            </a:xfrm>
            <a:prstGeom prst="rect">
              <a:avLst/>
            </a:prstGeom>
            <a:noFill/>
            <a:ln w="9525">
              <a:noFill/>
            </a:ln>
          </p:spPr>
          <p:txBody>
            <a:bodyPr>
              <a:spAutoFit/>
            </a:bodyPr>
            <a:p>
              <a:pPr>
                <a:spcBef>
                  <a:spcPct val="50000"/>
                </a:spcBef>
              </a:pPr>
              <a:r>
                <a:rPr lang="zh-CN" altLang="en-US" sz="1200" b="1" dirty="0">
                  <a:solidFill>
                    <a:srgbClr val="3333FF"/>
                  </a:solidFill>
                  <a:latin typeface="Calibri" panose="020F0502020204030204" pitchFamily="34" charset="0"/>
                </a:rPr>
                <a:t>宁波</a:t>
              </a:r>
              <a:endParaRPr lang="zh-CN" altLang="en-US" sz="1200" b="1" dirty="0">
                <a:solidFill>
                  <a:srgbClr val="3333FF"/>
                </a:solidFill>
                <a:latin typeface="Calibri" panose="020F0502020204030204" pitchFamily="34" charset="0"/>
              </a:endParaRPr>
            </a:p>
          </p:txBody>
        </p:sp>
        <p:sp>
          <p:nvSpPr>
            <p:cNvPr id="15450" name="Text Box 22"/>
            <p:cNvSpPr txBox="1"/>
            <p:nvPr/>
          </p:nvSpPr>
          <p:spPr>
            <a:xfrm>
              <a:off x="4785" y="2940"/>
              <a:ext cx="351" cy="173"/>
            </a:xfrm>
            <a:prstGeom prst="rect">
              <a:avLst/>
            </a:prstGeom>
            <a:noFill/>
            <a:ln w="9525">
              <a:noFill/>
            </a:ln>
          </p:spPr>
          <p:txBody>
            <a:bodyPr>
              <a:spAutoFit/>
            </a:bodyPr>
            <a:p>
              <a:pPr>
                <a:spcBef>
                  <a:spcPct val="50000"/>
                </a:spcBef>
              </a:pPr>
              <a:r>
                <a:rPr lang="zh-CN" altLang="en-US" sz="1200" b="1" dirty="0">
                  <a:solidFill>
                    <a:srgbClr val="3333FF"/>
                  </a:solidFill>
                  <a:latin typeface="Calibri" panose="020F0502020204030204" pitchFamily="34" charset="0"/>
                </a:rPr>
                <a:t>温州</a:t>
              </a:r>
              <a:endParaRPr lang="zh-CN" altLang="en-US" sz="1200" b="1" dirty="0">
                <a:solidFill>
                  <a:srgbClr val="3333FF"/>
                </a:solidFill>
                <a:latin typeface="Calibri" panose="020F0502020204030204" pitchFamily="34" charset="0"/>
              </a:endParaRPr>
            </a:p>
          </p:txBody>
        </p:sp>
        <p:sp>
          <p:nvSpPr>
            <p:cNvPr id="15451" name="Text Box 23"/>
            <p:cNvSpPr txBox="1"/>
            <p:nvPr/>
          </p:nvSpPr>
          <p:spPr>
            <a:xfrm>
              <a:off x="4513" y="3166"/>
              <a:ext cx="317" cy="173"/>
            </a:xfrm>
            <a:prstGeom prst="rect">
              <a:avLst/>
            </a:prstGeom>
            <a:noFill/>
            <a:ln w="9525">
              <a:noFill/>
            </a:ln>
          </p:spPr>
          <p:txBody>
            <a:bodyPr>
              <a:spAutoFit/>
            </a:bodyPr>
            <a:p>
              <a:pPr>
                <a:spcBef>
                  <a:spcPct val="50000"/>
                </a:spcBef>
              </a:pPr>
              <a:r>
                <a:rPr lang="zh-CN" altLang="en-US" sz="1200" b="1" dirty="0">
                  <a:solidFill>
                    <a:srgbClr val="3333FF"/>
                  </a:solidFill>
                  <a:latin typeface="Calibri" panose="020F0502020204030204" pitchFamily="34" charset="0"/>
                </a:rPr>
                <a:t>福州</a:t>
              </a:r>
              <a:endParaRPr lang="zh-CN" altLang="en-US" sz="1200" b="1" dirty="0">
                <a:solidFill>
                  <a:srgbClr val="3333FF"/>
                </a:solidFill>
                <a:latin typeface="Calibri" panose="020F0502020204030204" pitchFamily="34" charset="0"/>
              </a:endParaRPr>
            </a:p>
          </p:txBody>
        </p:sp>
        <p:sp>
          <p:nvSpPr>
            <p:cNvPr id="15452" name="Text Box 24"/>
            <p:cNvSpPr txBox="1"/>
            <p:nvPr/>
          </p:nvSpPr>
          <p:spPr>
            <a:xfrm>
              <a:off x="3685" y="3801"/>
              <a:ext cx="329" cy="173"/>
            </a:xfrm>
            <a:prstGeom prst="rect">
              <a:avLst/>
            </a:prstGeom>
            <a:noFill/>
            <a:ln w="9525">
              <a:noFill/>
            </a:ln>
          </p:spPr>
          <p:txBody>
            <a:bodyPr>
              <a:spAutoFit/>
            </a:bodyPr>
            <a:p>
              <a:pPr>
                <a:spcBef>
                  <a:spcPct val="50000"/>
                </a:spcBef>
              </a:pPr>
              <a:r>
                <a:rPr lang="zh-CN" altLang="en-US" sz="1200" b="1" dirty="0">
                  <a:solidFill>
                    <a:srgbClr val="3333FF"/>
                  </a:solidFill>
                  <a:latin typeface="Calibri" panose="020F0502020204030204" pitchFamily="34" charset="0"/>
                </a:rPr>
                <a:t>湛江</a:t>
              </a:r>
              <a:endParaRPr lang="zh-CN" altLang="en-US" sz="1200" b="1" dirty="0">
                <a:solidFill>
                  <a:srgbClr val="3333FF"/>
                </a:solidFill>
                <a:latin typeface="Calibri" panose="020F0502020204030204" pitchFamily="34" charset="0"/>
              </a:endParaRPr>
            </a:p>
          </p:txBody>
        </p:sp>
        <p:sp>
          <p:nvSpPr>
            <p:cNvPr id="15453" name="Text Box 25"/>
            <p:cNvSpPr txBox="1"/>
            <p:nvPr/>
          </p:nvSpPr>
          <p:spPr>
            <a:xfrm>
              <a:off x="3253" y="3801"/>
              <a:ext cx="353" cy="173"/>
            </a:xfrm>
            <a:prstGeom prst="rect">
              <a:avLst/>
            </a:prstGeom>
            <a:noFill/>
            <a:ln w="9525">
              <a:noFill/>
            </a:ln>
          </p:spPr>
          <p:txBody>
            <a:bodyPr>
              <a:spAutoFit/>
            </a:bodyPr>
            <a:p>
              <a:pPr>
                <a:spcBef>
                  <a:spcPct val="50000"/>
                </a:spcBef>
              </a:pPr>
              <a:r>
                <a:rPr lang="zh-CN" altLang="en-US" sz="1200" b="1" dirty="0">
                  <a:solidFill>
                    <a:srgbClr val="3333FF"/>
                  </a:solidFill>
                  <a:latin typeface="Calibri" panose="020F0502020204030204" pitchFamily="34" charset="0"/>
                </a:rPr>
                <a:t>北海</a:t>
              </a:r>
              <a:endParaRPr lang="zh-CN" altLang="en-US" sz="1200" b="1" dirty="0">
                <a:solidFill>
                  <a:srgbClr val="3333FF"/>
                </a:solidFill>
                <a:latin typeface="Calibri" panose="020F0502020204030204" pitchFamily="34" charset="0"/>
              </a:endParaRPr>
            </a:p>
          </p:txBody>
        </p:sp>
        <p:sp>
          <p:nvSpPr>
            <p:cNvPr id="15454" name="Text Box 26"/>
            <p:cNvSpPr txBox="1"/>
            <p:nvPr/>
          </p:nvSpPr>
          <p:spPr>
            <a:xfrm>
              <a:off x="3923" y="3493"/>
              <a:ext cx="313" cy="173"/>
            </a:xfrm>
            <a:prstGeom prst="rect">
              <a:avLst/>
            </a:prstGeom>
            <a:noFill/>
            <a:ln w="9525">
              <a:noFill/>
            </a:ln>
          </p:spPr>
          <p:txBody>
            <a:bodyPr>
              <a:spAutoFit/>
            </a:bodyPr>
            <a:p>
              <a:pPr>
                <a:spcBef>
                  <a:spcPct val="50000"/>
                </a:spcBef>
              </a:pPr>
              <a:r>
                <a:rPr lang="zh-CN" altLang="en-US" sz="1200" b="1" dirty="0">
                  <a:solidFill>
                    <a:srgbClr val="3333FF"/>
                  </a:solidFill>
                  <a:latin typeface="Calibri" panose="020F0502020204030204" pitchFamily="34" charset="0"/>
                </a:rPr>
                <a:t>广州</a:t>
              </a:r>
              <a:endParaRPr lang="zh-CN" altLang="en-US" sz="1200" b="1" dirty="0">
                <a:solidFill>
                  <a:srgbClr val="3333FF"/>
                </a:solidFill>
                <a:latin typeface="Calibri" panose="020F0502020204030204" pitchFamily="34" charset="0"/>
              </a:endParaRPr>
            </a:p>
          </p:txBody>
        </p:sp>
      </p:grpSp>
      <p:grpSp>
        <p:nvGrpSpPr>
          <p:cNvPr id="6" name="Group 76"/>
          <p:cNvGrpSpPr/>
          <p:nvPr/>
        </p:nvGrpSpPr>
        <p:grpSpPr>
          <a:xfrm>
            <a:off x="7213600" y="5229225"/>
            <a:ext cx="2176463" cy="1362075"/>
            <a:chOff x="3606" y="3294"/>
            <a:chExt cx="1088" cy="858"/>
          </a:xfrm>
        </p:grpSpPr>
        <p:sp>
          <p:nvSpPr>
            <p:cNvPr id="15436" name="Rectangle 9"/>
            <p:cNvSpPr/>
            <p:nvPr/>
          </p:nvSpPr>
          <p:spPr>
            <a:xfrm>
              <a:off x="4378" y="3506"/>
              <a:ext cx="226" cy="145"/>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p>
              <a:pPr algn="ctr"/>
              <a:r>
                <a:rPr lang="zh-CN" altLang="en-US" sz="1400" b="1" dirty="0">
                  <a:solidFill>
                    <a:srgbClr val="FF3300"/>
                  </a:solidFill>
                  <a:latin typeface="Calibri" panose="020F0502020204030204" pitchFamily="34" charset="0"/>
                </a:rPr>
                <a:t>汕头</a:t>
              </a:r>
              <a:endParaRPr lang="zh-CN" altLang="en-US" sz="1400" b="1" dirty="0">
                <a:solidFill>
                  <a:srgbClr val="FF3300"/>
                </a:solidFill>
                <a:latin typeface="Calibri" panose="020F0502020204030204" pitchFamily="34" charset="0"/>
              </a:endParaRPr>
            </a:p>
          </p:txBody>
        </p:sp>
        <p:sp>
          <p:nvSpPr>
            <p:cNvPr id="15437" name="Rectangle 99"/>
            <p:cNvSpPr/>
            <p:nvPr/>
          </p:nvSpPr>
          <p:spPr>
            <a:xfrm>
              <a:off x="4468" y="3294"/>
              <a:ext cx="226" cy="145"/>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p>
              <a:pPr algn="ctr"/>
              <a:r>
                <a:rPr lang="zh-CN" altLang="en-US" sz="1400" b="1" dirty="0">
                  <a:solidFill>
                    <a:srgbClr val="FF3300"/>
                  </a:solidFill>
                  <a:latin typeface="Calibri" panose="020F0502020204030204" pitchFamily="34" charset="0"/>
                </a:rPr>
                <a:t>厦门</a:t>
              </a:r>
              <a:endParaRPr lang="zh-CN" altLang="en-US" sz="1400" b="1" dirty="0">
                <a:solidFill>
                  <a:srgbClr val="FF3300"/>
                </a:solidFill>
                <a:latin typeface="Calibri" panose="020F0502020204030204" pitchFamily="34" charset="0"/>
              </a:endParaRPr>
            </a:p>
          </p:txBody>
        </p:sp>
        <p:sp>
          <p:nvSpPr>
            <p:cNvPr id="15438" name="Rectangle 100"/>
            <p:cNvSpPr/>
            <p:nvPr/>
          </p:nvSpPr>
          <p:spPr>
            <a:xfrm>
              <a:off x="4152" y="3596"/>
              <a:ext cx="226" cy="144"/>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p>
              <a:pPr algn="ctr"/>
              <a:r>
                <a:rPr lang="zh-CN" altLang="en-US" sz="1400" b="1" dirty="0">
                  <a:solidFill>
                    <a:srgbClr val="FF3300"/>
                  </a:solidFill>
                  <a:latin typeface="Calibri" panose="020F0502020204030204" pitchFamily="34" charset="0"/>
                </a:rPr>
                <a:t>深圳</a:t>
              </a:r>
              <a:endParaRPr lang="zh-CN" altLang="en-US" sz="1400" b="1" dirty="0">
                <a:solidFill>
                  <a:srgbClr val="FF3300"/>
                </a:solidFill>
                <a:latin typeface="Calibri" panose="020F0502020204030204" pitchFamily="34" charset="0"/>
              </a:endParaRPr>
            </a:p>
          </p:txBody>
        </p:sp>
        <p:sp>
          <p:nvSpPr>
            <p:cNvPr id="15439" name="Rectangle 101"/>
            <p:cNvSpPr/>
            <p:nvPr/>
          </p:nvSpPr>
          <p:spPr>
            <a:xfrm>
              <a:off x="3833" y="3684"/>
              <a:ext cx="226" cy="145"/>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p>
              <a:pPr algn="ctr"/>
              <a:r>
                <a:rPr lang="zh-CN" altLang="en-US" sz="1400" b="1" dirty="0">
                  <a:solidFill>
                    <a:srgbClr val="FF3300"/>
                  </a:solidFill>
                  <a:latin typeface="Calibri" panose="020F0502020204030204" pitchFamily="34" charset="0"/>
                </a:rPr>
                <a:t>珠海</a:t>
              </a:r>
              <a:endParaRPr lang="zh-CN" altLang="en-US" sz="1400" b="1" dirty="0">
                <a:solidFill>
                  <a:srgbClr val="FF3300"/>
                </a:solidFill>
                <a:latin typeface="Calibri" panose="020F0502020204030204" pitchFamily="34" charset="0"/>
              </a:endParaRPr>
            </a:p>
          </p:txBody>
        </p:sp>
        <p:sp>
          <p:nvSpPr>
            <p:cNvPr id="15440" name="Rectangle 102"/>
            <p:cNvSpPr/>
            <p:nvPr/>
          </p:nvSpPr>
          <p:spPr>
            <a:xfrm>
              <a:off x="3606" y="4008"/>
              <a:ext cx="226" cy="144"/>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p>
              <a:pPr algn="ctr"/>
              <a:r>
                <a:rPr lang="zh-CN" altLang="en-US" sz="1400" b="1" dirty="0">
                  <a:solidFill>
                    <a:srgbClr val="FF3300"/>
                  </a:solidFill>
                  <a:latin typeface="Calibri" panose="020F0502020204030204" pitchFamily="34" charset="0"/>
                </a:rPr>
                <a:t>海南</a:t>
              </a:r>
              <a:endParaRPr lang="zh-CN" altLang="en-US" sz="1400" b="1" dirty="0">
                <a:solidFill>
                  <a:srgbClr val="FF3300"/>
                </a:solidFill>
                <a:latin typeface="Calibri" panose="020F0502020204030204" pitchFamily="34" charset="0"/>
              </a:endParaRPr>
            </a:p>
          </p:txBody>
        </p:sp>
      </p:grpSp>
      <p:grpSp>
        <p:nvGrpSpPr>
          <p:cNvPr id="7" name="Group 82"/>
          <p:cNvGrpSpPr/>
          <p:nvPr/>
        </p:nvGrpSpPr>
        <p:grpSpPr>
          <a:xfrm>
            <a:off x="6977063" y="2060575"/>
            <a:ext cx="2982912" cy="4248150"/>
            <a:chOff x="3488" y="1298"/>
            <a:chExt cx="1491" cy="2676"/>
          </a:xfrm>
        </p:grpSpPr>
        <p:sp>
          <p:nvSpPr>
            <p:cNvPr id="15432" name="Freeform 83"/>
            <p:cNvSpPr/>
            <p:nvPr/>
          </p:nvSpPr>
          <p:spPr>
            <a:xfrm>
              <a:off x="4286" y="1298"/>
              <a:ext cx="693" cy="926"/>
            </a:xfrm>
            <a:custGeom>
              <a:avLst/>
              <a:gdLst>
                <a:gd name="txL" fmla="*/ 0 w 693"/>
                <a:gd name="txT" fmla="*/ 0 h 926"/>
                <a:gd name="txR" fmla="*/ 693 w 693"/>
                <a:gd name="txB" fmla="*/ 926 h 926"/>
              </a:gdLst>
              <a:ahLst/>
              <a:cxnLst>
                <a:cxn ang="0">
                  <a:pos x="284" y="923"/>
                </a:cxn>
                <a:cxn ang="0">
                  <a:pos x="260" y="907"/>
                </a:cxn>
                <a:cxn ang="0">
                  <a:pos x="237" y="899"/>
                </a:cxn>
                <a:cxn ang="0">
                  <a:pos x="276" y="828"/>
                </a:cxn>
                <a:cxn ang="0">
                  <a:pos x="197" y="749"/>
                </a:cxn>
                <a:cxn ang="0">
                  <a:pos x="103" y="773"/>
                </a:cxn>
                <a:cxn ang="0">
                  <a:pos x="16" y="718"/>
                </a:cxn>
                <a:cxn ang="0">
                  <a:pos x="87" y="631"/>
                </a:cxn>
                <a:cxn ang="0">
                  <a:pos x="40" y="489"/>
                </a:cxn>
                <a:cxn ang="0">
                  <a:pos x="0" y="418"/>
                </a:cxn>
                <a:cxn ang="0">
                  <a:pos x="63" y="252"/>
                </a:cxn>
                <a:cxn ang="0">
                  <a:pos x="134" y="292"/>
                </a:cxn>
                <a:cxn ang="0">
                  <a:pos x="237" y="276"/>
                </a:cxn>
                <a:cxn ang="0">
                  <a:pos x="253" y="252"/>
                </a:cxn>
                <a:cxn ang="0">
                  <a:pos x="300" y="221"/>
                </a:cxn>
                <a:cxn ang="0">
                  <a:pos x="363" y="126"/>
                </a:cxn>
                <a:cxn ang="0">
                  <a:pos x="418" y="118"/>
                </a:cxn>
                <a:cxn ang="0">
                  <a:pos x="513" y="95"/>
                </a:cxn>
                <a:cxn ang="0">
                  <a:pos x="568" y="0"/>
                </a:cxn>
                <a:cxn ang="0">
                  <a:pos x="616" y="55"/>
                </a:cxn>
                <a:cxn ang="0">
                  <a:pos x="576" y="118"/>
                </a:cxn>
                <a:cxn ang="0">
                  <a:pos x="584" y="158"/>
                </a:cxn>
                <a:cxn ang="0">
                  <a:pos x="623" y="150"/>
                </a:cxn>
                <a:cxn ang="0">
                  <a:pos x="663" y="87"/>
                </a:cxn>
                <a:cxn ang="0">
                  <a:pos x="671" y="252"/>
                </a:cxn>
                <a:cxn ang="0">
                  <a:pos x="639" y="268"/>
                </a:cxn>
                <a:cxn ang="0">
                  <a:pos x="552" y="300"/>
                </a:cxn>
                <a:cxn ang="0">
                  <a:pos x="489" y="363"/>
                </a:cxn>
                <a:cxn ang="0">
                  <a:pos x="474" y="386"/>
                </a:cxn>
                <a:cxn ang="0">
                  <a:pos x="450" y="394"/>
                </a:cxn>
                <a:cxn ang="0">
                  <a:pos x="426" y="371"/>
                </a:cxn>
                <a:cxn ang="0">
                  <a:pos x="489" y="252"/>
                </a:cxn>
                <a:cxn ang="0">
                  <a:pos x="426" y="158"/>
                </a:cxn>
                <a:cxn ang="0">
                  <a:pos x="379" y="189"/>
                </a:cxn>
                <a:cxn ang="0">
                  <a:pos x="371" y="213"/>
                </a:cxn>
                <a:cxn ang="0">
                  <a:pos x="300" y="268"/>
                </a:cxn>
                <a:cxn ang="0">
                  <a:pos x="221" y="410"/>
                </a:cxn>
                <a:cxn ang="0">
                  <a:pos x="237" y="607"/>
                </a:cxn>
                <a:cxn ang="0">
                  <a:pos x="308" y="639"/>
                </a:cxn>
                <a:cxn ang="0">
                  <a:pos x="489" y="584"/>
                </a:cxn>
                <a:cxn ang="0">
                  <a:pos x="552" y="599"/>
                </a:cxn>
                <a:cxn ang="0">
                  <a:pos x="426" y="686"/>
                </a:cxn>
                <a:cxn ang="0">
                  <a:pos x="387" y="734"/>
                </a:cxn>
                <a:cxn ang="0">
                  <a:pos x="324" y="805"/>
                </a:cxn>
                <a:cxn ang="0">
                  <a:pos x="316" y="828"/>
                </a:cxn>
                <a:cxn ang="0">
                  <a:pos x="292" y="844"/>
                </a:cxn>
                <a:cxn ang="0">
                  <a:pos x="300" y="891"/>
                </a:cxn>
                <a:cxn ang="0">
                  <a:pos x="284" y="923"/>
                </a:cxn>
              </a:cxnLst>
              <a:rect l="txL" t="txT" r="txR" b="txB"/>
              <a:pathLst>
                <a:path w="693" h="926">
                  <a:moveTo>
                    <a:pt x="284" y="923"/>
                  </a:moveTo>
                  <a:cubicBezTo>
                    <a:pt x="276" y="918"/>
                    <a:pt x="269" y="911"/>
                    <a:pt x="260" y="907"/>
                  </a:cubicBezTo>
                  <a:cubicBezTo>
                    <a:pt x="253" y="903"/>
                    <a:pt x="238" y="907"/>
                    <a:pt x="237" y="899"/>
                  </a:cubicBezTo>
                  <a:cubicBezTo>
                    <a:pt x="233" y="866"/>
                    <a:pt x="257" y="847"/>
                    <a:pt x="276" y="828"/>
                  </a:cubicBezTo>
                  <a:cubicBezTo>
                    <a:pt x="261" y="770"/>
                    <a:pt x="241" y="778"/>
                    <a:pt x="197" y="749"/>
                  </a:cubicBezTo>
                  <a:cubicBezTo>
                    <a:pt x="165" y="756"/>
                    <a:pt x="135" y="765"/>
                    <a:pt x="103" y="773"/>
                  </a:cubicBezTo>
                  <a:cubicBezTo>
                    <a:pt x="39" y="765"/>
                    <a:pt x="34" y="772"/>
                    <a:pt x="16" y="718"/>
                  </a:cubicBezTo>
                  <a:cubicBezTo>
                    <a:pt x="27" y="676"/>
                    <a:pt x="44" y="645"/>
                    <a:pt x="87" y="631"/>
                  </a:cubicBezTo>
                  <a:cubicBezTo>
                    <a:pt x="109" y="566"/>
                    <a:pt x="119" y="517"/>
                    <a:pt x="40" y="489"/>
                  </a:cubicBezTo>
                  <a:cubicBezTo>
                    <a:pt x="24" y="465"/>
                    <a:pt x="16" y="442"/>
                    <a:pt x="0" y="418"/>
                  </a:cubicBezTo>
                  <a:cubicBezTo>
                    <a:pt x="12" y="346"/>
                    <a:pt x="42" y="316"/>
                    <a:pt x="63" y="252"/>
                  </a:cubicBezTo>
                  <a:cubicBezTo>
                    <a:pt x="89" y="261"/>
                    <a:pt x="134" y="292"/>
                    <a:pt x="134" y="292"/>
                  </a:cubicBezTo>
                  <a:cubicBezTo>
                    <a:pt x="169" y="288"/>
                    <a:pt x="210" y="298"/>
                    <a:pt x="237" y="276"/>
                  </a:cubicBezTo>
                  <a:cubicBezTo>
                    <a:pt x="245" y="270"/>
                    <a:pt x="246" y="258"/>
                    <a:pt x="253" y="252"/>
                  </a:cubicBezTo>
                  <a:cubicBezTo>
                    <a:pt x="267" y="240"/>
                    <a:pt x="300" y="221"/>
                    <a:pt x="300" y="221"/>
                  </a:cubicBezTo>
                  <a:cubicBezTo>
                    <a:pt x="341" y="157"/>
                    <a:pt x="320" y="189"/>
                    <a:pt x="363" y="126"/>
                  </a:cubicBezTo>
                  <a:cubicBezTo>
                    <a:pt x="373" y="111"/>
                    <a:pt x="400" y="121"/>
                    <a:pt x="418" y="118"/>
                  </a:cubicBezTo>
                  <a:cubicBezTo>
                    <a:pt x="450" y="113"/>
                    <a:pt x="482" y="104"/>
                    <a:pt x="513" y="95"/>
                  </a:cubicBezTo>
                  <a:cubicBezTo>
                    <a:pt x="535" y="62"/>
                    <a:pt x="546" y="31"/>
                    <a:pt x="568" y="0"/>
                  </a:cubicBezTo>
                  <a:cubicBezTo>
                    <a:pt x="600" y="11"/>
                    <a:pt x="606" y="24"/>
                    <a:pt x="616" y="55"/>
                  </a:cubicBezTo>
                  <a:cubicBezTo>
                    <a:pt x="597" y="111"/>
                    <a:pt x="614" y="93"/>
                    <a:pt x="576" y="118"/>
                  </a:cubicBezTo>
                  <a:cubicBezTo>
                    <a:pt x="579" y="131"/>
                    <a:pt x="577" y="146"/>
                    <a:pt x="584" y="158"/>
                  </a:cubicBezTo>
                  <a:cubicBezTo>
                    <a:pt x="603" y="191"/>
                    <a:pt x="615" y="168"/>
                    <a:pt x="623" y="150"/>
                  </a:cubicBezTo>
                  <a:cubicBezTo>
                    <a:pt x="650" y="88"/>
                    <a:pt x="620" y="114"/>
                    <a:pt x="663" y="87"/>
                  </a:cubicBezTo>
                  <a:cubicBezTo>
                    <a:pt x="688" y="123"/>
                    <a:pt x="693" y="213"/>
                    <a:pt x="671" y="252"/>
                  </a:cubicBezTo>
                  <a:cubicBezTo>
                    <a:pt x="665" y="262"/>
                    <a:pt x="650" y="264"/>
                    <a:pt x="639" y="268"/>
                  </a:cubicBezTo>
                  <a:cubicBezTo>
                    <a:pt x="603" y="280"/>
                    <a:pt x="584" y="279"/>
                    <a:pt x="552" y="300"/>
                  </a:cubicBezTo>
                  <a:cubicBezTo>
                    <a:pt x="534" y="328"/>
                    <a:pt x="510" y="338"/>
                    <a:pt x="489" y="363"/>
                  </a:cubicBezTo>
                  <a:cubicBezTo>
                    <a:pt x="483" y="370"/>
                    <a:pt x="481" y="380"/>
                    <a:pt x="474" y="386"/>
                  </a:cubicBezTo>
                  <a:cubicBezTo>
                    <a:pt x="467" y="391"/>
                    <a:pt x="458" y="391"/>
                    <a:pt x="450" y="394"/>
                  </a:cubicBezTo>
                  <a:cubicBezTo>
                    <a:pt x="442" y="386"/>
                    <a:pt x="432" y="380"/>
                    <a:pt x="426" y="371"/>
                  </a:cubicBezTo>
                  <a:cubicBezTo>
                    <a:pt x="393" y="323"/>
                    <a:pt x="467" y="287"/>
                    <a:pt x="489" y="252"/>
                  </a:cubicBezTo>
                  <a:cubicBezTo>
                    <a:pt x="478" y="176"/>
                    <a:pt x="492" y="180"/>
                    <a:pt x="426" y="158"/>
                  </a:cubicBezTo>
                  <a:cubicBezTo>
                    <a:pt x="402" y="166"/>
                    <a:pt x="395" y="165"/>
                    <a:pt x="379" y="189"/>
                  </a:cubicBezTo>
                  <a:cubicBezTo>
                    <a:pt x="374" y="196"/>
                    <a:pt x="376" y="206"/>
                    <a:pt x="371" y="213"/>
                  </a:cubicBezTo>
                  <a:cubicBezTo>
                    <a:pt x="359" y="228"/>
                    <a:pt x="317" y="257"/>
                    <a:pt x="300" y="268"/>
                  </a:cubicBezTo>
                  <a:cubicBezTo>
                    <a:pt x="270" y="313"/>
                    <a:pt x="251" y="365"/>
                    <a:pt x="221" y="410"/>
                  </a:cubicBezTo>
                  <a:cubicBezTo>
                    <a:pt x="205" y="476"/>
                    <a:pt x="197" y="549"/>
                    <a:pt x="237" y="607"/>
                  </a:cubicBezTo>
                  <a:cubicBezTo>
                    <a:pt x="251" y="650"/>
                    <a:pt x="264" y="648"/>
                    <a:pt x="308" y="639"/>
                  </a:cubicBezTo>
                  <a:cubicBezTo>
                    <a:pt x="352" y="573"/>
                    <a:pt x="409" y="589"/>
                    <a:pt x="489" y="584"/>
                  </a:cubicBezTo>
                  <a:cubicBezTo>
                    <a:pt x="522" y="562"/>
                    <a:pt x="539" y="555"/>
                    <a:pt x="552" y="599"/>
                  </a:cubicBezTo>
                  <a:cubicBezTo>
                    <a:pt x="525" y="642"/>
                    <a:pt x="471" y="665"/>
                    <a:pt x="426" y="686"/>
                  </a:cubicBezTo>
                  <a:cubicBezTo>
                    <a:pt x="412" y="701"/>
                    <a:pt x="396" y="715"/>
                    <a:pt x="387" y="734"/>
                  </a:cubicBezTo>
                  <a:cubicBezTo>
                    <a:pt x="362" y="790"/>
                    <a:pt x="386" y="784"/>
                    <a:pt x="324" y="805"/>
                  </a:cubicBezTo>
                  <a:cubicBezTo>
                    <a:pt x="321" y="813"/>
                    <a:pt x="321" y="822"/>
                    <a:pt x="316" y="828"/>
                  </a:cubicBezTo>
                  <a:cubicBezTo>
                    <a:pt x="310" y="835"/>
                    <a:pt x="294" y="835"/>
                    <a:pt x="292" y="844"/>
                  </a:cubicBezTo>
                  <a:cubicBezTo>
                    <a:pt x="288" y="859"/>
                    <a:pt x="297" y="875"/>
                    <a:pt x="300" y="891"/>
                  </a:cubicBezTo>
                  <a:cubicBezTo>
                    <a:pt x="291" y="926"/>
                    <a:pt x="303" y="923"/>
                    <a:pt x="284" y="923"/>
                  </a:cubicBezTo>
                  <a:close/>
                </a:path>
              </a:pathLst>
            </a:custGeom>
            <a:solidFill>
              <a:srgbClr val="00FFFF">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15433" name="Freeform 84"/>
            <p:cNvSpPr/>
            <p:nvPr/>
          </p:nvSpPr>
          <p:spPr>
            <a:xfrm>
              <a:off x="4544" y="2205"/>
              <a:ext cx="423" cy="655"/>
            </a:xfrm>
            <a:custGeom>
              <a:avLst/>
              <a:gdLst>
                <a:gd name="txL" fmla="*/ 0 w 423"/>
                <a:gd name="txT" fmla="*/ 0 h 655"/>
                <a:gd name="txR" fmla="*/ 423 w 423"/>
                <a:gd name="txB" fmla="*/ 655 h 655"/>
              </a:gdLst>
              <a:ahLst/>
              <a:cxnLst>
                <a:cxn ang="0">
                  <a:pos x="110" y="0"/>
                </a:cxn>
                <a:cxn ang="0">
                  <a:pos x="126" y="118"/>
                </a:cxn>
                <a:cxn ang="0">
                  <a:pos x="150" y="142"/>
                </a:cxn>
                <a:cxn ang="0">
                  <a:pos x="134" y="221"/>
                </a:cxn>
                <a:cxn ang="0">
                  <a:pos x="110" y="229"/>
                </a:cxn>
                <a:cxn ang="0">
                  <a:pos x="0" y="268"/>
                </a:cxn>
                <a:cxn ang="0">
                  <a:pos x="55" y="379"/>
                </a:cxn>
                <a:cxn ang="0">
                  <a:pos x="71" y="457"/>
                </a:cxn>
                <a:cxn ang="0">
                  <a:pos x="95" y="450"/>
                </a:cxn>
                <a:cxn ang="0">
                  <a:pos x="95" y="521"/>
                </a:cxn>
                <a:cxn ang="0">
                  <a:pos x="189" y="584"/>
                </a:cxn>
                <a:cxn ang="0">
                  <a:pos x="253" y="599"/>
                </a:cxn>
                <a:cxn ang="0">
                  <a:pos x="268" y="647"/>
                </a:cxn>
                <a:cxn ang="0">
                  <a:pos x="292" y="655"/>
                </a:cxn>
                <a:cxn ang="0">
                  <a:pos x="371" y="647"/>
                </a:cxn>
                <a:cxn ang="0">
                  <a:pos x="339" y="521"/>
                </a:cxn>
                <a:cxn ang="0">
                  <a:pos x="237" y="521"/>
                </a:cxn>
                <a:cxn ang="0">
                  <a:pos x="260" y="513"/>
                </a:cxn>
                <a:cxn ang="0">
                  <a:pos x="308" y="473"/>
                </a:cxn>
                <a:cxn ang="0">
                  <a:pos x="371" y="379"/>
                </a:cxn>
                <a:cxn ang="0">
                  <a:pos x="363" y="331"/>
                </a:cxn>
                <a:cxn ang="0">
                  <a:pos x="339" y="323"/>
                </a:cxn>
                <a:cxn ang="0">
                  <a:pos x="292" y="268"/>
                </a:cxn>
                <a:cxn ang="0">
                  <a:pos x="213" y="110"/>
                </a:cxn>
                <a:cxn ang="0">
                  <a:pos x="110" y="0"/>
                </a:cxn>
              </a:cxnLst>
              <a:rect l="txL" t="txT" r="txR" b="txB"/>
              <a:pathLst>
                <a:path w="423" h="655">
                  <a:moveTo>
                    <a:pt x="110" y="0"/>
                  </a:moveTo>
                  <a:cubicBezTo>
                    <a:pt x="60" y="35"/>
                    <a:pt x="68" y="98"/>
                    <a:pt x="126" y="118"/>
                  </a:cubicBezTo>
                  <a:cubicBezTo>
                    <a:pt x="134" y="126"/>
                    <a:pt x="144" y="133"/>
                    <a:pt x="150" y="142"/>
                  </a:cubicBezTo>
                  <a:cubicBezTo>
                    <a:pt x="166" y="165"/>
                    <a:pt x="155" y="204"/>
                    <a:pt x="134" y="221"/>
                  </a:cubicBezTo>
                  <a:cubicBezTo>
                    <a:pt x="127" y="226"/>
                    <a:pt x="118" y="225"/>
                    <a:pt x="110" y="229"/>
                  </a:cubicBezTo>
                  <a:cubicBezTo>
                    <a:pt x="73" y="247"/>
                    <a:pt x="41" y="260"/>
                    <a:pt x="0" y="268"/>
                  </a:cubicBezTo>
                  <a:cubicBezTo>
                    <a:pt x="10" y="317"/>
                    <a:pt x="13" y="350"/>
                    <a:pt x="55" y="379"/>
                  </a:cubicBezTo>
                  <a:cubicBezTo>
                    <a:pt x="29" y="417"/>
                    <a:pt x="16" y="441"/>
                    <a:pt x="71" y="457"/>
                  </a:cubicBezTo>
                  <a:cubicBezTo>
                    <a:pt x="79" y="455"/>
                    <a:pt x="87" y="447"/>
                    <a:pt x="95" y="450"/>
                  </a:cubicBezTo>
                  <a:cubicBezTo>
                    <a:pt x="125" y="462"/>
                    <a:pt x="101" y="503"/>
                    <a:pt x="95" y="521"/>
                  </a:cubicBezTo>
                  <a:cubicBezTo>
                    <a:pt x="109" y="606"/>
                    <a:pt x="98" y="594"/>
                    <a:pt x="189" y="584"/>
                  </a:cubicBezTo>
                  <a:cubicBezTo>
                    <a:pt x="210" y="591"/>
                    <a:pt x="235" y="587"/>
                    <a:pt x="253" y="599"/>
                  </a:cubicBezTo>
                  <a:cubicBezTo>
                    <a:pt x="267" y="608"/>
                    <a:pt x="256" y="635"/>
                    <a:pt x="268" y="647"/>
                  </a:cubicBezTo>
                  <a:cubicBezTo>
                    <a:pt x="274" y="653"/>
                    <a:pt x="284" y="652"/>
                    <a:pt x="292" y="655"/>
                  </a:cubicBezTo>
                  <a:cubicBezTo>
                    <a:pt x="318" y="652"/>
                    <a:pt x="346" y="655"/>
                    <a:pt x="371" y="647"/>
                  </a:cubicBezTo>
                  <a:cubicBezTo>
                    <a:pt x="423" y="629"/>
                    <a:pt x="370" y="541"/>
                    <a:pt x="339" y="521"/>
                  </a:cubicBezTo>
                  <a:cubicBezTo>
                    <a:pt x="302" y="528"/>
                    <a:pt x="277" y="536"/>
                    <a:pt x="237" y="521"/>
                  </a:cubicBezTo>
                  <a:cubicBezTo>
                    <a:pt x="229" y="518"/>
                    <a:pt x="253" y="517"/>
                    <a:pt x="260" y="513"/>
                  </a:cubicBezTo>
                  <a:cubicBezTo>
                    <a:pt x="279" y="503"/>
                    <a:pt x="295" y="489"/>
                    <a:pt x="308" y="473"/>
                  </a:cubicBezTo>
                  <a:cubicBezTo>
                    <a:pt x="336" y="440"/>
                    <a:pt x="334" y="402"/>
                    <a:pt x="371" y="379"/>
                  </a:cubicBezTo>
                  <a:cubicBezTo>
                    <a:pt x="368" y="363"/>
                    <a:pt x="371" y="345"/>
                    <a:pt x="363" y="331"/>
                  </a:cubicBezTo>
                  <a:cubicBezTo>
                    <a:pt x="359" y="324"/>
                    <a:pt x="345" y="329"/>
                    <a:pt x="339" y="323"/>
                  </a:cubicBezTo>
                  <a:cubicBezTo>
                    <a:pt x="315" y="300"/>
                    <a:pt x="340" y="284"/>
                    <a:pt x="292" y="268"/>
                  </a:cubicBezTo>
                  <a:cubicBezTo>
                    <a:pt x="274" y="216"/>
                    <a:pt x="261" y="142"/>
                    <a:pt x="213" y="110"/>
                  </a:cubicBezTo>
                  <a:cubicBezTo>
                    <a:pt x="194" y="53"/>
                    <a:pt x="180" y="0"/>
                    <a:pt x="110" y="0"/>
                  </a:cubicBezTo>
                  <a:close/>
                </a:path>
              </a:pathLst>
            </a:custGeom>
            <a:solidFill>
              <a:srgbClr val="00FFFF">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15434" name="Freeform 85"/>
            <p:cNvSpPr/>
            <p:nvPr/>
          </p:nvSpPr>
          <p:spPr>
            <a:xfrm>
              <a:off x="4377" y="2921"/>
              <a:ext cx="544" cy="736"/>
            </a:xfrm>
            <a:custGeom>
              <a:avLst/>
              <a:gdLst>
                <a:gd name="txL" fmla="*/ 0 w 544"/>
                <a:gd name="txT" fmla="*/ 0 h 736"/>
                <a:gd name="txR" fmla="*/ 544 w 544"/>
                <a:gd name="txB" fmla="*/ 736 h 736"/>
              </a:gdLst>
              <a:ahLst/>
              <a:cxnLst>
                <a:cxn ang="0">
                  <a:pos x="497" y="18"/>
                </a:cxn>
                <a:cxn ang="0">
                  <a:pos x="394" y="41"/>
                </a:cxn>
                <a:cxn ang="0">
                  <a:pos x="315" y="246"/>
                </a:cxn>
                <a:cxn ang="0">
                  <a:pos x="276" y="317"/>
                </a:cxn>
                <a:cxn ang="0">
                  <a:pos x="165" y="459"/>
                </a:cxn>
                <a:cxn ang="0">
                  <a:pos x="94" y="546"/>
                </a:cxn>
                <a:cxn ang="0">
                  <a:pos x="39" y="594"/>
                </a:cxn>
                <a:cxn ang="0">
                  <a:pos x="0" y="696"/>
                </a:cxn>
                <a:cxn ang="0">
                  <a:pos x="71" y="728"/>
                </a:cxn>
                <a:cxn ang="0">
                  <a:pos x="94" y="736"/>
                </a:cxn>
                <a:cxn ang="0">
                  <a:pos x="165" y="609"/>
                </a:cxn>
                <a:cxn ang="0">
                  <a:pos x="213" y="562"/>
                </a:cxn>
                <a:cxn ang="0">
                  <a:pos x="276" y="523"/>
                </a:cxn>
                <a:cxn ang="0">
                  <a:pos x="371" y="349"/>
                </a:cxn>
                <a:cxn ang="0">
                  <a:pos x="378" y="325"/>
                </a:cxn>
                <a:cxn ang="0">
                  <a:pos x="402" y="294"/>
                </a:cxn>
                <a:cxn ang="0">
                  <a:pos x="410" y="223"/>
                </a:cxn>
                <a:cxn ang="0">
                  <a:pos x="489" y="160"/>
                </a:cxn>
                <a:cxn ang="0">
                  <a:pos x="544" y="57"/>
                </a:cxn>
                <a:cxn ang="0">
                  <a:pos x="497" y="18"/>
                </a:cxn>
              </a:cxnLst>
              <a:rect l="txL" t="txT" r="txR" b="txB"/>
              <a:pathLst>
                <a:path w="544" h="736">
                  <a:moveTo>
                    <a:pt x="497" y="18"/>
                  </a:moveTo>
                  <a:cubicBezTo>
                    <a:pt x="451" y="10"/>
                    <a:pt x="422" y="0"/>
                    <a:pt x="394" y="41"/>
                  </a:cubicBezTo>
                  <a:cubicBezTo>
                    <a:pt x="379" y="115"/>
                    <a:pt x="371" y="192"/>
                    <a:pt x="315" y="246"/>
                  </a:cubicBezTo>
                  <a:cubicBezTo>
                    <a:pt x="306" y="274"/>
                    <a:pt x="291" y="292"/>
                    <a:pt x="276" y="317"/>
                  </a:cubicBezTo>
                  <a:cubicBezTo>
                    <a:pt x="242" y="376"/>
                    <a:pt x="227" y="421"/>
                    <a:pt x="165" y="459"/>
                  </a:cubicBezTo>
                  <a:cubicBezTo>
                    <a:pt x="151" y="500"/>
                    <a:pt x="130" y="522"/>
                    <a:pt x="94" y="546"/>
                  </a:cubicBezTo>
                  <a:cubicBezTo>
                    <a:pt x="83" y="578"/>
                    <a:pt x="70" y="584"/>
                    <a:pt x="39" y="594"/>
                  </a:cubicBezTo>
                  <a:cubicBezTo>
                    <a:pt x="3" y="628"/>
                    <a:pt x="7" y="644"/>
                    <a:pt x="0" y="696"/>
                  </a:cubicBezTo>
                  <a:cubicBezTo>
                    <a:pt x="37" y="722"/>
                    <a:pt x="13" y="709"/>
                    <a:pt x="71" y="728"/>
                  </a:cubicBezTo>
                  <a:cubicBezTo>
                    <a:pt x="79" y="731"/>
                    <a:pt x="94" y="736"/>
                    <a:pt x="94" y="736"/>
                  </a:cubicBezTo>
                  <a:cubicBezTo>
                    <a:pt x="151" y="698"/>
                    <a:pt x="127" y="652"/>
                    <a:pt x="165" y="609"/>
                  </a:cubicBezTo>
                  <a:cubicBezTo>
                    <a:pt x="180" y="592"/>
                    <a:pt x="197" y="578"/>
                    <a:pt x="213" y="562"/>
                  </a:cubicBezTo>
                  <a:cubicBezTo>
                    <a:pt x="231" y="545"/>
                    <a:pt x="276" y="523"/>
                    <a:pt x="276" y="523"/>
                  </a:cubicBezTo>
                  <a:cubicBezTo>
                    <a:pt x="302" y="444"/>
                    <a:pt x="297" y="399"/>
                    <a:pt x="371" y="349"/>
                  </a:cubicBezTo>
                  <a:cubicBezTo>
                    <a:pt x="373" y="341"/>
                    <a:pt x="374" y="332"/>
                    <a:pt x="378" y="325"/>
                  </a:cubicBezTo>
                  <a:cubicBezTo>
                    <a:pt x="384" y="314"/>
                    <a:pt x="398" y="306"/>
                    <a:pt x="402" y="294"/>
                  </a:cubicBezTo>
                  <a:cubicBezTo>
                    <a:pt x="409" y="271"/>
                    <a:pt x="404" y="246"/>
                    <a:pt x="410" y="223"/>
                  </a:cubicBezTo>
                  <a:cubicBezTo>
                    <a:pt x="418" y="190"/>
                    <a:pt x="462" y="173"/>
                    <a:pt x="489" y="160"/>
                  </a:cubicBezTo>
                  <a:cubicBezTo>
                    <a:pt x="512" y="125"/>
                    <a:pt x="531" y="97"/>
                    <a:pt x="544" y="57"/>
                  </a:cubicBezTo>
                  <a:cubicBezTo>
                    <a:pt x="509" y="45"/>
                    <a:pt x="522" y="40"/>
                    <a:pt x="497" y="18"/>
                  </a:cubicBezTo>
                  <a:close/>
                </a:path>
              </a:pathLst>
            </a:custGeom>
            <a:solidFill>
              <a:srgbClr val="00FFFF">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15435" name="Freeform 86"/>
            <p:cNvSpPr/>
            <p:nvPr/>
          </p:nvSpPr>
          <p:spPr>
            <a:xfrm>
              <a:off x="3488" y="3317"/>
              <a:ext cx="844" cy="657"/>
            </a:xfrm>
            <a:custGeom>
              <a:avLst/>
              <a:gdLst>
                <a:gd name="txL" fmla="*/ 0 w 844"/>
                <a:gd name="txT" fmla="*/ 0 h 657"/>
                <a:gd name="txR" fmla="*/ 844 w 844"/>
                <a:gd name="txB" fmla="*/ 657 h 657"/>
              </a:gdLst>
              <a:ahLst/>
              <a:cxnLst>
                <a:cxn ang="0">
                  <a:pos x="0" y="436"/>
                </a:cxn>
                <a:cxn ang="0">
                  <a:pos x="47" y="412"/>
                </a:cxn>
                <a:cxn ang="0">
                  <a:pos x="134" y="428"/>
                </a:cxn>
                <a:cxn ang="0">
                  <a:pos x="157" y="436"/>
                </a:cxn>
                <a:cxn ang="0">
                  <a:pos x="189" y="483"/>
                </a:cxn>
                <a:cxn ang="0">
                  <a:pos x="236" y="507"/>
                </a:cxn>
                <a:cxn ang="0">
                  <a:pos x="323" y="491"/>
                </a:cxn>
                <a:cxn ang="0">
                  <a:pos x="355" y="420"/>
                </a:cxn>
                <a:cxn ang="0">
                  <a:pos x="315" y="349"/>
                </a:cxn>
                <a:cxn ang="0">
                  <a:pos x="473" y="238"/>
                </a:cxn>
                <a:cxn ang="0">
                  <a:pos x="552" y="215"/>
                </a:cxn>
                <a:cxn ang="0">
                  <a:pos x="560" y="191"/>
                </a:cxn>
                <a:cxn ang="0">
                  <a:pos x="544" y="144"/>
                </a:cxn>
                <a:cxn ang="0">
                  <a:pos x="560" y="89"/>
                </a:cxn>
                <a:cxn ang="0">
                  <a:pos x="623" y="81"/>
                </a:cxn>
                <a:cxn ang="0">
                  <a:pos x="686" y="81"/>
                </a:cxn>
                <a:cxn ang="0">
                  <a:pos x="655" y="128"/>
                </a:cxn>
                <a:cxn ang="0">
                  <a:pos x="812" y="167"/>
                </a:cxn>
                <a:cxn ang="0">
                  <a:pos x="828" y="238"/>
                </a:cxn>
                <a:cxn ang="0">
                  <a:pos x="844" y="286"/>
                </a:cxn>
                <a:cxn ang="0">
                  <a:pos x="797" y="365"/>
                </a:cxn>
                <a:cxn ang="0">
                  <a:pos x="662" y="365"/>
                </a:cxn>
                <a:cxn ang="0">
                  <a:pos x="631" y="420"/>
                </a:cxn>
                <a:cxn ang="0">
                  <a:pos x="583" y="467"/>
                </a:cxn>
                <a:cxn ang="0">
                  <a:pos x="497" y="459"/>
                </a:cxn>
                <a:cxn ang="0">
                  <a:pos x="473" y="475"/>
                </a:cxn>
                <a:cxn ang="0">
                  <a:pos x="449" y="483"/>
                </a:cxn>
                <a:cxn ang="0">
                  <a:pos x="370" y="523"/>
                </a:cxn>
                <a:cxn ang="0">
                  <a:pos x="236" y="562"/>
                </a:cxn>
                <a:cxn ang="0">
                  <a:pos x="181" y="657"/>
                </a:cxn>
                <a:cxn ang="0">
                  <a:pos x="157" y="649"/>
                </a:cxn>
                <a:cxn ang="0">
                  <a:pos x="134" y="578"/>
                </a:cxn>
                <a:cxn ang="0">
                  <a:pos x="86" y="554"/>
                </a:cxn>
                <a:cxn ang="0">
                  <a:pos x="63" y="530"/>
                </a:cxn>
                <a:cxn ang="0">
                  <a:pos x="15" y="499"/>
                </a:cxn>
                <a:cxn ang="0">
                  <a:pos x="0" y="475"/>
                </a:cxn>
                <a:cxn ang="0">
                  <a:pos x="0" y="436"/>
                </a:cxn>
              </a:cxnLst>
              <a:rect l="txL" t="txT" r="txR" b="txB"/>
              <a:pathLst>
                <a:path w="844" h="657">
                  <a:moveTo>
                    <a:pt x="0" y="436"/>
                  </a:moveTo>
                  <a:cubicBezTo>
                    <a:pt x="17" y="430"/>
                    <a:pt x="30" y="414"/>
                    <a:pt x="47" y="412"/>
                  </a:cubicBezTo>
                  <a:cubicBezTo>
                    <a:pt x="76" y="408"/>
                    <a:pt x="105" y="423"/>
                    <a:pt x="134" y="428"/>
                  </a:cubicBezTo>
                  <a:cubicBezTo>
                    <a:pt x="142" y="431"/>
                    <a:pt x="151" y="430"/>
                    <a:pt x="157" y="436"/>
                  </a:cubicBezTo>
                  <a:cubicBezTo>
                    <a:pt x="170" y="449"/>
                    <a:pt x="173" y="472"/>
                    <a:pt x="189" y="483"/>
                  </a:cubicBezTo>
                  <a:cubicBezTo>
                    <a:pt x="220" y="504"/>
                    <a:pt x="204" y="496"/>
                    <a:pt x="236" y="507"/>
                  </a:cubicBezTo>
                  <a:cubicBezTo>
                    <a:pt x="265" y="501"/>
                    <a:pt x="297" y="504"/>
                    <a:pt x="323" y="491"/>
                  </a:cubicBezTo>
                  <a:cubicBezTo>
                    <a:pt x="346" y="479"/>
                    <a:pt x="355" y="420"/>
                    <a:pt x="355" y="420"/>
                  </a:cubicBezTo>
                  <a:cubicBezTo>
                    <a:pt x="346" y="383"/>
                    <a:pt x="347" y="370"/>
                    <a:pt x="315" y="349"/>
                  </a:cubicBezTo>
                  <a:cubicBezTo>
                    <a:pt x="286" y="261"/>
                    <a:pt x="414" y="246"/>
                    <a:pt x="473" y="238"/>
                  </a:cubicBezTo>
                  <a:cubicBezTo>
                    <a:pt x="500" y="230"/>
                    <a:pt x="525" y="222"/>
                    <a:pt x="552" y="215"/>
                  </a:cubicBezTo>
                  <a:cubicBezTo>
                    <a:pt x="555" y="207"/>
                    <a:pt x="561" y="199"/>
                    <a:pt x="560" y="191"/>
                  </a:cubicBezTo>
                  <a:cubicBezTo>
                    <a:pt x="558" y="175"/>
                    <a:pt x="544" y="144"/>
                    <a:pt x="544" y="144"/>
                  </a:cubicBezTo>
                  <a:cubicBezTo>
                    <a:pt x="528" y="0"/>
                    <a:pt x="519" y="85"/>
                    <a:pt x="560" y="89"/>
                  </a:cubicBezTo>
                  <a:cubicBezTo>
                    <a:pt x="581" y="91"/>
                    <a:pt x="602" y="84"/>
                    <a:pt x="623" y="81"/>
                  </a:cubicBezTo>
                  <a:cubicBezTo>
                    <a:pt x="638" y="76"/>
                    <a:pt x="672" y="60"/>
                    <a:pt x="686" y="81"/>
                  </a:cubicBezTo>
                  <a:cubicBezTo>
                    <a:pt x="709" y="116"/>
                    <a:pt x="670" y="123"/>
                    <a:pt x="655" y="128"/>
                  </a:cubicBezTo>
                  <a:cubicBezTo>
                    <a:pt x="732" y="181"/>
                    <a:pt x="683" y="159"/>
                    <a:pt x="812" y="167"/>
                  </a:cubicBezTo>
                  <a:cubicBezTo>
                    <a:pt x="835" y="236"/>
                    <a:pt x="800" y="126"/>
                    <a:pt x="828" y="238"/>
                  </a:cubicBezTo>
                  <a:cubicBezTo>
                    <a:pt x="832" y="254"/>
                    <a:pt x="844" y="286"/>
                    <a:pt x="844" y="286"/>
                  </a:cubicBezTo>
                  <a:cubicBezTo>
                    <a:pt x="830" y="327"/>
                    <a:pt x="836" y="352"/>
                    <a:pt x="797" y="365"/>
                  </a:cubicBezTo>
                  <a:cubicBezTo>
                    <a:pt x="734" y="344"/>
                    <a:pt x="729" y="352"/>
                    <a:pt x="662" y="365"/>
                  </a:cubicBezTo>
                  <a:cubicBezTo>
                    <a:pt x="651" y="425"/>
                    <a:pt x="668" y="388"/>
                    <a:pt x="631" y="420"/>
                  </a:cubicBezTo>
                  <a:cubicBezTo>
                    <a:pt x="614" y="435"/>
                    <a:pt x="583" y="467"/>
                    <a:pt x="583" y="467"/>
                  </a:cubicBezTo>
                  <a:cubicBezTo>
                    <a:pt x="548" y="458"/>
                    <a:pt x="533" y="451"/>
                    <a:pt x="497" y="459"/>
                  </a:cubicBezTo>
                  <a:cubicBezTo>
                    <a:pt x="489" y="464"/>
                    <a:pt x="482" y="471"/>
                    <a:pt x="473" y="475"/>
                  </a:cubicBezTo>
                  <a:cubicBezTo>
                    <a:pt x="465" y="479"/>
                    <a:pt x="456" y="479"/>
                    <a:pt x="449" y="483"/>
                  </a:cubicBezTo>
                  <a:cubicBezTo>
                    <a:pt x="372" y="526"/>
                    <a:pt x="433" y="507"/>
                    <a:pt x="370" y="523"/>
                  </a:cubicBezTo>
                  <a:cubicBezTo>
                    <a:pt x="328" y="550"/>
                    <a:pt x="284" y="550"/>
                    <a:pt x="236" y="562"/>
                  </a:cubicBezTo>
                  <a:cubicBezTo>
                    <a:pt x="225" y="605"/>
                    <a:pt x="220" y="631"/>
                    <a:pt x="181" y="657"/>
                  </a:cubicBezTo>
                  <a:cubicBezTo>
                    <a:pt x="173" y="654"/>
                    <a:pt x="163" y="655"/>
                    <a:pt x="157" y="649"/>
                  </a:cubicBezTo>
                  <a:cubicBezTo>
                    <a:pt x="128" y="619"/>
                    <a:pt x="188" y="614"/>
                    <a:pt x="134" y="578"/>
                  </a:cubicBezTo>
                  <a:cubicBezTo>
                    <a:pt x="103" y="557"/>
                    <a:pt x="119" y="565"/>
                    <a:pt x="86" y="554"/>
                  </a:cubicBezTo>
                  <a:cubicBezTo>
                    <a:pt x="78" y="546"/>
                    <a:pt x="72" y="537"/>
                    <a:pt x="63" y="530"/>
                  </a:cubicBezTo>
                  <a:cubicBezTo>
                    <a:pt x="48" y="518"/>
                    <a:pt x="15" y="499"/>
                    <a:pt x="15" y="499"/>
                  </a:cubicBezTo>
                  <a:cubicBezTo>
                    <a:pt x="10" y="491"/>
                    <a:pt x="0" y="484"/>
                    <a:pt x="0" y="475"/>
                  </a:cubicBezTo>
                  <a:cubicBezTo>
                    <a:pt x="0" y="426"/>
                    <a:pt x="36" y="475"/>
                    <a:pt x="0" y="436"/>
                  </a:cubicBezTo>
                  <a:close/>
                </a:path>
              </a:pathLst>
            </a:custGeom>
            <a:solidFill>
              <a:srgbClr val="00FFFF">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grpSp>
      <p:grpSp>
        <p:nvGrpSpPr>
          <p:cNvPr id="8" name="Group 87"/>
          <p:cNvGrpSpPr/>
          <p:nvPr/>
        </p:nvGrpSpPr>
        <p:grpSpPr>
          <a:xfrm>
            <a:off x="8847138" y="2854325"/>
            <a:ext cx="2630487" cy="3887788"/>
            <a:chOff x="4423" y="1798"/>
            <a:chExt cx="1315" cy="2449"/>
          </a:xfrm>
        </p:grpSpPr>
        <p:sp>
          <p:nvSpPr>
            <p:cNvPr id="15428" name="AutoShape 29"/>
            <p:cNvSpPr/>
            <p:nvPr/>
          </p:nvSpPr>
          <p:spPr>
            <a:xfrm>
              <a:off x="4423" y="3966"/>
              <a:ext cx="907" cy="281"/>
            </a:xfrm>
            <a:prstGeom prst="wedgeRectCallout">
              <a:avLst>
                <a:gd name="adj1" fmla="val -87926"/>
                <a:gd name="adj2" fmla="val -154269"/>
              </a:avLst>
            </a:prstGeom>
            <a:solidFill>
              <a:schemeClr val="accent1"/>
            </a:solidFill>
            <a:ln w="9525" cap="flat" cmpd="sng">
              <a:solidFill>
                <a:schemeClr val="tx1"/>
              </a:solidFill>
              <a:prstDash val="solid"/>
              <a:miter/>
              <a:headEnd type="none" w="med" len="med"/>
              <a:tailEnd type="none" w="med" len="med"/>
            </a:ln>
          </p:spPr>
          <p:txBody>
            <a:bodyPr/>
            <a:p>
              <a:pPr algn="ctr"/>
              <a:r>
                <a:rPr lang="zh-CN" altLang="en-US" b="1" dirty="0">
                  <a:solidFill>
                    <a:srgbClr val="660066"/>
                  </a:solidFill>
                  <a:latin typeface="Calibri" panose="020F0502020204030204" pitchFamily="34" charset="0"/>
                </a:rPr>
                <a:t>珠江三角洲</a:t>
              </a:r>
              <a:endParaRPr lang="zh-CN" altLang="en-US" b="1" dirty="0">
                <a:solidFill>
                  <a:srgbClr val="660066"/>
                </a:solidFill>
                <a:latin typeface="Calibri" panose="020F0502020204030204" pitchFamily="34" charset="0"/>
              </a:endParaRPr>
            </a:p>
          </p:txBody>
        </p:sp>
        <p:sp>
          <p:nvSpPr>
            <p:cNvPr id="15429" name="AutoShape 30"/>
            <p:cNvSpPr/>
            <p:nvPr/>
          </p:nvSpPr>
          <p:spPr>
            <a:xfrm>
              <a:off x="4876" y="3425"/>
              <a:ext cx="862" cy="233"/>
            </a:xfrm>
            <a:prstGeom prst="wedgeRectCallout">
              <a:avLst>
                <a:gd name="adj1" fmla="val -67287"/>
                <a:gd name="adj2" fmla="val -133264"/>
              </a:avLst>
            </a:prstGeom>
            <a:solidFill>
              <a:schemeClr val="accent1"/>
            </a:solidFill>
            <a:ln w="9525" cap="flat" cmpd="sng">
              <a:solidFill>
                <a:schemeClr val="tx1"/>
              </a:solidFill>
              <a:prstDash val="solid"/>
              <a:miter/>
              <a:headEnd type="none" w="med" len="med"/>
              <a:tailEnd type="none" w="med" len="med"/>
            </a:ln>
          </p:spPr>
          <p:txBody>
            <a:bodyPr/>
            <a:p>
              <a:pPr algn="ctr"/>
              <a:r>
                <a:rPr lang="zh-CN" altLang="en-US" b="1" dirty="0">
                  <a:solidFill>
                    <a:srgbClr val="660066"/>
                  </a:solidFill>
                  <a:latin typeface="Calibri" panose="020F0502020204030204" pitchFamily="34" charset="0"/>
                </a:rPr>
                <a:t>闽南三角区</a:t>
              </a:r>
              <a:endParaRPr lang="zh-CN" altLang="en-US" b="1" dirty="0">
                <a:solidFill>
                  <a:srgbClr val="660066"/>
                </a:solidFill>
                <a:latin typeface="Calibri" panose="020F0502020204030204" pitchFamily="34" charset="0"/>
              </a:endParaRPr>
            </a:p>
          </p:txBody>
        </p:sp>
        <p:sp>
          <p:nvSpPr>
            <p:cNvPr id="15430" name="AutoShape 31"/>
            <p:cNvSpPr/>
            <p:nvPr/>
          </p:nvSpPr>
          <p:spPr>
            <a:xfrm>
              <a:off x="5103" y="2228"/>
              <a:ext cx="635" cy="250"/>
            </a:xfrm>
            <a:prstGeom prst="wedgeRectCallout">
              <a:avLst>
                <a:gd name="adj1" fmla="val -114250"/>
                <a:gd name="adj2" fmla="val 70398"/>
              </a:avLst>
            </a:prstGeom>
            <a:solidFill>
              <a:schemeClr val="accent1"/>
            </a:solidFill>
            <a:ln w="9525" cap="flat" cmpd="sng">
              <a:solidFill>
                <a:schemeClr val="tx1"/>
              </a:solidFill>
              <a:prstDash val="solid"/>
              <a:miter/>
              <a:headEnd type="none" w="med" len="med"/>
              <a:tailEnd type="none" w="med" len="med"/>
            </a:ln>
          </p:spPr>
          <p:txBody>
            <a:bodyPr/>
            <a:p>
              <a:pPr algn="ctr"/>
              <a:r>
                <a:rPr lang="zh-CN" altLang="en-US" b="1" dirty="0">
                  <a:solidFill>
                    <a:srgbClr val="660066"/>
                  </a:solidFill>
                  <a:latin typeface="Calibri" panose="020F0502020204030204" pitchFamily="34" charset="0"/>
                </a:rPr>
                <a:t>长三角</a:t>
              </a:r>
              <a:endParaRPr lang="zh-CN" altLang="en-US" b="1" dirty="0">
                <a:solidFill>
                  <a:srgbClr val="660066"/>
                </a:solidFill>
                <a:latin typeface="Calibri" panose="020F0502020204030204" pitchFamily="34" charset="0"/>
              </a:endParaRPr>
            </a:p>
          </p:txBody>
        </p:sp>
        <p:sp>
          <p:nvSpPr>
            <p:cNvPr id="15431" name="AutoShape 32"/>
            <p:cNvSpPr/>
            <p:nvPr/>
          </p:nvSpPr>
          <p:spPr>
            <a:xfrm>
              <a:off x="5097" y="1798"/>
              <a:ext cx="641" cy="227"/>
            </a:xfrm>
            <a:prstGeom prst="wedgeRectCallout">
              <a:avLst>
                <a:gd name="adj1" fmla="val -140329"/>
                <a:gd name="adj2" fmla="val -116958"/>
              </a:avLst>
            </a:prstGeom>
            <a:solidFill>
              <a:schemeClr val="accent1"/>
            </a:solidFill>
            <a:ln w="9525" cap="flat" cmpd="sng">
              <a:solidFill>
                <a:schemeClr val="tx1"/>
              </a:solidFill>
              <a:prstDash val="solid"/>
              <a:miter/>
              <a:headEnd type="none" w="med" len="med"/>
              <a:tailEnd type="none" w="med" len="med"/>
            </a:ln>
          </p:spPr>
          <p:txBody>
            <a:bodyPr/>
            <a:p>
              <a:pPr algn="ctr"/>
              <a:r>
                <a:rPr lang="zh-CN" altLang="en-US" b="1" dirty="0">
                  <a:solidFill>
                    <a:srgbClr val="660066"/>
                  </a:solidFill>
                  <a:latin typeface="Calibri" panose="020F0502020204030204" pitchFamily="34" charset="0"/>
                </a:rPr>
                <a:t>环渤海</a:t>
              </a:r>
              <a:endParaRPr lang="zh-CN" altLang="en-US" b="1" dirty="0">
                <a:solidFill>
                  <a:srgbClr val="660066"/>
                </a:solidFill>
                <a:latin typeface="Calibri" panose="020F0502020204030204" pitchFamily="34" charset="0"/>
              </a:endParaRPr>
            </a:p>
          </p:txBody>
        </p:sp>
      </p:grpSp>
      <p:grpSp>
        <p:nvGrpSpPr>
          <p:cNvPr id="9" name="Group 92"/>
          <p:cNvGrpSpPr/>
          <p:nvPr/>
        </p:nvGrpSpPr>
        <p:grpSpPr>
          <a:xfrm>
            <a:off x="6108700" y="4149725"/>
            <a:ext cx="3281363" cy="636588"/>
            <a:chOff x="2925" y="2567"/>
            <a:chExt cx="1640" cy="401"/>
          </a:xfrm>
        </p:grpSpPr>
        <p:sp>
          <p:nvSpPr>
            <p:cNvPr id="15423" name="Rectangle 91"/>
            <p:cNvSpPr/>
            <p:nvPr/>
          </p:nvSpPr>
          <p:spPr>
            <a:xfrm>
              <a:off x="3781" y="2834"/>
              <a:ext cx="233" cy="134"/>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p>
              <a:pPr algn="ctr"/>
              <a:r>
                <a:rPr lang="zh-CN" altLang="en-US" sz="1400" b="1" dirty="0">
                  <a:solidFill>
                    <a:srgbClr val="CC0099"/>
                  </a:solidFill>
                  <a:latin typeface="Calibri" panose="020F0502020204030204" pitchFamily="34" charset="0"/>
                </a:rPr>
                <a:t>岳阳</a:t>
              </a:r>
              <a:endParaRPr lang="zh-CN" altLang="en-US" sz="1400" b="1" dirty="0">
                <a:solidFill>
                  <a:srgbClr val="CC0099"/>
                </a:solidFill>
                <a:latin typeface="Calibri" panose="020F0502020204030204" pitchFamily="34" charset="0"/>
              </a:endParaRPr>
            </a:p>
          </p:txBody>
        </p:sp>
        <p:sp>
          <p:nvSpPr>
            <p:cNvPr id="15424" name="Rectangle 95"/>
            <p:cNvSpPr/>
            <p:nvPr/>
          </p:nvSpPr>
          <p:spPr>
            <a:xfrm>
              <a:off x="2925" y="2790"/>
              <a:ext cx="233" cy="133"/>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p>
              <a:pPr algn="ctr"/>
              <a:r>
                <a:rPr lang="zh-CN" altLang="en-US" sz="1400" b="1" dirty="0">
                  <a:solidFill>
                    <a:srgbClr val="CC0099"/>
                  </a:solidFill>
                  <a:latin typeface="Calibri" panose="020F0502020204030204" pitchFamily="34" charset="0"/>
                </a:rPr>
                <a:t>重庆</a:t>
              </a:r>
              <a:endParaRPr lang="zh-CN" altLang="en-US" sz="1400" b="1" dirty="0">
                <a:solidFill>
                  <a:srgbClr val="CC0099"/>
                </a:solidFill>
                <a:latin typeface="Calibri" panose="020F0502020204030204" pitchFamily="34" charset="0"/>
              </a:endParaRPr>
            </a:p>
          </p:txBody>
        </p:sp>
        <p:sp>
          <p:nvSpPr>
            <p:cNvPr id="15425" name="Rectangle 96"/>
            <p:cNvSpPr/>
            <p:nvPr/>
          </p:nvSpPr>
          <p:spPr>
            <a:xfrm>
              <a:off x="4105" y="2790"/>
              <a:ext cx="233" cy="133"/>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p>
              <a:pPr algn="ctr"/>
              <a:r>
                <a:rPr lang="zh-CN" altLang="en-US" sz="1400" b="1" dirty="0">
                  <a:solidFill>
                    <a:srgbClr val="CC0099"/>
                  </a:solidFill>
                  <a:latin typeface="Calibri" panose="020F0502020204030204" pitchFamily="34" charset="0"/>
                </a:rPr>
                <a:t>九江</a:t>
              </a:r>
              <a:endParaRPr lang="zh-CN" altLang="en-US" sz="1400" b="1" dirty="0">
                <a:solidFill>
                  <a:srgbClr val="CC0099"/>
                </a:solidFill>
                <a:latin typeface="Calibri" panose="020F0502020204030204" pitchFamily="34" charset="0"/>
              </a:endParaRPr>
            </a:p>
          </p:txBody>
        </p:sp>
        <p:sp>
          <p:nvSpPr>
            <p:cNvPr id="15426" name="Rectangle 97"/>
            <p:cNvSpPr/>
            <p:nvPr/>
          </p:nvSpPr>
          <p:spPr>
            <a:xfrm>
              <a:off x="3923" y="2567"/>
              <a:ext cx="233" cy="133"/>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p>
              <a:pPr algn="ctr"/>
              <a:r>
                <a:rPr lang="zh-CN" altLang="en-US" sz="1400" b="1" dirty="0">
                  <a:solidFill>
                    <a:srgbClr val="CC0099"/>
                  </a:solidFill>
                  <a:latin typeface="Calibri" panose="020F0502020204030204" pitchFamily="34" charset="0"/>
                </a:rPr>
                <a:t>武汉</a:t>
              </a:r>
              <a:endParaRPr lang="zh-CN" altLang="en-US" sz="1400" b="1" dirty="0">
                <a:solidFill>
                  <a:srgbClr val="CC0099"/>
                </a:solidFill>
                <a:latin typeface="Calibri" panose="020F0502020204030204" pitchFamily="34" charset="0"/>
              </a:endParaRPr>
            </a:p>
          </p:txBody>
        </p:sp>
        <p:sp>
          <p:nvSpPr>
            <p:cNvPr id="15427" name="Rectangle 98"/>
            <p:cNvSpPr/>
            <p:nvPr/>
          </p:nvSpPr>
          <p:spPr>
            <a:xfrm>
              <a:off x="4332" y="2612"/>
              <a:ext cx="233" cy="133"/>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p>
              <a:pPr algn="ctr"/>
              <a:r>
                <a:rPr lang="zh-CN" altLang="en-US" sz="1400" b="1" dirty="0">
                  <a:solidFill>
                    <a:srgbClr val="CC0099"/>
                  </a:solidFill>
                  <a:latin typeface="Calibri" panose="020F0502020204030204" pitchFamily="34" charset="0"/>
                </a:rPr>
                <a:t>芜湖</a:t>
              </a:r>
              <a:endParaRPr lang="zh-CN" altLang="en-US" sz="1400" b="1" dirty="0">
                <a:solidFill>
                  <a:srgbClr val="CC0099"/>
                </a:solidFill>
                <a:latin typeface="Calibri" panose="020F0502020204030204" pitchFamily="34" charset="0"/>
              </a:endParaRPr>
            </a:p>
          </p:txBody>
        </p:sp>
      </p:grpSp>
      <p:grpSp>
        <p:nvGrpSpPr>
          <p:cNvPr id="10" name="Group 98"/>
          <p:cNvGrpSpPr/>
          <p:nvPr/>
        </p:nvGrpSpPr>
        <p:grpSpPr>
          <a:xfrm>
            <a:off x="7212013" y="5229225"/>
            <a:ext cx="2270125" cy="1439863"/>
            <a:chOff x="3560" y="3294"/>
            <a:chExt cx="1135" cy="907"/>
          </a:xfrm>
        </p:grpSpPr>
        <p:sp>
          <p:nvSpPr>
            <p:cNvPr id="15418" name="AutoShape 99"/>
            <p:cNvSpPr/>
            <p:nvPr/>
          </p:nvSpPr>
          <p:spPr>
            <a:xfrm>
              <a:off x="3560" y="3974"/>
              <a:ext cx="227" cy="227"/>
            </a:xfrm>
            <a:custGeom>
              <a:avLst/>
              <a:gdLst>
                <a:gd name="txL" fmla="*/ 3140 w 21600"/>
                <a:gd name="txT" fmla="*/ 3140 h 21600"/>
                <a:gd name="txR" fmla="*/ 18460 w 21600"/>
                <a:gd name="txB" fmla="*/ 18460 h 21600"/>
              </a:gdLst>
              <a:ahLst/>
              <a:cxnLst>
                <a:cxn ang="0">
                  <a:pos x="0" y="0"/>
                </a:cxn>
                <a:cxn ang="0">
                  <a:pos x="0" y="0"/>
                </a:cxn>
                <a:cxn ang="0">
                  <a:pos x="0" y="0"/>
                </a:cxn>
                <a:cxn ang="0">
                  <a:pos x="0" y="0"/>
                </a:cxn>
                <a:cxn ang="0">
                  <a:pos x="0" y="0"/>
                </a:cxn>
                <a:cxn ang="0">
                  <a:pos x="0" y="0"/>
                </a:cxn>
                <a:cxn ang="0">
                  <a:pos x="0" y="0"/>
                </a:cxn>
                <a:cxn ang="0">
                  <a:pos x="0" y="0"/>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15419" name="AutoShape 100"/>
            <p:cNvSpPr/>
            <p:nvPr/>
          </p:nvSpPr>
          <p:spPr>
            <a:xfrm>
              <a:off x="3878" y="3657"/>
              <a:ext cx="227" cy="227"/>
            </a:xfrm>
            <a:custGeom>
              <a:avLst/>
              <a:gdLst>
                <a:gd name="txL" fmla="*/ 3140 w 21600"/>
                <a:gd name="txT" fmla="*/ 3140 h 21600"/>
                <a:gd name="txR" fmla="*/ 18460 w 21600"/>
                <a:gd name="txB" fmla="*/ 18460 h 21600"/>
              </a:gdLst>
              <a:ahLst/>
              <a:cxnLst>
                <a:cxn ang="0">
                  <a:pos x="0" y="0"/>
                </a:cxn>
                <a:cxn ang="0">
                  <a:pos x="0" y="0"/>
                </a:cxn>
                <a:cxn ang="0">
                  <a:pos x="0" y="0"/>
                </a:cxn>
                <a:cxn ang="0">
                  <a:pos x="0" y="0"/>
                </a:cxn>
                <a:cxn ang="0">
                  <a:pos x="0" y="0"/>
                </a:cxn>
                <a:cxn ang="0">
                  <a:pos x="0" y="0"/>
                </a:cxn>
                <a:cxn ang="0">
                  <a:pos x="0" y="0"/>
                </a:cxn>
                <a:cxn ang="0">
                  <a:pos x="0" y="0"/>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15420" name="AutoShape 101"/>
            <p:cNvSpPr/>
            <p:nvPr/>
          </p:nvSpPr>
          <p:spPr>
            <a:xfrm>
              <a:off x="4105" y="3566"/>
              <a:ext cx="227" cy="227"/>
            </a:xfrm>
            <a:custGeom>
              <a:avLst/>
              <a:gdLst>
                <a:gd name="txL" fmla="*/ 3140 w 21600"/>
                <a:gd name="txT" fmla="*/ 3140 h 21600"/>
                <a:gd name="txR" fmla="*/ 18460 w 21600"/>
                <a:gd name="txB" fmla="*/ 18460 h 21600"/>
              </a:gdLst>
              <a:ahLst/>
              <a:cxnLst>
                <a:cxn ang="0">
                  <a:pos x="0" y="0"/>
                </a:cxn>
                <a:cxn ang="0">
                  <a:pos x="0" y="0"/>
                </a:cxn>
                <a:cxn ang="0">
                  <a:pos x="0" y="0"/>
                </a:cxn>
                <a:cxn ang="0">
                  <a:pos x="0" y="0"/>
                </a:cxn>
                <a:cxn ang="0">
                  <a:pos x="0" y="0"/>
                </a:cxn>
                <a:cxn ang="0">
                  <a:pos x="0" y="0"/>
                </a:cxn>
                <a:cxn ang="0">
                  <a:pos x="0" y="0"/>
                </a:cxn>
                <a:cxn ang="0">
                  <a:pos x="0" y="0"/>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15421" name="AutoShape 102"/>
            <p:cNvSpPr/>
            <p:nvPr/>
          </p:nvSpPr>
          <p:spPr>
            <a:xfrm>
              <a:off x="4332" y="3475"/>
              <a:ext cx="227" cy="227"/>
            </a:xfrm>
            <a:custGeom>
              <a:avLst/>
              <a:gdLst>
                <a:gd name="txL" fmla="*/ 3140 w 21600"/>
                <a:gd name="txT" fmla="*/ 3140 h 21600"/>
                <a:gd name="txR" fmla="*/ 18460 w 21600"/>
                <a:gd name="txB" fmla="*/ 18460 h 21600"/>
              </a:gdLst>
              <a:ahLst/>
              <a:cxnLst>
                <a:cxn ang="0">
                  <a:pos x="0" y="0"/>
                </a:cxn>
                <a:cxn ang="0">
                  <a:pos x="0" y="0"/>
                </a:cxn>
                <a:cxn ang="0">
                  <a:pos x="0" y="0"/>
                </a:cxn>
                <a:cxn ang="0">
                  <a:pos x="0" y="0"/>
                </a:cxn>
                <a:cxn ang="0">
                  <a:pos x="0" y="0"/>
                </a:cxn>
                <a:cxn ang="0">
                  <a:pos x="0" y="0"/>
                </a:cxn>
                <a:cxn ang="0">
                  <a:pos x="0" y="0"/>
                </a:cxn>
                <a:cxn ang="0">
                  <a:pos x="0" y="0"/>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15422" name="AutoShape 103"/>
            <p:cNvSpPr/>
            <p:nvPr/>
          </p:nvSpPr>
          <p:spPr>
            <a:xfrm>
              <a:off x="4468" y="3294"/>
              <a:ext cx="227" cy="227"/>
            </a:xfrm>
            <a:custGeom>
              <a:avLst/>
              <a:gdLst>
                <a:gd name="txL" fmla="*/ 3140 w 21600"/>
                <a:gd name="txT" fmla="*/ 3140 h 21600"/>
                <a:gd name="txR" fmla="*/ 18460 w 21600"/>
                <a:gd name="txB" fmla="*/ 18460 h 21600"/>
              </a:gdLst>
              <a:ahLst/>
              <a:cxnLst>
                <a:cxn ang="0">
                  <a:pos x="0" y="0"/>
                </a:cxn>
                <a:cxn ang="0">
                  <a:pos x="0" y="0"/>
                </a:cxn>
                <a:cxn ang="0">
                  <a:pos x="0" y="0"/>
                </a:cxn>
                <a:cxn ang="0">
                  <a:pos x="0" y="0"/>
                </a:cxn>
                <a:cxn ang="0">
                  <a:pos x="0" y="0"/>
                </a:cxn>
                <a:cxn ang="0">
                  <a:pos x="0" y="0"/>
                </a:cxn>
                <a:cxn ang="0">
                  <a:pos x="0" y="0"/>
                </a:cxn>
                <a:cxn ang="0">
                  <a:pos x="0" y="0"/>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grpSp>
      <p:sp>
        <p:nvSpPr>
          <p:cNvPr id="505960" name="Freeform 104"/>
          <p:cNvSpPr/>
          <p:nvPr/>
        </p:nvSpPr>
        <p:spPr>
          <a:xfrm>
            <a:off x="6878638" y="2303463"/>
            <a:ext cx="2919412" cy="3933825"/>
          </a:xfrm>
          <a:custGeom>
            <a:avLst/>
            <a:gdLst>
              <a:gd name="txL" fmla="*/ 0 w 1459"/>
              <a:gd name="txT" fmla="*/ 0 h 2478"/>
              <a:gd name="txR" fmla="*/ 1459 w 1459"/>
              <a:gd name="txB" fmla="*/ 2478 h 247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459" h="2478">
                <a:moveTo>
                  <a:pt x="0" y="2453"/>
                </a:moveTo>
                <a:cubicBezTo>
                  <a:pt x="14" y="2414"/>
                  <a:pt x="6" y="2403"/>
                  <a:pt x="42" y="2378"/>
                </a:cubicBezTo>
                <a:cubicBezTo>
                  <a:pt x="157" y="2388"/>
                  <a:pt x="124" y="2389"/>
                  <a:pt x="209" y="2420"/>
                </a:cubicBezTo>
                <a:cubicBezTo>
                  <a:pt x="220" y="2454"/>
                  <a:pt x="233" y="2467"/>
                  <a:pt x="267" y="2478"/>
                </a:cubicBezTo>
                <a:cubicBezTo>
                  <a:pt x="309" y="2472"/>
                  <a:pt x="351" y="2467"/>
                  <a:pt x="393" y="2461"/>
                </a:cubicBezTo>
                <a:cubicBezTo>
                  <a:pt x="413" y="2458"/>
                  <a:pt x="443" y="2428"/>
                  <a:pt x="443" y="2428"/>
                </a:cubicBezTo>
                <a:cubicBezTo>
                  <a:pt x="464" y="2395"/>
                  <a:pt x="489" y="2357"/>
                  <a:pt x="526" y="2345"/>
                </a:cubicBezTo>
                <a:cubicBezTo>
                  <a:pt x="583" y="2306"/>
                  <a:pt x="557" y="2317"/>
                  <a:pt x="601" y="2303"/>
                </a:cubicBezTo>
                <a:cubicBezTo>
                  <a:pt x="657" y="2220"/>
                  <a:pt x="669" y="2200"/>
                  <a:pt x="768" y="2186"/>
                </a:cubicBezTo>
                <a:cubicBezTo>
                  <a:pt x="804" y="2175"/>
                  <a:pt x="840" y="2168"/>
                  <a:pt x="877" y="2161"/>
                </a:cubicBezTo>
                <a:cubicBezTo>
                  <a:pt x="885" y="2155"/>
                  <a:pt x="893" y="2149"/>
                  <a:pt x="902" y="2144"/>
                </a:cubicBezTo>
                <a:cubicBezTo>
                  <a:pt x="910" y="2140"/>
                  <a:pt x="921" y="2142"/>
                  <a:pt x="927" y="2136"/>
                </a:cubicBezTo>
                <a:cubicBezTo>
                  <a:pt x="973" y="2090"/>
                  <a:pt x="891" y="2127"/>
                  <a:pt x="960" y="2102"/>
                </a:cubicBezTo>
                <a:cubicBezTo>
                  <a:pt x="980" y="2073"/>
                  <a:pt x="994" y="2064"/>
                  <a:pt x="1027" y="2052"/>
                </a:cubicBezTo>
                <a:cubicBezTo>
                  <a:pt x="1058" y="2007"/>
                  <a:pt x="1097" y="1966"/>
                  <a:pt x="1136" y="1927"/>
                </a:cubicBezTo>
                <a:cubicBezTo>
                  <a:pt x="1178" y="1885"/>
                  <a:pt x="1146" y="1842"/>
                  <a:pt x="1219" y="1819"/>
                </a:cubicBezTo>
                <a:cubicBezTo>
                  <a:pt x="1258" y="1760"/>
                  <a:pt x="1235" y="1780"/>
                  <a:pt x="1278" y="1752"/>
                </a:cubicBezTo>
                <a:cubicBezTo>
                  <a:pt x="1307" y="1708"/>
                  <a:pt x="1339" y="1671"/>
                  <a:pt x="1369" y="1627"/>
                </a:cubicBezTo>
                <a:cubicBezTo>
                  <a:pt x="1375" y="1619"/>
                  <a:pt x="1380" y="1610"/>
                  <a:pt x="1386" y="1602"/>
                </a:cubicBezTo>
                <a:cubicBezTo>
                  <a:pt x="1392" y="1594"/>
                  <a:pt x="1403" y="1577"/>
                  <a:pt x="1403" y="1577"/>
                </a:cubicBezTo>
                <a:cubicBezTo>
                  <a:pt x="1413" y="1522"/>
                  <a:pt x="1419" y="1510"/>
                  <a:pt x="1411" y="1451"/>
                </a:cubicBezTo>
                <a:cubicBezTo>
                  <a:pt x="1427" y="1400"/>
                  <a:pt x="1435" y="1392"/>
                  <a:pt x="1403" y="1343"/>
                </a:cubicBezTo>
                <a:cubicBezTo>
                  <a:pt x="1409" y="1216"/>
                  <a:pt x="1423" y="1216"/>
                  <a:pt x="1394" y="1134"/>
                </a:cubicBezTo>
                <a:cubicBezTo>
                  <a:pt x="1391" y="1112"/>
                  <a:pt x="1390" y="1089"/>
                  <a:pt x="1386" y="1067"/>
                </a:cubicBezTo>
                <a:cubicBezTo>
                  <a:pt x="1380" y="1035"/>
                  <a:pt x="1363" y="1021"/>
                  <a:pt x="1344" y="992"/>
                </a:cubicBezTo>
                <a:cubicBezTo>
                  <a:pt x="1312" y="943"/>
                  <a:pt x="1303" y="883"/>
                  <a:pt x="1252" y="850"/>
                </a:cubicBezTo>
                <a:cubicBezTo>
                  <a:pt x="1222" y="803"/>
                  <a:pt x="1254" y="841"/>
                  <a:pt x="1211" y="817"/>
                </a:cubicBezTo>
                <a:cubicBezTo>
                  <a:pt x="1193" y="807"/>
                  <a:pt x="1161" y="783"/>
                  <a:pt x="1161" y="783"/>
                </a:cubicBezTo>
                <a:cubicBezTo>
                  <a:pt x="1149" y="749"/>
                  <a:pt x="1130" y="688"/>
                  <a:pt x="1161" y="658"/>
                </a:cubicBezTo>
                <a:cubicBezTo>
                  <a:pt x="1170" y="649"/>
                  <a:pt x="1184" y="648"/>
                  <a:pt x="1194" y="642"/>
                </a:cubicBezTo>
                <a:cubicBezTo>
                  <a:pt x="1242" y="613"/>
                  <a:pt x="1237" y="615"/>
                  <a:pt x="1269" y="583"/>
                </a:cubicBezTo>
                <a:cubicBezTo>
                  <a:pt x="1265" y="565"/>
                  <a:pt x="1262" y="537"/>
                  <a:pt x="1244" y="525"/>
                </a:cubicBezTo>
                <a:cubicBezTo>
                  <a:pt x="1225" y="512"/>
                  <a:pt x="1114" y="487"/>
                  <a:pt x="1086" y="483"/>
                </a:cubicBezTo>
                <a:cubicBezTo>
                  <a:pt x="1052" y="460"/>
                  <a:pt x="1040" y="423"/>
                  <a:pt x="1027" y="383"/>
                </a:cubicBezTo>
                <a:cubicBezTo>
                  <a:pt x="1022" y="310"/>
                  <a:pt x="995" y="269"/>
                  <a:pt x="1052" y="233"/>
                </a:cubicBezTo>
                <a:cubicBezTo>
                  <a:pt x="1061" y="194"/>
                  <a:pt x="1054" y="114"/>
                  <a:pt x="1077" y="91"/>
                </a:cubicBezTo>
                <a:cubicBezTo>
                  <a:pt x="1092" y="76"/>
                  <a:pt x="1133" y="68"/>
                  <a:pt x="1152" y="57"/>
                </a:cubicBezTo>
                <a:cubicBezTo>
                  <a:pt x="1206" y="27"/>
                  <a:pt x="1209" y="18"/>
                  <a:pt x="1269" y="7"/>
                </a:cubicBezTo>
                <a:cubicBezTo>
                  <a:pt x="1358" y="13"/>
                  <a:pt x="1384" y="0"/>
                  <a:pt x="1444" y="41"/>
                </a:cubicBezTo>
                <a:cubicBezTo>
                  <a:pt x="1435" y="122"/>
                  <a:pt x="1459" y="105"/>
                  <a:pt x="1419" y="124"/>
                </a:cubicBezTo>
              </a:path>
            </a:pathLst>
          </a:custGeom>
          <a:noFill/>
          <a:ln w="88900" cap="flat" cmpd="sng">
            <a:solidFill>
              <a:srgbClr val="FFFF00">
                <a:alpha val="100000"/>
              </a:srgbClr>
            </a:solidFill>
            <a:prstDash val="solid"/>
            <a:round/>
            <a:headEnd type="none" w="med" len="med"/>
            <a:tailEnd type="none" w="med" len="med"/>
          </a:ln>
        </p:spPr>
        <p:txBody>
          <a:bodyPr/>
          <a:p>
            <a:endParaRPr lang="zh-CN" altLang="en-US"/>
          </a:p>
        </p:txBody>
      </p:sp>
      <p:sp>
        <p:nvSpPr>
          <p:cNvPr id="505961" name="Text Box 105"/>
          <p:cNvSpPr txBox="1"/>
          <p:nvPr/>
        </p:nvSpPr>
        <p:spPr>
          <a:xfrm>
            <a:off x="-95250" y="4191000"/>
            <a:ext cx="1535113" cy="1581150"/>
          </a:xfrm>
          <a:prstGeom prst="rect">
            <a:avLst/>
          </a:prstGeom>
          <a:noFill/>
          <a:ln w="28575" cap="flat" cmpd="sng">
            <a:solidFill>
              <a:srgbClr val="FF6600"/>
            </a:solidFill>
            <a:prstDash val="solid"/>
            <a:miter/>
            <a:headEnd type="none" w="med" len="med"/>
            <a:tailEnd type="none" w="med" len="med"/>
          </a:ln>
        </p:spPr>
        <p:txBody>
          <a:bodyPr>
            <a:spAutoFit/>
          </a:bodyPr>
          <a:p>
            <a:pPr>
              <a:spcBef>
                <a:spcPct val="50000"/>
              </a:spcBef>
            </a:pPr>
            <a:r>
              <a:rPr lang="zh-CN" altLang="en-US" sz="2400" b="1" dirty="0">
                <a:solidFill>
                  <a:srgbClr val="0000CC"/>
                </a:solidFill>
                <a:latin typeface="Times New Roman" panose="02020603050405020304" pitchFamily="18" charset="0"/>
                <a:ea typeface="黑体" panose="02010609060101010101" pitchFamily="49" charset="-122"/>
              </a:rPr>
              <a:t>全方位</a:t>
            </a:r>
            <a:endParaRPr lang="zh-CN" altLang="en-US" sz="2400" b="1" dirty="0">
              <a:solidFill>
                <a:srgbClr val="0000CC"/>
              </a:solidFill>
              <a:latin typeface="Times New Roman" panose="02020603050405020304" pitchFamily="18" charset="0"/>
              <a:ea typeface="黑体" panose="02010609060101010101" pitchFamily="49" charset="-122"/>
            </a:endParaRPr>
          </a:p>
          <a:p>
            <a:pPr>
              <a:spcBef>
                <a:spcPct val="50000"/>
              </a:spcBef>
            </a:pPr>
            <a:r>
              <a:rPr lang="zh-CN" altLang="en-US" sz="2400" b="1" dirty="0">
                <a:solidFill>
                  <a:srgbClr val="0000CC"/>
                </a:solidFill>
                <a:latin typeface="Times New Roman" panose="02020603050405020304" pitchFamily="18" charset="0"/>
                <a:ea typeface="黑体" panose="02010609060101010101" pitchFamily="49" charset="-122"/>
              </a:rPr>
              <a:t>多层次</a:t>
            </a:r>
            <a:endParaRPr lang="zh-CN" altLang="en-US" sz="2400" b="1" dirty="0">
              <a:solidFill>
                <a:srgbClr val="0000CC"/>
              </a:solidFill>
              <a:latin typeface="Times New Roman" panose="02020603050405020304" pitchFamily="18" charset="0"/>
              <a:ea typeface="黑体" panose="02010609060101010101" pitchFamily="49" charset="-122"/>
            </a:endParaRPr>
          </a:p>
          <a:p>
            <a:pPr>
              <a:spcBef>
                <a:spcPct val="50000"/>
              </a:spcBef>
            </a:pPr>
            <a:r>
              <a:rPr lang="zh-CN" altLang="en-US" sz="2400" b="1" dirty="0">
                <a:solidFill>
                  <a:srgbClr val="0000CC"/>
                </a:solidFill>
                <a:latin typeface="Times New Roman" panose="02020603050405020304" pitchFamily="18" charset="0"/>
                <a:ea typeface="黑体" panose="02010609060101010101" pitchFamily="49" charset="-122"/>
              </a:rPr>
              <a:t>宽领域</a:t>
            </a:r>
            <a:endParaRPr lang="zh-CN" altLang="en-US" sz="2400" b="1" dirty="0">
              <a:solidFill>
                <a:srgbClr val="0000CC"/>
              </a:solidFill>
              <a:latin typeface="Times New Roman" panose="02020603050405020304" pitchFamily="18" charset="0"/>
              <a:ea typeface="黑体" panose="02010609060101010101" pitchFamily="49" charset="-122"/>
            </a:endParaRPr>
          </a:p>
        </p:txBody>
      </p:sp>
      <p:sp>
        <p:nvSpPr>
          <p:cNvPr id="505962" name="AutoShape 106"/>
          <p:cNvSpPr/>
          <p:nvPr/>
        </p:nvSpPr>
        <p:spPr>
          <a:xfrm>
            <a:off x="1344613" y="6172200"/>
            <a:ext cx="503237" cy="449263"/>
          </a:xfrm>
          <a:prstGeom prst="chevron">
            <a:avLst>
              <a:gd name="adj" fmla="val 52423"/>
            </a:avLst>
          </a:prstGeom>
          <a:solidFill>
            <a:srgbClr val="008000"/>
          </a:solidFill>
          <a:ln w="0" cap="flat" cmpd="sng">
            <a:solidFill>
              <a:srgbClr val="FF6600"/>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505963" name="AutoShape 107"/>
          <p:cNvSpPr/>
          <p:nvPr/>
        </p:nvSpPr>
        <p:spPr>
          <a:xfrm>
            <a:off x="3455988" y="6172200"/>
            <a:ext cx="503237" cy="449263"/>
          </a:xfrm>
          <a:prstGeom prst="chevron">
            <a:avLst>
              <a:gd name="adj" fmla="val 52636"/>
            </a:avLst>
          </a:prstGeom>
          <a:solidFill>
            <a:srgbClr val="008000"/>
          </a:solidFill>
          <a:ln w="0" cap="flat" cmpd="sng">
            <a:solidFill>
              <a:srgbClr val="FF6600"/>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grpSp>
        <p:nvGrpSpPr>
          <p:cNvPr id="11" name="Group 108"/>
          <p:cNvGrpSpPr/>
          <p:nvPr/>
        </p:nvGrpSpPr>
        <p:grpSpPr>
          <a:xfrm>
            <a:off x="-192087" y="5988050"/>
            <a:ext cx="1168400" cy="750888"/>
            <a:chOff x="768" y="3117"/>
            <a:chExt cx="720" cy="577"/>
          </a:xfrm>
        </p:grpSpPr>
        <p:grpSp>
          <p:nvGrpSpPr>
            <p:cNvPr id="15406" name="Group 109"/>
            <p:cNvGrpSpPr/>
            <p:nvPr/>
          </p:nvGrpSpPr>
          <p:grpSpPr>
            <a:xfrm>
              <a:off x="768" y="3117"/>
              <a:ext cx="720" cy="577"/>
              <a:chOff x="816" y="1280"/>
              <a:chExt cx="1005" cy="805"/>
            </a:xfrm>
          </p:grpSpPr>
          <p:sp>
            <p:nvSpPr>
              <p:cNvPr id="505966" name="Oval 110"/>
              <p:cNvSpPr>
                <a:spLocks noChangeArrowheads="1"/>
              </p:cNvSpPr>
              <p:nvPr/>
            </p:nvSpPr>
            <p:spPr bwMode="gray">
              <a:xfrm>
                <a:off x="816" y="1404"/>
                <a:ext cx="223" cy="558"/>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05967" name="Oval 111"/>
              <p:cNvSpPr>
                <a:spLocks noChangeArrowheads="1"/>
              </p:cNvSpPr>
              <p:nvPr/>
            </p:nvSpPr>
            <p:spPr bwMode="gray">
              <a:xfrm>
                <a:off x="816" y="1404"/>
                <a:ext cx="223" cy="558"/>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05968" name="Oval 112"/>
              <p:cNvSpPr>
                <a:spLocks noChangeArrowheads="1"/>
              </p:cNvSpPr>
              <p:nvPr/>
            </p:nvSpPr>
            <p:spPr bwMode="gray">
              <a:xfrm>
                <a:off x="887" y="1404"/>
                <a:ext cx="933" cy="558"/>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05969" name="Oval 113"/>
              <p:cNvSpPr>
                <a:spLocks noChangeArrowheads="1"/>
              </p:cNvSpPr>
              <p:nvPr/>
            </p:nvSpPr>
            <p:spPr bwMode="gray">
              <a:xfrm>
                <a:off x="887" y="1406"/>
                <a:ext cx="934" cy="557"/>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412" name="Oval 114"/>
              <p:cNvSpPr/>
              <p:nvPr/>
            </p:nvSpPr>
            <p:spPr>
              <a:xfrm>
                <a:off x="933" y="1404"/>
                <a:ext cx="840" cy="557"/>
              </a:xfrm>
              <a:prstGeom prst="ellipse">
                <a:avLst/>
              </a:prstGeom>
              <a:solidFill>
                <a:srgbClr val="333333"/>
              </a:solidFill>
              <a:ln w="38100">
                <a:noFill/>
              </a:ln>
            </p:spPr>
            <p:txBody>
              <a:bodyPr anchor="ctr">
                <a:spAutoFit/>
              </a:bodyPr>
              <a:p>
                <a:endParaRPr lang="zh-CN" altLang="en-US" dirty="0">
                  <a:latin typeface="Arial" panose="020B0604020202020204" pitchFamily="34" charset="0"/>
                </a:endParaRPr>
              </a:p>
            </p:txBody>
          </p:sp>
          <p:grpSp>
            <p:nvGrpSpPr>
              <p:cNvPr id="15413" name="Group 115"/>
              <p:cNvGrpSpPr/>
              <p:nvPr/>
            </p:nvGrpSpPr>
            <p:grpSpPr>
              <a:xfrm>
                <a:off x="946" y="1280"/>
                <a:ext cx="813" cy="805"/>
                <a:chOff x="4166" y="1706"/>
                <a:chExt cx="1252" cy="1252"/>
              </a:xfrm>
            </p:grpSpPr>
            <p:sp>
              <p:nvSpPr>
                <p:cNvPr id="15414" name="Oval 116"/>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p>
                  <a:endParaRPr lang="zh-CN" altLang="en-US" dirty="0">
                    <a:latin typeface="Arial" panose="020B0604020202020204" pitchFamily="34" charset="0"/>
                  </a:endParaRPr>
                </a:p>
              </p:txBody>
            </p:sp>
            <p:sp>
              <p:nvSpPr>
                <p:cNvPr id="15415" name="Oval 117"/>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endParaRPr lang="zh-CN" altLang="en-US" dirty="0">
                    <a:latin typeface="Arial" panose="020B0604020202020204" pitchFamily="34" charset="0"/>
                  </a:endParaRPr>
                </a:p>
              </p:txBody>
            </p:sp>
            <p:sp>
              <p:nvSpPr>
                <p:cNvPr id="15416" name="Oval 118"/>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endParaRPr lang="zh-CN" altLang="en-US" dirty="0">
                    <a:latin typeface="Arial" panose="020B0604020202020204" pitchFamily="34" charset="0"/>
                  </a:endParaRPr>
                </a:p>
              </p:txBody>
            </p:sp>
            <p:sp>
              <p:nvSpPr>
                <p:cNvPr id="15417" name="Oval 119"/>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endParaRPr lang="zh-CN" altLang="en-US" dirty="0">
                    <a:latin typeface="Arial" panose="020B0604020202020204" pitchFamily="34" charset="0"/>
                  </a:endParaRPr>
                </a:p>
              </p:txBody>
            </p:sp>
          </p:grpSp>
        </p:grpSp>
        <p:sp>
          <p:nvSpPr>
            <p:cNvPr id="15407" name="Text Box 120"/>
            <p:cNvSpPr txBox="1"/>
            <p:nvPr/>
          </p:nvSpPr>
          <p:spPr>
            <a:xfrm>
              <a:off x="960" y="3187"/>
              <a:ext cx="344" cy="399"/>
            </a:xfrm>
            <a:prstGeom prst="rect">
              <a:avLst/>
            </a:prstGeom>
            <a:noFill/>
            <a:ln w="9525">
              <a:noFill/>
            </a:ln>
          </p:spPr>
          <p:txBody>
            <a:bodyPr>
              <a:spAutoFit/>
            </a:bodyPr>
            <a:p>
              <a:pPr algn="ctr">
                <a:spcBef>
                  <a:spcPct val="50000"/>
                </a:spcBef>
              </a:pPr>
              <a:r>
                <a:rPr lang="zh-CN" altLang="en-US" sz="2800" b="1" dirty="0">
                  <a:latin typeface="Arial" panose="020B0604020202020204" pitchFamily="34" charset="0"/>
                  <a:ea typeface="黑体" panose="02010609060101010101" pitchFamily="49" charset="-122"/>
                </a:rPr>
                <a:t>点</a:t>
              </a:r>
              <a:endParaRPr lang="zh-CN" altLang="en-US" sz="2800" b="1" dirty="0">
                <a:latin typeface="Arial" panose="020B0604020202020204" pitchFamily="34" charset="0"/>
                <a:ea typeface="黑体" panose="02010609060101010101" pitchFamily="49" charset="-122"/>
              </a:endParaRPr>
            </a:p>
          </p:txBody>
        </p:sp>
      </p:grpSp>
      <p:grpSp>
        <p:nvGrpSpPr>
          <p:cNvPr id="14" name="Group 121"/>
          <p:cNvGrpSpPr/>
          <p:nvPr/>
        </p:nvGrpSpPr>
        <p:grpSpPr>
          <a:xfrm>
            <a:off x="2016125" y="5986463"/>
            <a:ext cx="1082675" cy="757237"/>
            <a:chOff x="2399" y="3114"/>
            <a:chExt cx="721" cy="576"/>
          </a:xfrm>
        </p:grpSpPr>
        <p:grpSp>
          <p:nvGrpSpPr>
            <p:cNvPr id="15394" name="Group 122"/>
            <p:cNvGrpSpPr/>
            <p:nvPr/>
          </p:nvGrpSpPr>
          <p:grpSpPr>
            <a:xfrm>
              <a:off x="2399" y="3114"/>
              <a:ext cx="721" cy="576"/>
              <a:chOff x="2368" y="1280"/>
              <a:chExt cx="1006" cy="805"/>
            </a:xfrm>
          </p:grpSpPr>
          <p:sp>
            <p:nvSpPr>
              <p:cNvPr id="505979" name="Oval 123"/>
              <p:cNvSpPr>
                <a:spLocks noChangeArrowheads="1"/>
              </p:cNvSpPr>
              <p:nvPr/>
            </p:nvSpPr>
            <p:spPr bwMode="gray">
              <a:xfrm>
                <a:off x="2368" y="1412"/>
                <a:ext cx="240" cy="550"/>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05980" name="Oval 124"/>
              <p:cNvSpPr>
                <a:spLocks noChangeArrowheads="1"/>
              </p:cNvSpPr>
              <p:nvPr/>
            </p:nvSpPr>
            <p:spPr bwMode="gray">
              <a:xfrm>
                <a:off x="2368" y="1412"/>
                <a:ext cx="240" cy="550"/>
              </a:xfrm>
              <a:prstGeom prst="ellipse">
                <a:avLst/>
              </a:prstGeom>
              <a:gradFill rotWithShape="1">
                <a:gsLst>
                  <a:gs pos="0">
                    <a:schemeClr val="accent1">
                      <a:alpha val="32001"/>
                    </a:schemeClr>
                  </a:gs>
                  <a:gs pos="100000">
                    <a:schemeClr val="accent1">
                      <a:gamma/>
                      <a:shade val="46275"/>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05981" name="Oval 125"/>
              <p:cNvSpPr>
                <a:spLocks noChangeArrowheads="1"/>
              </p:cNvSpPr>
              <p:nvPr/>
            </p:nvSpPr>
            <p:spPr bwMode="gray">
              <a:xfrm>
                <a:off x="2440" y="1412"/>
                <a:ext cx="932" cy="552"/>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05982" name="Oval 126"/>
              <p:cNvSpPr>
                <a:spLocks noChangeArrowheads="1"/>
              </p:cNvSpPr>
              <p:nvPr/>
            </p:nvSpPr>
            <p:spPr bwMode="gray">
              <a:xfrm>
                <a:off x="2440" y="1413"/>
                <a:ext cx="934" cy="550"/>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400" name="Oval 127"/>
              <p:cNvSpPr/>
              <p:nvPr/>
            </p:nvSpPr>
            <p:spPr>
              <a:xfrm>
                <a:off x="2484" y="1411"/>
                <a:ext cx="840" cy="552"/>
              </a:xfrm>
              <a:prstGeom prst="ellipse">
                <a:avLst/>
              </a:prstGeom>
              <a:solidFill>
                <a:srgbClr val="333333"/>
              </a:solidFill>
              <a:ln w="38100">
                <a:noFill/>
              </a:ln>
            </p:spPr>
            <p:txBody>
              <a:bodyPr anchor="ctr">
                <a:spAutoFit/>
              </a:bodyPr>
              <a:p>
                <a:endParaRPr lang="zh-CN" altLang="en-US" dirty="0">
                  <a:latin typeface="Arial" panose="020B0604020202020204" pitchFamily="34" charset="0"/>
                </a:endParaRPr>
              </a:p>
            </p:txBody>
          </p:sp>
          <p:grpSp>
            <p:nvGrpSpPr>
              <p:cNvPr id="15401" name="Group 128"/>
              <p:cNvGrpSpPr/>
              <p:nvPr/>
            </p:nvGrpSpPr>
            <p:grpSpPr>
              <a:xfrm>
                <a:off x="2498" y="1280"/>
                <a:ext cx="813" cy="805"/>
                <a:chOff x="4166" y="1706"/>
                <a:chExt cx="1252" cy="1252"/>
              </a:xfrm>
            </p:grpSpPr>
            <p:sp>
              <p:nvSpPr>
                <p:cNvPr id="15402" name="Oval 129"/>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p>
                  <a:endParaRPr lang="zh-CN" altLang="en-US" dirty="0">
                    <a:latin typeface="Arial" panose="020B0604020202020204" pitchFamily="34" charset="0"/>
                  </a:endParaRPr>
                </a:p>
              </p:txBody>
            </p:sp>
            <p:sp>
              <p:nvSpPr>
                <p:cNvPr id="15403" name="Oval 130"/>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endParaRPr lang="zh-CN" altLang="en-US" dirty="0">
                    <a:latin typeface="Arial" panose="020B0604020202020204" pitchFamily="34" charset="0"/>
                  </a:endParaRPr>
                </a:p>
              </p:txBody>
            </p:sp>
            <p:sp>
              <p:nvSpPr>
                <p:cNvPr id="15404" name="Oval 131"/>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endParaRPr lang="zh-CN" altLang="en-US" dirty="0">
                    <a:latin typeface="Arial" panose="020B0604020202020204" pitchFamily="34" charset="0"/>
                  </a:endParaRPr>
                </a:p>
              </p:txBody>
            </p:sp>
            <p:sp>
              <p:nvSpPr>
                <p:cNvPr id="15405" name="Oval 132"/>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endParaRPr lang="zh-CN" altLang="en-US" dirty="0">
                    <a:latin typeface="Arial" panose="020B0604020202020204" pitchFamily="34" charset="0"/>
                  </a:endParaRPr>
                </a:p>
              </p:txBody>
            </p:sp>
          </p:grpSp>
        </p:grpSp>
        <p:sp>
          <p:nvSpPr>
            <p:cNvPr id="15395" name="Text Box 133"/>
            <p:cNvSpPr txBox="1"/>
            <p:nvPr/>
          </p:nvSpPr>
          <p:spPr>
            <a:xfrm>
              <a:off x="2592" y="3187"/>
              <a:ext cx="344" cy="394"/>
            </a:xfrm>
            <a:prstGeom prst="rect">
              <a:avLst/>
            </a:prstGeom>
            <a:noFill/>
            <a:ln w="9525">
              <a:noFill/>
            </a:ln>
          </p:spPr>
          <p:txBody>
            <a:bodyPr>
              <a:spAutoFit/>
            </a:bodyPr>
            <a:p>
              <a:pPr algn="ctr">
                <a:spcBef>
                  <a:spcPct val="50000"/>
                </a:spcBef>
              </a:pPr>
              <a:r>
                <a:rPr lang="zh-CN" altLang="en-US" sz="2800" b="1" dirty="0">
                  <a:latin typeface="Arial" panose="020B0604020202020204" pitchFamily="34" charset="0"/>
                  <a:ea typeface="黑体" panose="02010609060101010101" pitchFamily="49" charset="-122"/>
                </a:rPr>
                <a:t>线</a:t>
              </a:r>
              <a:endParaRPr lang="zh-CN" altLang="en-US" sz="2800" b="1" dirty="0">
                <a:latin typeface="Arial" panose="020B0604020202020204" pitchFamily="34" charset="0"/>
                <a:ea typeface="黑体" panose="02010609060101010101" pitchFamily="49" charset="-122"/>
              </a:endParaRPr>
            </a:p>
          </p:txBody>
        </p:sp>
      </p:grpSp>
      <p:grpSp>
        <p:nvGrpSpPr>
          <p:cNvPr id="17" name="Group 134"/>
          <p:cNvGrpSpPr/>
          <p:nvPr/>
        </p:nvGrpSpPr>
        <p:grpSpPr>
          <a:xfrm>
            <a:off x="4129088" y="6053138"/>
            <a:ext cx="1152525" cy="693737"/>
            <a:chOff x="4176" y="3115"/>
            <a:chExt cx="768" cy="577"/>
          </a:xfrm>
        </p:grpSpPr>
        <p:grpSp>
          <p:nvGrpSpPr>
            <p:cNvPr id="15382" name="Group 135"/>
            <p:cNvGrpSpPr/>
            <p:nvPr/>
          </p:nvGrpSpPr>
          <p:grpSpPr>
            <a:xfrm>
              <a:off x="4176" y="3115"/>
              <a:ext cx="768" cy="577"/>
              <a:chOff x="3919" y="1280"/>
              <a:chExt cx="1073" cy="805"/>
            </a:xfrm>
          </p:grpSpPr>
          <p:sp>
            <p:nvSpPr>
              <p:cNvPr id="505992" name="Oval 136"/>
              <p:cNvSpPr>
                <a:spLocks noChangeArrowheads="1"/>
              </p:cNvSpPr>
              <p:nvPr/>
            </p:nvSpPr>
            <p:spPr bwMode="gray">
              <a:xfrm>
                <a:off x="3919" y="1385"/>
                <a:ext cx="242" cy="60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05993" name="Oval 137"/>
              <p:cNvSpPr>
                <a:spLocks noChangeArrowheads="1"/>
              </p:cNvSpPr>
              <p:nvPr/>
            </p:nvSpPr>
            <p:spPr bwMode="gray">
              <a:xfrm>
                <a:off x="3919" y="1385"/>
                <a:ext cx="1073" cy="604"/>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05994" name="Oval 138"/>
              <p:cNvSpPr>
                <a:spLocks noChangeArrowheads="1"/>
              </p:cNvSpPr>
              <p:nvPr/>
            </p:nvSpPr>
            <p:spPr bwMode="gray">
              <a:xfrm>
                <a:off x="3990" y="1387"/>
                <a:ext cx="931" cy="60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05995" name="Oval 139"/>
              <p:cNvSpPr>
                <a:spLocks noChangeArrowheads="1"/>
              </p:cNvSpPr>
              <p:nvPr/>
            </p:nvSpPr>
            <p:spPr bwMode="gray">
              <a:xfrm>
                <a:off x="4005" y="1391"/>
                <a:ext cx="933" cy="604"/>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388" name="Oval 140"/>
              <p:cNvSpPr/>
              <p:nvPr/>
            </p:nvSpPr>
            <p:spPr>
              <a:xfrm>
                <a:off x="4039" y="1383"/>
                <a:ext cx="841" cy="603"/>
              </a:xfrm>
              <a:prstGeom prst="ellipse">
                <a:avLst/>
              </a:prstGeom>
              <a:solidFill>
                <a:srgbClr val="333333"/>
              </a:solidFill>
              <a:ln w="38100">
                <a:noFill/>
              </a:ln>
            </p:spPr>
            <p:txBody>
              <a:bodyPr anchor="ctr">
                <a:spAutoFit/>
              </a:bodyPr>
              <a:p>
                <a:endParaRPr lang="zh-CN" altLang="en-US" dirty="0">
                  <a:latin typeface="Arial" panose="020B0604020202020204" pitchFamily="34" charset="0"/>
                </a:endParaRPr>
              </a:p>
            </p:txBody>
          </p:sp>
          <p:grpSp>
            <p:nvGrpSpPr>
              <p:cNvPr id="15389" name="Group 141"/>
              <p:cNvGrpSpPr/>
              <p:nvPr/>
            </p:nvGrpSpPr>
            <p:grpSpPr>
              <a:xfrm>
                <a:off x="4054" y="1280"/>
                <a:ext cx="814" cy="805"/>
                <a:chOff x="4166" y="1706"/>
                <a:chExt cx="1252" cy="1252"/>
              </a:xfrm>
            </p:grpSpPr>
            <p:sp>
              <p:nvSpPr>
                <p:cNvPr id="15390" name="Oval 142"/>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p>
                  <a:endParaRPr lang="zh-CN" altLang="en-US" dirty="0">
                    <a:latin typeface="Arial" panose="020B0604020202020204" pitchFamily="34" charset="0"/>
                  </a:endParaRPr>
                </a:p>
              </p:txBody>
            </p:sp>
            <p:sp>
              <p:nvSpPr>
                <p:cNvPr id="15391" name="Oval 143"/>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endParaRPr lang="zh-CN" altLang="en-US" dirty="0">
                    <a:latin typeface="Arial" panose="020B0604020202020204" pitchFamily="34" charset="0"/>
                  </a:endParaRPr>
                </a:p>
              </p:txBody>
            </p:sp>
            <p:sp>
              <p:nvSpPr>
                <p:cNvPr id="15392" name="Oval 144"/>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endParaRPr lang="zh-CN" altLang="en-US" dirty="0">
                    <a:latin typeface="Arial" panose="020B0604020202020204" pitchFamily="34" charset="0"/>
                  </a:endParaRPr>
                </a:p>
              </p:txBody>
            </p:sp>
            <p:sp>
              <p:nvSpPr>
                <p:cNvPr id="15393" name="Oval 145"/>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endParaRPr lang="zh-CN" altLang="en-US" dirty="0">
                    <a:latin typeface="Arial" panose="020B0604020202020204" pitchFamily="34" charset="0"/>
                  </a:endParaRPr>
                </a:p>
              </p:txBody>
            </p:sp>
          </p:grpSp>
        </p:grpSp>
        <p:sp>
          <p:nvSpPr>
            <p:cNvPr id="15383" name="Text Box 146"/>
            <p:cNvSpPr txBox="1"/>
            <p:nvPr/>
          </p:nvSpPr>
          <p:spPr>
            <a:xfrm>
              <a:off x="4368" y="3187"/>
              <a:ext cx="345" cy="432"/>
            </a:xfrm>
            <a:prstGeom prst="rect">
              <a:avLst/>
            </a:prstGeom>
            <a:noFill/>
            <a:ln w="9525">
              <a:noFill/>
            </a:ln>
          </p:spPr>
          <p:txBody>
            <a:bodyPr>
              <a:spAutoFit/>
            </a:bodyPr>
            <a:p>
              <a:pPr algn="ctr">
                <a:spcBef>
                  <a:spcPct val="50000"/>
                </a:spcBef>
              </a:pPr>
              <a:r>
                <a:rPr lang="zh-CN" altLang="en-US" sz="2800" b="1" dirty="0">
                  <a:latin typeface="Arial" panose="020B0604020202020204" pitchFamily="34" charset="0"/>
                  <a:ea typeface="黑体" panose="02010609060101010101" pitchFamily="49" charset="-122"/>
                </a:rPr>
                <a:t>面</a:t>
              </a:r>
              <a:endParaRPr lang="zh-CN" altLang="en-US" sz="2800" b="1" dirty="0">
                <a:latin typeface="Arial" panose="020B0604020202020204" pitchFamily="34" charset="0"/>
                <a:ea typeface="黑体" panose="02010609060101010101" pitchFamily="49" charset="-122"/>
              </a:endParaRPr>
            </a:p>
          </p:txBody>
        </p:sp>
      </p:grpSp>
      <p:sp>
        <p:nvSpPr>
          <p:cNvPr id="15381" name="Rectangle 147"/>
          <p:cNvSpPr/>
          <p:nvPr/>
        </p:nvSpPr>
        <p:spPr>
          <a:xfrm>
            <a:off x="2016125" y="-241300"/>
            <a:ext cx="7804150" cy="850900"/>
          </a:xfrm>
          <a:prstGeom prst="rect">
            <a:avLst/>
          </a:prstGeom>
          <a:noFill/>
          <a:ln w="9525">
            <a:noFill/>
          </a:ln>
        </p:spPr>
        <p:txBody>
          <a:bodyPr anchor="ctr"/>
          <a:p>
            <a:r>
              <a:rPr lang="zh-CN" altLang="en-US" sz="3600" b="1" dirty="0">
                <a:solidFill>
                  <a:srgbClr val="0033CC"/>
                </a:solidFill>
                <a:latin typeface="Arial" panose="020B0604020202020204" pitchFamily="34" charset="0"/>
              </a:rPr>
              <a:t>我国对外开放格局的特点</a:t>
            </a:r>
            <a:endParaRPr lang="zh-CN" altLang="en-US" sz="3600" b="1" dirty="0">
              <a:solidFill>
                <a:srgbClr val="0033CC"/>
              </a:solidFill>
              <a:latin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trips(downLeft)">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out)">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272"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2000" fill="hold"/>
                                        <p:tgtEl>
                                          <p:spTgt spid="4"/>
                                        </p:tgtEl>
                                        <p:attrNameLst>
                                          <p:attrName>ppt_w</p:attrName>
                                        </p:attrNameLst>
                                      </p:cBhvr>
                                      <p:tavLst>
                                        <p:tav tm="0">
                                          <p:val>
                                            <p:strVal val="2/3*#ppt_w"/>
                                          </p:val>
                                        </p:tav>
                                        <p:tav tm="100000">
                                          <p:val>
                                            <p:strVal val="#ppt_w"/>
                                          </p:val>
                                        </p:tav>
                                      </p:tavLst>
                                    </p:anim>
                                    <p:anim calcmode="lin" valueType="num">
                                      <p:cBhvr>
                                        <p:cTn id="36" dur="2000" fill="hold"/>
                                        <p:tgtEl>
                                          <p:spTgt spid="4"/>
                                        </p:tgtEl>
                                        <p:attrNameLst>
                                          <p:attrName>ppt_h</p:attrName>
                                        </p:attrNameLst>
                                      </p:cBhvr>
                                      <p:tavLst>
                                        <p:tav tm="0">
                                          <p:val>
                                            <p:strVal val="2/3*#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80">
                                          <p:stCondLst>
                                            <p:cond delay="0"/>
                                          </p:stCondLst>
                                        </p:cTn>
                                        <p:tgtEl>
                                          <p:spTgt spid="3"/>
                                        </p:tgtEl>
                                      </p:cBhvr>
                                    </p:animEffect>
                                    <p:anim calcmode="lin" valueType="num">
                                      <p:cBhvr>
                                        <p:cTn id="4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gtEl>
                                        <p:attrNameLst>
                                          <p:attrName>ppt_y</p:attrName>
                                        </p:attrNameLst>
                                      </p:cBhvr>
                                      <p:tavLst>
                                        <p:tav tm="0" fmla="#ppt_y-sin(pi*$)/3">
                                          <p:val>
                                            <p:fltVal val="0.500000"/>
                                          </p:val>
                                        </p:tav>
                                        <p:tav tm="100000">
                                          <p:val>
                                            <p:fltVal val="1.000000"/>
                                          </p:val>
                                        </p:tav>
                                      </p:tavLst>
                                    </p:anim>
                                    <p:anim calcmode="lin" valueType="num">
                                      <p:cBhvr>
                                        <p:cTn id="44" dur="664" tmFilter="0, 0; 0.125,0.2665; 0.25,0.4; 0.375,0.465; 0.5,0.5;  0.625,0.535; 0.75,0.6; 0.875,0.7335; 1,1">
                                          <p:stCondLst>
                                            <p:cond delay="664"/>
                                          </p:stCondLst>
                                        </p:cTn>
                                        <p:tgtEl>
                                          <p:spTgt spid="3"/>
                                        </p:tgtEl>
                                        <p:attrNameLst>
                                          <p:attrName>ppt_y</p:attrName>
                                        </p:attrNameLst>
                                      </p:cBhvr>
                                      <p:tavLst>
                                        <p:tav tm="0" fmla="#ppt_y-sin(pi*$)/9">
                                          <p:val>
                                            <p:fltVal val="0.000000"/>
                                          </p:val>
                                        </p:tav>
                                        <p:tav tm="100000">
                                          <p:val>
                                            <p:fltVal val="1.000000"/>
                                          </p:val>
                                        </p:tav>
                                      </p:tavLst>
                                    </p:anim>
                                    <p:anim calcmode="lin" valueType="num">
                                      <p:cBhvr>
                                        <p:cTn id="45" dur="332" tmFilter="0, 0; 0.125,0.2665; 0.25,0.4; 0.375,0.465; 0.5,0.5;  0.625,0.535; 0.75,0.6; 0.875,0.7335; 1,1">
                                          <p:stCondLst>
                                            <p:cond delay="1324"/>
                                          </p:stCondLst>
                                        </p:cTn>
                                        <p:tgtEl>
                                          <p:spTgt spid="3"/>
                                        </p:tgtEl>
                                        <p:attrNameLst>
                                          <p:attrName>ppt_y</p:attrName>
                                        </p:attrNameLst>
                                      </p:cBhvr>
                                      <p:tavLst>
                                        <p:tav tm="0" fmla="#ppt_y-sin(pi*$)/27">
                                          <p:val>
                                            <p:fltVal val="0.000000"/>
                                          </p:val>
                                        </p:tav>
                                        <p:tav tm="100000">
                                          <p:val>
                                            <p:fltVal val="1.000000"/>
                                          </p:val>
                                        </p:tav>
                                      </p:tavLst>
                                    </p:anim>
                                    <p:anim calcmode="lin" valueType="num">
                                      <p:cBhvr>
                                        <p:cTn id="46" dur="164" tmFilter="0, 0; 0.125,0.2665; 0.25,0.4; 0.375,0.465; 0.5,0.5;  0.625,0.535; 0.75,0.6; 0.875,0.7335; 1,1">
                                          <p:stCondLst>
                                            <p:cond delay="1656"/>
                                          </p:stCondLst>
                                        </p:cTn>
                                        <p:tgtEl>
                                          <p:spTgt spid="3"/>
                                        </p:tgtEl>
                                        <p:attrNameLst>
                                          <p:attrName>ppt_y</p:attrName>
                                        </p:attrNameLst>
                                      </p:cBhvr>
                                      <p:tavLst>
                                        <p:tav tm="0" fmla="#ppt_y-sin(pi*$)/81">
                                          <p:val>
                                            <p:fltVal val="0.000000"/>
                                          </p:val>
                                        </p:tav>
                                        <p:tav tm="100000">
                                          <p:val>
                                            <p:fltVal val="1.000000"/>
                                          </p:val>
                                        </p:tav>
                                      </p:tavLst>
                                    </p:anim>
                                    <p:animScale>
                                      <p:cBhvr>
                                        <p:cTn id="47" dur="26">
                                          <p:stCondLst>
                                            <p:cond delay="650"/>
                                          </p:stCondLst>
                                        </p:cTn>
                                        <p:tgtEl>
                                          <p:spTgt spid="3"/>
                                        </p:tgtEl>
                                      </p:cBhvr>
                                      <p:to x="100000" y="60000"/>
                                    </p:animScale>
                                    <p:animScale>
                                      <p:cBhvr>
                                        <p:cTn id="48" dur="166" decel="50000">
                                          <p:stCondLst>
                                            <p:cond delay="676"/>
                                          </p:stCondLst>
                                        </p:cTn>
                                        <p:tgtEl>
                                          <p:spTgt spid="3"/>
                                        </p:tgtEl>
                                      </p:cBhvr>
                                      <p:to x="100000" y="100000"/>
                                    </p:animScale>
                                    <p:animScale>
                                      <p:cBhvr>
                                        <p:cTn id="49" dur="26">
                                          <p:stCondLst>
                                            <p:cond delay="1312"/>
                                          </p:stCondLst>
                                        </p:cTn>
                                        <p:tgtEl>
                                          <p:spTgt spid="3"/>
                                        </p:tgtEl>
                                      </p:cBhvr>
                                      <p:to x="100000" y="80000"/>
                                    </p:animScale>
                                    <p:animScale>
                                      <p:cBhvr>
                                        <p:cTn id="50" dur="166" decel="50000">
                                          <p:stCondLst>
                                            <p:cond delay="1338"/>
                                          </p:stCondLst>
                                        </p:cTn>
                                        <p:tgtEl>
                                          <p:spTgt spid="3"/>
                                        </p:tgtEl>
                                      </p:cBhvr>
                                      <p:to x="100000" y="100000"/>
                                    </p:animScale>
                                    <p:animScale>
                                      <p:cBhvr>
                                        <p:cTn id="51" dur="26">
                                          <p:stCondLst>
                                            <p:cond delay="1642"/>
                                          </p:stCondLst>
                                        </p:cTn>
                                        <p:tgtEl>
                                          <p:spTgt spid="3"/>
                                        </p:tgtEl>
                                      </p:cBhvr>
                                      <p:to x="100000" y="90000"/>
                                    </p:animScale>
                                    <p:animScale>
                                      <p:cBhvr>
                                        <p:cTn id="52" dur="166" decel="50000">
                                          <p:stCondLst>
                                            <p:cond delay="1668"/>
                                          </p:stCondLst>
                                        </p:cTn>
                                        <p:tgtEl>
                                          <p:spTgt spid="3"/>
                                        </p:tgtEl>
                                      </p:cBhvr>
                                      <p:to x="100000" y="100000"/>
                                    </p:animScale>
                                    <p:animScale>
                                      <p:cBhvr>
                                        <p:cTn id="53" dur="26">
                                          <p:stCondLst>
                                            <p:cond delay="1808"/>
                                          </p:stCondLst>
                                        </p:cTn>
                                        <p:tgtEl>
                                          <p:spTgt spid="3"/>
                                        </p:tgtEl>
                                      </p:cBhvr>
                                      <p:to x="100000" y="95000"/>
                                    </p:animScale>
                                    <p:animScale>
                                      <p:cBhvr>
                                        <p:cTn id="54" dur="166" decel="50000">
                                          <p:stCondLst>
                                            <p:cond delay="1834"/>
                                          </p:stCondLst>
                                        </p:cTn>
                                        <p:tgtEl>
                                          <p:spTgt spid="3"/>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1" presetClass="entr" presetSubtype="4"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heel(4)">
                                      <p:cBhvr>
                                        <p:cTn id="59" dur="20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505960"/>
                                        </p:tgtEl>
                                        <p:attrNameLst>
                                          <p:attrName>style.visibility</p:attrName>
                                        </p:attrNameLst>
                                      </p:cBhvr>
                                      <p:to>
                                        <p:strVal val="visible"/>
                                      </p:to>
                                    </p:set>
                                    <p:animEffect transition="in" filter="wipe(down)">
                                      <p:cBhvr>
                                        <p:cTn id="64" dur="5000"/>
                                        <p:tgtEl>
                                          <p:spTgt spid="50596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505858"/>
                                        </p:tgtEl>
                                        <p:attrNameLst>
                                          <p:attrName>style.visibility</p:attrName>
                                        </p:attrNameLst>
                                      </p:cBhvr>
                                      <p:to>
                                        <p:strVal val="visible"/>
                                      </p:to>
                                    </p:set>
                                    <p:animEffect transition="in" filter="fade">
                                      <p:cBhvr>
                                        <p:cTn id="69" dur="2000"/>
                                        <p:tgtEl>
                                          <p:spTgt spid="505858"/>
                                        </p:tgtEl>
                                      </p:cBhvr>
                                    </p:animEffect>
                                  </p:childTnLst>
                                </p:cTn>
                              </p:par>
                            </p:childTnLst>
                          </p:cTn>
                        </p:par>
                      </p:childTnLst>
                    </p:cTn>
                  </p:par>
                  <p:par>
                    <p:cTn id="70" fill="hold">
                      <p:stCondLst>
                        <p:cond delay="indefinite"/>
                      </p:stCondLst>
                      <p:childTnLst>
                        <p:par>
                          <p:cTn id="71" fill="hold">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505962"/>
                                        </p:tgtEl>
                                        <p:attrNameLst>
                                          <p:attrName>style.visibility</p:attrName>
                                        </p:attrNameLst>
                                      </p:cBhvr>
                                      <p:to>
                                        <p:strVal val="visible"/>
                                      </p:to>
                                    </p:set>
                                    <p:animEffect transition="in" filter="box(in)">
                                      <p:cBhvr>
                                        <p:cTn id="74" dur="500"/>
                                        <p:tgtEl>
                                          <p:spTgt spid="505962"/>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505963"/>
                                        </p:tgtEl>
                                        <p:attrNameLst>
                                          <p:attrName>style.visibility</p:attrName>
                                        </p:attrNameLst>
                                      </p:cBhvr>
                                      <p:to>
                                        <p:strVal val="visible"/>
                                      </p:to>
                                    </p:set>
                                    <p:animEffect transition="in" filter="box(in)">
                                      <p:cBhvr>
                                        <p:cTn id="77" dur="500"/>
                                        <p:tgtEl>
                                          <p:spTgt spid="505963"/>
                                        </p:tgtEl>
                                      </p:cBhvr>
                                    </p:animEffect>
                                  </p:childTnLst>
                                </p:cTn>
                              </p:par>
                              <p:par>
                                <p:cTn id="78" presetID="4" presetClass="entr" presetSubtype="16" fill="hold" nodeType="with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box(in)">
                                      <p:cBhvr>
                                        <p:cTn id="80" dur="500"/>
                                        <p:tgtEl>
                                          <p:spTgt spid="11"/>
                                        </p:tgtEl>
                                      </p:cBhvr>
                                    </p:animEffect>
                                  </p:childTnLst>
                                </p:cTn>
                              </p:par>
                              <p:par>
                                <p:cTn id="81" presetID="4" presetClass="entr" presetSubtype="16" fill="hold" nodeType="with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box(in)">
                                      <p:cBhvr>
                                        <p:cTn id="83" dur="500"/>
                                        <p:tgtEl>
                                          <p:spTgt spid="14"/>
                                        </p:tgtEl>
                                      </p:cBhvr>
                                    </p:animEffect>
                                  </p:childTnLst>
                                </p:cTn>
                              </p:par>
                              <p:par>
                                <p:cTn id="84" presetID="4" presetClass="entr" presetSubtype="16" fill="hold" nodeType="with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box(in)">
                                      <p:cBhvr>
                                        <p:cTn id="86" dur="500"/>
                                        <p:tgtEl>
                                          <p:spTgt spid="17"/>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16" fill="hold" grpId="0" nodeType="clickEffect">
                                  <p:stCondLst>
                                    <p:cond delay="0"/>
                                  </p:stCondLst>
                                  <p:childTnLst>
                                    <p:set>
                                      <p:cBhvr>
                                        <p:cTn id="90" dur="1" fill="hold">
                                          <p:stCondLst>
                                            <p:cond delay="0"/>
                                          </p:stCondLst>
                                        </p:cTn>
                                        <p:tgtEl>
                                          <p:spTgt spid="505961"/>
                                        </p:tgtEl>
                                        <p:attrNameLst>
                                          <p:attrName>style.visibility</p:attrName>
                                        </p:attrNameLst>
                                      </p:cBhvr>
                                      <p:to>
                                        <p:strVal val="visible"/>
                                      </p:to>
                                    </p:set>
                                    <p:animEffect transition="in" filter="box(in)">
                                      <p:cBhvr>
                                        <p:cTn id="91" dur="500"/>
                                        <p:tgtEl>
                                          <p:spTgt spid="505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961" grpId="0" bldLvl="0" animBg="1"/>
      <p:bldP spid="505962" grpId="0" bldLvl="0" animBg="1"/>
      <p:bldP spid="505963"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extBox 1"/>
          <p:cNvSpPr txBox="1"/>
          <p:nvPr/>
        </p:nvSpPr>
        <p:spPr>
          <a:xfrm>
            <a:off x="1055688" y="1676400"/>
            <a:ext cx="9026525" cy="2862263"/>
          </a:xfrm>
          <a:prstGeom prst="rect">
            <a:avLst/>
          </a:prstGeom>
          <a:noFill/>
          <a:ln w="9525">
            <a:noFill/>
          </a:ln>
        </p:spPr>
        <p:txBody>
          <a:bodyPr>
            <a:spAutoFit/>
          </a:bodyPr>
          <a:p>
            <a:r>
              <a:rPr lang="zh-CN" altLang="en-US" sz="3600" b="1" dirty="0">
                <a:solidFill>
                  <a:srgbClr val="0000CC"/>
                </a:solidFill>
                <a:latin typeface="黑体" panose="02010609060101010101" pitchFamily="49" charset="-122"/>
                <a:ea typeface="黑体" panose="02010609060101010101" pitchFamily="49" charset="-122"/>
              </a:rPr>
              <a:t>    经过四十年的改革开放，我国已经形成</a:t>
            </a:r>
            <a:r>
              <a:rPr lang="zh-CN" altLang="en-US" sz="3600" b="1" dirty="0">
                <a:solidFill>
                  <a:srgbClr val="FF0000"/>
                </a:solidFill>
                <a:latin typeface="黑体" panose="02010609060101010101" pitchFamily="49" charset="-122"/>
                <a:ea typeface="黑体" panose="02010609060101010101" pitchFamily="49" charset="-122"/>
              </a:rPr>
              <a:t>经济特区</a:t>
            </a:r>
            <a:r>
              <a:rPr lang="en-US" altLang="zh-CN" sz="3600" b="1" dirty="0">
                <a:solidFill>
                  <a:srgbClr val="FF0000"/>
                </a:solidFill>
                <a:latin typeface="黑体" panose="02010609060101010101" pitchFamily="49" charset="-122"/>
                <a:ea typeface="黑体" panose="02010609060101010101" pitchFamily="49" charset="-122"/>
              </a:rPr>
              <a:t>——</a:t>
            </a:r>
            <a:r>
              <a:rPr lang="zh-CN" altLang="en-US" sz="3600" b="1" dirty="0">
                <a:solidFill>
                  <a:srgbClr val="FF0000"/>
                </a:solidFill>
                <a:latin typeface="黑体" panose="02010609060101010101" pitchFamily="49" charset="-122"/>
                <a:ea typeface="黑体" panose="02010609060101010101" pitchFamily="49" charset="-122"/>
              </a:rPr>
              <a:t>沿海开放城市</a:t>
            </a:r>
            <a:r>
              <a:rPr lang="en-US" altLang="zh-CN" sz="3600" b="1" dirty="0">
                <a:solidFill>
                  <a:srgbClr val="FF0000"/>
                </a:solidFill>
                <a:latin typeface="黑体" panose="02010609060101010101" pitchFamily="49" charset="-122"/>
                <a:ea typeface="黑体" panose="02010609060101010101" pitchFamily="49" charset="-122"/>
              </a:rPr>
              <a:t>——</a:t>
            </a:r>
            <a:r>
              <a:rPr lang="zh-CN" altLang="en-US" sz="3600" b="1" dirty="0">
                <a:solidFill>
                  <a:srgbClr val="FF0000"/>
                </a:solidFill>
                <a:latin typeface="黑体" panose="02010609060101010101" pitchFamily="49" charset="-122"/>
                <a:ea typeface="黑体" panose="02010609060101010101" pitchFamily="49" charset="-122"/>
              </a:rPr>
              <a:t>沿海开放区</a:t>
            </a:r>
            <a:r>
              <a:rPr lang="en-US" altLang="zh-CN" sz="3600" b="1" dirty="0">
                <a:solidFill>
                  <a:srgbClr val="FF0000"/>
                </a:solidFill>
                <a:latin typeface="黑体" panose="02010609060101010101" pitchFamily="49" charset="-122"/>
                <a:ea typeface="黑体" panose="02010609060101010101" pitchFamily="49" charset="-122"/>
              </a:rPr>
              <a:t>——</a:t>
            </a:r>
            <a:r>
              <a:rPr lang="zh-CN" altLang="en-US" sz="3600" b="1" dirty="0">
                <a:solidFill>
                  <a:srgbClr val="FF0000"/>
                </a:solidFill>
                <a:latin typeface="黑体" panose="02010609060101010101" pitchFamily="49" charset="-122"/>
                <a:ea typeface="黑体" panose="02010609060101010101" pitchFamily="49" charset="-122"/>
              </a:rPr>
              <a:t>内地</a:t>
            </a:r>
            <a:r>
              <a:rPr lang="zh-CN" altLang="en-US" sz="3600" b="1" dirty="0">
                <a:solidFill>
                  <a:srgbClr val="0000CC"/>
                </a:solidFill>
                <a:latin typeface="黑体" panose="02010609060101010101" pitchFamily="49" charset="-122"/>
                <a:ea typeface="黑体" panose="02010609060101010101" pitchFamily="49" charset="-122"/>
              </a:rPr>
              <a:t>的开放体系。这个体系的形成，标志着我国</a:t>
            </a:r>
            <a:r>
              <a:rPr lang="zh-CN" altLang="en-US" sz="3600" b="1" dirty="0">
                <a:solidFill>
                  <a:srgbClr val="FF0000"/>
                </a:solidFill>
                <a:latin typeface="黑体" panose="02010609060101010101" pitchFamily="49" charset="-122"/>
                <a:ea typeface="黑体" panose="02010609060101010101" pitchFamily="49" charset="-122"/>
              </a:rPr>
              <a:t>全方位、多层次、宽领域</a:t>
            </a:r>
            <a:r>
              <a:rPr lang="zh-CN" altLang="en-US" sz="3600" b="1" dirty="0">
                <a:solidFill>
                  <a:srgbClr val="0000CC"/>
                </a:solidFill>
                <a:latin typeface="黑体" panose="02010609060101010101" pitchFamily="49" charset="-122"/>
                <a:ea typeface="黑体" panose="02010609060101010101" pitchFamily="49" charset="-122"/>
              </a:rPr>
              <a:t>的对外开放格局的初步形成。</a:t>
            </a:r>
            <a:endParaRPr lang="zh-CN" altLang="en-US" sz="3600" b="1" dirty="0">
              <a:solidFill>
                <a:srgbClr val="0000CC"/>
              </a:solidFill>
              <a:latin typeface="黑体" panose="02010609060101010101" pitchFamily="49" charset="-122"/>
              <a:ea typeface="黑体" panose="02010609060101010101" pitchFamily="49" charset="-122"/>
            </a:endParaRPr>
          </a:p>
        </p:txBody>
      </p:sp>
      <p:sp>
        <p:nvSpPr>
          <p:cNvPr id="17411" name="Rectangle 2"/>
          <p:cNvSpPr/>
          <p:nvPr/>
        </p:nvSpPr>
        <p:spPr>
          <a:xfrm>
            <a:off x="2016125" y="-88900"/>
            <a:ext cx="7804150" cy="850900"/>
          </a:xfrm>
          <a:prstGeom prst="rect">
            <a:avLst/>
          </a:prstGeom>
          <a:noFill/>
          <a:ln w="9525">
            <a:noFill/>
          </a:ln>
        </p:spPr>
        <p:txBody>
          <a:bodyPr anchor="ctr"/>
          <a:p>
            <a:r>
              <a:rPr lang="zh-CN" altLang="en-US" sz="3600" b="1" dirty="0">
                <a:solidFill>
                  <a:schemeClr val="bg1"/>
                </a:solidFill>
                <a:latin typeface="Arial" panose="020B0604020202020204" pitchFamily="34" charset="0"/>
              </a:rPr>
              <a:t>我国对外开放格局的特点</a:t>
            </a:r>
            <a:endParaRPr lang="zh-CN" altLang="en-US" sz="3600" b="1" dirty="0">
              <a:solidFill>
                <a:schemeClr val="bg1"/>
              </a:solidFill>
              <a:latin typeface="Arial" panose="020B0604020202020204" pitchFamily="34" charset="0"/>
            </a:endParaRPr>
          </a:p>
        </p:txBody>
      </p:sp>
    </p:spTree>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 name="文本框 102"/>
          <p:cNvSpPr txBox="1"/>
          <p:nvPr/>
        </p:nvSpPr>
        <p:spPr>
          <a:xfrm>
            <a:off x="622935" y="1725295"/>
            <a:ext cx="10619105" cy="2245360"/>
          </a:xfrm>
          <a:prstGeom prst="rect">
            <a:avLst/>
          </a:prstGeom>
          <a:noFill/>
          <a:ln w="9525">
            <a:noFill/>
          </a:ln>
        </p:spPr>
        <p:txBody>
          <a:bodyPr wrap="square">
            <a:spAutoFit/>
          </a:bodyPr>
          <a:p>
            <a:pPr indent="0"/>
            <a:r>
              <a:rPr lang="zh-CN" sz="2800" b="1">
                <a:solidFill>
                  <a:srgbClr val="000000"/>
                </a:solidFill>
                <a:latin typeface="Calibri" panose="020F0502020204030204" pitchFamily="34" charset="0"/>
                <a:ea typeface="宋体" panose="02010600030101010101" pitchFamily="2" charset="-122"/>
              </a:rPr>
              <a:t>例</a:t>
            </a:r>
            <a:r>
              <a:rPr lang="en-US" altLang="zh-CN" sz="2800" b="1">
                <a:solidFill>
                  <a:srgbClr val="000000"/>
                </a:solidFill>
                <a:latin typeface="Calibri" panose="020F0502020204030204" pitchFamily="34" charset="0"/>
                <a:ea typeface="宋体" panose="02010600030101010101" pitchFamily="2" charset="-122"/>
              </a:rPr>
              <a:t>11</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zh-CN" sz="2800" b="1">
                <a:solidFill>
                  <a:srgbClr val="000000"/>
                </a:solidFill>
                <a:latin typeface="Calibri" panose="020F0502020204030204" pitchFamily="34" charset="0"/>
                <a:ea typeface="宋体" panose="02010600030101010101" pitchFamily="2" charset="-122"/>
              </a:rPr>
              <a:t>（</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2016</a:t>
            </a:r>
            <a:r>
              <a:rPr lang="en-US" sz="2800" b="1">
                <a:solidFill>
                  <a:srgbClr val="000000"/>
                </a:solidFill>
                <a:latin typeface="Calibri" panose="020F0502020204030204" pitchFamily="34" charset="0"/>
                <a:ea typeface="宋体" panose="02010600030101010101" pitchFamily="2" charset="-122"/>
              </a:rPr>
              <a:t>·</a:t>
            </a:r>
            <a:r>
              <a:rPr lang="zh-CN" sz="2800" b="1">
                <a:solidFill>
                  <a:srgbClr val="000000"/>
                </a:solidFill>
                <a:latin typeface="Calibri" panose="020F0502020204030204" pitchFamily="34" charset="0"/>
                <a:ea typeface="宋体" panose="02010600030101010101" pitchFamily="2" charset="-122"/>
              </a:rPr>
              <a:t>海南高考</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en-US" sz="2800" b="1">
                <a:solidFill>
                  <a:srgbClr val="000000"/>
                </a:solidFill>
                <a:latin typeface="Calibri" panose="020F0502020204030204" pitchFamily="34" charset="0"/>
                <a:ea typeface="宋体" panose="02010600030101010101" pitchFamily="2" charset="-122"/>
              </a:rPr>
              <a:t>25</a:t>
            </a:r>
            <a:r>
              <a:rPr lang="zh-CN" sz="2800" b="1">
                <a:solidFill>
                  <a:srgbClr val="000000"/>
                </a:solidFill>
                <a:latin typeface="Calibri" panose="020F0502020204030204" pitchFamily="34" charset="0"/>
                <a:ea typeface="宋体" panose="02010600030101010101" pitchFamily="2" charset="-122"/>
              </a:rPr>
              <a:t>）</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1979</a:t>
            </a:r>
            <a:r>
              <a:rPr lang="zh-CN" sz="2800" b="1">
                <a:solidFill>
                  <a:srgbClr val="000000"/>
                </a:solidFill>
                <a:latin typeface="Calibri" panose="020F0502020204030204" pitchFamily="34" charset="0"/>
                <a:ea typeface="宋体" panose="02010600030101010101" pitchFamily="2" charset="-122"/>
              </a:rPr>
              <a:t>年</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7</a:t>
            </a:r>
            <a:r>
              <a:rPr lang="zh-CN" sz="2800" b="1">
                <a:solidFill>
                  <a:srgbClr val="000000"/>
                </a:solidFill>
                <a:latin typeface="Calibri" panose="020F0502020204030204" pitchFamily="34" charset="0"/>
                <a:ea typeface="宋体" panose="02010600030101010101" pitchFamily="2" charset="-122"/>
              </a:rPr>
              <a:t>月，中共中央做出决定，要求广东和福建两省</a:t>
            </a:r>
            <a:r>
              <a:rPr lang="zh-CN"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“发挥优越条件，抓紧当前有利的国际形势，先走一步”。其直接结果是</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zh-CN" sz="2800" b="1">
                <a:solidFill>
                  <a:srgbClr val="000000"/>
                </a:solidFill>
                <a:ea typeface="宋体" panose="02010600030101010101" pitchFamily="2" charset="-122"/>
              </a:rPr>
              <a:t>　　</a:t>
            </a:r>
            <a:r>
              <a:rPr lang="en-US" sz="2800" b="1">
                <a:solidFill>
                  <a:srgbClr val="000000"/>
                </a:solidFill>
                <a:latin typeface="Calibri" panose="020F0502020204030204" pitchFamily="34" charset="0"/>
                <a:ea typeface="宋体" panose="02010600030101010101" pitchFamily="2" charset="-122"/>
              </a:rPr>
              <a:t>)</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A</a:t>
            </a:r>
            <a:r>
              <a:rPr lang="zh-CN" sz="2800" b="1">
                <a:solidFill>
                  <a:srgbClr val="000000"/>
                </a:solidFill>
                <a:latin typeface="Calibri" panose="020F0502020204030204" pitchFamily="34" charset="0"/>
                <a:ea typeface="宋体" panose="02010600030101010101" pitchFamily="2" charset="-122"/>
              </a:rPr>
              <a:t>．推行家庭联产承包责任制</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         </a:t>
            </a:r>
            <a:r>
              <a:rPr lang="en-US" sz="2800" b="1">
                <a:solidFill>
                  <a:srgbClr val="FF0000"/>
                </a:solidFill>
                <a:latin typeface="Calibri" panose="020F0502020204030204" pitchFamily="34" charset="0"/>
                <a:ea typeface="宋体" panose="02010600030101010101" pitchFamily="2" charset="-122"/>
                <a:cs typeface="Times New Roman" panose="02020603050405020304" pitchFamily="18" charset="0"/>
              </a:rPr>
              <a:t>   </a:t>
            </a:r>
            <a:r>
              <a:rPr lang="en-US" sz="2800" b="1">
                <a:solidFill>
                  <a:schemeClr val="tx1"/>
                </a:solidFill>
                <a:latin typeface="Calibri" panose="020F0502020204030204" pitchFamily="34" charset="0"/>
                <a:ea typeface="宋体" panose="02010600030101010101" pitchFamily="2" charset="-122"/>
                <a:cs typeface="Times New Roman" panose="02020603050405020304" pitchFamily="18" charset="0"/>
              </a:rPr>
              <a:t> B</a:t>
            </a:r>
            <a:r>
              <a:rPr lang="zh-CN" sz="2800" b="1">
                <a:solidFill>
                  <a:schemeClr val="tx1"/>
                </a:solidFill>
                <a:ea typeface="宋体" panose="02010600030101010101" pitchFamily="2" charset="-122"/>
              </a:rPr>
              <a:t>．</a:t>
            </a:r>
            <a:r>
              <a:rPr lang="zh-CN" sz="2800" b="1">
                <a:solidFill>
                  <a:schemeClr val="tx1"/>
                </a:solidFill>
                <a:latin typeface="Calibri" panose="020F0502020204030204" pitchFamily="34" charset="0"/>
                <a:ea typeface="宋体" panose="02010600030101010101" pitchFamily="2" charset="-122"/>
              </a:rPr>
              <a:t>设立经济特区</a:t>
            </a:r>
            <a:endParaRPr lang="en-US" sz="2800" b="1">
              <a:solidFill>
                <a:schemeClr val="tx1"/>
              </a:solidFill>
              <a:latin typeface="Calibri" panose="020F0502020204030204" pitchFamily="34" charset="0"/>
              <a:ea typeface="宋体" panose="02010600030101010101" pitchFamily="2" charset="-122"/>
              <a:cs typeface="Times New Roman" panose="02020603050405020304" pitchFamily="18" charset="0"/>
            </a:endParaRPr>
          </a:p>
          <a:p>
            <a:pPr indent="0"/>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C</a:t>
            </a:r>
            <a:r>
              <a:rPr lang="zh-CN" sz="2800" b="1">
                <a:solidFill>
                  <a:srgbClr val="000000"/>
                </a:solidFill>
                <a:ea typeface="宋体" panose="02010600030101010101" pitchFamily="2" charset="-122"/>
              </a:rPr>
              <a:t>．</a:t>
            </a:r>
            <a:r>
              <a:rPr lang="zh-CN" sz="2800" b="1">
                <a:solidFill>
                  <a:srgbClr val="000000"/>
                </a:solidFill>
                <a:latin typeface="Calibri" panose="020F0502020204030204" pitchFamily="34" charset="0"/>
                <a:ea typeface="宋体" panose="02010600030101010101" pitchFamily="2" charset="-122"/>
              </a:rPr>
              <a:t>建立社会主义市场经济体制</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         D</a:t>
            </a:r>
            <a:r>
              <a:rPr lang="zh-CN" sz="2800" b="1">
                <a:solidFill>
                  <a:srgbClr val="000000"/>
                </a:solidFill>
                <a:ea typeface="宋体" panose="02010600030101010101" pitchFamily="2" charset="-122"/>
              </a:rPr>
              <a:t>．</a:t>
            </a:r>
            <a:r>
              <a:rPr lang="zh-CN" sz="2800" b="1">
                <a:solidFill>
                  <a:srgbClr val="000000"/>
                </a:solidFill>
                <a:latin typeface="Calibri" panose="020F0502020204030204" pitchFamily="34" charset="0"/>
                <a:ea typeface="宋体" panose="02010600030101010101" pitchFamily="2" charset="-122"/>
              </a:rPr>
              <a:t>开展国企改革</a:t>
            </a:r>
            <a:endParaRPr lang="zh-CN" altLang="en-US" sz="2800" b="1"/>
          </a:p>
        </p:txBody>
      </p:sp>
      <p:sp>
        <p:nvSpPr>
          <p:cNvPr id="2" name="矩形 1"/>
          <p:cNvSpPr/>
          <p:nvPr/>
        </p:nvSpPr>
        <p:spPr>
          <a:xfrm>
            <a:off x="4527868" y="2312035"/>
            <a:ext cx="567055" cy="922020"/>
          </a:xfrm>
          <a:prstGeom prst="rect">
            <a:avLst/>
          </a:prstGeom>
          <a:noFill/>
          <a:ln>
            <a:noFill/>
          </a:ln>
        </p:spPr>
        <p:txBody>
          <a:bodyPr wrap="none" rtlCol="0" anchor="t">
            <a:spAutoFit/>
          </a:bodyPr>
          <a:p>
            <a:pPr algn="ctr"/>
            <a:r>
              <a:rPr lang="en-US" altLang="zh-CN" sz="5400" b="1">
                <a:solidFill>
                  <a:srgbClr val="FF0000"/>
                </a:solidFill>
                <a:effectLst>
                  <a:outerShdw blurRad="38100" dist="19050" dir="2700000" algn="tl" rotWithShape="0">
                    <a:schemeClr val="dk1">
                      <a:alpha val="40000"/>
                    </a:schemeClr>
                  </a:outerShdw>
                </a:effectLst>
              </a:rPr>
              <a:t>B</a:t>
            </a:r>
            <a:endParaRPr lang="en-US" altLang="zh-CN" sz="5400" b="1">
              <a:solidFill>
                <a:srgbClr val="FF0000"/>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237395" y="272457"/>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三、</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改革开放的特点与成功经验</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32770" name="Rectangle 2"/>
          <p:cNvSpPr>
            <a:spLocks noChangeArrowheads="1"/>
          </p:cNvSpPr>
          <p:nvPr/>
        </p:nvSpPr>
        <p:spPr bwMode="auto">
          <a:xfrm>
            <a:off x="117435" y="1191268"/>
            <a:ext cx="2928958" cy="52322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（一）特点： </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2771" name="Rectangle 3"/>
          <p:cNvSpPr>
            <a:spLocks noChangeArrowheads="1"/>
          </p:cNvSpPr>
          <p:nvPr/>
        </p:nvSpPr>
        <p:spPr bwMode="auto">
          <a:xfrm>
            <a:off x="71437" y="2655886"/>
            <a:ext cx="11118888" cy="341632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材料九</a:t>
            </a:r>
            <a:r>
              <a:rPr kumimoji="0" lang="zh-CN" altLang="en-US" sz="24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  苏东的改革思想是</a:t>
            </a:r>
            <a:r>
              <a:rPr kumimoji="0" lang="zh-CN" altLang="en-US" sz="24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存量改革</a:t>
            </a:r>
            <a:r>
              <a:rPr kumimoji="0" lang="zh-CN" altLang="en-US" sz="24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，也就是着眼于更有效地配置现有的资源存量，而中国的改革是渐进式的</a:t>
            </a:r>
            <a:r>
              <a:rPr kumimoji="0" lang="zh-CN" altLang="en-US" sz="24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增量改革</a:t>
            </a:r>
            <a:r>
              <a:rPr kumimoji="0" lang="zh-CN" altLang="en-US" sz="24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。休克疗法的根据是通过一个比喻，即</a:t>
            </a:r>
            <a:r>
              <a:rPr kumimoji="0" lang="zh-CN" altLang="en-US" sz="24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zh-CN" altLang="en-US" sz="24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不能分两次跳过一个鸿沟</a:t>
            </a:r>
            <a:r>
              <a:rPr kumimoji="0" lang="zh-CN" altLang="en-US" sz="24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zh-CN" altLang="en-US" sz="24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但如果鸿沟太深，两端的距离过大，跳下去等于是自杀，苏东的改革就是这样的情形。中国通过渐进式改革，创造出经济的增量，让鸿沟逐渐填平，缺口越变越小。在双轨制下，市场价格比计划价格高，根据市场价格不断调整计划价格，两种价格的差距就会越来越小，而且，由市场配置的比例越来越高，所以，在沟底越来越浅、缺口不断缩小的情况下，到最后一步就可以跨过这个鸿沟。从改革的效果来看</a:t>
            </a:r>
            <a:r>
              <a:rPr kumimoji="0" lang="zh-CN" altLang="en-US" sz="24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渐进式的增量改革方式</a:t>
            </a:r>
            <a:r>
              <a:rPr kumimoji="0" lang="zh-CN" altLang="en-US" sz="24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更为有效。</a:t>
            </a:r>
            <a:endPar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r"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4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林毅夫</a:t>
            </a:r>
            <a:r>
              <a:rPr kumimoji="0" lang="en-US" altLang="zh-CN" sz="24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4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中国经济专题（第二版）</a:t>
            </a:r>
            <a:r>
              <a:rPr kumimoji="0" lang="en-US" altLang="zh-CN" sz="24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》P168</a:t>
            </a:r>
            <a:endPar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241" name="Rectangle 1"/>
          <p:cNvSpPr>
            <a:spLocks noChangeArrowheads="1"/>
          </p:cNvSpPr>
          <p:nvPr/>
        </p:nvSpPr>
        <p:spPr bwMode="auto">
          <a:xfrm>
            <a:off x="293645" y="1905648"/>
            <a:ext cx="3252814"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1</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、渐进性和阶段性</a:t>
            </a:r>
            <a:endParaRPr kumimoji="0" lang="zh-CN" altLang="en-US" sz="2800" b="0"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 name="文本框 102"/>
          <p:cNvSpPr txBox="1"/>
          <p:nvPr/>
        </p:nvSpPr>
        <p:spPr>
          <a:xfrm>
            <a:off x="211455" y="674370"/>
            <a:ext cx="11099800" cy="5262245"/>
          </a:xfrm>
          <a:prstGeom prst="rect">
            <a:avLst/>
          </a:prstGeom>
          <a:noFill/>
          <a:ln w="9525">
            <a:noFill/>
          </a:ln>
        </p:spPr>
        <p:txBody>
          <a:bodyPr wrap="square">
            <a:spAutoFit/>
          </a:bodyPr>
          <a:p>
            <a:pPr indent="0"/>
            <a:r>
              <a:rPr lang="zh-CN" sz="2400" b="1">
                <a:solidFill>
                  <a:srgbClr val="000000"/>
                </a:solidFill>
                <a:latin typeface="Calibri" panose="020F0502020204030204" pitchFamily="34" charset="0"/>
                <a:ea typeface="宋体" panose="02010600030101010101" pitchFamily="2" charset="-122"/>
              </a:rPr>
              <a:t>例</a:t>
            </a:r>
            <a:r>
              <a:rPr lang="en-US" altLang="zh-CN" sz="2400" b="1">
                <a:solidFill>
                  <a:srgbClr val="000000"/>
                </a:solidFill>
                <a:latin typeface="Calibri" panose="020F0502020204030204" pitchFamily="34" charset="0"/>
                <a:ea typeface="宋体" panose="02010600030101010101" pitchFamily="2" charset="-122"/>
              </a:rPr>
              <a:t>12</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zh-CN" sz="2400" b="1">
                <a:solidFill>
                  <a:srgbClr val="000000"/>
                </a:solidFill>
                <a:latin typeface="Calibri" panose="020F0502020204030204" pitchFamily="34" charset="0"/>
                <a:ea typeface="宋体" panose="02010600030101010101" pitchFamily="2" charset="-122"/>
              </a:rPr>
              <a:t>（原创命题）．阅读材料，完成下列要求。（</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12</a:t>
            </a:r>
            <a:r>
              <a:rPr lang="zh-CN" sz="2400" b="1">
                <a:solidFill>
                  <a:srgbClr val="000000"/>
                </a:solidFill>
                <a:latin typeface="Calibri" panose="020F0502020204030204" pitchFamily="34" charset="0"/>
                <a:ea typeface="宋体" panose="02010600030101010101" pitchFamily="2" charset="-122"/>
              </a:rPr>
              <a:t>分）</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 </a:t>
            </a:r>
            <a:r>
              <a:rPr lang="zh-CN" sz="2400" b="1">
                <a:solidFill>
                  <a:srgbClr val="000000"/>
                </a:solidFill>
                <a:latin typeface="Calibri" panose="020F0502020204030204" pitchFamily="34" charset="0"/>
                <a:ea typeface="宋体" panose="02010600030101010101" pitchFamily="2" charset="-122"/>
              </a:rPr>
              <a:t>材料</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    </a:t>
            </a:r>
            <a:r>
              <a:rPr lang="zh-CN" sz="2400" b="1">
                <a:solidFill>
                  <a:srgbClr val="000000"/>
                </a:solidFill>
                <a:ea typeface="宋体" panose="02010600030101010101" pitchFamily="2" charset="-122"/>
              </a:rPr>
              <a:t>当变法进入高潮之后，原本存在的各种矛盾逐渐尖锐化。满、汉之间，帝、后之间，新、旧之间，联英日与联俄之间，满族大臣之间，汉族大臣之间，维新派内部康党与其他人士之间等多层次、多方位的种种摩擦对峙也都因甲午战后外部压力增大、国家财政危机的加深，而日益加剧。康、梁等维新人士由于指导思想上存在问题，总以</a:t>
            </a:r>
            <a:r>
              <a:rPr lang="zh-CN" sz="2400" b="1">
                <a:solidFill>
                  <a:srgbClr val="FF0000"/>
                </a:solidFill>
                <a:ea typeface="宋体" panose="02010600030101010101" pitchFamily="2" charset="-122"/>
              </a:rPr>
              <a:t>奔竞躁进</a:t>
            </a:r>
            <a:r>
              <a:rPr lang="zh-CN" sz="2400" b="1">
                <a:solidFill>
                  <a:srgbClr val="000000"/>
                </a:solidFill>
                <a:ea typeface="宋体" panose="02010600030101010101" pitchFamily="2" charset="-122"/>
              </a:rPr>
              <a:t>的姿态，试图鼓动年轻无政治经验、无真实权力的光绪帝，以发号施令、急赏急罚的方式，在一个很短的时间内，不顾各种矛盾的客观实际，而取得变法的成功，这实际上是不可能的。礼部六堂官的罢黜和冗署冗员的裁撤，由于</a:t>
            </a:r>
            <a:r>
              <a:rPr lang="zh-CN" sz="2400" b="1">
                <a:solidFill>
                  <a:srgbClr val="FF0000"/>
                </a:solidFill>
                <a:ea typeface="宋体" panose="02010600030101010101" pitchFamily="2" charset="-122"/>
              </a:rPr>
              <a:t>过急过猛</a:t>
            </a:r>
            <a:r>
              <a:rPr lang="zh-CN" sz="2400" b="1">
                <a:solidFill>
                  <a:srgbClr val="000000"/>
                </a:solidFill>
                <a:ea typeface="宋体" panose="02010600030101010101" pitchFamily="2" charset="-122"/>
              </a:rPr>
              <a:t>而引起强烈的社会动荡和心理不安，这些都预示着变法失败的悲剧即将来临。</a:t>
            </a:r>
            <a:r>
              <a:rPr lang="en-US" sz="2400" b="1">
                <a:solidFill>
                  <a:srgbClr val="000000"/>
                </a:solidFill>
                <a:latin typeface="楷体_GB2312" panose="02010609030101010101" charset="-122"/>
                <a:ea typeface="宋体" panose="02010600030101010101" pitchFamily="2" charset="-122"/>
                <a:cs typeface="Times New Roman" panose="02020603050405020304" pitchFamily="18" charset="0"/>
              </a:rPr>
              <a:t> </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                           ——</a:t>
            </a:r>
            <a:r>
              <a:rPr lang="zh-CN" sz="2400" b="1">
                <a:solidFill>
                  <a:srgbClr val="000000"/>
                </a:solidFill>
                <a:latin typeface="Calibri" panose="020F0502020204030204" pitchFamily="34" charset="0"/>
                <a:ea typeface="宋体" panose="02010600030101010101" pitchFamily="2" charset="-122"/>
              </a:rPr>
              <a:t>摘编自王建朗、黄克武主编《两岸新编中国近代史》</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 </a:t>
            </a:r>
            <a:r>
              <a:rPr lang="zh-CN" sz="2400" b="1">
                <a:solidFill>
                  <a:srgbClr val="000000"/>
                </a:solidFill>
                <a:latin typeface="Calibri" panose="020F0502020204030204" pitchFamily="34" charset="0"/>
                <a:ea typeface="宋体" panose="02010600030101010101" pitchFamily="2" charset="-122"/>
              </a:rPr>
              <a:t>材料提供了一个中国近代改革的案例，蕴含了</a:t>
            </a:r>
            <a:r>
              <a:rPr lang="zh-CN" sz="2400" b="1">
                <a:solidFill>
                  <a:srgbClr val="FF0000"/>
                </a:solidFill>
                <a:latin typeface="Calibri" panose="020F0502020204030204" pitchFamily="34" charset="0"/>
                <a:ea typeface="宋体" panose="02010600030101010101" pitchFamily="2" charset="-122"/>
              </a:rPr>
              <a:t>有关改革的诸多启示</a:t>
            </a:r>
            <a:r>
              <a:rPr lang="zh-CN" sz="2400" b="1">
                <a:solidFill>
                  <a:srgbClr val="000000"/>
                </a:solidFill>
                <a:latin typeface="Calibri" panose="020F0502020204030204" pitchFamily="34" charset="0"/>
                <a:ea typeface="宋体" panose="02010600030101010101" pitchFamily="2" charset="-122"/>
              </a:rPr>
              <a:t>。从材料中提炼一个启示，并结合所学的中国近现代史相关知识予以说明。（要求：观点明确，史论结合，言之成理。）</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 </a:t>
            </a:r>
            <a:endParaRPr lang="zh-CN" altLang="en-US" sz="2400" b="1"/>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1"/>
          <p:cNvSpPr/>
          <p:nvPr/>
        </p:nvSpPr>
        <p:spPr>
          <a:xfrm>
            <a:off x="126023" y="783427"/>
            <a:ext cx="11223522" cy="4974590"/>
          </a:xfrm>
          <a:prstGeom prst="rect">
            <a:avLst/>
          </a:prstGeom>
          <a:noFill/>
          <a:ln w="9525">
            <a:noFill/>
          </a:ln>
        </p:spPr>
        <p:txBody>
          <a:bodyPr anchor="ctr">
            <a:spAutoFit/>
          </a:bodyPr>
          <a:p>
            <a:pPr eaLnBrk="0" hangingPunct="0"/>
            <a:r>
              <a:rPr lang="zh-CN" altLang="en-US" sz="2270" b="1" dirty="0">
                <a:solidFill>
                  <a:srgbClr val="1A25FE"/>
                </a:solidFill>
                <a:latin typeface="黑体" panose="02010609060101010101" pitchFamily="49" charset="-122"/>
                <a:cs typeface="Times New Roman" panose="02020603050405020304" pitchFamily="18" charset="0"/>
              </a:rPr>
              <a:t>例</a:t>
            </a:r>
            <a:r>
              <a:rPr lang="en-US" altLang="zh-CN" sz="2270" b="1" dirty="0">
                <a:solidFill>
                  <a:srgbClr val="1A25FE"/>
                </a:solidFill>
                <a:latin typeface="黑体" panose="02010609060101010101" pitchFamily="49" charset="-122"/>
                <a:cs typeface="Times New Roman" panose="02020603050405020304" pitchFamily="18" charset="0"/>
              </a:rPr>
              <a:t>.</a:t>
            </a:r>
            <a:r>
              <a:rPr lang="en-US" altLang="zh-CN" sz="2270" b="1" dirty="0">
                <a:solidFill>
                  <a:srgbClr val="1A25FE"/>
                </a:solidFill>
                <a:latin typeface="Calibri" panose="020F0502020204030204" pitchFamily="34" charset="0"/>
                <a:cs typeface="Times New Roman" panose="02020603050405020304" pitchFamily="18" charset="0"/>
              </a:rPr>
              <a:t>【</a:t>
            </a:r>
            <a:r>
              <a:rPr lang="zh-CN" altLang="en-US" sz="2270" b="1" dirty="0">
                <a:solidFill>
                  <a:srgbClr val="1A25FE"/>
                </a:solidFill>
                <a:latin typeface="Calibri" panose="020F0502020204030204" pitchFamily="34" charset="0"/>
                <a:cs typeface="Times New Roman" panose="02020603050405020304" pitchFamily="18" charset="0"/>
              </a:rPr>
              <a:t>参考答案</a:t>
            </a:r>
            <a:r>
              <a:rPr lang="en-US" altLang="zh-CN" sz="2270" b="1" dirty="0">
                <a:solidFill>
                  <a:srgbClr val="1A25FE"/>
                </a:solidFill>
                <a:latin typeface="Calibri" panose="020F0502020204030204" pitchFamily="34" charset="0"/>
                <a:cs typeface="Times New Roman" panose="02020603050405020304" pitchFamily="18" charset="0"/>
              </a:rPr>
              <a:t>】</a:t>
            </a:r>
            <a:r>
              <a:rPr lang="zh-CN" altLang="en-US" sz="2270" b="1" dirty="0">
                <a:solidFill>
                  <a:srgbClr val="1A25FE"/>
                </a:solidFill>
                <a:latin typeface="Calibri" panose="020F0502020204030204" pitchFamily="34" charset="0"/>
                <a:cs typeface="Times New Roman" panose="02020603050405020304" pitchFamily="18" charset="0"/>
              </a:rPr>
              <a:t>启示：改革不能急于求成，应该循序渐进。 （</a:t>
            </a:r>
            <a:r>
              <a:rPr lang="en-US" altLang="zh-CN" sz="2270" b="1" dirty="0">
                <a:solidFill>
                  <a:srgbClr val="1A25FE"/>
                </a:solidFill>
                <a:latin typeface="Calibri" panose="020F0502020204030204" pitchFamily="34" charset="0"/>
                <a:cs typeface="Times New Roman" panose="02020603050405020304" pitchFamily="18" charset="0"/>
              </a:rPr>
              <a:t>3</a:t>
            </a:r>
            <a:r>
              <a:rPr lang="zh-CN" altLang="en-US" sz="2270" b="1" dirty="0">
                <a:solidFill>
                  <a:srgbClr val="1A25FE"/>
                </a:solidFill>
                <a:latin typeface="Calibri" panose="020F0502020204030204" pitchFamily="34" charset="0"/>
                <a:cs typeface="Times New Roman" panose="02020603050405020304" pitchFamily="18" charset="0"/>
              </a:rPr>
              <a:t>分） </a:t>
            </a:r>
            <a:endParaRPr lang="zh-CN" altLang="en-US" sz="2270" b="1" dirty="0">
              <a:solidFill>
                <a:srgbClr val="1A25FE"/>
              </a:solidFill>
              <a:latin typeface="Arial" panose="020B0604020202020204" pitchFamily="34" charset="0"/>
            </a:endParaRPr>
          </a:p>
          <a:p>
            <a:pPr eaLnBrk="0" hangingPunct="0"/>
            <a:r>
              <a:rPr lang="zh-CN" altLang="en-US" sz="2270" b="1" dirty="0">
                <a:solidFill>
                  <a:srgbClr val="1A25FE"/>
                </a:solidFill>
                <a:latin typeface="Calibri" panose="020F0502020204030204" pitchFamily="34" charset="0"/>
                <a:cs typeface="Times New Roman" panose="02020603050405020304" pitchFamily="18" charset="0"/>
              </a:rPr>
              <a:t>说明：改革是推动社会进步的重要动力，要考虑社会的承受能力，从实际出发，循序渐进。</a:t>
            </a:r>
            <a:endParaRPr lang="zh-CN" altLang="en-US" sz="2270" b="1" dirty="0">
              <a:solidFill>
                <a:srgbClr val="1A25FE"/>
              </a:solidFill>
              <a:latin typeface="Arial" panose="020B0604020202020204" pitchFamily="34" charset="0"/>
            </a:endParaRPr>
          </a:p>
          <a:p>
            <a:pPr eaLnBrk="0" hangingPunct="0"/>
            <a:r>
              <a:rPr lang="zh-CN" altLang="en-US" sz="2270" b="1" dirty="0">
                <a:solidFill>
                  <a:srgbClr val="1A25FE"/>
                </a:solidFill>
                <a:latin typeface="Calibri" panose="020F0502020204030204" pitchFamily="34" charset="0"/>
                <a:cs typeface="Times New Roman" panose="02020603050405020304" pitchFamily="18" charset="0"/>
              </a:rPr>
              <a:t>①晚清戊戌变法以奔竞躁进的姿态，鼓动年轻无政治经验、无真实权力的光绪帝，以发号施令、急赏急罚的方式，在一个很短的时间内，不顾各种矛盾的客观实际，急行变法，过急过猛，引发顽固势力的强力反弹，最终酿成戊戌政变，导致变法失败；（</a:t>
            </a:r>
            <a:r>
              <a:rPr lang="en-US" altLang="zh-CN" sz="2270" b="1" dirty="0">
                <a:solidFill>
                  <a:srgbClr val="1A25FE"/>
                </a:solidFill>
                <a:latin typeface="Calibri" panose="020F0502020204030204" pitchFamily="34" charset="0"/>
                <a:cs typeface="Times New Roman" panose="02020603050405020304" pitchFamily="18" charset="0"/>
              </a:rPr>
              <a:t>4</a:t>
            </a:r>
            <a:r>
              <a:rPr lang="zh-CN" altLang="en-US" sz="2270" b="1" dirty="0">
                <a:solidFill>
                  <a:srgbClr val="1A25FE"/>
                </a:solidFill>
                <a:latin typeface="Calibri" panose="020F0502020204030204" pitchFamily="34" charset="0"/>
                <a:cs typeface="Times New Roman" panose="02020603050405020304" pitchFamily="18" charset="0"/>
              </a:rPr>
              <a:t>分） </a:t>
            </a:r>
            <a:endParaRPr lang="zh-CN" altLang="en-US" sz="2270" b="1" dirty="0">
              <a:solidFill>
                <a:srgbClr val="1A25FE"/>
              </a:solidFill>
              <a:latin typeface="Arial" panose="020B0604020202020204" pitchFamily="34" charset="0"/>
            </a:endParaRPr>
          </a:p>
          <a:p>
            <a:pPr eaLnBrk="0" hangingPunct="0"/>
            <a:r>
              <a:rPr lang="zh-CN" altLang="en-US" sz="2270" b="1" dirty="0">
                <a:solidFill>
                  <a:srgbClr val="1A25FE"/>
                </a:solidFill>
                <a:latin typeface="Calibri" panose="020F0502020204030204" pitchFamily="34" charset="0"/>
                <a:cs typeface="Times New Roman" panose="02020603050405020304" pitchFamily="18" charset="0"/>
              </a:rPr>
              <a:t>②新中国十一届三中全会之后的改革开放，先试点，再推广，循序渐进，稳步推进。具有阶段性、渐进性，取得了举世瞩目的成就。对内改革重心从农村到城市，家庭联产承包责任制从农民自发探索到部分地方政府试点再到全国推广，国有企业改革从试点到全面推行再到制度创新阶段；对外开放从开放经济特区、沿海开放城市、沿海经济开放区、内地到开发开放上海浦东新区、加入世贸组织、提出“一带一路”倡议、构建人类命运共同体等。（</a:t>
            </a:r>
            <a:r>
              <a:rPr lang="en-US" altLang="zh-CN" sz="2270" b="1" dirty="0">
                <a:solidFill>
                  <a:srgbClr val="1A25FE"/>
                </a:solidFill>
                <a:latin typeface="Calibri" panose="020F0502020204030204" pitchFamily="34" charset="0"/>
                <a:cs typeface="Times New Roman" panose="02020603050405020304" pitchFamily="18" charset="0"/>
              </a:rPr>
              <a:t>4</a:t>
            </a:r>
            <a:r>
              <a:rPr lang="zh-CN" altLang="en-US" sz="2270" b="1" dirty="0">
                <a:solidFill>
                  <a:srgbClr val="1A25FE"/>
                </a:solidFill>
                <a:latin typeface="Calibri" panose="020F0502020204030204" pitchFamily="34" charset="0"/>
                <a:cs typeface="Times New Roman" panose="02020603050405020304" pitchFamily="18" charset="0"/>
              </a:rPr>
              <a:t>分） </a:t>
            </a:r>
            <a:endParaRPr lang="zh-CN" altLang="en-US" sz="2270" b="1" dirty="0">
              <a:solidFill>
                <a:srgbClr val="1A25FE"/>
              </a:solidFill>
              <a:latin typeface="Arial" panose="020B0604020202020204" pitchFamily="34" charset="0"/>
            </a:endParaRPr>
          </a:p>
          <a:p>
            <a:pPr eaLnBrk="0" hangingPunct="0"/>
            <a:r>
              <a:rPr lang="zh-CN" altLang="en-US" sz="2270" b="1" dirty="0">
                <a:solidFill>
                  <a:srgbClr val="1A25FE"/>
                </a:solidFill>
                <a:latin typeface="Calibri" panose="020F0502020204030204" pitchFamily="34" charset="0"/>
                <a:cs typeface="Times New Roman" panose="02020603050405020304" pitchFamily="18" charset="0"/>
              </a:rPr>
              <a:t>综上所述，改革是一个系统工程，必然面临各种矛盾和强大的阻力，不能急于求成，应该循序渐进、稳步推进。（</a:t>
            </a:r>
            <a:r>
              <a:rPr lang="en-US" altLang="zh-CN" sz="2270" b="1" dirty="0">
                <a:solidFill>
                  <a:srgbClr val="1A25FE"/>
                </a:solidFill>
                <a:latin typeface="Calibri" panose="020F0502020204030204" pitchFamily="34" charset="0"/>
                <a:cs typeface="Times New Roman" panose="02020603050405020304" pitchFamily="18" charset="0"/>
              </a:rPr>
              <a:t>1</a:t>
            </a:r>
            <a:r>
              <a:rPr lang="zh-CN" altLang="en-US" sz="2270" b="1" dirty="0">
                <a:solidFill>
                  <a:srgbClr val="1A25FE"/>
                </a:solidFill>
                <a:latin typeface="Calibri" panose="020F0502020204030204" pitchFamily="34" charset="0"/>
                <a:cs typeface="Times New Roman" panose="02020603050405020304" pitchFamily="18" charset="0"/>
              </a:rPr>
              <a:t>分） </a:t>
            </a:r>
            <a:endParaRPr lang="zh-CN" altLang="en-US" sz="2270" b="1" dirty="0">
              <a:solidFill>
                <a:srgbClr val="1A25FE"/>
              </a:solidFill>
              <a:latin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1"/>
          <p:cNvSpPr/>
          <p:nvPr/>
        </p:nvSpPr>
        <p:spPr>
          <a:xfrm>
            <a:off x="1822829" y="1833644"/>
            <a:ext cx="7756397" cy="2538095"/>
          </a:xfrm>
          <a:prstGeom prst="rect">
            <a:avLst/>
          </a:prstGeom>
          <a:noFill/>
          <a:ln w="9525">
            <a:noFill/>
          </a:ln>
        </p:spPr>
        <p:txBody>
          <a:bodyPr anchor="ctr">
            <a:spAutoFit/>
          </a:bodyPr>
          <a:p>
            <a:pPr eaLnBrk="0" hangingPunct="0"/>
            <a:r>
              <a:rPr lang="zh-CN" altLang="en-US" sz="2645" b="1" dirty="0">
                <a:solidFill>
                  <a:srgbClr val="1A25FE"/>
                </a:solidFill>
                <a:latin typeface="Calibri" panose="020F0502020204030204" pitchFamily="34" charset="0"/>
                <a:cs typeface="Times New Roman" panose="02020603050405020304" pitchFamily="18" charset="0"/>
              </a:rPr>
              <a:t>其他参考启示： </a:t>
            </a:r>
            <a:endParaRPr lang="zh-CN" altLang="en-US" sz="2645" b="1" dirty="0">
              <a:solidFill>
                <a:srgbClr val="1A25FE"/>
              </a:solidFill>
              <a:latin typeface="Arial" panose="020B0604020202020204" pitchFamily="34" charset="0"/>
            </a:endParaRPr>
          </a:p>
          <a:p>
            <a:pPr eaLnBrk="0" hangingPunct="0"/>
            <a:r>
              <a:rPr lang="zh-CN" altLang="en-US" sz="2645" b="1" dirty="0">
                <a:solidFill>
                  <a:srgbClr val="1A25FE"/>
                </a:solidFill>
                <a:latin typeface="Calibri" panose="020F0502020204030204" pitchFamily="34" charset="0"/>
                <a:cs typeface="Times New Roman" panose="02020603050405020304" pitchFamily="18" charset="0"/>
              </a:rPr>
              <a:t>改革应兼顾各群体利益 </a:t>
            </a:r>
            <a:endParaRPr lang="zh-CN" altLang="en-US" sz="2645" b="1" dirty="0">
              <a:solidFill>
                <a:srgbClr val="1A25FE"/>
              </a:solidFill>
              <a:latin typeface="Arial" panose="020B0604020202020204" pitchFamily="34" charset="0"/>
            </a:endParaRPr>
          </a:p>
          <a:p>
            <a:pPr eaLnBrk="0" hangingPunct="0"/>
            <a:r>
              <a:rPr lang="zh-CN" altLang="en-US" sz="2645" b="1" dirty="0">
                <a:solidFill>
                  <a:srgbClr val="1A25FE"/>
                </a:solidFill>
                <a:latin typeface="Calibri" panose="020F0502020204030204" pitchFamily="34" charset="0"/>
                <a:cs typeface="Times New Roman" panose="02020603050405020304" pitchFamily="18" charset="0"/>
              </a:rPr>
              <a:t>改革要考虑社会的承受能力，从实际出发 </a:t>
            </a:r>
            <a:endParaRPr lang="zh-CN" altLang="en-US" sz="2645" b="1" dirty="0">
              <a:solidFill>
                <a:srgbClr val="1A25FE"/>
              </a:solidFill>
              <a:latin typeface="Arial" panose="020B0604020202020204" pitchFamily="34" charset="0"/>
            </a:endParaRPr>
          </a:p>
          <a:p>
            <a:pPr eaLnBrk="0" hangingPunct="0"/>
            <a:r>
              <a:rPr lang="zh-CN" altLang="en-US" sz="2645" b="1" dirty="0">
                <a:solidFill>
                  <a:srgbClr val="1A25FE"/>
                </a:solidFill>
                <a:latin typeface="Calibri" panose="020F0502020204030204" pitchFamily="34" charset="0"/>
                <a:cs typeface="Times New Roman" panose="02020603050405020304" pitchFamily="18" charset="0"/>
              </a:rPr>
              <a:t>改革需要确立正确的指导思想，逐步推进 </a:t>
            </a:r>
            <a:endParaRPr lang="zh-CN" altLang="en-US" sz="2645" b="1" dirty="0">
              <a:solidFill>
                <a:srgbClr val="1A25FE"/>
              </a:solidFill>
              <a:latin typeface="Arial" panose="020B0604020202020204" pitchFamily="34" charset="0"/>
            </a:endParaRPr>
          </a:p>
          <a:p>
            <a:pPr eaLnBrk="0" hangingPunct="0"/>
            <a:r>
              <a:rPr lang="zh-CN" altLang="en-US" sz="2645" b="1" dirty="0">
                <a:solidFill>
                  <a:srgbClr val="1A25FE"/>
                </a:solidFill>
                <a:latin typeface="Calibri" panose="020F0502020204030204" pitchFamily="34" charset="0"/>
                <a:cs typeface="Times New Roman" panose="02020603050405020304" pitchFamily="18" charset="0"/>
              </a:rPr>
              <a:t>改革必须处理好不同利益集团之间的矛盾冲突 </a:t>
            </a:r>
            <a:endParaRPr lang="zh-CN" altLang="en-US" sz="2645" b="1" dirty="0">
              <a:solidFill>
                <a:srgbClr val="1A25FE"/>
              </a:solidFill>
              <a:latin typeface="Arial" panose="020B0604020202020204" pitchFamily="34" charset="0"/>
            </a:endParaRPr>
          </a:p>
          <a:p>
            <a:pPr eaLnBrk="0" hangingPunct="0"/>
            <a:r>
              <a:rPr lang="zh-CN" altLang="en-US" sz="2645" b="1" dirty="0">
                <a:solidFill>
                  <a:srgbClr val="1A25FE"/>
                </a:solidFill>
                <a:latin typeface="Calibri" panose="020F0502020204030204" pitchFamily="34" charset="0"/>
                <a:cs typeface="Times New Roman" panose="02020603050405020304" pitchFamily="18" charset="0"/>
              </a:rPr>
              <a:t>改革不是一帆风顺的，具有艰巨性、复杂性 </a:t>
            </a:r>
            <a:endParaRPr lang="zh-CN" altLang="en-US" sz="2645" b="1" dirty="0">
              <a:solidFill>
                <a:srgbClr val="1A25FE"/>
              </a:solidFill>
              <a:latin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3645" y="1914528"/>
            <a:ext cx="3252814" cy="523220"/>
          </a:xfrm>
          <a:prstGeom prst="rect">
            <a:avLst/>
          </a:prstGeom>
        </p:spPr>
        <p:txBody>
          <a:bodyPr wrap="none">
            <a:spAutoFit/>
          </a:bodyPr>
          <a:lstStyle/>
          <a:p>
            <a:r>
              <a:rPr lang="en-US" altLang="zh-CN" sz="2800" b="1" dirty="0" smtClean="0">
                <a:solidFill>
                  <a:srgbClr val="0000CC"/>
                </a:solidFill>
              </a:rPr>
              <a:t>2</a:t>
            </a:r>
            <a:r>
              <a:rPr lang="zh-CN" altLang="en-US" sz="2800" b="1" dirty="0" smtClean="0">
                <a:solidFill>
                  <a:srgbClr val="0000CC"/>
                </a:solidFill>
              </a:rPr>
              <a:t>、</a:t>
            </a:r>
            <a:r>
              <a:rPr lang="zh-CN" altLang="zh-CN" sz="2800" b="1" dirty="0" smtClean="0">
                <a:solidFill>
                  <a:srgbClr val="0000CC"/>
                </a:solidFill>
              </a:rPr>
              <a:t>复</a:t>
            </a:r>
            <a:r>
              <a:rPr lang="zh-CN" altLang="zh-CN" sz="2800" b="1" dirty="0">
                <a:solidFill>
                  <a:srgbClr val="0000CC"/>
                </a:solidFill>
              </a:rPr>
              <a:t>杂性与艰巨性</a:t>
            </a:r>
            <a:endParaRPr lang="zh-CN" altLang="en-US" sz="2800" dirty="0">
              <a:solidFill>
                <a:srgbClr val="0000CC"/>
              </a:solidFill>
            </a:endParaRPr>
          </a:p>
        </p:txBody>
      </p:sp>
      <p:pic>
        <p:nvPicPr>
          <p:cNvPr id="3" name="图片 2" descr="http://i5.qhimg.com/t01a63fb58710daeccb.jpg"/>
          <p:cNvPicPr/>
          <p:nvPr/>
        </p:nvPicPr>
        <p:blipFill>
          <a:blip r:embed="rId1" cstate="print"/>
          <a:srcRect/>
          <a:stretch>
            <a:fillRect/>
          </a:stretch>
        </p:blipFill>
        <p:spPr>
          <a:xfrm>
            <a:off x="7904177" y="2786058"/>
            <a:ext cx="2714644" cy="3157546"/>
          </a:xfrm>
          <a:prstGeom prst="rect">
            <a:avLst/>
          </a:prstGeom>
          <a:noFill/>
        </p:spPr>
      </p:pic>
      <p:sp>
        <p:nvSpPr>
          <p:cNvPr id="33793" name="Rectangle 1"/>
          <p:cNvSpPr>
            <a:spLocks noChangeArrowheads="1"/>
          </p:cNvSpPr>
          <p:nvPr/>
        </p:nvSpPr>
        <p:spPr bwMode="auto">
          <a:xfrm>
            <a:off x="214313" y="2928934"/>
            <a:ext cx="7404112" cy="267765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材料十</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计划多一点还是市场多一点，不是社会主义与资本主义的本质区别。计划经济不等于社会主义，资本主义也有计划；市场经济不等于资本主义，社会主义也有市场，计划和市场都是经济手段。 </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r" defTabSz="914400"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邓小平南方谈话</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5" name="Rectangle 1"/>
          <p:cNvSpPr>
            <a:spLocks noChangeArrowheads="1"/>
          </p:cNvSpPr>
          <p:nvPr/>
        </p:nvSpPr>
        <p:spPr bwMode="auto">
          <a:xfrm>
            <a:off x="237395" y="272457"/>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三、</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改革开放的特点与成功经验</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6" name="Rectangle 2"/>
          <p:cNvSpPr>
            <a:spLocks noChangeArrowheads="1"/>
          </p:cNvSpPr>
          <p:nvPr/>
        </p:nvSpPr>
        <p:spPr bwMode="auto">
          <a:xfrm>
            <a:off x="117435" y="1191268"/>
            <a:ext cx="2928958" cy="52322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（一）特点： </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 name="文本框 102"/>
          <p:cNvSpPr txBox="1"/>
          <p:nvPr/>
        </p:nvSpPr>
        <p:spPr>
          <a:xfrm>
            <a:off x="570230" y="1724025"/>
            <a:ext cx="10380980" cy="2245360"/>
          </a:xfrm>
          <a:prstGeom prst="rect">
            <a:avLst/>
          </a:prstGeom>
          <a:noFill/>
          <a:ln w="9525">
            <a:noFill/>
          </a:ln>
        </p:spPr>
        <p:txBody>
          <a:bodyPr wrap="square">
            <a:spAutoFit/>
          </a:bodyPr>
          <a:p>
            <a:pPr indent="0"/>
            <a:r>
              <a:rPr lang="zh-CN" sz="2800" b="1">
                <a:solidFill>
                  <a:srgbClr val="000000"/>
                </a:solidFill>
                <a:latin typeface="Calibri" panose="020F0502020204030204" pitchFamily="34" charset="0"/>
                <a:ea typeface="宋体" panose="02010600030101010101" pitchFamily="2" charset="-122"/>
              </a:rPr>
              <a:t>例</a:t>
            </a:r>
            <a:r>
              <a:rPr lang="en-US" altLang="zh-CN" sz="2800" b="1">
                <a:solidFill>
                  <a:srgbClr val="000000"/>
                </a:solidFill>
                <a:latin typeface="Calibri" panose="020F0502020204030204" pitchFamily="34" charset="0"/>
                <a:ea typeface="宋体" panose="02010600030101010101" pitchFamily="2" charset="-122"/>
              </a:rPr>
              <a:t>13</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zh-CN" sz="2800" b="1">
                <a:solidFill>
                  <a:srgbClr val="000000"/>
                </a:solidFill>
                <a:ea typeface="黑体" panose="02010609060101010101" pitchFamily="49" charset="-122"/>
              </a:rPr>
              <a:t>（</a:t>
            </a:r>
            <a:r>
              <a:rPr lang="en-US" sz="2800" b="1">
                <a:solidFill>
                  <a:srgbClr val="000000"/>
                </a:solidFill>
                <a:latin typeface="Calibri" panose="020F0502020204030204" pitchFamily="34" charset="0"/>
                <a:ea typeface="黑体" panose="02010609060101010101" pitchFamily="49" charset="-122"/>
                <a:cs typeface="Times New Roman" panose="02020603050405020304" pitchFamily="18" charset="0"/>
              </a:rPr>
              <a:t>2012</a:t>
            </a:r>
            <a:r>
              <a:rPr lang="en-US"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sz="2800" b="1">
                <a:solidFill>
                  <a:srgbClr val="000000"/>
                </a:solidFill>
                <a:ea typeface="黑体" panose="02010609060101010101" pitchFamily="49" charset="-122"/>
              </a:rPr>
              <a:t>全国课标卷</a:t>
            </a:r>
            <a:r>
              <a:rPr lang="en-US"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sz="2800" b="1">
                <a:solidFill>
                  <a:srgbClr val="000000"/>
                </a:solidFill>
                <a:latin typeface="Calibri" panose="020F0502020204030204" pitchFamily="34" charset="0"/>
                <a:ea typeface="黑体" panose="02010609060101010101" pitchFamily="49" charset="-122"/>
                <a:cs typeface="Times New Roman" panose="02020603050405020304" pitchFamily="18" charset="0"/>
              </a:rPr>
              <a:t>33</a:t>
            </a:r>
            <a:r>
              <a:rPr lang="zh-CN" sz="2800" b="1">
                <a:solidFill>
                  <a:srgbClr val="000000"/>
                </a:solidFill>
                <a:ea typeface="黑体" panose="02010609060101010101" pitchFamily="49" charset="-122"/>
              </a:rPr>
              <a:t>）</a:t>
            </a:r>
            <a:r>
              <a:rPr lang="zh-CN" sz="2800" b="1">
                <a:solidFill>
                  <a:srgbClr val="000000"/>
                </a:solidFill>
                <a:ea typeface="宋体" panose="02010600030101010101" pitchFamily="2" charset="-122"/>
              </a:rPr>
              <a:t>据统计，</a:t>
            </a:r>
            <a:r>
              <a:rPr lang="zh-CN" sz="2800" b="1">
                <a:solidFill>
                  <a:srgbClr val="000000"/>
                </a:solidFill>
                <a:ea typeface="宋体" panose="02010600030101010101" pitchFamily="2" charset="-122"/>
                <a:cs typeface="Times New Roman" panose="02020603050405020304" pitchFamily="18" charset="0"/>
              </a:rPr>
              <a:t>1992年全国辞去公职经商者达12万人，未辞职而以各种方式投身商海者超过1000万人，这种现象被称为“下海潮”。这反映了</a:t>
            </a:r>
            <a:r>
              <a:rPr lang="en-US" sz="2800" b="1">
                <a:solidFill>
                  <a:srgbClr val="000000"/>
                </a:solidFill>
                <a:latin typeface="Calibri" panose="020F0502020204030204" pitchFamily="34" charset="0"/>
                <a:ea typeface="黑体" panose="02010609060101010101" pitchFamily="49" charset="-122"/>
                <a:cs typeface="Times New Roman" panose="02020603050405020304" pitchFamily="18" charset="0"/>
              </a:rPr>
              <a:t>(</a:t>
            </a:r>
            <a:r>
              <a:rPr lang="zh-CN" sz="2800" b="1">
                <a:solidFill>
                  <a:srgbClr val="000000"/>
                </a:solidFill>
                <a:ea typeface="黑体" panose="02010609060101010101" pitchFamily="49" charset="-122"/>
              </a:rPr>
              <a:t>　　</a:t>
            </a:r>
            <a:r>
              <a:rPr lang="en-US" sz="2800" b="1">
                <a:solidFill>
                  <a:srgbClr val="000000"/>
                </a:solidFill>
                <a:latin typeface="Calibri" panose="020F0502020204030204" pitchFamily="34" charset="0"/>
                <a:ea typeface="黑体" panose="02010609060101010101" pitchFamily="49" charset="-122"/>
              </a:rPr>
              <a:t>)</a:t>
            </a:r>
            <a:endPar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endParaRPr>
          </a:p>
          <a:p>
            <a:pPr indent="0"/>
            <a:r>
              <a:rPr lang="en-US" sz="2800" b="1">
                <a:solidFill>
                  <a:schemeClr val="tx1"/>
                </a:solidFill>
                <a:latin typeface="Calibri" panose="020F0502020204030204" pitchFamily="34" charset="0"/>
                <a:ea typeface="宋体" panose="02010600030101010101" pitchFamily="2" charset="-122"/>
                <a:cs typeface="Times New Roman" panose="02020603050405020304" pitchFamily="18" charset="0"/>
              </a:rPr>
              <a:t>A</a:t>
            </a:r>
            <a:r>
              <a:rPr lang="zh-CN" sz="2800" b="1">
                <a:solidFill>
                  <a:schemeClr val="tx1"/>
                </a:solidFill>
                <a:ea typeface="宋体" panose="02010600030101010101" pitchFamily="2" charset="-122"/>
              </a:rPr>
              <a:t>．市场经济改革成为社会共识</a:t>
            </a:r>
            <a:r>
              <a:rPr lang="zh-CN" sz="2800" b="1">
                <a:solidFill>
                  <a:srgbClr val="FF0000"/>
                </a:solidFill>
                <a:ea typeface="宋体" panose="02010600030101010101" pitchFamily="2" charset="-122"/>
              </a:rPr>
              <a:t> </a:t>
            </a:r>
            <a:r>
              <a:rPr lang="zh-CN" sz="2800" b="1">
                <a:solidFill>
                  <a:srgbClr val="000000"/>
                </a:solidFill>
                <a:ea typeface="宋体" panose="02010600030101010101" pitchFamily="2" charset="-122"/>
              </a:rPr>
              <a:t> </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B</a:t>
            </a:r>
            <a:r>
              <a:rPr lang="zh-CN" sz="2800" b="1">
                <a:solidFill>
                  <a:srgbClr val="000000"/>
                </a:solidFill>
                <a:ea typeface="宋体" panose="02010600030101010101" pitchFamily="2" charset="-122"/>
              </a:rPr>
              <a:t>．多种经济成分开始共同发展</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C</a:t>
            </a:r>
            <a:r>
              <a:rPr lang="zh-CN" sz="2800" b="1">
                <a:solidFill>
                  <a:srgbClr val="000000"/>
                </a:solidFill>
                <a:ea typeface="宋体" panose="02010600030101010101" pitchFamily="2" charset="-122"/>
              </a:rPr>
              <a:t>．城市经济体制改革全面展开  </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D</a:t>
            </a:r>
            <a:r>
              <a:rPr lang="zh-CN" sz="2800" b="1">
                <a:solidFill>
                  <a:srgbClr val="000000"/>
                </a:solidFill>
                <a:ea typeface="宋体" panose="02010600030101010101" pitchFamily="2" charset="-122"/>
              </a:rPr>
              <a:t>．计划经济开始转向市场经济</a:t>
            </a:r>
            <a:endParaRPr lang="zh-CN" altLang="en-US" sz="2800" b="1"/>
          </a:p>
        </p:txBody>
      </p:sp>
      <p:sp>
        <p:nvSpPr>
          <p:cNvPr id="3" name="矩形 2"/>
          <p:cNvSpPr/>
          <p:nvPr/>
        </p:nvSpPr>
        <p:spPr>
          <a:xfrm>
            <a:off x="6963093" y="2339340"/>
            <a:ext cx="644525" cy="1014730"/>
          </a:xfrm>
          <a:prstGeom prst="rect">
            <a:avLst/>
          </a:prstGeom>
          <a:noFill/>
          <a:ln>
            <a:noFill/>
          </a:ln>
        </p:spPr>
        <p:txBody>
          <a:bodyPr wrap="none" rtlCol="0" anchor="t">
            <a:spAutoFit/>
          </a:bodyPr>
          <a:p>
            <a:pPr algn="ctr"/>
            <a:r>
              <a:rPr lang="en-US" altLang="zh-CN" sz="6000" b="1">
                <a:solidFill>
                  <a:srgbClr val="FF0000"/>
                </a:solidFill>
                <a:effectLst>
                  <a:outerShdw blurRad="38100" dist="19050" dir="2700000" algn="tl" rotWithShape="0">
                    <a:schemeClr val="dk1">
                      <a:alpha val="40000"/>
                    </a:schemeClr>
                  </a:outerShdw>
                </a:effectLst>
              </a:rPr>
              <a:t>A</a:t>
            </a:r>
            <a:endParaRPr lang="en-US" altLang="zh-CN" sz="6000" b="1">
              <a:solidFill>
                <a:srgbClr val="FF0000"/>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17435" y="1714488"/>
            <a:ext cx="11333202" cy="267765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r>
              <a:rPr kumimoji="0" lang="en-US"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1978</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年</a:t>
            </a:r>
            <a:r>
              <a:rPr kumimoji="0" lang="en-US"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5</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月，</a:t>
            </a:r>
            <a:r>
              <a:rPr kumimoji="0" lang="zh-CN" altLang="en-US" sz="28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真理标准问题的讨论</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在全国范围内展开。在邓小平的支持下，这次讨论强调实践是检验真理的唯一标准，否定了</a:t>
            </a:r>
            <a:r>
              <a:rPr kumimoji="0" lang="zh-CN" altLang="en-US" sz="28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两个凡是</a:t>
            </a:r>
            <a:r>
              <a:rPr kumimoji="0" lang="zh-CN" altLang="en-US" sz="28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的错误观点，重新确立了实事求是的马克思主义思想路线，纠正了长期以来束缚人们的</a:t>
            </a:r>
            <a:r>
              <a:rPr kumimoji="0" lang="zh-CN" altLang="en-US" sz="28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左</a:t>
            </a:r>
            <a:r>
              <a:rPr kumimoji="0" lang="zh-CN" altLang="en-US" sz="28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的错误，</a:t>
            </a:r>
            <a:r>
              <a:rPr kumimoji="0" lang="zh-CN" altLang="en-US" sz="28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成为拨乱反正和改革开放的思想先导，为历史性转折作了重要的思想理论准备。</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 </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部编教材</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中外历史纲要（上）</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177</a:t>
            </a:r>
            <a:endParaRPr kumimoji="0" lang="en-US" alt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074" name="Rectangle 2"/>
          <p:cNvSpPr>
            <a:spLocks noChangeArrowheads="1"/>
          </p:cNvSpPr>
          <p:nvPr/>
        </p:nvSpPr>
        <p:spPr bwMode="auto">
          <a:xfrm>
            <a:off x="260311" y="4714884"/>
            <a:ext cx="9023624"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3</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、真理标准问题的讨论重新确立了实事求是的思想路线</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 name="Rectangle 2"/>
          <p:cNvSpPr>
            <a:spLocks noChangeArrowheads="1"/>
          </p:cNvSpPr>
          <p:nvPr/>
        </p:nvSpPr>
        <p:spPr bwMode="auto">
          <a:xfrm>
            <a:off x="237395" y="142852"/>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改革开放的背景与推动力量</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5" name="Rectangle 3"/>
          <p:cNvSpPr>
            <a:spLocks noChangeArrowheads="1"/>
          </p:cNvSpPr>
          <p:nvPr/>
        </p:nvSpPr>
        <p:spPr bwMode="auto">
          <a:xfrm>
            <a:off x="117435" y="857232"/>
            <a:ext cx="2348720"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（一）背景：</a:t>
            </a:r>
            <a:endParaRPr kumimoji="0" lang="zh-CN" altLang="en-US" sz="28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47283" y="2049149"/>
            <a:ext cx="3223260" cy="52197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3</a:t>
            </a:r>
            <a:r>
              <a:rPr kumimoji="0" lang="zh-CN"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自发性与自觉性</a:t>
            </a:r>
            <a:endParaRPr kumimoji="0" lang="zh-CN" altLang="en-US" sz="2800" b="0"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4818" name="Rectangle 2"/>
          <p:cNvSpPr>
            <a:spLocks noChangeArrowheads="1"/>
          </p:cNvSpPr>
          <p:nvPr/>
        </p:nvSpPr>
        <p:spPr bwMode="auto">
          <a:xfrm>
            <a:off x="117435" y="2751608"/>
            <a:ext cx="11022009" cy="267765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材料十一</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中国改革从</a:t>
            </a:r>
            <a:r>
              <a:rPr kumimoji="0" lang="en-US"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1978</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年开始，效果最显著的是邓小平总结出来的两个</a:t>
            </a:r>
            <a:r>
              <a:rPr kumimoji="0" lang="zh-CN" altLang="en-US" sz="28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意想不到</a:t>
            </a:r>
            <a:r>
              <a:rPr kumimoji="0" lang="zh-CN" altLang="en-US" sz="2800" b="1" i="0" u="none" strike="noStrike" cap="none" normalizeH="0" baseline="0" dirty="0" smtClean="0">
                <a:ln>
                  <a:noFill/>
                </a:ln>
                <a:solidFill>
                  <a:schemeClr val="tx1"/>
                </a:solidFill>
                <a:effectLst/>
                <a:latin typeface="Calibri" panose="020F0502020204030204"/>
                <a:ea typeface="楷体" panose="02010609060101010101" pitchFamily="49"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：第一个是家庭联产承包责任制巨大的生命力和对农业的巨大推动力；第二个是乡镇企业的异军突起对农村经济发展的巨大贡献。而</a:t>
            </a:r>
            <a:r>
              <a:rPr kumimoji="0" lang="zh-CN" altLang="en-US" sz="28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这些并不是改革者事先设计出来的，而是农民在实践中自发推动的改革措施。</a:t>
            </a:r>
            <a:endParaRPr kumimoji="0" lang="zh-CN" altLang="en-US" sz="28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林毅夫</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中国经济专题（第二版）</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》P221</a:t>
            </a:r>
            <a:endParaRPr kumimoji="0" lang="en-US" alt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 name="Rectangle 1"/>
          <p:cNvSpPr>
            <a:spLocks noChangeArrowheads="1"/>
          </p:cNvSpPr>
          <p:nvPr/>
        </p:nvSpPr>
        <p:spPr bwMode="auto">
          <a:xfrm>
            <a:off x="237395" y="272457"/>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三、</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改革开放的特点与成功经验</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5" name="Rectangle 2"/>
          <p:cNvSpPr>
            <a:spLocks noChangeArrowheads="1"/>
          </p:cNvSpPr>
          <p:nvPr/>
        </p:nvSpPr>
        <p:spPr bwMode="auto">
          <a:xfrm>
            <a:off x="117435" y="1191268"/>
            <a:ext cx="2928958" cy="52322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（一）特点： </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 name="文本框 102"/>
          <p:cNvSpPr txBox="1"/>
          <p:nvPr/>
        </p:nvSpPr>
        <p:spPr>
          <a:xfrm>
            <a:off x="191770" y="428625"/>
            <a:ext cx="11022330" cy="6369685"/>
          </a:xfrm>
          <a:prstGeom prst="rect">
            <a:avLst/>
          </a:prstGeom>
          <a:noFill/>
          <a:ln w="9525">
            <a:noFill/>
          </a:ln>
        </p:spPr>
        <p:txBody>
          <a:bodyPr wrap="square">
            <a:spAutoFit/>
          </a:bodyPr>
          <a:p>
            <a:pPr indent="0"/>
            <a:r>
              <a:rPr lang="zh-CN" sz="2400" b="1">
                <a:solidFill>
                  <a:srgbClr val="000000"/>
                </a:solidFill>
                <a:ea typeface="宋体" panose="02010600030101010101" pitchFamily="2" charset="-122"/>
              </a:rPr>
              <a:t>例</a:t>
            </a:r>
            <a:r>
              <a:rPr lang="en-US" altLang="zh-CN" sz="2400" b="1">
                <a:solidFill>
                  <a:srgbClr val="000000"/>
                </a:solidFill>
                <a:ea typeface="宋体" panose="02010600030101010101" pitchFamily="2" charset="-122"/>
              </a:rPr>
              <a:t>14</a:t>
            </a:r>
            <a:r>
              <a:rPr lang="en-US" sz="2400" b="1">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sz="2400" b="1">
                <a:solidFill>
                  <a:srgbClr val="000000"/>
                </a:solidFill>
                <a:ea typeface="宋体" panose="02010600030101010101" pitchFamily="2" charset="-122"/>
              </a:rPr>
              <a:t>（</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2020</a:t>
            </a:r>
            <a:r>
              <a:rPr lang="zh-CN" sz="2400" b="1">
                <a:solidFill>
                  <a:srgbClr val="000000"/>
                </a:solidFill>
                <a:ea typeface="宋体" panose="02010600030101010101" pitchFamily="2" charset="-122"/>
              </a:rPr>
              <a:t>年</a:t>
            </a:r>
            <a:r>
              <a:rPr lang="en-US" sz="2400" b="1">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sz="2400" b="1">
                <a:solidFill>
                  <a:srgbClr val="000000"/>
                </a:solidFill>
                <a:ea typeface="宋体" panose="02010600030101010101" pitchFamily="2" charset="-122"/>
              </a:rPr>
              <a:t>天津卷</a:t>
            </a:r>
            <a:r>
              <a:rPr lang="en-US" sz="2400" b="1">
                <a:solidFill>
                  <a:srgbClr val="000000"/>
                </a:solidFill>
                <a:latin typeface="宋体" panose="02010600030101010101" pitchFamily="2" charset="-122"/>
                <a:ea typeface="宋体" panose="02010600030101010101" pitchFamily="2" charset="-122"/>
                <a:cs typeface="Times New Roman" panose="02020603050405020304" pitchFamily="18" charset="0"/>
              </a:rPr>
              <a:t>·8</a:t>
            </a:r>
            <a:r>
              <a:rPr lang="zh-CN" sz="2400" b="1">
                <a:solidFill>
                  <a:srgbClr val="000000"/>
                </a:solidFill>
                <a:ea typeface="宋体" panose="02010600030101010101" pitchFamily="2" charset="-122"/>
              </a:rPr>
              <a:t>）</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1978</a:t>
            </a:r>
            <a:r>
              <a:rPr lang="zh-CN" sz="2400" b="1">
                <a:solidFill>
                  <a:srgbClr val="000000"/>
                </a:solidFill>
                <a:ea typeface="宋体" panose="02010600030101010101" pitchFamily="2" charset="-122"/>
              </a:rPr>
              <a:t>年，安徽小岗村</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18</a:t>
            </a:r>
            <a:r>
              <a:rPr lang="zh-CN" sz="2400" b="1">
                <a:solidFill>
                  <a:srgbClr val="000000"/>
                </a:solidFill>
                <a:ea typeface="宋体" panose="02010600030101010101" pitchFamily="2" charset="-122"/>
              </a:rPr>
              <a:t>户农民率先包干到户。此后，四川、贵州、甘肃等地的包产到户也在摸索中发展。</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1980</a:t>
            </a:r>
            <a:r>
              <a:rPr lang="zh-CN" sz="2400" b="1">
                <a:solidFill>
                  <a:srgbClr val="000000"/>
                </a:solidFill>
                <a:ea typeface="宋体" panose="02010600030101010101" pitchFamily="2" charset="-122"/>
              </a:rPr>
              <a:t>年</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9</a:t>
            </a:r>
            <a:r>
              <a:rPr lang="zh-CN" sz="2400" b="1">
                <a:solidFill>
                  <a:srgbClr val="000000"/>
                </a:solidFill>
                <a:ea typeface="宋体" panose="02010600030101010101" pitchFamily="2" charset="-122"/>
              </a:rPr>
              <a:t>月，中共中央发出通知指出，一些地区的群众要求包产到户，</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zh-CN" sz="2400" b="1">
                <a:solidFill>
                  <a:srgbClr val="000000"/>
                </a:solidFill>
                <a:ea typeface="宋体" panose="02010600030101010101" pitchFamily="2" charset="-122"/>
              </a:rPr>
              <a:t>应当支持群众的要求，可以包产到户，也可以包干到户，并在一个较长的时间内保持稳定</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zh-CN" sz="2400" b="1">
                <a:solidFill>
                  <a:srgbClr val="000000"/>
                </a:solidFill>
                <a:ea typeface="宋体" panose="02010600030101010101" pitchFamily="2" charset="-122"/>
              </a:rPr>
              <a:t>。这反映了党和国家（</a:t>
            </a:r>
            <a:r>
              <a:rPr lang="en-US" sz="2400" b="1">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zh-CN" sz="2400" b="1">
                <a:solidFill>
                  <a:srgbClr val="000000"/>
                </a:solidFill>
                <a:ea typeface="宋体" panose="02010600030101010101" pitchFamily="2" charset="-122"/>
              </a:rPr>
              <a:t>）</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     A</a:t>
            </a:r>
            <a:r>
              <a:rPr lang="zh-CN" sz="2400" b="1">
                <a:solidFill>
                  <a:srgbClr val="000000"/>
                </a:solidFill>
                <a:ea typeface="宋体" panose="02010600030101010101" pitchFamily="2" charset="-122"/>
              </a:rPr>
              <a:t>．决定实行农村多元化经济所有制      </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B</a:t>
            </a:r>
            <a:r>
              <a:rPr lang="zh-CN" sz="2400" b="1">
                <a:solidFill>
                  <a:srgbClr val="000000"/>
                </a:solidFill>
                <a:ea typeface="宋体" panose="02010600030101010101" pitchFamily="2" charset="-122"/>
              </a:rPr>
              <a:t>．尝试建立社会主义市场经济体制</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    </a:t>
            </a:r>
            <a:r>
              <a:rPr lang="en-US" sz="2400" b="1">
                <a:solidFill>
                  <a:schemeClr val="tx1"/>
                </a:solidFill>
                <a:latin typeface="Calibri" panose="020F0502020204030204" pitchFamily="34" charset="0"/>
                <a:ea typeface="宋体" panose="02010600030101010101" pitchFamily="2" charset="-122"/>
                <a:cs typeface="Times New Roman" panose="02020603050405020304" pitchFamily="18" charset="0"/>
              </a:rPr>
              <a:t> C</a:t>
            </a:r>
            <a:r>
              <a:rPr lang="zh-CN" sz="2400" b="1">
                <a:solidFill>
                  <a:schemeClr val="tx1"/>
                </a:solidFill>
                <a:ea typeface="宋体" panose="02010600030101010101" pitchFamily="2" charset="-122"/>
              </a:rPr>
              <a:t>．顺应并肯定了群众的要求与探索</a:t>
            </a:r>
            <a:r>
              <a:rPr lang="zh-CN" sz="2400" b="1">
                <a:solidFill>
                  <a:srgbClr val="000000"/>
                </a:solidFill>
                <a:ea typeface="宋体" panose="02010600030101010101" pitchFamily="2" charset="-122"/>
              </a:rPr>
              <a:t>      </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D</a:t>
            </a:r>
            <a:r>
              <a:rPr lang="zh-CN" sz="2400" b="1">
                <a:solidFill>
                  <a:srgbClr val="000000"/>
                </a:solidFill>
                <a:ea typeface="宋体" panose="02010600030101010101" pitchFamily="2" charset="-122"/>
              </a:rPr>
              <a:t>．引导全国各地农民走向共同富裕</a:t>
            </a:r>
            <a:endParaRPr lang="zh-CN" sz="2400" b="1">
              <a:solidFill>
                <a:srgbClr val="000000"/>
              </a:solidFill>
              <a:ea typeface="宋体" panose="02010600030101010101" pitchFamily="2" charset="-122"/>
            </a:endParaRPr>
          </a:p>
          <a:p>
            <a:pPr indent="0"/>
            <a:r>
              <a:rPr lang="zh-CN" sz="2400" b="1">
                <a:solidFill>
                  <a:srgbClr val="000000"/>
                </a:solidFill>
                <a:latin typeface="Calibri" panose="020F0502020204030204" pitchFamily="34" charset="0"/>
                <a:ea typeface="宋体" panose="02010600030101010101" pitchFamily="2" charset="-122"/>
              </a:rPr>
              <a:t>例</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15.</a:t>
            </a:r>
            <a:r>
              <a:rPr lang="zh-CN" sz="2400" b="1">
                <a:solidFill>
                  <a:srgbClr val="000000"/>
                </a:solidFill>
                <a:latin typeface="Calibri" panose="020F0502020204030204" pitchFamily="34" charset="0"/>
                <a:ea typeface="宋体" panose="02010600030101010101" pitchFamily="2" charset="-122"/>
              </a:rPr>
              <a:t>（</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2015·</a:t>
            </a:r>
            <a:r>
              <a:rPr lang="zh-CN" sz="2400" b="1">
                <a:solidFill>
                  <a:srgbClr val="000000"/>
                </a:solidFill>
                <a:latin typeface="Calibri" panose="020F0502020204030204" pitchFamily="34" charset="0"/>
                <a:ea typeface="宋体" panose="02010600030101010101" pitchFamily="2" charset="-122"/>
              </a:rPr>
              <a:t>海南高考</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en-US" sz="2400" b="1">
                <a:solidFill>
                  <a:srgbClr val="000000"/>
                </a:solidFill>
                <a:latin typeface="Calibri" panose="020F0502020204030204" pitchFamily="34" charset="0"/>
                <a:ea typeface="宋体" panose="02010600030101010101" pitchFamily="2" charset="-122"/>
              </a:rPr>
              <a:t>23</a:t>
            </a:r>
            <a:r>
              <a:rPr lang="zh-CN" sz="2400" b="1">
                <a:solidFill>
                  <a:srgbClr val="000000"/>
                </a:solidFill>
                <a:latin typeface="Calibri" panose="020F0502020204030204" pitchFamily="34" charset="0"/>
                <a:ea typeface="宋体" panose="02010600030101010101" pitchFamily="2" charset="-122"/>
              </a:rPr>
              <a:t>）</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1956</a:t>
            </a:r>
            <a:r>
              <a:rPr lang="zh-CN" sz="2400" b="1">
                <a:solidFill>
                  <a:srgbClr val="000000"/>
                </a:solidFill>
                <a:latin typeface="Calibri" panose="020F0502020204030204" pitchFamily="34" charset="0"/>
                <a:ea typeface="宋体" panose="02010600030101010101" pitchFamily="2" charset="-122"/>
              </a:rPr>
              <a:t>年，浙江温州有合作社曾实行包产到户，到</a:t>
            </a:r>
            <a:r>
              <a:rPr lang="en-US" sz="2400" b="1">
                <a:solidFill>
                  <a:srgbClr val="000000"/>
                </a:solidFill>
                <a:latin typeface="Calibri" panose="020F0502020204030204" pitchFamily="34" charset="0"/>
                <a:ea typeface="宋体" panose="02010600030101010101" pitchFamily="2" charset="-122"/>
              </a:rPr>
              <a:t>1957</a:t>
            </a:r>
            <a:r>
              <a:rPr lang="zh-CN" sz="2400" b="1">
                <a:solidFill>
                  <a:srgbClr val="000000"/>
                </a:solidFill>
                <a:latin typeface="Calibri" panose="020F0502020204030204" pitchFamily="34" charset="0"/>
                <a:ea typeface="宋体" panose="02010600030101010101" pitchFamily="2" charset="-122"/>
              </a:rPr>
              <a:t>年温州地区实行包产的农户占入社农户的</a:t>
            </a:r>
            <a:r>
              <a:rPr lang="en-US" sz="2400" b="1">
                <a:solidFill>
                  <a:srgbClr val="000000"/>
                </a:solidFill>
                <a:latin typeface="Calibri" panose="020F0502020204030204" pitchFamily="34" charset="0"/>
                <a:ea typeface="宋体" panose="02010600030101010101" pitchFamily="2" charset="-122"/>
              </a:rPr>
              <a:t>15%</a:t>
            </a:r>
            <a:r>
              <a:rPr lang="zh-CN" sz="2400" b="1">
                <a:solidFill>
                  <a:srgbClr val="000000"/>
                </a:solidFill>
                <a:latin typeface="Calibri" panose="020F0502020204030204" pitchFamily="34" charset="0"/>
                <a:ea typeface="宋体" panose="02010600030101010101" pitchFamily="2" charset="-122"/>
              </a:rPr>
              <a:t>，与此同时，四川、广东、安徽等省一些农业社也先后实行了包产到户。此后直到</a:t>
            </a:r>
            <a:r>
              <a:rPr lang="en-US" sz="2400" b="1">
                <a:solidFill>
                  <a:srgbClr val="000000"/>
                </a:solidFill>
                <a:latin typeface="Calibri" panose="020F0502020204030204" pitchFamily="34" charset="0"/>
                <a:ea typeface="宋体" panose="02010600030101010101" pitchFamily="2" charset="-122"/>
              </a:rPr>
              <a:t>70</a:t>
            </a:r>
            <a:r>
              <a:rPr lang="zh-CN" sz="2400" b="1">
                <a:solidFill>
                  <a:srgbClr val="000000"/>
                </a:solidFill>
                <a:latin typeface="Calibri" panose="020F0502020204030204" pitchFamily="34" charset="0"/>
                <a:ea typeface="宋体" panose="02010600030101010101" pitchFamily="2" charset="-122"/>
              </a:rPr>
              <a:t>年代，仍有一些地方曾实行包产到户。这一现象反映了</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zh-CN" sz="2400" b="1">
                <a:solidFill>
                  <a:srgbClr val="000000"/>
                </a:solidFill>
                <a:latin typeface="Calibri" panose="020F0502020204030204" pitchFamily="34" charset="0"/>
                <a:ea typeface="宋体" panose="02010600030101010101" pitchFamily="2" charset="-122"/>
              </a:rPr>
              <a:t>　　</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     A</a:t>
            </a:r>
            <a:r>
              <a:rPr lang="zh-CN" sz="2400" b="1">
                <a:solidFill>
                  <a:srgbClr val="000000"/>
                </a:solidFill>
                <a:latin typeface="Calibri" panose="020F0502020204030204" pitchFamily="34" charset="0"/>
                <a:ea typeface="宋体" panose="02010600030101010101" pitchFamily="2" charset="-122"/>
              </a:rPr>
              <a:t>．农村基层政权管理体制薄弱</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     B</a:t>
            </a:r>
            <a:r>
              <a:rPr lang="zh-CN" sz="2400" b="1">
                <a:solidFill>
                  <a:srgbClr val="000000"/>
                </a:solidFill>
                <a:latin typeface="Calibri" panose="020F0502020204030204" pitchFamily="34" charset="0"/>
                <a:ea typeface="宋体" panose="02010600030101010101" pitchFamily="2" charset="-122"/>
              </a:rPr>
              <a:t>．市场经济在农户经营中起重要作用</a:t>
            </a:r>
            <a:endPar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endParaRPr>
          </a:p>
          <a:p>
            <a:pPr indent="0"/>
            <a:r>
              <a:rPr lang="en-US" sz="2400" b="1">
                <a:solidFill>
                  <a:schemeClr val="tx1"/>
                </a:solidFill>
                <a:latin typeface="Calibri" panose="020F0502020204030204" pitchFamily="34" charset="0"/>
                <a:ea typeface="宋体" panose="02010600030101010101" pitchFamily="2" charset="-122"/>
                <a:cs typeface="Times New Roman" panose="02020603050405020304" pitchFamily="18" charset="0"/>
              </a:rPr>
              <a:t>     C</a:t>
            </a:r>
            <a:r>
              <a:rPr lang="zh-CN" sz="2400" b="1">
                <a:solidFill>
                  <a:schemeClr val="tx1"/>
                </a:solidFill>
                <a:latin typeface="Calibri" panose="020F0502020204030204" pitchFamily="34" charset="0"/>
                <a:ea typeface="宋体" panose="02010600030101010101" pitchFamily="2" charset="-122"/>
              </a:rPr>
              <a:t>．基层的探索为农村经济体制改革奠定基础</a:t>
            </a:r>
            <a:endParaRPr lang="en-US" sz="2400" b="1">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pPr indent="0"/>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     D</a:t>
            </a:r>
            <a:r>
              <a:rPr lang="zh-CN" sz="2400" b="1">
                <a:solidFill>
                  <a:srgbClr val="000000"/>
                </a:solidFill>
                <a:latin typeface="Calibri" panose="020F0502020204030204" pitchFamily="34" charset="0"/>
                <a:ea typeface="宋体" panose="02010600030101010101" pitchFamily="2" charset="-122"/>
              </a:rPr>
              <a:t>．农村经济体制改革基本上是自下而上推进</a:t>
            </a:r>
            <a:r>
              <a:rPr lang="en-US" sz="2400" b="1">
                <a:solidFill>
                  <a:srgbClr val="000000"/>
                </a:solidFill>
                <a:latin typeface="Calibri" panose="020F0502020204030204" pitchFamily="34" charset="0"/>
                <a:ea typeface="宋体" panose="02010600030101010101" pitchFamily="2" charset="-122"/>
                <a:cs typeface="Times New Roman" panose="02020603050405020304" pitchFamily="18" charset="0"/>
              </a:rPr>
              <a:t> </a:t>
            </a:r>
            <a:endParaRPr lang="zh-CN" altLang="en-US" sz="2400" b="1"/>
          </a:p>
        </p:txBody>
      </p:sp>
      <p:sp>
        <p:nvSpPr>
          <p:cNvPr id="2" name="矩形 1"/>
          <p:cNvSpPr/>
          <p:nvPr/>
        </p:nvSpPr>
        <p:spPr>
          <a:xfrm>
            <a:off x="665480" y="1641475"/>
            <a:ext cx="546100" cy="922020"/>
          </a:xfrm>
          <a:prstGeom prst="rect">
            <a:avLst/>
          </a:prstGeom>
          <a:noFill/>
          <a:ln>
            <a:noFill/>
          </a:ln>
        </p:spPr>
        <p:txBody>
          <a:bodyPr wrap="none" rtlCol="0" anchor="t">
            <a:spAutoFit/>
          </a:bodyPr>
          <a:p>
            <a:pPr algn="ctr"/>
            <a:r>
              <a:rPr lang="en-US" altLang="zh-CN" sz="5400" b="1">
                <a:solidFill>
                  <a:srgbClr val="FF0000"/>
                </a:solidFill>
                <a:effectLst>
                  <a:outerShdw blurRad="38100" dist="19050" dir="2700000" algn="tl" rotWithShape="0">
                    <a:schemeClr val="dk1">
                      <a:alpha val="40000"/>
                    </a:schemeClr>
                  </a:outerShdw>
                </a:effectLst>
              </a:rPr>
              <a:t>C</a:t>
            </a:r>
            <a:endParaRPr lang="en-US" altLang="zh-CN" sz="5400" b="1">
              <a:solidFill>
                <a:srgbClr val="FF0000"/>
              </a:solidFill>
              <a:effectLst>
                <a:outerShdw blurRad="38100" dist="19050" dir="2700000" algn="tl" rotWithShape="0">
                  <a:schemeClr val="dk1">
                    <a:alpha val="40000"/>
                  </a:schemeClr>
                </a:outerShdw>
              </a:effectLst>
            </a:endParaRPr>
          </a:p>
        </p:txBody>
      </p:sp>
      <p:sp>
        <p:nvSpPr>
          <p:cNvPr id="3" name="矩形 2"/>
          <p:cNvSpPr/>
          <p:nvPr/>
        </p:nvSpPr>
        <p:spPr>
          <a:xfrm>
            <a:off x="3728721" y="4219575"/>
            <a:ext cx="546100" cy="922020"/>
          </a:xfrm>
          <a:prstGeom prst="rect">
            <a:avLst/>
          </a:prstGeom>
          <a:noFill/>
          <a:ln>
            <a:noFill/>
          </a:ln>
        </p:spPr>
        <p:txBody>
          <a:bodyPr wrap="none" rtlCol="0" anchor="t">
            <a:spAutoFit/>
          </a:bodyPr>
          <a:p>
            <a:pPr algn="ctr"/>
            <a:r>
              <a:rPr lang="en-US" altLang="zh-CN" sz="5400" b="1">
                <a:solidFill>
                  <a:srgbClr val="FF0000"/>
                </a:solidFill>
                <a:effectLst>
                  <a:outerShdw blurRad="38100" dist="19050" dir="2700000" algn="tl" rotWithShape="0">
                    <a:schemeClr val="dk1">
                      <a:alpha val="40000"/>
                    </a:schemeClr>
                  </a:outerShdw>
                </a:effectLst>
              </a:rPr>
              <a:t>C</a:t>
            </a:r>
            <a:endParaRPr lang="en-US" altLang="zh-CN" sz="5400" b="1">
              <a:solidFill>
                <a:srgbClr val="FF0000"/>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45997" y="1214422"/>
            <a:ext cx="3151825"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（二）成功经验： </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5842" name="Rectangle 2"/>
          <p:cNvSpPr>
            <a:spLocks noChangeArrowheads="1"/>
          </p:cNvSpPr>
          <p:nvPr/>
        </p:nvSpPr>
        <p:spPr bwMode="auto">
          <a:xfrm>
            <a:off x="262416" y="2000240"/>
            <a:ext cx="5498621"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1</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、渐进式改革的慎重与及时纠错 </a:t>
            </a:r>
            <a:endParaRPr kumimoji="0" lang="zh-CN" altLang="en-US" sz="2800" b="0"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5843" name="Rectangle 3"/>
          <p:cNvSpPr>
            <a:spLocks noChangeArrowheads="1"/>
          </p:cNvSpPr>
          <p:nvPr/>
        </p:nvSpPr>
        <p:spPr bwMode="auto">
          <a:xfrm>
            <a:off x="260311" y="2786058"/>
            <a:ext cx="11022009" cy="353943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中国的改革开放为什么能保持长达</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40</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年的高增长？国内外学者有多种解释。最为人们所称道的解释着重于改革方式，</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认为东欧国家及苏联都或多或少地采取了激进式改革，而中国采取的是渐进式改革</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，通过不断的局部试验逐步推进，形成了计划内与计划外双轨并存的过渡形式。有学者进一步指出，</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所谓渐进改革实质是一种体制外先行的增量改革。</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这种渐进式改革</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得益于民主集中制的恢复，使得我党的决策日益民主化，减少了不必要的决策失误，同时，保证政府有能力进行及时纠错和调整。</a:t>
            </a:r>
            <a:endPar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Rectangle 1"/>
          <p:cNvSpPr>
            <a:spLocks noChangeArrowheads="1"/>
          </p:cNvSpPr>
          <p:nvPr/>
        </p:nvSpPr>
        <p:spPr bwMode="auto">
          <a:xfrm>
            <a:off x="237395" y="272457"/>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三、</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改革开放的特点与成功经验</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474625" y="548326"/>
            <a:ext cx="5498621"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en-US" altLang="zh-CN" sz="2800" b="1" dirty="0" smtClean="0">
                <a:solidFill>
                  <a:srgbClr val="0000CC"/>
                </a:solidFill>
                <a:latin typeface="Calibri" panose="020F0502020204030204" pitchFamily="34" charset="0"/>
                <a:ea typeface="宋体" panose="02010600030101010101" pitchFamily="2" charset="-122"/>
                <a:cs typeface="Times New Roman" panose="02020603050405020304" pitchFamily="18" charset="0"/>
              </a:rPr>
              <a:t>2</a:t>
            </a:r>
            <a:r>
              <a:rPr lang="zh-CN" altLang="en-US" sz="2800" b="1" dirty="0" smtClean="0">
                <a:solidFill>
                  <a:srgbClr val="0000CC"/>
                </a:solidFill>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分权式改革的激励与发展竞赛 </a:t>
            </a:r>
            <a:endParaRPr kumimoji="0" lang="zh-CN" altLang="en-US" sz="2800" b="0"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6866" name="Rectangle 2"/>
          <p:cNvSpPr>
            <a:spLocks noChangeArrowheads="1"/>
          </p:cNvSpPr>
          <p:nvPr/>
        </p:nvSpPr>
        <p:spPr bwMode="auto">
          <a:xfrm>
            <a:off x="188873" y="1237855"/>
            <a:ext cx="11072890" cy="526297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中国启动改革时存在不同于苏联与东欧的结构性因素，包括更多的地方分权，这源自毛泽东时代，毛泽东对苏联式的刻板计划体制并不满意，他的解决之道不是引入市场，而是地方分权。因此，在中国的改革开放过程中，地方分权与地区竞争是一个值得关注的现象。</a:t>
            </a:r>
            <a:r>
              <a:rPr kumimoji="0" lang="zh-CN"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十一届三中全会以后以经济建设为中心，“经济绩效”成为官员政绩考核的主要标杆</a:t>
            </a:r>
            <a:r>
              <a:rPr kumimoji="0" 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，这给地方政府官员的供了追求</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GDP</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的有力激励。地方政府根据本地情况试验不同的改革举措，在发展模式上具有创造性。</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如江苏发展乡镇企业的苏南模式，浙江发展私营企业的温州模式，广东发展“三来一补”、中外合资企业的模式，都是先由地方政府创造，后来得到中央肯定并推广的。</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地区之间也进行发展竞争，例如竞争改革开放试点权，这种竞争使得地方政府成为经济增长和市场化改革的重要推手。</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333854" y="405450"/>
            <a:ext cx="5498621"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3</a:t>
            </a:r>
            <a:r>
              <a:rPr kumimoji="0" lang="zh-CN" altLang="en-US" sz="2800" b="1" i="0" u="none" strike="noStrike" cap="none" normalizeH="0" baseline="0" dirty="0" smtClean="0">
                <a:ln>
                  <a:noFill/>
                </a:ln>
                <a:solidFill>
                  <a:srgbClr val="0000CC"/>
                </a:solidFill>
                <a:effectLst/>
                <a:latin typeface="Calibri" panose="020F0502020204030204" pitchFamily="34" charset="0"/>
                <a:ea typeface="宋体" panose="02010600030101010101" pitchFamily="2" charset="-122"/>
                <a:cs typeface="Times New Roman" panose="02020603050405020304" pitchFamily="18" charset="0"/>
              </a:rPr>
              <a:t>、改革与开放的联动与相互作用 </a:t>
            </a:r>
            <a:endParaRPr kumimoji="0" lang="zh-CN" altLang="en-US" sz="2800" b="0" i="0" u="none" strike="noStrike" cap="none" normalizeH="0" baseline="0" dirty="0" smtClean="0">
              <a:ln>
                <a:noFill/>
              </a:ln>
              <a:solidFill>
                <a:srgbClr val="0000CC"/>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 name="矩形 2"/>
          <p:cNvSpPr/>
          <p:nvPr/>
        </p:nvSpPr>
        <p:spPr>
          <a:xfrm>
            <a:off x="260311" y="1463465"/>
            <a:ext cx="10644262" cy="3108543"/>
          </a:xfrm>
          <a:prstGeom prst="rect">
            <a:avLst/>
          </a:prstGeom>
        </p:spPr>
        <p:txBody>
          <a:bodyPr wrap="square">
            <a:spAutoFit/>
          </a:bodyPr>
          <a:lstStyle/>
          <a:p>
            <a:r>
              <a:rPr lang="en-US" altLang="zh-CN" sz="2800" b="1" dirty="0" smtClean="0"/>
              <a:t>    </a:t>
            </a:r>
            <a:r>
              <a:rPr lang="zh-CN" altLang="zh-CN" sz="2800" b="1" dirty="0" smtClean="0"/>
              <a:t>要</a:t>
            </a:r>
            <a:r>
              <a:rPr lang="zh-CN" altLang="zh-CN" sz="2800" b="1" dirty="0"/>
              <a:t>厘清改革与开放的关系犹如要搞清楚倒底是鸡生蛋还是蛋生鸡一样不容易甚至无解，</a:t>
            </a:r>
            <a:r>
              <a:rPr lang="zh-CN" altLang="zh-CN" sz="2800" b="1" dirty="0">
                <a:solidFill>
                  <a:srgbClr val="FF0000"/>
                </a:solidFill>
              </a:rPr>
              <a:t>事实上对内改革与对外开放相互关联</a:t>
            </a:r>
            <a:r>
              <a:rPr lang="zh-CN" altLang="zh-CN" sz="2800" b="1" dirty="0"/>
              <a:t>，你中有我，我中有你，相互联动，相互作用。</a:t>
            </a:r>
            <a:r>
              <a:rPr lang="zh-CN" altLang="zh-CN" sz="2800" b="1" dirty="0">
                <a:solidFill>
                  <a:srgbClr val="FF0000"/>
                </a:solidFill>
              </a:rPr>
              <a:t>特别值得关注的是开放对改革的肋推作用</a:t>
            </a:r>
            <a:r>
              <a:rPr lang="zh-CN" altLang="zh-CN" sz="2800" b="1" dirty="0"/>
              <a:t>，我们吸取了历史上闭关锁国的教训，顺应经济全球化的潮流，深化改革，逐渐走出传统社会主义的束缚，走向中国特色社会主义的美好未来！</a:t>
            </a:r>
            <a:endParaRPr lang="zh-CN" altLang="zh-CN" sz="2800" b="1" dirty="0"/>
          </a:p>
          <a:p>
            <a:r>
              <a:rPr lang="en-US" altLang="zh-CN" sz="2800" b="1" dirty="0" smtClean="0"/>
              <a:t>    </a:t>
            </a:r>
            <a:endParaRPr lang="zh-CN" altLang="zh-CN" sz="2800"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1749" y="2071678"/>
            <a:ext cx="10644262" cy="2062103"/>
          </a:xfrm>
          <a:prstGeom prst="rect">
            <a:avLst/>
          </a:prstGeom>
          <a:ln>
            <a:solidFill>
              <a:srgbClr val="FF0000"/>
            </a:solidFill>
          </a:ln>
        </p:spPr>
        <p:txBody>
          <a:bodyPr wrap="square">
            <a:spAutoFit/>
          </a:bodyPr>
          <a:lstStyle/>
          <a:p>
            <a:r>
              <a:rPr lang="zh-CN" altLang="zh-CN" sz="3200" b="1" dirty="0" smtClean="0">
                <a:solidFill>
                  <a:srgbClr val="0000CC"/>
                </a:solidFill>
              </a:rPr>
              <a:t>当然， </a:t>
            </a:r>
            <a:r>
              <a:rPr lang="zh-CN" altLang="zh-CN" sz="3200" b="1" dirty="0" smtClean="0">
                <a:solidFill>
                  <a:srgbClr val="FF0000"/>
                </a:solidFill>
              </a:rPr>
              <a:t>中国的渐进式改革要防止“渐进”变成“渐渐不容易推进”</a:t>
            </a:r>
            <a:r>
              <a:rPr lang="zh-CN" altLang="zh-CN" sz="3200" b="1" dirty="0" smtClean="0">
                <a:solidFill>
                  <a:srgbClr val="0000CC"/>
                </a:solidFill>
              </a:rPr>
              <a:t>，财富分配、利益集团、权力制约、道德重建、环境代价、“中等收入国家陷阱”、“权贵资本主义”等问题还有待进一步改革的深入推进。</a:t>
            </a:r>
            <a:endParaRPr lang="zh-CN" altLang="en-US" sz="3200" dirty="0">
              <a:solidFill>
                <a:srgbClr val="0000CC"/>
              </a:solidFill>
            </a:endParaRPr>
          </a:p>
        </p:txBody>
      </p:sp>
      <p:sp>
        <p:nvSpPr>
          <p:cNvPr id="3" name="Rectangle 1"/>
          <p:cNvSpPr>
            <a:spLocks noChangeArrowheads="1"/>
          </p:cNvSpPr>
          <p:nvPr/>
        </p:nvSpPr>
        <p:spPr bwMode="auto">
          <a:xfrm>
            <a:off x="237395" y="272457"/>
            <a:ext cx="595227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三、</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改革开放的特点与成功经验</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258863" y="272457"/>
            <a:ext cx="4716356"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四、</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改革开放的伟大成就</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38914" name="Rectangle 2"/>
          <p:cNvSpPr>
            <a:spLocks noChangeArrowheads="1"/>
          </p:cNvSpPr>
          <p:nvPr/>
        </p:nvSpPr>
        <p:spPr bwMode="auto">
          <a:xfrm>
            <a:off x="117435" y="1285860"/>
            <a:ext cx="11001452" cy="181588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建立中国共产党、成立中华人民共和国、推进改革开放和中国特色社会主义事业，是五四运动以来我国发生的</a:t>
            </a:r>
            <a:r>
              <a:rPr kumimoji="0" lang="zh-CN" altLang="en-US" sz="28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三大历史性事件，是近代以来实现中华民族伟大复兴的三大里程碑。 </a:t>
            </a:r>
            <a:endParaRPr kumimoji="0" lang="zh-CN" altLang="en-US" sz="28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习近平</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在庆祝改革开放四十周年大会上的讲话</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en-US" alt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8915" name="Rectangle 3"/>
          <p:cNvSpPr>
            <a:spLocks noChangeArrowheads="1"/>
          </p:cNvSpPr>
          <p:nvPr/>
        </p:nvSpPr>
        <p:spPr bwMode="auto">
          <a:xfrm>
            <a:off x="117435" y="3571876"/>
            <a:ext cx="11139445" cy="267765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pPr>
            <a:r>
              <a:rPr lang="zh-CN" altLang="en-US" sz="2800" b="1" dirty="0" smtClean="0">
                <a:latin typeface="Calibri" panose="020F0502020204030204" pitchFamily="34" charset="0"/>
                <a:ea typeface="宋体" panose="02010600030101010101" pitchFamily="2" charset="-122"/>
                <a:cs typeface="Times New Roman" panose="02020603050405020304" pitchFamily="18" charset="0"/>
              </a:rPr>
              <a:t>   </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中共十八大以来，以习近平为核心的党中央带领全国各族人民踏上中国特色社会主义新征程，</a:t>
            </a:r>
            <a:r>
              <a:rPr kumimoji="0" lang="zh-CN" altLang="en-US" sz="28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改革开放取得巨大成就。在中国特色社会主义理论指导下，中国综合国力不断增强，科技创新能力持续提升。外交全方位布局，形成面向未来、放眼全球的中国特色大国外交，为全球治理体系的改革与完善贡献中国方案。</a:t>
            </a:r>
            <a:endParaRPr kumimoji="0" lang="zh-CN" altLang="en-US" sz="28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部编教材</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中外历史纲要（上）</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》183</a:t>
            </a:r>
            <a:endParaRPr kumimoji="0" lang="en-US" alt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58863" y="272457"/>
            <a:ext cx="4716356"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四、</a:t>
            </a:r>
            <a:r>
              <a:rPr kumimoji="0" lang="zh-CN" sz="32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改革开放的伟大成就</a:t>
            </a:r>
            <a:endParaRPr kumimoji="0" lang="zh-CN" sz="32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103" name="文本框 102"/>
          <p:cNvSpPr txBox="1"/>
          <p:nvPr/>
        </p:nvSpPr>
        <p:spPr>
          <a:xfrm>
            <a:off x="364490" y="2040255"/>
            <a:ext cx="10380345" cy="2245360"/>
          </a:xfrm>
          <a:prstGeom prst="rect">
            <a:avLst/>
          </a:prstGeom>
          <a:noFill/>
          <a:ln w="9525">
            <a:solidFill>
              <a:srgbClr val="FF0000"/>
            </a:solidFill>
          </a:ln>
        </p:spPr>
        <p:txBody>
          <a:bodyPr wrap="square">
            <a:spAutoFit/>
          </a:bodyPr>
          <a:p>
            <a:pPr indent="0"/>
            <a:r>
              <a:rPr lang="zh-CN" sz="2800" b="1">
                <a:solidFill>
                  <a:srgbClr val="1A25FE"/>
                </a:solidFill>
                <a:latin typeface="Calibri" panose="020F0502020204030204" pitchFamily="34" charset="0"/>
                <a:ea typeface="宋体" panose="02010600030101010101" pitchFamily="2" charset="-122"/>
              </a:rPr>
              <a:t>（一）“一国两制”构想的提出与祖国统一大业的推进（二）中国特色社会主义理论体系形成与发展（三）综合国力不断提升：世界第二大经济体、世界第一大工业国、世界第一大贸易国、世界第一大外汇储备国（四）国际影响力不断扩大</a:t>
            </a:r>
            <a:endParaRPr lang="zh-CN" altLang="en-US" sz="2800" b="1">
              <a:solidFill>
                <a:srgbClr val="1A25FE"/>
              </a:solidFill>
              <a:latin typeface="Calibri" panose="020F050202020403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3969" name="图片 1"/>
          <p:cNvPicPr>
            <a:picLocks noChangeAspect="1"/>
          </p:cNvPicPr>
          <p:nvPr/>
        </p:nvPicPr>
        <p:blipFill>
          <a:blip r:embed="rId1"/>
          <a:stretch>
            <a:fillRect/>
          </a:stretch>
        </p:blipFill>
        <p:spPr>
          <a:xfrm>
            <a:off x="2529456" y="-666738"/>
            <a:ext cx="6214119" cy="8778081"/>
          </a:xfrm>
          <a:prstGeom prst="rect">
            <a:avLst/>
          </a:prstGeom>
          <a:noFill/>
          <a:ln w="9525">
            <a:noFill/>
          </a:ln>
        </p:spPr>
      </p:pic>
      <p:sp>
        <p:nvSpPr>
          <p:cNvPr id="2" name="文本框 1"/>
          <p:cNvSpPr txBox="1"/>
          <p:nvPr/>
        </p:nvSpPr>
        <p:spPr>
          <a:xfrm>
            <a:off x="186690" y="116840"/>
            <a:ext cx="11263630" cy="521970"/>
          </a:xfrm>
          <a:prstGeom prst="rect">
            <a:avLst/>
          </a:prstGeom>
          <a:noFill/>
        </p:spPr>
        <p:txBody>
          <a:bodyPr wrap="none" rtlCol="0">
            <a:spAutoFit/>
          </a:bodyPr>
          <a:p>
            <a:r>
              <a:rPr lang="zh-CN" altLang="en-US" sz="2800" b="1">
                <a:latin typeface="微软雅黑" panose="020B0503020204020204" charset="-122"/>
                <a:ea typeface="微软雅黑" panose="020B0503020204020204" charset="-122"/>
                <a:cs typeface="微软雅黑" panose="020B0503020204020204" charset="-122"/>
              </a:rPr>
              <a:t>本专题源自刘建荣主编《新评价、新高考</a:t>
            </a:r>
            <a:r>
              <a:rPr lang="en-US" altLang="zh-CN" sz="2800" b="1">
                <a:latin typeface="微软雅黑" panose="020B0503020204020204" charset="-122"/>
                <a:ea typeface="微软雅黑" panose="020B0503020204020204" charset="-122"/>
                <a:cs typeface="微软雅黑" panose="020B0503020204020204" charset="-122"/>
              </a:rPr>
              <a:t>——</a:t>
            </a:r>
            <a:r>
              <a:rPr lang="zh-CN" altLang="en-US" sz="2800" b="1">
                <a:latin typeface="微软雅黑" panose="020B0503020204020204" charset="-122"/>
                <a:ea typeface="微软雅黑" panose="020B0503020204020204" charset="-122"/>
                <a:cs typeface="微软雅黑" panose="020B0503020204020204" charset="-122"/>
              </a:rPr>
              <a:t>高中历史专题复习精要》</a:t>
            </a:r>
            <a:endParaRPr lang="zh-CN" altLang="en-US" sz="28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4993" name="图片 1"/>
          <p:cNvPicPr>
            <a:picLocks noChangeAspect="1"/>
          </p:cNvPicPr>
          <p:nvPr/>
        </p:nvPicPr>
        <p:blipFill>
          <a:blip r:embed="rId1"/>
          <a:stretch>
            <a:fillRect/>
          </a:stretch>
        </p:blipFill>
        <p:spPr>
          <a:xfrm>
            <a:off x="5193935" y="269431"/>
            <a:ext cx="5753537" cy="6319138"/>
          </a:xfrm>
          <a:prstGeom prst="rect">
            <a:avLst/>
          </a:prstGeom>
          <a:noFill/>
          <a:ln w="9525">
            <a:noFill/>
          </a:ln>
        </p:spPr>
      </p:pic>
      <p:pic>
        <p:nvPicPr>
          <p:cNvPr id="84994" name="图片 2"/>
          <p:cNvPicPr>
            <a:picLocks noChangeAspect="1"/>
          </p:cNvPicPr>
          <p:nvPr/>
        </p:nvPicPr>
        <p:blipFill>
          <a:blip r:embed="rId2"/>
          <a:stretch>
            <a:fillRect/>
          </a:stretch>
        </p:blipFill>
        <p:spPr>
          <a:xfrm>
            <a:off x="613611" y="231925"/>
            <a:ext cx="4866876" cy="6290632"/>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403187" y="1090601"/>
          <a:ext cx="10858577" cy="4389120"/>
        </p:xfrm>
        <a:graphic>
          <a:graphicData uri="http://schemas.openxmlformats.org/drawingml/2006/table">
            <a:tbl>
              <a:tblPr/>
              <a:tblGrid>
                <a:gridCol w="3000396"/>
                <a:gridCol w="1648544"/>
                <a:gridCol w="6209637"/>
              </a:tblGrid>
              <a:tr h="0">
                <a:tc>
                  <a:txBody>
                    <a:bodyPr/>
                    <a:lstStyle/>
                    <a:p>
                      <a:pPr indent="266700" algn="just">
                        <a:lnSpc>
                          <a:spcPct val="150000"/>
                        </a:lnSpc>
                        <a:spcAft>
                          <a:spcPts val="0"/>
                        </a:spcAft>
                      </a:pPr>
                      <a:r>
                        <a:rPr lang="zh-CN" sz="2400" b="1" kern="100">
                          <a:solidFill>
                            <a:srgbClr val="000000"/>
                          </a:solidFill>
                          <a:latin typeface="Calibri" panose="020F0502020204030204"/>
                          <a:ea typeface="宋体" panose="02010600030101010101" pitchFamily="2" charset="-122"/>
                          <a:cs typeface="Times New Roman" panose="02020603050405020304"/>
                        </a:rPr>
                        <a:t>时间</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solidFill>
                            <a:srgbClr val="000000"/>
                          </a:solidFill>
                          <a:latin typeface="Calibri" panose="020F0502020204030204"/>
                          <a:ea typeface="宋体" panose="02010600030101010101" pitchFamily="2" charset="-122"/>
                          <a:cs typeface="Times New Roman" panose="02020603050405020304"/>
                        </a:rPr>
                        <a:t>代表团团长</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solidFill>
                            <a:srgbClr val="000000"/>
                          </a:solidFill>
                          <a:latin typeface="Calibri" panose="020F0502020204030204"/>
                          <a:ea typeface="宋体" panose="02010600030101010101" pitchFamily="2" charset="-122"/>
                          <a:cs typeface="Times New Roman" panose="02020603050405020304"/>
                        </a:rPr>
                        <a:t>出访目的地</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just">
                        <a:lnSpc>
                          <a:spcPct val="150000"/>
                        </a:lnSpc>
                        <a:spcAft>
                          <a:spcPts val="0"/>
                        </a:spcAft>
                      </a:pPr>
                      <a:r>
                        <a:rPr lang="en-US" sz="2400" b="1" kern="100">
                          <a:solidFill>
                            <a:srgbClr val="000000"/>
                          </a:solidFill>
                          <a:latin typeface="Calibri" panose="020F0502020204030204"/>
                          <a:ea typeface="宋体" panose="02010600030101010101" pitchFamily="2" charset="-122"/>
                          <a:cs typeface="Times New Roman" panose="02020603050405020304"/>
                        </a:rPr>
                        <a:t>1978</a:t>
                      </a:r>
                      <a:r>
                        <a:rPr lang="zh-CN" sz="2400" b="1" kern="100">
                          <a:solidFill>
                            <a:srgbClr val="000000"/>
                          </a:solidFill>
                          <a:latin typeface="Calibri" panose="020F0502020204030204"/>
                          <a:ea typeface="宋体" panose="02010600030101010101" pitchFamily="2" charset="-122"/>
                          <a:cs typeface="Times New Roman" panose="02020603050405020304"/>
                        </a:rPr>
                        <a:t>年</a:t>
                      </a:r>
                      <a:r>
                        <a:rPr lang="en-US" sz="2400" b="1" kern="100">
                          <a:solidFill>
                            <a:srgbClr val="000000"/>
                          </a:solidFill>
                          <a:latin typeface="Calibri" panose="020F0502020204030204"/>
                          <a:ea typeface="宋体" panose="02010600030101010101" pitchFamily="2" charset="-122"/>
                          <a:cs typeface="Times New Roman" panose="02020603050405020304"/>
                        </a:rPr>
                        <a:t>3</a:t>
                      </a:r>
                      <a:r>
                        <a:rPr lang="zh-CN" sz="2400" b="1" kern="100">
                          <a:solidFill>
                            <a:srgbClr val="000000"/>
                          </a:solidFill>
                          <a:latin typeface="Calibri" panose="020F0502020204030204"/>
                          <a:ea typeface="宋体" panose="02010600030101010101" pitchFamily="2" charset="-122"/>
                          <a:cs typeface="Times New Roman" panose="02020603050405020304"/>
                        </a:rPr>
                        <a:t>月－</a:t>
                      </a:r>
                      <a:r>
                        <a:rPr lang="en-US" sz="2400" b="1" kern="100">
                          <a:solidFill>
                            <a:srgbClr val="000000"/>
                          </a:solidFill>
                          <a:latin typeface="Calibri" panose="020F0502020204030204"/>
                          <a:ea typeface="宋体" panose="02010600030101010101" pitchFamily="2" charset="-122"/>
                          <a:cs typeface="Times New Roman" panose="02020603050405020304"/>
                        </a:rPr>
                        <a:t>4</a:t>
                      </a:r>
                      <a:r>
                        <a:rPr lang="zh-CN" sz="2400" b="1" kern="100">
                          <a:solidFill>
                            <a:srgbClr val="000000"/>
                          </a:solidFill>
                          <a:latin typeface="Calibri" panose="020F0502020204030204"/>
                          <a:ea typeface="宋体" panose="02010600030101010101" pitchFamily="2" charset="-122"/>
                          <a:cs typeface="Times New Roman" panose="02020603050405020304"/>
                        </a:rPr>
                        <a:t>月</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solidFill>
                            <a:srgbClr val="000000"/>
                          </a:solidFill>
                          <a:latin typeface="Calibri" panose="020F0502020204030204"/>
                          <a:ea typeface="宋体" panose="02010600030101010101" pitchFamily="2" charset="-122"/>
                          <a:cs typeface="Times New Roman" panose="02020603050405020304"/>
                        </a:rPr>
                        <a:t>李一氓</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solidFill>
                            <a:srgbClr val="000000"/>
                          </a:solidFill>
                          <a:latin typeface="Calibri" panose="020F0502020204030204"/>
                          <a:ea typeface="宋体" panose="02010600030101010101" pitchFamily="2" charset="-122"/>
                          <a:cs typeface="Times New Roman" panose="02020603050405020304"/>
                        </a:rPr>
                        <a:t>南斯拉夫、罗马尼亚</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just">
                        <a:lnSpc>
                          <a:spcPct val="150000"/>
                        </a:lnSpc>
                        <a:spcAft>
                          <a:spcPts val="0"/>
                        </a:spcAft>
                      </a:pPr>
                      <a:r>
                        <a:rPr lang="en-US" sz="2400" b="1" kern="100">
                          <a:solidFill>
                            <a:srgbClr val="000000"/>
                          </a:solidFill>
                          <a:latin typeface="Calibri" panose="020F0502020204030204"/>
                          <a:ea typeface="宋体" panose="02010600030101010101" pitchFamily="2" charset="-122"/>
                          <a:cs typeface="Times New Roman" panose="02020603050405020304"/>
                        </a:rPr>
                        <a:t>1978</a:t>
                      </a:r>
                      <a:r>
                        <a:rPr lang="zh-CN" sz="2400" b="1" kern="100">
                          <a:solidFill>
                            <a:srgbClr val="000000"/>
                          </a:solidFill>
                          <a:latin typeface="Calibri" panose="020F0502020204030204"/>
                          <a:ea typeface="宋体" panose="02010600030101010101" pitchFamily="2" charset="-122"/>
                          <a:cs typeface="Times New Roman" panose="02020603050405020304"/>
                        </a:rPr>
                        <a:t>年</a:t>
                      </a:r>
                      <a:r>
                        <a:rPr lang="en-US" sz="2400" b="1" kern="100">
                          <a:solidFill>
                            <a:srgbClr val="000000"/>
                          </a:solidFill>
                          <a:latin typeface="Calibri" panose="020F0502020204030204"/>
                          <a:ea typeface="宋体" panose="02010600030101010101" pitchFamily="2" charset="-122"/>
                          <a:cs typeface="Times New Roman" panose="02020603050405020304"/>
                        </a:rPr>
                        <a:t>3</a:t>
                      </a:r>
                      <a:r>
                        <a:rPr lang="zh-CN" sz="2400" b="1" kern="100">
                          <a:solidFill>
                            <a:srgbClr val="000000"/>
                          </a:solidFill>
                          <a:latin typeface="Calibri" panose="020F0502020204030204"/>
                          <a:ea typeface="宋体" panose="02010600030101010101" pitchFamily="2" charset="-122"/>
                          <a:cs typeface="Times New Roman" panose="02020603050405020304"/>
                        </a:rPr>
                        <a:t>月－</a:t>
                      </a:r>
                      <a:r>
                        <a:rPr lang="en-US" sz="2400" b="1" kern="100">
                          <a:solidFill>
                            <a:srgbClr val="000000"/>
                          </a:solidFill>
                          <a:latin typeface="Calibri" panose="020F0502020204030204"/>
                          <a:ea typeface="宋体" panose="02010600030101010101" pitchFamily="2" charset="-122"/>
                          <a:cs typeface="Times New Roman" panose="02020603050405020304"/>
                        </a:rPr>
                        <a:t>4</a:t>
                      </a:r>
                      <a:r>
                        <a:rPr lang="zh-CN" sz="2400" b="1" kern="100">
                          <a:solidFill>
                            <a:srgbClr val="000000"/>
                          </a:solidFill>
                          <a:latin typeface="Calibri" panose="020F0502020204030204"/>
                          <a:ea typeface="宋体" panose="02010600030101010101" pitchFamily="2" charset="-122"/>
                          <a:cs typeface="Times New Roman" panose="02020603050405020304"/>
                        </a:rPr>
                        <a:t>月</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solidFill>
                            <a:srgbClr val="000000"/>
                          </a:solidFill>
                          <a:latin typeface="Calibri" panose="020F0502020204030204"/>
                          <a:ea typeface="宋体" panose="02010600030101010101" pitchFamily="2" charset="-122"/>
                          <a:cs typeface="Times New Roman" panose="02020603050405020304"/>
                        </a:rPr>
                        <a:t>林乎加</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solidFill>
                            <a:srgbClr val="000000"/>
                          </a:solidFill>
                          <a:latin typeface="Calibri" panose="020F0502020204030204"/>
                          <a:ea typeface="宋体" panose="02010600030101010101" pitchFamily="2" charset="-122"/>
                          <a:cs typeface="Times New Roman" panose="02020603050405020304"/>
                        </a:rPr>
                        <a:t>日本</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just">
                        <a:lnSpc>
                          <a:spcPct val="150000"/>
                        </a:lnSpc>
                        <a:spcAft>
                          <a:spcPts val="0"/>
                        </a:spcAft>
                      </a:pPr>
                      <a:r>
                        <a:rPr lang="en-US" sz="2400" b="1" kern="100">
                          <a:solidFill>
                            <a:srgbClr val="000000"/>
                          </a:solidFill>
                          <a:latin typeface="Calibri" panose="020F0502020204030204"/>
                          <a:ea typeface="宋体" panose="02010600030101010101" pitchFamily="2" charset="-122"/>
                          <a:cs typeface="Times New Roman" panose="02020603050405020304"/>
                        </a:rPr>
                        <a:t>1978</a:t>
                      </a:r>
                      <a:r>
                        <a:rPr lang="zh-CN" sz="2400" b="1" kern="100">
                          <a:solidFill>
                            <a:srgbClr val="000000"/>
                          </a:solidFill>
                          <a:latin typeface="Calibri" panose="020F0502020204030204"/>
                          <a:ea typeface="宋体" panose="02010600030101010101" pitchFamily="2" charset="-122"/>
                          <a:cs typeface="Times New Roman" panose="02020603050405020304"/>
                        </a:rPr>
                        <a:t>年</a:t>
                      </a:r>
                      <a:r>
                        <a:rPr lang="en-US" sz="2400" b="1" kern="100">
                          <a:solidFill>
                            <a:srgbClr val="000000"/>
                          </a:solidFill>
                          <a:latin typeface="Calibri" panose="020F0502020204030204"/>
                          <a:ea typeface="宋体" panose="02010600030101010101" pitchFamily="2" charset="-122"/>
                          <a:cs typeface="Times New Roman" panose="02020603050405020304"/>
                        </a:rPr>
                        <a:t>5</a:t>
                      </a:r>
                      <a:r>
                        <a:rPr lang="zh-CN" sz="2400" b="1" kern="100">
                          <a:solidFill>
                            <a:srgbClr val="000000"/>
                          </a:solidFill>
                          <a:latin typeface="Calibri" panose="020F0502020204030204"/>
                          <a:ea typeface="宋体" panose="02010600030101010101" pitchFamily="2" charset="-122"/>
                          <a:cs typeface="Times New Roman" panose="02020603050405020304"/>
                        </a:rPr>
                        <a:t>月－</a:t>
                      </a:r>
                      <a:r>
                        <a:rPr lang="en-US" sz="2400" b="1" kern="100">
                          <a:solidFill>
                            <a:srgbClr val="000000"/>
                          </a:solidFill>
                          <a:latin typeface="Calibri" panose="020F0502020204030204"/>
                          <a:ea typeface="宋体" panose="02010600030101010101" pitchFamily="2" charset="-122"/>
                          <a:cs typeface="Times New Roman" panose="02020603050405020304"/>
                        </a:rPr>
                        <a:t>6</a:t>
                      </a:r>
                      <a:r>
                        <a:rPr lang="zh-CN" sz="2400" b="1" kern="100">
                          <a:solidFill>
                            <a:srgbClr val="000000"/>
                          </a:solidFill>
                          <a:latin typeface="Calibri" panose="020F0502020204030204"/>
                          <a:ea typeface="宋体" panose="02010600030101010101" pitchFamily="2" charset="-122"/>
                          <a:cs typeface="Times New Roman" panose="02020603050405020304"/>
                        </a:rPr>
                        <a:t>月</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solidFill>
                            <a:srgbClr val="000000"/>
                          </a:solidFill>
                          <a:latin typeface="Calibri" panose="020F0502020204030204"/>
                          <a:ea typeface="宋体" panose="02010600030101010101" pitchFamily="2" charset="-122"/>
                          <a:cs typeface="Times New Roman" panose="02020603050405020304"/>
                        </a:rPr>
                        <a:t>谷牧</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solidFill>
                            <a:srgbClr val="000000"/>
                          </a:solidFill>
                          <a:latin typeface="Calibri" panose="020F0502020204030204"/>
                          <a:ea typeface="宋体" panose="02010600030101010101" pitchFamily="2" charset="-122"/>
                          <a:cs typeface="Times New Roman" panose="02020603050405020304"/>
                        </a:rPr>
                        <a:t>西欧五国（法国、瑞士、比利时、丹麦、西德）</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just">
                        <a:lnSpc>
                          <a:spcPct val="150000"/>
                        </a:lnSpc>
                        <a:spcAft>
                          <a:spcPts val="0"/>
                        </a:spcAft>
                      </a:pPr>
                      <a:r>
                        <a:rPr lang="en-US" sz="2400" b="1" kern="100">
                          <a:solidFill>
                            <a:srgbClr val="000000"/>
                          </a:solidFill>
                          <a:latin typeface="Calibri" panose="020F0502020204030204"/>
                          <a:ea typeface="宋体" panose="02010600030101010101" pitchFamily="2" charset="-122"/>
                          <a:cs typeface="Times New Roman" panose="02020603050405020304"/>
                        </a:rPr>
                        <a:t>1978</a:t>
                      </a:r>
                      <a:r>
                        <a:rPr lang="zh-CN" sz="2400" b="1" kern="100">
                          <a:solidFill>
                            <a:srgbClr val="000000"/>
                          </a:solidFill>
                          <a:latin typeface="Calibri" panose="020F0502020204030204"/>
                          <a:ea typeface="宋体" panose="02010600030101010101" pitchFamily="2" charset="-122"/>
                          <a:cs typeface="Times New Roman" panose="02020603050405020304"/>
                        </a:rPr>
                        <a:t>年</a:t>
                      </a:r>
                      <a:r>
                        <a:rPr lang="en-US" sz="2400" b="1" kern="100">
                          <a:solidFill>
                            <a:srgbClr val="000000"/>
                          </a:solidFill>
                          <a:latin typeface="Calibri" panose="020F0502020204030204"/>
                          <a:ea typeface="宋体" panose="02010600030101010101" pitchFamily="2" charset="-122"/>
                          <a:cs typeface="Times New Roman" panose="02020603050405020304"/>
                        </a:rPr>
                        <a:t>1</a:t>
                      </a:r>
                      <a:r>
                        <a:rPr lang="zh-CN" sz="2400" b="1" kern="100">
                          <a:solidFill>
                            <a:srgbClr val="000000"/>
                          </a:solidFill>
                          <a:latin typeface="Calibri" panose="020F0502020204030204"/>
                          <a:ea typeface="宋体" panose="02010600030101010101" pitchFamily="2" charset="-122"/>
                          <a:cs typeface="Times New Roman" panose="02020603050405020304"/>
                        </a:rPr>
                        <a:t>月－</a:t>
                      </a:r>
                      <a:r>
                        <a:rPr lang="en-US" sz="2400" b="1" kern="100">
                          <a:solidFill>
                            <a:srgbClr val="000000"/>
                          </a:solidFill>
                          <a:latin typeface="Calibri" panose="020F0502020204030204"/>
                          <a:ea typeface="宋体" panose="02010600030101010101" pitchFamily="2" charset="-122"/>
                          <a:cs typeface="Times New Roman" panose="02020603050405020304"/>
                        </a:rPr>
                        <a:t>1979</a:t>
                      </a:r>
                      <a:r>
                        <a:rPr lang="zh-CN" sz="2400" b="1" kern="100">
                          <a:solidFill>
                            <a:srgbClr val="000000"/>
                          </a:solidFill>
                          <a:latin typeface="Calibri" panose="020F0502020204030204"/>
                          <a:ea typeface="宋体" panose="02010600030101010101" pitchFamily="2" charset="-122"/>
                          <a:cs typeface="Times New Roman" panose="02020603050405020304"/>
                        </a:rPr>
                        <a:t>年</a:t>
                      </a:r>
                      <a:r>
                        <a:rPr lang="en-US" sz="2400" b="1" kern="100">
                          <a:solidFill>
                            <a:srgbClr val="000000"/>
                          </a:solidFill>
                          <a:latin typeface="Calibri" panose="020F0502020204030204"/>
                          <a:ea typeface="宋体" panose="02010600030101010101" pitchFamily="2" charset="-122"/>
                          <a:cs typeface="Times New Roman" panose="02020603050405020304"/>
                        </a:rPr>
                        <a:t>2</a:t>
                      </a:r>
                      <a:r>
                        <a:rPr lang="zh-CN" sz="2400" b="1" kern="100">
                          <a:solidFill>
                            <a:srgbClr val="000000"/>
                          </a:solidFill>
                          <a:latin typeface="Calibri" panose="020F0502020204030204"/>
                          <a:ea typeface="宋体" panose="02010600030101010101" pitchFamily="2" charset="-122"/>
                          <a:cs typeface="Times New Roman" panose="02020603050405020304"/>
                        </a:rPr>
                        <a:t>月</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a:solidFill>
                            <a:srgbClr val="000000"/>
                          </a:solidFill>
                          <a:latin typeface="Calibri" panose="020F0502020204030204"/>
                          <a:ea typeface="宋体" panose="02010600030101010101" pitchFamily="2" charset="-122"/>
                          <a:cs typeface="Times New Roman" panose="02020603050405020304"/>
                        </a:rPr>
                        <a:t>邓小平</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50000"/>
                        </a:lnSpc>
                        <a:spcAft>
                          <a:spcPts val="0"/>
                        </a:spcAft>
                      </a:pPr>
                      <a:r>
                        <a:rPr lang="zh-CN" sz="2400" b="1" kern="100" dirty="0">
                          <a:solidFill>
                            <a:srgbClr val="000000"/>
                          </a:solidFill>
                          <a:latin typeface="Calibri" panose="020F0502020204030204"/>
                          <a:ea typeface="宋体" panose="02010600030101010101" pitchFamily="2" charset="-122"/>
                          <a:cs typeface="Times New Roman" panose="02020603050405020304"/>
                        </a:rPr>
                        <a:t>缅甸、尼泊尔、朝鲜、日本、泰国、马来西亚、新加坡和美国</a:t>
                      </a:r>
                      <a:endParaRPr lang="zh-CN" sz="2400" b="1" kern="100" dirty="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7" name="Rectangle 1"/>
          <p:cNvSpPr>
            <a:spLocks noChangeArrowheads="1"/>
          </p:cNvSpPr>
          <p:nvPr/>
        </p:nvSpPr>
        <p:spPr bwMode="auto">
          <a:xfrm>
            <a:off x="2903517" y="357166"/>
            <a:ext cx="5317481"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266700" algn="ctr"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表</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1978</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年第一次出国考察潮</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098" name="Rectangle 2"/>
          <p:cNvSpPr>
            <a:spLocks noChangeArrowheads="1"/>
          </p:cNvSpPr>
          <p:nvPr/>
        </p:nvSpPr>
        <p:spPr bwMode="auto">
          <a:xfrm>
            <a:off x="1760509" y="5786454"/>
            <a:ext cx="7941598"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4</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、高层密集出国访问形成了改革开放的高度共识</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6017" name="图片 1"/>
          <p:cNvPicPr>
            <a:picLocks noChangeAspect="1"/>
          </p:cNvPicPr>
          <p:nvPr/>
        </p:nvPicPr>
        <p:blipFill>
          <a:blip r:embed="rId1"/>
          <a:stretch>
            <a:fillRect/>
          </a:stretch>
        </p:blipFill>
        <p:spPr>
          <a:xfrm>
            <a:off x="468084" y="188416"/>
            <a:ext cx="5162430" cy="6481167"/>
          </a:xfrm>
          <a:prstGeom prst="rect">
            <a:avLst/>
          </a:prstGeom>
          <a:noFill/>
          <a:ln w="9525">
            <a:noFill/>
          </a:ln>
        </p:spPr>
      </p:pic>
      <p:pic>
        <p:nvPicPr>
          <p:cNvPr id="86018" name="图片 2"/>
          <p:cNvPicPr>
            <a:picLocks noChangeAspect="1"/>
          </p:cNvPicPr>
          <p:nvPr/>
        </p:nvPicPr>
        <p:blipFill>
          <a:blip r:embed="rId2"/>
          <a:stretch>
            <a:fillRect/>
          </a:stretch>
        </p:blipFill>
        <p:spPr>
          <a:xfrm>
            <a:off x="6320639" y="578487"/>
            <a:ext cx="4824869" cy="5357465"/>
          </a:xfrm>
          <a:prstGeom prst="rect">
            <a:avLst/>
          </a:prstGeom>
          <a:noFill/>
          <a:ln w="9525">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7041" name="图片 1"/>
          <p:cNvPicPr>
            <a:picLocks noChangeAspect="1"/>
          </p:cNvPicPr>
          <p:nvPr/>
        </p:nvPicPr>
        <p:blipFill>
          <a:blip r:embed="rId1"/>
          <a:stretch>
            <a:fillRect/>
          </a:stretch>
        </p:blipFill>
        <p:spPr>
          <a:xfrm>
            <a:off x="4494809" y="1826711"/>
            <a:ext cx="7018264" cy="2931528"/>
          </a:xfrm>
          <a:prstGeom prst="rect">
            <a:avLst/>
          </a:prstGeom>
          <a:noFill/>
          <a:ln w="9525">
            <a:noFill/>
          </a:ln>
        </p:spPr>
      </p:pic>
      <p:pic>
        <p:nvPicPr>
          <p:cNvPr id="87042" name="图片 2"/>
          <p:cNvPicPr>
            <a:picLocks noChangeAspect="1"/>
          </p:cNvPicPr>
          <p:nvPr/>
        </p:nvPicPr>
        <p:blipFill>
          <a:blip r:embed="rId2"/>
          <a:stretch>
            <a:fillRect/>
          </a:stretch>
        </p:blipFill>
        <p:spPr>
          <a:xfrm>
            <a:off x="58511" y="372950"/>
            <a:ext cx="4379288" cy="5839052"/>
          </a:xfrm>
          <a:prstGeom prst="rect">
            <a:avLst/>
          </a:prstGeom>
          <a:noFill/>
          <a:ln w="9525">
            <a:noFill/>
          </a:ln>
        </p:spPr>
      </p:pic>
      <p:sp>
        <p:nvSpPr>
          <p:cNvPr id="4" name="椭圆 3"/>
          <p:cNvSpPr/>
          <p:nvPr/>
        </p:nvSpPr>
        <p:spPr>
          <a:xfrm>
            <a:off x="144026" y="600991"/>
            <a:ext cx="4254766" cy="4418296"/>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700"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8065" name="图片 1"/>
          <p:cNvPicPr>
            <a:picLocks noChangeAspect="1"/>
          </p:cNvPicPr>
          <p:nvPr/>
        </p:nvPicPr>
        <p:blipFill>
          <a:blip r:embed="rId1"/>
          <a:stretch>
            <a:fillRect/>
          </a:stretch>
        </p:blipFill>
        <p:spPr>
          <a:xfrm>
            <a:off x="255046" y="254428"/>
            <a:ext cx="4782861" cy="6280131"/>
          </a:xfrm>
          <a:prstGeom prst="rect">
            <a:avLst/>
          </a:prstGeom>
          <a:noFill/>
          <a:ln w="9525">
            <a:noFill/>
          </a:ln>
        </p:spPr>
      </p:pic>
      <p:pic>
        <p:nvPicPr>
          <p:cNvPr id="88066" name="图片 2"/>
          <p:cNvPicPr>
            <a:picLocks noChangeAspect="1"/>
          </p:cNvPicPr>
          <p:nvPr/>
        </p:nvPicPr>
        <p:blipFill>
          <a:blip r:embed="rId2"/>
          <a:stretch>
            <a:fillRect/>
          </a:stretch>
        </p:blipFill>
        <p:spPr>
          <a:xfrm>
            <a:off x="5935069" y="254428"/>
            <a:ext cx="4707848" cy="6214119"/>
          </a:xfrm>
          <a:prstGeom prst="rect">
            <a:avLst/>
          </a:prstGeom>
          <a:noFill/>
          <a:ln w="9525">
            <a:noFill/>
          </a:ln>
        </p:spPr>
      </p:pic>
      <p:sp>
        <p:nvSpPr>
          <p:cNvPr id="4" name="椭圆 3"/>
          <p:cNvSpPr/>
          <p:nvPr/>
        </p:nvSpPr>
        <p:spPr>
          <a:xfrm>
            <a:off x="8194476" y="2675864"/>
            <a:ext cx="2425937" cy="930168"/>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700"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Rectangle 1"/>
          <p:cNvSpPr/>
          <p:nvPr/>
        </p:nvSpPr>
        <p:spPr>
          <a:xfrm>
            <a:off x="175532" y="676502"/>
            <a:ext cx="11189015" cy="5387975"/>
          </a:xfrm>
          <a:prstGeom prst="rect">
            <a:avLst/>
          </a:prstGeom>
          <a:noFill/>
          <a:ln w="9525">
            <a:noFill/>
          </a:ln>
        </p:spPr>
        <p:txBody>
          <a:bodyPr wrap="square" lIns="86415" tIns="43207" rIns="86415" bIns="43207" anchor="ctr">
            <a:spAutoFit/>
          </a:bodyPr>
          <a:p>
            <a:pPr indent="266700">
              <a:buSzTx/>
            </a:pPr>
            <a:r>
              <a:rPr lang="zh-CN" altLang="en-US" sz="2645" b="1" dirty="0">
                <a:solidFill>
                  <a:srgbClr val="FF0000"/>
                </a:solidFill>
                <a:latin typeface="Times New Roman" panose="02020603050405020304" pitchFamily="18" charset="0"/>
                <a:ea typeface="微软雅黑" panose="020B0503020204020204" charset="-122"/>
                <a:sym typeface="微软雅黑" panose="020B0503020204020204" charset="-122"/>
              </a:rPr>
              <a:t>（</a:t>
            </a:r>
            <a:r>
              <a:rPr lang="en-US" altLang="zh-CN" sz="2645" b="1" dirty="0">
                <a:solidFill>
                  <a:srgbClr val="FF0000"/>
                </a:solidFill>
                <a:latin typeface="Times New Roman" panose="02020603050405020304" pitchFamily="18" charset="0"/>
                <a:ea typeface="微软雅黑" panose="020B0503020204020204" charset="-122"/>
                <a:sym typeface="微软雅黑" panose="020B0503020204020204" charset="-122"/>
              </a:rPr>
              <a:t>2021·</a:t>
            </a:r>
            <a:r>
              <a:rPr lang="zh-CN" altLang="en-US" sz="2645" b="1" dirty="0">
                <a:solidFill>
                  <a:srgbClr val="FF0000"/>
                </a:solidFill>
                <a:latin typeface="黑体" panose="02010609060101010101" pitchFamily="49" charset="-122"/>
                <a:ea typeface="微软雅黑" panose="020B0503020204020204" charset="-122"/>
                <a:sym typeface="微软雅黑" panose="020B0503020204020204" charset="-122"/>
              </a:rPr>
              <a:t>全国乙卷</a:t>
            </a:r>
            <a:r>
              <a:rPr lang="en-US" altLang="zh-CN" sz="2645" b="1" dirty="0">
                <a:solidFill>
                  <a:srgbClr val="FF0000"/>
                </a:solidFill>
                <a:latin typeface="Times New Roman" panose="02020603050405020304" pitchFamily="18" charset="0"/>
                <a:ea typeface="微软雅黑" panose="020B0503020204020204" charset="-122"/>
                <a:sym typeface="微软雅黑" panose="020B0503020204020204" charset="-122"/>
              </a:rPr>
              <a:t>·41</a:t>
            </a:r>
            <a:r>
              <a:rPr lang="zh-CN" altLang="en-US" sz="2645" b="1" dirty="0">
                <a:solidFill>
                  <a:srgbClr val="FF0000"/>
                </a:solidFill>
                <a:latin typeface="Times New Roman" panose="02020603050405020304" pitchFamily="18" charset="0"/>
                <a:ea typeface="微软雅黑" panose="020B0503020204020204" charset="-122"/>
                <a:sym typeface="微软雅黑" panose="020B0503020204020204" charset="-122"/>
              </a:rPr>
              <a:t>）</a:t>
            </a:r>
            <a:r>
              <a:rPr lang="zh-CN" altLang="zh-CN" sz="2645" b="1" dirty="0">
                <a:latin typeface="宋体" panose="02010600030101010101" pitchFamily="2" charset="-122"/>
                <a:ea typeface="宋体" panose="02010600030101010101" pitchFamily="2" charset="-122"/>
              </a:rPr>
              <a:t>．阅读材料，完成下列要求。（</a:t>
            </a:r>
            <a:r>
              <a:rPr lang="zh-CN" altLang="zh-CN" sz="2645" b="1" dirty="0">
                <a:latin typeface="Verdana" panose="020B0604030504040204" pitchFamily="34" charset="0"/>
                <a:ea typeface="宋体" panose="02010600030101010101" pitchFamily="2" charset="-122"/>
              </a:rPr>
              <a:t>25</a:t>
            </a:r>
            <a:r>
              <a:rPr lang="zh-CN" altLang="zh-CN" sz="2645" b="1" dirty="0">
                <a:latin typeface="宋体" panose="02010600030101010101" pitchFamily="2" charset="-122"/>
                <a:ea typeface="宋体" panose="02010600030101010101" pitchFamily="2" charset="-122"/>
              </a:rPr>
              <a:t>分）</a:t>
            </a:r>
            <a:endParaRPr lang="zh-CN" altLang="zh-CN" sz="2645" b="1" dirty="0">
              <a:latin typeface="Arial" panose="020B0604020202020204" pitchFamily="34" charset="0"/>
              <a:ea typeface="宋体" panose="02010600030101010101" pitchFamily="2" charset="-122"/>
            </a:endParaRPr>
          </a:p>
          <a:p>
            <a:pPr indent="266700" eaLnBrk="0" hangingPunct="0">
              <a:buSzTx/>
            </a:pPr>
            <a:r>
              <a:rPr lang="zh-CN" altLang="zh-CN" sz="2645" b="1" dirty="0">
                <a:latin typeface="黑体" panose="02010609060101010101" pitchFamily="49" charset="-122"/>
                <a:ea typeface="黑体" panose="02010609060101010101" pitchFamily="49" charset="-122"/>
              </a:rPr>
              <a:t>材料一</a:t>
            </a:r>
            <a:r>
              <a:rPr lang="en-US" altLang="zh-CN" sz="2645" b="1" dirty="0">
                <a:latin typeface="Arial" panose="020B0604020202020204" pitchFamily="34" charset="0"/>
                <a:ea typeface="宋体" panose="02010600030101010101" pitchFamily="2" charset="-122"/>
              </a:rPr>
              <a:t>  </a:t>
            </a:r>
            <a:r>
              <a:rPr lang="zh-CN" altLang="zh-CN" sz="2645" b="1" dirty="0">
                <a:latin typeface="Arial" panose="020B0604020202020204"/>
                <a:ea typeface="楷体_GB2312" panose="02010609030101010101" charset="-122"/>
              </a:rPr>
              <a:t>“</a:t>
            </a:r>
            <a:r>
              <a:rPr lang="zh-CN" altLang="zh-CN" sz="2645" b="1" dirty="0">
                <a:latin typeface="Verdana" panose="020B0604030504040204" pitchFamily="34" charset="0"/>
                <a:ea typeface="楷体_GB2312" panose="02010609030101010101" charset="-122"/>
              </a:rPr>
              <a:t>把这些研究成果发表出来，是</a:t>
            </a:r>
            <a:r>
              <a:rPr lang="zh-CN" altLang="zh-CN" sz="2645" b="1" dirty="0">
                <a:solidFill>
                  <a:srgbClr val="FF0000"/>
                </a:solidFill>
                <a:latin typeface="Verdana" panose="020B0604030504040204" pitchFamily="34" charset="0"/>
                <a:ea typeface="楷体_GB2312" panose="02010609030101010101" charset="-122"/>
              </a:rPr>
              <a:t>为了保存人类的功业</a:t>
            </a:r>
            <a:r>
              <a:rPr lang="zh-CN" altLang="zh-CN" sz="2645" b="1" dirty="0">
                <a:latin typeface="Verdana" panose="020B0604030504040204" pitchFamily="34" charset="0"/>
                <a:ea typeface="楷体_GB2312" panose="02010609030101010101" charset="-122"/>
              </a:rPr>
              <a:t>，使之不致由于年深日久而被人们遗忘。</a:t>
            </a:r>
            <a:r>
              <a:rPr lang="zh-CN" altLang="zh-CN" sz="2645" b="1" dirty="0">
                <a:latin typeface="Arial" panose="020B0604020202020204"/>
                <a:ea typeface="楷体_GB2312" panose="02010609030101010101" charset="-122"/>
              </a:rPr>
              <a:t>”</a:t>
            </a:r>
            <a:r>
              <a:rPr lang="zh-CN" altLang="zh-CN" sz="2645" b="1" dirty="0">
                <a:latin typeface="Verdana" panose="020B0604030504040204" pitchFamily="34" charset="0"/>
                <a:ea typeface="楷体_GB2312" panose="02010609030101010101" charset="-122"/>
              </a:rPr>
              <a:t>这是希罗多德（约前</a:t>
            </a:r>
            <a:r>
              <a:rPr lang="zh-CN" altLang="zh-CN" sz="2645" b="1" dirty="0">
                <a:latin typeface="宋体" panose="02010600030101010101" pitchFamily="2" charset="-122"/>
                <a:ea typeface="宋体" panose="02010600030101010101" pitchFamily="2" charset="-122"/>
              </a:rPr>
              <a:t>4</a:t>
            </a:r>
            <a:r>
              <a:rPr lang="zh-CN" altLang="zh-CN" sz="2645" b="1" dirty="0">
                <a:latin typeface="Verdana" panose="020B0604030504040204" pitchFamily="34" charset="0"/>
                <a:ea typeface="宋体" panose="02010600030101010101" pitchFamily="2" charset="-122"/>
              </a:rPr>
              <a:t>84</a:t>
            </a:r>
            <a:r>
              <a:rPr lang="zh-CN" altLang="zh-CN" sz="2645" b="1" dirty="0">
                <a:latin typeface="宋体" panose="02010600030101010101" pitchFamily="2" charset="-122"/>
                <a:ea typeface="宋体" panose="02010600030101010101" pitchFamily="2" charset="-122"/>
              </a:rPr>
              <a:t>～</a:t>
            </a:r>
            <a:r>
              <a:rPr lang="zh-CN" altLang="zh-CN" sz="2645" b="1" dirty="0">
                <a:latin typeface="Verdana" panose="020B0604030504040204" pitchFamily="34" charset="0"/>
                <a:ea typeface="楷体_GB2312" panose="02010609030101010101" charset="-122"/>
              </a:rPr>
              <a:t>约前</a:t>
            </a:r>
            <a:r>
              <a:rPr lang="zh-CN" altLang="zh-CN" sz="2645" b="1" dirty="0">
                <a:latin typeface="宋体" panose="02010600030101010101" pitchFamily="2" charset="-122"/>
                <a:ea typeface="宋体" panose="02010600030101010101" pitchFamily="2" charset="-122"/>
              </a:rPr>
              <a:t>420</a:t>
            </a:r>
            <a:r>
              <a:rPr lang="zh-CN" altLang="zh-CN" sz="2645" b="1" dirty="0">
                <a:latin typeface="Verdana" panose="020B0604030504040204" pitchFamily="34" charset="0"/>
                <a:ea typeface="楷体_GB2312" panose="02010609030101010101" charset="-122"/>
              </a:rPr>
              <a:t>）所撰《历史》一书的开篇之语。</a:t>
            </a:r>
            <a:r>
              <a:rPr lang="en-US" altLang="zh-CN" sz="2645" b="1" dirty="0">
                <a:solidFill>
                  <a:srgbClr val="FF0000"/>
                </a:solidFill>
                <a:latin typeface="Verdana" panose="020B0604030504040204" pitchFamily="34" charset="0"/>
                <a:ea typeface="楷体_GB2312" panose="02010609030101010101" charset="-122"/>
              </a:rPr>
              <a:t>//</a:t>
            </a:r>
            <a:r>
              <a:rPr lang="zh-CN" altLang="zh-CN" sz="2645" b="1" dirty="0">
                <a:latin typeface="Verdana" panose="020B0604030504040204" pitchFamily="34" charset="0"/>
                <a:ea typeface="楷体_GB2312" panose="02010609030101010101" charset="-122"/>
              </a:rPr>
              <a:t>在此之前，对于希腊人而言，神话就是他们的历史。《历史》前半部分以追问希腊与波斯之间战争的原因为起点，</a:t>
            </a:r>
            <a:r>
              <a:rPr lang="zh-CN" altLang="zh-CN" sz="2645" b="1" dirty="0">
                <a:solidFill>
                  <a:srgbClr val="FF0000"/>
                </a:solidFill>
                <a:latin typeface="Verdana" panose="020B0604030504040204" pitchFamily="34" charset="0"/>
                <a:ea typeface="楷体_GB2312" panose="02010609030101010101" charset="-122"/>
              </a:rPr>
              <a:t>记载了希腊、西亚、北非等地的地理环境、民族分布、历史往事等内容</a:t>
            </a:r>
            <a:r>
              <a:rPr lang="zh-CN" altLang="zh-CN" sz="2645" b="1" dirty="0">
                <a:latin typeface="Verdana" panose="020B0604030504040204" pitchFamily="34" charset="0"/>
                <a:ea typeface="楷体_GB2312" panose="02010609030101010101" charset="-122"/>
              </a:rPr>
              <a:t>，后半部分叙述希腊城邦与波斯之间战争的</a:t>
            </a:r>
            <a:r>
              <a:rPr lang="zh-CN" altLang="zh-CN" sz="2645" b="1" dirty="0">
                <a:solidFill>
                  <a:srgbClr val="FF0000"/>
                </a:solidFill>
                <a:latin typeface="Verdana" panose="020B0604030504040204" pitchFamily="34" charset="0"/>
                <a:ea typeface="楷体_GB2312" panose="02010609030101010101" charset="-122"/>
              </a:rPr>
              <a:t>全过程</a:t>
            </a:r>
            <a:r>
              <a:rPr lang="zh-CN" altLang="zh-CN" sz="2645" b="1" dirty="0">
                <a:latin typeface="Verdana" panose="020B0604030504040204" pitchFamily="34" charset="0"/>
                <a:ea typeface="楷体_GB2312" panose="02010609030101010101" charset="-122"/>
              </a:rPr>
              <a:t>，故该书又被称为《希波战争史》。</a:t>
            </a:r>
            <a:r>
              <a:rPr lang="en-US" altLang="zh-CN" sz="2645" b="1" dirty="0">
                <a:solidFill>
                  <a:srgbClr val="FF0000"/>
                </a:solidFill>
                <a:latin typeface="Verdana" panose="020B0604030504040204" pitchFamily="34" charset="0"/>
                <a:ea typeface="楷体_GB2312" panose="02010609030101010101" charset="-122"/>
              </a:rPr>
              <a:t>//</a:t>
            </a:r>
            <a:r>
              <a:rPr lang="zh-CN" altLang="zh-CN" sz="2645" b="1" dirty="0">
                <a:latin typeface="Verdana" panose="020B0604030504040204" pitchFamily="34" charset="0"/>
                <a:ea typeface="楷体_GB2312" panose="02010609030101010101" charset="-122"/>
              </a:rPr>
              <a:t>它</a:t>
            </a:r>
            <a:r>
              <a:rPr lang="zh-CN" altLang="zh-CN" sz="2645" b="1" dirty="0">
                <a:solidFill>
                  <a:srgbClr val="FF0000"/>
                </a:solidFill>
                <a:latin typeface="Verdana" panose="020B0604030504040204" pitchFamily="34" charset="0"/>
                <a:ea typeface="楷体_GB2312" panose="02010609030101010101" charset="-122"/>
              </a:rPr>
              <a:t>继承了《荷马史诗》的叙事方式，又本着</a:t>
            </a:r>
            <a:r>
              <a:rPr lang="zh-CN" altLang="zh-CN" sz="2645" b="1" dirty="0">
                <a:solidFill>
                  <a:srgbClr val="FF0000"/>
                </a:solidFill>
                <a:latin typeface="Arial" panose="020B0604020202020204"/>
                <a:ea typeface="楷体_GB2312" panose="02010609030101010101" charset="-122"/>
              </a:rPr>
              <a:t>“</a:t>
            </a:r>
            <a:r>
              <a:rPr lang="zh-CN" altLang="zh-CN" sz="2645" b="1" dirty="0">
                <a:solidFill>
                  <a:srgbClr val="FF0000"/>
                </a:solidFill>
                <a:latin typeface="Verdana" panose="020B0604030504040204" pitchFamily="34" charset="0"/>
                <a:ea typeface="楷体_GB2312" panose="02010609030101010101" charset="-122"/>
              </a:rPr>
              <a:t>研究</a:t>
            </a:r>
            <a:r>
              <a:rPr lang="zh-CN" altLang="zh-CN" sz="2645" b="1" dirty="0">
                <a:solidFill>
                  <a:srgbClr val="FF0000"/>
                </a:solidFill>
                <a:latin typeface="Arial" panose="020B0604020202020204"/>
                <a:ea typeface="楷体_GB2312" panose="02010609030101010101" charset="-122"/>
              </a:rPr>
              <a:t>”</a:t>
            </a:r>
            <a:r>
              <a:rPr lang="zh-CN" altLang="zh-CN" sz="2645" b="1" dirty="0">
                <a:solidFill>
                  <a:srgbClr val="FF0000"/>
                </a:solidFill>
                <a:latin typeface="Verdana" panose="020B0604030504040204" pitchFamily="34" charset="0"/>
                <a:ea typeface="楷体_GB2312" panose="02010609030101010101" charset="-122"/>
              </a:rPr>
              <a:t>的精神</a:t>
            </a:r>
            <a:r>
              <a:rPr lang="zh-CN" altLang="zh-CN" sz="2645" b="1" dirty="0">
                <a:latin typeface="Verdana" panose="020B0604030504040204" pitchFamily="34" charset="0"/>
                <a:ea typeface="楷体_GB2312" panose="02010609030101010101" charset="-122"/>
              </a:rPr>
              <a:t>，常常分辨传说的真假与异同。作者</a:t>
            </a:r>
            <a:r>
              <a:rPr lang="zh-CN" altLang="zh-CN" sz="2645" b="1" dirty="0">
                <a:solidFill>
                  <a:srgbClr val="FF0000"/>
                </a:solidFill>
                <a:latin typeface="Verdana" panose="020B0604030504040204" pitchFamily="34" charset="0"/>
                <a:ea typeface="楷体_GB2312" panose="02010609030101010101" charset="-122"/>
              </a:rPr>
              <a:t>赞扬雅典人，却并不肆意诋毁</a:t>
            </a:r>
            <a:r>
              <a:rPr lang="zh-CN" altLang="zh-CN" sz="2645" b="1" dirty="0">
                <a:solidFill>
                  <a:srgbClr val="FF0000"/>
                </a:solidFill>
                <a:latin typeface="Arial" panose="020B0604020202020204"/>
                <a:ea typeface="楷体_GB2312" panose="02010609030101010101" charset="-122"/>
              </a:rPr>
              <a:t>“</a:t>
            </a:r>
            <a:r>
              <a:rPr lang="zh-CN" altLang="zh-CN" sz="2645" b="1" dirty="0">
                <a:solidFill>
                  <a:srgbClr val="FF0000"/>
                </a:solidFill>
                <a:latin typeface="Verdana" panose="020B0604030504040204" pitchFamily="34" charset="0"/>
                <a:ea typeface="楷体_GB2312" panose="02010609030101010101" charset="-122"/>
              </a:rPr>
              <a:t>异邦人</a:t>
            </a:r>
            <a:r>
              <a:rPr lang="zh-CN" altLang="zh-CN" sz="2645" b="1" dirty="0">
                <a:solidFill>
                  <a:srgbClr val="FF0000"/>
                </a:solidFill>
                <a:latin typeface="Arial" panose="020B0604020202020204"/>
                <a:ea typeface="楷体_GB2312" panose="02010609030101010101" charset="-122"/>
              </a:rPr>
              <a:t>”</a:t>
            </a:r>
            <a:r>
              <a:rPr lang="zh-CN" altLang="zh-CN" sz="2645" b="1" dirty="0">
                <a:latin typeface="Verdana" panose="020B0604030504040204" pitchFamily="34" charset="0"/>
                <a:ea typeface="楷体_GB2312" panose="02010609030101010101" charset="-122"/>
              </a:rPr>
              <a:t>，承认东方民族具有比希腊更古老的文明。</a:t>
            </a:r>
            <a:r>
              <a:rPr lang="en-US" altLang="zh-CN" sz="2645" b="1" dirty="0">
                <a:solidFill>
                  <a:srgbClr val="FF0000"/>
                </a:solidFill>
                <a:latin typeface="Verdana" panose="020B0604030504040204" pitchFamily="34" charset="0"/>
                <a:ea typeface="楷体_GB2312" panose="02010609030101010101" charset="-122"/>
              </a:rPr>
              <a:t>//</a:t>
            </a:r>
            <a:r>
              <a:rPr lang="zh-CN" altLang="zh-CN" sz="2645" b="1" dirty="0">
                <a:latin typeface="Verdana" panose="020B0604030504040204" pitchFamily="34" charset="0"/>
                <a:ea typeface="楷体_GB2312" panose="02010609030101010101" charset="-122"/>
              </a:rPr>
              <a:t>书中的不少记述是作者</a:t>
            </a:r>
            <a:r>
              <a:rPr lang="zh-CN" altLang="zh-CN" sz="2645" b="1" dirty="0">
                <a:solidFill>
                  <a:srgbClr val="FF0000"/>
                </a:solidFill>
                <a:latin typeface="Verdana" panose="020B0604030504040204" pitchFamily="34" charset="0"/>
                <a:ea typeface="楷体_GB2312" panose="02010609030101010101" charset="-122"/>
              </a:rPr>
              <a:t>亲自调查</a:t>
            </a:r>
            <a:r>
              <a:rPr lang="zh-CN" altLang="zh-CN" sz="2645" b="1" dirty="0">
                <a:latin typeface="Verdana" panose="020B0604030504040204" pitchFamily="34" charset="0"/>
                <a:ea typeface="楷体_GB2312" panose="02010609030101010101" charset="-122"/>
              </a:rPr>
              <a:t>得来的史实，如在埃及通过询问当时作为知识分子的僧侣，掌握了大量历史和文化知识。书中许多记载</a:t>
            </a:r>
            <a:r>
              <a:rPr lang="zh-CN" altLang="zh-CN" sz="2645" b="1" dirty="0">
                <a:solidFill>
                  <a:srgbClr val="FF0000"/>
                </a:solidFill>
                <a:latin typeface="Verdana" panose="020B0604030504040204" pitchFamily="34" charset="0"/>
                <a:ea typeface="楷体_GB2312" panose="02010609030101010101" charset="-122"/>
              </a:rPr>
              <a:t>为后世的考古发掘和研究所证实</a:t>
            </a:r>
            <a:r>
              <a:rPr lang="zh-CN" altLang="zh-CN" sz="2645" b="1" dirty="0">
                <a:latin typeface="Verdana" panose="020B0604030504040204" pitchFamily="34" charset="0"/>
                <a:ea typeface="楷体_GB2312" panose="02010609030101010101" charset="-122"/>
              </a:rPr>
              <a:t>。</a:t>
            </a:r>
            <a:endParaRPr lang="zh-CN" altLang="zh-CN" sz="2645" b="1" dirty="0">
              <a:latin typeface="Arial" panose="020B0604020202020204" pitchFamily="34" charset="0"/>
              <a:ea typeface="宋体" panose="02010600030101010101" pitchFamily="2" charset="-122"/>
            </a:endParaRPr>
          </a:p>
          <a:p>
            <a:pPr indent="266700" eaLnBrk="0" hangingPunct="0">
              <a:buSzTx/>
            </a:pPr>
            <a:r>
              <a:rPr lang="zh-CN" altLang="zh-CN" sz="2645" b="1" dirty="0">
                <a:latin typeface="宋体" panose="02010600030101010101" pitchFamily="2" charset="-122"/>
                <a:ea typeface="宋体" panose="02010600030101010101" pitchFamily="2" charset="-122"/>
              </a:rPr>
              <a:t>                       </a:t>
            </a:r>
            <a:r>
              <a:rPr lang="zh-CN" altLang="zh-CN" sz="2645" b="1" dirty="0">
                <a:latin typeface="Verdana" panose="020B0604030504040204" pitchFamily="34" charset="0"/>
                <a:ea typeface="宋体" panose="02010600030101010101" pitchFamily="2" charset="-122"/>
              </a:rPr>
              <a:t>   </a:t>
            </a:r>
            <a:r>
              <a:rPr lang="zh-CN" altLang="zh-CN" sz="2645" b="1" dirty="0">
                <a:latin typeface="Arial" panose="020B0604020202020204"/>
                <a:ea typeface="宋体" panose="02010600030101010101" pitchFamily="2" charset="-122"/>
              </a:rPr>
              <a:t>——</a:t>
            </a:r>
            <a:r>
              <a:rPr lang="zh-CN" altLang="zh-CN" sz="2645" b="1" dirty="0">
                <a:latin typeface="Verdana" panose="020B0604030504040204" pitchFamily="34" charset="0"/>
                <a:ea typeface="楷体_GB2312" panose="02010609030101010101" charset="-122"/>
              </a:rPr>
              <a:t>摘编自张广智《西方史学史》等</a:t>
            </a:r>
            <a:endParaRPr lang="zh-CN" altLang="zh-CN" sz="2645" b="1" dirty="0">
              <a:latin typeface="Arial" panose="020B0604020202020204" pitchFamily="34" charset="0"/>
              <a:ea typeface="宋体" panose="02010600030101010101" pitchFamily="2"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Rectangle 1"/>
          <p:cNvSpPr/>
          <p:nvPr/>
        </p:nvSpPr>
        <p:spPr>
          <a:xfrm>
            <a:off x="384069" y="1019978"/>
            <a:ext cx="10777941" cy="4572000"/>
          </a:xfrm>
          <a:prstGeom prst="rect">
            <a:avLst/>
          </a:prstGeom>
          <a:noFill/>
          <a:ln w="9525">
            <a:noFill/>
          </a:ln>
        </p:spPr>
        <p:txBody>
          <a:bodyPr wrap="square" lIns="86415" tIns="43207" rIns="86415" bIns="43207" anchor="ctr">
            <a:spAutoFit/>
          </a:bodyPr>
          <a:p>
            <a:pPr indent="266700">
              <a:buSzTx/>
            </a:pPr>
            <a:r>
              <a:rPr lang="zh-CN" altLang="zh-CN" sz="2645" b="1" dirty="0">
                <a:latin typeface="黑体" panose="02010609060101010101" pitchFamily="49" charset="-122"/>
                <a:ea typeface="黑体" panose="02010609060101010101" pitchFamily="49" charset="-122"/>
              </a:rPr>
              <a:t>材料二</a:t>
            </a:r>
            <a:endParaRPr lang="zh-CN" altLang="zh-CN" sz="2645" b="1" dirty="0">
              <a:latin typeface="Arial" panose="020B0604020202020204" pitchFamily="34" charset="0"/>
              <a:ea typeface="宋体" panose="02010600030101010101" pitchFamily="2" charset="-122"/>
            </a:endParaRPr>
          </a:p>
          <a:p>
            <a:pPr indent="266700" eaLnBrk="0" hangingPunct="0">
              <a:buSzTx/>
            </a:pPr>
            <a:r>
              <a:rPr lang="zh-CN" altLang="zh-CN" sz="2645" b="1" dirty="0">
                <a:latin typeface="Arial" panose="020B0604020202020204" pitchFamily="34" charset="0"/>
                <a:ea typeface="楷体_GB2312" panose="02010609030101010101" charset="-122"/>
              </a:rPr>
              <a:t>《史记》由西汉史学家</a:t>
            </a:r>
            <a:r>
              <a:rPr lang="zh-CN" altLang="zh-CN" sz="2645" b="1" dirty="0">
                <a:solidFill>
                  <a:srgbClr val="FF0000"/>
                </a:solidFill>
                <a:latin typeface="Arial" panose="020B0604020202020204" pitchFamily="34" charset="0"/>
                <a:ea typeface="楷体_GB2312" panose="02010609030101010101" charset="-122"/>
              </a:rPr>
              <a:t>司马迁</a:t>
            </a:r>
            <a:r>
              <a:rPr lang="zh-CN" altLang="zh-CN" sz="2645" b="1" dirty="0">
                <a:latin typeface="Arial" panose="020B0604020202020204" pitchFamily="34" charset="0"/>
                <a:ea typeface="楷体_GB2312" panose="02010609030101010101" charset="-122"/>
              </a:rPr>
              <a:t>（约前</a:t>
            </a:r>
            <a:r>
              <a:rPr lang="zh-CN" altLang="zh-CN" sz="2645" b="1" dirty="0">
                <a:latin typeface="宋体" panose="02010600030101010101" pitchFamily="2" charset="-122"/>
                <a:ea typeface="宋体" panose="02010600030101010101" pitchFamily="2" charset="-122"/>
              </a:rPr>
              <a:t>145～</a:t>
            </a:r>
            <a:r>
              <a:rPr lang="zh-CN" altLang="zh-CN" sz="2645" b="1" dirty="0">
                <a:latin typeface="Verdana" panose="020B0604030504040204" pitchFamily="34" charset="0"/>
                <a:ea typeface="楷体_GB2312" panose="02010609030101010101" charset="-122"/>
              </a:rPr>
              <a:t>？）所著，记载了自黄帝到汉武帝二三千年间的历史，也叙述了汉朝周边各民族如朝鲜、匈奴和中亚、南亚各地的史实。全书以编年叙事的帝王</a:t>
            </a:r>
            <a:r>
              <a:rPr lang="zh-CN" altLang="zh-CN" sz="2645" b="1" dirty="0">
                <a:latin typeface="Arial" panose="020B0604020202020204"/>
                <a:ea typeface="楷体_GB2312" panose="02010609030101010101" charset="-122"/>
              </a:rPr>
              <a:t>“</a:t>
            </a:r>
            <a:r>
              <a:rPr lang="zh-CN" altLang="zh-CN" sz="2645" b="1" dirty="0">
                <a:latin typeface="Verdana" panose="020B0604030504040204" pitchFamily="34" charset="0"/>
                <a:ea typeface="楷体_GB2312" panose="02010609030101010101" charset="-122"/>
              </a:rPr>
              <a:t>本纪</a:t>
            </a:r>
            <a:r>
              <a:rPr lang="zh-CN" altLang="zh-CN" sz="2645" b="1" dirty="0">
                <a:latin typeface="Arial" panose="020B0604020202020204"/>
                <a:ea typeface="楷体_GB2312" panose="02010609030101010101" charset="-122"/>
              </a:rPr>
              <a:t>”</a:t>
            </a:r>
            <a:r>
              <a:rPr lang="zh-CN" altLang="zh-CN" sz="2645" b="1" dirty="0">
                <a:latin typeface="Verdana" panose="020B0604030504040204" pitchFamily="34" charset="0"/>
                <a:ea typeface="楷体_GB2312" panose="02010609030101010101" charset="-122"/>
              </a:rPr>
              <a:t>为纲，以人物</a:t>
            </a:r>
            <a:r>
              <a:rPr lang="zh-CN" altLang="zh-CN" sz="2645" b="1" dirty="0">
                <a:latin typeface="Arial" panose="020B0604020202020204"/>
                <a:ea typeface="楷体_GB2312" panose="02010609030101010101" charset="-122"/>
              </a:rPr>
              <a:t>“</a:t>
            </a:r>
            <a:r>
              <a:rPr lang="zh-CN" altLang="zh-CN" sz="2645" b="1" dirty="0">
                <a:latin typeface="Verdana" panose="020B0604030504040204" pitchFamily="34" charset="0"/>
                <a:ea typeface="楷体_GB2312" panose="02010609030101010101" charset="-122"/>
              </a:rPr>
              <a:t>列传</a:t>
            </a:r>
            <a:r>
              <a:rPr lang="zh-CN" altLang="zh-CN" sz="2645" b="1" dirty="0">
                <a:latin typeface="Arial" panose="020B0604020202020204"/>
                <a:ea typeface="楷体_GB2312" panose="02010609030101010101" charset="-122"/>
              </a:rPr>
              <a:t>”</a:t>
            </a:r>
            <a:r>
              <a:rPr lang="zh-CN" altLang="zh-CN" sz="2645" b="1" dirty="0">
                <a:latin typeface="Verdana" panose="020B0604030504040204" pitchFamily="34" charset="0"/>
                <a:ea typeface="楷体_GB2312" panose="02010609030101010101" charset="-122"/>
              </a:rPr>
              <a:t>为主体，被称为</a:t>
            </a:r>
            <a:r>
              <a:rPr lang="zh-CN" altLang="zh-CN" sz="2645" b="1" dirty="0">
                <a:latin typeface="Arial" panose="020B0604020202020204"/>
                <a:ea typeface="楷体_GB2312" panose="02010609030101010101" charset="-122"/>
              </a:rPr>
              <a:t>“</a:t>
            </a:r>
            <a:r>
              <a:rPr lang="zh-CN" altLang="zh-CN" sz="2645" b="1" dirty="0">
                <a:latin typeface="Verdana" panose="020B0604030504040204" pitchFamily="34" charset="0"/>
                <a:ea typeface="楷体_GB2312" panose="02010609030101010101" charset="-122"/>
              </a:rPr>
              <a:t>纪传体</a:t>
            </a:r>
            <a:r>
              <a:rPr lang="zh-CN" altLang="zh-CN" sz="2645" b="1" dirty="0">
                <a:latin typeface="Arial" panose="020B0604020202020204"/>
                <a:ea typeface="楷体_GB2312" panose="02010609030101010101" charset="-122"/>
              </a:rPr>
              <a:t>”</a:t>
            </a:r>
            <a:r>
              <a:rPr lang="zh-CN" altLang="zh-CN" sz="2645" b="1" dirty="0">
                <a:latin typeface="Verdana" panose="020B0604030504040204" pitchFamily="34" charset="0"/>
                <a:ea typeface="楷体_GB2312" panose="02010609030101010101" charset="-122"/>
              </a:rPr>
              <a:t>，成为后来历代官修史书的正宗。司马迁以儒家的历史观为宗旨，在前代深厚的历史学积淀基础上，坚持</a:t>
            </a:r>
            <a:r>
              <a:rPr lang="zh-CN" altLang="zh-CN" sz="2645" b="1" dirty="0">
                <a:latin typeface="Arial" panose="020B0604020202020204"/>
                <a:ea typeface="楷体_GB2312" panose="02010609030101010101" charset="-122"/>
              </a:rPr>
              <a:t>“</a:t>
            </a:r>
            <a:r>
              <a:rPr lang="zh-CN" altLang="zh-CN" sz="2645" b="1" dirty="0">
                <a:latin typeface="Verdana" panose="020B0604030504040204" pitchFamily="34" charset="0"/>
                <a:ea typeface="楷体_GB2312" panose="02010609030101010101" charset="-122"/>
              </a:rPr>
              <a:t>原始察终、见盛观衰</a:t>
            </a:r>
            <a:r>
              <a:rPr lang="zh-CN" altLang="zh-CN" sz="2645" b="1" dirty="0">
                <a:latin typeface="Arial" panose="020B0604020202020204"/>
                <a:ea typeface="楷体_GB2312" panose="02010609030101010101" charset="-122"/>
              </a:rPr>
              <a:t>”</a:t>
            </a:r>
            <a:r>
              <a:rPr lang="zh-CN" altLang="zh-CN" sz="2645" b="1" dirty="0">
                <a:latin typeface="Verdana" panose="020B0604030504040204" pitchFamily="34" charset="0"/>
                <a:ea typeface="楷体_GB2312" panose="02010609030101010101" charset="-122"/>
              </a:rPr>
              <a:t>的著史原则，常常表达自己对于历史现象的认识甚至疑惑。《史记》充分利用各类先秦文献、汉朝政事档案等，客观、如实地叙述史实，并佐以司马迁的游历见闻及民间传说，力求</a:t>
            </a:r>
            <a:r>
              <a:rPr lang="zh-CN" altLang="zh-CN" sz="2645" b="1" dirty="0">
                <a:latin typeface="Arial" panose="020B0604020202020204"/>
                <a:ea typeface="楷体_GB2312" panose="02010609030101010101" charset="-122"/>
              </a:rPr>
              <a:t>“</a:t>
            </a:r>
            <a:r>
              <a:rPr lang="zh-CN" altLang="zh-CN" sz="2645" b="1" dirty="0">
                <a:latin typeface="Verdana" panose="020B0604030504040204" pitchFamily="34" charset="0"/>
                <a:ea typeface="楷体_GB2312" panose="02010609030101010101" charset="-122"/>
              </a:rPr>
              <a:t>通古今之变，成一家之言</a:t>
            </a:r>
            <a:r>
              <a:rPr lang="zh-CN" altLang="zh-CN" sz="2645" b="1" dirty="0">
                <a:latin typeface="Arial" panose="020B0604020202020204"/>
                <a:ea typeface="楷体_GB2312" panose="02010609030101010101" charset="-122"/>
              </a:rPr>
              <a:t>”</a:t>
            </a:r>
            <a:r>
              <a:rPr lang="zh-CN" altLang="zh-CN" sz="2645" b="1" dirty="0">
                <a:latin typeface="Verdana" panose="020B0604030504040204" pitchFamily="34" charset="0"/>
                <a:ea typeface="楷体_GB2312" panose="02010609030101010101" charset="-122"/>
              </a:rPr>
              <a:t>。</a:t>
            </a:r>
            <a:endParaRPr lang="zh-CN" altLang="zh-CN" sz="2645" b="1" dirty="0">
              <a:latin typeface="Arial" panose="020B0604020202020204" pitchFamily="34" charset="0"/>
              <a:ea typeface="宋体" panose="02010600030101010101" pitchFamily="2" charset="-122"/>
            </a:endParaRPr>
          </a:p>
          <a:p>
            <a:pPr indent="266700" eaLnBrk="0" hangingPunct="0">
              <a:buSzTx/>
            </a:pPr>
            <a:r>
              <a:rPr lang="zh-CN" altLang="zh-CN" sz="2645" b="1" dirty="0">
                <a:latin typeface="宋体" panose="02010600030101010101" pitchFamily="2" charset="-122"/>
                <a:ea typeface="宋体" panose="02010600030101010101" pitchFamily="2" charset="-122"/>
              </a:rPr>
              <a:t>                        </a:t>
            </a:r>
            <a:r>
              <a:rPr lang="zh-CN" altLang="zh-CN" sz="2645" b="1" dirty="0">
                <a:latin typeface="Verdana" panose="020B0604030504040204" pitchFamily="34" charset="0"/>
                <a:ea typeface="宋体" panose="02010600030101010101" pitchFamily="2" charset="-122"/>
              </a:rPr>
              <a:t>   </a:t>
            </a:r>
            <a:r>
              <a:rPr lang="zh-CN" altLang="zh-CN" sz="2645" b="1" dirty="0">
                <a:latin typeface="Arial" panose="020B0604020202020204"/>
                <a:ea typeface="宋体" panose="02010600030101010101" pitchFamily="2" charset="-122"/>
              </a:rPr>
              <a:t>——</a:t>
            </a:r>
            <a:r>
              <a:rPr lang="zh-CN" altLang="zh-CN" sz="2645" b="1" dirty="0">
                <a:latin typeface="Verdana" panose="020B0604030504040204" pitchFamily="34" charset="0"/>
                <a:ea typeface="楷体_GB2312" panose="02010609030101010101" charset="-122"/>
              </a:rPr>
              <a:t>摘编自瞿林东《中国史学史纲》</a:t>
            </a:r>
            <a:endParaRPr lang="zh-CN" altLang="zh-CN" sz="2645" b="1" dirty="0">
              <a:latin typeface="Arial" panose="020B0604020202020204" pitchFamily="34" charset="0"/>
              <a:ea typeface="宋体" panose="02010600030101010101" pitchFamily="2"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Rectangle 1"/>
          <p:cNvSpPr/>
          <p:nvPr/>
        </p:nvSpPr>
        <p:spPr>
          <a:xfrm>
            <a:off x="292553" y="299418"/>
            <a:ext cx="10888961" cy="901700"/>
          </a:xfrm>
          <a:prstGeom prst="rect">
            <a:avLst/>
          </a:prstGeom>
          <a:noFill/>
          <a:ln w="9525">
            <a:noFill/>
          </a:ln>
        </p:spPr>
        <p:txBody>
          <a:bodyPr wrap="square" lIns="86415" tIns="43207" rIns="86415" bIns="43207" anchor="ctr">
            <a:spAutoFit/>
          </a:bodyPr>
          <a:p>
            <a:pPr>
              <a:buSzTx/>
            </a:pPr>
            <a:r>
              <a:rPr lang="zh-CN" altLang="zh-CN" sz="2645" b="1" dirty="0">
                <a:latin typeface="宋体" panose="02010600030101010101" pitchFamily="2" charset="-122"/>
                <a:ea typeface="宋体" panose="02010600030101010101" pitchFamily="2" charset="-122"/>
              </a:rPr>
              <a:t>（1）根据材料并结合所学知识，概括</a:t>
            </a:r>
            <a:r>
              <a:rPr lang="zh-CN" altLang="zh-CN" sz="2645" b="1" dirty="0">
                <a:solidFill>
                  <a:srgbClr val="FF0000"/>
                </a:solidFill>
                <a:latin typeface="宋体" panose="02010600030101010101" pitchFamily="2" charset="-122"/>
                <a:ea typeface="宋体" panose="02010600030101010101" pitchFamily="2" charset="-122"/>
              </a:rPr>
              <a:t>希罗多德</a:t>
            </a:r>
            <a:r>
              <a:rPr lang="zh-CN" altLang="zh-CN" sz="2645" b="1" dirty="0">
                <a:latin typeface="宋体" panose="02010600030101010101" pitchFamily="2" charset="-122"/>
                <a:ea typeface="宋体" panose="02010600030101010101" pitchFamily="2" charset="-122"/>
              </a:rPr>
              <a:t>与</a:t>
            </a:r>
            <a:r>
              <a:rPr lang="zh-CN" altLang="zh-CN" sz="2645" b="1" dirty="0">
                <a:solidFill>
                  <a:srgbClr val="FF0000"/>
                </a:solidFill>
                <a:latin typeface="宋体" panose="02010600030101010101" pitchFamily="2" charset="-122"/>
                <a:ea typeface="宋体" panose="02010600030101010101" pitchFamily="2" charset="-122"/>
              </a:rPr>
              <a:t>司马迁</a:t>
            </a:r>
            <a:r>
              <a:rPr lang="zh-CN" altLang="zh-CN" sz="2645" b="1" dirty="0">
                <a:latin typeface="宋体" panose="02010600030101010101" pitchFamily="2" charset="-122"/>
                <a:ea typeface="宋体" panose="02010600030101010101" pitchFamily="2" charset="-122"/>
              </a:rPr>
              <a:t>作为伟大历史学家的共同之处。（</a:t>
            </a:r>
            <a:r>
              <a:rPr lang="zh-CN" altLang="zh-CN" sz="2645" b="1" dirty="0">
                <a:latin typeface="Verdana" panose="020B0604030504040204" pitchFamily="34" charset="0"/>
                <a:ea typeface="宋体" panose="02010600030101010101" pitchFamily="2" charset="-122"/>
              </a:rPr>
              <a:t>8</a:t>
            </a:r>
            <a:r>
              <a:rPr lang="zh-CN" altLang="zh-CN" sz="2645" b="1" dirty="0">
                <a:latin typeface="宋体" panose="02010600030101010101" pitchFamily="2" charset="-122"/>
                <a:ea typeface="宋体" panose="02010600030101010101" pitchFamily="2" charset="-122"/>
              </a:rPr>
              <a:t>分）</a:t>
            </a:r>
            <a:endParaRPr lang="zh-CN" altLang="zh-CN" sz="2645" b="1" dirty="0">
              <a:latin typeface="Arial" panose="020B0604020202020204" pitchFamily="34" charset="0"/>
              <a:ea typeface="宋体" panose="02010600030101010101" pitchFamily="2" charset="-122"/>
            </a:endParaRPr>
          </a:p>
        </p:txBody>
      </p:sp>
      <p:sp>
        <p:nvSpPr>
          <p:cNvPr id="91138" name="Rectangle 2"/>
          <p:cNvSpPr/>
          <p:nvPr/>
        </p:nvSpPr>
        <p:spPr>
          <a:xfrm>
            <a:off x="316557" y="2313531"/>
            <a:ext cx="10936970" cy="901700"/>
          </a:xfrm>
          <a:prstGeom prst="rect">
            <a:avLst/>
          </a:prstGeom>
          <a:noFill/>
          <a:ln w="9525">
            <a:noFill/>
          </a:ln>
        </p:spPr>
        <p:txBody>
          <a:bodyPr wrap="square" lIns="86415" tIns="43207" rIns="86415" bIns="43207" anchor="ctr">
            <a:spAutoFit/>
          </a:bodyPr>
          <a:p>
            <a:pPr>
              <a:buSzTx/>
            </a:pPr>
            <a:r>
              <a:rPr lang="zh-CN" altLang="zh-CN" sz="2645" b="1" dirty="0">
                <a:latin typeface="宋体" panose="02010600030101010101" pitchFamily="2" charset="-122"/>
                <a:ea typeface="宋体" panose="02010600030101010101" pitchFamily="2" charset="-122"/>
              </a:rPr>
              <a:t>（2）根据材料并结合所学知识，分别说明《历史》与《史记》产生的历史背景。（</a:t>
            </a:r>
            <a:r>
              <a:rPr lang="zh-CN" altLang="zh-CN" sz="2645" b="1" dirty="0">
                <a:latin typeface="Verdana" panose="020B0604030504040204" pitchFamily="34" charset="0"/>
                <a:ea typeface="宋体" panose="02010600030101010101" pitchFamily="2" charset="-122"/>
              </a:rPr>
              <a:t>12</a:t>
            </a:r>
            <a:r>
              <a:rPr lang="zh-CN" altLang="zh-CN" sz="2645" b="1" dirty="0">
                <a:latin typeface="宋体" panose="02010600030101010101" pitchFamily="2" charset="-122"/>
                <a:ea typeface="宋体" panose="02010600030101010101" pitchFamily="2" charset="-122"/>
              </a:rPr>
              <a:t>分）</a:t>
            </a:r>
            <a:endParaRPr lang="zh-CN" altLang="zh-CN" sz="2645" b="1" dirty="0">
              <a:latin typeface="Arial" panose="020B0604020202020204" pitchFamily="34" charset="0"/>
              <a:ea typeface="宋体" panose="02010600030101010101" pitchFamily="2" charset="-122"/>
            </a:endParaRPr>
          </a:p>
        </p:txBody>
      </p:sp>
      <p:sp>
        <p:nvSpPr>
          <p:cNvPr id="20483" name="Rectangle 3"/>
          <p:cNvSpPr/>
          <p:nvPr/>
        </p:nvSpPr>
        <p:spPr>
          <a:xfrm>
            <a:off x="340562" y="1294847"/>
            <a:ext cx="10912965" cy="901700"/>
          </a:xfrm>
          <a:prstGeom prst="rect">
            <a:avLst/>
          </a:prstGeom>
          <a:noFill/>
          <a:ln w="9525">
            <a:noFill/>
          </a:ln>
        </p:spPr>
        <p:txBody>
          <a:bodyPr wrap="square" lIns="86415" tIns="43207" rIns="86415" bIns="43207" anchor="ctr">
            <a:spAutoFit/>
          </a:bodyPr>
          <a:p>
            <a:pPr>
              <a:buSzTx/>
            </a:pPr>
            <a:r>
              <a:rPr lang="zh-CN" altLang="zh-CN" sz="2645" b="1" dirty="0">
                <a:solidFill>
                  <a:srgbClr val="0000CC"/>
                </a:solidFill>
                <a:latin typeface="宋体" panose="02010600030101010101" pitchFamily="2" charset="-122"/>
                <a:ea typeface="宋体" panose="02010600030101010101" pitchFamily="2" charset="-122"/>
              </a:rPr>
              <a:t>（1）共同：历史学家的使命感；追求客观真实，理性叙述历史；创新精神；开阔的视野；自主的实地查访与史料调查精神。</a:t>
            </a:r>
            <a:endParaRPr lang="zh-CN" altLang="zh-CN" sz="2645" b="1" dirty="0">
              <a:solidFill>
                <a:srgbClr val="0000CC"/>
              </a:solidFill>
              <a:latin typeface="Arial" panose="020B0604020202020204" pitchFamily="34" charset="0"/>
              <a:ea typeface="宋体" panose="02010600030101010101" pitchFamily="2" charset="-122"/>
            </a:endParaRPr>
          </a:p>
        </p:txBody>
      </p:sp>
      <p:sp>
        <p:nvSpPr>
          <p:cNvPr id="20484" name="Rectangle 4"/>
          <p:cNvSpPr/>
          <p:nvPr/>
        </p:nvSpPr>
        <p:spPr>
          <a:xfrm>
            <a:off x="340562" y="3374625"/>
            <a:ext cx="10483888" cy="1717040"/>
          </a:xfrm>
          <a:prstGeom prst="rect">
            <a:avLst/>
          </a:prstGeom>
          <a:noFill/>
          <a:ln w="9525">
            <a:noFill/>
          </a:ln>
        </p:spPr>
        <p:txBody>
          <a:bodyPr wrap="square" lIns="86415" tIns="43207" rIns="86415" bIns="43207" anchor="ctr">
            <a:spAutoFit/>
          </a:bodyPr>
          <a:p>
            <a:pPr>
              <a:buSzTx/>
            </a:pPr>
            <a:r>
              <a:rPr lang="zh-CN" altLang="zh-CN" sz="2645" b="1" dirty="0">
                <a:solidFill>
                  <a:srgbClr val="0000CC"/>
                </a:solidFill>
                <a:latin typeface="宋体" panose="02010600030101010101" pitchFamily="2" charset="-122"/>
                <a:ea typeface="宋体" panose="02010600030101010101" pitchFamily="2" charset="-122"/>
              </a:rPr>
              <a:t>（2）历史：古希腊城邦的发展与人文精神；希腊文明与其他文明的广泛接触；丰富的历史与神话传说；海外贸易与工商业比较发达。</a:t>
            </a:r>
            <a:endParaRPr lang="zh-CN" altLang="zh-CN" sz="2645" b="1" dirty="0">
              <a:solidFill>
                <a:srgbClr val="0000CC"/>
              </a:solidFill>
              <a:latin typeface="Arial" panose="020B0604020202020204" pitchFamily="34" charset="0"/>
              <a:ea typeface="宋体" panose="02010600030101010101" pitchFamily="2" charset="-122"/>
            </a:endParaRPr>
          </a:p>
          <a:p>
            <a:pPr eaLnBrk="0" hangingPunct="0">
              <a:buSzTx/>
            </a:pPr>
            <a:r>
              <a:rPr lang="en-US" altLang="zh-CN" sz="2645" b="1" dirty="0">
                <a:solidFill>
                  <a:srgbClr val="0000CC"/>
                </a:solidFill>
                <a:latin typeface="宋体" panose="02010600030101010101" pitchFamily="2" charset="-122"/>
                <a:ea typeface="宋体" panose="02010600030101010101" pitchFamily="2" charset="-122"/>
              </a:rPr>
              <a:t>     </a:t>
            </a:r>
            <a:r>
              <a:rPr lang="zh-CN" altLang="zh-CN" sz="2645" b="1" dirty="0">
                <a:solidFill>
                  <a:srgbClr val="0000CC"/>
                </a:solidFill>
                <a:latin typeface="宋体" panose="02010600030101010101" pitchFamily="2" charset="-122"/>
                <a:ea typeface="宋体" panose="02010600030101010101" pitchFamily="2" charset="-122"/>
              </a:rPr>
              <a:t>史记：多民族统一国家的稳定与繁荣，儒家思想的影响；史学传统；丰富的历史文化积累。</a:t>
            </a:r>
            <a:endParaRPr lang="zh-CN" altLang="zh-CN" sz="2645" b="1" dirty="0">
              <a:solidFill>
                <a:srgbClr val="0000CC"/>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ox(in)">
                                      <p:cBhvr>
                                        <p:cTn id="7" dur="500"/>
                                        <p:tgtEl>
                                          <p:spTgt spid="2048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box(in)">
                                      <p:cBhvr>
                                        <p:cTn id="12"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ldLvl="0" animBg="1"/>
      <p:bldP spid="20484" grpId="0" bldLvl="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Rectangle 1"/>
          <p:cNvSpPr/>
          <p:nvPr/>
        </p:nvSpPr>
        <p:spPr>
          <a:xfrm>
            <a:off x="225041" y="359977"/>
            <a:ext cx="11074400" cy="494030"/>
          </a:xfrm>
          <a:prstGeom prst="rect">
            <a:avLst/>
          </a:prstGeom>
          <a:noFill/>
          <a:ln w="9525">
            <a:noFill/>
          </a:ln>
        </p:spPr>
        <p:txBody>
          <a:bodyPr wrap="none" lIns="86415" tIns="43207" rIns="86415" bIns="43207" anchor="ctr">
            <a:spAutoFit/>
          </a:bodyPr>
          <a:p>
            <a:pPr>
              <a:buSzTx/>
            </a:pPr>
            <a:r>
              <a:rPr lang="zh-CN" altLang="zh-CN" sz="2645" b="1" dirty="0">
                <a:latin typeface="宋体" panose="02010600030101010101" pitchFamily="2" charset="-122"/>
                <a:ea typeface="宋体" panose="02010600030101010101" pitchFamily="2" charset="-122"/>
              </a:rPr>
              <a:t>（3）根据材料并结合所学知识，简述撰写史书应该包括的要素。（</a:t>
            </a:r>
            <a:r>
              <a:rPr lang="zh-CN" altLang="zh-CN" sz="2645" b="1" dirty="0">
                <a:latin typeface="Verdana" panose="020B0604030504040204" pitchFamily="34" charset="0"/>
                <a:ea typeface="宋体" panose="02010600030101010101" pitchFamily="2" charset="-122"/>
              </a:rPr>
              <a:t>5</a:t>
            </a:r>
            <a:r>
              <a:rPr lang="zh-CN" altLang="zh-CN" sz="2645" b="1" dirty="0">
                <a:latin typeface="宋体" panose="02010600030101010101" pitchFamily="2" charset="-122"/>
                <a:ea typeface="宋体" panose="02010600030101010101" pitchFamily="2" charset="-122"/>
              </a:rPr>
              <a:t>分）</a:t>
            </a:r>
            <a:endParaRPr lang="zh-CN" altLang="zh-CN" sz="2645" b="1" dirty="0">
              <a:latin typeface="Arial" panose="020B0604020202020204" pitchFamily="34" charset="0"/>
              <a:ea typeface="宋体" panose="02010600030101010101" pitchFamily="2" charset="-122"/>
            </a:endParaRPr>
          </a:p>
        </p:txBody>
      </p:sp>
      <p:sp>
        <p:nvSpPr>
          <p:cNvPr id="21506" name="Rectangle 2"/>
          <p:cNvSpPr/>
          <p:nvPr/>
        </p:nvSpPr>
        <p:spPr>
          <a:xfrm>
            <a:off x="249045" y="1717173"/>
            <a:ext cx="10912965" cy="901700"/>
          </a:xfrm>
          <a:prstGeom prst="rect">
            <a:avLst/>
          </a:prstGeom>
          <a:noFill/>
          <a:ln w="9525">
            <a:noFill/>
          </a:ln>
        </p:spPr>
        <p:txBody>
          <a:bodyPr wrap="square" lIns="86415" tIns="43207" rIns="86415" bIns="43207" anchor="ctr">
            <a:spAutoFit/>
          </a:bodyPr>
          <a:p>
            <a:pPr>
              <a:buSzTx/>
            </a:pPr>
            <a:r>
              <a:rPr lang="zh-CN" altLang="zh-CN" sz="2645" b="1" dirty="0">
                <a:solidFill>
                  <a:srgbClr val="0000CC"/>
                </a:solidFill>
                <a:latin typeface="宋体" panose="02010600030101010101" pitchFamily="2" charset="-122"/>
                <a:ea typeface="宋体" panose="02010600030101010101" pitchFamily="2" charset="-122"/>
              </a:rPr>
              <a:t>（3）要素：叙述一定时空框架内的历史事物；有指导思想；客观、准确的记载；丰富的史实；有作者的认知。</a:t>
            </a:r>
            <a:endParaRPr lang="zh-CN" altLang="zh-CN" sz="2645" b="1" dirty="0">
              <a:solidFill>
                <a:srgbClr val="0000CC"/>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ox(in)">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ldLvl="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3185" name="图片 1"/>
          <p:cNvPicPr>
            <a:picLocks noChangeAspect="1"/>
          </p:cNvPicPr>
          <p:nvPr/>
        </p:nvPicPr>
        <p:blipFill>
          <a:blip r:embed="rId1"/>
          <a:stretch>
            <a:fillRect/>
          </a:stretch>
        </p:blipFill>
        <p:spPr>
          <a:xfrm>
            <a:off x="465084" y="281433"/>
            <a:ext cx="4782861" cy="6295134"/>
          </a:xfrm>
          <a:prstGeom prst="rect">
            <a:avLst/>
          </a:prstGeom>
          <a:noFill/>
          <a:ln w="9525">
            <a:noFill/>
          </a:ln>
        </p:spPr>
      </p:pic>
      <p:pic>
        <p:nvPicPr>
          <p:cNvPr id="93186" name="图片 2"/>
          <p:cNvPicPr>
            <a:picLocks noChangeAspect="1"/>
          </p:cNvPicPr>
          <p:nvPr/>
        </p:nvPicPr>
        <p:blipFill>
          <a:blip r:embed="rId2"/>
          <a:stretch>
            <a:fillRect/>
          </a:stretch>
        </p:blipFill>
        <p:spPr>
          <a:xfrm>
            <a:off x="6407654" y="356447"/>
            <a:ext cx="4007221" cy="6145107"/>
          </a:xfrm>
          <a:prstGeom prst="rect">
            <a:avLst/>
          </a:prstGeom>
          <a:noFill/>
          <a:ln w="9525">
            <a:noFill/>
          </a:ln>
        </p:spPr>
      </p:pic>
      <p:sp>
        <p:nvSpPr>
          <p:cNvPr id="5" name="椭圆 4"/>
          <p:cNvSpPr/>
          <p:nvPr/>
        </p:nvSpPr>
        <p:spPr>
          <a:xfrm>
            <a:off x="6412155" y="432961"/>
            <a:ext cx="4572824" cy="6191616"/>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700"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4209" name="Picture 2" descr="C:\Users\robin\AppData\Local\Temp\ksohtml6080\wps1.jpg">
            <a:hlinkClick r:id="rId1"/>
          </p:cNvPr>
          <p:cNvPicPr>
            <a:picLocks noChangeAspect="1"/>
          </p:cNvPicPr>
          <p:nvPr/>
        </p:nvPicPr>
        <p:blipFill>
          <a:blip r:embed="rId2"/>
          <a:stretch>
            <a:fillRect/>
          </a:stretch>
        </p:blipFill>
        <p:spPr>
          <a:xfrm>
            <a:off x="1912845" y="998562"/>
            <a:ext cx="6503671" cy="4017724"/>
          </a:xfrm>
          <a:prstGeom prst="rect">
            <a:avLst/>
          </a:prstGeom>
          <a:noFill/>
          <a:ln w="9525">
            <a:noFill/>
          </a:ln>
        </p:spPr>
      </p:pic>
      <p:sp>
        <p:nvSpPr>
          <p:cNvPr id="94210" name="Rectangle 3"/>
          <p:cNvSpPr/>
          <p:nvPr/>
        </p:nvSpPr>
        <p:spPr>
          <a:xfrm>
            <a:off x="468084" y="299418"/>
            <a:ext cx="9695180" cy="901700"/>
          </a:xfrm>
          <a:prstGeom prst="rect">
            <a:avLst/>
          </a:prstGeom>
          <a:noFill/>
          <a:ln w="9525">
            <a:noFill/>
          </a:ln>
        </p:spPr>
        <p:txBody>
          <a:bodyPr wrap="none" lIns="86415" tIns="43207" rIns="86415" bIns="43207" anchor="ctr">
            <a:spAutoFit/>
          </a:bodyPr>
          <a:p>
            <a:pPr>
              <a:buSzTx/>
            </a:pPr>
            <a:r>
              <a:rPr lang="zh-CN" altLang="en-US" sz="2645" b="1">
                <a:latin typeface="Times New Roman" panose="02020603050405020304" pitchFamily="18" charset="0"/>
                <a:ea typeface="微软雅黑" panose="020B0503020204020204" charset="-122"/>
              </a:rPr>
              <a:t>（</a:t>
            </a:r>
            <a:r>
              <a:rPr lang="en-US" altLang="zh-CN" sz="2645" b="1">
                <a:latin typeface="Times New Roman" panose="02020603050405020304" pitchFamily="18" charset="0"/>
                <a:ea typeface="微软雅黑" panose="020B0503020204020204" charset="-122"/>
              </a:rPr>
              <a:t>2021</a:t>
            </a:r>
            <a:r>
              <a:rPr lang="en-US" altLang="zh-CN" sz="2645" b="1">
                <a:latin typeface="宋体" panose="02010600030101010101" pitchFamily="2" charset="-122"/>
                <a:ea typeface="宋体" panose="02010600030101010101" pitchFamily="2" charset="-122"/>
              </a:rPr>
              <a:t>·</a:t>
            </a:r>
            <a:r>
              <a:rPr lang="zh-CN" altLang="en-US" sz="2645" b="1">
                <a:latin typeface="Times New Roman" panose="02020603050405020304" pitchFamily="18" charset="0"/>
                <a:ea typeface="微软雅黑" panose="020B0503020204020204" charset="-122"/>
              </a:rPr>
              <a:t>全国乙卷</a:t>
            </a:r>
            <a:r>
              <a:rPr lang="zh-CN" altLang="en-US" sz="2645" b="1">
                <a:latin typeface="宋体" panose="02010600030101010101" pitchFamily="2" charset="-122"/>
                <a:ea typeface="宋体" panose="02010600030101010101" pitchFamily="2" charset="-122"/>
              </a:rPr>
              <a:t>·</a:t>
            </a:r>
            <a:r>
              <a:rPr lang="en-US" altLang="zh-CN" sz="2645" b="1">
                <a:latin typeface="宋体" panose="02010600030101010101" pitchFamily="2" charset="-122"/>
                <a:ea typeface="宋体" panose="02010600030101010101" pitchFamily="2" charset="-122"/>
              </a:rPr>
              <a:t>42</a:t>
            </a:r>
            <a:r>
              <a:rPr lang="zh-CN" altLang="en-US" sz="2645" b="1">
                <a:latin typeface="Times New Roman" panose="02020603050405020304" pitchFamily="18" charset="0"/>
                <a:ea typeface="微软雅黑" panose="020B0503020204020204" charset="-122"/>
              </a:rPr>
              <a:t>）</a:t>
            </a:r>
            <a:r>
              <a:rPr lang="zh-CN" altLang="zh-CN" sz="2645" dirty="0">
                <a:latin typeface="宋体" panose="02010600030101010101" pitchFamily="2" charset="-122"/>
                <a:ea typeface="宋体" panose="02010600030101010101" pitchFamily="2" charset="-122"/>
              </a:rPr>
              <a:t>．阅读材料，完成下列要求。（</a:t>
            </a:r>
            <a:r>
              <a:rPr lang="zh-CN" altLang="zh-CN" sz="2645" dirty="0">
                <a:latin typeface="Verdana" panose="020B0604030504040204" pitchFamily="34" charset="0"/>
                <a:ea typeface="宋体" panose="02010600030101010101" pitchFamily="2" charset="-122"/>
              </a:rPr>
              <a:t>12</a:t>
            </a:r>
            <a:r>
              <a:rPr lang="zh-CN" altLang="zh-CN" sz="2645" dirty="0">
                <a:latin typeface="宋体" panose="02010600030101010101" pitchFamily="2" charset="-122"/>
                <a:ea typeface="宋体" panose="02010600030101010101" pitchFamily="2" charset="-122"/>
              </a:rPr>
              <a:t>分）</a:t>
            </a:r>
            <a:endParaRPr lang="zh-CN" altLang="zh-CN" sz="2645" dirty="0">
              <a:latin typeface="Arial" panose="020B0604020202020204" pitchFamily="34" charset="0"/>
              <a:ea typeface="宋体" panose="02010600030101010101" pitchFamily="2" charset="-122"/>
            </a:endParaRPr>
          </a:p>
          <a:p>
            <a:pPr eaLnBrk="0" hangingPunct="0">
              <a:buSzTx/>
            </a:pPr>
            <a:r>
              <a:rPr lang="zh-CN" altLang="zh-CN" sz="2645" dirty="0">
                <a:latin typeface="黑体" panose="02010609060101010101" pitchFamily="49" charset="-122"/>
                <a:ea typeface="黑体" panose="02010609060101010101" pitchFamily="49" charset="-122"/>
              </a:rPr>
              <a:t>材料</a:t>
            </a:r>
            <a:endParaRPr lang="zh-CN" altLang="zh-CN" sz="2645" dirty="0">
              <a:latin typeface="Arial" panose="020B0604020202020204" pitchFamily="34" charset="0"/>
              <a:ea typeface="宋体" panose="02010600030101010101" pitchFamily="2" charset="-122"/>
            </a:endParaRPr>
          </a:p>
        </p:txBody>
      </p:sp>
      <p:sp>
        <p:nvSpPr>
          <p:cNvPr id="94211" name="Rectangle 4"/>
          <p:cNvSpPr/>
          <p:nvPr/>
        </p:nvSpPr>
        <p:spPr>
          <a:xfrm>
            <a:off x="316557" y="5049698"/>
            <a:ext cx="10710428" cy="1481455"/>
          </a:xfrm>
          <a:prstGeom prst="rect">
            <a:avLst/>
          </a:prstGeom>
          <a:noFill/>
          <a:ln w="9525">
            <a:noFill/>
          </a:ln>
        </p:spPr>
        <p:txBody>
          <a:bodyPr wrap="square" lIns="86415" tIns="43207" rIns="86415" bIns="43207" anchor="ctr">
            <a:spAutoFit/>
          </a:bodyPr>
          <a:p>
            <a:pPr indent="266700">
              <a:buSzTx/>
            </a:pPr>
            <a:r>
              <a:rPr lang="zh-CN" altLang="zh-CN" sz="2270" b="1" dirty="0">
                <a:latin typeface="宋体" panose="02010600030101010101" pitchFamily="2" charset="-122"/>
                <a:ea typeface="宋体" panose="02010600030101010101" pitchFamily="2" charset="-122"/>
              </a:rPr>
              <a:t>图</a:t>
            </a:r>
            <a:r>
              <a:rPr lang="zh-CN" altLang="zh-CN" sz="2270" b="1" dirty="0">
                <a:latin typeface="Verdana" panose="020B0604030504040204" pitchFamily="34" charset="0"/>
                <a:ea typeface="宋体" panose="02010600030101010101" pitchFamily="2" charset="-122"/>
              </a:rPr>
              <a:t>6</a:t>
            </a:r>
            <a:r>
              <a:rPr lang="zh-CN" altLang="zh-CN" sz="2270" b="1" dirty="0">
                <a:latin typeface="宋体" panose="02010600030101010101" pitchFamily="2" charset="-122"/>
                <a:ea typeface="宋体" panose="02010600030101010101" pitchFamily="2" charset="-122"/>
              </a:rPr>
              <a:t>是中国共产党建立至中华人民共和国成立间部分重要会议示意图。从图中</a:t>
            </a:r>
            <a:r>
              <a:rPr lang="zh-CN" altLang="zh-CN" sz="2270" b="1" dirty="0">
                <a:solidFill>
                  <a:srgbClr val="FF0000"/>
                </a:solidFill>
                <a:latin typeface="宋体" panose="02010600030101010101" pitchFamily="2" charset="-122"/>
                <a:ea typeface="宋体" panose="02010600030101010101" pitchFamily="2" charset="-122"/>
              </a:rPr>
              <a:t>任选两次会议</a:t>
            </a:r>
            <a:r>
              <a:rPr lang="zh-CN" altLang="zh-CN" sz="2270" b="1" dirty="0">
                <a:latin typeface="宋体" panose="02010600030101010101" pitchFamily="2" charset="-122"/>
                <a:ea typeface="宋体" panose="02010600030101010101" pitchFamily="2" charset="-122"/>
              </a:rPr>
              <a:t>，根据材料并结合所学知识，简析两次会议间中国共产党的</a:t>
            </a:r>
            <a:r>
              <a:rPr lang="zh-CN" altLang="zh-CN" sz="2270" b="1" dirty="0">
                <a:solidFill>
                  <a:srgbClr val="FF0000"/>
                </a:solidFill>
                <a:latin typeface="宋体" panose="02010600030101010101" pitchFamily="2" charset="-122"/>
                <a:ea typeface="宋体" panose="02010600030101010101" pitchFamily="2" charset="-122"/>
              </a:rPr>
              <a:t>发展</a:t>
            </a:r>
            <a:r>
              <a:rPr lang="zh-CN" altLang="zh-CN" sz="2270" b="1" dirty="0">
                <a:latin typeface="宋体" panose="02010600030101010101" pitchFamily="2" charset="-122"/>
                <a:ea typeface="宋体" panose="02010600030101010101" pitchFamily="2" charset="-122"/>
              </a:rPr>
              <a:t>，并说明其</a:t>
            </a:r>
            <a:r>
              <a:rPr lang="zh-CN" altLang="zh-CN" sz="2270" b="1" dirty="0">
                <a:solidFill>
                  <a:srgbClr val="FF0000"/>
                </a:solidFill>
                <a:latin typeface="宋体" panose="02010600030101010101" pitchFamily="2" charset="-122"/>
                <a:ea typeface="宋体" panose="02010600030101010101" pitchFamily="2" charset="-122"/>
              </a:rPr>
              <a:t>原因</a:t>
            </a:r>
            <a:r>
              <a:rPr lang="zh-CN" altLang="zh-CN" sz="2270" b="1" dirty="0">
                <a:latin typeface="宋体" panose="02010600030101010101" pitchFamily="2" charset="-122"/>
                <a:ea typeface="宋体" panose="02010600030101010101" pitchFamily="2" charset="-122"/>
              </a:rPr>
              <a:t>。（要求：明确列出两次会议，观点正确，史实准确，论证充分，表述清晰。）</a:t>
            </a:r>
            <a:endParaRPr lang="zh-CN" altLang="zh-CN" sz="2270" b="1" dirty="0">
              <a:latin typeface="Arial" panose="020B0604020202020204" pitchFamily="34" charset="0"/>
              <a:ea typeface="宋体" panose="02010600030101010101" pitchFamily="2"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5233" name="图片 2"/>
          <p:cNvPicPr>
            <a:picLocks noChangeAspect="1"/>
          </p:cNvPicPr>
          <p:nvPr/>
        </p:nvPicPr>
        <p:blipFill>
          <a:blip r:embed="rId1"/>
          <a:stretch>
            <a:fillRect/>
          </a:stretch>
        </p:blipFill>
        <p:spPr>
          <a:xfrm>
            <a:off x="603109" y="260429"/>
            <a:ext cx="4833871" cy="6409154"/>
          </a:xfrm>
          <a:prstGeom prst="rect">
            <a:avLst/>
          </a:prstGeom>
          <a:noFill/>
          <a:ln w="9525">
            <a:noFill/>
          </a:ln>
        </p:spPr>
      </p:pic>
      <p:pic>
        <p:nvPicPr>
          <p:cNvPr id="95234" name="图片 3"/>
          <p:cNvPicPr>
            <a:picLocks noChangeAspect="1"/>
          </p:cNvPicPr>
          <p:nvPr/>
        </p:nvPicPr>
        <p:blipFill>
          <a:blip r:embed="rId2"/>
          <a:stretch>
            <a:fillRect/>
          </a:stretch>
        </p:blipFill>
        <p:spPr>
          <a:xfrm>
            <a:off x="6017584" y="201919"/>
            <a:ext cx="4986898" cy="6454162"/>
          </a:xfrm>
          <a:prstGeom prst="rect">
            <a:avLst/>
          </a:prstGeom>
          <a:noFill/>
          <a:ln w="9525">
            <a:noFill/>
          </a:ln>
        </p:spPr>
      </p:pic>
      <p:sp>
        <p:nvSpPr>
          <p:cNvPr id="5" name="椭圆 4"/>
          <p:cNvSpPr/>
          <p:nvPr/>
        </p:nvSpPr>
        <p:spPr>
          <a:xfrm>
            <a:off x="8500531" y="803527"/>
            <a:ext cx="2203897" cy="948171"/>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700"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 name="文本框 102"/>
          <p:cNvSpPr txBox="1"/>
          <p:nvPr/>
        </p:nvSpPr>
        <p:spPr>
          <a:xfrm>
            <a:off x="163830" y="300355"/>
            <a:ext cx="10993120" cy="1383665"/>
          </a:xfrm>
          <a:prstGeom prst="rect">
            <a:avLst/>
          </a:prstGeom>
          <a:noFill/>
          <a:ln w="9525">
            <a:noFill/>
          </a:ln>
        </p:spPr>
        <p:txBody>
          <a:bodyPr wrap="square">
            <a:spAutoFit/>
          </a:bodyPr>
          <a:p>
            <a:pPr indent="0" algn="ctr"/>
            <a:r>
              <a:rPr lang="zh-CN" sz="2800" b="1">
                <a:solidFill>
                  <a:srgbClr val="000000"/>
                </a:solidFill>
                <a:ea typeface="宋体" panose="02010600030101010101" pitchFamily="2" charset="-122"/>
                <a:cs typeface="Times New Roman" panose="02020603050405020304" pitchFamily="18" charset="0"/>
              </a:rPr>
              <a:t>例</a:t>
            </a:r>
            <a:r>
              <a:rPr lang="en-US" altLang="zh-CN" sz="2800" b="1">
                <a:solidFill>
                  <a:srgbClr val="000000"/>
                </a:solidFill>
                <a:ea typeface="宋体" panose="02010600030101010101" pitchFamily="2" charset="-122"/>
                <a:cs typeface="Times New Roman" panose="02020603050405020304" pitchFamily="18" charset="0"/>
              </a:rPr>
              <a:t>1</a:t>
            </a:r>
            <a:r>
              <a:rPr lang="zh-CN" sz="2800" b="1">
                <a:solidFill>
                  <a:srgbClr val="000000"/>
                </a:solidFill>
                <a:ea typeface="宋体" panose="02010600030101010101" pitchFamily="2" charset="-122"/>
                <a:cs typeface="Times New Roman" panose="02020603050405020304" pitchFamily="18" charset="0"/>
              </a:rPr>
              <a:t>.（原创命题）.20世纪70年代末，党和国家领导人频繁大规模出国考察学习，特别是在1978年形成了第一次出国考察学习潮（见表1）</a:t>
            </a:r>
            <a:r>
              <a:rPr lang="zh-CN" sz="2800" b="1">
                <a:solidFill>
                  <a:srgbClr val="000000"/>
                </a:solidFill>
                <a:ea typeface="宋体" panose="02010600030101010101" pitchFamily="2" charset="-122"/>
              </a:rPr>
              <a:t>表</a:t>
            </a:r>
            <a:r>
              <a:rPr lang="zh-CN" sz="2800" b="1">
                <a:solidFill>
                  <a:srgbClr val="000000"/>
                </a:solidFill>
                <a:ea typeface="宋体" panose="02010600030101010101" pitchFamily="2" charset="-122"/>
                <a:cs typeface="Times New Roman" panose="02020603050405020304" pitchFamily="18" charset="0"/>
              </a:rPr>
              <a:t>1 ： 1978年第一次出国考察潮</a:t>
            </a:r>
            <a:endParaRPr lang="zh-CN" altLang="en-US" sz="2800" b="1"/>
          </a:p>
        </p:txBody>
      </p:sp>
      <p:graphicFrame>
        <p:nvGraphicFramePr>
          <p:cNvPr id="2" name="表格 1"/>
          <p:cNvGraphicFramePr/>
          <p:nvPr>
            <p:custDataLst>
              <p:tags r:id="rId1"/>
            </p:custDataLst>
          </p:nvPr>
        </p:nvGraphicFramePr>
        <p:xfrm>
          <a:off x="576263" y="1973262"/>
          <a:ext cx="10426065" cy="1828800"/>
        </p:xfrm>
        <a:graphic>
          <a:graphicData uri="http://schemas.openxmlformats.org/drawingml/2006/table">
            <a:tbl>
              <a:tblPr firstRow="1" bandRow="1">
                <a:tableStyleId>{5940675A-B579-460E-94D1-54222C63F5DA}</a:tableStyleId>
              </a:tblPr>
              <a:tblGrid>
                <a:gridCol w="2500630"/>
                <a:gridCol w="1457960"/>
                <a:gridCol w="6467475"/>
              </a:tblGrid>
              <a:tr h="274320">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时间</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代表团团长</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出访目的地</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4320">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1978年3月－4月</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李一氓</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南斯拉夫、罗马尼亚</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4320">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1978年3月－4月</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林乎加</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日本</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4320">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1978年5月－6月</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谷牧</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西欧五国（法国、瑞士、比利时、丹麦、西德）</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68630">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1978年1月－1979年2月</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邓小平</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缅甸、尼泊尔、朝鲜、日本、泰国、马来西亚、新加坡和美国</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447675" y="4234815"/>
            <a:ext cx="10425430" cy="1198880"/>
          </a:xfrm>
          <a:prstGeom prst="rect">
            <a:avLst/>
          </a:prstGeom>
          <a:noFill/>
          <a:ln w="9525">
            <a:noFill/>
          </a:ln>
        </p:spPr>
        <p:txBody>
          <a:bodyPr wrap="square">
            <a:spAutoFit/>
          </a:bodyPr>
          <a:p>
            <a:pPr indent="0"/>
            <a:r>
              <a:rPr lang="zh-CN" sz="2400" b="1">
                <a:solidFill>
                  <a:srgbClr val="000000"/>
                </a:solidFill>
                <a:ea typeface="宋体" panose="02010600030101010101" pitchFamily="2" charset="-122"/>
              </a:rPr>
              <a:t>这次出国考察学习潮</a:t>
            </a:r>
            <a:r>
              <a:rPr lang="en-US" sz="2400" b="1">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sz="2400" b="1">
                <a:solidFill>
                  <a:srgbClr val="000000"/>
                </a:solidFill>
                <a:ea typeface="宋体" panose="02010600030101010101" pitchFamily="2" charset="-122"/>
              </a:rPr>
              <a:t>　　</a:t>
            </a:r>
            <a:r>
              <a:rPr lang="en-US" sz="2400" b="1">
                <a:solidFill>
                  <a:srgbClr val="000000"/>
                </a:solidFill>
                <a:latin typeface="Calibri" panose="020F0502020204030204" pitchFamily="34" charset="0"/>
                <a:ea typeface="宋体" panose="02010600030101010101" pitchFamily="2" charset="-122"/>
              </a:rPr>
              <a:t>)</a:t>
            </a:r>
            <a:r>
              <a:rPr lang="zh-CN" sz="2400" b="1">
                <a:solidFill>
                  <a:srgbClr val="000000"/>
                </a:solidFill>
                <a:ea typeface="宋体" panose="02010600030101010101" pitchFamily="2" charset="-122"/>
                <a:cs typeface="Times New Roman" panose="02020603050405020304" pitchFamily="18" charset="0"/>
              </a:rPr>
              <a:t>A.引发了真理标准问题的大讨论       </a:t>
            </a:r>
            <a:r>
              <a:rPr lang="zh-CN" sz="2400" b="1">
                <a:solidFill>
                  <a:srgbClr val="FF0000"/>
                </a:solidFill>
                <a:ea typeface="宋体" panose="02010600030101010101" pitchFamily="2" charset="-122"/>
                <a:cs typeface="Times New Roman" panose="02020603050405020304" pitchFamily="18" charset="0"/>
              </a:rPr>
              <a:t>  </a:t>
            </a:r>
            <a:r>
              <a:rPr lang="zh-CN" sz="2400" b="1">
                <a:solidFill>
                  <a:schemeClr val="tx1"/>
                </a:solidFill>
                <a:ea typeface="宋体" panose="02010600030101010101" pitchFamily="2" charset="-122"/>
                <a:cs typeface="Times New Roman" panose="02020603050405020304" pitchFamily="18" charset="0"/>
              </a:rPr>
              <a:t>B.极大推动了伟大的历史性转折</a:t>
            </a:r>
            <a:endParaRPr lang="zh-CN" sz="2400" b="1">
              <a:solidFill>
                <a:srgbClr val="FF0000"/>
              </a:solidFill>
              <a:ea typeface="宋体" panose="02010600030101010101" pitchFamily="2" charset="-122"/>
              <a:cs typeface="Times New Roman" panose="02020603050405020304" pitchFamily="18" charset="0"/>
            </a:endParaRPr>
          </a:p>
          <a:p>
            <a:pPr indent="0"/>
            <a:r>
              <a:rPr lang="zh-CN" sz="2400" b="1">
                <a:solidFill>
                  <a:srgbClr val="000000"/>
                </a:solidFill>
                <a:ea typeface="宋体" panose="02010600030101010101" pitchFamily="2" charset="-122"/>
                <a:cs typeface="Times New Roman" panose="02020603050405020304" pitchFamily="18" charset="0"/>
              </a:rPr>
              <a:t>C.直接诱导了农村经济体制改革         D.建立了社会主义市场经济体制</a:t>
            </a:r>
            <a:endParaRPr lang="zh-CN" altLang="en-US" sz="2400" b="1"/>
          </a:p>
        </p:txBody>
      </p:sp>
      <p:sp>
        <p:nvSpPr>
          <p:cNvPr id="4" name="矩形 3"/>
          <p:cNvSpPr/>
          <p:nvPr/>
        </p:nvSpPr>
        <p:spPr>
          <a:xfrm>
            <a:off x="3445193" y="3980180"/>
            <a:ext cx="567055" cy="922020"/>
          </a:xfrm>
          <a:prstGeom prst="rect">
            <a:avLst/>
          </a:prstGeom>
          <a:noFill/>
          <a:ln>
            <a:noFill/>
          </a:ln>
        </p:spPr>
        <p:txBody>
          <a:bodyPr wrap="none" rtlCol="0" anchor="t">
            <a:spAutoFit/>
          </a:bodyPr>
          <a:p>
            <a:pPr algn="ctr"/>
            <a:r>
              <a:rPr lang="en-US" altLang="zh-CN" sz="5400" b="1">
                <a:solidFill>
                  <a:srgbClr val="FF0000"/>
                </a:solidFill>
                <a:effectLst>
                  <a:outerShdw blurRad="38100" dist="19050" dir="2700000" algn="tl" rotWithShape="0">
                    <a:schemeClr val="dk1">
                      <a:alpha val="40000"/>
                    </a:schemeClr>
                  </a:outerShdw>
                </a:effectLst>
                <a:ea typeface="宋体" panose="02010600030101010101" pitchFamily="2" charset="-122"/>
                <a:cs typeface="Times New Roman" panose="02020603050405020304" pitchFamily="18" charset="0"/>
              </a:rPr>
              <a:t>B</a:t>
            </a:r>
            <a:endParaRPr lang="en-US" altLang="zh-CN" sz="5400" b="1">
              <a:solidFill>
                <a:srgbClr val="FF0000"/>
              </a:solidFill>
              <a:effectLst>
                <a:outerShdw blurRad="38100" dist="19050" dir="2700000" algn="tl" rotWithShape="0">
                  <a:schemeClr val="dk1">
                    <a:alpha val="40000"/>
                  </a:schemeClr>
                </a:outerShdw>
              </a:effectLst>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6257" name="图片 1"/>
          <p:cNvPicPr>
            <a:picLocks noChangeAspect="1"/>
          </p:cNvPicPr>
          <p:nvPr/>
        </p:nvPicPr>
        <p:blipFill>
          <a:blip r:embed="rId1"/>
          <a:stretch>
            <a:fillRect/>
          </a:stretch>
        </p:blipFill>
        <p:spPr>
          <a:xfrm>
            <a:off x="825149" y="602491"/>
            <a:ext cx="9607730" cy="5366467"/>
          </a:xfrm>
          <a:prstGeom prst="rect">
            <a:avLst/>
          </a:prstGeom>
          <a:noFill/>
          <a:ln w="9525">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7281" name="图片 1"/>
          <p:cNvPicPr>
            <a:picLocks noChangeAspect="1"/>
          </p:cNvPicPr>
          <p:nvPr>
            <p:custDataLst>
              <p:tags r:id="rId1"/>
            </p:custDataLst>
          </p:nvPr>
        </p:nvPicPr>
        <p:blipFill>
          <a:blip r:embed="rId2"/>
          <a:stretch>
            <a:fillRect/>
          </a:stretch>
        </p:blipFill>
        <p:spPr>
          <a:xfrm>
            <a:off x="0" y="231925"/>
            <a:ext cx="4809866" cy="6437659"/>
          </a:xfrm>
          <a:prstGeom prst="rect">
            <a:avLst/>
          </a:prstGeom>
          <a:noFill/>
          <a:ln w="9525">
            <a:noFill/>
          </a:ln>
        </p:spPr>
      </p:pic>
      <p:sp>
        <p:nvSpPr>
          <p:cNvPr id="5" name="椭圆 4"/>
          <p:cNvSpPr/>
          <p:nvPr/>
        </p:nvSpPr>
        <p:spPr>
          <a:xfrm>
            <a:off x="2232402" y="4390674"/>
            <a:ext cx="2203897" cy="948171"/>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700" strike="noStrike" noProof="1"/>
          </a:p>
        </p:txBody>
      </p:sp>
      <p:sp>
        <p:nvSpPr>
          <p:cNvPr id="97283" name="Rectangle 2"/>
          <p:cNvSpPr/>
          <p:nvPr/>
        </p:nvSpPr>
        <p:spPr>
          <a:xfrm>
            <a:off x="5079915" y="2628588"/>
            <a:ext cx="5593007" cy="901700"/>
          </a:xfrm>
          <a:prstGeom prst="rect">
            <a:avLst/>
          </a:prstGeom>
          <a:noFill/>
          <a:ln w="9525">
            <a:noFill/>
          </a:ln>
        </p:spPr>
        <p:txBody>
          <a:bodyPr wrap="square" lIns="86415" tIns="43207" rIns="86415" bIns="43207" anchor="ctr">
            <a:spAutoFit/>
          </a:bodyPr>
          <a:p>
            <a:pPr>
              <a:buSzTx/>
            </a:pPr>
            <a:r>
              <a:rPr lang="zh-CN" altLang="zh-CN" sz="2645" b="1" dirty="0">
                <a:latin typeface="宋体" panose="02010600030101010101" pitchFamily="2" charset="-122"/>
                <a:ea typeface="宋体" panose="02010600030101010101" pitchFamily="2" charset="-122"/>
              </a:rPr>
              <a:t>（2）根据材料并结合所学知识，简析影响人物评价的因素。（</a:t>
            </a:r>
            <a:r>
              <a:rPr lang="zh-CN" altLang="zh-CN" sz="2645" b="1" dirty="0">
                <a:latin typeface="Verdana" panose="020B0604030504040204" pitchFamily="34" charset="0"/>
                <a:ea typeface="宋体" panose="02010600030101010101" pitchFamily="2" charset="-122"/>
              </a:rPr>
              <a:t>6</a:t>
            </a:r>
            <a:r>
              <a:rPr lang="zh-CN" altLang="zh-CN" sz="2645" b="1" dirty="0">
                <a:latin typeface="宋体" panose="02010600030101010101" pitchFamily="2" charset="-122"/>
                <a:ea typeface="宋体" panose="02010600030101010101" pitchFamily="2" charset="-122"/>
              </a:rPr>
              <a:t>分）</a:t>
            </a:r>
            <a:endParaRPr lang="zh-CN" altLang="zh-CN" sz="2645" b="1" dirty="0">
              <a:latin typeface="Arial" panose="020B0604020202020204" pitchFamily="34" charset="0"/>
              <a:ea typeface="宋体" panose="02010600030101010101" pitchFamily="2" charset="-122"/>
            </a:endParaRPr>
          </a:p>
        </p:txBody>
      </p:sp>
      <p:sp>
        <p:nvSpPr>
          <p:cNvPr id="17412" name="Rectangle 4"/>
          <p:cNvSpPr/>
          <p:nvPr/>
        </p:nvSpPr>
        <p:spPr>
          <a:xfrm>
            <a:off x="5079915" y="4017838"/>
            <a:ext cx="6278631" cy="901700"/>
          </a:xfrm>
          <a:prstGeom prst="rect">
            <a:avLst/>
          </a:prstGeom>
          <a:noFill/>
          <a:ln w="9525">
            <a:noFill/>
          </a:ln>
        </p:spPr>
        <p:txBody>
          <a:bodyPr wrap="square" lIns="86415" tIns="43207" rIns="86415" bIns="43207" anchor="ctr">
            <a:spAutoFit/>
          </a:bodyPr>
          <a:p>
            <a:pPr>
              <a:buSzTx/>
            </a:pPr>
            <a:r>
              <a:rPr lang="zh-CN" altLang="zh-CN" sz="2645" b="1" dirty="0">
                <a:solidFill>
                  <a:srgbClr val="0000CC"/>
                </a:solidFill>
                <a:latin typeface="宋体" panose="02010600030101010101" pitchFamily="2" charset="-122"/>
                <a:ea typeface="宋体" panose="02010600030101010101" pitchFamily="2" charset="-122"/>
              </a:rPr>
              <a:t>（2）评价的角度；评价者所持的标准；时代变化；史料考订与发现。</a:t>
            </a:r>
            <a:endParaRPr lang="zh-CN" altLang="zh-CN" sz="2645" b="1" dirty="0">
              <a:solidFill>
                <a:srgbClr val="0000CC"/>
              </a:solidFill>
              <a:latin typeface="Arial" panose="020B0604020202020204" pitchFamily="34" charset="0"/>
              <a:ea typeface="宋体" panose="02010600030101010101" pitchFamily="2" charset="-122"/>
            </a:endParaRPr>
          </a:p>
        </p:txBody>
      </p:sp>
      <p:sp>
        <p:nvSpPr>
          <p:cNvPr id="97285" name="文本框 2"/>
          <p:cNvSpPr txBox="1"/>
          <p:nvPr/>
        </p:nvSpPr>
        <p:spPr>
          <a:xfrm>
            <a:off x="4809866" y="1250608"/>
            <a:ext cx="6160109" cy="906780"/>
          </a:xfrm>
          <a:prstGeom prst="rect">
            <a:avLst/>
          </a:prstGeom>
          <a:noFill/>
          <a:ln w="9525">
            <a:noFill/>
          </a:ln>
        </p:spPr>
        <p:txBody>
          <a:bodyPr wrap="square" anchor="t">
            <a:spAutoFit/>
          </a:bodyPr>
          <a:p>
            <a:pPr indent="266700">
              <a:buSzTx/>
            </a:pPr>
            <a:r>
              <a:rPr lang="zh-CN" altLang="en-US" sz="2645" b="1" dirty="0">
                <a:solidFill>
                  <a:srgbClr val="FF0000"/>
                </a:solidFill>
                <a:latin typeface="Times New Roman" panose="02020603050405020304" pitchFamily="18" charset="0"/>
                <a:ea typeface="微软雅黑" panose="020B0503020204020204" charset="-122"/>
                <a:sym typeface="微软雅黑" panose="020B0503020204020204" charset="-122"/>
              </a:rPr>
              <a:t>（</a:t>
            </a:r>
            <a:r>
              <a:rPr lang="en-US" altLang="zh-CN" sz="2645" b="1" dirty="0">
                <a:solidFill>
                  <a:srgbClr val="FF0000"/>
                </a:solidFill>
                <a:latin typeface="Times New Roman" panose="02020603050405020304" pitchFamily="18" charset="0"/>
                <a:ea typeface="微软雅黑" panose="020B0503020204020204" charset="-122"/>
                <a:sym typeface="微软雅黑" panose="020B0503020204020204" charset="-122"/>
              </a:rPr>
              <a:t>2021·</a:t>
            </a:r>
            <a:r>
              <a:rPr lang="zh-CN" altLang="en-US" sz="2645" b="1" dirty="0">
                <a:solidFill>
                  <a:srgbClr val="FF0000"/>
                </a:solidFill>
                <a:latin typeface="黑体" panose="02010609060101010101" pitchFamily="49" charset="-122"/>
                <a:ea typeface="微软雅黑" panose="020B0503020204020204" charset="-122"/>
                <a:sym typeface="微软雅黑" panose="020B0503020204020204" charset="-122"/>
              </a:rPr>
              <a:t>全国乙卷</a:t>
            </a:r>
            <a:r>
              <a:rPr lang="en-US" altLang="zh-CN" sz="2645" b="1" dirty="0">
                <a:solidFill>
                  <a:srgbClr val="FF0000"/>
                </a:solidFill>
                <a:latin typeface="Times New Roman" panose="02020603050405020304" pitchFamily="18" charset="0"/>
                <a:ea typeface="微软雅黑" panose="020B0503020204020204" charset="-122"/>
                <a:sym typeface="微软雅黑" panose="020B0503020204020204" charset="-122"/>
              </a:rPr>
              <a:t>·47</a:t>
            </a:r>
            <a:r>
              <a:rPr lang="zh-CN" altLang="en-US" sz="2645" b="1" dirty="0">
                <a:solidFill>
                  <a:srgbClr val="FF0000"/>
                </a:solidFill>
                <a:latin typeface="Times New Roman" panose="02020603050405020304" pitchFamily="18" charset="0"/>
                <a:ea typeface="微软雅黑" panose="020B0503020204020204" charset="-122"/>
                <a:sym typeface="微软雅黑" panose="020B0503020204020204" charset="-122"/>
              </a:rPr>
              <a:t>）</a:t>
            </a:r>
            <a:r>
              <a:rPr lang="zh-CN" altLang="zh-CN" sz="2645" b="1" dirty="0">
                <a:latin typeface="宋体" panose="02010600030101010101" pitchFamily="2" charset="-122"/>
                <a:ea typeface="宋体" panose="02010600030101010101" pitchFamily="2" charset="-122"/>
              </a:rPr>
              <a:t>．[历史</a:t>
            </a:r>
            <a:r>
              <a:rPr lang="zh-CN" altLang="zh-CN" sz="2645" b="1" dirty="0">
                <a:latin typeface="Arial" panose="020B0604020202020204"/>
                <a:ea typeface="宋体" panose="02010600030101010101" pitchFamily="2" charset="-122"/>
              </a:rPr>
              <a:t>——</a:t>
            </a:r>
            <a:r>
              <a:rPr lang="zh-CN" altLang="zh-CN" sz="2645" b="1" dirty="0">
                <a:latin typeface="宋体" panose="02010600030101010101" pitchFamily="2" charset="-122"/>
                <a:ea typeface="宋体" panose="02010600030101010101" pitchFamily="2" charset="-122"/>
              </a:rPr>
              <a:t>选修4：中外历史人物评说]（15分）</a:t>
            </a:r>
            <a:endParaRPr lang="zh-CN" altLang="en-US" sz="2645">
              <a:latin typeface="Arial" panose="020B060402020202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box(in)">
                                      <p:cBhvr>
                                        <p:cTn id="12"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7412" grpId="0" bldLvl="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8306" name="图片 1" descr="7f17991d6184b6239edadbd1d6dcd5b"/>
          <p:cNvPicPr>
            <a:picLocks noChangeAspect="1"/>
          </p:cNvPicPr>
          <p:nvPr/>
        </p:nvPicPr>
        <p:blipFill>
          <a:blip r:embed="rId1"/>
          <a:stretch>
            <a:fillRect/>
          </a:stretch>
        </p:blipFill>
        <p:spPr>
          <a:xfrm>
            <a:off x="2705735" y="1887855"/>
            <a:ext cx="8625205" cy="2921000"/>
          </a:xfrm>
          <a:prstGeom prst="rect">
            <a:avLst/>
          </a:prstGeom>
          <a:noFill/>
          <a:ln w="9525">
            <a:noFill/>
          </a:ln>
        </p:spPr>
      </p:pic>
      <p:pic>
        <p:nvPicPr>
          <p:cNvPr id="2" name="图片 1"/>
          <p:cNvPicPr>
            <a:picLocks noChangeAspect="1"/>
          </p:cNvPicPr>
          <p:nvPr/>
        </p:nvPicPr>
        <p:blipFill>
          <a:blip r:embed="rId2"/>
          <a:stretch>
            <a:fillRect/>
          </a:stretch>
        </p:blipFill>
        <p:spPr>
          <a:xfrm>
            <a:off x="182245" y="1583690"/>
            <a:ext cx="2523490" cy="3203575"/>
          </a:xfrm>
          <a:prstGeom prst="rect">
            <a:avLst/>
          </a:prstGeom>
        </p:spPr>
      </p:pic>
      <p:sp>
        <p:nvSpPr>
          <p:cNvPr id="3" name="文本框 2"/>
          <p:cNvSpPr txBox="1"/>
          <p:nvPr/>
        </p:nvSpPr>
        <p:spPr>
          <a:xfrm>
            <a:off x="516255" y="4808855"/>
            <a:ext cx="1612900" cy="521970"/>
          </a:xfrm>
          <a:prstGeom prst="rect">
            <a:avLst/>
          </a:prstGeom>
          <a:noFill/>
        </p:spPr>
        <p:txBody>
          <a:bodyPr wrap="none" rtlCol="0">
            <a:spAutoFit/>
          </a:bodyPr>
          <a:p>
            <a:r>
              <a:rPr lang="zh-CN" altLang="en-US" sz="2800" b="1"/>
              <a:t>主编微信</a:t>
            </a:r>
            <a:endParaRPr lang="zh-CN" altLang="en-US" sz="2800" b="1"/>
          </a:p>
        </p:txBody>
      </p:sp>
      <p:sp>
        <p:nvSpPr>
          <p:cNvPr id="4" name="文本框 3"/>
          <p:cNvSpPr txBox="1"/>
          <p:nvPr/>
        </p:nvSpPr>
        <p:spPr>
          <a:xfrm>
            <a:off x="4505325" y="640080"/>
            <a:ext cx="3247390" cy="583565"/>
          </a:xfrm>
          <a:prstGeom prst="rect">
            <a:avLst/>
          </a:prstGeom>
          <a:noFill/>
        </p:spPr>
        <p:txBody>
          <a:bodyPr wrap="square" rtlCol="0">
            <a:spAutoFit/>
          </a:bodyPr>
          <a:p>
            <a:r>
              <a:rPr lang="zh-CN" altLang="en-US" sz="3200" b="1">
                <a:solidFill>
                  <a:srgbClr val="FF0000"/>
                </a:solidFill>
                <a:latin typeface="微软雅黑" panose="020B0503020204020204" charset="-122"/>
                <a:ea typeface="微软雅黑" panose="020B0503020204020204" charset="-122"/>
              </a:rPr>
              <a:t>如有需要请联系</a:t>
            </a:r>
            <a:endParaRPr lang="zh-CN" altLang="en-US" sz="3200" b="1">
              <a:solidFill>
                <a:srgbClr val="FF0000"/>
              </a:solidFill>
              <a:latin typeface="微软雅黑" panose="020B0503020204020204" charset="-122"/>
              <a:ea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 name="文本框 102"/>
          <p:cNvSpPr txBox="1"/>
          <p:nvPr/>
        </p:nvSpPr>
        <p:spPr>
          <a:xfrm>
            <a:off x="920750" y="1704340"/>
            <a:ext cx="9680575" cy="2676525"/>
          </a:xfrm>
          <a:prstGeom prst="rect">
            <a:avLst/>
          </a:prstGeom>
          <a:noFill/>
          <a:ln w="9525">
            <a:noFill/>
          </a:ln>
        </p:spPr>
        <p:txBody>
          <a:bodyPr wrap="square">
            <a:spAutoFit/>
          </a:bodyPr>
          <a:p>
            <a:pPr indent="0"/>
            <a:r>
              <a:rPr lang="zh-CN" sz="2800" b="1">
                <a:solidFill>
                  <a:srgbClr val="000000"/>
                </a:solidFill>
                <a:ea typeface="宋体" panose="02010600030101010101" pitchFamily="2" charset="-122"/>
              </a:rPr>
              <a:t>例</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2</a:t>
            </a:r>
            <a:r>
              <a:rPr lang="zh-CN" sz="2800" b="1">
                <a:solidFill>
                  <a:srgbClr val="000000"/>
                </a:solidFill>
                <a:ea typeface="宋体" panose="02010600030101010101" pitchFamily="2" charset="-122"/>
              </a:rPr>
              <a:t>．（</a:t>
            </a:r>
            <a:r>
              <a:rPr lang="zh-CN" sz="2800" b="1">
                <a:solidFill>
                  <a:srgbClr val="000000"/>
                </a:solidFill>
                <a:ea typeface="宋体" panose="02010600030101010101" pitchFamily="2" charset="-122"/>
                <a:cs typeface="Times New Roman" panose="02020603050405020304" pitchFamily="18" charset="0"/>
              </a:rPr>
              <a:t>2020年</a:t>
            </a:r>
            <a:r>
              <a:rPr lang="en-US"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sz="2800" b="1">
                <a:solidFill>
                  <a:srgbClr val="000000"/>
                </a:solidFill>
                <a:ea typeface="宋体" panose="02010600030101010101" pitchFamily="2" charset="-122"/>
              </a:rPr>
              <a:t>新课标全国卷</a:t>
            </a:r>
            <a:r>
              <a:rPr lang="en-US"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Ⅱ·</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31</a:t>
            </a:r>
            <a:r>
              <a:rPr lang="zh-CN" sz="2800" b="1">
                <a:solidFill>
                  <a:srgbClr val="000000"/>
                </a:solidFill>
                <a:ea typeface="宋体" panose="02010600030101010101" pitchFamily="2" charset="-122"/>
              </a:rPr>
              <a:t>）</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1978</a:t>
            </a:r>
            <a:r>
              <a:rPr lang="zh-CN" sz="2800" b="1">
                <a:solidFill>
                  <a:srgbClr val="000000"/>
                </a:solidFill>
                <a:ea typeface="宋体" panose="02010600030101010101" pitchFamily="2" charset="-122"/>
              </a:rPr>
              <a:t>年底，中央工作会议上印发了《战后日本、西德、法国经济是怎样迅速发展起来的》以及新加坡、韩国等经济发展情况的材料，主要是为了讨论（</a:t>
            </a:r>
            <a:r>
              <a:rPr lang="en-US"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zh-CN" sz="2800" b="1">
                <a:solidFill>
                  <a:srgbClr val="000000"/>
                </a:solidFill>
                <a:ea typeface="宋体" panose="02010600030101010101" pitchFamily="2" charset="-122"/>
              </a:rPr>
              <a:t>）</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A</a:t>
            </a:r>
            <a:r>
              <a:rPr lang="zh-CN" sz="2800" b="1">
                <a:solidFill>
                  <a:srgbClr val="000000"/>
                </a:solidFill>
                <a:ea typeface="宋体" panose="02010600030101010101" pitchFamily="2" charset="-122"/>
              </a:rPr>
              <a:t>．增强国营企业活力</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	           </a:t>
            </a:r>
            <a:r>
              <a:rPr lang="en-US" sz="2800" b="1">
                <a:solidFill>
                  <a:schemeClr val="tx1"/>
                </a:solidFill>
                <a:latin typeface="Calibri" panose="020F0502020204030204" pitchFamily="34" charset="0"/>
                <a:ea typeface="宋体" panose="02010600030101010101" pitchFamily="2" charset="-122"/>
                <a:cs typeface="Times New Roman" panose="02020603050405020304" pitchFamily="18" charset="0"/>
              </a:rPr>
              <a:t> B</a:t>
            </a:r>
            <a:r>
              <a:rPr lang="zh-CN" sz="2800" b="1">
                <a:solidFill>
                  <a:schemeClr val="tx1"/>
                </a:solidFill>
                <a:ea typeface="宋体" panose="02010600030101010101" pitchFamily="2" charset="-122"/>
              </a:rPr>
              <a:t>．积极利用外资和先进技术</a:t>
            </a:r>
            <a:endParaRPr lang="en-US" sz="2800" b="1">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pPr indent="0"/>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C</a:t>
            </a:r>
            <a:r>
              <a:rPr lang="zh-CN" sz="2800" b="1">
                <a:solidFill>
                  <a:srgbClr val="000000"/>
                </a:solidFill>
                <a:ea typeface="宋体" panose="02010600030101010101" pitchFamily="2" charset="-122"/>
              </a:rPr>
              <a:t>．建立市场经济体制</a:t>
            </a:r>
            <a:r>
              <a:rPr lang="en-US" sz="2800" b="1">
                <a:solidFill>
                  <a:srgbClr val="000000"/>
                </a:solidFill>
                <a:latin typeface="Calibri" panose="020F0502020204030204" pitchFamily="34" charset="0"/>
                <a:ea typeface="宋体" panose="02010600030101010101" pitchFamily="2" charset="-122"/>
                <a:cs typeface="Times New Roman" panose="02020603050405020304" pitchFamily="18" charset="0"/>
              </a:rPr>
              <a:t>	            D</a:t>
            </a:r>
            <a:r>
              <a:rPr lang="zh-CN" sz="2800" b="1">
                <a:solidFill>
                  <a:srgbClr val="000000"/>
                </a:solidFill>
                <a:ea typeface="宋体" panose="02010600030101010101" pitchFamily="2" charset="-122"/>
              </a:rPr>
              <a:t>．调整优先发展重工业战略</a:t>
            </a:r>
            <a:endParaRPr lang="zh-CN" altLang="en-US" sz="2800" b="1"/>
          </a:p>
        </p:txBody>
      </p:sp>
      <p:sp>
        <p:nvSpPr>
          <p:cNvPr id="4" name="矩形 3"/>
          <p:cNvSpPr/>
          <p:nvPr/>
        </p:nvSpPr>
        <p:spPr>
          <a:xfrm>
            <a:off x="2889568" y="2733675"/>
            <a:ext cx="567055" cy="922020"/>
          </a:xfrm>
          <a:prstGeom prst="rect">
            <a:avLst/>
          </a:prstGeom>
          <a:noFill/>
          <a:ln>
            <a:noFill/>
          </a:ln>
        </p:spPr>
        <p:txBody>
          <a:bodyPr wrap="none" rtlCol="0" anchor="t">
            <a:spAutoFit/>
          </a:bodyPr>
          <a:p>
            <a:pPr algn="ctr"/>
            <a:r>
              <a:rPr lang="en-US" altLang="zh-CN" sz="5400" b="1">
                <a:solidFill>
                  <a:srgbClr val="FF0000"/>
                </a:solidFill>
                <a:effectLst>
                  <a:outerShdw blurRad="38100" dist="19050" dir="2700000" algn="tl" rotWithShape="0">
                    <a:schemeClr val="dk1">
                      <a:alpha val="40000"/>
                    </a:schemeClr>
                  </a:outerShdw>
                </a:effectLst>
                <a:ea typeface="宋体" panose="02010600030101010101" pitchFamily="2" charset="-122"/>
                <a:cs typeface="Times New Roman" panose="02020603050405020304" pitchFamily="18" charset="0"/>
              </a:rPr>
              <a:t>B</a:t>
            </a:r>
            <a:endParaRPr lang="en-US" altLang="zh-CN" sz="5400" b="1">
              <a:solidFill>
                <a:srgbClr val="FF0000"/>
              </a:solidFill>
              <a:effectLst>
                <a:outerShdw blurRad="38100" dist="19050" dir="2700000" algn="tl" rotWithShape="0">
                  <a:schemeClr val="dk1">
                    <a:alpha val="40000"/>
                  </a:schemeClr>
                </a:outerShdw>
              </a:effectLst>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62238" y="571480"/>
            <a:ext cx="11056649" cy="181588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r>
              <a:rPr kumimoji="0" lang="en-US"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20</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世纪</a:t>
            </a:r>
            <a:r>
              <a:rPr kumimoji="0" lang="en-US"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70</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年代末</a:t>
            </a:r>
            <a:r>
              <a:rPr kumimoji="0" lang="en-US"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80</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年代初中国启动改革时，遇到了一个较为有利的国际环境。</a:t>
            </a:r>
            <a:r>
              <a:rPr kumimoji="0" lang="zh-CN" altLang="en-US" sz="28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美苏战略对峙和经济全球化这两大国际因素</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，使中国获得了一个前所未有的以开放促发展的机遇。</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萧东连</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探路之役：</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1978—1992</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年的中国经济改革</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P298</a:t>
            </a:r>
            <a:endParaRPr kumimoji="0" lang="en-US" alt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0482" name="Rectangle 2"/>
          <p:cNvSpPr>
            <a:spLocks noChangeArrowheads="1"/>
          </p:cNvSpPr>
          <p:nvPr/>
        </p:nvSpPr>
        <p:spPr bwMode="auto">
          <a:xfrm>
            <a:off x="117435" y="2537294"/>
            <a:ext cx="11333202" cy="267765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材料五 </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 </a:t>
            </a:r>
            <a:r>
              <a:rPr kumimoji="0" lang="en-US" altLang="zh-CN" sz="28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70</a:t>
            </a:r>
            <a:r>
              <a:rPr kumimoji="0" lang="zh-CN" altLang="en-US" sz="28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年代初，中美关系解冻，中国同日本、西欧等发达国家全面建交，中国在联合国的席位也得到恢复，中国通向西方的道路，在很大程度上在毛泽东、周恩来的手上已经开通</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a:t>
            </a:r>
            <a:r>
              <a:rPr kumimoji="0" lang="en-US"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1978</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年，邓小平又在两个方面取得重大突破：一是中日缔约，一是中美建交。至此，对外开放的政治平台完全形成了，中国获得了进入世界市场的通道。</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萧东连</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探路之役：</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1978—1992</a:t>
            </a:r>
            <a:r>
              <a:rPr kumimoji="0" lang="zh-CN" altLang="en-US"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年的中国经济改革</a:t>
            </a:r>
            <a:r>
              <a:rPr kumimoji="0" lang="en-US" altLang="zh-CN"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P14</a:t>
            </a:r>
            <a:endParaRPr kumimoji="0" lang="en-US" alt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0483" name="Rectangle 3"/>
          <p:cNvSpPr>
            <a:spLocks noChangeArrowheads="1"/>
          </p:cNvSpPr>
          <p:nvPr/>
        </p:nvSpPr>
        <p:spPr bwMode="auto">
          <a:xfrm>
            <a:off x="188873" y="5500702"/>
            <a:ext cx="11261764" cy="95410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5</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、美苏争霸、全球化、外交突破提供了改革开放的历史机遇和有利国际环境</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ox(in)">
                                      <p:cBhvr>
                                        <p:cTn id="7"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tags/tag1.xml><?xml version="1.0" encoding="utf-8"?>
<p:tagLst xmlns:p="http://schemas.openxmlformats.org/presentationml/2006/main">
  <p:tag name="KSO_WM_UNIT_TABLE_BEAUTIFY" val="smartTable{183e7427-7d82-400d-a73b-8ff7a53429af}"/>
  <p:tag name="TABLE_ENDDRAG_ORIGIN_RECT" val="820*110"/>
  <p:tag name="TABLE_ENDDRAG_RECT" val="45*136*820*110"/>
  <p:tag name="KSO_WM_SCREEN_THEME_FLAG" val="Dlrq25wU2PGuGg5bbmjbDKMJVAGVLegQ22P0x1531/44qoYY+g3ZFg3m6BnvFFHpxw9mOO8arkQYfd5vqs7ZRFqhRf+vQ+a/FCy5hlQfSNg="/>
</p:tagLst>
</file>

<file path=ppt/tags/tag2.xml><?xml version="1.0" encoding="utf-8"?>
<p:tagLst xmlns:p="http://schemas.openxmlformats.org/presentationml/2006/main">
  <p:tag name="KSO_WM_UNIT_TABLE_BEAUTIFY" val="smartTable{128dc155-1e26-4286-a8dd-545dae833f55}"/>
  <p:tag name="KSO_WM_SCREEN_THEME_FLAG" val="Dlrq25wU2PGuGg5bbmjbDKMJVAGVLegQ22P0x1531/44qoYY+g3ZFg3m6BnvFFHpxw9mOO8arkQYfd5vqs7ZRFqhRf+vQ+a/FCy5hlQfSNg="/>
</p:tagLst>
</file>

<file path=ppt/tags/tag3.xml><?xml version="1.0" encoding="utf-8"?>
<p:tagLst xmlns:p="http://schemas.openxmlformats.org/presentationml/2006/main">
  <p:tag name="KSO_WM_UNIT_TABLE_BEAUTIFY" val="smartTable{169655fd-e024-4148-b383-b4ddfbec95c7}"/>
  <p:tag name="KSO_WM_SCREEN_THEME_FLAG" val="Dlrq25wU2PGuGg5bbmjbDKMJVAGVLegQ22P0x1531/44qoYY+g3ZFg3m6BnvFFHpxw9mOO8arkQYfd5vqs7ZRFqhRf+vQ+a/FCy5hlQfSNg="/>
</p:tagLst>
</file>

<file path=ppt/tags/tag4.xml><?xml version="1.0" encoding="utf-8"?>
<p:tagLst xmlns:p="http://schemas.openxmlformats.org/presentationml/2006/main">
  <p:tag name="KSO_WM_UNIT_PLACING_PICTURE_USER_VIEWPORT" val="{&quot;height&quot;:10728,&quot;width&quot;:8016}"/>
  <p:tag name="KSO_WM_SCREEN_THEME_FLAG" val="Dlrq25wU2PGuGg5bbmjbDKMJVAGVLegQ22P0x1531/44qoYY+g3ZFg3m6BnvFFHpxw9mOO8arkQYfd5vqs7ZRFqhRf+vQ+a/FCy5hlQfSNg="/>
</p:tagLst>
</file>

<file path=ppt/tags/tag5.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KMJVAGVLegQ22P0x1531/44qoYY+g3ZFg3m6BnvFFHpxw9mOO8arkQYfd5vqs7ZRFqhRf+vQ+a/FCy5hlQfSNg="/>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13861</Words>
  <PresentationFormat>自定义</PresentationFormat>
  <Paragraphs>803</Paragraphs>
  <Slides>72</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72</vt:i4>
      </vt:variant>
    </vt:vector>
  </HeadingPairs>
  <TitlesOfParts>
    <vt:vector size="88" baseType="lpstr">
      <vt:lpstr>Arial</vt:lpstr>
      <vt:lpstr>宋体</vt:lpstr>
      <vt:lpstr>Wingdings</vt:lpstr>
      <vt:lpstr>黑体</vt:lpstr>
      <vt:lpstr>Times New Roman</vt:lpstr>
      <vt:lpstr>Calibri</vt:lpstr>
      <vt:lpstr>Calibri</vt:lpstr>
      <vt:lpstr>楷体</vt:lpstr>
      <vt:lpstr>Times New Roman</vt:lpstr>
      <vt:lpstr>微软雅黑</vt:lpstr>
      <vt:lpstr>Arial Unicode MS</vt:lpstr>
      <vt:lpstr>楷体_GB2312</vt:lpstr>
      <vt:lpstr>华文中宋</vt:lpstr>
      <vt:lpstr>Verdana</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2001年，中国加入WTO，对外开放的进入新阶段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2020-05-18T07:33:00Z</dcterms:created>
  <dcterms:modified xsi:type="dcterms:W3CDTF">2021-11-18T14:49:41Z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