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tags/tag3.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8"/>
  </p:notesMasterIdLst>
  <p:sldIdLst>
    <p:sldId id="256" r:id="rId2"/>
    <p:sldId id="258" r:id="rId3"/>
    <p:sldId id="257" r:id="rId4"/>
    <p:sldId id="406" r:id="rId5"/>
    <p:sldId id="418" r:id="rId6"/>
    <p:sldId id="462" r:id="rId7"/>
    <p:sldId id="422" r:id="rId8"/>
    <p:sldId id="447" r:id="rId9"/>
    <p:sldId id="436" r:id="rId10"/>
    <p:sldId id="430" r:id="rId11"/>
    <p:sldId id="433" r:id="rId12"/>
    <p:sldId id="429" r:id="rId13"/>
    <p:sldId id="449" r:id="rId14"/>
    <p:sldId id="409" r:id="rId15"/>
    <p:sldId id="408" r:id="rId16"/>
    <p:sldId id="275" r:id="rId17"/>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19" autoAdjust="0"/>
    <p:restoredTop sz="94660"/>
  </p:normalViewPr>
  <p:slideViewPr>
    <p:cSldViewPr snapToGrid="0">
      <p:cViewPr varScale="1">
        <p:scale>
          <a:sx n="68" d="100"/>
          <a:sy n="68" d="100"/>
        </p:scale>
        <p:origin x="72" y="420"/>
      </p:cViewPr>
      <p:guideLst/>
    </p:cSldViewPr>
  </p:slideViewPr>
  <p:notesTextViewPr>
    <p:cViewPr>
      <p:scale>
        <a:sx n="1" d="1"/>
        <a:sy n="1" d="1"/>
      </p:scale>
      <p:origin x="0" y="0"/>
    </p:cViewPr>
  </p:notesTextViewPr>
  <p:gridSpacing cx="72008" cy="72008"/>
</p:viewPr>
</file>

<file path=ppt/_rels/presentation.xml.rels>&#65279;<?xml version="1.0" encoding="utf-8"?><Relationships xmlns="http://schemas.openxmlformats.org/package/2006/relationships"><Relationship Type="http://schemas.openxmlformats.org/officeDocument/2006/relationships/slide" Target="slides/slide7.xml" Id="rId8" /><Relationship Type="http://schemas.openxmlformats.org/officeDocument/2006/relationships/slide" Target="slides/slide12.xml" Id="rId13" /><Relationship Type="http://schemas.openxmlformats.org/officeDocument/2006/relationships/notesMaster" Target="notesMasters/notesMaster1.xml" Id="rId18" /><Relationship Type="http://schemas.openxmlformats.org/officeDocument/2006/relationships/slide" Target="slides/slide2.xml" Id="rId3" /><Relationship Type="http://schemas.openxmlformats.org/officeDocument/2006/relationships/theme" Target="theme/theme1.xml" Id="rId21" /><Relationship Type="http://schemas.openxmlformats.org/officeDocument/2006/relationships/slide" Target="slides/slide6.xml" Id="rId7" /><Relationship Type="http://schemas.openxmlformats.org/officeDocument/2006/relationships/slide" Target="slides/slide11.xml" Id="rId12" /><Relationship Type="http://schemas.openxmlformats.org/officeDocument/2006/relationships/slide" Target="slides/slide16.xml" Id="rId17" /><Relationship Type="http://schemas.openxmlformats.org/officeDocument/2006/relationships/slide" Target="slides/slide1.xml" Id="rId2" /><Relationship Type="http://schemas.openxmlformats.org/officeDocument/2006/relationships/slide" Target="slides/slide15.xml" Id="rId16" /><Relationship Type="http://schemas.openxmlformats.org/officeDocument/2006/relationships/viewProps" Target="viewProps.xml" Id="rId20" /><Relationship Type="http://schemas.openxmlformats.org/officeDocument/2006/relationships/slideMaster" Target="slideMasters/slideMaster1.xml" Id="rId1" /><Relationship Type="http://schemas.openxmlformats.org/officeDocument/2006/relationships/slide" Target="slides/slide5.xml" Id="rId6" /><Relationship Type="http://schemas.openxmlformats.org/officeDocument/2006/relationships/slide" Target="slides/slide10.xml" Id="rId11" /><Relationship Type="http://schemas.openxmlformats.org/officeDocument/2006/relationships/slide" Target="slides/slide4.xml" Id="rId5" /><Relationship Type="http://schemas.openxmlformats.org/officeDocument/2006/relationships/slide" Target="slides/slide14.xml" Id="rId15" /><Relationship Type="http://schemas.openxmlformats.org/officeDocument/2006/relationships/slide" Target="slides/slide9.xml" Id="rId10" /><Relationship Type="http://schemas.openxmlformats.org/officeDocument/2006/relationships/presProps" Target="presProps.xml" Id="rId19" /><Relationship Type="http://schemas.openxmlformats.org/officeDocument/2006/relationships/slide" Target="slides/slide3.xml" Id="rId4" /><Relationship Type="http://schemas.openxmlformats.org/officeDocument/2006/relationships/slide" Target="slides/slide8.xml" Id="rId9" /><Relationship Type="http://schemas.openxmlformats.org/officeDocument/2006/relationships/slide" Target="slides/slide13.xml" Id="rId14" /><Relationship Type="http://schemas.openxmlformats.org/officeDocument/2006/relationships/tableStyles" Target="tableStyles.xml" Id="rId22" /><Relationship Type="http://schemas.openxmlformats.org/officeDocument/2006/relationships/tags" Target="/ppt/tags/tag3.xml" Id="R5c80e740f1774635"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2021/11/15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extLst>
      <p:ext uri="{BB962C8B-B14F-4D97-AF65-F5344CB8AC3E}">
        <p14:creationId xmlns:p14="http://schemas.microsoft.com/office/powerpoint/2010/main" val="2377476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2"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2"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2"/>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1" y="458946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9"/>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2"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2021/11/15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2021/11/15</a:t>
            </a:fld>
            <a:endParaRPr lang="zh-CN" altLang="en-US"/>
          </a:p>
        </p:txBody>
      </p:sp>
      <p:sp>
        <p:nvSpPr>
          <p:cNvPr id="5" name="页脚占位符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265608" y="2658541"/>
            <a:ext cx="11926392" cy="769441"/>
          </a:xfrm>
          <a:prstGeom prst="rect">
            <a:avLst/>
          </a:prstGeom>
          <a:noFill/>
        </p:spPr>
        <p:txBody>
          <a:bodyPr wrap="square" rtlCol="0">
            <a:spAutoFit/>
          </a:bodyPr>
          <a:lstStyle/>
          <a:p>
            <a:r>
              <a:rPr lang="zh-CN" altLang="en-US" sz="4400" dirty="0">
                <a:latin typeface="华文新魏" panose="02010800040101010101" pitchFamily="2" charset="-122"/>
                <a:ea typeface="华文新魏" panose="02010800040101010101" pitchFamily="2" charset="-122"/>
              </a:rPr>
              <a:t>从“宪法修正”看中国特色社会主义法治建设</a:t>
            </a:r>
          </a:p>
        </p:txBody>
      </p:sp>
      <p:sp>
        <p:nvSpPr>
          <p:cNvPr id="3" name="矩形 2"/>
          <p:cNvSpPr/>
          <p:nvPr/>
        </p:nvSpPr>
        <p:spPr>
          <a:xfrm>
            <a:off x="339726" y="466726"/>
            <a:ext cx="5866765" cy="461665"/>
          </a:xfrm>
          <a:prstGeom prst="rect">
            <a:avLst/>
          </a:prstGeom>
        </p:spPr>
        <p:txBody>
          <a:bodyPr wrap="square">
            <a:spAutoFit/>
          </a:bodyPr>
          <a:lstStyle/>
          <a:p>
            <a:r>
              <a:rPr lang="en-US" altLang="zh-CN" sz="2400" dirty="0">
                <a:latin typeface="黑体" panose="02010609060101010101" pitchFamily="2" charset="-122"/>
                <a:ea typeface="黑体" panose="02010609060101010101" pitchFamily="2" charset="-122"/>
              </a:rPr>
              <a:t>2021</a:t>
            </a:r>
            <a:r>
              <a:rPr lang="zh-CN" altLang="en-US" sz="2400" dirty="0">
                <a:latin typeface="黑体" panose="02010609060101010101" pitchFamily="2" charset="-122"/>
                <a:ea typeface="黑体" panose="02010609060101010101" pitchFamily="2" charset="-122"/>
              </a:rPr>
              <a:t>年杭州市高三历史选考复习研讨课</a:t>
            </a:r>
            <a:endParaRPr lang="zh-CN" altLang="en-US" sz="2400" dirty="0"/>
          </a:p>
        </p:txBody>
      </p:sp>
      <p:sp>
        <p:nvSpPr>
          <p:cNvPr id="5" name="文本框 4"/>
          <p:cNvSpPr txBox="1"/>
          <p:nvPr/>
        </p:nvSpPr>
        <p:spPr>
          <a:xfrm>
            <a:off x="6051551" y="5114293"/>
            <a:ext cx="5627371" cy="507831"/>
          </a:xfrm>
          <a:prstGeom prst="rect">
            <a:avLst/>
          </a:prstGeom>
          <a:noFill/>
        </p:spPr>
        <p:txBody>
          <a:bodyPr wrap="square" rtlCol="0">
            <a:spAutoFit/>
          </a:bodyPr>
          <a:lstStyle/>
          <a:p>
            <a:r>
              <a:rPr lang="zh-CN" altLang="en-US" sz="2700" dirty="0">
                <a:latin typeface="楷体" panose="02010609060101010101" pitchFamily="49" charset="-122"/>
                <a:ea typeface="楷体" panose="02010609060101010101" pitchFamily="49" charset="-122"/>
              </a:rPr>
              <a:t>浙江省淳安县第二中学  陈建创</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1100" y="1162979"/>
            <a:ext cx="11762983" cy="4832092"/>
          </a:xfrm>
          <a:prstGeom prst="rect">
            <a:avLst/>
          </a:prstGeom>
          <a:solidFill>
            <a:schemeClr val="accent4">
              <a:lumMod val="20000"/>
              <a:lumOff val="80000"/>
            </a:schemeClr>
          </a:solidFill>
          <a:ln w="38100">
            <a:solidFill>
              <a:srgbClr val="FFC000"/>
            </a:solidFill>
          </a:ln>
        </p:spPr>
        <p:txBody>
          <a:bodyPr wrap="square" rtlCol="0">
            <a:spAutoFit/>
          </a:bodyPr>
          <a:lstStyle/>
          <a:p>
            <a:r>
              <a:rPr lang="zh-CN" altLang="en-US" sz="2800" dirty="0" smtClean="0">
                <a:latin typeface="隶书" panose="02010509060101010101" pitchFamily="49" charset="-122"/>
                <a:ea typeface="隶书" panose="02010509060101010101" pitchFamily="49" charset="-122"/>
              </a:rPr>
              <a:t>序言 我国</a:t>
            </a:r>
            <a:r>
              <a:rPr lang="zh-CN" altLang="en-US" sz="2800" dirty="0">
                <a:latin typeface="隶书" panose="02010509060101010101" pitchFamily="49" charset="-122"/>
                <a:ea typeface="隶书" panose="02010509060101010101" pitchFamily="49" charset="-122"/>
              </a:rPr>
              <a:t>将</a:t>
            </a:r>
            <a:r>
              <a:rPr lang="zh-CN" altLang="en-US" sz="2800" dirty="0">
                <a:solidFill>
                  <a:srgbClr val="FF0000"/>
                </a:solidFill>
                <a:latin typeface="隶书" panose="02010509060101010101" pitchFamily="49" charset="-122"/>
                <a:ea typeface="隶书" panose="02010509060101010101" pitchFamily="49" charset="-122"/>
              </a:rPr>
              <a:t>长期</a:t>
            </a:r>
            <a:r>
              <a:rPr lang="zh-CN" altLang="en-US" sz="2800" dirty="0">
                <a:latin typeface="隶书" panose="02010509060101010101" pitchFamily="49" charset="-122"/>
                <a:ea typeface="隶书" panose="02010509060101010101" pitchFamily="49" charset="-122"/>
              </a:rPr>
              <a:t>处于社会主义初级阶段。国家的根本任务是，</a:t>
            </a:r>
            <a:r>
              <a:rPr lang="zh-CN" altLang="en-US" sz="2800" dirty="0">
                <a:solidFill>
                  <a:srgbClr val="FF0000"/>
                </a:solidFill>
                <a:latin typeface="隶书" panose="02010509060101010101" pitchFamily="49" charset="-122"/>
                <a:ea typeface="隶书" panose="02010509060101010101" pitchFamily="49" charset="-122"/>
              </a:rPr>
              <a:t>沿着建设有中国特色社会主义的道路，集中力量进行社会主义现代化建设</a:t>
            </a:r>
            <a:r>
              <a:rPr lang="zh-CN" altLang="en-US" sz="2800" dirty="0">
                <a:latin typeface="隶书" panose="02010509060101010101" pitchFamily="49" charset="-122"/>
                <a:ea typeface="隶书" panose="02010509060101010101" pitchFamily="49" charset="-122"/>
              </a:rPr>
              <a:t>。坚持人民民主专政，坚持社会主义道路，</a:t>
            </a:r>
            <a:r>
              <a:rPr lang="zh-CN" altLang="en-US" sz="2800" dirty="0">
                <a:solidFill>
                  <a:srgbClr val="FF0000"/>
                </a:solidFill>
                <a:latin typeface="隶书" panose="02010509060101010101" pitchFamily="49" charset="-122"/>
                <a:ea typeface="隶书" panose="02010509060101010101" pitchFamily="49" charset="-122"/>
              </a:rPr>
              <a:t>坚持改革开放，发展社会主义市场经济</a:t>
            </a:r>
            <a:r>
              <a:rPr lang="zh-CN" altLang="en-US" sz="2800" dirty="0">
                <a:latin typeface="隶书" panose="02010509060101010101" pitchFamily="49" charset="-122"/>
                <a:ea typeface="隶书" panose="02010509060101010101" pitchFamily="49" charset="-122"/>
              </a:rPr>
              <a:t>，发展社会主义民主，健全社会主义法制，自力更生，艰苦奋斗，逐步实现工业、农业、国防和科学技术的现代化，把我国建设成为富强、民主、文明的社会主义国家。</a:t>
            </a:r>
            <a:endParaRPr lang="en-US" altLang="zh-CN" sz="2800" dirty="0">
              <a:latin typeface="隶书" panose="02010509060101010101" pitchFamily="49" charset="-122"/>
              <a:ea typeface="隶书" panose="02010509060101010101" pitchFamily="49" charset="-122"/>
            </a:endParaRPr>
          </a:p>
          <a:p>
            <a:r>
              <a:rPr lang="zh-CN" altLang="en-US" sz="2800" dirty="0">
                <a:latin typeface="隶书" panose="02010509060101010101" pitchFamily="49" charset="-122"/>
                <a:ea typeface="隶书" panose="02010509060101010101" pitchFamily="49" charset="-122"/>
              </a:rPr>
              <a:t>第十三条 中华人民共和国实行</a:t>
            </a:r>
            <a:r>
              <a:rPr lang="zh-CN" altLang="en-US" sz="2800" dirty="0">
                <a:solidFill>
                  <a:srgbClr val="FF0000"/>
                </a:solidFill>
                <a:latin typeface="隶书" panose="02010509060101010101" pitchFamily="49" charset="-122"/>
                <a:ea typeface="隶书" panose="02010509060101010101" pitchFamily="49" charset="-122"/>
              </a:rPr>
              <a:t>依法治国，建设社会主义法治国家</a:t>
            </a:r>
            <a:r>
              <a:rPr lang="zh-CN" altLang="en-US" sz="2800" dirty="0">
                <a:latin typeface="隶书" panose="02010509060101010101" pitchFamily="49" charset="-122"/>
                <a:ea typeface="隶书" panose="02010509060101010101" pitchFamily="49" charset="-122"/>
              </a:rPr>
              <a:t>。</a:t>
            </a:r>
            <a:endParaRPr lang="en-US" altLang="zh-CN" sz="2800" dirty="0">
              <a:latin typeface="隶书" panose="02010509060101010101" pitchFamily="49" charset="-122"/>
              <a:ea typeface="隶书" panose="02010509060101010101" pitchFamily="49" charset="-122"/>
            </a:endParaRPr>
          </a:p>
          <a:p>
            <a:r>
              <a:rPr lang="zh-CN" altLang="en-US" sz="2800" dirty="0">
                <a:latin typeface="隶书" panose="02010509060101010101" pitchFamily="49" charset="-122"/>
                <a:ea typeface="隶书" panose="02010509060101010101" pitchFamily="49" charset="-122"/>
              </a:rPr>
              <a:t>第十四条 国家在社会主义初级阶段，坚持公有制为主体、多种所有制经济共同发展的基本经济制度，坚持按劳分配为主体、多种分配方式并存的分配制度。</a:t>
            </a:r>
            <a:endParaRPr lang="en-US" altLang="zh-CN" sz="2800" dirty="0">
              <a:latin typeface="隶书" panose="02010509060101010101" pitchFamily="49" charset="-122"/>
              <a:ea typeface="隶书" panose="02010509060101010101" pitchFamily="49" charset="-122"/>
            </a:endParaRPr>
          </a:p>
          <a:p>
            <a:r>
              <a:rPr lang="en-US" altLang="zh-CN" sz="2800" dirty="0">
                <a:latin typeface="隶书" panose="02010509060101010101" pitchFamily="49" charset="-122"/>
                <a:ea typeface="隶书" panose="02010509060101010101" pitchFamily="49" charset="-122"/>
              </a:rPr>
              <a:t>                                ——1999</a:t>
            </a:r>
            <a:r>
              <a:rPr lang="zh-CN" altLang="en-US" sz="2800" dirty="0">
                <a:latin typeface="隶书" panose="02010509060101010101" pitchFamily="49" charset="-122"/>
                <a:ea typeface="隶书" panose="02010509060101010101" pitchFamily="49" charset="-122"/>
              </a:rPr>
              <a:t>中华人民共和国宪法修正案</a:t>
            </a:r>
          </a:p>
        </p:txBody>
      </p:sp>
      <p:cxnSp>
        <p:nvCxnSpPr>
          <p:cNvPr id="6" name="直接连接符 5"/>
          <p:cNvCxnSpPr/>
          <p:nvPr/>
        </p:nvCxnSpPr>
        <p:spPr>
          <a:xfrm>
            <a:off x="6936878" y="4687327"/>
            <a:ext cx="399511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4968238" y="3714873"/>
            <a:ext cx="1731660" cy="63229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5" name="文本框 4"/>
          <p:cNvSpPr txBox="1"/>
          <p:nvPr/>
        </p:nvSpPr>
        <p:spPr>
          <a:xfrm>
            <a:off x="171100" y="338866"/>
            <a:ext cx="4428892" cy="583565"/>
          </a:xfrm>
          <a:prstGeom prst="rect">
            <a:avLst/>
          </a:prstGeom>
          <a:solidFill>
            <a:srgbClr val="FFC000"/>
          </a:solidFill>
          <a:ln w="28575">
            <a:solidFill>
              <a:srgbClr val="FF0000"/>
            </a:solidFill>
          </a:ln>
        </p:spPr>
        <p:txBody>
          <a:bodyPr wrap="square" rtlCol="0">
            <a:spAutoFit/>
          </a:bodyPr>
          <a:lstStyle/>
          <a:p>
            <a:r>
              <a:rPr lang="zh-CN" altLang="en-US" sz="3200" b="1" dirty="0" smtClean="0">
                <a:latin typeface="黑体" panose="02010609060101010101" pitchFamily="2" charset="-122"/>
                <a:ea typeface="黑体" panose="02010609060101010101" pitchFamily="2" charset="-122"/>
              </a:rPr>
              <a:t>二看内容：时代与宪法</a:t>
            </a:r>
            <a:endParaRPr lang="zh-CN" altLang="en-US" sz="3200" b="1" dirty="0">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bldLvl="0" animBg="1"/>
      <p:bldP spid="5"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159387" y="2"/>
          <a:ext cx="12032615" cy="7497446"/>
        </p:xfrm>
        <a:graphic>
          <a:graphicData uri="http://schemas.openxmlformats.org/drawingml/2006/table">
            <a:tbl>
              <a:tblPr firstRow="1" bandRow="1">
                <a:tableStyleId>{5C22544A-7EE6-4342-B048-85BDC9FD1C3A}</a:tableStyleId>
              </a:tblPr>
              <a:tblGrid>
                <a:gridCol w="1249535"/>
                <a:gridCol w="1565420"/>
                <a:gridCol w="1316355"/>
                <a:gridCol w="2714625"/>
                <a:gridCol w="3113405"/>
                <a:gridCol w="2073275"/>
              </a:tblGrid>
              <a:tr h="518160">
                <a:tc rowSpan="2">
                  <a:txBody>
                    <a:bodyPr/>
                    <a:lstStyle/>
                    <a:p>
                      <a:pPr algn="ctr"/>
                      <a:r>
                        <a:rPr lang="zh-CN" altLang="en-US" sz="3200" dirty="0" smtClean="0"/>
                        <a:t>时期</a:t>
                      </a:r>
                      <a:endParaRPr lang="zh-CN" altLang="en-US" sz="3200" dirty="0"/>
                    </a:p>
                  </a:txBody>
                  <a:tcPr/>
                </a:tc>
                <a:tc rowSpan="2">
                  <a:txBody>
                    <a:bodyPr/>
                    <a:lstStyle/>
                    <a:p>
                      <a:pPr algn="ctr"/>
                      <a:r>
                        <a:rPr lang="zh-CN" altLang="en-US" sz="2800" dirty="0" smtClean="0"/>
                        <a:t>名称</a:t>
                      </a:r>
                      <a:endParaRPr lang="zh-CN" altLang="en-US" sz="2800" dirty="0"/>
                    </a:p>
                  </a:txBody>
                  <a:tcPr/>
                </a:tc>
                <a:tc rowSpan="2">
                  <a:txBody>
                    <a:bodyPr/>
                    <a:lstStyle/>
                    <a:p>
                      <a:pPr algn="ctr"/>
                      <a:r>
                        <a:rPr lang="zh-CN" altLang="en-US" sz="2800" dirty="0" smtClean="0"/>
                        <a:t>背景</a:t>
                      </a:r>
                      <a:endParaRPr lang="zh-CN" altLang="en-US" sz="2800" dirty="0"/>
                    </a:p>
                  </a:txBody>
                  <a:tcPr/>
                </a:tc>
                <a:tc gridSpan="2">
                  <a:txBody>
                    <a:bodyPr/>
                    <a:lstStyle/>
                    <a:p>
                      <a:pPr algn="ctr"/>
                      <a:r>
                        <a:rPr lang="zh-CN" altLang="en-US" sz="2800" dirty="0" smtClean="0"/>
                        <a:t>内容</a:t>
                      </a:r>
                      <a:endParaRPr lang="zh-CN" altLang="en-US" sz="2800" dirty="0"/>
                    </a:p>
                  </a:txBody>
                  <a:tcPr/>
                </a:tc>
                <a:tc hMerge="1">
                  <a:txBody>
                    <a:bodyPr/>
                    <a:lstStyle/>
                    <a:p>
                      <a:endParaRPr lang="zh-CN"/>
                    </a:p>
                  </a:txBody>
                  <a:tcPr/>
                </a:tc>
                <a:tc rowSpan="2">
                  <a:txBody>
                    <a:bodyPr/>
                    <a:lstStyle/>
                    <a:p>
                      <a:pPr algn="ctr"/>
                      <a:r>
                        <a:rPr lang="zh-CN" altLang="en-US" sz="2800" dirty="0" smtClean="0"/>
                        <a:t>意义</a:t>
                      </a:r>
                      <a:endParaRPr lang="zh-CN" altLang="en-US" sz="2800" dirty="0"/>
                    </a:p>
                  </a:txBody>
                  <a:tcPr/>
                </a:tc>
              </a:tr>
              <a:tr h="518160">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zh-CN" altLang="en-US" sz="2800" dirty="0" smtClean="0"/>
                        <a:t>政治</a:t>
                      </a:r>
                      <a:endParaRPr lang="zh-CN" altLang="en-US" sz="2800" dirty="0"/>
                    </a:p>
                  </a:txBody>
                  <a:tcPr/>
                </a:tc>
                <a:tc>
                  <a:txBody>
                    <a:bodyPr/>
                    <a:lstStyle/>
                    <a:p>
                      <a:pPr algn="ctr"/>
                      <a:r>
                        <a:rPr lang="zh-CN" altLang="en-US" sz="2800" dirty="0" smtClean="0"/>
                        <a:t>经济</a:t>
                      </a:r>
                      <a:endParaRPr lang="zh-CN" altLang="en-US" sz="2800" dirty="0"/>
                    </a:p>
                  </a:txBody>
                  <a:tcPr/>
                </a:tc>
                <a:tc vMerge="1">
                  <a:txBody>
                    <a:bodyPr/>
                    <a:lstStyle/>
                    <a:p>
                      <a:endParaRPr lang="zh-CN"/>
                    </a:p>
                  </a:txBody>
                  <a:tcPr/>
                </a:tc>
              </a:tr>
              <a:tr h="640080">
                <a:tc rowSpan="2">
                  <a:txBody>
                    <a:bodyPr/>
                    <a:lstStyle/>
                    <a:p>
                      <a:pPr algn="ctr"/>
                      <a:r>
                        <a:rPr lang="zh-CN" altLang="en-US" sz="2800" b="1" dirty="0" smtClean="0">
                          <a:latin typeface="华文新魏" panose="02010800040101010101" pitchFamily="2" charset="-122"/>
                          <a:ea typeface="华文新魏" panose="02010800040101010101" pitchFamily="2" charset="-122"/>
                        </a:rPr>
                        <a:t>过</a:t>
                      </a:r>
                      <a:endParaRPr lang="en-US" altLang="zh-CN" sz="2800" b="1" dirty="0" smtClean="0">
                        <a:latin typeface="华文新魏" panose="02010800040101010101" pitchFamily="2" charset="-122"/>
                        <a:ea typeface="华文新魏" panose="02010800040101010101" pitchFamily="2" charset="-122"/>
                      </a:endParaRPr>
                    </a:p>
                    <a:p>
                      <a:pPr algn="ctr"/>
                      <a:r>
                        <a:rPr lang="zh-CN" altLang="en-US" sz="2800" b="1" dirty="0" smtClean="0">
                          <a:latin typeface="华文新魏" panose="02010800040101010101" pitchFamily="2" charset="-122"/>
                          <a:ea typeface="华文新魏" panose="02010800040101010101" pitchFamily="2" charset="-122"/>
                        </a:rPr>
                        <a:t>渡</a:t>
                      </a:r>
                      <a:endParaRPr lang="en-US" altLang="zh-CN" sz="2800" b="1" dirty="0" smtClean="0">
                        <a:latin typeface="华文新魏" panose="02010800040101010101" pitchFamily="2" charset="-122"/>
                        <a:ea typeface="华文新魏" panose="02010800040101010101" pitchFamily="2" charset="-122"/>
                      </a:endParaRPr>
                    </a:p>
                    <a:p>
                      <a:pPr algn="ctr"/>
                      <a:r>
                        <a:rPr lang="zh-CN" altLang="en-US" sz="2800" b="1" dirty="0" smtClean="0">
                          <a:latin typeface="华文新魏" panose="02010800040101010101" pitchFamily="2" charset="-122"/>
                          <a:ea typeface="华文新魏" panose="02010800040101010101" pitchFamily="2" charset="-122"/>
                        </a:rPr>
                        <a:t>时</a:t>
                      </a:r>
                      <a:endParaRPr lang="en-US" altLang="zh-CN" sz="2800" b="1" dirty="0" smtClean="0">
                        <a:latin typeface="华文新魏" panose="02010800040101010101" pitchFamily="2" charset="-122"/>
                        <a:ea typeface="华文新魏" panose="02010800040101010101" pitchFamily="2" charset="-122"/>
                      </a:endParaRPr>
                    </a:p>
                    <a:p>
                      <a:pPr algn="ctr"/>
                      <a:r>
                        <a:rPr lang="zh-CN" altLang="en-US" sz="2800" b="1" dirty="0" smtClean="0">
                          <a:latin typeface="华文新魏" panose="02010800040101010101" pitchFamily="2" charset="-122"/>
                          <a:ea typeface="华文新魏" panose="02010800040101010101" pitchFamily="2" charset="-122"/>
                        </a:rPr>
                        <a:t>期</a:t>
                      </a:r>
                      <a:endParaRPr lang="zh-CN" altLang="en-US" sz="2800" dirty="0"/>
                    </a:p>
                  </a:txBody>
                  <a:tcPr/>
                </a:tc>
                <a:tc>
                  <a:txBody>
                    <a:bodyPr/>
                    <a:lstStyle/>
                    <a:p>
                      <a:r>
                        <a:rPr lang="en-US" altLang="zh-CN" sz="2000" dirty="0" smtClean="0"/>
                        <a:t>《</a:t>
                      </a:r>
                      <a:r>
                        <a:rPr lang="zh-CN" altLang="en-US" sz="2000" dirty="0" smtClean="0"/>
                        <a:t>共同纲领</a:t>
                      </a:r>
                      <a:r>
                        <a:rPr lang="en-US" altLang="zh-CN" sz="2000" dirty="0" smtClean="0"/>
                        <a:t>》</a:t>
                      </a:r>
                    </a:p>
                  </a:txBody>
                  <a:tcPr/>
                </a:tc>
                <a:tc>
                  <a:txBody>
                    <a:bodyPr/>
                    <a:lstStyle/>
                    <a:p>
                      <a:endParaRPr lang="zh-CN" altLang="en-US" sz="1300" dirty="0"/>
                    </a:p>
                  </a:txBody>
                  <a:tcPr/>
                </a:tc>
                <a:tc>
                  <a:txBody>
                    <a:bodyPr/>
                    <a:lstStyle/>
                    <a:p>
                      <a:r>
                        <a:rPr lang="zh-CN" altLang="en-US" sz="1600" dirty="0" smtClean="0"/>
                        <a:t>国家性质（</a:t>
                      </a:r>
                      <a:r>
                        <a:rPr lang="zh-CN" altLang="en-US" sz="1600" dirty="0" smtClean="0">
                          <a:solidFill>
                            <a:srgbClr val="FF0000"/>
                          </a:solidFill>
                          <a:latin typeface="华文新魏" panose="02010800040101010101" pitchFamily="2" charset="-122"/>
                          <a:ea typeface="华文新魏" panose="02010800040101010101" pitchFamily="2" charset="-122"/>
                        </a:rPr>
                        <a:t>新民主主义</a:t>
                      </a:r>
                      <a:r>
                        <a:rPr lang="zh-CN" altLang="en-US" sz="1600" dirty="0" smtClean="0"/>
                        <a:t>）</a:t>
                      </a:r>
                    </a:p>
                  </a:txBody>
                  <a:tcPr/>
                </a:tc>
                <a:tc>
                  <a:txBody>
                    <a:bodyPr/>
                    <a:lstStyle/>
                    <a:p>
                      <a:endParaRPr lang="zh-CN" altLang="en-US" sz="1300" dirty="0"/>
                    </a:p>
                  </a:txBody>
                  <a:tcPr/>
                </a:tc>
                <a:tc>
                  <a:txBody>
                    <a:bodyPr/>
                    <a:lstStyle/>
                    <a:p>
                      <a:r>
                        <a:rPr lang="en-US" altLang="zh-CN" sz="1300" dirty="0" smtClean="0"/>
                        <a:t>         </a:t>
                      </a:r>
                      <a:endParaRPr lang="zh-CN" altLang="en-US" sz="1300" dirty="0"/>
                    </a:p>
                  </a:txBody>
                  <a:tcPr/>
                </a:tc>
              </a:tr>
              <a:tr h="1463040">
                <a:tc vMerge="1">
                  <a:txBody>
                    <a:bodyPr/>
                    <a:lstStyle/>
                    <a:p>
                      <a:endParaRPr lang="zh-CN"/>
                    </a:p>
                  </a:txBody>
                  <a:tcPr/>
                </a:tc>
                <a:tc>
                  <a:txBody>
                    <a:bodyPr/>
                    <a:lstStyle/>
                    <a:p>
                      <a:endParaRPr lang="zh-CN" altLang="en-US" sz="1300" dirty="0"/>
                    </a:p>
                  </a:txBody>
                  <a:tcPr/>
                </a:tc>
                <a:tc>
                  <a:txBody>
                    <a:bodyPr/>
                    <a:lstStyle/>
                    <a:p>
                      <a:endParaRPr lang="zh-CN" altLang="en-US" sz="1300" dirty="0"/>
                    </a:p>
                  </a:txBody>
                  <a:tcPr/>
                </a:tc>
                <a:tc>
                  <a:txBody>
                    <a:bodyPr/>
                    <a:lstStyle/>
                    <a:p>
                      <a:r>
                        <a:rPr lang="zh-CN" altLang="en-US" sz="1600" dirty="0" smtClean="0"/>
                        <a:t>国家性质（</a:t>
                      </a:r>
                      <a:r>
                        <a:rPr lang="zh-CN" altLang="en-US" sz="1600" dirty="0" smtClean="0">
                          <a:solidFill>
                            <a:srgbClr val="FF0000"/>
                          </a:solidFill>
                          <a:latin typeface="华文新魏" panose="02010800040101010101" pitchFamily="2" charset="-122"/>
                          <a:ea typeface="华文新魏" panose="02010800040101010101" pitchFamily="2" charset="-122"/>
                        </a:rPr>
                        <a:t>人民民主</a:t>
                      </a:r>
                      <a:r>
                        <a:rPr lang="zh-CN" altLang="en-US" sz="1600" dirty="0" smtClean="0"/>
                        <a:t>）</a:t>
                      </a:r>
                      <a:endParaRPr lang="en-US" altLang="zh-CN" sz="1600" dirty="0" smtClean="0"/>
                    </a:p>
                    <a:p>
                      <a:endParaRPr lang="en-US" altLang="zh-CN" sz="1600" dirty="0" smtClean="0">
                        <a:latin typeface="华文新魏" panose="02010800040101010101" pitchFamily="2" charset="-122"/>
                        <a:ea typeface="华文新魏" panose="02010800040101010101" pitchFamily="2" charset="-122"/>
                      </a:endParaRPr>
                    </a:p>
                  </a:txBody>
                  <a:tcPr/>
                </a:tc>
                <a:tc>
                  <a:txBody>
                    <a:bodyPr/>
                    <a:lstStyle/>
                    <a:p>
                      <a:endParaRPr lang="zh-CN" altLang="en-US" sz="1300" dirty="0"/>
                    </a:p>
                  </a:txBody>
                  <a:tcPr/>
                </a:tc>
                <a:tc>
                  <a:txBody>
                    <a:bodyPr/>
                    <a:lstStyle/>
                    <a:p>
                      <a:endParaRPr lang="zh-CN" altLang="en-US" sz="1300" dirty="0"/>
                    </a:p>
                  </a:txBody>
                  <a:tcPr/>
                </a:tc>
              </a:tr>
              <a:tr h="701040">
                <a:tc>
                  <a:txBody>
                    <a:bodyPr/>
                    <a:lstStyle/>
                    <a:p>
                      <a:r>
                        <a:rPr lang="zh-CN" altLang="en-US" sz="2000" b="1" dirty="0" smtClean="0">
                          <a:latin typeface="华文新魏" panose="02010800040101010101" pitchFamily="2" charset="-122"/>
                          <a:ea typeface="华文新魏" panose="02010800040101010101" pitchFamily="2" charset="-122"/>
                        </a:rPr>
                        <a:t>十年建设时期</a:t>
                      </a:r>
                      <a:endParaRPr lang="zh-CN" altLang="en-US" sz="2000" dirty="0"/>
                    </a:p>
                  </a:txBody>
                  <a:tcPr/>
                </a:tc>
                <a:tc>
                  <a:txBody>
                    <a:bodyPr/>
                    <a:lstStyle/>
                    <a:p>
                      <a:r>
                        <a:rPr lang="en-US" altLang="zh-CN" sz="2400" dirty="0" smtClean="0"/>
                        <a:t>54</a:t>
                      </a:r>
                      <a:r>
                        <a:rPr lang="zh-CN" altLang="en-US" sz="2400" dirty="0" smtClean="0"/>
                        <a:t>宪法</a:t>
                      </a:r>
                    </a:p>
                  </a:txBody>
                  <a:tcPr/>
                </a:tc>
                <a:tc>
                  <a:txBody>
                    <a:bodyPr/>
                    <a:lstStyle/>
                    <a:p>
                      <a:endParaRPr lang="zh-CN" altLang="en-US" sz="1300" dirty="0"/>
                    </a:p>
                  </a:txBody>
                  <a:tcPr/>
                </a:tc>
                <a:tc>
                  <a:txBody>
                    <a:bodyPr/>
                    <a:lstStyle/>
                    <a:p>
                      <a:r>
                        <a:rPr lang="zh-CN" altLang="en-US" sz="1300" dirty="0" smtClean="0"/>
                        <a:t>国家性质 （</a:t>
                      </a:r>
                      <a:r>
                        <a:rPr lang="zh-CN" altLang="en-US" sz="1300" dirty="0" smtClean="0">
                          <a:solidFill>
                            <a:srgbClr val="FF0000"/>
                          </a:solidFill>
                          <a:latin typeface="华文新魏" panose="02010800040101010101" pitchFamily="2" charset="-122"/>
                          <a:ea typeface="华文新魏" panose="02010800040101010101" pitchFamily="2" charset="-122"/>
                        </a:rPr>
                        <a:t>人民民主</a:t>
                      </a:r>
                      <a:r>
                        <a:rPr lang="zh-CN" altLang="en-US" sz="1300" dirty="0" smtClean="0"/>
                        <a:t>） </a:t>
                      </a:r>
                      <a:endParaRPr lang="en-US" altLang="zh-CN" sz="1300" dirty="0" smtClean="0"/>
                    </a:p>
                    <a:p>
                      <a:r>
                        <a:rPr lang="zh-CN" altLang="en-US" sz="1300" dirty="0" smtClean="0"/>
                        <a:t> </a:t>
                      </a:r>
                      <a:endParaRPr lang="zh-CN" altLang="en-US" sz="1300" dirty="0"/>
                    </a:p>
                  </a:txBody>
                  <a:tcPr/>
                </a:tc>
                <a:tc>
                  <a:txBody>
                    <a:bodyPr/>
                    <a:lstStyle/>
                    <a:p>
                      <a:endParaRPr lang="zh-CN" altLang="en-US" sz="1300" dirty="0"/>
                    </a:p>
                  </a:txBody>
                  <a:tcPr/>
                </a:tc>
                <a:tc>
                  <a:txBody>
                    <a:bodyPr/>
                    <a:lstStyle/>
                    <a:p>
                      <a:endParaRPr lang="en-US" altLang="zh-CN" sz="1300" dirty="0" smtClean="0"/>
                    </a:p>
                    <a:p>
                      <a:endParaRPr lang="zh-CN" altLang="en-US" sz="1300" dirty="0"/>
                    </a:p>
                  </a:txBody>
                  <a:tcPr/>
                </a:tc>
              </a:tr>
              <a:tr h="660400">
                <a:tc>
                  <a:txBody>
                    <a:bodyPr/>
                    <a:lstStyle/>
                    <a:p>
                      <a:r>
                        <a:rPr lang="zh-CN" altLang="en-US" sz="2000" b="1" dirty="0">
                          <a:latin typeface="华文新魏" panose="02010800040101010101" pitchFamily="2" charset="-122"/>
                          <a:ea typeface="华文新魏" panose="02010800040101010101" pitchFamily="2" charset="-122"/>
                        </a:rPr>
                        <a:t>十年文革</a:t>
                      </a:r>
                    </a:p>
                  </a:txBody>
                  <a:tcPr/>
                </a:tc>
                <a:tc>
                  <a:txBody>
                    <a:bodyPr/>
                    <a:lstStyle/>
                    <a:p>
                      <a:r>
                        <a:rPr lang="en-US" altLang="zh-CN" sz="2000" dirty="0" smtClean="0"/>
                        <a:t>75</a:t>
                      </a:r>
                      <a:r>
                        <a:rPr lang="zh-CN" altLang="en-US" sz="2000" dirty="0" smtClean="0"/>
                        <a:t>宪法</a:t>
                      </a:r>
                      <a:endParaRPr lang="en-US" altLang="zh-CN" sz="2000" dirty="0" smtClean="0"/>
                    </a:p>
                    <a:p>
                      <a:endParaRPr lang="en-US" altLang="zh-CN" sz="2000" dirty="0" smtClean="0"/>
                    </a:p>
                  </a:txBody>
                  <a:tcPr/>
                </a:tc>
                <a:tc>
                  <a:txBody>
                    <a:bodyPr/>
                    <a:lstStyle/>
                    <a:p>
                      <a:endParaRPr lang="zh-CN" altLang="en-US" sz="1300" dirty="0"/>
                    </a:p>
                  </a:txBody>
                  <a:tcPr/>
                </a:tc>
                <a:tc>
                  <a:txBody>
                    <a:bodyPr/>
                    <a:lstStyle/>
                    <a:p>
                      <a:r>
                        <a:rPr lang="zh-CN" altLang="en-US" sz="1300" dirty="0" smtClean="0"/>
                        <a:t>国家性质（</a:t>
                      </a:r>
                      <a:r>
                        <a:rPr lang="zh-CN" altLang="en-US" sz="1900" dirty="0" smtClean="0">
                          <a:latin typeface="华文新魏" panose="02010800040101010101" pitchFamily="2" charset="-122"/>
                          <a:ea typeface="华文新魏" panose="02010800040101010101" pitchFamily="2" charset="-122"/>
                        </a:rPr>
                        <a:t>无产阶级专政的社会主义国家）</a:t>
                      </a:r>
                      <a:endParaRPr lang="zh-CN" altLang="en-US" sz="1300" dirty="0"/>
                    </a:p>
                  </a:txBody>
                  <a:tcPr/>
                </a:tc>
                <a:tc>
                  <a:txBody>
                    <a:bodyPr/>
                    <a:lstStyle/>
                    <a:p>
                      <a:endParaRPr lang="zh-CN" altLang="en-US" sz="1300" dirty="0"/>
                    </a:p>
                  </a:txBody>
                  <a:tcPr/>
                </a:tc>
                <a:tc>
                  <a:txBody>
                    <a:bodyPr/>
                    <a:lstStyle/>
                    <a:p>
                      <a:endParaRPr lang="zh-CN" altLang="en-US" sz="1300" dirty="0"/>
                    </a:p>
                  </a:txBody>
                  <a:tcPr/>
                </a:tc>
              </a:tr>
              <a:tr h="960755">
                <a:tc>
                  <a:txBody>
                    <a:bodyPr/>
                    <a:lstStyle/>
                    <a:p>
                      <a:r>
                        <a:rPr lang="zh-CN" altLang="en-US" sz="2000" b="1" dirty="0" smtClean="0">
                          <a:latin typeface="华文新魏" panose="02010800040101010101" pitchFamily="2" charset="-122"/>
                          <a:ea typeface="华文新魏" panose="02010800040101010101" pitchFamily="2" charset="-122"/>
                        </a:rPr>
                        <a:t>改革开放</a:t>
                      </a:r>
                      <a:endParaRPr lang="zh-CN"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latin typeface="华文新魏" panose="02010800040101010101" pitchFamily="2" charset="-122"/>
                          <a:ea typeface="华文新魏" panose="02010800040101010101" pitchFamily="2" charset="-122"/>
                        </a:rPr>
                        <a:t>78</a:t>
                      </a:r>
                      <a:r>
                        <a:rPr lang="zh-CN" altLang="en-US" sz="1900" b="1" dirty="0" smtClean="0">
                          <a:latin typeface="华文新魏" panose="02010800040101010101" pitchFamily="2" charset="-122"/>
                          <a:ea typeface="华文新魏" panose="02010800040101010101" pitchFamily="2" charset="-122"/>
                        </a:rPr>
                        <a:t>宪法</a:t>
                      </a: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solidFill>
                            <a:srgbClr val="FF0000"/>
                          </a:solidFill>
                          <a:latin typeface="华文新魏" panose="02010800040101010101" pitchFamily="2" charset="-122"/>
                          <a:ea typeface="华文新魏" panose="02010800040101010101" pitchFamily="2" charset="-122"/>
                        </a:rPr>
                        <a:t>82</a:t>
                      </a:r>
                      <a:r>
                        <a:rPr lang="zh-CN" altLang="en-US" sz="1900" b="1" dirty="0" smtClean="0">
                          <a:solidFill>
                            <a:srgbClr val="FF0000"/>
                          </a:solidFill>
                          <a:latin typeface="华文新魏" panose="02010800040101010101" pitchFamily="2" charset="-122"/>
                          <a:ea typeface="华文新魏" panose="02010800040101010101" pitchFamily="2" charset="-122"/>
                        </a:rPr>
                        <a:t>宪法</a:t>
                      </a: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solidFill>
                            <a:schemeClr val="tx1"/>
                          </a:solidFill>
                          <a:latin typeface="华文新魏" panose="02010800040101010101" pitchFamily="2" charset="-122"/>
                          <a:ea typeface="华文新魏" panose="02010800040101010101" pitchFamily="2" charset="-122"/>
                        </a:rPr>
                        <a:t>88</a:t>
                      </a:r>
                      <a:r>
                        <a:rPr lang="zh-CN" altLang="en-US" sz="1900" b="1" dirty="0" smtClean="0">
                          <a:solidFill>
                            <a:schemeClr val="tx1"/>
                          </a:solidFill>
                          <a:latin typeface="华文新魏" panose="02010800040101010101" pitchFamily="2" charset="-122"/>
                          <a:ea typeface="华文新魏" panose="02010800040101010101" pitchFamily="2" charset="-122"/>
                        </a:rPr>
                        <a:t>宪法修正</a:t>
                      </a:r>
                    </a:p>
                  </a:txBody>
                  <a:tcPr/>
                </a:tc>
                <a:tc>
                  <a:txBody>
                    <a:bodyPr/>
                    <a:lstStyle/>
                    <a:p>
                      <a:endParaRPr lang="zh-CN" altLang="en-US" sz="1300" dirty="0"/>
                    </a:p>
                  </a:txBody>
                  <a:tcPr/>
                </a:tc>
                <a:tc>
                  <a:txBody>
                    <a:bodyPr/>
                    <a:lstStyle/>
                    <a:p>
                      <a:r>
                        <a:rPr lang="zh-CN" altLang="en-US" sz="1300" dirty="0" smtClean="0"/>
                        <a:t>国家性质（</a:t>
                      </a:r>
                      <a:r>
                        <a:rPr lang="zh-CN" altLang="en-US" sz="1900" dirty="0" smtClean="0">
                          <a:solidFill>
                            <a:srgbClr val="FF0000"/>
                          </a:solidFill>
                          <a:latin typeface="华文新魏" panose="02010800040101010101" pitchFamily="2" charset="-122"/>
                          <a:ea typeface="华文新魏" panose="02010800040101010101" pitchFamily="2" charset="-122"/>
                        </a:rPr>
                        <a:t>人民民主专政的社会主义国家</a:t>
                      </a:r>
                      <a:r>
                        <a:rPr lang="zh-CN" altLang="en-US" sz="1900" dirty="0" smtClean="0">
                          <a:latin typeface="华文新魏" panose="02010800040101010101" pitchFamily="2" charset="-122"/>
                          <a:ea typeface="华文新魏" panose="02010800040101010101" pitchFamily="2" charset="-122"/>
                        </a:rPr>
                        <a:t>）</a:t>
                      </a:r>
                      <a:endParaRPr lang="en-US" altLang="zh-CN" sz="1900" dirty="0" smtClean="0">
                        <a:latin typeface="华文新魏" panose="02010800040101010101" pitchFamily="2" charset="-122"/>
                        <a:ea typeface="华文新魏" panose="02010800040101010101" pitchFamily="2" charset="-122"/>
                      </a:endParaRPr>
                    </a:p>
                  </a:txBody>
                  <a:tcPr/>
                </a:tc>
                <a:tc>
                  <a:txBody>
                    <a:bodyPr/>
                    <a:lstStyle/>
                    <a:p>
                      <a:endParaRPr lang="zh-CN" altLang="en-US" sz="1300" dirty="0"/>
                    </a:p>
                  </a:txBody>
                  <a:tcPr/>
                </a:tc>
                <a:tc>
                  <a:txBody>
                    <a:bodyPr/>
                    <a:lstStyle/>
                    <a:p>
                      <a:endParaRPr lang="zh-CN" altLang="en-US" sz="1300" dirty="0"/>
                    </a:p>
                  </a:txBody>
                  <a:tcPr/>
                </a:tc>
              </a:tr>
              <a:tr h="202565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2000" b="1" dirty="0" smtClean="0">
                          <a:latin typeface="华文新魏" panose="02010800040101010101" pitchFamily="2" charset="-122"/>
                          <a:ea typeface="华文新魏" panose="02010800040101010101" pitchFamily="2" charset="-122"/>
                        </a:rPr>
                        <a:t>社会主义现代化新阶段时期</a:t>
                      </a:r>
                      <a:endParaRPr lang="en-US" altLang="zh-CN" sz="2000" b="1" dirty="0" smtClean="0">
                        <a:latin typeface="华文新魏" panose="02010800040101010101" pitchFamily="2" charset="-122"/>
                        <a:ea typeface="华文新魏" panose="02010800040101010101" pitchFamily="2" charset="-122"/>
                      </a:endParaRPr>
                    </a:p>
                    <a:p>
                      <a:endParaRPr lang="zh-CN"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latin typeface="华文新魏" panose="02010800040101010101" pitchFamily="2" charset="-122"/>
                          <a:ea typeface="华文新魏" panose="02010800040101010101" pitchFamily="2" charset="-122"/>
                        </a:rPr>
                        <a:t>93</a:t>
                      </a:r>
                      <a:r>
                        <a:rPr lang="zh-CN" altLang="en-US" sz="1900" b="1" dirty="0" smtClean="0">
                          <a:latin typeface="华文新魏" panose="02010800040101010101" pitchFamily="2" charset="-122"/>
                          <a:ea typeface="华文新魏" panose="02010800040101010101" pitchFamily="2" charset="-122"/>
                        </a:rPr>
                        <a:t>宪法修正</a:t>
                      </a:r>
                      <a:endParaRPr lang="en-US" altLang="zh-CN" sz="1900" b="1" dirty="0" smtClean="0">
                        <a:latin typeface="华文新魏" panose="02010800040101010101" pitchFamily="2" charset="-122"/>
                        <a:ea typeface="华文新魏" panose="02010800040101010101" pitchFamily="2"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solidFill>
                            <a:srgbClr val="FF0000"/>
                          </a:solidFill>
                          <a:latin typeface="华文新魏" panose="02010800040101010101" pitchFamily="2" charset="-122"/>
                          <a:ea typeface="华文新魏" panose="02010800040101010101" pitchFamily="2" charset="-122"/>
                        </a:rPr>
                        <a:t>99</a:t>
                      </a:r>
                      <a:r>
                        <a:rPr lang="zh-CN" altLang="en-US" sz="1900" b="1" dirty="0" smtClean="0">
                          <a:solidFill>
                            <a:srgbClr val="FF0000"/>
                          </a:solidFill>
                          <a:latin typeface="华文新魏" panose="02010800040101010101" pitchFamily="2" charset="-122"/>
                          <a:ea typeface="华文新魏" panose="02010800040101010101" pitchFamily="2" charset="-122"/>
                        </a:rPr>
                        <a:t>宪法修正</a:t>
                      </a:r>
                      <a:endParaRPr lang="en-US" altLang="zh-CN" sz="1900" b="1" dirty="0" smtClean="0">
                        <a:solidFill>
                          <a:srgbClr val="FF0000"/>
                        </a:solidFill>
                        <a:latin typeface="华文新魏" panose="02010800040101010101" pitchFamily="2" charset="-122"/>
                        <a:ea typeface="华文新魏" panose="02010800040101010101" pitchFamily="2"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latin typeface="华文新魏" panose="02010800040101010101" pitchFamily="2" charset="-122"/>
                          <a:ea typeface="华文新魏" panose="02010800040101010101" pitchFamily="2" charset="-122"/>
                        </a:rPr>
                        <a:t>04</a:t>
                      </a:r>
                      <a:r>
                        <a:rPr lang="zh-CN" altLang="en-US" sz="1900" b="1" dirty="0" smtClean="0">
                          <a:latin typeface="华文新魏" panose="02010800040101010101" pitchFamily="2" charset="-122"/>
                          <a:ea typeface="华文新魏" panose="02010800040101010101" pitchFamily="2" charset="-122"/>
                        </a:rPr>
                        <a:t>宪法修正</a:t>
                      </a:r>
                      <a:r>
                        <a:rPr lang="en-US" altLang="zh-CN" sz="1900" b="1" dirty="0" smtClean="0">
                          <a:latin typeface="华文新魏" panose="02010800040101010101" pitchFamily="2" charset="-122"/>
                          <a:ea typeface="华文新魏" panose="02010800040101010101" pitchFamily="2" charset="-122"/>
                        </a:rPr>
                        <a:t>18</a:t>
                      </a:r>
                      <a:r>
                        <a:rPr lang="zh-CN" altLang="en-US" sz="1900" b="1" dirty="0" smtClean="0">
                          <a:latin typeface="华文新魏" panose="02010800040101010101" pitchFamily="2" charset="-122"/>
                          <a:ea typeface="华文新魏" panose="02010800040101010101" pitchFamily="2" charset="-122"/>
                        </a:rPr>
                        <a:t>宪法修正</a:t>
                      </a:r>
                    </a:p>
                  </a:txBody>
                  <a:tcPr/>
                </a:tc>
                <a:tc>
                  <a:txBody>
                    <a:bodyPr/>
                    <a:lstStyle/>
                    <a:p>
                      <a:endParaRPr lang="zh-CN" altLang="en-US" sz="1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300" dirty="0" smtClean="0"/>
                        <a:t>国家性质（</a:t>
                      </a:r>
                      <a:r>
                        <a:rPr lang="zh-CN" altLang="en-US" sz="1900" dirty="0" smtClean="0">
                          <a:solidFill>
                            <a:srgbClr val="FF0000"/>
                          </a:solidFill>
                          <a:latin typeface="华文新魏" panose="02010800040101010101" pitchFamily="2" charset="-122"/>
                          <a:ea typeface="华文新魏" panose="02010800040101010101" pitchFamily="2" charset="-122"/>
                        </a:rPr>
                        <a:t>人民民主专政的社会主义国家</a:t>
                      </a:r>
                      <a:r>
                        <a:rPr lang="zh-CN" altLang="en-US" sz="1900" dirty="0" smtClean="0">
                          <a:latin typeface="华文新魏" panose="02010800040101010101" pitchFamily="2" charset="-122"/>
                          <a:ea typeface="华文新魏" panose="02010800040101010101" pitchFamily="2" charset="-122"/>
                        </a:rPr>
                        <a:t>）</a:t>
                      </a:r>
                      <a:endParaRPr lang="zh-CN" altLang="en-US" sz="1300" dirty="0" smtClean="0"/>
                    </a:p>
                    <a:p>
                      <a:endParaRPr lang="zh-CN" altLang="en-US" sz="1300" dirty="0"/>
                    </a:p>
                  </a:txBody>
                  <a:tcPr/>
                </a:tc>
                <a:tc>
                  <a:txBody>
                    <a:bodyPr/>
                    <a:lstStyle/>
                    <a:p>
                      <a:endParaRPr lang="zh-CN" altLang="en-US" sz="1300" dirty="0"/>
                    </a:p>
                  </a:txBody>
                  <a:tcPr/>
                </a:tc>
                <a:tc>
                  <a:txBody>
                    <a:bodyPr/>
                    <a:lstStyle/>
                    <a:p>
                      <a:endParaRPr lang="zh-CN" altLang="en-US" sz="1300" dirty="0"/>
                    </a:p>
                  </a:txBody>
                  <a:tcPr/>
                </a:tc>
              </a:tr>
            </a:tbl>
          </a:graphicData>
        </a:graphic>
      </p:graphicFrame>
      <p:sp>
        <p:nvSpPr>
          <p:cNvPr id="3" name="文本框 2"/>
          <p:cNvSpPr txBox="1"/>
          <p:nvPr/>
        </p:nvSpPr>
        <p:spPr>
          <a:xfrm>
            <a:off x="2918460" y="1017905"/>
            <a:ext cx="1390015" cy="583565"/>
          </a:xfrm>
          <a:prstGeom prst="rect">
            <a:avLst/>
          </a:prstGeom>
          <a:noFill/>
        </p:spPr>
        <p:txBody>
          <a:bodyPr wrap="square" rtlCol="0">
            <a:spAutoFit/>
          </a:bodyPr>
          <a:lstStyle/>
          <a:p>
            <a:r>
              <a:rPr lang="zh-CN" altLang="en-US" sz="1600" dirty="0"/>
              <a:t>人民解放战争 七届二中</a:t>
            </a:r>
          </a:p>
        </p:txBody>
      </p:sp>
      <p:sp>
        <p:nvSpPr>
          <p:cNvPr id="4" name="矩形 3"/>
          <p:cNvSpPr/>
          <p:nvPr/>
        </p:nvSpPr>
        <p:spPr>
          <a:xfrm>
            <a:off x="1610727" y="2245485"/>
            <a:ext cx="949960" cy="398780"/>
          </a:xfrm>
          <a:prstGeom prst="rect">
            <a:avLst/>
          </a:prstGeom>
        </p:spPr>
        <p:txBody>
          <a:bodyPr wrap="none">
            <a:spAutoFit/>
          </a:bodyPr>
          <a:lstStyle/>
          <a:p>
            <a:pPr algn="ctr"/>
            <a:r>
              <a:rPr lang="en-US" altLang="zh-CN" sz="2000" b="1" dirty="0">
                <a:solidFill>
                  <a:srgbClr val="FF0000"/>
                </a:solidFill>
                <a:latin typeface="华文新魏" panose="02010800040101010101" pitchFamily="2" charset="-122"/>
                <a:ea typeface="华文新魏" panose="02010800040101010101" pitchFamily="2" charset="-122"/>
              </a:rPr>
              <a:t>54</a:t>
            </a:r>
            <a:r>
              <a:rPr lang="zh-CN" altLang="en-US" sz="2000" b="1" dirty="0">
                <a:solidFill>
                  <a:srgbClr val="FF0000"/>
                </a:solidFill>
                <a:latin typeface="华文新魏" panose="02010800040101010101" pitchFamily="2" charset="-122"/>
                <a:ea typeface="华文新魏" panose="02010800040101010101" pitchFamily="2" charset="-122"/>
              </a:rPr>
              <a:t>宪法</a:t>
            </a:r>
          </a:p>
        </p:txBody>
      </p:sp>
      <p:sp>
        <p:nvSpPr>
          <p:cNvPr id="6" name="文本框 5"/>
          <p:cNvSpPr txBox="1"/>
          <p:nvPr/>
        </p:nvSpPr>
        <p:spPr>
          <a:xfrm>
            <a:off x="2540635" y="1784987"/>
            <a:ext cx="1648460" cy="830997"/>
          </a:xfrm>
          <a:prstGeom prst="rect">
            <a:avLst/>
          </a:prstGeom>
          <a:solidFill>
            <a:srgbClr val="FFFF00"/>
          </a:solidFill>
        </p:spPr>
        <p:txBody>
          <a:bodyPr wrap="square" rtlCol="0">
            <a:spAutoFit/>
          </a:bodyPr>
          <a:lstStyle/>
          <a:p>
            <a:r>
              <a:rPr lang="zh-CN" altLang="en-US" sz="1600" dirty="0">
                <a:latin typeface="华文新魏" panose="02010800040101010101" pitchFamily="2" charset="-122"/>
                <a:ea typeface="华文新魏" panose="02010800040101010101" pitchFamily="2" charset="-122"/>
                <a:sym typeface="+mn-ea"/>
              </a:rPr>
              <a:t>逐渐向社会主义过渡</a:t>
            </a:r>
          </a:p>
          <a:p>
            <a:r>
              <a:rPr lang="zh-CN" altLang="en-US" sz="1600" dirty="0">
                <a:latin typeface="华文新魏" panose="02010800040101010101" pitchFamily="2" charset="-122"/>
                <a:ea typeface="华文新魏" panose="02010800040101010101" pitchFamily="2" charset="-122"/>
                <a:sym typeface="+mn-ea"/>
              </a:rPr>
              <a:t>国民经济恢复  </a:t>
            </a:r>
            <a:endParaRPr lang="zh-CN" altLang="en-US" sz="1600" dirty="0">
              <a:latin typeface="华文新魏" panose="02010800040101010101" pitchFamily="2" charset="-122"/>
              <a:ea typeface="华文新魏" panose="02010800040101010101" pitchFamily="2" charset="-122"/>
            </a:endParaRPr>
          </a:p>
        </p:txBody>
      </p:sp>
      <p:sp>
        <p:nvSpPr>
          <p:cNvPr id="7" name="文本框 6"/>
          <p:cNvSpPr txBox="1"/>
          <p:nvPr/>
        </p:nvSpPr>
        <p:spPr>
          <a:xfrm>
            <a:off x="2969895" y="3244850"/>
            <a:ext cx="1219200" cy="369332"/>
          </a:xfrm>
          <a:prstGeom prst="rect">
            <a:avLst/>
          </a:prstGeom>
          <a:gradFill>
            <a:gsLst>
              <a:gs pos="100000">
                <a:srgbClr val="FBFB11"/>
              </a:gs>
              <a:gs pos="100000">
                <a:srgbClr val="838309"/>
              </a:gs>
            </a:gsLst>
            <a:lin ang="5400000" scaled="0"/>
          </a:gradFill>
        </p:spPr>
        <p:txBody>
          <a:bodyPr wrap="square" rtlCol="0">
            <a:spAutoFit/>
          </a:bodyPr>
          <a:lstStyle/>
          <a:p>
            <a:r>
              <a:rPr lang="zh-CN" altLang="en-US" dirty="0">
                <a:latin typeface="华文新魏" charset="0"/>
                <a:ea typeface="华文新魏" charset="0"/>
              </a:rPr>
              <a:t>一化三改</a:t>
            </a:r>
          </a:p>
        </p:txBody>
      </p:sp>
      <p:sp>
        <p:nvSpPr>
          <p:cNvPr id="9" name="文本框 8"/>
          <p:cNvSpPr txBox="1"/>
          <p:nvPr/>
        </p:nvSpPr>
        <p:spPr>
          <a:xfrm>
            <a:off x="6981815" y="4481322"/>
            <a:ext cx="3740859"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所有制结构（</a:t>
            </a:r>
            <a:r>
              <a:rPr lang="zh-CN" altLang="en-US" dirty="0">
                <a:solidFill>
                  <a:srgbClr val="FF0000"/>
                </a:solidFill>
                <a:latin typeface="华文新魏" panose="02010800040101010101" pitchFamily="2" charset="-122"/>
                <a:ea typeface="华文新魏" panose="02010800040101010101" pitchFamily="2" charset="-122"/>
              </a:rPr>
              <a:t>计划为主，市场为辅</a:t>
            </a:r>
            <a:r>
              <a:rPr lang="zh-CN" altLang="en-US" dirty="0">
                <a:latin typeface="华文新魏" panose="02010800040101010101" pitchFamily="2" charset="-122"/>
                <a:ea typeface="华文新魏" panose="02010800040101010101" pitchFamily="2" charset="-122"/>
              </a:rPr>
              <a:t>）</a:t>
            </a:r>
          </a:p>
        </p:txBody>
      </p:sp>
      <p:sp>
        <p:nvSpPr>
          <p:cNvPr id="10" name="文本框 9"/>
          <p:cNvSpPr txBox="1"/>
          <p:nvPr/>
        </p:nvSpPr>
        <p:spPr>
          <a:xfrm>
            <a:off x="6884039" y="4711701"/>
            <a:ext cx="2477135"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分配方式（</a:t>
            </a:r>
            <a:r>
              <a:rPr lang="zh-CN" altLang="en-US" dirty="0">
                <a:solidFill>
                  <a:srgbClr val="FF0000"/>
                </a:solidFill>
                <a:latin typeface="华文新魏" panose="02010800040101010101" pitchFamily="2" charset="-122"/>
                <a:ea typeface="华文新魏" panose="02010800040101010101" pitchFamily="2" charset="-122"/>
              </a:rPr>
              <a:t>按劳分配</a:t>
            </a:r>
            <a:r>
              <a:rPr lang="zh-CN" altLang="en-US" dirty="0">
                <a:latin typeface="华文新魏" panose="02010800040101010101" pitchFamily="2" charset="-122"/>
                <a:ea typeface="华文新魏" panose="02010800040101010101" pitchFamily="2" charset="-122"/>
              </a:rPr>
              <a:t>）</a:t>
            </a:r>
          </a:p>
        </p:txBody>
      </p:sp>
      <p:sp>
        <p:nvSpPr>
          <p:cNvPr id="11" name="文本框 10"/>
          <p:cNvSpPr txBox="1"/>
          <p:nvPr/>
        </p:nvSpPr>
        <p:spPr>
          <a:xfrm>
            <a:off x="6884038" y="5080001"/>
            <a:ext cx="2214245"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管理方式（</a:t>
            </a:r>
            <a:r>
              <a:rPr lang="zh-CN" altLang="en-US" dirty="0">
                <a:solidFill>
                  <a:srgbClr val="FF0000"/>
                </a:solidFill>
                <a:latin typeface="华文新魏" panose="02010800040101010101" pitchFamily="2" charset="-122"/>
                <a:ea typeface="华文新魏" panose="02010800040101010101" pitchFamily="2" charset="-122"/>
              </a:rPr>
              <a:t>自主权</a:t>
            </a:r>
            <a:r>
              <a:rPr lang="zh-CN" altLang="en-US" dirty="0">
                <a:latin typeface="华文新魏" panose="02010800040101010101" pitchFamily="2" charset="-122"/>
                <a:ea typeface="华文新魏" panose="02010800040101010101" pitchFamily="2" charset="-122"/>
              </a:rPr>
              <a:t>）</a:t>
            </a:r>
          </a:p>
        </p:txBody>
      </p:sp>
      <p:sp>
        <p:nvSpPr>
          <p:cNvPr id="12" name="文本框 11"/>
          <p:cNvSpPr txBox="1"/>
          <p:nvPr/>
        </p:nvSpPr>
        <p:spPr>
          <a:xfrm>
            <a:off x="8928145" y="5078614"/>
            <a:ext cx="1794811"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提高</a:t>
            </a:r>
            <a:r>
              <a:rPr lang="zh-CN" altLang="en-US" dirty="0">
                <a:solidFill>
                  <a:srgbClr val="FF0000"/>
                </a:solidFill>
                <a:latin typeface="华文新魏" panose="02010800040101010101" pitchFamily="2" charset="-122"/>
                <a:ea typeface="华文新魏" panose="02010800040101010101" pitchFamily="2" charset="-122"/>
              </a:rPr>
              <a:t>公民</a:t>
            </a:r>
            <a:r>
              <a:rPr lang="zh-CN" altLang="en-US" dirty="0">
                <a:latin typeface="华文新魏" panose="02010800040101010101" pitchFamily="2" charset="-122"/>
                <a:ea typeface="华文新魏" panose="02010800040101010101" pitchFamily="2" charset="-122"/>
              </a:rPr>
              <a:t>地位</a:t>
            </a:r>
          </a:p>
        </p:txBody>
      </p:sp>
      <p:sp>
        <p:nvSpPr>
          <p:cNvPr id="18" name="文本框 17"/>
          <p:cNvSpPr txBox="1"/>
          <p:nvPr/>
        </p:nvSpPr>
        <p:spPr>
          <a:xfrm>
            <a:off x="4170441" y="5066178"/>
            <a:ext cx="2788867" cy="353943"/>
          </a:xfrm>
          <a:prstGeom prst="rect">
            <a:avLst/>
          </a:prstGeom>
          <a:noFill/>
        </p:spPr>
        <p:txBody>
          <a:bodyPr wrap="square" rtlCol="0">
            <a:spAutoFit/>
          </a:bodyPr>
          <a:lstStyle/>
          <a:p>
            <a:r>
              <a:rPr lang="zh-CN" altLang="en-US" sz="1700" dirty="0">
                <a:latin typeface="华文新魏" panose="02010800040101010101" pitchFamily="2" charset="-122"/>
                <a:ea typeface="华文新魏" panose="02010800040101010101" pitchFamily="2" charset="-122"/>
              </a:rPr>
              <a:t>根本任务（</a:t>
            </a:r>
            <a:r>
              <a:rPr lang="zh-CN" altLang="en-US" sz="1700" dirty="0">
                <a:solidFill>
                  <a:srgbClr val="FF0000"/>
                </a:solidFill>
                <a:latin typeface="华文新魏" panose="02010800040101010101" pitchFamily="2" charset="-122"/>
                <a:ea typeface="华文新魏" panose="02010800040101010101" pitchFamily="2" charset="-122"/>
              </a:rPr>
              <a:t>社会主义现代化</a:t>
            </a:r>
            <a:r>
              <a:rPr lang="zh-CN" altLang="en-US" sz="1700" dirty="0">
                <a:latin typeface="华文新魏" panose="02010800040101010101" pitchFamily="2" charset="-122"/>
                <a:ea typeface="华文新魏" panose="02010800040101010101" pitchFamily="2" charset="-122"/>
              </a:rPr>
              <a:t>）</a:t>
            </a:r>
          </a:p>
        </p:txBody>
      </p:sp>
      <p:sp>
        <p:nvSpPr>
          <p:cNvPr id="17" name="文本框 16"/>
          <p:cNvSpPr txBox="1"/>
          <p:nvPr/>
        </p:nvSpPr>
        <p:spPr>
          <a:xfrm>
            <a:off x="2935262" y="4673255"/>
            <a:ext cx="1235725" cy="584775"/>
          </a:xfrm>
          <a:prstGeom prst="rect">
            <a:avLst/>
          </a:prstGeom>
          <a:solidFill>
            <a:srgbClr val="FFFF00"/>
          </a:solidFill>
        </p:spPr>
        <p:txBody>
          <a:bodyPr wrap="square" rtlCol="0">
            <a:spAutoFit/>
          </a:bodyPr>
          <a:lstStyle/>
          <a:p>
            <a:r>
              <a:rPr lang="zh-CN" altLang="en-US" sz="1600" dirty="0">
                <a:latin typeface="华文新魏" panose="02010800040101010101" pitchFamily="2" charset="-122"/>
                <a:ea typeface="华文新魏" panose="02010800040101010101" pitchFamily="2" charset="-122"/>
              </a:rPr>
              <a:t>十一届三中全会</a:t>
            </a:r>
          </a:p>
        </p:txBody>
      </p:sp>
      <p:sp>
        <p:nvSpPr>
          <p:cNvPr id="48" name="文本框 47"/>
          <p:cNvSpPr txBox="1"/>
          <p:nvPr/>
        </p:nvSpPr>
        <p:spPr>
          <a:xfrm>
            <a:off x="10075289" y="2012233"/>
            <a:ext cx="2039085" cy="707886"/>
          </a:xfrm>
          <a:prstGeom prst="rect">
            <a:avLst/>
          </a:prstGeom>
          <a:solidFill>
            <a:srgbClr val="FFFF00"/>
          </a:solid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开创人民民主的全新阶段</a:t>
            </a:r>
          </a:p>
        </p:txBody>
      </p:sp>
      <p:sp>
        <p:nvSpPr>
          <p:cNvPr id="19" name="文本框 18"/>
          <p:cNvSpPr txBox="1"/>
          <p:nvPr/>
        </p:nvSpPr>
        <p:spPr>
          <a:xfrm>
            <a:off x="10722610" y="4611370"/>
            <a:ext cx="1362711" cy="707886"/>
          </a:xfrm>
          <a:prstGeom prst="rect">
            <a:avLst/>
          </a:prstGeom>
          <a:solidFill>
            <a:srgbClr val="FFFF00"/>
          </a:solid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治国安邦总章程</a:t>
            </a:r>
          </a:p>
        </p:txBody>
      </p:sp>
      <p:sp>
        <p:nvSpPr>
          <p:cNvPr id="22" name="文本框 21"/>
          <p:cNvSpPr txBox="1"/>
          <p:nvPr/>
        </p:nvSpPr>
        <p:spPr>
          <a:xfrm>
            <a:off x="6900502" y="5521522"/>
            <a:ext cx="3635228" cy="646331"/>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所有制结构（</a:t>
            </a:r>
            <a:r>
              <a:rPr lang="zh-CN" altLang="en-US" dirty="0">
                <a:solidFill>
                  <a:srgbClr val="FF0000"/>
                </a:solidFill>
                <a:latin typeface="华文新魏" panose="02010800040101010101" pitchFamily="2" charset="-122"/>
                <a:ea typeface="华文新魏" panose="02010800040101010101" pitchFamily="2" charset="-122"/>
              </a:rPr>
              <a:t>公有制为主体、多种所有制经济共同发展</a:t>
            </a:r>
            <a:r>
              <a:rPr lang="zh-CN" altLang="en-US" dirty="0">
                <a:latin typeface="华文新魏" panose="02010800040101010101" pitchFamily="2" charset="-122"/>
                <a:ea typeface="华文新魏" panose="02010800040101010101" pitchFamily="2" charset="-122"/>
              </a:rPr>
              <a:t>）非公有制</a:t>
            </a:r>
          </a:p>
        </p:txBody>
      </p:sp>
      <p:sp>
        <p:nvSpPr>
          <p:cNvPr id="23" name="文本框 22"/>
          <p:cNvSpPr txBox="1"/>
          <p:nvPr/>
        </p:nvSpPr>
        <p:spPr>
          <a:xfrm>
            <a:off x="6981815" y="6201888"/>
            <a:ext cx="3336007" cy="646331"/>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分配方式（</a:t>
            </a:r>
            <a:r>
              <a:rPr lang="zh-CN" altLang="en-US" dirty="0">
                <a:solidFill>
                  <a:srgbClr val="FF0000"/>
                </a:solidFill>
                <a:latin typeface="华文新魏" panose="02010800040101010101" pitchFamily="2" charset="-122"/>
                <a:ea typeface="华文新魏" panose="02010800040101010101" pitchFamily="2" charset="-122"/>
              </a:rPr>
              <a:t>按劳分配为主体，多种分配方式并存</a:t>
            </a:r>
            <a:r>
              <a:rPr lang="zh-CN" altLang="en-US" dirty="0">
                <a:latin typeface="华文新魏" panose="02010800040101010101" pitchFamily="2" charset="-122"/>
                <a:ea typeface="华文新魏" panose="02010800040101010101" pitchFamily="2" charset="-122"/>
              </a:rPr>
              <a:t>）</a:t>
            </a:r>
          </a:p>
        </p:txBody>
      </p:sp>
      <p:sp>
        <p:nvSpPr>
          <p:cNvPr id="5" name="文本框 4"/>
          <p:cNvSpPr txBox="1"/>
          <p:nvPr/>
        </p:nvSpPr>
        <p:spPr>
          <a:xfrm>
            <a:off x="4329191" y="6048523"/>
            <a:ext cx="2788867" cy="353943"/>
          </a:xfrm>
          <a:prstGeom prst="rect">
            <a:avLst/>
          </a:prstGeom>
          <a:noFill/>
        </p:spPr>
        <p:txBody>
          <a:bodyPr wrap="square" rtlCol="0">
            <a:spAutoFit/>
          </a:bodyPr>
          <a:lstStyle/>
          <a:p>
            <a:r>
              <a:rPr lang="zh-CN" altLang="en-US" sz="1700" dirty="0">
                <a:latin typeface="华文新魏" panose="02010800040101010101" pitchFamily="2" charset="-122"/>
                <a:ea typeface="华文新魏" panose="02010800040101010101" pitchFamily="2" charset="-122"/>
              </a:rPr>
              <a:t>根本任务（</a:t>
            </a:r>
            <a:r>
              <a:rPr lang="zh-CN" altLang="en-US" sz="1700" dirty="0">
                <a:solidFill>
                  <a:srgbClr val="FF0000"/>
                </a:solidFill>
                <a:latin typeface="华文新魏" panose="02010800040101010101" pitchFamily="2" charset="-122"/>
                <a:ea typeface="华文新魏" panose="02010800040101010101" pitchFamily="2" charset="-122"/>
              </a:rPr>
              <a:t>社会主义现代化</a:t>
            </a:r>
            <a:r>
              <a:rPr lang="zh-CN" altLang="en-US" sz="1700" dirty="0">
                <a:latin typeface="华文新魏" panose="02010800040101010101" pitchFamily="2" charset="-122"/>
                <a:ea typeface="华文新魏" panose="02010800040101010101" pitchFamily="2" charset="-122"/>
              </a:rPr>
              <a:t>）</a:t>
            </a:r>
          </a:p>
        </p:txBody>
      </p:sp>
      <p:sp>
        <p:nvSpPr>
          <p:cNvPr id="21" name="文本框 20"/>
          <p:cNvSpPr txBox="1"/>
          <p:nvPr/>
        </p:nvSpPr>
        <p:spPr>
          <a:xfrm>
            <a:off x="4349739" y="6377948"/>
            <a:ext cx="1305339" cy="353943"/>
          </a:xfrm>
          <a:prstGeom prst="rect">
            <a:avLst/>
          </a:prstGeom>
          <a:solidFill>
            <a:srgbClr val="FFFF00"/>
          </a:solidFill>
        </p:spPr>
        <p:txBody>
          <a:bodyPr wrap="square" rtlCol="0">
            <a:spAutoFit/>
          </a:bodyPr>
          <a:lstStyle/>
          <a:p>
            <a:r>
              <a:rPr lang="zh-CN" altLang="en-US" sz="1700" dirty="0">
                <a:solidFill>
                  <a:srgbClr val="FF0000"/>
                </a:solidFill>
                <a:latin typeface="华文新魏" panose="02010800040101010101" pitchFamily="2" charset="-122"/>
                <a:ea typeface="华文新魏" panose="02010800040101010101" pitchFamily="2" charset="-122"/>
              </a:rPr>
              <a:t>依法治国</a:t>
            </a:r>
          </a:p>
        </p:txBody>
      </p:sp>
      <p:sp>
        <p:nvSpPr>
          <p:cNvPr id="24" name="文本框 23"/>
          <p:cNvSpPr txBox="1"/>
          <p:nvPr/>
        </p:nvSpPr>
        <p:spPr>
          <a:xfrm>
            <a:off x="2934966" y="5793040"/>
            <a:ext cx="1235725" cy="584775"/>
          </a:xfrm>
          <a:prstGeom prst="rect">
            <a:avLst/>
          </a:prstGeom>
          <a:solidFill>
            <a:srgbClr val="FFFF00"/>
          </a:solidFill>
        </p:spPr>
        <p:txBody>
          <a:bodyPr wrap="square" rtlCol="0">
            <a:spAutoFit/>
          </a:bodyPr>
          <a:lstStyle/>
          <a:p>
            <a:r>
              <a:rPr lang="en-US" altLang="zh-CN" sz="1600" dirty="0">
                <a:latin typeface="华文新魏" panose="02010800040101010101" pitchFamily="2" charset="-122"/>
                <a:ea typeface="华文新魏" panose="02010800040101010101" pitchFamily="2" charset="-122"/>
              </a:rPr>
              <a:t>92</a:t>
            </a:r>
            <a:r>
              <a:rPr lang="zh-CN" altLang="en-US" sz="1600" dirty="0">
                <a:latin typeface="华文新魏" panose="02010800040101010101" pitchFamily="2" charset="-122"/>
                <a:ea typeface="华文新魏" panose="02010800040101010101" pitchFamily="2" charset="-122"/>
              </a:rPr>
              <a:t>南方谈话中共十四大</a:t>
            </a:r>
          </a:p>
        </p:txBody>
      </p:sp>
      <p:sp>
        <p:nvSpPr>
          <p:cNvPr id="27" name="文本框 26"/>
          <p:cNvSpPr txBox="1"/>
          <p:nvPr/>
        </p:nvSpPr>
        <p:spPr>
          <a:xfrm>
            <a:off x="10851709" y="6001833"/>
            <a:ext cx="1104407" cy="400110"/>
          </a:xfrm>
          <a:prstGeom prst="rect">
            <a:avLst/>
          </a:prstGeom>
          <a:solidFill>
            <a:srgbClr val="FFFF00"/>
          </a:solid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新阶段</a:t>
            </a:r>
          </a:p>
        </p:txBody>
      </p:sp>
      <p:sp>
        <p:nvSpPr>
          <p:cNvPr id="28" name="左弧形箭头 27"/>
          <p:cNvSpPr/>
          <p:nvPr/>
        </p:nvSpPr>
        <p:spPr>
          <a:xfrm>
            <a:off x="976121" y="1175657"/>
            <a:ext cx="578128" cy="143916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左弧形箭头 28"/>
          <p:cNvSpPr/>
          <p:nvPr/>
        </p:nvSpPr>
        <p:spPr>
          <a:xfrm>
            <a:off x="665056" y="2808269"/>
            <a:ext cx="699198" cy="167226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左弧形箭头 29"/>
          <p:cNvSpPr/>
          <p:nvPr/>
        </p:nvSpPr>
        <p:spPr>
          <a:xfrm>
            <a:off x="734344" y="4689281"/>
            <a:ext cx="587831" cy="1536213"/>
          </a:xfrm>
          <a:prstGeom prst="curvedRightArrow">
            <a:avLst>
              <a:gd name="adj1" fmla="val 25000"/>
              <a:gd name="adj2" fmla="val 48448"/>
              <a:gd name="adj3" fmla="val 15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5173163" y="3739877"/>
            <a:ext cx="877164" cy="923330"/>
          </a:xfrm>
          <a:prstGeom prst="rect">
            <a:avLst/>
          </a:prstGeom>
          <a:noFill/>
        </p:spPr>
        <p:txBody>
          <a:bodyPr wrap="none" lIns="91440" tIns="45720" rIns="91440" bIns="45720">
            <a:spAutoFit/>
          </a:bodyPr>
          <a:lstStyle/>
          <a:p>
            <a:pPr algn="ctr"/>
            <a:r>
              <a:rPr lang="zh-CN" altLang="en-US" sz="5400" b="1" cap="none" spc="0" dirty="0" smtClean="0">
                <a:ln w="13462">
                  <a:solidFill>
                    <a:schemeClr val="bg1"/>
                  </a:solidFill>
                  <a:prstDash val="solid"/>
                </a:ln>
                <a:solidFill>
                  <a:srgbClr val="FF0000"/>
                </a:solidFill>
                <a:effectLst>
                  <a:outerShdw dist="38100" dir="2700000" algn="bl" rotWithShape="0">
                    <a:schemeClr val="accent5"/>
                  </a:outerShdw>
                </a:effectLst>
              </a:rPr>
              <a:t>变</a:t>
            </a:r>
            <a:endParaRPr lang="zh-CN" alt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5" name="下箭头 14"/>
          <p:cNvSpPr/>
          <p:nvPr/>
        </p:nvSpPr>
        <p:spPr>
          <a:xfrm>
            <a:off x="5257231" y="3055044"/>
            <a:ext cx="649871" cy="666537"/>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31" name="下箭头 30"/>
          <p:cNvSpPr/>
          <p:nvPr/>
        </p:nvSpPr>
        <p:spPr>
          <a:xfrm>
            <a:off x="8082072" y="3070480"/>
            <a:ext cx="649871" cy="666537"/>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32" name="矩形 31"/>
          <p:cNvSpPr/>
          <p:nvPr/>
        </p:nvSpPr>
        <p:spPr>
          <a:xfrm>
            <a:off x="7968425" y="3716182"/>
            <a:ext cx="877164" cy="923330"/>
          </a:xfrm>
          <a:prstGeom prst="rect">
            <a:avLst/>
          </a:prstGeom>
          <a:noFill/>
        </p:spPr>
        <p:txBody>
          <a:bodyPr wrap="none" lIns="91440" tIns="45720" rIns="91440" bIns="45720">
            <a:spAutoFit/>
          </a:bodyPr>
          <a:lstStyle/>
          <a:p>
            <a:pPr algn="ctr"/>
            <a:r>
              <a:rPr lang="zh-CN" altLang="en-US" sz="5400" b="1" cap="none" spc="0" dirty="0" smtClean="0">
                <a:ln w="13462">
                  <a:solidFill>
                    <a:schemeClr val="bg1"/>
                  </a:solidFill>
                  <a:prstDash val="solid"/>
                </a:ln>
                <a:solidFill>
                  <a:srgbClr val="FF0000"/>
                </a:solidFill>
                <a:effectLst>
                  <a:outerShdw dist="38100" dir="2700000" algn="bl" rotWithShape="0">
                    <a:schemeClr val="accent5"/>
                  </a:outerShdw>
                </a:effectLst>
              </a:rPr>
              <a:t>变</a:t>
            </a:r>
            <a:endParaRPr lang="zh-CN" alt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4" name="文本框 13"/>
          <p:cNvSpPr txBox="1"/>
          <p:nvPr/>
        </p:nvSpPr>
        <p:spPr>
          <a:xfrm>
            <a:off x="4329191" y="1263232"/>
            <a:ext cx="1895313" cy="338554"/>
          </a:xfrm>
          <a:prstGeom prst="rect">
            <a:avLst/>
          </a:prstGeom>
          <a:noFill/>
        </p:spPr>
        <p:txBody>
          <a:bodyPr wrap="square" rtlCol="0">
            <a:spAutoFit/>
          </a:bodyPr>
          <a:lstStyle/>
          <a:p>
            <a:r>
              <a:rPr lang="zh-CN" altLang="en-US" sz="1600" dirty="0">
                <a:latin typeface="华文新魏" panose="02010800040101010101" pitchFamily="2" charset="-122"/>
                <a:ea typeface="华文新魏" panose="02010800040101010101" pitchFamily="2" charset="-122"/>
              </a:rPr>
              <a:t>实行</a:t>
            </a:r>
            <a:r>
              <a:rPr lang="zh-CN" altLang="en-US" sz="1600" dirty="0" smtClean="0">
                <a:latin typeface="华文新魏" panose="02010800040101010101" pitchFamily="2" charset="-122"/>
                <a:ea typeface="华文新魏" panose="02010800040101010101" pitchFamily="2" charset="-122"/>
              </a:rPr>
              <a:t>民族区域自治</a:t>
            </a:r>
            <a:endParaRPr lang="zh-CN" altLang="en-US" sz="1600" dirty="0">
              <a:latin typeface="华文新魏" panose="02010800040101010101" pitchFamily="2" charset="-122"/>
              <a:ea typeface="华文新魏" panose="02010800040101010101" pitchFamily="2" charset="-122"/>
            </a:endParaRPr>
          </a:p>
        </p:txBody>
      </p:sp>
      <p:sp>
        <p:nvSpPr>
          <p:cNvPr id="16" name="文本框 15"/>
          <p:cNvSpPr txBox="1"/>
          <p:nvPr/>
        </p:nvSpPr>
        <p:spPr>
          <a:xfrm>
            <a:off x="10535730" y="1159782"/>
            <a:ext cx="1118205"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临时</a:t>
            </a:r>
            <a:r>
              <a:rPr lang="zh-CN" altLang="en-US" dirty="0" smtClean="0">
                <a:latin typeface="华文新魏" panose="02010800040101010101" pitchFamily="2" charset="-122"/>
                <a:ea typeface="华文新魏" panose="02010800040101010101" pitchFamily="2" charset="-122"/>
              </a:rPr>
              <a:t>宪法</a:t>
            </a:r>
            <a:endParaRPr lang="zh-CN" altLang="en-US" dirty="0">
              <a:latin typeface="华文新魏" panose="02010800040101010101" pitchFamily="2" charset="-122"/>
              <a:ea typeface="华文新魏" panose="02010800040101010101" pitchFamily="2" charset="-122"/>
            </a:endParaRPr>
          </a:p>
        </p:txBody>
      </p:sp>
      <p:sp>
        <p:nvSpPr>
          <p:cNvPr id="20" name="文本框 19"/>
          <p:cNvSpPr txBox="1"/>
          <p:nvPr/>
        </p:nvSpPr>
        <p:spPr>
          <a:xfrm>
            <a:off x="4289186" y="1982105"/>
            <a:ext cx="2550763" cy="829945"/>
          </a:xfrm>
          <a:prstGeom prst="rect">
            <a:avLst/>
          </a:prstGeom>
          <a:noFill/>
        </p:spPr>
        <p:txBody>
          <a:bodyPr wrap="square" rtlCol="0">
            <a:spAutoFit/>
          </a:bodyPr>
          <a:lstStyle/>
          <a:p>
            <a:r>
              <a:rPr lang="zh-CN" altLang="en-US" sz="1600" dirty="0">
                <a:solidFill>
                  <a:srgbClr val="FF0000"/>
                </a:solidFill>
              </a:rPr>
              <a:t>政体</a:t>
            </a:r>
            <a:r>
              <a:rPr lang="zh-CN" altLang="en-US" sz="1600" dirty="0"/>
              <a:t>（</a:t>
            </a:r>
            <a:r>
              <a:rPr lang="zh-CN" altLang="en-US" sz="1600" dirty="0">
                <a:latin typeface="华文新魏" panose="02010800040101010101" pitchFamily="2" charset="-122"/>
                <a:ea typeface="华文新魏" panose="02010800040101010101" pitchFamily="2" charset="-122"/>
              </a:rPr>
              <a:t>人民代表大会制度） 正式确认（</a:t>
            </a:r>
            <a:r>
              <a:rPr lang="zh-CN" altLang="en-US" sz="1600" dirty="0">
                <a:solidFill>
                  <a:srgbClr val="FF0000"/>
                </a:solidFill>
                <a:latin typeface="华文新魏" panose="02010800040101010101" pitchFamily="2" charset="-122"/>
                <a:ea typeface="华文新魏" panose="02010800040101010101" pitchFamily="2" charset="-122"/>
              </a:rPr>
              <a:t>民族区域自治</a:t>
            </a:r>
            <a:r>
              <a:rPr lang="zh-CN" altLang="en-US" sz="1600" dirty="0">
                <a:latin typeface="华文新魏" panose="02010800040101010101" pitchFamily="2" charset="-122"/>
                <a:ea typeface="华文新魏" panose="02010800040101010101" pitchFamily="2" charset="-122"/>
              </a:rPr>
              <a:t>）基本政治制度</a:t>
            </a:r>
          </a:p>
        </p:txBody>
      </p:sp>
      <p:sp>
        <p:nvSpPr>
          <p:cNvPr id="13" name="矩形 12"/>
          <p:cNvSpPr/>
          <p:nvPr/>
        </p:nvSpPr>
        <p:spPr>
          <a:xfrm>
            <a:off x="4843312" y="1766133"/>
            <a:ext cx="5232096" cy="1200329"/>
          </a:xfrm>
          <a:prstGeom prst="rect">
            <a:avLst/>
          </a:prstGeom>
          <a:noFill/>
          <a:ln>
            <a:noFill/>
          </a:ln>
        </p:spPr>
        <p:txBody>
          <a:bodyPr wrap="square" rtlCol="0" anchor="t">
            <a:spAutoFit/>
          </a:bodyPr>
          <a:lstStyle/>
          <a:p>
            <a:pPr algn="ctr"/>
            <a:r>
              <a:rPr lang="zh-CN" altLang="en-US" sz="7200" b="1" dirty="0">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时代  </a:t>
            </a:r>
            <a:r>
              <a:rPr lang="zh-CN" altLang="en-US" sz="7200" b="1" dirty="0">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rPr>
              <a:t>宪法？  </a:t>
            </a:r>
          </a:p>
        </p:txBody>
      </p:sp>
      <p:sp>
        <p:nvSpPr>
          <p:cNvPr id="33" name="矩形 32"/>
          <p:cNvSpPr/>
          <p:nvPr/>
        </p:nvSpPr>
        <p:spPr>
          <a:xfrm>
            <a:off x="4308215" y="530703"/>
            <a:ext cx="2651084" cy="67134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7034119" y="507947"/>
            <a:ext cx="3073290" cy="67134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animEffect transition="in" filter="wipe(up)">
                                      <p:cBhvr>
                                        <p:cTn id="35" dur="500"/>
                                        <p:tgtEl>
                                          <p:spTgt spid="28"/>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9"/>
                                        </p:tgtEl>
                                        <p:attrNameLst>
                                          <p:attrName>style.visibility</p:attrName>
                                        </p:attrNameLst>
                                      </p:cBhvr>
                                      <p:to>
                                        <p:strVal val="visible"/>
                                      </p:to>
                                    </p:set>
                                    <p:animEffect transition="in" filter="wipe(up)">
                                      <p:cBhvr>
                                        <p:cTn id="38" dur="500"/>
                                        <p:tgtEl>
                                          <p:spTgt spid="29"/>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500"/>
                                        <p:tgtEl>
                                          <p:spTgt spid="30"/>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15"/>
                                        </p:tgtEl>
                                        <p:attrNameLst>
                                          <p:attrName>style.visibility</p:attrName>
                                        </p:attrNameLst>
                                      </p:cBhvr>
                                      <p:to>
                                        <p:strVal val="visible"/>
                                      </p:to>
                                    </p:set>
                                    <p:animEffect transition="in" filter="fade">
                                      <p:cBhvr>
                                        <p:cTn id="66" dur="500"/>
                                        <p:tgtEl>
                                          <p:spTgt spid="15"/>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fade">
                                      <p:cBhvr>
                                        <p:cTn id="69" dur="500"/>
                                        <p:tgtEl>
                                          <p:spTgt spid="8"/>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childTnLst>
                                </p:cTn>
                              </p:par>
                              <p:par>
                                <p:cTn id="74" presetID="10" presetClass="entr" presetSubtype="0" fill="hold" grpId="0" nodeType="with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par>
                                <p:cTn id="77" presetID="21" presetClass="entr" presetSubtype="1" fill="hold" grpId="0" nodeType="with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heel(1)">
                                      <p:cBhvr>
                                        <p:cTn id="79" dur="2000"/>
                                        <p:tgtEl>
                                          <p:spTgt spid="33"/>
                                        </p:tgtEl>
                                      </p:cBhvr>
                                    </p:animEffect>
                                  </p:childTnLst>
                                </p:cTn>
                              </p:par>
                              <p:par>
                                <p:cTn id="80" presetID="21" presetClass="entr" presetSubtype="1" fill="hold" grpId="0" nodeType="withEffect">
                                  <p:stCondLst>
                                    <p:cond delay="0"/>
                                  </p:stCondLst>
                                  <p:childTnLst>
                                    <p:set>
                                      <p:cBhvr>
                                        <p:cTn id="81" dur="1" fill="hold">
                                          <p:stCondLst>
                                            <p:cond delay="0"/>
                                          </p:stCondLst>
                                        </p:cTn>
                                        <p:tgtEl>
                                          <p:spTgt spid="34"/>
                                        </p:tgtEl>
                                        <p:attrNameLst>
                                          <p:attrName>style.visibility</p:attrName>
                                        </p:attrNameLst>
                                      </p:cBhvr>
                                      <p:to>
                                        <p:strVal val="visible"/>
                                      </p:to>
                                    </p:set>
                                    <p:animEffect transition="in" filter="wheel(1)">
                                      <p:cBhvr>
                                        <p:cTn id="82"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18" grpId="0"/>
      <p:bldP spid="17" grpId="0" bldLvl="0" animBg="1"/>
      <p:bldP spid="19" grpId="0" animBg="1"/>
      <p:bldP spid="22" grpId="0"/>
      <p:bldP spid="23" grpId="0"/>
      <p:bldP spid="5" grpId="0"/>
      <p:bldP spid="21" grpId="0" animBg="1"/>
      <p:bldP spid="24" grpId="0" bldLvl="0" animBg="1"/>
      <p:bldP spid="27" grpId="0" bldLvl="0" animBg="1"/>
      <p:bldP spid="28" grpId="0" bldLvl="0" animBg="1"/>
      <p:bldP spid="29" grpId="0" bldLvl="0" animBg="1"/>
      <p:bldP spid="30" grpId="0" bldLvl="0" animBg="1"/>
      <p:bldP spid="8" grpId="0"/>
      <p:bldP spid="15" grpId="0" animBg="1"/>
      <p:bldP spid="31" grpId="0" animBg="1"/>
      <p:bldP spid="32" grpId="0"/>
      <p:bldP spid="14" grpId="0"/>
      <p:bldP spid="16" grpId="0"/>
      <p:bldP spid="20" grpId="0"/>
      <p:bldP spid="13" grpId="0"/>
      <p:bldP spid="13" grpId="1"/>
      <p:bldP spid="33" grpId="0" bldLvl="0" animBg="1"/>
      <p:bldP spid="3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30627" y="0"/>
            <a:ext cx="12061373" cy="3970318"/>
          </a:xfrm>
          <a:prstGeom prst="rect">
            <a:avLst/>
          </a:prstGeom>
        </p:spPr>
        <p:txBody>
          <a:bodyPr wrap="square">
            <a:spAutoFit/>
          </a:bodyPr>
          <a:lstStyle/>
          <a:p>
            <a:pPr algn="just">
              <a:lnSpc>
                <a:spcPct val="150000"/>
              </a:lnSpc>
              <a:spcAft>
                <a:spcPts val="0"/>
              </a:spcAft>
            </a:pPr>
            <a:r>
              <a:rPr lang="zh-CN" altLang="zh-CN" sz="2400" kern="100" dirty="0" smtClean="0">
                <a:latin typeface="黑体" panose="02010609060101010101" pitchFamily="2" charset="-122"/>
                <a:ea typeface="黑体" panose="02010609060101010101" pitchFamily="2" charset="-122"/>
                <a:cs typeface="Times New Roman" panose="02020603050405020304" pitchFamily="18" charset="0"/>
              </a:rPr>
              <a:t>材料</a:t>
            </a:r>
            <a:r>
              <a:rPr lang="zh-CN" altLang="en-US" sz="2400" kern="100" dirty="0" smtClean="0">
                <a:latin typeface="黑体" panose="02010609060101010101" pitchFamily="2" charset="-122"/>
                <a:ea typeface="黑体" panose="02010609060101010101" pitchFamily="2" charset="-122"/>
                <a:cs typeface="Times New Roman" panose="02020603050405020304" pitchFamily="18" charset="0"/>
              </a:rPr>
              <a:t>二</a:t>
            </a:r>
            <a:r>
              <a:rPr lang="en-US" altLang="zh-CN" sz="2400" kern="100" dirty="0" smtClean="0">
                <a:latin typeface="黑体" panose="02010609060101010101" pitchFamily="2" charset="-122"/>
                <a:ea typeface="黑体" panose="02010609060101010101" pitchFamily="2" charset="-122"/>
                <a:cs typeface="Times New Roman" panose="02020603050405020304" pitchFamily="18" charset="0"/>
              </a:rPr>
              <a:t>  </a:t>
            </a:r>
            <a:r>
              <a:rPr lang="zh-CN" altLang="zh-CN" sz="2400" kern="100" dirty="0" smtClean="0">
                <a:latin typeface="Times New Roman" panose="02020603050405020304" pitchFamily="18" charset="0"/>
                <a:ea typeface="楷体_GB2312" panose="02010609030101010101" pitchFamily="49" charset="-122"/>
              </a:rPr>
              <a:t>《中华人民共和国民法典》</a:t>
            </a:r>
            <a:r>
              <a:rPr lang="zh-CN" altLang="zh-CN" sz="2400" kern="100" dirty="0">
                <a:latin typeface="Times New Roman" panose="02020603050405020304" pitchFamily="18" charset="0"/>
                <a:ea typeface="楷体_GB2312" panose="02010609030101010101" pitchFamily="49" charset="-122"/>
              </a:rPr>
              <a:t>被称为“社会生活百科全书”，是民事权利的宣言书和保障书，如果说宪法重在限制公权力，那么民法典就重在保护私权利。中国特色社会主义已经进入新时代，编纂民法典具有重大而深远的意义。编纂民法典是坚持和完善中国特色社会主义制度的现实需要，是推进全面依法治国、推进国家治理体系和治理能力现代化的重大举措，是推动经济高质量发展的客观要求，是增进人民福祉、维护最广大人民根本利益的必然要求。</a:t>
            </a:r>
          </a:p>
          <a:p>
            <a:pPr marL="266700" algn="r">
              <a:lnSpc>
                <a:spcPct val="150000"/>
              </a:lnSpc>
              <a:spcAft>
                <a:spcPts val="0"/>
              </a:spcAft>
            </a:pPr>
            <a:r>
              <a:rPr lang="zh-CN" altLang="zh-CN" sz="2400" kern="100" dirty="0">
                <a:latin typeface="Times New Roman" panose="02020603050405020304" pitchFamily="18" charset="0"/>
                <a:ea typeface="楷体_GB2312" panose="02010609030101010101" pitchFamily="49" charset="-122"/>
              </a:rPr>
              <a:t>——据《关于</a:t>
            </a:r>
            <a:r>
              <a:rPr lang="en-US" altLang="zh-CN" sz="2400" kern="100" dirty="0">
                <a:latin typeface="Times New Roman" panose="02020603050405020304" pitchFamily="18" charset="0"/>
                <a:ea typeface="楷体_GB2312" panose="02010609030101010101" pitchFamily="49" charset="-122"/>
              </a:rPr>
              <a:t>&lt;</a:t>
            </a:r>
            <a:r>
              <a:rPr lang="zh-CN" altLang="zh-CN" sz="2400" kern="100" dirty="0">
                <a:latin typeface="Times New Roman" panose="02020603050405020304" pitchFamily="18" charset="0"/>
                <a:ea typeface="楷体_GB2312" panose="02010609030101010101" pitchFamily="49" charset="-122"/>
              </a:rPr>
              <a:t>中华人民共和国民法典（草案）</a:t>
            </a:r>
            <a:r>
              <a:rPr lang="en-US" altLang="zh-CN" sz="2400" kern="100" dirty="0">
                <a:latin typeface="Times New Roman" panose="02020603050405020304" pitchFamily="18" charset="0"/>
                <a:ea typeface="楷体_GB2312" panose="02010609030101010101" pitchFamily="49" charset="-122"/>
              </a:rPr>
              <a:t>&gt;</a:t>
            </a:r>
            <a:r>
              <a:rPr lang="zh-CN" altLang="zh-CN" sz="2400" kern="100" dirty="0">
                <a:latin typeface="Times New Roman" panose="02020603050405020304" pitchFamily="18" charset="0"/>
                <a:ea typeface="楷体_GB2312" panose="02010609030101010101" pitchFamily="49" charset="-122"/>
              </a:rPr>
              <a:t>；的说明》整理</a:t>
            </a:r>
            <a:endParaRPr lang="zh-CN" altLang="zh-CN" sz="2400" kern="100" dirty="0">
              <a:effectLst/>
              <a:latin typeface="Times New Roman" panose="02020603050405020304" pitchFamily="18" charset="0"/>
              <a:ea typeface="楷体_GB2312" panose="02010609030101010101" pitchFamily="49" charset="-122"/>
            </a:endParaRPr>
          </a:p>
        </p:txBody>
      </p:sp>
      <p:sp>
        <p:nvSpPr>
          <p:cNvPr id="4" name="矩形 3"/>
          <p:cNvSpPr/>
          <p:nvPr/>
        </p:nvSpPr>
        <p:spPr>
          <a:xfrm>
            <a:off x="278360" y="4034569"/>
            <a:ext cx="11765905" cy="461665"/>
          </a:xfrm>
          <a:prstGeom prst="rect">
            <a:avLst/>
          </a:prstGeom>
          <a:ln w="28575">
            <a:solidFill>
              <a:srgbClr val="FF0000"/>
            </a:solidFill>
          </a:ln>
        </p:spPr>
        <p:txBody>
          <a:bodyPr wrap="square">
            <a:spAutoFit/>
          </a:bodyPr>
          <a:lstStyle/>
          <a:p>
            <a:r>
              <a:rPr lang="zh-CN" altLang="zh-CN" sz="2400" kern="100" dirty="0">
                <a:latin typeface="宋体" panose="02010600030101010101" pitchFamily="2" charset="-122"/>
                <a:ea typeface="宋体" panose="02010600030101010101" pitchFamily="2" charset="-122"/>
                <a:cs typeface="Times New Roman" panose="02020603050405020304" pitchFamily="18" charset="0"/>
              </a:rPr>
              <a:t>根据</a:t>
            </a:r>
            <a:r>
              <a:rPr lang="zh-CN" altLang="zh-CN" sz="2400" kern="100" dirty="0" smtClean="0">
                <a:latin typeface="宋体" panose="02010600030101010101" pitchFamily="2" charset="-122"/>
                <a:ea typeface="宋体" panose="02010600030101010101" pitchFamily="2" charset="-122"/>
                <a:cs typeface="Times New Roman" panose="02020603050405020304" pitchFamily="18" charset="0"/>
              </a:rPr>
              <a:t>材料</a:t>
            </a:r>
            <a:r>
              <a:rPr lang="zh-CN" altLang="en-US" sz="2400" kern="100" dirty="0" smtClean="0">
                <a:latin typeface="宋体" panose="02010600030101010101" pitchFamily="2" charset="-122"/>
                <a:ea typeface="宋体" panose="02010600030101010101" pitchFamily="2" charset="-122"/>
                <a:cs typeface="Times New Roman" panose="02020603050405020304" pitchFamily="18" charset="0"/>
              </a:rPr>
              <a:t>二</a:t>
            </a:r>
            <a:r>
              <a:rPr lang="zh-CN" altLang="zh-CN" sz="2400" kern="100" dirty="0" smtClean="0">
                <a:latin typeface="宋体" panose="02010600030101010101" pitchFamily="2" charset="-122"/>
                <a:ea typeface="宋体" panose="02010600030101010101" pitchFamily="2" charset="-122"/>
                <a:cs typeface="Times New Roman" panose="02020603050405020304" pitchFamily="18" charset="0"/>
              </a:rPr>
              <a:t>，</a:t>
            </a:r>
            <a:r>
              <a:rPr lang="zh-CN" altLang="zh-CN" sz="2400" kern="100" dirty="0">
                <a:latin typeface="宋体" panose="02010600030101010101" pitchFamily="2" charset="-122"/>
                <a:ea typeface="宋体" panose="02010600030101010101" pitchFamily="2" charset="-122"/>
                <a:cs typeface="Times New Roman" panose="02020603050405020304" pitchFamily="18" charset="0"/>
              </a:rPr>
              <a:t>结合所学，简述中国在“文革”后“依法治国”方略形成的过程。（</a:t>
            </a:r>
            <a:r>
              <a:rPr lang="en-US" altLang="zh-CN" sz="2400" kern="100" dirty="0">
                <a:latin typeface="宋体" panose="02010600030101010101" pitchFamily="2" charset="-122"/>
                <a:ea typeface="宋体" panose="02010600030101010101" pitchFamily="2" charset="-122"/>
              </a:rPr>
              <a:t>4</a:t>
            </a:r>
            <a:r>
              <a:rPr lang="zh-CN" altLang="zh-CN" sz="2400" kern="100" dirty="0">
                <a:latin typeface="宋体" panose="02010600030101010101" pitchFamily="2" charset="-122"/>
                <a:ea typeface="宋体" panose="02010600030101010101" pitchFamily="2" charset="-122"/>
                <a:cs typeface="Times New Roman" panose="02020603050405020304" pitchFamily="18" charset="0"/>
              </a:rPr>
              <a:t>分）</a:t>
            </a:r>
            <a:endParaRPr lang="zh-CN" altLang="en-US" sz="2400" dirty="0">
              <a:latin typeface="宋体" panose="02010600030101010101" pitchFamily="2" charset="-122"/>
              <a:ea typeface="宋体" panose="02010600030101010101" pitchFamily="2" charset="-122"/>
            </a:endParaRPr>
          </a:p>
        </p:txBody>
      </p:sp>
      <p:sp>
        <p:nvSpPr>
          <p:cNvPr id="5" name="矩形 4"/>
          <p:cNvSpPr/>
          <p:nvPr/>
        </p:nvSpPr>
        <p:spPr>
          <a:xfrm>
            <a:off x="24880" y="4606643"/>
            <a:ext cx="12204448" cy="506730"/>
          </a:xfrm>
          <a:prstGeom prst="rect">
            <a:avLst/>
          </a:prstGeom>
        </p:spPr>
        <p:txBody>
          <a:bodyPr wrap="square">
            <a:spAutoFit/>
          </a:bodyPr>
          <a:lstStyle/>
          <a:p>
            <a:pPr marL="733425" indent="-733425">
              <a:lnSpc>
                <a:spcPct val="150000"/>
              </a:lnSpc>
              <a:spcAft>
                <a:spcPts val="0"/>
              </a:spcAft>
            </a:pPr>
            <a:r>
              <a:rPr lang="en-US" altLang="zh-CN" kern="100" dirty="0" smtClean="0">
                <a:latin typeface="黑体" panose="02010609060101010101" pitchFamily="2" charset="-122"/>
                <a:ea typeface="黑体" panose="02010609060101010101" pitchFamily="2" charset="-122"/>
              </a:rPr>
              <a:t>①</a:t>
            </a:r>
            <a:r>
              <a:rPr lang="en-US" altLang="zh-CN" kern="100" dirty="0" smtClean="0">
                <a:latin typeface="Times New Roman" panose="02020603050405020304" pitchFamily="18" charset="0"/>
                <a:ea typeface="宋体" panose="02010600030101010101" pitchFamily="2" charset="-122"/>
              </a:rPr>
              <a:t>1978</a:t>
            </a:r>
            <a:r>
              <a:rPr lang="zh-CN" altLang="zh-CN" kern="100" dirty="0">
                <a:latin typeface="Times New Roman" panose="02020603050405020304" pitchFamily="18" charset="0"/>
                <a:ea typeface="宋体" panose="02010600030101010101" pitchFamily="2" charset="-122"/>
              </a:rPr>
              <a:t>年十一届三中全会，法制建设</a:t>
            </a:r>
            <a:r>
              <a:rPr lang="en-US" altLang="zh-CN" b="1" kern="100" dirty="0">
                <a:latin typeface="Times New Roman" panose="02020603050405020304" pitchFamily="18" charset="0"/>
                <a:ea typeface="宋体" panose="02010600030101010101" pitchFamily="2" charset="-122"/>
              </a:rPr>
              <a:t>16</a:t>
            </a:r>
            <a:r>
              <a:rPr lang="zh-CN" altLang="en-US" b="1" kern="100" dirty="0">
                <a:latin typeface="Times New Roman" panose="02020603050405020304" pitchFamily="18" charset="0"/>
                <a:ea typeface="宋体" panose="02010600030101010101" pitchFamily="2" charset="-122"/>
              </a:rPr>
              <a:t>字</a:t>
            </a:r>
            <a:r>
              <a:rPr lang="zh-CN" altLang="en-US" kern="100" dirty="0">
                <a:latin typeface="Times New Roman" panose="02020603050405020304" pitchFamily="18" charset="0"/>
                <a:ea typeface="宋体" panose="02010600030101010101" pitchFamily="2" charset="-122"/>
              </a:rPr>
              <a:t>方针，</a:t>
            </a:r>
            <a:r>
              <a:rPr lang="zh-CN" altLang="zh-CN" kern="100" dirty="0">
                <a:latin typeface="Times New Roman" panose="02020603050405020304" pitchFamily="18" charset="0"/>
                <a:ea typeface="宋体" panose="02010600030101010101" pitchFamily="2" charset="-122"/>
              </a:rPr>
              <a:t>提出保障人民民主和加强社会主义法制的</a:t>
            </a:r>
            <a:r>
              <a:rPr lang="zh-CN" altLang="zh-CN" kern="100" dirty="0" smtClean="0">
                <a:latin typeface="Times New Roman" panose="02020603050405020304" pitchFamily="18" charset="0"/>
                <a:ea typeface="宋体" panose="02010600030101010101" pitchFamily="2" charset="-122"/>
              </a:rPr>
              <a:t>思</a:t>
            </a:r>
            <a:r>
              <a:rPr lang="zh-CN" altLang="en-US" kern="100" dirty="0" smtClean="0">
                <a:latin typeface="Times New Roman" panose="02020603050405020304" pitchFamily="18" charset="0"/>
                <a:ea typeface="宋体" panose="02010600030101010101" pitchFamily="2" charset="-122"/>
              </a:rPr>
              <a:t>想；</a:t>
            </a:r>
            <a:endParaRPr lang="en-US" altLang="zh-CN" kern="100" dirty="0" smtClean="0">
              <a:latin typeface="Times New Roman" panose="02020603050405020304" pitchFamily="18" charset="0"/>
              <a:ea typeface="宋体" panose="02010600030101010101" pitchFamily="2" charset="-122"/>
            </a:endParaRPr>
          </a:p>
        </p:txBody>
      </p:sp>
      <p:cxnSp>
        <p:nvCxnSpPr>
          <p:cNvPr id="6" name="直接连接符 5"/>
          <p:cNvCxnSpPr/>
          <p:nvPr/>
        </p:nvCxnSpPr>
        <p:spPr>
          <a:xfrm>
            <a:off x="130627" y="1720191"/>
            <a:ext cx="3219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1533329" y="2255146"/>
            <a:ext cx="3219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38799" y="2255146"/>
            <a:ext cx="618308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130627" y="2721676"/>
            <a:ext cx="32190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0573137" y="1144803"/>
            <a:ext cx="147112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10304103" y="699159"/>
            <a:ext cx="242597" cy="445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8487745" y="1206759"/>
            <a:ext cx="242597" cy="445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a:off x="3996611" y="2859657"/>
            <a:ext cx="242597" cy="445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矩形 1"/>
          <p:cNvSpPr/>
          <p:nvPr/>
        </p:nvSpPr>
        <p:spPr>
          <a:xfrm>
            <a:off x="0" y="5141598"/>
            <a:ext cx="7943461" cy="369332"/>
          </a:xfrm>
          <a:prstGeom prst="rect">
            <a:avLst/>
          </a:prstGeom>
        </p:spPr>
        <p:txBody>
          <a:bodyPr wrap="square">
            <a:spAutoFit/>
          </a:bodyPr>
          <a:lstStyle/>
          <a:p>
            <a:r>
              <a:rPr lang="en-US" altLang="zh-CN" kern="100" dirty="0">
                <a:latin typeface="Times New Roman" panose="02020603050405020304" pitchFamily="18" charset="0"/>
                <a:ea typeface="宋体" panose="02010600030101010101" pitchFamily="2" charset="-122"/>
              </a:rPr>
              <a:t>②1982</a:t>
            </a:r>
            <a:r>
              <a:rPr lang="zh-CN" altLang="zh-CN" kern="100" dirty="0">
                <a:latin typeface="Times New Roman" panose="02020603050405020304" pitchFamily="18" charset="0"/>
                <a:ea typeface="宋体" panose="02010600030101010101" pitchFamily="2" charset="-122"/>
              </a:rPr>
              <a:t>年全国人大五届五次会议全面修改宪法，成为新时期治国安邦总章程；</a:t>
            </a:r>
            <a:endParaRPr lang="zh-CN" altLang="en-US" dirty="0"/>
          </a:p>
        </p:txBody>
      </p:sp>
      <p:sp>
        <p:nvSpPr>
          <p:cNvPr id="7" name="矩形 6"/>
          <p:cNvSpPr/>
          <p:nvPr/>
        </p:nvSpPr>
        <p:spPr>
          <a:xfrm>
            <a:off x="0" y="5608128"/>
            <a:ext cx="8428657" cy="369332"/>
          </a:xfrm>
          <a:prstGeom prst="rect">
            <a:avLst/>
          </a:prstGeom>
        </p:spPr>
        <p:txBody>
          <a:bodyPr wrap="square">
            <a:spAutoFit/>
          </a:bodyPr>
          <a:lstStyle/>
          <a:p>
            <a:r>
              <a:rPr lang="zh-CN" altLang="en-US" kern="100" dirty="0">
                <a:latin typeface="黑体" panose="02010609060101010101" pitchFamily="2" charset="-122"/>
                <a:ea typeface="黑体" panose="02010609060101010101" pitchFamily="2" charset="-122"/>
              </a:rPr>
              <a:t>③</a:t>
            </a:r>
            <a:r>
              <a:rPr lang="en-US" altLang="zh-CN" kern="100" dirty="0">
                <a:latin typeface="Times New Roman" panose="02020603050405020304" pitchFamily="18" charset="0"/>
                <a:ea typeface="宋体" panose="02010600030101010101" pitchFamily="2" charset="-122"/>
              </a:rPr>
              <a:t>1997</a:t>
            </a:r>
            <a:r>
              <a:rPr lang="zh-CN" altLang="zh-CN" kern="100" dirty="0">
                <a:latin typeface="Times New Roman" panose="02020603050405020304" pitchFamily="18" charset="0"/>
                <a:ea typeface="宋体" panose="02010600030101010101" pitchFamily="2" charset="-122"/>
              </a:rPr>
              <a:t>年中共十五大，提出了依法治国、建设社会主义法治国家的历史任务；</a:t>
            </a:r>
            <a:endParaRPr lang="zh-CN" altLang="en-US" dirty="0"/>
          </a:p>
        </p:txBody>
      </p:sp>
      <p:sp>
        <p:nvSpPr>
          <p:cNvPr id="16" name="矩形 15"/>
          <p:cNvSpPr/>
          <p:nvPr/>
        </p:nvSpPr>
        <p:spPr>
          <a:xfrm>
            <a:off x="0" y="5919535"/>
            <a:ext cx="12159348" cy="923330"/>
          </a:xfrm>
          <a:prstGeom prst="rect">
            <a:avLst/>
          </a:prstGeom>
        </p:spPr>
        <p:txBody>
          <a:bodyPr wrap="square">
            <a:spAutoFit/>
          </a:bodyPr>
          <a:lstStyle/>
          <a:p>
            <a:pPr marL="733425" indent="-733425">
              <a:lnSpc>
                <a:spcPct val="150000"/>
              </a:lnSpc>
              <a:spcAft>
                <a:spcPts val="0"/>
              </a:spcAft>
            </a:pPr>
            <a:r>
              <a:rPr lang="zh-CN" altLang="en-US" kern="100" dirty="0">
                <a:latin typeface="黑体" panose="02010609060101010101" pitchFamily="2" charset="-122"/>
                <a:ea typeface="黑体" panose="02010609060101010101" pitchFamily="2" charset="-122"/>
              </a:rPr>
              <a:t>④</a:t>
            </a:r>
            <a:r>
              <a:rPr lang="en-US" altLang="zh-CN" kern="100" dirty="0">
                <a:latin typeface="Times New Roman" panose="02020603050405020304" pitchFamily="18" charset="0"/>
                <a:ea typeface="宋体" panose="02010600030101010101" pitchFamily="2" charset="-122"/>
              </a:rPr>
              <a:t>1999</a:t>
            </a:r>
            <a:r>
              <a:rPr lang="zh-CN" altLang="zh-CN" kern="100" dirty="0">
                <a:latin typeface="Times New Roman" panose="02020603050405020304" pitchFamily="18" charset="0"/>
                <a:ea typeface="宋体" panose="02010600030101010101" pitchFamily="2" charset="-122"/>
              </a:rPr>
              <a:t>年的全国人大九届二次会议把“中华人民共和国实行依法治国、建设社会主义法</a:t>
            </a:r>
            <a:r>
              <a:rPr lang="zh-CN" altLang="zh-CN" kern="100" dirty="0" smtClean="0">
                <a:latin typeface="Times New Roman" panose="02020603050405020304" pitchFamily="18" charset="0"/>
                <a:ea typeface="宋体" panose="02010600030101010101" pitchFamily="2" charset="-122"/>
              </a:rPr>
              <a:t>治国家</a:t>
            </a:r>
            <a:r>
              <a:rPr lang="zh-CN" altLang="zh-CN" kern="100" dirty="0">
                <a:latin typeface="Times New Roman" panose="02020603050405020304" pitchFamily="18" charset="0"/>
                <a:ea typeface="宋体" panose="02010600030101010101" pitchFamily="2" charset="-122"/>
              </a:rPr>
              <a:t>”写进宪法，</a:t>
            </a:r>
            <a:r>
              <a:rPr lang="zh-CN" altLang="zh-CN" kern="100" dirty="0" smtClean="0">
                <a:latin typeface="Times New Roman" panose="02020603050405020304" pitchFamily="18" charset="0"/>
                <a:ea typeface="宋体" panose="02010600030101010101" pitchFamily="2" charset="-122"/>
              </a:rPr>
              <a:t>正式</a:t>
            </a:r>
            <a:endParaRPr lang="en-US" altLang="zh-CN" kern="100" dirty="0" smtClean="0">
              <a:latin typeface="Times New Roman" panose="02020603050405020304" pitchFamily="18" charset="0"/>
              <a:ea typeface="宋体" panose="02010600030101010101" pitchFamily="2" charset="-122"/>
            </a:endParaRPr>
          </a:p>
          <a:p>
            <a:pPr marL="733425" indent="-733425">
              <a:lnSpc>
                <a:spcPct val="150000"/>
              </a:lnSpc>
              <a:spcAft>
                <a:spcPts val="0"/>
              </a:spcAft>
            </a:pPr>
            <a:r>
              <a:rPr lang="zh-CN" altLang="zh-CN" kern="100" dirty="0" smtClean="0">
                <a:latin typeface="Times New Roman" panose="02020603050405020304" pitchFamily="18" charset="0"/>
                <a:ea typeface="宋体" panose="02010600030101010101" pitchFamily="2" charset="-122"/>
              </a:rPr>
              <a:t>把</a:t>
            </a:r>
            <a:r>
              <a:rPr lang="zh-CN" altLang="zh-CN" kern="100" dirty="0">
                <a:latin typeface="Times New Roman" panose="02020603050405020304" pitchFamily="18" charset="0"/>
                <a:ea typeface="宋体" panose="02010600030101010101" pitchFamily="2" charset="-122"/>
              </a:rPr>
              <a:t>这一治国方略以国家根本大法的形式确定下来。（</a:t>
            </a:r>
            <a:r>
              <a:rPr lang="en-US" altLang="zh-CN" kern="100" dirty="0">
                <a:latin typeface="Times New Roman" panose="02020603050405020304" pitchFamily="18" charset="0"/>
                <a:ea typeface="宋体" panose="02010600030101010101" pitchFamily="2" charset="-122"/>
              </a:rPr>
              <a:t>4</a:t>
            </a:r>
            <a:r>
              <a:rPr lang="zh-CN" altLang="zh-CN" kern="100" dirty="0">
                <a:latin typeface="Times New Roman" panose="02020603050405020304" pitchFamily="18" charset="0"/>
                <a:ea typeface="宋体" panose="02010600030101010101" pitchFamily="2" charset="-122"/>
              </a:rPr>
              <a:t>分）</a:t>
            </a:r>
          </a:p>
        </p:txBody>
      </p:sp>
      <p:cxnSp>
        <p:nvCxnSpPr>
          <p:cNvPr id="15" name="直接连接符 14"/>
          <p:cNvCxnSpPr/>
          <p:nvPr/>
        </p:nvCxnSpPr>
        <p:spPr>
          <a:xfrm>
            <a:off x="278130" y="3305175"/>
            <a:ext cx="206438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7" grpId="0"/>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custDataLst>
              <p:tags r:id="rId1"/>
            </p:custDataLst>
          </p:nvPr>
        </p:nvGraphicFramePr>
        <p:xfrm>
          <a:off x="159387" y="2"/>
          <a:ext cx="12032615" cy="7497446"/>
        </p:xfrm>
        <a:graphic>
          <a:graphicData uri="http://schemas.openxmlformats.org/drawingml/2006/table">
            <a:tbl>
              <a:tblPr firstRow="1" bandRow="1">
                <a:tableStyleId>{5C22544A-7EE6-4342-B048-85BDC9FD1C3A}</a:tableStyleId>
              </a:tblPr>
              <a:tblGrid>
                <a:gridCol w="1249535"/>
                <a:gridCol w="1565420"/>
                <a:gridCol w="1316355"/>
                <a:gridCol w="2714625"/>
                <a:gridCol w="3113405"/>
                <a:gridCol w="2073275"/>
              </a:tblGrid>
              <a:tr h="518160">
                <a:tc rowSpan="2">
                  <a:txBody>
                    <a:bodyPr/>
                    <a:lstStyle/>
                    <a:p>
                      <a:pPr algn="ctr"/>
                      <a:r>
                        <a:rPr lang="zh-CN" altLang="en-US" sz="3200" dirty="0" smtClean="0"/>
                        <a:t>时期</a:t>
                      </a:r>
                      <a:endParaRPr lang="zh-CN" altLang="en-US" sz="3200" dirty="0"/>
                    </a:p>
                  </a:txBody>
                  <a:tcPr/>
                </a:tc>
                <a:tc rowSpan="2">
                  <a:txBody>
                    <a:bodyPr/>
                    <a:lstStyle/>
                    <a:p>
                      <a:pPr algn="ctr"/>
                      <a:r>
                        <a:rPr lang="zh-CN" altLang="en-US" sz="2800" dirty="0" smtClean="0"/>
                        <a:t>名称</a:t>
                      </a:r>
                      <a:endParaRPr lang="zh-CN" altLang="en-US" sz="2800" dirty="0"/>
                    </a:p>
                  </a:txBody>
                  <a:tcPr/>
                </a:tc>
                <a:tc rowSpan="2">
                  <a:txBody>
                    <a:bodyPr/>
                    <a:lstStyle/>
                    <a:p>
                      <a:pPr algn="ctr"/>
                      <a:r>
                        <a:rPr lang="zh-CN" altLang="en-US" sz="2800" dirty="0" smtClean="0"/>
                        <a:t>背景</a:t>
                      </a:r>
                      <a:endParaRPr lang="zh-CN" altLang="en-US" sz="2800" dirty="0"/>
                    </a:p>
                  </a:txBody>
                  <a:tcPr/>
                </a:tc>
                <a:tc gridSpan="2">
                  <a:txBody>
                    <a:bodyPr/>
                    <a:lstStyle/>
                    <a:p>
                      <a:pPr algn="ctr"/>
                      <a:r>
                        <a:rPr lang="zh-CN" altLang="en-US" sz="2800" dirty="0" smtClean="0"/>
                        <a:t>内容</a:t>
                      </a:r>
                      <a:endParaRPr lang="zh-CN" altLang="en-US" sz="2800" dirty="0"/>
                    </a:p>
                  </a:txBody>
                  <a:tcPr/>
                </a:tc>
                <a:tc hMerge="1">
                  <a:txBody>
                    <a:bodyPr/>
                    <a:lstStyle/>
                    <a:p>
                      <a:endParaRPr lang="zh-CN"/>
                    </a:p>
                  </a:txBody>
                  <a:tcPr/>
                </a:tc>
                <a:tc rowSpan="2">
                  <a:txBody>
                    <a:bodyPr/>
                    <a:lstStyle/>
                    <a:p>
                      <a:pPr algn="ctr"/>
                      <a:r>
                        <a:rPr lang="zh-CN" altLang="en-US" sz="2800" dirty="0" smtClean="0"/>
                        <a:t>意义</a:t>
                      </a:r>
                      <a:endParaRPr lang="zh-CN" altLang="en-US" sz="2800" dirty="0"/>
                    </a:p>
                  </a:txBody>
                  <a:tcPr/>
                </a:tc>
              </a:tr>
              <a:tr h="518160">
                <a:tc vMerge="1">
                  <a:txBody>
                    <a:bodyPr/>
                    <a:lstStyle/>
                    <a:p>
                      <a:endParaRPr lang="zh-CN"/>
                    </a:p>
                  </a:txBody>
                  <a:tcPr/>
                </a:tc>
                <a:tc vMerge="1">
                  <a:txBody>
                    <a:bodyPr/>
                    <a:lstStyle/>
                    <a:p>
                      <a:endParaRPr lang="zh-CN"/>
                    </a:p>
                  </a:txBody>
                  <a:tcPr/>
                </a:tc>
                <a:tc vMerge="1">
                  <a:txBody>
                    <a:bodyPr/>
                    <a:lstStyle/>
                    <a:p>
                      <a:endParaRPr lang="zh-CN"/>
                    </a:p>
                  </a:txBody>
                  <a:tcPr/>
                </a:tc>
                <a:tc>
                  <a:txBody>
                    <a:bodyPr/>
                    <a:lstStyle/>
                    <a:p>
                      <a:pPr algn="ctr"/>
                      <a:r>
                        <a:rPr lang="zh-CN" altLang="en-US" sz="2800" dirty="0" smtClean="0"/>
                        <a:t>政治</a:t>
                      </a:r>
                      <a:endParaRPr lang="zh-CN" altLang="en-US" sz="2800" dirty="0"/>
                    </a:p>
                  </a:txBody>
                  <a:tcPr/>
                </a:tc>
                <a:tc>
                  <a:txBody>
                    <a:bodyPr/>
                    <a:lstStyle/>
                    <a:p>
                      <a:pPr algn="ctr"/>
                      <a:r>
                        <a:rPr lang="zh-CN" altLang="en-US" sz="2800" dirty="0" smtClean="0"/>
                        <a:t>经济</a:t>
                      </a:r>
                      <a:endParaRPr lang="zh-CN" altLang="en-US" sz="2800" dirty="0"/>
                    </a:p>
                  </a:txBody>
                  <a:tcPr/>
                </a:tc>
                <a:tc vMerge="1">
                  <a:txBody>
                    <a:bodyPr/>
                    <a:lstStyle/>
                    <a:p>
                      <a:endParaRPr lang="zh-CN"/>
                    </a:p>
                  </a:txBody>
                  <a:tcPr/>
                </a:tc>
              </a:tr>
              <a:tr h="640080">
                <a:tc rowSpan="2">
                  <a:txBody>
                    <a:bodyPr/>
                    <a:lstStyle/>
                    <a:p>
                      <a:pPr algn="ctr"/>
                      <a:r>
                        <a:rPr lang="zh-CN" altLang="en-US" sz="2800" b="1" dirty="0" smtClean="0">
                          <a:latin typeface="华文新魏" panose="02010800040101010101" pitchFamily="2" charset="-122"/>
                          <a:ea typeface="华文新魏" panose="02010800040101010101" pitchFamily="2" charset="-122"/>
                        </a:rPr>
                        <a:t>过</a:t>
                      </a:r>
                      <a:endParaRPr lang="en-US" altLang="zh-CN" sz="2800" b="1" dirty="0" smtClean="0">
                        <a:latin typeface="华文新魏" panose="02010800040101010101" pitchFamily="2" charset="-122"/>
                        <a:ea typeface="华文新魏" panose="02010800040101010101" pitchFamily="2" charset="-122"/>
                      </a:endParaRPr>
                    </a:p>
                    <a:p>
                      <a:pPr algn="ctr"/>
                      <a:r>
                        <a:rPr lang="zh-CN" altLang="en-US" sz="2800" b="1" dirty="0" smtClean="0">
                          <a:latin typeface="华文新魏" panose="02010800040101010101" pitchFamily="2" charset="-122"/>
                          <a:ea typeface="华文新魏" panose="02010800040101010101" pitchFamily="2" charset="-122"/>
                        </a:rPr>
                        <a:t>渡</a:t>
                      </a:r>
                      <a:endParaRPr lang="en-US" altLang="zh-CN" sz="2800" b="1" dirty="0" smtClean="0">
                        <a:latin typeface="华文新魏" panose="02010800040101010101" pitchFamily="2" charset="-122"/>
                        <a:ea typeface="华文新魏" panose="02010800040101010101" pitchFamily="2" charset="-122"/>
                      </a:endParaRPr>
                    </a:p>
                    <a:p>
                      <a:pPr algn="ctr"/>
                      <a:r>
                        <a:rPr lang="zh-CN" altLang="en-US" sz="2800" b="1" dirty="0" smtClean="0">
                          <a:latin typeface="华文新魏" panose="02010800040101010101" pitchFamily="2" charset="-122"/>
                          <a:ea typeface="华文新魏" panose="02010800040101010101" pitchFamily="2" charset="-122"/>
                        </a:rPr>
                        <a:t>时</a:t>
                      </a:r>
                      <a:endParaRPr lang="en-US" altLang="zh-CN" sz="2800" b="1" dirty="0" smtClean="0">
                        <a:latin typeface="华文新魏" panose="02010800040101010101" pitchFamily="2" charset="-122"/>
                        <a:ea typeface="华文新魏" panose="02010800040101010101" pitchFamily="2" charset="-122"/>
                      </a:endParaRPr>
                    </a:p>
                    <a:p>
                      <a:pPr algn="ctr"/>
                      <a:r>
                        <a:rPr lang="zh-CN" altLang="en-US" sz="2800" b="1" dirty="0" smtClean="0">
                          <a:latin typeface="华文新魏" panose="02010800040101010101" pitchFamily="2" charset="-122"/>
                          <a:ea typeface="华文新魏" panose="02010800040101010101" pitchFamily="2" charset="-122"/>
                        </a:rPr>
                        <a:t>期</a:t>
                      </a:r>
                      <a:endParaRPr lang="zh-CN" altLang="en-US" sz="2800" dirty="0"/>
                    </a:p>
                  </a:txBody>
                  <a:tcPr/>
                </a:tc>
                <a:tc>
                  <a:txBody>
                    <a:bodyPr/>
                    <a:lstStyle/>
                    <a:p>
                      <a:r>
                        <a:rPr lang="en-US" altLang="zh-CN" sz="2000" dirty="0" smtClean="0"/>
                        <a:t>《</a:t>
                      </a:r>
                      <a:r>
                        <a:rPr lang="zh-CN" altLang="en-US" sz="2000" dirty="0" smtClean="0"/>
                        <a:t>共同纲领</a:t>
                      </a:r>
                      <a:r>
                        <a:rPr lang="en-US" altLang="zh-CN" sz="2000" dirty="0" smtClean="0"/>
                        <a:t>》</a:t>
                      </a:r>
                    </a:p>
                  </a:txBody>
                  <a:tcPr/>
                </a:tc>
                <a:tc>
                  <a:txBody>
                    <a:bodyPr/>
                    <a:lstStyle/>
                    <a:p>
                      <a:endParaRPr lang="zh-CN" altLang="en-US" sz="1300" dirty="0"/>
                    </a:p>
                  </a:txBody>
                  <a:tcPr/>
                </a:tc>
                <a:tc>
                  <a:txBody>
                    <a:bodyPr/>
                    <a:lstStyle/>
                    <a:p>
                      <a:r>
                        <a:rPr lang="zh-CN" altLang="en-US" sz="1600" dirty="0" smtClean="0"/>
                        <a:t>国家性质（</a:t>
                      </a:r>
                      <a:r>
                        <a:rPr lang="zh-CN" altLang="en-US" sz="1600" dirty="0" smtClean="0">
                          <a:solidFill>
                            <a:srgbClr val="FF0000"/>
                          </a:solidFill>
                          <a:latin typeface="华文新魏" panose="02010800040101010101" pitchFamily="2" charset="-122"/>
                          <a:ea typeface="华文新魏" panose="02010800040101010101" pitchFamily="2" charset="-122"/>
                        </a:rPr>
                        <a:t>新民主主义</a:t>
                      </a:r>
                      <a:r>
                        <a:rPr lang="zh-CN" altLang="en-US" sz="1600" dirty="0" smtClean="0"/>
                        <a:t>）</a:t>
                      </a:r>
                    </a:p>
                  </a:txBody>
                  <a:tcPr/>
                </a:tc>
                <a:tc>
                  <a:txBody>
                    <a:bodyPr/>
                    <a:lstStyle/>
                    <a:p>
                      <a:endParaRPr lang="zh-CN" altLang="en-US" sz="1300" dirty="0"/>
                    </a:p>
                  </a:txBody>
                  <a:tcPr/>
                </a:tc>
                <a:tc>
                  <a:txBody>
                    <a:bodyPr/>
                    <a:lstStyle/>
                    <a:p>
                      <a:r>
                        <a:rPr lang="en-US" altLang="zh-CN" sz="1300" dirty="0" smtClean="0"/>
                        <a:t>         </a:t>
                      </a:r>
                      <a:endParaRPr lang="zh-CN" altLang="en-US" sz="1300" dirty="0"/>
                    </a:p>
                  </a:txBody>
                  <a:tcPr/>
                </a:tc>
              </a:tr>
              <a:tr h="1463040">
                <a:tc vMerge="1">
                  <a:txBody>
                    <a:bodyPr/>
                    <a:lstStyle/>
                    <a:p>
                      <a:endParaRPr lang="zh-CN"/>
                    </a:p>
                  </a:txBody>
                  <a:tcPr/>
                </a:tc>
                <a:tc>
                  <a:txBody>
                    <a:bodyPr/>
                    <a:lstStyle/>
                    <a:p>
                      <a:endParaRPr lang="zh-CN" altLang="en-US" sz="1300" dirty="0"/>
                    </a:p>
                  </a:txBody>
                  <a:tcPr/>
                </a:tc>
                <a:tc>
                  <a:txBody>
                    <a:bodyPr/>
                    <a:lstStyle/>
                    <a:p>
                      <a:endParaRPr lang="zh-CN" altLang="en-US" sz="1300" dirty="0"/>
                    </a:p>
                  </a:txBody>
                  <a:tcPr/>
                </a:tc>
                <a:tc>
                  <a:txBody>
                    <a:bodyPr/>
                    <a:lstStyle/>
                    <a:p>
                      <a:r>
                        <a:rPr lang="zh-CN" altLang="en-US" sz="1600" dirty="0" smtClean="0"/>
                        <a:t>国家性质（</a:t>
                      </a:r>
                      <a:r>
                        <a:rPr lang="zh-CN" altLang="en-US" sz="1600" dirty="0" smtClean="0">
                          <a:solidFill>
                            <a:srgbClr val="FF0000"/>
                          </a:solidFill>
                          <a:latin typeface="华文新魏" panose="02010800040101010101" pitchFamily="2" charset="-122"/>
                          <a:ea typeface="华文新魏" panose="02010800040101010101" pitchFamily="2" charset="-122"/>
                        </a:rPr>
                        <a:t>人民民主</a:t>
                      </a:r>
                      <a:r>
                        <a:rPr lang="zh-CN" altLang="en-US" sz="1600" dirty="0" smtClean="0"/>
                        <a:t>）</a:t>
                      </a:r>
                      <a:endParaRPr lang="en-US" altLang="zh-CN" sz="1600" dirty="0" smtClean="0"/>
                    </a:p>
                    <a:p>
                      <a:endParaRPr lang="en-US" altLang="zh-CN" sz="1600" dirty="0" smtClean="0">
                        <a:latin typeface="华文新魏" panose="02010800040101010101" pitchFamily="2" charset="-122"/>
                        <a:ea typeface="华文新魏" panose="02010800040101010101" pitchFamily="2" charset="-122"/>
                      </a:endParaRPr>
                    </a:p>
                  </a:txBody>
                  <a:tcPr/>
                </a:tc>
                <a:tc>
                  <a:txBody>
                    <a:bodyPr/>
                    <a:lstStyle/>
                    <a:p>
                      <a:endParaRPr lang="zh-CN" altLang="en-US" sz="1300" dirty="0"/>
                    </a:p>
                  </a:txBody>
                  <a:tcPr/>
                </a:tc>
                <a:tc>
                  <a:txBody>
                    <a:bodyPr/>
                    <a:lstStyle/>
                    <a:p>
                      <a:endParaRPr lang="zh-CN" altLang="en-US" sz="1300" dirty="0"/>
                    </a:p>
                  </a:txBody>
                  <a:tcPr/>
                </a:tc>
              </a:tr>
              <a:tr h="701040">
                <a:tc>
                  <a:txBody>
                    <a:bodyPr/>
                    <a:lstStyle/>
                    <a:p>
                      <a:r>
                        <a:rPr lang="zh-CN" altLang="en-US" sz="2000" b="1" dirty="0" smtClean="0">
                          <a:latin typeface="华文新魏" panose="02010800040101010101" pitchFamily="2" charset="-122"/>
                          <a:ea typeface="华文新魏" panose="02010800040101010101" pitchFamily="2" charset="-122"/>
                        </a:rPr>
                        <a:t>十年建设时期</a:t>
                      </a:r>
                      <a:endParaRPr lang="zh-CN" altLang="en-US" sz="2000" dirty="0"/>
                    </a:p>
                  </a:txBody>
                  <a:tcPr/>
                </a:tc>
                <a:tc>
                  <a:txBody>
                    <a:bodyPr/>
                    <a:lstStyle/>
                    <a:p>
                      <a:r>
                        <a:rPr lang="en-US" altLang="zh-CN" sz="2400" dirty="0" smtClean="0"/>
                        <a:t>54</a:t>
                      </a:r>
                      <a:r>
                        <a:rPr lang="zh-CN" altLang="en-US" sz="2400" dirty="0" smtClean="0"/>
                        <a:t>宪法</a:t>
                      </a:r>
                    </a:p>
                  </a:txBody>
                  <a:tcPr/>
                </a:tc>
                <a:tc>
                  <a:txBody>
                    <a:bodyPr/>
                    <a:lstStyle/>
                    <a:p>
                      <a:endParaRPr lang="zh-CN" altLang="en-US" sz="1300" dirty="0"/>
                    </a:p>
                  </a:txBody>
                  <a:tcPr/>
                </a:tc>
                <a:tc>
                  <a:txBody>
                    <a:bodyPr/>
                    <a:lstStyle/>
                    <a:p>
                      <a:r>
                        <a:rPr lang="zh-CN" altLang="en-US" sz="1300" dirty="0" smtClean="0"/>
                        <a:t>国家性质 （</a:t>
                      </a:r>
                      <a:r>
                        <a:rPr lang="zh-CN" altLang="en-US" sz="1300" dirty="0" smtClean="0">
                          <a:solidFill>
                            <a:srgbClr val="FF0000"/>
                          </a:solidFill>
                          <a:latin typeface="华文新魏" panose="02010800040101010101" pitchFamily="2" charset="-122"/>
                          <a:ea typeface="华文新魏" panose="02010800040101010101" pitchFamily="2" charset="-122"/>
                        </a:rPr>
                        <a:t>人民民主</a:t>
                      </a:r>
                      <a:r>
                        <a:rPr lang="zh-CN" altLang="en-US" sz="1300" dirty="0" smtClean="0"/>
                        <a:t>） </a:t>
                      </a:r>
                      <a:endParaRPr lang="en-US" altLang="zh-CN" sz="1300" dirty="0" smtClean="0"/>
                    </a:p>
                    <a:p>
                      <a:r>
                        <a:rPr lang="zh-CN" altLang="en-US" sz="1300" dirty="0" smtClean="0"/>
                        <a:t> </a:t>
                      </a:r>
                      <a:endParaRPr lang="zh-CN" altLang="en-US" sz="1300" dirty="0"/>
                    </a:p>
                  </a:txBody>
                  <a:tcPr/>
                </a:tc>
                <a:tc>
                  <a:txBody>
                    <a:bodyPr/>
                    <a:lstStyle/>
                    <a:p>
                      <a:endParaRPr lang="zh-CN" altLang="en-US" sz="1300" dirty="0"/>
                    </a:p>
                  </a:txBody>
                  <a:tcPr/>
                </a:tc>
                <a:tc>
                  <a:txBody>
                    <a:bodyPr/>
                    <a:lstStyle/>
                    <a:p>
                      <a:endParaRPr lang="en-US" altLang="zh-CN" sz="1300" dirty="0" smtClean="0"/>
                    </a:p>
                    <a:p>
                      <a:endParaRPr lang="zh-CN" altLang="en-US" sz="1300" dirty="0"/>
                    </a:p>
                  </a:txBody>
                  <a:tcPr/>
                </a:tc>
              </a:tr>
              <a:tr h="660400">
                <a:tc>
                  <a:txBody>
                    <a:bodyPr/>
                    <a:lstStyle/>
                    <a:p>
                      <a:r>
                        <a:rPr lang="zh-CN" altLang="en-US" sz="2000" b="1" dirty="0">
                          <a:latin typeface="华文新魏" panose="02010800040101010101" pitchFamily="2" charset="-122"/>
                          <a:ea typeface="华文新魏" panose="02010800040101010101" pitchFamily="2" charset="-122"/>
                        </a:rPr>
                        <a:t>十年文革</a:t>
                      </a:r>
                    </a:p>
                  </a:txBody>
                  <a:tcPr/>
                </a:tc>
                <a:tc>
                  <a:txBody>
                    <a:bodyPr/>
                    <a:lstStyle/>
                    <a:p>
                      <a:r>
                        <a:rPr lang="en-US" altLang="zh-CN" sz="2000" dirty="0" smtClean="0"/>
                        <a:t>75</a:t>
                      </a:r>
                      <a:r>
                        <a:rPr lang="zh-CN" altLang="en-US" sz="2000" dirty="0" smtClean="0"/>
                        <a:t>宪法</a:t>
                      </a:r>
                      <a:endParaRPr lang="en-US" altLang="zh-CN" sz="2000" dirty="0" smtClean="0"/>
                    </a:p>
                    <a:p>
                      <a:endParaRPr lang="en-US" altLang="zh-CN" sz="2000" dirty="0" smtClean="0"/>
                    </a:p>
                  </a:txBody>
                  <a:tcPr/>
                </a:tc>
                <a:tc>
                  <a:txBody>
                    <a:bodyPr/>
                    <a:lstStyle/>
                    <a:p>
                      <a:endParaRPr lang="zh-CN" altLang="en-US" sz="1300" dirty="0"/>
                    </a:p>
                  </a:txBody>
                  <a:tcPr/>
                </a:tc>
                <a:tc>
                  <a:txBody>
                    <a:bodyPr/>
                    <a:lstStyle/>
                    <a:p>
                      <a:r>
                        <a:rPr lang="zh-CN" altLang="en-US" sz="1300" dirty="0" smtClean="0"/>
                        <a:t>国家性质（</a:t>
                      </a:r>
                      <a:r>
                        <a:rPr lang="zh-CN" altLang="en-US" sz="1900" dirty="0" smtClean="0">
                          <a:latin typeface="华文新魏" panose="02010800040101010101" pitchFamily="2" charset="-122"/>
                          <a:ea typeface="华文新魏" panose="02010800040101010101" pitchFamily="2" charset="-122"/>
                        </a:rPr>
                        <a:t>无产阶级专政的社会主义国家）</a:t>
                      </a:r>
                      <a:endParaRPr lang="zh-CN" altLang="en-US" sz="1300" dirty="0"/>
                    </a:p>
                  </a:txBody>
                  <a:tcPr/>
                </a:tc>
                <a:tc>
                  <a:txBody>
                    <a:bodyPr/>
                    <a:lstStyle/>
                    <a:p>
                      <a:endParaRPr lang="zh-CN" altLang="en-US" sz="1300" dirty="0"/>
                    </a:p>
                  </a:txBody>
                  <a:tcPr/>
                </a:tc>
                <a:tc>
                  <a:txBody>
                    <a:bodyPr/>
                    <a:lstStyle/>
                    <a:p>
                      <a:endParaRPr lang="zh-CN" altLang="en-US" sz="1300" dirty="0"/>
                    </a:p>
                  </a:txBody>
                  <a:tcPr/>
                </a:tc>
              </a:tr>
              <a:tr h="960755">
                <a:tc>
                  <a:txBody>
                    <a:bodyPr/>
                    <a:lstStyle/>
                    <a:p>
                      <a:r>
                        <a:rPr lang="zh-CN" altLang="en-US" sz="2000" b="1" dirty="0" smtClean="0">
                          <a:latin typeface="华文新魏" panose="02010800040101010101" pitchFamily="2" charset="-122"/>
                          <a:ea typeface="华文新魏" panose="02010800040101010101" pitchFamily="2" charset="-122"/>
                        </a:rPr>
                        <a:t>改革开放</a:t>
                      </a:r>
                      <a:endParaRPr lang="zh-CN"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latin typeface="华文新魏" panose="02010800040101010101" pitchFamily="2" charset="-122"/>
                          <a:ea typeface="华文新魏" panose="02010800040101010101" pitchFamily="2" charset="-122"/>
                        </a:rPr>
                        <a:t>78</a:t>
                      </a:r>
                      <a:r>
                        <a:rPr lang="zh-CN" altLang="en-US" sz="1900" b="1" dirty="0" smtClean="0">
                          <a:latin typeface="华文新魏" panose="02010800040101010101" pitchFamily="2" charset="-122"/>
                          <a:ea typeface="华文新魏" panose="02010800040101010101" pitchFamily="2" charset="-122"/>
                        </a:rPr>
                        <a:t>宪法</a:t>
                      </a: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solidFill>
                            <a:srgbClr val="FF0000"/>
                          </a:solidFill>
                          <a:latin typeface="华文新魏" panose="02010800040101010101" pitchFamily="2" charset="-122"/>
                          <a:ea typeface="华文新魏" panose="02010800040101010101" pitchFamily="2" charset="-122"/>
                        </a:rPr>
                        <a:t>82</a:t>
                      </a:r>
                      <a:r>
                        <a:rPr lang="zh-CN" altLang="en-US" sz="1900" b="1" dirty="0" smtClean="0">
                          <a:solidFill>
                            <a:srgbClr val="FF0000"/>
                          </a:solidFill>
                          <a:latin typeface="华文新魏" panose="02010800040101010101" pitchFamily="2" charset="-122"/>
                          <a:ea typeface="华文新魏" panose="02010800040101010101" pitchFamily="2" charset="-122"/>
                        </a:rPr>
                        <a:t>宪法</a:t>
                      </a: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solidFill>
                            <a:schemeClr val="tx1"/>
                          </a:solidFill>
                          <a:latin typeface="华文新魏" panose="02010800040101010101" pitchFamily="2" charset="-122"/>
                          <a:ea typeface="华文新魏" panose="02010800040101010101" pitchFamily="2" charset="-122"/>
                        </a:rPr>
                        <a:t>88</a:t>
                      </a:r>
                      <a:r>
                        <a:rPr lang="zh-CN" altLang="en-US" sz="1900" b="1" dirty="0" smtClean="0">
                          <a:solidFill>
                            <a:schemeClr val="tx1"/>
                          </a:solidFill>
                          <a:latin typeface="华文新魏" panose="02010800040101010101" pitchFamily="2" charset="-122"/>
                          <a:ea typeface="华文新魏" panose="02010800040101010101" pitchFamily="2" charset="-122"/>
                        </a:rPr>
                        <a:t>宪法修正</a:t>
                      </a:r>
                    </a:p>
                  </a:txBody>
                  <a:tcPr/>
                </a:tc>
                <a:tc>
                  <a:txBody>
                    <a:bodyPr/>
                    <a:lstStyle/>
                    <a:p>
                      <a:endParaRPr lang="zh-CN" altLang="en-US" sz="1300" dirty="0"/>
                    </a:p>
                  </a:txBody>
                  <a:tcPr/>
                </a:tc>
                <a:tc>
                  <a:txBody>
                    <a:bodyPr/>
                    <a:lstStyle/>
                    <a:p>
                      <a:r>
                        <a:rPr lang="zh-CN" altLang="en-US" sz="1300" dirty="0" smtClean="0"/>
                        <a:t>国家性质（</a:t>
                      </a:r>
                      <a:r>
                        <a:rPr lang="zh-CN" altLang="en-US" sz="1900" dirty="0" smtClean="0">
                          <a:solidFill>
                            <a:srgbClr val="FF0000"/>
                          </a:solidFill>
                          <a:latin typeface="华文新魏" panose="02010800040101010101" pitchFamily="2" charset="-122"/>
                          <a:ea typeface="华文新魏" panose="02010800040101010101" pitchFamily="2" charset="-122"/>
                        </a:rPr>
                        <a:t>人民民主专政的社会主义国家</a:t>
                      </a:r>
                      <a:r>
                        <a:rPr lang="zh-CN" altLang="en-US" sz="1900" dirty="0" smtClean="0">
                          <a:latin typeface="华文新魏" panose="02010800040101010101" pitchFamily="2" charset="-122"/>
                          <a:ea typeface="华文新魏" panose="02010800040101010101" pitchFamily="2" charset="-122"/>
                        </a:rPr>
                        <a:t>）</a:t>
                      </a:r>
                      <a:endParaRPr lang="en-US" altLang="zh-CN" sz="1900" dirty="0" smtClean="0">
                        <a:latin typeface="华文新魏" panose="02010800040101010101" pitchFamily="2" charset="-122"/>
                        <a:ea typeface="华文新魏" panose="02010800040101010101" pitchFamily="2" charset="-122"/>
                      </a:endParaRPr>
                    </a:p>
                  </a:txBody>
                  <a:tcPr/>
                </a:tc>
                <a:tc>
                  <a:txBody>
                    <a:bodyPr/>
                    <a:lstStyle/>
                    <a:p>
                      <a:endParaRPr lang="zh-CN" altLang="en-US" sz="1300" dirty="0"/>
                    </a:p>
                  </a:txBody>
                  <a:tcPr/>
                </a:tc>
                <a:tc>
                  <a:txBody>
                    <a:bodyPr/>
                    <a:lstStyle/>
                    <a:p>
                      <a:endParaRPr lang="zh-CN" altLang="en-US" sz="1300" dirty="0"/>
                    </a:p>
                  </a:txBody>
                  <a:tcPr/>
                </a:tc>
              </a:tr>
              <a:tr h="2025651">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2000" b="1" dirty="0" smtClean="0">
                          <a:latin typeface="华文新魏" panose="02010800040101010101" pitchFamily="2" charset="-122"/>
                          <a:ea typeface="华文新魏" panose="02010800040101010101" pitchFamily="2" charset="-122"/>
                        </a:rPr>
                        <a:t>社会主义现代化新阶段时期</a:t>
                      </a:r>
                      <a:endParaRPr lang="en-US" altLang="zh-CN" sz="2000" b="1" dirty="0" smtClean="0">
                        <a:latin typeface="华文新魏" panose="02010800040101010101" pitchFamily="2" charset="-122"/>
                        <a:ea typeface="华文新魏" panose="02010800040101010101" pitchFamily="2" charset="-122"/>
                      </a:endParaRPr>
                    </a:p>
                    <a:p>
                      <a:endParaRPr lang="zh-CN" altLang="en-US"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latin typeface="华文新魏" panose="02010800040101010101" pitchFamily="2" charset="-122"/>
                          <a:ea typeface="华文新魏" panose="02010800040101010101" pitchFamily="2" charset="-122"/>
                        </a:rPr>
                        <a:t>93</a:t>
                      </a:r>
                      <a:r>
                        <a:rPr lang="zh-CN" altLang="en-US" sz="1900" b="1" dirty="0" smtClean="0">
                          <a:latin typeface="华文新魏" panose="02010800040101010101" pitchFamily="2" charset="-122"/>
                          <a:ea typeface="华文新魏" panose="02010800040101010101" pitchFamily="2" charset="-122"/>
                        </a:rPr>
                        <a:t>宪法修正</a:t>
                      </a:r>
                      <a:endParaRPr lang="en-US" altLang="zh-CN" sz="1900" b="1" dirty="0" smtClean="0">
                        <a:latin typeface="华文新魏" panose="02010800040101010101" pitchFamily="2" charset="-122"/>
                        <a:ea typeface="华文新魏" panose="02010800040101010101" pitchFamily="2"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solidFill>
                            <a:srgbClr val="FF0000"/>
                          </a:solidFill>
                          <a:latin typeface="华文新魏" panose="02010800040101010101" pitchFamily="2" charset="-122"/>
                          <a:ea typeface="华文新魏" panose="02010800040101010101" pitchFamily="2" charset="-122"/>
                        </a:rPr>
                        <a:t>99</a:t>
                      </a:r>
                      <a:r>
                        <a:rPr lang="zh-CN" altLang="en-US" sz="1900" b="1" dirty="0" smtClean="0">
                          <a:solidFill>
                            <a:srgbClr val="FF0000"/>
                          </a:solidFill>
                          <a:latin typeface="华文新魏" panose="02010800040101010101" pitchFamily="2" charset="-122"/>
                          <a:ea typeface="华文新魏" panose="02010800040101010101" pitchFamily="2" charset="-122"/>
                        </a:rPr>
                        <a:t>宪法修正</a:t>
                      </a:r>
                      <a:endParaRPr lang="en-US" altLang="zh-CN" sz="1900" b="1" dirty="0" smtClean="0">
                        <a:solidFill>
                          <a:srgbClr val="FF0000"/>
                        </a:solidFill>
                        <a:latin typeface="华文新魏" panose="02010800040101010101" pitchFamily="2" charset="-122"/>
                        <a:ea typeface="华文新魏" panose="02010800040101010101" pitchFamily="2" charset="-122"/>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900" b="1" dirty="0" smtClean="0">
                          <a:latin typeface="华文新魏" panose="02010800040101010101" pitchFamily="2" charset="-122"/>
                          <a:ea typeface="华文新魏" panose="02010800040101010101" pitchFamily="2" charset="-122"/>
                        </a:rPr>
                        <a:t>04</a:t>
                      </a:r>
                      <a:r>
                        <a:rPr lang="zh-CN" altLang="en-US" sz="1900" b="1" dirty="0" smtClean="0">
                          <a:latin typeface="华文新魏" panose="02010800040101010101" pitchFamily="2" charset="-122"/>
                          <a:ea typeface="华文新魏" panose="02010800040101010101" pitchFamily="2" charset="-122"/>
                        </a:rPr>
                        <a:t>宪法修正</a:t>
                      </a:r>
                      <a:r>
                        <a:rPr lang="en-US" altLang="zh-CN" sz="1900" b="1" dirty="0" smtClean="0">
                          <a:latin typeface="华文新魏" panose="02010800040101010101" pitchFamily="2" charset="-122"/>
                          <a:ea typeface="华文新魏" panose="02010800040101010101" pitchFamily="2" charset="-122"/>
                        </a:rPr>
                        <a:t>18</a:t>
                      </a:r>
                      <a:r>
                        <a:rPr lang="zh-CN" altLang="en-US" sz="1900" b="1" dirty="0" smtClean="0">
                          <a:latin typeface="华文新魏" panose="02010800040101010101" pitchFamily="2" charset="-122"/>
                          <a:ea typeface="华文新魏" panose="02010800040101010101" pitchFamily="2" charset="-122"/>
                        </a:rPr>
                        <a:t>宪法修正</a:t>
                      </a:r>
                    </a:p>
                  </a:txBody>
                  <a:tcPr/>
                </a:tc>
                <a:tc>
                  <a:txBody>
                    <a:bodyPr/>
                    <a:lstStyle/>
                    <a:p>
                      <a:endParaRPr lang="zh-CN" altLang="en-US" sz="13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en-US" sz="1300" dirty="0" smtClean="0"/>
                        <a:t>国家性质（</a:t>
                      </a:r>
                      <a:r>
                        <a:rPr lang="zh-CN" altLang="en-US" sz="1900" dirty="0" smtClean="0">
                          <a:solidFill>
                            <a:srgbClr val="FF0000"/>
                          </a:solidFill>
                          <a:latin typeface="华文新魏" panose="02010800040101010101" pitchFamily="2" charset="-122"/>
                          <a:ea typeface="华文新魏" panose="02010800040101010101" pitchFamily="2" charset="-122"/>
                        </a:rPr>
                        <a:t>人民民主专政的社会主义国家</a:t>
                      </a:r>
                      <a:r>
                        <a:rPr lang="zh-CN" altLang="en-US" sz="1900" dirty="0" smtClean="0">
                          <a:latin typeface="华文新魏" panose="02010800040101010101" pitchFamily="2" charset="-122"/>
                          <a:ea typeface="华文新魏" panose="02010800040101010101" pitchFamily="2" charset="-122"/>
                        </a:rPr>
                        <a:t>）</a:t>
                      </a:r>
                      <a:endParaRPr lang="zh-CN" altLang="en-US" sz="1300" dirty="0" smtClean="0"/>
                    </a:p>
                    <a:p>
                      <a:endParaRPr lang="zh-CN" altLang="en-US" sz="1300" dirty="0"/>
                    </a:p>
                  </a:txBody>
                  <a:tcPr/>
                </a:tc>
                <a:tc>
                  <a:txBody>
                    <a:bodyPr/>
                    <a:lstStyle/>
                    <a:p>
                      <a:endParaRPr lang="zh-CN" altLang="en-US" sz="1300" dirty="0"/>
                    </a:p>
                  </a:txBody>
                  <a:tcPr/>
                </a:tc>
                <a:tc>
                  <a:txBody>
                    <a:bodyPr/>
                    <a:lstStyle/>
                    <a:p>
                      <a:endParaRPr lang="zh-CN" altLang="en-US" sz="1300" dirty="0"/>
                    </a:p>
                  </a:txBody>
                  <a:tcPr/>
                </a:tc>
              </a:tr>
            </a:tbl>
          </a:graphicData>
        </a:graphic>
      </p:graphicFrame>
      <p:sp>
        <p:nvSpPr>
          <p:cNvPr id="3" name="文本框 2"/>
          <p:cNvSpPr txBox="1"/>
          <p:nvPr/>
        </p:nvSpPr>
        <p:spPr>
          <a:xfrm>
            <a:off x="2931795" y="1017905"/>
            <a:ext cx="1357630" cy="583565"/>
          </a:xfrm>
          <a:prstGeom prst="rect">
            <a:avLst/>
          </a:prstGeom>
          <a:noFill/>
        </p:spPr>
        <p:txBody>
          <a:bodyPr wrap="square" rtlCol="0">
            <a:spAutoFit/>
          </a:bodyPr>
          <a:lstStyle/>
          <a:p>
            <a:r>
              <a:rPr lang="zh-CN" altLang="en-US" sz="1600" dirty="0"/>
              <a:t>人民解放战争 七届二中</a:t>
            </a:r>
          </a:p>
        </p:txBody>
      </p:sp>
      <p:sp>
        <p:nvSpPr>
          <p:cNvPr id="4" name="矩形 3"/>
          <p:cNvSpPr/>
          <p:nvPr/>
        </p:nvSpPr>
        <p:spPr>
          <a:xfrm>
            <a:off x="1610727" y="2245485"/>
            <a:ext cx="949960" cy="398780"/>
          </a:xfrm>
          <a:prstGeom prst="rect">
            <a:avLst/>
          </a:prstGeom>
        </p:spPr>
        <p:txBody>
          <a:bodyPr wrap="none">
            <a:spAutoFit/>
          </a:bodyPr>
          <a:lstStyle/>
          <a:p>
            <a:pPr algn="ctr"/>
            <a:r>
              <a:rPr lang="en-US" altLang="zh-CN" sz="2000" b="1" dirty="0">
                <a:solidFill>
                  <a:srgbClr val="FF0000"/>
                </a:solidFill>
                <a:latin typeface="华文新魏" panose="02010800040101010101" pitchFamily="2" charset="-122"/>
                <a:ea typeface="华文新魏" panose="02010800040101010101" pitchFamily="2" charset="-122"/>
              </a:rPr>
              <a:t>54</a:t>
            </a:r>
            <a:r>
              <a:rPr lang="zh-CN" altLang="en-US" sz="2000" b="1" dirty="0">
                <a:solidFill>
                  <a:srgbClr val="FF0000"/>
                </a:solidFill>
                <a:latin typeface="华文新魏" panose="02010800040101010101" pitchFamily="2" charset="-122"/>
                <a:ea typeface="华文新魏" panose="02010800040101010101" pitchFamily="2" charset="-122"/>
              </a:rPr>
              <a:t>宪法</a:t>
            </a:r>
          </a:p>
        </p:txBody>
      </p:sp>
      <p:sp>
        <p:nvSpPr>
          <p:cNvPr id="6" name="文本框 5"/>
          <p:cNvSpPr txBox="1"/>
          <p:nvPr/>
        </p:nvSpPr>
        <p:spPr>
          <a:xfrm>
            <a:off x="2540635" y="1784987"/>
            <a:ext cx="1648460" cy="830997"/>
          </a:xfrm>
          <a:prstGeom prst="rect">
            <a:avLst/>
          </a:prstGeom>
          <a:solidFill>
            <a:srgbClr val="FFFF00"/>
          </a:solidFill>
        </p:spPr>
        <p:txBody>
          <a:bodyPr wrap="square" rtlCol="0">
            <a:spAutoFit/>
          </a:bodyPr>
          <a:lstStyle/>
          <a:p>
            <a:r>
              <a:rPr lang="zh-CN" altLang="en-US" sz="1600" dirty="0">
                <a:latin typeface="华文新魏" panose="02010800040101010101" pitchFamily="2" charset="-122"/>
                <a:ea typeface="华文新魏" panose="02010800040101010101" pitchFamily="2" charset="-122"/>
                <a:sym typeface="+mn-ea"/>
              </a:rPr>
              <a:t>逐渐向社会主义过渡</a:t>
            </a:r>
          </a:p>
          <a:p>
            <a:r>
              <a:rPr lang="zh-CN" altLang="en-US" sz="1600" dirty="0">
                <a:latin typeface="华文新魏" panose="02010800040101010101" pitchFamily="2" charset="-122"/>
                <a:ea typeface="华文新魏" panose="02010800040101010101" pitchFamily="2" charset="-122"/>
                <a:sym typeface="+mn-ea"/>
              </a:rPr>
              <a:t>国民经济恢复  </a:t>
            </a:r>
            <a:endParaRPr lang="zh-CN" altLang="en-US" sz="1600" dirty="0">
              <a:latin typeface="华文新魏" panose="02010800040101010101" pitchFamily="2" charset="-122"/>
              <a:ea typeface="华文新魏" panose="02010800040101010101" pitchFamily="2" charset="-122"/>
            </a:endParaRPr>
          </a:p>
        </p:txBody>
      </p:sp>
      <p:sp>
        <p:nvSpPr>
          <p:cNvPr id="7" name="文本框 6"/>
          <p:cNvSpPr txBox="1"/>
          <p:nvPr/>
        </p:nvSpPr>
        <p:spPr>
          <a:xfrm>
            <a:off x="2969895" y="3244850"/>
            <a:ext cx="1219200" cy="369332"/>
          </a:xfrm>
          <a:prstGeom prst="rect">
            <a:avLst/>
          </a:prstGeom>
          <a:gradFill>
            <a:gsLst>
              <a:gs pos="100000">
                <a:srgbClr val="FBFB11"/>
              </a:gs>
              <a:gs pos="100000">
                <a:srgbClr val="838309"/>
              </a:gs>
            </a:gsLst>
            <a:lin ang="5400000" scaled="0"/>
          </a:gradFill>
        </p:spPr>
        <p:txBody>
          <a:bodyPr wrap="square" rtlCol="0">
            <a:spAutoFit/>
          </a:bodyPr>
          <a:lstStyle/>
          <a:p>
            <a:r>
              <a:rPr lang="zh-CN" altLang="en-US" dirty="0">
                <a:latin typeface="华文新魏" charset="0"/>
                <a:ea typeface="华文新魏" charset="0"/>
              </a:rPr>
              <a:t>一化三改</a:t>
            </a:r>
          </a:p>
        </p:txBody>
      </p:sp>
      <p:sp>
        <p:nvSpPr>
          <p:cNvPr id="9" name="文本框 8"/>
          <p:cNvSpPr txBox="1"/>
          <p:nvPr/>
        </p:nvSpPr>
        <p:spPr>
          <a:xfrm>
            <a:off x="6981815" y="4481322"/>
            <a:ext cx="3740859"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所有制结构（</a:t>
            </a:r>
            <a:r>
              <a:rPr lang="zh-CN" altLang="en-US" dirty="0">
                <a:solidFill>
                  <a:srgbClr val="FF0000"/>
                </a:solidFill>
                <a:latin typeface="华文新魏" panose="02010800040101010101" pitchFamily="2" charset="-122"/>
                <a:ea typeface="华文新魏" panose="02010800040101010101" pitchFamily="2" charset="-122"/>
              </a:rPr>
              <a:t>计划为主，市场为辅</a:t>
            </a:r>
            <a:r>
              <a:rPr lang="zh-CN" altLang="en-US" dirty="0">
                <a:latin typeface="华文新魏" panose="02010800040101010101" pitchFamily="2" charset="-122"/>
                <a:ea typeface="华文新魏" panose="02010800040101010101" pitchFamily="2" charset="-122"/>
              </a:rPr>
              <a:t>）</a:t>
            </a:r>
          </a:p>
        </p:txBody>
      </p:sp>
      <p:sp>
        <p:nvSpPr>
          <p:cNvPr id="10" name="文本框 9"/>
          <p:cNvSpPr txBox="1"/>
          <p:nvPr/>
        </p:nvSpPr>
        <p:spPr>
          <a:xfrm>
            <a:off x="6884039" y="4711701"/>
            <a:ext cx="2477135"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分配方式（</a:t>
            </a:r>
            <a:r>
              <a:rPr lang="zh-CN" altLang="en-US" dirty="0">
                <a:solidFill>
                  <a:srgbClr val="FF0000"/>
                </a:solidFill>
                <a:latin typeface="华文新魏" panose="02010800040101010101" pitchFamily="2" charset="-122"/>
                <a:ea typeface="华文新魏" panose="02010800040101010101" pitchFamily="2" charset="-122"/>
              </a:rPr>
              <a:t>按劳分配</a:t>
            </a:r>
            <a:r>
              <a:rPr lang="zh-CN" altLang="en-US" dirty="0">
                <a:latin typeface="华文新魏" panose="02010800040101010101" pitchFamily="2" charset="-122"/>
                <a:ea typeface="华文新魏" panose="02010800040101010101" pitchFamily="2" charset="-122"/>
              </a:rPr>
              <a:t>）</a:t>
            </a:r>
          </a:p>
        </p:txBody>
      </p:sp>
      <p:sp>
        <p:nvSpPr>
          <p:cNvPr id="11" name="文本框 10"/>
          <p:cNvSpPr txBox="1"/>
          <p:nvPr/>
        </p:nvSpPr>
        <p:spPr>
          <a:xfrm>
            <a:off x="6884038" y="5080001"/>
            <a:ext cx="2214245"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管理方式（</a:t>
            </a:r>
            <a:r>
              <a:rPr lang="zh-CN" altLang="en-US" dirty="0">
                <a:solidFill>
                  <a:srgbClr val="FF0000"/>
                </a:solidFill>
                <a:latin typeface="华文新魏" panose="02010800040101010101" pitchFamily="2" charset="-122"/>
                <a:ea typeface="华文新魏" panose="02010800040101010101" pitchFamily="2" charset="-122"/>
              </a:rPr>
              <a:t>自主权</a:t>
            </a:r>
            <a:r>
              <a:rPr lang="zh-CN" altLang="en-US" dirty="0">
                <a:latin typeface="华文新魏" panose="02010800040101010101" pitchFamily="2" charset="-122"/>
                <a:ea typeface="华文新魏" panose="02010800040101010101" pitchFamily="2" charset="-122"/>
              </a:rPr>
              <a:t>）</a:t>
            </a:r>
          </a:p>
        </p:txBody>
      </p:sp>
      <p:sp>
        <p:nvSpPr>
          <p:cNvPr id="12" name="文本框 11"/>
          <p:cNvSpPr txBox="1"/>
          <p:nvPr/>
        </p:nvSpPr>
        <p:spPr>
          <a:xfrm>
            <a:off x="8928145" y="5078614"/>
            <a:ext cx="1794811"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提高</a:t>
            </a:r>
            <a:r>
              <a:rPr lang="zh-CN" altLang="en-US" dirty="0">
                <a:solidFill>
                  <a:srgbClr val="FF0000"/>
                </a:solidFill>
                <a:latin typeface="华文新魏" panose="02010800040101010101" pitchFamily="2" charset="-122"/>
                <a:ea typeface="华文新魏" panose="02010800040101010101" pitchFamily="2" charset="-122"/>
              </a:rPr>
              <a:t>公民</a:t>
            </a:r>
            <a:r>
              <a:rPr lang="zh-CN" altLang="en-US" dirty="0">
                <a:latin typeface="华文新魏" panose="02010800040101010101" pitchFamily="2" charset="-122"/>
                <a:ea typeface="华文新魏" panose="02010800040101010101" pitchFamily="2" charset="-122"/>
              </a:rPr>
              <a:t>地位</a:t>
            </a:r>
          </a:p>
        </p:txBody>
      </p:sp>
      <p:sp>
        <p:nvSpPr>
          <p:cNvPr id="18" name="文本框 17"/>
          <p:cNvSpPr txBox="1"/>
          <p:nvPr/>
        </p:nvSpPr>
        <p:spPr>
          <a:xfrm>
            <a:off x="4170441" y="5066178"/>
            <a:ext cx="2788867" cy="353943"/>
          </a:xfrm>
          <a:prstGeom prst="rect">
            <a:avLst/>
          </a:prstGeom>
          <a:noFill/>
        </p:spPr>
        <p:txBody>
          <a:bodyPr wrap="square" rtlCol="0">
            <a:spAutoFit/>
          </a:bodyPr>
          <a:lstStyle/>
          <a:p>
            <a:r>
              <a:rPr lang="zh-CN" altLang="en-US" sz="1700" dirty="0">
                <a:latin typeface="华文新魏" panose="02010800040101010101" pitchFamily="2" charset="-122"/>
                <a:ea typeface="华文新魏" panose="02010800040101010101" pitchFamily="2" charset="-122"/>
              </a:rPr>
              <a:t>根本任务（</a:t>
            </a:r>
            <a:r>
              <a:rPr lang="zh-CN" altLang="en-US" sz="1700" dirty="0">
                <a:solidFill>
                  <a:srgbClr val="FF0000"/>
                </a:solidFill>
                <a:latin typeface="华文新魏" panose="02010800040101010101" pitchFamily="2" charset="-122"/>
                <a:ea typeface="华文新魏" panose="02010800040101010101" pitchFamily="2" charset="-122"/>
              </a:rPr>
              <a:t>社会主义现代化</a:t>
            </a:r>
            <a:r>
              <a:rPr lang="zh-CN" altLang="en-US" sz="1700" dirty="0">
                <a:latin typeface="华文新魏" panose="02010800040101010101" pitchFamily="2" charset="-122"/>
                <a:ea typeface="华文新魏" panose="02010800040101010101" pitchFamily="2" charset="-122"/>
              </a:rPr>
              <a:t>）</a:t>
            </a:r>
          </a:p>
        </p:txBody>
      </p:sp>
      <p:sp>
        <p:nvSpPr>
          <p:cNvPr id="17" name="文本框 16"/>
          <p:cNvSpPr txBox="1"/>
          <p:nvPr/>
        </p:nvSpPr>
        <p:spPr>
          <a:xfrm>
            <a:off x="2935262" y="4673255"/>
            <a:ext cx="1235725" cy="584775"/>
          </a:xfrm>
          <a:prstGeom prst="rect">
            <a:avLst/>
          </a:prstGeom>
          <a:solidFill>
            <a:srgbClr val="FFFF00"/>
          </a:solidFill>
        </p:spPr>
        <p:txBody>
          <a:bodyPr wrap="square" rtlCol="0">
            <a:spAutoFit/>
          </a:bodyPr>
          <a:lstStyle/>
          <a:p>
            <a:r>
              <a:rPr lang="zh-CN" altLang="en-US" sz="1600" dirty="0">
                <a:latin typeface="华文新魏" panose="02010800040101010101" pitchFamily="2" charset="-122"/>
                <a:ea typeface="华文新魏" panose="02010800040101010101" pitchFamily="2" charset="-122"/>
              </a:rPr>
              <a:t>十一届三中全会</a:t>
            </a:r>
          </a:p>
        </p:txBody>
      </p:sp>
      <p:sp>
        <p:nvSpPr>
          <p:cNvPr id="48" name="文本框 47"/>
          <p:cNvSpPr txBox="1"/>
          <p:nvPr/>
        </p:nvSpPr>
        <p:spPr>
          <a:xfrm>
            <a:off x="10075289" y="2012233"/>
            <a:ext cx="2039085" cy="707886"/>
          </a:xfrm>
          <a:prstGeom prst="rect">
            <a:avLst/>
          </a:prstGeom>
          <a:solidFill>
            <a:srgbClr val="FFFF00"/>
          </a:solid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开创人民民主的全新阶段</a:t>
            </a:r>
          </a:p>
        </p:txBody>
      </p:sp>
      <p:sp>
        <p:nvSpPr>
          <p:cNvPr id="19" name="文本框 18"/>
          <p:cNvSpPr txBox="1"/>
          <p:nvPr/>
        </p:nvSpPr>
        <p:spPr>
          <a:xfrm>
            <a:off x="10722610" y="4611370"/>
            <a:ext cx="1362711" cy="707886"/>
          </a:xfrm>
          <a:prstGeom prst="rect">
            <a:avLst/>
          </a:prstGeom>
          <a:solidFill>
            <a:srgbClr val="FFFF00"/>
          </a:solid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治国安邦总章程</a:t>
            </a:r>
          </a:p>
        </p:txBody>
      </p:sp>
      <p:sp>
        <p:nvSpPr>
          <p:cNvPr id="22" name="文本框 21"/>
          <p:cNvSpPr txBox="1"/>
          <p:nvPr/>
        </p:nvSpPr>
        <p:spPr>
          <a:xfrm>
            <a:off x="6900502" y="5521522"/>
            <a:ext cx="3635228" cy="646331"/>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所有制结构（</a:t>
            </a:r>
            <a:r>
              <a:rPr lang="zh-CN" altLang="en-US" dirty="0">
                <a:solidFill>
                  <a:srgbClr val="FF0000"/>
                </a:solidFill>
                <a:latin typeface="华文新魏" panose="02010800040101010101" pitchFamily="2" charset="-122"/>
                <a:ea typeface="华文新魏" panose="02010800040101010101" pitchFamily="2" charset="-122"/>
              </a:rPr>
              <a:t>公有制为主体、多种所有制经济共同发展</a:t>
            </a:r>
            <a:r>
              <a:rPr lang="zh-CN" altLang="en-US" dirty="0">
                <a:latin typeface="华文新魏" panose="02010800040101010101" pitchFamily="2" charset="-122"/>
                <a:ea typeface="华文新魏" panose="02010800040101010101" pitchFamily="2" charset="-122"/>
              </a:rPr>
              <a:t>）非公有制</a:t>
            </a:r>
          </a:p>
        </p:txBody>
      </p:sp>
      <p:sp>
        <p:nvSpPr>
          <p:cNvPr id="23" name="文本框 22"/>
          <p:cNvSpPr txBox="1"/>
          <p:nvPr/>
        </p:nvSpPr>
        <p:spPr>
          <a:xfrm>
            <a:off x="6981815" y="6201888"/>
            <a:ext cx="3336007" cy="646331"/>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分配方式（</a:t>
            </a:r>
            <a:r>
              <a:rPr lang="zh-CN" altLang="en-US" dirty="0">
                <a:solidFill>
                  <a:srgbClr val="FF0000"/>
                </a:solidFill>
                <a:latin typeface="华文新魏" panose="02010800040101010101" pitchFamily="2" charset="-122"/>
                <a:ea typeface="华文新魏" panose="02010800040101010101" pitchFamily="2" charset="-122"/>
              </a:rPr>
              <a:t>按劳分配为主体，多种分配方式并存</a:t>
            </a:r>
            <a:r>
              <a:rPr lang="zh-CN" altLang="en-US" dirty="0">
                <a:latin typeface="华文新魏" panose="02010800040101010101" pitchFamily="2" charset="-122"/>
                <a:ea typeface="华文新魏" panose="02010800040101010101" pitchFamily="2" charset="-122"/>
              </a:rPr>
              <a:t>）</a:t>
            </a:r>
          </a:p>
        </p:txBody>
      </p:sp>
      <p:sp>
        <p:nvSpPr>
          <p:cNvPr id="5" name="文本框 4"/>
          <p:cNvSpPr txBox="1"/>
          <p:nvPr/>
        </p:nvSpPr>
        <p:spPr>
          <a:xfrm>
            <a:off x="4329191" y="6048523"/>
            <a:ext cx="2788867" cy="353943"/>
          </a:xfrm>
          <a:prstGeom prst="rect">
            <a:avLst/>
          </a:prstGeom>
          <a:noFill/>
        </p:spPr>
        <p:txBody>
          <a:bodyPr wrap="square" rtlCol="0">
            <a:spAutoFit/>
          </a:bodyPr>
          <a:lstStyle/>
          <a:p>
            <a:r>
              <a:rPr lang="zh-CN" altLang="en-US" sz="1700" dirty="0">
                <a:latin typeface="华文新魏" panose="02010800040101010101" pitchFamily="2" charset="-122"/>
                <a:ea typeface="华文新魏" panose="02010800040101010101" pitchFamily="2" charset="-122"/>
              </a:rPr>
              <a:t>根本任务（</a:t>
            </a:r>
            <a:r>
              <a:rPr lang="zh-CN" altLang="en-US" sz="1700" dirty="0">
                <a:solidFill>
                  <a:srgbClr val="FF0000"/>
                </a:solidFill>
                <a:latin typeface="华文新魏" panose="02010800040101010101" pitchFamily="2" charset="-122"/>
                <a:ea typeface="华文新魏" panose="02010800040101010101" pitchFamily="2" charset="-122"/>
              </a:rPr>
              <a:t>社会主义现代化</a:t>
            </a:r>
            <a:r>
              <a:rPr lang="zh-CN" altLang="en-US" sz="1700" dirty="0">
                <a:latin typeface="华文新魏" panose="02010800040101010101" pitchFamily="2" charset="-122"/>
                <a:ea typeface="华文新魏" panose="02010800040101010101" pitchFamily="2" charset="-122"/>
              </a:rPr>
              <a:t>）</a:t>
            </a:r>
          </a:p>
        </p:txBody>
      </p:sp>
      <p:sp>
        <p:nvSpPr>
          <p:cNvPr id="21" name="文本框 20"/>
          <p:cNvSpPr txBox="1"/>
          <p:nvPr/>
        </p:nvSpPr>
        <p:spPr>
          <a:xfrm>
            <a:off x="4349739" y="6377948"/>
            <a:ext cx="1305339" cy="353943"/>
          </a:xfrm>
          <a:prstGeom prst="rect">
            <a:avLst/>
          </a:prstGeom>
          <a:solidFill>
            <a:srgbClr val="FFFF00"/>
          </a:solidFill>
        </p:spPr>
        <p:txBody>
          <a:bodyPr wrap="square" rtlCol="0">
            <a:spAutoFit/>
          </a:bodyPr>
          <a:lstStyle/>
          <a:p>
            <a:r>
              <a:rPr lang="zh-CN" altLang="en-US" sz="1700" dirty="0">
                <a:solidFill>
                  <a:srgbClr val="FF0000"/>
                </a:solidFill>
                <a:latin typeface="华文新魏" panose="02010800040101010101" pitchFamily="2" charset="-122"/>
                <a:ea typeface="华文新魏" panose="02010800040101010101" pitchFamily="2" charset="-122"/>
              </a:rPr>
              <a:t>依法治国</a:t>
            </a:r>
          </a:p>
        </p:txBody>
      </p:sp>
      <p:sp>
        <p:nvSpPr>
          <p:cNvPr id="24" name="文本框 23"/>
          <p:cNvSpPr txBox="1"/>
          <p:nvPr/>
        </p:nvSpPr>
        <p:spPr>
          <a:xfrm>
            <a:off x="2934966" y="5793040"/>
            <a:ext cx="1235725" cy="584775"/>
          </a:xfrm>
          <a:prstGeom prst="rect">
            <a:avLst/>
          </a:prstGeom>
          <a:solidFill>
            <a:srgbClr val="FFFF00"/>
          </a:solidFill>
        </p:spPr>
        <p:txBody>
          <a:bodyPr wrap="square" rtlCol="0">
            <a:spAutoFit/>
          </a:bodyPr>
          <a:lstStyle/>
          <a:p>
            <a:r>
              <a:rPr lang="en-US" altLang="zh-CN" sz="1600" dirty="0">
                <a:latin typeface="华文新魏" panose="02010800040101010101" pitchFamily="2" charset="-122"/>
                <a:ea typeface="华文新魏" panose="02010800040101010101" pitchFamily="2" charset="-122"/>
              </a:rPr>
              <a:t>92</a:t>
            </a:r>
            <a:r>
              <a:rPr lang="zh-CN" altLang="en-US" sz="1600" dirty="0">
                <a:latin typeface="华文新魏" panose="02010800040101010101" pitchFamily="2" charset="-122"/>
                <a:ea typeface="华文新魏" panose="02010800040101010101" pitchFamily="2" charset="-122"/>
              </a:rPr>
              <a:t>南方谈话中共十四大</a:t>
            </a:r>
          </a:p>
        </p:txBody>
      </p:sp>
      <p:sp>
        <p:nvSpPr>
          <p:cNvPr id="27" name="文本框 26"/>
          <p:cNvSpPr txBox="1"/>
          <p:nvPr/>
        </p:nvSpPr>
        <p:spPr>
          <a:xfrm>
            <a:off x="10851709" y="6001833"/>
            <a:ext cx="1104407" cy="400110"/>
          </a:xfrm>
          <a:prstGeom prst="rect">
            <a:avLst/>
          </a:prstGeom>
          <a:solidFill>
            <a:srgbClr val="FFFF00"/>
          </a:solidFill>
        </p:spPr>
        <p:txBody>
          <a:bodyPr wrap="square" rtlCol="0">
            <a:spAutoFit/>
          </a:bodyPr>
          <a:lstStyle/>
          <a:p>
            <a:r>
              <a:rPr lang="zh-CN" altLang="en-US" sz="2000" dirty="0">
                <a:latin typeface="华文新魏" panose="02010800040101010101" pitchFamily="2" charset="-122"/>
                <a:ea typeface="华文新魏" panose="02010800040101010101" pitchFamily="2" charset="-122"/>
              </a:rPr>
              <a:t>新阶段</a:t>
            </a:r>
          </a:p>
        </p:txBody>
      </p:sp>
      <p:sp>
        <p:nvSpPr>
          <p:cNvPr id="28" name="左弧形箭头 27"/>
          <p:cNvSpPr/>
          <p:nvPr/>
        </p:nvSpPr>
        <p:spPr>
          <a:xfrm>
            <a:off x="976121" y="1175657"/>
            <a:ext cx="578128" cy="143916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左弧形箭头 28"/>
          <p:cNvSpPr/>
          <p:nvPr/>
        </p:nvSpPr>
        <p:spPr>
          <a:xfrm>
            <a:off x="665056" y="2808269"/>
            <a:ext cx="699198" cy="167226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0" name="左弧形箭头 29"/>
          <p:cNvSpPr/>
          <p:nvPr/>
        </p:nvSpPr>
        <p:spPr>
          <a:xfrm>
            <a:off x="734344" y="4689281"/>
            <a:ext cx="587831" cy="1536213"/>
          </a:xfrm>
          <a:prstGeom prst="curvedRightArrow">
            <a:avLst>
              <a:gd name="adj1" fmla="val 25000"/>
              <a:gd name="adj2" fmla="val 48448"/>
              <a:gd name="adj3" fmla="val 154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8" name="矩形 7"/>
          <p:cNvSpPr/>
          <p:nvPr/>
        </p:nvSpPr>
        <p:spPr>
          <a:xfrm>
            <a:off x="5173163" y="3739877"/>
            <a:ext cx="877164" cy="923330"/>
          </a:xfrm>
          <a:prstGeom prst="rect">
            <a:avLst/>
          </a:prstGeom>
          <a:noFill/>
        </p:spPr>
        <p:txBody>
          <a:bodyPr wrap="none" lIns="91440" tIns="45720" rIns="91440" bIns="45720">
            <a:spAutoFit/>
          </a:bodyPr>
          <a:lstStyle/>
          <a:p>
            <a:pPr algn="ctr"/>
            <a:r>
              <a:rPr lang="zh-CN" altLang="en-US" sz="5400" b="1" cap="none" spc="0" dirty="0" smtClean="0">
                <a:ln w="13462">
                  <a:solidFill>
                    <a:schemeClr val="bg1"/>
                  </a:solidFill>
                  <a:prstDash val="solid"/>
                </a:ln>
                <a:solidFill>
                  <a:srgbClr val="FF0000"/>
                </a:solidFill>
                <a:effectLst>
                  <a:outerShdw dist="38100" dir="2700000" algn="bl" rotWithShape="0">
                    <a:schemeClr val="accent5"/>
                  </a:outerShdw>
                </a:effectLst>
              </a:rPr>
              <a:t>变</a:t>
            </a:r>
            <a:endParaRPr lang="zh-CN" alt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5" name="下箭头 14"/>
          <p:cNvSpPr/>
          <p:nvPr/>
        </p:nvSpPr>
        <p:spPr>
          <a:xfrm>
            <a:off x="5257231" y="3055044"/>
            <a:ext cx="649871" cy="666537"/>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31" name="下箭头 30"/>
          <p:cNvSpPr/>
          <p:nvPr/>
        </p:nvSpPr>
        <p:spPr>
          <a:xfrm>
            <a:off x="8082072" y="3070480"/>
            <a:ext cx="649871" cy="666537"/>
          </a:xfrm>
          <a:prstGeom prst="down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CN" altLang="en-US"/>
          </a:p>
        </p:txBody>
      </p:sp>
      <p:sp>
        <p:nvSpPr>
          <p:cNvPr id="32" name="矩形 31"/>
          <p:cNvSpPr/>
          <p:nvPr/>
        </p:nvSpPr>
        <p:spPr>
          <a:xfrm>
            <a:off x="7968425" y="3716182"/>
            <a:ext cx="877164" cy="923330"/>
          </a:xfrm>
          <a:prstGeom prst="rect">
            <a:avLst/>
          </a:prstGeom>
          <a:noFill/>
        </p:spPr>
        <p:txBody>
          <a:bodyPr wrap="none" lIns="91440" tIns="45720" rIns="91440" bIns="45720">
            <a:spAutoFit/>
          </a:bodyPr>
          <a:lstStyle/>
          <a:p>
            <a:pPr algn="ctr"/>
            <a:r>
              <a:rPr lang="zh-CN" altLang="en-US" sz="5400" b="1" cap="none" spc="0" dirty="0" smtClean="0">
                <a:ln w="13462">
                  <a:solidFill>
                    <a:schemeClr val="bg1"/>
                  </a:solidFill>
                  <a:prstDash val="solid"/>
                </a:ln>
                <a:solidFill>
                  <a:srgbClr val="FF0000"/>
                </a:solidFill>
                <a:effectLst>
                  <a:outerShdw dist="38100" dir="2700000" algn="bl" rotWithShape="0">
                    <a:schemeClr val="accent5"/>
                  </a:outerShdw>
                </a:effectLst>
              </a:rPr>
              <a:t>变</a:t>
            </a:r>
            <a:endParaRPr lang="zh-CN" altLang="en-US" sz="5400" b="1" cap="none" spc="0" dirty="0">
              <a:ln w="13462">
                <a:solidFill>
                  <a:schemeClr val="bg1"/>
                </a:solidFill>
                <a:prstDash val="solid"/>
              </a:ln>
              <a:solidFill>
                <a:srgbClr val="FF0000"/>
              </a:solidFill>
              <a:effectLst>
                <a:outerShdw dist="38100" dir="2700000" algn="bl" rotWithShape="0">
                  <a:schemeClr val="accent5"/>
                </a:outerShdw>
              </a:effectLst>
            </a:endParaRPr>
          </a:p>
        </p:txBody>
      </p:sp>
      <p:sp>
        <p:nvSpPr>
          <p:cNvPr id="14" name="文本框 13"/>
          <p:cNvSpPr txBox="1"/>
          <p:nvPr/>
        </p:nvSpPr>
        <p:spPr>
          <a:xfrm>
            <a:off x="4329191" y="1263232"/>
            <a:ext cx="1895313" cy="338554"/>
          </a:xfrm>
          <a:prstGeom prst="rect">
            <a:avLst/>
          </a:prstGeom>
          <a:noFill/>
        </p:spPr>
        <p:txBody>
          <a:bodyPr wrap="square" rtlCol="0">
            <a:spAutoFit/>
          </a:bodyPr>
          <a:lstStyle/>
          <a:p>
            <a:r>
              <a:rPr lang="zh-CN" altLang="en-US" sz="1600" dirty="0">
                <a:latin typeface="华文新魏" panose="02010800040101010101" pitchFamily="2" charset="-122"/>
                <a:ea typeface="华文新魏" panose="02010800040101010101" pitchFamily="2" charset="-122"/>
              </a:rPr>
              <a:t>实行</a:t>
            </a:r>
            <a:r>
              <a:rPr lang="zh-CN" altLang="en-US" sz="1600" dirty="0" smtClean="0">
                <a:latin typeface="华文新魏" panose="02010800040101010101" pitchFamily="2" charset="-122"/>
                <a:ea typeface="华文新魏" panose="02010800040101010101" pitchFamily="2" charset="-122"/>
              </a:rPr>
              <a:t>民族区域自治</a:t>
            </a:r>
            <a:endParaRPr lang="zh-CN" altLang="en-US" sz="1600" dirty="0">
              <a:latin typeface="华文新魏" panose="02010800040101010101" pitchFamily="2" charset="-122"/>
              <a:ea typeface="华文新魏" panose="02010800040101010101" pitchFamily="2" charset="-122"/>
            </a:endParaRPr>
          </a:p>
        </p:txBody>
      </p:sp>
      <p:sp>
        <p:nvSpPr>
          <p:cNvPr id="16" name="文本框 15"/>
          <p:cNvSpPr txBox="1"/>
          <p:nvPr/>
        </p:nvSpPr>
        <p:spPr>
          <a:xfrm>
            <a:off x="10535730" y="1159782"/>
            <a:ext cx="1118205" cy="369332"/>
          </a:xfrm>
          <a:prstGeom prst="rect">
            <a:avLst/>
          </a:prstGeom>
          <a:noFill/>
        </p:spPr>
        <p:txBody>
          <a:bodyPr wrap="square" rtlCol="0">
            <a:spAutoFit/>
          </a:bodyPr>
          <a:lstStyle/>
          <a:p>
            <a:r>
              <a:rPr lang="zh-CN" altLang="en-US" dirty="0">
                <a:latin typeface="华文新魏" panose="02010800040101010101" pitchFamily="2" charset="-122"/>
                <a:ea typeface="华文新魏" panose="02010800040101010101" pitchFamily="2" charset="-122"/>
              </a:rPr>
              <a:t>临时</a:t>
            </a:r>
            <a:r>
              <a:rPr lang="zh-CN" altLang="en-US" dirty="0" smtClean="0">
                <a:latin typeface="华文新魏" panose="02010800040101010101" pitchFamily="2" charset="-122"/>
                <a:ea typeface="华文新魏" panose="02010800040101010101" pitchFamily="2" charset="-122"/>
              </a:rPr>
              <a:t>宪法</a:t>
            </a:r>
            <a:endParaRPr lang="zh-CN" altLang="en-US" dirty="0">
              <a:latin typeface="华文新魏" panose="02010800040101010101" pitchFamily="2" charset="-122"/>
              <a:ea typeface="华文新魏" panose="02010800040101010101" pitchFamily="2" charset="-122"/>
            </a:endParaRPr>
          </a:p>
        </p:txBody>
      </p:sp>
      <p:sp>
        <p:nvSpPr>
          <p:cNvPr id="20" name="文本框 19"/>
          <p:cNvSpPr txBox="1"/>
          <p:nvPr/>
        </p:nvSpPr>
        <p:spPr>
          <a:xfrm>
            <a:off x="4289186" y="1982105"/>
            <a:ext cx="2550763" cy="829945"/>
          </a:xfrm>
          <a:prstGeom prst="rect">
            <a:avLst/>
          </a:prstGeom>
          <a:noFill/>
        </p:spPr>
        <p:txBody>
          <a:bodyPr wrap="square" rtlCol="0">
            <a:spAutoFit/>
          </a:bodyPr>
          <a:lstStyle/>
          <a:p>
            <a:r>
              <a:rPr lang="zh-CN" altLang="en-US" sz="1600" dirty="0">
                <a:solidFill>
                  <a:srgbClr val="FF0000"/>
                </a:solidFill>
              </a:rPr>
              <a:t>政体</a:t>
            </a:r>
            <a:r>
              <a:rPr lang="zh-CN" altLang="en-US" sz="1600" dirty="0"/>
              <a:t>（</a:t>
            </a:r>
            <a:r>
              <a:rPr lang="zh-CN" altLang="en-US" sz="1600" dirty="0">
                <a:latin typeface="华文新魏" panose="02010800040101010101" pitchFamily="2" charset="-122"/>
                <a:ea typeface="华文新魏" panose="02010800040101010101" pitchFamily="2" charset="-122"/>
              </a:rPr>
              <a:t>人民代表大会制度） 正式确认（</a:t>
            </a:r>
            <a:r>
              <a:rPr lang="zh-CN" altLang="en-US" sz="1600" dirty="0">
                <a:solidFill>
                  <a:srgbClr val="FF0000"/>
                </a:solidFill>
                <a:latin typeface="华文新魏" panose="02010800040101010101" pitchFamily="2" charset="-122"/>
                <a:ea typeface="华文新魏" panose="02010800040101010101" pitchFamily="2" charset="-122"/>
              </a:rPr>
              <a:t>民族区域自治</a:t>
            </a:r>
            <a:r>
              <a:rPr lang="zh-CN" altLang="en-US" sz="1600" dirty="0">
                <a:latin typeface="华文新魏" panose="02010800040101010101" pitchFamily="2" charset="-122"/>
                <a:ea typeface="华文新魏" panose="02010800040101010101" pitchFamily="2" charset="-122"/>
              </a:rPr>
              <a:t>）基本政治制度</a:t>
            </a:r>
          </a:p>
        </p:txBody>
      </p:sp>
      <p:sp>
        <p:nvSpPr>
          <p:cNvPr id="13" name="矩形 12"/>
          <p:cNvSpPr/>
          <p:nvPr/>
        </p:nvSpPr>
        <p:spPr>
          <a:xfrm>
            <a:off x="4843312" y="1766133"/>
            <a:ext cx="5232096" cy="1200329"/>
          </a:xfrm>
          <a:prstGeom prst="rect">
            <a:avLst/>
          </a:prstGeom>
          <a:noFill/>
          <a:ln>
            <a:noFill/>
          </a:ln>
        </p:spPr>
        <p:txBody>
          <a:bodyPr wrap="square" rtlCol="0" anchor="t">
            <a:spAutoFit/>
          </a:bodyPr>
          <a:lstStyle/>
          <a:p>
            <a:pPr algn="ctr"/>
            <a:r>
              <a:rPr lang="zh-CN" altLang="en-US" sz="7200" b="1" dirty="0">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sym typeface="+mn-ea"/>
              </a:rPr>
              <a:t>时代  </a:t>
            </a:r>
            <a:r>
              <a:rPr lang="zh-CN" altLang="en-US" sz="7200" b="1" dirty="0">
                <a:effectLst>
                  <a:outerShdw blurRad="38100" dist="19050" dir="2700000" algn="tl" rotWithShape="0">
                    <a:schemeClr val="dk1">
                      <a:alpha val="40000"/>
                    </a:schemeClr>
                  </a:outerShdw>
                </a:effectLst>
                <a:latin typeface="黑体" panose="02010609060101010101" pitchFamily="2" charset="-122"/>
                <a:ea typeface="黑体" panose="02010609060101010101" pitchFamily="2" charset="-122"/>
                <a:cs typeface="黑体" panose="02010609060101010101" pitchFamily="2" charset="-122"/>
              </a:rPr>
              <a:t>宪法？  </a:t>
            </a:r>
          </a:p>
        </p:txBody>
      </p:sp>
      <p:sp>
        <p:nvSpPr>
          <p:cNvPr id="33" name="矩形 32"/>
          <p:cNvSpPr/>
          <p:nvPr/>
        </p:nvSpPr>
        <p:spPr>
          <a:xfrm>
            <a:off x="4308215" y="530703"/>
            <a:ext cx="2651084" cy="67134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矩形 33"/>
          <p:cNvSpPr/>
          <p:nvPr/>
        </p:nvSpPr>
        <p:spPr>
          <a:xfrm>
            <a:off x="7034119" y="507947"/>
            <a:ext cx="3073290" cy="6713496"/>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矩形 24"/>
          <p:cNvSpPr/>
          <p:nvPr/>
        </p:nvSpPr>
        <p:spPr>
          <a:xfrm>
            <a:off x="7796530" y="4858385"/>
            <a:ext cx="2926080" cy="1198880"/>
          </a:xfrm>
          <a:prstGeom prst="rect">
            <a:avLst/>
          </a:prstGeom>
          <a:noFill/>
          <a:ln>
            <a:noFill/>
          </a:ln>
        </p:spPr>
        <p:txBody>
          <a:bodyPr wrap="none" rtlCol="0" anchor="t">
            <a:spAutoFit/>
          </a:bodyPr>
          <a:lstStyle/>
          <a:p>
            <a:pPr algn="ctr"/>
            <a:r>
              <a:rPr lang="zh-CN" altLang="en-US" sz="7200" b="1">
                <a:ln w="9525" cmpd="sng">
                  <a:solidFill>
                    <a:schemeClr val="accent1"/>
                  </a:solidFill>
                  <a:prstDash val="solid"/>
                </a:ln>
                <a:solidFill>
                  <a:srgbClr val="FF0000"/>
                </a:solidFill>
                <a:effectLst>
                  <a:glow rad="38100">
                    <a:schemeClr val="accent1">
                      <a:alpha val="40000"/>
                    </a:schemeClr>
                  </a:glow>
                </a:effectLst>
              </a:rPr>
              <a:t>不变？</a:t>
            </a:r>
          </a:p>
        </p:txBody>
      </p:sp>
      <p:pic>
        <p:nvPicPr>
          <p:cNvPr id="26" name="图片 25"/>
          <p:cNvPicPr>
            <a:picLocks noChangeAspect="1"/>
          </p:cNvPicPr>
          <p:nvPr/>
        </p:nvPicPr>
        <p:blipFill>
          <a:blip r:embed="rId3"/>
          <a:stretch>
            <a:fillRect/>
          </a:stretch>
        </p:blipFill>
        <p:spPr>
          <a:xfrm>
            <a:off x="153670" y="2355215"/>
            <a:ext cx="4017010" cy="6205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6" presetClass="emph" presetSubtype="0" fill="hold" grpId="2" nodeType="withEffect">
                                  <p:stCondLst>
                                    <p:cond delay="0"/>
                                  </p:stCondLst>
                                  <p:childTnLst>
                                    <p:animScale>
                                      <p:cBhvr>
                                        <p:cTn id="8" dur="2000" fill="hold"/>
                                        <p:tgtEl>
                                          <p:spTgt spid="25"/>
                                        </p:tgtEl>
                                      </p:cBhvr>
                                      <p:by x="150000" y="150000"/>
                                    </p:animScale>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nodeType="clickEffect">
                                  <p:stCondLst>
                                    <p:cond delay="0"/>
                                  </p:stCondLst>
                                  <p:childTnLst>
                                    <p:animScale>
                                      <p:cBhvr>
                                        <p:cTn id="16" dur="2000" fill="hold"/>
                                        <p:tgtEl>
                                          <p:spTgt spid="26"/>
                                        </p:tgtEl>
                                      </p:cBhvr>
                                      <p:by x="230000" y="2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1"/>
      <p:bldP spid="25" grpId="0"/>
      <p:bldP spid="25" grpId="1"/>
      <p:bldP spid="25" grpId="2"/>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2709" y="-3977294"/>
            <a:ext cx="11637820" cy="4031873"/>
          </a:xfrm>
          <a:prstGeom prst="rect">
            <a:avLst/>
          </a:prstGeom>
        </p:spPr>
        <p:txBody>
          <a:bodyPr wrap="square">
            <a:spAutoFit/>
          </a:bodyPr>
          <a:lstStyle/>
          <a:p>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追溯建国前</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50</a:t>
            </a:r>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多年宪政演变的轨迹</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a:t>
            </a:r>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从清末的洋务派大臣倡导“中学为体</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a:t>
            </a:r>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西学为用”的洋务运动到戊戌六君子力主“修宪法</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a:t>
            </a:r>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开国会”的维新变法再到中国革命先行者孙中山领导的辛亥革命</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a:t>
            </a:r>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无数的流血与牺牲都是为了这样一个梦想———中华民族的富强。背负了太多辛酸与耻辱的中国近代历史与辉煌的古代历史的巨大反差使中华儿女思想之中深刻地植根了求富强、实现民族复兴的情结。新中国的缔造者依然继承了这样一种情结</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a:t>
            </a:r>
            <a:r>
              <a:rPr lang="zh-CN" altLang="zh-CN" sz="3200" dirty="0">
                <a:latin typeface="华文新魏" panose="02010800040101010101" pitchFamily="2" charset="-122"/>
                <a:ea typeface="华文新魏" panose="02010800040101010101" pitchFamily="2" charset="-122"/>
                <a:cs typeface="Times New Roman" panose="02020603050405020304" pitchFamily="18" charset="0"/>
              </a:rPr>
              <a:t>革命乃至宪法都是实现中华民族复兴的工具和手段</a:t>
            </a:r>
            <a:r>
              <a:rPr lang="en-US" altLang="zh-CN" sz="3200" dirty="0">
                <a:latin typeface="华文新魏" panose="02010800040101010101" pitchFamily="2" charset="-122"/>
                <a:ea typeface="华文新魏" panose="02010800040101010101" pitchFamily="2" charset="-122"/>
                <a:cs typeface="Times New Roman" panose="02020603050405020304" pitchFamily="18" charset="0"/>
              </a:rPr>
              <a:t>,</a:t>
            </a:r>
            <a:endParaRPr lang="zh-CN" altLang="en-US" sz="3200" dirty="0">
              <a:latin typeface="华文新魏" panose="02010800040101010101" pitchFamily="2" charset="-122"/>
              <a:ea typeface="华文新魏" panose="02010800040101010101" pitchFamily="2" charset="-122"/>
            </a:endParaRPr>
          </a:p>
        </p:txBody>
      </p:sp>
      <p:sp>
        <p:nvSpPr>
          <p:cNvPr id="57" name="文本框 56"/>
          <p:cNvSpPr txBox="1"/>
          <p:nvPr/>
        </p:nvSpPr>
        <p:spPr>
          <a:xfrm>
            <a:off x="757301" y="733168"/>
            <a:ext cx="923330" cy="1316088"/>
          </a:xfrm>
          <a:prstGeom prst="rect">
            <a:avLst/>
          </a:prstGeom>
          <a:noFill/>
          <a:ln w="28575">
            <a:solidFill>
              <a:srgbClr val="FF0000"/>
            </a:solidFill>
          </a:ln>
        </p:spPr>
        <p:txBody>
          <a:bodyPr vert="eaVert" wrap="square" rtlCol="0">
            <a:spAutoFit/>
          </a:bodyPr>
          <a:lstStyle/>
          <a:p>
            <a:r>
              <a:rPr lang="zh-CN" altLang="en-US" sz="2400" dirty="0"/>
              <a:t>中学为体</a:t>
            </a:r>
            <a:endParaRPr lang="en-US" altLang="zh-CN" sz="2400" dirty="0"/>
          </a:p>
          <a:p>
            <a:r>
              <a:rPr lang="zh-CN" altLang="en-US" sz="2400" dirty="0"/>
              <a:t>西学为用</a:t>
            </a:r>
          </a:p>
        </p:txBody>
      </p:sp>
      <p:sp>
        <p:nvSpPr>
          <p:cNvPr id="58" name="文本框 57"/>
          <p:cNvSpPr txBox="1"/>
          <p:nvPr/>
        </p:nvSpPr>
        <p:spPr>
          <a:xfrm>
            <a:off x="2233450" y="832202"/>
            <a:ext cx="923330" cy="1008101"/>
          </a:xfrm>
          <a:prstGeom prst="rect">
            <a:avLst/>
          </a:prstGeom>
          <a:noFill/>
          <a:ln w="28575">
            <a:solidFill>
              <a:srgbClr val="FF0000"/>
            </a:solidFill>
          </a:ln>
        </p:spPr>
        <p:txBody>
          <a:bodyPr vert="eaVert" wrap="square" rtlCol="0">
            <a:spAutoFit/>
          </a:bodyPr>
          <a:lstStyle/>
          <a:p>
            <a:r>
              <a:rPr lang="zh-CN" altLang="en-US" sz="2400" dirty="0"/>
              <a:t>修宪法</a:t>
            </a:r>
            <a:endParaRPr lang="en-US" altLang="zh-CN" sz="2400" dirty="0"/>
          </a:p>
          <a:p>
            <a:r>
              <a:rPr lang="zh-CN" altLang="en-US" sz="2400" dirty="0"/>
              <a:t>开国会</a:t>
            </a:r>
          </a:p>
        </p:txBody>
      </p:sp>
      <p:sp>
        <p:nvSpPr>
          <p:cNvPr id="59" name="文本框 58"/>
          <p:cNvSpPr txBox="1"/>
          <p:nvPr/>
        </p:nvSpPr>
        <p:spPr>
          <a:xfrm>
            <a:off x="3718780" y="648688"/>
            <a:ext cx="553998" cy="1472503"/>
          </a:xfrm>
          <a:prstGeom prst="rect">
            <a:avLst/>
          </a:prstGeom>
          <a:noFill/>
          <a:ln w="28575">
            <a:solidFill>
              <a:srgbClr val="FF0000"/>
            </a:solidFill>
          </a:ln>
        </p:spPr>
        <p:txBody>
          <a:bodyPr vert="eaVert" wrap="square" rtlCol="0">
            <a:spAutoFit/>
          </a:bodyPr>
          <a:lstStyle/>
          <a:p>
            <a:r>
              <a:rPr lang="zh-CN" altLang="en-US" sz="2400" dirty="0"/>
              <a:t>临时约法</a:t>
            </a:r>
          </a:p>
        </p:txBody>
      </p:sp>
      <p:sp>
        <p:nvSpPr>
          <p:cNvPr id="61" name="右箭头 60"/>
          <p:cNvSpPr/>
          <p:nvPr/>
        </p:nvSpPr>
        <p:spPr>
          <a:xfrm>
            <a:off x="5283351" y="899289"/>
            <a:ext cx="2638425" cy="874395"/>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6" name="横山菁儿 - 英雄たちの夜明け (英雄的黎明)">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68303" y="6047375"/>
            <a:ext cx="609600" cy="609600"/>
          </a:xfrm>
          <a:prstGeom prst="rect">
            <a:avLst/>
          </a:prstGeom>
        </p:spPr>
      </p:pic>
      <p:sp>
        <p:nvSpPr>
          <p:cNvPr id="62" name="文本框 61"/>
          <p:cNvSpPr txBox="1"/>
          <p:nvPr/>
        </p:nvSpPr>
        <p:spPr>
          <a:xfrm>
            <a:off x="35706" y="77918"/>
            <a:ext cx="4135078" cy="584775"/>
          </a:xfrm>
          <a:prstGeom prst="rect">
            <a:avLst/>
          </a:prstGeom>
          <a:solidFill>
            <a:srgbClr val="FFC000"/>
          </a:solidFill>
          <a:ln w="28575">
            <a:solidFill>
              <a:srgbClr val="FF0000"/>
            </a:solidFill>
          </a:ln>
        </p:spPr>
        <p:txBody>
          <a:bodyPr wrap="square" rtlCol="0">
            <a:spAutoFit/>
          </a:bodyPr>
          <a:lstStyle/>
          <a:p>
            <a:r>
              <a:rPr lang="zh-CN" altLang="en-US" sz="3200" b="1" dirty="0">
                <a:latin typeface="黑体" panose="02010609060101010101" pitchFamily="2" charset="-122"/>
                <a:ea typeface="黑体" panose="02010609060101010101" pitchFamily="2" charset="-122"/>
              </a:rPr>
              <a:t>三</a:t>
            </a:r>
            <a:r>
              <a:rPr lang="zh-CN" altLang="en-US" sz="3200" b="1" dirty="0" smtClean="0">
                <a:latin typeface="黑体" panose="02010609060101010101" pitchFamily="2" charset="-122"/>
                <a:ea typeface="黑体" panose="02010609060101010101" pitchFamily="2" charset="-122"/>
              </a:rPr>
              <a:t>看</a:t>
            </a:r>
            <a:r>
              <a:rPr lang="zh-CN" altLang="en-US" sz="3200" b="1" dirty="0">
                <a:latin typeface="黑体" panose="02010609060101010101" pitchFamily="2" charset="-122"/>
                <a:ea typeface="黑体" panose="02010609060101010101" pitchFamily="2" charset="-122"/>
              </a:rPr>
              <a:t>价值</a:t>
            </a:r>
            <a:r>
              <a:rPr lang="zh-CN" altLang="en-US" sz="3200" b="1" dirty="0" smtClean="0">
                <a:latin typeface="黑体" panose="02010609060101010101" pitchFamily="2" charset="-122"/>
                <a:ea typeface="黑体" panose="02010609060101010101" pitchFamily="2" charset="-122"/>
              </a:rPr>
              <a:t>：伟大复兴</a:t>
            </a:r>
            <a:endParaRPr lang="zh-CN" altLang="en-US" sz="3200" b="1" dirty="0">
              <a:latin typeface="黑体" panose="02010609060101010101" pitchFamily="2" charset="-122"/>
              <a:ea typeface="黑体" panose="02010609060101010101" pitchFamily="2" charset="-122"/>
            </a:endParaRPr>
          </a:p>
        </p:txBody>
      </p:sp>
      <p:sp>
        <p:nvSpPr>
          <p:cNvPr id="54" name="文本框 53"/>
          <p:cNvSpPr txBox="1"/>
          <p:nvPr/>
        </p:nvSpPr>
        <p:spPr>
          <a:xfrm>
            <a:off x="5707878" y="2594188"/>
            <a:ext cx="5915071" cy="3139321"/>
          </a:xfrm>
          <a:prstGeom prst="rect">
            <a:avLst/>
          </a:prstGeom>
          <a:solidFill>
            <a:srgbClr val="FFFF00"/>
          </a:solidFill>
        </p:spPr>
        <p:txBody>
          <a:bodyPr wrap="square" rtlCol="0">
            <a:sp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sp>
        <p:nvSpPr>
          <p:cNvPr id="55" name="文本框 54"/>
          <p:cNvSpPr txBox="1"/>
          <p:nvPr/>
        </p:nvSpPr>
        <p:spPr>
          <a:xfrm>
            <a:off x="447126" y="2594188"/>
            <a:ext cx="4828132" cy="3139321"/>
          </a:xfrm>
          <a:prstGeom prst="rect">
            <a:avLst/>
          </a:prstGeom>
          <a:solidFill>
            <a:schemeClr val="accent3">
              <a:lumMod val="20000"/>
              <a:lumOff val="80000"/>
            </a:schemeClr>
          </a:solidFill>
        </p:spPr>
        <p:txBody>
          <a:bodyPr wrap="square" rtlCol="0">
            <a:sp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cxnSp>
        <p:nvCxnSpPr>
          <p:cNvPr id="63" name="直接箭头连接符 62"/>
          <p:cNvCxnSpPr/>
          <p:nvPr/>
        </p:nvCxnSpPr>
        <p:spPr>
          <a:xfrm>
            <a:off x="447126" y="5049813"/>
            <a:ext cx="11729720" cy="106449"/>
          </a:xfrm>
          <a:prstGeom prst="straightConnector1">
            <a:avLst/>
          </a:prstGeom>
          <a:ln w="76200" cmpd="sng">
            <a:solidFill>
              <a:schemeClr val="tx1">
                <a:alpha val="79000"/>
              </a:schemeClr>
            </a:solidFill>
            <a:prstDash val="solid"/>
            <a:tailEnd type="triangle" w="med" len="med"/>
          </a:ln>
        </p:spPr>
        <p:style>
          <a:lnRef idx="1">
            <a:schemeClr val="accent5"/>
          </a:lnRef>
          <a:fillRef idx="0">
            <a:schemeClr val="accent5"/>
          </a:fillRef>
          <a:effectRef idx="0">
            <a:schemeClr val="accent5"/>
          </a:effectRef>
          <a:fontRef idx="minor">
            <a:schemeClr val="tx1"/>
          </a:fontRef>
        </p:style>
      </p:cxnSp>
      <p:cxnSp>
        <p:nvCxnSpPr>
          <p:cNvPr id="64" name="直接连接符 63"/>
          <p:cNvCxnSpPr/>
          <p:nvPr/>
        </p:nvCxnSpPr>
        <p:spPr>
          <a:xfrm>
            <a:off x="1609351" y="4806922"/>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p:nvPr/>
        </p:nvCxnSpPr>
        <p:spPr>
          <a:xfrm>
            <a:off x="2369727" y="4781046"/>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p:nvPr/>
        </p:nvCxnSpPr>
        <p:spPr>
          <a:xfrm>
            <a:off x="3396437" y="4823591"/>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7" name="直接连接符 66"/>
          <p:cNvCxnSpPr/>
          <p:nvPr/>
        </p:nvCxnSpPr>
        <p:spPr>
          <a:xfrm>
            <a:off x="4684053" y="480592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8" name="文本框 67"/>
          <p:cNvSpPr txBox="1"/>
          <p:nvPr/>
        </p:nvSpPr>
        <p:spPr>
          <a:xfrm>
            <a:off x="1426845" y="2593975"/>
            <a:ext cx="459740" cy="2213610"/>
          </a:xfrm>
          <a:prstGeom prst="rect">
            <a:avLst/>
          </a:prstGeom>
          <a:solidFill>
            <a:schemeClr val="accent5">
              <a:lumMod val="20000"/>
              <a:lumOff val="80000"/>
            </a:schemeClr>
          </a:solidFill>
        </p:spPr>
        <p:txBody>
          <a:bodyPr vert="eaVert" wrap="square" rtlCol="0">
            <a:spAutoFit/>
          </a:bodyPr>
          <a:lstStyle/>
          <a:p>
            <a:r>
              <a:rPr lang="en-US" altLang="zh-CN" dirty="0"/>
              <a:t>《</a:t>
            </a:r>
            <a:r>
              <a:rPr lang="zh-CN" altLang="en-US" b="1" dirty="0"/>
              <a:t>中华民国临时约法</a:t>
            </a:r>
            <a:r>
              <a:rPr lang="en-US" altLang="zh-CN" dirty="0"/>
              <a:t>》</a:t>
            </a:r>
            <a:endParaRPr lang="zh-CN" altLang="en-US" dirty="0"/>
          </a:p>
        </p:txBody>
      </p:sp>
      <p:sp>
        <p:nvSpPr>
          <p:cNvPr id="69" name="文本框 68"/>
          <p:cNvSpPr txBox="1"/>
          <p:nvPr/>
        </p:nvSpPr>
        <p:spPr>
          <a:xfrm>
            <a:off x="1134253" y="5243992"/>
            <a:ext cx="823783" cy="369332"/>
          </a:xfrm>
          <a:prstGeom prst="rect">
            <a:avLst/>
          </a:prstGeom>
          <a:noFill/>
        </p:spPr>
        <p:txBody>
          <a:bodyPr wrap="square" rtlCol="0">
            <a:spAutoFit/>
          </a:bodyPr>
          <a:lstStyle/>
          <a:p>
            <a:r>
              <a:rPr lang="en-US" altLang="zh-CN" dirty="0"/>
              <a:t>1912</a:t>
            </a:r>
            <a:endParaRPr lang="zh-CN" altLang="en-US" dirty="0"/>
          </a:p>
        </p:txBody>
      </p:sp>
      <p:sp>
        <p:nvSpPr>
          <p:cNvPr id="70" name="文本框 69"/>
          <p:cNvSpPr txBox="1"/>
          <p:nvPr/>
        </p:nvSpPr>
        <p:spPr>
          <a:xfrm>
            <a:off x="2223430" y="2845997"/>
            <a:ext cx="461665" cy="1837912"/>
          </a:xfrm>
          <a:prstGeom prst="rect">
            <a:avLst/>
          </a:prstGeom>
          <a:solidFill>
            <a:schemeClr val="accent6">
              <a:lumMod val="40000"/>
              <a:lumOff val="60000"/>
            </a:schemeClr>
          </a:solidFill>
        </p:spPr>
        <p:txBody>
          <a:bodyPr vert="eaVert" wrap="square" rtlCol="0">
            <a:spAutoFit/>
          </a:bodyPr>
          <a:lstStyle/>
          <a:p>
            <a:r>
              <a:rPr lang="en-US" altLang="zh-CN" dirty="0"/>
              <a:t>《</a:t>
            </a:r>
            <a:r>
              <a:rPr lang="zh-CN" altLang="en-US" dirty="0"/>
              <a:t>中华民国约法</a:t>
            </a:r>
            <a:r>
              <a:rPr lang="en-US" altLang="zh-CN" dirty="0"/>
              <a:t>》</a:t>
            </a:r>
            <a:endParaRPr lang="zh-CN" altLang="en-US" dirty="0"/>
          </a:p>
        </p:txBody>
      </p:sp>
      <p:sp>
        <p:nvSpPr>
          <p:cNvPr id="71" name="文本框 70"/>
          <p:cNvSpPr txBox="1"/>
          <p:nvPr/>
        </p:nvSpPr>
        <p:spPr>
          <a:xfrm>
            <a:off x="1957839" y="5244086"/>
            <a:ext cx="823783" cy="369332"/>
          </a:xfrm>
          <a:prstGeom prst="rect">
            <a:avLst/>
          </a:prstGeom>
          <a:noFill/>
        </p:spPr>
        <p:txBody>
          <a:bodyPr wrap="square" rtlCol="0">
            <a:spAutoFit/>
          </a:bodyPr>
          <a:lstStyle/>
          <a:p>
            <a:r>
              <a:rPr lang="en-US" altLang="zh-CN" dirty="0"/>
              <a:t>1914</a:t>
            </a:r>
            <a:endParaRPr lang="zh-CN" altLang="en-US" dirty="0"/>
          </a:p>
        </p:txBody>
      </p:sp>
      <p:sp>
        <p:nvSpPr>
          <p:cNvPr id="72" name="文本框 71"/>
          <p:cNvSpPr txBox="1"/>
          <p:nvPr/>
        </p:nvSpPr>
        <p:spPr>
          <a:xfrm>
            <a:off x="2997835" y="2686050"/>
            <a:ext cx="798195" cy="2028825"/>
          </a:xfrm>
          <a:prstGeom prst="rect">
            <a:avLst/>
          </a:prstGeom>
          <a:solidFill>
            <a:schemeClr val="bg2">
              <a:lumMod val="75000"/>
            </a:schemeClr>
          </a:solidFill>
        </p:spPr>
        <p:txBody>
          <a:bodyPr vert="eaVert" wrap="square" rtlCol="0">
            <a:spAutoFit/>
          </a:bodyPr>
          <a:lstStyle/>
          <a:p>
            <a:r>
              <a:rPr lang="en-US" altLang="zh-CN" sz="2000" b="1" dirty="0"/>
              <a:t>《</a:t>
            </a:r>
            <a:r>
              <a:rPr lang="zh-CN" altLang="en-US" sz="2000" b="1" dirty="0"/>
              <a:t>中华苏维埃共和国宪法大纲</a:t>
            </a:r>
            <a:r>
              <a:rPr lang="en-US" altLang="zh-CN" sz="2000" b="1" dirty="0"/>
              <a:t>》</a:t>
            </a:r>
          </a:p>
        </p:txBody>
      </p:sp>
      <p:sp>
        <p:nvSpPr>
          <p:cNvPr id="73" name="文本框 72"/>
          <p:cNvSpPr txBox="1"/>
          <p:nvPr/>
        </p:nvSpPr>
        <p:spPr>
          <a:xfrm>
            <a:off x="3005762" y="5231759"/>
            <a:ext cx="823783" cy="369332"/>
          </a:xfrm>
          <a:prstGeom prst="rect">
            <a:avLst/>
          </a:prstGeom>
          <a:noFill/>
        </p:spPr>
        <p:txBody>
          <a:bodyPr wrap="square" rtlCol="0">
            <a:spAutoFit/>
          </a:bodyPr>
          <a:lstStyle/>
          <a:p>
            <a:r>
              <a:rPr lang="en-US" altLang="zh-CN" dirty="0"/>
              <a:t>1931</a:t>
            </a:r>
            <a:endParaRPr lang="zh-CN" altLang="en-US" dirty="0"/>
          </a:p>
        </p:txBody>
      </p:sp>
      <p:sp>
        <p:nvSpPr>
          <p:cNvPr id="74" name="文本框 73"/>
          <p:cNvSpPr txBox="1"/>
          <p:nvPr/>
        </p:nvSpPr>
        <p:spPr>
          <a:xfrm>
            <a:off x="4454917" y="2770708"/>
            <a:ext cx="459740" cy="1945260"/>
          </a:xfrm>
          <a:prstGeom prst="rect">
            <a:avLst/>
          </a:prstGeom>
          <a:solidFill>
            <a:schemeClr val="bg2"/>
          </a:solidFill>
        </p:spPr>
        <p:txBody>
          <a:bodyPr vert="eaVert" wrap="square" rtlCol="0">
            <a:spAutoFit/>
          </a:bodyPr>
          <a:lstStyle/>
          <a:p>
            <a:r>
              <a:rPr lang="en-US" altLang="zh-CN" b="1" dirty="0"/>
              <a:t>《</a:t>
            </a:r>
            <a:r>
              <a:rPr lang="zh-CN" altLang="en-US" b="1" dirty="0"/>
              <a:t>中华民国宪法</a:t>
            </a:r>
            <a:r>
              <a:rPr lang="en-US" altLang="zh-CN" b="1" dirty="0"/>
              <a:t>》</a:t>
            </a:r>
            <a:endParaRPr lang="zh-CN" altLang="en-US" b="1" dirty="0"/>
          </a:p>
        </p:txBody>
      </p:sp>
      <p:sp>
        <p:nvSpPr>
          <p:cNvPr id="75" name="文本框 74"/>
          <p:cNvSpPr txBox="1"/>
          <p:nvPr/>
        </p:nvSpPr>
        <p:spPr>
          <a:xfrm>
            <a:off x="4272400" y="5243813"/>
            <a:ext cx="823783" cy="369332"/>
          </a:xfrm>
          <a:prstGeom prst="rect">
            <a:avLst/>
          </a:prstGeom>
          <a:noFill/>
        </p:spPr>
        <p:txBody>
          <a:bodyPr wrap="square" rtlCol="0">
            <a:spAutoFit/>
          </a:bodyPr>
          <a:lstStyle/>
          <a:p>
            <a:r>
              <a:rPr lang="en-US" altLang="zh-CN" dirty="0"/>
              <a:t>1947</a:t>
            </a:r>
            <a:endParaRPr lang="zh-CN" altLang="en-US" dirty="0"/>
          </a:p>
        </p:txBody>
      </p:sp>
      <p:cxnSp>
        <p:nvCxnSpPr>
          <p:cNvPr id="76" name="直接连接符 75"/>
          <p:cNvCxnSpPr/>
          <p:nvPr/>
        </p:nvCxnSpPr>
        <p:spPr>
          <a:xfrm>
            <a:off x="830875" y="4789730"/>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77" name="文本框 76"/>
          <p:cNvSpPr txBox="1"/>
          <p:nvPr/>
        </p:nvSpPr>
        <p:spPr>
          <a:xfrm>
            <a:off x="606453" y="2918010"/>
            <a:ext cx="459740" cy="1837912"/>
          </a:xfrm>
          <a:prstGeom prst="rect">
            <a:avLst/>
          </a:prstGeom>
          <a:solidFill>
            <a:schemeClr val="accent4">
              <a:lumMod val="20000"/>
              <a:lumOff val="80000"/>
            </a:schemeClr>
          </a:solidFill>
        </p:spPr>
        <p:txBody>
          <a:bodyPr vert="eaVert" wrap="square" rtlCol="0">
            <a:spAutoFit/>
          </a:bodyPr>
          <a:lstStyle/>
          <a:p>
            <a:r>
              <a:rPr lang="en-US" altLang="zh-CN" b="1" dirty="0">
                <a:solidFill>
                  <a:schemeClr val="tx1"/>
                </a:solidFill>
                <a:effectLst/>
              </a:rPr>
              <a:t>《</a:t>
            </a:r>
            <a:r>
              <a:rPr lang="zh-CN" altLang="en-US" b="1" dirty="0">
                <a:solidFill>
                  <a:schemeClr val="tx1"/>
                </a:solidFill>
                <a:effectLst/>
              </a:rPr>
              <a:t>钦定宪法大纲</a:t>
            </a:r>
            <a:r>
              <a:rPr lang="en-US" altLang="zh-CN" b="1" dirty="0">
                <a:solidFill>
                  <a:schemeClr val="tx1"/>
                </a:solidFill>
                <a:effectLst/>
              </a:rPr>
              <a:t>》</a:t>
            </a:r>
          </a:p>
        </p:txBody>
      </p:sp>
      <p:sp>
        <p:nvSpPr>
          <p:cNvPr id="78" name="文本框 77"/>
          <p:cNvSpPr txBox="1"/>
          <p:nvPr/>
        </p:nvSpPr>
        <p:spPr>
          <a:xfrm>
            <a:off x="430765" y="5231525"/>
            <a:ext cx="823783" cy="369332"/>
          </a:xfrm>
          <a:prstGeom prst="rect">
            <a:avLst/>
          </a:prstGeom>
          <a:noFill/>
        </p:spPr>
        <p:txBody>
          <a:bodyPr wrap="square" rtlCol="0">
            <a:spAutoFit/>
          </a:bodyPr>
          <a:lstStyle/>
          <a:p>
            <a:r>
              <a:rPr lang="en-US" altLang="zh-CN" dirty="0"/>
              <a:t>1908</a:t>
            </a:r>
            <a:endParaRPr lang="zh-CN" altLang="en-US" dirty="0"/>
          </a:p>
        </p:txBody>
      </p:sp>
      <p:cxnSp>
        <p:nvCxnSpPr>
          <p:cNvPr id="79" name="直接连接符 78"/>
          <p:cNvCxnSpPr/>
          <p:nvPr/>
        </p:nvCxnSpPr>
        <p:spPr>
          <a:xfrm>
            <a:off x="5957062" y="4807310"/>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0" name="文本框 79"/>
          <p:cNvSpPr txBox="1"/>
          <p:nvPr/>
        </p:nvSpPr>
        <p:spPr>
          <a:xfrm>
            <a:off x="5726232" y="3153860"/>
            <a:ext cx="461665" cy="1366212"/>
          </a:xfrm>
          <a:prstGeom prst="rect">
            <a:avLst/>
          </a:prstGeom>
          <a:noFill/>
        </p:spPr>
        <p:txBody>
          <a:bodyPr vert="eaVert" wrap="square" rtlCol="0">
            <a:spAutoFit/>
          </a:bodyPr>
          <a:lstStyle/>
          <a:p>
            <a:r>
              <a:rPr lang="en-US" altLang="zh-CN" dirty="0"/>
              <a:t>《</a:t>
            </a:r>
            <a:r>
              <a:rPr lang="zh-CN" altLang="en-US" dirty="0"/>
              <a:t>共同纲领</a:t>
            </a:r>
            <a:r>
              <a:rPr lang="en-US" altLang="zh-CN" dirty="0"/>
              <a:t>》</a:t>
            </a:r>
            <a:endParaRPr lang="zh-CN" altLang="en-US" dirty="0"/>
          </a:p>
        </p:txBody>
      </p:sp>
      <p:sp>
        <p:nvSpPr>
          <p:cNvPr id="81" name="文本框 80"/>
          <p:cNvSpPr txBox="1"/>
          <p:nvPr/>
        </p:nvSpPr>
        <p:spPr>
          <a:xfrm>
            <a:off x="5607120" y="5192817"/>
            <a:ext cx="823783" cy="369332"/>
          </a:xfrm>
          <a:prstGeom prst="rect">
            <a:avLst/>
          </a:prstGeom>
          <a:noFill/>
        </p:spPr>
        <p:txBody>
          <a:bodyPr wrap="square" rtlCol="0">
            <a:spAutoFit/>
          </a:bodyPr>
          <a:lstStyle/>
          <a:p>
            <a:r>
              <a:rPr lang="en-US" altLang="zh-CN" dirty="0"/>
              <a:t>1949</a:t>
            </a:r>
            <a:endParaRPr lang="zh-CN" altLang="en-US" dirty="0"/>
          </a:p>
        </p:txBody>
      </p:sp>
      <p:cxnSp>
        <p:nvCxnSpPr>
          <p:cNvPr id="82" name="直接连接符 81"/>
          <p:cNvCxnSpPr/>
          <p:nvPr/>
        </p:nvCxnSpPr>
        <p:spPr>
          <a:xfrm>
            <a:off x="6760310" y="4807536"/>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3" name="文本框 82"/>
          <p:cNvSpPr txBox="1"/>
          <p:nvPr/>
        </p:nvSpPr>
        <p:spPr>
          <a:xfrm>
            <a:off x="6530340" y="3237865"/>
            <a:ext cx="459740" cy="1357630"/>
          </a:xfrm>
          <a:prstGeom prst="rect">
            <a:avLst/>
          </a:prstGeom>
          <a:solidFill>
            <a:schemeClr val="accent4">
              <a:lumMod val="40000"/>
              <a:lumOff val="60000"/>
            </a:schemeClr>
          </a:solidFill>
        </p:spPr>
        <p:txBody>
          <a:bodyPr vert="eaVert" wrap="square" rtlCol="0">
            <a:spAutoFit/>
          </a:bodyPr>
          <a:lstStyle/>
          <a:p>
            <a:r>
              <a:rPr lang="en-US" altLang="zh-CN" b="1" dirty="0"/>
              <a:t>《54</a:t>
            </a:r>
            <a:r>
              <a:rPr lang="zh-CN" altLang="en-US" b="1" dirty="0"/>
              <a:t>宪法</a:t>
            </a:r>
            <a:r>
              <a:rPr lang="en-US" altLang="zh-CN" b="1" dirty="0"/>
              <a:t>》</a:t>
            </a:r>
            <a:endParaRPr lang="zh-CN" altLang="en-US" b="1" dirty="0"/>
          </a:p>
        </p:txBody>
      </p:sp>
      <p:sp>
        <p:nvSpPr>
          <p:cNvPr id="84" name="文本框 83"/>
          <p:cNvSpPr txBox="1"/>
          <p:nvPr/>
        </p:nvSpPr>
        <p:spPr>
          <a:xfrm>
            <a:off x="6510771" y="5144898"/>
            <a:ext cx="823783" cy="369332"/>
          </a:xfrm>
          <a:prstGeom prst="rect">
            <a:avLst/>
          </a:prstGeom>
          <a:noFill/>
        </p:spPr>
        <p:txBody>
          <a:bodyPr wrap="square" rtlCol="0">
            <a:spAutoFit/>
          </a:bodyPr>
          <a:lstStyle/>
          <a:p>
            <a:r>
              <a:rPr lang="en-US" altLang="zh-CN" dirty="0"/>
              <a:t>1954</a:t>
            </a:r>
            <a:endParaRPr lang="zh-CN" altLang="en-US" dirty="0"/>
          </a:p>
        </p:txBody>
      </p:sp>
      <p:cxnSp>
        <p:nvCxnSpPr>
          <p:cNvPr id="85" name="直接连接符 84"/>
          <p:cNvCxnSpPr/>
          <p:nvPr/>
        </p:nvCxnSpPr>
        <p:spPr>
          <a:xfrm>
            <a:off x="7378960" y="4822141"/>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6" name="文本框 85"/>
          <p:cNvSpPr txBox="1"/>
          <p:nvPr/>
        </p:nvSpPr>
        <p:spPr>
          <a:xfrm>
            <a:off x="7147313" y="3141314"/>
            <a:ext cx="461665" cy="1366212"/>
          </a:xfrm>
          <a:prstGeom prst="rect">
            <a:avLst/>
          </a:prstGeom>
          <a:noFill/>
        </p:spPr>
        <p:txBody>
          <a:bodyPr vert="eaVert" wrap="square" rtlCol="0">
            <a:spAutoFit/>
          </a:bodyPr>
          <a:lstStyle/>
          <a:p>
            <a:r>
              <a:rPr lang="en-US" altLang="zh-CN" dirty="0"/>
              <a:t>《1975</a:t>
            </a:r>
            <a:r>
              <a:rPr lang="zh-CN" altLang="en-US" dirty="0"/>
              <a:t>宪法</a:t>
            </a:r>
            <a:r>
              <a:rPr lang="en-US" altLang="zh-CN" dirty="0"/>
              <a:t>》</a:t>
            </a:r>
            <a:endParaRPr lang="zh-CN" altLang="en-US" dirty="0"/>
          </a:p>
        </p:txBody>
      </p:sp>
      <p:sp>
        <p:nvSpPr>
          <p:cNvPr id="87" name="文本框 86"/>
          <p:cNvSpPr txBox="1"/>
          <p:nvPr/>
        </p:nvSpPr>
        <p:spPr>
          <a:xfrm>
            <a:off x="7097958" y="5144808"/>
            <a:ext cx="823783" cy="369332"/>
          </a:xfrm>
          <a:prstGeom prst="rect">
            <a:avLst/>
          </a:prstGeom>
          <a:noFill/>
        </p:spPr>
        <p:txBody>
          <a:bodyPr wrap="square" rtlCol="0">
            <a:spAutoFit/>
          </a:bodyPr>
          <a:lstStyle/>
          <a:p>
            <a:r>
              <a:rPr lang="en-US" altLang="zh-CN" dirty="0"/>
              <a:t>1975</a:t>
            </a:r>
            <a:endParaRPr lang="zh-CN" altLang="en-US" dirty="0"/>
          </a:p>
        </p:txBody>
      </p:sp>
      <p:cxnSp>
        <p:nvCxnSpPr>
          <p:cNvPr id="88" name="直接连接符 87"/>
          <p:cNvCxnSpPr/>
          <p:nvPr/>
        </p:nvCxnSpPr>
        <p:spPr>
          <a:xfrm>
            <a:off x="7900200" y="482249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89" name="文本框 88"/>
          <p:cNvSpPr txBox="1"/>
          <p:nvPr/>
        </p:nvSpPr>
        <p:spPr>
          <a:xfrm>
            <a:off x="7639796" y="3151280"/>
            <a:ext cx="461665" cy="1366212"/>
          </a:xfrm>
          <a:prstGeom prst="rect">
            <a:avLst/>
          </a:prstGeom>
          <a:noFill/>
        </p:spPr>
        <p:txBody>
          <a:bodyPr vert="eaVert" wrap="square" rtlCol="0">
            <a:spAutoFit/>
          </a:bodyPr>
          <a:lstStyle/>
          <a:p>
            <a:r>
              <a:rPr lang="en-US" altLang="zh-CN" dirty="0"/>
              <a:t>《1978</a:t>
            </a:r>
            <a:r>
              <a:rPr lang="zh-CN" altLang="en-US" dirty="0"/>
              <a:t>宪法</a:t>
            </a:r>
            <a:r>
              <a:rPr lang="en-US" altLang="zh-CN" dirty="0"/>
              <a:t>》</a:t>
            </a:r>
            <a:endParaRPr lang="zh-CN" altLang="en-US" dirty="0"/>
          </a:p>
        </p:txBody>
      </p:sp>
      <p:sp>
        <p:nvSpPr>
          <p:cNvPr id="90" name="文本框 89"/>
          <p:cNvSpPr txBox="1"/>
          <p:nvPr/>
        </p:nvSpPr>
        <p:spPr>
          <a:xfrm>
            <a:off x="7710080" y="5161844"/>
            <a:ext cx="823783" cy="369332"/>
          </a:xfrm>
          <a:prstGeom prst="rect">
            <a:avLst/>
          </a:prstGeom>
          <a:noFill/>
        </p:spPr>
        <p:txBody>
          <a:bodyPr wrap="square" rtlCol="0">
            <a:spAutoFit/>
          </a:bodyPr>
          <a:lstStyle/>
          <a:p>
            <a:r>
              <a:rPr lang="en-US" altLang="zh-CN" dirty="0"/>
              <a:t>1978</a:t>
            </a:r>
            <a:endParaRPr lang="zh-CN" altLang="en-US" dirty="0"/>
          </a:p>
        </p:txBody>
      </p:sp>
      <p:cxnSp>
        <p:nvCxnSpPr>
          <p:cNvPr id="91" name="直接连接符 90"/>
          <p:cNvCxnSpPr/>
          <p:nvPr/>
        </p:nvCxnSpPr>
        <p:spPr>
          <a:xfrm>
            <a:off x="8509714" y="4833515"/>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92" name="文本框 91"/>
          <p:cNvSpPr txBox="1"/>
          <p:nvPr/>
        </p:nvSpPr>
        <p:spPr>
          <a:xfrm>
            <a:off x="8270105" y="3151280"/>
            <a:ext cx="459740" cy="1366212"/>
          </a:xfrm>
          <a:prstGeom prst="rect">
            <a:avLst/>
          </a:prstGeom>
          <a:solidFill>
            <a:schemeClr val="accent6">
              <a:lumMod val="60000"/>
              <a:lumOff val="40000"/>
            </a:schemeClr>
          </a:solidFill>
        </p:spPr>
        <p:txBody>
          <a:bodyPr vert="eaVert" wrap="square" rtlCol="0">
            <a:spAutoFit/>
          </a:bodyPr>
          <a:lstStyle/>
          <a:p>
            <a:r>
              <a:rPr lang="en-US" altLang="zh-CN" b="1" dirty="0"/>
              <a:t>《1982</a:t>
            </a:r>
            <a:r>
              <a:rPr lang="zh-CN" altLang="en-US" b="1" dirty="0"/>
              <a:t>宪法</a:t>
            </a:r>
            <a:r>
              <a:rPr lang="en-US" altLang="zh-CN" b="1" dirty="0"/>
              <a:t>》</a:t>
            </a:r>
            <a:endParaRPr lang="zh-CN" altLang="en-US" b="1" dirty="0"/>
          </a:p>
        </p:txBody>
      </p:sp>
      <p:sp>
        <p:nvSpPr>
          <p:cNvPr id="93" name="文本框 92"/>
          <p:cNvSpPr txBox="1"/>
          <p:nvPr/>
        </p:nvSpPr>
        <p:spPr>
          <a:xfrm>
            <a:off x="8253523" y="5181682"/>
            <a:ext cx="823783" cy="369332"/>
          </a:xfrm>
          <a:prstGeom prst="rect">
            <a:avLst/>
          </a:prstGeom>
          <a:noFill/>
        </p:spPr>
        <p:txBody>
          <a:bodyPr wrap="square" rtlCol="0">
            <a:spAutoFit/>
          </a:bodyPr>
          <a:lstStyle/>
          <a:p>
            <a:r>
              <a:rPr lang="en-US" altLang="zh-CN" dirty="0"/>
              <a:t>1982</a:t>
            </a:r>
            <a:endParaRPr lang="zh-CN" altLang="en-US" dirty="0"/>
          </a:p>
        </p:txBody>
      </p:sp>
      <p:cxnSp>
        <p:nvCxnSpPr>
          <p:cNvPr id="94" name="直接连接符 93"/>
          <p:cNvCxnSpPr/>
          <p:nvPr/>
        </p:nvCxnSpPr>
        <p:spPr>
          <a:xfrm>
            <a:off x="9092794" y="4832466"/>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95" name="文本框 94"/>
          <p:cNvSpPr txBox="1"/>
          <p:nvPr/>
        </p:nvSpPr>
        <p:spPr>
          <a:xfrm>
            <a:off x="8861964" y="2852562"/>
            <a:ext cx="461665" cy="1971119"/>
          </a:xfrm>
          <a:prstGeom prst="rect">
            <a:avLst/>
          </a:prstGeom>
          <a:noFill/>
        </p:spPr>
        <p:txBody>
          <a:bodyPr vert="eaVert" wrap="square" rtlCol="0">
            <a:spAutoFit/>
          </a:bodyPr>
          <a:lstStyle/>
          <a:p>
            <a:r>
              <a:rPr lang="en-US" altLang="zh-CN" dirty="0"/>
              <a:t>《1988</a:t>
            </a:r>
            <a:r>
              <a:rPr lang="zh-CN" altLang="en-US" dirty="0"/>
              <a:t>宪法修正</a:t>
            </a:r>
            <a:r>
              <a:rPr lang="en-US" altLang="zh-CN" dirty="0"/>
              <a:t>》</a:t>
            </a:r>
            <a:endParaRPr lang="zh-CN" altLang="en-US" dirty="0"/>
          </a:p>
        </p:txBody>
      </p:sp>
      <p:sp>
        <p:nvSpPr>
          <p:cNvPr id="96" name="文本框 95"/>
          <p:cNvSpPr txBox="1"/>
          <p:nvPr/>
        </p:nvSpPr>
        <p:spPr>
          <a:xfrm>
            <a:off x="8760346" y="5168420"/>
            <a:ext cx="823783" cy="369332"/>
          </a:xfrm>
          <a:prstGeom prst="rect">
            <a:avLst/>
          </a:prstGeom>
          <a:noFill/>
        </p:spPr>
        <p:txBody>
          <a:bodyPr wrap="square" rtlCol="0">
            <a:spAutoFit/>
          </a:bodyPr>
          <a:lstStyle/>
          <a:p>
            <a:r>
              <a:rPr lang="en-US" altLang="zh-CN" dirty="0"/>
              <a:t>1988</a:t>
            </a:r>
            <a:endParaRPr lang="zh-CN" altLang="en-US" dirty="0"/>
          </a:p>
        </p:txBody>
      </p:sp>
      <p:cxnSp>
        <p:nvCxnSpPr>
          <p:cNvPr id="97" name="直接连接符 96"/>
          <p:cNvCxnSpPr/>
          <p:nvPr/>
        </p:nvCxnSpPr>
        <p:spPr>
          <a:xfrm>
            <a:off x="9640163" y="485204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98" name="文本框 97"/>
          <p:cNvSpPr txBox="1"/>
          <p:nvPr/>
        </p:nvSpPr>
        <p:spPr>
          <a:xfrm>
            <a:off x="9306980" y="2846309"/>
            <a:ext cx="461665" cy="1767757"/>
          </a:xfrm>
          <a:prstGeom prst="rect">
            <a:avLst/>
          </a:prstGeom>
          <a:noFill/>
        </p:spPr>
        <p:txBody>
          <a:bodyPr vert="eaVert" wrap="square" rtlCol="0">
            <a:spAutoFit/>
          </a:bodyPr>
          <a:lstStyle/>
          <a:p>
            <a:r>
              <a:rPr lang="en-US" altLang="zh-CN" dirty="0"/>
              <a:t>《1993</a:t>
            </a:r>
            <a:r>
              <a:rPr lang="zh-CN" altLang="en-US" dirty="0"/>
              <a:t>宪法修正</a:t>
            </a:r>
            <a:r>
              <a:rPr lang="en-US" altLang="zh-CN" dirty="0"/>
              <a:t>》</a:t>
            </a:r>
            <a:endParaRPr lang="zh-CN" altLang="en-US" dirty="0"/>
          </a:p>
        </p:txBody>
      </p:sp>
      <p:sp>
        <p:nvSpPr>
          <p:cNvPr id="99" name="文本框 98"/>
          <p:cNvSpPr txBox="1"/>
          <p:nvPr/>
        </p:nvSpPr>
        <p:spPr>
          <a:xfrm>
            <a:off x="9277539" y="5160153"/>
            <a:ext cx="823783" cy="369332"/>
          </a:xfrm>
          <a:prstGeom prst="rect">
            <a:avLst/>
          </a:prstGeom>
          <a:noFill/>
        </p:spPr>
        <p:txBody>
          <a:bodyPr wrap="square" rtlCol="0">
            <a:spAutoFit/>
          </a:bodyPr>
          <a:lstStyle/>
          <a:p>
            <a:r>
              <a:rPr lang="en-US" altLang="zh-CN" dirty="0"/>
              <a:t>1993</a:t>
            </a:r>
            <a:endParaRPr lang="zh-CN" altLang="en-US" dirty="0"/>
          </a:p>
        </p:txBody>
      </p:sp>
      <p:cxnSp>
        <p:nvCxnSpPr>
          <p:cNvPr id="100" name="直接连接符 99"/>
          <p:cNvCxnSpPr/>
          <p:nvPr/>
        </p:nvCxnSpPr>
        <p:spPr>
          <a:xfrm>
            <a:off x="10162390" y="4840794"/>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1" name="文本框 100"/>
          <p:cNvSpPr txBox="1"/>
          <p:nvPr/>
        </p:nvSpPr>
        <p:spPr>
          <a:xfrm>
            <a:off x="9933485" y="2856130"/>
            <a:ext cx="459740" cy="1900753"/>
          </a:xfrm>
          <a:prstGeom prst="rect">
            <a:avLst/>
          </a:prstGeom>
          <a:solidFill>
            <a:schemeClr val="accent3">
              <a:lumMod val="60000"/>
              <a:lumOff val="40000"/>
            </a:schemeClr>
          </a:solidFill>
        </p:spPr>
        <p:txBody>
          <a:bodyPr vert="eaVert" wrap="square" rtlCol="0">
            <a:spAutoFit/>
          </a:bodyPr>
          <a:lstStyle/>
          <a:p>
            <a:r>
              <a:rPr lang="en-US" altLang="zh-CN" b="1" dirty="0"/>
              <a:t>《1999</a:t>
            </a:r>
            <a:r>
              <a:rPr lang="zh-CN" altLang="en-US" b="1" dirty="0"/>
              <a:t>宪法修正</a:t>
            </a:r>
            <a:r>
              <a:rPr lang="en-US" altLang="zh-CN" b="1" dirty="0"/>
              <a:t>》</a:t>
            </a:r>
            <a:endParaRPr lang="zh-CN" altLang="en-US" b="1" dirty="0"/>
          </a:p>
        </p:txBody>
      </p:sp>
      <p:sp>
        <p:nvSpPr>
          <p:cNvPr id="102" name="文本框 101"/>
          <p:cNvSpPr txBox="1"/>
          <p:nvPr/>
        </p:nvSpPr>
        <p:spPr>
          <a:xfrm>
            <a:off x="9853591" y="5156258"/>
            <a:ext cx="823783" cy="369332"/>
          </a:xfrm>
          <a:prstGeom prst="rect">
            <a:avLst/>
          </a:prstGeom>
          <a:noFill/>
        </p:spPr>
        <p:txBody>
          <a:bodyPr wrap="square" rtlCol="0">
            <a:spAutoFit/>
          </a:bodyPr>
          <a:lstStyle/>
          <a:p>
            <a:r>
              <a:rPr lang="en-US" altLang="zh-CN" dirty="0"/>
              <a:t>1999</a:t>
            </a:r>
            <a:endParaRPr lang="zh-CN" altLang="en-US" dirty="0"/>
          </a:p>
        </p:txBody>
      </p:sp>
      <p:cxnSp>
        <p:nvCxnSpPr>
          <p:cNvPr id="103" name="直接连接符 102"/>
          <p:cNvCxnSpPr/>
          <p:nvPr/>
        </p:nvCxnSpPr>
        <p:spPr>
          <a:xfrm>
            <a:off x="10658678" y="485204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4" name="文本框 103"/>
          <p:cNvSpPr txBox="1"/>
          <p:nvPr/>
        </p:nvSpPr>
        <p:spPr>
          <a:xfrm>
            <a:off x="10427848" y="2823112"/>
            <a:ext cx="461665" cy="1772864"/>
          </a:xfrm>
          <a:prstGeom prst="rect">
            <a:avLst/>
          </a:prstGeom>
          <a:noFill/>
        </p:spPr>
        <p:txBody>
          <a:bodyPr vert="eaVert" wrap="square" rtlCol="0">
            <a:spAutoFit/>
          </a:bodyPr>
          <a:lstStyle/>
          <a:p>
            <a:r>
              <a:rPr lang="en-US" altLang="zh-CN" dirty="0"/>
              <a:t>《2004</a:t>
            </a:r>
            <a:r>
              <a:rPr lang="zh-CN" altLang="en-US" dirty="0"/>
              <a:t>宪法修正</a:t>
            </a:r>
            <a:r>
              <a:rPr lang="en-US" altLang="zh-CN" dirty="0"/>
              <a:t>》</a:t>
            </a:r>
            <a:endParaRPr lang="zh-CN" altLang="en-US" dirty="0"/>
          </a:p>
        </p:txBody>
      </p:sp>
      <p:sp>
        <p:nvSpPr>
          <p:cNvPr id="105" name="文本框 104"/>
          <p:cNvSpPr txBox="1"/>
          <p:nvPr/>
        </p:nvSpPr>
        <p:spPr>
          <a:xfrm>
            <a:off x="10403358" y="5160153"/>
            <a:ext cx="777904" cy="369332"/>
          </a:xfrm>
          <a:prstGeom prst="rect">
            <a:avLst/>
          </a:prstGeom>
          <a:noFill/>
        </p:spPr>
        <p:txBody>
          <a:bodyPr wrap="square" rtlCol="0">
            <a:spAutoFit/>
          </a:bodyPr>
          <a:lstStyle/>
          <a:p>
            <a:r>
              <a:rPr lang="en-US" altLang="zh-CN" dirty="0"/>
              <a:t>2004</a:t>
            </a:r>
            <a:endParaRPr lang="zh-CN" altLang="en-US" dirty="0"/>
          </a:p>
        </p:txBody>
      </p:sp>
      <p:cxnSp>
        <p:nvCxnSpPr>
          <p:cNvPr id="106" name="直接连接符 105"/>
          <p:cNvCxnSpPr/>
          <p:nvPr/>
        </p:nvCxnSpPr>
        <p:spPr>
          <a:xfrm>
            <a:off x="11336422" y="4868992"/>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107" name="文本框 106"/>
          <p:cNvSpPr txBox="1"/>
          <p:nvPr/>
        </p:nvSpPr>
        <p:spPr>
          <a:xfrm>
            <a:off x="11001153" y="2831747"/>
            <a:ext cx="461665" cy="1949512"/>
          </a:xfrm>
          <a:prstGeom prst="rect">
            <a:avLst/>
          </a:prstGeom>
          <a:noFill/>
        </p:spPr>
        <p:txBody>
          <a:bodyPr vert="eaVert" wrap="square" rtlCol="0">
            <a:spAutoFit/>
          </a:bodyPr>
          <a:lstStyle/>
          <a:p>
            <a:r>
              <a:rPr lang="en-US" altLang="zh-CN" dirty="0"/>
              <a:t>《2018</a:t>
            </a:r>
            <a:r>
              <a:rPr lang="zh-CN" altLang="en-US" dirty="0"/>
              <a:t>宪法修正</a:t>
            </a:r>
            <a:r>
              <a:rPr lang="en-US" altLang="zh-CN" dirty="0"/>
              <a:t>》</a:t>
            </a:r>
            <a:endParaRPr lang="zh-CN" altLang="en-US" dirty="0"/>
          </a:p>
        </p:txBody>
      </p:sp>
      <p:sp>
        <p:nvSpPr>
          <p:cNvPr id="108" name="文本框 107"/>
          <p:cNvSpPr txBox="1"/>
          <p:nvPr/>
        </p:nvSpPr>
        <p:spPr>
          <a:xfrm>
            <a:off x="11012826" y="5180332"/>
            <a:ext cx="823783" cy="369332"/>
          </a:xfrm>
          <a:prstGeom prst="rect">
            <a:avLst/>
          </a:prstGeom>
          <a:noFill/>
        </p:spPr>
        <p:txBody>
          <a:bodyPr wrap="square" rtlCol="0">
            <a:spAutoFit/>
          </a:bodyPr>
          <a:lstStyle/>
          <a:p>
            <a:r>
              <a:rPr lang="en-US" altLang="zh-CN" dirty="0"/>
              <a:t>2018</a:t>
            </a:r>
            <a:endParaRPr lang="zh-CN" altLang="en-US" dirty="0"/>
          </a:p>
        </p:txBody>
      </p:sp>
      <p:sp>
        <p:nvSpPr>
          <p:cNvPr id="60" name="矩形 59"/>
          <p:cNvSpPr/>
          <p:nvPr/>
        </p:nvSpPr>
        <p:spPr>
          <a:xfrm rot="20340000">
            <a:off x="1443448" y="2609390"/>
            <a:ext cx="9629775" cy="1446550"/>
          </a:xfrm>
          <a:prstGeom prst="rect">
            <a:avLst/>
          </a:prstGeom>
          <a:solidFill>
            <a:schemeClr val="bg1"/>
          </a:solidFill>
          <a:ln>
            <a:noFill/>
          </a:ln>
        </p:spPr>
        <p:txBody>
          <a:bodyPr wrap="square" rtlCol="0" anchor="t">
            <a:spAutoFit/>
          </a:bodyPr>
          <a:lstStyle/>
          <a:p>
            <a:pPr algn="ctr"/>
            <a:r>
              <a:rPr lang="zh-CN" altLang="en-US" sz="8800" b="1" dirty="0">
                <a:solidFill>
                  <a:srgbClr val="FF0000"/>
                </a:solidFill>
                <a:effectLst>
                  <a:outerShdw blurRad="38100" dist="25400" dir="5400000" algn="ctr" rotWithShape="0">
                    <a:srgbClr val="6E747A">
                      <a:alpha val="43000"/>
                    </a:srgbClr>
                  </a:outerShdw>
                </a:effectLst>
                <a:latin typeface="华文新魏" charset="0"/>
                <a:cs typeface="华文新魏" charset="0"/>
              </a:rPr>
              <a:t>中华民族伟大复兴</a:t>
            </a:r>
          </a:p>
        </p:txBody>
      </p:sp>
      <p:sp>
        <p:nvSpPr>
          <p:cNvPr id="109" name="椭圆 108"/>
          <p:cNvSpPr/>
          <p:nvPr/>
        </p:nvSpPr>
        <p:spPr>
          <a:xfrm>
            <a:off x="294005" y="2770505"/>
            <a:ext cx="960755" cy="22536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110" name="椭圆 109"/>
          <p:cNvSpPr/>
          <p:nvPr/>
        </p:nvSpPr>
        <p:spPr>
          <a:xfrm>
            <a:off x="1134110" y="2711450"/>
            <a:ext cx="960755" cy="225361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7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0"/>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1"/>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3"/>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8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6"/>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8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91"/>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92"/>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93"/>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9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5"/>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96"/>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97"/>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98"/>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99"/>
                                        </p:tgtEl>
                                        <p:attrNameLst>
                                          <p:attrName>style.visibility</p:attrName>
                                        </p:attrNameLst>
                                      </p:cBhvr>
                                      <p:to>
                                        <p:strVal val="visible"/>
                                      </p:to>
                                    </p:set>
                                  </p:childTnLst>
                                </p:cTn>
                              </p:par>
                              <p:par>
                                <p:cTn id="83" presetID="1" presetClass="entr" presetSubtype="0" fill="hold" nodeType="withEffect">
                                  <p:stCondLst>
                                    <p:cond delay="0"/>
                                  </p:stCondLst>
                                  <p:childTnLst>
                                    <p:set>
                                      <p:cBhvr>
                                        <p:cTn id="84" dur="1" fill="hold">
                                          <p:stCondLst>
                                            <p:cond delay="0"/>
                                          </p:stCondLst>
                                        </p:cTn>
                                        <p:tgtEl>
                                          <p:spTgt spid="100"/>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01"/>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02"/>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10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04"/>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05"/>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106"/>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07"/>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108"/>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55"/>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54"/>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10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5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1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7" presetClass="entr" presetSubtype="4" fill="hold" grpId="0" nodeType="clickEffect">
                                  <p:stCondLst>
                                    <p:cond delay="0"/>
                                  </p:stCondLst>
                                  <p:childTnLst>
                                    <p:set>
                                      <p:cBhvr>
                                        <p:cTn id="128" dur="1" fill="hold">
                                          <p:stCondLst>
                                            <p:cond delay="0"/>
                                          </p:stCondLst>
                                        </p:cTn>
                                        <p:tgtEl>
                                          <p:spTgt spid="60"/>
                                        </p:tgtEl>
                                        <p:attrNameLst>
                                          <p:attrName>style.visibility</p:attrName>
                                        </p:attrNameLst>
                                      </p:cBhvr>
                                      <p:to>
                                        <p:strVal val="visible"/>
                                      </p:to>
                                    </p:set>
                                    <p:anim calcmode="lin" valueType="num">
                                      <p:cBhvr additive="base">
                                        <p:cTn id="129" dur="5000" fill="hold"/>
                                        <p:tgtEl>
                                          <p:spTgt spid="60"/>
                                        </p:tgtEl>
                                        <p:attrNameLst>
                                          <p:attrName>ppt_x</p:attrName>
                                        </p:attrNameLst>
                                      </p:cBhvr>
                                      <p:tavLst>
                                        <p:tav tm="0">
                                          <p:val>
                                            <p:strVal val="#ppt_x"/>
                                          </p:val>
                                        </p:tav>
                                        <p:tav tm="100000">
                                          <p:val>
                                            <p:strVal val="#ppt_x"/>
                                          </p:val>
                                        </p:tav>
                                      </p:tavLst>
                                    </p:anim>
                                    <p:anim calcmode="lin" valueType="num">
                                      <p:cBhvr additive="base">
                                        <p:cTn id="130" dur="5000" fill="hold"/>
                                        <p:tgtEl>
                                          <p:spTgt spid="60"/>
                                        </p:tgtEl>
                                        <p:attrNameLst>
                                          <p:attrName>ppt_y</p:attrName>
                                        </p:attrNameLst>
                                      </p:cBhvr>
                                      <p:tavLst>
                                        <p:tav tm="0">
                                          <p:val>
                                            <p:strVal val="1+#ppt_h/2"/>
                                          </p:val>
                                        </p:tav>
                                        <p:tav tm="100000">
                                          <p:val>
                                            <p:strVal val="#ppt_y"/>
                                          </p:val>
                                        </p:tav>
                                      </p:tavLst>
                                    </p:anim>
                                  </p:childTnLst>
                                </p:cTn>
                              </p:par>
                            </p:childTnLst>
                          </p:cTn>
                        </p:par>
                        <p:par>
                          <p:cTn id="131" fill="hold">
                            <p:stCondLst>
                              <p:cond delay="5000"/>
                            </p:stCondLst>
                            <p:childTnLst>
                              <p:par>
                                <p:cTn id="132" presetID="1" presetClass="entr" presetSubtype="0" fill="hold" grpId="0" nodeType="afterEffect">
                                  <p:stCondLst>
                                    <p:cond delay="0"/>
                                  </p:stCondLst>
                                  <p:childTnLst>
                                    <p:set>
                                      <p:cBhvr>
                                        <p:cTn id="133"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4" repeatCount="indefinite" fill="remove" display="0">
                  <p:stCondLst>
                    <p:cond delay="indefinite"/>
                  </p:stCondLst>
                  <p:endCondLst>
                    <p:cond evt="onStopAudio" delay="0">
                      <p:tgtEl>
                        <p:sldTgt/>
                      </p:tgtEl>
                    </p:cond>
                  </p:endCondLst>
                </p:cTn>
                <p:tgtEl>
                  <p:spTgt spid="56"/>
                </p:tgtEl>
              </p:cMediaNode>
            </p:audio>
          </p:childTnLst>
        </p:cTn>
      </p:par>
    </p:tnLst>
    <p:bldLst>
      <p:bldP spid="57" grpId="0" animBg="1"/>
      <p:bldP spid="58" grpId="0" animBg="1"/>
      <p:bldP spid="59" grpId="0" animBg="1"/>
      <p:bldP spid="61" grpId="0" bldLvl="0" animBg="1"/>
      <p:bldP spid="61" grpId="1" animBg="1"/>
      <p:bldP spid="62" grpId="0" animBg="1"/>
      <p:bldP spid="54" grpId="0" bldLvl="0" animBg="1"/>
      <p:bldP spid="55" grpId="0" bldLvl="0" animBg="1"/>
      <p:bldP spid="68" grpId="0" bldLvl="0" animBg="1"/>
      <p:bldP spid="69" grpId="0"/>
      <p:bldP spid="70" grpId="0" bldLvl="0" animBg="1"/>
      <p:bldP spid="71" grpId="0"/>
      <p:bldP spid="72" grpId="0" bldLvl="0" animBg="1"/>
      <p:bldP spid="73" grpId="0"/>
      <p:bldP spid="74" grpId="0" bldLvl="0" animBg="1"/>
      <p:bldP spid="75" grpId="0"/>
      <p:bldP spid="77" grpId="0" bldLvl="0" animBg="1"/>
      <p:bldP spid="78" grpId="0"/>
      <p:bldP spid="80" grpId="0"/>
      <p:bldP spid="81" grpId="0"/>
      <p:bldP spid="83" grpId="0" bldLvl="0" animBg="1"/>
      <p:bldP spid="84" grpId="0"/>
      <p:bldP spid="86" grpId="0"/>
      <p:bldP spid="87" grpId="0"/>
      <p:bldP spid="89" grpId="0"/>
      <p:bldP spid="90" grpId="0"/>
      <p:bldP spid="92" grpId="0" bldLvl="0" animBg="1"/>
      <p:bldP spid="93" grpId="0"/>
      <p:bldP spid="95" grpId="0"/>
      <p:bldP spid="96" grpId="0"/>
      <p:bldP spid="98" grpId="0"/>
      <p:bldP spid="99" grpId="0"/>
      <p:bldP spid="101" grpId="0" bldLvl="0" animBg="1"/>
      <p:bldP spid="102" grpId="0"/>
      <p:bldP spid="104" grpId="0"/>
      <p:bldP spid="105" grpId="0"/>
      <p:bldP spid="107" grpId="0"/>
      <p:bldP spid="108" grpId="0"/>
      <p:bldP spid="60" grpId="0" bldLvl="0" animBg="1"/>
      <p:bldP spid="60" grpId="1"/>
      <p:bldP spid="109" grpId="0" bldLvl="0" animBg="1"/>
      <p:bldP spid="11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27" y="-2623128"/>
            <a:ext cx="6188618" cy="10049163"/>
          </a:xfrm>
          <a:prstGeom prst="rect">
            <a:avLst/>
          </a:prstGeom>
        </p:spPr>
      </p:pic>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1581" y="-256625"/>
            <a:ext cx="4406571" cy="6604611"/>
          </a:xfrm>
          <a:prstGeom prst="rect">
            <a:avLst/>
          </a:prstGeom>
          <a:effectLst>
            <a:softEdge rad="63500"/>
          </a:effectLst>
        </p:spPr>
      </p:pic>
      <p:pic>
        <p:nvPicPr>
          <p:cNvPr id="3" name="图片 2"/>
          <p:cNvPicPr>
            <a:picLocks noChangeAspect="1"/>
          </p:cNvPicPr>
          <p:nvPr/>
        </p:nvPicPr>
        <p:blipFill>
          <a:blip r:embed="rId4"/>
          <a:stretch>
            <a:fillRect/>
          </a:stretch>
        </p:blipFill>
        <p:spPr>
          <a:xfrm>
            <a:off x="211455" y="133985"/>
            <a:ext cx="6988175" cy="5241925"/>
          </a:xfrm>
          <a:prstGeom prst="rect">
            <a:avLst/>
          </a:prstGeom>
          <a:effectLst>
            <a:softEdge rad="1270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nodeType="clickEffect">
                                  <p:stCondLst>
                                    <p:cond delay="0"/>
                                  </p:stCondLst>
                                  <p:childTnLst>
                                    <p:animScale>
                                      <p:cBhvr>
                                        <p:cTn id="10" dur="2000" fill="hold"/>
                                        <p:tgtEl>
                                          <p:spTgt spid="4"/>
                                        </p:tgtEl>
                                      </p:cBhvr>
                                      <p:by x="150000" y="150000"/>
                                    </p:animScale>
                                  </p:childTnLst>
                                </p:cTn>
                              </p:par>
                            </p:childTnLst>
                          </p:cTn>
                        </p:par>
                        <p:par>
                          <p:cTn id="11" fill="hold">
                            <p:stCondLst>
                              <p:cond delay="2000"/>
                            </p:stCondLst>
                            <p:childTnLst>
                              <p:par>
                                <p:cTn id="12" presetID="1" presetClass="entr" presetSubtype="0" fill="hold" nodeType="after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5669"/>
            <a:ext cx="5310231" cy="6293519"/>
          </a:xfrm>
          <a:prstGeom prst="rect">
            <a:avLst/>
          </a:prstGeom>
          <a:effectLst>
            <a:softEdge rad="63500"/>
          </a:effectLst>
        </p:spPr>
      </p:pic>
      <p:sp>
        <p:nvSpPr>
          <p:cNvPr id="2" name="文本框 1"/>
          <p:cNvSpPr txBox="1"/>
          <p:nvPr/>
        </p:nvSpPr>
        <p:spPr>
          <a:xfrm>
            <a:off x="5419289" y="191446"/>
            <a:ext cx="6547658" cy="6231255"/>
          </a:xfrm>
          <a:prstGeom prst="rect">
            <a:avLst/>
          </a:prstGeom>
          <a:solidFill>
            <a:schemeClr val="bg2"/>
          </a:solidFill>
        </p:spPr>
        <p:txBody>
          <a:bodyPr wrap="square" rtlCol="0">
            <a:spAutoFit/>
          </a:bodyPr>
          <a:lstStyle/>
          <a:p>
            <a:r>
              <a:rPr lang="zh-CN" altLang="en-US" sz="3600" dirty="0">
                <a:latin typeface="隶书" panose="02010509060101010101" pitchFamily="49" charset="-122"/>
                <a:ea typeface="隶书" panose="02010509060101010101" pitchFamily="49" charset="-122"/>
              </a:rPr>
              <a:t>     </a:t>
            </a:r>
            <a:r>
              <a:rPr lang="zh-CN" altLang="en-US" sz="3300" dirty="0" smtClean="0">
                <a:latin typeface="隶书" panose="02010509060101010101" pitchFamily="49" charset="-122"/>
                <a:ea typeface="隶书" panose="02010509060101010101" pitchFamily="49" charset="-122"/>
              </a:rPr>
              <a:t>宪法</a:t>
            </a:r>
            <a:r>
              <a:rPr lang="zh-CN" altLang="en-US" sz="3300" dirty="0">
                <a:latin typeface="隶书" panose="02010509060101010101" pitchFamily="49" charset="-122"/>
                <a:ea typeface="隶书" panose="02010509060101010101" pitchFamily="49" charset="-122"/>
              </a:rPr>
              <a:t>与</a:t>
            </a:r>
            <a:r>
              <a:rPr lang="zh-CN" altLang="en-US" sz="3300" dirty="0">
                <a:solidFill>
                  <a:srgbClr val="FF0000"/>
                </a:solidFill>
                <a:latin typeface="隶书" panose="02010509060101010101" pitchFamily="49" charset="-122"/>
                <a:ea typeface="隶书" panose="02010509060101010101" pitchFamily="49" charset="-122"/>
              </a:rPr>
              <a:t>国家</a:t>
            </a:r>
            <a:r>
              <a:rPr lang="zh-CN" altLang="en-US" sz="3300" dirty="0">
                <a:latin typeface="隶书" panose="02010509060101010101" pitchFamily="49" charset="-122"/>
                <a:ea typeface="隶书" panose="02010509060101010101" pitchFamily="49" charset="-122"/>
              </a:rPr>
              <a:t>前途，</a:t>
            </a:r>
            <a:r>
              <a:rPr lang="zh-CN" altLang="en-US" sz="3300" dirty="0">
                <a:solidFill>
                  <a:srgbClr val="FF0000"/>
                </a:solidFill>
                <a:latin typeface="隶书" panose="02010509060101010101" pitchFamily="49" charset="-122"/>
                <a:ea typeface="隶书" panose="02010509060101010101" pitchFamily="49" charset="-122"/>
              </a:rPr>
              <a:t>人民</a:t>
            </a:r>
            <a:r>
              <a:rPr lang="zh-CN" altLang="en-US" sz="3300" dirty="0">
                <a:latin typeface="隶书" panose="02010509060101010101" pitchFamily="49" charset="-122"/>
                <a:ea typeface="隶书" panose="02010509060101010101" pitchFamily="49" charset="-122"/>
              </a:rPr>
              <a:t>命运息息相关。维护</a:t>
            </a:r>
            <a:r>
              <a:rPr lang="zh-CN" altLang="en-US" sz="3300" dirty="0">
                <a:solidFill>
                  <a:srgbClr val="FF0000"/>
                </a:solidFill>
                <a:latin typeface="隶书" panose="02010509060101010101" pitchFamily="49" charset="-122"/>
                <a:ea typeface="隶书" panose="02010509060101010101" pitchFamily="49" charset="-122"/>
              </a:rPr>
              <a:t>宪法权威</a:t>
            </a:r>
            <a:r>
              <a:rPr lang="zh-CN" altLang="en-US" sz="3300" dirty="0">
                <a:latin typeface="隶书" panose="02010509060101010101" pitchFamily="49" charset="-122"/>
                <a:ea typeface="隶书" panose="02010509060101010101" pitchFamily="49" charset="-122"/>
              </a:rPr>
              <a:t>，就是维护党和人民共同意志的权威。捍卫</a:t>
            </a:r>
            <a:r>
              <a:rPr lang="zh-CN" altLang="en-US" sz="3300" dirty="0">
                <a:solidFill>
                  <a:srgbClr val="FF0000"/>
                </a:solidFill>
                <a:latin typeface="隶书" panose="02010509060101010101" pitchFamily="49" charset="-122"/>
                <a:ea typeface="隶书" panose="02010509060101010101" pitchFamily="49" charset="-122"/>
              </a:rPr>
              <a:t>宪法尊严</a:t>
            </a:r>
            <a:r>
              <a:rPr lang="zh-CN" altLang="en-US" sz="3300" dirty="0">
                <a:latin typeface="隶书" panose="02010509060101010101" pitchFamily="49" charset="-122"/>
                <a:ea typeface="隶书" panose="02010509060101010101" pitchFamily="49" charset="-122"/>
              </a:rPr>
              <a:t>，就是维护党和人民共同意志的尊严。保证</a:t>
            </a:r>
            <a:r>
              <a:rPr lang="zh-CN" altLang="en-US" sz="3300" dirty="0">
                <a:solidFill>
                  <a:srgbClr val="FF0000"/>
                </a:solidFill>
                <a:latin typeface="隶书" panose="02010509060101010101" pitchFamily="49" charset="-122"/>
                <a:ea typeface="隶书" panose="02010509060101010101" pitchFamily="49" charset="-122"/>
              </a:rPr>
              <a:t>宪法实施</a:t>
            </a:r>
            <a:r>
              <a:rPr lang="zh-CN" altLang="en-US" sz="3300" dirty="0">
                <a:latin typeface="隶书" panose="02010509060101010101" pitchFamily="49" charset="-122"/>
                <a:ea typeface="隶书" panose="02010509060101010101" pitchFamily="49" charset="-122"/>
              </a:rPr>
              <a:t>，就是保证人民根本利益的实现。只要我们切实尊重和有效实施宪法，</a:t>
            </a:r>
            <a:r>
              <a:rPr lang="zh-CN" altLang="en-US" sz="3300" dirty="0">
                <a:solidFill>
                  <a:srgbClr val="FF0000"/>
                </a:solidFill>
                <a:latin typeface="隶书" panose="02010509060101010101" pitchFamily="49" charset="-122"/>
                <a:ea typeface="隶书" panose="02010509060101010101" pitchFamily="49" charset="-122"/>
              </a:rPr>
              <a:t>人民当家作主</a:t>
            </a:r>
            <a:r>
              <a:rPr lang="zh-CN" altLang="en-US" sz="3300" dirty="0">
                <a:latin typeface="隶书" panose="02010509060101010101" pitchFamily="49" charset="-122"/>
                <a:ea typeface="隶书" panose="02010509060101010101" pitchFamily="49" charset="-122"/>
              </a:rPr>
              <a:t>就有保证，党和国家事业就能顺利发展。坚持</a:t>
            </a:r>
            <a:r>
              <a:rPr lang="zh-CN" altLang="en-US" sz="3300" dirty="0">
                <a:solidFill>
                  <a:srgbClr val="FF0000"/>
                </a:solidFill>
                <a:latin typeface="隶书" panose="02010509060101010101" pitchFamily="49" charset="-122"/>
                <a:ea typeface="隶书" panose="02010509060101010101" pitchFamily="49" charset="-122"/>
              </a:rPr>
              <a:t>依法治国</a:t>
            </a:r>
            <a:r>
              <a:rPr lang="zh-CN" altLang="en-US" sz="3300" dirty="0">
                <a:latin typeface="隶书" panose="02010509060101010101" pitchFamily="49" charset="-122"/>
                <a:ea typeface="隶书" panose="02010509060101010101" pitchFamily="49" charset="-122"/>
              </a:rPr>
              <a:t>首先要坚持</a:t>
            </a:r>
            <a:r>
              <a:rPr lang="zh-CN" altLang="en-US" sz="3300" dirty="0">
                <a:solidFill>
                  <a:srgbClr val="FF0000"/>
                </a:solidFill>
                <a:latin typeface="隶书" panose="02010509060101010101" pitchFamily="49" charset="-122"/>
                <a:ea typeface="隶书" panose="02010509060101010101" pitchFamily="49" charset="-122"/>
              </a:rPr>
              <a:t>依宪治国</a:t>
            </a:r>
            <a:r>
              <a:rPr lang="zh-CN" altLang="en-US" sz="3300" dirty="0">
                <a:latin typeface="隶书" panose="02010509060101010101" pitchFamily="49" charset="-122"/>
                <a:ea typeface="隶书" panose="02010509060101010101" pitchFamily="49" charset="-122"/>
              </a:rPr>
              <a:t>，坚持依法执政首先要坚持</a:t>
            </a:r>
            <a:r>
              <a:rPr lang="zh-CN" altLang="en-US" sz="3300" dirty="0">
                <a:solidFill>
                  <a:srgbClr val="FF0000"/>
                </a:solidFill>
                <a:latin typeface="隶书" panose="02010509060101010101" pitchFamily="49" charset="-122"/>
                <a:ea typeface="隶书" panose="02010509060101010101" pitchFamily="49" charset="-122"/>
              </a:rPr>
              <a:t>依宪执政</a:t>
            </a:r>
            <a:r>
              <a:rPr lang="zh-CN" altLang="en-US" sz="3300" dirty="0">
                <a:latin typeface="隶书" panose="02010509060101010101" pitchFamily="49" charset="-122"/>
                <a:ea typeface="隶书" panose="02010509060101010101" pitchFamily="49" charset="-122"/>
              </a:rPr>
              <a:t>。         </a:t>
            </a:r>
            <a:endParaRPr lang="en-US" altLang="zh-CN" sz="3300" dirty="0" smtClean="0">
              <a:latin typeface="隶书" panose="02010509060101010101" pitchFamily="49" charset="-122"/>
              <a:ea typeface="隶书" panose="02010509060101010101" pitchFamily="49" charset="-122"/>
            </a:endParaRPr>
          </a:p>
          <a:p>
            <a:r>
              <a:rPr lang="en-US" altLang="zh-CN" sz="3300" dirty="0">
                <a:latin typeface="隶书" panose="02010509060101010101" pitchFamily="49" charset="-122"/>
                <a:ea typeface="隶书" panose="02010509060101010101" pitchFamily="49" charset="-122"/>
              </a:rPr>
              <a:t> </a:t>
            </a:r>
            <a:r>
              <a:rPr lang="en-US" altLang="zh-CN" sz="3300" dirty="0" smtClean="0">
                <a:latin typeface="隶书" panose="02010509060101010101" pitchFamily="49" charset="-122"/>
                <a:ea typeface="隶书" panose="02010509060101010101" pitchFamily="49" charset="-122"/>
              </a:rPr>
              <a:t>                 ——</a:t>
            </a:r>
            <a:r>
              <a:rPr lang="zh-CN" altLang="en-US" sz="3300" dirty="0">
                <a:latin typeface="隶书" panose="02010509060101010101" pitchFamily="49" charset="-122"/>
                <a:ea typeface="隶书" panose="02010509060101010101" pitchFamily="49" charset="-122"/>
              </a:rPr>
              <a:t>习近平</a:t>
            </a:r>
          </a:p>
        </p:txBody>
      </p:sp>
      <p:sp>
        <p:nvSpPr>
          <p:cNvPr id="8" name="矩形 7"/>
          <p:cNvSpPr/>
          <p:nvPr/>
        </p:nvSpPr>
        <p:spPr>
          <a:xfrm>
            <a:off x="292586" y="5411451"/>
            <a:ext cx="4025063" cy="1446550"/>
          </a:xfrm>
          <a:prstGeom prst="rect">
            <a:avLst/>
          </a:prstGeom>
        </p:spPr>
        <p:txBody>
          <a:bodyPr wrap="square">
            <a:spAutoFit/>
          </a:bodyPr>
          <a:lstStyle/>
          <a:p>
            <a:pPr algn="ctr"/>
            <a:r>
              <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rPr>
              <a:t>国家宪法日 </a:t>
            </a:r>
            <a:endPar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endParaRPr>
          </a:p>
          <a:p>
            <a:pPr algn="ct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rPr>
              <a:t>12</a:t>
            </a:r>
            <a:r>
              <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rPr>
              <a:t>月</a:t>
            </a:r>
            <a:r>
              <a:rPr lang="en-US" altLang="zh-CN"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rPr>
              <a:t>4</a:t>
            </a:r>
            <a:r>
              <a:rPr lang="zh-CN" altLang="en-US" sz="4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latin typeface="楷体" panose="02010609060101010101" pitchFamily="49" charset="-122"/>
                <a:ea typeface="楷体" panose="02010609060101010101" pitchFamily="49" charset="-122"/>
              </a:rPr>
              <a:t>日</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anim calcmode="lin" valueType="num">
                                      <p:cBhvr>
                                        <p:cTn id="10" dur="1000" fill="hold"/>
                                        <p:tgtEl>
                                          <p:spTgt spid="2"/>
                                        </p:tgtEl>
                                        <p:attrNameLst>
                                          <p:attrName>ppt_x</p:attrName>
                                        </p:attrNameLst>
                                      </p:cBhvr>
                                      <p:tavLst>
                                        <p:tav tm="0">
                                          <p:val>
                                            <p:strVal val="#ppt_x"/>
                                          </p:val>
                                        </p:tav>
                                        <p:tav tm="100000">
                                          <p:val>
                                            <p:strVal val="#ppt_x"/>
                                          </p:val>
                                        </p:tav>
                                      </p:tavLst>
                                    </p:anim>
                                    <p:anim calcmode="lin" valueType="num">
                                      <p:cBhvr>
                                        <p:cTn id="11"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1"/>
          <p:cNvGraphicFramePr>
            <a:graphicFrameLocks noGrp="1"/>
          </p:cNvGraphicFramePr>
          <p:nvPr/>
        </p:nvGraphicFramePr>
        <p:xfrm>
          <a:off x="888811" y="135893"/>
          <a:ext cx="11193063" cy="6686086"/>
        </p:xfrm>
        <a:graphic>
          <a:graphicData uri="http://schemas.openxmlformats.org/drawingml/2006/table">
            <a:tbl>
              <a:tblPr firstRow="1" bandRow="1">
                <a:tableStyleId>{5C22544A-7EE6-4342-B048-85BDC9FD1C3A}</a:tableStyleId>
              </a:tblPr>
              <a:tblGrid>
                <a:gridCol w="3397702"/>
                <a:gridCol w="3152105"/>
                <a:gridCol w="3601615"/>
                <a:gridCol w="1041641"/>
              </a:tblGrid>
              <a:tr h="745172">
                <a:tc>
                  <a:txBody>
                    <a:bodyPr/>
                    <a:lstStyle/>
                    <a:p>
                      <a:pPr algn="ctr"/>
                      <a:r>
                        <a:rPr lang="zh-CN" altLang="en-US" sz="2800" dirty="0" smtClean="0"/>
                        <a:t>时期</a:t>
                      </a:r>
                      <a:endParaRPr lang="zh-CN" altLang="en-US" sz="2800" dirty="0"/>
                    </a:p>
                  </a:txBody>
                  <a:tcPr/>
                </a:tc>
                <a:tc>
                  <a:txBody>
                    <a:bodyPr/>
                    <a:lstStyle/>
                    <a:p>
                      <a:pPr algn="ctr"/>
                      <a:r>
                        <a:rPr lang="zh-CN" altLang="en-US" sz="2800" dirty="0" smtClean="0"/>
                        <a:t>名称</a:t>
                      </a:r>
                      <a:endParaRPr lang="zh-CN" altLang="en-US" sz="2800" dirty="0"/>
                    </a:p>
                  </a:txBody>
                  <a:tcPr/>
                </a:tc>
                <a:tc>
                  <a:txBody>
                    <a:bodyPr/>
                    <a:lstStyle/>
                    <a:p>
                      <a:pPr algn="ctr"/>
                      <a:r>
                        <a:rPr lang="zh-CN" altLang="en-US" sz="2800" dirty="0" smtClean="0"/>
                        <a:t>会议</a:t>
                      </a:r>
                      <a:endParaRPr lang="zh-CN" altLang="en-US" sz="2800" dirty="0"/>
                    </a:p>
                  </a:txBody>
                  <a:tcPr/>
                </a:tc>
                <a:tc>
                  <a:txBody>
                    <a:bodyPr/>
                    <a:lstStyle/>
                    <a:p>
                      <a:pPr algn="ctr"/>
                      <a:r>
                        <a:rPr lang="zh-CN" altLang="en-US" sz="2800" dirty="0" smtClean="0"/>
                        <a:t>内容</a:t>
                      </a:r>
                      <a:endParaRPr lang="zh-CN" altLang="en-US" sz="2800" dirty="0"/>
                    </a:p>
                  </a:txBody>
                  <a:tcPr/>
                </a:tc>
              </a:tr>
              <a:tr h="1229360">
                <a:tc>
                  <a:txBody>
                    <a:bodyPr/>
                    <a:lstStyle/>
                    <a:p>
                      <a:endParaRPr lang="zh-CN" altLang="en-US" sz="1900" dirty="0"/>
                    </a:p>
                  </a:txBody>
                  <a:tcPr/>
                </a:tc>
                <a:tc>
                  <a:txBody>
                    <a:bodyPr/>
                    <a:lstStyle/>
                    <a:p>
                      <a:endParaRPr lang="en-US" altLang="zh-CN" sz="1900" dirty="0" smtClean="0"/>
                    </a:p>
                    <a:p>
                      <a:endParaRPr lang="en-US" altLang="zh-CN" sz="1900" dirty="0" smtClean="0"/>
                    </a:p>
                    <a:p>
                      <a:endParaRPr lang="en-US" altLang="zh-CN" sz="1900" dirty="0" smtClean="0"/>
                    </a:p>
                    <a:p>
                      <a:endParaRPr lang="zh-CN" altLang="en-US" sz="1900" dirty="0"/>
                    </a:p>
                  </a:txBody>
                  <a:tcPr/>
                </a:tc>
                <a:tc>
                  <a:txBody>
                    <a:bodyPr/>
                    <a:lstStyle/>
                    <a:p>
                      <a:endParaRPr lang="zh-CN" altLang="en-US" sz="1900" dirty="0"/>
                    </a:p>
                  </a:txBody>
                  <a:tcPr/>
                </a:tc>
                <a:tc>
                  <a:txBody>
                    <a:bodyPr/>
                    <a:lstStyle/>
                    <a:p>
                      <a:endParaRPr lang="zh-CN" altLang="en-US" sz="1900" dirty="0"/>
                    </a:p>
                  </a:txBody>
                  <a:tcPr/>
                </a:tc>
              </a:tr>
              <a:tr h="544689">
                <a:tc>
                  <a:txBody>
                    <a:bodyPr/>
                    <a:lstStyle/>
                    <a:p>
                      <a:endParaRPr lang="zh-CN" altLang="en-US" sz="1900" dirty="0"/>
                    </a:p>
                  </a:txBody>
                  <a:tcPr/>
                </a:tc>
                <a:tc>
                  <a:txBody>
                    <a:bodyPr/>
                    <a:lstStyle/>
                    <a:p>
                      <a:endParaRPr lang="zh-CN" altLang="en-US" sz="1900"/>
                    </a:p>
                  </a:txBody>
                  <a:tcPr/>
                </a:tc>
                <a:tc>
                  <a:txBody>
                    <a:bodyPr/>
                    <a:lstStyle/>
                    <a:p>
                      <a:endParaRPr lang="zh-CN" altLang="en-US" sz="1900" dirty="0"/>
                    </a:p>
                  </a:txBody>
                  <a:tcPr/>
                </a:tc>
                <a:tc>
                  <a:txBody>
                    <a:bodyPr/>
                    <a:lstStyle/>
                    <a:p>
                      <a:endParaRPr lang="zh-CN" altLang="en-US" sz="1900" dirty="0"/>
                    </a:p>
                  </a:txBody>
                  <a:tcPr/>
                </a:tc>
              </a:tr>
              <a:tr h="544689">
                <a:tc>
                  <a:txBody>
                    <a:bodyPr/>
                    <a:lstStyle/>
                    <a:p>
                      <a:endParaRPr lang="zh-CN" altLang="en-US" sz="1900" dirty="0"/>
                    </a:p>
                  </a:txBody>
                  <a:tcPr/>
                </a:tc>
                <a:tc>
                  <a:txBody>
                    <a:bodyPr/>
                    <a:lstStyle/>
                    <a:p>
                      <a:endParaRPr lang="zh-CN" altLang="en-US" sz="1900"/>
                    </a:p>
                  </a:txBody>
                  <a:tcPr/>
                </a:tc>
                <a:tc>
                  <a:txBody>
                    <a:bodyPr/>
                    <a:lstStyle/>
                    <a:p>
                      <a:endParaRPr lang="zh-CN" altLang="en-US" sz="1900" dirty="0"/>
                    </a:p>
                  </a:txBody>
                  <a:tcPr/>
                </a:tc>
                <a:tc>
                  <a:txBody>
                    <a:bodyPr/>
                    <a:lstStyle/>
                    <a:p>
                      <a:endParaRPr lang="zh-CN" altLang="en-US" sz="1900" dirty="0"/>
                    </a:p>
                  </a:txBody>
                  <a:tcPr/>
                </a:tc>
              </a:tr>
              <a:tr h="1477493">
                <a:tc>
                  <a:txBody>
                    <a:bodyPr/>
                    <a:lstStyle/>
                    <a:p>
                      <a:endParaRPr lang="zh-CN" altLang="en-US" sz="1900" dirty="0"/>
                    </a:p>
                  </a:txBody>
                  <a:tcPr/>
                </a:tc>
                <a:tc>
                  <a:txBody>
                    <a:bodyPr/>
                    <a:lstStyle/>
                    <a:p>
                      <a:endParaRPr lang="zh-CN" altLang="en-US" sz="1900" dirty="0"/>
                    </a:p>
                  </a:txBody>
                  <a:tcPr/>
                </a:tc>
                <a:tc>
                  <a:txBody>
                    <a:bodyPr/>
                    <a:lstStyle/>
                    <a:p>
                      <a:endParaRPr lang="zh-CN" altLang="en-US" sz="1900" dirty="0"/>
                    </a:p>
                  </a:txBody>
                  <a:tcPr/>
                </a:tc>
                <a:tc>
                  <a:txBody>
                    <a:bodyPr/>
                    <a:lstStyle/>
                    <a:p>
                      <a:endParaRPr lang="zh-CN" altLang="en-US" sz="1900" dirty="0"/>
                    </a:p>
                  </a:txBody>
                  <a:tcPr/>
                </a:tc>
              </a:tr>
              <a:tr h="2124363">
                <a:tc>
                  <a:txBody>
                    <a:bodyPr/>
                    <a:lstStyle/>
                    <a:p>
                      <a:endParaRPr lang="zh-CN" altLang="en-US" sz="1900" dirty="0"/>
                    </a:p>
                  </a:txBody>
                  <a:tcPr/>
                </a:tc>
                <a:tc>
                  <a:txBody>
                    <a:bodyPr/>
                    <a:lstStyle/>
                    <a:p>
                      <a:endParaRPr lang="zh-CN" altLang="en-US" sz="1900" dirty="0"/>
                    </a:p>
                  </a:txBody>
                  <a:tcPr/>
                </a:tc>
                <a:tc>
                  <a:txBody>
                    <a:bodyPr/>
                    <a:lstStyle/>
                    <a:p>
                      <a:endParaRPr lang="zh-CN" altLang="en-US" sz="1900" dirty="0"/>
                    </a:p>
                  </a:txBody>
                  <a:tcPr/>
                </a:tc>
                <a:tc>
                  <a:txBody>
                    <a:bodyPr/>
                    <a:lstStyle/>
                    <a:p>
                      <a:endParaRPr lang="zh-CN" altLang="en-US" sz="1900" dirty="0"/>
                    </a:p>
                  </a:txBody>
                  <a:tcPr/>
                </a:tc>
              </a:tr>
            </a:tbl>
          </a:graphicData>
        </a:graphic>
      </p:graphicFrame>
      <p:cxnSp>
        <p:nvCxnSpPr>
          <p:cNvPr id="3" name="直接箭头连接符 2"/>
          <p:cNvCxnSpPr/>
          <p:nvPr/>
        </p:nvCxnSpPr>
        <p:spPr>
          <a:xfrm>
            <a:off x="796926" y="602416"/>
            <a:ext cx="16831" cy="6072327"/>
          </a:xfrm>
          <a:prstGeom prst="straightConnector1">
            <a:avLst/>
          </a:prstGeom>
          <a:ln w="38100">
            <a:solidFill>
              <a:srgbClr val="C00000"/>
            </a:solidFill>
            <a:tailEnd type="arrow"/>
          </a:ln>
        </p:spPr>
        <p:style>
          <a:lnRef idx="3">
            <a:schemeClr val="accent2"/>
          </a:lnRef>
          <a:fillRef idx="0">
            <a:schemeClr val="accent2"/>
          </a:fillRef>
          <a:effectRef idx="2">
            <a:schemeClr val="accent2"/>
          </a:effectRef>
          <a:fontRef idx="minor">
            <a:schemeClr val="tx1"/>
          </a:fontRef>
        </p:style>
      </p:cxnSp>
      <p:sp>
        <p:nvSpPr>
          <p:cNvPr id="4" name="TextBox 12"/>
          <p:cNvSpPr txBox="1"/>
          <p:nvPr/>
        </p:nvSpPr>
        <p:spPr>
          <a:xfrm>
            <a:off x="67241" y="2460908"/>
            <a:ext cx="800219" cy="2735685"/>
          </a:xfrm>
          <a:prstGeom prst="rect">
            <a:avLst/>
          </a:prstGeom>
          <a:noFill/>
        </p:spPr>
        <p:txBody>
          <a:bodyPr vert="eaVert" wrap="none" rtlCol="0">
            <a:spAutoFit/>
          </a:bodyPr>
          <a:lstStyle/>
          <a:p>
            <a:pPr algn="ctr"/>
            <a:r>
              <a:rPr lang="en-US" altLang="zh-CN" sz="4000" b="1" dirty="0" smtClean="0">
                <a:solidFill>
                  <a:srgbClr val="C00000"/>
                </a:solidFill>
                <a:latin typeface="华文新魏" panose="02010800040101010101" pitchFamily="2" charset="-122"/>
                <a:ea typeface="华文新魏" panose="02010800040101010101" pitchFamily="2" charset="-122"/>
              </a:rPr>
              <a:t>(</a:t>
            </a:r>
            <a:r>
              <a:rPr lang="en-US" altLang="zh-CN" sz="4000" b="1" dirty="0">
                <a:solidFill>
                  <a:srgbClr val="C00000"/>
                </a:solidFill>
                <a:latin typeface="华文新魏" panose="02010800040101010101" pitchFamily="2" charset="-122"/>
                <a:ea typeface="华文新魏" panose="02010800040101010101" pitchFamily="2" charset="-122"/>
              </a:rPr>
              <a:t>1949-</a:t>
            </a:r>
            <a:r>
              <a:rPr lang="zh-CN" altLang="en-US" sz="4000" b="1" dirty="0">
                <a:solidFill>
                  <a:srgbClr val="C00000"/>
                </a:solidFill>
                <a:latin typeface="华文新魏" panose="02010800040101010101" pitchFamily="2" charset="-122"/>
                <a:ea typeface="华文新魏" panose="02010800040101010101" pitchFamily="2" charset="-122"/>
              </a:rPr>
              <a:t>至今</a:t>
            </a:r>
            <a:r>
              <a:rPr lang="en-US" altLang="zh-CN" sz="4000" b="1" dirty="0">
                <a:solidFill>
                  <a:srgbClr val="C00000"/>
                </a:solidFill>
                <a:latin typeface="华文新魏" panose="02010800040101010101" pitchFamily="2" charset="-122"/>
                <a:ea typeface="华文新魏" panose="02010800040101010101" pitchFamily="2" charset="-122"/>
              </a:rPr>
              <a:t>)</a:t>
            </a:r>
            <a:endParaRPr lang="zh-CN" altLang="en-US" sz="4000" b="1" dirty="0">
              <a:solidFill>
                <a:srgbClr val="C00000"/>
              </a:solidFill>
              <a:latin typeface="华文新魏" panose="02010800040101010101" pitchFamily="2" charset="-122"/>
              <a:ea typeface="华文新魏" panose="02010800040101010101" pitchFamily="2" charset="-122"/>
            </a:endParaRPr>
          </a:p>
        </p:txBody>
      </p:sp>
      <p:sp>
        <p:nvSpPr>
          <p:cNvPr id="6" name="矩形 5"/>
          <p:cNvSpPr/>
          <p:nvPr/>
        </p:nvSpPr>
        <p:spPr>
          <a:xfrm>
            <a:off x="924092" y="1258826"/>
            <a:ext cx="3421128" cy="461665"/>
          </a:xfrm>
          <a:prstGeom prst="rect">
            <a:avLst/>
          </a:prstGeom>
        </p:spPr>
        <p:txBody>
          <a:bodyPr wrap="none">
            <a:spAutoFit/>
          </a:bodyPr>
          <a:lstStyle/>
          <a:p>
            <a:pPr algn="ctr"/>
            <a:r>
              <a:rPr lang="zh-CN" altLang="en-US" sz="2400" b="1" dirty="0">
                <a:latin typeface="华文新魏" panose="02010800040101010101" pitchFamily="2" charset="-122"/>
                <a:ea typeface="华文新魏" panose="02010800040101010101" pitchFamily="2" charset="-122"/>
              </a:rPr>
              <a:t>过渡时期（</a:t>
            </a:r>
            <a:r>
              <a:rPr lang="en-US" altLang="zh-CN" sz="2400" b="1" dirty="0">
                <a:latin typeface="华文新魏" panose="02010800040101010101" pitchFamily="2" charset="-122"/>
                <a:ea typeface="华文新魏" panose="02010800040101010101" pitchFamily="2" charset="-122"/>
              </a:rPr>
              <a:t>1949-1956</a:t>
            </a:r>
            <a:r>
              <a:rPr lang="zh-CN" altLang="en-US" sz="2400" b="1" dirty="0">
                <a:latin typeface="华文新魏" panose="02010800040101010101" pitchFamily="2" charset="-122"/>
                <a:ea typeface="华文新魏" panose="02010800040101010101" pitchFamily="2" charset="-122"/>
              </a:rPr>
              <a:t>）</a:t>
            </a:r>
          </a:p>
        </p:txBody>
      </p:sp>
      <p:sp>
        <p:nvSpPr>
          <p:cNvPr id="8" name="矩形 7"/>
          <p:cNvSpPr/>
          <p:nvPr/>
        </p:nvSpPr>
        <p:spPr>
          <a:xfrm>
            <a:off x="821900" y="2212876"/>
            <a:ext cx="3934090" cy="461665"/>
          </a:xfrm>
          <a:prstGeom prst="rect">
            <a:avLst/>
          </a:prstGeom>
        </p:spPr>
        <p:txBody>
          <a:bodyPr wrap="none">
            <a:spAutoFit/>
          </a:bodyPr>
          <a:lstStyle/>
          <a:p>
            <a:pPr algn="ctr"/>
            <a:r>
              <a:rPr lang="zh-CN" altLang="en-US" sz="2400" b="1" dirty="0">
                <a:latin typeface="华文新魏" panose="02010800040101010101" pitchFamily="2" charset="-122"/>
                <a:ea typeface="华文新魏" panose="02010800040101010101" pitchFamily="2" charset="-122"/>
              </a:rPr>
              <a:t>十年建设时期</a:t>
            </a:r>
            <a:r>
              <a:rPr lang="zh-CN" altLang="en-US" sz="2000" b="1" dirty="0">
                <a:latin typeface="华文新魏" panose="02010800040101010101" pitchFamily="2" charset="-122"/>
                <a:ea typeface="华文新魏" panose="02010800040101010101" pitchFamily="2" charset="-122"/>
              </a:rPr>
              <a:t>（</a:t>
            </a:r>
            <a:r>
              <a:rPr lang="en-US" altLang="zh-CN" sz="2400" b="1" dirty="0">
                <a:latin typeface="华文新魏" panose="02010800040101010101" pitchFamily="2" charset="-122"/>
                <a:ea typeface="华文新魏" panose="02010800040101010101" pitchFamily="2" charset="-122"/>
              </a:rPr>
              <a:t>1956-1966</a:t>
            </a:r>
            <a:r>
              <a:rPr lang="zh-CN" altLang="en-US" sz="2000" b="1" dirty="0">
                <a:latin typeface="华文新魏" panose="02010800040101010101" pitchFamily="2" charset="-122"/>
                <a:ea typeface="华文新魏" panose="02010800040101010101" pitchFamily="2" charset="-122"/>
              </a:rPr>
              <a:t>）</a:t>
            </a:r>
          </a:p>
        </p:txBody>
      </p:sp>
      <p:sp>
        <p:nvSpPr>
          <p:cNvPr id="12" name="矩形 11"/>
          <p:cNvSpPr/>
          <p:nvPr/>
        </p:nvSpPr>
        <p:spPr>
          <a:xfrm>
            <a:off x="982075" y="2705322"/>
            <a:ext cx="3421129" cy="461665"/>
          </a:xfrm>
          <a:prstGeom prst="rect">
            <a:avLst/>
          </a:prstGeom>
        </p:spPr>
        <p:txBody>
          <a:bodyPr wrap="none">
            <a:spAutoFit/>
          </a:bodyPr>
          <a:lstStyle/>
          <a:p>
            <a:pPr algn="ctr"/>
            <a:r>
              <a:rPr lang="zh-CN" altLang="en-US" sz="2400" b="1" dirty="0">
                <a:latin typeface="华文新魏" panose="02010800040101010101" pitchFamily="2" charset="-122"/>
                <a:ea typeface="华文新魏" panose="02010800040101010101" pitchFamily="2" charset="-122"/>
              </a:rPr>
              <a:t>十年文革（</a:t>
            </a:r>
            <a:r>
              <a:rPr lang="en-US" altLang="zh-CN" sz="2400" b="1" dirty="0">
                <a:latin typeface="华文新魏" panose="02010800040101010101" pitchFamily="2" charset="-122"/>
                <a:ea typeface="华文新魏" panose="02010800040101010101" pitchFamily="2" charset="-122"/>
              </a:rPr>
              <a:t>1966-1976</a:t>
            </a:r>
            <a:r>
              <a:rPr lang="zh-CN" altLang="en-US" sz="2400" b="1" dirty="0">
                <a:latin typeface="华文新魏" panose="02010800040101010101" pitchFamily="2" charset="-122"/>
                <a:ea typeface="华文新魏" panose="02010800040101010101" pitchFamily="2" charset="-122"/>
              </a:rPr>
              <a:t>）</a:t>
            </a:r>
          </a:p>
        </p:txBody>
      </p:sp>
      <p:sp>
        <p:nvSpPr>
          <p:cNvPr id="14" name="矩形 13"/>
          <p:cNvSpPr/>
          <p:nvPr/>
        </p:nvSpPr>
        <p:spPr>
          <a:xfrm>
            <a:off x="924092" y="3682827"/>
            <a:ext cx="3421129" cy="461665"/>
          </a:xfrm>
          <a:prstGeom prst="rect">
            <a:avLst/>
          </a:prstGeom>
        </p:spPr>
        <p:txBody>
          <a:bodyPr wrap="none">
            <a:spAutoFit/>
          </a:bodyPr>
          <a:lstStyle/>
          <a:p>
            <a:pPr algn="ctr"/>
            <a:r>
              <a:rPr lang="zh-CN" altLang="en-US" sz="2400" b="1" dirty="0">
                <a:latin typeface="华文新魏" panose="02010800040101010101" pitchFamily="2" charset="-122"/>
                <a:ea typeface="华文新魏" panose="02010800040101010101" pitchFamily="2" charset="-122"/>
              </a:rPr>
              <a:t>改革开放（</a:t>
            </a:r>
            <a:r>
              <a:rPr lang="en-US" altLang="zh-CN" sz="2400" b="1" dirty="0">
                <a:latin typeface="华文新魏" panose="02010800040101010101" pitchFamily="2" charset="-122"/>
                <a:ea typeface="华文新魏" panose="02010800040101010101" pitchFamily="2" charset="-122"/>
              </a:rPr>
              <a:t>1978-1992</a:t>
            </a:r>
            <a:r>
              <a:rPr lang="zh-CN" altLang="en-US" sz="2400" b="1" dirty="0">
                <a:latin typeface="华文新魏" panose="02010800040101010101" pitchFamily="2" charset="-122"/>
                <a:ea typeface="华文新魏" panose="02010800040101010101" pitchFamily="2" charset="-122"/>
              </a:rPr>
              <a:t>）</a:t>
            </a:r>
          </a:p>
        </p:txBody>
      </p:sp>
      <p:sp>
        <p:nvSpPr>
          <p:cNvPr id="16" name="矩形 15"/>
          <p:cNvSpPr/>
          <p:nvPr/>
        </p:nvSpPr>
        <p:spPr>
          <a:xfrm>
            <a:off x="753648" y="5186501"/>
            <a:ext cx="3877985" cy="830997"/>
          </a:xfrm>
          <a:prstGeom prst="rect">
            <a:avLst/>
          </a:prstGeom>
        </p:spPr>
        <p:txBody>
          <a:bodyPr wrap="none">
            <a:spAutoFit/>
          </a:bodyPr>
          <a:lstStyle/>
          <a:p>
            <a:pPr algn="ctr">
              <a:buNone/>
            </a:pPr>
            <a:r>
              <a:rPr lang="zh-CN" altLang="en-US" sz="2400" b="1" dirty="0">
                <a:latin typeface="华文新魏" panose="02010800040101010101" pitchFamily="2" charset="-122"/>
                <a:ea typeface="华文新魏" panose="02010800040101010101" pitchFamily="2" charset="-122"/>
              </a:rPr>
              <a:t>社会主义现代化新阶段时期</a:t>
            </a:r>
            <a:endParaRPr lang="en-US" altLang="zh-CN" sz="2400" b="1" dirty="0">
              <a:latin typeface="华文新魏" panose="02010800040101010101" pitchFamily="2" charset="-122"/>
              <a:ea typeface="华文新魏" panose="02010800040101010101" pitchFamily="2" charset="-122"/>
            </a:endParaRPr>
          </a:p>
          <a:p>
            <a:pPr algn="ctr"/>
            <a:r>
              <a:rPr lang="zh-CN" altLang="en-US" sz="2400" b="1" dirty="0">
                <a:latin typeface="华文新魏" panose="02010800040101010101" pitchFamily="2" charset="-122"/>
                <a:ea typeface="华文新魏" panose="02010800040101010101" pitchFamily="2" charset="-122"/>
              </a:rPr>
              <a:t>（</a:t>
            </a:r>
            <a:r>
              <a:rPr lang="en-US" altLang="zh-CN" sz="2400" b="1" dirty="0">
                <a:latin typeface="华文新魏" panose="02010800040101010101" pitchFamily="2" charset="-122"/>
                <a:ea typeface="华文新魏" panose="02010800040101010101" pitchFamily="2" charset="-122"/>
              </a:rPr>
              <a:t>1992-</a:t>
            </a:r>
            <a:r>
              <a:rPr lang="zh-CN" altLang="en-US" sz="2400" b="1" dirty="0">
                <a:latin typeface="华文新魏" panose="02010800040101010101" pitchFamily="2" charset="-122"/>
                <a:ea typeface="华文新魏" panose="02010800040101010101" pitchFamily="2" charset="-122"/>
              </a:rPr>
              <a:t>至今）</a:t>
            </a:r>
          </a:p>
        </p:txBody>
      </p:sp>
      <p:sp>
        <p:nvSpPr>
          <p:cNvPr id="20" name="矩形 19"/>
          <p:cNvSpPr/>
          <p:nvPr/>
        </p:nvSpPr>
        <p:spPr>
          <a:xfrm>
            <a:off x="4831205" y="971549"/>
            <a:ext cx="2339102" cy="523220"/>
          </a:xfrm>
          <a:prstGeom prst="rect">
            <a:avLst/>
          </a:prstGeom>
        </p:spPr>
        <p:txBody>
          <a:bodyPr wrap="none">
            <a:spAutoFit/>
          </a:bodyPr>
          <a:lstStyle/>
          <a:p>
            <a:pPr algn="ctr"/>
            <a:r>
              <a:rPr lang="en-US" altLang="zh-CN" sz="2800" b="1" dirty="0">
                <a:solidFill>
                  <a:srgbClr val="FF0000"/>
                </a:solidFill>
                <a:latin typeface="华文新魏" panose="02010800040101010101" pitchFamily="2" charset="-122"/>
                <a:ea typeface="华文新魏" panose="02010800040101010101" pitchFamily="2" charset="-122"/>
              </a:rPr>
              <a:t>《</a:t>
            </a:r>
            <a:r>
              <a:rPr lang="zh-CN" altLang="en-US" sz="2800" b="1" dirty="0">
                <a:solidFill>
                  <a:srgbClr val="FF0000"/>
                </a:solidFill>
                <a:latin typeface="华文新魏" panose="02010800040101010101" pitchFamily="2" charset="-122"/>
                <a:ea typeface="华文新魏" panose="02010800040101010101" pitchFamily="2" charset="-122"/>
              </a:rPr>
              <a:t>共同纲领</a:t>
            </a:r>
            <a:r>
              <a:rPr lang="en-US" altLang="zh-CN" sz="2800" b="1" dirty="0">
                <a:solidFill>
                  <a:srgbClr val="FF0000"/>
                </a:solidFill>
                <a:latin typeface="华文新魏" panose="02010800040101010101" pitchFamily="2" charset="-122"/>
                <a:ea typeface="华文新魏" panose="02010800040101010101" pitchFamily="2" charset="-122"/>
              </a:rPr>
              <a:t>》</a:t>
            </a:r>
            <a:endParaRPr lang="zh-CN" altLang="en-US" sz="2800" b="1" dirty="0">
              <a:solidFill>
                <a:srgbClr val="FF0000"/>
              </a:solidFill>
              <a:latin typeface="华文新魏" panose="02010800040101010101" pitchFamily="2" charset="-122"/>
              <a:ea typeface="华文新魏" panose="02010800040101010101" pitchFamily="2" charset="-122"/>
            </a:endParaRPr>
          </a:p>
        </p:txBody>
      </p:sp>
      <p:sp>
        <p:nvSpPr>
          <p:cNvPr id="21" name="矩形 20"/>
          <p:cNvSpPr/>
          <p:nvPr/>
        </p:nvSpPr>
        <p:spPr>
          <a:xfrm>
            <a:off x="4710430" y="1505633"/>
            <a:ext cx="2738249" cy="523220"/>
          </a:xfrm>
          <a:prstGeom prst="rect">
            <a:avLst/>
          </a:prstGeom>
        </p:spPr>
        <p:txBody>
          <a:bodyPr wrap="none">
            <a:spAutoFit/>
          </a:bodyPr>
          <a:lstStyle/>
          <a:p>
            <a:pPr algn="ctr"/>
            <a:r>
              <a:rPr lang="en-US" altLang="zh-CN" sz="2800" b="1" dirty="0">
                <a:solidFill>
                  <a:srgbClr val="FF0000"/>
                </a:solidFill>
                <a:latin typeface="华文新魏" panose="02010800040101010101" pitchFamily="2" charset="-122"/>
                <a:ea typeface="华文新魏" panose="02010800040101010101" pitchFamily="2" charset="-122"/>
              </a:rPr>
              <a:t>《1954</a:t>
            </a:r>
            <a:r>
              <a:rPr lang="zh-CN" altLang="en-US" sz="2800" b="1" dirty="0">
                <a:solidFill>
                  <a:srgbClr val="FF0000"/>
                </a:solidFill>
                <a:latin typeface="华文新魏" panose="02010800040101010101" pitchFamily="2" charset="-122"/>
                <a:ea typeface="华文新魏" panose="02010800040101010101" pitchFamily="2" charset="-122"/>
              </a:rPr>
              <a:t>年宪法</a:t>
            </a:r>
            <a:r>
              <a:rPr lang="en-US" altLang="zh-CN" sz="2800" b="1" dirty="0">
                <a:solidFill>
                  <a:srgbClr val="FF0000"/>
                </a:solidFill>
                <a:latin typeface="华文新魏" panose="02010800040101010101" pitchFamily="2" charset="-122"/>
                <a:ea typeface="华文新魏" panose="02010800040101010101" pitchFamily="2" charset="-122"/>
              </a:rPr>
              <a:t>》</a:t>
            </a:r>
            <a:endParaRPr lang="zh-CN" altLang="en-US" sz="2800" b="1" dirty="0">
              <a:solidFill>
                <a:srgbClr val="FF0000"/>
              </a:solidFill>
              <a:latin typeface="华文新魏" panose="02010800040101010101" pitchFamily="2" charset="-122"/>
              <a:ea typeface="华文新魏" panose="02010800040101010101" pitchFamily="2" charset="-122"/>
            </a:endParaRPr>
          </a:p>
        </p:txBody>
      </p:sp>
      <p:sp>
        <p:nvSpPr>
          <p:cNvPr id="22" name="矩形 21"/>
          <p:cNvSpPr/>
          <p:nvPr/>
        </p:nvSpPr>
        <p:spPr>
          <a:xfrm>
            <a:off x="4710430" y="2621469"/>
            <a:ext cx="2738249"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《1975</a:t>
            </a:r>
            <a:r>
              <a:rPr lang="zh-CN" altLang="en-US" sz="2800" b="1" dirty="0">
                <a:latin typeface="华文新魏" panose="02010800040101010101" pitchFamily="2" charset="-122"/>
                <a:ea typeface="华文新魏" panose="02010800040101010101" pitchFamily="2" charset="-122"/>
              </a:rPr>
              <a:t>年宪法</a:t>
            </a:r>
            <a:r>
              <a:rPr lang="en-US" altLang="zh-CN" sz="2800" b="1" dirty="0">
                <a:latin typeface="华文新魏" panose="02010800040101010101" pitchFamily="2" charset="-122"/>
                <a:ea typeface="华文新魏" panose="02010800040101010101" pitchFamily="2" charset="-122"/>
              </a:rPr>
              <a:t>》</a:t>
            </a:r>
            <a:endParaRPr lang="zh-CN" altLang="en-US" sz="2800" b="1" dirty="0">
              <a:latin typeface="华文新魏" panose="02010800040101010101" pitchFamily="2" charset="-122"/>
              <a:ea typeface="华文新魏" panose="02010800040101010101" pitchFamily="2" charset="-122"/>
            </a:endParaRPr>
          </a:p>
        </p:txBody>
      </p:sp>
      <p:sp>
        <p:nvSpPr>
          <p:cNvPr id="23" name="矩形 22"/>
          <p:cNvSpPr/>
          <p:nvPr/>
        </p:nvSpPr>
        <p:spPr>
          <a:xfrm>
            <a:off x="4631633" y="3189783"/>
            <a:ext cx="2738249"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《1978</a:t>
            </a:r>
            <a:r>
              <a:rPr lang="zh-CN" altLang="en-US" sz="2800" b="1" dirty="0">
                <a:latin typeface="华文新魏" panose="02010800040101010101" pitchFamily="2" charset="-122"/>
                <a:ea typeface="华文新魏" panose="02010800040101010101" pitchFamily="2" charset="-122"/>
              </a:rPr>
              <a:t>年宪法</a:t>
            </a:r>
            <a:r>
              <a:rPr lang="en-US" altLang="zh-CN" sz="2800" b="1" dirty="0">
                <a:latin typeface="华文新魏" panose="02010800040101010101" pitchFamily="2" charset="-122"/>
                <a:ea typeface="华文新魏" panose="02010800040101010101" pitchFamily="2" charset="-122"/>
              </a:rPr>
              <a:t>》</a:t>
            </a:r>
            <a:endParaRPr lang="zh-CN" altLang="en-US" sz="2800" b="1" dirty="0">
              <a:latin typeface="华文新魏" panose="02010800040101010101" pitchFamily="2" charset="-122"/>
              <a:ea typeface="华文新魏" panose="02010800040101010101" pitchFamily="2" charset="-122"/>
            </a:endParaRPr>
          </a:p>
        </p:txBody>
      </p:sp>
      <p:sp>
        <p:nvSpPr>
          <p:cNvPr id="24" name="矩形 23"/>
          <p:cNvSpPr/>
          <p:nvPr/>
        </p:nvSpPr>
        <p:spPr>
          <a:xfrm>
            <a:off x="4631633" y="3642461"/>
            <a:ext cx="2738249" cy="523220"/>
          </a:xfrm>
          <a:prstGeom prst="rect">
            <a:avLst/>
          </a:prstGeom>
        </p:spPr>
        <p:txBody>
          <a:bodyPr wrap="none">
            <a:spAutoFit/>
          </a:bodyPr>
          <a:lstStyle/>
          <a:p>
            <a:pPr algn="ctr"/>
            <a:r>
              <a:rPr lang="en-US" altLang="zh-CN" sz="2800" b="1" dirty="0">
                <a:solidFill>
                  <a:srgbClr val="FF0000"/>
                </a:solidFill>
                <a:latin typeface="华文新魏" panose="02010800040101010101" pitchFamily="2" charset="-122"/>
                <a:ea typeface="华文新魏" panose="02010800040101010101" pitchFamily="2" charset="-122"/>
              </a:rPr>
              <a:t>《1982</a:t>
            </a:r>
            <a:r>
              <a:rPr lang="zh-CN" altLang="en-US" sz="2800" b="1" dirty="0">
                <a:solidFill>
                  <a:srgbClr val="FF0000"/>
                </a:solidFill>
                <a:latin typeface="华文新魏" panose="02010800040101010101" pitchFamily="2" charset="-122"/>
                <a:ea typeface="华文新魏" panose="02010800040101010101" pitchFamily="2" charset="-122"/>
              </a:rPr>
              <a:t>年宪法</a:t>
            </a:r>
            <a:r>
              <a:rPr lang="en-US" altLang="zh-CN" sz="2800" b="1" dirty="0">
                <a:solidFill>
                  <a:srgbClr val="FF0000"/>
                </a:solidFill>
                <a:latin typeface="华文新魏" panose="02010800040101010101" pitchFamily="2" charset="-122"/>
                <a:ea typeface="华文新魏" panose="02010800040101010101" pitchFamily="2" charset="-122"/>
              </a:rPr>
              <a:t>》</a:t>
            </a:r>
            <a:endParaRPr lang="zh-CN" altLang="en-US" sz="2800" b="1" dirty="0">
              <a:solidFill>
                <a:srgbClr val="FF0000"/>
              </a:solidFill>
              <a:latin typeface="华文新魏" panose="02010800040101010101" pitchFamily="2" charset="-122"/>
              <a:ea typeface="华文新魏" panose="02010800040101010101" pitchFamily="2" charset="-122"/>
            </a:endParaRPr>
          </a:p>
        </p:txBody>
      </p:sp>
      <p:sp>
        <p:nvSpPr>
          <p:cNvPr id="25" name="矩形 24"/>
          <p:cNvSpPr/>
          <p:nvPr/>
        </p:nvSpPr>
        <p:spPr>
          <a:xfrm>
            <a:off x="4351357" y="4721857"/>
            <a:ext cx="3456394"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《1993</a:t>
            </a:r>
            <a:r>
              <a:rPr lang="zh-CN" altLang="en-US" sz="2800" b="1" dirty="0">
                <a:latin typeface="华文新魏" panose="02010800040101010101" pitchFamily="2" charset="-122"/>
                <a:ea typeface="华文新魏" panose="02010800040101010101" pitchFamily="2" charset="-122"/>
              </a:rPr>
              <a:t>年宪法修正</a:t>
            </a:r>
            <a:r>
              <a:rPr lang="en-US" altLang="zh-CN" sz="2800" b="1" dirty="0">
                <a:latin typeface="华文新魏" panose="02010800040101010101" pitchFamily="2" charset="-122"/>
                <a:ea typeface="华文新魏" panose="02010800040101010101" pitchFamily="2" charset="-122"/>
              </a:rPr>
              <a:t>》</a:t>
            </a:r>
            <a:endParaRPr lang="zh-CN" altLang="en-US" sz="2800" b="1" dirty="0">
              <a:latin typeface="华文新魏" panose="02010800040101010101" pitchFamily="2" charset="-122"/>
              <a:ea typeface="华文新魏" panose="02010800040101010101" pitchFamily="2" charset="-122"/>
            </a:endParaRPr>
          </a:p>
        </p:txBody>
      </p:sp>
      <p:sp>
        <p:nvSpPr>
          <p:cNvPr id="26" name="矩形 25"/>
          <p:cNvSpPr/>
          <p:nvPr/>
        </p:nvSpPr>
        <p:spPr>
          <a:xfrm>
            <a:off x="4348151" y="5166181"/>
            <a:ext cx="3456394" cy="523220"/>
          </a:xfrm>
          <a:prstGeom prst="rect">
            <a:avLst/>
          </a:prstGeom>
        </p:spPr>
        <p:txBody>
          <a:bodyPr wrap="none">
            <a:spAutoFit/>
          </a:bodyPr>
          <a:lstStyle/>
          <a:p>
            <a:pPr algn="ctr"/>
            <a:r>
              <a:rPr lang="en-US" altLang="zh-CN" sz="2800" b="1" dirty="0">
                <a:solidFill>
                  <a:srgbClr val="FF0000"/>
                </a:solidFill>
                <a:latin typeface="华文新魏" panose="02010800040101010101" pitchFamily="2" charset="-122"/>
                <a:ea typeface="华文新魏" panose="02010800040101010101" pitchFamily="2" charset="-122"/>
              </a:rPr>
              <a:t>《1999</a:t>
            </a:r>
            <a:r>
              <a:rPr lang="zh-CN" altLang="en-US" sz="2800" b="1" dirty="0">
                <a:solidFill>
                  <a:srgbClr val="FF0000"/>
                </a:solidFill>
                <a:latin typeface="华文新魏" panose="02010800040101010101" pitchFamily="2" charset="-122"/>
                <a:ea typeface="华文新魏" panose="02010800040101010101" pitchFamily="2" charset="-122"/>
              </a:rPr>
              <a:t>年宪法修正</a:t>
            </a:r>
            <a:r>
              <a:rPr lang="en-US" altLang="zh-CN" sz="2800" b="1" dirty="0">
                <a:solidFill>
                  <a:srgbClr val="FF0000"/>
                </a:solidFill>
                <a:latin typeface="华文新魏" panose="02010800040101010101" pitchFamily="2" charset="-122"/>
                <a:ea typeface="华文新魏" panose="02010800040101010101" pitchFamily="2" charset="-122"/>
              </a:rPr>
              <a:t>》</a:t>
            </a:r>
            <a:endParaRPr lang="zh-CN" altLang="en-US" sz="2800" b="1" dirty="0">
              <a:solidFill>
                <a:srgbClr val="FF0000"/>
              </a:solidFill>
              <a:latin typeface="华文新魏" panose="02010800040101010101" pitchFamily="2" charset="-122"/>
              <a:ea typeface="华文新魏" panose="02010800040101010101" pitchFamily="2" charset="-122"/>
            </a:endParaRPr>
          </a:p>
        </p:txBody>
      </p:sp>
      <p:sp>
        <p:nvSpPr>
          <p:cNvPr id="27" name="矩形 26"/>
          <p:cNvSpPr/>
          <p:nvPr/>
        </p:nvSpPr>
        <p:spPr>
          <a:xfrm>
            <a:off x="4327724" y="5702340"/>
            <a:ext cx="3531736"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《2004</a:t>
            </a:r>
            <a:r>
              <a:rPr lang="zh-CN" altLang="en-US" sz="2800" b="1" dirty="0">
                <a:latin typeface="华文新魏" panose="02010800040101010101" pitchFamily="2" charset="-122"/>
                <a:ea typeface="华文新魏" panose="02010800040101010101" pitchFamily="2" charset="-122"/>
              </a:rPr>
              <a:t>年宪法修正</a:t>
            </a:r>
            <a:r>
              <a:rPr lang="en-US" altLang="zh-CN" sz="2800" b="1" dirty="0">
                <a:latin typeface="华文新魏" panose="02010800040101010101" pitchFamily="2" charset="-122"/>
                <a:ea typeface="华文新魏" panose="02010800040101010101" pitchFamily="2" charset="-122"/>
              </a:rPr>
              <a:t>》</a:t>
            </a:r>
            <a:endParaRPr lang="zh-CN" altLang="en-US" sz="2800" b="1" dirty="0">
              <a:latin typeface="华文新魏" panose="02010800040101010101" pitchFamily="2" charset="-122"/>
              <a:ea typeface="华文新魏" panose="02010800040101010101" pitchFamily="2" charset="-122"/>
            </a:endParaRPr>
          </a:p>
        </p:txBody>
      </p:sp>
      <p:sp>
        <p:nvSpPr>
          <p:cNvPr id="28" name="矩形 27"/>
          <p:cNvSpPr/>
          <p:nvPr/>
        </p:nvSpPr>
        <p:spPr>
          <a:xfrm>
            <a:off x="4348151" y="6151523"/>
            <a:ext cx="3462807"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《2018</a:t>
            </a:r>
            <a:r>
              <a:rPr lang="zh-CN" altLang="en-US" sz="2800" b="1" dirty="0">
                <a:latin typeface="华文新魏" panose="02010800040101010101" pitchFamily="2" charset="-122"/>
                <a:ea typeface="华文新魏" panose="02010800040101010101" pitchFamily="2" charset="-122"/>
              </a:rPr>
              <a:t>年宪法修正</a:t>
            </a:r>
            <a:r>
              <a:rPr lang="en-US" altLang="zh-CN" sz="2800" b="1" dirty="0">
                <a:latin typeface="华文新魏" panose="02010800040101010101" pitchFamily="2" charset="-122"/>
                <a:ea typeface="华文新魏" panose="02010800040101010101" pitchFamily="2" charset="-122"/>
              </a:rPr>
              <a:t>》</a:t>
            </a:r>
            <a:endParaRPr lang="zh-CN" altLang="en-US" sz="2800" b="1" dirty="0">
              <a:latin typeface="华文新魏" panose="02010800040101010101" pitchFamily="2" charset="-122"/>
              <a:ea typeface="华文新魏" panose="02010800040101010101" pitchFamily="2" charset="-122"/>
            </a:endParaRPr>
          </a:p>
        </p:txBody>
      </p:sp>
      <p:sp>
        <p:nvSpPr>
          <p:cNvPr id="29" name="矩形 28"/>
          <p:cNvSpPr/>
          <p:nvPr/>
        </p:nvSpPr>
        <p:spPr>
          <a:xfrm>
            <a:off x="7732163" y="1006311"/>
            <a:ext cx="2698175"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49.9</a:t>
            </a:r>
            <a:r>
              <a:rPr lang="zh-CN" altLang="en-US" sz="2800" b="1" dirty="0">
                <a:latin typeface="华文新魏" panose="02010800040101010101" pitchFamily="2" charset="-122"/>
                <a:ea typeface="华文新魏" panose="02010800040101010101" pitchFamily="2" charset="-122"/>
              </a:rPr>
              <a:t>第一届政协</a:t>
            </a:r>
          </a:p>
        </p:txBody>
      </p:sp>
      <p:sp>
        <p:nvSpPr>
          <p:cNvPr id="30" name="矩形 29"/>
          <p:cNvSpPr/>
          <p:nvPr/>
        </p:nvSpPr>
        <p:spPr>
          <a:xfrm>
            <a:off x="7732160" y="1550535"/>
            <a:ext cx="3416320"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54.9</a:t>
            </a:r>
            <a:r>
              <a:rPr lang="zh-CN" altLang="en-US" sz="2800" b="1" dirty="0">
                <a:latin typeface="华文新魏" panose="02010800040101010101" pitchFamily="2" charset="-122"/>
                <a:ea typeface="华文新魏" panose="02010800040101010101" pitchFamily="2" charset="-122"/>
              </a:rPr>
              <a:t>第一届全国人大</a:t>
            </a:r>
          </a:p>
        </p:txBody>
      </p:sp>
      <p:sp>
        <p:nvSpPr>
          <p:cNvPr id="31" name="矩形 30"/>
          <p:cNvSpPr/>
          <p:nvPr/>
        </p:nvSpPr>
        <p:spPr>
          <a:xfrm>
            <a:off x="7622201" y="2643767"/>
            <a:ext cx="3353803"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75.1</a:t>
            </a:r>
            <a:r>
              <a:rPr lang="zh-CN" altLang="en-US" sz="2800" b="1" dirty="0">
                <a:latin typeface="华文新魏" panose="02010800040101010101" pitchFamily="2" charset="-122"/>
                <a:ea typeface="华文新魏" panose="02010800040101010101" pitchFamily="2" charset="-122"/>
              </a:rPr>
              <a:t>第四届全国人大</a:t>
            </a:r>
          </a:p>
        </p:txBody>
      </p:sp>
      <p:sp>
        <p:nvSpPr>
          <p:cNvPr id="32" name="矩形 31"/>
          <p:cNvSpPr/>
          <p:nvPr/>
        </p:nvSpPr>
        <p:spPr>
          <a:xfrm>
            <a:off x="7575053" y="3717103"/>
            <a:ext cx="3855543"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82.11</a:t>
            </a:r>
            <a:r>
              <a:rPr lang="zh-CN" altLang="en-US" sz="2800" b="1" dirty="0">
                <a:latin typeface="华文新魏" panose="02010800040101010101" pitchFamily="2" charset="-122"/>
                <a:ea typeface="华文新魏" panose="02010800040101010101" pitchFamily="2" charset="-122"/>
              </a:rPr>
              <a:t>全国人大五届五次</a:t>
            </a:r>
          </a:p>
        </p:txBody>
      </p:sp>
      <p:sp>
        <p:nvSpPr>
          <p:cNvPr id="33" name="矩形 32"/>
          <p:cNvSpPr/>
          <p:nvPr/>
        </p:nvSpPr>
        <p:spPr>
          <a:xfrm>
            <a:off x="7552626" y="5274936"/>
            <a:ext cx="3775393"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99.3</a:t>
            </a:r>
            <a:r>
              <a:rPr lang="zh-CN" altLang="en-US" sz="2800" b="1" dirty="0">
                <a:latin typeface="华文新魏" panose="02010800040101010101" pitchFamily="2" charset="-122"/>
                <a:ea typeface="华文新魏" panose="02010800040101010101" pitchFamily="2" charset="-122"/>
              </a:rPr>
              <a:t>全国人大九届二次</a:t>
            </a:r>
          </a:p>
        </p:txBody>
      </p:sp>
      <p:sp>
        <p:nvSpPr>
          <p:cNvPr id="34" name="矩形 33"/>
          <p:cNvSpPr/>
          <p:nvPr/>
        </p:nvSpPr>
        <p:spPr>
          <a:xfrm>
            <a:off x="4272561" y="4059379"/>
            <a:ext cx="3456394" cy="523220"/>
          </a:xfrm>
          <a:prstGeom prst="rect">
            <a:avLst/>
          </a:prstGeom>
        </p:spPr>
        <p:txBody>
          <a:bodyPr wrap="none">
            <a:spAutoFit/>
          </a:bodyPr>
          <a:lstStyle/>
          <a:p>
            <a:pPr algn="ctr"/>
            <a:r>
              <a:rPr lang="en-US" altLang="zh-CN" sz="2800" b="1" dirty="0">
                <a:latin typeface="华文新魏" panose="02010800040101010101" pitchFamily="2" charset="-122"/>
                <a:ea typeface="华文新魏" panose="02010800040101010101" pitchFamily="2" charset="-122"/>
              </a:rPr>
              <a:t>《1988</a:t>
            </a:r>
            <a:r>
              <a:rPr lang="zh-CN" altLang="en-US" sz="2800" b="1" dirty="0">
                <a:latin typeface="华文新魏" panose="02010800040101010101" pitchFamily="2" charset="-122"/>
                <a:ea typeface="华文新魏" panose="02010800040101010101" pitchFamily="2" charset="-122"/>
              </a:rPr>
              <a:t>年宪法修正</a:t>
            </a:r>
            <a:r>
              <a:rPr lang="en-US" altLang="zh-CN" sz="2800" b="1" dirty="0">
                <a:latin typeface="华文新魏" panose="02010800040101010101" pitchFamily="2" charset="-122"/>
                <a:ea typeface="华文新魏" panose="02010800040101010101" pitchFamily="2" charset="-122"/>
              </a:rPr>
              <a:t>》</a:t>
            </a:r>
            <a:endParaRPr lang="zh-CN" altLang="en-US" sz="2800" b="1" dirty="0">
              <a:latin typeface="华文新魏" panose="02010800040101010101" pitchFamily="2" charset="-122"/>
              <a:ea typeface="华文新魏" panose="0201080004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500"/>
                                        <p:tgtEl>
                                          <p:spTgt spid="2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500"/>
                                        <p:tgtEl>
                                          <p:spTgt spid="2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fade">
                                      <p:cBhvr>
                                        <p:cTn id="50" dur="500"/>
                                        <p:tgtEl>
                                          <p:spTgt spid="2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animEffect transition="in" filter="fade">
                                      <p:cBhvr>
                                        <p:cTn id="53" dur="500"/>
                                        <p:tgtEl>
                                          <p:spTgt spid="3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fade">
                                      <p:cBhvr>
                                        <p:cTn id="56" dur="500"/>
                                        <p:tgtEl>
                                          <p:spTgt spid="2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6"/>
                                        </p:tgtEl>
                                        <p:attrNameLst>
                                          <p:attrName>style.visibility</p:attrName>
                                        </p:attrNameLst>
                                      </p:cBhvr>
                                      <p:to>
                                        <p:strVal val="visible"/>
                                      </p:to>
                                    </p:set>
                                    <p:animEffect transition="in" filter="fade">
                                      <p:cBhvr>
                                        <p:cTn id="59" dur="500"/>
                                        <p:tgtEl>
                                          <p:spTgt spid="2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fade">
                                      <p:cBhvr>
                                        <p:cTn id="75" dur="500"/>
                                        <p:tgtEl>
                                          <p:spTgt spid="30"/>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1"/>
                                        </p:tgtEl>
                                        <p:attrNameLst>
                                          <p:attrName>style.visibility</p:attrName>
                                        </p:attrNameLst>
                                      </p:cBhvr>
                                      <p:to>
                                        <p:strVal val="visible"/>
                                      </p:to>
                                    </p:set>
                                    <p:animEffect transition="in" filter="fade">
                                      <p:cBhvr>
                                        <p:cTn id="78" dur="500"/>
                                        <p:tgtEl>
                                          <p:spTgt spid="31"/>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32"/>
                                        </p:tgtEl>
                                        <p:attrNameLst>
                                          <p:attrName>style.visibility</p:attrName>
                                        </p:attrNameLst>
                                      </p:cBhvr>
                                      <p:to>
                                        <p:strVal val="visible"/>
                                      </p:to>
                                    </p:set>
                                    <p:animEffect transition="in" filter="fade">
                                      <p:cBhvr>
                                        <p:cTn id="81" dur="500"/>
                                        <p:tgtEl>
                                          <p:spTgt spid="32"/>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fade">
                                      <p:cBhvr>
                                        <p:cTn id="8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8" grpId="0"/>
      <p:bldP spid="12" grpId="0"/>
      <p:bldP spid="14" grpId="0"/>
      <p:bldP spid="16"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76424" y="2151144"/>
            <a:ext cx="8485661" cy="1815882"/>
          </a:xfrm>
          <a:prstGeom prst="rect">
            <a:avLst/>
          </a:prstGeom>
          <a:noFill/>
          <a:ln w="19050">
            <a:solidFill>
              <a:srgbClr val="FF0000"/>
            </a:solidFill>
          </a:ln>
        </p:spPr>
        <p:txBody>
          <a:bodyPr wrap="square" rtlCol="0">
            <a:spAutoFit/>
          </a:bodyPr>
          <a:lstStyle/>
          <a:p>
            <a:r>
              <a:rPr lang="zh-CN" altLang="en-US" sz="2800" dirty="0">
                <a:latin typeface="华文新魏" panose="02010800040101010101" pitchFamily="2" charset="-122"/>
                <a:ea typeface="华文新魏" panose="02010800040101010101" pitchFamily="2" charset="-122"/>
              </a:rPr>
              <a:t>“中华人民共和国是工人阶级领导的、以工农联盟为基础的人民民主国家</a:t>
            </a:r>
            <a:r>
              <a:rPr lang="en-US" altLang="zh-CN" sz="2800" dirty="0">
                <a:latin typeface="华文新魏" panose="02010800040101010101" pitchFamily="2" charset="-122"/>
                <a:ea typeface="华文新魏" panose="02010800040101010101" pitchFamily="2" charset="-122"/>
              </a:rPr>
              <a:t>……</a:t>
            </a:r>
            <a:r>
              <a:rPr lang="zh-CN" altLang="en-US" sz="2800" dirty="0">
                <a:latin typeface="华文新魏" panose="02010800040101010101" pitchFamily="2" charset="-122"/>
                <a:ea typeface="华文新魏" panose="02010800040101010101" pitchFamily="2" charset="-122"/>
              </a:rPr>
              <a:t>国家在过渡时期的总任务是逐步实现国家的社会主义工业化，逐步完成对农业、手工业和资本主义工商业的社会主义</a:t>
            </a:r>
            <a:r>
              <a:rPr lang="zh-CN" altLang="en-US" sz="2800" dirty="0">
                <a:solidFill>
                  <a:schemeClr val="tx1"/>
                </a:solidFill>
                <a:effectLst/>
                <a:latin typeface="华文新魏" panose="02010800040101010101" pitchFamily="2" charset="-122"/>
                <a:ea typeface="华文新魏" panose="02010800040101010101" pitchFamily="2" charset="-122"/>
              </a:rPr>
              <a:t>改造</a:t>
            </a:r>
            <a:r>
              <a:rPr lang="zh-CN" altLang="en-US" sz="2800" dirty="0">
                <a:latin typeface="华文新魏" panose="02010800040101010101" pitchFamily="2" charset="-122"/>
                <a:ea typeface="华文新魏" panose="02010800040101010101" pitchFamily="2" charset="-122"/>
              </a:rPr>
              <a:t>。”</a:t>
            </a:r>
          </a:p>
        </p:txBody>
      </p:sp>
      <p:sp>
        <p:nvSpPr>
          <p:cNvPr id="4" name="文本框 3"/>
          <p:cNvSpPr txBox="1"/>
          <p:nvPr/>
        </p:nvSpPr>
        <p:spPr>
          <a:xfrm>
            <a:off x="176425" y="4365009"/>
            <a:ext cx="8786344" cy="1815882"/>
          </a:xfrm>
          <a:prstGeom prst="rect">
            <a:avLst/>
          </a:prstGeom>
          <a:noFill/>
          <a:ln w="19050">
            <a:solidFill>
              <a:srgbClr val="FF0000"/>
            </a:solidFill>
          </a:ln>
        </p:spPr>
        <p:txBody>
          <a:bodyPr wrap="square" rtlCol="0">
            <a:spAutoFit/>
          </a:bodyPr>
          <a:lstStyle/>
          <a:p>
            <a:r>
              <a:rPr lang="zh-CN" altLang="en-US" sz="2800" dirty="0">
                <a:latin typeface="华文新魏" panose="02010800040101010101" pitchFamily="2" charset="-122"/>
                <a:ea typeface="华文新魏" panose="02010800040101010101" pitchFamily="2" charset="-122"/>
              </a:rPr>
              <a:t>“中华人民共和国是工人阶级领导的、以工农联盟为基础的人民民主专政的社会主义国家</a:t>
            </a:r>
            <a:r>
              <a:rPr lang="en-US" altLang="zh-CN" sz="2800" dirty="0">
                <a:latin typeface="华文新魏" panose="02010800040101010101" pitchFamily="2" charset="-122"/>
                <a:ea typeface="华文新魏" panose="02010800040101010101" pitchFamily="2" charset="-122"/>
              </a:rPr>
              <a:t>……</a:t>
            </a:r>
            <a:r>
              <a:rPr lang="zh-CN" altLang="en-US" sz="2800" dirty="0">
                <a:latin typeface="华文新魏" panose="02010800040101010101" pitchFamily="2" charset="-122"/>
                <a:ea typeface="华文新魏" panose="02010800040101010101" pitchFamily="2" charset="-122"/>
              </a:rPr>
              <a:t>社会主义的建设事业必须依靠工人、农民和知识分子，团结一切可以团结的力量，集中力量进行社会主义现代化建设。”</a:t>
            </a:r>
          </a:p>
        </p:txBody>
      </p:sp>
      <p:sp>
        <p:nvSpPr>
          <p:cNvPr id="5" name="文本框 4"/>
          <p:cNvSpPr txBox="1"/>
          <p:nvPr/>
        </p:nvSpPr>
        <p:spPr>
          <a:xfrm>
            <a:off x="180545" y="368167"/>
            <a:ext cx="8481543" cy="1384995"/>
          </a:xfrm>
          <a:prstGeom prst="rect">
            <a:avLst/>
          </a:prstGeom>
          <a:noFill/>
          <a:ln w="19050">
            <a:solidFill>
              <a:srgbClr val="FF0000"/>
            </a:solidFill>
          </a:ln>
        </p:spPr>
        <p:txBody>
          <a:bodyPr wrap="square" rtlCol="0">
            <a:spAutoFit/>
          </a:bodyPr>
          <a:lstStyle/>
          <a:p>
            <a:r>
              <a:rPr lang="zh-CN" altLang="en-US" sz="2800" dirty="0">
                <a:latin typeface="华文新魏" panose="02010800040101010101" pitchFamily="2" charset="-122"/>
                <a:ea typeface="华文新魏" panose="02010800040101010101" pitchFamily="2" charset="-122"/>
              </a:rPr>
              <a:t>“中华人民共和国为新民主主义即人民民主主义的国家。实行工人阶级领导的、以工农联盟为基础的、团结各民主阶级和国内各民族的人民民主专政国家。”</a:t>
            </a:r>
          </a:p>
        </p:txBody>
      </p:sp>
      <p:sp>
        <p:nvSpPr>
          <p:cNvPr id="6" name="文本框 5"/>
          <p:cNvSpPr txBox="1"/>
          <p:nvPr/>
        </p:nvSpPr>
        <p:spPr>
          <a:xfrm>
            <a:off x="9344584" y="911677"/>
            <a:ext cx="2405449" cy="461665"/>
          </a:xfrm>
          <a:prstGeom prst="rect">
            <a:avLst/>
          </a:prstGeom>
          <a:solidFill>
            <a:srgbClr val="FFC000"/>
          </a:solidFill>
        </p:spPr>
        <p:txBody>
          <a:bodyPr wrap="square" rtlCol="0">
            <a:spAutoFit/>
          </a:bodyPr>
          <a:lstStyle/>
          <a:p>
            <a:r>
              <a:rPr lang="en-US" altLang="zh-CN" sz="2400" dirty="0">
                <a:latin typeface="华文新魏" panose="02010800040101010101" pitchFamily="2" charset="-122"/>
                <a:ea typeface="华文新魏" panose="02010800040101010101" pitchFamily="2" charset="-122"/>
              </a:rPr>
              <a:t>A 《1954</a:t>
            </a:r>
            <a:r>
              <a:rPr lang="zh-CN" altLang="en-US" sz="2400" dirty="0">
                <a:latin typeface="华文新魏" panose="02010800040101010101" pitchFamily="2" charset="-122"/>
                <a:ea typeface="华文新魏" panose="02010800040101010101" pitchFamily="2" charset="-122"/>
              </a:rPr>
              <a:t>年宪法</a:t>
            </a:r>
            <a:r>
              <a:rPr lang="en-US" altLang="zh-CN" sz="2400" dirty="0">
                <a:latin typeface="华文新魏" panose="02010800040101010101" pitchFamily="2" charset="-122"/>
                <a:ea typeface="华文新魏" panose="02010800040101010101" pitchFamily="2" charset="-122"/>
              </a:rPr>
              <a:t>》</a:t>
            </a:r>
            <a:endParaRPr lang="zh-CN" altLang="en-US" sz="2400" dirty="0">
              <a:latin typeface="华文新魏" panose="02010800040101010101" pitchFamily="2" charset="-122"/>
              <a:ea typeface="华文新魏" panose="02010800040101010101" pitchFamily="2" charset="-122"/>
            </a:endParaRPr>
          </a:p>
        </p:txBody>
      </p:sp>
      <p:sp>
        <p:nvSpPr>
          <p:cNvPr id="7" name="文本框 6"/>
          <p:cNvSpPr txBox="1"/>
          <p:nvPr/>
        </p:nvSpPr>
        <p:spPr>
          <a:xfrm>
            <a:off x="9344584" y="3004861"/>
            <a:ext cx="2287247" cy="461665"/>
          </a:xfrm>
          <a:prstGeom prst="rect">
            <a:avLst/>
          </a:prstGeom>
          <a:solidFill>
            <a:srgbClr val="FFC000"/>
          </a:solidFill>
        </p:spPr>
        <p:txBody>
          <a:bodyPr wrap="square" rtlCol="0">
            <a:spAutoFit/>
          </a:bodyPr>
          <a:lstStyle/>
          <a:p>
            <a:r>
              <a:rPr lang="en-US" altLang="zh-CN" sz="2400" dirty="0">
                <a:latin typeface="华文新魏" panose="02010800040101010101" pitchFamily="2" charset="-122"/>
                <a:ea typeface="华文新魏" panose="02010800040101010101" pitchFamily="2" charset="-122"/>
              </a:rPr>
              <a:t>B 《</a:t>
            </a:r>
            <a:r>
              <a:rPr lang="zh-CN" altLang="en-US" sz="2400" dirty="0">
                <a:latin typeface="华文新魏" panose="02010800040101010101" pitchFamily="2" charset="-122"/>
                <a:ea typeface="华文新魏" panose="02010800040101010101" pitchFamily="2" charset="-122"/>
              </a:rPr>
              <a:t>共同纲领</a:t>
            </a:r>
            <a:r>
              <a:rPr lang="en-US" altLang="zh-CN" sz="2400" dirty="0">
                <a:latin typeface="华文新魏" panose="02010800040101010101" pitchFamily="2" charset="-122"/>
                <a:ea typeface="华文新魏" panose="02010800040101010101" pitchFamily="2" charset="-122"/>
              </a:rPr>
              <a:t>》</a:t>
            </a:r>
            <a:endParaRPr lang="zh-CN" altLang="en-US" sz="2400" dirty="0">
              <a:latin typeface="华文新魏" panose="02010800040101010101" pitchFamily="2" charset="-122"/>
              <a:ea typeface="华文新魏" panose="02010800040101010101" pitchFamily="2" charset="-122"/>
            </a:endParaRPr>
          </a:p>
        </p:txBody>
      </p:sp>
      <p:sp>
        <p:nvSpPr>
          <p:cNvPr id="9" name="文本框 8"/>
          <p:cNvSpPr txBox="1"/>
          <p:nvPr/>
        </p:nvSpPr>
        <p:spPr>
          <a:xfrm>
            <a:off x="9501856" y="5721459"/>
            <a:ext cx="2344912" cy="461665"/>
          </a:xfrm>
          <a:prstGeom prst="rect">
            <a:avLst/>
          </a:prstGeom>
          <a:solidFill>
            <a:srgbClr val="FFC000"/>
          </a:solidFill>
        </p:spPr>
        <p:txBody>
          <a:bodyPr wrap="square" rtlCol="0">
            <a:spAutoFit/>
          </a:bodyPr>
          <a:lstStyle/>
          <a:p>
            <a:r>
              <a:rPr lang="en-US" altLang="zh-CN" sz="2400" dirty="0">
                <a:latin typeface="华文新魏" panose="02010800040101010101" pitchFamily="2" charset="-122"/>
                <a:ea typeface="华文新魏" panose="02010800040101010101" pitchFamily="2" charset="-122"/>
              </a:rPr>
              <a:t>C《1982</a:t>
            </a:r>
            <a:r>
              <a:rPr lang="zh-CN" altLang="en-US" sz="2400" dirty="0">
                <a:latin typeface="华文新魏" panose="02010800040101010101" pitchFamily="2" charset="-122"/>
                <a:ea typeface="华文新魏" panose="02010800040101010101" pitchFamily="2" charset="-122"/>
              </a:rPr>
              <a:t>年宪法</a:t>
            </a:r>
            <a:r>
              <a:rPr lang="en-US" altLang="zh-CN" sz="2400" dirty="0">
                <a:latin typeface="华文新魏" panose="02010800040101010101" pitchFamily="2" charset="-122"/>
                <a:ea typeface="华文新魏" panose="02010800040101010101" pitchFamily="2" charset="-122"/>
              </a:rPr>
              <a:t>》</a:t>
            </a:r>
            <a:endParaRPr lang="zh-CN" altLang="en-US" sz="2400" dirty="0">
              <a:latin typeface="华文新魏" panose="02010800040101010101" pitchFamily="2" charset="-122"/>
              <a:ea typeface="华文新魏" panose="02010800040101010101" pitchFamily="2" charset="-122"/>
            </a:endParaRPr>
          </a:p>
        </p:txBody>
      </p:sp>
      <p:sp>
        <p:nvSpPr>
          <p:cNvPr id="24" name="椭圆 23"/>
          <p:cNvSpPr/>
          <p:nvPr/>
        </p:nvSpPr>
        <p:spPr>
          <a:xfrm>
            <a:off x="3533002" y="242921"/>
            <a:ext cx="1772509" cy="6687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27" name="椭圆 26"/>
          <p:cNvSpPr/>
          <p:nvPr/>
        </p:nvSpPr>
        <p:spPr>
          <a:xfrm>
            <a:off x="5052882" y="2470690"/>
            <a:ext cx="1772509" cy="6687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28" name="椭圆 27"/>
          <p:cNvSpPr/>
          <p:nvPr/>
        </p:nvSpPr>
        <p:spPr>
          <a:xfrm>
            <a:off x="4060223" y="5503783"/>
            <a:ext cx="3576257" cy="89701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cxnSp>
        <p:nvCxnSpPr>
          <p:cNvPr id="8" name="直接连接符 7"/>
          <p:cNvCxnSpPr/>
          <p:nvPr/>
        </p:nvCxnSpPr>
        <p:spPr>
          <a:xfrm>
            <a:off x="8662085" y="1537855"/>
            <a:ext cx="743034" cy="140485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V="1">
            <a:off x="8662085" y="1581061"/>
            <a:ext cx="952969" cy="156063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8932804" y="4890326"/>
            <a:ext cx="569052" cy="83113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椭圆 2"/>
          <p:cNvSpPr/>
          <p:nvPr/>
        </p:nvSpPr>
        <p:spPr>
          <a:xfrm>
            <a:off x="5671820" y="3298825"/>
            <a:ext cx="1153160" cy="668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24" grpId="0" animBg="1"/>
      <p:bldP spid="27" grpId="0" animBg="1"/>
      <p:bldP spid="28" grpId="0" animBg="1"/>
      <p:bldP spid="3"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283200" y="7734300"/>
            <a:ext cx="4538980" cy="6001643"/>
          </a:xfrm>
          <a:prstGeom prst="rect">
            <a:avLst/>
          </a:prstGeom>
          <a:solidFill>
            <a:schemeClr val="accent4">
              <a:lumMod val="20000"/>
              <a:lumOff val="80000"/>
            </a:schemeClr>
          </a:solidFill>
        </p:spPr>
        <p:txBody>
          <a:bodyPr wrap="square" rtlCol="0">
            <a:spAutoFit/>
          </a:bodyPr>
          <a:lstStyle/>
          <a:p>
            <a:r>
              <a:rPr lang="zh-CN" altLang="en-US" sz="3200" dirty="0"/>
              <a:t>中华人民共和国是工人阶级领导的、以工农联盟为基础的人民民主国家。中华人民共和国的一切权力属于人民，人民行使权力的机关是全国人民代表大会和地方各级人民代表大会；全国人民代表大会、地方各级人民代表大会和其他国家机关，一律实行民主集中制。</a:t>
            </a:r>
          </a:p>
        </p:txBody>
      </p:sp>
      <p:sp>
        <p:nvSpPr>
          <p:cNvPr id="19" name="文本框 18"/>
          <p:cNvSpPr txBox="1"/>
          <p:nvPr/>
        </p:nvSpPr>
        <p:spPr>
          <a:xfrm>
            <a:off x="8483600" y="7151052"/>
            <a:ext cx="3992245" cy="584775"/>
          </a:xfrm>
          <a:prstGeom prst="rect">
            <a:avLst/>
          </a:prstGeom>
          <a:solidFill>
            <a:schemeClr val="accent4"/>
          </a:solidFill>
        </p:spPr>
        <p:txBody>
          <a:bodyPr wrap="square" rtlCol="0">
            <a:spAutoFit/>
          </a:bodyPr>
          <a:lstStyle/>
          <a:p>
            <a:r>
              <a:rPr lang="zh-CN" altLang="zh-CN" sz="3200">
                <a:solidFill>
                  <a:srgbClr val="FF0000"/>
                </a:solidFill>
                <a:latin typeface="黑体" panose="02010609060101010101" pitchFamily="2" charset="-122"/>
                <a:ea typeface="黑体" panose="02010609060101010101" pitchFamily="2" charset="-122"/>
              </a:rPr>
              <a:t>概念内涵：侧重协商</a:t>
            </a:r>
          </a:p>
        </p:txBody>
      </p:sp>
      <p:sp>
        <p:nvSpPr>
          <p:cNvPr id="21" name="文本框 20"/>
          <p:cNvSpPr txBox="1"/>
          <p:nvPr/>
        </p:nvSpPr>
        <p:spPr>
          <a:xfrm>
            <a:off x="358457" y="7022782"/>
            <a:ext cx="3992245" cy="584775"/>
          </a:xfrm>
          <a:prstGeom prst="rect">
            <a:avLst/>
          </a:prstGeom>
          <a:solidFill>
            <a:schemeClr val="accent4"/>
          </a:solidFill>
        </p:spPr>
        <p:txBody>
          <a:bodyPr wrap="square" rtlCol="0">
            <a:spAutoFit/>
          </a:bodyPr>
          <a:lstStyle/>
          <a:p>
            <a:r>
              <a:rPr lang="zh-CN" altLang="zh-CN" sz="3200">
                <a:solidFill>
                  <a:srgbClr val="FF0000"/>
                </a:solidFill>
                <a:latin typeface="黑体" panose="02010609060101010101" pitchFamily="2" charset="-122"/>
                <a:ea typeface="黑体" panose="02010609060101010101" pitchFamily="2" charset="-122"/>
              </a:rPr>
              <a:t>思想渊源：儒家思想</a:t>
            </a:r>
          </a:p>
        </p:txBody>
      </p:sp>
      <p:sp>
        <p:nvSpPr>
          <p:cNvPr id="10" name="文本框 9"/>
          <p:cNvSpPr txBox="1"/>
          <p:nvPr/>
        </p:nvSpPr>
        <p:spPr>
          <a:xfrm>
            <a:off x="65625" y="627823"/>
            <a:ext cx="12126375" cy="1322070"/>
          </a:xfrm>
          <a:prstGeom prst="rect">
            <a:avLst/>
          </a:prstGeom>
          <a:noFill/>
        </p:spPr>
        <p:txBody>
          <a:bodyPr wrap="square" rtlCol="0" anchor="t">
            <a:spAutoFit/>
          </a:bodyPr>
          <a:lstStyle/>
          <a:p>
            <a:r>
              <a:rPr lang="zh-CN" altLang="en-US" sz="2800" dirty="0" smtClean="0">
                <a:latin typeface="华文新魏" panose="02010800040101010101" pitchFamily="2" charset="-122"/>
                <a:ea typeface="华文新魏" panose="02010800040101010101" pitchFamily="2" charset="-122"/>
                <a:cs typeface="华文新魏" charset="0"/>
              </a:rPr>
              <a:t>    </a:t>
            </a:r>
            <a:r>
              <a:rPr lang="zh-CN" altLang="en-US" sz="2600" dirty="0" smtClean="0">
                <a:latin typeface="华文新魏" panose="02010800040101010101" pitchFamily="2" charset="-122"/>
                <a:ea typeface="华文新魏" panose="02010800040101010101" pitchFamily="2" charset="-122"/>
                <a:cs typeface="华文新魏" charset="0"/>
              </a:rPr>
              <a:t>毛泽东认为:“制定本国宪法，参照</a:t>
            </a:r>
            <a:r>
              <a:rPr lang="zh-CN" altLang="en-US" sz="2600" dirty="0" smtClean="0">
                <a:solidFill>
                  <a:srgbClr val="FF0000"/>
                </a:solidFill>
                <a:latin typeface="华文新魏" panose="02010800040101010101" pitchFamily="2" charset="-122"/>
                <a:ea typeface="华文新魏" panose="02010800040101010101" pitchFamily="2" charset="-122"/>
                <a:cs typeface="华文新魏" charset="0"/>
              </a:rPr>
              <a:t>别国宪法</a:t>
            </a:r>
            <a:r>
              <a:rPr lang="zh-CN" altLang="en-US" sz="2600" dirty="0" smtClean="0">
                <a:latin typeface="华文新魏" panose="02010800040101010101" pitchFamily="2" charset="-122"/>
                <a:ea typeface="华文新魏" panose="02010800040101010101" pitchFamily="2" charset="-122"/>
                <a:cs typeface="华文新魏" charset="0"/>
              </a:rPr>
              <a:t>和</a:t>
            </a:r>
            <a:r>
              <a:rPr lang="zh-CN" altLang="en-US" sz="2600" dirty="0" smtClean="0">
                <a:solidFill>
                  <a:srgbClr val="FF0000"/>
                </a:solidFill>
                <a:latin typeface="华文新魏" panose="02010800040101010101" pitchFamily="2" charset="-122"/>
                <a:ea typeface="华文新魏" panose="02010800040101010101" pitchFamily="2" charset="-122"/>
                <a:cs typeface="华文新魏" charset="0"/>
              </a:rPr>
              <a:t>中国历史</a:t>
            </a:r>
            <a:r>
              <a:rPr lang="zh-CN" altLang="en-US" sz="2600" dirty="0" smtClean="0">
                <a:latin typeface="华文新魏" panose="02010800040101010101" pitchFamily="2" charset="-122"/>
                <a:ea typeface="华文新魏" panose="02010800040101010101" pitchFamily="2" charset="-122"/>
                <a:cs typeface="华文新魏" charset="0"/>
              </a:rPr>
              <a:t>上有过的宪法，是完全必要的。人家好的东西，结合中国</a:t>
            </a:r>
            <a:r>
              <a:rPr lang="zh-CN" altLang="en-US" sz="2600" dirty="0" smtClean="0">
                <a:solidFill>
                  <a:srgbClr val="FF0000"/>
                </a:solidFill>
                <a:latin typeface="华文新魏" panose="02010800040101010101" pitchFamily="2" charset="-122"/>
                <a:ea typeface="华文新魏" panose="02010800040101010101" pitchFamily="2" charset="-122"/>
                <a:cs typeface="华文新魏" charset="0"/>
              </a:rPr>
              <a:t>国情</a:t>
            </a:r>
            <a:r>
              <a:rPr lang="zh-CN" altLang="en-US" sz="2600" dirty="0" smtClean="0">
                <a:latin typeface="华文新魏" panose="02010800040101010101" pitchFamily="2" charset="-122"/>
                <a:ea typeface="华文新魏" panose="02010800040101010101" pitchFamily="2" charset="-122"/>
                <a:cs typeface="华文新魏" charset="0"/>
              </a:rPr>
              <a:t>，加以吸收;不好的甚至是反动的东西，也可以引为借鉴。”</a:t>
            </a:r>
            <a:endParaRPr lang="zh-CN" altLang="en-US" sz="2600" dirty="0">
              <a:latin typeface="华文新魏" panose="02010800040101010101" pitchFamily="2" charset="-122"/>
              <a:ea typeface="华文新魏" panose="02010800040101010101" pitchFamily="2" charset="-122"/>
              <a:cs typeface="华文新魏" charset="0"/>
            </a:endParaRPr>
          </a:p>
        </p:txBody>
      </p:sp>
      <p:sp>
        <p:nvSpPr>
          <p:cNvPr id="13" name="文本框 12"/>
          <p:cNvSpPr txBox="1"/>
          <p:nvPr/>
        </p:nvSpPr>
        <p:spPr>
          <a:xfrm>
            <a:off x="5374503" y="1832188"/>
            <a:ext cx="5915071" cy="3139321"/>
          </a:xfrm>
          <a:prstGeom prst="rect">
            <a:avLst/>
          </a:prstGeom>
          <a:solidFill>
            <a:srgbClr val="FFFF00"/>
          </a:solidFill>
        </p:spPr>
        <p:txBody>
          <a:bodyPr wrap="square" rtlCol="0">
            <a:spAutoFit/>
          </a:bodyPr>
          <a:lstStyle/>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en-US" altLang="zh-CN" dirty="0"/>
          </a:p>
          <a:p>
            <a:endParaRPr lang="zh-CN" altLang="en-US" dirty="0"/>
          </a:p>
        </p:txBody>
      </p:sp>
      <p:sp>
        <p:nvSpPr>
          <p:cNvPr id="14" name="文本框 13"/>
          <p:cNvSpPr txBox="1"/>
          <p:nvPr/>
        </p:nvSpPr>
        <p:spPr>
          <a:xfrm>
            <a:off x="113751" y="1832188"/>
            <a:ext cx="4828132" cy="3139321"/>
          </a:xfrm>
          <a:prstGeom prst="rect">
            <a:avLst/>
          </a:prstGeom>
          <a:solidFill>
            <a:schemeClr val="accent3">
              <a:lumMod val="20000"/>
              <a:lumOff val="80000"/>
            </a:schemeClr>
          </a:solidFill>
        </p:spPr>
        <p:txBody>
          <a:bodyPr wrap="square" rtlCol="0">
            <a:spAutoFit/>
          </a:bodyPr>
          <a:lstStyle/>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a:p>
            <a:endParaRPr lang="zh-CN" altLang="en-US"/>
          </a:p>
        </p:txBody>
      </p:sp>
      <p:cxnSp>
        <p:nvCxnSpPr>
          <p:cNvPr id="15" name="直接箭头连接符 14"/>
          <p:cNvCxnSpPr/>
          <p:nvPr/>
        </p:nvCxnSpPr>
        <p:spPr>
          <a:xfrm>
            <a:off x="113751" y="4287813"/>
            <a:ext cx="11729720" cy="106449"/>
          </a:xfrm>
          <a:prstGeom prst="straightConnector1">
            <a:avLst/>
          </a:prstGeom>
          <a:ln w="76200" cmpd="sng">
            <a:solidFill>
              <a:schemeClr val="tx1">
                <a:alpha val="79000"/>
              </a:schemeClr>
            </a:solidFill>
            <a:prstDash val="solid"/>
            <a:tailEnd type="triangle" w="med" len="med"/>
          </a:ln>
        </p:spPr>
        <p:style>
          <a:lnRef idx="1">
            <a:schemeClr val="accent5"/>
          </a:lnRef>
          <a:fillRef idx="0">
            <a:schemeClr val="accent5"/>
          </a:fillRef>
          <a:effectRef idx="0">
            <a:schemeClr val="accent5"/>
          </a:effectRef>
          <a:fontRef idx="minor">
            <a:schemeClr val="tx1"/>
          </a:fontRef>
        </p:style>
      </p:cxnSp>
      <p:cxnSp>
        <p:nvCxnSpPr>
          <p:cNvPr id="16" name="直接连接符 15"/>
          <p:cNvCxnSpPr/>
          <p:nvPr/>
        </p:nvCxnSpPr>
        <p:spPr>
          <a:xfrm>
            <a:off x="1275976" y="4044922"/>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a:off x="2036352" y="4019046"/>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3063062" y="4061591"/>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4350678" y="404392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24" name="文本框 23"/>
          <p:cNvSpPr txBox="1"/>
          <p:nvPr/>
        </p:nvSpPr>
        <p:spPr>
          <a:xfrm>
            <a:off x="1093470" y="1831975"/>
            <a:ext cx="459740" cy="2213610"/>
          </a:xfrm>
          <a:prstGeom prst="rect">
            <a:avLst/>
          </a:prstGeom>
          <a:solidFill>
            <a:schemeClr val="accent5">
              <a:lumMod val="20000"/>
              <a:lumOff val="80000"/>
            </a:schemeClr>
          </a:solidFill>
        </p:spPr>
        <p:txBody>
          <a:bodyPr vert="eaVert" wrap="square" rtlCol="0">
            <a:spAutoFit/>
          </a:bodyPr>
          <a:lstStyle/>
          <a:p>
            <a:r>
              <a:rPr lang="en-US" altLang="zh-CN" dirty="0"/>
              <a:t>《</a:t>
            </a:r>
            <a:r>
              <a:rPr lang="zh-CN" altLang="en-US" b="1" dirty="0"/>
              <a:t>中华民国临时约法</a:t>
            </a:r>
            <a:r>
              <a:rPr lang="en-US" altLang="zh-CN" dirty="0"/>
              <a:t>》</a:t>
            </a:r>
            <a:endParaRPr lang="zh-CN" altLang="en-US" dirty="0"/>
          </a:p>
        </p:txBody>
      </p:sp>
      <p:sp>
        <p:nvSpPr>
          <p:cNvPr id="25" name="文本框 24"/>
          <p:cNvSpPr txBox="1"/>
          <p:nvPr/>
        </p:nvSpPr>
        <p:spPr>
          <a:xfrm>
            <a:off x="800878" y="4481992"/>
            <a:ext cx="823783" cy="369332"/>
          </a:xfrm>
          <a:prstGeom prst="rect">
            <a:avLst/>
          </a:prstGeom>
          <a:noFill/>
        </p:spPr>
        <p:txBody>
          <a:bodyPr wrap="square" rtlCol="0">
            <a:spAutoFit/>
          </a:bodyPr>
          <a:lstStyle/>
          <a:p>
            <a:r>
              <a:rPr lang="en-US" altLang="zh-CN" dirty="0"/>
              <a:t>1912</a:t>
            </a:r>
            <a:endParaRPr lang="zh-CN" altLang="en-US" dirty="0"/>
          </a:p>
        </p:txBody>
      </p:sp>
      <p:sp>
        <p:nvSpPr>
          <p:cNvPr id="26" name="文本框 25"/>
          <p:cNvSpPr txBox="1"/>
          <p:nvPr/>
        </p:nvSpPr>
        <p:spPr>
          <a:xfrm>
            <a:off x="1890055" y="2083997"/>
            <a:ext cx="461665" cy="1837912"/>
          </a:xfrm>
          <a:prstGeom prst="rect">
            <a:avLst/>
          </a:prstGeom>
          <a:solidFill>
            <a:schemeClr val="accent6">
              <a:lumMod val="40000"/>
              <a:lumOff val="60000"/>
            </a:schemeClr>
          </a:solidFill>
        </p:spPr>
        <p:txBody>
          <a:bodyPr vert="eaVert" wrap="square" rtlCol="0">
            <a:spAutoFit/>
          </a:bodyPr>
          <a:lstStyle/>
          <a:p>
            <a:r>
              <a:rPr lang="en-US" altLang="zh-CN" dirty="0"/>
              <a:t>《</a:t>
            </a:r>
            <a:r>
              <a:rPr lang="zh-CN" altLang="en-US" dirty="0"/>
              <a:t>中华民国约法</a:t>
            </a:r>
            <a:r>
              <a:rPr lang="en-US" altLang="zh-CN" dirty="0"/>
              <a:t>》</a:t>
            </a:r>
            <a:endParaRPr lang="zh-CN" altLang="en-US" dirty="0"/>
          </a:p>
        </p:txBody>
      </p:sp>
      <p:sp>
        <p:nvSpPr>
          <p:cNvPr id="27" name="文本框 26"/>
          <p:cNvSpPr txBox="1"/>
          <p:nvPr/>
        </p:nvSpPr>
        <p:spPr>
          <a:xfrm>
            <a:off x="1624464" y="4482086"/>
            <a:ext cx="823783" cy="369332"/>
          </a:xfrm>
          <a:prstGeom prst="rect">
            <a:avLst/>
          </a:prstGeom>
          <a:noFill/>
        </p:spPr>
        <p:txBody>
          <a:bodyPr wrap="square" rtlCol="0">
            <a:spAutoFit/>
          </a:bodyPr>
          <a:lstStyle/>
          <a:p>
            <a:r>
              <a:rPr lang="en-US" altLang="zh-CN" dirty="0"/>
              <a:t>1914</a:t>
            </a:r>
            <a:endParaRPr lang="zh-CN" altLang="en-US" dirty="0"/>
          </a:p>
        </p:txBody>
      </p:sp>
      <p:sp>
        <p:nvSpPr>
          <p:cNvPr id="30" name="文本框 29"/>
          <p:cNvSpPr txBox="1"/>
          <p:nvPr/>
        </p:nvSpPr>
        <p:spPr>
          <a:xfrm>
            <a:off x="2664460" y="1924050"/>
            <a:ext cx="798195" cy="2028825"/>
          </a:xfrm>
          <a:prstGeom prst="rect">
            <a:avLst/>
          </a:prstGeom>
          <a:solidFill>
            <a:schemeClr val="bg2">
              <a:lumMod val="75000"/>
            </a:schemeClr>
          </a:solidFill>
        </p:spPr>
        <p:txBody>
          <a:bodyPr vert="eaVert" wrap="square" rtlCol="0">
            <a:spAutoFit/>
          </a:bodyPr>
          <a:lstStyle/>
          <a:p>
            <a:r>
              <a:rPr lang="en-US" altLang="zh-CN" sz="2000" b="1" dirty="0"/>
              <a:t>《</a:t>
            </a:r>
            <a:r>
              <a:rPr lang="zh-CN" altLang="en-US" sz="2000" b="1" dirty="0"/>
              <a:t>中华苏维埃共和国宪法大纲</a:t>
            </a:r>
            <a:r>
              <a:rPr lang="en-US" altLang="zh-CN" sz="2000" b="1" dirty="0"/>
              <a:t>》</a:t>
            </a:r>
          </a:p>
        </p:txBody>
      </p:sp>
      <p:sp>
        <p:nvSpPr>
          <p:cNvPr id="31" name="文本框 30"/>
          <p:cNvSpPr txBox="1"/>
          <p:nvPr/>
        </p:nvSpPr>
        <p:spPr>
          <a:xfrm>
            <a:off x="2672387" y="4469759"/>
            <a:ext cx="823783" cy="369332"/>
          </a:xfrm>
          <a:prstGeom prst="rect">
            <a:avLst/>
          </a:prstGeom>
          <a:noFill/>
        </p:spPr>
        <p:txBody>
          <a:bodyPr wrap="square" rtlCol="0">
            <a:spAutoFit/>
          </a:bodyPr>
          <a:lstStyle/>
          <a:p>
            <a:r>
              <a:rPr lang="en-US" altLang="zh-CN" dirty="0"/>
              <a:t>1931</a:t>
            </a:r>
            <a:endParaRPr lang="zh-CN" altLang="en-US" dirty="0"/>
          </a:p>
        </p:txBody>
      </p:sp>
      <p:sp>
        <p:nvSpPr>
          <p:cNvPr id="32" name="文本框 31"/>
          <p:cNvSpPr txBox="1"/>
          <p:nvPr/>
        </p:nvSpPr>
        <p:spPr>
          <a:xfrm>
            <a:off x="4121542" y="2008708"/>
            <a:ext cx="459740" cy="1945260"/>
          </a:xfrm>
          <a:prstGeom prst="rect">
            <a:avLst/>
          </a:prstGeom>
          <a:solidFill>
            <a:schemeClr val="bg2"/>
          </a:solidFill>
        </p:spPr>
        <p:txBody>
          <a:bodyPr vert="eaVert" wrap="square" rtlCol="0">
            <a:spAutoFit/>
          </a:bodyPr>
          <a:lstStyle/>
          <a:p>
            <a:r>
              <a:rPr lang="en-US" altLang="zh-CN" b="1" dirty="0"/>
              <a:t>《</a:t>
            </a:r>
            <a:r>
              <a:rPr lang="zh-CN" altLang="en-US" b="1" dirty="0"/>
              <a:t>中华民国宪法</a:t>
            </a:r>
            <a:r>
              <a:rPr lang="en-US" altLang="zh-CN" b="1" dirty="0"/>
              <a:t>》</a:t>
            </a:r>
            <a:endParaRPr lang="zh-CN" altLang="en-US" b="1" dirty="0"/>
          </a:p>
        </p:txBody>
      </p:sp>
      <p:sp>
        <p:nvSpPr>
          <p:cNvPr id="33" name="文本框 32"/>
          <p:cNvSpPr txBox="1"/>
          <p:nvPr/>
        </p:nvSpPr>
        <p:spPr>
          <a:xfrm>
            <a:off x="3939025" y="4481813"/>
            <a:ext cx="823783" cy="369332"/>
          </a:xfrm>
          <a:prstGeom prst="rect">
            <a:avLst/>
          </a:prstGeom>
          <a:noFill/>
        </p:spPr>
        <p:txBody>
          <a:bodyPr wrap="square" rtlCol="0">
            <a:spAutoFit/>
          </a:bodyPr>
          <a:lstStyle/>
          <a:p>
            <a:r>
              <a:rPr lang="en-US" altLang="zh-CN" dirty="0"/>
              <a:t>1947</a:t>
            </a:r>
            <a:endParaRPr lang="zh-CN" altLang="en-US" dirty="0"/>
          </a:p>
        </p:txBody>
      </p:sp>
      <p:cxnSp>
        <p:nvCxnSpPr>
          <p:cNvPr id="34" name="直接连接符 33"/>
          <p:cNvCxnSpPr/>
          <p:nvPr/>
        </p:nvCxnSpPr>
        <p:spPr>
          <a:xfrm>
            <a:off x="497500" y="4027730"/>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5" name="文本框 34"/>
          <p:cNvSpPr txBox="1"/>
          <p:nvPr/>
        </p:nvSpPr>
        <p:spPr>
          <a:xfrm>
            <a:off x="273078" y="2156010"/>
            <a:ext cx="459740" cy="1837912"/>
          </a:xfrm>
          <a:prstGeom prst="rect">
            <a:avLst/>
          </a:prstGeom>
          <a:solidFill>
            <a:schemeClr val="accent4">
              <a:lumMod val="20000"/>
              <a:lumOff val="80000"/>
            </a:schemeClr>
          </a:solidFill>
        </p:spPr>
        <p:txBody>
          <a:bodyPr vert="eaVert" wrap="square" rtlCol="0">
            <a:spAutoFit/>
          </a:bodyPr>
          <a:lstStyle/>
          <a:p>
            <a:r>
              <a:rPr lang="en-US" altLang="zh-CN" b="1" dirty="0">
                <a:solidFill>
                  <a:schemeClr val="tx1"/>
                </a:solidFill>
                <a:effectLst/>
              </a:rPr>
              <a:t>《</a:t>
            </a:r>
            <a:r>
              <a:rPr lang="zh-CN" altLang="en-US" b="1" dirty="0">
                <a:solidFill>
                  <a:schemeClr val="tx1"/>
                </a:solidFill>
                <a:effectLst/>
              </a:rPr>
              <a:t>钦定宪法大纲</a:t>
            </a:r>
            <a:r>
              <a:rPr lang="en-US" altLang="zh-CN" b="1" dirty="0">
                <a:solidFill>
                  <a:schemeClr val="tx1"/>
                </a:solidFill>
                <a:effectLst/>
              </a:rPr>
              <a:t>》</a:t>
            </a:r>
          </a:p>
        </p:txBody>
      </p:sp>
      <p:sp>
        <p:nvSpPr>
          <p:cNvPr id="36" name="文本框 35"/>
          <p:cNvSpPr txBox="1"/>
          <p:nvPr/>
        </p:nvSpPr>
        <p:spPr>
          <a:xfrm>
            <a:off x="97390" y="4469525"/>
            <a:ext cx="823783" cy="369332"/>
          </a:xfrm>
          <a:prstGeom prst="rect">
            <a:avLst/>
          </a:prstGeom>
          <a:noFill/>
        </p:spPr>
        <p:txBody>
          <a:bodyPr wrap="square" rtlCol="0">
            <a:spAutoFit/>
          </a:bodyPr>
          <a:lstStyle/>
          <a:p>
            <a:r>
              <a:rPr lang="en-US" altLang="zh-CN" dirty="0"/>
              <a:t>1908</a:t>
            </a:r>
            <a:endParaRPr lang="zh-CN" altLang="en-US" dirty="0"/>
          </a:p>
        </p:txBody>
      </p:sp>
      <p:cxnSp>
        <p:nvCxnSpPr>
          <p:cNvPr id="37" name="直接连接符 36"/>
          <p:cNvCxnSpPr/>
          <p:nvPr/>
        </p:nvCxnSpPr>
        <p:spPr>
          <a:xfrm>
            <a:off x="5623687" y="4045310"/>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38" name="文本框 37"/>
          <p:cNvSpPr txBox="1"/>
          <p:nvPr/>
        </p:nvSpPr>
        <p:spPr>
          <a:xfrm>
            <a:off x="5392857" y="2391860"/>
            <a:ext cx="461665" cy="1366212"/>
          </a:xfrm>
          <a:prstGeom prst="rect">
            <a:avLst/>
          </a:prstGeom>
          <a:noFill/>
        </p:spPr>
        <p:txBody>
          <a:bodyPr vert="eaVert" wrap="square" rtlCol="0">
            <a:spAutoFit/>
          </a:bodyPr>
          <a:lstStyle/>
          <a:p>
            <a:r>
              <a:rPr lang="en-US" altLang="zh-CN" dirty="0"/>
              <a:t>《</a:t>
            </a:r>
            <a:r>
              <a:rPr lang="zh-CN" altLang="en-US" dirty="0"/>
              <a:t>共同纲领</a:t>
            </a:r>
            <a:r>
              <a:rPr lang="en-US" altLang="zh-CN" dirty="0"/>
              <a:t>》</a:t>
            </a:r>
            <a:endParaRPr lang="zh-CN" altLang="en-US" dirty="0"/>
          </a:p>
        </p:txBody>
      </p:sp>
      <p:sp>
        <p:nvSpPr>
          <p:cNvPr id="39" name="文本框 38"/>
          <p:cNvSpPr txBox="1"/>
          <p:nvPr/>
        </p:nvSpPr>
        <p:spPr>
          <a:xfrm>
            <a:off x="5273745" y="4430817"/>
            <a:ext cx="823783" cy="369332"/>
          </a:xfrm>
          <a:prstGeom prst="rect">
            <a:avLst/>
          </a:prstGeom>
          <a:noFill/>
        </p:spPr>
        <p:txBody>
          <a:bodyPr wrap="square" rtlCol="0">
            <a:spAutoFit/>
          </a:bodyPr>
          <a:lstStyle/>
          <a:p>
            <a:r>
              <a:rPr lang="en-US" altLang="zh-CN" dirty="0"/>
              <a:t>1949</a:t>
            </a:r>
            <a:endParaRPr lang="zh-CN" altLang="en-US" dirty="0"/>
          </a:p>
        </p:txBody>
      </p:sp>
      <p:cxnSp>
        <p:nvCxnSpPr>
          <p:cNvPr id="40" name="直接连接符 39"/>
          <p:cNvCxnSpPr/>
          <p:nvPr/>
        </p:nvCxnSpPr>
        <p:spPr>
          <a:xfrm>
            <a:off x="6512660" y="4043631"/>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1" name="文本框 40"/>
          <p:cNvSpPr txBox="1"/>
          <p:nvPr/>
        </p:nvSpPr>
        <p:spPr>
          <a:xfrm>
            <a:off x="6196965" y="2475865"/>
            <a:ext cx="459740" cy="1357630"/>
          </a:xfrm>
          <a:prstGeom prst="rect">
            <a:avLst/>
          </a:prstGeom>
          <a:solidFill>
            <a:schemeClr val="accent4">
              <a:lumMod val="40000"/>
              <a:lumOff val="60000"/>
            </a:schemeClr>
          </a:solidFill>
        </p:spPr>
        <p:txBody>
          <a:bodyPr vert="eaVert" wrap="square" rtlCol="0">
            <a:spAutoFit/>
          </a:bodyPr>
          <a:lstStyle/>
          <a:p>
            <a:r>
              <a:rPr lang="en-US" altLang="zh-CN" b="1" dirty="0"/>
              <a:t>《54</a:t>
            </a:r>
            <a:r>
              <a:rPr lang="zh-CN" altLang="en-US" b="1" dirty="0"/>
              <a:t>宪法</a:t>
            </a:r>
            <a:r>
              <a:rPr lang="en-US" altLang="zh-CN" b="1" dirty="0"/>
              <a:t>》</a:t>
            </a:r>
            <a:endParaRPr lang="zh-CN" altLang="en-US" b="1" dirty="0"/>
          </a:p>
        </p:txBody>
      </p:sp>
      <p:sp>
        <p:nvSpPr>
          <p:cNvPr id="42" name="文本框 41"/>
          <p:cNvSpPr txBox="1"/>
          <p:nvPr/>
        </p:nvSpPr>
        <p:spPr>
          <a:xfrm>
            <a:off x="6177396" y="4382898"/>
            <a:ext cx="823783" cy="369332"/>
          </a:xfrm>
          <a:prstGeom prst="rect">
            <a:avLst/>
          </a:prstGeom>
          <a:noFill/>
        </p:spPr>
        <p:txBody>
          <a:bodyPr wrap="square" rtlCol="0">
            <a:spAutoFit/>
          </a:bodyPr>
          <a:lstStyle/>
          <a:p>
            <a:r>
              <a:rPr lang="en-US" altLang="zh-CN" dirty="0"/>
              <a:t>1954</a:t>
            </a:r>
            <a:endParaRPr lang="zh-CN" altLang="en-US" dirty="0"/>
          </a:p>
        </p:txBody>
      </p:sp>
      <p:cxnSp>
        <p:nvCxnSpPr>
          <p:cNvPr id="43" name="直接连接符 42"/>
          <p:cNvCxnSpPr/>
          <p:nvPr/>
        </p:nvCxnSpPr>
        <p:spPr>
          <a:xfrm>
            <a:off x="7054475" y="4043631"/>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4" name="文本框 43"/>
          <p:cNvSpPr txBox="1"/>
          <p:nvPr/>
        </p:nvSpPr>
        <p:spPr>
          <a:xfrm>
            <a:off x="6813938" y="2379314"/>
            <a:ext cx="461665" cy="1366212"/>
          </a:xfrm>
          <a:prstGeom prst="rect">
            <a:avLst/>
          </a:prstGeom>
          <a:noFill/>
        </p:spPr>
        <p:txBody>
          <a:bodyPr vert="eaVert" wrap="square" rtlCol="0">
            <a:spAutoFit/>
          </a:bodyPr>
          <a:lstStyle/>
          <a:p>
            <a:r>
              <a:rPr lang="en-US" altLang="zh-CN" dirty="0"/>
              <a:t>《1975</a:t>
            </a:r>
            <a:r>
              <a:rPr lang="zh-CN" altLang="en-US" dirty="0"/>
              <a:t>宪法</a:t>
            </a:r>
            <a:r>
              <a:rPr lang="en-US" altLang="zh-CN" dirty="0"/>
              <a:t>》</a:t>
            </a:r>
            <a:endParaRPr lang="zh-CN" altLang="en-US" dirty="0"/>
          </a:p>
        </p:txBody>
      </p:sp>
      <p:sp>
        <p:nvSpPr>
          <p:cNvPr id="45" name="文本框 44"/>
          <p:cNvSpPr txBox="1"/>
          <p:nvPr/>
        </p:nvSpPr>
        <p:spPr>
          <a:xfrm>
            <a:off x="6764583" y="4382808"/>
            <a:ext cx="823783" cy="369332"/>
          </a:xfrm>
          <a:prstGeom prst="rect">
            <a:avLst/>
          </a:prstGeom>
          <a:noFill/>
        </p:spPr>
        <p:txBody>
          <a:bodyPr wrap="square" rtlCol="0">
            <a:spAutoFit/>
          </a:bodyPr>
          <a:lstStyle/>
          <a:p>
            <a:r>
              <a:rPr lang="en-US" altLang="zh-CN" dirty="0"/>
              <a:t>1975</a:t>
            </a:r>
            <a:endParaRPr lang="zh-CN" altLang="en-US" dirty="0"/>
          </a:p>
        </p:txBody>
      </p:sp>
      <p:cxnSp>
        <p:nvCxnSpPr>
          <p:cNvPr id="46" name="直接连接符 45"/>
          <p:cNvCxnSpPr/>
          <p:nvPr/>
        </p:nvCxnSpPr>
        <p:spPr>
          <a:xfrm>
            <a:off x="7566825" y="406049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7306421" y="2389280"/>
            <a:ext cx="461665" cy="1366212"/>
          </a:xfrm>
          <a:prstGeom prst="rect">
            <a:avLst/>
          </a:prstGeom>
          <a:noFill/>
        </p:spPr>
        <p:txBody>
          <a:bodyPr vert="eaVert" wrap="square" rtlCol="0">
            <a:spAutoFit/>
          </a:bodyPr>
          <a:lstStyle/>
          <a:p>
            <a:r>
              <a:rPr lang="en-US" altLang="zh-CN" dirty="0"/>
              <a:t>《1978</a:t>
            </a:r>
            <a:r>
              <a:rPr lang="zh-CN" altLang="en-US" dirty="0"/>
              <a:t>宪法</a:t>
            </a:r>
            <a:r>
              <a:rPr lang="en-US" altLang="zh-CN" dirty="0"/>
              <a:t>》</a:t>
            </a:r>
            <a:endParaRPr lang="zh-CN" altLang="en-US" dirty="0"/>
          </a:p>
        </p:txBody>
      </p:sp>
      <p:sp>
        <p:nvSpPr>
          <p:cNvPr id="48" name="文本框 47"/>
          <p:cNvSpPr txBox="1"/>
          <p:nvPr/>
        </p:nvSpPr>
        <p:spPr>
          <a:xfrm>
            <a:off x="7376705" y="4399844"/>
            <a:ext cx="823783" cy="369332"/>
          </a:xfrm>
          <a:prstGeom prst="rect">
            <a:avLst/>
          </a:prstGeom>
          <a:noFill/>
        </p:spPr>
        <p:txBody>
          <a:bodyPr wrap="square" rtlCol="0">
            <a:spAutoFit/>
          </a:bodyPr>
          <a:lstStyle/>
          <a:p>
            <a:r>
              <a:rPr lang="en-US" altLang="zh-CN" dirty="0"/>
              <a:t>1978</a:t>
            </a:r>
            <a:endParaRPr lang="zh-CN" altLang="en-US" dirty="0"/>
          </a:p>
        </p:txBody>
      </p:sp>
      <p:cxnSp>
        <p:nvCxnSpPr>
          <p:cNvPr id="49" name="直接连接符 48"/>
          <p:cNvCxnSpPr/>
          <p:nvPr/>
        </p:nvCxnSpPr>
        <p:spPr>
          <a:xfrm>
            <a:off x="8176339" y="4071515"/>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0" name="文本框 49"/>
          <p:cNvSpPr txBox="1"/>
          <p:nvPr/>
        </p:nvSpPr>
        <p:spPr>
          <a:xfrm>
            <a:off x="7936730" y="2389280"/>
            <a:ext cx="459740" cy="1366212"/>
          </a:xfrm>
          <a:prstGeom prst="rect">
            <a:avLst/>
          </a:prstGeom>
          <a:solidFill>
            <a:schemeClr val="accent6">
              <a:lumMod val="60000"/>
              <a:lumOff val="40000"/>
            </a:schemeClr>
          </a:solidFill>
        </p:spPr>
        <p:txBody>
          <a:bodyPr vert="eaVert" wrap="square" rtlCol="0">
            <a:spAutoFit/>
          </a:bodyPr>
          <a:lstStyle/>
          <a:p>
            <a:r>
              <a:rPr lang="en-US" altLang="zh-CN" b="1" dirty="0"/>
              <a:t>《1982</a:t>
            </a:r>
            <a:r>
              <a:rPr lang="zh-CN" altLang="en-US" b="1" dirty="0"/>
              <a:t>宪法</a:t>
            </a:r>
            <a:r>
              <a:rPr lang="en-US" altLang="zh-CN" b="1" dirty="0"/>
              <a:t>》</a:t>
            </a:r>
            <a:endParaRPr lang="zh-CN" altLang="en-US" b="1" dirty="0"/>
          </a:p>
        </p:txBody>
      </p:sp>
      <p:sp>
        <p:nvSpPr>
          <p:cNvPr id="51" name="文本框 50"/>
          <p:cNvSpPr txBox="1"/>
          <p:nvPr/>
        </p:nvSpPr>
        <p:spPr>
          <a:xfrm>
            <a:off x="7920148" y="4419682"/>
            <a:ext cx="823783" cy="369332"/>
          </a:xfrm>
          <a:prstGeom prst="rect">
            <a:avLst/>
          </a:prstGeom>
          <a:noFill/>
        </p:spPr>
        <p:txBody>
          <a:bodyPr wrap="square" rtlCol="0">
            <a:spAutoFit/>
          </a:bodyPr>
          <a:lstStyle/>
          <a:p>
            <a:r>
              <a:rPr lang="en-US" altLang="zh-CN" dirty="0"/>
              <a:t>1982</a:t>
            </a:r>
            <a:endParaRPr lang="zh-CN" altLang="en-US" dirty="0"/>
          </a:p>
        </p:txBody>
      </p:sp>
      <p:cxnSp>
        <p:nvCxnSpPr>
          <p:cNvPr id="52" name="直接连接符 51"/>
          <p:cNvCxnSpPr/>
          <p:nvPr/>
        </p:nvCxnSpPr>
        <p:spPr>
          <a:xfrm>
            <a:off x="8759419" y="4070466"/>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8528589" y="2090562"/>
            <a:ext cx="461665" cy="1971119"/>
          </a:xfrm>
          <a:prstGeom prst="rect">
            <a:avLst/>
          </a:prstGeom>
          <a:noFill/>
        </p:spPr>
        <p:txBody>
          <a:bodyPr vert="eaVert" wrap="square" rtlCol="0">
            <a:spAutoFit/>
          </a:bodyPr>
          <a:lstStyle/>
          <a:p>
            <a:r>
              <a:rPr lang="en-US" altLang="zh-CN" dirty="0"/>
              <a:t>《1988</a:t>
            </a:r>
            <a:r>
              <a:rPr lang="zh-CN" altLang="en-US" dirty="0"/>
              <a:t>宪法修正</a:t>
            </a:r>
            <a:r>
              <a:rPr lang="en-US" altLang="zh-CN" dirty="0"/>
              <a:t>》</a:t>
            </a:r>
            <a:endParaRPr lang="zh-CN" altLang="en-US" dirty="0"/>
          </a:p>
        </p:txBody>
      </p:sp>
      <p:sp>
        <p:nvSpPr>
          <p:cNvPr id="54" name="文本框 53"/>
          <p:cNvSpPr txBox="1"/>
          <p:nvPr/>
        </p:nvSpPr>
        <p:spPr>
          <a:xfrm>
            <a:off x="8426971" y="4406420"/>
            <a:ext cx="823783" cy="369332"/>
          </a:xfrm>
          <a:prstGeom prst="rect">
            <a:avLst/>
          </a:prstGeom>
          <a:noFill/>
        </p:spPr>
        <p:txBody>
          <a:bodyPr wrap="square" rtlCol="0">
            <a:spAutoFit/>
          </a:bodyPr>
          <a:lstStyle/>
          <a:p>
            <a:r>
              <a:rPr lang="en-US" altLang="zh-CN" dirty="0"/>
              <a:t>1988</a:t>
            </a:r>
            <a:endParaRPr lang="zh-CN" altLang="en-US" dirty="0"/>
          </a:p>
        </p:txBody>
      </p:sp>
      <p:cxnSp>
        <p:nvCxnSpPr>
          <p:cNvPr id="55" name="直接连接符 54"/>
          <p:cNvCxnSpPr/>
          <p:nvPr/>
        </p:nvCxnSpPr>
        <p:spPr>
          <a:xfrm>
            <a:off x="9306788" y="409004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6" name="文本框 55"/>
          <p:cNvSpPr txBox="1"/>
          <p:nvPr/>
        </p:nvSpPr>
        <p:spPr>
          <a:xfrm>
            <a:off x="8973605" y="2084309"/>
            <a:ext cx="461665" cy="1767757"/>
          </a:xfrm>
          <a:prstGeom prst="rect">
            <a:avLst/>
          </a:prstGeom>
          <a:noFill/>
        </p:spPr>
        <p:txBody>
          <a:bodyPr vert="eaVert" wrap="square" rtlCol="0">
            <a:spAutoFit/>
          </a:bodyPr>
          <a:lstStyle/>
          <a:p>
            <a:r>
              <a:rPr lang="en-US" altLang="zh-CN" dirty="0"/>
              <a:t>《1993</a:t>
            </a:r>
            <a:r>
              <a:rPr lang="zh-CN" altLang="en-US" dirty="0"/>
              <a:t>宪法修正</a:t>
            </a:r>
            <a:r>
              <a:rPr lang="en-US" altLang="zh-CN" dirty="0"/>
              <a:t>》</a:t>
            </a:r>
            <a:endParaRPr lang="zh-CN" altLang="en-US" dirty="0"/>
          </a:p>
        </p:txBody>
      </p:sp>
      <p:sp>
        <p:nvSpPr>
          <p:cNvPr id="57" name="文本框 56"/>
          <p:cNvSpPr txBox="1"/>
          <p:nvPr/>
        </p:nvSpPr>
        <p:spPr>
          <a:xfrm>
            <a:off x="8944164" y="4398153"/>
            <a:ext cx="823783" cy="369332"/>
          </a:xfrm>
          <a:prstGeom prst="rect">
            <a:avLst/>
          </a:prstGeom>
          <a:noFill/>
        </p:spPr>
        <p:txBody>
          <a:bodyPr wrap="square" rtlCol="0">
            <a:spAutoFit/>
          </a:bodyPr>
          <a:lstStyle/>
          <a:p>
            <a:r>
              <a:rPr lang="en-US" altLang="zh-CN" dirty="0"/>
              <a:t>1993</a:t>
            </a:r>
            <a:endParaRPr lang="zh-CN" altLang="en-US" dirty="0"/>
          </a:p>
        </p:txBody>
      </p:sp>
      <p:cxnSp>
        <p:nvCxnSpPr>
          <p:cNvPr id="58" name="直接连接符 57"/>
          <p:cNvCxnSpPr/>
          <p:nvPr/>
        </p:nvCxnSpPr>
        <p:spPr>
          <a:xfrm>
            <a:off x="9829015" y="4078794"/>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9600110" y="2094130"/>
            <a:ext cx="459740" cy="1900753"/>
          </a:xfrm>
          <a:prstGeom prst="rect">
            <a:avLst/>
          </a:prstGeom>
          <a:solidFill>
            <a:schemeClr val="accent3">
              <a:lumMod val="60000"/>
              <a:lumOff val="40000"/>
            </a:schemeClr>
          </a:solidFill>
        </p:spPr>
        <p:txBody>
          <a:bodyPr vert="eaVert" wrap="square" rtlCol="0">
            <a:spAutoFit/>
          </a:bodyPr>
          <a:lstStyle/>
          <a:p>
            <a:r>
              <a:rPr lang="en-US" altLang="zh-CN" b="1" dirty="0"/>
              <a:t>《1999</a:t>
            </a:r>
            <a:r>
              <a:rPr lang="zh-CN" altLang="en-US" b="1" dirty="0"/>
              <a:t>宪法修正</a:t>
            </a:r>
            <a:r>
              <a:rPr lang="en-US" altLang="zh-CN" b="1" dirty="0"/>
              <a:t>》</a:t>
            </a:r>
            <a:endParaRPr lang="zh-CN" altLang="en-US" b="1" dirty="0"/>
          </a:p>
        </p:txBody>
      </p:sp>
      <p:sp>
        <p:nvSpPr>
          <p:cNvPr id="60" name="文本框 59"/>
          <p:cNvSpPr txBox="1"/>
          <p:nvPr/>
        </p:nvSpPr>
        <p:spPr>
          <a:xfrm>
            <a:off x="9520216" y="4394258"/>
            <a:ext cx="823783" cy="369332"/>
          </a:xfrm>
          <a:prstGeom prst="rect">
            <a:avLst/>
          </a:prstGeom>
          <a:noFill/>
        </p:spPr>
        <p:txBody>
          <a:bodyPr wrap="square" rtlCol="0">
            <a:spAutoFit/>
          </a:bodyPr>
          <a:lstStyle/>
          <a:p>
            <a:r>
              <a:rPr lang="en-US" altLang="zh-CN" dirty="0"/>
              <a:t>1999</a:t>
            </a:r>
            <a:endParaRPr lang="zh-CN" altLang="en-US" dirty="0"/>
          </a:p>
        </p:txBody>
      </p:sp>
      <p:cxnSp>
        <p:nvCxnSpPr>
          <p:cNvPr id="61" name="直接连接符 60"/>
          <p:cNvCxnSpPr/>
          <p:nvPr/>
        </p:nvCxnSpPr>
        <p:spPr>
          <a:xfrm>
            <a:off x="10325303" y="4090048"/>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2" name="文本框 61"/>
          <p:cNvSpPr txBox="1"/>
          <p:nvPr/>
        </p:nvSpPr>
        <p:spPr>
          <a:xfrm>
            <a:off x="10094473" y="2061112"/>
            <a:ext cx="461665" cy="1772864"/>
          </a:xfrm>
          <a:prstGeom prst="rect">
            <a:avLst/>
          </a:prstGeom>
          <a:noFill/>
        </p:spPr>
        <p:txBody>
          <a:bodyPr vert="eaVert" wrap="square" rtlCol="0">
            <a:spAutoFit/>
          </a:bodyPr>
          <a:lstStyle/>
          <a:p>
            <a:r>
              <a:rPr lang="en-US" altLang="zh-CN" dirty="0"/>
              <a:t>《2004</a:t>
            </a:r>
            <a:r>
              <a:rPr lang="zh-CN" altLang="en-US" dirty="0"/>
              <a:t>宪法修正</a:t>
            </a:r>
            <a:r>
              <a:rPr lang="en-US" altLang="zh-CN" dirty="0"/>
              <a:t>》</a:t>
            </a:r>
            <a:endParaRPr lang="zh-CN" altLang="en-US" dirty="0"/>
          </a:p>
        </p:txBody>
      </p:sp>
      <p:sp>
        <p:nvSpPr>
          <p:cNvPr id="63" name="文本框 62"/>
          <p:cNvSpPr txBox="1"/>
          <p:nvPr/>
        </p:nvSpPr>
        <p:spPr>
          <a:xfrm>
            <a:off x="10069983" y="4398153"/>
            <a:ext cx="777904" cy="369332"/>
          </a:xfrm>
          <a:prstGeom prst="rect">
            <a:avLst/>
          </a:prstGeom>
          <a:noFill/>
        </p:spPr>
        <p:txBody>
          <a:bodyPr wrap="square" rtlCol="0">
            <a:spAutoFit/>
          </a:bodyPr>
          <a:lstStyle/>
          <a:p>
            <a:r>
              <a:rPr lang="en-US" altLang="zh-CN" dirty="0"/>
              <a:t>2004</a:t>
            </a:r>
            <a:endParaRPr lang="zh-CN" altLang="en-US" dirty="0"/>
          </a:p>
        </p:txBody>
      </p:sp>
      <p:cxnSp>
        <p:nvCxnSpPr>
          <p:cNvPr id="64" name="直接连接符 63"/>
          <p:cNvCxnSpPr/>
          <p:nvPr/>
        </p:nvCxnSpPr>
        <p:spPr>
          <a:xfrm>
            <a:off x="11003047" y="4106992"/>
            <a:ext cx="0" cy="242888"/>
          </a:xfrm>
          <a:prstGeom prst="line">
            <a:avLst/>
          </a:prstGeom>
          <a:ln w="76200">
            <a:solidFill>
              <a:srgbClr val="FFC000"/>
            </a:solidFill>
          </a:ln>
        </p:spPr>
        <p:style>
          <a:lnRef idx="1">
            <a:schemeClr val="accent1"/>
          </a:lnRef>
          <a:fillRef idx="0">
            <a:schemeClr val="accent1"/>
          </a:fillRef>
          <a:effectRef idx="0">
            <a:schemeClr val="accent1"/>
          </a:effectRef>
          <a:fontRef idx="minor">
            <a:schemeClr val="tx1"/>
          </a:fontRef>
        </p:style>
      </p:cxnSp>
      <p:sp>
        <p:nvSpPr>
          <p:cNvPr id="65" name="文本框 64"/>
          <p:cNvSpPr txBox="1"/>
          <p:nvPr/>
        </p:nvSpPr>
        <p:spPr>
          <a:xfrm>
            <a:off x="10667778" y="2069747"/>
            <a:ext cx="461665" cy="1949512"/>
          </a:xfrm>
          <a:prstGeom prst="rect">
            <a:avLst/>
          </a:prstGeom>
          <a:noFill/>
        </p:spPr>
        <p:txBody>
          <a:bodyPr vert="eaVert" wrap="square" rtlCol="0">
            <a:spAutoFit/>
          </a:bodyPr>
          <a:lstStyle/>
          <a:p>
            <a:r>
              <a:rPr lang="en-US" altLang="zh-CN" dirty="0"/>
              <a:t>《2018</a:t>
            </a:r>
            <a:r>
              <a:rPr lang="zh-CN" altLang="en-US" dirty="0"/>
              <a:t>宪法修正</a:t>
            </a:r>
            <a:r>
              <a:rPr lang="en-US" altLang="zh-CN" dirty="0"/>
              <a:t>》</a:t>
            </a:r>
            <a:endParaRPr lang="zh-CN" altLang="en-US" dirty="0"/>
          </a:p>
        </p:txBody>
      </p:sp>
      <p:sp>
        <p:nvSpPr>
          <p:cNvPr id="66" name="文本框 65"/>
          <p:cNvSpPr txBox="1"/>
          <p:nvPr/>
        </p:nvSpPr>
        <p:spPr>
          <a:xfrm>
            <a:off x="10679451" y="4418332"/>
            <a:ext cx="823783" cy="369332"/>
          </a:xfrm>
          <a:prstGeom prst="rect">
            <a:avLst/>
          </a:prstGeom>
          <a:noFill/>
        </p:spPr>
        <p:txBody>
          <a:bodyPr wrap="square" rtlCol="0">
            <a:spAutoFit/>
          </a:bodyPr>
          <a:lstStyle/>
          <a:p>
            <a:r>
              <a:rPr lang="en-US" altLang="zh-CN" dirty="0"/>
              <a:t>2018</a:t>
            </a:r>
            <a:endParaRPr lang="zh-CN" altLang="en-US" dirty="0"/>
          </a:p>
        </p:txBody>
      </p:sp>
      <p:sp>
        <p:nvSpPr>
          <p:cNvPr id="9" name="文本框 8"/>
          <p:cNvSpPr txBox="1"/>
          <p:nvPr/>
        </p:nvSpPr>
        <p:spPr>
          <a:xfrm>
            <a:off x="97390" y="5085906"/>
            <a:ext cx="584775" cy="1772094"/>
          </a:xfrm>
          <a:prstGeom prst="rect">
            <a:avLst/>
          </a:prstGeom>
          <a:solidFill>
            <a:schemeClr val="accent1">
              <a:lumMod val="20000"/>
              <a:lumOff val="80000"/>
            </a:schemeClr>
          </a:solidFill>
        </p:spPr>
        <p:txBody>
          <a:bodyPr vert="eaVert" wrap="square" rtlCol="0">
            <a:spAutoFit/>
          </a:bodyPr>
          <a:lstStyle/>
          <a:p>
            <a:r>
              <a:rPr lang="en-US" altLang="zh-CN" sz="2600" b="1" dirty="0" smtClean="0"/>
              <a:t>1787</a:t>
            </a:r>
            <a:r>
              <a:rPr lang="zh-CN" altLang="en-US" sz="2600" b="1" dirty="0" smtClean="0"/>
              <a:t>年宪法</a:t>
            </a:r>
            <a:endParaRPr lang="zh-CN" altLang="en-US" sz="2600" b="1" dirty="0"/>
          </a:p>
        </p:txBody>
      </p:sp>
      <p:sp>
        <p:nvSpPr>
          <p:cNvPr id="69" name="文本框 68"/>
          <p:cNvSpPr txBox="1"/>
          <p:nvPr/>
        </p:nvSpPr>
        <p:spPr>
          <a:xfrm>
            <a:off x="968143" y="5399614"/>
            <a:ext cx="584775" cy="1430866"/>
          </a:xfrm>
          <a:prstGeom prst="rect">
            <a:avLst/>
          </a:prstGeom>
          <a:solidFill>
            <a:schemeClr val="accent4">
              <a:lumMod val="40000"/>
              <a:lumOff val="60000"/>
            </a:schemeClr>
          </a:solidFill>
        </p:spPr>
        <p:txBody>
          <a:bodyPr vert="eaVert" wrap="square" rtlCol="0">
            <a:spAutoFit/>
          </a:bodyPr>
          <a:lstStyle/>
          <a:p>
            <a:r>
              <a:rPr lang="en-US" altLang="zh-CN" sz="2600" b="1" dirty="0" smtClean="0"/>
              <a:t>1871</a:t>
            </a:r>
            <a:r>
              <a:rPr lang="zh-CN" altLang="en-US" sz="2600" b="1" dirty="0" smtClean="0"/>
              <a:t>宪法</a:t>
            </a:r>
            <a:endParaRPr lang="zh-CN" altLang="en-US" sz="2600" b="1" dirty="0"/>
          </a:p>
        </p:txBody>
      </p:sp>
      <p:sp>
        <p:nvSpPr>
          <p:cNvPr id="70" name="文本框 69"/>
          <p:cNvSpPr txBox="1"/>
          <p:nvPr/>
        </p:nvSpPr>
        <p:spPr>
          <a:xfrm>
            <a:off x="1893004" y="5342418"/>
            <a:ext cx="584775" cy="1471096"/>
          </a:xfrm>
          <a:prstGeom prst="rect">
            <a:avLst/>
          </a:prstGeom>
          <a:solidFill>
            <a:schemeClr val="accent6">
              <a:lumMod val="20000"/>
              <a:lumOff val="80000"/>
            </a:schemeClr>
          </a:solidFill>
        </p:spPr>
        <p:txBody>
          <a:bodyPr vert="eaVert" wrap="square" rtlCol="0">
            <a:spAutoFit/>
          </a:bodyPr>
          <a:lstStyle/>
          <a:p>
            <a:r>
              <a:rPr lang="en-US" altLang="zh-CN" sz="2600" b="1" dirty="0" smtClean="0"/>
              <a:t>1875</a:t>
            </a:r>
            <a:r>
              <a:rPr lang="zh-CN" altLang="en-US" sz="2600" b="1" dirty="0" smtClean="0"/>
              <a:t>宪法</a:t>
            </a:r>
            <a:endParaRPr lang="zh-CN" altLang="en-US" sz="2600" b="1" dirty="0"/>
          </a:p>
        </p:txBody>
      </p:sp>
      <p:sp>
        <p:nvSpPr>
          <p:cNvPr id="72" name="文本框 71"/>
          <p:cNvSpPr txBox="1"/>
          <p:nvPr/>
        </p:nvSpPr>
        <p:spPr>
          <a:xfrm>
            <a:off x="2671895" y="4994059"/>
            <a:ext cx="1384995" cy="1836421"/>
          </a:xfrm>
          <a:prstGeom prst="rect">
            <a:avLst/>
          </a:prstGeom>
          <a:solidFill>
            <a:schemeClr val="accent2">
              <a:lumMod val="20000"/>
              <a:lumOff val="80000"/>
            </a:schemeClr>
          </a:solidFill>
        </p:spPr>
        <p:txBody>
          <a:bodyPr vert="eaVert" wrap="square" rtlCol="0">
            <a:spAutoFit/>
          </a:bodyPr>
          <a:lstStyle/>
          <a:p>
            <a:r>
              <a:rPr lang="en-US" altLang="zh-CN" sz="2600" dirty="0" smtClean="0">
                <a:solidFill>
                  <a:srgbClr val="FF0000"/>
                </a:solidFill>
              </a:rPr>
              <a:t>1936</a:t>
            </a:r>
            <a:r>
              <a:rPr lang="zh-CN" altLang="en-US" sz="2600" dirty="0" smtClean="0">
                <a:solidFill>
                  <a:srgbClr val="FF0000"/>
                </a:solidFill>
              </a:rPr>
              <a:t>年苏维埃社会主义共和国宪法</a:t>
            </a:r>
          </a:p>
        </p:txBody>
      </p:sp>
      <p:sp>
        <p:nvSpPr>
          <p:cNvPr id="2" name="文本框 1"/>
          <p:cNvSpPr txBox="1"/>
          <p:nvPr/>
        </p:nvSpPr>
        <p:spPr>
          <a:xfrm>
            <a:off x="184722" y="68278"/>
            <a:ext cx="3872168" cy="584775"/>
          </a:xfrm>
          <a:prstGeom prst="rect">
            <a:avLst/>
          </a:prstGeom>
          <a:solidFill>
            <a:srgbClr val="FFC000"/>
          </a:solidFill>
          <a:ln w="28575">
            <a:solidFill>
              <a:srgbClr val="FF0000"/>
            </a:solidFill>
          </a:ln>
        </p:spPr>
        <p:txBody>
          <a:bodyPr wrap="square" rtlCol="0">
            <a:spAutoFit/>
          </a:bodyPr>
          <a:lstStyle/>
          <a:p>
            <a:r>
              <a:rPr lang="zh-CN" altLang="en-US" sz="3200" b="1" dirty="0">
                <a:latin typeface="黑体" panose="02010609060101010101" pitchFamily="2" charset="-122"/>
                <a:ea typeface="黑体" panose="02010609060101010101" pitchFamily="2" charset="-122"/>
              </a:rPr>
              <a:t>一</a:t>
            </a:r>
            <a:r>
              <a:rPr lang="zh-CN" altLang="en-US" sz="3200" b="1" dirty="0" smtClean="0">
                <a:latin typeface="黑体" panose="02010609060101010101" pitchFamily="2" charset="-122"/>
                <a:ea typeface="黑体" panose="02010609060101010101" pitchFamily="2" charset="-122"/>
              </a:rPr>
              <a:t>看本质：人民民主</a:t>
            </a:r>
            <a:endParaRPr lang="zh-CN" altLang="en-US" sz="3200" b="1" dirty="0">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53"/>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4"/>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55"/>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56"/>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7"/>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58"/>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60"/>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61"/>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2"/>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3"/>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64"/>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5"/>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6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14"/>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1" animBg="1"/>
      <p:bldP spid="21" grpId="1" animBg="1"/>
      <p:bldP spid="10" grpId="0"/>
      <p:bldP spid="13" grpId="0" bldLvl="0" animBg="1"/>
      <p:bldP spid="14" grpId="0" bldLvl="0" animBg="1"/>
      <p:bldP spid="24" grpId="0" bldLvl="0" animBg="1"/>
      <p:bldP spid="25" grpId="0"/>
      <p:bldP spid="26" grpId="0" bldLvl="0" animBg="1"/>
      <p:bldP spid="27" grpId="0"/>
      <p:bldP spid="30" grpId="0" bldLvl="0" animBg="1"/>
      <p:bldP spid="31" grpId="0"/>
      <p:bldP spid="32" grpId="0" bldLvl="0" animBg="1"/>
      <p:bldP spid="33" grpId="0"/>
      <p:bldP spid="35" grpId="0" bldLvl="0" animBg="1"/>
      <p:bldP spid="36" grpId="0"/>
      <p:bldP spid="38" grpId="0"/>
      <p:bldP spid="39" grpId="0"/>
      <p:bldP spid="41" grpId="0" bldLvl="0" animBg="1"/>
      <p:bldP spid="42" grpId="0"/>
      <p:bldP spid="44" grpId="0"/>
      <p:bldP spid="45" grpId="0"/>
      <p:bldP spid="47" grpId="0"/>
      <p:bldP spid="48" grpId="0"/>
      <p:bldP spid="50" grpId="0" bldLvl="0" animBg="1"/>
      <p:bldP spid="51" grpId="0"/>
      <p:bldP spid="53" grpId="0"/>
      <p:bldP spid="54" grpId="0"/>
      <p:bldP spid="56" grpId="0"/>
      <p:bldP spid="57" grpId="0"/>
      <p:bldP spid="59" grpId="0" bldLvl="0" animBg="1"/>
      <p:bldP spid="60" grpId="0"/>
      <p:bldP spid="62" grpId="0"/>
      <p:bldP spid="63" grpId="0"/>
      <p:bldP spid="65" grpId="0"/>
      <p:bldP spid="66" grpId="0"/>
      <p:bldP spid="9" grpId="0" animBg="1"/>
      <p:bldP spid="69" grpId="0" animBg="1"/>
      <p:bldP spid="70" grpId="0" animBg="1"/>
      <p:bldP spid="7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临时约法1"/>
          <p:cNvPicPr>
            <a:picLocks noChangeAspect="1"/>
          </p:cNvPicPr>
          <p:nvPr/>
        </p:nvPicPr>
        <p:blipFill>
          <a:blip r:embed="rId2"/>
          <a:stretch>
            <a:fillRect/>
          </a:stretch>
        </p:blipFill>
        <p:spPr>
          <a:xfrm>
            <a:off x="-35876" y="135257"/>
            <a:ext cx="7675880" cy="6098540"/>
          </a:xfrm>
          <a:prstGeom prst="rect">
            <a:avLst/>
          </a:prstGeom>
        </p:spPr>
      </p:pic>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1191" y="135257"/>
            <a:ext cx="3442971" cy="6587491"/>
          </a:xfrm>
          <a:prstGeom prst="rect">
            <a:avLst/>
          </a:prstGeom>
        </p:spPr>
      </p:pic>
      <p:cxnSp>
        <p:nvCxnSpPr>
          <p:cNvPr id="20" name="直接连接符 19"/>
          <p:cNvCxnSpPr/>
          <p:nvPr/>
        </p:nvCxnSpPr>
        <p:spPr>
          <a:xfrm>
            <a:off x="9920846" y="4132077"/>
            <a:ext cx="17737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p:nvCxnSpPr>
        <p:spPr>
          <a:xfrm flipV="1">
            <a:off x="8538213" y="4642488"/>
            <a:ext cx="2995295" cy="120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直接连接符 3"/>
          <p:cNvCxnSpPr/>
          <p:nvPr/>
        </p:nvCxnSpPr>
        <p:spPr>
          <a:xfrm>
            <a:off x="8411451" y="5120137"/>
            <a:ext cx="17737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a:off x="3712451" y="914532"/>
            <a:ext cx="177375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7675880" y="1537570"/>
            <a:ext cx="4419600" cy="583565"/>
          </a:xfrm>
          <a:prstGeom prst="rect">
            <a:avLst/>
          </a:prstGeom>
          <a:solidFill>
            <a:schemeClr val="bg1"/>
          </a:solidFill>
        </p:spPr>
        <p:txBody>
          <a:bodyPr wrap="square" rtlCol="0">
            <a:spAutoFit/>
          </a:bodyPr>
          <a:lstStyle/>
          <a:p>
            <a:r>
              <a:rPr lang="zh-CN" altLang="en-US" sz="3200" dirty="0">
                <a:solidFill>
                  <a:srgbClr val="FF0000"/>
                </a:solidFill>
                <a:latin typeface="黑体" panose="02010609060101010101" pitchFamily="2" charset="-122"/>
                <a:ea typeface="黑体" panose="02010609060101010101" pitchFamily="2" charset="-122"/>
              </a:rPr>
              <a:t>精英协商</a:t>
            </a:r>
            <a:r>
              <a:rPr lang="en-US" altLang="zh-CN" sz="3200" dirty="0">
                <a:solidFill>
                  <a:srgbClr val="FF0000"/>
                </a:solidFill>
                <a:latin typeface="黑体" panose="02010609060101010101" pitchFamily="2" charset="-122"/>
                <a:ea typeface="黑体" panose="02010609060101010101" pitchFamily="2" charset="-122"/>
              </a:rPr>
              <a:t>+</a:t>
            </a:r>
            <a:r>
              <a:rPr lang="zh-CN" altLang="en-US" sz="3200" dirty="0">
                <a:solidFill>
                  <a:srgbClr val="FF0000"/>
                </a:solidFill>
                <a:latin typeface="黑体" panose="02010609060101010101" pitchFamily="2" charset="-122"/>
                <a:ea typeface="黑体" panose="02010609060101010101" pitchFamily="2" charset="-122"/>
              </a:rPr>
              <a:t>人民参与</a:t>
            </a:r>
          </a:p>
        </p:txBody>
      </p:sp>
      <p:sp>
        <p:nvSpPr>
          <p:cNvPr id="7" name="文本框 6"/>
          <p:cNvSpPr txBox="1"/>
          <p:nvPr/>
        </p:nvSpPr>
        <p:spPr>
          <a:xfrm>
            <a:off x="5283200" y="7734300"/>
            <a:ext cx="4538980" cy="6001643"/>
          </a:xfrm>
          <a:prstGeom prst="rect">
            <a:avLst/>
          </a:prstGeom>
          <a:solidFill>
            <a:schemeClr val="accent4">
              <a:lumMod val="20000"/>
              <a:lumOff val="80000"/>
            </a:schemeClr>
          </a:solidFill>
        </p:spPr>
        <p:txBody>
          <a:bodyPr wrap="square" rtlCol="0">
            <a:spAutoFit/>
          </a:bodyPr>
          <a:lstStyle/>
          <a:p>
            <a:r>
              <a:rPr lang="zh-CN" altLang="en-US" sz="3200" dirty="0"/>
              <a:t>中华人民共和国是工人阶级领导的、以工农联盟为基础的人民民主国家。中华人民共和国的一切权力属于人民，人民行使权力的机关是全国人民代表大会和地方各级人民代表大会；全国人民代表大会、地方各级人民代表大会和其他国家机关，一律实行民主集中制。</a:t>
            </a:r>
          </a:p>
        </p:txBody>
      </p:sp>
      <p:sp>
        <p:nvSpPr>
          <p:cNvPr id="8" name="文本框 7"/>
          <p:cNvSpPr txBox="1"/>
          <p:nvPr/>
        </p:nvSpPr>
        <p:spPr>
          <a:xfrm>
            <a:off x="1349899" y="1534772"/>
            <a:ext cx="4045594" cy="583565"/>
          </a:xfrm>
          <a:prstGeom prst="rect">
            <a:avLst/>
          </a:prstGeom>
          <a:solidFill>
            <a:schemeClr val="bg1"/>
          </a:solidFill>
        </p:spPr>
        <p:txBody>
          <a:bodyPr wrap="square" rtlCol="0">
            <a:spAutoFit/>
          </a:bodyPr>
          <a:lstStyle/>
          <a:p>
            <a:r>
              <a:rPr lang="zh-CN" altLang="en-US" sz="3200" dirty="0">
                <a:solidFill>
                  <a:srgbClr val="FF0000"/>
                </a:solidFill>
                <a:latin typeface="黑体" panose="02010609060101010101" pitchFamily="2" charset="-122"/>
                <a:ea typeface="黑体" panose="02010609060101010101" pitchFamily="2" charset="-122"/>
              </a:rPr>
              <a:t>精英协商、人民缺位</a:t>
            </a:r>
          </a:p>
        </p:txBody>
      </p:sp>
      <p:sp>
        <p:nvSpPr>
          <p:cNvPr id="12" name="下箭头 11"/>
          <p:cNvSpPr/>
          <p:nvPr/>
        </p:nvSpPr>
        <p:spPr>
          <a:xfrm>
            <a:off x="9214488" y="2285125"/>
            <a:ext cx="1156335" cy="2220203"/>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p:nvSpPr>
        <p:spPr>
          <a:xfrm>
            <a:off x="7772400" y="4642487"/>
            <a:ext cx="4419600" cy="584775"/>
          </a:xfrm>
          <a:prstGeom prst="rect">
            <a:avLst/>
          </a:prstGeom>
          <a:solidFill>
            <a:schemeClr val="bg1"/>
          </a:solidFill>
        </p:spPr>
        <p:txBody>
          <a:bodyPr wrap="square" rtlCol="0">
            <a:spAutoFit/>
          </a:bodyPr>
          <a:lstStyle/>
          <a:p>
            <a:r>
              <a:rPr lang="zh-CN" altLang="en-US" sz="3200" dirty="0">
                <a:solidFill>
                  <a:srgbClr val="FF0000"/>
                </a:solidFill>
                <a:latin typeface="黑体" panose="02010609060101010101" pitchFamily="2" charset="-122"/>
                <a:ea typeface="黑体" panose="02010609060101010101" pitchFamily="2" charset="-122"/>
              </a:rPr>
              <a:t>人民成为制宪的主体</a:t>
            </a:r>
          </a:p>
        </p:txBody>
      </p:sp>
      <p:sp>
        <p:nvSpPr>
          <p:cNvPr id="16" name="文本框 15"/>
          <p:cNvSpPr txBox="1"/>
          <p:nvPr/>
        </p:nvSpPr>
        <p:spPr>
          <a:xfrm>
            <a:off x="3334385" y="914400"/>
            <a:ext cx="5203825" cy="706755"/>
          </a:xfrm>
          <a:prstGeom prst="rect">
            <a:avLst/>
          </a:prstGeom>
          <a:gradFill>
            <a:gsLst>
              <a:gs pos="100000">
                <a:srgbClr val="FBFB11"/>
              </a:gs>
              <a:gs pos="100000">
                <a:srgbClr val="838309"/>
              </a:gs>
            </a:gsLst>
            <a:lin ang="5400000" scaled="0"/>
          </a:gradFill>
        </p:spPr>
        <p:txBody>
          <a:bodyPr wrap="square" rtlCol="0">
            <a:spAutoFit/>
          </a:bodyPr>
          <a:lstStyle/>
          <a:p>
            <a:r>
              <a:rPr lang="zh-CN" altLang="en-US" sz="4000" dirty="0" smtClean="0">
                <a:latin typeface="黑体" panose="02010609060101010101" pitchFamily="2" charset="-122"/>
                <a:ea typeface="黑体" panose="02010609060101010101" pitchFamily="2" charset="-122"/>
              </a:rPr>
              <a:t>制宪差异</a:t>
            </a:r>
            <a:r>
              <a:rPr lang="zh-CN" altLang="en-US" sz="4000" dirty="0">
                <a:latin typeface="黑体" panose="02010609060101010101" pitchFamily="2" charset="-122"/>
                <a:ea typeface="黑体" panose="02010609060101010101" pitchFamily="2" charset="-122"/>
              </a:rPr>
              <a:t>产生的原因？</a:t>
            </a:r>
          </a:p>
        </p:txBody>
      </p:sp>
      <p:sp>
        <p:nvSpPr>
          <p:cNvPr id="19" name="文本框 18"/>
          <p:cNvSpPr txBox="1"/>
          <p:nvPr/>
        </p:nvSpPr>
        <p:spPr>
          <a:xfrm>
            <a:off x="8483600" y="7151052"/>
            <a:ext cx="3992245" cy="584775"/>
          </a:xfrm>
          <a:prstGeom prst="rect">
            <a:avLst/>
          </a:prstGeom>
          <a:solidFill>
            <a:schemeClr val="accent4"/>
          </a:solidFill>
        </p:spPr>
        <p:txBody>
          <a:bodyPr wrap="square" rtlCol="0">
            <a:spAutoFit/>
          </a:bodyPr>
          <a:lstStyle/>
          <a:p>
            <a:r>
              <a:rPr lang="zh-CN" altLang="zh-CN" sz="3200">
                <a:solidFill>
                  <a:srgbClr val="FF0000"/>
                </a:solidFill>
                <a:latin typeface="黑体" panose="02010609060101010101" pitchFamily="2" charset="-122"/>
                <a:ea typeface="黑体" panose="02010609060101010101" pitchFamily="2" charset="-122"/>
              </a:rPr>
              <a:t>概念内涵：侧重协商</a:t>
            </a:r>
          </a:p>
        </p:txBody>
      </p:sp>
      <p:sp>
        <p:nvSpPr>
          <p:cNvPr id="21" name="文本框 20"/>
          <p:cNvSpPr txBox="1"/>
          <p:nvPr/>
        </p:nvSpPr>
        <p:spPr>
          <a:xfrm>
            <a:off x="-497220" y="7179626"/>
            <a:ext cx="3992245" cy="584775"/>
          </a:xfrm>
          <a:prstGeom prst="rect">
            <a:avLst/>
          </a:prstGeom>
          <a:solidFill>
            <a:schemeClr val="accent4"/>
          </a:solidFill>
        </p:spPr>
        <p:txBody>
          <a:bodyPr wrap="square" rtlCol="0">
            <a:spAutoFit/>
          </a:bodyPr>
          <a:lstStyle/>
          <a:p>
            <a:r>
              <a:rPr lang="zh-CN" altLang="zh-CN" sz="3200" dirty="0">
                <a:solidFill>
                  <a:srgbClr val="FF0000"/>
                </a:solidFill>
                <a:latin typeface="黑体" panose="02010609060101010101" pitchFamily="2" charset="-122"/>
                <a:ea typeface="黑体" panose="02010609060101010101" pitchFamily="2" charset="-122"/>
              </a:rPr>
              <a:t>思想渊源：儒家思想</a:t>
            </a:r>
          </a:p>
        </p:txBody>
      </p:sp>
      <p:sp>
        <p:nvSpPr>
          <p:cNvPr id="22" name="文本框 21"/>
          <p:cNvSpPr txBox="1"/>
          <p:nvPr/>
        </p:nvSpPr>
        <p:spPr>
          <a:xfrm>
            <a:off x="5115245" y="7413759"/>
            <a:ext cx="4677410" cy="584775"/>
          </a:xfrm>
          <a:prstGeom prst="rect">
            <a:avLst/>
          </a:prstGeom>
          <a:solidFill>
            <a:schemeClr val="accent4"/>
          </a:solidFill>
        </p:spPr>
        <p:txBody>
          <a:bodyPr wrap="square" rtlCol="0">
            <a:spAutoFit/>
          </a:bodyPr>
          <a:lstStyle/>
          <a:p>
            <a:r>
              <a:rPr lang="zh-CN" altLang="zh-CN" sz="3200" dirty="0">
                <a:solidFill>
                  <a:srgbClr val="FF0000"/>
                </a:solidFill>
                <a:latin typeface="黑体" panose="02010609060101010101" pitchFamily="2" charset="-122"/>
                <a:ea typeface="黑体" panose="02010609060101010101" pitchFamily="2" charset="-122"/>
              </a:rPr>
              <a:t>协商主体：重视精英协商</a:t>
            </a:r>
          </a:p>
        </p:txBody>
      </p:sp>
      <p:sp>
        <p:nvSpPr>
          <p:cNvPr id="10" name="文本框 9"/>
          <p:cNvSpPr txBox="1"/>
          <p:nvPr/>
        </p:nvSpPr>
        <p:spPr>
          <a:xfrm>
            <a:off x="4907854" y="3072840"/>
            <a:ext cx="2948366" cy="584775"/>
          </a:xfrm>
          <a:prstGeom prst="rect">
            <a:avLst/>
          </a:prstGeom>
          <a:solidFill>
            <a:schemeClr val="bg2"/>
          </a:solidFill>
        </p:spPr>
        <p:txBody>
          <a:bodyPr wrap="square" rtlCol="0">
            <a:spAutoFit/>
          </a:bodyPr>
          <a:lstStyle/>
          <a:p>
            <a:r>
              <a:rPr lang="en-US" altLang="zh-CN" sz="3200" dirty="0" smtClean="0">
                <a:ln>
                  <a:solidFill>
                    <a:srgbClr val="FF0000"/>
                  </a:solidFill>
                </a:ln>
                <a:latin typeface="华文新魏" panose="02010800040101010101" pitchFamily="2" charset="-122"/>
                <a:ea typeface="华文新魏" panose="02010800040101010101" pitchFamily="2" charset="-122"/>
              </a:rPr>
              <a:t>1953</a:t>
            </a:r>
            <a:r>
              <a:rPr lang="zh-CN" altLang="en-US" sz="3200" dirty="0" smtClean="0">
                <a:ln>
                  <a:solidFill>
                    <a:srgbClr val="FF0000"/>
                  </a:solidFill>
                </a:ln>
                <a:latin typeface="华文新魏" panose="02010800040101010101" pitchFamily="2" charset="-122"/>
                <a:ea typeface="华文新魏" panose="02010800040101010101" pitchFamily="2" charset="-122"/>
              </a:rPr>
              <a:t>年</a:t>
            </a:r>
            <a:r>
              <a:rPr lang="en-US" altLang="zh-CN" sz="3200" dirty="0" smtClean="0">
                <a:ln>
                  <a:solidFill>
                    <a:srgbClr val="FF0000"/>
                  </a:solidFill>
                </a:ln>
                <a:latin typeface="华文新魏" panose="02010800040101010101" pitchFamily="2" charset="-122"/>
                <a:ea typeface="华文新魏" panose="02010800040101010101" pitchFamily="2" charset="-122"/>
              </a:rPr>
              <a:t>12</a:t>
            </a:r>
            <a:r>
              <a:rPr lang="zh-CN" altLang="en-US" sz="3200" dirty="0" smtClean="0">
                <a:ln>
                  <a:solidFill>
                    <a:srgbClr val="FF0000"/>
                  </a:solidFill>
                </a:ln>
                <a:latin typeface="华文新魏" panose="02010800040101010101" pitchFamily="2" charset="-122"/>
                <a:ea typeface="华文新魏" panose="02010800040101010101" pitchFamily="2" charset="-122"/>
              </a:rPr>
              <a:t>月</a:t>
            </a:r>
            <a:r>
              <a:rPr lang="en-US" altLang="zh-CN" sz="3200" dirty="0" smtClean="0">
                <a:ln>
                  <a:solidFill>
                    <a:srgbClr val="FF0000"/>
                  </a:solidFill>
                </a:ln>
                <a:latin typeface="华文新魏" panose="02010800040101010101" pitchFamily="2" charset="-122"/>
                <a:ea typeface="华文新魏" panose="02010800040101010101" pitchFamily="2" charset="-122"/>
              </a:rPr>
              <a:t>7</a:t>
            </a:r>
            <a:r>
              <a:rPr lang="zh-CN" altLang="en-US" sz="3200" dirty="0" smtClean="0">
                <a:ln>
                  <a:solidFill>
                    <a:srgbClr val="FF0000"/>
                  </a:solidFill>
                </a:ln>
                <a:latin typeface="华文新魏" panose="02010800040101010101" pitchFamily="2" charset="-122"/>
                <a:ea typeface="华文新魏" panose="02010800040101010101" pitchFamily="2" charset="-122"/>
              </a:rPr>
              <a:t>日</a:t>
            </a:r>
          </a:p>
        </p:txBody>
      </p:sp>
      <p:sp>
        <p:nvSpPr>
          <p:cNvPr id="11" name="文本框 10"/>
          <p:cNvSpPr txBox="1"/>
          <p:nvPr/>
        </p:nvSpPr>
        <p:spPr>
          <a:xfrm>
            <a:off x="5021884" y="3809353"/>
            <a:ext cx="2673814" cy="584775"/>
          </a:xfrm>
          <a:prstGeom prst="rect">
            <a:avLst/>
          </a:prstGeom>
          <a:solidFill>
            <a:schemeClr val="bg2"/>
          </a:solidFill>
        </p:spPr>
        <p:txBody>
          <a:bodyPr wrap="square" rtlCol="0">
            <a:spAutoFit/>
          </a:bodyPr>
          <a:lstStyle/>
          <a:p>
            <a:r>
              <a:rPr lang="en-US" altLang="zh-CN" sz="3200" dirty="0" smtClean="0">
                <a:ln>
                  <a:solidFill>
                    <a:srgbClr val="FF0000"/>
                  </a:solidFill>
                </a:ln>
                <a:latin typeface="华文新魏" panose="02010800040101010101" pitchFamily="2" charset="-122"/>
                <a:ea typeface="华文新魏" panose="02010800040101010101" pitchFamily="2" charset="-122"/>
              </a:rPr>
              <a:t>1954</a:t>
            </a:r>
            <a:r>
              <a:rPr lang="zh-CN" altLang="en-US" sz="3200" dirty="0" smtClean="0">
                <a:ln>
                  <a:solidFill>
                    <a:srgbClr val="FF0000"/>
                  </a:solidFill>
                </a:ln>
                <a:latin typeface="华文新魏" panose="02010800040101010101" pitchFamily="2" charset="-122"/>
                <a:ea typeface="华文新魏" panose="02010800040101010101" pitchFamily="2" charset="-122"/>
              </a:rPr>
              <a:t>年</a:t>
            </a:r>
            <a:r>
              <a:rPr lang="en-US" altLang="zh-CN" sz="3200" dirty="0" smtClean="0">
                <a:ln>
                  <a:solidFill>
                    <a:srgbClr val="FF0000"/>
                  </a:solidFill>
                </a:ln>
                <a:latin typeface="华文新魏" panose="02010800040101010101" pitchFamily="2" charset="-122"/>
                <a:ea typeface="华文新魏" panose="02010800040101010101" pitchFamily="2" charset="-122"/>
              </a:rPr>
              <a:t>1</a:t>
            </a:r>
            <a:r>
              <a:rPr lang="zh-CN" altLang="en-US" sz="3200" dirty="0" smtClean="0">
                <a:ln>
                  <a:solidFill>
                    <a:srgbClr val="FF0000"/>
                  </a:solidFill>
                </a:ln>
                <a:latin typeface="华文新魏" panose="02010800040101010101" pitchFamily="2" charset="-122"/>
                <a:ea typeface="华文新魏" panose="02010800040101010101" pitchFamily="2" charset="-122"/>
              </a:rPr>
              <a:t>月</a:t>
            </a:r>
            <a:r>
              <a:rPr lang="en-US" altLang="zh-CN" sz="3200" dirty="0">
                <a:ln>
                  <a:solidFill>
                    <a:srgbClr val="FF0000"/>
                  </a:solidFill>
                </a:ln>
                <a:latin typeface="华文新魏" panose="02010800040101010101" pitchFamily="2" charset="-122"/>
                <a:ea typeface="华文新魏" panose="02010800040101010101" pitchFamily="2" charset="-122"/>
              </a:rPr>
              <a:t>9</a:t>
            </a:r>
            <a:r>
              <a:rPr lang="zh-CN" altLang="en-US" sz="3200" dirty="0" smtClean="0">
                <a:ln>
                  <a:solidFill>
                    <a:srgbClr val="FF0000"/>
                  </a:solidFill>
                </a:ln>
                <a:latin typeface="华文新魏" panose="02010800040101010101" pitchFamily="2" charset="-122"/>
                <a:ea typeface="华文新魏" panose="02010800040101010101" pitchFamily="2" charset="-122"/>
              </a:rPr>
              <a:t>日</a:t>
            </a:r>
          </a:p>
        </p:txBody>
      </p:sp>
      <p:sp>
        <p:nvSpPr>
          <p:cNvPr id="14" name="文本框 13"/>
          <p:cNvSpPr txBox="1"/>
          <p:nvPr/>
        </p:nvSpPr>
        <p:spPr>
          <a:xfrm>
            <a:off x="5021884" y="4474566"/>
            <a:ext cx="2673814" cy="1077218"/>
          </a:xfrm>
          <a:prstGeom prst="rect">
            <a:avLst/>
          </a:prstGeom>
          <a:solidFill>
            <a:schemeClr val="bg2"/>
          </a:solidFill>
        </p:spPr>
        <p:txBody>
          <a:bodyPr wrap="square" rtlCol="0">
            <a:spAutoFit/>
          </a:bodyPr>
          <a:lstStyle/>
          <a:p>
            <a:r>
              <a:rPr lang="en-US" altLang="zh-CN" sz="3200" dirty="0" smtClean="0">
                <a:ln>
                  <a:solidFill>
                    <a:srgbClr val="FF0000"/>
                  </a:solidFill>
                </a:ln>
                <a:latin typeface="华文新魏" panose="02010800040101010101" pitchFamily="2" charset="-122"/>
                <a:ea typeface="华文新魏" panose="02010800040101010101" pitchFamily="2" charset="-122"/>
              </a:rPr>
              <a:t>1954</a:t>
            </a:r>
            <a:r>
              <a:rPr lang="zh-CN" altLang="en-US" sz="3200" dirty="0" smtClean="0">
                <a:ln>
                  <a:solidFill>
                    <a:srgbClr val="FF0000"/>
                  </a:solidFill>
                </a:ln>
                <a:latin typeface="华文新魏" panose="02010800040101010101" pitchFamily="2" charset="-122"/>
                <a:ea typeface="华文新魏" panose="02010800040101010101" pitchFamily="2" charset="-122"/>
              </a:rPr>
              <a:t>年</a:t>
            </a:r>
            <a:r>
              <a:rPr lang="en-US" altLang="zh-CN" sz="3200" dirty="0" smtClean="0">
                <a:ln>
                  <a:solidFill>
                    <a:srgbClr val="FF0000"/>
                  </a:solidFill>
                </a:ln>
                <a:latin typeface="华文新魏" panose="02010800040101010101" pitchFamily="2" charset="-122"/>
                <a:ea typeface="华文新魏" panose="02010800040101010101" pitchFamily="2" charset="-122"/>
              </a:rPr>
              <a:t>3</a:t>
            </a:r>
            <a:r>
              <a:rPr lang="zh-CN" altLang="en-US" sz="3200" dirty="0" smtClean="0">
                <a:ln>
                  <a:solidFill>
                    <a:srgbClr val="FF0000"/>
                  </a:solidFill>
                </a:ln>
                <a:latin typeface="华文新魏" panose="02010800040101010101" pitchFamily="2" charset="-122"/>
                <a:ea typeface="华文新魏" panose="02010800040101010101" pitchFamily="2" charset="-122"/>
              </a:rPr>
              <a:t>月初 完成四读稿件</a:t>
            </a:r>
          </a:p>
        </p:txBody>
      </p:sp>
      <p:sp>
        <p:nvSpPr>
          <p:cNvPr id="18" name="矩形 17"/>
          <p:cNvSpPr/>
          <p:nvPr/>
        </p:nvSpPr>
        <p:spPr>
          <a:xfrm>
            <a:off x="4943853" y="5647618"/>
            <a:ext cx="2828018" cy="954107"/>
          </a:xfrm>
          <a:prstGeom prst="rect">
            <a:avLst/>
          </a:prstGeom>
          <a:solidFill>
            <a:schemeClr val="bg2"/>
          </a:solidFill>
        </p:spPr>
        <p:txBody>
          <a:bodyPr wrap="none">
            <a:spAutoFit/>
          </a:bodyPr>
          <a:lstStyle/>
          <a:p>
            <a:r>
              <a:rPr lang="en-US" altLang="zh-CN" sz="2800" dirty="0" smtClean="0">
                <a:ln>
                  <a:solidFill>
                    <a:srgbClr val="FF0000"/>
                  </a:solidFill>
                </a:ln>
                <a:latin typeface="华文新魏" panose="02010800040101010101" pitchFamily="2" charset="-122"/>
                <a:ea typeface="华文新魏" panose="02010800040101010101" pitchFamily="2" charset="-122"/>
              </a:rPr>
              <a:t>15</a:t>
            </a:r>
            <a:r>
              <a:rPr lang="zh-CN" altLang="en-US" sz="2800" dirty="0" smtClean="0">
                <a:ln>
                  <a:solidFill>
                    <a:srgbClr val="FF0000"/>
                  </a:solidFill>
                </a:ln>
                <a:latin typeface="华文新魏" panose="02010800040101010101" pitchFamily="2" charset="-122"/>
                <a:ea typeface="华文新魏" panose="02010800040101010101" pitchFamily="2" charset="-122"/>
              </a:rPr>
              <a:t>亿人次</a:t>
            </a:r>
            <a:endParaRPr lang="en-US" altLang="zh-CN" sz="2800" dirty="0" smtClean="0">
              <a:ln>
                <a:solidFill>
                  <a:srgbClr val="FF0000"/>
                </a:solidFill>
              </a:ln>
              <a:latin typeface="华文新魏" panose="02010800040101010101" pitchFamily="2" charset="-122"/>
              <a:ea typeface="华文新魏" panose="02010800040101010101" pitchFamily="2" charset="-122"/>
            </a:endParaRPr>
          </a:p>
          <a:p>
            <a:r>
              <a:rPr lang="en-US" altLang="zh-CN" sz="2800" dirty="0" smtClean="0">
                <a:ln>
                  <a:solidFill>
                    <a:srgbClr val="FF0000"/>
                  </a:solidFill>
                </a:ln>
                <a:latin typeface="华文新魏" panose="02010800040101010101" pitchFamily="2" charset="-122"/>
                <a:ea typeface="华文新魏" panose="02010800040101010101" pitchFamily="2" charset="-122"/>
              </a:rPr>
              <a:t>118</a:t>
            </a:r>
            <a:r>
              <a:rPr lang="zh-CN" altLang="en-US" sz="2800" dirty="0" smtClean="0">
                <a:ln>
                  <a:solidFill>
                    <a:srgbClr val="FF0000"/>
                  </a:solidFill>
                </a:ln>
                <a:latin typeface="华文新魏" panose="02010800040101010101" pitchFamily="2" charset="-122"/>
                <a:ea typeface="华文新魏" panose="02010800040101010101" pitchFamily="2" charset="-122"/>
              </a:rPr>
              <a:t>万条修改意见</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P spid="8" grpId="0" bldLvl="0" animBg="1"/>
      <p:bldP spid="8" grpId="1" animBg="1"/>
      <p:bldP spid="12" grpId="0" animBg="1"/>
      <p:bldP spid="13" grpId="0" bldLvl="0" animBg="1"/>
      <p:bldP spid="13" grpId="1" animBg="1"/>
      <p:bldP spid="16" grpId="0" bldLvl="0" animBg="1"/>
      <p:bldP spid="16" grpId="1" animBg="1"/>
      <p:bldP spid="19" grpId="0" animBg="1"/>
      <p:bldP spid="21" grpId="0" animBg="1"/>
      <p:bldP spid="22" grpId="0" animBg="1"/>
      <p:bldP spid="10" grpId="0" bldLvl="0" animBg="1"/>
      <p:bldP spid="11" grpId="0" bldLvl="0" animBg="1"/>
      <p:bldP spid="14" grpId="0" bldLvl="0" animBg="1"/>
      <p:bldP spid="18"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descr="三权分立图1"/>
          <p:cNvPicPr>
            <a:picLocks noChangeAspect="1"/>
          </p:cNvPicPr>
          <p:nvPr/>
        </p:nvPicPr>
        <p:blipFill>
          <a:blip r:embed="rId2"/>
          <a:stretch>
            <a:fillRect/>
          </a:stretch>
        </p:blipFill>
        <p:spPr>
          <a:xfrm>
            <a:off x="0" y="147320"/>
            <a:ext cx="5692775" cy="6184900"/>
          </a:xfrm>
          <a:prstGeom prst="rect">
            <a:avLst/>
          </a:prstGeom>
          <a:effectLst>
            <a:softEdge rad="63500"/>
          </a:effectLst>
        </p:spPr>
      </p:pic>
      <p:sp>
        <p:nvSpPr>
          <p:cNvPr id="18" name="文本框 17"/>
          <p:cNvSpPr txBox="1"/>
          <p:nvPr/>
        </p:nvSpPr>
        <p:spPr>
          <a:xfrm>
            <a:off x="6213475" y="147320"/>
            <a:ext cx="5599430" cy="6185535"/>
          </a:xfrm>
          <a:prstGeom prst="rect">
            <a:avLst/>
          </a:prstGeom>
          <a:solidFill>
            <a:schemeClr val="accent4">
              <a:lumMod val="20000"/>
              <a:lumOff val="80000"/>
            </a:schemeClr>
          </a:solidFill>
        </p:spPr>
        <p:txBody>
          <a:bodyPr wrap="square" rtlCol="0">
            <a:spAutoFit/>
          </a:bodyPr>
          <a:lstStyle/>
          <a:p>
            <a:r>
              <a:rPr lang="zh-CN" altLang="en-US" sz="3600" dirty="0">
                <a:latin typeface="华文新魏" panose="02010800040101010101" pitchFamily="2" charset="-122"/>
                <a:ea typeface="华文新魏" panose="02010800040101010101" pitchFamily="2" charset="-122"/>
              </a:rPr>
              <a:t>中华人民共和国是工人阶级领导的、以工农联盟为基础的人民民主国家。中华人民共和国的一切权力属于人民，人民行使权力的机关是全国人民代表大会和地方各级人民代表大会；全国人民代表大会、地方各级人民代表大会和其他国家机关，一律实行民主集中制。</a:t>
            </a:r>
          </a:p>
        </p:txBody>
      </p:sp>
      <p:sp>
        <p:nvSpPr>
          <p:cNvPr id="19" name="文本框 18"/>
          <p:cNvSpPr txBox="1"/>
          <p:nvPr/>
        </p:nvSpPr>
        <p:spPr>
          <a:xfrm>
            <a:off x="4360545" y="2917825"/>
            <a:ext cx="2293620" cy="645160"/>
          </a:xfrm>
          <a:prstGeom prst="rect">
            <a:avLst/>
          </a:prstGeom>
          <a:solidFill>
            <a:schemeClr val="bg1"/>
          </a:solidFill>
        </p:spPr>
        <p:txBody>
          <a:bodyPr wrap="square" rtlCol="0">
            <a:spAutoFit/>
          </a:bodyPr>
          <a:lstStyle/>
          <a:p>
            <a:r>
              <a:rPr lang="zh-CN" altLang="en-US" sz="3600" b="1">
                <a:latin typeface="华文新魏" charset="0"/>
                <a:ea typeface="华文新魏" charset="0"/>
              </a:rPr>
              <a:t>阶级利益</a:t>
            </a:r>
          </a:p>
        </p:txBody>
      </p:sp>
      <p:sp>
        <p:nvSpPr>
          <p:cNvPr id="20" name="文本框 19"/>
          <p:cNvSpPr txBox="1"/>
          <p:nvPr/>
        </p:nvSpPr>
        <p:spPr>
          <a:xfrm>
            <a:off x="4360545" y="3950970"/>
            <a:ext cx="2293620" cy="645160"/>
          </a:xfrm>
          <a:prstGeom prst="rect">
            <a:avLst/>
          </a:prstGeom>
          <a:solidFill>
            <a:schemeClr val="bg1"/>
          </a:solidFill>
        </p:spPr>
        <p:txBody>
          <a:bodyPr wrap="square" rtlCol="0">
            <a:spAutoFit/>
          </a:bodyPr>
          <a:lstStyle/>
          <a:p>
            <a:r>
              <a:rPr lang="zh-CN" altLang="en-US" sz="3600" b="1">
                <a:latin typeface="华文新魏" charset="0"/>
                <a:ea typeface="华文新魏" charset="0"/>
              </a:rPr>
              <a:t>社会制度</a:t>
            </a:r>
          </a:p>
        </p:txBody>
      </p:sp>
      <p:sp>
        <p:nvSpPr>
          <p:cNvPr id="21" name="文本框 20"/>
          <p:cNvSpPr txBox="1"/>
          <p:nvPr/>
        </p:nvSpPr>
        <p:spPr>
          <a:xfrm>
            <a:off x="4451350" y="1830070"/>
            <a:ext cx="1643380" cy="645160"/>
          </a:xfrm>
          <a:prstGeom prst="rect">
            <a:avLst/>
          </a:prstGeom>
          <a:solidFill>
            <a:schemeClr val="bg1"/>
          </a:solidFill>
        </p:spPr>
        <p:txBody>
          <a:bodyPr wrap="square" rtlCol="0">
            <a:spAutoFit/>
          </a:bodyPr>
          <a:lstStyle/>
          <a:p>
            <a:r>
              <a:rPr lang="zh-CN" altLang="en-US" sz="3600" b="1">
                <a:latin typeface="华文新魏" charset="0"/>
                <a:ea typeface="华文新魏" charset="0"/>
              </a:rPr>
              <a:t>所有制</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ldLvl="0" animBg="1"/>
      <p:bldP spid="19" grpId="0" animBg="1"/>
      <p:bldP spid="19" grpId="1" animBg="1"/>
      <p:bldP spid="20" grpId="0" animBg="1"/>
      <p:bldP spid="20" grpId="1" animBg="1"/>
      <p:bldP spid="21" grpId="0" animBg="1"/>
      <p:bldP spid="2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39928" y="663082"/>
            <a:ext cx="11876118" cy="2308324"/>
          </a:xfrm>
          <a:prstGeom prst="rect">
            <a:avLst/>
          </a:prstGeom>
        </p:spPr>
        <p:txBody>
          <a:bodyPr wrap="square">
            <a:spAutoFit/>
          </a:bodyPr>
          <a:lstStyle/>
          <a:p>
            <a:pPr algn="just">
              <a:lnSpc>
                <a:spcPct val="150000"/>
              </a:lnSpc>
              <a:spcAft>
                <a:spcPts val="0"/>
              </a:spcAft>
            </a:pPr>
            <a:r>
              <a:rPr lang="zh-CN" altLang="zh-CN" kern="100" dirty="0">
                <a:latin typeface="黑体" panose="02010609060101010101" pitchFamily="2" charset="-122"/>
                <a:ea typeface="黑体" panose="02010609060101010101" pitchFamily="2" charset="-122"/>
                <a:cs typeface="Times New Roman" panose="02020603050405020304" pitchFamily="18" charset="0"/>
              </a:rPr>
              <a:t>材料</a:t>
            </a:r>
            <a:r>
              <a:rPr lang="zh-CN" altLang="zh-CN" kern="100" dirty="0" smtClean="0">
                <a:latin typeface="黑体" panose="02010609060101010101" pitchFamily="2" charset="-122"/>
                <a:ea typeface="黑体" panose="02010609060101010101" pitchFamily="2" charset="-122"/>
                <a:cs typeface="Times New Roman" panose="02020603050405020304" pitchFamily="18" charset="0"/>
              </a:rPr>
              <a:t>一</a:t>
            </a:r>
            <a:r>
              <a:rPr lang="en-US" altLang="zh-CN" kern="100" dirty="0" smtClean="0">
                <a:latin typeface="黑体" panose="02010609060101010101" pitchFamily="2" charset="-122"/>
                <a:ea typeface="黑体" panose="02010609060101010101" pitchFamily="2" charset="-122"/>
                <a:cs typeface="Times New Roman" panose="02020603050405020304" pitchFamily="18" charset="0"/>
              </a:rPr>
              <a:t>   </a:t>
            </a:r>
            <a:r>
              <a:rPr lang="en-US" altLang="zh-CN" sz="2400" kern="100" dirty="0" smtClean="0">
                <a:latin typeface="Times New Roman" panose="02020603050405020304" pitchFamily="18" charset="0"/>
                <a:ea typeface="楷体_GB2312" panose="02010609030101010101" pitchFamily="49" charset="-122"/>
              </a:rPr>
              <a:t>1949</a:t>
            </a:r>
            <a:r>
              <a:rPr lang="zh-CN" altLang="zh-CN" sz="2400" kern="100" dirty="0">
                <a:latin typeface="Times New Roman" panose="02020603050405020304" pitchFamily="18" charset="0"/>
                <a:ea typeface="楷体_GB2312" panose="02010609030101010101" pitchFamily="49" charset="-122"/>
              </a:rPr>
              <a:t>年</a:t>
            </a:r>
            <a:r>
              <a:rPr lang="en-US" altLang="zh-CN" sz="2400" kern="100" dirty="0">
                <a:latin typeface="Times New Roman" panose="02020603050405020304" pitchFamily="18" charset="0"/>
                <a:ea typeface="楷体_GB2312" panose="02010609030101010101" pitchFamily="49" charset="-122"/>
              </a:rPr>
              <a:t>10</a:t>
            </a:r>
            <a:r>
              <a:rPr lang="zh-CN" altLang="zh-CN" sz="2400" kern="100" dirty="0">
                <a:latin typeface="Times New Roman" panose="02020603050405020304" pitchFamily="18" charset="0"/>
                <a:ea typeface="楷体_GB2312" panose="02010609030101010101" pitchFamily="49" charset="-122"/>
              </a:rPr>
              <a:t>月</a:t>
            </a:r>
            <a:r>
              <a:rPr lang="en-US" altLang="zh-CN" sz="2400" kern="100" dirty="0">
                <a:latin typeface="Times New Roman" panose="02020603050405020304" pitchFamily="18" charset="0"/>
                <a:ea typeface="楷体_GB2312" panose="02010609030101010101" pitchFamily="49" charset="-122"/>
              </a:rPr>
              <a:t>1</a:t>
            </a:r>
            <a:r>
              <a:rPr lang="zh-CN" altLang="zh-CN" sz="2400" kern="100" dirty="0">
                <a:latin typeface="Times New Roman" panose="02020603050405020304" pitchFamily="18" charset="0"/>
                <a:ea typeface="楷体_GB2312" panose="02010609030101010101" pitchFamily="49" charset="-122"/>
              </a:rPr>
              <a:t>日中华人民共和国的成立，中国人民开始真正当家作主，成为国家、社会和自己命运的主人。新中国的建立，使中国实现了从两千多年的封建专制政治、近代以来照搬西方民主政治模式的失败尝试向新型人民民主政治的伟大跨越</a:t>
            </a:r>
            <a:r>
              <a:rPr lang="zh-CN" altLang="zh-CN" sz="2400" kern="100" dirty="0" smtClean="0">
                <a:latin typeface="Times New Roman" panose="02020603050405020304" pitchFamily="18" charset="0"/>
                <a:ea typeface="楷体_GB2312" panose="02010609030101010101" pitchFamily="49" charset="-122"/>
              </a:rPr>
              <a:t>。</a:t>
            </a:r>
            <a:r>
              <a:rPr lang="en-US" altLang="zh-CN" sz="2400" kern="100" dirty="0" smtClean="0">
                <a:latin typeface="Times New Roman" panose="02020603050405020304" pitchFamily="18" charset="0"/>
                <a:ea typeface="楷体_GB2312" panose="02010609030101010101" pitchFamily="49" charset="-122"/>
              </a:rPr>
              <a:t>                                                                     </a:t>
            </a:r>
          </a:p>
          <a:p>
            <a:pPr indent="266700" algn="just">
              <a:lnSpc>
                <a:spcPct val="150000"/>
              </a:lnSpc>
              <a:spcAft>
                <a:spcPts val="0"/>
              </a:spcAft>
            </a:pPr>
            <a:r>
              <a:rPr lang="en-US" altLang="zh-CN" sz="2400" kern="100" dirty="0">
                <a:latin typeface="Times New Roman" panose="02020603050405020304" pitchFamily="18" charset="0"/>
                <a:ea typeface="楷体_GB2312" panose="02010609030101010101" pitchFamily="49" charset="-122"/>
              </a:rPr>
              <a:t> </a:t>
            </a:r>
            <a:r>
              <a:rPr lang="en-US" altLang="zh-CN" sz="2400" kern="100" dirty="0" smtClean="0">
                <a:latin typeface="Times New Roman" panose="02020603050405020304" pitchFamily="18" charset="0"/>
                <a:ea typeface="楷体_GB2312" panose="02010609030101010101" pitchFamily="49" charset="-122"/>
              </a:rPr>
              <a:t>                                                             </a:t>
            </a:r>
            <a:r>
              <a:rPr lang="zh-CN" altLang="zh-CN" sz="2400" kern="100" dirty="0" smtClean="0">
                <a:latin typeface="Times New Roman" panose="02020603050405020304" pitchFamily="18" charset="0"/>
                <a:ea typeface="楷体_GB2312" panose="02010609030101010101" pitchFamily="49" charset="-122"/>
              </a:rPr>
              <a:t>——</a:t>
            </a:r>
            <a:r>
              <a:rPr lang="zh-CN" altLang="zh-CN" sz="2400" kern="100" dirty="0">
                <a:latin typeface="Times New Roman" panose="02020603050405020304" pitchFamily="18" charset="0"/>
                <a:ea typeface="楷体_GB2312" panose="02010609030101010101" pitchFamily="49" charset="-122"/>
              </a:rPr>
              <a:t>《中国民主政治建设白皮书》（</a:t>
            </a:r>
            <a:r>
              <a:rPr lang="en-US" altLang="zh-CN" sz="2400" kern="100" dirty="0">
                <a:latin typeface="Times New Roman" panose="02020603050405020304" pitchFamily="18" charset="0"/>
                <a:ea typeface="楷体_GB2312" panose="02010609030101010101" pitchFamily="49" charset="-122"/>
              </a:rPr>
              <a:t>2005</a:t>
            </a:r>
            <a:r>
              <a:rPr lang="zh-CN" altLang="zh-CN" sz="2400" kern="100" dirty="0">
                <a:latin typeface="Times New Roman" panose="02020603050405020304" pitchFamily="18" charset="0"/>
                <a:ea typeface="楷体_GB2312" panose="02010609030101010101" pitchFamily="49" charset="-122"/>
              </a:rPr>
              <a:t>．</a:t>
            </a:r>
            <a:r>
              <a:rPr lang="en-US" altLang="zh-CN" sz="2400" kern="100" dirty="0">
                <a:latin typeface="Times New Roman" panose="02020603050405020304" pitchFamily="18" charset="0"/>
                <a:ea typeface="楷体_GB2312" panose="02010609030101010101" pitchFamily="49" charset="-122"/>
              </a:rPr>
              <a:t>10</a:t>
            </a:r>
            <a:r>
              <a:rPr lang="zh-CN" altLang="zh-CN" sz="2400" kern="100" dirty="0">
                <a:latin typeface="Times New Roman" panose="02020603050405020304" pitchFamily="18" charset="0"/>
                <a:ea typeface="楷体_GB2312" panose="02010609030101010101" pitchFamily="49" charset="-122"/>
              </a:rPr>
              <a:t>）</a:t>
            </a:r>
            <a:endParaRPr lang="zh-CN" altLang="zh-CN" sz="2400" kern="100" dirty="0">
              <a:effectLst/>
              <a:latin typeface="Times New Roman" panose="02020603050405020304" pitchFamily="18" charset="0"/>
              <a:ea typeface="楷体_GB2312" panose="02010609030101010101" pitchFamily="49" charset="-122"/>
            </a:endParaRPr>
          </a:p>
        </p:txBody>
      </p:sp>
      <p:sp>
        <p:nvSpPr>
          <p:cNvPr id="3" name="矩形 2"/>
          <p:cNvSpPr/>
          <p:nvPr/>
        </p:nvSpPr>
        <p:spPr>
          <a:xfrm>
            <a:off x="41562" y="3067156"/>
            <a:ext cx="12072853" cy="646331"/>
          </a:xfrm>
          <a:prstGeom prst="rect">
            <a:avLst/>
          </a:prstGeom>
          <a:ln w="28575">
            <a:solidFill>
              <a:srgbClr val="FF0000"/>
            </a:solidFill>
          </a:ln>
        </p:spPr>
        <p:txBody>
          <a:bodyPr wrap="square">
            <a:spAutoFit/>
          </a:bodyPr>
          <a:lstStyle/>
          <a:p>
            <a:pPr marL="333375" indent="-333375">
              <a:lnSpc>
                <a:spcPct val="150000"/>
              </a:lnSpc>
              <a:spcAft>
                <a:spcPts val="0"/>
              </a:spcAft>
            </a:pPr>
            <a:r>
              <a:rPr lang="zh-CN" altLang="zh-CN" sz="2400" kern="100" dirty="0">
                <a:latin typeface="Times New Roman" panose="02020603050405020304" pitchFamily="18" charset="0"/>
                <a:ea typeface="宋体" panose="02010600030101010101" pitchFamily="2" charset="-122"/>
              </a:rPr>
              <a:t>（</a:t>
            </a:r>
            <a:r>
              <a:rPr lang="en-US" altLang="zh-CN" sz="2400" kern="100" dirty="0">
                <a:latin typeface="Times New Roman" panose="02020603050405020304" pitchFamily="18" charset="0"/>
                <a:ea typeface="宋体" panose="02010600030101010101" pitchFamily="2" charset="-122"/>
              </a:rPr>
              <a:t>1</a:t>
            </a:r>
            <a:r>
              <a:rPr lang="zh-CN" altLang="zh-CN" sz="2400" kern="100" dirty="0">
                <a:latin typeface="Times New Roman" panose="02020603050405020304" pitchFamily="18" charset="0"/>
                <a:ea typeface="宋体" panose="02010600030101010101" pitchFamily="2" charset="-122"/>
              </a:rPr>
              <a:t>）根据材料一，分析中华人民共和国与中国近代的其他国家政权有着哪些本质的差异</a:t>
            </a:r>
            <a:r>
              <a:rPr lang="zh-CN" altLang="zh-CN" sz="2400" kern="100" dirty="0" smtClean="0">
                <a:latin typeface="Times New Roman" panose="02020603050405020304" pitchFamily="18" charset="0"/>
                <a:ea typeface="宋体" panose="02010600030101010101" pitchFamily="2" charset="-122"/>
              </a:rPr>
              <a:t>？</a:t>
            </a:r>
            <a:endParaRPr lang="zh-CN" altLang="zh-CN" sz="2400" kern="100" dirty="0">
              <a:effectLst/>
              <a:latin typeface="Times New Roman" panose="02020603050405020304" pitchFamily="18" charset="0"/>
              <a:ea typeface="宋体" panose="02010600030101010101" pitchFamily="2" charset="-122"/>
            </a:endParaRPr>
          </a:p>
        </p:txBody>
      </p:sp>
      <p:sp>
        <p:nvSpPr>
          <p:cNvPr id="4" name="矩形 3"/>
          <p:cNvSpPr/>
          <p:nvPr/>
        </p:nvSpPr>
        <p:spPr>
          <a:xfrm>
            <a:off x="756456" y="3904987"/>
            <a:ext cx="10643063" cy="954107"/>
          </a:xfrm>
          <a:prstGeom prst="rect">
            <a:avLst/>
          </a:prstGeom>
          <a:ln>
            <a:solidFill>
              <a:srgbClr val="FF0000"/>
            </a:solidFill>
          </a:ln>
        </p:spPr>
        <p:txBody>
          <a:bodyPr wrap="square">
            <a:spAutoFit/>
          </a:bodyPr>
          <a:lstStyle/>
          <a:p>
            <a:r>
              <a:rPr lang="zh-CN" altLang="zh-CN" sz="2800" b="1" kern="100" dirty="0">
                <a:latin typeface="华文新魏" panose="02010800040101010101" pitchFamily="2" charset="-122"/>
                <a:ea typeface="华文新魏" panose="02010800040101010101" pitchFamily="2" charset="-122"/>
                <a:cs typeface="Times New Roman" panose="02020603050405020304" pitchFamily="18" charset="0"/>
              </a:rPr>
              <a:t>差异</a:t>
            </a:r>
            <a:r>
              <a:rPr lang="zh-CN" altLang="zh-CN" sz="2800" b="1" kern="100" dirty="0" smtClean="0">
                <a:latin typeface="华文新魏" panose="02010800040101010101" pitchFamily="2" charset="-122"/>
                <a:ea typeface="华文新魏" panose="02010800040101010101" pitchFamily="2" charset="-122"/>
                <a:cs typeface="Times New Roman" panose="02020603050405020304" pitchFamily="18" charset="0"/>
              </a:rPr>
              <a:t>：</a:t>
            </a:r>
            <a:r>
              <a:rPr lang="zh-CN" altLang="en-US" sz="2800" b="1" kern="100" dirty="0" smtClean="0">
                <a:latin typeface="华文新魏" panose="02010800040101010101" pitchFamily="2" charset="-122"/>
                <a:ea typeface="华文新魏" panose="02010800040101010101" pitchFamily="2" charset="-122"/>
                <a:cs typeface="Times New Roman" panose="02020603050405020304" pitchFamily="18" charset="0"/>
              </a:rPr>
              <a:t>①</a:t>
            </a:r>
            <a:r>
              <a:rPr lang="zh-CN" altLang="zh-CN" sz="2800" b="1" kern="100" dirty="0" smtClean="0">
                <a:latin typeface="华文新魏" panose="02010800040101010101" pitchFamily="2" charset="-122"/>
                <a:ea typeface="华文新魏" panose="02010800040101010101" pitchFamily="2" charset="-122"/>
                <a:cs typeface="Times New Roman" panose="02020603050405020304" pitchFamily="18" charset="0"/>
              </a:rPr>
              <a:t>真正</a:t>
            </a:r>
            <a:r>
              <a:rPr lang="zh-CN" altLang="zh-CN" sz="2800" b="1" kern="100" dirty="0">
                <a:latin typeface="华文新魏" panose="02010800040101010101" pitchFamily="2" charset="-122"/>
                <a:ea typeface="华文新魏" panose="02010800040101010101" pitchFamily="2" charset="-122"/>
                <a:cs typeface="Times New Roman" panose="02020603050405020304" pitchFamily="18" charset="0"/>
              </a:rPr>
              <a:t>具有独立主权</a:t>
            </a:r>
            <a:r>
              <a:rPr lang="zh-CN" altLang="zh-CN" sz="2800" b="1" kern="100" dirty="0" smtClean="0">
                <a:latin typeface="华文新魏" panose="02010800040101010101" pitchFamily="2" charset="-122"/>
                <a:ea typeface="华文新魏" panose="02010800040101010101" pitchFamily="2" charset="-122"/>
                <a:cs typeface="Times New Roman" panose="02020603050405020304" pitchFamily="18" charset="0"/>
              </a:rPr>
              <a:t>；</a:t>
            </a:r>
            <a:r>
              <a:rPr lang="zh-CN" altLang="en-US" sz="2800" b="1" kern="100" dirty="0" smtClean="0">
                <a:latin typeface="华文新魏" panose="02010800040101010101" pitchFamily="2" charset="-122"/>
                <a:ea typeface="华文新魏" panose="02010800040101010101" pitchFamily="2" charset="-122"/>
                <a:cs typeface="Times New Roman" panose="02020603050405020304" pitchFamily="18" charset="0"/>
              </a:rPr>
              <a:t>②</a:t>
            </a:r>
            <a:r>
              <a:rPr lang="zh-CN" altLang="zh-CN" sz="2800" b="1" kern="100" dirty="0" smtClean="0">
                <a:latin typeface="华文新魏" panose="02010800040101010101" pitchFamily="2" charset="-122"/>
                <a:ea typeface="华文新魏" panose="02010800040101010101" pitchFamily="2" charset="-122"/>
                <a:cs typeface="Times New Roman" panose="02020603050405020304" pitchFamily="18" charset="0"/>
              </a:rPr>
              <a:t>以</a:t>
            </a:r>
            <a:r>
              <a:rPr lang="zh-CN" altLang="zh-CN" sz="2800" b="1" kern="100" dirty="0">
                <a:latin typeface="华文新魏" panose="02010800040101010101" pitchFamily="2" charset="-122"/>
                <a:ea typeface="华文新魏" panose="02010800040101010101" pitchFamily="2" charset="-122"/>
                <a:cs typeface="Times New Roman" panose="02020603050405020304" pitchFamily="18" charset="0"/>
              </a:rPr>
              <a:t>工人阶级为领导、工农联盟为基础的人民民主专政的国家，是中国历史上不曾有过的国家政权。</a:t>
            </a:r>
            <a:endParaRPr lang="zh-CN" altLang="en-US" sz="2800" b="1" dirty="0">
              <a:latin typeface="华文新魏" panose="02010800040101010101" pitchFamily="2" charset="-122"/>
              <a:ea typeface="华文新魏" panose="02010800040101010101" pitchFamily="2" charset="-122"/>
            </a:endParaRPr>
          </a:p>
        </p:txBody>
      </p:sp>
      <p:sp>
        <p:nvSpPr>
          <p:cNvPr id="5" name="文本框 4"/>
          <p:cNvSpPr txBox="1"/>
          <p:nvPr/>
        </p:nvSpPr>
        <p:spPr>
          <a:xfrm>
            <a:off x="163745" y="5050594"/>
            <a:ext cx="11715141" cy="1569660"/>
          </a:xfrm>
          <a:prstGeom prst="rect">
            <a:avLst/>
          </a:prstGeom>
          <a:noFill/>
        </p:spPr>
        <p:txBody>
          <a:bodyPr wrap="square" rtlCol="0" anchor="t">
            <a:spAutoFit/>
          </a:bodyPr>
          <a:lstStyle/>
          <a:p>
            <a:r>
              <a:rPr lang="zh-CN" altLang="en-US" sz="3200" dirty="0">
                <a:latin typeface="华文新魏" panose="02010800040101010101" pitchFamily="2" charset="-122"/>
                <a:ea typeface="华文新魏" panose="02010800040101010101" pitchFamily="2" charset="-122"/>
                <a:cs typeface="华文新魏" charset="0"/>
              </a:rPr>
              <a:t>毛泽东认为:“制定本国宪法，参照</a:t>
            </a:r>
            <a:r>
              <a:rPr lang="zh-CN" altLang="en-US" sz="3200" dirty="0">
                <a:solidFill>
                  <a:srgbClr val="FF0000"/>
                </a:solidFill>
                <a:latin typeface="华文新魏" panose="02010800040101010101" pitchFamily="2" charset="-122"/>
                <a:ea typeface="华文新魏" panose="02010800040101010101" pitchFamily="2" charset="-122"/>
                <a:cs typeface="华文新魏" charset="0"/>
              </a:rPr>
              <a:t>别国宪法</a:t>
            </a:r>
            <a:r>
              <a:rPr lang="zh-CN" altLang="en-US" sz="3200" dirty="0">
                <a:latin typeface="华文新魏" panose="02010800040101010101" pitchFamily="2" charset="-122"/>
                <a:ea typeface="华文新魏" panose="02010800040101010101" pitchFamily="2" charset="-122"/>
                <a:cs typeface="华文新魏" charset="0"/>
              </a:rPr>
              <a:t>和</a:t>
            </a:r>
            <a:r>
              <a:rPr lang="zh-CN" altLang="en-US" sz="3200" dirty="0">
                <a:solidFill>
                  <a:srgbClr val="FF0000"/>
                </a:solidFill>
                <a:latin typeface="华文新魏" panose="02010800040101010101" pitchFamily="2" charset="-122"/>
                <a:ea typeface="华文新魏" panose="02010800040101010101" pitchFamily="2" charset="-122"/>
                <a:cs typeface="华文新魏" charset="0"/>
              </a:rPr>
              <a:t>中国历史上</a:t>
            </a:r>
            <a:r>
              <a:rPr lang="zh-CN" altLang="en-US" sz="3200" dirty="0">
                <a:latin typeface="华文新魏" panose="02010800040101010101" pitchFamily="2" charset="-122"/>
                <a:ea typeface="华文新魏" panose="02010800040101010101" pitchFamily="2" charset="-122"/>
                <a:cs typeface="华文新魏" charset="0"/>
              </a:rPr>
              <a:t>有过的宪法，是完全必要的。人家好的东西，结合中国</a:t>
            </a:r>
            <a:r>
              <a:rPr lang="zh-CN" altLang="en-US" sz="3200" dirty="0">
                <a:solidFill>
                  <a:srgbClr val="FF0000"/>
                </a:solidFill>
                <a:latin typeface="华文新魏" panose="02010800040101010101" pitchFamily="2" charset="-122"/>
                <a:ea typeface="华文新魏" panose="02010800040101010101" pitchFamily="2" charset="-122"/>
                <a:cs typeface="华文新魏" charset="0"/>
              </a:rPr>
              <a:t>国情</a:t>
            </a:r>
            <a:r>
              <a:rPr lang="zh-CN" altLang="en-US" sz="3200" dirty="0">
                <a:latin typeface="华文新魏" panose="02010800040101010101" pitchFamily="2" charset="-122"/>
                <a:ea typeface="华文新魏" panose="02010800040101010101" pitchFamily="2" charset="-122"/>
                <a:cs typeface="华文新魏" charset="0"/>
              </a:rPr>
              <a:t>，加以吸收;不好的甚至是反动的东西，也可以引为鉴戒。</a:t>
            </a:r>
          </a:p>
        </p:txBody>
      </p:sp>
      <p:sp>
        <p:nvSpPr>
          <p:cNvPr id="6" name="文本框 5"/>
          <p:cNvSpPr txBox="1"/>
          <p:nvPr/>
        </p:nvSpPr>
        <p:spPr>
          <a:xfrm>
            <a:off x="184722" y="68278"/>
            <a:ext cx="3872168" cy="584775"/>
          </a:xfrm>
          <a:prstGeom prst="rect">
            <a:avLst/>
          </a:prstGeom>
          <a:solidFill>
            <a:srgbClr val="FFC000"/>
          </a:solidFill>
          <a:ln w="28575">
            <a:solidFill>
              <a:srgbClr val="FF0000"/>
            </a:solidFill>
          </a:ln>
        </p:spPr>
        <p:txBody>
          <a:bodyPr wrap="square" rtlCol="0">
            <a:spAutoFit/>
          </a:bodyPr>
          <a:lstStyle/>
          <a:p>
            <a:r>
              <a:rPr lang="zh-CN" altLang="en-US" sz="3200" b="1" dirty="0">
                <a:latin typeface="黑体" panose="02010609060101010101" pitchFamily="2" charset="-122"/>
                <a:ea typeface="黑体" panose="02010609060101010101" pitchFamily="2" charset="-122"/>
              </a:rPr>
              <a:t>一</a:t>
            </a:r>
            <a:r>
              <a:rPr lang="zh-CN" altLang="en-US" sz="3200" b="1" dirty="0" smtClean="0">
                <a:latin typeface="黑体" panose="02010609060101010101" pitchFamily="2" charset="-122"/>
                <a:ea typeface="黑体" panose="02010609060101010101" pitchFamily="2" charset="-122"/>
              </a:rPr>
              <a:t>看本质：人民民主</a:t>
            </a:r>
            <a:endParaRPr lang="zh-CN" altLang="en-US" sz="3200" b="1" dirty="0">
              <a:latin typeface="黑体" panose="02010609060101010101" pitchFamily="2" charset="-122"/>
              <a:ea typeface="黑体" panose="02010609060101010101" pitchFamily="2" charset="-122"/>
            </a:endParaRPr>
          </a:p>
        </p:txBody>
      </p:sp>
      <p:cxnSp>
        <p:nvCxnSpPr>
          <p:cNvPr id="8" name="直接连接符 7"/>
          <p:cNvCxnSpPr/>
          <p:nvPr/>
        </p:nvCxnSpPr>
        <p:spPr>
          <a:xfrm flipH="1">
            <a:off x="3359020" y="1371600"/>
            <a:ext cx="242597" cy="445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a:off x="10136154" y="1817244"/>
            <a:ext cx="242597" cy="44564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椭圆 10"/>
          <p:cNvSpPr/>
          <p:nvPr/>
        </p:nvSpPr>
        <p:spPr>
          <a:xfrm>
            <a:off x="6517788" y="2279627"/>
            <a:ext cx="1772509" cy="66875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12" name="椭圆 11"/>
          <p:cNvSpPr/>
          <p:nvPr/>
        </p:nvSpPr>
        <p:spPr>
          <a:xfrm>
            <a:off x="8290297" y="3154864"/>
            <a:ext cx="998376" cy="4850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13" name="椭圆 12"/>
          <p:cNvSpPr/>
          <p:nvPr/>
        </p:nvSpPr>
        <p:spPr>
          <a:xfrm>
            <a:off x="10179078" y="3174502"/>
            <a:ext cx="998376" cy="48509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11" grpId="0" animBg="1"/>
      <p:bldP spid="12" grpId="0" animBg="1"/>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本框 10"/>
          <p:cNvSpPr txBox="1"/>
          <p:nvPr/>
        </p:nvSpPr>
        <p:spPr>
          <a:xfrm>
            <a:off x="8976360" y="863600"/>
            <a:ext cx="1634490" cy="521970"/>
          </a:xfrm>
          <a:prstGeom prst="rect">
            <a:avLst/>
          </a:prstGeom>
          <a:solidFill>
            <a:srgbClr val="FFC000"/>
          </a:solidFill>
        </p:spPr>
        <p:txBody>
          <a:bodyPr wrap="square" rtlCol="0">
            <a:spAutoFit/>
          </a:bodyPr>
          <a:lstStyle/>
          <a:p>
            <a:r>
              <a:rPr lang="zh-CN" altLang="en-US" sz="2800" b="1" dirty="0">
                <a:latin typeface="华文新魏" panose="02010800040101010101" pitchFamily="2" charset="-122"/>
                <a:ea typeface="华文新魏" panose="02010800040101010101" pitchFamily="2" charset="-122"/>
              </a:rPr>
              <a:t>临时宪法</a:t>
            </a:r>
          </a:p>
        </p:txBody>
      </p:sp>
      <p:sp>
        <p:nvSpPr>
          <p:cNvPr id="3" name="文本框 2"/>
          <p:cNvSpPr txBox="1"/>
          <p:nvPr/>
        </p:nvSpPr>
        <p:spPr>
          <a:xfrm>
            <a:off x="241618" y="910524"/>
            <a:ext cx="10368841" cy="583565"/>
          </a:xfrm>
          <a:prstGeom prst="rect">
            <a:avLst/>
          </a:prstGeom>
          <a:noFill/>
        </p:spPr>
        <p:txBody>
          <a:bodyPr wrap="square" rtlCol="0">
            <a:spAutoFit/>
          </a:bodyPr>
          <a:lstStyle/>
          <a:p>
            <a:r>
              <a:rPr lang="en-US" altLang="zh-CN" sz="3200" dirty="0" smtClean="0">
                <a:latin typeface="宋体" panose="02010600030101010101" pitchFamily="2" charset="-122"/>
                <a:ea typeface="宋体" panose="02010600030101010101" pitchFamily="2" charset="-122"/>
              </a:rPr>
              <a:t>《</a:t>
            </a:r>
            <a:r>
              <a:rPr lang="zh-CN" altLang="zh-CN" sz="3200" dirty="0" smtClean="0">
                <a:latin typeface="宋体" panose="02010600030101010101" pitchFamily="2" charset="-122"/>
                <a:ea typeface="宋体" panose="02010600030101010101" pitchFamily="2" charset="-122"/>
              </a:rPr>
              <a:t>共同纲领</a:t>
            </a:r>
            <a:r>
              <a:rPr lang="en-US" altLang="zh-CN"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宋体" panose="02010600030101010101" pitchFamily="2" charset="-122"/>
              </a:rPr>
              <a:t>是否由</a:t>
            </a:r>
            <a:r>
              <a:rPr lang="zh-CN" altLang="en-US" sz="3200" b="1" dirty="0">
                <a:solidFill>
                  <a:srgbClr val="FF0000"/>
                </a:solidFill>
                <a:latin typeface="宋体" panose="02010600030101010101" pitchFamily="2" charset="-122"/>
                <a:ea typeface="宋体" panose="02010600030101010101" pitchFamily="2" charset="-122"/>
              </a:rPr>
              <a:t>人民</a:t>
            </a:r>
            <a:r>
              <a:rPr lang="zh-CN" altLang="en-US" sz="3200" dirty="0">
                <a:latin typeface="宋体" panose="02010600030101010101" pitchFamily="2" charset="-122"/>
                <a:ea typeface="宋体" panose="02010600030101010101" pitchFamily="2" charset="-122"/>
              </a:rPr>
              <a:t>选出的</a:t>
            </a:r>
            <a:r>
              <a:rPr lang="zh-CN" altLang="en-US" sz="3200" b="1" dirty="0">
                <a:solidFill>
                  <a:srgbClr val="FF0000"/>
                </a:solidFill>
                <a:latin typeface="宋体" panose="02010600030101010101" pitchFamily="2" charset="-122"/>
                <a:ea typeface="宋体" panose="02010600030101010101" pitchFamily="2" charset="-122"/>
              </a:rPr>
              <a:t>代表</a:t>
            </a:r>
            <a:r>
              <a:rPr lang="zh-CN" altLang="en-US" sz="3200" dirty="0">
                <a:latin typeface="宋体" panose="02010600030101010101" pitchFamily="2" charset="-122"/>
                <a:ea typeface="宋体" panose="02010600030101010101" pitchFamily="2" charset="-122"/>
              </a:rPr>
              <a:t>制定的？</a:t>
            </a:r>
          </a:p>
        </p:txBody>
      </p:sp>
      <p:sp>
        <p:nvSpPr>
          <p:cNvPr id="2" name="文本框 1"/>
          <p:cNvSpPr txBox="1"/>
          <p:nvPr/>
        </p:nvSpPr>
        <p:spPr>
          <a:xfrm>
            <a:off x="240983" y="1790634"/>
            <a:ext cx="10368841" cy="584775"/>
          </a:xfrm>
          <a:prstGeom prst="rect">
            <a:avLst/>
          </a:prstGeom>
          <a:noFill/>
        </p:spPr>
        <p:txBody>
          <a:bodyPr wrap="square" rtlCol="0">
            <a:spAutoFit/>
          </a:bodyPr>
          <a:lstStyle/>
          <a:p>
            <a:r>
              <a:rPr lang="en-US" altLang="zh-CN" sz="3200" dirty="0" smtClean="0">
                <a:latin typeface="宋体" panose="02010600030101010101" pitchFamily="2" charset="-122"/>
                <a:ea typeface="宋体" panose="02010600030101010101" pitchFamily="2" charset="-122"/>
              </a:rPr>
              <a:t>《1954</a:t>
            </a:r>
            <a:r>
              <a:rPr lang="zh-CN" altLang="en-US" sz="3200" dirty="0">
                <a:latin typeface="宋体" panose="02010600030101010101" pitchFamily="2" charset="-122"/>
                <a:ea typeface="宋体" panose="02010600030101010101" pitchFamily="2" charset="-122"/>
              </a:rPr>
              <a:t>年宪法</a:t>
            </a:r>
            <a:r>
              <a:rPr lang="en-US" altLang="zh-CN" sz="3200" dirty="0">
                <a:latin typeface="宋体" panose="02010600030101010101" pitchFamily="2" charset="-122"/>
                <a:ea typeface="宋体" panose="02010600030101010101" pitchFamily="2" charset="-122"/>
              </a:rPr>
              <a:t>》</a:t>
            </a:r>
            <a:r>
              <a:rPr lang="zh-CN" altLang="en-US" sz="3200" dirty="0">
                <a:latin typeface="宋体" panose="02010600030101010101" pitchFamily="2" charset="-122"/>
                <a:ea typeface="宋体" panose="02010600030101010101" pitchFamily="2" charset="-122"/>
              </a:rPr>
              <a:t>是否由</a:t>
            </a:r>
            <a:r>
              <a:rPr lang="zh-CN" altLang="en-US" sz="3200" b="1" dirty="0">
                <a:solidFill>
                  <a:srgbClr val="FF0000"/>
                </a:solidFill>
                <a:latin typeface="宋体" panose="02010600030101010101" pitchFamily="2" charset="-122"/>
                <a:ea typeface="宋体" panose="02010600030101010101" pitchFamily="2" charset="-122"/>
              </a:rPr>
              <a:t>人民</a:t>
            </a:r>
            <a:r>
              <a:rPr lang="zh-CN" altLang="en-US" sz="3200" dirty="0">
                <a:latin typeface="宋体" panose="02010600030101010101" pitchFamily="2" charset="-122"/>
                <a:ea typeface="宋体" panose="02010600030101010101" pitchFamily="2" charset="-122"/>
              </a:rPr>
              <a:t>选出的</a:t>
            </a:r>
            <a:r>
              <a:rPr lang="zh-CN" altLang="en-US" sz="3200" b="1" dirty="0">
                <a:solidFill>
                  <a:srgbClr val="FF0000"/>
                </a:solidFill>
                <a:latin typeface="宋体" panose="02010600030101010101" pitchFamily="2" charset="-122"/>
                <a:ea typeface="宋体" panose="02010600030101010101" pitchFamily="2" charset="-122"/>
              </a:rPr>
              <a:t>代表</a:t>
            </a:r>
            <a:r>
              <a:rPr lang="zh-CN" altLang="en-US" sz="3200" dirty="0">
                <a:latin typeface="宋体" panose="02010600030101010101" pitchFamily="2" charset="-122"/>
                <a:ea typeface="宋体" panose="02010600030101010101" pitchFamily="2" charset="-122"/>
              </a:rPr>
              <a:t>制定的？</a:t>
            </a:r>
          </a:p>
        </p:txBody>
      </p:sp>
      <p:sp>
        <p:nvSpPr>
          <p:cNvPr id="4" name="文本框 3"/>
          <p:cNvSpPr txBox="1"/>
          <p:nvPr/>
        </p:nvSpPr>
        <p:spPr>
          <a:xfrm>
            <a:off x="241618" y="2676193"/>
            <a:ext cx="8418313" cy="1568450"/>
          </a:xfrm>
          <a:prstGeom prst="rect">
            <a:avLst/>
          </a:prstGeom>
          <a:solidFill>
            <a:schemeClr val="bg2"/>
          </a:solidFill>
        </p:spPr>
        <p:txBody>
          <a:bodyPr wrap="square" rtlCol="0">
            <a:spAutoFit/>
          </a:bodyPr>
          <a:lstStyle/>
          <a:p>
            <a:r>
              <a:rPr lang="zh-CN" altLang="en-US" sz="3200" dirty="0">
                <a:latin typeface="华文新魏" panose="02010800040101010101" pitchFamily="2" charset="-122"/>
                <a:ea typeface="华文新魏" panose="02010800040101010101" pitchFamily="2" charset="-122"/>
              </a:rPr>
              <a:t>地方各级人民代表大会的召开，为全国人民代表大会的成立奠定了法律和组织基础。</a:t>
            </a:r>
            <a:r>
              <a:rPr lang="zh-CN" altLang="en-US" sz="3200" b="1" dirty="0">
                <a:solidFill>
                  <a:srgbClr val="FF0000"/>
                </a:solidFill>
                <a:latin typeface="华文新魏" panose="02010800040101010101" pitchFamily="2" charset="-122"/>
                <a:ea typeface="华文新魏" panose="02010800040101010101" pitchFamily="2" charset="-122"/>
              </a:rPr>
              <a:t>（政体：人民代表大会制度</a:t>
            </a:r>
            <a:r>
              <a:rPr lang="zh-CN" altLang="en-US" sz="3200" b="1" dirty="0">
                <a:latin typeface="华文新魏" panose="02010800040101010101" pitchFamily="2" charset="-122"/>
                <a:ea typeface="华文新魏" panose="02010800040101010101" pitchFamily="2" charset="-122"/>
              </a:rPr>
              <a:t>）</a:t>
            </a: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05819" y="0"/>
            <a:ext cx="7585659" cy="6858000"/>
          </a:xfrm>
          <a:prstGeom prst="rect">
            <a:avLst/>
          </a:prstGeom>
        </p:spPr>
      </p:pic>
      <p:cxnSp>
        <p:nvCxnSpPr>
          <p:cNvPr id="15" name="直接连接符 14"/>
          <p:cNvCxnSpPr/>
          <p:nvPr/>
        </p:nvCxnSpPr>
        <p:spPr>
          <a:xfrm>
            <a:off x="10743438" y="1124895"/>
            <a:ext cx="131161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5284321" y="1410461"/>
            <a:ext cx="369100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8798563" y="2214155"/>
            <a:ext cx="2734332" cy="461665"/>
          </a:xfrm>
          <a:prstGeom prst="rect">
            <a:avLst/>
          </a:prstGeom>
          <a:solidFill>
            <a:srgbClr val="FFC000"/>
          </a:solidFill>
        </p:spPr>
        <p:txBody>
          <a:bodyPr wrap="square" rtlCol="0">
            <a:spAutoFit/>
          </a:bodyPr>
          <a:lstStyle/>
          <a:p>
            <a:r>
              <a:rPr lang="zh-CN" altLang="en-US" sz="2400" dirty="0">
                <a:latin typeface="华文新魏" panose="02010800040101010101" pitchFamily="2" charset="-122"/>
                <a:ea typeface="华文新魏" panose="02010800040101010101" pitchFamily="2" charset="-122"/>
              </a:rPr>
              <a:t>行使国家立法权力</a:t>
            </a:r>
          </a:p>
        </p:txBody>
      </p:sp>
      <p:sp>
        <p:nvSpPr>
          <p:cNvPr id="18" name="文本框 17"/>
          <p:cNvSpPr txBox="1"/>
          <p:nvPr/>
        </p:nvSpPr>
        <p:spPr>
          <a:xfrm>
            <a:off x="8798563" y="4659100"/>
            <a:ext cx="2734332" cy="461665"/>
          </a:xfrm>
          <a:prstGeom prst="rect">
            <a:avLst/>
          </a:prstGeom>
          <a:solidFill>
            <a:srgbClr val="FFC000"/>
          </a:solidFill>
        </p:spPr>
        <p:txBody>
          <a:bodyPr wrap="square" rtlCol="0">
            <a:spAutoFit/>
          </a:bodyPr>
          <a:lstStyle/>
          <a:p>
            <a:r>
              <a:rPr lang="zh-CN" altLang="en-US" sz="2400" dirty="0">
                <a:latin typeface="华文新魏" panose="02010800040101010101" pitchFamily="2" charset="-122"/>
                <a:ea typeface="华文新魏" panose="02010800040101010101" pitchFamily="2" charset="-122"/>
              </a:rPr>
              <a:t>决定国家重大事项</a:t>
            </a:r>
          </a:p>
        </p:txBody>
      </p:sp>
      <p:sp>
        <p:nvSpPr>
          <p:cNvPr id="19" name="文本框 18"/>
          <p:cNvSpPr txBox="1"/>
          <p:nvPr/>
        </p:nvSpPr>
        <p:spPr>
          <a:xfrm>
            <a:off x="9808181" y="2806321"/>
            <a:ext cx="615553" cy="1652256"/>
          </a:xfrm>
          <a:prstGeom prst="rect">
            <a:avLst/>
          </a:prstGeom>
          <a:solidFill>
            <a:srgbClr val="FFFF00"/>
          </a:solidFill>
        </p:spPr>
        <p:txBody>
          <a:bodyPr vert="eaVert" wrap="square" rtlCol="0">
            <a:spAutoFit/>
          </a:bodyPr>
          <a:lstStyle/>
          <a:p>
            <a:r>
              <a:rPr lang="zh-CN" altLang="en-US" sz="2800" dirty="0">
                <a:latin typeface="华文新魏" panose="02010800040101010101" pitchFamily="2" charset="-122"/>
                <a:ea typeface="华文新魏" panose="02010800040101010101" pitchFamily="2" charset="-122"/>
              </a:rPr>
              <a:t>最高权威</a:t>
            </a:r>
          </a:p>
        </p:txBody>
      </p:sp>
      <p:sp>
        <p:nvSpPr>
          <p:cNvPr id="20" name="左大括号 19"/>
          <p:cNvSpPr/>
          <p:nvPr/>
        </p:nvSpPr>
        <p:spPr>
          <a:xfrm>
            <a:off x="5035767" y="1790521"/>
            <a:ext cx="781235" cy="2553335"/>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 name="左大括号 20"/>
          <p:cNvSpPr/>
          <p:nvPr/>
        </p:nvSpPr>
        <p:spPr>
          <a:xfrm>
            <a:off x="4848874" y="4570087"/>
            <a:ext cx="781235" cy="1691939"/>
          </a:xfrm>
          <a:prstGeom prst="leftBrace">
            <a:avLst/>
          </a:pr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2" name="文本框 21"/>
          <p:cNvSpPr txBox="1"/>
          <p:nvPr/>
        </p:nvSpPr>
        <p:spPr>
          <a:xfrm>
            <a:off x="70447" y="30167"/>
            <a:ext cx="3872168" cy="584775"/>
          </a:xfrm>
          <a:prstGeom prst="rect">
            <a:avLst/>
          </a:prstGeom>
          <a:solidFill>
            <a:srgbClr val="FFC000"/>
          </a:solidFill>
          <a:ln w="28575">
            <a:solidFill>
              <a:srgbClr val="FF0000"/>
            </a:solidFill>
          </a:ln>
        </p:spPr>
        <p:txBody>
          <a:bodyPr wrap="square" rtlCol="0">
            <a:spAutoFit/>
          </a:bodyPr>
          <a:lstStyle/>
          <a:p>
            <a:r>
              <a:rPr lang="zh-CN" altLang="en-US" sz="3200" b="1" dirty="0">
                <a:latin typeface="黑体" panose="02010609060101010101" pitchFamily="2" charset="-122"/>
                <a:ea typeface="黑体" panose="02010609060101010101" pitchFamily="2" charset="-122"/>
              </a:rPr>
              <a:t>一</a:t>
            </a:r>
            <a:r>
              <a:rPr lang="zh-CN" altLang="en-US" sz="3200" b="1" dirty="0" smtClean="0">
                <a:latin typeface="黑体" panose="02010609060101010101" pitchFamily="2" charset="-122"/>
                <a:ea typeface="黑体" panose="02010609060101010101" pitchFamily="2" charset="-122"/>
              </a:rPr>
              <a:t>看本质：人民民主</a:t>
            </a:r>
            <a:endParaRPr lang="zh-CN" altLang="en-US" sz="3200" b="1" dirty="0">
              <a:latin typeface="黑体" panose="02010609060101010101" pitchFamily="2" charset="-122"/>
              <a:ea typeface="黑体" panose="0201060906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3" grpId="0"/>
      <p:bldP spid="2" grpId="0"/>
      <p:bldP spid="4" grpId="0" bldLvl="0" animBg="1"/>
      <p:bldP spid="17" grpId="0" bldLvl="0" animBg="1"/>
      <p:bldP spid="18" grpId="0" bldLvl="0" animBg="1"/>
      <p:bldP spid="19" grpId="0" bldLvl="0" animBg="1"/>
      <p:bldP spid="20" grpId="0" bldLvl="0" animBg="1"/>
      <p:bldP spid="21"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文本框 30"/>
          <p:cNvSpPr txBox="1"/>
          <p:nvPr/>
        </p:nvSpPr>
        <p:spPr>
          <a:xfrm>
            <a:off x="201620" y="209351"/>
            <a:ext cx="11685581" cy="6494085"/>
          </a:xfrm>
          <a:prstGeom prst="rect">
            <a:avLst/>
          </a:prstGeom>
          <a:solidFill>
            <a:schemeClr val="accent4">
              <a:lumMod val="20000"/>
              <a:lumOff val="80000"/>
            </a:schemeClr>
          </a:solidFill>
          <a:ln w="38100">
            <a:solidFill>
              <a:srgbClr val="FF0000"/>
            </a:solidFill>
          </a:ln>
        </p:spPr>
        <p:txBody>
          <a:bodyPr wrap="square" rtlCol="0">
            <a:spAutoFit/>
          </a:bodyPr>
          <a:lstStyle/>
          <a:p>
            <a:r>
              <a:rPr lang="zh-CN" altLang="en-US" sz="2800" dirty="0" smtClean="0">
                <a:solidFill>
                  <a:srgbClr val="FF0000"/>
                </a:solidFill>
                <a:latin typeface="隶书" panose="02010509060101010101" pitchFamily="49" charset="-122"/>
                <a:ea typeface="隶书" panose="02010509060101010101" pitchFamily="49" charset="-122"/>
              </a:rPr>
              <a:t>序言</a:t>
            </a:r>
            <a:r>
              <a:rPr lang="zh-CN" altLang="en-US" sz="2800" dirty="0" smtClean="0">
                <a:latin typeface="隶书" panose="02010509060101010101" pitchFamily="49" charset="-122"/>
                <a:ea typeface="隶书" panose="02010509060101010101" pitchFamily="49" charset="-122"/>
              </a:rPr>
              <a:t>  今后</a:t>
            </a:r>
            <a:r>
              <a:rPr lang="zh-CN" altLang="en-US" sz="2800" dirty="0">
                <a:latin typeface="隶书" panose="02010509060101010101" pitchFamily="49" charset="-122"/>
                <a:ea typeface="隶书" panose="02010509060101010101" pitchFamily="49" charset="-122"/>
              </a:rPr>
              <a:t>国家的根本任务是集中力量进行社会主义现代化建设。中国各族人民将继续在中国共产党领导下，在马克思列宁主义、毛泽东思想指引下，坚持人民民主专政，坚持社会主义道路，不断完善社会主义的各项制度，发展社会主义民主，健全社会主义法制，自力更生，艰苦奋斗，逐步实现工业、农业、国防和科学技术的现代化，把我国建设成为高度文明、高度民主的社会主义国家。</a:t>
            </a:r>
            <a:endParaRPr lang="en-US" altLang="zh-CN" sz="2800" dirty="0" smtClean="0">
              <a:latin typeface="隶书" panose="02010509060101010101" pitchFamily="49" charset="-122"/>
              <a:ea typeface="隶书" panose="02010509060101010101" pitchFamily="49" charset="-122"/>
            </a:endParaRPr>
          </a:p>
          <a:p>
            <a:r>
              <a:rPr lang="zh-CN" altLang="en-US" sz="2800" dirty="0" smtClean="0">
                <a:latin typeface="隶书" panose="02010509060101010101" pitchFamily="49" charset="-122"/>
                <a:ea typeface="隶书" panose="02010509060101010101" pitchFamily="49" charset="-122"/>
              </a:rPr>
              <a:t>第一</a:t>
            </a:r>
            <a:r>
              <a:rPr lang="zh-CN" altLang="en-US" sz="2800" dirty="0">
                <a:latin typeface="隶书" panose="02010509060101010101" pitchFamily="49" charset="-122"/>
                <a:ea typeface="隶书" panose="02010509060101010101" pitchFamily="49" charset="-122"/>
              </a:rPr>
              <a:t>章</a:t>
            </a:r>
            <a:endParaRPr lang="en-US" altLang="zh-CN" sz="2800" dirty="0">
              <a:latin typeface="隶书" panose="02010509060101010101" pitchFamily="49" charset="-122"/>
              <a:ea typeface="隶书" panose="02010509060101010101" pitchFamily="49" charset="-122"/>
            </a:endParaRPr>
          </a:p>
          <a:p>
            <a:r>
              <a:rPr lang="zh-CN" altLang="en-US" sz="2800" dirty="0">
                <a:latin typeface="隶书" panose="02010509060101010101" pitchFamily="49" charset="-122"/>
                <a:ea typeface="隶书" panose="02010509060101010101" pitchFamily="49" charset="-122"/>
              </a:rPr>
              <a:t>第一条 社会主义制度是中华人民共和国的根本制度。</a:t>
            </a:r>
            <a:endParaRPr lang="en-US" altLang="zh-CN" sz="2800" dirty="0">
              <a:latin typeface="隶书" panose="02010509060101010101" pitchFamily="49" charset="-122"/>
              <a:ea typeface="隶书" panose="02010509060101010101" pitchFamily="49" charset="-122"/>
            </a:endParaRPr>
          </a:p>
          <a:p>
            <a:r>
              <a:rPr lang="zh-CN" altLang="en-US" sz="2800" dirty="0">
                <a:latin typeface="隶书" panose="02010509060101010101" pitchFamily="49" charset="-122"/>
                <a:ea typeface="隶书" panose="02010509060101010101" pitchFamily="49" charset="-122"/>
              </a:rPr>
              <a:t>第二</a:t>
            </a:r>
            <a:r>
              <a:rPr lang="zh-CN" altLang="en-US" sz="2800" dirty="0" smtClean="0">
                <a:latin typeface="隶书" panose="02010509060101010101" pitchFamily="49" charset="-122"/>
                <a:ea typeface="隶书" panose="02010509060101010101" pitchFamily="49" charset="-122"/>
              </a:rPr>
              <a:t>条 中华人民共和国</a:t>
            </a:r>
            <a:r>
              <a:rPr lang="zh-CN" altLang="en-US" sz="2800" dirty="0">
                <a:latin typeface="隶书" panose="02010509060101010101" pitchFamily="49" charset="-122"/>
                <a:ea typeface="隶书" panose="02010509060101010101" pitchFamily="49" charset="-122"/>
              </a:rPr>
              <a:t>的一切权力属于人民。</a:t>
            </a:r>
            <a:endParaRPr lang="en-US" altLang="zh-CN" sz="2800" dirty="0" smtClean="0">
              <a:latin typeface="隶书" panose="02010509060101010101" pitchFamily="49" charset="-122"/>
              <a:ea typeface="隶书" panose="02010509060101010101" pitchFamily="49" charset="-122"/>
            </a:endParaRPr>
          </a:p>
          <a:p>
            <a:r>
              <a:rPr lang="zh-CN" altLang="en-US" sz="2800" dirty="0">
                <a:latin typeface="隶书" panose="02010509060101010101" pitchFamily="49" charset="-122"/>
                <a:ea typeface="隶书" panose="02010509060101010101" pitchFamily="49" charset="-122"/>
              </a:rPr>
              <a:t>第三条 </a:t>
            </a:r>
            <a:r>
              <a:rPr lang="zh-CN" altLang="en-US" sz="2800" dirty="0" smtClean="0">
                <a:latin typeface="隶书" panose="02010509060101010101" pitchFamily="49" charset="-122"/>
                <a:ea typeface="隶书" panose="02010509060101010101" pitchFamily="49" charset="-122"/>
              </a:rPr>
              <a:t>中华人民共和国</a:t>
            </a:r>
            <a:r>
              <a:rPr lang="zh-CN" altLang="en-US" sz="2800" dirty="0">
                <a:latin typeface="隶书" panose="02010509060101010101" pitchFamily="49" charset="-122"/>
                <a:ea typeface="隶书" panose="02010509060101010101" pitchFamily="49" charset="-122"/>
              </a:rPr>
              <a:t>的国家机构实行民主集中制的原则。</a:t>
            </a:r>
            <a:endParaRPr lang="en-US" altLang="zh-CN" sz="2800" dirty="0">
              <a:latin typeface="隶书" panose="02010509060101010101" pitchFamily="49" charset="-122"/>
              <a:ea typeface="隶书" panose="02010509060101010101" pitchFamily="49" charset="-122"/>
            </a:endParaRPr>
          </a:p>
          <a:p>
            <a:r>
              <a:rPr lang="zh-CN" altLang="en-US" sz="2800" dirty="0" smtClean="0">
                <a:latin typeface="隶书" panose="02010509060101010101" pitchFamily="49" charset="-122"/>
                <a:ea typeface="隶书" panose="02010509060101010101" pitchFamily="49" charset="-122"/>
              </a:rPr>
              <a:t>第四</a:t>
            </a:r>
            <a:r>
              <a:rPr lang="zh-CN" altLang="en-US" sz="2800" dirty="0">
                <a:latin typeface="隶书" panose="02010509060101010101" pitchFamily="49" charset="-122"/>
                <a:ea typeface="隶书" panose="02010509060101010101" pitchFamily="49" charset="-122"/>
              </a:rPr>
              <a:t>条 </a:t>
            </a:r>
            <a:r>
              <a:rPr lang="zh-CN" altLang="en-US" sz="2800" dirty="0" smtClean="0">
                <a:latin typeface="隶书" panose="02010509060101010101" pitchFamily="49" charset="-122"/>
                <a:ea typeface="隶书" panose="02010509060101010101" pitchFamily="49" charset="-122"/>
              </a:rPr>
              <a:t>中华人民共和国</a:t>
            </a:r>
            <a:r>
              <a:rPr lang="zh-CN" altLang="en-US" sz="2800" dirty="0">
                <a:latin typeface="隶书" panose="02010509060101010101" pitchFamily="49" charset="-122"/>
                <a:ea typeface="隶书" panose="02010509060101010101" pitchFamily="49" charset="-122"/>
              </a:rPr>
              <a:t>各民族一律平等。</a:t>
            </a:r>
            <a:endParaRPr lang="en-US" altLang="zh-CN" sz="2800" dirty="0">
              <a:latin typeface="隶书" panose="02010509060101010101" pitchFamily="49" charset="-122"/>
              <a:ea typeface="隶书" panose="02010509060101010101" pitchFamily="49" charset="-122"/>
            </a:endParaRPr>
          </a:p>
          <a:p>
            <a:r>
              <a:rPr lang="zh-CN" altLang="en-US" sz="2800" dirty="0">
                <a:latin typeface="隶书" panose="02010509060101010101" pitchFamily="49" charset="-122"/>
                <a:ea typeface="隶书" panose="02010509060101010101" pitchFamily="49" charset="-122"/>
              </a:rPr>
              <a:t>第五条 </a:t>
            </a:r>
            <a:r>
              <a:rPr lang="zh-CN" altLang="en-US" sz="2800" dirty="0" smtClean="0">
                <a:latin typeface="隶书" panose="02010509060101010101" pitchFamily="49" charset="-122"/>
                <a:ea typeface="隶书" panose="02010509060101010101" pitchFamily="49" charset="-122"/>
              </a:rPr>
              <a:t>国家</a:t>
            </a:r>
            <a:r>
              <a:rPr lang="zh-CN" altLang="en-US" sz="2800" dirty="0">
                <a:latin typeface="隶书" panose="02010509060101010101" pitchFamily="49" charset="-122"/>
                <a:ea typeface="隶书" panose="02010509060101010101" pitchFamily="49" charset="-122"/>
              </a:rPr>
              <a:t>维护社会主义法制的统一和尊严。 一切法律、行政法规和地方性法规都不得同宪法相抵触。任何组织或者个人都不得有超越宪法和法律的特权。</a:t>
            </a:r>
            <a:r>
              <a:rPr lang="en-US" altLang="zh-CN" sz="2000" dirty="0" smtClean="0">
                <a:latin typeface="隶书" panose="02010509060101010101" pitchFamily="49" charset="-122"/>
                <a:ea typeface="隶书" panose="02010509060101010101" pitchFamily="49" charset="-122"/>
              </a:rPr>
              <a:t>                                   </a:t>
            </a:r>
          </a:p>
          <a:p>
            <a:r>
              <a:rPr lang="en-US" altLang="zh-CN" sz="2000" dirty="0">
                <a:latin typeface="隶书" panose="02010509060101010101" pitchFamily="49" charset="-122"/>
                <a:ea typeface="隶书" panose="02010509060101010101" pitchFamily="49" charset="-122"/>
              </a:rPr>
              <a:t> </a:t>
            </a:r>
            <a:r>
              <a:rPr lang="en-US" altLang="zh-CN" sz="2000" dirty="0" smtClean="0">
                <a:latin typeface="隶书" panose="02010509060101010101" pitchFamily="49" charset="-122"/>
                <a:ea typeface="隶书" panose="02010509060101010101" pitchFamily="49" charset="-122"/>
              </a:rPr>
              <a:t>                                                      </a:t>
            </a:r>
            <a:r>
              <a:rPr lang="en-US" altLang="zh-CN" sz="2400" dirty="0" smtClean="0">
                <a:latin typeface="隶书" panose="02010509060101010101" pitchFamily="49" charset="-122"/>
                <a:ea typeface="隶书" panose="02010509060101010101" pitchFamily="49" charset="-122"/>
              </a:rPr>
              <a:t>——1982《</a:t>
            </a:r>
            <a:r>
              <a:rPr lang="zh-CN" altLang="en-US" sz="2400" dirty="0" smtClean="0">
                <a:latin typeface="隶书" panose="02010509060101010101" pitchFamily="49" charset="-122"/>
                <a:ea typeface="隶书" panose="02010509060101010101" pitchFamily="49" charset="-122"/>
              </a:rPr>
              <a:t>中华人民共和国宪法</a:t>
            </a:r>
            <a:r>
              <a:rPr lang="en-US" altLang="zh-CN" sz="2400" dirty="0" smtClean="0">
                <a:latin typeface="隶书" panose="02010509060101010101" pitchFamily="49" charset="-122"/>
                <a:ea typeface="隶书" panose="02010509060101010101" pitchFamily="49" charset="-122"/>
              </a:rPr>
              <a:t>》</a:t>
            </a:r>
            <a:endParaRPr lang="en-US" altLang="zh-CN" sz="2400" dirty="0">
              <a:latin typeface="隶书" panose="02010509060101010101" pitchFamily="49" charset="-122"/>
              <a:ea typeface="隶书" panose="02010509060101010101" pitchFamily="49" charset="-122"/>
            </a:endParaRPr>
          </a:p>
        </p:txBody>
      </p:sp>
      <p:sp>
        <p:nvSpPr>
          <p:cNvPr id="41" name="椭圆 40"/>
          <p:cNvSpPr/>
          <p:nvPr/>
        </p:nvSpPr>
        <p:spPr>
          <a:xfrm>
            <a:off x="4276030" y="4892584"/>
            <a:ext cx="3057831" cy="668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sp>
        <p:nvSpPr>
          <p:cNvPr id="42" name="椭圆 41"/>
          <p:cNvSpPr/>
          <p:nvPr/>
        </p:nvSpPr>
        <p:spPr>
          <a:xfrm>
            <a:off x="5804945" y="3956871"/>
            <a:ext cx="2755311" cy="6686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n>
                <a:solidFill>
                  <a:srgbClr val="FF0000"/>
                </a:solidFill>
              </a:ln>
              <a:solidFill>
                <a:schemeClr val="bg1"/>
              </a:solidFill>
            </a:endParaRPr>
          </a:p>
        </p:txBody>
      </p:sp>
      <p:cxnSp>
        <p:nvCxnSpPr>
          <p:cNvPr id="8" name="直接连接符 7"/>
          <p:cNvCxnSpPr/>
          <p:nvPr/>
        </p:nvCxnSpPr>
        <p:spPr>
          <a:xfrm>
            <a:off x="3090384" y="667390"/>
            <a:ext cx="181046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4226767" y="1986116"/>
            <a:ext cx="28045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6767804" y="3640745"/>
            <a:ext cx="147541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124218" y="3005948"/>
            <a:ext cx="11762983" cy="3108543"/>
          </a:xfrm>
          <a:prstGeom prst="rect">
            <a:avLst/>
          </a:prstGeom>
          <a:solidFill>
            <a:schemeClr val="accent4">
              <a:lumMod val="20000"/>
              <a:lumOff val="80000"/>
            </a:schemeClr>
          </a:solidFill>
          <a:ln w="38100">
            <a:solidFill>
              <a:schemeClr val="tx1"/>
            </a:solidFill>
          </a:ln>
        </p:spPr>
        <p:txBody>
          <a:bodyPr wrap="square" rtlCol="0">
            <a:spAutoFit/>
          </a:bodyPr>
          <a:lstStyle/>
          <a:p>
            <a:r>
              <a:rPr lang="zh-CN" altLang="en-US" sz="2800" dirty="0" smtClean="0">
                <a:solidFill>
                  <a:srgbClr val="FF0000"/>
                </a:solidFill>
                <a:latin typeface="隶书" panose="02010509060101010101" pitchFamily="49" charset="-122"/>
                <a:ea typeface="隶书" panose="02010509060101010101" pitchFamily="49" charset="-122"/>
              </a:rPr>
              <a:t>序言</a:t>
            </a:r>
            <a:r>
              <a:rPr lang="zh-CN" altLang="en-US" sz="2800" dirty="0" smtClean="0">
                <a:latin typeface="隶书" panose="02010509060101010101" pitchFamily="49" charset="-122"/>
                <a:ea typeface="隶书" panose="02010509060101010101" pitchFamily="49" charset="-122"/>
              </a:rPr>
              <a:t> 我国将长期处于</a:t>
            </a:r>
            <a:r>
              <a:rPr lang="zh-CN" altLang="en-US" sz="2800" dirty="0">
                <a:latin typeface="隶书" panose="02010509060101010101" pitchFamily="49" charset="-122"/>
                <a:ea typeface="隶书" panose="02010509060101010101" pitchFamily="49" charset="-122"/>
              </a:rPr>
              <a:t>社会主义初级阶段。国家的根本</a:t>
            </a:r>
            <a:r>
              <a:rPr lang="zh-CN" altLang="en-US" sz="2800" dirty="0" smtClean="0">
                <a:latin typeface="隶书" panose="02010509060101010101" pitchFamily="49" charset="-122"/>
                <a:ea typeface="隶书" panose="02010509060101010101" pitchFamily="49" charset="-122"/>
              </a:rPr>
              <a:t>任务是沿着建设有中</a:t>
            </a:r>
            <a:endParaRPr lang="en-US" altLang="zh-CN" sz="2800" dirty="0" smtClean="0">
              <a:latin typeface="隶书" panose="02010509060101010101" pitchFamily="49" charset="-122"/>
              <a:ea typeface="隶书" panose="02010509060101010101" pitchFamily="49" charset="-122"/>
            </a:endParaRPr>
          </a:p>
          <a:p>
            <a:r>
              <a:rPr lang="zh-CN" altLang="en-US" sz="2800" dirty="0" smtClean="0">
                <a:latin typeface="隶书" panose="02010509060101010101" pitchFamily="49" charset="-122"/>
                <a:ea typeface="隶书" panose="02010509060101010101" pitchFamily="49" charset="-122"/>
              </a:rPr>
              <a:t>国特色社会主义的道路，集中力量进行社会主义现代化建设。坚持人民民主专政，坚持社会主义道路，坚持改革开放，发展社会主义市场经济，发展社会主义民主，健全社会主义法制，自力更生，艰苦奋斗，逐步实现工业、农业、国防和科学技术的现代化，把我国建设成为富强、民主、文明的社会主义国家。</a:t>
            </a:r>
            <a:r>
              <a:rPr lang="en-US" altLang="zh-CN" sz="2800" dirty="0" smtClean="0">
                <a:latin typeface="隶书" panose="02010509060101010101" pitchFamily="49" charset="-122"/>
                <a:ea typeface="隶书" panose="02010509060101010101" pitchFamily="49" charset="-122"/>
              </a:rPr>
              <a:t>             </a:t>
            </a:r>
          </a:p>
          <a:p>
            <a:r>
              <a:rPr lang="en-US" altLang="zh-CN" sz="2800" dirty="0" smtClean="0">
                <a:latin typeface="隶书" panose="02010509060101010101" pitchFamily="49" charset="-122"/>
                <a:ea typeface="隶书" panose="02010509060101010101" pitchFamily="49" charset="-122"/>
              </a:rPr>
              <a:t>                                ——</a:t>
            </a:r>
            <a:r>
              <a:rPr lang="en-US" altLang="zh-CN" sz="2800" dirty="0">
                <a:latin typeface="隶书" panose="02010509060101010101" pitchFamily="49" charset="-122"/>
                <a:ea typeface="隶书" panose="02010509060101010101" pitchFamily="49" charset="-122"/>
              </a:rPr>
              <a:t>1999</a:t>
            </a:r>
            <a:r>
              <a:rPr lang="zh-CN" altLang="en-US" sz="2800" dirty="0">
                <a:latin typeface="隶书" panose="02010509060101010101" pitchFamily="49" charset="-122"/>
                <a:ea typeface="隶书" panose="02010509060101010101" pitchFamily="49" charset="-122"/>
              </a:rPr>
              <a:t>中华人民共和国宪法修正案</a:t>
            </a:r>
          </a:p>
        </p:txBody>
      </p:sp>
      <p:sp>
        <p:nvSpPr>
          <p:cNvPr id="5" name="文本框 4"/>
          <p:cNvSpPr txBox="1"/>
          <p:nvPr/>
        </p:nvSpPr>
        <p:spPr>
          <a:xfrm>
            <a:off x="2027628" y="3005948"/>
            <a:ext cx="1138335" cy="523220"/>
          </a:xfrm>
          <a:prstGeom prst="rect">
            <a:avLst/>
          </a:prstGeom>
          <a:noFill/>
        </p:spPr>
        <p:txBody>
          <a:bodyPr wrap="square" rtlCol="0">
            <a:spAutoFit/>
          </a:bodyPr>
          <a:lstStyle/>
          <a:p>
            <a:r>
              <a:rPr lang="zh-CN" altLang="en-US" sz="2800" dirty="0" smtClean="0">
                <a:solidFill>
                  <a:srgbClr val="FF0000"/>
                </a:solidFill>
                <a:latin typeface="隶书" panose="02010509060101010101" pitchFamily="49" charset="-122"/>
                <a:ea typeface="隶书" panose="02010509060101010101" pitchFamily="49" charset="-122"/>
              </a:rPr>
              <a:t>长期</a:t>
            </a:r>
            <a:endParaRPr lang="zh-CN" altLang="en-US" sz="2800" dirty="0">
              <a:solidFill>
                <a:srgbClr val="FF0000"/>
              </a:solidFill>
              <a:latin typeface="隶书" panose="02010509060101010101" pitchFamily="49" charset="-122"/>
              <a:ea typeface="隶书" panose="02010509060101010101" pitchFamily="49" charset="-122"/>
            </a:endParaRPr>
          </a:p>
        </p:txBody>
      </p:sp>
      <p:sp>
        <p:nvSpPr>
          <p:cNvPr id="6" name="矩形 5"/>
          <p:cNvSpPr/>
          <p:nvPr/>
        </p:nvSpPr>
        <p:spPr>
          <a:xfrm>
            <a:off x="9461739" y="3005948"/>
            <a:ext cx="2339102" cy="523220"/>
          </a:xfrm>
          <a:prstGeom prst="rect">
            <a:avLst/>
          </a:prstGeom>
        </p:spPr>
        <p:txBody>
          <a:bodyPr wrap="none">
            <a:spAutoFit/>
          </a:bodyPr>
          <a:lstStyle/>
          <a:p>
            <a:r>
              <a:rPr lang="zh-CN" altLang="en-US" sz="2800" dirty="0">
                <a:solidFill>
                  <a:srgbClr val="FF0000"/>
                </a:solidFill>
                <a:latin typeface="隶书" panose="02010509060101010101" pitchFamily="49" charset="-122"/>
                <a:ea typeface="隶书" panose="02010509060101010101" pitchFamily="49" charset="-122"/>
              </a:rPr>
              <a:t>沿着建设有</a:t>
            </a:r>
            <a:r>
              <a:rPr lang="zh-CN" altLang="en-US" sz="2800" dirty="0" smtClean="0">
                <a:solidFill>
                  <a:srgbClr val="FF0000"/>
                </a:solidFill>
                <a:latin typeface="隶书" panose="02010509060101010101" pitchFamily="49" charset="-122"/>
                <a:ea typeface="隶书" panose="02010509060101010101" pitchFamily="49" charset="-122"/>
              </a:rPr>
              <a:t>中</a:t>
            </a:r>
            <a:endParaRPr lang="en-US" altLang="zh-CN" sz="2800" dirty="0" smtClean="0">
              <a:solidFill>
                <a:srgbClr val="FF0000"/>
              </a:solidFill>
              <a:latin typeface="隶书" panose="02010509060101010101" pitchFamily="49" charset="-122"/>
              <a:ea typeface="隶书" panose="02010509060101010101" pitchFamily="49" charset="-122"/>
            </a:endParaRPr>
          </a:p>
        </p:txBody>
      </p:sp>
      <p:sp>
        <p:nvSpPr>
          <p:cNvPr id="7" name="矩形 6"/>
          <p:cNvSpPr/>
          <p:nvPr/>
        </p:nvSpPr>
        <p:spPr>
          <a:xfrm>
            <a:off x="4750599" y="3880088"/>
            <a:ext cx="6288901" cy="523220"/>
          </a:xfrm>
          <a:prstGeom prst="rect">
            <a:avLst/>
          </a:prstGeom>
        </p:spPr>
        <p:txBody>
          <a:bodyPr wrap="none">
            <a:spAutoFit/>
          </a:bodyPr>
          <a:lstStyle/>
          <a:p>
            <a:r>
              <a:rPr lang="zh-CN" altLang="en-US" sz="2800" dirty="0">
                <a:solidFill>
                  <a:srgbClr val="FF0000"/>
                </a:solidFill>
                <a:latin typeface="隶书" panose="02010509060101010101" pitchFamily="49" charset="-122"/>
                <a:ea typeface="隶书" panose="02010509060101010101" pitchFamily="49" charset="-122"/>
              </a:rPr>
              <a:t>坚持改革开放，发展社会主义市场经济</a:t>
            </a:r>
            <a:endParaRPr lang="zh-CN" altLang="en-US" sz="2800" dirty="0">
              <a:solidFill>
                <a:srgbClr val="FF0000"/>
              </a:solidFill>
            </a:endParaRPr>
          </a:p>
        </p:txBody>
      </p:sp>
      <p:sp>
        <p:nvSpPr>
          <p:cNvPr id="9" name="矩形 8"/>
          <p:cNvSpPr/>
          <p:nvPr/>
        </p:nvSpPr>
        <p:spPr>
          <a:xfrm>
            <a:off x="127506" y="3456393"/>
            <a:ext cx="3775393" cy="523220"/>
          </a:xfrm>
          <a:prstGeom prst="rect">
            <a:avLst/>
          </a:prstGeom>
        </p:spPr>
        <p:txBody>
          <a:bodyPr wrap="none">
            <a:spAutoFit/>
          </a:bodyPr>
          <a:lstStyle/>
          <a:p>
            <a:r>
              <a:rPr lang="zh-CN" altLang="en-US" sz="2800" dirty="0" smtClean="0">
                <a:solidFill>
                  <a:srgbClr val="FF0000"/>
                </a:solidFill>
                <a:latin typeface="隶书" panose="02010509060101010101" pitchFamily="49" charset="-122"/>
                <a:ea typeface="隶书" panose="02010509060101010101" pitchFamily="49" charset="-122"/>
              </a:rPr>
              <a:t>国特色</a:t>
            </a:r>
            <a:r>
              <a:rPr lang="zh-CN" altLang="en-US" sz="2800" dirty="0">
                <a:solidFill>
                  <a:srgbClr val="FF0000"/>
                </a:solidFill>
                <a:latin typeface="隶书" panose="02010509060101010101" pitchFamily="49" charset="-122"/>
                <a:ea typeface="隶书" panose="02010509060101010101" pitchFamily="49" charset="-122"/>
              </a:rPr>
              <a:t>社会主义的道路</a:t>
            </a:r>
            <a:endParaRPr lang="zh-CN" altLang="en-US" sz="2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bldLvl="0" animBg="1"/>
      <p:bldP spid="41" grpId="0" bldLvl="0" animBg="1"/>
      <p:bldP spid="42" grpId="0" bldLvl="0" animBg="1"/>
      <p:bldP spid="15" grpId="0" animBg="1"/>
      <p:bldP spid="5" grpId="0"/>
      <p:bldP spid="6" grpId="0"/>
      <p:bldP spid="7"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TABLE_BEAUTIFY" val="smartTable{a0f98372-a50a-4a05-a1fa-e07adadabb27}"/>
  <p:tag name="KSO_WM_SCREEN_THEME_FLAG" val="Dlrq25wU2PGuGg5bbmjbDMvodX5sSuG+02DSX8PSGVwoCApFzinEE5OBQ/1p6QhzBur5OSOnDv/erbLZU+o9GJxFsj2IjG8+yCapV7sMbHA="/>
</p:tagLst>
</file>

<file path=ppt/tags/tag2.xml><?xml version="1.0" encoding="utf-8"?>
<p:tagLst xmlns:a="http://schemas.openxmlformats.org/drawingml/2006/main" xmlns:r="http://schemas.openxmlformats.org/officeDocument/2006/relationships" xmlns:p="http://schemas.openxmlformats.org/presentationml/2006/main">
  <p:tag name="KSO_WM_UNIT_TABLE_BEAUTIFY" val="smartTable{a0f98372-a50a-4a05-a1fa-e07adadabb27}"/>
  <p:tag name="KSO_WM_SCREEN_THEME_FLAG" val="Dlrq25wU2PGuGg5bbmjbDMvodX5sSuG+02DSX8PSGVwoCApFzinEE5OBQ/1p6QhzBur5OSOnDv/erbLZU+o9GJxFsj2IjG8+yCapV7sMbHA="/>
</p:tagLst>
</file>

<file path=ppt/tags/tag3.xml><?xml version="1.0" encoding="utf-8"?>
<p:tagLst xmlns:a="http://schemas.openxmlformats.org/drawingml/2006/main" xmlns:r="http://schemas.openxmlformats.org/officeDocument/2006/relationships" xmlns:p="http://schemas.openxmlformats.org/presentationml/2006/main">
  <p:tag name="ISPRING_PRESENTATION_TITLE" val="中国风建筑历史企业商务文化PPT模板"/>
  <p:tag name="KSO_WPP_MARK_KEY" val="552adfeb-cfc1-4af0-b60a-855b82f8a713"/>
  <p:tag name="KSO_WM_SCREEN_THEME_FLAG" val="Dlrq25wU2PGuGg5bbmjbDMvodX5sSuG+02DSX8PSGVwoCApFzinEE5OBQ/1p6QhzBur5OSOnDv/erbLZU+o9GJxFsj2IjG8+yCapV7sMbHA="/>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2219</Words>
  <PresentationFormat>宽屏</PresentationFormat>
  <Paragraphs>328</Paragraphs>
  <Slides>16</Slides>
  <Notes>0</Notes>
  <HiddenSlides>0</HiddenSlides>
  <MMClips>1</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16</vt:i4>
      </vt:variant>
    </vt:vector>
  </HeadingPairs>
  <TitlesOfParts>
    <vt:vector size="27" baseType="lpstr">
      <vt:lpstr>黑体</vt:lpstr>
      <vt:lpstr>华文新魏</vt:lpstr>
      <vt:lpstr>楷体</vt:lpstr>
      <vt:lpstr>楷体_GB2312</vt:lpstr>
      <vt:lpstr>隶书</vt:lpstr>
      <vt:lpstr>宋体</vt:lpstr>
      <vt:lpstr>微软雅黑</vt:lpstr>
      <vt:lpstr>Arial</vt:lpstr>
      <vt:lpstr>Calibri</vt:lpstr>
      <vt:lpstr>Times New Roman</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2021-10-25T05:15:00Z</dcterms:created>
  <dcterms:modified xsi:type="dcterms:W3CDTF">2021-11-15T05:03:57Z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2052-11.1.0.9926</vt:lpwstr>
  </property>
  <property fmtid="{D5CDD505-2E9C-101B-9397-08002B2CF9AE}" pid="3" name="ICV">
    <vt:lpwstr>6458892443DA48A38EF543F45C2B89E2</vt:lpwstr>
  </property>
</Properties>
</file>