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1.svg" ContentType="image/svg+xml"/>
  <Override PartName="/ppt/media/image13.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7" r:id="rId4"/>
    <p:sldId id="258" r:id="rId5"/>
    <p:sldId id="262" r:id="rId6"/>
    <p:sldId id="259" r:id="rId7"/>
    <p:sldId id="291" r:id="rId8"/>
    <p:sldId id="260" r:id="rId9"/>
    <p:sldId id="274" r:id="rId10"/>
    <p:sldId id="290" r:id="rId11"/>
    <p:sldId id="277" r:id="rId12"/>
    <p:sldId id="267" r:id="rId13"/>
    <p:sldId id="276" r:id="rId14"/>
    <p:sldId id="278" r:id="rId15"/>
    <p:sldId id="279" r:id="rId16"/>
    <p:sldId id="280" r:id="rId17"/>
    <p:sldId id="269" r:id="rId18"/>
    <p:sldId id="286" r:id="rId19"/>
    <p:sldId id="270" r:id="rId20"/>
    <p:sldId id="281" r:id="rId21"/>
    <p:sldId id="287" r:id="rId22"/>
    <p:sldId id="288" r:id="rId23"/>
    <p:sldId id="282" r:id="rId24"/>
    <p:sldId id="283" r:id="rId25"/>
    <p:sldId id="289" r:id="rId26"/>
    <p:sldId id="284" r:id="rId27"/>
    <p:sldId id="273" r:id="rId28"/>
  </p:sldIdLst>
  <p:sldSz cx="12192000" cy="6858000"/>
  <p:notesSz cx="6858000" cy="9144000"/>
  <p:embeddedFontLst>
    <p:embeddedFont>
      <p:font typeface="微软雅黑" panose="020B0503020204020204" charset="-122"/>
      <p:regular r:id="rId32"/>
    </p:embeddedFont>
    <p:embeddedFont>
      <p:font typeface="字小魂洪亮毛笔隶书简体(商用需授权)" panose="00000500000000000000" charset="-122"/>
      <p:regular r:id="rId33"/>
    </p:embeddedFont>
    <p:embeddedFont>
      <p:font typeface="汉仪书魂体简" panose="02010600000101010101" charset="-122"/>
      <p:regular r:id="rId34"/>
    </p:embeddedFont>
    <p:embeddedFont>
      <p:font typeface="三极魏碑简体" panose="00000500000000000000" charset="-122"/>
      <p:regular r:id="rId35"/>
    </p:embeddedFont>
    <p:embeddedFont>
      <p:font typeface="汉仪颜楷简" panose="00020600040101010101" charset="-122"/>
      <p:regular r:id="rId36"/>
    </p:embeddedFont>
    <p:embeddedFont>
      <p:font typeface="华康行楷体 W5" panose="03000509000000000000" charset="-122"/>
      <p:regular r:id="rId37"/>
    </p:embeddedFont>
  </p:embeddedFontLst>
  <p:custDataLst>
    <p:tags r:id="rId38"/>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4D2"/>
    <a:srgbClr val="000000"/>
    <a:srgbClr val="5E5D5B"/>
    <a:srgbClr val="FFFFFF"/>
    <a:srgbClr val="BF2929"/>
    <a:srgbClr val="D63E3E"/>
    <a:srgbClr val="FECC2B"/>
    <a:srgbClr val="C42C2A"/>
    <a:srgbClr val="D4C5B0"/>
    <a:srgbClr val="D0B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FBD75D-7629-4EBB-891E-9E1BAAB9521C}" styleName="补充样式14">
    <a:wholeTbl>
      <a:tcTxStyle>
        <a:fontRef idx="none">
          <a:srgbClr val="08090C"/>
        </a:fontRef>
      </a:tcTxStyle>
      <a:tcStyle>
        <a:tcBdr>
          <a:left>
            <a:ln w="9525" cmpd="dbl">
              <a:solidFill>
                <a:schemeClr val="dk1"/>
              </a:solidFill>
              <a:prstDash val="solid"/>
            </a:ln>
          </a:left>
          <a:right>
            <a:ln w="9525" cmpd="dbl">
              <a:solidFill>
                <a:schemeClr val="dk1"/>
              </a:solidFill>
              <a:prstDash val="solid"/>
            </a:ln>
          </a:right>
          <a:top>
            <a:ln w="9525" cmpd="dbl">
              <a:solidFill>
                <a:schemeClr val="dk1"/>
              </a:solidFill>
              <a:prstDash val="solid"/>
            </a:ln>
          </a:top>
          <a:bottom>
            <a:ln w="9525" cmpd="dbl">
              <a:solidFill>
                <a:schemeClr val="dk1"/>
              </a:solidFill>
              <a:prstDash val="solid"/>
            </a:ln>
          </a:bottom>
          <a:insideH>
            <a:ln w="9525" cmpd="sng">
              <a:solidFill>
                <a:schemeClr val="dk1">
                  <a:lumMod val="40001"/>
                  <a:lumOff val="59999"/>
                </a:schemeClr>
              </a:solidFill>
              <a:prstDash val="solid"/>
            </a:ln>
          </a:insideH>
          <a:insideV>
            <a:ln w="9525" cmpd="sng">
              <a:solidFill>
                <a:schemeClr val="dk1">
                  <a:lumMod val="40001"/>
                  <a:lumOff val="59999"/>
                </a:schemeClr>
              </a:solidFill>
              <a:prstDash val="solid"/>
            </a:ln>
          </a:insideV>
        </a:tcBdr>
        <a:fill>
          <a:solidFill>
            <a:srgbClr val="FFFFFF"/>
          </a:solidFill>
        </a:fill>
      </a:tcStyle>
    </a:wholeTbl>
    <a:band2H>
      <a:tcStyle>
        <a:tcBdr/>
        <a:fill>
          <a:solidFill>
            <a:schemeClr val="dk1">
              <a:lumMod val="10001"/>
              <a:lumOff val="89999"/>
            </a:schemeClr>
          </a:solidFill>
        </a:fill>
      </a:tcStyle>
    </a:band2H>
    <a:band1V>
      <a:tcStyle>
        <a:tcBdr/>
        <a:fill>
          <a:solidFill>
            <a:schemeClr val="dk1">
              <a:lumMod val="10001"/>
              <a:lumOff val="89999"/>
            </a:schemeClr>
          </a:solidFill>
        </a:fill>
      </a:tcStyle>
    </a:band1V>
    <a:lastCol>
      <a:tcTxStyle b="on">
        <a:fontRef idx="none">
          <a:srgbClr val="08090C"/>
        </a:fontRef>
      </a:tcTxStyle>
      <a:tcStyle>
        <a:tcBdr/>
        <a:fill>
          <a:solidFill>
            <a:schemeClr val="dk1">
              <a:lumMod val="20002"/>
              <a:lumOff val="79998"/>
            </a:schemeClr>
          </a:solidFill>
        </a:fill>
      </a:tcStyle>
    </a:lastCol>
    <a:firstCol>
      <a:tcTxStyle b="on">
        <a:fontRef idx="none">
          <a:srgbClr val="08090C"/>
        </a:fontRef>
      </a:tcTxStyle>
      <a:tcStyle>
        <a:tcBdr/>
        <a:fill>
          <a:solidFill>
            <a:schemeClr val="dk1">
              <a:lumMod val="20002"/>
              <a:lumOff val="79998"/>
            </a:schemeClr>
          </a:solidFill>
        </a:fill>
      </a:tcStyle>
    </a:firstCol>
    <a:lastRow>
      <a:tcTxStyle b="on">
        <a:fontRef idx="none">
          <a:schemeClr val="dk1"/>
        </a:fontRef>
      </a:tcTxStyle>
      <a:tcStyle>
        <a:tcBdr/>
        <a:fill>
          <a:solidFill>
            <a:srgbClr val="FFFFFF"/>
          </a:solidFill>
        </a:fill>
      </a:tcStyle>
    </a:lastRow>
    <a:seCell>
      <a:tcTxStyle b="on">
        <a:fontRef idx="none">
          <a:schemeClr val="dk1"/>
        </a:fontRef>
      </a:tcTxStyle>
      <a:tcStyle>
        <a:tcBdr/>
        <a:fill>
          <a:solidFill>
            <a:srgbClr val="FFFFFF"/>
          </a:solidFill>
        </a:fill>
      </a:tcStyle>
    </a:seCell>
    <a:swCell>
      <a:tcTxStyle b="on">
        <a:fontRef idx="none">
          <a:schemeClr val="dk1"/>
        </a:fontRef>
      </a:tcTxStyle>
      <a:tcStyle>
        <a:tcBdr/>
        <a:fill>
          <a:solidFill>
            <a:srgbClr val="FFFFFF"/>
          </a:solidFill>
        </a:fill>
      </a:tcStyle>
    </a:swCell>
    <a:firstRow>
      <a:tcTxStyle b="on">
        <a:fontRef idx="none">
          <a:schemeClr val="dk1"/>
        </a:fontRef>
      </a:tcTxStyle>
      <a:tcStyle>
        <a:tcBdr/>
      </a:tcStyle>
    </a:firstRow>
    <a:neCell>
      <a:tcTxStyle b="on">
        <a:fontRef idx="none">
          <a:schemeClr val="dk1"/>
        </a:fontRef>
      </a:tcTxStyle>
      <a:tcStyle>
        <a:tcBdr/>
        <a:fill>
          <a:solidFill>
            <a:srgbClr val="FFFFFF"/>
          </a:solidFill>
        </a:fill>
      </a:tcStyle>
    </a:neCell>
    <a:nwCell>
      <a:tcTxStyle b="on">
        <a:fontRef idx="none">
          <a:schemeClr val="dk1"/>
        </a:fontRef>
      </a:tcTxStyle>
      <a:tcStyle>
        <a:tcBdr/>
        <a:fill>
          <a:solidFill>
            <a:srgbClr val="FFFFFF"/>
          </a:solidFill>
        </a:fill>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2160"/>
        <p:guide pos="3839"/>
      </p:guideLst>
    </p:cSldViewPr>
  </p:slideViewPr>
  <p:notesTextViewPr>
    <p:cViewPr>
      <p:scale>
        <a:sx n="3" d="2"/>
        <a:sy n="3" d="2"/>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38.xml"/><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pPr fontAlgn="auto"/>
            <a:r>
              <a:rPr lang="zh-CN" altLang="en-US" strike="noStrike" noProof="1" dirty="0"/>
              <a:t>单击此处编辑母版标题样式</a:t>
            </a:r>
            <a:endParaRPr lang="zh-CN" altLang="en-US" strike="noStrike" noProof="1" dirty="0"/>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a:t>单击此处编辑母版副标题样式</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2" name="日期占位符 1"/>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5"/>
          </p:nvPr>
        </p:nvSpPr>
        <p:spPr/>
        <p:txBody>
          <a:bodyPr/>
          <a:p>
            <a:pPr fontAlgn="auto"/>
            <a:endParaRPr lang="zh-CN" altLang="en-US" strike="noStrike" noProof="1" dirty="0"/>
          </a:p>
        </p:txBody>
      </p:sp>
      <p:sp>
        <p:nvSpPr>
          <p:cNvPr id="4" name="灯片编号占位符 3"/>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198800" y="2484000"/>
            <a:ext cx="9799200" cy="1018800"/>
          </a:xfrm>
        </p:spPr>
        <p:txBody>
          <a:bodyPr vert="horz" lIns="90000" tIns="46800" rIns="90000" bIns="46800" rtlCol="0" anchor="t" anchorCtr="0">
            <a:normAutofit/>
          </a:bodyPr>
          <a:lstStyle>
            <a:lvl1pPr algn="ctr">
              <a:defRPr sz="6000"/>
            </a:lvl1pPr>
          </a:lstStyle>
          <a:p>
            <a:pPr lvl="0" fontAlgn="auto"/>
            <a:r>
              <a:rPr lang="zh-CN" altLang="en-US" strike="noStrike" noProof="1" smtClean="0"/>
              <a:t>单击此处编辑标题</a:t>
            </a:r>
            <a:endParaRPr lang="zh-CN" altLang="en-US" strike="noStrike" noProof="1"/>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4"/>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5"/>
          </p:nvPr>
        </p:nvSpPr>
        <p:spPr/>
        <p:txBody>
          <a:bodyPr/>
          <a:p>
            <a:pPr fontAlgn="auto"/>
            <a:endParaRPr lang="zh-CN" altLang="en-US" strike="noStrike" noProof="1" dirty="0"/>
          </a:p>
        </p:txBody>
      </p:sp>
      <p:sp>
        <p:nvSpPr>
          <p:cNvPr id="5" name="灯片编号占位符 4"/>
          <p:cNvSpPr>
            <a:spLocks noGrp="1"/>
          </p:cNvSpPr>
          <p:nvPr>
            <p:ph type="sldNum" sz="quarter" idx="16"/>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990800" y="3848400"/>
            <a:ext cx="7768800" cy="766800"/>
          </a:xfrm>
        </p:spPr>
        <p:txBody>
          <a:bodyPr lIns="90000" tIns="46800" rIns="90000" bIns="46800" anchor="b" anchorCtr="0">
            <a:normAutofit/>
          </a:bodyPr>
          <a:lstStyle>
            <a:lvl1pPr>
              <a:defRPr sz="4400"/>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dirty="0"/>
          </a:p>
        </p:txBody>
      </p:sp>
      <p:sp>
        <p:nvSpPr>
          <p:cNvPr id="7" name="灯片编号占位符 6"/>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hasCustomPrompt="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5" name="文本占位符 4"/>
          <p:cNvSpPr>
            <a:spLocks noGrp="1"/>
          </p:cNvSpPr>
          <p:nvPr>
            <p:ph type="body" sz="quarter" idx="3" hasCustomPrompt="1"/>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单击此处编辑文本</a:t>
            </a:r>
            <a:endParaRPr lang="zh-CN" altLang="en-US" strike="noStrike" noProof="1"/>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dirty="0"/>
          </a:p>
        </p:txBody>
      </p:sp>
      <p:sp>
        <p:nvSpPr>
          <p:cNvPr id="9" name="灯片编号占位符 8"/>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dirty="0"/>
          </a:p>
        </p:txBody>
      </p:sp>
      <p:sp>
        <p:nvSpPr>
          <p:cNvPr id="5" name="灯片编号占位符 4"/>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lvl="0" fontAlgn="auto"/>
            <a:endParaRPr lang="zh-CN" altLang="en-US" strike="noStrike" noProof="1"/>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fontAlgn="auto"/>
            <a:r>
              <a:rPr lang="zh-CN" altLang="en-US" strike="noStrike" noProof="1" smtClean="0"/>
              <a:t>单击此处编辑母版文本样式</a:t>
            </a:r>
            <a:endParaRPr lang="zh-CN" altLang="en-US" strike="noStrike" noProof="1"/>
          </a:p>
        </p:txBody>
      </p:sp>
      <p:sp>
        <p:nvSpPr>
          <p:cNvPr id="9" name="标题 8"/>
          <p:cNvSpPr>
            <a:spLocks noGrp="1"/>
          </p:cNvSpPr>
          <p:nvPr>
            <p:ph type="title"/>
          </p:nvPr>
        </p:nvSpPr>
        <p:spPr/>
        <p:txBody>
          <a:bodyPr/>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234800" y="914400"/>
            <a:ext cx="1044000" cy="5029200"/>
          </a:xfrm>
        </p:spPr>
        <p:txBody>
          <a:bodyPr vert="eaVert" lIns="90000" tIns="46800" rIns="90000" bIns="46800" rtlCol="0" anchor="ctr" anchorCtr="0">
            <a:normAutofit/>
          </a:bodyPr>
          <a:lstStyle>
            <a:lvl1pPr>
              <a:buNone/>
              <a:defRPr sz="2800"/>
            </a:lvl1pPr>
          </a:lstStyle>
          <a:p>
            <a:pPr lvl="0" fontAlgn="auto"/>
            <a:r>
              <a:rPr lang="zh-CN" altLang="en-US" strike="noStrike" noProof="1" smtClean="0"/>
              <a:t>单击此处编辑标题</a:t>
            </a:r>
            <a:endParaRPr lang="zh-CN" altLang="en-US" strike="noStrike" noProof="1"/>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nvPr>
        </p:nvSpPr>
        <p:spPr/>
        <p:txBody>
          <a:bodyPr/>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xml"/><Relationship Id="rId15" Type="http://schemas.openxmlformats.org/officeDocument/2006/relationships/tags" Target="../tags/tag4.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custDataLst>
              <p:tags r:id="rId12"/>
            </p:custDataLst>
          </p:nvPr>
        </p:nvSpPr>
        <p:spPr>
          <a:xfrm>
            <a:off x="608013" y="608013"/>
            <a:ext cx="10969625" cy="706437"/>
          </a:xfrm>
          <a:prstGeom prst="rect">
            <a:avLst/>
          </a:prstGeom>
          <a:noFill/>
          <a:ln w="9525">
            <a:noFill/>
          </a:ln>
        </p:spPr>
        <p:txBody>
          <a:bodyPr vert="horz" lIns="90170" tIns="46990" rIns="90170" bIns="46990" anchor="ctr" anchorCtr="0"/>
          <a:p>
            <a:pPr lvl="0"/>
            <a:r>
              <a:rPr lang="zh-CN" altLang="en-US" dirty="0"/>
              <a:t>单击此处编辑母版标题样式</a:t>
            </a:r>
            <a:endParaRPr lang="zh-CN" altLang="en-US" dirty="0"/>
          </a:p>
        </p:txBody>
      </p:sp>
      <p:sp>
        <p:nvSpPr>
          <p:cNvPr id="1027" name="文本占位符 2"/>
          <p:cNvSpPr>
            <a:spLocks noGrp="1"/>
          </p:cNvSpPr>
          <p:nvPr>
            <p:ph type="body"/>
            <p:custDataLst>
              <p:tags r:id="rId13"/>
            </p:custDataLst>
          </p:nvPr>
        </p:nvSpPr>
        <p:spPr>
          <a:xfrm>
            <a:off x="608013" y="1490663"/>
            <a:ext cx="10969625" cy="4759325"/>
          </a:xfrm>
          <a:prstGeom prst="rect">
            <a:avLst/>
          </a:prstGeom>
          <a:noFill/>
          <a:ln w="9525">
            <a:noFill/>
          </a:ln>
        </p:spPr>
        <p:txBody>
          <a:bodyPr vert="horz" lIns="90000" tIns="46800" rIns="90000" bIns="4680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custDataLst>
              <p:tags r:id="rId15"/>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fontAlgn="auto"/>
            <a:endParaRPr lang="zh-CN" altLang="en-US" strike="noStrike" noProof="1" dirty="0"/>
          </a:p>
        </p:txBody>
      </p:sp>
      <p:sp>
        <p:nvSpPr>
          <p:cNvPr id="6" name="灯片编号占位符 5"/>
          <p:cNvSpPr>
            <a:spLocks noGrp="1"/>
          </p:cNvSpPr>
          <p:nvPr>
            <p:ph type="sldNum" sz="quarter" idx="4"/>
            <p:custDataLst>
              <p:tags r:id="rId16"/>
            </p:custDataLst>
          </p:nvPr>
        </p:nvSpPr>
        <p:spPr>
          <a:xfrm>
            <a:off x="8877300" y="6315075"/>
            <a:ext cx="2700338" cy="31591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9.xml"/><Relationship Id="rId5" Type="http://schemas.openxmlformats.org/officeDocument/2006/relationships/image" Target="../media/image11.svg"/><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image" Target="../media/image5.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1.xml"/><Relationship Id="rId5" Type="http://schemas.openxmlformats.org/officeDocument/2006/relationships/image" Target="../media/image11.svg"/><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xml"/><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6.xml"/><Relationship Id="rId7" Type="http://schemas.openxmlformats.org/officeDocument/2006/relationships/image" Target="../media/image11.svg"/><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image" Target="../media/image6.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xml"/><Relationship Id="rId2" Type="http://schemas.openxmlformats.org/officeDocument/2006/relationships/image" Target="../media/image6.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0.xml"/><Relationship Id="rId2" Type="http://schemas.openxmlformats.org/officeDocument/2006/relationships/image" Target="../media/image7.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50" name="图片 8"/>
          <p:cNvPicPr/>
          <p:nvPr/>
        </p:nvPicPr>
        <p:blipFill>
          <a:blip r:embed="rId2"/>
          <a:stretch>
            <a:fillRect/>
          </a:stretch>
        </p:blipFill>
        <p:spPr>
          <a:xfrm>
            <a:off x="9612630" y="371475"/>
            <a:ext cx="2339975" cy="370205"/>
          </a:xfrm>
          <a:prstGeom prst="rect">
            <a:avLst/>
          </a:prstGeom>
          <a:noFill/>
          <a:ln w="9525">
            <a:noFill/>
          </a:ln>
        </p:spPr>
      </p:pic>
      <p:sp>
        <p:nvSpPr>
          <p:cNvPr id="100" name="任意多边形 99"/>
          <p:cNvSpPr/>
          <p:nvPr/>
        </p:nvSpPr>
        <p:spPr>
          <a:xfrm>
            <a:off x="1017588" y="336550"/>
            <a:ext cx="4838700" cy="2212975"/>
          </a:xfrm>
          <a:custGeom>
            <a:avLst/>
            <a:gdLst/>
            <a:ahLst/>
            <a:cxnLst>
              <a:cxn ang="3">
                <a:pos x="hc" y="t"/>
              </a:cxn>
              <a:cxn ang="cd2">
                <a:pos x="l" y="vc"/>
              </a:cxn>
              <a:cxn ang="cd4">
                <a:pos x="hc" y="b"/>
              </a:cxn>
              <a:cxn ang="0">
                <a:pos x="r" y="vc"/>
              </a:cxn>
            </a:cxnLst>
            <a:rect l="l" t="t" r="r" b="b"/>
            <a:pathLst>
              <a:path w="7254" h="3661">
                <a:moveTo>
                  <a:pt x="7254" y="3603"/>
                </a:moveTo>
                <a:lnTo>
                  <a:pt x="7254" y="3661"/>
                </a:lnTo>
                <a:lnTo>
                  <a:pt x="7242" y="3661"/>
                </a:lnTo>
                <a:lnTo>
                  <a:pt x="7243" y="3658"/>
                </a:lnTo>
                <a:cubicBezTo>
                  <a:pt x="7250" y="3640"/>
                  <a:pt x="7254" y="3622"/>
                  <a:pt x="7254" y="3603"/>
                </a:cubicBezTo>
                <a:close/>
                <a:moveTo>
                  <a:pt x="0" y="3603"/>
                </a:moveTo>
                <a:cubicBezTo>
                  <a:pt x="0" y="3622"/>
                  <a:pt x="4" y="3640"/>
                  <a:pt x="11" y="3658"/>
                </a:cubicBezTo>
                <a:lnTo>
                  <a:pt x="12" y="3661"/>
                </a:lnTo>
                <a:lnTo>
                  <a:pt x="0" y="3661"/>
                </a:lnTo>
                <a:lnTo>
                  <a:pt x="0" y="3603"/>
                </a:lnTo>
                <a:close/>
                <a:moveTo>
                  <a:pt x="3195" y="773"/>
                </a:moveTo>
                <a:lnTo>
                  <a:pt x="3256" y="774"/>
                </a:lnTo>
                <a:cubicBezTo>
                  <a:pt x="3378" y="777"/>
                  <a:pt x="3502" y="778"/>
                  <a:pt x="3627" y="778"/>
                </a:cubicBezTo>
                <a:cubicBezTo>
                  <a:pt x="3752" y="778"/>
                  <a:pt x="3876" y="777"/>
                  <a:pt x="3998" y="774"/>
                </a:cubicBezTo>
                <a:lnTo>
                  <a:pt x="4059" y="773"/>
                </a:lnTo>
                <a:lnTo>
                  <a:pt x="4059" y="2888"/>
                </a:lnTo>
                <a:lnTo>
                  <a:pt x="3998" y="2887"/>
                </a:lnTo>
                <a:cubicBezTo>
                  <a:pt x="3876" y="2884"/>
                  <a:pt x="3752" y="2883"/>
                  <a:pt x="3627" y="2883"/>
                </a:cubicBezTo>
                <a:cubicBezTo>
                  <a:pt x="3502" y="2883"/>
                  <a:pt x="3378" y="2884"/>
                  <a:pt x="3256" y="2887"/>
                </a:cubicBezTo>
                <a:lnTo>
                  <a:pt x="3195" y="2888"/>
                </a:lnTo>
                <a:lnTo>
                  <a:pt x="3195" y="773"/>
                </a:lnTo>
                <a:close/>
                <a:moveTo>
                  <a:pt x="5124" y="714"/>
                </a:moveTo>
                <a:lnTo>
                  <a:pt x="5124" y="2947"/>
                </a:lnTo>
                <a:lnTo>
                  <a:pt x="5120" y="2947"/>
                </a:lnTo>
                <a:cubicBezTo>
                  <a:pt x="4852" y="2923"/>
                  <a:pt x="4567" y="2905"/>
                  <a:pt x="4269" y="2894"/>
                </a:cubicBezTo>
                <a:lnTo>
                  <a:pt x="4260" y="2894"/>
                </a:lnTo>
                <a:lnTo>
                  <a:pt x="4260" y="767"/>
                </a:lnTo>
                <a:lnTo>
                  <a:pt x="4269" y="767"/>
                </a:lnTo>
                <a:cubicBezTo>
                  <a:pt x="4567" y="756"/>
                  <a:pt x="4852" y="738"/>
                  <a:pt x="5120" y="714"/>
                </a:cubicBezTo>
                <a:lnTo>
                  <a:pt x="5124" y="714"/>
                </a:lnTo>
                <a:close/>
                <a:moveTo>
                  <a:pt x="2130" y="714"/>
                </a:moveTo>
                <a:lnTo>
                  <a:pt x="2134" y="714"/>
                </a:lnTo>
                <a:cubicBezTo>
                  <a:pt x="2402" y="738"/>
                  <a:pt x="2687" y="756"/>
                  <a:pt x="2985" y="767"/>
                </a:cubicBezTo>
                <a:lnTo>
                  <a:pt x="2994" y="767"/>
                </a:lnTo>
                <a:lnTo>
                  <a:pt x="2994" y="2894"/>
                </a:lnTo>
                <a:lnTo>
                  <a:pt x="2985" y="2894"/>
                </a:lnTo>
                <a:cubicBezTo>
                  <a:pt x="2687" y="2905"/>
                  <a:pt x="2402" y="2923"/>
                  <a:pt x="2134" y="2947"/>
                </a:cubicBezTo>
                <a:lnTo>
                  <a:pt x="2130" y="2947"/>
                </a:lnTo>
                <a:lnTo>
                  <a:pt x="2130" y="714"/>
                </a:lnTo>
                <a:close/>
                <a:moveTo>
                  <a:pt x="6189" y="568"/>
                </a:moveTo>
                <a:lnTo>
                  <a:pt x="6189" y="3093"/>
                </a:lnTo>
                <a:lnTo>
                  <a:pt x="6129" y="3082"/>
                </a:lnTo>
                <a:cubicBezTo>
                  <a:pt x="5898" y="3038"/>
                  <a:pt x="5639" y="3000"/>
                  <a:pt x="5356" y="2970"/>
                </a:cubicBezTo>
                <a:lnTo>
                  <a:pt x="5325" y="2967"/>
                </a:lnTo>
                <a:lnTo>
                  <a:pt x="5325" y="694"/>
                </a:lnTo>
                <a:lnTo>
                  <a:pt x="5356" y="691"/>
                </a:lnTo>
                <a:cubicBezTo>
                  <a:pt x="5638" y="661"/>
                  <a:pt x="5898" y="623"/>
                  <a:pt x="6129" y="579"/>
                </a:cubicBezTo>
                <a:lnTo>
                  <a:pt x="6189" y="568"/>
                </a:lnTo>
                <a:close/>
                <a:moveTo>
                  <a:pt x="1065" y="568"/>
                </a:moveTo>
                <a:lnTo>
                  <a:pt x="1125" y="579"/>
                </a:lnTo>
                <a:cubicBezTo>
                  <a:pt x="1356" y="623"/>
                  <a:pt x="1616" y="661"/>
                  <a:pt x="1898" y="691"/>
                </a:cubicBezTo>
                <a:lnTo>
                  <a:pt x="1929" y="694"/>
                </a:lnTo>
                <a:lnTo>
                  <a:pt x="1929" y="2967"/>
                </a:lnTo>
                <a:lnTo>
                  <a:pt x="1898" y="2970"/>
                </a:lnTo>
                <a:cubicBezTo>
                  <a:pt x="1615" y="3000"/>
                  <a:pt x="1356" y="3038"/>
                  <a:pt x="1125" y="3082"/>
                </a:cubicBezTo>
                <a:lnTo>
                  <a:pt x="1065" y="3093"/>
                </a:lnTo>
                <a:lnTo>
                  <a:pt x="1065" y="568"/>
                </a:lnTo>
                <a:close/>
                <a:moveTo>
                  <a:pt x="7254" y="58"/>
                </a:moveTo>
                <a:lnTo>
                  <a:pt x="7254" y="3603"/>
                </a:lnTo>
                <a:cubicBezTo>
                  <a:pt x="7254" y="3426"/>
                  <a:pt x="6932" y="3264"/>
                  <a:pt x="6398" y="3138"/>
                </a:cubicBezTo>
                <a:lnTo>
                  <a:pt x="6390" y="3137"/>
                </a:lnTo>
                <a:lnTo>
                  <a:pt x="6390" y="525"/>
                </a:lnTo>
                <a:lnTo>
                  <a:pt x="6398" y="523"/>
                </a:lnTo>
                <a:cubicBezTo>
                  <a:pt x="6932" y="397"/>
                  <a:pt x="7254" y="235"/>
                  <a:pt x="7254" y="58"/>
                </a:cubicBezTo>
                <a:close/>
                <a:moveTo>
                  <a:pt x="0" y="58"/>
                </a:moveTo>
                <a:cubicBezTo>
                  <a:pt x="0" y="235"/>
                  <a:pt x="322" y="397"/>
                  <a:pt x="856" y="523"/>
                </a:cubicBezTo>
                <a:lnTo>
                  <a:pt x="864" y="525"/>
                </a:lnTo>
                <a:lnTo>
                  <a:pt x="864" y="3137"/>
                </a:lnTo>
                <a:lnTo>
                  <a:pt x="856" y="3138"/>
                </a:lnTo>
                <a:cubicBezTo>
                  <a:pt x="322" y="3264"/>
                  <a:pt x="0" y="3426"/>
                  <a:pt x="0" y="3603"/>
                </a:cubicBezTo>
                <a:lnTo>
                  <a:pt x="0" y="58"/>
                </a:lnTo>
                <a:close/>
                <a:moveTo>
                  <a:pt x="7242" y="0"/>
                </a:moveTo>
                <a:lnTo>
                  <a:pt x="7254" y="0"/>
                </a:lnTo>
                <a:lnTo>
                  <a:pt x="7254" y="58"/>
                </a:lnTo>
                <a:cubicBezTo>
                  <a:pt x="7254" y="39"/>
                  <a:pt x="7250" y="21"/>
                  <a:pt x="7243" y="3"/>
                </a:cubicBezTo>
                <a:lnTo>
                  <a:pt x="7242" y="0"/>
                </a:lnTo>
                <a:close/>
                <a:moveTo>
                  <a:pt x="0" y="0"/>
                </a:moveTo>
                <a:lnTo>
                  <a:pt x="12" y="0"/>
                </a:lnTo>
                <a:lnTo>
                  <a:pt x="11" y="3"/>
                </a:lnTo>
                <a:cubicBezTo>
                  <a:pt x="4" y="21"/>
                  <a:pt x="0" y="39"/>
                  <a:pt x="0" y="58"/>
                </a:cubicBezTo>
                <a:lnTo>
                  <a:pt x="0" y="0"/>
                </a:lnTo>
                <a:close/>
              </a:path>
            </a:pathLst>
          </a:cu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fontAlgn="auto"/>
            <a:endParaRPr lang="zh-CN" altLang="en-US" strike="noStrike" noProof="1"/>
          </a:p>
        </p:txBody>
      </p:sp>
      <p:sp>
        <p:nvSpPr>
          <p:cNvPr id="75" name="矩形 74"/>
          <p:cNvSpPr/>
          <p:nvPr/>
        </p:nvSpPr>
        <p:spPr>
          <a:xfrm>
            <a:off x="0" y="177800"/>
            <a:ext cx="12192000" cy="76200"/>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auto"/>
            <a:endParaRPr lang="zh-CN" altLang="en-US" strike="noStrike" noProof="1"/>
          </a:p>
        </p:txBody>
      </p:sp>
      <p:sp>
        <p:nvSpPr>
          <p:cNvPr id="76" name="矩形 75"/>
          <p:cNvSpPr/>
          <p:nvPr/>
        </p:nvSpPr>
        <p:spPr>
          <a:xfrm>
            <a:off x="0" y="6702425"/>
            <a:ext cx="12192000" cy="76200"/>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auto"/>
            <a:endParaRPr lang="zh-CN" altLang="en-US" strike="noStrike" noProof="1"/>
          </a:p>
        </p:txBody>
      </p:sp>
      <p:sp>
        <p:nvSpPr>
          <p:cNvPr id="77" name="矩形 76"/>
          <p:cNvSpPr/>
          <p:nvPr/>
        </p:nvSpPr>
        <p:spPr>
          <a:xfrm>
            <a:off x="3705225" y="2479675"/>
            <a:ext cx="8486775" cy="2484438"/>
          </a:xfrm>
          <a:prstGeom prst="rect">
            <a:avLst/>
          </a:prstGeom>
          <a:solidFill>
            <a:srgbClr val="EBE4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fontAlgn="auto"/>
            <a:endParaRPr lang="zh-CN" altLang="en-US" strike="noStrike" noProof="1"/>
          </a:p>
        </p:txBody>
      </p:sp>
      <p:sp>
        <p:nvSpPr>
          <p:cNvPr id="2055" name="文本框 5"/>
          <p:cNvSpPr txBox="1"/>
          <p:nvPr/>
        </p:nvSpPr>
        <p:spPr>
          <a:xfrm>
            <a:off x="3705225" y="2632075"/>
            <a:ext cx="8486775" cy="1691640"/>
          </a:xfrm>
          <a:prstGeom prst="rect">
            <a:avLst/>
          </a:prstGeom>
          <a:noFill/>
          <a:ln w="9525">
            <a:noFill/>
          </a:ln>
        </p:spPr>
        <p:txBody>
          <a:bodyPr wrap="square" anchor="t" anchorCtr="0">
            <a:spAutoFit/>
          </a:bodyPr>
          <a:p>
            <a:r>
              <a:rPr lang="zh-CN" altLang="en-US" sz="6000">
                <a:latin typeface="字小魂洪亮毛笔隶书简体(商用需授权)" panose="00000500000000000000" charset="-122"/>
                <a:ea typeface="字小魂洪亮毛笔隶书简体(商用需授权)" panose="00000500000000000000" charset="-122"/>
              </a:rPr>
              <a:t>以文载道</a:t>
            </a:r>
            <a:endParaRPr lang="zh-CN" altLang="en-US" sz="6600">
              <a:latin typeface="字小魂洪亮毛笔隶书简体(商用需授权)" panose="00000500000000000000" charset="-122"/>
              <a:ea typeface="字小魂洪亮毛笔隶书简体(商用需授权)" panose="00000500000000000000" charset="-122"/>
            </a:endParaRPr>
          </a:p>
          <a:p>
            <a:r>
              <a:rPr lang="en-US" altLang="zh-CN" sz="4400">
                <a:latin typeface="字小魂洪亮毛笔隶书简体(商用需授权)" panose="00000500000000000000" charset="-122"/>
                <a:ea typeface="字小魂洪亮毛笔隶书简体(商用需授权)" panose="00000500000000000000" charset="-122"/>
              </a:rPr>
              <a:t>              ——</a:t>
            </a:r>
            <a:r>
              <a:rPr lang="zh-CN" altLang="en-US" sz="4400">
                <a:latin typeface="字小魂洪亮毛笔隶书简体(商用需授权)" panose="00000500000000000000" charset="-122"/>
                <a:ea typeface="字小魂洪亮毛笔隶书简体(商用需授权)" panose="00000500000000000000" charset="-122"/>
              </a:rPr>
              <a:t>历史</a:t>
            </a:r>
            <a:r>
              <a:rPr lang="zh-CN" altLang="en-US" sz="4400">
                <a:latin typeface="字小魂洪亮毛笔隶书简体(商用需授权)" panose="00000500000000000000" charset="-122"/>
                <a:ea typeface="字小魂洪亮毛笔隶书简体(商用需授权)" panose="00000500000000000000" charset="-122"/>
              </a:rPr>
              <a:t>小论文精讲</a:t>
            </a:r>
            <a:endParaRPr lang="zh-CN" altLang="en-US" sz="4400">
              <a:latin typeface="字小魂洪亮毛笔隶书简体(商用需授权)" panose="00000500000000000000" charset="-122"/>
              <a:ea typeface="字小魂洪亮毛笔隶书简体(商用需授权)" panose="00000500000000000000" charset="-122"/>
            </a:endParaRPr>
          </a:p>
        </p:txBody>
      </p:sp>
      <p:pic>
        <p:nvPicPr>
          <p:cNvPr id="2056" name="图片 10" descr="true"/>
          <p:cNvPicPr>
            <a:picLocks noChangeAspect="1"/>
          </p:cNvPicPr>
          <p:nvPr/>
        </p:nvPicPr>
        <p:blipFill>
          <a:blip r:embed="rId4">
            <a:lum bright="-29999" contrast="41999"/>
          </a:blip>
          <a:stretch>
            <a:fillRect/>
          </a:stretch>
        </p:blipFill>
        <p:spPr>
          <a:xfrm>
            <a:off x="-98425" y="1989138"/>
            <a:ext cx="5076825" cy="4868862"/>
          </a:xfrm>
          <a:prstGeom prst="rect">
            <a:avLst/>
          </a:prstGeom>
          <a:noFill/>
          <a:ln w="9525">
            <a:noFill/>
          </a:ln>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27076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en-US" altLang="zh-CN"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 20</a:t>
            </a:r>
            <a:r>
              <a:rPr lang="zh-CN" altLang="en-US" sz="2400">
                <a:solidFill>
                  <a:schemeClr val="tx1"/>
                </a:solidFill>
                <a:latin typeface="三极魏碑简体" panose="00000500000000000000" charset="-122"/>
                <a:ea typeface="三极魏碑简体" panose="00000500000000000000" charset="-122"/>
              </a:rPr>
              <a:t>世纪二三十年代，苏联开始了不同于西方的工业化道路，在国家的主导下，两个五年计划优先发展重工业</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仅用</a:t>
            </a:r>
            <a:r>
              <a:rPr lang="en-US" altLang="zh-CN" sz="2400">
                <a:solidFill>
                  <a:schemeClr val="tx1"/>
                </a:solidFill>
                <a:latin typeface="三极魏碑简体" panose="00000500000000000000" charset="-122"/>
                <a:ea typeface="三极魏碑简体" panose="00000500000000000000" charset="-122"/>
              </a:rPr>
              <a:t>10</a:t>
            </a:r>
            <a:r>
              <a:rPr lang="zh-CN" altLang="en-US" sz="2400">
                <a:solidFill>
                  <a:schemeClr val="tx1"/>
                </a:solidFill>
                <a:latin typeface="三极魏碑简体" panose="00000500000000000000" charset="-122"/>
                <a:ea typeface="三极魏碑简体" panose="00000500000000000000" charset="-122"/>
              </a:rPr>
              <a:t>年完成了欧洲数百年才能走完的工业化道路，各类工业生产部门建立起来，钢铁、石油等工业基地建成，</a:t>
            </a:r>
            <a:r>
              <a:rPr lang="zh-CN" altLang="en-US" sz="2400">
                <a:solidFill>
                  <a:schemeClr val="tx1"/>
                </a:solidFill>
                <a:latin typeface="三极魏碑简体" panose="00000500000000000000" charset="-122"/>
                <a:ea typeface="三极魏碑简体" panose="00000500000000000000" charset="-122"/>
              </a:rPr>
              <a:t>总产值居欧洲第一位。</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摘编自王斯德《世界通史》等</a:t>
            </a:r>
            <a:endParaRPr lang="zh-CN" altLang="en-US" sz="2400">
              <a:solidFill>
                <a:schemeClr val="tx1"/>
              </a:solidFill>
              <a:latin typeface="三极魏碑简体" panose="00000500000000000000" charset="-122"/>
              <a:ea typeface="三极魏碑简体" panose="00000500000000000000" charset="-122"/>
            </a:endParaRPr>
          </a:p>
        </p:txBody>
      </p:sp>
      <p:sp>
        <p:nvSpPr>
          <p:cNvPr id="11" name="文本框 10"/>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6" grpId="1"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27076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en-US" altLang="zh-CN"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 20</a:t>
            </a:r>
            <a:r>
              <a:rPr lang="zh-CN" altLang="en-US" sz="2400">
                <a:solidFill>
                  <a:schemeClr val="tx1"/>
                </a:solidFill>
                <a:latin typeface="三极魏碑简体" panose="00000500000000000000" charset="-122"/>
                <a:ea typeface="三极魏碑简体" panose="00000500000000000000" charset="-122"/>
              </a:rPr>
              <a:t>世纪二三十年代，苏联开始了</a:t>
            </a:r>
            <a:r>
              <a:rPr lang="zh-CN" altLang="en-US" sz="2400">
                <a:solidFill>
                  <a:srgbClr val="C00000"/>
                </a:solidFill>
                <a:latin typeface="三极魏碑简体" panose="00000500000000000000" charset="-122"/>
                <a:ea typeface="三极魏碑简体" panose="00000500000000000000" charset="-122"/>
              </a:rPr>
              <a:t>不同于西方的工业化道路</a:t>
            </a:r>
            <a:r>
              <a:rPr lang="zh-CN" altLang="en-US" sz="2400">
                <a:solidFill>
                  <a:schemeClr val="tx1"/>
                </a:solidFill>
                <a:latin typeface="三极魏碑简体" panose="00000500000000000000" charset="-122"/>
                <a:ea typeface="三极魏碑简体" panose="00000500000000000000" charset="-122"/>
              </a:rPr>
              <a:t>，在</a:t>
            </a:r>
            <a:r>
              <a:rPr lang="zh-CN" altLang="en-US" sz="2400">
                <a:solidFill>
                  <a:srgbClr val="C00000"/>
                </a:solidFill>
                <a:latin typeface="三极魏碑简体" panose="00000500000000000000" charset="-122"/>
                <a:ea typeface="三极魏碑简体" panose="00000500000000000000" charset="-122"/>
              </a:rPr>
              <a:t>国家的主导</a:t>
            </a:r>
            <a:r>
              <a:rPr lang="zh-CN" altLang="en-US" sz="2400">
                <a:solidFill>
                  <a:schemeClr val="tx1"/>
                </a:solidFill>
                <a:latin typeface="三极魏碑简体" panose="00000500000000000000" charset="-122"/>
                <a:ea typeface="三极魏碑简体" panose="00000500000000000000" charset="-122"/>
              </a:rPr>
              <a:t>下，</a:t>
            </a:r>
            <a:r>
              <a:rPr lang="zh-CN" altLang="en-US" sz="2400">
                <a:solidFill>
                  <a:srgbClr val="C00000"/>
                </a:solidFill>
                <a:latin typeface="三极魏碑简体" panose="00000500000000000000" charset="-122"/>
                <a:ea typeface="三极魏碑简体" panose="00000500000000000000" charset="-122"/>
              </a:rPr>
              <a:t>两个五年计划优先发展重工业</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仅用</a:t>
            </a:r>
            <a:r>
              <a:rPr lang="en-US" altLang="zh-CN" sz="2400">
                <a:solidFill>
                  <a:schemeClr val="tx1"/>
                </a:solidFill>
                <a:latin typeface="三极魏碑简体" panose="00000500000000000000" charset="-122"/>
                <a:ea typeface="三极魏碑简体" panose="00000500000000000000" charset="-122"/>
              </a:rPr>
              <a:t>10</a:t>
            </a:r>
            <a:r>
              <a:rPr lang="zh-CN" altLang="en-US" sz="2400">
                <a:solidFill>
                  <a:schemeClr val="tx1"/>
                </a:solidFill>
                <a:latin typeface="三极魏碑简体" panose="00000500000000000000" charset="-122"/>
                <a:ea typeface="三极魏碑简体" panose="00000500000000000000" charset="-122"/>
              </a:rPr>
              <a:t>年完成了欧洲数百年才能走完的工业化道路，各类工业生产部门建立起来，钢铁、石油等工业基地建成，</a:t>
            </a:r>
            <a:r>
              <a:rPr lang="zh-CN" altLang="en-US" sz="2400">
                <a:solidFill>
                  <a:srgbClr val="C00000"/>
                </a:solidFill>
                <a:latin typeface="三极魏碑简体" panose="00000500000000000000" charset="-122"/>
                <a:ea typeface="三极魏碑简体" panose="00000500000000000000" charset="-122"/>
              </a:rPr>
              <a:t>总产值居欧洲第一</a:t>
            </a:r>
            <a:r>
              <a:rPr lang="zh-CN" altLang="en-US" sz="2400">
                <a:solidFill>
                  <a:schemeClr val="tx1"/>
                </a:solidFill>
                <a:latin typeface="三极魏碑简体" panose="00000500000000000000" charset="-122"/>
                <a:ea typeface="三极魏碑简体" panose="00000500000000000000" charset="-122"/>
              </a:rPr>
              <a:t>位。</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摘编自王斯德《世界通史》等</a:t>
            </a:r>
            <a:endParaRPr lang="zh-CN" altLang="en-US" sz="2400">
              <a:solidFill>
                <a:schemeClr val="tx1"/>
              </a:solidFill>
              <a:latin typeface="三极魏碑简体" panose="00000500000000000000" charset="-122"/>
              <a:ea typeface="三极魏碑简体" panose="00000500000000000000" charset="-122"/>
            </a:endParaRPr>
          </a:p>
        </p:txBody>
      </p:sp>
      <p:sp>
        <p:nvSpPr>
          <p:cNvPr id="11" name="文本框 10"/>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31521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zh-CN" altLang="en-US"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材料二</a:t>
            </a:r>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1953-1957</a:t>
            </a:r>
            <a:r>
              <a:rPr lang="zh-CN" altLang="en-US" sz="2400">
                <a:solidFill>
                  <a:schemeClr val="tx1"/>
                </a:solidFill>
                <a:latin typeface="三极魏碑简体" panose="00000500000000000000" charset="-122"/>
                <a:ea typeface="三极魏碑简体" panose="00000500000000000000" charset="-122"/>
              </a:rPr>
              <a:t>年，我国实施优先发展重工业的第一个五年计划，奠定了工业化初步基础。</a:t>
            </a:r>
            <a:r>
              <a:rPr lang="en-US" altLang="zh-CN" sz="2400">
                <a:solidFill>
                  <a:schemeClr val="tx1"/>
                </a:solidFill>
                <a:latin typeface="三极魏碑简体" panose="00000500000000000000" charset="-122"/>
                <a:ea typeface="三极魏碑简体" panose="00000500000000000000" charset="-122"/>
              </a:rPr>
              <a:t>1956</a:t>
            </a:r>
            <a:r>
              <a:rPr lang="zh-CN" altLang="en-US" sz="2400">
                <a:solidFill>
                  <a:schemeClr val="tx1"/>
                </a:solidFill>
                <a:latin typeface="三极魏碑简体" panose="00000500000000000000" charset="-122"/>
                <a:ea typeface="三极魏碑简体" panose="00000500000000000000" charset="-122"/>
              </a:rPr>
              <a:t>年，在吸取苏联教训的基础上，开始探索自己的工业化道路，逐步建立起独立的、比较完整的工业体系。</a:t>
            </a:r>
            <a:r>
              <a:rPr lang="en-US" altLang="zh-CN" sz="2400">
                <a:solidFill>
                  <a:schemeClr val="tx1"/>
                </a:solidFill>
                <a:latin typeface="三极魏碑简体" panose="00000500000000000000" charset="-122"/>
                <a:ea typeface="三极魏碑简体" panose="00000500000000000000" charset="-122"/>
              </a:rPr>
              <a:t>1978</a:t>
            </a:r>
            <a:r>
              <a:rPr lang="zh-CN" altLang="en-US" sz="2400">
                <a:solidFill>
                  <a:schemeClr val="tx1"/>
                </a:solidFill>
                <a:latin typeface="三极魏碑简体" panose="00000500000000000000" charset="-122"/>
                <a:ea typeface="三极魏碑简体" panose="00000500000000000000" charset="-122"/>
              </a:rPr>
              <a:t>年以来，我国实施改革开放，逐步形成了门类齐全、规模庞大的工业体系。进入新时代以来，创新成为引领发展的第一动力，推动中国制造向全球价值链的中高端不断攀升。</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摘编自中国历史研究院《中国通史纲要（新编）》等</a:t>
            </a:r>
            <a:endParaRPr lang="zh-CN" altLang="en-US" sz="2400">
              <a:solidFill>
                <a:schemeClr val="tx1"/>
              </a:solidFill>
              <a:latin typeface="三极魏碑简体" panose="00000500000000000000" charset="-122"/>
              <a:ea typeface="三极魏碑简体" panose="00000500000000000000" charset="-122"/>
            </a:endParaRPr>
          </a:p>
        </p:txBody>
      </p:sp>
      <p:sp>
        <p:nvSpPr>
          <p:cNvPr id="7" name="文本框 6"/>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2.</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材料研读</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448310" y="1400810"/>
            <a:ext cx="11327130" cy="315214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宁夏中考</a:t>
            </a:r>
            <a:r>
              <a:rPr lang="en-US" altLang="zh-CN" sz="2400">
                <a:solidFill>
                  <a:schemeClr val="tx1"/>
                </a:solidFill>
                <a:latin typeface="三极魏碑简体" panose="00000500000000000000" charset="-122"/>
                <a:ea typeface="三极魏碑简体" panose="00000500000000000000" charset="-122"/>
              </a:rPr>
              <a:t>·14)</a:t>
            </a:r>
            <a:r>
              <a:rPr lang="zh-CN" altLang="en-US" sz="2400">
                <a:solidFill>
                  <a:srgbClr val="C00000"/>
                </a:solidFill>
                <a:latin typeface="三极魏碑简体" panose="00000500000000000000" charset="-122"/>
                <a:ea typeface="三极魏碑简体" panose="00000500000000000000" charset="-122"/>
              </a:rPr>
              <a:t>阅读材料，回答问题。</a:t>
            </a:r>
            <a:endParaRPr lang="zh-CN" altLang="en-US" sz="2400">
              <a:solidFill>
                <a:schemeClr val="tx1"/>
              </a:solidFill>
              <a:latin typeface="三极魏碑简体" panose="00000500000000000000" charset="-122"/>
              <a:ea typeface="三极魏碑简体" panose="00000500000000000000" charset="-122"/>
            </a:endParaRPr>
          </a:p>
          <a:p>
            <a:r>
              <a:rPr lang="zh-CN" altLang="en-US" sz="2400">
                <a:solidFill>
                  <a:schemeClr val="tx1"/>
                </a:solidFill>
                <a:latin typeface="三极魏碑简体" panose="00000500000000000000" charset="-122"/>
                <a:ea typeface="三极魏碑简体" panose="00000500000000000000" charset="-122"/>
              </a:rPr>
              <a:t>材料二</a:t>
            </a:r>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1953-1957</a:t>
            </a:r>
            <a:r>
              <a:rPr lang="zh-CN" altLang="en-US" sz="2400">
                <a:solidFill>
                  <a:schemeClr val="tx1"/>
                </a:solidFill>
                <a:latin typeface="三极魏碑简体" panose="00000500000000000000" charset="-122"/>
                <a:ea typeface="三极魏碑简体" panose="00000500000000000000" charset="-122"/>
              </a:rPr>
              <a:t>年，我国实施</a:t>
            </a:r>
            <a:r>
              <a:rPr lang="zh-CN" altLang="en-US" sz="2400">
                <a:solidFill>
                  <a:srgbClr val="C00000"/>
                </a:solidFill>
                <a:latin typeface="三极魏碑简体" panose="00000500000000000000" charset="-122"/>
                <a:ea typeface="三极魏碑简体" panose="00000500000000000000" charset="-122"/>
              </a:rPr>
              <a:t>优先发展重工业</a:t>
            </a:r>
            <a:r>
              <a:rPr lang="zh-CN" altLang="en-US" sz="2400">
                <a:solidFill>
                  <a:schemeClr val="tx1"/>
                </a:solidFill>
                <a:latin typeface="三极魏碑简体" panose="00000500000000000000" charset="-122"/>
                <a:ea typeface="三极魏碑简体" panose="00000500000000000000" charset="-122"/>
              </a:rPr>
              <a:t>的第一个</a:t>
            </a:r>
            <a:r>
              <a:rPr lang="zh-CN" altLang="en-US" sz="2400">
                <a:solidFill>
                  <a:srgbClr val="C00000"/>
                </a:solidFill>
                <a:latin typeface="三极魏碑简体" panose="00000500000000000000" charset="-122"/>
                <a:ea typeface="三极魏碑简体" panose="00000500000000000000" charset="-122"/>
              </a:rPr>
              <a:t>五年计划</a:t>
            </a:r>
            <a:r>
              <a:rPr lang="zh-CN" altLang="en-US" sz="2400">
                <a:solidFill>
                  <a:schemeClr val="tx1"/>
                </a:solidFill>
                <a:latin typeface="三极魏碑简体" panose="00000500000000000000" charset="-122"/>
                <a:ea typeface="三极魏碑简体" panose="00000500000000000000" charset="-122"/>
              </a:rPr>
              <a:t>，奠定了工业化初步基础。</a:t>
            </a:r>
            <a:r>
              <a:rPr lang="en-US" altLang="zh-CN" sz="2400">
                <a:solidFill>
                  <a:schemeClr val="tx1"/>
                </a:solidFill>
                <a:latin typeface="三极魏碑简体" panose="00000500000000000000" charset="-122"/>
                <a:ea typeface="三极魏碑简体" panose="00000500000000000000" charset="-122"/>
              </a:rPr>
              <a:t>1956</a:t>
            </a:r>
            <a:r>
              <a:rPr lang="zh-CN" altLang="en-US" sz="2400">
                <a:solidFill>
                  <a:schemeClr val="tx1"/>
                </a:solidFill>
                <a:latin typeface="三极魏碑简体" panose="00000500000000000000" charset="-122"/>
                <a:ea typeface="三极魏碑简体" panose="00000500000000000000" charset="-122"/>
              </a:rPr>
              <a:t>年，在</a:t>
            </a:r>
            <a:r>
              <a:rPr lang="zh-CN" altLang="en-US" sz="2400">
                <a:solidFill>
                  <a:srgbClr val="C00000"/>
                </a:solidFill>
                <a:latin typeface="三极魏碑简体" panose="00000500000000000000" charset="-122"/>
                <a:ea typeface="三极魏碑简体" panose="00000500000000000000" charset="-122"/>
              </a:rPr>
              <a:t>吸取苏联教训</a:t>
            </a:r>
            <a:r>
              <a:rPr lang="zh-CN" altLang="en-US" sz="2400">
                <a:solidFill>
                  <a:schemeClr val="tx1"/>
                </a:solidFill>
                <a:latin typeface="三极魏碑简体" panose="00000500000000000000" charset="-122"/>
                <a:ea typeface="三极魏碑简体" panose="00000500000000000000" charset="-122"/>
              </a:rPr>
              <a:t>的基础上，开始</a:t>
            </a:r>
            <a:r>
              <a:rPr lang="zh-CN" altLang="en-US" sz="2400">
                <a:solidFill>
                  <a:srgbClr val="C00000"/>
                </a:solidFill>
                <a:latin typeface="三极魏碑简体" panose="00000500000000000000" charset="-122"/>
                <a:ea typeface="三极魏碑简体" panose="00000500000000000000" charset="-122"/>
              </a:rPr>
              <a:t>探索自己的工业化道路</a:t>
            </a:r>
            <a:r>
              <a:rPr lang="zh-CN" altLang="en-US" sz="2400">
                <a:solidFill>
                  <a:schemeClr val="tx1"/>
                </a:solidFill>
                <a:latin typeface="三极魏碑简体" panose="00000500000000000000" charset="-122"/>
                <a:ea typeface="三极魏碑简体" panose="00000500000000000000" charset="-122"/>
              </a:rPr>
              <a:t>，逐步建立起独立的、比较完整的工业体系。</a:t>
            </a:r>
            <a:r>
              <a:rPr lang="en-US" altLang="zh-CN" sz="2400">
                <a:solidFill>
                  <a:schemeClr val="tx1"/>
                </a:solidFill>
                <a:latin typeface="三极魏碑简体" panose="00000500000000000000" charset="-122"/>
                <a:ea typeface="三极魏碑简体" panose="00000500000000000000" charset="-122"/>
              </a:rPr>
              <a:t>1978</a:t>
            </a:r>
            <a:r>
              <a:rPr lang="zh-CN" altLang="en-US" sz="2400">
                <a:solidFill>
                  <a:schemeClr val="tx1"/>
                </a:solidFill>
                <a:latin typeface="三极魏碑简体" panose="00000500000000000000" charset="-122"/>
                <a:ea typeface="三极魏碑简体" panose="00000500000000000000" charset="-122"/>
              </a:rPr>
              <a:t>年以来，我国实施改革开放，逐步形成了门类齐全、规模庞大的工业体系。进入新时代以来，创新成为引领发展的第一动力，推动中国制造向全球价值链的中高端不断攀升。</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摘编自中国历史研究院《中国通史纲要（新编）》等</a:t>
            </a:r>
            <a:endParaRPr lang="zh-CN" altLang="en-US" sz="2400">
              <a:solidFill>
                <a:schemeClr val="tx1"/>
              </a:solidFill>
              <a:latin typeface="三极魏碑简体" panose="00000500000000000000" charset="-122"/>
              <a:ea typeface="三极魏碑简体" panose="00000500000000000000" charset="-122"/>
            </a:endParaRPr>
          </a:p>
        </p:txBody>
      </p:sp>
      <p:sp>
        <p:nvSpPr>
          <p:cNvPr id="7" name="文本框 6"/>
          <p:cNvSpPr txBox="1"/>
          <p:nvPr/>
        </p:nvSpPr>
        <p:spPr>
          <a:xfrm>
            <a:off x="405765" y="437642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依据材料并结合所学知识，简要说明新中国成立以来的工业化发展与苏联工业化发展之间的关系。</a:t>
            </a:r>
            <a:endParaRPr lang="zh-CN" altLang="en-US" sz="2400">
              <a:latin typeface="汉仪书魂体简" panose="02010600000101010101" charset="-122"/>
              <a:ea typeface="汉仪书魂体简" panose="02010600000101010101" charset="-122"/>
            </a:endParaRPr>
          </a:p>
        </p:txBody>
      </p:sp>
      <p:sp>
        <p:nvSpPr>
          <p:cNvPr id="8" name="矩形 7"/>
          <p:cNvSpPr/>
          <p:nvPr/>
        </p:nvSpPr>
        <p:spPr>
          <a:xfrm>
            <a:off x="3179763" y="5293360"/>
            <a:ext cx="577786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捕捉关键信息和隐藏</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信息</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3.</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论点</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提出</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中国共产党继续带领中国人民进行艰苦卓绝的奋斗。在新生政权的巩固中、在社会主义制度建立与社会主义建设的探索中、在中国特色社会主义道路的实践中，取得了举世瞩目的伟大成就，展现出雄浑的精神气象、磅礴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依据材料三，任选角度提炼一个观点，结合三例史实进行论述。（要求：观点明确，史论结合，逻辑清晰，字数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3.</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论点</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提出</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a:t>
            </a:r>
            <a:r>
              <a:rPr lang="zh-CN" altLang="en-US" sz="2400">
                <a:solidFill>
                  <a:srgbClr val="C00000"/>
                </a:solidFill>
                <a:latin typeface="三极魏碑简体" panose="00000500000000000000" charset="-122"/>
                <a:ea typeface="三极魏碑简体" panose="00000500000000000000" charset="-122"/>
              </a:rPr>
              <a:t>中国共产党</a:t>
            </a:r>
            <a:r>
              <a:rPr lang="zh-CN" altLang="en-US" sz="2400">
                <a:solidFill>
                  <a:schemeClr val="tx1"/>
                </a:solidFill>
                <a:latin typeface="三极魏碑简体" panose="00000500000000000000" charset="-122"/>
                <a:ea typeface="三极魏碑简体" panose="00000500000000000000" charset="-122"/>
              </a:rPr>
              <a:t>继续带领</a:t>
            </a:r>
            <a:r>
              <a:rPr lang="zh-CN" altLang="en-US" sz="2400">
                <a:solidFill>
                  <a:srgbClr val="C00000"/>
                </a:solidFill>
                <a:latin typeface="三极魏碑简体" panose="00000500000000000000" charset="-122"/>
                <a:ea typeface="三极魏碑简体" panose="00000500000000000000" charset="-122"/>
              </a:rPr>
              <a:t>中国人民</a:t>
            </a:r>
            <a:r>
              <a:rPr lang="zh-CN" altLang="en-US" sz="2400">
                <a:solidFill>
                  <a:schemeClr val="tx1"/>
                </a:solidFill>
                <a:latin typeface="三极魏碑简体" panose="00000500000000000000" charset="-122"/>
                <a:ea typeface="三极魏碑简体" panose="00000500000000000000" charset="-122"/>
              </a:rPr>
              <a:t>进行</a:t>
            </a:r>
            <a:r>
              <a:rPr lang="zh-CN" altLang="en-US" sz="2400">
                <a:solidFill>
                  <a:srgbClr val="C00000"/>
                </a:solidFill>
                <a:latin typeface="三极魏碑简体" panose="00000500000000000000" charset="-122"/>
                <a:ea typeface="三极魏碑简体" panose="00000500000000000000" charset="-122"/>
              </a:rPr>
              <a:t>艰苦卓绝的奋斗</a:t>
            </a:r>
            <a:r>
              <a:rPr lang="zh-CN" altLang="en-US" sz="2400">
                <a:solidFill>
                  <a:schemeClr val="tx1"/>
                </a:solidFill>
                <a:latin typeface="三极魏碑简体" panose="00000500000000000000" charset="-122"/>
                <a:ea typeface="三极魏碑简体" panose="00000500000000000000" charset="-122"/>
              </a:rPr>
              <a:t>。在新生政权的巩固中、在</a:t>
            </a:r>
            <a:r>
              <a:rPr lang="zh-CN" altLang="en-US" sz="2400">
                <a:solidFill>
                  <a:srgbClr val="C00000"/>
                </a:solidFill>
                <a:latin typeface="三极魏碑简体" panose="00000500000000000000" charset="-122"/>
                <a:ea typeface="三极魏碑简体" panose="00000500000000000000" charset="-122"/>
              </a:rPr>
              <a:t>社会主义</a:t>
            </a:r>
            <a:r>
              <a:rPr lang="zh-CN" altLang="en-US" sz="2400">
                <a:solidFill>
                  <a:schemeClr val="tx1"/>
                </a:solidFill>
                <a:latin typeface="三极魏碑简体" panose="00000500000000000000" charset="-122"/>
                <a:ea typeface="三极魏碑简体" panose="00000500000000000000" charset="-122"/>
              </a:rPr>
              <a:t>制度建立与社会主义建设的探索中、在</a:t>
            </a:r>
            <a:r>
              <a:rPr lang="zh-CN" altLang="en-US" sz="2400">
                <a:solidFill>
                  <a:srgbClr val="C00000"/>
                </a:solidFill>
                <a:latin typeface="三极魏碑简体" panose="00000500000000000000" charset="-122"/>
                <a:ea typeface="三极魏碑简体" panose="00000500000000000000" charset="-122"/>
              </a:rPr>
              <a:t>中国特色社会主义</a:t>
            </a:r>
            <a:r>
              <a:rPr lang="zh-CN" altLang="en-US" sz="2400">
                <a:solidFill>
                  <a:schemeClr val="tx1"/>
                </a:solidFill>
                <a:latin typeface="三极魏碑简体" panose="00000500000000000000" charset="-122"/>
                <a:ea typeface="三极魏碑简体" panose="00000500000000000000" charset="-122"/>
              </a:rPr>
              <a:t>道路的实践中，取得了举世瞩目的</a:t>
            </a:r>
            <a:r>
              <a:rPr lang="zh-CN" altLang="en-US" sz="2400">
                <a:solidFill>
                  <a:srgbClr val="C00000"/>
                </a:solidFill>
                <a:latin typeface="三极魏碑简体" panose="00000500000000000000" charset="-122"/>
                <a:ea typeface="三极魏碑简体" panose="00000500000000000000" charset="-122"/>
              </a:rPr>
              <a:t>伟大成就</a:t>
            </a:r>
            <a:r>
              <a:rPr lang="zh-CN" altLang="en-US" sz="2400">
                <a:solidFill>
                  <a:schemeClr val="tx1"/>
                </a:solidFill>
                <a:latin typeface="三极魏碑简体" panose="00000500000000000000" charset="-122"/>
                <a:ea typeface="三极魏碑简体" panose="00000500000000000000" charset="-122"/>
              </a:rPr>
              <a:t>，展现出</a:t>
            </a:r>
            <a:r>
              <a:rPr lang="zh-CN" altLang="en-US" sz="2400">
                <a:solidFill>
                  <a:srgbClr val="C00000"/>
                </a:solidFill>
                <a:latin typeface="三极魏碑简体" panose="00000500000000000000" charset="-122"/>
                <a:ea typeface="三极魏碑简体" panose="00000500000000000000" charset="-122"/>
              </a:rPr>
              <a:t>雄浑</a:t>
            </a:r>
            <a:r>
              <a:rPr lang="zh-CN" altLang="en-US" sz="2400">
                <a:solidFill>
                  <a:schemeClr val="tx1"/>
                </a:solidFill>
                <a:latin typeface="三极魏碑简体" panose="00000500000000000000" charset="-122"/>
                <a:ea typeface="三极魏碑简体" panose="00000500000000000000" charset="-122"/>
              </a:rPr>
              <a:t>的精神气象、</a:t>
            </a:r>
            <a:r>
              <a:rPr lang="zh-CN" altLang="en-US" sz="2400">
                <a:solidFill>
                  <a:srgbClr val="C00000"/>
                </a:solidFill>
                <a:latin typeface="三极魏碑简体" panose="00000500000000000000" charset="-122"/>
                <a:ea typeface="三极魏碑简体" panose="00000500000000000000" charset="-122"/>
              </a:rPr>
              <a:t>磅礴</a:t>
            </a:r>
            <a:r>
              <a:rPr lang="zh-CN" altLang="en-US" sz="2400">
                <a:solidFill>
                  <a:schemeClr val="tx1"/>
                </a:solidFill>
                <a:latin typeface="三极魏碑简体" panose="00000500000000000000" charset="-122"/>
                <a:ea typeface="三极魏碑简体" panose="00000500000000000000" charset="-122"/>
              </a:rPr>
              <a:t>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依据材料三，任选角度提炼一个观点，结合三例史实进行论述。（要求：观点明确，史论结合，逻辑清晰，字数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7" name="矩形 6"/>
          <p:cNvSpPr/>
          <p:nvPr/>
        </p:nvSpPr>
        <p:spPr>
          <a:xfrm>
            <a:off x="1598296" y="529336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谁</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领导？</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8" name="矩形 7"/>
          <p:cNvSpPr/>
          <p:nvPr/>
        </p:nvSpPr>
        <p:spPr>
          <a:xfrm>
            <a:off x="4748849" y="5293360"/>
            <a:ext cx="272605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谁</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在奋斗？</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10" name="矩形 9"/>
          <p:cNvSpPr/>
          <p:nvPr/>
        </p:nvSpPr>
        <p:spPr>
          <a:xfrm>
            <a:off x="8219441" y="5293360"/>
            <a:ext cx="323469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走什么</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道路？</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7" grpId="1"/>
      <p:bldP spid="8" grpId="1"/>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4.</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史料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选择</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a:t>
            </a:r>
            <a:r>
              <a:rPr lang="zh-CN" altLang="en-US" sz="2400">
                <a:solidFill>
                  <a:srgbClr val="C00000"/>
                </a:solidFill>
                <a:latin typeface="三极魏碑简体" panose="00000500000000000000" charset="-122"/>
                <a:ea typeface="三极魏碑简体" panose="00000500000000000000" charset="-122"/>
              </a:rPr>
              <a:t>中国共产党</a:t>
            </a:r>
            <a:r>
              <a:rPr lang="zh-CN" altLang="en-US" sz="2400">
                <a:solidFill>
                  <a:schemeClr val="tx1"/>
                </a:solidFill>
                <a:latin typeface="三极魏碑简体" panose="00000500000000000000" charset="-122"/>
                <a:ea typeface="三极魏碑简体" panose="00000500000000000000" charset="-122"/>
              </a:rPr>
              <a:t>继续带领</a:t>
            </a:r>
            <a:r>
              <a:rPr lang="zh-CN" altLang="en-US" sz="2400">
                <a:solidFill>
                  <a:srgbClr val="C00000"/>
                </a:solidFill>
                <a:latin typeface="三极魏碑简体" panose="00000500000000000000" charset="-122"/>
                <a:ea typeface="三极魏碑简体" panose="00000500000000000000" charset="-122"/>
              </a:rPr>
              <a:t>中国人民</a:t>
            </a:r>
            <a:r>
              <a:rPr lang="zh-CN" altLang="en-US" sz="2400">
                <a:solidFill>
                  <a:schemeClr val="tx1"/>
                </a:solidFill>
                <a:latin typeface="三极魏碑简体" panose="00000500000000000000" charset="-122"/>
                <a:ea typeface="三极魏碑简体" panose="00000500000000000000" charset="-122"/>
              </a:rPr>
              <a:t>进行</a:t>
            </a:r>
            <a:r>
              <a:rPr lang="zh-CN" altLang="en-US" sz="2400">
                <a:solidFill>
                  <a:srgbClr val="C00000"/>
                </a:solidFill>
                <a:latin typeface="三极魏碑简体" panose="00000500000000000000" charset="-122"/>
                <a:ea typeface="三极魏碑简体" panose="00000500000000000000" charset="-122"/>
              </a:rPr>
              <a:t>艰苦卓绝的奋斗</a:t>
            </a:r>
            <a:r>
              <a:rPr lang="zh-CN" altLang="en-US" sz="2400">
                <a:solidFill>
                  <a:schemeClr val="tx1"/>
                </a:solidFill>
                <a:latin typeface="三极魏碑简体" panose="00000500000000000000" charset="-122"/>
                <a:ea typeface="三极魏碑简体" panose="00000500000000000000" charset="-122"/>
              </a:rPr>
              <a:t>。在新生政权的巩固中、在</a:t>
            </a:r>
            <a:r>
              <a:rPr lang="zh-CN" altLang="en-US" sz="2400">
                <a:solidFill>
                  <a:srgbClr val="C00000"/>
                </a:solidFill>
                <a:latin typeface="三极魏碑简体" panose="00000500000000000000" charset="-122"/>
                <a:ea typeface="三极魏碑简体" panose="00000500000000000000" charset="-122"/>
              </a:rPr>
              <a:t>社会主义</a:t>
            </a:r>
            <a:r>
              <a:rPr lang="zh-CN" altLang="en-US" sz="2400">
                <a:solidFill>
                  <a:schemeClr val="tx1"/>
                </a:solidFill>
                <a:latin typeface="三极魏碑简体" panose="00000500000000000000" charset="-122"/>
                <a:ea typeface="三极魏碑简体" panose="00000500000000000000" charset="-122"/>
              </a:rPr>
              <a:t>制度建立与社会主义建设的探索中、在</a:t>
            </a:r>
            <a:r>
              <a:rPr lang="zh-CN" altLang="en-US" sz="2400">
                <a:solidFill>
                  <a:srgbClr val="C00000"/>
                </a:solidFill>
                <a:latin typeface="三极魏碑简体" panose="00000500000000000000" charset="-122"/>
                <a:ea typeface="三极魏碑简体" panose="00000500000000000000" charset="-122"/>
              </a:rPr>
              <a:t>中国特色社会主义</a:t>
            </a:r>
            <a:r>
              <a:rPr lang="zh-CN" altLang="en-US" sz="2400">
                <a:solidFill>
                  <a:schemeClr val="tx1"/>
                </a:solidFill>
                <a:latin typeface="三极魏碑简体" panose="00000500000000000000" charset="-122"/>
                <a:ea typeface="三极魏碑简体" panose="00000500000000000000" charset="-122"/>
              </a:rPr>
              <a:t>道路的实践中，取得了举世瞩目的</a:t>
            </a:r>
            <a:r>
              <a:rPr lang="zh-CN" altLang="en-US" sz="2400">
                <a:solidFill>
                  <a:srgbClr val="C00000"/>
                </a:solidFill>
                <a:latin typeface="三极魏碑简体" panose="00000500000000000000" charset="-122"/>
                <a:ea typeface="三极魏碑简体" panose="00000500000000000000" charset="-122"/>
              </a:rPr>
              <a:t>伟大成就</a:t>
            </a:r>
            <a:r>
              <a:rPr lang="zh-CN" altLang="en-US" sz="2400">
                <a:solidFill>
                  <a:schemeClr val="tx1"/>
                </a:solidFill>
                <a:latin typeface="三极魏碑简体" panose="00000500000000000000" charset="-122"/>
                <a:ea typeface="三极魏碑简体" panose="00000500000000000000" charset="-122"/>
              </a:rPr>
              <a:t>，展现出</a:t>
            </a:r>
            <a:r>
              <a:rPr lang="zh-CN" altLang="en-US" sz="2400">
                <a:solidFill>
                  <a:srgbClr val="C00000"/>
                </a:solidFill>
                <a:latin typeface="三极魏碑简体" panose="00000500000000000000" charset="-122"/>
                <a:ea typeface="三极魏碑简体" panose="00000500000000000000" charset="-122"/>
              </a:rPr>
              <a:t>雄浑</a:t>
            </a:r>
            <a:r>
              <a:rPr lang="zh-CN" altLang="en-US" sz="2400">
                <a:solidFill>
                  <a:schemeClr val="tx1"/>
                </a:solidFill>
                <a:latin typeface="三极魏碑简体" panose="00000500000000000000" charset="-122"/>
                <a:ea typeface="三极魏碑简体" panose="00000500000000000000" charset="-122"/>
              </a:rPr>
              <a:t>的精神气象、</a:t>
            </a:r>
            <a:r>
              <a:rPr lang="zh-CN" altLang="en-US" sz="2400">
                <a:solidFill>
                  <a:srgbClr val="C00000"/>
                </a:solidFill>
                <a:latin typeface="三极魏碑简体" panose="00000500000000000000" charset="-122"/>
                <a:ea typeface="三极魏碑简体" panose="00000500000000000000" charset="-122"/>
              </a:rPr>
              <a:t>磅礴</a:t>
            </a:r>
            <a:r>
              <a:rPr lang="zh-CN" altLang="en-US" sz="2400">
                <a:solidFill>
                  <a:schemeClr val="tx1"/>
                </a:solidFill>
                <a:latin typeface="三极魏碑简体" panose="00000500000000000000" charset="-122"/>
                <a:ea typeface="三极魏碑简体" panose="00000500000000000000" charset="-122"/>
              </a:rPr>
              <a:t>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a:t>
            </a:r>
            <a:r>
              <a:rPr lang="zh-CN" altLang="en-US" sz="2400">
                <a:solidFill>
                  <a:srgbClr val="C00000"/>
                </a:solidFill>
                <a:latin typeface="汉仪书魂体简" panose="02010600000101010101" charset="-122"/>
                <a:ea typeface="汉仪书魂体简" panose="02010600000101010101" charset="-122"/>
              </a:rPr>
              <a:t>三例史实</a:t>
            </a:r>
            <a:r>
              <a:rPr lang="zh-CN" altLang="en-US" sz="2400">
                <a:latin typeface="汉仪书魂体简" panose="02010600000101010101" charset="-122"/>
                <a:ea typeface="汉仪书魂体简" panose="02010600000101010101" charset="-122"/>
              </a:rPr>
              <a:t>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11" name="文本框 10"/>
          <p:cNvSpPr txBox="1"/>
          <p:nvPr/>
        </p:nvSpPr>
        <p:spPr>
          <a:xfrm>
            <a:off x="1021080" y="5116195"/>
            <a:ext cx="10295890" cy="460375"/>
          </a:xfrm>
          <a:prstGeom prst="rect">
            <a:avLst/>
          </a:prstGeom>
          <a:solidFill>
            <a:schemeClr val="tx1">
              <a:lumMod val="50000"/>
              <a:lumOff val="50000"/>
            </a:schemeClr>
          </a:solidFill>
        </p:spPr>
        <p:txBody>
          <a:bodyPr wrap="square" rtlCol="0">
            <a:spAutoFit/>
          </a:bodyPr>
          <a:p>
            <a:r>
              <a:rPr lang="zh-CN" altLang="en-US" sz="2400">
                <a:solidFill>
                  <a:schemeClr val="bg1"/>
                </a:solidFill>
                <a:latin typeface="汉仪书魂体简" panose="02010600000101010101" charset="-122"/>
                <a:ea typeface="汉仪书魂体简" panose="02010600000101010101" charset="-122"/>
              </a:rPr>
              <a:t>事件：</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一五计划</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土地改革</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改革开放</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a:t>
            </a:r>
            <a:r>
              <a:rPr lang="en-US" altLang="zh-CN" sz="2400">
                <a:solidFill>
                  <a:schemeClr val="bg1"/>
                </a:solidFill>
                <a:latin typeface="汉仪书魂体简" panose="02010600000101010101" charset="-122"/>
                <a:ea typeface="汉仪书魂体简" panose="02010600000101010101" charset="-122"/>
              </a:rPr>
              <a:t>“</a:t>
            </a:r>
            <a:r>
              <a:rPr lang="zh-CN" altLang="en-US" sz="2400">
                <a:solidFill>
                  <a:schemeClr val="bg1"/>
                </a:solidFill>
                <a:latin typeface="汉仪书魂体简" panose="02010600000101010101" charset="-122"/>
                <a:ea typeface="汉仪书魂体简" panose="02010600000101010101" charset="-122"/>
              </a:rPr>
              <a:t>两弹一星</a:t>
            </a:r>
            <a:r>
              <a:rPr lang="en-US" altLang="zh-CN" sz="2400">
                <a:solidFill>
                  <a:schemeClr val="bg1"/>
                </a:solidFill>
                <a:latin typeface="汉仪书魂体简" panose="02010600000101010101" charset="-122"/>
                <a:ea typeface="汉仪书魂体简" panose="02010600000101010101" charset="-122"/>
              </a:rPr>
              <a:t>”……</a:t>
            </a:r>
            <a:endParaRPr lang="en-US" altLang="zh-CN" sz="2400">
              <a:solidFill>
                <a:schemeClr val="bg1"/>
              </a:solidFill>
              <a:latin typeface="汉仪书魂体简" panose="02010600000101010101" charset="-122"/>
              <a:ea typeface="汉仪书魂体简" panose="02010600000101010101" charset="-122"/>
            </a:endParaRPr>
          </a:p>
        </p:txBody>
      </p:sp>
      <p:sp>
        <p:nvSpPr>
          <p:cNvPr id="10" name="文本框 9"/>
          <p:cNvSpPr txBox="1"/>
          <p:nvPr/>
        </p:nvSpPr>
        <p:spPr>
          <a:xfrm>
            <a:off x="1021080" y="5867400"/>
            <a:ext cx="10295255" cy="460375"/>
          </a:xfrm>
          <a:prstGeom prst="rect">
            <a:avLst/>
          </a:prstGeom>
          <a:solidFill>
            <a:schemeClr val="tx1">
              <a:lumMod val="50000"/>
              <a:lumOff val="50000"/>
            </a:schemeClr>
          </a:solidFill>
        </p:spPr>
        <p:txBody>
          <a:bodyPr wrap="square" rtlCol="0">
            <a:spAutoFit/>
          </a:bodyPr>
          <a:p>
            <a:r>
              <a:rPr lang="zh-CN" altLang="en-US" sz="2400">
                <a:solidFill>
                  <a:schemeClr val="bg1"/>
                </a:solidFill>
                <a:latin typeface="汉仪书魂体简" panose="02010600000101010101" charset="-122"/>
                <a:ea typeface="汉仪书魂体简" panose="02010600000101010101" charset="-122"/>
              </a:rPr>
              <a:t>人物：</a:t>
            </a:r>
            <a:r>
              <a:rPr lang="zh-CN" altLang="en-US" sz="2400">
                <a:solidFill>
                  <a:schemeClr val="bg1"/>
                </a:solidFill>
                <a:latin typeface="汉仪书魂体简" panose="02010600000101010101" charset="-122"/>
                <a:ea typeface="汉仪书魂体简" panose="02010600000101010101" charset="-122"/>
              </a:rPr>
              <a:t>钱学森、邓稼先、袁隆平、王进喜、小岗村的农民</a:t>
            </a:r>
            <a:r>
              <a:rPr lang="en-US" altLang="zh-CN" sz="2400">
                <a:solidFill>
                  <a:schemeClr val="bg1"/>
                </a:solidFill>
                <a:latin typeface="汉仪书魂体简" panose="02010600000101010101" charset="-122"/>
                <a:ea typeface="汉仪书魂体简" panose="02010600000101010101" charset="-122"/>
              </a:rPr>
              <a:t>……</a:t>
            </a:r>
            <a:endParaRPr lang="en-US" altLang="zh-CN" sz="2400">
              <a:solidFill>
                <a:schemeClr val="bg1"/>
              </a:solidFill>
              <a:latin typeface="汉仪书魂体简" panose="02010600000101010101" charset="-122"/>
              <a:ea typeface="汉仪书魂体简" panose="0201060000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1" grpId="1"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史论结合</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6" name="文本框 5"/>
          <p:cNvSpPr txBox="1"/>
          <p:nvPr/>
        </p:nvSpPr>
        <p:spPr>
          <a:xfrm>
            <a:off x="236855" y="1624330"/>
            <a:ext cx="11750675" cy="2490470"/>
          </a:xfrm>
          <a:prstGeom prst="rect">
            <a:avLst/>
          </a:prstGeom>
          <a:solidFill>
            <a:schemeClr val="bg1">
              <a:lumMod val="85000"/>
              <a:alpha val="61000"/>
            </a:schemeClr>
          </a:solidFill>
        </p:spPr>
        <p:txBody>
          <a:bodyPr wrap="square" rtlCol="0">
            <a:no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吉林长春</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精神是一个民族赖以长久生存的灵魂。阅读材料，完成下列要求。</a:t>
            </a:r>
            <a:endParaRPr lang="zh-CN" altLang="en-US" sz="2400">
              <a:solidFill>
                <a:schemeClr val="tx1"/>
              </a:solidFill>
              <a:latin typeface="三极魏碑简体" panose="00000500000000000000" charset="-122"/>
              <a:ea typeface="三极魏碑简体" panose="00000500000000000000" charset="-122"/>
            </a:endParaRPr>
          </a:p>
          <a:p>
            <a:pPr algn="just"/>
            <a:r>
              <a:rPr lang="zh-CN" altLang="en-US" sz="2400">
                <a:solidFill>
                  <a:schemeClr val="tx1"/>
                </a:solidFill>
                <a:latin typeface="三极魏碑简体" panose="00000500000000000000" charset="-122"/>
                <a:ea typeface="三极魏碑简体" panose="00000500000000000000" charset="-122"/>
              </a:rPr>
              <a:t>材料三：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 </a:t>
            </a:r>
            <a:r>
              <a:rPr lang="zh-CN" altLang="en-US" sz="2400">
                <a:solidFill>
                  <a:schemeClr val="tx1"/>
                </a:solidFill>
                <a:latin typeface="三极魏碑简体" panose="00000500000000000000" charset="-122"/>
                <a:ea typeface="三极魏碑简体" panose="00000500000000000000" charset="-122"/>
              </a:rPr>
              <a:t>新中国成立以来，</a:t>
            </a:r>
            <a:r>
              <a:rPr lang="zh-CN" altLang="en-US" sz="2400">
                <a:solidFill>
                  <a:srgbClr val="C00000"/>
                </a:solidFill>
                <a:latin typeface="三极魏碑简体" panose="00000500000000000000" charset="-122"/>
                <a:ea typeface="三极魏碑简体" panose="00000500000000000000" charset="-122"/>
              </a:rPr>
              <a:t>中国共产党</a:t>
            </a:r>
            <a:r>
              <a:rPr lang="zh-CN" altLang="en-US" sz="2400">
                <a:solidFill>
                  <a:schemeClr val="tx1"/>
                </a:solidFill>
                <a:latin typeface="三极魏碑简体" panose="00000500000000000000" charset="-122"/>
                <a:ea typeface="三极魏碑简体" panose="00000500000000000000" charset="-122"/>
              </a:rPr>
              <a:t>继续带领</a:t>
            </a:r>
            <a:r>
              <a:rPr lang="zh-CN" altLang="en-US" sz="2400">
                <a:solidFill>
                  <a:srgbClr val="C00000"/>
                </a:solidFill>
                <a:latin typeface="三极魏碑简体" panose="00000500000000000000" charset="-122"/>
                <a:ea typeface="三极魏碑简体" panose="00000500000000000000" charset="-122"/>
              </a:rPr>
              <a:t>中国人民</a:t>
            </a:r>
            <a:r>
              <a:rPr lang="zh-CN" altLang="en-US" sz="2400">
                <a:solidFill>
                  <a:schemeClr val="tx1"/>
                </a:solidFill>
                <a:latin typeface="三极魏碑简体" panose="00000500000000000000" charset="-122"/>
                <a:ea typeface="三极魏碑简体" panose="00000500000000000000" charset="-122"/>
              </a:rPr>
              <a:t>进行</a:t>
            </a:r>
            <a:r>
              <a:rPr lang="zh-CN" altLang="en-US" sz="2400">
                <a:solidFill>
                  <a:srgbClr val="C00000"/>
                </a:solidFill>
                <a:latin typeface="三极魏碑简体" panose="00000500000000000000" charset="-122"/>
                <a:ea typeface="三极魏碑简体" panose="00000500000000000000" charset="-122"/>
              </a:rPr>
              <a:t>艰苦卓绝的奋斗</a:t>
            </a:r>
            <a:r>
              <a:rPr lang="zh-CN" altLang="en-US" sz="2400">
                <a:solidFill>
                  <a:schemeClr val="tx1"/>
                </a:solidFill>
                <a:latin typeface="三极魏碑简体" panose="00000500000000000000" charset="-122"/>
                <a:ea typeface="三极魏碑简体" panose="00000500000000000000" charset="-122"/>
              </a:rPr>
              <a:t>。在新生政权的巩固中、在</a:t>
            </a:r>
            <a:r>
              <a:rPr lang="zh-CN" altLang="en-US" sz="2400">
                <a:solidFill>
                  <a:srgbClr val="C00000"/>
                </a:solidFill>
                <a:latin typeface="三极魏碑简体" panose="00000500000000000000" charset="-122"/>
                <a:ea typeface="三极魏碑简体" panose="00000500000000000000" charset="-122"/>
              </a:rPr>
              <a:t>社会主义</a:t>
            </a:r>
            <a:r>
              <a:rPr lang="zh-CN" altLang="en-US" sz="2400">
                <a:solidFill>
                  <a:schemeClr val="tx1"/>
                </a:solidFill>
                <a:latin typeface="三极魏碑简体" panose="00000500000000000000" charset="-122"/>
                <a:ea typeface="三极魏碑简体" panose="00000500000000000000" charset="-122"/>
              </a:rPr>
              <a:t>制度建立与社会主义建设的探索中、在</a:t>
            </a:r>
            <a:r>
              <a:rPr lang="zh-CN" altLang="en-US" sz="2400">
                <a:solidFill>
                  <a:srgbClr val="C00000"/>
                </a:solidFill>
                <a:latin typeface="三极魏碑简体" panose="00000500000000000000" charset="-122"/>
                <a:ea typeface="三极魏碑简体" panose="00000500000000000000" charset="-122"/>
              </a:rPr>
              <a:t>中国特色社会主义</a:t>
            </a:r>
            <a:r>
              <a:rPr lang="zh-CN" altLang="en-US" sz="2400">
                <a:solidFill>
                  <a:schemeClr val="tx1"/>
                </a:solidFill>
                <a:latin typeface="三极魏碑简体" panose="00000500000000000000" charset="-122"/>
                <a:ea typeface="三极魏碑简体" panose="00000500000000000000" charset="-122"/>
              </a:rPr>
              <a:t>道路的实践中，取得了举世瞩目的</a:t>
            </a:r>
            <a:r>
              <a:rPr lang="zh-CN" altLang="en-US" sz="2400">
                <a:solidFill>
                  <a:srgbClr val="C00000"/>
                </a:solidFill>
                <a:latin typeface="三极魏碑简体" panose="00000500000000000000" charset="-122"/>
                <a:ea typeface="三极魏碑简体" panose="00000500000000000000" charset="-122"/>
              </a:rPr>
              <a:t>伟大成就</a:t>
            </a:r>
            <a:r>
              <a:rPr lang="zh-CN" altLang="en-US" sz="2400">
                <a:solidFill>
                  <a:schemeClr val="tx1"/>
                </a:solidFill>
                <a:latin typeface="三极魏碑简体" panose="00000500000000000000" charset="-122"/>
                <a:ea typeface="三极魏碑简体" panose="00000500000000000000" charset="-122"/>
              </a:rPr>
              <a:t>，展现出</a:t>
            </a:r>
            <a:r>
              <a:rPr lang="zh-CN" altLang="en-US" sz="2400">
                <a:solidFill>
                  <a:srgbClr val="C00000"/>
                </a:solidFill>
                <a:latin typeface="三极魏碑简体" panose="00000500000000000000" charset="-122"/>
                <a:ea typeface="三极魏碑简体" panose="00000500000000000000" charset="-122"/>
              </a:rPr>
              <a:t>雄浑</a:t>
            </a:r>
            <a:r>
              <a:rPr lang="zh-CN" altLang="en-US" sz="2400">
                <a:solidFill>
                  <a:schemeClr val="tx1"/>
                </a:solidFill>
                <a:latin typeface="三极魏碑简体" panose="00000500000000000000" charset="-122"/>
                <a:ea typeface="三极魏碑简体" panose="00000500000000000000" charset="-122"/>
              </a:rPr>
              <a:t>的精神气象、</a:t>
            </a:r>
            <a:r>
              <a:rPr lang="zh-CN" altLang="en-US" sz="2400">
                <a:solidFill>
                  <a:srgbClr val="C00000"/>
                </a:solidFill>
                <a:latin typeface="三极魏碑简体" panose="00000500000000000000" charset="-122"/>
                <a:ea typeface="三极魏碑简体" panose="00000500000000000000" charset="-122"/>
              </a:rPr>
              <a:t>磅礴</a:t>
            </a:r>
            <a:r>
              <a:rPr lang="zh-CN" altLang="en-US" sz="2400">
                <a:solidFill>
                  <a:schemeClr val="tx1"/>
                </a:solidFill>
                <a:latin typeface="三极魏碑简体" panose="00000500000000000000" charset="-122"/>
                <a:ea typeface="三极魏碑简体" panose="00000500000000000000" charset="-122"/>
              </a:rPr>
              <a:t>的精神力量。</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摘编自沈壮海《增强实现中华民族伟大复兴的精神力量》</a:t>
            </a:r>
            <a:endParaRPr lang="zh-CN" altLang="en-US" sz="2400">
              <a:solidFill>
                <a:schemeClr val="tx1"/>
              </a:solidFill>
              <a:latin typeface="三极魏碑简体" panose="00000500000000000000" charset="-122"/>
              <a:ea typeface="三极魏碑简体" panose="00000500000000000000" charset="-122"/>
            </a:endParaRPr>
          </a:p>
        </p:txBody>
      </p:sp>
      <p:sp>
        <p:nvSpPr>
          <p:cNvPr id="9" name="文本框 8"/>
          <p:cNvSpPr txBox="1"/>
          <p:nvPr/>
        </p:nvSpPr>
        <p:spPr>
          <a:xfrm>
            <a:off x="405765" y="4114800"/>
            <a:ext cx="11326495" cy="829945"/>
          </a:xfrm>
          <a:prstGeom prst="rect">
            <a:avLst/>
          </a:prstGeom>
          <a:solidFill>
            <a:srgbClr val="EBE4D2"/>
          </a:solidFill>
        </p:spPr>
        <p:txBody>
          <a:bodyPr wrap="square" rtlCol="0">
            <a:spAutoFit/>
          </a:bodyPr>
          <a:p>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依据材料三，任选角度提炼一个观点，结合</a:t>
            </a:r>
            <a:r>
              <a:rPr lang="zh-CN" altLang="en-US" sz="2400">
                <a:solidFill>
                  <a:srgbClr val="C00000"/>
                </a:solidFill>
                <a:latin typeface="汉仪书魂体简" panose="02010600000101010101" charset="-122"/>
                <a:ea typeface="汉仪书魂体简" panose="02010600000101010101" charset="-122"/>
              </a:rPr>
              <a:t>三例史实</a:t>
            </a:r>
            <a:r>
              <a:rPr lang="zh-CN" altLang="en-US" sz="2400">
                <a:latin typeface="汉仪书魂体简" panose="02010600000101010101" charset="-122"/>
                <a:ea typeface="汉仪书魂体简" panose="02010600000101010101" charset="-122"/>
              </a:rPr>
              <a:t>进行论述。（要求：观点明确，史论结合，逻辑清晰，字数</a:t>
            </a:r>
            <a:r>
              <a:rPr lang="en-US" altLang="zh-CN" sz="2400">
                <a:latin typeface="汉仪书魂体简" panose="02010600000101010101" charset="-122"/>
                <a:ea typeface="汉仪书魂体简" panose="02010600000101010101" charset="-122"/>
              </a:rPr>
              <a:t>200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三</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8" name="文本框 7"/>
          <p:cNvSpPr txBox="1"/>
          <p:nvPr/>
        </p:nvSpPr>
        <p:spPr>
          <a:xfrm>
            <a:off x="1864995" y="5147945"/>
            <a:ext cx="7698740" cy="460375"/>
          </a:xfrm>
          <a:prstGeom prst="rect">
            <a:avLst/>
          </a:prstGeom>
          <a:solidFill>
            <a:schemeClr val="bg1">
              <a:alpha val="70000"/>
            </a:schemeClr>
          </a:solidFill>
        </p:spPr>
        <p:txBody>
          <a:bodyPr wrap="square" rtlCol="0">
            <a:sp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假如要论述</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人民群众是历史的创造者</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这一观点</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史论结合</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8" name="文本框 7"/>
          <p:cNvSpPr txBox="1"/>
          <p:nvPr/>
        </p:nvSpPr>
        <p:spPr>
          <a:xfrm>
            <a:off x="433070" y="2882900"/>
            <a:ext cx="5086350" cy="163004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新中国成立后，我国</a:t>
            </a:r>
            <a:r>
              <a:rPr lang="zh-CN" altLang="en-US" sz="2400">
                <a:latin typeface="华康行楷体 W5" panose="03000509000000000000" charset="-122"/>
                <a:ea typeface="华康行楷体 W5" panose="03000509000000000000" charset="-122"/>
                <a:cs typeface="华康行楷体 W5" panose="03000509000000000000" charset="-122"/>
              </a:rPr>
              <a:t>随即开展有计划的</a:t>
            </a:r>
            <a:r>
              <a:rPr lang="zh-CN" altLang="en-US" sz="2400">
                <a:latin typeface="华康行楷体 W5" panose="03000509000000000000" charset="-122"/>
                <a:ea typeface="华康行楷体 W5" panose="03000509000000000000" charset="-122"/>
                <a:cs typeface="华康行楷体 W5" panose="03000509000000000000" charset="-122"/>
              </a:rPr>
              <a:t>经济建设，经过全党和全国人民的艰苦奋斗，我国开始改变工业落后的面貌。</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10" name="文本框 9"/>
          <p:cNvSpPr txBox="1"/>
          <p:nvPr/>
        </p:nvSpPr>
        <p:spPr>
          <a:xfrm>
            <a:off x="6544310" y="2073275"/>
            <a:ext cx="5086350" cy="3431540"/>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新中国成立后，为了有计划地进行社会主义建设，我国政府编制了发展国民经济的</a:t>
            </a:r>
            <a:r>
              <a:rPr lang="zh-CN" altLang="en-US" sz="2400">
                <a:solidFill>
                  <a:srgbClr val="C00000"/>
                </a:solidFill>
                <a:latin typeface="华康行楷体 W5" panose="03000509000000000000" charset="-122"/>
                <a:ea typeface="华康行楷体 W5" panose="03000509000000000000" charset="-122"/>
                <a:cs typeface="华康行楷体 W5" panose="03000509000000000000" charset="-122"/>
              </a:rPr>
              <a:t>第一个五年计划</a:t>
            </a:r>
            <a:r>
              <a:rPr lang="zh-CN" altLang="en-US" sz="2400">
                <a:latin typeface="华康行楷体 W5" panose="03000509000000000000" charset="-122"/>
                <a:ea typeface="华康行楷体 W5" panose="03000509000000000000" charset="-122"/>
                <a:cs typeface="华康行楷体 W5" panose="03000509000000000000" charset="-122"/>
              </a:rPr>
              <a:t>，广大人民积极投入经济建设中，经过全党和全国人民的艰苦奋斗，到</a:t>
            </a:r>
            <a:r>
              <a:rPr lang="en-US" altLang="zh-CN" sz="2400">
                <a:solidFill>
                  <a:srgbClr val="C00000"/>
                </a:solidFill>
                <a:latin typeface="华康行楷体 W5" panose="03000509000000000000" charset="-122"/>
                <a:ea typeface="华康行楷体 W5" panose="03000509000000000000" charset="-122"/>
                <a:cs typeface="华康行楷体 W5" panose="03000509000000000000" charset="-122"/>
              </a:rPr>
              <a:t>1957</a:t>
            </a:r>
            <a:r>
              <a:rPr lang="zh-CN" altLang="en-US" sz="2400">
                <a:latin typeface="华康行楷体 W5" panose="03000509000000000000" charset="-122"/>
                <a:ea typeface="华康行楷体 W5" panose="03000509000000000000" charset="-122"/>
                <a:cs typeface="华康行楷体 W5" panose="03000509000000000000" charset="-122"/>
              </a:rPr>
              <a:t>年底，</a:t>
            </a:r>
            <a:r>
              <a:rPr lang="zh-CN" altLang="en-US" sz="2400">
                <a:solidFill>
                  <a:srgbClr val="C00000"/>
                </a:solidFill>
                <a:latin typeface="华康行楷体 W5" panose="03000509000000000000" charset="-122"/>
                <a:ea typeface="华康行楷体 W5" panose="03000509000000000000" charset="-122"/>
                <a:cs typeface="华康行楷体 W5" panose="03000509000000000000" charset="-122"/>
              </a:rPr>
              <a:t>第一个五年计划的绝大部分指标大幅度超额完成</a:t>
            </a:r>
            <a:r>
              <a:rPr lang="zh-CN" altLang="en-US" sz="2400">
                <a:latin typeface="华康行楷体 W5" panose="03000509000000000000" charset="-122"/>
                <a:ea typeface="华康行楷体 W5" panose="03000509000000000000" charset="-122"/>
                <a:cs typeface="华康行楷体 W5" panose="03000509000000000000" charset="-122"/>
              </a:rPr>
              <a:t>，一五计划的完成，我国开始改变工业落后的面貌，向社会主义工业化迈进</a:t>
            </a:r>
            <a:r>
              <a:rPr lang="en-US" altLang="zh-CN" sz="2400">
                <a:latin typeface="华康行楷体 W5" panose="03000509000000000000" charset="-122"/>
                <a:ea typeface="华康行楷体 W5" panose="03000509000000000000" charset="-122"/>
                <a:cs typeface="华康行楷体 W5" panose="03000509000000000000" charset="-122"/>
              </a:rPr>
              <a:t>.</a:t>
            </a:r>
            <a:endParaRPr lang="en-US" altLang="zh-CN" sz="2400">
              <a:latin typeface="华康行楷体 W5" panose="03000509000000000000" charset="-122"/>
              <a:ea typeface="华康行楷体 W5" panose="03000509000000000000" charset="-122"/>
              <a:cs typeface="华康行楷体 W5" panose="03000509000000000000" charset="-122"/>
            </a:endParaRPr>
          </a:p>
        </p:txBody>
      </p:sp>
      <p:pic>
        <p:nvPicPr>
          <p:cNvPr id="11" name="图片 10" descr="对比"/>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4665" y="1558925"/>
            <a:ext cx="914400" cy="914400"/>
          </a:xfrm>
          <a:prstGeom prst="rect">
            <a:avLst/>
          </a:prstGeom>
        </p:spPr>
      </p:pic>
      <p:pic>
        <p:nvPicPr>
          <p:cNvPr id="12" name="图片 11" descr="对"/>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40000">
            <a:off x="7692390" y="3739515"/>
            <a:ext cx="2623820" cy="2623820"/>
          </a:xfrm>
          <a:prstGeom prst="rect">
            <a:avLst/>
          </a:prstGeom>
        </p:spPr>
      </p:pic>
      <p:sp>
        <p:nvSpPr>
          <p:cNvPr id="13" name="矩形标注 12"/>
          <p:cNvSpPr/>
          <p:nvPr/>
        </p:nvSpPr>
        <p:spPr>
          <a:xfrm>
            <a:off x="8786495" y="2144395"/>
            <a:ext cx="204533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具体历史事件</a:t>
            </a:r>
            <a:endParaRPr lang="zh-CN" altLang="en-US" sz="2400" b="1">
              <a:solidFill>
                <a:srgbClr val="C00000"/>
              </a:solidFill>
            </a:endParaRPr>
          </a:p>
        </p:txBody>
      </p:sp>
      <p:sp>
        <p:nvSpPr>
          <p:cNvPr id="14" name="矩形标注 13"/>
          <p:cNvSpPr/>
          <p:nvPr/>
        </p:nvSpPr>
        <p:spPr>
          <a:xfrm>
            <a:off x="10067925" y="2882900"/>
            <a:ext cx="204533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准确的</a:t>
            </a:r>
            <a:r>
              <a:rPr lang="zh-CN" altLang="en-US" sz="2400" b="1">
                <a:solidFill>
                  <a:srgbClr val="C00000"/>
                </a:solidFill>
              </a:rPr>
              <a:t>时间</a:t>
            </a:r>
            <a:endParaRPr lang="zh-CN" altLang="en-US" sz="2400" b="1">
              <a:solidFill>
                <a:srgbClr val="C00000"/>
              </a:solidFill>
            </a:endParaRPr>
          </a:p>
        </p:txBody>
      </p:sp>
      <p:sp>
        <p:nvSpPr>
          <p:cNvPr id="15" name="矩形标注 14"/>
          <p:cNvSpPr/>
          <p:nvPr/>
        </p:nvSpPr>
        <p:spPr>
          <a:xfrm>
            <a:off x="6141085" y="328104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详细</a:t>
            </a:r>
            <a:r>
              <a:rPr lang="zh-CN" altLang="en-US" sz="2400" b="1">
                <a:solidFill>
                  <a:srgbClr val="C00000"/>
                </a:solidFill>
              </a:rPr>
              <a:t>的历史事件</a:t>
            </a:r>
            <a:r>
              <a:rPr lang="zh-CN" altLang="en-US" sz="2400" b="1">
                <a:solidFill>
                  <a:srgbClr val="C00000"/>
                </a:solidFill>
              </a:rPr>
              <a:t>内容</a:t>
            </a:r>
            <a:endParaRPr lang="zh-CN" altLang="en-US" sz="2400" b="1">
              <a:solidFill>
                <a:srgbClr val="C00000"/>
              </a:solidFill>
            </a:endParaRPr>
          </a:p>
        </p:txBody>
      </p:sp>
      <p:sp>
        <p:nvSpPr>
          <p:cNvPr id="16" name="矩形标注 15"/>
          <p:cNvSpPr/>
          <p:nvPr/>
        </p:nvSpPr>
        <p:spPr>
          <a:xfrm>
            <a:off x="1756410" y="2144395"/>
            <a:ext cx="1786890"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单纯地</a:t>
            </a:r>
            <a:r>
              <a:rPr lang="zh-CN" altLang="en-US" sz="2400" b="1">
                <a:solidFill>
                  <a:srgbClr val="C00000"/>
                </a:solidFill>
              </a:rPr>
              <a:t>叙述</a:t>
            </a:r>
            <a:endParaRPr lang="zh-CN" altLang="en-US" sz="2400" b="1">
              <a:solidFill>
                <a:srgbClr val="C00000"/>
              </a:solidFill>
            </a:endParaRPr>
          </a:p>
        </p:txBody>
      </p:sp>
      <p:sp>
        <p:nvSpPr>
          <p:cNvPr id="5" name="矩形 4"/>
          <p:cNvSpPr/>
          <p:nvPr/>
        </p:nvSpPr>
        <p:spPr>
          <a:xfrm>
            <a:off x="405448" y="5161280"/>
            <a:ext cx="577786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拒绝纯粹复述教材</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内容！</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3" grpId="0" animBg="1"/>
      <p:bldP spid="15" grpId="0" animBg="1"/>
      <p:bldP spid="14" grpId="0" animBg="1"/>
      <p:bldP spid="13" grpId="1" animBg="1"/>
      <p:bldP spid="15" grpId="1" animBg="1"/>
      <p:bldP spid="14" grpId="1" animBg="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辩证思维</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6" name="文本框 5"/>
          <p:cNvSpPr txBox="1"/>
          <p:nvPr/>
        </p:nvSpPr>
        <p:spPr>
          <a:xfrm>
            <a:off x="448310" y="1489075"/>
            <a:ext cx="11327130" cy="3046095"/>
          </a:xfrm>
          <a:prstGeom prst="rect">
            <a:avLst/>
          </a:prstGeom>
          <a:solidFill>
            <a:schemeClr val="bg1">
              <a:lumMod val="85000"/>
              <a:alpha val="61000"/>
            </a:schemeClr>
          </a:solidFill>
        </p:spPr>
        <p:txBody>
          <a:bodyPr wrap="square" rtlCol="0">
            <a:sp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安徽中考</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阅读材料，完成下列探究活动。</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1873</a:t>
            </a:r>
            <a:r>
              <a:rPr lang="zh-CN" altLang="en-US" sz="2400">
                <a:solidFill>
                  <a:schemeClr val="tx1"/>
                </a:solidFill>
                <a:latin typeface="三极魏碑简体" panose="00000500000000000000" charset="-122"/>
                <a:ea typeface="三极魏碑简体" panose="00000500000000000000" charset="-122"/>
              </a:rPr>
              <a:t>年，</a:t>
            </a:r>
            <a:r>
              <a:rPr lang="zh-CN" altLang="en-US" sz="2400">
                <a:solidFill>
                  <a:srgbClr val="C00000"/>
                </a:solidFill>
                <a:latin typeface="三极魏碑简体" panose="00000500000000000000" charset="-122"/>
                <a:ea typeface="三极魏碑简体" panose="00000500000000000000" charset="-122"/>
              </a:rPr>
              <a:t>梁启超</a:t>
            </a:r>
            <a:r>
              <a:rPr lang="zh-CN" altLang="en-US" sz="2400">
                <a:solidFill>
                  <a:schemeClr val="tx1"/>
                </a:solidFill>
                <a:latin typeface="三极魏碑简体" panose="00000500000000000000" charset="-122"/>
                <a:ea typeface="三极魏碑简体" panose="00000500000000000000" charset="-122"/>
              </a:rPr>
              <a:t>生于广东新会。</a:t>
            </a:r>
            <a:r>
              <a:rPr lang="en-US" altLang="zh-CN" sz="2400">
                <a:solidFill>
                  <a:schemeClr val="tx1"/>
                </a:solidFill>
                <a:latin typeface="三极魏碑简体" panose="00000500000000000000" charset="-122"/>
                <a:ea typeface="三极魏碑简体" panose="00000500000000000000" charset="-122"/>
              </a:rPr>
              <a:t>12</a:t>
            </a:r>
            <a:r>
              <a:rPr lang="zh-CN" altLang="en-US" sz="2400">
                <a:solidFill>
                  <a:schemeClr val="tx1"/>
                </a:solidFill>
                <a:latin typeface="三极魏碑简体" panose="00000500000000000000" charset="-122"/>
                <a:ea typeface="三极魏碑简体" panose="00000500000000000000" charset="-122"/>
              </a:rPr>
              <a:t>岁入广州学海堂。</a:t>
            </a:r>
            <a:r>
              <a:rPr lang="en-US" altLang="zh-CN" sz="2400">
                <a:solidFill>
                  <a:schemeClr val="tx1"/>
                </a:solidFill>
                <a:latin typeface="三极魏碑简体" panose="00000500000000000000" charset="-122"/>
                <a:ea typeface="三极魏碑简体" panose="00000500000000000000" charset="-122"/>
              </a:rPr>
              <a:t>16</a:t>
            </a:r>
            <a:r>
              <a:rPr lang="zh-CN" altLang="en-US" sz="2400">
                <a:solidFill>
                  <a:schemeClr val="tx1"/>
                </a:solidFill>
                <a:latin typeface="三极魏碑简体" panose="00000500000000000000" charset="-122"/>
                <a:ea typeface="三极魏碑简体" panose="00000500000000000000" charset="-122"/>
              </a:rPr>
              <a:t>岁中举人。</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岁协助康有为发动</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公车上书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，由此拉开了变法维新运动的序幕，</a:t>
            </a:r>
            <a:r>
              <a:rPr lang="en-US" altLang="zh-CN" sz="2400">
                <a:solidFill>
                  <a:schemeClr val="tx1"/>
                </a:solidFill>
                <a:latin typeface="三极魏碑简体" panose="00000500000000000000" charset="-122"/>
                <a:ea typeface="三极魏碑简体" panose="00000500000000000000" charset="-122"/>
              </a:rPr>
              <a:t>23</a:t>
            </a:r>
            <a:r>
              <a:rPr lang="zh-CN" altLang="en-US" sz="2400">
                <a:solidFill>
                  <a:schemeClr val="tx1"/>
                </a:solidFill>
                <a:latin typeface="三极魏碑简体" panose="00000500000000000000" charset="-122"/>
                <a:ea typeface="三极魏碑简体" panose="00000500000000000000" charset="-122"/>
              </a:rPr>
              <a:t>岁任《时务报》主笔，撰写《变法通议》等文章，强调</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法者天下之公器也，变者天下之公理也</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25</a:t>
            </a:r>
            <a:r>
              <a:rPr lang="zh-CN" altLang="en-US" sz="2400">
                <a:solidFill>
                  <a:schemeClr val="tx1"/>
                </a:solidFill>
                <a:latin typeface="三极魏碑简体" panose="00000500000000000000" charset="-122"/>
                <a:ea typeface="三极魏碑简体" panose="00000500000000000000" charset="-122"/>
              </a:rPr>
              <a:t>岁参与戊戌变法，失败后流亡日本。</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岁发表《少年中国说》，指出</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故今日之责任，不在他人，而全在我少年</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42</a:t>
            </a:r>
            <a:r>
              <a:rPr lang="zh-CN" altLang="en-US" sz="2400">
                <a:solidFill>
                  <a:schemeClr val="tx1"/>
                </a:solidFill>
                <a:latin typeface="三极魏碑简体" panose="00000500000000000000" charset="-122"/>
                <a:ea typeface="三极魏碑简体" panose="00000500000000000000" charset="-122"/>
              </a:rPr>
              <a:t>岁发表《异战所谓国体问题者》，参加护国运动。</a:t>
            </a:r>
            <a:r>
              <a:rPr lang="en-US" altLang="zh-CN" sz="2400">
                <a:solidFill>
                  <a:schemeClr val="tx1"/>
                </a:solidFill>
                <a:latin typeface="三极魏碑简体" panose="00000500000000000000" charset="-122"/>
                <a:ea typeface="三极魏碑简体" panose="00000500000000000000" charset="-122"/>
              </a:rPr>
              <a:t>52</a:t>
            </a:r>
            <a:r>
              <a:rPr lang="zh-CN" altLang="en-US" sz="2400">
                <a:solidFill>
                  <a:schemeClr val="tx1"/>
                </a:solidFill>
                <a:latin typeface="三极魏碑简体" panose="00000500000000000000" charset="-122"/>
                <a:ea typeface="三极魏碑简体" panose="00000500000000000000" charset="-122"/>
              </a:rPr>
              <a:t>岁任清华研究院导师。</a:t>
            </a:r>
            <a:r>
              <a:rPr lang="en-US" altLang="zh-CN" sz="2400">
                <a:solidFill>
                  <a:schemeClr val="tx1"/>
                </a:solidFill>
                <a:latin typeface="三极魏碑简体" panose="00000500000000000000" charset="-122"/>
                <a:ea typeface="三极魏碑简体" panose="00000500000000000000" charset="-122"/>
              </a:rPr>
              <a:t>1929</a:t>
            </a:r>
            <a:r>
              <a:rPr lang="zh-CN" altLang="en-US" sz="2400">
                <a:solidFill>
                  <a:schemeClr val="tx1"/>
                </a:solidFill>
                <a:latin typeface="三极魏碑简体" panose="00000500000000000000" charset="-122"/>
                <a:ea typeface="三极魏碑简体" panose="00000500000000000000" charset="-122"/>
              </a:rPr>
              <a:t>年病逝于北平。</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据吴其昌著《梁启超传》等</a:t>
            </a:r>
            <a:endParaRPr lang="zh-CN" altLang="en-US" sz="2400">
              <a:solidFill>
                <a:schemeClr val="tx1"/>
              </a:solidFill>
              <a:latin typeface="三极魏碑简体" panose="00000500000000000000" charset="-122"/>
              <a:ea typeface="三极魏碑简体" panose="00000500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案例一</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448945" y="4535170"/>
            <a:ext cx="11326495" cy="829945"/>
          </a:xfrm>
          <a:prstGeom prst="rect">
            <a:avLst/>
          </a:prstGeom>
          <a:solidFill>
            <a:srgbClr val="EBE4D2"/>
          </a:solidFill>
        </p:spPr>
        <p:txBody>
          <a:bodyPr wrap="square" rtlCol="0">
            <a:spAutoFit/>
          </a:bodyPr>
          <a:p>
            <a:r>
              <a:rPr lang="zh-CN" altLang="en-US" sz="2400">
                <a:latin typeface="汉仪书魂体简" panose="02010600000101010101" charset="-122"/>
                <a:ea typeface="汉仪书魂体简" panose="02010600000101010101" charset="-122"/>
              </a:rPr>
              <a:t>（</a:t>
            </a:r>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根据材料并结合所学知识，谈谈你对梁启超的认识。（要求：观点明确，史论结合，表述清晰，</a:t>
            </a:r>
            <a:r>
              <a:rPr lang="en-US" altLang="zh-CN" sz="2400">
                <a:latin typeface="汉仪书魂体简" panose="02010600000101010101" charset="-122"/>
                <a:ea typeface="汉仪书魂体简" panose="02010600000101010101" charset="-122"/>
              </a:rPr>
              <a:t>100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8" name="矩形 7"/>
          <p:cNvSpPr/>
          <p:nvPr/>
        </p:nvSpPr>
        <p:spPr>
          <a:xfrm>
            <a:off x="1681163" y="5525770"/>
            <a:ext cx="882967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仅仅去赞美和肯定（批评和</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否定）</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吗？</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custDataLst>
              <p:tags r:id="rId2"/>
            </p:custDataLst>
          </p:nvPr>
        </p:nvSpPr>
        <p:spPr>
          <a:xfrm>
            <a:off x="4289425" y="1764665"/>
            <a:ext cx="421640" cy="421640"/>
          </a:xfrm>
          <a:prstGeom prst="ellipse">
            <a:avLst/>
          </a:prstGeom>
          <a:solidFill>
            <a:srgbClr val="A6372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椭圆 5"/>
          <p:cNvSpPr/>
          <p:nvPr>
            <p:custDataLst>
              <p:tags r:id="rId3"/>
            </p:custDataLst>
          </p:nvPr>
        </p:nvSpPr>
        <p:spPr>
          <a:xfrm>
            <a:off x="4289425" y="3315335"/>
            <a:ext cx="421640" cy="421640"/>
          </a:xfrm>
          <a:prstGeom prst="ellipse">
            <a:avLst/>
          </a:prstGeom>
          <a:solidFill>
            <a:srgbClr val="A6372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custDataLst>
              <p:tags r:id="rId4"/>
            </p:custDataLst>
          </p:nvPr>
        </p:nvSpPr>
        <p:spPr>
          <a:xfrm>
            <a:off x="4289425" y="4866005"/>
            <a:ext cx="421640" cy="421640"/>
          </a:xfrm>
          <a:prstGeom prst="ellipse">
            <a:avLst/>
          </a:prstGeom>
          <a:solidFill>
            <a:srgbClr val="A6372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屏幕截图 2025-06-01 212344"/>
          <p:cNvPicPr>
            <a:picLocks noChangeAspect="1"/>
          </p:cNvPicPr>
          <p:nvPr/>
        </p:nvPicPr>
        <p:blipFill>
          <a:blip r:embed="rId5"/>
          <a:stretch>
            <a:fillRect/>
          </a:stretch>
        </p:blipFill>
        <p:spPr>
          <a:xfrm>
            <a:off x="1082675" y="416560"/>
            <a:ext cx="2129790" cy="5782945"/>
          </a:xfrm>
          <a:prstGeom prst="rect">
            <a:avLst/>
          </a:prstGeom>
        </p:spPr>
      </p:pic>
      <p:sp>
        <p:nvSpPr>
          <p:cNvPr id="11" name="文本框 10"/>
          <p:cNvSpPr txBox="1"/>
          <p:nvPr/>
        </p:nvSpPr>
        <p:spPr>
          <a:xfrm>
            <a:off x="785495" y="6199505"/>
            <a:ext cx="272478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缂丝乾隆御笔朱竹图轴</a:t>
            </a:r>
            <a:endParaRPr lang="zh-CN" altLang="en-US" sz="2000">
              <a:latin typeface="汉仪书魂体简" panose="02010600000101010101" charset="-122"/>
              <a:ea typeface="汉仪书魂体简" panose="02010600000101010101" charset="-122"/>
            </a:endParaRPr>
          </a:p>
        </p:txBody>
      </p:sp>
      <p:sp>
        <p:nvSpPr>
          <p:cNvPr id="12" name="文本框 11"/>
          <p:cNvSpPr txBox="1"/>
          <p:nvPr>
            <p:custDataLst>
              <p:tags r:id="rId6"/>
            </p:custDataLst>
          </p:nvPr>
        </p:nvSpPr>
        <p:spPr>
          <a:xfrm>
            <a:off x="5179060" y="1764665"/>
            <a:ext cx="5435600" cy="521970"/>
          </a:xfrm>
          <a:prstGeom prst="rect">
            <a:avLst/>
          </a:prstGeom>
          <a:solidFill>
            <a:srgbClr val="D4C5B0">
              <a:alpha val="40000"/>
            </a:srgbClr>
          </a:solidFill>
        </p:spPr>
        <p:txBody>
          <a:bodyPr wrap="square" rtlCol="0">
            <a:spAutoFit/>
          </a:bodyPr>
          <a:p>
            <a:r>
              <a:rPr lang="en-US" altLang="zh-CN" sz="2800" b="1">
                <a:latin typeface="汉仪书魂体简" panose="02010600000101010101" charset="-122"/>
                <a:ea typeface="汉仪书魂体简" panose="02010600000101010101" charset="-122"/>
                <a:cs typeface="汉仪书魂体简" panose="02010600000101010101" charset="-122"/>
              </a:rPr>
              <a:t>WHAT——</a:t>
            </a:r>
            <a:r>
              <a:rPr lang="zh-CN" altLang="en-US" sz="2800" b="1">
                <a:latin typeface="汉仪书魂体简" panose="02010600000101010101" charset="-122"/>
                <a:ea typeface="汉仪书魂体简" panose="02010600000101010101" charset="-122"/>
                <a:cs typeface="汉仪书魂体简" panose="02010600000101010101" charset="-122"/>
              </a:rPr>
              <a:t>历史小论文是什么？</a:t>
            </a:r>
            <a:endParaRPr lang="zh-CN" altLang="en-US" b="1"/>
          </a:p>
        </p:txBody>
      </p:sp>
      <p:sp>
        <p:nvSpPr>
          <p:cNvPr id="13" name="文本框 12"/>
          <p:cNvSpPr txBox="1"/>
          <p:nvPr>
            <p:custDataLst>
              <p:tags r:id="rId7"/>
            </p:custDataLst>
          </p:nvPr>
        </p:nvSpPr>
        <p:spPr>
          <a:xfrm>
            <a:off x="5179060" y="3315335"/>
            <a:ext cx="5435600" cy="521970"/>
          </a:xfrm>
          <a:prstGeom prst="rect">
            <a:avLst/>
          </a:prstGeom>
          <a:solidFill>
            <a:srgbClr val="D4C5B0">
              <a:alpha val="40000"/>
            </a:srgbClr>
          </a:solidFill>
        </p:spPr>
        <p:txBody>
          <a:bodyPr wrap="square" rtlCol="0">
            <a:spAutoFit/>
          </a:bodyPr>
          <a:p>
            <a:r>
              <a:rPr lang="en-US" altLang="zh-CN" sz="2800" b="1">
                <a:latin typeface="汉仪书魂体简" panose="02010600000101010101" charset="-122"/>
                <a:ea typeface="汉仪书魂体简" panose="02010600000101010101" charset="-122"/>
                <a:cs typeface="汉仪书魂体简" panose="02010600000101010101" charset="-122"/>
              </a:rPr>
              <a:t>WHY——</a:t>
            </a:r>
            <a:r>
              <a:rPr lang="zh-CN" altLang="en-US" sz="2800" b="1">
                <a:latin typeface="汉仪书魂体简" panose="02010600000101010101" charset="-122"/>
                <a:ea typeface="汉仪书魂体简" panose="02010600000101010101" charset="-122"/>
                <a:cs typeface="汉仪书魂体简" panose="02010600000101010101" charset="-122"/>
              </a:rPr>
              <a:t>为什么要写历史小论文？</a:t>
            </a:r>
            <a:endParaRPr lang="zh-CN" altLang="en-US" b="1"/>
          </a:p>
        </p:txBody>
      </p:sp>
      <p:sp>
        <p:nvSpPr>
          <p:cNvPr id="14" name="文本框 13"/>
          <p:cNvSpPr txBox="1"/>
          <p:nvPr>
            <p:custDataLst>
              <p:tags r:id="rId8"/>
            </p:custDataLst>
          </p:nvPr>
        </p:nvSpPr>
        <p:spPr>
          <a:xfrm>
            <a:off x="5179060" y="4866005"/>
            <a:ext cx="5435600" cy="521970"/>
          </a:xfrm>
          <a:prstGeom prst="rect">
            <a:avLst/>
          </a:prstGeom>
          <a:solidFill>
            <a:srgbClr val="D4C5B0">
              <a:alpha val="40000"/>
            </a:srgbClr>
          </a:solidFill>
        </p:spPr>
        <p:txBody>
          <a:bodyPr wrap="square" rtlCol="0">
            <a:spAutoFit/>
          </a:bodyPr>
          <a:p>
            <a:r>
              <a:rPr lang="en-US" altLang="zh-CN" sz="2800" b="1">
                <a:latin typeface="汉仪书魂体简" panose="02010600000101010101" charset="-122"/>
                <a:ea typeface="汉仪书魂体简" panose="02010600000101010101" charset="-122"/>
                <a:cs typeface="汉仪书魂体简" panose="02010600000101010101" charset="-122"/>
              </a:rPr>
              <a:t>HOW——</a:t>
            </a:r>
            <a:r>
              <a:rPr lang="zh-CN" altLang="en-US" sz="2800" b="1">
                <a:latin typeface="汉仪书魂体简" panose="02010600000101010101" charset="-122"/>
                <a:ea typeface="汉仪书魂体简" panose="02010600000101010101" charset="-122"/>
                <a:cs typeface="汉仪书魂体简" panose="02010600000101010101" charset="-122"/>
              </a:rPr>
              <a:t>怎么写历史小论文？</a:t>
            </a:r>
            <a:endParaRPr lang="zh-CN" altLang="en-US" b="1"/>
          </a:p>
        </p:txBody>
      </p:sp>
      <p:sp>
        <p:nvSpPr>
          <p:cNvPr id="15" name="矩形 14"/>
          <p:cNvSpPr/>
          <p:nvPr/>
        </p:nvSpPr>
        <p:spPr>
          <a:xfrm>
            <a:off x="8950960" y="170815"/>
            <a:ext cx="2011680" cy="1198880"/>
          </a:xfrm>
          <a:prstGeom prst="rect">
            <a:avLst/>
          </a:prstGeom>
          <a:noFill/>
          <a:ln>
            <a:noFill/>
          </a:ln>
        </p:spPr>
        <p:txBody>
          <a:bodyPr wrap="none" rtlCol="0" anchor="t">
            <a:spAutoFit/>
          </a:bodyPr>
          <a:p>
            <a:pPr algn="ctr"/>
            <a:r>
              <a:rPr lang="zh-CN" altLang="en-US" sz="7200" b="1">
                <a:solidFill>
                  <a:schemeClr val="tx1"/>
                </a:solidFill>
                <a:effectLst>
                  <a:outerShdw blurRad="38100" dist="19050" dir="2700000" algn="tl" rotWithShape="0">
                    <a:schemeClr val="dk1">
                      <a:alpha val="40000"/>
                    </a:schemeClr>
                  </a:outerShdw>
                </a:effectLst>
              </a:rPr>
              <a:t>目录</a:t>
            </a:r>
            <a:endParaRPr lang="zh-CN" altLang="en-US" sz="7200" b="1">
              <a:solidFill>
                <a:schemeClr val="tx1"/>
              </a:solidFill>
              <a:effectLst>
                <a:outerShdw blurRad="38100" dist="19050" dir="2700000" algn="tl" rotWithShape="0">
                  <a:schemeClr val="dk1">
                    <a:alpha val="40000"/>
                  </a:schemeClr>
                </a:outerShdw>
              </a:effectLst>
            </a:endParaRPr>
          </a:p>
        </p:txBody>
      </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辩证思维</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220980" y="2125980"/>
            <a:ext cx="5086350" cy="2383790"/>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梁启超是中国近代著名思想家，政治活动家、学者，他围绕救亡图存的时代主题，宣传维新思想，参与戊戌变法：积极参加护国运动，维护共和制度。梁启超为国奋斗、追求进步的精神值得我们学习。</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10" name="文本框 9"/>
          <p:cNvSpPr txBox="1"/>
          <p:nvPr/>
        </p:nvSpPr>
        <p:spPr>
          <a:xfrm>
            <a:off x="6850380" y="1784985"/>
            <a:ext cx="5086350" cy="272478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梁启超是中国近代著名思想家，政治活动家、学者，他围绕救亡图存的时代主题，宣传维新思想，参与戊戌变法：积极参加护国运动，维护共和制度。</a:t>
            </a:r>
            <a:r>
              <a:rPr lang="zh-CN" altLang="en-US" sz="2400">
                <a:solidFill>
                  <a:srgbClr val="C00000"/>
                </a:solidFill>
                <a:latin typeface="华康行楷体 W5" panose="03000509000000000000" charset="-122"/>
                <a:ea typeface="华康行楷体 W5" panose="03000509000000000000" charset="-122"/>
                <a:cs typeface="华康行楷体 W5" panose="03000509000000000000" charset="-122"/>
              </a:rPr>
              <a:t>虽然有资产阶级的历史局限性</a:t>
            </a:r>
            <a:r>
              <a:rPr lang="zh-CN" altLang="en-US" sz="2400">
                <a:latin typeface="华康行楷体 W5" panose="03000509000000000000" charset="-122"/>
                <a:ea typeface="华康行楷体 W5" panose="03000509000000000000" charset="-122"/>
                <a:cs typeface="华康行楷体 W5" panose="03000509000000000000" charset="-122"/>
              </a:rPr>
              <a:t>，但梁启超为国奋斗、追求进步的精神值得我们学习。</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pic>
        <p:nvPicPr>
          <p:cNvPr id="13" name="图片 12" descr="对比"/>
          <p:cNvPicPr>
            <a:picLocks noChangeAspect="1"/>
          </p:cNvPicPr>
          <p:nvPr/>
        </p:nvPicPr>
        <p:blipFill>
          <a:blip/>
          <a:stretch>
            <a:fillRect/>
          </a:stretch>
        </p:blipFill>
        <p:spPr>
          <a:xfrm>
            <a:off x="5724525" y="1472565"/>
            <a:ext cx="914400" cy="914400"/>
          </a:xfrm>
          <a:prstGeom prst="rect">
            <a:avLst/>
          </a:prstGeom>
        </p:spPr>
      </p:pic>
      <p:pic>
        <p:nvPicPr>
          <p:cNvPr id="14" name="图片 13" descr="对比"/>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1655" y="1558925"/>
            <a:ext cx="914400" cy="914400"/>
          </a:xfrm>
          <a:prstGeom prst="rect">
            <a:avLst/>
          </a:prstGeom>
        </p:spPr>
      </p:pic>
      <p:sp>
        <p:nvSpPr>
          <p:cNvPr id="15" name="矩形标注 14"/>
          <p:cNvSpPr/>
          <p:nvPr/>
        </p:nvSpPr>
        <p:spPr>
          <a:xfrm>
            <a:off x="8084820" y="258635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多个方面来</a:t>
            </a:r>
            <a:r>
              <a:rPr lang="zh-CN" altLang="en-US" sz="2400" b="1">
                <a:solidFill>
                  <a:srgbClr val="C00000"/>
                </a:solidFill>
              </a:rPr>
              <a:t>评价</a:t>
            </a:r>
            <a:endParaRPr lang="zh-CN" altLang="en-US" sz="2400" b="1">
              <a:solidFill>
                <a:srgbClr val="C00000"/>
              </a:solidFill>
            </a:endParaRPr>
          </a:p>
        </p:txBody>
      </p:sp>
      <p:pic>
        <p:nvPicPr>
          <p:cNvPr id="17" name="图片 16" descr="对"/>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00000">
            <a:off x="8277860" y="3595370"/>
            <a:ext cx="1809115" cy="1809115"/>
          </a:xfrm>
          <a:prstGeom prst="rect">
            <a:avLst/>
          </a:prstGeom>
        </p:spPr>
      </p:pic>
      <p:sp>
        <p:nvSpPr>
          <p:cNvPr id="18" name="矩形标注 17"/>
          <p:cNvSpPr/>
          <p:nvPr/>
        </p:nvSpPr>
        <p:spPr>
          <a:xfrm>
            <a:off x="1756410" y="1558925"/>
            <a:ext cx="1786890"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片面化</a:t>
            </a:r>
            <a:r>
              <a:rPr lang="zh-CN" altLang="en-US" sz="2400" b="1">
                <a:solidFill>
                  <a:srgbClr val="C00000"/>
                </a:solidFill>
              </a:rPr>
              <a:t>认识</a:t>
            </a:r>
            <a:endParaRPr lang="zh-CN" altLang="en-US" sz="2400" b="1">
              <a:solidFill>
                <a:srgbClr val="C00000"/>
              </a:solidFill>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逻辑清晰</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274764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中国</a:t>
            </a:r>
            <a:r>
              <a:rPr lang="zh-CN" altLang="en-US" sz="2400">
                <a:latin typeface="华康行楷体 W5" panose="03000509000000000000" charset="-122"/>
                <a:ea typeface="华康行楷体 W5" panose="03000509000000000000" charset="-122"/>
                <a:cs typeface="华康行楷体 W5" panose="03000509000000000000" charset="-122"/>
              </a:rPr>
              <a:t>在一五计划之前就改革开放了，邓小平说创新很重要，不过苏联人自己都没搞好粮食问题，所以我们</a:t>
            </a:r>
            <a:r>
              <a:rPr lang="en-US" altLang="zh-CN" sz="2400">
                <a:latin typeface="华康行楷体 W5" panose="03000509000000000000" charset="-122"/>
                <a:ea typeface="华康行楷体 W5" panose="03000509000000000000" charset="-122"/>
                <a:cs typeface="华康行楷体 W5" panose="03000509000000000000" charset="-122"/>
              </a:rPr>
              <a:t>1956</a:t>
            </a:r>
            <a:r>
              <a:rPr lang="zh-CN" altLang="en-US" sz="2400">
                <a:latin typeface="华康行楷体 W5" panose="03000509000000000000" charset="-122"/>
                <a:ea typeface="华康行楷体 W5" panose="03000509000000000000" charset="-122"/>
                <a:cs typeface="华康行楷体 W5" panose="03000509000000000000" charset="-122"/>
              </a:rPr>
              <a:t>年突然就开始探索了。</a:t>
            </a:r>
            <a:r>
              <a:rPr lang="en-US" altLang="zh-CN" sz="2400">
                <a:latin typeface="华康行楷体 W5" panose="03000509000000000000" charset="-122"/>
                <a:ea typeface="华康行楷体 W5" panose="03000509000000000000" charset="-122"/>
                <a:cs typeface="华康行楷体 W5" panose="03000509000000000000" charset="-122"/>
              </a:rPr>
              <a:t>156</a:t>
            </a:r>
            <a:r>
              <a:rPr lang="zh-CN" altLang="en-US" sz="2400">
                <a:latin typeface="华康行楷体 W5" panose="03000509000000000000" charset="-122"/>
                <a:ea typeface="华康行楷体 W5" panose="03000509000000000000" charset="-122"/>
                <a:cs typeface="华康行楷体 W5" panose="03000509000000000000" charset="-122"/>
              </a:rPr>
              <a:t>个项目是日本援建的，但后来苏联解体了，证明我们学他们是错的。新时代中国制造造高铁是因为苏联教我们计划经济，可我们</a:t>
            </a:r>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年改成了市场经济，但不知道为什么毛泽东在《论十大关系》里批评苏联，结果我们反而学他们搞重工业。总之苏联模式完全没用，我们全靠自己从零开始，他们自己失败了，我们成功是因为没听他们的。</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逻辑清晰</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302958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中国在</a:t>
            </a:r>
            <a:r>
              <a:rPr lang="zh-CN" altLang="en-US" sz="2400">
                <a:solidFill>
                  <a:schemeClr val="tx1"/>
                </a:solidFill>
                <a:latin typeface="华康行楷体 W5" panose="03000509000000000000" charset="-122"/>
                <a:ea typeface="华康行楷体 W5" panose="03000509000000000000" charset="-122"/>
                <a:cs typeface="华康行楷体 W5" panose="03000509000000000000" charset="-122"/>
              </a:rPr>
              <a:t>一五计划之前就改革开放了，邓小平说创新很重要，不过苏联人自己都没搞好粮食问题，所以我们</a:t>
            </a:r>
            <a:r>
              <a:rPr lang="en-US" altLang="zh-CN" sz="2400">
                <a:solidFill>
                  <a:schemeClr val="tx1"/>
                </a:solidFill>
                <a:latin typeface="华康行楷体 W5" panose="03000509000000000000" charset="-122"/>
                <a:ea typeface="华康行楷体 W5" panose="03000509000000000000" charset="-122"/>
                <a:cs typeface="华康行楷体 W5" panose="03000509000000000000" charset="-122"/>
              </a:rPr>
              <a:t>1956</a:t>
            </a:r>
            <a:r>
              <a:rPr lang="zh-CN" altLang="en-US" sz="2400">
                <a:solidFill>
                  <a:schemeClr val="tx1"/>
                </a:solidFill>
                <a:latin typeface="华康行楷体 W5" panose="03000509000000000000" charset="-122"/>
                <a:ea typeface="华康行楷体 W5" panose="03000509000000000000" charset="-122"/>
                <a:cs typeface="华康行楷体 W5" panose="03000509000000000000" charset="-122"/>
              </a:rPr>
              <a:t>年突然就开始探索了。</a:t>
            </a:r>
            <a:r>
              <a:rPr lang="en-US" altLang="zh-CN" sz="2400">
                <a:solidFill>
                  <a:schemeClr val="tx1"/>
                </a:solidFill>
                <a:latin typeface="华康行楷体 W5" panose="03000509000000000000" charset="-122"/>
                <a:ea typeface="华康行楷体 W5" panose="03000509000000000000" charset="-122"/>
                <a:cs typeface="华康行楷体 W5" panose="03000509000000000000" charset="-122"/>
              </a:rPr>
              <a:t>156</a:t>
            </a:r>
            <a:r>
              <a:rPr lang="zh-CN" altLang="en-US" sz="2400">
                <a:solidFill>
                  <a:schemeClr val="tx1"/>
                </a:solidFill>
                <a:latin typeface="华康行楷体 W5" panose="03000509000000000000" charset="-122"/>
                <a:ea typeface="华康行楷体 W5" panose="03000509000000000000" charset="-122"/>
                <a:cs typeface="华康行楷体 W5" panose="03000509000000000000" charset="-122"/>
              </a:rPr>
              <a:t>个项目是日</a:t>
            </a:r>
            <a:r>
              <a:rPr lang="zh-CN" altLang="en-US" sz="2400">
                <a:latin typeface="华康行楷体 W5" panose="03000509000000000000" charset="-122"/>
                <a:ea typeface="华康行楷体 W5" panose="03000509000000000000" charset="-122"/>
                <a:cs typeface="华康行楷体 W5" panose="03000509000000000000" charset="-122"/>
              </a:rPr>
              <a:t>本援建的，但后来苏联解体了，证明我们学他们是错的。新时代中国制造造高铁是因为苏联教我们计划经济，可我们</a:t>
            </a:r>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成了市场经济，但不知道为什么毛泽东在《论十大关系》里批评苏联，结果我们反而学他们搞重工业。总之苏联模式完全没用，我们全靠自己从零开始，虽然一五计划抄了苏联作业，最后中国工业超过苏联是因为苏联教得好，但他们自己失败了，我们成功是因为没听他们的。</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15" name="矩形标注 14"/>
          <p:cNvSpPr/>
          <p:nvPr/>
        </p:nvSpPr>
        <p:spPr>
          <a:xfrm>
            <a:off x="135890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时间</a:t>
            </a:r>
            <a:r>
              <a:rPr lang="zh-CN" altLang="en-US" sz="2400" b="1">
                <a:solidFill>
                  <a:srgbClr val="C00000"/>
                </a:solidFill>
              </a:rPr>
              <a:t>混论</a:t>
            </a:r>
            <a:endParaRPr lang="zh-CN" altLang="en-US" sz="2400" b="1">
              <a:solidFill>
                <a:srgbClr val="C00000"/>
              </a:solidFill>
            </a:endParaRPr>
          </a:p>
        </p:txBody>
      </p:sp>
      <p:sp>
        <p:nvSpPr>
          <p:cNvPr id="5" name="矩形标注 4"/>
          <p:cNvSpPr/>
          <p:nvPr/>
        </p:nvSpPr>
        <p:spPr>
          <a:xfrm>
            <a:off x="768096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颠倒</a:t>
            </a:r>
            <a:r>
              <a:rPr lang="zh-CN" altLang="en-US" sz="2400" b="1">
                <a:solidFill>
                  <a:srgbClr val="C00000"/>
                </a:solidFill>
              </a:rPr>
              <a:t>因果</a:t>
            </a:r>
            <a:endParaRPr lang="zh-CN" altLang="en-US" sz="2400" b="1">
              <a:solidFill>
                <a:srgbClr val="C00000"/>
              </a:solidFill>
            </a:endParaRPr>
          </a:p>
        </p:txBody>
      </p:sp>
      <p:sp>
        <p:nvSpPr>
          <p:cNvPr id="6" name="矩形标注 5"/>
          <p:cNvSpPr/>
          <p:nvPr/>
        </p:nvSpPr>
        <p:spPr>
          <a:xfrm>
            <a:off x="1358900" y="538162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史实</a:t>
            </a:r>
            <a:r>
              <a:rPr lang="zh-CN" altLang="en-US" sz="2400" b="1">
                <a:solidFill>
                  <a:srgbClr val="C00000"/>
                </a:solidFill>
              </a:rPr>
              <a:t>错误</a:t>
            </a:r>
            <a:endParaRPr lang="zh-CN" altLang="en-US" sz="2400" b="1">
              <a:solidFill>
                <a:srgbClr val="C00000"/>
              </a:solidFill>
            </a:endParaRPr>
          </a:p>
        </p:txBody>
      </p:sp>
      <p:sp>
        <p:nvSpPr>
          <p:cNvPr id="8" name="矩形标注 7"/>
          <p:cNvSpPr/>
          <p:nvPr/>
        </p:nvSpPr>
        <p:spPr>
          <a:xfrm>
            <a:off x="7680960" y="538162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逻辑混乱</a:t>
            </a:r>
            <a:endParaRPr lang="zh-CN" altLang="en-US" sz="2400" b="1">
              <a:solidFill>
                <a:srgbClr val="C00000"/>
              </a:solidFill>
            </a:endParaRPr>
          </a:p>
        </p:txBody>
      </p:sp>
      <p:pic>
        <p:nvPicPr>
          <p:cNvPr id="10" name="图片 9" descr="错"/>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1715" y="2459990"/>
            <a:ext cx="2528570" cy="2528570"/>
          </a:xfrm>
          <a:prstGeom prst="rect">
            <a:avLst/>
          </a:prstGeom>
        </p:spPr>
      </p:pic>
      <p:sp>
        <p:nvSpPr>
          <p:cNvPr id="11" name="矩形 10"/>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animBg="1"/>
      <p:bldP spid="8" grpId="0" animBg="1"/>
      <p:bldP spid="15" grpId="1" animBg="1"/>
      <p:bldP spid="5" grpId="1" animBg="1"/>
      <p:bldP spid="6" grpId="1"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语言流畅</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346646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新中国成立初期，为迅速奠定工业基础，我国仿效</a:t>
            </a:r>
            <a:r>
              <a:rPr lang="zh-CN" altLang="en-US" sz="2400">
                <a:latin typeface="华康行楷体 W5" panose="03000509000000000000" charset="-122"/>
                <a:ea typeface="华康行楷体 W5" panose="03000509000000000000" charset="-122"/>
                <a:cs typeface="华康行楷体 W5" panose="03000509000000000000" charset="-122"/>
              </a:rPr>
              <a:t>苏联实施</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一五计划</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，通过引进</a:t>
            </a:r>
            <a:r>
              <a:rPr lang="en-US" altLang="zh-CN" sz="2400">
                <a:latin typeface="华康行楷体 W5" panose="03000509000000000000" charset="-122"/>
                <a:ea typeface="华康行楷体 W5" panose="03000509000000000000" charset="-122"/>
                <a:cs typeface="华康行楷体 W5" panose="03000509000000000000" charset="-122"/>
              </a:rPr>
              <a:t>156</a:t>
            </a:r>
            <a:r>
              <a:rPr lang="zh-CN" altLang="en-US" sz="2400">
                <a:latin typeface="华康行楷体 W5" panose="03000509000000000000" charset="-122"/>
                <a:ea typeface="华康行楷体 W5" panose="03000509000000000000" charset="-122"/>
                <a:cs typeface="华康行楷体 W5" panose="03000509000000000000" charset="-122"/>
              </a:rPr>
              <a:t>个援建项目优先发展重工业，构建了工业化初步框架。然而，苏联工业化暴露的结构失衡问题（如轻工业和农业滞后）促使中国在</a:t>
            </a:r>
            <a:r>
              <a:rPr lang="en-US" altLang="zh-CN" sz="2400">
                <a:latin typeface="华康行楷体 W5" panose="03000509000000000000" charset="-122"/>
                <a:ea typeface="华康行楷体 W5" panose="03000509000000000000" charset="-122"/>
                <a:cs typeface="华康行楷体 W5" panose="03000509000000000000" charset="-122"/>
              </a:rPr>
              <a:t>1956</a:t>
            </a:r>
            <a:r>
              <a:rPr lang="zh-CN" altLang="en-US" sz="2400">
                <a:latin typeface="华康行楷体 W5" panose="03000509000000000000" charset="-122"/>
                <a:ea typeface="华康行楷体 W5" panose="03000509000000000000" charset="-122"/>
                <a:cs typeface="华康行楷体 W5" panose="03000509000000000000" charset="-122"/>
              </a:rPr>
              <a:t>年主动调整。毛泽东发表《论十大关系》，提出协调农轻重比例，开启独立工业化道路的探索。</a:t>
            </a:r>
            <a:endParaRPr lang="en-US" altLang="zh-CN" sz="2400">
              <a:latin typeface="华康行楷体 W5" panose="03000509000000000000" charset="-122"/>
              <a:ea typeface="华康行楷体 W5" panose="03000509000000000000" charset="-122"/>
              <a:cs typeface="华康行楷体 W5" panose="03000509000000000000" charset="-122"/>
            </a:endParaRPr>
          </a:p>
          <a:p>
            <a:pPr indent="612140"/>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年改革开放后，中国进一步突破苏联计划经济桎梏，逐步建立社会主义市场经济体制，通过技术引进与自主创新完善工业体系。进入</a:t>
            </a:r>
            <a:r>
              <a:rPr lang="en-US" altLang="zh-CN" sz="2400">
                <a:latin typeface="华康行楷体 W5" panose="03000509000000000000" charset="-122"/>
                <a:ea typeface="华康行楷体 W5" panose="03000509000000000000" charset="-122"/>
                <a:cs typeface="华康行楷体 W5" panose="03000509000000000000" charset="-122"/>
              </a:rPr>
              <a:t>21</a:t>
            </a:r>
            <a:r>
              <a:rPr lang="zh-CN" altLang="en-US" sz="2400">
                <a:latin typeface="华康行楷体 W5" panose="03000509000000000000" charset="-122"/>
                <a:ea typeface="华康行楷体 W5" panose="03000509000000000000" charset="-122"/>
                <a:cs typeface="华康行楷体 W5" panose="03000509000000000000" charset="-122"/>
              </a:rPr>
              <a:t>世纪，我国以科技创新驱动产业升级，推动制造业向全球价值链高端攀升，实现了从</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跟跑学习</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到</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自主领跑</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的历史性跨越。</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语言流畅</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
        <p:nvSpPr>
          <p:cNvPr id="9" name="文本框 8"/>
          <p:cNvSpPr txBox="1"/>
          <p:nvPr/>
        </p:nvSpPr>
        <p:spPr>
          <a:xfrm>
            <a:off x="803275" y="2209165"/>
            <a:ext cx="10585450" cy="3466465"/>
          </a:xfrm>
          <a:prstGeom prst="rect">
            <a:avLst/>
          </a:prstGeom>
          <a:solidFill>
            <a:schemeClr val="bg1">
              <a:alpha val="70000"/>
            </a:schemeClr>
          </a:solidFill>
        </p:spPr>
        <p:txBody>
          <a:bodyPr wrap="square" rtlCol="0">
            <a:noAutofit/>
          </a:bodyPr>
          <a:p>
            <a:pPr indent="612140"/>
            <a:r>
              <a:rPr lang="zh-CN" altLang="en-US" sz="2400">
                <a:latin typeface="华康行楷体 W5" panose="03000509000000000000" charset="-122"/>
                <a:ea typeface="华康行楷体 W5" panose="03000509000000000000" charset="-122"/>
                <a:cs typeface="华康行楷体 W5" panose="03000509000000000000" charset="-122"/>
              </a:rPr>
              <a:t>新中国成立初期，为迅速奠定工业基础，我国仿效</a:t>
            </a:r>
            <a:r>
              <a:rPr lang="zh-CN" altLang="en-US" sz="2400">
                <a:latin typeface="华康行楷体 W5" panose="03000509000000000000" charset="-122"/>
                <a:ea typeface="华康行楷体 W5" panose="03000509000000000000" charset="-122"/>
                <a:cs typeface="华康行楷体 W5" panose="03000509000000000000" charset="-122"/>
              </a:rPr>
              <a:t>苏联实施</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一五计划</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，通过引进</a:t>
            </a:r>
            <a:r>
              <a:rPr lang="en-US" altLang="zh-CN" sz="2400">
                <a:latin typeface="华康行楷体 W5" panose="03000509000000000000" charset="-122"/>
                <a:ea typeface="华康行楷体 W5" panose="03000509000000000000" charset="-122"/>
                <a:cs typeface="华康行楷体 W5" panose="03000509000000000000" charset="-122"/>
              </a:rPr>
              <a:t>156</a:t>
            </a:r>
            <a:r>
              <a:rPr lang="zh-CN" altLang="en-US" sz="2400">
                <a:latin typeface="华康行楷体 W5" panose="03000509000000000000" charset="-122"/>
                <a:ea typeface="华康行楷体 W5" panose="03000509000000000000" charset="-122"/>
                <a:cs typeface="华康行楷体 W5" panose="03000509000000000000" charset="-122"/>
              </a:rPr>
              <a:t>个援建项目优先发展重工业，构建了工业化初步框架。然而，苏联工业化暴露的结构失衡问题（如轻工业和农业滞后）促使中国在</a:t>
            </a:r>
            <a:r>
              <a:rPr lang="en-US" altLang="zh-CN" sz="2400">
                <a:latin typeface="华康行楷体 W5" panose="03000509000000000000" charset="-122"/>
                <a:ea typeface="华康行楷体 W5" panose="03000509000000000000" charset="-122"/>
                <a:cs typeface="华康行楷体 W5" panose="03000509000000000000" charset="-122"/>
              </a:rPr>
              <a:t>1956</a:t>
            </a:r>
            <a:r>
              <a:rPr lang="zh-CN" altLang="en-US" sz="2400">
                <a:latin typeface="华康行楷体 W5" panose="03000509000000000000" charset="-122"/>
                <a:ea typeface="华康行楷体 W5" panose="03000509000000000000" charset="-122"/>
                <a:cs typeface="华康行楷体 W5" panose="03000509000000000000" charset="-122"/>
              </a:rPr>
              <a:t>年主动调整。毛泽东发表《论十大关系》，提出协调农轻重比例，开启独立工业化道路的探索。</a:t>
            </a:r>
            <a:endParaRPr lang="en-US" altLang="zh-CN" sz="2400">
              <a:latin typeface="华康行楷体 W5" panose="03000509000000000000" charset="-122"/>
              <a:ea typeface="华康行楷体 W5" panose="03000509000000000000" charset="-122"/>
              <a:cs typeface="华康行楷体 W5" panose="03000509000000000000" charset="-122"/>
            </a:endParaRPr>
          </a:p>
          <a:p>
            <a:pPr indent="612140"/>
            <a:r>
              <a:rPr lang="en-US" altLang="zh-CN" sz="2400">
                <a:latin typeface="华康行楷体 W5" panose="03000509000000000000" charset="-122"/>
                <a:ea typeface="华康行楷体 W5" panose="03000509000000000000" charset="-122"/>
                <a:cs typeface="华康行楷体 W5" panose="03000509000000000000" charset="-122"/>
              </a:rPr>
              <a:t>1978</a:t>
            </a:r>
            <a:r>
              <a:rPr lang="zh-CN" altLang="en-US" sz="2400">
                <a:latin typeface="华康行楷体 W5" panose="03000509000000000000" charset="-122"/>
                <a:ea typeface="华康行楷体 W5" panose="03000509000000000000" charset="-122"/>
                <a:cs typeface="华康行楷体 W5" panose="03000509000000000000" charset="-122"/>
              </a:rPr>
              <a:t>年改革开放后，中国进一步突破苏联计划经济桎梏，逐步建立社会主义市场经济体制，通过技术引进与自主创新完善工业体系。进入</a:t>
            </a:r>
            <a:r>
              <a:rPr lang="en-US" altLang="zh-CN" sz="2400">
                <a:latin typeface="华康行楷体 W5" panose="03000509000000000000" charset="-122"/>
                <a:ea typeface="华康行楷体 W5" panose="03000509000000000000" charset="-122"/>
                <a:cs typeface="华康行楷体 W5" panose="03000509000000000000" charset="-122"/>
              </a:rPr>
              <a:t>21</a:t>
            </a:r>
            <a:r>
              <a:rPr lang="zh-CN" altLang="en-US" sz="2400">
                <a:latin typeface="华康行楷体 W5" panose="03000509000000000000" charset="-122"/>
                <a:ea typeface="华康行楷体 W5" panose="03000509000000000000" charset="-122"/>
                <a:cs typeface="华康行楷体 W5" panose="03000509000000000000" charset="-122"/>
              </a:rPr>
              <a:t>世纪，我国以科技创新驱动产业升级，推动制造业向全球价值链高端攀升，实现了从</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跟跑学习</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到</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自主领跑</a:t>
            </a:r>
            <a:r>
              <a:rPr lang="en-US" altLang="zh-CN" sz="2400">
                <a:latin typeface="华康行楷体 W5" panose="03000509000000000000" charset="-122"/>
                <a:ea typeface="华康行楷体 W5" panose="03000509000000000000" charset="-122"/>
                <a:cs typeface="华康行楷体 W5" panose="03000509000000000000" charset="-122"/>
              </a:rPr>
              <a:t>”</a:t>
            </a:r>
            <a:r>
              <a:rPr lang="zh-CN" altLang="en-US" sz="2400">
                <a:latin typeface="华康行楷体 W5" panose="03000509000000000000" charset="-122"/>
                <a:ea typeface="华康行楷体 W5" panose="03000509000000000000" charset="-122"/>
                <a:cs typeface="华康行楷体 W5" panose="03000509000000000000" charset="-122"/>
              </a:rPr>
              <a:t>的历史性跨越。</a:t>
            </a:r>
            <a:endParaRPr lang="zh-CN" altLang="en-US" sz="2400">
              <a:latin typeface="华康行楷体 W5" panose="03000509000000000000" charset="-122"/>
              <a:ea typeface="华康行楷体 W5" panose="03000509000000000000" charset="-122"/>
              <a:cs typeface="华康行楷体 W5" panose="03000509000000000000" charset="-122"/>
            </a:endParaRPr>
          </a:p>
        </p:txBody>
      </p:sp>
      <p:sp>
        <p:nvSpPr>
          <p:cNvPr id="5" name="矩形 4"/>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a:t>
            </a:r>
            <a:r>
              <a:rPr lang="zh-CN" altLang="en-US" sz="4000" b="1">
                <a:solidFill>
                  <a:schemeClr val="tx1"/>
                </a:solidFill>
                <a:effectLst>
                  <a:outerShdw blurRad="38100" dist="19050" dir="2700000" algn="tl" rotWithShape="0">
                    <a:schemeClr val="dk1">
                      <a:alpha val="40000"/>
                    </a:schemeClr>
                  </a:outerShdw>
                </a:effectLst>
              </a:rPr>
              <a:t>二</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15" name="矩形标注 14"/>
          <p:cNvSpPr/>
          <p:nvPr/>
        </p:nvSpPr>
        <p:spPr>
          <a:xfrm>
            <a:off x="135890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时序</a:t>
            </a:r>
            <a:r>
              <a:rPr lang="zh-CN" altLang="en-US" sz="2400" b="1">
                <a:solidFill>
                  <a:srgbClr val="C00000"/>
                </a:solidFill>
              </a:rPr>
              <a:t>清晰</a:t>
            </a:r>
            <a:endParaRPr lang="zh-CN" altLang="en-US" sz="2400" b="1">
              <a:solidFill>
                <a:srgbClr val="C00000"/>
              </a:solidFill>
            </a:endParaRPr>
          </a:p>
        </p:txBody>
      </p:sp>
      <p:sp>
        <p:nvSpPr>
          <p:cNvPr id="6" name="矩形标注 5"/>
          <p:cNvSpPr/>
          <p:nvPr/>
        </p:nvSpPr>
        <p:spPr>
          <a:xfrm>
            <a:off x="7680960" y="1454785"/>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层层递进</a:t>
            </a:r>
            <a:endParaRPr lang="zh-CN" altLang="en-US" sz="2400" b="1">
              <a:solidFill>
                <a:srgbClr val="C00000"/>
              </a:solidFill>
            </a:endParaRPr>
          </a:p>
        </p:txBody>
      </p:sp>
      <p:sp>
        <p:nvSpPr>
          <p:cNvPr id="8" name="矩形标注 7"/>
          <p:cNvSpPr/>
          <p:nvPr/>
        </p:nvSpPr>
        <p:spPr>
          <a:xfrm>
            <a:off x="1358900" y="5581650"/>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因果</a:t>
            </a:r>
            <a:r>
              <a:rPr lang="zh-CN" altLang="en-US" sz="2400" b="1">
                <a:solidFill>
                  <a:srgbClr val="C00000"/>
                </a:solidFill>
              </a:rPr>
              <a:t>明确</a:t>
            </a:r>
            <a:endParaRPr lang="zh-CN" altLang="en-US" sz="2400" b="1">
              <a:solidFill>
                <a:srgbClr val="C00000"/>
              </a:solidFill>
            </a:endParaRPr>
          </a:p>
        </p:txBody>
      </p:sp>
      <p:sp>
        <p:nvSpPr>
          <p:cNvPr id="10" name="矩形标注 9"/>
          <p:cNvSpPr/>
          <p:nvPr/>
        </p:nvSpPr>
        <p:spPr>
          <a:xfrm>
            <a:off x="7680960" y="5581650"/>
            <a:ext cx="3305175" cy="611505"/>
          </a:xfrm>
          <a:prstGeom prst="wedgeRectCallout">
            <a:avLst/>
          </a:prstGeom>
          <a:solidFill>
            <a:schemeClr val="bg2"/>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rgbClr val="C00000"/>
                </a:solidFill>
              </a:rPr>
              <a:t>用词</a:t>
            </a:r>
            <a:r>
              <a:rPr lang="zh-CN" altLang="en-US" sz="2400" b="1">
                <a:solidFill>
                  <a:srgbClr val="C00000"/>
                </a:solidFill>
              </a:rPr>
              <a:t>合理</a:t>
            </a:r>
            <a:endParaRPr lang="zh-CN" altLang="en-US" sz="2400" b="1">
              <a:solidFill>
                <a:srgbClr val="C00000"/>
              </a:solidFill>
            </a:endParaRPr>
          </a:p>
        </p:txBody>
      </p:sp>
      <p:pic>
        <p:nvPicPr>
          <p:cNvPr id="11" name="图片 10" descr="对"/>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9015" y="2877820"/>
            <a:ext cx="2703830" cy="270383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8" grpId="0" animBg="1"/>
      <p:bldP spid="10" grpId="0" animBg="1"/>
      <p:bldP spid="15" grpId="1" animBg="1"/>
      <p:bldP spid="6" grpId="1" animBg="1"/>
      <p:bldP spid="8" grpId="1"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405765" y="852170"/>
            <a:ext cx="167132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5.</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撰写</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成文</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7" name="矩形 6"/>
          <p:cNvSpPr/>
          <p:nvPr/>
        </p:nvSpPr>
        <p:spPr>
          <a:xfrm>
            <a:off x="4987291" y="85217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字体</a:t>
            </a: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工整</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pic>
        <p:nvPicPr>
          <p:cNvPr id="5" name="图片 4" descr="微信图片_20250602154653"/>
          <p:cNvPicPr>
            <a:picLocks noChangeAspect="1"/>
          </p:cNvPicPr>
          <p:nvPr/>
        </p:nvPicPr>
        <p:blipFill>
          <a:blip r:embed="rId2"/>
          <a:srcRect l="5181" t="14259" r="16235" b="55557"/>
          <a:stretch>
            <a:fillRect/>
          </a:stretch>
        </p:blipFill>
        <p:spPr>
          <a:xfrm>
            <a:off x="6536055" y="1974215"/>
            <a:ext cx="5102860" cy="4356735"/>
          </a:xfrm>
          <a:prstGeom prst="rect">
            <a:avLst/>
          </a:prstGeom>
        </p:spPr>
      </p:pic>
      <p:pic>
        <p:nvPicPr>
          <p:cNvPr id="6" name="图片 5" descr="WY1706955683297103872"/>
          <p:cNvPicPr>
            <a:picLocks noChangeAspect="1"/>
          </p:cNvPicPr>
          <p:nvPr/>
        </p:nvPicPr>
        <p:blipFill>
          <a:blip r:embed="rId3"/>
          <a:srcRect l="15295" r="19430" b="3129"/>
          <a:stretch>
            <a:fillRect/>
          </a:stretch>
        </p:blipFill>
        <p:spPr>
          <a:xfrm>
            <a:off x="281940" y="1974215"/>
            <a:ext cx="5382260" cy="3656965"/>
          </a:xfrm>
          <a:prstGeom prst="rect">
            <a:avLst/>
          </a:prstGeom>
        </p:spPr>
      </p:pic>
      <p:pic>
        <p:nvPicPr>
          <p:cNvPr id="8" name="图片 7" descr="对比"/>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1404620"/>
            <a:ext cx="914400" cy="914400"/>
          </a:xfrm>
          <a:prstGeom prst="rect">
            <a:avLst/>
          </a:prstGeom>
        </p:spPr>
      </p:pic>
      <p:pic>
        <p:nvPicPr>
          <p:cNvPr id="9" name="图片 8" descr="对"/>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6455" y="3679190"/>
            <a:ext cx="2327910" cy="232791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graphicFrame>
        <p:nvGraphicFramePr>
          <p:cNvPr id="5" name="表格 4"/>
          <p:cNvGraphicFramePr/>
          <p:nvPr/>
        </p:nvGraphicFramePr>
        <p:xfrm>
          <a:off x="939800" y="1393190"/>
          <a:ext cx="10311765" cy="2468880"/>
        </p:xfrm>
        <a:graphic>
          <a:graphicData uri="http://schemas.openxmlformats.org/drawingml/2006/table">
            <a:tbl>
              <a:tblPr firstRow="1">
                <a:tableStyleId>{59FBD75D-7629-4EBB-891E-9E1BAAB9521C}</a:tableStyleId>
              </a:tblPr>
              <a:tblGrid>
                <a:gridCol w="771525"/>
                <a:gridCol w="8086090"/>
                <a:gridCol w="1454150"/>
              </a:tblGrid>
              <a:tr h="381000">
                <a:tc>
                  <a:txBody>
                    <a:bodyPr/>
                    <a:p>
                      <a:pPr algn="ctr">
                        <a:buNone/>
                      </a:pPr>
                      <a:r>
                        <a:rPr lang="zh-CN" altLang="en-US" sz="2400" b="1"/>
                        <a:t>一等</a:t>
                      </a:r>
                      <a:endParaRPr lang="zh-CN" altLang="en-US" sz="2400" b="1"/>
                    </a:p>
                  </a:txBody>
                  <a:tcPr/>
                </a:tc>
                <a:tc>
                  <a:txBody>
                    <a:bodyPr/>
                    <a:p>
                      <a:pPr indent="612140" fontAlgn="auto">
                        <a:buNone/>
                      </a:pPr>
                      <a:r>
                        <a:rPr lang="zh-CN" altLang="en-US" sz="2400" b="0"/>
                        <a:t>观点正确，史实正确，能从正反两方面论证，条理清晰，语言流畅</a:t>
                      </a:r>
                      <a:endParaRPr lang="zh-CN" altLang="en-US" sz="2400" b="0"/>
                    </a:p>
                  </a:txBody>
                  <a:tcPr/>
                </a:tc>
                <a:tc>
                  <a:txBody>
                    <a:bodyPr/>
                    <a:p>
                      <a:pPr>
                        <a:buNone/>
                      </a:pPr>
                      <a:r>
                        <a:rPr lang="zh-CN" altLang="en-US" sz="2400" b="1">
                          <a:sym typeface="+mn-ea"/>
                        </a:rPr>
                        <a:t>５～６分</a:t>
                      </a:r>
                      <a:endParaRPr lang="zh-CN" altLang="en-US" sz="2400" b="1">
                        <a:sym typeface="+mn-ea"/>
                      </a:endParaRPr>
                    </a:p>
                  </a:txBody>
                  <a:tcPr/>
                </a:tc>
              </a:tr>
              <a:tr h="381000">
                <a:tc>
                  <a:txBody>
                    <a:bodyPr/>
                    <a:p>
                      <a:pPr algn="ctr">
                        <a:buNone/>
                      </a:pPr>
                      <a:r>
                        <a:rPr lang="zh-CN" altLang="en-US" sz="2400" b="1"/>
                        <a:t>二等</a:t>
                      </a:r>
                      <a:endParaRPr lang="zh-CN" altLang="en-US" sz="2400" b="1"/>
                    </a:p>
                  </a:txBody>
                  <a:tcPr/>
                </a:tc>
                <a:tc>
                  <a:txBody>
                    <a:bodyPr/>
                    <a:p>
                      <a:pPr indent="612140" fontAlgn="auto">
                        <a:buNone/>
                      </a:pPr>
                      <a:r>
                        <a:rPr lang="zh-CN" altLang="en-US" sz="2400">
                          <a:sym typeface="+mn-ea"/>
                        </a:rPr>
                        <a:t>观点基本正确，史实正确，仅从一个角度论证，逻辑基本清楚，语言较流畅</a:t>
                      </a:r>
                      <a:endParaRPr lang="zh-CN" altLang="en-US" sz="2400">
                        <a:sym typeface="+mn-ea"/>
                      </a:endParaRPr>
                    </a:p>
                  </a:txBody>
                  <a:tcPr/>
                </a:tc>
                <a:tc>
                  <a:txBody>
                    <a:bodyPr/>
                    <a:p>
                      <a:pPr>
                        <a:buNone/>
                      </a:pPr>
                      <a:r>
                        <a:rPr lang="zh-CN" altLang="en-US" sz="2400" b="1">
                          <a:sym typeface="+mn-ea"/>
                        </a:rPr>
                        <a:t>３～４分</a:t>
                      </a:r>
                      <a:endParaRPr lang="zh-CN" altLang="en-US" sz="2400" b="1">
                        <a:sym typeface="+mn-ea"/>
                      </a:endParaRPr>
                    </a:p>
                  </a:txBody>
                  <a:tcPr/>
                </a:tc>
              </a:tr>
              <a:tr h="381000">
                <a:tc>
                  <a:txBody>
                    <a:bodyPr/>
                    <a:p>
                      <a:pPr algn="ctr">
                        <a:buNone/>
                      </a:pPr>
                      <a:r>
                        <a:rPr lang="zh-CN" altLang="en-US" sz="2400" b="1"/>
                        <a:t>三等</a:t>
                      </a:r>
                      <a:endParaRPr lang="zh-CN" altLang="en-US" sz="2400" b="1"/>
                    </a:p>
                  </a:txBody>
                  <a:tcPr/>
                </a:tc>
                <a:tc>
                  <a:txBody>
                    <a:bodyPr/>
                    <a:p>
                      <a:pPr indent="612140" fontAlgn="auto">
                        <a:buNone/>
                      </a:pPr>
                      <a:r>
                        <a:rPr lang="zh-CN" altLang="en-US" sz="2400">
                          <a:sym typeface="+mn-ea"/>
                        </a:rPr>
                        <a:t>观点不明，仅罗列史实，史论结合不当，没有论证或没有史实，语言表述不清</a:t>
                      </a:r>
                      <a:r>
                        <a:rPr lang="en-US" altLang="zh-CN" sz="2400">
                          <a:sym typeface="+mn-ea"/>
                        </a:rPr>
                        <a:t> </a:t>
                      </a:r>
                      <a:endParaRPr lang="zh-CN" altLang="en-US" sz="2400" b="0">
                        <a:sym typeface="+mn-ea"/>
                      </a:endParaRPr>
                    </a:p>
                  </a:txBody>
                  <a:tcPr/>
                </a:tc>
                <a:tc>
                  <a:txBody>
                    <a:bodyPr/>
                    <a:p>
                      <a:pPr>
                        <a:buNone/>
                      </a:pPr>
                      <a:r>
                        <a:rPr lang="zh-CN" altLang="en-US" sz="2400" b="1">
                          <a:sym typeface="+mn-ea"/>
                        </a:rPr>
                        <a:t>０～２分</a:t>
                      </a:r>
                      <a:endParaRPr lang="zh-CN" altLang="en-US" sz="2400" b="1">
                        <a:sym typeface="+mn-ea"/>
                      </a:endParaRPr>
                    </a:p>
                  </a:txBody>
                  <a:tcPr/>
                </a:tc>
              </a:tr>
            </a:tbl>
          </a:graphicData>
        </a:graphic>
      </p:graphicFrame>
      <p:sp>
        <p:nvSpPr>
          <p:cNvPr id="6" name="文本框 5"/>
          <p:cNvSpPr txBox="1"/>
          <p:nvPr/>
        </p:nvSpPr>
        <p:spPr>
          <a:xfrm>
            <a:off x="3712210" y="3991610"/>
            <a:ext cx="4768215" cy="460375"/>
          </a:xfrm>
          <a:prstGeom prst="rect">
            <a:avLst/>
          </a:prstGeom>
          <a:solidFill>
            <a:srgbClr val="FFFFFF"/>
          </a:solidFill>
        </p:spPr>
        <p:txBody>
          <a:bodyPr wrap="square" rtlCol="0">
            <a:spAutoFit/>
          </a:bodyPr>
          <a:p>
            <a:r>
              <a:rPr lang="en-US" altLang="zh-CN" sz="2400">
                <a:latin typeface="汉仪颜楷简" panose="00020600040101010101" charset="-122"/>
                <a:ea typeface="汉仪颜楷简" panose="00020600040101010101" charset="-122"/>
                <a:cs typeface="汉仪颜楷简" panose="00020600040101010101" charset="-122"/>
              </a:rPr>
              <a:t>2017</a:t>
            </a:r>
            <a:r>
              <a:rPr lang="zh-CN" altLang="en-US" sz="2400">
                <a:latin typeface="汉仪颜楷简" panose="00020600040101010101" charset="-122"/>
                <a:ea typeface="汉仪颜楷简" panose="00020600040101010101" charset="-122"/>
                <a:cs typeface="汉仪颜楷简" panose="00020600040101010101" charset="-122"/>
              </a:rPr>
              <a:t>年版中考</a:t>
            </a:r>
            <a:r>
              <a:rPr lang="zh-CN" altLang="en-US" sz="2400">
                <a:latin typeface="汉仪颜楷简" panose="00020600040101010101" charset="-122"/>
                <a:ea typeface="汉仪颜楷简" panose="00020600040101010101" charset="-122"/>
                <a:cs typeface="汉仪颜楷简" panose="00020600040101010101" charset="-122"/>
              </a:rPr>
              <a:t>历史小论文评分标准</a:t>
            </a:r>
            <a:endParaRPr lang="zh-CN" altLang="en-US" sz="2400">
              <a:latin typeface="汉仪颜楷简" panose="00020600040101010101" charset="-122"/>
              <a:ea typeface="汉仪颜楷简" panose="00020600040101010101" charset="-122"/>
              <a:cs typeface="汉仪颜楷简" panose="0002060004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WHAT——</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历史小论文是什么？</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1183640" y="1057275"/>
            <a:ext cx="9824085" cy="1568450"/>
          </a:xfrm>
          <a:prstGeom prst="rect">
            <a:avLst/>
          </a:prstGeom>
          <a:solidFill>
            <a:schemeClr val="bg1">
              <a:lumMod val="85000"/>
              <a:alpha val="61000"/>
            </a:schemeClr>
          </a:solidFill>
        </p:spPr>
        <p:txBody>
          <a:bodyPr wrap="square" rtlCol="0">
            <a:spAutoFit/>
          </a:bodyPr>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zh-CN" altLang="en-US" sz="2400">
                <a:solidFill>
                  <a:schemeClr val="tx1"/>
                </a:solidFill>
                <a:latin typeface="三极魏碑简体" panose="00000500000000000000" charset="-122"/>
                <a:ea typeface="三极魏碑简体" panose="00000500000000000000" charset="-122"/>
              </a:rPr>
              <a:t>历史论文则是针对某个历史问题，结合历史史料，提出自己的观点开展讨论的文章，是一种围绕历史问题进行思辨性的论文。</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徐红岩《历史小论文写作是培养学生核心素养的重要方</a:t>
            </a:r>
            <a:r>
              <a:rPr lang="zh-CN" altLang="en-US" sz="2400">
                <a:solidFill>
                  <a:schemeClr val="tx1"/>
                </a:solidFill>
                <a:latin typeface="三极魏碑简体" panose="00000500000000000000" charset="-122"/>
                <a:ea typeface="三极魏碑简体" panose="00000500000000000000" charset="-122"/>
              </a:rPr>
              <a:t>式》</a:t>
            </a:r>
            <a:endParaRPr lang="zh-CN" altLang="en-US" sz="2400">
              <a:solidFill>
                <a:schemeClr val="tx1"/>
              </a:solidFill>
              <a:latin typeface="三极魏碑简体" panose="00000500000000000000" charset="-122"/>
              <a:ea typeface="三极魏碑简体" panose="00000500000000000000"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WHAT——</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历史小论文是什么？</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4" name="文本框 3"/>
          <p:cNvSpPr txBox="1"/>
          <p:nvPr/>
        </p:nvSpPr>
        <p:spPr>
          <a:xfrm>
            <a:off x="1183640" y="1057275"/>
            <a:ext cx="9824085" cy="1568450"/>
          </a:xfrm>
          <a:prstGeom prst="rect">
            <a:avLst/>
          </a:prstGeom>
          <a:solidFill>
            <a:schemeClr val="bg1">
              <a:lumMod val="85000"/>
              <a:alpha val="61000"/>
            </a:schemeClr>
          </a:solidFill>
        </p:spPr>
        <p:txBody>
          <a:bodyPr wrap="square" rtlCol="0">
            <a:spAutoFit/>
          </a:bodyPr>
          <a:p>
            <a:r>
              <a:rPr lang="zh-CN" altLang="en-US" sz="2400">
                <a:solidFill>
                  <a:schemeClr val="tx1"/>
                </a:solidFill>
                <a:latin typeface="三极魏碑简体" panose="00000500000000000000" charset="-122"/>
                <a:ea typeface="三极魏碑简体" panose="00000500000000000000" charset="-122"/>
              </a:rPr>
              <a:t>材料一：</a:t>
            </a:r>
            <a:endParaRPr lang="zh-CN" altLang="en-US" sz="2400">
              <a:solidFill>
                <a:schemeClr val="tx1"/>
              </a:solidFill>
              <a:latin typeface="三极魏碑简体" panose="00000500000000000000" charset="-122"/>
              <a:ea typeface="三极魏碑简体" panose="00000500000000000000" charset="-122"/>
            </a:endParaRPr>
          </a:p>
          <a:p>
            <a:pPr indent="612140"/>
            <a:r>
              <a:rPr lang="zh-CN" altLang="en-US" sz="2400">
                <a:solidFill>
                  <a:schemeClr val="tx1"/>
                </a:solidFill>
                <a:latin typeface="三极魏碑简体" panose="00000500000000000000" charset="-122"/>
                <a:ea typeface="三极魏碑简体" panose="00000500000000000000" charset="-122"/>
              </a:rPr>
              <a:t>历史论文则是</a:t>
            </a:r>
            <a:r>
              <a:rPr lang="zh-CN" altLang="en-US" sz="2400">
                <a:solidFill>
                  <a:srgbClr val="C00000"/>
                </a:solidFill>
                <a:latin typeface="三极魏碑简体" panose="00000500000000000000" charset="-122"/>
                <a:ea typeface="三极魏碑简体" panose="00000500000000000000" charset="-122"/>
              </a:rPr>
              <a:t>针对某个历史问题</a:t>
            </a:r>
            <a:r>
              <a:rPr lang="zh-CN" altLang="en-US" sz="2400">
                <a:solidFill>
                  <a:schemeClr val="tx1"/>
                </a:solidFill>
                <a:latin typeface="三极魏碑简体" panose="00000500000000000000" charset="-122"/>
                <a:ea typeface="三极魏碑简体" panose="00000500000000000000" charset="-122"/>
              </a:rPr>
              <a:t>，</a:t>
            </a:r>
            <a:r>
              <a:rPr lang="zh-CN" altLang="en-US" sz="2400">
                <a:solidFill>
                  <a:srgbClr val="C00000"/>
                </a:solidFill>
                <a:latin typeface="三极魏碑简体" panose="00000500000000000000" charset="-122"/>
                <a:ea typeface="三极魏碑简体" panose="00000500000000000000" charset="-122"/>
              </a:rPr>
              <a:t>结合历史史料</a:t>
            </a:r>
            <a:r>
              <a:rPr lang="zh-CN" altLang="en-US" sz="2400">
                <a:solidFill>
                  <a:schemeClr val="tx1"/>
                </a:solidFill>
                <a:latin typeface="三极魏碑简体" panose="00000500000000000000" charset="-122"/>
                <a:ea typeface="三极魏碑简体" panose="00000500000000000000" charset="-122"/>
              </a:rPr>
              <a:t>，</a:t>
            </a:r>
            <a:r>
              <a:rPr lang="zh-CN" altLang="en-US" sz="2400">
                <a:solidFill>
                  <a:srgbClr val="C00000"/>
                </a:solidFill>
                <a:latin typeface="三极魏碑简体" panose="00000500000000000000" charset="-122"/>
                <a:ea typeface="三极魏碑简体" panose="00000500000000000000" charset="-122"/>
              </a:rPr>
              <a:t>提出自己的观点</a:t>
            </a:r>
            <a:r>
              <a:rPr lang="zh-CN" altLang="en-US" sz="2400">
                <a:solidFill>
                  <a:schemeClr val="tx1"/>
                </a:solidFill>
                <a:latin typeface="三极魏碑简体" panose="00000500000000000000" charset="-122"/>
                <a:ea typeface="三极魏碑简体" panose="00000500000000000000" charset="-122"/>
              </a:rPr>
              <a:t>开展讨论的文章，是一种围绕历史问题进行</a:t>
            </a:r>
            <a:r>
              <a:rPr lang="zh-CN" altLang="en-US" sz="2400">
                <a:solidFill>
                  <a:srgbClr val="C00000"/>
                </a:solidFill>
                <a:latin typeface="三极魏碑简体" panose="00000500000000000000" charset="-122"/>
                <a:ea typeface="三极魏碑简体" panose="00000500000000000000" charset="-122"/>
              </a:rPr>
              <a:t>思辨性</a:t>
            </a:r>
            <a:r>
              <a:rPr lang="zh-CN" altLang="en-US" sz="2400">
                <a:solidFill>
                  <a:schemeClr val="tx1"/>
                </a:solidFill>
                <a:latin typeface="三极魏碑简体" panose="00000500000000000000" charset="-122"/>
                <a:ea typeface="三极魏碑简体" panose="00000500000000000000" charset="-122"/>
              </a:rPr>
              <a:t>的论文。</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徐红岩《历史小论文写作是培养学生核心素养的重要方</a:t>
            </a:r>
            <a:r>
              <a:rPr lang="zh-CN" altLang="en-US" sz="2400">
                <a:solidFill>
                  <a:schemeClr val="tx1"/>
                </a:solidFill>
                <a:latin typeface="三极魏碑简体" panose="00000500000000000000" charset="-122"/>
                <a:ea typeface="三极魏碑简体" panose="00000500000000000000" charset="-122"/>
              </a:rPr>
              <a:t>式》</a:t>
            </a:r>
            <a:endParaRPr lang="zh-CN" altLang="en-US" sz="2400">
              <a:solidFill>
                <a:schemeClr val="tx1"/>
              </a:solidFill>
              <a:latin typeface="三极魏碑简体" panose="00000500000000000000" charset="-122"/>
              <a:ea typeface="三极魏碑简体" panose="00000500000000000000" charset="-122"/>
            </a:endParaRPr>
          </a:p>
        </p:txBody>
      </p:sp>
      <p:sp>
        <p:nvSpPr>
          <p:cNvPr id="11" name="文本框 10"/>
          <p:cNvSpPr txBox="1"/>
          <p:nvPr/>
        </p:nvSpPr>
        <p:spPr>
          <a:xfrm>
            <a:off x="5046980" y="3323590"/>
            <a:ext cx="2099310"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1.</a:t>
            </a:r>
            <a:r>
              <a:rPr lang="zh-CN" altLang="en-US" sz="2000">
                <a:latin typeface="汉仪书魂体简" panose="02010600000101010101" charset="-122"/>
                <a:ea typeface="汉仪书魂体简" panose="02010600000101010101" charset="-122"/>
              </a:rPr>
              <a:t>针对特定</a:t>
            </a:r>
            <a:r>
              <a:rPr lang="zh-CN" altLang="en-US" sz="2000">
                <a:latin typeface="汉仪书魂体简" panose="02010600000101010101" charset="-122"/>
                <a:ea typeface="汉仪书魂体简" panose="02010600000101010101" charset="-122"/>
              </a:rPr>
              <a:t>问题</a:t>
            </a:r>
            <a:endParaRPr lang="zh-CN" altLang="en-US" sz="2000">
              <a:latin typeface="汉仪书魂体简" panose="02010600000101010101" charset="-122"/>
              <a:ea typeface="汉仪书魂体简" panose="02010600000101010101" charset="-122"/>
            </a:endParaRPr>
          </a:p>
        </p:txBody>
      </p:sp>
      <p:sp>
        <p:nvSpPr>
          <p:cNvPr id="6" name="文本框 5"/>
          <p:cNvSpPr txBox="1"/>
          <p:nvPr/>
        </p:nvSpPr>
        <p:spPr>
          <a:xfrm>
            <a:off x="8338820" y="5667375"/>
            <a:ext cx="2187575"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2.</a:t>
            </a:r>
            <a:r>
              <a:rPr lang="zh-CN" altLang="en-US" sz="2000">
                <a:latin typeface="汉仪书魂体简" panose="02010600000101010101" charset="-122"/>
                <a:ea typeface="汉仪书魂体简" panose="02010600000101010101" charset="-122"/>
              </a:rPr>
              <a:t>结合史料</a:t>
            </a:r>
            <a:r>
              <a:rPr lang="zh-CN" altLang="en-US" sz="2000">
                <a:latin typeface="汉仪书魂体简" panose="02010600000101010101" charset="-122"/>
                <a:ea typeface="汉仪书魂体简" panose="02010600000101010101" charset="-122"/>
              </a:rPr>
              <a:t>撰写</a:t>
            </a:r>
            <a:endParaRPr lang="zh-CN" altLang="en-US" sz="2000">
              <a:latin typeface="汉仪书魂体简" panose="02010600000101010101" charset="-122"/>
              <a:ea typeface="汉仪书魂体简" panose="02010600000101010101" charset="-122"/>
            </a:endParaRPr>
          </a:p>
        </p:txBody>
      </p:sp>
      <p:sp>
        <p:nvSpPr>
          <p:cNvPr id="7" name="文本框 6"/>
          <p:cNvSpPr txBox="1"/>
          <p:nvPr/>
        </p:nvSpPr>
        <p:spPr>
          <a:xfrm>
            <a:off x="1788160" y="5667375"/>
            <a:ext cx="2066290"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3.</a:t>
            </a:r>
            <a:r>
              <a:rPr lang="zh-CN" altLang="en-US" sz="2000">
                <a:latin typeface="汉仪书魂体简" panose="02010600000101010101" charset="-122"/>
                <a:ea typeface="汉仪书魂体简" panose="02010600000101010101" charset="-122"/>
              </a:rPr>
              <a:t>体现个人</a:t>
            </a:r>
            <a:r>
              <a:rPr lang="zh-CN" altLang="en-US" sz="2000">
                <a:latin typeface="汉仪书魂体简" panose="02010600000101010101" charset="-122"/>
                <a:ea typeface="汉仪书魂体简" panose="02010600000101010101" charset="-122"/>
              </a:rPr>
              <a:t>观点</a:t>
            </a:r>
            <a:endParaRPr lang="zh-CN" altLang="en-US" sz="2000">
              <a:latin typeface="汉仪书魂体简" panose="02010600000101010101" charset="-122"/>
              <a:ea typeface="汉仪书魂体简" panose="02010600000101010101" charset="-122"/>
            </a:endParaRPr>
          </a:p>
        </p:txBody>
      </p:sp>
      <p:sp>
        <p:nvSpPr>
          <p:cNvPr id="20" name="文本框 19"/>
          <p:cNvSpPr txBox="1"/>
          <p:nvPr/>
        </p:nvSpPr>
        <p:spPr>
          <a:xfrm>
            <a:off x="5046980" y="4374515"/>
            <a:ext cx="2099310"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4.</a:t>
            </a:r>
            <a:r>
              <a:rPr lang="zh-CN" altLang="en-US" sz="2000">
                <a:latin typeface="汉仪书魂体简" panose="02010600000101010101" charset="-122"/>
                <a:ea typeface="汉仪书魂体简" panose="02010600000101010101" charset="-122"/>
              </a:rPr>
              <a:t>核心素养</a:t>
            </a:r>
            <a:r>
              <a:rPr lang="zh-CN" altLang="en-US" sz="2000">
                <a:latin typeface="汉仪书魂体简" panose="02010600000101010101" charset="-122"/>
                <a:ea typeface="汉仪书魂体简" panose="02010600000101010101" charset="-122"/>
              </a:rPr>
              <a:t>渗透</a:t>
            </a:r>
            <a:endParaRPr lang="zh-CN" altLang="en-US" sz="2000">
              <a:latin typeface="汉仪书魂体简" panose="02010600000101010101" charset="-122"/>
              <a:ea typeface="汉仪书魂体简" panose="02010600000101010101" charset="-122"/>
            </a:endParaRPr>
          </a:p>
        </p:txBody>
      </p:sp>
      <p:sp>
        <p:nvSpPr>
          <p:cNvPr id="21" name="文本框 20"/>
          <p:cNvSpPr txBox="1"/>
          <p:nvPr/>
        </p:nvSpPr>
        <p:spPr>
          <a:xfrm>
            <a:off x="5473700" y="4902835"/>
            <a:ext cx="1243965" cy="398780"/>
          </a:xfrm>
          <a:prstGeom prst="rect">
            <a:avLst/>
          </a:prstGeom>
          <a:solidFill>
            <a:srgbClr val="EBE4D2"/>
          </a:solidFill>
        </p:spPr>
        <p:txBody>
          <a:bodyPr wrap="square" rtlCol="0">
            <a:spAutoFit/>
          </a:bodyPr>
          <a:p>
            <a:r>
              <a:rPr lang="en-US" altLang="zh-CN" sz="2000">
                <a:latin typeface="汉仪书魂体简" panose="02010600000101010101" charset="-122"/>
                <a:ea typeface="汉仪书魂体简" panose="02010600000101010101" charset="-122"/>
              </a:rPr>
              <a:t>5.</a:t>
            </a:r>
            <a:r>
              <a:rPr lang="zh-CN" altLang="en-US" sz="2000">
                <a:latin typeface="汉仪书魂体简" panose="02010600000101010101" charset="-122"/>
                <a:ea typeface="汉仪书魂体简" panose="02010600000101010101" charset="-122"/>
              </a:rPr>
              <a:t>思辨性</a:t>
            </a:r>
            <a:endParaRPr lang="zh-CN" altLang="en-US" sz="2000">
              <a:latin typeface="汉仪书魂体简" panose="02010600000101010101" charset="-122"/>
              <a:ea typeface="汉仪书魂体简" panose="02010600000101010101" charset="-122"/>
            </a:endParaRPr>
          </a:p>
        </p:txBody>
      </p:sp>
      <p:sp>
        <p:nvSpPr>
          <p:cNvPr id="8" name="左右箭头 7"/>
          <p:cNvSpPr/>
          <p:nvPr/>
        </p:nvSpPr>
        <p:spPr>
          <a:xfrm rot="2220000">
            <a:off x="7281545" y="4317365"/>
            <a:ext cx="2140585" cy="485775"/>
          </a:xfrm>
          <a:prstGeom prst="leftRightArrow">
            <a:avLst/>
          </a:prstGeom>
          <a:solidFill>
            <a:srgbClr val="EBE4D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左右箭头 12"/>
          <p:cNvSpPr/>
          <p:nvPr/>
        </p:nvSpPr>
        <p:spPr>
          <a:xfrm rot="19380000" flipH="1">
            <a:off x="2771140" y="4317365"/>
            <a:ext cx="2140585" cy="485775"/>
          </a:xfrm>
          <a:prstGeom prst="leftRightArrow">
            <a:avLst/>
          </a:prstGeom>
          <a:solidFill>
            <a:srgbClr val="EBE4D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左右箭头 21"/>
          <p:cNvSpPr/>
          <p:nvPr/>
        </p:nvSpPr>
        <p:spPr>
          <a:xfrm flipH="1">
            <a:off x="5046980" y="5672455"/>
            <a:ext cx="2140585" cy="485775"/>
          </a:xfrm>
          <a:prstGeom prst="leftRightArrow">
            <a:avLst/>
          </a:prstGeom>
          <a:solidFill>
            <a:srgbClr val="EBE4D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6" grpId="0" bldLvl="0" animBg="1"/>
      <p:bldP spid="6" grpId="1" animBg="1"/>
      <p:bldP spid="7" grpId="0" bldLvl="0" animBg="1"/>
      <p:bldP spid="7" grpId="1" animBg="1"/>
      <p:bldP spid="20" grpId="0" bldLvl="0" animBg="1"/>
      <p:bldP spid="20" grpId="1" animBg="1"/>
      <p:bldP spid="21" grpId="0" bldLvl="0" animBg="1"/>
      <p:bldP spid="21" grpId="1" animBg="1"/>
      <p:bldP spid="13" grpId="0" animBg="1"/>
      <p:bldP spid="8" grpId="0" animBg="1"/>
      <p:bldP spid="22" grpId="0" animBg="1"/>
      <p:bldP spid="13" grpId="1" animBg="1"/>
      <p:bldP spid="8" grpId="1"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WHY——</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为什么要写历史小论文？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48310" y="1642745"/>
            <a:ext cx="11327130" cy="1330960"/>
          </a:xfrm>
          <a:prstGeom prst="rect">
            <a:avLst/>
          </a:prstGeom>
          <a:solidFill>
            <a:schemeClr val="bg1">
              <a:lumMod val="85000"/>
              <a:alpha val="61000"/>
            </a:schemeClr>
          </a:solidFill>
        </p:spPr>
        <p:txBody>
          <a:bodyPr wrap="square" rtlCol="0">
            <a:noAutofit/>
          </a:bodyPr>
          <a:p>
            <a:r>
              <a:rPr lang="zh-CN" altLang="en-US" sz="2400">
                <a:solidFill>
                  <a:schemeClr val="tx1"/>
                </a:solidFill>
                <a:latin typeface="三极魏碑简体" panose="00000500000000000000" charset="-122"/>
                <a:ea typeface="三极魏碑简体" panose="00000500000000000000" charset="-122"/>
              </a:rPr>
              <a:t>材料</a:t>
            </a:r>
            <a:r>
              <a:rPr lang="zh-CN" altLang="en-US" sz="2400">
                <a:solidFill>
                  <a:schemeClr val="tx1"/>
                </a:solidFill>
                <a:latin typeface="三极魏碑简体" panose="00000500000000000000" charset="-122"/>
                <a:ea typeface="三极魏碑简体" panose="00000500000000000000" charset="-122"/>
              </a:rPr>
              <a:t>二：</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zh-CN" altLang="en-US" sz="2400">
                <a:solidFill>
                  <a:schemeClr val="tx1"/>
                </a:solidFill>
                <a:latin typeface="三极魏碑简体" panose="00000500000000000000" charset="-122"/>
                <a:ea typeface="三极魏碑简体" panose="00000500000000000000" charset="-122"/>
              </a:rPr>
              <a:t>史才须有三长，世无其人，故史才少也。三长：谓才也，学也，识也。</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《旧唐书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卷一百二</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刘子玄传》</a:t>
            </a:r>
            <a:endParaRPr lang="zh-CN" altLang="en-US" sz="2400">
              <a:solidFill>
                <a:schemeClr val="tx1"/>
              </a:solidFill>
              <a:latin typeface="三极魏碑简体" panose="00000500000000000000" charset="-122"/>
              <a:ea typeface="三极魏碑简体" panose="00000500000000000000" charset="-122"/>
            </a:endParaRPr>
          </a:p>
        </p:txBody>
      </p:sp>
      <p:sp>
        <p:nvSpPr>
          <p:cNvPr id="6" name="文本框 5"/>
          <p:cNvSpPr txBox="1"/>
          <p:nvPr/>
        </p:nvSpPr>
        <p:spPr>
          <a:xfrm>
            <a:off x="3539490" y="3907155"/>
            <a:ext cx="795782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才：处理史料、精于体裁体例和文字表述的能力。</a:t>
            </a:r>
            <a:endParaRPr lang="zh-CN" altLang="en-US" sz="2800">
              <a:solidFill>
                <a:srgbClr val="C00000"/>
              </a:solidFill>
              <a:latin typeface="汉仪颜楷简" panose="00020600040101010101" charset="-122"/>
              <a:ea typeface="汉仪颜楷简" panose="00020600040101010101" charset="-122"/>
            </a:endParaRPr>
          </a:p>
        </p:txBody>
      </p:sp>
      <p:sp>
        <p:nvSpPr>
          <p:cNvPr id="7" name="文本框 6"/>
          <p:cNvSpPr txBox="1"/>
          <p:nvPr/>
        </p:nvSpPr>
        <p:spPr>
          <a:xfrm>
            <a:off x="3539490" y="4578350"/>
            <a:ext cx="361188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学：丰富的知识积累。</a:t>
            </a:r>
            <a:endParaRPr lang="zh-CN" altLang="en-US" sz="2800">
              <a:solidFill>
                <a:srgbClr val="C00000"/>
              </a:solidFill>
              <a:latin typeface="汉仪颜楷简" panose="00020600040101010101" charset="-122"/>
              <a:ea typeface="汉仪颜楷简" panose="00020600040101010101" charset="-122"/>
            </a:endParaRPr>
          </a:p>
        </p:txBody>
      </p:sp>
      <p:sp>
        <p:nvSpPr>
          <p:cNvPr id="8" name="文本框 7"/>
          <p:cNvSpPr txBox="1"/>
          <p:nvPr/>
        </p:nvSpPr>
        <p:spPr>
          <a:xfrm>
            <a:off x="3539490" y="5249545"/>
            <a:ext cx="647573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识：</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独断</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的见解和秉笔直书的精神。</a:t>
            </a:r>
            <a:endParaRPr lang="zh-CN" altLang="en-US" sz="2800">
              <a:solidFill>
                <a:srgbClr val="C00000"/>
              </a:solidFill>
              <a:latin typeface="汉仪颜楷简" panose="00020600040101010101" charset="-122"/>
              <a:ea typeface="汉仪颜楷简" panose="00020600040101010101" charset="-122"/>
            </a:endParaRPr>
          </a:p>
        </p:txBody>
      </p:sp>
      <p:pic>
        <p:nvPicPr>
          <p:cNvPr id="9" name="图片 8" descr="屏幕截图 2025-06-02 133937"/>
          <p:cNvPicPr>
            <a:picLocks noChangeAspect="1"/>
          </p:cNvPicPr>
          <p:nvPr/>
        </p:nvPicPr>
        <p:blipFill>
          <a:blip r:embed="rId2"/>
          <a:stretch>
            <a:fillRect/>
          </a:stretch>
        </p:blipFill>
        <p:spPr>
          <a:xfrm>
            <a:off x="642620" y="3924935"/>
            <a:ext cx="1464945" cy="1917700"/>
          </a:xfrm>
          <a:prstGeom prst="rect">
            <a:avLst/>
          </a:prstGeom>
        </p:spPr>
      </p:pic>
      <p:sp>
        <p:nvSpPr>
          <p:cNvPr id="11" name="文本框 10"/>
          <p:cNvSpPr txBox="1"/>
          <p:nvPr/>
        </p:nvSpPr>
        <p:spPr>
          <a:xfrm>
            <a:off x="254000" y="5975985"/>
            <a:ext cx="224218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唐代</a:t>
            </a:r>
            <a:r>
              <a:rPr lang="zh-CN" altLang="en-US" sz="2000">
                <a:latin typeface="汉仪书魂体简" panose="02010600000101010101" charset="-122"/>
                <a:ea typeface="汉仪书魂体简" panose="02010600000101010101" charset="-122"/>
              </a:rPr>
              <a:t>史学家刘知</a:t>
            </a:r>
            <a:r>
              <a:rPr lang="zh-CN" altLang="en-US" sz="2000">
                <a:latin typeface="汉仪书魂体简" panose="02010600000101010101" charset="-122"/>
                <a:ea typeface="汉仪书魂体简" panose="02010600000101010101" charset="-122"/>
              </a:rPr>
              <a:t>几</a:t>
            </a:r>
            <a:endParaRPr lang="zh-CN" altLang="en-US" sz="2000">
              <a:latin typeface="汉仪书魂体简" panose="02010600000101010101" charset="-122"/>
              <a:ea typeface="汉仪书魂体简" panose="0201060000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1" grpId="0" animBg="1"/>
      <p:bldP spid="5" grpId="1" animBg="1"/>
      <p:bldP spid="11" grpId="1" animBg="1"/>
      <p:bldP spid="6" grpId="0" bldLvl="0" animBg="1"/>
      <p:bldP spid="7" grpId="0" bldLvl="0" animBg="1"/>
      <p:bldP spid="8" grpId="0" bldLvl="0" animBg="1"/>
      <p:bldP spid="6" grpId="1" animBg="1"/>
      <p:bldP spid="7" grpId="1"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WHY——</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为什么要写历史小论文？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48310" y="1642745"/>
            <a:ext cx="11327130" cy="1330960"/>
          </a:xfrm>
          <a:prstGeom prst="rect">
            <a:avLst/>
          </a:prstGeom>
          <a:solidFill>
            <a:schemeClr val="bg1">
              <a:lumMod val="85000"/>
              <a:alpha val="61000"/>
            </a:schemeClr>
          </a:solidFill>
        </p:spPr>
        <p:txBody>
          <a:bodyPr wrap="square" rtlCol="0">
            <a:noAutofit/>
          </a:bodyPr>
          <a:p>
            <a:r>
              <a:rPr lang="zh-CN" altLang="en-US" sz="2400">
                <a:solidFill>
                  <a:schemeClr val="tx1"/>
                </a:solidFill>
                <a:latin typeface="三极魏碑简体" panose="00000500000000000000" charset="-122"/>
                <a:ea typeface="三极魏碑简体" panose="00000500000000000000" charset="-122"/>
              </a:rPr>
              <a:t>材料</a:t>
            </a:r>
            <a:r>
              <a:rPr lang="zh-CN" altLang="en-US" sz="2400">
                <a:solidFill>
                  <a:schemeClr val="tx1"/>
                </a:solidFill>
                <a:latin typeface="三极魏碑简体" panose="00000500000000000000" charset="-122"/>
                <a:ea typeface="三极魏碑简体" panose="00000500000000000000" charset="-122"/>
              </a:rPr>
              <a:t>二：</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zh-CN" altLang="en-US" sz="2400">
                <a:solidFill>
                  <a:schemeClr val="tx1"/>
                </a:solidFill>
                <a:latin typeface="三极魏碑简体" panose="00000500000000000000" charset="-122"/>
                <a:ea typeface="三极魏碑简体" panose="00000500000000000000" charset="-122"/>
              </a:rPr>
              <a:t>史才须有三长，世无其人，故史才少也。三长：谓才也，学也，识也。</a:t>
            </a:r>
            <a:endParaRPr lang="zh-CN" altLang="en-US"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《旧唐书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卷一百二</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刘子玄传》</a:t>
            </a:r>
            <a:endParaRPr lang="zh-CN" altLang="en-US" sz="2400">
              <a:solidFill>
                <a:schemeClr val="tx1"/>
              </a:solidFill>
              <a:latin typeface="三极魏碑简体" panose="00000500000000000000" charset="-122"/>
              <a:ea typeface="三极魏碑简体" panose="00000500000000000000" charset="-122"/>
            </a:endParaRPr>
          </a:p>
        </p:txBody>
      </p:sp>
      <p:sp>
        <p:nvSpPr>
          <p:cNvPr id="6" name="文本框 5"/>
          <p:cNvSpPr txBox="1"/>
          <p:nvPr/>
        </p:nvSpPr>
        <p:spPr>
          <a:xfrm>
            <a:off x="3539490" y="3907155"/>
            <a:ext cx="795782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才：处理史料、精于体裁体例和文字表述的能力。</a:t>
            </a:r>
            <a:endParaRPr lang="zh-CN" altLang="en-US" sz="2800">
              <a:solidFill>
                <a:srgbClr val="C00000"/>
              </a:solidFill>
              <a:latin typeface="汉仪颜楷简" panose="00020600040101010101" charset="-122"/>
              <a:ea typeface="汉仪颜楷简" panose="00020600040101010101" charset="-122"/>
            </a:endParaRPr>
          </a:p>
        </p:txBody>
      </p:sp>
      <p:sp>
        <p:nvSpPr>
          <p:cNvPr id="7" name="文本框 6"/>
          <p:cNvSpPr txBox="1"/>
          <p:nvPr/>
        </p:nvSpPr>
        <p:spPr>
          <a:xfrm>
            <a:off x="3539490" y="4578350"/>
            <a:ext cx="361188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学：丰富的知识积累。</a:t>
            </a:r>
            <a:endParaRPr lang="zh-CN" altLang="en-US" sz="2800">
              <a:solidFill>
                <a:srgbClr val="C00000"/>
              </a:solidFill>
              <a:latin typeface="汉仪颜楷简" panose="00020600040101010101" charset="-122"/>
              <a:ea typeface="汉仪颜楷简" panose="00020600040101010101" charset="-122"/>
            </a:endParaRPr>
          </a:p>
        </p:txBody>
      </p:sp>
      <p:sp>
        <p:nvSpPr>
          <p:cNvPr id="8" name="文本框 7"/>
          <p:cNvSpPr txBox="1"/>
          <p:nvPr/>
        </p:nvSpPr>
        <p:spPr>
          <a:xfrm>
            <a:off x="3539490" y="5249545"/>
            <a:ext cx="6475730" cy="521970"/>
          </a:xfrm>
          <a:prstGeom prst="rect">
            <a:avLst/>
          </a:prstGeom>
          <a:solidFill>
            <a:schemeClr val="bg1">
              <a:lumMod val="95000"/>
            </a:schemeClr>
          </a:solidFill>
        </p:spPr>
        <p:txBody>
          <a:bodyPr wrap="square" rtlCol="0">
            <a:spAutoFit/>
          </a:bodyPr>
          <a:p>
            <a:r>
              <a:rPr lang="zh-CN" altLang="en-US" sz="2800">
                <a:solidFill>
                  <a:srgbClr val="C00000"/>
                </a:solidFill>
                <a:latin typeface="汉仪颜楷简" panose="00020600040101010101" charset="-122"/>
                <a:ea typeface="汉仪颜楷简" panose="00020600040101010101" charset="-122"/>
              </a:rPr>
              <a:t>识：</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独断</a:t>
            </a:r>
            <a:r>
              <a:rPr lang="en-US" altLang="zh-CN" sz="2800">
                <a:solidFill>
                  <a:srgbClr val="C00000"/>
                </a:solidFill>
                <a:latin typeface="汉仪颜楷简" panose="00020600040101010101" charset="-122"/>
                <a:ea typeface="汉仪颜楷简" panose="00020600040101010101" charset="-122"/>
              </a:rPr>
              <a:t>”</a:t>
            </a:r>
            <a:r>
              <a:rPr lang="zh-CN" altLang="en-US" sz="2800">
                <a:solidFill>
                  <a:srgbClr val="C00000"/>
                </a:solidFill>
                <a:latin typeface="汉仪颜楷简" panose="00020600040101010101" charset="-122"/>
                <a:ea typeface="汉仪颜楷简" panose="00020600040101010101" charset="-122"/>
              </a:rPr>
              <a:t>的见解和秉笔直书的精神。</a:t>
            </a:r>
            <a:endParaRPr lang="zh-CN" altLang="en-US" sz="2800">
              <a:solidFill>
                <a:srgbClr val="C00000"/>
              </a:solidFill>
              <a:latin typeface="汉仪颜楷简" panose="00020600040101010101" charset="-122"/>
              <a:ea typeface="汉仪颜楷简" panose="00020600040101010101" charset="-122"/>
            </a:endParaRPr>
          </a:p>
        </p:txBody>
      </p:sp>
      <p:pic>
        <p:nvPicPr>
          <p:cNvPr id="9" name="图片 8" descr="屏幕截图 2025-06-02 133937"/>
          <p:cNvPicPr>
            <a:picLocks noChangeAspect="1"/>
          </p:cNvPicPr>
          <p:nvPr/>
        </p:nvPicPr>
        <p:blipFill>
          <a:blip r:embed="rId2"/>
          <a:stretch>
            <a:fillRect/>
          </a:stretch>
        </p:blipFill>
        <p:spPr>
          <a:xfrm>
            <a:off x="642620" y="3924935"/>
            <a:ext cx="1464945" cy="1917700"/>
          </a:xfrm>
          <a:prstGeom prst="rect">
            <a:avLst/>
          </a:prstGeom>
        </p:spPr>
      </p:pic>
      <p:sp>
        <p:nvSpPr>
          <p:cNvPr id="11" name="文本框 10"/>
          <p:cNvSpPr txBox="1"/>
          <p:nvPr/>
        </p:nvSpPr>
        <p:spPr>
          <a:xfrm>
            <a:off x="254000" y="5975985"/>
            <a:ext cx="224218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唐代</a:t>
            </a:r>
            <a:r>
              <a:rPr lang="zh-CN" altLang="en-US" sz="2000">
                <a:latin typeface="汉仪书魂体简" panose="02010600000101010101" charset="-122"/>
                <a:ea typeface="汉仪书魂体简" panose="02010600000101010101" charset="-122"/>
              </a:rPr>
              <a:t>史学家刘知</a:t>
            </a:r>
            <a:r>
              <a:rPr lang="zh-CN" altLang="en-US" sz="2000">
                <a:latin typeface="汉仪书魂体简" panose="02010600000101010101" charset="-122"/>
                <a:ea typeface="汉仪书魂体简" panose="02010600000101010101" charset="-122"/>
              </a:rPr>
              <a:t>几</a:t>
            </a:r>
            <a:endParaRPr lang="zh-CN" altLang="en-US" sz="2000">
              <a:latin typeface="汉仪书魂体简" panose="02010600000101010101" charset="-122"/>
              <a:ea typeface="汉仪书魂体简" panose="02010600000101010101" charset="-122"/>
            </a:endParaRPr>
          </a:p>
        </p:txBody>
      </p:sp>
      <p:sp>
        <p:nvSpPr>
          <p:cNvPr id="10" name="矩形 9"/>
          <p:cNvSpPr/>
          <p:nvPr/>
        </p:nvSpPr>
        <p:spPr>
          <a:xfrm>
            <a:off x="0" y="0"/>
            <a:ext cx="12192635" cy="6858000"/>
          </a:xfrm>
          <a:prstGeom prst="rect">
            <a:avLst/>
          </a:prstGeom>
          <a:solidFill>
            <a:schemeClr val="tx1">
              <a:alpha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137160" y="2873375"/>
            <a:ext cx="11917680" cy="768350"/>
          </a:xfrm>
          <a:prstGeom prst="rect">
            <a:avLst/>
          </a:prstGeom>
          <a:noFill/>
          <a:ln>
            <a:noFill/>
          </a:ln>
        </p:spPr>
        <p:txBody>
          <a:bodyPr wrap="none" rtlCol="0" anchor="t">
            <a:spAutoFit/>
          </a:bodyPr>
          <a:p>
            <a:pPr algn="ctr"/>
            <a:r>
              <a:rPr lang="zh-CN" altLang="en-US" sz="4400" b="1">
                <a:solidFill>
                  <a:schemeClr val="bg1"/>
                </a:solidFill>
                <a:effectLst>
                  <a:outerShdw blurRad="38100" dist="19050" dir="2700000" algn="tl" rotWithShape="0">
                    <a:schemeClr val="dk1">
                      <a:alpha val="40000"/>
                    </a:schemeClr>
                  </a:outerShdw>
                </a:effectLst>
              </a:rPr>
              <a:t>考察历史学习者的最好方式就是考察</a:t>
            </a:r>
            <a:r>
              <a:rPr lang="zh-CN" altLang="en-US" sz="4400" b="1">
                <a:solidFill>
                  <a:schemeClr val="bg1"/>
                </a:solidFill>
                <a:effectLst>
                  <a:outerShdw blurRad="38100" dist="19050" dir="2700000" algn="tl" rotWithShape="0">
                    <a:schemeClr val="dk1">
                      <a:alpha val="40000"/>
                    </a:schemeClr>
                  </a:outerShdw>
                </a:effectLst>
              </a:rPr>
              <a:t>其历史写作</a:t>
            </a:r>
            <a:endParaRPr lang="zh-CN" altLang="en-US" sz="4400" b="1">
              <a:solidFill>
                <a:schemeClr val="bg1"/>
              </a:solidFill>
              <a:effectLst>
                <a:outerShdw blurRad="38100" dist="19050" dir="2700000" algn="tl" rotWithShape="0">
                  <a:schemeClr val="dk1">
                    <a:alpha val="40000"/>
                  </a:schemeClr>
                </a:outerShdw>
              </a:effectLst>
            </a:endParaRPr>
          </a:p>
        </p:txBody>
      </p:sp>
    </p:spTree>
    <p:custDataLst>
      <p:tags r:id="rId3"/>
    </p:custDataLst>
  </p:cSld>
  <p:clrMapOvr>
    <a:masterClrMapping/>
  </p:clrMapOvr>
  <p:timing>
    <p:tnLst>
      <p:par>
        <p:cTn id="1" dur="indefinite" restart="never" nodeType="tmRoot"/>
      </p:par>
    </p:tnLst>
    <p:bldLst>
      <p:bldP spid="5" grpId="1" animBg="1"/>
      <p:bldP spid="11" grpId="1" animBg="1"/>
      <p:bldP spid="6" grpId="1" animBg="1"/>
      <p:bldP spid="7" grpId="1"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1.</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核心</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情感</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448310" y="1489075"/>
            <a:ext cx="11327130" cy="1198880"/>
          </a:xfrm>
          <a:prstGeom prst="rect">
            <a:avLst/>
          </a:prstGeom>
          <a:solidFill>
            <a:schemeClr val="bg1">
              <a:lumMod val="85000"/>
              <a:alpha val="61000"/>
            </a:schemeClr>
          </a:solidFill>
        </p:spPr>
        <p:txBody>
          <a:bodyPr wrap="square" rtlCol="0">
            <a:spAutoFit/>
          </a:bodyPr>
          <a:p>
            <a:r>
              <a:rPr lang="zh-CN" altLang="en-US" sz="2400">
                <a:solidFill>
                  <a:schemeClr val="tx1"/>
                </a:solidFill>
                <a:latin typeface="三极魏碑简体" panose="00000500000000000000" charset="-122"/>
                <a:ea typeface="三极魏碑简体" panose="00000500000000000000" charset="-122"/>
              </a:rPr>
              <a:t>材料</a:t>
            </a:r>
            <a:r>
              <a:rPr lang="zh-CN" altLang="en-US" sz="2400">
                <a:solidFill>
                  <a:schemeClr val="tx1"/>
                </a:solidFill>
                <a:latin typeface="三极魏碑简体" panose="00000500000000000000" charset="-122"/>
                <a:ea typeface="三极魏碑简体" panose="00000500000000000000" charset="-122"/>
              </a:rPr>
              <a:t>三：</a:t>
            </a:r>
            <a:endParaRPr lang="zh-CN" altLang="en-US" sz="2400">
              <a:solidFill>
                <a:schemeClr val="tx1"/>
              </a:solidFill>
              <a:latin typeface="三极魏碑简体" panose="00000500000000000000" charset="-122"/>
              <a:ea typeface="三极魏碑简体" panose="00000500000000000000" charset="-122"/>
            </a:endParaRPr>
          </a:p>
          <a:p>
            <a:pPr indent="612140" algn="just"/>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保国者，其君臣</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保天下者，匹夫之贱与有责焉耳矣</a:t>
            </a:r>
            <a:r>
              <a:rPr lang="en-US" altLang="zh-CN" sz="2400">
                <a:solidFill>
                  <a:schemeClr val="tx1"/>
                </a:solidFill>
                <a:latin typeface="三极魏碑简体" panose="00000500000000000000" charset="-122"/>
                <a:ea typeface="三极魏碑简体" panose="00000500000000000000" charset="-122"/>
              </a:rPr>
              <a:t>”</a:t>
            </a:r>
            <a:endParaRPr lang="en-US" altLang="zh-CN" sz="2400">
              <a:solidFill>
                <a:schemeClr val="tx1"/>
              </a:solidFill>
              <a:latin typeface="三极魏碑简体" panose="00000500000000000000" charset="-122"/>
              <a:ea typeface="三极魏碑简体" panose="00000500000000000000" charset="-122"/>
            </a:endParaRPr>
          </a:p>
          <a:p>
            <a:pPr indent="612140"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顾炎武《</a:t>
            </a:r>
            <a:r>
              <a:rPr lang="zh-CN" altLang="en-US" sz="2400">
                <a:solidFill>
                  <a:schemeClr val="tx1"/>
                </a:solidFill>
                <a:latin typeface="三极魏碑简体" panose="00000500000000000000" charset="-122"/>
                <a:ea typeface="三极魏碑简体" panose="00000500000000000000" charset="-122"/>
              </a:rPr>
              <a:t>日知录》</a:t>
            </a:r>
            <a:endParaRPr lang="zh-CN" altLang="en-US" sz="2400">
              <a:solidFill>
                <a:schemeClr val="tx1"/>
              </a:solidFill>
              <a:latin typeface="三极魏碑简体" panose="00000500000000000000" charset="-122"/>
              <a:ea typeface="三极魏碑简体" panose="00000500000000000000" charset="-122"/>
            </a:endParaRPr>
          </a:p>
        </p:txBody>
      </p:sp>
      <p:sp>
        <p:nvSpPr>
          <p:cNvPr id="8" name="文本框 7"/>
          <p:cNvSpPr txBox="1"/>
          <p:nvPr/>
        </p:nvSpPr>
        <p:spPr>
          <a:xfrm>
            <a:off x="711835" y="2990215"/>
            <a:ext cx="10194925" cy="521970"/>
          </a:xfrm>
          <a:prstGeom prst="rect">
            <a:avLst/>
          </a:prstGeom>
          <a:solidFill>
            <a:schemeClr val="bg1">
              <a:lumMod val="95000"/>
            </a:schemeClr>
          </a:solidFill>
        </p:spPr>
        <p:txBody>
          <a:bodyPr wrap="square" rtlCol="0">
            <a:spAutoFit/>
          </a:bodyPr>
          <a:p>
            <a:pPr indent="612140"/>
            <a:r>
              <a:rPr lang="zh-CN" altLang="en-US" sz="2800">
                <a:solidFill>
                  <a:srgbClr val="C00000"/>
                </a:solidFill>
                <a:latin typeface="汉仪颜楷简" panose="00020600040101010101" charset="-122"/>
                <a:ea typeface="汉仪颜楷简" panose="00020600040101010101" charset="-122"/>
              </a:rPr>
              <a:t>保护朝廷的人是皇帝和大臣，保护国家应当是每个人的</a:t>
            </a:r>
            <a:r>
              <a:rPr lang="zh-CN" altLang="en-US" sz="2800">
                <a:solidFill>
                  <a:srgbClr val="C00000"/>
                </a:solidFill>
                <a:latin typeface="汉仪颜楷简" panose="00020600040101010101" charset="-122"/>
                <a:ea typeface="汉仪颜楷简" panose="00020600040101010101" charset="-122"/>
              </a:rPr>
              <a:t>责任。</a:t>
            </a:r>
            <a:endParaRPr lang="zh-CN" altLang="en-US" sz="2800">
              <a:solidFill>
                <a:srgbClr val="C00000"/>
              </a:solidFill>
              <a:latin typeface="汉仪颜楷简" panose="00020600040101010101" charset="-122"/>
              <a:ea typeface="汉仪颜楷简" panose="00020600040101010101" charset="-122"/>
            </a:endParaRPr>
          </a:p>
        </p:txBody>
      </p:sp>
      <p:sp>
        <p:nvSpPr>
          <p:cNvPr id="15" name="矩形 14"/>
          <p:cNvSpPr/>
          <p:nvPr/>
        </p:nvSpPr>
        <p:spPr>
          <a:xfrm>
            <a:off x="448945" y="4195445"/>
            <a:ext cx="11326495" cy="1383665"/>
          </a:xfrm>
          <a:prstGeom prst="rect">
            <a:avLst/>
          </a:prstGeom>
          <a:solidFill>
            <a:schemeClr val="bg1">
              <a:lumMod val="85000"/>
              <a:alpha val="70000"/>
            </a:schemeClr>
          </a:solidFill>
          <a:ln>
            <a:noFill/>
          </a:ln>
        </p:spPr>
        <p:txBody>
          <a:bodyPr wrap="square" rtlCol="0" anchor="t">
            <a:spAutoFit/>
          </a:bodyPr>
          <a:p>
            <a:pPr indent="720090" algn="just"/>
            <a:r>
              <a:rPr lang="zh-CN" altLang="en-US" sz="2800">
                <a:solidFill>
                  <a:schemeClr val="tx1"/>
                </a:solidFill>
                <a:effectLst/>
                <a:latin typeface="汉仪书魂体简" panose="02010600000101010101" charset="-122"/>
                <a:ea typeface="汉仪书魂体简" panose="02010600000101010101" charset="-122"/>
              </a:rPr>
              <a:t>学习和探究历史应充满人文情怀并关注现实问题，热爱家乡，热爱祖国，放眼世界，以服务于国家富强、中华民族</a:t>
            </a:r>
            <a:r>
              <a:rPr lang="zh-CN" altLang="en-US" sz="2800">
                <a:solidFill>
                  <a:schemeClr val="tx1"/>
                </a:solidFill>
                <a:effectLst/>
                <a:latin typeface="汉仪书魂体简" panose="02010600000101010101" charset="-122"/>
                <a:ea typeface="汉仪书魂体简" panose="02010600000101010101" charset="-122"/>
              </a:rPr>
              <a:t>伟大复兴和人类命运共同体的构建。</a:t>
            </a:r>
            <a:endParaRPr lang="zh-CN" altLang="en-US" sz="2800">
              <a:solidFill>
                <a:schemeClr val="tx1"/>
              </a:solidFill>
              <a:effectLst/>
              <a:latin typeface="汉仪书魂体简" panose="02010600000101010101" charset="-122"/>
              <a:ea typeface="汉仪书魂体简" panose="02010600000101010101" charset="-122"/>
            </a:endParaRPr>
          </a:p>
        </p:txBody>
      </p:sp>
      <p:sp>
        <p:nvSpPr>
          <p:cNvPr id="9" name="矩形 8"/>
          <p:cNvSpPr/>
          <p:nvPr/>
        </p:nvSpPr>
        <p:spPr>
          <a:xfrm>
            <a:off x="5241608" y="5293360"/>
            <a:ext cx="1708785"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正面性</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5" grpId="0" animBg="1"/>
      <p:bldP spid="15" grpId="1" animBg="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1.</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核心</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情感</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6" name="文本框 5"/>
          <p:cNvSpPr txBox="1"/>
          <p:nvPr/>
        </p:nvSpPr>
        <p:spPr>
          <a:xfrm>
            <a:off x="448310" y="1489075"/>
            <a:ext cx="11327130" cy="3046095"/>
          </a:xfrm>
          <a:prstGeom prst="rect">
            <a:avLst/>
          </a:prstGeom>
          <a:solidFill>
            <a:schemeClr val="bg1">
              <a:lumMod val="85000"/>
              <a:alpha val="61000"/>
            </a:schemeClr>
          </a:solidFill>
        </p:spPr>
        <p:txBody>
          <a:bodyPr wrap="square" rtlCol="0">
            <a:spAutoFit/>
          </a:bodyPr>
          <a:p>
            <a:r>
              <a:rPr lang="en-US" altLang="zh-CN" sz="2400">
                <a:solidFill>
                  <a:schemeClr val="tx1"/>
                </a:solidFill>
                <a:latin typeface="三极魏碑简体" panose="00000500000000000000" charset="-122"/>
                <a:ea typeface="三极魏碑简体" panose="00000500000000000000" charset="-122"/>
              </a:rPr>
              <a:t>(2024·</a:t>
            </a:r>
            <a:r>
              <a:rPr lang="zh-CN" altLang="en-US" sz="2400">
                <a:solidFill>
                  <a:schemeClr val="tx1"/>
                </a:solidFill>
                <a:latin typeface="三极魏碑简体" panose="00000500000000000000" charset="-122"/>
                <a:ea typeface="三极魏碑简体" panose="00000500000000000000" charset="-122"/>
              </a:rPr>
              <a:t>安徽中考</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阅读材料，完成下列探究活动。</a:t>
            </a:r>
            <a:endParaRPr lang="zh-CN" altLang="en-US" sz="2400">
              <a:solidFill>
                <a:schemeClr val="tx1"/>
              </a:solidFill>
              <a:latin typeface="三极魏碑简体" panose="00000500000000000000" charset="-122"/>
              <a:ea typeface="三极魏碑简体" panose="00000500000000000000" charset="-122"/>
            </a:endParaRPr>
          </a:p>
          <a:p>
            <a:pPr indent="612140"/>
            <a:r>
              <a:rPr lang="en-US" altLang="zh-CN" sz="2400">
                <a:solidFill>
                  <a:schemeClr val="tx1"/>
                </a:solidFill>
                <a:latin typeface="三极魏碑简体" panose="00000500000000000000" charset="-122"/>
                <a:ea typeface="三极魏碑简体" panose="00000500000000000000" charset="-122"/>
              </a:rPr>
              <a:t>1873</a:t>
            </a:r>
            <a:r>
              <a:rPr lang="zh-CN" altLang="en-US" sz="2400">
                <a:solidFill>
                  <a:schemeClr val="tx1"/>
                </a:solidFill>
                <a:latin typeface="三极魏碑简体" panose="00000500000000000000" charset="-122"/>
                <a:ea typeface="三极魏碑简体" panose="00000500000000000000" charset="-122"/>
              </a:rPr>
              <a:t>年，</a:t>
            </a:r>
            <a:r>
              <a:rPr lang="zh-CN" altLang="en-US" sz="2400">
                <a:solidFill>
                  <a:srgbClr val="C00000"/>
                </a:solidFill>
                <a:latin typeface="三极魏碑简体" panose="00000500000000000000" charset="-122"/>
                <a:ea typeface="三极魏碑简体" panose="00000500000000000000" charset="-122"/>
              </a:rPr>
              <a:t>梁启超</a:t>
            </a:r>
            <a:r>
              <a:rPr lang="zh-CN" altLang="en-US" sz="2400">
                <a:solidFill>
                  <a:schemeClr val="tx1"/>
                </a:solidFill>
                <a:latin typeface="三极魏碑简体" panose="00000500000000000000" charset="-122"/>
                <a:ea typeface="三极魏碑简体" panose="00000500000000000000" charset="-122"/>
              </a:rPr>
              <a:t>生于广东新会。</a:t>
            </a:r>
            <a:r>
              <a:rPr lang="en-US" altLang="zh-CN" sz="2400">
                <a:solidFill>
                  <a:schemeClr val="tx1"/>
                </a:solidFill>
                <a:latin typeface="三极魏碑简体" panose="00000500000000000000" charset="-122"/>
                <a:ea typeface="三极魏碑简体" panose="00000500000000000000" charset="-122"/>
              </a:rPr>
              <a:t>12</a:t>
            </a:r>
            <a:r>
              <a:rPr lang="zh-CN" altLang="en-US" sz="2400">
                <a:solidFill>
                  <a:schemeClr val="tx1"/>
                </a:solidFill>
                <a:latin typeface="三极魏碑简体" panose="00000500000000000000" charset="-122"/>
                <a:ea typeface="三极魏碑简体" panose="00000500000000000000" charset="-122"/>
              </a:rPr>
              <a:t>岁入广州学海堂。</a:t>
            </a:r>
            <a:r>
              <a:rPr lang="en-US" altLang="zh-CN" sz="2400">
                <a:solidFill>
                  <a:schemeClr val="tx1"/>
                </a:solidFill>
                <a:latin typeface="三极魏碑简体" panose="00000500000000000000" charset="-122"/>
                <a:ea typeface="三极魏碑简体" panose="00000500000000000000" charset="-122"/>
              </a:rPr>
              <a:t>16</a:t>
            </a:r>
            <a:r>
              <a:rPr lang="zh-CN" altLang="en-US" sz="2400">
                <a:solidFill>
                  <a:schemeClr val="tx1"/>
                </a:solidFill>
                <a:latin typeface="三极魏碑简体" panose="00000500000000000000" charset="-122"/>
                <a:ea typeface="三极魏碑简体" panose="00000500000000000000" charset="-122"/>
              </a:rPr>
              <a:t>岁中举人。</a:t>
            </a:r>
            <a:r>
              <a:rPr lang="en-US" altLang="zh-CN" sz="2400">
                <a:solidFill>
                  <a:schemeClr val="tx1"/>
                </a:solidFill>
                <a:latin typeface="三极魏碑简体" panose="00000500000000000000" charset="-122"/>
                <a:ea typeface="三极魏碑简体" panose="00000500000000000000" charset="-122"/>
              </a:rPr>
              <a:t>22</a:t>
            </a:r>
            <a:r>
              <a:rPr lang="zh-CN" altLang="en-US" sz="2400">
                <a:solidFill>
                  <a:schemeClr val="tx1"/>
                </a:solidFill>
                <a:latin typeface="三极魏碑简体" panose="00000500000000000000" charset="-122"/>
                <a:ea typeface="三极魏碑简体" panose="00000500000000000000" charset="-122"/>
              </a:rPr>
              <a:t>岁协助康有为发动</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公车上书</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，由此拉开了变法维新运动的序幕，</a:t>
            </a:r>
            <a:r>
              <a:rPr lang="en-US" altLang="zh-CN" sz="2400">
                <a:solidFill>
                  <a:schemeClr val="tx1"/>
                </a:solidFill>
                <a:latin typeface="三极魏碑简体" panose="00000500000000000000" charset="-122"/>
                <a:ea typeface="三极魏碑简体" panose="00000500000000000000" charset="-122"/>
              </a:rPr>
              <a:t>23</a:t>
            </a:r>
            <a:r>
              <a:rPr lang="zh-CN" altLang="en-US" sz="2400">
                <a:solidFill>
                  <a:schemeClr val="tx1"/>
                </a:solidFill>
                <a:latin typeface="三极魏碑简体" panose="00000500000000000000" charset="-122"/>
                <a:ea typeface="三极魏碑简体" panose="00000500000000000000" charset="-122"/>
              </a:rPr>
              <a:t>岁任《时务报》主笔，撰写《变法通议》等文章，强调</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法者天下之公器也，变者天下之公理也</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25</a:t>
            </a:r>
            <a:r>
              <a:rPr lang="zh-CN" altLang="en-US" sz="2400">
                <a:solidFill>
                  <a:schemeClr val="tx1"/>
                </a:solidFill>
                <a:latin typeface="三极魏碑简体" panose="00000500000000000000" charset="-122"/>
                <a:ea typeface="三极魏碑简体" panose="00000500000000000000" charset="-122"/>
              </a:rPr>
              <a:t>岁参与戊戌变法，失败后流亡日本。</a:t>
            </a:r>
            <a:r>
              <a:rPr lang="en-US" altLang="zh-CN" sz="2400">
                <a:solidFill>
                  <a:schemeClr val="tx1"/>
                </a:solidFill>
                <a:latin typeface="三极魏碑简体" panose="00000500000000000000" charset="-122"/>
                <a:ea typeface="三极魏碑简体" panose="00000500000000000000" charset="-122"/>
              </a:rPr>
              <a:t>27</a:t>
            </a:r>
            <a:r>
              <a:rPr lang="zh-CN" altLang="en-US" sz="2400">
                <a:solidFill>
                  <a:schemeClr val="tx1"/>
                </a:solidFill>
                <a:latin typeface="三极魏碑简体" panose="00000500000000000000" charset="-122"/>
                <a:ea typeface="三极魏碑简体" panose="00000500000000000000" charset="-122"/>
              </a:rPr>
              <a:t>岁发表《少年中国说》，指出</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故今日之责任，不在他人，而全在我少年</a:t>
            </a: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a:t>
            </a:r>
            <a:r>
              <a:rPr lang="en-US" altLang="zh-CN" sz="2400">
                <a:solidFill>
                  <a:schemeClr val="tx1"/>
                </a:solidFill>
                <a:latin typeface="三极魏碑简体" panose="00000500000000000000" charset="-122"/>
                <a:ea typeface="三极魏碑简体" panose="00000500000000000000" charset="-122"/>
              </a:rPr>
              <a:t>42</a:t>
            </a:r>
            <a:r>
              <a:rPr lang="zh-CN" altLang="en-US" sz="2400">
                <a:solidFill>
                  <a:schemeClr val="tx1"/>
                </a:solidFill>
                <a:latin typeface="三极魏碑简体" panose="00000500000000000000" charset="-122"/>
                <a:ea typeface="三极魏碑简体" panose="00000500000000000000" charset="-122"/>
              </a:rPr>
              <a:t>岁发表《异战所谓国体问题者》，参加护国运动。</a:t>
            </a:r>
            <a:r>
              <a:rPr lang="en-US" altLang="zh-CN" sz="2400">
                <a:solidFill>
                  <a:schemeClr val="tx1"/>
                </a:solidFill>
                <a:latin typeface="三极魏碑简体" panose="00000500000000000000" charset="-122"/>
                <a:ea typeface="三极魏碑简体" panose="00000500000000000000" charset="-122"/>
              </a:rPr>
              <a:t>52</a:t>
            </a:r>
            <a:r>
              <a:rPr lang="zh-CN" altLang="en-US" sz="2400">
                <a:solidFill>
                  <a:schemeClr val="tx1"/>
                </a:solidFill>
                <a:latin typeface="三极魏碑简体" panose="00000500000000000000" charset="-122"/>
                <a:ea typeface="三极魏碑简体" panose="00000500000000000000" charset="-122"/>
              </a:rPr>
              <a:t>岁任清华研究院导师。</a:t>
            </a:r>
            <a:r>
              <a:rPr lang="en-US" altLang="zh-CN" sz="2400">
                <a:solidFill>
                  <a:schemeClr val="tx1"/>
                </a:solidFill>
                <a:latin typeface="三极魏碑简体" panose="00000500000000000000" charset="-122"/>
                <a:ea typeface="三极魏碑简体" panose="00000500000000000000" charset="-122"/>
              </a:rPr>
              <a:t>1929</a:t>
            </a:r>
            <a:r>
              <a:rPr lang="zh-CN" altLang="en-US" sz="2400">
                <a:solidFill>
                  <a:schemeClr val="tx1"/>
                </a:solidFill>
                <a:latin typeface="三极魏碑简体" panose="00000500000000000000" charset="-122"/>
                <a:ea typeface="三极魏碑简体" panose="00000500000000000000" charset="-122"/>
              </a:rPr>
              <a:t>年病逝于北平。</a:t>
            </a:r>
            <a:endParaRPr lang="zh-CN" altLang="en-US" sz="2400">
              <a:solidFill>
                <a:schemeClr val="tx1"/>
              </a:solidFill>
              <a:latin typeface="三极魏碑简体" panose="00000500000000000000" charset="-122"/>
              <a:ea typeface="三极魏碑简体" panose="00000500000000000000" charset="-122"/>
            </a:endParaRPr>
          </a:p>
          <a:p>
            <a:pPr algn="r"/>
            <a:r>
              <a:rPr lang="en-US" altLang="zh-CN" sz="2400">
                <a:solidFill>
                  <a:schemeClr val="tx1"/>
                </a:solidFill>
                <a:latin typeface="三极魏碑简体" panose="00000500000000000000" charset="-122"/>
                <a:ea typeface="三极魏碑简体" panose="00000500000000000000" charset="-122"/>
              </a:rPr>
              <a:t>——</a:t>
            </a:r>
            <a:r>
              <a:rPr lang="zh-CN" altLang="en-US" sz="2400">
                <a:solidFill>
                  <a:schemeClr val="tx1"/>
                </a:solidFill>
                <a:latin typeface="三极魏碑简体" panose="00000500000000000000" charset="-122"/>
                <a:ea typeface="三极魏碑简体" panose="00000500000000000000" charset="-122"/>
              </a:rPr>
              <a:t>据吴其昌著《梁启超传》等</a:t>
            </a:r>
            <a:endParaRPr lang="zh-CN" altLang="en-US" sz="2400">
              <a:solidFill>
                <a:schemeClr val="tx1"/>
              </a:solidFill>
              <a:latin typeface="三极魏碑简体" panose="00000500000000000000" charset="-122"/>
              <a:ea typeface="三极魏碑简体" panose="00000500000000000000" charset="-122"/>
            </a:endParaRPr>
          </a:p>
        </p:txBody>
      </p:sp>
      <p:sp>
        <p:nvSpPr>
          <p:cNvPr id="4" name="矩形 3"/>
          <p:cNvSpPr/>
          <p:nvPr/>
        </p:nvSpPr>
        <p:spPr>
          <a:xfrm>
            <a:off x="8408035" y="782320"/>
            <a:ext cx="170688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rPr>
              <a:t>案例一</a:t>
            </a:r>
            <a:endParaRPr lang="zh-CN" altLang="en-US" sz="4000" b="1">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448945" y="4535170"/>
            <a:ext cx="11326495" cy="829945"/>
          </a:xfrm>
          <a:prstGeom prst="rect">
            <a:avLst/>
          </a:prstGeom>
          <a:solidFill>
            <a:srgbClr val="EBE4D2"/>
          </a:solidFill>
        </p:spPr>
        <p:txBody>
          <a:bodyPr wrap="square" rtlCol="0">
            <a:spAutoFit/>
          </a:bodyPr>
          <a:p>
            <a:r>
              <a:rPr lang="zh-CN" altLang="en-US" sz="2400">
                <a:latin typeface="汉仪书魂体简" panose="02010600000101010101" charset="-122"/>
                <a:ea typeface="汉仪书魂体简" panose="02010600000101010101" charset="-122"/>
              </a:rPr>
              <a:t>（</a:t>
            </a:r>
            <a:r>
              <a:rPr lang="en-US" altLang="zh-CN" sz="2400">
                <a:latin typeface="汉仪书魂体简" panose="02010600000101010101" charset="-122"/>
                <a:ea typeface="汉仪书魂体简" panose="02010600000101010101" charset="-122"/>
              </a:rPr>
              <a:t>3)</a:t>
            </a:r>
            <a:r>
              <a:rPr lang="zh-CN" altLang="en-US" sz="2400">
                <a:latin typeface="汉仪书魂体简" panose="02010600000101010101" charset="-122"/>
                <a:ea typeface="汉仪书魂体简" panose="02010600000101010101" charset="-122"/>
              </a:rPr>
              <a:t>根据材料并结合所学知识，谈谈你对梁启超的认识。（要求：观点明确，史论结合，表述清晰，</a:t>
            </a:r>
            <a:r>
              <a:rPr lang="en-US" altLang="zh-CN" sz="2400">
                <a:latin typeface="汉仪书魂体简" panose="02010600000101010101" charset="-122"/>
                <a:ea typeface="汉仪书魂体简" panose="02010600000101010101" charset="-122"/>
              </a:rPr>
              <a:t>100</a:t>
            </a:r>
            <a:r>
              <a:rPr lang="zh-CN" altLang="en-US" sz="2400">
                <a:latin typeface="汉仪书魂体简" panose="02010600000101010101" charset="-122"/>
                <a:ea typeface="汉仪书魂体简" panose="02010600000101010101" charset="-122"/>
              </a:rPr>
              <a:t>字左右。）</a:t>
            </a:r>
            <a:endParaRPr lang="zh-CN" altLang="en-US" sz="2400">
              <a:latin typeface="汉仪书魂体简" panose="02010600000101010101" charset="-122"/>
              <a:ea typeface="汉仪书魂体简" panose="02010600000101010101" charset="-122"/>
            </a:endParaRPr>
          </a:p>
        </p:txBody>
      </p:sp>
      <p:sp>
        <p:nvSpPr>
          <p:cNvPr id="9" name="矩形 8"/>
          <p:cNvSpPr/>
          <p:nvPr/>
        </p:nvSpPr>
        <p:spPr>
          <a:xfrm>
            <a:off x="4987291" y="529336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正面评价</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6" grpId="1" animBg="1"/>
      <p:bldP spid="11"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p:sp>
        <p:nvSpPr>
          <p:cNvPr id="3" name="矩形 2"/>
          <p:cNvSpPr/>
          <p:nvPr/>
        </p:nvSpPr>
        <p:spPr>
          <a:xfrm>
            <a:off x="0" y="0"/>
            <a:ext cx="12192000" cy="6858000"/>
          </a:xfrm>
          <a:prstGeom prst="rect">
            <a:avLst/>
          </a:prstGeom>
          <a:blipFill rotWithShape="1">
            <a:blip r:embed="rId1">
              <a:alphaModFix amt="30000"/>
            </a:blip>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五边形 1"/>
          <p:cNvSpPr/>
          <p:nvPr/>
        </p:nvSpPr>
        <p:spPr>
          <a:xfrm>
            <a:off x="0" y="278130"/>
            <a:ext cx="3854450" cy="485775"/>
          </a:xfrm>
          <a:prstGeom prst="homePlate">
            <a:avLst/>
          </a:prstGeom>
          <a:solidFill>
            <a:srgbClr val="BF292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ECC2B"/>
                </a:solidFill>
                <a:latin typeface="汉仪书魂体简" panose="02010600000101010101" charset="-122"/>
                <a:ea typeface="汉仪书魂体简" panose="02010600000101010101" charset="-122"/>
                <a:cs typeface="汉仪书魂体简" panose="02010600000101010101" charset="-122"/>
                <a:sym typeface="+mn-ea"/>
              </a:rPr>
              <a:t>HOW——</a:t>
            </a:r>
            <a:r>
              <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rPr>
              <a:t>怎么写历史小论文？</a:t>
            </a:r>
            <a:endParaRPr lang="zh-CN" altLang="en-US">
              <a:solidFill>
                <a:srgbClr val="FECC2B"/>
              </a:solidFill>
              <a:latin typeface="汉仪书魂体简" panose="02010600000101010101" charset="-122"/>
              <a:ea typeface="汉仪书魂体简" panose="02010600000101010101" charset="-122"/>
              <a:cs typeface="汉仪书魂体简" panose="02010600000101010101" charset="-122"/>
              <a:sym typeface="+mn-ea"/>
            </a:endParaRPr>
          </a:p>
        </p:txBody>
      </p:sp>
      <p:sp>
        <p:nvSpPr>
          <p:cNvPr id="5" name="文本框 4"/>
          <p:cNvSpPr txBox="1"/>
          <p:nvPr/>
        </p:nvSpPr>
        <p:spPr>
          <a:xfrm>
            <a:off x="405765" y="852170"/>
            <a:ext cx="1649730" cy="460375"/>
          </a:xfrm>
          <a:prstGeom prst="rect">
            <a:avLst/>
          </a:prstGeom>
          <a:solidFill>
            <a:schemeClr val="tx1">
              <a:alpha val="58000"/>
            </a:schemeClr>
          </a:solidFill>
        </p:spPr>
        <p:txBody>
          <a:bodyPr wrap="square" rtlCol="0">
            <a:spAutoFit/>
          </a:bodyPr>
          <a:p>
            <a:r>
              <a:rPr lang="en-US" altLang="zh-CN" sz="2400">
                <a:solidFill>
                  <a:schemeClr val="bg1"/>
                </a:solidFill>
                <a:latin typeface="汉仪颜楷简" panose="00020600040101010101" charset="-122"/>
                <a:ea typeface="汉仪颜楷简" panose="00020600040101010101" charset="-122"/>
                <a:cs typeface="汉仪颜楷简" panose="00020600040101010101" charset="-122"/>
              </a:rPr>
              <a:t>1.</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核心</a:t>
            </a:r>
            <a:r>
              <a:rPr lang="zh-CN" altLang="en-US" sz="2400">
                <a:solidFill>
                  <a:schemeClr val="bg1"/>
                </a:solidFill>
                <a:latin typeface="汉仪颜楷简" panose="00020600040101010101" charset="-122"/>
                <a:ea typeface="汉仪颜楷简" panose="00020600040101010101" charset="-122"/>
                <a:cs typeface="汉仪颜楷简" panose="00020600040101010101" charset="-122"/>
              </a:rPr>
              <a:t>情感</a:t>
            </a:r>
            <a:endParaRPr lang="zh-CN" altLang="en-US" sz="2400">
              <a:solidFill>
                <a:schemeClr val="bg1"/>
              </a:solidFill>
              <a:latin typeface="汉仪颜楷简" panose="00020600040101010101" charset="-122"/>
              <a:ea typeface="汉仪颜楷简" panose="00020600040101010101" charset="-122"/>
              <a:cs typeface="汉仪颜楷简" panose="00020600040101010101" charset="-122"/>
            </a:endParaRPr>
          </a:p>
        </p:txBody>
      </p:sp>
      <p:sp>
        <p:nvSpPr>
          <p:cNvPr id="9" name="矩形 8"/>
          <p:cNvSpPr/>
          <p:nvPr/>
        </p:nvSpPr>
        <p:spPr>
          <a:xfrm>
            <a:off x="4987291" y="5293360"/>
            <a:ext cx="2217420" cy="706755"/>
          </a:xfrm>
          <a:prstGeom prst="rect">
            <a:avLst/>
          </a:prstGeom>
          <a:noFill/>
          <a:ln>
            <a:noFill/>
          </a:ln>
        </p:spPr>
        <p:txBody>
          <a:bodyPr wrap="none" rtlCol="0" anchor="t">
            <a:spAutoFit/>
          </a:bodyPr>
          <a:p>
            <a:pPr algn="ctr"/>
            <a:r>
              <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rPr>
              <a:t>负面评价</a:t>
            </a:r>
            <a:endParaRPr lang="zh-CN" altLang="en-US" sz="4000" b="1">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endParaRPr>
          </a:p>
        </p:txBody>
      </p:sp>
      <p:pic>
        <p:nvPicPr>
          <p:cNvPr id="7" name="图片 6" descr="屏幕截图 2025-06-03 212301"/>
          <p:cNvPicPr>
            <a:picLocks noChangeAspect="1"/>
          </p:cNvPicPr>
          <p:nvPr/>
        </p:nvPicPr>
        <p:blipFill>
          <a:blip r:embed="rId2"/>
          <a:stretch>
            <a:fillRect/>
          </a:stretch>
        </p:blipFill>
        <p:spPr>
          <a:xfrm>
            <a:off x="3854450" y="1068705"/>
            <a:ext cx="4698365" cy="3636010"/>
          </a:xfrm>
          <a:prstGeom prst="rect">
            <a:avLst/>
          </a:prstGeom>
        </p:spPr>
      </p:pic>
      <p:sp>
        <p:nvSpPr>
          <p:cNvPr id="8" name="文本框 7"/>
          <p:cNvSpPr txBox="1"/>
          <p:nvPr/>
        </p:nvSpPr>
        <p:spPr>
          <a:xfrm>
            <a:off x="5708015" y="4799330"/>
            <a:ext cx="991235" cy="398780"/>
          </a:xfrm>
          <a:prstGeom prst="rect">
            <a:avLst/>
          </a:prstGeom>
          <a:solidFill>
            <a:srgbClr val="EBE4D2"/>
          </a:solidFill>
        </p:spPr>
        <p:txBody>
          <a:bodyPr wrap="square" rtlCol="0">
            <a:spAutoFit/>
          </a:bodyPr>
          <a:p>
            <a:r>
              <a:rPr lang="zh-CN" altLang="en-US" sz="2000">
                <a:latin typeface="汉仪书魂体简" panose="02010600000101010101" charset="-122"/>
                <a:ea typeface="汉仪书魂体简" panose="02010600000101010101" charset="-122"/>
              </a:rPr>
              <a:t>汪精卫</a:t>
            </a:r>
            <a:endParaRPr lang="zh-CN" altLang="en-US" sz="2000">
              <a:latin typeface="汉仪书魂体简" panose="02010600000101010101" charset="-122"/>
              <a:ea typeface="汉仪书魂体简" panose="0201060000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0.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11.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12.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13.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4.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5.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6.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7.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8.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19.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0.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1.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2.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3.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4.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5.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6.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7.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8.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29.xml><?xml version="1.0" encoding="utf-8"?>
<p:tagLst xmlns:p="http://schemas.openxmlformats.org/presentationml/2006/main">
  <p:tag name="KSO_WM_BEAUTIFY_FLAG" val="#wm#"/>
  <p:tag name="KSO_WM_TEMPLATE_CATEGORY" val="custom"/>
  <p:tag name="KSO_WM_TEMPLATE_INDEX" val="20205081"/>
  <p:tag name="resource_record_key" val="{&quot;10&quot;:[3641650,20093111],&quot;65&quot;:[20205081]}"/>
  <p:tag name="KSO_WM_SCREEN_THEME_FLAG" val="Dlrq25wU2PGuGg5bbmjbDAQ6MNOWSRoMgScxJ2gxswdYJmxx0dezzBIO+jurxy3ZMFkLlNTjKQF+sDbVtyWorIvOzOpYq7S6KLplLU5qpwg="/>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Q6MNOWSRoMgScxJ2gxswdYJmxx0dezzBIO+jurxy3ZMFkLlNTjKQF+sDbVtyWorIvOzOpYq7S6KLplLU5qpwg="/>
</p:tagLst>
</file>

<file path=ppt/tags/tag30.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31.xml><?xml version="1.0" encoding="utf-8"?>
<p:tagLst xmlns:p="http://schemas.openxmlformats.org/presentationml/2006/main">
  <p:tag name="KSO_WM_BEAUTIFY_FLAG" val="#wm#"/>
  <p:tag name="KSO_WM_TEMPLATE_CATEGORY" val="custom"/>
  <p:tag name="KSO_WM_TEMPLATE_INDEX" val="20205081"/>
  <p:tag name="resource_record_key" val="{&quot;10&quot;:[3641650,20093111],&quot;65&quot;:[20205081]}"/>
  <p:tag name="KSO_WM_SCREEN_THEME_FLAG" val="Dlrq25wU2PGuGg5bbmjbDAQ6MNOWSRoMgScxJ2gxswdYJmxx0dezzBIO+jurxy3ZMFkLlNTjKQF+sDbVtyWorIvOzOpYq7S6KLplLU5qpwg="/>
</p:tagLst>
</file>

<file path=ppt/tags/tag32.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33.xml><?xml version="1.0" encoding="utf-8"?>
<p:tagLst xmlns:p="http://schemas.openxmlformats.org/presentationml/2006/main">
  <p:tag name="KSO_WM_BEAUTIFY_FLAG" val="#wm#"/>
  <p:tag name="KSO_WM_TEMPLATE_CATEGORY" val="custom"/>
  <p:tag name="KSO_WM_TEMPLATE_INDEX" val="20205081"/>
  <p:tag name="resource_record_key" val="{&quot;10&quot;:[21568878],&quot;65&quot;:[20205081]}"/>
  <p:tag name="KSO_WM_SCREEN_THEME_FLAG" val="Dlrq25wU2PGuGg5bbmjbDAQ6MNOWSRoMgScxJ2gxswdYJmxx0dezzBIO+jurxy3ZMFkLlNTjKQF+sDbVtyWorIvOzOpYq7S6KLplLU5qpwg="/>
</p:tagLst>
</file>

<file path=ppt/tags/tag34.xml><?xml version="1.0" encoding="utf-8"?>
<p:tagLst xmlns:p="http://schemas.openxmlformats.org/presentationml/2006/main">
  <p:tag name="KSO_WM_BEAUTIFY_FLAG" val="#wm#"/>
  <p:tag name="KSO_WM_TEMPLATE_CATEGORY" val="custom"/>
  <p:tag name="KSO_WM_TEMPLATE_INDEX" val="20205081"/>
  <p:tag name="KSO_WM_SCREEN_THEME_FLAG" val="Dlrq25wU2PGuGg5bbmjbDAQ6MNOWSRoMgScxJ2gxswdYJmxx0dezzBIO+jurxy3ZMFkLlNTjKQF+sDbVtyWorIvOzOpYq7S6KLplLU5qpwg="/>
</p:tagLst>
</file>

<file path=ppt/tags/tag35.xml><?xml version="1.0" encoding="utf-8"?>
<p:tagLst xmlns:p="http://schemas.openxmlformats.org/presentationml/2006/main">
  <p:tag name="KSO_WM_BEAUTIFY_FLAG" val="#wm#"/>
  <p:tag name="KSO_WM_TEMPLATE_CATEGORY" val="custom"/>
  <p:tag name="KSO_WM_TEMPLATE_INDEX" val="20205081"/>
  <p:tag name="resource_record_key" val="{&quot;10&quot;:[20093111],&quot;65&quot;:[20205081]}"/>
  <p:tag name="KSO_WM_SCREEN_THEME_FLAG" val="Dlrq25wU2PGuGg5bbmjbDAQ6MNOWSRoMgScxJ2gxswdYJmxx0dezzBIO+jurxy3ZMFkLlNTjKQF+sDbVtyWorIvOzOpYq7S6KLplLU5qpwg="/>
</p:tagLst>
</file>

<file path=ppt/tags/tag36.xml><?xml version="1.0" encoding="utf-8"?>
<p:tagLst xmlns:p="http://schemas.openxmlformats.org/presentationml/2006/main">
  <p:tag name="KSO_WM_BEAUTIFY_FLAG" val="#wm#"/>
  <p:tag name="KSO_WM_TEMPLATE_CATEGORY" val="custom"/>
  <p:tag name="KSO_WM_TEMPLATE_INDEX" val="20205081"/>
  <p:tag name="resource_record_key" val="{&quot;10&quot;:[3641650,20093111],&quot;65&quot;:[20205081]}"/>
  <p:tag name="KSO_WM_SCREEN_THEME_FLAG" val="Dlrq25wU2PGuGg5bbmjbDAQ6MNOWSRoMgScxJ2gxswdYJmxx0dezzBIO+jurxy3ZMFkLlNTjKQF+sDbVtyWorIvOzOpYq7S6KLplLU5qpwg="/>
</p:tagLst>
</file>

<file path=ppt/tags/tag37.xml><?xml version="1.0" encoding="utf-8"?>
<p:tagLst xmlns:p="http://schemas.openxmlformats.org/presentationml/2006/main">
  <p:tag name="KSO_WM_BEAUTIFY_FLAG" val="#wm#"/>
  <p:tag name="KSO_WM_TEMPLATE_CATEGORY" val="custom"/>
  <p:tag name="KSO_WM_TEMPLATE_INDEX" val="20205081"/>
  <p:tag name="resource_record_key" val="{&quot;29&quot;:[50000097,50000283,50000213,50000199,50000193],&quot;65&quot;:[20205081]}"/>
  <p:tag name="KSO_WM_SCREEN_THEME_FLAG" val="Dlrq25wU2PGuGg5bbmjbDAQ6MNOWSRoMgScxJ2gxswdYJmxx0dezzBIO+jurxy3ZMFkLlNTjKQF+sDbVtyWorIvOzOpYq7S6KLplLU5qpwg="/>
</p:tagLst>
</file>

<file path=ppt/tags/tag38.xml><?xml version="1.0" encoding="utf-8"?>
<p:tagLst xmlns:p="http://schemas.openxmlformats.org/presentationml/2006/main">
  <p:tag name="resource_record_key" val="{&quot;10&quot;:[21568878,3641650,20093111],&quot;29&quot;:[50000097,50000283,50000213,50000199,50000193],&quot;65&quot;:[20205081]}"/>
  <p:tag name="KSO_WM_SCREEN_THEME_FLAG" val="Dlrq25wU2PGuGg5bbmjbDAQ6MNOWSRoMgScxJ2gxswdYJmxx0dezzBIO+jurxy3ZMFkLlNTjKQF+sDbVtyWorIvOzOpYq7S6KLplLU5qpwg="/>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Q6MNOWSRoMgScxJ2gxswdYJmxx0dezzBIO+jurxy3ZMFkLlNTjKQF+sDbVtyWorIvOzOpYq7S6KLplLU5qpwg="/>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Q6MNOWSRoMgScxJ2gxswdYJmxx0dezzBIO+jurxy3ZMFkLlNTjKQF+sDbVtyWorIvOzOpYq7S6KLplLU5qpwg="/>
</p:tagLst>
</file>

<file path=ppt/tags/tag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Dlrq25wU2PGuGg5bbmjbDAQ6MNOWSRoMgScxJ2gxswdYJmxx0dezzBIO+jurxy3ZMFkLlNTjKQF+sDbVtyWorIvOzOpYq7S6KLplLU5qpwg="/>
</p:tagLst>
</file>

<file path=ppt/tags/tag7.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8.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ags/tag9.xml><?xml version="1.0" encoding="utf-8"?>
<p:tagLst xmlns:p="http://schemas.openxmlformats.org/presentationml/2006/main">
  <p:tag name="KSO_WM_DIAGRAM_VIRTUALLY_FRAME" val="{&quot;height&quot;:285.3,&quot;left&quot;:337.75,&quot;top&quot;:138.95,&quot;width&quot;:498.05}"/>
  <p:tag name="KSO_WM_SCREEN_THEME_FLAG" val="Dlrq25wU2PGuGg5bbmjbDAQ6MNOWSRoMgScxJ2gxswdYJmxx0dezzBIO+jurxy3ZMFkLlNTjKQF+sDbVtyWorIvOzOpYq7S6KLplLU5qpwg="/>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5457</Words>
  <PresentationFormat>宽屏</PresentationFormat>
  <Paragraphs>357</Paragraphs>
  <Slides>26</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微软雅黑</vt:lpstr>
      <vt:lpstr>Wingdings</vt:lpstr>
      <vt:lpstr>字小魂洪亮毛笔隶书简体(商用需授权)</vt:lpstr>
      <vt:lpstr>汉仪书魂体简</vt:lpstr>
      <vt:lpstr>三极魏碑简体</vt:lpstr>
      <vt:lpstr>汉仪颜楷简</vt:lpstr>
      <vt:lpstr>Arial Unicode MS</vt:lpstr>
      <vt:lpstr>Calibri</vt:lpstr>
      <vt:lpstr>华康行楷体 W5</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2025-06-08T01:34:16Z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1A452ACBCE4E4EEEB815D424B004E403_12</vt:lpwstr>
  </property>
</Properties>
</file>