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6" r:id="rId3"/>
    <p:sldId id="265" r:id="rId4"/>
    <p:sldId id="269" r:id="rId5"/>
    <p:sldId id="271" r:id="rId6"/>
    <p:sldId id="275" r:id="rId7"/>
    <p:sldId id="276" r:id="rId8"/>
    <p:sldId id="277" r:id="rId9"/>
    <p:sldId id="278" r:id="rId10"/>
    <p:sldId id="274" r:id="rId11"/>
    <p:sldId id="279" r:id="rId12"/>
    <p:sldId id="280" r:id="rId13"/>
    <p:sldId id="281" r:id="rId14"/>
    <p:sldId id="282" r:id="rId15"/>
    <p:sldId id="273" r:id="rId16"/>
    <p:sldId id="283" r:id="rId17"/>
    <p:sldId id="284" r:id="rId18"/>
    <p:sldId id="27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FD0"/>
    <a:srgbClr val="5E0F13"/>
    <a:srgbClr val="E3D3D3"/>
    <a:srgbClr val="D4BCBC"/>
    <a:srgbClr val="DFC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.xml" Id="rId3" /><Relationship Type="http://schemas.openxmlformats.org/officeDocument/2006/relationships/viewProps" Target="viewProps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presProps" Target="presProps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tableStyles" Target="tableStyles.xml" Id="rId23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theme" Target="theme/theme1.xml" Id="rId22" /><Relationship Type="http://schemas.openxmlformats.org/officeDocument/2006/relationships/tags" Target="/ppt/tags/tag2.xml" Id="Rad319b63218c49a6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0F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字体转曲-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490" y="4506595"/>
            <a:ext cx="5064760" cy="2023745"/>
          </a:xfrm>
          <a:prstGeom prst="rect">
            <a:avLst/>
          </a:prstGeom>
        </p:spPr>
      </p:pic>
      <p:pic>
        <p:nvPicPr>
          <p:cNvPr id="2050" name="Picture 2" descr="C:\Users\Administrator\Desktop\2_画板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75" y="337406"/>
            <a:ext cx="3602038" cy="1082675"/>
          </a:xfrm>
          <a:prstGeom prst="rect">
            <a:avLst/>
          </a:prstGeom>
          <a:noFill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55D72E2-03D4-4D8B-8BF5-50D133B368EB}"/>
              </a:ext>
            </a:extLst>
          </p:cNvPr>
          <p:cNvSpPr txBox="1"/>
          <p:nvPr/>
        </p:nvSpPr>
        <p:spPr>
          <a:xfrm>
            <a:off x="3902765" y="2578617"/>
            <a:ext cx="5897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九年级历史导言课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《国际歌》电影混剪">
            <a:hlinkClick r:id="" action="ppaction://media"/>
            <a:extLst>
              <a:ext uri="{FF2B5EF4-FFF2-40B4-BE49-F238E27FC236}">
                <a16:creationId xmlns:a16="http://schemas.microsoft.com/office/drawing/2014/main" id="{A526D627-5379-41DC-9F80-A78A3A693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653" y="320363"/>
            <a:ext cx="11048614" cy="62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图片 4" descr="图片包含 户外, 男人, 草, 一群&#10;&#10;描述已自动生成">
            <a:extLst>
              <a:ext uri="{FF2B5EF4-FFF2-40B4-BE49-F238E27FC236}">
                <a16:creationId xmlns:a16="http://schemas.microsoft.com/office/drawing/2014/main" id="{9CC2FBE4-642F-4845-BB3B-9A525E878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 r="1" b="6105"/>
          <a:stretch/>
        </p:blipFill>
        <p:spPr>
          <a:xfrm>
            <a:off x="-4243" y="-44576"/>
            <a:ext cx="12196243" cy="68579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dirty="0">
                <a:latin typeface="+mj-lt"/>
                <a:ea typeface="+mj-ea"/>
                <a:cs typeface="+mj-cs"/>
              </a:rPr>
              <a:t>殖民地人民的反抗与资本主义制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1920180" y="1908064"/>
            <a:ext cx="8347396" cy="3090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1·</a:t>
            </a:r>
            <a:r>
              <a:rPr lang="zh-CN" altLang="en-US" sz="3600" dirty="0"/>
              <a:t>殖民地人民的抗争</a:t>
            </a:r>
            <a:endParaRPr lang="en-US" altLang="zh-CN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2·</a:t>
            </a:r>
            <a:r>
              <a:rPr lang="zh-CN" altLang="en-US" sz="3600" dirty="0"/>
              <a:t>俄国改革</a:t>
            </a:r>
            <a:endParaRPr lang="en-US" altLang="zh-CN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3·</a:t>
            </a:r>
            <a:r>
              <a:rPr lang="zh-CN" altLang="en-US" sz="3600" dirty="0"/>
              <a:t>美国南北战争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4·</a:t>
            </a:r>
            <a:r>
              <a:rPr lang="zh-CN" altLang="en-US" sz="3600" dirty="0"/>
              <a:t>明治维新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6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515067" y="-313988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600" dirty="0">
                <a:latin typeface="+mj-lt"/>
                <a:ea typeface="+mj-ea"/>
                <a:cs typeface="+mj-cs"/>
              </a:rPr>
              <a:t>第二次工业革命和近代科学文化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407422" y="2919270"/>
            <a:ext cx="5248837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1·</a:t>
            </a:r>
            <a:r>
              <a:rPr lang="zh-CN" altLang="en-US" sz="3600" dirty="0"/>
              <a:t>第二次工业革命</a:t>
            </a:r>
            <a:endParaRPr lang="en-US" altLang="zh-CN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2 ·</a:t>
            </a:r>
            <a:r>
              <a:rPr lang="zh-CN" altLang="en-US" sz="3600" dirty="0"/>
              <a:t>工业国家的变化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3·</a:t>
            </a:r>
            <a:r>
              <a:rPr lang="zh-CN" altLang="en-US" sz="3600" dirty="0"/>
              <a:t>近代科学和文化</a:t>
            </a:r>
          </a:p>
        </p:txBody>
      </p:sp>
      <p:pic>
        <p:nvPicPr>
          <p:cNvPr id="5" name="图片 4" descr="街道上有许多行人&#10;&#10;描述已自动生成">
            <a:extLst>
              <a:ext uri="{FF2B5EF4-FFF2-40B4-BE49-F238E27FC236}">
                <a16:creationId xmlns:a16="http://schemas.microsoft.com/office/drawing/2014/main" id="{20B3F8B8-E88F-40FF-A219-B85AC8C3B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420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1313853" y="301441"/>
            <a:ext cx="10515593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400" dirty="0">
                <a:latin typeface="+mj-lt"/>
                <a:ea typeface="+mj-ea"/>
                <a:cs typeface="+mj-cs"/>
              </a:rPr>
              <a:t>第一次世界大战和战后初期的世界</a:t>
            </a:r>
          </a:p>
        </p:txBody>
      </p:sp>
      <p:sp>
        <p:nvSpPr>
          <p:cNvPr id="12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一群穿着军装的人的黑白照片&#10;&#10;描述已自动生成">
            <a:extLst>
              <a:ext uri="{FF2B5EF4-FFF2-40B4-BE49-F238E27FC236}">
                <a16:creationId xmlns:a16="http://schemas.microsoft.com/office/drawing/2014/main" id="{FD9CC19D-D31B-4127-8149-FDC38A0AA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79"/>
          <a:stretch/>
        </p:blipFill>
        <p:spPr>
          <a:xfrm>
            <a:off x="177928" y="1570381"/>
            <a:ext cx="6215794" cy="417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6521709" y="900373"/>
            <a:ext cx="5442422" cy="5358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dirty="0">
                <a:latin typeface="+mj-ea"/>
                <a:ea typeface="+mj-ea"/>
              </a:rPr>
              <a:t>1·</a:t>
            </a:r>
            <a:r>
              <a:rPr lang="zh-CN" altLang="en-US" sz="2800" dirty="0">
                <a:latin typeface="+mj-ea"/>
                <a:ea typeface="+mj-ea"/>
              </a:rPr>
              <a:t>第一次世界大战</a:t>
            </a:r>
            <a:endParaRPr lang="en-US" altLang="zh-CN" sz="28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dirty="0">
                <a:latin typeface="+mj-ea"/>
                <a:ea typeface="+mj-ea"/>
              </a:rPr>
              <a:t>2·</a:t>
            </a:r>
            <a:r>
              <a:rPr lang="zh-CN" altLang="en-US" sz="2800" dirty="0">
                <a:latin typeface="+mj-ea"/>
                <a:ea typeface="+mj-ea"/>
              </a:rPr>
              <a:t>社会主义国家的诞生。 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dirty="0">
                <a:latin typeface="+mj-ea"/>
                <a:ea typeface="+mj-ea"/>
              </a:rPr>
              <a:t>3·《</a:t>
            </a:r>
            <a:r>
              <a:rPr lang="zh-CN" altLang="en-US" sz="2800" dirty="0">
                <a:latin typeface="+mj-ea"/>
                <a:ea typeface="+mj-ea"/>
              </a:rPr>
              <a:t>凡尔赛和约</a:t>
            </a:r>
            <a:r>
              <a:rPr lang="en-US" altLang="zh-CN" sz="2800" dirty="0">
                <a:latin typeface="+mj-ea"/>
                <a:ea typeface="+mj-ea"/>
              </a:rPr>
              <a:t>》</a:t>
            </a:r>
            <a:r>
              <a:rPr lang="zh-CN" altLang="en-US" sz="2800" dirty="0">
                <a:latin typeface="+mj-ea"/>
                <a:ea typeface="+mj-ea"/>
              </a:rPr>
              <a:t>和</a:t>
            </a:r>
            <a:r>
              <a:rPr lang="en-US" altLang="zh-CN" sz="2800" dirty="0">
                <a:latin typeface="+mj-ea"/>
                <a:ea typeface="+mj-ea"/>
              </a:rPr>
              <a:t>《</a:t>
            </a:r>
            <a:r>
              <a:rPr lang="zh-CN" altLang="en-US" sz="2800" dirty="0">
                <a:latin typeface="+mj-ea"/>
                <a:ea typeface="+mj-ea"/>
              </a:rPr>
              <a:t>九国公约</a:t>
            </a:r>
            <a:r>
              <a:rPr lang="en-US" altLang="zh-CN" sz="2800" dirty="0">
                <a:latin typeface="+mj-ea"/>
                <a:ea typeface="+mj-ea"/>
              </a:rPr>
              <a:t>》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dirty="0">
                <a:latin typeface="+mj-ea"/>
                <a:ea typeface="+mj-ea"/>
              </a:rPr>
              <a:t>4·</a:t>
            </a:r>
            <a:r>
              <a:rPr lang="zh-CN" altLang="en-US" sz="2800" dirty="0">
                <a:latin typeface="+mj-ea"/>
                <a:ea typeface="+mj-ea"/>
              </a:rPr>
              <a:t>苏联的社会主义建设</a:t>
            </a:r>
            <a:endParaRPr lang="en-US" altLang="zh-CN" sz="28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dirty="0">
                <a:latin typeface="+mj-ea"/>
                <a:ea typeface="+mj-ea"/>
              </a:rPr>
              <a:t>5·</a:t>
            </a:r>
            <a:r>
              <a:rPr lang="zh-CN" altLang="en-US" sz="2800" dirty="0">
                <a:latin typeface="+mj-ea"/>
                <a:ea typeface="+mj-ea"/>
              </a:rPr>
              <a:t>亚非拉国家的民主运动</a:t>
            </a:r>
          </a:p>
        </p:txBody>
      </p:sp>
    </p:spTree>
    <p:extLst>
      <p:ext uri="{BB962C8B-B14F-4D97-AF65-F5344CB8AC3E}">
        <p14:creationId xmlns:p14="http://schemas.microsoft.com/office/powerpoint/2010/main" val="710294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一群人站在男人的照片上写着字&#10;&#10;描述已自动生成">
            <a:extLst>
              <a:ext uri="{FF2B5EF4-FFF2-40B4-BE49-F238E27FC236}">
                <a16:creationId xmlns:a16="http://schemas.microsoft.com/office/drawing/2014/main" id="{B03F4E79-2426-4E54-865C-6AEEBAC3E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309563" y="-146748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latin typeface="+mj-lt"/>
                <a:ea typeface="+mj-ea"/>
                <a:cs typeface="+mj-cs"/>
              </a:rPr>
              <a:t>经济大危机和第二次世界大战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203543" y="2435501"/>
            <a:ext cx="4305303" cy="257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b="0" i="0" dirty="0">
                <a:effectLst/>
              </a:rPr>
              <a:t>1</a:t>
            </a:r>
            <a:r>
              <a:rPr lang="en-US" altLang="zh-CN" sz="2800" dirty="0"/>
              <a:t>·</a:t>
            </a:r>
            <a:r>
              <a:rPr lang="zh-CN" altLang="en-US" sz="2800" dirty="0"/>
              <a:t>经济大危机和罗斯福新政</a:t>
            </a:r>
            <a:endParaRPr lang="en-US" altLang="zh-CN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b="0" i="0" dirty="0">
                <a:effectLst/>
              </a:rPr>
              <a:t>2</a:t>
            </a:r>
            <a:r>
              <a:rPr lang="en-US" altLang="zh-CN" sz="2800" dirty="0"/>
              <a:t>·</a:t>
            </a:r>
            <a:r>
              <a:rPr lang="zh-CN" altLang="en-US" sz="2800" dirty="0"/>
              <a:t>法西斯国家的入侵活动和民族独立运动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98622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一群穿制服的人&#10;&#10;描述已自动生成">
            <a:extLst>
              <a:ext uri="{FF2B5EF4-FFF2-40B4-BE49-F238E27FC236}">
                <a16:creationId xmlns:a16="http://schemas.microsoft.com/office/drawing/2014/main" id="{D3BB0DDB-53B8-437C-9D79-F7D73C19F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4378" b="2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16C692A-37A2-4ACF-9EC2-808F3C7D3CF1}"/>
              </a:ext>
            </a:extLst>
          </p:cNvPr>
          <p:cNvSpPr txBox="1"/>
          <p:nvPr/>
        </p:nvSpPr>
        <p:spPr>
          <a:xfrm>
            <a:off x="7419024" y="762563"/>
            <a:ext cx="4769927" cy="48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altLang="zh-CN" sz="1400" dirty="0">
                <a:latin typeface="+mn-ea"/>
              </a:rPr>
            </a:br>
            <a:endParaRPr lang="en-US" altLang="zh-CN" sz="1400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6FD7AC-0871-4505-BBD8-DAFCC99392FA}"/>
              </a:ext>
            </a:extLst>
          </p:cNvPr>
          <p:cNvSpPr txBox="1"/>
          <p:nvPr/>
        </p:nvSpPr>
        <p:spPr>
          <a:xfrm>
            <a:off x="7419024" y="2058665"/>
            <a:ext cx="4305303" cy="2288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dirty="0"/>
              <a:t>3·</a:t>
            </a:r>
            <a:r>
              <a:rPr lang="zh-CN" altLang="en-US" sz="2800" dirty="0"/>
              <a:t>第二次世界大战</a:t>
            </a:r>
            <a:endParaRPr lang="en-US" altLang="zh-CN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800" dirty="0"/>
              <a:t>4·</a:t>
            </a:r>
            <a:r>
              <a:rPr lang="zh-CN" altLang="en-US" sz="2800" dirty="0"/>
              <a:t>二战结束，日本投降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120780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A274BC04-65A3-4E51-95D8-DFB3DB580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1060326" y="2123661"/>
            <a:ext cx="3034748" cy="261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冷战和美苏对峙的世界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5155379" y="927652"/>
            <a:ext cx="7036601" cy="486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1·</a:t>
            </a:r>
            <a:r>
              <a:rPr lang="zh-CN" altLang="en-US" sz="3200" dirty="0">
                <a:solidFill>
                  <a:srgbClr val="FFFFFF"/>
                </a:solidFill>
              </a:rPr>
              <a:t>冷战</a:t>
            </a:r>
            <a:endParaRPr lang="en-US" altLang="zh-CN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2·</a:t>
            </a:r>
            <a:r>
              <a:rPr lang="zh-CN" altLang="en-US" sz="3200" dirty="0">
                <a:solidFill>
                  <a:srgbClr val="FFFFFF"/>
                </a:solidFill>
              </a:rPr>
              <a:t>资本主义制度的变化</a:t>
            </a:r>
            <a:endParaRPr lang="en-US" altLang="zh-CN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3·</a:t>
            </a:r>
            <a:r>
              <a:rPr lang="zh-CN" altLang="en-US" sz="3200" dirty="0">
                <a:solidFill>
                  <a:srgbClr val="FFFFFF"/>
                </a:solidFill>
              </a:rPr>
              <a:t>苏联解体</a:t>
            </a:r>
            <a:endParaRPr lang="en-US" altLang="zh-CN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4·</a:t>
            </a:r>
            <a:r>
              <a:rPr lang="zh-CN" altLang="en-US" sz="3200" dirty="0">
                <a:solidFill>
                  <a:srgbClr val="FFFFFF"/>
                </a:solidFill>
              </a:rPr>
              <a:t>亚非拉国家的新发展</a:t>
            </a:r>
          </a:p>
        </p:txBody>
      </p:sp>
    </p:spTree>
    <p:extLst>
      <p:ext uri="{BB962C8B-B14F-4D97-AF65-F5344CB8AC3E}">
        <p14:creationId xmlns:p14="http://schemas.microsoft.com/office/powerpoint/2010/main" val="973609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片包含 看着, 桌子, 小, 男人&#10;&#10;描述已自动生成">
            <a:extLst>
              <a:ext uri="{FF2B5EF4-FFF2-40B4-BE49-F238E27FC236}">
                <a16:creationId xmlns:a16="http://schemas.microsoft.com/office/drawing/2014/main" id="{C4203C6E-4EDF-4B34-9C92-76EB07C28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1911479" y="34226"/>
            <a:ext cx="943927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latin typeface="+mj-lt"/>
                <a:ea typeface="+mj-ea"/>
                <a:cs typeface="+mj-cs"/>
              </a:rPr>
              <a:t>冷战结束后的世界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7631532" y="2424469"/>
            <a:ext cx="4557419" cy="302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1·</a:t>
            </a:r>
            <a:r>
              <a:rPr lang="zh-CN" altLang="en-US" sz="3600" dirty="0"/>
              <a:t>联合国和世贸组织</a:t>
            </a:r>
            <a:r>
              <a:rPr lang="en-US" altLang="zh-CN" sz="3600" dirty="0"/>
              <a:t>2·</a:t>
            </a:r>
            <a:r>
              <a:rPr lang="zh-CN" altLang="en-US" sz="3600" dirty="0"/>
              <a:t>多极化的趋势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3·</a:t>
            </a:r>
            <a:r>
              <a:rPr lang="zh-CN" altLang="en-US" sz="3600" dirty="0"/>
              <a:t>新社会新发展新要求</a:t>
            </a:r>
          </a:p>
        </p:txBody>
      </p:sp>
    </p:spTree>
    <p:extLst>
      <p:ext uri="{BB962C8B-B14F-4D97-AF65-F5344CB8AC3E}">
        <p14:creationId xmlns:p14="http://schemas.microsoft.com/office/powerpoint/2010/main" val="304881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60C8F94-14DB-4A39-BA9D-BDA44A52E418}"/>
              </a:ext>
            </a:extLst>
          </p:cNvPr>
          <p:cNvSpPr txBox="1"/>
          <p:nvPr/>
        </p:nvSpPr>
        <p:spPr>
          <a:xfrm>
            <a:off x="1981200" y="1811012"/>
            <a:ext cx="8521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乾坤未定你我皆是黑马</a:t>
            </a:r>
            <a:endParaRPr lang="en-US" altLang="zh-CN" sz="48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乾坤已定那就扭转乾坤</a:t>
            </a:r>
            <a:endParaRPr lang="en-US" altLang="zh-CN" sz="48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初三加油！</a:t>
            </a:r>
          </a:p>
        </p:txBody>
      </p:sp>
    </p:spTree>
    <p:extLst>
      <p:ext uri="{BB962C8B-B14F-4D97-AF65-F5344CB8AC3E}">
        <p14:creationId xmlns:p14="http://schemas.microsoft.com/office/powerpoint/2010/main" val="40069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9C1766E-CDB2-40E4-BF92-1C79FEA5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924" y="1911508"/>
            <a:ext cx="8528151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3600" dirty="0">
                <a:solidFill>
                  <a:srgbClr val="080808"/>
                </a:solidFill>
              </a:rPr>
              <a:t>拿出一张白纸，用词语来</a:t>
            </a:r>
            <a:r>
              <a:rPr lang="zh-CN" alt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回顾我们九年级上学期所学的历史知识，限时</a:t>
            </a:r>
            <a:r>
              <a:rPr lang="en-US" altLang="zh-CN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3</a:t>
            </a:r>
            <a:r>
              <a:rPr lang="zh-CN" alt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分钟，让我们看看谁回忆起的词语多。</a:t>
            </a:r>
            <a:endParaRPr lang="en-US" altLang="zh-CN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8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16626" y="95172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新学期新目标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85DC22D-9E3F-4D47-83EF-FD71FE506FA3}"/>
              </a:ext>
            </a:extLst>
          </p:cNvPr>
          <p:cNvSpPr txBox="1"/>
          <p:nvPr/>
        </p:nvSpPr>
        <p:spPr>
          <a:xfrm>
            <a:off x="2469078" y="2151727"/>
            <a:ext cx="6917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1.</a:t>
            </a:r>
            <a:r>
              <a:rPr lang="zh-CN" altLang="en-US" sz="3200" dirty="0">
                <a:solidFill>
                  <a:schemeClr val="bg1"/>
                </a:solidFill>
              </a:rPr>
              <a:t>在学期期末我们要完成整个九年级的全部课程。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2.</a:t>
            </a:r>
            <a:r>
              <a:rPr lang="zh-CN" altLang="en-US" sz="3200" dirty="0">
                <a:solidFill>
                  <a:schemeClr val="bg1"/>
                </a:solidFill>
              </a:rPr>
              <a:t>完成一次项目式课程。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3.</a:t>
            </a:r>
            <a:r>
              <a:rPr lang="zh-CN" altLang="en-US" sz="3200" dirty="0">
                <a:solidFill>
                  <a:schemeClr val="bg1"/>
                </a:solidFill>
              </a:rPr>
              <a:t>制定专属于你自己的历史学习计划和成绩目标。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52205" y="911970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新学期新内容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85DC22D-9E3F-4D47-83EF-FD71FE506FA3}"/>
              </a:ext>
            </a:extLst>
          </p:cNvPr>
          <p:cNvSpPr txBox="1"/>
          <p:nvPr/>
        </p:nvSpPr>
        <p:spPr>
          <a:xfrm>
            <a:off x="2716695" y="2001077"/>
            <a:ext cx="2584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1.</a:t>
            </a:r>
            <a:r>
              <a:rPr lang="zh-CN" altLang="en-US" sz="3200" dirty="0">
                <a:solidFill>
                  <a:schemeClr val="bg1"/>
                </a:solidFill>
              </a:rPr>
              <a:t>封建欧亚。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2.</a:t>
            </a:r>
            <a:r>
              <a:rPr lang="zh-CN" altLang="en-US" sz="3200" dirty="0">
                <a:solidFill>
                  <a:schemeClr val="bg1"/>
                </a:solidFill>
              </a:rPr>
              <a:t>近代风云。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3.</a:t>
            </a:r>
            <a:r>
              <a:rPr lang="zh-CN" altLang="en-US" sz="3200" dirty="0">
                <a:solidFill>
                  <a:schemeClr val="bg1"/>
                </a:solidFill>
              </a:rPr>
              <a:t>资本崛起。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4.</a:t>
            </a:r>
            <a:r>
              <a:rPr lang="zh-CN" altLang="en-US" sz="3200" dirty="0">
                <a:solidFill>
                  <a:schemeClr val="bg1"/>
                </a:solidFill>
              </a:rPr>
              <a:t>公运风云。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712AE5-1625-42EF-AE7A-65A2A1ECB767}"/>
              </a:ext>
            </a:extLst>
          </p:cNvPr>
          <p:cNvSpPr txBox="1"/>
          <p:nvPr/>
        </p:nvSpPr>
        <p:spPr>
          <a:xfrm>
            <a:off x="6758608" y="2001077"/>
            <a:ext cx="33793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5.</a:t>
            </a:r>
            <a:r>
              <a:rPr lang="zh-CN" altLang="en-US" sz="3200" dirty="0">
                <a:solidFill>
                  <a:schemeClr val="bg1"/>
                </a:solidFill>
              </a:rPr>
              <a:t>殖民反抗。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6.</a:t>
            </a:r>
            <a:r>
              <a:rPr lang="zh-CN" altLang="en-US" sz="3200" dirty="0">
                <a:solidFill>
                  <a:schemeClr val="bg1"/>
                </a:solidFill>
              </a:rPr>
              <a:t>工业荣光。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7.</a:t>
            </a:r>
            <a:r>
              <a:rPr lang="zh-CN" altLang="en-US" sz="3200" dirty="0">
                <a:solidFill>
                  <a:schemeClr val="bg1"/>
                </a:solidFill>
              </a:rPr>
              <a:t>战争风云。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8.</a:t>
            </a:r>
            <a:r>
              <a:rPr lang="zh-CN" altLang="en-US" sz="3200" dirty="0">
                <a:solidFill>
                  <a:schemeClr val="bg1"/>
                </a:solidFill>
              </a:rPr>
              <a:t>冷战阴云。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1F6B3A-D471-4E05-8CE3-F1186EBEACF8}"/>
              </a:ext>
            </a:extLst>
          </p:cNvPr>
          <p:cNvSpPr txBox="1"/>
          <p:nvPr/>
        </p:nvSpPr>
        <p:spPr>
          <a:xfrm>
            <a:off x="2292626" y="4321290"/>
            <a:ext cx="760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多级挑战。</a:t>
            </a:r>
          </a:p>
        </p:txBody>
      </p:sp>
    </p:spTree>
    <p:extLst>
      <p:ext uri="{BB962C8B-B14F-4D97-AF65-F5344CB8AC3E}">
        <p14:creationId xmlns:p14="http://schemas.microsoft.com/office/powerpoint/2010/main" val="406823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 descr="一群穿制服的人&#10;&#10;低可信度描述已自动生成">
            <a:extLst>
              <a:ext uri="{FF2B5EF4-FFF2-40B4-BE49-F238E27FC236}">
                <a16:creationId xmlns:a16="http://schemas.microsoft.com/office/drawing/2014/main" id="{2F5B3BB4-6D89-4B54-A9F5-8A8010F3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BC94759-3048-4FF8-981F-B49D162DFAF2}"/>
              </a:ext>
            </a:extLst>
          </p:cNvPr>
          <p:cNvSpPr txBox="1"/>
          <p:nvPr/>
        </p:nvSpPr>
        <p:spPr>
          <a:xfrm>
            <a:off x="471488" y="1065862"/>
            <a:ext cx="3795710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封建时代的欧洲</a:t>
            </a:r>
          </a:p>
        </p:txBody>
      </p: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F19D32E4-3658-4D23-BFF9-4C3C9990285C}"/>
              </a:ext>
            </a:extLst>
          </p:cNvPr>
          <p:cNvSpPr txBox="1"/>
          <p:nvPr/>
        </p:nvSpPr>
        <p:spPr>
          <a:xfrm>
            <a:off x="4653372" y="198783"/>
            <a:ext cx="7194069" cy="640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1·</a:t>
            </a:r>
            <a:r>
              <a:rPr lang="zh-CN" altLang="en-US" sz="3200" dirty="0">
                <a:solidFill>
                  <a:srgbClr val="FFFFFF"/>
                </a:solidFill>
              </a:rPr>
              <a:t>法兰克王国</a:t>
            </a:r>
            <a:endParaRPr lang="en-US" altLang="zh-CN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2·</a:t>
            </a:r>
            <a:r>
              <a:rPr lang="zh-CN" altLang="en-US" sz="3200" dirty="0">
                <a:solidFill>
                  <a:srgbClr val="FFFFFF"/>
                </a:solidFill>
              </a:rPr>
              <a:t>基督教的传播</a:t>
            </a:r>
            <a:endParaRPr lang="en-US" altLang="zh-CN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3·</a:t>
            </a:r>
            <a:r>
              <a:rPr lang="zh-CN" altLang="en-US" sz="3200" dirty="0">
                <a:solidFill>
                  <a:srgbClr val="FFFFFF"/>
                </a:solidFill>
              </a:rPr>
              <a:t>庄园生活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4· </a:t>
            </a:r>
            <a:r>
              <a:rPr lang="zh-CN" altLang="en-US" sz="3200" dirty="0">
                <a:solidFill>
                  <a:srgbClr val="FFFFFF"/>
                </a:solidFill>
              </a:rPr>
              <a:t>西欧中世纪的城市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5·</a:t>
            </a:r>
            <a:r>
              <a:rPr lang="zh-CN" altLang="en-US" sz="3200" dirty="0">
                <a:solidFill>
                  <a:srgbClr val="FFFFFF"/>
                </a:solidFill>
              </a:rPr>
              <a:t>欧洲的早期大学。 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>
                <a:solidFill>
                  <a:srgbClr val="FFFFFF"/>
                </a:solidFill>
              </a:rPr>
              <a:t>6·《</a:t>
            </a:r>
            <a:r>
              <a:rPr lang="zh-CN" altLang="en-US" sz="3200" dirty="0">
                <a:solidFill>
                  <a:srgbClr val="FFFFFF"/>
                </a:solidFill>
              </a:rPr>
              <a:t>查士丁尼法典</a:t>
            </a:r>
            <a:r>
              <a:rPr lang="en-US" altLang="zh-CN" sz="3200" dirty="0">
                <a:solidFill>
                  <a:srgbClr val="FFFFFF"/>
                </a:solidFill>
              </a:rPr>
              <a:t>》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400">
                <a:latin typeface="+mj-lt"/>
                <a:ea typeface="+mj-ea"/>
                <a:cs typeface="+mj-cs"/>
              </a:rPr>
              <a:t>封建时代的亚洲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707028" y="2575042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4000" dirty="0"/>
              <a:t>1·</a:t>
            </a:r>
            <a:r>
              <a:rPr lang="zh-CN" altLang="en-US" sz="4000" dirty="0"/>
              <a:t>大化改新。</a:t>
            </a:r>
            <a:endParaRPr lang="en-US" altLang="zh-CN" sz="4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4000" dirty="0"/>
              <a:t>2·</a:t>
            </a:r>
            <a:r>
              <a:rPr lang="zh-CN" altLang="en-US" sz="4000" dirty="0"/>
              <a:t>阿拉伯帝国</a:t>
            </a:r>
          </a:p>
        </p:txBody>
      </p:sp>
      <p:pic>
        <p:nvPicPr>
          <p:cNvPr id="5" name="图片 4" descr="图片包含 建筑, 桌子, 食物, 一群&#10;&#10;描述已自动生成">
            <a:extLst>
              <a:ext uri="{FF2B5EF4-FFF2-40B4-BE49-F238E27FC236}">
                <a16:creationId xmlns:a16="http://schemas.microsoft.com/office/drawing/2014/main" id="{D8D32AD5-7992-4184-B39B-720DF8927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r="26836" b="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54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一群人站在窗户旁边&#10;&#10;低可信度描述已自动生成">
            <a:extLst>
              <a:ext uri="{FF2B5EF4-FFF2-40B4-BE49-F238E27FC236}">
                <a16:creationId xmlns:a16="http://schemas.microsoft.com/office/drawing/2014/main" id="{93440A12-E1C3-4D3B-AADC-C8DAC8682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786343" y="145259"/>
            <a:ext cx="689118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latin typeface="+mj-lt"/>
                <a:ea typeface="+mj-ea"/>
                <a:cs typeface="+mj-cs"/>
              </a:rPr>
              <a:t>走向近代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561725" y="1927278"/>
            <a:ext cx="6891187" cy="4393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1·</a:t>
            </a:r>
            <a:r>
              <a:rPr lang="zh-CN" altLang="en-US" sz="3600" dirty="0"/>
              <a:t>文艺复兴</a:t>
            </a:r>
            <a:endParaRPr lang="en-US" altLang="zh-CN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2·</a:t>
            </a:r>
            <a:r>
              <a:rPr lang="zh-CN" altLang="en-US" sz="3600" dirty="0"/>
              <a:t>早期西欧社会经济的变化。 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3·</a:t>
            </a:r>
            <a:r>
              <a:rPr lang="zh-CN" altLang="en-US" sz="3600" dirty="0"/>
              <a:t>新航路的开辟。 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600" dirty="0"/>
              <a:t>4·</a:t>
            </a:r>
            <a:r>
              <a:rPr lang="zh-CN" altLang="en-US" sz="3600" dirty="0"/>
              <a:t> 血腥的“三角贸易” 。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90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 descr="图片包含 汽车, 蛋糕, 卡车, 桌子&#10;&#10;描述已自动生成">
            <a:extLst>
              <a:ext uri="{FF2B5EF4-FFF2-40B4-BE49-F238E27FC236}">
                <a16:creationId xmlns:a16="http://schemas.microsoft.com/office/drawing/2014/main" id="{2F5A8D23-8721-4B8F-A70E-FF8B8925B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r="3902" b="2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7715322" y="-254066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latin typeface="+mj-lt"/>
                <a:ea typeface="+mj-ea"/>
                <a:cs typeface="+mj-cs"/>
              </a:rPr>
              <a:t>资本主义制度的初步确立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DDCC92-9BD3-4113-9CE7-2307F94C5D0E}"/>
              </a:ext>
            </a:extLst>
          </p:cNvPr>
          <p:cNvSpPr txBox="1"/>
          <p:nvPr/>
        </p:nvSpPr>
        <p:spPr>
          <a:xfrm>
            <a:off x="7831545" y="2138451"/>
            <a:ext cx="4246362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/>
              <a:t>1·</a:t>
            </a:r>
            <a:r>
              <a:rPr lang="zh-CN" altLang="en-US" sz="3200" dirty="0"/>
              <a:t>英国光荣革命。 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/>
              <a:t>2·</a:t>
            </a:r>
            <a:r>
              <a:rPr lang="zh-CN" altLang="en-US" sz="3200" dirty="0"/>
              <a:t>美国独立。 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3200" dirty="0"/>
              <a:t>3·</a:t>
            </a:r>
            <a:r>
              <a:rPr lang="zh-CN" altLang="en-US" sz="3200" dirty="0"/>
              <a:t>拿破仑帝国和法国大革命</a:t>
            </a:r>
          </a:p>
        </p:txBody>
      </p:sp>
    </p:spTree>
    <p:extLst>
      <p:ext uri="{BB962C8B-B14F-4D97-AF65-F5344CB8AC3E}">
        <p14:creationId xmlns:p14="http://schemas.microsoft.com/office/powerpoint/2010/main" val="389780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99FB26-4940-455E-9ACA-A4F38C80CF19}"/>
              </a:ext>
            </a:extLst>
          </p:cNvPr>
          <p:cNvSpPr txBox="1"/>
          <p:nvPr/>
        </p:nvSpPr>
        <p:spPr>
          <a:xfrm>
            <a:off x="711470" y="344557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400" dirty="0">
                <a:latin typeface="+mj-lt"/>
                <a:ea typeface="+mj-ea"/>
                <a:cs typeface="+mj-cs"/>
              </a:rPr>
              <a:t>工业革命和国际共产主义运动的兴起</a:t>
            </a:r>
          </a:p>
        </p:txBody>
      </p:sp>
      <p:pic>
        <p:nvPicPr>
          <p:cNvPr id="5" name="图片 4" descr="一群穿着黑色衣服的男人&#10;&#10;中度可信度描述已自动生成">
            <a:extLst>
              <a:ext uri="{FF2B5EF4-FFF2-40B4-BE49-F238E27FC236}">
                <a16:creationId xmlns:a16="http://schemas.microsoft.com/office/drawing/2014/main" id="{82B05FC4-246C-4D15-839D-CC771C658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r="22444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824741E-3B40-48AE-B0BF-50FBFF4D7FF4}"/>
              </a:ext>
            </a:extLst>
          </p:cNvPr>
          <p:cNvSpPr txBox="1"/>
          <p:nvPr/>
        </p:nvSpPr>
        <p:spPr>
          <a:xfrm>
            <a:off x="848139" y="2151862"/>
            <a:ext cx="4465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1.</a:t>
            </a:r>
            <a:r>
              <a:rPr lang="zh-CN" altLang="en-US" sz="4000" dirty="0"/>
              <a:t>工业革命</a:t>
            </a:r>
            <a:endParaRPr lang="en-US" altLang="zh-CN" sz="4000" dirty="0"/>
          </a:p>
          <a:p>
            <a:r>
              <a:rPr lang="en-US" altLang="zh-CN" sz="4000" dirty="0"/>
              <a:t>2.</a:t>
            </a:r>
            <a:r>
              <a:rPr lang="zh-CN" altLang="en-US" sz="4000" dirty="0"/>
              <a:t>国际共产主义运动</a:t>
            </a:r>
          </a:p>
        </p:txBody>
      </p:sp>
    </p:spTree>
    <p:extLst>
      <p:ext uri="{BB962C8B-B14F-4D97-AF65-F5344CB8AC3E}">
        <p14:creationId xmlns:p14="http://schemas.microsoft.com/office/powerpoint/2010/main" val="22206537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  <p:tag name="KSO_WM_SCREEN_THEME_FLAG" val="Dlrq25wU2PGuGg5bbmjbDFlyYAMwuQu9uysN0NaaQTWHqnfE/1PPGeAkaOZlQzI6Cj1moZnkp2cRz/iaAINZXH9hEpu45K/EdTSJQF799aY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lyYAMwuQu9uysN0NaaQTWHqnfE/1PPGeAkaOZlQzI6Cj1moZnkp2cRz/iaAINZXH9hEpu45K/EdTSJQF799aY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TM02900743[[fn=环保]]</Template>
  <TotalTime>158</TotalTime>
  <Words>431</Words>
  <PresentationFormat>宽屏</PresentationFormat>
  <Paragraphs>71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拿出一张白纸，用词语来回顾我们九年级上学期所学的历史知识，限时3分钟，让我们看看谁回忆起的词语多。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2015-05-05T08:02:00Z</dcterms:created>
  <dcterms:modified xsi:type="dcterms:W3CDTF">2021-08-28T11:01:01Z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