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wmf" ContentType="image/x-wmf"/>
  <Default Extension="rels" ContentType="application/vnd.openxmlformats-package.relationships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tags/tag7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tags/tag68.xml" ContentType="application/vnd.openxmlformats-officedocument.presentationml.tags+xml"/>
  <Override PartName="/ppt/tags/tag77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tags/tag8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8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450" r:id="rId2"/>
    <p:sldId id="412" r:id="rId3"/>
    <p:sldId id="452" r:id="rId4"/>
    <p:sldId id="444" r:id="rId5"/>
    <p:sldId id="415" r:id="rId6"/>
    <p:sldId id="451" r:id="rId7"/>
    <p:sldId id="445" r:id="rId8"/>
    <p:sldId id="418" r:id="rId9"/>
    <p:sldId id="419" r:id="rId10"/>
    <p:sldId id="447" r:id="rId11"/>
    <p:sldId id="453" r:id="rId12"/>
    <p:sldId id="448" r:id="rId13"/>
    <p:sldId id="449" r:id="rId14"/>
    <p:sldId id="429" r:id="rId15"/>
    <p:sldId id="436" r:id="rId16"/>
    <p:sldId id="431" r:id="rId17"/>
    <p:sldId id="433" r:id="rId18"/>
    <p:sldId id="435" r:id="rId19"/>
    <p:sldId id="416" r:id="rId20"/>
    <p:sldId id="430" r:id="rId21"/>
    <p:sldId id="442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7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546" y="-96"/>
      </p:cViewPr>
      <p:guideLst>
        <p:guide orient="horz" pos="2160"/>
        <p:guide pos="383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3736200" cy="7373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openxmlformats.org/officeDocument/2006/relationships/theme" Target="theme/theme1.xml" Id="rId26" /><Relationship Type="http://schemas.openxmlformats.org/officeDocument/2006/relationships/slide" Target="slides/slide2.xml" Id="rId3" /><Relationship Type="http://schemas.openxmlformats.org/officeDocument/2006/relationships/slide" Target="slides/slide20.xml" Id="rId21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viewProps" Target="viewProps.xml" Id="rId25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slide" Target="slides/slide19.xml" Id="rId20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presProps" Target="presProps.xml" Id="rId24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notesMaster" Target="notesMasters/notesMaster1.xml" Id="rId23" /><Relationship Type="http://schemas.openxmlformats.org/officeDocument/2006/relationships/slide" Target="slides/slide9.xml" Id="rId10" /><Relationship Type="http://schemas.openxmlformats.org/officeDocument/2006/relationships/slide" Target="slides/slide18.xml" Id="rId19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slide" Target="slides/slide21.xml" Id="rId22" /><Relationship Type="http://schemas.openxmlformats.org/officeDocument/2006/relationships/tableStyles" Target="tableStyles.xml" Id="rId27" /><Relationship Type="http://schemas.openxmlformats.org/officeDocument/2006/relationships/tags" Target="/ppt/tags/tag84.xml" Id="R6089d890a07c4d5d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1DCE9-E455-4775-95C8-8A213EBC21E3}" type="datetimeFigureOut">
              <a:rPr lang="zh-CN" altLang="en-US" smtClean="0"/>
              <a:pPr/>
              <a:t>2021/5/12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87680-8BD0-4E17-A543-4764EB0D3D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4096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  <p:sp>
        <p:nvSpPr>
          <p:cNvPr id="40964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2698429" y="11683052"/>
            <a:ext cx="2064347" cy="617145"/>
          </a:xfrm>
          <a:noFill/>
          <a:ln>
            <a:headEnd/>
            <a:tailEnd/>
          </a:ln>
        </p:spPr>
        <p:txBody>
          <a:bodyPr/>
          <a:lstStyle/>
          <a:p>
            <a:fld id="{D7F01042-44DB-49B2-9856-054764F46EA0}" type="slidenum">
              <a:rPr lang="zh-CN" altLang="en-US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2021/5/12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2021/5/12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2021/5/12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2021/5/12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2021/5/12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2021/5/12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6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9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3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7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4.xml"/><Relationship Id="rId6" Type="http://schemas.openxmlformats.org/officeDocument/2006/relationships/image" Target="../media/image9.png"/><Relationship Id="rId5" Type="http://schemas.openxmlformats.org/officeDocument/2006/relationships/slide" Target="slide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6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slide" Target="slide5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9418" y="3868738"/>
            <a:ext cx="4133849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7" descr="910203"/>
          <p:cNvPicPr>
            <a:picLocks noChangeAspect="1" noChangeArrowheads="1"/>
          </p:cNvPicPr>
          <p:nvPr/>
        </p:nvPicPr>
        <p:blipFill>
          <a:blip r:embed="rId3"/>
          <a:srcRect l="772" r="1285" b="2199"/>
          <a:stretch>
            <a:fillRect/>
          </a:stretch>
        </p:blipFill>
        <p:spPr bwMode="auto">
          <a:xfrm>
            <a:off x="8428567" y="3971925"/>
            <a:ext cx="3397251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7185" y="3971925"/>
            <a:ext cx="2618316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3"/>
          <p:cNvSpPr txBox="1">
            <a:spLocks noChangeArrowheads="1"/>
          </p:cNvSpPr>
          <p:nvPr/>
        </p:nvSpPr>
        <p:spPr bwMode="auto">
          <a:xfrm>
            <a:off x="747185" y="1592263"/>
            <a:ext cx="1085003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zh-CN" altLang="en-US" sz="2800">
                <a:latin typeface="华文楷体" pitchFamily="2" charset="-122"/>
                <a:ea typeface="华文楷体" pitchFamily="2" charset="-122"/>
              </a:rPr>
              <a:t>欧洲的封建时代：指西罗马帝国灭亡后</a:t>
            </a:r>
            <a:r>
              <a:rPr lang="en-US" altLang="zh-CN" sz="280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800">
                <a:latin typeface="华文楷体" pitchFamily="2" charset="-122"/>
                <a:ea typeface="华文楷体" pitchFamily="2" charset="-122"/>
              </a:rPr>
              <a:t>到英国资产阶级革命开始，约从公元</a:t>
            </a:r>
            <a:r>
              <a:rPr lang="en-US" altLang="zh-CN" sz="2800">
                <a:latin typeface="华文楷体" pitchFamily="2" charset="-122"/>
                <a:ea typeface="华文楷体" pitchFamily="2" charset="-122"/>
              </a:rPr>
              <a:t>476</a:t>
            </a:r>
            <a:r>
              <a:rPr lang="zh-CN" altLang="en-US" sz="2800">
                <a:latin typeface="华文楷体" pitchFamily="2" charset="-122"/>
                <a:ea typeface="华文楷体" pitchFamily="2" charset="-122"/>
              </a:rPr>
              <a:t>年到</a:t>
            </a:r>
            <a:r>
              <a:rPr lang="en-US" altLang="zh-CN" sz="2800">
                <a:latin typeface="华文楷体" pitchFamily="2" charset="-122"/>
                <a:ea typeface="华文楷体" pitchFamily="2" charset="-122"/>
              </a:rPr>
              <a:t>1640</a:t>
            </a:r>
            <a:r>
              <a:rPr lang="zh-CN" altLang="en-US" sz="2800">
                <a:latin typeface="华文楷体" pitchFamily="2" charset="-122"/>
                <a:ea typeface="华文楷体" pitchFamily="2" charset="-122"/>
              </a:rPr>
              <a:t>年之间一千年来的欧洲历史。这个时期的欧洲，封建制度占统治地位。又称“中世纪”。</a:t>
            </a:r>
            <a:endParaRPr lang="zh-CN" altLang="en-US" sz="200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24117" y="720765"/>
            <a:ext cx="8544948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0693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dirty="0">
                <a:solidFill>
                  <a:srgbClr val="FF0000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第三单元  封建时代的欧洲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18"/>
          <p:cNvSpPr txBox="1">
            <a:spLocks noChangeArrowheads="1"/>
          </p:cNvSpPr>
          <p:nvPr/>
        </p:nvSpPr>
        <p:spPr bwMode="auto">
          <a:xfrm>
            <a:off x="5883215" y="1757334"/>
            <a:ext cx="6308785" cy="646331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</a:t>
            </a:r>
            <a:r>
              <a:rPr lang="zh-CN" altLang="zh-CN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封君封臣制度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。实行封君赏赐封土给封臣，人为的形成了某个人的大地产，这种制度变化构成了庄园的基础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。</a:t>
            </a:r>
            <a:endParaRPr lang="zh-CN" altLang="en-US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</p:txBody>
      </p:sp>
      <p:sp>
        <p:nvSpPr>
          <p:cNvPr id="21" name="文本框 17"/>
          <p:cNvSpPr txBox="1">
            <a:spLocks noChangeArrowheads="1"/>
          </p:cNvSpPr>
          <p:nvPr/>
        </p:nvSpPr>
        <p:spPr bwMode="auto">
          <a:xfrm>
            <a:off x="5954916" y="1816426"/>
            <a:ext cx="6237084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方正粗黑宋简体" pitchFamily="2" charset="-122"/>
                <a:ea typeface="方正粗黑宋简体" pitchFamily="2" charset="-122"/>
              </a:rPr>
              <a:t>庄园</a:t>
            </a:r>
            <a:r>
              <a:rPr lang="zh-CN" altLang="en-US" sz="2800" b="1" dirty="0">
                <a:solidFill>
                  <a:schemeClr val="accent1"/>
                </a:solidFill>
                <a:latin typeface="方正粗黑宋简体" pitchFamily="2" charset="-122"/>
                <a:ea typeface="方正粗黑宋简体" pitchFamily="2" charset="-122"/>
              </a:rPr>
              <a:t>的出现与何制度相关？</a:t>
            </a:r>
          </a:p>
        </p:txBody>
      </p:sp>
      <p:pic>
        <p:nvPicPr>
          <p:cNvPr id="7" name="图片 6" descr="72f0c160b52acfc789ebc99d[1]"/>
          <p:cNvPicPr>
            <a:picLocks noChangeAspect="1"/>
          </p:cNvPicPr>
          <p:nvPr/>
        </p:nvPicPr>
        <p:blipFill>
          <a:blip r:embed="rId3"/>
          <a:srcRect l="1593" t="26605" r="1611" b="10716"/>
          <a:stretch>
            <a:fillRect/>
          </a:stretch>
        </p:blipFill>
        <p:spPr>
          <a:xfrm>
            <a:off x="5891843" y="2424418"/>
            <a:ext cx="6300158" cy="4433582"/>
          </a:xfrm>
          <a:prstGeom prst="rect">
            <a:avLst/>
          </a:prstGeom>
        </p:spPr>
      </p:pic>
      <p:sp>
        <p:nvSpPr>
          <p:cNvPr id="8" name="AutoShape 5"/>
          <p:cNvSpPr>
            <a:spLocks/>
          </p:cNvSpPr>
          <p:nvPr/>
        </p:nvSpPr>
        <p:spPr bwMode="auto">
          <a:xfrm>
            <a:off x="500528" y="1518407"/>
            <a:ext cx="298450" cy="4874004"/>
          </a:xfrm>
          <a:prstGeom prst="leftBrace">
            <a:avLst>
              <a:gd name="adj1" fmla="val 39718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latin typeface="宋体" pitchFamily="2" charset="-122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-72560" y="1887889"/>
            <a:ext cx="677863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西欧庄园</a:t>
            </a:r>
          </a:p>
        </p:txBody>
      </p:sp>
      <p:sp>
        <p:nvSpPr>
          <p:cNvPr id="10" name="文本框 37897"/>
          <p:cNvSpPr txBox="1">
            <a:spLocks noChangeArrowheads="1"/>
          </p:cNvSpPr>
          <p:nvPr/>
        </p:nvSpPr>
        <p:spPr bwMode="auto">
          <a:xfrm>
            <a:off x="681533" y="1427149"/>
            <a:ext cx="101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宋体" pitchFamily="2" charset="-122"/>
              </a:rPr>
              <a:t>性质：</a:t>
            </a:r>
            <a:endParaRPr lang="en-US" altLang="zh-CN" sz="2400" b="1" dirty="0">
              <a:solidFill>
                <a:srgbClr val="000000"/>
              </a:solidFill>
              <a:latin typeface="宋体" pitchFamily="2" charset="-122"/>
            </a:endParaRPr>
          </a:p>
        </p:txBody>
      </p:sp>
      <p:sp>
        <p:nvSpPr>
          <p:cNvPr id="11" name="文本框 37897"/>
          <p:cNvSpPr txBox="1">
            <a:spLocks noChangeArrowheads="1"/>
          </p:cNvSpPr>
          <p:nvPr/>
        </p:nvSpPr>
        <p:spPr bwMode="auto">
          <a:xfrm>
            <a:off x="1814978" y="2629251"/>
            <a:ext cx="10255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 smtClean="0">
                <a:solidFill>
                  <a:srgbClr val="000000"/>
                </a:solidFill>
                <a:latin typeface="宋体" pitchFamily="2" charset="-122"/>
              </a:rPr>
              <a:t>居</a:t>
            </a:r>
            <a:endParaRPr lang="en-US" altLang="zh-CN" sz="2400" b="1" dirty="0" smtClean="0">
              <a:solidFill>
                <a:srgbClr val="000000"/>
              </a:solidFill>
              <a:latin typeface="宋体" pitchFamily="2" charset="-122"/>
            </a:endParaRPr>
          </a:p>
          <a:p>
            <a:r>
              <a:rPr lang="zh-CN" altLang="en-US" sz="2400" b="1" dirty="0" smtClean="0">
                <a:solidFill>
                  <a:srgbClr val="000000"/>
                </a:solidFill>
                <a:latin typeface="宋体" pitchFamily="2" charset="-122"/>
              </a:rPr>
              <a:t>民</a:t>
            </a:r>
            <a:endParaRPr lang="zh-CN" altLang="en-US" sz="2400" b="1" dirty="0">
              <a:solidFill>
                <a:srgbClr val="000000"/>
              </a:solidFill>
              <a:latin typeface="宋体" pitchFamily="2" charset="-122"/>
            </a:endParaRPr>
          </a:p>
        </p:txBody>
      </p:sp>
      <p:sp>
        <p:nvSpPr>
          <p:cNvPr id="12" name="AutoShape 5"/>
          <p:cNvSpPr>
            <a:spLocks/>
          </p:cNvSpPr>
          <p:nvPr/>
        </p:nvSpPr>
        <p:spPr bwMode="auto">
          <a:xfrm>
            <a:off x="1406990" y="2992789"/>
            <a:ext cx="304800" cy="920750"/>
          </a:xfrm>
          <a:prstGeom prst="leftBrace">
            <a:avLst>
              <a:gd name="adj1" fmla="val 5212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latin typeface="宋体" pitchFamily="2" charset="-122"/>
            </a:endParaRPr>
          </a:p>
        </p:txBody>
      </p:sp>
      <p:sp>
        <p:nvSpPr>
          <p:cNvPr id="13" name="文本框 37897"/>
          <p:cNvSpPr txBox="1">
            <a:spLocks noChangeArrowheads="1"/>
          </p:cNvSpPr>
          <p:nvPr/>
        </p:nvSpPr>
        <p:spPr bwMode="auto">
          <a:xfrm>
            <a:off x="1711790" y="3913539"/>
            <a:ext cx="11287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 smtClean="0">
                <a:solidFill>
                  <a:srgbClr val="000000"/>
                </a:solidFill>
                <a:latin typeface="宋体" pitchFamily="2" charset="-122"/>
              </a:rPr>
              <a:t>耕</a:t>
            </a:r>
            <a:endParaRPr lang="en-US" altLang="zh-CN" sz="2400" b="1" dirty="0" smtClean="0">
              <a:solidFill>
                <a:srgbClr val="000000"/>
              </a:solidFill>
              <a:latin typeface="宋体" pitchFamily="2" charset="-122"/>
            </a:endParaRPr>
          </a:p>
          <a:p>
            <a:r>
              <a:rPr lang="zh-CN" altLang="en-US" sz="2400" b="1" dirty="0" smtClean="0">
                <a:solidFill>
                  <a:srgbClr val="000000"/>
                </a:solidFill>
                <a:latin typeface="宋体" pitchFamily="2" charset="-122"/>
              </a:rPr>
              <a:t>地</a:t>
            </a:r>
            <a:endParaRPr lang="en-US" altLang="zh-CN" sz="2800" b="1" dirty="0">
              <a:solidFill>
                <a:srgbClr val="000000"/>
              </a:solidFill>
              <a:latin typeface="宋体" pitchFamily="2" charset="-122"/>
            </a:endParaRPr>
          </a:p>
        </p:txBody>
      </p:sp>
      <p:sp>
        <p:nvSpPr>
          <p:cNvPr id="14" name="AutoShape 5"/>
          <p:cNvSpPr>
            <a:spLocks/>
          </p:cNvSpPr>
          <p:nvPr/>
        </p:nvSpPr>
        <p:spPr bwMode="auto">
          <a:xfrm>
            <a:off x="2154659" y="3806230"/>
            <a:ext cx="222250" cy="992187"/>
          </a:xfrm>
          <a:prstGeom prst="leftBrace">
            <a:avLst>
              <a:gd name="adj1" fmla="val 3999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latin typeface="宋体" pitchFamily="2" charset="-122"/>
            </a:endParaRPr>
          </a:p>
        </p:txBody>
      </p:sp>
      <p:sp>
        <p:nvSpPr>
          <p:cNvPr id="15" name="文本框 37897"/>
          <p:cNvSpPr txBox="1">
            <a:spLocks noChangeArrowheads="1"/>
          </p:cNvSpPr>
          <p:nvPr/>
        </p:nvSpPr>
        <p:spPr bwMode="auto">
          <a:xfrm>
            <a:off x="605303" y="3148364"/>
            <a:ext cx="1016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宋体" pitchFamily="2" charset="-122"/>
              </a:rPr>
              <a:t>经济单位</a:t>
            </a:r>
            <a:endParaRPr lang="en-US" altLang="zh-CN" sz="2400" b="1" dirty="0">
              <a:solidFill>
                <a:srgbClr val="000000"/>
              </a:solidFill>
              <a:latin typeface="宋体" pitchFamily="2" charset="-122"/>
            </a:endParaRPr>
          </a:p>
        </p:txBody>
      </p:sp>
      <p:sp>
        <p:nvSpPr>
          <p:cNvPr id="16" name="AutoShape 5"/>
          <p:cNvSpPr>
            <a:spLocks/>
          </p:cNvSpPr>
          <p:nvPr/>
        </p:nvSpPr>
        <p:spPr bwMode="auto">
          <a:xfrm>
            <a:off x="2320385" y="2400870"/>
            <a:ext cx="223837" cy="993775"/>
          </a:xfrm>
          <a:prstGeom prst="leftBrace">
            <a:avLst>
              <a:gd name="adj1" fmla="val 3977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latin typeface="宋体" pitchFamily="2" charset="-122"/>
            </a:endParaRPr>
          </a:p>
        </p:txBody>
      </p:sp>
      <p:sp>
        <p:nvSpPr>
          <p:cNvPr id="18" name="文本框 37897"/>
          <p:cNvSpPr txBox="1">
            <a:spLocks noChangeArrowheads="1"/>
          </p:cNvSpPr>
          <p:nvPr/>
        </p:nvSpPr>
        <p:spPr bwMode="auto">
          <a:xfrm>
            <a:off x="755475" y="4987111"/>
            <a:ext cx="1016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宋体" pitchFamily="2" charset="-122"/>
              </a:rPr>
              <a:t>政治单位：</a:t>
            </a:r>
            <a:endParaRPr lang="en-US" altLang="zh-CN" sz="2400" b="1" dirty="0">
              <a:solidFill>
                <a:srgbClr val="000000"/>
              </a:solidFill>
              <a:latin typeface="宋体" pitchFamily="2" charset="-122"/>
            </a:endParaRPr>
          </a:p>
        </p:txBody>
      </p:sp>
      <p:sp>
        <p:nvSpPr>
          <p:cNvPr id="19" name="文本框 4"/>
          <p:cNvSpPr txBox="1">
            <a:spLocks noChangeArrowheads="1"/>
          </p:cNvSpPr>
          <p:nvPr/>
        </p:nvSpPr>
        <p:spPr bwMode="auto">
          <a:xfrm>
            <a:off x="1667647" y="1312427"/>
            <a:ext cx="29546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</a:rPr>
              <a:t>一个独立的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</a:rPr>
              <a:t>自给自足</a:t>
            </a:r>
            <a:endParaRPr lang="en-US" altLang="zh-CN" sz="2400" b="1" dirty="0" smtClean="0">
              <a:solidFill>
                <a:srgbClr val="FF0000"/>
              </a:solidFill>
              <a:latin typeface="宋体" pitchFamily="2" charset="-122"/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</a:rPr>
              <a:t>的</a:t>
            </a: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</a:rPr>
              <a:t>经济和政治单位</a:t>
            </a:r>
          </a:p>
        </p:txBody>
      </p:sp>
      <p:sp>
        <p:nvSpPr>
          <p:cNvPr id="20" name="文本框 37897"/>
          <p:cNvSpPr txBox="1">
            <a:spLocks noChangeArrowheads="1"/>
          </p:cNvSpPr>
          <p:nvPr/>
        </p:nvSpPr>
        <p:spPr bwMode="auto">
          <a:xfrm>
            <a:off x="1743147" y="5262885"/>
            <a:ext cx="4003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</a:rPr>
              <a:t>庄园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</a:rPr>
              <a:t>法庭（司法权、作用？）</a:t>
            </a:r>
            <a:endParaRPr lang="zh-CN" altLang="en-US" sz="2400" b="1" dirty="0">
              <a:solidFill>
                <a:srgbClr val="FF0000"/>
              </a:solidFill>
              <a:latin typeface="宋体" pitchFamily="2" charset="-122"/>
            </a:endParaRPr>
          </a:p>
        </p:txBody>
      </p:sp>
      <p:sp>
        <p:nvSpPr>
          <p:cNvPr id="23" name="TextBox 18"/>
          <p:cNvSpPr txBox="1">
            <a:spLocks noChangeArrowheads="1"/>
          </p:cNvSpPr>
          <p:nvPr/>
        </p:nvSpPr>
        <p:spPr bwMode="auto">
          <a:xfrm>
            <a:off x="2368055" y="3768333"/>
            <a:ext cx="2844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等线" pitchFamily="2" charset="-122"/>
              </a:rPr>
              <a:t>领主的“自营地”</a:t>
            </a:r>
          </a:p>
        </p:txBody>
      </p:sp>
      <p:sp>
        <p:nvSpPr>
          <p:cNvPr id="24" name="TextBox 19"/>
          <p:cNvSpPr txBox="1">
            <a:spLocks noChangeArrowheads="1"/>
          </p:cNvSpPr>
          <p:nvPr/>
        </p:nvSpPr>
        <p:spPr bwMode="auto">
          <a:xfrm>
            <a:off x="2393222" y="4543267"/>
            <a:ext cx="2151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等线" pitchFamily="2" charset="-122"/>
              </a:rPr>
              <a:t>佃户的“份地”</a:t>
            </a:r>
          </a:p>
        </p:txBody>
      </p:sp>
      <p:sp>
        <p:nvSpPr>
          <p:cNvPr id="25" name="TextBox 18"/>
          <p:cNvSpPr txBox="1">
            <a:spLocks noChangeArrowheads="1"/>
          </p:cNvSpPr>
          <p:nvPr/>
        </p:nvSpPr>
        <p:spPr bwMode="auto">
          <a:xfrm>
            <a:off x="2595022" y="2155506"/>
            <a:ext cx="9620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等线" pitchFamily="2" charset="-122"/>
              </a:rPr>
              <a:t>领主</a:t>
            </a:r>
          </a:p>
        </p:txBody>
      </p:sp>
      <p:sp>
        <p:nvSpPr>
          <p:cNvPr id="26" name="TextBox 18"/>
          <p:cNvSpPr txBox="1">
            <a:spLocks noChangeArrowheads="1"/>
          </p:cNvSpPr>
          <p:nvPr/>
        </p:nvSpPr>
        <p:spPr bwMode="auto">
          <a:xfrm>
            <a:off x="3408755" y="2801794"/>
            <a:ext cx="19669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等线" pitchFamily="2" charset="-122"/>
              </a:rPr>
              <a:t>自由农民</a:t>
            </a:r>
            <a:endParaRPr lang="en-US" altLang="zh-CN" sz="2400" b="1" dirty="0" smtClean="0">
              <a:solidFill>
                <a:srgbClr val="FF0000"/>
              </a:solidFill>
              <a:latin typeface="宋体" pitchFamily="2" charset="-122"/>
              <a:ea typeface="等线" pitchFamily="2" charset="-122"/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等线" pitchFamily="2" charset="-122"/>
              </a:rPr>
              <a:t>农奴</a:t>
            </a:r>
            <a:endParaRPr lang="zh-CN" altLang="en-US" sz="2400" b="1" dirty="0">
              <a:solidFill>
                <a:srgbClr val="FF0000"/>
              </a:solidFill>
              <a:latin typeface="宋体" pitchFamily="2" charset="-122"/>
              <a:ea typeface="等线" pitchFamily="2" charset="-122"/>
            </a:endParaRPr>
          </a:p>
        </p:txBody>
      </p:sp>
      <p:sp>
        <p:nvSpPr>
          <p:cNvPr id="27" name="TextBox 18"/>
          <p:cNvSpPr txBox="1">
            <a:spLocks noChangeArrowheads="1"/>
          </p:cNvSpPr>
          <p:nvPr/>
        </p:nvSpPr>
        <p:spPr bwMode="auto">
          <a:xfrm>
            <a:off x="2546757" y="2992789"/>
            <a:ext cx="960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等线" pitchFamily="2" charset="-122"/>
              </a:rPr>
              <a:t>佃户：</a:t>
            </a:r>
            <a:endParaRPr lang="zh-CN" altLang="en-US" sz="2400" b="1" dirty="0">
              <a:solidFill>
                <a:srgbClr val="FF0000"/>
              </a:solidFill>
              <a:latin typeface="宋体" pitchFamily="2" charset="-122"/>
              <a:ea typeface="等线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579064" y="6027003"/>
            <a:ext cx="44935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</a:rPr>
              <a:t>西欧中世纪乡村的典型组织形式</a:t>
            </a:r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</a:rPr>
              <a:t>西欧中世纪社会的基础</a:t>
            </a:r>
          </a:p>
        </p:txBody>
      </p:sp>
      <p:sp>
        <p:nvSpPr>
          <p:cNvPr id="29" name="文本框 37897"/>
          <p:cNvSpPr txBox="1">
            <a:spLocks noChangeArrowheads="1"/>
          </p:cNvSpPr>
          <p:nvPr/>
        </p:nvSpPr>
        <p:spPr bwMode="auto">
          <a:xfrm>
            <a:off x="773651" y="6120016"/>
            <a:ext cx="101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 smtClean="0">
                <a:solidFill>
                  <a:srgbClr val="000000"/>
                </a:solidFill>
                <a:latin typeface="宋体" pitchFamily="2" charset="-122"/>
              </a:rPr>
              <a:t>地位：</a:t>
            </a:r>
            <a:endParaRPr lang="en-US" altLang="zh-CN" sz="2400" b="1" dirty="0">
              <a:solidFill>
                <a:srgbClr val="000000"/>
              </a:solidFill>
              <a:latin typeface="宋体" pitchFamily="2" charset="-122"/>
            </a:endParaRPr>
          </a:p>
        </p:txBody>
      </p:sp>
      <p:sp>
        <p:nvSpPr>
          <p:cNvPr id="30" name="文本框 8"/>
          <p:cNvSpPr txBox="1"/>
          <p:nvPr/>
        </p:nvSpPr>
        <p:spPr>
          <a:xfrm>
            <a:off x="5839555" y="1256564"/>
            <a:ext cx="6352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9</a:t>
            </a:r>
            <a:r>
              <a:rPr lang="zh-CN" altLang="en-US" sz="2800" b="1" dirty="0">
                <a:solidFill>
                  <a:srgbClr val="0070C0"/>
                </a:solidFill>
              </a:rPr>
              <a:t>世纪开始流行，</a:t>
            </a:r>
            <a:r>
              <a:rPr lang="en-US" altLang="zh-CN" sz="2800" b="1" dirty="0">
                <a:solidFill>
                  <a:srgbClr val="0070C0"/>
                </a:solidFill>
              </a:rPr>
              <a:t>11</a:t>
            </a:r>
            <a:r>
              <a:rPr lang="zh-CN" altLang="en-US" sz="2800" b="1" dirty="0">
                <a:solidFill>
                  <a:srgbClr val="0070C0"/>
                </a:solidFill>
              </a:rPr>
              <a:t>世纪遍布欧洲各地</a:t>
            </a:r>
          </a:p>
        </p:txBody>
      </p:sp>
      <p:sp>
        <p:nvSpPr>
          <p:cNvPr id="31" name="矩形 30"/>
          <p:cNvSpPr/>
          <p:nvPr/>
        </p:nvSpPr>
        <p:spPr>
          <a:xfrm>
            <a:off x="0" y="0"/>
            <a:ext cx="4605556" cy="562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rgbClr val="FFFF00"/>
                </a:solidFill>
              </a:rPr>
              <a:t>目标</a:t>
            </a:r>
            <a:r>
              <a:rPr lang="en-US" altLang="zh-CN" sz="2400" b="1" dirty="0" smtClean="0">
                <a:solidFill>
                  <a:srgbClr val="FFFF00"/>
                </a:solidFill>
              </a:rPr>
              <a:t>3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：了解西欧庄园生活。</a:t>
            </a:r>
            <a:endParaRPr lang="zh-CN" altLang="en-US" sz="2400" b="1" dirty="0">
              <a:solidFill>
                <a:srgbClr val="FFFF00"/>
              </a:solidFill>
            </a:endParaRPr>
          </a:p>
        </p:txBody>
      </p:sp>
      <p:sp>
        <p:nvSpPr>
          <p:cNvPr id="32" name="文本框 1"/>
          <p:cNvSpPr txBox="1"/>
          <p:nvPr/>
        </p:nvSpPr>
        <p:spPr>
          <a:xfrm>
            <a:off x="0" y="612397"/>
            <a:ext cx="5929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/>
              <a:t>三</a:t>
            </a:r>
            <a:r>
              <a:rPr lang="zh-CN" altLang="en-US" sz="2800" b="1" dirty="0" smtClean="0"/>
              <a:t>、西欧庄园（西欧封建经济特点）</a:t>
            </a:r>
            <a:endParaRPr lang="zh-CN" altLang="en-US" sz="28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/>
      <p:bldP spid="20" grpId="0"/>
      <p:bldP spid="23" grpId="0"/>
      <p:bldP spid="24" grpId="0"/>
      <p:bldP spid="25" grpId="0"/>
      <p:bldP spid="26" grpId="0"/>
      <p:bldP spid="27" grpId="0"/>
      <p:bldP spid="28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-2147482614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1076922" y="1975450"/>
            <a:ext cx="8998729" cy="410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3"/>
          <p:cNvSpPr txBox="1">
            <a:spLocks noChangeArrowheads="1"/>
          </p:cNvSpPr>
          <p:nvPr/>
        </p:nvSpPr>
        <p:spPr bwMode="auto">
          <a:xfrm>
            <a:off x="353682" y="545950"/>
            <a:ext cx="11418978" cy="1015663"/>
          </a:xfrm>
          <a:prstGeom prst="rect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    </a:t>
            </a:r>
            <a:r>
              <a:rPr lang="en-US" altLang="zh-CN" sz="2000" b="1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   </a:t>
            </a:r>
            <a:r>
              <a:rPr lang="zh-CN" altLang="en-US" sz="2000" b="1" dirty="0" smtClean="0">
                <a:latin typeface="华文中宋" pitchFamily="2" charset="-122"/>
                <a:ea typeface="华文中宋" pitchFamily="2" charset="-122"/>
              </a:rPr>
              <a:t>在</a:t>
            </a:r>
            <a:r>
              <a:rPr lang="zh-CN" altLang="en-US" sz="2000" b="1" dirty="0">
                <a:latin typeface="华文中宋" pitchFamily="2" charset="-122"/>
                <a:ea typeface="华文中宋" pitchFamily="2" charset="-122"/>
              </a:rPr>
              <a:t>蛮族征战西欧之时，当年繁华的城市走向衰败。罗马就是当年盛况的一个残影。这座在古代有</a:t>
            </a:r>
            <a:r>
              <a:rPr lang="en-US" altLang="zh-CN" sz="2000" b="1" dirty="0">
                <a:latin typeface="华文中宋" pitchFamily="2" charset="-122"/>
                <a:ea typeface="华文中宋" pitchFamily="2" charset="-122"/>
              </a:rPr>
              <a:t>100</a:t>
            </a:r>
            <a:r>
              <a:rPr lang="zh-CN" altLang="en-US" sz="2000" b="1" dirty="0">
                <a:latin typeface="华文中宋" pitchFamily="2" charset="-122"/>
                <a:ea typeface="华文中宋" pitchFamily="2" charset="-122"/>
              </a:rPr>
              <a:t>万人居住的帝国都城，居民数量仅为</a:t>
            </a:r>
            <a:r>
              <a:rPr lang="en-US" altLang="zh-CN" sz="2000" b="1" dirty="0">
                <a:latin typeface="华文中宋" pitchFamily="2" charset="-122"/>
                <a:ea typeface="华文中宋" pitchFamily="2" charset="-122"/>
              </a:rPr>
              <a:t>2</a:t>
            </a:r>
            <a:r>
              <a:rPr lang="zh-CN" altLang="en-US" sz="2000" b="1" dirty="0">
                <a:latin typeface="华文中宋" pitchFamily="2" charset="-122"/>
                <a:ea typeface="华文中宋" pitchFamily="2" charset="-122"/>
              </a:rPr>
              <a:t>万人左右。有时像座鬼城，其中的宏伟建筑已人去楼空。</a:t>
            </a:r>
          </a:p>
          <a:p>
            <a:pPr algn="r"/>
            <a:r>
              <a:rPr lang="en-US" altLang="zh-CN" sz="2000" b="1" dirty="0">
                <a:latin typeface="华文中宋" pitchFamily="2" charset="-122"/>
                <a:ea typeface="华文中宋" pitchFamily="2" charset="-122"/>
              </a:rPr>
              <a:t>                        </a:t>
            </a:r>
            <a:r>
              <a:rPr lang="en-US" altLang="zh-CN" sz="2000" b="1" dirty="0">
                <a:latin typeface="华文新魏" pitchFamily="2" charset="-122"/>
                <a:ea typeface="华文新魏" pitchFamily="2" charset="-122"/>
              </a:rPr>
              <a:t>——</a:t>
            </a:r>
            <a:r>
              <a:rPr lang="zh-CN" altLang="en-US" sz="2000" b="1" dirty="0">
                <a:latin typeface="华文新魏" pitchFamily="2" charset="-122"/>
                <a:ea typeface="华文新魏" pitchFamily="2" charset="-122"/>
              </a:rPr>
              <a:t>《中世纪盛期的欧洲》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矩形 80"/>
          <p:cNvSpPr>
            <a:spLocks noChangeArrowheads="1"/>
          </p:cNvSpPr>
          <p:nvPr/>
        </p:nvSpPr>
        <p:spPr bwMode="auto">
          <a:xfrm>
            <a:off x="512833" y="1437795"/>
            <a:ext cx="10943047" cy="707886"/>
          </a:xfrm>
          <a:prstGeom prst="rect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   </a:t>
            </a:r>
            <a:r>
              <a:rPr lang="en-US" altLang="zh-CN" sz="2000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    </a:t>
            </a:r>
            <a:r>
              <a:rPr lang="zh-CN" altLang="en-US" sz="2000" b="1" dirty="0" smtClean="0">
                <a:latin typeface="华文中宋" pitchFamily="2" charset="-122"/>
                <a:ea typeface="华文中宋" pitchFamily="2" charset="-122"/>
              </a:rPr>
              <a:t>从</a:t>
            </a:r>
            <a:r>
              <a:rPr lang="en-US" altLang="zh-CN" sz="20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10</a:t>
            </a:r>
            <a:r>
              <a:rPr lang="zh-CN" altLang="en-US" sz="20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世纪</a:t>
            </a:r>
            <a:r>
              <a:rPr lang="zh-CN" altLang="en-US" sz="2000" b="1" dirty="0">
                <a:latin typeface="华文中宋" pitchFamily="2" charset="-122"/>
                <a:ea typeface="华文中宋" pitchFamily="2" charset="-122"/>
              </a:rPr>
              <a:t>起，</a:t>
            </a:r>
            <a:r>
              <a:rPr lang="zh-CN" altLang="en-US" sz="2000" b="1" dirty="0">
                <a:latin typeface="华文中宋" pitchFamily="2" charset="-122"/>
                <a:ea typeface="华文中宋" pitchFamily="2" charset="-122"/>
                <a:sym typeface="华文楷体" pitchFamily="2" charset="-122"/>
              </a:rPr>
              <a:t>旧的城市开始复苏，新的城市不断产生。到</a:t>
            </a:r>
            <a:r>
              <a:rPr lang="en-US" altLang="zh-CN" sz="2000" b="1" dirty="0">
                <a:latin typeface="华文中宋" pitchFamily="2" charset="-122"/>
                <a:ea typeface="华文中宋" pitchFamily="2" charset="-122"/>
                <a:sym typeface="华文楷体" pitchFamily="2" charset="-122"/>
              </a:rPr>
              <a:t>14</a:t>
            </a:r>
            <a:r>
              <a:rPr lang="zh-CN" altLang="en-US" sz="2000" b="1" dirty="0">
                <a:latin typeface="华文中宋" pitchFamily="2" charset="-122"/>
                <a:ea typeface="华文中宋" pitchFamily="2" charset="-122"/>
                <a:sym typeface="华文楷体" pitchFamily="2" charset="-122"/>
              </a:rPr>
              <a:t>世纪初时，城市</a:t>
            </a:r>
            <a:r>
              <a:rPr lang="zh-CN" altLang="en-US" sz="2000" b="1" dirty="0" smtClean="0">
                <a:latin typeface="华文中宋" pitchFamily="2" charset="-122"/>
                <a:ea typeface="华文中宋" pitchFamily="2" charset="-122"/>
                <a:sym typeface="华文楷体" pitchFamily="2" charset="-122"/>
              </a:rPr>
              <a:t>的数量</a:t>
            </a:r>
            <a:r>
              <a:rPr lang="zh-CN" altLang="en-US" sz="2000" b="1" dirty="0">
                <a:latin typeface="华文中宋" pitchFamily="2" charset="-122"/>
                <a:ea typeface="华文中宋" pitchFamily="2" charset="-122"/>
                <a:sym typeface="华文楷体" pitchFamily="2" charset="-122"/>
              </a:rPr>
              <a:t>和规模都经历了指数</a:t>
            </a:r>
            <a:r>
              <a:rPr lang="zh-CN" altLang="en-US" sz="2000" b="1" dirty="0" smtClean="0">
                <a:latin typeface="华文中宋" pitchFamily="2" charset="-122"/>
                <a:ea typeface="华文中宋" pitchFamily="2" charset="-122"/>
                <a:sym typeface="华文楷体" pitchFamily="2" charset="-122"/>
              </a:rPr>
              <a:t>式的</a:t>
            </a:r>
            <a:r>
              <a:rPr lang="zh-CN" altLang="en-US" sz="2000" b="1" dirty="0">
                <a:latin typeface="华文中宋" pitchFamily="2" charset="-122"/>
                <a:ea typeface="华文中宋" pitchFamily="2" charset="-122"/>
                <a:sym typeface="华文楷体" pitchFamily="2" charset="-122"/>
              </a:rPr>
              <a:t>大增长。</a:t>
            </a:r>
          </a:p>
        </p:txBody>
      </p:sp>
      <p:pic>
        <p:nvPicPr>
          <p:cNvPr id="32772" name="图片 9" descr="20090926075410-151492453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843" y="2205847"/>
            <a:ext cx="3318733" cy="350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5"/>
          <p:cNvSpPr txBox="1"/>
          <p:nvPr/>
        </p:nvSpPr>
        <p:spPr>
          <a:xfrm>
            <a:off x="4153344" y="2422597"/>
            <a:ext cx="1866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1</a:t>
            </a:r>
            <a:r>
              <a:rPr lang="zh-CN" altLang="en-US" sz="2000" b="1" dirty="0"/>
              <a:t>、城市兴起：</a:t>
            </a:r>
          </a:p>
        </p:txBody>
      </p:sp>
      <p:sp>
        <p:nvSpPr>
          <p:cNvPr id="8" name="文本框 6"/>
          <p:cNvSpPr txBox="1"/>
          <p:nvPr/>
        </p:nvSpPr>
        <p:spPr>
          <a:xfrm>
            <a:off x="6366834" y="2517488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10世纪</a:t>
            </a:r>
            <a:r>
              <a:rPr lang="zh-CN" altLang="en-US" sz="2000" b="1" dirty="0"/>
              <a:t>起</a:t>
            </a:r>
          </a:p>
        </p:txBody>
      </p:sp>
      <p:sp>
        <p:nvSpPr>
          <p:cNvPr id="16" name="文本框 85"/>
          <p:cNvSpPr txBox="1"/>
          <p:nvPr/>
        </p:nvSpPr>
        <p:spPr>
          <a:xfrm>
            <a:off x="4373460" y="4767473"/>
            <a:ext cx="834421" cy="8617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农民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农奴</a:t>
            </a:r>
          </a:p>
        </p:txBody>
      </p:sp>
      <p:grpSp>
        <p:nvGrpSpPr>
          <p:cNvPr id="17" name="组合 93"/>
          <p:cNvGrpSpPr>
            <a:grpSpLocks/>
          </p:cNvGrpSpPr>
          <p:nvPr/>
        </p:nvGrpSpPr>
        <p:grpSpPr bwMode="auto">
          <a:xfrm>
            <a:off x="5207747" y="4650737"/>
            <a:ext cx="737764" cy="1061023"/>
            <a:chOff x="2807" y="2991"/>
            <a:chExt cx="1325" cy="2721"/>
          </a:xfrm>
        </p:grpSpPr>
        <p:cxnSp>
          <p:nvCxnSpPr>
            <p:cNvPr id="32" name="直接连接符 13"/>
            <p:cNvCxnSpPr>
              <a:cxnSpLocks noChangeShapeType="1"/>
            </p:cNvCxnSpPr>
            <p:nvPr>
              <p:custDataLst>
                <p:tags r:id="rId6"/>
              </p:custDataLst>
            </p:nvPr>
          </p:nvCxnSpPr>
          <p:spPr bwMode="auto">
            <a:xfrm flipV="1">
              <a:off x="2807" y="2991"/>
              <a:ext cx="1325" cy="1362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3" name="直接连接符 15"/>
            <p:cNvCxnSpPr>
              <a:cxnSpLocks noChangeShapeType="1"/>
            </p:cNvCxnSpPr>
            <p:nvPr>
              <p:custDataLst>
                <p:tags r:id="rId7"/>
              </p:custDataLst>
            </p:nvPr>
          </p:nvCxnSpPr>
          <p:spPr bwMode="auto">
            <a:xfrm>
              <a:off x="2807" y="4353"/>
              <a:ext cx="1325" cy="1359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8" name="文本框 94"/>
          <p:cNvSpPr txBox="1"/>
          <p:nvPr/>
        </p:nvSpPr>
        <p:spPr>
          <a:xfrm>
            <a:off x="5946303" y="4231057"/>
            <a:ext cx="1639274" cy="859207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一技</a:t>
            </a:r>
            <a:r>
              <a:rPr lang="zh-CN" altLang="en-US" sz="2000" noProof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之</a:t>
            </a:r>
            <a:endParaRPr lang="en-US" altLang="zh-CN" sz="2000" noProof="1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noProof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长</a:t>
            </a:r>
            <a:r>
              <a:rPr lang="zh-CN" altLang="en-US" sz="20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的人</a:t>
            </a:r>
          </a:p>
        </p:txBody>
      </p:sp>
      <p:sp>
        <p:nvSpPr>
          <p:cNvPr id="19" name="文本框 95"/>
          <p:cNvSpPr txBox="1"/>
          <p:nvPr/>
        </p:nvSpPr>
        <p:spPr>
          <a:xfrm>
            <a:off x="5946303" y="5606070"/>
            <a:ext cx="1639274" cy="485639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小商小贩</a:t>
            </a:r>
          </a:p>
        </p:txBody>
      </p:sp>
      <p:cxnSp>
        <p:nvCxnSpPr>
          <p:cNvPr id="30" name="直接连接符 13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 flipV="1">
            <a:off x="7570590" y="4569927"/>
            <a:ext cx="955655" cy="78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直接连接符 15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>
            <a:off x="7570590" y="5787000"/>
            <a:ext cx="999145" cy="117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/>
          </a:ln>
        </p:spPr>
      </p:cxnSp>
      <p:sp>
        <p:nvSpPr>
          <p:cNvPr id="21" name="文本框 99"/>
          <p:cNvSpPr txBox="1"/>
          <p:nvPr/>
        </p:nvSpPr>
        <p:spPr>
          <a:xfrm>
            <a:off x="8606730" y="4403874"/>
            <a:ext cx="1639274" cy="485639"/>
          </a:xfrm>
          <a:prstGeom prst="rect">
            <a:avLst/>
          </a:prstGeom>
          <a:solidFill>
            <a:schemeClr val="accent5">
              <a:lumMod val="40000"/>
              <a:lumOff val="60000"/>
              <a:alpha val="64000"/>
            </a:schemeClr>
          </a:solidFill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手工业者</a:t>
            </a:r>
          </a:p>
        </p:txBody>
      </p:sp>
      <p:sp>
        <p:nvSpPr>
          <p:cNvPr id="22" name="文本框 100"/>
          <p:cNvSpPr txBox="1"/>
          <p:nvPr/>
        </p:nvSpPr>
        <p:spPr>
          <a:xfrm>
            <a:off x="8606730" y="5606070"/>
            <a:ext cx="1639274" cy="485639"/>
          </a:xfrm>
          <a:prstGeom prst="rect">
            <a:avLst/>
          </a:prstGeom>
          <a:solidFill>
            <a:schemeClr val="accent5">
              <a:lumMod val="40000"/>
              <a:lumOff val="60000"/>
              <a:alpha val="64000"/>
            </a:schemeClr>
          </a:solidFill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商人</a:t>
            </a:r>
          </a:p>
        </p:txBody>
      </p:sp>
      <p:grpSp>
        <p:nvGrpSpPr>
          <p:cNvPr id="23" name="组合 101"/>
          <p:cNvGrpSpPr>
            <a:grpSpLocks/>
          </p:cNvGrpSpPr>
          <p:nvPr/>
        </p:nvGrpSpPr>
        <p:grpSpPr bwMode="auto">
          <a:xfrm flipH="1">
            <a:off x="10244824" y="4650737"/>
            <a:ext cx="670204" cy="1061023"/>
            <a:chOff x="2807" y="2991"/>
            <a:chExt cx="1325" cy="2721"/>
          </a:xfrm>
        </p:grpSpPr>
        <p:cxnSp>
          <p:nvCxnSpPr>
            <p:cNvPr id="28" name="直接连接符 13"/>
            <p:cNvCxnSpPr>
              <a:cxnSpLocks noChangeShapeType="1"/>
            </p:cNvCxnSpPr>
            <p:nvPr>
              <p:custDataLst>
                <p:tags r:id="rId4"/>
              </p:custDataLst>
            </p:nvPr>
          </p:nvCxnSpPr>
          <p:spPr bwMode="auto">
            <a:xfrm flipV="1">
              <a:off x="2807" y="2991"/>
              <a:ext cx="1325" cy="1362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" name="直接连接符 15"/>
            <p:cNvCxnSpPr>
              <a:cxnSpLocks noChangeShapeType="1"/>
            </p:cNvCxnSpPr>
            <p:nvPr>
              <p:custDataLst>
                <p:tags r:id="rId5"/>
              </p:custDataLst>
            </p:nvPr>
          </p:nvCxnSpPr>
          <p:spPr bwMode="auto">
            <a:xfrm>
              <a:off x="2807" y="4353"/>
              <a:ext cx="1325" cy="1359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4" name="文本框 104"/>
          <p:cNvSpPr txBox="1"/>
          <p:nvPr/>
        </p:nvSpPr>
        <p:spPr>
          <a:xfrm>
            <a:off x="10983768" y="4715712"/>
            <a:ext cx="834421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noProof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市民阶层</a:t>
            </a:r>
            <a:endParaRPr lang="zh-CN" altLang="en-US" sz="20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105"/>
          <p:cNvSpPr txBox="1">
            <a:spLocks noChangeArrowheads="1"/>
          </p:cNvSpPr>
          <p:nvPr/>
        </p:nvSpPr>
        <p:spPr bwMode="auto">
          <a:xfrm>
            <a:off x="8574657" y="6260218"/>
            <a:ext cx="20053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buFont typeface="Arial" pitchFamily="34" charset="0"/>
              <a:buNone/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早期的资产阶级</a:t>
            </a:r>
            <a:endParaRPr lang="zh-CN" altLang="en-US" sz="2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文本框 2"/>
          <p:cNvSpPr txBox="1">
            <a:spLocks noChangeArrowheads="1"/>
          </p:cNvSpPr>
          <p:nvPr/>
        </p:nvSpPr>
        <p:spPr bwMode="auto">
          <a:xfrm>
            <a:off x="8372834" y="5007724"/>
            <a:ext cx="2469510" cy="123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latin typeface="华康行楷体 W5" charset="-122"/>
                <a:ea typeface="华康行楷体 W5" charset="-122"/>
              </a:rPr>
              <a:t>大手工业作坊主、商人、银行家</a:t>
            </a:r>
          </a:p>
        </p:txBody>
      </p:sp>
      <p:sp>
        <p:nvSpPr>
          <p:cNvPr id="27" name="左弧形箭头 3"/>
          <p:cNvSpPr/>
          <p:nvPr/>
        </p:nvSpPr>
        <p:spPr>
          <a:xfrm>
            <a:off x="7742066" y="5136408"/>
            <a:ext cx="449615" cy="11096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noProof="1">
              <a:solidFill>
                <a:schemeClr val="tx1"/>
              </a:solidFill>
            </a:endParaRPr>
          </a:p>
        </p:txBody>
      </p:sp>
      <p:sp>
        <p:nvSpPr>
          <p:cNvPr id="34" name="文本框 5"/>
          <p:cNvSpPr txBox="1"/>
          <p:nvPr/>
        </p:nvSpPr>
        <p:spPr>
          <a:xfrm>
            <a:off x="4150466" y="3342748"/>
            <a:ext cx="1866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2</a:t>
            </a:r>
            <a:r>
              <a:rPr lang="zh-CN" altLang="en-US" sz="2000" b="1" dirty="0" smtClean="0"/>
              <a:t>、城市居民：</a:t>
            </a:r>
            <a:endParaRPr lang="zh-CN" altLang="en-US" sz="2000" b="1" dirty="0"/>
          </a:p>
        </p:txBody>
      </p:sp>
      <p:sp>
        <p:nvSpPr>
          <p:cNvPr id="35" name="矩形 34"/>
          <p:cNvSpPr/>
          <p:nvPr/>
        </p:nvSpPr>
        <p:spPr>
          <a:xfrm>
            <a:off x="117446" y="0"/>
            <a:ext cx="8263156" cy="562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rgbClr val="FFFF00"/>
                </a:solidFill>
              </a:rPr>
              <a:t>目标</a:t>
            </a:r>
            <a:r>
              <a:rPr lang="en-US" altLang="zh-CN" sz="2400" b="1" dirty="0" smtClean="0">
                <a:solidFill>
                  <a:srgbClr val="FFFF00"/>
                </a:solidFill>
              </a:rPr>
              <a:t>4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：知道西欧中世纪城市和大学的兴起。</a:t>
            </a:r>
            <a:endParaRPr lang="zh-CN" altLang="en-US" sz="2400" b="1" dirty="0">
              <a:solidFill>
                <a:srgbClr val="FFFF00"/>
              </a:solidFill>
            </a:endParaRPr>
          </a:p>
        </p:txBody>
      </p:sp>
      <p:sp>
        <p:nvSpPr>
          <p:cNvPr id="36" name="文本框 1"/>
          <p:cNvSpPr txBox="1"/>
          <p:nvPr/>
        </p:nvSpPr>
        <p:spPr>
          <a:xfrm>
            <a:off x="0" y="612397"/>
            <a:ext cx="6647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四、中世纪的城市（西欧封建经济特点）</a:t>
            </a:r>
            <a:endParaRPr lang="zh-CN" altLang="en-US" sz="2800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 animBg="1"/>
      <p:bldP spid="18" grpId="0" animBg="1"/>
      <p:bldP spid="19" grpId="0" animBg="1"/>
      <p:bldP spid="21" grpId="0" animBg="1"/>
      <p:bldP spid="22" grpId="0" animBg="1"/>
      <p:bldP spid="25" grpId="0"/>
      <p:bldP spid="26" grpId="0"/>
      <p:bldP spid="26" grpId="1"/>
      <p:bldP spid="27" grpId="0" animBg="1"/>
      <p:bldP spid="2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0"/>
          <p:cNvSpPr txBox="1">
            <a:spLocks noGrp="1" noChangeArrowheads="1"/>
          </p:cNvSpPr>
          <p:nvPr>
            <p:ph idx="1"/>
          </p:nvPr>
        </p:nvSpPr>
        <p:spPr bwMode="auto">
          <a:xfrm>
            <a:off x="651532" y="739903"/>
            <a:ext cx="10969200" cy="306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华文楷体" pitchFamily="2" charset="-122"/>
              </a:rPr>
              <a:t>材料一：城市的空气使人</a:t>
            </a:r>
            <a:r>
              <a:rPr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华文楷体" pitchFamily="2" charset="-122"/>
              </a:rPr>
              <a:t>自由</a:t>
            </a:r>
            <a:r>
              <a:rPr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华文楷体" pitchFamily="2" charset="-122"/>
              </a:rPr>
              <a:t>。</a:t>
            </a:r>
            <a:endParaRPr lang="en-US" sz="2400" b="1" dirty="0" smtClean="0">
              <a:solidFill>
                <a:srgbClr val="000000"/>
              </a:solidFill>
              <a:latin typeface="楷体" pitchFamily="49" charset="-122"/>
              <a:ea typeface="楷体" pitchFamily="49" charset="-122"/>
              <a:sym typeface="华文楷体" pitchFamily="2" charset="-122"/>
            </a:endParaRPr>
          </a:p>
          <a:p>
            <a:pPr algn="r">
              <a:lnSpc>
                <a:spcPct val="100000"/>
              </a:lnSpc>
              <a:buNone/>
            </a:pPr>
            <a:r>
              <a:rPr lang="en-US" altLang="zh-CN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华文楷体" pitchFamily="2" charset="-122"/>
              </a:rPr>
              <a:t>——</a:t>
            </a:r>
            <a:r>
              <a:rPr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华文楷体" pitchFamily="2" charset="-122"/>
              </a:rPr>
              <a:t>德国民谚</a:t>
            </a:r>
          </a:p>
          <a:p>
            <a:pPr>
              <a:lnSpc>
                <a:spcPct val="100000"/>
              </a:lnSpc>
              <a:buNone/>
            </a:pPr>
            <a:r>
              <a:rPr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华文楷体" pitchFamily="2" charset="-122"/>
              </a:rPr>
              <a:t>材料二：</a:t>
            </a:r>
            <a:r>
              <a:rPr lang="zh-CN" altLang="zh-CN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华文楷体" pitchFamily="2" charset="-122"/>
              </a:rPr>
              <a:t>西欧</a:t>
            </a:r>
            <a:r>
              <a:rPr lang="zh-CN" altLang="zh-CN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华文楷体" pitchFamily="2" charset="-122"/>
              </a:rPr>
              <a:t>中世纪，城市是一种特殊的现象。</a:t>
            </a:r>
            <a:r>
              <a:rPr lang="en-US" altLang="zh-CN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华文楷体" pitchFamily="2" charset="-122"/>
              </a:rPr>
              <a:t>……</a:t>
            </a:r>
            <a:r>
              <a:rPr lang="zh-CN" altLang="zh-CN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华文楷体" pitchFamily="2" charset="-122"/>
              </a:rPr>
              <a:t>政治上，城市</a:t>
            </a:r>
            <a:r>
              <a:rPr lang="zh-CN" altLang="zh-CN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华文楷体" pitchFamily="2" charset="-122"/>
              </a:rPr>
              <a:t>不隶属于任何封建主</a:t>
            </a:r>
            <a:r>
              <a:rPr lang="zh-CN" altLang="zh-CN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华文楷体" pitchFamily="2" charset="-122"/>
              </a:rPr>
              <a:t>，有自己</a:t>
            </a:r>
            <a:r>
              <a:rPr lang="zh-CN" altLang="zh-CN" sz="2400" b="1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  <a:sym typeface="华文楷体" pitchFamily="2" charset="-122"/>
              </a:rPr>
              <a:t>独立的司法权</a:t>
            </a:r>
            <a:r>
              <a:rPr lang="zh-CN" altLang="zh-CN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华文楷体" pitchFamily="2" charset="-122"/>
              </a:rPr>
              <a:t>，可</a:t>
            </a:r>
            <a:r>
              <a:rPr lang="zh-CN" altLang="zh-CN" sz="2400" b="1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  <a:sym typeface="华文楷体" pitchFamily="2" charset="-122"/>
              </a:rPr>
              <a:t>推选自己的行政官员</a:t>
            </a:r>
            <a:r>
              <a:rPr lang="zh-CN" altLang="zh-CN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华文楷体" pitchFamily="2" charset="-122"/>
              </a:rPr>
              <a:t>；从社会关系上来看，任何人一旦成为市民，就既离了封建关系，成为</a:t>
            </a:r>
            <a:r>
              <a:rPr lang="zh-CN" altLang="zh-CN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华文楷体" pitchFamily="2" charset="-122"/>
              </a:rPr>
              <a:t>不受封建关系约束的自由人。</a:t>
            </a:r>
            <a:endParaRPr lang="zh-CN" altLang="zh-CN" sz="24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 algn="r">
              <a:lnSpc>
                <a:spcPct val="100000"/>
              </a:lnSpc>
              <a:buNone/>
            </a:pPr>
            <a:r>
              <a:rPr lang="zh-CN" altLang="zh-CN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华文楷体" pitchFamily="2" charset="-122"/>
              </a:rPr>
              <a:t>——钱乘旦《世界现代化历程》</a:t>
            </a:r>
          </a:p>
        </p:txBody>
      </p:sp>
      <p:sp>
        <p:nvSpPr>
          <p:cNvPr id="9" name="文本框 37897"/>
          <p:cNvSpPr txBox="1">
            <a:spLocks noChangeArrowheads="1"/>
          </p:cNvSpPr>
          <p:nvPr/>
        </p:nvSpPr>
        <p:spPr bwMode="auto">
          <a:xfrm>
            <a:off x="681487" y="4597491"/>
            <a:ext cx="15031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000000"/>
                </a:solidFill>
                <a:latin typeface="宋体" pitchFamily="2" charset="-122"/>
              </a:rPr>
              <a:t>3</a:t>
            </a:r>
            <a:r>
              <a:rPr lang="zh-CN" altLang="en-US" sz="2400" b="1" dirty="0" smtClean="0">
                <a:solidFill>
                  <a:srgbClr val="000000"/>
                </a:solidFill>
                <a:latin typeface="宋体" pitchFamily="2" charset="-122"/>
              </a:rPr>
              <a:t>、类型</a:t>
            </a:r>
            <a:r>
              <a:rPr lang="zh-CN" altLang="en-US" sz="2400" b="1" dirty="0">
                <a:solidFill>
                  <a:srgbClr val="000000"/>
                </a:solidFill>
                <a:latin typeface="宋体" pitchFamily="2" charset="-122"/>
              </a:rPr>
              <a:t>：</a:t>
            </a:r>
            <a:endParaRPr lang="en-US" altLang="zh-CN" sz="2400" b="1" dirty="0">
              <a:solidFill>
                <a:srgbClr val="000000"/>
              </a:solidFill>
              <a:latin typeface="宋体" pitchFamily="2" charset="-122"/>
            </a:endParaRPr>
          </a:p>
        </p:txBody>
      </p:sp>
      <p:sp>
        <p:nvSpPr>
          <p:cNvPr id="10" name="TextBox 41"/>
          <p:cNvSpPr txBox="1">
            <a:spLocks noChangeArrowheads="1"/>
          </p:cNvSpPr>
          <p:nvPr/>
        </p:nvSpPr>
        <p:spPr bwMode="auto">
          <a:xfrm>
            <a:off x="2796905" y="4588864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</a:rPr>
              <a:t>自由城市和自治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</a:rPr>
              <a:t>城市</a:t>
            </a:r>
            <a:endParaRPr lang="zh-CN" altLang="en-US" sz="2400" b="1" dirty="0">
              <a:solidFill>
                <a:srgbClr val="FF0000"/>
              </a:solidFill>
              <a:latin typeface="宋体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62069" y="5343803"/>
            <a:ext cx="7389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</a:rPr>
              <a:t>通过金钱赎买和武力斗争等手段取得“特许状”</a:t>
            </a:r>
            <a:endParaRPr lang="zh-CN" altLang="en-US" sz="2400" b="1" dirty="0">
              <a:solidFill>
                <a:srgbClr val="FF0000"/>
              </a:solidFill>
              <a:latin typeface="宋体" pitchFamily="2" charset="-122"/>
            </a:endParaRPr>
          </a:p>
        </p:txBody>
      </p:sp>
      <p:sp>
        <p:nvSpPr>
          <p:cNvPr id="12" name="文本框 37897"/>
          <p:cNvSpPr txBox="1">
            <a:spLocks noChangeArrowheads="1"/>
          </p:cNvSpPr>
          <p:nvPr/>
        </p:nvSpPr>
        <p:spPr bwMode="auto">
          <a:xfrm>
            <a:off x="672859" y="5336488"/>
            <a:ext cx="21738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000000"/>
                </a:solidFill>
                <a:latin typeface="宋体" pitchFamily="2" charset="-122"/>
              </a:rPr>
              <a:t>4</a:t>
            </a:r>
            <a:r>
              <a:rPr lang="zh-CN" altLang="en-US" sz="2400" b="1" dirty="0" smtClean="0">
                <a:solidFill>
                  <a:srgbClr val="000000"/>
                </a:solidFill>
                <a:latin typeface="宋体" pitchFamily="2" charset="-122"/>
              </a:rPr>
              <a:t>、斗争方式：</a:t>
            </a:r>
            <a:endParaRPr lang="en-US" altLang="zh-CN" sz="2400" b="1" dirty="0">
              <a:solidFill>
                <a:srgbClr val="000000"/>
              </a:solidFill>
              <a:latin typeface="宋体" pitchFamily="2" charset="-122"/>
            </a:endParaRPr>
          </a:p>
        </p:txBody>
      </p:sp>
      <p:sp>
        <p:nvSpPr>
          <p:cNvPr id="13" name="文本框 37897"/>
          <p:cNvSpPr txBox="1">
            <a:spLocks noChangeArrowheads="1"/>
          </p:cNvSpPr>
          <p:nvPr/>
        </p:nvSpPr>
        <p:spPr bwMode="auto">
          <a:xfrm>
            <a:off x="612476" y="6134699"/>
            <a:ext cx="16089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000000"/>
                </a:solidFill>
                <a:latin typeface="宋体" pitchFamily="2" charset="-122"/>
              </a:rPr>
              <a:t>5</a:t>
            </a:r>
            <a:r>
              <a:rPr lang="zh-CN" altLang="en-US" sz="2400" b="1" dirty="0" smtClean="0">
                <a:solidFill>
                  <a:srgbClr val="000000"/>
                </a:solidFill>
                <a:latin typeface="宋体" pitchFamily="2" charset="-122"/>
              </a:rPr>
              <a:t>、影响</a:t>
            </a:r>
            <a:r>
              <a:rPr lang="zh-CN" altLang="en-US" sz="2400" b="1" dirty="0">
                <a:solidFill>
                  <a:srgbClr val="000000"/>
                </a:solidFill>
                <a:latin typeface="宋体" pitchFamily="2" charset="-122"/>
              </a:rPr>
              <a:t>：</a:t>
            </a:r>
          </a:p>
        </p:txBody>
      </p:sp>
      <p:sp>
        <p:nvSpPr>
          <p:cNvPr id="14" name="TextBox 42"/>
          <p:cNvSpPr txBox="1">
            <a:spLocks noChangeArrowheads="1"/>
          </p:cNvSpPr>
          <p:nvPr/>
        </p:nvSpPr>
        <p:spPr bwMode="auto">
          <a:xfrm>
            <a:off x="2276896" y="6131255"/>
            <a:ext cx="95240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</a:rPr>
              <a:t>形成了市民阶层，出现了早期资产阶级（</a:t>
            </a:r>
            <a:r>
              <a:rPr lang="zh-CN" altLang="en-US" sz="2000" b="1" dirty="0">
                <a:solidFill>
                  <a:srgbClr val="FF0000"/>
                </a:solidFill>
                <a:latin typeface="宋体" pitchFamily="2" charset="-122"/>
              </a:rPr>
              <a:t>大手工业作坊主、商人、银行家</a:t>
            </a: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</a:rPr>
              <a:t>）</a:t>
            </a:r>
          </a:p>
        </p:txBody>
      </p:sp>
      <p:sp>
        <p:nvSpPr>
          <p:cNvPr id="15" name="椭圆 14"/>
          <p:cNvSpPr/>
          <p:nvPr/>
        </p:nvSpPr>
        <p:spPr>
          <a:xfrm>
            <a:off x="6875252" y="457201"/>
            <a:ext cx="1820174" cy="13284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FFFF00"/>
                </a:solidFill>
              </a:rPr>
              <a:t> </a:t>
            </a:r>
            <a:r>
              <a:rPr lang="zh-CN" altLang="en-US" sz="3200" dirty="0" smtClean="0">
                <a:solidFill>
                  <a:srgbClr val="FFFF00"/>
                </a:solidFill>
              </a:rPr>
              <a:t>自由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060829" y="2921480"/>
            <a:ext cx="1820174" cy="13284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FFFF00"/>
                </a:solidFill>
              </a:rPr>
              <a:t> </a:t>
            </a:r>
            <a:r>
              <a:rPr lang="zh-CN" altLang="en-US" sz="3200" dirty="0" smtClean="0">
                <a:solidFill>
                  <a:srgbClr val="FFFF00"/>
                </a:solidFill>
              </a:rPr>
              <a:t>自治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403650" y="997345"/>
            <a:ext cx="30572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欧洲</a:t>
            </a:r>
            <a:r>
              <a:rPr lang="zh-CN" altLang="en-US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中世纪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教育</a:t>
            </a:r>
            <a:endParaRPr lang="en-US" altLang="zh-CN" sz="28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最美好的花朵</a:t>
            </a:r>
            <a:r>
              <a:rPr lang="en-US" altLang="zh-CN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”</a:t>
            </a:r>
          </a:p>
        </p:txBody>
      </p:sp>
      <p:pic>
        <p:nvPicPr>
          <p:cNvPr id="3" name="图片 2" descr="75cd2a8a80eb6294dc886c3d[1]"/>
          <p:cNvPicPr>
            <a:picLocks noChangeAspect="1"/>
          </p:cNvPicPr>
          <p:nvPr/>
        </p:nvPicPr>
        <p:blipFill>
          <a:blip r:embed="rId3"/>
          <a:srcRect l="71153" t="1790"/>
          <a:stretch>
            <a:fillRect/>
          </a:stretch>
        </p:blipFill>
        <p:spPr>
          <a:xfrm>
            <a:off x="179904" y="1510018"/>
            <a:ext cx="2390775" cy="511166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950518" y="1333964"/>
            <a:ext cx="1821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/>
              <a:t>1</a:t>
            </a:r>
            <a:r>
              <a:rPr lang="zh-CN" altLang="en-US" sz="2800" b="1" dirty="0" smtClean="0"/>
              <a:t>、起源：</a:t>
            </a:r>
            <a:endParaRPr lang="zh-CN" altLang="en-US" sz="2800" b="1" dirty="0"/>
          </a:p>
        </p:txBody>
      </p:sp>
      <p:pic>
        <p:nvPicPr>
          <p:cNvPr id="11" name="图片 10" descr="75cd2a8a80eb6294dc886c3d[1]"/>
          <p:cNvPicPr>
            <a:picLocks noChangeAspect="1"/>
          </p:cNvPicPr>
          <p:nvPr/>
        </p:nvPicPr>
        <p:blipFill>
          <a:blip r:embed="rId4"/>
          <a:srcRect l="57604" t="5877"/>
          <a:stretch>
            <a:fillRect/>
          </a:stretch>
        </p:blipFill>
        <p:spPr>
          <a:xfrm>
            <a:off x="7621270" y="2034227"/>
            <a:ext cx="4570730" cy="4823773"/>
          </a:xfrm>
          <a:prstGeom prst="rect">
            <a:avLst/>
          </a:prstGeom>
        </p:spPr>
      </p:pic>
      <p:sp>
        <p:nvSpPr>
          <p:cNvPr id="12" name="文本框 6"/>
          <p:cNvSpPr txBox="1"/>
          <p:nvPr/>
        </p:nvSpPr>
        <p:spPr>
          <a:xfrm>
            <a:off x="3238500" y="3929270"/>
            <a:ext cx="2539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/>
              <a:t>3</a:t>
            </a:r>
            <a:r>
              <a:rPr lang="zh-CN" altLang="en-US" sz="2800" b="1" dirty="0" smtClean="0"/>
              <a:t>、基本特征：</a:t>
            </a:r>
            <a:endParaRPr lang="zh-CN" altLang="en-US" sz="2800" b="1" dirty="0"/>
          </a:p>
        </p:txBody>
      </p:sp>
      <p:sp>
        <p:nvSpPr>
          <p:cNvPr id="13" name="文本框 7"/>
          <p:cNvSpPr txBox="1"/>
          <p:nvPr/>
        </p:nvSpPr>
        <p:spPr>
          <a:xfrm>
            <a:off x="3336973" y="4623805"/>
            <a:ext cx="3738880" cy="52197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得到教会或国王的支持</a:t>
            </a:r>
          </a:p>
        </p:txBody>
      </p:sp>
      <p:sp>
        <p:nvSpPr>
          <p:cNvPr id="14" name="文本框 8"/>
          <p:cNvSpPr txBox="1"/>
          <p:nvPr/>
        </p:nvSpPr>
        <p:spPr>
          <a:xfrm>
            <a:off x="3276588" y="5388991"/>
            <a:ext cx="3738880" cy="52197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2800"/>
              <a:t>有自主权（大学自治）</a:t>
            </a:r>
          </a:p>
        </p:txBody>
      </p:sp>
      <p:sp>
        <p:nvSpPr>
          <p:cNvPr id="15" name="文本框 9"/>
          <p:cNvSpPr txBox="1"/>
          <p:nvPr/>
        </p:nvSpPr>
        <p:spPr>
          <a:xfrm>
            <a:off x="3328346" y="6084065"/>
            <a:ext cx="1249680" cy="52197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2800"/>
              <a:t>有特权</a:t>
            </a:r>
          </a:p>
        </p:txBody>
      </p:sp>
      <p:sp>
        <p:nvSpPr>
          <p:cNvPr id="16" name="文本框 3"/>
          <p:cNvSpPr txBox="1"/>
          <p:nvPr/>
        </p:nvSpPr>
        <p:spPr>
          <a:xfrm>
            <a:off x="3166468" y="2324471"/>
            <a:ext cx="2539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/>
              <a:t>2</a:t>
            </a:r>
            <a:r>
              <a:rPr lang="zh-CN" altLang="en-US" sz="2800" b="1" dirty="0" smtClean="0"/>
              <a:t>、代表大学：</a:t>
            </a:r>
            <a:endParaRPr lang="zh-CN" alt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986481" y="1809015"/>
            <a:ext cx="4710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12</a:t>
            </a:r>
            <a:r>
              <a:rPr lang="zh-CN" altLang="en-US" sz="2800" dirty="0" smtClean="0"/>
              <a:t>世纪</a:t>
            </a:r>
            <a:r>
              <a:rPr lang="en-US" altLang="zh-CN" sz="2800" dirty="0" smtClean="0"/>
              <a:t>  </a:t>
            </a:r>
            <a:r>
              <a:rPr lang="zh-CN" altLang="en-US" sz="2800" dirty="0" smtClean="0"/>
              <a:t>教师行会、学生行会</a:t>
            </a:r>
            <a:endParaRPr lang="zh-CN" alt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3761116" y="2912854"/>
            <a:ext cx="3683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巴黎大学、牛津大学、博洛尼亚大学</a:t>
            </a:r>
            <a:endParaRPr lang="en-US" altLang="zh-CN" sz="2800" dirty="0" smtClean="0"/>
          </a:p>
        </p:txBody>
      </p:sp>
      <p:sp>
        <p:nvSpPr>
          <p:cNvPr id="20" name="文本框 1"/>
          <p:cNvSpPr txBox="1"/>
          <p:nvPr/>
        </p:nvSpPr>
        <p:spPr>
          <a:xfrm>
            <a:off x="159390" y="419452"/>
            <a:ext cx="5929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五、中世纪的大学（西欧封建思想）</a:t>
            </a:r>
            <a:endParaRPr lang="zh-CN" altLang="en-US" sz="2800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6890" y="2512060"/>
            <a:ext cx="124968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/>
              <a:t>欧洲</a:t>
            </a:r>
          </a:p>
          <a:p>
            <a:r>
              <a:rPr lang="zh-CN" altLang="en-US" sz="2800" b="1" dirty="0"/>
              <a:t>中世纪</a:t>
            </a:r>
          </a:p>
        </p:txBody>
      </p:sp>
      <p:sp>
        <p:nvSpPr>
          <p:cNvPr id="3" name="左大括号 2"/>
          <p:cNvSpPr/>
          <p:nvPr/>
        </p:nvSpPr>
        <p:spPr>
          <a:xfrm>
            <a:off x="1875155" y="1541780"/>
            <a:ext cx="495935" cy="305117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575560" y="1402080"/>
            <a:ext cx="196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/>
              <a:t>政治支柱：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575560" y="2727960"/>
            <a:ext cx="196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/>
              <a:t>经济支柱：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64765" y="4213225"/>
            <a:ext cx="196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/>
              <a:t>思想支柱：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460875" y="1402080"/>
            <a:ext cx="196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/>
              <a:t>封君封臣制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525645" y="2727325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/>
              <a:t>庄园经济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525645" y="4213225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/>
              <a:t>基督教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705090" y="2512060"/>
            <a:ext cx="160528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/>
              <a:t>城市的兴</a:t>
            </a:r>
          </a:p>
          <a:p>
            <a:r>
              <a:rPr lang="zh-CN" altLang="en-US" sz="2800" b="1"/>
              <a:t>起和自治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210425" y="4213225"/>
            <a:ext cx="196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/>
              <a:t>大学的兴起</a:t>
            </a:r>
          </a:p>
        </p:txBody>
      </p:sp>
      <p:sp>
        <p:nvSpPr>
          <p:cNvPr id="12" name="左箭头 11"/>
          <p:cNvSpPr/>
          <p:nvPr/>
        </p:nvSpPr>
        <p:spPr>
          <a:xfrm>
            <a:off x="5775325" y="4387850"/>
            <a:ext cx="1400810" cy="2051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左箭头 12"/>
          <p:cNvSpPr/>
          <p:nvPr/>
        </p:nvSpPr>
        <p:spPr>
          <a:xfrm>
            <a:off x="6130925" y="2964815"/>
            <a:ext cx="1400810" cy="2051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316345" y="251206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/>
              <a:t>瓦解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028690" y="386588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/>
              <a:t>冲击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378339" y="2542444"/>
            <a:ext cx="2926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（形成市民阶层，</a:t>
            </a:r>
          </a:p>
          <a:p>
            <a:r>
              <a:rPr lang="zh-CN" altLang="en-US" sz="2400" b="1" dirty="0"/>
              <a:t>出现早期资产阶级）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344875" y="4081253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（反映了经济和</a:t>
            </a:r>
          </a:p>
          <a:p>
            <a:r>
              <a:rPr lang="zh-CN" altLang="en-US" sz="2400" b="1" dirty="0"/>
              <a:t>社会发展的要求）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2144" y="3830128"/>
            <a:ext cx="2139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公元</a:t>
            </a:r>
            <a:r>
              <a:rPr lang="en-US" altLang="zh-CN" dirty="0" smtClean="0"/>
              <a:t>476-</a:t>
            </a:r>
            <a:r>
              <a:rPr lang="zh-CN" altLang="en-US" dirty="0" smtClean="0"/>
              <a:t>公元</a:t>
            </a:r>
            <a:r>
              <a:rPr lang="en-US" altLang="zh-CN" dirty="0" smtClean="0"/>
              <a:t>1640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b365548065ce050876321356[1]"/>
          <p:cNvPicPr>
            <a:picLocks noChangeAspect="1"/>
          </p:cNvPicPr>
          <p:nvPr/>
        </p:nvPicPr>
        <p:blipFill>
          <a:blip r:embed="rId3"/>
          <a:srcRect l="2444" t="27988" r="2306" b="9346"/>
          <a:stretch>
            <a:fillRect/>
          </a:stretch>
        </p:blipFill>
        <p:spPr>
          <a:xfrm>
            <a:off x="0" y="1719742"/>
            <a:ext cx="8669655" cy="438653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943066" y="1557387"/>
            <a:ext cx="2672080" cy="181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/>
              <a:t>拜占庭帝国的版</a:t>
            </a:r>
          </a:p>
          <a:p>
            <a:r>
              <a:rPr lang="zh-CN" altLang="en-US" sz="2800" b="1" dirty="0"/>
              <a:t>图涵盖了希腊以</a:t>
            </a:r>
          </a:p>
          <a:p>
            <a:r>
              <a:rPr lang="zh-CN" altLang="en-US" sz="2800" b="1" dirty="0"/>
              <a:t>及亚洲西部和非</a:t>
            </a:r>
          </a:p>
          <a:p>
            <a:r>
              <a:rPr lang="zh-CN" altLang="en-US" sz="2800" b="1" dirty="0"/>
              <a:t>洲北部地区。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976622" y="4075570"/>
            <a:ext cx="2672080" cy="2245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/>
              <a:t>西罗马帝国灭亡</a:t>
            </a:r>
          </a:p>
          <a:p>
            <a:r>
              <a:rPr lang="zh-CN" altLang="en-US" sz="2800" b="1" dirty="0"/>
              <a:t>后，东罗马帝国</a:t>
            </a:r>
          </a:p>
          <a:p>
            <a:r>
              <a:rPr lang="zh-CN" altLang="en-US" sz="2800" b="1" dirty="0"/>
              <a:t>延续下来，并且</a:t>
            </a:r>
          </a:p>
          <a:p>
            <a:r>
              <a:rPr lang="zh-CN" altLang="en-US" sz="2800" b="1" dirty="0"/>
              <a:t>进入一个</a:t>
            </a:r>
            <a:r>
              <a:rPr lang="en-US" altLang="zh-CN" sz="2800" b="1" dirty="0">
                <a:solidFill>
                  <a:srgbClr val="FF0000"/>
                </a:solidFill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</a:rPr>
              <a:t>黄金</a:t>
            </a:r>
          </a:p>
          <a:p>
            <a:r>
              <a:rPr lang="zh-CN" altLang="en-US" sz="2800" b="1" dirty="0">
                <a:solidFill>
                  <a:srgbClr val="FF0000"/>
                </a:solidFill>
              </a:rPr>
              <a:t>时代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”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。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7446" y="0"/>
            <a:ext cx="8976220" cy="562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rgbClr val="FFFF00"/>
                </a:solidFill>
              </a:rPr>
              <a:t>目标</a:t>
            </a:r>
            <a:r>
              <a:rPr lang="en-US" altLang="zh-CN" sz="2400" b="1" dirty="0" smtClean="0">
                <a:solidFill>
                  <a:srgbClr val="FFFF00"/>
                </a:solidFill>
              </a:rPr>
              <a:t>5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：知道</a:t>
            </a:r>
            <a:r>
              <a:rPr lang="en-US" altLang="zh-CN" sz="2400" b="1" dirty="0" smtClean="0">
                <a:solidFill>
                  <a:srgbClr val="FFFF00"/>
                </a:solidFill>
              </a:rPr>
              <a:t>《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查士丁尼法典</a:t>
            </a:r>
            <a:r>
              <a:rPr lang="en-US" altLang="zh-CN" sz="2400" b="1" dirty="0" smtClean="0">
                <a:solidFill>
                  <a:srgbClr val="FFFF00"/>
                </a:solidFill>
              </a:rPr>
              <a:t>》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，初步了解拜占庭帝国的历史地位。</a:t>
            </a:r>
            <a:endParaRPr lang="zh-CN" altLang="en-US" sz="2400" b="1" dirty="0">
              <a:solidFill>
                <a:srgbClr val="FFFF00"/>
              </a:solidFill>
            </a:endParaRPr>
          </a:p>
        </p:txBody>
      </p:sp>
      <p:sp>
        <p:nvSpPr>
          <p:cNvPr id="8" name="文本框 1"/>
          <p:cNvSpPr txBox="1"/>
          <p:nvPr/>
        </p:nvSpPr>
        <p:spPr>
          <a:xfrm>
            <a:off x="183841" y="773279"/>
            <a:ext cx="6750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/>
              <a:t>六、拜占庭</a:t>
            </a:r>
            <a:r>
              <a:rPr lang="zh-CN" altLang="en-US" sz="3200" b="1" dirty="0"/>
              <a:t>帝国和《查士丁尼法典》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70502" y="3473042"/>
            <a:ext cx="1686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地跨亚非欧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b4260abf6f1aff00bed51e9d[1]"/>
          <p:cNvPicPr>
            <a:picLocks noChangeAspect="1"/>
          </p:cNvPicPr>
          <p:nvPr/>
        </p:nvPicPr>
        <p:blipFill>
          <a:blip r:embed="rId3"/>
          <a:srcRect l="63778" t="148" r="-83" b="35309"/>
          <a:stretch>
            <a:fillRect/>
          </a:stretch>
        </p:blipFill>
        <p:spPr>
          <a:xfrm>
            <a:off x="0" y="915577"/>
            <a:ext cx="2046914" cy="2918192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1" y="3875714"/>
            <a:ext cx="5519957" cy="2982286"/>
            <a:chOff x="635" y="364"/>
            <a:chExt cx="5736" cy="4747"/>
          </a:xfrm>
        </p:grpSpPr>
        <p:pic>
          <p:nvPicPr>
            <p:cNvPr id="6" name="图片 5" descr="b4260abf6f1aff00bed51e9d[1]"/>
            <p:cNvPicPr>
              <a:picLocks noChangeAspect="1"/>
            </p:cNvPicPr>
            <p:nvPr/>
          </p:nvPicPr>
          <p:blipFill>
            <a:blip r:embed="rId4"/>
            <a:srcRect l="2287" t="63926" r="59519" b="-1235"/>
            <a:stretch>
              <a:fillRect/>
            </a:stretch>
          </p:blipFill>
          <p:spPr>
            <a:xfrm>
              <a:off x="635" y="364"/>
              <a:ext cx="5736" cy="4202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321" y="4389"/>
              <a:ext cx="4636" cy="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/>
                <a:t>《罗马民法大全》插页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142397" y="1107881"/>
            <a:ext cx="233910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时间</a:t>
            </a:r>
            <a:r>
              <a:rPr lang="zh-CN" altLang="en-US" sz="2400" b="1" dirty="0"/>
              <a:t>：</a:t>
            </a:r>
            <a:r>
              <a:rPr lang="en-US" altLang="zh-CN" sz="2400" b="1" dirty="0"/>
              <a:t>529</a:t>
            </a:r>
            <a:r>
              <a:rPr lang="zh-CN" altLang="en-US" sz="2400" b="1" dirty="0"/>
              <a:t>年</a:t>
            </a:r>
          </a:p>
          <a:p>
            <a:r>
              <a:rPr lang="zh-CN" altLang="en-US" sz="2400" b="1" dirty="0"/>
              <a:t>人物：查士丁尼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084216" y="2494117"/>
            <a:ext cx="530803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构成</a:t>
            </a:r>
            <a:r>
              <a:rPr lang="zh-CN" altLang="en-US" sz="2400" b="1" dirty="0" smtClean="0"/>
              <a:t>：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《查士丁尼法典》、《法学汇纂》</a:t>
            </a:r>
            <a:r>
              <a:rPr lang="zh-CN" altLang="en-US" sz="2400" b="1" dirty="0"/>
              <a:t>、</a:t>
            </a:r>
            <a:r>
              <a:rPr lang="zh-CN" altLang="en-US" sz="2400" b="1" dirty="0" smtClean="0"/>
              <a:t>《法理概要》、《新法典》</a:t>
            </a:r>
            <a:endParaRPr lang="zh-CN" altLang="en-US" sz="2400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6023388" y="4289515"/>
            <a:ext cx="5724644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影响</a:t>
            </a:r>
            <a:r>
              <a:rPr lang="zh-CN" altLang="en-US" sz="2400" b="1" dirty="0" smtClean="0"/>
              <a:t>：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仍然承认奴隶制，但在一定程度上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改善了奴隶的地位；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是</a:t>
            </a:r>
            <a:r>
              <a:rPr lang="zh-CN" altLang="en-US" sz="2400" b="1" dirty="0"/>
              <a:t>罗马法集大成者</a:t>
            </a:r>
            <a:r>
              <a:rPr lang="zh-CN" altLang="en-US" sz="2400" b="1" dirty="0" smtClean="0"/>
              <a:t>，奠定</a:t>
            </a:r>
            <a:r>
              <a:rPr lang="zh-CN" altLang="en-US" sz="2400" b="1" dirty="0"/>
              <a:t>欧洲民法</a:t>
            </a:r>
            <a:r>
              <a:rPr lang="zh-CN" altLang="en-US" sz="2400" b="1" dirty="0" smtClean="0"/>
              <a:t>基础。</a:t>
            </a:r>
            <a:endParaRPr lang="zh-CN" altLang="en-US" sz="2400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281369" y="188298"/>
            <a:ext cx="6489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1</a:t>
            </a:r>
            <a:r>
              <a:rPr lang="zh-CN" altLang="en-US" sz="2800" b="1" dirty="0" smtClean="0"/>
              <a:t>、《罗马民法大全》（欧洲民法基础）</a:t>
            </a:r>
            <a:endParaRPr lang="zh-CN" altLang="en-US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120" y="886611"/>
            <a:ext cx="3486150" cy="301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470" y="0"/>
            <a:ext cx="3616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2</a:t>
            </a:r>
            <a:r>
              <a:rPr lang="zh-CN" altLang="en-US" sz="2800" b="1" dirty="0" smtClean="0"/>
              <a:t>、</a:t>
            </a:r>
            <a:r>
              <a:rPr lang="zh-CN" altLang="en-US" sz="2800" b="1" dirty="0"/>
              <a:t>拜占庭帝国的灭亡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32000" y="672180"/>
            <a:ext cx="2943714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7</a:t>
            </a:r>
            <a:r>
              <a:rPr lang="zh-CN" altLang="en-US" sz="2800" b="1" dirty="0"/>
              <a:t>世纪</a:t>
            </a:r>
            <a:r>
              <a:rPr lang="zh-CN" altLang="en-US" sz="2800" b="1" dirty="0" smtClean="0"/>
              <a:t>与阿拉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伯人的</a:t>
            </a:r>
            <a:r>
              <a:rPr lang="zh-CN" altLang="en-US" sz="2800" b="1" dirty="0"/>
              <a:t>战争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290974" y="753933"/>
            <a:ext cx="2713834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11—</a:t>
            </a:r>
            <a:r>
              <a:rPr lang="en-US" altLang="zh-CN" sz="2800" b="1" dirty="0" smtClean="0"/>
              <a:t>13</a:t>
            </a:r>
            <a:r>
              <a:rPr lang="zh-CN" altLang="en-US" sz="2800" b="1" dirty="0" smtClean="0"/>
              <a:t>世纪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十字军</a:t>
            </a:r>
            <a:r>
              <a:rPr lang="zh-CN" altLang="en-US" sz="2800" b="1" dirty="0"/>
              <a:t>东</a:t>
            </a:r>
            <a:r>
              <a:rPr lang="zh-CN" altLang="en-US" sz="2800" b="1" dirty="0" smtClean="0"/>
              <a:t>征</a:t>
            </a:r>
            <a:endParaRPr lang="zh-CN" altLang="en-US" sz="28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7819842" y="734966"/>
            <a:ext cx="2582665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14</a:t>
            </a:r>
            <a:r>
              <a:rPr lang="zh-CN" altLang="en-US" sz="2800" b="1" dirty="0" smtClean="0"/>
              <a:t>世纪奥斯曼土耳其人进攻</a:t>
            </a:r>
            <a:endParaRPr lang="zh-CN" altLang="en-US" sz="2800" b="1" dirty="0"/>
          </a:p>
        </p:txBody>
      </p:sp>
      <p:sp>
        <p:nvSpPr>
          <p:cNvPr id="14" name="左大括号 13"/>
          <p:cNvSpPr/>
          <p:nvPr/>
        </p:nvSpPr>
        <p:spPr>
          <a:xfrm rot="16200000">
            <a:off x="5601495" y="-2685676"/>
            <a:ext cx="247650" cy="918627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0" y="2812754"/>
            <a:ext cx="2917786" cy="52322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拜占庭帝国地位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?</a:t>
            </a:r>
            <a:endParaRPr lang="zh-CN" altLang="en-US" sz="2800" dirty="0"/>
          </a:p>
        </p:txBody>
      </p:sp>
      <p:sp>
        <p:nvSpPr>
          <p:cNvPr id="18" name="文本框 17"/>
          <p:cNvSpPr txBox="1"/>
          <p:nvPr/>
        </p:nvSpPr>
        <p:spPr>
          <a:xfrm>
            <a:off x="3942528" y="3736445"/>
            <a:ext cx="4043791" cy="2246769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2</a:t>
            </a:r>
            <a:r>
              <a:rPr lang="zh-CN" altLang="en-US" sz="2800" dirty="0" smtClean="0"/>
              <a:t>、</a:t>
            </a:r>
            <a:r>
              <a:rPr lang="zh-CN" altLang="en-US" sz="2800" dirty="0"/>
              <a:t>对基督教、</a:t>
            </a:r>
            <a:r>
              <a:rPr lang="zh-CN" altLang="en-US" sz="2800" dirty="0" smtClean="0"/>
              <a:t>希腊罗马</a:t>
            </a:r>
            <a:r>
              <a:rPr lang="zh-CN" altLang="en-US" sz="2800" dirty="0"/>
              <a:t>古典文化传统</a:t>
            </a:r>
            <a:r>
              <a:rPr lang="zh-CN" altLang="en-US" sz="2800" dirty="0" smtClean="0"/>
              <a:t>，及</a:t>
            </a:r>
            <a:r>
              <a:rPr lang="zh-CN" altLang="en-US" sz="2800" dirty="0"/>
              <a:t>东方文化因素</a:t>
            </a:r>
            <a:r>
              <a:rPr lang="zh-CN" altLang="en-US" sz="2800" dirty="0" smtClean="0"/>
              <a:t>的兼收并蓄</a:t>
            </a:r>
            <a:r>
              <a:rPr lang="zh-CN" altLang="en-US" sz="2800" dirty="0"/>
              <a:t>而创造</a:t>
            </a:r>
            <a:r>
              <a:rPr lang="zh-CN" altLang="en-US" sz="2800" dirty="0" smtClean="0"/>
              <a:t>出独具特色的</a:t>
            </a:r>
            <a:r>
              <a:rPr lang="zh-CN" altLang="en-US" sz="2800" b="1" dirty="0" smtClean="0">
                <a:solidFill>
                  <a:schemeClr val="accent1"/>
                </a:solidFill>
              </a:rPr>
              <a:t>拜占庭文化。</a:t>
            </a:r>
            <a:endParaRPr lang="zh-CN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470209" y="3748710"/>
            <a:ext cx="3257623" cy="181588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3</a:t>
            </a:r>
            <a:r>
              <a:rPr lang="zh-CN" altLang="en-US" sz="2800" dirty="0" smtClean="0"/>
              <a:t>、</a:t>
            </a:r>
            <a:r>
              <a:rPr lang="zh-CN" altLang="en-US" sz="2800" dirty="0"/>
              <a:t>保存了大量的希</a:t>
            </a:r>
          </a:p>
          <a:p>
            <a:r>
              <a:rPr lang="zh-CN" altLang="en-US" sz="2800" dirty="0"/>
              <a:t>腊、罗马古籍，为</a:t>
            </a:r>
          </a:p>
          <a:p>
            <a:r>
              <a:rPr lang="zh-CN" altLang="en-US" sz="2800" b="1" dirty="0">
                <a:solidFill>
                  <a:schemeClr val="accent1"/>
                </a:solidFill>
              </a:rPr>
              <a:t>文艺复兴</a:t>
            </a:r>
            <a:r>
              <a:rPr lang="zh-CN" altLang="en-US" sz="2800" dirty="0"/>
              <a:t>提供丰富</a:t>
            </a:r>
          </a:p>
          <a:p>
            <a:r>
              <a:rPr lang="zh-CN" altLang="en-US" sz="2800" dirty="0"/>
              <a:t>的精神</a:t>
            </a:r>
            <a:r>
              <a:rPr lang="zh-CN" altLang="en-US" sz="2800" dirty="0" smtClean="0"/>
              <a:t>营养。</a:t>
            </a:r>
            <a:endParaRPr lang="zh-CN" altLang="en-US" sz="2800" dirty="0"/>
          </a:p>
        </p:txBody>
      </p:sp>
      <p:sp>
        <p:nvSpPr>
          <p:cNvPr id="21" name="矩形 20"/>
          <p:cNvSpPr/>
          <p:nvPr/>
        </p:nvSpPr>
        <p:spPr>
          <a:xfrm>
            <a:off x="2857342" y="2062207"/>
            <a:ext cx="63873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灭亡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:1453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年君士坦丁堡被攻破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pPr lvl="0"/>
            <a:endParaRPr lang="zh-CN" altLang="en-US" sz="2800" b="1" dirty="0">
              <a:solidFill>
                <a:srgbClr val="000000"/>
              </a:solidFill>
            </a:endParaRPr>
          </a:p>
        </p:txBody>
      </p:sp>
      <p:sp>
        <p:nvSpPr>
          <p:cNvPr id="11" name="文本框 17"/>
          <p:cNvSpPr txBox="1"/>
          <p:nvPr/>
        </p:nvSpPr>
        <p:spPr>
          <a:xfrm>
            <a:off x="159392" y="3813344"/>
            <a:ext cx="3238149" cy="954107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1</a:t>
            </a:r>
            <a:r>
              <a:rPr lang="zh-CN" altLang="en-US" sz="2800" dirty="0" smtClean="0"/>
              <a:t>、地跨</a:t>
            </a:r>
            <a:r>
              <a:rPr lang="zh-CN" altLang="en-US" sz="2800" b="1" dirty="0" smtClean="0">
                <a:solidFill>
                  <a:schemeClr val="accent1"/>
                </a:solidFill>
              </a:rPr>
              <a:t>欧亚非</a:t>
            </a:r>
            <a:r>
              <a:rPr lang="zh-CN" altLang="en-US" sz="2800" dirty="0" smtClean="0"/>
              <a:t>三洲大帝国。</a:t>
            </a:r>
            <a:endParaRPr lang="zh-CN" altLang="en-US" sz="2800" dirty="0"/>
          </a:p>
        </p:txBody>
      </p:sp>
      <p:sp>
        <p:nvSpPr>
          <p:cNvPr id="12" name="五角星 11"/>
          <p:cNvSpPr/>
          <p:nvPr/>
        </p:nvSpPr>
        <p:spPr>
          <a:xfrm>
            <a:off x="10553350" y="5201174"/>
            <a:ext cx="973123" cy="82212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6219" y="172720"/>
            <a:ext cx="1180625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600" dirty="0"/>
              <a:t>1.以下关于法兰克王国的叙述,正确的是：①法兰克王国的建立者是克洛维；</a:t>
            </a:r>
          </a:p>
          <a:p>
            <a:pPr algn="l"/>
            <a:r>
              <a:rPr lang="zh-CN" altLang="en-US" sz="2600" dirty="0"/>
              <a:t>②法兰克王国的统治得到基督教的支持；③法兰克王国最强盛的时期是查理</a:t>
            </a:r>
          </a:p>
          <a:p>
            <a:pPr algn="l"/>
            <a:r>
              <a:rPr lang="zh-CN" altLang="en-US" sz="2600" dirty="0"/>
              <a:t>大帝统治时期；④查理曼帝国后来分裂为三个国家,就是今天的英国、法国、</a:t>
            </a:r>
          </a:p>
          <a:p>
            <a:pPr algn="l"/>
            <a:r>
              <a:rPr lang="zh-CN" altLang="en-US" sz="2600" dirty="0"/>
              <a:t>德国的雏形</a:t>
            </a:r>
          </a:p>
          <a:p>
            <a:pPr algn="l"/>
            <a:r>
              <a:rPr lang="zh-CN" altLang="en-US" sz="2600" dirty="0"/>
              <a:t>A.①②④　　B.②③④　　C.①③④　　D.①②③</a:t>
            </a:r>
          </a:p>
          <a:p>
            <a:pPr algn="l"/>
            <a:endParaRPr lang="zh-CN" altLang="en-US" sz="2600" dirty="0"/>
          </a:p>
          <a:p>
            <a:pPr algn="l"/>
            <a:endParaRPr lang="zh-CN" altLang="en-US" sz="2600" dirty="0"/>
          </a:p>
        </p:txBody>
      </p:sp>
      <p:sp>
        <p:nvSpPr>
          <p:cNvPr id="3" name="矩形 2"/>
          <p:cNvSpPr/>
          <p:nvPr/>
        </p:nvSpPr>
        <p:spPr>
          <a:xfrm>
            <a:off x="10443844" y="1465784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8151" y="2448797"/>
            <a:ext cx="1182394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dirty="0" smtClean="0"/>
              <a:t>2</a:t>
            </a:r>
            <a:r>
              <a:rPr lang="zh-CN" altLang="en-US" sz="2600" dirty="0" smtClean="0"/>
              <a:t>、某历史活动课场景：同学们激烈讨论，畅所欲言，内容涉及庄园制、大学的产生、城市自治。这堂课正在探究的是</a:t>
            </a:r>
          </a:p>
          <a:p>
            <a:r>
              <a:rPr lang="en-US" altLang="zh-CN" sz="2600" dirty="0" smtClean="0"/>
              <a:t>A</a:t>
            </a:r>
            <a:r>
              <a:rPr lang="zh-CN" altLang="en-US" sz="2600" dirty="0" smtClean="0"/>
              <a:t>、上古亚非文明                                 </a:t>
            </a:r>
            <a:r>
              <a:rPr lang="en-US" altLang="zh-CN" sz="2600" dirty="0" smtClean="0"/>
              <a:t>B</a:t>
            </a:r>
            <a:r>
              <a:rPr lang="zh-CN" altLang="en-US" sz="2600" dirty="0" smtClean="0"/>
              <a:t>、上古欧洲文明</a:t>
            </a:r>
          </a:p>
          <a:p>
            <a:r>
              <a:rPr lang="en-US" altLang="zh-CN" sz="2600" dirty="0" smtClean="0"/>
              <a:t>C</a:t>
            </a:r>
            <a:r>
              <a:rPr lang="zh-CN" altLang="en-US" sz="2600" dirty="0" smtClean="0"/>
              <a:t>、亚洲封建国家                                 </a:t>
            </a:r>
            <a:r>
              <a:rPr lang="en-US" altLang="zh-CN" sz="2600" dirty="0" smtClean="0"/>
              <a:t>D</a:t>
            </a:r>
            <a:r>
              <a:rPr lang="zh-CN" altLang="en-US" sz="2600" dirty="0" smtClean="0"/>
              <a:t>、中世纪的欧洲</a:t>
            </a:r>
            <a:endParaRPr lang="en-US" altLang="zh-CN" sz="2600" dirty="0" smtClean="0"/>
          </a:p>
          <a:p>
            <a:endParaRPr lang="zh-CN" altLang="en-US" sz="2600" dirty="0"/>
          </a:p>
        </p:txBody>
      </p:sp>
      <p:sp>
        <p:nvSpPr>
          <p:cNvPr id="5" name="矩形 4"/>
          <p:cNvSpPr/>
          <p:nvPr/>
        </p:nvSpPr>
        <p:spPr>
          <a:xfrm>
            <a:off x="10440968" y="3110554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9532319" y="5169391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0074" y="4493735"/>
            <a:ext cx="968458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dirty="0" smtClean="0"/>
              <a:t>3</a:t>
            </a:r>
            <a:r>
              <a:rPr lang="zh-CN" altLang="en-US" sz="2600" dirty="0" smtClean="0"/>
              <a:t>、以下对于封君封臣理解不正确的是</a:t>
            </a:r>
            <a:endParaRPr lang="en-US" altLang="zh-CN" sz="2600" dirty="0" smtClean="0"/>
          </a:p>
          <a:p>
            <a:r>
              <a:rPr lang="en-US" altLang="zh-CN" sz="2600" dirty="0" smtClean="0"/>
              <a:t>A</a:t>
            </a:r>
            <a:r>
              <a:rPr lang="zh-CN" altLang="en-US" sz="2600" dirty="0" smtClean="0"/>
              <a:t>．封君和封臣相互承担义务和负有责任</a:t>
            </a:r>
            <a:endParaRPr lang="en-US" altLang="zh-CN" sz="2600" dirty="0" smtClean="0"/>
          </a:p>
          <a:p>
            <a:r>
              <a:rPr lang="en-US" altLang="zh-CN" sz="2600" dirty="0" smtClean="0"/>
              <a:t>B</a:t>
            </a:r>
            <a:r>
              <a:rPr lang="zh-CN" altLang="en-US" sz="2600" dirty="0" smtClean="0"/>
              <a:t>．封君和封臣以血缘关系为纽带</a:t>
            </a:r>
            <a:br>
              <a:rPr lang="zh-CN" altLang="en-US" sz="2600" dirty="0" smtClean="0"/>
            </a:br>
            <a:r>
              <a:rPr lang="en-US" altLang="zh-CN" sz="2600" dirty="0" smtClean="0"/>
              <a:t>C</a:t>
            </a:r>
            <a:r>
              <a:rPr lang="zh-CN" altLang="en-US" sz="2600" dirty="0" smtClean="0"/>
              <a:t>．每个封主不能越级管辖</a:t>
            </a:r>
            <a:endParaRPr lang="en-US" altLang="zh-CN" sz="2600" dirty="0" smtClean="0"/>
          </a:p>
          <a:p>
            <a:r>
              <a:rPr lang="en-US" altLang="zh-CN" sz="2600" dirty="0" smtClean="0"/>
              <a:t>D</a:t>
            </a:r>
            <a:r>
              <a:rPr lang="zh-CN" altLang="en-US" sz="2600" dirty="0" smtClean="0"/>
              <a:t>．封君封臣之间是一种契约关系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586180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/>
              <a:t>一、</a:t>
            </a:r>
            <a:r>
              <a:rPr lang="zh-CN" altLang="en-US" sz="2800" b="1" dirty="0" smtClean="0"/>
              <a:t>基督教（西欧封建思想）</a:t>
            </a:r>
            <a:endParaRPr lang="zh-CN" altLang="en-US" sz="2800" b="1" dirty="0"/>
          </a:p>
        </p:txBody>
      </p:sp>
      <p:pic>
        <p:nvPicPr>
          <p:cNvPr id="5" name="图片 4" descr="1b8f1d70e87101f69f319547[1]"/>
          <p:cNvPicPr>
            <a:picLocks noChangeAspect="1"/>
          </p:cNvPicPr>
          <p:nvPr/>
        </p:nvPicPr>
        <p:blipFill>
          <a:blip r:embed="rId3"/>
          <a:srcRect l="60066" t="16983" r="9282" b="42727"/>
          <a:stretch>
            <a:fillRect/>
          </a:stretch>
        </p:blipFill>
        <p:spPr>
          <a:xfrm>
            <a:off x="0" y="1170033"/>
            <a:ext cx="4907915" cy="36322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0" y="5077188"/>
            <a:ext cx="4983480" cy="1383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/>
              <a:t>基督教是当今世界三大宗教之</a:t>
            </a:r>
          </a:p>
          <a:p>
            <a:r>
              <a:rPr lang="zh-CN" altLang="en-US" sz="2800" b="1" dirty="0"/>
              <a:t>一。欧洲文明又被称为</a:t>
            </a:r>
            <a:r>
              <a:rPr lang="en-US" altLang="zh-CN" sz="2800" b="1" dirty="0"/>
              <a:t>“</a:t>
            </a:r>
            <a:r>
              <a:rPr lang="zh-CN" altLang="en-US" sz="2800" b="1" dirty="0"/>
              <a:t>基督教</a:t>
            </a:r>
          </a:p>
          <a:p>
            <a:r>
              <a:rPr lang="zh-CN" altLang="en-US" sz="2800" b="1" dirty="0"/>
              <a:t>文明</a:t>
            </a:r>
            <a:r>
              <a:rPr lang="en-US" altLang="zh-CN" sz="2800" b="1" dirty="0"/>
              <a:t>”</a:t>
            </a:r>
          </a:p>
        </p:txBody>
      </p:sp>
      <p:sp>
        <p:nvSpPr>
          <p:cNvPr id="7" name="文本框 1"/>
          <p:cNvSpPr txBox="1"/>
          <p:nvPr/>
        </p:nvSpPr>
        <p:spPr>
          <a:xfrm>
            <a:off x="5213350" y="993412"/>
            <a:ext cx="18027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1</a:t>
            </a:r>
            <a:r>
              <a:rPr lang="zh-CN" altLang="en-US" sz="2800" b="1" dirty="0"/>
              <a:t>、兴起：</a:t>
            </a:r>
          </a:p>
        </p:txBody>
      </p:sp>
      <p:sp>
        <p:nvSpPr>
          <p:cNvPr id="8" name="文本框 3"/>
          <p:cNvSpPr txBox="1"/>
          <p:nvPr/>
        </p:nvSpPr>
        <p:spPr>
          <a:xfrm>
            <a:off x="5213350" y="1515382"/>
            <a:ext cx="2824480" cy="891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</a:rPr>
              <a:t>1</a:t>
            </a:r>
            <a:r>
              <a:rPr lang="zh-CN" altLang="en-US" sz="2600" b="1" dirty="0">
                <a:solidFill>
                  <a:srgbClr val="FF0000"/>
                </a:solidFill>
              </a:rPr>
              <a:t>世纪</a:t>
            </a:r>
          </a:p>
          <a:p>
            <a:r>
              <a:rPr lang="zh-CN" altLang="en-US" sz="2600" b="1" dirty="0">
                <a:solidFill>
                  <a:srgbClr val="FF0000"/>
                </a:solidFill>
              </a:rPr>
              <a:t>（罗马帝国时期）</a:t>
            </a:r>
          </a:p>
        </p:txBody>
      </p:sp>
      <p:sp>
        <p:nvSpPr>
          <p:cNvPr id="9" name="文本框 4"/>
          <p:cNvSpPr txBox="1"/>
          <p:nvPr/>
        </p:nvSpPr>
        <p:spPr>
          <a:xfrm>
            <a:off x="5296535" y="2406922"/>
            <a:ext cx="2164080" cy="49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b="1">
                <a:solidFill>
                  <a:schemeClr val="accent1"/>
                </a:solidFill>
              </a:rPr>
              <a:t>巴勒斯坦地区</a:t>
            </a:r>
          </a:p>
        </p:txBody>
      </p:sp>
      <p:sp>
        <p:nvSpPr>
          <p:cNvPr id="10" name="文本框 6"/>
          <p:cNvSpPr txBox="1"/>
          <p:nvPr/>
        </p:nvSpPr>
        <p:spPr>
          <a:xfrm>
            <a:off x="8828405" y="1090567"/>
            <a:ext cx="14471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/>
              <a:t>2</a:t>
            </a:r>
            <a:r>
              <a:rPr lang="zh-CN" altLang="en-US" sz="2800" b="1"/>
              <a:t>、传播</a:t>
            </a:r>
          </a:p>
        </p:txBody>
      </p:sp>
      <p:sp>
        <p:nvSpPr>
          <p:cNvPr id="11" name="文本框 7"/>
          <p:cNvSpPr txBox="1"/>
          <p:nvPr/>
        </p:nvSpPr>
        <p:spPr>
          <a:xfrm>
            <a:off x="8396605" y="1686287"/>
            <a:ext cx="37953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</a:rPr>
              <a:t>4</a:t>
            </a:r>
            <a:r>
              <a:rPr lang="zh-CN" altLang="en-US" sz="2600" b="1" dirty="0">
                <a:solidFill>
                  <a:srgbClr val="FF0000"/>
                </a:solidFill>
              </a:rPr>
              <a:t>世纪末，</a:t>
            </a:r>
            <a:r>
              <a:rPr lang="zh-CN" altLang="en-US" sz="2600" b="1" dirty="0"/>
              <a:t>罗马皇帝</a:t>
            </a:r>
          </a:p>
          <a:p>
            <a:r>
              <a:rPr lang="zh-CN" altLang="en-US" sz="2600" b="1" dirty="0"/>
              <a:t>将基督教确定为</a:t>
            </a:r>
            <a:r>
              <a:rPr lang="zh-CN" altLang="en-US" sz="2600" b="1" dirty="0" smtClean="0">
                <a:solidFill>
                  <a:srgbClr val="FF0000"/>
                </a:solidFill>
              </a:rPr>
              <a:t>国教</a:t>
            </a:r>
            <a:endParaRPr lang="zh-CN" altLang="en-US" sz="2600" b="1" dirty="0">
              <a:solidFill>
                <a:srgbClr val="FF0000"/>
              </a:solidFill>
            </a:endParaRPr>
          </a:p>
        </p:txBody>
      </p:sp>
      <p:pic>
        <p:nvPicPr>
          <p:cNvPr id="12" name="图片 11" descr="d99eeac9336c1eb91b375d7d[1]"/>
          <p:cNvPicPr>
            <a:picLocks noChangeAspect="1"/>
          </p:cNvPicPr>
          <p:nvPr/>
        </p:nvPicPr>
        <p:blipFill>
          <a:blip r:embed="rId4"/>
          <a:srcRect l="60694" t="14815" b="11136"/>
          <a:stretch>
            <a:fillRect/>
          </a:stretch>
        </p:blipFill>
        <p:spPr>
          <a:xfrm>
            <a:off x="5168446" y="3049270"/>
            <a:ext cx="2695575" cy="3808730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8151223" y="3435532"/>
            <a:ext cx="3879668" cy="29783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 smtClean="0">
                <a:solidFill>
                  <a:srgbClr val="0070C0"/>
                </a:solidFill>
              </a:rPr>
              <a:t>教义：</a:t>
            </a:r>
            <a:endParaRPr lang="en-US" altLang="zh-CN" sz="3200" b="1" dirty="0" smtClean="0">
              <a:solidFill>
                <a:srgbClr val="0070C0"/>
              </a:solidFill>
            </a:endParaRPr>
          </a:p>
          <a:p>
            <a:r>
              <a:rPr lang="zh-CN" altLang="en-US" sz="3200" b="1" dirty="0" smtClean="0">
                <a:solidFill>
                  <a:srgbClr val="0070C0"/>
                </a:solidFill>
              </a:rPr>
              <a:t>耶稣就是“救世主”</a:t>
            </a:r>
            <a:endParaRPr lang="en-US" altLang="zh-CN" sz="3200" b="1" dirty="0" smtClean="0">
              <a:solidFill>
                <a:srgbClr val="0070C0"/>
              </a:solidFill>
            </a:endParaRPr>
          </a:p>
          <a:p>
            <a:r>
              <a:rPr lang="zh-CN" altLang="en-US" sz="3200" b="1" dirty="0" smtClean="0">
                <a:solidFill>
                  <a:srgbClr val="0070C0"/>
                </a:solidFill>
              </a:rPr>
              <a:t>耶稣教导人们忍受苦难，死后可以升入“天堂”。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51002" y="0"/>
            <a:ext cx="10108734" cy="562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rgbClr val="FFFF00"/>
                </a:solidFill>
              </a:rPr>
              <a:t>目标</a:t>
            </a:r>
            <a:r>
              <a:rPr lang="en-US" altLang="zh-CN" sz="2400" b="1" dirty="0" smtClean="0">
                <a:solidFill>
                  <a:srgbClr val="FFFF00"/>
                </a:solidFill>
              </a:rPr>
              <a:t>1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：知道基督教的传播，了解基督教在欧洲中世纪历史发展中的作用。</a:t>
            </a:r>
            <a:endParaRPr lang="zh-CN" altLang="en-US" sz="24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93903" y="2131301"/>
            <a:ext cx="1169422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800" b="1" dirty="0"/>
          </a:p>
          <a:p>
            <a:r>
              <a:rPr lang="en-US" altLang="zh-CN" sz="2800" b="1" dirty="0"/>
              <a:t>5</a:t>
            </a:r>
            <a:r>
              <a:rPr lang="zh-CN" altLang="en-US" sz="2800" b="1" dirty="0" smtClean="0"/>
              <a:t>、</a:t>
            </a:r>
            <a:r>
              <a:rPr lang="zh-CN" altLang="en-US" sz="2800" b="1" dirty="0"/>
              <a:t>回顾历史，中古时期的西欧城市与同时期中国城市的最大不同在于</a:t>
            </a:r>
          </a:p>
          <a:p>
            <a:r>
              <a:rPr lang="en-US" altLang="zh-CN" sz="2800" b="1" dirty="0"/>
              <a:t>A</a:t>
            </a:r>
            <a:r>
              <a:rPr lang="zh-CN" altLang="en-US" sz="2800" b="1" dirty="0"/>
              <a:t>、商品经济发达                               </a:t>
            </a:r>
            <a:r>
              <a:rPr lang="en-US" altLang="zh-CN" sz="2800" b="1" dirty="0"/>
              <a:t>B</a:t>
            </a:r>
            <a:r>
              <a:rPr lang="zh-CN" altLang="en-US" sz="2800" b="1" dirty="0"/>
              <a:t>、城市规模大      </a:t>
            </a:r>
          </a:p>
          <a:p>
            <a:r>
              <a:rPr lang="en-US" altLang="zh-CN" sz="2800" b="1" dirty="0"/>
              <a:t>C</a:t>
            </a:r>
            <a:r>
              <a:rPr lang="zh-CN" altLang="en-US" sz="2800" b="1" dirty="0"/>
              <a:t>、城市人口多                                   </a:t>
            </a:r>
            <a:r>
              <a:rPr lang="en-US" altLang="zh-CN" sz="2800" b="1" dirty="0"/>
              <a:t>D</a:t>
            </a:r>
            <a:r>
              <a:rPr lang="zh-CN" altLang="en-US" sz="2800" b="1" dirty="0"/>
              <a:t>、一些城市拥有自治权</a:t>
            </a:r>
          </a:p>
          <a:p>
            <a:endParaRPr lang="en-US" altLang="zh-CN" sz="2800" b="1" dirty="0"/>
          </a:p>
          <a:p>
            <a:r>
              <a:rPr lang="en-US" altLang="zh-CN" sz="2800" b="1" dirty="0"/>
              <a:t>6</a:t>
            </a:r>
            <a:r>
              <a:rPr lang="zh-CN" altLang="en-US" sz="2800" b="1" dirty="0" smtClean="0"/>
              <a:t>、</a:t>
            </a:r>
            <a:r>
              <a:rPr lang="zh-CN" altLang="en-US" sz="2800" b="1" dirty="0"/>
              <a:t>有学者在描述中世纪时说：</a:t>
            </a:r>
            <a:r>
              <a:rPr lang="en-US" altLang="zh-CN" sz="2800" b="1" dirty="0"/>
              <a:t>“</a:t>
            </a:r>
            <a:r>
              <a:rPr lang="zh-CN" altLang="en-US" sz="2800" b="1" dirty="0"/>
              <a:t>城市兴起的过程中，我们第一次在欧洲</a:t>
            </a:r>
          </a:p>
          <a:p>
            <a:r>
              <a:rPr lang="zh-CN" altLang="en-US" sz="2800" b="1" dirty="0"/>
              <a:t>历史上写了</a:t>
            </a:r>
            <a:r>
              <a:rPr lang="en-US" altLang="zh-CN" sz="2800" b="1" dirty="0"/>
              <a:t>‘</a:t>
            </a:r>
            <a:r>
              <a:rPr lang="zh-CN" altLang="en-US" sz="2800" b="1" dirty="0"/>
              <a:t>平民的传记</a:t>
            </a:r>
            <a:r>
              <a:rPr lang="en-US" altLang="zh-CN" sz="2800" b="1" dirty="0"/>
              <a:t>’</a:t>
            </a:r>
            <a:r>
              <a:rPr lang="zh-CN" altLang="en-US" sz="2800" b="1" dirty="0"/>
              <a:t>，一个新的社会集团出现了。</a:t>
            </a:r>
            <a:r>
              <a:rPr lang="en-US" altLang="zh-CN" sz="2800" b="1" dirty="0"/>
              <a:t>”</a:t>
            </a:r>
            <a:r>
              <a:rPr lang="zh-CN" altLang="en-US" sz="2800" b="1" dirty="0"/>
              <a:t>这个</a:t>
            </a:r>
            <a:r>
              <a:rPr lang="en-US" altLang="zh-CN" sz="2800" b="1" dirty="0"/>
              <a:t>“</a:t>
            </a:r>
            <a:r>
              <a:rPr lang="zh-CN" altLang="en-US" sz="2800" b="1" dirty="0"/>
              <a:t>新社会集团</a:t>
            </a:r>
            <a:r>
              <a:rPr lang="en-US" altLang="zh-CN" sz="2800" b="1" dirty="0"/>
              <a:t>”</a:t>
            </a:r>
          </a:p>
          <a:p>
            <a:r>
              <a:rPr lang="zh-CN" altLang="en-US" sz="2800" b="1" dirty="0"/>
              <a:t>指的是</a:t>
            </a:r>
          </a:p>
          <a:p>
            <a:r>
              <a:rPr lang="en-US" altLang="zh-CN" sz="2800" b="1" dirty="0"/>
              <a:t>A</a:t>
            </a:r>
            <a:r>
              <a:rPr lang="zh-CN" altLang="en-US" sz="2800" b="1" dirty="0"/>
              <a:t>、农民阶级                                         </a:t>
            </a:r>
            <a:r>
              <a:rPr lang="en-US" altLang="zh-CN" sz="2800" b="1" dirty="0"/>
              <a:t>B</a:t>
            </a:r>
            <a:r>
              <a:rPr lang="zh-CN" altLang="en-US" sz="2800" b="1" dirty="0"/>
              <a:t>、封建贵族阶层</a:t>
            </a:r>
          </a:p>
          <a:p>
            <a:r>
              <a:rPr lang="en-US" altLang="zh-CN" sz="2800" b="1" dirty="0"/>
              <a:t>C</a:t>
            </a:r>
            <a:r>
              <a:rPr lang="zh-CN" altLang="en-US" sz="2800" b="1" dirty="0"/>
              <a:t>、市民阶层                                         </a:t>
            </a:r>
            <a:r>
              <a:rPr lang="en-US" altLang="zh-CN" sz="2800" b="1" dirty="0"/>
              <a:t>D</a:t>
            </a:r>
            <a:r>
              <a:rPr lang="zh-CN" altLang="en-US" sz="2800" b="1" dirty="0"/>
              <a:t>、工业无产阶级</a:t>
            </a:r>
          </a:p>
        </p:txBody>
      </p:sp>
      <p:sp>
        <p:nvSpPr>
          <p:cNvPr id="3" name="矩形 2"/>
          <p:cNvSpPr/>
          <p:nvPr/>
        </p:nvSpPr>
        <p:spPr>
          <a:xfrm>
            <a:off x="543464" y="539483"/>
            <a:ext cx="113264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/>
              <a:t>4</a:t>
            </a:r>
            <a:r>
              <a:rPr lang="zh-CN" altLang="en-US" sz="2800" b="1" dirty="0" smtClean="0"/>
              <a:t>、从</a:t>
            </a:r>
            <a:r>
              <a:rPr lang="en-US" altLang="zh-CN" sz="2800" b="1" dirty="0" smtClean="0"/>
              <a:t>9</a:t>
            </a:r>
            <a:r>
              <a:rPr lang="zh-CN" altLang="en-US" sz="2800" b="1" dirty="0" smtClean="0"/>
              <a:t>世纪开始，一种新的农业经济组织形式在西欧逐渐流行开来。这就是</a:t>
            </a:r>
          </a:p>
          <a:p>
            <a:r>
              <a:rPr lang="en-US" altLang="zh-CN" sz="2800" b="1" dirty="0" smtClean="0"/>
              <a:t>A</a:t>
            </a:r>
            <a:r>
              <a:rPr lang="zh-CN" altLang="en-US" sz="2800" b="1" dirty="0" smtClean="0"/>
              <a:t>、封建庄园                                         </a:t>
            </a:r>
            <a:r>
              <a:rPr lang="en-US" altLang="zh-CN" sz="2800" b="1" dirty="0" smtClean="0"/>
              <a:t>B</a:t>
            </a:r>
            <a:r>
              <a:rPr lang="zh-CN" altLang="en-US" sz="2800" b="1" dirty="0" smtClean="0"/>
              <a:t>、手工工场</a:t>
            </a:r>
          </a:p>
          <a:p>
            <a:r>
              <a:rPr lang="en-US" altLang="zh-CN" sz="2800" b="1" dirty="0" smtClean="0"/>
              <a:t>C</a:t>
            </a:r>
            <a:r>
              <a:rPr lang="zh-CN" altLang="en-US" sz="2800" b="1" dirty="0" smtClean="0"/>
              <a:t>、租地农场                                         </a:t>
            </a:r>
            <a:r>
              <a:rPr lang="en-US" altLang="zh-CN" sz="2800" b="1" dirty="0" smtClean="0"/>
              <a:t>D</a:t>
            </a:r>
            <a:r>
              <a:rPr lang="zh-CN" altLang="en-US" sz="2800" b="1" dirty="0" smtClean="0"/>
              <a:t>、商业城市</a:t>
            </a:r>
            <a:endParaRPr lang="zh-CN" altLang="en-US" sz="2800" b="1" dirty="0"/>
          </a:p>
        </p:txBody>
      </p:sp>
      <p:sp>
        <p:nvSpPr>
          <p:cNvPr id="4" name="矩形 3"/>
          <p:cNvSpPr/>
          <p:nvPr/>
        </p:nvSpPr>
        <p:spPr>
          <a:xfrm>
            <a:off x="10067157" y="1132229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504228" y="3018538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124666" y="5209648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44385" y="2349333"/>
            <a:ext cx="1079013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altLang="zh-CN" sz="2400" b="1" dirty="0"/>
          </a:p>
          <a:p>
            <a:pPr algn="l"/>
            <a:endParaRPr lang="en-US" altLang="zh-CN" sz="2400" b="1" dirty="0" smtClean="0"/>
          </a:p>
          <a:p>
            <a:pPr algn="l"/>
            <a:r>
              <a:rPr lang="en-US" altLang="zh-CN" sz="2400" b="1" dirty="0" smtClean="0"/>
              <a:t>2</a:t>
            </a:r>
            <a:r>
              <a:rPr lang="zh-CN" altLang="en-US" sz="2400" b="1" dirty="0"/>
              <a:t>、东罗马帝国又称拜占庭帝国，通常被认为开始于</a:t>
            </a:r>
            <a:r>
              <a:rPr lang="en-US" altLang="zh-CN" sz="2400" b="1" dirty="0"/>
              <a:t>395</a:t>
            </a:r>
            <a:r>
              <a:rPr lang="zh-CN" altLang="en-US" sz="2400" b="1" dirty="0"/>
              <a:t>年，直至</a:t>
            </a:r>
            <a:r>
              <a:rPr lang="en-US" altLang="zh-CN" sz="2400" b="1" dirty="0"/>
              <a:t>1453</a:t>
            </a:r>
            <a:r>
              <a:rPr lang="zh-CN" altLang="en-US" sz="2400" b="1" dirty="0"/>
              <a:t>年灭亡，</a:t>
            </a:r>
          </a:p>
          <a:p>
            <a:pPr algn="l"/>
            <a:r>
              <a:rPr lang="zh-CN" altLang="en-US" sz="2400" b="1" dirty="0"/>
              <a:t>延续了</a:t>
            </a:r>
            <a:r>
              <a:rPr lang="en-US" altLang="zh-CN" sz="2400" b="1" dirty="0"/>
              <a:t>1058</a:t>
            </a:r>
            <a:r>
              <a:rPr lang="zh-CN" altLang="en-US" sz="2400" b="1" dirty="0"/>
              <a:t>年。最终摧毁这一帝国的国家是</a:t>
            </a:r>
          </a:p>
          <a:p>
            <a:pPr algn="l"/>
            <a:r>
              <a:rPr lang="en-US" altLang="zh-CN" sz="2400" b="1" dirty="0"/>
              <a:t>A</a:t>
            </a:r>
            <a:r>
              <a:rPr lang="zh-CN" altLang="en-US" sz="2400" b="1" dirty="0"/>
              <a:t>、亚历山大帝国       </a:t>
            </a:r>
            <a:r>
              <a:rPr lang="en-US" altLang="zh-CN" sz="2400" b="1" dirty="0"/>
              <a:t>B</a:t>
            </a:r>
            <a:r>
              <a:rPr lang="zh-CN" altLang="en-US" sz="2400" b="1" dirty="0"/>
              <a:t>、西罗马帝国     </a:t>
            </a:r>
            <a:r>
              <a:rPr lang="en-US" altLang="zh-CN" sz="2400" b="1" dirty="0"/>
              <a:t>C</a:t>
            </a:r>
            <a:r>
              <a:rPr lang="zh-CN" altLang="en-US" sz="2400" b="1" dirty="0"/>
              <a:t>、奥斯曼土耳其       </a:t>
            </a:r>
            <a:r>
              <a:rPr lang="en-US" altLang="zh-CN" sz="2400" b="1" dirty="0"/>
              <a:t>D</a:t>
            </a:r>
            <a:r>
              <a:rPr lang="zh-CN" altLang="en-US" sz="2400" b="1" dirty="0"/>
              <a:t>、阿拉伯帝国</a:t>
            </a:r>
          </a:p>
          <a:p>
            <a:pPr algn="l"/>
            <a:endParaRPr lang="en-US" altLang="zh-CN" sz="2400" b="1" dirty="0"/>
          </a:p>
          <a:p>
            <a:pPr algn="l"/>
            <a:r>
              <a:rPr lang="en-US" altLang="zh-CN" sz="2400" b="1" dirty="0"/>
              <a:t>3</a:t>
            </a:r>
            <a:r>
              <a:rPr lang="zh-CN" altLang="en-US" sz="2400" b="1" dirty="0"/>
              <a:t>、下列关于《查士丁尼法典》的表述，正确的是：</a:t>
            </a:r>
            <a:r>
              <a:rPr lang="zh-CN" altLang="en-US" sz="2400" b="1" dirty="0">
                <a:latin typeface="Calibri" panose="020F0502020204030204" charset="0"/>
              </a:rPr>
              <a:t>①是罗马历史上第一部成</a:t>
            </a:r>
          </a:p>
          <a:p>
            <a:pPr algn="l"/>
            <a:r>
              <a:rPr lang="zh-CN" altLang="en-US" sz="2400" b="1" dirty="0">
                <a:latin typeface="Calibri" panose="020F0502020204030204" charset="0"/>
              </a:rPr>
              <a:t>文法典；②是查士丁尼皇帝的一项杰出 贡献；③保留了罗马在法学方面的创造</a:t>
            </a:r>
          </a:p>
          <a:p>
            <a:pPr algn="l"/>
            <a:r>
              <a:rPr lang="zh-CN" altLang="en-US" sz="2400" b="1" dirty="0">
                <a:latin typeface="Calibri" panose="020F0502020204030204" charset="0"/>
              </a:rPr>
              <a:t>性成果；④成为维系东罗马帝国统治的有效工具</a:t>
            </a:r>
          </a:p>
          <a:p>
            <a:pPr algn="l"/>
            <a:r>
              <a:rPr lang="en-US" altLang="zh-CN" sz="2400" b="1" dirty="0">
                <a:latin typeface="Calibri" panose="020F0502020204030204" charset="0"/>
              </a:rPr>
              <a:t>A</a:t>
            </a:r>
            <a:r>
              <a:rPr lang="zh-CN" altLang="en-US" sz="2400" b="1" dirty="0">
                <a:latin typeface="Calibri" panose="020F0502020204030204" charset="0"/>
              </a:rPr>
              <a:t>、</a:t>
            </a:r>
            <a:r>
              <a:rPr lang="en-US" altLang="zh-CN" sz="2400" b="1" dirty="0">
                <a:latin typeface="Calibri" panose="020F0502020204030204" charset="0"/>
              </a:rPr>
              <a:t>①②③                    B</a:t>
            </a:r>
            <a:r>
              <a:rPr lang="zh-CN" altLang="en-US" sz="2400" b="1" dirty="0">
                <a:latin typeface="Calibri" panose="020F0502020204030204" charset="0"/>
              </a:rPr>
              <a:t>、②③④                      </a:t>
            </a:r>
            <a:r>
              <a:rPr lang="en-US" altLang="zh-CN" sz="2400" b="1" dirty="0">
                <a:latin typeface="Calibri" panose="020F0502020204030204" charset="0"/>
              </a:rPr>
              <a:t>C</a:t>
            </a:r>
            <a:r>
              <a:rPr lang="zh-CN" altLang="en-US" sz="2400" b="1" dirty="0">
                <a:latin typeface="Calibri" panose="020F0502020204030204" charset="0"/>
              </a:rPr>
              <a:t>、①②④             </a:t>
            </a:r>
            <a:r>
              <a:rPr lang="en-US" altLang="zh-CN" sz="2400" b="1" dirty="0">
                <a:latin typeface="Calibri" panose="020F0502020204030204" charset="0"/>
              </a:rPr>
              <a:t>D</a:t>
            </a:r>
            <a:r>
              <a:rPr lang="zh-CN" altLang="en-US" sz="2400" b="1" dirty="0">
                <a:latin typeface="Calibri" panose="020F0502020204030204" charset="0"/>
              </a:rPr>
              <a:t>、①③④</a:t>
            </a:r>
          </a:p>
          <a:p>
            <a:pPr algn="l"/>
            <a:endParaRPr lang="en-US" altLang="zh-CN" sz="2400" b="1" dirty="0">
              <a:latin typeface="Calibri" panose="020F050202020403020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4196" y="465826"/>
            <a:ext cx="110734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1</a:t>
            </a:r>
            <a:r>
              <a:rPr lang="zh-CN" altLang="en-US" sz="2400" b="1" dirty="0" smtClean="0"/>
              <a:t>《兴盛与阴谋：拜占庭帝国（公元</a:t>
            </a:r>
            <a:r>
              <a:rPr lang="en-US" altLang="zh-CN" sz="2400" b="1" dirty="0" smtClean="0"/>
              <a:t>330—1453</a:t>
            </a:r>
            <a:r>
              <a:rPr lang="zh-CN" altLang="en-US" sz="2400" b="1" dirty="0" smtClean="0"/>
              <a:t>）》一书的叙述引人入胜，不</a:t>
            </a:r>
          </a:p>
          <a:p>
            <a:r>
              <a:rPr lang="zh-CN" altLang="en-US" sz="2400" b="1" dirty="0" smtClean="0"/>
              <a:t>落俗套。每一处细节、每一个形象、每一桩轶事、每一件史实，都会让人耳目</a:t>
            </a:r>
          </a:p>
          <a:p>
            <a:r>
              <a:rPr lang="zh-CN" altLang="en-US" sz="2400" b="1" dirty="0" smtClean="0"/>
              <a:t>一新，让人感受到那遥远年代的生活是什么样子。在该书中可能会出现的场景</a:t>
            </a:r>
          </a:p>
          <a:p>
            <a:r>
              <a:rPr lang="zh-CN" altLang="en-US" sz="2400" b="1" dirty="0" smtClean="0"/>
              <a:t>有：</a:t>
            </a:r>
            <a:r>
              <a:rPr lang="zh-CN" altLang="en-US" sz="2400" b="1" dirty="0" smtClean="0">
                <a:sym typeface="+mn-ea"/>
              </a:rPr>
              <a:t>①拜占庭帝国最终被奥斯曼土耳其帝国征服；②《查士丁尼法典》受到欢</a:t>
            </a:r>
          </a:p>
          <a:p>
            <a:r>
              <a:rPr lang="zh-CN" altLang="en-US" sz="2400" b="1" dirty="0" smtClean="0">
                <a:sym typeface="+mn-ea"/>
              </a:rPr>
              <a:t>迎；</a:t>
            </a:r>
            <a:r>
              <a:rPr lang="en-US" altLang="zh-CN" sz="2400" b="1" dirty="0" smtClean="0">
                <a:sym typeface="+mn-ea"/>
              </a:rPr>
              <a:t>③</a:t>
            </a:r>
            <a:r>
              <a:rPr lang="zh-CN" altLang="en-US" sz="2400" b="1" dirty="0" smtClean="0">
                <a:sym typeface="+mn-ea"/>
              </a:rPr>
              <a:t>拜占庭文化灿烂；④拜占庭继承了古希腊罗马文化</a:t>
            </a:r>
          </a:p>
          <a:p>
            <a:r>
              <a:rPr lang="en-US" altLang="zh-CN" sz="2400" b="1" dirty="0" smtClean="0">
                <a:sym typeface="+mn-ea"/>
              </a:rPr>
              <a:t>A</a:t>
            </a:r>
            <a:r>
              <a:rPr lang="zh-CN" altLang="en-US" sz="2400" b="1" dirty="0" smtClean="0">
                <a:sym typeface="+mn-ea"/>
              </a:rPr>
              <a:t>、</a:t>
            </a:r>
            <a:r>
              <a:rPr lang="en-US" altLang="zh-CN" sz="2400" b="1" dirty="0" smtClean="0">
                <a:sym typeface="+mn-ea"/>
              </a:rPr>
              <a:t>①②③</a:t>
            </a:r>
            <a:r>
              <a:rPr lang="zh-CN" altLang="en-US" sz="2400" b="1" dirty="0" smtClean="0">
                <a:sym typeface="+mn-ea"/>
              </a:rPr>
              <a:t>④</a:t>
            </a:r>
            <a:r>
              <a:rPr lang="en-US" altLang="zh-CN" sz="2400" b="1" dirty="0" smtClean="0">
                <a:sym typeface="+mn-ea"/>
              </a:rPr>
              <a:t>                    B</a:t>
            </a:r>
            <a:r>
              <a:rPr lang="zh-CN" altLang="en-US" sz="2400" b="1" dirty="0" smtClean="0">
                <a:sym typeface="+mn-ea"/>
              </a:rPr>
              <a:t>、②</a:t>
            </a:r>
            <a:r>
              <a:rPr lang="en-US" altLang="zh-CN" sz="2400" b="1" dirty="0" smtClean="0">
                <a:sym typeface="+mn-ea"/>
              </a:rPr>
              <a:t>③</a:t>
            </a:r>
            <a:r>
              <a:rPr lang="zh-CN" altLang="en-US" sz="2400" b="1" dirty="0" smtClean="0">
                <a:sym typeface="+mn-ea"/>
              </a:rPr>
              <a:t>④                      </a:t>
            </a:r>
            <a:r>
              <a:rPr lang="en-US" altLang="zh-CN" sz="2400" b="1" dirty="0" smtClean="0">
                <a:sym typeface="+mn-ea"/>
              </a:rPr>
              <a:t>C</a:t>
            </a:r>
            <a:r>
              <a:rPr lang="zh-CN" altLang="en-US" sz="2400" b="1" dirty="0" smtClean="0">
                <a:sym typeface="+mn-ea"/>
              </a:rPr>
              <a:t>、①</a:t>
            </a:r>
            <a:r>
              <a:rPr lang="en-US" altLang="zh-CN" sz="2400" b="1" dirty="0" smtClean="0">
                <a:sym typeface="+mn-ea"/>
              </a:rPr>
              <a:t>③</a:t>
            </a:r>
            <a:r>
              <a:rPr lang="zh-CN" altLang="en-US" sz="2400" b="1" dirty="0" smtClean="0">
                <a:sym typeface="+mn-ea"/>
              </a:rPr>
              <a:t>④             </a:t>
            </a:r>
            <a:r>
              <a:rPr lang="en-US" altLang="zh-CN" sz="2400" b="1" dirty="0" smtClean="0">
                <a:sym typeface="+mn-ea"/>
              </a:rPr>
              <a:t>D</a:t>
            </a:r>
            <a:r>
              <a:rPr lang="zh-CN" altLang="en-US" sz="2400" b="1" dirty="0" smtClean="0">
                <a:sym typeface="+mn-ea"/>
              </a:rPr>
              <a:t>、</a:t>
            </a:r>
            <a:r>
              <a:rPr lang="en-US" altLang="zh-CN" sz="2400" b="1" dirty="0" smtClean="0">
                <a:sym typeface="+mn-ea"/>
              </a:rPr>
              <a:t>①②</a:t>
            </a:r>
            <a:r>
              <a:rPr lang="zh-CN" altLang="en-US" sz="2400" b="1" dirty="0" smtClean="0">
                <a:sym typeface="+mn-ea"/>
              </a:rPr>
              <a:t>④ </a:t>
            </a:r>
            <a:endParaRPr lang="zh-CN" altLang="en-US" sz="2400" b="1" dirty="0"/>
          </a:p>
        </p:txBody>
      </p:sp>
      <p:sp>
        <p:nvSpPr>
          <p:cNvPr id="4" name="矩形 3"/>
          <p:cNvSpPr/>
          <p:nvPr/>
        </p:nvSpPr>
        <p:spPr>
          <a:xfrm>
            <a:off x="9003232" y="2009248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857912" y="3027165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219557" y="5528825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5187083"/>
            <a:ext cx="12192000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003399"/>
                </a:solidFill>
                <a:latin typeface="Times New Roman" pitchFamily="18" charset="0"/>
              </a:rPr>
              <a:t>在欧洲封建社会鼎盛期，教会不仅垄断了</a:t>
            </a:r>
            <a:r>
              <a:rPr lang="zh-CN" altLang="en-US" sz="4000" b="1" dirty="0">
                <a:solidFill>
                  <a:srgbClr val="FF0066"/>
                </a:solidFill>
                <a:latin typeface="Times New Roman" pitchFamily="18" charset="0"/>
              </a:rPr>
              <a:t>思想文化</a:t>
            </a:r>
            <a:r>
              <a:rPr lang="zh-CN" altLang="en-US" sz="4000" b="1" dirty="0">
                <a:solidFill>
                  <a:srgbClr val="003399"/>
                </a:solidFill>
                <a:latin typeface="Times New Roman" pitchFamily="18" charset="0"/>
              </a:rPr>
              <a:t>领域，而且具有雄厚的</a:t>
            </a:r>
            <a:r>
              <a:rPr lang="zh-CN" altLang="en-US" sz="4000" b="1" dirty="0">
                <a:solidFill>
                  <a:srgbClr val="FF0066"/>
                </a:solidFill>
                <a:latin typeface="Times New Roman" pitchFamily="18" charset="0"/>
              </a:rPr>
              <a:t>经济</a:t>
            </a:r>
            <a:r>
              <a:rPr lang="zh-CN" altLang="en-US" sz="4000" b="1" dirty="0">
                <a:solidFill>
                  <a:srgbClr val="003399"/>
                </a:solidFill>
                <a:latin typeface="Times New Roman" pitchFamily="18" charset="0"/>
              </a:rPr>
              <a:t>地位和相当大的</a:t>
            </a:r>
            <a:r>
              <a:rPr lang="zh-CN" altLang="en-US" sz="4000" b="1" dirty="0">
                <a:solidFill>
                  <a:srgbClr val="FF0066"/>
                </a:solidFill>
                <a:latin typeface="Times New Roman" pitchFamily="18" charset="0"/>
              </a:rPr>
              <a:t>政治</a:t>
            </a:r>
            <a:r>
              <a:rPr lang="zh-CN" altLang="en-US" sz="4000" b="1" dirty="0">
                <a:solidFill>
                  <a:srgbClr val="003399"/>
                </a:solidFill>
                <a:latin typeface="Times New Roman" pitchFamily="18" charset="0"/>
              </a:rPr>
              <a:t>权力。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261449"/>
            <a:ext cx="1133511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Times New Roman" pitchFamily="18" charset="0"/>
              </a:rPr>
              <a:t>基督教在中世纪的欧洲有哪些影响</a:t>
            </a:r>
            <a:r>
              <a:rPr lang="zh-CN" altLang="en-US" sz="2400" b="1" dirty="0" smtClean="0">
                <a:latin typeface="Times New Roman" pitchFamily="18" charset="0"/>
              </a:rPr>
              <a:t>？</a:t>
            </a:r>
            <a:r>
              <a:rPr lang="zh-CN" altLang="en-US" sz="2400" dirty="0" smtClean="0">
                <a:latin typeface="Times New Roman" pitchFamily="18" charset="0"/>
              </a:rPr>
              <a:t>（</a:t>
            </a:r>
            <a:r>
              <a:rPr lang="zh-CN" altLang="en-US" sz="2400" dirty="0">
                <a:latin typeface="Times New Roman" pitchFamily="18" charset="0"/>
              </a:rPr>
              <a:t>从政治、经济、文化等方面展开</a:t>
            </a:r>
            <a:r>
              <a:rPr lang="zh-CN" altLang="en-US" sz="2400" b="1" dirty="0">
                <a:latin typeface="Times New Roman" pitchFamily="18" charset="0"/>
              </a:rPr>
              <a:t>）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672860"/>
            <a:ext cx="12192000" cy="35702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_GB2312" charset="-122"/>
                <a:ea typeface="楷体_GB2312" charset="-122"/>
              </a:rPr>
              <a:t>    </a:t>
            </a:r>
            <a:r>
              <a:rPr lang="en-US" altLang="zh-CN" sz="2400" b="1" dirty="0" smtClean="0">
                <a:latin typeface="楷体_GB2312" charset="-122"/>
                <a:ea typeface="楷体_GB2312" charset="-122"/>
              </a:rPr>
              <a:t>    </a:t>
            </a:r>
            <a:r>
              <a:rPr lang="zh-CN" altLang="en-US" sz="2400" b="1" dirty="0" smtClean="0">
                <a:latin typeface="楷体_GB2312" charset="-122"/>
                <a:ea typeface="楷体_GB2312" charset="-122"/>
              </a:rPr>
              <a:t>材料</a:t>
            </a:r>
            <a:r>
              <a:rPr lang="zh-CN" altLang="en-US" sz="2400" b="1" dirty="0">
                <a:latin typeface="楷体_GB2312" charset="-122"/>
                <a:ea typeface="楷体_GB2312" charset="-122"/>
              </a:rPr>
              <a:t>一：天主教会</a:t>
            </a:r>
            <a:r>
              <a:rPr lang="zh-CN" altLang="en-US" sz="2400" b="1" dirty="0">
                <a:solidFill>
                  <a:srgbClr val="6600FF"/>
                </a:solidFill>
                <a:latin typeface="楷体_GB2312" charset="-122"/>
                <a:ea typeface="楷体_GB2312" charset="-122"/>
              </a:rPr>
              <a:t>拥有大量田产</a:t>
            </a:r>
            <a:r>
              <a:rPr lang="zh-CN" altLang="en-US" sz="2400" b="1" dirty="0">
                <a:latin typeface="楷体_GB2312" charset="-122"/>
                <a:ea typeface="楷体_GB2312" charset="-122"/>
              </a:rPr>
              <a:t>。此外，教民按照教会当局的规定或法律的要求，捐纳本人收入的十分之一</a:t>
            </a:r>
            <a:r>
              <a:rPr lang="zh-CN" altLang="en-US" sz="2400" b="1" dirty="0">
                <a:solidFill>
                  <a:srgbClr val="6600FF"/>
                </a:solidFill>
                <a:latin typeface="楷体_GB2312" charset="-122"/>
                <a:ea typeface="楷体_GB2312" charset="-122"/>
              </a:rPr>
              <a:t>（什一税）</a:t>
            </a:r>
            <a:r>
              <a:rPr lang="zh-CN" altLang="en-US" sz="2400" b="1" dirty="0">
                <a:latin typeface="楷体_GB2312" charset="-122"/>
                <a:ea typeface="楷体_GB2312" charset="-122"/>
              </a:rPr>
              <a:t>供宗教事业之用，主要用于神职人员薪俸、教堂日常经费以及赈济。</a:t>
            </a:r>
          </a:p>
          <a:p>
            <a:pPr>
              <a:spcBef>
                <a:spcPts val="600"/>
              </a:spcBef>
            </a:pPr>
            <a:r>
              <a:rPr lang="zh-CN" altLang="en-US" sz="2400" b="1" dirty="0" smtClean="0">
                <a:latin typeface="楷体_GB2312" charset="-122"/>
                <a:ea typeface="楷体_GB2312" charset="-122"/>
              </a:rPr>
              <a:t>        材料</a:t>
            </a:r>
            <a:r>
              <a:rPr lang="zh-CN" altLang="en-US" sz="2400" b="1" dirty="0">
                <a:latin typeface="楷体_GB2312" charset="-122"/>
                <a:ea typeface="楷体_GB2312" charset="-122"/>
              </a:rPr>
              <a:t>二：德皇亨利四世召开宗教会议，宣布废黜教皇。教皇随即宣布开除亨利四世教籍，并策动德国贵族反叛。最后，</a:t>
            </a:r>
            <a:r>
              <a:rPr lang="zh-CN" altLang="en-US" sz="2400" b="1" dirty="0">
                <a:solidFill>
                  <a:srgbClr val="6600FF"/>
                </a:solidFill>
                <a:latin typeface="楷体_GB2312" charset="-122"/>
                <a:ea typeface="楷体_GB2312" charset="-122"/>
              </a:rPr>
              <a:t>亨利四世向教皇请求宽恕</a:t>
            </a:r>
            <a:r>
              <a:rPr lang="zh-CN" altLang="en-US" sz="2400" b="1" dirty="0">
                <a:latin typeface="楷体_GB2312" charset="-122"/>
                <a:ea typeface="楷体_GB2312" charset="-122"/>
              </a:rPr>
              <a:t>，他赤足披毡在城堡外的雪地里等候了三天，方得进见。</a:t>
            </a:r>
          </a:p>
          <a:p>
            <a:pPr>
              <a:spcBef>
                <a:spcPts val="600"/>
              </a:spcBef>
            </a:pPr>
            <a:r>
              <a:rPr lang="zh-CN" altLang="en-US" sz="2400" b="1" dirty="0" smtClean="0">
                <a:latin typeface="楷体_GB2312" charset="-122"/>
                <a:ea typeface="楷体_GB2312" charset="-122"/>
              </a:rPr>
              <a:t>        材料</a:t>
            </a:r>
            <a:r>
              <a:rPr lang="zh-CN" altLang="en-US" sz="2400" b="1" dirty="0">
                <a:latin typeface="楷体_GB2312" charset="-122"/>
                <a:ea typeface="楷体_GB2312" charset="-122"/>
              </a:rPr>
              <a:t>三：西欧中古时期，广大民众普遍没有文化，不少上层贵族也目不识丁，由</a:t>
            </a:r>
            <a:r>
              <a:rPr lang="zh-CN" altLang="en-US" sz="2400" b="1" dirty="0">
                <a:solidFill>
                  <a:srgbClr val="6600FF"/>
                </a:solidFill>
                <a:latin typeface="楷体_GB2312" charset="-122"/>
                <a:ea typeface="楷体_GB2312" charset="-122"/>
              </a:rPr>
              <a:t>教士垄断了文化教育</a:t>
            </a:r>
            <a:r>
              <a:rPr lang="zh-CN" altLang="en-US" sz="2400" b="1" dirty="0">
                <a:latin typeface="楷体_GB2312" charset="-122"/>
                <a:ea typeface="楷体_GB2312" charset="-122"/>
              </a:rPr>
              <a:t>。教皇宣称“不学无术是信仰虔诚之母”，强调知识服从信仰，社会上</a:t>
            </a:r>
            <a:r>
              <a:rPr lang="zh-CN" altLang="en-US" sz="2400" b="1" dirty="0">
                <a:solidFill>
                  <a:srgbClr val="9900CC"/>
                </a:solidFill>
                <a:latin typeface="楷体_GB2312" charset="-122"/>
                <a:ea typeface="楷体_GB2312" charset="-122"/>
              </a:rPr>
              <a:t>占统治地位的思想是天主教神学。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timgsa.baidu.com/timg?image&amp;quality=80&amp;size=b9999_10000&amp;sec=1527743203744&amp;di=913dd602167d7a0d4c171f36ed674073&amp;imgtype=0&amp;src=http%3A%2F%2Fl.paipaitxt.com%2F118851%2F10%2F10%2F21%2F88_3331904_b724d91bc6b27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1" y="1555750"/>
            <a:ext cx="8974667" cy="438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5763685" y="2374901"/>
            <a:ext cx="1071033" cy="290513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/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algn="ctr">
              <a:defRPr/>
            </a:pPr>
            <a:endParaRPr lang="zh-CN" altLang="en-US" sz="100" noProof="1">
              <a:solidFill>
                <a:srgbClr val="000000"/>
              </a:solidFill>
              <a:latin typeface="Cambria" panose="02040503050406030204" pitchFamily="18" charset="0"/>
              <a:ea typeface="华文楷体" panose="02010600040101010101" pitchFamily="2" charset="-122"/>
            </a:endParaRPr>
          </a:p>
        </p:txBody>
      </p:sp>
      <p:sp>
        <p:nvSpPr>
          <p:cNvPr id="24580" name="矩形 9"/>
          <p:cNvSpPr>
            <a:spLocks noChangeArrowheads="1"/>
          </p:cNvSpPr>
          <p:nvPr/>
        </p:nvSpPr>
        <p:spPr bwMode="auto">
          <a:xfrm>
            <a:off x="95252" y="1001714"/>
            <a:ext cx="1217083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CC0000"/>
                </a:solidFill>
                <a:latin typeface="Arial Black" pitchFamily="34" charset="0"/>
              </a:rPr>
              <a:t>476</a:t>
            </a:r>
            <a:r>
              <a:rPr lang="zh-CN" altLang="en-US" sz="2400" b="1">
                <a:solidFill>
                  <a:srgbClr val="CC0000"/>
                </a:solidFill>
                <a:latin typeface="Arial Black" pitchFamily="34" charset="0"/>
              </a:rPr>
              <a:t>年，北方蛮族入侵，西罗马帝国灭亡，西欧奴隶社会终结</a:t>
            </a:r>
          </a:p>
        </p:txBody>
      </p:sp>
      <p:pic>
        <p:nvPicPr>
          <p:cNvPr id="5" name="图片 4" descr="u=1876091469,1457602347&amp;fm=27&amp;gp=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8766" y="1500188"/>
            <a:ext cx="6851651" cy="438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椭圆 5"/>
          <p:cNvSpPr/>
          <p:nvPr/>
        </p:nvSpPr>
        <p:spPr>
          <a:xfrm>
            <a:off x="6441018" y="2147888"/>
            <a:ext cx="1570567" cy="842962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algn="ctr">
              <a:defRPr/>
            </a:pPr>
            <a:endParaRPr lang="zh-CN" altLang="en-US" sz="100" noProof="1">
              <a:solidFill>
                <a:srgbClr val="FFFFFF"/>
              </a:solidFill>
              <a:latin typeface="Cambria" panose="02040503050406030204" pitchFamily="18" charset="0"/>
              <a:ea typeface="华文楷体" panose="0201060004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38590" y="647380"/>
            <a:ext cx="2562240" cy="484748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700" b="1" dirty="0" smtClean="0">
                <a:ln w="0"/>
                <a:solidFill>
                  <a:srgbClr val="2F5597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二、</a:t>
            </a:r>
            <a:r>
              <a:rPr lang="zh-CN" altLang="en-US" sz="2700" b="1" dirty="0">
                <a:ln w="0"/>
                <a:solidFill>
                  <a:srgbClr val="2F5597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法兰克王国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4605556" cy="562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rgbClr val="FFFF00"/>
                </a:solidFill>
              </a:rPr>
              <a:t>目标</a:t>
            </a:r>
            <a:r>
              <a:rPr lang="en-US" altLang="zh-CN" sz="2400" b="1" dirty="0" smtClean="0">
                <a:solidFill>
                  <a:srgbClr val="FFFF00"/>
                </a:solidFill>
              </a:rPr>
              <a:t>2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：了解法兰克国王的兴亡。</a:t>
            </a:r>
            <a:endParaRPr lang="zh-CN" alt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712893"/>
            <a:ext cx="2672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/>
              <a:t>二、法兰克王国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604520" y="2110740"/>
            <a:ext cx="10941050" cy="1221105"/>
            <a:chOff x="984" y="3579"/>
            <a:chExt cx="17230" cy="1923"/>
          </a:xfrm>
        </p:grpSpPr>
        <p:grpSp>
          <p:nvGrpSpPr>
            <p:cNvPr id="10" name="组合 9"/>
            <p:cNvGrpSpPr/>
            <p:nvPr/>
          </p:nvGrpSpPr>
          <p:grpSpPr>
            <a:xfrm>
              <a:off x="1313" y="3579"/>
              <a:ext cx="16901" cy="1209"/>
              <a:chOff x="1313" y="3596"/>
              <a:chExt cx="16901" cy="1209"/>
            </a:xfrm>
          </p:grpSpPr>
          <p:sp>
            <p:nvSpPr>
              <p:cNvPr id="3" name="右箭头 2"/>
              <p:cNvSpPr/>
              <p:nvPr/>
            </p:nvSpPr>
            <p:spPr>
              <a:xfrm>
                <a:off x="1313" y="4075"/>
                <a:ext cx="16901" cy="73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1351" y="3596"/>
                <a:ext cx="254" cy="6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1234" y="3658"/>
                <a:ext cx="254" cy="6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16538" y="3596"/>
                <a:ext cx="254" cy="6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984" y="4777"/>
              <a:ext cx="1569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/>
                <a:t>481</a:t>
              </a:r>
              <a:r>
                <a:rPr lang="zh-CN" altLang="en-US" sz="2400" b="1" dirty="0"/>
                <a:t>年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0576" y="4618"/>
              <a:ext cx="1569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/>
                <a:t>800</a:t>
              </a:r>
              <a:r>
                <a:rPr lang="zh-CN" altLang="en-US" sz="2400" b="1"/>
                <a:t>年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6396" y="4618"/>
              <a:ext cx="1569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/>
                <a:t>843</a:t>
              </a:r>
              <a:r>
                <a:rPr lang="zh-CN" altLang="en-US" sz="2400" b="1"/>
                <a:t>年</a:t>
              </a: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268428" y="1621743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 smtClean="0">
                <a:sym typeface="+mn-ea"/>
              </a:rPr>
              <a:t>建立：克</a:t>
            </a:r>
            <a:r>
              <a:rPr lang="zh-CN" altLang="en-US" sz="2400" b="1" dirty="0">
                <a:sym typeface="+mn-ea"/>
              </a:rPr>
              <a:t>洛</a:t>
            </a:r>
            <a:r>
              <a:rPr lang="zh-CN" altLang="en-US" sz="2400" b="1" dirty="0" smtClean="0">
                <a:sym typeface="+mn-ea"/>
              </a:rPr>
              <a:t>维</a:t>
            </a:r>
            <a:endParaRPr lang="zh-CN" altLang="en-US" sz="2400" b="1" dirty="0">
              <a:sym typeface="+mn-ea"/>
            </a:endParaRPr>
          </a:p>
        </p:txBody>
      </p:sp>
      <p:pic>
        <p:nvPicPr>
          <p:cNvPr id="22" name="图片 21" descr="timgHWSWV3W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0574" y="3438793"/>
            <a:ext cx="2357120" cy="2676781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6532531" y="6164930"/>
            <a:ext cx="174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查理大帝</a:t>
            </a:r>
            <a:endParaRPr lang="zh-CN" altLang="en-US" sz="2400" b="1" dirty="0"/>
          </a:p>
        </p:txBody>
      </p:sp>
      <p:sp>
        <p:nvSpPr>
          <p:cNvPr id="29" name="文本框 28"/>
          <p:cNvSpPr txBox="1"/>
          <p:nvPr/>
        </p:nvSpPr>
        <p:spPr>
          <a:xfrm>
            <a:off x="9205450" y="1590945"/>
            <a:ext cx="2659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分裂：一分为三</a:t>
            </a:r>
            <a:endParaRPr lang="zh-CN" altLang="en-US" sz="2400" b="1" dirty="0"/>
          </a:p>
        </p:txBody>
      </p:sp>
      <p:sp>
        <p:nvSpPr>
          <p:cNvPr id="30" name="文本框 28"/>
          <p:cNvSpPr txBox="1"/>
          <p:nvPr/>
        </p:nvSpPr>
        <p:spPr>
          <a:xfrm>
            <a:off x="5873571" y="1581076"/>
            <a:ext cx="3257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鼎盛：查理曼帝国</a:t>
            </a:r>
            <a:endParaRPr lang="zh-CN" altLang="en-US" sz="2400" b="1" dirty="0"/>
          </a:p>
        </p:txBody>
      </p:sp>
      <p:pic>
        <p:nvPicPr>
          <p:cNvPr id="31" name="Picture 1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 t="5169" r="26557"/>
          <a:stretch>
            <a:fillRect/>
          </a:stretch>
        </p:blipFill>
        <p:spPr bwMode="auto">
          <a:xfrm>
            <a:off x="9016167" y="3378607"/>
            <a:ext cx="3175833" cy="273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矩形 22"/>
          <p:cNvSpPr/>
          <p:nvPr/>
        </p:nvSpPr>
        <p:spPr>
          <a:xfrm>
            <a:off x="0" y="0"/>
            <a:ext cx="4605556" cy="562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rgbClr val="FFFF00"/>
                </a:solidFill>
              </a:rPr>
              <a:t>目标</a:t>
            </a:r>
            <a:r>
              <a:rPr lang="en-US" altLang="zh-CN" sz="2400" b="1" dirty="0" smtClean="0">
                <a:solidFill>
                  <a:srgbClr val="FFFF00"/>
                </a:solidFill>
              </a:rPr>
              <a:t>2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：了解法兰克国王的兴亡。</a:t>
            </a:r>
            <a:endParaRPr lang="zh-CN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036" y="3489821"/>
            <a:ext cx="2171700" cy="260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矩形 24"/>
          <p:cNvSpPr/>
          <p:nvPr/>
        </p:nvSpPr>
        <p:spPr>
          <a:xfrm>
            <a:off x="3893081" y="2092919"/>
            <a:ext cx="161290" cy="441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8"/>
          <p:cNvSpPr txBox="1"/>
          <p:nvPr/>
        </p:nvSpPr>
        <p:spPr>
          <a:xfrm>
            <a:off x="2578096" y="1565696"/>
            <a:ext cx="3257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改革：封君封臣制度</a:t>
            </a:r>
            <a:endParaRPr lang="zh-CN" altLang="en-US" sz="2400" b="1" dirty="0"/>
          </a:p>
        </p:txBody>
      </p:sp>
      <p:sp>
        <p:nvSpPr>
          <p:cNvPr id="27" name="文本框 11"/>
          <p:cNvSpPr txBox="1"/>
          <p:nvPr/>
        </p:nvSpPr>
        <p:spPr>
          <a:xfrm>
            <a:off x="3147758" y="2805459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8</a:t>
            </a:r>
            <a:r>
              <a:rPr lang="zh-CN" altLang="en-US" sz="2400" b="1" dirty="0" smtClean="0"/>
              <a:t>世纪前期</a:t>
            </a:r>
            <a:endParaRPr lang="zh-CN" altLang="en-US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221372" y="6211669"/>
            <a:ext cx="2063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查理</a:t>
            </a:r>
            <a:r>
              <a:rPr lang="en-US" altLang="zh-CN" dirty="0" smtClean="0"/>
              <a:t>﹒</a:t>
            </a:r>
            <a:r>
              <a:rPr lang="zh-CN" altLang="en-US" dirty="0" smtClean="0"/>
              <a:t>马特改革</a:t>
            </a:r>
            <a:endParaRPr lang="en-US" altLang="zh-CN" dirty="0" smtClean="0"/>
          </a:p>
          <a:p>
            <a:r>
              <a:rPr lang="zh-CN" altLang="en-US" dirty="0" smtClean="0"/>
              <a:t>（采邑改革）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29864" y="3433313"/>
            <a:ext cx="2234243" cy="263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9" grpId="0"/>
      <p:bldP spid="30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6" descr="timg[8]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17578" y="931653"/>
            <a:ext cx="1957675" cy="227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5213039" y="3233498"/>
            <a:ext cx="1415772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4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丕平献土</a:t>
            </a:r>
          </a:p>
        </p:txBody>
      </p:sp>
      <p:sp>
        <p:nvSpPr>
          <p:cNvPr id="10" name="矩形 9"/>
          <p:cNvSpPr/>
          <p:nvPr/>
        </p:nvSpPr>
        <p:spPr>
          <a:xfrm>
            <a:off x="918314" y="3239429"/>
            <a:ext cx="1723549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4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克洛</a:t>
            </a:r>
            <a:r>
              <a:rPr lang="zh-CN" altLang="en-US" sz="2400" b="1" noProof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维皈依</a:t>
            </a:r>
            <a:endParaRPr lang="zh-CN" altLang="en-US" sz="24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022473" y="3187671"/>
            <a:ext cx="1415772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400" b="1" noProof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查理加冕</a:t>
            </a:r>
            <a:endParaRPr lang="zh-CN" altLang="en-US" sz="24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70213" y="4623408"/>
            <a:ext cx="736611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noProof="1" smtClean="0">
                <a:solidFill>
                  <a:srgbClr val="FF0000"/>
                </a:solidFill>
              </a:rPr>
              <a:t>教权与王权</a:t>
            </a:r>
            <a:r>
              <a:rPr lang="zh-CN" altLang="zh-CN" sz="2800" b="1" noProof="1" smtClean="0">
                <a:solidFill>
                  <a:srgbClr val="FF0000"/>
                </a:solidFill>
              </a:rPr>
              <a:t>密不可分</a:t>
            </a:r>
            <a:r>
              <a:rPr lang="zh-CN" altLang="zh-CN" sz="2800" b="1" noProof="1">
                <a:solidFill>
                  <a:srgbClr val="FF0000"/>
                </a:solidFill>
              </a:rPr>
              <a:t>，相互</a:t>
            </a:r>
            <a:r>
              <a:rPr lang="zh-CN" altLang="zh-CN" sz="2800" b="1" noProof="1" smtClean="0">
                <a:solidFill>
                  <a:srgbClr val="FF0000"/>
                </a:solidFill>
              </a:rPr>
              <a:t>促进</a:t>
            </a:r>
            <a:r>
              <a:rPr lang="zh-CN" altLang="en-US" sz="2800" b="1" noProof="1" smtClean="0">
                <a:solidFill>
                  <a:srgbClr val="FF0000"/>
                </a:solidFill>
              </a:rPr>
              <a:t>，相互斗争。</a:t>
            </a:r>
            <a:endParaRPr lang="zh-CN" altLang="zh-CN" sz="2800" b="1" noProof="1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16725" y="957455"/>
            <a:ext cx="2266294" cy="221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0318" y="905775"/>
            <a:ext cx="2267939" cy="233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5182" y="2491529"/>
            <a:ext cx="6321203" cy="4186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内容占位符 3"/>
          <p:cNvSpPr>
            <a:spLocks noGrp="1" noChangeArrowheads="1"/>
          </p:cNvSpPr>
          <p:nvPr>
            <p:ph sz="half" idx="1"/>
          </p:nvPr>
        </p:nvSpPr>
        <p:spPr>
          <a:xfrm>
            <a:off x="387894" y="2292466"/>
            <a:ext cx="5181600" cy="3263900"/>
          </a:xfrm>
        </p:spPr>
        <p:txBody>
          <a:bodyPr/>
          <a:lstStyle/>
          <a:p>
            <a:r>
              <a:rPr lang="zh-CN" altLang="en-US" sz="2400" b="1" dirty="0" smtClean="0"/>
              <a:t>改革前</a:t>
            </a:r>
          </a:p>
        </p:txBody>
      </p:sp>
      <p:sp>
        <p:nvSpPr>
          <p:cNvPr id="26628" name="内容占位符 4"/>
          <p:cNvSpPr>
            <a:spLocks noGrp="1" noChangeArrowheads="1"/>
          </p:cNvSpPr>
          <p:nvPr>
            <p:ph sz="half" idx="2"/>
          </p:nvPr>
        </p:nvSpPr>
        <p:spPr>
          <a:xfrm>
            <a:off x="5988361" y="1948518"/>
            <a:ext cx="5181600" cy="3263900"/>
          </a:xfrm>
        </p:spPr>
        <p:txBody>
          <a:bodyPr/>
          <a:lstStyle/>
          <a:p>
            <a:r>
              <a:rPr lang="zh-CN" altLang="en-US" sz="2400" b="1" dirty="0" smtClean="0"/>
              <a:t>改革后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18" y="2861929"/>
            <a:ext cx="3992245" cy="2206943"/>
          </a:xfrm>
          <a:prstGeom prst="round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215044" y="2184486"/>
            <a:ext cx="2108269" cy="55399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0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无偿的赏赐</a:t>
            </a:r>
          </a:p>
        </p:txBody>
      </p:sp>
      <p:sp>
        <p:nvSpPr>
          <p:cNvPr id="10" name="矩形 9"/>
          <p:cNvSpPr/>
          <p:nvPr/>
        </p:nvSpPr>
        <p:spPr>
          <a:xfrm>
            <a:off x="8468617" y="1905321"/>
            <a:ext cx="2492990" cy="55399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0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有条件的封赏</a:t>
            </a:r>
          </a:p>
        </p:txBody>
      </p:sp>
      <p:sp>
        <p:nvSpPr>
          <p:cNvPr id="11" name="矩形 10"/>
          <p:cNvSpPr/>
          <p:nvPr/>
        </p:nvSpPr>
        <p:spPr>
          <a:xfrm>
            <a:off x="293613" y="327171"/>
            <a:ext cx="7424715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defRPr/>
            </a:pPr>
            <a:r>
              <a:rPr lang="zh-CN" altLang="en-US" sz="30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封君封臣</a:t>
            </a:r>
            <a:r>
              <a:rPr lang="zh-CN" altLang="en-US" sz="3000" b="1" noProof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制度（西欧封建政治特点）</a:t>
            </a:r>
            <a:endParaRPr lang="zh-CN" altLang="en-US" sz="30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71389" y="1449091"/>
            <a:ext cx="40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/>
              <a:t>背景：公元</a:t>
            </a:r>
            <a:r>
              <a:rPr lang="en-US" altLang="zh-CN" b="1" dirty="0" smtClean="0"/>
              <a:t>8</a:t>
            </a:r>
            <a:r>
              <a:rPr lang="zh-CN" altLang="en-US" b="1" dirty="0" smtClean="0"/>
              <a:t>世纪前期，查理</a:t>
            </a:r>
            <a:r>
              <a:rPr lang="en-US" altLang="zh-CN" b="1" dirty="0" smtClean="0"/>
              <a:t>·</a:t>
            </a:r>
            <a:r>
              <a:rPr lang="zh-CN" altLang="en-US" b="1" dirty="0" smtClean="0"/>
              <a:t>马特改革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155" t="31637" r="64884" b="1537"/>
          <a:stretch>
            <a:fillRect/>
          </a:stretch>
        </p:blipFill>
        <p:spPr>
          <a:xfrm>
            <a:off x="7328558" y="730304"/>
            <a:ext cx="4481195" cy="4647040"/>
          </a:xfrm>
          <a:prstGeom prst="rect">
            <a:avLst/>
          </a:prstGeom>
        </p:spPr>
      </p:pic>
      <p:pic>
        <p:nvPicPr>
          <p:cNvPr id="4" name="图片 3" descr="1c419a2deff9aef8941e06a4[2]"/>
          <p:cNvPicPr>
            <a:picLocks noChangeAspect="1"/>
          </p:cNvPicPr>
          <p:nvPr/>
        </p:nvPicPr>
        <p:blipFill>
          <a:blip r:embed="rId4"/>
          <a:srcRect l="11736" t="10383" r="13049"/>
          <a:stretch>
            <a:fillRect/>
          </a:stretch>
        </p:blipFill>
        <p:spPr>
          <a:xfrm>
            <a:off x="0" y="738516"/>
            <a:ext cx="6877685" cy="4609465"/>
          </a:xfrm>
          <a:prstGeom prst="rect">
            <a:avLst/>
          </a:prstGeom>
        </p:spPr>
      </p:pic>
      <p:sp>
        <p:nvSpPr>
          <p:cNvPr id="5" name="文本框 6"/>
          <p:cNvSpPr txBox="1"/>
          <p:nvPr/>
        </p:nvSpPr>
        <p:spPr>
          <a:xfrm>
            <a:off x="1398404" y="5469546"/>
            <a:ext cx="4314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</a:rPr>
              <a:t>以土地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的为纽带层层分封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6" name="文本框 4"/>
          <p:cNvSpPr txBox="1"/>
          <p:nvPr/>
        </p:nvSpPr>
        <p:spPr>
          <a:xfrm>
            <a:off x="1266634" y="6162127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互相履行权利与义务的契约关系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c419a2deff9aef8941e06a4[3]"/>
          <p:cNvPicPr>
            <a:picLocks noChangeAspect="1"/>
          </p:cNvPicPr>
          <p:nvPr/>
        </p:nvPicPr>
        <p:blipFill>
          <a:blip r:embed="rId4"/>
          <a:srcRect l="1250" t="6105" r="77933" b="47605"/>
          <a:stretch>
            <a:fillRect/>
          </a:stretch>
        </p:blipFill>
        <p:spPr>
          <a:xfrm>
            <a:off x="420370" y="238125"/>
            <a:ext cx="2575560" cy="3221990"/>
          </a:xfrm>
          <a:prstGeom prst="rect">
            <a:avLst/>
          </a:prstGeom>
        </p:spPr>
      </p:pic>
      <p:pic>
        <p:nvPicPr>
          <p:cNvPr id="3" name="图片 2" descr="1c419a2deff9aef8941e06a4[3]"/>
          <p:cNvPicPr>
            <a:picLocks noChangeAspect="1"/>
          </p:cNvPicPr>
          <p:nvPr/>
        </p:nvPicPr>
        <p:blipFill>
          <a:blip r:embed="rId4"/>
          <a:srcRect l="23356" t="235" r="46532" b="48784"/>
          <a:stretch>
            <a:fillRect/>
          </a:stretch>
        </p:blipFill>
        <p:spPr>
          <a:xfrm>
            <a:off x="161290" y="3643630"/>
            <a:ext cx="3247390" cy="30930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28135" y="367030"/>
            <a:ext cx="6939280" cy="1814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800" b="1" dirty="0"/>
              <a:t>普天之下，莫非王土，率土之滨，莫非王臣</a:t>
            </a:r>
          </a:p>
          <a:p>
            <a:r>
              <a:rPr lang="zh-CN" altLang="en-US" sz="2800" b="1" dirty="0"/>
              <a:t>                                    </a:t>
            </a:r>
            <a:r>
              <a:rPr lang="en-US" altLang="zh-CN" sz="2800" b="1" dirty="0"/>
              <a:t>——</a:t>
            </a:r>
            <a:r>
              <a:rPr lang="zh-CN" altLang="en-US" sz="2800" b="1" dirty="0"/>
              <a:t>《战国策》</a:t>
            </a:r>
          </a:p>
          <a:p>
            <a:r>
              <a:rPr lang="zh-CN" altLang="en-US" sz="2800" b="1" dirty="0"/>
              <a:t>我的附庸的附庸，不是我的附庸。</a:t>
            </a:r>
          </a:p>
          <a:p>
            <a:r>
              <a:rPr lang="zh-CN" altLang="en-US" sz="2800" b="1" dirty="0"/>
              <a:t>                                  </a:t>
            </a:r>
            <a:r>
              <a:rPr lang="en-US" altLang="zh-CN" sz="2800" b="1" dirty="0"/>
              <a:t>——</a:t>
            </a:r>
            <a:r>
              <a:rPr lang="zh-CN" altLang="en-US" sz="2800" b="1" dirty="0" smtClean="0"/>
              <a:t>查理</a:t>
            </a:r>
            <a:r>
              <a:rPr lang="en-US" altLang="zh-CN" sz="2800" b="1" dirty="0" smtClean="0"/>
              <a:t>·</a:t>
            </a:r>
            <a:r>
              <a:rPr lang="zh-CN" altLang="en-US" sz="2800" b="1" dirty="0" smtClean="0"/>
              <a:t>马特</a:t>
            </a:r>
            <a:r>
              <a:rPr lang="zh-CN" altLang="en-US" sz="2800" b="1" dirty="0"/>
              <a:t>改革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194935" y="2598420"/>
            <a:ext cx="4805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/>
              <a:t>比较西周分封制和西欧封建制</a:t>
            </a:r>
          </a:p>
        </p:txBody>
      </p:sp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3648710" y="3287395"/>
          <a:ext cx="7713345" cy="2901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3585"/>
                <a:gridCol w="2413635"/>
                <a:gridCol w="3286125"/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/>
                        <a:t>共同点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/>
                        <a:t>不同点</a:t>
                      </a:r>
                    </a:p>
                  </a:txBody>
                  <a:tcPr/>
                </a:tc>
              </a:tr>
              <a:tr h="11753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/>
                        <a:t>西周分封制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1"/>
                    </a:p>
                  </a:txBody>
                  <a:tcPr/>
                </a:tc>
              </a:tr>
              <a:tr h="12077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/>
                        <a:t>西欧封建制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1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5809615" y="4020185"/>
            <a:ext cx="1960880" cy="1383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/>
              <a:t>权利与义务</a:t>
            </a:r>
          </a:p>
          <a:p>
            <a:r>
              <a:rPr lang="zh-CN" altLang="en-US" sz="2800" b="1"/>
              <a:t>相交织；</a:t>
            </a:r>
          </a:p>
          <a:p>
            <a:r>
              <a:rPr lang="zh-CN" altLang="en-US" sz="2800" b="1"/>
              <a:t>等级森严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136255" y="3888105"/>
            <a:ext cx="302768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/>
              <a:t>纽带：血缘</a:t>
            </a:r>
          </a:p>
          <a:p>
            <a:r>
              <a:rPr lang="zh-CN" altLang="en-US" sz="2800" b="1"/>
              <a:t>天子是最高统治者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136255" y="5071745"/>
            <a:ext cx="231648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/>
              <a:t>纽带：土地</a:t>
            </a:r>
          </a:p>
          <a:p>
            <a:r>
              <a:rPr lang="zh-CN" altLang="en-US" sz="2800" b="1"/>
              <a:t>不可越权统领</a:t>
            </a:r>
          </a:p>
        </p:txBody>
      </p:sp>
      <p:sp>
        <p:nvSpPr>
          <p:cNvPr id="11" name="动作按钮: 第一张 10">
            <a:hlinkClick r:id="rId5" action="ppaction://hlinksldjump" highlightClick="1"/>
          </p:cNvPr>
          <p:cNvSpPr/>
          <p:nvPr/>
        </p:nvSpPr>
        <p:spPr>
          <a:xfrm>
            <a:off x="11033185" y="6271404"/>
            <a:ext cx="914400" cy="5865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50,&quot;width&quot;:2935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2f69cd14-2414-4ca5-9140-6a9cc0ce00d9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116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29"/>
  <p:tag name="KSO_WM_UNIT_TYPE" val="p_h_h_i"/>
  <p:tag name="KSO_WM_UNIT_INDEX" val="1_1_1_2"/>
  <p:tag name="KSO_WM_UNIT_ID" val="diagram20170829_1*p_h_h_i*1_1_1_2"/>
  <p:tag name="KSO_WM_UNIT_LAYERLEVEL" val="1_1_1_1"/>
  <p:tag name="KSO_WM_BEAUTIFY_FLAG" val="#wm#"/>
  <p:tag name="KSO_WM_TAG_VERSION" val="1.0"/>
  <p:tag name="KSO_WM_DIAGRAM_GROUP_CODE" val="p1-1"/>
  <p:tag name="KSO_WM_UNIT_LINE_FORE_SCHEMECOLOR_INDEX" val="5"/>
  <p:tag name="KSO_WM_UNIT_LINE_FILL_TYPE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29"/>
  <p:tag name="KSO_WM_UNIT_TYPE" val="p_h_h_i"/>
  <p:tag name="KSO_WM_UNIT_INDEX" val="1_1_2_2"/>
  <p:tag name="KSO_WM_UNIT_ID" val="diagram20170829_1*p_h_h_i*1_1_2_2"/>
  <p:tag name="KSO_WM_UNIT_LAYERLEVEL" val="1_1_1_1"/>
  <p:tag name="KSO_WM_BEAUTIFY_FLAG" val="#wm#"/>
  <p:tag name="KSO_WM_TAG_VERSION" val="1.0"/>
  <p:tag name="KSO_WM_DIAGRAM_GROUP_CODE" val="p1-1"/>
  <p:tag name="KSO_WM_UNIT_LINE_FORE_SCHEMECOLOR_INDEX" val="5"/>
  <p:tag name="KSO_WM_UNIT_LINE_FILL_TYPE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29"/>
  <p:tag name="KSO_WM_UNIT_TYPE" val="p_h_h_i"/>
  <p:tag name="KSO_WM_UNIT_INDEX" val="1_1_1_2"/>
  <p:tag name="KSO_WM_UNIT_ID" val="diagram20170829_1*p_h_h_i*1_1_1_2"/>
  <p:tag name="KSO_WM_UNIT_LAYERLEVEL" val="1_1_1_1"/>
  <p:tag name="KSO_WM_BEAUTIFY_FLAG" val="#wm#"/>
  <p:tag name="KSO_WM_TAG_VERSION" val="1.0"/>
  <p:tag name="KSO_WM_DIAGRAM_GROUP_CODE" val="p1-1"/>
  <p:tag name="KSO_WM_UNIT_LINE_FORE_SCHEMECOLOR_INDEX" val="5"/>
  <p:tag name="KSO_WM_UNIT_LINE_FILL_TYPE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29"/>
  <p:tag name="KSO_WM_UNIT_TYPE" val="p_h_h_i"/>
  <p:tag name="KSO_WM_UNIT_INDEX" val="1_1_2_2"/>
  <p:tag name="KSO_WM_UNIT_ID" val="diagram20170829_1*p_h_h_i*1_1_2_2"/>
  <p:tag name="KSO_WM_UNIT_LAYERLEVEL" val="1_1_1_1"/>
  <p:tag name="KSO_WM_BEAUTIFY_FLAG" val="#wm#"/>
  <p:tag name="KSO_WM_TAG_VERSION" val="1.0"/>
  <p:tag name="KSO_WM_DIAGRAM_GROUP_CODE" val="p1-1"/>
  <p:tag name="KSO_WM_UNIT_LINE_FORE_SCHEMECOLOR_INDEX" val="5"/>
  <p:tag name="KSO_WM_UNIT_LINE_FILL_TYPE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29"/>
  <p:tag name="KSO_WM_UNIT_TYPE" val="p_h_h_i"/>
  <p:tag name="KSO_WM_UNIT_INDEX" val="1_1_1_2"/>
  <p:tag name="KSO_WM_UNIT_ID" val="diagram20170829_1*p_h_h_i*1_1_1_2"/>
  <p:tag name="KSO_WM_UNIT_LAYERLEVEL" val="1_1_1_1"/>
  <p:tag name="KSO_WM_BEAUTIFY_FLAG" val="#wm#"/>
  <p:tag name="KSO_WM_TAG_VERSION" val="1.0"/>
  <p:tag name="KSO_WM_DIAGRAM_GROUP_CODE" val="p1-1"/>
  <p:tag name="KSO_WM_UNIT_LINE_FORE_SCHEMECOLOR_INDEX" val="5"/>
  <p:tag name="KSO_WM_UNIT_LINE_FILL_TYPE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29"/>
  <p:tag name="KSO_WM_UNIT_TYPE" val="p_h_h_i"/>
  <p:tag name="KSO_WM_UNIT_INDEX" val="1_1_2_2"/>
  <p:tag name="KSO_WM_UNIT_ID" val="diagram20170829_1*p_h_h_i*1_1_2_2"/>
  <p:tag name="KSO_WM_UNIT_LAYERLEVEL" val="1_1_1_1"/>
  <p:tag name="KSO_WM_BEAUTIFY_FLAG" val="#wm#"/>
  <p:tag name="KSO_WM_TAG_VERSION" val="1.0"/>
  <p:tag name="KSO_WM_DIAGRAM_GROUP_CODE" val="p1-1"/>
  <p:tag name="KSO_WM_UNIT_LINE_FORE_SCHEMECOLOR_INDEX" val="5"/>
  <p:tag name="KSO_WM_UNIT_LINE_FILL_TYPE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O0dEHVSckNCMOf0cSH6sWpmVtAWitl9KwDVduuGNzyRdoZaKPGknyHJeRra7uguS8C77hm9l5sNtkiQweqKfDY=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1855</Words>
  <PresentationFormat>自定义</PresentationFormat>
  <Paragraphs>237</Paragraphs>
  <Slides>21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2019-06-19T02:08:00Z</dcterms:created>
  <dcterms:modified xsi:type="dcterms:W3CDTF">2021-05-12T00:00:04Z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